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drawings/drawing1.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0" r:id="rId2"/>
    <p:sldMasterId id="2147483680" r:id="rId3"/>
    <p:sldMasterId id="2147483797" r:id="rId4"/>
    <p:sldMasterId id="2147483800" r:id="rId5"/>
    <p:sldMasterId id="2147483935" r:id="rId6"/>
    <p:sldMasterId id="2147483944" r:id="rId7"/>
  </p:sldMasterIdLst>
  <p:notesMasterIdLst>
    <p:notesMasterId r:id="rId23"/>
  </p:notesMasterIdLst>
  <p:handoutMasterIdLst>
    <p:handoutMasterId r:id="rId24"/>
  </p:handoutMasterIdLst>
  <p:sldIdLst>
    <p:sldId id="266" r:id="rId8"/>
    <p:sldId id="268" r:id="rId9"/>
    <p:sldId id="271" r:id="rId10"/>
    <p:sldId id="375" r:id="rId11"/>
    <p:sldId id="376" r:id="rId12"/>
    <p:sldId id="377" r:id="rId13"/>
    <p:sldId id="292" r:id="rId14"/>
    <p:sldId id="372" r:id="rId15"/>
    <p:sldId id="378" r:id="rId16"/>
    <p:sldId id="296" r:id="rId17"/>
    <p:sldId id="373" r:id="rId18"/>
    <p:sldId id="308" r:id="rId19"/>
    <p:sldId id="338" r:id="rId20"/>
    <p:sldId id="374" r:id="rId21"/>
    <p:sldId id="311" r:id="rId22"/>
  </p:sldIdLst>
  <p:sldSz cx="9144000" cy="6858000" type="screen4x3"/>
  <p:notesSz cx="7102475" cy="10234613"/>
  <p:custDataLst>
    <p:tags r:id="rId25"/>
  </p:custDataLst>
  <p:defaultTextStyle>
    <a:defPPr>
      <a:defRPr lang="th-TH"/>
    </a:defPPr>
    <a:lvl1pPr algn="l" rtl="0" fontAlgn="base">
      <a:spcBef>
        <a:spcPct val="0"/>
      </a:spcBef>
      <a:spcAft>
        <a:spcPct val="0"/>
      </a:spcAft>
      <a:defRPr sz="2800" kern="1200">
        <a:solidFill>
          <a:schemeClr val="tx1"/>
        </a:solidFill>
        <a:latin typeface="Arial" pitchFamily="34" charset="0"/>
        <a:ea typeface="+mn-ea"/>
        <a:cs typeface="Cordia New" pitchFamily="34" charset="-34"/>
      </a:defRPr>
    </a:lvl1pPr>
    <a:lvl2pPr marL="457200" algn="l" rtl="0" fontAlgn="base">
      <a:spcBef>
        <a:spcPct val="0"/>
      </a:spcBef>
      <a:spcAft>
        <a:spcPct val="0"/>
      </a:spcAft>
      <a:defRPr sz="2800" kern="1200">
        <a:solidFill>
          <a:schemeClr val="tx1"/>
        </a:solidFill>
        <a:latin typeface="Arial" pitchFamily="34" charset="0"/>
        <a:ea typeface="+mn-ea"/>
        <a:cs typeface="Cordia New" pitchFamily="34" charset="-34"/>
      </a:defRPr>
    </a:lvl2pPr>
    <a:lvl3pPr marL="914400" algn="l" rtl="0" fontAlgn="base">
      <a:spcBef>
        <a:spcPct val="0"/>
      </a:spcBef>
      <a:spcAft>
        <a:spcPct val="0"/>
      </a:spcAft>
      <a:defRPr sz="2800" kern="1200">
        <a:solidFill>
          <a:schemeClr val="tx1"/>
        </a:solidFill>
        <a:latin typeface="Arial" pitchFamily="34" charset="0"/>
        <a:ea typeface="+mn-ea"/>
        <a:cs typeface="Cordia New" pitchFamily="34" charset="-34"/>
      </a:defRPr>
    </a:lvl3pPr>
    <a:lvl4pPr marL="1371600" algn="l" rtl="0" fontAlgn="base">
      <a:spcBef>
        <a:spcPct val="0"/>
      </a:spcBef>
      <a:spcAft>
        <a:spcPct val="0"/>
      </a:spcAft>
      <a:defRPr sz="2800" kern="1200">
        <a:solidFill>
          <a:schemeClr val="tx1"/>
        </a:solidFill>
        <a:latin typeface="Arial" pitchFamily="34" charset="0"/>
        <a:ea typeface="+mn-ea"/>
        <a:cs typeface="Cordia New" pitchFamily="34" charset="-34"/>
      </a:defRPr>
    </a:lvl4pPr>
    <a:lvl5pPr marL="1828800" algn="l" rtl="0" fontAlgn="base">
      <a:spcBef>
        <a:spcPct val="0"/>
      </a:spcBef>
      <a:spcAft>
        <a:spcPct val="0"/>
      </a:spcAft>
      <a:defRPr sz="2800" kern="1200">
        <a:solidFill>
          <a:schemeClr val="tx1"/>
        </a:solidFill>
        <a:latin typeface="Arial" pitchFamily="34" charset="0"/>
        <a:ea typeface="+mn-ea"/>
        <a:cs typeface="Cordia New" pitchFamily="34" charset="-34"/>
      </a:defRPr>
    </a:lvl5pPr>
    <a:lvl6pPr marL="2286000" algn="l" defTabSz="914400" rtl="0" eaLnBrk="1" latinLnBrk="0" hangingPunct="1">
      <a:defRPr sz="2800" kern="1200">
        <a:solidFill>
          <a:schemeClr val="tx1"/>
        </a:solidFill>
        <a:latin typeface="Arial" pitchFamily="34" charset="0"/>
        <a:ea typeface="+mn-ea"/>
        <a:cs typeface="Cordia New" pitchFamily="34" charset="-34"/>
      </a:defRPr>
    </a:lvl6pPr>
    <a:lvl7pPr marL="2743200" algn="l" defTabSz="914400" rtl="0" eaLnBrk="1" latinLnBrk="0" hangingPunct="1">
      <a:defRPr sz="2800" kern="1200">
        <a:solidFill>
          <a:schemeClr val="tx1"/>
        </a:solidFill>
        <a:latin typeface="Arial" pitchFamily="34" charset="0"/>
        <a:ea typeface="+mn-ea"/>
        <a:cs typeface="Cordia New" pitchFamily="34" charset="-34"/>
      </a:defRPr>
    </a:lvl7pPr>
    <a:lvl8pPr marL="3200400" algn="l" defTabSz="914400" rtl="0" eaLnBrk="1" latinLnBrk="0" hangingPunct="1">
      <a:defRPr sz="2800" kern="1200">
        <a:solidFill>
          <a:schemeClr val="tx1"/>
        </a:solidFill>
        <a:latin typeface="Arial" pitchFamily="34" charset="0"/>
        <a:ea typeface="+mn-ea"/>
        <a:cs typeface="Cordia New" pitchFamily="34" charset="-34"/>
      </a:defRPr>
    </a:lvl8pPr>
    <a:lvl9pPr marL="3657600" algn="l" defTabSz="914400" rtl="0" eaLnBrk="1" latinLnBrk="0" hangingPunct="1">
      <a:defRPr sz="2800" kern="1200">
        <a:solidFill>
          <a:schemeClr val="tx1"/>
        </a:solidFill>
        <a:latin typeface="Arial" pitchFamily="34" charset="0"/>
        <a:ea typeface="+mn-ea"/>
        <a:cs typeface="Cordia New" pitchFamily="34" charset="-34"/>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837"/>
    <a:srgbClr val="F78E1E"/>
    <a:srgbClr val="00AEEF"/>
    <a:srgbClr val="88C540"/>
    <a:srgbClr val="D60000"/>
    <a:srgbClr val="ADD77B"/>
    <a:srgbClr val="7F7F7F"/>
    <a:srgbClr val="EC008C"/>
    <a:srgbClr val="4775D1"/>
    <a:srgbClr val="413C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5" autoAdjust="0"/>
    <p:restoredTop sz="94637" autoAdjust="0"/>
  </p:normalViewPr>
  <p:slideViewPr>
    <p:cSldViewPr>
      <p:cViewPr>
        <p:scale>
          <a:sx n="80" d="100"/>
          <a:sy n="80" d="100"/>
        </p:scale>
        <p:origin x="-954"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592"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'HIV prev'!$B$2</c:f>
              <c:strCache>
                <c:ptCount val="1"/>
                <c:pt idx="0">
                  <c:v>India (2009-10)</c:v>
                </c:pt>
              </c:strCache>
            </c:strRef>
          </c:tx>
          <c:spPr>
            <a:solidFill>
              <a:srgbClr val="F78E1E"/>
            </a:solidFill>
            <a:ln>
              <a:noFill/>
            </a:ln>
          </c:spPr>
          <c:invertIfNegative val="0"/>
          <c:dLbls>
            <c:showLegendKey val="0"/>
            <c:showVal val="1"/>
            <c:showCatName val="0"/>
            <c:showSerName val="0"/>
            <c:showPercent val="0"/>
            <c:showBubbleSize val="0"/>
            <c:showLeaderLines val="0"/>
          </c:dLbls>
          <c:cat>
            <c:strRef>
              <c:f>'HIV prev'!$A$3:$A$16</c:f>
              <c:strCache>
                <c:ptCount val="14"/>
                <c:pt idx="0">
                  <c:v>Salem</c:v>
                </c:pt>
                <c:pt idx="1">
                  <c:v>Nepal</c:v>
                </c:pt>
                <c:pt idx="2">
                  <c:v>Parbhani</c:v>
                </c:pt>
                <c:pt idx="3">
                  <c:v>Myanmar </c:v>
                </c:pt>
                <c:pt idx="4">
                  <c:v>Warangal</c:v>
                </c:pt>
                <c:pt idx="5">
                  <c:v>Hyderabad</c:v>
                </c:pt>
                <c:pt idx="6">
                  <c:v>Visakhapatnam</c:v>
                </c:pt>
                <c:pt idx="7">
                  <c:v>Mumbai City</c:v>
                </c:pt>
                <c:pt idx="8">
                  <c:v>Pune</c:v>
                </c:pt>
                <c:pt idx="9">
                  <c:v>Guntur</c:v>
                </c:pt>
                <c:pt idx="10">
                  <c:v>Chennai</c:v>
                </c:pt>
                <c:pt idx="11">
                  <c:v>East Godavari</c:v>
                </c:pt>
                <c:pt idx="12">
                  <c:v>Madurai</c:v>
                </c:pt>
                <c:pt idx="13">
                  <c:v>Yavatmal</c:v>
                </c:pt>
              </c:strCache>
            </c:strRef>
          </c:cat>
          <c:val>
            <c:numRef>
              <c:f>'HIV prev'!$B$3:$B$16</c:f>
              <c:numCache>
                <c:formatCode>General</c:formatCode>
                <c:ptCount val="14"/>
                <c:pt idx="0">
                  <c:v>0.7</c:v>
                </c:pt>
                <c:pt idx="2">
                  <c:v>2.1</c:v>
                </c:pt>
                <c:pt idx="4">
                  <c:v>2.8</c:v>
                </c:pt>
                <c:pt idx="5">
                  <c:v>3.7</c:v>
                </c:pt>
                <c:pt idx="6">
                  <c:v>5.0999999999999996</c:v>
                </c:pt>
                <c:pt idx="7">
                  <c:v>5.7</c:v>
                </c:pt>
                <c:pt idx="8">
                  <c:v>5.7</c:v>
                </c:pt>
                <c:pt idx="9">
                  <c:v>7.1</c:v>
                </c:pt>
                <c:pt idx="10">
                  <c:v>8.5</c:v>
                </c:pt>
                <c:pt idx="11">
                  <c:v>9.6</c:v>
                </c:pt>
                <c:pt idx="12">
                  <c:v>10.199999999999999</c:v>
                </c:pt>
                <c:pt idx="13">
                  <c:v>11.7</c:v>
                </c:pt>
              </c:numCache>
            </c:numRef>
          </c:val>
        </c:ser>
        <c:ser>
          <c:idx val="1"/>
          <c:order val="1"/>
          <c:tx>
            <c:strRef>
              <c:f>'HIV prev'!$C$2</c:f>
              <c:strCache>
                <c:ptCount val="1"/>
                <c:pt idx="0">
                  <c:v>Myanmar (2007)</c:v>
                </c:pt>
              </c:strCache>
            </c:strRef>
          </c:tx>
          <c:spPr>
            <a:solidFill>
              <a:srgbClr val="88C540"/>
            </a:solidFill>
            <a:ln>
              <a:noFill/>
            </a:ln>
          </c:spPr>
          <c:invertIfNegative val="0"/>
          <c:dLbls>
            <c:showLegendKey val="0"/>
            <c:showVal val="1"/>
            <c:showCatName val="0"/>
            <c:showSerName val="0"/>
            <c:showPercent val="0"/>
            <c:showBubbleSize val="0"/>
            <c:showLeaderLines val="0"/>
          </c:dLbls>
          <c:cat>
            <c:strRef>
              <c:f>'HIV prev'!$A$3:$A$16</c:f>
              <c:strCache>
                <c:ptCount val="14"/>
                <c:pt idx="0">
                  <c:v>Salem</c:v>
                </c:pt>
                <c:pt idx="1">
                  <c:v>Nepal</c:v>
                </c:pt>
                <c:pt idx="2">
                  <c:v>Parbhani</c:v>
                </c:pt>
                <c:pt idx="3">
                  <c:v>Myanmar </c:v>
                </c:pt>
                <c:pt idx="4">
                  <c:v>Warangal</c:v>
                </c:pt>
                <c:pt idx="5">
                  <c:v>Hyderabad</c:v>
                </c:pt>
                <c:pt idx="6">
                  <c:v>Visakhapatnam</c:v>
                </c:pt>
                <c:pt idx="7">
                  <c:v>Mumbai City</c:v>
                </c:pt>
                <c:pt idx="8">
                  <c:v>Pune</c:v>
                </c:pt>
                <c:pt idx="9">
                  <c:v>Guntur</c:v>
                </c:pt>
                <c:pt idx="10">
                  <c:v>Chennai</c:v>
                </c:pt>
                <c:pt idx="11">
                  <c:v>East Godavari</c:v>
                </c:pt>
                <c:pt idx="12">
                  <c:v>Madurai</c:v>
                </c:pt>
                <c:pt idx="13">
                  <c:v>Yavatmal</c:v>
                </c:pt>
              </c:strCache>
            </c:strRef>
          </c:cat>
          <c:val>
            <c:numRef>
              <c:f>'HIV prev'!$C$3:$C$16</c:f>
              <c:numCache>
                <c:formatCode>General</c:formatCode>
                <c:ptCount val="14"/>
                <c:pt idx="3">
                  <c:v>2.2999999999999998</c:v>
                </c:pt>
              </c:numCache>
            </c:numRef>
          </c:val>
        </c:ser>
        <c:ser>
          <c:idx val="2"/>
          <c:order val="2"/>
          <c:tx>
            <c:strRef>
              <c:f>'HIV prev'!$D$2</c:f>
              <c:strCache>
                <c:ptCount val="1"/>
                <c:pt idx="0">
                  <c:v>Nepal (2006)</c:v>
                </c:pt>
              </c:strCache>
            </c:strRef>
          </c:tx>
          <c:spPr>
            <a:solidFill>
              <a:srgbClr val="E31837"/>
            </a:solidFill>
            <a:ln>
              <a:noFill/>
            </a:ln>
          </c:spPr>
          <c:invertIfNegative val="0"/>
          <c:dLbls>
            <c:showLegendKey val="0"/>
            <c:showVal val="1"/>
            <c:showCatName val="0"/>
            <c:showSerName val="0"/>
            <c:showPercent val="0"/>
            <c:showBubbleSize val="0"/>
            <c:showLeaderLines val="0"/>
          </c:dLbls>
          <c:cat>
            <c:strRef>
              <c:f>'HIV prev'!$A$3:$A$16</c:f>
              <c:strCache>
                <c:ptCount val="14"/>
                <c:pt idx="0">
                  <c:v>Salem</c:v>
                </c:pt>
                <c:pt idx="1">
                  <c:v>Nepal</c:v>
                </c:pt>
                <c:pt idx="2">
                  <c:v>Parbhani</c:v>
                </c:pt>
                <c:pt idx="3">
                  <c:v>Myanmar </c:v>
                </c:pt>
                <c:pt idx="4">
                  <c:v>Warangal</c:v>
                </c:pt>
                <c:pt idx="5">
                  <c:v>Hyderabad</c:v>
                </c:pt>
                <c:pt idx="6">
                  <c:v>Visakhapatnam</c:v>
                </c:pt>
                <c:pt idx="7">
                  <c:v>Mumbai City</c:v>
                </c:pt>
                <c:pt idx="8">
                  <c:v>Pune</c:v>
                </c:pt>
                <c:pt idx="9">
                  <c:v>Guntur</c:v>
                </c:pt>
                <c:pt idx="10">
                  <c:v>Chennai</c:v>
                </c:pt>
                <c:pt idx="11">
                  <c:v>East Godavari</c:v>
                </c:pt>
                <c:pt idx="12">
                  <c:v>Madurai</c:v>
                </c:pt>
                <c:pt idx="13">
                  <c:v>Yavatmal</c:v>
                </c:pt>
              </c:strCache>
            </c:strRef>
          </c:cat>
          <c:val>
            <c:numRef>
              <c:f>'HIV prev'!$D$3:$D$16</c:f>
              <c:numCache>
                <c:formatCode>General</c:formatCode>
                <c:ptCount val="14"/>
                <c:pt idx="1">
                  <c:v>1</c:v>
                </c:pt>
              </c:numCache>
            </c:numRef>
          </c:val>
        </c:ser>
        <c:dLbls>
          <c:showLegendKey val="0"/>
          <c:showVal val="0"/>
          <c:showCatName val="0"/>
          <c:showSerName val="0"/>
          <c:showPercent val="0"/>
          <c:showBubbleSize val="0"/>
        </c:dLbls>
        <c:gapWidth val="150"/>
        <c:overlap val="100"/>
        <c:axId val="71939200"/>
        <c:axId val="71940736"/>
      </c:barChart>
      <c:scatterChart>
        <c:scatterStyle val="lineMarker"/>
        <c:varyColors val="0"/>
        <c:ser>
          <c:idx val="4"/>
          <c:order val="3"/>
          <c:tx>
            <c:strRef>
              <c:f>'HIV prev'!$B$18</c:f>
              <c:strCache>
                <c:ptCount val="1"/>
                <c:pt idx="0">
                  <c:v>target</c:v>
                </c:pt>
              </c:strCache>
            </c:strRef>
          </c:tx>
          <c:spPr>
            <a:ln w="19050">
              <a:solidFill>
                <a:srgbClr val="E31837"/>
              </a:solidFill>
              <a:prstDash val="dash"/>
            </a:ln>
          </c:spPr>
          <c:marker>
            <c:symbol val="none"/>
          </c:marker>
          <c:xVal>
            <c:numRef>
              <c:f>'HIV prev'!$A$19:$A$20</c:f>
              <c:numCache>
                <c:formatCode>General</c:formatCode>
                <c:ptCount val="2"/>
                <c:pt idx="0">
                  <c:v>0</c:v>
                </c:pt>
                <c:pt idx="1">
                  <c:v>1</c:v>
                </c:pt>
              </c:numCache>
            </c:numRef>
          </c:xVal>
          <c:yVal>
            <c:numRef>
              <c:f>'HIV prev'!$B$19:$B$20</c:f>
              <c:numCache>
                <c:formatCode>General</c:formatCode>
                <c:ptCount val="2"/>
                <c:pt idx="0">
                  <c:v>5</c:v>
                </c:pt>
                <c:pt idx="1">
                  <c:v>5</c:v>
                </c:pt>
              </c:numCache>
            </c:numRef>
          </c:yVal>
          <c:smooth val="0"/>
        </c:ser>
        <c:dLbls>
          <c:showLegendKey val="0"/>
          <c:showVal val="0"/>
          <c:showCatName val="0"/>
          <c:showSerName val="0"/>
          <c:showPercent val="0"/>
          <c:showBubbleSize val="0"/>
        </c:dLbls>
        <c:axId val="71944448"/>
        <c:axId val="71942912"/>
      </c:scatterChart>
      <c:catAx>
        <c:axId val="71939200"/>
        <c:scaling>
          <c:orientation val="minMax"/>
        </c:scaling>
        <c:delete val="0"/>
        <c:axPos val="b"/>
        <c:majorTickMark val="out"/>
        <c:minorTickMark val="none"/>
        <c:tickLblPos val="nextTo"/>
        <c:crossAx val="71940736"/>
        <c:crosses val="autoZero"/>
        <c:auto val="1"/>
        <c:lblAlgn val="ctr"/>
        <c:lblOffset val="100"/>
        <c:noMultiLvlLbl val="0"/>
      </c:catAx>
      <c:valAx>
        <c:axId val="71940736"/>
        <c:scaling>
          <c:orientation val="minMax"/>
          <c:max val="15"/>
          <c:min val="0"/>
        </c:scaling>
        <c:delete val="0"/>
        <c:axPos val="l"/>
        <c:title>
          <c:tx>
            <c:rich>
              <a:bodyPr rot="0" vert="horz"/>
              <a:lstStyle/>
              <a:p>
                <a:pPr>
                  <a:defRPr/>
                </a:pPr>
                <a:r>
                  <a:rPr lang="en-US"/>
                  <a:t>%</a:t>
                </a:r>
              </a:p>
            </c:rich>
          </c:tx>
          <c:layout/>
          <c:overlay val="0"/>
        </c:title>
        <c:numFmt formatCode="General" sourceLinked="1"/>
        <c:majorTickMark val="out"/>
        <c:minorTickMark val="none"/>
        <c:tickLblPos val="nextTo"/>
        <c:crossAx val="71939200"/>
        <c:crosses val="autoZero"/>
        <c:crossBetween val="between"/>
        <c:majorUnit val="5"/>
      </c:valAx>
      <c:valAx>
        <c:axId val="71942912"/>
        <c:scaling>
          <c:orientation val="minMax"/>
          <c:max val="15"/>
          <c:min val="0"/>
        </c:scaling>
        <c:delete val="1"/>
        <c:axPos val="r"/>
        <c:numFmt formatCode="General" sourceLinked="1"/>
        <c:majorTickMark val="out"/>
        <c:minorTickMark val="none"/>
        <c:tickLblPos val="nextTo"/>
        <c:crossAx val="71944448"/>
        <c:crosses val="max"/>
        <c:crossBetween val="midCat"/>
        <c:majorUnit val="5"/>
      </c:valAx>
      <c:valAx>
        <c:axId val="71944448"/>
        <c:scaling>
          <c:orientation val="minMax"/>
          <c:max val="1"/>
          <c:min val="0"/>
        </c:scaling>
        <c:delete val="1"/>
        <c:axPos val="t"/>
        <c:numFmt formatCode="General" sourceLinked="1"/>
        <c:majorTickMark val="out"/>
        <c:minorTickMark val="none"/>
        <c:tickLblPos val="nextTo"/>
        <c:crossAx val="71942912"/>
        <c:crosses val="max"/>
        <c:crossBetween val="midCat"/>
        <c:majorUnit val="0.2"/>
      </c:valAx>
    </c:plotArea>
    <c:legend>
      <c:legendPos val="t"/>
      <c:legendEntry>
        <c:idx val="3"/>
        <c:delete val="1"/>
      </c:legendEntry>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5426527987726444E-2"/>
          <c:y val="0.12104851932068902"/>
          <c:w val="0.91073212553301897"/>
          <c:h val="0.52066689607243821"/>
        </c:manualLayout>
      </c:layout>
      <c:barChart>
        <c:barDir val="col"/>
        <c:grouping val="clustered"/>
        <c:varyColors val="0"/>
        <c:ser>
          <c:idx val="0"/>
          <c:order val="0"/>
          <c:spPr>
            <a:solidFill>
              <a:srgbClr val="F78E1E"/>
            </a:solidFill>
            <a:ln>
              <a:noFill/>
            </a:ln>
          </c:spPr>
          <c:invertIfNegative val="0"/>
          <c:dLbls>
            <c:showLegendKey val="0"/>
            <c:showVal val="1"/>
            <c:showCatName val="0"/>
            <c:showSerName val="0"/>
            <c:showPercent val="0"/>
            <c:showBubbleSize val="0"/>
            <c:showLeaderLines val="0"/>
          </c:dLbls>
          <c:cat>
            <c:strRef>
              <c:f>'active syphilis'!$C$4:$C$15</c:f>
              <c:strCache>
                <c:ptCount val="12"/>
                <c:pt idx="0">
                  <c:v>Warangal</c:v>
                </c:pt>
                <c:pt idx="1">
                  <c:v>Salem</c:v>
                </c:pt>
                <c:pt idx="2">
                  <c:v>Hyderabad</c:v>
                </c:pt>
                <c:pt idx="3">
                  <c:v>Guntur</c:v>
                </c:pt>
                <c:pt idx="4">
                  <c:v>Visakhapatnam</c:v>
                </c:pt>
                <c:pt idx="5">
                  <c:v>Madurai</c:v>
                </c:pt>
                <c:pt idx="6">
                  <c:v>East Godavari</c:v>
                </c:pt>
                <c:pt idx="7">
                  <c:v>Pune</c:v>
                </c:pt>
                <c:pt idx="8">
                  <c:v>Yavatmal</c:v>
                </c:pt>
                <c:pt idx="9">
                  <c:v>Parbhani</c:v>
                </c:pt>
                <c:pt idx="10">
                  <c:v>Mumbai City</c:v>
                </c:pt>
                <c:pt idx="11">
                  <c:v>Chennai</c:v>
                </c:pt>
              </c:strCache>
            </c:strRef>
          </c:cat>
          <c:val>
            <c:numRef>
              <c:f>'active syphilis'!$D$4:$D$15</c:f>
              <c:numCache>
                <c:formatCode>General</c:formatCode>
                <c:ptCount val="12"/>
                <c:pt idx="0">
                  <c:v>0.1</c:v>
                </c:pt>
                <c:pt idx="1">
                  <c:v>0.3</c:v>
                </c:pt>
                <c:pt idx="2">
                  <c:v>0.8</c:v>
                </c:pt>
                <c:pt idx="3">
                  <c:v>1.1000000000000001</c:v>
                </c:pt>
                <c:pt idx="4">
                  <c:v>1.3</c:v>
                </c:pt>
                <c:pt idx="5">
                  <c:v>1.4</c:v>
                </c:pt>
                <c:pt idx="6">
                  <c:v>2</c:v>
                </c:pt>
                <c:pt idx="7">
                  <c:v>2.7</c:v>
                </c:pt>
                <c:pt idx="8">
                  <c:v>4.5</c:v>
                </c:pt>
                <c:pt idx="9">
                  <c:v>5.0999999999999996</c:v>
                </c:pt>
                <c:pt idx="10">
                  <c:v>6.2</c:v>
                </c:pt>
                <c:pt idx="11">
                  <c:v>8.4</c:v>
                </c:pt>
              </c:numCache>
            </c:numRef>
          </c:val>
        </c:ser>
        <c:dLbls>
          <c:showLegendKey val="0"/>
          <c:showVal val="0"/>
          <c:showCatName val="0"/>
          <c:showSerName val="0"/>
          <c:showPercent val="0"/>
          <c:showBubbleSize val="0"/>
        </c:dLbls>
        <c:gapWidth val="150"/>
        <c:overlap val="100"/>
        <c:axId val="73550848"/>
        <c:axId val="73556736"/>
      </c:barChart>
      <c:catAx>
        <c:axId val="73550848"/>
        <c:scaling>
          <c:orientation val="minMax"/>
        </c:scaling>
        <c:delete val="0"/>
        <c:axPos val="b"/>
        <c:majorTickMark val="out"/>
        <c:minorTickMark val="none"/>
        <c:tickLblPos val="nextTo"/>
        <c:crossAx val="73556736"/>
        <c:crosses val="autoZero"/>
        <c:auto val="1"/>
        <c:lblAlgn val="ctr"/>
        <c:lblOffset val="100"/>
        <c:noMultiLvlLbl val="0"/>
      </c:catAx>
      <c:valAx>
        <c:axId val="73556736"/>
        <c:scaling>
          <c:orientation val="minMax"/>
          <c:max val="1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003801388579641"/>
            </c:manualLayout>
          </c:layout>
          <c:overlay val="0"/>
        </c:title>
        <c:numFmt formatCode="General" sourceLinked="1"/>
        <c:majorTickMark val="out"/>
        <c:minorTickMark val="none"/>
        <c:tickLblPos val="nextTo"/>
        <c:crossAx val="73550848"/>
        <c:crosses val="autoZero"/>
        <c:crossBetween val="between"/>
        <c:majorUnit val="2"/>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'Chlamydia and Gonorrhea'!$B$3</c:f>
              <c:strCache>
                <c:ptCount val="1"/>
                <c:pt idx="0">
                  <c:v>Chlamydia</c:v>
                </c:pt>
              </c:strCache>
            </c:strRef>
          </c:tx>
          <c:spPr>
            <a:solidFill>
              <a:srgbClr val="E31837"/>
            </a:solidFill>
            <a:ln>
              <a:noFill/>
            </a:ln>
          </c:spPr>
          <c:invertIfNegative val="0"/>
          <c:dLbls>
            <c:dLbl>
              <c:idx val="5"/>
              <c:layout>
                <c:manualLayout>
                  <c:x val="-1.0351966873706004E-2"/>
                  <c:y val="6.8089587920329768E-17"/>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'Chlamydia and Gonorrhea'!$A$4:$A$11</c:f>
              <c:strCache>
                <c:ptCount val="8"/>
                <c:pt idx="0">
                  <c:v>Mumbai City</c:v>
                </c:pt>
                <c:pt idx="1">
                  <c:v>East Godavari</c:v>
                </c:pt>
                <c:pt idx="2">
                  <c:v>Yavatmal</c:v>
                </c:pt>
                <c:pt idx="3">
                  <c:v>Madurai</c:v>
                </c:pt>
                <c:pt idx="4">
                  <c:v>Hyderabad</c:v>
                </c:pt>
                <c:pt idx="5">
                  <c:v>Pune</c:v>
                </c:pt>
                <c:pt idx="6">
                  <c:v>Visakhapatnam</c:v>
                </c:pt>
                <c:pt idx="7">
                  <c:v>Salem</c:v>
                </c:pt>
              </c:strCache>
            </c:strRef>
          </c:cat>
          <c:val>
            <c:numRef>
              <c:f>'Chlamydia and Gonorrhea'!$B$4:$B$11</c:f>
              <c:numCache>
                <c:formatCode>General</c:formatCode>
                <c:ptCount val="8"/>
                <c:pt idx="0">
                  <c:v>6.8</c:v>
                </c:pt>
                <c:pt idx="1">
                  <c:v>1.6</c:v>
                </c:pt>
                <c:pt idx="2">
                  <c:v>0.8</c:v>
                </c:pt>
                <c:pt idx="3">
                  <c:v>0.6</c:v>
                </c:pt>
                <c:pt idx="4">
                  <c:v>0.3</c:v>
                </c:pt>
                <c:pt idx="5">
                  <c:v>0.3</c:v>
                </c:pt>
                <c:pt idx="6">
                  <c:v>0.3</c:v>
                </c:pt>
                <c:pt idx="7">
                  <c:v>0.1</c:v>
                </c:pt>
              </c:numCache>
            </c:numRef>
          </c:val>
        </c:ser>
        <c:ser>
          <c:idx val="1"/>
          <c:order val="1"/>
          <c:tx>
            <c:strRef>
              <c:f>'Chlamydia and Gonorrhea'!$C$3</c:f>
              <c:strCache>
                <c:ptCount val="1"/>
                <c:pt idx="0">
                  <c:v>Gonorrhea</c:v>
                </c:pt>
              </c:strCache>
            </c:strRef>
          </c:tx>
          <c:spPr>
            <a:solidFill>
              <a:srgbClr val="00AEEF"/>
            </a:solidFill>
            <a:ln>
              <a:noFill/>
            </a:ln>
          </c:spPr>
          <c:invertIfNegative val="0"/>
          <c:dLbls>
            <c:dLbl>
              <c:idx val="1"/>
              <c:layout>
                <c:manualLayout>
                  <c:x val="0"/>
                  <c:y val="1.8570102135561744E-2"/>
                </c:manualLayout>
              </c:layout>
              <c:dLblPos val="outEnd"/>
              <c:showLegendKey val="0"/>
              <c:showVal val="1"/>
              <c:showCatName val="0"/>
              <c:showSerName val="0"/>
              <c:showPercent val="0"/>
              <c:showBubbleSize val="0"/>
            </c:dLbl>
            <c:dLbl>
              <c:idx val="2"/>
              <c:layout>
                <c:manualLayout>
                  <c:x val="0"/>
                  <c:y val="2.7124046820052785E-2"/>
                </c:manualLayout>
              </c:layout>
              <c:dLblPos val="outEnd"/>
              <c:showLegendKey val="0"/>
              <c:showVal val="1"/>
              <c:showCatName val="0"/>
              <c:showSerName val="0"/>
              <c:showPercent val="0"/>
              <c:showBubbleSize val="0"/>
            </c:dLbl>
            <c:dLbl>
              <c:idx val="3"/>
              <c:layout>
                <c:manualLayout>
                  <c:x val="0"/>
                  <c:y val="1.4856081708449397E-2"/>
                </c:manualLayout>
              </c:layout>
              <c:dLblPos val="outEnd"/>
              <c:showLegendKey val="0"/>
              <c:showVal val="1"/>
              <c:showCatName val="0"/>
              <c:showSerName val="0"/>
              <c:showPercent val="0"/>
              <c:showBubbleSize val="0"/>
            </c:dLbl>
            <c:dLbl>
              <c:idx val="4"/>
              <c:layout>
                <c:manualLayout>
                  <c:x val="0"/>
                  <c:y val="2.2284122562674095E-2"/>
                </c:manualLayout>
              </c:layout>
              <c:dLblPos val="outEnd"/>
              <c:showLegendKey val="0"/>
              <c:showVal val="1"/>
              <c:showCatName val="0"/>
              <c:showSerName val="0"/>
              <c:showPercent val="0"/>
              <c:showBubbleSize val="0"/>
            </c:dLbl>
            <c:dLbl>
              <c:idx val="5"/>
              <c:layout>
                <c:manualLayout>
                  <c:x val="0"/>
                  <c:y val="8.1972024072796325E-3"/>
                </c:manualLayout>
              </c:layout>
              <c:dLblPos val="outEnd"/>
              <c:showLegendKey val="0"/>
              <c:showVal val="1"/>
              <c:showCatName val="0"/>
              <c:showSerName val="0"/>
              <c:showPercent val="0"/>
              <c:showBubbleSize val="0"/>
            </c:dLbl>
            <c:dLbl>
              <c:idx val="6"/>
              <c:layout>
                <c:manualLayout>
                  <c:x val="0"/>
                  <c:y val="2.2284122562674095E-2"/>
                </c:manualLayout>
              </c:layout>
              <c:dLblPos val="outEnd"/>
              <c:showLegendKey val="0"/>
              <c:showVal val="1"/>
              <c:showCatName val="0"/>
              <c:showSerName val="0"/>
              <c:showPercent val="0"/>
              <c:showBubbleSize val="0"/>
            </c:dLbl>
            <c:dLbl>
              <c:idx val="7"/>
              <c:layout>
                <c:manualLayout>
                  <c:x val="0"/>
                  <c:y val="1.8570102135561744E-2"/>
                </c:manualLayout>
              </c:layout>
              <c:dLblPos val="outEnd"/>
              <c:showLegendKey val="0"/>
              <c:showVal val="1"/>
              <c:showCatName val="0"/>
              <c:showSerName val="0"/>
              <c:showPercent val="0"/>
              <c:showBubbleSize val="0"/>
            </c:dLbl>
            <c:dLblPos val="inBase"/>
            <c:showLegendKey val="0"/>
            <c:showVal val="1"/>
            <c:showCatName val="0"/>
            <c:showSerName val="0"/>
            <c:showPercent val="0"/>
            <c:showBubbleSize val="0"/>
            <c:showLeaderLines val="0"/>
          </c:dLbls>
          <c:cat>
            <c:strRef>
              <c:f>'Chlamydia and Gonorrhea'!$A$4:$A$11</c:f>
              <c:strCache>
                <c:ptCount val="8"/>
                <c:pt idx="0">
                  <c:v>Mumbai City</c:v>
                </c:pt>
                <c:pt idx="1">
                  <c:v>East Godavari</c:v>
                </c:pt>
                <c:pt idx="2">
                  <c:v>Yavatmal</c:v>
                </c:pt>
                <c:pt idx="3">
                  <c:v>Madurai</c:v>
                </c:pt>
                <c:pt idx="4">
                  <c:v>Hyderabad</c:v>
                </c:pt>
                <c:pt idx="5">
                  <c:v>Pune</c:v>
                </c:pt>
                <c:pt idx="6">
                  <c:v>Visakhapatnam</c:v>
                </c:pt>
                <c:pt idx="7">
                  <c:v>Salem</c:v>
                </c:pt>
              </c:strCache>
            </c:strRef>
          </c:cat>
          <c:val>
            <c:numRef>
              <c:f>'Chlamydia and Gonorrhea'!$C$4:$C$11</c:f>
              <c:numCache>
                <c:formatCode>General</c:formatCode>
                <c:ptCount val="8"/>
                <c:pt idx="0">
                  <c:v>0.5</c:v>
                </c:pt>
                <c:pt idx="1">
                  <c:v>0</c:v>
                </c:pt>
                <c:pt idx="2">
                  <c:v>0.1</c:v>
                </c:pt>
                <c:pt idx="3">
                  <c:v>0</c:v>
                </c:pt>
                <c:pt idx="4">
                  <c:v>0</c:v>
                </c:pt>
                <c:pt idx="5">
                  <c:v>1.1000000000000001</c:v>
                </c:pt>
                <c:pt idx="6">
                  <c:v>0</c:v>
                </c:pt>
                <c:pt idx="7">
                  <c:v>0</c:v>
                </c:pt>
              </c:numCache>
            </c:numRef>
          </c:val>
        </c:ser>
        <c:dLbls>
          <c:showLegendKey val="0"/>
          <c:showVal val="0"/>
          <c:showCatName val="0"/>
          <c:showSerName val="0"/>
          <c:showPercent val="0"/>
          <c:showBubbleSize val="0"/>
        </c:dLbls>
        <c:gapWidth val="150"/>
        <c:axId val="74136960"/>
        <c:axId val="74138752"/>
      </c:barChart>
      <c:catAx>
        <c:axId val="74136960"/>
        <c:scaling>
          <c:orientation val="minMax"/>
        </c:scaling>
        <c:delete val="0"/>
        <c:axPos val="b"/>
        <c:majorTickMark val="out"/>
        <c:minorTickMark val="none"/>
        <c:tickLblPos val="nextTo"/>
        <c:crossAx val="74138752"/>
        <c:crosses val="autoZero"/>
        <c:auto val="1"/>
        <c:lblAlgn val="ctr"/>
        <c:lblOffset val="100"/>
        <c:noMultiLvlLbl val="0"/>
      </c:catAx>
      <c:valAx>
        <c:axId val="74138752"/>
        <c:scaling>
          <c:orientation val="minMax"/>
          <c:max val="1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74136960"/>
        <c:crosses val="autoZero"/>
        <c:crossBetween val="between"/>
        <c:majorUnit val="2"/>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0322367490948879E-2"/>
          <c:y val="4.0090107533486539E-2"/>
          <c:w val="0.88821002907423452"/>
          <c:h val="0.44060922243207545"/>
        </c:manualLayout>
      </c:layout>
      <c:barChart>
        <c:barDir val="col"/>
        <c:grouping val="clustered"/>
        <c:varyColors val="0"/>
        <c:ser>
          <c:idx val="0"/>
          <c:order val="0"/>
          <c:tx>
            <c:strRef>
              <c:f>Sheet2!$B$2</c:f>
              <c:strCache>
                <c:ptCount val="1"/>
                <c:pt idx="0">
                  <c:v>National</c:v>
                </c:pt>
              </c:strCache>
            </c:strRef>
          </c:tx>
          <c:spPr>
            <a:solidFill>
              <a:srgbClr val="00AEEF"/>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Sheet2!$A$3:$A$16</c:f>
              <c:strCache>
                <c:ptCount val="14"/>
                <c:pt idx="0">
                  <c:v>Bangladesh (2006)</c:v>
                </c:pt>
                <c:pt idx="1">
                  <c:v>Cambodia (2014)</c:v>
                </c:pt>
                <c:pt idx="2">
                  <c:v>Cambodia, Kratie (2014)</c:v>
                </c:pt>
                <c:pt idx="3">
                  <c:v>India (2006)</c:v>
                </c:pt>
                <c:pt idx="4">
                  <c:v>India, Karnataka (2009)</c:v>
                </c:pt>
                <c:pt idx="5">
                  <c:v>India, Maharashtra (2009)</c:v>
                </c:pt>
                <c:pt idx="6">
                  <c:v>Indonesia (2012)</c:v>
                </c:pt>
                <c:pt idx="7">
                  <c:v>Nepal (2011)</c:v>
                </c:pt>
                <c:pt idx="8">
                  <c:v>Nepal, Central Region (2011)</c:v>
                </c:pt>
                <c:pt idx="9">
                  <c:v>Thailand (2006)*</c:v>
                </c:pt>
                <c:pt idx="10">
                  <c:v>Timor-Leste (2009)</c:v>
                </c:pt>
                <c:pt idx="11">
                  <c:v>Timor-Leste, Dili (2009)</c:v>
                </c:pt>
                <c:pt idx="12">
                  <c:v>Viet Nam (2005)</c:v>
                </c:pt>
                <c:pt idx="13">
                  <c:v>Viet Nam, Hai Phong (2005)</c:v>
                </c:pt>
              </c:strCache>
            </c:strRef>
          </c:cat>
          <c:val>
            <c:numRef>
              <c:f>Sheet2!$B$3:$B$16</c:f>
              <c:numCache>
                <c:formatCode>General</c:formatCode>
                <c:ptCount val="14"/>
                <c:pt idx="0">
                  <c:v>9.9</c:v>
                </c:pt>
                <c:pt idx="1">
                  <c:v>3.1</c:v>
                </c:pt>
                <c:pt idx="3">
                  <c:v>2.4</c:v>
                </c:pt>
                <c:pt idx="6">
                  <c:v>2</c:v>
                </c:pt>
                <c:pt idx="7">
                  <c:v>1.5</c:v>
                </c:pt>
                <c:pt idx="9">
                  <c:v>6.3</c:v>
                </c:pt>
                <c:pt idx="10">
                  <c:v>5.3</c:v>
                </c:pt>
                <c:pt idx="12">
                  <c:v>0.5</c:v>
                </c:pt>
                <c:pt idx="13">
                  <c:v>1.1000000000000001</c:v>
                </c:pt>
              </c:numCache>
            </c:numRef>
          </c:val>
        </c:ser>
        <c:ser>
          <c:idx val="1"/>
          <c:order val="1"/>
          <c:tx>
            <c:strRef>
              <c:f>Sheet2!$C$2</c:f>
              <c:strCache>
                <c:ptCount val="1"/>
                <c:pt idx="0">
                  <c:v>Province/State/Region</c:v>
                </c:pt>
              </c:strCache>
            </c:strRef>
          </c:tx>
          <c:spPr>
            <a:solidFill>
              <a:srgbClr val="E31837"/>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Sheet2!$A$3:$A$16</c:f>
              <c:strCache>
                <c:ptCount val="14"/>
                <c:pt idx="0">
                  <c:v>Bangladesh (2006)</c:v>
                </c:pt>
                <c:pt idx="1">
                  <c:v>Cambodia (2014)</c:v>
                </c:pt>
                <c:pt idx="2">
                  <c:v>Cambodia, Kratie (2014)</c:v>
                </c:pt>
                <c:pt idx="3">
                  <c:v>India (2006)</c:v>
                </c:pt>
                <c:pt idx="4">
                  <c:v>India, Karnataka (2009)</c:v>
                </c:pt>
                <c:pt idx="5">
                  <c:v>India, Maharashtra (2009)</c:v>
                </c:pt>
                <c:pt idx="6">
                  <c:v>Indonesia (2012)</c:v>
                </c:pt>
                <c:pt idx="7">
                  <c:v>Nepal (2011)</c:v>
                </c:pt>
                <c:pt idx="8">
                  <c:v>Nepal, Central Region (2011)</c:v>
                </c:pt>
                <c:pt idx="9">
                  <c:v>Thailand (2006)*</c:v>
                </c:pt>
                <c:pt idx="10">
                  <c:v>Timor-Leste (2009)</c:v>
                </c:pt>
                <c:pt idx="11">
                  <c:v>Timor-Leste, Dili (2009)</c:v>
                </c:pt>
                <c:pt idx="12">
                  <c:v>Viet Nam (2005)</c:v>
                </c:pt>
                <c:pt idx="13">
                  <c:v>Viet Nam, Hai Phong (2005)</c:v>
                </c:pt>
              </c:strCache>
            </c:strRef>
          </c:cat>
          <c:val>
            <c:numRef>
              <c:f>Sheet2!$C$3:$C$16</c:f>
              <c:numCache>
                <c:formatCode>General</c:formatCode>
                <c:ptCount val="14"/>
                <c:pt idx="2">
                  <c:v>15.3</c:v>
                </c:pt>
                <c:pt idx="4">
                  <c:v>15</c:v>
                </c:pt>
                <c:pt idx="5">
                  <c:v>7.1</c:v>
                </c:pt>
                <c:pt idx="8">
                  <c:v>2.1</c:v>
                </c:pt>
                <c:pt idx="11">
                  <c:v>12.2</c:v>
                </c:pt>
              </c:numCache>
            </c:numRef>
          </c:val>
        </c:ser>
        <c:dLbls>
          <c:dLblPos val="outEnd"/>
          <c:showLegendKey val="0"/>
          <c:showVal val="1"/>
          <c:showCatName val="0"/>
          <c:showSerName val="0"/>
          <c:showPercent val="0"/>
          <c:showBubbleSize val="0"/>
        </c:dLbls>
        <c:gapWidth val="64"/>
        <c:overlap val="100"/>
        <c:axId val="74466432"/>
        <c:axId val="74467968"/>
      </c:barChart>
      <c:catAx>
        <c:axId val="74466432"/>
        <c:scaling>
          <c:orientation val="minMax"/>
        </c:scaling>
        <c:delete val="0"/>
        <c:axPos val="b"/>
        <c:numFmt formatCode="#,##0.0" sourceLinked="0"/>
        <c:majorTickMark val="out"/>
        <c:minorTickMark val="none"/>
        <c:tickLblPos val="nextTo"/>
        <c:txPr>
          <a:bodyPr rot="-2340000"/>
          <a:lstStyle/>
          <a:p>
            <a:pPr>
              <a:defRPr/>
            </a:pPr>
            <a:endParaRPr lang="en-US"/>
          </a:p>
        </c:txPr>
        <c:crossAx val="74467968"/>
        <c:crosses val="autoZero"/>
        <c:auto val="1"/>
        <c:lblAlgn val="ctr"/>
        <c:lblOffset val="100"/>
        <c:noMultiLvlLbl val="0"/>
      </c:catAx>
      <c:valAx>
        <c:axId val="74467968"/>
        <c:scaling>
          <c:orientation val="minMax"/>
        </c:scaling>
        <c:delete val="0"/>
        <c:axPos val="l"/>
        <c:title>
          <c:tx>
            <c:rich>
              <a:bodyPr rot="0" vert="horz"/>
              <a:lstStyle/>
              <a:p>
                <a:pPr>
                  <a:defRPr/>
                </a:pPr>
                <a:r>
                  <a:rPr lang="en-US"/>
                  <a:t>%</a:t>
                </a:r>
              </a:p>
            </c:rich>
          </c:tx>
          <c:layout>
            <c:manualLayout>
              <c:xMode val="edge"/>
              <c:yMode val="edge"/>
              <c:x val="3.636177119981019E-2"/>
              <c:y val="2.844334900117811E-4"/>
            </c:manualLayout>
          </c:layout>
          <c:overlay val="0"/>
        </c:title>
        <c:numFmt formatCode="General" sourceLinked="1"/>
        <c:majorTickMark val="out"/>
        <c:minorTickMark val="none"/>
        <c:tickLblPos val="nextTo"/>
        <c:crossAx val="74466432"/>
        <c:crosses val="autoZero"/>
        <c:crossBetween val="between"/>
      </c:valAx>
    </c:plotArea>
    <c:legend>
      <c:legendPos val="t"/>
      <c:layout>
        <c:manualLayout>
          <c:xMode val="edge"/>
          <c:yMode val="edge"/>
          <c:x val="0.49974794467281414"/>
          <c:y val="0"/>
          <c:w val="0.42687950131144847"/>
          <c:h val="7.0167615120953639E-2"/>
        </c:manualLayout>
      </c:layout>
      <c:overlay val="0"/>
    </c:legend>
    <c:plotVisOnly val="1"/>
    <c:dispBlanksAs val="gap"/>
    <c:showDLblsOverMax val="0"/>
  </c:chart>
  <c:spPr>
    <a:ln>
      <a:noFill/>
    </a:ln>
  </c:spPr>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0131233595800525E-2"/>
          <c:y val="0.13401038087196707"/>
          <c:w val="0.89116117784547"/>
          <c:h val="0.44833473722761397"/>
        </c:manualLayout>
      </c:layout>
      <c:barChart>
        <c:barDir val="col"/>
        <c:grouping val="clustered"/>
        <c:varyColors val="0"/>
        <c:ser>
          <c:idx val="0"/>
          <c:order val="0"/>
          <c:tx>
            <c:strRef>
              <c:f>'Cndm use last sex_KP clients'!$C$3</c:f>
              <c:strCache>
                <c:ptCount val="1"/>
                <c:pt idx="0">
                  <c:v>MSM</c:v>
                </c:pt>
              </c:strCache>
            </c:strRef>
          </c:tx>
          <c:spPr>
            <a:solidFill>
              <a:srgbClr val="F78E1E"/>
            </a:solidFill>
            <a:ln>
              <a:noFill/>
            </a:ln>
          </c:spPr>
          <c:invertIfNegative val="0"/>
          <c:dLbls>
            <c:numFmt formatCode="#,##0" sourceLinked="0"/>
            <c:showLegendKey val="0"/>
            <c:showVal val="1"/>
            <c:showCatName val="0"/>
            <c:showSerName val="0"/>
            <c:showPercent val="0"/>
            <c:showBubbleSize val="0"/>
            <c:showLeaderLines val="0"/>
          </c:dLbls>
          <c:cat>
            <c:multiLvlStrRef>
              <c:f>'Cndm use last sex_KP clients'!$A$4:$B$12</c:f>
              <c:multiLvlStrCache>
                <c:ptCount val="9"/>
                <c:lvl>
                  <c:pt idx="0">
                    <c:v>Dhaka</c:v>
                  </c:pt>
                  <c:pt idx="1">
                    <c:v>Sylhet</c:v>
                  </c:pt>
                  <c:pt idx="2">
                    <c:v>Long hair MSM</c:v>
                  </c:pt>
                  <c:pt idx="3">
                    <c:v>Short hair MSM</c:v>
                  </c:pt>
                  <c:pt idx="5">
                    <c:v>Eastern Terai</c:v>
                  </c:pt>
                  <c:pt idx="7">
                    <c:v>Ho Chi Minh City</c:v>
                  </c:pt>
                  <c:pt idx="8">
                    <c:v>Ha Noi City</c:v>
                  </c:pt>
                </c:lvl>
                <c:lvl>
                  <c:pt idx="0">
                    <c:v>Bangladesh 
(2013-14) *</c:v>
                  </c:pt>
                  <c:pt idx="2">
                    <c:v>Cambodia (2007)</c:v>
                  </c:pt>
                  <c:pt idx="4">
                    <c:v>Lao PDR (2009)</c:v>
                  </c:pt>
                  <c:pt idx="5">
                    <c:v>Nepal (2012)</c:v>
                  </c:pt>
                  <c:pt idx="6">
                    <c:v>Pakistan (2011)</c:v>
                  </c:pt>
                  <c:pt idx="7">
                    <c:v>Viet Nam 
(2009)</c:v>
                  </c:pt>
                </c:lvl>
              </c:multiLvlStrCache>
            </c:multiLvlStrRef>
          </c:cat>
          <c:val>
            <c:numRef>
              <c:f>'Cndm use last sex_KP clients'!$C$4:$C$12</c:f>
              <c:numCache>
                <c:formatCode>General</c:formatCode>
                <c:ptCount val="9"/>
                <c:pt idx="0">
                  <c:v>60.5</c:v>
                </c:pt>
                <c:pt idx="1">
                  <c:v>60.9</c:v>
                </c:pt>
                <c:pt idx="2">
                  <c:v>64</c:v>
                </c:pt>
                <c:pt idx="3">
                  <c:v>96</c:v>
                </c:pt>
                <c:pt idx="4">
                  <c:v>59</c:v>
                </c:pt>
                <c:pt idx="7">
                  <c:v>61.1</c:v>
                </c:pt>
                <c:pt idx="8">
                  <c:v>80</c:v>
                </c:pt>
              </c:numCache>
            </c:numRef>
          </c:val>
        </c:ser>
        <c:ser>
          <c:idx val="1"/>
          <c:order val="1"/>
          <c:tx>
            <c:strRef>
              <c:f>'Cndm use last sex_KP clients'!$D$3</c:f>
              <c:strCache>
                <c:ptCount val="1"/>
                <c:pt idx="0">
                  <c:v>PWID</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multiLvlStrRef>
              <c:f>'Cndm use last sex_KP clients'!$A$4:$B$12</c:f>
              <c:multiLvlStrCache>
                <c:ptCount val="9"/>
                <c:lvl>
                  <c:pt idx="0">
                    <c:v>Dhaka</c:v>
                  </c:pt>
                  <c:pt idx="1">
                    <c:v>Sylhet</c:v>
                  </c:pt>
                  <c:pt idx="2">
                    <c:v>Long hair MSM</c:v>
                  </c:pt>
                  <c:pt idx="3">
                    <c:v>Short hair MSM</c:v>
                  </c:pt>
                  <c:pt idx="5">
                    <c:v>Eastern Terai</c:v>
                  </c:pt>
                  <c:pt idx="7">
                    <c:v>Ho Chi Minh City</c:v>
                  </c:pt>
                  <c:pt idx="8">
                    <c:v>Ha Noi City</c:v>
                  </c:pt>
                </c:lvl>
                <c:lvl>
                  <c:pt idx="0">
                    <c:v>Bangladesh 
(2013-14) *</c:v>
                  </c:pt>
                  <c:pt idx="2">
                    <c:v>Cambodia (2007)</c:v>
                  </c:pt>
                  <c:pt idx="4">
                    <c:v>Lao PDR (2009)</c:v>
                  </c:pt>
                  <c:pt idx="5">
                    <c:v>Nepal (2012)</c:v>
                  </c:pt>
                  <c:pt idx="6">
                    <c:v>Pakistan (2011)</c:v>
                  </c:pt>
                  <c:pt idx="7">
                    <c:v>Viet Nam 
(2009)</c:v>
                  </c:pt>
                </c:lvl>
              </c:multiLvlStrCache>
            </c:multiLvlStrRef>
          </c:cat>
          <c:val>
            <c:numRef>
              <c:f>'Cndm use last sex_KP clients'!$D$4:$D$12</c:f>
              <c:numCache>
                <c:formatCode>General</c:formatCode>
                <c:ptCount val="9"/>
                <c:pt idx="0">
                  <c:v>41.1</c:v>
                </c:pt>
                <c:pt idx="5">
                  <c:v>82.2</c:v>
                </c:pt>
                <c:pt idx="6">
                  <c:v>28.4</c:v>
                </c:pt>
                <c:pt idx="7">
                  <c:v>50</c:v>
                </c:pt>
                <c:pt idx="8">
                  <c:v>82.4</c:v>
                </c:pt>
              </c:numCache>
            </c:numRef>
          </c:val>
        </c:ser>
        <c:dLbls>
          <c:showLegendKey val="0"/>
          <c:showVal val="0"/>
          <c:showCatName val="0"/>
          <c:showSerName val="0"/>
          <c:showPercent val="0"/>
          <c:showBubbleSize val="0"/>
        </c:dLbls>
        <c:gapWidth val="150"/>
        <c:axId val="79570048"/>
        <c:axId val="79571584"/>
      </c:barChart>
      <c:scatterChart>
        <c:scatterStyle val="lineMarker"/>
        <c:varyColors val="0"/>
        <c:ser>
          <c:idx val="2"/>
          <c:order val="2"/>
          <c:tx>
            <c:strRef>
              <c:f>'Cndm use last sex_KP clients'!$B$14</c:f>
              <c:strCache>
                <c:ptCount val="1"/>
                <c:pt idx="0">
                  <c:v>Tar</c:v>
                </c:pt>
              </c:strCache>
            </c:strRef>
          </c:tx>
          <c:spPr>
            <a:ln w="19050">
              <a:solidFill>
                <a:srgbClr val="E31837"/>
              </a:solidFill>
              <a:prstDash val="dash"/>
            </a:ln>
          </c:spPr>
          <c:marker>
            <c:symbol val="none"/>
          </c:marker>
          <c:xVal>
            <c:numRef>
              <c:f>'Cndm use last sex_KP clients'!$A$15:$A$16</c:f>
              <c:numCache>
                <c:formatCode>General</c:formatCode>
                <c:ptCount val="2"/>
                <c:pt idx="0">
                  <c:v>0</c:v>
                </c:pt>
                <c:pt idx="1">
                  <c:v>1</c:v>
                </c:pt>
              </c:numCache>
            </c:numRef>
          </c:xVal>
          <c:yVal>
            <c:numRef>
              <c:f>'Cndm use last sex_KP clients'!$B$15:$B$16</c:f>
              <c:numCache>
                <c:formatCode>General</c:formatCode>
                <c:ptCount val="2"/>
                <c:pt idx="0">
                  <c:v>80</c:v>
                </c:pt>
                <c:pt idx="1">
                  <c:v>80</c:v>
                </c:pt>
              </c:numCache>
            </c:numRef>
          </c:yVal>
          <c:smooth val="0"/>
        </c:ser>
        <c:dLbls>
          <c:showLegendKey val="0"/>
          <c:showVal val="0"/>
          <c:showCatName val="0"/>
          <c:showSerName val="0"/>
          <c:showPercent val="0"/>
          <c:showBubbleSize val="0"/>
        </c:dLbls>
        <c:axId val="79591680"/>
        <c:axId val="79590144"/>
      </c:scatterChart>
      <c:catAx>
        <c:axId val="79570048"/>
        <c:scaling>
          <c:orientation val="minMax"/>
        </c:scaling>
        <c:delete val="0"/>
        <c:axPos val="b"/>
        <c:majorTickMark val="out"/>
        <c:minorTickMark val="none"/>
        <c:tickLblPos val="nextTo"/>
        <c:crossAx val="79571584"/>
        <c:crosses val="autoZero"/>
        <c:auto val="1"/>
        <c:lblAlgn val="ctr"/>
        <c:lblOffset val="100"/>
        <c:noMultiLvlLbl val="0"/>
      </c:catAx>
      <c:valAx>
        <c:axId val="79571584"/>
        <c:scaling>
          <c:orientation val="minMax"/>
          <c:max val="100"/>
          <c:min val="0"/>
        </c:scaling>
        <c:delete val="0"/>
        <c:axPos val="l"/>
        <c:title>
          <c:tx>
            <c:rich>
              <a:bodyPr rot="0" vert="horz"/>
              <a:lstStyle/>
              <a:p>
                <a:pPr>
                  <a:defRPr/>
                </a:pPr>
                <a:r>
                  <a:rPr lang="en-US"/>
                  <a:t>%</a:t>
                </a:r>
              </a:p>
            </c:rich>
          </c:tx>
          <c:layout>
            <c:manualLayout>
              <c:xMode val="edge"/>
              <c:yMode val="edge"/>
              <c:x val="3.5943317304315053E-3"/>
              <c:y val="9.3056335539104973E-2"/>
            </c:manualLayout>
          </c:layout>
          <c:overlay val="0"/>
        </c:title>
        <c:numFmt formatCode="General" sourceLinked="1"/>
        <c:majorTickMark val="out"/>
        <c:minorTickMark val="none"/>
        <c:tickLblPos val="nextTo"/>
        <c:crossAx val="79570048"/>
        <c:crosses val="autoZero"/>
        <c:crossBetween val="between"/>
        <c:majorUnit val="20"/>
      </c:valAx>
      <c:valAx>
        <c:axId val="79590144"/>
        <c:scaling>
          <c:orientation val="minMax"/>
          <c:max val="100"/>
          <c:min val="0"/>
        </c:scaling>
        <c:delete val="1"/>
        <c:axPos val="r"/>
        <c:numFmt formatCode="General" sourceLinked="1"/>
        <c:majorTickMark val="out"/>
        <c:minorTickMark val="none"/>
        <c:tickLblPos val="nextTo"/>
        <c:crossAx val="79591680"/>
        <c:crosses val="max"/>
        <c:crossBetween val="midCat"/>
        <c:majorUnit val="20"/>
      </c:valAx>
      <c:valAx>
        <c:axId val="79591680"/>
        <c:scaling>
          <c:orientation val="minMax"/>
          <c:max val="1"/>
          <c:min val="0"/>
        </c:scaling>
        <c:delete val="1"/>
        <c:axPos val="t"/>
        <c:numFmt formatCode="General" sourceLinked="1"/>
        <c:majorTickMark val="out"/>
        <c:minorTickMark val="none"/>
        <c:tickLblPos val="nextTo"/>
        <c:crossAx val="79590144"/>
        <c:crosses val="max"/>
        <c:crossBetween val="midCat"/>
        <c:majorUnit val="0.2"/>
      </c:valAx>
    </c:plotArea>
    <c:legend>
      <c:legendPos val="t"/>
      <c:legendEntry>
        <c:idx val="2"/>
        <c:delete val="1"/>
      </c:legendEntry>
      <c:layout>
        <c:manualLayout>
          <c:xMode val="edge"/>
          <c:yMode val="edge"/>
          <c:x val="0.46311942522259431"/>
          <c:y val="1.9240286432820594E-2"/>
          <c:w val="0.18399183324868665"/>
          <c:h val="6.889184030057266E-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464252553389042"/>
          <c:y val="0.15828616913305901"/>
          <c:w val="0.8749303621169916"/>
          <c:h val="0.39878516584577023"/>
        </c:manualLayout>
      </c:layout>
      <c:barChart>
        <c:barDir val="col"/>
        <c:grouping val="clustered"/>
        <c:varyColors val="0"/>
        <c:ser>
          <c:idx val="0"/>
          <c:order val="0"/>
          <c:tx>
            <c:strRef>
              <c:f>'comprehensive knowledge'!$C$3</c:f>
              <c:strCache>
                <c:ptCount val="1"/>
                <c:pt idx="0">
                  <c:v>India (2006)</c:v>
                </c:pt>
              </c:strCache>
            </c:strRef>
          </c:tx>
          <c:spPr>
            <a:solidFill>
              <a:srgbClr val="E31837"/>
            </a:solidFill>
            <a:ln>
              <a:noFill/>
            </a:ln>
          </c:spPr>
          <c:invertIfNegative val="0"/>
          <c:dPt>
            <c:idx val="0"/>
            <c:invertIfNegative val="0"/>
            <c:bubble3D val="0"/>
            <c:spPr>
              <a:pattFill prst="dkUpDiag">
                <a:fgClr>
                  <a:srgbClr val="E31837"/>
                </a:fgClr>
                <a:bgClr>
                  <a:sysClr val="window" lastClr="FFFFFF"/>
                </a:bgClr>
              </a:pattFill>
              <a:ln>
                <a:noFill/>
              </a:ln>
            </c:spPr>
          </c:dPt>
          <c:cat>
            <c:strRef>
              <c:f>'comprehensive knowledge'!$B$4:$B$28</c:f>
              <c:strCache>
                <c:ptCount val="25"/>
                <c:pt idx="0">
                  <c:v>(average)</c:v>
                </c:pt>
                <c:pt idx="1">
                  <c:v>Sikkim</c:v>
                </c:pt>
                <c:pt idx="2">
                  <c:v>Gujarat</c:v>
                </c:pt>
                <c:pt idx="3">
                  <c:v>Jammu &amp; Kashmir</c:v>
                </c:pt>
                <c:pt idx="4">
                  <c:v>Chhattisgarh</c:v>
                </c:pt>
                <c:pt idx="5">
                  <c:v>Uttar Pradesh</c:v>
                </c:pt>
                <c:pt idx="6">
                  <c:v>Haryana</c:v>
                </c:pt>
                <c:pt idx="7">
                  <c:v>Madhya Pradesh</c:v>
                </c:pt>
                <c:pt idx="8">
                  <c:v>Bihar</c:v>
                </c:pt>
                <c:pt idx="9">
                  <c:v>Delhi</c:v>
                </c:pt>
                <c:pt idx="10">
                  <c:v>Jharkhand</c:v>
                </c:pt>
                <c:pt idx="11">
                  <c:v>Odisha</c:v>
                </c:pt>
                <c:pt idx="12">
                  <c:v>Kerala</c:v>
                </c:pt>
                <c:pt idx="13">
                  <c:v>Andhra Pradesh</c:v>
                </c:pt>
                <c:pt idx="14">
                  <c:v>Uttarakhand</c:v>
                </c:pt>
                <c:pt idx="15">
                  <c:v>Punjab</c:v>
                </c:pt>
                <c:pt idx="16">
                  <c:v>Goa</c:v>
                </c:pt>
                <c:pt idx="17">
                  <c:v>Maharashtra</c:v>
                </c:pt>
                <c:pt idx="18">
                  <c:v>Himachal Pradesh</c:v>
                </c:pt>
                <c:pt idx="19">
                  <c:v>Rajasthan</c:v>
                </c:pt>
                <c:pt idx="20">
                  <c:v>Karnataka</c:v>
                </c:pt>
                <c:pt idx="21">
                  <c:v>Manipur</c:v>
                </c:pt>
                <c:pt idx="22">
                  <c:v>Assam</c:v>
                </c:pt>
                <c:pt idx="23">
                  <c:v>Indonesia</c:v>
                </c:pt>
                <c:pt idx="24">
                  <c:v>Nepal</c:v>
                </c:pt>
              </c:strCache>
            </c:strRef>
          </c:cat>
          <c:val>
            <c:numRef>
              <c:f>'comprehensive knowledge'!$C$4:$C$28</c:f>
              <c:numCache>
                <c:formatCode>General</c:formatCode>
                <c:ptCount val="25"/>
                <c:pt idx="0">
                  <c:v>37.9</c:v>
                </c:pt>
                <c:pt idx="1">
                  <c:v>10.1</c:v>
                </c:pt>
                <c:pt idx="2">
                  <c:v>19.899999999999999</c:v>
                </c:pt>
                <c:pt idx="3">
                  <c:v>21</c:v>
                </c:pt>
                <c:pt idx="4">
                  <c:v>22.3</c:v>
                </c:pt>
                <c:pt idx="5">
                  <c:v>22.5</c:v>
                </c:pt>
                <c:pt idx="6">
                  <c:v>25.2</c:v>
                </c:pt>
                <c:pt idx="7">
                  <c:v>26.6</c:v>
                </c:pt>
                <c:pt idx="8">
                  <c:v>30.1</c:v>
                </c:pt>
                <c:pt idx="9">
                  <c:v>32.700000000000003</c:v>
                </c:pt>
                <c:pt idx="10">
                  <c:v>34.1</c:v>
                </c:pt>
                <c:pt idx="11">
                  <c:v>34.799999999999997</c:v>
                </c:pt>
                <c:pt idx="12">
                  <c:v>37.799999999999997</c:v>
                </c:pt>
                <c:pt idx="13">
                  <c:v>38.799999999999997</c:v>
                </c:pt>
                <c:pt idx="14">
                  <c:v>42.2</c:v>
                </c:pt>
                <c:pt idx="15">
                  <c:v>46</c:v>
                </c:pt>
                <c:pt idx="16">
                  <c:v>47</c:v>
                </c:pt>
                <c:pt idx="17">
                  <c:v>50.4</c:v>
                </c:pt>
                <c:pt idx="18">
                  <c:v>52.2</c:v>
                </c:pt>
                <c:pt idx="19">
                  <c:v>53.5</c:v>
                </c:pt>
                <c:pt idx="20">
                  <c:v>54.2</c:v>
                </c:pt>
                <c:pt idx="21">
                  <c:v>55.2</c:v>
                </c:pt>
                <c:pt idx="22">
                  <c:v>60</c:v>
                </c:pt>
              </c:numCache>
            </c:numRef>
          </c:val>
        </c:ser>
        <c:ser>
          <c:idx val="1"/>
          <c:order val="1"/>
          <c:tx>
            <c:strRef>
              <c:f>'comprehensive knowledge'!$D$3</c:f>
              <c:strCache>
                <c:ptCount val="1"/>
                <c:pt idx="0">
                  <c:v>Indonesia (2007)</c:v>
                </c:pt>
              </c:strCache>
            </c:strRef>
          </c:tx>
          <c:spPr>
            <a:solidFill>
              <a:srgbClr val="00AEEF"/>
            </a:solidFill>
            <a:ln>
              <a:noFill/>
            </a:ln>
          </c:spPr>
          <c:invertIfNegative val="0"/>
          <c:cat>
            <c:strRef>
              <c:f>'comprehensive knowledge'!$B$4:$B$28</c:f>
              <c:strCache>
                <c:ptCount val="25"/>
                <c:pt idx="0">
                  <c:v>(average)</c:v>
                </c:pt>
                <c:pt idx="1">
                  <c:v>Sikkim</c:v>
                </c:pt>
                <c:pt idx="2">
                  <c:v>Gujarat</c:v>
                </c:pt>
                <c:pt idx="3">
                  <c:v>Jammu &amp; Kashmir</c:v>
                </c:pt>
                <c:pt idx="4">
                  <c:v>Chhattisgarh</c:v>
                </c:pt>
                <c:pt idx="5">
                  <c:v>Uttar Pradesh</c:v>
                </c:pt>
                <c:pt idx="6">
                  <c:v>Haryana</c:v>
                </c:pt>
                <c:pt idx="7">
                  <c:v>Madhya Pradesh</c:v>
                </c:pt>
                <c:pt idx="8">
                  <c:v>Bihar</c:v>
                </c:pt>
                <c:pt idx="9">
                  <c:v>Delhi</c:v>
                </c:pt>
                <c:pt idx="10">
                  <c:v>Jharkhand</c:v>
                </c:pt>
                <c:pt idx="11">
                  <c:v>Odisha</c:v>
                </c:pt>
                <c:pt idx="12">
                  <c:v>Kerala</c:v>
                </c:pt>
                <c:pt idx="13">
                  <c:v>Andhra Pradesh</c:v>
                </c:pt>
                <c:pt idx="14">
                  <c:v>Uttarakhand</c:v>
                </c:pt>
                <c:pt idx="15">
                  <c:v>Punjab</c:v>
                </c:pt>
                <c:pt idx="16">
                  <c:v>Goa</c:v>
                </c:pt>
                <c:pt idx="17">
                  <c:v>Maharashtra</c:v>
                </c:pt>
                <c:pt idx="18">
                  <c:v>Himachal Pradesh</c:v>
                </c:pt>
                <c:pt idx="19">
                  <c:v>Rajasthan</c:v>
                </c:pt>
                <c:pt idx="20">
                  <c:v>Karnataka</c:v>
                </c:pt>
                <c:pt idx="21">
                  <c:v>Manipur</c:v>
                </c:pt>
                <c:pt idx="22">
                  <c:v>Assam</c:v>
                </c:pt>
                <c:pt idx="23">
                  <c:v>Indonesia</c:v>
                </c:pt>
                <c:pt idx="24">
                  <c:v>Nepal</c:v>
                </c:pt>
              </c:strCache>
            </c:strRef>
          </c:cat>
          <c:val>
            <c:numRef>
              <c:f>'comprehensive knowledge'!$D$4:$D$28</c:f>
              <c:numCache>
                <c:formatCode>General</c:formatCode>
                <c:ptCount val="25"/>
                <c:pt idx="23">
                  <c:v>27.5</c:v>
                </c:pt>
              </c:numCache>
            </c:numRef>
          </c:val>
        </c:ser>
        <c:ser>
          <c:idx val="2"/>
          <c:order val="2"/>
          <c:tx>
            <c:strRef>
              <c:f>'comprehensive knowledge'!$E$3</c:f>
              <c:strCache>
                <c:ptCount val="1"/>
                <c:pt idx="0">
                  <c:v>Nepal (2009)</c:v>
                </c:pt>
              </c:strCache>
            </c:strRef>
          </c:tx>
          <c:invertIfNegative val="0"/>
          <c:cat>
            <c:strRef>
              <c:f>'comprehensive knowledge'!$B$4:$B$28</c:f>
              <c:strCache>
                <c:ptCount val="25"/>
                <c:pt idx="0">
                  <c:v>(average)</c:v>
                </c:pt>
                <c:pt idx="1">
                  <c:v>Sikkim</c:v>
                </c:pt>
                <c:pt idx="2">
                  <c:v>Gujarat</c:v>
                </c:pt>
                <c:pt idx="3">
                  <c:v>Jammu &amp; Kashmir</c:v>
                </c:pt>
                <c:pt idx="4">
                  <c:v>Chhattisgarh</c:v>
                </c:pt>
                <c:pt idx="5">
                  <c:v>Uttar Pradesh</c:v>
                </c:pt>
                <c:pt idx="6">
                  <c:v>Haryana</c:v>
                </c:pt>
                <c:pt idx="7">
                  <c:v>Madhya Pradesh</c:v>
                </c:pt>
                <c:pt idx="8">
                  <c:v>Bihar</c:v>
                </c:pt>
                <c:pt idx="9">
                  <c:v>Delhi</c:v>
                </c:pt>
                <c:pt idx="10">
                  <c:v>Jharkhand</c:v>
                </c:pt>
                <c:pt idx="11">
                  <c:v>Odisha</c:v>
                </c:pt>
                <c:pt idx="12">
                  <c:v>Kerala</c:v>
                </c:pt>
                <c:pt idx="13">
                  <c:v>Andhra Pradesh</c:v>
                </c:pt>
                <c:pt idx="14">
                  <c:v>Uttarakhand</c:v>
                </c:pt>
                <c:pt idx="15">
                  <c:v>Punjab</c:v>
                </c:pt>
                <c:pt idx="16">
                  <c:v>Goa</c:v>
                </c:pt>
                <c:pt idx="17">
                  <c:v>Maharashtra</c:v>
                </c:pt>
                <c:pt idx="18">
                  <c:v>Himachal Pradesh</c:v>
                </c:pt>
                <c:pt idx="19">
                  <c:v>Rajasthan</c:v>
                </c:pt>
                <c:pt idx="20">
                  <c:v>Karnataka</c:v>
                </c:pt>
                <c:pt idx="21">
                  <c:v>Manipur</c:v>
                </c:pt>
                <c:pt idx="22">
                  <c:v>Assam</c:v>
                </c:pt>
                <c:pt idx="23">
                  <c:v>Indonesia</c:v>
                </c:pt>
                <c:pt idx="24">
                  <c:v>Nepal</c:v>
                </c:pt>
              </c:strCache>
            </c:strRef>
          </c:cat>
          <c:val>
            <c:numRef>
              <c:f>'comprehensive knowledge'!$E$4:$E$28</c:f>
              <c:numCache>
                <c:formatCode>General</c:formatCode>
                <c:ptCount val="25"/>
                <c:pt idx="24">
                  <c:v>25.8</c:v>
                </c:pt>
              </c:numCache>
            </c:numRef>
          </c:val>
        </c:ser>
        <c:dLbls>
          <c:showLegendKey val="0"/>
          <c:showVal val="0"/>
          <c:showCatName val="0"/>
          <c:showSerName val="0"/>
          <c:showPercent val="0"/>
          <c:showBubbleSize val="0"/>
        </c:dLbls>
        <c:gapWidth val="150"/>
        <c:overlap val="100"/>
        <c:axId val="79800576"/>
        <c:axId val="79806464"/>
      </c:barChart>
      <c:catAx>
        <c:axId val="79800576"/>
        <c:scaling>
          <c:orientation val="minMax"/>
        </c:scaling>
        <c:delete val="0"/>
        <c:axPos val="b"/>
        <c:majorTickMark val="out"/>
        <c:minorTickMark val="none"/>
        <c:tickLblPos val="nextTo"/>
        <c:txPr>
          <a:bodyPr rot="-3240000"/>
          <a:lstStyle/>
          <a:p>
            <a:pPr>
              <a:defRPr/>
            </a:pPr>
            <a:endParaRPr lang="en-US"/>
          </a:p>
        </c:txPr>
        <c:crossAx val="79806464"/>
        <c:crosses val="autoZero"/>
        <c:auto val="1"/>
        <c:lblAlgn val="ctr"/>
        <c:lblOffset val="100"/>
        <c:noMultiLvlLbl val="0"/>
      </c:catAx>
      <c:valAx>
        <c:axId val="79806464"/>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79800576"/>
        <c:crosses val="autoZero"/>
        <c:crossBetween val="between"/>
        <c:majorUnit val="20"/>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E31837"/>
            </a:solidFill>
            <a:ln>
              <a:noFill/>
            </a:ln>
          </c:spPr>
          <c:invertIfNegative val="0"/>
          <c:dLbls>
            <c:showLegendKey val="0"/>
            <c:showVal val="1"/>
            <c:showCatName val="0"/>
            <c:showSerName val="0"/>
            <c:showPercent val="0"/>
            <c:showBubbleSize val="0"/>
            <c:showLeaderLines val="0"/>
          </c:dLbls>
          <c:cat>
            <c:strRef>
              <c:f>'ever tested'!$B$3:$B$14</c:f>
              <c:strCache>
                <c:ptCount val="12"/>
                <c:pt idx="0">
                  <c:v>Parbhani</c:v>
                </c:pt>
                <c:pt idx="1">
                  <c:v>Yavatmal</c:v>
                </c:pt>
                <c:pt idx="2">
                  <c:v>Chennai</c:v>
                </c:pt>
                <c:pt idx="3">
                  <c:v>Pune</c:v>
                </c:pt>
                <c:pt idx="4">
                  <c:v>Visakhapatnam</c:v>
                </c:pt>
                <c:pt idx="5">
                  <c:v>Mumbai City</c:v>
                </c:pt>
                <c:pt idx="6">
                  <c:v>Salem</c:v>
                </c:pt>
                <c:pt idx="7">
                  <c:v>Guntur</c:v>
                </c:pt>
                <c:pt idx="8">
                  <c:v>Madurai</c:v>
                </c:pt>
                <c:pt idx="9">
                  <c:v>Warangal</c:v>
                </c:pt>
                <c:pt idx="10">
                  <c:v>East Godavari</c:v>
                </c:pt>
                <c:pt idx="11">
                  <c:v>Hyderabad</c:v>
                </c:pt>
              </c:strCache>
            </c:strRef>
          </c:cat>
          <c:val>
            <c:numRef>
              <c:f>'ever tested'!$C$3:$C$14</c:f>
              <c:numCache>
                <c:formatCode>General</c:formatCode>
                <c:ptCount val="12"/>
                <c:pt idx="0">
                  <c:v>14</c:v>
                </c:pt>
                <c:pt idx="1">
                  <c:v>19</c:v>
                </c:pt>
                <c:pt idx="2">
                  <c:v>22</c:v>
                </c:pt>
                <c:pt idx="3">
                  <c:v>25</c:v>
                </c:pt>
                <c:pt idx="4">
                  <c:v>27</c:v>
                </c:pt>
                <c:pt idx="5">
                  <c:v>27</c:v>
                </c:pt>
                <c:pt idx="6">
                  <c:v>31</c:v>
                </c:pt>
                <c:pt idx="7">
                  <c:v>37</c:v>
                </c:pt>
                <c:pt idx="8">
                  <c:v>37</c:v>
                </c:pt>
                <c:pt idx="9">
                  <c:v>43</c:v>
                </c:pt>
                <c:pt idx="10">
                  <c:v>46</c:v>
                </c:pt>
                <c:pt idx="11">
                  <c:v>49</c:v>
                </c:pt>
              </c:numCache>
            </c:numRef>
          </c:val>
        </c:ser>
        <c:dLbls>
          <c:showLegendKey val="0"/>
          <c:showVal val="0"/>
          <c:showCatName val="0"/>
          <c:showSerName val="0"/>
          <c:showPercent val="0"/>
          <c:showBubbleSize val="0"/>
        </c:dLbls>
        <c:gapWidth val="150"/>
        <c:overlap val="100"/>
        <c:axId val="80939648"/>
        <c:axId val="80941440"/>
      </c:barChart>
      <c:catAx>
        <c:axId val="80939648"/>
        <c:scaling>
          <c:orientation val="minMax"/>
        </c:scaling>
        <c:delete val="0"/>
        <c:axPos val="b"/>
        <c:majorTickMark val="out"/>
        <c:minorTickMark val="none"/>
        <c:tickLblPos val="nextTo"/>
        <c:crossAx val="80941440"/>
        <c:crosses val="autoZero"/>
        <c:auto val="1"/>
        <c:lblAlgn val="ctr"/>
        <c:lblOffset val="100"/>
        <c:noMultiLvlLbl val="0"/>
      </c:catAx>
      <c:valAx>
        <c:axId val="80941440"/>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sz="1400"/>
                </a:pPr>
                <a:r>
                  <a:rPr lang="en-US" sz="1400"/>
                  <a:t>%</a:t>
                </a:r>
              </a:p>
            </c:rich>
          </c:tx>
          <c:layout>
            <c:manualLayout>
              <c:xMode val="edge"/>
              <c:yMode val="edge"/>
              <c:x val="0"/>
              <c:y val="2.3918613069696427E-2"/>
            </c:manualLayout>
          </c:layout>
          <c:overlay val="0"/>
        </c:title>
        <c:numFmt formatCode="General" sourceLinked="1"/>
        <c:majorTickMark val="out"/>
        <c:minorTickMark val="none"/>
        <c:tickLblPos val="nextTo"/>
        <c:crossAx val="80939648"/>
        <c:crosses val="autoZero"/>
        <c:crossBetween val="between"/>
        <c:majorUnit val="20"/>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'testing coverage'!$B$2</c:f>
              <c:strCache>
                <c:ptCount val="1"/>
                <c:pt idx="0">
                  <c:v>Moto-taxi drivers</c:v>
                </c:pt>
              </c:strCache>
            </c:strRef>
          </c:tx>
          <c:spPr>
            <a:solidFill>
              <a:srgbClr val="E31837"/>
            </a:solidFill>
            <a:ln>
              <a:noFill/>
            </a:ln>
          </c:spPr>
          <c:invertIfNegative val="0"/>
          <c:dLbls>
            <c:showLegendKey val="0"/>
            <c:showVal val="1"/>
            <c:showCatName val="0"/>
            <c:showSerName val="0"/>
            <c:showPercent val="0"/>
            <c:showBubbleSize val="0"/>
            <c:showLeaderLines val="0"/>
          </c:dLbls>
          <c:cat>
            <c:strRef>
              <c:f>'testing coverage'!$A$3:$A$8</c:f>
              <c:strCache>
                <c:ptCount val="6"/>
                <c:pt idx="0">
                  <c:v>Indonesia (2004-05)</c:v>
                </c:pt>
                <c:pt idx="1">
                  <c:v>Philippines (2007)</c:v>
                </c:pt>
                <c:pt idx="2">
                  <c:v>Nepal (2009)</c:v>
                </c:pt>
                <c:pt idx="3">
                  <c:v>Cambodia (2003)</c:v>
                </c:pt>
                <c:pt idx="4">
                  <c:v>Cambodia (2003)</c:v>
                </c:pt>
                <c:pt idx="5">
                  <c:v>Cambodia (2003)</c:v>
                </c:pt>
              </c:strCache>
            </c:strRef>
          </c:cat>
          <c:val>
            <c:numRef>
              <c:f>'testing coverage'!$B$3:$B$8</c:f>
              <c:numCache>
                <c:formatCode>General</c:formatCode>
                <c:ptCount val="6"/>
                <c:pt idx="3">
                  <c:v>22</c:v>
                </c:pt>
              </c:numCache>
            </c:numRef>
          </c:val>
        </c:ser>
        <c:ser>
          <c:idx val="1"/>
          <c:order val="1"/>
          <c:tx>
            <c:strRef>
              <c:f>'testing coverage'!$C$2</c:f>
              <c:strCache>
                <c:ptCount val="1"/>
                <c:pt idx="0">
                  <c:v>Military</c:v>
                </c:pt>
              </c:strCache>
            </c:strRef>
          </c:tx>
          <c:spPr>
            <a:solidFill>
              <a:srgbClr val="00AEEF"/>
            </a:solidFill>
            <a:ln>
              <a:noFill/>
            </a:ln>
          </c:spPr>
          <c:invertIfNegative val="0"/>
          <c:dLbls>
            <c:showLegendKey val="0"/>
            <c:showVal val="1"/>
            <c:showCatName val="0"/>
            <c:showSerName val="0"/>
            <c:showPercent val="0"/>
            <c:showBubbleSize val="0"/>
            <c:showLeaderLines val="0"/>
          </c:dLbls>
          <c:cat>
            <c:strRef>
              <c:f>'testing coverage'!$A$3:$A$8</c:f>
              <c:strCache>
                <c:ptCount val="6"/>
                <c:pt idx="0">
                  <c:v>Indonesia (2004-05)</c:v>
                </c:pt>
                <c:pt idx="1">
                  <c:v>Philippines (2007)</c:v>
                </c:pt>
                <c:pt idx="2">
                  <c:v>Nepal (2009)</c:v>
                </c:pt>
                <c:pt idx="3">
                  <c:v>Cambodia (2003)</c:v>
                </c:pt>
                <c:pt idx="4">
                  <c:v>Cambodia (2003)</c:v>
                </c:pt>
                <c:pt idx="5">
                  <c:v>Cambodia (2003)</c:v>
                </c:pt>
              </c:strCache>
            </c:strRef>
          </c:cat>
          <c:val>
            <c:numRef>
              <c:f>'testing coverage'!$C$3:$C$8</c:f>
              <c:numCache>
                <c:formatCode>General</c:formatCode>
                <c:ptCount val="6"/>
                <c:pt idx="4">
                  <c:v>38</c:v>
                </c:pt>
              </c:numCache>
            </c:numRef>
          </c:val>
        </c:ser>
        <c:ser>
          <c:idx val="2"/>
          <c:order val="2"/>
          <c:tx>
            <c:strRef>
              <c:f>'testing coverage'!$D$2</c:f>
              <c:strCache>
                <c:ptCount val="1"/>
                <c:pt idx="0">
                  <c:v>Police</c:v>
                </c:pt>
              </c:strCache>
            </c:strRef>
          </c:tx>
          <c:invertIfNegative val="0"/>
          <c:dLbls>
            <c:showLegendKey val="0"/>
            <c:showVal val="1"/>
            <c:showCatName val="0"/>
            <c:showSerName val="0"/>
            <c:showPercent val="0"/>
            <c:showBubbleSize val="0"/>
            <c:showLeaderLines val="0"/>
          </c:dLbls>
          <c:cat>
            <c:strRef>
              <c:f>'testing coverage'!$A$3:$A$8</c:f>
              <c:strCache>
                <c:ptCount val="6"/>
                <c:pt idx="0">
                  <c:v>Indonesia (2004-05)</c:v>
                </c:pt>
                <c:pt idx="1">
                  <c:v>Philippines (2007)</c:v>
                </c:pt>
                <c:pt idx="2">
                  <c:v>Nepal (2009)</c:v>
                </c:pt>
                <c:pt idx="3">
                  <c:v>Cambodia (2003)</c:v>
                </c:pt>
                <c:pt idx="4">
                  <c:v>Cambodia (2003)</c:v>
                </c:pt>
                <c:pt idx="5">
                  <c:v>Cambodia (2003)</c:v>
                </c:pt>
              </c:strCache>
            </c:strRef>
          </c:cat>
          <c:val>
            <c:numRef>
              <c:f>'testing coverage'!$D$3:$D$8</c:f>
              <c:numCache>
                <c:formatCode>General</c:formatCode>
                <c:ptCount val="6"/>
                <c:pt idx="5">
                  <c:v>63</c:v>
                </c:pt>
              </c:numCache>
            </c:numRef>
          </c:val>
        </c:ser>
        <c:ser>
          <c:idx val="3"/>
          <c:order val="3"/>
          <c:tx>
            <c:strRef>
              <c:f>'testing coverage'!$E$2</c:f>
              <c:strCache>
                <c:ptCount val="1"/>
                <c:pt idx="0">
                  <c:v>All clients</c:v>
                </c:pt>
              </c:strCache>
            </c:strRef>
          </c:tx>
          <c:spPr>
            <a:solidFill>
              <a:srgbClr val="F78E1E"/>
            </a:solidFill>
            <a:ln>
              <a:noFill/>
            </a:ln>
          </c:spPr>
          <c:invertIfNegative val="0"/>
          <c:dLbls>
            <c:numFmt formatCode="#,##0" sourceLinked="0"/>
            <c:showLegendKey val="0"/>
            <c:showVal val="1"/>
            <c:showCatName val="0"/>
            <c:showSerName val="0"/>
            <c:showPercent val="0"/>
            <c:showBubbleSize val="0"/>
            <c:showLeaderLines val="0"/>
          </c:dLbls>
          <c:cat>
            <c:strRef>
              <c:f>'testing coverage'!$A$3:$A$8</c:f>
              <c:strCache>
                <c:ptCount val="6"/>
                <c:pt idx="0">
                  <c:v>Indonesia (2004-05)</c:v>
                </c:pt>
                <c:pt idx="1">
                  <c:v>Philippines (2007)</c:v>
                </c:pt>
                <c:pt idx="2">
                  <c:v>Nepal (2009)</c:v>
                </c:pt>
                <c:pt idx="3">
                  <c:v>Cambodia (2003)</c:v>
                </c:pt>
                <c:pt idx="4">
                  <c:v>Cambodia (2003)</c:v>
                </c:pt>
                <c:pt idx="5">
                  <c:v>Cambodia (2003)</c:v>
                </c:pt>
              </c:strCache>
            </c:strRef>
          </c:cat>
          <c:val>
            <c:numRef>
              <c:f>'testing coverage'!$E$3:$E$8</c:f>
              <c:numCache>
                <c:formatCode>General</c:formatCode>
                <c:ptCount val="6"/>
                <c:pt idx="0">
                  <c:v>3.3</c:v>
                </c:pt>
                <c:pt idx="1">
                  <c:v>6</c:v>
                </c:pt>
                <c:pt idx="2">
                  <c:v>13.8</c:v>
                </c:pt>
              </c:numCache>
            </c:numRef>
          </c:val>
        </c:ser>
        <c:dLbls>
          <c:showLegendKey val="0"/>
          <c:showVal val="0"/>
          <c:showCatName val="0"/>
          <c:showSerName val="0"/>
          <c:showPercent val="0"/>
          <c:showBubbleSize val="0"/>
        </c:dLbls>
        <c:gapWidth val="150"/>
        <c:overlap val="100"/>
        <c:axId val="81128448"/>
        <c:axId val="81142528"/>
      </c:barChart>
      <c:scatterChart>
        <c:scatterStyle val="lineMarker"/>
        <c:varyColors val="0"/>
        <c:ser>
          <c:idx val="4"/>
          <c:order val="4"/>
          <c:tx>
            <c:strRef>
              <c:f>'testing coverage'!$B$11</c:f>
              <c:strCache>
                <c:ptCount val="1"/>
                <c:pt idx="0">
                  <c:v>Target</c:v>
                </c:pt>
              </c:strCache>
            </c:strRef>
          </c:tx>
          <c:spPr>
            <a:ln w="19050">
              <a:solidFill>
                <a:srgbClr val="E31837"/>
              </a:solidFill>
              <a:prstDash val="dash"/>
            </a:ln>
          </c:spPr>
          <c:marker>
            <c:symbol val="none"/>
          </c:marker>
          <c:xVal>
            <c:numRef>
              <c:f>'testing coverage'!$A$12:$A$13</c:f>
              <c:numCache>
                <c:formatCode>General</c:formatCode>
                <c:ptCount val="2"/>
                <c:pt idx="0">
                  <c:v>0</c:v>
                </c:pt>
                <c:pt idx="1">
                  <c:v>1</c:v>
                </c:pt>
              </c:numCache>
            </c:numRef>
          </c:xVal>
          <c:yVal>
            <c:numRef>
              <c:f>'testing coverage'!$B$12:$B$13</c:f>
              <c:numCache>
                <c:formatCode>General</c:formatCode>
                <c:ptCount val="2"/>
                <c:pt idx="0">
                  <c:v>90</c:v>
                </c:pt>
                <c:pt idx="1">
                  <c:v>90</c:v>
                </c:pt>
              </c:numCache>
            </c:numRef>
          </c:yVal>
          <c:smooth val="0"/>
        </c:ser>
        <c:dLbls>
          <c:showLegendKey val="0"/>
          <c:showVal val="0"/>
          <c:showCatName val="0"/>
          <c:showSerName val="0"/>
          <c:showPercent val="0"/>
          <c:showBubbleSize val="0"/>
        </c:dLbls>
        <c:axId val="81199488"/>
        <c:axId val="81144448"/>
      </c:scatterChart>
      <c:catAx>
        <c:axId val="81128448"/>
        <c:scaling>
          <c:orientation val="minMax"/>
        </c:scaling>
        <c:delete val="0"/>
        <c:axPos val="b"/>
        <c:majorTickMark val="out"/>
        <c:minorTickMark val="none"/>
        <c:tickLblPos val="nextTo"/>
        <c:crossAx val="81142528"/>
        <c:crosses val="autoZero"/>
        <c:auto val="1"/>
        <c:lblAlgn val="ctr"/>
        <c:lblOffset val="100"/>
        <c:noMultiLvlLbl val="0"/>
      </c:catAx>
      <c:valAx>
        <c:axId val="81142528"/>
        <c:scaling>
          <c:orientation val="minMax"/>
          <c:max val="100"/>
          <c:min val="0"/>
        </c:scaling>
        <c:delete val="0"/>
        <c:axPos val="l"/>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81128448"/>
        <c:crosses val="autoZero"/>
        <c:crossBetween val="between"/>
        <c:majorUnit val="10"/>
      </c:valAx>
      <c:valAx>
        <c:axId val="81144448"/>
        <c:scaling>
          <c:orientation val="minMax"/>
          <c:max val="100"/>
          <c:min val="0"/>
        </c:scaling>
        <c:delete val="1"/>
        <c:axPos val="r"/>
        <c:numFmt formatCode="General" sourceLinked="1"/>
        <c:majorTickMark val="out"/>
        <c:minorTickMark val="none"/>
        <c:tickLblPos val="nextTo"/>
        <c:crossAx val="81199488"/>
        <c:crosses val="max"/>
        <c:crossBetween val="midCat"/>
        <c:majorUnit val="10"/>
      </c:valAx>
      <c:valAx>
        <c:axId val="81199488"/>
        <c:scaling>
          <c:orientation val="minMax"/>
          <c:max val="1"/>
          <c:min val="0"/>
        </c:scaling>
        <c:delete val="1"/>
        <c:axPos val="t"/>
        <c:numFmt formatCode="General" sourceLinked="1"/>
        <c:majorTickMark val="out"/>
        <c:minorTickMark val="none"/>
        <c:tickLblPos val="nextTo"/>
        <c:crossAx val="81144448"/>
        <c:crosses val="max"/>
        <c:crossBetween val="midCat"/>
        <c:majorUnit val="0.2"/>
      </c:valAx>
    </c:plotArea>
    <c:legend>
      <c:legendPos val="t"/>
      <c:legendEntry>
        <c:idx val="4"/>
        <c:delete val="1"/>
      </c:legendEntry>
      <c:layout/>
      <c:overlay val="0"/>
    </c:legend>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0.45585</cdr:x>
      <cdr:y>0.92945</cdr:y>
    </cdr:from>
    <cdr:to>
      <cdr:x>1</cdr:x>
      <cdr:y>1</cdr:y>
    </cdr:to>
    <cdr:sp macro="" textlink="">
      <cdr:nvSpPr>
        <cdr:cNvPr id="3" name="TextBox 7"/>
        <cdr:cNvSpPr txBox="1">
          <a:spLocks xmlns:a="http://schemas.openxmlformats.org/drawingml/2006/main" noChangeArrowheads="1"/>
        </cdr:cNvSpPr>
      </cdr:nvSpPr>
      <cdr:spPr bwMode="auto">
        <a:xfrm xmlns:a="http://schemas.openxmlformats.org/drawingml/2006/main">
          <a:off x="4190752" y="6150951"/>
          <a:ext cx="4897933" cy="274320"/>
        </a:xfrm>
        <a:prstGeom xmlns:a="http://schemas.openxmlformats.org/drawingml/2006/main" prst="rect">
          <a:avLst/>
        </a:prstGeom>
        <a:noFill xmlns:a="http://schemas.openxmlformats.org/drawingml/2006/main"/>
        <a:ln xmlns:a="http://schemas.openxmlformats.org/drawingml/2006/main" w="9525">
          <a:solidFill>
            <a:srgbClr val="E31837"/>
          </a:solidFill>
          <a:prstDash val="dash"/>
          <a:miter lim="800000"/>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wrap="square">
          <a:spAutoFit/>
        </a:bodyPr>
        <a:lstStyle xmlns:a="http://schemas.openxmlformats.org/drawingml/2006/main">
          <a:defPPr>
            <a:defRPr lang="th-TH"/>
          </a:defPPr>
          <a:lvl1pPr algn="l" rtl="0" fontAlgn="base">
            <a:spcBef>
              <a:spcPct val="0"/>
            </a:spcBef>
            <a:spcAft>
              <a:spcPct val="0"/>
            </a:spcAft>
            <a:defRPr sz="2800" kern="1200">
              <a:solidFill>
                <a:schemeClr val="tx1"/>
              </a:solidFill>
              <a:latin typeface="Arial" pitchFamily="34" charset="0"/>
              <a:ea typeface="+mn-ea"/>
              <a:cs typeface="Cordia New" pitchFamily="34" charset="-34"/>
            </a:defRPr>
          </a:lvl1pPr>
          <a:lvl2pPr marL="457200" algn="l" rtl="0" fontAlgn="base">
            <a:spcBef>
              <a:spcPct val="0"/>
            </a:spcBef>
            <a:spcAft>
              <a:spcPct val="0"/>
            </a:spcAft>
            <a:defRPr sz="2800" kern="1200">
              <a:solidFill>
                <a:schemeClr val="tx1"/>
              </a:solidFill>
              <a:latin typeface="Arial" pitchFamily="34" charset="0"/>
              <a:ea typeface="+mn-ea"/>
              <a:cs typeface="Cordia New" pitchFamily="34" charset="-34"/>
            </a:defRPr>
          </a:lvl2pPr>
          <a:lvl3pPr marL="914400" algn="l" rtl="0" fontAlgn="base">
            <a:spcBef>
              <a:spcPct val="0"/>
            </a:spcBef>
            <a:spcAft>
              <a:spcPct val="0"/>
            </a:spcAft>
            <a:defRPr sz="2800" kern="1200">
              <a:solidFill>
                <a:schemeClr val="tx1"/>
              </a:solidFill>
              <a:latin typeface="Arial" pitchFamily="34" charset="0"/>
              <a:ea typeface="+mn-ea"/>
              <a:cs typeface="Cordia New" pitchFamily="34" charset="-34"/>
            </a:defRPr>
          </a:lvl3pPr>
          <a:lvl4pPr marL="1371600" algn="l" rtl="0" fontAlgn="base">
            <a:spcBef>
              <a:spcPct val="0"/>
            </a:spcBef>
            <a:spcAft>
              <a:spcPct val="0"/>
            </a:spcAft>
            <a:defRPr sz="2800" kern="1200">
              <a:solidFill>
                <a:schemeClr val="tx1"/>
              </a:solidFill>
              <a:latin typeface="Arial" pitchFamily="34" charset="0"/>
              <a:ea typeface="+mn-ea"/>
              <a:cs typeface="Cordia New" pitchFamily="34" charset="-34"/>
            </a:defRPr>
          </a:lvl4pPr>
          <a:lvl5pPr marL="1828800" algn="l" rtl="0" fontAlgn="base">
            <a:spcBef>
              <a:spcPct val="0"/>
            </a:spcBef>
            <a:spcAft>
              <a:spcPct val="0"/>
            </a:spcAft>
            <a:defRPr sz="2800" kern="1200">
              <a:solidFill>
                <a:schemeClr val="tx1"/>
              </a:solidFill>
              <a:latin typeface="Arial" pitchFamily="34" charset="0"/>
              <a:ea typeface="+mn-ea"/>
              <a:cs typeface="Cordia New" pitchFamily="34" charset="-34"/>
            </a:defRPr>
          </a:lvl5pPr>
          <a:lvl6pPr marL="2286000" algn="l" defTabSz="914400" rtl="0" eaLnBrk="1" latinLnBrk="0" hangingPunct="1">
            <a:defRPr sz="2800" kern="1200">
              <a:solidFill>
                <a:schemeClr val="tx1"/>
              </a:solidFill>
              <a:latin typeface="Arial" pitchFamily="34" charset="0"/>
              <a:ea typeface="+mn-ea"/>
              <a:cs typeface="Cordia New" pitchFamily="34" charset="-34"/>
            </a:defRPr>
          </a:lvl6pPr>
          <a:lvl7pPr marL="2743200" algn="l" defTabSz="914400" rtl="0" eaLnBrk="1" latinLnBrk="0" hangingPunct="1">
            <a:defRPr sz="2800" kern="1200">
              <a:solidFill>
                <a:schemeClr val="tx1"/>
              </a:solidFill>
              <a:latin typeface="Arial" pitchFamily="34" charset="0"/>
              <a:ea typeface="+mn-ea"/>
              <a:cs typeface="Cordia New" pitchFamily="34" charset="-34"/>
            </a:defRPr>
          </a:lvl7pPr>
          <a:lvl8pPr marL="3200400" algn="l" defTabSz="914400" rtl="0" eaLnBrk="1" latinLnBrk="0" hangingPunct="1">
            <a:defRPr sz="2800" kern="1200">
              <a:solidFill>
                <a:schemeClr val="tx1"/>
              </a:solidFill>
              <a:latin typeface="Arial" pitchFamily="34" charset="0"/>
              <a:ea typeface="+mn-ea"/>
              <a:cs typeface="Cordia New" pitchFamily="34" charset="-34"/>
            </a:defRPr>
          </a:lvl8pPr>
          <a:lvl9pPr marL="3657600" algn="l" defTabSz="914400" rtl="0" eaLnBrk="1" latinLnBrk="0" hangingPunct="1">
            <a:defRPr sz="2800" kern="1200">
              <a:solidFill>
                <a:schemeClr val="tx1"/>
              </a:solidFill>
              <a:latin typeface="Arial" pitchFamily="34" charset="0"/>
              <a:ea typeface="+mn-ea"/>
              <a:cs typeface="Cordia New" pitchFamily="34" charset="-34"/>
            </a:defRPr>
          </a:lvl9pPr>
        </a:lstStyle>
        <a:p xmlns:a="http://schemas.openxmlformats.org/drawingml/2006/main">
          <a:r>
            <a:rPr lang="en-US" sz="1000" dirty="0">
              <a:solidFill>
                <a:srgbClr val="000000"/>
              </a:solidFill>
              <a:cs typeface="Arial" pitchFamily="34" charset="0"/>
            </a:rPr>
            <a:t>*Thailand, Age Adjusted Data from National Sexual </a:t>
          </a:r>
          <a:r>
            <a:rPr lang="en-US" sz="1000" dirty="0" err="1">
              <a:solidFill>
                <a:srgbClr val="000000"/>
              </a:solidFill>
              <a:cs typeface="Arial" pitchFamily="34" charset="0"/>
            </a:rPr>
            <a:t>Behaviour</a:t>
          </a:r>
          <a:r>
            <a:rPr lang="en-US" sz="1000" dirty="0">
              <a:solidFill>
                <a:srgbClr val="000000"/>
              </a:solidFill>
              <a:cs typeface="Arial" pitchFamily="34" charset="0"/>
            </a:rPr>
            <a:t> Survey (2006)</a:t>
          </a:r>
          <a:endParaRPr lang="en-US" sz="1000" dirty="0">
            <a:solidFill>
              <a:prstClr val="black"/>
            </a:solidFill>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0.17335</cdr:x>
      <cdr:y>0.90544</cdr:y>
    </cdr:from>
    <cdr:to>
      <cdr:x>0.84198</cdr:x>
      <cdr:y>0.96399</cdr:y>
    </cdr:to>
    <cdr:sp macro="" textlink="">
      <cdr:nvSpPr>
        <cdr:cNvPr id="3" name="TextBox 7"/>
        <cdr:cNvSpPr txBox="1">
          <a:spLocks xmlns:a="http://schemas.openxmlformats.org/drawingml/2006/main" noChangeArrowheads="1"/>
        </cdr:cNvSpPr>
      </cdr:nvSpPr>
      <cdr:spPr bwMode="auto">
        <a:xfrm xmlns:a="http://schemas.openxmlformats.org/drawingml/2006/main">
          <a:off x="1400175" y="3708464"/>
          <a:ext cx="5400675" cy="239809"/>
        </a:xfrm>
        <a:prstGeom xmlns:a="http://schemas.openxmlformats.org/drawingml/2006/main" prst="rect">
          <a:avLst/>
        </a:prstGeom>
        <a:noFill xmlns:a="http://schemas.openxmlformats.org/drawingml/2006/main"/>
        <a:ln xmlns:a="http://schemas.openxmlformats.org/drawingml/2006/main" w="9525">
          <a:solidFill>
            <a:srgbClr val="E31837"/>
          </a:solidFill>
          <a:prstDash val="dash"/>
          <a:miter lim="800000"/>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1" dirty="0">
              <a:solidFill>
                <a:srgbClr val="000000"/>
              </a:solidFill>
              <a:latin typeface="Arial" pitchFamily="34" charset="0"/>
              <a:cs typeface="Arial" pitchFamily="34" charset="0"/>
            </a:rPr>
            <a:t>* %</a:t>
          </a:r>
          <a:r>
            <a:rPr lang="en-US" sz="1000" b="1" baseline="0" dirty="0">
              <a:solidFill>
                <a:srgbClr val="000000"/>
              </a:solidFill>
              <a:latin typeface="Arial" pitchFamily="34" charset="0"/>
              <a:cs typeface="Arial" pitchFamily="34" charset="0"/>
            </a:rPr>
            <a:t> c</a:t>
          </a:r>
          <a:r>
            <a:rPr lang="en-US" sz="1000" b="1" dirty="0">
              <a:solidFill>
                <a:srgbClr val="000000"/>
              </a:solidFill>
              <a:latin typeface="Arial" pitchFamily="34" charset="0"/>
              <a:cs typeface="Arial" pitchFamily="34" charset="0"/>
            </a:rPr>
            <a:t>ondom use at last sex with</a:t>
          </a:r>
          <a:r>
            <a:rPr lang="en-US" sz="1000" b="1" baseline="0" dirty="0">
              <a:solidFill>
                <a:srgbClr val="000000"/>
              </a:solidFill>
              <a:latin typeface="Arial" pitchFamily="34" charset="0"/>
              <a:cs typeface="Arial" pitchFamily="34" charset="0"/>
            </a:rPr>
            <a:t> FSW among PWID  for Dhaka is from 2006-07 survey</a:t>
          </a:r>
          <a:endParaRPr lang="en-US" sz="1000" b="1" dirty="0">
            <a:solidFill>
              <a:prstClr val="black"/>
            </a:solidFill>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sz="quarter"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A7C5D31D-D6CE-45A8-B841-0ACFDFCF5FE0}" type="datetimeFigureOut">
              <a:rPr lang="th-TH"/>
              <a:pPr>
                <a:defRPr/>
              </a:pPr>
              <a:t>12/12/59</a:t>
            </a:fld>
            <a:endParaRPr lang="th-TH"/>
          </a:p>
        </p:txBody>
      </p:sp>
      <p:sp>
        <p:nvSpPr>
          <p:cNvPr id="4" name="Footer Placeholder 3"/>
          <p:cNvSpPr>
            <a:spLocks noGrp="1"/>
          </p:cNvSpPr>
          <p:nvPr>
            <p:ph type="ftr" sz="quarter" idx="2"/>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2E4025E6-D577-4823-B8E2-9DF85E106D68}" type="slidenum">
              <a:rPr lang="th-TH"/>
              <a:pPr>
                <a:defRPr/>
              </a:pPr>
              <a:t>‹#›</a:t>
            </a:fld>
            <a:endParaRPr lang="th-TH"/>
          </a:p>
        </p:txBody>
      </p:sp>
    </p:spTree>
    <p:extLst>
      <p:ext uri="{BB962C8B-B14F-4D97-AF65-F5344CB8AC3E}">
        <p14:creationId xmlns:p14="http://schemas.microsoft.com/office/powerpoint/2010/main" val="91358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77222556-3EF5-4740-AC64-7AE151C6BF5D}" type="datetimeFigureOut">
              <a:rPr lang="th-TH"/>
              <a:pPr>
                <a:defRPr/>
              </a:pPr>
              <a:t>12/12/59</a:t>
            </a:fld>
            <a:endParaRPr lang="th-TH"/>
          </a:p>
        </p:txBody>
      </p:sp>
      <p:sp>
        <p:nvSpPr>
          <p:cNvPr id="4" name="Slide Image Placeholder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668" tIns="47334" rIns="94668" bIns="47334" rtlCol="0" anchor="ctr"/>
          <a:lstStyle/>
          <a:p>
            <a:pPr lvl="0"/>
            <a:endParaRPr lang="th-TH" noProof="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4668" tIns="47334" rIns="94668" bIns="4733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h-TH" noProof="0"/>
          </a:p>
        </p:txBody>
      </p:sp>
      <p:sp>
        <p:nvSpPr>
          <p:cNvPr id="6" name="Footer Placeholder 5"/>
          <p:cNvSpPr>
            <a:spLocks noGrp="1"/>
          </p:cNvSpPr>
          <p:nvPr>
            <p:ph type="ftr" sz="quarter" idx="4"/>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36288F76-ABC8-45E4-A7BD-E658DF7FCD40}" type="slidenum">
              <a:rPr lang="th-TH"/>
              <a:pPr>
                <a:defRPr/>
              </a:pPr>
              <a:t>‹#›</a:t>
            </a:fld>
            <a:endParaRPr lang="th-TH"/>
          </a:p>
        </p:txBody>
      </p:sp>
    </p:spTree>
    <p:extLst>
      <p:ext uri="{BB962C8B-B14F-4D97-AF65-F5344CB8AC3E}">
        <p14:creationId xmlns:p14="http://schemas.microsoft.com/office/powerpoint/2010/main" val="1467281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a:t>
            </a:fld>
            <a:endParaRPr lang="th-TH"/>
          </a:p>
        </p:txBody>
      </p:sp>
    </p:spTree>
    <p:extLst>
      <p:ext uri="{BB962C8B-B14F-4D97-AF65-F5344CB8AC3E}">
        <p14:creationId xmlns:p14="http://schemas.microsoft.com/office/powerpoint/2010/main" val="4219766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cs typeface="Arial" charset="0"/>
              </a:rPr>
              <a:t>HIV and AIDS</a:t>
            </a:r>
            <a:endParaRPr lang="th-TH" sz="3600" b="1" smtClean="0">
              <a:solidFill>
                <a:schemeClr val="bg1"/>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mn-cs"/>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mn-cs"/>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192200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pPr>
                <a:defRPr/>
              </a:pPr>
              <a:t>‹#›</a:t>
            </a:fld>
            <a:endParaRPr lang="th-TH"/>
          </a:p>
        </p:txBody>
      </p:sp>
    </p:spTree>
    <p:extLst>
      <p:ext uri="{BB962C8B-B14F-4D97-AF65-F5344CB8AC3E}">
        <p14:creationId xmlns:p14="http://schemas.microsoft.com/office/powerpoint/2010/main" val="159563622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44B99333-AF4A-49FA-A014-16C1D37C1951}" type="slidenum">
              <a:rPr lang="th-TH"/>
              <a:pPr>
                <a:defRPr/>
              </a:pPr>
              <a:t>‹#›</a:t>
            </a:fld>
            <a:endParaRPr lang="th-TH"/>
          </a:p>
        </p:txBody>
      </p:sp>
    </p:spTree>
    <p:extLst>
      <p:ext uri="{BB962C8B-B14F-4D97-AF65-F5344CB8AC3E}">
        <p14:creationId xmlns:p14="http://schemas.microsoft.com/office/powerpoint/2010/main" val="234922046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93762BE0-6964-4469-8C37-9F9A0EDA1DA8}" type="slidenum">
              <a:rPr lang="th-TH"/>
              <a:pPr>
                <a:defRPr/>
              </a:pPr>
              <a:t>‹#›</a:t>
            </a:fld>
            <a:endParaRPr lang="th-TH"/>
          </a:p>
        </p:txBody>
      </p:sp>
    </p:spTree>
    <p:extLst>
      <p:ext uri="{BB962C8B-B14F-4D97-AF65-F5344CB8AC3E}">
        <p14:creationId xmlns:p14="http://schemas.microsoft.com/office/powerpoint/2010/main" val="226672733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680886F1-70AB-42A2-BCDD-525403C406C2}" type="slidenum">
              <a:rPr lang="th-TH"/>
              <a:pPr>
                <a:defRPr/>
              </a:pPr>
              <a:t>‹#›</a:t>
            </a:fld>
            <a:endParaRPr lang="th-TH"/>
          </a:p>
        </p:txBody>
      </p:sp>
    </p:spTree>
    <p:extLst>
      <p:ext uri="{BB962C8B-B14F-4D97-AF65-F5344CB8AC3E}">
        <p14:creationId xmlns:p14="http://schemas.microsoft.com/office/powerpoint/2010/main" val="8378707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785161BB-7284-4515-B014-1FDE94DB0666}" type="slidenum">
              <a:rPr lang="th-TH"/>
              <a:pPr>
                <a:defRPr/>
              </a:pPr>
              <a:t>‹#›</a:t>
            </a:fld>
            <a:endParaRPr lang="th-TH"/>
          </a:p>
        </p:txBody>
      </p:sp>
    </p:spTree>
    <p:extLst>
      <p:ext uri="{BB962C8B-B14F-4D97-AF65-F5344CB8AC3E}">
        <p14:creationId xmlns:p14="http://schemas.microsoft.com/office/powerpoint/2010/main" val="340563045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E01C13E8-1E24-4465-9D82-EEC9EF2946A2}" type="slidenum">
              <a:rPr lang="th-TH"/>
              <a:pPr>
                <a:defRPr/>
              </a:pPr>
              <a:t>‹#›</a:t>
            </a:fld>
            <a:endParaRPr lang="th-TH" dirty="0"/>
          </a:p>
        </p:txBody>
      </p:sp>
    </p:spTree>
    <p:extLst>
      <p:ext uri="{BB962C8B-B14F-4D97-AF65-F5344CB8AC3E}">
        <p14:creationId xmlns:p14="http://schemas.microsoft.com/office/powerpoint/2010/main" val="352744364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BA104C9-8A96-4A98-ABE0-7F0EABD454EA}" type="slidenum">
              <a:rPr lang="th-TH"/>
              <a:pPr>
                <a:defRPr/>
              </a:pPr>
              <a:t>‹#›</a:t>
            </a:fld>
            <a:endParaRPr lang="th-TH" dirty="0"/>
          </a:p>
        </p:txBody>
      </p:sp>
    </p:spTree>
    <p:extLst>
      <p:ext uri="{BB962C8B-B14F-4D97-AF65-F5344CB8AC3E}">
        <p14:creationId xmlns:p14="http://schemas.microsoft.com/office/powerpoint/2010/main" val="360731594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59C68EF-93C5-4DB7-A9B3-925200399420}" type="slidenum">
              <a:rPr lang="th-TH"/>
              <a:pPr>
                <a:defRPr/>
              </a:pPr>
              <a:t>‹#›</a:t>
            </a:fld>
            <a:endParaRPr lang="th-TH"/>
          </a:p>
        </p:txBody>
      </p:sp>
    </p:spTree>
    <p:extLst>
      <p:ext uri="{BB962C8B-B14F-4D97-AF65-F5344CB8AC3E}">
        <p14:creationId xmlns:p14="http://schemas.microsoft.com/office/powerpoint/2010/main" val="2460944583"/>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9CB8B7E7-A5B1-46BA-8891-629A7DD5C0F0}" type="slidenum">
              <a:rPr lang="th-TH"/>
              <a:pPr>
                <a:defRPr/>
              </a:pPr>
              <a:t>‹#›</a:t>
            </a:fld>
            <a:endParaRPr lang="th-TH"/>
          </a:p>
        </p:txBody>
      </p:sp>
    </p:spTree>
    <p:extLst>
      <p:ext uri="{BB962C8B-B14F-4D97-AF65-F5344CB8AC3E}">
        <p14:creationId xmlns:p14="http://schemas.microsoft.com/office/powerpoint/2010/main" val="202559972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427630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17119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757142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2688190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3008358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03350228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7350093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71373585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500813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8412547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386920528"/>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02169641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pPr>
                <a:defRPr/>
              </a:pPr>
              <a:t>‹#›</a:t>
            </a:fld>
            <a:endParaRPr lang="th-TH"/>
          </a:p>
        </p:txBody>
      </p:sp>
    </p:spTree>
    <p:extLst>
      <p:ext uri="{BB962C8B-B14F-4D97-AF65-F5344CB8AC3E}">
        <p14:creationId xmlns:p14="http://schemas.microsoft.com/office/powerpoint/2010/main" val="373492489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6271824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EACB0C50-277C-480B-99C0-9FD7BB5C961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24855954"/>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7FB29A0A-8553-4E6A-A16E-BBC7D0AA452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839928"/>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DBA2BD1E-BCC3-4396-8F3A-BAFF24336E8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37032083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9B9CDB17-F263-4E3B-A150-A0E56852713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48606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691AC41B-D675-4B1A-A4AF-1B1DB27ED1FE}"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79434306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E1E9764-0E89-41B4-A880-C16603377FBB}"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228170387"/>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B69167C0-C7AD-49C6-8F1C-6C514DE909BC}"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416794682"/>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132486EF-5D7C-4C4C-8498-297232722C2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278749232"/>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data hub lay 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6858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5" name="Chart Placeholder 4"/>
          <p:cNvSpPr>
            <a:spLocks noGrp="1"/>
          </p:cNvSpPr>
          <p:nvPr>
            <p:ph type="chart" sz="quarter" idx="11"/>
          </p:nvPr>
        </p:nvSpPr>
        <p:spPr>
          <a:xfrm>
            <a:off x="838200" y="1752600"/>
            <a:ext cx="7543800" cy="4267200"/>
          </a:xfrm>
          <a:prstGeom prst="rect">
            <a:avLst/>
          </a:prstGeom>
        </p:spPr>
        <p:txBody>
          <a:bodyPr>
            <a:normAutofit/>
          </a:bodyPr>
          <a:lstStyle>
            <a:lvl1pPr>
              <a:defRPr sz="1200" b="1">
                <a:latin typeface="Arial" pitchFamily="34" charset="0"/>
                <a:cs typeface="Arial" pitchFamily="34" charset="0"/>
              </a:defRPr>
            </a:lvl1pPr>
          </a:lstStyle>
          <a:p>
            <a:pPr lvl="0"/>
            <a:endParaRPr lang="en-US" noProof="0" dirty="0"/>
          </a:p>
        </p:txBody>
      </p:sp>
    </p:spTree>
    <p:extLst>
      <p:ext uri="{BB962C8B-B14F-4D97-AF65-F5344CB8AC3E}">
        <p14:creationId xmlns:p14="http://schemas.microsoft.com/office/powerpoint/2010/main" val="80886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pPr>
                <a:defRPr/>
              </a:pPr>
              <a:t>‹#›</a:t>
            </a:fld>
            <a:endParaRPr lang="th-TH"/>
          </a:p>
        </p:txBody>
      </p:sp>
    </p:spTree>
    <p:extLst>
      <p:ext uri="{BB962C8B-B14F-4D97-AF65-F5344CB8AC3E}">
        <p14:creationId xmlns:p14="http://schemas.microsoft.com/office/powerpoint/2010/main" val="320345370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pPr>
                <a:defRPr/>
              </a:pPr>
              <a:t>‹#›</a:t>
            </a:fld>
            <a:endParaRPr lang="th-TH"/>
          </a:p>
        </p:txBody>
      </p:sp>
    </p:spTree>
    <p:extLst>
      <p:ext uri="{BB962C8B-B14F-4D97-AF65-F5344CB8AC3E}">
        <p14:creationId xmlns:p14="http://schemas.microsoft.com/office/powerpoint/2010/main" val="12040084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pPr>
                <a:defRPr/>
              </a:pPr>
              <a:t>‹#›</a:t>
            </a:fld>
            <a:endParaRPr lang="th-TH"/>
          </a:p>
        </p:txBody>
      </p:sp>
    </p:spTree>
    <p:extLst>
      <p:ext uri="{BB962C8B-B14F-4D97-AF65-F5344CB8AC3E}">
        <p14:creationId xmlns:p14="http://schemas.microsoft.com/office/powerpoint/2010/main" val="389558798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pPr>
                <a:defRPr/>
              </a:pPr>
              <a:t>‹#›</a:t>
            </a:fld>
            <a:endParaRPr lang="th-TH" dirty="0"/>
          </a:p>
        </p:txBody>
      </p:sp>
    </p:spTree>
    <p:extLst>
      <p:ext uri="{BB962C8B-B14F-4D97-AF65-F5344CB8AC3E}">
        <p14:creationId xmlns:p14="http://schemas.microsoft.com/office/powerpoint/2010/main" val="5543671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pPr>
                <a:defRPr/>
              </a:pPr>
              <a:t>‹#›</a:t>
            </a:fld>
            <a:endParaRPr lang="th-TH" dirty="0"/>
          </a:p>
        </p:txBody>
      </p:sp>
    </p:spTree>
    <p:extLst>
      <p:ext uri="{BB962C8B-B14F-4D97-AF65-F5344CB8AC3E}">
        <p14:creationId xmlns:p14="http://schemas.microsoft.com/office/powerpoint/2010/main" val="25260314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pPr>
                <a:defRPr/>
              </a:pPr>
              <a:t>‹#›</a:t>
            </a:fld>
            <a:endParaRPr lang="th-TH"/>
          </a:p>
        </p:txBody>
      </p:sp>
    </p:spTree>
    <p:extLst>
      <p:ext uri="{BB962C8B-B14F-4D97-AF65-F5344CB8AC3E}">
        <p14:creationId xmlns:p14="http://schemas.microsoft.com/office/powerpoint/2010/main" val="7891740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3.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4.png"/><Relationship Id="rId5" Type="http://schemas.openxmlformats.org/officeDocument/2006/relationships/slideLayout" Target="../slideLayouts/slideLayout27.xml"/><Relationship Id="rId10" Type="http://schemas.openxmlformats.org/officeDocument/2006/relationships/image" Target="../media/image3.png"/><Relationship Id="rId4" Type="http://schemas.openxmlformats.org/officeDocument/2006/relationships/slideLayout" Target="../slideLayouts/slideLayout26.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4.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3.png"/><Relationship Id="rId5" Type="http://schemas.openxmlformats.org/officeDocument/2006/relationships/slideLayout" Target="../slideLayouts/slideLayout35.xml"/><Relationship Id="rId10" Type="http://schemas.openxmlformats.org/officeDocument/2006/relationships/theme" Target="../theme/theme7.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4" name="TextBox 13"/>
          <p:cNvSpPr txBox="1"/>
          <p:nvPr userDrawn="1"/>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mn-cs"/>
            </a:endParaRPr>
          </a:p>
        </p:txBody>
      </p:sp>
      <p:pic>
        <p:nvPicPr>
          <p:cNvPr id="1028" name="Picture 3" descr="color-01.png"/>
          <p:cNvPicPr>
            <a:picLocks noChangeAspect="1"/>
          </p:cNvPicPr>
          <p:nvPr userDrawn="1"/>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3" r:id="rId1"/>
    <p:sldLayoutId id="214748391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pPr>
                <a:defRPr/>
              </a:pPr>
              <a:t>‹#›</a:t>
            </a:fld>
            <a:endParaRPr lang="th-TH" dirty="0"/>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08F40ED5-69EC-4015-BD45-6BEC5B25E5F0}" type="slidenum">
              <a:rPr lang="th-TH"/>
              <a:pPr>
                <a:defRPr/>
              </a:pPr>
              <a:t>‹#›</a:t>
            </a:fld>
            <a:endParaRPr lang="th-TH" dirty="0"/>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3080"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6715140" y="285728"/>
            <a:ext cx="1928826"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2" name="TextBox 11"/>
          <p:cNvSpPr txBox="1"/>
          <p:nvPr userDrawn="1"/>
        </p:nvSpPr>
        <p:spPr>
          <a:xfrm>
            <a:off x="6967538" y="301625"/>
            <a:ext cx="1665287"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mn-lt"/>
                <a:cs typeface="+mn-cs"/>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mn-lt"/>
              <a:cs typeface="+mn-cs"/>
            </a:endParaRPr>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4100"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1" r:id="rId1"/>
    <p:sldLayoutId id="2147483932"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5124"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3" r:id="rId1"/>
    <p:sldLayoutId id="214748393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803966"/>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F97388D7-D88E-4BC6-AB13-F02FA9298C1D}"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userDrawn="1"/>
        </p:nvPicPr>
        <p:blipFill>
          <a:blip r:embed="rId12">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6750674"/>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hyperlink" Target="http://www.aidsdatahub.org/" TargetMode="External"/><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3.xml"/><Relationship Id="rId5" Type="http://schemas.openxmlformats.org/officeDocument/2006/relationships/slide" Target="slide12.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aidsdatahub.org/" TargetMode="Externa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www.aidsdatahub.org/" TargetMode="Externa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aidsdatahub.org/" TargetMode="Externa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http://www.aidsdatahub.org/" TargetMode="Externa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www.aidsdatahub.org/" TargetMode="Externa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bwMode="auto">
          <a:xfrm>
            <a:off x="225424" y="4289425"/>
            <a:ext cx="8379023"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sz="6000" dirty="0" smtClean="0"/>
              <a:t>Clients of sex workers</a:t>
            </a:r>
            <a:br>
              <a:rPr lang="en-US" sz="6000" dirty="0" smtClean="0"/>
            </a:br>
            <a:endParaRPr lang="th-TH" sz="6000" i="1" dirty="0" smtClean="0"/>
          </a:p>
        </p:txBody>
      </p:sp>
      <p:sp>
        <p:nvSpPr>
          <p:cNvPr id="4" name="TextBox 3"/>
          <p:cNvSpPr txBox="1"/>
          <p:nvPr/>
        </p:nvSpPr>
        <p:spPr>
          <a:xfrm>
            <a:off x="228600" y="5879068"/>
            <a:ext cx="4038600" cy="400110"/>
          </a:xfrm>
          <a:prstGeom prst="rect">
            <a:avLst/>
          </a:prstGeom>
          <a:noFill/>
        </p:spPr>
        <p:txBody>
          <a:bodyPr wrap="square" rtlCol="0">
            <a:spAutoFit/>
          </a:bodyPr>
          <a:lstStyle/>
          <a:p>
            <a:r>
              <a:rPr lang="en-US" sz="2000" b="1" dirty="0" smtClean="0">
                <a:solidFill>
                  <a:schemeClr val="bg1"/>
                </a:solidFill>
              </a:rPr>
              <a:t>Last updated</a:t>
            </a:r>
            <a:r>
              <a:rPr lang="en-US" sz="2000" b="1" smtClean="0">
                <a:solidFill>
                  <a:schemeClr val="bg1"/>
                </a:solidFill>
              </a:rPr>
              <a:t>: November 2015</a:t>
            </a:r>
            <a:endParaRPr lang="en-GB"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smtClean="0">
                <a:cs typeface="Cordia New" pitchFamily="34" charset="-34"/>
              </a:rPr>
              <a:t>Vulnerability and </a:t>
            </a:r>
            <a:br>
              <a:rPr lang="en-US" sz="5400" smtClean="0">
                <a:cs typeface="Cordia New" pitchFamily="34" charset="-34"/>
              </a:rPr>
            </a:br>
            <a:r>
              <a:rPr lang="en-US" sz="5400" smtClean="0">
                <a:cs typeface="Cordia New" pitchFamily="34" charset="-34"/>
              </a:rPr>
              <a:t>HIV knowledge</a:t>
            </a: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179512" y="6518487"/>
            <a:ext cx="8784976" cy="294889"/>
          </a:xfrm>
        </p:spPr>
        <p:txBody>
          <a:bodyPr>
            <a:noAutofit/>
          </a:bodyPr>
          <a:lstStyle/>
          <a:p>
            <a:r>
              <a:rPr lang="en-US" dirty="0">
                <a:solidFill>
                  <a:srgbClr val="000000"/>
                </a:solidFill>
                <a:cs typeface="Angsana New" pitchFamily="18" charset="-34"/>
              </a:rPr>
              <a:t>Sources:  </a:t>
            </a:r>
            <a:r>
              <a:rPr lang="en-US" dirty="0">
                <a:solidFill>
                  <a:srgbClr val="000000"/>
                </a:solidFill>
                <a:cs typeface="Angsana New" pitchFamily="18" charset="-34"/>
                <a:hlinkClick r:id="rId2"/>
              </a:rPr>
              <a:t>www.aidsdatahub.org</a:t>
            </a:r>
            <a:r>
              <a:rPr lang="en-US" dirty="0">
                <a:solidFill>
                  <a:srgbClr val="000000"/>
                </a:solidFill>
                <a:cs typeface="Angsana New" pitchFamily="18" charset="-34"/>
              </a:rPr>
              <a:t> based on </a:t>
            </a:r>
            <a:r>
              <a:rPr lang="en-US" dirty="0" smtClean="0">
                <a:solidFill>
                  <a:srgbClr val="000000"/>
                </a:solidFill>
                <a:cs typeface="Angsana New" pitchFamily="18" charset="-34"/>
              </a:rPr>
              <a:t>1) </a:t>
            </a:r>
            <a:r>
              <a:rPr lang="en-US" dirty="0">
                <a:solidFill>
                  <a:prstClr val="black"/>
                </a:solidFill>
              </a:rPr>
              <a:t>NACO. (2006). National </a:t>
            </a:r>
            <a:r>
              <a:rPr lang="en-US" dirty="0" err="1">
                <a:solidFill>
                  <a:prstClr val="black"/>
                </a:solidFill>
              </a:rPr>
              <a:t>Behavioural</a:t>
            </a:r>
            <a:r>
              <a:rPr lang="en-US" dirty="0">
                <a:solidFill>
                  <a:prstClr val="black"/>
                </a:solidFill>
              </a:rPr>
              <a:t> Surveillance Survey 2006. Female sex workers and their </a:t>
            </a:r>
            <a:r>
              <a:rPr lang="en-US" dirty="0" smtClean="0">
                <a:solidFill>
                  <a:prstClr val="black"/>
                </a:solidFill>
              </a:rPr>
              <a:t>clients; 2</a:t>
            </a:r>
            <a:r>
              <a:rPr lang="en-US" dirty="0">
                <a:solidFill>
                  <a:prstClr val="black"/>
                </a:solidFill>
              </a:rPr>
              <a:t>) UNAIDS, UNGASS Country Progress </a:t>
            </a:r>
            <a:r>
              <a:rPr lang="en-US" dirty="0" smtClean="0">
                <a:solidFill>
                  <a:prstClr val="black"/>
                </a:solidFill>
              </a:rPr>
              <a:t>Reports </a:t>
            </a:r>
            <a:r>
              <a:rPr lang="en-US" dirty="0">
                <a:solidFill>
                  <a:prstClr val="black"/>
                </a:solidFill>
              </a:rPr>
              <a:t>2010</a:t>
            </a:r>
            <a:endParaRPr lang="en-US" dirty="0"/>
          </a:p>
        </p:txBody>
      </p:sp>
      <p:sp>
        <p:nvSpPr>
          <p:cNvPr id="5" name="Slide Number Placeholder 4"/>
          <p:cNvSpPr>
            <a:spLocks noGrp="1"/>
          </p:cNvSpPr>
          <p:nvPr>
            <p:ph type="sldNum" sz="quarter" idx="15"/>
          </p:nvPr>
        </p:nvSpPr>
        <p:spPr/>
        <p:txBody>
          <a:bodyPr/>
          <a:lstStyle/>
          <a:p>
            <a:pPr>
              <a:defRPr/>
            </a:pPr>
            <a:fld id="{7FB29A0A-8553-4E6A-A16E-BBC7D0AA452E}" type="slidenum">
              <a:rPr lang="th-TH" smtClean="0">
                <a:solidFill>
                  <a:prstClr val="black">
                    <a:tint val="75000"/>
                  </a:prstClr>
                </a:solidFill>
              </a:rPr>
              <a:pPr>
                <a:defRPr/>
              </a:pPr>
              <a:t>11</a:t>
            </a:fld>
            <a:endParaRPr lang="th-TH" dirty="0">
              <a:solidFill>
                <a:prstClr val="black">
                  <a:tint val="75000"/>
                </a:prstClr>
              </a:solidFill>
            </a:endParaRPr>
          </a:p>
        </p:txBody>
      </p:sp>
      <p:sp>
        <p:nvSpPr>
          <p:cNvPr id="8" name="Title 1"/>
          <p:cNvSpPr>
            <a:spLocks noGrp="1"/>
          </p:cNvSpPr>
          <p:nvPr>
            <p:ph type="title"/>
          </p:nvPr>
        </p:nvSpPr>
        <p:spPr bwMode="auto">
          <a:xfrm>
            <a:off x="179512" y="1484784"/>
            <a:ext cx="8712968" cy="504000"/>
          </a:xfrm>
          <a:extLst/>
        </p:spPr>
        <p:txBody>
          <a:bodyPr>
            <a:noAutofit/>
          </a:bodyPr>
          <a:lstStyle/>
          <a:p>
            <a:r>
              <a:rPr lang="en-US" dirty="0" smtClean="0"/>
              <a:t>Proportion of clients of female sex workers with comprehensive HIV knowledge, 2006-2009</a:t>
            </a: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530818994"/>
              </p:ext>
            </p:extLst>
          </p:nvPr>
        </p:nvGraphicFramePr>
        <p:xfrm>
          <a:off x="611560" y="2348880"/>
          <a:ext cx="7632848"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6111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National response</a:t>
            </a:r>
            <a:br>
              <a:rPr lang="en-US" altLang="zh-CN"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56" y="1571612"/>
            <a:ext cx="8794632" cy="504000"/>
          </a:xfrm>
        </p:spPr>
        <p:txBody>
          <a:bodyPr/>
          <a:lstStyle/>
          <a:p>
            <a:r>
              <a:rPr lang="en-US" dirty="0">
                <a:latin typeface="Arial" pitchFamily="34" charset="0"/>
                <a:cs typeface="Arial" pitchFamily="34" charset="0"/>
              </a:rPr>
              <a:t>Proportion of clients of female sex workers who received an HIV test, India, 2009-10</a:t>
            </a:r>
            <a:endParaRPr lang="en-GB" dirty="0"/>
          </a:p>
        </p:txBody>
      </p:sp>
      <p:sp>
        <p:nvSpPr>
          <p:cNvPr id="5" name="TextBox 4"/>
          <p:cNvSpPr txBox="1"/>
          <p:nvPr/>
        </p:nvSpPr>
        <p:spPr>
          <a:xfrm>
            <a:off x="107504" y="6453336"/>
            <a:ext cx="8928992" cy="369332"/>
          </a:xfrm>
          <a:prstGeom prst="rect">
            <a:avLst/>
          </a:prstGeom>
          <a:noFill/>
        </p:spPr>
        <p:txBody>
          <a:bodyPr wrap="square" rtlCol="0">
            <a:spAutoFit/>
          </a:bodyPr>
          <a:lstStyle/>
          <a:p>
            <a:r>
              <a:rPr lang="en-US" sz="900" dirty="0" smtClean="0"/>
              <a:t>Source: Prepared by </a:t>
            </a:r>
            <a:r>
              <a:rPr lang="en-US" sz="900" dirty="0" smtClean="0">
                <a:hlinkClick r:id="rId2"/>
              </a:rPr>
              <a:t>www.aidsdatahub.org</a:t>
            </a:r>
            <a:r>
              <a:rPr lang="en-US" sz="900" dirty="0" smtClean="0"/>
              <a:t> based on </a:t>
            </a:r>
            <a:r>
              <a:rPr lang="en-US" sz="900" dirty="0"/>
              <a:t>National Summary Report – India (July 2011), Integrated </a:t>
            </a:r>
            <a:r>
              <a:rPr lang="en-US" sz="900" dirty="0" err="1"/>
              <a:t>Behavioural</a:t>
            </a:r>
            <a:r>
              <a:rPr lang="en-US" sz="900" dirty="0"/>
              <a:t> and Biological Assessment (IBBA), Round 2 (2009-2010). New Delhi: Indian Council of Medical Research and FHI 360.</a:t>
            </a:r>
            <a:endParaRPr lang="en-GB" sz="900" dirty="0"/>
          </a:p>
        </p:txBody>
      </p:sp>
      <p:graphicFrame>
        <p:nvGraphicFramePr>
          <p:cNvPr id="6" name="Chart 5"/>
          <p:cNvGraphicFramePr>
            <a:graphicFrameLocks/>
          </p:cNvGraphicFramePr>
          <p:nvPr>
            <p:extLst>
              <p:ext uri="{D42A27DB-BD31-4B8C-83A1-F6EECF244321}">
                <p14:modId xmlns:p14="http://schemas.microsoft.com/office/powerpoint/2010/main" val="2583450034"/>
              </p:ext>
            </p:extLst>
          </p:nvPr>
        </p:nvGraphicFramePr>
        <p:xfrm>
          <a:off x="1115616" y="2564904"/>
          <a:ext cx="6984776" cy="37444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86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794632" cy="504000"/>
          </a:xfrm>
        </p:spPr>
        <p:txBody>
          <a:bodyPr/>
          <a:lstStyle/>
          <a:p>
            <a:r>
              <a:rPr lang="en-US" dirty="0">
                <a:latin typeface="Arial" pitchFamily="34" charset="0"/>
                <a:cs typeface="Arial" pitchFamily="34" charset="0"/>
              </a:rPr>
              <a:t>Proportion of clients of female sex workers who received an HIV test in the last 12 months and knew the results, 2003-2009</a:t>
            </a:r>
            <a:endParaRPr lang="en-GB" dirty="0"/>
          </a:p>
        </p:txBody>
      </p:sp>
      <p:sp>
        <p:nvSpPr>
          <p:cNvPr id="5" name="TextBox 4"/>
          <p:cNvSpPr txBox="1"/>
          <p:nvPr/>
        </p:nvSpPr>
        <p:spPr>
          <a:xfrm>
            <a:off x="107504" y="6309320"/>
            <a:ext cx="8928992" cy="507831"/>
          </a:xfrm>
          <a:prstGeom prst="rect">
            <a:avLst/>
          </a:prstGeom>
          <a:noFill/>
        </p:spPr>
        <p:txBody>
          <a:bodyPr wrap="square" rtlCol="0">
            <a:spAutoFit/>
          </a:bodyPr>
          <a:lstStyle/>
          <a:p>
            <a:r>
              <a:rPr lang="en-US" sz="900" dirty="0" smtClean="0"/>
              <a:t>Source: Prepared by </a:t>
            </a:r>
            <a:r>
              <a:rPr lang="en-US" sz="900" dirty="0" smtClean="0">
                <a:hlinkClick r:id="rId2"/>
              </a:rPr>
              <a:t>www.aidsdatahub.org</a:t>
            </a:r>
            <a:r>
              <a:rPr lang="en-US" sz="900" dirty="0" smtClean="0"/>
              <a:t> based on 1</a:t>
            </a:r>
            <a:r>
              <a:rPr lang="en-US" sz="900" dirty="0"/>
              <a:t>) Indonesia UNAIDS, UNGASS Country Progress Report, 2005; 2) </a:t>
            </a:r>
            <a:r>
              <a:rPr lang="en-US" sz="900" dirty="0" smtClean="0"/>
              <a:t>WHO/UNAIDS/UNICEF. (2008).Towards </a:t>
            </a:r>
            <a:r>
              <a:rPr lang="en-US" sz="900" dirty="0"/>
              <a:t>Universal Access - Scaling up Priority HIV/AIDS Interventions in the Health Sector Progress Report, </a:t>
            </a:r>
            <a:r>
              <a:rPr lang="en-US" sz="900" dirty="0" smtClean="0"/>
              <a:t>2008; 3</a:t>
            </a:r>
            <a:r>
              <a:rPr lang="en-US" sz="900" dirty="0"/>
              <a:t>) Nepal Integrated Biological and Behavioral Survey, </a:t>
            </a:r>
            <a:r>
              <a:rPr lang="en-US" sz="900" dirty="0" smtClean="0"/>
              <a:t>2009; </a:t>
            </a:r>
            <a:r>
              <a:rPr lang="en-US" sz="900" dirty="0"/>
              <a:t>and Cambodia Behavioral Sentinel Survey (BSS), Sexual </a:t>
            </a:r>
            <a:r>
              <a:rPr lang="en-US" sz="900" dirty="0" smtClean="0"/>
              <a:t>Behavior </a:t>
            </a:r>
            <a:r>
              <a:rPr lang="en-US" sz="900" dirty="0"/>
              <a:t>among Urban Sentinel Groups, 2003</a:t>
            </a:r>
            <a:endParaRPr lang="en-GB" sz="900" dirty="0"/>
          </a:p>
        </p:txBody>
      </p:sp>
      <p:graphicFrame>
        <p:nvGraphicFramePr>
          <p:cNvPr id="7" name="Chart 6"/>
          <p:cNvGraphicFramePr>
            <a:graphicFrameLocks/>
          </p:cNvGraphicFramePr>
          <p:nvPr>
            <p:extLst>
              <p:ext uri="{D42A27DB-BD31-4B8C-83A1-F6EECF244321}">
                <p14:modId xmlns:p14="http://schemas.microsoft.com/office/powerpoint/2010/main" val="456513760"/>
              </p:ext>
            </p:extLst>
          </p:nvPr>
        </p:nvGraphicFramePr>
        <p:xfrm>
          <a:off x="1043608" y="2636912"/>
          <a:ext cx="6768752" cy="33843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2018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734A0AC-F953-4587-90BC-4DB593D9F0A7}" type="slidenum">
              <a:rPr lang="th-TH" smtClean="0"/>
              <a:pPr>
                <a:defRPr/>
              </a:pPr>
              <a:t>15</a:t>
            </a:fld>
            <a:endParaRPr lang="th-TH" dirty="0"/>
          </a:p>
        </p:txBody>
      </p:sp>
      <p:sp>
        <p:nvSpPr>
          <p:cNvPr id="79875" name="Rectangle 2"/>
          <p:cNvSpPr txBox="1">
            <a:spLocks noChangeArrowheads="1"/>
          </p:cNvSpPr>
          <p:nvPr/>
        </p:nvSpPr>
        <p:spPr bwMode="auto">
          <a:xfrm>
            <a:off x="457200" y="1774825"/>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pitchFamily="34" charset="0"/>
                <a:cs typeface="Cordia New" pitchFamily="34" charset="-34"/>
              </a:defRPr>
            </a:lvl1pPr>
            <a:lvl2pPr marL="742950" indent="-285750" eaLnBrk="0" hangingPunct="0">
              <a:defRPr sz="2800">
                <a:solidFill>
                  <a:schemeClr val="tx1"/>
                </a:solidFill>
                <a:latin typeface="Arial" pitchFamily="34" charset="0"/>
                <a:cs typeface="Cordia New" pitchFamily="34" charset="-34"/>
              </a:defRPr>
            </a:lvl2pPr>
            <a:lvl3pPr marL="1143000" indent="-228600" eaLnBrk="0" hangingPunct="0">
              <a:defRPr sz="2800">
                <a:solidFill>
                  <a:schemeClr val="tx1"/>
                </a:solidFill>
                <a:latin typeface="Arial" pitchFamily="34" charset="0"/>
                <a:cs typeface="Cordia New" pitchFamily="34" charset="-34"/>
              </a:defRPr>
            </a:lvl3pPr>
            <a:lvl4pPr marL="1600200" indent="-228600" eaLnBrk="0" hangingPunct="0">
              <a:defRPr sz="2800">
                <a:solidFill>
                  <a:schemeClr val="tx1"/>
                </a:solidFill>
                <a:latin typeface="Arial" pitchFamily="34" charset="0"/>
                <a:cs typeface="Cordia New" pitchFamily="34" charset="-34"/>
              </a:defRPr>
            </a:lvl4pPr>
            <a:lvl5pPr marL="2057400" indent="-228600" eaLnBrk="0" hangingPunct="0">
              <a:defRPr sz="2800">
                <a:solidFill>
                  <a:schemeClr val="tx1"/>
                </a:solidFill>
                <a:latin typeface="Arial" pitchFamily="34" charset="0"/>
                <a:cs typeface="Cordia New" pitchFamily="34" charset="-34"/>
              </a:defRPr>
            </a:lvl5pPr>
            <a:lvl6pPr marL="2514600" indent="-228600" eaLnBrk="0" fontAlgn="base" hangingPunct="0">
              <a:spcBef>
                <a:spcPct val="0"/>
              </a:spcBef>
              <a:spcAft>
                <a:spcPct val="0"/>
              </a:spcAft>
              <a:defRPr sz="2800">
                <a:solidFill>
                  <a:schemeClr val="tx1"/>
                </a:solidFill>
                <a:latin typeface="Arial" pitchFamily="34" charset="0"/>
                <a:cs typeface="Cordia New" pitchFamily="34" charset="-34"/>
              </a:defRPr>
            </a:lvl6pPr>
            <a:lvl7pPr marL="2971800" indent="-228600" eaLnBrk="0" fontAlgn="base" hangingPunct="0">
              <a:spcBef>
                <a:spcPct val="0"/>
              </a:spcBef>
              <a:spcAft>
                <a:spcPct val="0"/>
              </a:spcAft>
              <a:defRPr sz="2800">
                <a:solidFill>
                  <a:schemeClr val="tx1"/>
                </a:solidFill>
                <a:latin typeface="Arial" pitchFamily="34" charset="0"/>
                <a:cs typeface="Cordia New" pitchFamily="34" charset="-34"/>
              </a:defRPr>
            </a:lvl7pPr>
            <a:lvl8pPr marL="3429000" indent="-228600" eaLnBrk="0" fontAlgn="base" hangingPunct="0">
              <a:spcBef>
                <a:spcPct val="0"/>
              </a:spcBef>
              <a:spcAft>
                <a:spcPct val="0"/>
              </a:spcAft>
              <a:defRPr sz="2800">
                <a:solidFill>
                  <a:schemeClr val="tx1"/>
                </a:solidFill>
                <a:latin typeface="Arial" pitchFamily="34" charset="0"/>
                <a:cs typeface="Cordia New" pitchFamily="34" charset="-34"/>
              </a:defRPr>
            </a:lvl8pPr>
            <a:lvl9pPr marL="3886200" indent="-228600" eaLnBrk="0" fontAlgn="base" hangingPunct="0">
              <a:spcBef>
                <a:spcPct val="0"/>
              </a:spcBef>
              <a:spcAft>
                <a:spcPct val="0"/>
              </a:spcAft>
              <a:defRPr sz="2800">
                <a:solidFill>
                  <a:schemeClr val="tx1"/>
                </a:solidFill>
                <a:latin typeface="Arial" pitchFamily="34" charset="0"/>
                <a:cs typeface="Cordia New" pitchFamily="34" charset="-34"/>
              </a:defRPr>
            </a:lvl9pPr>
          </a:lstStyle>
          <a:p>
            <a:pPr algn="ctr" eaLnBrk="1" hangingPunct="1">
              <a:spcBef>
                <a:spcPct val="20000"/>
              </a:spcBef>
            </a:pPr>
            <a:r>
              <a:rPr lang="en-US" sz="4000">
                <a:solidFill>
                  <a:srgbClr val="C00000"/>
                </a:solidFill>
              </a:rPr>
              <a:t>THANK YOU</a:t>
            </a:r>
          </a:p>
          <a:p>
            <a:pPr algn="ctr" eaLnBrk="1" hangingPunct="1">
              <a:spcBef>
                <a:spcPct val="20000"/>
              </a:spcBef>
            </a:pPr>
            <a:endParaRPr lang="en-US" sz="4000">
              <a:solidFill>
                <a:srgbClr val="C00000"/>
              </a:solidFill>
            </a:endParaRPr>
          </a:p>
          <a:p>
            <a:pPr algn="ctr" eaLnBrk="1" hangingPunct="1">
              <a:spcBef>
                <a:spcPct val="20000"/>
              </a:spcBef>
            </a:pPr>
            <a:r>
              <a:rPr lang="en-US">
                <a:solidFill>
                  <a:srgbClr val="C00000"/>
                </a:solidFill>
              </a:rPr>
              <a:t>slides compiled by </a:t>
            </a:r>
            <a:r>
              <a:rPr lang="en-US" u="sng">
                <a:solidFill>
                  <a:srgbClr val="C00000"/>
                </a:solidFill>
                <a:hlinkClick r:id="rId2"/>
              </a:rPr>
              <a:t>www.aidsdatahub.org</a:t>
            </a:r>
            <a:endParaRPr lang="en-US" u="sng">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r>
              <a:rPr lang="en-US" sz="1400" i="1">
                <a:solidFill>
                  <a:srgbClr val="C00000"/>
                </a:solidFill>
              </a:rPr>
              <a:t>Data shown in this slide set  are comprehensive to the extent they are available from country reports. Please inform us if you know of sources where more recent data can be used.  Please acknowledge </a:t>
            </a:r>
            <a:r>
              <a:rPr lang="en-US" sz="1400" i="1">
                <a:solidFill>
                  <a:srgbClr val="C00000"/>
                </a:solidFill>
                <a:hlinkClick r:id="rId2"/>
              </a:rPr>
              <a:t>www.aidsdatahub.org</a:t>
            </a:r>
            <a:r>
              <a:rPr lang="en-US" sz="1400" i="1">
                <a:solidFill>
                  <a:srgbClr val="C00000"/>
                </a:solidFill>
              </a:rPr>
              <a:t> if slides are lifted directly from this site</a:t>
            </a:r>
          </a:p>
          <a:p>
            <a:pPr algn="ctr" eaLnBrk="1" hangingPunct="1">
              <a:spcBef>
                <a:spcPct val="20000"/>
              </a:spcBef>
            </a:pPr>
            <a:endParaRPr lang="en-US" sz="160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p>
            <a:pPr>
              <a:defRPr/>
            </a:pPr>
            <a:fld id="{E19C7FDC-6A03-401C-9A12-EC31BE8A0E6F}" type="slidenum">
              <a:rPr lang="th-TH"/>
              <a:pPr>
                <a:defRPr/>
              </a:pPr>
              <a:t>2</a:t>
            </a:fld>
            <a:endParaRPr lang="th-TH" dirty="0"/>
          </a:p>
        </p:txBody>
      </p:sp>
      <p:sp>
        <p:nvSpPr>
          <p:cNvPr id="29699" name="Subtitle 4"/>
          <p:cNvSpPr>
            <a:spLocks noGrp="1"/>
          </p:cNvSpPr>
          <p:nvPr>
            <p:ph type="subTitle" idx="1"/>
          </p:nvPr>
        </p:nvSpPr>
        <p:spPr bwMode="auto">
          <a:xfrm>
            <a:off x="468313" y="2276475"/>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n-US" dirty="0" smtClean="0">
                <a:cs typeface="Cordia New" pitchFamily="34" charset="-34"/>
                <a:hlinkClick r:id="rId2" action="ppaction://hlinksldjump"/>
              </a:rPr>
              <a:t>HIV prevalence and epidemiology </a:t>
            </a:r>
            <a:endParaRPr lang="en-US" dirty="0" smtClean="0">
              <a:cs typeface="Cordia New" pitchFamily="34" charset="-34"/>
            </a:endParaRPr>
          </a:p>
          <a:p>
            <a:pPr fontAlgn="base">
              <a:spcAft>
                <a:spcPct val="0"/>
              </a:spcAft>
            </a:pPr>
            <a:r>
              <a:rPr lang="en-US" dirty="0" smtClean="0">
                <a:cs typeface="Cordia New" pitchFamily="34" charset="-34"/>
                <a:hlinkClick r:id="rId3" action="ppaction://hlinksldjump"/>
              </a:rPr>
              <a:t>Risk behaviors</a:t>
            </a:r>
            <a:endParaRPr lang="en-US" dirty="0" smtClean="0">
              <a:cs typeface="Cordia New" pitchFamily="34" charset="-34"/>
            </a:endParaRPr>
          </a:p>
          <a:p>
            <a:pPr fontAlgn="base">
              <a:spcAft>
                <a:spcPct val="0"/>
              </a:spcAft>
            </a:pPr>
            <a:r>
              <a:rPr lang="en-US" dirty="0" smtClean="0">
                <a:cs typeface="Cordia New" pitchFamily="34" charset="-34"/>
                <a:hlinkClick r:id="rId4" action="ppaction://hlinksldjump"/>
              </a:rPr>
              <a:t>Vulnerability and HIV knowledge </a:t>
            </a:r>
            <a:endParaRPr lang="en-US" dirty="0" smtClean="0">
              <a:cs typeface="Cordia New" pitchFamily="34" charset="-34"/>
            </a:endParaRPr>
          </a:p>
          <a:p>
            <a:pPr fontAlgn="base">
              <a:spcAft>
                <a:spcPct val="0"/>
              </a:spcAft>
            </a:pPr>
            <a:r>
              <a:rPr lang="en-US" dirty="0" smtClean="0">
                <a:cs typeface="Cordia New" pitchFamily="34" charset="-34"/>
                <a:hlinkClick r:id="rId5" action="ppaction://hlinksldjump"/>
              </a:rPr>
              <a:t>National </a:t>
            </a:r>
            <a:r>
              <a:rPr lang="en-US" dirty="0" smtClean="0">
                <a:cs typeface="Cordia New" pitchFamily="34" charset="-34"/>
                <a:hlinkClick r:id="rId5" action="ppaction://hlinksldjump"/>
              </a:rPr>
              <a:t>response </a:t>
            </a:r>
            <a:endParaRPr lang="en-US" dirty="0" smtClean="0">
              <a:cs typeface="Cordia New" pitchFamily="34" charset="-34"/>
            </a:endParaRPr>
          </a:p>
        </p:txBody>
      </p:sp>
      <p:sp>
        <p:nvSpPr>
          <p:cNvPr id="29700" name="Title 3"/>
          <p:cNvSpPr>
            <a:spLocks noGrp="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cs typeface="Cordia New" pitchFamily="34" charset="-34"/>
              </a:rPr>
              <a:t>CONTENT</a:t>
            </a:r>
            <a:endParaRPr lang="th-TH"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smtClean="0">
                <a:cs typeface="Cordia New" pitchFamily="34" charset="-34"/>
              </a:rPr>
              <a:t>HIV prevalence and </a:t>
            </a:r>
            <a:br>
              <a:rPr lang="en-US" sz="5400" dirty="0" smtClean="0">
                <a:cs typeface="Cordia New" pitchFamily="34" charset="-34"/>
              </a:rPr>
            </a:br>
            <a:r>
              <a:rPr lang="en-US" sz="5400" dirty="0" smtClean="0">
                <a:cs typeface="Cordia New" pitchFamily="34" charset="-34"/>
              </a:rPr>
              <a:t>epidemiology</a:t>
            </a:r>
            <a:endParaRPr lang="th-TH"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91345" y="6374471"/>
            <a:ext cx="8784976" cy="483529"/>
          </a:xfrm>
        </p:spPr>
        <p:txBody>
          <a:bodyPr>
            <a:noAutofit/>
          </a:bodyPr>
          <a:lstStyle/>
          <a:p>
            <a:r>
              <a:rPr lang="en-US" dirty="0">
                <a:solidFill>
                  <a:srgbClr val="000000"/>
                </a:solidFill>
                <a:cs typeface="Angsana New" pitchFamily="18" charset="-34"/>
              </a:rPr>
              <a:t>Sources:  </a:t>
            </a:r>
            <a:r>
              <a:rPr lang="en-US" dirty="0">
                <a:solidFill>
                  <a:srgbClr val="000000"/>
                </a:solidFill>
                <a:cs typeface="Angsana New" pitchFamily="18" charset="-34"/>
                <a:hlinkClick r:id="rId2"/>
              </a:rPr>
              <a:t>www.aidsdatahub.org</a:t>
            </a:r>
            <a:r>
              <a:rPr lang="en-US" dirty="0">
                <a:solidFill>
                  <a:srgbClr val="000000"/>
                </a:solidFill>
                <a:cs typeface="Angsana New" pitchFamily="18" charset="-34"/>
              </a:rPr>
              <a:t> based on 1) National Summary Report – India (July 2011), Integrated </a:t>
            </a:r>
            <a:r>
              <a:rPr lang="en-US" dirty="0" smtClean="0">
                <a:solidFill>
                  <a:srgbClr val="000000"/>
                </a:solidFill>
                <a:cs typeface="Angsana New" pitchFamily="18" charset="-34"/>
              </a:rPr>
              <a:t>Behavioral </a:t>
            </a:r>
            <a:r>
              <a:rPr lang="en-US" dirty="0">
                <a:solidFill>
                  <a:srgbClr val="000000"/>
                </a:solidFill>
                <a:cs typeface="Angsana New" pitchFamily="18" charset="-34"/>
              </a:rPr>
              <a:t>and Biological Assessment (IBBA), Round 2 (2009-2010). New Delhi: Indian Council of Medical Research and FHI 360; 2) </a:t>
            </a:r>
            <a:r>
              <a:rPr lang="en-US" dirty="0" smtClean="0">
                <a:solidFill>
                  <a:srgbClr val="000000"/>
                </a:solidFill>
                <a:cs typeface="Angsana New" pitchFamily="18" charset="-34"/>
              </a:rPr>
              <a:t>DOH. (2007). </a:t>
            </a:r>
            <a:r>
              <a:rPr lang="en-US" dirty="0">
                <a:solidFill>
                  <a:srgbClr val="000000"/>
                </a:solidFill>
                <a:cs typeface="Angsana New" pitchFamily="18" charset="-34"/>
              </a:rPr>
              <a:t>WHO Report from the Technical Working Group on Estimation and Projection of HIV and AIDS, 2007; </a:t>
            </a:r>
            <a:r>
              <a:rPr lang="en-US" dirty="0" smtClean="0">
                <a:solidFill>
                  <a:srgbClr val="000000"/>
                </a:solidFill>
                <a:cs typeface="Angsana New" pitchFamily="18" charset="-34"/>
              </a:rPr>
              <a:t>3</a:t>
            </a:r>
            <a:r>
              <a:rPr lang="en-US" dirty="0">
                <a:solidFill>
                  <a:srgbClr val="000000"/>
                </a:solidFill>
                <a:cs typeface="Angsana New" pitchFamily="18" charset="-34"/>
              </a:rPr>
              <a:t>) Nepal UNGASS Country Progress Report, </a:t>
            </a:r>
            <a:r>
              <a:rPr lang="en-US" dirty="0" smtClean="0">
                <a:solidFill>
                  <a:srgbClr val="000000"/>
                </a:solidFill>
                <a:cs typeface="Angsana New" pitchFamily="18" charset="-34"/>
              </a:rPr>
              <a:t>2008; and 4) Viet Nam Global AIDS Response Progress Reporting 2015. (Country Narrative Report)</a:t>
            </a:r>
            <a:endParaRPr lang="en-US" dirty="0"/>
          </a:p>
        </p:txBody>
      </p:sp>
      <p:sp>
        <p:nvSpPr>
          <p:cNvPr id="5" name="Slide Number Placeholder 4"/>
          <p:cNvSpPr>
            <a:spLocks noGrp="1"/>
          </p:cNvSpPr>
          <p:nvPr>
            <p:ph type="sldNum" sz="quarter" idx="15"/>
          </p:nvPr>
        </p:nvSpPr>
        <p:spPr/>
        <p:txBody>
          <a:bodyPr/>
          <a:lstStyle/>
          <a:p>
            <a:pPr>
              <a:defRPr/>
            </a:pPr>
            <a:fld id="{7FB29A0A-8553-4E6A-A16E-BBC7D0AA452E}" type="slidenum">
              <a:rPr lang="th-TH" smtClean="0">
                <a:solidFill>
                  <a:prstClr val="black">
                    <a:tint val="75000"/>
                  </a:prstClr>
                </a:solidFill>
              </a:rPr>
              <a:pPr>
                <a:defRPr/>
              </a:pPr>
              <a:t>4</a:t>
            </a:fld>
            <a:endParaRPr lang="th-TH" dirty="0">
              <a:solidFill>
                <a:prstClr val="black">
                  <a:tint val="75000"/>
                </a:prstClr>
              </a:solidFill>
            </a:endParaRPr>
          </a:p>
        </p:txBody>
      </p:sp>
      <p:sp>
        <p:nvSpPr>
          <p:cNvPr id="8" name="Title 1"/>
          <p:cNvSpPr>
            <a:spLocks noGrp="1"/>
          </p:cNvSpPr>
          <p:nvPr>
            <p:ph type="title"/>
          </p:nvPr>
        </p:nvSpPr>
        <p:spPr bwMode="auto">
          <a:xfrm>
            <a:off x="179512" y="1484784"/>
            <a:ext cx="8712968" cy="504000"/>
          </a:xfrm>
          <a:extLst/>
        </p:spPr>
        <p:txBody>
          <a:bodyPr>
            <a:noAutofit/>
          </a:bodyPr>
          <a:lstStyle/>
          <a:p>
            <a:r>
              <a:rPr lang="en-US" dirty="0"/>
              <a:t>HIV prevalence among clients of female sex </a:t>
            </a:r>
            <a:r>
              <a:rPr lang="en-US" dirty="0" smtClean="0"/>
              <a:t>workers, countries where data is available,  2006-2013</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969711746"/>
              </p:ext>
            </p:extLst>
          </p:nvPr>
        </p:nvGraphicFramePr>
        <p:xfrm>
          <a:off x="683568" y="2348880"/>
          <a:ext cx="7416824" cy="37444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8236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91345" y="6374471"/>
            <a:ext cx="8784976" cy="483529"/>
          </a:xfrm>
        </p:spPr>
        <p:txBody>
          <a:bodyPr>
            <a:noAutofit/>
          </a:bodyPr>
          <a:lstStyle/>
          <a:p>
            <a:r>
              <a:rPr lang="en-US" dirty="0">
                <a:solidFill>
                  <a:srgbClr val="000000"/>
                </a:solidFill>
                <a:cs typeface="Angsana New" pitchFamily="18" charset="-34"/>
              </a:rPr>
              <a:t>Sources:  </a:t>
            </a:r>
            <a:r>
              <a:rPr lang="en-US" dirty="0">
                <a:solidFill>
                  <a:srgbClr val="000000"/>
                </a:solidFill>
                <a:cs typeface="Angsana New" pitchFamily="18" charset="-34"/>
                <a:hlinkClick r:id="rId2"/>
              </a:rPr>
              <a:t>www.aidsdatahub.org</a:t>
            </a:r>
            <a:r>
              <a:rPr lang="en-US" dirty="0">
                <a:solidFill>
                  <a:srgbClr val="000000"/>
                </a:solidFill>
                <a:cs typeface="Angsana New" pitchFamily="18" charset="-34"/>
              </a:rPr>
              <a:t> based on </a:t>
            </a:r>
            <a:r>
              <a:rPr lang="en-US" dirty="0" smtClean="0">
                <a:solidFill>
                  <a:srgbClr val="000000"/>
                </a:solidFill>
                <a:cs typeface="Angsana New" pitchFamily="18" charset="-34"/>
              </a:rPr>
              <a:t>National </a:t>
            </a:r>
            <a:r>
              <a:rPr lang="en-US" dirty="0">
                <a:solidFill>
                  <a:srgbClr val="000000"/>
                </a:solidFill>
                <a:cs typeface="Angsana New" pitchFamily="18" charset="-34"/>
              </a:rPr>
              <a:t>Summary Report – India (July 2011), Integrated </a:t>
            </a:r>
            <a:r>
              <a:rPr lang="en-US" dirty="0" smtClean="0">
                <a:solidFill>
                  <a:srgbClr val="000000"/>
                </a:solidFill>
                <a:cs typeface="Angsana New" pitchFamily="18" charset="-34"/>
              </a:rPr>
              <a:t>Behavioral </a:t>
            </a:r>
            <a:r>
              <a:rPr lang="en-US" dirty="0">
                <a:solidFill>
                  <a:srgbClr val="000000"/>
                </a:solidFill>
                <a:cs typeface="Angsana New" pitchFamily="18" charset="-34"/>
              </a:rPr>
              <a:t>and Biological Assessment (IBBA), Round 2 (2009-2010). New Delhi: Indian Council of Medical Research and FHI </a:t>
            </a:r>
            <a:r>
              <a:rPr lang="en-US" dirty="0" smtClean="0">
                <a:solidFill>
                  <a:srgbClr val="000000"/>
                </a:solidFill>
                <a:cs typeface="Angsana New" pitchFamily="18" charset="-34"/>
              </a:rPr>
              <a:t>360</a:t>
            </a:r>
            <a:endParaRPr lang="en-US" dirty="0"/>
          </a:p>
        </p:txBody>
      </p:sp>
      <p:sp>
        <p:nvSpPr>
          <p:cNvPr id="5" name="Slide Number Placeholder 4"/>
          <p:cNvSpPr>
            <a:spLocks noGrp="1"/>
          </p:cNvSpPr>
          <p:nvPr>
            <p:ph type="sldNum" sz="quarter" idx="15"/>
          </p:nvPr>
        </p:nvSpPr>
        <p:spPr/>
        <p:txBody>
          <a:bodyPr/>
          <a:lstStyle/>
          <a:p>
            <a:pPr>
              <a:defRPr/>
            </a:pPr>
            <a:fld id="{7FB29A0A-8553-4E6A-A16E-BBC7D0AA452E}" type="slidenum">
              <a:rPr lang="th-TH" smtClean="0">
                <a:solidFill>
                  <a:prstClr val="black">
                    <a:tint val="75000"/>
                  </a:prstClr>
                </a:solidFill>
              </a:rPr>
              <a:pPr>
                <a:defRPr/>
              </a:pPr>
              <a:t>5</a:t>
            </a:fld>
            <a:endParaRPr lang="th-TH" dirty="0">
              <a:solidFill>
                <a:prstClr val="black">
                  <a:tint val="75000"/>
                </a:prstClr>
              </a:solidFill>
            </a:endParaRPr>
          </a:p>
        </p:txBody>
      </p:sp>
      <p:sp>
        <p:nvSpPr>
          <p:cNvPr id="8" name="Title 1"/>
          <p:cNvSpPr>
            <a:spLocks noGrp="1"/>
          </p:cNvSpPr>
          <p:nvPr>
            <p:ph type="title"/>
          </p:nvPr>
        </p:nvSpPr>
        <p:spPr bwMode="auto">
          <a:xfrm>
            <a:off x="179512" y="1484784"/>
            <a:ext cx="8712968" cy="504000"/>
          </a:xfrm>
          <a:extLst/>
        </p:spPr>
        <p:txBody>
          <a:bodyPr>
            <a:noAutofit/>
          </a:bodyPr>
          <a:lstStyle/>
          <a:p>
            <a:r>
              <a:rPr lang="en-US" dirty="0"/>
              <a:t>Active syphilis prevalence among clients of female sex workers, India, 2009-2010</a:t>
            </a:r>
          </a:p>
        </p:txBody>
      </p:sp>
      <p:graphicFrame>
        <p:nvGraphicFramePr>
          <p:cNvPr id="6" name="Chart 5"/>
          <p:cNvGraphicFramePr>
            <a:graphicFrameLocks/>
          </p:cNvGraphicFramePr>
          <p:nvPr>
            <p:extLst>
              <p:ext uri="{D42A27DB-BD31-4B8C-83A1-F6EECF244321}">
                <p14:modId xmlns:p14="http://schemas.microsoft.com/office/powerpoint/2010/main" val="877084541"/>
              </p:ext>
            </p:extLst>
          </p:nvPr>
        </p:nvGraphicFramePr>
        <p:xfrm>
          <a:off x="971600" y="2420888"/>
          <a:ext cx="7056784"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5224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91345" y="6374471"/>
            <a:ext cx="8784976" cy="483529"/>
          </a:xfrm>
        </p:spPr>
        <p:txBody>
          <a:bodyPr>
            <a:noAutofit/>
          </a:bodyPr>
          <a:lstStyle/>
          <a:p>
            <a:r>
              <a:rPr lang="en-US" dirty="0">
                <a:solidFill>
                  <a:srgbClr val="000000"/>
                </a:solidFill>
                <a:cs typeface="Angsana New" pitchFamily="18" charset="-34"/>
              </a:rPr>
              <a:t>Sources:  </a:t>
            </a:r>
            <a:r>
              <a:rPr lang="en-US" dirty="0">
                <a:solidFill>
                  <a:srgbClr val="000000"/>
                </a:solidFill>
                <a:cs typeface="Angsana New" pitchFamily="18" charset="-34"/>
                <a:hlinkClick r:id="rId2"/>
              </a:rPr>
              <a:t>www.aidsdatahub.org</a:t>
            </a:r>
            <a:r>
              <a:rPr lang="en-US" dirty="0">
                <a:solidFill>
                  <a:srgbClr val="000000"/>
                </a:solidFill>
                <a:cs typeface="Angsana New" pitchFamily="18" charset="-34"/>
              </a:rPr>
              <a:t> based on </a:t>
            </a:r>
            <a:r>
              <a:rPr lang="en-US" dirty="0" smtClean="0">
                <a:solidFill>
                  <a:srgbClr val="000000"/>
                </a:solidFill>
                <a:cs typeface="Angsana New" pitchFamily="18" charset="-34"/>
              </a:rPr>
              <a:t>National </a:t>
            </a:r>
            <a:r>
              <a:rPr lang="en-US" dirty="0">
                <a:solidFill>
                  <a:srgbClr val="000000"/>
                </a:solidFill>
                <a:cs typeface="Angsana New" pitchFamily="18" charset="-34"/>
              </a:rPr>
              <a:t>Summary Report – India (July 2011), Integrated </a:t>
            </a:r>
            <a:r>
              <a:rPr lang="en-US" dirty="0" smtClean="0">
                <a:solidFill>
                  <a:srgbClr val="000000"/>
                </a:solidFill>
                <a:cs typeface="Angsana New" pitchFamily="18" charset="-34"/>
              </a:rPr>
              <a:t>Behavioral </a:t>
            </a:r>
            <a:r>
              <a:rPr lang="en-US" dirty="0">
                <a:solidFill>
                  <a:srgbClr val="000000"/>
                </a:solidFill>
                <a:cs typeface="Angsana New" pitchFamily="18" charset="-34"/>
              </a:rPr>
              <a:t>and Biological Assessment (IBBA), Round 2 (2009-2010). New Delhi: Indian Council of Medical Research and FHI </a:t>
            </a:r>
            <a:r>
              <a:rPr lang="en-US" dirty="0" smtClean="0">
                <a:solidFill>
                  <a:srgbClr val="000000"/>
                </a:solidFill>
                <a:cs typeface="Angsana New" pitchFamily="18" charset="-34"/>
              </a:rPr>
              <a:t>360</a:t>
            </a:r>
            <a:endParaRPr lang="en-US" dirty="0"/>
          </a:p>
        </p:txBody>
      </p:sp>
      <p:sp>
        <p:nvSpPr>
          <p:cNvPr id="5" name="Slide Number Placeholder 4"/>
          <p:cNvSpPr>
            <a:spLocks noGrp="1"/>
          </p:cNvSpPr>
          <p:nvPr>
            <p:ph type="sldNum" sz="quarter" idx="15"/>
          </p:nvPr>
        </p:nvSpPr>
        <p:spPr/>
        <p:txBody>
          <a:bodyPr/>
          <a:lstStyle/>
          <a:p>
            <a:pPr>
              <a:defRPr/>
            </a:pPr>
            <a:fld id="{7FB29A0A-8553-4E6A-A16E-BBC7D0AA452E}" type="slidenum">
              <a:rPr lang="th-TH" smtClean="0">
                <a:solidFill>
                  <a:prstClr val="black">
                    <a:tint val="75000"/>
                  </a:prstClr>
                </a:solidFill>
              </a:rPr>
              <a:pPr>
                <a:defRPr/>
              </a:pPr>
              <a:t>6</a:t>
            </a:fld>
            <a:endParaRPr lang="th-TH" dirty="0">
              <a:solidFill>
                <a:prstClr val="black">
                  <a:tint val="75000"/>
                </a:prstClr>
              </a:solidFill>
            </a:endParaRPr>
          </a:p>
        </p:txBody>
      </p:sp>
      <p:sp>
        <p:nvSpPr>
          <p:cNvPr id="8" name="Title 1"/>
          <p:cNvSpPr>
            <a:spLocks noGrp="1"/>
          </p:cNvSpPr>
          <p:nvPr>
            <p:ph type="title"/>
          </p:nvPr>
        </p:nvSpPr>
        <p:spPr bwMode="auto">
          <a:xfrm>
            <a:off x="179512" y="1484784"/>
            <a:ext cx="8712968" cy="504000"/>
          </a:xfrm>
          <a:extLst/>
        </p:spPr>
        <p:txBody>
          <a:bodyPr>
            <a:noAutofit/>
          </a:bodyPr>
          <a:lstStyle/>
          <a:p>
            <a:r>
              <a:rPr lang="en-US" dirty="0" smtClean="0"/>
              <a:t>Chlamydia and gonorrhea prevalence </a:t>
            </a:r>
            <a:r>
              <a:rPr lang="en-US" dirty="0"/>
              <a:t>among clients of female sex workers, India, 2009-2010</a:t>
            </a:r>
          </a:p>
        </p:txBody>
      </p:sp>
      <p:graphicFrame>
        <p:nvGraphicFramePr>
          <p:cNvPr id="7" name="Chart 6"/>
          <p:cNvGraphicFramePr>
            <a:graphicFrameLocks/>
          </p:cNvGraphicFramePr>
          <p:nvPr>
            <p:extLst>
              <p:ext uri="{D42A27DB-BD31-4B8C-83A1-F6EECF244321}">
                <p14:modId xmlns:p14="http://schemas.microsoft.com/office/powerpoint/2010/main" val="3748336046"/>
              </p:ext>
            </p:extLst>
          </p:nvPr>
        </p:nvGraphicFramePr>
        <p:xfrm>
          <a:off x="827584" y="2492896"/>
          <a:ext cx="6984776"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647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Risk behaviours</a:t>
            </a:r>
            <a:br>
              <a:rPr lang="en-US" altLang="zh-CN" sz="5400" smtClean="0">
                <a:cs typeface="Cordia New" pitchFamily="34" charset="-34"/>
              </a:rPr>
            </a:br>
            <a:r>
              <a:rPr lang="zh-CN" altLang="en-US" sz="5400" smtClean="0">
                <a:cs typeface="Cordia New" pitchFamily="34" charset="-34"/>
              </a:rPr>
              <a:t/>
            </a:r>
            <a:br>
              <a:rPr lang="zh-CN" altLang="en-US"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91345" y="6374471"/>
            <a:ext cx="8784976" cy="483529"/>
          </a:xfrm>
        </p:spPr>
        <p:txBody>
          <a:bodyPr>
            <a:noAutofit/>
          </a:bodyPr>
          <a:lstStyle/>
          <a:p>
            <a:r>
              <a:rPr lang="en-US" dirty="0">
                <a:solidFill>
                  <a:srgbClr val="000000"/>
                </a:solidFill>
                <a:cs typeface="Angsana New" pitchFamily="18" charset="-34"/>
              </a:rPr>
              <a:t>Sources:  </a:t>
            </a:r>
            <a:r>
              <a:rPr lang="en-US" dirty="0">
                <a:solidFill>
                  <a:srgbClr val="000000"/>
                </a:solidFill>
                <a:cs typeface="Angsana New" pitchFamily="18" charset="-34"/>
                <a:hlinkClick r:id="rId2"/>
              </a:rPr>
              <a:t>www.aidsdatahub.org</a:t>
            </a:r>
            <a:r>
              <a:rPr lang="en-US" dirty="0">
                <a:solidFill>
                  <a:srgbClr val="000000"/>
                </a:solidFill>
                <a:cs typeface="Angsana New" pitchFamily="18" charset="-34"/>
              </a:rPr>
              <a:t> based on 1. </a:t>
            </a:r>
            <a:r>
              <a:rPr lang="en-US" dirty="0">
                <a:solidFill>
                  <a:prstClr val="black"/>
                </a:solidFill>
              </a:rPr>
              <a:t>FHI, ICDDR, B., &amp; USAID. (2006). </a:t>
            </a:r>
            <a:r>
              <a:rPr lang="en-US" i="1" dirty="0">
                <a:solidFill>
                  <a:prstClr val="black"/>
                </a:solidFill>
              </a:rPr>
              <a:t>Assessment of Sexual Behavior of Men in Bangladesh: A Methodological </a:t>
            </a:r>
            <a:r>
              <a:rPr lang="en-US" i="1" dirty="0" smtClean="0">
                <a:solidFill>
                  <a:prstClr val="black"/>
                </a:solidFill>
              </a:rPr>
              <a:t>Experiment;  2.</a:t>
            </a:r>
            <a:r>
              <a:rPr lang="en-US" dirty="0" smtClean="0">
                <a:solidFill>
                  <a:srgbClr val="000000"/>
                </a:solidFill>
                <a:cs typeface="Angsana New" pitchFamily="18" charset="-34"/>
              </a:rPr>
              <a:t>India</a:t>
            </a:r>
            <a:r>
              <a:rPr lang="en-US" dirty="0">
                <a:solidFill>
                  <a:srgbClr val="000000"/>
                </a:solidFill>
                <a:cs typeface="Angsana New" pitchFamily="18" charset="-34"/>
              </a:rPr>
              <a:t>, NBSS-General Population (2006) and BBS in 6 states (2009) cited in </a:t>
            </a:r>
            <a:r>
              <a:rPr lang="en-US" dirty="0">
                <a:solidFill>
                  <a:prstClr val="black"/>
                </a:solidFill>
              </a:rPr>
              <a:t>National AIDS Control Organization India. (2010). </a:t>
            </a:r>
            <a:r>
              <a:rPr lang="en-US" i="1" dirty="0">
                <a:solidFill>
                  <a:prstClr val="black"/>
                </a:solidFill>
              </a:rPr>
              <a:t>UNGASS Country Progress Report: </a:t>
            </a:r>
            <a:r>
              <a:rPr lang="en-US" i="1" dirty="0" smtClean="0">
                <a:solidFill>
                  <a:prstClr val="black"/>
                </a:solidFill>
              </a:rPr>
              <a:t>India; </a:t>
            </a:r>
            <a:r>
              <a:rPr lang="en-US" dirty="0" smtClean="0">
                <a:solidFill>
                  <a:prstClr val="black"/>
                </a:solidFill>
              </a:rPr>
              <a:t>3. Demographic and Health Surveys</a:t>
            </a:r>
            <a:endParaRPr lang="en-US" dirty="0"/>
          </a:p>
        </p:txBody>
      </p:sp>
      <p:sp>
        <p:nvSpPr>
          <p:cNvPr id="5" name="Slide Number Placeholder 4"/>
          <p:cNvSpPr>
            <a:spLocks noGrp="1"/>
          </p:cNvSpPr>
          <p:nvPr>
            <p:ph type="sldNum" sz="quarter" idx="15"/>
          </p:nvPr>
        </p:nvSpPr>
        <p:spPr/>
        <p:txBody>
          <a:bodyPr/>
          <a:lstStyle/>
          <a:p>
            <a:pPr>
              <a:defRPr/>
            </a:pPr>
            <a:fld id="{7FB29A0A-8553-4E6A-A16E-BBC7D0AA452E}" type="slidenum">
              <a:rPr lang="th-TH" smtClean="0">
                <a:solidFill>
                  <a:prstClr val="black">
                    <a:tint val="75000"/>
                  </a:prstClr>
                </a:solidFill>
              </a:rPr>
              <a:pPr>
                <a:defRPr/>
              </a:pPr>
              <a:t>8</a:t>
            </a:fld>
            <a:endParaRPr lang="th-TH" dirty="0">
              <a:solidFill>
                <a:prstClr val="black">
                  <a:tint val="75000"/>
                </a:prstClr>
              </a:solidFill>
            </a:endParaRPr>
          </a:p>
        </p:txBody>
      </p:sp>
      <p:sp>
        <p:nvSpPr>
          <p:cNvPr id="8" name="Title 1"/>
          <p:cNvSpPr>
            <a:spLocks noGrp="1"/>
          </p:cNvSpPr>
          <p:nvPr>
            <p:ph type="title"/>
          </p:nvPr>
        </p:nvSpPr>
        <p:spPr bwMode="auto">
          <a:xfrm>
            <a:off x="179512" y="1484784"/>
            <a:ext cx="8712968" cy="504000"/>
          </a:xfrm>
          <a:extLst/>
        </p:spPr>
        <p:txBody>
          <a:bodyPr>
            <a:noAutofit/>
          </a:bodyPr>
          <a:lstStyle/>
          <a:p>
            <a:r>
              <a:rPr lang="en-US" dirty="0"/>
              <a:t>Percentage of men </a:t>
            </a:r>
            <a:r>
              <a:rPr lang="en-US" dirty="0" smtClean="0"/>
              <a:t>who reported </a:t>
            </a:r>
            <a:r>
              <a:rPr lang="en-US" dirty="0"/>
              <a:t>paying for sex in the last 12 months, countries where data is available, </a:t>
            </a:r>
            <a:r>
              <a:rPr lang="en-US" dirty="0" smtClean="0"/>
              <a:t>2005 </a:t>
            </a:r>
            <a:r>
              <a:rPr lang="en-US" dirty="0"/>
              <a:t>- </a:t>
            </a:r>
            <a:r>
              <a:rPr lang="en-US" dirty="0" smtClean="0"/>
              <a:t>2014</a:t>
            </a:r>
            <a:endParaRPr lang="en-US" dirty="0"/>
          </a:p>
        </p:txBody>
      </p:sp>
      <p:graphicFrame>
        <p:nvGraphicFramePr>
          <p:cNvPr id="11" name="Content Placeholder 8"/>
          <p:cNvGraphicFramePr>
            <a:graphicFrameLocks noGrp="1"/>
          </p:cNvGraphicFramePr>
          <p:nvPr>
            <p:extLst>
              <p:ext uri="{D42A27DB-BD31-4B8C-83A1-F6EECF244321}">
                <p14:modId xmlns:p14="http://schemas.microsoft.com/office/powerpoint/2010/main" val="973439778"/>
              </p:ext>
            </p:extLst>
          </p:nvPr>
        </p:nvGraphicFramePr>
        <p:xfrm>
          <a:off x="395536" y="2348880"/>
          <a:ext cx="8280920"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5059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179512" y="6309320"/>
            <a:ext cx="8784976" cy="483529"/>
          </a:xfrm>
        </p:spPr>
        <p:txBody>
          <a:bodyPr>
            <a:noAutofit/>
          </a:bodyPr>
          <a:lstStyle/>
          <a:p>
            <a:r>
              <a:rPr lang="en-US" dirty="0">
                <a:solidFill>
                  <a:srgbClr val="000000"/>
                </a:solidFill>
                <a:cs typeface="Angsana New" pitchFamily="18" charset="-34"/>
              </a:rPr>
              <a:t>Sources:  </a:t>
            </a:r>
            <a:r>
              <a:rPr lang="en-US" dirty="0">
                <a:solidFill>
                  <a:srgbClr val="000000"/>
                </a:solidFill>
                <a:cs typeface="Angsana New" pitchFamily="18" charset="-34"/>
                <a:hlinkClick r:id="rId2"/>
              </a:rPr>
              <a:t>www.aidsdatahub.org</a:t>
            </a:r>
            <a:r>
              <a:rPr lang="en-US" dirty="0">
                <a:solidFill>
                  <a:srgbClr val="000000"/>
                </a:solidFill>
                <a:cs typeface="Angsana New" pitchFamily="18" charset="-34"/>
              </a:rPr>
              <a:t> based on </a:t>
            </a:r>
            <a:r>
              <a:rPr lang="en-US" dirty="0" smtClean="0">
                <a:solidFill>
                  <a:srgbClr val="000000"/>
                </a:solidFill>
                <a:cs typeface="Angsana New" pitchFamily="18" charset="-34"/>
              </a:rPr>
              <a:t>1) Integrated Biological and </a:t>
            </a:r>
            <a:r>
              <a:rPr lang="en-US" dirty="0">
                <a:solidFill>
                  <a:srgbClr val="000000"/>
                </a:solidFill>
                <a:cs typeface="Angsana New" pitchFamily="18" charset="-34"/>
              </a:rPr>
              <a:t>Behavioral Surveillance Reports; 2) National Center for HIV/AIDS, Dermatology and STD (NCHADS), Behavioral Sentinel Surveillance (Dissemination Presentation by </a:t>
            </a:r>
            <a:r>
              <a:rPr lang="en-US" dirty="0" err="1">
                <a:solidFill>
                  <a:srgbClr val="000000"/>
                </a:solidFill>
                <a:cs typeface="Angsana New" pitchFamily="18" charset="-34"/>
              </a:rPr>
              <a:t>Chhea</a:t>
            </a:r>
            <a:r>
              <a:rPr lang="en-US" dirty="0">
                <a:solidFill>
                  <a:srgbClr val="000000"/>
                </a:solidFill>
                <a:cs typeface="Angsana New" pitchFamily="18" charset="-34"/>
              </a:rPr>
              <a:t> </a:t>
            </a:r>
            <a:r>
              <a:rPr lang="en-US" dirty="0" err="1">
                <a:solidFill>
                  <a:srgbClr val="000000"/>
                </a:solidFill>
                <a:cs typeface="Angsana New" pitchFamily="18" charset="-34"/>
              </a:rPr>
              <a:t>Chhorvann</a:t>
            </a:r>
            <a:r>
              <a:rPr lang="en-US" dirty="0">
                <a:solidFill>
                  <a:srgbClr val="000000"/>
                </a:solidFill>
                <a:cs typeface="Angsana New" pitchFamily="18" charset="-34"/>
              </a:rPr>
              <a:t> at Sun Way Hotel, 28th April 2008), 2007; 3) National AIDS Control Program.  HIV Second Generation Surveillance in Pakistan, National Report Round IV 2011; and 4) </a:t>
            </a:r>
            <a:r>
              <a:rPr lang="en-US" dirty="0" err="1">
                <a:solidFill>
                  <a:srgbClr val="000000"/>
                </a:solidFill>
                <a:cs typeface="Angsana New" pitchFamily="18" charset="-34"/>
              </a:rPr>
              <a:t>icddr,b</a:t>
            </a:r>
            <a:r>
              <a:rPr lang="en-US" dirty="0">
                <a:solidFill>
                  <a:srgbClr val="000000"/>
                </a:solidFill>
                <a:cs typeface="Angsana New" pitchFamily="18" charset="-34"/>
              </a:rPr>
              <a:t>. (2015). A Survey of HIV, syphilis and risk behaviors among males having sex with males, male sex workers and </a:t>
            </a:r>
            <a:r>
              <a:rPr lang="en-US" dirty="0" err="1">
                <a:solidFill>
                  <a:srgbClr val="000000"/>
                </a:solidFill>
                <a:cs typeface="Angsana New" pitchFamily="18" charset="-34"/>
              </a:rPr>
              <a:t>hijra</a:t>
            </a:r>
            <a:r>
              <a:rPr lang="en-US" dirty="0">
                <a:solidFill>
                  <a:srgbClr val="000000"/>
                </a:solidFill>
                <a:cs typeface="Angsana New" pitchFamily="18" charset="-34"/>
              </a:rPr>
              <a:t>. Global Fund Rolling Continuation Channel Project of </a:t>
            </a:r>
            <a:r>
              <a:rPr lang="en-US" dirty="0" err="1">
                <a:solidFill>
                  <a:srgbClr val="000000"/>
                </a:solidFill>
                <a:cs typeface="Angsana New" pitchFamily="18" charset="-34"/>
              </a:rPr>
              <a:t>icddr,b</a:t>
            </a:r>
            <a:r>
              <a:rPr lang="en-US" dirty="0">
                <a:solidFill>
                  <a:srgbClr val="000000"/>
                </a:solidFill>
                <a:cs typeface="Angsana New" pitchFamily="18" charset="-34"/>
              </a:rPr>
              <a:t>.</a:t>
            </a:r>
            <a:endParaRPr lang="en-US" dirty="0"/>
          </a:p>
        </p:txBody>
      </p:sp>
      <p:sp>
        <p:nvSpPr>
          <p:cNvPr id="5" name="Slide Number Placeholder 4"/>
          <p:cNvSpPr>
            <a:spLocks noGrp="1"/>
          </p:cNvSpPr>
          <p:nvPr>
            <p:ph type="sldNum" sz="quarter" idx="15"/>
          </p:nvPr>
        </p:nvSpPr>
        <p:spPr/>
        <p:txBody>
          <a:bodyPr/>
          <a:lstStyle/>
          <a:p>
            <a:pPr>
              <a:defRPr/>
            </a:pPr>
            <a:fld id="{7FB29A0A-8553-4E6A-A16E-BBC7D0AA452E}" type="slidenum">
              <a:rPr lang="th-TH" smtClean="0">
                <a:solidFill>
                  <a:prstClr val="black">
                    <a:tint val="75000"/>
                  </a:prstClr>
                </a:solidFill>
              </a:rPr>
              <a:pPr>
                <a:defRPr/>
              </a:pPr>
              <a:t>9</a:t>
            </a:fld>
            <a:endParaRPr lang="th-TH" dirty="0">
              <a:solidFill>
                <a:prstClr val="black">
                  <a:tint val="75000"/>
                </a:prstClr>
              </a:solidFill>
            </a:endParaRPr>
          </a:p>
        </p:txBody>
      </p:sp>
      <p:sp>
        <p:nvSpPr>
          <p:cNvPr id="8" name="Title 1"/>
          <p:cNvSpPr>
            <a:spLocks noGrp="1"/>
          </p:cNvSpPr>
          <p:nvPr>
            <p:ph type="title"/>
          </p:nvPr>
        </p:nvSpPr>
        <p:spPr bwMode="auto">
          <a:xfrm>
            <a:off x="179512" y="1484784"/>
            <a:ext cx="8712968" cy="504000"/>
          </a:xfrm>
          <a:extLst/>
        </p:spPr>
        <p:txBody>
          <a:bodyPr>
            <a:noAutofit/>
          </a:bodyPr>
          <a:lstStyle/>
          <a:p>
            <a:r>
              <a:rPr lang="en-US" dirty="0"/>
              <a:t>Proportion of key populations who reported condom use at last sex with female sex </a:t>
            </a:r>
            <a:r>
              <a:rPr lang="en-US" dirty="0" smtClean="0"/>
              <a:t>workers, 2007-2014</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486258362"/>
              </p:ext>
            </p:extLst>
          </p:nvPr>
        </p:nvGraphicFramePr>
        <p:xfrm>
          <a:off x="395536" y="2204864"/>
          <a:ext cx="8064896"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2201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ONLINEALLOWACCESS" val="1"/>
  <p:tag name="ISPRINGONLINEUPLOADPRESENTATION" val="1"/>
  <p:tag name="ISPRINGONLINEALLOWDOWNLOAD" val="1"/>
  <p:tag name="ISPRINGONLINETOPIC" val="Education"/>
  <p:tag name="ISPRINGONLINELANG" val="en"/>
</p:tagLst>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9553</TotalTime>
  <Words>765</Words>
  <Application>Microsoft Office PowerPoint</Application>
  <PresentationFormat>On-screen Show (4:3)</PresentationFormat>
  <Paragraphs>63</Paragraphs>
  <Slides>15</Slides>
  <Notes>1</Notes>
  <HiddenSlides>0</HiddenSlides>
  <MMClips>0</MMClips>
  <ScaleCrop>false</ScaleCrop>
  <HeadingPairs>
    <vt:vector size="4" baseType="variant">
      <vt:variant>
        <vt:lpstr>Theme</vt:lpstr>
      </vt:variant>
      <vt:variant>
        <vt:i4>7</vt:i4>
      </vt:variant>
      <vt:variant>
        <vt:lpstr>Slide Titles</vt:lpstr>
      </vt:variant>
      <vt:variant>
        <vt:i4>15</vt:i4>
      </vt:variant>
    </vt:vector>
  </HeadingPairs>
  <TitlesOfParts>
    <vt:vector size="22" baseType="lpstr">
      <vt:lpstr>1_Cover Design</vt:lpstr>
      <vt:lpstr>Layout</vt:lpstr>
      <vt:lpstr>Layout with Latest!</vt:lpstr>
      <vt:lpstr>2_Cover Design</vt:lpstr>
      <vt:lpstr>3_Cover Design</vt:lpstr>
      <vt:lpstr>1_Layout</vt:lpstr>
      <vt:lpstr>2_Layout</vt:lpstr>
      <vt:lpstr>Clients of sex workers </vt:lpstr>
      <vt:lpstr>CONTENT</vt:lpstr>
      <vt:lpstr>HIV prevalence and  epidemiology</vt:lpstr>
      <vt:lpstr>HIV prevalence among clients of female sex workers, countries where data is available,  2006-2013</vt:lpstr>
      <vt:lpstr>Active syphilis prevalence among clients of female sex workers, India, 2009-2010</vt:lpstr>
      <vt:lpstr>Chlamydia and gonorrhea prevalence among clients of female sex workers, India, 2009-2010</vt:lpstr>
      <vt:lpstr>Risk behaviours  </vt:lpstr>
      <vt:lpstr>Percentage of men who reported paying for sex in the last 12 months, countries where data is available, 2005 - 2014</vt:lpstr>
      <vt:lpstr>Proportion of key populations who reported condom use at last sex with female sex workers, 2007-2014</vt:lpstr>
      <vt:lpstr>Vulnerability and  HIV knowledge</vt:lpstr>
      <vt:lpstr>Proportion of clients of female sex workers with comprehensive HIV knowledge, 2006-2009</vt:lpstr>
      <vt:lpstr>National response </vt:lpstr>
      <vt:lpstr>Proportion of clients of female sex workers who received an HIV test, India, 2009-10</vt:lpstr>
      <vt:lpstr>Proportion of clients of female sex workers who received an HIV test in the last 12 months and knew the results, 2003-2009</vt:lpstr>
      <vt:lpstr>PowerPoint Presentation</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at higher risk</dc:title>
  <dc:creator>HomeUser</dc:creator>
  <cp:lastModifiedBy>Administrator</cp:lastModifiedBy>
  <cp:revision>777</cp:revision>
  <dcterms:created xsi:type="dcterms:W3CDTF">2010-11-08T08:31:49Z</dcterms:created>
  <dcterms:modified xsi:type="dcterms:W3CDTF">2016-12-12T02:17:31Z</dcterms:modified>
</cp:coreProperties>
</file>