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theme/themeOverride17.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18.xml" ContentType="application/vnd.openxmlformats-officedocument.themeOverride+xml"/>
  <Override PartName="/ppt/charts/chart8.xml" ContentType="application/vnd.openxmlformats-officedocument.drawingml.chart+xml"/>
  <Override PartName="/ppt/theme/themeOverride19.xml" ContentType="application/vnd.openxmlformats-officedocument.themeOverride+xml"/>
  <Override PartName="/ppt/charts/chart9.xml" ContentType="application/vnd.openxmlformats-officedocument.drawingml.chart+xml"/>
  <Override PartName="/ppt/theme/themeOverride20.xml" ContentType="application/vnd.openxmlformats-officedocument.themeOverride+xml"/>
  <Override PartName="/ppt/charts/chart10.xml" ContentType="application/vnd.openxmlformats-officedocument.drawingml.chart+xml"/>
  <Override PartName="/ppt/theme/themeOverride21.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22.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theme/themeOverride23.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theme/themeOverride24.xml" ContentType="application/vnd.openxmlformats-officedocument.themeOverride+xml"/>
  <Override PartName="/ppt/notesSlides/notesSlide12.xml" ContentType="application/vnd.openxmlformats-officedocument.presentationml.notesSlide+xml"/>
  <Override PartName="/ppt/charts/chart14.xml" ContentType="application/vnd.openxmlformats-officedocument.drawingml.chart+xml"/>
  <Override PartName="/ppt/theme/themeOverride25.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theme/themeOverride26.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6.xml" ContentType="application/vnd.openxmlformats-officedocument.drawingml.chart+xml"/>
  <Override PartName="/ppt/theme/themeOverride27.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17.xml" ContentType="application/vnd.openxmlformats-officedocument.drawingml.chart+xml"/>
  <Override PartName="/ppt/theme/themeOverride28.xml" ContentType="application/vnd.openxmlformats-officedocument.themeOverride+xml"/>
  <Override PartName="/ppt/notesSlides/notesSlide16.xml" ContentType="application/vnd.openxmlformats-officedocument.presentationml.notesSlide+xml"/>
  <Override PartName="/ppt/charts/chart18.xml" ContentType="application/vnd.openxmlformats-officedocument.drawingml.chart+xml"/>
  <Override PartName="/ppt/theme/themeOverride29.xml" ContentType="application/vnd.openxmlformats-officedocument.themeOverride+xml"/>
  <Override PartName="/ppt/notesSlides/notesSlide17.xml" ContentType="application/vnd.openxmlformats-officedocument.presentationml.notesSlide+xml"/>
  <Override PartName="/ppt/charts/chart19.xml" ContentType="application/vnd.openxmlformats-officedocument.drawingml.chart+xml"/>
  <Override PartName="/ppt/theme/themeOverride30.xml" ContentType="application/vnd.openxmlformats-officedocument.themeOverrid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20.xml" ContentType="application/vnd.openxmlformats-officedocument.drawingml.chart+xml"/>
  <Override PartName="/ppt/theme/themeOverride31.xml" ContentType="application/vnd.openxmlformats-officedocument.themeOverride+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21.xml" ContentType="application/vnd.openxmlformats-officedocument.drawingml.chart+xml"/>
  <Override PartName="/ppt/theme/themeOverride32.xml" ContentType="application/vnd.openxmlformats-officedocument.themeOverride+xml"/>
  <Override PartName="/ppt/notesSlides/notesSlide20.xml" ContentType="application/vnd.openxmlformats-officedocument.presentationml.notesSlide+xml"/>
  <Override PartName="/ppt/charts/chart22.xml" ContentType="application/vnd.openxmlformats-officedocument.drawingml.chart+xml"/>
  <Override PartName="/ppt/theme/themeOverride33.xml" ContentType="application/vnd.openxmlformats-officedocument.themeOverride+xml"/>
  <Override PartName="/ppt/notesSlides/notesSlide21.xml" ContentType="application/vnd.openxmlformats-officedocument.presentationml.notesSlide+xml"/>
  <Override PartName="/ppt/charts/chart23.xml" ContentType="application/vnd.openxmlformats-officedocument.drawingml.chart+xml"/>
  <Override PartName="/ppt/theme/themeOverride34.xml" ContentType="application/vnd.openxmlformats-officedocument.themeOverride+xml"/>
  <Override PartName="/ppt/notesSlides/notesSlide22.xml" ContentType="application/vnd.openxmlformats-officedocument.presentationml.notesSlide+xml"/>
  <Override PartName="/ppt/charts/chart24.xml" ContentType="application/vnd.openxmlformats-officedocument.drawingml.chart+xml"/>
  <Override PartName="/ppt/theme/themeOverride35.xml" ContentType="application/vnd.openxmlformats-officedocument.themeOverride+xml"/>
  <Override PartName="/ppt/drawings/drawing5.xml" ContentType="application/vnd.openxmlformats-officedocument.drawingml.chartshapes+xml"/>
  <Override PartName="/ppt/notesSlides/notesSlide23.xml" ContentType="application/vnd.openxmlformats-officedocument.presentationml.notesSlide+xml"/>
  <Override PartName="/ppt/charts/chart25.xml" ContentType="application/vnd.openxmlformats-officedocument.drawingml.chart+xml"/>
  <Override PartName="/ppt/theme/themeOverride36.xml" ContentType="application/vnd.openxmlformats-officedocument.themeOverride+xml"/>
  <Override PartName="/ppt/notesSlides/notesSlide24.xml" ContentType="application/vnd.openxmlformats-officedocument.presentationml.notesSlide+xml"/>
  <Override PartName="/ppt/charts/chart26.xml" ContentType="application/vnd.openxmlformats-officedocument.drawingml.chart+xml"/>
  <Override PartName="/ppt/theme/themeOverride37.xml" ContentType="application/vnd.openxmlformats-officedocument.themeOverride+xml"/>
  <Override PartName="/ppt/drawings/drawing6.xml" ContentType="application/vnd.openxmlformats-officedocument.drawingml.chartshapes+xml"/>
  <Override PartName="/ppt/notesSlides/notesSlide25.xml" ContentType="application/vnd.openxmlformats-officedocument.presentationml.notesSlide+xml"/>
  <Override PartName="/ppt/charts/chart27.xml" ContentType="application/vnd.openxmlformats-officedocument.drawingml.chart+xml"/>
  <Override PartName="/ppt/theme/themeOverride38.xml" ContentType="application/vnd.openxmlformats-officedocument.themeOverride+xml"/>
  <Override PartName="/ppt/drawings/drawing7.xml" ContentType="application/vnd.openxmlformats-officedocument.drawingml.chartshapes+xml"/>
  <Override PartName="/ppt/notesSlides/notesSlide26.xml" ContentType="application/vnd.openxmlformats-officedocument.presentationml.notesSlide+xml"/>
  <Override PartName="/ppt/charts/chart28.xml" ContentType="application/vnd.openxmlformats-officedocument.drawingml.chart+xml"/>
  <Override PartName="/ppt/theme/themeOverride39.xml" ContentType="application/vnd.openxmlformats-officedocument.themeOverride+xml"/>
  <Override PartName="/ppt/drawings/drawing8.xml" ContentType="application/vnd.openxmlformats-officedocument.drawingml.chartshapes+xml"/>
  <Override PartName="/ppt/notesSlides/notesSlide27.xml" ContentType="application/vnd.openxmlformats-officedocument.presentationml.notesSlide+xml"/>
  <Override PartName="/ppt/charts/chart29.xml" ContentType="application/vnd.openxmlformats-officedocument.drawingml.chart+xml"/>
  <Override PartName="/ppt/theme/themeOverride40.xml" ContentType="application/vnd.openxmlformats-officedocument.themeOverride+xml"/>
  <Override PartName="/ppt/notesSlides/notesSlide28.xml" ContentType="application/vnd.openxmlformats-officedocument.presentationml.notesSlide+xml"/>
  <Override PartName="/ppt/charts/chart30.xml" ContentType="application/vnd.openxmlformats-officedocument.drawingml.chart+xml"/>
  <Override PartName="/ppt/theme/themeOverride41.xml" ContentType="application/vnd.openxmlformats-officedocument.themeOverride+xml"/>
  <Override PartName="/ppt/drawings/drawing9.xml" ContentType="application/vnd.openxmlformats-officedocument.drawingml.chartshapes+xml"/>
  <Override PartName="/ppt/notesSlides/notesSlide29.xml" ContentType="application/vnd.openxmlformats-officedocument.presentationml.notesSlide+xml"/>
  <Override PartName="/ppt/charts/chart31.xml" ContentType="application/vnd.openxmlformats-officedocument.drawingml.chart+xml"/>
  <Override PartName="/ppt/theme/themeOverride42.xml" ContentType="application/vnd.openxmlformats-officedocument.themeOverride+xml"/>
  <Override PartName="/ppt/drawings/drawing10.xml" ContentType="application/vnd.openxmlformats-officedocument.drawingml.chartshapes+xml"/>
  <Override PartName="/ppt/notesSlides/notesSlide30.xml" ContentType="application/vnd.openxmlformats-officedocument.presentationml.notesSlide+xml"/>
  <Override PartName="/ppt/charts/chart32.xml" ContentType="application/vnd.openxmlformats-officedocument.drawingml.chart+xml"/>
  <Override PartName="/ppt/theme/themeOverride43.xml" ContentType="application/vnd.openxmlformats-officedocument.themeOverride+xml"/>
  <Override PartName="/ppt/drawings/drawing11.xml" ContentType="application/vnd.openxmlformats-officedocument.drawingml.chartshapes+xml"/>
  <Override PartName="/ppt/charts/chart33.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34.xml" ContentType="application/vnd.openxmlformats-officedocument.drawingml.chart+xml"/>
  <Override PartName="/ppt/theme/themeOverride45.xml" ContentType="application/vnd.openxmlformats-officedocument.themeOverride+xml"/>
  <Override PartName="/ppt/drawings/drawing12.xml" ContentType="application/vnd.openxmlformats-officedocument.drawingml.chartshapes+xml"/>
  <Override PartName="/ppt/notesSlides/notesSlide32.xml" ContentType="application/vnd.openxmlformats-officedocument.presentationml.notesSlide+xml"/>
  <Override PartName="/ppt/charts/chart35.xml" ContentType="application/vnd.openxmlformats-officedocument.drawingml.chart+xml"/>
  <Override PartName="/ppt/theme/themeOverride46.xml" ContentType="application/vnd.openxmlformats-officedocument.themeOverride+xml"/>
  <Override PartName="/ppt/notesSlides/notesSlide33.xml" ContentType="application/vnd.openxmlformats-officedocument.presentationml.notesSlide+xml"/>
  <Override PartName="/ppt/charts/chart36.xml" ContentType="application/vnd.openxmlformats-officedocument.drawingml.chart+xml"/>
  <Override PartName="/ppt/theme/themeOverride47.xml" ContentType="application/vnd.openxmlformats-officedocument.themeOverride+xml"/>
  <Override PartName="/ppt/drawings/drawing13.xml" ContentType="application/vnd.openxmlformats-officedocument.drawingml.chartshapes+xml"/>
  <Override PartName="/ppt/notesSlides/notesSlide34.xml" ContentType="application/vnd.openxmlformats-officedocument.presentationml.notesSlide+xml"/>
  <Override PartName="/ppt/charts/chart37.xml" ContentType="application/vnd.openxmlformats-officedocument.drawingml.chart+xml"/>
  <Override PartName="/ppt/theme/themeOverride48.xml" ContentType="application/vnd.openxmlformats-officedocument.themeOverride+xml"/>
  <Override PartName="/ppt/drawings/drawing14.xml" ContentType="application/vnd.openxmlformats-officedocument.drawingml.chartshapes+xml"/>
  <Override PartName="/ppt/notesSlides/notesSlide35.xml" ContentType="application/vnd.openxmlformats-officedocument.presentationml.notesSlide+xml"/>
  <Override PartName="/ppt/charts/chart38.xml" ContentType="application/vnd.openxmlformats-officedocument.drawingml.chart+xml"/>
  <Override PartName="/ppt/theme/themeOverride49.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9.xml" ContentType="application/vnd.openxmlformats-officedocument.drawingml.chart+xml"/>
  <Override PartName="/ppt/theme/themeOverride50.xml" ContentType="application/vnd.openxmlformats-officedocument.themeOverride+xml"/>
  <Override PartName="/ppt/drawings/drawing15.xml" ContentType="application/vnd.openxmlformats-officedocument.drawingml.chartshapes+xml"/>
  <Override PartName="/ppt/notesSlides/notesSlide38.xml" ContentType="application/vnd.openxmlformats-officedocument.presentationml.notesSlide+xml"/>
  <Override PartName="/ppt/charts/chart40.xml" ContentType="application/vnd.openxmlformats-officedocument.drawingml.chart+xml"/>
  <Override PartName="/ppt/theme/themeOverride51.xml" ContentType="application/vnd.openxmlformats-officedocument.themeOverride+xml"/>
  <Override PartName="/ppt/drawings/drawing16.xml" ContentType="application/vnd.openxmlformats-officedocument.drawingml.chartshapes+xml"/>
  <Override PartName="/ppt/notesSlides/notesSlide39.xml" ContentType="application/vnd.openxmlformats-officedocument.presentationml.notesSlide+xml"/>
  <Override PartName="/ppt/charts/chart41.xml" ContentType="application/vnd.openxmlformats-officedocument.drawingml.chart+xml"/>
  <Override PartName="/ppt/theme/themeOverride52.xml" ContentType="application/vnd.openxmlformats-officedocument.themeOverride+xml"/>
  <Override PartName="/ppt/drawings/drawing17.xml" ContentType="application/vnd.openxmlformats-officedocument.drawingml.chartshapes+xml"/>
  <Override PartName="/ppt/notesSlides/notesSlide40.xml" ContentType="application/vnd.openxmlformats-officedocument.presentationml.notesSlide+xml"/>
  <Override PartName="/ppt/charts/chart42.xml" ContentType="application/vnd.openxmlformats-officedocument.drawingml.chart+xml"/>
  <Override PartName="/ppt/theme/themeOverride53.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theme/themeOverride54.xml" ContentType="application/vnd.openxmlformats-officedocument.themeOverride+xml"/>
  <Override PartName="/ppt/notesSlides/notesSlide42.xml" ContentType="application/vnd.openxmlformats-officedocument.presentationml.notesSlide+xml"/>
  <Override PartName="/ppt/charts/chart44.xml" ContentType="application/vnd.openxmlformats-officedocument.drawingml.chart+xml"/>
  <Override PartName="/ppt/theme/themeOverride55.xml" ContentType="application/vnd.openxmlformats-officedocument.themeOverride+xml"/>
  <Override PartName="/ppt/notesSlides/notesSlide43.xml" ContentType="application/vnd.openxmlformats-officedocument.presentationml.notesSlide+xml"/>
  <Override PartName="/ppt/charts/chart45.xml" ContentType="application/vnd.openxmlformats-officedocument.drawingml.chart+xml"/>
  <Override PartName="/ppt/theme/themeOverride56.xml" ContentType="application/vnd.openxmlformats-officedocument.themeOverride+xml"/>
  <Override PartName="/ppt/notesSlides/notesSlide44.xml" ContentType="application/vnd.openxmlformats-officedocument.presentationml.notesSlide+xml"/>
  <Override PartName="/ppt/charts/chart46.xml" ContentType="application/vnd.openxmlformats-officedocument.drawingml.chart+xml"/>
  <Override PartName="/ppt/theme/themeOverride57.xml" ContentType="application/vnd.openxmlformats-officedocument.themeOverride+xml"/>
  <Override PartName="/ppt/notesSlides/notesSlide45.xml" ContentType="application/vnd.openxmlformats-officedocument.presentationml.notesSlide+xml"/>
  <Override PartName="/ppt/charts/chart47.xml" ContentType="application/vnd.openxmlformats-officedocument.drawingml.chart+xml"/>
  <Override PartName="/ppt/theme/themeOverride58.xml" ContentType="application/vnd.openxmlformats-officedocument.themeOverride+xml"/>
  <Override PartName="/ppt/notesSlides/notesSlide46.xml" ContentType="application/vnd.openxmlformats-officedocument.presentationml.notesSlide+xml"/>
  <Override PartName="/ppt/charts/chart48.xml" ContentType="application/vnd.openxmlformats-officedocument.drawingml.chart+xml"/>
  <Override PartName="/ppt/theme/themeOverride59.xml" ContentType="application/vnd.openxmlformats-officedocument.themeOverride+xml"/>
  <Override PartName="/ppt/charts/chart49.xml" ContentType="application/vnd.openxmlformats-officedocument.drawingml.chart+xml"/>
  <Override PartName="/ppt/theme/themeOverride60.xml" ContentType="application/vnd.openxmlformats-officedocument.themeOverride+xml"/>
  <Override PartName="/ppt/drawings/drawing18.xml" ContentType="application/vnd.openxmlformats-officedocument.drawingml.chartshapes+xml"/>
  <Override PartName="/ppt/notesSlides/notesSlide47.xml" ContentType="application/vnd.openxmlformats-officedocument.presentationml.notesSlide+xml"/>
  <Override PartName="/ppt/charts/chart50.xml" ContentType="application/vnd.openxmlformats-officedocument.drawingml.chart+xml"/>
  <Override PartName="/ppt/theme/themeOverride61.xml" ContentType="application/vnd.openxmlformats-officedocument.themeOverride+xml"/>
  <Override PartName="/ppt/notesSlides/notesSlide48.xml" ContentType="application/vnd.openxmlformats-officedocument.presentationml.notesSlide+xml"/>
  <Override PartName="/ppt/charts/chart51.xml" ContentType="application/vnd.openxmlformats-officedocument.drawingml.chart+xml"/>
  <Override PartName="/ppt/theme/themeOverride62.xml" ContentType="application/vnd.openxmlformats-officedocument.themeOverride+xml"/>
  <Override PartName="/ppt/drawings/drawing19.xml" ContentType="application/vnd.openxmlformats-officedocument.drawingml.chartshapes+xml"/>
  <Override PartName="/ppt/notesSlides/notesSlide49.xml" ContentType="application/vnd.openxmlformats-officedocument.presentationml.notesSlide+xml"/>
  <Override PartName="/ppt/charts/chart52.xml" ContentType="application/vnd.openxmlformats-officedocument.drawingml.chart+xml"/>
  <Override PartName="/ppt/theme/themeOverride63.xml" ContentType="application/vnd.openxmlformats-officedocument.themeOverride+xml"/>
  <Override PartName="/ppt/drawings/drawing20.xml" ContentType="application/vnd.openxmlformats-officedocument.drawingml.chartshapes+xml"/>
  <Override PartName="/ppt/notesSlides/notesSlide50.xml" ContentType="application/vnd.openxmlformats-officedocument.presentationml.notesSlide+xml"/>
  <Override PartName="/ppt/charts/chart53.xml" ContentType="application/vnd.openxmlformats-officedocument.drawingml.chart+xml"/>
  <Override PartName="/ppt/theme/themeOverride64.xml" ContentType="application/vnd.openxmlformats-officedocument.themeOverride+xml"/>
  <Override PartName="/ppt/notesSlides/notesSlide51.xml" ContentType="application/vnd.openxmlformats-officedocument.presentationml.notesSlide+xml"/>
  <Override PartName="/ppt/charts/chart54.xml" ContentType="application/vnd.openxmlformats-officedocument.drawingml.chart+xml"/>
  <Override PartName="/ppt/theme/themeOverride65.xml" ContentType="application/vnd.openxmlformats-officedocument.themeOverride+xml"/>
  <Override PartName="/ppt/drawings/drawing21.xml" ContentType="application/vnd.openxmlformats-officedocument.drawingml.chartshapes+xml"/>
  <Override PartName="/ppt/notesSlides/notesSlide52.xml" ContentType="application/vnd.openxmlformats-officedocument.presentationml.notesSlide+xml"/>
  <Override PartName="/ppt/charts/chart55.xml" ContentType="application/vnd.openxmlformats-officedocument.drawingml.chart+xml"/>
  <Override PartName="/ppt/theme/themeOverride66.xml" ContentType="application/vnd.openxmlformats-officedocument.themeOverride+xml"/>
  <Override PartName="/ppt/drawings/drawing22.xml" ContentType="application/vnd.openxmlformats-officedocument.drawingml.chartshapes+xml"/>
  <Override PartName="/ppt/notesSlides/notesSlide53.xml" ContentType="application/vnd.openxmlformats-officedocument.presentationml.notesSlide+xml"/>
  <Override PartName="/ppt/charts/chart56.xml" ContentType="application/vnd.openxmlformats-officedocument.drawingml.chart+xml"/>
  <Override PartName="/ppt/theme/themeOverride67.xml" ContentType="application/vnd.openxmlformats-officedocument.themeOverride+xml"/>
  <Override PartName="/ppt/notesSlides/notesSlide54.xml" ContentType="application/vnd.openxmlformats-officedocument.presentationml.notesSlide+xml"/>
  <Override PartName="/ppt/charts/chart57.xml" ContentType="application/vnd.openxmlformats-officedocument.drawingml.chart+xml"/>
  <Override PartName="/ppt/theme/themeOverride68.xml" ContentType="application/vnd.openxmlformats-officedocument.themeOverride+xml"/>
  <Override PartName="/ppt/drawings/drawing2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1" r:id="rId4"/>
    <p:sldMasterId id="2147483693" r:id="rId5"/>
    <p:sldMasterId id="2147483702" r:id="rId6"/>
    <p:sldMasterId id="2147483723" r:id="rId7"/>
    <p:sldMasterId id="2147483732" r:id="rId8"/>
    <p:sldMasterId id="2147483741" r:id="rId9"/>
    <p:sldMasterId id="2147483750" r:id="rId10"/>
    <p:sldMasterId id="2147483759" r:id="rId11"/>
    <p:sldMasterId id="2147483768" r:id="rId12"/>
    <p:sldMasterId id="2147483777" r:id="rId13"/>
    <p:sldMasterId id="2147483786" r:id="rId14"/>
    <p:sldMasterId id="2147483795" r:id="rId15"/>
    <p:sldMasterId id="2147483804" r:id="rId16"/>
  </p:sldMasterIdLst>
  <p:notesMasterIdLst>
    <p:notesMasterId r:id="rId81"/>
  </p:notesMasterIdLst>
  <p:sldIdLst>
    <p:sldId id="257" r:id="rId17"/>
    <p:sldId id="308" r:id="rId18"/>
    <p:sldId id="373" r:id="rId19"/>
    <p:sldId id="258" r:id="rId20"/>
    <p:sldId id="650" r:id="rId21"/>
    <p:sldId id="651" r:id="rId22"/>
    <p:sldId id="652" r:id="rId23"/>
    <p:sldId id="276" r:id="rId24"/>
    <p:sldId id="273" r:id="rId25"/>
    <p:sldId id="309" r:id="rId26"/>
    <p:sldId id="274" r:id="rId27"/>
    <p:sldId id="369" r:id="rId28"/>
    <p:sldId id="314" r:id="rId29"/>
    <p:sldId id="366" r:id="rId30"/>
    <p:sldId id="361" r:id="rId31"/>
    <p:sldId id="341" r:id="rId32"/>
    <p:sldId id="333" r:id="rId33"/>
    <p:sldId id="317" r:id="rId34"/>
    <p:sldId id="277" r:id="rId35"/>
    <p:sldId id="380" r:id="rId36"/>
    <p:sldId id="313" r:id="rId37"/>
    <p:sldId id="312" r:id="rId38"/>
    <p:sldId id="319" r:id="rId39"/>
    <p:sldId id="356" r:id="rId40"/>
    <p:sldId id="320" r:id="rId41"/>
    <p:sldId id="259" r:id="rId42"/>
    <p:sldId id="263" r:id="rId43"/>
    <p:sldId id="334" r:id="rId44"/>
    <p:sldId id="343" r:id="rId45"/>
    <p:sldId id="342" r:id="rId46"/>
    <p:sldId id="344" r:id="rId47"/>
    <p:sldId id="336" r:id="rId48"/>
    <p:sldId id="346" r:id="rId49"/>
    <p:sldId id="347" r:id="rId50"/>
    <p:sldId id="286" r:id="rId51"/>
    <p:sldId id="268" r:id="rId52"/>
    <p:sldId id="272" r:id="rId53"/>
    <p:sldId id="269" r:id="rId54"/>
    <p:sldId id="348" r:id="rId55"/>
    <p:sldId id="301" r:id="rId56"/>
    <p:sldId id="302" r:id="rId57"/>
    <p:sldId id="303" r:id="rId58"/>
    <p:sldId id="304" r:id="rId59"/>
    <p:sldId id="365" r:id="rId60"/>
    <p:sldId id="261" r:id="rId61"/>
    <p:sldId id="355" r:id="rId62"/>
    <p:sldId id="270" r:id="rId63"/>
    <p:sldId id="287" r:id="rId64"/>
    <p:sldId id="288" r:id="rId65"/>
    <p:sldId id="323" r:id="rId66"/>
    <p:sldId id="324" r:id="rId67"/>
    <p:sldId id="262" r:id="rId68"/>
    <p:sldId id="271" r:id="rId69"/>
    <p:sldId id="290" r:id="rId70"/>
    <p:sldId id="291" r:id="rId71"/>
    <p:sldId id="364" r:id="rId72"/>
    <p:sldId id="363" r:id="rId73"/>
    <p:sldId id="329" r:id="rId74"/>
    <p:sldId id="653" r:id="rId75"/>
    <p:sldId id="654" r:id="rId76"/>
    <p:sldId id="655" r:id="rId77"/>
    <p:sldId id="354" r:id="rId78"/>
    <p:sldId id="328" r:id="rId79"/>
    <p:sldId id="307" r:id="rId8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extLst>
      <p:ext uri="{19B8F6BF-5375-455C-9EA6-DF929625EA0E}">
        <p15:presenceInfo xmlns:p15="http://schemas.microsoft.com/office/powerpoint/2012/main" userId="SHWE, Ye Y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78E1E"/>
    <a:srgbClr val="88C540"/>
    <a:srgbClr val="E31837"/>
    <a:srgbClr val="5607E3"/>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926" autoAdjust="0"/>
  </p:normalViewPr>
  <p:slideViewPr>
    <p:cSldViewPr>
      <p:cViewPr varScale="1">
        <p:scale>
          <a:sx n="77" d="100"/>
          <a:sy n="77" d="100"/>
        </p:scale>
        <p:origin x="248" y="176"/>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61" Type="http://schemas.openxmlformats.org/officeDocument/2006/relationships/slide" Target="slides/slide45.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2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5.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26.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2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9.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9.xlsx"/><Relationship Id="rId1" Type="http://schemas.openxmlformats.org/officeDocument/2006/relationships/themeOverride" Target="../theme/themeOverride30.xml"/></Relationships>
</file>

<file path=ppt/charts/_rels/chart2.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0.xlsx"/><Relationship Id="rId1" Type="http://schemas.openxmlformats.org/officeDocument/2006/relationships/themeOverride" Target="../theme/themeOverride3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2.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3.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4.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4.xlsx"/><Relationship Id="rId1" Type="http://schemas.openxmlformats.org/officeDocument/2006/relationships/themeOverride" Target="../theme/themeOverride3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6.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6.xlsx"/><Relationship Id="rId1" Type="http://schemas.openxmlformats.org/officeDocument/2006/relationships/themeOverride" Target="../theme/themeOverride37.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7.xlsx"/><Relationship Id="rId1" Type="http://schemas.openxmlformats.org/officeDocument/2006/relationships/themeOverride" Target="../theme/themeOverride38.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8.xlsx"/><Relationship Id="rId1" Type="http://schemas.openxmlformats.org/officeDocument/2006/relationships/themeOverride" Target="../theme/themeOverride39.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0.xml"/></Relationships>
</file>

<file path=ppt/charts/_rels/chart3.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0.xlsx"/><Relationship Id="rId1" Type="http://schemas.openxmlformats.org/officeDocument/2006/relationships/themeOverride" Target="../theme/themeOverride41.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21.xlsx"/><Relationship Id="rId1" Type="http://schemas.openxmlformats.org/officeDocument/2006/relationships/themeOverride" Target="../theme/themeOverride42.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22.xlsx"/><Relationship Id="rId1" Type="http://schemas.openxmlformats.org/officeDocument/2006/relationships/themeOverride" Target="../theme/themeOverride43.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4.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24.xlsx"/><Relationship Id="rId1" Type="http://schemas.openxmlformats.org/officeDocument/2006/relationships/themeOverride" Target="../theme/themeOverride45.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6.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26.xlsx"/><Relationship Id="rId1" Type="http://schemas.openxmlformats.org/officeDocument/2006/relationships/themeOverride" Target="../theme/themeOverride47.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27.xlsx"/><Relationship Id="rId1" Type="http://schemas.openxmlformats.org/officeDocument/2006/relationships/themeOverride" Target="../theme/themeOverride48.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49.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29.xlsx"/><Relationship Id="rId1" Type="http://schemas.openxmlformats.org/officeDocument/2006/relationships/themeOverride" Target="../theme/themeOverride50.xml"/></Relationships>
</file>

<file path=ppt/charts/_rels/chart4.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30.xlsx"/><Relationship Id="rId1" Type="http://schemas.openxmlformats.org/officeDocument/2006/relationships/themeOverride" Target="../theme/themeOverride51.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31.xlsx"/><Relationship Id="rId1" Type="http://schemas.openxmlformats.org/officeDocument/2006/relationships/themeOverride" Target="../theme/themeOverride52.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53.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54.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55.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56.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57.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5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59.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39.xlsx"/><Relationship Id="rId1" Type="http://schemas.openxmlformats.org/officeDocument/2006/relationships/themeOverride" Target="../theme/themeOverride60.xml"/></Relationships>
</file>

<file path=ppt/charts/_rels/chart5.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61.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41.xlsx"/><Relationship Id="rId1" Type="http://schemas.openxmlformats.org/officeDocument/2006/relationships/themeOverride" Target="../theme/themeOverride62.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42.xlsx"/><Relationship Id="rId1" Type="http://schemas.openxmlformats.org/officeDocument/2006/relationships/themeOverride" Target="../theme/themeOverride63.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64.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44.xlsx"/><Relationship Id="rId1" Type="http://schemas.openxmlformats.org/officeDocument/2006/relationships/themeOverride" Target="../theme/themeOverride65.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45.xlsx"/><Relationship Id="rId1" Type="http://schemas.openxmlformats.org/officeDocument/2006/relationships/themeOverride" Target="../theme/themeOverride66.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67.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47.xlsx"/><Relationship Id="rId1" Type="http://schemas.openxmlformats.org/officeDocument/2006/relationships/themeOverride" Target="../theme/themeOverride68.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7.xml"/></Relationships>
</file>

<file path=ppt/charts/_rels/chart7.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8.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9.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2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0381944444445"/>
          <c:y val="4.0293981481481472E-2"/>
          <c:w val="0.85269904513888883"/>
          <c:h val="0.71042013888888889"/>
        </c:manualLayout>
      </c:layout>
      <c:lineChart>
        <c:grouping val="standard"/>
        <c:varyColors val="1"/>
        <c:ser>
          <c:idx val="0"/>
          <c:order val="0"/>
          <c:tx>
            <c:strRef>
              <c:f>Philippines_ni_plhiv_deaths!$C$2</c:f>
              <c:strCache>
                <c:ptCount val="1"/>
                <c:pt idx="0">
                  <c:v>PLHIV</c:v>
                </c:pt>
              </c:strCache>
            </c:strRef>
          </c:tx>
          <c:spPr>
            <a:ln w="38100" cmpd="sng">
              <a:solidFill>
                <a:srgbClr val="63CDF6"/>
              </a:solidFill>
              <a:prstDash val="solid"/>
            </a:ln>
          </c:spPr>
          <c:marker>
            <c:symbol val="none"/>
          </c:marker>
          <c:dLbls>
            <c:dLbl>
              <c:idx val="28"/>
              <c:tx>
                <c:rich>
                  <a:bodyPr/>
                  <a:lstStyle/>
                  <a:p>
                    <a:r>
                      <a:rPr lang="en-US" dirty="0"/>
                      <a:t> </a:t>
                    </a:r>
                    <a:r>
                      <a:rPr lang="en-US" b="1" dirty="0">
                        <a:solidFill>
                          <a:srgbClr val="63CDF6"/>
                        </a:solidFill>
                      </a:rPr>
                      <a:t>77,000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94-483E-ADF8-3D53B20918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Philippines_ni_plhiv_deaths!$C$3:$C$31</c:f>
              <c:numCache>
                <c:formatCode>_(* #,##0_);_(* \(#,##0\);_(* "-"??_);_(@_)</c:formatCode>
                <c:ptCount val="29"/>
                <c:pt idx="0">
                  <c:v>54</c:v>
                </c:pt>
                <c:pt idx="1">
                  <c:v>74</c:v>
                </c:pt>
                <c:pt idx="2">
                  <c:v>97</c:v>
                </c:pt>
                <c:pt idx="3">
                  <c:v>136</c:v>
                </c:pt>
                <c:pt idx="4">
                  <c:v>195</c:v>
                </c:pt>
                <c:pt idx="5">
                  <c:v>273</c:v>
                </c:pt>
                <c:pt idx="6">
                  <c:v>358</c:v>
                </c:pt>
                <c:pt idx="7">
                  <c:v>473</c:v>
                </c:pt>
                <c:pt idx="8">
                  <c:v>602</c:v>
                </c:pt>
                <c:pt idx="9">
                  <c:v>793</c:v>
                </c:pt>
                <c:pt idx="10">
                  <c:v>1046</c:v>
                </c:pt>
                <c:pt idx="11">
                  <c:v>1341</c:v>
                </c:pt>
                <c:pt idx="12">
                  <c:v>1728</c:v>
                </c:pt>
                <c:pt idx="13">
                  <c:v>2232</c:v>
                </c:pt>
                <c:pt idx="14">
                  <c:v>2861</c:v>
                </c:pt>
                <c:pt idx="15">
                  <c:v>3673</c:v>
                </c:pt>
                <c:pt idx="16">
                  <c:v>4725</c:v>
                </c:pt>
                <c:pt idx="17">
                  <c:v>6144</c:v>
                </c:pt>
                <c:pt idx="18">
                  <c:v>7973</c:v>
                </c:pt>
                <c:pt idx="19">
                  <c:v>11211</c:v>
                </c:pt>
                <c:pt idx="20">
                  <c:v>15151</c:v>
                </c:pt>
                <c:pt idx="21">
                  <c:v>19201</c:v>
                </c:pt>
                <c:pt idx="22">
                  <c:v>23965</c:v>
                </c:pt>
                <c:pt idx="23">
                  <c:v>29861</c:v>
                </c:pt>
                <c:pt idx="24">
                  <c:v>37147</c:v>
                </c:pt>
                <c:pt idx="25">
                  <c:v>45588</c:v>
                </c:pt>
                <c:pt idx="26">
                  <c:v>54922</c:v>
                </c:pt>
                <c:pt idx="27">
                  <c:v>65325</c:v>
                </c:pt>
                <c:pt idx="28">
                  <c:v>77119</c:v>
                </c:pt>
              </c:numCache>
            </c:numRef>
          </c:val>
          <c:smooth val="0"/>
          <c:extLst>
            <c:ext xmlns:c16="http://schemas.microsoft.com/office/drawing/2014/chart" uri="{C3380CC4-5D6E-409C-BE32-E72D297353CC}">
              <c16:uniqueId val="{00000001-4594-483E-ADF8-3D53B209189F}"/>
            </c:ext>
          </c:extLst>
        </c:ser>
        <c:ser>
          <c:idx val="1"/>
          <c:order val="1"/>
          <c:tx>
            <c:strRef>
              <c:f>Philippines_ni_plhiv_deaths!$D$2</c:f>
              <c:strCache>
                <c:ptCount val="1"/>
                <c:pt idx="0">
                  <c:v>PLHIV - Lower</c:v>
                </c:pt>
              </c:strCache>
            </c:strRef>
          </c:tx>
          <c:spPr>
            <a:ln w="19050" cmpd="sng">
              <a:solidFill>
                <a:srgbClr val="63CDF6"/>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Philippines_ni_plhiv_deaths!$D$3:$D$31</c:f>
              <c:numCache>
                <c:formatCode>_(* #,##0_);_(* \(#,##0\);_(* "-"??_);_(@_)</c:formatCode>
                <c:ptCount val="29"/>
                <c:pt idx="0">
                  <c:v>48</c:v>
                </c:pt>
                <c:pt idx="1">
                  <c:v>66</c:v>
                </c:pt>
                <c:pt idx="2">
                  <c:v>87</c:v>
                </c:pt>
                <c:pt idx="3">
                  <c:v>121</c:v>
                </c:pt>
                <c:pt idx="4">
                  <c:v>173</c:v>
                </c:pt>
                <c:pt idx="5">
                  <c:v>242</c:v>
                </c:pt>
                <c:pt idx="6">
                  <c:v>316</c:v>
                </c:pt>
                <c:pt idx="7">
                  <c:v>418</c:v>
                </c:pt>
                <c:pt idx="8">
                  <c:v>530</c:v>
                </c:pt>
                <c:pt idx="9">
                  <c:v>693</c:v>
                </c:pt>
                <c:pt idx="10">
                  <c:v>913</c:v>
                </c:pt>
                <c:pt idx="11">
                  <c:v>1163</c:v>
                </c:pt>
                <c:pt idx="12">
                  <c:v>1495</c:v>
                </c:pt>
                <c:pt idx="13">
                  <c:v>1938</c:v>
                </c:pt>
                <c:pt idx="14">
                  <c:v>2467</c:v>
                </c:pt>
                <c:pt idx="15">
                  <c:v>3135</c:v>
                </c:pt>
                <c:pt idx="16">
                  <c:v>4011</c:v>
                </c:pt>
                <c:pt idx="17">
                  <c:v>5203</c:v>
                </c:pt>
                <c:pt idx="18">
                  <c:v>6702</c:v>
                </c:pt>
                <c:pt idx="19">
                  <c:v>9475</c:v>
                </c:pt>
                <c:pt idx="20">
                  <c:v>12877</c:v>
                </c:pt>
                <c:pt idx="21">
                  <c:v>16319</c:v>
                </c:pt>
                <c:pt idx="22">
                  <c:v>20309</c:v>
                </c:pt>
                <c:pt idx="23">
                  <c:v>25260</c:v>
                </c:pt>
                <c:pt idx="24">
                  <c:v>31344</c:v>
                </c:pt>
                <c:pt idx="25">
                  <c:v>38394</c:v>
                </c:pt>
                <c:pt idx="26">
                  <c:v>46214</c:v>
                </c:pt>
                <c:pt idx="27">
                  <c:v>54934</c:v>
                </c:pt>
                <c:pt idx="28">
                  <c:v>64712</c:v>
                </c:pt>
              </c:numCache>
            </c:numRef>
          </c:val>
          <c:smooth val="0"/>
          <c:extLst>
            <c:ext xmlns:c16="http://schemas.microsoft.com/office/drawing/2014/chart" uri="{C3380CC4-5D6E-409C-BE32-E72D297353CC}">
              <c16:uniqueId val="{00000002-4594-483E-ADF8-3D53B209189F}"/>
            </c:ext>
          </c:extLst>
        </c:ser>
        <c:ser>
          <c:idx val="2"/>
          <c:order val="2"/>
          <c:tx>
            <c:strRef>
              <c:f>Philippines_ni_plhiv_deaths!$E$2</c:f>
              <c:strCache>
                <c:ptCount val="1"/>
                <c:pt idx="0">
                  <c:v>PLHIV - Upper</c:v>
                </c:pt>
              </c:strCache>
            </c:strRef>
          </c:tx>
          <c:spPr>
            <a:ln w="19050" cmpd="sng">
              <a:solidFill>
                <a:srgbClr val="63CDF6"/>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Philippines_ni_plhiv_deaths!$E$3:$E$31</c:f>
              <c:numCache>
                <c:formatCode>_(* #,##0_);_(* \(#,##0\);_(* "-"??_);_(@_)</c:formatCode>
                <c:ptCount val="29"/>
                <c:pt idx="0">
                  <c:v>60</c:v>
                </c:pt>
                <c:pt idx="1">
                  <c:v>82</c:v>
                </c:pt>
                <c:pt idx="2">
                  <c:v>108</c:v>
                </c:pt>
                <c:pt idx="3">
                  <c:v>150</c:v>
                </c:pt>
                <c:pt idx="4">
                  <c:v>215</c:v>
                </c:pt>
                <c:pt idx="5">
                  <c:v>302</c:v>
                </c:pt>
                <c:pt idx="6">
                  <c:v>398</c:v>
                </c:pt>
                <c:pt idx="7">
                  <c:v>527</c:v>
                </c:pt>
                <c:pt idx="8">
                  <c:v>675</c:v>
                </c:pt>
                <c:pt idx="9">
                  <c:v>892</c:v>
                </c:pt>
                <c:pt idx="10">
                  <c:v>1180</c:v>
                </c:pt>
                <c:pt idx="11">
                  <c:v>1530</c:v>
                </c:pt>
                <c:pt idx="12">
                  <c:v>1994</c:v>
                </c:pt>
                <c:pt idx="13">
                  <c:v>2588</c:v>
                </c:pt>
                <c:pt idx="14">
                  <c:v>3331</c:v>
                </c:pt>
                <c:pt idx="15">
                  <c:v>4296</c:v>
                </c:pt>
                <c:pt idx="16">
                  <c:v>5551</c:v>
                </c:pt>
                <c:pt idx="17">
                  <c:v>7242</c:v>
                </c:pt>
                <c:pt idx="18">
                  <c:v>9404</c:v>
                </c:pt>
                <c:pt idx="19">
                  <c:v>13055</c:v>
                </c:pt>
                <c:pt idx="20">
                  <c:v>17523</c:v>
                </c:pt>
                <c:pt idx="21">
                  <c:v>22272</c:v>
                </c:pt>
                <c:pt idx="22">
                  <c:v>27865</c:v>
                </c:pt>
                <c:pt idx="23">
                  <c:v>34769</c:v>
                </c:pt>
                <c:pt idx="24">
                  <c:v>43355</c:v>
                </c:pt>
                <c:pt idx="25">
                  <c:v>53183</c:v>
                </c:pt>
                <c:pt idx="26">
                  <c:v>64124</c:v>
                </c:pt>
                <c:pt idx="27">
                  <c:v>76395</c:v>
                </c:pt>
                <c:pt idx="28">
                  <c:v>90134</c:v>
                </c:pt>
              </c:numCache>
            </c:numRef>
          </c:val>
          <c:smooth val="0"/>
          <c:extLst>
            <c:ext xmlns:c16="http://schemas.microsoft.com/office/drawing/2014/chart" uri="{C3380CC4-5D6E-409C-BE32-E72D297353CC}">
              <c16:uniqueId val="{00000003-4594-483E-ADF8-3D53B209189F}"/>
            </c:ext>
          </c:extLst>
        </c:ser>
        <c:ser>
          <c:idx val="3"/>
          <c:order val="3"/>
          <c:tx>
            <c:strRef>
              <c:f>Philippines_ni_plhiv_deaths!$F$2</c:f>
              <c:strCache>
                <c:ptCount val="1"/>
                <c:pt idx="0">
                  <c:v>New HIV infections</c:v>
                </c:pt>
              </c:strCache>
            </c:strRef>
          </c:tx>
          <c:spPr>
            <a:ln w="38100" cmpd="sng">
              <a:solidFill>
                <a:srgbClr val="FF5050"/>
              </a:solidFill>
              <a:prstDash val="solid"/>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Philippines_ni_plhiv_deaths!$F$3:$F$31</c:f>
              <c:numCache>
                <c:formatCode>_(* #,##0_);_(* \(#,##0\);_(* "-"??_);_(@_)</c:formatCode>
                <c:ptCount val="29"/>
                <c:pt idx="0">
                  <c:v>15</c:v>
                </c:pt>
                <c:pt idx="1">
                  <c:v>23</c:v>
                </c:pt>
                <c:pt idx="2">
                  <c:v>27</c:v>
                </c:pt>
                <c:pt idx="3">
                  <c:v>44</c:v>
                </c:pt>
                <c:pt idx="4">
                  <c:v>66</c:v>
                </c:pt>
                <c:pt idx="5">
                  <c:v>89</c:v>
                </c:pt>
                <c:pt idx="6">
                  <c:v>100</c:v>
                </c:pt>
                <c:pt idx="7">
                  <c:v>134</c:v>
                </c:pt>
                <c:pt idx="8">
                  <c:v>156</c:v>
                </c:pt>
                <c:pt idx="9">
                  <c:v>225</c:v>
                </c:pt>
                <c:pt idx="10">
                  <c:v>298</c:v>
                </c:pt>
                <c:pt idx="11">
                  <c:v>354</c:v>
                </c:pt>
                <c:pt idx="12">
                  <c:v>463</c:v>
                </c:pt>
                <c:pt idx="13">
                  <c:v>604</c:v>
                </c:pt>
                <c:pt idx="14">
                  <c:v>755</c:v>
                </c:pt>
                <c:pt idx="15">
                  <c:v>972</c:v>
                </c:pt>
                <c:pt idx="16">
                  <c:v>1234</c:v>
                </c:pt>
                <c:pt idx="17">
                  <c:v>1627</c:v>
                </c:pt>
                <c:pt idx="18">
                  <c:v>2089</c:v>
                </c:pt>
                <c:pt idx="19">
                  <c:v>3587</c:v>
                </c:pt>
                <c:pt idx="20">
                  <c:v>4419</c:v>
                </c:pt>
                <c:pt idx="21">
                  <c:v>4655</c:v>
                </c:pt>
                <c:pt idx="22">
                  <c:v>5416</c:v>
                </c:pt>
                <c:pt idx="23">
                  <c:v>6638</c:v>
                </c:pt>
                <c:pt idx="24">
                  <c:v>8178</c:v>
                </c:pt>
                <c:pt idx="25">
                  <c:v>9475</c:v>
                </c:pt>
                <c:pt idx="26">
                  <c:v>10515</c:v>
                </c:pt>
                <c:pt idx="27">
                  <c:v>11779</c:v>
                </c:pt>
                <c:pt idx="28">
                  <c:v>13384</c:v>
                </c:pt>
              </c:numCache>
            </c:numRef>
          </c:val>
          <c:smooth val="0"/>
          <c:extLst>
            <c:ext xmlns:c16="http://schemas.microsoft.com/office/drawing/2014/chart" uri="{C3380CC4-5D6E-409C-BE32-E72D297353CC}">
              <c16:uniqueId val="{00000004-4594-483E-ADF8-3D53B209189F}"/>
            </c:ext>
          </c:extLst>
        </c:ser>
        <c:ser>
          <c:idx val="4"/>
          <c:order val="4"/>
          <c:tx>
            <c:strRef>
              <c:f>Philippines_ni_plhiv_deaths!$G$2</c:f>
              <c:strCache>
                <c:ptCount val="1"/>
                <c:pt idx="0">
                  <c:v>NI - Lower</c:v>
                </c:pt>
              </c:strCache>
            </c:strRef>
          </c:tx>
          <c:spPr>
            <a:ln w="19050" cmpd="sng">
              <a:solidFill>
                <a:srgbClr val="FF5050"/>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Philippines_ni_plhiv_deaths!$G$3:$G$31</c:f>
              <c:numCache>
                <c:formatCode>_(* #,##0_);_(* \(#,##0\);_(* "-"??_);_(@_)</c:formatCode>
                <c:ptCount val="29"/>
                <c:pt idx="0">
                  <c:v>13</c:v>
                </c:pt>
                <c:pt idx="1">
                  <c:v>21</c:v>
                </c:pt>
                <c:pt idx="2">
                  <c:v>24</c:v>
                </c:pt>
                <c:pt idx="3">
                  <c:v>39</c:v>
                </c:pt>
                <c:pt idx="4">
                  <c:v>59</c:v>
                </c:pt>
                <c:pt idx="5">
                  <c:v>78</c:v>
                </c:pt>
                <c:pt idx="6">
                  <c:v>88</c:v>
                </c:pt>
                <c:pt idx="7">
                  <c:v>117</c:v>
                </c:pt>
                <c:pt idx="8">
                  <c:v>135</c:v>
                </c:pt>
                <c:pt idx="9">
                  <c:v>195</c:v>
                </c:pt>
                <c:pt idx="10">
                  <c:v>257</c:v>
                </c:pt>
                <c:pt idx="11">
                  <c:v>304</c:v>
                </c:pt>
                <c:pt idx="12">
                  <c:v>394</c:v>
                </c:pt>
                <c:pt idx="13">
                  <c:v>512</c:v>
                </c:pt>
                <c:pt idx="14">
                  <c:v>636</c:v>
                </c:pt>
                <c:pt idx="15">
                  <c:v>812</c:v>
                </c:pt>
                <c:pt idx="16">
                  <c:v>1025</c:v>
                </c:pt>
                <c:pt idx="17">
                  <c:v>1353</c:v>
                </c:pt>
                <c:pt idx="18">
                  <c:v>1738</c:v>
                </c:pt>
                <c:pt idx="19">
                  <c:v>2994</c:v>
                </c:pt>
                <c:pt idx="20">
                  <c:v>3695</c:v>
                </c:pt>
                <c:pt idx="21">
                  <c:v>3878</c:v>
                </c:pt>
                <c:pt idx="22">
                  <c:v>4490</c:v>
                </c:pt>
                <c:pt idx="23">
                  <c:v>5497</c:v>
                </c:pt>
                <c:pt idx="24">
                  <c:v>6772</c:v>
                </c:pt>
                <c:pt idx="25">
                  <c:v>7845</c:v>
                </c:pt>
                <c:pt idx="26">
                  <c:v>8669</c:v>
                </c:pt>
                <c:pt idx="27">
                  <c:v>9704</c:v>
                </c:pt>
                <c:pt idx="28">
                  <c:v>11030</c:v>
                </c:pt>
              </c:numCache>
            </c:numRef>
          </c:val>
          <c:smooth val="0"/>
          <c:extLst>
            <c:ext xmlns:c16="http://schemas.microsoft.com/office/drawing/2014/chart" uri="{C3380CC4-5D6E-409C-BE32-E72D297353CC}">
              <c16:uniqueId val="{00000005-4594-483E-ADF8-3D53B209189F}"/>
            </c:ext>
          </c:extLst>
        </c:ser>
        <c:ser>
          <c:idx val="5"/>
          <c:order val="5"/>
          <c:tx>
            <c:strRef>
              <c:f>Philippines_ni_plhiv_deaths!$H$2</c:f>
              <c:strCache>
                <c:ptCount val="1"/>
                <c:pt idx="0">
                  <c:v>NI - Upper</c:v>
                </c:pt>
              </c:strCache>
            </c:strRef>
          </c:tx>
          <c:spPr>
            <a:ln w="19050" cmpd="sng">
              <a:solidFill>
                <a:srgbClr val="FF5050"/>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Philippines_ni_plhiv_deaths!$H$3:$H$31</c:f>
              <c:numCache>
                <c:formatCode>_(* #,##0_);_(* \(#,##0\);_(* "-"??_);_(@_)</c:formatCode>
                <c:ptCount val="29"/>
                <c:pt idx="0">
                  <c:v>16</c:v>
                </c:pt>
                <c:pt idx="1">
                  <c:v>25</c:v>
                </c:pt>
                <c:pt idx="2">
                  <c:v>30</c:v>
                </c:pt>
                <c:pt idx="3">
                  <c:v>49</c:v>
                </c:pt>
                <c:pt idx="4">
                  <c:v>72</c:v>
                </c:pt>
                <c:pt idx="5">
                  <c:v>98</c:v>
                </c:pt>
                <c:pt idx="6">
                  <c:v>111</c:v>
                </c:pt>
                <c:pt idx="7">
                  <c:v>148</c:v>
                </c:pt>
                <c:pt idx="8">
                  <c:v>175</c:v>
                </c:pt>
                <c:pt idx="9">
                  <c:v>253</c:v>
                </c:pt>
                <c:pt idx="10">
                  <c:v>335</c:v>
                </c:pt>
                <c:pt idx="11">
                  <c:v>402</c:v>
                </c:pt>
                <c:pt idx="12">
                  <c:v>528</c:v>
                </c:pt>
                <c:pt idx="13">
                  <c:v>688</c:v>
                </c:pt>
                <c:pt idx="14">
                  <c:v>866</c:v>
                </c:pt>
                <c:pt idx="15">
                  <c:v>1119</c:v>
                </c:pt>
                <c:pt idx="16">
                  <c:v>1423</c:v>
                </c:pt>
                <c:pt idx="17">
                  <c:v>1877</c:v>
                </c:pt>
                <c:pt idx="18">
                  <c:v>2418</c:v>
                </c:pt>
                <c:pt idx="19">
                  <c:v>4055</c:v>
                </c:pt>
                <c:pt idx="20">
                  <c:v>5012</c:v>
                </c:pt>
                <c:pt idx="21">
                  <c:v>5370</c:v>
                </c:pt>
                <c:pt idx="22">
                  <c:v>6260</c:v>
                </c:pt>
                <c:pt idx="23">
                  <c:v>7673</c:v>
                </c:pt>
                <c:pt idx="24">
                  <c:v>9462</c:v>
                </c:pt>
                <c:pt idx="25">
                  <c:v>10966</c:v>
                </c:pt>
                <c:pt idx="26">
                  <c:v>12176</c:v>
                </c:pt>
                <c:pt idx="27">
                  <c:v>13652</c:v>
                </c:pt>
                <c:pt idx="28">
                  <c:v>15505</c:v>
                </c:pt>
              </c:numCache>
            </c:numRef>
          </c:val>
          <c:smooth val="0"/>
          <c:extLst>
            <c:ext xmlns:c16="http://schemas.microsoft.com/office/drawing/2014/chart" uri="{C3380CC4-5D6E-409C-BE32-E72D297353CC}">
              <c16:uniqueId val="{00000006-4594-483E-ADF8-3D53B209189F}"/>
            </c:ext>
          </c:extLst>
        </c:ser>
        <c:ser>
          <c:idx val="6"/>
          <c:order val="6"/>
          <c:tx>
            <c:strRef>
              <c:f>Philippines_ni_plhiv_deaths!$I$2</c:f>
              <c:strCache>
                <c:ptCount val="1"/>
                <c:pt idx="0">
                  <c:v>AIDS-related deaths</c:v>
                </c:pt>
              </c:strCache>
            </c:strRef>
          </c:tx>
          <c:spPr>
            <a:ln w="38100" cmpd="sng">
              <a:solidFill>
                <a:srgbClr val="00A99A"/>
              </a:solidFill>
              <a:prstDash val="solid"/>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Philippines_ni_plhiv_deaths!$I$3:$I$31</c:f>
              <c:numCache>
                <c:formatCode>_(* #,##0_);_(* \(#,##0\);_(* "-"??_);_(@_)</c:formatCode>
                <c:ptCount val="29"/>
                <c:pt idx="0">
                  <c:v>2</c:v>
                </c:pt>
                <c:pt idx="1">
                  <c:v>3</c:v>
                </c:pt>
                <c:pt idx="2">
                  <c:v>4</c:v>
                </c:pt>
                <c:pt idx="3">
                  <c:v>5</c:v>
                </c:pt>
                <c:pt idx="4">
                  <c:v>7</c:v>
                </c:pt>
                <c:pt idx="5">
                  <c:v>9</c:v>
                </c:pt>
                <c:pt idx="6">
                  <c:v>13</c:v>
                </c:pt>
                <c:pt idx="7">
                  <c:v>17</c:v>
                </c:pt>
                <c:pt idx="8">
                  <c:v>23</c:v>
                </c:pt>
                <c:pt idx="9">
                  <c:v>30</c:v>
                </c:pt>
                <c:pt idx="10">
                  <c:v>39</c:v>
                </c:pt>
                <c:pt idx="11">
                  <c:v>51</c:v>
                </c:pt>
                <c:pt idx="12">
                  <c:v>66</c:v>
                </c:pt>
                <c:pt idx="13">
                  <c:v>85</c:v>
                </c:pt>
                <c:pt idx="14">
                  <c:v>106</c:v>
                </c:pt>
                <c:pt idx="15">
                  <c:v>131</c:v>
                </c:pt>
                <c:pt idx="16">
                  <c:v>142</c:v>
                </c:pt>
                <c:pt idx="17">
                  <c:v>152</c:v>
                </c:pt>
                <c:pt idx="18">
                  <c:v>185</c:v>
                </c:pt>
                <c:pt idx="19">
                  <c:v>232</c:v>
                </c:pt>
                <c:pt idx="20">
                  <c:v>314</c:v>
                </c:pt>
                <c:pt idx="21">
                  <c:v>419</c:v>
                </c:pt>
                <c:pt idx="22">
                  <c:v>460</c:v>
                </c:pt>
                <c:pt idx="23">
                  <c:v>536</c:v>
                </c:pt>
                <c:pt idx="24">
                  <c:v>661</c:v>
                </c:pt>
                <c:pt idx="25">
                  <c:v>774</c:v>
                </c:pt>
                <c:pt idx="26">
                  <c:v>887</c:v>
                </c:pt>
                <c:pt idx="27">
                  <c:v>1040</c:v>
                </c:pt>
                <c:pt idx="28">
                  <c:v>1209</c:v>
                </c:pt>
              </c:numCache>
            </c:numRef>
          </c:val>
          <c:smooth val="0"/>
          <c:extLst>
            <c:ext xmlns:c16="http://schemas.microsoft.com/office/drawing/2014/chart" uri="{C3380CC4-5D6E-409C-BE32-E72D297353CC}">
              <c16:uniqueId val="{00000007-4594-483E-ADF8-3D53B209189F}"/>
            </c:ext>
          </c:extLst>
        </c:ser>
        <c:ser>
          <c:idx val="7"/>
          <c:order val="7"/>
          <c:tx>
            <c:strRef>
              <c:f>Philippines_ni_plhiv_deaths!$J$2</c:f>
              <c:strCache>
                <c:ptCount val="1"/>
                <c:pt idx="0">
                  <c:v>Deaths - Lower</c:v>
                </c:pt>
              </c:strCache>
            </c:strRef>
          </c:tx>
          <c:spPr>
            <a:ln w="19050" cmpd="sng">
              <a:solidFill>
                <a:srgbClr val="00A99A"/>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Philippines_ni_plhiv_deaths!$J$3:$J$31</c:f>
              <c:numCache>
                <c:formatCode>_(* #,##0_);_(* \(#,##0\);_(* "-"??_);_(@_)</c:formatCode>
                <c:ptCount val="29"/>
                <c:pt idx="0">
                  <c:v>1</c:v>
                </c:pt>
                <c:pt idx="1">
                  <c:v>2</c:v>
                </c:pt>
                <c:pt idx="2">
                  <c:v>3</c:v>
                </c:pt>
                <c:pt idx="3">
                  <c:v>4</c:v>
                </c:pt>
                <c:pt idx="4">
                  <c:v>5</c:v>
                </c:pt>
                <c:pt idx="5">
                  <c:v>7</c:v>
                </c:pt>
                <c:pt idx="6">
                  <c:v>9</c:v>
                </c:pt>
                <c:pt idx="7">
                  <c:v>13</c:v>
                </c:pt>
                <c:pt idx="8">
                  <c:v>17</c:v>
                </c:pt>
                <c:pt idx="9">
                  <c:v>22</c:v>
                </c:pt>
                <c:pt idx="10">
                  <c:v>29</c:v>
                </c:pt>
                <c:pt idx="11">
                  <c:v>38</c:v>
                </c:pt>
                <c:pt idx="12">
                  <c:v>48</c:v>
                </c:pt>
                <c:pt idx="13">
                  <c:v>62</c:v>
                </c:pt>
                <c:pt idx="14">
                  <c:v>77</c:v>
                </c:pt>
                <c:pt idx="15">
                  <c:v>94</c:v>
                </c:pt>
                <c:pt idx="16">
                  <c:v>98</c:v>
                </c:pt>
                <c:pt idx="17">
                  <c:v>98</c:v>
                </c:pt>
                <c:pt idx="18">
                  <c:v>115</c:v>
                </c:pt>
                <c:pt idx="19">
                  <c:v>141</c:v>
                </c:pt>
                <c:pt idx="20">
                  <c:v>186</c:v>
                </c:pt>
                <c:pt idx="21">
                  <c:v>240</c:v>
                </c:pt>
                <c:pt idx="22">
                  <c:v>252</c:v>
                </c:pt>
                <c:pt idx="23">
                  <c:v>289</c:v>
                </c:pt>
                <c:pt idx="24">
                  <c:v>377</c:v>
                </c:pt>
                <c:pt idx="25">
                  <c:v>446</c:v>
                </c:pt>
                <c:pt idx="26">
                  <c:v>534</c:v>
                </c:pt>
                <c:pt idx="27">
                  <c:v>662</c:v>
                </c:pt>
                <c:pt idx="28">
                  <c:v>798</c:v>
                </c:pt>
              </c:numCache>
            </c:numRef>
          </c:val>
          <c:smooth val="0"/>
          <c:extLst>
            <c:ext xmlns:c16="http://schemas.microsoft.com/office/drawing/2014/chart" uri="{C3380CC4-5D6E-409C-BE32-E72D297353CC}">
              <c16:uniqueId val="{00000008-4594-483E-ADF8-3D53B209189F}"/>
            </c:ext>
          </c:extLst>
        </c:ser>
        <c:ser>
          <c:idx val="8"/>
          <c:order val="8"/>
          <c:tx>
            <c:strRef>
              <c:f>Philippines_ni_plhiv_deaths!$K$2</c:f>
              <c:strCache>
                <c:ptCount val="1"/>
                <c:pt idx="0">
                  <c:v>Deaths - Upper</c:v>
                </c:pt>
              </c:strCache>
            </c:strRef>
          </c:tx>
          <c:spPr>
            <a:ln w="19050" cmpd="sng">
              <a:solidFill>
                <a:srgbClr val="00A99A"/>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Philippines_ni_plhiv_deaths!$K$3:$K$31</c:f>
              <c:numCache>
                <c:formatCode>_(* #,##0_);_(* \(#,##0\);_(* "-"??_);_(@_)</c:formatCode>
                <c:ptCount val="29"/>
                <c:pt idx="0">
                  <c:v>2</c:v>
                </c:pt>
                <c:pt idx="1">
                  <c:v>3</c:v>
                </c:pt>
                <c:pt idx="2">
                  <c:v>4</c:v>
                </c:pt>
                <c:pt idx="3">
                  <c:v>6</c:v>
                </c:pt>
                <c:pt idx="4">
                  <c:v>8</c:v>
                </c:pt>
                <c:pt idx="5">
                  <c:v>12</c:v>
                </c:pt>
                <c:pt idx="6">
                  <c:v>16</c:v>
                </c:pt>
                <c:pt idx="7">
                  <c:v>22</c:v>
                </c:pt>
                <c:pt idx="8">
                  <c:v>29</c:v>
                </c:pt>
                <c:pt idx="9">
                  <c:v>38</c:v>
                </c:pt>
                <c:pt idx="10">
                  <c:v>49</c:v>
                </c:pt>
                <c:pt idx="11">
                  <c:v>64</c:v>
                </c:pt>
                <c:pt idx="12">
                  <c:v>82</c:v>
                </c:pt>
                <c:pt idx="13">
                  <c:v>106</c:v>
                </c:pt>
                <c:pt idx="14">
                  <c:v>133</c:v>
                </c:pt>
                <c:pt idx="15">
                  <c:v>166</c:v>
                </c:pt>
                <c:pt idx="16">
                  <c:v>181</c:v>
                </c:pt>
                <c:pt idx="17">
                  <c:v>198</c:v>
                </c:pt>
                <c:pt idx="18">
                  <c:v>249</c:v>
                </c:pt>
                <c:pt idx="19">
                  <c:v>316</c:v>
                </c:pt>
                <c:pt idx="20">
                  <c:v>429</c:v>
                </c:pt>
                <c:pt idx="21">
                  <c:v>577</c:v>
                </c:pt>
                <c:pt idx="22">
                  <c:v>654</c:v>
                </c:pt>
                <c:pt idx="23">
                  <c:v>779</c:v>
                </c:pt>
                <c:pt idx="24">
                  <c:v>964</c:v>
                </c:pt>
                <c:pt idx="25">
                  <c:v>1120</c:v>
                </c:pt>
                <c:pt idx="26">
                  <c:v>1288</c:v>
                </c:pt>
                <c:pt idx="27">
                  <c:v>1496</c:v>
                </c:pt>
                <c:pt idx="28">
                  <c:v>1720</c:v>
                </c:pt>
              </c:numCache>
            </c:numRef>
          </c:val>
          <c:smooth val="0"/>
          <c:extLst>
            <c:ext xmlns:c16="http://schemas.microsoft.com/office/drawing/2014/chart" uri="{C3380CC4-5D6E-409C-BE32-E72D297353CC}">
              <c16:uniqueId val="{00000009-4594-483E-ADF8-3D53B209189F}"/>
            </c:ext>
          </c:extLst>
        </c:ser>
        <c:dLbls>
          <c:showLegendKey val="0"/>
          <c:showVal val="0"/>
          <c:showCatName val="0"/>
          <c:showSerName val="0"/>
          <c:showPercent val="0"/>
          <c:showBubbleSize val="0"/>
        </c:dLbls>
        <c:smooth val="0"/>
        <c:axId val="2707456"/>
        <c:axId val="2708992"/>
      </c:lineChart>
      <c:catAx>
        <c:axId val="2707456"/>
        <c:scaling>
          <c:orientation val="minMax"/>
        </c:scaling>
        <c:delete val="0"/>
        <c:axPos val="b"/>
        <c:numFmt formatCode="General" sourceLinked="1"/>
        <c:majorTickMark val="cross"/>
        <c:minorTickMark val="cross"/>
        <c:tickLblPos val="nextTo"/>
        <c:txPr>
          <a:bodyPr rot="-5400000"/>
          <a:lstStyle/>
          <a:p>
            <a:pPr>
              <a:defRPr/>
            </a:pPr>
            <a:endParaRPr lang="en-US"/>
          </a:p>
        </c:txPr>
        <c:crossAx val="2708992"/>
        <c:crosses val="autoZero"/>
        <c:auto val="1"/>
        <c:lblAlgn val="ctr"/>
        <c:lblOffset val="100"/>
        <c:noMultiLvlLbl val="1"/>
      </c:catAx>
      <c:valAx>
        <c:axId val="2708992"/>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2707456"/>
        <c:crosses val="autoZero"/>
        <c:crossBetween val="between"/>
      </c:valAx>
      <c:spPr>
        <a:noFill/>
      </c:spPr>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0.29088888888888886"/>
          <c:y val="0.87277685185185183"/>
          <c:w val="0.41822222222222222"/>
          <c:h val="5.6667592592592596E-2"/>
        </c:manualLayout>
      </c:layout>
      <c:overlay val="0"/>
    </c:legend>
    <c:plotVisOnly val="1"/>
    <c:dispBlanksAs val="zero"/>
    <c:showDLblsOverMax val="1"/>
  </c:chart>
  <c:spPr>
    <a:noFill/>
  </c:spPr>
  <c:txPr>
    <a:bodyPr/>
    <a:lstStyle/>
    <a:p>
      <a:pPr>
        <a:defRPr sz="12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'Philippines (2)'!$W$38:$W$39</c:f>
              <c:strCache>
                <c:ptCount val="2"/>
                <c:pt idx="0">
                  <c:v>National</c:v>
                </c:pt>
                <c:pt idx="1">
                  <c:v>Freelance, Cebu City</c:v>
                </c:pt>
              </c:strCache>
            </c:strRef>
          </c:cat>
          <c:val>
            <c:numRef>
              <c:f>'Philippines (2)'!$X$38:$X$39</c:f>
              <c:numCache>
                <c:formatCode>General</c:formatCode>
                <c:ptCount val="2"/>
                <c:pt idx="0">
                  <c:v>0.4</c:v>
                </c:pt>
                <c:pt idx="1">
                  <c:v>5.2</c:v>
                </c:pt>
              </c:numCache>
            </c:numRef>
          </c:val>
          <c:extLst>
            <c:ext xmlns:c16="http://schemas.microsoft.com/office/drawing/2014/chart" uri="{C3380CC4-5D6E-409C-BE32-E72D297353CC}">
              <c16:uniqueId val="{00000000-3B0E-46C0-94EA-0D4EF05B23B0}"/>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0"/>
          <c:min val="0"/>
        </c:scaling>
        <c:delete val="1"/>
        <c:axPos val="t"/>
        <c:numFmt formatCode="General" sourceLinked="1"/>
        <c:majorTickMark val="out"/>
        <c:minorTickMark val="none"/>
        <c:tickLblPos val="nextTo"/>
        <c:crossAx val="204907648"/>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24886564205058E-2"/>
          <c:y val="0.12635318704284221"/>
          <c:w val="0.90506317211883824"/>
          <c:h val="0.71985370950888194"/>
        </c:manualLayout>
      </c:layout>
      <c:barChart>
        <c:barDir val="col"/>
        <c:grouping val="clustered"/>
        <c:varyColors val="0"/>
        <c:ser>
          <c:idx val="0"/>
          <c:order val="0"/>
          <c:spPr>
            <a:solidFill>
              <a:srgbClr val="88C540"/>
            </a:solidFill>
            <a:ln>
              <a:noFill/>
            </a:ln>
          </c:spPr>
          <c:invertIfNegative val="0"/>
          <c:dPt>
            <c:idx val="0"/>
            <c:invertIfNegative val="0"/>
            <c:bubble3D val="0"/>
            <c:extLst>
              <c:ext xmlns:c16="http://schemas.microsoft.com/office/drawing/2014/chart" uri="{C3380CC4-5D6E-409C-BE32-E72D297353CC}">
                <c16:uniqueId val="{00000000-7921-4A8C-8E27-6C3CAFFAEE2F}"/>
              </c:ext>
            </c:extLst>
          </c:dPt>
          <c:dPt>
            <c:idx val="1"/>
            <c:invertIfNegative val="0"/>
            <c:bubble3D val="0"/>
            <c:extLst>
              <c:ext xmlns:c16="http://schemas.microsoft.com/office/drawing/2014/chart" uri="{C3380CC4-5D6E-409C-BE32-E72D297353CC}">
                <c16:uniqueId val="{00000001-7921-4A8C-8E27-6C3CAFFAEE2F}"/>
              </c:ext>
            </c:extLst>
          </c:dPt>
          <c:dPt>
            <c:idx val="2"/>
            <c:invertIfNegative val="0"/>
            <c:bubble3D val="0"/>
            <c:extLst>
              <c:ext xmlns:c16="http://schemas.microsoft.com/office/drawing/2014/chart" uri="{C3380CC4-5D6E-409C-BE32-E72D297353CC}">
                <c16:uniqueId val="{00000002-7921-4A8C-8E27-6C3CAFFAEE2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c:v>
                </c:pt>
                <c:pt idx="1">
                  <c:v>MSW</c:v>
                </c:pt>
                <c:pt idx="2">
                  <c:v>TG sex workers</c:v>
                </c:pt>
                <c:pt idx="3">
                  <c:v>MSM</c:v>
                </c:pt>
                <c:pt idx="4">
                  <c:v>PWID</c:v>
                </c:pt>
              </c:strCache>
            </c:strRef>
          </c:cat>
          <c:val>
            <c:numRef>
              <c:f>'HIV prev_KP latest'!$B$2:$B$6</c:f>
              <c:numCache>
                <c:formatCode>General</c:formatCode>
                <c:ptCount val="5"/>
                <c:pt idx="0" formatCode="0.0">
                  <c:v>0.4</c:v>
                </c:pt>
              </c:numCache>
            </c:numRef>
          </c:val>
          <c:extLst>
            <c:ext xmlns:c16="http://schemas.microsoft.com/office/drawing/2014/chart" uri="{C3380CC4-5D6E-409C-BE32-E72D297353CC}">
              <c16:uniqueId val="{00000003-7921-4A8C-8E27-6C3CAFFAEE2F}"/>
            </c:ext>
          </c:extLst>
        </c:ser>
        <c:ser>
          <c:idx val="1"/>
          <c:order val="1"/>
          <c:spPr>
            <a:solidFill>
              <a:srgbClr val="EC008C"/>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c:v>
                </c:pt>
                <c:pt idx="1">
                  <c:v>MSW</c:v>
                </c:pt>
                <c:pt idx="2">
                  <c:v>TG sex workers</c:v>
                </c:pt>
                <c:pt idx="3">
                  <c:v>MSM</c:v>
                </c:pt>
                <c:pt idx="4">
                  <c:v>PWID</c:v>
                </c:pt>
              </c:strCache>
            </c:strRef>
          </c:cat>
          <c:val>
            <c:numRef>
              <c:f>'HIV prev_KP latest'!$C$2:$C$6</c:f>
              <c:numCache>
                <c:formatCode>General</c:formatCode>
                <c:ptCount val="5"/>
                <c:pt idx="1">
                  <c:v>0.4</c:v>
                </c:pt>
              </c:numCache>
            </c:numRef>
          </c:val>
          <c:extLst>
            <c:ext xmlns:c16="http://schemas.microsoft.com/office/drawing/2014/chart" uri="{C3380CC4-5D6E-409C-BE32-E72D297353CC}">
              <c16:uniqueId val="{00000004-7921-4A8C-8E27-6C3CAFFAEE2F}"/>
            </c:ext>
          </c:extLst>
        </c:ser>
        <c:ser>
          <c:idx val="2"/>
          <c:order val="2"/>
          <c:spPr>
            <a:solidFill>
              <a:srgbClr val="F78E1E"/>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c:v>
                </c:pt>
                <c:pt idx="1">
                  <c:v>MSW</c:v>
                </c:pt>
                <c:pt idx="2">
                  <c:v>TG sex workers</c:v>
                </c:pt>
                <c:pt idx="3">
                  <c:v>MSM</c:v>
                </c:pt>
                <c:pt idx="4">
                  <c:v>PWID</c:v>
                </c:pt>
              </c:strCache>
            </c:strRef>
          </c:cat>
          <c:val>
            <c:numRef>
              <c:f>'HIV prev_KP latest'!$D$2:$D$6</c:f>
              <c:numCache>
                <c:formatCode>General</c:formatCode>
                <c:ptCount val="5"/>
                <c:pt idx="3">
                  <c:v>4.9000000000000004</c:v>
                </c:pt>
              </c:numCache>
            </c:numRef>
          </c:val>
          <c:extLst>
            <c:ext xmlns:c16="http://schemas.microsoft.com/office/drawing/2014/chart" uri="{C3380CC4-5D6E-409C-BE32-E72D297353CC}">
              <c16:uniqueId val="{00000005-7921-4A8C-8E27-6C3CAFFAEE2F}"/>
            </c:ext>
          </c:extLst>
        </c:ser>
        <c:ser>
          <c:idx val="3"/>
          <c:order val="3"/>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c:v>
                </c:pt>
                <c:pt idx="1">
                  <c:v>MSW</c:v>
                </c:pt>
                <c:pt idx="2">
                  <c:v>TG sex workers</c:v>
                </c:pt>
                <c:pt idx="3">
                  <c:v>MSM</c:v>
                </c:pt>
                <c:pt idx="4">
                  <c:v>PWID</c:v>
                </c:pt>
              </c:strCache>
            </c:strRef>
          </c:cat>
          <c:val>
            <c:numRef>
              <c:f>'HIV prev_KP latest'!$E$2:$E$6</c:f>
              <c:numCache>
                <c:formatCode>General</c:formatCode>
                <c:ptCount val="5"/>
                <c:pt idx="2">
                  <c:v>2.5</c:v>
                </c:pt>
              </c:numCache>
            </c:numRef>
          </c:val>
          <c:extLst>
            <c:ext xmlns:c16="http://schemas.microsoft.com/office/drawing/2014/chart" uri="{C3380CC4-5D6E-409C-BE32-E72D297353CC}">
              <c16:uniqueId val="{00000006-7921-4A8C-8E27-6C3CAFFAEE2F}"/>
            </c:ext>
          </c:extLst>
        </c:ser>
        <c:ser>
          <c:idx val="4"/>
          <c:order val="4"/>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c:v>
                </c:pt>
                <c:pt idx="1">
                  <c:v>MSW</c:v>
                </c:pt>
                <c:pt idx="2">
                  <c:v>TG sex workers</c:v>
                </c:pt>
                <c:pt idx="3">
                  <c:v>MSM</c:v>
                </c:pt>
                <c:pt idx="4">
                  <c:v>PWID</c:v>
                </c:pt>
              </c:strCache>
            </c:strRef>
          </c:cat>
          <c:val>
            <c:numRef>
              <c:f>'HIV prev_KP latest'!$F$2:$F$6</c:f>
              <c:numCache>
                <c:formatCode>General</c:formatCode>
                <c:ptCount val="5"/>
                <c:pt idx="4">
                  <c:v>29</c:v>
                </c:pt>
              </c:numCache>
            </c:numRef>
          </c:val>
          <c:extLst>
            <c:ext xmlns:c16="http://schemas.microsoft.com/office/drawing/2014/chart" uri="{C3380CC4-5D6E-409C-BE32-E72D297353CC}">
              <c16:uniqueId val="{00000007-7921-4A8C-8E27-6C3CAFFAEE2F}"/>
            </c:ext>
          </c:extLst>
        </c:ser>
        <c:dLbls>
          <c:showLegendKey val="0"/>
          <c:showVal val="0"/>
          <c:showCatName val="0"/>
          <c:showSerName val="0"/>
          <c:showPercent val="0"/>
          <c:showBubbleSize val="0"/>
        </c:dLbls>
        <c:gapWidth val="100"/>
        <c:overlap val="100"/>
        <c:axId val="82146816"/>
        <c:axId val="82148352"/>
      </c:barChart>
      <c:scatterChart>
        <c:scatterStyle val="lineMarker"/>
        <c:varyColors val="0"/>
        <c:ser>
          <c:idx val="5"/>
          <c:order val="5"/>
          <c:tx>
            <c:strRef>
              <c:f>'HIV prev_KP latest'!$M$1</c:f>
              <c:strCache>
                <c:ptCount val="1"/>
                <c:pt idx="0">
                  <c:v>target</c:v>
                </c:pt>
              </c:strCache>
            </c:strRef>
          </c:tx>
          <c:spPr>
            <a:ln w="12700">
              <a:solidFill>
                <a:srgbClr val="E31837"/>
              </a:solidFill>
              <a:prstDash val="dash"/>
            </a:ln>
          </c:spPr>
          <c:marker>
            <c:symbol val="none"/>
          </c:marker>
          <c:xVal>
            <c:numRef>
              <c:f>'HIV prev_KP latest'!$L$2:$L$3</c:f>
              <c:numCache>
                <c:formatCode>General</c:formatCode>
                <c:ptCount val="2"/>
                <c:pt idx="0">
                  <c:v>0</c:v>
                </c:pt>
                <c:pt idx="1">
                  <c:v>1</c:v>
                </c:pt>
              </c:numCache>
            </c:numRef>
          </c:xVal>
          <c:yVal>
            <c:numRef>
              <c:f>'HIV prev_KP latest'!$M$2:$M$3</c:f>
              <c:numCache>
                <c:formatCode>General</c:formatCode>
                <c:ptCount val="2"/>
                <c:pt idx="0">
                  <c:v>5</c:v>
                </c:pt>
                <c:pt idx="1">
                  <c:v>5</c:v>
                </c:pt>
              </c:numCache>
            </c:numRef>
          </c:yVal>
          <c:smooth val="0"/>
          <c:extLst>
            <c:ext xmlns:c16="http://schemas.microsoft.com/office/drawing/2014/chart" uri="{C3380CC4-5D6E-409C-BE32-E72D297353CC}">
              <c16:uniqueId val="{00000008-7921-4A8C-8E27-6C3CAFFAEE2F}"/>
            </c:ext>
          </c:extLst>
        </c:ser>
        <c:dLbls>
          <c:showLegendKey val="0"/>
          <c:showVal val="0"/>
          <c:showCatName val="0"/>
          <c:showSerName val="0"/>
          <c:showPercent val="0"/>
          <c:showBubbleSize val="0"/>
        </c:dLbls>
        <c:axId val="82166144"/>
        <c:axId val="82156160"/>
      </c:scatterChart>
      <c:catAx>
        <c:axId val="82146816"/>
        <c:scaling>
          <c:orientation val="minMax"/>
        </c:scaling>
        <c:delete val="0"/>
        <c:axPos val="b"/>
        <c:numFmt formatCode="General" sourceLinked="1"/>
        <c:majorTickMark val="out"/>
        <c:minorTickMark val="none"/>
        <c:tickLblPos val="nextTo"/>
        <c:crossAx val="82148352"/>
        <c:crosses val="autoZero"/>
        <c:auto val="1"/>
        <c:lblAlgn val="ctr"/>
        <c:lblOffset val="100"/>
        <c:noMultiLvlLbl val="0"/>
      </c:catAx>
      <c:valAx>
        <c:axId val="82148352"/>
        <c:scaling>
          <c:orientation val="minMax"/>
          <c:min val="0"/>
        </c:scaling>
        <c:delete val="0"/>
        <c:axPos val="l"/>
        <c:title>
          <c:tx>
            <c:rich>
              <a:bodyPr rot="0" vert="horz"/>
              <a:lstStyle/>
              <a:p>
                <a:pPr>
                  <a:defRPr/>
                </a:pPr>
                <a:r>
                  <a:rPr lang="en-US"/>
                  <a:t>%</a:t>
                </a:r>
              </a:p>
            </c:rich>
          </c:tx>
          <c:layout>
            <c:manualLayout>
              <c:xMode val="edge"/>
              <c:yMode val="edge"/>
              <c:x val="4.9234545427106223E-2"/>
              <c:y val="9.9266676870839343E-2"/>
            </c:manualLayout>
          </c:layout>
          <c:overlay val="0"/>
        </c:title>
        <c:numFmt formatCode="0" sourceLinked="0"/>
        <c:majorTickMark val="out"/>
        <c:minorTickMark val="none"/>
        <c:tickLblPos val="nextTo"/>
        <c:crossAx val="82146816"/>
        <c:crosses val="autoZero"/>
        <c:crossBetween val="between"/>
        <c:majorUnit val="5"/>
      </c:valAx>
      <c:valAx>
        <c:axId val="82156160"/>
        <c:scaling>
          <c:orientation val="minMax"/>
          <c:max val="50"/>
          <c:min val="0"/>
        </c:scaling>
        <c:delete val="1"/>
        <c:axPos val="r"/>
        <c:numFmt formatCode="General" sourceLinked="1"/>
        <c:majorTickMark val="out"/>
        <c:minorTickMark val="none"/>
        <c:tickLblPos val="nextTo"/>
        <c:crossAx val="82166144"/>
        <c:crosses val="max"/>
        <c:crossBetween val="midCat"/>
        <c:majorUnit val="5"/>
      </c:valAx>
      <c:valAx>
        <c:axId val="82166144"/>
        <c:scaling>
          <c:orientation val="minMax"/>
          <c:max val="1"/>
          <c:min val="0"/>
        </c:scaling>
        <c:delete val="1"/>
        <c:axPos val="t"/>
        <c:numFmt formatCode="General" sourceLinked="1"/>
        <c:majorTickMark val="none"/>
        <c:minorTickMark val="none"/>
        <c:tickLblPos val="none"/>
        <c:crossAx val="82156160"/>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Sheet2!$M$2</c:f>
              <c:strCache>
                <c:ptCount val="1"/>
                <c:pt idx="0">
                  <c:v>Sex workers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Sheet2!$K$3:$L$8</c:f>
              <c:multiLvlStrCache>
                <c:ptCount val="6"/>
                <c:lvl>
                  <c:pt idx="0">
                    <c:v>&lt;25 yr</c:v>
                  </c:pt>
                  <c:pt idx="1">
                    <c:v>25+ yr</c:v>
                  </c:pt>
                  <c:pt idx="2">
                    <c:v>&lt;25 yr</c:v>
                  </c:pt>
                  <c:pt idx="3">
                    <c:v>25+ yr</c:v>
                  </c:pt>
                  <c:pt idx="4">
                    <c:v>&lt;25 yr</c:v>
                  </c:pt>
                  <c:pt idx="5">
                    <c:v>25+ yr</c:v>
                  </c:pt>
                </c:lvl>
                <c:lvl>
                  <c:pt idx="0">
                    <c:v>Sex workers</c:v>
                  </c:pt>
                  <c:pt idx="2">
                    <c:v>MSM</c:v>
                  </c:pt>
                  <c:pt idx="4">
                    <c:v>PWID</c:v>
                  </c:pt>
                </c:lvl>
              </c:multiLvlStrCache>
            </c:multiLvlStrRef>
          </c:cat>
          <c:val>
            <c:numRef>
              <c:f>Sheet2!$M$3:$M$8</c:f>
              <c:numCache>
                <c:formatCode>General</c:formatCode>
                <c:ptCount val="6"/>
                <c:pt idx="0">
                  <c:v>0.7</c:v>
                </c:pt>
                <c:pt idx="1">
                  <c:v>0.6</c:v>
                </c:pt>
              </c:numCache>
            </c:numRef>
          </c:val>
          <c:extLst>
            <c:ext xmlns:c16="http://schemas.microsoft.com/office/drawing/2014/chart" uri="{C3380CC4-5D6E-409C-BE32-E72D297353CC}">
              <c16:uniqueId val="{00000000-D16A-4B09-9EA0-EDB12A07EB21}"/>
            </c:ext>
          </c:extLst>
        </c:ser>
        <c:ser>
          <c:idx val="1"/>
          <c:order val="1"/>
          <c:tx>
            <c:strRef>
              <c:f>Sheet2!$N$2</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Sheet2!$K$3:$L$8</c:f>
              <c:multiLvlStrCache>
                <c:ptCount val="6"/>
                <c:lvl>
                  <c:pt idx="0">
                    <c:v>&lt;25 yr</c:v>
                  </c:pt>
                  <c:pt idx="1">
                    <c:v>25+ yr</c:v>
                  </c:pt>
                  <c:pt idx="2">
                    <c:v>&lt;25 yr</c:v>
                  </c:pt>
                  <c:pt idx="3">
                    <c:v>25+ yr</c:v>
                  </c:pt>
                  <c:pt idx="4">
                    <c:v>&lt;25 yr</c:v>
                  </c:pt>
                  <c:pt idx="5">
                    <c:v>25+ yr</c:v>
                  </c:pt>
                </c:lvl>
                <c:lvl>
                  <c:pt idx="0">
                    <c:v>Sex workers</c:v>
                  </c:pt>
                  <c:pt idx="2">
                    <c:v>MSM</c:v>
                  </c:pt>
                  <c:pt idx="4">
                    <c:v>PWID</c:v>
                  </c:pt>
                </c:lvl>
              </c:multiLvlStrCache>
            </c:multiLvlStrRef>
          </c:cat>
          <c:val>
            <c:numRef>
              <c:f>Sheet2!$N$3:$N$8</c:f>
              <c:numCache>
                <c:formatCode>General</c:formatCode>
                <c:ptCount val="6"/>
                <c:pt idx="2">
                  <c:v>3.4</c:v>
                </c:pt>
                <c:pt idx="3">
                  <c:v>7.6</c:v>
                </c:pt>
              </c:numCache>
            </c:numRef>
          </c:val>
          <c:extLst>
            <c:ext xmlns:c16="http://schemas.microsoft.com/office/drawing/2014/chart" uri="{C3380CC4-5D6E-409C-BE32-E72D297353CC}">
              <c16:uniqueId val="{00000001-D16A-4B09-9EA0-EDB12A07EB21}"/>
            </c:ext>
          </c:extLst>
        </c:ser>
        <c:ser>
          <c:idx val="2"/>
          <c:order val="2"/>
          <c:tx>
            <c:strRef>
              <c:f>Sheet2!$O$2</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Sheet2!$K$3:$L$8</c:f>
              <c:multiLvlStrCache>
                <c:ptCount val="6"/>
                <c:lvl>
                  <c:pt idx="0">
                    <c:v>&lt;25 yr</c:v>
                  </c:pt>
                  <c:pt idx="1">
                    <c:v>25+ yr</c:v>
                  </c:pt>
                  <c:pt idx="2">
                    <c:v>&lt;25 yr</c:v>
                  </c:pt>
                  <c:pt idx="3">
                    <c:v>25+ yr</c:v>
                  </c:pt>
                  <c:pt idx="4">
                    <c:v>&lt;25 yr</c:v>
                  </c:pt>
                  <c:pt idx="5">
                    <c:v>25+ yr</c:v>
                  </c:pt>
                </c:lvl>
                <c:lvl>
                  <c:pt idx="0">
                    <c:v>Sex workers</c:v>
                  </c:pt>
                  <c:pt idx="2">
                    <c:v>MSM</c:v>
                  </c:pt>
                  <c:pt idx="4">
                    <c:v>PWID</c:v>
                  </c:pt>
                </c:lvl>
              </c:multiLvlStrCache>
            </c:multiLvlStrRef>
          </c:cat>
          <c:val>
            <c:numRef>
              <c:f>Sheet2!$O$3:$O$8</c:f>
              <c:numCache>
                <c:formatCode>General</c:formatCode>
                <c:ptCount val="6"/>
                <c:pt idx="4">
                  <c:v>14.5</c:v>
                </c:pt>
                <c:pt idx="5">
                  <c:v>35.200000000000003</c:v>
                </c:pt>
              </c:numCache>
            </c:numRef>
          </c:val>
          <c:extLst>
            <c:ext xmlns:c16="http://schemas.microsoft.com/office/drawing/2014/chart" uri="{C3380CC4-5D6E-409C-BE32-E72D297353CC}">
              <c16:uniqueId val="{00000002-D16A-4B09-9EA0-EDB12A07EB21}"/>
            </c:ext>
          </c:extLst>
        </c:ser>
        <c:dLbls>
          <c:showLegendKey val="0"/>
          <c:showVal val="0"/>
          <c:showCatName val="0"/>
          <c:showSerName val="0"/>
          <c:showPercent val="0"/>
          <c:showBubbleSize val="0"/>
        </c:dLbls>
        <c:gapWidth val="150"/>
        <c:overlap val="100"/>
        <c:axId val="74501504"/>
        <c:axId val="74507776"/>
      </c:barChart>
      <c:scatterChart>
        <c:scatterStyle val="lineMarker"/>
        <c:varyColors val="0"/>
        <c:ser>
          <c:idx val="3"/>
          <c:order val="3"/>
          <c:tx>
            <c:strRef>
              <c:f>Sheet2!$B$24</c:f>
              <c:strCache>
                <c:ptCount val="1"/>
                <c:pt idx="0">
                  <c:v>t</c:v>
                </c:pt>
              </c:strCache>
            </c:strRef>
          </c:tx>
          <c:spPr>
            <a:ln w="22225">
              <a:solidFill>
                <a:srgbClr val="E31837"/>
              </a:solidFill>
              <a:prstDash val="dash"/>
            </a:ln>
          </c:spPr>
          <c:marker>
            <c:symbol val="none"/>
          </c:marker>
          <c:xVal>
            <c:numRef>
              <c:f>Sheet2!$A$25:$A$26</c:f>
              <c:numCache>
                <c:formatCode>General</c:formatCode>
                <c:ptCount val="2"/>
                <c:pt idx="0">
                  <c:v>0</c:v>
                </c:pt>
                <c:pt idx="1">
                  <c:v>1</c:v>
                </c:pt>
              </c:numCache>
            </c:numRef>
          </c:xVal>
          <c:yVal>
            <c:numRef>
              <c:f>Sheet2!$B$25:$B$26</c:f>
              <c:numCache>
                <c:formatCode>General</c:formatCode>
                <c:ptCount val="2"/>
                <c:pt idx="0">
                  <c:v>5</c:v>
                </c:pt>
                <c:pt idx="1">
                  <c:v>5</c:v>
                </c:pt>
              </c:numCache>
            </c:numRef>
          </c:yVal>
          <c:smooth val="0"/>
          <c:extLst>
            <c:ext xmlns:c16="http://schemas.microsoft.com/office/drawing/2014/chart" uri="{C3380CC4-5D6E-409C-BE32-E72D297353CC}">
              <c16:uniqueId val="{00000003-D16A-4B09-9EA0-EDB12A07EB21}"/>
            </c:ext>
          </c:extLst>
        </c:ser>
        <c:dLbls>
          <c:showLegendKey val="0"/>
          <c:showVal val="0"/>
          <c:showCatName val="0"/>
          <c:showSerName val="0"/>
          <c:showPercent val="0"/>
          <c:showBubbleSize val="0"/>
        </c:dLbls>
        <c:axId val="74896128"/>
        <c:axId val="74889088"/>
      </c:scatterChart>
      <c:catAx>
        <c:axId val="74501504"/>
        <c:scaling>
          <c:orientation val="minMax"/>
        </c:scaling>
        <c:delete val="0"/>
        <c:axPos val="b"/>
        <c:numFmt formatCode="General" sourceLinked="0"/>
        <c:majorTickMark val="out"/>
        <c:minorTickMark val="none"/>
        <c:tickLblPos val="nextTo"/>
        <c:crossAx val="74507776"/>
        <c:crosses val="autoZero"/>
        <c:auto val="1"/>
        <c:lblAlgn val="ctr"/>
        <c:lblOffset val="100"/>
        <c:noMultiLvlLbl val="0"/>
      </c:catAx>
      <c:valAx>
        <c:axId val="74507776"/>
        <c:scaling>
          <c:orientation val="minMax"/>
        </c:scaling>
        <c:delete val="0"/>
        <c:axPos val="l"/>
        <c:title>
          <c:tx>
            <c:rich>
              <a:bodyPr rot="0" vert="horz"/>
              <a:lstStyle/>
              <a:p>
                <a:pPr>
                  <a:defRPr/>
                </a:pPr>
                <a:r>
                  <a:rPr lang="en-US"/>
                  <a:t>%</a:t>
                </a:r>
              </a:p>
            </c:rich>
          </c:tx>
          <c:layout>
            <c:manualLayout>
              <c:xMode val="edge"/>
              <c:yMode val="edge"/>
              <c:x val="4.1536863966770508E-3"/>
              <c:y val="0.13304627964198734"/>
            </c:manualLayout>
          </c:layout>
          <c:overlay val="0"/>
        </c:title>
        <c:numFmt formatCode="General" sourceLinked="1"/>
        <c:majorTickMark val="out"/>
        <c:minorTickMark val="none"/>
        <c:tickLblPos val="nextTo"/>
        <c:crossAx val="74501504"/>
        <c:crosses val="autoZero"/>
        <c:crossBetween val="between"/>
      </c:valAx>
      <c:valAx>
        <c:axId val="74889088"/>
        <c:scaling>
          <c:orientation val="minMax"/>
          <c:max val="40"/>
          <c:min val="0"/>
        </c:scaling>
        <c:delete val="1"/>
        <c:axPos val="r"/>
        <c:numFmt formatCode="General" sourceLinked="1"/>
        <c:majorTickMark val="out"/>
        <c:minorTickMark val="none"/>
        <c:tickLblPos val="nextTo"/>
        <c:crossAx val="74896128"/>
        <c:crosses val="max"/>
        <c:crossBetween val="midCat"/>
        <c:majorUnit val="1"/>
      </c:valAx>
      <c:valAx>
        <c:axId val="74896128"/>
        <c:scaling>
          <c:orientation val="minMax"/>
          <c:max val="1"/>
          <c:min val="0"/>
        </c:scaling>
        <c:delete val="1"/>
        <c:axPos val="t"/>
        <c:numFmt formatCode="General" sourceLinked="1"/>
        <c:majorTickMark val="out"/>
        <c:minorTickMark val="none"/>
        <c:tickLblPos val="nextTo"/>
        <c:crossAx val="74889088"/>
        <c:crosses val="max"/>
        <c:crossBetween val="midCat"/>
        <c:majorUnit val="0.2"/>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7925501949063E-2"/>
          <c:y val="0.1411088355529283"/>
          <c:w val="0.90499859187476794"/>
          <c:h val="0.53185513050815625"/>
        </c:manualLayout>
      </c:layout>
      <c:barChart>
        <c:barDir val="col"/>
        <c:grouping val="clustered"/>
        <c:varyColors val="0"/>
        <c:ser>
          <c:idx val="0"/>
          <c:order val="0"/>
          <c:tx>
            <c:strRef>
              <c:f>'HIV prev_KP _cities'!$B$4</c:f>
              <c:strCache>
                <c:ptCount val="1"/>
                <c:pt idx="0">
                  <c:v>Male PWID</c:v>
                </c:pt>
              </c:strCache>
            </c:strRef>
          </c:tx>
          <c:spPr>
            <a:solidFill>
              <a:srgbClr val="00AEEF"/>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_cities'!$A$5:$A$15</c:f>
              <c:strCache>
                <c:ptCount val="11"/>
                <c:pt idx="0">
                  <c:v>Cebu </c:v>
                </c:pt>
                <c:pt idx="1">
                  <c:v>Mandue</c:v>
                </c:pt>
                <c:pt idx="2">
                  <c:v>Cebu </c:v>
                </c:pt>
                <c:pt idx="3">
                  <c:v>Cebu </c:v>
                </c:pt>
                <c:pt idx="4">
                  <c:v>Cebu </c:v>
                </c:pt>
                <c:pt idx="5">
                  <c:v>Puerto Princesa </c:v>
                </c:pt>
                <c:pt idx="6">
                  <c:v>Cagayan de Oro </c:v>
                </c:pt>
                <c:pt idx="7">
                  <c:v>Quezon </c:v>
                </c:pt>
                <c:pt idx="8">
                  <c:v>Davao </c:v>
                </c:pt>
                <c:pt idx="9">
                  <c:v>Iloilo </c:v>
                </c:pt>
                <c:pt idx="10">
                  <c:v>Cebu </c:v>
                </c:pt>
              </c:strCache>
            </c:strRef>
          </c:cat>
          <c:val>
            <c:numRef>
              <c:f>'HIV prev_KP _cities'!$B$5:$B$15</c:f>
              <c:numCache>
                <c:formatCode>General</c:formatCode>
                <c:ptCount val="11"/>
                <c:pt idx="0">
                  <c:v>42.79</c:v>
                </c:pt>
                <c:pt idx="1">
                  <c:v>4.88</c:v>
                </c:pt>
              </c:numCache>
            </c:numRef>
          </c:val>
          <c:extLst>
            <c:ext xmlns:c16="http://schemas.microsoft.com/office/drawing/2014/chart" uri="{C3380CC4-5D6E-409C-BE32-E72D297353CC}">
              <c16:uniqueId val="{00000000-DAFA-4BE9-8828-45A237B7793F}"/>
            </c:ext>
          </c:extLst>
        </c:ser>
        <c:ser>
          <c:idx val="1"/>
          <c:order val="1"/>
          <c:tx>
            <c:strRef>
              <c:f>'HIV prev_KP _cities'!$C$4</c:f>
              <c:strCache>
                <c:ptCount val="1"/>
                <c:pt idx="0">
                  <c:v>Female  PWID</c:v>
                </c:pt>
              </c:strCache>
            </c:strRef>
          </c:tx>
          <c:spPr>
            <a:pattFill prst="pct50">
              <a:fgClr>
                <a:srgbClr val="00AEEF"/>
              </a:fgClr>
              <a:bgClr>
                <a:sysClr val="window" lastClr="FFFFFF"/>
              </a:bgClr>
            </a:patt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_cities'!$A$5:$A$15</c:f>
              <c:strCache>
                <c:ptCount val="11"/>
                <c:pt idx="0">
                  <c:v>Cebu </c:v>
                </c:pt>
                <c:pt idx="1">
                  <c:v>Mandue</c:v>
                </c:pt>
                <c:pt idx="2">
                  <c:v>Cebu </c:v>
                </c:pt>
                <c:pt idx="3">
                  <c:v>Cebu </c:v>
                </c:pt>
                <c:pt idx="4">
                  <c:v>Cebu </c:v>
                </c:pt>
                <c:pt idx="5">
                  <c:v>Puerto Princesa </c:v>
                </c:pt>
                <c:pt idx="6">
                  <c:v>Cagayan de Oro </c:v>
                </c:pt>
                <c:pt idx="7">
                  <c:v>Quezon </c:v>
                </c:pt>
                <c:pt idx="8">
                  <c:v>Davao </c:v>
                </c:pt>
                <c:pt idx="9">
                  <c:v>Iloilo </c:v>
                </c:pt>
                <c:pt idx="10">
                  <c:v>Cebu </c:v>
                </c:pt>
              </c:strCache>
            </c:strRef>
          </c:cat>
          <c:val>
            <c:numRef>
              <c:f>'HIV prev_KP _cities'!$C$5:$C$15</c:f>
              <c:numCache>
                <c:formatCode>General</c:formatCode>
                <c:ptCount val="11"/>
                <c:pt idx="2">
                  <c:v>25.24</c:v>
                </c:pt>
              </c:numCache>
            </c:numRef>
          </c:val>
          <c:extLst>
            <c:ext xmlns:c16="http://schemas.microsoft.com/office/drawing/2014/chart" uri="{C3380CC4-5D6E-409C-BE32-E72D297353CC}">
              <c16:uniqueId val="{00000001-DAFA-4BE9-8828-45A237B7793F}"/>
            </c:ext>
          </c:extLst>
        </c:ser>
        <c:ser>
          <c:idx val="2"/>
          <c:order val="2"/>
          <c:tx>
            <c:strRef>
              <c:f>'HIV prev_KP _cities'!$D$4</c:f>
              <c:strCache>
                <c:ptCount val="1"/>
                <c:pt idx="0">
                  <c:v>TG Women</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_cities'!$A$5:$A$15</c:f>
              <c:strCache>
                <c:ptCount val="11"/>
                <c:pt idx="0">
                  <c:v>Cebu </c:v>
                </c:pt>
                <c:pt idx="1">
                  <c:v>Mandue</c:v>
                </c:pt>
                <c:pt idx="2">
                  <c:v>Cebu </c:v>
                </c:pt>
                <c:pt idx="3">
                  <c:v>Cebu </c:v>
                </c:pt>
                <c:pt idx="4">
                  <c:v>Cebu </c:v>
                </c:pt>
                <c:pt idx="5">
                  <c:v>Puerto Princesa </c:v>
                </c:pt>
                <c:pt idx="6">
                  <c:v>Cagayan de Oro </c:v>
                </c:pt>
                <c:pt idx="7">
                  <c:v>Quezon </c:v>
                </c:pt>
                <c:pt idx="8">
                  <c:v>Davao </c:v>
                </c:pt>
                <c:pt idx="9">
                  <c:v>Iloilo </c:v>
                </c:pt>
                <c:pt idx="10">
                  <c:v>Cebu </c:v>
                </c:pt>
              </c:strCache>
            </c:strRef>
          </c:cat>
          <c:val>
            <c:numRef>
              <c:f>'HIV prev_KP _cities'!$D$5:$D$15</c:f>
              <c:numCache>
                <c:formatCode>General</c:formatCode>
                <c:ptCount val="11"/>
                <c:pt idx="3">
                  <c:v>11.8</c:v>
                </c:pt>
              </c:numCache>
            </c:numRef>
          </c:val>
          <c:extLst>
            <c:ext xmlns:c16="http://schemas.microsoft.com/office/drawing/2014/chart" uri="{C3380CC4-5D6E-409C-BE32-E72D297353CC}">
              <c16:uniqueId val="{00000002-DAFA-4BE9-8828-45A237B7793F}"/>
            </c:ext>
          </c:extLst>
        </c:ser>
        <c:ser>
          <c:idx val="3"/>
          <c:order val="3"/>
          <c:tx>
            <c:strRef>
              <c:f>'HIV prev_KP _cities'!$E$4</c:f>
              <c:strCache>
                <c:ptCount val="1"/>
                <c:pt idx="0">
                  <c:v>M/TSM</c:v>
                </c:pt>
              </c:strCache>
            </c:strRef>
          </c:tx>
          <c:spPr>
            <a:solidFill>
              <a:srgbClr val="F78E1E"/>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_cities'!$A$5:$A$15</c:f>
              <c:strCache>
                <c:ptCount val="11"/>
                <c:pt idx="0">
                  <c:v>Cebu </c:v>
                </c:pt>
                <c:pt idx="1">
                  <c:v>Mandue</c:v>
                </c:pt>
                <c:pt idx="2">
                  <c:v>Cebu </c:v>
                </c:pt>
                <c:pt idx="3">
                  <c:v>Cebu </c:v>
                </c:pt>
                <c:pt idx="4">
                  <c:v>Cebu </c:v>
                </c:pt>
                <c:pt idx="5">
                  <c:v>Puerto Princesa </c:v>
                </c:pt>
                <c:pt idx="6">
                  <c:v>Cagayan de Oro </c:v>
                </c:pt>
                <c:pt idx="7">
                  <c:v>Quezon </c:v>
                </c:pt>
                <c:pt idx="8">
                  <c:v>Davao </c:v>
                </c:pt>
                <c:pt idx="9">
                  <c:v>Iloilo </c:v>
                </c:pt>
                <c:pt idx="10">
                  <c:v>Cebu </c:v>
                </c:pt>
              </c:strCache>
            </c:strRef>
          </c:cat>
          <c:val>
            <c:numRef>
              <c:f>'HIV prev_KP _cities'!$E$5:$E$15</c:f>
              <c:numCache>
                <c:formatCode>General</c:formatCode>
                <c:ptCount val="11"/>
                <c:pt idx="4">
                  <c:v>13.51</c:v>
                </c:pt>
                <c:pt idx="5">
                  <c:v>9.0399999999999991</c:v>
                </c:pt>
                <c:pt idx="6">
                  <c:v>8.1</c:v>
                </c:pt>
                <c:pt idx="7">
                  <c:v>5.5</c:v>
                </c:pt>
                <c:pt idx="8">
                  <c:v>5.41</c:v>
                </c:pt>
                <c:pt idx="9">
                  <c:v>4.51</c:v>
                </c:pt>
              </c:numCache>
            </c:numRef>
          </c:val>
          <c:extLst>
            <c:ext xmlns:c16="http://schemas.microsoft.com/office/drawing/2014/chart" uri="{C3380CC4-5D6E-409C-BE32-E72D297353CC}">
              <c16:uniqueId val="{00000003-DAFA-4BE9-8828-45A237B7793F}"/>
            </c:ext>
          </c:extLst>
        </c:ser>
        <c:ser>
          <c:idx val="4"/>
          <c:order val="4"/>
          <c:tx>
            <c:strRef>
              <c:f>'HIV prev_KP _cities'!$F$4</c:f>
              <c:strCache>
                <c:ptCount val="1"/>
                <c:pt idx="0">
                  <c:v>Freelance 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_cities'!$A$5:$A$15</c:f>
              <c:strCache>
                <c:ptCount val="11"/>
                <c:pt idx="0">
                  <c:v>Cebu </c:v>
                </c:pt>
                <c:pt idx="1">
                  <c:v>Mandue</c:v>
                </c:pt>
                <c:pt idx="2">
                  <c:v>Cebu </c:v>
                </c:pt>
                <c:pt idx="3">
                  <c:v>Cebu </c:v>
                </c:pt>
                <c:pt idx="4">
                  <c:v>Cebu </c:v>
                </c:pt>
                <c:pt idx="5">
                  <c:v>Puerto Princesa </c:v>
                </c:pt>
                <c:pt idx="6">
                  <c:v>Cagayan de Oro </c:v>
                </c:pt>
                <c:pt idx="7">
                  <c:v>Quezon </c:v>
                </c:pt>
                <c:pt idx="8">
                  <c:v>Davao </c:v>
                </c:pt>
                <c:pt idx="9">
                  <c:v>Iloilo </c:v>
                </c:pt>
                <c:pt idx="10">
                  <c:v>Cebu </c:v>
                </c:pt>
              </c:strCache>
            </c:strRef>
          </c:cat>
          <c:val>
            <c:numRef>
              <c:f>'HIV prev_KP _cities'!$F$5:$F$15</c:f>
              <c:numCache>
                <c:formatCode>General</c:formatCode>
                <c:ptCount val="11"/>
                <c:pt idx="10">
                  <c:v>5.2</c:v>
                </c:pt>
              </c:numCache>
            </c:numRef>
          </c:val>
          <c:extLst>
            <c:ext xmlns:c16="http://schemas.microsoft.com/office/drawing/2014/chart" uri="{C3380CC4-5D6E-409C-BE32-E72D297353CC}">
              <c16:uniqueId val="{00000004-DAFA-4BE9-8828-45A237B7793F}"/>
            </c:ext>
          </c:extLst>
        </c:ser>
        <c:dLbls>
          <c:showLegendKey val="0"/>
          <c:showVal val="0"/>
          <c:showCatName val="0"/>
          <c:showSerName val="0"/>
          <c:showPercent val="0"/>
          <c:showBubbleSize val="0"/>
        </c:dLbls>
        <c:gapWidth val="77"/>
        <c:overlap val="100"/>
        <c:axId val="82178048"/>
        <c:axId val="82179968"/>
      </c:barChart>
      <c:scatterChart>
        <c:scatterStyle val="lineMarker"/>
        <c:varyColors val="0"/>
        <c:ser>
          <c:idx val="5"/>
          <c:order val="5"/>
          <c:tx>
            <c:strRef>
              <c:f>'HIV prev_KP _cities'!$N$4</c:f>
              <c:strCache>
                <c:ptCount val="1"/>
                <c:pt idx="0">
                  <c:v>target</c:v>
                </c:pt>
              </c:strCache>
            </c:strRef>
          </c:tx>
          <c:spPr>
            <a:ln w="19050">
              <a:solidFill>
                <a:srgbClr val="E31837"/>
              </a:solidFill>
              <a:prstDash val="dash"/>
            </a:ln>
          </c:spPr>
          <c:marker>
            <c:symbol val="none"/>
          </c:marker>
          <c:xVal>
            <c:numRef>
              <c:f>'HIV prev_KP _cities'!$M$5:$M$6</c:f>
              <c:numCache>
                <c:formatCode>General</c:formatCode>
                <c:ptCount val="2"/>
                <c:pt idx="0">
                  <c:v>0</c:v>
                </c:pt>
                <c:pt idx="1">
                  <c:v>1</c:v>
                </c:pt>
              </c:numCache>
            </c:numRef>
          </c:xVal>
          <c:yVal>
            <c:numRef>
              <c:f>'HIV prev_KP _cities'!$N$5:$N$6</c:f>
              <c:numCache>
                <c:formatCode>General</c:formatCode>
                <c:ptCount val="2"/>
                <c:pt idx="0">
                  <c:v>5</c:v>
                </c:pt>
                <c:pt idx="1">
                  <c:v>5</c:v>
                </c:pt>
              </c:numCache>
            </c:numRef>
          </c:yVal>
          <c:smooth val="0"/>
          <c:extLst>
            <c:ext xmlns:c16="http://schemas.microsoft.com/office/drawing/2014/chart" uri="{C3380CC4-5D6E-409C-BE32-E72D297353CC}">
              <c16:uniqueId val="{00000005-DAFA-4BE9-8828-45A237B7793F}"/>
            </c:ext>
          </c:extLst>
        </c:ser>
        <c:dLbls>
          <c:showLegendKey val="0"/>
          <c:showVal val="0"/>
          <c:showCatName val="0"/>
          <c:showSerName val="0"/>
          <c:showPercent val="0"/>
          <c:showBubbleSize val="0"/>
        </c:dLbls>
        <c:axId val="82188928"/>
        <c:axId val="82186240"/>
      </c:scatterChart>
      <c:catAx>
        <c:axId val="82178048"/>
        <c:scaling>
          <c:orientation val="minMax"/>
        </c:scaling>
        <c:delete val="0"/>
        <c:axPos val="b"/>
        <c:numFmt formatCode="General" sourceLinked="1"/>
        <c:majorTickMark val="out"/>
        <c:minorTickMark val="none"/>
        <c:tickLblPos val="nextTo"/>
        <c:crossAx val="82179968"/>
        <c:crosses val="autoZero"/>
        <c:auto val="1"/>
        <c:lblAlgn val="ctr"/>
        <c:lblOffset val="100"/>
        <c:noMultiLvlLbl val="0"/>
      </c:catAx>
      <c:valAx>
        <c:axId val="82179968"/>
        <c:scaling>
          <c:orientation val="minMax"/>
        </c:scaling>
        <c:delete val="0"/>
        <c:axPos val="l"/>
        <c:title>
          <c:tx>
            <c:rich>
              <a:bodyPr rot="-5400000" vert="horz"/>
              <a:lstStyle/>
              <a:p>
                <a:pPr>
                  <a:defRPr/>
                </a:pPr>
                <a:r>
                  <a:rPr lang="en-US"/>
                  <a:t>% weighted</a:t>
                </a:r>
              </a:p>
            </c:rich>
          </c:tx>
          <c:layout>
            <c:manualLayout>
              <c:xMode val="edge"/>
              <c:yMode val="edge"/>
              <c:x val="1.2621593032578246E-3"/>
              <c:y val="0.2796201833466469"/>
            </c:manualLayout>
          </c:layout>
          <c:overlay val="0"/>
        </c:title>
        <c:numFmt formatCode="General" sourceLinked="1"/>
        <c:majorTickMark val="out"/>
        <c:minorTickMark val="none"/>
        <c:tickLblPos val="nextTo"/>
        <c:crossAx val="82178048"/>
        <c:crosses val="autoZero"/>
        <c:crossBetween val="between"/>
        <c:majorUnit val="5"/>
      </c:valAx>
      <c:valAx>
        <c:axId val="82186240"/>
        <c:scaling>
          <c:orientation val="minMax"/>
          <c:max val="45"/>
          <c:min val="0"/>
        </c:scaling>
        <c:delete val="1"/>
        <c:axPos val="r"/>
        <c:numFmt formatCode="General" sourceLinked="1"/>
        <c:majorTickMark val="out"/>
        <c:minorTickMark val="none"/>
        <c:tickLblPos val="nextTo"/>
        <c:crossAx val="82188928"/>
        <c:crosses val="max"/>
        <c:crossBetween val="midCat"/>
        <c:majorUnit val="5"/>
      </c:valAx>
      <c:valAx>
        <c:axId val="82188928"/>
        <c:scaling>
          <c:orientation val="minMax"/>
          <c:max val="1"/>
          <c:min val="0"/>
        </c:scaling>
        <c:delete val="1"/>
        <c:axPos val="t"/>
        <c:numFmt formatCode="General" sourceLinked="1"/>
        <c:majorTickMark val="out"/>
        <c:minorTickMark val="none"/>
        <c:tickLblPos val="nextTo"/>
        <c:crossAx val="82186240"/>
        <c:crosses val="max"/>
        <c:crossBetween val="midCat"/>
        <c:majorUnit val="0.2"/>
      </c:valAx>
    </c:plotArea>
    <c:legend>
      <c:legendPos val="t"/>
      <c:legendEntry>
        <c:idx val="5"/>
        <c:delete val="1"/>
      </c:legendEntry>
      <c:layout>
        <c:manualLayout>
          <c:xMode val="edge"/>
          <c:yMode val="edge"/>
          <c:x val="1.0994833901703638E-2"/>
          <c:y val="1.9686865166417308E-2"/>
          <c:w val="0.97959624082582641"/>
          <c:h val="7.049086175506078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40679736461514"/>
          <c:y val="8.4468085106382984E-2"/>
          <c:w val="0.72388571964218762"/>
          <c:h val="0.49021332439828003"/>
        </c:manualLayout>
      </c:layout>
      <c:lineChart>
        <c:grouping val="standard"/>
        <c:varyColors val="0"/>
        <c:ser>
          <c:idx val="0"/>
          <c:order val="0"/>
          <c:tx>
            <c:strRef>
              <c:f>'HIV prev_MSM_cities'!$A$4</c:f>
              <c:strCache>
                <c:ptCount val="1"/>
                <c:pt idx="0">
                  <c:v>Quezon</c:v>
                </c:pt>
              </c:strCache>
            </c:strRef>
          </c:tx>
          <c:spPr>
            <a:ln w="38100">
              <a:solidFill>
                <a:srgbClr val="00AEEF"/>
              </a:solidFill>
            </a:ln>
          </c:spPr>
          <c:marker>
            <c:spPr>
              <a:solidFill>
                <a:srgbClr val="00AEEF"/>
              </a:solidFill>
              <a:ln>
                <a:solidFill>
                  <a:srgbClr val="00AEEF"/>
                </a:solidFill>
              </a:ln>
            </c:spPr>
          </c:marker>
          <c:dPt>
            <c:idx val="4"/>
            <c:bubble3D val="0"/>
            <c:spPr>
              <a:ln w="38100">
                <a:solidFill>
                  <a:srgbClr val="00AEEF"/>
                </a:solidFill>
                <a:prstDash val="sysDot"/>
              </a:ln>
            </c:spPr>
            <c:extLst>
              <c:ext xmlns:c16="http://schemas.microsoft.com/office/drawing/2014/chart" uri="{C3380CC4-5D6E-409C-BE32-E72D297353CC}">
                <c16:uniqueId val="{00000001-BEE7-4F19-B2CF-A6859788F779}"/>
              </c:ext>
            </c:extLst>
          </c:dPt>
          <c:cat>
            <c:strRef>
              <c:f>'HIV prev_MSM_cities'!$B$3:$F$3</c:f>
              <c:strCache>
                <c:ptCount val="5"/>
                <c:pt idx="0">
                  <c:v>2007</c:v>
                </c:pt>
                <c:pt idx="1">
                  <c:v>2009</c:v>
                </c:pt>
                <c:pt idx="2">
                  <c:v>2011</c:v>
                </c:pt>
                <c:pt idx="3">
                  <c:v>2013</c:v>
                </c:pt>
                <c:pt idx="4">
                  <c:v>2015*</c:v>
                </c:pt>
              </c:strCache>
            </c:strRef>
          </c:cat>
          <c:val>
            <c:numRef>
              <c:f>'HIV prev_MSM_cities'!$B$4:$F$4</c:f>
              <c:numCache>
                <c:formatCode>General</c:formatCode>
                <c:ptCount val="5"/>
                <c:pt idx="0">
                  <c:v>0.4</c:v>
                </c:pt>
                <c:pt idx="1">
                  <c:v>1.44</c:v>
                </c:pt>
                <c:pt idx="2">
                  <c:v>5.56</c:v>
                </c:pt>
                <c:pt idx="3">
                  <c:v>6.56</c:v>
                </c:pt>
                <c:pt idx="4" formatCode="0.0">
                  <c:v>5.5</c:v>
                </c:pt>
              </c:numCache>
            </c:numRef>
          </c:val>
          <c:smooth val="0"/>
          <c:extLst>
            <c:ext xmlns:c16="http://schemas.microsoft.com/office/drawing/2014/chart" uri="{C3380CC4-5D6E-409C-BE32-E72D297353CC}">
              <c16:uniqueId val="{00000002-BEE7-4F19-B2CF-A6859788F779}"/>
            </c:ext>
          </c:extLst>
        </c:ser>
        <c:ser>
          <c:idx val="1"/>
          <c:order val="1"/>
          <c:tx>
            <c:strRef>
              <c:f>'HIV prev_MSM_cities'!$A$5</c:f>
              <c:strCache>
                <c:ptCount val="1"/>
                <c:pt idx="0">
                  <c:v>Manila</c:v>
                </c:pt>
              </c:strCache>
            </c:strRef>
          </c:tx>
          <c:spPr>
            <a:ln w="38100">
              <a:solidFill>
                <a:srgbClr val="E31837"/>
              </a:solidFill>
            </a:ln>
          </c:spPr>
          <c:marker>
            <c:spPr>
              <a:solidFill>
                <a:srgbClr val="E31837"/>
              </a:solidFill>
              <a:ln>
                <a:noFill/>
              </a:ln>
            </c:spPr>
          </c:marker>
          <c:dPt>
            <c:idx val="4"/>
            <c:bubble3D val="0"/>
            <c:spPr>
              <a:ln w="38100">
                <a:solidFill>
                  <a:srgbClr val="E31837"/>
                </a:solidFill>
                <a:prstDash val="sysDot"/>
              </a:ln>
            </c:spPr>
            <c:extLst>
              <c:ext xmlns:c16="http://schemas.microsoft.com/office/drawing/2014/chart" uri="{C3380CC4-5D6E-409C-BE32-E72D297353CC}">
                <c16:uniqueId val="{00000004-BEE7-4F19-B2CF-A6859788F779}"/>
              </c:ext>
            </c:extLst>
          </c:dPt>
          <c:cat>
            <c:strRef>
              <c:f>'HIV prev_MSM_cities'!$B$3:$F$3</c:f>
              <c:strCache>
                <c:ptCount val="5"/>
                <c:pt idx="0">
                  <c:v>2007</c:v>
                </c:pt>
                <c:pt idx="1">
                  <c:v>2009</c:v>
                </c:pt>
                <c:pt idx="2">
                  <c:v>2011</c:v>
                </c:pt>
                <c:pt idx="3">
                  <c:v>2013</c:v>
                </c:pt>
                <c:pt idx="4">
                  <c:v>2015*</c:v>
                </c:pt>
              </c:strCache>
            </c:strRef>
          </c:cat>
          <c:val>
            <c:numRef>
              <c:f>'HIV prev_MSM_cities'!$B$5:$F$5</c:f>
              <c:numCache>
                <c:formatCode>General</c:formatCode>
                <c:ptCount val="5"/>
                <c:pt idx="1">
                  <c:v>3.7</c:v>
                </c:pt>
                <c:pt idx="2">
                  <c:v>4.3</c:v>
                </c:pt>
                <c:pt idx="3">
                  <c:v>6.7</c:v>
                </c:pt>
                <c:pt idx="4" formatCode="0.0">
                  <c:v>2.36</c:v>
                </c:pt>
              </c:numCache>
            </c:numRef>
          </c:val>
          <c:smooth val="0"/>
          <c:extLst>
            <c:ext xmlns:c16="http://schemas.microsoft.com/office/drawing/2014/chart" uri="{C3380CC4-5D6E-409C-BE32-E72D297353CC}">
              <c16:uniqueId val="{00000005-BEE7-4F19-B2CF-A6859788F779}"/>
            </c:ext>
          </c:extLst>
        </c:ser>
        <c:ser>
          <c:idx val="2"/>
          <c:order val="2"/>
          <c:tx>
            <c:strRef>
              <c:f>'HIV prev_MSM_cities'!$A$6</c:f>
              <c:strCache>
                <c:ptCount val="1"/>
                <c:pt idx="0">
                  <c:v>Cebu</c:v>
                </c:pt>
              </c:strCache>
            </c:strRef>
          </c:tx>
          <c:spPr>
            <a:ln w="38100">
              <a:solidFill>
                <a:srgbClr val="88C540"/>
              </a:solidFill>
            </a:ln>
          </c:spPr>
          <c:marker>
            <c:spPr>
              <a:solidFill>
                <a:srgbClr val="88C540"/>
              </a:solidFill>
              <a:ln>
                <a:solidFill>
                  <a:srgbClr val="88C540"/>
                </a:solidFill>
              </a:ln>
            </c:spPr>
          </c:marker>
          <c:dPt>
            <c:idx val="4"/>
            <c:bubble3D val="0"/>
            <c:spPr>
              <a:ln w="38100">
                <a:solidFill>
                  <a:srgbClr val="88C540"/>
                </a:solidFill>
                <a:prstDash val="sysDot"/>
              </a:ln>
            </c:spPr>
            <c:extLst>
              <c:ext xmlns:c16="http://schemas.microsoft.com/office/drawing/2014/chart" uri="{C3380CC4-5D6E-409C-BE32-E72D297353CC}">
                <c16:uniqueId val="{00000007-BEE7-4F19-B2CF-A6859788F779}"/>
              </c:ext>
            </c:extLst>
          </c:dPt>
          <c:cat>
            <c:strRef>
              <c:f>'HIV prev_MSM_cities'!$B$3:$F$3</c:f>
              <c:strCache>
                <c:ptCount val="5"/>
                <c:pt idx="0">
                  <c:v>2007</c:v>
                </c:pt>
                <c:pt idx="1">
                  <c:v>2009</c:v>
                </c:pt>
                <c:pt idx="2">
                  <c:v>2011</c:v>
                </c:pt>
                <c:pt idx="3">
                  <c:v>2013</c:v>
                </c:pt>
                <c:pt idx="4">
                  <c:v>2015*</c:v>
                </c:pt>
              </c:strCache>
            </c:strRef>
          </c:cat>
          <c:val>
            <c:numRef>
              <c:f>'HIV prev_MSM_cities'!$B$6:$F$6</c:f>
              <c:numCache>
                <c:formatCode>General</c:formatCode>
                <c:ptCount val="5"/>
                <c:pt idx="0">
                  <c:v>0</c:v>
                </c:pt>
                <c:pt idx="1">
                  <c:v>1</c:v>
                </c:pt>
                <c:pt idx="2">
                  <c:v>4.7</c:v>
                </c:pt>
                <c:pt idx="3">
                  <c:v>7.7</c:v>
                </c:pt>
                <c:pt idx="4" formatCode="0.0">
                  <c:v>13.51</c:v>
                </c:pt>
              </c:numCache>
            </c:numRef>
          </c:val>
          <c:smooth val="0"/>
          <c:extLst>
            <c:ext xmlns:c16="http://schemas.microsoft.com/office/drawing/2014/chart" uri="{C3380CC4-5D6E-409C-BE32-E72D297353CC}">
              <c16:uniqueId val="{00000008-BEE7-4F19-B2CF-A6859788F779}"/>
            </c:ext>
          </c:extLst>
        </c:ser>
        <c:ser>
          <c:idx val="3"/>
          <c:order val="3"/>
          <c:tx>
            <c:strRef>
              <c:f>'HIV prev_MSM_cities'!$A$7</c:f>
              <c:strCache>
                <c:ptCount val="1"/>
                <c:pt idx="0">
                  <c:v>Davao</c:v>
                </c:pt>
              </c:strCache>
            </c:strRef>
          </c:tx>
          <c:spPr>
            <a:ln w="38100">
              <a:solidFill>
                <a:srgbClr val="EC008C"/>
              </a:solidFill>
            </a:ln>
          </c:spPr>
          <c:marker>
            <c:spPr>
              <a:solidFill>
                <a:srgbClr val="EC008C"/>
              </a:solidFill>
              <a:ln>
                <a:solidFill>
                  <a:schemeClr val="bg1"/>
                </a:solidFill>
              </a:ln>
            </c:spPr>
          </c:marker>
          <c:dPt>
            <c:idx val="0"/>
            <c:bubble3D val="0"/>
            <c:spPr>
              <a:ln w="38100">
                <a:solidFill>
                  <a:srgbClr val="EC008C"/>
                </a:solidFill>
                <a:prstDash val="sysDot"/>
              </a:ln>
            </c:spPr>
            <c:extLst>
              <c:ext xmlns:c16="http://schemas.microsoft.com/office/drawing/2014/chart" uri="{C3380CC4-5D6E-409C-BE32-E72D297353CC}">
                <c16:uniqueId val="{0000000A-BEE7-4F19-B2CF-A6859788F779}"/>
              </c:ext>
            </c:extLst>
          </c:dPt>
          <c:dPt>
            <c:idx val="4"/>
            <c:bubble3D val="0"/>
            <c:spPr>
              <a:ln w="38100">
                <a:solidFill>
                  <a:srgbClr val="EC008C"/>
                </a:solidFill>
                <a:prstDash val="sysDot"/>
              </a:ln>
            </c:spPr>
            <c:extLst>
              <c:ext xmlns:c16="http://schemas.microsoft.com/office/drawing/2014/chart" uri="{C3380CC4-5D6E-409C-BE32-E72D297353CC}">
                <c16:uniqueId val="{0000000C-BEE7-4F19-B2CF-A6859788F779}"/>
              </c:ext>
            </c:extLst>
          </c:dPt>
          <c:cat>
            <c:strRef>
              <c:f>'HIV prev_MSM_cities'!$B$3:$F$3</c:f>
              <c:strCache>
                <c:ptCount val="5"/>
                <c:pt idx="0">
                  <c:v>2007</c:v>
                </c:pt>
                <c:pt idx="1">
                  <c:v>2009</c:v>
                </c:pt>
                <c:pt idx="2">
                  <c:v>2011</c:v>
                </c:pt>
                <c:pt idx="3">
                  <c:v>2013</c:v>
                </c:pt>
                <c:pt idx="4">
                  <c:v>2015*</c:v>
                </c:pt>
              </c:strCache>
            </c:strRef>
          </c:cat>
          <c:val>
            <c:numRef>
              <c:f>'HIV prev_MSM_cities'!$B$7:$F$7</c:f>
              <c:numCache>
                <c:formatCode>General</c:formatCode>
                <c:ptCount val="5"/>
                <c:pt idx="1">
                  <c:v>3.67</c:v>
                </c:pt>
                <c:pt idx="2">
                  <c:v>2.67</c:v>
                </c:pt>
                <c:pt idx="3">
                  <c:v>5</c:v>
                </c:pt>
                <c:pt idx="4" formatCode="0.0">
                  <c:v>5.41</c:v>
                </c:pt>
              </c:numCache>
            </c:numRef>
          </c:val>
          <c:smooth val="0"/>
          <c:extLst>
            <c:ext xmlns:c16="http://schemas.microsoft.com/office/drawing/2014/chart" uri="{C3380CC4-5D6E-409C-BE32-E72D297353CC}">
              <c16:uniqueId val="{0000000D-BEE7-4F19-B2CF-A6859788F779}"/>
            </c:ext>
          </c:extLst>
        </c:ser>
        <c:ser>
          <c:idx val="4"/>
          <c:order val="4"/>
          <c:tx>
            <c:strRef>
              <c:f>'HIV prev_MSM_cities'!$A$8</c:f>
              <c:strCache>
                <c:ptCount val="1"/>
                <c:pt idx="0">
                  <c:v>Cayagan de Oro</c:v>
                </c:pt>
              </c:strCache>
            </c:strRef>
          </c:tx>
          <c:spPr>
            <a:ln w="38100">
              <a:solidFill>
                <a:srgbClr val="F78E1E"/>
              </a:solidFill>
            </a:ln>
          </c:spPr>
          <c:marker>
            <c:spPr>
              <a:solidFill>
                <a:srgbClr val="F78E1E"/>
              </a:solidFill>
              <a:ln>
                <a:solidFill>
                  <a:schemeClr val="bg1"/>
                </a:solidFill>
              </a:ln>
            </c:spPr>
          </c:marker>
          <c:dPt>
            <c:idx val="4"/>
            <c:bubble3D val="0"/>
            <c:spPr>
              <a:ln w="38100">
                <a:solidFill>
                  <a:srgbClr val="F78E1E"/>
                </a:solidFill>
                <a:prstDash val="sysDot"/>
              </a:ln>
            </c:spPr>
            <c:extLst>
              <c:ext xmlns:c16="http://schemas.microsoft.com/office/drawing/2014/chart" uri="{C3380CC4-5D6E-409C-BE32-E72D297353CC}">
                <c16:uniqueId val="{0000000F-BEE7-4F19-B2CF-A6859788F779}"/>
              </c:ext>
            </c:extLst>
          </c:dPt>
          <c:cat>
            <c:strRef>
              <c:f>'HIV prev_MSM_cities'!$B$3:$F$3</c:f>
              <c:strCache>
                <c:ptCount val="5"/>
                <c:pt idx="0">
                  <c:v>2007</c:v>
                </c:pt>
                <c:pt idx="1">
                  <c:v>2009</c:v>
                </c:pt>
                <c:pt idx="2">
                  <c:v>2011</c:v>
                </c:pt>
                <c:pt idx="3">
                  <c:v>2013</c:v>
                </c:pt>
                <c:pt idx="4">
                  <c:v>2015*</c:v>
                </c:pt>
              </c:strCache>
            </c:strRef>
          </c:cat>
          <c:val>
            <c:numRef>
              <c:f>'HIV prev_MSM_cities'!$B$8:$F$8</c:f>
              <c:numCache>
                <c:formatCode>General</c:formatCode>
                <c:ptCount val="5"/>
                <c:pt idx="2">
                  <c:v>1.9</c:v>
                </c:pt>
                <c:pt idx="3">
                  <c:v>4.7</c:v>
                </c:pt>
                <c:pt idx="4" formatCode="0.0">
                  <c:v>8.1</c:v>
                </c:pt>
              </c:numCache>
            </c:numRef>
          </c:val>
          <c:smooth val="0"/>
          <c:extLst>
            <c:ext xmlns:c16="http://schemas.microsoft.com/office/drawing/2014/chart" uri="{C3380CC4-5D6E-409C-BE32-E72D297353CC}">
              <c16:uniqueId val="{00000010-BEE7-4F19-B2CF-A6859788F779}"/>
            </c:ext>
          </c:extLst>
        </c:ser>
        <c:dLbls>
          <c:showLegendKey val="0"/>
          <c:showVal val="0"/>
          <c:showCatName val="0"/>
          <c:showSerName val="0"/>
          <c:showPercent val="0"/>
          <c:showBubbleSize val="0"/>
        </c:dLbls>
        <c:marker val="1"/>
        <c:smooth val="0"/>
        <c:axId val="82182528"/>
        <c:axId val="82184064"/>
      </c:lineChart>
      <c:catAx>
        <c:axId val="82182528"/>
        <c:scaling>
          <c:orientation val="minMax"/>
        </c:scaling>
        <c:delete val="0"/>
        <c:axPos val="b"/>
        <c:numFmt formatCode="General" sourceLinked="1"/>
        <c:majorTickMark val="none"/>
        <c:minorTickMark val="none"/>
        <c:tickLblPos val="nextTo"/>
        <c:crossAx val="82184064"/>
        <c:crosses val="autoZero"/>
        <c:auto val="1"/>
        <c:lblAlgn val="ctr"/>
        <c:lblOffset val="100"/>
        <c:noMultiLvlLbl val="0"/>
      </c:catAx>
      <c:valAx>
        <c:axId val="82184064"/>
        <c:scaling>
          <c:orientation val="minMax"/>
          <c:max val="16"/>
          <c:min val="0"/>
        </c:scaling>
        <c:delete val="0"/>
        <c:axPos val="l"/>
        <c:majorGridlines>
          <c:spPr>
            <a:ln w="6350">
              <a:solidFill>
                <a:sysClr val="window" lastClr="FFFFFF">
                  <a:lumMod val="95000"/>
                </a:sysClr>
              </a:solidFill>
              <a:prstDash val="dashDot"/>
            </a:ln>
          </c:spPr>
        </c:majorGridlines>
        <c:title>
          <c:tx>
            <c:rich>
              <a:bodyPr rot="0" vert="horz"/>
              <a:lstStyle/>
              <a:p>
                <a:pPr>
                  <a:defRPr/>
                </a:pPr>
                <a:r>
                  <a:rPr lang="en-US"/>
                  <a:t>%</a:t>
                </a:r>
              </a:p>
            </c:rich>
          </c:tx>
          <c:layout>
            <c:manualLayout>
              <c:xMode val="edge"/>
              <c:yMode val="edge"/>
              <c:x val="0.17346938775510204"/>
              <c:y val="4.2163399787792481E-2"/>
            </c:manualLayout>
          </c:layout>
          <c:overlay val="0"/>
        </c:title>
        <c:numFmt formatCode="General" sourceLinked="1"/>
        <c:majorTickMark val="none"/>
        <c:minorTickMark val="none"/>
        <c:tickLblPos val="nextTo"/>
        <c:crossAx val="82182528"/>
        <c:crosses val="autoZero"/>
        <c:crossBetween val="between"/>
        <c:majorUnit val="4"/>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11883297196545"/>
          <c:y val="9.8976548609132464E-2"/>
          <c:w val="0.7393111187188558"/>
          <c:h val="0.43216746164718056"/>
        </c:manualLayout>
      </c:layout>
      <c:lineChart>
        <c:grouping val="standard"/>
        <c:varyColors val="0"/>
        <c:ser>
          <c:idx val="0"/>
          <c:order val="0"/>
          <c:tx>
            <c:strRef>
              <c:f>'HIV prev_MTSM'!$A$3</c:f>
              <c:strCache>
                <c:ptCount val="1"/>
                <c:pt idx="0">
                  <c:v>15-19 yr</c:v>
                </c:pt>
              </c:strCache>
            </c:strRef>
          </c:tx>
          <c:spPr>
            <a:ln w="38100">
              <a:solidFill>
                <a:srgbClr val="00AEEF"/>
              </a:solidFill>
            </a:ln>
          </c:spPr>
          <c:marker>
            <c:symbol val="none"/>
          </c:marker>
          <c:cat>
            <c:numRef>
              <c:f>'HIV prev_MTSM'!$B$2:$E$2</c:f>
              <c:numCache>
                <c:formatCode>General</c:formatCode>
                <c:ptCount val="4"/>
                <c:pt idx="0">
                  <c:v>2009</c:v>
                </c:pt>
                <c:pt idx="1">
                  <c:v>2011</c:v>
                </c:pt>
                <c:pt idx="2">
                  <c:v>2013</c:v>
                </c:pt>
                <c:pt idx="3">
                  <c:v>2015</c:v>
                </c:pt>
              </c:numCache>
            </c:numRef>
          </c:cat>
          <c:val>
            <c:numRef>
              <c:f>'HIV prev_MTSM'!$B$3:$E$3</c:f>
              <c:numCache>
                <c:formatCode>General</c:formatCode>
                <c:ptCount val="4"/>
                <c:pt idx="0">
                  <c:v>0.9</c:v>
                </c:pt>
                <c:pt idx="1">
                  <c:v>0.6</c:v>
                </c:pt>
                <c:pt idx="2">
                  <c:v>1.4</c:v>
                </c:pt>
                <c:pt idx="3">
                  <c:v>3.6</c:v>
                </c:pt>
              </c:numCache>
            </c:numRef>
          </c:val>
          <c:smooth val="0"/>
          <c:extLst>
            <c:ext xmlns:c16="http://schemas.microsoft.com/office/drawing/2014/chart" uri="{C3380CC4-5D6E-409C-BE32-E72D297353CC}">
              <c16:uniqueId val="{00000000-1844-4216-84D0-2A270146DB7C}"/>
            </c:ext>
          </c:extLst>
        </c:ser>
        <c:ser>
          <c:idx val="1"/>
          <c:order val="1"/>
          <c:tx>
            <c:strRef>
              <c:f>'HIV prev_MTSM'!$A$4</c:f>
              <c:strCache>
                <c:ptCount val="1"/>
                <c:pt idx="0">
                  <c:v>20-24 yr</c:v>
                </c:pt>
              </c:strCache>
            </c:strRef>
          </c:tx>
          <c:spPr>
            <a:ln w="38100">
              <a:solidFill>
                <a:srgbClr val="F78E1E"/>
              </a:solidFill>
            </a:ln>
          </c:spPr>
          <c:marker>
            <c:symbol val="none"/>
          </c:marker>
          <c:cat>
            <c:numRef>
              <c:f>'HIV prev_MTSM'!$B$2:$E$2</c:f>
              <c:numCache>
                <c:formatCode>General</c:formatCode>
                <c:ptCount val="4"/>
                <c:pt idx="0">
                  <c:v>2009</c:v>
                </c:pt>
                <c:pt idx="1">
                  <c:v>2011</c:v>
                </c:pt>
                <c:pt idx="2">
                  <c:v>2013</c:v>
                </c:pt>
                <c:pt idx="3">
                  <c:v>2015</c:v>
                </c:pt>
              </c:numCache>
            </c:numRef>
          </c:cat>
          <c:val>
            <c:numRef>
              <c:f>'HIV prev_MTSM'!$B$4:$E$4</c:f>
              <c:numCache>
                <c:formatCode>General</c:formatCode>
                <c:ptCount val="4"/>
                <c:pt idx="0">
                  <c:v>1.3</c:v>
                </c:pt>
                <c:pt idx="1">
                  <c:v>3.5</c:v>
                </c:pt>
                <c:pt idx="2">
                  <c:v>4</c:v>
                </c:pt>
                <c:pt idx="3">
                  <c:v>6.2</c:v>
                </c:pt>
              </c:numCache>
            </c:numRef>
          </c:val>
          <c:smooth val="0"/>
          <c:extLst>
            <c:ext xmlns:c16="http://schemas.microsoft.com/office/drawing/2014/chart" uri="{C3380CC4-5D6E-409C-BE32-E72D297353CC}">
              <c16:uniqueId val="{00000001-1844-4216-84D0-2A270146DB7C}"/>
            </c:ext>
          </c:extLst>
        </c:ser>
        <c:ser>
          <c:idx val="2"/>
          <c:order val="2"/>
          <c:tx>
            <c:strRef>
              <c:f>'HIV prev_MTSM'!$A$5</c:f>
              <c:strCache>
                <c:ptCount val="1"/>
                <c:pt idx="0">
                  <c:v>25+ yr</c:v>
                </c:pt>
              </c:strCache>
            </c:strRef>
          </c:tx>
          <c:spPr>
            <a:ln w="38100">
              <a:solidFill>
                <a:srgbClr val="88C540"/>
              </a:solidFill>
            </a:ln>
          </c:spPr>
          <c:marker>
            <c:symbol val="none"/>
          </c:marker>
          <c:cat>
            <c:numRef>
              <c:f>'HIV prev_MTSM'!$B$2:$E$2</c:f>
              <c:numCache>
                <c:formatCode>General</c:formatCode>
                <c:ptCount val="4"/>
                <c:pt idx="0">
                  <c:v>2009</c:v>
                </c:pt>
                <c:pt idx="1">
                  <c:v>2011</c:v>
                </c:pt>
                <c:pt idx="2">
                  <c:v>2013</c:v>
                </c:pt>
                <c:pt idx="3">
                  <c:v>2015</c:v>
                </c:pt>
              </c:numCache>
            </c:numRef>
          </c:cat>
          <c:val>
            <c:numRef>
              <c:f>'HIV prev_MTSM'!$B$5:$E$5</c:f>
              <c:numCache>
                <c:formatCode>General</c:formatCode>
                <c:ptCount val="4"/>
                <c:pt idx="0">
                  <c:v>1.1000000000000001</c:v>
                </c:pt>
                <c:pt idx="1">
                  <c:v>2.8</c:v>
                </c:pt>
                <c:pt idx="2">
                  <c:v>6.2</c:v>
                </c:pt>
                <c:pt idx="3">
                  <c:v>8.9</c:v>
                </c:pt>
              </c:numCache>
            </c:numRef>
          </c:val>
          <c:smooth val="0"/>
          <c:extLst>
            <c:ext xmlns:c16="http://schemas.microsoft.com/office/drawing/2014/chart" uri="{C3380CC4-5D6E-409C-BE32-E72D297353CC}">
              <c16:uniqueId val="{00000002-1844-4216-84D0-2A270146DB7C}"/>
            </c:ext>
          </c:extLst>
        </c:ser>
        <c:dLbls>
          <c:showLegendKey val="0"/>
          <c:showVal val="0"/>
          <c:showCatName val="0"/>
          <c:showSerName val="0"/>
          <c:showPercent val="0"/>
          <c:showBubbleSize val="0"/>
        </c:dLbls>
        <c:smooth val="0"/>
        <c:axId val="161923456"/>
        <c:axId val="161924992"/>
      </c:lineChart>
      <c:catAx>
        <c:axId val="161923456"/>
        <c:scaling>
          <c:orientation val="minMax"/>
        </c:scaling>
        <c:delete val="0"/>
        <c:axPos val="b"/>
        <c:numFmt formatCode="General" sourceLinked="1"/>
        <c:majorTickMark val="none"/>
        <c:minorTickMark val="none"/>
        <c:tickLblPos val="nextTo"/>
        <c:crossAx val="161924992"/>
        <c:crosses val="autoZero"/>
        <c:auto val="1"/>
        <c:lblAlgn val="ctr"/>
        <c:lblOffset val="100"/>
        <c:noMultiLvlLbl val="0"/>
      </c:catAx>
      <c:valAx>
        <c:axId val="161924992"/>
        <c:scaling>
          <c:orientation val="minMax"/>
          <c:max val="10"/>
          <c:min val="0"/>
        </c:scaling>
        <c:delete val="0"/>
        <c:axPos val="l"/>
        <c:majorGridlines>
          <c:spPr>
            <a:ln>
              <a:solidFill>
                <a:schemeClr val="bg1">
                  <a:lumMod val="65000"/>
                </a:schemeClr>
              </a:solidFill>
              <a:prstDash val="dashDot"/>
            </a:ln>
          </c:spPr>
        </c:majorGridlines>
        <c:title>
          <c:tx>
            <c:rich>
              <a:bodyPr rot="0" vert="horz"/>
              <a:lstStyle/>
              <a:p>
                <a:pPr>
                  <a:defRPr/>
                </a:pPr>
                <a:r>
                  <a:rPr lang="en-US"/>
                  <a:t>%</a:t>
                </a:r>
              </a:p>
            </c:rich>
          </c:tx>
          <c:layout>
            <c:manualLayout>
              <c:xMode val="edge"/>
              <c:yMode val="edge"/>
              <c:x val="0.14633229440069992"/>
              <c:y val="5.922051303620153E-2"/>
            </c:manualLayout>
          </c:layout>
          <c:overlay val="0"/>
        </c:title>
        <c:numFmt formatCode="General" sourceLinked="1"/>
        <c:majorTickMark val="none"/>
        <c:minorTickMark val="none"/>
        <c:tickLblPos val="nextTo"/>
        <c:crossAx val="161923456"/>
        <c:crosses val="autoZero"/>
        <c:crossBetween val="between"/>
        <c:majorUnit val="2"/>
      </c:valAx>
      <c:dTable>
        <c:showHorzBorder val="1"/>
        <c:showVertBorder val="1"/>
        <c:showOutline val="1"/>
        <c:showKeys val="1"/>
      </c:dTable>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179276503480548E-2"/>
          <c:y val="7.1750579244136498E-2"/>
          <c:w val="0.89879853959294376"/>
          <c:h val="0.49087788368559193"/>
        </c:manualLayout>
      </c:layout>
      <c:barChart>
        <c:barDir val="col"/>
        <c:grouping val="clustered"/>
        <c:varyColors val="0"/>
        <c:ser>
          <c:idx val="0"/>
          <c:order val="0"/>
          <c:tx>
            <c:strRef>
              <c:f>'HIV prev_FSW-age grp'!$D$2</c:f>
              <c:strCache>
                <c:ptCount val="1"/>
                <c:pt idx="0">
                  <c:v>15-17 yr</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prev_FSW-age grp'!$B$3:$C$6</c:f>
              <c:multiLvlStrCache>
                <c:ptCount val="4"/>
                <c:lvl>
                  <c:pt idx="0">
                    <c:v>2011</c:v>
                  </c:pt>
                  <c:pt idx="1">
                    <c:v>2013</c:v>
                  </c:pt>
                  <c:pt idx="2">
                    <c:v>2011</c:v>
                  </c:pt>
                  <c:pt idx="3">
                    <c:v>2013</c:v>
                  </c:pt>
                </c:lvl>
                <c:lvl>
                  <c:pt idx="0">
                    <c:v>RFSW</c:v>
                  </c:pt>
                  <c:pt idx="2">
                    <c:v>FFSW</c:v>
                  </c:pt>
                </c:lvl>
              </c:multiLvlStrCache>
            </c:multiLvlStrRef>
          </c:cat>
          <c:val>
            <c:numRef>
              <c:f>'HIV prev_FSW-age grp'!$D$3:$D$6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58EE-44CA-91DA-B8B9A3AFAA0E}"/>
            </c:ext>
          </c:extLst>
        </c:ser>
        <c:ser>
          <c:idx val="1"/>
          <c:order val="1"/>
          <c:tx>
            <c:strRef>
              <c:f>'HIV prev_FSW-age grp'!$E$2</c:f>
              <c:strCache>
                <c:ptCount val="1"/>
                <c:pt idx="0">
                  <c:v>18-24 yr</c:v>
                </c:pt>
              </c:strCache>
            </c:strRef>
          </c:tx>
          <c:spPr>
            <a:solidFill>
              <a:srgbClr val="E31837"/>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prev_FSW-age grp'!$B$3:$C$6</c:f>
              <c:multiLvlStrCache>
                <c:ptCount val="4"/>
                <c:lvl>
                  <c:pt idx="0">
                    <c:v>2011</c:v>
                  </c:pt>
                  <c:pt idx="1">
                    <c:v>2013</c:v>
                  </c:pt>
                  <c:pt idx="2">
                    <c:v>2011</c:v>
                  </c:pt>
                  <c:pt idx="3">
                    <c:v>2013</c:v>
                  </c:pt>
                </c:lvl>
                <c:lvl>
                  <c:pt idx="0">
                    <c:v>RFSW</c:v>
                  </c:pt>
                  <c:pt idx="2">
                    <c:v>FFSW</c:v>
                  </c:pt>
                </c:lvl>
              </c:multiLvlStrCache>
            </c:multiLvlStrRef>
          </c:cat>
          <c:val>
            <c:numRef>
              <c:f>'HIV prev_FSW-age grp'!$E$3:$E$6</c:f>
              <c:numCache>
                <c:formatCode>General</c:formatCode>
                <c:ptCount val="4"/>
                <c:pt idx="0">
                  <c:v>0.12</c:v>
                </c:pt>
                <c:pt idx="1">
                  <c:v>0.14000000000000001</c:v>
                </c:pt>
                <c:pt idx="2">
                  <c:v>0.42</c:v>
                </c:pt>
                <c:pt idx="3">
                  <c:v>0.73</c:v>
                </c:pt>
              </c:numCache>
            </c:numRef>
          </c:val>
          <c:extLst>
            <c:ext xmlns:c16="http://schemas.microsoft.com/office/drawing/2014/chart" uri="{C3380CC4-5D6E-409C-BE32-E72D297353CC}">
              <c16:uniqueId val="{00000001-58EE-44CA-91DA-B8B9A3AFAA0E}"/>
            </c:ext>
          </c:extLst>
        </c:ser>
        <c:ser>
          <c:idx val="2"/>
          <c:order val="2"/>
          <c:tx>
            <c:strRef>
              <c:f>'HIV prev_FSW-age grp'!$F$2</c:f>
              <c:strCache>
                <c:ptCount val="1"/>
                <c:pt idx="0">
                  <c:v>25+ yr</c:v>
                </c:pt>
              </c:strCache>
            </c:strRef>
          </c:tx>
          <c:spPr>
            <a:solidFill>
              <a:srgbClr val="00AEEF"/>
            </a:solidFill>
            <a:ln>
              <a:noFill/>
            </a:ln>
          </c:spPr>
          <c:invertIfNegative val="0"/>
          <c:dLbls>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8EE-44CA-91DA-B8B9A3AFAA0E}"/>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prev_FSW-age grp'!$B$3:$C$6</c:f>
              <c:multiLvlStrCache>
                <c:ptCount val="4"/>
                <c:lvl>
                  <c:pt idx="0">
                    <c:v>2011</c:v>
                  </c:pt>
                  <c:pt idx="1">
                    <c:v>2013</c:v>
                  </c:pt>
                  <c:pt idx="2">
                    <c:v>2011</c:v>
                  </c:pt>
                  <c:pt idx="3">
                    <c:v>2013</c:v>
                  </c:pt>
                </c:lvl>
                <c:lvl>
                  <c:pt idx="0">
                    <c:v>RFSW</c:v>
                  </c:pt>
                  <c:pt idx="2">
                    <c:v>FFSW</c:v>
                  </c:pt>
                </c:lvl>
              </c:multiLvlStrCache>
            </c:multiLvlStrRef>
          </c:cat>
          <c:val>
            <c:numRef>
              <c:f>'HIV prev_FSW-age grp'!$F$3:$F$6</c:f>
              <c:numCache>
                <c:formatCode>General</c:formatCode>
                <c:ptCount val="4"/>
                <c:pt idx="0">
                  <c:v>0.14000000000000001</c:v>
                </c:pt>
                <c:pt idx="1">
                  <c:v>0</c:v>
                </c:pt>
                <c:pt idx="2">
                  <c:v>0.52</c:v>
                </c:pt>
                <c:pt idx="3">
                  <c:v>0.78</c:v>
                </c:pt>
              </c:numCache>
            </c:numRef>
          </c:val>
          <c:extLst>
            <c:ext xmlns:c16="http://schemas.microsoft.com/office/drawing/2014/chart" uri="{C3380CC4-5D6E-409C-BE32-E72D297353CC}">
              <c16:uniqueId val="{00000003-58EE-44CA-91DA-B8B9A3AFAA0E}"/>
            </c:ext>
          </c:extLst>
        </c:ser>
        <c:ser>
          <c:idx val="3"/>
          <c:order val="3"/>
          <c:tx>
            <c:strRef>
              <c:f>'HIV prev_FSW-age grp'!$G$2</c:f>
              <c:strCache>
                <c:ptCount val="1"/>
                <c:pt idx="0">
                  <c:v>All</c:v>
                </c:pt>
              </c:strCache>
            </c:strRef>
          </c:tx>
          <c:spPr>
            <a:solidFill>
              <a:schemeClr val="bg1">
                <a:lumMod val="50000"/>
              </a:schemeClr>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prev_FSW-age grp'!$B$3:$C$6</c:f>
              <c:multiLvlStrCache>
                <c:ptCount val="4"/>
                <c:lvl>
                  <c:pt idx="0">
                    <c:v>2011</c:v>
                  </c:pt>
                  <c:pt idx="1">
                    <c:v>2013</c:v>
                  </c:pt>
                  <c:pt idx="2">
                    <c:v>2011</c:v>
                  </c:pt>
                  <c:pt idx="3">
                    <c:v>2013</c:v>
                  </c:pt>
                </c:lvl>
                <c:lvl>
                  <c:pt idx="0">
                    <c:v>RFSW</c:v>
                  </c:pt>
                  <c:pt idx="2">
                    <c:v>FFSW</c:v>
                  </c:pt>
                </c:lvl>
              </c:multiLvlStrCache>
            </c:multiLvlStrRef>
          </c:cat>
          <c:val>
            <c:numRef>
              <c:f>'HIV prev_FSW-age grp'!$G$3:$G$6</c:f>
              <c:numCache>
                <c:formatCode>General</c:formatCode>
                <c:ptCount val="4"/>
                <c:pt idx="0">
                  <c:v>0.12</c:v>
                </c:pt>
                <c:pt idx="1">
                  <c:v>7.0000000000000007E-2</c:v>
                </c:pt>
                <c:pt idx="2">
                  <c:v>0.43</c:v>
                </c:pt>
                <c:pt idx="3">
                  <c:v>0.72</c:v>
                </c:pt>
              </c:numCache>
            </c:numRef>
          </c:val>
          <c:extLst>
            <c:ext xmlns:c16="http://schemas.microsoft.com/office/drawing/2014/chart" uri="{C3380CC4-5D6E-409C-BE32-E72D297353CC}">
              <c16:uniqueId val="{00000004-58EE-44CA-91DA-B8B9A3AFAA0E}"/>
            </c:ext>
          </c:extLst>
        </c:ser>
        <c:dLbls>
          <c:showLegendKey val="0"/>
          <c:showVal val="0"/>
          <c:showCatName val="0"/>
          <c:showSerName val="0"/>
          <c:showPercent val="0"/>
          <c:showBubbleSize val="0"/>
        </c:dLbls>
        <c:gapWidth val="150"/>
        <c:axId val="162414592"/>
        <c:axId val="162416128"/>
      </c:barChart>
      <c:catAx>
        <c:axId val="162414592"/>
        <c:scaling>
          <c:orientation val="minMax"/>
        </c:scaling>
        <c:delete val="0"/>
        <c:axPos val="b"/>
        <c:numFmt formatCode="General" sourceLinked="0"/>
        <c:majorTickMark val="out"/>
        <c:minorTickMark val="none"/>
        <c:tickLblPos val="nextTo"/>
        <c:crossAx val="162416128"/>
        <c:crosses val="autoZero"/>
        <c:auto val="1"/>
        <c:lblAlgn val="ctr"/>
        <c:lblOffset val="100"/>
        <c:noMultiLvlLbl val="0"/>
      </c:catAx>
      <c:valAx>
        <c:axId val="162416128"/>
        <c:scaling>
          <c:orientation val="minMax"/>
          <c:max val="1"/>
          <c:min val="0"/>
        </c:scaling>
        <c:delete val="0"/>
        <c:axPos val="l"/>
        <c:title>
          <c:tx>
            <c:rich>
              <a:bodyPr rot="-5400000" vert="horz"/>
              <a:lstStyle/>
              <a:p>
                <a:pPr>
                  <a:defRPr/>
                </a:pPr>
                <a:r>
                  <a:rPr lang="en-US"/>
                  <a:t>HIV prevalence (%)</a:t>
                </a:r>
              </a:p>
            </c:rich>
          </c:tx>
          <c:layout>
            <c:manualLayout>
              <c:xMode val="edge"/>
              <c:yMode val="edge"/>
              <c:x val="0"/>
              <c:y val="0.10866386520337808"/>
            </c:manualLayout>
          </c:layout>
          <c:overlay val="0"/>
        </c:title>
        <c:numFmt formatCode="General" sourceLinked="1"/>
        <c:majorTickMark val="out"/>
        <c:minorTickMark val="none"/>
        <c:tickLblPos val="nextTo"/>
        <c:crossAx val="162414592"/>
        <c:crosses val="autoZero"/>
        <c:crossBetween val="between"/>
        <c:majorUnit val="0.2"/>
      </c:valAx>
    </c:plotArea>
    <c:legend>
      <c:legendPos val="b"/>
      <c:layout>
        <c:manualLayout>
          <c:xMode val="edge"/>
          <c:yMode val="edge"/>
          <c:x val="0.31198915896382517"/>
          <c:y val="0.75286880222834696"/>
          <c:w val="0.43449457948191261"/>
          <c:h val="7.172550424763408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851528694048373E-2"/>
          <c:y val="0.14941861040954788"/>
          <c:w val="0.8828747125635843"/>
          <c:h val="0.6567156935571733"/>
        </c:manualLayout>
      </c:layout>
      <c:barChart>
        <c:barDir val="col"/>
        <c:grouping val="clustered"/>
        <c:varyColors val="0"/>
        <c:ser>
          <c:idx val="0"/>
          <c:order val="0"/>
          <c:tx>
            <c:strRef>
              <c:f>PWID!$B$13</c:f>
              <c:strCache>
                <c:ptCount val="1"/>
                <c:pt idx="0">
                  <c:v>2011</c:v>
                </c:pt>
              </c:strCache>
            </c:strRef>
          </c:tx>
          <c:spPr>
            <a:solidFill>
              <a:srgbClr val="88C540"/>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PWID!$A$14:$A$17</c:f>
              <c:strCache>
                <c:ptCount val="4"/>
                <c:pt idx="0">
                  <c:v>15 - 17 yr</c:v>
                </c:pt>
                <c:pt idx="1">
                  <c:v>18 - 24 yr</c:v>
                </c:pt>
                <c:pt idx="2">
                  <c:v>25+ yr</c:v>
                </c:pt>
                <c:pt idx="3">
                  <c:v>All ages</c:v>
                </c:pt>
              </c:strCache>
            </c:strRef>
          </c:cat>
          <c:val>
            <c:numRef>
              <c:f>PWID!$B$14:$B$17</c:f>
              <c:numCache>
                <c:formatCode>General</c:formatCode>
                <c:ptCount val="4"/>
                <c:pt idx="0">
                  <c:v>9.52</c:v>
                </c:pt>
                <c:pt idx="1">
                  <c:v>19.27</c:v>
                </c:pt>
                <c:pt idx="2">
                  <c:v>39.83</c:v>
                </c:pt>
                <c:pt idx="3">
                  <c:v>26.94</c:v>
                </c:pt>
              </c:numCache>
            </c:numRef>
          </c:val>
          <c:extLst>
            <c:ext xmlns:c16="http://schemas.microsoft.com/office/drawing/2014/chart" uri="{C3380CC4-5D6E-409C-BE32-E72D297353CC}">
              <c16:uniqueId val="{00000000-96DD-4E96-AD79-78A199DFE3B6}"/>
            </c:ext>
          </c:extLst>
        </c:ser>
        <c:ser>
          <c:idx val="1"/>
          <c:order val="1"/>
          <c:tx>
            <c:strRef>
              <c:f>PWID!$C$13</c:f>
              <c:strCache>
                <c:ptCount val="1"/>
                <c:pt idx="0">
                  <c:v>2013</c:v>
                </c:pt>
              </c:strCache>
            </c:strRef>
          </c:tx>
          <c:spPr>
            <a:solidFill>
              <a:srgbClr val="F78E1E"/>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PWID!$A$14:$A$17</c:f>
              <c:strCache>
                <c:ptCount val="4"/>
                <c:pt idx="0">
                  <c:v>15 - 17 yr</c:v>
                </c:pt>
                <c:pt idx="1">
                  <c:v>18 - 24 yr</c:v>
                </c:pt>
                <c:pt idx="2">
                  <c:v>25+ yr</c:v>
                </c:pt>
                <c:pt idx="3">
                  <c:v>All ages</c:v>
                </c:pt>
              </c:strCache>
            </c:strRef>
          </c:cat>
          <c:val>
            <c:numRef>
              <c:f>PWID!$C$14:$C$17</c:f>
              <c:numCache>
                <c:formatCode>General</c:formatCode>
                <c:ptCount val="4"/>
                <c:pt idx="0">
                  <c:v>4.3499999999999996</c:v>
                </c:pt>
                <c:pt idx="1">
                  <c:v>44.98</c:v>
                </c:pt>
                <c:pt idx="2">
                  <c:v>51.4</c:v>
                </c:pt>
                <c:pt idx="3">
                  <c:v>48.24</c:v>
                </c:pt>
              </c:numCache>
            </c:numRef>
          </c:val>
          <c:extLst>
            <c:ext xmlns:c16="http://schemas.microsoft.com/office/drawing/2014/chart" uri="{C3380CC4-5D6E-409C-BE32-E72D297353CC}">
              <c16:uniqueId val="{00000001-96DD-4E96-AD79-78A199DFE3B6}"/>
            </c:ext>
          </c:extLst>
        </c:ser>
        <c:dLbls>
          <c:showLegendKey val="0"/>
          <c:showVal val="0"/>
          <c:showCatName val="0"/>
          <c:showSerName val="0"/>
          <c:showPercent val="0"/>
          <c:showBubbleSize val="0"/>
        </c:dLbls>
        <c:gapWidth val="77"/>
        <c:axId val="162724864"/>
        <c:axId val="162731136"/>
      </c:barChart>
      <c:catAx>
        <c:axId val="162724864"/>
        <c:scaling>
          <c:orientation val="minMax"/>
        </c:scaling>
        <c:delete val="0"/>
        <c:axPos val="b"/>
        <c:title>
          <c:tx>
            <c:rich>
              <a:bodyPr/>
              <a:lstStyle/>
              <a:p>
                <a:pPr>
                  <a:defRPr/>
                </a:pPr>
                <a:r>
                  <a:rPr lang="en-US"/>
                  <a:t>Age group</a:t>
                </a:r>
              </a:p>
            </c:rich>
          </c:tx>
          <c:layout>
            <c:manualLayout>
              <c:xMode val="edge"/>
              <c:yMode val="edge"/>
              <c:x val="0.47330082050554489"/>
              <c:y val="0.90448744614470356"/>
            </c:manualLayout>
          </c:layout>
          <c:overlay val="0"/>
        </c:title>
        <c:numFmt formatCode="General" sourceLinked="1"/>
        <c:majorTickMark val="out"/>
        <c:minorTickMark val="none"/>
        <c:tickLblPos val="nextTo"/>
        <c:crossAx val="162731136"/>
        <c:crosses val="autoZero"/>
        <c:auto val="1"/>
        <c:lblAlgn val="ctr"/>
        <c:lblOffset val="100"/>
        <c:noMultiLvlLbl val="0"/>
      </c:catAx>
      <c:valAx>
        <c:axId val="162731136"/>
        <c:scaling>
          <c:orientation val="minMax"/>
        </c:scaling>
        <c:delete val="0"/>
        <c:axPos val="l"/>
        <c:majorGridlines>
          <c:spPr>
            <a:ln w="6350">
              <a:solidFill>
                <a:schemeClr val="bg1">
                  <a:lumMod val="95000"/>
                </a:schemeClr>
              </a:solidFill>
              <a:prstDash val="sysDot"/>
            </a:ln>
          </c:spPr>
        </c:majorGridlines>
        <c:title>
          <c:tx>
            <c:rich>
              <a:bodyPr rot="-5400000" vert="horz"/>
              <a:lstStyle/>
              <a:p>
                <a:pPr>
                  <a:defRPr/>
                </a:pPr>
                <a:r>
                  <a:rPr lang="en-US"/>
                  <a:t>HIV prevalence (%)</a:t>
                </a:r>
              </a:p>
            </c:rich>
          </c:tx>
          <c:layout>
            <c:manualLayout>
              <c:xMode val="edge"/>
              <c:yMode val="edge"/>
              <c:x val="1.2621613665826984E-3"/>
              <c:y val="0.17092455827597358"/>
            </c:manualLayout>
          </c:layout>
          <c:overlay val="0"/>
        </c:title>
        <c:numFmt formatCode="General" sourceLinked="1"/>
        <c:majorTickMark val="out"/>
        <c:minorTickMark val="none"/>
        <c:tickLblPos val="nextTo"/>
        <c:crossAx val="162724864"/>
        <c:crosses val="autoZero"/>
        <c:crossBetween val="between"/>
        <c:majorUnit val="10"/>
      </c:valAx>
    </c:plotArea>
    <c:legend>
      <c:legendPos val="b"/>
      <c:layout>
        <c:manualLayout>
          <c:xMode val="edge"/>
          <c:yMode val="edge"/>
          <c:x val="0.71941417795748508"/>
          <c:y val="7.4654583271430695E-4"/>
          <c:w val="0.26084426946631672"/>
          <c:h val="9.5136433417520927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51511079563958E-2"/>
          <c:y val="0.12649737900498895"/>
          <c:w val="0.85843160278995023"/>
          <c:h val="0.7425006190263953"/>
        </c:manualLayout>
      </c:layout>
      <c:lineChart>
        <c:grouping val="standard"/>
        <c:varyColors val="0"/>
        <c:ser>
          <c:idx val="0"/>
          <c:order val="0"/>
          <c:tx>
            <c:strRef>
              <c:f>PWID!$A$5</c:f>
              <c:strCache>
                <c:ptCount val="1"/>
                <c:pt idx="0">
                  <c:v>Cebu (male PWID)</c:v>
                </c:pt>
              </c:strCache>
            </c:strRef>
          </c:tx>
          <c:spPr>
            <a:ln w="38100">
              <a:solidFill>
                <a:srgbClr val="00AEEF"/>
              </a:solidFill>
            </a:ln>
          </c:spPr>
          <c:marker>
            <c:symbol val="diamond"/>
            <c:size val="9"/>
            <c:spPr>
              <a:solidFill>
                <a:srgbClr val="00AEEF"/>
              </a:solidFill>
              <a:ln>
                <a:solidFill>
                  <a:schemeClr val="bg1"/>
                </a:solidFill>
              </a:ln>
            </c:spPr>
          </c:marker>
          <c:dLbls>
            <c:dLbl>
              <c:idx val="8"/>
              <c:tx>
                <c:rich>
                  <a:bodyPr/>
                  <a:lstStyle/>
                  <a:p>
                    <a:r>
                      <a:rPr lang="en-US" dirty="0"/>
                      <a:t>52.3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A-4FA9-B2C5-D395E157665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PWID!$B$4:$J$4</c:f>
              <c:strCache>
                <c:ptCount val="9"/>
                <c:pt idx="0">
                  <c:v>2005</c:v>
                </c:pt>
                <c:pt idx="1">
                  <c:v>2006</c:v>
                </c:pt>
                <c:pt idx="2">
                  <c:v>2007</c:v>
                </c:pt>
                <c:pt idx="3">
                  <c:v>2008</c:v>
                </c:pt>
                <c:pt idx="4">
                  <c:v>2009</c:v>
                </c:pt>
                <c:pt idx="5">
                  <c:v>2010</c:v>
                </c:pt>
                <c:pt idx="6">
                  <c:v>2011</c:v>
                </c:pt>
                <c:pt idx="7">
                  <c:v>2012</c:v>
                </c:pt>
                <c:pt idx="8">
                  <c:v>2013</c:v>
                </c:pt>
              </c:strCache>
            </c:strRef>
          </c:cat>
          <c:val>
            <c:numRef>
              <c:f>PWID!$B$5:$J$5</c:f>
              <c:numCache>
                <c:formatCode>General</c:formatCode>
                <c:ptCount val="9"/>
                <c:pt idx="0">
                  <c:v>0.8</c:v>
                </c:pt>
                <c:pt idx="2">
                  <c:v>0.4</c:v>
                </c:pt>
                <c:pt idx="4">
                  <c:v>0.6</c:v>
                </c:pt>
                <c:pt idx="6">
                  <c:v>53.2</c:v>
                </c:pt>
                <c:pt idx="8">
                  <c:v>52.3</c:v>
                </c:pt>
              </c:numCache>
            </c:numRef>
          </c:val>
          <c:smooth val="0"/>
          <c:extLst>
            <c:ext xmlns:c16="http://schemas.microsoft.com/office/drawing/2014/chart" uri="{C3380CC4-5D6E-409C-BE32-E72D297353CC}">
              <c16:uniqueId val="{00000001-597A-4FA9-B2C5-D395E1576652}"/>
            </c:ext>
          </c:extLst>
        </c:ser>
        <c:ser>
          <c:idx val="1"/>
          <c:order val="1"/>
          <c:tx>
            <c:strRef>
              <c:f>PWID!$A$6</c:f>
              <c:strCache>
                <c:ptCount val="1"/>
                <c:pt idx="0">
                  <c:v>Zambaonga</c:v>
                </c:pt>
              </c:strCache>
            </c:strRef>
          </c:tx>
          <c:spPr>
            <a:ln w="38100">
              <a:solidFill>
                <a:srgbClr val="EC008C"/>
              </a:solidFill>
            </a:ln>
          </c:spPr>
          <c:marker>
            <c:symbol val="square"/>
            <c:size val="7"/>
            <c:spPr>
              <a:solidFill>
                <a:srgbClr val="EC008C"/>
              </a:solidFill>
              <a:ln>
                <a:solidFill>
                  <a:schemeClr val="bg1"/>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7A-4FA9-B2C5-D395E1576652}"/>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PWID!$B$4:$J$4</c:f>
              <c:strCache>
                <c:ptCount val="9"/>
                <c:pt idx="0">
                  <c:v>2005</c:v>
                </c:pt>
                <c:pt idx="1">
                  <c:v>2006</c:v>
                </c:pt>
                <c:pt idx="2">
                  <c:v>2007</c:v>
                </c:pt>
                <c:pt idx="3">
                  <c:v>2008</c:v>
                </c:pt>
                <c:pt idx="4">
                  <c:v>2009</c:v>
                </c:pt>
                <c:pt idx="5">
                  <c:v>2010</c:v>
                </c:pt>
                <c:pt idx="6">
                  <c:v>2011</c:v>
                </c:pt>
                <c:pt idx="7">
                  <c:v>2012</c:v>
                </c:pt>
                <c:pt idx="8">
                  <c:v>2013</c:v>
                </c:pt>
              </c:strCache>
            </c:strRef>
          </c:cat>
          <c:val>
            <c:numRef>
              <c:f>PWID!$B$6:$J$6</c:f>
              <c:numCache>
                <c:formatCode>General</c:formatCode>
                <c:ptCount val="9"/>
                <c:pt idx="0">
                  <c:v>0</c:v>
                </c:pt>
                <c:pt idx="2">
                  <c:v>0</c:v>
                </c:pt>
                <c:pt idx="4">
                  <c:v>0</c:v>
                </c:pt>
                <c:pt idx="6">
                  <c:v>0.33</c:v>
                </c:pt>
              </c:numCache>
            </c:numRef>
          </c:val>
          <c:smooth val="0"/>
          <c:extLst>
            <c:ext xmlns:c16="http://schemas.microsoft.com/office/drawing/2014/chart" uri="{C3380CC4-5D6E-409C-BE32-E72D297353CC}">
              <c16:uniqueId val="{00000003-597A-4FA9-B2C5-D395E1576652}"/>
            </c:ext>
          </c:extLst>
        </c:ser>
        <c:ser>
          <c:idx val="2"/>
          <c:order val="2"/>
          <c:tx>
            <c:strRef>
              <c:f>PWID!$A$7</c:f>
              <c:strCache>
                <c:ptCount val="1"/>
                <c:pt idx="0">
                  <c:v>Mandaue</c:v>
                </c:pt>
              </c:strCache>
            </c:strRef>
          </c:tx>
          <c:spPr>
            <a:ln w="38100">
              <a:solidFill>
                <a:srgbClr val="F78E1E"/>
              </a:solidFill>
            </a:ln>
          </c:spPr>
          <c:marker>
            <c:spPr>
              <a:solidFill>
                <a:srgbClr val="F78E1E"/>
              </a:solidFill>
              <a:ln>
                <a:solidFill>
                  <a:schemeClr val="bg1"/>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7A-4FA9-B2C5-D395E1576652}"/>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PWID!$B$4:$J$4</c:f>
              <c:strCache>
                <c:ptCount val="9"/>
                <c:pt idx="0">
                  <c:v>2005</c:v>
                </c:pt>
                <c:pt idx="1">
                  <c:v>2006</c:v>
                </c:pt>
                <c:pt idx="2">
                  <c:v>2007</c:v>
                </c:pt>
                <c:pt idx="3">
                  <c:v>2008</c:v>
                </c:pt>
                <c:pt idx="4">
                  <c:v>2009</c:v>
                </c:pt>
                <c:pt idx="5">
                  <c:v>2010</c:v>
                </c:pt>
                <c:pt idx="6">
                  <c:v>2011</c:v>
                </c:pt>
                <c:pt idx="7">
                  <c:v>2012</c:v>
                </c:pt>
                <c:pt idx="8">
                  <c:v>2013</c:v>
                </c:pt>
              </c:strCache>
            </c:strRef>
          </c:cat>
          <c:val>
            <c:numRef>
              <c:f>PWID!$B$7:$J$7</c:f>
              <c:numCache>
                <c:formatCode>General</c:formatCode>
                <c:ptCount val="9"/>
                <c:pt idx="4">
                  <c:v>0</c:v>
                </c:pt>
                <c:pt idx="6">
                  <c:v>3.6</c:v>
                </c:pt>
                <c:pt idx="8">
                  <c:v>42.3</c:v>
                </c:pt>
              </c:numCache>
            </c:numRef>
          </c:val>
          <c:smooth val="0"/>
          <c:extLst>
            <c:ext xmlns:c16="http://schemas.microsoft.com/office/drawing/2014/chart" uri="{C3380CC4-5D6E-409C-BE32-E72D297353CC}">
              <c16:uniqueId val="{00000005-597A-4FA9-B2C5-D395E1576652}"/>
            </c:ext>
          </c:extLst>
        </c:ser>
        <c:ser>
          <c:idx val="3"/>
          <c:order val="3"/>
          <c:tx>
            <c:strRef>
              <c:f>PWID!$A$8</c:f>
              <c:strCache>
                <c:ptCount val="1"/>
                <c:pt idx="0">
                  <c:v>Cebu (female PWID)</c:v>
                </c:pt>
              </c:strCache>
            </c:strRef>
          </c:tx>
          <c:spPr>
            <a:ln w="38100">
              <a:solidFill>
                <a:srgbClr val="88C540"/>
              </a:solidFill>
            </a:ln>
          </c:spPr>
          <c:marker>
            <c:symbol val="square"/>
            <c:size val="9"/>
            <c:spPr>
              <a:solidFill>
                <a:srgbClr val="88C540"/>
              </a:solidFill>
              <a:ln>
                <a:no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7A-4FA9-B2C5-D395E157665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PWID!$B$4:$J$4</c:f>
              <c:strCache>
                <c:ptCount val="9"/>
                <c:pt idx="0">
                  <c:v>2005</c:v>
                </c:pt>
                <c:pt idx="1">
                  <c:v>2006</c:v>
                </c:pt>
                <c:pt idx="2">
                  <c:v>2007</c:v>
                </c:pt>
                <c:pt idx="3">
                  <c:v>2008</c:v>
                </c:pt>
                <c:pt idx="4">
                  <c:v>2009</c:v>
                </c:pt>
                <c:pt idx="5">
                  <c:v>2010</c:v>
                </c:pt>
                <c:pt idx="6">
                  <c:v>2011</c:v>
                </c:pt>
                <c:pt idx="7">
                  <c:v>2012</c:v>
                </c:pt>
                <c:pt idx="8">
                  <c:v>2013</c:v>
                </c:pt>
              </c:strCache>
            </c:strRef>
          </c:cat>
          <c:val>
            <c:numRef>
              <c:f>PWID!$B$8:$J$8</c:f>
              <c:numCache>
                <c:formatCode>General</c:formatCode>
                <c:ptCount val="9"/>
                <c:pt idx="8">
                  <c:v>29.9</c:v>
                </c:pt>
              </c:numCache>
            </c:numRef>
          </c:val>
          <c:smooth val="0"/>
          <c:extLst>
            <c:ext xmlns:c16="http://schemas.microsoft.com/office/drawing/2014/chart" uri="{C3380CC4-5D6E-409C-BE32-E72D297353CC}">
              <c16:uniqueId val="{00000007-597A-4FA9-B2C5-D395E1576652}"/>
            </c:ext>
          </c:extLst>
        </c:ser>
        <c:dLbls>
          <c:showLegendKey val="0"/>
          <c:showVal val="0"/>
          <c:showCatName val="0"/>
          <c:showSerName val="0"/>
          <c:showPercent val="0"/>
          <c:showBubbleSize val="0"/>
        </c:dLbls>
        <c:marker val="1"/>
        <c:smooth val="0"/>
        <c:axId val="162841344"/>
        <c:axId val="162842880"/>
      </c:lineChart>
      <c:catAx>
        <c:axId val="162841344"/>
        <c:scaling>
          <c:orientation val="minMax"/>
        </c:scaling>
        <c:delete val="0"/>
        <c:axPos val="b"/>
        <c:numFmt formatCode="General" sourceLinked="0"/>
        <c:majorTickMark val="out"/>
        <c:minorTickMark val="none"/>
        <c:tickLblPos val="nextTo"/>
        <c:crossAx val="162842880"/>
        <c:crosses val="autoZero"/>
        <c:auto val="1"/>
        <c:lblAlgn val="ctr"/>
        <c:lblOffset val="100"/>
        <c:noMultiLvlLbl val="0"/>
      </c:catAx>
      <c:valAx>
        <c:axId val="162842880"/>
        <c:scaling>
          <c:orientation val="minMax"/>
        </c:scaling>
        <c:delete val="0"/>
        <c:axPos val="l"/>
        <c:majorGridlines>
          <c:spPr>
            <a:ln>
              <a:solidFill>
                <a:schemeClr val="bg1">
                  <a:lumMod val="85000"/>
                </a:schemeClr>
              </a:solidFill>
              <a:prstDash val="sysDash"/>
            </a:ln>
          </c:spPr>
        </c:majorGridlines>
        <c:title>
          <c:tx>
            <c:rich>
              <a:bodyPr rot="-5400000" vert="horz"/>
              <a:lstStyle/>
              <a:p>
                <a:pPr>
                  <a:defRPr/>
                </a:pPr>
                <a:r>
                  <a:rPr lang="en-US"/>
                  <a:t>HIV prevalence (%)</a:t>
                </a:r>
              </a:p>
            </c:rich>
          </c:tx>
          <c:layout>
            <c:manualLayout>
              <c:xMode val="edge"/>
              <c:yMode val="edge"/>
              <c:x val="1.8452934791558248E-3"/>
              <c:y val="0.39054398970152171"/>
            </c:manualLayout>
          </c:layout>
          <c:overlay val="0"/>
        </c:title>
        <c:numFmt formatCode="General" sourceLinked="1"/>
        <c:majorTickMark val="out"/>
        <c:minorTickMark val="none"/>
        <c:tickLblPos val="nextTo"/>
        <c:crossAx val="162841344"/>
        <c:crosses val="autoZero"/>
        <c:crossBetween val="between"/>
      </c:valAx>
    </c:plotArea>
    <c:legend>
      <c:legendPos val="r"/>
      <c:layout>
        <c:manualLayout>
          <c:xMode val="edge"/>
          <c:yMode val="edge"/>
          <c:x val="0.14295659174455849"/>
          <c:y val="0.15108750557123754"/>
          <c:w val="0.30689327434994745"/>
          <c:h val="0.39677759619670183"/>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870984150237"/>
          <c:y val="0.14142661370868465"/>
          <c:w val="0.88016371984509689"/>
          <c:h val="0.48694438195225603"/>
        </c:manualLayout>
      </c:layout>
      <c:barChart>
        <c:barDir val="col"/>
        <c:grouping val="clustered"/>
        <c:varyColors val="0"/>
        <c:ser>
          <c:idx val="1"/>
          <c:order val="0"/>
          <c:tx>
            <c:strRef>
              <c:f>'Syphilis prev_KP_cities'!$D$3</c:f>
              <c:strCache>
                <c:ptCount val="1"/>
                <c:pt idx="0">
                  <c:v>M/TSM</c:v>
                </c:pt>
              </c:strCache>
            </c:strRef>
          </c:tx>
          <c:spPr>
            <a:solidFill>
              <a:srgbClr val="F78E1E"/>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prev_KP_cities'!$D$4:$D$20</c:f>
              <c:numCache>
                <c:formatCode>General</c:formatCode>
                <c:ptCount val="17"/>
                <c:pt idx="0">
                  <c:v>8.6</c:v>
                </c:pt>
                <c:pt idx="1">
                  <c:v>6.95</c:v>
                </c:pt>
                <c:pt idx="2">
                  <c:v>5.1100000000000003</c:v>
                </c:pt>
                <c:pt idx="3">
                  <c:v>4.9000000000000004</c:v>
                </c:pt>
                <c:pt idx="4">
                  <c:v>4.0999999999999996</c:v>
                </c:pt>
                <c:pt idx="5">
                  <c:v>3.9</c:v>
                </c:pt>
                <c:pt idx="6">
                  <c:v>3.02</c:v>
                </c:pt>
              </c:numCache>
            </c:numRef>
          </c:val>
          <c:extLst>
            <c:ext xmlns:c16="http://schemas.microsoft.com/office/drawing/2014/chart" uri="{C3380CC4-5D6E-409C-BE32-E72D297353CC}">
              <c16:uniqueId val="{00000000-20CF-47A5-8F2D-1B3C2F56833E}"/>
            </c:ext>
          </c:extLst>
        </c:ser>
        <c:ser>
          <c:idx val="0"/>
          <c:order val="1"/>
          <c:tx>
            <c:strRef>
              <c:f>'Syphilis prev_KP_cities'!$E$3</c:f>
              <c:strCache>
                <c:ptCount val="1"/>
                <c:pt idx="0">
                  <c:v>Freelance FSWs</c:v>
                </c:pt>
              </c:strCache>
            </c:strRef>
          </c:tx>
          <c:spPr>
            <a:solidFill>
              <a:srgbClr val="88C540"/>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prev_KP_cities'!$E$4:$E$20</c:f>
              <c:numCache>
                <c:formatCode>General</c:formatCode>
                <c:ptCount val="17"/>
                <c:pt idx="7">
                  <c:v>6.8</c:v>
                </c:pt>
              </c:numCache>
            </c:numRef>
          </c:val>
          <c:extLst>
            <c:ext xmlns:c16="http://schemas.microsoft.com/office/drawing/2014/chart" uri="{C3380CC4-5D6E-409C-BE32-E72D297353CC}">
              <c16:uniqueId val="{00000001-20CF-47A5-8F2D-1B3C2F56833E}"/>
            </c:ext>
          </c:extLst>
        </c:ser>
        <c:ser>
          <c:idx val="2"/>
          <c:order val="2"/>
          <c:tx>
            <c:strRef>
              <c:f>'Syphilis prev_KP_cities'!$F$3</c:f>
              <c:strCache>
                <c:ptCount val="1"/>
                <c:pt idx="0">
                  <c:v>PWID</c:v>
                </c:pt>
              </c:strCache>
            </c:strRef>
          </c:tx>
          <c:spPr>
            <a:solidFill>
              <a:srgbClr val="00AEEF"/>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prev_KP_cities'!$F$4:$F$20</c:f>
              <c:numCache>
                <c:formatCode>General</c:formatCode>
                <c:ptCount val="17"/>
                <c:pt idx="8">
                  <c:v>4.8499999999999996</c:v>
                </c:pt>
                <c:pt idx="9">
                  <c:v>4.08</c:v>
                </c:pt>
                <c:pt idx="10">
                  <c:v>0.64</c:v>
                </c:pt>
              </c:numCache>
            </c:numRef>
          </c:val>
          <c:extLst>
            <c:ext xmlns:c16="http://schemas.microsoft.com/office/drawing/2014/chart" uri="{C3380CC4-5D6E-409C-BE32-E72D297353CC}">
              <c16:uniqueId val="{00000002-20CF-47A5-8F2D-1B3C2F56833E}"/>
            </c:ext>
          </c:extLst>
        </c:ser>
        <c:ser>
          <c:idx val="3"/>
          <c:order val="3"/>
          <c:tx>
            <c:strRef>
              <c:f>'Syphilis prev_KP_cities'!$G$3</c:f>
              <c:strCache>
                <c:ptCount val="1"/>
                <c:pt idx="0">
                  <c:v>TG women</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prev_KP_cities'!$G$4:$G$20</c:f>
              <c:numCache>
                <c:formatCode>General</c:formatCode>
                <c:ptCount val="17"/>
                <c:pt idx="11">
                  <c:v>2.9</c:v>
                </c:pt>
                <c:pt idx="12">
                  <c:v>1.6</c:v>
                </c:pt>
              </c:numCache>
            </c:numRef>
          </c:val>
          <c:extLst>
            <c:ext xmlns:c16="http://schemas.microsoft.com/office/drawing/2014/chart" uri="{C3380CC4-5D6E-409C-BE32-E72D297353CC}">
              <c16:uniqueId val="{00000003-20CF-47A5-8F2D-1B3C2F56833E}"/>
            </c:ext>
          </c:extLst>
        </c:ser>
        <c:ser>
          <c:idx val="4"/>
          <c:order val="4"/>
          <c:tx>
            <c:strRef>
              <c:f>'Syphilis prev_KP_cities'!$H$3</c:f>
              <c:strCache>
                <c:ptCount val="1"/>
                <c:pt idx="0">
                  <c:v>MEWs</c:v>
                </c:pt>
              </c:strCache>
            </c:strRef>
          </c:tx>
          <c:spPr>
            <a:solidFill>
              <a:sysClr val="window" lastClr="FFFFFF">
                <a:lumMod val="50000"/>
              </a:sys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prev_KP_cities'!$C$4:$C$20</c:f>
              <c:strCache>
                <c:ptCount val="17"/>
                <c:pt idx="0">
                  <c:v>Iloilo </c:v>
                </c:pt>
                <c:pt idx="1">
                  <c:v>Lipa </c:v>
                </c:pt>
                <c:pt idx="2">
                  <c:v>Muntinlupa </c:v>
                </c:pt>
                <c:pt idx="3">
                  <c:v>Cebu </c:v>
                </c:pt>
                <c:pt idx="4">
                  <c:v>Bacoor </c:v>
                </c:pt>
                <c:pt idx="5">
                  <c:v>Talisay </c:v>
                </c:pt>
                <c:pt idx="6">
                  <c:v>Imus </c:v>
                </c:pt>
                <c:pt idx="7">
                  <c:v>Cebu</c:v>
                </c:pt>
                <c:pt idx="8">
                  <c:v>Cebu*</c:v>
                </c:pt>
                <c:pt idx="9">
                  <c:v>Cebu**</c:v>
                </c:pt>
                <c:pt idx="10">
                  <c:v>Mandaue**</c:v>
                </c:pt>
                <c:pt idx="11">
                  <c:v>Cebu </c:v>
                </c:pt>
                <c:pt idx="12">
                  <c:v>Angeles </c:v>
                </c:pt>
                <c:pt idx="13">
                  <c:v>Angeles </c:v>
                </c:pt>
                <c:pt idx="14">
                  <c:v>Pasay </c:v>
                </c:pt>
                <c:pt idx="15">
                  <c:v>Manila </c:v>
                </c:pt>
                <c:pt idx="16">
                  <c:v>Quezon </c:v>
                </c:pt>
              </c:strCache>
            </c:strRef>
          </c:cat>
          <c:val>
            <c:numRef>
              <c:f>'Syphilis prev_KP_cities'!$H$4:$H$20</c:f>
              <c:numCache>
                <c:formatCode>General</c:formatCode>
                <c:ptCount val="17"/>
                <c:pt idx="13">
                  <c:v>1.33</c:v>
                </c:pt>
                <c:pt idx="14">
                  <c:v>1.33</c:v>
                </c:pt>
                <c:pt idx="15">
                  <c:v>1.26</c:v>
                </c:pt>
                <c:pt idx="16">
                  <c:v>0.33</c:v>
                </c:pt>
              </c:numCache>
            </c:numRef>
          </c:val>
          <c:extLst>
            <c:ext xmlns:c16="http://schemas.microsoft.com/office/drawing/2014/chart" uri="{C3380CC4-5D6E-409C-BE32-E72D297353CC}">
              <c16:uniqueId val="{00000004-20CF-47A5-8F2D-1B3C2F56833E}"/>
            </c:ext>
          </c:extLst>
        </c:ser>
        <c:dLbls>
          <c:showLegendKey val="0"/>
          <c:showVal val="0"/>
          <c:showCatName val="0"/>
          <c:showSerName val="0"/>
          <c:showPercent val="0"/>
          <c:showBubbleSize val="0"/>
        </c:dLbls>
        <c:gapWidth val="120"/>
        <c:overlap val="100"/>
        <c:axId val="162937472"/>
        <c:axId val="162947456"/>
      </c:barChart>
      <c:catAx>
        <c:axId val="162937472"/>
        <c:scaling>
          <c:orientation val="minMax"/>
        </c:scaling>
        <c:delete val="0"/>
        <c:axPos val="b"/>
        <c:numFmt formatCode="General" sourceLinked="0"/>
        <c:majorTickMark val="out"/>
        <c:minorTickMark val="none"/>
        <c:tickLblPos val="nextTo"/>
        <c:crossAx val="162947456"/>
        <c:crosses val="autoZero"/>
        <c:auto val="1"/>
        <c:lblAlgn val="ctr"/>
        <c:lblOffset val="100"/>
        <c:noMultiLvlLbl val="0"/>
      </c:catAx>
      <c:valAx>
        <c:axId val="162947456"/>
        <c:scaling>
          <c:orientation val="minMax"/>
          <c:max val="10"/>
          <c:min val="0"/>
        </c:scaling>
        <c:delete val="0"/>
        <c:axPos val="l"/>
        <c:majorGridlines>
          <c:spPr>
            <a:ln>
              <a:solidFill>
                <a:sysClr val="window" lastClr="FFFFFF">
                  <a:lumMod val="95000"/>
                </a:sysClr>
              </a:solidFill>
              <a:prstDash val="dash"/>
            </a:ln>
          </c:spPr>
        </c:majorGridlines>
        <c:title>
          <c:tx>
            <c:rich>
              <a:bodyPr rot="0" vert="horz"/>
              <a:lstStyle/>
              <a:p>
                <a:pPr>
                  <a:defRPr/>
                </a:pPr>
                <a:r>
                  <a:rPr lang="en-US"/>
                  <a:t>%</a:t>
                </a:r>
              </a:p>
            </c:rich>
          </c:tx>
          <c:layout>
            <c:manualLayout>
              <c:xMode val="edge"/>
              <c:yMode val="edge"/>
              <c:x val="1.0217113665389528E-2"/>
              <c:y val="9.6742407199100114E-2"/>
            </c:manualLayout>
          </c:layout>
          <c:overlay val="0"/>
        </c:title>
        <c:numFmt formatCode="General" sourceLinked="1"/>
        <c:majorTickMark val="out"/>
        <c:minorTickMark val="none"/>
        <c:tickLblPos val="nextTo"/>
        <c:crossAx val="162937472"/>
        <c:crosses val="autoZero"/>
        <c:crossBetween val="between"/>
        <c:majorUnit val="2"/>
      </c:valAx>
    </c:plotArea>
    <c:legend>
      <c:legendPos val="t"/>
      <c:layout>
        <c:manualLayout>
          <c:xMode val="edge"/>
          <c:yMode val="edge"/>
          <c:x val="9.0904288304958045E-2"/>
          <c:y val="0"/>
          <c:w val="0.8181912893072274"/>
          <c:h val="6.820197475315585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11452991452994"/>
          <c:y val="7.8139682539682537E-2"/>
          <c:w val="0.68548076923076917"/>
          <c:h val="0.56497023809523805"/>
        </c:manualLayout>
      </c:layout>
      <c:lineChart>
        <c:grouping val="standard"/>
        <c:varyColors val="1"/>
        <c:ser>
          <c:idx val="0"/>
          <c:order val="0"/>
          <c:tx>
            <c:strRef>
              <c:f>Philippines_ni_plhiv_deaths!$C$2</c:f>
              <c:strCache>
                <c:ptCount val="1"/>
                <c:pt idx="0">
                  <c:v>PLHIV</c:v>
                </c:pt>
              </c:strCache>
            </c:strRef>
          </c:tx>
          <c:spPr>
            <a:ln w="38100" cmpd="sng">
              <a:solidFill>
                <a:srgbClr val="63CDF6"/>
              </a:solidFill>
              <a:prstDash val="solid"/>
            </a:ln>
          </c:spPr>
          <c:marker>
            <c:symbol val="none"/>
          </c:marker>
          <c:dLbls>
            <c:dLbl>
              <c:idx val="28"/>
              <c:tx>
                <c:rich>
                  <a:bodyPr/>
                  <a:lstStyle/>
                  <a:p>
                    <a:r>
                      <a:rPr lang="en-US" dirty="0"/>
                      <a:t> </a:t>
                    </a:r>
                    <a:r>
                      <a:rPr lang="en-US" sz="1200" b="1" dirty="0">
                        <a:solidFill>
                          <a:srgbClr val="63CDF6"/>
                        </a:solidFill>
                      </a:rPr>
                      <a:t>77000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FD-4CB3-BDEE-02B880F20A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Philippines_ni_plhiv_deaths!$C$3:$C$31</c:f>
              <c:numCache>
                <c:formatCode>_(* #,##0_);_(* \(#,##0\);_(* "-"??_);_(@_)</c:formatCode>
                <c:ptCount val="29"/>
                <c:pt idx="0">
                  <c:v>54</c:v>
                </c:pt>
                <c:pt idx="1">
                  <c:v>74</c:v>
                </c:pt>
                <c:pt idx="2">
                  <c:v>97</c:v>
                </c:pt>
                <c:pt idx="3">
                  <c:v>136</c:v>
                </c:pt>
                <c:pt idx="4">
                  <c:v>195</c:v>
                </c:pt>
                <c:pt idx="5">
                  <c:v>273</c:v>
                </c:pt>
                <c:pt idx="6">
                  <c:v>358</c:v>
                </c:pt>
                <c:pt idx="7">
                  <c:v>473</c:v>
                </c:pt>
                <c:pt idx="8">
                  <c:v>602</c:v>
                </c:pt>
                <c:pt idx="9">
                  <c:v>793</c:v>
                </c:pt>
                <c:pt idx="10">
                  <c:v>1046</c:v>
                </c:pt>
                <c:pt idx="11">
                  <c:v>1341</c:v>
                </c:pt>
                <c:pt idx="12">
                  <c:v>1728</c:v>
                </c:pt>
                <c:pt idx="13">
                  <c:v>2232</c:v>
                </c:pt>
                <c:pt idx="14">
                  <c:v>2861</c:v>
                </c:pt>
                <c:pt idx="15">
                  <c:v>3673</c:v>
                </c:pt>
                <c:pt idx="16">
                  <c:v>4725</c:v>
                </c:pt>
                <c:pt idx="17">
                  <c:v>6144</c:v>
                </c:pt>
                <c:pt idx="18">
                  <c:v>7973</c:v>
                </c:pt>
                <c:pt idx="19">
                  <c:v>11211</c:v>
                </c:pt>
                <c:pt idx="20">
                  <c:v>15151</c:v>
                </c:pt>
                <c:pt idx="21">
                  <c:v>19201</c:v>
                </c:pt>
                <c:pt idx="22">
                  <c:v>23965</c:v>
                </c:pt>
                <c:pt idx="23">
                  <c:v>29861</c:v>
                </c:pt>
                <c:pt idx="24">
                  <c:v>37147</c:v>
                </c:pt>
                <c:pt idx="25">
                  <c:v>45588</c:v>
                </c:pt>
                <c:pt idx="26">
                  <c:v>54922</c:v>
                </c:pt>
                <c:pt idx="27">
                  <c:v>65325</c:v>
                </c:pt>
                <c:pt idx="28">
                  <c:v>77119</c:v>
                </c:pt>
              </c:numCache>
            </c:numRef>
          </c:val>
          <c:smooth val="0"/>
          <c:extLst>
            <c:ext xmlns:c16="http://schemas.microsoft.com/office/drawing/2014/chart" uri="{C3380CC4-5D6E-409C-BE32-E72D297353CC}">
              <c16:uniqueId val="{00000001-65FD-4CB3-BDEE-02B880F20A89}"/>
            </c:ext>
          </c:extLst>
        </c:ser>
        <c:ser>
          <c:idx val="1"/>
          <c:order val="1"/>
          <c:tx>
            <c:strRef>
              <c:f>Philippines_ni_plhiv_deaths!$D$2</c:f>
              <c:strCache>
                <c:ptCount val="1"/>
                <c:pt idx="0">
                  <c:v>PLHIV - Lower</c:v>
                </c:pt>
              </c:strCache>
            </c:strRef>
          </c:tx>
          <c:spPr>
            <a:ln w="19050" cmpd="sng">
              <a:solidFill>
                <a:srgbClr val="63CDF6"/>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Philippines_ni_plhiv_deaths!$D$3:$D$31</c:f>
              <c:numCache>
                <c:formatCode>_(* #,##0_);_(* \(#,##0\);_(* "-"??_);_(@_)</c:formatCode>
                <c:ptCount val="29"/>
                <c:pt idx="0">
                  <c:v>48</c:v>
                </c:pt>
                <c:pt idx="1">
                  <c:v>66</c:v>
                </c:pt>
                <c:pt idx="2">
                  <c:v>87</c:v>
                </c:pt>
                <c:pt idx="3">
                  <c:v>121</c:v>
                </c:pt>
                <c:pt idx="4">
                  <c:v>173</c:v>
                </c:pt>
                <c:pt idx="5">
                  <c:v>242</c:v>
                </c:pt>
                <c:pt idx="6">
                  <c:v>316</c:v>
                </c:pt>
                <c:pt idx="7">
                  <c:v>418</c:v>
                </c:pt>
                <c:pt idx="8">
                  <c:v>530</c:v>
                </c:pt>
                <c:pt idx="9">
                  <c:v>693</c:v>
                </c:pt>
                <c:pt idx="10">
                  <c:v>913</c:v>
                </c:pt>
                <c:pt idx="11">
                  <c:v>1163</c:v>
                </c:pt>
                <c:pt idx="12">
                  <c:v>1495</c:v>
                </c:pt>
                <c:pt idx="13">
                  <c:v>1938</c:v>
                </c:pt>
                <c:pt idx="14">
                  <c:v>2467</c:v>
                </c:pt>
                <c:pt idx="15">
                  <c:v>3135</c:v>
                </c:pt>
                <c:pt idx="16">
                  <c:v>4011</c:v>
                </c:pt>
                <c:pt idx="17">
                  <c:v>5203</c:v>
                </c:pt>
                <c:pt idx="18">
                  <c:v>6702</c:v>
                </c:pt>
                <c:pt idx="19">
                  <c:v>9475</c:v>
                </c:pt>
                <c:pt idx="20">
                  <c:v>12877</c:v>
                </c:pt>
                <c:pt idx="21">
                  <c:v>16319</c:v>
                </c:pt>
                <c:pt idx="22">
                  <c:v>20309</c:v>
                </c:pt>
                <c:pt idx="23">
                  <c:v>25260</c:v>
                </c:pt>
                <c:pt idx="24">
                  <c:v>31344</c:v>
                </c:pt>
                <c:pt idx="25">
                  <c:v>38394</c:v>
                </c:pt>
                <c:pt idx="26">
                  <c:v>46214</c:v>
                </c:pt>
                <c:pt idx="27">
                  <c:v>54934</c:v>
                </c:pt>
                <c:pt idx="28">
                  <c:v>64712</c:v>
                </c:pt>
              </c:numCache>
            </c:numRef>
          </c:val>
          <c:smooth val="0"/>
          <c:extLst>
            <c:ext xmlns:c16="http://schemas.microsoft.com/office/drawing/2014/chart" uri="{C3380CC4-5D6E-409C-BE32-E72D297353CC}">
              <c16:uniqueId val="{00000002-65FD-4CB3-BDEE-02B880F20A89}"/>
            </c:ext>
          </c:extLst>
        </c:ser>
        <c:ser>
          <c:idx val="2"/>
          <c:order val="2"/>
          <c:tx>
            <c:strRef>
              <c:f>Philippines_ni_plhiv_deaths!$E$2</c:f>
              <c:strCache>
                <c:ptCount val="1"/>
                <c:pt idx="0">
                  <c:v>PLHIV - Upper</c:v>
                </c:pt>
              </c:strCache>
            </c:strRef>
          </c:tx>
          <c:spPr>
            <a:ln w="19050" cmpd="sng">
              <a:solidFill>
                <a:srgbClr val="63CDF6"/>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Philippines_ni_plhiv_deaths!$E$3:$E$31</c:f>
              <c:numCache>
                <c:formatCode>_(* #,##0_);_(* \(#,##0\);_(* "-"??_);_(@_)</c:formatCode>
                <c:ptCount val="29"/>
                <c:pt idx="0">
                  <c:v>60</c:v>
                </c:pt>
                <c:pt idx="1">
                  <c:v>82</c:v>
                </c:pt>
                <c:pt idx="2">
                  <c:v>108</c:v>
                </c:pt>
                <c:pt idx="3">
                  <c:v>150</c:v>
                </c:pt>
                <c:pt idx="4">
                  <c:v>215</c:v>
                </c:pt>
                <c:pt idx="5">
                  <c:v>302</c:v>
                </c:pt>
                <c:pt idx="6">
                  <c:v>398</c:v>
                </c:pt>
                <c:pt idx="7">
                  <c:v>527</c:v>
                </c:pt>
                <c:pt idx="8">
                  <c:v>675</c:v>
                </c:pt>
                <c:pt idx="9">
                  <c:v>892</c:v>
                </c:pt>
                <c:pt idx="10">
                  <c:v>1180</c:v>
                </c:pt>
                <c:pt idx="11">
                  <c:v>1530</c:v>
                </c:pt>
                <c:pt idx="12">
                  <c:v>1994</c:v>
                </c:pt>
                <c:pt idx="13">
                  <c:v>2588</c:v>
                </c:pt>
                <c:pt idx="14">
                  <c:v>3331</c:v>
                </c:pt>
                <c:pt idx="15">
                  <c:v>4296</c:v>
                </c:pt>
                <c:pt idx="16">
                  <c:v>5551</c:v>
                </c:pt>
                <c:pt idx="17">
                  <c:v>7242</c:v>
                </c:pt>
                <c:pt idx="18">
                  <c:v>9404</c:v>
                </c:pt>
                <c:pt idx="19">
                  <c:v>13055</c:v>
                </c:pt>
                <c:pt idx="20">
                  <c:v>17523</c:v>
                </c:pt>
                <c:pt idx="21">
                  <c:v>22272</c:v>
                </c:pt>
                <c:pt idx="22">
                  <c:v>27865</c:v>
                </c:pt>
                <c:pt idx="23">
                  <c:v>34769</c:v>
                </c:pt>
                <c:pt idx="24">
                  <c:v>43355</c:v>
                </c:pt>
                <c:pt idx="25">
                  <c:v>53183</c:v>
                </c:pt>
                <c:pt idx="26">
                  <c:v>64124</c:v>
                </c:pt>
                <c:pt idx="27">
                  <c:v>76395</c:v>
                </c:pt>
                <c:pt idx="28">
                  <c:v>90134</c:v>
                </c:pt>
              </c:numCache>
            </c:numRef>
          </c:val>
          <c:smooth val="0"/>
          <c:extLst>
            <c:ext xmlns:c16="http://schemas.microsoft.com/office/drawing/2014/chart" uri="{C3380CC4-5D6E-409C-BE32-E72D297353CC}">
              <c16:uniqueId val="{00000003-65FD-4CB3-BDEE-02B880F20A89}"/>
            </c:ext>
          </c:extLst>
        </c:ser>
        <c:dLbls>
          <c:showLegendKey val="0"/>
          <c:showVal val="0"/>
          <c:showCatName val="0"/>
          <c:showSerName val="0"/>
          <c:showPercent val="0"/>
          <c:showBubbleSize val="0"/>
        </c:dLbls>
        <c:smooth val="0"/>
        <c:axId val="2770816"/>
        <c:axId val="2772352"/>
      </c:lineChart>
      <c:catAx>
        <c:axId val="2770816"/>
        <c:scaling>
          <c:orientation val="minMax"/>
        </c:scaling>
        <c:delete val="0"/>
        <c:axPos val="b"/>
        <c:numFmt formatCode="General" sourceLinked="1"/>
        <c:majorTickMark val="cross"/>
        <c:minorTickMark val="cross"/>
        <c:tickLblPos val="nextTo"/>
        <c:txPr>
          <a:bodyPr rot="-5400000"/>
          <a:lstStyle/>
          <a:p>
            <a:pPr>
              <a:defRPr/>
            </a:pPr>
            <a:endParaRPr lang="en-US"/>
          </a:p>
        </c:txPr>
        <c:crossAx val="2772352"/>
        <c:crosses val="autoZero"/>
        <c:auto val="1"/>
        <c:lblAlgn val="ctr"/>
        <c:lblOffset val="100"/>
        <c:noMultiLvlLbl val="1"/>
      </c:catAx>
      <c:valAx>
        <c:axId val="2772352"/>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2770816"/>
        <c:crosses val="autoZero"/>
        <c:crossBetween val="between"/>
      </c:valAx>
      <c:spPr>
        <a:noFill/>
      </c:spPr>
    </c:plotArea>
    <c:legend>
      <c:legendPos val="b"/>
      <c:legendEntry>
        <c:idx val="1"/>
        <c:delete val="1"/>
      </c:legendEntry>
      <c:legendEntry>
        <c:idx val="2"/>
        <c:delete val="1"/>
      </c:legendEntry>
      <c:layout>
        <c:manualLayout>
          <c:xMode val="edge"/>
          <c:yMode val="edge"/>
          <c:x val="0.43016501650165018"/>
          <c:y val="0.80793046417143066"/>
          <c:w val="0.19665705128205127"/>
          <c:h val="7.791428468701686E-2"/>
        </c:manualLayout>
      </c:layout>
      <c:overlay val="0"/>
    </c:legend>
    <c:plotVisOnly val="1"/>
    <c:dispBlanksAs val="zero"/>
    <c:showDLblsOverMax val="1"/>
  </c:chart>
  <c:spPr>
    <a:noFill/>
  </c:spPr>
  <c:txPr>
    <a:bodyPr/>
    <a:lstStyle/>
    <a:p>
      <a:pPr>
        <a:defRPr sz="10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298904346307629E-2"/>
          <c:y val="9.1184079601990056E-2"/>
          <c:w val="0.8564605226770301"/>
          <c:h val="0.49070555953233119"/>
        </c:manualLayout>
      </c:layout>
      <c:barChart>
        <c:barDir val="col"/>
        <c:grouping val="clustered"/>
        <c:varyColors val="0"/>
        <c:ser>
          <c:idx val="0"/>
          <c:order val="0"/>
          <c:tx>
            <c:strRef>
              <c:f>'Reported cases'!$C$2</c:f>
              <c:strCache>
                <c:ptCount val="1"/>
                <c:pt idx="0">
                  <c:v>HIV cases</c:v>
                </c:pt>
              </c:strCache>
            </c:strRef>
          </c:tx>
          <c:spPr>
            <a:solidFill>
              <a:srgbClr val="E31837"/>
            </a:solidFill>
          </c:spPr>
          <c:invertIfNegative val="0"/>
          <c:dLbls>
            <c:dLbl>
              <c:idx val="32"/>
              <c:layout>
                <c:manualLayout>
                  <c:x val="8.406893652795169E-3"/>
                  <c:y val="-5.2910063931605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2B-423D-B73B-5A00D1394945}"/>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cases'!$A$3:$A$35</c:f>
              <c:strCach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Jan-May 2016</c:v>
                </c:pt>
              </c:strCache>
            </c:strRef>
          </c:cat>
          <c:val>
            <c:numRef>
              <c:f>'Reported cases'!$C$3:$C$35</c:f>
              <c:numCache>
                <c:formatCode>General</c:formatCode>
                <c:ptCount val="33"/>
                <c:pt idx="0">
                  <c:v>0</c:v>
                </c:pt>
                <c:pt idx="1">
                  <c:v>6</c:v>
                </c:pt>
                <c:pt idx="2">
                  <c:v>18</c:v>
                </c:pt>
                <c:pt idx="3">
                  <c:v>25</c:v>
                </c:pt>
                <c:pt idx="4">
                  <c:v>21</c:v>
                </c:pt>
                <c:pt idx="5">
                  <c:v>29</c:v>
                </c:pt>
                <c:pt idx="6">
                  <c:v>48</c:v>
                </c:pt>
                <c:pt idx="7">
                  <c:v>68</c:v>
                </c:pt>
                <c:pt idx="8">
                  <c:v>51</c:v>
                </c:pt>
                <c:pt idx="9">
                  <c:v>64</c:v>
                </c:pt>
                <c:pt idx="10">
                  <c:v>61</c:v>
                </c:pt>
                <c:pt idx="11">
                  <c:v>65</c:v>
                </c:pt>
                <c:pt idx="12">
                  <c:v>104</c:v>
                </c:pt>
                <c:pt idx="13">
                  <c:v>94</c:v>
                </c:pt>
                <c:pt idx="14">
                  <c:v>144</c:v>
                </c:pt>
                <c:pt idx="15">
                  <c:v>80</c:v>
                </c:pt>
                <c:pt idx="16">
                  <c:v>83</c:v>
                </c:pt>
                <c:pt idx="17">
                  <c:v>117</c:v>
                </c:pt>
                <c:pt idx="18">
                  <c:v>140</c:v>
                </c:pt>
                <c:pt idx="19">
                  <c:v>139</c:v>
                </c:pt>
                <c:pt idx="20">
                  <c:v>160</c:v>
                </c:pt>
                <c:pt idx="21">
                  <c:v>171</c:v>
                </c:pt>
                <c:pt idx="22">
                  <c:v>273</c:v>
                </c:pt>
                <c:pt idx="23">
                  <c:v>311</c:v>
                </c:pt>
                <c:pt idx="24">
                  <c:v>505</c:v>
                </c:pt>
                <c:pt idx="25">
                  <c:v>804</c:v>
                </c:pt>
                <c:pt idx="26">
                  <c:v>1562</c:v>
                </c:pt>
                <c:pt idx="27">
                  <c:v>2239</c:v>
                </c:pt>
                <c:pt idx="28">
                  <c:v>3152</c:v>
                </c:pt>
                <c:pt idx="29">
                  <c:v>4476</c:v>
                </c:pt>
                <c:pt idx="30">
                  <c:v>5468</c:v>
                </c:pt>
                <c:pt idx="31">
                  <c:v>7326</c:v>
                </c:pt>
                <c:pt idx="32">
                  <c:v>3284</c:v>
                </c:pt>
              </c:numCache>
            </c:numRef>
          </c:val>
          <c:extLst>
            <c:ext xmlns:c16="http://schemas.microsoft.com/office/drawing/2014/chart" uri="{C3380CC4-5D6E-409C-BE32-E72D297353CC}">
              <c16:uniqueId val="{00000001-832B-423D-B73B-5A00D1394945}"/>
            </c:ext>
          </c:extLst>
        </c:ser>
        <c:ser>
          <c:idx val="1"/>
          <c:order val="1"/>
          <c:tx>
            <c:strRef>
              <c:f>'Reported cases'!$D$2</c:f>
              <c:strCache>
                <c:ptCount val="1"/>
                <c:pt idx="0">
                  <c:v>AIDS cases</c:v>
                </c:pt>
              </c:strCache>
            </c:strRef>
          </c:tx>
          <c:spPr>
            <a:solidFill>
              <a:srgbClr val="00AEEF"/>
            </a:solidFill>
            <a:ln>
              <a:noFill/>
            </a:ln>
          </c:spPr>
          <c:invertIfNegative val="0"/>
          <c:dLbls>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2B-423D-B73B-5A00D1394945}"/>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cases'!$A$3:$A$35</c:f>
              <c:strCach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Jan-May 2016</c:v>
                </c:pt>
              </c:strCache>
            </c:strRef>
          </c:cat>
          <c:val>
            <c:numRef>
              <c:f>'Reported cases'!$D$3:$D$35</c:f>
              <c:numCache>
                <c:formatCode>General</c:formatCode>
                <c:ptCount val="33"/>
                <c:pt idx="0">
                  <c:v>2</c:v>
                </c:pt>
                <c:pt idx="1">
                  <c:v>4</c:v>
                </c:pt>
                <c:pt idx="2">
                  <c:v>11</c:v>
                </c:pt>
                <c:pt idx="3">
                  <c:v>13</c:v>
                </c:pt>
                <c:pt idx="4">
                  <c:v>11</c:v>
                </c:pt>
                <c:pt idx="5">
                  <c:v>10</c:v>
                </c:pt>
                <c:pt idx="6">
                  <c:v>18</c:v>
                </c:pt>
                <c:pt idx="7">
                  <c:v>17</c:v>
                </c:pt>
                <c:pt idx="8">
                  <c:v>21</c:v>
                </c:pt>
                <c:pt idx="9">
                  <c:v>38</c:v>
                </c:pt>
                <c:pt idx="10">
                  <c:v>57</c:v>
                </c:pt>
                <c:pt idx="11">
                  <c:v>51</c:v>
                </c:pt>
                <c:pt idx="12">
                  <c:v>50</c:v>
                </c:pt>
                <c:pt idx="13">
                  <c:v>23</c:v>
                </c:pt>
                <c:pt idx="14">
                  <c:v>45</c:v>
                </c:pt>
                <c:pt idx="15">
                  <c:v>78</c:v>
                </c:pt>
                <c:pt idx="16">
                  <c:v>40</c:v>
                </c:pt>
                <c:pt idx="17">
                  <c:v>57</c:v>
                </c:pt>
                <c:pt idx="18">
                  <c:v>44</c:v>
                </c:pt>
                <c:pt idx="19">
                  <c:v>54</c:v>
                </c:pt>
                <c:pt idx="20">
                  <c:v>39</c:v>
                </c:pt>
                <c:pt idx="21">
                  <c:v>39</c:v>
                </c:pt>
                <c:pt idx="22">
                  <c:v>36</c:v>
                </c:pt>
                <c:pt idx="23">
                  <c:v>31</c:v>
                </c:pt>
                <c:pt idx="24">
                  <c:v>23</c:v>
                </c:pt>
                <c:pt idx="25">
                  <c:v>31</c:v>
                </c:pt>
                <c:pt idx="26">
                  <c:v>29</c:v>
                </c:pt>
                <c:pt idx="27">
                  <c:v>110</c:v>
                </c:pt>
                <c:pt idx="28">
                  <c:v>186</c:v>
                </c:pt>
                <c:pt idx="29">
                  <c:v>338</c:v>
                </c:pt>
                <c:pt idx="30">
                  <c:v>543</c:v>
                </c:pt>
                <c:pt idx="31">
                  <c:v>503</c:v>
                </c:pt>
                <c:pt idx="32">
                  <c:v>518</c:v>
                </c:pt>
              </c:numCache>
            </c:numRef>
          </c:val>
          <c:extLst>
            <c:ext xmlns:c16="http://schemas.microsoft.com/office/drawing/2014/chart" uri="{C3380CC4-5D6E-409C-BE32-E72D297353CC}">
              <c16:uniqueId val="{00000003-832B-423D-B73B-5A00D1394945}"/>
            </c:ext>
          </c:extLst>
        </c:ser>
        <c:ser>
          <c:idx val="2"/>
          <c:order val="2"/>
          <c:tx>
            <c:strRef>
              <c:f>'Reported cases'!$E$2</c:f>
              <c:strCache>
                <c:ptCount val="1"/>
                <c:pt idx="0">
                  <c:v>AIDS-related deaths *</c:v>
                </c:pt>
              </c:strCache>
            </c:strRef>
          </c:tx>
          <c:spPr>
            <a:solidFill>
              <a:srgbClr val="F78E1E"/>
            </a:solidFill>
            <a:ln>
              <a:noFill/>
            </a:ln>
          </c:spPr>
          <c:invertIfNegative val="0"/>
          <c:dLbls>
            <c:dLbl>
              <c:idx val="32"/>
              <c:layout>
                <c:manualLayout>
                  <c:x val="1.0088272383354351E-2"/>
                  <c:y val="1.3227515982901301E-2"/>
                </c:manualLayout>
              </c:layout>
              <c:spPr/>
              <c:txPr>
                <a:bodyPr/>
                <a:lstStyle/>
                <a:p>
                  <a:pPr>
                    <a:defRPr>
                      <a:solidFill>
                        <a:srgbClr val="F78E1E"/>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2B-423D-B73B-5A00D13949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cases'!$A$3:$A$35</c:f>
              <c:strCach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Jan-May 2016</c:v>
                </c:pt>
              </c:strCache>
            </c:strRef>
          </c:cat>
          <c:val>
            <c:numRef>
              <c:f>'Reported cases'!$E$3:$E$35</c:f>
              <c:numCache>
                <c:formatCode>General</c:formatCode>
                <c:ptCount val="33"/>
                <c:pt idx="0">
                  <c:v>2</c:v>
                </c:pt>
                <c:pt idx="1">
                  <c:v>4</c:v>
                </c:pt>
                <c:pt idx="2">
                  <c:v>10</c:v>
                </c:pt>
                <c:pt idx="3">
                  <c:v>12</c:v>
                </c:pt>
                <c:pt idx="4">
                  <c:v>9</c:v>
                </c:pt>
                <c:pt idx="5">
                  <c:v>8</c:v>
                </c:pt>
                <c:pt idx="6">
                  <c:v>15</c:v>
                </c:pt>
                <c:pt idx="7">
                  <c:v>13</c:v>
                </c:pt>
                <c:pt idx="8">
                  <c:v>13</c:v>
                </c:pt>
                <c:pt idx="9">
                  <c:v>11</c:v>
                </c:pt>
                <c:pt idx="10">
                  <c:v>19</c:v>
                </c:pt>
                <c:pt idx="11">
                  <c:v>24</c:v>
                </c:pt>
                <c:pt idx="12">
                  <c:v>27</c:v>
                </c:pt>
                <c:pt idx="13">
                  <c:v>10</c:v>
                </c:pt>
                <c:pt idx="14">
                  <c:v>16</c:v>
                </c:pt>
                <c:pt idx="15">
                  <c:v>17</c:v>
                </c:pt>
                <c:pt idx="16">
                  <c:v>8</c:v>
                </c:pt>
                <c:pt idx="17">
                  <c:v>20</c:v>
                </c:pt>
                <c:pt idx="18">
                  <c:v>11</c:v>
                </c:pt>
                <c:pt idx="19">
                  <c:v>11</c:v>
                </c:pt>
                <c:pt idx="20">
                  <c:v>8</c:v>
                </c:pt>
                <c:pt idx="21">
                  <c:v>16</c:v>
                </c:pt>
                <c:pt idx="22">
                  <c:v>18</c:v>
                </c:pt>
                <c:pt idx="23">
                  <c:v>10</c:v>
                </c:pt>
                <c:pt idx="24">
                  <c:v>7</c:v>
                </c:pt>
                <c:pt idx="25">
                  <c:v>1</c:v>
                </c:pt>
                <c:pt idx="26">
                  <c:v>3</c:v>
                </c:pt>
                <c:pt idx="27">
                  <c:v>69</c:v>
                </c:pt>
                <c:pt idx="28">
                  <c:v>177</c:v>
                </c:pt>
                <c:pt idx="29">
                  <c:v>179</c:v>
                </c:pt>
                <c:pt idx="30">
                  <c:v>188</c:v>
                </c:pt>
                <c:pt idx="31">
                  <c:v>461</c:v>
                </c:pt>
                <c:pt idx="32">
                  <c:v>228</c:v>
                </c:pt>
              </c:numCache>
            </c:numRef>
          </c:val>
          <c:extLst>
            <c:ext xmlns:c16="http://schemas.microsoft.com/office/drawing/2014/chart" uri="{C3380CC4-5D6E-409C-BE32-E72D297353CC}">
              <c16:uniqueId val="{00000005-832B-423D-B73B-5A00D1394945}"/>
            </c:ext>
          </c:extLst>
        </c:ser>
        <c:dLbls>
          <c:showLegendKey val="0"/>
          <c:showVal val="0"/>
          <c:showCatName val="0"/>
          <c:showSerName val="0"/>
          <c:showPercent val="0"/>
          <c:showBubbleSize val="0"/>
        </c:dLbls>
        <c:gapWidth val="50"/>
        <c:axId val="163093120"/>
        <c:axId val="163107200"/>
      </c:barChart>
      <c:catAx>
        <c:axId val="163093120"/>
        <c:scaling>
          <c:orientation val="minMax"/>
        </c:scaling>
        <c:delete val="0"/>
        <c:axPos val="b"/>
        <c:numFmt formatCode="General" sourceLinked="1"/>
        <c:majorTickMark val="out"/>
        <c:minorTickMark val="none"/>
        <c:tickLblPos val="nextTo"/>
        <c:crossAx val="163107200"/>
        <c:crosses val="autoZero"/>
        <c:auto val="1"/>
        <c:lblAlgn val="ctr"/>
        <c:lblOffset val="100"/>
        <c:tickLblSkip val="2"/>
        <c:noMultiLvlLbl val="0"/>
      </c:catAx>
      <c:valAx>
        <c:axId val="163107200"/>
        <c:scaling>
          <c:orientation val="minMax"/>
          <c:max val="8000"/>
        </c:scaling>
        <c:delete val="0"/>
        <c:axPos val="l"/>
        <c:majorGridlines>
          <c:spPr>
            <a:ln w="6350">
              <a:solidFill>
                <a:schemeClr val="bg1">
                  <a:lumMod val="95000"/>
                </a:schemeClr>
              </a:solidFill>
              <a:prstDash val="sysDot"/>
            </a:ln>
          </c:spPr>
        </c:majorGridlines>
        <c:title>
          <c:tx>
            <c:rich>
              <a:bodyPr rot="0" vert="horz"/>
              <a:lstStyle/>
              <a:p>
                <a:pPr>
                  <a:defRPr/>
                </a:pPr>
                <a:r>
                  <a:rPr lang="en-US"/>
                  <a:t>Number</a:t>
                </a:r>
              </a:p>
            </c:rich>
          </c:tx>
          <c:layout>
            <c:manualLayout>
              <c:xMode val="edge"/>
              <c:yMode val="edge"/>
              <c:x val="1.5484303461543083E-2"/>
              <c:y val="2.6895458822364213E-3"/>
            </c:manualLayout>
          </c:layout>
          <c:overlay val="0"/>
        </c:title>
        <c:numFmt formatCode="#,##0" sourceLinked="0"/>
        <c:majorTickMark val="out"/>
        <c:minorTickMark val="none"/>
        <c:tickLblPos val="nextTo"/>
        <c:crossAx val="163093120"/>
        <c:crosses val="autoZero"/>
        <c:crossBetween val="between"/>
        <c:majorUnit val="2000"/>
      </c:valAx>
    </c:plotArea>
    <c:legend>
      <c:legendPos val="b"/>
      <c:layout>
        <c:manualLayout>
          <c:xMode val="edge"/>
          <c:yMode val="edge"/>
          <c:x val="0.14556477961220887"/>
          <c:y val="0.11036482939632546"/>
          <c:w val="0.30052097655793847"/>
          <c:h val="0.26470138166691426"/>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86338712611419E-2"/>
          <c:y val="5.6844336765596616E-2"/>
          <c:w val="0.55323641310891181"/>
          <c:h val="0.63489248940036347"/>
        </c:manualLayout>
      </c:layout>
      <c:barChart>
        <c:barDir val="col"/>
        <c:grouping val="percentStacked"/>
        <c:varyColors val="0"/>
        <c:ser>
          <c:idx val="1"/>
          <c:order val="0"/>
          <c:tx>
            <c:strRef>
              <c:f>MOT!$A$6</c:f>
              <c:strCache>
                <c:ptCount val="1"/>
                <c:pt idx="0">
                  <c:v>Male-male sex</c:v>
                </c:pt>
              </c:strCache>
            </c:strRef>
          </c:tx>
          <c:spPr>
            <a:solidFill>
              <a:srgbClr val="F78E1E"/>
            </a:solidFill>
            <a:ln>
              <a:noFill/>
            </a:ln>
          </c:spPr>
          <c:invertIfNegative val="0"/>
          <c:cat>
            <c:strRef>
              <c:f>MOT!$B$3:$K$3</c:f>
              <c:strCache>
                <c:ptCount val="10"/>
                <c:pt idx="0">
                  <c:v>1984-2007</c:v>
                </c:pt>
                <c:pt idx="1">
                  <c:v>2008</c:v>
                </c:pt>
                <c:pt idx="2">
                  <c:v>2009</c:v>
                </c:pt>
                <c:pt idx="3">
                  <c:v>2010</c:v>
                </c:pt>
                <c:pt idx="4">
                  <c:v>2011</c:v>
                </c:pt>
                <c:pt idx="5">
                  <c:v>2012</c:v>
                </c:pt>
                <c:pt idx="6">
                  <c:v>2013</c:v>
                </c:pt>
                <c:pt idx="7">
                  <c:v>2014</c:v>
                </c:pt>
                <c:pt idx="8">
                  <c:v>2015</c:v>
                </c:pt>
                <c:pt idx="9">
                  <c:v>Jan-May 2016</c:v>
                </c:pt>
              </c:strCache>
            </c:strRef>
          </c:cat>
          <c:val>
            <c:numRef>
              <c:f>MOT!$B$6:$K$6</c:f>
              <c:numCache>
                <c:formatCode>General</c:formatCode>
                <c:ptCount val="10"/>
                <c:pt idx="0">
                  <c:v>294</c:v>
                </c:pt>
                <c:pt idx="1">
                  <c:v>342</c:v>
                </c:pt>
                <c:pt idx="2">
                  <c:v>588</c:v>
                </c:pt>
                <c:pt idx="3">
                  <c:v>1140</c:v>
                </c:pt>
                <c:pt idx="4">
                  <c:v>1842</c:v>
                </c:pt>
                <c:pt idx="5">
                  <c:v>2679</c:v>
                </c:pt>
                <c:pt idx="6">
                  <c:v>3823</c:v>
                </c:pt>
                <c:pt idx="7">
                  <c:v>4789</c:v>
                </c:pt>
                <c:pt idx="8">
                  <c:v>6465</c:v>
                </c:pt>
                <c:pt idx="9">
                  <c:v>3132</c:v>
                </c:pt>
              </c:numCache>
            </c:numRef>
          </c:val>
          <c:extLst>
            <c:ext xmlns:c16="http://schemas.microsoft.com/office/drawing/2014/chart" uri="{C3380CC4-5D6E-409C-BE32-E72D297353CC}">
              <c16:uniqueId val="{00000000-9FB4-471F-8B2F-45B9EF3459AC}"/>
            </c:ext>
          </c:extLst>
        </c:ser>
        <c:ser>
          <c:idx val="0"/>
          <c:order val="1"/>
          <c:tx>
            <c:strRef>
              <c:f>MOT!$A$7</c:f>
              <c:strCache>
                <c:ptCount val="1"/>
                <c:pt idx="0">
                  <c:v>Heterosexual</c:v>
                </c:pt>
              </c:strCache>
            </c:strRef>
          </c:tx>
          <c:spPr>
            <a:solidFill>
              <a:srgbClr val="88C540"/>
            </a:solidFill>
            <a:ln>
              <a:noFill/>
            </a:ln>
          </c:spPr>
          <c:invertIfNegative val="0"/>
          <c:cat>
            <c:strRef>
              <c:f>MOT!$B$3:$K$3</c:f>
              <c:strCache>
                <c:ptCount val="10"/>
                <c:pt idx="0">
                  <c:v>1984-2007</c:v>
                </c:pt>
                <c:pt idx="1">
                  <c:v>2008</c:v>
                </c:pt>
                <c:pt idx="2">
                  <c:v>2009</c:v>
                </c:pt>
                <c:pt idx="3">
                  <c:v>2010</c:v>
                </c:pt>
                <c:pt idx="4">
                  <c:v>2011</c:v>
                </c:pt>
                <c:pt idx="5">
                  <c:v>2012</c:v>
                </c:pt>
                <c:pt idx="6">
                  <c:v>2013</c:v>
                </c:pt>
                <c:pt idx="7">
                  <c:v>2014</c:v>
                </c:pt>
                <c:pt idx="8">
                  <c:v>2015</c:v>
                </c:pt>
                <c:pt idx="9">
                  <c:v>Jan-May 2016</c:v>
                </c:pt>
              </c:strCache>
            </c:strRef>
          </c:cat>
          <c:val>
            <c:numRef>
              <c:f>MOT!$B$7:$K$7</c:f>
              <c:numCache>
                <c:formatCode>General</c:formatCode>
                <c:ptCount val="10"/>
                <c:pt idx="0">
                  <c:v>433</c:v>
                </c:pt>
                <c:pt idx="1">
                  <c:v>160</c:v>
                </c:pt>
                <c:pt idx="2">
                  <c:v>216</c:v>
                </c:pt>
                <c:pt idx="3">
                  <c:v>271</c:v>
                </c:pt>
                <c:pt idx="4">
                  <c:v>388</c:v>
                </c:pt>
                <c:pt idx="5">
                  <c:v>480</c:v>
                </c:pt>
                <c:pt idx="6">
                  <c:v>717</c:v>
                </c:pt>
                <c:pt idx="7">
                  <c:v>860</c:v>
                </c:pt>
                <c:pt idx="8">
                  <c:v>774</c:v>
                </c:pt>
                <c:pt idx="9">
                  <c:v>476</c:v>
                </c:pt>
              </c:numCache>
            </c:numRef>
          </c:val>
          <c:extLst>
            <c:ext xmlns:c16="http://schemas.microsoft.com/office/drawing/2014/chart" uri="{C3380CC4-5D6E-409C-BE32-E72D297353CC}">
              <c16:uniqueId val="{00000001-9FB4-471F-8B2F-45B9EF3459AC}"/>
            </c:ext>
          </c:extLst>
        </c:ser>
        <c:ser>
          <c:idx val="2"/>
          <c:order val="2"/>
          <c:tx>
            <c:strRef>
              <c:f>MOT!$A$8</c:f>
              <c:strCache>
                <c:ptCount val="1"/>
                <c:pt idx="0">
                  <c:v>Injecting drug use</c:v>
                </c:pt>
              </c:strCache>
            </c:strRef>
          </c:tx>
          <c:spPr>
            <a:solidFill>
              <a:srgbClr val="00AEEF"/>
            </a:solidFill>
            <a:ln>
              <a:noFill/>
            </a:ln>
          </c:spPr>
          <c:invertIfNegative val="0"/>
          <c:cat>
            <c:strRef>
              <c:f>MOT!$B$3:$K$3</c:f>
              <c:strCache>
                <c:ptCount val="10"/>
                <c:pt idx="0">
                  <c:v>1984-2007</c:v>
                </c:pt>
                <c:pt idx="1">
                  <c:v>2008</c:v>
                </c:pt>
                <c:pt idx="2">
                  <c:v>2009</c:v>
                </c:pt>
                <c:pt idx="3">
                  <c:v>2010</c:v>
                </c:pt>
                <c:pt idx="4">
                  <c:v>2011</c:v>
                </c:pt>
                <c:pt idx="5">
                  <c:v>2012</c:v>
                </c:pt>
                <c:pt idx="6">
                  <c:v>2013</c:v>
                </c:pt>
                <c:pt idx="7">
                  <c:v>2014</c:v>
                </c:pt>
                <c:pt idx="8">
                  <c:v>2015</c:v>
                </c:pt>
                <c:pt idx="9">
                  <c:v>Jan-May 2016</c:v>
                </c:pt>
              </c:strCache>
            </c:strRef>
          </c:cat>
          <c:val>
            <c:numRef>
              <c:f>MOT!$B$8:$K$8</c:f>
              <c:numCache>
                <c:formatCode>General</c:formatCode>
                <c:ptCount val="10"/>
                <c:pt idx="0">
                  <c:v>3</c:v>
                </c:pt>
                <c:pt idx="1">
                  <c:v>1</c:v>
                </c:pt>
                <c:pt idx="2">
                  <c:v>0</c:v>
                </c:pt>
                <c:pt idx="3">
                  <c:v>147</c:v>
                </c:pt>
                <c:pt idx="4">
                  <c:v>110</c:v>
                </c:pt>
                <c:pt idx="5">
                  <c:v>175</c:v>
                </c:pt>
                <c:pt idx="6">
                  <c:v>271</c:v>
                </c:pt>
                <c:pt idx="7">
                  <c:v>357</c:v>
                </c:pt>
                <c:pt idx="8">
                  <c:v>272</c:v>
                </c:pt>
                <c:pt idx="9">
                  <c:v>187</c:v>
                </c:pt>
              </c:numCache>
            </c:numRef>
          </c:val>
          <c:extLst>
            <c:ext xmlns:c16="http://schemas.microsoft.com/office/drawing/2014/chart" uri="{C3380CC4-5D6E-409C-BE32-E72D297353CC}">
              <c16:uniqueId val="{00000002-9FB4-471F-8B2F-45B9EF3459AC}"/>
            </c:ext>
          </c:extLst>
        </c:ser>
        <c:ser>
          <c:idx val="3"/>
          <c:order val="3"/>
          <c:tx>
            <c:strRef>
              <c:f>MOT!$A$9</c:f>
              <c:strCache>
                <c:ptCount val="1"/>
                <c:pt idx="0">
                  <c:v>Mother to child transmission</c:v>
                </c:pt>
              </c:strCache>
            </c:strRef>
          </c:tx>
          <c:spPr>
            <a:solidFill>
              <a:srgbClr val="EC008C"/>
            </a:solidFill>
            <a:ln>
              <a:noFill/>
            </a:ln>
          </c:spPr>
          <c:invertIfNegative val="0"/>
          <c:cat>
            <c:strRef>
              <c:f>MOT!$B$3:$K$3</c:f>
              <c:strCache>
                <c:ptCount val="10"/>
                <c:pt idx="0">
                  <c:v>1984-2007</c:v>
                </c:pt>
                <c:pt idx="1">
                  <c:v>2008</c:v>
                </c:pt>
                <c:pt idx="2">
                  <c:v>2009</c:v>
                </c:pt>
                <c:pt idx="3">
                  <c:v>2010</c:v>
                </c:pt>
                <c:pt idx="4">
                  <c:v>2011</c:v>
                </c:pt>
                <c:pt idx="5">
                  <c:v>2012</c:v>
                </c:pt>
                <c:pt idx="6">
                  <c:v>2013</c:v>
                </c:pt>
                <c:pt idx="7">
                  <c:v>2014</c:v>
                </c:pt>
                <c:pt idx="8">
                  <c:v>2015</c:v>
                </c:pt>
                <c:pt idx="9">
                  <c:v>Jan-May 2016</c:v>
                </c:pt>
              </c:strCache>
            </c:strRef>
          </c:cat>
          <c:val>
            <c:numRef>
              <c:f>MOT!$B$9:$K$9</c:f>
              <c:numCache>
                <c:formatCode>General</c:formatCode>
                <c:ptCount val="10"/>
                <c:pt idx="0">
                  <c:v>16</c:v>
                </c:pt>
                <c:pt idx="1">
                  <c:v>2</c:v>
                </c:pt>
                <c:pt idx="2">
                  <c:v>2</c:v>
                </c:pt>
                <c:pt idx="3">
                  <c:v>3</c:v>
                </c:pt>
                <c:pt idx="4">
                  <c:v>3</c:v>
                </c:pt>
                <c:pt idx="5">
                  <c:v>4</c:v>
                </c:pt>
                <c:pt idx="6">
                  <c:v>3</c:v>
                </c:pt>
                <c:pt idx="7">
                  <c:v>5</c:v>
                </c:pt>
                <c:pt idx="8">
                  <c:v>17</c:v>
                </c:pt>
                <c:pt idx="9">
                  <c:v>7</c:v>
                </c:pt>
              </c:numCache>
            </c:numRef>
          </c:val>
          <c:extLst>
            <c:ext xmlns:c16="http://schemas.microsoft.com/office/drawing/2014/chart" uri="{C3380CC4-5D6E-409C-BE32-E72D297353CC}">
              <c16:uniqueId val="{00000003-9FB4-471F-8B2F-45B9EF3459AC}"/>
            </c:ext>
          </c:extLst>
        </c:ser>
        <c:ser>
          <c:idx val="4"/>
          <c:order val="4"/>
          <c:tx>
            <c:strRef>
              <c:f>MOT!$A$10</c:f>
              <c:strCache>
                <c:ptCount val="1"/>
                <c:pt idx="0">
                  <c:v>Blood and blood products</c:v>
                </c:pt>
              </c:strCache>
            </c:strRef>
          </c:tx>
          <c:spPr>
            <a:solidFill>
              <a:srgbClr val="7030A0"/>
            </a:solidFill>
            <a:ln>
              <a:noFill/>
            </a:ln>
          </c:spPr>
          <c:invertIfNegative val="0"/>
          <c:cat>
            <c:strRef>
              <c:f>MOT!$B$3:$K$3</c:f>
              <c:strCache>
                <c:ptCount val="10"/>
                <c:pt idx="0">
                  <c:v>1984-2007</c:v>
                </c:pt>
                <c:pt idx="1">
                  <c:v>2008</c:v>
                </c:pt>
                <c:pt idx="2">
                  <c:v>2009</c:v>
                </c:pt>
                <c:pt idx="3">
                  <c:v>2010</c:v>
                </c:pt>
                <c:pt idx="4">
                  <c:v>2011</c:v>
                </c:pt>
                <c:pt idx="5">
                  <c:v>2012</c:v>
                </c:pt>
                <c:pt idx="6">
                  <c:v>2013</c:v>
                </c:pt>
                <c:pt idx="7">
                  <c:v>2014</c:v>
                </c:pt>
                <c:pt idx="8">
                  <c:v>2015</c:v>
                </c:pt>
                <c:pt idx="9">
                  <c:v>Jan-May 2016</c:v>
                </c:pt>
              </c:strCache>
            </c:strRef>
          </c:cat>
          <c:val>
            <c:numRef>
              <c:f>MOT!$B$10:$K$10</c:f>
              <c:numCache>
                <c:formatCode>General</c:formatCode>
                <c:ptCount val="10"/>
                <c:pt idx="0">
                  <c:v>10</c:v>
                </c:pt>
                <c:pt idx="1">
                  <c:v>0</c:v>
                </c:pt>
                <c:pt idx="2">
                  <c:v>0</c:v>
                </c:pt>
                <c:pt idx="3">
                  <c:v>0</c:v>
                </c:pt>
                <c:pt idx="4">
                  <c:v>1</c:v>
                </c:pt>
                <c:pt idx="5">
                  <c:v>0</c:v>
                </c:pt>
                <c:pt idx="6">
                  <c:v>0</c:v>
                </c:pt>
                <c:pt idx="7">
                  <c:v>0</c:v>
                </c:pt>
                <c:pt idx="8">
                  <c:v>0</c:v>
                </c:pt>
                <c:pt idx="9">
                  <c:v>0</c:v>
                </c:pt>
              </c:numCache>
            </c:numRef>
          </c:val>
          <c:extLst>
            <c:ext xmlns:c16="http://schemas.microsoft.com/office/drawing/2014/chart" uri="{C3380CC4-5D6E-409C-BE32-E72D297353CC}">
              <c16:uniqueId val="{00000004-9FB4-471F-8B2F-45B9EF3459AC}"/>
            </c:ext>
          </c:extLst>
        </c:ser>
        <c:ser>
          <c:idx val="5"/>
          <c:order val="5"/>
          <c:tx>
            <c:strRef>
              <c:f>MOT!$A$11</c:f>
              <c:strCache>
                <c:ptCount val="1"/>
                <c:pt idx="0">
                  <c:v>Needle prick injury</c:v>
                </c:pt>
              </c:strCache>
            </c:strRef>
          </c:tx>
          <c:spPr>
            <a:solidFill>
              <a:srgbClr val="002060"/>
            </a:solidFill>
          </c:spPr>
          <c:invertIfNegative val="0"/>
          <c:cat>
            <c:strRef>
              <c:f>MOT!$B$3:$K$3</c:f>
              <c:strCache>
                <c:ptCount val="10"/>
                <c:pt idx="0">
                  <c:v>1984-2007</c:v>
                </c:pt>
                <c:pt idx="1">
                  <c:v>2008</c:v>
                </c:pt>
                <c:pt idx="2">
                  <c:v>2009</c:v>
                </c:pt>
                <c:pt idx="3">
                  <c:v>2010</c:v>
                </c:pt>
                <c:pt idx="4">
                  <c:v>2011</c:v>
                </c:pt>
                <c:pt idx="5">
                  <c:v>2012</c:v>
                </c:pt>
                <c:pt idx="6">
                  <c:v>2013</c:v>
                </c:pt>
                <c:pt idx="7">
                  <c:v>2014</c:v>
                </c:pt>
                <c:pt idx="8">
                  <c:v>2015</c:v>
                </c:pt>
                <c:pt idx="9">
                  <c:v>Jan-May 2016</c:v>
                </c:pt>
              </c:strCache>
            </c:strRef>
          </c:cat>
          <c:val>
            <c:numRef>
              <c:f>MOT!$B$11:$K$11</c:f>
              <c:numCache>
                <c:formatCode>General</c:formatCode>
                <c:ptCount val="10"/>
                <c:pt idx="0">
                  <c:v>2</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5-9FB4-471F-8B2F-45B9EF3459AC}"/>
            </c:ext>
          </c:extLst>
        </c:ser>
        <c:dLbls>
          <c:showLegendKey val="0"/>
          <c:showVal val="0"/>
          <c:showCatName val="0"/>
          <c:showSerName val="0"/>
          <c:showPercent val="0"/>
          <c:showBubbleSize val="0"/>
        </c:dLbls>
        <c:gapWidth val="70"/>
        <c:overlap val="100"/>
        <c:axId val="163184000"/>
        <c:axId val="163251328"/>
      </c:barChart>
      <c:catAx>
        <c:axId val="163184000"/>
        <c:scaling>
          <c:orientation val="minMax"/>
        </c:scaling>
        <c:delete val="0"/>
        <c:axPos val="b"/>
        <c:numFmt formatCode="General" sourceLinked="1"/>
        <c:majorTickMark val="out"/>
        <c:minorTickMark val="none"/>
        <c:tickLblPos val="nextTo"/>
        <c:crossAx val="163251328"/>
        <c:crosses val="autoZero"/>
        <c:auto val="1"/>
        <c:lblAlgn val="ctr"/>
        <c:lblOffset val="100"/>
        <c:noMultiLvlLbl val="0"/>
      </c:catAx>
      <c:valAx>
        <c:axId val="163251328"/>
        <c:scaling>
          <c:orientation val="minMax"/>
          <c:max val="1"/>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63184000"/>
        <c:crosses val="autoZero"/>
        <c:crossBetween val="between"/>
        <c:majorUnit val="0.2"/>
      </c:valAx>
    </c:plotArea>
    <c:legend>
      <c:legendPos val="r"/>
      <c:layout>
        <c:manualLayout>
          <c:xMode val="edge"/>
          <c:yMode val="edge"/>
          <c:x val="0.66880553348262661"/>
          <c:y val="5.8703563496870573E-2"/>
          <c:w val="0.32071757085410196"/>
          <c:h val="0.63874302335969868"/>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100"/>
      <c:rAngAx val="0"/>
      <c:perspective val="10"/>
    </c:view3D>
    <c:floor>
      <c:thickness val="0"/>
    </c:floor>
    <c:sideWall>
      <c:thickness val="0"/>
    </c:sideWall>
    <c:backWall>
      <c:thickness val="0"/>
    </c:backWall>
    <c:plotArea>
      <c:layout>
        <c:manualLayout>
          <c:layoutTarget val="inner"/>
          <c:xMode val="edge"/>
          <c:yMode val="edge"/>
          <c:x val="3.1933508311461065E-2"/>
          <c:y val="7.8372911719368415E-2"/>
          <c:w val="0.55905511811023623"/>
          <c:h val="0.85912719243427915"/>
        </c:manualLayout>
      </c:layout>
      <c:pie3DChart>
        <c:varyColors val="1"/>
        <c:ser>
          <c:idx val="0"/>
          <c:order val="0"/>
          <c:explosion val="21"/>
          <c:dPt>
            <c:idx val="0"/>
            <c:bubble3D val="0"/>
            <c:spPr>
              <a:solidFill>
                <a:srgbClr val="F78E1E"/>
              </a:solidFill>
              <a:ln>
                <a:noFill/>
              </a:ln>
            </c:spPr>
            <c:extLst>
              <c:ext xmlns:c16="http://schemas.microsoft.com/office/drawing/2014/chart" uri="{C3380CC4-5D6E-409C-BE32-E72D297353CC}">
                <c16:uniqueId val="{00000001-8843-4B5B-96D8-93D7B3885081}"/>
              </c:ext>
            </c:extLst>
          </c:dPt>
          <c:dPt>
            <c:idx val="1"/>
            <c:bubble3D val="0"/>
            <c:spPr>
              <a:solidFill>
                <a:srgbClr val="88C540"/>
              </a:solidFill>
              <a:ln>
                <a:noFill/>
              </a:ln>
            </c:spPr>
            <c:extLst>
              <c:ext xmlns:c16="http://schemas.microsoft.com/office/drawing/2014/chart" uri="{C3380CC4-5D6E-409C-BE32-E72D297353CC}">
                <c16:uniqueId val="{00000003-8843-4B5B-96D8-93D7B3885081}"/>
              </c:ext>
            </c:extLst>
          </c:dPt>
          <c:dPt>
            <c:idx val="2"/>
            <c:bubble3D val="0"/>
            <c:spPr>
              <a:solidFill>
                <a:srgbClr val="002060"/>
              </a:solidFill>
            </c:spPr>
            <c:extLst>
              <c:ext xmlns:c16="http://schemas.microsoft.com/office/drawing/2014/chart" uri="{C3380CC4-5D6E-409C-BE32-E72D297353CC}">
                <c16:uniqueId val="{00000005-8843-4B5B-96D8-93D7B3885081}"/>
              </c:ext>
            </c:extLst>
          </c:dPt>
          <c:dPt>
            <c:idx val="3"/>
            <c:bubble3D val="0"/>
            <c:spPr>
              <a:solidFill>
                <a:srgbClr val="EC008C"/>
              </a:solidFill>
              <a:ln>
                <a:noFill/>
              </a:ln>
            </c:spPr>
            <c:extLst>
              <c:ext xmlns:c16="http://schemas.microsoft.com/office/drawing/2014/chart" uri="{C3380CC4-5D6E-409C-BE32-E72D297353CC}">
                <c16:uniqueId val="{00000007-8843-4B5B-96D8-93D7B3885081}"/>
              </c:ext>
            </c:extLst>
          </c:dPt>
          <c:dPt>
            <c:idx val="4"/>
            <c:bubble3D val="0"/>
            <c:spPr>
              <a:solidFill>
                <a:srgbClr val="00AEEF"/>
              </a:solidFill>
              <a:ln>
                <a:noFill/>
              </a:ln>
            </c:spPr>
            <c:extLst>
              <c:ext xmlns:c16="http://schemas.microsoft.com/office/drawing/2014/chart" uri="{C3380CC4-5D6E-409C-BE32-E72D297353CC}">
                <c16:uniqueId val="{00000009-8843-4B5B-96D8-93D7B3885081}"/>
              </c:ext>
            </c:extLst>
          </c:dPt>
          <c:dPt>
            <c:idx val="5"/>
            <c:bubble3D val="0"/>
            <c:spPr>
              <a:solidFill>
                <a:srgbClr val="FF0000"/>
              </a:solidFill>
              <a:ln>
                <a:noFill/>
              </a:ln>
            </c:spPr>
            <c:extLst>
              <c:ext xmlns:c16="http://schemas.microsoft.com/office/drawing/2014/chart" uri="{C3380CC4-5D6E-409C-BE32-E72D297353CC}">
                <c16:uniqueId val="{0000000B-8843-4B5B-96D8-93D7B3885081}"/>
              </c:ext>
            </c:extLst>
          </c:dPt>
          <c:dPt>
            <c:idx val="6"/>
            <c:bubble3D val="0"/>
            <c:spPr>
              <a:ln>
                <a:noFill/>
              </a:ln>
            </c:spPr>
            <c:extLst>
              <c:ext xmlns:c16="http://schemas.microsoft.com/office/drawing/2014/chart" uri="{C3380CC4-5D6E-409C-BE32-E72D297353CC}">
                <c16:uniqueId val="{0000000D-8843-4B5B-96D8-93D7B3885081}"/>
              </c:ext>
            </c:extLst>
          </c:dPt>
          <c:dLbls>
            <c:dLbl>
              <c:idx val="0"/>
              <c:layout>
                <c:manualLayout>
                  <c:x val="0.11992752081077997"/>
                  <c:y val="-0.1778807278719789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843-4B5B-96D8-93D7B3885081}"/>
                </c:ext>
              </c:extLst>
            </c:dLbl>
            <c:dLbl>
              <c:idx val="1"/>
              <c:layout>
                <c:manualLayout>
                  <c:x val="-8.9231381329977696E-2"/>
                  <c:y val="8.96945289246251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843-4B5B-96D8-93D7B3885081}"/>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'Reported cases_OFWS'!$B$6:$B$12</c:f>
              <c:strCache>
                <c:ptCount val="7"/>
                <c:pt idx="0">
                  <c:v>Male-male sex</c:v>
                </c:pt>
                <c:pt idx="1">
                  <c:v>Heterosexual</c:v>
                </c:pt>
                <c:pt idx="2">
                  <c:v>Blood and blood products</c:v>
                </c:pt>
                <c:pt idx="3">
                  <c:v>Sharing of needles</c:v>
                </c:pt>
                <c:pt idx="4">
                  <c:v>Needle prick injury</c:v>
                </c:pt>
                <c:pt idx="5">
                  <c:v>Mother-to-child</c:v>
                </c:pt>
                <c:pt idx="6">
                  <c:v>No data available</c:v>
                </c:pt>
              </c:strCache>
            </c:strRef>
          </c:cat>
          <c:val>
            <c:numRef>
              <c:f>'Reported cases_OFWS'!$E$6:$E$12</c:f>
              <c:numCache>
                <c:formatCode>General</c:formatCode>
                <c:ptCount val="7"/>
                <c:pt idx="0">
                  <c:v>25657</c:v>
                </c:pt>
                <c:pt idx="1">
                  <c:v>6485</c:v>
                </c:pt>
                <c:pt idx="2">
                  <c:v>20</c:v>
                </c:pt>
                <c:pt idx="3">
                  <c:v>1527</c:v>
                </c:pt>
                <c:pt idx="4">
                  <c:v>3</c:v>
                </c:pt>
                <c:pt idx="5">
                  <c:v>91</c:v>
                </c:pt>
                <c:pt idx="6">
                  <c:v>375</c:v>
                </c:pt>
              </c:numCache>
            </c:numRef>
          </c:val>
          <c:extLst>
            <c:ext xmlns:c16="http://schemas.microsoft.com/office/drawing/2014/chart" uri="{C3380CC4-5D6E-409C-BE32-E72D297353CC}">
              <c16:uniqueId val="{0000000E-8843-4B5B-96D8-93D7B3885081}"/>
            </c:ext>
          </c:extLst>
        </c:ser>
        <c:dLbls>
          <c:showLegendKey val="0"/>
          <c:showVal val="0"/>
          <c:showCatName val="0"/>
          <c:showSerName val="0"/>
          <c:showPercent val="1"/>
          <c:showBubbleSize val="0"/>
          <c:showLeaderLines val="1"/>
        </c:dLbls>
      </c:pie3DChart>
    </c:plotArea>
    <c:legend>
      <c:legendPos val="r"/>
      <c:layout>
        <c:manualLayout>
          <c:xMode val="edge"/>
          <c:yMode val="edge"/>
          <c:x val="0.65091863517060367"/>
          <c:y val="0.14234741490647004"/>
          <c:w val="0.33858267716535434"/>
          <c:h val="0.6835591384410282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200"/>
      <c:depthPercent val="20"/>
      <c:rAngAx val="0"/>
      <c:perspective val="20"/>
    </c:view3D>
    <c:floor>
      <c:thickness val="0"/>
    </c:floor>
    <c:sideWall>
      <c:thickness val="0"/>
    </c:sideWall>
    <c:backWall>
      <c:thickness val="0"/>
    </c:backWall>
    <c:plotArea>
      <c:layout>
        <c:manualLayout>
          <c:layoutTarget val="inner"/>
          <c:xMode val="edge"/>
          <c:yMode val="edge"/>
          <c:x val="4.2645420108299248E-2"/>
          <c:y val="7.1356938585646873E-2"/>
          <c:w val="0.51844989671495778"/>
          <c:h val="0.78052573658122915"/>
        </c:manualLayout>
      </c:layout>
      <c:pie3DChart>
        <c:varyColors val="1"/>
        <c:ser>
          <c:idx val="0"/>
          <c:order val="0"/>
          <c:explosion val="21"/>
          <c:dPt>
            <c:idx val="0"/>
            <c:bubble3D val="0"/>
            <c:spPr>
              <a:solidFill>
                <a:srgbClr val="F78E1E"/>
              </a:solidFill>
              <a:ln>
                <a:noFill/>
              </a:ln>
            </c:spPr>
            <c:extLst>
              <c:ext xmlns:c16="http://schemas.microsoft.com/office/drawing/2014/chart" uri="{C3380CC4-5D6E-409C-BE32-E72D297353CC}">
                <c16:uniqueId val="{00000001-8AA3-4224-B6F8-263FC9D77525}"/>
              </c:ext>
            </c:extLst>
          </c:dPt>
          <c:dPt>
            <c:idx val="1"/>
            <c:bubble3D val="0"/>
            <c:spPr>
              <a:solidFill>
                <a:srgbClr val="88C540"/>
              </a:solidFill>
              <a:ln>
                <a:noFill/>
              </a:ln>
            </c:spPr>
            <c:extLst>
              <c:ext xmlns:c16="http://schemas.microsoft.com/office/drawing/2014/chart" uri="{C3380CC4-5D6E-409C-BE32-E72D297353CC}">
                <c16:uniqueId val="{00000003-8AA3-4224-B6F8-263FC9D77525}"/>
              </c:ext>
            </c:extLst>
          </c:dPt>
          <c:dPt>
            <c:idx val="2"/>
            <c:bubble3D val="0"/>
            <c:spPr>
              <a:solidFill>
                <a:srgbClr val="E31837"/>
              </a:solidFill>
            </c:spPr>
            <c:extLst>
              <c:ext xmlns:c16="http://schemas.microsoft.com/office/drawing/2014/chart" uri="{C3380CC4-5D6E-409C-BE32-E72D297353CC}">
                <c16:uniqueId val="{00000005-8AA3-4224-B6F8-263FC9D77525}"/>
              </c:ext>
            </c:extLst>
          </c:dPt>
          <c:dPt>
            <c:idx val="3"/>
            <c:bubble3D val="0"/>
            <c:spPr>
              <a:solidFill>
                <a:srgbClr val="7030A0"/>
              </a:solidFill>
            </c:spPr>
            <c:extLst>
              <c:ext xmlns:c16="http://schemas.microsoft.com/office/drawing/2014/chart" uri="{C3380CC4-5D6E-409C-BE32-E72D297353CC}">
                <c16:uniqueId val="{00000007-8AA3-4224-B6F8-263FC9D77525}"/>
              </c:ext>
            </c:extLst>
          </c:dPt>
          <c:dPt>
            <c:idx val="4"/>
            <c:bubble3D val="0"/>
            <c:spPr>
              <a:solidFill>
                <a:srgbClr val="00AEEF"/>
              </a:solidFill>
              <a:ln>
                <a:noFill/>
              </a:ln>
            </c:spPr>
            <c:extLst>
              <c:ext xmlns:c16="http://schemas.microsoft.com/office/drawing/2014/chart" uri="{C3380CC4-5D6E-409C-BE32-E72D297353CC}">
                <c16:uniqueId val="{00000009-8AA3-4224-B6F8-263FC9D77525}"/>
              </c:ext>
            </c:extLst>
          </c:dPt>
          <c:dPt>
            <c:idx val="5"/>
            <c:bubble3D val="0"/>
            <c:spPr>
              <a:solidFill>
                <a:srgbClr val="EC008C"/>
              </a:solidFill>
              <a:ln>
                <a:noFill/>
              </a:ln>
            </c:spPr>
            <c:extLst>
              <c:ext xmlns:c16="http://schemas.microsoft.com/office/drawing/2014/chart" uri="{C3380CC4-5D6E-409C-BE32-E72D297353CC}">
                <c16:uniqueId val="{0000000B-8AA3-4224-B6F8-263FC9D77525}"/>
              </c:ext>
            </c:extLst>
          </c:dPt>
          <c:dLbls>
            <c:dLbl>
              <c:idx val="0"/>
              <c:layout>
                <c:manualLayout>
                  <c:x val="0.11706715273986756"/>
                  <c:y val="3.1054821850972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A3-4224-B6F8-263FC9D77525}"/>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'MOt_adolescents and children'!$B$4:$B$9</c:f>
              <c:strCache>
                <c:ptCount val="6"/>
                <c:pt idx="0">
                  <c:v>Male-male sex</c:v>
                </c:pt>
                <c:pt idx="1">
                  <c:v>Sex with both males and females</c:v>
                </c:pt>
                <c:pt idx="2">
                  <c:v>Mother-to-child transmission</c:v>
                </c:pt>
                <c:pt idx="3">
                  <c:v>Male-female sex (Females)</c:v>
                </c:pt>
                <c:pt idx="4">
                  <c:v>Sharing of infected needles</c:v>
                </c:pt>
                <c:pt idx="5">
                  <c:v>Male-female sex (Males)</c:v>
                </c:pt>
              </c:strCache>
            </c:strRef>
          </c:cat>
          <c:val>
            <c:numRef>
              <c:f>'MOt_adolescents and children'!$C$4:$C$9</c:f>
              <c:numCache>
                <c:formatCode>0%</c:formatCode>
                <c:ptCount val="6"/>
                <c:pt idx="0">
                  <c:v>0.5</c:v>
                </c:pt>
                <c:pt idx="1">
                  <c:v>0.22</c:v>
                </c:pt>
                <c:pt idx="2">
                  <c:v>0.08</c:v>
                </c:pt>
                <c:pt idx="3">
                  <c:v>0.08</c:v>
                </c:pt>
                <c:pt idx="4">
                  <c:v>7.0000000000000007E-2</c:v>
                </c:pt>
                <c:pt idx="5">
                  <c:v>0.04</c:v>
                </c:pt>
              </c:numCache>
            </c:numRef>
          </c:val>
          <c:extLst>
            <c:ext xmlns:c16="http://schemas.microsoft.com/office/drawing/2014/chart" uri="{C3380CC4-5D6E-409C-BE32-E72D297353CC}">
              <c16:uniqueId val="{0000000C-8AA3-4224-B6F8-263FC9D77525}"/>
            </c:ext>
          </c:extLst>
        </c:ser>
        <c:dLbls>
          <c:showLegendKey val="0"/>
          <c:showVal val="0"/>
          <c:showCatName val="0"/>
          <c:showSerName val="0"/>
          <c:showPercent val="1"/>
          <c:showBubbleSize val="0"/>
          <c:showLeaderLines val="1"/>
        </c:dLbls>
      </c:pie3DChart>
    </c:plotArea>
    <c:legend>
      <c:legendPos val="r"/>
      <c:layout>
        <c:manualLayout>
          <c:xMode val="edge"/>
          <c:yMode val="edge"/>
          <c:x val="0.58958789806858436"/>
          <c:y val="0.17258231516949818"/>
          <c:w val="0.4010826564383948"/>
          <c:h val="0.65483536966100364"/>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26034782606828"/>
          <c:y val="5.867342609548875E-2"/>
          <c:w val="0.85562244113454311"/>
          <c:h val="0.63841554003862722"/>
        </c:manualLayout>
      </c:layout>
      <c:barChart>
        <c:barDir val="col"/>
        <c:grouping val="percentStacked"/>
        <c:varyColors val="0"/>
        <c:ser>
          <c:idx val="0"/>
          <c:order val="0"/>
          <c:tx>
            <c:strRef>
              <c:f>'HIV casesOFWs'!$C$2</c:f>
              <c:strCache>
                <c:ptCount val="1"/>
                <c:pt idx="0">
                  <c:v>Non-OFW</c:v>
                </c:pt>
              </c:strCache>
            </c:strRef>
          </c:tx>
          <c:spPr>
            <a:solidFill>
              <a:srgbClr val="E31837"/>
            </a:solidFill>
            <a:ln>
              <a:noFill/>
            </a:ln>
          </c:spPr>
          <c:invertIfNegative val="0"/>
          <c:cat>
            <c:strRef>
              <c:f>'HIV casesOFWs'!$A$19:$A$35</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'HIV casesOFWs'!$C$19:$C$35</c:f>
              <c:numCache>
                <c:formatCode>General</c:formatCode>
                <c:ptCount val="17"/>
                <c:pt idx="0">
                  <c:v>63</c:v>
                </c:pt>
                <c:pt idx="1">
                  <c:v>95</c:v>
                </c:pt>
                <c:pt idx="2">
                  <c:v>88</c:v>
                </c:pt>
                <c:pt idx="3">
                  <c:v>100</c:v>
                </c:pt>
                <c:pt idx="4">
                  <c:v>113</c:v>
                </c:pt>
                <c:pt idx="5">
                  <c:v>118</c:v>
                </c:pt>
                <c:pt idx="6">
                  <c:v>179</c:v>
                </c:pt>
                <c:pt idx="7">
                  <c:v>236</c:v>
                </c:pt>
                <c:pt idx="8">
                  <c:v>406</c:v>
                </c:pt>
                <c:pt idx="9">
                  <c:v>671</c:v>
                </c:pt>
                <c:pt idx="10">
                  <c:v>1417</c:v>
                </c:pt>
                <c:pt idx="11">
                  <c:v>2078</c:v>
                </c:pt>
                <c:pt idx="12">
                  <c:v>2993</c:v>
                </c:pt>
                <c:pt idx="13">
                  <c:v>4305</c:v>
                </c:pt>
                <c:pt idx="14">
                  <c:v>5361</c:v>
                </c:pt>
                <c:pt idx="15">
                  <c:v>7149</c:v>
                </c:pt>
                <c:pt idx="16">
                  <c:v>3532</c:v>
                </c:pt>
              </c:numCache>
            </c:numRef>
          </c:val>
          <c:extLst>
            <c:ext xmlns:c16="http://schemas.microsoft.com/office/drawing/2014/chart" uri="{C3380CC4-5D6E-409C-BE32-E72D297353CC}">
              <c16:uniqueId val="{00000000-4706-4F09-BFB2-CA5F506B3AEF}"/>
            </c:ext>
          </c:extLst>
        </c:ser>
        <c:ser>
          <c:idx val="1"/>
          <c:order val="1"/>
          <c:tx>
            <c:strRef>
              <c:f>'HIV casesOFWs'!$B$2</c:f>
              <c:strCache>
                <c:ptCount val="1"/>
                <c:pt idx="0">
                  <c:v>OFW</c:v>
                </c:pt>
              </c:strCache>
            </c:strRef>
          </c:tx>
          <c:spPr>
            <a:solidFill>
              <a:srgbClr val="00AEEF"/>
            </a:solidFill>
            <a:ln>
              <a:noFill/>
            </a:ln>
          </c:spPr>
          <c:invertIfNegative val="0"/>
          <c:cat>
            <c:strRef>
              <c:f>'HIV casesOFWs'!$A$19:$A$35</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'HIV casesOFWs'!$B$19:$B$35</c:f>
              <c:numCache>
                <c:formatCode>General</c:formatCode>
                <c:ptCount val="17"/>
                <c:pt idx="0">
                  <c:v>60</c:v>
                </c:pt>
                <c:pt idx="1">
                  <c:v>79</c:v>
                </c:pt>
                <c:pt idx="2">
                  <c:v>96</c:v>
                </c:pt>
                <c:pt idx="3">
                  <c:v>93</c:v>
                </c:pt>
                <c:pt idx="4">
                  <c:v>86</c:v>
                </c:pt>
                <c:pt idx="5">
                  <c:v>92</c:v>
                </c:pt>
                <c:pt idx="6">
                  <c:v>130</c:v>
                </c:pt>
                <c:pt idx="7">
                  <c:v>106</c:v>
                </c:pt>
                <c:pt idx="8">
                  <c:v>122</c:v>
                </c:pt>
                <c:pt idx="9">
                  <c:v>164</c:v>
                </c:pt>
                <c:pt idx="10">
                  <c:v>174</c:v>
                </c:pt>
                <c:pt idx="11">
                  <c:v>271</c:v>
                </c:pt>
                <c:pt idx="12">
                  <c:v>342</c:v>
                </c:pt>
                <c:pt idx="13">
                  <c:v>508</c:v>
                </c:pt>
                <c:pt idx="14">
                  <c:v>650</c:v>
                </c:pt>
                <c:pt idx="15">
                  <c:v>680</c:v>
                </c:pt>
                <c:pt idx="16">
                  <c:v>270</c:v>
                </c:pt>
              </c:numCache>
            </c:numRef>
          </c:val>
          <c:extLst>
            <c:ext xmlns:c16="http://schemas.microsoft.com/office/drawing/2014/chart" uri="{C3380CC4-5D6E-409C-BE32-E72D297353CC}">
              <c16:uniqueId val="{00000001-4706-4F09-BFB2-CA5F506B3AEF}"/>
            </c:ext>
          </c:extLst>
        </c:ser>
        <c:dLbls>
          <c:showLegendKey val="0"/>
          <c:showVal val="0"/>
          <c:showCatName val="0"/>
          <c:showSerName val="0"/>
          <c:showPercent val="0"/>
          <c:showBubbleSize val="0"/>
        </c:dLbls>
        <c:gapWidth val="61"/>
        <c:overlap val="100"/>
        <c:axId val="163418496"/>
        <c:axId val="163420032"/>
      </c:barChart>
      <c:catAx>
        <c:axId val="163418496"/>
        <c:scaling>
          <c:orientation val="minMax"/>
        </c:scaling>
        <c:delete val="0"/>
        <c:axPos val="b"/>
        <c:numFmt formatCode="General" sourceLinked="1"/>
        <c:majorTickMark val="none"/>
        <c:minorTickMark val="none"/>
        <c:tickLblPos val="nextTo"/>
        <c:crossAx val="163420032"/>
        <c:crosses val="autoZero"/>
        <c:auto val="1"/>
        <c:lblAlgn val="ctr"/>
        <c:lblOffset val="100"/>
        <c:noMultiLvlLbl val="0"/>
      </c:catAx>
      <c:valAx>
        <c:axId val="163420032"/>
        <c:scaling>
          <c:orientation val="minMax"/>
        </c:scaling>
        <c:delete val="0"/>
        <c:axPos val="l"/>
        <c:majorGridlines>
          <c:spPr>
            <a:ln w="6350">
              <a:solidFill>
                <a:schemeClr val="bg1">
                  <a:lumMod val="95000"/>
                </a:schemeClr>
              </a:solidFill>
              <a:prstDash val="sysDot"/>
            </a:ln>
          </c:spPr>
        </c:majorGridlines>
        <c:numFmt formatCode="0%" sourceLinked="1"/>
        <c:majorTickMark val="none"/>
        <c:minorTickMark val="none"/>
        <c:tickLblPos val="nextTo"/>
        <c:crossAx val="163418496"/>
        <c:crosses val="autoZero"/>
        <c:crossBetween val="between"/>
      </c:valAx>
      <c:dTable>
        <c:showHorzBorder val="1"/>
        <c:showVertBorder val="1"/>
        <c:showOutline val="1"/>
        <c:showKeys val="1"/>
      </c:dTable>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4852830081619E-2"/>
          <c:y val="0.15516959418534221"/>
          <c:w val="0.84253096772003699"/>
          <c:h val="0.72616242681203313"/>
        </c:manualLayout>
      </c:layout>
      <c:barChart>
        <c:barDir val="col"/>
        <c:grouping val="clustered"/>
        <c:varyColors val="0"/>
        <c:ser>
          <c:idx val="0"/>
          <c:order val="0"/>
          <c:tx>
            <c:strRef>
              <c:f>'cndm use'!$A$4</c:f>
              <c:strCache>
                <c:ptCount val="1"/>
                <c:pt idx="0">
                  <c:v>FSW</c:v>
                </c:pt>
              </c:strCache>
            </c:strRef>
          </c:tx>
          <c:spPr>
            <a:solidFill>
              <a:srgbClr val="88C54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use'!$B$3:$F$3</c:f>
              <c:numCache>
                <c:formatCode>General</c:formatCode>
                <c:ptCount val="5"/>
                <c:pt idx="0">
                  <c:v>2007</c:v>
                </c:pt>
                <c:pt idx="1">
                  <c:v>2009</c:v>
                </c:pt>
                <c:pt idx="2">
                  <c:v>2011</c:v>
                </c:pt>
                <c:pt idx="3">
                  <c:v>2013</c:v>
                </c:pt>
                <c:pt idx="4">
                  <c:v>2015</c:v>
                </c:pt>
              </c:numCache>
            </c:numRef>
          </c:cat>
          <c:val>
            <c:numRef>
              <c:f>'cndm use'!$B$4:$F$4</c:f>
              <c:numCache>
                <c:formatCode>0</c:formatCode>
                <c:ptCount val="5"/>
                <c:pt idx="0">
                  <c:v>65</c:v>
                </c:pt>
                <c:pt idx="1">
                  <c:v>65</c:v>
                </c:pt>
                <c:pt idx="2">
                  <c:v>64.430000000000007</c:v>
                </c:pt>
                <c:pt idx="3" formatCode="General">
                  <c:v>72.900000000000006</c:v>
                </c:pt>
                <c:pt idx="4" formatCode="General">
                  <c:v>72.900000000000006</c:v>
                </c:pt>
              </c:numCache>
            </c:numRef>
          </c:val>
          <c:extLst>
            <c:ext xmlns:c16="http://schemas.microsoft.com/office/drawing/2014/chart" uri="{C3380CC4-5D6E-409C-BE32-E72D297353CC}">
              <c16:uniqueId val="{00000000-AC7C-43D8-B333-4B90419A8C22}"/>
            </c:ext>
          </c:extLst>
        </c:ser>
        <c:ser>
          <c:idx val="3"/>
          <c:order val="1"/>
          <c:tx>
            <c:strRef>
              <c:f>'cndm use'!$A$7</c:f>
              <c:strCache>
                <c:ptCount val="1"/>
                <c:pt idx="0">
                  <c:v>MSW</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use'!$B$3:$F$3</c:f>
              <c:numCache>
                <c:formatCode>General</c:formatCode>
                <c:ptCount val="5"/>
                <c:pt idx="0">
                  <c:v>2007</c:v>
                </c:pt>
                <c:pt idx="1">
                  <c:v>2009</c:v>
                </c:pt>
                <c:pt idx="2">
                  <c:v>2011</c:v>
                </c:pt>
                <c:pt idx="3">
                  <c:v>2013</c:v>
                </c:pt>
                <c:pt idx="4">
                  <c:v>2015</c:v>
                </c:pt>
              </c:numCache>
            </c:numRef>
          </c:cat>
          <c:val>
            <c:numRef>
              <c:f>'cndm use'!$B$7:$F$7</c:f>
              <c:numCache>
                <c:formatCode>General</c:formatCode>
                <c:ptCount val="5"/>
                <c:pt idx="0">
                  <c:v>50</c:v>
                </c:pt>
                <c:pt idx="1">
                  <c:v>30.3</c:v>
                </c:pt>
                <c:pt idx="2">
                  <c:v>83.53</c:v>
                </c:pt>
                <c:pt idx="3">
                  <c:v>55.2</c:v>
                </c:pt>
                <c:pt idx="4">
                  <c:v>67.900000000000006</c:v>
                </c:pt>
              </c:numCache>
            </c:numRef>
          </c:val>
          <c:extLst>
            <c:ext xmlns:c16="http://schemas.microsoft.com/office/drawing/2014/chart" uri="{C3380CC4-5D6E-409C-BE32-E72D297353CC}">
              <c16:uniqueId val="{00000001-AC7C-43D8-B333-4B90419A8C22}"/>
            </c:ext>
          </c:extLst>
        </c:ser>
        <c:ser>
          <c:idx val="1"/>
          <c:order val="2"/>
          <c:tx>
            <c:strRef>
              <c:f>'cndm use'!$A$5</c:f>
              <c:strCache>
                <c:ptCount val="1"/>
                <c:pt idx="0">
                  <c:v>MSM</c:v>
                </c:pt>
              </c:strCache>
            </c:strRef>
          </c:tx>
          <c:spPr>
            <a:solidFill>
              <a:srgbClr val="F78E1E"/>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use'!$B$3:$F$3</c:f>
              <c:numCache>
                <c:formatCode>General</c:formatCode>
                <c:ptCount val="5"/>
                <c:pt idx="0">
                  <c:v>2007</c:v>
                </c:pt>
                <c:pt idx="1">
                  <c:v>2009</c:v>
                </c:pt>
                <c:pt idx="2">
                  <c:v>2011</c:v>
                </c:pt>
                <c:pt idx="3">
                  <c:v>2013</c:v>
                </c:pt>
                <c:pt idx="4">
                  <c:v>2015</c:v>
                </c:pt>
              </c:numCache>
            </c:numRef>
          </c:cat>
          <c:val>
            <c:numRef>
              <c:f>'cndm use'!$B$5:$F$5</c:f>
              <c:numCache>
                <c:formatCode>0</c:formatCode>
                <c:ptCount val="5"/>
                <c:pt idx="0">
                  <c:v>32</c:v>
                </c:pt>
                <c:pt idx="1">
                  <c:v>32</c:v>
                </c:pt>
                <c:pt idx="2">
                  <c:v>36.29</c:v>
                </c:pt>
                <c:pt idx="3" formatCode="General">
                  <c:v>40.700000000000003</c:v>
                </c:pt>
                <c:pt idx="4">
                  <c:v>49.8</c:v>
                </c:pt>
              </c:numCache>
            </c:numRef>
          </c:val>
          <c:extLst>
            <c:ext xmlns:c16="http://schemas.microsoft.com/office/drawing/2014/chart" uri="{C3380CC4-5D6E-409C-BE32-E72D297353CC}">
              <c16:uniqueId val="{00000002-AC7C-43D8-B333-4B90419A8C22}"/>
            </c:ext>
          </c:extLst>
        </c:ser>
        <c:ser>
          <c:idx val="2"/>
          <c:order val="3"/>
          <c:tx>
            <c:strRef>
              <c:f>'cndm use'!$A$6</c:f>
              <c:strCache>
                <c:ptCount val="1"/>
                <c:pt idx="0">
                  <c:v>PWID</c:v>
                </c:pt>
              </c:strCache>
            </c:strRef>
          </c:tx>
          <c:spPr>
            <a:solidFill>
              <a:srgbClr val="00AEEF"/>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use'!$B$3:$F$3</c:f>
              <c:numCache>
                <c:formatCode>General</c:formatCode>
                <c:ptCount val="5"/>
                <c:pt idx="0">
                  <c:v>2007</c:v>
                </c:pt>
                <c:pt idx="1">
                  <c:v>2009</c:v>
                </c:pt>
                <c:pt idx="2">
                  <c:v>2011</c:v>
                </c:pt>
                <c:pt idx="3">
                  <c:v>2013</c:v>
                </c:pt>
                <c:pt idx="4">
                  <c:v>2015</c:v>
                </c:pt>
              </c:numCache>
            </c:numRef>
          </c:cat>
          <c:val>
            <c:numRef>
              <c:f>'cndm use'!$B$6:$F$6</c:f>
              <c:numCache>
                <c:formatCode>0</c:formatCode>
                <c:ptCount val="5"/>
                <c:pt idx="0">
                  <c:v>27</c:v>
                </c:pt>
                <c:pt idx="1">
                  <c:v>22.1</c:v>
                </c:pt>
                <c:pt idx="2">
                  <c:v>15</c:v>
                </c:pt>
                <c:pt idx="3" formatCode="General">
                  <c:v>13.4</c:v>
                </c:pt>
                <c:pt idx="4">
                  <c:v>14.5</c:v>
                </c:pt>
              </c:numCache>
            </c:numRef>
          </c:val>
          <c:extLst>
            <c:ext xmlns:c16="http://schemas.microsoft.com/office/drawing/2014/chart" uri="{C3380CC4-5D6E-409C-BE32-E72D297353CC}">
              <c16:uniqueId val="{00000003-AC7C-43D8-B333-4B90419A8C22}"/>
            </c:ext>
          </c:extLst>
        </c:ser>
        <c:ser>
          <c:idx val="4"/>
          <c:order val="4"/>
          <c:tx>
            <c:strRef>
              <c:f>'cndm use'!$A$8</c:f>
              <c:strCache>
                <c:ptCount val="1"/>
                <c:pt idx="0">
                  <c:v>TG sex workers</c:v>
                </c:pt>
              </c:strCache>
            </c:strRef>
          </c:tx>
          <c:spPr>
            <a:solidFill>
              <a:sysClr val="window" lastClr="FFFFFF">
                <a:lumMod val="50000"/>
              </a:sysClr>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use'!$B$3:$F$3</c:f>
              <c:numCache>
                <c:formatCode>General</c:formatCode>
                <c:ptCount val="5"/>
                <c:pt idx="0">
                  <c:v>2007</c:v>
                </c:pt>
                <c:pt idx="1">
                  <c:v>2009</c:v>
                </c:pt>
                <c:pt idx="2">
                  <c:v>2011</c:v>
                </c:pt>
                <c:pt idx="3">
                  <c:v>2013</c:v>
                </c:pt>
                <c:pt idx="4">
                  <c:v>2015</c:v>
                </c:pt>
              </c:numCache>
            </c:numRef>
          </c:cat>
          <c:val>
            <c:numRef>
              <c:f>'cndm use'!$B$8:$F$8</c:f>
              <c:numCache>
                <c:formatCode>General</c:formatCode>
                <c:ptCount val="5"/>
                <c:pt idx="3">
                  <c:v>27.5</c:v>
                </c:pt>
                <c:pt idx="4">
                  <c:v>34.299999999999997</c:v>
                </c:pt>
              </c:numCache>
            </c:numRef>
          </c:val>
          <c:extLst>
            <c:ext xmlns:c16="http://schemas.microsoft.com/office/drawing/2014/chart" uri="{C3380CC4-5D6E-409C-BE32-E72D297353CC}">
              <c16:uniqueId val="{00000004-AC7C-43D8-B333-4B90419A8C22}"/>
            </c:ext>
          </c:extLst>
        </c:ser>
        <c:dLbls>
          <c:showLegendKey val="0"/>
          <c:showVal val="0"/>
          <c:showCatName val="0"/>
          <c:showSerName val="0"/>
          <c:showPercent val="0"/>
          <c:showBubbleSize val="0"/>
        </c:dLbls>
        <c:gapWidth val="72"/>
        <c:axId val="163547008"/>
        <c:axId val="163548544"/>
      </c:barChart>
      <c:scatterChart>
        <c:scatterStyle val="lineMarker"/>
        <c:varyColors val="0"/>
        <c:ser>
          <c:idx val="5"/>
          <c:order val="5"/>
          <c:tx>
            <c:strRef>
              <c:f>'cndm use'!$K$3</c:f>
              <c:strCache>
                <c:ptCount val="1"/>
                <c:pt idx="0">
                  <c:v>Target</c:v>
                </c:pt>
              </c:strCache>
            </c:strRef>
          </c:tx>
          <c:spPr>
            <a:ln w="12700">
              <a:solidFill>
                <a:srgbClr val="E31837"/>
              </a:solidFill>
              <a:prstDash val="dashDot"/>
            </a:ln>
          </c:spPr>
          <c:marker>
            <c:symbol val="none"/>
          </c:marker>
          <c:xVal>
            <c:numRef>
              <c:f>'cndm use'!$J$4:$J$5</c:f>
              <c:numCache>
                <c:formatCode>General</c:formatCode>
                <c:ptCount val="2"/>
                <c:pt idx="0">
                  <c:v>0</c:v>
                </c:pt>
                <c:pt idx="1">
                  <c:v>1</c:v>
                </c:pt>
              </c:numCache>
            </c:numRef>
          </c:xVal>
          <c:yVal>
            <c:numRef>
              <c:f>'cndm use'!$K$4:$K$5</c:f>
              <c:numCache>
                <c:formatCode>General</c:formatCode>
                <c:ptCount val="2"/>
                <c:pt idx="0">
                  <c:v>90</c:v>
                </c:pt>
                <c:pt idx="1">
                  <c:v>90</c:v>
                </c:pt>
              </c:numCache>
            </c:numRef>
          </c:yVal>
          <c:smooth val="0"/>
          <c:extLst>
            <c:ext xmlns:c16="http://schemas.microsoft.com/office/drawing/2014/chart" uri="{C3380CC4-5D6E-409C-BE32-E72D297353CC}">
              <c16:uniqueId val="{00000005-AC7C-43D8-B333-4B90419A8C22}"/>
            </c:ext>
          </c:extLst>
        </c:ser>
        <c:dLbls>
          <c:showLegendKey val="0"/>
          <c:showVal val="0"/>
          <c:showCatName val="0"/>
          <c:showSerName val="0"/>
          <c:showPercent val="0"/>
          <c:showBubbleSize val="0"/>
        </c:dLbls>
        <c:axId val="163556352"/>
        <c:axId val="163554816"/>
      </c:scatterChart>
      <c:catAx>
        <c:axId val="163547008"/>
        <c:scaling>
          <c:orientation val="minMax"/>
        </c:scaling>
        <c:delete val="0"/>
        <c:axPos val="b"/>
        <c:numFmt formatCode="General" sourceLinked="1"/>
        <c:majorTickMark val="out"/>
        <c:minorTickMark val="none"/>
        <c:tickLblPos val="nextTo"/>
        <c:crossAx val="163548544"/>
        <c:crosses val="autoZero"/>
        <c:auto val="1"/>
        <c:lblAlgn val="ctr"/>
        <c:lblOffset val="100"/>
        <c:noMultiLvlLbl val="0"/>
      </c:catAx>
      <c:valAx>
        <c:axId val="163548544"/>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0"/>
              <c:y val="0.11566298203109227"/>
            </c:manualLayout>
          </c:layout>
          <c:overlay val="0"/>
        </c:title>
        <c:numFmt formatCode="0" sourceLinked="1"/>
        <c:majorTickMark val="out"/>
        <c:minorTickMark val="none"/>
        <c:tickLblPos val="nextTo"/>
        <c:crossAx val="163547008"/>
        <c:crosses val="autoZero"/>
        <c:crossBetween val="between"/>
        <c:majorUnit val="10"/>
      </c:valAx>
      <c:valAx>
        <c:axId val="163554816"/>
        <c:scaling>
          <c:orientation val="minMax"/>
          <c:max val="100"/>
          <c:min val="0"/>
        </c:scaling>
        <c:delete val="1"/>
        <c:axPos val="r"/>
        <c:numFmt formatCode="General" sourceLinked="1"/>
        <c:majorTickMark val="out"/>
        <c:minorTickMark val="none"/>
        <c:tickLblPos val="nextTo"/>
        <c:crossAx val="163556352"/>
        <c:crosses val="max"/>
        <c:crossBetween val="midCat"/>
        <c:majorUnit val="20"/>
      </c:valAx>
      <c:valAx>
        <c:axId val="163556352"/>
        <c:scaling>
          <c:orientation val="minMax"/>
          <c:max val="1"/>
          <c:min val="0"/>
        </c:scaling>
        <c:delete val="1"/>
        <c:axPos val="t"/>
        <c:numFmt formatCode="General" sourceLinked="1"/>
        <c:majorTickMark val="none"/>
        <c:minorTickMark val="none"/>
        <c:tickLblPos val="none"/>
        <c:crossAx val="163554816"/>
        <c:crosses val="max"/>
        <c:crossBetween val="midCat"/>
      </c:valAx>
    </c:plotArea>
    <c:legend>
      <c:legendPos val="r"/>
      <c:legendEntry>
        <c:idx val="5"/>
        <c:delete val="1"/>
      </c:legendEntry>
      <c:layout>
        <c:manualLayout>
          <c:xMode val="edge"/>
          <c:yMode val="edge"/>
          <c:x val="0.13147948612302751"/>
          <c:y val="5.5866141732283464E-2"/>
          <c:w val="0.77918917160148371"/>
          <c:h val="6.155001389615821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2465810194778"/>
          <c:y val="0.1640592710294296"/>
          <c:w val="0.80791753592984306"/>
          <c:h val="0.40897701587561225"/>
        </c:manualLayout>
      </c:layout>
      <c:barChart>
        <c:barDir val="col"/>
        <c:grouping val="clustered"/>
        <c:varyColors val="0"/>
        <c:ser>
          <c:idx val="0"/>
          <c:order val="0"/>
          <c:tx>
            <c:strRef>
              <c:f>'FSW_cndm use _city'!$C$3</c:f>
              <c:strCache>
                <c:ptCount val="1"/>
                <c:pt idx="0">
                  <c:v>RFSW</c:v>
                </c:pt>
              </c:strCache>
            </c:strRef>
          </c:tx>
          <c:spPr>
            <a:solidFill>
              <a:srgbClr val="88C540"/>
            </a:solidFill>
            <a:ln>
              <a:noFill/>
            </a:ln>
          </c:spPr>
          <c:invertIfNegative val="0"/>
          <c:dPt>
            <c:idx val="10"/>
            <c:invertIfNegative val="0"/>
            <c:bubble3D val="0"/>
            <c:spPr>
              <a:pattFill prst="narHorz">
                <a:fgClr>
                  <a:srgbClr val="88C540"/>
                </a:fgClr>
                <a:bgClr>
                  <a:sysClr val="window" lastClr="FFFFFF"/>
                </a:bgClr>
              </a:pattFill>
              <a:ln>
                <a:noFill/>
              </a:ln>
            </c:spPr>
            <c:extLst>
              <c:ext xmlns:c16="http://schemas.microsoft.com/office/drawing/2014/chart" uri="{C3380CC4-5D6E-409C-BE32-E72D297353CC}">
                <c16:uniqueId val="{00000001-3A78-40C0-BA2C-B1F36DF2411E}"/>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'FSW_cndm use _city'!$B$4:$B$14</c:f>
              <c:strCache>
                <c:ptCount val="11"/>
                <c:pt idx="0">
                  <c:v>Pasay </c:v>
                </c:pt>
                <c:pt idx="1">
                  <c:v>Cebu </c:v>
                </c:pt>
                <c:pt idx="2">
                  <c:v>Davao </c:v>
                </c:pt>
                <c:pt idx="3">
                  <c:v>General Santos </c:v>
                </c:pt>
                <c:pt idx="4">
                  <c:v>Quezon </c:v>
                </c:pt>
                <c:pt idx="5">
                  <c:v>Angeles </c:v>
                </c:pt>
                <c:pt idx="6">
                  <c:v>Baguio </c:v>
                </c:pt>
                <c:pt idx="7">
                  <c:v>Zamboanga </c:v>
                </c:pt>
                <c:pt idx="8">
                  <c:v>Cagayan de Oro </c:v>
                </c:pt>
                <c:pt idx="9">
                  <c:v>Iloilo City</c:v>
                </c:pt>
                <c:pt idx="10">
                  <c:v>Average</c:v>
                </c:pt>
              </c:strCache>
            </c:strRef>
          </c:cat>
          <c:val>
            <c:numRef>
              <c:f>'FSW_cndm use _city'!$C$4:$C$14</c:f>
              <c:numCache>
                <c:formatCode>General</c:formatCode>
                <c:ptCount val="11"/>
                <c:pt idx="0">
                  <c:v>97</c:v>
                </c:pt>
                <c:pt idx="1">
                  <c:v>93</c:v>
                </c:pt>
                <c:pt idx="2">
                  <c:v>91</c:v>
                </c:pt>
                <c:pt idx="3">
                  <c:v>90</c:v>
                </c:pt>
                <c:pt idx="4">
                  <c:v>90</c:v>
                </c:pt>
                <c:pt idx="5">
                  <c:v>88</c:v>
                </c:pt>
                <c:pt idx="6">
                  <c:v>87</c:v>
                </c:pt>
                <c:pt idx="7">
                  <c:v>66</c:v>
                </c:pt>
                <c:pt idx="8">
                  <c:v>59</c:v>
                </c:pt>
                <c:pt idx="9">
                  <c:v>57</c:v>
                </c:pt>
                <c:pt idx="10">
                  <c:v>82</c:v>
                </c:pt>
              </c:numCache>
            </c:numRef>
          </c:val>
          <c:extLst>
            <c:ext xmlns:c16="http://schemas.microsoft.com/office/drawing/2014/chart" uri="{C3380CC4-5D6E-409C-BE32-E72D297353CC}">
              <c16:uniqueId val="{00000002-3A78-40C0-BA2C-B1F36DF2411E}"/>
            </c:ext>
          </c:extLst>
        </c:ser>
        <c:ser>
          <c:idx val="3"/>
          <c:order val="1"/>
          <c:tx>
            <c:strRef>
              <c:f>'FSW_cndm use _city'!$D$3</c:f>
              <c:strCache>
                <c:ptCount val="1"/>
                <c:pt idx="0">
                  <c:v>FFSW</c:v>
                </c:pt>
              </c:strCache>
            </c:strRef>
          </c:tx>
          <c:spPr>
            <a:solidFill>
              <a:srgbClr val="EC008C"/>
            </a:solidFill>
            <a:ln>
              <a:noFill/>
            </a:ln>
          </c:spPr>
          <c:invertIfNegative val="0"/>
          <c:dPt>
            <c:idx val="10"/>
            <c:invertIfNegative val="0"/>
            <c:bubble3D val="0"/>
            <c:spPr>
              <a:pattFill prst="narHorz">
                <a:fgClr>
                  <a:srgbClr val="EC008C"/>
                </a:fgClr>
                <a:bgClr>
                  <a:sysClr val="window" lastClr="FFFFFF"/>
                </a:bgClr>
              </a:pattFill>
              <a:ln>
                <a:noFill/>
              </a:ln>
            </c:spPr>
            <c:extLst>
              <c:ext xmlns:c16="http://schemas.microsoft.com/office/drawing/2014/chart" uri="{C3380CC4-5D6E-409C-BE32-E72D297353CC}">
                <c16:uniqueId val="{00000004-3A78-40C0-BA2C-B1F36DF2411E}"/>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'FSW_cndm use _city'!$B$4:$B$14</c:f>
              <c:strCache>
                <c:ptCount val="11"/>
                <c:pt idx="0">
                  <c:v>Pasay </c:v>
                </c:pt>
                <c:pt idx="1">
                  <c:v>Cebu </c:v>
                </c:pt>
                <c:pt idx="2">
                  <c:v>Davao </c:v>
                </c:pt>
                <c:pt idx="3">
                  <c:v>General Santos </c:v>
                </c:pt>
                <c:pt idx="4">
                  <c:v>Quezon </c:v>
                </c:pt>
                <c:pt idx="5">
                  <c:v>Angeles </c:v>
                </c:pt>
                <c:pt idx="6">
                  <c:v>Baguio </c:v>
                </c:pt>
                <c:pt idx="7">
                  <c:v>Zamboanga </c:v>
                </c:pt>
                <c:pt idx="8">
                  <c:v>Cagayan de Oro </c:v>
                </c:pt>
                <c:pt idx="9">
                  <c:v>Iloilo City</c:v>
                </c:pt>
                <c:pt idx="10">
                  <c:v>Average</c:v>
                </c:pt>
              </c:strCache>
            </c:strRef>
          </c:cat>
          <c:val>
            <c:numRef>
              <c:f>'FSW_cndm use _city'!$D$4:$D$14</c:f>
              <c:numCache>
                <c:formatCode>General</c:formatCode>
                <c:ptCount val="11"/>
                <c:pt idx="0">
                  <c:v>73</c:v>
                </c:pt>
                <c:pt idx="1">
                  <c:v>82</c:v>
                </c:pt>
                <c:pt idx="2">
                  <c:v>63</c:v>
                </c:pt>
                <c:pt idx="3">
                  <c:v>65</c:v>
                </c:pt>
                <c:pt idx="4">
                  <c:v>86</c:v>
                </c:pt>
                <c:pt idx="5">
                  <c:v>57</c:v>
                </c:pt>
                <c:pt idx="6">
                  <c:v>14</c:v>
                </c:pt>
                <c:pt idx="8">
                  <c:v>73</c:v>
                </c:pt>
                <c:pt idx="9">
                  <c:v>55</c:v>
                </c:pt>
                <c:pt idx="10">
                  <c:v>63</c:v>
                </c:pt>
              </c:numCache>
            </c:numRef>
          </c:val>
          <c:extLst>
            <c:ext xmlns:c16="http://schemas.microsoft.com/office/drawing/2014/chart" uri="{C3380CC4-5D6E-409C-BE32-E72D297353CC}">
              <c16:uniqueId val="{00000005-3A78-40C0-BA2C-B1F36DF2411E}"/>
            </c:ext>
          </c:extLst>
        </c:ser>
        <c:dLbls>
          <c:showLegendKey val="0"/>
          <c:showVal val="0"/>
          <c:showCatName val="0"/>
          <c:showSerName val="0"/>
          <c:showPercent val="0"/>
          <c:showBubbleSize val="0"/>
        </c:dLbls>
        <c:gapWidth val="72"/>
        <c:axId val="163687424"/>
        <c:axId val="163697408"/>
      </c:barChart>
      <c:scatterChart>
        <c:scatterStyle val="lineMarker"/>
        <c:varyColors val="0"/>
        <c:ser>
          <c:idx val="1"/>
          <c:order val="2"/>
          <c:tx>
            <c:strRef>
              <c:f>'FSW_cndm use _city'!$P$1</c:f>
              <c:strCache>
                <c:ptCount val="1"/>
                <c:pt idx="0">
                  <c:v>target</c:v>
                </c:pt>
              </c:strCache>
            </c:strRef>
          </c:tx>
          <c:spPr>
            <a:ln w="15875">
              <a:solidFill>
                <a:srgbClr val="E31837"/>
              </a:solidFill>
              <a:prstDash val="dash"/>
            </a:ln>
          </c:spPr>
          <c:marker>
            <c:symbol val="none"/>
          </c:marker>
          <c:xVal>
            <c:numRef>
              <c:f>'FSW_cndm use _city'!$O$2:$O$3</c:f>
              <c:numCache>
                <c:formatCode>General</c:formatCode>
                <c:ptCount val="2"/>
                <c:pt idx="0">
                  <c:v>0</c:v>
                </c:pt>
                <c:pt idx="1">
                  <c:v>1</c:v>
                </c:pt>
              </c:numCache>
            </c:numRef>
          </c:xVal>
          <c:yVal>
            <c:numRef>
              <c:f>'FSW_cndm use _city'!$P$2:$P$3</c:f>
              <c:numCache>
                <c:formatCode>General</c:formatCode>
                <c:ptCount val="2"/>
                <c:pt idx="0">
                  <c:v>90</c:v>
                </c:pt>
                <c:pt idx="1">
                  <c:v>90</c:v>
                </c:pt>
              </c:numCache>
            </c:numRef>
          </c:yVal>
          <c:smooth val="0"/>
          <c:extLst>
            <c:ext xmlns:c16="http://schemas.microsoft.com/office/drawing/2014/chart" uri="{C3380CC4-5D6E-409C-BE32-E72D297353CC}">
              <c16:uniqueId val="{00000006-3A78-40C0-BA2C-B1F36DF2411E}"/>
            </c:ext>
          </c:extLst>
        </c:ser>
        <c:dLbls>
          <c:showLegendKey val="0"/>
          <c:showVal val="0"/>
          <c:showCatName val="0"/>
          <c:showSerName val="0"/>
          <c:showPercent val="0"/>
          <c:showBubbleSize val="0"/>
        </c:dLbls>
        <c:axId val="163701120"/>
        <c:axId val="163699328"/>
      </c:scatterChart>
      <c:catAx>
        <c:axId val="163687424"/>
        <c:scaling>
          <c:orientation val="minMax"/>
        </c:scaling>
        <c:delete val="0"/>
        <c:axPos val="b"/>
        <c:numFmt formatCode="General" sourceLinked="1"/>
        <c:majorTickMark val="out"/>
        <c:minorTickMark val="none"/>
        <c:tickLblPos val="nextTo"/>
        <c:crossAx val="163697408"/>
        <c:crosses val="autoZero"/>
        <c:auto val="1"/>
        <c:lblAlgn val="ctr"/>
        <c:lblOffset val="100"/>
        <c:noMultiLvlLbl val="0"/>
      </c:catAx>
      <c:valAx>
        <c:axId val="163697408"/>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1.7497467421835427E-2"/>
              <c:y val="0.11053682848974056"/>
            </c:manualLayout>
          </c:layout>
          <c:overlay val="0"/>
        </c:title>
        <c:numFmt formatCode="General" sourceLinked="1"/>
        <c:majorTickMark val="out"/>
        <c:minorTickMark val="none"/>
        <c:tickLblPos val="nextTo"/>
        <c:crossAx val="163687424"/>
        <c:crosses val="autoZero"/>
        <c:crossBetween val="between"/>
        <c:majorUnit val="20"/>
      </c:valAx>
      <c:valAx>
        <c:axId val="163699328"/>
        <c:scaling>
          <c:orientation val="minMax"/>
          <c:max val="100"/>
          <c:min val="0"/>
        </c:scaling>
        <c:delete val="1"/>
        <c:axPos val="r"/>
        <c:numFmt formatCode="General" sourceLinked="1"/>
        <c:majorTickMark val="out"/>
        <c:minorTickMark val="none"/>
        <c:tickLblPos val="nextTo"/>
        <c:crossAx val="163701120"/>
        <c:crosses val="max"/>
        <c:crossBetween val="midCat"/>
      </c:valAx>
      <c:valAx>
        <c:axId val="163701120"/>
        <c:scaling>
          <c:orientation val="minMax"/>
          <c:max val="1"/>
          <c:min val="0"/>
        </c:scaling>
        <c:delete val="1"/>
        <c:axPos val="t"/>
        <c:numFmt formatCode="General" sourceLinked="1"/>
        <c:majorTickMark val="out"/>
        <c:minorTickMark val="none"/>
        <c:tickLblPos val="nextTo"/>
        <c:crossAx val="163699328"/>
        <c:crosses val="max"/>
        <c:crossBetween val="midCat"/>
      </c:valAx>
    </c:plotArea>
    <c:legend>
      <c:legendPos val="r"/>
      <c:legendEntry>
        <c:idx val="2"/>
        <c:delete val="1"/>
      </c:legendEntry>
      <c:layout>
        <c:manualLayout>
          <c:xMode val="edge"/>
          <c:yMode val="edge"/>
          <c:x val="0.71690967905327618"/>
          <c:y val="3.6627434027681427E-2"/>
          <c:w val="0.23003706773495419"/>
          <c:h val="5.620691180923810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1680717329689"/>
          <c:y val="7.641738444666249E-2"/>
          <c:w val="0.77719559248642311"/>
          <c:h val="0.51180855914137491"/>
        </c:manualLayout>
      </c:layout>
      <c:barChart>
        <c:barDir val="col"/>
        <c:grouping val="clustered"/>
        <c:varyColors val="0"/>
        <c:ser>
          <c:idx val="0"/>
          <c:order val="0"/>
          <c:tx>
            <c:strRef>
              <c:f>'FSW_cndm use _city'!$B$19</c:f>
              <c:strCache>
                <c:ptCount val="1"/>
                <c:pt idx="0">
                  <c:v>with client</c:v>
                </c:pt>
              </c:strCache>
            </c:strRef>
          </c:tx>
          <c:spPr>
            <a:solidFill>
              <a:srgbClr val="88C54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'FSW_cndm use _city'!$C$17:$D$18</c:f>
              <c:multiLvlStrCache>
                <c:ptCount val="2"/>
                <c:lvl>
                  <c:pt idx="0">
                    <c:v>RFSWs</c:v>
                  </c:pt>
                  <c:pt idx="1">
                    <c:v>FFSWs</c:v>
                  </c:pt>
                </c:lvl>
                <c:lvl>
                  <c:pt idx="0">
                    <c:v>Manila City</c:v>
                  </c:pt>
                  <c:pt idx="1">
                    <c:v>Cebu City</c:v>
                  </c:pt>
                </c:lvl>
              </c:multiLvlStrCache>
            </c:multiLvlStrRef>
          </c:cat>
          <c:val>
            <c:numRef>
              <c:f>'FSW_cndm use _city'!$C$19:$D$19</c:f>
              <c:numCache>
                <c:formatCode>General</c:formatCode>
                <c:ptCount val="2"/>
                <c:pt idx="0">
                  <c:v>82</c:v>
                </c:pt>
                <c:pt idx="1">
                  <c:v>81</c:v>
                </c:pt>
              </c:numCache>
            </c:numRef>
          </c:val>
          <c:extLst>
            <c:ext xmlns:c16="http://schemas.microsoft.com/office/drawing/2014/chart" uri="{C3380CC4-5D6E-409C-BE32-E72D297353CC}">
              <c16:uniqueId val="{00000000-3EB5-4858-886D-69B248CDBA3F}"/>
            </c:ext>
          </c:extLst>
        </c:ser>
        <c:ser>
          <c:idx val="3"/>
          <c:order val="1"/>
          <c:tx>
            <c:strRef>
              <c:f>'FSW_cndm use _city'!$B$20</c:f>
              <c:strCache>
                <c:ptCount val="1"/>
                <c:pt idx="0">
                  <c:v>with non-paying regular partner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'FSW_cndm use _city'!$C$17:$D$18</c:f>
              <c:multiLvlStrCache>
                <c:ptCount val="2"/>
                <c:lvl>
                  <c:pt idx="0">
                    <c:v>RFSWs</c:v>
                  </c:pt>
                  <c:pt idx="1">
                    <c:v>FFSWs</c:v>
                  </c:pt>
                </c:lvl>
                <c:lvl>
                  <c:pt idx="0">
                    <c:v>Manila City</c:v>
                  </c:pt>
                  <c:pt idx="1">
                    <c:v>Cebu City</c:v>
                  </c:pt>
                </c:lvl>
              </c:multiLvlStrCache>
            </c:multiLvlStrRef>
          </c:cat>
          <c:val>
            <c:numRef>
              <c:f>'FSW_cndm use _city'!$C$20:$D$20</c:f>
              <c:numCache>
                <c:formatCode>General</c:formatCode>
                <c:ptCount val="2"/>
                <c:pt idx="0">
                  <c:v>22</c:v>
                </c:pt>
                <c:pt idx="1">
                  <c:v>13</c:v>
                </c:pt>
              </c:numCache>
            </c:numRef>
          </c:val>
          <c:extLst>
            <c:ext xmlns:c16="http://schemas.microsoft.com/office/drawing/2014/chart" uri="{C3380CC4-5D6E-409C-BE32-E72D297353CC}">
              <c16:uniqueId val="{00000001-3EB5-4858-886D-69B248CDBA3F}"/>
            </c:ext>
          </c:extLst>
        </c:ser>
        <c:dLbls>
          <c:showLegendKey val="0"/>
          <c:showVal val="0"/>
          <c:showCatName val="0"/>
          <c:showSerName val="0"/>
          <c:showPercent val="0"/>
          <c:showBubbleSize val="0"/>
        </c:dLbls>
        <c:gapWidth val="204"/>
        <c:axId val="163769728"/>
        <c:axId val="163779712"/>
      </c:barChart>
      <c:scatterChart>
        <c:scatterStyle val="lineMarker"/>
        <c:varyColors val="0"/>
        <c:ser>
          <c:idx val="1"/>
          <c:order val="2"/>
          <c:tx>
            <c:strRef>
              <c:f>'FSW_cndm use _city'!$C$22</c:f>
              <c:strCache>
                <c:ptCount val="1"/>
                <c:pt idx="0">
                  <c:v>t</c:v>
                </c:pt>
              </c:strCache>
            </c:strRef>
          </c:tx>
          <c:spPr>
            <a:ln w="19050">
              <a:solidFill>
                <a:srgbClr val="E31837"/>
              </a:solidFill>
              <a:prstDash val="dash"/>
            </a:ln>
          </c:spPr>
          <c:marker>
            <c:symbol val="none"/>
          </c:marker>
          <c:xVal>
            <c:numRef>
              <c:f>'FSW_cndm use _city'!$B$23:$B$24</c:f>
              <c:numCache>
                <c:formatCode>General</c:formatCode>
                <c:ptCount val="2"/>
                <c:pt idx="0">
                  <c:v>0</c:v>
                </c:pt>
                <c:pt idx="1">
                  <c:v>1</c:v>
                </c:pt>
              </c:numCache>
            </c:numRef>
          </c:xVal>
          <c:yVal>
            <c:numRef>
              <c:f>'FSW_cndm use _city'!$C$23:$C$24</c:f>
              <c:numCache>
                <c:formatCode>General</c:formatCode>
                <c:ptCount val="2"/>
                <c:pt idx="0">
                  <c:v>90</c:v>
                </c:pt>
                <c:pt idx="1">
                  <c:v>90</c:v>
                </c:pt>
              </c:numCache>
            </c:numRef>
          </c:yVal>
          <c:smooth val="0"/>
          <c:extLst>
            <c:ext xmlns:c16="http://schemas.microsoft.com/office/drawing/2014/chart" uri="{C3380CC4-5D6E-409C-BE32-E72D297353CC}">
              <c16:uniqueId val="{00000002-3EB5-4858-886D-69B248CDBA3F}"/>
            </c:ext>
          </c:extLst>
        </c:ser>
        <c:dLbls>
          <c:showLegendKey val="0"/>
          <c:showVal val="0"/>
          <c:showCatName val="0"/>
          <c:showSerName val="0"/>
          <c:showPercent val="0"/>
          <c:showBubbleSize val="0"/>
        </c:dLbls>
        <c:axId val="163795712"/>
        <c:axId val="163781632"/>
      </c:scatterChart>
      <c:catAx>
        <c:axId val="163769728"/>
        <c:scaling>
          <c:orientation val="minMax"/>
        </c:scaling>
        <c:delete val="0"/>
        <c:axPos val="b"/>
        <c:numFmt formatCode="General" sourceLinked="1"/>
        <c:majorTickMark val="out"/>
        <c:minorTickMark val="none"/>
        <c:tickLblPos val="nextTo"/>
        <c:crossAx val="163779712"/>
        <c:crosses val="autoZero"/>
        <c:auto val="1"/>
        <c:lblAlgn val="ctr"/>
        <c:lblOffset val="100"/>
        <c:noMultiLvlLbl val="0"/>
      </c:catAx>
      <c:valAx>
        <c:axId val="163779712"/>
        <c:scaling>
          <c:orientation val="minMax"/>
          <c:max val="100"/>
          <c:min val="0"/>
        </c:scaling>
        <c:delete val="0"/>
        <c:axPos val="l"/>
        <c:title>
          <c:tx>
            <c:rich>
              <a:bodyPr rot="-5400000" vert="horz"/>
              <a:lstStyle/>
              <a:p>
                <a:pPr algn="ctr">
                  <a:defRPr sz="1400" b="1" i="0" u="none" strike="noStrike" baseline="0">
                    <a:solidFill>
                      <a:srgbClr val="000000"/>
                    </a:solidFill>
                    <a:latin typeface="Arial"/>
                    <a:ea typeface="Arial"/>
                    <a:cs typeface="Arial"/>
                  </a:defRPr>
                </a:pPr>
                <a:r>
                  <a:rPr lang="en-US"/>
                  <a:t>% weighted</a:t>
                </a:r>
              </a:p>
            </c:rich>
          </c:tx>
          <c:layout>
            <c:manualLayout>
              <c:xMode val="edge"/>
              <c:yMode val="edge"/>
              <c:x val="1.4155650759789709E-3"/>
              <c:y val="0.12908458311609095"/>
            </c:manualLayout>
          </c:layout>
          <c:overlay val="0"/>
        </c:title>
        <c:numFmt formatCode="General" sourceLinked="1"/>
        <c:majorTickMark val="out"/>
        <c:minorTickMark val="none"/>
        <c:tickLblPos val="nextTo"/>
        <c:crossAx val="163769728"/>
        <c:crosses val="autoZero"/>
        <c:crossBetween val="between"/>
        <c:majorUnit val="10"/>
      </c:valAx>
      <c:valAx>
        <c:axId val="163781632"/>
        <c:scaling>
          <c:orientation val="minMax"/>
        </c:scaling>
        <c:delete val="1"/>
        <c:axPos val="r"/>
        <c:numFmt formatCode="General" sourceLinked="1"/>
        <c:majorTickMark val="out"/>
        <c:minorTickMark val="none"/>
        <c:tickLblPos val="nextTo"/>
        <c:crossAx val="163795712"/>
        <c:crosses val="max"/>
        <c:crossBetween val="midCat"/>
      </c:valAx>
      <c:valAx>
        <c:axId val="163795712"/>
        <c:scaling>
          <c:orientation val="minMax"/>
          <c:max val="1"/>
          <c:min val="0"/>
        </c:scaling>
        <c:delete val="1"/>
        <c:axPos val="t"/>
        <c:numFmt formatCode="General" sourceLinked="1"/>
        <c:majorTickMark val="out"/>
        <c:minorTickMark val="none"/>
        <c:tickLblPos val="nextTo"/>
        <c:crossAx val="163781632"/>
        <c:crosses val="max"/>
        <c:crossBetween val="midCat"/>
        <c:majorUnit val="0.2"/>
      </c:valAx>
    </c:plotArea>
    <c:legend>
      <c:legendPos val="r"/>
      <c:legendEntry>
        <c:idx val="2"/>
        <c:delete val="1"/>
      </c:legendEntry>
      <c:layout>
        <c:manualLayout>
          <c:xMode val="edge"/>
          <c:yMode val="edge"/>
          <c:x val="8.7183456906596346E-2"/>
          <c:y val="0.77738666469508211"/>
          <c:w val="0.80290060516628969"/>
          <c:h val="5.620691180923810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4852830081619E-2"/>
          <c:y val="5.5030251465991636E-2"/>
          <c:w val="0.87281478236123533"/>
          <c:h val="0.51408095875826432"/>
        </c:manualLayout>
      </c:layout>
      <c:barChart>
        <c:barDir val="col"/>
        <c:grouping val="clustered"/>
        <c:varyColors val="0"/>
        <c:ser>
          <c:idx val="0"/>
          <c:order val="0"/>
          <c:spPr>
            <a:solidFill>
              <a:srgbClr val="F78E1E"/>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'MSM_cndm use_2014'!$B$38:$B$54</c:f>
              <c:strCache>
                <c:ptCount val="17"/>
                <c:pt idx="0">
                  <c:v>Baguio </c:v>
                </c:pt>
                <c:pt idx="1">
                  <c:v>Makati </c:v>
                </c:pt>
                <c:pt idx="2">
                  <c:v>Davao </c:v>
                </c:pt>
                <c:pt idx="3">
                  <c:v>Batangas </c:v>
                </c:pt>
                <c:pt idx="4">
                  <c:v>Quezon </c:v>
                </c:pt>
                <c:pt idx="5">
                  <c:v>Cagayan de Oro </c:v>
                </c:pt>
                <c:pt idx="6">
                  <c:v>Bacoor </c:v>
                </c:pt>
                <c:pt idx="7">
                  <c:v>Cebu </c:v>
                </c:pt>
                <c:pt idx="8">
                  <c:v>Marikina </c:v>
                </c:pt>
                <c:pt idx="9">
                  <c:v>Mandaue </c:v>
                </c:pt>
                <c:pt idx="10">
                  <c:v>Pasay </c:v>
                </c:pt>
                <c:pt idx="11">
                  <c:v>Bacolod </c:v>
                </c:pt>
                <c:pt idx="12">
                  <c:v>Manila </c:v>
                </c:pt>
                <c:pt idx="13">
                  <c:v>Mandaluyong </c:v>
                </c:pt>
                <c:pt idx="14">
                  <c:v>Parañaque </c:v>
                </c:pt>
                <c:pt idx="15">
                  <c:v>Muntinlupa </c:v>
                </c:pt>
                <c:pt idx="16">
                  <c:v>Zamboanga </c:v>
                </c:pt>
              </c:strCache>
            </c:strRef>
          </c:cat>
          <c:val>
            <c:numRef>
              <c:f>'MSM_cndm use_2014'!$C$38:$C$54</c:f>
              <c:numCache>
                <c:formatCode>General</c:formatCode>
                <c:ptCount val="17"/>
                <c:pt idx="0">
                  <c:v>63</c:v>
                </c:pt>
                <c:pt idx="1">
                  <c:v>61</c:v>
                </c:pt>
                <c:pt idx="2">
                  <c:v>55</c:v>
                </c:pt>
                <c:pt idx="3">
                  <c:v>55</c:v>
                </c:pt>
                <c:pt idx="4">
                  <c:v>54</c:v>
                </c:pt>
                <c:pt idx="5">
                  <c:v>53</c:v>
                </c:pt>
                <c:pt idx="6">
                  <c:v>53</c:v>
                </c:pt>
                <c:pt idx="7">
                  <c:v>52</c:v>
                </c:pt>
                <c:pt idx="8">
                  <c:v>52</c:v>
                </c:pt>
                <c:pt idx="9">
                  <c:v>51</c:v>
                </c:pt>
                <c:pt idx="10">
                  <c:v>51</c:v>
                </c:pt>
                <c:pt idx="11">
                  <c:v>50</c:v>
                </c:pt>
                <c:pt idx="12">
                  <c:v>44</c:v>
                </c:pt>
                <c:pt idx="13">
                  <c:v>42</c:v>
                </c:pt>
                <c:pt idx="14">
                  <c:v>40</c:v>
                </c:pt>
                <c:pt idx="15">
                  <c:v>40</c:v>
                </c:pt>
                <c:pt idx="16">
                  <c:v>39</c:v>
                </c:pt>
              </c:numCache>
            </c:numRef>
          </c:val>
          <c:extLst>
            <c:ext xmlns:c16="http://schemas.microsoft.com/office/drawing/2014/chart" uri="{C3380CC4-5D6E-409C-BE32-E72D297353CC}">
              <c16:uniqueId val="{00000000-7059-4BCD-94FB-A16D49495903}"/>
            </c:ext>
          </c:extLst>
        </c:ser>
        <c:dLbls>
          <c:showLegendKey val="0"/>
          <c:showVal val="0"/>
          <c:showCatName val="0"/>
          <c:showSerName val="0"/>
          <c:showPercent val="0"/>
          <c:showBubbleSize val="0"/>
        </c:dLbls>
        <c:gapWidth val="72"/>
        <c:axId val="163871360"/>
        <c:axId val="163881344"/>
      </c:barChart>
      <c:scatterChart>
        <c:scatterStyle val="lineMarker"/>
        <c:varyColors val="0"/>
        <c:ser>
          <c:idx val="1"/>
          <c:order val="1"/>
          <c:tx>
            <c:strRef>
              <c:f>'MSM_cndm use_2014'!$P$30</c:f>
              <c:strCache>
                <c:ptCount val="1"/>
                <c:pt idx="0">
                  <c:v>t</c:v>
                </c:pt>
              </c:strCache>
            </c:strRef>
          </c:tx>
          <c:spPr>
            <a:ln w="19050">
              <a:solidFill>
                <a:srgbClr val="E31837"/>
              </a:solidFill>
              <a:prstDash val="dashDot"/>
            </a:ln>
          </c:spPr>
          <c:marker>
            <c:symbol val="none"/>
          </c:marker>
          <c:xVal>
            <c:numRef>
              <c:f>'MSM_cndm use_2014'!$O$31:$O$32</c:f>
              <c:numCache>
                <c:formatCode>General</c:formatCode>
                <c:ptCount val="2"/>
                <c:pt idx="0">
                  <c:v>0</c:v>
                </c:pt>
                <c:pt idx="1">
                  <c:v>1</c:v>
                </c:pt>
              </c:numCache>
            </c:numRef>
          </c:xVal>
          <c:yVal>
            <c:numRef>
              <c:f>'MSM_cndm use_2014'!$P$31:$P$32</c:f>
              <c:numCache>
                <c:formatCode>General</c:formatCode>
                <c:ptCount val="2"/>
                <c:pt idx="0">
                  <c:v>90</c:v>
                </c:pt>
                <c:pt idx="1">
                  <c:v>90</c:v>
                </c:pt>
              </c:numCache>
            </c:numRef>
          </c:yVal>
          <c:smooth val="0"/>
          <c:extLst>
            <c:ext xmlns:c16="http://schemas.microsoft.com/office/drawing/2014/chart" uri="{C3380CC4-5D6E-409C-BE32-E72D297353CC}">
              <c16:uniqueId val="{00000001-7059-4BCD-94FB-A16D49495903}"/>
            </c:ext>
          </c:extLst>
        </c:ser>
        <c:dLbls>
          <c:showLegendKey val="0"/>
          <c:showVal val="0"/>
          <c:showCatName val="0"/>
          <c:showSerName val="0"/>
          <c:showPercent val="0"/>
          <c:showBubbleSize val="0"/>
        </c:dLbls>
        <c:axId val="163885056"/>
        <c:axId val="163883264"/>
      </c:scatterChart>
      <c:catAx>
        <c:axId val="163871360"/>
        <c:scaling>
          <c:orientation val="minMax"/>
        </c:scaling>
        <c:delete val="0"/>
        <c:axPos val="b"/>
        <c:numFmt formatCode="General" sourceLinked="1"/>
        <c:majorTickMark val="out"/>
        <c:minorTickMark val="none"/>
        <c:tickLblPos val="nextTo"/>
        <c:crossAx val="163881344"/>
        <c:crosses val="autoZero"/>
        <c:auto val="1"/>
        <c:lblAlgn val="ctr"/>
        <c:lblOffset val="100"/>
        <c:noMultiLvlLbl val="0"/>
      </c:catAx>
      <c:valAx>
        <c:axId val="163881344"/>
        <c:scaling>
          <c:orientation val="minMax"/>
          <c:max val="100"/>
          <c:min val="0"/>
        </c:scaling>
        <c:delete val="0"/>
        <c:axPos val="l"/>
        <c:title>
          <c:tx>
            <c:rich>
              <a:bodyPr rot="-5400000" vert="horz"/>
              <a:lstStyle/>
              <a:p>
                <a:pPr algn="ctr">
                  <a:defRPr sz="1400" b="1" i="0" u="none" strike="noStrike" baseline="0">
                    <a:solidFill>
                      <a:srgbClr val="000000"/>
                    </a:solidFill>
                    <a:latin typeface="Arial"/>
                    <a:ea typeface="Arial"/>
                    <a:cs typeface="Arial"/>
                  </a:defRPr>
                </a:pPr>
                <a:r>
                  <a:rPr lang="en-US"/>
                  <a:t>% weighted</a:t>
                </a:r>
              </a:p>
            </c:rich>
          </c:tx>
          <c:layout>
            <c:manualLayout>
              <c:xMode val="edge"/>
              <c:yMode val="edge"/>
              <c:x val="7.3679982662717613E-3"/>
              <c:y val="2.0889233362405946E-2"/>
            </c:manualLayout>
          </c:layout>
          <c:overlay val="0"/>
        </c:title>
        <c:numFmt formatCode="General" sourceLinked="1"/>
        <c:majorTickMark val="out"/>
        <c:minorTickMark val="none"/>
        <c:tickLblPos val="nextTo"/>
        <c:crossAx val="163871360"/>
        <c:crosses val="autoZero"/>
        <c:crossBetween val="between"/>
        <c:majorUnit val="10"/>
      </c:valAx>
      <c:valAx>
        <c:axId val="163883264"/>
        <c:scaling>
          <c:orientation val="minMax"/>
          <c:max val="100"/>
          <c:min val="0"/>
        </c:scaling>
        <c:delete val="1"/>
        <c:axPos val="r"/>
        <c:numFmt formatCode="General" sourceLinked="1"/>
        <c:majorTickMark val="out"/>
        <c:minorTickMark val="none"/>
        <c:tickLblPos val="nextTo"/>
        <c:crossAx val="163885056"/>
        <c:crosses val="max"/>
        <c:crossBetween val="midCat"/>
        <c:majorUnit val="10"/>
      </c:valAx>
      <c:valAx>
        <c:axId val="163885056"/>
        <c:scaling>
          <c:orientation val="minMax"/>
          <c:max val="1"/>
          <c:min val="0"/>
        </c:scaling>
        <c:delete val="1"/>
        <c:axPos val="t"/>
        <c:numFmt formatCode="General" sourceLinked="1"/>
        <c:majorTickMark val="out"/>
        <c:minorTickMark val="none"/>
        <c:tickLblPos val="nextTo"/>
        <c:crossAx val="163883264"/>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03039093797483E-2"/>
          <c:y val="0.10101207349081366"/>
          <c:w val="0.88691508956117326"/>
          <c:h val="0.7970212598425197"/>
        </c:manualLayout>
      </c:layout>
      <c:barChart>
        <c:barDir val="col"/>
        <c:grouping val="clustered"/>
        <c:varyColors val="0"/>
        <c:ser>
          <c:idx val="0"/>
          <c:order val="0"/>
          <c:tx>
            <c:strRef>
              <c:f>Sheet4!$C$5</c:f>
              <c:strCache>
                <c:ptCount val="1"/>
                <c:pt idx="0">
                  <c:v>15-17 yr</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Sheet4!$B$6:$B$8</c:f>
              <c:strCache>
                <c:ptCount val="3"/>
                <c:pt idx="0">
                  <c:v>Mandaluyong</c:v>
                </c:pt>
                <c:pt idx="1">
                  <c:v>Taguig</c:v>
                </c:pt>
                <c:pt idx="2">
                  <c:v>Parañaque</c:v>
                </c:pt>
              </c:strCache>
            </c:strRef>
          </c:cat>
          <c:val>
            <c:numRef>
              <c:f>Sheet4!$C$6:$C$8</c:f>
              <c:numCache>
                <c:formatCode>General</c:formatCode>
                <c:ptCount val="3"/>
                <c:pt idx="0">
                  <c:v>2</c:v>
                </c:pt>
                <c:pt idx="1">
                  <c:v>29</c:v>
                </c:pt>
                <c:pt idx="2">
                  <c:v>21</c:v>
                </c:pt>
              </c:numCache>
            </c:numRef>
          </c:val>
          <c:extLst>
            <c:ext xmlns:c16="http://schemas.microsoft.com/office/drawing/2014/chart" uri="{C3380CC4-5D6E-409C-BE32-E72D297353CC}">
              <c16:uniqueId val="{00000000-1F82-4DB2-A415-A0939CF59C5A}"/>
            </c:ext>
          </c:extLst>
        </c:ser>
        <c:ser>
          <c:idx val="1"/>
          <c:order val="1"/>
          <c:tx>
            <c:strRef>
              <c:f>Sheet4!$D$5</c:f>
              <c:strCache>
                <c:ptCount val="1"/>
                <c:pt idx="0">
                  <c:v>18-24 yr</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Sheet4!$B$6:$B$8</c:f>
              <c:strCache>
                <c:ptCount val="3"/>
                <c:pt idx="0">
                  <c:v>Mandaluyong</c:v>
                </c:pt>
                <c:pt idx="1">
                  <c:v>Taguig</c:v>
                </c:pt>
                <c:pt idx="2">
                  <c:v>Parañaque</c:v>
                </c:pt>
              </c:strCache>
            </c:strRef>
          </c:cat>
          <c:val>
            <c:numRef>
              <c:f>Sheet4!$D$6:$D$8</c:f>
              <c:numCache>
                <c:formatCode>General</c:formatCode>
                <c:ptCount val="3"/>
                <c:pt idx="0">
                  <c:v>7</c:v>
                </c:pt>
                <c:pt idx="1">
                  <c:v>32</c:v>
                </c:pt>
                <c:pt idx="2">
                  <c:v>42</c:v>
                </c:pt>
              </c:numCache>
            </c:numRef>
          </c:val>
          <c:extLst>
            <c:ext xmlns:c16="http://schemas.microsoft.com/office/drawing/2014/chart" uri="{C3380CC4-5D6E-409C-BE32-E72D297353CC}">
              <c16:uniqueId val="{00000001-1F82-4DB2-A415-A0939CF59C5A}"/>
            </c:ext>
          </c:extLst>
        </c:ser>
        <c:ser>
          <c:idx val="2"/>
          <c:order val="2"/>
          <c:tx>
            <c:strRef>
              <c:f>Sheet4!$E$5</c:f>
              <c:strCache>
                <c:ptCount val="1"/>
                <c:pt idx="0">
                  <c:v>25+ yr</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Sheet4!$B$6:$B$8</c:f>
              <c:strCache>
                <c:ptCount val="3"/>
                <c:pt idx="0">
                  <c:v>Mandaluyong</c:v>
                </c:pt>
                <c:pt idx="1">
                  <c:v>Taguig</c:v>
                </c:pt>
                <c:pt idx="2">
                  <c:v>Parañaque</c:v>
                </c:pt>
              </c:strCache>
            </c:strRef>
          </c:cat>
          <c:val>
            <c:numRef>
              <c:f>Sheet4!$E$6:$E$8</c:f>
              <c:numCache>
                <c:formatCode>General</c:formatCode>
                <c:ptCount val="3"/>
                <c:pt idx="0">
                  <c:v>9</c:v>
                </c:pt>
                <c:pt idx="1">
                  <c:v>35</c:v>
                </c:pt>
                <c:pt idx="2">
                  <c:v>42</c:v>
                </c:pt>
              </c:numCache>
            </c:numRef>
          </c:val>
          <c:extLst>
            <c:ext xmlns:c16="http://schemas.microsoft.com/office/drawing/2014/chart" uri="{C3380CC4-5D6E-409C-BE32-E72D297353CC}">
              <c16:uniqueId val="{00000002-1F82-4DB2-A415-A0939CF59C5A}"/>
            </c:ext>
          </c:extLst>
        </c:ser>
        <c:ser>
          <c:idx val="3"/>
          <c:order val="3"/>
          <c:tx>
            <c:strRef>
              <c:f>Sheet4!$F$5</c:f>
              <c:strCache>
                <c:ptCount val="1"/>
                <c:pt idx="0">
                  <c:v>Total</c:v>
                </c:pt>
              </c:strCache>
            </c:strRef>
          </c:tx>
          <c:spPr>
            <a:pattFill prst="dkUpDiag">
              <a:fgClr>
                <a:srgbClr val="F78E1E"/>
              </a:fgClr>
              <a:bgClr>
                <a:schemeClr val="bg1"/>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Sheet4!$B$6:$B$8</c:f>
              <c:strCache>
                <c:ptCount val="3"/>
                <c:pt idx="0">
                  <c:v>Mandaluyong</c:v>
                </c:pt>
                <c:pt idx="1">
                  <c:v>Taguig</c:v>
                </c:pt>
                <c:pt idx="2">
                  <c:v>Parañaque</c:v>
                </c:pt>
              </c:strCache>
            </c:strRef>
          </c:cat>
          <c:val>
            <c:numRef>
              <c:f>Sheet4!$F$6:$F$8</c:f>
              <c:numCache>
                <c:formatCode>General</c:formatCode>
                <c:ptCount val="3"/>
                <c:pt idx="0">
                  <c:v>7</c:v>
                </c:pt>
                <c:pt idx="1">
                  <c:v>33</c:v>
                </c:pt>
                <c:pt idx="2">
                  <c:v>39</c:v>
                </c:pt>
              </c:numCache>
            </c:numRef>
          </c:val>
          <c:extLst>
            <c:ext xmlns:c16="http://schemas.microsoft.com/office/drawing/2014/chart" uri="{C3380CC4-5D6E-409C-BE32-E72D297353CC}">
              <c16:uniqueId val="{00000003-1F82-4DB2-A415-A0939CF59C5A}"/>
            </c:ext>
          </c:extLst>
        </c:ser>
        <c:dLbls>
          <c:showLegendKey val="0"/>
          <c:showVal val="0"/>
          <c:showCatName val="0"/>
          <c:showSerName val="0"/>
          <c:showPercent val="0"/>
          <c:showBubbleSize val="0"/>
        </c:dLbls>
        <c:gapWidth val="150"/>
        <c:axId val="163976704"/>
        <c:axId val="163978240"/>
      </c:barChart>
      <c:scatterChart>
        <c:scatterStyle val="lineMarker"/>
        <c:varyColors val="0"/>
        <c:ser>
          <c:idx val="4"/>
          <c:order val="4"/>
          <c:tx>
            <c:strRef>
              <c:f>Sheet4!$N$3</c:f>
              <c:strCache>
                <c:ptCount val="1"/>
                <c:pt idx="0">
                  <c:v>Target</c:v>
                </c:pt>
              </c:strCache>
            </c:strRef>
          </c:tx>
          <c:spPr>
            <a:ln w="15875">
              <a:solidFill>
                <a:srgbClr val="E31837"/>
              </a:solidFill>
              <a:prstDash val="dash"/>
            </a:ln>
          </c:spPr>
          <c:marker>
            <c:symbol val="none"/>
          </c:marker>
          <c:xVal>
            <c:numRef>
              <c:f>Sheet4!$M$4:$M$5</c:f>
              <c:numCache>
                <c:formatCode>General</c:formatCode>
                <c:ptCount val="2"/>
                <c:pt idx="0">
                  <c:v>0</c:v>
                </c:pt>
                <c:pt idx="1">
                  <c:v>1</c:v>
                </c:pt>
              </c:numCache>
            </c:numRef>
          </c:xVal>
          <c:yVal>
            <c:numRef>
              <c:f>Sheet4!$N$4:$N$5</c:f>
              <c:numCache>
                <c:formatCode>General</c:formatCode>
                <c:ptCount val="2"/>
                <c:pt idx="0">
                  <c:v>90</c:v>
                </c:pt>
                <c:pt idx="1">
                  <c:v>90</c:v>
                </c:pt>
              </c:numCache>
            </c:numRef>
          </c:yVal>
          <c:smooth val="0"/>
          <c:extLst>
            <c:ext xmlns:c16="http://schemas.microsoft.com/office/drawing/2014/chart" uri="{C3380CC4-5D6E-409C-BE32-E72D297353CC}">
              <c16:uniqueId val="{00000004-1F82-4DB2-A415-A0939CF59C5A}"/>
            </c:ext>
          </c:extLst>
        </c:ser>
        <c:dLbls>
          <c:showLegendKey val="0"/>
          <c:showVal val="0"/>
          <c:showCatName val="0"/>
          <c:showSerName val="0"/>
          <c:showPercent val="0"/>
          <c:showBubbleSize val="0"/>
        </c:dLbls>
        <c:axId val="163981952"/>
        <c:axId val="163980416"/>
      </c:scatterChart>
      <c:catAx>
        <c:axId val="163976704"/>
        <c:scaling>
          <c:orientation val="minMax"/>
        </c:scaling>
        <c:delete val="0"/>
        <c:axPos val="b"/>
        <c:numFmt formatCode="General" sourceLinked="0"/>
        <c:majorTickMark val="out"/>
        <c:minorTickMark val="none"/>
        <c:tickLblPos val="nextTo"/>
        <c:crossAx val="163978240"/>
        <c:crosses val="autoZero"/>
        <c:auto val="1"/>
        <c:lblAlgn val="ctr"/>
        <c:lblOffset val="100"/>
        <c:noMultiLvlLbl val="0"/>
      </c:catAx>
      <c:valAx>
        <c:axId val="163978240"/>
        <c:scaling>
          <c:orientation val="minMax"/>
          <c:max val="100"/>
          <c:min val="0"/>
        </c:scaling>
        <c:delete val="0"/>
        <c:axPos val="l"/>
        <c:title>
          <c:tx>
            <c:rich>
              <a:bodyPr rot="0" vert="horz"/>
              <a:lstStyle/>
              <a:p>
                <a:pPr>
                  <a:defRPr/>
                </a:pPr>
                <a:r>
                  <a:rPr lang="en-US"/>
                  <a:t>%</a:t>
                </a:r>
              </a:p>
            </c:rich>
          </c:tx>
          <c:layout>
            <c:manualLayout>
              <c:xMode val="edge"/>
              <c:yMode val="edge"/>
              <c:x val="1.6770847722981996E-2"/>
              <c:y val="6.1451181102362203E-2"/>
            </c:manualLayout>
          </c:layout>
          <c:overlay val="0"/>
        </c:title>
        <c:numFmt formatCode="General" sourceLinked="1"/>
        <c:majorTickMark val="out"/>
        <c:minorTickMark val="none"/>
        <c:tickLblPos val="nextTo"/>
        <c:crossAx val="163976704"/>
        <c:crosses val="autoZero"/>
        <c:crossBetween val="between"/>
        <c:majorUnit val="10"/>
      </c:valAx>
      <c:valAx>
        <c:axId val="163980416"/>
        <c:scaling>
          <c:orientation val="minMax"/>
          <c:max val="100"/>
          <c:min val="0"/>
        </c:scaling>
        <c:delete val="1"/>
        <c:axPos val="r"/>
        <c:numFmt formatCode="General" sourceLinked="1"/>
        <c:majorTickMark val="out"/>
        <c:minorTickMark val="none"/>
        <c:tickLblPos val="nextTo"/>
        <c:crossAx val="163981952"/>
        <c:crosses val="max"/>
        <c:crossBetween val="midCat"/>
      </c:valAx>
      <c:valAx>
        <c:axId val="163981952"/>
        <c:scaling>
          <c:orientation val="minMax"/>
          <c:max val="1"/>
          <c:min val="0"/>
        </c:scaling>
        <c:delete val="1"/>
        <c:axPos val="t"/>
        <c:numFmt formatCode="General" sourceLinked="1"/>
        <c:majorTickMark val="out"/>
        <c:minorTickMark val="none"/>
        <c:tickLblPos val="nextTo"/>
        <c:crossAx val="163980416"/>
        <c:crosses val="max"/>
        <c:crossBetween val="midCat"/>
      </c:valAx>
    </c:plotArea>
    <c:legend>
      <c:legendPos val="t"/>
      <c:legendEntry>
        <c:idx val="4"/>
        <c:delete val="1"/>
      </c:legendEntry>
      <c:layout>
        <c:manualLayout>
          <c:xMode val="edge"/>
          <c:yMode val="edge"/>
          <c:x val="0.19920177740940276"/>
          <c:y val="4.1878477690288712E-2"/>
          <c:w val="0.62280356402818071"/>
          <c:h val="7.8212073490813647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6089743589745"/>
          <c:y val="7.5494193362815945E-2"/>
          <c:w val="0.69853397435897424"/>
          <c:h val="0.56263905367993383"/>
        </c:manualLayout>
      </c:layout>
      <c:lineChart>
        <c:grouping val="standard"/>
        <c:varyColors val="1"/>
        <c:ser>
          <c:idx val="0"/>
          <c:order val="0"/>
          <c:tx>
            <c:strRef>
              <c:f>Philippines_ni_plhiv_deaths!$F$2</c:f>
              <c:strCache>
                <c:ptCount val="1"/>
                <c:pt idx="0">
                  <c:v>New HIV infections</c:v>
                </c:pt>
              </c:strCache>
            </c:strRef>
          </c:tx>
          <c:spPr>
            <a:ln w="38100" cmpd="sng">
              <a:solidFill>
                <a:srgbClr val="FF5050"/>
              </a:solidFill>
              <a:prstDash val="solid"/>
            </a:ln>
          </c:spPr>
          <c:marker>
            <c:symbol val="none"/>
          </c:marker>
          <c:dLbls>
            <c:dLbl>
              <c:idx val="28"/>
              <c:tx>
                <c:rich>
                  <a:bodyPr/>
                  <a:lstStyle/>
                  <a:p>
                    <a:r>
                      <a:rPr lang="en-US" dirty="0"/>
                      <a:t> </a:t>
                    </a:r>
                    <a:r>
                      <a:rPr lang="en-US" sz="1200" b="1" dirty="0">
                        <a:solidFill>
                          <a:srgbClr val="FF0000"/>
                        </a:solidFill>
                      </a:rPr>
                      <a:t>13,000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78-4518-B0F0-DFB85323D5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Philippines_ni_plhiv_deaths!$F$3:$F$31</c:f>
              <c:numCache>
                <c:formatCode>_(* #,##0_);_(* \(#,##0\);_(* "-"??_);_(@_)</c:formatCode>
                <c:ptCount val="29"/>
                <c:pt idx="0">
                  <c:v>15</c:v>
                </c:pt>
                <c:pt idx="1">
                  <c:v>23</c:v>
                </c:pt>
                <c:pt idx="2">
                  <c:v>27</c:v>
                </c:pt>
                <c:pt idx="3">
                  <c:v>44</c:v>
                </c:pt>
                <c:pt idx="4">
                  <c:v>66</c:v>
                </c:pt>
                <c:pt idx="5">
                  <c:v>89</c:v>
                </c:pt>
                <c:pt idx="6">
                  <c:v>100</c:v>
                </c:pt>
                <c:pt idx="7">
                  <c:v>134</c:v>
                </c:pt>
                <c:pt idx="8">
                  <c:v>156</c:v>
                </c:pt>
                <c:pt idx="9">
                  <c:v>225</c:v>
                </c:pt>
                <c:pt idx="10">
                  <c:v>298</c:v>
                </c:pt>
                <c:pt idx="11">
                  <c:v>354</c:v>
                </c:pt>
                <c:pt idx="12">
                  <c:v>463</c:v>
                </c:pt>
                <c:pt idx="13">
                  <c:v>604</c:v>
                </c:pt>
                <c:pt idx="14">
                  <c:v>755</c:v>
                </c:pt>
                <c:pt idx="15">
                  <c:v>972</c:v>
                </c:pt>
                <c:pt idx="16">
                  <c:v>1234</c:v>
                </c:pt>
                <c:pt idx="17">
                  <c:v>1627</c:v>
                </c:pt>
                <c:pt idx="18">
                  <c:v>2089</c:v>
                </c:pt>
                <c:pt idx="19">
                  <c:v>3587</c:v>
                </c:pt>
                <c:pt idx="20">
                  <c:v>4419</c:v>
                </c:pt>
                <c:pt idx="21">
                  <c:v>4655</c:v>
                </c:pt>
                <c:pt idx="22">
                  <c:v>5416</c:v>
                </c:pt>
                <c:pt idx="23">
                  <c:v>6638</c:v>
                </c:pt>
                <c:pt idx="24">
                  <c:v>8178</c:v>
                </c:pt>
                <c:pt idx="25">
                  <c:v>9475</c:v>
                </c:pt>
                <c:pt idx="26">
                  <c:v>10515</c:v>
                </c:pt>
                <c:pt idx="27">
                  <c:v>11779</c:v>
                </c:pt>
                <c:pt idx="28">
                  <c:v>13384</c:v>
                </c:pt>
              </c:numCache>
            </c:numRef>
          </c:val>
          <c:smooth val="0"/>
          <c:extLst>
            <c:ext xmlns:c16="http://schemas.microsoft.com/office/drawing/2014/chart" uri="{C3380CC4-5D6E-409C-BE32-E72D297353CC}">
              <c16:uniqueId val="{00000001-B978-4518-B0F0-DFB85323D5D5}"/>
            </c:ext>
          </c:extLst>
        </c:ser>
        <c:ser>
          <c:idx val="1"/>
          <c:order val="1"/>
          <c:tx>
            <c:strRef>
              <c:f>Philippines_ni_plhiv_deaths!$G$2</c:f>
              <c:strCache>
                <c:ptCount val="1"/>
                <c:pt idx="0">
                  <c:v>NI - Lower</c:v>
                </c:pt>
              </c:strCache>
            </c:strRef>
          </c:tx>
          <c:spPr>
            <a:ln w="19050" cmpd="sng">
              <a:solidFill>
                <a:srgbClr val="FF5050"/>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Philippines_ni_plhiv_deaths!$G$3:$G$31</c:f>
              <c:numCache>
                <c:formatCode>_(* #,##0_);_(* \(#,##0\);_(* "-"??_);_(@_)</c:formatCode>
                <c:ptCount val="29"/>
                <c:pt idx="0">
                  <c:v>13</c:v>
                </c:pt>
                <c:pt idx="1">
                  <c:v>21</c:v>
                </c:pt>
                <c:pt idx="2">
                  <c:v>24</c:v>
                </c:pt>
                <c:pt idx="3">
                  <c:v>39</c:v>
                </c:pt>
                <c:pt idx="4">
                  <c:v>59</c:v>
                </c:pt>
                <c:pt idx="5">
                  <c:v>78</c:v>
                </c:pt>
                <c:pt idx="6">
                  <c:v>88</c:v>
                </c:pt>
                <c:pt idx="7">
                  <c:v>117</c:v>
                </c:pt>
                <c:pt idx="8">
                  <c:v>135</c:v>
                </c:pt>
                <c:pt idx="9">
                  <c:v>195</c:v>
                </c:pt>
                <c:pt idx="10">
                  <c:v>257</c:v>
                </c:pt>
                <c:pt idx="11">
                  <c:v>304</c:v>
                </c:pt>
                <c:pt idx="12">
                  <c:v>394</c:v>
                </c:pt>
                <c:pt idx="13">
                  <c:v>512</c:v>
                </c:pt>
                <c:pt idx="14">
                  <c:v>636</c:v>
                </c:pt>
                <c:pt idx="15">
                  <c:v>812</c:v>
                </c:pt>
                <c:pt idx="16">
                  <c:v>1025</c:v>
                </c:pt>
                <c:pt idx="17">
                  <c:v>1353</c:v>
                </c:pt>
                <c:pt idx="18">
                  <c:v>1738</c:v>
                </c:pt>
                <c:pt idx="19">
                  <c:v>2994</c:v>
                </c:pt>
                <c:pt idx="20">
                  <c:v>3695</c:v>
                </c:pt>
                <c:pt idx="21">
                  <c:v>3878</c:v>
                </c:pt>
                <c:pt idx="22">
                  <c:v>4490</c:v>
                </c:pt>
                <c:pt idx="23">
                  <c:v>5497</c:v>
                </c:pt>
                <c:pt idx="24">
                  <c:v>6772</c:v>
                </c:pt>
                <c:pt idx="25">
                  <c:v>7845</c:v>
                </c:pt>
                <c:pt idx="26">
                  <c:v>8669</c:v>
                </c:pt>
                <c:pt idx="27">
                  <c:v>9704</c:v>
                </c:pt>
                <c:pt idx="28">
                  <c:v>11030</c:v>
                </c:pt>
              </c:numCache>
            </c:numRef>
          </c:val>
          <c:smooth val="0"/>
          <c:extLst>
            <c:ext xmlns:c16="http://schemas.microsoft.com/office/drawing/2014/chart" uri="{C3380CC4-5D6E-409C-BE32-E72D297353CC}">
              <c16:uniqueId val="{00000002-B978-4518-B0F0-DFB85323D5D5}"/>
            </c:ext>
          </c:extLst>
        </c:ser>
        <c:ser>
          <c:idx val="2"/>
          <c:order val="2"/>
          <c:tx>
            <c:strRef>
              <c:f>Philippines_ni_plhiv_deaths!$H$2</c:f>
              <c:strCache>
                <c:ptCount val="1"/>
                <c:pt idx="0">
                  <c:v>NI - Upper</c:v>
                </c:pt>
              </c:strCache>
            </c:strRef>
          </c:tx>
          <c:spPr>
            <a:ln w="19050" cmpd="sng">
              <a:solidFill>
                <a:srgbClr val="FF5050"/>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Philippines_ni_plhiv_deaths!$H$3:$H$31</c:f>
              <c:numCache>
                <c:formatCode>_(* #,##0_);_(* \(#,##0\);_(* "-"??_);_(@_)</c:formatCode>
                <c:ptCount val="29"/>
                <c:pt idx="0">
                  <c:v>16</c:v>
                </c:pt>
                <c:pt idx="1">
                  <c:v>25</c:v>
                </c:pt>
                <c:pt idx="2">
                  <c:v>30</c:v>
                </c:pt>
                <c:pt idx="3">
                  <c:v>49</c:v>
                </c:pt>
                <c:pt idx="4">
                  <c:v>72</c:v>
                </c:pt>
                <c:pt idx="5">
                  <c:v>98</c:v>
                </c:pt>
                <c:pt idx="6">
                  <c:v>111</c:v>
                </c:pt>
                <c:pt idx="7">
                  <c:v>148</c:v>
                </c:pt>
                <c:pt idx="8">
                  <c:v>175</c:v>
                </c:pt>
                <c:pt idx="9">
                  <c:v>253</c:v>
                </c:pt>
                <c:pt idx="10">
                  <c:v>335</c:v>
                </c:pt>
                <c:pt idx="11">
                  <c:v>402</c:v>
                </c:pt>
                <c:pt idx="12">
                  <c:v>528</c:v>
                </c:pt>
                <c:pt idx="13">
                  <c:v>688</c:v>
                </c:pt>
                <c:pt idx="14">
                  <c:v>866</c:v>
                </c:pt>
                <c:pt idx="15">
                  <c:v>1119</c:v>
                </c:pt>
                <c:pt idx="16">
                  <c:v>1423</c:v>
                </c:pt>
                <c:pt idx="17">
                  <c:v>1877</c:v>
                </c:pt>
                <c:pt idx="18">
                  <c:v>2418</c:v>
                </c:pt>
                <c:pt idx="19">
                  <c:v>4055</c:v>
                </c:pt>
                <c:pt idx="20">
                  <c:v>5012</c:v>
                </c:pt>
                <c:pt idx="21">
                  <c:v>5370</c:v>
                </c:pt>
                <c:pt idx="22">
                  <c:v>6260</c:v>
                </c:pt>
                <c:pt idx="23">
                  <c:v>7673</c:v>
                </c:pt>
                <c:pt idx="24">
                  <c:v>9462</c:v>
                </c:pt>
                <c:pt idx="25">
                  <c:v>10966</c:v>
                </c:pt>
                <c:pt idx="26">
                  <c:v>12176</c:v>
                </c:pt>
                <c:pt idx="27">
                  <c:v>13652</c:v>
                </c:pt>
                <c:pt idx="28">
                  <c:v>15505</c:v>
                </c:pt>
              </c:numCache>
            </c:numRef>
          </c:val>
          <c:smooth val="0"/>
          <c:extLst>
            <c:ext xmlns:c16="http://schemas.microsoft.com/office/drawing/2014/chart" uri="{C3380CC4-5D6E-409C-BE32-E72D297353CC}">
              <c16:uniqueId val="{00000003-B978-4518-B0F0-DFB85323D5D5}"/>
            </c:ext>
          </c:extLst>
        </c:ser>
        <c:dLbls>
          <c:showLegendKey val="0"/>
          <c:showVal val="0"/>
          <c:showCatName val="0"/>
          <c:showSerName val="0"/>
          <c:showPercent val="0"/>
          <c:showBubbleSize val="0"/>
        </c:dLbls>
        <c:smooth val="0"/>
        <c:axId val="116464256"/>
        <c:axId val="116474240"/>
      </c:lineChart>
      <c:catAx>
        <c:axId val="116464256"/>
        <c:scaling>
          <c:orientation val="minMax"/>
        </c:scaling>
        <c:delete val="0"/>
        <c:axPos val="b"/>
        <c:numFmt formatCode="General" sourceLinked="1"/>
        <c:majorTickMark val="cross"/>
        <c:minorTickMark val="cross"/>
        <c:tickLblPos val="nextTo"/>
        <c:txPr>
          <a:bodyPr rot="-5400000"/>
          <a:lstStyle/>
          <a:p>
            <a:pPr>
              <a:defRPr/>
            </a:pPr>
            <a:endParaRPr lang="en-US"/>
          </a:p>
        </c:txPr>
        <c:crossAx val="116474240"/>
        <c:crosses val="autoZero"/>
        <c:auto val="1"/>
        <c:lblAlgn val="ctr"/>
        <c:lblOffset val="100"/>
        <c:noMultiLvlLbl val="1"/>
      </c:catAx>
      <c:valAx>
        <c:axId val="116474240"/>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116464256"/>
        <c:crosses val="autoZero"/>
        <c:crossBetween val="between"/>
      </c:valAx>
      <c:spPr>
        <a:noFill/>
      </c:spPr>
    </c:plotArea>
    <c:legend>
      <c:legendPos val="b"/>
      <c:legendEntry>
        <c:idx val="1"/>
        <c:delete val="1"/>
      </c:legendEntry>
      <c:legendEntry>
        <c:idx val="2"/>
        <c:delete val="1"/>
      </c:legendEntry>
      <c:layout>
        <c:manualLayout>
          <c:xMode val="edge"/>
          <c:yMode val="edge"/>
          <c:x val="0.35680534982632117"/>
          <c:y val="0.80336425412576851"/>
          <c:w val="0.43835512820512818"/>
          <c:h val="7.791428468701686E-2"/>
        </c:manualLayout>
      </c:layout>
      <c:overlay val="0"/>
    </c:legend>
    <c:plotVisOnly val="1"/>
    <c:dispBlanksAs val="zero"/>
    <c:showDLblsOverMax val="1"/>
  </c:chart>
  <c:txPr>
    <a:bodyPr/>
    <a:lstStyle/>
    <a:p>
      <a:pPr>
        <a:defRPr sz="10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5318655556405E-2"/>
          <c:y val="0.15501362810417929"/>
          <c:w val="0.88566878169355046"/>
          <c:h val="0.53704976781748437"/>
        </c:manualLayout>
      </c:layout>
      <c:barChart>
        <c:barDir val="col"/>
        <c:grouping val="clustered"/>
        <c:varyColors val="0"/>
        <c:ser>
          <c:idx val="0"/>
          <c:order val="0"/>
          <c:tx>
            <c:strRef>
              <c:f>Sheet1!$C$2</c:f>
              <c:strCache>
                <c:ptCount val="1"/>
                <c:pt idx="0">
                  <c:v>Male 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Sheet1!$A$3:$B$12</c:f>
              <c:multiLvlStrCache>
                <c:ptCount val="10"/>
                <c:lvl>
                  <c:pt idx="0">
                    <c:v>Mandaue </c:v>
                  </c:pt>
                  <c:pt idx="1">
                    <c:v>Cebu </c:v>
                  </c:pt>
                  <c:pt idx="2">
                    <c:v>Cebu </c:v>
                  </c:pt>
                  <c:pt idx="3">
                    <c:v>Cebu </c:v>
                  </c:pt>
                  <c:pt idx="4">
                    <c:v>Mandaue </c:v>
                  </c:pt>
                  <c:pt idx="5">
                    <c:v>Mandaue </c:v>
                  </c:pt>
                  <c:pt idx="6">
                    <c:v>Cebu </c:v>
                  </c:pt>
                  <c:pt idx="7">
                    <c:v>Cebu *</c:v>
                  </c:pt>
                  <c:pt idx="8">
                    <c:v>Cebu </c:v>
                  </c:pt>
                  <c:pt idx="9">
                    <c:v>Mandaue </c:v>
                  </c:pt>
                </c:lvl>
                <c:lvl>
                  <c:pt idx="0">
                    <c:v>with non-paying male partner *</c:v>
                  </c:pt>
                  <c:pt idx="3">
                    <c:v>with non-paying female partner *</c:v>
                  </c:pt>
                  <c:pt idx="5">
                    <c:v>with female client **</c:v>
                  </c:pt>
                  <c:pt idx="7">
                    <c:v>with male client</c:v>
                  </c:pt>
                </c:lvl>
              </c:multiLvlStrCache>
            </c:multiLvlStrRef>
          </c:cat>
          <c:val>
            <c:numRef>
              <c:f>Sheet1!$C$3:$C$12</c:f>
              <c:numCache>
                <c:formatCode>General</c:formatCode>
                <c:ptCount val="10"/>
                <c:pt idx="0">
                  <c:v>37</c:v>
                </c:pt>
                <c:pt idx="1">
                  <c:v>27</c:v>
                </c:pt>
                <c:pt idx="3">
                  <c:v>54</c:v>
                </c:pt>
                <c:pt idx="4">
                  <c:v>37</c:v>
                </c:pt>
                <c:pt idx="5">
                  <c:v>100</c:v>
                </c:pt>
                <c:pt idx="6">
                  <c:v>32</c:v>
                </c:pt>
                <c:pt idx="8">
                  <c:v>50</c:v>
                </c:pt>
                <c:pt idx="9">
                  <c:v>49</c:v>
                </c:pt>
              </c:numCache>
            </c:numRef>
          </c:val>
          <c:extLst>
            <c:ext xmlns:c16="http://schemas.microsoft.com/office/drawing/2014/chart" uri="{C3380CC4-5D6E-409C-BE32-E72D297353CC}">
              <c16:uniqueId val="{00000000-EEEA-44FA-A60D-C68215E4E43D}"/>
            </c:ext>
          </c:extLst>
        </c:ser>
        <c:ser>
          <c:idx val="1"/>
          <c:order val="1"/>
          <c:tx>
            <c:strRef>
              <c:f>Sheet1!$D$2</c:f>
              <c:strCache>
                <c:ptCount val="1"/>
                <c:pt idx="0">
                  <c:v>Female PWID</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Sheet1!$A$3:$B$12</c:f>
              <c:multiLvlStrCache>
                <c:ptCount val="10"/>
                <c:lvl>
                  <c:pt idx="0">
                    <c:v>Mandaue </c:v>
                  </c:pt>
                  <c:pt idx="1">
                    <c:v>Cebu </c:v>
                  </c:pt>
                  <c:pt idx="2">
                    <c:v>Cebu </c:v>
                  </c:pt>
                  <c:pt idx="3">
                    <c:v>Cebu </c:v>
                  </c:pt>
                  <c:pt idx="4">
                    <c:v>Mandaue </c:v>
                  </c:pt>
                  <c:pt idx="5">
                    <c:v>Mandaue </c:v>
                  </c:pt>
                  <c:pt idx="6">
                    <c:v>Cebu </c:v>
                  </c:pt>
                  <c:pt idx="7">
                    <c:v>Cebu *</c:v>
                  </c:pt>
                  <c:pt idx="8">
                    <c:v>Cebu </c:v>
                  </c:pt>
                  <c:pt idx="9">
                    <c:v>Mandaue </c:v>
                  </c:pt>
                </c:lvl>
                <c:lvl>
                  <c:pt idx="0">
                    <c:v>with non-paying male partner *</c:v>
                  </c:pt>
                  <c:pt idx="3">
                    <c:v>with non-paying female partner *</c:v>
                  </c:pt>
                  <c:pt idx="5">
                    <c:v>with female client **</c:v>
                  </c:pt>
                  <c:pt idx="7">
                    <c:v>with male client</c:v>
                  </c:pt>
                </c:lvl>
              </c:multiLvlStrCache>
            </c:multiLvlStrRef>
          </c:cat>
          <c:val>
            <c:numRef>
              <c:f>Sheet1!$D$3:$D$12</c:f>
              <c:numCache>
                <c:formatCode>General</c:formatCode>
                <c:ptCount val="10"/>
                <c:pt idx="2">
                  <c:v>16</c:v>
                </c:pt>
                <c:pt idx="7">
                  <c:v>87</c:v>
                </c:pt>
              </c:numCache>
            </c:numRef>
          </c:val>
          <c:extLst>
            <c:ext xmlns:c16="http://schemas.microsoft.com/office/drawing/2014/chart" uri="{C3380CC4-5D6E-409C-BE32-E72D297353CC}">
              <c16:uniqueId val="{00000001-EEEA-44FA-A60D-C68215E4E43D}"/>
            </c:ext>
          </c:extLst>
        </c:ser>
        <c:dLbls>
          <c:showLegendKey val="0"/>
          <c:showVal val="0"/>
          <c:showCatName val="0"/>
          <c:showSerName val="0"/>
          <c:showPercent val="0"/>
          <c:showBubbleSize val="0"/>
        </c:dLbls>
        <c:gapWidth val="150"/>
        <c:overlap val="100"/>
        <c:axId val="164009472"/>
        <c:axId val="164011008"/>
      </c:barChart>
      <c:scatterChart>
        <c:scatterStyle val="lineMarker"/>
        <c:varyColors val="0"/>
        <c:ser>
          <c:idx val="2"/>
          <c:order val="2"/>
          <c:tx>
            <c:strRef>
              <c:f>Sheet1!$J$4</c:f>
              <c:strCache>
                <c:ptCount val="1"/>
              </c:strCache>
            </c:strRef>
          </c:tx>
          <c:spPr>
            <a:ln w="15875">
              <a:solidFill>
                <a:srgbClr val="E31837"/>
              </a:solidFill>
              <a:prstDash val="dash"/>
            </a:ln>
          </c:spPr>
          <c:marker>
            <c:symbol val="none"/>
          </c:marker>
          <c:xVal>
            <c:numRef>
              <c:f>Sheet1!$I$5:$I$6</c:f>
              <c:numCache>
                <c:formatCode>General</c:formatCode>
                <c:ptCount val="2"/>
                <c:pt idx="0">
                  <c:v>0</c:v>
                </c:pt>
                <c:pt idx="1">
                  <c:v>1</c:v>
                </c:pt>
              </c:numCache>
            </c:numRef>
          </c:xVal>
          <c:yVal>
            <c:numRef>
              <c:f>Sheet1!$J$5:$J$6</c:f>
              <c:numCache>
                <c:formatCode>General</c:formatCode>
                <c:ptCount val="2"/>
                <c:pt idx="0">
                  <c:v>90</c:v>
                </c:pt>
                <c:pt idx="1">
                  <c:v>90</c:v>
                </c:pt>
              </c:numCache>
            </c:numRef>
          </c:yVal>
          <c:smooth val="0"/>
          <c:extLst>
            <c:ext xmlns:c16="http://schemas.microsoft.com/office/drawing/2014/chart" uri="{C3380CC4-5D6E-409C-BE32-E72D297353CC}">
              <c16:uniqueId val="{00000002-EEEA-44FA-A60D-C68215E4E43D}"/>
            </c:ext>
          </c:extLst>
        </c:ser>
        <c:dLbls>
          <c:showLegendKey val="0"/>
          <c:showVal val="0"/>
          <c:showCatName val="0"/>
          <c:showSerName val="0"/>
          <c:showPercent val="0"/>
          <c:showBubbleSize val="0"/>
        </c:dLbls>
        <c:axId val="164014720"/>
        <c:axId val="164013184"/>
      </c:scatterChart>
      <c:catAx>
        <c:axId val="164009472"/>
        <c:scaling>
          <c:orientation val="minMax"/>
        </c:scaling>
        <c:delete val="0"/>
        <c:axPos val="b"/>
        <c:numFmt formatCode="General" sourceLinked="0"/>
        <c:majorTickMark val="out"/>
        <c:minorTickMark val="none"/>
        <c:tickLblPos val="nextTo"/>
        <c:crossAx val="164011008"/>
        <c:crosses val="autoZero"/>
        <c:auto val="1"/>
        <c:lblAlgn val="ctr"/>
        <c:lblOffset val="100"/>
        <c:noMultiLvlLbl val="0"/>
      </c:catAx>
      <c:valAx>
        <c:axId val="164011008"/>
        <c:scaling>
          <c:orientation val="minMax"/>
          <c:max val="100"/>
          <c:min val="0"/>
        </c:scaling>
        <c:delete val="0"/>
        <c:axPos val="l"/>
        <c:title>
          <c:tx>
            <c:rich>
              <a:bodyPr rot="-5400000" vert="horz"/>
              <a:lstStyle/>
              <a:p>
                <a:pPr>
                  <a:defRPr/>
                </a:pPr>
                <a:r>
                  <a:rPr lang="en-US"/>
                  <a:t>% weighted</a:t>
                </a:r>
              </a:p>
            </c:rich>
          </c:tx>
          <c:overlay val="0"/>
        </c:title>
        <c:numFmt formatCode="General" sourceLinked="1"/>
        <c:majorTickMark val="out"/>
        <c:minorTickMark val="none"/>
        <c:tickLblPos val="nextTo"/>
        <c:crossAx val="164009472"/>
        <c:crosses val="autoZero"/>
        <c:crossBetween val="between"/>
        <c:majorUnit val="10"/>
      </c:valAx>
      <c:valAx>
        <c:axId val="164013184"/>
        <c:scaling>
          <c:orientation val="minMax"/>
          <c:max val="100"/>
          <c:min val="0"/>
        </c:scaling>
        <c:delete val="1"/>
        <c:axPos val="r"/>
        <c:numFmt formatCode="General" sourceLinked="1"/>
        <c:majorTickMark val="out"/>
        <c:minorTickMark val="none"/>
        <c:tickLblPos val="nextTo"/>
        <c:crossAx val="164014720"/>
        <c:crosses val="max"/>
        <c:crossBetween val="midCat"/>
        <c:majorUnit val="10"/>
      </c:valAx>
      <c:valAx>
        <c:axId val="164014720"/>
        <c:scaling>
          <c:orientation val="minMax"/>
          <c:max val="1"/>
          <c:min val="0"/>
        </c:scaling>
        <c:delete val="1"/>
        <c:axPos val="t"/>
        <c:numFmt formatCode="General" sourceLinked="1"/>
        <c:majorTickMark val="out"/>
        <c:minorTickMark val="none"/>
        <c:tickLblPos val="nextTo"/>
        <c:crossAx val="164013184"/>
        <c:crosses val="max"/>
        <c:crossBetween val="midCat"/>
        <c:majorUnit val="0.2"/>
      </c:valAx>
    </c:plotArea>
    <c:legend>
      <c:legendPos val="t"/>
      <c:legendEntry>
        <c:idx val="2"/>
        <c:delete val="1"/>
      </c:legendEntry>
      <c:layout>
        <c:manualLayout>
          <c:xMode val="edge"/>
          <c:yMode val="edge"/>
          <c:x val="0.60047690033891399"/>
          <c:y val="0"/>
          <c:w val="0.39127920903090996"/>
          <c:h val="6.1781748435291745E-2"/>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94290522807391E-2"/>
          <c:y val="0.10280093348182867"/>
          <c:w val="0.89187448770260092"/>
          <c:h val="0.69002666626181086"/>
        </c:manualLayout>
      </c:layout>
      <c:barChart>
        <c:barDir val="col"/>
        <c:grouping val="clustered"/>
        <c:varyColors val="0"/>
        <c:ser>
          <c:idx val="1"/>
          <c:order val="0"/>
          <c:tx>
            <c:strRef>
              <c:f>'cndm use_MEWs'!$B$30</c:f>
              <c:strCache>
                <c:ptCount val="1"/>
                <c:pt idx="0">
                  <c:v>with male client</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use_MEWs'!$A$31:$A$34</c:f>
              <c:strCache>
                <c:ptCount val="4"/>
                <c:pt idx="0">
                  <c:v>Angeles City</c:v>
                </c:pt>
                <c:pt idx="1">
                  <c:v>Manila City</c:v>
                </c:pt>
                <c:pt idx="2">
                  <c:v>Pasay City</c:v>
                </c:pt>
                <c:pt idx="3">
                  <c:v>Quezon City</c:v>
                </c:pt>
              </c:strCache>
            </c:strRef>
          </c:cat>
          <c:val>
            <c:numRef>
              <c:f>'cndm use_MEWs'!$B$31:$B$34</c:f>
              <c:numCache>
                <c:formatCode>General</c:formatCode>
                <c:ptCount val="4"/>
                <c:pt idx="0">
                  <c:v>70</c:v>
                </c:pt>
                <c:pt idx="1">
                  <c:v>97</c:v>
                </c:pt>
                <c:pt idx="2">
                  <c:v>94</c:v>
                </c:pt>
                <c:pt idx="3">
                  <c:v>98</c:v>
                </c:pt>
              </c:numCache>
            </c:numRef>
          </c:val>
          <c:extLst>
            <c:ext xmlns:c16="http://schemas.microsoft.com/office/drawing/2014/chart" uri="{C3380CC4-5D6E-409C-BE32-E72D297353CC}">
              <c16:uniqueId val="{00000000-8429-4D1D-A389-3485E7575256}"/>
            </c:ext>
          </c:extLst>
        </c:ser>
        <c:ser>
          <c:idx val="0"/>
          <c:order val="1"/>
          <c:tx>
            <c:strRef>
              <c:f>'cndm use_MEWs'!$C$30</c:f>
              <c:strCache>
                <c:ptCount val="1"/>
                <c:pt idx="0">
                  <c:v>with non-paying male partner</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use_MEWs'!$A$31:$A$34</c:f>
              <c:strCache>
                <c:ptCount val="4"/>
                <c:pt idx="0">
                  <c:v>Angeles City</c:v>
                </c:pt>
                <c:pt idx="1">
                  <c:v>Manila City</c:v>
                </c:pt>
                <c:pt idx="2">
                  <c:v>Pasay City</c:v>
                </c:pt>
                <c:pt idx="3">
                  <c:v>Quezon City</c:v>
                </c:pt>
              </c:strCache>
            </c:strRef>
          </c:cat>
          <c:val>
            <c:numRef>
              <c:f>'cndm use_MEWs'!$C$31:$C$34</c:f>
              <c:numCache>
                <c:formatCode>General</c:formatCode>
                <c:ptCount val="4"/>
                <c:pt idx="0">
                  <c:v>50</c:v>
                </c:pt>
                <c:pt idx="1">
                  <c:v>90</c:v>
                </c:pt>
                <c:pt idx="2">
                  <c:v>88</c:v>
                </c:pt>
                <c:pt idx="3">
                  <c:v>88</c:v>
                </c:pt>
              </c:numCache>
            </c:numRef>
          </c:val>
          <c:extLst>
            <c:ext xmlns:c16="http://schemas.microsoft.com/office/drawing/2014/chart" uri="{C3380CC4-5D6E-409C-BE32-E72D297353CC}">
              <c16:uniqueId val="{00000001-8429-4D1D-A389-3485E7575256}"/>
            </c:ext>
          </c:extLst>
        </c:ser>
        <c:ser>
          <c:idx val="2"/>
          <c:order val="2"/>
          <c:tx>
            <c:strRef>
              <c:f>'cndm use_MEWs'!$D$30</c:f>
              <c:strCache>
                <c:ptCount val="1"/>
                <c:pt idx="0">
                  <c:v>with female client</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use_MEWs'!$A$31:$A$34</c:f>
              <c:strCache>
                <c:ptCount val="4"/>
                <c:pt idx="0">
                  <c:v>Angeles City</c:v>
                </c:pt>
                <c:pt idx="1">
                  <c:v>Manila City</c:v>
                </c:pt>
                <c:pt idx="2">
                  <c:v>Pasay City</c:v>
                </c:pt>
                <c:pt idx="3">
                  <c:v>Quezon City</c:v>
                </c:pt>
              </c:strCache>
            </c:strRef>
          </c:cat>
          <c:val>
            <c:numRef>
              <c:f>'cndm use_MEWs'!$D$31:$D$34</c:f>
              <c:numCache>
                <c:formatCode>General</c:formatCode>
                <c:ptCount val="4"/>
                <c:pt idx="0">
                  <c:v>55</c:v>
                </c:pt>
                <c:pt idx="1">
                  <c:v>79</c:v>
                </c:pt>
                <c:pt idx="2">
                  <c:v>80</c:v>
                </c:pt>
                <c:pt idx="3">
                  <c:v>54</c:v>
                </c:pt>
              </c:numCache>
            </c:numRef>
          </c:val>
          <c:extLst>
            <c:ext xmlns:c16="http://schemas.microsoft.com/office/drawing/2014/chart" uri="{C3380CC4-5D6E-409C-BE32-E72D297353CC}">
              <c16:uniqueId val="{00000002-8429-4D1D-A389-3485E7575256}"/>
            </c:ext>
          </c:extLst>
        </c:ser>
        <c:dLbls>
          <c:showLegendKey val="0"/>
          <c:showVal val="0"/>
          <c:showCatName val="0"/>
          <c:showSerName val="0"/>
          <c:showPercent val="0"/>
          <c:showBubbleSize val="0"/>
        </c:dLbls>
        <c:gapWidth val="150"/>
        <c:axId val="164104832"/>
        <c:axId val="164127104"/>
      </c:barChart>
      <c:scatterChart>
        <c:scatterStyle val="lineMarker"/>
        <c:varyColors val="0"/>
        <c:ser>
          <c:idx val="3"/>
          <c:order val="3"/>
          <c:tx>
            <c:strRef>
              <c:f>'cndm use_MEWs'!$C$37</c:f>
              <c:strCache>
                <c:ptCount val="1"/>
                <c:pt idx="0">
                  <c:v>t</c:v>
                </c:pt>
              </c:strCache>
            </c:strRef>
          </c:tx>
          <c:spPr>
            <a:ln w="19050">
              <a:solidFill>
                <a:srgbClr val="E31837"/>
              </a:solidFill>
              <a:prstDash val="dash"/>
            </a:ln>
          </c:spPr>
          <c:marker>
            <c:symbol val="none"/>
          </c:marker>
          <c:xVal>
            <c:numRef>
              <c:f>'cndm use_MEWs'!$B$38:$B$39</c:f>
              <c:numCache>
                <c:formatCode>General</c:formatCode>
                <c:ptCount val="2"/>
                <c:pt idx="0">
                  <c:v>0</c:v>
                </c:pt>
                <c:pt idx="1">
                  <c:v>1</c:v>
                </c:pt>
              </c:numCache>
            </c:numRef>
          </c:xVal>
          <c:yVal>
            <c:numRef>
              <c:f>'cndm use_MEWs'!$C$38:$C$39</c:f>
              <c:numCache>
                <c:formatCode>General</c:formatCode>
                <c:ptCount val="2"/>
                <c:pt idx="0">
                  <c:v>90</c:v>
                </c:pt>
                <c:pt idx="1">
                  <c:v>90</c:v>
                </c:pt>
              </c:numCache>
            </c:numRef>
          </c:yVal>
          <c:smooth val="0"/>
          <c:extLst>
            <c:ext xmlns:c16="http://schemas.microsoft.com/office/drawing/2014/chart" uri="{C3380CC4-5D6E-409C-BE32-E72D297353CC}">
              <c16:uniqueId val="{00000003-8429-4D1D-A389-3485E7575256}"/>
            </c:ext>
          </c:extLst>
        </c:ser>
        <c:dLbls>
          <c:showLegendKey val="0"/>
          <c:showVal val="0"/>
          <c:showCatName val="0"/>
          <c:showSerName val="0"/>
          <c:showPercent val="0"/>
          <c:showBubbleSize val="0"/>
        </c:dLbls>
        <c:axId val="164130816"/>
        <c:axId val="164129024"/>
      </c:scatterChart>
      <c:catAx>
        <c:axId val="164104832"/>
        <c:scaling>
          <c:orientation val="minMax"/>
        </c:scaling>
        <c:delete val="0"/>
        <c:axPos val="b"/>
        <c:numFmt formatCode="General" sourceLinked="0"/>
        <c:majorTickMark val="out"/>
        <c:minorTickMark val="none"/>
        <c:tickLblPos val="nextTo"/>
        <c:crossAx val="164127104"/>
        <c:crosses val="autoZero"/>
        <c:auto val="1"/>
        <c:lblAlgn val="ctr"/>
        <c:lblOffset val="100"/>
        <c:noMultiLvlLbl val="0"/>
      </c:catAx>
      <c:valAx>
        <c:axId val="164127104"/>
        <c:scaling>
          <c:orientation val="minMax"/>
          <c:max val="100"/>
          <c:min val="0"/>
        </c:scaling>
        <c:delete val="0"/>
        <c:axPos val="l"/>
        <c:majorGridlines>
          <c:spPr>
            <a:ln>
              <a:noFill/>
              <a:prstDash val="dash"/>
            </a:ln>
          </c:spPr>
        </c:majorGridlines>
        <c:title>
          <c:tx>
            <c:rich>
              <a:bodyPr rot="-5400000" vert="horz"/>
              <a:lstStyle/>
              <a:p>
                <a:pPr>
                  <a:defRPr/>
                </a:pPr>
                <a:r>
                  <a:rPr lang="en-US"/>
                  <a:t>% weighted</a:t>
                </a:r>
              </a:p>
            </c:rich>
          </c:tx>
          <c:layout>
            <c:manualLayout>
              <c:xMode val="edge"/>
              <c:yMode val="edge"/>
              <c:x val="1.1117473236250124E-3"/>
              <c:y val="0.15398820666771171"/>
            </c:manualLayout>
          </c:layout>
          <c:overlay val="0"/>
        </c:title>
        <c:numFmt formatCode="General" sourceLinked="1"/>
        <c:majorTickMark val="out"/>
        <c:minorTickMark val="none"/>
        <c:tickLblPos val="nextTo"/>
        <c:crossAx val="164104832"/>
        <c:crosses val="autoZero"/>
        <c:crossBetween val="between"/>
        <c:majorUnit val="10"/>
      </c:valAx>
      <c:valAx>
        <c:axId val="164129024"/>
        <c:scaling>
          <c:orientation val="minMax"/>
          <c:max val="100"/>
          <c:min val="0"/>
        </c:scaling>
        <c:delete val="1"/>
        <c:axPos val="r"/>
        <c:numFmt formatCode="General" sourceLinked="1"/>
        <c:majorTickMark val="out"/>
        <c:minorTickMark val="none"/>
        <c:tickLblPos val="nextTo"/>
        <c:crossAx val="164130816"/>
        <c:crosses val="max"/>
        <c:crossBetween val="midCat"/>
        <c:majorUnit val="20"/>
      </c:valAx>
      <c:valAx>
        <c:axId val="164130816"/>
        <c:scaling>
          <c:orientation val="minMax"/>
          <c:max val="1"/>
          <c:min val="0"/>
        </c:scaling>
        <c:delete val="1"/>
        <c:axPos val="t"/>
        <c:numFmt formatCode="General" sourceLinked="1"/>
        <c:majorTickMark val="out"/>
        <c:minorTickMark val="none"/>
        <c:tickLblPos val="nextTo"/>
        <c:crossAx val="164129024"/>
        <c:crosses val="max"/>
        <c:crossBetween val="midCat"/>
        <c:majorUnit val="0.2"/>
      </c:valAx>
    </c:plotArea>
    <c:legend>
      <c:legendPos val="b"/>
      <c:legendEntry>
        <c:idx val="3"/>
        <c:delete val="1"/>
      </c:legendEntry>
      <c:layout>
        <c:manualLayout>
          <c:xMode val="edge"/>
          <c:yMode val="edge"/>
          <c:x val="1.0082997166917234E-3"/>
          <c:y val="0.92603013211674157"/>
          <c:w val="0.99460453234713297"/>
          <c:h val="7.396986788325837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19298617139552"/>
          <c:y val="7.8699360942330834E-2"/>
          <c:w val="0.83646948243895725"/>
          <c:h val="0.71412823880130871"/>
        </c:manualLayout>
      </c:layout>
      <c:barChart>
        <c:barDir val="col"/>
        <c:grouping val="clustered"/>
        <c:varyColors val="0"/>
        <c:ser>
          <c:idx val="1"/>
          <c:order val="0"/>
          <c:tx>
            <c:strRef>
              <c:f>'cndm use_TG'!$A$30</c:f>
              <c:strCache>
                <c:ptCount val="1"/>
                <c:pt idx="0">
                  <c:v>Angeles City</c:v>
                </c:pt>
              </c:strCache>
            </c:strRef>
          </c:tx>
          <c:spPr>
            <a:solidFill>
              <a:srgbClr val="00AEEF"/>
            </a:solidFill>
            <a:ln>
              <a:noFill/>
            </a:ln>
          </c:spPr>
          <c:invertIfNegative val="0"/>
          <c:dPt>
            <c:idx val="3"/>
            <c:invertIfNegative val="0"/>
            <c:bubble3D val="0"/>
            <c:spPr>
              <a:pattFill prst="dkDnDiag">
                <a:fgClr>
                  <a:srgbClr val="00AEEF"/>
                </a:fgClr>
                <a:bgClr>
                  <a:sysClr val="window" lastClr="FFFFFF"/>
                </a:bgClr>
              </a:pattFill>
              <a:ln>
                <a:noFill/>
              </a:ln>
            </c:spPr>
            <c:extLst>
              <c:ext xmlns:c16="http://schemas.microsoft.com/office/drawing/2014/chart" uri="{C3380CC4-5D6E-409C-BE32-E72D297353CC}">
                <c16:uniqueId val="{00000001-74F7-4FA1-A767-37874CD50A9B}"/>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use_TG'!$B$29:$E$29</c:f>
              <c:strCache>
                <c:ptCount val="4"/>
                <c:pt idx="0">
                  <c:v>15-17 yr</c:v>
                </c:pt>
                <c:pt idx="1">
                  <c:v>18-24 yr</c:v>
                </c:pt>
                <c:pt idx="2">
                  <c:v>25+ yr</c:v>
                </c:pt>
                <c:pt idx="3">
                  <c:v>All ages</c:v>
                </c:pt>
              </c:strCache>
            </c:strRef>
          </c:cat>
          <c:val>
            <c:numRef>
              <c:f>'cndm use_TG'!$B$30:$E$30</c:f>
              <c:numCache>
                <c:formatCode>General</c:formatCode>
                <c:ptCount val="4"/>
                <c:pt idx="0">
                  <c:v>19</c:v>
                </c:pt>
                <c:pt idx="1">
                  <c:v>37</c:v>
                </c:pt>
                <c:pt idx="2">
                  <c:v>65</c:v>
                </c:pt>
                <c:pt idx="3">
                  <c:v>40</c:v>
                </c:pt>
              </c:numCache>
            </c:numRef>
          </c:val>
          <c:extLst>
            <c:ext xmlns:c16="http://schemas.microsoft.com/office/drawing/2014/chart" uri="{C3380CC4-5D6E-409C-BE32-E72D297353CC}">
              <c16:uniqueId val="{00000002-74F7-4FA1-A767-37874CD50A9B}"/>
            </c:ext>
          </c:extLst>
        </c:ser>
        <c:ser>
          <c:idx val="0"/>
          <c:order val="1"/>
          <c:tx>
            <c:strRef>
              <c:f>'cndm use_TG'!$A$31</c:f>
              <c:strCache>
                <c:ptCount val="1"/>
                <c:pt idx="0">
                  <c:v>Cebu City</c:v>
                </c:pt>
              </c:strCache>
            </c:strRef>
          </c:tx>
          <c:spPr>
            <a:solidFill>
              <a:srgbClr val="F78E1E"/>
            </a:solidFill>
            <a:ln>
              <a:noFill/>
            </a:ln>
          </c:spPr>
          <c:invertIfNegative val="0"/>
          <c:dPt>
            <c:idx val="3"/>
            <c:invertIfNegative val="0"/>
            <c:bubble3D val="0"/>
            <c:spPr>
              <a:pattFill prst="dkDnDiag">
                <a:fgClr>
                  <a:srgbClr val="F78E1E"/>
                </a:fgClr>
                <a:bgClr>
                  <a:sysClr val="window" lastClr="FFFFFF"/>
                </a:bgClr>
              </a:pattFill>
              <a:ln>
                <a:noFill/>
              </a:ln>
            </c:spPr>
            <c:extLst>
              <c:ext xmlns:c16="http://schemas.microsoft.com/office/drawing/2014/chart" uri="{C3380CC4-5D6E-409C-BE32-E72D297353CC}">
                <c16:uniqueId val="{00000004-74F7-4FA1-A767-37874CD50A9B}"/>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use_TG'!$B$29:$E$29</c:f>
              <c:strCache>
                <c:ptCount val="4"/>
                <c:pt idx="0">
                  <c:v>15-17 yr</c:v>
                </c:pt>
                <c:pt idx="1">
                  <c:v>18-24 yr</c:v>
                </c:pt>
                <c:pt idx="2">
                  <c:v>25+ yr</c:v>
                </c:pt>
                <c:pt idx="3">
                  <c:v>All ages</c:v>
                </c:pt>
              </c:strCache>
            </c:strRef>
          </c:cat>
          <c:val>
            <c:numRef>
              <c:f>'cndm use_TG'!$B$31:$E$31</c:f>
              <c:numCache>
                <c:formatCode>General</c:formatCode>
                <c:ptCount val="4"/>
                <c:pt idx="0">
                  <c:v>57</c:v>
                </c:pt>
                <c:pt idx="1">
                  <c:v>61</c:v>
                </c:pt>
                <c:pt idx="2">
                  <c:v>67</c:v>
                </c:pt>
                <c:pt idx="3">
                  <c:v>61</c:v>
                </c:pt>
              </c:numCache>
            </c:numRef>
          </c:val>
          <c:extLst>
            <c:ext xmlns:c16="http://schemas.microsoft.com/office/drawing/2014/chart" uri="{C3380CC4-5D6E-409C-BE32-E72D297353CC}">
              <c16:uniqueId val="{00000005-74F7-4FA1-A767-37874CD50A9B}"/>
            </c:ext>
          </c:extLst>
        </c:ser>
        <c:dLbls>
          <c:showLegendKey val="0"/>
          <c:showVal val="0"/>
          <c:showCatName val="0"/>
          <c:showSerName val="0"/>
          <c:showPercent val="0"/>
          <c:showBubbleSize val="0"/>
        </c:dLbls>
        <c:gapWidth val="150"/>
        <c:axId val="164220288"/>
        <c:axId val="164230272"/>
      </c:barChart>
      <c:scatterChart>
        <c:scatterStyle val="lineMarker"/>
        <c:varyColors val="0"/>
        <c:ser>
          <c:idx val="2"/>
          <c:order val="2"/>
          <c:tx>
            <c:strRef>
              <c:f>'cndm use_TG'!$I$29</c:f>
              <c:strCache>
                <c:ptCount val="1"/>
                <c:pt idx="0">
                  <c:v>t</c:v>
                </c:pt>
              </c:strCache>
            </c:strRef>
          </c:tx>
          <c:spPr>
            <a:ln w="19050">
              <a:solidFill>
                <a:srgbClr val="E31837"/>
              </a:solidFill>
              <a:prstDash val="dash"/>
            </a:ln>
          </c:spPr>
          <c:marker>
            <c:symbol val="none"/>
          </c:marker>
          <c:xVal>
            <c:numRef>
              <c:f>'cndm use_TG'!$H$30:$H$31</c:f>
              <c:numCache>
                <c:formatCode>General</c:formatCode>
                <c:ptCount val="2"/>
                <c:pt idx="0">
                  <c:v>0</c:v>
                </c:pt>
                <c:pt idx="1">
                  <c:v>1</c:v>
                </c:pt>
              </c:numCache>
            </c:numRef>
          </c:xVal>
          <c:yVal>
            <c:numRef>
              <c:f>'cndm use_TG'!$I$30:$I$31</c:f>
              <c:numCache>
                <c:formatCode>General</c:formatCode>
                <c:ptCount val="2"/>
                <c:pt idx="0">
                  <c:v>90</c:v>
                </c:pt>
                <c:pt idx="1">
                  <c:v>90</c:v>
                </c:pt>
              </c:numCache>
            </c:numRef>
          </c:yVal>
          <c:smooth val="0"/>
          <c:extLst>
            <c:ext xmlns:c16="http://schemas.microsoft.com/office/drawing/2014/chart" uri="{C3380CC4-5D6E-409C-BE32-E72D297353CC}">
              <c16:uniqueId val="{00000006-74F7-4FA1-A767-37874CD50A9B}"/>
            </c:ext>
          </c:extLst>
        </c:ser>
        <c:dLbls>
          <c:showLegendKey val="0"/>
          <c:showVal val="0"/>
          <c:showCatName val="0"/>
          <c:showSerName val="0"/>
          <c:showPercent val="0"/>
          <c:showBubbleSize val="0"/>
        </c:dLbls>
        <c:axId val="164233984"/>
        <c:axId val="164232192"/>
      </c:scatterChart>
      <c:catAx>
        <c:axId val="164220288"/>
        <c:scaling>
          <c:orientation val="minMax"/>
        </c:scaling>
        <c:delete val="0"/>
        <c:axPos val="b"/>
        <c:numFmt formatCode="General" sourceLinked="0"/>
        <c:majorTickMark val="out"/>
        <c:minorTickMark val="none"/>
        <c:tickLblPos val="nextTo"/>
        <c:crossAx val="164230272"/>
        <c:crosses val="autoZero"/>
        <c:auto val="1"/>
        <c:lblAlgn val="ctr"/>
        <c:lblOffset val="100"/>
        <c:noMultiLvlLbl val="0"/>
      </c:catAx>
      <c:valAx>
        <c:axId val="164230272"/>
        <c:scaling>
          <c:orientation val="minMax"/>
          <c:max val="100"/>
          <c:min val="0"/>
        </c:scaling>
        <c:delete val="0"/>
        <c:axPos val="l"/>
        <c:majorGridlines>
          <c:spPr>
            <a:ln>
              <a:noFill/>
              <a:prstDash val="dash"/>
            </a:ln>
          </c:spPr>
        </c:majorGridlines>
        <c:title>
          <c:tx>
            <c:rich>
              <a:bodyPr rot="-5400000" vert="horz"/>
              <a:lstStyle/>
              <a:p>
                <a:pPr>
                  <a:defRPr/>
                </a:pPr>
                <a:r>
                  <a:rPr lang="en-US"/>
                  <a:t>% weighted</a:t>
                </a:r>
              </a:p>
            </c:rich>
          </c:tx>
          <c:layout>
            <c:manualLayout>
              <c:xMode val="edge"/>
              <c:yMode val="edge"/>
              <c:x val="0"/>
              <c:y val="5.4138801200252884E-2"/>
            </c:manualLayout>
          </c:layout>
          <c:overlay val="0"/>
        </c:title>
        <c:numFmt formatCode="General" sourceLinked="1"/>
        <c:majorTickMark val="out"/>
        <c:minorTickMark val="none"/>
        <c:tickLblPos val="nextTo"/>
        <c:crossAx val="164220288"/>
        <c:crosses val="autoZero"/>
        <c:crossBetween val="between"/>
        <c:majorUnit val="10"/>
      </c:valAx>
      <c:valAx>
        <c:axId val="164232192"/>
        <c:scaling>
          <c:orientation val="minMax"/>
        </c:scaling>
        <c:delete val="1"/>
        <c:axPos val="r"/>
        <c:numFmt formatCode="General" sourceLinked="1"/>
        <c:majorTickMark val="out"/>
        <c:minorTickMark val="none"/>
        <c:tickLblPos val="nextTo"/>
        <c:crossAx val="164233984"/>
        <c:crosses val="max"/>
        <c:crossBetween val="midCat"/>
      </c:valAx>
      <c:valAx>
        <c:axId val="164233984"/>
        <c:scaling>
          <c:orientation val="minMax"/>
          <c:max val="1"/>
          <c:min val="0"/>
        </c:scaling>
        <c:delete val="1"/>
        <c:axPos val="t"/>
        <c:numFmt formatCode="General" sourceLinked="1"/>
        <c:majorTickMark val="out"/>
        <c:minorTickMark val="none"/>
        <c:tickLblPos val="nextTo"/>
        <c:crossAx val="164232192"/>
        <c:crosses val="max"/>
        <c:crossBetween val="midCat"/>
        <c:majorUnit val="0.2"/>
      </c:valAx>
    </c:plotArea>
    <c:legend>
      <c:legendPos val="b"/>
      <c:legendEntry>
        <c:idx val="2"/>
        <c:delete val="1"/>
      </c:legendEntry>
      <c:layout>
        <c:manualLayout>
          <c:xMode val="edge"/>
          <c:yMode val="edge"/>
          <c:x val="0.31423141888521428"/>
          <c:y val="0.92603013211674157"/>
          <c:w val="0.3614009566343328"/>
          <c:h val="7.396986788325837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injection'!$B$2:$F$2</c:f>
              <c:strCache>
                <c:ptCount val="5"/>
                <c:pt idx="0">
                  <c:v>2007</c:v>
                </c:pt>
                <c:pt idx="1">
                  <c:v>2009</c:v>
                </c:pt>
                <c:pt idx="2">
                  <c:v>2011</c:v>
                </c:pt>
                <c:pt idx="3">
                  <c:v>2013</c:v>
                </c:pt>
                <c:pt idx="4">
                  <c:v>2015</c:v>
                </c:pt>
              </c:strCache>
            </c:strRef>
          </c:cat>
          <c:val>
            <c:numRef>
              <c:f>'Safe injection'!$B$3:$F$3</c:f>
              <c:numCache>
                <c:formatCode>0</c:formatCode>
                <c:ptCount val="5"/>
                <c:pt idx="0">
                  <c:v>48</c:v>
                </c:pt>
                <c:pt idx="1">
                  <c:v>85</c:v>
                </c:pt>
                <c:pt idx="2">
                  <c:v>24.7</c:v>
                </c:pt>
                <c:pt idx="3" formatCode="General">
                  <c:v>33</c:v>
                </c:pt>
                <c:pt idx="4" formatCode="General">
                  <c:v>63.6</c:v>
                </c:pt>
              </c:numCache>
            </c:numRef>
          </c:val>
          <c:extLst>
            <c:ext xmlns:c16="http://schemas.microsoft.com/office/drawing/2014/chart" uri="{C3380CC4-5D6E-409C-BE32-E72D297353CC}">
              <c16:uniqueId val="{00000000-A906-4636-BBF0-DD2D9B6C604C}"/>
            </c:ext>
          </c:extLst>
        </c:ser>
        <c:dLbls>
          <c:showLegendKey val="0"/>
          <c:showVal val="0"/>
          <c:showCatName val="0"/>
          <c:showSerName val="0"/>
          <c:showPercent val="0"/>
          <c:showBubbleSize val="0"/>
        </c:dLbls>
        <c:gapWidth val="100"/>
        <c:axId val="164321152"/>
        <c:axId val="164322688"/>
      </c:barChart>
      <c:scatterChart>
        <c:scatterStyle val="lineMarker"/>
        <c:varyColors val="0"/>
        <c:ser>
          <c:idx val="1"/>
          <c:order val="1"/>
          <c:tx>
            <c:strRef>
              <c:f>'Safe injection'!$I$1</c:f>
              <c:strCache>
                <c:ptCount val="1"/>
                <c:pt idx="0">
                  <c:v>Target</c:v>
                </c:pt>
              </c:strCache>
            </c:strRef>
          </c:tx>
          <c:spPr>
            <a:ln w="12700">
              <a:solidFill>
                <a:srgbClr val="E31837"/>
              </a:solidFill>
              <a:prstDash val="dash"/>
            </a:ln>
          </c:spPr>
          <c:marker>
            <c:symbol val="none"/>
          </c:marker>
          <c:xVal>
            <c:numRef>
              <c:f>'Safe injection'!$H$2:$H$3</c:f>
              <c:numCache>
                <c:formatCode>General</c:formatCode>
                <c:ptCount val="2"/>
                <c:pt idx="0">
                  <c:v>0</c:v>
                </c:pt>
                <c:pt idx="1">
                  <c:v>1</c:v>
                </c:pt>
              </c:numCache>
            </c:numRef>
          </c:xVal>
          <c:yVal>
            <c:numRef>
              <c:f>'Safe injection'!$I$2:$I$3</c:f>
              <c:numCache>
                <c:formatCode>General</c:formatCode>
                <c:ptCount val="2"/>
                <c:pt idx="0">
                  <c:v>90</c:v>
                </c:pt>
                <c:pt idx="1">
                  <c:v>90</c:v>
                </c:pt>
              </c:numCache>
            </c:numRef>
          </c:yVal>
          <c:smooth val="0"/>
          <c:extLst>
            <c:ext xmlns:c16="http://schemas.microsoft.com/office/drawing/2014/chart" uri="{C3380CC4-5D6E-409C-BE32-E72D297353CC}">
              <c16:uniqueId val="{00000001-A906-4636-BBF0-DD2D9B6C604C}"/>
            </c:ext>
          </c:extLst>
        </c:ser>
        <c:dLbls>
          <c:showLegendKey val="0"/>
          <c:showVal val="0"/>
          <c:showCatName val="0"/>
          <c:showSerName val="0"/>
          <c:showPercent val="0"/>
          <c:showBubbleSize val="0"/>
        </c:dLbls>
        <c:axId val="164326400"/>
        <c:axId val="164324864"/>
      </c:scatterChart>
      <c:catAx>
        <c:axId val="164321152"/>
        <c:scaling>
          <c:orientation val="minMax"/>
        </c:scaling>
        <c:delete val="0"/>
        <c:axPos val="b"/>
        <c:numFmt formatCode="General" sourceLinked="1"/>
        <c:majorTickMark val="out"/>
        <c:minorTickMark val="none"/>
        <c:tickLblPos val="nextTo"/>
        <c:crossAx val="164322688"/>
        <c:crosses val="autoZero"/>
        <c:auto val="1"/>
        <c:lblAlgn val="ctr"/>
        <c:lblOffset val="100"/>
        <c:noMultiLvlLbl val="0"/>
      </c:catAx>
      <c:valAx>
        <c:axId val="164322688"/>
        <c:scaling>
          <c:orientation val="minMax"/>
          <c:max val="100"/>
          <c:min val="0"/>
        </c:scaling>
        <c:delete val="0"/>
        <c:axPos val="l"/>
        <c:title>
          <c:tx>
            <c:rich>
              <a:bodyPr rot="0" vert="horz"/>
              <a:lstStyle/>
              <a:p>
                <a:pPr>
                  <a:defRPr/>
                </a:pPr>
                <a:r>
                  <a:rPr lang="en-US"/>
                  <a:t>%</a:t>
                </a:r>
              </a:p>
            </c:rich>
          </c:tx>
          <c:layout>
            <c:manualLayout>
              <c:xMode val="edge"/>
              <c:yMode val="edge"/>
              <c:x val="1.1461319775484478E-2"/>
              <c:y val="2.411819021237304E-2"/>
            </c:manualLayout>
          </c:layout>
          <c:overlay val="0"/>
        </c:title>
        <c:numFmt formatCode="0" sourceLinked="1"/>
        <c:majorTickMark val="out"/>
        <c:minorTickMark val="none"/>
        <c:tickLblPos val="nextTo"/>
        <c:crossAx val="164321152"/>
        <c:crosses val="autoZero"/>
        <c:crossBetween val="between"/>
        <c:majorUnit val="10"/>
      </c:valAx>
      <c:valAx>
        <c:axId val="164324864"/>
        <c:scaling>
          <c:orientation val="minMax"/>
          <c:max val="100"/>
          <c:min val="0"/>
        </c:scaling>
        <c:delete val="1"/>
        <c:axPos val="r"/>
        <c:numFmt formatCode="General" sourceLinked="1"/>
        <c:majorTickMark val="out"/>
        <c:minorTickMark val="none"/>
        <c:tickLblPos val="nextTo"/>
        <c:crossAx val="164326400"/>
        <c:crosses val="max"/>
        <c:crossBetween val="midCat"/>
        <c:majorUnit val="20"/>
      </c:valAx>
      <c:valAx>
        <c:axId val="164326400"/>
        <c:scaling>
          <c:orientation val="minMax"/>
          <c:max val="1"/>
          <c:min val="0"/>
        </c:scaling>
        <c:delete val="1"/>
        <c:axPos val="t"/>
        <c:numFmt formatCode="General" sourceLinked="1"/>
        <c:majorTickMark val="none"/>
        <c:minorTickMark val="none"/>
        <c:tickLblPos val="none"/>
        <c:crossAx val="164324864"/>
        <c:crosses val="max"/>
        <c:crossBetween val="midCat"/>
      </c:valAx>
      <c:spPr>
        <a:noFill/>
        <a:ln>
          <a:noFill/>
        </a:ln>
      </c:spPr>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77851514853717"/>
          <c:y val="0.13150343778135409"/>
          <c:w val="0.85803210645886685"/>
          <c:h val="0.53368349304556251"/>
        </c:manualLayout>
      </c:layout>
      <c:barChart>
        <c:barDir val="col"/>
        <c:grouping val="clustered"/>
        <c:varyColors val="0"/>
        <c:ser>
          <c:idx val="0"/>
          <c:order val="0"/>
          <c:tx>
            <c:strRef>
              <c:f>'Overlapping risks'!$B$2</c:f>
              <c:strCache>
                <c:ptCount val="1"/>
                <c:pt idx="0">
                  <c:v>Drug use</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risks'!$A$3:$A$7</c:f>
              <c:strCache>
                <c:ptCount val="5"/>
                <c:pt idx="0">
                  <c:v>* Freelance FSW (Cebu)</c:v>
                </c:pt>
                <c:pt idx="1">
                  <c:v>Male entertainment workers</c:v>
                </c:pt>
                <c:pt idx="2">
                  <c:v>TG sex workers (Cebu)</c:v>
                </c:pt>
                <c:pt idx="3">
                  <c:v>* RFSW (Manila)</c:v>
                </c:pt>
                <c:pt idx="4">
                  <c:v>MSM</c:v>
                </c:pt>
              </c:strCache>
            </c:strRef>
          </c:cat>
          <c:val>
            <c:numRef>
              <c:f>'Overlapping risks'!$B$3:$B$7</c:f>
              <c:numCache>
                <c:formatCode>General</c:formatCode>
                <c:ptCount val="5"/>
                <c:pt idx="0">
                  <c:v>46</c:v>
                </c:pt>
                <c:pt idx="1">
                  <c:v>21</c:v>
                </c:pt>
                <c:pt idx="2">
                  <c:v>20</c:v>
                </c:pt>
                <c:pt idx="3">
                  <c:v>4</c:v>
                </c:pt>
                <c:pt idx="4">
                  <c:v>13</c:v>
                </c:pt>
              </c:numCache>
            </c:numRef>
          </c:val>
          <c:extLst>
            <c:ext xmlns:c16="http://schemas.microsoft.com/office/drawing/2014/chart" uri="{C3380CC4-5D6E-409C-BE32-E72D297353CC}">
              <c16:uniqueId val="{00000000-FFD8-42BE-B8AB-175C5E870ECB}"/>
            </c:ext>
          </c:extLst>
        </c:ser>
        <c:ser>
          <c:idx val="1"/>
          <c:order val="1"/>
          <c:tx>
            <c:strRef>
              <c:f>'Overlapping risks'!$C$2</c:f>
              <c:strCache>
                <c:ptCount val="1"/>
                <c:pt idx="0">
                  <c:v>Injected drugs </c:v>
                </c:pt>
              </c:strCache>
            </c:strRef>
          </c:tx>
          <c:spPr>
            <a:solidFill>
              <a:srgbClr val="EC008C"/>
            </a:solidFill>
            <a:ln>
              <a:noFill/>
            </a:ln>
          </c:spPr>
          <c:invertIfNegative val="0"/>
          <c:dLbls>
            <c:dLbl>
              <c:idx val="3"/>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D8-42BE-B8AB-175C5E870EC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risks'!$A$3:$A$7</c:f>
              <c:strCache>
                <c:ptCount val="5"/>
                <c:pt idx="0">
                  <c:v>* Freelance FSW (Cebu)</c:v>
                </c:pt>
                <c:pt idx="1">
                  <c:v>Male entertainment workers</c:v>
                </c:pt>
                <c:pt idx="2">
                  <c:v>TG sex workers (Cebu)</c:v>
                </c:pt>
                <c:pt idx="3">
                  <c:v>* RFSW (Manila)</c:v>
                </c:pt>
                <c:pt idx="4">
                  <c:v>MSM</c:v>
                </c:pt>
              </c:strCache>
            </c:strRef>
          </c:cat>
          <c:val>
            <c:numRef>
              <c:f>'Overlapping risks'!$C$3:$C$7</c:f>
              <c:numCache>
                <c:formatCode>General</c:formatCode>
                <c:ptCount val="5"/>
                <c:pt idx="0">
                  <c:v>5</c:v>
                </c:pt>
                <c:pt idx="1">
                  <c:v>1</c:v>
                </c:pt>
                <c:pt idx="2">
                  <c:v>1.7</c:v>
                </c:pt>
                <c:pt idx="3">
                  <c:v>0</c:v>
                </c:pt>
                <c:pt idx="4">
                  <c:v>1</c:v>
                </c:pt>
              </c:numCache>
            </c:numRef>
          </c:val>
          <c:extLst>
            <c:ext xmlns:c16="http://schemas.microsoft.com/office/drawing/2014/chart" uri="{C3380CC4-5D6E-409C-BE32-E72D297353CC}">
              <c16:uniqueId val="{00000002-FFD8-42BE-B8AB-175C5E870ECB}"/>
            </c:ext>
          </c:extLst>
        </c:ser>
        <c:dLbls>
          <c:showLegendKey val="0"/>
          <c:showVal val="0"/>
          <c:showCatName val="0"/>
          <c:showSerName val="0"/>
          <c:showPercent val="0"/>
          <c:showBubbleSize val="0"/>
        </c:dLbls>
        <c:gapWidth val="150"/>
        <c:axId val="164599296"/>
        <c:axId val="164600832"/>
      </c:barChart>
      <c:catAx>
        <c:axId val="164599296"/>
        <c:scaling>
          <c:orientation val="minMax"/>
        </c:scaling>
        <c:delete val="0"/>
        <c:axPos val="b"/>
        <c:numFmt formatCode="General" sourceLinked="0"/>
        <c:majorTickMark val="out"/>
        <c:minorTickMark val="none"/>
        <c:tickLblPos val="nextTo"/>
        <c:crossAx val="164600832"/>
        <c:crosses val="autoZero"/>
        <c:auto val="1"/>
        <c:lblAlgn val="ctr"/>
        <c:lblOffset val="100"/>
        <c:noMultiLvlLbl val="0"/>
      </c:catAx>
      <c:valAx>
        <c:axId val="164600832"/>
        <c:scaling>
          <c:orientation val="minMax"/>
          <c:max val="100"/>
          <c:min val="0"/>
        </c:scaling>
        <c:delete val="0"/>
        <c:axPos val="l"/>
        <c:majorGridlines>
          <c:spPr>
            <a:ln>
              <a:solidFill>
                <a:schemeClr val="bg1">
                  <a:lumMod val="95000"/>
                </a:schemeClr>
              </a:solidFill>
              <a:prstDash val="sysDash"/>
            </a:ln>
          </c:spPr>
        </c:majorGridlines>
        <c:title>
          <c:tx>
            <c:rich>
              <a:bodyPr rot="0" vert="horz"/>
              <a:lstStyle/>
              <a:p>
                <a:pPr>
                  <a:defRPr/>
                </a:pPr>
                <a:r>
                  <a:rPr lang="en-US"/>
                  <a:t>%</a:t>
                </a:r>
              </a:p>
            </c:rich>
          </c:tx>
          <c:layout>
            <c:manualLayout>
              <c:xMode val="edge"/>
              <c:yMode val="edge"/>
              <c:x val="1.1364871348714065E-2"/>
              <c:y val="9.3290012671811917E-2"/>
            </c:manualLayout>
          </c:layout>
          <c:overlay val="0"/>
        </c:title>
        <c:numFmt formatCode="General" sourceLinked="1"/>
        <c:majorTickMark val="out"/>
        <c:minorTickMark val="none"/>
        <c:tickLblPos val="nextTo"/>
        <c:crossAx val="164599296"/>
        <c:crosses val="autoZero"/>
        <c:crossBetween val="between"/>
        <c:majorUnit val="20"/>
      </c:valAx>
    </c:plotArea>
    <c:legend>
      <c:legendPos val="t"/>
      <c:layout>
        <c:manualLayout>
          <c:xMode val="edge"/>
          <c:yMode val="edge"/>
          <c:x val="0.1949993352101603"/>
          <c:y val="2.5511495108404107E-3"/>
          <c:w val="0.65038023088440167"/>
          <c:h val="9.824813989996353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31944444444445"/>
          <c:y val="9.9031444598836921E-2"/>
          <c:w val="0.86458333333333337"/>
          <c:h val="0.50500566105707378"/>
        </c:manualLayout>
      </c:layout>
      <c:barChart>
        <c:barDir val="col"/>
        <c:grouping val="clustered"/>
        <c:varyColors val="0"/>
        <c:ser>
          <c:idx val="0"/>
          <c:order val="0"/>
          <c:tx>
            <c:strRef>
              <c:f>'MSM PWID commercial sex'!$K$50</c:f>
              <c:strCache>
                <c:ptCount val="1"/>
                <c:pt idx="0">
                  <c:v>Sold sex</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PWID commercial sex'!$J$51:$J$67</c:f>
              <c:strCache>
                <c:ptCount val="17"/>
                <c:pt idx="0">
                  <c:v>Angeles </c:v>
                </c:pt>
                <c:pt idx="1">
                  <c:v>Bacolod </c:v>
                </c:pt>
                <c:pt idx="2">
                  <c:v>Mandaue </c:v>
                </c:pt>
                <c:pt idx="3">
                  <c:v>Puerto Princesa </c:v>
                </c:pt>
                <c:pt idx="4">
                  <c:v>Butuan </c:v>
                </c:pt>
                <c:pt idx="5">
                  <c:v>Iloilo </c:v>
                </c:pt>
                <c:pt idx="6">
                  <c:v>Talisay </c:v>
                </c:pt>
                <c:pt idx="7">
                  <c:v>Makati </c:v>
                </c:pt>
                <c:pt idx="8">
                  <c:v>Navotas </c:v>
                </c:pt>
                <c:pt idx="9">
                  <c:v>Malabon </c:v>
                </c:pt>
                <c:pt idx="10">
                  <c:v>Lipa </c:v>
                </c:pt>
                <c:pt idx="11">
                  <c:v>Davao </c:v>
                </c:pt>
                <c:pt idx="12">
                  <c:v>Muntinlupa </c:v>
                </c:pt>
                <c:pt idx="13">
                  <c:v>San Jose del Monte </c:v>
                </c:pt>
                <c:pt idx="14">
                  <c:v>Iloilo </c:v>
                </c:pt>
                <c:pt idx="15">
                  <c:v>Mandaue </c:v>
                </c:pt>
                <c:pt idx="16">
                  <c:v>Zamboanga </c:v>
                </c:pt>
              </c:strCache>
            </c:strRef>
          </c:cat>
          <c:val>
            <c:numRef>
              <c:f>'MSM PWID commercial sex'!$K$51:$K$67</c:f>
              <c:numCache>
                <c:formatCode>General</c:formatCode>
                <c:ptCount val="17"/>
                <c:pt idx="0">
                  <c:v>70</c:v>
                </c:pt>
                <c:pt idx="1">
                  <c:v>70</c:v>
                </c:pt>
                <c:pt idx="2">
                  <c:v>56</c:v>
                </c:pt>
                <c:pt idx="3">
                  <c:v>52</c:v>
                </c:pt>
                <c:pt idx="4">
                  <c:v>48</c:v>
                </c:pt>
                <c:pt idx="5">
                  <c:v>47</c:v>
                </c:pt>
                <c:pt idx="6">
                  <c:v>47</c:v>
                </c:pt>
                <c:pt idx="7">
                  <c:v>42</c:v>
                </c:pt>
              </c:numCache>
            </c:numRef>
          </c:val>
          <c:extLst>
            <c:ext xmlns:c16="http://schemas.microsoft.com/office/drawing/2014/chart" uri="{C3380CC4-5D6E-409C-BE32-E72D297353CC}">
              <c16:uniqueId val="{00000000-C49B-4A72-85FF-7470B6DCC302}"/>
            </c:ext>
          </c:extLst>
        </c:ser>
        <c:ser>
          <c:idx val="1"/>
          <c:order val="1"/>
          <c:tx>
            <c:strRef>
              <c:f>'MSM PWID commercial sex'!$L$50</c:f>
              <c:strCache>
                <c:ptCount val="1"/>
                <c:pt idx="0">
                  <c:v>Bought sex</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PWID commercial sex'!$J$51:$J$67</c:f>
              <c:strCache>
                <c:ptCount val="17"/>
                <c:pt idx="0">
                  <c:v>Angeles </c:v>
                </c:pt>
                <c:pt idx="1">
                  <c:v>Bacolod </c:v>
                </c:pt>
                <c:pt idx="2">
                  <c:v>Mandaue </c:v>
                </c:pt>
                <c:pt idx="3">
                  <c:v>Puerto Princesa </c:v>
                </c:pt>
                <c:pt idx="4">
                  <c:v>Butuan </c:v>
                </c:pt>
                <c:pt idx="5">
                  <c:v>Iloilo </c:v>
                </c:pt>
                <c:pt idx="6">
                  <c:v>Talisay </c:v>
                </c:pt>
                <c:pt idx="7">
                  <c:v>Makati </c:v>
                </c:pt>
                <c:pt idx="8">
                  <c:v>Navotas </c:v>
                </c:pt>
                <c:pt idx="9">
                  <c:v>Malabon </c:v>
                </c:pt>
                <c:pt idx="10">
                  <c:v>Lipa </c:v>
                </c:pt>
                <c:pt idx="11">
                  <c:v>Davao </c:v>
                </c:pt>
                <c:pt idx="12">
                  <c:v>Muntinlupa </c:v>
                </c:pt>
                <c:pt idx="13">
                  <c:v>San Jose del Monte </c:v>
                </c:pt>
                <c:pt idx="14">
                  <c:v>Iloilo </c:v>
                </c:pt>
                <c:pt idx="15">
                  <c:v>Mandaue </c:v>
                </c:pt>
                <c:pt idx="16">
                  <c:v>Zamboanga </c:v>
                </c:pt>
              </c:strCache>
            </c:strRef>
          </c:cat>
          <c:val>
            <c:numRef>
              <c:f>'MSM PWID commercial sex'!$L$51:$L$67</c:f>
              <c:numCache>
                <c:formatCode>General</c:formatCode>
                <c:ptCount val="17"/>
                <c:pt idx="8">
                  <c:v>53</c:v>
                </c:pt>
                <c:pt idx="9">
                  <c:v>49</c:v>
                </c:pt>
                <c:pt idx="10">
                  <c:v>45</c:v>
                </c:pt>
                <c:pt idx="11">
                  <c:v>38</c:v>
                </c:pt>
                <c:pt idx="12">
                  <c:v>38</c:v>
                </c:pt>
                <c:pt idx="13">
                  <c:v>35</c:v>
                </c:pt>
                <c:pt idx="14">
                  <c:v>33</c:v>
                </c:pt>
                <c:pt idx="15">
                  <c:v>33</c:v>
                </c:pt>
                <c:pt idx="16">
                  <c:v>29</c:v>
                </c:pt>
              </c:numCache>
            </c:numRef>
          </c:val>
          <c:extLst>
            <c:ext xmlns:c16="http://schemas.microsoft.com/office/drawing/2014/chart" uri="{C3380CC4-5D6E-409C-BE32-E72D297353CC}">
              <c16:uniqueId val="{00000001-C49B-4A72-85FF-7470B6DCC302}"/>
            </c:ext>
          </c:extLst>
        </c:ser>
        <c:dLbls>
          <c:showLegendKey val="0"/>
          <c:showVal val="0"/>
          <c:showCatName val="0"/>
          <c:showSerName val="0"/>
          <c:showPercent val="0"/>
          <c:showBubbleSize val="0"/>
        </c:dLbls>
        <c:gapWidth val="150"/>
        <c:overlap val="100"/>
        <c:axId val="164815232"/>
        <c:axId val="164816768"/>
      </c:barChart>
      <c:catAx>
        <c:axId val="164815232"/>
        <c:scaling>
          <c:orientation val="minMax"/>
        </c:scaling>
        <c:delete val="0"/>
        <c:axPos val="b"/>
        <c:numFmt formatCode="General" sourceLinked="0"/>
        <c:majorTickMark val="out"/>
        <c:minorTickMark val="none"/>
        <c:tickLblPos val="nextTo"/>
        <c:crossAx val="164816768"/>
        <c:crosses val="autoZero"/>
        <c:auto val="1"/>
        <c:lblAlgn val="ctr"/>
        <c:lblOffset val="100"/>
        <c:noMultiLvlLbl val="0"/>
      </c:catAx>
      <c:valAx>
        <c:axId val="164816768"/>
        <c:scaling>
          <c:orientation val="minMax"/>
          <c:max val="100"/>
          <c:min val="0"/>
        </c:scaling>
        <c:delete val="0"/>
        <c:axPos val="l"/>
        <c:majorGridlines>
          <c:spPr>
            <a:ln>
              <a:solidFill>
                <a:schemeClr val="bg1">
                  <a:lumMod val="85000"/>
                </a:schemeClr>
              </a:solidFill>
              <a:prstDash val="dash"/>
            </a:ln>
          </c:spPr>
        </c:majorGridlines>
        <c:title>
          <c:tx>
            <c:rich>
              <a:bodyPr rot="-5400000" vert="horz"/>
              <a:lstStyle/>
              <a:p>
                <a:pPr>
                  <a:defRPr/>
                </a:pPr>
                <a:r>
                  <a:rPr lang="en-US"/>
                  <a:t>% Weighted</a:t>
                </a:r>
              </a:p>
            </c:rich>
          </c:tx>
          <c:layout>
            <c:manualLayout>
              <c:xMode val="edge"/>
              <c:yMode val="edge"/>
              <c:x val="0"/>
              <c:y val="0.1449387576552931"/>
            </c:manualLayout>
          </c:layout>
          <c:overlay val="0"/>
        </c:title>
        <c:numFmt formatCode="General" sourceLinked="1"/>
        <c:majorTickMark val="out"/>
        <c:minorTickMark val="none"/>
        <c:tickLblPos val="nextTo"/>
        <c:crossAx val="164815232"/>
        <c:crosses val="autoZero"/>
        <c:crossBetween val="between"/>
        <c:majorUnit val="20"/>
      </c:valAx>
    </c:plotArea>
    <c:legend>
      <c:legendPos val="t"/>
      <c:layout>
        <c:manualLayout>
          <c:xMode val="edge"/>
          <c:yMode val="edge"/>
          <c:x val="0.28096278980752409"/>
          <c:y val="1.8518518518518517E-2"/>
          <c:w val="0.47800483923884513"/>
          <c:h val="6.630747545445708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768106953314265E-2"/>
          <c:y val="3.8690635368692126E-2"/>
          <c:w val="0.92090814550859912"/>
          <c:h val="0.58684296538404401"/>
        </c:manualLayout>
      </c:layout>
      <c:barChart>
        <c:barDir val="col"/>
        <c:grouping val="clustered"/>
        <c:varyColors val="0"/>
        <c:ser>
          <c:idx val="0"/>
          <c:order val="0"/>
          <c:tx>
            <c:strRef>
              <c:f>'MSM_sexual behav &amp; cndm use'!$C$3</c:f>
              <c:strCache>
                <c:ptCount val="1"/>
                <c:pt idx="0">
                  <c:v>2011</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'MSM_sexual behav &amp; cndm use'!$A$4:$B$9</c:f>
              <c:multiLvlStrCache>
                <c:ptCount val="6"/>
                <c:lvl>
                  <c:pt idx="0">
                    <c:v>Had sex with a female</c:v>
                  </c:pt>
                  <c:pt idx="1">
                    <c:v>Used a condom during last vaginal sex</c:v>
                  </c:pt>
                  <c:pt idx="2">
                    <c:v>Sold sex</c:v>
                  </c:pt>
                  <c:pt idx="3">
                    <c:v>Used concom during last paid sex</c:v>
                  </c:pt>
                  <c:pt idx="4">
                    <c:v>Bought sex</c:v>
                  </c:pt>
                  <c:pt idx="5">
                    <c:v>Used condom during last paying sex</c:v>
                  </c:pt>
                </c:lvl>
                <c:lvl>
                  <c:pt idx="0">
                    <c:v>Bisexual behavior</c:v>
                  </c:pt>
                  <c:pt idx="2">
                    <c:v>Engaged in commercial sex as sex worker</c:v>
                  </c:pt>
                  <c:pt idx="4">
                    <c:v>Engaged in commercial sex as client</c:v>
                  </c:pt>
                </c:lvl>
              </c:multiLvlStrCache>
            </c:multiLvlStrRef>
          </c:cat>
          <c:val>
            <c:numRef>
              <c:f>'MSM_sexual behav &amp; cndm use'!$C$4:$C$9</c:f>
              <c:numCache>
                <c:formatCode>General</c:formatCode>
                <c:ptCount val="6"/>
                <c:pt idx="0">
                  <c:v>34</c:v>
                </c:pt>
                <c:pt idx="1">
                  <c:v>24</c:v>
                </c:pt>
                <c:pt idx="2">
                  <c:v>48</c:v>
                </c:pt>
                <c:pt idx="3">
                  <c:v>38</c:v>
                </c:pt>
                <c:pt idx="4">
                  <c:v>27</c:v>
                </c:pt>
                <c:pt idx="5">
                  <c:v>35</c:v>
                </c:pt>
              </c:numCache>
            </c:numRef>
          </c:val>
          <c:extLst>
            <c:ext xmlns:c16="http://schemas.microsoft.com/office/drawing/2014/chart" uri="{C3380CC4-5D6E-409C-BE32-E72D297353CC}">
              <c16:uniqueId val="{00000000-52C9-44E5-91E0-B088651C56E7}"/>
            </c:ext>
          </c:extLst>
        </c:ser>
        <c:ser>
          <c:idx val="1"/>
          <c:order val="1"/>
          <c:tx>
            <c:strRef>
              <c:f>'MSM_sexual behav &amp; cndm use'!$D$3</c:f>
              <c:strCache>
                <c:ptCount val="1"/>
                <c:pt idx="0">
                  <c:v>2013</c:v>
                </c:pt>
              </c:strCache>
            </c:strRef>
          </c:tx>
          <c:spPr>
            <a:solidFill>
              <a:srgbClr val="00AEEF"/>
            </a:solidFill>
            <a:ln>
              <a:noFill/>
            </a:ln>
          </c:spPr>
          <c:invertIfNegative val="0"/>
          <c:dLbls>
            <c:dLbl>
              <c:idx val="1"/>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C9-44E5-91E0-B088651C56E7}"/>
                </c:ext>
              </c:extLst>
            </c:dLbl>
            <c:dLbl>
              <c:idx val="3"/>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C9-44E5-91E0-B088651C56E7}"/>
                </c:ext>
              </c:extLst>
            </c:dLbl>
            <c:dLbl>
              <c:idx val="5"/>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C9-44E5-91E0-B088651C56E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'MSM_sexual behav &amp; cndm use'!$A$4:$B$9</c:f>
              <c:multiLvlStrCache>
                <c:ptCount val="6"/>
                <c:lvl>
                  <c:pt idx="0">
                    <c:v>Had sex with a female</c:v>
                  </c:pt>
                  <c:pt idx="1">
                    <c:v>Used a condom during last vaginal sex</c:v>
                  </c:pt>
                  <c:pt idx="2">
                    <c:v>Sold sex</c:v>
                  </c:pt>
                  <c:pt idx="3">
                    <c:v>Used concom during last paid sex</c:v>
                  </c:pt>
                  <c:pt idx="4">
                    <c:v>Bought sex</c:v>
                  </c:pt>
                  <c:pt idx="5">
                    <c:v>Used condom during last paying sex</c:v>
                  </c:pt>
                </c:lvl>
                <c:lvl>
                  <c:pt idx="0">
                    <c:v>Bisexual behavior</c:v>
                  </c:pt>
                  <c:pt idx="2">
                    <c:v>Engaged in commercial sex as sex worker</c:v>
                  </c:pt>
                  <c:pt idx="4">
                    <c:v>Engaged in commercial sex as client</c:v>
                  </c:pt>
                </c:lvl>
              </c:multiLvlStrCache>
            </c:multiLvlStrRef>
          </c:cat>
          <c:val>
            <c:numRef>
              <c:f>'MSM_sexual behav &amp; cndm use'!$D$4:$D$9</c:f>
              <c:numCache>
                <c:formatCode>General</c:formatCode>
                <c:ptCount val="6"/>
                <c:pt idx="0">
                  <c:v>30</c:v>
                </c:pt>
                <c:pt idx="1">
                  <c:v>0</c:v>
                </c:pt>
                <c:pt idx="2">
                  <c:v>39</c:v>
                </c:pt>
                <c:pt idx="3">
                  <c:v>0</c:v>
                </c:pt>
                <c:pt idx="4">
                  <c:v>26</c:v>
                </c:pt>
                <c:pt idx="5">
                  <c:v>0</c:v>
                </c:pt>
              </c:numCache>
            </c:numRef>
          </c:val>
          <c:extLst>
            <c:ext xmlns:c16="http://schemas.microsoft.com/office/drawing/2014/chart" uri="{C3380CC4-5D6E-409C-BE32-E72D297353CC}">
              <c16:uniqueId val="{00000004-52C9-44E5-91E0-B088651C56E7}"/>
            </c:ext>
          </c:extLst>
        </c:ser>
        <c:dLbls>
          <c:showLegendKey val="0"/>
          <c:showVal val="0"/>
          <c:showCatName val="0"/>
          <c:showSerName val="0"/>
          <c:showPercent val="0"/>
          <c:showBubbleSize val="0"/>
        </c:dLbls>
        <c:gapWidth val="150"/>
        <c:axId val="164916224"/>
        <c:axId val="164922112"/>
      </c:barChart>
      <c:catAx>
        <c:axId val="164916224"/>
        <c:scaling>
          <c:orientation val="minMax"/>
        </c:scaling>
        <c:delete val="0"/>
        <c:axPos val="b"/>
        <c:numFmt formatCode="General" sourceLinked="0"/>
        <c:majorTickMark val="out"/>
        <c:minorTickMark val="none"/>
        <c:tickLblPos val="nextTo"/>
        <c:crossAx val="164922112"/>
        <c:crosses val="autoZero"/>
        <c:auto val="1"/>
        <c:lblAlgn val="ctr"/>
        <c:lblOffset val="100"/>
        <c:noMultiLvlLbl val="0"/>
      </c:catAx>
      <c:valAx>
        <c:axId val="164922112"/>
        <c:scaling>
          <c:orientation val="minMax"/>
          <c:max val="100"/>
          <c:min val="0"/>
        </c:scaling>
        <c:delete val="0"/>
        <c:axPos val="l"/>
        <c:majorGridlines>
          <c:spPr>
            <a:ln>
              <a:solidFill>
                <a:schemeClr val="bg1">
                  <a:lumMod val="95000"/>
                </a:schemeClr>
              </a:solidFill>
              <a:prstDash val="sysDash"/>
            </a:ln>
          </c:spPr>
        </c:majorGridlines>
        <c:title>
          <c:tx>
            <c:rich>
              <a:bodyPr rot="0" vert="horz"/>
              <a:lstStyle/>
              <a:p>
                <a:pPr>
                  <a:defRPr/>
                </a:pPr>
                <a:r>
                  <a:rPr lang="en-US"/>
                  <a:t>%</a:t>
                </a:r>
              </a:p>
            </c:rich>
          </c:tx>
          <c:layout>
            <c:manualLayout>
              <c:xMode val="edge"/>
              <c:yMode val="edge"/>
              <c:x val="0"/>
              <c:y val="2.9658792650918636E-3"/>
            </c:manualLayout>
          </c:layout>
          <c:overlay val="0"/>
        </c:title>
        <c:numFmt formatCode="General" sourceLinked="1"/>
        <c:majorTickMark val="out"/>
        <c:minorTickMark val="none"/>
        <c:tickLblPos val="nextTo"/>
        <c:crossAx val="164916224"/>
        <c:crosses val="autoZero"/>
        <c:crossBetween val="between"/>
        <c:majorUnit val="20"/>
      </c:valAx>
    </c:plotArea>
    <c:legend>
      <c:legendPos val="t"/>
      <c:layout>
        <c:manualLayout>
          <c:xMode val="edge"/>
          <c:yMode val="edge"/>
          <c:x val="0.4263005333446841"/>
          <c:y val="3.8748328628732731E-2"/>
          <c:w val="0.21663434706900067"/>
          <c:h val="0.1109867280740850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536449835662432E-2"/>
          <c:y val="0.13418518308700492"/>
          <c:w val="0.91175945060481156"/>
          <c:h val="0.24613986063005022"/>
        </c:manualLayout>
      </c:layout>
      <c:barChart>
        <c:barDir val="col"/>
        <c:grouping val="clustered"/>
        <c:varyColors val="0"/>
        <c:ser>
          <c:idx val="3"/>
          <c:order val="0"/>
          <c:tx>
            <c:strRef>
              <c:f>'Mean No. of partners'!$D$2</c:f>
              <c:strCache>
                <c:ptCount val="1"/>
                <c:pt idx="0">
                  <c:v>FFSW *</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partners'!$D$3:$D$11</c:f>
              <c:numCache>
                <c:formatCode>General</c:formatCode>
                <c:ptCount val="9"/>
                <c:pt idx="4">
                  <c:v>2</c:v>
                </c:pt>
                <c:pt idx="5">
                  <c:v>1</c:v>
                </c:pt>
                <c:pt idx="7">
                  <c:v>9</c:v>
                </c:pt>
                <c:pt idx="8">
                  <c:v>5</c:v>
                </c:pt>
              </c:numCache>
            </c:numRef>
          </c:val>
          <c:extLst>
            <c:ext xmlns:c16="http://schemas.microsoft.com/office/drawing/2014/chart" uri="{C3380CC4-5D6E-409C-BE32-E72D297353CC}">
              <c16:uniqueId val="{00000000-26BC-4BE3-BED0-56D661EAADE2}"/>
            </c:ext>
          </c:extLst>
        </c:ser>
        <c:ser>
          <c:idx val="2"/>
          <c:order val="1"/>
          <c:tx>
            <c:strRef>
              <c:f>'Mean No. of partners'!$E$2</c:f>
              <c:strCache>
                <c:ptCount val="1"/>
                <c:pt idx="0">
                  <c:v>RFSW**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partners'!$E$3:$E$11</c:f>
              <c:numCache>
                <c:formatCode>General</c:formatCode>
                <c:ptCount val="9"/>
                <c:pt idx="4">
                  <c:v>1</c:v>
                </c:pt>
                <c:pt idx="5">
                  <c:v>1</c:v>
                </c:pt>
                <c:pt idx="7">
                  <c:v>3</c:v>
                </c:pt>
                <c:pt idx="8">
                  <c:v>2</c:v>
                </c:pt>
              </c:numCache>
            </c:numRef>
          </c:val>
          <c:extLst>
            <c:ext xmlns:c16="http://schemas.microsoft.com/office/drawing/2014/chart" uri="{C3380CC4-5D6E-409C-BE32-E72D297353CC}">
              <c16:uniqueId val="{00000001-26BC-4BE3-BED0-56D661EAADE2}"/>
            </c:ext>
          </c:extLst>
        </c:ser>
        <c:ser>
          <c:idx val="1"/>
          <c:order val="2"/>
          <c:tx>
            <c:strRef>
              <c:f>'Mean No. of partners'!$C$2</c:f>
              <c:strCache>
                <c:ptCount val="1"/>
                <c:pt idx="0">
                  <c:v>Female PWID *</c:v>
                </c:pt>
              </c:strCache>
            </c:strRef>
          </c:tx>
          <c:spPr>
            <a:solidFill>
              <a:srgbClr val="4F81BD">
                <a:lumMod val="75000"/>
              </a:srgb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partners'!$C$3:$C$11</c:f>
              <c:numCache>
                <c:formatCode>General</c:formatCode>
                <c:ptCount val="9"/>
                <c:pt idx="3">
                  <c:v>1</c:v>
                </c:pt>
                <c:pt idx="7">
                  <c:v>6</c:v>
                </c:pt>
              </c:numCache>
            </c:numRef>
          </c:val>
          <c:extLst>
            <c:ext xmlns:c16="http://schemas.microsoft.com/office/drawing/2014/chart" uri="{C3380CC4-5D6E-409C-BE32-E72D297353CC}">
              <c16:uniqueId val="{00000002-26BC-4BE3-BED0-56D661EAADE2}"/>
            </c:ext>
          </c:extLst>
        </c:ser>
        <c:ser>
          <c:idx val="0"/>
          <c:order val="3"/>
          <c:tx>
            <c:strRef>
              <c:f>'Mean No. of partners'!$F$2</c:f>
              <c:strCache>
                <c:ptCount val="1"/>
                <c:pt idx="0">
                  <c:v>Male PWID *</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partners'!$F$3:$F$11</c:f>
              <c:numCache>
                <c:formatCode>General</c:formatCode>
                <c:ptCount val="9"/>
                <c:pt idx="2">
                  <c:v>1</c:v>
                </c:pt>
                <c:pt idx="3">
                  <c:v>3</c:v>
                </c:pt>
                <c:pt idx="6">
                  <c:v>1</c:v>
                </c:pt>
                <c:pt idx="7">
                  <c:v>1</c:v>
                </c:pt>
              </c:numCache>
            </c:numRef>
          </c:val>
          <c:extLst>
            <c:ext xmlns:c16="http://schemas.microsoft.com/office/drawing/2014/chart" uri="{C3380CC4-5D6E-409C-BE32-E72D297353CC}">
              <c16:uniqueId val="{00000003-26BC-4BE3-BED0-56D661EAADE2}"/>
            </c:ext>
          </c:extLst>
        </c:ser>
        <c:ser>
          <c:idx val="5"/>
          <c:order val="4"/>
          <c:tx>
            <c:strRef>
              <c:f>'Mean No. of partners'!$H$2</c:f>
              <c:strCache>
                <c:ptCount val="1"/>
                <c:pt idx="0">
                  <c:v>MEWs ***</c:v>
                </c:pt>
              </c:strCache>
            </c:strRef>
          </c:tx>
          <c:spPr>
            <a:solidFill>
              <a:sysClr val="window" lastClr="FFFFFF">
                <a:lumMod val="65000"/>
              </a:sys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partners'!$H$3:$H$11</c:f>
              <c:numCache>
                <c:formatCode>General</c:formatCode>
                <c:ptCount val="9"/>
                <c:pt idx="2">
                  <c:v>1</c:v>
                </c:pt>
                <c:pt idx="3">
                  <c:v>1</c:v>
                </c:pt>
                <c:pt idx="6">
                  <c:v>1</c:v>
                </c:pt>
                <c:pt idx="7">
                  <c:v>3</c:v>
                </c:pt>
              </c:numCache>
            </c:numRef>
          </c:val>
          <c:extLst>
            <c:ext xmlns:c16="http://schemas.microsoft.com/office/drawing/2014/chart" uri="{C3380CC4-5D6E-409C-BE32-E72D297353CC}">
              <c16:uniqueId val="{00000004-26BC-4BE3-BED0-56D661EAADE2}"/>
            </c:ext>
          </c:extLst>
        </c:ser>
        <c:ser>
          <c:idx val="4"/>
          <c:order val="5"/>
          <c:tx>
            <c:strRef>
              <c:f>'Mean No. of partners'!$G$2</c:f>
              <c:strCache>
                <c:ptCount val="1"/>
                <c:pt idx="0">
                  <c:v>M/TSM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partners'!$G$3:$G$11</c:f>
              <c:numCache>
                <c:formatCode>General</c:formatCode>
                <c:ptCount val="9"/>
                <c:pt idx="0">
                  <c:v>3</c:v>
                </c:pt>
                <c:pt idx="1">
                  <c:v>2</c:v>
                </c:pt>
                <c:pt idx="3">
                  <c:v>6</c:v>
                </c:pt>
                <c:pt idx="5">
                  <c:v>2</c:v>
                </c:pt>
              </c:numCache>
            </c:numRef>
          </c:val>
          <c:extLst>
            <c:ext xmlns:c16="http://schemas.microsoft.com/office/drawing/2014/chart" uri="{C3380CC4-5D6E-409C-BE32-E72D297353CC}">
              <c16:uniqueId val="{00000005-26BC-4BE3-BED0-56D661EAADE2}"/>
            </c:ext>
          </c:extLst>
        </c:ser>
        <c:ser>
          <c:idx val="6"/>
          <c:order val="6"/>
          <c:tx>
            <c:strRef>
              <c:f>'Mean No. of partners'!$I$2</c:f>
              <c:strCache>
                <c:ptCount val="1"/>
                <c:pt idx="0">
                  <c:v>TG women *</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partners'!$A$3:$B$11</c:f>
              <c:multiLvlStrCache>
                <c:ptCount val="9"/>
                <c:lvl>
                  <c:pt idx="0">
                    <c:v>Paid male partner/
sex workers</c:v>
                  </c:pt>
                  <c:pt idx="1">
                    <c:v>Male clients </c:v>
                  </c:pt>
                  <c:pt idx="2">
                    <c:v>Non-paying 
female partners </c:v>
                  </c:pt>
                  <c:pt idx="3">
                    <c:v>Non-paying 
male partners</c:v>
                  </c:pt>
                  <c:pt idx="4">
                    <c:v>Returning clients</c:v>
                  </c:pt>
                  <c:pt idx="5">
                    <c:v>Non-paying 
male partners</c:v>
                  </c:pt>
                  <c:pt idx="6">
                    <c:v>Female clients</c:v>
                  </c:pt>
                  <c:pt idx="7">
                    <c:v>Male clients </c:v>
                  </c:pt>
                  <c:pt idx="8">
                    <c:v>One-time 
clients</c:v>
                  </c:pt>
                </c:lvl>
                <c:lvl>
                  <c:pt idx="0">
                    <c:v>in the last 12 months</c:v>
                  </c:pt>
                  <c:pt idx="4">
                    <c:v>in the last month</c:v>
                  </c:pt>
                </c:lvl>
              </c:multiLvlStrCache>
            </c:multiLvlStrRef>
          </c:cat>
          <c:val>
            <c:numRef>
              <c:f>'Mean No. of partners'!$I$3:$I$11</c:f>
              <c:numCache>
                <c:formatCode>General</c:formatCode>
                <c:ptCount val="9"/>
                <c:pt idx="0">
                  <c:v>2</c:v>
                </c:pt>
                <c:pt idx="1">
                  <c:v>2</c:v>
                </c:pt>
                <c:pt idx="3">
                  <c:v>5</c:v>
                </c:pt>
                <c:pt idx="5">
                  <c:v>2</c:v>
                </c:pt>
              </c:numCache>
            </c:numRef>
          </c:val>
          <c:extLst>
            <c:ext xmlns:c16="http://schemas.microsoft.com/office/drawing/2014/chart" uri="{C3380CC4-5D6E-409C-BE32-E72D297353CC}">
              <c16:uniqueId val="{00000006-26BC-4BE3-BED0-56D661EAADE2}"/>
            </c:ext>
          </c:extLst>
        </c:ser>
        <c:dLbls>
          <c:showLegendKey val="0"/>
          <c:showVal val="0"/>
          <c:showCatName val="0"/>
          <c:showSerName val="0"/>
          <c:showPercent val="0"/>
          <c:showBubbleSize val="0"/>
        </c:dLbls>
        <c:gapWidth val="50"/>
        <c:axId val="165175680"/>
        <c:axId val="165177216"/>
      </c:barChart>
      <c:catAx>
        <c:axId val="165175680"/>
        <c:scaling>
          <c:orientation val="minMax"/>
        </c:scaling>
        <c:delete val="0"/>
        <c:axPos val="b"/>
        <c:majorGridlines>
          <c:spPr>
            <a:ln>
              <a:solidFill>
                <a:sysClr val="window" lastClr="FFFFFF">
                  <a:lumMod val="50000"/>
                </a:sysClr>
              </a:solidFill>
              <a:prstDash val="dashDot"/>
            </a:ln>
          </c:spPr>
        </c:majorGridlines>
        <c:numFmt formatCode="General" sourceLinked="0"/>
        <c:majorTickMark val="out"/>
        <c:minorTickMark val="none"/>
        <c:tickLblPos val="nextTo"/>
        <c:crossAx val="165177216"/>
        <c:crosses val="autoZero"/>
        <c:auto val="1"/>
        <c:lblAlgn val="ctr"/>
        <c:lblOffset val="100"/>
        <c:noMultiLvlLbl val="0"/>
      </c:catAx>
      <c:valAx>
        <c:axId val="165177216"/>
        <c:scaling>
          <c:orientation val="minMax"/>
          <c:max val="10"/>
          <c:min val="0"/>
        </c:scaling>
        <c:delete val="0"/>
        <c:axPos val="l"/>
        <c:majorGridlines>
          <c:spPr>
            <a:ln>
              <a:solidFill>
                <a:schemeClr val="bg1">
                  <a:lumMod val="95000"/>
                </a:schemeClr>
              </a:solidFill>
              <a:prstDash val="sysDash"/>
            </a:ln>
          </c:spPr>
        </c:majorGridlines>
        <c:title>
          <c:tx>
            <c:rich>
              <a:bodyPr rot="-5400000" vert="horz"/>
              <a:lstStyle/>
              <a:p>
                <a:pPr>
                  <a:defRPr/>
                </a:pPr>
                <a:r>
                  <a:rPr lang="en-US"/>
                  <a:t>Number (median)</a:t>
                </a:r>
              </a:p>
            </c:rich>
          </c:tx>
          <c:layout>
            <c:manualLayout>
              <c:xMode val="edge"/>
              <c:yMode val="edge"/>
              <c:x val="4.0179943723250809E-3"/>
              <c:y val="0.11293779687351865"/>
            </c:manualLayout>
          </c:layout>
          <c:overlay val="0"/>
        </c:title>
        <c:numFmt formatCode="General" sourceLinked="1"/>
        <c:majorTickMark val="out"/>
        <c:minorTickMark val="none"/>
        <c:tickLblPos val="nextTo"/>
        <c:crossAx val="165175680"/>
        <c:crosses val="autoZero"/>
        <c:crossBetween val="between"/>
        <c:majorUnit val="2"/>
      </c:valAx>
    </c:plotArea>
    <c:legend>
      <c:legendPos val="t"/>
      <c:layout>
        <c:manualLayout>
          <c:xMode val="edge"/>
          <c:yMode val="edge"/>
          <c:x val="7.9578397294932726E-3"/>
          <c:y val="4.8086886999595943E-2"/>
          <c:w val="0.9915915915915916"/>
          <c:h val="5.208150799331901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29780121824395E-2"/>
          <c:y val="0.13276196244700181"/>
          <c:w val="0.86468225210786709"/>
          <c:h val="0.55633908742176463"/>
        </c:manualLayout>
      </c:layout>
      <c:barChart>
        <c:barDir val="col"/>
        <c:grouping val="clustered"/>
        <c:varyColors val="0"/>
        <c:ser>
          <c:idx val="0"/>
          <c:order val="0"/>
          <c:tx>
            <c:strRef>
              <c:f>'Premarital sex'!$C$2</c:f>
              <c:strCache>
                <c:ptCount val="1"/>
                <c:pt idx="0">
                  <c:v>Had premarital sex </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'Premarital sex'!$A$3:$B$8</c:f>
              <c:multiLvlStrCache>
                <c:ptCount val="6"/>
                <c:lvl>
                  <c:pt idx="0">
                    <c:v>15-17yr</c:v>
                  </c:pt>
                  <c:pt idx="1">
                    <c:v>18-19 yr</c:v>
                  </c:pt>
                  <c:pt idx="2">
                    <c:v>20-22yr</c:v>
                  </c:pt>
                  <c:pt idx="3">
                    <c:v>23-24yr</c:v>
                  </c:pt>
                  <c:pt idx="4">
                    <c:v>Urban</c:v>
                  </c:pt>
                  <c:pt idx="5">
                    <c:v>Rural</c:v>
                  </c:pt>
                </c:lvl>
                <c:lvl>
                  <c:pt idx="0">
                    <c:v>Age group</c:v>
                  </c:pt>
                  <c:pt idx="4">
                    <c:v>Residence</c:v>
                  </c:pt>
                </c:lvl>
              </c:multiLvlStrCache>
            </c:multiLvlStrRef>
          </c:cat>
          <c:val>
            <c:numRef>
              <c:f>'Premarital sex'!$C$3:$C$8</c:f>
              <c:numCache>
                <c:formatCode>General</c:formatCode>
                <c:ptCount val="6"/>
                <c:pt idx="0">
                  <c:v>1.7</c:v>
                </c:pt>
                <c:pt idx="1">
                  <c:v>6.7</c:v>
                </c:pt>
                <c:pt idx="2">
                  <c:v>12.4</c:v>
                </c:pt>
                <c:pt idx="3">
                  <c:v>13.8</c:v>
                </c:pt>
                <c:pt idx="4">
                  <c:v>8</c:v>
                </c:pt>
                <c:pt idx="5">
                  <c:v>4.7</c:v>
                </c:pt>
              </c:numCache>
            </c:numRef>
          </c:val>
          <c:extLst>
            <c:ext xmlns:c16="http://schemas.microsoft.com/office/drawing/2014/chart" uri="{C3380CC4-5D6E-409C-BE32-E72D297353CC}">
              <c16:uniqueId val="{00000000-B48C-452A-9A84-6EF998681ACE}"/>
            </c:ext>
          </c:extLst>
        </c:ser>
        <c:ser>
          <c:idx val="1"/>
          <c:order val="1"/>
          <c:tx>
            <c:strRef>
              <c:f>'Premarital sex'!$D$2</c:f>
              <c:strCache>
                <c:ptCount val="1"/>
                <c:pt idx="0">
                  <c:v>Used condom at last  sex</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'Premarital sex'!$A$3:$B$8</c:f>
              <c:multiLvlStrCache>
                <c:ptCount val="6"/>
                <c:lvl>
                  <c:pt idx="0">
                    <c:v>15-17yr</c:v>
                  </c:pt>
                  <c:pt idx="1">
                    <c:v>18-19 yr</c:v>
                  </c:pt>
                  <c:pt idx="2">
                    <c:v>20-22yr</c:v>
                  </c:pt>
                  <c:pt idx="3">
                    <c:v>23-24yr</c:v>
                  </c:pt>
                  <c:pt idx="4">
                    <c:v>Urban</c:v>
                  </c:pt>
                  <c:pt idx="5">
                    <c:v>Rural</c:v>
                  </c:pt>
                </c:lvl>
                <c:lvl>
                  <c:pt idx="0">
                    <c:v>Age group</c:v>
                  </c:pt>
                  <c:pt idx="4">
                    <c:v>Residence</c:v>
                  </c:pt>
                </c:lvl>
              </c:multiLvlStrCache>
            </c:multiLvlStrRef>
          </c:cat>
          <c:val>
            <c:numRef>
              <c:f>'Premarital sex'!$D$3:$D$8</c:f>
              <c:numCache>
                <c:formatCode>General</c:formatCode>
                <c:ptCount val="6"/>
                <c:pt idx="0">
                  <c:v>3.1</c:v>
                </c:pt>
                <c:pt idx="1">
                  <c:v>3.9</c:v>
                </c:pt>
                <c:pt idx="2">
                  <c:v>10.7</c:v>
                </c:pt>
                <c:pt idx="3">
                  <c:v>9</c:v>
                </c:pt>
                <c:pt idx="4">
                  <c:v>9.6</c:v>
                </c:pt>
                <c:pt idx="5">
                  <c:v>4.4000000000000004</c:v>
                </c:pt>
              </c:numCache>
            </c:numRef>
          </c:val>
          <c:extLst>
            <c:ext xmlns:c16="http://schemas.microsoft.com/office/drawing/2014/chart" uri="{C3380CC4-5D6E-409C-BE32-E72D297353CC}">
              <c16:uniqueId val="{00000001-B48C-452A-9A84-6EF998681ACE}"/>
            </c:ext>
          </c:extLst>
        </c:ser>
        <c:dLbls>
          <c:showLegendKey val="0"/>
          <c:showVal val="0"/>
          <c:showCatName val="0"/>
          <c:showSerName val="0"/>
          <c:showPercent val="0"/>
          <c:showBubbleSize val="0"/>
        </c:dLbls>
        <c:gapWidth val="150"/>
        <c:axId val="165280768"/>
        <c:axId val="165286656"/>
      </c:barChart>
      <c:catAx>
        <c:axId val="165280768"/>
        <c:scaling>
          <c:orientation val="minMax"/>
        </c:scaling>
        <c:delete val="0"/>
        <c:axPos val="b"/>
        <c:numFmt formatCode="General" sourceLinked="0"/>
        <c:majorTickMark val="out"/>
        <c:minorTickMark val="none"/>
        <c:tickLblPos val="nextTo"/>
        <c:crossAx val="165286656"/>
        <c:crosses val="autoZero"/>
        <c:auto val="1"/>
        <c:lblAlgn val="ctr"/>
        <c:lblOffset val="100"/>
        <c:noMultiLvlLbl val="0"/>
      </c:catAx>
      <c:valAx>
        <c:axId val="165286656"/>
        <c:scaling>
          <c:orientation val="minMax"/>
          <c:max val="100"/>
          <c:min val="0"/>
        </c:scaling>
        <c:delete val="0"/>
        <c:axPos val="l"/>
        <c:title>
          <c:tx>
            <c:rich>
              <a:bodyPr rot="0" vert="horz"/>
              <a:lstStyle/>
              <a:p>
                <a:pPr>
                  <a:defRPr/>
                </a:pPr>
                <a:r>
                  <a:rPr lang="en-US"/>
                  <a:t>%</a:t>
                </a:r>
              </a:p>
            </c:rich>
          </c:tx>
          <c:layout>
            <c:manualLayout>
              <c:xMode val="edge"/>
              <c:yMode val="edge"/>
              <c:x val="8.4910612588520781E-3"/>
              <c:y val="7.868488794669895E-2"/>
            </c:manualLayout>
          </c:layout>
          <c:overlay val="0"/>
        </c:title>
        <c:numFmt formatCode="General" sourceLinked="1"/>
        <c:majorTickMark val="out"/>
        <c:minorTickMark val="none"/>
        <c:tickLblPos val="nextTo"/>
        <c:crossAx val="165280768"/>
        <c:crosses val="autoZero"/>
        <c:crossBetween val="between"/>
        <c:majorUnit val="20"/>
      </c:valAx>
    </c:plotArea>
    <c:legend>
      <c:legendPos val="b"/>
      <c:layout>
        <c:manualLayout>
          <c:xMode val="edge"/>
          <c:yMode val="edge"/>
          <c:x val="0.18991878373693855"/>
          <c:y val="0.88627044215626904"/>
          <c:w val="0.61387312435002228"/>
          <c:h val="6.885776297193620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006188446627654E-2"/>
          <c:y val="0.10930724847505427"/>
          <c:w val="0.89452283087053797"/>
          <c:h val="0.49685871370952528"/>
        </c:manualLayout>
      </c:layout>
      <c:barChart>
        <c:barDir val="col"/>
        <c:grouping val="clustered"/>
        <c:varyColors val="0"/>
        <c:ser>
          <c:idx val="0"/>
          <c:order val="0"/>
          <c:tx>
            <c:strRef>
              <c:f>'Comprehensive knowledge KP'!$C$2</c:f>
              <c:strCache>
                <c:ptCount val="1"/>
                <c:pt idx="0">
                  <c:v>2011</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KP'!$C$3:$C$8</c:f>
              <c:numCache>
                <c:formatCode>General</c:formatCode>
                <c:ptCount val="6"/>
                <c:pt idx="0">
                  <c:v>51</c:v>
                </c:pt>
                <c:pt idx="1">
                  <c:v>49</c:v>
                </c:pt>
                <c:pt idx="2">
                  <c:v>42</c:v>
                </c:pt>
                <c:pt idx="3">
                  <c:v>31</c:v>
                </c:pt>
                <c:pt idx="4">
                  <c:v>24</c:v>
                </c:pt>
              </c:numCache>
            </c:numRef>
          </c:val>
          <c:extLst>
            <c:ext xmlns:c16="http://schemas.microsoft.com/office/drawing/2014/chart" uri="{C3380CC4-5D6E-409C-BE32-E72D297353CC}">
              <c16:uniqueId val="{00000000-653A-415D-9740-89367B8E8F60}"/>
            </c:ext>
          </c:extLst>
        </c:ser>
        <c:ser>
          <c:idx val="1"/>
          <c:order val="1"/>
          <c:tx>
            <c:strRef>
              <c:f>'Comprehensive knowledge KP'!$D$2</c:f>
              <c:strCache>
                <c:ptCount val="1"/>
                <c:pt idx="0">
                  <c:v>2013</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KP'!$D$3:$D$8</c:f>
              <c:numCache>
                <c:formatCode>General</c:formatCode>
                <c:ptCount val="6"/>
                <c:pt idx="0">
                  <c:v>47</c:v>
                </c:pt>
                <c:pt idx="1">
                  <c:v>35</c:v>
                </c:pt>
                <c:pt idx="2">
                  <c:v>35</c:v>
                </c:pt>
                <c:pt idx="3">
                  <c:v>36</c:v>
                </c:pt>
                <c:pt idx="4">
                  <c:v>21</c:v>
                </c:pt>
                <c:pt idx="5">
                  <c:v>50</c:v>
                </c:pt>
              </c:numCache>
            </c:numRef>
          </c:val>
          <c:extLst>
            <c:ext xmlns:c16="http://schemas.microsoft.com/office/drawing/2014/chart" uri="{C3380CC4-5D6E-409C-BE32-E72D297353CC}">
              <c16:uniqueId val="{00000001-653A-415D-9740-89367B8E8F60}"/>
            </c:ext>
          </c:extLst>
        </c:ser>
        <c:ser>
          <c:idx val="2"/>
          <c:order val="2"/>
          <c:tx>
            <c:strRef>
              <c:f>'Comprehensive knowledge KP'!$E$2</c:f>
              <c:strCache>
                <c:ptCount val="1"/>
                <c:pt idx="0">
                  <c:v>2015</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KP'!$E$3:$E$8</c:f>
              <c:numCache>
                <c:formatCode>General</c:formatCode>
                <c:ptCount val="6"/>
                <c:pt idx="0">
                  <c:v>83</c:v>
                </c:pt>
                <c:pt idx="1">
                  <c:v>31</c:v>
                </c:pt>
                <c:pt idx="2">
                  <c:v>41</c:v>
                </c:pt>
                <c:pt idx="3">
                  <c:v>66</c:v>
                </c:pt>
                <c:pt idx="4">
                  <c:v>31</c:v>
                </c:pt>
                <c:pt idx="5">
                  <c:v>67</c:v>
                </c:pt>
              </c:numCache>
            </c:numRef>
          </c:val>
          <c:extLst>
            <c:ext xmlns:c16="http://schemas.microsoft.com/office/drawing/2014/chart" uri="{C3380CC4-5D6E-409C-BE32-E72D297353CC}">
              <c16:uniqueId val="{00000002-653A-415D-9740-89367B8E8F60}"/>
            </c:ext>
          </c:extLst>
        </c:ser>
        <c:dLbls>
          <c:showLegendKey val="0"/>
          <c:showVal val="0"/>
          <c:showCatName val="0"/>
          <c:showSerName val="0"/>
          <c:showPercent val="0"/>
          <c:showBubbleSize val="0"/>
        </c:dLbls>
        <c:gapWidth val="150"/>
        <c:axId val="165560704"/>
        <c:axId val="165562240"/>
      </c:barChart>
      <c:catAx>
        <c:axId val="165560704"/>
        <c:scaling>
          <c:orientation val="minMax"/>
        </c:scaling>
        <c:delete val="0"/>
        <c:axPos val="b"/>
        <c:numFmt formatCode="General" sourceLinked="1"/>
        <c:majorTickMark val="out"/>
        <c:minorTickMark val="none"/>
        <c:tickLblPos val="nextTo"/>
        <c:crossAx val="165562240"/>
        <c:crosses val="autoZero"/>
        <c:auto val="1"/>
        <c:lblAlgn val="ctr"/>
        <c:lblOffset val="100"/>
        <c:noMultiLvlLbl val="0"/>
      </c:catAx>
      <c:valAx>
        <c:axId val="165562240"/>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1534108695128701E-4"/>
              <c:y val="7.3450723319571795E-2"/>
            </c:manualLayout>
          </c:layout>
          <c:overlay val="0"/>
        </c:title>
        <c:numFmt formatCode="General" sourceLinked="1"/>
        <c:majorTickMark val="out"/>
        <c:minorTickMark val="none"/>
        <c:tickLblPos val="nextTo"/>
        <c:crossAx val="165560704"/>
        <c:crosses val="autoZero"/>
        <c:crossBetween val="between"/>
        <c:majorUnit val="20"/>
      </c:valAx>
    </c:plotArea>
    <c:legend>
      <c:legendPos val="t"/>
      <c:layout>
        <c:manualLayout>
          <c:xMode val="edge"/>
          <c:yMode val="edge"/>
          <c:x val="0.55903790122564956"/>
          <c:y val="3.5714277344798151E-2"/>
          <c:w val="0.44096209877435044"/>
          <c:h val="6.393933634717465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62457264957264"/>
          <c:y val="9.8298412698412704E-2"/>
          <c:w val="0.75072051282051278"/>
          <c:h val="0.52465277777777775"/>
        </c:manualLayout>
      </c:layout>
      <c:lineChart>
        <c:grouping val="standard"/>
        <c:varyColors val="1"/>
        <c:ser>
          <c:idx val="0"/>
          <c:order val="0"/>
          <c:tx>
            <c:strRef>
              <c:f>Philippines_ni_plhiv_deaths!$I$2</c:f>
              <c:strCache>
                <c:ptCount val="1"/>
                <c:pt idx="0">
                  <c:v>AIDS-related deaths</c:v>
                </c:pt>
              </c:strCache>
            </c:strRef>
          </c:tx>
          <c:spPr>
            <a:ln w="38100" cmpd="sng">
              <a:solidFill>
                <a:srgbClr val="00A99A"/>
              </a:solidFill>
              <a:prstDash val="solid"/>
            </a:ln>
          </c:spPr>
          <c:marker>
            <c:symbol val="none"/>
          </c:marker>
          <c:dLbls>
            <c:dLbl>
              <c:idx val="28"/>
              <c:tx>
                <c:rich>
                  <a:bodyPr/>
                  <a:lstStyle/>
                  <a:p>
                    <a:r>
                      <a:rPr lang="en-US" dirty="0"/>
                      <a:t> </a:t>
                    </a:r>
                    <a:r>
                      <a:rPr lang="en-US" sz="1200" b="1" dirty="0">
                        <a:solidFill>
                          <a:srgbClr val="00A99A"/>
                        </a:solidFill>
                      </a:rPr>
                      <a:t>1,200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F0-4730-920A-15B39678EF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Philippines_ni_plhiv_deaths!$I$3:$I$31</c:f>
              <c:numCache>
                <c:formatCode>_(* #,##0_);_(* \(#,##0\);_(* "-"??_);_(@_)</c:formatCode>
                <c:ptCount val="29"/>
                <c:pt idx="0">
                  <c:v>2</c:v>
                </c:pt>
                <c:pt idx="1">
                  <c:v>3</c:v>
                </c:pt>
                <c:pt idx="2">
                  <c:v>4</c:v>
                </c:pt>
                <c:pt idx="3">
                  <c:v>5</c:v>
                </c:pt>
                <c:pt idx="4">
                  <c:v>7</c:v>
                </c:pt>
                <c:pt idx="5">
                  <c:v>9</c:v>
                </c:pt>
                <c:pt idx="6">
                  <c:v>13</c:v>
                </c:pt>
                <c:pt idx="7">
                  <c:v>17</c:v>
                </c:pt>
                <c:pt idx="8">
                  <c:v>23</c:v>
                </c:pt>
                <c:pt idx="9">
                  <c:v>30</c:v>
                </c:pt>
                <c:pt idx="10">
                  <c:v>39</c:v>
                </c:pt>
                <c:pt idx="11">
                  <c:v>51</c:v>
                </c:pt>
                <c:pt idx="12">
                  <c:v>66</c:v>
                </c:pt>
                <c:pt idx="13">
                  <c:v>85</c:v>
                </c:pt>
                <c:pt idx="14">
                  <c:v>106</c:v>
                </c:pt>
                <c:pt idx="15">
                  <c:v>131</c:v>
                </c:pt>
                <c:pt idx="16">
                  <c:v>142</c:v>
                </c:pt>
                <c:pt idx="17">
                  <c:v>152</c:v>
                </c:pt>
                <c:pt idx="18">
                  <c:v>185</c:v>
                </c:pt>
                <c:pt idx="19">
                  <c:v>232</c:v>
                </c:pt>
                <c:pt idx="20">
                  <c:v>314</c:v>
                </c:pt>
                <c:pt idx="21">
                  <c:v>419</c:v>
                </c:pt>
                <c:pt idx="22">
                  <c:v>460</c:v>
                </c:pt>
                <c:pt idx="23">
                  <c:v>536</c:v>
                </c:pt>
                <c:pt idx="24">
                  <c:v>661</c:v>
                </c:pt>
                <c:pt idx="25">
                  <c:v>774</c:v>
                </c:pt>
                <c:pt idx="26">
                  <c:v>887</c:v>
                </c:pt>
                <c:pt idx="27">
                  <c:v>1040</c:v>
                </c:pt>
                <c:pt idx="28">
                  <c:v>1209</c:v>
                </c:pt>
              </c:numCache>
            </c:numRef>
          </c:val>
          <c:smooth val="0"/>
          <c:extLst>
            <c:ext xmlns:c16="http://schemas.microsoft.com/office/drawing/2014/chart" uri="{C3380CC4-5D6E-409C-BE32-E72D297353CC}">
              <c16:uniqueId val="{00000001-91F0-4730-920A-15B39678EFD9}"/>
            </c:ext>
          </c:extLst>
        </c:ser>
        <c:ser>
          <c:idx val="1"/>
          <c:order val="1"/>
          <c:tx>
            <c:strRef>
              <c:f>Philippines_ni_plhiv_deaths!$J$2</c:f>
              <c:strCache>
                <c:ptCount val="1"/>
                <c:pt idx="0">
                  <c:v>Deaths - Lower</c:v>
                </c:pt>
              </c:strCache>
            </c:strRef>
          </c:tx>
          <c:spPr>
            <a:ln w="19050" cmpd="sng">
              <a:solidFill>
                <a:srgbClr val="00A99A"/>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Philippines_ni_plhiv_deaths!$J$3:$J$31</c:f>
              <c:numCache>
                <c:formatCode>_(* #,##0_);_(* \(#,##0\);_(* "-"??_);_(@_)</c:formatCode>
                <c:ptCount val="29"/>
                <c:pt idx="0">
                  <c:v>1</c:v>
                </c:pt>
                <c:pt idx="1">
                  <c:v>2</c:v>
                </c:pt>
                <c:pt idx="2">
                  <c:v>3</c:v>
                </c:pt>
                <c:pt idx="3">
                  <c:v>4</c:v>
                </c:pt>
                <c:pt idx="4">
                  <c:v>5</c:v>
                </c:pt>
                <c:pt idx="5">
                  <c:v>7</c:v>
                </c:pt>
                <c:pt idx="6">
                  <c:v>9</c:v>
                </c:pt>
                <c:pt idx="7">
                  <c:v>13</c:v>
                </c:pt>
                <c:pt idx="8">
                  <c:v>17</c:v>
                </c:pt>
                <c:pt idx="9">
                  <c:v>22</c:v>
                </c:pt>
                <c:pt idx="10">
                  <c:v>29</c:v>
                </c:pt>
                <c:pt idx="11">
                  <c:v>38</c:v>
                </c:pt>
                <c:pt idx="12">
                  <c:v>48</c:v>
                </c:pt>
                <c:pt idx="13">
                  <c:v>62</c:v>
                </c:pt>
                <c:pt idx="14">
                  <c:v>77</c:v>
                </c:pt>
                <c:pt idx="15">
                  <c:v>94</c:v>
                </c:pt>
                <c:pt idx="16">
                  <c:v>98</c:v>
                </c:pt>
                <c:pt idx="17">
                  <c:v>98</c:v>
                </c:pt>
                <c:pt idx="18">
                  <c:v>115</c:v>
                </c:pt>
                <c:pt idx="19">
                  <c:v>141</c:v>
                </c:pt>
                <c:pt idx="20">
                  <c:v>186</c:v>
                </c:pt>
                <c:pt idx="21">
                  <c:v>240</c:v>
                </c:pt>
                <c:pt idx="22">
                  <c:v>252</c:v>
                </c:pt>
                <c:pt idx="23">
                  <c:v>289</c:v>
                </c:pt>
                <c:pt idx="24">
                  <c:v>377</c:v>
                </c:pt>
                <c:pt idx="25">
                  <c:v>446</c:v>
                </c:pt>
                <c:pt idx="26">
                  <c:v>534</c:v>
                </c:pt>
                <c:pt idx="27">
                  <c:v>662</c:v>
                </c:pt>
                <c:pt idx="28">
                  <c:v>798</c:v>
                </c:pt>
              </c:numCache>
            </c:numRef>
          </c:val>
          <c:smooth val="0"/>
          <c:extLst>
            <c:ext xmlns:c16="http://schemas.microsoft.com/office/drawing/2014/chart" uri="{C3380CC4-5D6E-409C-BE32-E72D297353CC}">
              <c16:uniqueId val="{00000002-91F0-4730-920A-15B39678EFD9}"/>
            </c:ext>
          </c:extLst>
        </c:ser>
        <c:ser>
          <c:idx val="2"/>
          <c:order val="2"/>
          <c:tx>
            <c:strRef>
              <c:f>Philippines_ni_plhiv_deaths!$K$2</c:f>
              <c:strCache>
                <c:ptCount val="1"/>
                <c:pt idx="0">
                  <c:v>Deaths - Upper</c:v>
                </c:pt>
              </c:strCache>
            </c:strRef>
          </c:tx>
          <c:spPr>
            <a:ln w="19050" cmpd="sng">
              <a:solidFill>
                <a:srgbClr val="00A99A"/>
              </a:solidFill>
              <a:prstDash val="sysDot"/>
            </a:ln>
          </c:spPr>
          <c:marker>
            <c:symbol val="none"/>
          </c:marker>
          <c:cat>
            <c:numRef>
              <c:f>Philippines_ni_plhiv_deaths!$B$3:$B$31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Philippines_ni_plhiv_deaths!$K$3:$K$31</c:f>
              <c:numCache>
                <c:formatCode>_(* #,##0_);_(* \(#,##0\);_(* "-"??_);_(@_)</c:formatCode>
                <c:ptCount val="29"/>
                <c:pt idx="0">
                  <c:v>2</c:v>
                </c:pt>
                <c:pt idx="1">
                  <c:v>3</c:v>
                </c:pt>
                <c:pt idx="2">
                  <c:v>4</c:v>
                </c:pt>
                <c:pt idx="3">
                  <c:v>6</c:v>
                </c:pt>
                <c:pt idx="4">
                  <c:v>8</c:v>
                </c:pt>
                <c:pt idx="5">
                  <c:v>12</c:v>
                </c:pt>
                <c:pt idx="6">
                  <c:v>16</c:v>
                </c:pt>
                <c:pt idx="7">
                  <c:v>22</c:v>
                </c:pt>
                <c:pt idx="8">
                  <c:v>29</c:v>
                </c:pt>
                <c:pt idx="9">
                  <c:v>38</c:v>
                </c:pt>
                <c:pt idx="10">
                  <c:v>49</c:v>
                </c:pt>
                <c:pt idx="11">
                  <c:v>64</c:v>
                </c:pt>
                <c:pt idx="12">
                  <c:v>82</c:v>
                </c:pt>
                <c:pt idx="13">
                  <c:v>106</c:v>
                </c:pt>
                <c:pt idx="14">
                  <c:v>133</c:v>
                </c:pt>
                <c:pt idx="15">
                  <c:v>166</c:v>
                </c:pt>
                <c:pt idx="16">
                  <c:v>181</c:v>
                </c:pt>
                <c:pt idx="17">
                  <c:v>198</c:v>
                </c:pt>
                <c:pt idx="18">
                  <c:v>249</c:v>
                </c:pt>
                <c:pt idx="19">
                  <c:v>316</c:v>
                </c:pt>
                <c:pt idx="20">
                  <c:v>429</c:v>
                </c:pt>
                <c:pt idx="21">
                  <c:v>577</c:v>
                </c:pt>
                <c:pt idx="22">
                  <c:v>654</c:v>
                </c:pt>
                <c:pt idx="23">
                  <c:v>779</c:v>
                </c:pt>
                <c:pt idx="24">
                  <c:v>964</c:v>
                </c:pt>
                <c:pt idx="25">
                  <c:v>1120</c:v>
                </c:pt>
                <c:pt idx="26">
                  <c:v>1288</c:v>
                </c:pt>
                <c:pt idx="27">
                  <c:v>1496</c:v>
                </c:pt>
                <c:pt idx="28">
                  <c:v>1720</c:v>
                </c:pt>
              </c:numCache>
            </c:numRef>
          </c:val>
          <c:smooth val="0"/>
          <c:extLst>
            <c:ext xmlns:c16="http://schemas.microsoft.com/office/drawing/2014/chart" uri="{C3380CC4-5D6E-409C-BE32-E72D297353CC}">
              <c16:uniqueId val="{00000003-91F0-4730-920A-15B39678EFD9}"/>
            </c:ext>
          </c:extLst>
        </c:ser>
        <c:dLbls>
          <c:showLegendKey val="0"/>
          <c:showVal val="0"/>
          <c:showCatName val="0"/>
          <c:showSerName val="0"/>
          <c:showPercent val="0"/>
          <c:showBubbleSize val="0"/>
        </c:dLbls>
        <c:smooth val="0"/>
        <c:axId val="116493696"/>
        <c:axId val="116528256"/>
      </c:lineChart>
      <c:catAx>
        <c:axId val="116493696"/>
        <c:scaling>
          <c:orientation val="minMax"/>
        </c:scaling>
        <c:delete val="0"/>
        <c:axPos val="b"/>
        <c:numFmt formatCode="General" sourceLinked="1"/>
        <c:majorTickMark val="cross"/>
        <c:minorTickMark val="cross"/>
        <c:tickLblPos val="nextTo"/>
        <c:txPr>
          <a:bodyPr rot="-5400000"/>
          <a:lstStyle/>
          <a:p>
            <a:pPr>
              <a:defRPr/>
            </a:pPr>
            <a:endParaRPr lang="en-US"/>
          </a:p>
        </c:txPr>
        <c:crossAx val="116528256"/>
        <c:crosses val="autoZero"/>
        <c:auto val="1"/>
        <c:lblAlgn val="ctr"/>
        <c:lblOffset val="100"/>
        <c:noMultiLvlLbl val="1"/>
      </c:catAx>
      <c:valAx>
        <c:axId val="116528256"/>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116493696"/>
        <c:crosses val="autoZero"/>
        <c:crossBetween val="between"/>
      </c:valAx>
      <c:spPr>
        <a:noFill/>
      </c:spPr>
    </c:plotArea>
    <c:legend>
      <c:legendPos val="b"/>
      <c:legendEntry>
        <c:idx val="1"/>
        <c:delete val="1"/>
      </c:legendEntry>
      <c:legendEntry>
        <c:idx val="2"/>
        <c:delete val="1"/>
      </c:legendEntry>
      <c:layout>
        <c:manualLayout>
          <c:xMode val="edge"/>
          <c:yMode val="edge"/>
          <c:x val="0.31703311965811964"/>
          <c:y val="0.78297500000000009"/>
          <c:w val="0.37136089743589745"/>
          <c:h val="8.5993253968253969E-2"/>
        </c:manualLayout>
      </c:layout>
      <c:overlay val="0"/>
    </c:legend>
    <c:plotVisOnly val="1"/>
    <c:dispBlanksAs val="zero"/>
    <c:showDLblsOverMax val="1"/>
  </c:chart>
  <c:spPr>
    <a:noFill/>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2402317634824"/>
          <c:y val="6.319148936170213E-2"/>
          <c:w val="0.87838037933937507"/>
          <c:h val="0.55618754473872589"/>
        </c:manualLayout>
      </c:layout>
      <c:barChart>
        <c:barDir val="col"/>
        <c:grouping val="clustered"/>
        <c:varyColors val="0"/>
        <c:ser>
          <c:idx val="0"/>
          <c:order val="0"/>
          <c:tx>
            <c:strRef>
              <c:f>'comp know kp age grp'!$B$3</c:f>
              <c:strCache>
                <c:ptCount val="1"/>
                <c:pt idx="0">
                  <c:v>15-17 yr</c:v>
                </c:pt>
              </c:strCache>
            </c:strRef>
          </c:tx>
          <c:spPr>
            <a:solidFill>
              <a:srgbClr val="88C540"/>
            </a:solidFill>
            <a:ln>
              <a:noFill/>
            </a:ln>
          </c:spPr>
          <c:invertIfNegative val="0"/>
          <c:dPt>
            <c:idx val="0"/>
            <c:invertIfNegative val="0"/>
            <c:bubble3D val="0"/>
            <c:extLst>
              <c:ext xmlns:c16="http://schemas.microsoft.com/office/drawing/2014/chart" uri="{C3380CC4-5D6E-409C-BE32-E72D297353CC}">
                <c16:uniqueId val="{00000000-47B4-446D-80B7-C654A9488F28}"/>
              </c:ext>
            </c:extLst>
          </c:dPt>
          <c:dPt>
            <c:idx val="1"/>
            <c:invertIfNegative val="0"/>
            <c:bubble3D val="0"/>
            <c:extLst>
              <c:ext xmlns:c16="http://schemas.microsoft.com/office/drawing/2014/chart" uri="{C3380CC4-5D6E-409C-BE32-E72D297353CC}">
                <c16:uniqueId val="{00000001-47B4-446D-80B7-C654A9488F28}"/>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kp age grp'!$C$2:$H$2</c:f>
              <c:strCache>
                <c:ptCount val="6"/>
                <c:pt idx="0">
                  <c:v>FFSW</c:v>
                </c:pt>
                <c:pt idx="1">
                  <c:v>RFSW</c:v>
                </c:pt>
                <c:pt idx="2">
                  <c:v>MSM</c:v>
                </c:pt>
                <c:pt idx="3">
                  <c:v>Male PWID *</c:v>
                </c:pt>
                <c:pt idx="4">
                  <c:v>TG sex workers *</c:v>
                </c:pt>
                <c:pt idx="5">
                  <c:v>MEW **</c:v>
                </c:pt>
              </c:strCache>
            </c:strRef>
          </c:cat>
          <c:val>
            <c:numRef>
              <c:f>'comp know kp age grp'!$C$3:$H$3</c:f>
              <c:numCache>
                <c:formatCode>General</c:formatCode>
                <c:ptCount val="6"/>
                <c:pt idx="0">
                  <c:v>13</c:v>
                </c:pt>
                <c:pt idx="1">
                  <c:v>20</c:v>
                </c:pt>
                <c:pt idx="2">
                  <c:v>25</c:v>
                </c:pt>
                <c:pt idx="3">
                  <c:v>19</c:v>
                </c:pt>
                <c:pt idx="4">
                  <c:v>39.6</c:v>
                </c:pt>
                <c:pt idx="5">
                  <c:v>17</c:v>
                </c:pt>
              </c:numCache>
            </c:numRef>
          </c:val>
          <c:extLst>
            <c:ext xmlns:c16="http://schemas.microsoft.com/office/drawing/2014/chart" uri="{C3380CC4-5D6E-409C-BE32-E72D297353CC}">
              <c16:uniqueId val="{00000002-47B4-446D-80B7-C654A9488F28}"/>
            </c:ext>
          </c:extLst>
        </c:ser>
        <c:ser>
          <c:idx val="1"/>
          <c:order val="1"/>
          <c:tx>
            <c:strRef>
              <c:f>'comp know kp age grp'!$B$4</c:f>
              <c:strCache>
                <c:ptCount val="1"/>
                <c:pt idx="0">
                  <c:v>18-24 yr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kp age grp'!$C$2:$H$2</c:f>
              <c:strCache>
                <c:ptCount val="6"/>
                <c:pt idx="0">
                  <c:v>FFSW</c:v>
                </c:pt>
                <c:pt idx="1">
                  <c:v>RFSW</c:v>
                </c:pt>
                <c:pt idx="2">
                  <c:v>MSM</c:v>
                </c:pt>
                <c:pt idx="3">
                  <c:v>Male PWID *</c:v>
                </c:pt>
                <c:pt idx="4">
                  <c:v>TG sex workers *</c:v>
                </c:pt>
                <c:pt idx="5">
                  <c:v>MEW **</c:v>
                </c:pt>
              </c:strCache>
            </c:strRef>
          </c:cat>
          <c:val>
            <c:numRef>
              <c:f>'comp know kp age grp'!$C$4:$H$4</c:f>
              <c:numCache>
                <c:formatCode>General</c:formatCode>
                <c:ptCount val="6"/>
                <c:pt idx="0">
                  <c:v>18</c:v>
                </c:pt>
                <c:pt idx="1">
                  <c:v>43</c:v>
                </c:pt>
                <c:pt idx="2">
                  <c:v>34</c:v>
                </c:pt>
                <c:pt idx="3">
                  <c:v>24</c:v>
                </c:pt>
                <c:pt idx="4">
                  <c:v>50</c:v>
                </c:pt>
                <c:pt idx="5">
                  <c:v>33</c:v>
                </c:pt>
              </c:numCache>
            </c:numRef>
          </c:val>
          <c:extLst>
            <c:ext xmlns:c16="http://schemas.microsoft.com/office/drawing/2014/chart" uri="{C3380CC4-5D6E-409C-BE32-E72D297353CC}">
              <c16:uniqueId val="{00000003-47B4-446D-80B7-C654A9488F28}"/>
            </c:ext>
          </c:extLst>
        </c:ser>
        <c:ser>
          <c:idx val="2"/>
          <c:order val="2"/>
          <c:tx>
            <c:strRef>
              <c:f>'comp know kp age grp'!$B$5</c:f>
              <c:strCache>
                <c:ptCount val="1"/>
                <c:pt idx="0">
                  <c:v>25+ yr</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kp age grp'!$C$2:$H$2</c:f>
              <c:strCache>
                <c:ptCount val="6"/>
                <c:pt idx="0">
                  <c:v>FFSW</c:v>
                </c:pt>
                <c:pt idx="1">
                  <c:v>RFSW</c:v>
                </c:pt>
                <c:pt idx="2">
                  <c:v>MSM</c:v>
                </c:pt>
                <c:pt idx="3">
                  <c:v>Male PWID *</c:v>
                </c:pt>
                <c:pt idx="4">
                  <c:v>TG sex workers *</c:v>
                </c:pt>
                <c:pt idx="5">
                  <c:v>MEW **</c:v>
                </c:pt>
              </c:strCache>
            </c:strRef>
          </c:cat>
          <c:val>
            <c:numRef>
              <c:f>'comp know kp age grp'!$C$5:$H$5</c:f>
              <c:numCache>
                <c:formatCode>General</c:formatCode>
                <c:ptCount val="6"/>
                <c:pt idx="0">
                  <c:v>25</c:v>
                </c:pt>
                <c:pt idx="1">
                  <c:v>50</c:v>
                </c:pt>
                <c:pt idx="2">
                  <c:v>40</c:v>
                </c:pt>
                <c:pt idx="3">
                  <c:v>40</c:v>
                </c:pt>
                <c:pt idx="4">
                  <c:v>55.8</c:v>
                </c:pt>
                <c:pt idx="5">
                  <c:v>39</c:v>
                </c:pt>
              </c:numCache>
            </c:numRef>
          </c:val>
          <c:extLst>
            <c:ext xmlns:c16="http://schemas.microsoft.com/office/drawing/2014/chart" uri="{C3380CC4-5D6E-409C-BE32-E72D297353CC}">
              <c16:uniqueId val="{00000004-47B4-446D-80B7-C654A9488F28}"/>
            </c:ext>
          </c:extLst>
        </c:ser>
        <c:ser>
          <c:idx val="3"/>
          <c:order val="3"/>
          <c:tx>
            <c:strRef>
              <c:f>'comp know kp age grp'!$B$6</c:f>
              <c:strCache>
                <c:ptCount val="1"/>
                <c:pt idx="0">
                  <c:v>Total</c:v>
                </c:pt>
              </c:strCache>
            </c:strRef>
          </c:tx>
          <c:spPr>
            <a:pattFill prst="narHorz">
              <a:fgClr>
                <a:srgbClr val="E31837"/>
              </a:fgClr>
              <a:bgClr>
                <a:sysClr val="window" lastClr="FFFFFF"/>
              </a:bgClr>
            </a:patt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kp age grp'!$C$2:$H$2</c:f>
              <c:strCache>
                <c:ptCount val="6"/>
                <c:pt idx="0">
                  <c:v>FFSW</c:v>
                </c:pt>
                <c:pt idx="1">
                  <c:v>RFSW</c:v>
                </c:pt>
                <c:pt idx="2">
                  <c:v>MSM</c:v>
                </c:pt>
                <c:pt idx="3">
                  <c:v>Male PWID *</c:v>
                </c:pt>
                <c:pt idx="4">
                  <c:v>TG sex workers *</c:v>
                </c:pt>
                <c:pt idx="5">
                  <c:v>MEW **</c:v>
                </c:pt>
              </c:strCache>
            </c:strRef>
          </c:cat>
          <c:val>
            <c:numRef>
              <c:f>'comp know kp age grp'!$C$6:$H$6</c:f>
              <c:numCache>
                <c:formatCode>General</c:formatCode>
                <c:ptCount val="6"/>
                <c:pt idx="0">
                  <c:v>21</c:v>
                </c:pt>
                <c:pt idx="1">
                  <c:v>47</c:v>
                </c:pt>
                <c:pt idx="2">
                  <c:v>35</c:v>
                </c:pt>
                <c:pt idx="3">
                  <c:v>35</c:v>
                </c:pt>
                <c:pt idx="4">
                  <c:v>50</c:v>
                </c:pt>
                <c:pt idx="5">
                  <c:v>36</c:v>
                </c:pt>
              </c:numCache>
            </c:numRef>
          </c:val>
          <c:extLst>
            <c:ext xmlns:c16="http://schemas.microsoft.com/office/drawing/2014/chart" uri="{C3380CC4-5D6E-409C-BE32-E72D297353CC}">
              <c16:uniqueId val="{00000005-47B4-446D-80B7-C654A9488F28}"/>
            </c:ext>
          </c:extLst>
        </c:ser>
        <c:dLbls>
          <c:showLegendKey val="0"/>
          <c:showVal val="0"/>
          <c:showCatName val="0"/>
          <c:showSerName val="0"/>
          <c:showPercent val="0"/>
          <c:showBubbleSize val="0"/>
        </c:dLbls>
        <c:gapWidth val="113"/>
        <c:axId val="170145280"/>
        <c:axId val="170146816"/>
      </c:barChart>
      <c:catAx>
        <c:axId val="170145280"/>
        <c:scaling>
          <c:orientation val="minMax"/>
        </c:scaling>
        <c:delete val="0"/>
        <c:axPos val="b"/>
        <c:numFmt formatCode="General" sourceLinked="0"/>
        <c:majorTickMark val="out"/>
        <c:minorTickMark val="none"/>
        <c:tickLblPos val="nextTo"/>
        <c:crossAx val="170146816"/>
        <c:crosses val="autoZero"/>
        <c:auto val="1"/>
        <c:lblAlgn val="ctr"/>
        <c:lblOffset val="100"/>
        <c:noMultiLvlLbl val="0"/>
      </c:catAx>
      <c:valAx>
        <c:axId val="170146816"/>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9.9751593550806168E-3"/>
              <c:y val="1.9225483178239085E-2"/>
            </c:manualLayout>
          </c:layout>
          <c:overlay val="0"/>
        </c:title>
        <c:numFmt formatCode="General" sourceLinked="1"/>
        <c:majorTickMark val="out"/>
        <c:minorTickMark val="none"/>
        <c:tickLblPos val="nextTo"/>
        <c:crossAx val="170145280"/>
        <c:crosses val="autoZero"/>
        <c:crossBetween val="between"/>
        <c:majorUnit val="20"/>
      </c:valAx>
    </c:plotArea>
    <c:legend>
      <c:legendPos val="t"/>
      <c:layout>
        <c:manualLayout>
          <c:xMode val="edge"/>
          <c:yMode val="edge"/>
          <c:x val="0.21447037870266217"/>
          <c:y val="1.8181818181818181E-2"/>
          <c:w val="0.63207114735658043"/>
          <c:h val="6.5101884991648776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912930477153307E-2"/>
          <c:y val="3.5382973854109788E-2"/>
          <c:w val="0.90571370305653576"/>
          <c:h val="0.42722365602806994"/>
        </c:manualLayout>
      </c:layout>
      <c:barChart>
        <c:barDir val="col"/>
        <c:grouping val="clustered"/>
        <c:varyColors val="0"/>
        <c:ser>
          <c:idx val="0"/>
          <c:order val="0"/>
          <c:tx>
            <c:strRef>
              <c:f>'comp kn'!$C$2</c:f>
              <c:strCache>
                <c:ptCount val="1"/>
                <c:pt idx="0">
                  <c:v>MEWs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kn'!$A$3:$B$20</c:f>
              <c:multiLvlStrCache>
                <c:ptCount val="18"/>
                <c:lvl>
                  <c:pt idx="0">
                    <c:v>Manila </c:v>
                  </c:pt>
                  <c:pt idx="1">
                    <c:v>Pasay </c:v>
                  </c:pt>
                  <c:pt idx="2">
                    <c:v>Quezon </c:v>
                  </c:pt>
                  <c:pt idx="3">
                    <c:v>Angeles </c:v>
                  </c:pt>
                  <c:pt idx="4">
                    <c:v>Mandaue * </c:v>
                  </c:pt>
                  <c:pt idx="5">
                    <c:v>Cebu** </c:v>
                  </c:pt>
                  <c:pt idx="6">
                    <c:v>Cebu*</c:v>
                  </c:pt>
                  <c:pt idx="7">
                    <c:v>Cebu </c:v>
                  </c:pt>
                  <c:pt idx="8">
                    <c:v>Angeles </c:v>
                  </c:pt>
                  <c:pt idx="9">
                    <c:v>Manila #</c:v>
                  </c:pt>
                  <c:pt idx="10">
                    <c:v>Cebu ##</c:v>
                  </c:pt>
                  <c:pt idx="11">
                    <c:v>Pasig </c:v>
                  </c:pt>
                  <c:pt idx="12">
                    <c:v>Manila </c:v>
                  </c:pt>
                  <c:pt idx="13">
                    <c:v>Zamboanga </c:v>
                  </c:pt>
                  <c:pt idx="14">
                    <c:v>Davao </c:v>
                  </c:pt>
                  <c:pt idx="15">
                    <c:v>Cebu </c:v>
                  </c:pt>
                  <c:pt idx="16">
                    <c:v>Quezon </c:v>
                  </c:pt>
                  <c:pt idx="17">
                    <c:v>Angeles </c:v>
                  </c:pt>
                </c:lvl>
                <c:lvl>
                  <c:pt idx="0">
                    <c:v>MEWs</c:v>
                  </c:pt>
                  <c:pt idx="4">
                    <c:v>PWID</c:v>
                  </c:pt>
                  <c:pt idx="7">
                    <c:v>TG
Women</c:v>
                  </c:pt>
                  <c:pt idx="9">
                    <c:v>FSW</c:v>
                  </c:pt>
                  <c:pt idx="11">
                    <c:v>M/TSM</c:v>
                  </c:pt>
                </c:lvl>
              </c:multiLvlStrCache>
            </c:multiLvlStrRef>
          </c:cat>
          <c:val>
            <c:numRef>
              <c:f>'comp kn'!$C$3:$C$20</c:f>
              <c:numCache>
                <c:formatCode>General</c:formatCode>
                <c:ptCount val="18"/>
                <c:pt idx="0">
                  <c:v>89</c:v>
                </c:pt>
                <c:pt idx="1">
                  <c:v>60</c:v>
                </c:pt>
                <c:pt idx="2">
                  <c:v>60</c:v>
                </c:pt>
                <c:pt idx="3">
                  <c:v>54</c:v>
                </c:pt>
              </c:numCache>
            </c:numRef>
          </c:val>
          <c:extLst>
            <c:ext xmlns:c16="http://schemas.microsoft.com/office/drawing/2014/chart" uri="{C3380CC4-5D6E-409C-BE32-E72D297353CC}">
              <c16:uniqueId val="{00000000-F90F-4D27-8D3D-4994EF30E40A}"/>
            </c:ext>
          </c:extLst>
        </c:ser>
        <c:ser>
          <c:idx val="1"/>
          <c:order val="1"/>
          <c:tx>
            <c:strRef>
              <c:f>'comp kn'!$D$2</c:f>
              <c:strCache>
                <c:ptCount val="1"/>
                <c:pt idx="0">
                  <c:v>Male 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kn'!$A$3:$B$20</c:f>
              <c:multiLvlStrCache>
                <c:ptCount val="18"/>
                <c:lvl>
                  <c:pt idx="0">
                    <c:v>Manila </c:v>
                  </c:pt>
                  <c:pt idx="1">
                    <c:v>Pasay </c:v>
                  </c:pt>
                  <c:pt idx="2">
                    <c:v>Quezon </c:v>
                  </c:pt>
                  <c:pt idx="3">
                    <c:v>Angeles </c:v>
                  </c:pt>
                  <c:pt idx="4">
                    <c:v>Mandaue * </c:v>
                  </c:pt>
                  <c:pt idx="5">
                    <c:v>Cebu** </c:v>
                  </c:pt>
                  <c:pt idx="6">
                    <c:v>Cebu*</c:v>
                  </c:pt>
                  <c:pt idx="7">
                    <c:v>Cebu </c:v>
                  </c:pt>
                  <c:pt idx="8">
                    <c:v>Angeles </c:v>
                  </c:pt>
                  <c:pt idx="9">
                    <c:v>Manila #</c:v>
                  </c:pt>
                  <c:pt idx="10">
                    <c:v>Cebu ##</c:v>
                  </c:pt>
                  <c:pt idx="11">
                    <c:v>Pasig </c:v>
                  </c:pt>
                  <c:pt idx="12">
                    <c:v>Manila </c:v>
                  </c:pt>
                  <c:pt idx="13">
                    <c:v>Zamboanga </c:v>
                  </c:pt>
                  <c:pt idx="14">
                    <c:v>Davao </c:v>
                  </c:pt>
                  <c:pt idx="15">
                    <c:v>Cebu </c:v>
                  </c:pt>
                  <c:pt idx="16">
                    <c:v>Quezon </c:v>
                  </c:pt>
                  <c:pt idx="17">
                    <c:v>Angeles </c:v>
                  </c:pt>
                </c:lvl>
                <c:lvl>
                  <c:pt idx="0">
                    <c:v>MEWs</c:v>
                  </c:pt>
                  <c:pt idx="4">
                    <c:v>PWID</c:v>
                  </c:pt>
                  <c:pt idx="7">
                    <c:v>TG
Women</c:v>
                  </c:pt>
                  <c:pt idx="9">
                    <c:v>FSW</c:v>
                  </c:pt>
                  <c:pt idx="11">
                    <c:v>M/TSM</c:v>
                  </c:pt>
                </c:lvl>
              </c:multiLvlStrCache>
            </c:multiLvlStrRef>
          </c:cat>
          <c:val>
            <c:numRef>
              <c:f>'comp kn'!$D$3:$D$20</c:f>
              <c:numCache>
                <c:formatCode>General</c:formatCode>
                <c:ptCount val="18"/>
                <c:pt idx="4">
                  <c:v>35</c:v>
                </c:pt>
                <c:pt idx="6">
                  <c:v>31</c:v>
                </c:pt>
              </c:numCache>
            </c:numRef>
          </c:val>
          <c:extLst>
            <c:ext xmlns:c16="http://schemas.microsoft.com/office/drawing/2014/chart" uri="{C3380CC4-5D6E-409C-BE32-E72D297353CC}">
              <c16:uniqueId val="{00000001-F90F-4D27-8D3D-4994EF30E40A}"/>
            </c:ext>
          </c:extLst>
        </c:ser>
        <c:ser>
          <c:idx val="2"/>
          <c:order val="2"/>
          <c:tx>
            <c:strRef>
              <c:f>'comp kn'!$E$2</c:f>
              <c:strCache>
                <c:ptCount val="1"/>
                <c:pt idx="0">
                  <c:v>Female PWID</c:v>
                </c:pt>
              </c:strCache>
            </c:strRef>
          </c:tx>
          <c:spPr>
            <a:pattFill prst="pct40">
              <a:fgClr>
                <a:srgbClr val="00AEEF"/>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kn'!$A$3:$B$20</c:f>
              <c:multiLvlStrCache>
                <c:ptCount val="18"/>
                <c:lvl>
                  <c:pt idx="0">
                    <c:v>Manila </c:v>
                  </c:pt>
                  <c:pt idx="1">
                    <c:v>Pasay </c:v>
                  </c:pt>
                  <c:pt idx="2">
                    <c:v>Quezon </c:v>
                  </c:pt>
                  <c:pt idx="3">
                    <c:v>Angeles </c:v>
                  </c:pt>
                  <c:pt idx="4">
                    <c:v>Mandaue * </c:v>
                  </c:pt>
                  <c:pt idx="5">
                    <c:v>Cebu** </c:v>
                  </c:pt>
                  <c:pt idx="6">
                    <c:v>Cebu*</c:v>
                  </c:pt>
                  <c:pt idx="7">
                    <c:v>Cebu </c:v>
                  </c:pt>
                  <c:pt idx="8">
                    <c:v>Angeles </c:v>
                  </c:pt>
                  <c:pt idx="9">
                    <c:v>Manila #</c:v>
                  </c:pt>
                  <c:pt idx="10">
                    <c:v>Cebu ##</c:v>
                  </c:pt>
                  <c:pt idx="11">
                    <c:v>Pasig </c:v>
                  </c:pt>
                  <c:pt idx="12">
                    <c:v>Manila </c:v>
                  </c:pt>
                  <c:pt idx="13">
                    <c:v>Zamboanga </c:v>
                  </c:pt>
                  <c:pt idx="14">
                    <c:v>Davao </c:v>
                  </c:pt>
                  <c:pt idx="15">
                    <c:v>Cebu </c:v>
                  </c:pt>
                  <c:pt idx="16">
                    <c:v>Quezon </c:v>
                  </c:pt>
                  <c:pt idx="17">
                    <c:v>Angeles </c:v>
                  </c:pt>
                </c:lvl>
                <c:lvl>
                  <c:pt idx="0">
                    <c:v>MEWs</c:v>
                  </c:pt>
                  <c:pt idx="4">
                    <c:v>PWID</c:v>
                  </c:pt>
                  <c:pt idx="7">
                    <c:v>TG
Women</c:v>
                  </c:pt>
                  <c:pt idx="9">
                    <c:v>FSW</c:v>
                  </c:pt>
                  <c:pt idx="11">
                    <c:v>M/TSM</c:v>
                  </c:pt>
                </c:lvl>
              </c:multiLvlStrCache>
            </c:multiLvlStrRef>
          </c:cat>
          <c:val>
            <c:numRef>
              <c:f>'comp kn'!$E$3:$E$20</c:f>
              <c:numCache>
                <c:formatCode>General</c:formatCode>
                <c:ptCount val="18"/>
                <c:pt idx="5">
                  <c:v>35</c:v>
                </c:pt>
              </c:numCache>
            </c:numRef>
          </c:val>
          <c:extLst>
            <c:ext xmlns:c16="http://schemas.microsoft.com/office/drawing/2014/chart" uri="{C3380CC4-5D6E-409C-BE32-E72D297353CC}">
              <c16:uniqueId val="{00000002-F90F-4D27-8D3D-4994EF30E40A}"/>
            </c:ext>
          </c:extLst>
        </c:ser>
        <c:ser>
          <c:idx val="3"/>
          <c:order val="3"/>
          <c:tx>
            <c:strRef>
              <c:f>'comp kn'!$F$2</c:f>
              <c:strCache>
                <c:ptCount val="1"/>
                <c:pt idx="0">
                  <c:v>TG
Women</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kn'!$A$3:$B$20</c:f>
              <c:multiLvlStrCache>
                <c:ptCount val="18"/>
                <c:lvl>
                  <c:pt idx="0">
                    <c:v>Manila </c:v>
                  </c:pt>
                  <c:pt idx="1">
                    <c:v>Pasay </c:v>
                  </c:pt>
                  <c:pt idx="2">
                    <c:v>Quezon </c:v>
                  </c:pt>
                  <c:pt idx="3">
                    <c:v>Angeles </c:v>
                  </c:pt>
                  <c:pt idx="4">
                    <c:v>Mandaue * </c:v>
                  </c:pt>
                  <c:pt idx="5">
                    <c:v>Cebu** </c:v>
                  </c:pt>
                  <c:pt idx="6">
                    <c:v>Cebu*</c:v>
                  </c:pt>
                  <c:pt idx="7">
                    <c:v>Cebu </c:v>
                  </c:pt>
                  <c:pt idx="8">
                    <c:v>Angeles </c:v>
                  </c:pt>
                  <c:pt idx="9">
                    <c:v>Manila #</c:v>
                  </c:pt>
                  <c:pt idx="10">
                    <c:v>Cebu ##</c:v>
                  </c:pt>
                  <c:pt idx="11">
                    <c:v>Pasig </c:v>
                  </c:pt>
                  <c:pt idx="12">
                    <c:v>Manila </c:v>
                  </c:pt>
                  <c:pt idx="13">
                    <c:v>Zamboanga </c:v>
                  </c:pt>
                  <c:pt idx="14">
                    <c:v>Davao </c:v>
                  </c:pt>
                  <c:pt idx="15">
                    <c:v>Cebu </c:v>
                  </c:pt>
                  <c:pt idx="16">
                    <c:v>Quezon </c:v>
                  </c:pt>
                  <c:pt idx="17">
                    <c:v>Angeles </c:v>
                  </c:pt>
                </c:lvl>
                <c:lvl>
                  <c:pt idx="0">
                    <c:v>MEWs</c:v>
                  </c:pt>
                  <c:pt idx="4">
                    <c:v>PWID</c:v>
                  </c:pt>
                  <c:pt idx="7">
                    <c:v>TG
Women</c:v>
                  </c:pt>
                  <c:pt idx="9">
                    <c:v>FSW</c:v>
                  </c:pt>
                  <c:pt idx="11">
                    <c:v>M/TSM</c:v>
                  </c:pt>
                </c:lvl>
              </c:multiLvlStrCache>
            </c:multiLvlStrRef>
          </c:cat>
          <c:val>
            <c:numRef>
              <c:f>'comp kn'!$F$3:$F$20</c:f>
              <c:numCache>
                <c:formatCode>General</c:formatCode>
                <c:ptCount val="18"/>
                <c:pt idx="7">
                  <c:v>67</c:v>
                </c:pt>
                <c:pt idx="8">
                  <c:v>51</c:v>
                </c:pt>
              </c:numCache>
            </c:numRef>
          </c:val>
          <c:extLst>
            <c:ext xmlns:c16="http://schemas.microsoft.com/office/drawing/2014/chart" uri="{C3380CC4-5D6E-409C-BE32-E72D297353CC}">
              <c16:uniqueId val="{00000003-F90F-4D27-8D3D-4994EF30E40A}"/>
            </c:ext>
          </c:extLst>
        </c:ser>
        <c:ser>
          <c:idx val="4"/>
          <c:order val="4"/>
          <c:tx>
            <c:strRef>
              <c:f>'comp kn'!$G$2</c:f>
              <c:strCache>
                <c:ptCount val="1"/>
                <c:pt idx="0">
                  <c:v>FFSWs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kn'!$A$3:$B$20</c:f>
              <c:multiLvlStrCache>
                <c:ptCount val="18"/>
                <c:lvl>
                  <c:pt idx="0">
                    <c:v>Manila </c:v>
                  </c:pt>
                  <c:pt idx="1">
                    <c:v>Pasay </c:v>
                  </c:pt>
                  <c:pt idx="2">
                    <c:v>Quezon </c:v>
                  </c:pt>
                  <c:pt idx="3">
                    <c:v>Angeles </c:v>
                  </c:pt>
                  <c:pt idx="4">
                    <c:v>Mandaue * </c:v>
                  </c:pt>
                  <c:pt idx="5">
                    <c:v>Cebu** </c:v>
                  </c:pt>
                  <c:pt idx="6">
                    <c:v>Cebu*</c:v>
                  </c:pt>
                  <c:pt idx="7">
                    <c:v>Cebu </c:v>
                  </c:pt>
                  <c:pt idx="8">
                    <c:v>Angeles </c:v>
                  </c:pt>
                  <c:pt idx="9">
                    <c:v>Manila #</c:v>
                  </c:pt>
                  <c:pt idx="10">
                    <c:v>Cebu ##</c:v>
                  </c:pt>
                  <c:pt idx="11">
                    <c:v>Pasig </c:v>
                  </c:pt>
                  <c:pt idx="12">
                    <c:v>Manila </c:v>
                  </c:pt>
                  <c:pt idx="13">
                    <c:v>Zamboanga </c:v>
                  </c:pt>
                  <c:pt idx="14">
                    <c:v>Davao </c:v>
                  </c:pt>
                  <c:pt idx="15">
                    <c:v>Cebu </c:v>
                  </c:pt>
                  <c:pt idx="16">
                    <c:v>Quezon </c:v>
                  </c:pt>
                  <c:pt idx="17">
                    <c:v>Angeles </c:v>
                  </c:pt>
                </c:lvl>
                <c:lvl>
                  <c:pt idx="0">
                    <c:v>MEWs</c:v>
                  </c:pt>
                  <c:pt idx="4">
                    <c:v>PWID</c:v>
                  </c:pt>
                  <c:pt idx="7">
                    <c:v>TG
Women</c:v>
                  </c:pt>
                  <c:pt idx="9">
                    <c:v>FSW</c:v>
                  </c:pt>
                  <c:pt idx="11">
                    <c:v>M/TSM</c:v>
                  </c:pt>
                </c:lvl>
              </c:multiLvlStrCache>
            </c:multiLvlStrRef>
          </c:cat>
          <c:val>
            <c:numRef>
              <c:f>'comp kn'!$G$3:$G$20</c:f>
              <c:numCache>
                <c:formatCode>General</c:formatCode>
                <c:ptCount val="18"/>
                <c:pt idx="9">
                  <c:v>83</c:v>
                </c:pt>
                <c:pt idx="10">
                  <c:v>31</c:v>
                </c:pt>
              </c:numCache>
            </c:numRef>
          </c:val>
          <c:extLst>
            <c:ext xmlns:c16="http://schemas.microsoft.com/office/drawing/2014/chart" uri="{C3380CC4-5D6E-409C-BE32-E72D297353CC}">
              <c16:uniqueId val="{00000004-F90F-4D27-8D3D-4994EF30E40A}"/>
            </c:ext>
          </c:extLst>
        </c:ser>
        <c:ser>
          <c:idx val="5"/>
          <c:order val="5"/>
          <c:tx>
            <c:strRef>
              <c:f>'comp kn'!$H$2</c:f>
              <c:strCache>
                <c:ptCount val="1"/>
                <c:pt idx="0">
                  <c:v>M/TSM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kn'!$A$3:$B$20</c:f>
              <c:multiLvlStrCache>
                <c:ptCount val="18"/>
                <c:lvl>
                  <c:pt idx="0">
                    <c:v>Manila </c:v>
                  </c:pt>
                  <c:pt idx="1">
                    <c:v>Pasay </c:v>
                  </c:pt>
                  <c:pt idx="2">
                    <c:v>Quezon </c:v>
                  </c:pt>
                  <c:pt idx="3">
                    <c:v>Angeles </c:v>
                  </c:pt>
                  <c:pt idx="4">
                    <c:v>Mandaue * </c:v>
                  </c:pt>
                  <c:pt idx="5">
                    <c:v>Cebu** </c:v>
                  </c:pt>
                  <c:pt idx="6">
                    <c:v>Cebu*</c:v>
                  </c:pt>
                  <c:pt idx="7">
                    <c:v>Cebu </c:v>
                  </c:pt>
                  <c:pt idx="8">
                    <c:v>Angeles </c:v>
                  </c:pt>
                  <c:pt idx="9">
                    <c:v>Manila #</c:v>
                  </c:pt>
                  <c:pt idx="10">
                    <c:v>Cebu ##</c:v>
                  </c:pt>
                  <c:pt idx="11">
                    <c:v>Pasig </c:v>
                  </c:pt>
                  <c:pt idx="12">
                    <c:v>Manila </c:v>
                  </c:pt>
                  <c:pt idx="13">
                    <c:v>Zamboanga </c:v>
                  </c:pt>
                  <c:pt idx="14">
                    <c:v>Davao </c:v>
                  </c:pt>
                  <c:pt idx="15">
                    <c:v>Cebu </c:v>
                  </c:pt>
                  <c:pt idx="16">
                    <c:v>Quezon </c:v>
                  </c:pt>
                  <c:pt idx="17">
                    <c:v>Angeles </c:v>
                  </c:pt>
                </c:lvl>
                <c:lvl>
                  <c:pt idx="0">
                    <c:v>MEWs</c:v>
                  </c:pt>
                  <c:pt idx="4">
                    <c:v>PWID</c:v>
                  </c:pt>
                  <c:pt idx="7">
                    <c:v>TG
Women</c:v>
                  </c:pt>
                  <c:pt idx="9">
                    <c:v>FSW</c:v>
                  </c:pt>
                  <c:pt idx="11">
                    <c:v>M/TSM</c:v>
                  </c:pt>
                </c:lvl>
              </c:multiLvlStrCache>
            </c:multiLvlStrRef>
          </c:cat>
          <c:val>
            <c:numRef>
              <c:f>'comp kn'!$H$3:$H$20</c:f>
              <c:numCache>
                <c:formatCode>General</c:formatCode>
                <c:ptCount val="18"/>
                <c:pt idx="11">
                  <c:v>67</c:v>
                </c:pt>
                <c:pt idx="12">
                  <c:v>56</c:v>
                </c:pt>
                <c:pt idx="13">
                  <c:v>43</c:v>
                </c:pt>
                <c:pt idx="14">
                  <c:v>41</c:v>
                </c:pt>
                <c:pt idx="15">
                  <c:v>38</c:v>
                </c:pt>
                <c:pt idx="16">
                  <c:v>34</c:v>
                </c:pt>
                <c:pt idx="17">
                  <c:v>6</c:v>
                </c:pt>
              </c:numCache>
            </c:numRef>
          </c:val>
          <c:extLst>
            <c:ext xmlns:c16="http://schemas.microsoft.com/office/drawing/2014/chart" uri="{C3380CC4-5D6E-409C-BE32-E72D297353CC}">
              <c16:uniqueId val="{00000005-F90F-4D27-8D3D-4994EF30E40A}"/>
            </c:ext>
          </c:extLst>
        </c:ser>
        <c:dLbls>
          <c:showLegendKey val="0"/>
          <c:showVal val="0"/>
          <c:showCatName val="0"/>
          <c:showSerName val="0"/>
          <c:showPercent val="0"/>
          <c:showBubbleSize val="0"/>
        </c:dLbls>
        <c:gapWidth val="150"/>
        <c:overlap val="100"/>
        <c:axId val="170528128"/>
        <c:axId val="170546304"/>
      </c:barChart>
      <c:scatterChart>
        <c:scatterStyle val="lineMarker"/>
        <c:varyColors val="0"/>
        <c:ser>
          <c:idx val="6"/>
          <c:order val="6"/>
          <c:tx>
            <c:strRef>
              <c:f>'comp kn'!$C$23</c:f>
              <c:strCache>
                <c:ptCount val="1"/>
              </c:strCache>
            </c:strRef>
          </c:tx>
          <c:spPr>
            <a:ln w="19050">
              <a:solidFill>
                <a:srgbClr val="E31837"/>
              </a:solidFill>
              <a:prstDash val="dashDot"/>
            </a:ln>
          </c:spPr>
          <c:marker>
            <c:symbol val="none"/>
          </c:marker>
          <c:xVal>
            <c:numRef>
              <c:f>'comp kn'!$B$24:$B$25</c:f>
              <c:numCache>
                <c:formatCode>General</c:formatCode>
                <c:ptCount val="2"/>
              </c:numCache>
            </c:numRef>
          </c:xVal>
          <c:yVal>
            <c:numRef>
              <c:f>'comp kn'!$C$24:$C$25</c:f>
              <c:numCache>
                <c:formatCode>General</c:formatCode>
                <c:ptCount val="2"/>
              </c:numCache>
            </c:numRef>
          </c:yVal>
          <c:smooth val="0"/>
          <c:extLst>
            <c:ext xmlns:c16="http://schemas.microsoft.com/office/drawing/2014/chart" uri="{C3380CC4-5D6E-409C-BE32-E72D297353CC}">
              <c16:uniqueId val="{00000006-F90F-4D27-8D3D-4994EF30E40A}"/>
            </c:ext>
          </c:extLst>
        </c:ser>
        <c:dLbls>
          <c:showLegendKey val="0"/>
          <c:showVal val="0"/>
          <c:showCatName val="0"/>
          <c:showSerName val="0"/>
          <c:showPercent val="0"/>
          <c:showBubbleSize val="0"/>
        </c:dLbls>
        <c:axId val="170554112"/>
        <c:axId val="170548224"/>
      </c:scatterChart>
      <c:catAx>
        <c:axId val="170528128"/>
        <c:scaling>
          <c:orientation val="minMax"/>
        </c:scaling>
        <c:delete val="0"/>
        <c:axPos val="b"/>
        <c:numFmt formatCode="General" sourceLinked="0"/>
        <c:majorTickMark val="out"/>
        <c:minorTickMark val="none"/>
        <c:tickLblPos val="nextTo"/>
        <c:crossAx val="170546304"/>
        <c:crosses val="autoZero"/>
        <c:auto val="1"/>
        <c:lblAlgn val="ctr"/>
        <c:lblOffset val="100"/>
        <c:noMultiLvlLbl val="0"/>
      </c:catAx>
      <c:valAx>
        <c:axId val="170546304"/>
        <c:scaling>
          <c:orientation val="minMax"/>
          <c:max val="100"/>
          <c:min val="0"/>
        </c:scaling>
        <c:delete val="0"/>
        <c:axPos val="l"/>
        <c:title>
          <c:tx>
            <c:rich>
              <a:bodyPr rot="-5400000" vert="horz"/>
              <a:lstStyle/>
              <a:p>
                <a:pPr>
                  <a:defRPr/>
                </a:pPr>
                <a:r>
                  <a:rPr lang="en-US"/>
                  <a:t>% weighted</a:t>
                </a:r>
              </a:p>
            </c:rich>
          </c:tx>
          <c:overlay val="0"/>
        </c:title>
        <c:numFmt formatCode="General" sourceLinked="1"/>
        <c:majorTickMark val="out"/>
        <c:minorTickMark val="none"/>
        <c:tickLblPos val="nextTo"/>
        <c:crossAx val="170528128"/>
        <c:crosses val="autoZero"/>
        <c:crossBetween val="between"/>
        <c:majorUnit val="20"/>
      </c:valAx>
      <c:valAx>
        <c:axId val="170548224"/>
        <c:scaling>
          <c:orientation val="minMax"/>
          <c:max val="100"/>
          <c:min val="0"/>
        </c:scaling>
        <c:delete val="1"/>
        <c:axPos val="r"/>
        <c:numFmt formatCode="General" sourceLinked="1"/>
        <c:majorTickMark val="out"/>
        <c:minorTickMark val="none"/>
        <c:tickLblPos val="nextTo"/>
        <c:crossAx val="170554112"/>
        <c:crosses val="max"/>
        <c:crossBetween val="midCat"/>
        <c:majorUnit val="10"/>
      </c:valAx>
      <c:valAx>
        <c:axId val="170554112"/>
        <c:scaling>
          <c:orientation val="minMax"/>
          <c:max val="1"/>
          <c:min val="0"/>
        </c:scaling>
        <c:delete val="1"/>
        <c:axPos val="t"/>
        <c:numFmt formatCode="General" sourceLinked="1"/>
        <c:majorTickMark val="out"/>
        <c:minorTickMark val="none"/>
        <c:tickLblPos val="nextTo"/>
        <c:crossAx val="170548224"/>
        <c:crosses val="max"/>
        <c:crossBetween val="midCat"/>
        <c:majorUnit val="0.2"/>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69296595406445527"/>
        </c:manualLayout>
      </c:layout>
      <c:barChart>
        <c:barDir val="col"/>
        <c:grouping val="stacked"/>
        <c:varyColors val="0"/>
        <c:ser>
          <c:idx val="2"/>
          <c:order val="1"/>
          <c:tx>
            <c:strRef>
              <c:f>Philippines!$C$3</c:f>
              <c:strCache>
                <c:ptCount val="1"/>
                <c:pt idx="0">
                  <c:v>International funding</c:v>
                </c:pt>
              </c:strCache>
            </c:strRef>
          </c:tx>
          <c:spPr>
            <a:solidFill>
              <a:srgbClr val="E31837"/>
            </a:solidFill>
            <a:ln>
              <a:no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CA-4CEB-96C5-547594587257}"/>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Philippines!$A$4:$A$14</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2017</c:v>
                </c:pt>
              </c:numCache>
            </c:numRef>
          </c:cat>
          <c:val>
            <c:numRef>
              <c:f>Philippines!$C$4:$C$14</c:f>
              <c:numCache>
                <c:formatCode>_(* #,##0_);_(* \(#,##0\);_(* "-"??_);_(@_)</c:formatCode>
                <c:ptCount val="11"/>
                <c:pt idx="0">
                  <c:v>5547308.0140000004</c:v>
                </c:pt>
                <c:pt idx="1">
                  <c:v>5023260.3640000001</c:v>
                </c:pt>
                <c:pt idx="2">
                  <c:v>3209299.7659999998</c:v>
                </c:pt>
                <c:pt idx="3">
                  <c:v>4899206.6529999999</c:v>
                </c:pt>
                <c:pt idx="4">
                  <c:v>8763309.2890000008</c:v>
                </c:pt>
                <c:pt idx="5">
                  <c:v>5002719.7290000003</c:v>
                </c:pt>
                <c:pt idx="6">
                  <c:v>3872142.361</c:v>
                </c:pt>
                <c:pt idx="7">
                  <c:v>4964855.0939999996</c:v>
                </c:pt>
                <c:pt idx="8">
                  <c:v>5778804.6770000001</c:v>
                </c:pt>
                <c:pt idx="9">
                  <c:v>4776277.25</c:v>
                </c:pt>
                <c:pt idx="10">
                  <c:v>5048308.2947368417</c:v>
                </c:pt>
              </c:numCache>
            </c:numRef>
          </c:val>
          <c:extLst>
            <c:ext xmlns:c16="http://schemas.microsoft.com/office/drawing/2014/chart" uri="{C3380CC4-5D6E-409C-BE32-E72D297353CC}">
              <c16:uniqueId val="{00000001-BCCA-4CEB-96C5-547594587257}"/>
            </c:ext>
          </c:extLst>
        </c:ser>
        <c:ser>
          <c:idx val="1"/>
          <c:order val="2"/>
          <c:tx>
            <c:strRef>
              <c:f>Philippines!$D$3</c:f>
              <c:strCache>
                <c:ptCount val="1"/>
                <c:pt idx="0">
                  <c:v>Domestic funding</c:v>
                </c:pt>
              </c:strCache>
            </c:strRef>
          </c:tx>
          <c:spPr>
            <a:solidFill>
              <a:srgbClr val="88C540"/>
            </a:solidFill>
            <a:ln>
              <a:no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CA-4CEB-96C5-547594587257}"/>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Philippines!$A$4:$A$14</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2017</c:v>
                </c:pt>
              </c:numCache>
            </c:numRef>
          </c:cat>
          <c:val>
            <c:numRef>
              <c:f>Philippines!$D$4:$D$14</c:f>
              <c:numCache>
                <c:formatCode>_(* #,##0_);_(* \(#,##0\);_(* "-"??_);_(@_)</c:formatCode>
                <c:ptCount val="11"/>
                <c:pt idx="0">
                  <c:v>1294357.648</c:v>
                </c:pt>
                <c:pt idx="1">
                  <c:v>2662864.2740000002</c:v>
                </c:pt>
                <c:pt idx="2">
                  <c:v>1617667.34</c:v>
                </c:pt>
                <c:pt idx="3">
                  <c:v>1677636.9950000001</c:v>
                </c:pt>
                <c:pt idx="4">
                  <c:v>1870623.7350000001</c:v>
                </c:pt>
                <c:pt idx="5">
                  <c:v>3372467.0839999998</c:v>
                </c:pt>
                <c:pt idx="6">
                  <c:v>4181054.5049999999</c:v>
                </c:pt>
                <c:pt idx="7">
                  <c:v>4654505.0130000003</c:v>
                </c:pt>
                <c:pt idx="8">
                  <c:v>4522802.7680000002</c:v>
                </c:pt>
                <c:pt idx="9">
                  <c:v>13032124.939999999</c:v>
                </c:pt>
                <c:pt idx="10">
                  <c:v>21746564.105263159</c:v>
                </c:pt>
              </c:numCache>
            </c:numRef>
          </c:val>
          <c:extLst>
            <c:ext xmlns:c16="http://schemas.microsoft.com/office/drawing/2014/chart" uri="{C3380CC4-5D6E-409C-BE32-E72D297353CC}">
              <c16:uniqueId val="{00000003-BCCA-4CEB-96C5-547594587257}"/>
            </c:ext>
          </c:extLst>
        </c:ser>
        <c:dLbls>
          <c:showLegendKey val="0"/>
          <c:showVal val="0"/>
          <c:showCatName val="0"/>
          <c:showSerName val="0"/>
          <c:showPercent val="0"/>
          <c:showBubbleSize val="0"/>
        </c:dLbls>
        <c:gapWidth val="150"/>
        <c:overlap val="100"/>
        <c:axId val="171123072"/>
        <c:axId val="171124608"/>
      </c:barChart>
      <c:lineChart>
        <c:grouping val="standard"/>
        <c:varyColors val="0"/>
        <c:ser>
          <c:idx val="0"/>
          <c:order val="0"/>
          <c:tx>
            <c:strRef>
              <c:f>Philippines!$B$3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CA-4CEB-96C5-547594587257}"/>
                </c:ext>
              </c:extLst>
            </c:dLbl>
            <c:numFmt formatCode="#,##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Philippines!$A$4:$A$14</c:f>
              <c:numCache>
                <c:formatCode>General</c:formatCode>
                <c:ptCount val="11"/>
                <c:pt idx="0">
                  <c:v>2005</c:v>
                </c:pt>
                <c:pt idx="1">
                  <c:v>2006</c:v>
                </c:pt>
                <c:pt idx="2">
                  <c:v>2007</c:v>
                </c:pt>
                <c:pt idx="3">
                  <c:v>2008</c:v>
                </c:pt>
                <c:pt idx="4">
                  <c:v>2009</c:v>
                </c:pt>
                <c:pt idx="5">
                  <c:v>2010</c:v>
                </c:pt>
                <c:pt idx="6">
                  <c:v>2011</c:v>
                </c:pt>
                <c:pt idx="7">
                  <c:v>2012</c:v>
                </c:pt>
                <c:pt idx="8">
                  <c:v>2013</c:v>
                </c:pt>
                <c:pt idx="9">
                  <c:v>2015</c:v>
                </c:pt>
                <c:pt idx="10">
                  <c:v>2017</c:v>
                </c:pt>
              </c:numCache>
            </c:numRef>
          </c:cat>
          <c:val>
            <c:numRef>
              <c:f>Philippines!$B$4:$B$14</c:f>
              <c:numCache>
                <c:formatCode>_(* #,##0_);_(* \(#,##0\);_(* "-"??_);_(@_)</c:formatCode>
                <c:ptCount val="11"/>
                <c:pt idx="0">
                  <c:v>6841665.5</c:v>
                </c:pt>
                <c:pt idx="1">
                  <c:v>7686124.5</c:v>
                </c:pt>
                <c:pt idx="2">
                  <c:v>4826967</c:v>
                </c:pt>
                <c:pt idx="3">
                  <c:v>6576843.5</c:v>
                </c:pt>
                <c:pt idx="4">
                  <c:v>10633933</c:v>
                </c:pt>
                <c:pt idx="5">
                  <c:v>8375187</c:v>
                </c:pt>
                <c:pt idx="6">
                  <c:v>8053197</c:v>
                </c:pt>
                <c:pt idx="7">
                  <c:v>9619360</c:v>
                </c:pt>
                <c:pt idx="8">
                  <c:v>10301607</c:v>
                </c:pt>
                <c:pt idx="9">
                  <c:v>17808402</c:v>
                </c:pt>
                <c:pt idx="10">
                  <c:v>26794872.399999999</c:v>
                </c:pt>
              </c:numCache>
            </c:numRef>
          </c:val>
          <c:smooth val="1"/>
          <c:extLst>
            <c:ext xmlns:c16="http://schemas.microsoft.com/office/drawing/2014/chart" uri="{C3380CC4-5D6E-409C-BE32-E72D297353CC}">
              <c16:uniqueId val="{00000005-BCCA-4CEB-96C5-547594587257}"/>
            </c:ext>
          </c:extLst>
        </c:ser>
        <c:dLbls>
          <c:showLegendKey val="0"/>
          <c:showVal val="0"/>
          <c:showCatName val="0"/>
          <c:showSerName val="0"/>
          <c:showPercent val="0"/>
          <c:showBubbleSize val="0"/>
        </c:dLbls>
        <c:marker val="1"/>
        <c:smooth val="0"/>
        <c:axId val="171123072"/>
        <c:axId val="171124608"/>
      </c:lineChart>
      <c:catAx>
        <c:axId val="171123072"/>
        <c:scaling>
          <c:orientation val="minMax"/>
        </c:scaling>
        <c:delete val="0"/>
        <c:axPos val="b"/>
        <c:numFmt formatCode="General" sourceLinked="1"/>
        <c:majorTickMark val="out"/>
        <c:minorTickMark val="none"/>
        <c:tickLblPos val="nextTo"/>
        <c:crossAx val="171124608"/>
        <c:crosses val="autoZero"/>
        <c:auto val="1"/>
        <c:lblAlgn val="ctr"/>
        <c:lblOffset val="100"/>
        <c:noMultiLvlLbl val="0"/>
      </c:catAx>
      <c:valAx>
        <c:axId val="171124608"/>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71123072"/>
        <c:crosses val="autoZero"/>
        <c:crossBetween val="between"/>
        <c:majorUnit val="5000000"/>
        <c:dispUnits>
          <c:builtInUnit val="millions"/>
          <c:dispUnitsLbl>
            <c:layout>
              <c:manualLayout>
                <c:xMode val="edge"/>
                <c:yMode val="edge"/>
                <c:x val="1.6498037302859266E-2"/>
                <c:y val="6.8351154475769407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77744321785181869"/>
          <c:h val="9.8968304285131231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3377002443660067"/>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D4-4783-99C6-21823391289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source'!$C$5:$K$5</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source'!$C$6:$K$6</c:f>
              <c:numCache>
                <c:formatCode>_(* #,##0_);_(* \(#,##0\);_(* "-"??_);_(@_)</c:formatCode>
                <c:ptCount val="9"/>
                <c:pt idx="0">
                  <c:v>6841665.5</c:v>
                </c:pt>
                <c:pt idx="1">
                  <c:v>7686124.5</c:v>
                </c:pt>
                <c:pt idx="2">
                  <c:v>4826967</c:v>
                </c:pt>
                <c:pt idx="3">
                  <c:v>6576843.5</c:v>
                </c:pt>
                <c:pt idx="4">
                  <c:v>10633933</c:v>
                </c:pt>
                <c:pt idx="5">
                  <c:v>8375187</c:v>
                </c:pt>
                <c:pt idx="6">
                  <c:v>8053197</c:v>
                </c:pt>
                <c:pt idx="7">
                  <c:v>9619360</c:v>
                </c:pt>
                <c:pt idx="8">
                  <c:v>10301607</c:v>
                </c:pt>
              </c:numCache>
            </c:numRef>
          </c:val>
          <c:smooth val="0"/>
          <c:extLst>
            <c:ext xmlns:c16="http://schemas.microsoft.com/office/drawing/2014/chart" uri="{C3380CC4-5D6E-409C-BE32-E72D297353CC}">
              <c16:uniqueId val="{00000001-81D4-4783-99C6-21823391289C}"/>
            </c:ext>
          </c:extLst>
        </c:ser>
        <c:ser>
          <c:idx val="1"/>
          <c:order val="1"/>
          <c:tx>
            <c:strRef>
              <c:f>'AIDS Spending by source'!$B$7</c:f>
              <c:strCache>
                <c:ptCount val="1"/>
                <c:pt idx="0">
                  <c:v>Bilateral</c:v>
                </c:pt>
              </c:strCache>
            </c:strRef>
          </c:tx>
          <c:spPr>
            <a:ln w="38100">
              <a:solidFill>
                <a:srgbClr val="E31837"/>
              </a:solidFill>
            </a:ln>
          </c:spPr>
          <c:marker>
            <c:spPr>
              <a:solidFill>
                <a:srgbClr val="E31837"/>
              </a:solidFill>
              <a:ln>
                <a:solidFill>
                  <a:srgbClr val="E31837"/>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D4-4783-99C6-21823391289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source'!$C$5:$K$5</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source'!$C$7:$K$7</c:f>
              <c:numCache>
                <c:formatCode>_(* #,##0_);_(* \(#,##0\);_(* "-"??_);_(@_)</c:formatCode>
                <c:ptCount val="9"/>
                <c:pt idx="0">
                  <c:v>2435301</c:v>
                </c:pt>
                <c:pt idx="1">
                  <c:v>3132524</c:v>
                </c:pt>
                <c:pt idx="2">
                  <c:v>2283203</c:v>
                </c:pt>
                <c:pt idx="3">
                  <c:v>588727</c:v>
                </c:pt>
                <c:pt idx="4">
                  <c:v>759365</c:v>
                </c:pt>
                <c:pt idx="5">
                  <c:v>597420</c:v>
                </c:pt>
                <c:pt idx="6">
                  <c:v>624340</c:v>
                </c:pt>
                <c:pt idx="7">
                  <c:v>0</c:v>
                </c:pt>
                <c:pt idx="8">
                  <c:v>464352</c:v>
                </c:pt>
              </c:numCache>
            </c:numRef>
          </c:val>
          <c:smooth val="0"/>
          <c:extLst>
            <c:ext xmlns:c16="http://schemas.microsoft.com/office/drawing/2014/chart" uri="{C3380CC4-5D6E-409C-BE32-E72D297353CC}">
              <c16:uniqueId val="{00000003-81D4-4783-99C6-21823391289C}"/>
            </c:ext>
          </c:extLst>
        </c:ser>
        <c:ser>
          <c:idx val="2"/>
          <c:order val="2"/>
          <c:tx>
            <c:strRef>
              <c:f>'AIDS Spending by source'!$B$8</c:f>
              <c:strCache>
                <c:ptCount val="1"/>
                <c:pt idx="0">
                  <c:v>Global Funding</c:v>
                </c:pt>
              </c:strCache>
            </c:strRef>
          </c:tx>
          <c:spPr>
            <a:ln w="38100">
              <a:solidFill>
                <a:srgbClr val="88C540"/>
              </a:solidFill>
            </a:ln>
          </c:spPr>
          <c:marker>
            <c:spPr>
              <a:solidFill>
                <a:srgbClr val="88C540"/>
              </a:solidFill>
              <a:ln>
                <a:solidFill>
                  <a:srgbClr val="88C540"/>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D4-4783-99C6-21823391289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source'!$C$5:$K$5</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source'!$C$8:$K$8</c:f>
              <c:numCache>
                <c:formatCode>_(* #,##0_);_(* \(#,##0\);_(* "-"??_);_(@_)</c:formatCode>
                <c:ptCount val="9"/>
                <c:pt idx="0">
                  <c:v>1960496.9</c:v>
                </c:pt>
                <c:pt idx="1">
                  <c:v>617106.2452</c:v>
                </c:pt>
                <c:pt idx="2">
                  <c:v>30538.805250000001</c:v>
                </c:pt>
                <c:pt idx="3">
                  <c:v>2895410.37</c:v>
                </c:pt>
                <c:pt idx="4">
                  <c:v>6687850.318</c:v>
                </c:pt>
                <c:pt idx="5">
                  <c:v>3278791.6</c:v>
                </c:pt>
                <c:pt idx="6">
                  <c:v>1955076.7169999999</c:v>
                </c:pt>
                <c:pt idx="7">
                  <c:v>4341853.0379999997</c:v>
                </c:pt>
                <c:pt idx="8">
                  <c:v>3180753.034</c:v>
                </c:pt>
              </c:numCache>
            </c:numRef>
          </c:val>
          <c:smooth val="0"/>
          <c:extLst>
            <c:ext xmlns:c16="http://schemas.microsoft.com/office/drawing/2014/chart" uri="{C3380CC4-5D6E-409C-BE32-E72D297353CC}">
              <c16:uniqueId val="{00000005-81D4-4783-99C6-21823391289C}"/>
            </c:ext>
          </c:extLst>
        </c:ser>
        <c:ser>
          <c:idx val="3"/>
          <c:order val="3"/>
          <c:tx>
            <c:strRef>
              <c:f>'AIDS Spending by source'!$B$9</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D4-4783-99C6-21823391289C}"/>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source'!$C$5:$K$5</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source'!$C$9:$K$9</c:f>
              <c:numCache>
                <c:formatCode>_(* #,##0_);_(* \(#,##0\);_(* "-"??_);_(@_)</c:formatCode>
                <c:ptCount val="9"/>
                <c:pt idx="0">
                  <c:v>1294357.648</c:v>
                </c:pt>
                <c:pt idx="1">
                  <c:v>2662864.2740000002</c:v>
                </c:pt>
                <c:pt idx="2">
                  <c:v>1617667.34</c:v>
                </c:pt>
                <c:pt idx="3">
                  <c:v>1677636.9950000001</c:v>
                </c:pt>
                <c:pt idx="4">
                  <c:v>1870623.7350000001</c:v>
                </c:pt>
                <c:pt idx="5">
                  <c:v>3372467.0839999998</c:v>
                </c:pt>
                <c:pt idx="6">
                  <c:v>4181054.5049999999</c:v>
                </c:pt>
                <c:pt idx="7">
                  <c:v>4654505.0130000003</c:v>
                </c:pt>
                <c:pt idx="8">
                  <c:v>4522802.7680000002</c:v>
                </c:pt>
              </c:numCache>
            </c:numRef>
          </c:val>
          <c:smooth val="0"/>
          <c:extLst>
            <c:ext xmlns:c16="http://schemas.microsoft.com/office/drawing/2014/chart" uri="{C3380CC4-5D6E-409C-BE32-E72D297353CC}">
              <c16:uniqueId val="{00000007-81D4-4783-99C6-21823391289C}"/>
            </c:ext>
          </c:extLst>
        </c:ser>
        <c:dLbls>
          <c:showLegendKey val="0"/>
          <c:showVal val="0"/>
          <c:showCatName val="0"/>
          <c:showSerName val="0"/>
          <c:showPercent val="0"/>
          <c:showBubbleSize val="0"/>
        </c:dLbls>
        <c:marker val="1"/>
        <c:smooth val="0"/>
        <c:axId val="170905600"/>
        <c:axId val="170907136"/>
      </c:lineChart>
      <c:catAx>
        <c:axId val="170905600"/>
        <c:scaling>
          <c:orientation val="minMax"/>
        </c:scaling>
        <c:delete val="0"/>
        <c:axPos val="b"/>
        <c:numFmt formatCode="General" sourceLinked="0"/>
        <c:majorTickMark val="out"/>
        <c:minorTickMark val="none"/>
        <c:tickLblPos val="nextTo"/>
        <c:crossAx val="170907136"/>
        <c:crosses val="autoZero"/>
        <c:auto val="1"/>
        <c:lblAlgn val="ctr"/>
        <c:lblOffset val="100"/>
        <c:noMultiLvlLbl val="0"/>
      </c:catAx>
      <c:valAx>
        <c:axId val="17090713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70905600"/>
        <c:crosses val="autoZero"/>
        <c:crossBetween val="between"/>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0"/>
          <c:tx>
            <c:strRef>
              <c:f>'AIDS spending by category'!$B$6</c:f>
              <c:strCache>
                <c:ptCount val="1"/>
                <c:pt idx="0">
                  <c:v>Prevention</c:v>
                </c:pt>
              </c:strCache>
            </c:strRef>
          </c:tx>
          <c:spPr>
            <a:solidFill>
              <a:srgbClr val="00AEEF"/>
            </a:solidFill>
          </c:spPr>
          <c:invertIfNegative val="0"/>
          <c:dLbls>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category'!$C$3:$K$3</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category'!$C$6:$K$6</c:f>
              <c:numCache>
                <c:formatCode>_(* #,##0_);_(* \(#,##0\);_(* "-"??_);_(@_)</c:formatCode>
                <c:ptCount val="9"/>
                <c:pt idx="0">
                  <c:v>3186961.5</c:v>
                </c:pt>
                <c:pt idx="1">
                  <c:v>4936451.5</c:v>
                </c:pt>
                <c:pt idx="2">
                  <c:v>3845072</c:v>
                </c:pt>
                <c:pt idx="3">
                  <c:v>3462343.75</c:v>
                </c:pt>
                <c:pt idx="4">
                  <c:v>5312838</c:v>
                </c:pt>
                <c:pt idx="5">
                  <c:v>3923931</c:v>
                </c:pt>
                <c:pt idx="6">
                  <c:v>3587483.75</c:v>
                </c:pt>
                <c:pt idx="7">
                  <c:v>5862327</c:v>
                </c:pt>
                <c:pt idx="8">
                  <c:v>4266824</c:v>
                </c:pt>
              </c:numCache>
            </c:numRef>
          </c:val>
          <c:extLst>
            <c:ext xmlns:c16="http://schemas.microsoft.com/office/drawing/2014/chart" uri="{C3380CC4-5D6E-409C-BE32-E72D297353CC}">
              <c16:uniqueId val="{00000000-47F3-413D-860A-B3F366EE4ACF}"/>
            </c:ext>
          </c:extLst>
        </c:ser>
        <c:ser>
          <c:idx val="0"/>
          <c:order val="1"/>
          <c:tx>
            <c:strRef>
              <c:f>'AIDS spending by category'!$B$5</c:f>
              <c:strCache>
                <c:ptCount val="1"/>
                <c:pt idx="0">
                  <c:v>Care and treatment</c:v>
                </c:pt>
              </c:strCache>
            </c:strRef>
          </c:tx>
          <c:spPr>
            <a:solidFill>
              <a:srgbClr val="EC008C"/>
            </a:solidFill>
            <a:ln>
              <a:noFill/>
            </a:ln>
          </c:spPr>
          <c:invertIfNegative val="0"/>
          <c:dLbls>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category'!$C$3:$K$3</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category'!$C$5:$K$5</c:f>
              <c:numCache>
                <c:formatCode>_(* #,##0_);_(* \(#,##0\);_(* "-"??_);_(@_)</c:formatCode>
                <c:ptCount val="9"/>
                <c:pt idx="0">
                  <c:v>550293.8125</c:v>
                </c:pt>
                <c:pt idx="1">
                  <c:v>122751.77340000001</c:v>
                </c:pt>
                <c:pt idx="2">
                  <c:v>151406.7188</c:v>
                </c:pt>
                <c:pt idx="3">
                  <c:v>678635.8125</c:v>
                </c:pt>
                <c:pt idx="4">
                  <c:v>1037269.125</c:v>
                </c:pt>
                <c:pt idx="5">
                  <c:v>848422.625</c:v>
                </c:pt>
                <c:pt idx="6">
                  <c:v>972161.625</c:v>
                </c:pt>
                <c:pt idx="7">
                  <c:v>1615308.375</c:v>
                </c:pt>
                <c:pt idx="8">
                  <c:v>2392561.75</c:v>
                </c:pt>
              </c:numCache>
            </c:numRef>
          </c:val>
          <c:extLst>
            <c:ext xmlns:c16="http://schemas.microsoft.com/office/drawing/2014/chart" uri="{C3380CC4-5D6E-409C-BE32-E72D297353CC}">
              <c16:uniqueId val="{00000001-47F3-413D-860A-B3F366EE4ACF}"/>
            </c:ext>
          </c:extLst>
        </c:ser>
        <c:ser>
          <c:idx val="2"/>
          <c:order val="2"/>
          <c:tx>
            <c:strRef>
              <c:f>'AIDS spending by category'!$B$7</c:f>
              <c:strCache>
                <c:ptCount val="1"/>
                <c:pt idx="0">
                  <c:v>Others</c:v>
                </c:pt>
              </c:strCache>
            </c:strRef>
          </c:tx>
          <c:spPr>
            <a:solidFill>
              <a:srgbClr val="F78E1E"/>
            </a:solidFill>
            <a:ln>
              <a:noFill/>
            </a:ln>
          </c:spPr>
          <c:invertIfNegative val="0"/>
          <c:dLbls>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category'!$C$3:$K$3</c:f>
              <c:strCache>
                <c:ptCount val="9"/>
                <c:pt idx="0">
                  <c:v>2005</c:v>
                </c:pt>
                <c:pt idx="1">
                  <c:v>2006</c:v>
                </c:pt>
                <c:pt idx="2">
                  <c:v>2007</c:v>
                </c:pt>
                <c:pt idx="3">
                  <c:v>2008</c:v>
                </c:pt>
                <c:pt idx="4">
                  <c:v>2009</c:v>
                </c:pt>
                <c:pt idx="5">
                  <c:v>2010</c:v>
                </c:pt>
                <c:pt idx="6">
                  <c:v>2011</c:v>
                </c:pt>
                <c:pt idx="7">
                  <c:v>2012</c:v>
                </c:pt>
                <c:pt idx="8">
                  <c:v>2013</c:v>
                </c:pt>
              </c:strCache>
            </c:strRef>
          </c:cat>
          <c:val>
            <c:numRef>
              <c:f>'AIDS spending by category'!$C$7:$K$7</c:f>
              <c:numCache>
                <c:formatCode>_(* #,##0_);_(* \(#,##0\);_(* "-"??_);_(@_)</c:formatCode>
                <c:ptCount val="9"/>
                <c:pt idx="0">
                  <c:v>3104410.1875</c:v>
                </c:pt>
                <c:pt idx="1">
                  <c:v>2626921.2265999997</c:v>
                </c:pt>
                <c:pt idx="2">
                  <c:v>830488.28120000008</c:v>
                </c:pt>
                <c:pt idx="3">
                  <c:v>2435863.9375</c:v>
                </c:pt>
                <c:pt idx="4">
                  <c:v>4283825.875</c:v>
                </c:pt>
                <c:pt idx="5">
                  <c:v>3602833.375</c:v>
                </c:pt>
                <c:pt idx="6">
                  <c:v>3493551.625</c:v>
                </c:pt>
                <c:pt idx="7">
                  <c:v>2141724.625</c:v>
                </c:pt>
                <c:pt idx="8">
                  <c:v>3642221.25</c:v>
                </c:pt>
              </c:numCache>
            </c:numRef>
          </c:val>
          <c:extLst>
            <c:ext xmlns:c16="http://schemas.microsoft.com/office/drawing/2014/chart" uri="{C3380CC4-5D6E-409C-BE32-E72D297353CC}">
              <c16:uniqueId val="{00000002-47F3-413D-860A-B3F366EE4ACF}"/>
            </c:ext>
          </c:extLst>
        </c:ser>
        <c:dLbls>
          <c:showLegendKey val="0"/>
          <c:showVal val="0"/>
          <c:showCatName val="0"/>
          <c:showSerName val="0"/>
          <c:showPercent val="0"/>
          <c:showBubbleSize val="0"/>
        </c:dLbls>
        <c:gapWidth val="10"/>
        <c:overlap val="100"/>
        <c:axId val="171356928"/>
        <c:axId val="171358464"/>
      </c:barChart>
      <c:catAx>
        <c:axId val="171356928"/>
        <c:scaling>
          <c:orientation val="minMax"/>
        </c:scaling>
        <c:delete val="0"/>
        <c:axPos val="b"/>
        <c:numFmt formatCode="General" sourceLinked="0"/>
        <c:majorTickMark val="out"/>
        <c:minorTickMark val="none"/>
        <c:tickLblPos val="nextTo"/>
        <c:crossAx val="171358464"/>
        <c:crosses val="autoZero"/>
        <c:auto val="1"/>
        <c:lblAlgn val="ctr"/>
        <c:lblOffset val="100"/>
        <c:noMultiLvlLbl val="0"/>
      </c:catAx>
      <c:valAx>
        <c:axId val="17135846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71356928"/>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KP'!$F$5</c:f>
              <c:strCache>
                <c:ptCount val="1"/>
                <c:pt idx="0">
                  <c:v>% on sex workers and their clients</c:v>
                </c:pt>
              </c:strCache>
            </c:strRef>
          </c:tx>
          <c:spPr>
            <a:solidFill>
              <a:srgbClr val="88C540"/>
            </a:solidFill>
          </c:spPr>
          <c:invertIfNegative val="0"/>
          <c:dLbls>
            <c:dLbl>
              <c:idx val="0"/>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0B-40EE-9098-285E0C677041}"/>
                </c:ext>
              </c:extLst>
            </c:dLbl>
            <c:dLbl>
              <c:idx val="1"/>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0B-40EE-9098-285E0C677041}"/>
                </c:ext>
              </c:extLst>
            </c:dLbl>
            <c:dLbl>
              <c:idx val="2"/>
              <c:layout>
                <c:manualLayout>
                  <c:x val="-1.0921501706484642E-2"/>
                  <c:y val="0"/>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0B-40EE-9098-285E0C677041}"/>
                </c:ext>
              </c:extLst>
            </c:dLbl>
            <c:dLbl>
              <c:idx val="3"/>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0B-40EE-9098-285E0C677041}"/>
                </c:ext>
              </c:extLst>
            </c:dLbl>
            <c:dLbl>
              <c:idx val="4"/>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0B-40EE-9098-285E0C677041}"/>
                </c:ext>
              </c:extLst>
            </c:dLbl>
            <c:dLbl>
              <c:idx val="5"/>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0B-40EE-9098-285E0C677041}"/>
                </c:ext>
              </c:extLst>
            </c:dLbl>
            <c:dLbl>
              <c:idx val="6"/>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0B-40EE-9098-285E0C677041}"/>
                </c:ext>
              </c:extLst>
            </c:dLbl>
            <c:dLbl>
              <c:idx val="7"/>
              <c:delete val="1"/>
              <c:extLst>
                <c:ext xmlns:c15="http://schemas.microsoft.com/office/drawing/2012/chart" uri="{CE6537A1-D6FC-4f65-9D91-7224C49458BB}"/>
                <c:ext xmlns:c16="http://schemas.microsoft.com/office/drawing/2014/chart" uri="{C3380CC4-5D6E-409C-BE32-E72D297353CC}">
                  <c16:uniqueId val="{00000007-FF0B-40EE-9098-285E0C677041}"/>
                </c:ext>
              </c:extLst>
            </c:dLbl>
            <c:dLbl>
              <c:idx val="8"/>
              <c:delete val="1"/>
              <c:extLst>
                <c:ext xmlns:c15="http://schemas.microsoft.com/office/drawing/2012/chart" uri="{CE6537A1-D6FC-4f65-9D91-7224C49458BB}"/>
                <c:ext xmlns:c16="http://schemas.microsoft.com/office/drawing/2014/chart" uri="{C3380CC4-5D6E-409C-BE32-E72D297353CC}">
                  <c16:uniqueId val="{00000008-FF0B-40EE-9098-285E0C67704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KP'!$B$6:$B$14</c:f>
              <c:strCache>
                <c:ptCount val="9"/>
                <c:pt idx="0">
                  <c:v>2005</c:v>
                </c:pt>
                <c:pt idx="1">
                  <c:v>2006</c:v>
                </c:pt>
                <c:pt idx="2">
                  <c:v>2007</c:v>
                </c:pt>
                <c:pt idx="3">
                  <c:v>2008</c:v>
                </c:pt>
                <c:pt idx="4">
                  <c:v>2009</c:v>
                </c:pt>
                <c:pt idx="5">
                  <c:v>2010</c:v>
                </c:pt>
                <c:pt idx="6">
                  <c:v>2011</c:v>
                </c:pt>
                <c:pt idx="7">
                  <c:v>2012</c:v>
                </c:pt>
                <c:pt idx="8">
                  <c:v>2013</c:v>
                </c:pt>
              </c:strCache>
            </c:strRef>
          </c:cat>
          <c:val>
            <c:numRef>
              <c:f>'Prevention spending on KP'!$F$6:$F$14</c:f>
              <c:numCache>
                <c:formatCode>0.00%</c:formatCode>
                <c:ptCount val="9"/>
                <c:pt idx="0">
                  <c:v>0.22956315521853654</c:v>
                </c:pt>
                <c:pt idx="1">
                  <c:v>0.16399240679261207</c:v>
                </c:pt>
                <c:pt idx="2">
                  <c:v>1.0021954522568108E-2</c:v>
                </c:pt>
                <c:pt idx="3">
                  <c:v>5.4635285881131826E-2</c:v>
                </c:pt>
                <c:pt idx="4">
                  <c:v>4.2003436411951582E-2</c:v>
                </c:pt>
                <c:pt idx="5">
                  <c:v>6.2024281262845857E-2</c:v>
                </c:pt>
                <c:pt idx="6">
                  <c:v>7.2388502972313112E-2</c:v>
                </c:pt>
                <c:pt idx="7">
                  <c:v>0</c:v>
                </c:pt>
                <c:pt idx="8">
                  <c:v>4.3157288817162367E-4</c:v>
                </c:pt>
              </c:numCache>
            </c:numRef>
          </c:val>
          <c:extLst>
            <c:ext xmlns:c16="http://schemas.microsoft.com/office/drawing/2014/chart" uri="{C3380CC4-5D6E-409C-BE32-E72D297353CC}">
              <c16:uniqueId val="{00000009-FF0B-40EE-9098-285E0C677041}"/>
            </c:ext>
          </c:extLst>
        </c:ser>
        <c:ser>
          <c:idx val="1"/>
          <c:order val="1"/>
          <c:tx>
            <c:strRef>
              <c:f>'Prevention spending on KP'!$H$5</c:f>
              <c:strCache>
                <c:ptCount val="1"/>
                <c:pt idx="0">
                  <c:v>% on men who have sex with men</c:v>
                </c:pt>
              </c:strCache>
            </c:strRef>
          </c:tx>
          <c:spPr>
            <a:solidFill>
              <a:srgbClr val="EC008C"/>
            </a:solidFill>
            <a:ln>
              <a:noFill/>
            </a:ln>
          </c:spPr>
          <c:invertIfNegative val="0"/>
          <c:dLbls>
            <c:dLbl>
              <c:idx val="0"/>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0B-40EE-9098-285E0C677041}"/>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0B-40EE-9098-285E0C677041}"/>
                </c:ext>
              </c:extLst>
            </c:dLbl>
            <c:dLbl>
              <c:idx val="2"/>
              <c:layout>
                <c:manualLayout>
                  <c:x val="9.5563139931740607E-3"/>
                  <c:y val="0"/>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0B-40EE-9098-285E0C677041}"/>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0B-40EE-9098-285E0C677041}"/>
                </c:ext>
              </c:extLst>
            </c:dLbl>
            <c:dLbl>
              <c:idx val="4"/>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0B-40EE-9098-285E0C677041}"/>
                </c:ext>
              </c:extLst>
            </c:dLbl>
            <c:dLbl>
              <c:idx val="5"/>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0B-40EE-9098-285E0C677041}"/>
                </c:ext>
              </c:extLst>
            </c:dLbl>
            <c:dLbl>
              <c:idx val="6"/>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0B-40EE-9098-285E0C677041}"/>
                </c:ext>
              </c:extLst>
            </c:dLbl>
            <c:dLbl>
              <c:idx val="7"/>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0B-40EE-9098-285E0C677041}"/>
                </c:ext>
              </c:extLst>
            </c:dLbl>
            <c:dLbl>
              <c:idx val="8"/>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0B-40EE-9098-285E0C67704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KP'!$B$6:$B$14</c:f>
              <c:strCache>
                <c:ptCount val="9"/>
                <c:pt idx="0">
                  <c:v>2005</c:v>
                </c:pt>
                <c:pt idx="1">
                  <c:v>2006</c:v>
                </c:pt>
                <c:pt idx="2">
                  <c:v>2007</c:v>
                </c:pt>
                <c:pt idx="3">
                  <c:v>2008</c:v>
                </c:pt>
                <c:pt idx="4">
                  <c:v>2009</c:v>
                </c:pt>
                <c:pt idx="5">
                  <c:v>2010</c:v>
                </c:pt>
                <c:pt idx="6">
                  <c:v>2011</c:v>
                </c:pt>
                <c:pt idx="7">
                  <c:v>2012</c:v>
                </c:pt>
                <c:pt idx="8">
                  <c:v>2013</c:v>
                </c:pt>
              </c:strCache>
            </c:strRef>
          </c:cat>
          <c:val>
            <c:numRef>
              <c:f>'Prevention spending on KP'!$H$6:$H$14</c:f>
              <c:numCache>
                <c:formatCode>0.00%</c:formatCode>
                <c:ptCount val="9"/>
                <c:pt idx="0">
                  <c:v>9.3962717309261506E-2</c:v>
                </c:pt>
                <c:pt idx="1">
                  <c:v>7.3100099089396492E-2</c:v>
                </c:pt>
                <c:pt idx="2">
                  <c:v>6.9345737999184408E-3</c:v>
                </c:pt>
                <c:pt idx="3">
                  <c:v>3.772098018863667E-2</c:v>
                </c:pt>
                <c:pt idx="4">
                  <c:v>4.972257765058901E-2</c:v>
                </c:pt>
                <c:pt idx="5">
                  <c:v>7.2900308721024903E-2</c:v>
                </c:pt>
                <c:pt idx="6">
                  <c:v>8.4286191902611399E-2</c:v>
                </c:pt>
                <c:pt idx="7">
                  <c:v>1.0315311063337137E-2</c:v>
                </c:pt>
                <c:pt idx="8">
                  <c:v>7.6279496763869331E-2</c:v>
                </c:pt>
              </c:numCache>
            </c:numRef>
          </c:val>
          <c:extLst>
            <c:ext xmlns:c16="http://schemas.microsoft.com/office/drawing/2014/chart" uri="{C3380CC4-5D6E-409C-BE32-E72D297353CC}">
              <c16:uniqueId val="{00000013-FF0B-40EE-9098-285E0C677041}"/>
            </c:ext>
          </c:extLst>
        </c:ser>
        <c:ser>
          <c:idx val="2"/>
          <c:order val="2"/>
          <c:tx>
            <c:strRef>
              <c:f>'Prevention spending on KP'!$J$5</c:f>
              <c:strCache>
                <c:ptCount val="1"/>
                <c:pt idx="0">
                  <c:v>% on people who inject drugs</c:v>
                </c:pt>
              </c:strCache>
            </c:strRef>
          </c:tx>
          <c:spPr>
            <a:solidFill>
              <a:srgbClr val="00AEEF"/>
            </a:solidFill>
            <a:ln>
              <a:noFill/>
            </a:ln>
          </c:spPr>
          <c:invertIfNegative val="0"/>
          <c:dLbls>
            <c:dLbl>
              <c:idx val="0"/>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0B-40EE-9098-285E0C677041}"/>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F0B-40EE-9098-285E0C677041}"/>
                </c:ext>
              </c:extLst>
            </c:dLbl>
            <c:dLbl>
              <c:idx val="2"/>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F0B-40EE-9098-285E0C677041}"/>
                </c:ext>
              </c:extLst>
            </c:dLbl>
            <c:dLbl>
              <c:idx val="3"/>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F0B-40EE-9098-285E0C677041}"/>
                </c:ext>
              </c:extLst>
            </c:dLbl>
            <c:dLbl>
              <c:idx val="4"/>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F0B-40EE-9098-285E0C677041}"/>
                </c:ext>
              </c:extLst>
            </c:dLbl>
            <c:dLbl>
              <c:idx val="5"/>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F0B-40EE-9098-285E0C677041}"/>
                </c:ext>
              </c:extLst>
            </c:dLbl>
            <c:dLbl>
              <c:idx val="6"/>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F0B-40EE-9098-285E0C677041}"/>
                </c:ext>
              </c:extLst>
            </c:dLbl>
            <c:dLbl>
              <c:idx val="7"/>
              <c:delete val="1"/>
              <c:extLst>
                <c:ext xmlns:c15="http://schemas.microsoft.com/office/drawing/2012/chart" uri="{CE6537A1-D6FC-4f65-9D91-7224C49458BB}"/>
                <c:ext xmlns:c16="http://schemas.microsoft.com/office/drawing/2014/chart" uri="{C3380CC4-5D6E-409C-BE32-E72D297353CC}">
                  <c16:uniqueId val="{0000001B-FF0B-40EE-9098-285E0C677041}"/>
                </c:ext>
              </c:extLst>
            </c:dLbl>
            <c:dLbl>
              <c:idx val="8"/>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F0B-40EE-9098-285E0C67704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KP'!$B$6:$B$14</c:f>
              <c:strCache>
                <c:ptCount val="9"/>
                <c:pt idx="0">
                  <c:v>2005</c:v>
                </c:pt>
                <c:pt idx="1">
                  <c:v>2006</c:v>
                </c:pt>
                <c:pt idx="2">
                  <c:v>2007</c:v>
                </c:pt>
                <c:pt idx="3">
                  <c:v>2008</c:v>
                </c:pt>
                <c:pt idx="4">
                  <c:v>2009</c:v>
                </c:pt>
                <c:pt idx="5">
                  <c:v>2010</c:v>
                </c:pt>
                <c:pt idx="6">
                  <c:v>2011</c:v>
                </c:pt>
                <c:pt idx="7">
                  <c:v>2012</c:v>
                </c:pt>
                <c:pt idx="8">
                  <c:v>2013</c:v>
                </c:pt>
              </c:strCache>
            </c:strRef>
          </c:cat>
          <c:val>
            <c:numRef>
              <c:f>'Prevention spending on KP'!$J$6:$J$14</c:f>
              <c:numCache>
                <c:formatCode>0.00%</c:formatCode>
                <c:ptCount val="9"/>
                <c:pt idx="0">
                  <c:v>9.3962717309261506E-2</c:v>
                </c:pt>
                <c:pt idx="1">
                  <c:v>7.3100099089396492E-2</c:v>
                </c:pt>
                <c:pt idx="2">
                  <c:v>6.3488331817973765E-3</c:v>
                </c:pt>
                <c:pt idx="3">
                  <c:v>5.8354185658197569E-2</c:v>
                </c:pt>
                <c:pt idx="4">
                  <c:v>1.5085137290088648E-2</c:v>
                </c:pt>
                <c:pt idx="5">
                  <c:v>5.0609265453444513E-3</c:v>
                </c:pt>
                <c:pt idx="6">
                  <c:v>5.899361434041339E-3</c:v>
                </c:pt>
                <c:pt idx="7">
                  <c:v>2.2115144873358309E-3</c:v>
                </c:pt>
                <c:pt idx="8">
                  <c:v>0.10442751154019946</c:v>
                </c:pt>
              </c:numCache>
            </c:numRef>
          </c:val>
          <c:extLst>
            <c:ext xmlns:c16="http://schemas.microsoft.com/office/drawing/2014/chart" uri="{C3380CC4-5D6E-409C-BE32-E72D297353CC}">
              <c16:uniqueId val="{0000001D-FF0B-40EE-9098-285E0C677041}"/>
            </c:ext>
          </c:extLst>
        </c:ser>
        <c:ser>
          <c:idx val="3"/>
          <c:order val="3"/>
          <c:tx>
            <c:strRef>
              <c:f>'Prevention spending on KP'!$L$5</c:f>
              <c:strCache>
                <c:ptCount val="1"/>
                <c:pt idx="0">
                  <c:v>% Others</c:v>
                </c:pt>
              </c:strCache>
            </c:strRef>
          </c:tx>
          <c:spPr>
            <a:solidFill>
              <a:srgbClr val="F78E1E"/>
            </a:solidFill>
            <a:ln>
              <a:noFill/>
            </a:ln>
          </c:spPr>
          <c:invertIfNegative val="0"/>
          <c:dLbls>
            <c:dLbl>
              <c:idx val="0"/>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F0B-40EE-9098-285E0C677041}"/>
                </c:ext>
              </c:extLst>
            </c:dLbl>
            <c:dLbl>
              <c:idx val="1"/>
              <c:tx>
                <c:rich>
                  <a:bodyPr/>
                  <a:lstStyle/>
                  <a:p>
                    <a:r>
                      <a:rPr lang="en-US"/>
                      <a:t>69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F0B-40EE-9098-285E0C677041}"/>
                </c:ext>
              </c:extLst>
            </c:dLbl>
            <c:dLbl>
              <c:idx val="2"/>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F0B-40EE-9098-285E0C677041}"/>
                </c:ext>
              </c:extLst>
            </c:dLbl>
            <c:dLbl>
              <c:idx val="3"/>
              <c:tx>
                <c:rich>
                  <a:bodyPr/>
                  <a:lstStyle/>
                  <a:p>
                    <a:r>
                      <a:rPr lang="en-US"/>
                      <a:t>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F0B-40EE-9098-285E0C677041}"/>
                </c:ext>
              </c:extLst>
            </c:dLbl>
            <c:dLbl>
              <c:idx val="4"/>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F0B-40EE-9098-285E0C677041}"/>
                </c:ext>
              </c:extLst>
            </c:dLbl>
            <c:dLbl>
              <c:idx val="5"/>
              <c:tx>
                <c:rich>
                  <a:bodyPr/>
                  <a:lstStyle/>
                  <a:p>
                    <a:r>
                      <a:rPr lang="en-US"/>
                      <a:t>86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F0B-40EE-9098-285E0C677041}"/>
                </c:ext>
              </c:extLst>
            </c:dLbl>
            <c:dLbl>
              <c:idx val="6"/>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F0B-40EE-9098-285E0C677041}"/>
                </c:ext>
              </c:extLst>
            </c:dLbl>
            <c:dLbl>
              <c:idx val="7"/>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F0B-40EE-9098-285E0C677041}"/>
                </c:ext>
              </c:extLst>
            </c:dLbl>
            <c:dLbl>
              <c:idx val="8"/>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F0B-40EE-9098-285E0C67704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KP'!$B$6:$B$14</c:f>
              <c:strCache>
                <c:ptCount val="9"/>
                <c:pt idx="0">
                  <c:v>2005</c:v>
                </c:pt>
                <c:pt idx="1">
                  <c:v>2006</c:v>
                </c:pt>
                <c:pt idx="2">
                  <c:v>2007</c:v>
                </c:pt>
                <c:pt idx="3">
                  <c:v>2008</c:v>
                </c:pt>
                <c:pt idx="4">
                  <c:v>2009</c:v>
                </c:pt>
                <c:pt idx="5">
                  <c:v>2010</c:v>
                </c:pt>
                <c:pt idx="6">
                  <c:v>2011</c:v>
                </c:pt>
                <c:pt idx="7">
                  <c:v>2012</c:v>
                </c:pt>
                <c:pt idx="8">
                  <c:v>2013</c:v>
                </c:pt>
              </c:strCache>
            </c:strRef>
          </c:cat>
          <c:val>
            <c:numRef>
              <c:f>'Prevention spending on KP'!$L$6:$L$14</c:f>
              <c:numCache>
                <c:formatCode>0.00%</c:formatCode>
                <c:ptCount val="9"/>
                <c:pt idx="0">
                  <c:v>0.5825114101629405</c:v>
                </c:pt>
                <c:pt idx="1">
                  <c:v>0.68980739502859501</c:v>
                </c:pt>
                <c:pt idx="2">
                  <c:v>0.97669463849571614</c:v>
                </c:pt>
                <c:pt idx="3">
                  <c:v>0.84928954827203396</c:v>
                </c:pt>
                <c:pt idx="4">
                  <c:v>0.8931888486473708</c:v>
                </c:pt>
                <c:pt idx="5">
                  <c:v>0.8600144834707848</c:v>
                </c:pt>
                <c:pt idx="6">
                  <c:v>0.83742594369103407</c:v>
                </c:pt>
                <c:pt idx="7">
                  <c:v>0.98747317444932703</c:v>
                </c:pt>
                <c:pt idx="8">
                  <c:v>0.81886141880775953</c:v>
                </c:pt>
              </c:numCache>
            </c:numRef>
          </c:val>
          <c:extLst>
            <c:ext xmlns:c16="http://schemas.microsoft.com/office/drawing/2014/chart" uri="{C3380CC4-5D6E-409C-BE32-E72D297353CC}">
              <c16:uniqueId val="{00000027-FF0B-40EE-9098-285E0C677041}"/>
            </c:ext>
          </c:extLst>
        </c:ser>
        <c:dLbls>
          <c:showLegendKey val="0"/>
          <c:showVal val="0"/>
          <c:showCatName val="0"/>
          <c:showSerName val="0"/>
          <c:showPercent val="0"/>
          <c:showBubbleSize val="0"/>
        </c:dLbls>
        <c:gapWidth val="20"/>
        <c:overlap val="100"/>
        <c:axId val="183997568"/>
        <c:axId val="183999104"/>
      </c:barChart>
      <c:catAx>
        <c:axId val="183997568"/>
        <c:scaling>
          <c:orientation val="minMax"/>
        </c:scaling>
        <c:delete val="0"/>
        <c:axPos val="b"/>
        <c:numFmt formatCode="General" sourceLinked="0"/>
        <c:majorTickMark val="out"/>
        <c:minorTickMark val="none"/>
        <c:tickLblPos val="nextTo"/>
        <c:crossAx val="183999104"/>
        <c:crosses val="autoZero"/>
        <c:auto val="1"/>
        <c:lblAlgn val="ctr"/>
        <c:lblOffset val="100"/>
        <c:noMultiLvlLbl val="0"/>
      </c:catAx>
      <c:valAx>
        <c:axId val="183999104"/>
        <c:scaling>
          <c:orientation val="minMax"/>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183997568"/>
        <c:crosses val="autoZero"/>
        <c:crossBetween val="between"/>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'Trends_D&amp;I prev spending'!$D$2</c:f>
              <c:strCache>
                <c:ptCount val="1"/>
                <c:pt idx="0">
                  <c:v>% Domestic (public) sources</c:v>
                </c:pt>
              </c:strCache>
            </c:strRef>
          </c:tx>
          <c:spPr>
            <a:solidFill>
              <a:srgbClr val="88C540"/>
            </a:solidFill>
            <a:ln>
              <a:noFill/>
            </a:ln>
          </c:spPr>
          <c:invertIfNegative val="0"/>
          <c:dLbls>
            <c:dLbl>
              <c:idx val="0"/>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12-4A6A-A557-1277922D1BCF}"/>
                </c:ext>
              </c:extLst>
            </c:dLbl>
            <c:dLbl>
              <c:idx val="1"/>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12-4A6A-A557-1277922D1BCF}"/>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12-4A6A-A557-1277922D1BCF}"/>
                </c:ext>
              </c:extLst>
            </c:dLbl>
            <c:dLbl>
              <c:idx val="3"/>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12-4A6A-A557-1277922D1BCF}"/>
                </c:ext>
              </c:extLst>
            </c:dLbl>
            <c:dLbl>
              <c:idx val="4"/>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12-4A6A-A557-1277922D1BCF}"/>
                </c:ext>
              </c:extLst>
            </c:dLbl>
            <c:dLbl>
              <c:idx val="5"/>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12-4A6A-A557-1277922D1BCF}"/>
                </c:ext>
              </c:extLst>
            </c:dLbl>
            <c:dLbl>
              <c:idx val="6"/>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12-4A6A-A557-1277922D1BCF}"/>
                </c:ext>
              </c:extLst>
            </c:dLbl>
            <c:dLbl>
              <c:idx val="7"/>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12-4A6A-A557-1277922D1BCF}"/>
                </c:ext>
              </c:extLst>
            </c:dLbl>
            <c:dLbl>
              <c:idx val="8"/>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12-4A6A-A557-1277922D1BC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'Trends_D&amp;I prev spending'!$B$3:$B$11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'Trends_D&amp;I prev spending'!$D$3:$D$11</c:f>
              <c:numCache>
                <c:formatCode>0%</c:formatCode>
                <c:ptCount val="9"/>
                <c:pt idx="0">
                  <c:v>0.24303399978317905</c:v>
                </c:pt>
                <c:pt idx="1">
                  <c:v>0.45408830290341151</c:v>
                </c:pt>
                <c:pt idx="2">
                  <c:v>0.28040436720040612</c:v>
                </c:pt>
                <c:pt idx="3">
                  <c:v>0.25712095091655762</c:v>
                </c:pt>
                <c:pt idx="4">
                  <c:v>9.2714139523923003E-2</c:v>
                </c:pt>
                <c:pt idx="5">
                  <c:v>0.4769601144872323</c:v>
                </c:pt>
                <c:pt idx="6">
                  <c:v>0.5944157990959541</c:v>
                </c:pt>
                <c:pt idx="7">
                  <c:v>0.55216325428451873</c:v>
                </c:pt>
                <c:pt idx="8">
                  <c:v>0.47837289679630562</c:v>
                </c:pt>
              </c:numCache>
            </c:numRef>
          </c:val>
          <c:extLst>
            <c:ext xmlns:c16="http://schemas.microsoft.com/office/drawing/2014/chart" uri="{C3380CC4-5D6E-409C-BE32-E72D297353CC}">
              <c16:uniqueId val="{00000009-8712-4A6A-A557-1277922D1BCF}"/>
            </c:ext>
          </c:extLst>
        </c:ser>
        <c:ser>
          <c:idx val="1"/>
          <c:order val="1"/>
          <c:tx>
            <c:strRef>
              <c:f>'Trends_D&amp;I prev spending'!$F$2</c:f>
              <c:strCache>
                <c:ptCount val="1"/>
                <c:pt idx="0">
                  <c:v>% International sources</c:v>
                </c:pt>
              </c:strCache>
            </c:strRef>
          </c:tx>
          <c:spPr>
            <a:solidFill>
              <a:srgbClr val="E31837"/>
            </a:solidFill>
            <a:ln>
              <a:noFill/>
            </a:ln>
          </c:spPr>
          <c:invertIfNegative val="0"/>
          <c:dLbls>
            <c:dLbl>
              <c:idx val="0"/>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12-4A6A-A557-1277922D1BCF}"/>
                </c:ext>
              </c:extLst>
            </c:dLbl>
            <c:dLbl>
              <c:idx val="1"/>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12-4A6A-A557-1277922D1BCF}"/>
                </c:ext>
              </c:extLst>
            </c:dLbl>
            <c:dLbl>
              <c:idx val="2"/>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12-4A6A-A557-1277922D1BCF}"/>
                </c:ext>
              </c:extLst>
            </c:dLbl>
            <c:dLbl>
              <c:idx val="3"/>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12-4A6A-A557-1277922D1BCF}"/>
                </c:ext>
              </c:extLst>
            </c:dLbl>
            <c:dLbl>
              <c:idx val="4"/>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12-4A6A-A557-1277922D1BCF}"/>
                </c:ext>
              </c:extLst>
            </c:dLbl>
            <c:dLbl>
              <c:idx val="5"/>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712-4A6A-A557-1277922D1BCF}"/>
                </c:ext>
              </c:extLst>
            </c:dLbl>
            <c:dLbl>
              <c:idx val="6"/>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712-4A6A-A557-1277922D1BCF}"/>
                </c:ext>
              </c:extLst>
            </c:dLbl>
            <c:dLbl>
              <c:idx val="7"/>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712-4A6A-A557-1277922D1BCF}"/>
                </c:ext>
              </c:extLst>
            </c:dLbl>
            <c:dLbl>
              <c:idx val="8"/>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712-4A6A-A557-1277922D1BC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'Trends_D&amp;I prev spending'!$B$3:$B$11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'Trends_D&amp;I prev spending'!$F$3:$F$11</c:f>
              <c:numCache>
                <c:formatCode>0%</c:formatCode>
                <c:ptCount val="9"/>
                <c:pt idx="0">
                  <c:v>0.75696600288393812</c:v>
                </c:pt>
                <c:pt idx="1">
                  <c:v>0.54591166387434376</c:v>
                </c:pt>
                <c:pt idx="2">
                  <c:v>0.71959560861279059</c:v>
                </c:pt>
                <c:pt idx="3">
                  <c:v>0.74287902118326632</c:v>
                </c:pt>
                <c:pt idx="4">
                  <c:v>0.90728587978778952</c:v>
                </c:pt>
                <c:pt idx="5">
                  <c:v>0.52303991609434519</c:v>
                </c:pt>
                <c:pt idx="6">
                  <c:v>0.4055841774893057</c:v>
                </c:pt>
                <c:pt idx="7">
                  <c:v>0.44783670750539845</c:v>
                </c:pt>
                <c:pt idx="8">
                  <c:v>0.52162706523634439</c:v>
                </c:pt>
              </c:numCache>
            </c:numRef>
          </c:val>
          <c:extLst>
            <c:ext xmlns:c16="http://schemas.microsoft.com/office/drawing/2014/chart" uri="{C3380CC4-5D6E-409C-BE32-E72D297353CC}">
              <c16:uniqueId val="{00000013-8712-4A6A-A557-1277922D1BCF}"/>
            </c:ext>
          </c:extLst>
        </c:ser>
        <c:dLbls>
          <c:showLegendKey val="0"/>
          <c:showVal val="0"/>
          <c:showCatName val="0"/>
          <c:showSerName val="0"/>
          <c:showPercent val="0"/>
          <c:showBubbleSize val="0"/>
        </c:dLbls>
        <c:gapWidth val="100"/>
        <c:overlap val="100"/>
        <c:axId val="185449088"/>
        <c:axId val="185594240"/>
      </c:barChart>
      <c:catAx>
        <c:axId val="185449088"/>
        <c:scaling>
          <c:orientation val="minMax"/>
        </c:scaling>
        <c:delete val="0"/>
        <c:axPos val="b"/>
        <c:numFmt formatCode="General" sourceLinked="1"/>
        <c:majorTickMark val="out"/>
        <c:minorTickMark val="none"/>
        <c:tickLblPos val="nextTo"/>
        <c:crossAx val="185594240"/>
        <c:crosses val="autoZero"/>
        <c:auto val="1"/>
        <c:lblAlgn val="ctr"/>
        <c:lblOffset val="100"/>
        <c:noMultiLvlLbl val="0"/>
      </c:catAx>
      <c:valAx>
        <c:axId val="185594240"/>
        <c:scaling>
          <c:orientation val="minMax"/>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85449088"/>
        <c:crosses val="autoZero"/>
        <c:crossBetween val="between"/>
        <c:majorUnit val="0.5"/>
      </c:valAx>
    </c:plotArea>
    <c:legend>
      <c:legendPos val="b"/>
      <c:layout>
        <c:manualLayout>
          <c:xMode val="edge"/>
          <c:yMode val="edge"/>
          <c:x val="0.17325126403614469"/>
          <c:y val="0.92443326528628378"/>
          <c:w val="0.6563959082054196"/>
          <c:h val="6.630747545445708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768221069471525E-2"/>
          <c:y val="8.8749979201823398E-2"/>
          <c:w val="0.90528975176426429"/>
          <c:h val="0.69674524354489042"/>
        </c:manualLayout>
      </c:layout>
      <c:barChart>
        <c:barDir val="col"/>
        <c:grouping val="percentStacked"/>
        <c:varyColors val="0"/>
        <c:ser>
          <c:idx val="0"/>
          <c:order val="0"/>
          <c:tx>
            <c:strRef>
              <c:f>'Trends_D&amp;I treatment spend'!$D$2</c:f>
              <c:strCache>
                <c:ptCount val="1"/>
                <c:pt idx="0">
                  <c:v>% Domestic (public) sources</c:v>
                </c:pt>
              </c:strCache>
            </c:strRef>
          </c:tx>
          <c:spPr>
            <a:solidFill>
              <a:srgbClr val="88C540"/>
            </a:solidFill>
            <a:ln>
              <a:noFill/>
            </a:ln>
          </c:spPr>
          <c:invertIfNegative val="0"/>
          <c:dLbls>
            <c:dLbl>
              <c:idx val="0"/>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2-4CEC-9E86-F4F96BB26E44}"/>
                </c:ext>
              </c:extLst>
            </c:dLbl>
            <c:dLbl>
              <c:idx val="1"/>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C2-4CEC-9E86-F4F96BB26E44}"/>
                </c:ext>
              </c:extLst>
            </c:dLbl>
            <c:dLbl>
              <c:idx val="2"/>
              <c:tx>
                <c:rich>
                  <a:bodyPr/>
                  <a:lstStyle/>
                  <a:p>
                    <a:r>
                      <a:rPr lang="en-US"/>
                      <a:t>94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C2-4CEC-9E86-F4F96BB26E44}"/>
                </c:ext>
              </c:extLst>
            </c:dLbl>
            <c:dLbl>
              <c:idx val="3"/>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C2-4CEC-9E86-F4F96BB26E44}"/>
                </c:ext>
              </c:extLst>
            </c:dLbl>
            <c:dLbl>
              <c:idx val="4"/>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C2-4CEC-9E86-F4F96BB26E44}"/>
                </c:ext>
              </c:extLst>
            </c:dLbl>
            <c:dLbl>
              <c:idx val="5"/>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C2-4CEC-9E86-F4F96BB26E44}"/>
                </c:ext>
              </c:extLst>
            </c:dLbl>
            <c:dLbl>
              <c:idx val="6"/>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C2-4CEC-9E86-F4F96BB26E44}"/>
                </c:ext>
              </c:extLst>
            </c:dLbl>
            <c:dLbl>
              <c:idx val="7"/>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AC2-4CEC-9E86-F4F96BB26E44}"/>
                </c:ext>
              </c:extLst>
            </c:dLbl>
            <c:dLbl>
              <c:idx val="8"/>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AC2-4CEC-9E86-F4F96BB26E4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'Trends_D&amp;I treatment spend'!$B$3:$B$11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'Trends_D&amp;I treatment spend'!$D$3:$D$11</c:f>
              <c:numCache>
                <c:formatCode>0%</c:formatCode>
                <c:ptCount val="9"/>
                <c:pt idx="0">
                  <c:v>0.44952695829193973</c:v>
                </c:pt>
                <c:pt idx="1">
                  <c:v>0.91951981933647564</c:v>
                </c:pt>
                <c:pt idx="2">
                  <c:v>0.9382942826180577</c:v>
                </c:pt>
                <c:pt idx="3">
                  <c:v>0.53179849597165196</c:v>
                </c:pt>
                <c:pt idx="4">
                  <c:v>0.45002265530654834</c:v>
                </c:pt>
                <c:pt idx="5">
                  <c:v>0.51165222367802843</c:v>
                </c:pt>
                <c:pt idx="6">
                  <c:v>0.82085453362757443</c:v>
                </c:pt>
                <c:pt idx="7">
                  <c:v>0.36797490373935565</c:v>
                </c:pt>
                <c:pt idx="8">
                  <c:v>0.31167404628114614</c:v>
                </c:pt>
              </c:numCache>
            </c:numRef>
          </c:val>
          <c:extLst>
            <c:ext xmlns:c16="http://schemas.microsoft.com/office/drawing/2014/chart" uri="{C3380CC4-5D6E-409C-BE32-E72D297353CC}">
              <c16:uniqueId val="{00000009-CAC2-4CEC-9E86-F4F96BB26E44}"/>
            </c:ext>
          </c:extLst>
        </c:ser>
        <c:ser>
          <c:idx val="1"/>
          <c:order val="1"/>
          <c:tx>
            <c:strRef>
              <c:f>'Trends_D&amp;I treatment spend'!$F$2</c:f>
              <c:strCache>
                <c:ptCount val="1"/>
                <c:pt idx="0">
                  <c:v>% International sources</c:v>
                </c:pt>
              </c:strCache>
            </c:strRef>
          </c:tx>
          <c:spPr>
            <a:solidFill>
              <a:srgbClr val="E31837"/>
            </a:solidFill>
            <a:ln>
              <a:noFill/>
            </a:ln>
          </c:spPr>
          <c:invertIfNegative val="0"/>
          <c:dLbls>
            <c:dLbl>
              <c:idx val="0"/>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AC2-4CEC-9E86-F4F96BB26E44}"/>
                </c:ext>
              </c:extLst>
            </c:dLbl>
            <c:dLbl>
              <c:idx val="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AC2-4CEC-9E86-F4F96BB26E44}"/>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AC2-4CEC-9E86-F4F96BB26E44}"/>
                </c:ext>
              </c:extLst>
            </c:dLbl>
            <c:dLbl>
              <c:idx val="3"/>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AC2-4CEC-9E86-F4F96BB26E44}"/>
                </c:ext>
              </c:extLst>
            </c:dLbl>
            <c:dLbl>
              <c:idx val="4"/>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AC2-4CEC-9E86-F4F96BB26E44}"/>
                </c:ext>
              </c:extLst>
            </c:dLbl>
            <c:dLbl>
              <c:idx val="5"/>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AC2-4CEC-9E86-F4F96BB26E44}"/>
                </c:ext>
              </c:extLst>
            </c:dLbl>
            <c:dLbl>
              <c:idx val="6"/>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AC2-4CEC-9E86-F4F96BB26E44}"/>
                </c:ext>
              </c:extLst>
            </c:dLbl>
            <c:dLbl>
              <c:idx val="7"/>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AC2-4CEC-9E86-F4F96BB26E44}"/>
                </c:ext>
              </c:extLst>
            </c:dLbl>
            <c:dLbl>
              <c:idx val="8"/>
              <c:tx>
                <c:rich>
                  <a:bodyPr/>
                  <a:lstStyle/>
                  <a:p>
                    <a:r>
                      <a:rPr lang="en-US"/>
                      <a:t>69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AC2-4CEC-9E86-F4F96BB26E4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'Trends_D&amp;I treatment spend'!$B$3:$B$11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'Trends_D&amp;I treatment spend'!$F$3:$F$11</c:f>
              <c:numCache>
                <c:formatCode>0%</c:formatCode>
                <c:ptCount val="9"/>
                <c:pt idx="0">
                  <c:v>0.5504730467962512</c:v>
                </c:pt>
                <c:pt idx="1">
                  <c:v>8.0480160028384568E-2</c:v>
                </c:pt>
                <c:pt idx="2">
                  <c:v>6.1705728207089312E-2</c:v>
                </c:pt>
                <c:pt idx="3">
                  <c:v>0.4682014626217505</c:v>
                </c:pt>
                <c:pt idx="4">
                  <c:v>0.54997735520181423</c:v>
                </c:pt>
                <c:pt idx="5">
                  <c:v>0.48834774379101453</c:v>
                </c:pt>
                <c:pt idx="6">
                  <c:v>0.179145475938736</c:v>
                </c:pt>
                <c:pt idx="7">
                  <c:v>0.63202507075467862</c:v>
                </c:pt>
                <c:pt idx="8">
                  <c:v>0.68832599743768363</c:v>
                </c:pt>
              </c:numCache>
            </c:numRef>
          </c:val>
          <c:extLst>
            <c:ext xmlns:c16="http://schemas.microsoft.com/office/drawing/2014/chart" uri="{C3380CC4-5D6E-409C-BE32-E72D297353CC}">
              <c16:uniqueId val="{00000013-CAC2-4CEC-9E86-F4F96BB26E44}"/>
            </c:ext>
          </c:extLst>
        </c:ser>
        <c:dLbls>
          <c:showLegendKey val="0"/>
          <c:showVal val="0"/>
          <c:showCatName val="0"/>
          <c:showSerName val="0"/>
          <c:showPercent val="0"/>
          <c:showBubbleSize val="0"/>
        </c:dLbls>
        <c:gapWidth val="100"/>
        <c:overlap val="100"/>
        <c:axId val="186302848"/>
        <c:axId val="186304384"/>
      </c:barChart>
      <c:catAx>
        <c:axId val="186302848"/>
        <c:scaling>
          <c:orientation val="minMax"/>
        </c:scaling>
        <c:delete val="0"/>
        <c:axPos val="b"/>
        <c:numFmt formatCode="General" sourceLinked="1"/>
        <c:majorTickMark val="out"/>
        <c:minorTickMark val="none"/>
        <c:tickLblPos val="nextTo"/>
        <c:crossAx val="186304384"/>
        <c:crosses val="autoZero"/>
        <c:auto val="1"/>
        <c:lblAlgn val="ctr"/>
        <c:lblOffset val="100"/>
        <c:noMultiLvlLbl val="0"/>
      </c:catAx>
      <c:valAx>
        <c:axId val="186304384"/>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86302848"/>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126998570994"/>
          <c:y val="3.7884615384615385E-2"/>
          <c:w val="0.87114895615112331"/>
          <c:h val="0.74738665019813699"/>
        </c:manualLayout>
      </c:layout>
      <c:barChart>
        <c:barDir val="col"/>
        <c:grouping val="clustered"/>
        <c:varyColors val="0"/>
        <c:ser>
          <c:idx val="0"/>
          <c:order val="0"/>
          <c:tx>
            <c:strRef>
              <c:f>'Prevention coverage_KP'!$A$3</c:f>
              <c:strCache>
                <c:ptCount val="1"/>
                <c:pt idx="0">
                  <c:v>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coverage_KP'!$B$2:$H$2</c:f>
              <c:numCache>
                <c:formatCode>General</c:formatCode>
                <c:ptCount val="7"/>
                <c:pt idx="0">
                  <c:v>2007</c:v>
                </c:pt>
                <c:pt idx="1">
                  <c:v>2008</c:v>
                </c:pt>
                <c:pt idx="2">
                  <c:v>2009</c:v>
                </c:pt>
                <c:pt idx="3">
                  <c:v>2010</c:v>
                </c:pt>
                <c:pt idx="4">
                  <c:v>2011</c:v>
                </c:pt>
                <c:pt idx="5">
                  <c:v>2012</c:v>
                </c:pt>
                <c:pt idx="6">
                  <c:v>2013</c:v>
                </c:pt>
              </c:numCache>
            </c:numRef>
          </c:cat>
          <c:val>
            <c:numRef>
              <c:f>'Prevention coverage_KP'!$B$3:$H$3</c:f>
              <c:numCache>
                <c:formatCode>General</c:formatCode>
                <c:ptCount val="7"/>
                <c:pt idx="0" formatCode="0">
                  <c:v>14</c:v>
                </c:pt>
                <c:pt idx="2" formatCode="0">
                  <c:v>55</c:v>
                </c:pt>
                <c:pt idx="4" formatCode="0">
                  <c:v>62.5</c:v>
                </c:pt>
              </c:numCache>
            </c:numRef>
          </c:val>
          <c:extLst>
            <c:ext xmlns:c16="http://schemas.microsoft.com/office/drawing/2014/chart" uri="{C3380CC4-5D6E-409C-BE32-E72D297353CC}">
              <c16:uniqueId val="{00000000-EA7C-46B7-AD5A-7FD54AA1E40D}"/>
            </c:ext>
          </c:extLst>
        </c:ser>
        <c:ser>
          <c:idx val="1"/>
          <c:order val="1"/>
          <c:tx>
            <c:strRef>
              <c:f>'Prevention coverage_KP'!$A$4</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coverage_KP'!$B$2:$H$2</c:f>
              <c:numCache>
                <c:formatCode>General</c:formatCode>
                <c:ptCount val="7"/>
                <c:pt idx="0">
                  <c:v>2007</c:v>
                </c:pt>
                <c:pt idx="1">
                  <c:v>2008</c:v>
                </c:pt>
                <c:pt idx="2">
                  <c:v>2009</c:v>
                </c:pt>
                <c:pt idx="3">
                  <c:v>2010</c:v>
                </c:pt>
                <c:pt idx="4">
                  <c:v>2011</c:v>
                </c:pt>
                <c:pt idx="5">
                  <c:v>2012</c:v>
                </c:pt>
                <c:pt idx="6">
                  <c:v>2013</c:v>
                </c:pt>
              </c:numCache>
            </c:numRef>
          </c:cat>
          <c:val>
            <c:numRef>
              <c:f>'Prevention coverage_KP'!$B$4:$H$4</c:f>
              <c:numCache>
                <c:formatCode>General</c:formatCode>
                <c:ptCount val="7"/>
                <c:pt idx="0" formatCode="0">
                  <c:v>19</c:v>
                </c:pt>
                <c:pt idx="2" formatCode="0">
                  <c:v>29</c:v>
                </c:pt>
                <c:pt idx="4" formatCode="0">
                  <c:v>22.7</c:v>
                </c:pt>
                <c:pt idx="6">
                  <c:v>22.6</c:v>
                </c:pt>
              </c:numCache>
            </c:numRef>
          </c:val>
          <c:extLst>
            <c:ext xmlns:c16="http://schemas.microsoft.com/office/drawing/2014/chart" uri="{C3380CC4-5D6E-409C-BE32-E72D297353CC}">
              <c16:uniqueId val="{00000001-EA7C-46B7-AD5A-7FD54AA1E40D}"/>
            </c:ext>
          </c:extLst>
        </c:ser>
        <c:ser>
          <c:idx val="2"/>
          <c:order val="2"/>
          <c:tx>
            <c:strRef>
              <c:f>'Prevention coverage_KP'!$A$5</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coverage_KP'!$B$2:$H$2</c:f>
              <c:numCache>
                <c:formatCode>General</c:formatCode>
                <c:ptCount val="7"/>
                <c:pt idx="0">
                  <c:v>2007</c:v>
                </c:pt>
                <c:pt idx="1">
                  <c:v>2008</c:v>
                </c:pt>
                <c:pt idx="2">
                  <c:v>2009</c:v>
                </c:pt>
                <c:pt idx="3">
                  <c:v>2010</c:v>
                </c:pt>
                <c:pt idx="4">
                  <c:v>2011</c:v>
                </c:pt>
                <c:pt idx="5">
                  <c:v>2012</c:v>
                </c:pt>
                <c:pt idx="6">
                  <c:v>2013</c:v>
                </c:pt>
              </c:numCache>
            </c:numRef>
          </c:cat>
          <c:val>
            <c:numRef>
              <c:f>'Prevention coverage_KP'!$B$5:$H$5</c:f>
              <c:numCache>
                <c:formatCode>General</c:formatCode>
                <c:ptCount val="7"/>
                <c:pt idx="0">
                  <c:v>14</c:v>
                </c:pt>
                <c:pt idx="2">
                  <c:v>11</c:v>
                </c:pt>
              </c:numCache>
            </c:numRef>
          </c:val>
          <c:extLst>
            <c:ext xmlns:c16="http://schemas.microsoft.com/office/drawing/2014/chart" uri="{C3380CC4-5D6E-409C-BE32-E72D297353CC}">
              <c16:uniqueId val="{00000002-EA7C-46B7-AD5A-7FD54AA1E40D}"/>
            </c:ext>
          </c:extLst>
        </c:ser>
        <c:ser>
          <c:idx val="3"/>
          <c:order val="3"/>
          <c:tx>
            <c:strRef>
              <c:f>'Prevention coverage_KP'!$A$6</c:f>
              <c:strCache>
                <c:ptCount val="1"/>
                <c:pt idx="0">
                  <c:v>MSW</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coverage_KP'!$B$2:$H$2</c:f>
              <c:numCache>
                <c:formatCode>General</c:formatCode>
                <c:ptCount val="7"/>
                <c:pt idx="0">
                  <c:v>2007</c:v>
                </c:pt>
                <c:pt idx="1">
                  <c:v>2008</c:v>
                </c:pt>
                <c:pt idx="2">
                  <c:v>2009</c:v>
                </c:pt>
                <c:pt idx="3">
                  <c:v>2010</c:v>
                </c:pt>
                <c:pt idx="4">
                  <c:v>2011</c:v>
                </c:pt>
                <c:pt idx="5">
                  <c:v>2012</c:v>
                </c:pt>
                <c:pt idx="6">
                  <c:v>2013</c:v>
                </c:pt>
              </c:numCache>
            </c:numRef>
          </c:cat>
          <c:val>
            <c:numRef>
              <c:f>'Prevention coverage_KP'!$B$6:$H$6</c:f>
              <c:numCache>
                <c:formatCode>General</c:formatCode>
                <c:ptCount val="7"/>
                <c:pt idx="4">
                  <c:v>79.06</c:v>
                </c:pt>
                <c:pt idx="6">
                  <c:v>53.8</c:v>
                </c:pt>
              </c:numCache>
            </c:numRef>
          </c:val>
          <c:extLst>
            <c:ext xmlns:c16="http://schemas.microsoft.com/office/drawing/2014/chart" uri="{C3380CC4-5D6E-409C-BE32-E72D297353CC}">
              <c16:uniqueId val="{00000003-EA7C-46B7-AD5A-7FD54AA1E40D}"/>
            </c:ext>
          </c:extLst>
        </c:ser>
        <c:ser>
          <c:idx val="4"/>
          <c:order val="4"/>
          <c:tx>
            <c:strRef>
              <c:f>'Prevention coverage_KP'!$A$7</c:f>
              <c:strCache>
                <c:ptCount val="1"/>
                <c:pt idx="0">
                  <c:v>TG sex workers</c:v>
                </c:pt>
              </c:strCache>
            </c:strRef>
          </c:tx>
          <c:spPr>
            <a:solidFill>
              <a:srgbClr val="7030A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coverage_KP'!$B$2:$H$2</c:f>
              <c:numCache>
                <c:formatCode>General</c:formatCode>
                <c:ptCount val="7"/>
                <c:pt idx="0">
                  <c:v>2007</c:v>
                </c:pt>
                <c:pt idx="1">
                  <c:v>2008</c:v>
                </c:pt>
                <c:pt idx="2">
                  <c:v>2009</c:v>
                </c:pt>
                <c:pt idx="3">
                  <c:v>2010</c:v>
                </c:pt>
                <c:pt idx="4">
                  <c:v>2011</c:v>
                </c:pt>
                <c:pt idx="5">
                  <c:v>2012</c:v>
                </c:pt>
                <c:pt idx="6">
                  <c:v>2013</c:v>
                </c:pt>
              </c:numCache>
            </c:numRef>
          </c:cat>
          <c:val>
            <c:numRef>
              <c:f>'Prevention coverage_KP'!$B$7:$H$7</c:f>
              <c:numCache>
                <c:formatCode>General</c:formatCode>
                <c:ptCount val="7"/>
                <c:pt idx="6">
                  <c:v>32.299999999999997</c:v>
                </c:pt>
              </c:numCache>
            </c:numRef>
          </c:val>
          <c:extLst>
            <c:ext xmlns:c16="http://schemas.microsoft.com/office/drawing/2014/chart" uri="{C3380CC4-5D6E-409C-BE32-E72D297353CC}">
              <c16:uniqueId val="{00000004-EA7C-46B7-AD5A-7FD54AA1E40D}"/>
            </c:ext>
          </c:extLst>
        </c:ser>
        <c:dLbls>
          <c:showLegendKey val="0"/>
          <c:showVal val="0"/>
          <c:showCatName val="0"/>
          <c:showSerName val="0"/>
          <c:showPercent val="0"/>
          <c:showBubbleSize val="0"/>
        </c:dLbls>
        <c:gapWidth val="150"/>
        <c:axId val="188625280"/>
        <c:axId val="188626816"/>
      </c:barChart>
      <c:scatterChart>
        <c:scatterStyle val="lineMarker"/>
        <c:varyColors val="0"/>
        <c:ser>
          <c:idx val="5"/>
          <c:order val="5"/>
          <c:tx>
            <c:strRef>
              <c:f>'Prevention coverage_KP'!$N$1</c:f>
              <c:strCache>
                <c:ptCount val="1"/>
                <c:pt idx="0">
                  <c:v>target</c:v>
                </c:pt>
              </c:strCache>
            </c:strRef>
          </c:tx>
          <c:spPr>
            <a:ln w="15875">
              <a:solidFill>
                <a:srgbClr val="E31837"/>
              </a:solidFill>
              <a:prstDash val="dash"/>
            </a:ln>
          </c:spPr>
          <c:marker>
            <c:symbol val="none"/>
          </c:marker>
          <c:xVal>
            <c:numRef>
              <c:f>'Prevention coverage_KP'!$M$2:$M$3</c:f>
              <c:numCache>
                <c:formatCode>General</c:formatCode>
                <c:ptCount val="2"/>
                <c:pt idx="0">
                  <c:v>0</c:v>
                </c:pt>
                <c:pt idx="1">
                  <c:v>1</c:v>
                </c:pt>
              </c:numCache>
            </c:numRef>
          </c:xVal>
          <c:yVal>
            <c:numRef>
              <c:f>'Prevention coverage_KP'!$N$2:$N$3</c:f>
              <c:numCache>
                <c:formatCode>General</c:formatCode>
                <c:ptCount val="2"/>
                <c:pt idx="0">
                  <c:v>90</c:v>
                </c:pt>
                <c:pt idx="1">
                  <c:v>90</c:v>
                </c:pt>
              </c:numCache>
            </c:numRef>
          </c:yVal>
          <c:smooth val="0"/>
          <c:extLst>
            <c:ext xmlns:c16="http://schemas.microsoft.com/office/drawing/2014/chart" uri="{C3380CC4-5D6E-409C-BE32-E72D297353CC}">
              <c16:uniqueId val="{00000005-EA7C-46B7-AD5A-7FD54AA1E40D}"/>
            </c:ext>
          </c:extLst>
        </c:ser>
        <c:dLbls>
          <c:showLegendKey val="0"/>
          <c:showVal val="0"/>
          <c:showCatName val="0"/>
          <c:showSerName val="0"/>
          <c:showPercent val="0"/>
          <c:showBubbleSize val="0"/>
        </c:dLbls>
        <c:axId val="188634624"/>
        <c:axId val="188633088"/>
      </c:scatterChart>
      <c:catAx>
        <c:axId val="188625280"/>
        <c:scaling>
          <c:orientation val="minMax"/>
        </c:scaling>
        <c:delete val="0"/>
        <c:axPos val="b"/>
        <c:numFmt formatCode="General" sourceLinked="1"/>
        <c:majorTickMark val="out"/>
        <c:minorTickMark val="none"/>
        <c:tickLblPos val="nextTo"/>
        <c:crossAx val="188626816"/>
        <c:crosses val="autoZero"/>
        <c:auto val="1"/>
        <c:lblAlgn val="ctr"/>
        <c:lblOffset val="100"/>
        <c:noMultiLvlLbl val="0"/>
      </c:catAx>
      <c:valAx>
        <c:axId val="188626816"/>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1.7042066989332756E-2"/>
              <c:y val="3.0273789305748557E-3"/>
            </c:manualLayout>
          </c:layout>
          <c:overlay val="0"/>
        </c:title>
        <c:numFmt formatCode="0" sourceLinked="1"/>
        <c:majorTickMark val="out"/>
        <c:minorTickMark val="none"/>
        <c:tickLblPos val="nextTo"/>
        <c:crossAx val="188625280"/>
        <c:crosses val="autoZero"/>
        <c:crossBetween val="between"/>
        <c:majorUnit val="10"/>
      </c:valAx>
      <c:valAx>
        <c:axId val="188633088"/>
        <c:scaling>
          <c:orientation val="minMax"/>
          <c:max val="100"/>
          <c:min val="0"/>
        </c:scaling>
        <c:delete val="1"/>
        <c:axPos val="r"/>
        <c:numFmt formatCode="General" sourceLinked="1"/>
        <c:majorTickMark val="out"/>
        <c:minorTickMark val="none"/>
        <c:tickLblPos val="nextTo"/>
        <c:crossAx val="188634624"/>
        <c:crosses val="max"/>
        <c:crossBetween val="midCat"/>
        <c:majorUnit val="20"/>
      </c:valAx>
      <c:valAx>
        <c:axId val="188634624"/>
        <c:scaling>
          <c:orientation val="minMax"/>
          <c:max val="1"/>
          <c:min val="0"/>
        </c:scaling>
        <c:delete val="1"/>
        <c:axPos val="t"/>
        <c:numFmt formatCode="General" sourceLinked="1"/>
        <c:majorTickMark val="out"/>
        <c:minorTickMark val="none"/>
        <c:tickLblPos val="nextTo"/>
        <c:crossAx val="188633088"/>
        <c:crosses val="max"/>
        <c:crossBetween val="midCat"/>
      </c:valAx>
    </c:plotArea>
    <c:legend>
      <c:legendPos val="b"/>
      <c:legendEntry>
        <c:idx val="5"/>
        <c:delete val="1"/>
      </c:legendEntry>
      <c:layout>
        <c:manualLayout>
          <c:xMode val="edge"/>
          <c:yMode val="edge"/>
          <c:x val="0.10166449950636908"/>
          <c:y val="0.91018424167567291"/>
          <c:w val="0.85171675214910048"/>
          <c:h val="7.020791518707220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1889021236294"/>
          <c:y val="0.10927390473057709"/>
          <c:w val="0.60538029650525793"/>
          <c:h val="0.76324220307970647"/>
        </c:manualLayout>
      </c:layout>
      <c:barChart>
        <c:barDir val="col"/>
        <c:grouping val="clustered"/>
        <c:varyColors val="0"/>
        <c:ser>
          <c:idx val="0"/>
          <c:order val="0"/>
          <c:spPr>
            <a:solidFill>
              <a:srgbClr val="88C540"/>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'Syringes per PWID'!$B$5:$C$5</c:f>
              <c:strCache>
                <c:ptCount val="2"/>
                <c:pt idx="0">
                  <c:v>2008</c:v>
                </c:pt>
                <c:pt idx="1">
                  <c:v>2009</c:v>
                </c:pt>
              </c:strCache>
            </c:strRef>
          </c:cat>
          <c:val>
            <c:numRef>
              <c:f>'Syringes per PWID'!$B$6:$C$6</c:f>
              <c:numCache>
                <c:formatCode>0</c:formatCode>
                <c:ptCount val="2"/>
                <c:pt idx="0">
                  <c:v>3</c:v>
                </c:pt>
                <c:pt idx="1">
                  <c:v>2</c:v>
                </c:pt>
              </c:numCache>
            </c:numRef>
          </c:val>
          <c:extLst>
            <c:ext xmlns:c16="http://schemas.microsoft.com/office/drawing/2014/chart" uri="{C3380CC4-5D6E-409C-BE32-E72D297353CC}">
              <c16:uniqueId val="{00000000-BF95-4D11-863A-597B29EDE016}"/>
            </c:ext>
          </c:extLst>
        </c:ser>
        <c:dLbls>
          <c:showLegendKey val="0"/>
          <c:showVal val="0"/>
          <c:showCatName val="0"/>
          <c:showSerName val="0"/>
          <c:showPercent val="0"/>
          <c:showBubbleSize val="0"/>
        </c:dLbls>
        <c:gapWidth val="90"/>
        <c:axId val="188727296"/>
        <c:axId val="188728832"/>
      </c:barChart>
      <c:scatterChart>
        <c:scatterStyle val="lineMarker"/>
        <c:varyColors val="0"/>
        <c:ser>
          <c:idx val="1"/>
          <c:order val="1"/>
          <c:tx>
            <c:strRef>
              <c:f>'Syringes per PWID'!$K$6</c:f>
              <c:strCache>
                <c:ptCount val="1"/>
                <c:pt idx="0">
                  <c:v>low coverage target</c:v>
                </c:pt>
              </c:strCache>
            </c:strRef>
          </c:tx>
          <c:spPr>
            <a:ln w="15875">
              <a:solidFill>
                <a:srgbClr val="F78E1E"/>
              </a:solidFill>
              <a:prstDash val="dash"/>
            </a:ln>
          </c:spPr>
          <c:marker>
            <c:symbol val="none"/>
          </c:marker>
          <c:xVal>
            <c:numRef>
              <c:f>'Syringes per PWID'!$J$7:$J$8</c:f>
              <c:numCache>
                <c:formatCode>General</c:formatCode>
                <c:ptCount val="2"/>
                <c:pt idx="0">
                  <c:v>0</c:v>
                </c:pt>
                <c:pt idx="1">
                  <c:v>1</c:v>
                </c:pt>
              </c:numCache>
            </c:numRef>
          </c:xVal>
          <c:yVal>
            <c:numRef>
              <c:f>'Syringes per PWID'!$K$7:$K$8</c:f>
              <c:numCache>
                <c:formatCode>General</c:formatCode>
                <c:ptCount val="2"/>
                <c:pt idx="0">
                  <c:v>100</c:v>
                </c:pt>
                <c:pt idx="1">
                  <c:v>100</c:v>
                </c:pt>
              </c:numCache>
            </c:numRef>
          </c:yVal>
          <c:smooth val="0"/>
          <c:extLst>
            <c:ext xmlns:c16="http://schemas.microsoft.com/office/drawing/2014/chart" uri="{C3380CC4-5D6E-409C-BE32-E72D297353CC}">
              <c16:uniqueId val="{00000001-BF95-4D11-863A-597B29EDE016}"/>
            </c:ext>
          </c:extLst>
        </c:ser>
        <c:ser>
          <c:idx val="2"/>
          <c:order val="2"/>
          <c:tx>
            <c:strRef>
              <c:f>'Syringes per PWID'!$O$6</c:f>
              <c:strCache>
                <c:ptCount val="1"/>
                <c:pt idx="0">
                  <c:v>high coverage target</c:v>
                </c:pt>
              </c:strCache>
            </c:strRef>
          </c:tx>
          <c:spPr>
            <a:ln w="15875">
              <a:solidFill>
                <a:srgbClr val="88C540"/>
              </a:solidFill>
              <a:prstDash val="dash"/>
            </a:ln>
          </c:spPr>
          <c:marker>
            <c:symbol val="none"/>
          </c:marker>
          <c:xVal>
            <c:numRef>
              <c:f>'Syringes per PWID'!$N$7:$N$8</c:f>
              <c:numCache>
                <c:formatCode>General</c:formatCode>
                <c:ptCount val="2"/>
                <c:pt idx="0">
                  <c:v>0</c:v>
                </c:pt>
                <c:pt idx="1">
                  <c:v>1</c:v>
                </c:pt>
              </c:numCache>
            </c:numRef>
          </c:xVal>
          <c:yVal>
            <c:numRef>
              <c:f>'Syringes per PWID'!$O$7:$O$8</c:f>
              <c:numCache>
                <c:formatCode>General</c:formatCode>
                <c:ptCount val="2"/>
                <c:pt idx="0">
                  <c:v>200</c:v>
                </c:pt>
                <c:pt idx="1">
                  <c:v>200</c:v>
                </c:pt>
              </c:numCache>
            </c:numRef>
          </c:yVal>
          <c:smooth val="0"/>
          <c:extLst>
            <c:ext xmlns:c16="http://schemas.microsoft.com/office/drawing/2014/chart" uri="{C3380CC4-5D6E-409C-BE32-E72D297353CC}">
              <c16:uniqueId val="{00000002-BF95-4D11-863A-597B29EDE016}"/>
            </c:ext>
          </c:extLst>
        </c:ser>
        <c:dLbls>
          <c:showLegendKey val="0"/>
          <c:showVal val="0"/>
          <c:showCatName val="0"/>
          <c:showSerName val="0"/>
          <c:showPercent val="0"/>
          <c:showBubbleSize val="0"/>
        </c:dLbls>
        <c:axId val="188740736"/>
        <c:axId val="188730752"/>
      </c:scatterChart>
      <c:catAx>
        <c:axId val="188727296"/>
        <c:scaling>
          <c:orientation val="minMax"/>
        </c:scaling>
        <c:delete val="0"/>
        <c:axPos val="b"/>
        <c:numFmt formatCode="General" sourceLinked="0"/>
        <c:majorTickMark val="out"/>
        <c:minorTickMark val="none"/>
        <c:tickLblPos val="nextTo"/>
        <c:crossAx val="188728832"/>
        <c:crosses val="autoZero"/>
        <c:auto val="1"/>
        <c:lblAlgn val="ctr"/>
        <c:lblOffset val="100"/>
        <c:noMultiLvlLbl val="0"/>
      </c:catAx>
      <c:valAx>
        <c:axId val="188728832"/>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4483396097226977E-2"/>
              <c:y val="8.5953170327393288E-2"/>
            </c:manualLayout>
          </c:layout>
          <c:overlay val="0"/>
        </c:title>
        <c:numFmt formatCode="0" sourceLinked="1"/>
        <c:majorTickMark val="out"/>
        <c:minorTickMark val="none"/>
        <c:tickLblPos val="nextTo"/>
        <c:crossAx val="188727296"/>
        <c:crosses val="autoZero"/>
        <c:crossBetween val="between"/>
        <c:majorUnit val="100"/>
      </c:valAx>
      <c:valAx>
        <c:axId val="188730752"/>
        <c:scaling>
          <c:orientation val="minMax"/>
          <c:max val="300"/>
          <c:min val="0"/>
        </c:scaling>
        <c:delete val="1"/>
        <c:axPos val="r"/>
        <c:numFmt formatCode="General" sourceLinked="1"/>
        <c:majorTickMark val="out"/>
        <c:minorTickMark val="none"/>
        <c:tickLblPos val="nextTo"/>
        <c:crossAx val="188740736"/>
        <c:crosses val="max"/>
        <c:crossBetween val="midCat"/>
        <c:majorUnit val="100"/>
      </c:valAx>
      <c:valAx>
        <c:axId val="188740736"/>
        <c:scaling>
          <c:orientation val="minMax"/>
          <c:max val="1"/>
          <c:min val="0"/>
        </c:scaling>
        <c:delete val="1"/>
        <c:axPos val="t"/>
        <c:numFmt formatCode="General" sourceLinked="1"/>
        <c:majorTickMark val="out"/>
        <c:minorTickMark val="none"/>
        <c:tickLblPos val="nextTo"/>
        <c:crossAx val="18873075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0060763888889"/>
          <c:y val="5.8216203703703708E-2"/>
          <c:w val="0.85604392361111115"/>
          <c:h val="0.68715300925925926"/>
        </c:manualLayout>
      </c:layout>
      <c:lineChart>
        <c:grouping val="standard"/>
        <c:varyColors val="1"/>
        <c:ser>
          <c:idx val="0"/>
          <c:order val="0"/>
          <c:tx>
            <c:strRef>
              <c:f>'Philippines PLHIV_adults v wome'!$C$2</c:f>
              <c:strCache>
                <c:ptCount val="1"/>
                <c:pt idx="0">
                  <c:v>Adults (15+) living with HIV</c:v>
                </c:pt>
              </c:strCache>
            </c:strRef>
          </c:tx>
          <c:spPr>
            <a:ln w="38100" cmpd="sng">
              <a:solidFill>
                <a:srgbClr val="63CDF6"/>
              </a:solidFill>
              <a:prstDash val="solid"/>
            </a:ln>
          </c:spPr>
          <c:marker>
            <c:symbol val="none"/>
          </c:marker>
          <c:dLbls>
            <c:dLbl>
              <c:idx val="28"/>
              <c:tx>
                <c:rich>
                  <a:bodyPr/>
                  <a:lstStyle/>
                  <a:p>
                    <a:r>
                      <a:rPr lang="en-US" b="1" dirty="0">
                        <a:solidFill>
                          <a:srgbClr val="63CDF6"/>
                        </a:solidFill>
                      </a:rPr>
                      <a:t>76,600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D2-4ADE-8ADC-90D5BC34B9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'Philippines PLHIV_adults v wome'!$B$3:$B$31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 PLHIV_adults v wome'!$C$3:$C$31</c:f>
              <c:numCache>
                <c:formatCode>#,##0</c:formatCode>
                <c:ptCount val="29"/>
                <c:pt idx="0">
                  <c:v>53</c:v>
                </c:pt>
                <c:pt idx="1">
                  <c:v>72</c:v>
                </c:pt>
                <c:pt idx="2">
                  <c:v>95</c:v>
                </c:pt>
                <c:pt idx="3">
                  <c:v>133</c:v>
                </c:pt>
                <c:pt idx="4">
                  <c:v>190</c:v>
                </c:pt>
                <c:pt idx="5">
                  <c:v>267</c:v>
                </c:pt>
                <c:pt idx="6">
                  <c:v>351</c:v>
                </c:pt>
                <c:pt idx="7">
                  <c:v>463</c:v>
                </c:pt>
                <c:pt idx="8">
                  <c:v>591</c:v>
                </c:pt>
                <c:pt idx="9">
                  <c:v>779</c:v>
                </c:pt>
                <c:pt idx="10">
                  <c:v>1028</c:v>
                </c:pt>
                <c:pt idx="11">
                  <c:v>1320</c:v>
                </c:pt>
                <c:pt idx="12">
                  <c:v>1703</c:v>
                </c:pt>
                <c:pt idx="13">
                  <c:v>2202</c:v>
                </c:pt>
                <c:pt idx="14">
                  <c:v>2826</c:v>
                </c:pt>
                <c:pt idx="15">
                  <c:v>3633</c:v>
                </c:pt>
                <c:pt idx="16">
                  <c:v>4678</c:v>
                </c:pt>
                <c:pt idx="17">
                  <c:v>6090</c:v>
                </c:pt>
                <c:pt idx="18">
                  <c:v>7912</c:v>
                </c:pt>
                <c:pt idx="19">
                  <c:v>11137</c:v>
                </c:pt>
                <c:pt idx="20">
                  <c:v>15058</c:v>
                </c:pt>
                <c:pt idx="21">
                  <c:v>19089</c:v>
                </c:pt>
                <c:pt idx="22">
                  <c:v>23832</c:v>
                </c:pt>
                <c:pt idx="23">
                  <c:v>29701</c:v>
                </c:pt>
                <c:pt idx="24">
                  <c:v>36957</c:v>
                </c:pt>
                <c:pt idx="25">
                  <c:v>45349</c:v>
                </c:pt>
                <c:pt idx="26">
                  <c:v>54630</c:v>
                </c:pt>
                <c:pt idx="27">
                  <c:v>64974</c:v>
                </c:pt>
                <c:pt idx="28">
                  <c:v>76701</c:v>
                </c:pt>
              </c:numCache>
            </c:numRef>
          </c:val>
          <c:smooth val="0"/>
          <c:extLst>
            <c:ext xmlns:c16="http://schemas.microsoft.com/office/drawing/2014/chart" uri="{C3380CC4-5D6E-409C-BE32-E72D297353CC}">
              <c16:uniqueId val="{00000001-0AD2-4ADE-8ADC-90D5BC34B9F6}"/>
            </c:ext>
          </c:extLst>
        </c:ser>
        <c:ser>
          <c:idx val="1"/>
          <c:order val="1"/>
          <c:tx>
            <c:strRef>
              <c:f>'Philippines PLHIV_adults v wome'!$D$2</c:f>
              <c:strCache>
                <c:ptCount val="1"/>
                <c:pt idx="0">
                  <c:v>Adults - Lower</c:v>
                </c:pt>
              </c:strCache>
            </c:strRef>
          </c:tx>
          <c:spPr>
            <a:ln w="19050" cmpd="sng">
              <a:solidFill>
                <a:srgbClr val="63CDF6"/>
              </a:solidFill>
              <a:prstDash val="sysDot"/>
            </a:ln>
          </c:spPr>
          <c:marker>
            <c:symbol val="none"/>
          </c:marker>
          <c:cat>
            <c:numRef>
              <c:f>'Philippines PLHIV_adults v wome'!$B$3:$B$31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 PLHIV_adults v wome'!$D$3:$D$31</c:f>
              <c:numCache>
                <c:formatCode>#,##0</c:formatCode>
                <c:ptCount val="29"/>
                <c:pt idx="0">
                  <c:v>47</c:v>
                </c:pt>
                <c:pt idx="1">
                  <c:v>65</c:v>
                </c:pt>
                <c:pt idx="2">
                  <c:v>85</c:v>
                </c:pt>
                <c:pt idx="3">
                  <c:v>118</c:v>
                </c:pt>
                <c:pt idx="4">
                  <c:v>169</c:v>
                </c:pt>
                <c:pt idx="5">
                  <c:v>237</c:v>
                </c:pt>
                <c:pt idx="6">
                  <c:v>310</c:v>
                </c:pt>
                <c:pt idx="7">
                  <c:v>409</c:v>
                </c:pt>
                <c:pt idx="8">
                  <c:v>519</c:v>
                </c:pt>
                <c:pt idx="9">
                  <c:v>682</c:v>
                </c:pt>
                <c:pt idx="10">
                  <c:v>897</c:v>
                </c:pt>
                <c:pt idx="11">
                  <c:v>1145</c:v>
                </c:pt>
                <c:pt idx="12">
                  <c:v>1474</c:v>
                </c:pt>
                <c:pt idx="13">
                  <c:v>1913</c:v>
                </c:pt>
                <c:pt idx="14">
                  <c:v>2436</c:v>
                </c:pt>
                <c:pt idx="15">
                  <c:v>3100</c:v>
                </c:pt>
                <c:pt idx="16">
                  <c:v>3976</c:v>
                </c:pt>
                <c:pt idx="17">
                  <c:v>5158</c:v>
                </c:pt>
                <c:pt idx="18">
                  <c:v>6649</c:v>
                </c:pt>
                <c:pt idx="19">
                  <c:v>9415</c:v>
                </c:pt>
                <c:pt idx="20">
                  <c:v>12796</c:v>
                </c:pt>
                <c:pt idx="21">
                  <c:v>16219</c:v>
                </c:pt>
                <c:pt idx="22">
                  <c:v>20188</c:v>
                </c:pt>
                <c:pt idx="23">
                  <c:v>25121</c:v>
                </c:pt>
                <c:pt idx="24">
                  <c:v>31164</c:v>
                </c:pt>
                <c:pt idx="25">
                  <c:v>38173</c:v>
                </c:pt>
                <c:pt idx="26">
                  <c:v>45942</c:v>
                </c:pt>
                <c:pt idx="27">
                  <c:v>54636</c:v>
                </c:pt>
                <c:pt idx="28">
                  <c:v>64336</c:v>
                </c:pt>
              </c:numCache>
            </c:numRef>
          </c:val>
          <c:smooth val="0"/>
          <c:extLst>
            <c:ext xmlns:c16="http://schemas.microsoft.com/office/drawing/2014/chart" uri="{C3380CC4-5D6E-409C-BE32-E72D297353CC}">
              <c16:uniqueId val="{00000002-0AD2-4ADE-8ADC-90D5BC34B9F6}"/>
            </c:ext>
          </c:extLst>
        </c:ser>
        <c:ser>
          <c:idx val="2"/>
          <c:order val="2"/>
          <c:tx>
            <c:strRef>
              <c:f>'Philippines PLHIV_adults v wome'!$E$2</c:f>
              <c:strCache>
                <c:ptCount val="1"/>
                <c:pt idx="0">
                  <c:v>Adults - Upper</c:v>
                </c:pt>
              </c:strCache>
            </c:strRef>
          </c:tx>
          <c:spPr>
            <a:ln w="19050" cmpd="sng">
              <a:solidFill>
                <a:srgbClr val="63CDF6"/>
              </a:solidFill>
              <a:prstDash val="sysDot"/>
            </a:ln>
          </c:spPr>
          <c:marker>
            <c:symbol val="none"/>
          </c:marker>
          <c:cat>
            <c:numRef>
              <c:f>'Philippines PLHIV_adults v wome'!$B$3:$B$31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 PLHIV_adults v wome'!$E$3:$E$31</c:f>
              <c:numCache>
                <c:formatCode>#,##0</c:formatCode>
                <c:ptCount val="29"/>
                <c:pt idx="0">
                  <c:v>58</c:v>
                </c:pt>
                <c:pt idx="1">
                  <c:v>80</c:v>
                </c:pt>
                <c:pt idx="2">
                  <c:v>105</c:v>
                </c:pt>
                <c:pt idx="3">
                  <c:v>147</c:v>
                </c:pt>
                <c:pt idx="4">
                  <c:v>210</c:v>
                </c:pt>
                <c:pt idx="5">
                  <c:v>296</c:v>
                </c:pt>
                <c:pt idx="6">
                  <c:v>390</c:v>
                </c:pt>
                <c:pt idx="7">
                  <c:v>516</c:v>
                </c:pt>
                <c:pt idx="8">
                  <c:v>662</c:v>
                </c:pt>
                <c:pt idx="9">
                  <c:v>877</c:v>
                </c:pt>
                <c:pt idx="10">
                  <c:v>1158</c:v>
                </c:pt>
                <c:pt idx="11">
                  <c:v>1504</c:v>
                </c:pt>
                <c:pt idx="12">
                  <c:v>1964</c:v>
                </c:pt>
                <c:pt idx="13">
                  <c:v>2555</c:v>
                </c:pt>
                <c:pt idx="14">
                  <c:v>3288</c:v>
                </c:pt>
                <c:pt idx="15">
                  <c:v>4246</c:v>
                </c:pt>
                <c:pt idx="16">
                  <c:v>5499</c:v>
                </c:pt>
                <c:pt idx="17">
                  <c:v>7183</c:v>
                </c:pt>
                <c:pt idx="18">
                  <c:v>9334</c:v>
                </c:pt>
                <c:pt idx="19">
                  <c:v>12974</c:v>
                </c:pt>
                <c:pt idx="20">
                  <c:v>17419</c:v>
                </c:pt>
                <c:pt idx="21">
                  <c:v>22140</c:v>
                </c:pt>
                <c:pt idx="22">
                  <c:v>27702</c:v>
                </c:pt>
                <c:pt idx="23">
                  <c:v>34567</c:v>
                </c:pt>
                <c:pt idx="24">
                  <c:v>43100</c:v>
                </c:pt>
                <c:pt idx="25">
                  <c:v>52879</c:v>
                </c:pt>
                <c:pt idx="26">
                  <c:v>63752</c:v>
                </c:pt>
                <c:pt idx="27">
                  <c:v>75985</c:v>
                </c:pt>
                <c:pt idx="28">
                  <c:v>89674</c:v>
                </c:pt>
              </c:numCache>
            </c:numRef>
          </c:val>
          <c:smooth val="0"/>
          <c:extLst>
            <c:ext xmlns:c16="http://schemas.microsoft.com/office/drawing/2014/chart" uri="{C3380CC4-5D6E-409C-BE32-E72D297353CC}">
              <c16:uniqueId val="{00000003-0AD2-4ADE-8ADC-90D5BC34B9F6}"/>
            </c:ext>
          </c:extLst>
        </c:ser>
        <c:ser>
          <c:idx val="3"/>
          <c:order val="3"/>
          <c:tx>
            <c:strRef>
              <c:f>'Philippines PLHIV_adults v wome'!$F$2</c:f>
              <c:strCache>
                <c:ptCount val="1"/>
                <c:pt idx="0">
                  <c:v>Women (15+) living with HIV</c:v>
                </c:pt>
              </c:strCache>
            </c:strRef>
          </c:tx>
          <c:spPr>
            <a:ln w="38100" cmpd="sng">
              <a:solidFill>
                <a:srgbClr val="F26B73"/>
              </a:solidFill>
              <a:prstDash val="solid"/>
            </a:ln>
          </c:spPr>
          <c:marker>
            <c:symbol val="none"/>
          </c:marker>
          <c:cat>
            <c:numRef>
              <c:f>'Philippines PLHIV_adults v wome'!$B$3:$B$31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 PLHIV_adults v wome'!$F$3:$F$31</c:f>
              <c:numCache>
                <c:formatCode>#,##0</c:formatCode>
                <c:ptCount val="29"/>
                <c:pt idx="0">
                  <c:v>15</c:v>
                </c:pt>
                <c:pt idx="1">
                  <c:v>21</c:v>
                </c:pt>
                <c:pt idx="2">
                  <c:v>25</c:v>
                </c:pt>
                <c:pt idx="3">
                  <c:v>33</c:v>
                </c:pt>
                <c:pt idx="4">
                  <c:v>47</c:v>
                </c:pt>
                <c:pt idx="5">
                  <c:v>61</c:v>
                </c:pt>
                <c:pt idx="6">
                  <c:v>75</c:v>
                </c:pt>
                <c:pt idx="7">
                  <c:v>98</c:v>
                </c:pt>
                <c:pt idx="8">
                  <c:v>118</c:v>
                </c:pt>
                <c:pt idx="9">
                  <c:v>142</c:v>
                </c:pt>
                <c:pt idx="10">
                  <c:v>178</c:v>
                </c:pt>
                <c:pt idx="11">
                  <c:v>208</c:v>
                </c:pt>
                <c:pt idx="12">
                  <c:v>239</c:v>
                </c:pt>
                <c:pt idx="13">
                  <c:v>288</c:v>
                </c:pt>
                <c:pt idx="14">
                  <c:v>339</c:v>
                </c:pt>
                <c:pt idx="15">
                  <c:v>387</c:v>
                </c:pt>
                <c:pt idx="16">
                  <c:v>456</c:v>
                </c:pt>
                <c:pt idx="17">
                  <c:v>551</c:v>
                </c:pt>
                <c:pt idx="18">
                  <c:v>639</c:v>
                </c:pt>
                <c:pt idx="19">
                  <c:v>797</c:v>
                </c:pt>
                <c:pt idx="20">
                  <c:v>1060</c:v>
                </c:pt>
                <c:pt idx="21">
                  <c:v>1307</c:v>
                </c:pt>
                <c:pt idx="22">
                  <c:v>1602</c:v>
                </c:pt>
                <c:pt idx="23">
                  <c:v>1939</c:v>
                </c:pt>
                <c:pt idx="24">
                  <c:v>2342</c:v>
                </c:pt>
                <c:pt idx="25">
                  <c:v>2828</c:v>
                </c:pt>
                <c:pt idx="26">
                  <c:v>3365</c:v>
                </c:pt>
                <c:pt idx="27">
                  <c:v>3953</c:v>
                </c:pt>
                <c:pt idx="28">
                  <c:v>4629</c:v>
                </c:pt>
              </c:numCache>
            </c:numRef>
          </c:val>
          <c:smooth val="0"/>
          <c:extLst>
            <c:ext xmlns:c16="http://schemas.microsoft.com/office/drawing/2014/chart" uri="{C3380CC4-5D6E-409C-BE32-E72D297353CC}">
              <c16:uniqueId val="{00000004-0AD2-4ADE-8ADC-90D5BC34B9F6}"/>
            </c:ext>
          </c:extLst>
        </c:ser>
        <c:ser>
          <c:idx val="4"/>
          <c:order val="4"/>
          <c:tx>
            <c:strRef>
              <c:f>'Philippines PLHIV_adults v wome'!$G$2</c:f>
              <c:strCache>
                <c:ptCount val="1"/>
                <c:pt idx="0">
                  <c:v>Female - Lower</c:v>
                </c:pt>
              </c:strCache>
            </c:strRef>
          </c:tx>
          <c:spPr>
            <a:ln w="19050" cmpd="sng">
              <a:solidFill>
                <a:srgbClr val="F26B73"/>
              </a:solidFill>
              <a:prstDash val="sysDot"/>
            </a:ln>
          </c:spPr>
          <c:marker>
            <c:symbol val="none"/>
          </c:marker>
          <c:cat>
            <c:numRef>
              <c:f>'Philippines PLHIV_adults v wome'!$B$3:$B$31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 PLHIV_adults v wome'!$G$3:$G$31</c:f>
              <c:numCache>
                <c:formatCode>#,##0</c:formatCode>
                <c:ptCount val="29"/>
                <c:pt idx="0">
                  <c:v>13</c:v>
                </c:pt>
                <c:pt idx="1">
                  <c:v>18</c:v>
                </c:pt>
                <c:pt idx="2">
                  <c:v>22</c:v>
                </c:pt>
                <c:pt idx="3">
                  <c:v>29</c:v>
                </c:pt>
                <c:pt idx="4">
                  <c:v>41</c:v>
                </c:pt>
                <c:pt idx="5">
                  <c:v>54</c:v>
                </c:pt>
                <c:pt idx="6">
                  <c:v>66</c:v>
                </c:pt>
                <c:pt idx="7">
                  <c:v>86</c:v>
                </c:pt>
                <c:pt idx="8">
                  <c:v>103</c:v>
                </c:pt>
                <c:pt idx="9">
                  <c:v>124</c:v>
                </c:pt>
                <c:pt idx="10">
                  <c:v>155</c:v>
                </c:pt>
                <c:pt idx="11">
                  <c:v>178</c:v>
                </c:pt>
                <c:pt idx="12">
                  <c:v>204</c:v>
                </c:pt>
                <c:pt idx="13">
                  <c:v>245</c:v>
                </c:pt>
                <c:pt idx="14">
                  <c:v>286</c:v>
                </c:pt>
                <c:pt idx="15">
                  <c:v>326</c:v>
                </c:pt>
                <c:pt idx="16">
                  <c:v>385</c:v>
                </c:pt>
                <c:pt idx="17">
                  <c:v>463</c:v>
                </c:pt>
                <c:pt idx="18">
                  <c:v>535</c:v>
                </c:pt>
                <c:pt idx="19">
                  <c:v>670</c:v>
                </c:pt>
                <c:pt idx="20">
                  <c:v>901</c:v>
                </c:pt>
                <c:pt idx="21">
                  <c:v>1108</c:v>
                </c:pt>
                <c:pt idx="22">
                  <c:v>1361</c:v>
                </c:pt>
                <c:pt idx="23">
                  <c:v>1650</c:v>
                </c:pt>
                <c:pt idx="24">
                  <c:v>1984</c:v>
                </c:pt>
                <c:pt idx="25">
                  <c:v>2389</c:v>
                </c:pt>
                <c:pt idx="26">
                  <c:v>2857</c:v>
                </c:pt>
                <c:pt idx="27">
                  <c:v>3341</c:v>
                </c:pt>
                <c:pt idx="28">
                  <c:v>3904</c:v>
                </c:pt>
              </c:numCache>
            </c:numRef>
          </c:val>
          <c:smooth val="0"/>
          <c:extLst>
            <c:ext xmlns:c16="http://schemas.microsoft.com/office/drawing/2014/chart" uri="{C3380CC4-5D6E-409C-BE32-E72D297353CC}">
              <c16:uniqueId val="{00000005-0AD2-4ADE-8ADC-90D5BC34B9F6}"/>
            </c:ext>
          </c:extLst>
        </c:ser>
        <c:ser>
          <c:idx val="5"/>
          <c:order val="5"/>
          <c:tx>
            <c:strRef>
              <c:f>'Philippines PLHIV_adults v wome'!$H$2</c:f>
              <c:strCache>
                <c:ptCount val="1"/>
                <c:pt idx="0">
                  <c:v> Female - Upper</c:v>
                </c:pt>
              </c:strCache>
            </c:strRef>
          </c:tx>
          <c:spPr>
            <a:ln w="19050" cmpd="sng">
              <a:solidFill>
                <a:srgbClr val="F26B73"/>
              </a:solidFill>
              <a:prstDash val="sysDot"/>
            </a:ln>
          </c:spPr>
          <c:marker>
            <c:symbol val="none"/>
          </c:marker>
          <c:dLbls>
            <c:dLbl>
              <c:idx val="28"/>
              <c:tx>
                <c:rich>
                  <a:bodyPr/>
                  <a:lstStyle/>
                  <a:p>
                    <a:r>
                      <a:rPr lang="en-US" b="1" dirty="0">
                        <a:solidFill>
                          <a:srgbClr val="FF0000"/>
                        </a:solidFill>
                      </a:rPr>
                      <a:t>4,600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D2-4ADE-8ADC-90D5BC34B9F6}"/>
                </c:ext>
              </c:extLst>
            </c:dLbl>
            <c:spPr>
              <a:noFill/>
              <a:ln>
                <a:noFill/>
              </a:ln>
              <a:effectLst/>
            </c:spPr>
            <c:txPr>
              <a:bodyPr/>
              <a:lstStyle/>
              <a:p>
                <a:pPr>
                  <a:defRPr b="1">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'Philippines PLHIV_adults v wome'!$B$3:$B$31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'Philippines PLHIV_adults v wome'!$H$3:$H$31</c:f>
              <c:numCache>
                <c:formatCode>#,##0</c:formatCode>
                <c:ptCount val="29"/>
                <c:pt idx="0">
                  <c:v>17</c:v>
                </c:pt>
                <c:pt idx="1">
                  <c:v>23</c:v>
                </c:pt>
                <c:pt idx="2">
                  <c:v>28</c:v>
                </c:pt>
                <c:pt idx="3">
                  <c:v>36</c:v>
                </c:pt>
                <c:pt idx="4">
                  <c:v>53</c:v>
                </c:pt>
                <c:pt idx="5">
                  <c:v>68</c:v>
                </c:pt>
                <c:pt idx="6">
                  <c:v>85</c:v>
                </c:pt>
                <c:pt idx="7">
                  <c:v>112</c:v>
                </c:pt>
                <c:pt idx="8">
                  <c:v>134</c:v>
                </c:pt>
                <c:pt idx="9">
                  <c:v>163</c:v>
                </c:pt>
                <c:pt idx="10">
                  <c:v>205</c:v>
                </c:pt>
                <c:pt idx="11">
                  <c:v>239</c:v>
                </c:pt>
                <c:pt idx="12">
                  <c:v>277</c:v>
                </c:pt>
                <c:pt idx="13">
                  <c:v>335</c:v>
                </c:pt>
                <c:pt idx="14">
                  <c:v>399</c:v>
                </c:pt>
                <c:pt idx="15">
                  <c:v>460</c:v>
                </c:pt>
                <c:pt idx="16">
                  <c:v>540</c:v>
                </c:pt>
                <c:pt idx="17">
                  <c:v>654</c:v>
                </c:pt>
                <c:pt idx="18">
                  <c:v>761</c:v>
                </c:pt>
                <c:pt idx="19">
                  <c:v>940</c:v>
                </c:pt>
                <c:pt idx="20">
                  <c:v>1246</c:v>
                </c:pt>
                <c:pt idx="21">
                  <c:v>1528</c:v>
                </c:pt>
                <c:pt idx="22">
                  <c:v>1888</c:v>
                </c:pt>
                <c:pt idx="23">
                  <c:v>2271</c:v>
                </c:pt>
                <c:pt idx="24">
                  <c:v>2755</c:v>
                </c:pt>
                <c:pt idx="25">
                  <c:v>3318</c:v>
                </c:pt>
                <c:pt idx="26">
                  <c:v>3971</c:v>
                </c:pt>
                <c:pt idx="27">
                  <c:v>4669</c:v>
                </c:pt>
                <c:pt idx="28">
                  <c:v>5446</c:v>
                </c:pt>
              </c:numCache>
            </c:numRef>
          </c:val>
          <c:smooth val="0"/>
          <c:extLst>
            <c:ext xmlns:c16="http://schemas.microsoft.com/office/drawing/2014/chart" uri="{C3380CC4-5D6E-409C-BE32-E72D297353CC}">
              <c16:uniqueId val="{00000007-0AD2-4ADE-8ADC-90D5BC34B9F6}"/>
            </c:ext>
          </c:extLst>
        </c:ser>
        <c:dLbls>
          <c:showLegendKey val="0"/>
          <c:showVal val="0"/>
          <c:showCatName val="0"/>
          <c:showSerName val="0"/>
          <c:showPercent val="0"/>
          <c:showBubbleSize val="0"/>
        </c:dLbls>
        <c:smooth val="0"/>
        <c:axId val="116598656"/>
        <c:axId val="116600192"/>
      </c:lineChart>
      <c:catAx>
        <c:axId val="116598656"/>
        <c:scaling>
          <c:orientation val="minMax"/>
        </c:scaling>
        <c:delete val="0"/>
        <c:axPos val="b"/>
        <c:numFmt formatCode="General" sourceLinked="1"/>
        <c:majorTickMark val="cross"/>
        <c:minorTickMark val="cross"/>
        <c:tickLblPos val="nextTo"/>
        <c:txPr>
          <a:bodyPr rot="-5400000"/>
          <a:lstStyle/>
          <a:p>
            <a:pPr>
              <a:defRPr/>
            </a:pPr>
            <a:endParaRPr lang="en-US"/>
          </a:p>
        </c:txPr>
        <c:crossAx val="116600192"/>
        <c:crosses val="autoZero"/>
        <c:auto val="1"/>
        <c:lblAlgn val="ctr"/>
        <c:lblOffset val="100"/>
        <c:noMultiLvlLbl val="1"/>
      </c:catAx>
      <c:valAx>
        <c:axId val="116600192"/>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0" sourceLinked="1"/>
        <c:majorTickMark val="cross"/>
        <c:minorTickMark val="cross"/>
        <c:tickLblPos val="nextTo"/>
        <c:spPr>
          <a:ln w="47625">
            <a:noFill/>
          </a:ln>
        </c:spPr>
        <c:crossAx val="116598656"/>
        <c:crosses val="autoZero"/>
        <c:crossBetween val="between"/>
      </c:valAx>
      <c:spPr>
        <a:noFill/>
      </c:spPr>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8409280647699358"/>
          <c:y val="0.86464602238621524"/>
          <c:w val="0.62876328102007839"/>
          <c:h val="5.7626025446370771E-2"/>
        </c:manualLayout>
      </c:layout>
      <c:overlay val="0"/>
    </c:legend>
    <c:plotVisOnly val="1"/>
    <c:dispBlanksAs val="zero"/>
    <c:showDLblsOverMax val="1"/>
  </c:chart>
  <c:spPr>
    <a:noFill/>
  </c:spPr>
  <c:txPr>
    <a:bodyPr/>
    <a:lstStyle/>
    <a:p>
      <a:pPr>
        <a:defRPr sz="12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8426206339592"/>
          <c:y val="8.8858788267332969E-2"/>
          <c:w val="0.81611158079065094"/>
          <c:h val="0.67081178527005636"/>
        </c:manualLayout>
      </c:layout>
      <c:barChart>
        <c:barDir val="col"/>
        <c:grouping val="clustered"/>
        <c:varyColors val="0"/>
        <c:ser>
          <c:idx val="0"/>
          <c:order val="0"/>
          <c:tx>
            <c:strRef>
              <c:f>'HIV testing KP'!$A$6</c:f>
              <c:strCache>
                <c:ptCount val="1"/>
                <c:pt idx="0">
                  <c:v>FSW</c:v>
                </c:pt>
              </c:strCache>
            </c:strRef>
          </c:tx>
          <c:spPr>
            <a:solidFill>
              <a:srgbClr val="88C540"/>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KP'!$B$5:$F$5</c:f>
              <c:numCache>
                <c:formatCode>General</c:formatCode>
                <c:ptCount val="5"/>
                <c:pt idx="0">
                  <c:v>2007</c:v>
                </c:pt>
                <c:pt idx="1">
                  <c:v>2009</c:v>
                </c:pt>
                <c:pt idx="2">
                  <c:v>2011</c:v>
                </c:pt>
                <c:pt idx="3">
                  <c:v>2013</c:v>
                </c:pt>
                <c:pt idx="4">
                  <c:v>2015</c:v>
                </c:pt>
              </c:numCache>
            </c:numRef>
          </c:cat>
          <c:val>
            <c:numRef>
              <c:f>'HIV testing KP'!$B$6:$F$6</c:f>
              <c:numCache>
                <c:formatCode>General</c:formatCode>
                <c:ptCount val="5"/>
                <c:pt idx="0">
                  <c:v>12</c:v>
                </c:pt>
                <c:pt idx="1">
                  <c:v>19</c:v>
                </c:pt>
                <c:pt idx="2">
                  <c:v>16</c:v>
                </c:pt>
                <c:pt idx="3">
                  <c:v>23.9</c:v>
                </c:pt>
                <c:pt idx="4">
                  <c:v>24</c:v>
                </c:pt>
              </c:numCache>
            </c:numRef>
          </c:val>
          <c:extLst>
            <c:ext xmlns:c16="http://schemas.microsoft.com/office/drawing/2014/chart" uri="{C3380CC4-5D6E-409C-BE32-E72D297353CC}">
              <c16:uniqueId val="{00000000-F462-4673-8243-6665C2D462E6}"/>
            </c:ext>
          </c:extLst>
        </c:ser>
        <c:ser>
          <c:idx val="1"/>
          <c:order val="1"/>
          <c:tx>
            <c:strRef>
              <c:f>'HIV testing KP'!$A$7</c:f>
              <c:strCache>
                <c:ptCount val="1"/>
                <c:pt idx="0">
                  <c:v>MSM</c:v>
                </c:pt>
              </c:strCache>
            </c:strRef>
          </c:tx>
          <c:spPr>
            <a:solidFill>
              <a:srgbClr val="F78E1E"/>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KP'!$B$5:$F$5</c:f>
              <c:numCache>
                <c:formatCode>General</c:formatCode>
                <c:ptCount val="5"/>
                <c:pt idx="0">
                  <c:v>2007</c:v>
                </c:pt>
                <c:pt idx="1">
                  <c:v>2009</c:v>
                </c:pt>
                <c:pt idx="2">
                  <c:v>2011</c:v>
                </c:pt>
                <c:pt idx="3">
                  <c:v>2013</c:v>
                </c:pt>
                <c:pt idx="4">
                  <c:v>2015</c:v>
                </c:pt>
              </c:numCache>
            </c:numRef>
          </c:cat>
          <c:val>
            <c:numRef>
              <c:f>'HIV testing KP'!$B$7:$F$7</c:f>
              <c:numCache>
                <c:formatCode>General</c:formatCode>
                <c:ptCount val="5"/>
                <c:pt idx="0">
                  <c:v>16</c:v>
                </c:pt>
                <c:pt idx="1">
                  <c:v>7</c:v>
                </c:pt>
                <c:pt idx="2">
                  <c:v>5</c:v>
                </c:pt>
                <c:pt idx="3">
                  <c:v>9.3000000000000007</c:v>
                </c:pt>
                <c:pt idx="4">
                  <c:v>16</c:v>
                </c:pt>
              </c:numCache>
            </c:numRef>
          </c:val>
          <c:extLst>
            <c:ext xmlns:c16="http://schemas.microsoft.com/office/drawing/2014/chart" uri="{C3380CC4-5D6E-409C-BE32-E72D297353CC}">
              <c16:uniqueId val="{00000001-F462-4673-8243-6665C2D462E6}"/>
            </c:ext>
          </c:extLst>
        </c:ser>
        <c:ser>
          <c:idx val="2"/>
          <c:order val="2"/>
          <c:tx>
            <c:strRef>
              <c:f>'HIV testing KP'!$A$8</c:f>
              <c:strCache>
                <c:ptCount val="1"/>
                <c:pt idx="0">
                  <c:v>PWID</c:v>
                </c:pt>
              </c:strCache>
            </c:strRef>
          </c:tx>
          <c:spPr>
            <a:solidFill>
              <a:srgbClr val="00AEEF"/>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KP'!$B$5:$F$5</c:f>
              <c:numCache>
                <c:formatCode>General</c:formatCode>
                <c:ptCount val="5"/>
                <c:pt idx="0">
                  <c:v>2007</c:v>
                </c:pt>
                <c:pt idx="1">
                  <c:v>2009</c:v>
                </c:pt>
                <c:pt idx="2">
                  <c:v>2011</c:v>
                </c:pt>
                <c:pt idx="3">
                  <c:v>2013</c:v>
                </c:pt>
                <c:pt idx="4">
                  <c:v>2015</c:v>
                </c:pt>
              </c:numCache>
            </c:numRef>
          </c:cat>
          <c:val>
            <c:numRef>
              <c:f>'HIV testing KP'!$B$8:$F$8</c:f>
              <c:numCache>
                <c:formatCode>General</c:formatCode>
                <c:ptCount val="5"/>
                <c:pt idx="0">
                  <c:v>4</c:v>
                </c:pt>
                <c:pt idx="1">
                  <c:v>1</c:v>
                </c:pt>
                <c:pt idx="2">
                  <c:v>5</c:v>
                </c:pt>
                <c:pt idx="3">
                  <c:v>6.7</c:v>
                </c:pt>
                <c:pt idx="4">
                  <c:v>24</c:v>
                </c:pt>
              </c:numCache>
            </c:numRef>
          </c:val>
          <c:extLst>
            <c:ext xmlns:c16="http://schemas.microsoft.com/office/drawing/2014/chart" uri="{C3380CC4-5D6E-409C-BE32-E72D297353CC}">
              <c16:uniqueId val="{00000002-F462-4673-8243-6665C2D462E6}"/>
            </c:ext>
          </c:extLst>
        </c:ser>
        <c:ser>
          <c:idx val="3"/>
          <c:order val="3"/>
          <c:tx>
            <c:strRef>
              <c:f>'HIV testing KP'!$A$9</c:f>
              <c:strCache>
                <c:ptCount val="1"/>
                <c:pt idx="0">
                  <c:v>MSW</c:v>
                </c:pt>
              </c:strCache>
            </c:strRef>
          </c:tx>
          <c:spPr>
            <a:solidFill>
              <a:srgbClr val="EC008C"/>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KP'!$B$5:$F$5</c:f>
              <c:numCache>
                <c:formatCode>General</c:formatCode>
                <c:ptCount val="5"/>
                <c:pt idx="0">
                  <c:v>2007</c:v>
                </c:pt>
                <c:pt idx="1">
                  <c:v>2009</c:v>
                </c:pt>
                <c:pt idx="2">
                  <c:v>2011</c:v>
                </c:pt>
                <c:pt idx="3">
                  <c:v>2013</c:v>
                </c:pt>
                <c:pt idx="4">
                  <c:v>2015</c:v>
                </c:pt>
              </c:numCache>
            </c:numRef>
          </c:cat>
          <c:val>
            <c:numRef>
              <c:f>'HIV testing KP'!$B$9:$F$9</c:f>
              <c:numCache>
                <c:formatCode>General</c:formatCode>
                <c:ptCount val="5"/>
                <c:pt idx="2">
                  <c:v>37</c:v>
                </c:pt>
                <c:pt idx="3">
                  <c:v>15.2</c:v>
                </c:pt>
                <c:pt idx="4">
                  <c:v>33.799999999999997</c:v>
                </c:pt>
              </c:numCache>
            </c:numRef>
          </c:val>
          <c:extLst>
            <c:ext xmlns:c16="http://schemas.microsoft.com/office/drawing/2014/chart" uri="{C3380CC4-5D6E-409C-BE32-E72D297353CC}">
              <c16:uniqueId val="{00000003-F462-4673-8243-6665C2D462E6}"/>
            </c:ext>
          </c:extLst>
        </c:ser>
        <c:ser>
          <c:idx val="4"/>
          <c:order val="4"/>
          <c:tx>
            <c:strRef>
              <c:f>'HIV testing KP'!$A$10</c:f>
              <c:strCache>
                <c:ptCount val="1"/>
                <c:pt idx="0">
                  <c:v>TG sex workers</c:v>
                </c:pt>
              </c:strCache>
            </c:strRef>
          </c:tx>
          <c:spPr>
            <a:solidFill>
              <a:srgbClr val="7030A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KP'!$B$5:$F$5</c:f>
              <c:numCache>
                <c:formatCode>General</c:formatCode>
                <c:ptCount val="5"/>
                <c:pt idx="0">
                  <c:v>2007</c:v>
                </c:pt>
                <c:pt idx="1">
                  <c:v>2009</c:v>
                </c:pt>
                <c:pt idx="2">
                  <c:v>2011</c:v>
                </c:pt>
                <c:pt idx="3">
                  <c:v>2013</c:v>
                </c:pt>
                <c:pt idx="4">
                  <c:v>2015</c:v>
                </c:pt>
              </c:numCache>
            </c:numRef>
          </c:cat>
          <c:val>
            <c:numRef>
              <c:f>'HIV testing KP'!$B$10:$F$10</c:f>
              <c:numCache>
                <c:formatCode>General</c:formatCode>
                <c:ptCount val="5"/>
                <c:pt idx="3">
                  <c:v>5.4</c:v>
                </c:pt>
                <c:pt idx="4">
                  <c:v>17.3</c:v>
                </c:pt>
              </c:numCache>
            </c:numRef>
          </c:val>
          <c:extLst>
            <c:ext xmlns:c16="http://schemas.microsoft.com/office/drawing/2014/chart" uri="{C3380CC4-5D6E-409C-BE32-E72D297353CC}">
              <c16:uniqueId val="{00000004-F462-4673-8243-6665C2D462E6}"/>
            </c:ext>
          </c:extLst>
        </c:ser>
        <c:dLbls>
          <c:showLegendKey val="0"/>
          <c:showVal val="0"/>
          <c:showCatName val="0"/>
          <c:showSerName val="0"/>
          <c:showPercent val="0"/>
          <c:showBubbleSize val="0"/>
        </c:dLbls>
        <c:gapWidth val="150"/>
        <c:axId val="188934400"/>
        <c:axId val="189239296"/>
      </c:barChart>
      <c:scatterChart>
        <c:scatterStyle val="lineMarker"/>
        <c:varyColors val="0"/>
        <c:ser>
          <c:idx val="5"/>
          <c:order val="5"/>
          <c:tx>
            <c:strRef>
              <c:f>'HIV testing KP'!$N$2</c:f>
              <c:strCache>
                <c:ptCount val="1"/>
                <c:pt idx="0">
                  <c:v>Target</c:v>
                </c:pt>
              </c:strCache>
            </c:strRef>
          </c:tx>
          <c:spPr>
            <a:ln w="15875">
              <a:solidFill>
                <a:srgbClr val="E31837"/>
              </a:solidFill>
              <a:prstDash val="dash"/>
            </a:ln>
          </c:spPr>
          <c:marker>
            <c:symbol val="none"/>
          </c:marker>
          <c:xVal>
            <c:numRef>
              <c:f>'HIV testing KP'!$M$3:$M$4</c:f>
              <c:numCache>
                <c:formatCode>General</c:formatCode>
                <c:ptCount val="2"/>
                <c:pt idx="0">
                  <c:v>0</c:v>
                </c:pt>
                <c:pt idx="1">
                  <c:v>1</c:v>
                </c:pt>
              </c:numCache>
            </c:numRef>
          </c:xVal>
          <c:yVal>
            <c:numRef>
              <c:f>'HIV testing KP'!$N$3:$N$4</c:f>
              <c:numCache>
                <c:formatCode>General</c:formatCode>
                <c:ptCount val="2"/>
                <c:pt idx="0">
                  <c:v>90</c:v>
                </c:pt>
                <c:pt idx="1">
                  <c:v>90</c:v>
                </c:pt>
              </c:numCache>
            </c:numRef>
          </c:yVal>
          <c:smooth val="0"/>
          <c:extLst>
            <c:ext xmlns:c16="http://schemas.microsoft.com/office/drawing/2014/chart" uri="{C3380CC4-5D6E-409C-BE32-E72D297353CC}">
              <c16:uniqueId val="{00000005-F462-4673-8243-6665C2D462E6}"/>
            </c:ext>
          </c:extLst>
        </c:ser>
        <c:dLbls>
          <c:showLegendKey val="0"/>
          <c:showVal val="0"/>
          <c:showCatName val="0"/>
          <c:showSerName val="0"/>
          <c:showPercent val="0"/>
          <c:showBubbleSize val="0"/>
        </c:dLbls>
        <c:axId val="189242752"/>
        <c:axId val="189241216"/>
      </c:scatterChart>
      <c:catAx>
        <c:axId val="188934400"/>
        <c:scaling>
          <c:orientation val="minMax"/>
        </c:scaling>
        <c:delete val="0"/>
        <c:axPos val="b"/>
        <c:numFmt formatCode="General" sourceLinked="1"/>
        <c:majorTickMark val="none"/>
        <c:minorTickMark val="none"/>
        <c:tickLblPos val="nextTo"/>
        <c:crossAx val="189239296"/>
        <c:crosses val="autoZero"/>
        <c:auto val="1"/>
        <c:lblAlgn val="ctr"/>
        <c:lblOffset val="100"/>
        <c:noMultiLvlLbl val="0"/>
      </c:catAx>
      <c:valAx>
        <c:axId val="189239296"/>
        <c:scaling>
          <c:orientation val="minMax"/>
          <c:max val="100"/>
        </c:scaling>
        <c:delete val="0"/>
        <c:axPos val="l"/>
        <c:title>
          <c:tx>
            <c:rich>
              <a:bodyPr rot="0" vert="horz"/>
              <a:lstStyle/>
              <a:p>
                <a:pPr>
                  <a:defRPr/>
                </a:pPr>
                <a:r>
                  <a:rPr lang="en-US"/>
                  <a:t>%</a:t>
                </a:r>
              </a:p>
            </c:rich>
          </c:tx>
          <c:layout>
            <c:manualLayout>
              <c:xMode val="edge"/>
              <c:yMode val="edge"/>
              <c:x val="7.156212647294392E-3"/>
              <c:y val="6.0032283464566932E-2"/>
            </c:manualLayout>
          </c:layout>
          <c:overlay val="0"/>
        </c:title>
        <c:numFmt formatCode="General" sourceLinked="1"/>
        <c:majorTickMark val="none"/>
        <c:minorTickMark val="none"/>
        <c:tickLblPos val="nextTo"/>
        <c:crossAx val="188934400"/>
        <c:crosses val="autoZero"/>
        <c:crossBetween val="between"/>
        <c:majorUnit val="20"/>
      </c:valAx>
      <c:valAx>
        <c:axId val="189241216"/>
        <c:scaling>
          <c:orientation val="minMax"/>
        </c:scaling>
        <c:delete val="1"/>
        <c:axPos val="r"/>
        <c:numFmt formatCode="General" sourceLinked="1"/>
        <c:majorTickMark val="out"/>
        <c:minorTickMark val="none"/>
        <c:tickLblPos val="nextTo"/>
        <c:crossAx val="189242752"/>
        <c:crosses val="max"/>
        <c:crossBetween val="midCat"/>
      </c:valAx>
      <c:valAx>
        <c:axId val="189242752"/>
        <c:scaling>
          <c:orientation val="minMax"/>
          <c:max val="1"/>
          <c:min val="0"/>
        </c:scaling>
        <c:delete val="1"/>
        <c:axPos val="t"/>
        <c:numFmt formatCode="General" sourceLinked="1"/>
        <c:majorTickMark val="out"/>
        <c:minorTickMark val="none"/>
        <c:tickLblPos val="nextTo"/>
        <c:crossAx val="189241216"/>
        <c:crosses val="max"/>
        <c:crossBetween val="midCat"/>
      </c:valAx>
    </c:plotArea>
    <c:legend>
      <c:legendPos val="b"/>
      <c:legendEntry>
        <c:idx val="5"/>
        <c:delete val="1"/>
      </c:legendEntry>
      <c:layout>
        <c:manualLayout>
          <c:xMode val="edge"/>
          <c:yMode val="edge"/>
          <c:x val="7.6399500806165936E-3"/>
          <c:y val="0.90838792650918632"/>
          <c:w val="0.98952343479044147"/>
          <c:h val="7.161207349081365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912930477153307E-2"/>
          <c:y val="5.3539053909322364E-2"/>
          <c:w val="0.90571370305653576"/>
          <c:h val="0.39998951620877515"/>
        </c:manualLayout>
      </c:layout>
      <c:barChart>
        <c:barDir val="col"/>
        <c:grouping val="clustered"/>
        <c:varyColors val="0"/>
        <c:ser>
          <c:idx val="0"/>
          <c:order val="0"/>
          <c:tx>
            <c:strRef>
              <c:f>'HIV testing 2013'!$C$39</c:f>
              <c:strCache>
                <c:ptCount val="1"/>
                <c:pt idx="0">
                  <c:v>MEWs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2013'!$A$40:$B$56</c:f>
              <c:multiLvlStrCache>
                <c:ptCount val="17"/>
                <c:lvl>
                  <c:pt idx="0">
                    <c:v>Quezon </c:v>
                  </c:pt>
                  <c:pt idx="1">
                    <c:v>Angeles </c:v>
                  </c:pt>
                  <c:pt idx="2">
                    <c:v>Pasay </c:v>
                  </c:pt>
                  <c:pt idx="3">
                    <c:v>Cebu *</c:v>
                  </c:pt>
                  <c:pt idx="4">
                    <c:v>Cebu** </c:v>
                  </c:pt>
                  <c:pt idx="5">
                    <c:v>Mandaue * </c:v>
                  </c:pt>
                  <c:pt idx="6">
                    <c:v>Cebu </c:v>
                  </c:pt>
                  <c:pt idx="7">
                    <c:v>Angeles </c:v>
                  </c:pt>
                  <c:pt idx="8">
                    <c:v>Cebu </c:v>
                  </c:pt>
                  <c:pt idx="9">
                    <c:v>Taguig </c:v>
                  </c:pt>
                  <c:pt idx="10">
                    <c:v>Mandaluyong </c:v>
                  </c:pt>
                  <c:pt idx="11">
                    <c:v>Davao </c:v>
                  </c:pt>
                  <c:pt idx="12">
                    <c:v>Cagayan de Oro </c:v>
                  </c:pt>
                  <c:pt idx="13">
                    <c:v>Caloocan </c:v>
                  </c:pt>
                  <c:pt idx="14">
                    <c:v>Muntinlupa </c:v>
                  </c:pt>
                  <c:pt idx="15">
                    <c:v>Marikina </c:v>
                  </c:pt>
                  <c:pt idx="16">
                    <c:v>Pasay </c:v>
                  </c:pt>
                </c:lvl>
                <c:lvl>
                  <c:pt idx="0">
                    <c:v>MEWs</c:v>
                  </c:pt>
                  <c:pt idx="3">
                    <c:v>PWID</c:v>
                  </c:pt>
                  <c:pt idx="6">
                    <c:v>TG
Women</c:v>
                  </c:pt>
                  <c:pt idx="8">
                    <c:v>FFSW</c:v>
                  </c:pt>
                  <c:pt idx="9">
                    <c:v>M/TSM</c:v>
                  </c:pt>
                </c:lvl>
              </c:multiLvlStrCache>
            </c:multiLvlStrRef>
          </c:cat>
          <c:val>
            <c:numRef>
              <c:f>'HIV testing 2013'!$C$40:$C$56</c:f>
              <c:numCache>
                <c:formatCode>General</c:formatCode>
                <c:ptCount val="17"/>
                <c:pt idx="0">
                  <c:v>34</c:v>
                </c:pt>
                <c:pt idx="1">
                  <c:v>16</c:v>
                </c:pt>
                <c:pt idx="2">
                  <c:v>10</c:v>
                </c:pt>
              </c:numCache>
            </c:numRef>
          </c:val>
          <c:extLst>
            <c:ext xmlns:c16="http://schemas.microsoft.com/office/drawing/2014/chart" uri="{C3380CC4-5D6E-409C-BE32-E72D297353CC}">
              <c16:uniqueId val="{00000000-EF2B-4DDC-BEEB-D711E60E2AE2}"/>
            </c:ext>
          </c:extLst>
        </c:ser>
        <c:ser>
          <c:idx val="1"/>
          <c:order val="1"/>
          <c:tx>
            <c:strRef>
              <c:f>'HIV testing 2013'!$D$39</c:f>
              <c:strCache>
                <c:ptCount val="1"/>
                <c:pt idx="0">
                  <c:v>Male 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2013'!$A$40:$B$56</c:f>
              <c:multiLvlStrCache>
                <c:ptCount val="17"/>
                <c:lvl>
                  <c:pt idx="0">
                    <c:v>Quezon </c:v>
                  </c:pt>
                  <c:pt idx="1">
                    <c:v>Angeles </c:v>
                  </c:pt>
                  <c:pt idx="2">
                    <c:v>Pasay </c:v>
                  </c:pt>
                  <c:pt idx="3">
                    <c:v>Cebu *</c:v>
                  </c:pt>
                  <c:pt idx="4">
                    <c:v>Cebu** </c:v>
                  </c:pt>
                  <c:pt idx="5">
                    <c:v>Mandaue * </c:v>
                  </c:pt>
                  <c:pt idx="6">
                    <c:v>Cebu </c:v>
                  </c:pt>
                  <c:pt idx="7">
                    <c:v>Angeles </c:v>
                  </c:pt>
                  <c:pt idx="8">
                    <c:v>Cebu </c:v>
                  </c:pt>
                  <c:pt idx="9">
                    <c:v>Taguig </c:v>
                  </c:pt>
                  <c:pt idx="10">
                    <c:v>Mandaluyong </c:v>
                  </c:pt>
                  <c:pt idx="11">
                    <c:v>Davao </c:v>
                  </c:pt>
                  <c:pt idx="12">
                    <c:v>Cagayan de Oro </c:v>
                  </c:pt>
                  <c:pt idx="13">
                    <c:v>Caloocan </c:v>
                  </c:pt>
                  <c:pt idx="14">
                    <c:v>Muntinlupa </c:v>
                  </c:pt>
                  <c:pt idx="15">
                    <c:v>Marikina </c:v>
                  </c:pt>
                  <c:pt idx="16">
                    <c:v>Pasay </c:v>
                  </c:pt>
                </c:lvl>
                <c:lvl>
                  <c:pt idx="0">
                    <c:v>MEWs</c:v>
                  </c:pt>
                  <c:pt idx="3">
                    <c:v>PWID</c:v>
                  </c:pt>
                  <c:pt idx="6">
                    <c:v>TG
Women</c:v>
                  </c:pt>
                  <c:pt idx="8">
                    <c:v>FFSW</c:v>
                  </c:pt>
                  <c:pt idx="9">
                    <c:v>M/TSM</c:v>
                  </c:pt>
                </c:lvl>
              </c:multiLvlStrCache>
            </c:multiLvlStrRef>
          </c:cat>
          <c:val>
            <c:numRef>
              <c:f>'HIV testing 2013'!$D$40:$D$56</c:f>
              <c:numCache>
                <c:formatCode>General</c:formatCode>
                <c:ptCount val="17"/>
                <c:pt idx="3">
                  <c:v>23</c:v>
                </c:pt>
                <c:pt idx="5">
                  <c:v>15</c:v>
                </c:pt>
              </c:numCache>
            </c:numRef>
          </c:val>
          <c:extLst>
            <c:ext xmlns:c16="http://schemas.microsoft.com/office/drawing/2014/chart" uri="{C3380CC4-5D6E-409C-BE32-E72D297353CC}">
              <c16:uniqueId val="{00000001-EF2B-4DDC-BEEB-D711E60E2AE2}"/>
            </c:ext>
          </c:extLst>
        </c:ser>
        <c:ser>
          <c:idx val="2"/>
          <c:order val="2"/>
          <c:tx>
            <c:strRef>
              <c:f>'HIV testing 2013'!$E$39</c:f>
              <c:strCache>
                <c:ptCount val="1"/>
                <c:pt idx="0">
                  <c:v>Female PWID</c:v>
                </c:pt>
              </c:strCache>
            </c:strRef>
          </c:tx>
          <c:spPr>
            <a:pattFill prst="pct40">
              <a:fgClr>
                <a:srgbClr val="00AEEF"/>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2013'!$A$40:$B$56</c:f>
              <c:multiLvlStrCache>
                <c:ptCount val="17"/>
                <c:lvl>
                  <c:pt idx="0">
                    <c:v>Quezon </c:v>
                  </c:pt>
                  <c:pt idx="1">
                    <c:v>Angeles </c:v>
                  </c:pt>
                  <c:pt idx="2">
                    <c:v>Pasay </c:v>
                  </c:pt>
                  <c:pt idx="3">
                    <c:v>Cebu *</c:v>
                  </c:pt>
                  <c:pt idx="4">
                    <c:v>Cebu** </c:v>
                  </c:pt>
                  <c:pt idx="5">
                    <c:v>Mandaue * </c:v>
                  </c:pt>
                  <c:pt idx="6">
                    <c:v>Cebu </c:v>
                  </c:pt>
                  <c:pt idx="7">
                    <c:v>Angeles </c:v>
                  </c:pt>
                  <c:pt idx="8">
                    <c:v>Cebu </c:v>
                  </c:pt>
                  <c:pt idx="9">
                    <c:v>Taguig </c:v>
                  </c:pt>
                  <c:pt idx="10">
                    <c:v>Mandaluyong </c:v>
                  </c:pt>
                  <c:pt idx="11">
                    <c:v>Davao </c:v>
                  </c:pt>
                  <c:pt idx="12">
                    <c:v>Cagayan de Oro </c:v>
                  </c:pt>
                  <c:pt idx="13">
                    <c:v>Caloocan </c:v>
                  </c:pt>
                  <c:pt idx="14">
                    <c:v>Muntinlupa </c:v>
                  </c:pt>
                  <c:pt idx="15">
                    <c:v>Marikina </c:v>
                  </c:pt>
                  <c:pt idx="16">
                    <c:v>Pasay </c:v>
                  </c:pt>
                </c:lvl>
                <c:lvl>
                  <c:pt idx="0">
                    <c:v>MEWs</c:v>
                  </c:pt>
                  <c:pt idx="3">
                    <c:v>PWID</c:v>
                  </c:pt>
                  <c:pt idx="6">
                    <c:v>TG
Women</c:v>
                  </c:pt>
                  <c:pt idx="8">
                    <c:v>FFSW</c:v>
                  </c:pt>
                  <c:pt idx="9">
                    <c:v>M/TSM</c:v>
                  </c:pt>
                </c:lvl>
              </c:multiLvlStrCache>
            </c:multiLvlStrRef>
          </c:cat>
          <c:val>
            <c:numRef>
              <c:f>'HIV testing 2013'!$E$40:$E$56</c:f>
              <c:numCache>
                <c:formatCode>General</c:formatCode>
                <c:ptCount val="17"/>
                <c:pt idx="4">
                  <c:v>18</c:v>
                </c:pt>
              </c:numCache>
            </c:numRef>
          </c:val>
          <c:extLst>
            <c:ext xmlns:c16="http://schemas.microsoft.com/office/drawing/2014/chart" uri="{C3380CC4-5D6E-409C-BE32-E72D297353CC}">
              <c16:uniqueId val="{00000002-EF2B-4DDC-BEEB-D711E60E2AE2}"/>
            </c:ext>
          </c:extLst>
        </c:ser>
        <c:ser>
          <c:idx val="3"/>
          <c:order val="3"/>
          <c:tx>
            <c:strRef>
              <c:f>'HIV testing 2013'!$F$39</c:f>
              <c:strCache>
                <c:ptCount val="1"/>
                <c:pt idx="0">
                  <c:v>TG
Women</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2013'!$A$40:$B$56</c:f>
              <c:multiLvlStrCache>
                <c:ptCount val="17"/>
                <c:lvl>
                  <c:pt idx="0">
                    <c:v>Quezon </c:v>
                  </c:pt>
                  <c:pt idx="1">
                    <c:v>Angeles </c:v>
                  </c:pt>
                  <c:pt idx="2">
                    <c:v>Pasay </c:v>
                  </c:pt>
                  <c:pt idx="3">
                    <c:v>Cebu *</c:v>
                  </c:pt>
                  <c:pt idx="4">
                    <c:v>Cebu** </c:v>
                  </c:pt>
                  <c:pt idx="5">
                    <c:v>Mandaue * </c:v>
                  </c:pt>
                  <c:pt idx="6">
                    <c:v>Cebu </c:v>
                  </c:pt>
                  <c:pt idx="7">
                    <c:v>Angeles </c:v>
                  </c:pt>
                  <c:pt idx="8">
                    <c:v>Cebu </c:v>
                  </c:pt>
                  <c:pt idx="9">
                    <c:v>Taguig </c:v>
                  </c:pt>
                  <c:pt idx="10">
                    <c:v>Mandaluyong </c:v>
                  </c:pt>
                  <c:pt idx="11">
                    <c:v>Davao </c:v>
                  </c:pt>
                  <c:pt idx="12">
                    <c:v>Cagayan de Oro </c:v>
                  </c:pt>
                  <c:pt idx="13">
                    <c:v>Caloocan </c:v>
                  </c:pt>
                  <c:pt idx="14">
                    <c:v>Muntinlupa </c:v>
                  </c:pt>
                  <c:pt idx="15">
                    <c:v>Marikina </c:v>
                  </c:pt>
                  <c:pt idx="16">
                    <c:v>Pasay </c:v>
                  </c:pt>
                </c:lvl>
                <c:lvl>
                  <c:pt idx="0">
                    <c:v>MEWs</c:v>
                  </c:pt>
                  <c:pt idx="3">
                    <c:v>PWID</c:v>
                  </c:pt>
                  <c:pt idx="6">
                    <c:v>TG
Women</c:v>
                  </c:pt>
                  <c:pt idx="8">
                    <c:v>FFSW</c:v>
                  </c:pt>
                  <c:pt idx="9">
                    <c:v>M/TSM</c:v>
                  </c:pt>
                </c:lvl>
              </c:multiLvlStrCache>
            </c:multiLvlStrRef>
          </c:cat>
          <c:val>
            <c:numRef>
              <c:f>'HIV testing 2013'!$F$40:$F$56</c:f>
              <c:numCache>
                <c:formatCode>General</c:formatCode>
                <c:ptCount val="17"/>
                <c:pt idx="6">
                  <c:v>19</c:v>
                </c:pt>
                <c:pt idx="7">
                  <c:v>16</c:v>
                </c:pt>
              </c:numCache>
            </c:numRef>
          </c:val>
          <c:extLst>
            <c:ext xmlns:c16="http://schemas.microsoft.com/office/drawing/2014/chart" uri="{C3380CC4-5D6E-409C-BE32-E72D297353CC}">
              <c16:uniqueId val="{00000003-EF2B-4DDC-BEEB-D711E60E2AE2}"/>
            </c:ext>
          </c:extLst>
        </c:ser>
        <c:ser>
          <c:idx val="4"/>
          <c:order val="4"/>
          <c:tx>
            <c:strRef>
              <c:f>'HIV testing 2013'!$G$39</c:f>
              <c:strCache>
                <c:ptCount val="1"/>
                <c:pt idx="0">
                  <c:v>FFSWs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2013'!$A$40:$B$56</c:f>
              <c:multiLvlStrCache>
                <c:ptCount val="17"/>
                <c:lvl>
                  <c:pt idx="0">
                    <c:v>Quezon </c:v>
                  </c:pt>
                  <c:pt idx="1">
                    <c:v>Angeles </c:v>
                  </c:pt>
                  <c:pt idx="2">
                    <c:v>Pasay </c:v>
                  </c:pt>
                  <c:pt idx="3">
                    <c:v>Cebu *</c:v>
                  </c:pt>
                  <c:pt idx="4">
                    <c:v>Cebu** </c:v>
                  </c:pt>
                  <c:pt idx="5">
                    <c:v>Mandaue * </c:v>
                  </c:pt>
                  <c:pt idx="6">
                    <c:v>Cebu </c:v>
                  </c:pt>
                  <c:pt idx="7">
                    <c:v>Angeles </c:v>
                  </c:pt>
                  <c:pt idx="8">
                    <c:v>Cebu </c:v>
                  </c:pt>
                  <c:pt idx="9">
                    <c:v>Taguig </c:v>
                  </c:pt>
                  <c:pt idx="10">
                    <c:v>Mandaluyong </c:v>
                  </c:pt>
                  <c:pt idx="11">
                    <c:v>Davao </c:v>
                  </c:pt>
                  <c:pt idx="12">
                    <c:v>Cagayan de Oro </c:v>
                  </c:pt>
                  <c:pt idx="13">
                    <c:v>Caloocan </c:v>
                  </c:pt>
                  <c:pt idx="14">
                    <c:v>Muntinlupa </c:v>
                  </c:pt>
                  <c:pt idx="15">
                    <c:v>Marikina </c:v>
                  </c:pt>
                  <c:pt idx="16">
                    <c:v>Pasay </c:v>
                  </c:pt>
                </c:lvl>
                <c:lvl>
                  <c:pt idx="0">
                    <c:v>MEWs</c:v>
                  </c:pt>
                  <c:pt idx="3">
                    <c:v>PWID</c:v>
                  </c:pt>
                  <c:pt idx="6">
                    <c:v>TG
Women</c:v>
                  </c:pt>
                  <c:pt idx="8">
                    <c:v>FFSW</c:v>
                  </c:pt>
                  <c:pt idx="9">
                    <c:v>M/TSM</c:v>
                  </c:pt>
                </c:lvl>
              </c:multiLvlStrCache>
            </c:multiLvlStrRef>
          </c:cat>
          <c:val>
            <c:numRef>
              <c:f>'HIV testing 2013'!$G$40:$G$56</c:f>
              <c:numCache>
                <c:formatCode>General</c:formatCode>
                <c:ptCount val="17"/>
                <c:pt idx="8">
                  <c:v>8</c:v>
                </c:pt>
              </c:numCache>
            </c:numRef>
          </c:val>
          <c:extLst>
            <c:ext xmlns:c16="http://schemas.microsoft.com/office/drawing/2014/chart" uri="{C3380CC4-5D6E-409C-BE32-E72D297353CC}">
              <c16:uniqueId val="{00000004-EF2B-4DDC-BEEB-D711E60E2AE2}"/>
            </c:ext>
          </c:extLst>
        </c:ser>
        <c:ser>
          <c:idx val="5"/>
          <c:order val="5"/>
          <c:tx>
            <c:strRef>
              <c:f>'HIV testing 2013'!$H$39</c:f>
              <c:strCache>
                <c:ptCount val="1"/>
                <c:pt idx="0">
                  <c:v>M/TSM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2013'!$A$40:$B$56</c:f>
              <c:multiLvlStrCache>
                <c:ptCount val="17"/>
                <c:lvl>
                  <c:pt idx="0">
                    <c:v>Quezon </c:v>
                  </c:pt>
                  <c:pt idx="1">
                    <c:v>Angeles </c:v>
                  </c:pt>
                  <c:pt idx="2">
                    <c:v>Pasay </c:v>
                  </c:pt>
                  <c:pt idx="3">
                    <c:v>Cebu *</c:v>
                  </c:pt>
                  <c:pt idx="4">
                    <c:v>Cebu** </c:v>
                  </c:pt>
                  <c:pt idx="5">
                    <c:v>Mandaue * </c:v>
                  </c:pt>
                  <c:pt idx="6">
                    <c:v>Cebu </c:v>
                  </c:pt>
                  <c:pt idx="7">
                    <c:v>Angeles </c:v>
                  </c:pt>
                  <c:pt idx="8">
                    <c:v>Cebu </c:v>
                  </c:pt>
                  <c:pt idx="9">
                    <c:v>Taguig </c:v>
                  </c:pt>
                  <c:pt idx="10">
                    <c:v>Mandaluyong </c:v>
                  </c:pt>
                  <c:pt idx="11">
                    <c:v>Davao </c:v>
                  </c:pt>
                  <c:pt idx="12">
                    <c:v>Cagayan de Oro </c:v>
                  </c:pt>
                  <c:pt idx="13">
                    <c:v>Caloocan </c:v>
                  </c:pt>
                  <c:pt idx="14">
                    <c:v>Muntinlupa </c:v>
                  </c:pt>
                  <c:pt idx="15">
                    <c:v>Marikina </c:v>
                  </c:pt>
                  <c:pt idx="16">
                    <c:v>Pasay </c:v>
                  </c:pt>
                </c:lvl>
                <c:lvl>
                  <c:pt idx="0">
                    <c:v>MEWs</c:v>
                  </c:pt>
                  <c:pt idx="3">
                    <c:v>PWID</c:v>
                  </c:pt>
                  <c:pt idx="6">
                    <c:v>TG
Women</c:v>
                  </c:pt>
                  <c:pt idx="8">
                    <c:v>FFSW</c:v>
                  </c:pt>
                  <c:pt idx="9">
                    <c:v>M/TSM</c:v>
                  </c:pt>
                </c:lvl>
              </c:multiLvlStrCache>
            </c:multiLvlStrRef>
          </c:cat>
          <c:val>
            <c:numRef>
              <c:f>'HIV testing 2013'!$H$40:$H$56</c:f>
              <c:numCache>
                <c:formatCode>General</c:formatCode>
                <c:ptCount val="17"/>
                <c:pt idx="9">
                  <c:v>41</c:v>
                </c:pt>
                <c:pt idx="10">
                  <c:v>28</c:v>
                </c:pt>
                <c:pt idx="11">
                  <c:v>27</c:v>
                </c:pt>
                <c:pt idx="12">
                  <c:v>26</c:v>
                </c:pt>
                <c:pt idx="13">
                  <c:v>26</c:v>
                </c:pt>
                <c:pt idx="14">
                  <c:v>25</c:v>
                </c:pt>
                <c:pt idx="15">
                  <c:v>22</c:v>
                </c:pt>
                <c:pt idx="16">
                  <c:v>22</c:v>
                </c:pt>
              </c:numCache>
            </c:numRef>
          </c:val>
          <c:extLst>
            <c:ext xmlns:c16="http://schemas.microsoft.com/office/drawing/2014/chart" uri="{C3380CC4-5D6E-409C-BE32-E72D297353CC}">
              <c16:uniqueId val="{00000005-EF2B-4DDC-BEEB-D711E60E2AE2}"/>
            </c:ext>
          </c:extLst>
        </c:ser>
        <c:dLbls>
          <c:showLegendKey val="0"/>
          <c:showVal val="0"/>
          <c:showCatName val="0"/>
          <c:showSerName val="0"/>
          <c:showPercent val="0"/>
          <c:showBubbleSize val="0"/>
        </c:dLbls>
        <c:gapWidth val="150"/>
        <c:overlap val="100"/>
        <c:axId val="189832192"/>
        <c:axId val="189842176"/>
      </c:barChart>
      <c:scatterChart>
        <c:scatterStyle val="lineMarker"/>
        <c:varyColors val="0"/>
        <c:ser>
          <c:idx val="6"/>
          <c:order val="6"/>
          <c:tx>
            <c:strRef>
              <c:f>'HIV testing 2013'!$C$59</c:f>
              <c:strCache>
                <c:ptCount val="1"/>
                <c:pt idx="0">
                  <c:v>t</c:v>
                </c:pt>
              </c:strCache>
            </c:strRef>
          </c:tx>
          <c:spPr>
            <a:ln w="19050">
              <a:solidFill>
                <a:srgbClr val="E31837"/>
              </a:solidFill>
              <a:prstDash val="dashDot"/>
            </a:ln>
          </c:spPr>
          <c:marker>
            <c:symbol val="none"/>
          </c:marker>
          <c:xVal>
            <c:numRef>
              <c:f>'HIV testing 2013'!$B$60:$B$61</c:f>
              <c:numCache>
                <c:formatCode>General</c:formatCode>
                <c:ptCount val="2"/>
                <c:pt idx="0">
                  <c:v>0</c:v>
                </c:pt>
                <c:pt idx="1">
                  <c:v>1</c:v>
                </c:pt>
              </c:numCache>
            </c:numRef>
          </c:xVal>
          <c:yVal>
            <c:numRef>
              <c:f>'HIV testing 2013'!$C$60:$C$61</c:f>
              <c:numCache>
                <c:formatCode>General</c:formatCode>
                <c:ptCount val="2"/>
                <c:pt idx="0">
                  <c:v>90</c:v>
                </c:pt>
                <c:pt idx="1">
                  <c:v>90</c:v>
                </c:pt>
              </c:numCache>
            </c:numRef>
          </c:yVal>
          <c:smooth val="0"/>
          <c:extLst>
            <c:ext xmlns:c16="http://schemas.microsoft.com/office/drawing/2014/chart" uri="{C3380CC4-5D6E-409C-BE32-E72D297353CC}">
              <c16:uniqueId val="{00000006-EF2B-4DDC-BEEB-D711E60E2AE2}"/>
            </c:ext>
          </c:extLst>
        </c:ser>
        <c:dLbls>
          <c:showLegendKey val="0"/>
          <c:showVal val="0"/>
          <c:showCatName val="0"/>
          <c:showSerName val="0"/>
          <c:showPercent val="0"/>
          <c:showBubbleSize val="0"/>
        </c:dLbls>
        <c:axId val="189845888"/>
        <c:axId val="189844096"/>
      </c:scatterChart>
      <c:catAx>
        <c:axId val="189832192"/>
        <c:scaling>
          <c:orientation val="minMax"/>
        </c:scaling>
        <c:delete val="0"/>
        <c:axPos val="b"/>
        <c:numFmt formatCode="General" sourceLinked="0"/>
        <c:majorTickMark val="out"/>
        <c:minorTickMark val="none"/>
        <c:tickLblPos val="nextTo"/>
        <c:crossAx val="189842176"/>
        <c:crosses val="autoZero"/>
        <c:auto val="1"/>
        <c:lblAlgn val="ctr"/>
        <c:lblOffset val="100"/>
        <c:noMultiLvlLbl val="0"/>
      </c:catAx>
      <c:valAx>
        <c:axId val="189842176"/>
        <c:scaling>
          <c:orientation val="minMax"/>
          <c:max val="100"/>
          <c:min val="0"/>
        </c:scaling>
        <c:delete val="0"/>
        <c:axPos val="l"/>
        <c:title>
          <c:tx>
            <c:rich>
              <a:bodyPr rot="-5400000" vert="horz"/>
              <a:lstStyle/>
              <a:p>
                <a:pPr>
                  <a:defRPr/>
                </a:pPr>
                <a:r>
                  <a:rPr lang="en-US"/>
                  <a:t>% weighted</a:t>
                </a:r>
              </a:p>
            </c:rich>
          </c:tx>
          <c:overlay val="0"/>
        </c:title>
        <c:numFmt formatCode="General" sourceLinked="1"/>
        <c:majorTickMark val="out"/>
        <c:minorTickMark val="none"/>
        <c:tickLblPos val="nextTo"/>
        <c:crossAx val="189832192"/>
        <c:crosses val="autoZero"/>
        <c:crossBetween val="between"/>
        <c:majorUnit val="20"/>
      </c:valAx>
      <c:valAx>
        <c:axId val="189844096"/>
        <c:scaling>
          <c:orientation val="minMax"/>
          <c:max val="100"/>
          <c:min val="0"/>
        </c:scaling>
        <c:delete val="1"/>
        <c:axPos val="r"/>
        <c:numFmt formatCode="General" sourceLinked="1"/>
        <c:majorTickMark val="out"/>
        <c:minorTickMark val="none"/>
        <c:tickLblPos val="nextTo"/>
        <c:crossAx val="189845888"/>
        <c:crosses val="max"/>
        <c:crossBetween val="midCat"/>
        <c:majorUnit val="10"/>
      </c:valAx>
      <c:valAx>
        <c:axId val="189845888"/>
        <c:scaling>
          <c:orientation val="minMax"/>
          <c:max val="1"/>
          <c:min val="0"/>
        </c:scaling>
        <c:delete val="1"/>
        <c:axPos val="t"/>
        <c:numFmt formatCode="General" sourceLinked="1"/>
        <c:majorTickMark val="out"/>
        <c:minorTickMark val="none"/>
        <c:tickLblPos val="nextTo"/>
        <c:crossAx val="189844096"/>
        <c:crosses val="max"/>
        <c:crossBetween val="midCat"/>
        <c:majorUnit val="0.2"/>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969614263333366E-2"/>
          <c:y val="0.11922371772493955"/>
          <c:w val="0.88578822995962714"/>
          <c:h val="0.50753442549539129"/>
        </c:manualLayout>
      </c:layout>
      <c:barChart>
        <c:barDir val="col"/>
        <c:grouping val="clustered"/>
        <c:varyColors val="0"/>
        <c:ser>
          <c:idx val="0"/>
          <c:order val="0"/>
          <c:tx>
            <c:strRef>
              <c:f>'KP_know where to test'!$B$38</c:f>
              <c:strCache>
                <c:ptCount val="1"/>
                <c:pt idx="0">
                  <c:v>Angeles City</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'KP_know where to test'!$C$37:$I$37</c:f>
              <c:strCache>
                <c:ptCount val="7"/>
                <c:pt idx="0">
                  <c:v>M/TSM</c:v>
                </c:pt>
                <c:pt idx="1">
                  <c:v>Transgender women</c:v>
                </c:pt>
                <c:pt idx="2">
                  <c:v>Male PWID</c:v>
                </c:pt>
                <c:pt idx="3">
                  <c:v>Female PWID</c:v>
                </c:pt>
                <c:pt idx="4">
                  <c:v>Registered FSWs</c:v>
                </c:pt>
                <c:pt idx="5">
                  <c:v>Freelance FSWs</c:v>
                </c:pt>
                <c:pt idx="6">
                  <c:v>MEWs</c:v>
                </c:pt>
              </c:strCache>
            </c:strRef>
          </c:cat>
          <c:val>
            <c:numRef>
              <c:f>'KP_know where to test'!$C$38:$I$38</c:f>
              <c:numCache>
                <c:formatCode>General</c:formatCode>
                <c:ptCount val="7"/>
                <c:pt idx="0">
                  <c:v>98</c:v>
                </c:pt>
                <c:pt idx="1">
                  <c:v>61</c:v>
                </c:pt>
                <c:pt idx="6">
                  <c:v>86</c:v>
                </c:pt>
              </c:numCache>
            </c:numRef>
          </c:val>
          <c:extLst>
            <c:ext xmlns:c16="http://schemas.microsoft.com/office/drawing/2014/chart" uri="{C3380CC4-5D6E-409C-BE32-E72D297353CC}">
              <c16:uniqueId val="{00000000-BEC0-4457-92FF-5F9F898F2BDF}"/>
            </c:ext>
          </c:extLst>
        </c:ser>
        <c:ser>
          <c:idx val="1"/>
          <c:order val="1"/>
          <c:tx>
            <c:strRef>
              <c:f>'KP_know where to test'!$B$39</c:f>
              <c:strCache>
                <c:ptCount val="1"/>
                <c:pt idx="0">
                  <c:v>Cebu City</c:v>
                </c:pt>
              </c:strCache>
            </c:strRef>
          </c:tx>
          <c:spPr>
            <a:solidFill>
              <a:srgbClr val="00AEEF"/>
            </a:solidFill>
            <a:ln>
              <a:noFill/>
            </a:ln>
          </c:spPr>
          <c:invertIfNegative val="0"/>
          <c:dLbls>
            <c:dLbl>
              <c:idx val="0"/>
              <c:layout>
                <c:manualLayout>
                  <c:x val="-1.4765596160944998E-3"/>
                  <c:y val="6.5681444991789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C0-4457-92FF-5F9F898F2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'KP_know where to test'!$C$37:$I$37</c:f>
              <c:strCache>
                <c:ptCount val="7"/>
                <c:pt idx="0">
                  <c:v>M/TSM</c:v>
                </c:pt>
                <c:pt idx="1">
                  <c:v>Transgender women</c:v>
                </c:pt>
                <c:pt idx="2">
                  <c:v>Male PWID</c:v>
                </c:pt>
                <c:pt idx="3">
                  <c:v>Female PWID</c:v>
                </c:pt>
                <c:pt idx="4">
                  <c:v>Registered FSWs</c:v>
                </c:pt>
                <c:pt idx="5">
                  <c:v>Freelance FSWs</c:v>
                </c:pt>
                <c:pt idx="6">
                  <c:v>MEWs</c:v>
                </c:pt>
              </c:strCache>
            </c:strRef>
          </c:cat>
          <c:val>
            <c:numRef>
              <c:f>'KP_know where to test'!$C$39:$I$39</c:f>
              <c:numCache>
                <c:formatCode>General</c:formatCode>
                <c:ptCount val="7"/>
                <c:pt idx="0">
                  <c:v>87</c:v>
                </c:pt>
                <c:pt idx="1">
                  <c:v>100</c:v>
                </c:pt>
                <c:pt idx="2">
                  <c:v>90</c:v>
                </c:pt>
                <c:pt idx="3">
                  <c:v>89</c:v>
                </c:pt>
                <c:pt idx="5">
                  <c:v>87</c:v>
                </c:pt>
              </c:numCache>
            </c:numRef>
          </c:val>
          <c:extLst>
            <c:ext xmlns:c16="http://schemas.microsoft.com/office/drawing/2014/chart" uri="{C3380CC4-5D6E-409C-BE32-E72D297353CC}">
              <c16:uniqueId val="{00000002-BEC0-4457-92FF-5F9F898F2BDF}"/>
            </c:ext>
          </c:extLst>
        </c:ser>
        <c:ser>
          <c:idx val="2"/>
          <c:order val="2"/>
          <c:tx>
            <c:strRef>
              <c:f>'KP_know where to test'!$B$40</c:f>
              <c:strCache>
                <c:ptCount val="1"/>
                <c:pt idx="0">
                  <c:v>Mandaue City</c:v>
                </c:pt>
              </c:strCache>
            </c:strRef>
          </c:tx>
          <c:spPr>
            <a:solidFill>
              <a:srgbClr val="88C540"/>
            </a:solidFill>
            <a:ln>
              <a:noFill/>
            </a:ln>
          </c:spPr>
          <c:invertIfNegative val="0"/>
          <c:dLbls>
            <c:dLbl>
              <c:idx val="2"/>
              <c:layout>
                <c:manualLayout>
                  <c:x val="1.4765596160944998E-3"/>
                  <c:y val="1.9704433497536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C0-4457-92FF-5F9F898F2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'KP_know where to test'!$C$37:$I$37</c:f>
              <c:strCache>
                <c:ptCount val="7"/>
                <c:pt idx="0">
                  <c:v>M/TSM</c:v>
                </c:pt>
                <c:pt idx="1">
                  <c:v>Transgender women</c:v>
                </c:pt>
                <c:pt idx="2">
                  <c:v>Male PWID</c:v>
                </c:pt>
                <c:pt idx="3">
                  <c:v>Female PWID</c:v>
                </c:pt>
                <c:pt idx="4">
                  <c:v>Registered FSWs</c:v>
                </c:pt>
                <c:pt idx="5">
                  <c:v>Freelance FSWs</c:v>
                </c:pt>
                <c:pt idx="6">
                  <c:v>MEWs</c:v>
                </c:pt>
              </c:strCache>
            </c:strRef>
          </c:cat>
          <c:val>
            <c:numRef>
              <c:f>'KP_know where to test'!$C$40:$I$40</c:f>
              <c:numCache>
                <c:formatCode>General</c:formatCode>
                <c:ptCount val="7"/>
                <c:pt idx="0">
                  <c:v>99</c:v>
                </c:pt>
                <c:pt idx="2">
                  <c:v>86</c:v>
                </c:pt>
              </c:numCache>
            </c:numRef>
          </c:val>
          <c:extLst>
            <c:ext xmlns:c16="http://schemas.microsoft.com/office/drawing/2014/chart" uri="{C3380CC4-5D6E-409C-BE32-E72D297353CC}">
              <c16:uniqueId val="{00000004-BEC0-4457-92FF-5F9F898F2BDF}"/>
            </c:ext>
          </c:extLst>
        </c:ser>
        <c:ser>
          <c:idx val="3"/>
          <c:order val="3"/>
          <c:tx>
            <c:strRef>
              <c:f>'KP_know where to test'!$B$41</c:f>
              <c:strCache>
                <c:ptCount val="1"/>
                <c:pt idx="0">
                  <c:v>Manila City</c:v>
                </c:pt>
              </c:strCache>
            </c:strRef>
          </c:tx>
          <c:spPr>
            <a:solidFill>
              <a:srgbClr val="EC008C"/>
            </a:solidFill>
            <a:ln>
              <a:noFill/>
            </a:ln>
          </c:spPr>
          <c:invertIfNegative val="0"/>
          <c:dLbls>
            <c:dLbl>
              <c:idx val="0"/>
              <c:layout>
                <c:manualLayout>
                  <c:x val="7.3827980804724988E-3"/>
                  <c:y val="9.85221674876844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C0-4457-92FF-5F9F898F2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'KP_know where to test'!$C$37:$I$37</c:f>
              <c:strCache>
                <c:ptCount val="7"/>
                <c:pt idx="0">
                  <c:v>M/TSM</c:v>
                </c:pt>
                <c:pt idx="1">
                  <c:v>Transgender women</c:v>
                </c:pt>
                <c:pt idx="2">
                  <c:v>Male PWID</c:v>
                </c:pt>
                <c:pt idx="3">
                  <c:v>Female PWID</c:v>
                </c:pt>
                <c:pt idx="4">
                  <c:v>Registered FSWs</c:v>
                </c:pt>
                <c:pt idx="5">
                  <c:v>Freelance FSWs</c:v>
                </c:pt>
                <c:pt idx="6">
                  <c:v>MEWs</c:v>
                </c:pt>
              </c:strCache>
            </c:strRef>
          </c:cat>
          <c:val>
            <c:numRef>
              <c:f>'KP_know where to test'!$C$41:$I$41</c:f>
              <c:numCache>
                <c:formatCode>General</c:formatCode>
                <c:ptCount val="7"/>
                <c:pt idx="0">
                  <c:v>95</c:v>
                </c:pt>
                <c:pt idx="4">
                  <c:v>100</c:v>
                </c:pt>
                <c:pt idx="6">
                  <c:v>99</c:v>
                </c:pt>
              </c:numCache>
            </c:numRef>
          </c:val>
          <c:extLst>
            <c:ext xmlns:c16="http://schemas.microsoft.com/office/drawing/2014/chart" uri="{C3380CC4-5D6E-409C-BE32-E72D297353CC}">
              <c16:uniqueId val="{00000006-BEC0-4457-92FF-5F9F898F2BDF}"/>
            </c:ext>
          </c:extLst>
        </c:ser>
        <c:ser>
          <c:idx val="4"/>
          <c:order val="4"/>
          <c:tx>
            <c:strRef>
              <c:f>'KP_know where to test'!$B$42</c:f>
              <c:strCache>
                <c:ptCount val="1"/>
                <c:pt idx="0">
                  <c:v>Pasay City</c:v>
                </c:pt>
              </c:strCache>
            </c:strRef>
          </c:tx>
          <c:spPr>
            <a:solidFill>
              <a:sysClr val="window" lastClr="FFFFFF">
                <a:lumMod val="50000"/>
              </a:sysClr>
            </a:solidFill>
          </c:spPr>
          <c:invertIfNegative val="0"/>
          <c:dLbls>
            <c:dLbl>
              <c:idx val="0"/>
              <c:layout>
                <c:manualLayout>
                  <c:x val="8.8593576965669985E-3"/>
                  <c:y val="3.28407224958949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C0-4457-92FF-5F9F898F2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'KP_know where to test'!$C$37:$I$37</c:f>
              <c:strCache>
                <c:ptCount val="7"/>
                <c:pt idx="0">
                  <c:v>M/TSM</c:v>
                </c:pt>
                <c:pt idx="1">
                  <c:v>Transgender women</c:v>
                </c:pt>
                <c:pt idx="2">
                  <c:v>Male PWID</c:v>
                </c:pt>
                <c:pt idx="3">
                  <c:v>Female PWID</c:v>
                </c:pt>
                <c:pt idx="4">
                  <c:v>Registered FSWs</c:v>
                </c:pt>
                <c:pt idx="5">
                  <c:v>Freelance FSWs</c:v>
                </c:pt>
                <c:pt idx="6">
                  <c:v>MEWs</c:v>
                </c:pt>
              </c:strCache>
            </c:strRef>
          </c:cat>
          <c:val>
            <c:numRef>
              <c:f>'KP_know where to test'!$C$42:$I$42</c:f>
              <c:numCache>
                <c:formatCode>General</c:formatCode>
                <c:ptCount val="7"/>
                <c:pt idx="0">
                  <c:v>83</c:v>
                </c:pt>
                <c:pt idx="6">
                  <c:v>82</c:v>
                </c:pt>
              </c:numCache>
            </c:numRef>
          </c:val>
          <c:extLst>
            <c:ext xmlns:c16="http://schemas.microsoft.com/office/drawing/2014/chart" uri="{C3380CC4-5D6E-409C-BE32-E72D297353CC}">
              <c16:uniqueId val="{00000008-BEC0-4457-92FF-5F9F898F2BDF}"/>
            </c:ext>
          </c:extLst>
        </c:ser>
        <c:ser>
          <c:idx val="5"/>
          <c:order val="5"/>
          <c:tx>
            <c:strRef>
              <c:f>'KP_know where to test'!$B$43</c:f>
              <c:strCache>
                <c:ptCount val="1"/>
                <c:pt idx="0">
                  <c:v>Quezon City</c:v>
                </c:pt>
              </c:strCache>
            </c:strRef>
          </c:tx>
          <c:spPr>
            <a:solidFill>
              <a:srgbClr val="00B050"/>
            </a:solidFill>
          </c:spPr>
          <c:invertIfNegative val="0"/>
          <c:dLbls>
            <c:dLbl>
              <c:idx val="0"/>
              <c:layout>
                <c:manualLayout>
                  <c:x val="8.8593576965669985E-3"/>
                  <c:y val="9.8522167487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C0-4457-92FF-5F9F898F2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'KP_know where to test'!$C$37:$I$37</c:f>
              <c:strCache>
                <c:ptCount val="7"/>
                <c:pt idx="0">
                  <c:v>M/TSM</c:v>
                </c:pt>
                <c:pt idx="1">
                  <c:v>Transgender women</c:v>
                </c:pt>
                <c:pt idx="2">
                  <c:v>Male PWID</c:v>
                </c:pt>
                <c:pt idx="3">
                  <c:v>Female PWID</c:v>
                </c:pt>
                <c:pt idx="4">
                  <c:v>Registered FSWs</c:v>
                </c:pt>
                <c:pt idx="5">
                  <c:v>Freelance FSWs</c:v>
                </c:pt>
                <c:pt idx="6">
                  <c:v>MEWs</c:v>
                </c:pt>
              </c:strCache>
            </c:strRef>
          </c:cat>
          <c:val>
            <c:numRef>
              <c:f>'KP_know where to test'!$C$43:$I$43</c:f>
              <c:numCache>
                <c:formatCode>General</c:formatCode>
                <c:ptCount val="7"/>
                <c:pt idx="0">
                  <c:v>74</c:v>
                </c:pt>
                <c:pt idx="6">
                  <c:v>51</c:v>
                </c:pt>
              </c:numCache>
            </c:numRef>
          </c:val>
          <c:extLst>
            <c:ext xmlns:c16="http://schemas.microsoft.com/office/drawing/2014/chart" uri="{C3380CC4-5D6E-409C-BE32-E72D297353CC}">
              <c16:uniqueId val="{0000000A-BEC0-4457-92FF-5F9F898F2BDF}"/>
            </c:ext>
          </c:extLst>
        </c:ser>
        <c:dLbls>
          <c:showLegendKey val="0"/>
          <c:showVal val="0"/>
          <c:showCatName val="0"/>
          <c:showSerName val="0"/>
          <c:showPercent val="0"/>
          <c:showBubbleSize val="0"/>
        </c:dLbls>
        <c:gapWidth val="150"/>
        <c:axId val="189941248"/>
        <c:axId val="189942784"/>
      </c:barChart>
      <c:catAx>
        <c:axId val="189941248"/>
        <c:scaling>
          <c:orientation val="minMax"/>
        </c:scaling>
        <c:delete val="0"/>
        <c:axPos val="b"/>
        <c:numFmt formatCode="General" sourceLinked="0"/>
        <c:majorTickMark val="out"/>
        <c:minorTickMark val="none"/>
        <c:tickLblPos val="nextTo"/>
        <c:crossAx val="189942784"/>
        <c:crosses val="autoZero"/>
        <c:auto val="1"/>
        <c:lblAlgn val="ctr"/>
        <c:lblOffset val="100"/>
        <c:noMultiLvlLbl val="0"/>
      </c:catAx>
      <c:valAx>
        <c:axId val="189942784"/>
        <c:scaling>
          <c:orientation val="minMax"/>
          <c:max val="100"/>
        </c:scaling>
        <c:delete val="0"/>
        <c:axPos val="l"/>
        <c:majorGridlines>
          <c:spPr>
            <a:ln w="6350">
              <a:solidFill>
                <a:schemeClr val="bg1"/>
              </a:solidFill>
              <a:prstDash val="sysDot"/>
            </a:ln>
          </c:spPr>
        </c:majorGridlines>
        <c:title>
          <c:tx>
            <c:rich>
              <a:bodyPr rot="-5400000" vert="horz"/>
              <a:lstStyle/>
              <a:p>
                <a:pPr>
                  <a:defRPr/>
                </a:pPr>
                <a:r>
                  <a:rPr lang="en-US" dirty="0"/>
                  <a:t>% weighted</a:t>
                </a:r>
              </a:p>
            </c:rich>
          </c:tx>
          <c:layout>
            <c:manualLayout>
              <c:xMode val="edge"/>
              <c:yMode val="edge"/>
              <c:x val="7.2304937841754634E-3"/>
              <c:y val="0.1022918694047782"/>
            </c:manualLayout>
          </c:layout>
          <c:overlay val="0"/>
        </c:title>
        <c:numFmt formatCode="General" sourceLinked="1"/>
        <c:majorTickMark val="out"/>
        <c:minorTickMark val="none"/>
        <c:tickLblPos val="nextTo"/>
        <c:crossAx val="189941248"/>
        <c:crosses val="autoZero"/>
        <c:crossBetween val="between"/>
        <c:majorUnit val="20"/>
      </c:valAx>
    </c:plotArea>
    <c:legend>
      <c:legendPos val="b"/>
      <c:layout>
        <c:manualLayout>
          <c:xMode val="edge"/>
          <c:yMode val="edge"/>
          <c:x val="6.9195304075362674E-2"/>
          <c:y val="0.79604433332089408"/>
          <c:w val="0.89999994186773169"/>
          <c:h val="7.0553766986023295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3.522508228200337E-2"/>
          <c:w val="0.86783237151000003"/>
          <c:h val="0.74302975604722044"/>
        </c:manualLayout>
      </c:layout>
      <c:barChart>
        <c:barDir val="col"/>
        <c:grouping val="stacked"/>
        <c:varyColors val="0"/>
        <c:ser>
          <c:idx val="0"/>
          <c:order val="0"/>
          <c:tx>
            <c:strRef>
              <c:f>Philippines!$C$2</c:f>
              <c:strCache>
                <c:ptCount val="1"/>
                <c:pt idx="0">
                  <c:v>Progress (%)</c:v>
                </c:pt>
              </c:strCache>
            </c:strRef>
          </c:tx>
          <c:spPr>
            <a:solidFill>
              <a:srgbClr val="009999"/>
            </a:solidFill>
            <a:ln>
              <a:noFill/>
            </a:ln>
            <a:effectLst/>
          </c:spPr>
          <c:invertIfNegative val="0"/>
          <c:dLbls>
            <c:dLbl>
              <c:idx val="2"/>
              <c:tx>
                <c:rich>
                  <a:bodyPr/>
                  <a:lstStyle/>
                  <a:p>
                    <a:r>
                      <a:rPr lang="en-US">
                        <a:solidFill>
                          <a:schemeClr val="tx1">
                            <a:lumMod val="50000"/>
                            <a:lumOff val="50000"/>
                          </a:schemeClr>
                        </a:solidFill>
                      </a:rPr>
                      <a:t>n/a</a:t>
                    </a:r>
                    <a:endParaRPr lang="en-US" dirty="0">
                      <a:solidFill>
                        <a:schemeClr val="tx1">
                          <a:lumMod val="50000"/>
                          <a:lumOff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66-475D-B00F-2131B4CC8DB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Philippines!$B$3:$B$5</c:f>
              <c:strCache>
                <c:ptCount val="3"/>
                <c:pt idx="0">
                  <c:v>PLHIV who their status</c:v>
                </c:pt>
                <c:pt idx="1">
                  <c:v>PLHIV on 
treatment</c:v>
                </c:pt>
                <c:pt idx="2">
                  <c:v>PLHIV who are 
virally suppressed </c:v>
                </c:pt>
              </c:strCache>
            </c:strRef>
          </c:cat>
          <c:val>
            <c:numRef>
              <c:f>Philippines!$C$3:$C$5</c:f>
              <c:numCache>
                <c:formatCode>General</c:formatCode>
                <c:ptCount val="3"/>
                <c:pt idx="0">
                  <c:v>76</c:v>
                </c:pt>
                <c:pt idx="1">
                  <c:v>44</c:v>
                </c:pt>
                <c:pt idx="2">
                  <c:v>0</c:v>
                </c:pt>
              </c:numCache>
            </c:numRef>
          </c:val>
          <c:extLst>
            <c:ext xmlns:c16="http://schemas.microsoft.com/office/drawing/2014/chart" uri="{C3380CC4-5D6E-409C-BE32-E72D297353CC}">
              <c16:uniqueId val="{00000000-FCE5-4ED8-B39D-F4DFE466FA25}"/>
            </c:ext>
          </c:extLst>
        </c:ser>
        <c:ser>
          <c:idx val="1"/>
          <c:order val="1"/>
          <c:tx>
            <c:strRef>
              <c:f>Philippines!$D$2</c:f>
              <c:strCache>
                <c:ptCount val="1"/>
                <c:pt idx="0">
                  <c:v>Gap</c:v>
                </c:pt>
              </c:strCache>
            </c:strRef>
          </c:tx>
          <c:spPr>
            <a:pattFill prst="dkDnDiag">
              <a:fgClr>
                <a:srgbClr val="BFBFBF"/>
              </a:fgClr>
              <a:bgClr>
                <a:schemeClr val="bg1"/>
              </a:bgClr>
            </a:pattFill>
            <a:ln>
              <a:noFill/>
            </a:ln>
            <a:effectLst/>
          </c:spPr>
          <c:invertIfNegative val="0"/>
          <c:cat>
            <c:strRef>
              <c:f>Philippines!$B$3:$B$5</c:f>
              <c:strCache>
                <c:ptCount val="3"/>
                <c:pt idx="0">
                  <c:v>PLHIV who their status</c:v>
                </c:pt>
                <c:pt idx="1">
                  <c:v>PLHIV on 
treatment</c:v>
                </c:pt>
                <c:pt idx="2">
                  <c:v>PLHIV who are 
virally suppressed </c:v>
                </c:pt>
              </c:strCache>
            </c:strRef>
          </c:cat>
          <c:val>
            <c:numRef>
              <c:f>Philippines!$D$3:$D$5</c:f>
              <c:numCache>
                <c:formatCode>General</c:formatCode>
                <c:ptCount val="3"/>
                <c:pt idx="0">
                  <c:v>14</c:v>
                </c:pt>
                <c:pt idx="1">
                  <c:v>37</c:v>
                </c:pt>
                <c:pt idx="2">
                  <c:v>73</c:v>
                </c:pt>
              </c:numCache>
            </c:numRef>
          </c:val>
          <c:extLst>
            <c:ext xmlns:c16="http://schemas.microsoft.com/office/drawing/2014/chart" uri="{C3380CC4-5D6E-409C-BE32-E72D297353CC}">
              <c16:uniqueId val="{00000001-FCE5-4ED8-B39D-F4DFE466FA25}"/>
            </c:ext>
          </c:extLst>
        </c:ser>
        <c:dLbls>
          <c:showLegendKey val="0"/>
          <c:showVal val="0"/>
          <c:showCatName val="0"/>
          <c:showSerName val="0"/>
          <c:showPercent val="0"/>
          <c:showBubbleSize val="0"/>
        </c:dLbls>
        <c:gapWidth val="150"/>
        <c:overlap val="100"/>
        <c:axId val="170582400"/>
        <c:axId val="170721664"/>
      </c:barChart>
      <c:scatterChart>
        <c:scatterStyle val="lineMarker"/>
        <c:varyColors val="0"/>
        <c:ser>
          <c:idx val="2"/>
          <c:order val="2"/>
          <c:tx>
            <c:strRef>
              <c:f>Philippines!$E$2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Philippines!$B$3:$B$5</c:f>
              <c:strCache>
                <c:ptCount val="3"/>
                <c:pt idx="0">
                  <c:v>PLHIV who their status</c:v>
                </c:pt>
                <c:pt idx="1">
                  <c:v>PLHIV on 
treatment</c:v>
                </c:pt>
                <c:pt idx="2">
                  <c:v>PLHIV who are 
virally suppressed </c:v>
                </c:pt>
              </c:strCache>
            </c:strRef>
          </c:xVal>
          <c:yVal>
            <c:numRef>
              <c:f>Philippines!$E$3:$E$5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FCE5-4ED8-B39D-F4DFE466FA25}"/>
            </c:ext>
          </c:extLst>
        </c:ser>
        <c:dLbls>
          <c:showLegendKey val="0"/>
          <c:showVal val="0"/>
          <c:showCatName val="0"/>
          <c:showSerName val="0"/>
          <c:showPercent val="0"/>
          <c:showBubbleSize val="0"/>
        </c:dLbls>
        <c:axId val="170754432"/>
        <c:axId val="170723584"/>
      </c:scatterChart>
      <c:catAx>
        <c:axId val="17058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721664"/>
        <c:crosses val="autoZero"/>
        <c:auto val="1"/>
        <c:lblAlgn val="ctr"/>
        <c:lblOffset val="100"/>
        <c:noMultiLvlLbl val="0"/>
      </c:catAx>
      <c:valAx>
        <c:axId val="17072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3.3906872752017081E-3"/>
              <c:y val="2.5331892246510663E-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582400"/>
        <c:crosses val="autoZero"/>
        <c:crossBetween val="between"/>
        <c:majorUnit val="20"/>
      </c:valAx>
      <c:valAx>
        <c:axId val="170723584"/>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754432"/>
        <c:crosses val="max"/>
        <c:crossBetween val="midCat"/>
      </c:valAx>
      <c:valAx>
        <c:axId val="170754432"/>
        <c:scaling>
          <c:orientation val="minMax"/>
        </c:scaling>
        <c:delete val="1"/>
        <c:axPos val="b"/>
        <c:numFmt formatCode="General" sourceLinked="1"/>
        <c:majorTickMark val="out"/>
        <c:minorTickMark val="none"/>
        <c:tickLblPos val="nextTo"/>
        <c:crossAx val="1707235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4469081121804217"/>
        </c:manualLayout>
      </c:layout>
      <c:barChart>
        <c:barDir val="col"/>
        <c:grouping val="clustered"/>
        <c:varyColors val="0"/>
        <c:ser>
          <c:idx val="1"/>
          <c:order val="0"/>
          <c:tx>
            <c:strRef>
              <c:f>PHL!$A$2</c:f>
              <c:strCache>
                <c:ptCount val="1"/>
                <c:pt idx="0">
                  <c:v>Philippines</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01D8-4CAC-A8D5-7BD15C1B2097}"/>
              </c:ext>
            </c:extLst>
          </c:dPt>
          <c:dPt>
            <c:idx val="1"/>
            <c:invertIfNegative val="0"/>
            <c:bubble3D val="0"/>
            <c:spPr>
              <a:solidFill>
                <a:srgbClr val="F26B73"/>
              </a:solidFill>
              <a:ln>
                <a:noFill/>
              </a:ln>
            </c:spPr>
            <c:extLst>
              <c:ext xmlns:c16="http://schemas.microsoft.com/office/drawing/2014/chart" uri="{C3380CC4-5D6E-409C-BE32-E72D297353CC}">
                <c16:uniqueId val="{00000003-01D8-4CAC-A8D5-7BD15C1B2097}"/>
              </c:ext>
            </c:extLst>
          </c:dPt>
          <c:dPt>
            <c:idx val="3"/>
            <c:invertIfNegative val="0"/>
            <c:bubble3D val="0"/>
            <c:spPr>
              <a:solidFill>
                <a:srgbClr val="00A99A"/>
              </a:solidFill>
              <a:ln>
                <a:noFill/>
              </a:ln>
            </c:spPr>
            <c:extLst>
              <c:ext xmlns:c16="http://schemas.microsoft.com/office/drawing/2014/chart" uri="{C3380CC4-5D6E-409C-BE32-E72D297353CC}">
                <c16:uniqueId val="{00000005-01D8-4CAC-A8D5-7BD15C1B2097}"/>
              </c:ext>
            </c:extLst>
          </c:dPt>
          <c:dPt>
            <c:idx val="4"/>
            <c:invertIfNegative val="0"/>
            <c:bubble3D val="0"/>
            <c:spPr>
              <a:solidFill>
                <a:srgbClr val="78A7B7"/>
              </a:solidFill>
              <a:ln>
                <a:noFill/>
              </a:ln>
            </c:spPr>
            <c:extLst>
              <c:ext xmlns:c16="http://schemas.microsoft.com/office/drawing/2014/chart" uri="{C3380CC4-5D6E-409C-BE32-E72D297353CC}">
                <c16:uniqueId val="{00000007-01D8-4CAC-A8D5-7BD15C1B2097}"/>
              </c:ext>
            </c:extLst>
          </c:dPt>
          <c:dPt>
            <c:idx val="5"/>
            <c:invertIfNegative val="0"/>
            <c:bubble3D val="0"/>
            <c:spPr>
              <a:solidFill>
                <a:srgbClr val="CDC884"/>
              </a:solidFill>
              <a:ln>
                <a:noFill/>
              </a:ln>
            </c:spPr>
            <c:extLst>
              <c:ext xmlns:c16="http://schemas.microsoft.com/office/drawing/2014/chart" uri="{C3380CC4-5D6E-409C-BE32-E72D297353CC}">
                <c16:uniqueId val="{00000009-01D8-4CAC-A8D5-7BD15C1B2097}"/>
              </c:ext>
            </c:extLst>
          </c:dPt>
          <c:dLbls>
            <c:dLbl>
              <c:idx val="2"/>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D8-4CAC-A8D5-7BD15C1B209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PHL!$B$1:$G$1</c:f>
              <c:strCache>
                <c:ptCount val="6"/>
                <c:pt idx="0">
                  <c:v>Estimated PLHIV</c:v>
                </c:pt>
                <c:pt idx="1">
                  <c:v>PLHIV know their
status</c:v>
                </c:pt>
                <c:pt idx="2">
                  <c:v>PLHIV receiving
care</c:v>
                </c:pt>
                <c:pt idx="3">
                  <c:v>People on ART</c:v>
                </c:pt>
                <c:pt idx="4">
                  <c:v>Tested for viral load</c:v>
                </c:pt>
                <c:pt idx="5">
                  <c:v>Suppressed viral
load *</c:v>
                </c:pt>
              </c:strCache>
            </c:strRef>
          </c:cat>
          <c:val>
            <c:numRef>
              <c:f>PHL!$B$2:$G$2</c:f>
              <c:numCache>
                <c:formatCode>General</c:formatCode>
                <c:ptCount val="6"/>
                <c:pt idx="0">
                  <c:v>77000</c:v>
                </c:pt>
                <c:pt idx="1">
                  <c:v>58975</c:v>
                </c:pt>
                <c:pt idx="2">
                  <c:v>0</c:v>
                </c:pt>
                <c:pt idx="3">
                  <c:v>33593</c:v>
                </c:pt>
                <c:pt idx="4">
                  <c:v>6183</c:v>
                </c:pt>
                <c:pt idx="5">
                  <c:v>5860</c:v>
                </c:pt>
              </c:numCache>
            </c:numRef>
          </c:val>
          <c:extLst>
            <c:ext xmlns:c16="http://schemas.microsoft.com/office/drawing/2014/chart" uri="{C3380CC4-5D6E-409C-BE32-E72D297353CC}">
              <c16:uniqueId val="{0000000B-01D8-4CAC-A8D5-7BD15C1B2097}"/>
            </c:ext>
          </c:extLst>
        </c:ser>
        <c:dLbls>
          <c:showLegendKey val="0"/>
          <c:showVal val="0"/>
          <c:showCatName val="0"/>
          <c:showSerName val="0"/>
          <c:showPercent val="0"/>
          <c:showBubbleSize val="0"/>
        </c:dLbls>
        <c:gapWidth val="100"/>
        <c:overlap val="100"/>
        <c:axId val="141991296"/>
        <c:axId val="141997184"/>
      </c:barChart>
      <c:catAx>
        <c:axId val="141991296"/>
        <c:scaling>
          <c:orientation val="minMax"/>
        </c:scaling>
        <c:delete val="0"/>
        <c:axPos val="b"/>
        <c:numFmt formatCode="General" sourceLinked="1"/>
        <c:majorTickMark val="out"/>
        <c:minorTickMark val="none"/>
        <c:tickLblPos val="nextTo"/>
        <c:crossAx val="141997184"/>
        <c:crosses val="autoZero"/>
        <c:auto val="1"/>
        <c:lblAlgn val="ctr"/>
        <c:lblOffset val="100"/>
        <c:noMultiLvlLbl val="0"/>
      </c:catAx>
      <c:valAx>
        <c:axId val="141997184"/>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14199129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3.5976262609509715E-2"/>
          <c:w val="0.74971237970253723"/>
          <c:h val="0.77187475812960926"/>
        </c:manualLayout>
      </c:layout>
      <c:barChart>
        <c:barDir val="col"/>
        <c:grouping val="clustered"/>
        <c:varyColors val="0"/>
        <c:ser>
          <c:idx val="0"/>
          <c:order val="0"/>
          <c:tx>
            <c:strRef>
              <c:f>PHL_24!$B$3</c:f>
              <c:strCache>
                <c:ptCount val="1"/>
                <c:pt idx="0">
                  <c:v>Estimate</c:v>
                </c:pt>
              </c:strCache>
            </c:strRef>
          </c:tx>
          <c:spPr>
            <a:solidFill>
              <a:srgbClr val="00A99A"/>
            </a:solidFill>
          </c:spPr>
          <c:invertIfNegative val="0"/>
          <c:dLbls>
            <c:dLbl>
              <c:idx val="0"/>
              <c:tx>
                <c:rich>
                  <a:bodyPr/>
                  <a:lstStyle/>
                  <a:p>
                    <a:r>
                      <a:rPr lang="en-US"/>
                      <a:t> 77,000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D7-4521-A77C-13F2705C63D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adults 15+
living with HIV</c:v>
                </c:pt>
                <c:pt idx="1">
                  <c:v>Number of 
adults 15+
receiving ARVs</c:v>
                </c:pt>
                <c:pt idx="2">
                  <c:v>ART coverage (%)</c:v>
                </c:pt>
              </c:strCache>
            </c:strRef>
          </c:cat>
          <c:val>
            <c:numRef>
              <c:f>PHL_24!$B$4:$B$6</c:f>
              <c:numCache>
                <c:formatCode>General</c:formatCode>
                <c:ptCount val="3"/>
                <c:pt idx="0" formatCode="_(* #,##0_);_(* \(#,##0\);_(* &quot;-&quot;??_);_(@_)">
                  <c:v>76701</c:v>
                </c:pt>
              </c:numCache>
            </c:numRef>
          </c:val>
          <c:extLst>
            <c:ext xmlns:c16="http://schemas.microsoft.com/office/drawing/2014/chart" uri="{C3380CC4-5D6E-409C-BE32-E72D297353CC}">
              <c16:uniqueId val="{00000001-6ED7-4521-A77C-13F2705C63DC}"/>
            </c:ext>
          </c:extLst>
        </c:ser>
        <c:ser>
          <c:idx val="3"/>
          <c:order val="3"/>
          <c:tx>
            <c:strRef>
              <c:f>PHL_24!$E$3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D7-4521-A77C-13F2705C63D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adults 15+
living with HIV</c:v>
                </c:pt>
                <c:pt idx="1">
                  <c:v>Number of 
adults 15+
receiving ARVs</c:v>
                </c:pt>
                <c:pt idx="2">
                  <c:v>ART coverage (%)</c:v>
                </c:pt>
              </c:strCache>
            </c:strRef>
          </c:cat>
          <c:val>
            <c:numRef>
              <c:f>PHL_24!$E$4:$E$6</c:f>
              <c:numCache>
                <c:formatCode>_(* #,##0_);_(* \(#,##0\);_(* "-"??_);_(@_)</c:formatCode>
                <c:ptCount val="3"/>
                <c:pt idx="1">
                  <c:v>33508</c:v>
                </c:pt>
              </c:numCache>
            </c:numRef>
          </c:val>
          <c:extLst>
            <c:ext xmlns:c16="http://schemas.microsoft.com/office/drawing/2014/chart" uri="{C3380CC4-5D6E-409C-BE32-E72D297353CC}">
              <c16:uniqueId val="{00000003-6ED7-4521-A77C-13F2705C63DC}"/>
            </c:ext>
          </c:extLst>
        </c:ser>
        <c:dLbls>
          <c:showLegendKey val="0"/>
          <c:showVal val="0"/>
          <c:showCatName val="0"/>
          <c:showSerName val="0"/>
          <c:showPercent val="0"/>
          <c:showBubbleSize val="0"/>
        </c:dLbls>
        <c:gapWidth val="90"/>
        <c:overlap val="100"/>
        <c:axId val="57435648"/>
        <c:axId val="57437184"/>
      </c:barChart>
      <c:barChart>
        <c:barDir val="col"/>
        <c:grouping val="clustered"/>
        <c:varyColors val="0"/>
        <c:ser>
          <c:idx val="4"/>
          <c:order val="4"/>
          <c:tx>
            <c:strRef>
              <c:f>PHL_24!$F$3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D7-4521-A77C-13F2705C63D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adults 15+
living with HIV</c:v>
                </c:pt>
                <c:pt idx="1">
                  <c:v>Number of 
adults 15+
receiving ARVs</c:v>
                </c:pt>
                <c:pt idx="2">
                  <c:v>ART coverage (%)</c:v>
                </c:pt>
              </c:strCache>
            </c:strRef>
          </c:cat>
          <c:val>
            <c:numRef>
              <c:f>PHL_24!$F$4:$F$6</c:f>
              <c:numCache>
                <c:formatCode>General</c:formatCode>
                <c:ptCount val="3"/>
                <c:pt idx="2" formatCode="#,##0">
                  <c:v>44</c:v>
                </c:pt>
              </c:numCache>
            </c:numRef>
          </c:val>
          <c:extLst>
            <c:ext xmlns:c16="http://schemas.microsoft.com/office/drawing/2014/chart" uri="{C3380CC4-5D6E-409C-BE32-E72D297353CC}">
              <c16:uniqueId val="{00000005-6ED7-4521-A77C-13F2705C63DC}"/>
            </c:ext>
          </c:extLst>
        </c:ser>
        <c:dLbls>
          <c:showLegendKey val="0"/>
          <c:showVal val="0"/>
          <c:showCatName val="0"/>
          <c:showSerName val="0"/>
          <c:showPercent val="0"/>
          <c:showBubbleSize val="0"/>
        </c:dLbls>
        <c:gapWidth val="90"/>
        <c:axId val="57441280"/>
        <c:axId val="57439360"/>
      </c:barChart>
      <c:lineChart>
        <c:grouping val="standard"/>
        <c:varyColors val="0"/>
        <c:ser>
          <c:idx val="1"/>
          <c:order val="1"/>
          <c:tx>
            <c:strRef>
              <c:f>PHL_24!$C$3</c:f>
              <c:strCache>
                <c:ptCount val="1"/>
                <c:pt idx="0">
                  <c:v>Lower estimate</c:v>
                </c:pt>
              </c:strCache>
            </c:strRef>
          </c:tx>
          <c:marker>
            <c:symbol val="dash"/>
            <c:size val="10"/>
            <c:spPr>
              <a:solidFill>
                <a:sysClr val="windowText" lastClr="000000"/>
              </a:solidFill>
              <a:ln>
                <a:solidFill>
                  <a:sysClr val="windowText" lastClr="0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6ED7-4521-A77C-13F2705C63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adults 15+
living with HIV</c:v>
                </c:pt>
                <c:pt idx="1">
                  <c:v>Number of 
adults 15+
receiving ARVs</c:v>
                </c:pt>
                <c:pt idx="2">
                  <c:v>ART coverage (%)</c:v>
                </c:pt>
              </c:strCache>
            </c:strRef>
          </c:cat>
          <c:val>
            <c:numRef>
              <c:f>PHL_24!$C$4:$C$6</c:f>
              <c:numCache>
                <c:formatCode>General</c:formatCode>
                <c:ptCount val="3"/>
                <c:pt idx="0" formatCode="_(* #,##0_);_(* \(#,##0\);_(* &quot;-&quot;??_);_(@_)">
                  <c:v>64336</c:v>
                </c:pt>
              </c:numCache>
            </c:numRef>
          </c:val>
          <c:smooth val="0"/>
          <c:extLst>
            <c:ext xmlns:c16="http://schemas.microsoft.com/office/drawing/2014/chart" uri="{C3380CC4-5D6E-409C-BE32-E72D297353CC}">
              <c16:uniqueId val="{00000007-6ED7-4521-A77C-13F2705C63DC}"/>
            </c:ext>
          </c:extLst>
        </c:ser>
        <c:ser>
          <c:idx val="2"/>
          <c:order val="2"/>
          <c:tx>
            <c:strRef>
              <c:f>PHL_24!$D$3</c:f>
              <c:strCache>
                <c:ptCount val="1"/>
                <c:pt idx="0">
                  <c:v>Upper estimate</c:v>
                </c:pt>
              </c:strCache>
            </c:strRef>
          </c:tx>
          <c:marker>
            <c:symbol val="dash"/>
            <c:size val="10"/>
            <c:spPr>
              <a:solidFill>
                <a:schemeClr val="tx1"/>
              </a:solidFill>
              <a:ln>
                <a:solidFill>
                  <a:sysClr val="windowText" lastClr="000000"/>
                </a:solidFill>
              </a:ln>
            </c:spPr>
          </c:marker>
          <c:cat>
            <c:strRef>
              <c:f>PHL_24!$A$4:$A$6</c:f>
              <c:strCache>
                <c:ptCount val="3"/>
                <c:pt idx="0">
                  <c:v>Estimated number 
of adults 15+
living with HIV</c:v>
                </c:pt>
                <c:pt idx="1">
                  <c:v>Number of 
adults 15+
receiving ARVs</c:v>
                </c:pt>
                <c:pt idx="2">
                  <c:v>ART coverage (%)</c:v>
                </c:pt>
              </c:strCache>
            </c:strRef>
          </c:cat>
          <c:val>
            <c:numRef>
              <c:f>PHL_24!$D$4:$D$6</c:f>
              <c:numCache>
                <c:formatCode>General</c:formatCode>
                <c:ptCount val="3"/>
                <c:pt idx="0" formatCode="_(* #,##0_);_(* \(#,##0\);_(* &quot;-&quot;??_);_(@_)">
                  <c:v>89674</c:v>
                </c:pt>
              </c:numCache>
            </c:numRef>
          </c:val>
          <c:smooth val="0"/>
          <c:extLst>
            <c:ext xmlns:c16="http://schemas.microsoft.com/office/drawing/2014/chart" uri="{C3380CC4-5D6E-409C-BE32-E72D297353CC}">
              <c16:uniqueId val="{00000008-6ED7-4521-A77C-13F2705C63DC}"/>
            </c:ext>
          </c:extLst>
        </c:ser>
        <c:dLbls>
          <c:showLegendKey val="0"/>
          <c:showVal val="0"/>
          <c:showCatName val="0"/>
          <c:showSerName val="0"/>
          <c:showPercent val="0"/>
          <c:showBubbleSize val="0"/>
        </c:dLbls>
        <c:hiLowLines/>
        <c:marker val="1"/>
        <c:smooth val="0"/>
        <c:axId val="57435648"/>
        <c:axId val="57437184"/>
      </c:lineChart>
      <c:lineChart>
        <c:grouping val="standard"/>
        <c:varyColors val="0"/>
        <c:ser>
          <c:idx val="5"/>
          <c:order val="5"/>
          <c:tx>
            <c:strRef>
              <c:f>PHL_24!$G$3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6ED7-4521-A77C-13F2705C63DC}"/>
              </c:ext>
            </c:extLst>
          </c:dPt>
          <c:cat>
            <c:strRef>
              <c:f>PHL_24!$A$4:$A$6</c:f>
              <c:strCache>
                <c:ptCount val="3"/>
                <c:pt idx="0">
                  <c:v>Estimated number 
of adults 15+
living with HIV</c:v>
                </c:pt>
                <c:pt idx="1">
                  <c:v>Number of 
adults 15+
receiving ARVs</c:v>
                </c:pt>
                <c:pt idx="2">
                  <c:v>ART coverage (%)</c:v>
                </c:pt>
              </c:strCache>
            </c:strRef>
          </c:cat>
          <c:val>
            <c:numRef>
              <c:f>PHL_24!$G$4:$G$6</c:f>
              <c:numCache>
                <c:formatCode>General</c:formatCode>
                <c:ptCount val="3"/>
                <c:pt idx="2" formatCode="#,##0">
                  <c:v>37</c:v>
                </c:pt>
              </c:numCache>
            </c:numRef>
          </c:val>
          <c:smooth val="0"/>
          <c:extLst>
            <c:ext xmlns:c16="http://schemas.microsoft.com/office/drawing/2014/chart" uri="{C3380CC4-5D6E-409C-BE32-E72D297353CC}">
              <c16:uniqueId val="{0000000A-6ED7-4521-A77C-13F2705C63DC}"/>
            </c:ext>
          </c:extLst>
        </c:ser>
        <c:ser>
          <c:idx val="6"/>
          <c:order val="6"/>
          <c:tx>
            <c:strRef>
              <c:f>PHL_24!$H$3</c:f>
              <c:strCache>
                <c:ptCount val="1"/>
                <c:pt idx="0">
                  <c:v>ART Upper estimate</c:v>
                </c:pt>
              </c:strCache>
            </c:strRef>
          </c:tx>
          <c:marker>
            <c:symbol val="dash"/>
            <c:size val="10"/>
            <c:spPr>
              <a:solidFill>
                <a:schemeClr val="tx1"/>
              </a:solidFill>
              <a:ln>
                <a:solidFill>
                  <a:sysClr val="windowText" lastClr="000000"/>
                </a:solidFill>
              </a:ln>
            </c:spPr>
          </c:marker>
          <c:cat>
            <c:strRef>
              <c:f>PHL_24!$A$4:$A$6</c:f>
              <c:strCache>
                <c:ptCount val="3"/>
                <c:pt idx="0">
                  <c:v>Estimated number 
of adults 15+
living with HIV</c:v>
                </c:pt>
                <c:pt idx="1">
                  <c:v>Number of 
adults 15+
receiving ARVs</c:v>
                </c:pt>
                <c:pt idx="2">
                  <c:v>ART coverage (%)</c:v>
                </c:pt>
              </c:strCache>
            </c:strRef>
          </c:cat>
          <c:val>
            <c:numRef>
              <c:f>PHL_24!$H$4:$H$6</c:f>
              <c:numCache>
                <c:formatCode>General</c:formatCode>
                <c:ptCount val="3"/>
                <c:pt idx="2" formatCode="#,##0">
                  <c:v>51</c:v>
                </c:pt>
              </c:numCache>
            </c:numRef>
          </c:val>
          <c:smooth val="0"/>
          <c:extLst>
            <c:ext xmlns:c16="http://schemas.microsoft.com/office/drawing/2014/chart" uri="{C3380CC4-5D6E-409C-BE32-E72D297353CC}">
              <c16:uniqueId val="{0000000B-6ED7-4521-A77C-13F2705C63DC}"/>
            </c:ext>
          </c:extLst>
        </c:ser>
        <c:dLbls>
          <c:showLegendKey val="0"/>
          <c:showVal val="0"/>
          <c:showCatName val="0"/>
          <c:showSerName val="0"/>
          <c:showPercent val="0"/>
          <c:showBubbleSize val="0"/>
        </c:dLbls>
        <c:hiLowLines/>
        <c:marker val="1"/>
        <c:smooth val="0"/>
        <c:axId val="57441280"/>
        <c:axId val="57439360"/>
      </c:lineChart>
      <c:catAx>
        <c:axId val="57435648"/>
        <c:scaling>
          <c:orientation val="minMax"/>
        </c:scaling>
        <c:delete val="0"/>
        <c:axPos val="b"/>
        <c:numFmt formatCode="General" sourceLinked="0"/>
        <c:majorTickMark val="out"/>
        <c:minorTickMark val="none"/>
        <c:tickLblPos val="nextTo"/>
        <c:crossAx val="57437184"/>
        <c:crosses val="autoZero"/>
        <c:auto val="1"/>
        <c:lblAlgn val="ctr"/>
        <c:lblOffset val="100"/>
        <c:noMultiLvlLbl val="0"/>
      </c:catAx>
      <c:valAx>
        <c:axId val="5743718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57435648"/>
        <c:crosses val="autoZero"/>
        <c:crossBetween val="between"/>
      </c:valAx>
      <c:valAx>
        <c:axId val="5743936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57441280"/>
        <c:crosses val="max"/>
        <c:crossBetween val="between"/>
        <c:majorUnit val="20"/>
      </c:valAx>
      <c:catAx>
        <c:axId val="57441280"/>
        <c:scaling>
          <c:orientation val="minMax"/>
        </c:scaling>
        <c:delete val="1"/>
        <c:axPos val="b"/>
        <c:numFmt formatCode="General" sourceLinked="1"/>
        <c:majorTickMark val="out"/>
        <c:minorTickMark val="none"/>
        <c:tickLblPos val="nextTo"/>
        <c:crossAx val="5743936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56514064060577"/>
          <c:y val="3.6165382219715984E-2"/>
          <c:w val="0.78856618586393512"/>
          <c:h val="0.73584735720893546"/>
        </c:manualLayout>
      </c:layout>
      <c:barChart>
        <c:barDir val="col"/>
        <c:grouping val="clustered"/>
        <c:varyColors val="0"/>
        <c:ser>
          <c:idx val="1"/>
          <c:order val="1"/>
          <c:tx>
            <c:strRef>
              <c:f>'ART scale up'!$D$2</c:f>
              <c:strCache>
                <c:ptCount val="1"/>
                <c:pt idx="0">
                  <c:v>%PLHIV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615-4575-8DE6-5EF88C3CE24F}"/>
                </c:ext>
              </c:extLst>
            </c:dLbl>
            <c:dLbl>
              <c:idx val="1"/>
              <c:delete val="1"/>
              <c:extLst>
                <c:ext xmlns:c15="http://schemas.microsoft.com/office/drawing/2012/chart" uri="{CE6537A1-D6FC-4f65-9D91-7224C49458BB}"/>
                <c:ext xmlns:c16="http://schemas.microsoft.com/office/drawing/2014/chart" uri="{C3380CC4-5D6E-409C-BE32-E72D297353CC}">
                  <c16:uniqueId val="{00000001-6615-4575-8DE6-5EF88C3CE24F}"/>
                </c:ext>
              </c:extLst>
            </c:dLbl>
            <c:dLbl>
              <c:idx val="2"/>
              <c:delete val="1"/>
              <c:extLst>
                <c:ext xmlns:c15="http://schemas.microsoft.com/office/drawing/2012/chart" uri="{CE6537A1-D6FC-4f65-9D91-7224C49458BB}"/>
                <c:ext xmlns:c16="http://schemas.microsoft.com/office/drawing/2014/chart" uri="{C3380CC4-5D6E-409C-BE32-E72D297353CC}">
                  <c16:uniqueId val="{00000002-6615-4575-8DE6-5EF88C3CE24F}"/>
                </c:ext>
              </c:extLst>
            </c:dLbl>
            <c:dLbl>
              <c:idx val="3"/>
              <c:delete val="1"/>
              <c:extLst>
                <c:ext xmlns:c15="http://schemas.microsoft.com/office/drawing/2012/chart" uri="{CE6537A1-D6FC-4f65-9D91-7224C49458BB}"/>
                <c:ext xmlns:c16="http://schemas.microsoft.com/office/drawing/2014/chart" uri="{C3380CC4-5D6E-409C-BE32-E72D297353CC}">
                  <c16:uniqueId val="{00000003-6615-4575-8DE6-5EF88C3CE24F}"/>
                </c:ext>
              </c:extLst>
            </c:dLbl>
            <c:dLbl>
              <c:idx val="4"/>
              <c:delete val="1"/>
              <c:extLst>
                <c:ext xmlns:c15="http://schemas.microsoft.com/office/drawing/2012/chart" uri="{CE6537A1-D6FC-4f65-9D91-7224C49458BB}"/>
                <c:ext xmlns:c16="http://schemas.microsoft.com/office/drawing/2014/chart" uri="{C3380CC4-5D6E-409C-BE32-E72D297353CC}">
                  <c16:uniqueId val="{00000004-6615-4575-8DE6-5EF88C3CE24F}"/>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up'!$D$3:$D$21</c:f>
              <c:numCache>
                <c:formatCode>#,##0</c:formatCode>
                <c:ptCount val="19"/>
                <c:pt idx="0">
                  <c:v>0</c:v>
                </c:pt>
                <c:pt idx="1">
                  <c:v>0</c:v>
                </c:pt>
                <c:pt idx="2">
                  <c:v>0</c:v>
                </c:pt>
                <c:pt idx="3">
                  <c:v>0</c:v>
                </c:pt>
                <c:pt idx="4">
                  <c:v>0</c:v>
                </c:pt>
                <c:pt idx="5">
                  <c:v>2</c:v>
                </c:pt>
                <c:pt idx="6">
                  <c:v>4</c:v>
                </c:pt>
                <c:pt idx="7">
                  <c:v>6</c:v>
                </c:pt>
                <c:pt idx="8">
                  <c:v>7</c:v>
                </c:pt>
                <c:pt idx="9">
                  <c:v>8</c:v>
                </c:pt>
                <c:pt idx="10">
                  <c:v>9</c:v>
                </c:pt>
                <c:pt idx="11">
                  <c:v>14</c:v>
                </c:pt>
                <c:pt idx="12">
                  <c:v>15</c:v>
                </c:pt>
                <c:pt idx="13">
                  <c:v>19</c:v>
                </c:pt>
                <c:pt idx="14">
                  <c:v>23</c:v>
                </c:pt>
                <c:pt idx="15">
                  <c:v>27</c:v>
                </c:pt>
                <c:pt idx="16">
                  <c:v>33</c:v>
                </c:pt>
                <c:pt idx="17">
                  <c:v>38</c:v>
                </c:pt>
                <c:pt idx="18">
                  <c:v>44</c:v>
                </c:pt>
              </c:numCache>
            </c:numRef>
          </c:val>
          <c:extLst>
            <c:ext xmlns:c16="http://schemas.microsoft.com/office/drawing/2014/chart" uri="{C3380CC4-5D6E-409C-BE32-E72D297353CC}">
              <c16:uniqueId val="{00000005-6615-4575-8DE6-5EF88C3CE24F}"/>
            </c:ext>
          </c:extLst>
        </c:ser>
        <c:dLbls>
          <c:showLegendKey val="0"/>
          <c:showVal val="0"/>
          <c:showCatName val="0"/>
          <c:showSerName val="0"/>
          <c:showPercent val="0"/>
          <c:showBubbleSize val="0"/>
        </c:dLbls>
        <c:gapWidth val="60"/>
        <c:axId val="127638912"/>
        <c:axId val="127636992"/>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15-4575-8DE6-5EF88C3CE24F}"/>
                </c:ext>
              </c:extLst>
            </c:dLbl>
            <c:numFmt formatCode="#,##0" sourceLinked="0"/>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up'!$C$3:$C$21</c:f>
              <c:numCache>
                <c:formatCode>#,##0</c:formatCode>
                <c:ptCount val="19"/>
                <c:pt idx="0">
                  <c:v>0</c:v>
                </c:pt>
                <c:pt idx="1">
                  <c:v>0</c:v>
                </c:pt>
                <c:pt idx="2">
                  <c:v>0</c:v>
                </c:pt>
                <c:pt idx="3">
                  <c:v>0</c:v>
                </c:pt>
                <c:pt idx="4">
                  <c:v>10</c:v>
                </c:pt>
                <c:pt idx="5">
                  <c:v>57</c:v>
                </c:pt>
                <c:pt idx="6">
                  <c:v>204</c:v>
                </c:pt>
                <c:pt idx="7">
                  <c:v>367</c:v>
                </c:pt>
                <c:pt idx="8">
                  <c:v>583</c:v>
                </c:pt>
                <c:pt idx="9">
                  <c:v>849</c:v>
                </c:pt>
                <c:pt idx="10" formatCode="General">
                  <c:v>1294</c:v>
                </c:pt>
                <c:pt idx="11" formatCode="General">
                  <c:v>2627</c:v>
                </c:pt>
                <c:pt idx="12" formatCode="General">
                  <c:v>3643</c:v>
                </c:pt>
                <c:pt idx="13" formatCode="General">
                  <c:v>5567</c:v>
                </c:pt>
                <c:pt idx="14" formatCode="General">
                  <c:v>8482</c:v>
                </c:pt>
                <c:pt idx="15" formatCode="General">
                  <c:v>12533</c:v>
                </c:pt>
                <c:pt idx="16" formatCode="General">
                  <c:v>17940</c:v>
                </c:pt>
                <c:pt idx="17" formatCode="General">
                  <c:v>24754</c:v>
                </c:pt>
                <c:pt idx="18" formatCode="General">
                  <c:v>33593</c:v>
                </c:pt>
              </c:numCache>
            </c:numRef>
          </c:val>
          <c:smooth val="0"/>
          <c:extLst>
            <c:ext xmlns:c16="http://schemas.microsoft.com/office/drawing/2014/chart" uri="{C3380CC4-5D6E-409C-BE32-E72D297353CC}">
              <c16:uniqueId val="{00000007-6615-4575-8DE6-5EF88C3CE24F}"/>
            </c:ext>
          </c:extLst>
        </c:ser>
        <c:dLbls>
          <c:showLegendKey val="0"/>
          <c:showVal val="0"/>
          <c:showCatName val="0"/>
          <c:showSerName val="0"/>
          <c:showPercent val="0"/>
          <c:showBubbleSize val="0"/>
        </c:dLbls>
        <c:marker val="1"/>
        <c:smooth val="0"/>
        <c:axId val="127629184"/>
        <c:axId val="127630720"/>
      </c:lineChart>
      <c:lineChart>
        <c:grouping val="standard"/>
        <c:varyColors val="0"/>
        <c:ser>
          <c:idx val="2"/>
          <c:order val="2"/>
          <c:tx>
            <c:strRef>
              <c:f>'ART scale up'!$E$2</c:f>
              <c:strCache>
                <c:ptCount val="1"/>
                <c:pt idx="0">
                  <c:v>%PLHIV on ART - Lower</c:v>
                </c:pt>
              </c:strCache>
            </c:strRef>
          </c:tx>
          <c:spPr>
            <a:ln>
              <a:noFill/>
            </a:ln>
          </c:spPr>
          <c:marker>
            <c:symbol val="dash"/>
            <c:size val="8"/>
            <c:spPr>
              <a:solidFill>
                <a:sysClr val="windowText" lastClr="000000"/>
              </a:solidFill>
              <a:ln>
                <a:solidFill>
                  <a:sysClr val="windowText" lastClr="000000"/>
                </a:solidFill>
              </a:ln>
            </c:spPr>
          </c:marker>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up'!$E$3:$E$21</c:f>
              <c:numCache>
                <c:formatCode>#,##0</c:formatCode>
                <c:ptCount val="19"/>
                <c:pt idx="0">
                  <c:v>0</c:v>
                </c:pt>
                <c:pt idx="1">
                  <c:v>0</c:v>
                </c:pt>
                <c:pt idx="2">
                  <c:v>0</c:v>
                </c:pt>
                <c:pt idx="3">
                  <c:v>0</c:v>
                </c:pt>
                <c:pt idx="4">
                  <c:v>0</c:v>
                </c:pt>
                <c:pt idx="5">
                  <c:v>1</c:v>
                </c:pt>
                <c:pt idx="6">
                  <c:v>4</c:v>
                </c:pt>
                <c:pt idx="7">
                  <c:v>5</c:v>
                </c:pt>
                <c:pt idx="8">
                  <c:v>6</c:v>
                </c:pt>
                <c:pt idx="9">
                  <c:v>6</c:v>
                </c:pt>
                <c:pt idx="10">
                  <c:v>7</c:v>
                </c:pt>
                <c:pt idx="11">
                  <c:v>12</c:v>
                </c:pt>
                <c:pt idx="12">
                  <c:v>13</c:v>
                </c:pt>
                <c:pt idx="13">
                  <c:v>16</c:v>
                </c:pt>
                <c:pt idx="14">
                  <c:v>19</c:v>
                </c:pt>
                <c:pt idx="15">
                  <c:v>23</c:v>
                </c:pt>
                <c:pt idx="16">
                  <c:v>27</c:v>
                </c:pt>
                <c:pt idx="17">
                  <c:v>32</c:v>
                </c:pt>
                <c:pt idx="18">
                  <c:v>37</c:v>
                </c:pt>
              </c:numCache>
            </c:numRef>
          </c:val>
          <c:smooth val="0"/>
          <c:extLst>
            <c:ext xmlns:c16="http://schemas.microsoft.com/office/drawing/2014/chart" uri="{C3380CC4-5D6E-409C-BE32-E72D297353CC}">
              <c16:uniqueId val="{00000008-6615-4575-8DE6-5EF88C3CE24F}"/>
            </c:ext>
          </c:extLst>
        </c:ser>
        <c:ser>
          <c:idx val="3"/>
          <c:order val="3"/>
          <c:tx>
            <c:strRef>
              <c:f>'ART scale up'!$F$2</c:f>
              <c:strCache>
                <c:ptCount val="1"/>
                <c:pt idx="0">
                  <c:v>%PLHIV on ART - Upper</c:v>
                </c:pt>
              </c:strCache>
            </c:strRef>
          </c:tx>
          <c:spPr>
            <a:ln>
              <a:noFill/>
            </a:ln>
          </c:spPr>
          <c:marker>
            <c:symbol val="dash"/>
            <c:size val="8"/>
            <c:spPr>
              <a:solidFill>
                <a:sysClr val="windowText" lastClr="000000"/>
              </a:solidFill>
              <a:ln>
                <a:solidFill>
                  <a:sysClr val="windowText" lastClr="000000"/>
                </a:solidFill>
              </a:ln>
            </c:spPr>
          </c:marker>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up'!$F$3:$F$21</c:f>
              <c:numCache>
                <c:formatCode>#,##0</c:formatCode>
                <c:ptCount val="19"/>
                <c:pt idx="0">
                  <c:v>0</c:v>
                </c:pt>
                <c:pt idx="1">
                  <c:v>0</c:v>
                </c:pt>
                <c:pt idx="2">
                  <c:v>0</c:v>
                </c:pt>
                <c:pt idx="3">
                  <c:v>0</c:v>
                </c:pt>
                <c:pt idx="4">
                  <c:v>0</c:v>
                </c:pt>
                <c:pt idx="5">
                  <c:v>2</c:v>
                </c:pt>
                <c:pt idx="6">
                  <c:v>5</c:v>
                </c:pt>
                <c:pt idx="7">
                  <c:v>7</c:v>
                </c:pt>
                <c:pt idx="8">
                  <c:v>9</c:v>
                </c:pt>
                <c:pt idx="9">
                  <c:v>9</c:v>
                </c:pt>
                <c:pt idx="10">
                  <c:v>10</c:v>
                </c:pt>
                <c:pt idx="11">
                  <c:v>16</c:v>
                </c:pt>
                <c:pt idx="12">
                  <c:v>18</c:v>
                </c:pt>
                <c:pt idx="13">
                  <c:v>22</c:v>
                </c:pt>
                <c:pt idx="14">
                  <c:v>27</c:v>
                </c:pt>
                <c:pt idx="15">
                  <c:v>32</c:v>
                </c:pt>
                <c:pt idx="16">
                  <c:v>38</c:v>
                </c:pt>
                <c:pt idx="17">
                  <c:v>44</c:v>
                </c:pt>
                <c:pt idx="18">
                  <c:v>51</c:v>
                </c:pt>
              </c:numCache>
            </c:numRef>
          </c:val>
          <c:smooth val="0"/>
          <c:extLst>
            <c:ext xmlns:c16="http://schemas.microsoft.com/office/drawing/2014/chart" uri="{C3380CC4-5D6E-409C-BE32-E72D297353CC}">
              <c16:uniqueId val="{00000009-6615-4575-8DE6-5EF88C3CE24F}"/>
            </c:ext>
          </c:extLst>
        </c:ser>
        <c:dLbls>
          <c:showLegendKey val="0"/>
          <c:showVal val="0"/>
          <c:showCatName val="0"/>
          <c:showSerName val="0"/>
          <c:showPercent val="0"/>
          <c:showBubbleSize val="0"/>
        </c:dLbls>
        <c:hiLowLines/>
        <c:marker val="1"/>
        <c:smooth val="0"/>
        <c:axId val="127638912"/>
        <c:axId val="127636992"/>
      </c:lineChart>
      <c:catAx>
        <c:axId val="127629184"/>
        <c:scaling>
          <c:orientation val="minMax"/>
        </c:scaling>
        <c:delete val="0"/>
        <c:axPos val="b"/>
        <c:numFmt formatCode="General" sourceLinked="1"/>
        <c:majorTickMark val="out"/>
        <c:minorTickMark val="none"/>
        <c:tickLblPos val="nextTo"/>
        <c:crossAx val="127630720"/>
        <c:crosses val="autoZero"/>
        <c:auto val="1"/>
        <c:lblAlgn val="ctr"/>
        <c:lblOffset val="100"/>
        <c:noMultiLvlLbl val="0"/>
      </c:catAx>
      <c:valAx>
        <c:axId val="12763072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0"/>
              <c:y val="0.27698421254372096"/>
            </c:manualLayout>
          </c:layout>
          <c:overlay val="0"/>
        </c:title>
        <c:numFmt formatCode="#,##0" sourceLinked="0"/>
        <c:majorTickMark val="out"/>
        <c:minorTickMark val="none"/>
        <c:tickLblPos val="nextTo"/>
        <c:crossAx val="127629184"/>
        <c:crosses val="autoZero"/>
        <c:crossBetween val="between"/>
      </c:valAx>
      <c:valAx>
        <c:axId val="127636992"/>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127638912"/>
        <c:crosses val="max"/>
        <c:crossBetween val="between"/>
        <c:majorUnit val="20"/>
      </c:valAx>
      <c:catAx>
        <c:axId val="127638912"/>
        <c:scaling>
          <c:orientation val="minMax"/>
        </c:scaling>
        <c:delete val="1"/>
        <c:axPos val="b"/>
        <c:numFmt formatCode="General" sourceLinked="1"/>
        <c:majorTickMark val="out"/>
        <c:minorTickMark val="none"/>
        <c:tickLblPos val="nextTo"/>
        <c:crossAx val="127636992"/>
        <c:crosses val="autoZero"/>
        <c:auto val="1"/>
        <c:lblAlgn val="ctr"/>
        <c:lblOffset val="100"/>
        <c:noMultiLvlLbl val="0"/>
      </c:catAx>
    </c:plotArea>
    <c:legend>
      <c:legendPos val="b"/>
      <c:legendEntry>
        <c:idx val="2"/>
        <c:delete val="1"/>
      </c:legendEntry>
      <c:legendEntry>
        <c:idx val="3"/>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861130994989264E-2"/>
          <c:y val="2.2877253310629765E-2"/>
          <c:w val="0.81637902648532568"/>
          <c:h val="0.76602379820361699"/>
        </c:manualLayout>
      </c:layout>
      <c:barChart>
        <c:barDir val="col"/>
        <c:grouping val="clustered"/>
        <c:varyColors val="0"/>
        <c:ser>
          <c:idx val="0"/>
          <c:order val="0"/>
          <c:tx>
            <c:strRef>
              <c:f>PHL_24!$B$3</c:f>
              <c:strCache>
                <c:ptCount val="1"/>
                <c:pt idx="0">
                  <c:v>Estimate</c:v>
                </c:pt>
              </c:strCache>
            </c:strRef>
          </c:tx>
          <c:spPr>
            <a:solidFill>
              <a:srgbClr val="00A99A"/>
            </a:solidFill>
          </c:spPr>
          <c:invertIfNegative val="0"/>
          <c:dLbls>
            <c:dLbl>
              <c:idx val="0"/>
              <c:tx>
                <c:rich>
                  <a:bodyPr/>
                  <a:lstStyle/>
                  <a:p>
                    <a:r>
                      <a:rPr lang="en-US"/>
                      <a:t> &lt;500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7D-40BE-AC14-96F567A2685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pregnant women 
living with HIV</c:v>
                </c:pt>
                <c:pt idx="1">
                  <c:v>Number of 
pregnant women
receiving ARVs</c:v>
                </c:pt>
                <c:pt idx="2">
                  <c:v>PMTCT coverage (%)</c:v>
                </c:pt>
              </c:strCache>
            </c:strRef>
          </c:cat>
          <c:val>
            <c:numRef>
              <c:f>PHL_24!$B$4:$B$6</c:f>
              <c:numCache>
                <c:formatCode>General</c:formatCode>
                <c:ptCount val="3"/>
                <c:pt idx="0" formatCode="_(* #,##0_);_(* \(#,##0\);_(* &quot;-&quot;??_);_(@_)">
                  <c:v>363</c:v>
                </c:pt>
              </c:numCache>
            </c:numRef>
          </c:val>
          <c:extLst>
            <c:ext xmlns:c16="http://schemas.microsoft.com/office/drawing/2014/chart" uri="{C3380CC4-5D6E-409C-BE32-E72D297353CC}">
              <c16:uniqueId val="{00000001-657D-40BE-AC14-96F567A26854}"/>
            </c:ext>
          </c:extLst>
        </c:ser>
        <c:ser>
          <c:idx val="3"/>
          <c:order val="3"/>
          <c:tx>
            <c:strRef>
              <c:f>PHL_24!$E$3</c:f>
              <c:strCache>
                <c:ptCount val="1"/>
                <c:pt idx="0">
                  <c:v>Number of pregnant women
 receiving PMTCT</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7D-40BE-AC14-96F567A2685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pregnant women 
living with HIV</c:v>
                </c:pt>
                <c:pt idx="1">
                  <c:v>Number of 
pregnant women
receiving ARVs</c:v>
                </c:pt>
                <c:pt idx="2">
                  <c:v>PMTCT coverage (%)</c:v>
                </c:pt>
              </c:strCache>
            </c:strRef>
          </c:cat>
          <c:val>
            <c:numRef>
              <c:f>PHL_24!$E$4:$E$6</c:f>
              <c:numCache>
                <c:formatCode>_(* #,##0_);_(* \(#,##0\);_(* "-"??_);_(@_)</c:formatCode>
                <c:ptCount val="3"/>
                <c:pt idx="1">
                  <c:v>67</c:v>
                </c:pt>
              </c:numCache>
            </c:numRef>
          </c:val>
          <c:extLst>
            <c:ext xmlns:c16="http://schemas.microsoft.com/office/drawing/2014/chart" uri="{C3380CC4-5D6E-409C-BE32-E72D297353CC}">
              <c16:uniqueId val="{00000003-657D-40BE-AC14-96F567A26854}"/>
            </c:ext>
          </c:extLst>
        </c:ser>
        <c:dLbls>
          <c:showLegendKey val="0"/>
          <c:showVal val="0"/>
          <c:showCatName val="0"/>
          <c:showSerName val="0"/>
          <c:showPercent val="0"/>
          <c:showBubbleSize val="0"/>
        </c:dLbls>
        <c:gapWidth val="90"/>
        <c:overlap val="100"/>
        <c:axId val="52722688"/>
        <c:axId val="52732672"/>
      </c:barChart>
      <c:barChart>
        <c:barDir val="col"/>
        <c:grouping val="clustered"/>
        <c:varyColors val="0"/>
        <c:ser>
          <c:idx val="4"/>
          <c:order val="4"/>
          <c:tx>
            <c:strRef>
              <c:f>PHL_24!$F$3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7D-40BE-AC14-96F567A2685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pregnant women 
living with HIV</c:v>
                </c:pt>
                <c:pt idx="1">
                  <c:v>Number of 
pregnant women
receiving ARVs</c:v>
                </c:pt>
                <c:pt idx="2">
                  <c:v>PMTCT coverage (%)</c:v>
                </c:pt>
              </c:strCache>
            </c:strRef>
          </c:cat>
          <c:val>
            <c:numRef>
              <c:f>PHL_24!$F$4:$F$6</c:f>
              <c:numCache>
                <c:formatCode>General</c:formatCode>
                <c:ptCount val="3"/>
                <c:pt idx="2" formatCode="#,##0">
                  <c:v>18</c:v>
                </c:pt>
              </c:numCache>
            </c:numRef>
          </c:val>
          <c:extLst>
            <c:ext xmlns:c16="http://schemas.microsoft.com/office/drawing/2014/chart" uri="{C3380CC4-5D6E-409C-BE32-E72D297353CC}">
              <c16:uniqueId val="{00000005-657D-40BE-AC14-96F567A26854}"/>
            </c:ext>
          </c:extLst>
        </c:ser>
        <c:dLbls>
          <c:showLegendKey val="0"/>
          <c:showVal val="0"/>
          <c:showCatName val="0"/>
          <c:showSerName val="0"/>
          <c:showPercent val="0"/>
          <c:showBubbleSize val="0"/>
        </c:dLbls>
        <c:gapWidth val="90"/>
        <c:axId val="52744960"/>
        <c:axId val="52734592"/>
      </c:barChart>
      <c:lineChart>
        <c:grouping val="standard"/>
        <c:varyColors val="0"/>
        <c:ser>
          <c:idx val="1"/>
          <c:order val="1"/>
          <c:tx>
            <c:strRef>
              <c:f>PHL_24!$C$3</c:f>
              <c:strCache>
                <c:ptCount val="1"/>
                <c:pt idx="0">
                  <c:v>Lower estimate</c:v>
                </c:pt>
              </c:strCache>
            </c:strRef>
          </c:tx>
          <c:marker>
            <c:symbol val="dash"/>
            <c:size val="10"/>
            <c:spPr>
              <a:solidFill>
                <a:sysClr val="windowText" lastClr="000000"/>
              </a:solidFill>
              <a:ln>
                <a:solidFill>
                  <a:sysClr val="windowText" lastClr="0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657D-40BE-AC14-96F567A2685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PHL_24!$A$4:$A$6</c:f>
              <c:strCache>
                <c:ptCount val="3"/>
                <c:pt idx="0">
                  <c:v>Estimated number 
of pregnant women 
living with HIV</c:v>
                </c:pt>
                <c:pt idx="1">
                  <c:v>Number of 
pregnant women
receiving ARVs</c:v>
                </c:pt>
                <c:pt idx="2">
                  <c:v>PMTCT coverage (%)</c:v>
                </c:pt>
              </c:strCache>
            </c:strRef>
          </c:cat>
          <c:val>
            <c:numRef>
              <c:f>PHL_24!$C$4:$C$6</c:f>
              <c:numCache>
                <c:formatCode>General</c:formatCode>
                <c:ptCount val="3"/>
                <c:pt idx="0" formatCode="_(* #,##0_);_(* \(#,##0\);_(* &quot;-&quot;??_);_(@_)">
                  <c:v>293</c:v>
                </c:pt>
              </c:numCache>
            </c:numRef>
          </c:val>
          <c:smooth val="0"/>
          <c:extLst>
            <c:ext xmlns:c16="http://schemas.microsoft.com/office/drawing/2014/chart" uri="{C3380CC4-5D6E-409C-BE32-E72D297353CC}">
              <c16:uniqueId val="{00000007-657D-40BE-AC14-96F567A26854}"/>
            </c:ext>
          </c:extLst>
        </c:ser>
        <c:ser>
          <c:idx val="2"/>
          <c:order val="2"/>
          <c:tx>
            <c:strRef>
              <c:f>PHL_24!$D$3</c:f>
              <c:strCache>
                <c:ptCount val="1"/>
                <c:pt idx="0">
                  <c:v>Upper estimate</c:v>
                </c:pt>
              </c:strCache>
            </c:strRef>
          </c:tx>
          <c:marker>
            <c:symbol val="dash"/>
            <c:size val="10"/>
            <c:spPr>
              <a:solidFill>
                <a:schemeClr val="tx1"/>
              </a:solidFill>
              <a:ln>
                <a:solidFill>
                  <a:sysClr val="windowText" lastClr="000000"/>
                </a:solidFill>
              </a:ln>
            </c:spPr>
          </c:marker>
          <c:cat>
            <c:strRef>
              <c:f>PHL_24!$A$4:$A$6</c:f>
              <c:strCache>
                <c:ptCount val="3"/>
                <c:pt idx="0">
                  <c:v>Estimated number 
of pregnant women 
living with HIV</c:v>
                </c:pt>
                <c:pt idx="1">
                  <c:v>Number of 
pregnant women
receiving ARVs</c:v>
                </c:pt>
                <c:pt idx="2">
                  <c:v>PMTCT coverage (%)</c:v>
                </c:pt>
              </c:strCache>
            </c:strRef>
          </c:cat>
          <c:val>
            <c:numRef>
              <c:f>PHL_24!$D$4:$D$6</c:f>
              <c:numCache>
                <c:formatCode>General</c:formatCode>
                <c:ptCount val="3"/>
                <c:pt idx="0" formatCode="_(* #,##0_);_(* \(#,##0\);_(* &quot;-&quot;??_);_(@_)">
                  <c:v>440</c:v>
                </c:pt>
              </c:numCache>
            </c:numRef>
          </c:val>
          <c:smooth val="0"/>
          <c:extLst>
            <c:ext xmlns:c16="http://schemas.microsoft.com/office/drawing/2014/chart" uri="{C3380CC4-5D6E-409C-BE32-E72D297353CC}">
              <c16:uniqueId val="{00000008-657D-40BE-AC14-96F567A26854}"/>
            </c:ext>
          </c:extLst>
        </c:ser>
        <c:dLbls>
          <c:showLegendKey val="0"/>
          <c:showVal val="0"/>
          <c:showCatName val="0"/>
          <c:showSerName val="0"/>
          <c:showPercent val="0"/>
          <c:showBubbleSize val="0"/>
        </c:dLbls>
        <c:hiLowLines/>
        <c:marker val="1"/>
        <c:smooth val="0"/>
        <c:axId val="52722688"/>
        <c:axId val="52732672"/>
      </c:lineChart>
      <c:lineChart>
        <c:grouping val="standard"/>
        <c:varyColors val="0"/>
        <c:ser>
          <c:idx val="5"/>
          <c:order val="5"/>
          <c:tx>
            <c:strRef>
              <c:f>PHL_24!$G$3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657D-40BE-AC14-96F567A26854}"/>
              </c:ext>
            </c:extLst>
          </c:dPt>
          <c:cat>
            <c:strRef>
              <c:f>PHL_24!$A$4:$A$6</c:f>
              <c:strCache>
                <c:ptCount val="3"/>
                <c:pt idx="0">
                  <c:v>Estimated number 
of pregnant women 
living with HIV</c:v>
                </c:pt>
                <c:pt idx="1">
                  <c:v>Number of 
pregnant women
receiving ARVs</c:v>
                </c:pt>
                <c:pt idx="2">
                  <c:v>PMTCT coverage (%)</c:v>
                </c:pt>
              </c:strCache>
            </c:strRef>
          </c:cat>
          <c:val>
            <c:numRef>
              <c:f>PHL_24!$G$4:$G$6</c:f>
              <c:numCache>
                <c:formatCode>General</c:formatCode>
                <c:ptCount val="3"/>
                <c:pt idx="2" formatCode="#,##0">
                  <c:v>15</c:v>
                </c:pt>
              </c:numCache>
            </c:numRef>
          </c:val>
          <c:smooth val="0"/>
          <c:extLst>
            <c:ext xmlns:c16="http://schemas.microsoft.com/office/drawing/2014/chart" uri="{C3380CC4-5D6E-409C-BE32-E72D297353CC}">
              <c16:uniqueId val="{0000000A-657D-40BE-AC14-96F567A26854}"/>
            </c:ext>
          </c:extLst>
        </c:ser>
        <c:ser>
          <c:idx val="6"/>
          <c:order val="6"/>
          <c:tx>
            <c:strRef>
              <c:f>PHL_24!$H$3</c:f>
              <c:strCache>
                <c:ptCount val="1"/>
                <c:pt idx="0">
                  <c:v>ART Upper estimate</c:v>
                </c:pt>
              </c:strCache>
            </c:strRef>
          </c:tx>
          <c:marker>
            <c:symbol val="dash"/>
            <c:size val="10"/>
            <c:spPr>
              <a:solidFill>
                <a:schemeClr val="tx1"/>
              </a:solidFill>
              <a:ln>
                <a:solidFill>
                  <a:sysClr val="windowText" lastClr="000000"/>
                </a:solidFill>
              </a:ln>
            </c:spPr>
          </c:marker>
          <c:cat>
            <c:strRef>
              <c:f>PHL_24!$A$4:$A$6</c:f>
              <c:strCache>
                <c:ptCount val="3"/>
                <c:pt idx="0">
                  <c:v>Estimated number 
of pregnant women 
living with HIV</c:v>
                </c:pt>
                <c:pt idx="1">
                  <c:v>Number of 
pregnant women
receiving ARVs</c:v>
                </c:pt>
                <c:pt idx="2">
                  <c:v>PMTCT coverage (%)</c:v>
                </c:pt>
              </c:strCache>
            </c:strRef>
          </c:cat>
          <c:val>
            <c:numRef>
              <c:f>PHL_24!$H$4:$H$6</c:f>
              <c:numCache>
                <c:formatCode>General</c:formatCode>
                <c:ptCount val="3"/>
                <c:pt idx="2" formatCode="#,##0">
                  <c:v>22</c:v>
                </c:pt>
              </c:numCache>
            </c:numRef>
          </c:val>
          <c:smooth val="0"/>
          <c:extLst>
            <c:ext xmlns:c16="http://schemas.microsoft.com/office/drawing/2014/chart" uri="{C3380CC4-5D6E-409C-BE32-E72D297353CC}">
              <c16:uniqueId val="{0000000B-657D-40BE-AC14-96F567A26854}"/>
            </c:ext>
          </c:extLst>
        </c:ser>
        <c:dLbls>
          <c:showLegendKey val="0"/>
          <c:showVal val="0"/>
          <c:showCatName val="0"/>
          <c:showSerName val="0"/>
          <c:showPercent val="0"/>
          <c:showBubbleSize val="0"/>
        </c:dLbls>
        <c:hiLowLines/>
        <c:marker val="1"/>
        <c:smooth val="0"/>
        <c:axId val="52744960"/>
        <c:axId val="52734592"/>
      </c:lineChart>
      <c:catAx>
        <c:axId val="52722688"/>
        <c:scaling>
          <c:orientation val="minMax"/>
        </c:scaling>
        <c:delete val="0"/>
        <c:axPos val="b"/>
        <c:numFmt formatCode="General" sourceLinked="0"/>
        <c:majorTickMark val="out"/>
        <c:minorTickMark val="none"/>
        <c:tickLblPos val="nextTo"/>
        <c:crossAx val="52732672"/>
        <c:crosses val="autoZero"/>
        <c:auto val="1"/>
        <c:lblAlgn val="ctr"/>
        <c:lblOffset val="100"/>
        <c:noMultiLvlLbl val="0"/>
      </c:catAx>
      <c:valAx>
        <c:axId val="5273267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52722688"/>
        <c:crosses val="autoZero"/>
        <c:crossBetween val="between"/>
      </c:valAx>
      <c:valAx>
        <c:axId val="5273459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52744960"/>
        <c:crosses val="max"/>
        <c:crossBetween val="between"/>
        <c:majorUnit val="20"/>
      </c:valAx>
      <c:catAx>
        <c:axId val="52744960"/>
        <c:scaling>
          <c:orientation val="minMax"/>
        </c:scaling>
        <c:delete val="1"/>
        <c:axPos val="b"/>
        <c:numFmt formatCode="General" sourceLinked="1"/>
        <c:majorTickMark val="out"/>
        <c:minorTickMark val="none"/>
        <c:tickLblPos val="nextTo"/>
        <c:crossAx val="5273459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19110111236093"/>
          <c:y val="4.118875502008032E-2"/>
          <c:w val="0.75334858142732164"/>
          <c:h val="0.61645030515763843"/>
        </c:manualLayout>
      </c:layout>
      <c:lineChart>
        <c:grouping val="standard"/>
        <c:varyColors val="0"/>
        <c:ser>
          <c:idx val="0"/>
          <c:order val="0"/>
          <c:tx>
            <c:strRef>
              <c:f>'HIV prev_KP'!$A$3</c:f>
              <c:strCache>
                <c:ptCount val="1"/>
                <c:pt idx="0">
                  <c:v>FSW</c:v>
                </c:pt>
              </c:strCache>
            </c:strRef>
          </c:tx>
          <c:spPr>
            <a:ln w="38100">
              <a:solidFill>
                <a:srgbClr val="88C540"/>
              </a:solidFill>
            </a:ln>
          </c:spPr>
          <c:marker>
            <c:symbol val="none"/>
          </c:marker>
          <c:cat>
            <c:strRef>
              <c:f>'HIV prev_KP'!$B$2:$F$2</c:f>
              <c:strCache>
                <c:ptCount val="5"/>
                <c:pt idx="0">
                  <c:v>2007</c:v>
                </c:pt>
                <c:pt idx="1">
                  <c:v>2009</c:v>
                </c:pt>
                <c:pt idx="2">
                  <c:v>2011</c:v>
                </c:pt>
                <c:pt idx="3">
                  <c:v>2013</c:v>
                </c:pt>
                <c:pt idx="4">
                  <c:v>2015</c:v>
                </c:pt>
              </c:strCache>
            </c:strRef>
          </c:cat>
          <c:val>
            <c:numRef>
              <c:f>'HIV prev_KP'!$B$3:$F$3</c:f>
              <c:numCache>
                <c:formatCode>0.0</c:formatCode>
                <c:ptCount val="5"/>
                <c:pt idx="0">
                  <c:v>0.1</c:v>
                </c:pt>
                <c:pt idx="1">
                  <c:v>0.2</c:v>
                </c:pt>
                <c:pt idx="2">
                  <c:v>0.27</c:v>
                </c:pt>
                <c:pt idx="3" formatCode="General">
                  <c:v>0.4</c:v>
                </c:pt>
                <c:pt idx="4" formatCode="General">
                  <c:v>0.4</c:v>
                </c:pt>
              </c:numCache>
            </c:numRef>
          </c:val>
          <c:smooth val="0"/>
          <c:extLst>
            <c:ext xmlns:c16="http://schemas.microsoft.com/office/drawing/2014/chart" uri="{C3380CC4-5D6E-409C-BE32-E72D297353CC}">
              <c16:uniqueId val="{00000000-F33D-43B3-88AE-2EF55F02873D}"/>
            </c:ext>
          </c:extLst>
        </c:ser>
        <c:ser>
          <c:idx val="1"/>
          <c:order val="1"/>
          <c:tx>
            <c:strRef>
              <c:f>'HIV prev_KP'!$A$4</c:f>
              <c:strCache>
                <c:ptCount val="1"/>
                <c:pt idx="0">
                  <c:v>MSW</c:v>
                </c:pt>
              </c:strCache>
            </c:strRef>
          </c:tx>
          <c:spPr>
            <a:ln w="38100">
              <a:solidFill>
                <a:srgbClr val="EC008C"/>
              </a:solidFill>
            </a:ln>
          </c:spPr>
          <c:marker>
            <c:symbol val="none"/>
          </c:marker>
          <c:cat>
            <c:strRef>
              <c:f>'HIV prev_KP'!$B$2:$F$2</c:f>
              <c:strCache>
                <c:ptCount val="5"/>
                <c:pt idx="0">
                  <c:v>2007</c:v>
                </c:pt>
                <c:pt idx="1">
                  <c:v>2009</c:v>
                </c:pt>
                <c:pt idx="2">
                  <c:v>2011</c:v>
                </c:pt>
                <c:pt idx="3">
                  <c:v>2013</c:v>
                </c:pt>
                <c:pt idx="4">
                  <c:v>2015</c:v>
                </c:pt>
              </c:strCache>
            </c:strRef>
          </c:cat>
          <c:val>
            <c:numRef>
              <c:f>'HIV prev_KP'!$B$4:$F$4</c:f>
              <c:numCache>
                <c:formatCode>General</c:formatCode>
                <c:ptCount val="5"/>
                <c:pt idx="3">
                  <c:v>1.1000000000000001</c:v>
                </c:pt>
                <c:pt idx="4">
                  <c:v>0.4</c:v>
                </c:pt>
              </c:numCache>
            </c:numRef>
          </c:val>
          <c:smooth val="0"/>
          <c:extLst>
            <c:ext xmlns:c16="http://schemas.microsoft.com/office/drawing/2014/chart" uri="{C3380CC4-5D6E-409C-BE32-E72D297353CC}">
              <c16:uniqueId val="{00000001-F33D-43B3-88AE-2EF55F02873D}"/>
            </c:ext>
          </c:extLst>
        </c:ser>
        <c:ser>
          <c:idx val="2"/>
          <c:order val="2"/>
          <c:tx>
            <c:strRef>
              <c:f>'HIV prev_KP'!$A$5</c:f>
              <c:strCache>
                <c:ptCount val="1"/>
                <c:pt idx="0">
                  <c:v>MSM</c:v>
                </c:pt>
              </c:strCache>
            </c:strRef>
          </c:tx>
          <c:spPr>
            <a:ln w="38100">
              <a:solidFill>
                <a:srgbClr val="F78E1E"/>
              </a:solidFill>
            </a:ln>
          </c:spPr>
          <c:marker>
            <c:symbol val="none"/>
          </c:marker>
          <c:cat>
            <c:strRef>
              <c:f>'HIV prev_KP'!$B$2:$F$2</c:f>
              <c:strCache>
                <c:ptCount val="5"/>
                <c:pt idx="0">
                  <c:v>2007</c:v>
                </c:pt>
                <c:pt idx="1">
                  <c:v>2009</c:v>
                </c:pt>
                <c:pt idx="2">
                  <c:v>2011</c:v>
                </c:pt>
                <c:pt idx="3">
                  <c:v>2013</c:v>
                </c:pt>
                <c:pt idx="4">
                  <c:v>2015</c:v>
                </c:pt>
              </c:strCache>
            </c:strRef>
          </c:cat>
          <c:val>
            <c:numRef>
              <c:f>'HIV prev_KP'!$B$5:$F$5</c:f>
              <c:numCache>
                <c:formatCode>0.0</c:formatCode>
                <c:ptCount val="5"/>
                <c:pt idx="0">
                  <c:v>0.3</c:v>
                </c:pt>
                <c:pt idx="1">
                  <c:v>1.05</c:v>
                </c:pt>
                <c:pt idx="2">
                  <c:v>1.68</c:v>
                </c:pt>
                <c:pt idx="3" formatCode="General">
                  <c:v>3.3</c:v>
                </c:pt>
                <c:pt idx="4">
                  <c:v>4.9000000000000004</c:v>
                </c:pt>
              </c:numCache>
            </c:numRef>
          </c:val>
          <c:smooth val="0"/>
          <c:extLst>
            <c:ext xmlns:c16="http://schemas.microsoft.com/office/drawing/2014/chart" uri="{C3380CC4-5D6E-409C-BE32-E72D297353CC}">
              <c16:uniqueId val="{00000002-F33D-43B3-88AE-2EF55F02873D}"/>
            </c:ext>
          </c:extLst>
        </c:ser>
        <c:ser>
          <c:idx val="3"/>
          <c:order val="3"/>
          <c:tx>
            <c:strRef>
              <c:f>'HIV prev_KP'!$A$6</c:f>
              <c:strCache>
                <c:ptCount val="1"/>
                <c:pt idx="0">
                  <c:v>PWID</c:v>
                </c:pt>
              </c:strCache>
            </c:strRef>
          </c:tx>
          <c:spPr>
            <a:ln w="38100">
              <a:solidFill>
                <a:srgbClr val="00AEEF"/>
              </a:solidFill>
            </a:ln>
          </c:spPr>
          <c:marker>
            <c:symbol val="none"/>
          </c:marker>
          <c:cat>
            <c:strRef>
              <c:f>'HIV prev_KP'!$B$2:$F$2</c:f>
              <c:strCache>
                <c:ptCount val="5"/>
                <c:pt idx="0">
                  <c:v>2007</c:v>
                </c:pt>
                <c:pt idx="1">
                  <c:v>2009</c:v>
                </c:pt>
                <c:pt idx="2">
                  <c:v>2011</c:v>
                </c:pt>
                <c:pt idx="3">
                  <c:v>2013</c:v>
                </c:pt>
                <c:pt idx="4">
                  <c:v>2015</c:v>
                </c:pt>
              </c:strCache>
            </c:strRef>
          </c:cat>
          <c:val>
            <c:numRef>
              <c:f>'HIV prev_KP'!$B$6:$F$6</c:f>
              <c:numCache>
                <c:formatCode>0.0</c:formatCode>
                <c:ptCount val="5"/>
                <c:pt idx="0">
                  <c:v>0.1</c:v>
                </c:pt>
                <c:pt idx="1">
                  <c:v>0.2</c:v>
                </c:pt>
                <c:pt idx="2">
                  <c:v>13.6</c:v>
                </c:pt>
                <c:pt idx="3" formatCode="General">
                  <c:v>44.9</c:v>
                </c:pt>
                <c:pt idx="4">
                  <c:v>29</c:v>
                </c:pt>
              </c:numCache>
            </c:numRef>
          </c:val>
          <c:smooth val="0"/>
          <c:extLst>
            <c:ext xmlns:c16="http://schemas.microsoft.com/office/drawing/2014/chart" uri="{C3380CC4-5D6E-409C-BE32-E72D297353CC}">
              <c16:uniqueId val="{00000003-F33D-43B3-88AE-2EF55F02873D}"/>
            </c:ext>
          </c:extLst>
        </c:ser>
        <c:ser>
          <c:idx val="4"/>
          <c:order val="4"/>
          <c:tx>
            <c:strRef>
              <c:f>'HIV prev_KP'!$A$7</c:f>
              <c:strCache>
                <c:ptCount val="1"/>
                <c:pt idx="0">
                  <c:v>TG sex workers</c:v>
                </c:pt>
              </c:strCache>
            </c:strRef>
          </c:tx>
          <c:spPr>
            <a:ln w="38100">
              <a:solidFill>
                <a:sysClr val="window" lastClr="FFFFFF">
                  <a:lumMod val="50000"/>
                </a:sysClr>
              </a:solidFill>
            </a:ln>
          </c:spPr>
          <c:marker>
            <c:symbol val="none"/>
          </c:marker>
          <c:cat>
            <c:strRef>
              <c:f>'HIV prev_KP'!$B$2:$F$2</c:f>
              <c:strCache>
                <c:ptCount val="5"/>
                <c:pt idx="0">
                  <c:v>2007</c:v>
                </c:pt>
                <c:pt idx="1">
                  <c:v>2009</c:v>
                </c:pt>
                <c:pt idx="2">
                  <c:v>2011</c:v>
                </c:pt>
                <c:pt idx="3">
                  <c:v>2013</c:v>
                </c:pt>
                <c:pt idx="4">
                  <c:v>2015</c:v>
                </c:pt>
              </c:strCache>
            </c:strRef>
          </c:cat>
          <c:val>
            <c:numRef>
              <c:f>'HIV prev_KP'!$B$7:$F$7</c:f>
              <c:numCache>
                <c:formatCode>General</c:formatCode>
                <c:ptCount val="5"/>
                <c:pt idx="3">
                  <c:v>3.7</c:v>
                </c:pt>
                <c:pt idx="4">
                  <c:v>2.5</c:v>
                </c:pt>
              </c:numCache>
            </c:numRef>
          </c:val>
          <c:smooth val="0"/>
          <c:extLst>
            <c:ext xmlns:c16="http://schemas.microsoft.com/office/drawing/2014/chart" uri="{C3380CC4-5D6E-409C-BE32-E72D297353CC}">
              <c16:uniqueId val="{00000004-F33D-43B3-88AE-2EF55F02873D}"/>
            </c:ext>
          </c:extLst>
        </c:ser>
        <c:dLbls>
          <c:showLegendKey val="0"/>
          <c:showVal val="0"/>
          <c:showCatName val="0"/>
          <c:showSerName val="0"/>
          <c:showPercent val="0"/>
          <c:showBubbleSize val="0"/>
        </c:dLbls>
        <c:smooth val="0"/>
        <c:axId val="74372992"/>
        <c:axId val="74376704"/>
      </c:lineChart>
      <c:catAx>
        <c:axId val="74372992"/>
        <c:scaling>
          <c:orientation val="minMax"/>
        </c:scaling>
        <c:delete val="0"/>
        <c:axPos val="b"/>
        <c:numFmt formatCode="General" sourceLinked="1"/>
        <c:majorTickMark val="none"/>
        <c:minorTickMark val="none"/>
        <c:tickLblPos val="nextTo"/>
        <c:crossAx val="74376704"/>
        <c:crosses val="autoZero"/>
        <c:auto val="1"/>
        <c:lblAlgn val="ctr"/>
        <c:lblOffset val="100"/>
        <c:noMultiLvlLbl val="0"/>
      </c:catAx>
      <c:valAx>
        <c:axId val="74376704"/>
        <c:scaling>
          <c:orientation val="minMax"/>
        </c:scaling>
        <c:delete val="0"/>
        <c:axPos val="l"/>
        <c:majorGridlines>
          <c:spPr>
            <a:ln w="6350">
              <a:solidFill>
                <a:schemeClr val="bg1">
                  <a:lumMod val="95000"/>
                </a:schemeClr>
              </a:solidFill>
              <a:prstDash val="sysDot"/>
            </a:ln>
          </c:spPr>
        </c:majorGridlines>
        <c:title>
          <c:tx>
            <c:rich>
              <a:bodyPr rot="-5400000" vert="horz"/>
              <a:lstStyle/>
              <a:p>
                <a:pPr>
                  <a:defRPr/>
                </a:pPr>
                <a:r>
                  <a:rPr lang="en-US"/>
                  <a:t>HIV prevalence (%)</a:t>
                </a:r>
              </a:p>
            </c:rich>
          </c:tx>
          <c:layout>
            <c:manualLayout>
              <c:xMode val="edge"/>
              <c:yMode val="edge"/>
              <c:x val="0.13821138211382114"/>
              <c:y val="9.0104544160895556E-2"/>
            </c:manualLayout>
          </c:layout>
          <c:overlay val="0"/>
        </c:title>
        <c:numFmt formatCode="0" sourceLinked="0"/>
        <c:majorTickMark val="none"/>
        <c:minorTickMark val="none"/>
        <c:tickLblPos val="nextTo"/>
        <c:crossAx val="74372992"/>
        <c:crosses val="autoZero"/>
        <c:crossBetween val="between"/>
        <c:majorUnit val="10"/>
      </c:valAx>
      <c:dTable>
        <c:showHorzBorder val="1"/>
        <c:showVertBorder val="1"/>
        <c:showOutline val="1"/>
        <c:showKeys val="1"/>
        <c:txPr>
          <a:bodyPr/>
          <a:lstStyle/>
          <a:p>
            <a:pPr rtl="0">
              <a:defRPr sz="1200"/>
            </a:pPr>
            <a:endParaRPr lang="en-US"/>
          </a:p>
        </c:txPr>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'Philippines (2)'!$W$32:$W$33</c:f>
              <c:strCache>
                <c:ptCount val="2"/>
                <c:pt idx="0">
                  <c:v>National</c:v>
                </c:pt>
                <c:pt idx="1">
                  <c:v>Cebu City</c:v>
                </c:pt>
              </c:strCache>
            </c:strRef>
          </c:cat>
          <c:val>
            <c:numRef>
              <c:f>'Philippines (2)'!$X$32:$X$33</c:f>
              <c:numCache>
                <c:formatCode>General</c:formatCode>
                <c:ptCount val="2"/>
                <c:pt idx="0">
                  <c:v>1.7</c:v>
                </c:pt>
                <c:pt idx="1">
                  <c:v>11.8</c:v>
                </c:pt>
              </c:numCache>
            </c:numRef>
          </c:val>
          <c:extLst>
            <c:ext xmlns:c16="http://schemas.microsoft.com/office/drawing/2014/chart" uri="{C3380CC4-5D6E-409C-BE32-E72D297353CC}">
              <c16:uniqueId val="{00000000-EDAD-4D83-A34B-B10A53A0CB92}"/>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0"/>
          <c:min val="0"/>
        </c:scaling>
        <c:delete val="1"/>
        <c:axPos val="t"/>
        <c:numFmt formatCode="General" sourceLinked="1"/>
        <c:majorTickMark val="out"/>
        <c:minorTickMark val="none"/>
        <c:tickLblPos val="nextTo"/>
        <c:crossAx val="20411750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'Philippines (2)'!$W$34:$W$35</c:f>
              <c:strCache>
                <c:ptCount val="2"/>
                <c:pt idx="0">
                  <c:v>National</c:v>
                </c:pt>
                <c:pt idx="1">
                  <c:v>Cagayan de Oro City</c:v>
                </c:pt>
              </c:strCache>
            </c:strRef>
          </c:cat>
          <c:val>
            <c:numRef>
              <c:f>'Philippines (2)'!$X$34:$X$35</c:f>
              <c:numCache>
                <c:formatCode>General</c:formatCode>
                <c:ptCount val="2"/>
                <c:pt idx="0">
                  <c:v>4.9000000000000004</c:v>
                </c:pt>
                <c:pt idx="1">
                  <c:v>8.1</c:v>
                </c:pt>
              </c:numCache>
            </c:numRef>
          </c:val>
          <c:extLst>
            <c:ext xmlns:c16="http://schemas.microsoft.com/office/drawing/2014/chart" uri="{C3380CC4-5D6E-409C-BE32-E72D297353CC}">
              <c16:uniqueId val="{00000000-80D0-47FA-B6A1-F81240E4D151}"/>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0"/>
          <c:min val="0"/>
        </c:scaling>
        <c:delete val="1"/>
        <c:axPos val="t"/>
        <c:numFmt formatCode="General" sourceLinked="1"/>
        <c:majorTickMark val="out"/>
        <c:minorTickMark val="none"/>
        <c:tickLblPos val="nextTo"/>
        <c:crossAx val="204126848"/>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'Philippines (2)'!$W$36:$W$37</c:f>
              <c:strCache>
                <c:ptCount val="2"/>
                <c:pt idx="0">
                  <c:v>National</c:v>
                </c:pt>
                <c:pt idx="1">
                  <c:v>Cebu City</c:v>
                </c:pt>
              </c:strCache>
            </c:strRef>
          </c:cat>
          <c:val>
            <c:numRef>
              <c:f>'Philippines (2)'!$X$36:$X$37</c:f>
              <c:numCache>
                <c:formatCode>General</c:formatCode>
                <c:ptCount val="2"/>
                <c:pt idx="0">
                  <c:v>29</c:v>
                </c:pt>
                <c:pt idx="1">
                  <c:v>42.8</c:v>
                </c:pt>
              </c:numCache>
            </c:numRef>
          </c:val>
          <c:extLst>
            <c:ext xmlns:c16="http://schemas.microsoft.com/office/drawing/2014/chart" uri="{C3380CC4-5D6E-409C-BE32-E72D297353CC}">
              <c16:uniqueId val="{00000000-F658-4960-AD95-22787B4F457B}"/>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0"/>
          <c:min val="0"/>
        </c:scaling>
        <c:delete val="1"/>
        <c:axPos val="t"/>
        <c:numFmt formatCode="General" sourceLinked="1"/>
        <c:majorTickMark val="out"/>
        <c:minorTickMark val="none"/>
        <c:tickLblPos val="nextTo"/>
        <c:crossAx val="204881920"/>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0.09375</cdr:x>
      <cdr:y>0.82701</cdr:y>
    </cdr:from>
    <cdr:to>
      <cdr:x>0.97917</cdr:x>
      <cdr:y>0.91848</cdr:y>
    </cdr:to>
    <cdr:sp macro="" textlink="">
      <cdr:nvSpPr>
        <cdr:cNvPr id="2" name="TextBox 1"/>
        <cdr:cNvSpPr txBox="1"/>
      </cdr:nvSpPr>
      <cdr:spPr>
        <a:xfrm xmlns:a="http://schemas.openxmlformats.org/drawingml/2006/main">
          <a:off x="685800" y="3224725"/>
          <a:ext cx="6477000" cy="356665"/>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nchor="ctr"/>
        <a:lstStyle xmlns:a="http://schemas.openxmlformats.org/drawingml/2006/main"/>
        <a:p xmlns:a="http://schemas.openxmlformats.org/drawingml/2006/main">
          <a:pPr algn="ctr"/>
          <a:r>
            <a:rPr lang="en-US" sz="1050" baseline="0" dirty="0">
              <a:latin typeface="Arial" pitchFamily="34" charset="0"/>
              <a:cs typeface="Arial" pitchFamily="34" charset="0"/>
            </a:rPr>
            <a:t>NOTE: Data may not reflect national figures, but represent locations sampled in each round</a:t>
          </a:r>
          <a:endParaRPr lang="th-TH" sz="1050" dirty="0">
            <a:latin typeface="Arial"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0.33429</cdr:x>
      <cdr:y>0.08791</cdr:y>
    </cdr:from>
    <cdr:to>
      <cdr:x>0.77233</cdr:x>
      <cdr:y>0.17857</cdr:y>
    </cdr:to>
    <cdr:sp macro="" textlink="">
      <cdr:nvSpPr>
        <cdr:cNvPr id="2" name="TextBox 1"/>
        <cdr:cNvSpPr txBox="1"/>
      </cdr:nvSpPr>
      <cdr:spPr>
        <a:xfrm xmlns:a="http://schemas.openxmlformats.org/drawingml/2006/main">
          <a:off x="2209800" y="304800"/>
          <a:ext cx="28956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11.xml><?xml version="1.0" encoding="utf-8"?>
<c:userShapes xmlns:c="http://schemas.openxmlformats.org/drawingml/2006/chart">
  <cdr:relSizeAnchor xmlns:cdr="http://schemas.openxmlformats.org/drawingml/2006/chartDrawing">
    <cdr:from>
      <cdr:x>0.33429</cdr:x>
      <cdr:y>0.08791</cdr:y>
    </cdr:from>
    <cdr:to>
      <cdr:x>0.77233</cdr:x>
      <cdr:y>0.17857</cdr:y>
    </cdr:to>
    <cdr:sp macro="" textlink="">
      <cdr:nvSpPr>
        <cdr:cNvPr id="2" name="TextBox 1"/>
        <cdr:cNvSpPr txBox="1"/>
      </cdr:nvSpPr>
      <cdr:spPr>
        <a:xfrm xmlns:a="http://schemas.openxmlformats.org/drawingml/2006/main">
          <a:off x="2209800" y="304800"/>
          <a:ext cx="28956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12.xml><?xml version="1.0" encoding="utf-8"?>
<c:userShapes xmlns:c="http://schemas.openxmlformats.org/drawingml/2006/chart">
  <cdr:relSizeAnchor xmlns:cdr="http://schemas.openxmlformats.org/drawingml/2006/chartDrawing">
    <cdr:from>
      <cdr:x>0.1349</cdr:x>
      <cdr:y>0.88414</cdr:y>
    </cdr:from>
    <cdr:to>
      <cdr:x>0.91296</cdr:x>
      <cdr:y>1</cdr:y>
    </cdr:to>
    <cdr:sp macro="" textlink="">
      <cdr:nvSpPr>
        <cdr:cNvPr id="2" name="TextBox 1"/>
        <cdr:cNvSpPr txBox="1"/>
      </cdr:nvSpPr>
      <cdr:spPr>
        <a:xfrm xmlns:a="http://schemas.openxmlformats.org/drawingml/2006/main">
          <a:off x="933438" y="3581399"/>
          <a:ext cx="5383801" cy="4693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dirty="0">
              <a:latin typeface="Arial" pitchFamily="34" charset="0"/>
              <a:cs typeface="Arial" pitchFamily="34" charset="0"/>
            </a:rPr>
            <a:t>RFSW = Female sex workers in registered entertainment establishments</a:t>
          </a:r>
        </a:p>
        <a:p xmlns:a="http://schemas.openxmlformats.org/drawingml/2006/main">
          <a:r>
            <a:rPr lang="en-US" sz="1050" dirty="0">
              <a:latin typeface="Arial" pitchFamily="34" charset="0"/>
              <a:cs typeface="Arial" pitchFamily="34" charset="0"/>
            </a:rPr>
            <a:t>* 2015 data</a:t>
          </a:r>
          <a:endParaRPr lang="th-TH" sz="1050" dirty="0">
            <a:latin typeface="Arial"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0.70435</cdr:x>
      <cdr:y>0.18868</cdr:y>
    </cdr:from>
    <cdr:to>
      <cdr:x>0.90435</cdr:x>
      <cdr:y>0.26415</cdr:y>
    </cdr:to>
    <cdr:sp macro="" textlink="">
      <cdr:nvSpPr>
        <cdr:cNvPr id="2" name="TextBox 1"/>
        <cdr:cNvSpPr txBox="1"/>
      </cdr:nvSpPr>
      <cdr:spPr>
        <a:xfrm xmlns:a="http://schemas.openxmlformats.org/drawingml/2006/main">
          <a:off x="6172220" y="762004"/>
          <a:ext cx="1752581" cy="304796"/>
        </a:xfrm>
        <a:prstGeom xmlns:a="http://schemas.openxmlformats.org/drawingml/2006/main" prst="rect">
          <a:avLst/>
        </a:prstGeom>
        <a:ln xmlns:a="http://schemas.openxmlformats.org/drawingml/2006/main">
          <a:solidFill>
            <a:srgbClr val="E31837"/>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latin typeface="Arial" pitchFamily="34" charset="0"/>
              <a:cs typeface="Arial" pitchFamily="34" charset="0"/>
            </a:rPr>
            <a:t>NA = data not available</a:t>
          </a:r>
          <a:endParaRPr lang="th-TH" sz="1050" b="0" dirty="0">
            <a:latin typeface="Arial"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0.22154</cdr:x>
      <cdr:y>0.83984</cdr:y>
    </cdr:from>
    <cdr:to>
      <cdr:x>0.75676</cdr:x>
      <cdr:y>1</cdr:y>
    </cdr:to>
    <cdr:sp macro="" textlink="">
      <cdr:nvSpPr>
        <cdr:cNvPr id="4" name="TextBox 1"/>
        <cdr:cNvSpPr txBox="1"/>
      </cdr:nvSpPr>
      <cdr:spPr>
        <a:xfrm xmlns:a="http://schemas.openxmlformats.org/drawingml/2006/main">
          <a:off x="1873830" y="3810001"/>
          <a:ext cx="4526970" cy="726558"/>
        </a:xfrm>
        <a:prstGeom xmlns:a="http://schemas.openxmlformats.org/drawingml/2006/main" prst="rect">
          <a:avLst/>
        </a:prstGeom>
        <a:ln xmlns:a="http://schemas.openxmlformats.org/drawingml/2006/main">
          <a:solidFill>
            <a:srgbClr val="00AEEF"/>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latin typeface="Arial" pitchFamily="34" charset="0"/>
              <a:cs typeface="Arial" pitchFamily="34" charset="0"/>
            </a:rPr>
            <a:t>* Cebu city; </a:t>
          </a:r>
          <a:r>
            <a:rPr lang="en-US" sz="1050" b="0" dirty="0">
              <a:effectLst/>
              <a:latin typeface="Arial" pitchFamily="34" charset="0"/>
              <a:ea typeface="+mn-ea"/>
              <a:cs typeface="Arial" pitchFamily="34" charset="0"/>
            </a:rPr>
            <a:t>** Manila City; *** Quezon City</a:t>
          </a:r>
        </a:p>
        <a:p xmlns:a="http://schemas.openxmlformats.org/drawingml/2006/main">
          <a:r>
            <a:rPr lang="en-US" sz="1050" b="0" dirty="0">
              <a:latin typeface="Arial" pitchFamily="34" charset="0"/>
              <a:cs typeface="Arial" pitchFamily="34" charset="0"/>
            </a:rPr>
            <a:t>FFSW = Freelance</a:t>
          </a:r>
          <a:r>
            <a:rPr lang="en-US" sz="1050" b="0" baseline="0" dirty="0">
              <a:latin typeface="Arial" pitchFamily="34" charset="0"/>
              <a:cs typeface="Arial" pitchFamily="34" charset="0"/>
            </a:rPr>
            <a:t> female sex workers </a:t>
          </a:r>
        </a:p>
        <a:p xmlns:a="http://schemas.openxmlformats.org/drawingml/2006/main">
          <a:r>
            <a:rPr lang="en-US" sz="1050" b="0" baseline="0" dirty="0">
              <a:latin typeface="Arial" pitchFamily="34" charset="0"/>
              <a:cs typeface="Arial" pitchFamily="34" charset="0"/>
            </a:rPr>
            <a:t>RFSW = Female sex workers in registered entertainment establishments</a:t>
          </a:r>
        </a:p>
        <a:p xmlns:a="http://schemas.openxmlformats.org/drawingml/2006/main">
          <a:r>
            <a:rPr lang="en-US" sz="1050" b="0" baseline="0" dirty="0">
              <a:latin typeface="Arial" pitchFamily="34" charset="0"/>
              <a:cs typeface="Arial" pitchFamily="34" charset="0"/>
            </a:rPr>
            <a:t>M/TSM= Males or </a:t>
          </a:r>
          <a:r>
            <a:rPr lang="en-US" sz="1050" b="0" baseline="0" dirty="0" err="1">
              <a:latin typeface="Arial" pitchFamily="34" charset="0"/>
              <a:cs typeface="Arial" pitchFamily="34" charset="0"/>
            </a:rPr>
            <a:t>transgenders</a:t>
          </a:r>
          <a:r>
            <a:rPr lang="en-US" sz="1050" b="0" baseline="0" dirty="0">
              <a:latin typeface="Arial" pitchFamily="34" charset="0"/>
              <a:cs typeface="Arial" pitchFamily="34" charset="0"/>
            </a:rPr>
            <a:t> who have sex with males</a:t>
          </a:r>
        </a:p>
      </cdr:txBody>
    </cdr:sp>
  </cdr:relSizeAnchor>
</c:userShapes>
</file>

<file path=ppt/drawings/drawing15.xml><?xml version="1.0" encoding="utf-8"?>
<c:userShapes xmlns:c="http://schemas.openxmlformats.org/drawingml/2006/chart">
  <cdr:relSizeAnchor xmlns:cdr="http://schemas.openxmlformats.org/drawingml/2006/chartDrawing">
    <cdr:from>
      <cdr:x>0.04587</cdr:x>
      <cdr:y>0.71429</cdr:y>
    </cdr:from>
    <cdr:to>
      <cdr:x>0.98165</cdr:x>
      <cdr:y>1</cdr:y>
    </cdr:to>
    <cdr:sp macro="" textlink="">
      <cdr:nvSpPr>
        <cdr:cNvPr id="3" name="TextBox 1"/>
        <cdr:cNvSpPr txBox="1"/>
      </cdr:nvSpPr>
      <cdr:spPr>
        <a:xfrm xmlns:a="http://schemas.openxmlformats.org/drawingml/2006/main">
          <a:off x="381000" y="3048001"/>
          <a:ext cx="7772400" cy="1219200"/>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lumMod val="65000"/>
            </a:sysClr>
          </a:solidFill>
          <a:prstDash val="dash"/>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50" b="0" dirty="0">
              <a:latin typeface="Arial" pitchFamily="34" charset="0"/>
              <a:cs typeface="Arial" pitchFamily="34" charset="0"/>
            </a:rPr>
            <a:t>* FSW in Registered Entertainment Establishments ( average for 17 sites in 2011,</a:t>
          </a:r>
          <a:r>
            <a:rPr lang="en-US" sz="1050" b="0" baseline="0" dirty="0">
              <a:latin typeface="Arial" pitchFamily="34" charset="0"/>
              <a:cs typeface="Arial" pitchFamily="34" charset="0"/>
            </a:rPr>
            <a:t> </a:t>
          </a:r>
          <a:r>
            <a:rPr lang="en-US" sz="1050" b="0" dirty="0">
              <a:latin typeface="Arial" pitchFamily="34" charset="0"/>
              <a:cs typeface="Arial" pitchFamily="34" charset="0"/>
            </a:rPr>
            <a:t>10 sites in 2013, </a:t>
          </a:r>
          <a:r>
            <a:rPr lang="en-US" sz="1100" b="0" dirty="0">
              <a:solidFill>
                <a:schemeClr val="dk1"/>
              </a:solidFill>
              <a:effectLst/>
              <a:latin typeface="+mn-lt"/>
              <a:ea typeface="+mn-ea"/>
              <a:cs typeface="+mn-cs"/>
            </a:rPr>
            <a:t>and only Manila City in 2015</a:t>
          </a:r>
          <a:r>
            <a:rPr lang="en-US" sz="1050" b="0" dirty="0">
              <a:latin typeface="Arial" pitchFamily="34" charset="0"/>
              <a:cs typeface="Arial" pitchFamily="34" charset="0"/>
            </a:rPr>
            <a:t>)</a:t>
          </a:r>
        </a:p>
        <a:p xmlns:a="http://schemas.openxmlformats.org/drawingml/2006/main">
          <a:r>
            <a:rPr lang="en-US" sz="1050" b="0" dirty="0">
              <a:latin typeface="Arial" pitchFamily="34" charset="0"/>
              <a:cs typeface="Arial" pitchFamily="34" charset="0"/>
            </a:rPr>
            <a:t>** Average for 4 sites in 2011, Cebu City in 2013 and 2015</a:t>
          </a:r>
        </a:p>
        <a:p xmlns:a="http://schemas.openxmlformats.org/drawingml/2006/main">
          <a:r>
            <a:rPr lang="en-US" sz="1050" b="0" dirty="0">
              <a:latin typeface="Arial" pitchFamily="34" charset="0"/>
              <a:cs typeface="Arial" pitchFamily="34" charset="0"/>
            </a:rPr>
            <a:t>*** Average for 18 sites in 2011,</a:t>
          </a:r>
          <a:r>
            <a:rPr lang="en-US" sz="1050" b="0" baseline="0" dirty="0">
              <a:latin typeface="Arial" pitchFamily="34" charset="0"/>
              <a:cs typeface="Arial" pitchFamily="34" charset="0"/>
            </a:rPr>
            <a:t> </a:t>
          </a:r>
          <a:r>
            <a:rPr lang="en-US" sz="1050" b="0" dirty="0">
              <a:latin typeface="Arial" pitchFamily="34" charset="0"/>
              <a:cs typeface="Arial" pitchFamily="34" charset="0"/>
            </a:rPr>
            <a:t>21 sites in 2013, and 35 sites</a:t>
          </a:r>
          <a:r>
            <a:rPr lang="en-US" sz="1050" b="0" baseline="0" dirty="0">
              <a:latin typeface="Arial" pitchFamily="34" charset="0"/>
              <a:cs typeface="Arial" pitchFamily="34" charset="0"/>
            </a:rPr>
            <a:t> with mixed samples of MSM and TG in 2015</a:t>
          </a:r>
          <a:endParaRPr lang="en-US" sz="1050" b="0" dirty="0">
            <a:latin typeface="Arial" pitchFamily="34" charset="0"/>
            <a:cs typeface="Arial" pitchFamily="34" charset="0"/>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0" dirty="0">
              <a:solidFill>
                <a:sysClr val="windowText" lastClr="000000"/>
              </a:solidFill>
              <a:effectLst/>
              <a:latin typeface="Arial"/>
              <a:ea typeface="+mn-ea"/>
              <a:cs typeface="+mn-cs"/>
            </a:rPr>
            <a:t># Male Entertainment Establishment Workers (only Quezon City in 2011, average </a:t>
          </a:r>
          <a:r>
            <a:rPr lang="en-US" sz="1100" b="0" baseline="0" dirty="0">
              <a:solidFill>
                <a:sysClr val="windowText" lastClr="000000"/>
              </a:solidFill>
              <a:effectLst/>
              <a:latin typeface="Arial"/>
              <a:ea typeface="+mn-ea"/>
              <a:cs typeface="+mn-cs"/>
            </a:rPr>
            <a:t>for 3 sites in 2013, and 4 sites in 2015)</a:t>
          </a:r>
          <a:endParaRPr lang="th-TH" sz="1050" b="0" dirty="0">
            <a:effectLst/>
          </a:endParaRPr>
        </a:p>
        <a:p xmlns:a="http://schemas.openxmlformats.org/drawingml/2006/main">
          <a:r>
            <a:rPr lang="en-US" sz="1050" b="0" dirty="0">
              <a:latin typeface="Arial" pitchFamily="34" charset="0"/>
              <a:cs typeface="Arial" pitchFamily="34" charset="0"/>
            </a:rPr>
            <a:t>## Freelance FSWs (average for 18 sites in 2011,</a:t>
          </a:r>
          <a:r>
            <a:rPr lang="en-US" sz="1050" b="0" baseline="0" dirty="0">
              <a:latin typeface="Arial" pitchFamily="34" charset="0"/>
              <a:cs typeface="Arial" pitchFamily="34" charset="0"/>
            </a:rPr>
            <a:t> </a:t>
          </a:r>
          <a:r>
            <a:rPr lang="en-US" sz="1050" b="0" dirty="0">
              <a:latin typeface="Arial" pitchFamily="34" charset="0"/>
              <a:cs typeface="Arial" pitchFamily="34" charset="0"/>
            </a:rPr>
            <a:t>9 sites in 2013, </a:t>
          </a:r>
          <a:r>
            <a:rPr lang="en-US" sz="1100" b="0" dirty="0">
              <a:solidFill>
                <a:schemeClr val="dk1"/>
              </a:solidFill>
              <a:effectLst/>
              <a:latin typeface="+mn-lt"/>
              <a:ea typeface="+mn-ea"/>
              <a:cs typeface="+mn-cs"/>
            </a:rPr>
            <a:t>and only Cebu City in 2015</a:t>
          </a:r>
          <a:r>
            <a:rPr lang="en-US" sz="1050" b="0" dirty="0">
              <a:latin typeface="Arial" pitchFamily="34" charset="0"/>
              <a:cs typeface="Arial" pitchFamily="34" charset="0"/>
            </a:rPr>
            <a:t>)</a:t>
          </a:r>
        </a:p>
        <a:p xmlns:a="http://schemas.openxmlformats.org/drawingml/2006/main">
          <a:r>
            <a:rPr lang="en-US" sz="1050" b="0" dirty="0">
              <a:latin typeface="Arial" pitchFamily="34" charset="0"/>
              <a:cs typeface="Arial" pitchFamily="34" charset="0"/>
            </a:rPr>
            <a:t>### TG SW in Cebu City (2013) and TG women in Cebu City (2015)</a:t>
          </a:r>
        </a:p>
        <a:p xmlns:a="http://schemas.openxmlformats.org/drawingml/2006/main">
          <a:r>
            <a:rPr lang="en-US" sz="1050" b="1" dirty="0">
              <a:latin typeface="Arial" pitchFamily="34" charset="0"/>
              <a:cs typeface="Arial" pitchFamily="34" charset="0"/>
            </a:rPr>
            <a:t>Note: </a:t>
          </a:r>
          <a:r>
            <a:rPr lang="en-US" sz="1050" dirty="0">
              <a:latin typeface="Arial" pitchFamily="34" charset="0"/>
              <a:cs typeface="Arial" pitchFamily="34" charset="0"/>
            </a:rPr>
            <a:t>2015 data is weighted</a:t>
          </a:r>
        </a:p>
        <a:p xmlns:a="http://schemas.openxmlformats.org/drawingml/2006/main">
          <a:endParaRPr lang="th-TH" sz="1050" b="1" dirty="0">
            <a:latin typeface="Arial"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0.09821</cdr:x>
      <cdr:y>0.76364</cdr:y>
    </cdr:from>
    <cdr:to>
      <cdr:x>0.64136</cdr:x>
      <cdr:y>0.93474</cdr:y>
    </cdr:to>
    <cdr:sp macro="" textlink="">
      <cdr:nvSpPr>
        <cdr:cNvPr id="2" name="TextBox 1"/>
        <cdr:cNvSpPr txBox="1"/>
      </cdr:nvSpPr>
      <cdr:spPr>
        <a:xfrm xmlns:a="http://schemas.openxmlformats.org/drawingml/2006/main">
          <a:off x="838199" y="3200400"/>
          <a:ext cx="4635460" cy="717080"/>
        </a:xfrm>
        <a:prstGeom xmlns:a="http://schemas.openxmlformats.org/drawingml/2006/main" prst="rect">
          <a:avLst/>
        </a:prstGeom>
        <a:ln xmlns:a="http://schemas.openxmlformats.org/drawingml/2006/main">
          <a:solidFill>
            <a:srgbClr val="00AEEF"/>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latin typeface="Arial" pitchFamily="34" charset="0"/>
              <a:cs typeface="Arial" pitchFamily="34" charset="0"/>
            </a:rPr>
            <a:t>* In Cebu city</a:t>
          </a:r>
        </a:p>
        <a:p xmlns:a="http://schemas.openxmlformats.org/drawingml/2006/main">
          <a:r>
            <a:rPr lang="en-US" sz="1050" b="0" dirty="0">
              <a:latin typeface="Arial" pitchFamily="34" charset="0"/>
              <a:cs typeface="Arial" pitchFamily="34" charset="0"/>
            </a:rPr>
            <a:t>** </a:t>
          </a:r>
          <a:r>
            <a:rPr lang="en-US" sz="1050" b="0" dirty="0">
              <a:effectLst/>
              <a:latin typeface="Arial" pitchFamily="34" charset="0"/>
              <a:ea typeface="+mn-ea"/>
              <a:cs typeface="Arial" pitchFamily="34" charset="0"/>
            </a:rPr>
            <a:t>Male Entertainment Establishment Workers</a:t>
          </a:r>
          <a:endParaRPr lang="en-US" sz="1050" b="0" dirty="0">
            <a:latin typeface="Arial" pitchFamily="34" charset="0"/>
            <a:cs typeface="Arial" pitchFamily="34" charset="0"/>
          </a:endParaRPr>
        </a:p>
        <a:p xmlns:a="http://schemas.openxmlformats.org/drawingml/2006/main">
          <a:r>
            <a:rPr lang="en-US" sz="1050" b="0" dirty="0">
              <a:latin typeface="Arial" pitchFamily="34" charset="0"/>
              <a:cs typeface="Arial" pitchFamily="34" charset="0"/>
            </a:rPr>
            <a:t>FFSW = Freelance</a:t>
          </a:r>
          <a:r>
            <a:rPr lang="en-US" sz="1050" b="0" baseline="0" dirty="0">
              <a:latin typeface="Arial" pitchFamily="34" charset="0"/>
              <a:cs typeface="Arial" pitchFamily="34" charset="0"/>
            </a:rPr>
            <a:t> female sex workers </a:t>
          </a:r>
        </a:p>
        <a:p xmlns:a="http://schemas.openxmlformats.org/drawingml/2006/main">
          <a:r>
            <a:rPr lang="en-US" sz="1050" b="0" baseline="0" dirty="0">
              <a:latin typeface="Arial" pitchFamily="34" charset="0"/>
              <a:cs typeface="Arial" pitchFamily="34" charset="0"/>
            </a:rPr>
            <a:t>RFSW = Female sex workers in Registered Entertainment Establishments </a:t>
          </a:r>
          <a:endParaRPr lang="th-TH" sz="1050" b="0" dirty="0">
            <a:latin typeface="Arial"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0.07373</cdr:x>
      <cdr:y>0.84846</cdr:y>
    </cdr:from>
    <cdr:to>
      <cdr:x>0.93687</cdr:x>
      <cdr:y>1</cdr:y>
    </cdr:to>
    <cdr:sp macro="" textlink="">
      <cdr:nvSpPr>
        <cdr:cNvPr id="2" name="TextBox 1"/>
        <cdr:cNvSpPr txBox="1"/>
      </cdr:nvSpPr>
      <cdr:spPr>
        <a:xfrm xmlns:a="http://schemas.openxmlformats.org/drawingml/2006/main">
          <a:off x="592344" y="3591900"/>
          <a:ext cx="6934205" cy="641546"/>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lstStyle xmlns:a="http://schemas.openxmlformats.org/drawingml/2006/main"/>
        <a:p xmlns:a="http://schemas.openxmlformats.org/drawingml/2006/main">
          <a:r>
            <a:rPr lang="en-US" sz="1050" dirty="0">
              <a:latin typeface="Arial" pitchFamily="34" charset="0"/>
              <a:cs typeface="Arial" pitchFamily="34" charset="0"/>
            </a:rPr>
            <a:t>MEWs = Male entertainment establishment workers;  M/TSM</a:t>
          </a:r>
          <a:r>
            <a:rPr lang="en-US" sz="1050" baseline="0" dirty="0">
              <a:latin typeface="Arial" pitchFamily="34" charset="0"/>
              <a:cs typeface="Arial" pitchFamily="34" charset="0"/>
            </a:rPr>
            <a:t> = Males or </a:t>
          </a:r>
          <a:r>
            <a:rPr lang="en-US" sz="1050" baseline="0" dirty="0" err="1">
              <a:latin typeface="Arial" pitchFamily="34" charset="0"/>
              <a:cs typeface="Arial" pitchFamily="34" charset="0"/>
            </a:rPr>
            <a:t>transgenders</a:t>
          </a:r>
          <a:r>
            <a:rPr lang="en-US" sz="1050" baseline="0" dirty="0">
              <a:latin typeface="Arial" pitchFamily="34" charset="0"/>
              <a:cs typeface="Arial" pitchFamily="34" charset="0"/>
            </a:rPr>
            <a:t> who have sex with males</a:t>
          </a:r>
        </a:p>
        <a:p xmlns:a="http://schemas.openxmlformats.org/drawingml/2006/main">
          <a:r>
            <a:rPr lang="en-US" sz="1050" baseline="0" dirty="0">
              <a:latin typeface="Arial" pitchFamily="34" charset="0"/>
              <a:cs typeface="Arial" pitchFamily="34" charset="0"/>
            </a:rPr>
            <a:t># Female sex workers in registered establishments;  ## Freelance female sex workers;  </a:t>
          </a:r>
        </a:p>
        <a:p xmlns:a="http://schemas.openxmlformats.org/drawingml/2006/main">
          <a:r>
            <a:rPr lang="en-US" sz="1050" baseline="0" dirty="0">
              <a:latin typeface="Arial" pitchFamily="34" charset="0"/>
              <a:cs typeface="Arial" pitchFamily="34" charset="0"/>
            </a:rPr>
            <a:t>* Male PWID;  ** Female PWID</a:t>
          </a:r>
          <a:endParaRPr lang="th-TH" sz="1050" dirty="0">
            <a:latin typeface="Arial"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0.67269</cdr:x>
      <cdr:y>0.15789</cdr:y>
    </cdr:from>
    <cdr:to>
      <cdr:x>0.9913</cdr:x>
      <cdr:y>0.80925</cdr:y>
    </cdr:to>
    <cdr:grpSp>
      <cdr:nvGrpSpPr>
        <cdr:cNvPr id="2" name="Group 1">
          <a:extLst xmlns:a="http://schemas.openxmlformats.org/drawingml/2006/main">
            <a:ext uri="{FF2B5EF4-FFF2-40B4-BE49-F238E27FC236}">
              <a16:creationId xmlns:a16="http://schemas.microsoft.com/office/drawing/2014/main" id="{E4F00AB5-2443-4595-96A8-2D45FF4EFAA1}"/>
            </a:ext>
          </a:extLst>
        </cdr:cNvPr>
        <cdr:cNvGrpSpPr/>
      </cdr:nvGrpSpPr>
      <cdr:grpSpPr>
        <a:xfrm xmlns:a="http://schemas.openxmlformats.org/drawingml/2006/main">
          <a:off x="5894782" y="609582"/>
          <a:ext cx="2791980" cy="2514770"/>
          <a:chOff x="-3873019" y="-1609407"/>
          <a:chExt cx="1607102" cy="1040640"/>
        </a:xfrm>
      </cdr:grpSpPr>
      <cdr:sp macro="" textlink="">
        <cdr:nvSpPr>
          <cdr:cNvPr id="3" name="Rounded Rectangle 2"/>
          <cdr:cNvSpPr/>
        </cdr:nvSpPr>
        <cdr:spPr>
          <a:xfrm xmlns:a="http://schemas.openxmlformats.org/drawingml/2006/main">
            <a:off x="-3873019" y="-1262548"/>
            <a:ext cx="1607102" cy="346859"/>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F78E1E"/>
            </a:solidFill>
            <a:prstDash val="sysDash"/>
          </a:ln>
          <a:effectLst xmlns:a="http://schemas.openxmlformats.org/drawingml/2006/main"/>
        </cdr:spPr>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Medium coverage: &gt;100–&lt;200 syringes per PWID per year</a:t>
            </a:r>
          </a:p>
        </cdr:txBody>
      </cdr:sp>
      <cdr:sp macro="" textlink="">
        <cdr:nvSpPr>
          <cdr:cNvPr id="4" name="Rounded Rectangle 3"/>
          <cdr:cNvSpPr/>
        </cdr:nvSpPr>
        <cdr:spPr>
          <a:xfrm xmlns:a="http://schemas.openxmlformats.org/drawingml/2006/main">
            <a:off x="-3873019" y="-848225"/>
            <a:ext cx="1607102" cy="279458"/>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E31837"/>
            </a:solidFill>
            <a:prstDash val="sysDash"/>
          </a:ln>
          <a:effectLst xmlns:a="http://schemas.openxmlformats.org/drawingml/2006/main"/>
        </cdr:spPr>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latin typeface="Arial" pitchFamily="34" charset="0"/>
                <a:cs typeface="Arial" pitchFamily="34" charset="0"/>
              </a:rPr>
              <a:t>Low coverage: &lt;100 syringes per PWID per year</a:t>
            </a:r>
          </a:p>
        </cdr:txBody>
      </cdr:sp>
      <cdr:sp macro="" textlink="">
        <cdr:nvSpPr>
          <cdr:cNvPr id="5" name="Rounded Rectangle 4"/>
          <cdr:cNvSpPr/>
        </cdr:nvSpPr>
        <cdr:spPr>
          <a:xfrm xmlns:a="http://schemas.openxmlformats.org/drawingml/2006/main">
            <a:off x="-3873019" y="-1609407"/>
            <a:ext cx="1607102" cy="283794"/>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88C540"/>
            </a:solidFill>
            <a:prstDash val="sysDash"/>
          </a:ln>
          <a:effectLst xmlns:a="http://schemas.openxmlformats.org/drawingml/2006/main"/>
        </cdr:spPr>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High coverage: &gt;200 syringes per PWID per year</a:t>
            </a:r>
          </a:p>
        </cdr:txBody>
      </cdr:sp>
    </cdr:grpSp>
  </cdr:relSizeAnchor>
</c:userShapes>
</file>

<file path=ppt/drawings/drawing19.xml><?xml version="1.0" encoding="utf-8"?>
<c:userShapes xmlns:c="http://schemas.openxmlformats.org/drawingml/2006/chart">
  <cdr:relSizeAnchor xmlns:cdr="http://schemas.openxmlformats.org/drawingml/2006/chartDrawing">
    <cdr:from>
      <cdr:x>0.09434</cdr:x>
      <cdr:y>0.88964</cdr:y>
    </cdr:from>
    <cdr:to>
      <cdr:x>0.9434</cdr:x>
      <cdr:y>0.99752</cdr:y>
    </cdr:to>
    <cdr:sp macro="" textlink="">
      <cdr:nvSpPr>
        <cdr:cNvPr id="2" name="TextBox 1"/>
        <cdr:cNvSpPr txBox="1"/>
      </cdr:nvSpPr>
      <cdr:spPr>
        <a:xfrm xmlns:a="http://schemas.openxmlformats.org/drawingml/2006/main">
          <a:off x="762001" y="3733800"/>
          <a:ext cx="6858000" cy="452747"/>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lstStyle xmlns:a="http://schemas.openxmlformats.org/drawingml/2006/main"/>
        <a:p xmlns:a="http://schemas.openxmlformats.org/drawingml/2006/main">
          <a:r>
            <a:rPr lang="en-US" sz="1050" dirty="0">
              <a:latin typeface="Arial" pitchFamily="34" charset="0"/>
              <a:cs typeface="Arial" pitchFamily="34" charset="0"/>
            </a:rPr>
            <a:t>MEWs = Male entertainment establishment workers;  M/TSM</a:t>
          </a:r>
          <a:r>
            <a:rPr lang="en-US" sz="1050" baseline="0" dirty="0">
              <a:latin typeface="Arial" pitchFamily="34" charset="0"/>
              <a:cs typeface="Arial" pitchFamily="34" charset="0"/>
            </a:rPr>
            <a:t> = Males or </a:t>
          </a:r>
          <a:r>
            <a:rPr lang="en-US" sz="1050" baseline="0" dirty="0" err="1">
              <a:latin typeface="Arial" pitchFamily="34" charset="0"/>
              <a:cs typeface="Arial" pitchFamily="34" charset="0"/>
            </a:rPr>
            <a:t>transgenders</a:t>
          </a:r>
          <a:r>
            <a:rPr lang="en-US" sz="1050" baseline="0" dirty="0">
              <a:latin typeface="Arial" pitchFamily="34" charset="0"/>
              <a:cs typeface="Arial" pitchFamily="34" charset="0"/>
            </a:rPr>
            <a:t> who have sex with males</a:t>
          </a:r>
        </a:p>
        <a:p xmlns:a="http://schemas.openxmlformats.org/drawingml/2006/main">
          <a:r>
            <a:rPr lang="en-US" sz="1050" baseline="0" dirty="0">
              <a:latin typeface="Arial" pitchFamily="34" charset="0"/>
              <a:cs typeface="Arial" pitchFamily="34" charset="0"/>
            </a:rPr>
            <a:t>FFSW = Freelance female sex workers;  * Male PWID;  ** Female PWID</a:t>
          </a:r>
          <a:endParaRPr lang="th-TH" sz="105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0.06253</cdr:x>
      <cdr:y>0.85714</cdr:y>
    </cdr:from>
    <cdr:to>
      <cdr:x>0.96425</cdr:x>
      <cdr:y>1</cdr:y>
    </cdr:to>
    <cdr:sp macro="" textlink="">
      <cdr:nvSpPr>
        <cdr:cNvPr id="5" name="TextBox 2"/>
        <cdr:cNvSpPr txBox="1"/>
      </cdr:nvSpPr>
      <cdr:spPr>
        <a:xfrm xmlns:a="http://schemas.openxmlformats.org/drawingml/2006/main">
          <a:off x="547950" y="3657599"/>
          <a:ext cx="7901773" cy="6096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50" b="0" dirty="0">
              <a:latin typeface="Arial" pitchFamily="34" charset="0"/>
              <a:cs typeface="Arial" pitchFamily="34" charset="0"/>
            </a:rPr>
            <a:t>Note: FFSW = Freelance female sex workers; RFSW = Female sex workers in registered entertainment establishments;</a:t>
          </a:r>
        </a:p>
        <a:p xmlns:a="http://schemas.openxmlformats.org/drawingml/2006/main">
          <a:r>
            <a:rPr lang="en-US" sz="1050" b="0" dirty="0">
              <a:latin typeface="Arial" pitchFamily="34" charset="0"/>
              <a:cs typeface="Arial" pitchFamily="34" charset="0"/>
            </a:rPr>
            <a:t>Data shown represents average</a:t>
          </a:r>
          <a:r>
            <a:rPr lang="en-US" sz="1050" b="0" baseline="0" dirty="0">
              <a:latin typeface="Arial" pitchFamily="34" charset="0"/>
              <a:cs typeface="Arial" pitchFamily="34" charset="0"/>
            </a:rPr>
            <a:t>  HIV prevalence for surveyed sites</a:t>
          </a:r>
          <a:r>
            <a:rPr lang="en-US" sz="1050" b="0" dirty="0">
              <a:latin typeface="Arial" pitchFamily="34" charset="0"/>
              <a:cs typeface="Arial" pitchFamily="34" charset="0"/>
            </a:rPr>
            <a:t>.</a:t>
          </a:r>
          <a:r>
            <a:rPr lang="en-US" sz="1050" b="0" baseline="0" dirty="0">
              <a:latin typeface="Arial" pitchFamily="34" charset="0"/>
              <a:cs typeface="Arial" pitchFamily="34" charset="0"/>
            </a:rPr>
            <a:t> For FFSW there were 18 and 9 sites in 2011 and 2013, respectively. For RFSW, there were 17 and 10 sites in 2011 and 2013, respectively.</a:t>
          </a:r>
          <a:endParaRPr lang="th-TH" sz="1050" b="0" dirty="0">
            <a:latin typeface="Arial"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0.07087</cdr:x>
      <cdr:y>0.891</cdr:y>
    </cdr:from>
    <cdr:to>
      <cdr:x>0.96567</cdr:x>
      <cdr:y>0.96489</cdr:y>
    </cdr:to>
    <cdr:sp macro="" textlink="">
      <cdr:nvSpPr>
        <cdr:cNvPr id="2" name="TextBox 1"/>
        <cdr:cNvSpPr txBox="1"/>
      </cdr:nvSpPr>
      <cdr:spPr>
        <a:xfrm xmlns:a="http://schemas.openxmlformats.org/drawingml/2006/main">
          <a:off x="609600" y="3581400"/>
          <a:ext cx="7696242" cy="297005"/>
        </a:xfrm>
        <a:prstGeom xmlns:a="http://schemas.openxmlformats.org/drawingml/2006/main" prst="rect">
          <a:avLst/>
        </a:prstGeom>
        <a:ln xmlns:a="http://schemas.openxmlformats.org/drawingml/2006/main">
          <a:solidFill>
            <a:schemeClr val="bg1">
              <a:lumMod val="65000"/>
            </a:schemeClr>
          </a:solidFill>
          <a:prstDash val="dash"/>
        </a:ln>
      </cdr:spPr>
      <cdr:txBody>
        <a:bodyPr xmlns:a="http://schemas.openxmlformats.org/drawingml/2006/main" vertOverflow="clip" wrap="square" rtlCol="0"/>
        <a:lstStyle xmlns:a="http://schemas.openxmlformats.org/drawingml/2006/main"/>
        <a:p xmlns:a="http://schemas.openxmlformats.org/drawingml/2006/main">
          <a:pPr algn="ctr"/>
          <a:r>
            <a:rPr lang="en-US" sz="1100" dirty="0">
              <a:latin typeface="Arial" pitchFamily="34" charset="0"/>
              <a:cs typeface="Arial" pitchFamily="34" charset="0"/>
            </a:rPr>
            <a:t>M/TSM = Males or </a:t>
          </a:r>
          <a:r>
            <a:rPr lang="en-US" sz="1100" dirty="0" err="1">
              <a:latin typeface="Arial" pitchFamily="34" charset="0"/>
              <a:cs typeface="Arial" pitchFamily="34" charset="0"/>
            </a:rPr>
            <a:t>transgenders</a:t>
          </a:r>
          <a:r>
            <a:rPr lang="en-US" sz="1100" dirty="0">
              <a:latin typeface="Arial" pitchFamily="34" charset="0"/>
              <a:cs typeface="Arial" pitchFamily="34" charset="0"/>
            </a:rPr>
            <a:t> who have sex with males;                 MEWs = Male entertainment establishment workers</a:t>
          </a:r>
          <a:endParaRPr lang="th-TH" sz="1100" dirty="0">
            <a:latin typeface="Arial"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0.23372</cdr:x>
      <cdr:y>0.89524</cdr:y>
    </cdr:from>
    <cdr:to>
      <cdr:x>0.71932</cdr:x>
      <cdr:y>1</cdr:y>
    </cdr:to>
    <cdr:sp macro="" textlink="">
      <cdr:nvSpPr>
        <cdr:cNvPr id="2" name="TextBox 1"/>
        <cdr:cNvSpPr txBox="1"/>
      </cdr:nvSpPr>
      <cdr:spPr>
        <a:xfrm xmlns:a="http://schemas.openxmlformats.org/drawingml/2006/main">
          <a:off x="1743076" y="3581400"/>
          <a:ext cx="3621641" cy="419092"/>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lstStyle xmlns:a="http://schemas.openxmlformats.org/drawingml/2006/main"/>
        <a:p xmlns:a="http://schemas.openxmlformats.org/drawingml/2006/main">
          <a:r>
            <a:rPr lang="en-US" sz="1050" dirty="0">
              <a:latin typeface="Arial" pitchFamily="34" charset="0"/>
              <a:cs typeface="Arial" pitchFamily="34" charset="0"/>
            </a:rPr>
            <a:t>* Female PWID;     ** Male PWID</a:t>
          </a:r>
        </a:p>
        <a:p xmlns:a="http://schemas.openxmlformats.org/drawingml/2006/main">
          <a:r>
            <a:rPr lang="en-US" sz="1050" dirty="0">
              <a:latin typeface="Arial" pitchFamily="34" charset="0"/>
            </a:rPr>
            <a:t>M/TSM = Males or </a:t>
          </a:r>
          <a:r>
            <a:rPr lang="en-US" sz="1050" dirty="0" err="1">
              <a:latin typeface="Arial" pitchFamily="34" charset="0"/>
            </a:rPr>
            <a:t>transgenders</a:t>
          </a:r>
          <a:r>
            <a:rPr lang="en-US" sz="1050" dirty="0">
              <a:latin typeface="Arial" pitchFamily="34" charset="0"/>
            </a:rPr>
            <a:t> who have sex with males</a:t>
          </a:r>
          <a:endParaRPr lang="th-TH" sz="105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0.00069</cdr:x>
      <cdr:y>0.85711</cdr:y>
    </cdr:from>
    <cdr:to>
      <cdr:x>1</cdr:x>
      <cdr:y>0.9893</cdr:y>
    </cdr:to>
    <cdr:sp macro="" textlink="">
      <cdr:nvSpPr>
        <cdr:cNvPr id="3" name="TextBox 3"/>
        <cdr:cNvSpPr txBox="1"/>
      </cdr:nvSpPr>
      <cdr:spPr>
        <a:xfrm xmlns:a="http://schemas.openxmlformats.org/drawingml/2006/main">
          <a:off x="5341" y="3592142"/>
          <a:ext cx="7733722" cy="553998"/>
        </a:xfrm>
        <a:prstGeom xmlns:a="http://schemas.openxmlformats.org/drawingml/2006/main" prst="rect">
          <a:avLst/>
        </a:prstGeom>
        <a:solidFill xmlns:a="http://schemas.openxmlformats.org/drawingml/2006/main">
          <a:schemeClr val="accent2">
            <a:lumMod val="20000"/>
            <a:lumOff val="80000"/>
          </a:schemeClr>
        </a:solidFill>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r>
            <a:rPr lang="en-US" sz="1000" dirty="0">
              <a:latin typeface="Arial" pitchFamily="34" charset="0"/>
              <a:cs typeface="Arial" pitchFamily="34" charset="0"/>
            </a:rPr>
            <a:t>*The DOH established a separate reporting mechanism for deaths in 2012. Prior to this, deaths were infrequently reported to the HIV/AIDS Registry. It is likely that the number reflected here is an underestimate of the total number of deaths among People with HIV in the Philippines.</a:t>
          </a:r>
          <a:endParaRPr lang="en-GB" sz="1000" dirty="0">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0.76854</cdr:x>
      <cdr:y>0.9434</cdr:y>
    </cdr:from>
    <cdr:to>
      <cdr:x>1</cdr:x>
      <cdr:y>0.99986</cdr:y>
    </cdr:to>
    <cdr:sp macro="" textlink="">
      <cdr:nvSpPr>
        <cdr:cNvPr id="2" name="TextBox 1"/>
        <cdr:cNvSpPr txBox="1"/>
      </cdr:nvSpPr>
      <cdr:spPr>
        <a:xfrm xmlns:a="http://schemas.openxmlformats.org/drawingml/2006/main">
          <a:off x="6127571" y="3810000"/>
          <a:ext cx="1845432" cy="2280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050" dirty="0">
              <a:latin typeface="Arial" pitchFamily="34" charset="0"/>
              <a:cs typeface="Arial" pitchFamily="34" charset="0"/>
            </a:rPr>
            <a:t>* January - May 2016</a:t>
          </a:r>
          <a:endParaRPr lang="th-TH" sz="1050" dirty="0">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0.42105</cdr:x>
      <cdr:y>0.89029</cdr:y>
    </cdr:from>
    <cdr:to>
      <cdr:x>0.97951</cdr:x>
      <cdr:y>0.98303</cdr:y>
    </cdr:to>
    <cdr:sp macro="" textlink="">
      <cdr:nvSpPr>
        <cdr:cNvPr id="3" name="TextBox 1"/>
        <cdr:cNvSpPr txBox="1"/>
      </cdr:nvSpPr>
      <cdr:spPr>
        <a:xfrm xmlns:a="http://schemas.openxmlformats.org/drawingml/2006/main">
          <a:off x="3657600" y="3657600"/>
          <a:ext cx="4851230" cy="381005"/>
        </a:xfrm>
        <a:prstGeom xmlns:a="http://schemas.openxmlformats.org/drawingml/2006/main" prst="rect">
          <a:avLst/>
        </a:prstGeom>
        <a:ln xmlns:a="http://schemas.openxmlformats.org/drawingml/2006/main" w="9525">
          <a:solidFill>
            <a:srgbClr val="92D050"/>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latin typeface="Arial" pitchFamily="34" charset="0"/>
              <a:cs typeface="Arial" pitchFamily="34" charset="0"/>
            </a:rPr>
            <a:t>FFSW = Freelance</a:t>
          </a:r>
          <a:r>
            <a:rPr lang="en-US" sz="1050" b="0" baseline="0" dirty="0">
              <a:latin typeface="Arial" pitchFamily="34" charset="0"/>
              <a:cs typeface="Arial" pitchFamily="34" charset="0"/>
            </a:rPr>
            <a:t> female sex workers</a:t>
          </a:r>
        </a:p>
        <a:p xmlns:a="http://schemas.openxmlformats.org/drawingml/2006/main">
          <a:r>
            <a:rPr lang="en-US" sz="1050" b="0" baseline="0" dirty="0">
              <a:latin typeface="Arial" pitchFamily="34" charset="0"/>
              <a:cs typeface="Arial" pitchFamily="34" charset="0"/>
            </a:rPr>
            <a:t>RFSW = Female sex workers in registered entertainment establishments</a:t>
          </a:r>
        </a:p>
        <a:p xmlns:a="http://schemas.openxmlformats.org/drawingml/2006/main">
          <a:endParaRPr lang="th-TH" sz="1050" b="0" dirty="0">
            <a:latin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0.07312</cdr:x>
      <cdr:y>0.88263</cdr:y>
    </cdr:from>
    <cdr:to>
      <cdr:x>0.79877</cdr:x>
      <cdr:y>0.98126</cdr:y>
    </cdr:to>
    <cdr:sp macro="" textlink="">
      <cdr:nvSpPr>
        <cdr:cNvPr id="3" name="TextBox 1"/>
        <cdr:cNvSpPr txBox="1"/>
      </cdr:nvSpPr>
      <cdr:spPr>
        <a:xfrm xmlns:a="http://schemas.openxmlformats.org/drawingml/2006/main">
          <a:off x="453401" y="3581400"/>
          <a:ext cx="4499599" cy="400210"/>
        </a:xfrm>
        <a:prstGeom xmlns:a="http://schemas.openxmlformats.org/drawingml/2006/main" prst="rect">
          <a:avLst/>
        </a:prstGeom>
        <a:ln xmlns:a="http://schemas.openxmlformats.org/drawingml/2006/main">
          <a:solidFill>
            <a:srgbClr val="00AEEF"/>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latin typeface="Arial" pitchFamily="34" charset="0"/>
              <a:cs typeface="Arial" pitchFamily="34" charset="0"/>
            </a:rPr>
            <a:t>FFSW = Freelance</a:t>
          </a:r>
          <a:r>
            <a:rPr lang="en-US" sz="1050" b="0" baseline="0" dirty="0">
              <a:latin typeface="Arial" pitchFamily="34" charset="0"/>
              <a:cs typeface="Arial" pitchFamily="34" charset="0"/>
            </a:rPr>
            <a:t> female sex workers</a:t>
          </a:r>
        </a:p>
        <a:p xmlns:a="http://schemas.openxmlformats.org/drawingml/2006/main">
          <a:r>
            <a:rPr lang="en-US" sz="1050" b="0" baseline="0" dirty="0">
              <a:latin typeface="Arial" pitchFamily="34" charset="0"/>
              <a:cs typeface="Arial" pitchFamily="34" charset="0"/>
            </a:rPr>
            <a:t>RFSW = Female sex workers in registered entertainment establishments</a:t>
          </a:r>
        </a:p>
        <a:p xmlns:a="http://schemas.openxmlformats.org/drawingml/2006/main">
          <a:endParaRPr lang="th-TH" sz="1050" b="1" dirty="0">
            <a:latin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0.43275</cdr:x>
      <cdr:y>0.87671</cdr:y>
    </cdr:from>
    <cdr:to>
      <cdr:x>1</cdr:x>
      <cdr:y>0.9625</cdr:y>
    </cdr:to>
    <cdr:sp macro="" textlink="">
      <cdr:nvSpPr>
        <cdr:cNvPr id="2" name="TextBox 1"/>
        <cdr:cNvSpPr txBox="1"/>
      </cdr:nvSpPr>
      <cdr:spPr>
        <a:xfrm xmlns:a="http://schemas.openxmlformats.org/drawingml/2006/main">
          <a:off x="3566912" y="3581400"/>
          <a:ext cx="4675518" cy="350455"/>
        </a:xfrm>
        <a:prstGeom xmlns:a="http://schemas.openxmlformats.org/drawingml/2006/main" prst="rect">
          <a:avLst/>
        </a:prstGeom>
        <a:ln xmlns:a="http://schemas.openxmlformats.org/drawingml/2006/main">
          <a:solidFill>
            <a:schemeClr val="accent6">
              <a:lumMod val="75000"/>
            </a:schemeClr>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050" dirty="0">
              <a:latin typeface="Arial" pitchFamily="34" charset="0"/>
              <a:cs typeface="Arial" pitchFamily="34" charset="0"/>
            </a:rPr>
            <a:t>Note: Survey included males or </a:t>
          </a:r>
          <a:r>
            <a:rPr lang="en-US" sz="1050" dirty="0" err="1">
              <a:latin typeface="Arial" pitchFamily="34" charset="0"/>
              <a:cs typeface="Arial" pitchFamily="34" charset="0"/>
            </a:rPr>
            <a:t>transgenders</a:t>
          </a:r>
          <a:r>
            <a:rPr lang="en-US" sz="1050" dirty="0">
              <a:latin typeface="Arial" pitchFamily="34" charset="0"/>
              <a:cs typeface="Arial" pitchFamily="34" charset="0"/>
            </a:rPr>
            <a:t> who have sex with males</a:t>
          </a:r>
          <a:endParaRPr lang="th-TH" sz="1050" dirty="0">
            <a:latin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0.28155</cdr:x>
      <cdr:y>0.92308</cdr:y>
    </cdr:from>
    <cdr:to>
      <cdr:x>0.75728</cdr:x>
      <cdr:y>0.98077</cdr:y>
    </cdr:to>
    <cdr:sp macro="" textlink="">
      <cdr:nvSpPr>
        <cdr:cNvPr id="2" name="TextBox 1"/>
        <cdr:cNvSpPr txBox="1"/>
      </cdr:nvSpPr>
      <cdr:spPr>
        <a:xfrm xmlns:a="http://schemas.openxmlformats.org/drawingml/2006/main">
          <a:off x="2209800" y="3657601"/>
          <a:ext cx="3733800" cy="228600"/>
        </a:xfrm>
        <a:prstGeom xmlns:a="http://schemas.openxmlformats.org/drawingml/2006/main" prst="rect">
          <a:avLst/>
        </a:prstGeom>
        <a:ln xmlns:a="http://schemas.openxmlformats.org/drawingml/2006/main">
          <a:solidFill>
            <a:srgbClr val="FF0000"/>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en-US" sz="1050" dirty="0">
              <a:latin typeface="Arial" pitchFamily="34" charset="0"/>
              <a:cs typeface="Arial" pitchFamily="34" charset="0"/>
            </a:rPr>
            <a:t>* in the last 12 months;    ** in the last month</a:t>
          </a:r>
          <a:endParaRPr lang="th-TH" sz="105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2446" tIns="46223" rIns="92446" bIns="46223" rtlCol="0"/>
          <a:lstStyle>
            <a:lvl1pPr algn="r">
              <a:defRPr sz="1200"/>
            </a:lvl1pPr>
          </a:lstStyle>
          <a:p>
            <a:fld id="{263A4D19-E788-4915-926C-DCFADFD0DB7A}" type="datetimeFigureOut">
              <a:rPr lang="en-US" smtClean="0"/>
              <a:t>10/22/19</a:t>
            </a:fld>
            <a:endParaRPr lang="en-US"/>
          </a:p>
        </p:txBody>
      </p:sp>
      <p:sp>
        <p:nvSpPr>
          <p:cNvPr id="4" name="Slide Image Placeholder 3"/>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2446" tIns="46223" rIns="92446" bIns="46223"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1</a:t>
            </a:fld>
            <a:endParaRPr lang="en-US"/>
          </a:p>
        </p:txBody>
      </p:sp>
    </p:spTree>
    <p:extLst>
      <p:ext uri="{BB962C8B-B14F-4D97-AF65-F5344CB8AC3E}">
        <p14:creationId xmlns:p14="http://schemas.microsoft.com/office/powerpoint/2010/main" val="74144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58847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632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17</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325157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4016991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22326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94589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24</a:t>
            </a:fld>
            <a:endParaRPr lang="en-US"/>
          </a:p>
        </p:txBody>
      </p:sp>
    </p:spTree>
    <p:extLst>
      <p:ext uri="{BB962C8B-B14F-4D97-AF65-F5344CB8AC3E}">
        <p14:creationId xmlns:p14="http://schemas.microsoft.com/office/powerpoint/2010/main" val="94589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25</a:t>
            </a:fld>
            <a:endParaRPr lang="en-US"/>
          </a:p>
        </p:txBody>
      </p:sp>
    </p:spTree>
    <p:extLst>
      <p:ext uri="{BB962C8B-B14F-4D97-AF65-F5344CB8AC3E}">
        <p14:creationId xmlns:p14="http://schemas.microsoft.com/office/powerpoint/2010/main" val="353499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27</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29</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30</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0160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01605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36</a:t>
            </a:fld>
            <a:endParaRPr lang="en-US"/>
          </a:p>
        </p:txBody>
      </p:sp>
    </p:spTree>
    <p:extLst>
      <p:ext uri="{BB962C8B-B14F-4D97-AF65-F5344CB8AC3E}">
        <p14:creationId xmlns:p14="http://schemas.microsoft.com/office/powerpoint/2010/main" val="274804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1164880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3726607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577742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A32FD226-E70D-1A4A-9F90-0AA57FC0C3EF}" type="slidenum">
              <a:rPr lang="th-TH" sz="1100">
                <a:solidFill>
                  <a:prstClr val="black"/>
                </a:solidFill>
                <a:latin typeface="Calibri" charset="0"/>
              </a:rPr>
              <a:pPr eaLnBrk="1" hangingPunct="1"/>
              <a:t>40</a:t>
            </a:fld>
            <a:endParaRPr lang="th-TH" sz="1100">
              <a:solidFill>
                <a:prstClr val="black"/>
              </a:solidFill>
              <a:latin typeface="Calibri" charset="0"/>
            </a:endParaRPr>
          </a:p>
        </p:txBody>
      </p:sp>
    </p:spTree>
    <p:extLst>
      <p:ext uri="{BB962C8B-B14F-4D97-AF65-F5344CB8AC3E}">
        <p14:creationId xmlns:p14="http://schemas.microsoft.com/office/powerpoint/2010/main" val="3685885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85996B4-9281-B94D-A1D3-3F07D838EF74}" type="slidenum">
              <a:rPr lang="th-TH" sz="1100">
                <a:solidFill>
                  <a:prstClr val="black"/>
                </a:solidFill>
                <a:latin typeface="Calibri" charset="0"/>
              </a:rPr>
              <a:pPr eaLnBrk="1" hangingPunct="1"/>
              <a:t>41</a:t>
            </a:fld>
            <a:endParaRPr lang="th-TH" sz="1100">
              <a:solidFill>
                <a:prstClr val="black"/>
              </a:solidFill>
              <a:latin typeface="Calibri" charset="0"/>
            </a:endParaRPr>
          </a:p>
        </p:txBody>
      </p:sp>
    </p:spTree>
    <p:extLst>
      <p:ext uri="{BB962C8B-B14F-4D97-AF65-F5344CB8AC3E}">
        <p14:creationId xmlns:p14="http://schemas.microsoft.com/office/powerpoint/2010/main" val="1322678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AC48173F-2383-1A42-9D87-96A180574345}" type="slidenum">
              <a:rPr lang="th-TH" sz="1100">
                <a:solidFill>
                  <a:prstClr val="black"/>
                </a:solidFill>
                <a:latin typeface="Calibri" charset="0"/>
              </a:rPr>
              <a:pPr eaLnBrk="1" hangingPunct="1"/>
              <a:t>42</a:t>
            </a:fld>
            <a:endParaRPr lang="th-TH" sz="1100">
              <a:solidFill>
                <a:prstClr val="black"/>
              </a:solidFill>
              <a:latin typeface="Calibri" charset="0"/>
            </a:endParaRPr>
          </a:p>
        </p:txBody>
      </p:sp>
    </p:spTree>
    <p:extLst>
      <p:ext uri="{BB962C8B-B14F-4D97-AF65-F5344CB8AC3E}">
        <p14:creationId xmlns:p14="http://schemas.microsoft.com/office/powerpoint/2010/main" val="2900330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4B125B82-8DB7-3442-90D7-02B7FEDF4BF5}" type="slidenum">
              <a:rPr lang="th-TH" sz="1100">
                <a:solidFill>
                  <a:prstClr val="black"/>
                </a:solidFill>
                <a:latin typeface="Calibri" charset="0"/>
              </a:rPr>
              <a:pPr eaLnBrk="1" hangingPunct="1"/>
              <a:t>43</a:t>
            </a:fld>
            <a:endParaRPr lang="th-TH" sz="1100">
              <a:solidFill>
                <a:prstClr val="black"/>
              </a:solidFill>
              <a:latin typeface="Calibri" charset="0"/>
            </a:endParaRPr>
          </a:p>
        </p:txBody>
      </p:sp>
    </p:spTree>
    <p:extLst>
      <p:ext uri="{BB962C8B-B14F-4D97-AF65-F5344CB8AC3E}">
        <p14:creationId xmlns:p14="http://schemas.microsoft.com/office/powerpoint/2010/main" val="2707920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4B125B82-8DB7-3442-90D7-02B7FEDF4BF5}" type="slidenum">
              <a:rPr lang="th-TH" sz="1100">
                <a:solidFill>
                  <a:prstClr val="black"/>
                </a:solidFill>
                <a:latin typeface="Calibri" charset="0"/>
              </a:rPr>
              <a:pPr eaLnBrk="1" hangingPunct="1"/>
              <a:t>44</a:t>
            </a:fld>
            <a:endParaRPr lang="th-TH" sz="1100">
              <a:solidFill>
                <a:prstClr val="black"/>
              </a:solidFill>
              <a:latin typeface="Calibri" charset="0"/>
            </a:endParaRPr>
          </a:p>
        </p:txBody>
      </p:sp>
    </p:spTree>
    <p:extLst>
      <p:ext uri="{BB962C8B-B14F-4D97-AF65-F5344CB8AC3E}">
        <p14:creationId xmlns:p14="http://schemas.microsoft.com/office/powerpoint/2010/main" val="270792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9CE37-99C1-4B7C-9F65-3BB2EC47B8C7}" type="slidenum">
              <a:rPr lang="en-US" smtClean="0"/>
              <a:t>46</a:t>
            </a:fld>
            <a:endParaRPr lang="en-US"/>
          </a:p>
        </p:txBody>
      </p:sp>
    </p:spTree>
    <p:extLst>
      <p:ext uri="{BB962C8B-B14F-4D97-AF65-F5344CB8AC3E}">
        <p14:creationId xmlns:p14="http://schemas.microsoft.com/office/powerpoint/2010/main" val="2031171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9CE37-99C1-4B7C-9F65-3BB2EC47B8C7}" type="slidenum">
              <a:rPr lang="en-US" smtClean="0"/>
              <a:t>47</a:t>
            </a:fld>
            <a:endParaRPr lang="en-US"/>
          </a:p>
        </p:txBody>
      </p:sp>
    </p:spTree>
    <p:extLst>
      <p:ext uri="{BB962C8B-B14F-4D97-AF65-F5344CB8AC3E}">
        <p14:creationId xmlns:p14="http://schemas.microsoft.com/office/powerpoint/2010/main" val="2031171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48</a:t>
            </a:fld>
            <a:endParaRPr lang="en-US"/>
          </a:p>
        </p:txBody>
      </p:sp>
    </p:spTree>
    <p:extLst>
      <p:ext uri="{BB962C8B-B14F-4D97-AF65-F5344CB8AC3E}">
        <p14:creationId xmlns:p14="http://schemas.microsoft.com/office/powerpoint/2010/main" val="399562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49</a:t>
            </a:fld>
            <a:endParaRPr lang="en-US"/>
          </a:p>
        </p:txBody>
      </p:sp>
    </p:spTree>
    <p:extLst>
      <p:ext uri="{BB962C8B-B14F-4D97-AF65-F5344CB8AC3E}">
        <p14:creationId xmlns:p14="http://schemas.microsoft.com/office/powerpoint/2010/main" val="3536597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50</a:t>
            </a:fld>
            <a:endParaRPr lang="en-US"/>
          </a:p>
        </p:txBody>
      </p:sp>
    </p:spTree>
    <p:extLst>
      <p:ext uri="{BB962C8B-B14F-4D97-AF65-F5344CB8AC3E}">
        <p14:creationId xmlns:p14="http://schemas.microsoft.com/office/powerpoint/2010/main" val="1800099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51</a:t>
            </a:fld>
            <a:endParaRPr lang="en-US"/>
          </a:p>
        </p:txBody>
      </p:sp>
    </p:spTree>
    <p:extLst>
      <p:ext uri="{BB962C8B-B14F-4D97-AF65-F5344CB8AC3E}">
        <p14:creationId xmlns:p14="http://schemas.microsoft.com/office/powerpoint/2010/main" val="3053443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53</a:t>
            </a:fld>
            <a:endParaRPr lang="en-US"/>
          </a:p>
        </p:txBody>
      </p:sp>
    </p:spTree>
    <p:extLst>
      <p:ext uri="{BB962C8B-B14F-4D97-AF65-F5344CB8AC3E}">
        <p14:creationId xmlns:p14="http://schemas.microsoft.com/office/powerpoint/2010/main" val="543990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55</a:t>
            </a:fld>
            <a:endParaRPr lang="en-US"/>
          </a:p>
        </p:txBody>
      </p:sp>
    </p:spTree>
    <p:extLst>
      <p:ext uri="{BB962C8B-B14F-4D97-AF65-F5344CB8AC3E}">
        <p14:creationId xmlns:p14="http://schemas.microsoft.com/office/powerpoint/2010/main" val="1851225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251573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A32FD226-E70D-1A4A-9F90-0AA57FC0C3EF}" type="slidenum">
              <a:rPr lang="th-TH" sz="1100">
                <a:solidFill>
                  <a:prstClr val="black"/>
                </a:solidFill>
                <a:latin typeface="Calibri" charset="0"/>
              </a:rPr>
              <a:pPr eaLnBrk="1" hangingPunct="1"/>
              <a:t>57</a:t>
            </a:fld>
            <a:endParaRPr lang="th-TH" sz="1100">
              <a:solidFill>
                <a:prstClr val="black"/>
              </a:solidFill>
              <a:latin typeface="Calibri" charset="0"/>
            </a:endParaRPr>
          </a:p>
        </p:txBody>
      </p:sp>
    </p:spTree>
    <p:extLst>
      <p:ext uri="{BB962C8B-B14F-4D97-AF65-F5344CB8AC3E}">
        <p14:creationId xmlns:p14="http://schemas.microsoft.com/office/powerpoint/2010/main" val="290816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2340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361756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588473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9.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0.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1.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2.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4.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5.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37872771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681718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3428786"/>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8410897"/>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67209753"/>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395650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23521589"/>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598276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297736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16721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C89D50D0-5704-7F4B-870D-48EA96C3ECD7}" type="slidenum">
              <a:rPr lang="th-TH"/>
              <a:pPr/>
              <a:t>‹#›</a:t>
            </a:fld>
            <a:endParaRPr lang="th-TH"/>
          </a:p>
        </p:txBody>
      </p:sp>
    </p:spTree>
    <p:extLst>
      <p:ext uri="{BB962C8B-B14F-4D97-AF65-F5344CB8AC3E}">
        <p14:creationId xmlns:p14="http://schemas.microsoft.com/office/powerpoint/2010/main" val="2363714890"/>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7627550"/>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5576683"/>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89052245"/>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6201153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0755519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2120394"/>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52902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206041-34AC-904A-8477-2F7C985478B9}" type="slidenum">
              <a:rPr lang="th-TH"/>
              <a:pPr/>
              <a:t>‹#›</a:t>
            </a:fld>
            <a:endParaRPr lang="th-TH"/>
          </a:p>
        </p:txBody>
      </p:sp>
    </p:spTree>
    <p:extLst>
      <p:ext uri="{BB962C8B-B14F-4D97-AF65-F5344CB8AC3E}">
        <p14:creationId xmlns:p14="http://schemas.microsoft.com/office/powerpoint/2010/main" val="15588939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D7F175C-A685-AA47-99AB-F4841F1782E0}" type="slidenum">
              <a:rPr lang="th-TH"/>
              <a:pPr/>
              <a:t>‹#›</a:t>
            </a:fld>
            <a:endParaRPr lang="th-TH"/>
          </a:p>
        </p:txBody>
      </p:sp>
    </p:spTree>
    <p:extLst>
      <p:ext uri="{BB962C8B-B14F-4D97-AF65-F5344CB8AC3E}">
        <p14:creationId xmlns:p14="http://schemas.microsoft.com/office/powerpoint/2010/main" val="49790758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2270634F-A72B-9541-A45A-781995FF30C1}" type="slidenum">
              <a:rPr lang="th-TH"/>
              <a:pPr/>
              <a:t>‹#›</a:t>
            </a:fld>
            <a:endParaRPr lang="th-TH"/>
          </a:p>
        </p:txBody>
      </p:sp>
    </p:spTree>
    <p:extLst>
      <p:ext uri="{BB962C8B-B14F-4D97-AF65-F5344CB8AC3E}">
        <p14:creationId xmlns:p14="http://schemas.microsoft.com/office/powerpoint/2010/main" val="10332490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538DD193-8815-354E-965A-F4DEFB2A5FA2}" type="slidenum">
              <a:rPr lang="th-TH"/>
              <a:pPr/>
              <a:t>‹#›</a:t>
            </a:fld>
            <a:endParaRPr lang="th-TH"/>
          </a:p>
        </p:txBody>
      </p:sp>
    </p:spTree>
    <p:extLst>
      <p:ext uri="{BB962C8B-B14F-4D97-AF65-F5344CB8AC3E}">
        <p14:creationId xmlns:p14="http://schemas.microsoft.com/office/powerpoint/2010/main" val="345512380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32A4A91-D713-7546-8738-CDA379ECB303}" type="slidenum">
              <a:rPr lang="th-TH"/>
              <a:pPr/>
              <a:t>‹#›</a:t>
            </a:fld>
            <a:endParaRPr lang="th-TH"/>
          </a:p>
        </p:txBody>
      </p:sp>
    </p:spTree>
    <p:extLst>
      <p:ext uri="{BB962C8B-B14F-4D97-AF65-F5344CB8AC3E}">
        <p14:creationId xmlns:p14="http://schemas.microsoft.com/office/powerpoint/2010/main" val="300730760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34D64626-B515-E34E-ABEE-ED5208074504}" type="slidenum">
              <a:rPr lang="th-TH"/>
              <a:pPr/>
              <a:t>‹#›</a:t>
            </a:fld>
            <a:endParaRPr lang="th-TH"/>
          </a:p>
        </p:txBody>
      </p:sp>
    </p:spTree>
    <p:extLst>
      <p:ext uri="{BB962C8B-B14F-4D97-AF65-F5344CB8AC3E}">
        <p14:creationId xmlns:p14="http://schemas.microsoft.com/office/powerpoint/2010/main" val="421683783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8746F613-A687-C44E-AD27-045C83F45F37}" type="slidenum">
              <a:rPr lang="th-TH"/>
              <a:pPr/>
              <a:t>‹#›</a:t>
            </a:fld>
            <a:endParaRPr lang="th-TH"/>
          </a:p>
        </p:txBody>
      </p:sp>
    </p:spTree>
    <p:extLst>
      <p:ext uri="{BB962C8B-B14F-4D97-AF65-F5344CB8AC3E}">
        <p14:creationId xmlns:p14="http://schemas.microsoft.com/office/powerpoint/2010/main" val="168371058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cs typeface="Arial" pitchFamily="34" charset="0"/>
              </a:rPr>
              <a:t>HIV and AIDS</a:t>
            </a:r>
            <a:endParaRPr lang="th-TH" sz="3600" b="1">
              <a:solidFill>
                <a:prstClr val="white"/>
              </a:solidFill>
              <a:ea typeface="ＭＳ Ｐゴシック" charset="0"/>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ea typeface="ＭＳ Ｐゴシック" charset="0"/>
                <a:cs typeface="Arial" pitchFamily="34" charset="0"/>
              </a:rPr>
              <a:t>Data Hub for Asia-Pacific</a:t>
            </a:r>
            <a:endParaRPr lang="th-TH" sz="3500" kern="700" dirty="0">
              <a:solidFill>
                <a:srgbClr val="21416C"/>
              </a:solidFill>
              <a:ea typeface="ＭＳ Ｐゴシック" charset="0"/>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ea typeface="ＭＳ Ｐゴシック" charset="0"/>
                <a:cs typeface="Arial" pitchFamily="34" charset="0"/>
              </a:rPr>
              <a:t>Review in slides</a:t>
            </a:r>
            <a:endParaRPr lang="th-TH" sz="2600" kern="700" dirty="0">
              <a:solidFill>
                <a:srgbClr val="21416C"/>
              </a:solidFill>
              <a:ea typeface="ＭＳ Ｐゴシック" charset="0"/>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18026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08027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2285249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48372929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2655949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3624483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44433818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6576487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3255094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15040476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09982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606610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739893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436210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9492729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9700577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93546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8186618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577770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751154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94842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72339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0047335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8425007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7208556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7750741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150063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32869162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5005956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1245410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6340903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40701330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19635691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030822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33380674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21172226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5718191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74401770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21653548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42925813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16480266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09584719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357614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763162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0676506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962033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17003486"/>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6672711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981485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52176299"/>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18596487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22978930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282397288"/>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40952525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057692414"/>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787569253"/>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30674795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50211556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65986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58753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975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274410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42175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310669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81829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7979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9965826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24308246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522467919"/>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99935093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Tree>
    <p:extLst>
      <p:ext uri="{BB962C8B-B14F-4D97-AF65-F5344CB8AC3E}">
        <p14:creationId xmlns:p14="http://schemas.microsoft.com/office/powerpoint/2010/main" val="14853576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795340870"/>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1066688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26016119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33529959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258203567"/>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24016073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7141042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295295593"/>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435348542"/>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1399988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4.png"/><Relationship Id="rId5" Type="http://schemas.openxmlformats.org/officeDocument/2006/relationships/slideLayout" Target="../slideLayouts/slideLayout65.xml"/><Relationship Id="rId10" Type="http://schemas.openxmlformats.org/officeDocument/2006/relationships/image" Target="../media/image3.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4.png"/><Relationship Id="rId5" Type="http://schemas.openxmlformats.org/officeDocument/2006/relationships/slideLayout" Target="../slideLayouts/slideLayout73.xml"/><Relationship Id="rId10"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11.png"/><Relationship Id="rId5" Type="http://schemas.openxmlformats.org/officeDocument/2006/relationships/slideLayout" Target="../slideLayouts/slideLayout81.xml"/><Relationship Id="rId10" Type="http://schemas.openxmlformats.org/officeDocument/2006/relationships/image" Target="../media/image10.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11.png"/><Relationship Id="rId5" Type="http://schemas.openxmlformats.org/officeDocument/2006/relationships/slideLayout" Target="../slideLayouts/slideLayout97.xml"/><Relationship Id="rId10" Type="http://schemas.openxmlformats.org/officeDocument/2006/relationships/image" Target="../media/image10.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4.png"/><Relationship Id="rId5" Type="http://schemas.openxmlformats.org/officeDocument/2006/relationships/slideLayout" Target="../slideLayouts/slideLayout113.xml"/><Relationship Id="rId10" Type="http://schemas.openxmlformats.org/officeDocument/2006/relationships/image" Target="../media/image3.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1.png"/><Relationship Id="rId5" Type="http://schemas.openxmlformats.org/officeDocument/2006/relationships/slideLayout" Target="../slideLayouts/slideLayout25.xml"/><Relationship Id="rId10" Type="http://schemas.openxmlformats.org/officeDocument/2006/relationships/image" Target="../media/image10.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1.png"/><Relationship Id="rId5" Type="http://schemas.openxmlformats.org/officeDocument/2006/relationships/slideLayout" Target="../slideLayouts/slideLayout49.xml"/><Relationship Id="rId10" Type="http://schemas.openxmlformats.org/officeDocument/2006/relationships/image" Target="../media/image10.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11.png"/><Relationship Id="rId5" Type="http://schemas.openxmlformats.org/officeDocument/2006/relationships/slideLayout" Target="../slideLayouts/slideLayout57.xml"/><Relationship Id="rId10" Type="http://schemas.openxmlformats.org/officeDocument/2006/relationships/image" Target="../media/image10.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5505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12581524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18" y="1103314"/>
            <a:ext cx="7884583" cy="5754687"/>
          </a:xfrm>
          <a:prstGeom prst="rect">
            <a:avLst/>
          </a:prstGeom>
          <a:noFill/>
          <a:ln>
            <a:noFill/>
          </a:ln>
        </p:spPr>
      </p:pic>
      <p:sp>
        <p:nvSpPr>
          <p:cNvPr id="133" name="Google Shape;133;p22"/>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1" y="360363"/>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1" y="1246189"/>
            <a:ext cx="11715751" cy="1587"/>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1" y="642938"/>
            <a:ext cx="4341284" cy="6540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7985" y="800100"/>
            <a:ext cx="4948767" cy="4381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102687964"/>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1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212080351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07164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30755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85126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4B0D191-E25F-584A-8854-6745857BCA9D}"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3080"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a:spLocks noChangeArrowheads="1"/>
          </p:cNvSpPr>
          <p:nvPr userDrawn="1"/>
        </p:nvSpPr>
        <p:spPr bwMode="auto">
          <a:xfrm>
            <a:off x="9290051" y="301625"/>
            <a:ext cx="2220383" cy="400050"/>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0"/>
                <a:cs typeface="Cordia New" charset="0"/>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0"/>
            </a:endParaRPr>
          </a:p>
        </p:txBody>
      </p:sp>
    </p:spTree>
    <p:extLst>
      <p:ext uri="{BB962C8B-B14F-4D97-AF65-F5344CB8AC3E}">
        <p14:creationId xmlns:p14="http://schemas.microsoft.com/office/powerpoint/2010/main" val="2513359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ea typeface="ＭＳ Ｐゴシック" charset="0"/>
                <a:cs typeface="Arial" pitchFamily="34" charset="0"/>
              </a:rPr>
              <a:t>www.aidsdatahub.org</a:t>
            </a:r>
            <a:endParaRPr lang="th-TH" sz="1200" kern="700" dirty="0">
              <a:solidFill>
                <a:srgbClr val="8782AF"/>
              </a:solidFill>
              <a:ea typeface="ＭＳ Ｐゴシック" charset="0"/>
            </a:endParaRPr>
          </a:p>
        </p:txBody>
      </p:sp>
      <p:pic>
        <p:nvPicPr>
          <p:cNvPr id="1028" name="Picture 3" descr="color-01.png"/>
          <p:cNvPicPr>
            <a:picLocks noChangeAspect="1"/>
          </p:cNvPicPr>
          <p:nvPr userDrawn="1"/>
        </p:nvPicPr>
        <p:blipFill>
          <a:blip r:embed="rId4" cstate="email">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185152"/>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3208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2303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0296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0339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33216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chart" Target="../charts/chart11.xml"/><Relationship Id="rId4" Type="http://schemas.openxmlformats.org/officeDocument/2006/relationships/hyperlink" Target="http://www.aidsinfoonline.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chart" Target="../charts/chart12.xml"/><Relationship Id="rId4" Type="http://schemas.openxmlformats.org/officeDocument/2006/relationships/hyperlink" Target="http://www.aidsinfoonline.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2.xml"/><Relationship Id="rId2" Type="http://schemas.openxmlformats.org/officeDocument/2006/relationships/slide" Target="slide3.xml"/><Relationship Id="rId1" Type="http://schemas.openxmlformats.org/officeDocument/2006/relationships/slideLayout" Target="../slideLayouts/slideLayout29.xml"/><Relationship Id="rId6" Type="http://schemas.openxmlformats.org/officeDocument/2006/relationships/slide" Target="slide45.xml"/><Relationship Id="rId5" Type="http://schemas.openxmlformats.org/officeDocument/2006/relationships/slide" Target="slide41.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hyperlink" Target="http://www.aidsdatahub.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chart" Target="../charts/chart25.xml"/><Relationship Id="rId4" Type="http://schemas.openxmlformats.org/officeDocument/2006/relationships/hyperlink" Target="http://www.aidsinfoonline.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chart" Target="../charts/chart30.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25.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chart" Target="../charts/chart34.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chart" Target="../charts/chart35.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chart" Target="../charts/char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chart" Target="../charts/chart39.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25.xml"/><Relationship Id="rId4" Type="http://schemas.openxmlformats.org/officeDocument/2006/relationships/chart" Target="../charts/chart40.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chart" Target="../charts/char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0.xml"/><Relationship Id="rId1" Type="http://schemas.openxmlformats.org/officeDocument/2006/relationships/slideLayout" Target="../slideLayouts/slideLayout25.xml"/><Relationship Id="rId5" Type="http://schemas.openxmlformats.org/officeDocument/2006/relationships/chart" Target="../charts/chart42.xml"/><Relationship Id="rId4" Type="http://schemas.openxmlformats.org/officeDocument/2006/relationships/hyperlink" Target="http://www.aidsinfoonline.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1.xml"/><Relationship Id="rId1" Type="http://schemas.openxmlformats.org/officeDocument/2006/relationships/slideLayout" Target="../slideLayouts/slideLayout25.xml"/><Relationship Id="rId5" Type="http://schemas.openxmlformats.org/officeDocument/2006/relationships/chart" Target="../charts/chart43.xml"/><Relationship Id="rId4" Type="http://schemas.openxmlformats.org/officeDocument/2006/relationships/hyperlink" Target="http://www.aidsinfoonline.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2.xml"/><Relationship Id="rId1" Type="http://schemas.openxmlformats.org/officeDocument/2006/relationships/slideLayout" Target="../slideLayouts/slideLayout25.xml"/><Relationship Id="rId5" Type="http://schemas.openxmlformats.org/officeDocument/2006/relationships/chart" Target="../charts/chart44.xml"/><Relationship Id="rId4" Type="http://schemas.openxmlformats.org/officeDocument/2006/relationships/hyperlink" Target="http://www.aidsinfoonline.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3.xml"/><Relationship Id="rId1" Type="http://schemas.openxmlformats.org/officeDocument/2006/relationships/slideLayout" Target="../slideLayouts/slideLayout25.xml"/><Relationship Id="rId5" Type="http://schemas.openxmlformats.org/officeDocument/2006/relationships/chart" Target="../charts/chart45.xml"/><Relationship Id="rId4" Type="http://schemas.openxmlformats.org/officeDocument/2006/relationships/hyperlink" Target="http://www.aidsinfoonlin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97.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4.xml"/><Relationship Id="rId1" Type="http://schemas.openxmlformats.org/officeDocument/2006/relationships/slideLayout" Target="../slideLayouts/slideLayout25.xml"/><Relationship Id="rId5" Type="http://schemas.openxmlformats.org/officeDocument/2006/relationships/chart" Target="../charts/chart46.xml"/><Relationship Id="rId4" Type="http://schemas.openxmlformats.org/officeDocument/2006/relationships/hyperlink" Target="http://www.aidsinfoonline.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5.xml"/><Relationship Id="rId1" Type="http://schemas.openxmlformats.org/officeDocument/2006/relationships/slideLayout" Target="../slideLayouts/slideLayout33.xml"/><Relationship Id="rId5" Type="http://schemas.openxmlformats.org/officeDocument/2006/relationships/chart" Target="../charts/chart47.xml"/><Relationship Id="rId4" Type="http://schemas.openxmlformats.org/officeDocument/2006/relationships/hyperlink" Target="http://www.aidsinfoonline.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6.xml"/><Relationship Id="rId1" Type="http://schemas.openxmlformats.org/officeDocument/2006/relationships/slideLayout" Target="../slideLayouts/slideLayout25.xml"/><Relationship Id="rId5" Type="http://schemas.openxmlformats.org/officeDocument/2006/relationships/chart" Target="../charts/chart48.xml"/><Relationship Id="rId4" Type="http://schemas.openxmlformats.org/officeDocument/2006/relationships/hyperlink" Target="http://www.aidsinfoonline.org/" TargetMode="External"/></Relationships>
</file>

<file path=ppt/slides/_rels/slide5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hyperlink" Target="http://www.aidsdatahub.org/" TargetMode="Externa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7.xml"/><Relationship Id="rId1" Type="http://schemas.openxmlformats.org/officeDocument/2006/relationships/slideLayout" Target="../slideLayouts/slideLayout25.xml"/><Relationship Id="rId5" Type="http://schemas.openxmlformats.org/officeDocument/2006/relationships/chart" Target="../charts/chart50.xml"/><Relationship Id="rId4" Type="http://schemas.openxmlformats.org/officeDocument/2006/relationships/hyperlink" Target="http://www.aidsinfoonline.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8.xml"/><Relationship Id="rId1" Type="http://schemas.openxmlformats.org/officeDocument/2006/relationships/slideLayout" Target="../slideLayouts/slideLayout25.xml"/><Relationship Id="rId4" Type="http://schemas.openxmlformats.org/officeDocument/2006/relationships/chart" Target="../charts/chart51.xml"/></Relationships>
</file>

<file path=ppt/slides/_rels/slide5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9.xml"/><Relationship Id="rId1" Type="http://schemas.openxmlformats.org/officeDocument/2006/relationships/slideLayout" Target="../slideLayouts/slideLayout33.xml"/><Relationship Id="rId4" Type="http://schemas.openxmlformats.org/officeDocument/2006/relationships/chart" Target="../charts/chart52.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0.xml"/><Relationship Id="rId1" Type="http://schemas.openxmlformats.org/officeDocument/2006/relationships/slideLayout" Target="../slideLayouts/slideLayout113.xml"/><Relationship Id="rId4" Type="http://schemas.openxmlformats.org/officeDocument/2006/relationships/hyperlink" Target="http://www.aidsdatahub.org/" TargetMode="External"/></Relationships>
</file>

<file path=ppt/slides/_rels/slide5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1.xml"/><Relationship Id="rId1" Type="http://schemas.openxmlformats.org/officeDocument/2006/relationships/slideLayout" Target="../slideLayouts/slideLayout113.xm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9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2.xml"/><Relationship Id="rId1" Type="http://schemas.openxmlformats.org/officeDocument/2006/relationships/slideLayout" Target="../slideLayouts/slideLayout113.xml"/><Relationship Id="rId4" Type="http://schemas.openxmlformats.org/officeDocument/2006/relationships/hyperlink" Target="http://www.aidsdatahub.org/" TargetMode="External"/></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3.xml"/><Relationship Id="rId1" Type="http://schemas.openxmlformats.org/officeDocument/2006/relationships/slideLayout" Target="../slideLayouts/slideLayout113.xml"/><Relationship Id="rId4" Type="http://schemas.openxmlformats.org/officeDocument/2006/relationships/hyperlink" Target="http://www.aidsdatahub.org/" TargetMode="External"/></Relationships>
</file>

<file path=ppt/slides/_rels/slide6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4.xml"/><Relationship Id="rId1" Type="http://schemas.openxmlformats.org/officeDocument/2006/relationships/slideLayout" Target="../slideLayouts/slideLayout113.xml"/><Relationship Id="rId4" Type="http://schemas.openxmlformats.org/officeDocument/2006/relationships/hyperlink" Target="http://www.aidsdatahub.or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0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chart" Target="../charts/chart6.xml"/><Relationship Id="rId4" Type="http://schemas.openxmlformats.org/officeDocument/2006/relationships/hyperlink" Target="http://www.aidsinfoonlin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0" y="4365626"/>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Philippines</a:t>
            </a:r>
            <a:endParaRPr lang="th-TH" dirty="0"/>
          </a:p>
        </p:txBody>
      </p:sp>
      <p:sp>
        <p:nvSpPr>
          <p:cNvPr id="3" name="TextBox 2"/>
          <p:cNvSpPr txBox="1"/>
          <p:nvPr/>
        </p:nvSpPr>
        <p:spPr>
          <a:xfrm>
            <a:off x="346075" y="5955268"/>
            <a:ext cx="4038600" cy="369332"/>
          </a:xfrm>
          <a:prstGeom prst="rect">
            <a:avLst/>
          </a:prstGeom>
          <a:noFill/>
        </p:spPr>
        <p:txBody>
          <a:bodyPr wrap="square" rtlCol="0">
            <a:spAutoFit/>
          </a:bodyPr>
          <a:lstStyle/>
          <a:p>
            <a:r>
              <a:rPr lang="en-US" b="1" dirty="0">
                <a:solidFill>
                  <a:schemeClr val="bg1"/>
                </a:solidFill>
              </a:rPr>
              <a:t>Last updated: September 2019</a:t>
            </a:r>
            <a:endParaRPr lang="en-GB"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BA70735-487E-4D55-9EE1-9D6E3EEB177A}"/>
              </a:ext>
            </a:extLst>
          </p:cNvPr>
          <p:cNvGrpSpPr/>
          <p:nvPr/>
        </p:nvGrpSpPr>
        <p:grpSpPr>
          <a:xfrm>
            <a:off x="3725158" y="2351393"/>
            <a:ext cx="4326731" cy="3907218"/>
            <a:chOff x="0" y="0"/>
            <a:chExt cx="4484673" cy="3937147"/>
          </a:xfrm>
        </p:grpSpPr>
        <p:graphicFrame>
          <p:nvGraphicFramePr>
            <p:cNvPr id="17" name="Chart 16">
              <a:extLst>
                <a:ext uri="{FF2B5EF4-FFF2-40B4-BE49-F238E27FC236}">
                  <a16:creationId xmlns:a16="http://schemas.microsoft.com/office/drawing/2014/main" id="{6CC11AD5-4A3D-431B-A48C-616E8D06CA9C}"/>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D1A1584B-26CA-4D47-8791-E1FEFCE3C997}"/>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5CC879C0-3879-442E-911A-CCCE8212E719}"/>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43342A08-7210-4C6E-B8EC-06530B629D35}"/>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48">
              <a:extLst>
                <a:ext uri="{FF2B5EF4-FFF2-40B4-BE49-F238E27FC236}">
                  <a16:creationId xmlns:a16="http://schemas.microsoft.com/office/drawing/2014/main" id="{E169BF3B-1E6E-45EB-AE99-8DB9D183F55B}"/>
                </a:ext>
              </a:extLst>
            </p:cNvPr>
            <p:cNvSpPr txBox="1"/>
            <p:nvPr/>
          </p:nvSpPr>
          <p:spPr>
            <a:xfrm>
              <a:off x="0" y="2224474"/>
              <a:ext cx="1454161" cy="434188"/>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 (2015)</a:t>
              </a:r>
            </a:p>
          </p:txBody>
        </p:sp>
        <p:sp>
          <p:nvSpPr>
            <p:cNvPr id="22" name="TextBox 49">
              <a:extLst>
                <a:ext uri="{FF2B5EF4-FFF2-40B4-BE49-F238E27FC236}">
                  <a16:creationId xmlns:a16="http://schemas.microsoft.com/office/drawing/2014/main" id="{5A100B28-BA81-4D44-970F-86C53CC063C6}"/>
                </a:ext>
              </a:extLst>
            </p:cNvPr>
            <p:cNvSpPr txBox="1"/>
            <p:nvPr/>
          </p:nvSpPr>
          <p:spPr>
            <a:xfrm>
              <a:off x="0" y="1201669"/>
              <a:ext cx="1414285" cy="434188"/>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MEN WHO HAVE SEX</a:t>
              </a:r>
            </a:p>
            <a:p>
              <a:pPr>
                <a:defRPr/>
              </a:pPr>
              <a:r>
                <a:rPr lang="en-GB" kern="0">
                  <a:solidFill>
                    <a:sysClr val="windowText" lastClr="000000"/>
                  </a:solidFill>
                  <a:latin typeface="Arial Narrow" panose="020B0606020202030204" pitchFamily="34" charset="0"/>
                  <a:cs typeface="Arial" pitchFamily="34" charset="0"/>
                </a:rPr>
                <a:t>WITH MEN (2015)</a:t>
              </a:r>
            </a:p>
          </p:txBody>
        </p:sp>
        <p:sp>
          <p:nvSpPr>
            <p:cNvPr id="23" name="TextBox 50">
              <a:extLst>
                <a:ext uri="{FF2B5EF4-FFF2-40B4-BE49-F238E27FC236}">
                  <a16:creationId xmlns:a16="http://schemas.microsoft.com/office/drawing/2014/main" id="{4D7B4068-CB88-4E35-9E68-3376D283BA43}"/>
                </a:ext>
              </a:extLst>
            </p:cNvPr>
            <p:cNvSpPr txBox="1"/>
            <p:nvPr/>
          </p:nvSpPr>
          <p:spPr>
            <a:xfrm>
              <a:off x="0" y="207663"/>
              <a:ext cx="1620312" cy="434188"/>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a:t>
              </a:r>
            </a:p>
            <a:p>
              <a:pPr>
                <a:defRPr/>
              </a:pPr>
              <a:r>
                <a:rPr lang="en-GB" kern="0">
                  <a:solidFill>
                    <a:sysClr val="windowText" lastClr="000000"/>
                  </a:solidFill>
                  <a:latin typeface="Arial Narrow" panose="020B0606020202030204" pitchFamily="34" charset="0"/>
                  <a:cs typeface="Arial" pitchFamily="34" charset="0"/>
                </a:rPr>
                <a:t>(2015)</a:t>
              </a:r>
            </a:p>
          </p:txBody>
        </p:sp>
        <p:sp>
          <p:nvSpPr>
            <p:cNvPr id="24" name="TextBox 51">
              <a:extLst>
                <a:ext uri="{FF2B5EF4-FFF2-40B4-BE49-F238E27FC236}">
                  <a16:creationId xmlns:a16="http://schemas.microsoft.com/office/drawing/2014/main" id="{EC4E9EF4-79FD-4409-91A0-4730D413DB46}"/>
                </a:ext>
              </a:extLst>
            </p:cNvPr>
            <p:cNvSpPr txBox="1"/>
            <p:nvPr/>
          </p:nvSpPr>
          <p:spPr>
            <a:xfrm>
              <a:off x="0" y="3269861"/>
              <a:ext cx="1460807" cy="434188"/>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FEMALE</a:t>
              </a:r>
            </a:p>
            <a:p>
              <a:pPr>
                <a:defRPr/>
              </a:pPr>
              <a:r>
                <a:rPr lang="en-GB" kern="0">
                  <a:solidFill>
                    <a:sysClr val="windowText" lastClr="000000"/>
                  </a:solidFill>
                  <a:latin typeface="Arial Narrow" panose="020B0606020202030204" pitchFamily="34" charset="0"/>
                  <a:cs typeface="Arial" pitchFamily="34" charset="0"/>
                </a:rPr>
                <a:t>SEX WORKERS (2015)</a:t>
              </a:r>
            </a:p>
          </p:txBody>
        </p:sp>
      </p:grpSp>
      <p:sp>
        <p:nvSpPr>
          <p:cNvPr id="2" name="Title 1"/>
          <p:cNvSpPr>
            <a:spLocks noGrp="1"/>
          </p:cNvSpPr>
          <p:nvPr>
            <p:ph type="title"/>
          </p:nvPr>
        </p:nvSpPr>
        <p:spPr>
          <a:xfrm>
            <a:off x="228600" y="1614720"/>
            <a:ext cx="8402672" cy="504000"/>
          </a:xfrm>
        </p:spPr>
        <p:txBody>
          <a:bodyPr/>
          <a:lstStyle/>
          <a:p>
            <a:r>
              <a:rPr lang="en-US" dirty="0"/>
              <a:t>HIV prevalence among key populations, 2015</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10</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7182" y="6540501"/>
            <a:ext cx="883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7"/>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2017</a:t>
            </a:r>
          </a:p>
        </p:txBody>
      </p:sp>
    </p:spTree>
    <p:extLst>
      <p:ext uri="{BB962C8B-B14F-4D97-AF65-F5344CB8AC3E}">
        <p14:creationId xmlns:p14="http://schemas.microsoft.com/office/powerpoint/2010/main" val="212961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195995" y="6511164"/>
            <a:ext cx="8053865" cy="3468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475852318"/>
              </p:ext>
            </p:extLst>
          </p:nvPr>
        </p:nvGraphicFramePr>
        <p:xfrm>
          <a:off x="2302430" y="2133601"/>
          <a:ext cx="7222571" cy="38480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775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3400"/>
            <a:ext cx="8821744" cy="504000"/>
          </a:xfrm>
        </p:spPr>
        <p:txBody>
          <a:bodyPr/>
          <a:lstStyle/>
          <a:p>
            <a:r>
              <a:rPr lang="en-GB" dirty="0"/>
              <a:t>HIV prevalence among key populations by age group, 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228600" y="6478145"/>
            <a:ext cx="8053865" cy="3468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p>
        </p:txBody>
      </p:sp>
      <p:graphicFrame>
        <p:nvGraphicFramePr>
          <p:cNvPr id="8" name="Chart 7"/>
          <p:cNvGraphicFramePr>
            <a:graphicFrameLocks/>
          </p:cNvGraphicFramePr>
          <p:nvPr>
            <p:extLst>
              <p:ext uri="{D42A27DB-BD31-4B8C-83A1-F6EECF244321}">
                <p14:modId xmlns:p14="http://schemas.microsoft.com/office/powerpoint/2010/main" val="3262286667"/>
              </p:ext>
            </p:extLst>
          </p:nvPr>
        </p:nvGraphicFramePr>
        <p:xfrm>
          <a:off x="2514600" y="2362200"/>
          <a:ext cx="7086600" cy="3581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470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44625"/>
            <a:ext cx="10896600" cy="504000"/>
          </a:xfrm>
        </p:spPr>
        <p:txBody>
          <a:bodyPr/>
          <a:lstStyle/>
          <a:p>
            <a:r>
              <a:rPr lang="en-US" dirty="0"/>
              <a:t>High HIV prevalence among key populations in selected cities, 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Box 1"/>
          <p:cNvSpPr txBox="1"/>
          <p:nvPr/>
        </p:nvSpPr>
        <p:spPr>
          <a:xfrm>
            <a:off x="228600" y="6477000"/>
            <a:ext cx="10972800" cy="4992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a:t>
            </a:r>
            <a:r>
              <a:rPr lang="en-US" sz="900" dirty="0">
                <a:latin typeface="Arial" pitchFamily="34" charset="0"/>
                <a:cs typeface="Arial" pitchFamily="34" charset="0"/>
              </a:rPr>
              <a:t>National HIV and STI Surveillance and Strategic Information Unit, Epidemiology Bureau, DOH. (2016). 2015 Integrated HIV Behavioral and Serologic Surveillance (IHBSS) Fact Sheets</a:t>
            </a:r>
            <a:endParaRPr lang="en-US" sz="900" dirty="0">
              <a:solidFill>
                <a:prstClr val="black"/>
              </a:solidFill>
              <a:cs typeface="Arial" pitchFamily="34" charset="0"/>
            </a:endParaRPr>
          </a:p>
        </p:txBody>
      </p:sp>
      <p:sp>
        <p:nvSpPr>
          <p:cNvPr id="8" name="TextBox 1"/>
          <p:cNvSpPr txBox="1"/>
          <p:nvPr/>
        </p:nvSpPr>
        <p:spPr>
          <a:xfrm>
            <a:off x="6248400" y="6096001"/>
            <a:ext cx="3733800" cy="273603"/>
          </a:xfrm>
          <a:prstGeom prst="rect">
            <a:avLst/>
          </a:prstGeom>
          <a:ln>
            <a:solidFill>
              <a:srgbClr val="F78E1E"/>
            </a:solidFill>
            <a:prstDash val="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latin typeface="Arial" pitchFamily="34" charset="0"/>
                <a:cs typeface="Arial" pitchFamily="34" charset="0"/>
              </a:rPr>
              <a:t>M/TSM = Males or </a:t>
            </a:r>
            <a:r>
              <a:rPr lang="en-US" sz="1050" dirty="0" err="1">
                <a:latin typeface="Arial" pitchFamily="34" charset="0"/>
                <a:cs typeface="Arial" pitchFamily="34" charset="0"/>
              </a:rPr>
              <a:t>transgenders</a:t>
            </a:r>
            <a:r>
              <a:rPr lang="en-US" sz="1050" dirty="0">
                <a:latin typeface="Arial" pitchFamily="34" charset="0"/>
                <a:cs typeface="Arial" pitchFamily="34" charset="0"/>
              </a:rPr>
              <a:t> who have sex with males</a:t>
            </a:r>
            <a:endParaRPr lang="th-TH" sz="1050" dirty="0">
              <a:latin typeface="Arial" pitchFamily="34" charset="0"/>
            </a:endParaRPr>
          </a:p>
        </p:txBody>
      </p:sp>
      <p:graphicFrame>
        <p:nvGraphicFramePr>
          <p:cNvPr id="9" name="Chart 8"/>
          <p:cNvGraphicFramePr>
            <a:graphicFrameLocks noGrp="1"/>
          </p:cNvGraphicFramePr>
          <p:nvPr>
            <p:extLst>
              <p:ext uri="{D42A27DB-BD31-4B8C-83A1-F6EECF244321}">
                <p14:modId xmlns:p14="http://schemas.microsoft.com/office/powerpoint/2010/main" val="2427208725"/>
              </p:ext>
            </p:extLst>
          </p:nvPr>
        </p:nvGraphicFramePr>
        <p:xfrm>
          <a:off x="2040768" y="2273814"/>
          <a:ext cx="8007397" cy="38706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337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7200"/>
            <a:ext cx="11506200" cy="504000"/>
          </a:xfrm>
        </p:spPr>
        <p:txBody>
          <a:bodyPr/>
          <a:lstStyle/>
          <a:p>
            <a:r>
              <a:rPr lang="en-GB" dirty="0"/>
              <a:t>HIV prevalence among </a:t>
            </a:r>
            <a:r>
              <a:rPr lang="en-US" dirty="0"/>
              <a:t>males who have sex with males in selected cities, 2007-2015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14</a:t>
            </a:fld>
            <a:endParaRPr lang="th-TH" dirty="0">
              <a:solidFill>
                <a:prstClr val="black">
                  <a:tint val="75000"/>
                </a:prstClr>
              </a:solidFill>
            </a:endParaRPr>
          </a:p>
        </p:txBody>
      </p:sp>
      <p:sp>
        <p:nvSpPr>
          <p:cNvPr id="5" name="TextBox 1"/>
          <p:cNvSpPr txBox="1"/>
          <p:nvPr/>
        </p:nvSpPr>
        <p:spPr>
          <a:xfrm>
            <a:off x="162232" y="6625486"/>
            <a:ext cx="8458200" cy="2325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Integrated HIV Behavioral and Serologic Surveillance (IHBSS) Reports</a:t>
            </a:r>
          </a:p>
        </p:txBody>
      </p:sp>
      <p:graphicFrame>
        <p:nvGraphicFramePr>
          <p:cNvPr id="7" name="Chart 6"/>
          <p:cNvGraphicFramePr>
            <a:graphicFrameLocks noGrp="1"/>
          </p:cNvGraphicFramePr>
          <p:nvPr>
            <p:extLst>
              <p:ext uri="{D42A27DB-BD31-4B8C-83A1-F6EECF244321}">
                <p14:modId xmlns:p14="http://schemas.microsoft.com/office/powerpoint/2010/main" val="2720198905"/>
              </p:ext>
            </p:extLst>
          </p:nvPr>
        </p:nvGraphicFramePr>
        <p:xfrm>
          <a:off x="2285726" y="2286000"/>
          <a:ext cx="74676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p:nvPr/>
        </p:nvSpPr>
        <p:spPr>
          <a:xfrm>
            <a:off x="2590801" y="5943600"/>
            <a:ext cx="6705600" cy="609600"/>
          </a:xfrm>
          <a:prstGeom prst="rect">
            <a:avLst/>
          </a:prstGeom>
          <a:ln>
            <a:solidFill>
              <a:schemeClr val="bg1">
                <a:lumMod val="65000"/>
              </a:schemeClr>
            </a:solidFill>
            <a:prstDash val="dashDot"/>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latin typeface="Arial" pitchFamily="34" charset="0"/>
                <a:cs typeface="Arial" pitchFamily="34" charset="0"/>
              </a:rPr>
              <a:t>* Data from the 2015 IHBSS is for a mixed survey sample of males or </a:t>
            </a:r>
            <a:r>
              <a:rPr lang="en-US" sz="1050" dirty="0" err="1">
                <a:latin typeface="Arial" pitchFamily="34" charset="0"/>
                <a:cs typeface="Arial" pitchFamily="34" charset="0"/>
              </a:rPr>
              <a:t>transgenders</a:t>
            </a:r>
            <a:r>
              <a:rPr lang="en-US" sz="1050" dirty="0">
                <a:latin typeface="Arial" pitchFamily="34" charset="0"/>
                <a:cs typeface="Arial" pitchFamily="34" charset="0"/>
              </a:rPr>
              <a:t> who have sex with males (M/TSM). In addition it has been adjusted  using  Time Location Sampling (TLS) weights, therefore it is not directly comparable to previous IHBSS rounds. </a:t>
            </a:r>
          </a:p>
        </p:txBody>
      </p:sp>
    </p:spTree>
    <p:extLst>
      <p:ext uri="{BB962C8B-B14F-4D97-AF65-F5344CB8AC3E}">
        <p14:creationId xmlns:p14="http://schemas.microsoft.com/office/powerpoint/2010/main" val="361353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37" y="1524000"/>
            <a:ext cx="11203563" cy="504000"/>
          </a:xfrm>
        </p:spPr>
        <p:txBody>
          <a:bodyPr/>
          <a:lstStyle/>
          <a:p>
            <a:r>
              <a:rPr lang="en-US" dirty="0"/>
              <a:t>HIV prevalence among  males who have sex with males by age group, </a:t>
            </a:r>
            <a:br>
              <a:rPr lang="en-US" dirty="0"/>
            </a:br>
            <a:r>
              <a:rPr lang="en-US" dirty="0"/>
              <a:t>2009-2015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1"/>
          <p:cNvSpPr txBox="1"/>
          <p:nvPr/>
        </p:nvSpPr>
        <p:spPr>
          <a:xfrm>
            <a:off x="76200" y="6477000"/>
            <a:ext cx="11203562" cy="4992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HIV/AIDS &amp; STI Surveillance and Strategic Information Unit. Epidemiology Bureau, Department of Health. (2016). The growing HIV epidemic among adolescents in the Philippines.</a:t>
            </a:r>
          </a:p>
        </p:txBody>
      </p:sp>
      <p:graphicFrame>
        <p:nvGraphicFramePr>
          <p:cNvPr id="6" name="Chart 5"/>
          <p:cNvGraphicFramePr>
            <a:graphicFrameLocks/>
          </p:cNvGraphicFramePr>
          <p:nvPr>
            <p:extLst>
              <p:ext uri="{D42A27DB-BD31-4B8C-83A1-F6EECF244321}">
                <p14:modId xmlns:p14="http://schemas.microsoft.com/office/powerpoint/2010/main" val="223994786"/>
              </p:ext>
            </p:extLst>
          </p:nvPr>
        </p:nvGraphicFramePr>
        <p:xfrm>
          <a:off x="2286000" y="2514601"/>
          <a:ext cx="7315200" cy="3899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196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68644"/>
            <a:ext cx="8593144" cy="504000"/>
          </a:xfrm>
        </p:spPr>
        <p:txBody>
          <a:bodyPr/>
          <a:lstStyle/>
          <a:p>
            <a:r>
              <a:rPr lang="en-US" dirty="0"/>
              <a:t>HIV prevalence among FSW by age group, 2011 and 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76200" y="6473086"/>
            <a:ext cx="10972800" cy="384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a:t>
            </a:r>
            <a:r>
              <a:rPr lang="en-US" sz="900" dirty="0"/>
              <a:t>National HIV and STI Surveillance and Strategic Information Unit, National Epidemiology Center, DOH. (2014). 2013 Integrated HIV Behavioral and Serologic Surveillance (IHBSS) Report. Manila, Philippines.</a:t>
            </a:r>
          </a:p>
        </p:txBody>
      </p:sp>
      <p:graphicFrame>
        <p:nvGraphicFramePr>
          <p:cNvPr id="8" name="Chart 7"/>
          <p:cNvGraphicFramePr>
            <a:graphicFrameLocks noGrp="1"/>
          </p:cNvGraphicFramePr>
          <p:nvPr>
            <p:extLst>
              <p:ext uri="{D42A27DB-BD31-4B8C-83A1-F6EECF244321}">
                <p14:modId xmlns:p14="http://schemas.microsoft.com/office/powerpoint/2010/main" val="3432385924"/>
              </p:ext>
            </p:extLst>
          </p:nvPr>
        </p:nvGraphicFramePr>
        <p:xfrm>
          <a:off x="1752600" y="2057402"/>
          <a:ext cx="8763000" cy="4267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249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0972800" cy="504000"/>
          </a:xfrm>
        </p:spPr>
        <p:txBody>
          <a:bodyPr/>
          <a:lstStyle/>
          <a:p>
            <a:r>
              <a:rPr lang="en-US" dirty="0"/>
              <a:t>HIV prevalence among male PWID by age group, </a:t>
            </a:r>
            <a:r>
              <a:rPr lang="en-US" dirty="0">
                <a:latin typeface="Arial" pitchFamily="34" charset="0"/>
                <a:cs typeface="Arial" pitchFamily="34" charset="0"/>
              </a:rPr>
              <a:t>Cebu City and </a:t>
            </a:r>
            <a:r>
              <a:rPr lang="en-US" dirty="0" err="1">
                <a:latin typeface="Arial" pitchFamily="34" charset="0"/>
                <a:cs typeface="Arial" pitchFamily="34" charset="0"/>
              </a:rPr>
              <a:t>Mandaue</a:t>
            </a:r>
            <a:r>
              <a:rPr lang="en-US" dirty="0">
                <a:latin typeface="Arial" pitchFamily="34" charset="0"/>
                <a:cs typeface="Arial" pitchFamily="34" charset="0"/>
              </a:rPr>
              <a:t> City, </a:t>
            </a:r>
            <a:r>
              <a:rPr lang="en-US" dirty="0"/>
              <a:t>2011 and 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TextBox 1"/>
          <p:cNvSpPr txBox="1"/>
          <p:nvPr/>
        </p:nvSpPr>
        <p:spPr>
          <a:xfrm>
            <a:off x="-1" y="6473086"/>
            <a:ext cx="10972799" cy="384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National Epidemiology Center, DOH. (2013). 2013 IHBBS Briefer.  Males who have Sex with Males (MSM) and Male Injecting Drug Users (IDU) - Preliminary report. Manila, Philippines.</a:t>
            </a:r>
          </a:p>
        </p:txBody>
      </p:sp>
      <p:graphicFrame>
        <p:nvGraphicFramePr>
          <p:cNvPr id="7" name="Chart 6"/>
          <p:cNvGraphicFramePr>
            <a:graphicFrameLocks noGrp="1"/>
          </p:cNvGraphicFramePr>
          <p:nvPr>
            <p:extLst>
              <p:ext uri="{D42A27DB-BD31-4B8C-83A1-F6EECF244321}">
                <p14:modId xmlns:p14="http://schemas.microsoft.com/office/powerpoint/2010/main" val="3708727881"/>
              </p:ext>
            </p:extLst>
          </p:nvPr>
        </p:nvGraphicFramePr>
        <p:xfrm>
          <a:off x="1828800" y="2438400"/>
          <a:ext cx="84582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964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430000" cy="504000"/>
          </a:xfrm>
        </p:spPr>
        <p:txBody>
          <a:bodyPr/>
          <a:lstStyle/>
          <a:p>
            <a:r>
              <a:rPr lang="en-GB" dirty="0"/>
              <a:t>HIV prevalence among </a:t>
            </a:r>
            <a:r>
              <a:rPr lang="en-US" dirty="0"/>
              <a:t>PWID in selected geographical locations, 2005-2013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TextBox 1"/>
          <p:cNvSpPr txBox="1"/>
          <p:nvPr/>
        </p:nvSpPr>
        <p:spPr>
          <a:xfrm>
            <a:off x="76200" y="6530607"/>
            <a:ext cx="8458200" cy="384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Philippines  Integrated HIV Behavioral and Serologic Surveillance Reports 2005 to 2013</a:t>
            </a:r>
          </a:p>
        </p:txBody>
      </p:sp>
      <p:graphicFrame>
        <p:nvGraphicFramePr>
          <p:cNvPr id="7" name="Chart 6"/>
          <p:cNvGraphicFramePr>
            <a:graphicFrameLocks noGrp="1"/>
          </p:cNvGraphicFramePr>
          <p:nvPr>
            <p:extLst>
              <p:ext uri="{D42A27DB-BD31-4B8C-83A1-F6EECF244321}">
                <p14:modId xmlns:p14="http://schemas.microsoft.com/office/powerpoint/2010/main" val="2678654653"/>
              </p:ext>
            </p:extLst>
          </p:nvPr>
        </p:nvGraphicFramePr>
        <p:xfrm>
          <a:off x="1905000" y="2286001"/>
          <a:ext cx="8458201"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651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4362"/>
            <a:ext cx="11125200" cy="504000"/>
          </a:xfrm>
        </p:spPr>
        <p:txBody>
          <a:bodyPr/>
          <a:lstStyle/>
          <a:p>
            <a:r>
              <a:rPr lang="en-US" dirty="0"/>
              <a:t>Syphilis prevalence among key populations in selected cities,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4"/>
          <p:cNvSpPr txBox="1"/>
          <p:nvPr/>
        </p:nvSpPr>
        <p:spPr>
          <a:xfrm>
            <a:off x="76200" y="6519446"/>
            <a:ext cx="10896600" cy="369332"/>
          </a:xfrm>
          <a:prstGeom prst="rect">
            <a:avLst/>
          </a:prstGeom>
          <a:noFill/>
        </p:spPr>
        <p:txBody>
          <a:bodyPr wrap="square" rtlCol="0">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265444510"/>
              </p:ext>
            </p:extLst>
          </p:nvPr>
        </p:nvGraphicFramePr>
        <p:xfrm>
          <a:off x="2286001" y="2362200"/>
          <a:ext cx="7458075" cy="4000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584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624297D-954F-4E64-9FBE-66ACE69AA273}"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82612" y="2343150"/>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84163" y="16383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32524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77DF9F-4F13-43E7-8D1E-293E237801FC}"/>
              </a:ext>
            </a:extLst>
          </p:cNvPr>
          <p:cNvSpPr>
            <a:spLocks noGrp="1"/>
          </p:cNvSpPr>
          <p:nvPr>
            <p:ph type="sldNum" sz="quarter" idx="10"/>
          </p:nvPr>
        </p:nvSpPr>
        <p:spPr/>
        <p:txBody>
          <a:bodyPr/>
          <a:lstStyle/>
          <a:p>
            <a:fld id="{8800C79D-0615-AF41-9AB4-7D5AEAE4FA5F}" type="slidenum">
              <a:rPr lang="th-TH" smtClean="0"/>
              <a:pPr/>
              <a:t>20</a:t>
            </a:fld>
            <a:endParaRPr lang="th-TH"/>
          </a:p>
        </p:txBody>
      </p:sp>
      <p:pic>
        <p:nvPicPr>
          <p:cNvPr id="4" name="Picture 3">
            <a:extLst>
              <a:ext uri="{FF2B5EF4-FFF2-40B4-BE49-F238E27FC236}">
                <a16:creationId xmlns:a16="http://schemas.microsoft.com/office/drawing/2014/main" id="{D7D75CE3-64DB-4BE0-8379-F4DAA511EA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77" t="6009" r="1158" b="3881"/>
          <a:stretch/>
        </p:blipFill>
        <p:spPr>
          <a:xfrm>
            <a:off x="5619162" y="1257692"/>
            <a:ext cx="4286839" cy="5615761"/>
          </a:xfrm>
          <a:prstGeom prst="rect">
            <a:avLst/>
          </a:prstGeom>
        </p:spPr>
      </p:pic>
      <p:sp>
        <p:nvSpPr>
          <p:cNvPr id="2" name="Title 1">
            <a:extLst>
              <a:ext uri="{FF2B5EF4-FFF2-40B4-BE49-F238E27FC236}">
                <a16:creationId xmlns:a16="http://schemas.microsoft.com/office/drawing/2014/main" id="{5CE41D4E-B978-4BAD-9AAF-D64901F7305C}"/>
              </a:ext>
            </a:extLst>
          </p:cNvPr>
          <p:cNvSpPr>
            <a:spLocks noGrp="1"/>
          </p:cNvSpPr>
          <p:nvPr>
            <p:ph type="title"/>
          </p:nvPr>
        </p:nvSpPr>
        <p:spPr>
          <a:xfrm>
            <a:off x="381000" y="1524000"/>
            <a:ext cx="5562600" cy="3000081"/>
          </a:xfrm>
        </p:spPr>
        <p:txBody>
          <a:bodyPr/>
          <a:lstStyle/>
          <a:p>
            <a:r>
              <a:rPr lang="en-US" sz="2800" dirty="0"/>
              <a:t>Geographical distribution of reported HIV cases in Philippines, 2017</a:t>
            </a:r>
            <a:endParaRPr lang="en-GB" sz="2800" dirty="0"/>
          </a:p>
        </p:txBody>
      </p:sp>
      <p:sp>
        <p:nvSpPr>
          <p:cNvPr id="6" name="TextBox 5">
            <a:extLst>
              <a:ext uri="{FF2B5EF4-FFF2-40B4-BE49-F238E27FC236}">
                <a16:creationId xmlns:a16="http://schemas.microsoft.com/office/drawing/2014/main" id="{30FECED8-21CA-4975-8C38-44690ED7A8D5}"/>
              </a:ext>
            </a:extLst>
          </p:cNvPr>
          <p:cNvSpPr txBox="1"/>
          <p:nvPr/>
        </p:nvSpPr>
        <p:spPr>
          <a:xfrm>
            <a:off x="228600" y="6540501"/>
            <a:ext cx="8001000" cy="230832"/>
          </a:xfrm>
          <a:prstGeom prst="rect">
            <a:avLst/>
          </a:prstGeom>
          <a:noFill/>
        </p:spPr>
        <p:txBody>
          <a:bodyPr wrap="square" rtlCol="0">
            <a:spAutoFit/>
          </a:bodyPr>
          <a:lstStyle/>
          <a:p>
            <a:r>
              <a:rPr lang="en-US" sz="900" dirty="0">
                <a:solidFill>
                  <a:prstClr val="black"/>
                </a:solidFill>
                <a:cs typeface="Arial" pitchFamily="34" charset="0"/>
              </a:rPr>
              <a:t>Source: National Epidemiology Center Philippines. (2018). Philippines HIV/AIDS Registry 2017</a:t>
            </a:r>
            <a:endParaRPr lang="en-GB" sz="900" dirty="0">
              <a:solidFill>
                <a:prstClr val="black"/>
              </a:solidFill>
              <a:cs typeface="Arial" pitchFamily="34" charset="0"/>
            </a:endParaRPr>
          </a:p>
        </p:txBody>
      </p:sp>
    </p:spTree>
    <p:extLst>
      <p:ext uri="{BB962C8B-B14F-4D97-AF65-F5344CB8AC3E}">
        <p14:creationId xmlns:p14="http://schemas.microsoft.com/office/powerpoint/2010/main" val="32388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506200" cy="504000"/>
          </a:xfrm>
        </p:spPr>
        <p:txBody>
          <a:bodyPr/>
          <a:lstStyle/>
          <a:p>
            <a:r>
              <a:rPr lang="en-US" dirty="0"/>
              <a:t>Annual number of reported HIV cases, AIDS cases, and AIDS related deaths, 1984 – May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4"/>
          <p:cNvSpPr txBox="1"/>
          <p:nvPr/>
        </p:nvSpPr>
        <p:spPr>
          <a:xfrm>
            <a:off x="20060" y="6615342"/>
            <a:ext cx="8668512" cy="230832"/>
          </a:xfrm>
          <a:prstGeom prst="rect">
            <a:avLst/>
          </a:prstGeom>
          <a:noFill/>
        </p:spPr>
        <p:txBody>
          <a:bodyPr wrap="square"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Epidemiology Center Philippines. Philippines HIV/AIDS Registry Reports</a:t>
            </a:r>
            <a:endParaRPr lang="en-GB" sz="900" dirty="0">
              <a:solidFill>
                <a:prstClr val="black"/>
              </a:solidFill>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983122193"/>
              </p:ext>
            </p:extLst>
          </p:nvPr>
        </p:nvGraphicFramePr>
        <p:xfrm>
          <a:off x="2204460" y="2362200"/>
          <a:ext cx="7739063"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796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HIV cases by mode of transmission, 1984-May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22</a:t>
            </a:fld>
            <a:endParaRPr lang="th-TH" dirty="0">
              <a:solidFill>
                <a:prstClr val="black">
                  <a:tint val="75000"/>
                </a:prstClr>
              </a:solidFill>
            </a:endParaRPr>
          </a:p>
        </p:txBody>
      </p:sp>
      <p:sp>
        <p:nvSpPr>
          <p:cNvPr id="6" name="TextBox 5"/>
          <p:cNvSpPr txBox="1"/>
          <p:nvPr/>
        </p:nvSpPr>
        <p:spPr>
          <a:xfrm>
            <a:off x="76200" y="6578740"/>
            <a:ext cx="8915400" cy="230832"/>
          </a:xfrm>
          <a:prstGeom prst="rect">
            <a:avLst/>
          </a:prstGeom>
          <a:noFill/>
        </p:spPr>
        <p:txBody>
          <a:bodyPr wrap="square"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Epidemiology Center Philippines. Philippines HIV /AIDS Registries, 2008 – May 2016</a:t>
            </a:r>
            <a:endParaRPr lang="en-GB" sz="900" dirty="0">
              <a:solidFill>
                <a:prstClr val="black"/>
              </a:solidFill>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1457198834"/>
              </p:ext>
            </p:extLst>
          </p:nvPr>
        </p:nvGraphicFramePr>
        <p:xfrm>
          <a:off x="2133600" y="2514600"/>
          <a:ext cx="83058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661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3400"/>
            <a:ext cx="11277601" cy="504000"/>
          </a:xfrm>
        </p:spPr>
        <p:txBody>
          <a:bodyPr/>
          <a:lstStyle/>
          <a:p>
            <a:r>
              <a:rPr lang="en-US" dirty="0"/>
              <a:t>Cumulative HIV cases by mode of transmission, January 1984-May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23</a:t>
            </a:fld>
            <a:endParaRPr lang="th-TH" dirty="0">
              <a:solidFill>
                <a:prstClr val="black">
                  <a:tint val="75000"/>
                </a:prstClr>
              </a:solidFill>
            </a:endParaRPr>
          </a:p>
        </p:txBody>
      </p:sp>
      <p:sp>
        <p:nvSpPr>
          <p:cNvPr id="6" name="TextBox 5"/>
          <p:cNvSpPr txBox="1"/>
          <p:nvPr/>
        </p:nvSpPr>
        <p:spPr>
          <a:xfrm>
            <a:off x="152400" y="6607648"/>
            <a:ext cx="8001000" cy="230832"/>
          </a:xfrm>
          <a:prstGeom prst="rect">
            <a:avLst/>
          </a:prstGeom>
          <a:noFill/>
        </p:spPr>
        <p:txBody>
          <a:bodyPr wrap="square"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Epidemiology Center Philippines. (2016). Philippines HIV/AIDS Registry: May 2016</a:t>
            </a:r>
            <a:endParaRPr lang="en-GB" sz="900" dirty="0">
              <a:solidFill>
                <a:prstClr val="black"/>
              </a:solidFill>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543824113"/>
              </p:ext>
            </p:extLst>
          </p:nvPr>
        </p:nvGraphicFramePr>
        <p:xfrm>
          <a:off x="2133601" y="1829207"/>
          <a:ext cx="7696199" cy="480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2463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389144828"/>
              </p:ext>
            </p:extLst>
          </p:nvPr>
        </p:nvGraphicFramePr>
        <p:xfrm>
          <a:off x="2043112" y="2133600"/>
          <a:ext cx="8167688" cy="430169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799" y="1447800"/>
            <a:ext cx="11277601" cy="504000"/>
          </a:xfrm>
        </p:spPr>
        <p:txBody>
          <a:bodyPr/>
          <a:lstStyle/>
          <a:p>
            <a:r>
              <a:rPr lang="en-US" dirty="0"/>
              <a:t>Cumulative HIV cases by mode of transmission among </a:t>
            </a:r>
            <a:r>
              <a:rPr lang="en-US" u="sng" dirty="0"/>
              <a:t>children and adolescents</a:t>
            </a:r>
            <a:r>
              <a:rPr lang="en-US" dirty="0"/>
              <a:t>, January 1984 – May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24</a:t>
            </a:fld>
            <a:endParaRPr lang="th-TH" dirty="0">
              <a:solidFill>
                <a:prstClr val="black">
                  <a:tint val="75000"/>
                </a:prstClr>
              </a:solidFill>
            </a:endParaRPr>
          </a:p>
        </p:txBody>
      </p:sp>
      <p:sp>
        <p:nvSpPr>
          <p:cNvPr id="6" name="TextBox 5"/>
          <p:cNvSpPr txBox="1"/>
          <p:nvPr/>
        </p:nvSpPr>
        <p:spPr>
          <a:xfrm>
            <a:off x="76200" y="6566308"/>
            <a:ext cx="8001000" cy="230832"/>
          </a:xfrm>
          <a:prstGeom prst="rect">
            <a:avLst/>
          </a:prstGeom>
          <a:noFill/>
        </p:spPr>
        <p:txBody>
          <a:bodyPr wrap="square"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4"/>
              </a:rPr>
              <a:t>www.aidsdatahub.org</a:t>
            </a:r>
            <a:r>
              <a:rPr lang="en-US" sz="900" dirty="0">
                <a:solidFill>
                  <a:prstClr val="black"/>
                </a:solidFill>
                <a:cs typeface="Arial" pitchFamily="34" charset="0"/>
              </a:rPr>
              <a:t> based on National Epidemiology Center Philippines. (2016). Philippines HIV/AIDS Registry: May 2016</a:t>
            </a:r>
            <a:endParaRPr lang="en-GB" sz="900" dirty="0">
              <a:solidFill>
                <a:prstClr val="black"/>
              </a:solidFill>
              <a:cs typeface="Arial" pitchFamily="34" charset="0"/>
            </a:endParaRPr>
          </a:p>
        </p:txBody>
      </p:sp>
      <p:sp>
        <p:nvSpPr>
          <p:cNvPr id="4" name="TextBox 3"/>
          <p:cNvSpPr txBox="1"/>
          <p:nvPr/>
        </p:nvSpPr>
        <p:spPr>
          <a:xfrm>
            <a:off x="5562600" y="6019800"/>
            <a:ext cx="4533900" cy="253916"/>
          </a:xfrm>
          <a:prstGeom prst="rect">
            <a:avLst/>
          </a:prstGeom>
          <a:noFill/>
          <a:ln>
            <a:solidFill>
              <a:srgbClr val="E31837"/>
            </a:solidFill>
            <a:prstDash val="dash"/>
          </a:ln>
        </p:spPr>
        <p:txBody>
          <a:bodyPr wrap="square" rtlCol="0" anchor="ctr">
            <a:spAutoFit/>
          </a:bodyPr>
          <a:lstStyle/>
          <a:p>
            <a:pPr algn="ctr"/>
            <a:r>
              <a:rPr lang="en-US" sz="1050" dirty="0">
                <a:latin typeface="Arial" pitchFamily="34" charset="0"/>
              </a:rPr>
              <a:t>Note: Mode of transmission was not reported for 9 out of  1,187 cases</a:t>
            </a:r>
            <a:endParaRPr lang="th-TH" sz="1050" dirty="0">
              <a:latin typeface="Arial" pitchFamily="34" charset="0"/>
            </a:endParaRPr>
          </a:p>
        </p:txBody>
      </p:sp>
    </p:spTree>
    <p:extLst>
      <p:ext uri="{BB962C8B-B14F-4D97-AF65-F5344CB8AC3E}">
        <p14:creationId xmlns:p14="http://schemas.microsoft.com/office/powerpoint/2010/main" val="19093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582400" cy="504000"/>
          </a:xfrm>
        </p:spPr>
        <p:txBody>
          <a:bodyPr/>
          <a:lstStyle/>
          <a:p>
            <a:r>
              <a:rPr lang="en-GB" dirty="0"/>
              <a:t>Proportion of HIV cases among Overseas Filipino workers (OFWs) compared to Non-OFWs, 2000- May 2016</a:t>
            </a: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25</a:t>
            </a:fld>
            <a:endParaRPr lang="th-TH" dirty="0">
              <a:solidFill>
                <a:prstClr val="black">
                  <a:tint val="75000"/>
                </a:prstClr>
              </a:solidFill>
            </a:endParaRPr>
          </a:p>
        </p:txBody>
      </p:sp>
      <p:sp>
        <p:nvSpPr>
          <p:cNvPr id="6" name="TextBox 5"/>
          <p:cNvSpPr txBox="1"/>
          <p:nvPr/>
        </p:nvSpPr>
        <p:spPr>
          <a:xfrm>
            <a:off x="172721" y="6615342"/>
            <a:ext cx="8001000" cy="230832"/>
          </a:xfrm>
          <a:prstGeom prst="rect">
            <a:avLst/>
          </a:prstGeom>
          <a:noFill/>
        </p:spPr>
        <p:txBody>
          <a:bodyPr wrap="square"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Epidemiology Center Philippines. (2016). Philippines HIV/AIDS Registry: May 2016</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898709452"/>
              </p:ext>
            </p:extLst>
          </p:nvPr>
        </p:nvGraphicFramePr>
        <p:xfrm>
          <a:off x="2057401" y="2362200"/>
          <a:ext cx="7973003"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6205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0" y="344932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553701" cy="504000"/>
          </a:xfrm>
        </p:spPr>
        <p:txBody>
          <a:bodyPr/>
          <a:lstStyle/>
          <a:p>
            <a:r>
              <a:rPr lang="en-GB" dirty="0"/>
              <a:t>Proportion of key populations who reported condom use at last sex,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27</a:t>
            </a:fld>
            <a:endParaRPr lang="th-TH" dirty="0">
              <a:solidFill>
                <a:prstClr val="black">
                  <a:tint val="75000"/>
                </a:prstClr>
              </a:solidFill>
            </a:endParaRPr>
          </a:p>
        </p:txBody>
      </p:sp>
      <p:sp>
        <p:nvSpPr>
          <p:cNvPr id="6" name="TextBox 1"/>
          <p:cNvSpPr txBox="1"/>
          <p:nvPr/>
        </p:nvSpPr>
        <p:spPr>
          <a:xfrm>
            <a:off x="76200" y="6545668"/>
            <a:ext cx="8088379" cy="378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UNAIDS Report on The Global AIDS Epidemic, 2010; and 2.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p>
        </p:txBody>
      </p:sp>
      <p:graphicFrame>
        <p:nvGraphicFramePr>
          <p:cNvPr id="9" name="Chart 8"/>
          <p:cNvGraphicFramePr>
            <a:graphicFrameLocks noGrp="1"/>
          </p:cNvGraphicFramePr>
          <p:nvPr>
            <p:extLst>
              <p:ext uri="{D42A27DB-BD31-4B8C-83A1-F6EECF244321}">
                <p14:modId xmlns:p14="http://schemas.microsoft.com/office/powerpoint/2010/main" val="3449312372"/>
              </p:ext>
            </p:extLst>
          </p:nvPr>
        </p:nvGraphicFramePr>
        <p:xfrm>
          <a:off x="2062162" y="2362200"/>
          <a:ext cx="8072438"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691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01400" cy="504000"/>
          </a:xfrm>
        </p:spPr>
        <p:txBody>
          <a:bodyPr/>
          <a:lstStyle/>
          <a:p>
            <a:r>
              <a:rPr lang="en-US" dirty="0"/>
              <a:t>Proportion of FSW who reported condom use with their most recent client, by city, 2013</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28</a:t>
            </a:fld>
            <a:endParaRPr lang="th-TH" dirty="0">
              <a:solidFill>
                <a:prstClr val="black">
                  <a:tint val="75000"/>
                </a:prstClr>
              </a:solidFill>
            </a:endParaRPr>
          </a:p>
        </p:txBody>
      </p:sp>
      <p:sp>
        <p:nvSpPr>
          <p:cNvPr id="6" name="TextBox 1"/>
          <p:cNvSpPr txBox="1"/>
          <p:nvPr/>
        </p:nvSpPr>
        <p:spPr>
          <a:xfrm>
            <a:off x="0" y="6479337"/>
            <a:ext cx="11201399" cy="378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(2014). 2013 Integrated HIV Behavioral and Serologic Surveillance (IHBSS) Report. Manila, Philippines.</a:t>
            </a:r>
          </a:p>
        </p:txBody>
      </p:sp>
      <p:graphicFrame>
        <p:nvGraphicFramePr>
          <p:cNvPr id="8" name="Chart 7"/>
          <p:cNvGraphicFramePr>
            <a:graphicFrameLocks noGrp="1"/>
          </p:cNvGraphicFramePr>
          <p:nvPr>
            <p:extLst>
              <p:ext uri="{D42A27DB-BD31-4B8C-83A1-F6EECF244321}">
                <p14:modId xmlns:p14="http://schemas.microsoft.com/office/powerpoint/2010/main" val="1553546097"/>
              </p:ext>
            </p:extLst>
          </p:nvPr>
        </p:nvGraphicFramePr>
        <p:xfrm>
          <a:off x="1752600" y="2286000"/>
          <a:ext cx="8686800" cy="4108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7363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7200"/>
            <a:ext cx="11203563" cy="504000"/>
          </a:xfrm>
        </p:spPr>
        <p:txBody>
          <a:bodyPr/>
          <a:lstStyle/>
          <a:p>
            <a:r>
              <a:rPr lang="en-US" dirty="0"/>
              <a:t>Proportion of FSW who reported condom at last sex, by partner type and </a:t>
            </a:r>
            <a:br>
              <a:rPr lang="en-US" dirty="0"/>
            </a:br>
            <a:r>
              <a:rPr lang="en-US" dirty="0"/>
              <a:t>by city, 2015</a:t>
            </a: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29</a:t>
            </a:fld>
            <a:endParaRPr lang="th-TH" dirty="0">
              <a:solidFill>
                <a:prstClr val="black">
                  <a:tint val="75000"/>
                </a:prstClr>
              </a:solidFill>
            </a:endParaRPr>
          </a:p>
        </p:txBody>
      </p:sp>
      <p:sp>
        <p:nvSpPr>
          <p:cNvPr id="6" name="TextBox 1"/>
          <p:cNvSpPr txBox="1"/>
          <p:nvPr/>
        </p:nvSpPr>
        <p:spPr>
          <a:xfrm>
            <a:off x="0" y="6479338"/>
            <a:ext cx="10858501" cy="378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9" name="Chart 8"/>
          <p:cNvGraphicFramePr>
            <a:graphicFrameLocks noGrp="1"/>
          </p:cNvGraphicFramePr>
          <p:nvPr>
            <p:extLst>
              <p:ext uri="{D42A27DB-BD31-4B8C-83A1-F6EECF244321}">
                <p14:modId xmlns:p14="http://schemas.microsoft.com/office/powerpoint/2010/main" val="796971511"/>
              </p:ext>
            </p:extLst>
          </p:nvPr>
        </p:nvGraphicFramePr>
        <p:xfrm>
          <a:off x="2743201" y="2362200"/>
          <a:ext cx="6200775" cy="4057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817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702211892"/>
              </p:ext>
            </p:extLst>
          </p:nvPr>
        </p:nvGraphicFramePr>
        <p:xfrm>
          <a:off x="1847528" y="1988841"/>
          <a:ext cx="8280920" cy="4104456"/>
        </p:xfrm>
        <a:graphic>
          <a:graphicData uri="http://schemas.openxmlformats.org/drawingml/2006/table">
            <a:tbl>
              <a:tblPr/>
              <a:tblGrid>
                <a:gridCol w="6506394">
                  <a:extLst>
                    <a:ext uri="{9D8B030D-6E8A-4147-A177-3AD203B41FA5}">
                      <a16:colId xmlns:a16="http://schemas.microsoft.com/office/drawing/2014/main" val="20000"/>
                    </a:ext>
                  </a:extLst>
                </a:gridCol>
                <a:gridCol w="1774526">
                  <a:extLst>
                    <a:ext uri="{9D8B030D-6E8A-4147-A177-3AD203B41FA5}">
                      <a16:colId xmlns:a16="http://schemas.microsoft.com/office/drawing/2014/main" val="20001"/>
                    </a:ext>
                  </a:extLst>
                </a:gridCol>
              </a:tblGrid>
              <a:tr h="3017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100,699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7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53,037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7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44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95.4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23.6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7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28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7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115/0.668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65/72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7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95 (2008)</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9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7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7,359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7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329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096000"/>
            <a:ext cx="11811000"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64380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1000"/>
            <a:ext cx="11582400" cy="504000"/>
          </a:xfrm>
        </p:spPr>
        <p:txBody>
          <a:bodyPr/>
          <a:lstStyle/>
          <a:p>
            <a:r>
              <a:rPr lang="en-US" dirty="0"/>
              <a:t>Proportion of males who have sex with males who reported condom use at last sex with male partner, selected cities, 2015</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30</a:t>
            </a:fld>
            <a:endParaRPr lang="th-TH" dirty="0">
              <a:solidFill>
                <a:prstClr val="black">
                  <a:tint val="75000"/>
                </a:prstClr>
              </a:solidFill>
            </a:endParaRPr>
          </a:p>
        </p:txBody>
      </p:sp>
      <p:sp>
        <p:nvSpPr>
          <p:cNvPr id="6" name="TextBox 1"/>
          <p:cNvSpPr txBox="1"/>
          <p:nvPr/>
        </p:nvSpPr>
        <p:spPr>
          <a:xfrm>
            <a:off x="76200" y="6477000"/>
            <a:ext cx="11125200" cy="378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9" name="Chart 8"/>
          <p:cNvGraphicFramePr>
            <a:graphicFrameLocks noGrp="1"/>
          </p:cNvGraphicFramePr>
          <p:nvPr>
            <p:extLst>
              <p:ext uri="{D42A27DB-BD31-4B8C-83A1-F6EECF244321}">
                <p14:modId xmlns:p14="http://schemas.microsoft.com/office/powerpoint/2010/main" val="678647747"/>
              </p:ext>
            </p:extLst>
          </p:nvPr>
        </p:nvGraphicFramePr>
        <p:xfrm>
          <a:off x="1828800" y="2514601"/>
          <a:ext cx="8242430" cy="40850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7957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82400" cy="504000"/>
          </a:xfrm>
        </p:spPr>
        <p:txBody>
          <a:bodyPr/>
          <a:lstStyle/>
          <a:p>
            <a:r>
              <a:rPr lang="en-US" dirty="0"/>
              <a:t>Proportion of MSM who reported condom use at last sex with a male partner in the last 12 months, by age group and city, 2014</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31</a:t>
            </a:fld>
            <a:endParaRPr lang="th-TH" dirty="0">
              <a:solidFill>
                <a:prstClr val="black">
                  <a:tint val="75000"/>
                </a:prstClr>
              </a:solidFill>
            </a:endParaRPr>
          </a:p>
        </p:txBody>
      </p:sp>
      <p:sp>
        <p:nvSpPr>
          <p:cNvPr id="6" name="TextBox 1"/>
          <p:cNvSpPr txBox="1"/>
          <p:nvPr/>
        </p:nvSpPr>
        <p:spPr>
          <a:xfrm>
            <a:off x="76200" y="6479338"/>
            <a:ext cx="11125199" cy="378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Special MSM IHBSS 2014 as part of Big Cities Project (BCP) reported in National HIV and STI Surveillance and Strategic Information Unit, National Epidemiology Center, DOH. (2014). 2013 IHBSS Report. Manila, Philippines.</a:t>
            </a:r>
          </a:p>
        </p:txBody>
      </p:sp>
      <p:graphicFrame>
        <p:nvGraphicFramePr>
          <p:cNvPr id="8" name="Chart 7"/>
          <p:cNvGraphicFramePr>
            <a:graphicFrameLocks noGrp="1"/>
          </p:cNvGraphicFramePr>
          <p:nvPr>
            <p:extLst>
              <p:ext uri="{D42A27DB-BD31-4B8C-83A1-F6EECF244321}">
                <p14:modId xmlns:p14="http://schemas.microsoft.com/office/powerpoint/2010/main" val="545904375"/>
              </p:ext>
            </p:extLst>
          </p:nvPr>
        </p:nvGraphicFramePr>
        <p:xfrm>
          <a:off x="1676400" y="2590800"/>
          <a:ext cx="86868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1983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353801" cy="504000"/>
          </a:xfrm>
        </p:spPr>
        <p:txBody>
          <a:bodyPr/>
          <a:lstStyle/>
          <a:p>
            <a:r>
              <a:rPr lang="en-US" dirty="0"/>
              <a:t>Proportion of PWID who reported condom use at last sex by partner type and city, 2015</a:t>
            </a: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32</a:t>
            </a:fld>
            <a:endParaRPr lang="th-TH" dirty="0">
              <a:solidFill>
                <a:prstClr val="black">
                  <a:tint val="75000"/>
                </a:prstClr>
              </a:solidFill>
            </a:endParaRPr>
          </a:p>
        </p:txBody>
      </p:sp>
      <p:sp>
        <p:nvSpPr>
          <p:cNvPr id="6" name="TextBox 1"/>
          <p:cNvSpPr txBox="1"/>
          <p:nvPr/>
        </p:nvSpPr>
        <p:spPr>
          <a:xfrm>
            <a:off x="76200" y="6479338"/>
            <a:ext cx="11125200" cy="378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9" name="Chart 8"/>
          <p:cNvGraphicFramePr>
            <a:graphicFrameLocks/>
          </p:cNvGraphicFramePr>
          <p:nvPr>
            <p:extLst>
              <p:ext uri="{D42A27DB-BD31-4B8C-83A1-F6EECF244321}">
                <p14:modId xmlns:p14="http://schemas.microsoft.com/office/powerpoint/2010/main" val="883449921"/>
              </p:ext>
            </p:extLst>
          </p:nvPr>
        </p:nvGraphicFramePr>
        <p:xfrm>
          <a:off x="2057400" y="2438400"/>
          <a:ext cx="7848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0233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447800"/>
            <a:ext cx="11277601" cy="504000"/>
          </a:xfrm>
        </p:spPr>
        <p:txBody>
          <a:bodyPr/>
          <a:lstStyle/>
          <a:p>
            <a:r>
              <a:rPr lang="en-US" dirty="0"/>
              <a:t>Proportion of male entertainment establishment workers who reported condom use at last sex by partner type and by city, 2015</a:t>
            </a:r>
            <a:br>
              <a:rPr lang="en-US" dirty="0"/>
            </a:b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33</a:t>
            </a:fld>
            <a:endParaRPr lang="th-TH" dirty="0">
              <a:solidFill>
                <a:prstClr val="black">
                  <a:tint val="75000"/>
                </a:prstClr>
              </a:solidFill>
            </a:endParaRPr>
          </a:p>
        </p:txBody>
      </p:sp>
      <p:sp>
        <p:nvSpPr>
          <p:cNvPr id="6" name="TextBox 1"/>
          <p:cNvSpPr txBox="1"/>
          <p:nvPr/>
        </p:nvSpPr>
        <p:spPr>
          <a:xfrm>
            <a:off x="38101" y="6479337"/>
            <a:ext cx="10820400" cy="378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10" name="Chart 9"/>
          <p:cNvGraphicFramePr>
            <a:graphicFrameLocks noGrp="1"/>
          </p:cNvGraphicFramePr>
          <p:nvPr>
            <p:extLst>
              <p:ext uri="{D42A27DB-BD31-4B8C-83A1-F6EECF244321}">
                <p14:modId xmlns:p14="http://schemas.microsoft.com/office/powerpoint/2010/main" val="3156206298"/>
              </p:ext>
            </p:extLst>
          </p:nvPr>
        </p:nvGraphicFramePr>
        <p:xfrm>
          <a:off x="2263539" y="2590800"/>
          <a:ext cx="7517606" cy="36885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8138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734800" cy="504000"/>
          </a:xfrm>
        </p:spPr>
        <p:txBody>
          <a:bodyPr/>
          <a:lstStyle/>
          <a:p>
            <a:r>
              <a:rPr lang="en-US" dirty="0"/>
              <a:t>Proportion of transgender women who reported condom with their most recent client by city and by age-group, 2015</a:t>
            </a:r>
            <a:br>
              <a:rPr lang="en-US" dirty="0"/>
            </a:br>
            <a:br>
              <a:rPr lang="en-US" dirty="0"/>
            </a:b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34</a:t>
            </a:fld>
            <a:endParaRPr lang="th-TH" dirty="0">
              <a:solidFill>
                <a:prstClr val="black">
                  <a:tint val="75000"/>
                </a:prstClr>
              </a:solidFill>
            </a:endParaRPr>
          </a:p>
        </p:txBody>
      </p:sp>
      <p:sp>
        <p:nvSpPr>
          <p:cNvPr id="6" name="TextBox 1"/>
          <p:cNvSpPr txBox="1"/>
          <p:nvPr/>
        </p:nvSpPr>
        <p:spPr>
          <a:xfrm>
            <a:off x="76200" y="6479338"/>
            <a:ext cx="11125199" cy="3786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7" name="Chart 6"/>
          <p:cNvGraphicFramePr>
            <a:graphicFrameLocks noGrp="1"/>
          </p:cNvGraphicFramePr>
          <p:nvPr>
            <p:extLst>
              <p:ext uri="{D42A27DB-BD31-4B8C-83A1-F6EECF244321}">
                <p14:modId xmlns:p14="http://schemas.microsoft.com/office/powerpoint/2010/main" val="2029104582"/>
              </p:ext>
            </p:extLst>
          </p:nvPr>
        </p:nvGraphicFramePr>
        <p:xfrm>
          <a:off x="2133600" y="2438400"/>
          <a:ext cx="7517606"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4083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43" y="1524000"/>
            <a:ext cx="11203563" cy="504000"/>
          </a:xfrm>
        </p:spPr>
        <p:txBody>
          <a:bodyPr/>
          <a:lstStyle/>
          <a:p>
            <a:r>
              <a:rPr lang="en-GB" dirty="0"/>
              <a:t>Proportion of PWID who reported using sterile injecting equipment at the last time that they injected,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6" name="TextBox 1"/>
          <p:cNvSpPr txBox="1"/>
          <p:nvPr/>
        </p:nvSpPr>
        <p:spPr>
          <a:xfrm>
            <a:off x="4916" y="6553200"/>
            <a:ext cx="8088379"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1) UNAIDS Report on The Global AIDS Epidemic, 2010; and 2)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4255633738"/>
              </p:ext>
            </p:extLst>
          </p:nvPr>
        </p:nvGraphicFramePr>
        <p:xfrm>
          <a:off x="2590801" y="2667001"/>
          <a:ext cx="6648449" cy="3438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1927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53860"/>
            <a:ext cx="11430000" cy="504000"/>
          </a:xfrm>
        </p:spPr>
        <p:txBody>
          <a:bodyPr/>
          <a:lstStyle/>
          <a:p>
            <a:r>
              <a:rPr lang="en-US" dirty="0"/>
              <a:t>Proportion of key populations with reported drug use behaviors in the last 12 months, 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TextBox 4"/>
          <p:cNvSpPr txBox="1"/>
          <p:nvPr/>
        </p:nvSpPr>
        <p:spPr>
          <a:xfrm>
            <a:off x="0" y="6396336"/>
            <a:ext cx="11201400" cy="507831"/>
          </a:xfrm>
          <a:prstGeom prst="rect">
            <a:avLst/>
          </a:prstGeom>
          <a:noFill/>
        </p:spPr>
        <p:txBody>
          <a:bodyPr wrap="square" rtlCol="0">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National HIV and STI Surveillance and Strategic Information Unit, National Epidemiology Center, DOH. (2014). 2013 Integrated HIV Behavioral and Serologic Surveillance (IHBSS) Report. Manila, Philippines; and 2) National HIV and STI Surveillance and Strategic Information Unit, Epidemiology Bureau, DOH. (2016). 2015 Integrated HIV Behavioral and Serologic Surveillance (IHBSS) Fact Sheets.</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793534416"/>
              </p:ext>
            </p:extLst>
          </p:nvPr>
        </p:nvGraphicFramePr>
        <p:xfrm>
          <a:off x="2521960" y="2286001"/>
          <a:ext cx="6919480" cy="40507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8795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11658600" cy="504000"/>
          </a:xfrm>
        </p:spPr>
        <p:txBody>
          <a:bodyPr/>
          <a:lstStyle/>
          <a:p>
            <a:r>
              <a:rPr lang="en-US" dirty="0"/>
              <a:t>Proportion of males who have sex with males who engaged in transactional sex in the last year, selected cities,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TextBox 4"/>
          <p:cNvSpPr txBox="1"/>
          <p:nvPr/>
        </p:nvSpPr>
        <p:spPr>
          <a:xfrm>
            <a:off x="0" y="6553200"/>
            <a:ext cx="11353800" cy="369332"/>
          </a:xfrm>
          <a:prstGeom prst="rect">
            <a:avLst/>
          </a:prstGeom>
          <a:noFill/>
        </p:spPr>
        <p:txBody>
          <a:bodyPr wrap="square" rtlCol="0">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endParaRPr lang="en-GB" sz="9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478770755"/>
              </p:ext>
            </p:extLst>
          </p:nvPr>
        </p:nvGraphicFramePr>
        <p:xfrm>
          <a:off x="2438400" y="2362200"/>
          <a:ext cx="73152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3429000" y="6324600"/>
            <a:ext cx="4419600" cy="253916"/>
          </a:xfrm>
          <a:prstGeom prst="rect">
            <a:avLst/>
          </a:prstGeom>
          <a:noFill/>
        </p:spPr>
        <p:txBody>
          <a:bodyPr wrap="square" rtlCol="0">
            <a:spAutoFit/>
          </a:bodyPr>
          <a:lstStyle/>
          <a:p>
            <a:r>
              <a:rPr lang="en-US" sz="1050" dirty="0">
                <a:latin typeface="Arial" pitchFamily="34" charset="0"/>
                <a:cs typeface="Arial" pitchFamily="34" charset="0"/>
              </a:rPr>
              <a:t>Note: Survey included males or </a:t>
            </a:r>
            <a:r>
              <a:rPr lang="en-US" sz="1050" dirty="0" err="1">
                <a:latin typeface="Arial" pitchFamily="34" charset="0"/>
                <a:cs typeface="Arial" pitchFamily="34" charset="0"/>
              </a:rPr>
              <a:t>transgenders</a:t>
            </a:r>
            <a:r>
              <a:rPr lang="en-US" sz="1050" dirty="0">
                <a:latin typeface="Arial" pitchFamily="34" charset="0"/>
                <a:cs typeface="Arial" pitchFamily="34" charset="0"/>
              </a:rPr>
              <a:t> who have sex with males</a:t>
            </a:r>
            <a:endParaRPr lang="th-TH" sz="1050" dirty="0">
              <a:latin typeface="Arial" pitchFamily="34" charset="0"/>
            </a:endParaRPr>
          </a:p>
        </p:txBody>
      </p:sp>
    </p:spTree>
    <p:extLst>
      <p:ext uri="{BB962C8B-B14F-4D97-AF65-F5344CB8AC3E}">
        <p14:creationId xmlns:p14="http://schemas.microsoft.com/office/powerpoint/2010/main" val="1784283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277600" cy="504000"/>
          </a:xfrm>
        </p:spPr>
        <p:txBody>
          <a:bodyPr/>
          <a:lstStyle/>
          <a:p>
            <a:r>
              <a:rPr lang="en-US" dirty="0"/>
              <a:t>Sexual behavior and condom use among MSM in the last 12 months, 2011 and 2013</a:t>
            </a: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38</a:t>
            </a:fld>
            <a:endParaRPr lang="th-TH" dirty="0">
              <a:solidFill>
                <a:prstClr val="black">
                  <a:tint val="75000"/>
                </a:prstClr>
              </a:solidFill>
            </a:endParaRPr>
          </a:p>
        </p:txBody>
      </p:sp>
      <p:sp>
        <p:nvSpPr>
          <p:cNvPr id="4" name="TextBox 3"/>
          <p:cNvSpPr txBox="1"/>
          <p:nvPr/>
        </p:nvSpPr>
        <p:spPr>
          <a:xfrm>
            <a:off x="-34413" y="6627168"/>
            <a:ext cx="9906000" cy="230832"/>
          </a:xfrm>
          <a:prstGeom prst="rect">
            <a:avLst/>
          </a:prstGeom>
          <a:noFill/>
        </p:spPr>
        <p:txBody>
          <a:bodyPr wrap="square" rtlCol="0">
            <a:spAutoFit/>
          </a:bodyPr>
          <a:lstStyle>
            <a:defPPr>
              <a:defRPr lang="en-US"/>
            </a:defPPr>
            <a:lvl1pPr>
              <a:defRPr sz="1000"/>
            </a:lvl1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Epidemiology Center Philippines. Integrated HIV Behavioural and Serologic Surveillance Reports for 2011 and 2013</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903374293"/>
              </p:ext>
            </p:extLst>
          </p:nvPr>
        </p:nvGraphicFramePr>
        <p:xfrm>
          <a:off x="1676400" y="2362201"/>
          <a:ext cx="8763001"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8642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76357"/>
            <a:ext cx="11658599" cy="504000"/>
          </a:xfrm>
        </p:spPr>
        <p:txBody>
          <a:bodyPr/>
          <a:lstStyle/>
          <a:p>
            <a:r>
              <a:rPr lang="en-US" dirty="0"/>
              <a:t>Median number of sexual partners reported among surveyed key populations, 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TextBox 4"/>
          <p:cNvSpPr txBox="1"/>
          <p:nvPr/>
        </p:nvSpPr>
        <p:spPr>
          <a:xfrm>
            <a:off x="152400" y="6519446"/>
            <a:ext cx="11049000" cy="369332"/>
          </a:xfrm>
          <a:prstGeom prst="rect">
            <a:avLst/>
          </a:prstGeom>
          <a:noFill/>
        </p:spPr>
        <p:txBody>
          <a:bodyPr wrap="square"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Epidemiology Bureau, DOH. (2016). 2015 Integrated HIV Behavioral and Serologic Surveillance (IHBSS) Fact Sheets.</a:t>
            </a:r>
            <a:endParaRPr lang="en-GB" sz="900" dirty="0">
              <a:solidFill>
                <a:prstClr val="black"/>
              </a:solidFill>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20563728"/>
              </p:ext>
            </p:extLst>
          </p:nvPr>
        </p:nvGraphicFramePr>
        <p:xfrm>
          <a:off x="1905000" y="1981200"/>
          <a:ext cx="8458200" cy="45365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16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bwMode="auto">
          <a:xfrm>
            <a:off x="267929" y="1532177"/>
            <a:ext cx="11887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of young women (15-24) who had premarital sex in the past </a:t>
            </a:r>
            <a:br>
              <a:rPr lang="en-US" dirty="0"/>
            </a:br>
            <a:r>
              <a:rPr lang="en-US" dirty="0"/>
              <a:t>12 months, and used condom at last sex by age group and residence, 2013</a:t>
            </a: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40D2CD83-D926-F647-944B-5D635BE5DE90}" type="slidenum">
              <a:rPr lang="th-TH" sz="1200">
                <a:solidFill>
                  <a:srgbClr val="898989"/>
                </a:solidFill>
              </a:rPr>
              <a:pPr eaLnBrk="1" hangingPunct="1"/>
              <a:t>40</a:t>
            </a:fld>
            <a:endParaRPr lang="th-TH" sz="1200">
              <a:solidFill>
                <a:srgbClr val="898989"/>
              </a:solidFill>
            </a:endParaRPr>
          </a:p>
        </p:txBody>
      </p:sp>
      <p:sp>
        <p:nvSpPr>
          <p:cNvPr id="67589" name="Text Box 35"/>
          <p:cNvSpPr txBox="1">
            <a:spLocks noChangeArrowheads="1"/>
          </p:cNvSpPr>
          <p:nvPr/>
        </p:nvSpPr>
        <p:spPr bwMode="auto">
          <a:xfrm>
            <a:off x="76200" y="6472646"/>
            <a:ext cx="1112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fontAlgn="base" hangingPunct="1">
              <a:spcBef>
                <a:spcPct val="50000"/>
              </a:spcBef>
              <a:spcAft>
                <a:spcPct val="0"/>
              </a:spcAft>
            </a:pPr>
            <a:r>
              <a:rPr lang="en-US" sz="900" dirty="0">
                <a:solidFill>
                  <a:prstClr val="black"/>
                </a:solidFill>
                <a:cs typeface="Angsana New" charset="0"/>
              </a:rPr>
              <a:t>Source: </a:t>
            </a:r>
            <a:r>
              <a:rPr lang="en-US" sz="900" dirty="0">
                <a:solidFill>
                  <a:srgbClr val="000000"/>
                </a:solidFill>
                <a:cs typeface="Angsana New" charset="0"/>
              </a:rPr>
              <a:t>Prepared by </a:t>
            </a:r>
            <a:r>
              <a:rPr lang="en-US" sz="900" dirty="0">
                <a:solidFill>
                  <a:srgbClr val="000000"/>
                </a:solidFill>
                <a:cs typeface="Angsana New" charset="0"/>
                <a:hlinkClick r:id="rId3"/>
              </a:rPr>
              <a:t>www.aidsdatahub.org</a:t>
            </a:r>
            <a:r>
              <a:rPr lang="en-US" sz="900" dirty="0">
                <a:solidFill>
                  <a:srgbClr val="000000"/>
                </a:solidFill>
                <a:cs typeface="Angsana New" charset="0"/>
              </a:rPr>
              <a:t>  based on </a:t>
            </a:r>
            <a:r>
              <a:rPr lang="en-US" sz="900" dirty="0">
                <a:solidFill>
                  <a:srgbClr val="000000"/>
                </a:solidFill>
              </a:rPr>
              <a:t>Philippine Statistics Authority (PSA) [Philippines], and ICF International. (2014). Philippines National Demographic and Health Survey 2013. Manila, Philippines, and Rockville, Maryland, USA: PSA and ICF International.</a:t>
            </a:r>
            <a:endParaRPr lang="en-US" sz="900" dirty="0">
              <a:solidFill>
                <a:srgbClr val="000000"/>
              </a:solidFill>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915504646"/>
              </p:ext>
            </p:extLst>
          </p:nvPr>
        </p:nvGraphicFramePr>
        <p:xfrm>
          <a:off x="1905000" y="2362200"/>
          <a:ext cx="80772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2969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304800" y="32766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t>Vulnerability and </a:t>
            </a:r>
            <a:br>
              <a:rPr lang="en-US" sz="5400" dirty="0"/>
            </a:br>
            <a:r>
              <a:rPr lang="en-US" sz="5400" dirty="0"/>
              <a:t>HIV knowledge</a:t>
            </a:r>
            <a:endParaRPr lang="en-US" dirty="0"/>
          </a:p>
        </p:txBody>
      </p:sp>
    </p:spTree>
    <p:extLst>
      <p:ext uri="{BB962C8B-B14F-4D97-AF65-F5344CB8AC3E}">
        <p14:creationId xmlns:p14="http://schemas.microsoft.com/office/powerpoint/2010/main" val="4237299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2"/>
          <p:cNvSpPr>
            <a:spLocks noGrp="1"/>
          </p:cNvSpPr>
          <p:nvPr>
            <p:ph type="title"/>
          </p:nvPr>
        </p:nvSpPr>
        <p:spPr bwMode="auto">
          <a:xfrm>
            <a:off x="228600" y="15534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of key populations with comprehensive HIV knowledge, 2011-2015</a:t>
            </a:r>
            <a:br>
              <a:rPr lang="en-US" dirty="0"/>
            </a:b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9D220719-FBAA-A04E-9356-2F3D6FE87BFB}" type="slidenum">
              <a:rPr lang="th-TH" sz="1200">
                <a:solidFill>
                  <a:srgbClr val="898989"/>
                </a:solidFill>
              </a:rPr>
              <a:pPr eaLnBrk="1" hangingPunct="1"/>
              <a:t>42</a:t>
            </a:fld>
            <a:endParaRPr lang="th-TH" sz="1200">
              <a:solidFill>
                <a:srgbClr val="898989"/>
              </a:solidFill>
            </a:endParaRPr>
          </a:p>
        </p:txBody>
      </p:sp>
      <p:sp>
        <p:nvSpPr>
          <p:cNvPr id="75781" name="Text Box 149"/>
          <p:cNvSpPr txBox="1">
            <a:spLocks noChangeArrowheads="1"/>
          </p:cNvSpPr>
          <p:nvPr/>
        </p:nvSpPr>
        <p:spPr bwMode="auto">
          <a:xfrm>
            <a:off x="198120" y="6615342"/>
            <a:ext cx="8610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fontAlgn="base" hangingPunct="1">
              <a:spcBef>
                <a:spcPct val="50000"/>
              </a:spcBef>
              <a:spcAft>
                <a:spcPct val="0"/>
              </a:spcAft>
            </a:pPr>
            <a:r>
              <a:rPr lang="en-US" sz="900" dirty="0">
                <a:solidFill>
                  <a:srgbClr val="000000"/>
                </a:solidFill>
              </a:rPr>
              <a:t>Source: Prepared by </a:t>
            </a:r>
            <a:r>
              <a:rPr lang="en-US" sz="900" dirty="0">
                <a:solidFill>
                  <a:srgbClr val="000000"/>
                </a:solidFill>
                <a:hlinkClick r:id="rId3"/>
              </a:rPr>
              <a:t>www.aidsdatahub.org</a:t>
            </a:r>
            <a:r>
              <a:rPr lang="en-US" sz="900" dirty="0">
                <a:solidFill>
                  <a:srgbClr val="000000"/>
                </a:solidFill>
              </a:rPr>
              <a:t>  based on Integrated HIV Behavioral and Serologic Surveillance (IHBSS) Reports</a:t>
            </a:r>
          </a:p>
        </p:txBody>
      </p:sp>
      <p:graphicFrame>
        <p:nvGraphicFramePr>
          <p:cNvPr id="6" name="Chart 5"/>
          <p:cNvGraphicFramePr>
            <a:graphicFrameLocks noGrp="1"/>
          </p:cNvGraphicFramePr>
          <p:nvPr>
            <p:extLst>
              <p:ext uri="{D42A27DB-BD31-4B8C-83A1-F6EECF244321}">
                <p14:modId xmlns:p14="http://schemas.microsoft.com/office/powerpoint/2010/main" val="818624107"/>
              </p:ext>
            </p:extLst>
          </p:nvPr>
        </p:nvGraphicFramePr>
        <p:xfrm>
          <a:off x="1905000" y="2209800"/>
          <a:ext cx="8305800" cy="4267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1448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228600" y="1401000"/>
            <a:ext cx="113538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of key populations with comprehensive knowledge of HIV by age group, 2013</a:t>
            </a: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5012AF6D-7170-5B40-BC79-1DF1C1573F7D}" type="slidenum">
              <a:rPr lang="th-TH" sz="1200">
                <a:solidFill>
                  <a:srgbClr val="898989"/>
                </a:solidFill>
              </a:rPr>
              <a:pPr eaLnBrk="1" hangingPunct="1"/>
              <a:t>43</a:t>
            </a:fld>
            <a:endParaRPr lang="th-TH" sz="1200">
              <a:solidFill>
                <a:srgbClr val="898989"/>
              </a:solidFill>
            </a:endParaRPr>
          </a:p>
        </p:txBody>
      </p:sp>
      <p:sp>
        <p:nvSpPr>
          <p:cNvPr id="76805" name="Text Box 149"/>
          <p:cNvSpPr txBox="1">
            <a:spLocks noChangeArrowheads="1"/>
          </p:cNvSpPr>
          <p:nvPr/>
        </p:nvSpPr>
        <p:spPr bwMode="auto">
          <a:xfrm>
            <a:off x="76200" y="6400800"/>
            <a:ext cx="1120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r>
              <a:rPr lang="en-US" sz="900" dirty="0">
                <a:solidFill>
                  <a:srgbClr val="000000"/>
                </a:solidFill>
              </a:rPr>
              <a:t>Source: Prepared by </a:t>
            </a:r>
            <a:r>
              <a:rPr lang="en-US" sz="900" dirty="0">
                <a:solidFill>
                  <a:srgbClr val="000000"/>
                </a:solidFill>
                <a:hlinkClick r:id="rId3"/>
              </a:rPr>
              <a:t>www.aidsdatahub.org</a:t>
            </a:r>
            <a:r>
              <a:rPr lang="en-US" sz="900" dirty="0">
                <a:solidFill>
                  <a:srgbClr val="000000"/>
                </a:solidFill>
              </a:rPr>
              <a:t>  based on </a:t>
            </a:r>
            <a:r>
              <a:rPr lang="en-US" sz="900" dirty="0">
                <a:latin typeface="Arial" pitchFamily="34" charset="0"/>
                <a:cs typeface="Arial" pitchFamily="34" charset="0"/>
              </a:rPr>
              <a:t>National HIV and STI Surveillance and Strategic Information Unit, National Epidemiology Center, DOH. (2014). 2013 Integrated HIV Behavioral and Serologic Surveillance (IHBSS) Report. Manila, Philippines.</a:t>
            </a:r>
            <a:endParaRPr lang="en-GB"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3487796043"/>
              </p:ext>
            </p:extLst>
          </p:nvPr>
        </p:nvGraphicFramePr>
        <p:xfrm>
          <a:off x="1828801" y="2286000"/>
          <a:ext cx="8534400"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8466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228600" y="1477200"/>
            <a:ext cx="112776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of key populations with comprehensive HIV knowledge, selected cities, 2015</a:t>
            </a: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5012AF6D-7170-5B40-BC79-1DF1C1573F7D}" type="slidenum">
              <a:rPr lang="th-TH" sz="1200">
                <a:solidFill>
                  <a:srgbClr val="898989"/>
                </a:solidFill>
              </a:rPr>
              <a:pPr eaLnBrk="1" hangingPunct="1"/>
              <a:t>44</a:t>
            </a:fld>
            <a:endParaRPr lang="th-TH" sz="1200">
              <a:solidFill>
                <a:srgbClr val="898989"/>
              </a:solidFill>
            </a:endParaRPr>
          </a:p>
        </p:txBody>
      </p:sp>
      <p:sp>
        <p:nvSpPr>
          <p:cNvPr id="76805" name="Text Box 149"/>
          <p:cNvSpPr txBox="1">
            <a:spLocks noChangeArrowheads="1"/>
          </p:cNvSpPr>
          <p:nvPr/>
        </p:nvSpPr>
        <p:spPr bwMode="auto">
          <a:xfrm>
            <a:off x="152399" y="6519446"/>
            <a:ext cx="11277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r>
              <a:rPr lang="en-US" sz="900" dirty="0">
                <a:solidFill>
                  <a:srgbClr val="000000"/>
                </a:solidFill>
              </a:rPr>
              <a:t>Source: Prepared by </a:t>
            </a:r>
            <a:r>
              <a:rPr lang="en-US" sz="900" dirty="0">
                <a:solidFill>
                  <a:srgbClr val="000000"/>
                </a:solidFill>
                <a:hlinkClick r:id="rId3"/>
              </a:rPr>
              <a:t>www.aidsdatahub.org</a:t>
            </a:r>
            <a:r>
              <a:rPr lang="en-US" sz="900" dirty="0">
                <a:solidFill>
                  <a:srgbClr val="000000"/>
                </a:solidFill>
              </a:rPr>
              <a:t>  based on </a:t>
            </a:r>
            <a:r>
              <a:rPr lang="en-US" sz="900" dirty="0">
                <a:latin typeface="Arial" pitchFamily="34" charset="0"/>
                <a:cs typeface="Arial" pitchFamily="34" charset="0"/>
              </a:rPr>
              <a:t>National HIV and STI Surveillance and Strategic Information Unit, Epidemiology Bureau, DOH. (2016). 2015 Integrated HIV Behavioral and Serologic Surveillance (IHBSS) Fact Sheets.</a:t>
            </a:r>
            <a:endParaRPr lang="en-GB" sz="9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856825024"/>
              </p:ext>
            </p:extLst>
          </p:nvPr>
        </p:nvGraphicFramePr>
        <p:xfrm>
          <a:off x="2074654" y="2286000"/>
          <a:ext cx="8033743" cy="42334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2681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0"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8995"/>
            <a:ext cx="8402672" cy="504000"/>
          </a:xfrm>
        </p:spPr>
        <p:txBody>
          <a:bodyPr/>
          <a:lstStyle/>
          <a:p>
            <a:r>
              <a:rPr lang="en-GB" dirty="0"/>
              <a:t>AIDS Spending by financing source, 2005-2017</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46</a:t>
            </a:fld>
            <a:endParaRPr lang="th-TH" dirty="0">
              <a:solidFill>
                <a:prstClr val="black">
                  <a:tint val="75000"/>
                </a:prstClr>
              </a:solidFill>
            </a:endParaRPr>
          </a:p>
        </p:txBody>
      </p:sp>
      <p:sp>
        <p:nvSpPr>
          <p:cNvPr id="5" name="Rectangle 4"/>
          <p:cNvSpPr/>
          <p:nvPr/>
        </p:nvSpPr>
        <p:spPr>
          <a:xfrm>
            <a:off x="76200" y="6540501"/>
            <a:ext cx="5545108" cy="230832"/>
          </a:xfrm>
          <a:prstGeom prst="rect">
            <a:avLst/>
          </a:prstGeom>
        </p:spPr>
        <p:txBody>
          <a:bodyPr wrap="none">
            <a:spAutoFit/>
          </a:bodyPr>
          <a:lstStyle/>
          <a:p>
            <a:r>
              <a:rPr lang="en-GB" sz="900" dirty="0">
                <a:solidFill>
                  <a:prstClr val="black"/>
                </a:solidFill>
                <a:latin typeface="Arial" pitchFamily="34" charset="0"/>
                <a:cs typeface="Arial" pitchFamily="34" charset="0"/>
              </a:rPr>
              <a:t>Source: </a:t>
            </a:r>
            <a:r>
              <a:rPr lang="en-US" sz="900" dirty="0">
                <a:solidFill>
                  <a:prstClr val="black"/>
                </a:solidFill>
              </a:rPr>
              <a:t>Prepared by </a:t>
            </a:r>
            <a:r>
              <a:rPr lang="en-US" sz="900" dirty="0">
                <a:solidFill>
                  <a:prstClr val="black"/>
                </a:solidFill>
                <a:hlinkClick r:id="rId3"/>
              </a:rPr>
              <a:t>www.aidsdatahub.org</a:t>
            </a:r>
            <a:r>
              <a:rPr lang="en-US" sz="900" dirty="0">
                <a:solidFill>
                  <a:prstClr val="black"/>
                </a:solidFill>
              </a:rPr>
              <a:t>  based on </a:t>
            </a:r>
            <a:r>
              <a:rPr lang="en-US" sz="900" dirty="0">
                <a:solidFill>
                  <a:prstClr val="black"/>
                </a:solidFill>
                <a:hlinkClick r:id="rId4"/>
              </a:rPr>
              <a:t>www.aidsinfoonline.org</a:t>
            </a:r>
            <a:r>
              <a:rPr lang="en-US" sz="900" dirty="0">
                <a:solidFill>
                  <a:prstClr val="black"/>
                </a:solidFill>
              </a:rPr>
              <a:t> and NASA 2015 and 2017 </a:t>
            </a:r>
            <a:endParaRPr lang="en-GB" sz="900" dirty="0"/>
          </a:p>
        </p:txBody>
      </p:sp>
      <p:graphicFrame>
        <p:nvGraphicFramePr>
          <p:cNvPr id="7" name="Chart 6"/>
          <p:cNvGraphicFramePr>
            <a:graphicFrameLocks/>
          </p:cNvGraphicFramePr>
          <p:nvPr>
            <p:extLst>
              <p:ext uri="{D42A27DB-BD31-4B8C-83A1-F6EECF244321}">
                <p14:modId xmlns:p14="http://schemas.microsoft.com/office/powerpoint/2010/main" val="2889459151"/>
              </p:ext>
            </p:extLst>
          </p:nvPr>
        </p:nvGraphicFramePr>
        <p:xfrm>
          <a:off x="1828800" y="2209801"/>
          <a:ext cx="8610600" cy="41105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8161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3400"/>
            <a:ext cx="11203563" cy="504000"/>
          </a:xfrm>
        </p:spPr>
        <p:txBody>
          <a:bodyPr/>
          <a:lstStyle/>
          <a:p>
            <a:r>
              <a:rPr lang="en-GB" dirty="0"/>
              <a:t>AIDS Spending by financing source, 2005-2013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47</a:t>
            </a:fld>
            <a:endParaRPr lang="th-TH" dirty="0">
              <a:solidFill>
                <a:prstClr val="black">
                  <a:tint val="75000"/>
                </a:prstClr>
              </a:solidFill>
            </a:endParaRPr>
          </a:p>
        </p:txBody>
      </p:sp>
      <p:sp>
        <p:nvSpPr>
          <p:cNvPr id="5" name="Rectangle 4"/>
          <p:cNvSpPr/>
          <p:nvPr/>
        </p:nvSpPr>
        <p:spPr>
          <a:xfrm>
            <a:off x="76200" y="6555741"/>
            <a:ext cx="4172937" cy="230832"/>
          </a:xfrm>
          <a:prstGeom prst="rect">
            <a:avLst/>
          </a:prstGeom>
        </p:spPr>
        <p:txBody>
          <a:bodyPr wrap="none">
            <a:spAutoFit/>
          </a:bodyPr>
          <a:lstStyle/>
          <a:p>
            <a:r>
              <a:rPr lang="en-GB" sz="900" dirty="0">
                <a:solidFill>
                  <a:prstClr val="black"/>
                </a:solidFill>
                <a:latin typeface="Arial" pitchFamily="34" charset="0"/>
                <a:cs typeface="Arial" pitchFamily="34" charset="0"/>
              </a:rPr>
              <a:t>Source: </a:t>
            </a:r>
            <a:r>
              <a:rPr lang="en-US" sz="900" dirty="0">
                <a:solidFill>
                  <a:prstClr val="black"/>
                </a:solidFill>
              </a:rPr>
              <a:t>Prepared by </a:t>
            </a:r>
            <a:r>
              <a:rPr lang="en-US" sz="900" dirty="0">
                <a:solidFill>
                  <a:prstClr val="black"/>
                </a:solidFill>
                <a:hlinkClick r:id="rId3"/>
              </a:rPr>
              <a:t>www.aidsdatahub.org</a:t>
            </a:r>
            <a:r>
              <a:rPr lang="en-US" sz="900" dirty="0">
                <a:solidFill>
                  <a:prstClr val="black"/>
                </a:solidFill>
              </a:rPr>
              <a:t>  based on </a:t>
            </a:r>
            <a:r>
              <a:rPr lang="en-US" sz="900" dirty="0">
                <a:solidFill>
                  <a:prstClr val="black"/>
                </a:solidFill>
                <a:hlinkClick r:id="rId4"/>
              </a:rPr>
              <a:t>www.aidsinfoonline.org</a:t>
            </a:r>
            <a:r>
              <a:rPr lang="en-US" sz="900" dirty="0">
                <a:solidFill>
                  <a:prstClr val="black"/>
                </a:solidFill>
              </a:rPr>
              <a:t> </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2504271431"/>
              </p:ext>
            </p:extLst>
          </p:nvPr>
        </p:nvGraphicFramePr>
        <p:xfrm>
          <a:off x="1800225" y="2057400"/>
          <a:ext cx="8562976" cy="441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0490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37" y="1571612"/>
            <a:ext cx="11203563" cy="504000"/>
          </a:xfrm>
        </p:spPr>
        <p:txBody>
          <a:bodyPr/>
          <a:lstStyle/>
          <a:p>
            <a:r>
              <a:rPr lang="en-US" dirty="0"/>
              <a:t>AIDS spending by category, 2005-2013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48</a:t>
            </a:fld>
            <a:endParaRPr lang="th-TH" dirty="0">
              <a:solidFill>
                <a:prstClr val="black">
                  <a:tint val="75000"/>
                </a:prstClr>
              </a:solidFill>
            </a:endParaRPr>
          </a:p>
        </p:txBody>
      </p:sp>
      <p:sp>
        <p:nvSpPr>
          <p:cNvPr id="5" name="TextBox 4"/>
          <p:cNvSpPr txBox="1"/>
          <p:nvPr/>
        </p:nvSpPr>
        <p:spPr>
          <a:xfrm>
            <a:off x="12290" y="6540501"/>
            <a:ext cx="7391400" cy="230832"/>
          </a:xfrm>
          <a:prstGeom prst="rect">
            <a:avLst/>
          </a:prstGeom>
          <a:noFill/>
        </p:spPr>
        <p:txBody>
          <a:bodyPr wrap="square" rtlCol="0">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443902399"/>
              </p:ext>
            </p:extLst>
          </p:nvPr>
        </p:nvGraphicFramePr>
        <p:xfrm>
          <a:off x="1676400" y="2057401"/>
          <a:ext cx="8585098" cy="44964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73829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203563" cy="504000"/>
          </a:xfrm>
        </p:spPr>
        <p:txBody>
          <a:bodyPr/>
          <a:lstStyle/>
          <a:p>
            <a:r>
              <a:rPr lang="en-US" dirty="0"/>
              <a:t>Proportion of total prevention programme spending on key populations </a:t>
            </a:r>
            <a:br>
              <a:rPr lang="en-US" dirty="0"/>
            </a:br>
            <a:r>
              <a:rPr lang="en-US" dirty="0"/>
              <a:t>at higher risk, 2005-2013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49</a:t>
            </a:fld>
            <a:endParaRPr lang="th-TH" dirty="0">
              <a:solidFill>
                <a:prstClr val="black">
                  <a:tint val="75000"/>
                </a:prstClr>
              </a:solidFill>
            </a:endParaRPr>
          </a:p>
        </p:txBody>
      </p:sp>
      <p:sp>
        <p:nvSpPr>
          <p:cNvPr id="5" name="TextBox 4"/>
          <p:cNvSpPr txBox="1"/>
          <p:nvPr/>
        </p:nvSpPr>
        <p:spPr>
          <a:xfrm>
            <a:off x="152400" y="6615342"/>
            <a:ext cx="7391400" cy="230832"/>
          </a:xfrm>
          <a:prstGeom prst="rect">
            <a:avLst/>
          </a:prstGeom>
          <a:noFill/>
        </p:spPr>
        <p:txBody>
          <a:bodyPr wrap="square" rtlCol="0">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4"/>
              </a:rPr>
              <a:t>www.aidsinfoonline.org</a:t>
            </a:r>
            <a:r>
              <a:rPr lang="en-US" sz="900" dirty="0">
                <a:solidFill>
                  <a:prstClr val="black"/>
                </a:solidFill>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254328086"/>
              </p:ext>
            </p:extLst>
          </p:nvPr>
        </p:nvGraphicFramePr>
        <p:xfrm>
          <a:off x="1828800" y="2438400"/>
          <a:ext cx="85344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322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03" y="1515291"/>
            <a:ext cx="11719420" cy="790588"/>
          </a:xfrm>
        </p:spPr>
        <p:txBody>
          <a:bodyPr/>
          <a:lstStyle/>
          <a:p>
            <a:r>
              <a:rPr lang="en-US" dirty="0"/>
              <a:t>Estimated people living with HIV, new HIV infections and AIDS-related deaths, 1990-2018</a:t>
            </a:r>
            <a:br>
              <a:rPr lang="en-US" dirty="0"/>
            </a:br>
            <a:r>
              <a:rPr lang="en-US" dirty="0"/>
              <a:t> </a:t>
            </a:r>
          </a:p>
        </p:txBody>
      </p:sp>
      <p:sp>
        <p:nvSpPr>
          <p:cNvPr id="3" name="Slide Number Placeholder 2"/>
          <p:cNvSpPr>
            <a:spLocks noGrp="1"/>
          </p:cNvSpPr>
          <p:nvPr>
            <p:ph type="sldNum" sz="quarter" idx="10"/>
          </p:nvPr>
        </p:nvSpPr>
        <p:spPr>
          <a:xfrm>
            <a:off x="11468100" y="6492875"/>
            <a:ext cx="7239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pitchFamily="34" charset="0"/>
                <a:ea typeface="+mn-ea"/>
                <a:cs typeface="Cordia New"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pitchFamily="34" charset="0"/>
              <a:ea typeface="+mn-ea"/>
              <a:cs typeface="Cordia New" pitchFamily="34" charset="-34"/>
            </a:endParaRPr>
          </a:p>
        </p:txBody>
      </p:sp>
      <p:sp>
        <p:nvSpPr>
          <p:cNvPr id="6" name="Rectangle 5">
            <a:extLst>
              <a:ext uri="{FF2B5EF4-FFF2-40B4-BE49-F238E27FC236}">
                <a16:creationId xmlns:a16="http://schemas.microsoft.com/office/drawing/2014/main" id="{1BE04222-F614-4BF2-8891-F8A2DB6B7E08}"/>
              </a:ext>
            </a:extLst>
          </p:cNvPr>
          <p:cNvSpPr/>
          <p:nvPr/>
        </p:nvSpPr>
        <p:spPr>
          <a:xfrm>
            <a:off x="0" y="6629400"/>
            <a:ext cx="452932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Chart 8" title="Chart"/>
          <p:cNvGraphicFramePr>
            <a:graphicFrameLocks/>
          </p:cNvGraphicFramePr>
          <p:nvPr>
            <p:extLst>
              <p:ext uri="{D42A27DB-BD31-4B8C-83A1-F6EECF244321}">
                <p14:modId xmlns:p14="http://schemas.microsoft.com/office/powerpoint/2010/main" val="3054463471"/>
              </p:ext>
            </p:extLst>
          </p:nvPr>
        </p:nvGraphicFramePr>
        <p:xfrm>
          <a:off x="328257" y="2423700"/>
          <a:ext cx="1152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1191164" y="5104262"/>
            <a:ext cx="7233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13,000</a:t>
            </a: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11300346" y="5540991"/>
            <a:ext cx="6141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1,200</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5520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7200"/>
            <a:ext cx="11203563" cy="504000"/>
          </a:xfrm>
        </p:spPr>
        <p:txBody>
          <a:bodyPr/>
          <a:lstStyle/>
          <a:p>
            <a:r>
              <a:rPr lang="en-US" dirty="0"/>
              <a:t>Proportion of spending on HIV prevention programmes from domestic and international sources, 2005 - 2013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50</a:t>
            </a:fld>
            <a:endParaRPr lang="th-TH" dirty="0">
              <a:solidFill>
                <a:prstClr val="black">
                  <a:tint val="75000"/>
                </a:prstClr>
              </a:solidFill>
            </a:endParaRPr>
          </a:p>
        </p:txBody>
      </p:sp>
      <p:sp>
        <p:nvSpPr>
          <p:cNvPr id="5" name="TextBox 4"/>
          <p:cNvSpPr txBox="1"/>
          <p:nvPr/>
        </p:nvSpPr>
        <p:spPr>
          <a:xfrm>
            <a:off x="31955" y="6597445"/>
            <a:ext cx="7391400" cy="230832"/>
          </a:xfrm>
          <a:prstGeom prst="rect">
            <a:avLst/>
          </a:prstGeom>
          <a:noFill/>
        </p:spPr>
        <p:txBody>
          <a:bodyPr wrap="square" rtlCol="0">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4"/>
              </a:rPr>
              <a:t>www.aidsinfoonline.org</a:t>
            </a:r>
            <a:r>
              <a:rPr lang="en-US" sz="9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1223893675"/>
              </p:ext>
            </p:extLst>
          </p:nvPr>
        </p:nvGraphicFramePr>
        <p:xfrm>
          <a:off x="1676401" y="2438400"/>
          <a:ext cx="8763001"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4004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811000" cy="504000"/>
          </a:xfrm>
        </p:spPr>
        <p:txBody>
          <a:bodyPr/>
          <a:lstStyle/>
          <a:p>
            <a:r>
              <a:rPr lang="en-US" dirty="0"/>
              <a:t>Proportion of spending on care and treatment from domestic and international sources, 2005 - 2013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51</a:t>
            </a:fld>
            <a:endParaRPr lang="th-TH" dirty="0">
              <a:solidFill>
                <a:prstClr val="black">
                  <a:tint val="75000"/>
                </a:prstClr>
              </a:solidFill>
            </a:endParaRPr>
          </a:p>
        </p:txBody>
      </p:sp>
      <p:sp>
        <p:nvSpPr>
          <p:cNvPr id="5" name="TextBox 4"/>
          <p:cNvSpPr txBox="1"/>
          <p:nvPr/>
        </p:nvSpPr>
        <p:spPr>
          <a:xfrm>
            <a:off x="76200" y="6627168"/>
            <a:ext cx="7391400" cy="230832"/>
          </a:xfrm>
          <a:prstGeom prst="rect">
            <a:avLst/>
          </a:prstGeom>
          <a:noFill/>
        </p:spPr>
        <p:txBody>
          <a:bodyPr wrap="square" rtlCol="0">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4"/>
              </a:rPr>
              <a:t>www.aidsinfoonline.org</a:t>
            </a:r>
            <a:r>
              <a:rPr lang="en-US" sz="900" dirty="0">
                <a:solidFill>
                  <a:prstClr val="black"/>
                </a:solidFill>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932160682"/>
              </p:ext>
            </p:extLst>
          </p:nvPr>
        </p:nvGraphicFramePr>
        <p:xfrm>
          <a:off x="1676400" y="2286000"/>
          <a:ext cx="8763001" cy="42672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4105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66700"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0"/>
            <a:ext cx="11277601" cy="504000"/>
          </a:xfrm>
        </p:spPr>
        <p:txBody>
          <a:bodyPr/>
          <a:lstStyle/>
          <a:p>
            <a:r>
              <a:rPr lang="en-US" dirty="0">
                <a:latin typeface="Arial" pitchFamily="34" charset="0"/>
                <a:cs typeface="Arial" pitchFamily="34" charset="0"/>
              </a:rPr>
              <a:t>Proportion of key populations reached with HIV prevention programmes, 2007-2013</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53</a:t>
            </a:fld>
            <a:endParaRPr lang="th-TH" dirty="0">
              <a:solidFill>
                <a:prstClr val="black">
                  <a:tint val="75000"/>
                </a:prstClr>
              </a:solidFill>
            </a:endParaRPr>
          </a:p>
        </p:txBody>
      </p:sp>
      <p:sp>
        <p:nvSpPr>
          <p:cNvPr id="4" name="Rectangle 3"/>
          <p:cNvSpPr/>
          <p:nvPr/>
        </p:nvSpPr>
        <p:spPr>
          <a:xfrm>
            <a:off x="152400" y="6461661"/>
            <a:ext cx="11201400" cy="369332"/>
          </a:xfrm>
          <a:prstGeom prst="rect">
            <a:avLst/>
          </a:prstGeom>
        </p:spPr>
        <p:txBody>
          <a:bodyPr wrap="square">
            <a:spAutoFit/>
          </a:body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National Epidemiology Center Philippines: Integrated HIV Behavioral and Serologic Surveillance (IHBSS) 2007, 2009, 2011 and 2013; 2. UNAIDS. (2012). Annexes - UNAIDS Report on the Global AIDS Epidemic 2012; and 3.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006484053"/>
              </p:ext>
            </p:extLst>
          </p:nvPr>
        </p:nvGraphicFramePr>
        <p:xfrm>
          <a:off x="1905000" y="2438400"/>
          <a:ext cx="8305800" cy="3886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4905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1203563" cy="504000"/>
          </a:xfrm>
        </p:spPr>
        <p:txBody>
          <a:bodyPr/>
          <a:lstStyle/>
          <a:p>
            <a:r>
              <a:rPr lang="en-US" dirty="0"/>
              <a:t>Number of needle/syringes distributed per person who inject drugs per year</a:t>
            </a:r>
            <a:br>
              <a:rPr lang="en-US" dirty="0"/>
            </a:br>
            <a:r>
              <a:rPr lang="en-US" dirty="0"/>
              <a:t>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54</a:t>
            </a:fld>
            <a:endParaRPr lang="th-TH" dirty="0">
              <a:solidFill>
                <a:prstClr val="black">
                  <a:tint val="75000"/>
                </a:prstClr>
              </a:solidFill>
            </a:endParaRPr>
          </a:p>
        </p:txBody>
      </p:sp>
      <p:sp>
        <p:nvSpPr>
          <p:cNvPr id="6" name="TextBox 1"/>
          <p:cNvSpPr txBox="1"/>
          <p:nvPr/>
        </p:nvSpPr>
        <p:spPr>
          <a:xfrm>
            <a:off x="-12290" y="6476559"/>
            <a:ext cx="10822525"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1. WHO, UNAIDS, &amp; UNICEF. (2009). Towards Universal Access: Scaling up Priority HIV/AIDS Interventions in the Health Sector- Progress Report 2009; 2. WHO, UNAIDS, &amp; UNICEF. (2010). Towards Universal Access: Scaling up Priority HIV/AIDS Interventions in the Health Sector - Progress Report 2010</a:t>
            </a:r>
          </a:p>
        </p:txBody>
      </p:sp>
      <p:graphicFrame>
        <p:nvGraphicFramePr>
          <p:cNvPr id="14" name="Chart 13"/>
          <p:cNvGraphicFramePr>
            <a:graphicFrameLocks noGrp="1"/>
          </p:cNvGraphicFramePr>
          <p:nvPr>
            <p:extLst>
              <p:ext uri="{D42A27DB-BD31-4B8C-83A1-F6EECF244321}">
                <p14:modId xmlns:p14="http://schemas.microsoft.com/office/powerpoint/2010/main" val="1987533434"/>
              </p:ext>
            </p:extLst>
          </p:nvPr>
        </p:nvGraphicFramePr>
        <p:xfrm>
          <a:off x="1752600" y="2362200"/>
          <a:ext cx="8763000" cy="386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6651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734800" cy="504000"/>
          </a:xfrm>
        </p:spPr>
        <p:txBody>
          <a:bodyPr/>
          <a:lstStyle/>
          <a:p>
            <a:r>
              <a:rPr lang="en-GB" dirty="0"/>
              <a:t>Proportion of key populations who received an HIV test in the last 12 months and knew their results, 2007-2015</a:t>
            </a:r>
            <a:br>
              <a:rPr lang="en-GB" dirty="0"/>
            </a:br>
            <a:r>
              <a:rPr lang="en-GB" dirty="0"/>
              <a:t> </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55</a:t>
            </a:fld>
            <a:endParaRPr lang="th-TH" dirty="0">
              <a:solidFill>
                <a:prstClr val="black">
                  <a:tint val="75000"/>
                </a:prstClr>
              </a:solidFill>
            </a:endParaRPr>
          </a:p>
        </p:txBody>
      </p:sp>
      <p:sp>
        <p:nvSpPr>
          <p:cNvPr id="6" name="TextBox 1"/>
          <p:cNvSpPr txBox="1"/>
          <p:nvPr/>
        </p:nvSpPr>
        <p:spPr>
          <a:xfrm>
            <a:off x="76200" y="6482033"/>
            <a:ext cx="8344530" cy="3535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UNAIDS Report on the Global AIDS Epidemic, 2010; and 2)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2394818774"/>
              </p:ext>
            </p:extLst>
          </p:nvPr>
        </p:nvGraphicFramePr>
        <p:xfrm>
          <a:off x="2133601" y="2438400"/>
          <a:ext cx="7931989" cy="381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134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82400" cy="504000"/>
          </a:xfrm>
        </p:spPr>
        <p:txBody>
          <a:bodyPr/>
          <a:lstStyle/>
          <a:p>
            <a:r>
              <a:rPr lang="en-US" dirty="0"/>
              <a:t>Proportion of key populations who received an HIV test in the last 12 months, selected cities,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56</a:t>
            </a:fld>
            <a:endParaRPr lang="th-TH" dirty="0">
              <a:solidFill>
                <a:prstClr val="black">
                  <a:tint val="75000"/>
                </a:prstClr>
              </a:solidFill>
            </a:endParaRPr>
          </a:p>
        </p:txBody>
      </p:sp>
      <p:sp>
        <p:nvSpPr>
          <p:cNvPr id="5" name="TextBox 4"/>
          <p:cNvSpPr txBox="1"/>
          <p:nvPr/>
        </p:nvSpPr>
        <p:spPr>
          <a:xfrm>
            <a:off x="76200" y="6477000"/>
            <a:ext cx="11277600" cy="369332"/>
          </a:xfrm>
          <a:prstGeom prst="rect">
            <a:avLst/>
          </a:prstGeom>
          <a:noFill/>
        </p:spPr>
        <p:txBody>
          <a:bodyPr wrap="square"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Epidemiology Bureau, DOH. (2016). 2015 Integrated HIV Behavioral and Serologic Surveillance (IHBSS) Fact Sheets.</a:t>
            </a:r>
            <a:endParaRPr lang="en-GB" sz="900" dirty="0">
              <a:solidFill>
                <a:prstClr val="black"/>
              </a:solidFil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231988770"/>
              </p:ext>
            </p:extLst>
          </p:nvPr>
        </p:nvGraphicFramePr>
        <p:xfrm>
          <a:off x="2057400" y="2209801"/>
          <a:ext cx="8077200" cy="4196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6606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bwMode="auto">
          <a:xfrm>
            <a:off x="228600" y="1524000"/>
            <a:ext cx="112776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of key populations who know where to get tested for HIV, selected cities, 2015</a:t>
            </a:r>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40D2CD83-D926-F647-944B-5D635BE5DE90}" type="slidenum">
              <a:rPr lang="th-TH" sz="1200">
                <a:solidFill>
                  <a:srgbClr val="898989"/>
                </a:solidFill>
              </a:rPr>
              <a:pPr eaLnBrk="1" hangingPunct="1"/>
              <a:t>57</a:t>
            </a:fld>
            <a:endParaRPr lang="th-TH" sz="1200">
              <a:solidFill>
                <a:srgbClr val="898989"/>
              </a:solidFill>
            </a:endParaRPr>
          </a:p>
        </p:txBody>
      </p:sp>
      <p:sp>
        <p:nvSpPr>
          <p:cNvPr id="67589" name="Text Box 35"/>
          <p:cNvSpPr txBox="1">
            <a:spLocks noChangeArrowheads="1"/>
          </p:cNvSpPr>
          <p:nvPr/>
        </p:nvSpPr>
        <p:spPr bwMode="auto">
          <a:xfrm>
            <a:off x="0" y="6577630"/>
            <a:ext cx="10972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fontAlgn="base" hangingPunct="1">
              <a:spcBef>
                <a:spcPct val="50000"/>
              </a:spcBef>
              <a:spcAft>
                <a:spcPct val="0"/>
              </a:spcAft>
            </a:pPr>
            <a:r>
              <a:rPr lang="en-US" sz="900" dirty="0">
                <a:solidFill>
                  <a:prstClr val="black"/>
                </a:solidFill>
                <a:cs typeface="Angsana New" charset="0"/>
              </a:rPr>
              <a:t>Source: </a:t>
            </a:r>
            <a:r>
              <a:rPr lang="en-US" sz="900" dirty="0">
                <a:solidFill>
                  <a:srgbClr val="000000"/>
                </a:solidFill>
                <a:cs typeface="Angsana New" charset="0"/>
              </a:rPr>
              <a:t>Prepared by </a:t>
            </a:r>
            <a:r>
              <a:rPr lang="en-US" sz="900" dirty="0">
                <a:solidFill>
                  <a:srgbClr val="000000"/>
                </a:solidFill>
                <a:cs typeface="Angsana New" charset="0"/>
                <a:hlinkClick r:id="rId3"/>
              </a:rPr>
              <a:t>www.aidsdatahub.org</a:t>
            </a:r>
            <a:r>
              <a:rPr lang="en-US" sz="900" dirty="0">
                <a:solidFill>
                  <a:srgbClr val="000000"/>
                </a:solidFill>
                <a:cs typeface="Angsana New" charset="0"/>
              </a:rPr>
              <a:t>  based on </a:t>
            </a:r>
            <a:r>
              <a:rPr lang="en-US" sz="900" dirty="0">
                <a:solidFill>
                  <a:prstClr val="black"/>
                </a:solidFill>
                <a:cs typeface="Arial" charset="0"/>
              </a:rPr>
              <a:t>National HIV and STI Surveillance and Strategic Information Unit, Epidemiology Bureau, DOH. (2016). 2015 Integrated HIV Behavioral and Serologic Surveillance (IHBSS) Fact Sheets.</a:t>
            </a:r>
          </a:p>
        </p:txBody>
      </p:sp>
      <p:graphicFrame>
        <p:nvGraphicFramePr>
          <p:cNvPr id="7" name="Chart 6"/>
          <p:cNvGraphicFramePr>
            <a:graphicFrameLocks noGrp="1"/>
          </p:cNvGraphicFramePr>
          <p:nvPr>
            <p:extLst>
              <p:ext uri="{D42A27DB-BD31-4B8C-83A1-F6EECF244321}">
                <p14:modId xmlns:p14="http://schemas.microsoft.com/office/powerpoint/2010/main" val="2032189027"/>
              </p:ext>
            </p:extLst>
          </p:nvPr>
        </p:nvGraphicFramePr>
        <p:xfrm>
          <a:off x="1828801" y="2362200"/>
          <a:ext cx="8601075" cy="4019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4813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05" y="1600200"/>
            <a:ext cx="9036495" cy="504000"/>
          </a:xfrm>
        </p:spPr>
        <p:txBody>
          <a:bodyPr/>
          <a:lstStyle/>
          <a:p>
            <a:r>
              <a:rPr lang="en-US" dirty="0"/>
              <a:t>HIV testing and 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58</a:t>
            </a:fld>
            <a:endParaRPr lang="th-TH" dirty="0">
              <a:solidFill>
                <a:prstClr val="black">
                  <a:tint val="75000"/>
                </a:prstClr>
              </a:solidFill>
              <a:latin typeface="Arial"/>
              <a:cs typeface="Cordia New" panose="020B0304020202020204" pitchFamily="34" charset="-34"/>
            </a:endParaRPr>
          </a:p>
        </p:txBody>
      </p:sp>
      <p:graphicFrame>
        <p:nvGraphicFramePr>
          <p:cNvPr id="8" name="Chart 7">
            <a:extLst>
              <a:ext uri="{FF2B5EF4-FFF2-40B4-BE49-F238E27FC236}">
                <a16:creationId xmlns:a16="http://schemas.microsoft.com/office/drawing/2014/main" id="{3A4F7B61-D1C3-41F6-8010-F18B390822E6}"/>
              </a:ext>
            </a:extLst>
          </p:cNvPr>
          <p:cNvGraphicFramePr>
            <a:graphicFrameLocks/>
          </p:cNvGraphicFramePr>
          <p:nvPr/>
        </p:nvGraphicFramePr>
        <p:xfrm>
          <a:off x="1828800" y="2286000"/>
          <a:ext cx="82296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5679248-4441-4793-A181-7814A75D90CF}"/>
              </a:ext>
            </a:extLst>
          </p:cNvPr>
          <p:cNvSpPr/>
          <p:nvPr/>
        </p:nvSpPr>
        <p:spPr>
          <a:xfrm>
            <a:off x="0" y="6629400"/>
            <a:ext cx="8153400" cy="215444"/>
          </a:xfrm>
          <a:prstGeom prst="rect">
            <a:avLst/>
          </a:prstGeom>
        </p:spPr>
        <p:txBody>
          <a:bodyPr wrap="square">
            <a:spAutoFit/>
          </a:bodyPr>
          <a:lstStyle/>
          <a:p>
            <a:pPr>
              <a:defRPr/>
            </a:pPr>
            <a:r>
              <a:rPr lang="en-US" sz="800" dirty="0">
                <a:solidFill>
                  <a:prstClr val="black"/>
                </a:solidFill>
                <a:latin typeface="Arial"/>
                <a:cs typeface="Arial" pitchFamily="34" charset="0"/>
              </a:rPr>
              <a:t>Source: </a:t>
            </a:r>
            <a:r>
              <a:rPr lang="en-US" sz="800" dirty="0">
                <a:solidFill>
                  <a:srgbClr val="000000"/>
                </a:solidFill>
                <a:latin typeface="Arial"/>
                <a:cs typeface="Arial" pitchFamily="34" charset="0"/>
              </a:rPr>
              <a:t>Prepared by </a:t>
            </a:r>
            <a:r>
              <a:rPr lang="en-US" sz="800" dirty="0">
                <a:solidFill>
                  <a:srgbClr val="000000"/>
                </a:solidFill>
                <a:latin typeface="Arial"/>
                <a:cs typeface="Arial" pitchFamily="34" charset="0"/>
                <a:hlinkClick r:id="rId4"/>
              </a:rPr>
              <a:t>www.aidsdatahub.org</a:t>
            </a:r>
            <a:r>
              <a:rPr lang="en-US" sz="800" dirty="0">
                <a:solidFill>
                  <a:srgbClr val="000000"/>
                </a:solidFill>
                <a:latin typeface="Arial"/>
                <a:cs typeface="Arial" pitchFamily="34" charset="0"/>
              </a:rPr>
              <a:t>  based on </a:t>
            </a:r>
            <a:r>
              <a:rPr lang="en-US" sz="800" dirty="0">
                <a:solidFill>
                  <a:prstClr val="black"/>
                </a:solidFill>
                <a:latin typeface="Arial"/>
                <a:cs typeface="Arial" pitchFamily="34" charset="0"/>
              </a:rPr>
              <a:t>UNAIDS. (2019). UNAIDS 2019 HIV Estimates and Global AIDS Monitoring 2019</a:t>
            </a:r>
            <a:endParaRPr lang="en-GB" sz="800" dirty="0">
              <a:solidFill>
                <a:prstClr val="black"/>
              </a:solidFill>
              <a:latin typeface="Arial"/>
              <a:cs typeface="Cordia New" pitchFamily="34" charset="-34"/>
            </a:endParaRPr>
          </a:p>
        </p:txBody>
      </p:sp>
    </p:spTree>
    <p:extLst>
      <p:ext uri="{BB962C8B-B14F-4D97-AF65-F5344CB8AC3E}">
        <p14:creationId xmlns:p14="http://schemas.microsoft.com/office/powerpoint/2010/main" val="1994244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1168"/>
            <a:ext cx="8784976" cy="504000"/>
          </a:xfrm>
        </p:spPr>
        <p:txBody>
          <a:bodyPr/>
          <a:lstStyle/>
          <a:p>
            <a:r>
              <a:rPr lang="en-US" dirty="0"/>
              <a:t>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59</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nvGraphicFramePr>
        <p:xfrm>
          <a:off x="1828800" y="2286000"/>
          <a:ext cx="85344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AADAA556-815A-49EA-972A-58C39FA82639}"/>
              </a:ext>
            </a:extLst>
          </p:cNvPr>
          <p:cNvSpPr/>
          <p:nvPr/>
        </p:nvSpPr>
        <p:spPr>
          <a:xfrm>
            <a:off x="0" y="6641916"/>
            <a:ext cx="8153400" cy="215444"/>
          </a:xfrm>
          <a:prstGeom prst="rect">
            <a:avLst/>
          </a:prstGeom>
        </p:spPr>
        <p:txBody>
          <a:bodyPr wrap="square">
            <a:spAutoFit/>
          </a:bodyPr>
          <a:lstStyle/>
          <a:p>
            <a:pPr>
              <a:defRPr/>
            </a:pPr>
            <a:r>
              <a:rPr lang="en-US" sz="800" dirty="0">
                <a:solidFill>
                  <a:prstClr val="black"/>
                </a:solidFill>
                <a:latin typeface="Arial"/>
                <a:cs typeface="Arial" pitchFamily="34" charset="0"/>
              </a:rPr>
              <a:t>Source: </a:t>
            </a:r>
            <a:r>
              <a:rPr lang="en-US" sz="800" dirty="0">
                <a:solidFill>
                  <a:srgbClr val="000000"/>
                </a:solidFill>
                <a:latin typeface="Arial"/>
                <a:cs typeface="Arial" pitchFamily="34" charset="0"/>
              </a:rPr>
              <a:t>Prepared by </a:t>
            </a:r>
            <a:r>
              <a:rPr lang="en-US" sz="800" dirty="0">
                <a:solidFill>
                  <a:srgbClr val="000000"/>
                </a:solidFill>
                <a:latin typeface="Arial"/>
                <a:cs typeface="Arial" pitchFamily="34" charset="0"/>
                <a:hlinkClick r:id="rId4"/>
              </a:rPr>
              <a:t>www.aidsdatahub.org</a:t>
            </a:r>
            <a:r>
              <a:rPr lang="en-US" sz="800" dirty="0">
                <a:solidFill>
                  <a:srgbClr val="000000"/>
                </a:solidFill>
                <a:latin typeface="Arial"/>
                <a:cs typeface="Arial" pitchFamily="34" charset="0"/>
              </a:rPr>
              <a:t>  based on </a:t>
            </a:r>
            <a:r>
              <a:rPr lang="en-US" sz="800" dirty="0">
                <a:solidFill>
                  <a:prstClr val="black"/>
                </a:solidFill>
                <a:latin typeface="Arial"/>
                <a:cs typeface="Arial" pitchFamily="34" charset="0"/>
              </a:rPr>
              <a:t>UNAIDS. (2019). UNAIDS 2019 HIV Estimates and Global AIDS Monitoring 2019</a:t>
            </a:r>
            <a:endParaRPr lang="en-GB" sz="800" dirty="0">
              <a:solidFill>
                <a:prstClr val="black"/>
              </a:solidFill>
              <a:latin typeface="Arial"/>
              <a:cs typeface="Cordia New" pitchFamily="34" charset="-34"/>
            </a:endParaRPr>
          </a:p>
        </p:txBody>
      </p:sp>
    </p:spTree>
    <p:extLst>
      <p:ext uri="{BB962C8B-B14F-4D97-AF65-F5344CB8AC3E}">
        <p14:creationId xmlns:p14="http://schemas.microsoft.com/office/powerpoint/2010/main" val="12809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03" y="1515291"/>
            <a:ext cx="11719420" cy="790588"/>
          </a:xfrm>
        </p:spPr>
        <p:txBody>
          <a:bodyPr/>
          <a:lstStyle/>
          <a:p>
            <a:r>
              <a:rPr lang="en-US" dirty="0"/>
              <a:t>Estimated people living with HIV, new HIV infections and AIDS-related deaths, 1990-2018</a:t>
            </a:r>
            <a:br>
              <a:rPr lang="en-US" dirty="0"/>
            </a:br>
            <a:r>
              <a:rPr lang="en-US" dirty="0"/>
              <a:t> </a:t>
            </a:r>
          </a:p>
        </p:txBody>
      </p:sp>
      <p:sp>
        <p:nvSpPr>
          <p:cNvPr id="3" name="Slide Number Placeholder 2"/>
          <p:cNvSpPr>
            <a:spLocks noGrp="1"/>
          </p:cNvSpPr>
          <p:nvPr>
            <p:ph type="sldNum" sz="quarter" idx="10"/>
          </p:nvPr>
        </p:nvSpPr>
        <p:spPr>
          <a:xfrm>
            <a:off x="11468100" y="6492875"/>
            <a:ext cx="7239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pitchFamily="34" charset="0"/>
                <a:ea typeface="+mn-ea"/>
                <a:cs typeface="Cordia New"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pitchFamily="34" charset="0"/>
              <a:ea typeface="+mn-ea"/>
              <a:cs typeface="Cordia New" pitchFamily="34" charset="-34"/>
            </a:endParaRPr>
          </a:p>
        </p:txBody>
      </p:sp>
      <p:sp>
        <p:nvSpPr>
          <p:cNvPr id="6" name="Rectangle 5">
            <a:extLst>
              <a:ext uri="{FF2B5EF4-FFF2-40B4-BE49-F238E27FC236}">
                <a16:creationId xmlns:a16="http://schemas.microsoft.com/office/drawing/2014/main" id="{1BE04222-F614-4BF2-8891-F8A2DB6B7E08}"/>
              </a:ext>
            </a:extLst>
          </p:cNvPr>
          <p:cNvSpPr/>
          <p:nvPr/>
        </p:nvSpPr>
        <p:spPr>
          <a:xfrm>
            <a:off x="0" y="6629400"/>
            <a:ext cx="4529328" cy="2286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Chart 9" title="Chart"/>
          <p:cNvGraphicFramePr>
            <a:graphicFrameLocks/>
          </p:cNvGraphicFramePr>
          <p:nvPr>
            <p:extLst>
              <p:ext uri="{D42A27DB-BD31-4B8C-83A1-F6EECF244321}">
                <p14:modId xmlns:p14="http://schemas.microsoft.com/office/powerpoint/2010/main" val="791469667"/>
              </p:ext>
            </p:extLst>
          </p:nvPr>
        </p:nvGraphicFramePr>
        <p:xfrm>
          <a:off x="3578414" y="2352247"/>
          <a:ext cx="468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title="Chart"/>
          <p:cNvGraphicFramePr>
            <a:graphicFrameLocks/>
          </p:cNvGraphicFramePr>
          <p:nvPr>
            <p:extLst>
              <p:ext uri="{D42A27DB-BD31-4B8C-83A1-F6EECF244321}">
                <p14:modId xmlns:p14="http://schemas.microsoft.com/office/powerpoint/2010/main" val="4170479628"/>
              </p:ext>
            </p:extLst>
          </p:nvPr>
        </p:nvGraphicFramePr>
        <p:xfrm>
          <a:off x="0" y="4338000"/>
          <a:ext cx="468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title="Chart"/>
          <p:cNvGraphicFramePr>
            <a:graphicFrameLocks/>
          </p:cNvGraphicFramePr>
          <p:nvPr/>
        </p:nvGraphicFramePr>
        <p:xfrm>
          <a:off x="7512000" y="4338000"/>
          <a:ext cx="4680000" cy="25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11054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887200" cy="504000"/>
          </a:xfrm>
        </p:spPr>
        <p:txBody>
          <a:bodyPr/>
          <a:lstStyle/>
          <a:p>
            <a:r>
              <a:rPr lang="en-US" dirty="0"/>
              <a:t>Estimated adults living with HIV, adults receiving ARVs, and adult ART </a:t>
            </a:r>
            <a:br>
              <a:rPr lang="en-US" dirty="0"/>
            </a:br>
            <a:r>
              <a:rPr lang="en-US" dirty="0"/>
              <a:t>coverage,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60</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nvGraphicFramePr>
        <p:xfrm>
          <a:off x="1828800" y="2286000"/>
          <a:ext cx="84582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AA26922-EB4A-43AD-8D5E-012AEF0BD8B8}"/>
              </a:ext>
            </a:extLst>
          </p:cNvPr>
          <p:cNvSpPr/>
          <p:nvPr/>
        </p:nvSpPr>
        <p:spPr>
          <a:xfrm>
            <a:off x="152400" y="6627168"/>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spTree>
    <p:extLst>
      <p:ext uri="{BB962C8B-B14F-4D97-AF65-F5344CB8AC3E}">
        <p14:creationId xmlns:p14="http://schemas.microsoft.com/office/powerpoint/2010/main" val="2745048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24" y="1553626"/>
            <a:ext cx="8784976" cy="504000"/>
          </a:xfrm>
        </p:spPr>
        <p:txBody>
          <a:bodyPr/>
          <a:lstStyle/>
          <a:p>
            <a:r>
              <a:rPr lang="en-US" dirty="0"/>
              <a:t>ART scale up, 2000-2018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61</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nvGraphicFramePr>
        <p:xfrm>
          <a:off x="1828800" y="2286000"/>
          <a:ext cx="86106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7758A6B-65C9-4BCC-AA68-64F447E56A4B}"/>
              </a:ext>
            </a:extLst>
          </p:cNvPr>
          <p:cNvSpPr/>
          <p:nvPr/>
        </p:nvSpPr>
        <p:spPr>
          <a:xfrm>
            <a:off x="152400" y="6588065"/>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spTree>
    <p:extLst>
      <p:ext uri="{BB962C8B-B14F-4D97-AF65-F5344CB8AC3E}">
        <p14:creationId xmlns:p14="http://schemas.microsoft.com/office/powerpoint/2010/main" val="940732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77200"/>
            <a:ext cx="11506200" cy="504000"/>
          </a:xfrm>
        </p:spPr>
        <p:txBody>
          <a:bodyPr/>
          <a:lstStyle/>
          <a:p>
            <a:r>
              <a:rPr lang="en-US" dirty="0"/>
              <a:t>Estimated pregnant women living with HIV, pregnant women receiving ARVs, and PMTCT coverage,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62</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nvGraphicFramePr>
        <p:xfrm>
          <a:off x="1828800" y="2286000"/>
          <a:ext cx="83820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0723E9A8-1BB0-42C9-BE06-2FD1EDE12DD4}"/>
              </a:ext>
            </a:extLst>
          </p:cNvPr>
          <p:cNvSpPr/>
          <p:nvPr/>
        </p:nvSpPr>
        <p:spPr>
          <a:xfrm>
            <a:off x="152400" y="6622252"/>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spTree>
    <p:extLst>
      <p:ext uri="{BB962C8B-B14F-4D97-AF65-F5344CB8AC3E}">
        <p14:creationId xmlns:p14="http://schemas.microsoft.com/office/powerpoint/2010/main" val="1059477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187" y="2084726"/>
            <a:ext cx="8991600" cy="3477875"/>
          </a:xfrm>
          <a:prstGeom prst="rect">
            <a:avLst/>
          </a:prstGeom>
        </p:spPr>
        <p:txBody>
          <a:bodyPr wrap="square">
            <a:spAutoFit/>
          </a:bodyPr>
          <a:lstStyle/>
          <a:p>
            <a:pPr>
              <a:lnSpc>
                <a:spcPts val="2200"/>
              </a:lnSpc>
            </a:pPr>
            <a:br>
              <a:rPr lang="en-US" sz="20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7" name="Rectangle 6"/>
          <p:cNvSpPr/>
          <p:nvPr/>
        </p:nvSpPr>
        <p:spPr>
          <a:xfrm>
            <a:off x="1371599" y="1433629"/>
            <a:ext cx="8077201" cy="553998"/>
          </a:xfrm>
          <a:prstGeom prst="rect">
            <a:avLst/>
          </a:prstGeom>
        </p:spPr>
        <p:txBody>
          <a:bodyPr wrap="square">
            <a:spAutoFit/>
          </a:bodyPr>
          <a:lstStyle/>
          <a:p>
            <a:r>
              <a:rPr lang="en-US" sz="3000" b="1" dirty="0">
                <a:solidFill>
                  <a:srgbClr val="00B0F0"/>
                </a:solidFill>
                <a:latin typeface="Arial" pitchFamily="34" charset="0"/>
                <a:cs typeface="Arial" pitchFamily="34" charset="0"/>
              </a:rPr>
              <a:t>National data on stigma and discrimination </a:t>
            </a:r>
            <a:endParaRPr lang="en-GB" sz="3000" b="1" dirty="0">
              <a:solidFill>
                <a:srgbClr val="00B0F0"/>
              </a:solidFill>
              <a:latin typeface="Arial" pitchFamily="34" charset="0"/>
              <a:cs typeface="Arial" pitchFamily="34" charset="0"/>
            </a:endParaRPr>
          </a:p>
        </p:txBody>
      </p:sp>
      <p:sp>
        <p:nvSpPr>
          <p:cNvPr id="16" name="Oval 15"/>
          <p:cNvSpPr/>
          <p:nvPr/>
        </p:nvSpPr>
        <p:spPr>
          <a:xfrm>
            <a:off x="6285742" y="3306626"/>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2590800" y="5537538"/>
            <a:ext cx="6553200" cy="1015663"/>
          </a:xfrm>
          <a:prstGeom prst="rect">
            <a:avLst/>
          </a:prstGeom>
          <a:noFill/>
          <a:ln w="15875">
            <a:solidFill>
              <a:schemeClr val="bg1">
                <a:lumMod val="50000"/>
                <a:alpha val="48000"/>
              </a:schemeClr>
            </a:solidFill>
          </a:ln>
        </p:spPr>
        <p:txBody>
          <a:bodyPr wrap="square" rtlCol="0">
            <a:spAutoFit/>
          </a:bodyPr>
          <a:lstStyle/>
          <a:p>
            <a:pPr indent="-114300"/>
            <a:r>
              <a:rPr lang="en-US" sz="2400" dirty="0">
                <a:solidFill>
                  <a:srgbClr val="00B0F0"/>
                </a:solidFill>
                <a:latin typeface="Arial" pitchFamily="34" charset="0"/>
                <a:cs typeface="Arial" pitchFamily="34" charset="0"/>
              </a:rPr>
              <a:t>STIGMA INDEX </a:t>
            </a:r>
            <a:r>
              <a:rPr lang="en-US" dirty="0">
                <a:solidFill>
                  <a:srgbClr val="00B0F0"/>
                </a:solidFill>
                <a:latin typeface="Arial" pitchFamily="34" charset="0"/>
                <a:cs typeface="Arial" pitchFamily="34" charset="0"/>
              </a:rPr>
              <a:t>(2009-10 Data) </a:t>
            </a:r>
          </a:p>
          <a:p>
            <a:pPr indent="-114300"/>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20%</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1449491"/>
            <a:ext cx="1065109" cy="106510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87391615"/>
              </p:ext>
            </p:extLst>
          </p:nvPr>
        </p:nvGraphicFramePr>
        <p:xfrm>
          <a:off x="1676400" y="3915703"/>
          <a:ext cx="8761336" cy="1524099"/>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353291">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05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314036">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Oval 12"/>
          <p:cNvSpPr/>
          <p:nvPr/>
        </p:nvSpPr>
        <p:spPr>
          <a:xfrm>
            <a:off x="1828800" y="3319766"/>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Wave 10"/>
          <p:cNvSpPr/>
          <p:nvPr/>
        </p:nvSpPr>
        <p:spPr>
          <a:xfrm>
            <a:off x="9829800" y="4386566"/>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2" name="Wave 11"/>
          <p:cNvSpPr/>
          <p:nvPr/>
        </p:nvSpPr>
        <p:spPr>
          <a:xfrm>
            <a:off x="9829800" y="4996166"/>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63</a:t>
            </a:fld>
            <a:endParaRPr lang="en-GB">
              <a:solidFill>
                <a:prstClr val="black">
                  <a:tint val="75000"/>
                </a:prstClr>
              </a:solidFill>
            </a:endParaRPr>
          </a:p>
        </p:txBody>
      </p:sp>
      <p:sp>
        <p:nvSpPr>
          <p:cNvPr id="15" name="Rectangle 14"/>
          <p:cNvSpPr/>
          <p:nvPr/>
        </p:nvSpPr>
        <p:spPr>
          <a:xfrm>
            <a:off x="0" y="6650937"/>
            <a:ext cx="9753600" cy="230832"/>
          </a:xfrm>
          <a:prstGeom prst="rect">
            <a:avLst/>
          </a:prstGeom>
        </p:spPr>
        <p:txBody>
          <a:bodyPr wrap="square">
            <a:spAutoFit/>
          </a:bodyPr>
          <a:lstStyle/>
          <a:p>
            <a:pPr>
              <a:defRPr/>
            </a:pPr>
            <a:r>
              <a:rPr lang="en-US" sz="900" kern="0" dirty="0">
                <a:solidFill>
                  <a:prstClr val="black"/>
                </a:solidFill>
                <a:latin typeface="Arial" pitchFamily="34" charset="0"/>
                <a:cs typeface="Arial" pitchFamily="34" charset="0"/>
              </a:rPr>
              <a:t>Source: </a:t>
            </a:r>
            <a:r>
              <a:rPr lang="en-GB" sz="900" kern="0" dirty="0">
                <a:solidFill>
                  <a:sysClr val="windowText" lastClr="000000"/>
                </a:solidFill>
              </a:rPr>
              <a:t>Prepared by UNAIDS Regional Support Team Asia and the Pacific and</a:t>
            </a:r>
            <a:r>
              <a:rPr lang="en-GB" sz="900" u="sng" kern="0" dirty="0">
                <a:solidFill>
                  <a:sysClr val="windowText" lastClr="000000"/>
                </a:solidFill>
                <a:hlinkClick r:id="rId3"/>
              </a:rPr>
              <a:t>www.aidsdatahub.org</a:t>
            </a:r>
            <a:r>
              <a:rPr lang="en-GB" sz="900" kern="0" dirty="0">
                <a:solidFill>
                  <a:sysClr val="windowText" lastClr="000000"/>
                </a:solidFill>
              </a:rPr>
              <a:t> based on information provided by UNAIDS country office and partners</a:t>
            </a:r>
          </a:p>
        </p:txBody>
      </p:sp>
    </p:spTree>
    <p:extLst>
      <p:ext uri="{BB962C8B-B14F-4D97-AF65-F5344CB8AC3E}">
        <p14:creationId xmlns:p14="http://schemas.microsoft.com/office/powerpoint/2010/main" val="3135443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ED532AC-182C-4D17-8F62-BCD23D6BF88C}" type="slidenum">
              <a:rPr lang="th-TH" smtClean="0">
                <a:solidFill>
                  <a:prstClr val="black">
                    <a:tint val="75000"/>
                  </a:prstClr>
                </a:solidFill>
              </a:rPr>
              <a:pPr>
                <a:defRPr/>
              </a:pPr>
              <a:t>64</a:t>
            </a:fld>
            <a:endParaRPr lang="th-TH" dirty="0">
              <a:solidFill>
                <a:prstClr val="black">
                  <a:tint val="75000"/>
                </a:prstClr>
              </a:solidFill>
            </a:endParaRPr>
          </a:p>
        </p:txBody>
      </p:sp>
      <p:sp>
        <p:nvSpPr>
          <p:cNvPr id="141315" name="Rectangle 2"/>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sz="4000"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u="sng" dirty="0">
              <a:solidFill>
                <a:srgbClr val="C00000"/>
              </a:solidFill>
            </a:endParaRPr>
          </a:p>
          <a:p>
            <a:pPr algn="ctr" eaLnBrk="1" fontAlgn="base" hangingPunct="1">
              <a:spcBef>
                <a:spcPct val="20000"/>
              </a:spcBef>
              <a:spcAft>
                <a:spcPct val="0"/>
              </a:spcAft>
            </a:pPr>
            <a:endParaRPr lang="en-US" sz="1000" i="1" dirty="0">
              <a:solidFill>
                <a:srgbClr val="C00000"/>
              </a:solidFill>
            </a:endParaRPr>
          </a:p>
          <a:p>
            <a:pPr algn="ctr" eaLnBrk="1" fontAlgn="base" hangingPunct="1">
              <a:spcBef>
                <a:spcPct val="20000"/>
              </a:spcBef>
              <a:spcAft>
                <a:spcPct val="0"/>
              </a:spcAft>
            </a:pPr>
            <a:endParaRPr lang="en-US" sz="1000" i="1" dirty="0">
              <a:solidFill>
                <a:srgbClr val="C00000"/>
              </a:solidFill>
            </a:endParaRPr>
          </a:p>
          <a:p>
            <a:pPr algn="ctr" eaLnBrk="1" fontAlgn="base" hangingPunct="1">
              <a:spcBef>
                <a:spcPct val="20000"/>
              </a:spcBef>
              <a:spcAft>
                <a:spcPct val="0"/>
              </a:spcAft>
            </a:pPr>
            <a:endParaRPr lang="en-US" sz="10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3200" dirty="0">
              <a:solidFill>
                <a:srgbClr val="C00000"/>
              </a:solidFill>
            </a:endParaRPr>
          </a:p>
        </p:txBody>
      </p:sp>
    </p:spTree>
    <p:extLst>
      <p:ext uri="{BB962C8B-B14F-4D97-AF65-F5344CB8AC3E}">
        <p14:creationId xmlns:p14="http://schemas.microsoft.com/office/powerpoint/2010/main" val="15005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48" y="1524000"/>
            <a:ext cx="11923552" cy="762000"/>
          </a:xfrm>
        </p:spPr>
        <p:txBody>
          <a:bodyPr/>
          <a:lstStyle/>
          <a:p>
            <a:pPr lvl="0"/>
            <a:r>
              <a:rPr lang="en-US" dirty="0"/>
              <a:t>Estimated number of adults (15+) living with HIV and women (15+) living with HIV, 1990-2018</a:t>
            </a:r>
            <a:br>
              <a:rPr lang="en-US" dirty="0"/>
            </a:br>
            <a:br>
              <a:rPr lang="en-US" dirty="0"/>
            </a:br>
            <a:r>
              <a:rPr lang="en-US" dirty="0"/>
              <a:t> </a:t>
            </a:r>
          </a:p>
        </p:txBody>
      </p:sp>
      <p:sp>
        <p:nvSpPr>
          <p:cNvPr id="3" name="Slide Number Placeholder 2"/>
          <p:cNvSpPr>
            <a:spLocks noGrp="1"/>
          </p:cNvSpPr>
          <p:nvPr>
            <p:ph type="sldNum" sz="quarter" idx="10"/>
          </p:nvPr>
        </p:nvSpPr>
        <p:spPr>
          <a:xfrm>
            <a:off x="11468100" y="6492507"/>
            <a:ext cx="7239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6" name="Rectangle 5">
            <a:extLst>
              <a:ext uri="{FF2B5EF4-FFF2-40B4-BE49-F238E27FC236}">
                <a16:creationId xmlns:a16="http://schemas.microsoft.com/office/drawing/2014/main" id="{03B46F44-8028-4D55-938B-2E8936CAC1FF}"/>
              </a:ext>
            </a:extLst>
          </p:cNvPr>
          <p:cNvSpPr/>
          <p:nvPr/>
        </p:nvSpPr>
        <p:spPr>
          <a:xfrm>
            <a:off x="0" y="6626800"/>
            <a:ext cx="451064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hart 6" title="Chart"/>
          <p:cNvGraphicFramePr>
            <a:graphicFrameLocks/>
          </p:cNvGraphicFramePr>
          <p:nvPr>
            <p:extLst>
              <p:ext uri="{D42A27DB-BD31-4B8C-83A1-F6EECF244321}">
                <p14:modId xmlns:p14="http://schemas.microsoft.com/office/powerpoint/2010/main" val="2534009877"/>
              </p:ext>
            </p:extLst>
          </p:nvPr>
        </p:nvGraphicFramePr>
        <p:xfrm>
          <a:off x="323139" y="2422216"/>
          <a:ext cx="11520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74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84128" y="1553400"/>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2015</a:t>
            </a:r>
            <a:endParaRPr dirty="0"/>
          </a:p>
        </p:txBody>
      </p:sp>
      <p:sp>
        <p:nvSpPr>
          <p:cNvPr id="529" name="Google Shape;529;p85"/>
          <p:cNvSpPr txBox="1">
            <a:spLocks noGrp="1"/>
          </p:cNvSpPr>
          <p:nvPr>
            <p:ph type="sldNum" idx="12"/>
          </p:nvPr>
        </p:nvSpPr>
        <p:spPr>
          <a:xfrm>
            <a:off x="9667876" y="6357939"/>
            <a:ext cx="542925" cy="365125"/>
          </a:xfrm>
          <a:prstGeom prst="rect">
            <a:avLst/>
          </a:prstGeom>
          <a:noFill/>
          <a:ln>
            <a:noFill/>
          </a:ln>
        </p:spPr>
        <p:txBody>
          <a:bodyPr spcFirstLastPara="1" wrap="square" lIns="91425" tIns="45700" rIns="91425" bIns="45700"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4086787028"/>
              </p:ext>
            </p:extLst>
          </p:nvPr>
        </p:nvGraphicFramePr>
        <p:xfrm>
          <a:off x="2028398" y="2289978"/>
          <a:ext cx="7979645" cy="4042671"/>
        </p:xfrm>
        <a:graphic>
          <a:graphicData uri="http://schemas.openxmlformats.org/drawingml/2006/table">
            <a:tbl>
              <a:tblPr>
                <a:noFill/>
              </a:tblPr>
              <a:tblGrid>
                <a:gridCol w="3564262">
                  <a:extLst>
                    <a:ext uri="{9D8B030D-6E8A-4147-A177-3AD203B41FA5}">
                      <a16:colId xmlns:a16="http://schemas.microsoft.com/office/drawing/2014/main" val="20000"/>
                    </a:ext>
                  </a:extLst>
                </a:gridCol>
                <a:gridCol w="2068671">
                  <a:extLst>
                    <a:ext uri="{9D8B030D-6E8A-4147-A177-3AD203B41FA5}">
                      <a16:colId xmlns:a16="http://schemas.microsoft.com/office/drawing/2014/main" val="20001"/>
                    </a:ext>
                  </a:extLst>
                </a:gridCol>
                <a:gridCol w="2346712">
                  <a:extLst>
                    <a:ext uri="{9D8B030D-6E8A-4147-A177-3AD203B41FA5}">
                      <a16:colId xmlns:a16="http://schemas.microsoft.com/office/drawing/2014/main" val="20002"/>
                    </a:ext>
                  </a:extLst>
                </a:gridCol>
              </a:tblGrid>
              <a:tr h="529423">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4144">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3899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10 000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57682">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66 000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4144">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531 500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41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rgbClr val="000000"/>
                          </a:solidFill>
                          <a:latin typeface="+mn-lt"/>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i="0" u="none" strike="noStrike" cap="none" dirty="0">
                          <a:solidFill>
                            <a:srgbClr val="000000"/>
                          </a:solidFill>
                          <a:latin typeface="+mn-lt"/>
                          <a:ea typeface="Arial"/>
                          <a:cs typeface="Arial"/>
                          <a:sym typeface="Arial"/>
                        </a:rPr>
                        <a:t> 86 600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40313"/>
                  </a:ext>
                </a:extLst>
              </a:tr>
              <a:tr h="6041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rgbClr val="000000"/>
                          </a:solidFill>
                          <a:latin typeface="+mn-lt"/>
                          <a:ea typeface="Arial"/>
                          <a:cs typeface="Arial"/>
                          <a:sym typeface="Arial"/>
                        </a:rPr>
                        <a:t>Transgender people (TG)</a:t>
                      </a: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28575"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i="0" u="none" strike="noStrike" cap="none" dirty="0">
                          <a:solidFill>
                            <a:srgbClr val="000000"/>
                          </a:solidFill>
                          <a:latin typeface="+mn-lt"/>
                          <a:ea typeface="Arial"/>
                          <a:cs typeface="Arial"/>
                          <a:sym typeface="Arial"/>
                        </a:rPr>
                        <a:t>122 800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28575"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28575"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3633346"/>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112063" y="6540501"/>
            <a:ext cx="8534400" cy="233810"/>
          </a:xfrm>
          <a:prstGeom prst="rect">
            <a:avLst/>
          </a:prstGeom>
          <a:noFill/>
          <a:ln>
            <a:noFill/>
          </a:ln>
        </p:spPr>
        <p:txBody>
          <a:bodyPr spcFirstLastPara="1" wrap="square" lIns="91425" tIns="45700" rIns="91425" bIns="45700"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44732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24581" y="6516542"/>
            <a:ext cx="8248860" cy="3414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Integrated HIV Behavioral and Serologic Surveillance (IHBSS) 2007-2015;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p>
        </p:txBody>
      </p:sp>
      <p:graphicFrame>
        <p:nvGraphicFramePr>
          <p:cNvPr id="8" name="Chart 7"/>
          <p:cNvGraphicFramePr>
            <a:graphicFrameLocks noGrp="1"/>
          </p:cNvGraphicFramePr>
          <p:nvPr>
            <p:extLst>
              <p:ext uri="{D42A27DB-BD31-4B8C-83A1-F6EECF244321}">
                <p14:modId xmlns:p14="http://schemas.microsoft.com/office/powerpoint/2010/main" val="2062054827"/>
              </p:ext>
            </p:extLst>
          </p:nvPr>
        </p:nvGraphicFramePr>
        <p:xfrm>
          <a:off x="1981200" y="2286001"/>
          <a:ext cx="8001000" cy="3952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9979921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12288</TotalTime>
  <Words>4269</Words>
  <Application>Microsoft Macintosh PowerPoint</Application>
  <PresentationFormat>Widescreen</PresentationFormat>
  <Paragraphs>507</Paragraphs>
  <Slides>64</Slides>
  <Notes>54</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64</vt:i4>
      </vt:variant>
    </vt:vector>
  </HeadingPairs>
  <TitlesOfParts>
    <vt:vector size="84" baseType="lpstr">
      <vt:lpstr>Arial</vt:lpstr>
      <vt:lpstr>Arial Narrow</vt:lpstr>
      <vt:lpstr>Calibri</vt:lpstr>
      <vt:lpstr>Times New Roman</vt:lpstr>
      <vt:lpstr>1_Cover Design</vt:lpstr>
      <vt:lpstr>Layout with Latest!</vt:lpstr>
      <vt:lpstr>1_Layout with Latest!</vt:lpstr>
      <vt:lpstr>2_Cover Design</vt:lpstr>
      <vt:lpstr>Layout</vt:lpstr>
      <vt:lpstr>1_Layout</vt:lpstr>
      <vt:lpstr>3_Layout with Latest!</vt:lpstr>
      <vt:lpstr>2_Layout</vt:lpstr>
      <vt:lpstr>3_Layout</vt:lpstr>
      <vt:lpstr>4_Layout</vt:lpstr>
      <vt:lpstr>5_Layout</vt:lpstr>
      <vt:lpstr>6_Layout</vt:lpstr>
      <vt:lpstr>13_Layout</vt:lpstr>
      <vt:lpstr>7_Layout</vt:lpstr>
      <vt:lpstr>8_Layout</vt:lpstr>
      <vt:lpstr>9_Layout</vt:lpstr>
      <vt:lpstr>Philippines</vt:lpstr>
      <vt:lpstr>CONTENT</vt:lpstr>
      <vt:lpstr>BASIC SOCIO-DEMOGRAPHIC INDICATORS</vt:lpstr>
      <vt:lpstr>HIV prevalence and  epidemiology </vt:lpstr>
      <vt:lpstr>Estimated people living with HIV, new HIV infections and AIDS-related deaths, 1990-2018  </vt:lpstr>
      <vt:lpstr>Estimated people living with HIV, new HIV infections and AIDS-related deaths, 1990-2018  </vt:lpstr>
      <vt:lpstr>Estimated number of adults (15+) living with HIV and women (15+) living with HIV, 1990-2018   </vt:lpstr>
      <vt:lpstr>Key population size estimates, 2015</vt:lpstr>
      <vt:lpstr>HIV prevalence among key populations, 2007-2015 </vt:lpstr>
      <vt:lpstr>HIV prevalence among key populations, 2015 </vt:lpstr>
      <vt:lpstr>HIV prevalence among key populations, 2015 </vt:lpstr>
      <vt:lpstr>HIV prevalence among key populations by age group, 2015 </vt:lpstr>
      <vt:lpstr>High HIV prevalence among key populations in selected cities, 2015</vt:lpstr>
      <vt:lpstr>HIV prevalence among males who have sex with males in selected cities, 2007-2015</vt:lpstr>
      <vt:lpstr>HIV prevalence among  males who have sex with males by age group,  2009-2015</vt:lpstr>
      <vt:lpstr>HIV prevalence among FSW by age group, 2011 and 2013</vt:lpstr>
      <vt:lpstr>HIV prevalence among male PWID by age group, Cebu City and Mandaue City, 2011 and 2013</vt:lpstr>
      <vt:lpstr>HIV prevalence among PWID in selected geographical locations, 2005-2013</vt:lpstr>
      <vt:lpstr>Syphilis prevalence among key populations in selected cities, 2015</vt:lpstr>
      <vt:lpstr>Geographical distribution of reported HIV cases in Philippines, 2017</vt:lpstr>
      <vt:lpstr>Annual number of reported HIV cases, AIDS cases, and AIDS related deaths, 1984 – May 2016</vt:lpstr>
      <vt:lpstr>Reported HIV cases by mode of transmission, 1984-May 2016</vt:lpstr>
      <vt:lpstr>Cumulative HIV cases by mode of transmission, January 1984-May 2016</vt:lpstr>
      <vt:lpstr>Cumulative HIV cases by mode of transmission among children and adolescents, January 1984 – May 2016</vt:lpstr>
      <vt:lpstr>Proportion of HIV cases among Overseas Filipino workers (OFWs) compared to Non-OFWs, 2000- May 2016</vt:lpstr>
      <vt:lpstr>Risk behaviours </vt:lpstr>
      <vt:lpstr>Proportion of key populations who reported condom use at last sex, 2007-2015 </vt:lpstr>
      <vt:lpstr>Proportion of FSW who reported condom use with their most recent client, by city, 2013  </vt:lpstr>
      <vt:lpstr>Proportion of FSW who reported condom at last sex, by partner type and  by city, 2015   </vt:lpstr>
      <vt:lpstr>Proportion of males who have sex with males who reported condom use at last sex with male partner, selected cities, 2015  </vt:lpstr>
      <vt:lpstr>Proportion of MSM who reported condom use at last sex with a male partner in the last 12 months, by age group and city, 2014  </vt:lpstr>
      <vt:lpstr>Proportion of PWID who reported condom use at last sex by partner type and city, 2015   </vt:lpstr>
      <vt:lpstr>Proportion of male entertainment establishment workers who reported condom use at last sex by partner type and by city, 2015    </vt:lpstr>
      <vt:lpstr>Proportion of transgender women who reported condom with their most recent client by city and by age-group, 2015     </vt:lpstr>
      <vt:lpstr>Proportion of PWID who reported using sterile injecting equipment at the last time that they injected, 2007-2015 </vt:lpstr>
      <vt:lpstr>Proportion of key populations with reported drug use behaviors in the last 12 months, 2013</vt:lpstr>
      <vt:lpstr>Proportion of males who have sex with males who engaged in transactional sex in the last year, selected cities, 2015</vt:lpstr>
      <vt:lpstr>Sexual behavior and condom use among MSM in the last 12 months, 2011 and 2013   </vt:lpstr>
      <vt:lpstr>Median number of sexual partners reported among surveyed key populations, 2015</vt:lpstr>
      <vt:lpstr>Proportion of young women (15-24) who had premarital sex in the past  12 months, and used condom at last sex by age group and residence, 2013 </vt:lpstr>
      <vt:lpstr>Vulnerability and  HIV knowledge</vt:lpstr>
      <vt:lpstr>Proportion of key populations with comprehensive HIV knowledge, 2011-2015  </vt:lpstr>
      <vt:lpstr>Proportion of key populations with comprehensive knowledge of HIV by age group, 2013 </vt:lpstr>
      <vt:lpstr>Proportion of key populations with comprehensive HIV knowledge, selected cities, 2015 </vt:lpstr>
      <vt:lpstr>HIV expenditure </vt:lpstr>
      <vt:lpstr>AIDS Spending by financing source, 2005-2017 </vt:lpstr>
      <vt:lpstr>AIDS Spending by financing source, 2005-2013 </vt:lpstr>
      <vt:lpstr>AIDS spending by category, 2005-2013</vt:lpstr>
      <vt:lpstr>Proportion of total prevention programme spending on key populations  at higher risk, 2005-2013</vt:lpstr>
      <vt:lpstr>Proportion of spending on HIV prevention programmes from domestic and international sources, 2005 - 2013 </vt:lpstr>
      <vt:lpstr>Proportion of spending on care and treatment from domestic and international sources, 2005 - 2013</vt:lpstr>
      <vt:lpstr>National response </vt:lpstr>
      <vt:lpstr>Proportion of key populations reached with HIV prevention programmes, 2007-2013 </vt:lpstr>
      <vt:lpstr>Number of needle/syringes distributed per person who inject drugs per year  </vt:lpstr>
      <vt:lpstr>Proportion of key populations who received an HIV test in the last 12 months and knew their results, 2007-2015  </vt:lpstr>
      <vt:lpstr>Proportion of key populations who received an HIV test in the last 12 months, selected cities, 2015</vt:lpstr>
      <vt:lpstr>Proportion of key populations who know where to get tested for HIV, selected cities, 2015</vt:lpstr>
      <vt:lpstr>HIV testing and treatment cascade, 2018</vt:lpstr>
      <vt:lpstr>Treatment cascade, 2018</vt:lpstr>
      <vt:lpstr>Estimated adults living with HIV, adults receiving ARVs, and adult ART  coverage, 2018</vt:lpstr>
      <vt:lpstr>ART scale up, 2000-2018</vt:lpstr>
      <vt:lpstr>Estimated pregnant women living with HIV, pregnant women receiving ARVs, and PMTCT coverage, 2018</vt:lpstr>
      <vt:lpstr>PowerPoint Presentation</vt:lpstr>
      <vt:lpstr>PowerPoint Presentation</vt:lpstr>
    </vt:vector>
  </TitlesOfParts>
  <Manager/>
  <Company/>
  <LinksUpToDate>false</LinksUpToDate>
  <SharedDoc>false</SharedDoc>
  <HyperlinkBase>https://www.aidsdatahub.org/resource/philippines-country-slides-2019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Philippines Country Slides 2019</dc:title>
  <dc:subject>Get an overview of the HIV/AIDS situation in the Philippines.</dc:subject>
  <dc:creator>HIV/AIDS Data Hub for the Asia-Pacific</dc:creator>
  <cp:keywords>hiv, aids, socio-demographic indicators, prevalence, epidemiology, risk behaviors, vulnerability, hiv knowledge, national response</cp:keywords>
  <dc:description/>
  <cp:lastModifiedBy>pro6738</cp:lastModifiedBy>
  <cp:revision>1260</cp:revision>
  <cp:lastPrinted>2014-02-20T07:16:03Z</cp:lastPrinted>
  <dcterms:created xsi:type="dcterms:W3CDTF">2013-01-31T02:09:13Z</dcterms:created>
  <dcterms:modified xsi:type="dcterms:W3CDTF">2019-10-22T00:47:47Z</dcterms:modified>
  <cp:category/>
</cp:coreProperties>
</file>