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6.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theme/themeOverride17.xml" ContentType="application/vnd.openxmlformats-officedocument.themeOverride+xml"/>
  <Override PartName="/ppt/charts/chart25.xml" ContentType="application/vnd.openxmlformats-officedocument.drawingml.chart+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28"/>
  </p:notesMasterIdLst>
  <p:sldIdLst>
    <p:sldId id="277" r:id="rId3"/>
    <p:sldId id="465" r:id="rId4"/>
    <p:sldId id="257" r:id="rId5"/>
    <p:sldId id="258" r:id="rId6"/>
    <p:sldId id="466" r:id="rId7"/>
    <p:sldId id="259" r:id="rId8"/>
    <p:sldId id="260" r:id="rId9"/>
    <p:sldId id="261" r:id="rId10"/>
    <p:sldId id="279" r:id="rId11"/>
    <p:sldId id="281" r:id="rId12"/>
    <p:sldId id="262" r:id="rId13"/>
    <p:sldId id="278" r:id="rId14"/>
    <p:sldId id="264" r:id="rId15"/>
    <p:sldId id="265" r:id="rId16"/>
    <p:sldId id="266" r:id="rId17"/>
    <p:sldId id="267" r:id="rId18"/>
    <p:sldId id="268" r:id="rId19"/>
    <p:sldId id="269" r:id="rId20"/>
    <p:sldId id="270" r:id="rId21"/>
    <p:sldId id="271" r:id="rId22"/>
    <p:sldId id="272" r:id="rId23"/>
    <p:sldId id="280" r:id="rId24"/>
    <p:sldId id="274" r:id="rId25"/>
    <p:sldId id="275" r:id="rId26"/>
    <p:sldId id="2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9999"/>
    <a:srgbClr val="FF7C80"/>
    <a:srgbClr val="F26B73"/>
    <a:srgbClr val="F15B40"/>
    <a:srgbClr val="70C8BE"/>
    <a:srgbClr val="00A9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1386"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1" Type="http://schemas.openxmlformats.org/officeDocument/2006/relationships/oleObject" Target="file:///E:\!\!%20Data_Regional%20update\TB%20data\2018\Copy%20of%20TB%20data%20working%20file_Nov2018.xlsx" TargetMode="Externa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20Data_Regional%20update\TB%20data\2018\Copy%20of%20TB%20data%20working%20file_Nov2018.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E:\!\!%20Data_Regional%20update\TB%20data\2018\Copy%20of%20TB%20data%20working%20file_Nov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CDC884"/>
              </a:solidFill>
              <a:ln w="34925" cmpd="dbl">
                <a:solidFill>
                  <a:schemeClr val="bg1"/>
                </a:solidFill>
                <a:prstDash val="solid"/>
              </a:ln>
            </c:spPr>
            <c:extLst>
              <c:ext xmlns:c16="http://schemas.microsoft.com/office/drawing/2014/chart" uri="{C3380CC4-5D6E-409C-BE32-E72D297353CC}">
                <c16:uniqueId val="{00000001-6D22-4DDC-A362-4EDBBB9A28B7}"/>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6D22-4DDC-A362-4EDBBB9A28B7}"/>
              </c:ext>
            </c:extLst>
          </c:dPt>
          <c:val>
            <c:numRef>
              <c:f>'Global vs AP'!$G$19:$G$20</c:f>
              <c:numCache>
                <c:formatCode>General</c:formatCode>
                <c:ptCount val="2"/>
                <c:pt idx="0">
                  <c:v>53</c:v>
                </c:pt>
                <c:pt idx="1">
                  <c:v>47</c:v>
                </c:pt>
              </c:numCache>
            </c:numRef>
          </c:val>
          <c:extLst>
            <c:ext xmlns:c16="http://schemas.microsoft.com/office/drawing/2014/chart" uri="{C3380CC4-5D6E-409C-BE32-E72D297353CC}">
              <c16:uniqueId val="{00000004-6D22-4DDC-A362-4EDBBB9A28B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1734982972036755"/>
          <c:w val="0.73714312713538921"/>
          <c:h val="0.79417819736414974"/>
        </c:manualLayout>
      </c:layout>
      <c:pieChart>
        <c:varyColors val="1"/>
        <c:ser>
          <c:idx val="0"/>
          <c:order val="0"/>
          <c:spPr>
            <a:ln w="22225">
              <a:solidFill>
                <a:schemeClr val="bg1"/>
              </a:solidFill>
            </a:ln>
          </c:spPr>
          <c:dPt>
            <c:idx val="0"/>
            <c:bubble3D val="0"/>
            <c:spPr>
              <a:solidFill>
                <a:srgbClr val="F15B40"/>
              </a:solidFill>
              <a:ln w="22225">
                <a:solidFill>
                  <a:schemeClr val="bg1"/>
                </a:solidFill>
              </a:ln>
            </c:spPr>
            <c:extLst>
              <c:ext xmlns:c16="http://schemas.microsoft.com/office/drawing/2014/chart" uri="{C3380CC4-5D6E-409C-BE32-E72D297353CC}">
                <c16:uniqueId val="{00000001-F9DB-466E-8260-88406C1E2D3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F9DB-466E-8260-88406C1E2D3F}"/>
              </c:ext>
            </c:extLst>
          </c:dPt>
          <c:val>
            <c:numRef>
              <c:f>'TB cascade'!$C$21:$C$22</c:f>
              <c:numCache>
                <c:formatCode>General</c:formatCode>
                <c:ptCount val="2"/>
                <c:pt idx="0">
                  <c:v>4</c:v>
                </c:pt>
                <c:pt idx="1">
                  <c:v>96</c:v>
                </c:pt>
              </c:numCache>
            </c:numRef>
          </c:val>
          <c:extLst>
            <c:ext xmlns:c16="http://schemas.microsoft.com/office/drawing/2014/chart" uri="{C3380CC4-5D6E-409C-BE32-E72D297353CC}">
              <c16:uniqueId val="{00000004-F9DB-466E-8260-88406C1E2D3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7.5989825359303251E-2"/>
          <c:w val="0.72562871425004682"/>
          <c:h val="0.85943536137052046"/>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187C-4146-AB89-61F853F00B5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187C-4146-AB89-61F853F00B58}"/>
              </c:ext>
            </c:extLst>
          </c:dPt>
          <c:val>
            <c:numRef>
              <c:f>'TB cascade'!$C$24:$C$25</c:f>
              <c:numCache>
                <c:formatCode>General</c:formatCode>
                <c:ptCount val="2"/>
                <c:pt idx="0">
                  <c:v>66</c:v>
                </c:pt>
                <c:pt idx="1">
                  <c:v>34</c:v>
                </c:pt>
              </c:numCache>
            </c:numRef>
          </c:val>
          <c:extLst>
            <c:ext xmlns:c16="http://schemas.microsoft.com/office/drawing/2014/chart" uri="{C3380CC4-5D6E-409C-BE32-E72D297353CC}">
              <c16:uniqueId val="{00000004-187C-4146-AB89-61F853F00B5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62573099415198E-2"/>
          <c:y val="9.5815499722285757E-2"/>
          <c:w val="0.8687524366471735"/>
          <c:h val="0.57164782566079653"/>
        </c:manualLayout>
      </c:layout>
      <c:barChart>
        <c:barDir val="col"/>
        <c:grouping val="clustered"/>
        <c:varyColors val="0"/>
        <c:ser>
          <c:idx val="0"/>
          <c:order val="0"/>
          <c:spPr>
            <a:solidFill>
              <a:srgbClr val="00A99A"/>
            </a:solidFill>
          </c:spPr>
          <c:invertIfNegative val="0"/>
          <c:dPt>
            <c:idx val="1"/>
            <c:invertIfNegative val="0"/>
            <c:bubble3D val="0"/>
            <c:spPr>
              <a:solidFill>
                <a:srgbClr val="70C8BE"/>
              </a:solidFill>
            </c:spPr>
            <c:extLst>
              <c:ext xmlns:c16="http://schemas.microsoft.com/office/drawing/2014/chart" uri="{C3380CC4-5D6E-409C-BE32-E72D297353CC}">
                <c16:uniqueId val="{00000001-19D4-4BD8-AA7C-C17D9B59A8AB}"/>
              </c:ext>
            </c:extLst>
          </c:dPt>
          <c:dPt>
            <c:idx val="2"/>
            <c:invertIfNegative val="0"/>
            <c:bubble3D val="0"/>
            <c:spPr>
              <a:solidFill>
                <a:srgbClr val="F15B40"/>
              </a:solidFill>
            </c:spPr>
            <c:extLst>
              <c:ext xmlns:c16="http://schemas.microsoft.com/office/drawing/2014/chart" uri="{C3380CC4-5D6E-409C-BE32-E72D297353CC}">
                <c16:uniqueId val="{00000002-19D4-4BD8-AA7C-C17D9B59A8AB}"/>
              </c:ext>
            </c:extLst>
          </c:dPt>
          <c:dPt>
            <c:idx val="3"/>
            <c:invertIfNegative val="0"/>
            <c:bubble3D val="0"/>
            <c:spPr>
              <a:solidFill>
                <a:srgbClr val="F26B73"/>
              </a:solidFill>
            </c:spPr>
            <c:extLst>
              <c:ext xmlns:c16="http://schemas.microsoft.com/office/drawing/2014/chart" uri="{C3380CC4-5D6E-409C-BE32-E72D297353CC}">
                <c16:uniqueId val="{00000003-19D4-4BD8-AA7C-C17D9B59A8AB}"/>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'TB cascade'!$C$3:$C$6</c:f>
              <c:strCache>
                <c:ptCount val="4"/>
                <c:pt idx="0">
                  <c:v>Notified TB cases
(new and relapse)</c:v>
                </c:pt>
                <c:pt idx="1">
                  <c:v>New and relapse notified TB cases tested for HIV</c:v>
                </c:pt>
                <c:pt idx="2">
                  <c:v>New and relapse notified TB cases tested positive for HIV</c:v>
                </c:pt>
                <c:pt idx="3">
                  <c:v>HIV positive new and relapse TB cases on antiretroviral therapy</c:v>
                </c:pt>
              </c:strCache>
            </c:strRef>
          </c:cat>
          <c:val>
            <c:numRef>
              <c:f>'TB cascade'!$D$3:$D$6</c:f>
              <c:numCache>
                <c:formatCode>General</c:formatCode>
                <c:ptCount val="4"/>
                <c:pt idx="0">
                  <c:v>4535912</c:v>
                </c:pt>
                <c:pt idx="1">
                  <c:v>2208346</c:v>
                </c:pt>
                <c:pt idx="2">
                  <c:v>74132</c:v>
                </c:pt>
                <c:pt idx="3">
                  <c:v>48960</c:v>
                </c:pt>
              </c:numCache>
            </c:numRef>
          </c:val>
          <c:extLst>
            <c:ext xmlns:c16="http://schemas.microsoft.com/office/drawing/2014/chart" uri="{C3380CC4-5D6E-409C-BE32-E72D297353CC}">
              <c16:uniqueId val="{00000000-19D4-4BD8-AA7C-C17D9B59A8AB}"/>
            </c:ext>
          </c:extLst>
        </c:ser>
        <c:dLbls>
          <c:showLegendKey val="0"/>
          <c:showVal val="0"/>
          <c:showCatName val="0"/>
          <c:showSerName val="0"/>
          <c:showPercent val="0"/>
          <c:showBubbleSize val="0"/>
        </c:dLbls>
        <c:gapWidth val="150"/>
        <c:axId val="71612672"/>
        <c:axId val="82980864"/>
      </c:barChart>
      <c:catAx>
        <c:axId val="71612672"/>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82980864"/>
        <c:crosses val="autoZero"/>
        <c:auto val="1"/>
        <c:lblAlgn val="ctr"/>
        <c:lblOffset val="100"/>
        <c:noMultiLvlLbl val="0"/>
      </c:catAx>
      <c:valAx>
        <c:axId val="82980864"/>
        <c:scaling>
          <c:orientation val="minMax"/>
        </c:scaling>
        <c:delete val="0"/>
        <c:axPos val="l"/>
        <c:numFmt formatCode="General" sourceLinked="1"/>
        <c:majorTickMark val="out"/>
        <c:minorTickMark val="none"/>
        <c:tickLblPos val="nextTo"/>
        <c:spPr>
          <a:ln>
            <a:noFill/>
          </a:ln>
        </c:spPr>
        <c:crossAx val="71612672"/>
        <c:crosses val="autoZero"/>
        <c:crossBetween val="between"/>
        <c:majorUnit val="1000000"/>
        <c:dispUnits>
          <c:builtInUnit val="thousands"/>
          <c:dispUnitsLbl/>
        </c:dispUnits>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789392571266617E-2"/>
          <c:y val="3.835337063942746E-2"/>
          <c:w val="0.80358303208981341"/>
          <c:h val="0.77791825656397418"/>
        </c:manualLayout>
      </c:layout>
      <c:barChart>
        <c:barDir val="col"/>
        <c:grouping val="stacked"/>
        <c:varyColors val="0"/>
        <c:ser>
          <c:idx val="0"/>
          <c:order val="0"/>
          <c:tx>
            <c:strRef>
              <c:f>'Cascade(frm HIV)'!$C$44</c:f>
              <c:strCache>
                <c:ptCount val="1"/>
                <c:pt idx="0">
                  <c:v>.</c:v>
                </c:pt>
              </c:strCache>
            </c:strRef>
          </c:tx>
          <c:invertIfNegative val="0"/>
          <c:dPt>
            <c:idx val="0"/>
            <c:invertIfNegative val="0"/>
            <c:bubble3D val="0"/>
            <c:spPr>
              <a:solidFill>
                <a:srgbClr val="63CDF6"/>
              </a:solidFill>
            </c:spPr>
            <c:extLst>
              <c:ext xmlns:c16="http://schemas.microsoft.com/office/drawing/2014/chart" uri="{C3380CC4-5D6E-409C-BE32-E72D297353CC}">
                <c16:uniqueId val="{00000001-8087-46DE-81BA-4ED73283C31D}"/>
              </c:ext>
            </c:extLst>
          </c:dPt>
          <c:dPt>
            <c:idx val="1"/>
            <c:invertIfNegative val="0"/>
            <c:bubble3D val="0"/>
            <c:spPr>
              <a:solidFill>
                <a:srgbClr val="00A99A"/>
              </a:solidFill>
            </c:spPr>
            <c:extLst>
              <c:ext xmlns:c16="http://schemas.microsoft.com/office/drawing/2014/chart" uri="{C3380CC4-5D6E-409C-BE32-E72D297353CC}">
                <c16:uniqueId val="{00000003-8087-46DE-81BA-4ED73283C31D}"/>
              </c:ext>
            </c:extLst>
          </c:dPt>
          <c:dPt>
            <c:idx val="2"/>
            <c:invertIfNegative val="0"/>
            <c:bubble3D val="0"/>
            <c:spPr>
              <a:solidFill>
                <a:srgbClr val="F26B73"/>
              </a:solidFill>
            </c:spPr>
            <c:extLst>
              <c:ext xmlns:c16="http://schemas.microsoft.com/office/drawing/2014/chart" uri="{C3380CC4-5D6E-409C-BE32-E72D297353CC}">
                <c16:uniqueId val="{00000005-8087-46DE-81BA-4ED73283C31D}"/>
              </c:ext>
            </c:extLst>
          </c:dPt>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HIV)'!$D$44:$F$44</c:f>
              <c:numCache>
                <c:formatCode>General</c:formatCode>
                <c:ptCount val="3"/>
                <c:pt idx="0" formatCode="0">
                  <c:v>190987</c:v>
                </c:pt>
                <c:pt idx="1">
                  <c:v>74132</c:v>
                </c:pt>
                <c:pt idx="2">
                  <c:v>48960</c:v>
                </c:pt>
              </c:numCache>
            </c:numRef>
          </c:val>
          <c:extLst>
            <c:ext xmlns:c16="http://schemas.microsoft.com/office/drawing/2014/chart" uri="{C3380CC4-5D6E-409C-BE32-E72D297353CC}">
              <c16:uniqueId val="{00000006-8087-46DE-81BA-4ED73283C31D}"/>
            </c:ext>
          </c:extLst>
        </c:ser>
        <c:ser>
          <c:idx val="1"/>
          <c:order val="1"/>
          <c:tx>
            <c:strRef>
              <c:f>'Cascade(frm HIV)'!$C$45</c:f>
              <c:strCache>
                <c:ptCount val="1"/>
                <c:pt idx="0">
                  <c:v>Programmatic Gap</c:v>
                </c:pt>
              </c:strCache>
            </c:strRef>
          </c:tx>
          <c:spPr>
            <a:solidFill>
              <a:schemeClr val="bg1">
                <a:lumMod val="75000"/>
              </a:schemeClr>
            </a:solidFill>
          </c:spPr>
          <c:invertIfNegative val="0"/>
          <c:cat>
            <c:strRef>
              <c:f>'Cascade(frm HIV)'!$D$43:$F$43</c:f>
              <c:strCache>
                <c:ptCount val="3"/>
                <c:pt idx="0">
                  <c:v>Estimated incidence of TB cases who are HIV-positive</c:v>
                </c:pt>
                <c:pt idx="1">
                  <c:v>Identified HIV-positive TB patients</c:v>
                </c:pt>
                <c:pt idx="2">
                  <c:v>HIV-positive TB patients on ART</c:v>
                </c:pt>
              </c:strCache>
            </c:strRef>
          </c:cat>
          <c:val>
            <c:numRef>
              <c:f>'Cascade(frm HIV)'!$D$45:$F$45</c:f>
              <c:numCache>
                <c:formatCode>0</c:formatCode>
                <c:ptCount val="3"/>
                <c:pt idx="0">
                  <c:v>0</c:v>
                </c:pt>
                <c:pt idx="1">
                  <c:v>116855</c:v>
                </c:pt>
                <c:pt idx="2">
                  <c:v>25172</c:v>
                </c:pt>
              </c:numCache>
            </c:numRef>
          </c:val>
          <c:extLst>
            <c:ext xmlns:c16="http://schemas.microsoft.com/office/drawing/2014/chart" uri="{C3380CC4-5D6E-409C-BE32-E72D297353CC}">
              <c16:uniqueId val="{00000007-8087-46DE-81BA-4ED73283C31D}"/>
            </c:ext>
          </c:extLst>
        </c:ser>
        <c:dLbls>
          <c:showLegendKey val="0"/>
          <c:showVal val="0"/>
          <c:showCatName val="0"/>
          <c:showSerName val="0"/>
          <c:showPercent val="0"/>
          <c:showBubbleSize val="0"/>
        </c:dLbls>
        <c:gapWidth val="132"/>
        <c:overlap val="100"/>
        <c:axId val="43715584"/>
        <c:axId val="43725568"/>
      </c:barChart>
      <c:catAx>
        <c:axId val="43715584"/>
        <c:scaling>
          <c:orientation val="minMax"/>
        </c:scaling>
        <c:delete val="0"/>
        <c:axPos val="b"/>
        <c:numFmt formatCode="General" sourceLinked="0"/>
        <c:majorTickMark val="out"/>
        <c:minorTickMark val="none"/>
        <c:tickLblPos val="nextTo"/>
        <c:crossAx val="43725568"/>
        <c:crosses val="autoZero"/>
        <c:auto val="1"/>
        <c:lblAlgn val="ctr"/>
        <c:lblOffset val="100"/>
        <c:noMultiLvlLbl val="0"/>
      </c:catAx>
      <c:valAx>
        <c:axId val="43725568"/>
        <c:scaling>
          <c:orientation val="minMax"/>
          <c:max val="200000"/>
        </c:scaling>
        <c:delete val="0"/>
        <c:axPos val="l"/>
        <c:title>
          <c:tx>
            <c:rich>
              <a:bodyPr rot="-5400000" vert="horz"/>
              <a:lstStyle/>
              <a:p>
                <a:pPr>
                  <a:defRPr/>
                </a:pPr>
                <a:r>
                  <a:rPr lang="en-GB"/>
                  <a:t>Number</a:t>
                </a:r>
              </a:p>
            </c:rich>
          </c:tx>
          <c:overlay val="0"/>
        </c:title>
        <c:numFmt formatCode="0" sourceLinked="1"/>
        <c:majorTickMark val="out"/>
        <c:minorTickMark val="none"/>
        <c:tickLblPos val="nextTo"/>
        <c:crossAx val="43715584"/>
        <c:crosses val="autoZero"/>
        <c:crossBetween val="between"/>
        <c:majorUnit val="20000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33580212875039"/>
          <c:y val="4.7693452380952378E-2"/>
          <c:w val="0.64647656210698734"/>
          <c:h val="0.66328095706786649"/>
        </c:manualLayout>
      </c:layout>
      <c:barChart>
        <c:barDir val="col"/>
        <c:grouping val="stacked"/>
        <c:varyColors val="0"/>
        <c:ser>
          <c:idx val="0"/>
          <c:order val="0"/>
          <c:tx>
            <c:strRef>
              <c:f>'Tx coverage'!$G$4</c:f>
              <c:strCache>
                <c:ptCount val="1"/>
                <c:pt idx="0">
                  <c:v>.</c:v>
                </c:pt>
              </c:strCache>
            </c:strRef>
          </c:tx>
          <c:spPr>
            <a:solidFill>
              <a:srgbClr val="F26B73"/>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coverage'!$F$5:$F$6</c:f>
              <c:strCache>
                <c:ptCount val="2"/>
                <c:pt idx="0">
                  <c:v>All PLHIV
</c:v>
                </c:pt>
                <c:pt idx="1">
                  <c:v>HIV-positive TB patients</c:v>
                </c:pt>
              </c:strCache>
            </c:strRef>
          </c:cat>
          <c:val>
            <c:numRef>
              <c:f>'Tx coverage'!$G$5:$G$6</c:f>
              <c:numCache>
                <c:formatCode>General</c:formatCode>
                <c:ptCount val="2"/>
                <c:pt idx="0">
                  <c:v>53</c:v>
                </c:pt>
                <c:pt idx="1">
                  <c:v>26</c:v>
                </c:pt>
              </c:numCache>
            </c:numRef>
          </c:val>
          <c:extLst>
            <c:ext xmlns:c16="http://schemas.microsoft.com/office/drawing/2014/chart" uri="{C3380CC4-5D6E-409C-BE32-E72D297353CC}">
              <c16:uniqueId val="{00000000-9225-468D-8238-7F6CAFC05815}"/>
            </c:ext>
          </c:extLst>
        </c:ser>
        <c:ser>
          <c:idx val="1"/>
          <c:order val="1"/>
          <c:tx>
            <c:strRef>
              <c:f>'Tx coverage'!$H$4</c:f>
              <c:strCache>
                <c:ptCount val="1"/>
                <c:pt idx="0">
                  <c:v>Treatment gap</c:v>
                </c:pt>
              </c:strCache>
            </c:strRef>
          </c:tx>
          <c:spPr>
            <a:solidFill>
              <a:schemeClr val="bg1">
                <a:lumMod val="65000"/>
              </a:schemeClr>
            </a:solidFill>
          </c:spPr>
          <c:invertIfNegative val="0"/>
          <c:cat>
            <c:strRef>
              <c:f>'Tx coverage'!$F$5:$F$6</c:f>
              <c:strCache>
                <c:ptCount val="2"/>
                <c:pt idx="0">
                  <c:v>All PLHIV
</c:v>
                </c:pt>
                <c:pt idx="1">
                  <c:v>HIV-positive TB patients</c:v>
                </c:pt>
              </c:strCache>
            </c:strRef>
          </c:cat>
          <c:val>
            <c:numRef>
              <c:f>'Tx coverage'!$H$5:$H$6</c:f>
              <c:numCache>
                <c:formatCode>General</c:formatCode>
                <c:ptCount val="2"/>
                <c:pt idx="0">
                  <c:v>47</c:v>
                </c:pt>
                <c:pt idx="1">
                  <c:v>74</c:v>
                </c:pt>
              </c:numCache>
            </c:numRef>
          </c:val>
          <c:extLst>
            <c:ext xmlns:c16="http://schemas.microsoft.com/office/drawing/2014/chart" uri="{C3380CC4-5D6E-409C-BE32-E72D297353CC}">
              <c16:uniqueId val="{00000001-9225-468D-8238-7F6CAFC05815}"/>
            </c:ext>
          </c:extLst>
        </c:ser>
        <c:dLbls>
          <c:showLegendKey val="0"/>
          <c:showVal val="0"/>
          <c:showCatName val="0"/>
          <c:showSerName val="0"/>
          <c:showPercent val="0"/>
          <c:showBubbleSize val="0"/>
        </c:dLbls>
        <c:gapWidth val="102"/>
        <c:overlap val="100"/>
        <c:axId val="43759104"/>
        <c:axId val="43760640"/>
      </c:barChart>
      <c:catAx>
        <c:axId val="43759104"/>
        <c:scaling>
          <c:orientation val="minMax"/>
        </c:scaling>
        <c:delete val="0"/>
        <c:axPos val="b"/>
        <c:numFmt formatCode="General" sourceLinked="0"/>
        <c:majorTickMark val="none"/>
        <c:minorTickMark val="none"/>
        <c:tickLblPos val="nextTo"/>
        <c:spPr>
          <a:ln w="25400" cmpd="sng">
            <a:solidFill>
              <a:schemeClr val="bg1">
                <a:lumMod val="50000"/>
              </a:schemeClr>
            </a:solidFill>
          </a:ln>
        </c:spPr>
        <c:crossAx val="43760640"/>
        <c:crosses val="autoZero"/>
        <c:auto val="1"/>
        <c:lblAlgn val="ctr"/>
        <c:lblOffset val="100"/>
        <c:noMultiLvlLbl val="0"/>
      </c:catAx>
      <c:valAx>
        <c:axId val="43760640"/>
        <c:scaling>
          <c:orientation val="minMax"/>
          <c:max val="100"/>
        </c:scaling>
        <c:delete val="0"/>
        <c:axPos val="l"/>
        <c:title>
          <c:tx>
            <c:rich>
              <a:bodyPr rot="-5400000" vert="horz"/>
              <a:lstStyle/>
              <a:p>
                <a:pPr>
                  <a:defRPr/>
                </a:pPr>
                <a:r>
                  <a:rPr lang="en-GB"/>
                  <a:t>% ART coverage</a:t>
                </a:r>
              </a:p>
            </c:rich>
          </c:tx>
          <c:overlay val="0"/>
        </c:title>
        <c:numFmt formatCode="General" sourceLinked="1"/>
        <c:majorTickMark val="out"/>
        <c:minorTickMark val="none"/>
        <c:tickLblPos val="nextTo"/>
        <c:spPr>
          <a:ln>
            <a:noFill/>
          </a:ln>
        </c:spPr>
        <c:crossAx val="43759104"/>
        <c:crosses val="autoZero"/>
        <c:crossBetween val="between"/>
        <c:majorUnit val="25"/>
      </c:valAx>
    </c:plotArea>
    <c:legend>
      <c:legendPos val="r"/>
      <c:legendEntry>
        <c:idx val="1"/>
        <c:delete val="1"/>
      </c:legendEntry>
      <c:layout>
        <c:manualLayout>
          <c:xMode val="edge"/>
          <c:yMode val="edge"/>
          <c:x val="0.72645332309774369"/>
          <c:y val="0.35587123875140614"/>
          <c:w val="0.26668090278622486"/>
          <c:h val="7.99241891638545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62040127078262E-2"/>
          <c:y val="7.5463035734017275E-2"/>
          <c:w val="0.85804718803828017"/>
          <c:h val="0.53591368782064819"/>
        </c:manualLayout>
      </c:layout>
      <c:barChart>
        <c:barDir val="col"/>
        <c:grouping val="clustered"/>
        <c:varyColors val="0"/>
        <c:ser>
          <c:idx val="0"/>
          <c:order val="0"/>
          <c:spPr>
            <a:solidFill>
              <a:srgbClr val="70C8B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 prevention Rx'!$E$8:$E$18</c:f>
              <c:strCache>
                <c:ptCount val="11"/>
                <c:pt idx="0">
                  <c:v>Afghanistan</c:v>
                </c:pt>
                <c:pt idx="1">
                  <c:v>Mongolia</c:v>
                </c:pt>
                <c:pt idx="2">
                  <c:v>India</c:v>
                </c:pt>
                <c:pt idx="3">
                  <c:v>Indonesia</c:v>
                </c:pt>
                <c:pt idx="4">
                  <c:v>Papua New Guinea</c:v>
                </c:pt>
                <c:pt idx="5">
                  <c:v>Myanmar</c:v>
                </c:pt>
                <c:pt idx="6">
                  <c:v>Sri Lanka</c:v>
                </c:pt>
                <c:pt idx="7">
                  <c:v>Cambodia</c:v>
                </c:pt>
                <c:pt idx="8">
                  <c:v>Viet Nam</c:v>
                </c:pt>
                <c:pt idx="9">
                  <c:v>Philippines</c:v>
                </c:pt>
                <c:pt idx="10">
                  <c:v>Malaysia</c:v>
                </c:pt>
              </c:strCache>
            </c:strRef>
          </c:cat>
          <c:val>
            <c:numRef>
              <c:f>'TB prevention Rx'!$F$8:$F$18</c:f>
              <c:numCache>
                <c:formatCode>General</c:formatCode>
                <c:ptCount val="11"/>
                <c:pt idx="0">
                  <c:v>4</c:v>
                </c:pt>
                <c:pt idx="1">
                  <c:v>4</c:v>
                </c:pt>
                <c:pt idx="2">
                  <c:v>10</c:v>
                </c:pt>
                <c:pt idx="3">
                  <c:v>16</c:v>
                </c:pt>
                <c:pt idx="4">
                  <c:v>16</c:v>
                </c:pt>
                <c:pt idx="5">
                  <c:v>17</c:v>
                </c:pt>
                <c:pt idx="6">
                  <c:v>20</c:v>
                </c:pt>
                <c:pt idx="7">
                  <c:v>21</c:v>
                </c:pt>
                <c:pt idx="8">
                  <c:v>31</c:v>
                </c:pt>
                <c:pt idx="9">
                  <c:v>57</c:v>
                </c:pt>
                <c:pt idx="10">
                  <c:v>79</c:v>
                </c:pt>
              </c:numCache>
            </c:numRef>
          </c:val>
          <c:extLst>
            <c:ext xmlns:c16="http://schemas.microsoft.com/office/drawing/2014/chart" uri="{C3380CC4-5D6E-409C-BE32-E72D297353CC}">
              <c16:uniqueId val="{00000000-8FAC-45EF-B89A-51ACEA937484}"/>
            </c:ext>
          </c:extLst>
        </c:ser>
        <c:dLbls>
          <c:showLegendKey val="0"/>
          <c:showVal val="0"/>
          <c:showCatName val="0"/>
          <c:showSerName val="0"/>
          <c:showPercent val="0"/>
          <c:showBubbleSize val="0"/>
        </c:dLbls>
        <c:gapWidth val="40"/>
        <c:overlap val="77"/>
        <c:axId val="198621056"/>
        <c:axId val="198622592"/>
        <c:extLst/>
      </c:barChart>
      <c:catAx>
        <c:axId val="198621056"/>
        <c:scaling>
          <c:orientation val="minMax"/>
        </c:scaling>
        <c:delete val="0"/>
        <c:axPos val="b"/>
        <c:numFmt formatCode="General" sourceLinked="0"/>
        <c:majorTickMark val="none"/>
        <c:minorTickMark val="none"/>
        <c:tickLblPos val="nextTo"/>
        <c:crossAx val="198622592"/>
        <c:crosses val="autoZero"/>
        <c:auto val="1"/>
        <c:lblAlgn val="ctr"/>
        <c:lblOffset val="100"/>
        <c:noMultiLvlLbl val="0"/>
      </c:catAx>
      <c:valAx>
        <c:axId val="198622592"/>
        <c:scaling>
          <c:orientation val="minMax"/>
          <c:max val="100"/>
        </c:scaling>
        <c:delete val="0"/>
        <c:axPos val="l"/>
        <c:majorGridlines>
          <c:spPr>
            <a:ln w="15875">
              <a:solidFill>
                <a:sysClr val="window" lastClr="FFFFFF">
                  <a:lumMod val="50000"/>
                </a:sysClr>
              </a:solidFill>
              <a:prstDash val="sysDot"/>
            </a:ln>
          </c:spPr>
        </c:majorGridlines>
        <c:title>
          <c:tx>
            <c:rich>
              <a:bodyPr rot="-5400000" vert="horz"/>
              <a:lstStyle/>
              <a:p>
                <a:pPr>
                  <a:defRPr/>
                </a:pPr>
                <a:r>
                  <a:rPr lang="en-GB"/>
                  <a:t>%</a:t>
                </a:r>
                <a:r>
                  <a:rPr lang="en-GB" baseline="0"/>
                  <a:t> coverage</a:t>
                </a:r>
                <a:endParaRPr lang="en-GB"/>
              </a:p>
            </c:rich>
          </c:tx>
          <c:overlay val="0"/>
        </c:title>
        <c:numFmt formatCode="General" sourceLinked="1"/>
        <c:majorTickMark val="out"/>
        <c:minorTickMark val="none"/>
        <c:tickLblPos val="nextTo"/>
        <c:spPr>
          <a:ln>
            <a:noFill/>
          </a:ln>
        </c:spPr>
        <c:crossAx val="198621056"/>
        <c:crosses val="autoZero"/>
        <c:crossBetween val="between"/>
        <c:majorUnit val="5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F26B73"/>
              </a:solidFill>
              <a:ln w="22225">
                <a:solidFill>
                  <a:schemeClr val="bg1"/>
                </a:solidFill>
              </a:ln>
            </c:spPr>
            <c:extLst>
              <c:ext xmlns:c16="http://schemas.microsoft.com/office/drawing/2014/chart" uri="{C3380CC4-5D6E-409C-BE32-E72D297353CC}">
                <c16:uniqueId val="{00000001-789D-494B-ACA5-C482B19640E8}"/>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789D-494B-ACA5-C482B19640E8}"/>
              </c:ext>
            </c:extLst>
          </c:dPt>
          <c:val>
            <c:numRef>
              <c:f>'Global vs AP'!$K$69:$K$70</c:f>
              <c:numCache>
                <c:formatCode>General</c:formatCode>
                <c:ptCount val="2"/>
                <c:pt idx="0">
                  <c:v>21</c:v>
                </c:pt>
                <c:pt idx="1">
                  <c:v>76</c:v>
                </c:pt>
              </c:numCache>
            </c:numRef>
          </c:val>
          <c:extLst>
            <c:ext xmlns:c16="http://schemas.microsoft.com/office/drawing/2014/chart" uri="{C3380CC4-5D6E-409C-BE32-E72D297353CC}">
              <c16:uniqueId val="{00000004-789D-494B-ACA5-C482B19640E8}"/>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
          <c:w val="0.63888888888888884"/>
          <c:h val="1"/>
        </c:manualLayout>
      </c:layout>
      <c:pieChart>
        <c:varyColors val="1"/>
        <c:ser>
          <c:idx val="0"/>
          <c:order val="0"/>
          <c:spPr>
            <a:ln w="22225">
              <a:solidFill>
                <a:schemeClr val="bg1"/>
              </a:solidFill>
            </a:ln>
          </c:spPr>
          <c:dPt>
            <c:idx val="0"/>
            <c:bubble3D val="0"/>
            <c:spPr>
              <a:solidFill>
                <a:srgbClr val="63CDF6"/>
              </a:solidFill>
              <a:ln w="22225">
                <a:solidFill>
                  <a:schemeClr val="bg1"/>
                </a:solidFill>
              </a:ln>
            </c:spPr>
            <c:extLst>
              <c:ext xmlns:c16="http://schemas.microsoft.com/office/drawing/2014/chart" uri="{C3380CC4-5D6E-409C-BE32-E72D297353CC}">
                <c16:uniqueId val="{00000001-91B4-4810-BC35-C16DE106A71F}"/>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91B4-4810-BC35-C16DE106A71F}"/>
              </c:ext>
            </c:extLst>
          </c:dPt>
          <c:val>
            <c:numRef>
              <c:f>'Global vs AP'!$K$69:$K$70</c:f>
              <c:numCache>
                <c:formatCode>General</c:formatCode>
                <c:ptCount val="2"/>
                <c:pt idx="0">
                  <c:v>32</c:v>
                </c:pt>
                <c:pt idx="1">
                  <c:v>68</c:v>
                </c:pt>
              </c:numCache>
            </c:numRef>
          </c:val>
          <c:extLst>
            <c:ext xmlns:c16="http://schemas.microsoft.com/office/drawing/2014/chart" uri="{C3380CC4-5D6E-409C-BE32-E72D297353CC}">
              <c16:uniqueId val="{00000004-91B4-4810-BC35-C16DE106A71F}"/>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9970566705102"/>
          <c:y val="3.1192214111922141E-2"/>
          <c:w val="0.87957567444374762"/>
          <c:h val="0.58839584368970488"/>
        </c:manualLayout>
      </c:layout>
      <c:barChart>
        <c:barDir val="col"/>
        <c:grouping val="clustered"/>
        <c:varyColors val="0"/>
        <c:ser>
          <c:idx val="0"/>
          <c:order val="0"/>
          <c:tx>
            <c:strRef>
              <c:f>'TB deaths among PLHIV'!$G$49</c:f>
              <c:strCache>
                <c:ptCount val="1"/>
                <c:pt idx="0">
                  <c:v>TB deaths as proportion of AIDS-deaths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deaths among PLHIV'!$E$50:$E$63</c:f>
              <c:strCache>
                <c:ptCount val="14"/>
                <c:pt idx="0">
                  <c:v>Malaysia</c:v>
                </c:pt>
                <c:pt idx="1">
                  <c:v>Sri Lanka</c:v>
                </c:pt>
                <c:pt idx="2">
                  <c:v>Viet Nam</c:v>
                </c:pt>
                <c:pt idx="3">
                  <c:v>Bangladesh</c:v>
                </c:pt>
                <c:pt idx="4">
                  <c:v>India</c:v>
                </c:pt>
                <c:pt idx="5">
                  <c:v>Thailand</c:v>
                </c:pt>
                <c:pt idx="6">
                  <c:v>Nepal</c:v>
                </c:pt>
                <c:pt idx="7">
                  <c:v>Indonesia</c:v>
                </c:pt>
                <c:pt idx="8">
                  <c:v>Afghanistan</c:v>
                </c:pt>
                <c:pt idx="9">
                  <c:v>Cambodia</c:v>
                </c:pt>
                <c:pt idx="10">
                  <c:v>Pakistan</c:v>
                </c:pt>
                <c:pt idx="11">
                  <c:v>Philippines</c:v>
                </c:pt>
                <c:pt idx="12">
                  <c:v>Myanmar</c:v>
                </c:pt>
                <c:pt idx="13">
                  <c:v>Papua New Guinea</c:v>
                </c:pt>
              </c:strCache>
            </c:strRef>
          </c:cat>
          <c:val>
            <c:numRef>
              <c:f>'TB deaths among PLHIV'!$G$50:$G$63</c:f>
              <c:numCache>
                <c:formatCode>0%</c:formatCode>
                <c:ptCount val="14"/>
                <c:pt idx="0">
                  <c:v>6.7735380447053517E-2</c:v>
                </c:pt>
                <c:pt idx="1">
                  <c:v>7.7669902912621352E-2</c:v>
                </c:pt>
                <c:pt idx="2">
                  <c:v>9.7879282218597069E-2</c:v>
                </c:pt>
                <c:pt idx="3">
                  <c:v>0.16037735849056603</c:v>
                </c:pt>
                <c:pt idx="4">
                  <c:v>0.15915963711602737</c:v>
                </c:pt>
                <c:pt idx="5">
                  <c:v>0.19691722686222585</c:v>
                </c:pt>
                <c:pt idx="6">
                  <c:v>0.19908116385911179</c:v>
                </c:pt>
                <c:pt idx="7">
                  <c:v>0.24099474426355597</c:v>
                </c:pt>
                <c:pt idx="8">
                  <c:v>0.25600000000000001</c:v>
                </c:pt>
                <c:pt idx="9">
                  <c:v>0.30597014925373134</c:v>
                </c:pt>
                <c:pt idx="10">
                  <c:v>0.35483870967741937</c:v>
                </c:pt>
                <c:pt idx="11">
                  <c:v>0.50065876152832678</c:v>
                </c:pt>
                <c:pt idx="12">
                  <c:v>0.72819141031356815</c:v>
                </c:pt>
                <c:pt idx="13">
                  <c:v>0.82666666666666666</c:v>
                </c:pt>
              </c:numCache>
            </c:numRef>
          </c:val>
          <c:extLst>
            <c:ext xmlns:c16="http://schemas.microsoft.com/office/drawing/2014/chart" uri="{C3380CC4-5D6E-409C-BE32-E72D297353CC}">
              <c16:uniqueId val="{00000000-856B-4503-9B01-9C647B8CAB92}"/>
            </c:ext>
          </c:extLst>
        </c:ser>
        <c:dLbls>
          <c:showLegendKey val="0"/>
          <c:showVal val="0"/>
          <c:showCatName val="0"/>
          <c:showSerName val="0"/>
          <c:showPercent val="0"/>
          <c:showBubbleSize val="0"/>
        </c:dLbls>
        <c:gapWidth val="103"/>
        <c:overlap val="-27"/>
        <c:axId val="658744984"/>
        <c:axId val="658745312"/>
      </c:barChart>
      <c:catAx>
        <c:axId val="65874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5312"/>
        <c:crosses val="autoZero"/>
        <c:auto val="1"/>
        <c:lblAlgn val="ctr"/>
        <c:lblOffset val="100"/>
        <c:noMultiLvlLbl val="0"/>
      </c:catAx>
      <c:valAx>
        <c:axId val="6587453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TB deaths as proportion of total AIDS deaths</a:t>
                </a:r>
              </a:p>
            </c:rich>
          </c:tx>
          <c:layout>
            <c:manualLayout>
              <c:xMode val="edge"/>
              <c:yMode val="edge"/>
              <c:x val="1.0490932001408129E-2"/>
              <c:y val="5.6261482939632547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4984"/>
        <c:crosses val="autoZero"/>
        <c:crossBetween val="between"/>
        <c:majorUnit val="1"/>
      </c:valAx>
      <c:spPr>
        <a:noFill/>
        <a:ln>
          <a:noFill/>
        </a:ln>
        <a:effectLst/>
      </c:spPr>
    </c:plotArea>
    <c:legend>
      <c:legendPos val="b"/>
      <c:layout>
        <c:manualLayout>
          <c:xMode val="edge"/>
          <c:yMode val="edge"/>
          <c:x val="0"/>
          <c:y val="0.91812972355860367"/>
          <c:w val="0.50243763643795003"/>
          <c:h val="7.18386386040594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B0F0"/>
                </a:solidFill>
              </a:defRPr>
            </a:pPr>
            <a:r>
              <a:rPr lang="en-GB" sz="1400" b="1" i="0" baseline="0">
                <a:solidFill>
                  <a:srgbClr val="00B0F0"/>
                </a:solidFill>
                <a:effectLst/>
              </a:rPr>
              <a:t>TB death trend in </a:t>
            </a:r>
            <a:r>
              <a:rPr lang="en-GB" sz="1400" b="1" i="0" u="sng" baseline="0">
                <a:solidFill>
                  <a:srgbClr val="00B0F0"/>
                </a:solidFill>
                <a:effectLst/>
              </a:rPr>
              <a:t>HIV-negative people </a:t>
            </a:r>
            <a:r>
              <a:rPr lang="en-GB" sz="1400" b="1" i="0" baseline="0">
                <a:solidFill>
                  <a:srgbClr val="00B0F0"/>
                </a:solidFill>
                <a:effectLst/>
              </a:rPr>
              <a:t>(2010-2017) </a:t>
            </a:r>
            <a:endParaRPr lang="en-US" sz="1400">
              <a:solidFill>
                <a:srgbClr val="00B0F0"/>
              </a:solidFill>
              <a:effectLst/>
            </a:endParaRPr>
          </a:p>
        </c:rich>
      </c:tx>
      <c:layout>
        <c:manualLayout>
          <c:xMode val="edge"/>
          <c:yMode val="edge"/>
          <c:x val="0.18856328616306389"/>
          <c:y val="3.5549816706065718E-2"/>
        </c:manualLayout>
      </c:layout>
      <c:overlay val="1"/>
    </c:title>
    <c:autoTitleDeleted val="0"/>
    <c:plotArea>
      <c:layout>
        <c:manualLayout>
          <c:layoutTarget val="inner"/>
          <c:xMode val="edge"/>
          <c:yMode val="edge"/>
          <c:x val="0.24468533198012801"/>
          <c:y val="0.21115537641128193"/>
          <c:w val="0.69412073502539884"/>
          <c:h val="0.57361800661855966"/>
        </c:manualLayout>
      </c:layout>
      <c:areaChart>
        <c:grouping val="standard"/>
        <c:varyColors val="0"/>
        <c:ser>
          <c:idx val="0"/>
          <c:order val="0"/>
          <c:tx>
            <c:strRef>
              <c:f>'TB death trend HIV neg'!$O$4</c:f>
              <c:strCache>
                <c:ptCount val="1"/>
                <c:pt idx="0">
                  <c:v>Adults new HIV infections</c:v>
                </c:pt>
              </c:strCache>
            </c:strRef>
          </c:tx>
          <c:spPr>
            <a:solidFill>
              <a:srgbClr val="FF7C80"/>
            </a:solidFill>
          </c:spPr>
          <c:cat>
            <c:numRef>
              <c:f>'TB death trend HIV neg'!$N$5:$N$12</c:f>
              <c:numCache>
                <c:formatCode>General</c:formatCode>
                <c:ptCount val="8"/>
                <c:pt idx="0">
                  <c:v>2010</c:v>
                </c:pt>
                <c:pt idx="7">
                  <c:v>2017</c:v>
                </c:pt>
              </c:numCache>
            </c:numRef>
          </c:cat>
          <c:val>
            <c:numRef>
              <c:f>'TB death trend HIV neg'!$O$5:$O$12</c:f>
              <c:numCache>
                <c:formatCode>General</c:formatCode>
                <c:ptCount val="8"/>
                <c:pt idx="0">
                  <c:v>960043</c:v>
                </c:pt>
                <c:pt idx="1">
                  <c:v>949111</c:v>
                </c:pt>
                <c:pt idx="2">
                  <c:v>922521</c:v>
                </c:pt>
                <c:pt idx="3">
                  <c:v>898598</c:v>
                </c:pt>
                <c:pt idx="4">
                  <c:v>873280</c:v>
                </c:pt>
                <c:pt idx="5">
                  <c:v>843566</c:v>
                </c:pt>
                <c:pt idx="6">
                  <c:v>815549</c:v>
                </c:pt>
                <c:pt idx="7">
                  <c:v>793480</c:v>
                </c:pt>
              </c:numCache>
            </c:numRef>
          </c:val>
          <c:extLst>
            <c:ext xmlns:c16="http://schemas.microsoft.com/office/drawing/2014/chart" uri="{C3380CC4-5D6E-409C-BE32-E72D297353CC}">
              <c16:uniqueId val="{00000000-0FDB-4CD5-AFCE-2A3C5B0B6C5B}"/>
            </c:ext>
          </c:extLst>
        </c:ser>
        <c:ser>
          <c:idx val="1"/>
          <c:order val="1"/>
          <c:tx>
            <c:strRef>
              <c:f>'TB death trend HIV neg'!$P$4</c:f>
              <c:strCache>
                <c:ptCount val="1"/>
              </c:strCache>
            </c:strRef>
          </c:tx>
          <c:spPr>
            <a:solidFill>
              <a:schemeClr val="bg1"/>
            </a:solidFill>
            <a:ln w="19050">
              <a:solidFill>
                <a:schemeClr val="bg1"/>
              </a:solidFill>
            </a:ln>
          </c:spPr>
          <c:cat>
            <c:numRef>
              <c:f>'TB death trend HIV neg'!$N$5:$N$12</c:f>
              <c:numCache>
                <c:formatCode>General</c:formatCode>
                <c:ptCount val="8"/>
                <c:pt idx="0">
                  <c:v>2010</c:v>
                </c:pt>
                <c:pt idx="7">
                  <c:v>2017</c:v>
                </c:pt>
              </c:numCache>
            </c:numRef>
          </c:cat>
          <c:val>
            <c:numRef>
              <c:f>'TB death trend HIV neg'!$P$5:$P$12</c:f>
              <c:numCache>
                <c:formatCode>General</c:formatCode>
                <c:ptCount val="8"/>
                <c:pt idx="0">
                  <c:v>793480</c:v>
                </c:pt>
                <c:pt idx="1">
                  <c:v>793480</c:v>
                </c:pt>
                <c:pt idx="2">
                  <c:v>793480</c:v>
                </c:pt>
                <c:pt idx="3">
                  <c:v>793480</c:v>
                </c:pt>
                <c:pt idx="4">
                  <c:v>793480</c:v>
                </c:pt>
                <c:pt idx="5">
                  <c:v>793480</c:v>
                </c:pt>
                <c:pt idx="6">
                  <c:v>793480</c:v>
                </c:pt>
                <c:pt idx="7">
                  <c:v>793480</c:v>
                </c:pt>
              </c:numCache>
            </c:numRef>
          </c:val>
          <c:extLst>
            <c:ext xmlns:c16="http://schemas.microsoft.com/office/drawing/2014/chart" uri="{C3380CC4-5D6E-409C-BE32-E72D297353CC}">
              <c16:uniqueId val="{00000001-0FDB-4CD5-AFCE-2A3C5B0B6C5B}"/>
            </c:ext>
          </c:extLst>
        </c:ser>
        <c:dLbls>
          <c:showLegendKey val="0"/>
          <c:showVal val="0"/>
          <c:showCatName val="0"/>
          <c:showSerName val="0"/>
          <c:showPercent val="0"/>
          <c:showBubbleSize val="0"/>
        </c:dLbls>
        <c:axId val="349286400"/>
        <c:axId val="349287936"/>
      </c:areaChart>
      <c:catAx>
        <c:axId val="349286400"/>
        <c:scaling>
          <c:orientation val="minMax"/>
        </c:scaling>
        <c:delete val="0"/>
        <c:axPos val="b"/>
        <c:numFmt formatCode="General" sourceLinked="1"/>
        <c:majorTickMark val="none"/>
        <c:minorTickMark val="none"/>
        <c:tickLblPos val="nextTo"/>
        <c:txPr>
          <a:bodyPr/>
          <a:lstStyle/>
          <a:p>
            <a:pPr>
              <a:defRPr sz="1400"/>
            </a:pPr>
            <a:endParaRPr lang="en-US"/>
          </a:p>
        </c:txPr>
        <c:crossAx val="349287936"/>
        <c:crosses val="autoZero"/>
        <c:auto val="1"/>
        <c:lblAlgn val="ctr"/>
        <c:lblOffset val="100"/>
        <c:noMultiLvlLbl val="0"/>
      </c:catAx>
      <c:valAx>
        <c:axId val="349287936"/>
        <c:scaling>
          <c:orientation val="minMax"/>
          <c:min val="0"/>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349286400"/>
        <c:crosses val="autoZero"/>
        <c:crossBetween val="midCat"/>
        <c:majorUnit val="50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F26B73"/>
              </a:solidFill>
              <a:ln w="34925" cmpd="dbl">
                <a:solidFill>
                  <a:schemeClr val="bg1"/>
                </a:solidFill>
                <a:prstDash val="solid"/>
              </a:ln>
            </c:spPr>
            <c:extLst>
              <c:ext xmlns:c16="http://schemas.microsoft.com/office/drawing/2014/chart" uri="{C3380CC4-5D6E-409C-BE32-E72D297353CC}">
                <c16:uniqueId val="{00000001-82DE-4952-82B5-52F2AAA5B7B1}"/>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82DE-4952-82B5-52F2AAA5B7B1}"/>
              </c:ext>
            </c:extLst>
          </c:dPt>
          <c:val>
            <c:numRef>
              <c:f>'Global vs AP'!$E$19:$E$20</c:f>
              <c:numCache>
                <c:formatCode>General</c:formatCode>
                <c:ptCount val="2"/>
                <c:pt idx="0">
                  <c:v>68</c:v>
                </c:pt>
                <c:pt idx="1">
                  <c:v>32</c:v>
                </c:pt>
              </c:numCache>
            </c:numRef>
          </c:val>
          <c:extLst>
            <c:ext xmlns:c16="http://schemas.microsoft.com/office/drawing/2014/chart" uri="{C3380CC4-5D6E-409C-BE32-E72D297353CC}">
              <c16:uniqueId val="{00000004-82DE-4952-82B5-52F2AAA5B7B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b="1" i="0" u="none" strike="noStrike" kern="1200" baseline="0">
                <a:solidFill>
                  <a:srgbClr val="00B0F0"/>
                </a:solidFill>
                <a:effectLst/>
                <a:latin typeface="Arial" panose="020B0604020202020204" pitchFamily="34" charset="0"/>
                <a:ea typeface="+mn-ea"/>
                <a:cs typeface="Arial" panose="020B0604020202020204" pitchFamily="34" charset="0"/>
              </a:defRPr>
            </a:pP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TB death trend in </a:t>
            </a:r>
            <a:r>
              <a:rPr lang="en-US" sz="1400" b="1" i="0" u="sng" strike="noStrike" kern="1200" baseline="0" dirty="0">
                <a:solidFill>
                  <a:srgbClr val="00B0F0"/>
                </a:solidFill>
                <a:effectLst/>
                <a:latin typeface="Arial" panose="020B0604020202020204" pitchFamily="34" charset="0"/>
                <a:ea typeface="+mn-ea"/>
                <a:cs typeface="Arial" panose="020B0604020202020204" pitchFamily="34" charset="0"/>
              </a:rPr>
              <a:t>HIV-positive people </a:t>
            </a:r>
            <a:r>
              <a:rPr lang="en-US" sz="1400" b="1" i="0" u="none" strike="noStrike" kern="1200" baseline="0" dirty="0">
                <a:solidFill>
                  <a:srgbClr val="00B0F0"/>
                </a:solidFill>
                <a:effectLst/>
                <a:latin typeface="Arial" panose="020B0604020202020204" pitchFamily="34" charset="0"/>
                <a:ea typeface="+mn-ea"/>
                <a:cs typeface="Arial" panose="020B0604020202020204" pitchFamily="34" charset="0"/>
              </a:rPr>
              <a:t>(2010-2017) </a:t>
            </a:r>
          </a:p>
        </c:rich>
      </c:tx>
      <c:layout>
        <c:manualLayout>
          <c:xMode val="edge"/>
          <c:yMode val="edge"/>
          <c:x val="0.14119789367555527"/>
          <c:y val="2.9644631255278119E-2"/>
        </c:manualLayout>
      </c:layout>
      <c:overlay val="1"/>
    </c:title>
    <c:autoTitleDeleted val="0"/>
    <c:plotArea>
      <c:layout>
        <c:manualLayout>
          <c:layoutTarget val="inner"/>
          <c:xMode val="edge"/>
          <c:yMode val="edge"/>
          <c:x val="0.20324076066083724"/>
          <c:y val="0.21115542136650708"/>
          <c:w val="0.70826806181710589"/>
          <c:h val="0.54551810241877219"/>
        </c:manualLayout>
      </c:layout>
      <c:areaChart>
        <c:grouping val="standard"/>
        <c:varyColors val="0"/>
        <c:ser>
          <c:idx val="0"/>
          <c:order val="0"/>
          <c:tx>
            <c:strRef>
              <c:f>'TB death trend HIV pos'!$O$4</c:f>
              <c:strCache>
                <c:ptCount val="1"/>
                <c:pt idx="0">
                  <c:v>Adults new HIV infections</c:v>
                </c:pt>
              </c:strCache>
            </c:strRef>
          </c:tx>
          <c:spPr>
            <a:solidFill>
              <a:srgbClr val="33CCCC"/>
            </a:solidFill>
          </c:spPr>
          <c:cat>
            <c:numRef>
              <c:f>'TB death trend HIV pos'!$N$5:$N$12</c:f>
              <c:numCache>
                <c:formatCode>General</c:formatCode>
                <c:ptCount val="8"/>
                <c:pt idx="0">
                  <c:v>2010</c:v>
                </c:pt>
                <c:pt idx="7">
                  <c:v>2017</c:v>
                </c:pt>
              </c:numCache>
            </c:numRef>
          </c:cat>
          <c:val>
            <c:numRef>
              <c:f>'TB death trend HIV pos'!$O$5:$O$12</c:f>
              <c:numCache>
                <c:formatCode>General</c:formatCode>
                <c:ptCount val="8"/>
                <c:pt idx="0">
                  <c:v>104523</c:v>
                </c:pt>
                <c:pt idx="1">
                  <c:v>98752</c:v>
                </c:pt>
                <c:pt idx="2">
                  <c:v>91972</c:v>
                </c:pt>
                <c:pt idx="3">
                  <c:v>85738</c:v>
                </c:pt>
                <c:pt idx="4">
                  <c:v>62146</c:v>
                </c:pt>
                <c:pt idx="5">
                  <c:v>54707</c:v>
                </c:pt>
                <c:pt idx="6">
                  <c:v>42904</c:v>
                </c:pt>
                <c:pt idx="7">
                  <c:v>36025</c:v>
                </c:pt>
              </c:numCache>
            </c:numRef>
          </c:val>
          <c:extLst>
            <c:ext xmlns:c16="http://schemas.microsoft.com/office/drawing/2014/chart" uri="{C3380CC4-5D6E-409C-BE32-E72D297353CC}">
              <c16:uniqueId val="{00000000-F5BF-4C47-95F5-249DABE49E0A}"/>
            </c:ext>
          </c:extLst>
        </c:ser>
        <c:ser>
          <c:idx val="1"/>
          <c:order val="1"/>
          <c:tx>
            <c:strRef>
              <c:f>'TB death trend HIV pos'!$P$4</c:f>
              <c:strCache>
                <c:ptCount val="1"/>
              </c:strCache>
            </c:strRef>
          </c:tx>
          <c:spPr>
            <a:solidFill>
              <a:schemeClr val="bg1"/>
            </a:solidFill>
            <a:ln w="19050">
              <a:solidFill>
                <a:schemeClr val="bg1"/>
              </a:solidFill>
            </a:ln>
          </c:spPr>
          <c:cat>
            <c:numRef>
              <c:f>'TB death trend HIV pos'!$N$5:$N$12</c:f>
              <c:numCache>
                <c:formatCode>General</c:formatCode>
                <c:ptCount val="8"/>
                <c:pt idx="0">
                  <c:v>2010</c:v>
                </c:pt>
                <c:pt idx="7">
                  <c:v>2017</c:v>
                </c:pt>
              </c:numCache>
            </c:numRef>
          </c:cat>
          <c:val>
            <c:numRef>
              <c:f>'TB death trend HIV pos'!$P$5:$P$12</c:f>
              <c:numCache>
                <c:formatCode>General</c:formatCode>
                <c:ptCount val="8"/>
                <c:pt idx="0">
                  <c:v>36025</c:v>
                </c:pt>
                <c:pt idx="1">
                  <c:v>36025</c:v>
                </c:pt>
                <c:pt idx="2">
                  <c:v>36025</c:v>
                </c:pt>
                <c:pt idx="3">
                  <c:v>36025</c:v>
                </c:pt>
                <c:pt idx="4">
                  <c:v>36025</c:v>
                </c:pt>
                <c:pt idx="5">
                  <c:v>36025</c:v>
                </c:pt>
                <c:pt idx="6">
                  <c:v>36025</c:v>
                </c:pt>
                <c:pt idx="7">
                  <c:v>36025</c:v>
                </c:pt>
              </c:numCache>
            </c:numRef>
          </c:val>
          <c:extLst>
            <c:ext xmlns:c16="http://schemas.microsoft.com/office/drawing/2014/chart" uri="{C3380CC4-5D6E-409C-BE32-E72D297353CC}">
              <c16:uniqueId val="{00000001-F5BF-4C47-95F5-249DABE49E0A}"/>
            </c:ext>
          </c:extLst>
        </c:ser>
        <c:dLbls>
          <c:showLegendKey val="0"/>
          <c:showVal val="0"/>
          <c:showCatName val="0"/>
          <c:showSerName val="0"/>
          <c:showPercent val="0"/>
          <c:showBubbleSize val="0"/>
        </c:dLbls>
        <c:axId val="349286400"/>
        <c:axId val="349287936"/>
      </c:areaChart>
      <c:catAx>
        <c:axId val="349286400"/>
        <c:scaling>
          <c:orientation val="minMax"/>
        </c:scaling>
        <c:delete val="0"/>
        <c:axPos val="b"/>
        <c:numFmt formatCode="General" sourceLinked="1"/>
        <c:majorTickMark val="none"/>
        <c:minorTickMark val="none"/>
        <c:tickLblPos val="nextTo"/>
        <c:txPr>
          <a:bodyPr/>
          <a:lstStyle/>
          <a:p>
            <a:pPr>
              <a:defRPr sz="1400"/>
            </a:pPr>
            <a:endParaRPr lang="en-US"/>
          </a:p>
        </c:txPr>
        <c:crossAx val="349287936"/>
        <c:crosses val="autoZero"/>
        <c:auto val="1"/>
        <c:lblAlgn val="ctr"/>
        <c:lblOffset val="100"/>
        <c:noMultiLvlLbl val="0"/>
      </c:catAx>
      <c:valAx>
        <c:axId val="349287936"/>
        <c:scaling>
          <c:orientation val="minMax"/>
        </c:scaling>
        <c:delete val="0"/>
        <c:axPos val="l"/>
        <c:title>
          <c:tx>
            <c:rich>
              <a:bodyPr rot="-5400000" vert="horz"/>
              <a:lstStyle/>
              <a:p>
                <a:pPr>
                  <a:defRPr/>
                </a:pPr>
                <a:r>
                  <a:rPr lang="en-GB"/>
                  <a:t>TB deaths (number)</a:t>
                </a:r>
              </a:p>
            </c:rich>
          </c:tx>
          <c:layout>
            <c:manualLayout>
              <c:xMode val="edge"/>
              <c:yMode val="edge"/>
              <c:x val="1.8396008821319782E-3"/>
              <c:y val="0.20716417387615221"/>
            </c:manualLayout>
          </c:layout>
          <c:overlay val="0"/>
        </c:title>
        <c:numFmt formatCode="#,##0" sourceLinked="0"/>
        <c:majorTickMark val="none"/>
        <c:minorTickMark val="none"/>
        <c:tickLblPos val="nextTo"/>
        <c:crossAx val="349286400"/>
        <c:crosses val="autoZero"/>
        <c:crossBetween val="midCat"/>
        <c:majorUnit val="60000"/>
        <c:minorUnit val="400"/>
      </c:valAx>
      <c:spPr>
        <a:noFill/>
        <a:ln w="25400">
          <a:noFill/>
        </a:ln>
      </c:spPr>
    </c:plotArea>
    <c:plotVisOnly val="1"/>
    <c:dispBlanksAs val="zero"/>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06738995677447E-2"/>
          <c:y val="0.10517155382171664"/>
          <c:w val="0.88656104007442305"/>
          <c:h val="0.55401711632672102"/>
        </c:manualLayout>
      </c:layout>
      <c:lineChart>
        <c:grouping val="standard"/>
        <c:varyColors val="0"/>
        <c:ser>
          <c:idx val="0"/>
          <c:order val="0"/>
          <c:tx>
            <c:strRef>
              <c:f>'Tx success rates'!$B$2</c:f>
              <c:strCache>
                <c:ptCount val="1"/>
                <c:pt idx="0">
                  <c:v>New and relapse TB patients</c:v>
                </c:pt>
              </c:strCache>
            </c:strRef>
          </c:tx>
          <c:spPr>
            <a:ln>
              <a:noFill/>
            </a:ln>
          </c:spPr>
          <c:marker>
            <c:symbol val="circle"/>
            <c:size val="10"/>
            <c:spPr>
              <a:solidFill>
                <a:srgbClr val="009999"/>
              </a:solidFill>
              <a:ln>
                <a:noFill/>
              </a:ln>
            </c:spPr>
          </c:marker>
          <c:dLbls>
            <c:dLbl>
              <c:idx val="5"/>
              <c:layout>
                <c:manualLayout>
                  <c:x val="-2.4608510652035655E-2"/>
                  <c:y val="4.1893217295206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8-4D0E-8A0D-179DEC867541}"/>
                </c:ext>
              </c:extLst>
            </c:dLbl>
            <c:spPr>
              <a:noFill/>
              <a:ln>
                <a:noFill/>
              </a:ln>
              <a:effectLst/>
            </c:spPr>
            <c:txPr>
              <a:bodyPr/>
              <a:lstStyle/>
              <a:p>
                <a:pPr>
                  <a:defRPr sz="900">
                    <a:solidFill>
                      <a:srgbClr val="009999"/>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rates'!$B$3:$B$19</c:f>
              <c:numCache>
                <c:formatCode>General</c:formatCode>
                <c:ptCount val="17"/>
                <c:pt idx="0">
                  <c:v>78</c:v>
                </c:pt>
                <c:pt idx="1">
                  <c:v>94</c:v>
                </c:pt>
                <c:pt idx="2">
                  <c:v>95</c:v>
                </c:pt>
                <c:pt idx="3">
                  <c:v>93</c:v>
                </c:pt>
                <c:pt idx="4">
                  <c:v>89</c:v>
                </c:pt>
                <c:pt idx="5">
                  <c:v>69</c:v>
                </c:pt>
                <c:pt idx="6">
                  <c:v>86</c:v>
                </c:pt>
                <c:pt idx="7">
                  <c:v>70</c:v>
                </c:pt>
                <c:pt idx="8">
                  <c:v>86</c:v>
                </c:pt>
                <c:pt idx="9">
                  <c:v>80</c:v>
                </c:pt>
                <c:pt idx="10">
                  <c:v>90</c:v>
                </c:pt>
                <c:pt idx="11">
                  <c:v>88</c:v>
                </c:pt>
                <c:pt idx="12">
                  <c:v>91</c:v>
                </c:pt>
                <c:pt idx="13">
                  <c:v>91</c:v>
                </c:pt>
                <c:pt idx="14">
                  <c:v>85</c:v>
                </c:pt>
                <c:pt idx="15">
                  <c:v>83</c:v>
                </c:pt>
                <c:pt idx="16">
                  <c:v>92</c:v>
                </c:pt>
              </c:numCache>
            </c:numRef>
          </c:val>
          <c:smooth val="0"/>
          <c:extLst>
            <c:ext xmlns:c16="http://schemas.microsoft.com/office/drawing/2014/chart" uri="{C3380CC4-5D6E-409C-BE32-E72D297353CC}">
              <c16:uniqueId val="{00000001-5A68-4D0E-8A0D-179DEC867541}"/>
            </c:ext>
          </c:extLst>
        </c:ser>
        <c:ser>
          <c:idx val="2"/>
          <c:order val="1"/>
          <c:tx>
            <c:strRef>
              <c:f>'Tx success rates'!$C$2</c:f>
              <c:strCache>
                <c:ptCount val="1"/>
                <c:pt idx="0">
                  <c:v>HIV-positive TB patients</c:v>
                </c:pt>
              </c:strCache>
            </c:strRef>
          </c:tx>
          <c:spPr>
            <a:ln>
              <a:noFill/>
            </a:ln>
          </c:spPr>
          <c:marker>
            <c:symbol val="circle"/>
            <c:size val="10"/>
            <c:spPr>
              <a:solidFill>
                <a:srgbClr val="F15B40"/>
              </a:solidFill>
              <a:ln>
                <a:noFill/>
              </a:ln>
            </c:spPr>
          </c:marker>
          <c:dLbls>
            <c:dLbl>
              <c:idx val="5"/>
              <c:layout>
                <c:manualLayout>
                  <c:x val="-2.6248527052199655E-2"/>
                  <c:y val="-3.6045264078832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8-4D0E-8A0D-179DEC867541}"/>
                </c:ext>
              </c:extLst>
            </c:dLbl>
            <c:spPr>
              <a:noFill/>
              <a:ln>
                <a:noFill/>
              </a:ln>
              <a:effectLst/>
            </c:spPr>
            <c:txPr>
              <a:bodyPr/>
              <a:lstStyle/>
              <a:p>
                <a:pPr>
                  <a:defRPr sz="900">
                    <a:solidFill>
                      <a:srgbClr val="F15B4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'Tx success rates'!$A$3:$A$19</c:f>
              <c:strCache>
                <c:ptCount val="17"/>
                <c:pt idx="0">
                  <c:v>Australia</c:v>
                </c:pt>
                <c:pt idx="1">
                  <c:v>Bangladesh</c:v>
                </c:pt>
                <c:pt idx="2">
                  <c:v>Bhutan</c:v>
                </c:pt>
                <c:pt idx="3">
                  <c:v>China</c:v>
                </c:pt>
                <c:pt idx="4">
                  <c:v>Fiji</c:v>
                </c:pt>
                <c:pt idx="5">
                  <c:v>India</c:v>
                </c:pt>
                <c:pt idx="6">
                  <c:v>Indonesia</c:v>
                </c:pt>
                <c:pt idx="7">
                  <c:v>Japan</c:v>
                </c:pt>
                <c:pt idx="8">
                  <c:v>Lao PDR</c:v>
                </c:pt>
                <c:pt idx="9">
                  <c:v>Malaysia</c:v>
                </c:pt>
                <c:pt idx="10">
                  <c:v>Mongolia</c:v>
                </c:pt>
                <c:pt idx="11">
                  <c:v>Myanmar</c:v>
                </c:pt>
                <c:pt idx="12">
                  <c:v>Nepal</c:v>
                </c:pt>
                <c:pt idx="13">
                  <c:v>Philippines</c:v>
                </c:pt>
                <c:pt idx="14">
                  <c:v>Sri Lanka</c:v>
                </c:pt>
                <c:pt idx="15">
                  <c:v>Thailand</c:v>
                </c:pt>
                <c:pt idx="16">
                  <c:v>Viet Nam</c:v>
                </c:pt>
              </c:strCache>
            </c:strRef>
          </c:cat>
          <c:val>
            <c:numRef>
              <c:f>'Tx success rates'!$C$3:$C$19</c:f>
              <c:numCache>
                <c:formatCode>General</c:formatCode>
                <c:ptCount val="17"/>
                <c:pt idx="0">
                  <c:v>76</c:v>
                </c:pt>
                <c:pt idx="1">
                  <c:v>49</c:v>
                </c:pt>
                <c:pt idx="2">
                  <c:v>67</c:v>
                </c:pt>
                <c:pt idx="3">
                  <c:v>51</c:v>
                </c:pt>
                <c:pt idx="4">
                  <c:v>33</c:v>
                </c:pt>
                <c:pt idx="5">
                  <c:v>75</c:v>
                </c:pt>
                <c:pt idx="6">
                  <c:v>64</c:v>
                </c:pt>
                <c:pt idx="7">
                  <c:v>57</c:v>
                </c:pt>
                <c:pt idx="8">
                  <c:v>73</c:v>
                </c:pt>
                <c:pt idx="9">
                  <c:v>56</c:v>
                </c:pt>
                <c:pt idx="10">
                  <c:v>63</c:v>
                </c:pt>
                <c:pt idx="11">
                  <c:v>73</c:v>
                </c:pt>
                <c:pt idx="12">
                  <c:v>78</c:v>
                </c:pt>
                <c:pt idx="13">
                  <c:v>82</c:v>
                </c:pt>
                <c:pt idx="14">
                  <c:v>83</c:v>
                </c:pt>
                <c:pt idx="15">
                  <c:v>72</c:v>
                </c:pt>
                <c:pt idx="16">
                  <c:v>49</c:v>
                </c:pt>
              </c:numCache>
            </c:numRef>
          </c:val>
          <c:smooth val="0"/>
          <c:extLst>
            <c:ext xmlns:c16="http://schemas.microsoft.com/office/drawing/2014/chart" uri="{C3380CC4-5D6E-409C-BE32-E72D297353CC}">
              <c16:uniqueId val="{00000003-5A68-4D0E-8A0D-179DEC867541}"/>
            </c:ext>
          </c:extLst>
        </c:ser>
        <c:dLbls>
          <c:showLegendKey val="0"/>
          <c:showVal val="0"/>
          <c:showCatName val="0"/>
          <c:showSerName val="0"/>
          <c:showPercent val="0"/>
          <c:showBubbleSize val="0"/>
        </c:dLbls>
        <c:marker val="1"/>
        <c:smooth val="0"/>
        <c:axId val="42629760"/>
        <c:axId val="42639744"/>
      </c:lineChart>
      <c:catAx>
        <c:axId val="42629760"/>
        <c:scaling>
          <c:orientation val="minMax"/>
        </c:scaling>
        <c:delete val="0"/>
        <c:axPos val="b"/>
        <c:majorGridlines>
          <c:spPr>
            <a:ln w="12700">
              <a:solidFill>
                <a:schemeClr val="bg1">
                  <a:lumMod val="75000"/>
                </a:schemeClr>
              </a:solidFill>
              <a:prstDash val="sysDot"/>
            </a:ln>
          </c:spPr>
        </c:majorGridlines>
        <c:numFmt formatCode="General" sourceLinked="0"/>
        <c:majorTickMark val="none"/>
        <c:minorTickMark val="none"/>
        <c:tickLblPos val="nextTo"/>
        <c:spPr>
          <a:ln>
            <a:solidFill>
              <a:srgbClr val="D8D5CF"/>
            </a:solidFill>
          </a:ln>
        </c:spPr>
        <c:crossAx val="42639744"/>
        <c:crosses val="autoZero"/>
        <c:auto val="1"/>
        <c:lblAlgn val="ctr"/>
        <c:lblOffset val="100"/>
        <c:noMultiLvlLbl val="0"/>
      </c:catAx>
      <c:valAx>
        <c:axId val="42639744"/>
        <c:scaling>
          <c:orientation val="minMax"/>
        </c:scaling>
        <c:delete val="0"/>
        <c:axPos val="l"/>
        <c:majorGridlines>
          <c:spPr>
            <a:ln w="12700">
              <a:solidFill>
                <a:schemeClr val="bg1">
                  <a:lumMod val="75000"/>
                </a:schemeClr>
              </a:solidFill>
              <a:prstDash val="sysDot"/>
            </a:ln>
          </c:spPr>
        </c:majorGridlines>
        <c:title>
          <c:tx>
            <c:rich>
              <a:bodyPr rot="0" vert="horz"/>
              <a:lstStyle/>
              <a:p>
                <a:pPr>
                  <a:defRPr/>
                </a:pPr>
                <a:r>
                  <a:rPr lang="en-US"/>
                  <a:t>%</a:t>
                </a:r>
              </a:p>
            </c:rich>
          </c:tx>
          <c:layout>
            <c:manualLayout>
              <c:xMode val="edge"/>
              <c:yMode val="edge"/>
              <c:x val="8.8560885608856083E-2"/>
              <c:y val="1.1879172998112076E-2"/>
            </c:manualLayout>
          </c:layout>
          <c:overlay val="0"/>
        </c:title>
        <c:numFmt formatCode="General" sourceLinked="1"/>
        <c:majorTickMark val="none"/>
        <c:minorTickMark val="none"/>
        <c:tickLblPos val="nextTo"/>
        <c:spPr>
          <a:ln>
            <a:solidFill>
              <a:srgbClr val="D8D5CF"/>
            </a:solidFill>
          </a:ln>
        </c:spPr>
        <c:crossAx val="42629760"/>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96817683966175"/>
          <c:y val="3.2100147001299671E-2"/>
          <c:w val="0.87025273313153717"/>
          <c:h val="0.73460114067961291"/>
        </c:manualLayout>
      </c:layout>
      <c:barChart>
        <c:barDir val="col"/>
        <c:grouping val="clustered"/>
        <c:varyColors val="0"/>
        <c:ser>
          <c:idx val="0"/>
          <c:order val="0"/>
          <c:tx>
            <c:strRef>
              <c:f>'Tx outcomes'!$E$5</c:f>
              <c:strCache>
                <c:ptCount val="1"/>
                <c:pt idx="0">
                  <c:v>HIV-positive TB cases</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outcomes'!$E$6:$E$9</c:f>
              <c:numCache>
                <c:formatCode>0%</c:formatCode>
                <c:ptCount val="4"/>
                <c:pt idx="0">
                  <c:v>0.70751255855957551</c:v>
                </c:pt>
                <c:pt idx="1">
                  <c:v>1.3405204041316249E-2</c:v>
                </c:pt>
                <c:pt idx="2">
                  <c:v>0.1470480329626912</c:v>
                </c:pt>
                <c:pt idx="3">
                  <c:v>6.1480498955805159E-2</c:v>
                </c:pt>
              </c:numCache>
            </c:numRef>
          </c:val>
          <c:extLst>
            <c:ext xmlns:c16="http://schemas.microsoft.com/office/drawing/2014/chart" uri="{C3380CC4-5D6E-409C-BE32-E72D297353CC}">
              <c16:uniqueId val="{00000000-2228-4343-8218-83384124440D}"/>
            </c:ext>
          </c:extLst>
        </c:ser>
        <c:ser>
          <c:idx val="1"/>
          <c:order val="1"/>
          <c:tx>
            <c:strRef>
              <c:f>'Tx outcomes'!$G$5</c:f>
              <c:strCache>
                <c:ptCount val="1"/>
                <c:pt idx="0">
                  <c:v>New and relapse TB cases</c:v>
                </c:pt>
              </c:strCache>
            </c:strRef>
          </c:tx>
          <c:spPr>
            <a:solidFill>
              <a:srgbClr val="00B0F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'Tx outcomes'!$C$6:$C$9</c:f>
              <c:strCache>
                <c:ptCount val="4"/>
                <c:pt idx="0">
                  <c:v>Treatment 
success</c:v>
                </c:pt>
                <c:pt idx="1">
                  <c:v>Failed</c:v>
                </c:pt>
                <c:pt idx="2">
                  <c:v>Died</c:v>
                </c:pt>
                <c:pt idx="3">
                  <c:v>Lost to 
follow-up</c:v>
                </c:pt>
              </c:strCache>
            </c:strRef>
          </c:cat>
          <c:val>
            <c:numRef>
              <c:f>'Tx outcomes'!$G$6:$G$9</c:f>
              <c:numCache>
                <c:formatCode>0%</c:formatCode>
                <c:ptCount val="4"/>
                <c:pt idx="0">
                  <c:v>0.81703175273628337</c:v>
                </c:pt>
                <c:pt idx="1">
                  <c:v>1.1925811350972393E-2</c:v>
                </c:pt>
                <c:pt idx="2">
                  <c:v>3.1772675279243344E-2</c:v>
                </c:pt>
                <c:pt idx="3">
                  <c:v>3.3222034011343229E-2</c:v>
                </c:pt>
              </c:numCache>
            </c:numRef>
          </c:val>
          <c:extLst>
            <c:ext xmlns:c16="http://schemas.microsoft.com/office/drawing/2014/chart" uri="{C3380CC4-5D6E-409C-BE32-E72D297353CC}">
              <c16:uniqueId val="{00000001-2228-4343-8218-83384124440D}"/>
            </c:ext>
          </c:extLst>
        </c:ser>
        <c:dLbls>
          <c:showLegendKey val="0"/>
          <c:showVal val="0"/>
          <c:showCatName val="0"/>
          <c:showSerName val="0"/>
          <c:showPercent val="0"/>
          <c:showBubbleSize val="0"/>
        </c:dLbls>
        <c:gapWidth val="150"/>
        <c:axId val="43713664"/>
        <c:axId val="43715200"/>
      </c:barChart>
      <c:catAx>
        <c:axId val="43713664"/>
        <c:scaling>
          <c:orientation val="minMax"/>
        </c:scaling>
        <c:delete val="0"/>
        <c:axPos val="b"/>
        <c:numFmt formatCode="General" sourceLinked="1"/>
        <c:majorTickMark val="out"/>
        <c:minorTickMark val="none"/>
        <c:tickLblPos val="nextTo"/>
        <c:crossAx val="43715200"/>
        <c:crosses val="autoZero"/>
        <c:auto val="1"/>
        <c:lblAlgn val="ctr"/>
        <c:lblOffset val="100"/>
        <c:noMultiLvlLbl val="0"/>
      </c:catAx>
      <c:valAx>
        <c:axId val="43715200"/>
        <c:scaling>
          <c:orientation val="minMax"/>
          <c:max val="1"/>
          <c:min val="0"/>
        </c:scaling>
        <c:delete val="0"/>
        <c:axPos val="l"/>
        <c:majorGridlines>
          <c:spPr>
            <a:ln w="15875">
              <a:solidFill>
                <a:sysClr val="window" lastClr="FFFFFF">
                  <a:lumMod val="85000"/>
                </a:sysClr>
              </a:solidFill>
              <a:prstDash val="sysDot"/>
            </a:ln>
          </c:spPr>
        </c:majorGridlines>
        <c:title>
          <c:tx>
            <c:rich>
              <a:bodyPr rot="-5400000" vert="horz"/>
              <a:lstStyle/>
              <a:p>
                <a:pPr>
                  <a:defRPr/>
                </a:pPr>
                <a:r>
                  <a:rPr lang="en-US"/>
                  <a:t>Proportion of  cohort</a:t>
                </a:r>
              </a:p>
            </c:rich>
          </c:tx>
          <c:overlay val="0"/>
        </c:title>
        <c:numFmt formatCode="0%" sourceLinked="1"/>
        <c:majorTickMark val="none"/>
        <c:minorTickMark val="none"/>
        <c:tickLblPos val="nextTo"/>
        <c:spPr>
          <a:ln>
            <a:noFill/>
          </a:ln>
        </c:spPr>
        <c:crossAx val="43713664"/>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1302658237607"/>
          <c:y val="4.0362047171441401E-2"/>
          <c:w val="0.84755360659798784"/>
          <c:h val="0.70213263345413635"/>
        </c:manualLayout>
      </c:layout>
      <c:barChart>
        <c:barDir val="col"/>
        <c:grouping val="clustered"/>
        <c:varyColors val="0"/>
        <c:ser>
          <c:idx val="0"/>
          <c:order val="0"/>
          <c:tx>
            <c:strRef>
              <c:f>'MDR TB'!$A$20</c:f>
              <c:strCache>
                <c:ptCount val="1"/>
                <c:pt idx="0">
                  <c:v>Global</c:v>
                </c:pt>
              </c:strCache>
            </c:strRef>
          </c:tx>
          <c:spPr>
            <a:solidFill>
              <a:srgbClr val="33CCC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TB'!$B$20:$D$20</c:f>
              <c:numCache>
                <c:formatCode>General</c:formatCode>
                <c:ptCount val="3"/>
                <c:pt idx="0" formatCode="_(* #,##0_);_(* \(#,##0\);_(* &quot;-&quot;??_);_(@_)">
                  <c:v>558000</c:v>
                </c:pt>
              </c:numCache>
            </c:numRef>
          </c:val>
          <c:extLst>
            <c:ext xmlns:c16="http://schemas.microsoft.com/office/drawing/2014/chart" uri="{C3380CC4-5D6E-409C-BE32-E72D297353CC}">
              <c16:uniqueId val="{00000000-B7BB-4EAB-8A33-F38066D3582C}"/>
            </c:ext>
          </c:extLst>
        </c:ser>
        <c:ser>
          <c:idx val="1"/>
          <c:order val="1"/>
          <c:tx>
            <c:strRef>
              <c:f>'MDR TB'!$A$21</c:f>
              <c:strCache>
                <c:ptCount val="1"/>
                <c:pt idx="0">
                  <c:v>Asia and the Pacific</c:v>
                </c:pt>
              </c:strCache>
            </c:strRef>
          </c:tx>
          <c:spPr>
            <a:solidFill>
              <a:srgbClr val="00AEE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TB'!$B$21:$D$21</c:f>
              <c:numCache>
                <c:formatCode>_(* #,##0_);_(* \(#,##0\);_(* "-"??_);_(@_)</c:formatCode>
                <c:ptCount val="3"/>
                <c:pt idx="1">
                  <c:v>340000</c:v>
                </c:pt>
              </c:numCache>
            </c:numRef>
          </c:val>
          <c:extLst>
            <c:ext xmlns:c16="http://schemas.microsoft.com/office/drawing/2014/chart" uri="{C3380CC4-5D6E-409C-BE32-E72D297353CC}">
              <c16:uniqueId val="{00000001-B7BB-4EAB-8A33-F38066D3582C}"/>
            </c:ext>
          </c:extLst>
        </c:ser>
        <c:ser>
          <c:idx val="2"/>
          <c:order val="2"/>
          <c:tx>
            <c:strRef>
              <c:f>'MDR TB'!$A$22</c:f>
              <c:strCache>
                <c:ptCount val="1"/>
                <c:pt idx="0">
                  <c:v>11 High TB burden countries in Asia and the Pacific</c:v>
                </c:pt>
              </c:strCache>
            </c:strRef>
          </c:tx>
          <c:spPr>
            <a:solidFill>
              <a:srgbClr val="FF7C8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'MDR TB'!$B$19:$D$19</c:f>
              <c:strCache>
                <c:ptCount val="3"/>
                <c:pt idx="0">
                  <c:v>Global</c:v>
                </c:pt>
                <c:pt idx="1">
                  <c:v>Asia and the Pacific</c:v>
                </c:pt>
                <c:pt idx="2">
                  <c:v>11 High MDR/RR-TB burden countries in Asia and the Pacific</c:v>
                </c:pt>
              </c:strCache>
            </c:strRef>
          </c:cat>
          <c:val>
            <c:numRef>
              <c:f>'MDR TB'!$B$22:$D$22</c:f>
              <c:numCache>
                <c:formatCode>General</c:formatCode>
                <c:ptCount val="3"/>
                <c:pt idx="2" formatCode="_(* #,##0_);_(* \(#,##0\);_(* &quot;-&quot;??_);_(@_)">
                  <c:v>330000</c:v>
                </c:pt>
              </c:numCache>
            </c:numRef>
          </c:val>
          <c:extLst>
            <c:ext xmlns:c16="http://schemas.microsoft.com/office/drawing/2014/chart" uri="{C3380CC4-5D6E-409C-BE32-E72D297353CC}">
              <c16:uniqueId val="{00000002-B7BB-4EAB-8A33-F38066D3582C}"/>
            </c:ext>
          </c:extLst>
        </c:ser>
        <c:dLbls>
          <c:dLblPos val="outEnd"/>
          <c:showLegendKey val="0"/>
          <c:showVal val="1"/>
          <c:showCatName val="0"/>
          <c:showSerName val="0"/>
          <c:showPercent val="0"/>
          <c:showBubbleSize val="0"/>
        </c:dLbls>
        <c:gapWidth val="150"/>
        <c:overlap val="100"/>
        <c:axId val="43831680"/>
        <c:axId val="43833216"/>
      </c:barChart>
      <c:catAx>
        <c:axId val="43831680"/>
        <c:scaling>
          <c:orientation val="minMax"/>
        </c:scaling>
        <c:delete val="0"/>
        <c:axPos val="b"/>
        <c:numFmt formatCode="General" sourceLinked="0"/>
        <c:majorTickMark val="out"/>
        <c:minorTickMark val="none"/>
        <c:tickLblPos val="nextTo"/>
        <c:txPr>
          <a:bodyPr/>
          <a:lstStyle/>
          <a:p>
            <a:pPr>
              <a:defRPr sz="1200"/>
            </a:pPr>
            <a:endParaRPr lang="en-US"/>
          </a:p>
        </c:txPr>
        <c:crossAx val="43833216"/>
        <c:crosses val="autoZero"/>
        <c:auto val="1"/>
        <c:lblAlgn val="ctr"/>
        <c:lblOffset val="100"/>
        <c:noMultiLvlLbl val="0"/>
      </c:catAx>
      <c:valAx>
        <c:axId val="43833216"/>
        <c:scaling>
          <c:orientation val="minMax"/>
          <c:max val="600000"/>
          <c:min val="0"/>
        </c:scaling>
        <c:delete val="0"/>
        <c:axPos val="l"/>
        <c:title>
          <c:tx>
            <c:rich>
              <a:bodyPr rot="-5400000" vert="horz"/>
              <a:lstStyle/>
              <a:p>
                <a:pPr>
                  <a:defRPr/>
                </a:pPr>
                <a:r>
                  <a:rPr lang="en-US"/>
                  <a:t>Number (estimate)</a:t>
                </a:r>
              </a:p>
            </c:rich>
          </c:tx>
          <c:overlay val="0"/>
        </c:title>
        <c:numFmt formatCode="#,##0" sourceLinked="0"/>
        <c:majorTickMark val="out"/>
        <c:minorTickMark val="none"/>
        <c:tickLblPos val="nextTo"/>
        <c:crossAx val="43831680"/>
        <c:crosses val="autoZero"/>
        <c:crossBetween val="between"/>
        <c:majorUnit val="3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4181490498014"/>
          <c:y val="5.0274494279915309E-2"/>
          <c:w val="0.88056725510934442"/>
          <c:h val="0.62346499198240168"/>
        </c:manualLayout>
      </c:layout>
      <c:barChart>
        <c:barDir val="col"/>
        <c:grouping val="stacked"/>
        <c:varyColors val="0"/>
        <c:ser>
          <c:idx val="0"/>
          <c:order val="0"/>
          <c:tx>
            <c:strRef>
              <c:f>'Resource need and gap'!$C$3</c:f>
              <c:strCache>
                <c:ptCount val="1"/>
                <c:pt idx="0">
                  <c:v>Drug-susceptible TB (DS-TB)</c:v>
                </c:pt>
              </c:strCache>
            </c:strRef>
          </c:tx>
          <c:spPr>
            <a:solidFill>
              <a:srgbClr val="F78E1E"/>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gap'!$C$4:$C$15</c:f>
              <c:numCache>
                <c:formatCode>General</c:formatCode>
                <c:ptCount val="12"/>
                <c:pt idx="0">
                  <c:v>492</c:v>
                </c:pt>
                <c:pt idx="1">
                  <c:v>390</c:v>
                </c:pt>
                <c:pt idx="2">
                  <c:v>270</c:v>
                </c:pt>
                <c:pt idx="3">
                  <c:v>142</c:v>
                </c:pt>
                <c:pt idx="4">
                  <c:v>82</c:v>
                </c:pt>
                <c:pt idx="5">
                  <c:v>78</c:v>
                </c:pt>
                <c:pt idx="6">
                  <c:v>55</c:v>
                </c:pt>
                <c:pt idx="7">
                  <c:v>64</c:v>
                </c:pt>
                <c:pt idx="8">
                  <c:v>50</c:v>
                </c:pt>
                <c:pt idx="9">
                  <c:v>34</c:v>
                </c:pt>
                <c:pt idx="10">
                  <c:v>18</c:v>
                </c:pt>
                <c:pt idx="11">
                  <c:v>20</c:v>
                </c:pt>
              </c:numCache>
            </c:numRef>
          </c:val>
          <c:extLst>
            <c:ext xmlns:c16="http://schemas.microsoft.com/office/drawing/2014/chart" uri="{C3380CC4-5D6E-409C-BE32-E72D297353CC}">
              <c16:uniqueId val="{00000000-9742-4CEE-921B-6BE04DAFA125}"/>
            </c:ext>
          </c:extLst>
        </c:ser>
        <c:ser>
          <c:idx val="1"/>
          <c:order val="1"/>
          <c:tx>
            <c:strRef>
              <c:f>'Resource need and gap'!$D$3</c:f>
              <c:strCache>
                <c:ptCount val="1"/>
                <c:pt idx="0">
                  <c:v>MDR-TB</c:v>
                </c:pt>
              </c:strCache>
            </c:strRef>
          </c:tx>
          <c:spPr>
            <a:solidFill>
              <a:srgbClr val="00AEEF"/>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gap'!$D$4:$D$15</c:f>
              <c:numCache>
                <c:formatCode>General</c:formatCode>
                <c:ptCount val="12"/>
                <c:pt idx="0">
                  <c:v>117</c:v>
                </c:pt>
                <c:pt idx="1">
                  <c:v>175</c:v>
                </c:pt>
                <c:pt idx="2">
                  <c:v>20</c:v>
                </c:pt>
                <c:pt idx="3">
                  <c:v>17</c:v>
                </c:pt>
                <c:pt idx="4">
                  <c:v>36</c:v>
                </c:pt>
                <c:pt idx="5">
                  <c:v>5.6</c:v>
                </c:pt>
                <c:pt idx="6">
                  <c:v>13</c:v>
                </c:pt>
                <c:pt idx="7">
                  <c:v>2.7</c:v>
                </c:pt>
                <c:pt idx="8">
                  <c:v>5.4</c:v>
                </c:pt>
                <c:pt idx="9">
                  <c:v>2.4</c:v>
                </c:pt>
                <c:pt idx="10">
                  <c:v>3.3</c:v>
                </c:pt>
                <c:pt idx="11">
                  <c:v>5.5</c:v>
                </c:pt>
              </c:numCache>
            </c:numRef>
          </c:val>
          <c:extLst>
            <c:ext xmlns:c16="http://schemas.microsoft.com/office/drawing/2014/chart" uri="{C3380CC4-5D6E-409C-BE32-E72D297353CC}">
              <c16:uniqueId val="{00000001-9742-4CEE-921B-6BE04DAFA125}"/>
            </c:ext>
          </c:extLst>
        </c:ser>
        <c:ser>
          <c:idx val="2"/>
          <c:order val="2"/>
          <c:tx>
            <c:strRef>
              <c:f>'Resource need and gap'!$E$3</c:f>
              <c:strCache>
                <c:ptCount val="1"/>
                <c:pt idx="0">
                  <c:v>TB/HIV</c:v>
                </c:pt>
              </c:strCache>
            </c:strRef>
          </c:tx>
          <c:spPr>
            <a:solidFill>
              <a:srgbClr val="88C540"/>
            </a:solidFill>
            <a:ln>
              <a:noFill/>
            </a:ln>
          </c:spPr>
          <c:invertIfNegative val="0"/>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gap'!$E$4:$E$15</c:f>
              <c:numCache>
                <c:formatCode>General</c:formatCode>
                <c:ptCount val="12"/>
                <c:pt idx="0">
                  <c:v>0</c:v>
                </c:pt>
                <c:pt idx="1">
                  <c:v>15</c:v>
                </c:pt>
                <c:pt idx="2">
                  <c:v>4.9000000000000004</c:v>
                </c:pt>
                <c:pt idx="3">
                  <c:v>0.8</c:v>
                </c:pt>
                <c:pt idx="4">
                  <c:v>0.2</c:v>
                </c:pt>
                <c:pt idx="5">
                  <c:v>0</c:v>
                </c:pt>
                <c:pt idx="6">
                  <c:v>1.7</c:v>
                </c:pt>
                <c:pt idx="7" formatCode="0.0">
                  <c:v>0.05</c:v>
                </c:pt>
                <c:pt idx="8">
                  <c:v>2</c:v>
                </c:pt>
                <c:pt idx="9">
                  <c:v>0.9</c:v>
                </c:pt>
                <c:pt idx="10">
                  <c:v>7.1</c:v>
                </c:pt>
                <c:pt idx="11">
                  <c:v>0.1</c:v>
                </c:pt>
              </c:numCache>
            </c:numRef>
          </c:val>
          <c:extLst>
            <c:ext xmlns:c16="http://schemas.microsoft.com/office/drawing/2014/chart" uri="{C3380CC4-5D6E-409C-BE32-E72D297353CC}">
              <c16:uniqueId val="{00000002-9742-4CEE-921B-6BE04DAFA125}"/>
            </c:ext>
          </c:extLst>
        </c:ser>
        <c:dLbls>
          <c:showLegendKey val="0"/>
          <c:showVal val="0"/>
          <c:showCatName val="0"/>
          <c:showSerName val="0"/>
          <c:showPercent val="0"/>
          <c:showBubbleSize val="0"/>
        </c:dLbls>
        <c:gapWidth val="150"/>
        <c:overlap val="100"/>
        <c:axId val="43823872"/>
        <c:axId val="43825408"/>
      </c:barChart>
      <c:lineChart>
        <c:grouping val="standard"/>
        <c:varyColors val="0"/>
        <c:ser>
          <c:idx val="3"/>
          <c:order val="3"/>
          <c:tx>
            <c:strRef>
              <c:f>'Resource need and gap'!$B$3</c:f>
              <c:strCache>
                <c:ptCount val="1"/>
                <c:pt idx="0">
                  <c:v>Total</c:v>
                </c:pt>
              </c:strCache>
            </c:strRef>
          </c:tx>
          <c:spPr>
            <a:ln>
              <a:noFill/>
            </a:ln>
          </c:spPr>
          <c:marker>
            <c:symbol val="circle"/>
            <c:size val="6"/>
            <c:spPr>
              <a:solidFill>
                <a:srgbClr val="E31837"/>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'Resource need and gap'!$A$4:$A$15</c:f>
              <c:strCache>
                <c:ptCount val="12"/>
                <c:pt idx="0">
                  <c:v>China</c:v>
                </c:pt>
                <c:pt idx="1">
                  <c:v>India</c:v>
                </c:pt>
                <c:pt idx="2">
                  <c:v>Indonesia</c:v>
                </c:pt>
                <c:pt idx="3">
                  <c:v>Philippines</c:v>
                </c:pt>
                <c:pt idx="4">
                  <c:v>Pakistan</c:v>
                </c:pt>
                <c:pt idx="5">
                  <c:v>DPR Korea</c:v>
                </c:pt>
                <c:pt idx="6">
                  <c:v>Viet Nam</c:v>
                </c:pt>
                <c:pt idx="7">
                  <c:v>Bangladesh</c:v>
                </c:pt>
                <c:pt idx="8">
                  <c:v>Myanmar</c:v>
                </c:pt>
                <c:pt idx="9">
                  <c:v>Cambodia</c:v>
                </c:pt>
                <c:pt idx="10">
                  <c:v>PNG</c:v>
                </c:pt>
                <c:pt idx="11">
                  <c:v>Thailand*</c:v>
                </c:pt>
              </c:strCache>
            </c:strRef>
          </c:cat>
          <c:val>
            <c:numRef>
              <c:f>'Resource need and gap'!$B$4:$B$15</c:f>
              <c:numCache>
                <c:formatCode>General</c:formatCode>
                <c:ptCount val="12"/>
                <c:pt idx="0">
                  <c:v>609</c:v>
                </c:pt>
                <c:pt idx="1">
                  <c:v>580</c:v>
                </c:pt>
                <c:pt idx="2">
                  <c:v>294</c:v>
                </c:pt>
                <c:pt idx="3">
                  <c:v>160</c:v>
                </c:pt>
                <c:pt idx="4">
                  <c:v>118</c:v>
                </c:pt>
                <c:pt idx="5">
                  <c:v>84</c:v>
                </c:pt>
                <c:pt idx="6">
                  <c:v>70</c:v>
                </c:pt>
                <c:pt idx="7">
                  <c:v>66</c:v>
                </c:pt>
                <c:pt idx="8">
                  <c:v>58</c:v>
                </c:pt>
                <c:pt idx="9">
                  <c:v>37</c:v>
                </c:pt>
                <c:pt idx="10">
                  <c:v>28</c:v>
                </c:pt>
                <c:pt idx="11">
                  <c:v>26</c:v>
                </c:pt>
              </c:numCache>
            </c:numRef>
          </c:val>
          <c:smooth val="0"/>
          <c:extLst>
            <c:ext xmlns:c16="http://schemas.microsoft.com/office/drawing/2014/chart" uri="{C3380CC4-5D6E-409C-BE32-E72D297353CC}">
              <c16:uniqueId val="{00000003-9742-4CEE-921B-6BE04DAFA125}"/>
            </c:ext>
          </c:extLst>
        </c:ser>
        <c:dLbls>
          <c:showLegendKey val="0"/>
          <c:showVal val="0"/>
          <c:showCatName val="0"/>
          <c:showSerName val="0"/>
          <c:showPercent val="0"/>
          <c:showBubbleSize val="0"/>
        </c:dLbls>
        <c:marker val="1"/>
        <c:smooth val="0"/>
        <c:axId val="43823872"/>
        <c:axId val="43825408"/>
      </c:lineChart>
      <c:catAx>
        <c:axId val="43823872"/>
        <c:scaling>
          <c:orientation val="minMax"/>
        </c:scaling>
        <c:delete val="0"/>
        <c:axPos val="b"/>
        <c:numFmt formatCode="General" sourceLinked="0"/>
        <c:majorTickMark val="out"/>
        <c:minorTickMark val="none"/>
        <c:tickLblPos val="nextTo"/>
        <c:crossAx val="43825408"/>
        <c:crosses val="autoZero"/>
        <c:auto val="1"/>
        <c:lblAlgn val="ctr"/>
        <c:lblOffset val="100"/>
        <c:noMultiLvlLbl val="0"/>
      </c:catAx>
      <c:valAx>
        <c:axId val="43825408"/>
        <c:scaling>
          <c:orientation val="minMax"/>
          <c:max val="650"/>
          <c:min val="0"/>
        </c:scaling>
        <c:delete val="0"/>
        <c:axPos val="l"/>
        <c:majorGridlines>
          <c:spPr>
            <a:ln w="3175">
              <a:solidFill>
                <a:schemeClr val="bg1">
                  <a:lumMod val="85000"/>
                </a:schemeClr>
              </a:solidFill>
              <a:prstDash val="dashDot"/>
            </a:ln>
          </c:spPr>
        </c:majorGridlines>
        <c:title>
          <c:tx>
            <c:rich>
              <a:bodyPr rot="-5400000" vert="horz"/>
              <a:lstStyle/>
              <a:p>
                <a:pPr>
                  <a:defRPr/>
                </a:pPr>
                <a:r>
                  <a:rPr lang="en-US"/>
                  <a:t>US$ millions</a:t>
                </a:r>
              </a:p>
            </c:rich>
          </c:tx>
          <c:layout>
            <c:manualLayout>
              <c:xMode val="edge"/>
              <c:yMode val="edge"/>
              <c:x val="3.9447731755424065E-3"/>
              <c:y val="0.18157567343656833"/>
            </c:manualLayout>
          </c:layout>
          <c:overlay val="0"/>
        </c:title>
        <c:numFmt formatCode="General" sourceLinked="1"/>
        <c:majorTickMark val="out"/>
        <c:minorTickMark val="none"/>
        <c:tickLblPos val="nextTo"/>
        <c:crossAx val="43823872"/>
        <c:crosses val="autoZero"/>
        <c:crossBetween val="between"/>
        <c:majorUnit val="100"/>
      </c:valAx>
    </c:plotArea>
    <c:legend>
      <c:legendPos val="r"/>
      <c:layout>
        <c:manualLayout>
          <c:xMode val="edge"/>
          <c:yMode val="edge"/>
          <c:x val="0.68247366661093467"/>
          <c:y val="4.9274586280184024E-2"/>
          <c:w val="0.31752633338906538"/>
          <c:h val="0.371457783628648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002976432069702E-2"/>
          <c:y val="0.11171171171171169"/>
          <c:w val="0.86769579060349422"/>
          <c:h val="0.53908178281430019"/>
        </c:manualLayout>
      </c:layout>
      <c:barChart>
        <c:barDir val="col"/>
        <c:grouping val="stacked"/>
        <c:varyColors val="0"/>
        <c:ser>
          <c:idx val="0"/>
          <c:order val="1"/>
          <c:tx>
            <c:strRef>
              <c:f>'Funding by source'!$E$3</c:f>
              <c:strCache>
                <c:ptCount val="1"/>
                <c:pt idx="0">
                  <c:v>% Domestic</c:v>
                </c:pt>
              </c:strCache>
            </c:strRef>
          </c:tx>
          <c:spPr>
            <a:solidFill>
              <a:srgbClr val="00A99A"/>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source'!$E$4:$E$15</c:f>
              <c:numCache>
                <c:formatCode>General</c:formatCode>
                <c:ptCount val="12"/>
                <c:pt idx="0">
                  <c:v>3</c:v>
                </c:pt>
                <c:pt idx="1">
                  <c:v>4</c:v>
                </c:pt>
                <c:pt idx="2">
                  <c:v>7</c:v>
                </c:pt>
                <c:pt idx="3">
                  <c:v>11</c:v>
                </c:pt>
                <c:pt idx="4">
                  <c:v>12</c:v>
                </c:pt>
                <c:pt idx="5">
                  <c:v>14</c:v>
                </c:pt>
                <c:pt idx="6">
                  <c:v>34</c:v>
                </c:pt>
                <c:pt idx="7">
                  <c:v>37</c:v>
                </c:pt>
                <c:pt idx="8">
                  <c:v>50</c:v>
                </c:pt>
                <c:pt idx="9">
                  <c:v>79</c:v>
                </c:pt>
                <c:pt idx="10">
                  <c:v>87</c:v>
                </c:pt>
                <c:pt idx="11">
                  <c:v>87</c:v>
                </c:pt>
              </c:numCache>
            </c:numRef>
          </c:val>
          <c:extLst>
            <c:ext xmlns:c16="http://schemas.microsoft.com/office/drawing/2014/chart" uri="{C3380CC4-5D6E-409C-BE32-E72D297353CC}">
              <c16:uniqueId val="{00000001-DE65-4146-B3BB-EF72999C282A}"/>
            </c:ext>
          </c:extLst>
        </c:ser>
        <c:ser>
          <c:idx val="1"/>
          <c:order val="2"/>
          <c:tx>
            <c:strRef>
              <c:f>'Funding by source'!$F$3</c:f>
              <c:strCache>
                <c:ptCount val="1"/>
                <c:pt idx="0">
                  <c:v>% International</c:v>
                </c:pt>
              </c:strCache>
            </c:strRef>
          </c:tx>
          <c:spPr>
            <a:solidFill>
              <a:srgbClr val="F26B73"/>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source'!$F$4:$F$15</c:f>
              <c:numCache>
                <c:formatCode>General</c:formatCode>
                <c:ptCount val="12"/>
                <c:pt idx="0">
                  <c:v>54</c:v>
                </c:pt>
                <c:pt idx="1">
                  <c:v>52</c:v>
                </c:pt>
                <c:pt idx="2">
                  <c:v>1</c:v>
                </c:pt>
                <c:pt idx="3">
                  <c:v>28</c:v>
                </c:pt>
                <c:pt idx="4">
                  <c:v>24</c:v>
                </c:pt>
                <c:pt idx="5">
                  <c:v>55</c:v>
                </c:pt>
                <c:pt idx="6">
                  <c:v>16</c:v>
                </c:pt>
                <c:pt idx="7">
                  <c:v>21</c:v>
                </c:pt>
                <c:pt idx="8">
                  <c:v>21</c:v>
                </c:pt>
                <c:pt idx="9">
                  <c:v>21</c:v>
                </c:pt>
                <c:pt idx="10">
                  <c:v>2</c:v>
                </c:pt>
                <c:pt idx="11">
                  <c:v>13</c:v>
                </c:pt>
              </c:numCache>
            </c:numRef>
          </c:val>
          <c:extLst>
            <c:ext xmlns:c16="http://schemas.microsoft.com/office/drawing/2014/chart" uri="{C3380CC4-5D6E-409C-BE32-E72D297353CC}">
              <c16:uniqueId val="{00000002-DE65-4146-B3BB-EF72999C282A}"/>
            </c:ext>
          </c:extLst>
        </c:ser>
        <c:ser>
          <c:idx val="2"/>
          <c:order val="3"/>
          <c:tx>
            <c:strRef>
              <c:f>'Funding by source'!$G$3</c:f>
              <c:strCache>
                <c:ptCount val="1"/>
                <c:pt idx="0">
                  <c:v>% Unfunded</c:v>
                </c:pt>
              </c:strCache>
            </c:strRef>
          </c:tx>
          <c:spPr>
            <a:solidFill>
              <a:srgbClr val="D8D5CF"/>
            </a:solidFill>
          </c:spPr>
          <c:invertIfNegative val="0"/>
          <c:dLbls>
            <c:dLbl>
              <c:idx val="5"/>
              <c:layout>
                <c:manualLayout>
                  <c:x val="0"/>
                  <c:y val="2.047502047502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65-4146-B3BB-EF72999C282A}"/>
                </c:ext>
              </c:extLst>
            </c:dLbl>
            <c:dLbl>
              <c:idx val="9"/>
              <c:delete val="1"/>
              <c:extLst>
                <c:ext xmlns:c15="http://schemas.microsoft.com/office/drawing/2012/chart" uri="{CE6537A1-D6FC-4f65-9D91-7224C49458BB}"/>
                <c:ext xmlns:c16="http://schemas.microsoft.com/office/drawing/2014/chart" uri="{C3380CC4-5D6E-409C-BE32-E72D297353CC}">
                  <c16:uniqueId val="{00000004-DE65-4146-B3BB-EF72999C282A}"/>
                </c:ext>
              </c:extLst>
            </c:dLbl>
            <c:dLbl>
              <c:idx val="10"/>
              <c:delete val="1"/>
              <c:extLst>
                <c:ext xmlns:c15="http://schemas.microsoft.com/office/drawing/2012/chart" uri="{CE6537A1-D6FC-4f65-9D91-7224C49458BB}"/>
                <c:ext xmlns:c16="http://schemas.microsoft.com/office/drawing/2014/chart" uri="{C3380CC4-5D6E-409C-BE32-E72D297353CC}">
                  <c16:uniqueId val="{00000005-DE65-4146-B3BB-EF72999C282A}"/>
                </c:ext>
              </c:extLst>
            </c:dLbl>
            <c:dLbl>
              <c:idx val="11"/>
              <c:delete val="1"/>
              <c:extLst>
                <c:ext xmlns:c15="http://schemas.microsoft.com/office/drawing/2012/chart" uri="{CE6537A1-D6FC-4f65-9D91-7224C49458BB}"/>
                <c:ext xmlns:c16="http://schemas.microsoft.com/office/drawing/2014/chart" uri="{C3380CC4-5D6E-409C-BE32-E72D297353CC}">
                  <c16:uniqueId val="{00000006-DE65-4146-B3BB-EF72999C282A}"/>
                </c:ext>
              </c:extLst>
            </c:dLbl>
            <c:numFmt formatCode="#,##0" sourceLinked="0"/>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source'!$G$4:$G$15</c:f>
              <c:numCache>
                <c:formatCode>General</c:formatCode>
                <c:ptCount val="12"/>
                <c:pt idx="0">
                  <c:v>43</c:v>
                </c:pt>
                <c:pt idx="1">
                  <c:v>45</c:v>
                </c:pt>
                <c:pt idx="2">
                  <c:v>92</c:v>
                </c:pt>
                <c:pt idx="3">
                  <c:v>61</c:v>
                </c:pt>
                <c:pt idx="4">
                  <c:v>64</c:v>
                </c:pt>
                <c:pt idx="5">
                  <c:v>31</c:v>
                </c:pt>
                <c:pt idx="6">
                  <c:v>49</c:v>
                </c:pt>
                <c:pt idx="7">
                  <c:v>42</c:v>
                </c:pt>
                <c:pt idx="8">
                  <c:v>29</c:v>
                </c:pt>
                <c:pt idx="9">
                  <c:v>0</c:v>
                </c:pt>
                <c:pt idx="10">
                  <c:v>11</c:v>
                </c:pt>
                <c:pt idx="11">
                  <c:v>0</c:v>
                </c:pt>
              </c:numCache>
            </c:numRef>
          </c:val>
          <c:extLst>
            <c:ext xmlns:c16="http://schemas.microsoft.com/office/drawing/2014/chart" uri="{C3380CC4-5D6E-409C-BE32-E72D297353CC}">
              <c16:uniqueId val="{00000007-DE65-4146-B3BB-EF72999C282A}"/>
            </c:ext>
          </c:extLst>
        </c:ser>
        <c:dLbls>
          <c:showLegendKey val="0"/>
          <c:showVal val="0"/>
          <c:showCatName val="0"/>
          <c:showSerName val="0"/>
          <c:showPercent val="0"/>
          <c:showBubbleSize val="0"/>
        </c:dLbls>
        <c:gapWidth val="43"/>
        <c:overlap val="100"/>
        <c:axId val="102435456"/>
        <c:axId val="103297792"/>
      </c:barChart>
      <c:lineChart>
        <c:grouping val="percentStacked"/>
        <c:varyColors val="0"/>
        <c:ser>
          <c:idx val="3"/>
          <c:order val="0"/>
          <c:tx>
            <c:strRef>
              <c:f>'Funding by source'!$H$3</c:f>
              <c:strCache>
                <c:ptCount val="1"/>
                <c:pt idx="0">
                  <c:v>Total (Million USD)</c:v>
                </c:pt>
              </c:strCache>
            </c:strRef>
          </c:tx>
          <c:spPr>
            <a:ln>
              <a:noFill/>
            </a:ln>
          </c:spPr>
          <c:marker>
            <c:symbol val="circle"/>
            <c:size val="10"/>
            <c:spPr>
              <a:solidFill>
                <a:srgbClr val="CC9900"/>
              </a:solidFill>
              <a:ln>
                <a:solidFill>
                  <a:srgbClr val="CC99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'Funding by source'!$D$4:$D$15</c:f>
              <c:strCache>
                <c:ptCount val="12"/>
                <c:pt idx="0">
                  <c:v>Pakistan</c:v>
                </c:pt>
                <c:pt idx="1">
                  <c:v>Myanmar</c:v>
                </c:pt>
                <c:pt idx="2">
                  <c:v>DPR Korea</c:v>
                </c:pt>
                <c:pt idx="3">
                  <c:v>Viet Nam</c:v>
                </c:pt>
                <c:pt idx="4">
                  <c:v>Cambodia</c:v>
                </c:pt>
                <c:pt idx="5">
                  <c:v>Bangladesh</c:v>
                </c:pt>
                <c:pt idx="6">
                  <c:v>Indonesia</c:v>
                </c:pt>
                <c:pt idx="7">
                  <c:v>Philippines</c:v>
                </c:pt>
                <c:pt idx="8">
                  <c:v>PNG</c:v>
                </c:pt>
                <c:pt idx="9">
                  <c:v>India</c:v>
                </c:pt>
                <c:pt idx="10">
                  <c:v>China</c:v>
                </c:pt>
                <c:pt idx="11">
                  <c:v>Thailand*</c:v>
                </c:pt>
              </c:strCache>
            </c:strRef>
          </c:cat>
          <c:val>
            <c:numRef>
              <c:f>'Funding by source'!$H$4:$H$15</c:f>
              <c:numCache>
                <c:formatCode>General</c:formatCode>
                <c:ptCount val="12"/>
                <c:pt idx="0">
                  <c:v>118</c:v>
                </c:pt>
                <c:pt idx="1">
                  <c:v>58</c:v>
                </c:pt>
                <c:pt idx="2">
                  <c:v>84</c:v>
                </c:pt>
                <c:pt idx="3">
                  <c:v>70</c:v>
                </c:pt>
                <c:pt idx="4">
                  <c:v>37</c:v>
                </c:pt>
                <c:pt idx="5">
                  <c:v>66</c:v>
                </c:pt>
                <c:pt idx="6">
                  <c:v>294</c:v>
                </c:pt>
                <c:pt idx="7">
                  <c:v>160</c:v>
                </c:pt>
                <c:pt idx="8">
                  <c:v>28</c:v>
                </c:pt>
                <c:pt idx="9">
                  <c:v>580</c:v>
                </c:pt>
                <c:pt idx="10">
                  <c:v>609</c:v>
                </c:pt>
                <c:pt idx="11">
                  <c:v>26</c:v>
                </c:pt>
              </c:numCache>
            </c:numRef>
          </c:val>
          <c:smooth val="0"/>
          <c:extLst>
            <c:ext xmlns:c16="http://schemas.microsoft.com/office/drawing/2014/chart" uri="{C3380CC4-5D6E-409C-BE32-E72D297353CC}">
              <c16:uniqueId val="{00000008-DE65-4146-B3BB-EF72999C282A}"/>
            </c:ext>
          </c:extLst>
        </c:ser>
        <c:dLbls>
          <c:showLegendKey val="0"/>
          <c:showVal val="0"/>
          <c:showCatName val="0"/>
          <c:showSerName val="0"/>
          <c:showPercent val="0"/>
          <c:showBubbleSize val="0"/>
        </c:dLbls>
        <c:marker val="1"/>
        <c:smooth val="0"/>
        <c:axId val="463503384"/>
        <c:axId val="463501416"/>
      </c:lineChart>
      <c:catAx>
        <c:axId val="102435456"/>
        <c:scaling>
          <c:orientation val="minMax"/>
        </c:scaling>
        <c:delete val="0"/>
        <c:axPos val="b"/>
        <c:numFmt formatCode="General" sourceLinked="0"/>
        <c:majorTickMark val="none"/>
        <c:minorTickMark val="none"/>
        <c:tickLblPos val="nextTo"/>
        <c:txPr>
          <a:bodyPr/>
          <a:lstStyle/>
          <a:p>
            <a:pPr>
              <a:defRPr sz="1200"/>
            </a:pPr>
            <a:endParaRPr lang="en-US"/>
          </a:p>
        </c:txPr>
        <c:crossAx val="103297792"/>
        <c:crosses val="autoZero"/>
        <c:auto val="1"/>
        <c:lblAlgn val="ctr"/>
        <c:lblOffset val="100"/>
        <c:noMultiLvlLbl val="0"/>
      </c:catAx>
      <c:valAx>
        <c:axId val="103297792"/>
        <c:scaling>
          <c:orientation val="minMax"/>
          <c:max val="100"/>
        </c:scaling>
        <c:delete val="0"/>
        <c:axPos val="l"/>
        <c:title>
          <c:tx>
            <c:rich>
              <a:bodyPr rot="0" vert="horz"/>
              <a:lstStyle/>
              <a:p>
                <a:pPr>
                  <a:defRPr/>
                </a:pPr>
                <a:r>
                  <a:rPr lang="en-GB"/>
                  <a:t>%</a:t>
                </a:r>
              </a:p>
            </c:rich>
          </c:tx>
          <c:layout>
            <c:manualLayout>
              <c:xMode val="edge"/>
              <c:yMode val="edge"/>
              <c:x val="7.4160059889421037E-2"/>
              <c:y val="8.1643228358085726E-2"/>
            </c:manualLayout>
          </c:layout>
          <c:overlay val="0"/>
        </c:title>
        <c:numFmt formatCode="General" sourceLinked="1"/>
        <c:majorTickMark val="none"/>
        <c:minorTickMark val="none"/>
        <c:tickLblPos val="nextTo"/>
        <c:crossAx val="102435456"/>
        <c:crosses val="autoZero"/>
        <c:crossBetween val="between"/>
        <c:majorUnit val="20"/>
      </c:valAx>
      <c:valAx>
        <c:axId val="463501416"/>
        <c:scaling>
          <c:orientation val="minMax"/>
          <c:max val="10"/>
          <c:min val="-420"/>
        </c:scaling>
        <c:delete val="0"/>
        <c:axPos val="r"/>
        <c:numFmt formatCode="#,##0" sourceLinked="0"/>
        <c:majorTickMark val="out"/>
        <c:minorTickMark val="none"/>
        <c:tickLblPos val="none"/>
        <c:spPr>
          <a:ln>
            <a:noFill/>
          </a:ln>
        </c:spPr>
        <c:crossAx val="463503384"/>
        <c:crosses val="max"/>
        <c:crossBetween val="between"/>
        <c:majorUnit val="60"/>
      </c:valAx>
      <c:catAx>
        <c:axId val="463503384"/>
        <c:scaling>
          <c:orientation val="minMax"/>
        </c:scaling>
        <c:delete val="1"/>
        <c:axPos val="b"/>
        <c:numFmt formatCode="General" sourceLinked="1"/>
        <c:majorTickMark val="out"/>
        <c:minorTickMark val="none"/>
        <c:tickLblPos val="nextTo"/>
        <c:crossAx val="463501416"/>
        <c:crosses val="autoZero"/>
        <c:auto val="1"/>
        <c:lblAlgn val="ctr"/>
        <c:lblOffset val="100"/>
        <c:noMultiLvlLbl val="0"/>
      </c:catAx>
    </c:plotArea>
    <c:legend>
      <c:legendPos val="b"/>
      <c:layout>
        <c:manualLayout>
          <c:xMode val="edge"/>
          <c:yMode val="edge"/>
          <c:x val="0.15295467635899074"/>
          <c:y val="0.90752138633931922"/>
          <c:w val="0.67915610174964669"/>
          <c:h val="7.3431206012861655E-2"/>
        </c:manualLayout>
      </c:layout>
      <c:overlay val="0"/>
      <c:txPr>
        <a:bodyPr/>
        <a:lstStyle/>
        <a:p>
          <a:pPr>
            <a:defRPr sz="12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F15B40"/>
            </a:solidFill>
            <a:ln w="34925" cmpd="dbl">
              <a:solidFill>
                <a:schemeClr val="bg1"/>
              </a:solidFill>
              <a:prstDash val="solid"/>
            </a:ln>
          </c:spPr>
          <c:dPt>
            <c:idx val="0"/>
            <c:bubble3D val="0"/>
            <c:spPr>
              <a:solidFill>
                <a:srgbClr val="70C8BE"/>
              </a:solidFill>
              <a:ln w="34925" cmpd="dbl">
                <a:solidFill>
                  <a:schemeClr val="bg1"/>
                </a:solidFill>
                <a:prstDash val="solid"/>
              </a:ln>
            </c:spPr>
            <c:extLst>
              <c:ext xmlns:c16="http://schemas.microsoft.com/office/drawing/2014/chart" uri="{C3380CC4-5D6E-409C-BE32-E72D297353CC}">
                <c16:uniqueId val="{00000001-490F-497A-BB4F-76FB25BBC8F2}"/>
              </c:ext>
            </c:extLst>
          </c:dPt>
          <c:dPt>
            <c:idx val="1"/>
            <c:bubble3D val="0"/>
            <c:spPr>
              <a:solidFill>
                <a:srgbClr val="B6AEA7"/>
              </a:solidFill>
              <a:ln w="34925" cmpd="dbl">
                <a:solidFill>
                  <a:schemeClr val="bg1"/>
                </a:solidFill>
                <a:prstDash val="solid"/>
              </a:ln>
            </c:spPr>
            <c:extLst>
              <c:ext xmlns:c16="http://schemas.microsoft.com/office/drawing/2014/chart" uri="{C3380CC4-5D6E-409C-BE32-E72D297353CC}">
                <c16:uniqueId val="{00000003-490F-497A-BB4F-76FB25BBC8F2}"/>
              </c:ext>
            </c:extLst>
          </c:dPt>
          <c:val>
            <c:numRef>
              <c:f>'Global vs AP'!$F$19:$F$20</c:f>
              <c:numCache>
                <c:formatCode>General</c:formatCode>
                <c:ptCount val="2"/>
                <c:pt idx="0">
                  <c:v>22</c:v>
                </c:pt>
                <c:pt idx="1">
                  <c:v>78</c:v>
                </c:pt>
              </c:numCache>
            </c:numRef>
          </c:val>
          <c:extLst>
            <c:ext xmlns:c16="http://schemas.microsoft.com/office/drawing/2014/chart" uri="{C3380CC4-5D6E-409C-BE32-E72D297353CC}">
              <c16:uniqueId val="{00000004-490F-497A-BB4F-76FB25BBC8F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3760365843853E-2"/>
          <c:y val="3.2278622702910688E-2"/>
          <c:w val="0.88551032961370613"/>
          <c:h val="0.62329483236738925"/>
        </c:manualLayout>
      </c:layout>
      <c:barChart>
        <c:barDir val="col"/>
        <c:grouping val="clustered"/>
        <c:varyColors val="0"/>
        <c:ser>
          <c:idx val="0"/>
          <c:order val="0"/>
          <c:tx>
            <c:strRef>
              <c:f>'HIV prev_incident TB'!$D$45</c:f>
              <c:strCache>
                <c:ptCount val="1"/>
                <c:pt idx="0">
                  <c:v>High burden of both TB and HIV</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TB'!$D$46:$D$65</c:f>
              <c:numCache>
                <c:formatCode>General</c:formatCode>
                <c:ptCount val="20"/>
                <c:pt idx="0">
                  <c:v>0.5</c:v>
                </c:pt>
                <c:pt idx="1">
                  <c:v>1</c:v>
                </c:pt>
                <c:pt idx="2">
                  <c:v>1.7</c:v>
                </c:pt>
                <c:pt idx="3">
                  <c:v>2.5</c:v>
                </c:pt>
                <c:pt idx="4">
                  <c:v>3.2</c:v>
                </c:pt>
                <c:pt idx="5">
                  <c:v>3.7</c:v>
                </c:pt>
                <c:pt idx="6">
                  <c:v>6.1</c:v>
                </c:pt>
                <c:pt idx="7">
                  <c:v>6.7</c:v>
                </c:pt>
                <c:pt idx="8">
                  <c:v>8.6999999999999993</c:v>
                </c:pt>
                <c:pt idx="9">
                  <c:v>11</c:v>
                </c:pt>
              </c:numCache>
            </c:numRef>
          </c:val>
          <c:extLst>
            <c:ext xmlns:c16="http://schemas.microsoft.com/office/drawing/2014/chart" uri="{C3380CC4-5D6E-409C-BE32-E72D297353CC}">
              <c16:uniqueId val="{00000000-E9D4-4E5F-940C-8DE51B5AC1D8}"/>
            </c:ext>
          </c:extLst>
        </c:ser>
        <c:ser>
          <c:idx val="1"/>
          <c:order val="1"/>
          <c:tx>
            <c:strRef>
              <c:f>'HIV prev_incident TB'!$E$45</c:f>
              <c:strCache>
                <c:ptCount val="1"/>
                <c:pt idx="0">
                  <c:v>High HV burden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TB'!$E$46:$E$65</c:f>
              <c:numCache>
                <c:formatCode>General</c:formatCode>
                <c:ptCount val="20"/>
                <c:pt idx="10">
                  <c:v>6.1</c:v>
                </c:pt>
              </c:numCache>
            </c:numRef>
          </c:val>
          <c:extLst>
            <c:ext xmlns:c16="http://schemas.microsoft.com/office/drawing/2014/chart" uri="{C3380CC4-5D6E-409C-BE32-E72D297353CC}">
              <c16:uniqueId val="{00000001-E9D4-4E5F-940C-8DE51B5AC1D8}"/>
            </c:ext>
          </c:extLst>
        </c:ser>
        <c:ser>
          <c:idx val="2"/>
          <c:order val="2"/>
          <c:tx>
            <c:strRef>
              <c:f>'HIV prev_incident TB'!$F$45</c:f>
              <c:strCache>
                <c:ptCount val="1"/>
                <c:pt idx="0">
                  <c:v>High TB burden</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TB'!$F$46:$F$65</c:f>
              <c:numCache>
                <c:formatCode>General</c:formatCode>
                <c:ptCount val="20"/>
                <c:pt idx="11" formatCode="0.0">
                  <c:v>2.2000000000000002</c:v>
                </c:pt>
              </c:numCache>
            </c:numRef>
          </c:val>
          <c:extLst>
            <c:ext xmlns:c16="http://schemas.microsoft.com/office/drawing/2014/chart" uri="{C3380CC4-5D6E-409C-BE32-E72D297353CC}">
              <c16:uniqueId val="{00000002-E9D4-4E5F-940C-8DE51B5AC1D8}"/>
            </c:ext>
          </c:extLst>
        </c:ser>
        <c:ser>
          <c:idx val="3"/>
          <c:order val="3"/>
          <c:tx>
            <c:strRef>
              <c:f>'HIV prev_incident TB'!$G$45</c:f>
              <c:strCache>
                <c:ptCount val="1"/>
                <c:pt idx="0">
                  <c:v>Others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prev_incident TB'!$C$46:$C$65</c:f>
              <c:strCache>
                <c:ptCount val="20"/>
                <c:pt idx="0">
                  <c:v>Pakistan</c:v>
                </c:pt>
                <c:pt idx="1">
                  <c:v>China</c:v>
                </c:pt>
                <c:pt idx="2">
                  <c:v>Philippines</c:v>
                </c:pt>
                <c:pt idx="3">
                  <c:v>Cambodia</c:v>
                </c:pt>
                <c:pt idx="4">
                  <c:v>India</c:v>
                </c:pt>
                <c:pt idx="5">
                  <c:v>Viet Nam</c:v>
                </c:pt>
                <c:pt idx="6">
                  <c:v>Indonesia</c:v>
                </c:pt>
                <c:pt idx="7">
                  <c:v>Papua New Guinea</c:v>
                </c:pt>
                <c:pt idx="8">
                  <c:v>Myanmar</c:v>
                </c:pt>
                <c:pt idx="9">
                  <c:v>Thailand</c:v>
                </c:pt>
                <c:pt idx="10">
                  <c:v>Malaysia</c:v>
                </c:pt>
                <c:pt idx="11">
                  <c:v>Bangladesh</c:v>
                </c:pt>
                <c:pt idx="12">
                  <c:v>Sri Lanka</c:v>
                </c:pt>
                <c:pt idx="13">
                  <c:v>Timor-Leste</c:v>
                </c:pt>
                <c:pt idx="14">
                  <c:v>Nepal</c:v>
                </c:pt>
                <c:pt idx="15">
                  <c:v>Singapore</c:v>
                </c:pt>
                <c:pt idx="16">
                  <c:v>Australia</c:v>
                </c:pt>
                <c:pt idx="17">
                  <c:v>Japan</c:v>
                </c:pt>
                <c:pt idx="18">
                  <c:v>Fiji</c:v>
                </c:pt>
                <c:pt idx="19">
                  <c:v>Lao PDR</c:v>
                </c:pt>
              </c:strCache>
            </c:strRef>
          </c:cat>
          <c:val>
            <c:numRef>
              <c:f>'HIV prev_incident TB'!$G$46:$G$65</c:f>
              <c:numCache>
                <c:formatCode>General</c:formatCode>
                <c:ptCount val="20"/>
                <c:pt idx="12" formatCode="0.0">
                  <c:v>0.36</c:v>
                </c:pt>
                <c:pt idx="13" formatCode="0.0">
                  <c:v>0.91</c:v>
                </c:pt>
                <c:pt idx="14" formatCode="0.0">
                  <c:v>1.3</c:v>
                </c:pt>
                <c:pt idx="15" formatCode="0.0">
                  <c:v>1.5</c:v>
                </c:pt>
                <c:pt idx="16" formatCode="0.0">
                  <c:v>2.2000000000000002</c:v>
                </c:pt>
                <c:pt idx="17" formatCode="0.0">
                  <c:v>2.2999999999999998</c:v>
                </c:pt>
                <c:pt idx="18" formatCode="0.0">
                  <c:v>2.7</c:v>
                </c:pt>
                <c:pt idx="19" formatCode="0.0">
                  <c:v>5.9</c:v>
                </c:pt>
              </c:numCache>
            </c:numRef>
          </c:val>
          <c:extLst>
            <c:ext xmlns:c16="http://schemas.microsoft.com/office/drawing/2014/chart" uri="{C3380CC4-5D6E-409C-BE32-E72D297353CC}">
              <c16:uniqueId val="{00000003-E9D4-4E5F-940C-8DE51B5AC1D8}"/>
            </c:ext>
          </c:extLst>
        </c:ser>
        <c:dLbls>
          <c:showLegendKey val="0"/>
          <c:showVal val="0"/>
          <c:showCatName val="0"/>
          <c:showSerName val="0"/>
          <c:showPercent val="0"/>
          <c:showBubbleSize val="0"/>
        </c:dLbls>
        <c:gapWidth val="0"/>
        <c:overlap val="81"/>
        <c:axId val="765997600"/>
        <c:axId val="766002520"/>
      </c:barChart>
      <c:catAx>
        <c:axId val="7659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002520"/>
        <c:crosses val="autoZero"/>
        <c:auto val="1"/>
        <c:lblAlgn val="ctr"/>
        <c:lblOffset val="100"/>
        <c:noMultiLvlLbl val="0"/>
      </c:catAx>
      <c:valAx>
        <c:axId val="766002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prevalence in incident TB cases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599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C0BB-4AC0-8F11-FC965E73C6EF}"/>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B-4AC0-8F11-FC965E73C6EF}"/>
                </c:ext>
              </c:extLst>
            </c:dLbl>
            <c:dLbl>
              <c:idx val="3"/>
              <c:layout>
                <c:manualLayout>
                  <c:x val="0"/>
                  <c:y val="-7.496251874062876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B-4AC0-8F11-FC965E73C6EF}"/>
                </c:ext>
              </c:extLst>
            </c:dLbl>
            <c:dLbl>
              <c:idx val="4"/>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B-4AC0-8F11-FC965E73C6EF}"/>
                </c:ext>
              </c:extLst>
            </c:dLbl>
            <c:dLbl>
              <c:idx val="5"/>
              <c:layout>
                <c:manualLayout>
                  <c:x val="-7.4871941192650532E-2"/>
                  <c:y val="2.8812425844029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B-4AC0-8F11-FC965E73C6EF}"/>
                </c:ext>
              </c:extLst>
            </c:dLbl>
            <c:dLbl>
              <c:idx val="6"/>
              <c:layout>
                <c:manualLayout>
                  <c:x val="-2.7435792267782512E-2"/>
                  <c:y val="3.347828096830371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B-4AC0-8F11-FC965E73C6EF}"/>
                </c:ext>
              </c:extLst>
            </c:dLbl>
            <c:dLbl>
              <c:idx val="9"/>
              <c:layout>
                <c:manualLayout>
                  <c:x val="-0.12331375502089412"/>
                  <c:y val="1.7956659527148148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B-4AC0-8F11-FC965E73C6EF}"/>
                </c:ext>
              </c:extLst>
            </c:dLbl>
            <c:dLbl>
              <c:idx val="10"/>
              <c:layout>
                <c:manualLayout>
                  <c:x val="-0.10277841273546807"/>
                  <c:y val="-3.498240802091519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BB-4AC0-8F11-FC965E73C6EF}"/>
                </c:ext>
              </c:extLst>
            </c:dLbl>
            <c:dLbl>
              <c:idx val="11"/>
              <c:layout>
                <c:manualLayout>
                  <c:x val="-7.0002058884084825E-2"/>
                  <c:y val="-2.609262883235488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B-4AC0-8F11-FC965E73C6EF}"/>
                </c:ext>
              </c:extLst>
            </c:dLbl>
            <c:dLbl>
              <c:idx val="12"/>
              <c:layout>
                <c:manualLayout>
                  <c:x val="-4.248077699367258E-2"/>
                  <c:y val="3.520347627779404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B-4AC0-8F11-FC965E73C6EF}"/>
                </c:ext>
              </c:extLst>
            </c:dLbl>
            <c:dLbl>
              <c:idx val="13"/>
              <c:layout>
                <c:manualLayout>
                  <c:x val="-6.6893197954949982E-2"/>
                  <c:y val="-2.609262883235487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B-4AC0-8F11-FC965E73C6EF}"/>
                </c:ext>
              </c:extLst>
            </c:dLbl>
            <c:dLbl>
              <c:idx val="14"/>
              <c:layout>
                <c:manualLayout>
                  <c:x val="-2.4706609017912291E-2"/>
                  <c:y val="4.69667318982387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B-4AC0-8F11-FC965E73C6EF}"/>
                </c:ext>
              </c:extLst>
            </c:dLbl>
            <c:dLbl>
              <c:idx val="15"/>
              <c:layout>
                <c:manualLayout>
                  <c:x val="-6.5515204669830102E-2"/>
                  <c:y val="-3.65296803652968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B-4AC0-8F11-FC965E73C6EF}"/>
                </c:ext>
              </c:extLst>
            </c:dLbl>
            <c:dLbl>
              <c:idx val="18"/>
              <c:layout>
                <c:manualLayout>
                  <c:x val="-6.2689832084763336E-2"/>
                  <c:y val="-2.792835827028470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BB-4AC0-8F11-FC965E73C6EF}"/>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BB-4AC0-8F11-FC965E73C6EF}"/>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BB-4AC0-8F11-FC965E73C6EF}"/>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BB-4AC0-8F11-FC965E73C6EF}"/>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BB-4AC0-8F11-FC965E73C6EF}"/>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0BB-4AC0-8F11-FC965E73C6EF}"/>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BB-4AC0-8F11-FC965E73C6EF}"/>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B-4AC0-8F11-FC965E73C6EF}"/>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status_Asia'!$A$3:$A$21</c:f>
              <c:strCache>
                <c:ptCount val="19"/>
                <c:pt idx="0">
                  <c:v>Bangladesh</c:v>
                </c:pt>
                <c:pt idx="1">
                  <c:v>Pakistan</c:v>
                </c:pt>
                <c:pt idx="2">
                  <c:v>Japan</c:v>
                </c:pt>
                <c:pt idx="3">
                  <c:v>Philippines</c:v>
                </c:pt>
                <c:pt idx="4">
                  <c:v>Indonesia</c:v>
                </c:pt>
                <c:pt idx="5">
                  <c:v>Afghanistan</c:v>
                </c:pt>
                <c:pt idx="6">
                  <c:v>Nepal</c:v>
                </c:pt>
                <c:pt idx="7">
                  <c:v>China</c:v>
                </c:pt>
                <c:pt idx="8">
                  <c:v>India</c:v>
                </c:pt>
                <c:pt idx="9">
                  <c:v>Timor-Leste</c:v>
                </c:pt>
                <c:pt idx="10">
                  <c:v>Thailand</c:v>
                </c:pt>
                <c:pt idx="11">
                  <c:v>Viet Nam</c:v>
                </c:pt>
                <c:pt idx="12">
                  <c:v>Cambodia</c:v>
                </c:pt>
                <c:pt idx="13">
                  <c:v>Malaysia</c:v>
                </c:pt>
                <c:pt idx="14">
                  <c:v>Mongolia</c:v>
                </c:pt>
                <c:pt idx="15">
                  <c:v>Myanmar</c:v>
                </c:pt>
                <c:pt idx="16">
                  <c:v>Singapore</c:v>
                </c:pt>
                <c:pt idx="17">
                  <c:v>Lao PDR</c:v>
                </c:pt>
                <c:pt idx="18">
                  <c:v>Sri Lanka</c:v>
                </c:pt>
              </c:strCache>
            </c:strRef>
          </c:xVal>
          <c:yVal>
            <c:numRef>
              <c:f>'TB pt know the status_Asia'!$B$3:$B$21</c:f>
              <c:numCache>
                <c:formatCode>General</c:formatCode>
                <c:ptCount val="19"/>
                <c:pt idx="0">
                  <c:v>2</c:v>
                </c:pt>
                <c:pt idx="1">
                  <c:v>7</c:v>
                </c:pt>
                <c:pt idx="2">
                  <c:v>9</c:v>
                </c:pt>
                <c:pt idx="3">
                  <c:v>24</c:v>
                </c:pt>
                <c:pt idx="4">
                  <c:v>29</c:v>
                </c:pt>
                <c:pt idx="5">
                  <c:v>48</c:v>
                </c:pt>
                <c:pt idx="6">
                  <c:v>55</c:v>
                </c:pt>
                <c:pt idx="7">
                  <c:v>55</c:v>
                </c:pt>
                <c:pt idx="8">
                  <c:v>64</c:v>
                </c:pt>
                <c:pt idx="9">
                  <c:v>79</c:v>
                </c:pt>
                <c:pt idx="10">
                  <c:v>82</c:v>
                </c:pt>
                <c:pt idx="11">
                  <c:v>85</c:v>
                </c:pt>
                <c:pt idx="12">
                  <c:v>86</c:v>
                </c:pt>
                <c:pt idx="13">
                  <c:v>87</c:v>
                </c:pt>
                <c:pt idx="14">
                  <c:v>90</c:v>
                </c:pt>
                <c:pt idx="15">
                  <c:v>90</c:v>
                </c:pt>
                <c:pt idx="16">
                  <c:v>90</c:v>
                </c:pt>
                <c:pt idx="17">
                  <c:v>93</c:v>
                </c:pt>
                <c:pt idx="18">
                  <c:v>96</c:v>
                </c:pt>
              </c:numCache>
            </c:numRef>
          </c:yVal>
          <c:smooth val="0"/>
          <c:extLst>
            <c:ext xmlns:c16="http://schemas.microsoft.com/office/drawing/2014/chart" uri="{C3380CC4-5D6E-409C-BE32-E72D297353CC}">
              <c16:uniqueId val="{00000014-C0BB-4AC0-8F11-FC965E73C6EF}"/>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A0AD-48EC-9EA3-7F9DE7FBBC49}"/>
              </c:ext>
            </c:extLst>
          </c:dPt>
          <c:dLbls>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AD-48EC-9EA3-7F9DE7FBBC49}"/>
                </c:ext>
              </c:extLst>
            </c:dLbl>
            <c:dLbl>
              <c:idx val="3"/>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AD-48EC-9EA3-7F9DE7FBBC49}"/>
                </c:ext>
              </c:extLst>
            </c:dLbl>
            <c:dLbl>
              <c:idx val="4"/>
              <c:layout>
                <c:manualLayout>
                  <c:x val="-4.1017227235438884E-3"/>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AD-48EC-9EA3-7F9DE7FBBC49}"/>
                </c:ext>
              </c:extLst>
            </c:dLbl>
            <c:dLbl>
              <c:idx val="5"/>
              <c:layout>
                <c:manualLayout>
                  <c:x val="-3.9573820395738202E-2"/>
                  <c:y val="2.609359679096714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AD-48EC-9EA3-7F9DE7FBBC49}"/>
                </c:ext>
              </c:extLst>
            </c:dLbl>
            <c:dLbl>
              <c:idx val="6"/>
              <c:layout>
                <c:manualLayout>
                  <c:x val="-9.4370737904337296E-3"/>
                  <c:y val="-2.82498056841607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AD-48EC-9EA3-7F9DE7FBBC49}"/>
                </c:ext>
              </c:extLst>
            </c:dLbl>
            <c:dLbl>
              <c:idx val="7"/>
              <c:layout>
                <c:manualLayout>
                  <c:x val="-7.1537290715372903E-2"/>
                  <c:y val="-2.40963855421686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AD-48EC-9EA3-7F9DE7FBBC49}"/>
                </c:ext>
              </c:extLst>
            </c:dLbl>
            <c:dLbl>
              <c:idx val="8"/>
              <c:layout>
                <c:manualLayout>
                  <c:x val="-5.6056877221766423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AD-48EC-9EA3-7F9DE7FBBC49}"/>
                </c:ext>
              </c:extLst>
            </c:dLbl>
            <c:dLbl>
              <c:idx val="12"/>
              <c:layout>
                <c:manualLayout>
                  <c:x val="-9.4339622641509441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AD-48EC-9EA3-7F9DE7FBBC49}"/>
                </c:ext>
              </c:extLst>
            </c:dLbl>
            <c:dLbl>
              <c:idx val="13"/>
              <c:layout>
                <c:manualLayout>
                  <c:x val="-1.7774131802023516E-2"/>
                  <c:y val="2.99850074962518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AD-48EC-9EA3-7F9DE7FBBC49}"/>
                </c:ext>
              </c:extLst>
            </c:dLbl>
            <c:dLbl>
              <c:idx val="14"/>
              <c:layout>
                <c:manualLayout>
                  <c:x val="-4.2384468143286849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AD-48EC-9EA3-7F9DE7FBBC49}"/>
                </c:ext>
              </c:extLst>
            </c:dLbl>
            <c:dLbl>
              <c:idx val="16"/>
              <c:layout>
                <c:manualLayout>
                  <c:x val="-9.2972381733661472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AD-48EC-9EA3-7F9DE7FBBC49}"/>
                </c:ext>
              </c:extLst>
            </c:dLbl>
            <c:dLbl>
              <c:idx val="18"/>
              <c:layout>
                <c:manualLayout>
                  <c:x val="-0.11484823625922888"/>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AD-48EC-9EA3-7F9DE7FBBC49}"/>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AD-48EC-9EA3-7F9DE7FBBC49}"/>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AD-48EC-9EA3-7F9DE7FBBC49}"/>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AD-48EC-9EA3-7F9DE7FBBC49}"/>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0AD-48EC-9EA3-7F9DE7FBBC49}"/>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AD-48EC-9EA3-7F9DE7FBBC49}"/>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0AD-48EC-9EA3-7F9DE7FBBC49}"/>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AD-48EC-9EA3-7F9DE7FBBC49}"/>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status_Pacific'!$A$3:$A$11</c:f>
              <c:strCache>
                <c:ptCount val="9"/>
                <c:pt idx="0">
                  <c:v>PNG</c:v>
                </c:pt>
                <c:pt idx="1">
                  <c:v>Kiribati</c:v>
                </c:pt>
                <c:pt idx="2">
                  <c:v>Vanuatu</c:v>
                </c:pt>
                <c:pt idx="3">
                  <c:v>New Zealand</c:v>
                </c:pt>
                <c:pt idx="4">
                  <c:v>Marshall Islands</c:v>
                </c:pt>
                <c:pt idx="5">
                  <c:v>Australia </c:v>
                </c:pt>
                <c:pt idx="6">
                  <c:v>Micronesia </c:v>
                </c:pt>
                <c:pt idx="7">
                  <c:v>Solomon Islands</c:v>
                </c:pt>
                <c:pt idx="8">
                  <c:v>Fiji</c:v>
                </c:pt>
              </c:strCache>
            </c:strRef>
          </c:xVal>
          <c:yVal>
            <c:numRef>
              <c:f>'TB pt know the status_Pacific'!$B$3:$B$11</c:f>
              <c:numCache>
                <c:formatCode>General</c:formatCode>
                <c:ptCount val="9"/>
                <c:pt idx="0">
                  <c:v>45</c:v>
                </c:pt>
                <c:pt idx="1">
                  <c:v>36</c:v>
                </c:pt>
                <c:pt idx="2">
                  <c:v>75</c:v>
                </c:pt>
                <c:pt idx="3">
                  <c:v>82</c:v>
                </c:pt>
                <c:pt idx="4">
                  <c:v>94</c:v>
                </c:pt>
                <c:pt idx="5">
                  <c:v>87</c:v>
                </c:pt>
                <c:pt idx="6">
                  <c:v>80</c:v>
                </c:pt>
                <c:pt idx="7">
                  <c:v>30</c:v>
                </c:pt>
                <c:pt idx="8">
                  <c:v>92</c:v>
                </c:pt>
              </c:numCache>
            </c:numRef>
          </c:yVal>
          <c:smooth val="0"/>
          <c:extLst>
            <c:ext xmlns:c16="http://schemas.microsoft.com/office/drawing/2014/chart" uri="{C3380CC4-5D6E-409C-BE32-E72D297353CC}">
              <c16:uniqueId val="{00000013-A0AD-48EC-9EA3-7F9DE7FBBC49}"/>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32015449011814E-2"/>
          <c:y val="3.9740970166870157E-2"/>
          <c:w val="0.91388063492416627"/>
          <c:h val="0.55411884756693697"/>
        </c:manualLayout>
      </c:layout>
      <c:barChart>
        <c:barDir val="col"/>
        <c:grouping val="percentStacked"/>
        <c:varyColors val="0"/>
        <c:ser>
          <c:idx val="2"/>
          <c:order val="0"/>
          <c:tx>
            <c:strRef>
              <c:f>'know the status_analysis'!$I$68</c:f>
              <c:strCache>
                <c:ptCount val="1"/>
                <c:pt idx="0">
                  <c:v>TB patients know their HIV status</c:v>
                </c:pt>
              </c:strCache>
            </c:strRef>
          </c:tx>
          <c:spPr>
            <a:solidFill>
              <a:srgbClr val="009999"/>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status_analysis'!$I$69:$I$89</c:f>
              <c:numCache>
                <c:formatCode>0.00</c:formatCode>
                <c:ptCount val="21"/>
                <c:pt idx="0">
                  <c:v>1.0934065934065934E-2</c:v>
                </c:pt>
                <c:pt idx="1">
                  <c:v>4.980952380952381E-2</c:v>
                </c:pt>
                <c:pt idx="2" formatCode="0.0">
                  <c:v>7.8315789473684214E-2</c:v>
                </c:pt>
                <c:pt idx="3" formatCode="0.0">
                  <c:v>0.1315197934595525</c:v>
                </c:pt>
                <c:pt idx="4" formatCode="0.0">
                  <c:v>0.15134441805225654</c:v>
                </c:pt>
                <c:pt idx="5" formatCode="0.0">
                  <c:v>0.29130769230769232</c:v>
                </c:pt>
                <c:pt idx="6" formatCode="0.0">
                  <c:v>0.32955555555555555</c:v>
                </c:pt>
                <c:pt idx="7" formatCode="0.0">
                  <c:v>0.33717910447761196</c:v>
                </c:pt>
                <c:pt idx="8" formatCode="0.0">
                  <c:v>0.38142222222222222</c:v>
                </c:pt>
                <c:pt idx="9" formatCode="0.0">
                  <c:v>0.41825912408759125</c:v>
                </c:pt>
                <c:pt idx="10" formatCode="0.0">
                  <c:v>0.42184615384615387</c:v>
                </c:pt>
                <c:pt idx="11" formatCode="0.0">
                  <c:v>0.442</c:v>
                </c:pt>
                <c:pt idx="12" formatCode="0.0">
                  <c:v>0.4760461192350956</c:v>
                </c:pt>
                <c:pt idx="13" formatCode="0.0">
                  <c:v>0.57401923076923078</c:v>
                </c:pt>
                <c:pt idx="14" formatCode="0.0">
                  <c:v>0.61084259259259255</c:v>
                </c:pt>
                <c:pt idx="15" formatCode="0.0">
                  <c:v>0.61302094240837701</c:v>
                </c:pt>
                <c:pt idx="16" formatCode="0.0">
                  <c:v>0.61430769230769233</c:v>
                </c:pt>
                <c:pt idx="17" formatCode="0.0">
                  <c:v>0.70669354838709675</c:v>
                </c:pt>
                <c:pt idx="18" formatCode="0.0">
                  <c:v>0.7382352941176471</c:v>
                </c:pt>
                <c:pt idx="19" formatCode="0.0">
                  <c:v>0.76175862068965516</c:v>
                </c:pt>
                <c:pt idx="20" formatCode="0.0">
                  <c:v>0.77370370370370367</c:v>
                </c:pt>
              </c:numCache>
            </c:numRef>
          </c:val>
          <c:extLst>
            <c:ext xmlns:c16="http://schemas.microsoft.com/office/drawing/2014/chart" uri="{C3380CC4-5D6E-409C-BE32-E72D297353CC}">
              <c16:uniqueId val="{00000000-A10A-4421-92AC-556F1469B139}"/>
            </c:ext>
          </c:extLst>
        </c:ser>
        <c:ser>
          <c:idx val="1"/>
          <c:order val="1"/>
          <c:tx>
            <c:strRef>
              <c:f>'know the status_analysis'!$J$68</c:f>
              <c:strCache>
                <c:ptCount val="1"/>
                <c:pt idx="0">
                  <c:v>TB cases notified but not tested for HIV (HIV testing gap)</c:v>
                </c:pt>
              </c:strCache>
            </c:strRef>
          </c:tx>
          <c:spPr>
            <a:solidFill>
              <a:srgbClr val="FF7C80"/>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status_analysis'!$J$69:$J$89</c:f>
              <c:numCache>
                <c:formatCode>0.0</c:formatCode>
                <c:ptCount val="21"/>
                <c:pt idx="0">
                  <c:v>0.98359703098018048</c:v>
                </c:pt>
                <c:pt idx="1">
                  <c:v>0.9272041957107543</c:v>
                </c:pt>
                <c:pt idx="2">
                  <c:v>0.91137054023467745</c:v>
                </c:pt>
                <c:pt idx="3">
                  <c:v>0.75915162671070957</c:v>
                </c:pt>
                <c:pt idx="4">
                  <c:v>0.71180445618447119</c:v>
                </c:pt>
                <c:pt idx="5">
                  <c:v>0.10260663507109005</c:v>
                </c:pt>
                <c:pt idx="6">
                  <c:v>0.5487944017646611</c:v>
                </c:pt>
                <c:pt idx="7">
                  <c:v>0.51563036020583186</c:v>
                </c:pt>
                <c:pt idx="8">
                  <c:v>0.44746330157095032</c:v>
                </c:pt>
                <c:pt idx="9">
                  <c:v>0.35857044430427143</c:v>
                </c:pt>
                <c:pt idx="10">
                  <c:v>0.20979827089337175</c:v>
                </c:pt>
                <c:pt idx="11">
                  <c:v>7.4345549738219899E-2</c:v>
                </c:pt>
                <c:pt idx="12">
                  <c:v>0.45262238892840972</c:v>
                </c:pt>
                <c:pt idx="13">
                  <c:v>0.12819089900110989</c:v>
                </c:pt>
                <c:pt idx="14">
                  <c:v>0.17700848303393213</c:v>
                </c:pt>
                <c:pt idx="15">
                  <c:v>0.10221748531644405</c:v>
                </c:pt>
                <c:pt idx="16">
                  <c:v>4.1066282420749278E-2</c:v>
                </c:pt>
                <c:pt idx="17">
                  <c:v>0.14694572888780724</c:v>
                </c:pt>
                <c:pt idx="18">
                  <c:v>0.12968099861303745</c:v>
                </c:pt>
                <c:pt idx="19">
                  <c:v>0.13246151429469055</c:v>
                </c:pt>
                <c:pt idx="20">
                  <c:v>0.10304851867754401</c:v>
                </c:pt>
              </c:numCache>
            </c:numRef>
          </c:val>
          <c:extLst>
            <c:ext xmlns:c16="http://schemas.microsoft.com/office/drawing/2014/chart" uri="{C3380CC4-5D6E-409C-BE32-E72D297353CC}">
              <c16:uniqueId val="{00000001-A10A-4421-92AC-556F1469B139}"/>
            </c:ext>
          </c:extLst>
        </c:ser>
        <c:ser>
          <c:idx val="0"/>
          <c:order val="2"/>
          <c:tx>
            <c:strRef>
              <c:f>'know the status_analysis'!$K$68</c:f>
              <c:strCache>
                <c:ptCount val="1"/>
                <c:pt idx="0">
                  <c:v>Undiagnosed TB cases (TB case finding gap)</c:v>
                </c:pt>
              </c:strCache>
            </c:strRef>
          </c:tx>
          <c:spPr>
            <a:solidFill>
              <a:schemeClr val="bg1">
                <a:lumMod val="65000"/>
              </a:schemeClr>
            </a:solidFill>
            <a:ln>
              <a:noFill/>
            </a:ln>
            <a:effectLst/>
          </c:spPr>
          <c:invertIfNegative val="0"/>
          <c:cat>
            <c:strRef>
              <c:f>'know the status_analysis'!$H$69:$H$89</c:f>
              <c:strCache>
                <c:ptCount val="21"/>
                <c:pt idx="0">
                  <c:v>Bangladesh</c:v>
                </c:pt>
                <c:pt idx="1">
                  <c:v>Pakistan</c:v>
                </c:pt>
                <c:pt idx="2">
                  <c:v>Japan</c:v>
                </c:pt>
                <c:pt idx="3">
                  <c:v>Philippines</c:v>
                </c:pt>
                <c:pt idx="4">
                  <c:v>Indonesia</c:v>
                </c:pt>
                <c:pt idx="5">
                  <c:v>Mongolia</c:v>
                </c:pt>
                <c:pt idx="6">
                  <c:v>Papua New Guinea</c:v>
                </c:pt>
                <c:pt idx="7">
                  <c:v>Afghanistan</c:v>
                </c:pt>
                <c:pt idx="8">
                  <c:v>Nepal</c:v>
                </c:pt>
                <c:pt idx="9">
                  <c:v>India</c:v>
                </c:pt>
                <c:pt idx="10">
                  <c:v>Timor-Leste</c:v>
                </c:pt>
                <c:pt idx="11">
                  <c:v>Lao PDR</c:v>
                </c:pt>
                <c:pt idx="12">
                  <c:v>China</c:v>
                </c:pt>
                <c:pt idx="13">
                  <c:v>Cambodia</c:v>
                </c:pt>
                <c:pt idx="14">
                  <c:v>Thailand</c:v>
                </c:pt>
                <c:pt idx="15">
                  <c:v>Myanmar</c:v>
                </c:pt>
                <c:pt idx="16">
                  <c:v>Sri Lanka</c:v>
                </c:pt>
                <c:pt idx="17">
                  <c:v>Viet Nam</c:v>
                </c:pt>
                <c:pt idx="18">
                  <c:v>Australia</c:v>
                </c:pt>
                <c:pt idx="19">
                  <c:v>Malaysia</c:v>
                </c:pt>
                <c:pt idx="20">
                  <c:v>Singapore</c:v>
                </c:pt>
              </c:strCache>
            </c:strRef>
          </c:cat>
          <c:val>
            <c:numRef>
              <c:f>'know the status_analysis'!$K$69:$K$89</c:f>
              <c:numCache>
                <c:formatCode>0.0</c:formatCode>
                <c:ptCount val="21"/>
                <c:pt idx="0">
                  <c:v>0.33340934065934064</c:v>
                </c:pt>
                <c:pt idx="1">
                  <c:v>0.3157638095238095</c:v>
                </c:pt>
                <c:pt idx="2">
                  <c:v>0.11636842105263158</c:v>
                </c:pt>
                <c:pt idx="3">
                  <c:v>0.45393115318416521</c:v>
                </c:pt>
                <c:pt idx="4">
                  <c:v>0.47485510688836102</c:v>
                </c:pt>
                <c:pt idx="5">
                  <c:v>0.67538461538461536</c:v>
                </c:pt>
                <c:pt idx="6">
                  <c:v>0.26961111111111113</c:v>
                </c:pt>
                <c:pt idx="7">
                  <c:v>0.30388059701492537</c:v>
                </c:pt>
                <c:pt idx="8">
                  <c:v>0.3096888888888889</c:v>
                </c:pt>
                <c:pt idx="9">
                  <c:v>0.34792664233576642</c:v>
                </c:pt>
                <c:pt idx="10">
                  <c:v>0.46615384615384614</c:v>
                </c:pt>
                <c:pt idx="11">
                  <c:v>0.52249999999999996</c:v>
                </c:pt>
                <c:pt idx="12">
                  <c:v>0.13031496062992126</c:v>
                </c:pt>
                <c:pt idx="13">
                  <c:v>0.34157692307692306</c:v>
                </c:pt>
                <c:pt idx="14">
                  <c:v>0.25777777777777777</c:v>
                </c:pt>
                <c:pt idx="15">
                  <c:v>0.31718324607329845</c:v>
                </c:pt>
                <c:pt idx="16">
                  <c:v>0.35938461538461536</c:v>
                </c:pt>
                <c:pt idx="17">
                  <c:v>0.17157258064516129</c:v>
                </c:pt>
                <c:pt idx="18">
                  <c:v>0.15176470588235294</c:v>
                </c:pt>
                <c:pt idx="19">
                  <c:v>0.12193103448275862</c:v>
                </c:pt>
                <c:pt idx="20">
                  <c:v>0.13740740740740739</c:v>
                </c:pt>
              </c:numCache>
            </c:numRef>
          </c:val>
          <c:extLst>
            <c:ext xmlns:c16="http://schemas.microsoft.com/office/drawing/2014/chart" uri="{C3380CC4-5D6E-409C-BE32-E72D297353CC}">
              <c16:uniqueId val="{00000002-A10A-4421-92AC-556F1469B139}"/>
            </c:ext>
          </c:extLst>
        </c:ser>
        <c:dLbls>
          <c:showLegendKey val="0"/>
          <c:showVal val="0"/>
          <c:showCatName val="0"/>
          <c:showSerName val="0"/>
          <c:showPercent val="0"/>
          <c:showBubbleSize val="0"/>
        </c:dLbls>
        <c:gapWidth val="72"/>
        <c:overlap val="100"/>
        <c:axId val="518174544"/>
        <c:axId val="518175200"/>
      </c:barChart>
      <c:catAx>
        <c:axId val="518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8175200"/>
        <c:crosses val="autoZero"/>
        <c:auto val="1"/>
        <c:lblAlgn val="ctr"/>
        <c:lblOffset val="100"/>
        <c:noMultiLvlLbl val="0"/>
      </c:catAx>
      <c:valAx>
        <c:axId val="51817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8174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5330777903374"/>
          <c:y val="0.11959591393777244"/>
          <c:w val="0.76790038078556921"/>
          <c:h val="0.63809344922862032"/>
        </c:manualLayout>
      </c:layout>
      <c:barChart>
        <c:barDir val="col"/>
        <c:grouping val="stacked"/>
        <c:varyColors val="0"/>
        <c:ser>
          <c:idx val="0"/>
          <c:order val="0"/>
          <c:tx>
            <c:strRef>
              <c:f>'TB cascade'!$D$37</c:f>
              <c:strCache>
                <c:ptCount val="1"/>
                <c:pt idx="0">
                  <c:v>Number</c:v>
                </c:pt>
              </c:strCache>
            </c:strRef>
          </c:tx>
          <c:spPr>
            <a:solidFill>
              <a:srgbClr val="CC990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cascade'!$D$38:$D$44</c:f>
              <c:numCache>
                <c:formatCode>_(* #,##0_);_(* \(#,##0\);_(* "-"??_);_(@_)</c:formatCode>
                <c:ptCount val="7"/>
                <c:pt idx="0">
                  <c:v>6837547</c:v>
                </c:pt>
                <c:pt idx="1">
                  <c:v>4535912</c:v>
                </c:pt>
                <c:pt idx="2">
                  <c:v>2208346</c:v>
                </c:pt>
              </c:numCache>
            </c:numRef>
          </c:val>
          <c:extLst>
            <c:ext xmlns:c16="http://schemas.microsoft.com/office/drawing/2014/chart" uri="{C3380CC4-5D6E-409C-BE32-E72D297353CC}">
              <c16:uniqueId val="{00000000-8A55-495F-926A-C9180A4E36D0}"/>
            </c:ext>
          </c:extLst>
        </c:ser>
        <c:ser>
          <c:idx val="1"/>
          <c:order val="1"/>
          <c:tx>
            <c:strRef>
              <c:f>'TB cascade'!$E$37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cascade'!$E$38:$E$44</c:f>
              <c:numCache>
                <c:formatCode>_(* #,##0_);_(* \(#,##0\);_(* "-"??_);_(@_)</c:formatCode>
                <c:ptCount val="7"/>
                <c:pt idx="0">
                  <c:v>0</c:v>
                </c:pt>
                <c:pt idx="1">
                  <c:v>2301635</c:v>
                </c:pt>
                <c:pt idx="2">
                  <c:v>2327566</c:v>
                </c:pt>
              </c:numCache>
            </c:numRef>
          </c:val>
          <c:extLst>
            <c:ext xmlns:c16="http://schemas.microsoft.com/office/drawing/2014/chart" uri="{C3380CC4-5D6E-409C-BE32-E72D297353CC}">
              <c16:uniqueId val="{00000001-8A55-495F-926A-C9180A4E36D0}"/>
            </c:ext>
          </c:extLst>
        </c:ser>
        <c:dLbls>
          <c:showLegendKey val="0"/>
          <c:showVal val="0"/>
          <c:showCatName val="0"/>
          <c:showSerName val="0"/>
          <c:showPercent val="0"/>
          <c:showBubbleSize val="0"/>
        </c:dLbls>
        <c:gapWidth val="150"/>
        <c:overlap val="100"/>
        <c:axId val="464095512"/>
        <c:axId val="464088952"/>
      </c:barChart>
      <c:barChart>
        <c:barDir val="col"/>
        <c:grouping val="stacked"/>
        <c:varyColors val="0"/>
        <c:ser>
          <c:idx val="2"/>
          <c:order val="2"/>
          <c:tx>
            <c:strRef>
              <c:f>'TB cascade'!$F$37</c:f>
              <c:strCache>
                <c:ptCount val="1"/>
                <c:pt idx="0">
                  <c:v>Number</c:v>
                </c:pt>
              </c:strCache>
            </c:strRef>
          </c:tx>
          <c:spPr>
            <a:solidFill>
              <a:srgbClr val="FF7C80"/>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cascade'!$F$38:$F$44</c:f>
              <c:numCache>
                <c:formatCode>General</c:formatCode>
                <c:ptCount val="7"/>
                <c:pt idx="4" formatCode="_(* #,##0_);_(* \(#,##0\);_(* &quot;-&quot;??_);_(@_)">
                  <c:v>190987</c:v>
                </c:pt>
                <c:pt idx="5" formatCode="_(* #,##0_);_(* \(#,##0\);_(* &quot;-&quot;??_);_(@_)">
                  <c:v>74132</c:v>
                </c:pt>
                <c:pt idx="6" formatCode="_(* #,##0_);_(* \(#,##0\);_(* &quot;-&quot;??_);_(@_)">
                  <c:v>48960</c:v>
                </c:pt>
              </c:numCache>
            </c:numRef>
          </c:val>
          <c:extLst>
            <c:ext xmlns:c16="http://schemas.microsoft.com/office/drawing/2014/chart" uri="{C3380CC4-5D6E-409C-BE32-E72D297353CC}">
              <c16:uniqueId val="{00000002-8A55-495F-926A-C9180A4E36D0}"/>
            </c:ext>
          </c:extLst>
        </c:ser>
        <c:ser>
          <c:idx val="3"/>
          <c:order val="3"/>
          <c:tx>
            <c:strRef>
              <c:f>'TB cascade'!$G$37</c:f>
              <c:strCache>
                <c:ptCount val="1"/>
                <c:pt idx="0">
                  <c:v>Programmatic Gap</c:v>
                </c:pt>
              </c:strCache>
            </c:strRef>
          </c:tx>
          <c:spPr>
            <a:solidFill>
              <a:schemeClr val="bg1">
                <a:lumMod val="65000"/>
              </a:schemeClr>
            </a:solidFill>
            <a:ln>
              <a:noFill/>
            </a:ln>
            <a:effectLst/>
          </c:spPr>
          <c:invertIfNegative val="0"/>
          <c:cat>
            <c:strRef>
              <c:f>'TB cascade'!$C$38:$C$44</c:f>
              <c:strCache>
                <c:ptCount val="7"/>
                <c:pt idx="0">
                  <c:v>Estimated new TB cases </c:v>
                </c:pt>
                <c:pt idx="1">
                  <c:v>Diagnosed TB cases</c:v>
                </c:pt>
                <c:pt idx="2">
                  <c:v>TB cases tested for HIV </c:v>
                </c:pt>
                <c:pt idx="4">
                  <c:v>Estimated incidence of TB cases who are HIV-positive</c:v>
                </c:pt>
                <c:pt idx="5">
                  <c:v>Identified HIV-positive TB cases  </c:v>
                </c:pt>
                <c:pt idx="6">
                  <c:v>HIV-positive TB cases on ART</c:v>
                </c:pt>
              </c:strCache>
            </c:strRef>
          </c:cat>
          <c:val>
            <c:numRef>
              <c:f>'TB cascade'!$G$38:$G$44</c:f>
              <c:numCache>
                <c:formatCode>General</c:formatCode>
                <c:ptCount val="7"/>
                <c:pt idx="4" formatCode="_(* #,##0_);_(* \(#,##0\);_(* &quot;-&quot;??_);_(@_)">
                  <c:v>0</c:v>
                </c:pt>
                <c:pt idx="5" formatCode="_(* #,##0_);_(* \(#,##0\);_(* &quot;-&quot;??_);_(@_)">
                  <c:v>116855</c:v>
                </c:pt>
                <c:pt idx="6" formatCode="_(* #,##0_);_(* \(#,##0\);_(* &quot;-&quot;??_);_(@_)">
                  <c:v>25172</c:v>
                </c:pt>
              </c:numCache>
            </c:numRef>
          </c:val>
          <c:extLst>
            <c:ext xmlns:c16="http://schemas.microsoft.com/office/drawing/2014/chart" uri="{C3380CC4-5D6E-409C-BE32-E72D297353CC}">
              <c16:uniqueId val="{00000003-8A55-495F-926A-C9180A4E36D0}"/>
            </c:ext>
          </c:extLst>
        </c:ser>
        <c:dLbls>
          <c:showLegendKey val="0"/>
          <c:showVal val="0"/>
          <c:showCatName val="0"/>
          <c:showSerName val="0"/>
          <c:showPercent val="0"/>
          <c:showBubbleSize val="0"/>
        </c:dLbls>
        <c:gapWidth val="150"/>
        <c:overlap val="100"/>
        <c:axId val="464089608"/>
        <c:axId val="464098792"/>
      </c:barChart>
      <c:catAx>
        <c:axId val="46409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4088952"/>
        <c:crosses val="autoZero"/>
        <c:auto val="1"/>
        <c:lblAlgn val="ctr"/>
        <c:lblOffset val="100"/>
        <c:noMultiLvlLbl val="0"/>
      </c:catAx>
      <c:valAx>
        <c:axId val="464088952"/>
        <c:scaling>
          <c:orientation val="minMax"/>
        </c:scaling>
        <c:delete val="0"/>
        <c:axPos val="l"/>
        <c:majorGridlines>
          <c:spPr>
            <a:ln w="1587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r>
                  <a:rPr lang="en-US">
                    <a:solidFill>
                      <a:srgbClr val="996633"/>
                    </a:solidFill>
                  </a:rPr>
                  <a:t>TB case detection and HIV screening (number)</a:t>
                </a:r>
              </a:p>
            </c:rich>
          </c:tx>
          <c:layout>
            <c:manualLayout>
              <c:xMode val="edge"/>
              <c:yMode val="edge"/>
              <c:x val="8.492567453296046E-3"/>
              <c:y val="0.1195958721161011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996633"/>
                </a:solidFill>
                <a:latin typeface="Arial" panose="020B0604020202020204" pitchFamily="34" charset="0"/>
                <a:ea typeface="+mn-ea"/>
                <a:cs typeface="Arial" panose="020B0604020202020204" pitchFamily="34" charset="0"/>
              </a:defRPr>
            </a:pPr>
            <a:endParaRPr lang="en-US"/>
          </a:p>
        </c:txPr>
        <c:crossAx val="464095512"/>
        <c:crosses val="autoZero"/>
        <c:crossBetween val="between"/>
        <c:majorUnit val="2000000"/>
      </c:valAx>
      <c:valAx>
        <c:axId val="464098792"/>
        <c:scaling>
          <c:orientation val="minMax"/>
        </c:scaling>
        <c:delete val="0"/>
        <c:axPos val="r"/>
        <c:title>
          <c:tx>
            <c:rich>
              <a:bodyPr rot="-5400000" spcFirstLastPara="1" vertOverflow="ellipsis" vert="horz" wrap="square" anchor="ctr" anchorCtr="1"/>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r>
                  <a:rPr lang="en-US">
                    <a:solidFill>
                      <a:srgbClr val="FF5050"/>
                    </a:solidFill>
                  </a:rPr>
                  <a:t>TB-HIV treatment cascade</a:t>
                </a:r>
              </a:p>
            </c:rich>
          </c:tx>
          <c:layout>
            <c:manualLayout>
              <c:xMode val="edge"/>
              <c:yMode val="edge"/>
              <c:x val="0.97179227459649964"/>
              <c:y val="0.2388425146563806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FF7C80"/>
                </a:solidFill>
                <a:latin typeface="Arial" panose="020B0604020202020204" pitchFamily="34" charset="0"/>
                <a:ea typeface="+mn-ea"/>
                <a:cs typeface="Arial" panose="020B0604020202020204" pitchFamily="34" charset="0"/>
              </a:defRPr>
            </a:pPr>
            <a:endParaRPr lang="en-US"/>
          </a:p>
        </c:txPr>
        <c:crossAx val="464089608"/>
        <c:crosses val="max"/>
        <c:crossBetween val="between"/>
      </c:valAx>
      <c:catAx>
        <c:axId val="464089608"/>
        <c:scaling>
          <c:orientation val="minMax"/>
        </c:scaling>
        <c:delete val="1"/>
        <c:axPos val="b"/>
        <c:numFmt formatCode="General" sourceLinked="1"/>
        <c:majorTickMark val="out"/>
        <c:minorTickMark val="none"/>
        <c:tickLblPos val="nextTo"/>
        <c:crossAx val="464098792"/>
        <c:crosses val="autoZero"/>
        <c:auto val="1"/>
        <c:lblAlgn val="ctr"/>
        <c:lblOffset val="100"/>
        <c:noMultiLvlLbl val="0"/>
      </c:catAx>
      <c:spPr>
        <a:noFill/>
        <a:ln>
          <a:noFill/>
        </a:ln>
        <a:effectLst/>
      </c:spPr>
    </c:plotArea>
    <c:legend>
      <c:legendPos val="b"/>
      <c:legendEntry>
        <c:idx val="0"/>
        <c:delete val="1"/>
      </c:legendEntry>
      <c:legendEntry>
        <c:idx val="2"/>
        <c:delete val="1"/>
      </c:legendEntry>
      <c:legendEntry>
        <c:idx val="3"/>
        <c:delete val="1"/>
      </c:legendEntry>
      <c:layout>
        <c:manualLayout>
          <c:xMode val="edge"/>
          <c:yMode val="edge"/>
          <c:x val="0.36141558515613498"/>
          <c:y val="0.90053302314384609"/>
          <c:w val="0.18441674055869056"/>
          <c:h val="5.248203659451273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50000000000001"/>
          <c:y val="0.12164987371581114"/>
          <c:w val="0.74490430126376506"/>
          <c:h val="0.87835012628418885"/>
        </c:manualLayout>
      </c:layout>
      <c:pieChart>
        <c:varyColors val="1"/>
        <c:ser>
          <c:idx val="0"/>
          <c:order val="0"/>
          <c:spPr>
            <a:ln w="22225">
              <a:solidFill>
                <a:schemeClr val="bg1"/>
              </a:solidFill>
            </a:ln>
          </c:spPr>
          <c:dPt>
            <c:idx val="0"/>
            <c:bubble3D val="0"/>
            <c:spPr>
              <a:solidFill>
                <a:srgbClr val="70C8BE"/>
              </a:solidFill>
              <a:ln w="22225">
                <a:solidFill>
                  <a:schemeClr val="bg1"/>
                </a:solidFill>
              </a:ln>
            </c:spPr>
            <c:extLst>
              <c:ext xmlns:c16="http://schemas.microsoft.com/office/drawing/2014/chart" uri="{C3380CC4-5D6E-409C-BE32-E72D297353CC}">
                <c16:uniqueId val="{00000001-C427-4C77-B5EF-D3A656396F2E}"/>
              </c:ext>
            </c:extLst>
          </c:dPt>
          <c:dPt>
            <c:idx val="1"/>
            <c:bubble3D val="0"/>
            <c:spPr>
              <a:solidFill>
                <a:schemeClr val="bg1">
                  <a:lumMod val="65000"/>
                </a:schemeClr>
              </a:solidFill>
              <a:ln w="22225">
                <a:solidFill>
                  <a:schemeClr val="bg1"/>
                </a:solidFill>
              </a:ln>
            </c:spPr>
            <c:extLst>
              <c:ext xmlns:c16="http://schemas.microsoft.com/office/drawing/2014/chart" uri="{C3380CC4-5D6E-409C-BE32-E72D297353CC}">
                <c16:uniqueId val="{00000003-C427-4C77-B5EF-D3A656396F2E}"/>
              </c:ext>
            </c:extLst>
          </c:dPt>
          <c:val>
            <c:numRef>
              <c:f>'TB cascade'!$C$18:$C$19</c:f>
              <c:numCache>
                <c:formatCode>General</c:formatCode>
                <c:ptCount val="2"/>
                <c:pt idx="0">
                  <c:v>49</c:v>
                </c:pt>
                <c:pt idx="1">
                  <c:v>51</c:v>
                </c:pt>
              </c:numCache>
            </c:numRef>
          </c:val>
          <c:extLst>
            <c:ext xmlns:c16="http://schemas.microsoft.com/office/drawing/2014/chart" uri="{C3380CC4-5D6E-409C-BE32-E72D297353CC}">
              <c16:uniqueId val="{00000004-C427-4C77-B5EF-D3A656396F2E}"/>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'TB deaths_treemap'!$A$2:$A$10</cx:f>
        <cx:lvl ptCount="9">
          <cx:pt idx="0">Others</cx:pt>
          <cx:pt idx="1">PNG</cx:pt>
          <cx:pt idx="2">Viet Nam</cx:pt>
          <cx:pt idx="3">China</cx:pt>
          <cx:pt idx="4">Pakistan</cx:pt>
          <cx:pt idx="5">Thailand</cx:pt>
          <cx:pt idx="6">Myanmar</cx:pt>
          <cx:pt idx="7">India</cx:pt>
          <cx:pt idx="8">Indonesia</cx:pt>
        </cx:lvl>
      </cx:strDim>
      <cx:numDim type="size">
        <cx:f>'TB deaths_treemap'!$B$2:$B$10</cx:f>
        <cx:lvl ptCount="9" formatCode="0%">
          <cx:pt idx="0">0.059999999999999998</cx:pt>
          <cx:pt idx="1">0.025815405968077725</cx:pt>
          <cx:pt idx="2">0.023317140874392784</cx:pt>
          <cx:pt idx="3">0.049965301873698818</cx:pt>
          <cx:pt idx="4">0.061068702290076333</cx:pt>
          <cx:pt idx="5">0.080499653018736989</cx:pt>
          <cx:pt idx="6">0.13601665510062458</cx:pt>
          <cx:pt idx="7">0.30534351145038169</cx:pt>
          <cx:pt idx="8">0.26092990978487163</cx:pt>
        </cx:lvl>
      </cx:numDim>
    </cx:data>
  </cx:chartData>
  <cx:chart>
    <cx:title pos="t" align="ctr" overlay="0">
      <cx:tx>
        <cx:txData>
          <cx:v>Proportion of TB deaths among PLHIV by country</cx:v>
        </cx:txData>
      </cx:tx>
      <cx:txPr>
        <a:bodyPr vertOverflow="overflow" horzOverflow="overflow" wrap="square" lIns="0" tIns="0" rIns="0" bIns="0"/>
        <a:lstStyle/>
        <a:p>
          <a:pPr algn="ctr" rtl="0">
            <a:defRPr sz="1400" b="1">
              <a:solidFill>
                <a:srgbClr val="595959"/>
              </a:solidFill>
              <a:latin typeface="Arial" panose="020B0604020202020204" pitchFamily="34" charset="0"/>
              <a:ea typeface="Arial" panose="020B0604020202020204" pitchFamily="34" charset="0"/>
              <a:cs typeface="Arial" panose="020B0604020202020204" pitchFamily="34" charset="0"/>
            </a:defRPr>
          </a:pPr>
          <a:r>
            <a:rPr lang="en-GB" b="1">
              <a:latin typeface="Arial" panose="020B0604020202020204" pitchFamily="34" charset="0"/>
              <a:cs typeface="Arial" panose="020B0604020202020204" pitchFamily="34" charset="0"/>
            </a:rPr>
            <a:t>Proportion of TB deaths among PLHIV by country</a:t>
          </a:r>
        </a:p>
      </cx:txPr>
    </cx:title>
    <cx:plotArea>
      <cx:plotAreaRegion>
        <cx:series layoutId="treemap" uniqueId="{9394EB6A-4590-431A-ADEA-739285491D32}">
          <cx:dataPt idx="0">
            <cx:spPr>
              <a:solidFill>
                <a:sysClr val="window" lastClr="FFFFFF">
                  <a:lumMod val="65000"/>
                </a:sysClr>
              </a:solidFill>
            </cx:spPr>
          </cx:dataPt>
          <cx:dataPt idx="1">
            <cx:spPr>
              <a:solidFill>
                <a:srgbClr val="000099"/>
              </a:solidFill>
            </cx:spPr>
          </cx:dataPt>
          <cx:dataPt idx="2">
            <cx:spPr>
              <a:solidFill>
                <a:srgbClr val="ED7D31">
                  <a:lumMod val="75000"/>
                </a:srgbClr>
              </a:solidFill>
            </cx:spPr>
          </cx:dataPt>
          <cx:dataPt idx="5">
            <cx:spPr>
              <a:solidFill>
                <a:srgbClr val="33CCCC"/>
              </a:solidFill>
            </cx:spPr>
          </cx:dataPt>
          <cx:dataPt idx="6">
            <cx:spPr>
              <a:solidFill>
                <a:srgbClr val="ED7D31">
                  <a:lumMod val="60000"/>
                  <a:lumOff val="40000"/>
                </a:srgbClr>
              </a:solidFill>
            </cx:spPr>
          </cx:dataPt>
          <cx:dataPt idx="7">
            <cx:spPr>
              <a:solidFill>
                <a:srgbClr val="00CCFF"/>
              </a:solidFill>
            </cx:spPr>
          </cx:dataPt>
          <cx:dataPt idx="8">
            <cx:spPr>
              <a:solidFill>
                <a:srgbClr val="FF7C80"/>
              </a:solidFill>
            </cx:spPr>
          </cx:dataPt>
          <cx:dataLabels pos="inEnd">
            <cx:txPr>
              <a:bodyPr spcFirstLastPara="1" vertOverflow="ellipsis" horzOverflow="overflow" wrap="square" lIns="0" tIns="0" rIns="0" bIns="0" anchor="ctr" anchorCtr="1"/>
              <a:lstStyle/>
              <a:p>
                <a:pPr algn="ctr" rtl="0">
                  <a:defRPr sz="1050" b="1"/>
                </a:pPr>
                <a:endParaRPr lang="en-US" sz="1050" b="1" i="0" u="none" strike="noStrike" baseline="0">
                  <a:solidFill>
                    <a:prstClr val="white"/>
                  </a:solidFill>
                  <a:latin typeface="Arial"/>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0C1CF-B3DD-4F0F-B3E1-12498BC19B21}" type="datetimeFigureOut">
              <a:rPr lang="en-GB" smtClean="0"/>
              <a:t>23/11/2018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1A719-9A9C-4C01-AF3D-30968212D3E8}" type="slidenum">
              <a:rPr lang="en-GB" smtClean="0"/>
              <a:t>‹#›</a:t>
            </a:fld>
            <a:endParaRPr lang="en-GB"/>
          </a:p>
        </p:txBody>
      </p:sp>
    </p:spTree>
    <p:extLst>
      <p:ext uri="{BB962C8B-B14F-4D97-AF65-F5344CB8AC3E}">
        <p14:creationId xmlns:p14="http://schemas.microsoft.com/office/powerpoint/2010/main" val="19875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955FF-89FE-47A4-A150-268EB0A7F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37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Despite being preventable and curable, TB continues to be the top infectious killer worldwide, claiming more than 4500 lives a day.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Asia and the Pacific contributed more than half of all TB cases worldwide. 2 out of 3 tuberculosis infections are in this region.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5B52E3-4A1D-4BA3-9451-3995D2232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00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6286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92880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061664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9924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41348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41456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6135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83220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711363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8588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95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7005638" y="6508750"/>
            <a:ext cx="17145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95291"/>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25424" y="4483576"/>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sz="7200" dirty="0"/>
              <a:t>TB-HIV</a:t>
            </a:r>
            <a:endParaRPr lang="th-TH" dirty="0"/>
          </a:p>
        </p:txBody>
      </p:sp>
      <p:sp>
        <p:nvSpPr>
          <p:cNvPr id="3" name="TextBox 2"/>
          <p:cNvSpPr txBox="1"/>
          <p:nvPr/>
        </p:nvSpPr>
        <p:spPr>
          <a:xfrm>
            <a:off x="323528" y="5877272"/>
            <a:ext cx="40386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Cordia New" pitchFamily="34" charset="-34"/>
              </a:rPr>
              <a:t>Last updated: </a:t>
            </a:r>
            <a:r>
              <a:rPr lang="en-US" sz="2000" b="1" dirty="0">
                <a:solidFill>
                  <a:prstClr val="white"/>
                </a:solidFill>
                <a:latin typeface="Arial"/>
                <a:cs typeface="Cordia New" pitchFamily="34" charset="-34"/>
              </a:rPr>
              <a:t>November</a:t>
            </a:r>
            <a:r>
              <a:rPr kumimoji="0" lang="en-US" sz="2000" b="1" i="0" u="none" strike="noStrike" kern="1200" cap="none" spc="0" normalizeH="0" baseline="0" noProof="0" dirty="0">
                <a:ln>
                  <a:noFill/>
                </a:ln>
                <a:solidFill>
                  <a:prstClr val="white"/>
                </a:solidFill>
                <a:effectLst/>
                <a:uLnTx/>
                <a:uFillTx/>
                <a:latin typeface="Arial"/>
                <a:ea typeface="+mn-ea"/>
                <a:cs typeface="Cordia New" pitchFamily="34" charset="-34"/>
              </a:rPr>
              <a:t> 2018</a:t>
            </a:r>
            <a:endParaRPr kumimoji="0" lang="en-GB" sz="2000" b="1" i="0" u="none" strike="noStrike" kern="1200" cap="none" spc="0" normalizeH="0" baseline="0" noProof="0" dirty="0">
              <a:ln>
                <a:noFill/>
              </a:ln>
              <a:solidFill>
                <a:prstClr val="white"/>
              </a:solidFill>
              <a:effectLst/>
              <a:uLnTx/>
              <a:uFillTx/>
              <a:latin typeface="Arial"/>
              <a:ea typeface="+mn-ea"/>
              <a:cs typeface="Cordia New" pitchFamily="34" charset="-34"/>
            </a:endParaRPr>
          </a:p>
        </p:txBody>
      </p:sp>
    </p:spTree>
    <p:extLst>
      <p:ext uri="{BB962C8B-B14F-4D97-AF65-F5344CB8AC3E}">
        <p14:creationId xmlns:p14="http://schemas.microsoft.com/office/powerpoint/2010/main" val="115439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1B85-85CA-44CF-9F30-01B0245E85B6}"/>
              </a:ext>
            </a:extLst>
          </p:cNvPr>
          <p:cNvSpPr>
            <a:spLocks noGrp="1"/>
          </p:cNvSpPr>
          <p:nvPr>
            <p:ph type="title"/>
          </p:nvPr>
        </p:nvSpPr>
        <p:spPr>
          <a:xfrm>
            <a:off x="169856" y="1590001"/>
            <a:ext cx="8402672" cy="504000"/>
          </a:xfrm>
        </p:spPr>
        <p:txBody>
          <a:bodyPr/>
          <a:lstStyle/>
          <a:p>
            <a:r>
              <a:rPr lang="en-US" dirty="0"/>
              <a:t>Lost opportunities to save lives by putting more people on TB and HIV treatment, Asia and the Pacific, 2017</a:t>
            </a:r>
          </a:p>
        </p:txBody>
      </p:sp>
      <p:sp>
        <p:nvSpPr>
          <p:cNvPr id="3" name="Slide Number Placeholder 2">
            <a:extLst>
              <a:ext uri="{FF2B5EF4-FFF2-40B4-BE49-F238E27FC236}">
                <a16:creationId xmlns:a16="http://schemas.microsoft.com/office/drawing/2014/main" id="{B8B931BD-54DA-4496-A7E1-F43B0B1FF9FB}"/>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10</a:t>
            </a:fld>
            <a:endParaRPr lang="th-TH" dirty="0">
              <a:solidFill>
                <a:prstClr val="black">
                  <a:tint val="75000"/>
                </a:prstClr>
              </a:solidFill>
            </a:endParaRPr>
          </a:p>
        </p:txBody>
      </p:sp>
      <p:grpSp>
        <p:nvGrpSpPr>
          <p:cNvPr id="19" name="Group 18">
            <a:extLst>
              <a:ext uri="{FF2B5EF4-FFF2-40B4-BE49-F238E27FC236}">
                <a16:creationId xmlns:a16="http://schemas.microsoft.com/office/drawing/2014/main" id="{ECBCFAAE-F6A7-4960-BA21-6EAB761F1DDD}"/>
              </a:ext>
            </a:extLst>
          </p:cNvPr>
          <p:cNvGrpSpPr/>
          <p:nvPr/>
        </p:nvGrpSpPr>
        <p:grpSpPr>
          <a:xfrm>
            <a:off x="347689" y="2743200"/>
            <a:ext cx="8224839" cy="4015414"/>
            <a:chOff x="0" y="0"/>
            <a:chExt cx="8224839" cy="4129089"/>
          </a:xfrm>
        </p:grpSpPr>
        <p:grpSp>
          <p:nvGrpSpPr>
            <p:cNvPr id="20" name="Group 19">
              <a:extLst>
                <a:ext uri="{FF2B5EF4-FFF2-40B4-BE49-F238E27FC236}">
                  <a16:creationId xmlns:a16="http://schemas.microsoft.com/office/drawing/2014/main" id="{CB78B589-4EE3-43AB-9606-14D93731DE07}"/>
                </a:ext>
              </a:extLst>
            </p:cNvPr>
            <p:cNvGrpSpPr/>
            <p:nvPr/>
          </p:nvGrpSpPr>
          <p:grpSpPr>
            <a:xfrm>
              <a:off x="0" y="0"/>
              <a:ext cx="8224839" cy="4129089"/>
              <a:chOff x="0" y="0"/>
              <a:chExt cx="7748589" cy="3929064"/>
            </a:xfrm>
          </p:grpSpPr>
          <p:graphicFrame>
            <p:nvGraphicFramePr>
              <p:cNvPr id="23" name="Chart 22">
                <a:extLst>
                  <a:ext uri="{FF2B5EF4-FFF2-40B4-BE49-F238E27FC236}">
                    <a16:creationId xmlns:a16="http://schemas.microsoft.com/office/drawing/2014/main" id="{DF66E14F-1742-4240-B5C3-B4F4BDB5BF16}"/>
                  </a:ext>
                </a:extLst>
              </p:cNvPr>
              <p:cNvGraphicFramePr/>
              <p:nvPr>
                <p:extLst>
                  <p:ext uri="{D42A27DB-BD31-4B8C-83A1-F6EECF244321}">
                    <p14:modId xmlns:p14="http://schemas.microsoft.com/office/powerpoint/2010/main" val="82977669"/>
                  </p:ext>
                </p:extLst>
              </p:nvPr>
            </p:nvGraphicFramePr>
            <p:xfrm>
              <a:off x="0" y="0"/>
              <a:ext cx="7748589" cy="3929064"/>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Straight Connector 23">
                <a:extLst>
                  <a:ext uri="{FF2B5EF4-FFF2-40B4-BE49-F238E27FC236}">
                    <a16:creationId xmlns:a16="http://schemas.microsoft.com/office/drawing/2014/main" id="{A147E2E3-0E7A-46E6-8298-897F42DBCBAB}"/>
                  </a:ext>
                </a:extLst>
              </p:cNvPr>
              <p:cNvCxnSpPr/>
              <p:nvPr/>
            </p:nvCxnSpPr>
            <p:spPr>
              <a:xfrm>
                <a:off x="2072354" y="1546960"/>
                <a:ext cx="1153126" cy="0"/>
              </a:xfrm>
              <a:prstGeom prst="line">
                <a:avLst/>
              </a:prstGeom>
              <a:noFill/>
              <a:ln w="19050" cap="flat" cmpd="sng" algn="ctr">
                <a:solidFill>
                  <a:srgbClr val="FFC000"/>
                </a:solidFill>
                <a:prstDash val="sysDash"/>
                <a:miter lim="800000"/>
              </a:ln>
              <a:effectLst/>
            </p:spPr>
          </p:cxnSp>
          <p:cxnSp>
            <p:nvCxnSpPr>
              <p:cNvPr id="25" name="Straight Connector 24">
                <a:extLst>
                  <a:ext uri="{FF2B5EF4-FFF2-40B4-BE49-F238E27FC236}">
                    <a16:creationId xmlns:a16="http://schemas.microsoft.com/office/drawing/2014/main" id="{820C80A0-A0D5-4253-8C81-4BF5EFBDA875}"/>
                  </a:ext>
                </a:extLst>
              </p:cNvPr>
              <p:cNvCxnSpPr/>
              <p:nvPr/>
            </p:nvCxnSpPr>
            <p:spPr>
              <a:xfrm>
                <a:off x="1200757" y="833901"/>
                <a:ext cx="1187041" cy="0"/>
              </a:xfrm>
              <a:prstGeom prst="line">
                <a:avLst/>
              </a:prstGeom>
              <a:noFill/>
              <a:ln w="19050" cap="flat" cmpd="sng" algn="ctr">
                <a:solidFill>
                  <a:srgbClr val="FFC000"/>
                </a:solidFill>
                <a:prstDash val="sysDash"/>
                <a:miter lim="800000"/>
              </a:ln>
              <a:effectLst/>
            </p:spPr>
          </p:cxnSp>
          <p:cxnSp>
            <p:nvCxnSpPr>
              <p:cNvPr id="26" name="Straight Connector 25">
                <a:extLst>
                  <a:ext uri="{FF2B5EF4-FFF2-40B4-BE49-F238E27FC236}">
                    <a16:creationId xmlns:a16="http://schemas.microsoft.com/office/drawing/2014/main" id="{09241ED6-9D0F-46E8-8681-BB86FB50C456}"/>
                  </a:ext>
                </a:extLst>
              </p:cNvPr>
              <p:cNvCxnSpPr/>
              <p:nvPr/>
            </p:nvCxnSpPr>
            <p:spPr>
              <a:xfrm>
                <a:off x="4602094" y="1062039"/>
                <a:ext cx="1220957" cy="0"/>
              </a:xfrm>
              <a:prstGeom prst="line">
                <a:avLst/>
              </a:prstGeom>
              <a:noFill/>
              <a:ln w="19050" cap="flat" cmpd="sng" algn="ctr">
                <a:solidFill>
                  <a:srgbClr val="FF5050"/>
                </a:solidFill>
                <a:prstDash val="sysDash"/>
                <a:miter lim="800000"/>
              </a:ln>
              <a:effectLst/>
            </p:spPr>
          </p:cxnSp>
          <p:cxnSp>
            <p:nvCxnSpPr>
              <p:cNvPr id="27" name="Straight Connector 26">
                <a:extLst>
                  <a:ext uri="{FF2B5EF4-FFF2-40B4-BE49-F238E27FC236}">
                    <a16:creationId xmlns:a16="http://schemas.microsoft.com/office/drawing/2014/main" id="{680072C3-5909-43F1-85A7-C876326AA214}"/>
                  </a:ext>
                </a:extLst>
              </p:cNvPr>
              <p:cNvCxnSpPr/>
              <p:nvPr/>
            </p:nvCxnSpPr>
            <p:spPr>
              <a:xfrm>
                <a:off x="5471901" y="2233614"/>
                <a:ext cx="1187041" cy="0"/>
              </a:xfrm>
              <a:prstGeom prst="line">
                <a:avLst/>
              </a:prstGeom>
              <a:noFill/>
              <a:ln w="19050" cap="flat" cmpd="sng" algn="ctr">
                <a:solidFill>
                  <a:srgbClr val="FF5050"/>
                </a:solidFill>
                <a:prstDash val="sysDash"/>
                <a:miter lim="800000"/>
              </a:ln>
              <a:effectLst/>
            </p:spPr>
          </p:cxnSp>
          <p:sp>
            <p:nvSpPr>
              <p:cNvPr id="28" name="TextBox 9">
                <a:extLst>
                  <a:ext uri="{FF2B5EF4-FFF2-40B4-BE49-F238E27FC236}">
                    <a16:creationId xmlns:a16="http://schemas.microsoft.com/office/drawing/2014/main" id="{AD1040B3-F844-4457-8849-436E7EDC6C22}"/>
                  </a:ext>
                </a:extLst>
              </p:cNvPr>
              <p:cNvSpPr txBox="1"/>
              <p:nvPr/>
            </p:nvSpPr>
            <p:spPr>
              <a:xfrm>
                <a:off x="1161446" y="88106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6.8 M</a:t>
                </a:r>
              </a:p>
            </p:txBody>
          </p:sp>
          <p:sp>
            <p:nvSpPr>
              <p:cNvPr id="29" name="TextBox 10">
                <a:extLst>
                  <a:ext uri="{FF2B5EF4-FFF2-40B4-BE49-F238E27FC236}">
                    <a16:creationId xmlns:a16="http://schemas.microsoft.com/office/drawing/2014/main" id="{943AFA70-2C13-4009-9DEA-557982A6ED49}"/>
                  </a:ext>
                </a:extLst>
              </p:cNvPr>
              <p:cNvSpPr txBox="1"/>
              <p:nvPr/>
            </p:nvSpPr>
            <p:spPr>
              <a:xfrm>
                <a:off x="2013585" y="1547813"/>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4.5 M</a:t>
                </a:r>
              </a:p>
            </p:txBody>
          </p:sp>
          <p:sp>
            <p:nvSpPr>
              <p:cNvPr id="30" name="TextBox 11">
                <a:extLst>
                  <a:ext uri="{FF2B5EF4-FFF2-40B4-BE49-F238E27FC236}">
                    <a16:creationId xmlns:a16="http://schemas.microsoft.com/office/drawing/2014/main" id="{419A3C73-3F6E-4420-B115-F83E3E792976}"/>
                  </a:ext>
                </a:extLst>
              </p:cNvPr>
              <p:cNvSpPr txBox="1"/>
              <p:nvPr/>
            </p:nvSpPr>
            <p:spPr>
              <a:xfrm>
                <a:off x="2860359" y="2258228"/>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2.2 M</a:t>
                </a:r>
              </a:p>
            </p:txBody>
          </p:sp>
          <p:sp>
            <p:nvSpPr>
              <p:cNvPr id="31" name="TextBox 13">
                <a:extLst>
                  <a:ext uri="{FF2B5EF4-FFF2-40B4-BE49-F238E27FC236}">
                    <a16:creationId xmlns:a16="http://schemas.microsoft.com/office/drawing/2014/main" id="{50DB42F8-3DFC-457F-AF54-20C8568E2B91}"/>
                  </a:ext>
                </a:extLst>
              </p:cNvPr>
              <p:cNvSpPr txBox="1"/>
              <p:nvPr/>
            </p:nvSpPr>
            <p:spPr>
              <a:xfrm>
                <a:off x="4540870" y="10620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191 K</a:t>
                </a:r>
              </a:p>
            </p:txBody>
          </p:sp>
          <p:sp>
            <p:nvSpPr>
              <p:cNvPr id="32" name="TextBox 14">
                <a:extLst>
                  <a:ext uri="{FF2B5EF4-FFF2-40B4-BE49-F238E27FC236}">
                    <a16:creationId xmlns:a16="http://schemas.microsoft.com/office/drawing/2014/main" id="{C55C5DA5-3AF8-4374-8901-3CDA87035AD4}"/>
                  </a:ext>
                </a:extLst>
              </p:cNvPr>
              <p:cNvSpPr txBox="1"/>
              <p:nvPr/>
            </p:nvSpPr>
            <p:spPr>
              <a:xfrm>
                <a:off x="5439528" y="2233614"/>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74 K</a:t>
                </a:r>
              </a:p>
            </p:txBody>
          </p:sp>
          <p:sp>
            <p:nvSpPr>
              <p:cNvPr id="33" name="TextBox 15">
                <a:extLst>
                  <a:ext uri="{FF2B5EF4-FFF2-40B4-BE49-F238E27FC236}">
                    <a16:creationId xmlns:a16="http://schemas.microsoft.com/office/drawing/2014/main" id="{F914CC21-12D6-4780-9D7A-A69ADCD706B4}"/>
                  </a:ext>
                </a:extLst>
              </p:cNvPr>
              <p:cNvSpPr txBox="1"/>
              <p:nvPr/>
            </p:nvSpPr>
            <p:spPr>
              <a:xfrm>
                <a:off x="6282693" y="2471739"/>
                <a:ext cx="561975" cy="35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49 K</a:t>
                </a:r>
              </a:p>
            </p:txBody>
          </p:sp>
        </p:grpSp>
        <p:sp>
          <p:nvSpPr>
            <p:cNvPr id="21" name="TextBox 17">
              <a:extLst>
                <a:ext uri="{FF2B5EF4-FFF2-40B4-BE49-F238E27FC236}">
                  <a16:creationId xmlns:a16="http://schemas.microsoft.com/office/drawing/2014/main" id="{A7780669-EE82-4AC7-9559-71DFC3922FCC}"/>
                </a:ext>
              </a:extLst>
            </p:cNvPr>
            <p:cNvSpPr txBox="1"/>
            <p:nvPr/>
          </p:nvSpPr>
          <p:spPr>
            <a:xfrm>
              <a:off x="995364"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96633"/>
                  </a:solidFill>
                  <a:effectLst/>
                  <a:uLnTx/>
                  <a:uFillTx/>
                  <a:latin typeface="Arial" panose="020B0604020202020204" pitchFamily="34" charset="0"/>
                  <a:ea typeface="+mn-ea"/>
                  <a:cs typeface="Arial" panose="020B0604020202020204" pitchFamily="34" charset="0"/>
                </a:rPr>
                <a:t>TB case detection and HIV screening</a:t>
              </a:r>
            </a:p>
          </p:txBody>
        </p:sp>
        <p:sp>
          <p:nvSpPr>
            <p:cNvPr id="22" name="TextBox 20">
              <a:extLst>
                <a:ext uri="{FF2B5EF4-FFF2-40B4-BE49-F238E27FC236}">
                  <a16:creationId xmlns:a16="http://schemas.microsoft.com/office/drawing/2014/main" id="{80B2C7DD-037D-4762-8718-0715FFD4C3E8}"/>
                </a:ext>
              </a:extLst>
            </p:cNvPr>
            <p:cNvSpPr txBox="1"/>
            <p:nvPr/>
          </p:nvSpPr>
          <p:spPr>
            <a:xfrm>
              <a:off x="4452939" y="195264"/>
              <a:ext cx="3105150" cy="2952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5050"/>
                  </a:solidFill>
                  <a:effectLst/>
                  <a:uLnTx/>
                  <a:uFillTx/>
                  <a:latin typeface="Arial" panose="020B0604020202020204" pitchFamily="34" charset="0"/>
                  <a:ea typeface="+mn-ea"/>
                  <a:cs typeface="Arial" panose="020B0604020202020204" pitchFamily="34" charset="0"/>
                </a:rPr>
                <a:t>HIV diagnosis and treatment </a:t>
              </a:r>
            </a:p>
          </p:txBody>
        </p:sp>
      </p:grpSp>
      <p:sp>
        <p:nvSpPr>
          <p:cNvPr id="34" name="Text Box 10">
            <a:extLst>
              <a:ext uri="{FF2B5EF4-FFF2-40B4-BE49-F238E27FC236}">
                <a16:creationId xmlns:a16="http://schemas.microsoft.com/office/drawing/2014/main" id="{2FE716EC-E04D-432D-B9A9-1B60B0D30717}"/>
              </a:ext>
            </a:extLst>
          </p:cNvPr>
          <p:cNvSpPr txBox="1">
            <a:spLocks noChangeArrowheads="1"/>
          </p:cNvSpPr>
          <p:nvPr/>
        </p:nvSpPr>
        <p:spPr bwMode="auto">
          <a:xfrm>
            <a:off x="-43556" y="6669348"/>
            <a:ext cx="67213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8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35" name="TextBox 34">
            <a:extLst>
              <a:ext uri="{FF2B5EF4-FFF2-40B4-BE49-F238E27FC236}">
                <a16:creationId xmlns:a16="http://schemas.microsoft.com/office/drawing/2014/main" id="{49B08BB0-3C69-474B-BCAB-A4D0CC99515F}"/>
              </a:ext>
            </a:extLst>
          </p:cNvPr>
          <p:cNvSpPr txBox="1"/>
          <p:nvPr/>
        </p:nvSpPr>
        <p:spPr>
          <a:xfrm>
            <a:off x="136515" y="2574677"/>
            <a:ext cx="831893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914400">
              <a:defRPr/>
            </a:pPr>
            <a:r>
              <a:rPr lang="en-US" sz="1400" b="1" dirty="0">
                <a:solidFill>
                  <a:srgbClr val="00B0F0"/>
                </a:solidFill>
                <a:cs typeface="Arial" panose="020B0604020202020204" pitchFamily="34" charset="0"/>
              </a:rPr>
              <a:t>TB detection, HIV diagnosis and care cascade in Asia and the Pacific, 2017</a:t>
            </a:r>
            <a:endParaRPr kumimoji="0" lang="en-GB"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5229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9" y="1374306"/>
            <a:ext cx="8784976" cy="504000"/>
          </a:xfrm>
        </p:spPr>
        <p:txBody>
          <a:bodyPr/>
          <a:lstStyle/>
          <a:p>
            <a:r>
              <a:rPr lang="en-US" sz="2000" dirty="0"/>
              <a:t>Integrated approaches need to strengthen in diagnosis, treatment, and care of TB-HIV co-infections in Asia and the Pacific </a:t>
            </a:r>
            <a:endParaRPr lang="en-GB" sz="20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12" name="TextBox 11"/>
          <p:cNvSpPr txBox="1"/>
          <p:nvPr/>
        </p:nvSpPr>
        <p:spPr>
          <a:xfrm>
            <a:off x="-149977" y="2100795"/>
            <a:ext cx="94330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Continuum of HIV testing, diagnosis, and access to ART among patients enrolled in TB </a:t>
            </a:r>
            <a:r>
              <a:rPr kumimoji="0" lang="en-US" sz="1800" b="1" i="0" u="none" strike="noStrike" kern="1200" cap="none" spc="0" normalizeH="0" baseline="0" noProof="0" dirty="0" err="1">
                <a:ln>
                  <a:noFill/>
                </a:ln>
                <a:solidFill>
                  <a:srgbClr val="00AEEF"/>
                </a:solidFill>
                <a:effectLst/>
                <a:uLnTx/>
                <a:uFillTx/>
                <a:latin typeface="Arial"/>
                <a:ea typeface="+mn-ea"/>
                <a:cs typeface="Arial" panose="020B0604020202020204" pitchFamily="34" charset="0"/>
              </a:rPr>
              <a:t>programmes</a:t>
            </a: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 2017 </a:t>
            </a:r>
            <a:endParaRPr kumimoji="0" lang="en-GB"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
        <p:nvSpPr>
          <p:cNvPr id="1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6" name="Group 15">
            <a:extLst>
              <a:ext uri="{FF2B5EF4-FFF2-40B4-BE49-F238E27FC236}">
                <a16:creationId xmlns:a16="http://schemas.microsoft.com/office/drawing/2014/main" id="{999A6ED1-DBB0-4507-9053-FE925CF5DAE3}"/>
              </a:ext>
            </a:extLst>
          </p:cNvPr>
          <p:cNvGrpSpPr/>
          <p:nvPr/>
        </p:nvGrpSpPr>
        <p:grpSpPr>
          <a:xfrm>
            <a:off x="208859" y="2721116"/>
            <a:ext cx="8827638" cy="4479191"/>
            <a:chOff x="208859" y="2721116"/>
            <a:chExt cx="8827638" cy="4479191"/>
          </a:xfrm>
        </p:grpSpPr>
        <p:grpSp>
          <p:nvGrpSpPr>
            <p:cNvPr id="15" name="Group 14">
              <a:extLst>
                <a:ext uri="{FF2B5EF4-FFF2-40B4-BE49-F238E27FC236}">
                  <a16:creationId xmlns:a16="http://schemas.microsoft.com/office/drawing/2014/main" id="{A5BB04FE-A1B2-4B93-AB6D-7E4094B25619}"/>
                </a:ext>
              </a:extLst>
            </p:cNvPr>
            <p:cNvGrpSpPr/>
            <p:nvPr/>
          </p:nvGrpSpPr>
          <p:grpSpPr>
            <a:xfrm>
              <a:off x="2820183" y="2721116"/>
              <a:ext cx="6216314" cy="1878618"/>
              <a:chOff x="2820183" y="2721116"/>
              <a:chExt cx="6216314" cy="1878618"/>
            </a:xfrm>
          </p:grpSpPr>
          <p:graphicFrame>
            <p:nvGraphicFramePr>
              <p:cNvPr id="5" name="Chart 4"/>
              <p:cNvGraphicFramePr>
                <a:graphicFrameLocks/>
              </p:cNvGraphicFramePr>
              <p:nvPr>
                <p:extLst>
                  <p:ext uri="{D42A27DB-BD31-4B8C-83A1-F6EECF244321}">
                    <p14:modId xmlns:p14="http://schemas.microsoft.com/office/powerpoint/2010/main" val="2470572407"/>
                  </p:ext>
                </p:extLst>
              </p:nvPr>
            </p:nvGraphicFramePr>
            <p:xfrm>
              <a:off x="3168378" y="2763993"/>
              <a:ext cx="1317729" cy="1112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2505270"/>
                  </p:ext>
                </p:extLst>
              </p:nvPr>
            </p:nvGraphicFramePr>
            <p:xfrm>
              <a:off x="5132881" y="2721116"/>
              <a:ext cx="1291041" cy="11983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783748646"/>
                  </p:ext>
                </p:extLst>
              </p:nvPr>
            </p:nvGraphicFramePr>
            <p:xfrm>
              <a:off x="7070697" y="2763992"/>
              <a:ext cx="1317729" cy="111257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820183" y="3799515"/>
                <a:ext cx="212641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a:ea typeface="+mn-ea"/>
                    <a:cs typeface="+mn-cs"/>
                  </a:rPr>
                  <a:t>49</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of diagnosed TB patients tested for HIV</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9" name="TextBox 8"/>
              <p:cNvSpPr txBox="1"/>
              <p:nvPr/>
            </p:nvSpPr>
            <p:spPr>
              <a:xfrm>
                <a:off x="4983353" y="3799515"/>
                <a:ext cx="161736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9999"/>
                    </a:solidFill>
                    <a:latin typeface="Arial"/>
                  </a:rPr>
                  <a:t>3</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HIV positivity rate</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0" name="TextBox 9"/>
              <p:cNvSpPr txBox="1"/>
              <p:nvPr/>
            </p:nvSpPr>
            <p:spPr>
              <a:xfrm>
                <a:off x="6637475" y="3799515"/>
                <a:ext cx="239902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999"/>
                    </a:solidFill>
                    <a:effectLst/>
                    <a:uLnTx/>
                    <a:uFillTx/>
                    <a:latin typeface="Arial"/>
                    <a:ea typeface="+mn-ea"/>
                    <a:cs typeface="+mn-cs"/>
                  </a:rPr>
                  <a:t>66</a:t>
                </a:r>
                <a:r>
                  <a:rPr kumimoji="0" lang="en-US" sz="1200" b="1" i="0" u="none" strike="noStrike" kern="1200" cap="none" spc="0" normalizeH="0" baseline="0" noProof="0" dirty="0">
                    <a:ln>
                      <a:noFill/>
                    </a:ln>
                    <a:solidFill>
                      <a:srgbClr val="009999"/>
                    </a:solidFill>
                    <a:effectLst/>
                    <a:uLnTx/>
                    <a:uFillTx/>
                    <a:latin typeface="Arial"/>
                    <a:ea typeface="+mn-ea"/>
                    <a:cs typeface="+mn-cs"/>
                  </a:rPr>
                  <a:t>%</a:t>
                </a:r>
                <a:r>
                  <a:rPr kumimoji="0" lang="en-US" sz="1800" b="1" i="0" u="none" strike="noStrike" kern="1200" cap="none" spc="0" normalizeH="0" baseline="0" noProof="0" dirty="0">
                    <a:ln>
                      <a:noFill/>
                    </a:ln>
                    <a:solidFill>
                      <a:srgbClr val="009999"/>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of diagnosed PLHIV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rPr>
                  <a:t>on  ART</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grpSp>
        <p:graphicFrame>
          <p:nvGraphicFramePr>
            <p:cNvPr id="14" name="Chart 13">
              <a:extLst>
                <a:ext uri="{FF2B5EF4-FFF2-40B4-BE49-F238E27FC236}">
                  <a16:creationId xmlns:a16="http://schemas.microsoft.com/office/drawing/2014/main" id="{36562ECE-1524-45E9-A6E4-9EA0845A355E}"/>
                </a:ext>
              </a:extLst>
            </p:cNvPr>
            <p:cNvGraphicFramePr>
              <a:graphicFrameLocks/>
            </p:cNvGraphicFramePr>
            <p:nvPr>
              <p:extLst>
                <p:ext uri="{D42A27DB-BD31-4B8C-83A1-F6EECF244321}">
                  <p14:modId xmlns:p14="http://schemas.microsoft.com/office/powerpoint/2010/main" val="1932132332"/>
                </p:ext>
              </p:extLst>
            </p:nvPr>
          </p:nvGraphicFramePr>
          <p:xfrm>
            <a:off x="208859" y="3367447"/>
            <a:ext cx="8715375" cy="383286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489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9154672" cy="504000"/>
          </a:xfrm>
        </p:spPr>
        <p:txBody>
          <a:bodyPr/>
          <a:lstStyle/>
          <a:p>
            <a:r>
              <a:rPr lang="en-US" dirty="0"/>
              <a:t>Diagnosis and treatment continuum among HIV-positive TB patients in Asia and the Pacific,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16" name="Bent Arrow 15"/>
          <p:cNvSpPr/>
          <p:nvPr/>
        </p:nvSpPr>
        <p:spPr>
          <a:xfrm rot="5400000">
            <a:off x="5626678" y="4577307"/>
            <a:ext cx="299809" cy="108012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28EFF0C5-7429-4F34-BE1C-F216334B735D}"/>
              </a:ext>
            </a:extLst>
          </p:cNvPr>
          <p:cNvGrpSpPr/>
          <p:nvPr/>
        </p:nvGrpSpPr>
        <p:grpSpPr>
          <a:xfrm>
            <a:off x="846033" y="2527143"/>
            <a:ext cx="8155573" cy="4086815"/>
            <a:chOff x="846033" y="2527143"/>
            <a:chExt cx="8155573" cy="4086815"/>
          </a:xfrm>
        </p:grpSpPr>
        <p:graphicFrame>
          <p:nvGraphicFramePr>
            <p:cNvPr id="21" name="Chart 20">
              <a:extLst>
                <a:ext uri="{FF2B5EF4-FFF2-40B4-BE49-F238E27FC236}">
                  <a16:creationId xmlns:a16="http://schemas.microsoft.com/office/drawing/2014/main" id="{3A44A730-CC5C-466C-8987-2895413DC829}"/>
                </a:ext>
              </a:extLst>
            </p:cNvPr>
            <p:cNvGraphicFramePr>
              <a:graphicFrameLocks/>
            </p:cNvGraphicFramePr>
            <p:nvPr>
              <p:extLst>
                <p:ext uri="{D42A27DB-BD31-4B8C-83A1-F6EECF244321}">
                  <p14:modId xmlns:p14="http://schemas.microsoft.com/office/powerpoint/2010/main" val="1101257858"/>
                </p:ext>
              </p:extLst>
            </p:nvPr>
          </p:nvGraphicFramePr>
          <p:xfrm>
            <a:off x="846033" y="3420914"/>
            <a:ext cx="7024643" cy="319304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047052C-C82D-483C-BC5B-CB5F307B81F2}"/>
                </a:ext>
              </a:extLst>
            </p:cNvPr>
            <p:cNvGrpSpPr/>
            <p:nvPr/>
          </p:nvGrpSpPr>
          <p:grpSpPr>
            <a:xfrm>
              <a:off x="2159917" y="2527143"/>
              <a:ext cx="6841689" cy="3015313"/>
              <a:chOff x="2159917" y="2527143"/>
              <a:chExt cx="6841689" cy="3015313"/>
            </a:xfrm>
          </p:grpSpPr>
          <p:sp>
            <p:nvSpPr>
              <p:cNvPr id="6" name="TextBox 5"/>
              <p:cNvSpPr txBox="1"/>
              <p:nvPr/>
            </p:nvSpPr>
            <p:spPr>
              <a:xfrm>
                <a:off x="3608874" y="2527143"/>
                <a:ext cx="2276636"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61</a:t>
                </a:r>
                <a:r>
                  <a:rPr kumimoji="0" lang="en-US" sz="12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a:t>
                </a:r>
                <a:r>
                  <a:rPr kumimoji="0" lang="en-US" sz="18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 estimated new TB cases who are co-infected with HIV </a:t>
                </a:r>
                <a:r>
                  <a:rPr kumimoji="0" lang="en-US" sz="1400" b="1"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did not know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their HIV status</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8" name="TextBox 17"/>
              <p:cNvSpPr txBox="1"/>
              <p:nvPr/>
            </p:nvSpPr>
            <p:spPr>
              <a:xfrm>
                <a:off x="5532060" y="4132001"/>
                <a:ext cx="29105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34</a:t>
                </a:r>
                <a:r>
                  <a:rPr kumimoji="0" lang="en-US" sz="12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a:t>
                </a:r>
                <a:r>
                  <a:rPr kumimoji="0" lang="en-US" sz="18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of</a:t>
                </a:r>
                <a:r>
                  <a:rPr kumimoji="0" lang="en-US" sz="1800" b="1" i="0" u="none" strike="noStrike" kern="1200" cap="none" spc="0" normalizeH="0" baseline="0" noProof="0" dirty="0">
                    <a:ln>
                      <a:noFill/>
                    </a:ln>
                    <a:solidFill>
                      <a:srgbClr val="F15B40"/>
                    </a:solidFill>
                    <a:effectLst/>
                    <a:uLnTx/>
                    <a:uFillTx/>
                    <a:latin typeface="Arial"/>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identified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HIV-positive TB patients were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NOT</a:t>
                </a: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on ART </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45500E2D-7B20-4DF4-911A-654B7568D948}"/>
                  </a:ext>
                </a:extLst>
              </p:cNvPr>
              <p:cNvGrpSpPr/>
              <p:nvPr/>
            </p:nvGrpSpPr>
            <p:grpSpPr>
              <a:xfrm>
                <a:off x="6426229" y="3147725"/>
                <a:ext cx="2575377" cy="276999"/>
                <a:chOff x="5965073" y="3134127"/>
                <a:chExt cx="2575377" cy="276999"/>
              </a:xfrm>
            </p:grpSpPr>
            <p:sp>
              <p:nvSpPr>
                <p:cNvPr id="19" name="Rounded Rectangle 18"/>
                <p:cNvSpPr/>
                <p:nvPr/>
              </p:nvSpPr>
              <p:spPr>
                <a:xfrm>
                  <a:off x="5965073" y="3168158"/>
                  <a:ext cx="270284" cy="215615"/>
                </a:xfrm>
                <a:prstGeom prst="roundRect">
                  <a:avLst>
                    <a:gd name="adj"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p:cNvSpPr txBox="1"/>
                <p:nvPr/>
              </p:nvSpPr>
              <p:spPr>
                <a:xfrm>
                  <a:off x="6263814" y="3134127"/>
                  <a:ext cx="2276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Programmatic gap</a:t>
                  </a:r>
                  <a:endParaRPr kumimoji="0" lang="en-GB"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5" name="Bent Arrow 14"/>
              <p:cNvSpPr/>
              <p:nvPr/>
            </p:nvSpPr>
            <p:spPr>
              <a:xfrm rot="5400000">
                <a:off x="2852194" y="3808032"/>
                <a:ext cx="1543050" cy="1166992"/>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TextBox 25">
                <a:extLst>
                  <a:ext uri="{FF2B5EF4-FFF2-40B4-BE49-F238E27FC236}">
                    <a16:creationId xmlns:a16="http://schemas.microsoft.com/office/drawing/2014/main" id="{63D6C3C3-D837-41E3-A100-0B1F9E08E84A}"/>
                  </a:ext>
                </a:extLst>
              </p:cNvPr>
              <p:cNvSpPr txBox="1"/>
              <p:nvPr/>
            </p:nvSpPr>
            <p:spPr>
              <a:xfrm>
                <a:off x="2159917" y="3629526"/>
                <a:ext cx="79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100%</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4" name="TextBox 12"/>
              <p:cNvSpPr txBox="1"/>
              <p:nvPr/>
            </p:nvSpPr>
            <p:spPr>
              <a:xfrm>
                <a:off x="4316801" y="4962998"/>
                <a:ext cx="81013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39</a:t>
                </a: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3" name="TextBox 12"/>
              <p:cNvSpPr txBox="1"/>
              <p:nvPr/>
            </p:nvSpPr>
            <p:spPr>
              <a:xfrm>
                <a:off x="6426229" y="5203902"/>
                <a:ext cx="79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66%</a:t>
                </a:r>
                <a:endParaRPr kumimoji="0" lang="en-GB"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grpSp>
      </p:grpSp>
    </p:spTree>
    <p:extLst>
      <p:ext uri="{BB962C8B-B14F-4D97-AF65-F5344CB8AC3E}">
        <p14:creationId xmlns:p14="http://schemas.microsoft.com/office/powerpoint/2010/main" val="338116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94" y="1408504"/>
            <a:ext cx="8925738" cy="504000"/>
          </a:xfrm>
        </p:spPr>
        <p:txBody>
          <a:bodyPr/>
          <a:lstStyle/>
          <a:p>
            <a:r>
              <a:rPr lang="en-US" dirty="0"/>
              <a:t>About 74% of people with TB-HIV co-infection </a:t>
            </a:r>
            <a:r>
              <a:rPr lang="en-US" u="sng" dirty="0"/>
              <a:t>did not have access </a:t>
            </a:r>
            <a:r>
              <a:rPr lang="en-US" dirty="0"/>
              <a:t>to antiretroviral therapy in Asia and the Pacific,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9" name="TextBox 8"/>
          <p:cNvSpPr txBox="1"/>
          <p:nvPr/>
        </p:nvSpPr>
        <p:spPr>
          <a:xfrm>
            <a:off x="503675" y="2545159"/>
            <a:ext cx="78318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Access to antiretroviral therapy among PLHIV vs. people with TB-HIV co-infection, 2017</a:t>
            </a:r>
            <a:endParaRPr kumimoji="0" lang="en-GB" sz="14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grpSp>
        <p:nvGrpSpPr>
          <p:cNvPr id="13" name="Group 12">
            <a:extLst>
              <a:ext uri="{FF2B5EF4-FFF2-40B4-BE49-F238E27FC236}">
                <a16:creationId xmlns:a16="http://schemas.microsoft.com/office/drawing/2014/main" id="{D4B49F2B-40C7-48C7-A073-DCD0CD1A2725}"/>
              </a:ext>
            </a:extLst>
          </p:cNvPr>
          <p:cNvGrpSpPr/>
          <p:nvPr/>
        </p:nvGrpSpPr>
        <p:grpSpPr>
          <a:xfrm>
            <a:off x="1411473" y="3036457"/>
            <a:ext cx="5811447" cy="3525841"/>
            <a:chOff x="1411473" y="3036457"/>
            <a:chExt cx="5811447" cy="3525841"/>
          </a:xfrm>
        </p:grpSpPr>
        <p:sp>
          <p:nvSpPr>
            <p:cNvPr id="10" name="TextBox 9">
              <a:extLst>
                <a:ext uri="{FF2B5EF4-FFF2-40B4-BE49-F238E27FC236}">
                  <a16:creationId xmlns:a16="http://schemas.microsoft.com/office/drawing/2014/main" id="{EB1CDCAA-DE13-45D9-9777-828B836B72C9}"/>
                </a:ext>
              </a:extLst>
            </p:cNvPr>
            <p:cNvSpPr txBox="1"/>
            <p:nvPr/>
          </p:nvSpPr>
          <p:spPr>
            <a:xfrm>
              <a:off x="1726313" y="5823634"/>
              <a:ext cx="24482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Denominator: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Estimated total PLHIV</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94C61F5F-A375-4903-BED2-57411478C61F}"/>
                </a:ext>
              </a:extLst>
            </p:cNvPr>
            <p:cNvSpPr txBox="1"/>
            <p:nvPr/>
          </p:nvSpPr>
          <p:spPr>
            <a:xfrm>
              <a:off x="3881292" y="5823634"/>
              <a:ext cx="24482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Denominator: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Estimated new TB cases who are HIV- positive</a:t>
              </a:r>
              <a:endPar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5E05A963-357B-4271-B068-3D80525F6891}"/>
                </a:ext>
              </a:extLst>
            </p:cNvPr>
            <p:cNvGraphicFramePr>
              <a:graphicFrameLocks/>
            </p:cNvGraphicFramePr>
            <p:nvPr>
              <p:extLst>
                <p:ext uri="{D42A27DB-BD31-4B8C-83A1-F6EECF244321}">
                  <p14:modId xmlns:p14="http://schemas.microsoft.com/office/powerpoint/2010/main" val="3914779411"/>
                </p:ext>
              </p:extLst>
            </p:nvPr>
          </p:nvGraphicFramePr>
          <p:xfrm>
            <a:off x="1411473" y="3036457"/>
            <a:ext cx="5811447" cy="309589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76987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399282"/>
            <a:ext cx="8402672" cy="733574"/>
          </a:xfrm>
        </p:spPr>
        <p:txBody>
          <a:bodyPr/>
          <a:lstStyle/>
          <a:p>
            <a:r>
              <a:rPr lang="en-US" sz="2000" dirty="0"/>
              <a:t>Low coverage of TB preventive treatment among PLHIV newly enrolled in HIV care in Asia and the Pacific, 2017</a:t>
            </a:r>
            <a:endParaRPr lang="en-GB" sz="20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4" name="Chart 3"/>
          <p:cNvGraphicFramePr>
            <a:graphicFrameLocks/>
          </p:cNvGraphicFramePr>
          <p:nvPr>
            <p:extLst>
              <p:ext uri="{D42A27DB-BD31-4B8C-83A1-F6EECF244321}">
                <p14:modId xmlns:p14="http://schemas.microsoft.com/office/powerpoint/2010/main" val="1862698151"/>
              </p:ext>
            </p:extLst>
          </p:nvPr>
        </p:nvGraphicFramePr>
        <p:xfrm>
          <a:off x="1105813" y="2789639"/>
          <a:ext cx="6737894" cy="370070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74652" y="6622753"/>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7" name="TextBox 6"/>
          <p:cNvSpPr txBox="1"/>
          <p:nvPr/>
        </p:nvSpPr>
        <p:spPr>
          <a:xfrm>
            <a:off x="467544" y="2204864"/>
            <a:ext cx="78318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Proportion of PLHIV newly enrolled in HIV care who were started on TB preventive treatment in 2017, countries where data is available </a:t>
            </a:r>
            <a:endParaRPr kumimoji="0" lang="en-GB" sz="16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7464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56"/>
            <a:ext cx="8402672" cy="504000"/>
          </a:xfrm>
        </p:spPr>
        <p:txBody>
          <a:bodyPr/>
          <a:lstStyle/>
          <a:p>
            <a:r>
              <a:rPr lang="en-US" dirty="0"/>
              <a:t>TB co-infection: preventable death among PLHIV</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7"/>
          <p:cNvSpPr txBox="1"/>
          <p:nvPr/>
        </p:nvSpPr>
        <p:spPr>
          <a:xfrm>
            <a:off x="1311449" y="3162188"/>
            <a:ext cx="30948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AIDS-related deaths</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TextBox 16"/>
          <p:cNvSpPr txBox="1"/>
          <p:nvPr/>
        </p:nvSpPr>
        <p:spPr>
          <a:xfrm>
            <a:off x="3947145" y="3075107"/>
            <a:ext cx="31870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deaths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among PLHIV</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6" name="TextBox 5"/>
          <p:cNvSpPr txBox="1"/>
          <p:nvPr/>
        </p:nvSpPr>
        <p:spPr>
          <a:xfrm>
            <a:off x="-35283" y="3851814"/>
            <a:ext cx="3306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Asia and the Pacific</a:t>
            </a:r>
            <a:endParaRPr kumimoji="0" lang="en-GB" sz="20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grpSp>
        <p:nvGrpSpPr>
          <p:cNvPr id="36" name="Group 35"/>
          <p:cNvGrpSpPr/>
          <p:nvPr/>
        </p:nvGrpSpPr>
        <p:grpSpPr>
          <a:xfrm>
            <a:off x="2599292" y="3733057"/>
            <a:ext cx="747153" cy="648000"/>
            <a:chOff x="2599292" y="3733057"/>
            <a:chExt cx="747153" cy="648000"/>
          </a:xfrm>
        </p:grpSpPr>
        <p:sp>
          <p:nvSpPr>
            <p:cNvPr id="4" name="Oval 3"/>
            <p:cNvSpPr/>
            <p:nvPr/>
          </p:nvSpPr>
          <p:spPr>
            <a:xfrm>
              <a:off x="2627784" y="3733057"/>
              <a:ext cx="648000" cy="648000"/>
            </a:xfrm>
            <a:prstGeom prst="ellipse">
              <a:avLst/>
            </a:prstGeom>
            <a:solidFill>
              <a:srgbClr val="F26B73"/>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Box 9"/>
            <p:cNvSpPr txBox="1"/>
            <p:nvPr/>
          </p:nvSpPr>
          <p:spPr>
            <a:xfrm>
              <a:off x="2599292" y="3861048"/>
              <a:ext cx="747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170 K</a:t>
              </a:r>
              <a:endParaRPr kumimoji="0" lang="en-GB"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19" name="Group 18"/>
          <p:cNvGrpSpPr/>
          <p:nvPr/>
        </p:nvGrpSpPr>
        <p:grpSpPr>
          <a:xfrm>
            <a:off x="3812679" y="3877002"/>
            <a:ext cx="1044000" cy="357330"/>
            <a:chOff x="4788024" y="3356993"/>
            <a:chExt cx="720080" cy="357330"/>
          </a:xfrm>
        </p:grpSpPr>
        <p:sp>
          <p:nvSpPr>
            <p:cNvPr id="18" name="Down Arrow 17"/>
            <p:cNvSpPr/>
            <p:nvPr/>
          </p:nvSpPr>
          <p:spPr>
            <a:xfrm rot="16200000">
              <a:off x="5005403"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Down Arrow 10"/>
            <p:cNvSpPr/>
            <p:nvPr/>
          </p:nvSpPr>
          <p:spPr>
            <a:xfrm rot="16200000">
              <a:off x="4933395" y="3211622"/>
              <a:ext cx="357330" cy="648072"/>
            </a:xfrm>
            <a:prstGeom prst="downArrow">
              <a:avLst/>
            </a:prstGeom>
            <a:pattFill prst="pct60">
              <a:fgClr>
                <a:srgbClr val="F26B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13" name="Chart 12"/>
          <p:cNvGraphicFramePr>
            <a:graphicFrameLocks/>
          </p:cNvGraphicFramePr>
          <p:nvPr>
            <p:extLst>
              <p:ext uri="{D42A27DB-BD31-4B8C-83A1-F6EECF244321}">
                <p14:modId xmlns:p14="http://schemas.microsoft.com/office/powerpoint/2010/main" val="82594675"/>
              </p:ext>
            </p:extLst>
          </p:nvPr>
        </p:nvGraphicFramePr>
        <p:xfrm>
          <a:off x="4737348" y="3578374"/>
          <a:ext cx="1656184" cy="120925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5452836" y="3822475"/>
            <a:ext cx="648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21</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9" name="TextBox 28"/>
          <p:cNvSpPr txBox="1"/>
          <p:nvPr/>
        </p:nvSpPr>
        <p:spPr>
          <a:xfrm>
            <a:off x="5881832" y="3508577"/>
            <a:ext cx="295736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About </a:t>
            </a:r>
            <a:r>
              <a:rPr kumimoji="0" lang="en-US" sz="28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1 in 5 </a:t>
            </a:r>
            <a:endParaRPr kumimoji="0" lang="en-US" sz="2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 deaths are among people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TB-HIV co-infection</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7" name="TextBox 6"/>
          <p:cNvSpPr txBox="1"/>
          <p:nvPr/>
        </p:nvSpPr>
        <p:spPr>
          <a:xfrm>
            <a:off x="-2604" y="5533185"/>
            <a:ext cx="19442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Global</a:t>
            </a:r>
            <a:endParaRPr kumimoji="0" lang="en-GB" sz="20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endParaRPr>
          </a:p>
        </p:txBody>
      </p:sp>
      <p:grpSp>
        <p:nvGrpSpPr>
          <p:cNvPr id="15" name="Group 14"/>
          <p:cNvGrpSpPr/>
          <p:nvPr/>
        </p:nvGrpSpPr>
        <p:grpSpPr>
          <a:xfrm>
            <a:off x="2195736" y="4957121"/>
            <a:ext cx="1584000" cy="1584000"/>
            <a:chOff x="6300192" y="2637000"/>
            <a:chExt cx="1584000" cy="1584000"/>
          </a:xfrm>
        </p:grpSpPr>
        <p:sp>
          <p:nvSpPr>
            <p:cNvPr id="5" name="Oval 4"/>
            <p:cNvSpPr/>
            <p:nvPr/>
          </p:nvSpPr>
          <p:spPr>
            <a:xfrm>
              <a:off x="6300192" y="2637000"/>
              <a:ext cx="1584000" cy="1584000"/>
            </a:xfrm>
            <a:prstGeom prst="ellipse">
              <a:avLst/>
            </a:prstGeom>
            <a:solidFill>
              <a:srgbClr val="63CDF6"/>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TextBox 8"/>
            <p:cNvSpPr txBox="1"/>
            <p:nvPr/>
          </p:nvSpPr>
          <p:spPr>
            <a:xfrm>
              <a:off x="6727344" y="3281644"/>
              <a:ext cx="7471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940 K</a:t>
              </a:r>
              <a:endParaRPr kumimoji="0" lang="en-GB" sz="16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20" name="Group 19"/>
          <p:cNvGrpSpPr/>
          <p:nvPr/>
        </p:nvGrpSpPr>
        <p:grpSpPr>
          <a:xfrm>
            <a:off x="3812679" y="5605193"/>
            <a:ext cx="1044000" cy="357330"/>
            <a:chOff x="4788024" y="3356993"/>
            <a:chExt cx="720080" cy="357330"/>
          </a:xfrm>
        </p:grpSpPr>
        <p:sp>
          <p:nvSpPr>
            <p:cNvPr id="21" name="Down Arrow 20"/>
            <p:cNvSpPr/>
            <p:nvPr/>
          </p:nvSpPr>
          <p:spPr>
            <a:xfrm rot="16200000">
              <a:off x="5005403"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Down Arrow 21"/>
            <p:cNvSpPr/>
            <p:nvPr/>
          </p:nvSpPr>
          <p:spPr>
            <a:xfrm rot="16200000">
              <a:off x="4933395" y="3211622"/>
              <a:ext cx="357330" cy="648072"/>
            </a:xfrm>
            <a:prstGeom prst="downArrow">
              <a:avLst/>
            </a:prstGeom>
            <a:pattFill prst="pct60">
              <a:fgClr>
                <a:srgbClr val="63CDF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27" name="Chart 26"/>
          <p:cNvGraphicFramePr>
            <a:graphicFrameLocks/>
          </p:cNvGraphicFramePr>
          <p:nvPr>
            <p:extLst>
              <p:ext uri="{D42A27DB-BD31-4B8C-83A1-F6EECF244321}">
                <p14:modId xmlns:p14="http://schemas.microsoft.com/office/powerpoint/2010/main" val="2738400768"/>
              </p:ext>
            </p:extLst>
          </p:nvPr>
        </p:nvGraphicFramePr>
        <p:xfrm>
          <a:off x="4737348" y="5234558"/>
          <a:ext cx="1656184" cy="120925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5452836" y="5507707"/>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32</a:t>
            </a:r>
            <a:r>
              <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a:t>
            </a:r>
            <a:endParaRPr kumimoji="0" lang="en-GB"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0" name="TextBox 29"/>
          <p:cNvSpPr txBox="1"/>
          <p:nvPr/>
        </p:nvSpPr>
        <p:spPr>
          <a:xfrm>
            <a:off x="6030878" y="5199841"/>
            <a:ext cx="264683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About </a:t>
            </a:r>
            <a:r>
              <a:rPr kumimoji="0" lang="en-US" sz="28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1 in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AIDS deaths are among people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TB-HIV co-infection</a:t>
            </a:r>
            <a:endParaRPr kumimoji="0" lang="en-GB" sz="16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33"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34" name="TextBox 33"/>
          <p:cNvSpPr txBox="1"/>
          <p:nvPr/>
        </p:nvSpPr>
        <p:spPr>
          <a:xfrm>
            <a:off x="287652" y="2278613"/>
            <a:ext cx="8263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rPr>
              <a:t>   Estimated number of AIDS-related deaths and TB deaths among PLHIV  in 2017, Asia and the Pacific versus global</a:t>
            </a:r>
            <a:endParaRPr kumimoji="0" lang="en-GB" sz="1800" b="1" i="0" u="none" strike="noStrike" kern="1200" cap="none" spc="0" normalizeH="0" baseline="0" noProof="0" dirty="0">
              <a:ln>
                <a:noFill/>
              </a:ln>
              <a:solidFill>
                <a:srgbClr val="00AEE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36922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23D93-647B-43E7-A8FF-32920DE5EF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itle 1">
            <a:extLst>
              <a:ext uri="{FF2B5EF4-FFF2-40B4-BE49-F238E27FC236}">
                <a16:creationId xmlns:a16="http://schemas.microsoft.com/office/drawing/2014/main" id="{BBF415B3-3DAD-426E-A96F-761DB371A6CA}"/>
              </a:ext>
            </a:extLst>
          </p:cNvPr>
          <p:cNvSpPr>
            <a:spLocks noGrp="1"/>
          </p:cNvSpPr>
          <p:nvPr>
            <p:ph type="title"/>
          </p:nvPr>
        </p:nvSpPr>
        <p:spPr>
          <a:xfrm>
            <a:off x="179512" y="1340768"/>
            <a:ext cx="8402672" cy="504000"/>
          </a:xfrm>
        </p:spPr>
        <p:txBody>
          <a:bodyPr/>
          <a:lstStyle/>
          <a:p>
            <a:r>
              <a:rPr lang="en-US" sz="2300" dirty="0"/>
              <a:t>8 countries account for 94% of all TB-related deaths among PLHIV in Asia and the Pacific, 2017 </a:t>
            </a:r>
          </a:p>
        </p:txBody>
      </p:sp>
      <p:sp>
        <p:nvSpPr>
          <p:cNvPr id="6" name="Text Box 10">
            <a:extLst>
              <a:ext uri="{FF2B5EF4-FFF2-40B4-BE49-F238E27FC236}">
                <a16:creationId xmlns:a16="http://schemas.microsoft.com/office/drawing/2014/main" id="{28D7829E-4125-48E8-8874-A4ABDD6FFEB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22F6DAC-2ADF-46B1-8D39-58D81CA757B2}"/>
                  </a:ext>
                </a:extLst>
              </p:cNvPr>
              <p:cNvGraphicFramePr/>
              <p:nvPr>
                <p:extLst>
                  <p:ext uri="{D42A27DB-BD31-4B8C-83A1-F6EECF244321}">
                    <p14:modId xmlns:p14="http://schemas.microsoft.com/office/powerpoint/2010/main" val="939698659"/>
                  </p:ext>
                </p:extLst>
              </p:nvPr>
            </p:nvGraphicFramePr>
            <p:xfrm>
              <a:off x="539124" y="2186497"/>
              <a:ext cx="7234238" cy="44680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622F6DAC-2ADF-46B1-8D39-58D81CA757B2}"/>
                  </a:ext>
                </a:extLst>
              </p:cNvPr>
              <p:cNvPicPr>
                <a:picLocks noGrp="1" noRot="1" noChangeAspect="1" noMove="1" noResize="1" noEditPoints="1" noAdjustHandles="1" noChangeArrowheads="1" noChangeShapeType="1"/>
              </p:cNvPicPr>
              <p:nvPr/>
            </p:nvPicPr>
            <p:blipFill>
              <a:blip r:embed="rId4"/>
              <a:stretch>
                <a:fillRect/>
              </a:stretch>
            </p:blipFill>
            <p:spPr>
              <a:xfrm>
                <a:off x="539124" y="2186497"/>
                <a:ext cx="7234238" cy="4468055"/>
              </a:xfrm>
              <a:prstGeom prst="rect">
                <a:avLst/>
              </a:prstGeom>
            </p:spPr>
          </p:pic>
        </mc:Fallback>
      </mc:AlternateContent>
    </p:spTree>
    <p:extLst>
      <p:ext uri="{BB962C8B-B14F-4D97-AF65-F5344CB8AC3E}">
        <p14:creationId xmlns:p14="http://schemas.microsoft.com/office/powerpoint/2010/main" val="269495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839200" cy="504000"/>
          </a:xfrm>
        </p:spPr>
        <p:txBody>
          <a:bodyPr/>
          <a:lstStyle/>
          <a:p>
            <a:r>
              <a:rPr lang="en-US" sz="2300" dirty="0"/>
              <a:t>Considerably high proportion of deaths among PLHIV is attributable to TB</a:t>
            </a:r>
            <a:endParaRPr lang="en-GB" sz="2300" dirty="0"/>
          </a:p>
        </p:txBody>
      </p:sp>
      <p:sp>
        <p:nvSpPr>
          <p:cNvPr id="2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7" name="Rectangle 6">
            <a:extLst>
              <a:ext uri="{FF2B5EF4-FFF2-40B4-BE49-F238E27FC236}">
                <a16:creationId xmlns:a16="http://schemas.microsoft.com/office/drawing/2014/main" id="{E1666C89-87E4-47EC-8C25-75792C201B04}"/>
              </a:ext>
            </a:extLst>
          </p:cNvPr>
          <p:cNvSpPr/>
          <p:nvPr/>
        </p:nvSpPr>
        <p:spPr>
          <a:xfrm>
            <a:off x="698230" y="2358779"/>
            <a:ext cx="7801763" cy="350865"/>
          </a:xfrm>
          <a:prstGeom prst="rect">
            <a:avLst/>
          </a:prstGeom>
        </p:spPr>
        <p:txBody>
          <a:bodyPr wrap="square">
            <a:spAutoFit/>
          </a:bodyPr>
          <a:lstStyle/>
          <a:p>
            <a:pPr algn="ctr">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dirty="0">
                <a:solidFill>
                  <a:srgbClr val="00B0F0"/>
                </a:solidFill>
              </a:rPr>
              <a:t>TB deaths as proportion of total AIDS-related deaths among PLHIV, 2017 </a:t>
            </a:r>
          </a:p>
        </p:txBody>
      </p:sp>
      <p:graphicFrame>
        <p:nvGraphicFramePr>
          <p:cNvPr id="8" name="Chart 7">
            <a:extLst>
              <a:ext uri="{FF2B5EF4-FFF2-40B4-BE49-F238E27FC236}">
                <a16:creationId xmlns:a16="http://schemas.microsoft.com/office/drawing/2014/main" id="{374D2E73-427A-4D01-A526-9D8759F1111B}"/>
              </a:ext>
            </a:extLst>
          </p:cNvPr>
          <p:cNvGraphicFramePr>
            <a:graphicFrameLocks/>
          </p:cNvGraphicFramePr>
          <p:nvPr>
            <p:extLst>
              <p:ext uri="{D42A27DB-BD31-4B8C-83A1-F6EECF244321}">
                <p14:modId xmlns:p14="http://schemas.microsoft.com/office/powerpoint/2010/main" val="1193374720"/>
              </p:ext>
            </p:extLst>
          </p:nvPr>
        </p:nvGraphicFramePr>
        <p:xfrm>
          <a:off x="179514" y="2709644"/>
          <a:ext cx="8494704" cy="3797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950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F69F-AC77-4FD8-B99F-66FA38312982}"/>
              </a:ext>
            </a:extLst>
          </p:cNvPr>
          <p:cNvSpPr>
            <a:spLocks noGrp="1"/>
          </p:cNvSpPr>
          <p:nvPr>
            <p:ph type="title"/>
          </p:nvPr>
        </p:nvSpPr>
        <p:spPr>
          <a:xfrm>
            <a:off x="169855" y="1571612"/>
            <a:ext cx="9133536" cy="504000"/>
          </a:xfrm>
        </p:spPr>
        <p:txBody>
          <a:bodyPr/>
          <a:lstStyle/>
          <a:p>
            <a:r>
              <a:rPr lang="en-US" dirty="0"/>
              <a:t>66% decline in TB deaths among PLHIV between 2010 and 2017</a:t>
            </a:r>
            <a:endParaRPr lang="en-GB" dirty="0"/>
          </a:p>
        </p:txBody>
      </p:sp>
      <p:sp>
        <p:nvSpPr>
          <p:cNvPr id="3" name="Slide Number Placeholder 2">
            <a:extLst>
              <a:ext uri="{FF2B5EF4-FFF2-40B4-BE49-F238E27FC236}">
                <a16:creationId xmlns:a16="http://schemas.microsoft.com/office/drawing/2014/main" id="{D32CB037-B5C1-4895-8F82-6C8F812E79E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pSp>
        <p:nvGrpSpPr>
          <p:cNvPr id="6" name="Group 5">
            <a:extLst>
              <a:ext uri="{FF2B5EF4-FFF2-40B4-BE49-F238E27FC236}">
                <a16:creationId xmlns:a16="http://schemas.microsoft.com/office/drawing/2014/main" id="{1F1F6B8C-DA0B-41EB-94EF-21ED33DCE53B}"/>
              </a:ext>
            </a:extLst>
          </p:cNvPr>
          <p:cNvGrpSpPr/>
          <p:nvPr/>
        </p:nvGrpSpPr>
        <p:grpSpPr>
          <a:xfrm>
            <a:off x="7641961" y="4380443"/>
            <a:ext cx="1465286" cy="333375"/>
            <a:chOff x="0" y="0"/>
            <a:chExt cx="1250973" cy="346439"/>
          </a:xfrm>
        </p:grpSpPr>
        <p:sp>
          <p:nvSpPr>
            <p:cNvPr id="7" name="TextBox 1">
              <a:extLst>
                <a:ext uri="{FF2B5EF4-FFF2-40B4-BE49-F238E27FC236}">
                  <a16:creationId xmlns:a16="http://schemas.microsoft.com/office/drawing/2014/main" id="{16C04508-7E02-41DD-8692-CE471BE90A5A}"/>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decline</a:t>
              </a:r>
              <a:endParaRPr kumimoji="0" lang="en-GB" sz="1400" b="1" i="0" u="none" strike="noStrike" kern="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p:txBody>
        </p:sp>
        <p:sp>
          <p:nvSpPr>
            <p:cNvPr id="8" name="TextBox 1">
              <a:extLst>
                <a:ext uri="{FF2B5EF4-FFF2-40B4-BE49-F238E27FC236}">
                  <a16:creationId xmlns:a16="http://schemas.microsoft.com/office/drawing/2014/main" id="{36EBAD93-043A-46CB-86E5-CDDE8FF503E6}"/>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66</a:t>
              </a:r>
              <a:r>
                <a:rPr kumimoji="0" lang="en-US" sz="1100" b="1" i="0" u="none" strike="noStrike" kern="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a:t>
              </a:r>
              <a:endParaRPr kumimoji="0" lang="en-GB" sz="1600" b="1" i="0" u="none" strike="noStrike" kern="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p:txBody>
        </p:sp>
      </p:grpSp>
      <p:sp>
        <p:nvSpPr>
          <p:cNvPr id="9" name="Text Box 10">
            <a:extLst>
              <a:ext uri="{FF2B5EF4-FFF2-40B4-BE49-F238E27FC236}">
                <a16:creationId xmlns:a16="http://schemas.microsoft.com/office/drawing/2014/main" id="{C868F742-9A29-4FD9-827B-72837EB96E9D}"/>
              </a:ext>
            </a:extLst>
          </p:cNvPr>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0" name="Group 9">
            <a:extLst>
              <a:ext uri="{FF2B5EF4-FFF2-40B4-BE49-F238E27FC236}">
                <a16:creationId xmlns:a16="http://schemas.microsoft.com/office/drawing/2014/main" id="{3DDAEE2D-A8DF-498E-8D71-B3AA0911EE8E}"/>
              </a:ext>
            </a:extLst>
          </p:cNvPr>
          <p:cNvGrpSpPr/>
          <p:nvPr/>
        </p:nvGrpSpPr>
        <p:grpSpPr>
          <a:xfrm>
            <a:off x="2629359" y="4119262"/>
            <a:ext cx="1465286" cy="333375"/>
            <a:chOff x="0" y="0"/>
            <a:chExt cx="1250973" cy="346439"/>
          </a:xfrm>
        </p:grpSpPr>
        <p:sp>
          <p:nvSpPr>
            <p:cNvPr id="11" name="TextBox 1">
              <a:extLst>
                <a:ext uri="{FF2B5EF4-FFF2-40B4-BE49-F238E27FC236}">
                  <a16:creationId xmlns:a16="http://schemas.microsoft.com/office/drawing/2014/main" id="{F6B8EA2D-2D4C-46D9-9FC5-84EEC7482202}"/>
                </a:ext>
              </a:extLst>
            </p:cNvPr>
            <p:cNvSpPr txBox="1"/>
            <p:nvPr/>
          </p:nvSpPr>
          <p:spPr>
            <a:xfrm>
              <a:off x="395960" y="0"/>
              <a:ext cx="855013"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decline</a:t>
              </a:r>
              <a:endParaRPr kumimoji="0" lang="en-GB" sz="1400" b="1" i="0" u="none" strike="noStrike" kern="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endParaRPr>
            </a:p>
          </p:txBody>
        </p:sp>
        <p:sp>
          <p:nvSpPr>
            <p:cNvPr id="12" name="TextBox 1">
              <a:extLst>
                <a:ext uri="{FF2B5EF4-FFF2-40B4-BE49-F238E27FC236}">
                  <a16:creationId xmlns:a16="http://schemas.microsoft.com/office/drawing/2014/main" id="{122A7087-20AF-4B25-9D5B-03D2D407E42E}"/>
                </a:ext>
              </a:extLst>
            </p:cNvPr>
            <p:cNvSpPr txBox="1"/>
            <p:nvPr/>
          </p:nvSpPr>
          <p:spPr>
            <a:xfrm>
              <a:off x="0" y="0"/>
              <a:ext cx="857349" cy="346439"/>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17</a:t>
              </a:r>
              <a:r>
                <a:rPr kumimoji="0" lang="en-US" sz="1100" b="1" i="0" u="none" strike="noStrike" kern="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a:t>
              </a:r>
              <a:endParaRPr kumimoji="0" lang="en-GB" sz="1600" b="1" i="0" u="none" strike="noStrike" kern="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endParaRPr>
            </a:p>
          </p:txBody>
        </p:sp>
      </p:grpSp>
      <p:cxnSp>
        <p:nvCxnSpPr>
          <p:cNvPr id="13" name="Straight Connector 12">
            <a:extLst>
              <a:ext uri="{FF2B5EF4-FFF2-40B4-BE49-F238E27FC236}">
                <a16:creationId xmlns:a16="http://schemas.microsoft.com/office/drawing/2014/main" id="{C5213751-9161-41AC-BBFE-2DE1C4627771}"/>
              </a:ext>
            </a:extLst>
          </p:cNvPr>
          <p:cNvCxnSpPr/>
          <p:nvPr/>
        </p:nvCxnSpPr>
        <p:spPr>
          <a:xfrm flipH="1">
            <a:off x="4630668" y="2938004"/>
            <a:ext cx="0" cy="3096000"/>
          </a:xfrm>
          <a:prstGeom prst="line">
            <a:avLst/>
          </a:prstGeom>
          <a:solidFill>
            <a:sysClr val="window" lastClr="FFFFFF">
              <a:lumMod val="75000"/>
            </a:sysClr>
          </a:solidFill>
          <a:ln w="28575" cap="flat" cmpd="sng" algn="ctr">
            <a:solidFill>
              <a:sysClr val="window" lastClr="FFFFFF">
                <a:lumMod val="65000"/>
              </a:sysClr>
            </a:solidFill>
            <a:prstDash val="sysDot"/>
          </a:ln>
          <a:effectLst/>
        </p:spPr>
      </p:cxnSp>
      <p:sp>
        <p:nvSpPr>
          <p:cNvPr id="14" name="Oval 13">
            <a:extLst>
              <a:ext uri="{FF2B5EF4-FFF2-40B4-BE49-F238E27FC236}">
                <a16:creationId xmlns:a16="http://schemas.microsoft.com/office/drawing/2014/main" id="{73428D63-8621-4505-936F-2A7946BFAA9E}"/>
              </a:ext>
            </a:extLst>
          </p:cNvPr>
          <p:cNvSpPr/>
          <p:nvPr/>
        </p:nvSpPr>
        <p:spPr>
          <a:xfrm flipH="1">
            <a:off x="4536016" y="6001035"/>
            <a:ext cx="180000" cy="180000"/>
          </a:xfrm>
          <a:prstGeom prst="ellipse">
            <a:avLst/>
          </a:prstGeom>
          <a:solidFill>
            <a:srgbClr val="CC9900"/>
          </a:solidFill>
          <a:ln w="25400" cap="flat" cmpd="sng" algn="ctr">
            <a:solidFill>
              <a:srgbClr val="CC9900"/>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687F65A-6B2F-4981-B4C6-49012EDBB13B}"/>
              </a:ext>
            </a:extLst>
          </p:cNvPr>
          <p:cNvSpPr/>
          <p:nvPr/>
        </p:nvSpPr>
        <p:spPr>
          <a:xfrm rot="5400000">
            <a:off x="4534925" y="2852936"/>
            <a:ext cx="180000" cy="180000"/>
          </a:xfrm>
          <a:prstGeom prst="ellipse">
            <a:avLst/>
          </a:prstGeom>
          <a:solidFill>
            <a:srgbClr val="CC9900"/>
          </a:solidFill>
          <a:ln w="25400" cap="flat" cmpd="sng" algn="ctr">
            <a:solidFill>
              <a:srgbClr val="CC9900"/>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67DCA819-B459-44BD-B2EB-F4B0BE611EFD}"/>
              </a:ext>
            </a:extLst>
          </p:cNvPr>
          <p:cNvGraphicFramePr>
            <a:graphicFrameLocks/>
          </p:cNvGraphicFramePr>
          <p:nvPr>
            <p:extLst>
              <p:ext uri="{D42A27DB-BD31-4B8C-83A1-F6EECF244321}">
                <p14:modId xmlns:p14="http://schemas.microsoft.com/office/powerpoint/2010/main" val="925221340"/>
              </p:ext>
            </p:extLst>
          </p:nvPr>
        </p:nvGraphicFramePr>
        <p:xfrm>
          <a:off x="36753" y="2584096"/>
          <a:ext cx="4476580" cy="4138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0B1854B-00B4-4E31-BEE8-C15A75516D83}"/>
              </a:ext>
            </a:extLst>
          </p:cNvPr>
          <p:cNvGraphicFramePr>
            <a:graphicFrameLocks/>
          </p:cNvGraphicFramePr>
          <p:nvPr>
            <p:extLst>
              <p:ext uri="{D42A27DB-BD31-4B8C-83A1-F6EECF244321}">
                <p14:modId xmlns:p14="http://schemas.microsoft.com/office/powerpoint/2010/main" val="3917651470"/>
              </p:ext>
            </p:extLst>
          </p:nvPr>
        </p:nvGraphicFramePr>
        <p:xfrm>
          <a:off x="4666474" y="2584096"/>
          <a:ext cx="4476578" cy="4273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96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1"/>
            <a:ext cx="9289032" cy="1064145"/>
          </a:xfrm>
        </p:spPr>
        <p:txBody>
          <a:bodyPr/>
          <a:lstStyle/>
          <a:p>
            <a:r>
              <a:rPr lang="en-US" dirty="0"/>
              <a:t>Low TB treatment success rate among HIV-positive TB patients underscores the importance of prevention of opportunistic infections among PLHIV </a:t>
            </a:r>
            <a:endParaRPr lang="en-GB" dirty="0"/>
          </a:p>
        </p:txBody>
      </p:sp>
      <p:sp>
        <p:nvSpPr>
          <p:cNvPr id="7" name="TextBox 6"/>
          <p:cNvSpPr txBox="1"/>
          <p:nvPr/>
        </p:nvSpPr>
        <p:spPr>
          <a:xfrm>
            <a:off x="1107232" y="2423219"/>
            <a:ext cx="66247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Tuberculosis treatment success rate (%), 2016 cohort</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8" name="Chart 7">
            <a:extLst>
              <a:ext uri="{FF2B5EF4-FFF2-40B4-BE49-F238E27FC236}">
                <a16:creationId xmlns:a16="http://schemas.microsoft.com/office/drawing/2014/main" id="{34C2F22E-4447-4D6D-95AF-BFE97EC5925B}"/>
              </a:ext>
            </a:extLst>
          </p:cNvPr>
          <p:cNvGraphicFramePr>
            <a:graphicFrameLocks/>
          </p:cNvGraphicFramePr>
          <p:nvPr>
            <p:extLst>
              <p:ext uri="{D42A27DB-BD31-4B8C-83A1-F6EECF244321}">
                <p14:modId xmlns:p14="http://schemas.microsoft.com/office/powerpoint/2010/main" val="3200751073"/>
              </p:ext>
            </p:extLst>
          </p:nvPr>
        </p:nvGraphicFramePr>
        <p:xfrm>
          <a:off x="179512" y="2467865"/>
          <a:ext cx="8659688" cy="4083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52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FD5127-7E90-4F6F-B9F0-0333B4746D85}"/>
              </a:ext>
            </a:extLst>
          </p:cNvPr>
          <p:cNvSpPr/>
          <p:nvPr/>
        </p:nvSpPr>
        <p:spPr>
          <a:xfrm>
            <a:off x="1600902" y="4332181"/>
            <a:ext cx="3521157" cy="461665"/>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6600"/>
                </a:solidFill>
                <a:effectLst/>
                <a:uLnTx/>
                <a:uFillTx/>
                <a:latin typeface="Arial" panose="020B0604020202020204" pitchFamily="34" charset="0"/>
                <a:ea typeface="ＭＳ Ｐゴシック" charset="-128"/>
                <a:cs typeface="Arial" panose="020B0604020202020204" pitchFamily="34" charset="0"/>
              </a:rPr>
              <a:t>In Asia and the Pacific…</a:t>
            </a:r>
          </a:p>
        </p:txBody>
      </p:sp>
      <p:sp>
        <p:nvSpPr>
          <p:cNvPr id="22" name="Rectangle 21">
            <a:extLst>
              <a:ext uri="{FF2B5EF4-FFF2-40B4-BE49-F238E27FC236}">
                <a16:creationId xmlns:a16="http://schemas.microsoft.com/office/drawing/2014/main" id="{8CD442BE-02E1-4684-A248-BEB5710EE8AB}"/>
              </a:ext>
            </a:extLst>
          </p:cNvPr>
          <p:cNvSpPr/>
          <p:nvPr/>
        </p:nvSpPr>
        <p:spPr>
          <a:xfrm>
            <a:off x="1602301" y="1807185"/>
            <a:ext cx="6392018" cy="4830784"/>
          </a:xfrm>
          <a:prstGeom prst="rect">
            <a:avLst/>
          </a:prstGeom>
          <a:noFill/>
          <a:ln w="19050">
            <a:solidFill>
              <a:srgbClr val="FF5050"/>
            </a:solidFill>
            <a:prstDash val="sysDot"/>
          </a:ln>
          <a:effectLst>
            <a:outerShdw blurRad="508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E342F78D-28A4-493E-AF18-D73B13D450F6}"/>
              </a:ext>
            </a:extLst>
          </p:cNvPr>
          <p:cNvSpPr txBox="1"/>
          <p:nvPr/>
        </p:nvSpPr>
        <p:spPr>
          <a:xfrm>
            <a:off x="-507" y="6648159"/>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TextBox 24">
            <a:extLst>
              <a:ext uri="{FF2B5EF4-FFF2-40B4-BE49-F238E27FC236}">
                <a16:creationId xmlns:a16="http://schemas.microsoft.com/office/drawing/2014/main" id="{92880009-EE03-4C78-8C8D-3C441A6CB023}"/>
              </a:ext>
            </a:extLst>
          </p:cNvPr>
          <p:cNvSpPr txBox="1"/>
          <p:nvPr/>
        </p:nvSpPr>
        <p:spPr>
          <a:xfrm>
            <a:off x="4402315" y="5790542"/>
            <a:ext cx="4831169" cy="369332"/>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chemeClr val="bg1">
                    <a:lumMod val="50000"/>
                  </a:schemeClr>
                </a:solidFill>
                <a:effectLst/>
                <a:uLnTx/>
                <a:uFillTx/>
                <a:latin typeface="Arial"/>
                <a:ea typeface="+mn-ea"/>
                <a:cs typeface="Arial" panose="020B0604020202020204" pitchFamily="34" charset="0"/>
              </a:rPr>
              <a:t>MDR/RR-TB = Rifampicin Resistant (RR) -TB cases 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chemeClr val="bg1">
                    <a:lumMod val="50000"/>
                  </a:schemeClr>
                </a:solidFill>
                <a:effectLst/>
                <a:uLnTx/>
                <a:uFillTx/>
                <a:latin typeface="Arial"/>
                <a:ea typeface="+mn-ea"/>
                <a:cs typeface="Arial" panose="020B0604020202020204" pitchFamily="34" charset="0"/>
              </a:rPr>
              <a:t>MDR-TB cases</a:t>
            </a:r>
            <a:endParaRPr kumimoji="0" lang="en-GB" sz="900" i="0" u="none" strike="noStrike" kern="0" cap="none" spc="0" normalizeH="0" baseline="0" noProof="0" dirty="0">
              <a:ln>
                <a:noFill/>
              </a:ln>
              <a:solidFill>
                <a:schemeClr val="bg1">
                  <a:lumMod val="50000"/>
                </a:schemeClr>
              </a:solidFill>
              <a:effectLst/>
              <a:uLnTx/>
              <a:uFillTx/>
              <a:latin typeface="Arial"/>
              <a:ea typeface="+mn-ea"/>
              <a:cs typeface="Arial" panose="020B0604020202020204" pitchFamily="34" charset="0"/>
            </a:endParaRPr>
          </a:p>
        </p:txBody>
      </p:sp>
      <p:grpSp>
        <p:nvGrpSpPr>
          <p:cNvPr id="3" name="Group 2">
            <a:extLst>
              <a:ext uri="{FF2B5EF4-FFF2-40B4-BE49-F238E27FC236}">
                <a16:creationId xmlns:a16="http://schemas.microsoft.com/office/drawing/2014/main" id="{3EDE350E-D48B-4EC0-B761-8689CF6E38CE}"/>
              </a:ext>
            </a:extLst>
          </p:cNvPr>
          <p:cNvGrpSpPr/>
          <p:nvPr/>
        </p:nvGrpSpPr>
        <p:grpSpPr>
          <a:xfrm>
            <a:off x="1621579" y="1918094"/>
            <a:ext cx="8482965" cy="2409625"/>
            <a:chOff x="463897" y="858409"/>
            <a:chExt cx="8482965" cy="2409625"/>
          </a:xfrm>
        </p:grpSpPr>
        <p:sp>
          <p:nvSpPr>
            <p:cNvPr id="7" name="Rectangle 6">
              <a:extLst>
                <a:ext uri="{FF2B5EF4-FFF2-40B4-BE49-F238E27FC236}">
                  <a16:creationId xmlns:a16="http://schemas.microsoft.com/office/drawing/2014/main" id="{63BF8BFB-1604-4C01-BCD3-D1A55E8B50DB}"/>
                </a:ext>
              </a:extLst>
            </p:cNvPr>
            <p:cNvSpPr/>
            <p:nvPr/>
          </p:nvSpPr>
          <p:spPr>
            <a:xfrm>
              <a:off x="868261" y="1336356"/>
              <a:ext cx="6944687"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10.0</a:t>
              </a:r>
              <a:r>
                <a:rPr kumimoji="0" lang="en-US" sz="24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4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new TB infections of which </a:t>
              </a:r>
            </a:p>
          </p:txBody>
        </p:sp>
        <p:sp>
          <p:nvSpPr>
            <p:cNvPr id="8" name="Rectangle 7">
              <a:extLst>
                <a:ext uri="{FF2B5EF4-FFF2-40B4-BE49-F238E27FC236}">
                  <a16:creationId xmlns:a16="http://schemas.microsoft.com/office/drawing/2014/main" id="{EE3DF1BD-52D4-4FA4-818E-7EE0E47D2B4A}"/>
                </a:ext>
              </a:extLst>
            </p:cNvPr>
            <p:cNvSpPr/>
            <p:nvPr/>
          </p:nvSpPr>
          <p:spPr>
            <a:xfrm>
              <a:off x="868261" y="2009807"/>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0.6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are</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MDR/RR-TB infections </a:t>
              </a:r>
            </a:p>
          </p:txBody>
        </p:sp>
        <p:sp>
          <p:nvSpPr>
            <p:cNvPr id="28" name="Rectangle 27">
              <a:extLst>
                <a:ext uri="{FF2B5EF4-FFF2-40B4-BE49-F238E27FC236}">
                  <a16:creationId xmlns:a16="http://schemas.microsoft.com/office/drawing/2014/main" id="{4A628F7D-2DB4-4B15-94F8-7344768A1815}"/>
                </a:ext>
              </a:extLst>
            </p:cNvPr>
            <p:cNvSpPr/>
            <p:nvPr/>
          </p:nvSpPr>
          <p:spPr>
            <a:xfrm>
              <a:off x="861270" y="268325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1.6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TB deaths</a:t>
              </a:r>
            </a:p>
          </p:txBody>
        </p:sp>
        <p:sp>
          <p:nvSpPr>
            <p:cNvPr id="9" name="Rectangle 8">
              <a:extLst>
                <a:ext uri="{FF2B5EF4-FFF2-40B4-BE49-F238E27FC236}">
                  <a16:creationId xmlns:a16="http://schemas.microsoft.com/office/drawing/2014/main" id="{39ABC88B-1181-437F-A217-FED6AAB7BE15}"/>
                </a:ext>
              </a:extLst>
            </p:cNvPr>
            <p:cNvSpPr/>
            <p:nvPr/>
          </p:nvSpPr>
          <p:spPr>
            <a:xfrm>
              <a:off x="463897" y="858409"/>
              <a:ext cx="1606530" cy="461665"/>
            </a:xfrm>
            <a:prstGeom prst="rect">
              <a:avLst/>
            </a:prstGeom>
          </p:spPr>
          <p:txBody>
            <a:bodyPr wrap="non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ＭＳ Ｐゴシック" charset="-128"/>
                  <a:cs typeface="Arial" panose="020B0604020202020204" pitchFamily="34" charset="0"/>
                </a:rPr>
                <a:t>Globally…</a:t>
              </a:r>
            </a:p>
          </p:txBody>
        </p:sp>
      </p:grpSp>
      <p:grpSp>
        <p:nvGrpSpPr>
          <p:cNvPr id="5" name="Group 4">
            <a:extLst>
              <a:ext uri="{FF2B5EF4-FFF2-40B4-BE49-F238E27FC236}">
                <a16:creationId xmlns:a16="http://schemas.microsoft.com/office/drawing/2014/main" id="{86B88C6F-2779-41A2-8D71-1ED3C869C4A5}"/>
              </a:ext>
            </a:extLst>
          </p:cNvPr>
          <p:cNvGrpSpPr/>
          <p:nvPr/>
        </p:nvGrpSpPr>
        <p:grpSpPr>
          <a:xfrm>
            <a:off x="2020350" y="4662074"/>
            <a:ext cx="8085592" cy="1965234"/>
            <a:chOff x="585831" y="3804120"/>
            <a:chExt cx="8085592" cy="1965234"/>
          </a:xfrm>
        </p:grpSpPr>
        <p:sp>
          <p:nvSpPr>
            <p:cNvPr id="29" name="Rectangle 28">
              <a:extLst>
                <a:ext uri="{FF2B5EF4-FFF2-40B4-BE49-F238E27FC236}">
                  <a16:creationId xmlns:a16="http://schemas.microsoft.com/office/drawing/2014/main" id="{8296F821-EB9D-40D1-A747-EFF55B26779B}"/>
                </a:ext>
              </a:extLst>
            </p:cNvPr>
            <p:cNvSpPr/>
            <p:nvPr/>
          </p:nvSpPr>
          <p:spPr>
            <a:xfrm>
              <a:off x="869659" y="3804120"/>
              <a:ext cx="6944687"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6.84</a:t>
              </a:r>
              <a:r>
                <a:rPr kumimoji="0" lang="en-US" sz="24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24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new TB infections (+2/3) </a:t>
              </a:r>
            </a:p>
          </p:txBody>
        </p:sp>
        <p:sp>
          <p:nvSpPr>
            <p:cNvPr id="30" name="Rectangle 29">
              <a:extLst>
                <a:ext uri="{FF2B5EF4-FFF2-40B4-BE49-F238E27FC236}">
                  <a16:creationId xmlns:a16="http://schemas.microsoft.com/office/drawing/2014/main" id="{C51D1D5B-E9FB-44DB-B3DD-04CE54B576D9}"/>
                </a:ext>
              </a:extLst>
            </p:cNvPr>
            <p:cNvSpPr/>
            <p:nvPr/>
          </p:nvSpPr>
          <p:spPr>
            <a:xfrm>
              <a:off x="592822" y="449434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0.34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are</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MDR/RR-TB infections (2/3)</a:t>
              </a:r>
            </a:p>
          </p:txBody>
        </p:sp>
        <p:sp>
          <p:nvSpPr>
            <p:cNvPr id="31" name="Rectangle 30">
              <a:extLst>
                <a:ext uri="{FF2B5EF4-FFF2-40B4-BE49-F238E27FC236}">
                  <a16:creationId xmlns:a16="http://schemas.microsoft.com/office/drawing/2014/main" id="{C8667449-7DD6-4CEB-9730-6F8286C409B7}"/>
                </a:ext>
              </a:extLst>
            </p:cNvPr>
            <p:cNvSpPr/>
            <p:nvPr/>
          </p:nvSpPr>
          <p:spPr>
            <a:xfrm>
              <a:off x="585831" y="5184579"/>
              <a:ext cx="8078601" cy="584775"/>
            </a:xfrm>
            <a:prstGeom prst="rect">
              <a:avLst/>
            </a:prstGeom>
          </p:spPr>
          <p:txBody>
            <a:bodyPr wrap="square">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0.83 </a:t>
              </a:r>
              <a:r>
                <a:rPr kumimoji="0" lang="en-US" sz="20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million</a:t>
              </a:r>
              <a:r>
                <a:rPr kumimoji="0" lang="en-US" sz="3200" b="0" i="0" u="none" strike="noStrike" kern="1200" cap="none" spc="0" normalizeH="0" baseline="0" noProof="0" dirty="0">
                  <a:ln>
                    <a:noFill/>
                  </a:ln>
                  <a:solidFill>
                    <a:srgbClr val="FF5050"/>
                  </a:solidFill>
                  <a:effectLst/>
                  <a:uLnTx/>
                  <a:uFillTx/>
                  <a:latin typeface="Arial" panose="020B0604020202020204" pitchFamily="34" charset="0"/>
                  <a:ea typeface="ＭＳ Ｐゴシック" charset="-128"/>
                  <a:cs typeface="Arial" panose="020B0604020202020204" pitchFamily="34" charset="0"/>
                </a:rPr>
                <a:t> </a:t>
              </a:r>
              <a:r>
                <a:rPr kumimoji="0" lang="en-US"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charset="-128"/>
                  <a:cs typeface="Arial" panose="020B0604020202020204" pitchFamily="34" charset="0"/>
                </a:rPr>
                <a:t>TB deaths (1/2)</a:t>
              </a:r>
            </a:p>
          </p:txBody>
        </p:sp>
      </p:grpSp>
      <p:sp>
        <p:nvSpPr>
          <p:cNvPr id="13" name="TextBox 12">
            <a:extLst>
              <a:ext uri="{FF2B5EF4-FFF2-40B4-BE49-F238E27FC236}">
                <a16:creationId xmlns:a16="http://schemas.microsoft.com/office/drawing/2014/main" id="{B4290C68-7AD5-4937-8327-541A6674EB55}"/>
              </a:ext>
            </a:extLst>
          </p:cNvPr>
          <p:cNvSpPr txBox="1"/>
          <p:nvPr/>
        </p:nvSpPr>
        <p:spPr>
          <a:xfrm>
            <a:off x="75501" y="1307301"/>
            <a:ext cx="4236440" cy="491743"/>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r>
              <a:rPr lang="en-US" dirty="0"/>
              <a:t>TB snapshot 2017</a:t>
            </a:r>
          </a:p>
        </p:txBody>
      </p:sp>
    </p:spTree>
    <p:extLst>
      <p:ext uri="{BB962C8B-B14F-4D97-AF65-F5344CB8AC3E}">
        <p14:creationId xmlns:p14="http://schemas.microsoft.com/office/powerpoint/2010/main" val="2454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a:cs typeface="Cordia New" pitchFamily="34" charset="-34"/>
              </a:rPr>
              <a:t>Higher rate of deaths and lower rate of treatment success among HIV-positive TB cases</a:t>
            </a:r>
            <a:endParaRPr lang="en-GB" dirty="0"/>
          </a:p>
        </p:txBody>
      </p:sp>
      <p:sp>
        <p:nvSpPr>
          <p:cNvPr id="9" name="Title 1"/>
          <p:cNvSpPr txBox="1">
            <a:spLocks/>
          </p:cNvSpPr>
          <p:nvPr/>
        </p:nvSpPr>
        <p:spPr bwMode="auto">
          <a:xfrm>
            <a:off x="1043608" y="2348880"/>
            <a:ext cx="6840760"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rPr>
              <a:t>Outcomes of TB treatment among new and relapse TB cases versus HIV-positive TB cases, 2016 cohort</a:t>
            </a:r>
            <a:b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rPr>
            </a:br>
            <a:endPar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charset="-128"/>
              <a:cs typeface="Cordia New" pitchFamily="34" charset="-34"/>
            </a:endParaRPr>
          </a:p>
        </p:txBody>
      </p:sp>
      <p:sp>
        <p:nvSpPr>
          <p:cNvPr id="12"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4" name="Group 3">
            <a:extLst>
              <a:ext uri="{FF2B5EF4-FFF2-40B4-BE49-F238E27FC236}">
                <a16:creationId xmlns:a16="http://schemas.microsoft.com/office/drawing/2014/main" id="{2BD022E6-3B6A-47FA-A985-0ADB88E8C88C}"/>
              </a:ext>
            </a:extLst>
          </p:cNvPr>
          <p:cNvGrpSpPr/>
          <p:nvPr/>
        </p:nvGrpSpPr>
        <p:grpSpPr>
          <a:xfrm>
            <a:off x="385894" y="2852118"/>
            <a:ext cx="8036653" cy="3632572"/>
            <a:chOff x="385894" y="2852118"/>
            <a:chExt cx="8036653" cy="3632572"/>
          </a:xfrm>
        </p:grpSpPr>
        <p:graphicFrame>
          <p:nvGraphicFramePr>
            <p:cNvPr id="13" name="Chart 12">
              <a:extLst>
                <a:ext uri="{FF2B5EF4-FFF2-40B4-BE49-F238E27FC236}">
                  <a16:creationId xmlns:a16="http://schemas.microsoft.com/office/drawing/2014/main" id="{4C81AA35-4D22-4E5C-AC1A-A7280EDF5A8E}"/>
                </a:ext>
              </a:extLst>
            </p:cNvPr>
            <p:cNvGraphicFramePr>
              <a:graphicFrameLocks/>
            </p:cNvGraphicFramePr>
            <p:nvPr>
              <p:extLst>
                <p:ext uri="{D42A27DB-BD31-4B8C-83A1-F6EECF244321}">
                  <p14:modId xmlns:p14="http://schemas.microsoft.com/office/powerpoint/2010/main" val="711937602"/>
                </p:ext>
              </p:extLst>
            </p:nvPr>
          </p:nvGraphicFramePr>
          <p:xfrm>
            <a:off x="385894" y="2852118"/>
            <a:ext cx="8036653" cy="363257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150840" y="4874004"/>
              <a:ext cx="1057013" cy="755009"/>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687982" y="3161880"/>
              <a:ext cx="1002995" cy="739544"/>
            </a:xfrm>
            <a:prstGeom prst="rect">
              <a:avLst/>
            </a:prstGeom>
            <a:noFill/>
            <a:ln w="31750" cap="flat" cmpd="sng" algn="ctr">
              <a:solidFill>
                <a:srgbClr val="FF0000"/>
              </a:solidFill>
              <a:prstDash val="sysDot"/>
            </a:ln>
            <a:effectLst>
              <a:outerShdw dist="23000" sx="1000" sy="1000" rotWithShape="0">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4599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8402672" cy="360040"/>
          </a:xfrm>
        </p:spPr>
        <p:txBody>
          <a:bodyPr/>
          <a:lstStyle/>
          <a:p>
            <a:r>
              <a:rPr lang="en-US" dirty="0"/>
              <a:t>11 out of 12 high TB burden countries in Asia and the Pacific also have high MDR-TB burden, 2017</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6" name="Table 95"/>
          <p:cNvGraphicFramePr>
            <a:graphicFrameLocks noGrp="1"/>
          </p:cNvGraphicFramePr>
          <p:nvPr>
            <p:extLst/>
          </p:nvPr>
        </p:nvGraphicFramePr>
        <p:xfrm>
          <a:off x="1043608" y="2132856"/>
          <a:ext cx="6768751" cy="4449667"/>
        </p:xfrm>
        <a:graphic>
          <a:graphicData uri="http://schemas.openxmlformats.org/drawingml/2006/table">
            <a:tbl>
              <a:tblPr/>
              <a:tblGrid>
                <a:gridCol w="2224018">
                  <a:extLst>
                    <a:ext uri="{9D8B030D-6E8A-4147-A177-3AD203B41FA5}">
                      <a16:colId xmlns:a16="http://schemas.microsoft.com/office/drawing/2014/main" val="20000"/>
                    </a:ext>
                  </a:extLst>
                </a:gridCol>
                <a:gridCol w="2320715">
                  <a:extLst>
                    <a:ext uri="{9D8B030D-6E8A-4147-A177-3AD203B41FA5}">
                      <a16:colId xmlns:a16="http://schemas.microsoft.com/office/drawing/2014/main" val="20001"/>
                    </a:ext>
                  </a:extLst>
                </a:gridCol>
                <a:gridCol w="2224018">
                  <a:extLst>
                    <a:ext uri="{9D8B030D-6E8A-4147-A177-3AD203B41FA5}">
                      <a16:colId xmlns:a16="http://schemas.microsoft.com/office/drawing/2014/main" val="20002"/>
                    </a:ext>
                  </a:extLst>
                </a:gridCol>
              </a:tblGrid>
              <a:tr h="404227">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MDR-TB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1000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Bangladesh</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Cambodia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China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DPR Korea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Indonesia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Myanmar</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Pakistan</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a:t>
                      </a:r>
                      <a:r>
                        <a:rPr lang="en-US" sz="1400" b="1" i="0" u="none" strike="noStrike" baseline="0" dirty="0">
                          <a:solidFill>
                            <a:schemeClr val="bg1"/>
                          </a:solidFill>
                          <a:effectLst/>
                          <a:latin typeface="Arial" pitchFamily="34" charset="0"/>
                          <a:cs typeface="Arial" pitchFamily="34" charset="0"/>
                        </a:rPr>
                        <a:t> Papua New Guinea</a:t>
                      </a:r>
                      <a:endParaRPr lang="en-US" sz="1400" b="1" i="0" u="none" strike="noStrike" dirty="0">
                        <a:solidFill>
                          <a:schemeClr val="bg1"/>
                        </a:solidFill>
                        <a:effectLst/>
                        <a:latin typeface="Arial" pitchFamily="34" charset="0"/>
                        <a:cs typeface="Arial" pitchFamily="34" charset="0"/>
                      </a:endParaRP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Philippines</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Thailand</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Viet Nam</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4" name="Group 3"/>
          <p:cNvGrpSpPr/>
          <p:nvPr/>
        </p:nvGrpSpPr>
        <p:grpSpPr>
          <a:xfrm>
            <a:off x="4064124" y="2541662"/>
            <a:ext cx="3056731" cy="4339927"/>
            <a:chOff x="4064124" y="2541662"/>
            <a:chExt cx="3056731" cy="4339927"/>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72136" y="2541662"/>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7641"/>
            <a:stretch/>
          </p:blipFill>
          <p:spPr bwMode="auto">
            <a:xfrm>
              <a:off x="4064124" y="2727598"/>
              <a:ext cx="3056731" cy="53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1661" y="31939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1186" y="352541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385688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1661" y="418834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1186" y="451981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487032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2037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5466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96519" y="587997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91"/>
            <a:stretch/>
          </p:blipFill>
          <p:spPr bwMode="auto">
            <a:xfrm>
              <a:off x="4086994" y="62133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8670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incidence of MDR/RR-TB in 2017</a:t>
            </a:r>
            <a:endParaRPr lang="en-GB" dirty="0"/>
          </a:p>
        </p:txBody>
      </p:sp>
      <p:sp>
        <p:nvSpPr>
          <p:cNvPr id="15" name="TextBox 14"/>
          <p:cNvSpPr txBox="1"/>
          <p:nvPr/>
        </p:nvSpPr>
        <p:spPr>
          <a:xfrm>
            <a:off x="3781037" y="6250549"/>
            <a:ext cx="4708623" cy="246221"/>
          </a:xfrm>
          <a:prstGeom prst="rect">
            <a:avLst/>
          </a:prstGeom>
          <a:noFill/>
          <a:ln>
            <a:solidFill>
              <a:schemeClr val="bg1">
                <a:lumMod val="65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MDR/RR-TB = Rifampicin Resistant (RR) -TB cases including MDR-TB cases</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6" name="TextBox 15"/>
          <p:cNvSpPr txBox="1"/>
          <p:nvPr/>
        </p:nvSpPr>
        <p:spPr>
          <a:xfrm>
            <a:off x="169856" y="5896607"/>
            <a:ext cx="3271705" cy="600164"/>
          </a:xfrm>
          <a:prstGeom prst="rect">
            <a:avLst/>
          </a:prstGeom>
          <a:noFill/>
          <a:ln>
            <a:solidFill>
              <a:schemeClr val="bg1">
                <a:lumMod val="65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11 high MDR/RR-TB burden = Bangladesh, China, DPR Korea, India, Indonesia, Myanmar, Pakistan, PNG, Philippines, Thailand, Viet Nam</a:t>
            </a:r>
            <a:endParaRPr kumimoji="0" lang="en-GB" sz="11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pSp>
        <p:nvGrpSpPr>
          <p:cNvPr id="19" name="Group 18">
            <a:extLst>
              <a:ext uri="{FF2B5EF4-FFF2-40B4-BE49-F238E27FC236}">
                <a16:creationId xmlns:a16="http://schemas.microsoft.com/office/drawing/2014/main" id="{6B081C1B-8248-4465-BC82-1823A8F2C60B}"/>
              </a:ext>
            </a:extLst>
          </p:cNvPr>
          <p:cNvGrpSpPr/>
          <p:nvPr/>
        </p:nvGrpSpPr>
        <p:grpSpPr>
          <a:xfrm>
            <a:off x="385894" y="2631534"/>
            <a:ext cx="8045042" cy="3707455"/>
            <a:chOff x="0" y="-217063"/>
            <a:chExt cx="9891715" cy="4360437"/>
          </a:xfrm>
        </p:grpSpPr>
        <p:graphicFrame>
          <p:nvGraphicFramePr>
            <p:cNvPr id="20" name="Chart 19">
              <a:extLst>
                <a:ext uri="{FF2B5EF4-FFF2-40B4-BE49-F238E27FC236}">
                  <a16:creationId xmlns:a16="http://schemas.microsoft.com/office/drawing/2014/main" id="{D75166FD-5671-4D18-948F-C2D9B859EC59}"/>
                </a:ext>
              </a:extLst>
            </p:cNvPr>
            <p:cNvGraphicFramePr>
              <a:graphicFrameLocks/>
            </p:cNvGraphicFramePr>
            <p:nvPr>
              <p:extLst>
                <p:ext uri="{D42A27DB-BD31-4B8C-83A1-F6EECF244321}">
                  <p14:modId xmlns:p14="http://schemas.microsoft.com/office/powerpoint/2010/main" val="2223502686"/>
                </p:ext>
              </p:extLst>
            </p:nvPr>
          </p:nvGraphicFramePr>
          <p:xfrm>
            <a:off x="0" y="80961"/>
            <a:ext cx="9891715" cy="4062413"/>
          </p:xfrm>
          <a:graphic>
            <a:graphicData uri="http://schemas.openxmlformats.org/drawingml/2006/chart">
              <c:chart xmlns:c="http://schemas.openxmlformats.org/drawingml/2006/chart" xmlns:r="http://schemas.openxmlformats.org/officeDocument/2006/relationships" r:id="rId3"/>
            </a:graphicData>
          </a:graphic>
        </p:graphicFrame>
        <p:sp>
          <p:nvSpPr>
            <p:cNvPr id="21" name="Down Arrow 4">
              <a:extLst>
                <a:ext uri="{FF2B5EF4-FFF2-40B4-BE49-F238E27FC236}">
                  <a16:creationId xmlns:a16="http://schemas.microsoft.com/office/drawing/2014/main" id="{E8DC2CF0-A95D-4205-BF35-EF495891C9FC}"/>
                </a:ext>
              </a:extLst>
            </p:cNvPr>
            <p:cNvSpPr/>
            <p:nvPr/>
          </p:nvSpPr>
          <p:spPr>
            <a:xfrm>
              <a:off x="5376864" y="827770"/>
              <a:ext cx="360000" cy="648000"/>
            </a:xfrm>
            <a:prstGeom prst="down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a:ln>
                  <a:noFill/>
                </a:ln>
                <a:solidFill>
                  <a:prstClr val="white"/>
                </a:solidFill>
                <a:effectLst/>
                <a:uLnTx/>
                <a:uFillTx/>
                <a:latin typeface="Arial"/>
                <a:ea typeface="+mn-ea"/>
                <a:cs typeface="+mn-cs"/>
              </a:endParaRPr>
            </a:p>
          </p:txBody>
        </p:sp>
        <p:sp>
          <p:nvSpPr>
            <p:cNvPr id="22" name="Down Arrow 11">
              <a:extLst>
                <a:ext uri="{FF2B5EF4-FFF2-40B4-BE49-F238E27FC236}">
                  <a16:creationId xmlns:a16="http://schemas.microsoft.com/office/drawing/2014/main" id="{0BBE256F-D18A-4FFB-A38E-4003CD35F2C9}"/>
                </a:ext>
              </a:extLst>
            </p:cNvPr>
            <p:cNvSpPr/>
            <p:nvPr/>
          </p:nvSpPr>
          <p:spPr>
            <a:xfrm>
              <a:off x="8140655" y="805530"/>
              <a:ext cx="360000" cy="720000"/>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a:ln>
                  <a:noFill/>
                </a:ln>
                <a:solidFill>
                  <a:prstClr val="white"/>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5700D266-C09A-4FC0-9E44-39B51D408C86}"/>
                </a:ext>
              </a:extLst>
            </p:cNvPr>
            <p:cNvSpPr/>
            <p:nvPr/>
          </p:nvSpPr>
          <p:spPr>
            <a:xfrm>
              <a:off x="4651890" y="-197340"/>
              <a:ext cx="1944144" cy="1016171"/>
            </a:xfrm>
            <a:prstGeom prst="roundRect">
              <a:avLst/>
            </a:prstGeom>
            <a:solidFill>
              <a:srgbClr val="63CDF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914400">
                <a:defRPr/>
              </a:pPr>
              <a:r>
                <a:rPr lang="en-US" sz="1400" b="1" dirty="0">
                  <a:solidFill>
                    <a:prstClr val="white"/>
                  </a:solidFill>
                  <a:latin typeface="Arial"/>
                  <a:cs typeface="Arial" panose="020B0604020202020204" pitchFamily="34" charset="0"/>
                </a:rPr>
                <a:t>60</a:t>
              </a:r>
              <a:r>
                <a:rPr lang="en-US" sz="1200" b="1" dirty="0">
                  <a:solidFill>
                    <a:prstClr val="white"/>
                  </a:solidFill>
                  <a:latin typeface="Arial"/>
                  <a:cs typeface="Arial" panose="020B0604020202020204" pitchFamily="34" charset="0"/>
                </a:rPr>
                <a:t>% </a:t>
              </a:r>
              <a:r>
                <a:rPr lang="en-US" sz="1200" dirty="0">
                  <a:solidFill>
                    <a:prstClr val="black"/>
                  </a:solidFill>
                  <a:latin typeface="Arial"/>
                  <a:cs typeface="Arial" panose="020B0604020202020204" pitchFamily="34" charset="0"/>
                </a:rPr>
                <a:t>of  </a:t>
              </a:r>
              <a:r>
                <a:rPr lang="en-US" sz="1200" b="1" u="sng" dirty="0">
                  <a:solidFill>
                    <a:prstClr val="white"/>
                  </a:solidFill>
                  <a:latin typeface="Arial"/>
                  <a:cs typeface="Arial" panose="020B0604020202020204" pitchFamily="34" charset="0"/>
                </a:rPr>
                <a:t>GLOBAL</a:t>
              </a:r>
            </a:p>
            <a:p>
              <a:pPr lvl="0" algn="ctr" defTabSz="914400">
                <a:defRPr/>
              </a:pPr>
              <a:r>
                <a:rPr lang="en-US" sz="1200" dirty="0">
                  <a:solidFill>
                    <a:prstClr val="black"/>
                  </a:solidFill>
                  <a:latin typeface="Arial"/>
                  <a:cs typeface="Arial" panose="020B0604020202020204" pitchFamily="34" charset="0"/>
                </a:rPr>
                <a:t>MDR/RR-TB burden is in</a:t>
              </a:r>
            </a:p>
            <a:p>
              <a:pPr lvl="0" algn="ctr" defTabSz="914400">
                <a:defRPr/>
              </a:pPr>
              <a:r>
                <a:rPr lang="en-US" sz="1200" dirty="0">
                  <a:solidFill>
                    <a:prstClr val="black"/>
                  </a:solidFill>
                  <a:latin typeface="Arial"/>
                  <a:cs typeface="Arial" panose="020B0604020202020204" pitchFamily="34" charset="0"/>
                </a:rPr>
                <a:t> </a:t>
              </a:r>
              <a:r>
                <a:rPr lang="en-US" sz="1200" b="1" u="sng" dirty="0">
                  <a:solidFill>
                    <a:prstClr val="white"/>
                  </a:solidFill>
                  <a:latin typeface="Arial"/>
                  <a:cs typeface="Arial" panose="020B0604020202020204" pitchFamily="34" charset="0"/>
                </a:rPr>
                <a:t>ASIA-PACIFIC</a:t>
              </a:r>
              <a:endParaRPr lang="en-US" sz="1400" dirty="0"/>
            </a:p>
          </p:txBody>
        </p:sp>
        <p:sp>
          <p:nvSpPr>
            <p:cNvPr id="24" name="Rectangle: Rounded Corners 23">
              <a:extLst>
                <a:ext uri="{FF2B5EF4-FFF2-40B4-BE49-F238E27FC236}">
                  <a16:creationId xmlns:a16="http://schemas.microsoft.com/office/drawing/2014/main" id="{E3597958-B831-4C2F-983E-DDA8C91ACD93}"/>
                </a:ext>
              </a:extLst>
            </p:cNvPr>
            <p:cNvSpPr/>
            <p:nvPr/>
          </p:nvSpPr>
          <p:spPr>
            <a:xfrm>
              <a:off x="7225641" y="-217063"/>
              <a:ext cx="2212231" cy="1016174"/>
            </a:xfrm>
            <a:prstGeom prst="roundRect">
              <a:avLst/>
            </a:prstGeom>
            <a:solidFill>
              <a:srgbClr val="FF7C8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914400">
                <a:defRPr/>
              </a:pPr>
              <a:r>
                <a:rPr lang="en-US" sz="1400" b="1" dirty="0">
                  <a:solidFill>
                    <a:prstClr val="white"/>
                  </a:solidFill>
                  <a:latin typeface="Arial"/>
                  <a:cs typeface="Arial" panose="020B0604020202020204" pitchFamily="34" charset="0"/>
                </a:rPr>
                <a:t>97</a:t>
              </a:r>
              <a:r>
                <a:rPr lang="en-US" sz="1200" b="1" dirty="0">
                  <a:solidFill>
                    <a:prstClr val="white"/>
                  </a:solidFill>
                  <a:latin typeface="Arial"/>
                  <a:cs typeface="Arial" panose="020B0604020202020204" pitchFamily="34" charset="0"/>
                </a:rPr>
                <a:t>% </a:t>
              </a:r>
              <a:r>
                <a:rPr lang="en-US" sz="1200" dirty="0">
                  <a:solidFill>
                    <a:prstClr val="black"/>
                  </a:solidFill>
                  <a:latin typeface="Arial"/>
                  <a:cs typeface="Arial" panose="020B0604020202020204" pitchFamily="34" charset="0"/>
                </a:rPr>
                <a:t>of  </a:t>
              </a:r>
              <a:r>
                <a:rPr lang="en-US" sz="1200" b="1" dirty="0">
                  <a:solidFill>
                    <a:prstClr val="white"/>
                  </a:solidFill>
                  <a:latin typeface="Arial"/>
                  <a:cs typeface="Arial" panose="020B0604020202020204" pitchFamily="34" charset="0"/>
                </a:rPr>
                <a:t>ASIA-PACIFIC</a:t>
              </a:r>
            </a:p>
            <a:p>
              <a:pPr lvl="0" algn="ctr" defTabSz="914400">
                <a:defRPr/>
              </a:pPr>
              <a:r>
                <a:rPr lang="en-US" sz="1200" dirty="0">
                  <a:solidFill>
                    <a:prstClr val="black"/>
                  </a:solidFill>
                  <a:latin typeface="Arial"/>
                  <a:cs typeface="Arial" panose="020B0604020202020204" pitchFamily="34" charset="0"/>
                </a:rPr>
                <a:t>MDR/RR-TB burden </a:t>
              </a:r>
            </a:p>
            <a:p>
              <a:pPr lvl="0" algn="ctr" defTabSz="914400">
                <a:defRPr/>
              </a:pPr>
              <a:r>
                <a:rPr lang="en-US" sz="1200" dirty="0">
                  <a:solidFill>
                    <a:prstClr val="black"/>
                  </a:solidFill>
                  <a:latin typeface="Arial"/>
                  <a:cs typeface="Arial" panose="020B0604020202020204" pitchFamily="34" charset="0"/>
                </a:rPr>
                <a:t>is in </a:t>
              </a:r>
              <a:r>
                <a:rPr lang="en-US" sz="1200" b="1" dirty="0">
                  <a:solidFill>
                    <a:prstClr val="white"/>
                  </a:solidFill>
                  <a:latin typeface="Arial"/>
                  <a:cs typeface="Arial" panose="020B0604020202020204" pitchFamily="34" charset="0"/>
                </a:rPr>
                <a:t>11 countries</a:t>
              </a:r>
              <a:endParaRPr lang="en-US" sz="1400" dirty="0"/>
            </a:p>
          </p:txBody>
        </p:sp>
      </p:grpSp>
    </p:spTree>
    <p:extLst>
      <p:ext uri="{BB962C8B-B14F-4D97-AF65-F5344CB8AC3E}">
        <p14:creationId xmlns:p14="http://schemas.microsoft.com/office/powerpoint/2010/main" val="369423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budget in National Strategic Plan for TB, high TB burden countries, 2018</a:t>
            </a:r>
            <a:br>
              <a:rPr lang="en-US" dirty="0"/>
            </a:br>
            <a:br>
              <a:rPr lang="en-US" dirty="0"/>
            </a:br>
            <a:endParaRPr lang="en-GB" dirty="0"/>
          </a:p>
        </p:txBody>
      </p:sp>
      <p:sp>
        <p:nvSpPr>
          <p:cNvPr id="6"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8" name="Chart 7">
            <a:extLst>
              <a:ext uri="{FF2B5EF4-FFF2-40B4-BE49-F238E27FC236}">
                <a16:creationId xmlns:a16="http://schemas.microsoft.com/office/drawing/2014/main" id="{DD735FAD-FE2A-4116-A338-EA615A7493E4}"/>
              </a:ext>
            </a:extLst>
          </p:cNvPr>
          <p:cNvGraphicFramePr>
            <a:graphicFrameLocks/>
          </p:cNvGraphicFramePr>
          <p:nvPr>
            <p:extLst>
              <p:ext uri="{D42A27DB-BD31-4B8C-83A1-F6EECF244321}">
                <p14:modId xmlns:p14="http://schemas.microsoft.com/office/powerpoint/2010/main" val="2687331399"/>
              </p:ext>
            </p:extLst>
          </p:nvPr>
        </p:nvGraphicFramePr>
        <p:xfrm>
          <a:off x="169856" y="2667699"/>
          <a:ext cx="8516944" cy="3690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F7BA4B9-0F1D-43C0-A20C-EB1F650B68DB}"/>
              </a:ext>
            </a:extLst>
          </p:cNvPr>
          <p:cNvSpPr/>
          <p:nvPr/>
        </p:nvSpPr>
        <p:spPr>
          <a:xfrm>
            <a:off x="5645791" y="6242522"/>
            <a:ext cx="3328353"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405088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412776"/>
            <a:ext cx="8402672" cy="504000"/>
          </a:xfrm>
        </p:spPr>
        <p:txBody>
          <a:bodyPr/>
          <a:lstStyle/>
          <a:p>
            <a:r>
              <a:rPr lang="en-US" dirty="0"/>
              <a:t>TB financing in high TB burden countries are heavily dependent on international sources</a:t>
            </a:r>
            <a:br>
              <a:rPr lang="en-US" dirty="0"/>
            </a:br>
            <a:endParaRPr lang="en-GB" dirty="0"/>
          </a:p>
        </p:txBody>
      </p:sp>
      <p:sp>
        <p:nvSpPr>
          <p:cNvPr id="6" name="Title 1"/>
          <p:cNvSpPr txBox="1">
            <a:spLocks/>
          </p:cNvSpPr>
          <p:nvPr/>
        </p:nvSpPr>
        <p:spPr bwMode="auto">
          <a:xfrm>
            <a:off x="531168" y="2297250"/>
            <a:ext cx="7776864" cy="726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itchFamily="34" charset="0"/>
                <a:ea typeface="ＭＳ Ｐゴシック" charset="-128"/>
                <a:cs typeface="Cordia New" pitchFamily="34" charset="-34"/>
              </a:rPr>
              <a:t>Proportion of total TB budget from domestic and international sources in high TB burden countries in Asia and the Pacific, 2018</a:t>
            </a:r>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9" name="Chart 8">
            <a:extLst>
              <a:ext uri="{FF2B5EF4-FFF2-40B4-BE49-F238E27FC236}">
                <a16:creationId xmlns:a16="http://schemas.microsoft.com/office/drawing/2014/main" id="{1DD302A3-E526-463F-AA40-AE398FBB8CDE}"/>
              </a:ext>
            </a:extLst>
          </p:cNvPr>
          <p:cNvGraphicFramePr>
            <a:graphicFrameLocks/>
          </p:cNvGraphicFramePr>
          <p:nvPr>
            <p:extLst>
              <p:ext uri="{D42A27DB-BD31-4B8C-83A1-F6EECF244321}">
                <p14:modId xmlns:p14="http://schemas.microsoft.com/office/powerpoint/2010/main" val="1523118138"/>
              </p:ext>
            </p:extLst>
          </p:nvPr>
        </p:nvGraphicFramePr>
        <p:xfrm>
          <a:off x="109058" y="3024151"/>
          <a:ext cx="8503774" cy="34680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CE12DC8-5496-45D2-B0DA-FD7CF784D3C2}"/>
              </a:ext>
            </a:extLst>
          </p:cNvPr>
          <p:cNvSpPr/>
          <p:nvPr/>
        </p:nvSpPr>
        <p:spPr>
          <a:xfrm>
            <a:off x="5603847" y="6492231"/>
            <a:ext cx="3328353"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 In 2018, budget reported by Thailand is Central Level only</a:t>
            </a:r>
          </a:p>
        </p:txBody>
      </p:sp>
    </p:spTree>
    <p:extLst>
      <p:ext uri="{BB962C8B-B14F-4D97-AF65-F5344CB8AC3E}">
        <p14:creationId xmlns:p14="http://schemas.microsoft.com/office/powerpoint/2010/main" val="186630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A0AC-F953-4587-90BC-4DB593D9F0A7}"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9875" name="Rectangle 2"/>
          <p:cNvSpPr txBox="1">
            <a:spLocks noChangeArrowheads="1"/>
          </p:cNvSpPr>
          <p:nvPr/>
        </p:nvSpPr>
        <p:spPr bwMode="auto">
          <a:xfrm>
            <a:off x="457200" y="177482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rial" pitchFamily="34" charset="0"/>
                <a:ea typeface="+mn-ea"/>
                <a:cs typeface="Cordia New" pitchFamily="34" charset="-34"/>
              </a:rPr>
              <a:t>THANK YOU</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 pitchFamily="34" charset="0"/>
                <a:ea typeface="+mn-ea"/>
                <a:cs typeface="Cordia New" pitchFamily="34" charset="-34"/>
              </a:rPr>
              <a:t>slides compiled by </a:t>
            </a:r>
            <a:r>
              <a:rPr kumimoji="0" lang="en-US" sz="2800" b="0" i="0" u="sng" strike="noStrike" kern="1200" cap="none" spc="0" normalizeH="0" baseline="0" noProof="0" dirty="0">
                <a:ln>
                  <a:noFill/>
                </a:ln>
                <a:solidFill>
                  <a:srgbClr val="C00000"/>
                </a:solidFill>
                <a:effectLst/>
                <a:uLnTx/>
                <a:uFillTx/>
                <a:latin typeface="Arial" pitchFamily="34" charset="0"/>
                <a:ea typeface="+mn-ea"/>
                <a:cs typeface="Cordia New" pitchFamily="34" charset="-34"/>
                <a:hlinkClick r:id="rId2"/>
              </a:rPr>
              <a:t>www.aidsdatahub.org</a:t>
            </a:r>
            <a:endParaRPr kumimoji="0" lang="en-US" sz="2800" b="0" i="0" u="sng"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rPr>
              <a:t>Data shown in this slide set  are comprehensive to the extent they are available from country reports. Please inform us if you know of sources where more recent data can be used.  Please acknowledge </a:t>
            </a:r>
            <a:r>
              <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hlinkClick r:id="rId2"/>
              </a:rPr>
              <a:t>www.aidsdatahub.org</a:t>
            </a:r>
            <a:r>
              <a:rPr kumimoji="0" lang="en-US" sz="1400" b="0" i="1" u="none" strike="noStrike" kern="1200" cap="none" spc="0" normalizeH="0" baseline="0" noProof="0" dirty="0">
                <a:ln>
                  <a:noFill/>
                </a:ln>
                <a:solidFill>
                  <a:srgbClr val="C00000"/>
                </a:solidFill>
                <a:effectLst/>
                <a:uLnTx/>
                <a:uFillTx/>
                <a:latin typeface="Arial" pitchFamily="34" charset="0"/>
                <a:ea typeface="+mn-ea"/>
                <a:cs typeface="Cordia New" pitchFamily="34" charset="-34"/>
              </a:rPr>
              <a:t> if slides are lifted directly from this site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rial" pitchFamily="34" charset="0"/>
              <a:ea typeface="+mn-ea"/>
              <a:cs typeface="Cordia New" pitchFamily="34" charset="-34"/>
            </a:endParaRPr>
          </a:p>
        </p:txBody>
      </p:sp>
    </p:spTree>
    <p:extLst>
      <p:ext uri="{BB962C8B-B14F-4D97-AF65-F5344CB8AC3E}">
        <p14:creationId xmlns:p14="http://schemas.microsoft.com/office/powerpoint/2010/main" val="204633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04" y="1268760"/>
            <a:ext cx="8258656" cy="504000"/>
          </a:xfrm>
        </p:spPr>
        <p:txBody>
          <a:bodyPr/>
          <a:lstStyle/>
          <a:p>
            <a:r>
              <a:rPr lang="en-US" sz="2800" dirty="0"/>
              <a:t>TB snapshot 2017</a:t>
            </a:r>
            <a:endParaRPr lang="en-GB" sz="28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23" name="Text Box 10"/>
          <p:cNvSpPr txBox="1">
            <a:spLocks noChangeArrowheads="1"/>
          </p:cNvSpPr>
          <p:nvPr/>
        </p:nvSpPr>
        <p:spPr bwMode="auto">
          <a:xfrm>
            <a:off x="-74612"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10" name="TextBox 9"/>
          <p:cNvSpPr txBox="1"/>
          <p:nvPr/>
        </p:nvSpPr>
        <p:spPr>
          <a:xfrm>
            <a:off x="216030" y="1687087"/>
            <a:ext cx="62646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3CDF6"/>
                </a:solidFill>
                <a:effectLst/>
                <a:uLnTx/>
                <a:uFillTx/>
                <a:latin typeface="Arial"/>
                <a:ea typeface="+mn-ea"/>
                <a:cs typeface="Arial" panose="020B0604020202020204" pitchFamily="34" charset="0"/>
              </a:rPr>
              <a:t>Asia and the Pacific </a:t>
            </a:r>
            <a:r>
              <a:rPr kumimoji="0" lang="en-US" sz="22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is the home for…</a:t>
            </a:r>
            <a:endParaRPr kumimoji="0" lang="en-GB" sz="22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endParaRPr>
          </a:p>
        </p:txBody>
      </p:sp>
      <p:grpSp>
        <p:nvGrpSpPr>
          <p:cNvPr id="11" name="Group 10">
            <a:extLst>
              <a:ext uri="{FF2B5EF4-FFF2-40B4-BE49-F238E27FC236}">
                <a16:creationId xmlns:a16="http://schemas.microsoft.com/office/drawing/2014/main" id="{84B8465D-30FB-4E86-8355-D3706C084400}"/>
              </a:ext>
            </a:extLst>
          </p:cNvPr>
          <p:cNvGrpSpPr/>
          <p:nvPr/>
        </p:nvGrpSpPr>
        <p:grpSpPr>
          <a:xfrm>
            <a:off x="-30852" y="1874406"/>
            <a:ext cx="9116065" cy="5100904"/>
            <a:chOff x="-30852" y="1874406"/>
            <a:chExt cx="9116065" cy="5100904"/>
          </a:xfrm>
        </p:grpSpPr>
        <p:grpSp>
          <p:nvGrpSpPr>
            <p:cNvPr id="16" name="Group 15">
              <a:extLst>
                <a:ext uri="{FF2B5EF4-FFF2-40B4-BE49-F238E27FC236}">
                  <a16:creationId xmlns:a16="http://schemas.microsoft.com/office/drawing/2014/main" id="{D37A17EB-7201-4B1F-835C-82011B9030C0}"/>
                </a:ext>
              </a:extLst>
            </p:cNvPr>
            <p:cNvGrpSpPr/>
            <p:nvPr/>
          </p:nvGrpSpPr>
          <p:grpSpPr>
            <a:xfrm>
              <a:off x="28363" y="1874406"/>
              <a:ext cx="9056850" cy="5100904"/>
              <a:chOff x="28363" y="1874406"/>
              <a:chExt cx="9056850" cy="5100904"/>
            </a:xfrm>
          </p:grpSpPr>
          <p:grpSp>
            <p:nvGrpSpPr>
              <p:cNvPr id="6" name="Group 5">
                <a:extLst>
                  <a:ext uri="{FF2B5EF4-FFF2-40B4-BE49-F238E27FC236}">
                    <a16:creationId xmlns:a16="http://schemas.microsoft.com/office/drawing/2014/main" id="{0CD9F6CA-4290-45F3-84B7-8C3AC63F1F20}"/>
                  </a:ext>
                </a:extLst>
              </p:cNvPr>
              <p:cNvGrpSpPr/>
              <p:nvPr/>
            </p:nvGrpSpPr>
            <p:grpSpPr>
              <a:xfrm>
                <a:off x="7098718" y="5139310"/>
                <a:ext cx="1986075" cy="1836000"/>
                <a:chOff x="7098718" y="5139310"/>
                <a:chExt cx="1986075" cy="1836000"/>
              </a:xfrm>
            </p:grpSpPr>
            <p:graphicFrame>
              <p:nvGraphicFramePr>
                <p:cNvPr id="33" name="Chart 32">
                  <a:extLst>
                    <a:ext uri="{FF2B5EF4-FFF2-40B4-BE49-F238E27FC236}">
                      <a16:creationId xmlns:a16="http://schemas.microsoft.com/office/drawing/2014/main" id="{3453376E-8EA8-491E-9D7E-97C1674E3C39}"/>
                    </a:ext>
                  </a:extLst>
                </p:cNvPr>
                <p:cNvGraphicFramePr>
                  <a:graphicFrameLocks/>
                </p:cNvGraphicFramePr>
                <p:nvPr>
                  <p:extLst>
                    <p:ext uri="{D42A27DB-BD31-4B8C-83A1-F6EECF244321}">
                      <p14:modId xmlns:p14="http://schemas.microsoft.com/office/powerpoint/2010/main" val="2841298687"/>
                    </p:ext>
                  </p:extLst>
                </p:nvPr>
              </p:nvGraphicFramePr>
              <p:xfrm>
                <a:off x="7098718" y="5139310"/>
                <a:ext cx="1986075"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043379" y="5362681"/>
                  <a:ext cx="7471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830</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 K</a:t>
                  </a:r>
                  <a:endParaRPr kumimoji="0" lang="en-GB"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4" name="Group 3">
                <a:extLst>
                  <a:ext uri="{FF2B5EF4-FFF2-40B4-BE49-F238E27FC236}">
                    <a16:creationId xmlns:a16="http://schemas.microsoft.com/office/drawing/2014/main" id="{96A04B06-45CE-4134-A332-4AB4709F2EC0}"/>
                  </a:ext>
                </a:extLst>
              </p:cNvPr>
              <p:cNvGrpSpPr/>
              <p:nvPr/>
            </p:nvGrpSpPr>
            <p:grpSpPr>
              <a:xfrm>
                <a:off x="7098298" y="1874406"/>
                <a:ext cx="1986915" cy="1836000"/>
                <a:chOff x="7098298" y="1874406"/>
                <a:chExt cx="1986915" cy="1836000"/>
              </a:xfrm>
            </p:grpSpPr>
            <p:graphicFrame>
              <p:nvGraphicFramePr>
                <p:cNvPr id="31" name="Chart 30">
                  <a:extLst>
                    <a:ext uri="{FF2B5EF4-FFF2-40B4-BE49-F238E27FC236}">
                      <a16:creationId xmlns:a16="http://schemas.microsoft.com/office/drawing/2014/main" id="{6A29CD37-C91A-4C88-90A9-6E397142B986}"/>
                    </a:ext>
                  </a:extLst>
                </p:cNvPr>
                <p:cNvGraphicFramePr>
                  <a:graphicFrameLocks/>
                </p:cNvGraphicFramePr>
                <p:nvPr>
                  <p:extLst>
                    <p:ext uri="{D42A27DB-BD31-4B8C-83A1-F6EECF244321}">
                      <p14:modId xmlns:p14="http://schemas.microsoft.com/office/powerpoint/2010/main" val="4164229113"/>
                    </p:ext>
                  </p:extLst>
                </p:nvPr>
              </p:nvGraphicFramePr>
              <p:xfrm>
                <a:off x="7098298" y="1874406"/>
                <a:ext cx="1986915" cy="1836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017435" y="2069374"/>
                  <a:ext cx="7471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6.8 </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M</a:t>
                  </a:r>
                  <a:endParaRPr kumimoji="0" lang="en-GB"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5" name="Group 4">
                <a:extLst>
                  <a:ext uri="{FF2B5EF4-FFF2-40B4-BE49-F238E27FC236}">
                    <a16:creationId xmlns:a16="http://schemas.microsoft.com/office/drawing/2014/main" id="{69801347-1CE9-4788-B110-E9F19C23AD60}"/>
                  </a:ext>
                </a:extLst>
              </p:cNvPr>
              <p:cNvGrpSpPr/>
              <p:nvPr/>
            </p:nvGrpSpPr>
            <p:grpSpPr>
              <a:xfrm>
                <a:off x="7098718" y="3526681"/>
                <a:ext cx="1986075" cy="1836000"/>
                <a:chOff x="7098718" y="3526681"/>
                <a:chExt cx="1986075" cy="1836000"/>
              </a:xfrm>
            </p:grpSpPr>
            <p:graphicFrame>
              <p:nvGraphicFramePr>
                <p:cNvPr id="32" name="Chart 31">
                  <a:extLst>
                    <a:ext uri="{FF2B5EF4-FFF2-40B4-BE49-F238E27FC236}">
                      <a16:creationId xmlns:a16="http://schemas.microsoft.com/office/drawing/2014/main" id="{93F99920-DB1A-42A2-AB4B-5E7AA6CBC86E}"/>
                    </a:ext>
                  </a:extLst>
                </p:cNvPr>
                <p:cNvGraphicFramePr>
                  <a:graphicFrameLocks/>
                </p:cNvGraphicFramePr>
                <p:nvPr>
                  <p:extLst>
                    <p:ext uri="{D42A27DB-BD31-4B8C-83A1-F6EECF244321}">
                      <p14:modId xmlns:p14="http://schemas.microsoft.com/office/powerpoint/2010/main" val="1609886279"/>
                    </p:ext>
                  </p:extLst>
                </p:nvPr>
              </p:nvGraphicFramePr>
              <p:xfrm>
                <a:off x="7098718" y="3526681"/>
                <a:ext cx="1986075"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8041760" y="3800915"/>
                  <a:ext cx="7471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199</a:t>
                  </a:r>
                  <a:r>
                    <a:rPr kumimoji="0" lang="en-US"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rPr>
                    <a:t> K</a:t>
                  </a:r>
                  <a:endParaRPr kumimoji="0" lang="en-GB" sz="1100" b="1" i="0" u="none" strike="noStrike" kern="1200" cap="none" spc="0" normalizeH="0" baseline="0" noProof="0" dirty="0">
                    <a:ln>
                      <a:noFill/>
                    </a:ln>
                    <a:solidFill>
                      <a:prstClr val="white">
                        <a:lumMod val="95000"/>
                      </a:prstClr>
                    </a:solidFill>
                    <a:effectLst/>
                    <a:uLnTx/>
                    <a:uFillTx/>
                    <a:latin typeface="Arial"/>
                    <a:ea typeface="+mn-ea"/>
                    <a:cs typeface="Arial" panose="020B0604020202020204" pitchFamily="34" charset="0"/>
                  </a:endParaRPr>
                </a:p>
              </p:txBody>
            </p:sp>
          </p:grpSp>
          <p:grpSp>
            <p:nvGrpSpPr>
              <p:cNvPr id="25" name="Group 24"/>
              <p:cNvGrpSpPr/>
              <p:nvPr/>
            </p:nvGrpSpPr>
            <p:grpSpPr>
              <a:xfrm>
                <a:off x="62743" y="4094455"/>
                <a:ext cx="7284988" cy="769441"/>
                <a:chOff x="677534" y="4434154"/>
                <a:chExt cx="5738426" cy="769441"/>
              </a:xfrm>
            </p:grpSpPr>
            <p:sp>
              <p:nvSpPr>
                <p:cNvPr id="19" name="TextBox 18"/>
                <p:cNvSpPr txBox="1"/>
                <p:nvPr/>
              </p:nvSpPr>
              <p:spPr>
                <a:xfrm>
                  <a:off x="677534" y="443415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1/5</a:t>
                  </a:r>
                  <a:endParaRPr kumimoji="0" lang="en-GB" sz="44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endParaRPr>
                </a:p>
              </p:txBody>
            </p:sp>
            <p:sp>
              <p:nvSpPr>
                <p:cNvPr id="20" name="TextBox 19"/>
                <p:cNvSpPr txBox="1"/>
                <p:nvPr/>
              </p:nvSpPr>
              <p:spPr>
                <a:xfrm>
                  <a:off x="1375283" y="4593623"/>
                  <a:ext cx="5040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TB-HIV co-infections globally </a:t>
                  </a:r>
                </a:p>
              </p:txBody>
            </p:sp>
          </p:grpSp>
          <p:grpSp>
            <p:nvGrpSpPr>
              <p:cNvPr id="12" name="Group 11">
                <a:extLst>
                  <a:ext uri="{FF2B5EF4-FFF2-40B4-BE49-F238E27FC236}">
                    <a16:creationId xmlns:a16="http://schemas.microsoft.com/office/drawing/2014/main" id="{EC14051C-2C79-4CBC-A09A-F03F8C7CFDF7}"/>
                  </a:ext>
                </a:extLst>
              </p:cNvPr>
              <p:cNvGrpSpPr/>
              <p:nvPr/>
            </p:nvGrpSpPr>
            <p:grpSpPr>
              <a:xfrm>
                <a:off x="28363" y="2307688"/>
                <a:ext cx="6400859" cy="963978"/>
                <a:chOff x="28363" y="2307688"/>
                <a:chExt cx="6400859" cy="963978"/>
              </a:xfrm>
            </p:grpSpPr>
            <p:grpSp>
              <p:nvGrpSpPr>
                <p:cNvPr id="24" name="Group 23"/>
                <p:cNvGrpSpPr/>
                <p:nvPr/>
              </p:nvGrpSpPr>
              <p:grpSpPr>
                <a:xfrm>
                  <a:off x="53968" y="2502225"/>
                  <a:ext cx="6375254" cy="769441"/>
                  <a:chOff x="320073" y="2875604"/>
                  <a:chExt cx="6375254" cy="769441"/>
                </a:xfrm>
              </p:grpSpPr>
              <p:sp>
                <p:nvSpPr>
                  <p:cNvPr id="14" name="TextBox 13"/>
                  <p:cNvSpPr txBox="1"/>
                  <p:nvPr/>
                </p:nvSpPr>
                <p:spPr>
                  <a:xfrm>
                    <a:off x="320073" y="287560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2/3</a:t>
                    </a:r>
                    <a:endParaRPr kumimoji="0" lang="en-GB" sz="44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sp>
                <p:nvSpPr>
                  <p:cNvPr id="15" name="TextBox 14"/>
                  <p:cNvSpPr txBox="1"/>
                  <p:nvPr/>
                </p:nvSpPr>
                <p:spPr>
                  <a:xfrm>
                    <a:off x="1222719" y="3019621"/>
                    <a:ext cx="5472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new TB  cases globally </a:t>
                    </a:r>
                  </a:p>
                </p:txBody>
              </p:sp>
            </p:grpSp>
            <p:sp>
              <p:nvSpPr>
                <p:cNvPr id="27" name="TextBox 26">
                  <a:extLst>
                    <a:ext uri="{FF2B5EF4-FFF2-40B4-BE49-F238E27FC236}">
                      <a16:creationId xmlns:a16="http://schemas.microsoft.com/office/drawing/2014/main" id="{E7568252-38BA-4005-BC2B-9A7F76B5A4DF}"/>
                    </a:ext>
                  </a:extLst>
                </p:cNvPr>
                <p:cNvSpPr txBox="1"/>
                <p:nvPr/>
              </p:nvSpPr>
              <p:spPr>
                <a:xfrm>
                  <a:off x="28363" y="2307688"/>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F26B73"/>
                    </a:solidFill>
                    <a:effectLst/>
                    <a:uLnTx/>
                    <a:uFillTx/>
                    <a:latin typeface="Arial"/>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DD21F2CE-6925-4C6F-A542-D564EA96BDBF}"/>
                  </a:ext>
                </a:extLst>
              </p:cNvPr>
              <p:cNvGrpSpPr/>
              <p:nvPr/>
            </p:nvGrpSpPr>
            <p:grpSpPr>
              <a:xfrm>
                <a:off x="39757" y="5453804"/>
                <a:ext cx="6145778" cy="965396"/>
                <a:chOff x="39757" y="5453804"/>
                <a:chExt cx="6145778" cy="965396"/>
              </a:xfrm>
            </p:grpSpPr>
            <p:grpSp>
              <p:nvGrpSpPr>
                <p:cNvPr id="26" name="Group 25"/>
                <p:cNvGrpSpPr/>
                <p:nvPr/>
              </p:nvGrpSpPr>
              <p:grpSpPr>
                <a:xfrm>
                  <a:off x="55887" y="5626531"/>
                  <a:ext cx="6129648" cy="792669"/>
                  <a:chOff x="212995" y="5949502"/>
                  <a:chExt cx="5532787" cy="792669"/>
                </a:xfrm>
              </p:grpSpPr>
              <p:sp>
                <p:nvSpPr>
                  <p:cNvPr id="21" name="TextBox 20"/>
                  <p:cNvSpPr txBox="1"/>
                  <p:nvPr/>
                </p:nvSpPr>
                <p:spPr>
                  <a:xfrm>
                    <a:off x="212995" y="594950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rPr>
                      <a:t>1/2</a:t>
                    </a:r>
                    <a:endParaRPr kumimoji="0" lang="en-GB" sz="44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endParaRPr>
                  </a:p>
                </p:txBody>
              </p:sp>
              <p:sp>
                <p:nvSpPr>
                  <p:cNvPr id="22" name="TextBox 21"/>
                  <p:cNvSpPr txBox="1"/>
                  <p:nvPr/>
                </p:nvSpPr>
                <p:spPr>
                  <a:xfrm>
                    <a:off x="1073646" y="6003507"/>
                    <a:ext cx="46721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of estimated TB mortality globally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Arial"/>
                        <a:ea typeface="+mn-ea"/>
                        <a:cs typeface="Arial" panose="020B0604020202020204" pitchFamily="34" charset="0"/>
                      </a:rPr>
                      <a:t>(both HIV-negative and HIV-positive)</a:t>
                    </a:r>
                  </a:p>
                </p:txBody>
              </p:sp>
            </p:grpSp>
            <p:sp>
              <p:nvSpPr>
                <p:cNvPr id="36" name="TextBox 35">
                  <a:extLst>
                    <a:ext uri="{FF2B5EF4-FFF2-40B4-BE49-F238E27FC236}">
                      <a16:creationId xmlns:a16="http://schemas.microsoft.com/office/drawing/2014/main" id="{CDA1B282-EC09-43B1-A029-8914401B0C32}"/>
                    </a:ext>
                  </a:extLst>
                </p:cNvPr>
                <p:cNvSpPr txBox="1"/>
                <p:nvPr/>
              </p:nvSpPr>
              <p:spPr>
                <a:xfrm>
                  <a:off x="39757" y="5453804"/>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CDC884"/>
                    </a:solidFill>
                    <a:effectLst/>
                    <a:uLnTx/>
                    <a:uFillTx/>
                    <a:latin typeface="Arial"/>
                    <a:ea typeface="+mn-ea"/>
                    <a:cs typeface="Arial" panose="020B0604020202020204" pitchFamily="34" charset="0"/>
                  </a:endParaRPr>
                </a:p>
              </p:txBody>
            </p:sp>
          </p:grpSp>
        </p:grpSp>
        <p:sp>
          <p:nvSpPr>
            <p:cNvPr id="29" name="TextBox 28">
              <a:extLst>
                <a:ext uri="{FF2B5EF4-FFF2-40B4-BE49-F238E27FC236}">
                  <a16:creationId xmlns:a16="http://schemas.microsoft.com/office/drawing/2014/main" id="{E62C2851-CBC7-4C6A-965D-98B4E92FFE2A}"/>
                </a:ext>
              </a:extLst>
            </p:cNvPr>
            <p:cNvSpPr txBox="1"/>
            <p:nvPr/>
          </p:nvSpPr>
          <p:spPr>
            <a:xfrm>
              <a:off x="-30852" y="3924547"/>
              <a:ext cx="1224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rPr>
                <a:t>More than</a:t>
              </a:r>
              <a:endParaRPr kumimoji="0" lang="en-GB" sz="1600" b="1" i="0" u="none" strike="noStrike" kern="1200" cap="none" spc="0" normalizeH="0" baseline="0" noProof="0" dirty="0">
                <a:ln>
                  <a:noFill/>
                </a:ln>
                <a:solidFill>
                  <a:srgbClr val="00A99A"/>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384216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402672" cy="504000"/>
          </a:xfrm>
        </p:spPr>
        <p:txBody>
          <a:bodyPr/>
          <a:lstStyle/>
          <a:p>
            <a:r>
              <a:rPr lang="en-US" dirty="0"/>
              <a:t>Over a third of high TB burden countries are in Asia and the Pacific</a:t>
            </a:r>
            <a:endParaRPr lang="en-GB" dirty="0"/>
          </a:p>
        </p:txBody>
      </p:sp>
      <p:graphicFrame>
        <p:nvGraphicFramePr>
          <p:cNvPr id="5" name="Table 4"/>
          <p:cNvGraphicFramePr>
            <a:graphicFrameLocks noGrp="1"/>
          </p:cNvGraphicFramePr>
          <p:nvPr>
            <p:extLst/>
          </p:nvPr>
        </p:nvGraphicFramePr>
        <p:xfrm>
          <a:off x="611560" y="2492896"/>
          <a:ext cx="7848600" cy="3810000"/>
        </p:xfrm>
        <a:graphic>
          <a:graphicData uri="http://schemas.openxmlformats.org/drawingml/2006/table">
            <a:tbl>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Angola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Bangladesh</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Brazil</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Cambodia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Central African Republic</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extLst>
                  <a:ext uri="{0D108BD9-81ED-4DB2-BD59-A6C34878D82A}">
                    <a16:rowId xmlns:a16="http://schemas.microsoft.com/office/drawing/2014/main" val="10000"/>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China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DPR Korea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DR Congo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Ethiopia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1"/>
                  </a:ext>
                </a:extLst>
              </a:tr>
              <a:tr h="635000">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India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Indonesia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Kenya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Lesotho</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Liberia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2"/>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Mozambique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Myanmar</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Namibia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Nigeria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Pakistan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extLst>
                  <a:ext uri="{0D108BD9-81ED-4DB2-BD59-A6C34878D82A}">
                    <a16:rowId xmlns:a16="http://schemas.microsoft.com/office/drawing/2014/main" val="10003"/>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Papua New Guinea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Philippines</a:t>
                      </a:r>
                      <a:r>
                        <a:rPr lang="en-GB" sz="1300" b="1" kern="1200" baseline="0" dirty="0">
                          <a:solidFill>
                            <a:srgbClr val="000000"/>
                          </a:solidFill>
                          <a:effectLst/>
                          <a:latin typeface="Arial"/>
                          <a:ea typeface="Times New Roman"/>
                          <a:cs typeface="Times New Roman"/>
                        </a:rPr>
                        <a:t> </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Russian Federation</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noFill/>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Sierra Leone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South Africa</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4"/>
                  </a:ext>
                </a:extLst>
              </a:tr>
              <a:tr h="635000">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Thailand</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algn="ctr" fontAlgn="ctr">
                        <a:lnSpc>
                          <a:spcPct val="115000"/>
                        </a:lnSpc>
                        <a:spcAft>
                          <a:spcPts val="0"/>
                        </a:spcAft>
                      </a:pPr>
                      <a:r>
                        <a:rPr lang="en-GB" sz="1300" b="1" kern="1200">
                          <a:solidFill>
                            <a:srgbClr val="000000"/>
                          </a:solidFill>
                          <a:effectLst/>
                          <a:latin typeface="Arial"/>
                          <a:ea typeface="Times New Roman"/>
                          <a:cs typeface="Times New Roman"/>
                        </a:rPr>
                        <a:t>UR Tanzania</a:t>
                      </a:r>
                      <a:endParaRPr lang="en-GB" sz="110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Arial"/>
                          <a:ea typeface="Times New Roman"/>
                          <a:cs typeface="Times New Roman"/>
                        </a:rPr>
                        <a:t>Viet Nam</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solidFill>
                      <a:srgbClr val="DD92F2"/>
                    </a:solidFill>
                  </a:tcPr>
                </a:tc>
                <a:tc>
                  <a:txBody>
                    <a:bodyPr/>
                    <a:lstStyle/>
                    <a:p>
                      <a:pPr marL="0" algn="ctr" defTabSz="914400" rtl="0" eaLnBrk="1" fontAlgn="ctr" latinLnBrk="0" hangingPunct="1">
                        <a:lnSpc>
                          <a:spcPct val="115000"/>
                        </a:lnSpc>
                        <a:spcAft>
                          <a:spcPts val="0"/>
                        </a:spcAft>
                      </a:pPr>
                      <a:r>
                        <a:rPr lang="en-US" sz="1300" b="1" kern="1200" dirty="0">
                          <a:solidFill>
                            <a:srgbClr val="000000"/>
                          </a:solidFill>
                          <a:effectLst/>
                          <a:latin typeface="Arial"/>
                          <a:ea typeface="Times New Roman"/>
                          <a:cs typeface="Times New Roman"/>
                        </a:rPr>
                        <a:t>Zambia</a:t>
                      </a:r>
                      <a:endParaRPr lang="en-GB" sz="1300" b="1" kern="1200" dirty="0">
                        <a:solidFill>
                          <a:srgbClr val="000000"/>
                        </a:solidFill>
                        <a:effectLst/>
                        <a:latin typeface="Arial"/>
                        <a:ea typeface="Times New Roman"/>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tc>
                  <a:txBody>
                    <a:bodyPr/>
                    <a:lstStyle/>
                    <a:p>
                      <a:pPr algn="ctr" fontAlgn="ctr">
                        <a:lnSpc>
                          <a:spcPct val="115000"/>
                        </a:lnSpc>
                        <a:spcAft>
                          <a:spcPts val="0"/>
                        </a:spcAft>
                      </a:pPr>
                      <a:r>
                        <a:rPr lang="en-GB" sz="1300" b="1" kern="1200" dirty="0">
                          <a:solidFill>
                            <a:srgbClr val="000000"/>
                          </a:solidFill>
                          <a:effectLst/>
                          <a:latin typeface="+mn-lt"/>
                          <a:ea typeface="Times New Roman"/>
                          <a:cs typeface="Times New Roman"/>
                        </a:rPr>
                        <a:t>Zimbabwe</a:t>
                      </a:r>
                      <a:endParaRPr lang="en-GB" sz="1100" dirty="0">
                        <a:effectLst/>
                        <a:latin typeface="Calibri"/>
                        <a:ea typeface="Calibri"/>
                        <a:cs typeface="Times New Roman"/>
                      </a:endParaRPr>
                    </a:p>
                  </a:txBody>
                  <a:tcPr marL="6985" marR="6985" marT="6985" marB="0" anchor="ctr">
                    <a:lnL w="28575" cap="flat" cmpd="dbl" algn="ctr">
                      <a:solidFill>
                        <a:srgbClr val="8D42C6"/>
                      </a:solidFill>
                      <a:prstDash val="solid"/>
                      <a:round/>
                      <a:headEnd type="none" w="med" len="med"/>
                      <a:tailEnd type="none" w="med" len="med"/>
                    </a:lnL>
                    <a:lnR w="28575" cap="flat" cmpd="dbl" algn="ctr">
                      <a:solidFill>
                        <a:srgbClr val="8D42C6"/>
                      </a:solidFill>
                      <a:prstDash val="solid"/>
                      <a:round/>
                      <a:headEnd type="none" w="med" len="med"/>
                      <a:tailEnd type="none" w="med" len="med"/>
                    </a:lnR>
                    <a:lnT w="28575" cap="flat" cmpd="dbl" algn="ctr">
                      <a:solidFill>
                        <a:srgbClr val="8D42C6"/>
                      </a:solidFill>
                      <a:prstDash val="solid"/>
                      <a:round/>
                      <a:headEnd type="none" w="med" len="med"/>
                      <a:tailEnd type="none" w="med" len="med"/>
                    </a:lnT>
                    <a:lnB w="28575"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1475656" y="2204864"/>
            <a:ext cx="62800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 high-burden countries (Tuberculosis) </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8" name="Group 7"/>
          <p:cNvGrpSpPr/>
          <p:nvPr/>
        </p:nvGrpSpPr>
        <p:grpSpPr>
          <a:xfrm>
            <a:off x="6300192" y="6516899"/>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DD9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Asia and the Pacific </a:t>
              </a:r>
              <a:endParaRPr kumimoji="0" lang="en-GB" sz="1400" b="1"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11"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Tree>
    <p:extLst>
      <p:ext uri="{BB962C8B-B14F-4D97-AF65-F5344CB8AC3E}">
        <p14:creationId xmlns:p14="http://schemas.microsoft.com/office/powerpoint/2010/main" val="38994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FD8F-8C4B-4B21-AC01-0204C7BE51B7}"/>
              </a:ext>
            </a:extLst>
          </p:cNvPr>
          <p:cNvSpPr>
            <a:spLocks noGrp="1"/>
          </p:cNvSpPr>
          <p:nvPr>
            <p:ph type="title"/>
          </p:nvPr>
        </p:nvSpPr>
        <p:spPr>
          <a:xfrm>
            <a:off x="169855" y="1336721"/>
            <a:ext cx="8747641" cy="504000"/>
          </a:xfrm>
        </p:spPr>
        <p:txBody>
          <a:bodyPr/>
          <a:lstStyle/>
          <a:p>
            <a:r>
              <a:rPr lang="en-US" dirty="0"/>
              <a:t>Estimated burden of HIV and TB in select countries, 2017</a:t>
            </a:r>
          </a:p>
        </p:txBody>
      </p:sp>
      <p:sp>
        <p:nvSpPr>
          <p:cNvPr id="3" name="Slide Number Placeholder 2">
            <a:extLst>
              <a:ext uri="{FF2B5EF4-FFF2-40B4-BE49-F238E27FC236}">
                <a16:creationId xmlns:a16="http://schemas.microsoft.com/office/drawing/2014/main" id="{42420772-0EFF-47D6-9947-7F28A99694FB}"/>
              </a:ext>
            </a:extLst>
          </p:cNvPr>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5</a:t>
            </a:fld>
            <a:endParaRPr lang="th-TH" dirty="0">
              <a:solidFill>
                <a:prstClr val="black">
                  <a:tint val="75000"/>
                </a:prstClr>
              </a:solidFill>
            </a:endParaRPr>
          </a:p>
        </p:txBody>
      </p:sp>
      <p:sp>
        <p:nvSpPr>
          <p:cNvPr id="7" name="Text Box 10">
            <a:extLst>
              <a:ext uri="{FF2B5EF4-FFF2-40B4-BE49-F238E27FC236}">
                <a16:creationId xmlns:a16="http://schemas.microsoft.com/office/drawing/2014/main" id="{A7183CEB-3960-444D-A1C3-6A3C88E16420}"/>
              </a:ext>
            </a:extLst>
          </p:cNvPr>
          <p:cNvSpPr txBox="1">
            <a:spLocks noChangeArrowheads="1"/>
          </p:cNvSpPr>
          <p:nvPr/>
        </p:nvSpPr>
        <p:spPr bwMode="auto">
          <a:xfrm>
            <a:off x="27657" y="6034772"/>
            <a:ext cx="18204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 and UNAIDS Estimates 2018</a:t>
            </a:r>
          </a:p>
        </p:txBody>
      </p:sp>
      <p:graphicFrame>
        <p:nvGraphicFramePr>
          <p:cNvPr id="8" name="Object 7">
            <a:extLst>
              <a:ext uri="{FF2B5EF4-FFF2-40B4-BE49-F238E27FC236}">
                <a16:creationId xmlns:a16="http://schemas.microsoft.com/office/drawing/2014/main" id="{B965254B-C4EA-48D1-A8F8-97814AFFBD62}"/>
              </a:ext>
            </a:extLst>
          </p:cNvPr>
          <p:cNvGraphicFramePr>
            <a:graphicFrameLocks noChangeAspect="1"/>
          </p:cNvGraphicFramePr>
          <p:nvPr>
            <p:extLst>
              <p:ext uri="{D42A27DB-BD31-4B8C-83A1-F6EECF244321}">
                <p14:modId xmlns:p14="http://schemas.microsoft.com/office/powerpoint/2010/main" val="356446090"/>
              </p:ext>
            </p:extLst>
          </p:nvPr>
        </p:nvGraphicFramePr>
        <p:xfrm>
          <a:off x="2238484" y="1990725"/>
          <a:ext cx="5514975" cy="4867275"/>
        </p:xfrm>
        <a:graphic>
          <a:graphicData uri="http://schemas.openxmlformats.org/presentationml/2006/ole">
            <mc:AlternateContent xmlns:mc="http://schemas.openxmlformats.org/markup-compatibility/2006">
              <mc:Choice xmlns:v="urn:schemas-microsoft-com:vml" Requires="v">
                <p:oleObj spid="_x0000_s1031" name="Worksheet" r:id="rId4" imgW="5514975" imgH="4867275" progId="Excel.Sheet.12">
                  <p:embed/>
                </p:oleObj>
              </mc:Choice>
              <mc:Fallback>
                <p:oleObj name="Worksheet" r:id="rId4" imgW="5514975" imgH="4867275" progId="Excel.Sheet.12">
                  <p:embed/>
                  <p:pic>
                    <p:nvPicPr>
                      <p:cNvPr id="0" name=""/>
                      <p:cNvPicPr/>
                      <p:nvPr/>
                    </p:nvPicPr>
                    <p:blipFill>
                      <a:blip r:embed="rId5"/>
                      <a:stretch>
                        <a:fillRect/>
                      </a:stretch>
                    </p:blipFill>
                    <p:spPr>
                      <a:xfrm>
                        <a:off x="2238484" y="1990725"/>
                        <a:ext cx="5514975" cy="4867275"/>
                      </a:xfrm>
                      <a:prstGeom prst="rect">
                        <a:avLst/>
                      </a:prstGeom>
                    </p:spPr>
                  </p:pic>
                </p:oleObj>
              </mc:Fallback>
            </mc:AlternateContent>
          </a:graphicData>
        </a:graphic>
      </p:graphicFrame>
    </p:spTree>
    <p:extLst>
      <p:ext uri="{BB962C8B-B14F-4D97-AF65-F5344CB8AC3E}">
        <p14:creationId xmlns:p14="http://schemas.microsoft.com/office/powerpoint/2010/main" val="107607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HIV prevalence in incident TB cases, 2017</a:t>
            </a:r>
            <a:endParaRPr lang="en-GB" dirty="0"/>
          </a:p>
        </p:txBody>
      </p:sp>
      <p:sp>
        <p:nvSpPr>
          <p:cNvPr id="7"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5" name="Chart 4">
            <a:extLst>
              <a:ext uri="{FF2B5EF4-FFF2-40B4-BE49-F238E27FC236}">
                <a16:creationId xmlns:a16="http://schemas.microsoft.com/office/drawing/2014/main" id="{91F252CB-22EB-4659-9355-5250CD2F7D7F}"/>
              </a:ext>
            </a:extLst>
          </p:cNvPr>
          <p:cNvGraphicFramePr>
            <a:graphicFrameLocks/>
          </p:cNvGraphicFramePr>
          <p:nvPr>
            <p:extLst>
              <p:ext uri="{D42A27DB-BD31-4B8C-83A1-F6EECF244321}">
                <p14:modId xmlns:p14="http://schemas.microsoft.com/office/powerpoint/2010/main" val="1933897683"/>
              </p:ext>
            </p:extLst>
          </p:nvPr>
        </p:nvGraphicFramePr>
        <p:xfrm>
          <a:off x="234892" y="2256639"/>
          <a:ext cx="8604308" cy="4286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8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63" y="1399954"/>
            <a:ext cx="8402672" cy="504000"/>
          </a:xfrm>
        </p:spPr>
        <p:txBody>
          <a:bodyPr>
            <a:noAutofit/>
          </a:bodyPr>
          <a:lstStyle/>
          <a:p>
            <a:r>
              <a:rPr lang="en-US" dirty="0">
                <a:cs typeface="Cordia New" pitchFamily="34" charset="-34"/>
              </a:rPr>
              <a:t>Need to scale-up HIV testing among TB patients in Asia</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1403640" y="2054401"/>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2017</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7" name="Chart 6">
            <a:extLst>
              <a:ext uri="{FF2B5EF4-FFF2-40B4-BE49-F238E27FC236}">
                <a16:creationId xmlns:a16="http://schemas.microsoft.com/office/drawing/2014/main" id="{AC064A49-BDBA-4FCC-8D1C-1223C390A3EF}"/>
              </a:ext>
            </a:extLst>
          </p:cNvPr>
          <p:cNvGraphicFramePr>
            <a:graphicFrameLocks/>
          </p:cNvGraphicFramePr>
          <p:nvPr>
            <p:extLst>
              <p:ext uri="{D42A27DB-BD31-4B8C-83A1-F6EECF244321}">
                <p14:modId xmlns:p14="http://schemas.microsoft.com/office/powerpoint/2010/main" val="3480139312"/>
              </p:ext>
            </p:extLst>
          </p:nvPr>
        </p:nvGraphicFramePr>
        <p:xfrm>
          <a:off x="-75352" y="2383872"/>
          <a:ext cx="8980030" cy="3941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53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84840"/>
            <a:ext cx="9466306" cy="504000"/>
          </a:xfrm>
        </p:spPr>
        <p:txBody>
          <a:bodyPr>
            <a:noAutofit/>
          </a:bodyPr>
          <a:lstStyle/>
          <a:p>
            <a:r>
              <a:rPr lang="en-US" dirty="0">
                <a:cs typeface="Cordia New" pitchFamily="34" charset="-34"/>
              </a:rPr>
              <a:t>Need to scale-up HIV testing among TB patients in the Pacific</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extBox 5"/>
          <p:cNvSpPr txBox="1"/>
          <p:nvPr/>
        </p:nvSpPr>
        <p:spPr>
          <a:xfrm>
            <a:off x="1403640" y="2227146"/>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Proportion of TB patients with known HIV status, 2017</a:t>
            </a:r>
            <a:endParaRPr kumimoji="0" lang="en-GB"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 name="Text Box 10"/>
          <p:cNvSpPr txBox="1">
            <a:spLocks noChangeArrowheads="1"/>
          </p:cNvSpPr>
          <p:nvPr/>
        </p:nvSpPr>
        <p:spPr bwMode="auto">
          <a:xfrm>
            <a:off x="0" y="6654552"/>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2"/>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graphicFrame>
        <p:nvGraphicFramePr>
          <p:cNvPr id="10" name="Chart 9">
            <a:extLst>
              <a:ext uri="{FF2B5EF4-FFF2-40B4-BE49-F238E27FC236}">
                <a16:creationId xmlns:a16="http://schemas.microsoft.com/office/drawing/2014/main" id="{FFC52F19-A971-42BB-AA4F-78D32857CDFE}"/>
              </a:ext>
            </a:extLst>
          </p:cNvPr>
          <p:cNvGraphicFramePr>
            <a:graphicFrameLocks/>
          </p:cNvGraphicFramePr>
          <p:nvPr>
            <p:extLst>
              <p:ext uri="{D42A27DB-BD31-4B8C-83A1-F6EECF244321}">
                <p14:modId xmlns:p14="http://schemas.microsoft.com/office/powerpoint/2010/main" val="2917653012"/>
              </p:ext>
            </p:extLst>
          </p:nvPr>
        </p:nvGraphicFramePr>
        <p:xfrm>
          <a:off x="457200" y="2534939"/>
          <a:ext cx="8020924" cy="4005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11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C6F2-FCE7-4B3F-861C-6C7FBF35BF83}"/>
              </a:ext>
            </a:extLst>
          </p:cNvPr>
          <p:cNvSpPr>
            <a:spLocks noGrp="1"/>
          </p:cNvSpPr>
          <p:nvPr>
            <p:ph type="title"/>
          </p:nvPr>
        </p:nvSpPr>
        <p:spPr>
          <a:xfrm>
            <a:off x="218264" y="1479334"/>
            <a:ext cx="8533212" cy="504000"/>
          </a:xfrm>
        </p:spPr>
        <p:txBody>
          <a:bodyPr/>
          <a:lstStyle/>
          <a:p>
            <a:r>
              <a:rPr lang="en-US" dirty="0"/>
              <a:t>Considerable proportion of TB patients do not know their HIV status – TB case finding gaps and HIV testing gap</a:t>
            </a:r>
          </a:p>
        </p:txBody>
      </p:sp>
      <p:graphicFrame>
        <p:nvGraphicFramePr>
          <p:cNvPr id="4" name="Chart 3">
            <a:extLst>
              <a:ext uri="{FF2B5EF4-FFF2-40B4-BE49-F238E27FC236}">
                <a16:creationId xmlns:a16="http://schemas.microsoft.com/office/drawing/2014/main" id="{711F81A1-1CC8-4781-A233-6B9CC15CCBAD}"/>
              </a:ext>
            </a:extLst>
          </p:cNvPr>
          <p:cNvGraphicFramePr>
            <a:graphicFrameLocks/>
          </p:cNvGraphicFramePr>
          <p:nvPr>
            <p:extLst>
              <p:ext uri="{D42A27DB-BD31-4B8C-83A1-F6EECF244321}">
                <p14:modId xmlns:p14="http://schemas.microsoft.com/office/powerpoint/2010/main" val="1126418298"/>
              </p:ext>
            </p:extLst>
          </p:nvPr>
        </p:nvGraphicFramePr>
        <p:xfrm>
          <a:off x="121280" y="2804922"/>
          <a:ext cx="8630196" cy="3740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E66D17D5-1C90-4006-9D17-368445B768D5}"/>
              </a:ext>
            </a:extLst>
          </p:cNvPr>
          <p:cNvSpPr txBox="1">
            <a:spLocks noChangeArrowheads="1"/>
          </p:cNvSpPr>
          <p:nvPr/>
        </p:nvSpPr>
        <p:spPr bwMode="auto">
          <a:xfrm>
            <a:off x="-68870" y="6409610"/>
            <a:ext cx="2306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8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8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(2018). Global TB Report 2018</a:t>
            </a:r>
          </a:p>
        </p:txBody>
      </p:sp>
      <p:sp>
        <p:nvSpPr>
          <p:cNvPr id="6" name="TextBox 5">
            <a:extLst>
              <a:ext uri="{FF2B5EF4-FFF2-40B4-BE49-F238E27FC236}">
                <a16:creationId xmlns:a16="http://schemas.microsoft.com/office/drawing/2014/main" id="{FECBE23C-8036-44C8-A057-E2E5A5E82EDF}"/>
              </a:ext>
            </a:extLst>
          </p:cNvPr>
          <p:cNvSpPr txBox="1"/>
          <p:nvPr/>
        </p:nvSpPr>
        <p:spPr>
          <a:xfrm>
            <a:off x="218264" y="2494530"/>
            <a:ext cx="853321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rPr>
              <a:t>Proportion of TB patients </a:t>
            </a:r>
            <a:r>
              <a:rPr lang="en-US" sz="1400" b="1" dirty="0">
                <a:solidFill>
                  <a:srgbClr val="00B0F0"/>
                </a:solidFill>
                <a:latin typeface="Arial"/>
                <a:cs typeface="Arial" panose="020B0604020202020204" pitchFamily="34" charset="0"/>
              </a:rPr>
              <a:t>with known HIV status by TB notification status in TB </a:t>
            </a:r>
            <a:r>
              <a:rPr lang="en-US" sz="1400" b="1" dirty="0" err="1">
                <a:solidFill>
                  <a:srgbClr val="00B0F0"/>
                </a:solidFill>
                <a:latin typeface="Arial"/>
                <a:cs typeface="Arial" panose="020B0604020202020204" pitchFamily="34" charset="0"/>
              </a:rPr>
              <a:t>programmes</a:t>
            </a:r>
            <a:r>
              <a:rPr lang="en-US" sz="1400" b="1" dirty="0">
                <a:solidFill>
                  <a:srgbClr val="00B0F0"/>
                </a:solidFill>
                <a:latin typeface="Arial"/>
                <a:cs typeface="Arial" panose="020B0604020202020204" pitchFamily="34" charset="0"/>
              </a:rPr>
              <a:t> </a:t>
            </a:r>
            <a:r>
              <a:rPr kumimoji="0" lang="en-US"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rPr>
              <a:t>, 2017</a:t>
            </a:r>
            <a:endParaRPr kumimoji="0" lang="en-GB" sz="1400" b="1" i="0" u="none" strike="noStrike" kern="1200" cap="none" spc="0" normalizeH="0" baseline="0" noProof="0" dirty="0">
              <a:ln>
                <a:noFill/>
              </a:ln>
              <a:solidFill>
                <a:srgbClr val="00B0F0"/>
              </a:solidFill>
              <a:effectLst/>
              <a:uLnTx/>
              <a:uFillTx/>
              <a:latin typeface="Arial"/>
              <a:ea typeface="+mn-ea"/>
              <a:cs typeface="Arial" panose="020B0604020202020204" pitchFamily="34" charset="0"/>
            </a:endParaRPr>
          </a:p>
        </p:txBody>
      </p:sp>
      <p:grpSp>
        <p:nvGrpSpPr>
          <p:cNvPr id="14" name="Group 13">
            <a:extLst>
              <a:ext uri="{FF2B5EF4-FFF2-40B4-BE49-F238E27FC236}">
                <a16:creationId xmlns:a16="http://schemas.microsoft.com/office/drawing/2014/main" id="{0B522EE4-6F11-4CA3-8A6F-056683F05FAE}"/>
              </a:ext>
            </a:extLst>
          </p:cNvPr>
          <p:cNvGrpSpPr/>
          <p:nvPr/>
        </p:nvGrpSpPr>
        <p:grpSpPr>
          <a:xfrm>
            <a:off x="2710416" y="6086445"/>
            <a:ext cx="6379808" cy="646331"/>
            <a:chOff x="428608" y="6203891"/>
            <a:chExt cx="6379808" cy="646331"/>
          </a:xfrm>
        </p:grpSpPr>
        <p:sp>
          <p:nvSpPr>
            <p:cNvPr id="8" name="TextBox 7">
              <a:extLst>
                <a:ext uri="{FF2B5EF4-FFF2-40B4-BE49-F238E27FC236}">
                  <a16:creationId xmlns:a16="http://schemas.microsoft.com/office/drawing/2014/main" id="{7A46ED9D-5A00-40CF-B856-599009D1D56A}"/>
                </a:ext>
              </a:extLst>
            </p:cNvPr>
            <p:cNvSpPr txBox="1"/>
            <p:nvPr/>
          </p:nvSpPr>
          <p:spPr>
            <a:xfrm>
              <a:off x="428608" y="6254225"/>
              <a:ext cx="180000" cy="180000"/>
            </a:xfrm>
            <a:prstGeom prst="rect">
              <a:avLst/>
            </a:prstGeom>
            <a:solidFill>
              <a:srgbClr val="009999"/>
            </a:solidFill>
            <a:ln>
              <a:no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83F63C6-ACB1-4F8A-B1DD-CF627275C631}"/>
                </a:ext>
              </a:extLst>
            </p:cNvPr>
            <p:cNvSpPr txBox="1"/>
            <p:nvPr/>
          </p:nvSpPr>
          <p:spPr>
            <a:xfrm>
              <a:off x="2826174" y="6254225"/>
              <a:ext cx="180000" cy="180000"/>
            </a:xfrm>
            <a:prstGeom prst="rect">
              <a:avLst/>
            </a:prstGeom>
            <a:solidFill>
              <a:srgbClr val="FF7C80"/>
            </a:solidFill>
            <a:ln>
              <a:no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3B9AC4F2-6CB1-413B-98B8-FFC28A0CE6DF}"/>
                </a:ext>
              </a:extLst>
            </p:cNvPr>
            <p:cNvSpPr txBox="1"/>
            <p:nvPr/>
          </p:nvSpPr>
          <p:spPr>
            <a:xfrm>
              <a:off x="5055116" y="6203891"/>
              <a:ext cx="1753300" cy="461665"/>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Undiagnosed TB cases </a:t>
              </a:r>
            </a:p>
            <a:p>
              <a:r>
                <a:rPr lang="en-US" sz="1200" dirty="0">
                  <a:solidFill>
                    <a:schemeClr val="tx1">
                      <a:lumMod val="65000"/>
                      <a:lumOff val="35000"/>
                    </a:schemeClr>
                  </a:solidFill>
                  <a:latin typeface="Arial" panose="020B0604020202020204" pitchFamily="34" charset="0"/>
                  <a:cs typeface="Arial" panose="020B0604020202020204" pitchFamily="34" charset="0"/>
                </a:rPr>
                <a:t>(TB case finding gap)</a:t>
              </a:r>
            </a:p>
          </p:txBody>
        </p:sp>
        <p:sp>
          <p:nvSpPr>
            <p:cNvPr id="11" name="TextBox 10">
              <a:extLst>
                <a:ext uri="{FF2B5EF4-FFF2-40B4-BE49-F238E27FC236}">
                  <a16:creationId xmlns:a16="http://schemas.microsoft.com/office/drawing/2014/main" id="{382EF2CC-F10A-4828-9FC6-1B3066D9776D}"/>
                </a:ext>
              </a:extLst>
            </p:cNvPr>
            <p:cNvSpPr txBox="1"/>
            <p:nvPr/>
          </p:nvSpPr>
          <p:spPr>
            <a:xfrm>
              <a:off x="2980061" y="6203891"/>
              <a:ext cx="1982748" cy="646331"/>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TB cases notified but not tested for HIV </a:t>
              </a:r>
            </a:p>
            <a:p>
              <a:r>
                <a:rPr lang="en-US" sz="1200" dirty="0">
                  <a:solidFill>
                    <a:schemeClr val="tx1">
                      <a:lumMod val="65000"/>
                      <a:lumOff val="35000"/>
                    </a:schemeClr>
                  </a:solidFill>
                  <a:latin typeface="Arial" panose="020B0604020202020204" pitchFamily="34" charset="0"/>
                  <a:cs typeface="Arial" panose="020B0604020202020204" pitchFamily="34" charset="0"/>
                </a:rPr>
                <a:t>(HIV testing gap)</a:t>
              </a:r>
            </a:p>
          </p:txBody>
        </p:sp>
        <p:sp>
          <p:nvSpPr>
            <p:cNvPr id="12" name="TextBox 8">
              <a:extLst>
                <a:ext uri="{FF2B5EF4-FFF2-40B4-BE49-F238E27FC236}">
                  <a16:creationId xmlns:a16="http://schemas.microsoft.com/office/drawing/2014/main" id="{1C7AF0BA-756C-4FE2-88FB-3FA15C784FAB}"/>
                </a:ext>
              </a:extLst>
            </p:cNvPr>
            <p:cNvSpPr txBox="1"/>
            <p:nvPr/>
          </p:nvSpPr>
          <p:spPr>
            <a:xfrm>
              <a:off x="4908863" y="6254225"/>
              <a:ext cx="180000" cy="180000"/>
            </a:xfrm>
            <a:prstGeom prst="rect">
              <a:avLst/>
            </a:prstGeom>
            <a:solidFill>
              <a:srgbClr val="A6A6A6"/>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D1AD6D18-FFB1-4F55-9293-4E5349C0545E}"/>
                </a:ext>
              </a:extLst>
            </p:cNvPr>
            <p:cNvSpPr/>
            <p:nvPr/>
          </p:nvSpPr>
          <p:spPr>
            <a:xfrm>
              <a:off x="558083" y="6203891"/>
              <a:ext cx="2457724" cy="461665"/>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Notified TB patients know their HIV status</a:t>
              </a:r>
            </a:p>
          </p:txBody>
        </p:sp>
      </p:grpSp>
    </p:spTree>
    <p:extLst>
      <p:ext uri="{BB962C8B-B14F-4D97-AF65-F5344CB8AC3E}">
        <p14:creationId xmlns:p14="http://schemas.microsoft.com/office/powerpoint/2010/main" val="3116617088"/>
      </p:ext>
    </p:extLst>
  </p:cSld>
  <p:clrMapOvr>
    <a:masterClrMapping/>
  </p:clrMapOvr>
</p:sld>
</file>

<file path=ppt/theme/theme1.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912</TotalTime>
  <Words>1691</Words>
  <Application>Microsoft Office PowerPoint</Application>
  <PresentationFormat>On-screen Show (4:3)</PresentationFormat>
  <Paragraphs>285</Paragraphs>
  <Slides>25</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1_Layout</vt:lpstr>
      <vt:lpstr>2_Cover Design</vt:lpstr>
      <vt:lpstr>Worksheet</vt:lpstr>
      <vt:lpstr>TB-HIV</vt:lpstr>
      <vt:lpstr>PowerPoint Presentation</vt:lpstr>
      <vt:lpstr>TB snapshot 2017</vt:lpstr>
      <vt:lpstr>Over a third of high TB burden countries are in Asia and the Pacific</vt:lpstr>
      <vt:lpstr>Estimated burden of HIV and TB in select countries, 2017</vt:lpstr>
      <vt:lpstr>Estimated HIV prevalence in incident TB cases, 2017</vt:lpstr>
      <vt:lpstr>Need to scale-up HIV testing among TB patients in Asia</vt:lpstr>
      <vt:lpstr>Need to scale-up HIV testing among TB patients in the Pacific</vt:lpstr>
      <vt:lpstr>Considerable proportion of TB patients do not know their HIV status – TB case finding gaps and HIV testing gap</vt:lpstr>
      <vt:lpstr>Lost opportunities to save lives by putting more people on TB and HIV treatment, Asia and the Pacific, 2017</vt:lpstr>
      <vt:lpstr>Integrated approaches need to strengthen in diagnosis, treatment, and care of TB-HIV co-infections in Asia and the Pacific </vt:lpstr>
      <vt:lpstr>Diagnosis and treatment continuum among HIV-positive TB patients in Asia and the Pacific, 2017</vt:lpstr>
      <vt:lpstr>About 74% of people with TB-HIV co-infection did not have access to antiretroviral therapy in Asia and the Pacific, 2017</vt:lpstr>
      <vt:lpstr>Low coverage of TB preventive treatment among PLHIV newly enrolled in HIV care in Asia and the Pacific, 2017</vt:lpstr>
      <vt:lpstr>TB co-infection: preventable death among PLHIV</vt:lpstr>
      <vt:lpstr>8 countries account for 94% of all TB-related deaths among PLHIV in Asia and the Pacific, 2017 </vt:lpstr>
      <vt:lpstr>Considerably high proportion of deaths among PLHIV is attributable to TB</vt:lpstr>
      <vt:lpstr>66% decline in TB deaths among PLHIV between 2010 and 2017</vt:lpstr>
      <vt:lpstr>Low TB treatment success rate among HIV-positive TB patients underscores the importance of prevention of opportunistic infections among PLHIV </vt:lpstr>
      <vt:lpstr>Higher rate of deaths and lower rate of treatment success among HIV-positive TB cases</vt:lpstr>
      <vt:lpstr>11 out of 12 high TB burden countries in Asia and the Pacific also have high MDR-TB burden, 2017</vt:lpstr>
      <vt:lpstr>Estimated incidence of MDR/RR-TB in 2017</vt:lpstr>
      <vt:lpstr>Reported budget in National Strategic Plan for TB, high TB burden countries, 2018  </vt:lpstr>
      <vt:lpstr>TB financing in high TB burden countries are heavily dependent on international 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HTIN, Khin Cho</dc:creator>
  <cp:lastModifiedBy>WIN HTIN, Khin Cho</cp:lastModifiedBy>
  <cp:revision>53</cp:revision>
  <dcterms:created xsi:type="dcterms:W3CDTF">2018-03-28T09:34:02Z</dcterms:created>
  <dcterms:modified xsi:type="dcterms:W3CDTF">2018-11-23T07:07:42Z</dcterms:modified>
</cp:coreProperties>
</file>