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6.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notesSlides/notesSlide3.xml" ContentType="application/vnd.openxmlformats-officedocument.presentationml.notesSl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4.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0" r:id="rId2"/>
    <p:sldMasterId id="2147483680" r:id="rId3"/>
    <p:sldMasterId id="2147483797" r:id="rId4"/>
    <p:sldMasterId id="2147483800" r:id="rId5"/>
    <p:sldMasterId id="2147483935" r:id="rId6"/>
    <p:sldMasterId id="2147483944" r:id="rId7"/>
  </p:sldMasterIdLst>
  <p:notesMasterIdLst>
    <p:notesMasterId r:id="rId30"/>
  </p:notesMasterIdLst>
  <p:handoutMasterIdLst>
    <p:handoutMasterId r:id="rId31"/>
  </p:handoutMasterIdLst>
  <p:sldIdLst>
    <p:sldId id="266" r:id="rId8"/>
    <p:sldId id="268" r:id="rId9"/>
    <p:sldId id="271" r:id="rId10"/>
    <p:sldId id="353" r:id="rId11"/>
    <p:sldId id="375" r:id="rId12"/>
    <p:sldId id="376" r:id="rId13"/>
    <p:sldId id="377" r:id="rId14"/>
    <p:sldId id="355" r:id="rId15"/>
    <p:sldId id="292" r:id="rId16"/>
    <p:sldId id="358" r:id="rId17"/>
    <p:sldId id="360" r:id="rId18"/>
    <p:sldId id="364" r:id="rId19"/>
    <p:sldId id="365" r:id="rId20"/>
    <p:sldId id="373" r:id="rId21"/>
    <p:sldId id="369" r:id="rId22"/>
    <p:sldId id="296" r:id="rId23"/>
    <p:sldId id="351" r:id="rId24"/>
    <p:sldId id="308" r:id="rId25"/>
    <p:sldId id="338" r:id="rId26"/>
    <p:sldId id="370" r:id="rId27"/>
    <p:sldId id="371" r:id="rId28"/>
    <p:sldId id="311" r:id="rId29"/>
  </p:sldIdLst>
  <p:sldSz cx="9144000" cy="6858000" type="screen4x3"/>
  <p:notesSz cx="7102475" cy="10234613"/>
  <p:custDataLst>
    <p:tags r:id="rId32"/>
  </p:custDataLst>
  <p:defaultTextStyle>
    <a:defPPr>
      <a:defRPr lang="th-TH"/>
    </a:defPPr>
    <a:lvl1pPr algn="l" rtl="0" fontAlgn="base">
      <a:spcBef>
        <a:spcPct val="0"/>
      </a:spcBef>
      <a:spcAft>
        <a:spcPct val="0"/>
      </a:spcAft>
      <a:defRPr sz="2800" kern="1200">
        <a:solidFill>
          <a:schemeClr val="tx1"/>
        </a:solidFill>
        <a:latin typeface="Arial" pitchFamily="34" charset="0"/>
        <a:ea typeface="+mn-ea"/>
        <a:cs typeface="Cordia New" pitchFamily="34" charset="-34"/>
      </a:defRPr>
    </a:lvl1pPr>
    <a:lvl2pPr marL="457200" algn="l" rtl="0" fontAlgn="base">
      <a:spcBef>
        <a:spcPct val="0"/>
      </a:spcBef>
      <a:spcAft>
        <a:spcPct val="0"/>
      </a:spcAft>
      <a:defRPr sz="2800" kern="1200">
        <a:solidFill>
          <a:schemeClr val="tx1"/>
        </a:solidFill>
        <a:latin typeface="Arial" pitchFamily="34" charset="0"/>
        <a:ea typeface="+mn-ea"/>
        <a:cs typeface="Cordia New" pitchFamily="34" charset="-34"/>
      </a:defRPr>
    </a:lvl2pPr>
    <a:lvl3pPr marL="914400" algn="l" rtl="0" fontAlgn="base">
      <a:spcBef>
        <a:spcPct val="0"/>
      </a:spcBef>
      <a:spcAft>
        <a:spcPct val="0"/>
      </a:spcAft>
      <a:defRPr sz="2800" kern="1200">
        <a:solidFill>
          <a:schemeClr val="tx1"/>
        </a:solidFill>
        <a:latin typeface="Arial" pitchFamily="34" charset="0"/>
        <a:ea typeface="+mn-ea"/>
        <a:cs typeface="Cordia New" pitchFamily="34" charset="-34"/>
      </a:defRPr>
    </a:lvl3pPr>
    <a:lvl4pPr marL="1371600" algn="l" rtl="0" fontAlgn="base">
      <a:spcBef>
        <a:spcPct val="0"/>
      </a:spcBef>
      <a:spcAft>
        <a:spcPct val="0"/>
      </a:spcAft>
      <a:defRPr sz="2800" kern="1200">
        <a:solidFill>
          <a:schemeClr val="tx1"/>
        </a:solidFill>
        <a:latin typeface="Arial" pitchFamily="34" charset="0"/>
        <a:ea typeface="+mn-ea"/>
        <a:cs typeface="Cordia New" pitchFamily="34" charset="-34"/>
      </a:defRPr>
    </a:lvl4pPr>
    <a:lvl5pPr marL="1828800" algn="l" rtl="0" fontAlgn="base">
      <a:spcBef>
        <a:spcPct val="0"/>
      </a:spcBef>
      <a:spcAft>
        <a:spcPct val="0"/>
      </a:spcAft>
      <a:defRPr sz="2800" kern="1200">
        <a:solidFill>
          <a:schemeClr val="tx1"/>
        </a:solidFill>
        <a:latin typeface="Arial" pitchFamily="34" charset="0"/>
        <a:ea typeface="+mn-ea"/>
        <a:cs typeface="Cordia New" pitchFamily="34" charset="-34"/>
      </a:defRPr>
    </a:lvl5pPr>
    <a:lvl6pPr marL="2286000" algn="l" defTabSz="914400" rtl="0" eaLnBrk="1" latinLnBrk="0" hangingPunct="1">
      <a:defRPr sz="2800" kern="1200">
        <a:solidFill>
          <a:schemeClr val="tx1"/>
        </a:solidFill>
        <a:latin typeface="Arial" pitchFamily="34" charset="0"/>
        <a:ea typeface="+mn-ea"/>
        <a:cs typeface="Cordia New" pitchFamily="34" charset="-34"/>
      </a:defRPr>
    </a:lvl6pPr>
    <a:lvl7pPr marL="2743200" algn="l" defTabSz="914400" rtl="0" eaLnBrk="1" latinLnBrk="0" hangingPunct="1">
      <a:defRPr sz="2800" kern="1200">
        <a:solidFill>
          <a:schemeClr val="tx1"/>
        </a:solidFill>
        <a:latin typeface="Arial" pitchFamily="34" charset="0"/>
        <a:ea typeface="+mn-ea"/>
        <a:cs typeface="Cordia New" pitchFamily="34" charset="-34"/>
      </a:defRPr>
    </a:lvl7pPr>
    <a:lvl8pPr marL="3200400" algn="l" defTabSz="914400" rtl="0" eaLnBrk="1" latinLnBrk="0" hangingPunct="1">
      <a:defRPr sz="2800" kern="1200">
        <a:solidFill>
          <a:schemeClr val="tx1"/>
        </a:solidFill>
        <a:latin typeface="Arial" pitchFamily="34" charset="0"/>
        <a:ea typeface="+mn-ea"/>
        <a:cs typeface="Cordia New" pitchFamily="34" charset="-34"/>
      </a:defRPr>
    </a:lvl8pPr>
    <a:lvl9pPr marL="3657600" algn="l" defTabSz="914400" rtl="0" eaLnBrk="1" latinLnBrk="0" hangingPunct="1">
      <a:defRPr sz="2800" kern="1200">
        <a:solidFill>
          <a:schemeClr val="tx1"/>
        </a:solidFill>
        <a:latin typeface="Arial" pitchFamily="34" charset="0"/>
        <a:ea typeface="+mn-ea"/>
        <a:cs typeface="Cordia New" pitchFamily="34" charset="-34"/>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1837"/>
    <a:srgbClr val="D60000"/>
    <a:srgbClr val="00AEEF"/>
    <a:srgbClr val="F78E1E"/>
    <a:srgbClr val="88C540"/>
    <a:srgbClr val="ADD77B"/>
    <a:srgbClr val="7F7F7F"/>
    <a:srgbClr val="EC008C"/>
    <a:srgbClr val="4775D1"/>
    <a:srgbClr val="413C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5" autoAdjust="0"/>
    <p:restoredTop sz="92065" autoAdjust="0"/>
  </p:normalViewPr>
  <p:slideViewPr>
    <p:cSldViewPr>
      <p:cViewPr>
        <p:scale>
          <a:sx n="100" d="100"/>
          <a:sy n="100" d="100"/>
        </p:scale>
        <p:origin x="-384"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592" y="-108"/>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5.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959580052493437"/>
          <c:y val="9.2341946931754057E-2"/>
          <c:w val="0.86647811023622046"/>
          <c:h val="0.55161783556125255"/>
        </c:manualLayout>
      </c:layout>
      <c:barChart>
        <c:barDir val="col"/>
        <c:grouping val="clustered"/>
        <c:varyColors val="0"/>
        <c:ser>
          <c:idx val="0"/>
          <c:order val="0"/>
          <c:spPr>
            <a:solidFill>
              <a:srgbClr val="88C540"/>
            </a:solidFill>
          </c:spPr>
          <c:invertIfNegative val="0"/>
          <c:cat>
            <c:multiLvlStrRef>
              <c:f>'HIV prev'!$A$3:$B$5</c:f>
              <c:multiLvlStrCache>
                <c:ptCount val="3"/>
                <c:lvl>
                  <c:pt idx="0">
                    <c:v>* Afghanistan (2012)</c:v>
                  </c:pt>
                  <c:pt idx="1">
                    <c:v>Nepal (2009)</c:v>
                  </c:pt>
                  <c:pt idx="2">
                    <c:v>India (2010-11)</c:v>
                  </c:pt>
                </c:lvl>
                <c:lvl>
                  <c:pt idx="0">
                    <c:v>Road transport workers/assistants</c:v>
                  </c:pt>
                  <c:pt idx="1">
                    <c:v>Truck drivers</c:v>
                  </c:pt>
                  <c:pt idx="2">
                    <c:v>Long distance truck drivers</c:v>
                  </c:pt>
                </c:lvl>
              </c:multiLvlStrCache>
            </c:multiLvlStrRef>
          </c:cat>
          <c:val>
            <c:numRef>
              <c:f>'HIV prev'!$C$3:$C$5</c:f>
              <c:numCache>
                <c:formatCode>General</c:formatCode>
                <c:ptCount val="3"/>
                <c:pt idx="0">
                  <c:v>0</c:v>
                </c:pt>
              </c:numCache>
            </c:numRef>
          </c:val>
        </c:ser>
        <c:ser>
          <c:idx val="1"/>
          <c:order val="1"/>
          <c:invertIfNegative val="0"/>
          <c:cat>
            <c:multiLvlStrRef>
              <c:f>'HIV prev'!$A$3:$B$5</c:f>
              <c:multiLvlStrCache>
                <c:ptCount val="3"/>
                <c:lvl>
                  <c:pt idx="0">
                    <c:v>* Afghanistan (2012)</c:v>
                  </c:pt>
                  <c:pt idx="1">
                    <c:v>Nepal (2009)</c:v>
                  </c:pt>
                  <c:pt idx="2">
                    <c:v>India (2010-11)</c:v>
                  </c:pt>
                </c:lvl>
                <c:lvl>
                  <c:pt idx="0">
                    <c:v>Road transport workers/assistants</c:v>
                  </c:pt>
                  <c:pt idx="1">
                    <c:v>Truck drivers</c:v>
                  </c:pt>
                  <c:pt idx="2">
                    <c:v>Long distance truck drivers</c:v>
                  </c:pt>
                </c:lvl>
              </c:multiLvlStrCache>
            </c:multiLvlStrRef>
          </c:cat>
          <c:val>
            <c:numRef>
              <c:f>'HIV prev'!$D$3:$D$5</c:f>
              <c:numCache>
                <c:formatCode>General</c:formatCode>
                <c:ptCount val="3"/>
                <c:pt idx="1">
                  <c:v>0</c:v>
                </c:pt>
              </c:numCache>
            </c:numRef>
          </c:val>
        </c:ser>
        <c:ser>
          <c:idx val="2"/>
          <c:order val="2"/>
          <c:invertIfNegative val="0"/>
          <c:cat>
            <c:multiLvlStrRef>
              <c:f>'HIV prev'!$A$3:$B$5</c:f>
              <c:multiLvlStrCache>
                <c:ptCount val="3"/>
                <c:lvl>
                  <c:pt idx="0">
                    <c:v>* Afghanistan (2012)</c:v>
                  </c:pt>
                  <c:pt idx="1">
                    <c:v>Nepal (2009)</c:v>
                  </c:pt>
                  <c:pt idx="2">
                    <c:v>India (2010-11)</c:v>
                  </c:pt>
                </c:lvl>
                <c:lvl>
                  <c:pt idx="0">
                    <c:v>Road transport workers/assistants</c:v>
                  </c:pt>
                  <c:pt idx="1">
                    <c:v>Truck drivers</c:v>
                  </c:pt>
                  <c:pt idx="2">
                    <c:v>Long distance truck drivers</c:v>
                  </c:pt>
                </c:lvl>
              </c:multiLvlStrCache>
            </c:multiLvlStrRef>
          </c:cat>
          <c:val>
            <c:numRef>
              <c:f>'HIV prev'!$E$3:$E$5</c:f>
              <c:numCache>
                <c:formatCode>General</c:formatCode>
                <c:ptCount val="3"/>
                <c:pt idx="2">
                  <c:v>2.6</c:v>
                </c:pt>
              </c:numCache>
            </c:numRef>
          </c:val>
        </c:ser>
        <c:dLbls>
          <c:dLblPos val="outEnd"/>
          <c:showLegendKey val="0"/>
          <c:showVal val="1"/>
          <c:showCatName val="0"/>
          <c:showSerName val="0"/>
          <c:showPercent val="0"/>
          <c:showBubbleSize val="0"/>
        </c:dLbls>
        <c:gapWidth val="300"/>
        <c:overlap val="100"/>
        <c:axId val="79647872"/>
        <c:axId val="79649408"/>
      </c:barChart>
      <c:catAx>
        <c:axId val="79647872"/>
        <c:scaling>
          <c:orientation val="minMax"/>
        </c:scaling>
        <c:delete val="0"/>
        <c:axPos val="b"/>
        <c:majorTickMark val="out"/>
        <c:minorTickMark val="none"/>
        <c:tickLblPos val="nextTo"/>
        <c:crossAx val="79649408"/>
        <c:crosses val="autoZero"/>
        <c:auto val="1"/>
        <c:lblAlgn val="ctr"/>
        <c:lblOffset val="100"/>
        <c:noMultiLvlLbl val="0"/>
      </c:catAx>
      <c:valAx>
        <c:axId val="79649408"/>
        <c:scaling>
          <c:orientation val="minMax"/>
          <c:max val="3"/>
        </c:scaling>
        <c:delete val="0"/>
        <c:axPos val="l"/>
        <c:title>
          <c:tx>
            <c:rich>
              <a:bodyPr rot="0" vert="horz"/>
              <a:lstStyle/>
              <a:p>
                <a:pPr>
                  <a:defRPr/>
                </a:pPr>
                <a:r>
                  <a:rPr lang="en-GB"/>
                  <a:t>%</a:t>
                </a:r>
              </a:p>
            </c:rich>
          </c:tx>
          <c:layout>
            <c:manualLayout>
              <c:xMode val="edge"/>
              <c:yMode val="edge"/>
              <c:x val="3.2626421697287841E-2"/>
              <c:y val="4.3505157785509369E-2"/>
            </c:manualLayout>
          </c:layout>
          <c:overlay val="0"/>
        </c:title>
        <c:numFmt formatCode="General" sourceLinked="1"/>
        <c:majorTickMark val="out"/>
        <c:minorTickMark val="none"/>
        <c:tickLblPos val="nextTo"/>
        <c:crossAx val="79647872"/>
        <c:crosses val="autoZero"/>
        <c:crossBetween val="between"/>
        <c:majorUnit val="1"/>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6579460519712367E-2"/>
          <c:y val="2.4628711889155174E-2"/>
          <c:w val="0.91342053948028767"/>
          <c:h val="0.51244851762502575"/>
        </c:manualLayout>
      </c:layout>
      <c:barChart>
        <c:barDir val="col"/>
        <c:grouping val="clustered"/>
        <c:varyColors val="0"/>
        <c:ser>
          <c:idx val="0"/>
          <c:order val="0"/>
          <c:tx>
            <c:strRef>
              <c:f>'cndm use_casual partner'!$C$3</c:f>
              <c:strCache>
                <c:ptCount val="1"/>
                <c:pt idx="0">
                  <c:v>Road transport workers/assistants</c:v>
                </c:pt>
              </c:strCache>
            </c:strRef>
          </c:tx>
          <c:spPr>
            <a:solidFill>
              <a:srgbClr val="E31837"/>
            </a:solidFill>
            <a:ln>
              <a:noFill/>
            </a:ln>
          </c:spPr>
          <c:invertIfNegative val="0"/>
          <c:dLbls>
            <c:showLegendKey val="0"/>
            <c:showVal val="1"/>
            <c:showCatName val="0"/>
            <c:showSerName val="0"/>
            <c:showPercent val="0"/>
            <c:showBubbleSize val="0"/>
            <c:showLeaderLines val="0"/>
          </c:dLbls>
          <c:cat>
            <c:multiLvlStrRef>
              <c:f>'cndm use_casual partner'!$A$4:$B$10</c:f>
              <c:multiLvlStrCache>
                <c:ptCount val="7"/>
                <c:lvl>
                  <c:pt idx="0">
                    <c:v>Torkham, border crossing</c:v>
                  </c:pt>
                  <c:pt idx="1">
                    <c:v>South-East</c:v>
                  </c:pt>
                  <c:pt idx="2">
                    <c:v>North-East</c:v>
                  </c:pt>
                  <c:pt idx="3">
                    <c:v>North-West</c:v>
                  </c:pt>
                  <c:pt idx="4">
                    <c:v>North-South</c:v>
                  </c:pt>
                  <c:pt idx="5">
                    <c:v>Pasay</c:v>
                  </c:pt>
                  <c:pt idx="6">
                    <c:v>Angeles</c:v>
                  </c:pt>
                </c:lvl>
                <c:lvl>
                  <c:pt idx="0">
                    <c:v>Afghanistan 
(2012)</c:v>
                  </c:pt>
                  <c:pt idx="1">
                    <c:v>India National Highways 
(2009-10)</c:v>
                  </c:pt>
                  <c:pt idx="5">
                    <c:v>Philippines 
(2011)</c:v>
                  </c:pt>
                </c:lvl>
              </c:multiLvlStrCache>
            </c:multiLvlStrRef>
          </c:cat>
          <c:val>
            <c:numRef>
              <c:f>'cndm use_casual partner'!$C$4:$C$10</c:f>
              <c:numCache>
                <c:formatCode>General</c:formatCode>
                <c:ptCount val="7"/>
                <c:pt idx="0">
                  <c:v>10</c:v>
                </c:pt>
              </c:numCache>
            </c:numRef>
          </c:val>
        </c:ser>
        <c:ser>
          <c:idx val="1"/>
          <c:order val="1"/>
          <c:tx>
            <c:strRef>
              <c:f>'cndm use_casual partner'!$D$3</c:f>
              <c:strCache>
                <c:ptCount val="1"/>
                <c:pt idx="0">
                  <c:v>Long distance truck drivers</c:v>
                </c:pt>
              </c:strCache>
            </c:strRef>
          </c:tx>
          <c:spPr>
            <a:solidFill>
              <a:srgbClr val="F78E1E"/>
            </a:solidFill>
            <a:ln>
              <a:noFill/>
            </a:ln>
          </c:spPr>
          <c:invertIfNegative val="0"/>
          <c:dLbls>
            <c:showLegendKey val="0"/>
            <c:showVal val="1"/>
            <c:showCatName val="0"/>
            <c:showSerName val="0"/>
            <c:showPercent val="0"/>
            <c:showBubbleSize val="0"/>
            <c:showLeaderLines val="0"/>
          </c:dLbls>
          <c:cat>
            <c:multiLvlStrRef>
              <c:f>'cndm use_casual partner'!$A$4:$B$10</c:f>
              <c:multiLvlStrCache>
                <c:ptCount val="7"/>
                <c:lvl>
                  <c:pt idx="0">
                    <c:v>Torkham, border crossing</c:v>
                  </c:pt>
                  <c:pt idx="1">
                    <c:v>South-East</c:v>
                  </c:pt>
                  <c:pt idx="2">
                    <c:v>North-East</c:v>
                  </c:pt>
                  <c:pt idx="3">
                    <c:v>North-West</c:v>
                  </c:pt>
                  <c:pt idx="4">
                    <c:v>North-South</c:v>
                  </c:pt>
                  <c:pt idx="5">
                    <c:v>Pasay</c:v>
                  </c:pt>
                  <c:pt idx="6">
                    <c:v>Angeles</c:v>
                  </c:pt>
                </c:lvl>
                <c:lvl>
                  <c:pt idx="0">
                    <c:v>Afghanistan 
(2012)</c:v>
                  </c:pt>
                  <c:pt idx="1">
                    <c:v>India National Highways 
(2009-10)</c:v>
                  </c:pt>
                  <c:pt idx="5">
                    <c:v>Philippines 
(2011)</c:v>
                  </c:pt>
                </c:lvl>
              </c:multiLvlStrCache>
            </c:multiLvlStrRef>
          </c:cat>
          <c:val>
            <c:numRef>
              <c:f>'cndm use_casual partner'!$D$4:$D$10</c:f>
              <c:numCache>
                <c:formatCode>General</c:formatCode>
                <c:ptCount val="7"/>
                <c:pt idx="1">
                  <c:v>33</c:v>
                </c:pt>
                <c:pt idx="2">
                  <c:v>43</c:v>
                </c:pt>
                <c:pt idx="3">
                  <c:v>45</c:v>
                </c:pt>
                <c:pt idx="4">
                  <c:v>63</c:v>
                </c:pt>
              </c:numCache>
            </c:numRef>
          </c:val>
        </c:ser>
        <c:ser>
          <c:idx val="2"/>
          <c:order val="2"/>
          <c:tx>
            <c:strRef>
              <c:f>'cndm use_casual partner'!$E$3</c:f>
              <c:strCache>
                <c:ptCount val="1"/>
                <c:pt idx="0">
                  <c:v>Bus drivers</c:v>
                </c:pt>
              </c:strCache>
            </c:strRef>
          </c:tx>
          <c:spPr>
            <a:solidFill>
              <a:srgbClr val="88C540"/>
            </a:solidFill>
            <a:ln>
              <a:noFill/>
            </a:ln>
          </c:spPr>
          <c:invertIfNegative val="0"/>
          <c:dLbls>
            <c:showLegendKey val="0"/>
            <c:showVal val="1"/>
            <c:showCatName val="0"/>
            <c:showSerName val="0"/>
            <c:showPercent val="0"/>
            <c:showBubbleSize val="0"/>
            <c:showLeaderLines val="0"/>
          </c:dLbls>
          <c:cat>
            <c:multiLvlStrRef>
              <c:f>'cndm use_casual partner'!$A$4:$B$10</c:f>
              <c:multiLvlStrCache>
                <c:ptCount val="7"/>
                <c:lvl>
                  <c:pt idx="0">
                    <c:v>Torkham, border crossing</c:v>
                  </c:pt>
                  <c:pt idx="1">
                    <c:v>South-East</c:v>
                  </c:pt>
                  <c:pt idx="2">
                    <c:v>North-East</c:v>
                  </c:pt>
                  <c:pt idx="3">
                    <c:v>North-West</c:v>
                  </c:pt>
                  <c:pt idx="4">
                    <c:v>North-South</c:v>
                  </c:pt>
                  <c:pt idx="5">
                    <c:v>Pasay</c:v>
                  </c:pt>
                  <c:pt idx="6">
                    <c:v>Angeles</c:v>
                  </c:pt>
                </c:lvl>
                <c:lvl>
                  <c:pt idx="0">
                    <c:v>Afghanistan 
(2012)</c:v>
                  </c:pt>
                  <c:pt idx="1">
                    <c:v>India National Highways 
(2009-10)</c:v>
                  </c:pt>
                  <c:pt idx="5">
                    <c:v>Philippines 
(2011)</c:v>
                  </c:pt>
                </c:lvl>
              </c:multiLvlStrCache>
            </c:multiLvlStrRef>
          </c:cat>
          <c:val>
            <c:numRef>
              <c:f>'cndm use_casual partner'!$E$4:$E$10</c:f>
              <c:numCache>
                <c:formatCode>General</c:formatCode>
                <c:ptCount val="7"/>
                <c:pt idx="5">
                  <c:v>29</c:v>
                </c:pt>
              </c:numCache>
            </c:numRef>
          </c:val>
        </c:ser>
        <c:ser>
          <c:idx val="3"/>
          <c:order val="3"/>
          <c:tx>
            <c:strRef>
              <c:f>'cndm use_casual partner'!$F$3</c:f>
              <c:strCache>
                <c:ptCount val="1"/>
                <c:pt idx="0">
                  <c:v>Tricycle drivers</c:v>
                </c:pt>
              </c:strCache>
            </c:strRef>
          </c:tx>
          <c:spPr>
            <a:solidFill>
              <a:srgbClr val="00AEEF"/>
            </a:solidFill>
            <a:ln>
              <a:noFill/>
            </a:ln>
          </c:spPr>
          <c:invertIfNegative val="0"/>
          <c:dLbls>
            <c:showLegendKey val="0"/>
            <c:showVal val="1"/>
            <c:showCatName val="0"/>
            <c:showSerName val="0"/>
            <c:showPercent val="0"/>
            <c:showBubbleSize val="0"/>
            <c:showLeaderLines val="0"/>
          </c:dLbls>
          <c:cat>
            <c:multiLvlStrRef>
              <c:f>'cndm use_casual partner'!$A$4:$B$10</c:f>
              <c:multiLvlStrCache>
                <c:ptCount val="7"/>
                <c:lvl>
                  <c:pt idx="0">
                    <c:v>Torkham, border crossing</c:v>
                  </c:pt>
                  <c:pt idx="1">
                    <c:v>South-East</c:v>
                  </c:pt>
                  <c:pt idx="2">
                    <c:v>North-East</c:v>
                  </c:pt>
                  <c:pt idx="3">
                    <c:v>North-West</c:v>
                  </c:pt>
                  <c:pt idx="4">
                    <c:v>North-South</c:v>
                  </c:pt>
                  <c:pt idx="5">
                    <c:v>Pasay</c:v>
                  </c:pt>
                  <c:pt idx="6">
                    <c:v>Angeles</c:v>
                  </c:pt>
                </c:lvl>
                <c:lvl>
                  <c:pt idx="0">
                    <c:v>Afghanistan 
(2012)</c:v>
                  </c:pt>
                  <c:pt idx="1">
                    <c:v>India National Highways 
(2009-10)</c:v>
                  </c:pt>
                  <c:pt idx="5">
                    <c:v>Philippines 
(2011)</c:v>
                  </c:pt>
                </c:lvl>
              </c:multiLvlStrCache>
            </c:multiLvlStrRef>
          </c:cat>
          <c:val>
            <c:numRef>
              <c:f>'cndm use_casual partner'!$F$4:$F$10</c:f>
              <c:numCache>
                <c:formatCode>General</c:formatCode>
                <c:ptCount val="7"/>
                <c:pt idx="6">
                  <c:v>78</c:v>
                </c:pt>
              </c:numCache>
            </c:numRef>
          </c:val>
        </c:ser>
        <c:dLbls>
          <c:showLegendKey val="0"/>
          <c:showVal val="0"/>
          <c:showCatName val="0"/>
          <c:showSerName val="0"/>
          <c:showPercent val="0"/>
          <c:showBubbleSize val="0"/>
        </c:dLbls>
        <c:gapWidth val="150"/>
        <c:overlap val="100"/>
        <c:axId val="84257024"/>
        <c:axId val="84258816"/>
      </c:barChart>
      <c:scatterChart>
        <c:scatterStyle val="lineMarker"/>
        <c:varyColors val="0"/>
        <c:ser>
          <c:idx val="4"/>
          <c:order val="4"/>
          <c:tx>
            <c:strRef>
              <c:f>'cndm use_casual partner'!$B$12</c:f>
              <c:strCache>
                <c:ptCount val="1"/>
                <c:pt idx="0">
                  <c:v>Target</c:v>
                </c:pt>
              </c:strCache>
            </c:strRef>
          </c:tx>
          <c:spPr>
            <a:ln w="19050">
              <a:solidFill>
                <a:srgbClr val="E31837"/>
              </a:solidFill>
              <a:prstDash val="dash"/>
            </a:ln>
          </c:spPr>
          <c:marker>
            <c:symbol val="none"/>
          </c:marker>
          <c:xVal>
            <c:numRef>
              <c:f>'cndm use_casual partner'!$A$13:$A$14</c:f>
              <c:numCache>
                <c:formatCode>General</c:formatCode>
                <c:ptCount val="2"/>
                <c:pt idx="0">
                  <c:v>0</c:v>
                </c:pt>
                <c:pt idx="1">
                  <c:v>1</c:v>
                </c:pt>
              </c:numCache>
            </c:numRef>
          </c:xVal>
          <c:yVal>
            <c:numRef>
              <c:f>'cndm use_casual partner'!$B$13:$B$14</c:f>
              <c:numCache>
                <c:formatCode>General</c:formatCode>
                <c:ptCount val="2"/>
                <c:pt idx="0">
                  <c:v>80</c:v>
                </c:pt>
                <c:pt idx="1">
                  <c:v>80</c:v>
                </c:pt>
              </c:numCache>
            </c:numRef>
          </c:yVal>
          <c:smooth val="0"/>
        </c:ser>
        <c:dLbls>
          <c:showLegendKey val="0"/>
          <c:showVal val="0"/>
          <c:showCatName val="0"/>
          <c:showSerName val="0"/>
          <c:showPercent val="0"/>
          <c:showBubbleSize val="0"/>
        </c:dLbls>
        <c:axId val="84262272"/>
        <c:axId val="84260736"/>
      </c:scatterChart>
      <c:catAx>
        <c:axId val="84257024"/>
        <c:scaling>
          <c:orientation val="minMax"/>
        </c:scaling>
        <c:delete val="0"/>
        <c:axPos val="b"/>
        <c:majorTickMark val="out"/>
        <c:minorTickMark val="none"/>
        <c:tickLblPos val="nextTo"/>
        <c:crossAx val="84258816"/>
        <c:crosses val="autoZero"/>
        <c:auto val="1"/>
        <c:lblAlgn val="ctr"/>
        <c:lblOffset val="100"/>
        <c:noMultiLvlLbl val="0"/>
      </c:catAx>
      <c:valAx>
        <c:axId val="84258816"/>
        <c:scaling>
          <c:orientation val="minMax"/>
          <c:max val="100"/>
          <c:min val="0"/>
        </c:scaling>
        <c:delete val="0"/>
        <c:axPos val="l"/>
        <c:title>
          <c:tx>
            <c:rich>
              <a:bodyPr rot="0" vert="horz"/>
              <a:lstStyle/>
              <a:p>
                <a:pPr>
                  <a:defRPr/>
                </a:pPr>
                <a:r>
                  <a:rPr lang="en-US"/>
                  <a:t>%</a:t>
                </a:r>
              </a:p>
            </c:rich>
          </c:tx>
          <c:layout>
            <c:manualLayout>
              <c:xMode val="edge"/>
              <c:yMode val="edge"/>
              <c:x val="3.8154285539154607E-4"/>
              <c:y val="3.0676155030393725E-4"/>
            </c:manualLayout>
          </c:layout>
          <c:overlay val="0"/>
        </c:title>
        <c:numFmt formatCode="General" sourceLinked="1"/>
        <c:majorTickMark val="out"/>
        <c:minorTickMark val="none"/>
        <c:tickLblPos val="nextTo"/>
        <c:crossAx val="84257024"/>
        <c:crosses val="autoZero"/>
        <c:crossBetween val="between"/>
        <c:majorUnit val="20"/>
      </c:valAx>
      <c:valAx>
        <c:axId val="84260736"/>
        <c:scaling>
          <c:orientation val="minMax"/>
          <c:max val="100"/>
          <c:min val="0"/>
        </c:scaling>
        <c:delete val="1"/>
        <c:axPos val="r"/>
        <c:numFmt formatCode="General" sourceLinked="1"/>
        <c:majorTickMark val="out"/>
        <c:minorTickMark val="none"/>
        <c:tickLblPos val="nextTo"/>
        <c:crossAx val="84262272"/>
        <c:crosses val="max"/>
        <c:crossBetween val="midCat"/>
        <c:majorUnit val="20"/>
      </c:valAx>
      <c:valAx>
        <c:axId val="84262272"/>
        <c:scaling>
          <c:orientation val="minMax"/>
          <c:max val="1"/>
          <c:min val="0"/>
        </c:scaling>
        <c:delete val="1"/>
        <c:axPos val="t"/>
        <c:numFmt formatCode="General" sourceLinked="1"/>
        <c:majorTickMark val="out"/>
        <c:minorTickMark val="none"/>
        <c:tickLblPos val="nextTo"/>
        <c:crossAx val="84260736"/>
        <c:crosses val="max"/>
        <c:crossBetween val="midCat"/>
        <c:majorUnit val="0.2"/>
      </c:valAx>
    </c:plotArea>
    <c:legend>
      <c:legendPos val="b"/>
      <c:legendEntry>
        <c:idx val="4"/>
        <c:delete val="1"/>
      </c:legendEntry>
      <c:layout>
        <c:manualLayout>
          <c:xMode val="edge"/>
          <c:yMode val="edge"/>
          <c:x val="0"/>
          <c:y val="0.84597514956883213"/>
          <c:w val="0.99916040449646049"/>
          <c:h val="0.1298920337439486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1382807930053309E-2"/>
          <c:y val="4.2050015070070015E-2"/>
          <c:w val="0.89145315957647964"/>
          <c:h val="0.32840975507455877"/>
        </c:manualLayout>
      </c:layout>
      <c:barChart>
        <c:barDir val="col"/>
        <c:grouping val="clustered"/>
        <c:varyColors val="0"/>
        <c:ser>
          <c:idx val="0"/>
          <c:order val="0"/>
          <c:tx>
            <c:strRef>
              <c:f>'injecting drug use'!$C$2</c:f>
              <c:strCache>
                <c:ptCount val="1"/>
                <c:pt idx="0">
                  <c:v>Tricycle drivers</c:v>
                </c:pt>
              </c:strCache>
            </c:strRef>
          </c:tx>
          <c:spPr>
            <a:solidFill>
              <a:srgbClr val="E31837"/>
            </a:solidFill>
            <a:ln>
              <a:noFill/>
            </a:ln>
          </c:spPr>
          <c:invertIfNegative val="0"/>
          <c:dLbls>
            <c:showLegendKey val="0"/>
            <c:showVal val="1"/>
            <c:showCatName val="0"/>
            <c:showSerName val="0"/>
            <c:showPercent val="0"/>
            <c:showBubbleSize val="0"/>
            <c:showLeaderLines val="0"/>
          </c:dLbls>
          <c:cat>
            <c:multiLvlStrRef>
              <c:f>'injecting drug use'!$A$3:$B$9</c:f>
              <c:multiLvlStrCache>
                <c:ptCount val="7"/>
                <c:lvl>
                  <c:pt idx="0">
                    <c:v>Cambodia
(2010)</c:v>
                  </c:pt>
                  <c:pt idx="1">
                    <c:v>Afghanistan
(2012) *</c:v>
                  </c:pt>
                  <c:pt idx="2">
                    <c:v>Angeles, Philippines (2011)</c:v>
                  </c:pt>
                  <c:pt idx="3">
                    <c:v>Pasay, Philippines (2011)</c:v>
                  </c:pt>
                  <c:pt idx="4">
                    <c:v>Dhaka, Bangladesh (2006-07)</c:v>
                  </c:pt>
                  <c:pt idx="5">
                    <c:v>Timphu, Bhutan (2008)</c:v>
                  </c:pt>
                  <c:pt idx="6">
                    <c:v>Timphu, Bhutan (2008)</c:v>
                  </c:pt>
                </c:lvl>
                <c:lvl>
                  <c:pt idx="0">
                    <c:v>Ever used drugs</c:v>
                  </c:pt>
                  <c:pt idx="2">
                    <c:v>Used drugs in the 
last 12 months</c:v>
                  </c:pt>
                  <c:pt idx="4">
                    <c:v>Injected drugs in the 
last 12 months</c:v>
                  </c:pt>
                </c:lvl>
              </c:multiLvlStrCache>
            </c:multiLvlStrRef>
          </c:cat>
          <c:val>
            <c:numRef>
              <c:f>'injecting drug use'!$C$3:$C$9</c:f>
              <c:numCache>
                <c:formatCode>General</c:formatCode>
                <c:ptCount val="7"/>
                <c:pt idx="2">
                  <c:v>3</c:v>
                </c:pt>
              </c:numCache>
            </c:numRef>
          </c:val>
        </c:ser>
        <c:ser>
          <c:idx val="1"/>
          <c:order val="1"/>
          <c:tx>
            <c:strRef>
              <c:f>'injecting drug use'!$D$2</c:f>
              <c:strCache>
                <c:ptCount val="1"/>
                <c:pt idx="0">
                  <c:v>Bus drivers</c:v>
                </c:pt>
              </c:strCache>
            </c:strRef>
          </c:tx>
          <c:spPr>
            <a:solidFill>
              <a:srgbClr val="00AEEF"/>
            </a:solidFill>
            <a:ln>
              <a:noFill/>
            </a:ln>
          </c:spPr>
          <c:invertIfNegative val="0"/>
          <c:dLbls>
            <c:showLegendKey val="0"/>
            <c:showVal val="1"/>
            <c:showCatName val="0"/>
            <c:showSerName val="0"/>
            <c:showPercent val="0"/>
            <c:showBubbleSize val="0"/>
            <c:showLeaderLines val="0"/>
          </c:dLbls>
          <c:cat>
            <c:multiLvlStrRef>
              <c:f>'injecting drug use'!$A$3:$B$9</c:f>
              <c:multiLvlStrCache>
                <c:ptCount val="7"/>
                <c:lvl>
                  <c:pt idx="0">
                    <c:v>Cambodia
(2010)</c:v>
                  </c:pt>
                  <c:pt idx="1">
                    <c:v>Afghanistan
(2012) *</c:v>
                  </c:pt>
                  <c:pt idx="2">
                    <c:v>Angeles, Philippines (2011)</c:v>
                  </c:pt>
                  <c:pt idx="3">
                    <c:v>Pasay, Philippines (2011)</c:v>
                  </c:pt>
                  <c:pt idx="4">
                    <c:v>Dhaka, Bangladesh (2006-07)</c:v>
                  </c:pt>
                  <c:pt idx="5">
                    <c:v>Timphu, Bhutan (2008)</c:v>
                  </c:pt>
                  <c:pt idx="6">
                    <c:v>Timphu, Bhutan (2008)</c:v>
                  </c:pt>
                </c:lvl>
                <c:lvl>
                  <c:pt idx="0">
                    <c:v>Ever used drugs</c:v>
                  </c:pt>
                  <c:pt idx="2">
                    <c:v>Used drugs in the 
last 12 months</c:v>
                  </c:pt>
                  <c:pt idx="4">
                    <c:v>Injected drugs in the 
last 12 months</c:v>
                  </c:pt>
                </c:lvl>
              </c:multiLvlStrCache>
            </c:multiLvlStrRef>
          </c:cat>
          <c:val>
            <c:numRef>
              <c:f>'injecting drug use'!$D$3:$D$9</c:f>
              <c:numCache>
                <c:formatCode>General</c:formatCode>
                <c:ptCount val="7"/>
                <c:pt idx="3">
                  <c:v>3</c:v>
                </c:pt>
              </c:numCache>
            </c:numRef>
          </c:val>
        </c:ser>
        <c:ser>
          <c:idx val="2"/>
          <c:order val="2"/>
          <c:tx>
            <c:strRef>
              <c:f>'injecting drug use'!$E$2</c:f>
              <c:strCache>
                <c:ptCount val="1"/>
                <c:pt idx="0">
                  <c:v>Taxi drivers</c:v>
                </c:pt>
              </c:strCache>
            </c:strRef>
          </c:tx>
          <c:invertIfNegative val="0"/>
          <c:dLbls>
            <c:numFmt formatCode="#,##0" sourceLinked="0"/>
            <c:showLegendKey val="0"/>
            <c:showVal val="1"/>
            <c:showCatName val="0"/>
            <c:showSerName val="0"/>
            <c:showPercent val="0"/>
            <c:showBubbleSize val="0"/>
            <c:showLeaderLines val="0"/>
          </c:dLbls>
          <c:cat>
            <c:multiLvlStrRef>
              <c:f>'injecting drug use'!$A$3:$B$9</c:f>
              <c:multiLvlStrCache>
                <c:ptCount val="7"/>
                <c:lvl>
                  <c:pt idx="0">
                    <c:v>Cambodia
(2010)</c:v>
                  </c:pt>
                  <c:pt idx="1">
                    <c:v>Afghanistan
(2012) *</c:v>
                  </c:pt>
                  <c:pt idx="2">
                    <c:v>Angeles, Philippines (2011)</c:v>
                  </c:pt>
                  <c:pt idx="3">
                    <c:v>Pasay, Philippines (2011)</c:v>
                  </c:pt>
                  <c:pt idx="4">
                    <c:v>Dhaka, Bangladesh (2006-07)</c:v>
                  </c:pt>
                  <c:pt idx="5">
                    <c:v>Timphu, Bhutan (2008)</c:v>
                  </c:pt>
                  <c:pt idx="6">
                    <c:v>Timphu, Bhutan (2008)</c:v>
                  </c:pt>
                </c:lvl>
                <c:lvl>
                  <c:pt idx="0">
                    <c:v>Ever used drugs</c:v>
                  </c:pt>
                  <c:pt idx="2">
                    <c:v>Used drugs in the 
last 12 months</c:v>
                  </c:pt>
                  <c:pt idx="4">
                    <c:v>Injected drugs in the 
last 12 months</c:v>
                  </c:pt>
                </c:lvl>
              </c:multiLvlStrCache>
            </c:multiLvlStrRef>
          </c:cat>
          <c:val>
            <c:numRef>
              <c:f>'injecting drug use'!$E$3:$E$9</c:f>
              <c:numCache>
                <c:formatCode>General</c:formatCode>
                <c:ptCount val="7"/>
                <c:pt idx="5">
                  <c:v>0.5</c:v>
                </c:pt>
              </c:numCache>
            </c:numRef>
          </c:val>
        </c:ser>
        <c:ser>
          <c:idx val="3"/>
          <c:order val="3"/>
          <c:tx>
            <c:strRef>
              <c:f>'injecting drug use'!$F$2</c:f>
              <c:strCache>
                <c:ptCount val="1"/>
                <c:pt idx="0">
                  <c:v>Truckers</c:v>
                </c:pt>
              </c:strCache>
            </c:strRef>
          </c:tx>
          <c:spPr>
            <a:solidFill>
              <a:srgbClr val="F78E1E"/>
            </a:solidFill>
            <a:ln>
              <a:noFill/>
            </a:ln>
          </c:spPr>
          <c:invertIfNegative val="0"/>
          <c:dLbls>
            <c:numFmt formatCode="#,##0" sourceLinked="0"/>
            <c:showLegendKey val="0"/>
            <c:showVal val="1"/>
            <c:showCatName val="0"/>
            <c:showSerName val="0"/>
            <c:showPercent val="0"/>
            <c:showBubbleSize val="0"/>
            <c:showLeaderLines val="0"/>
          </c:dLbls>
          <c:cat>
            <c:multiLvlStrRef>
              <c:f>'injecting drug use'!$A$3:$B$9</c:f>
              <c:multiLvlStrCache>
                <c:ptCount val="7"/>
                <c:lvl>
                  <c:pt idx="0">
                    <c:v>Cambodia
(2010)</c:v>
                  </c:pt>
                  <c:pt idx="1">
                    <c:v>Afghanistan
(2012) *</c:v>
                  </c:pt>
                  <c:pt idx="2">
                    <c:v>Angeles, Philippines (2011)</c:v>
                  </c:pt>
                  <c:pt idx="3">
                    <c:v>Pasay, Philippines (2011)</c:v>
                  </c:pt>
                  <c:pt idx="4">
                    <c:v>Dhaka, Bangladesh (2006-07)</c:v>
                  </c:pt>
                  <c:pt idx="5">
                    <c:v>Timphu, Bhutan (2008)</c:v>
                  </c:pt>
                  <c:pt idx="6">
                    <c:v>Timphu, Bhutan (2008)</c:v>
                  </c:pt>
                </c:lvl>
                <c:lvl>
                  <c:pt idx="0">
                    <c:v>Ever used drugs</c:v>
                  </c:pt>
                  <c:pt idx="2">
                    <c:v>Used drugs in the 
last 12 months</c:v>
                  </c:pt>
                  <c:pt idx="4">
                    <c:v>Injected drugs in the 
last 12 months</c:v>
                  </c:pt>
                </c:lvl>
              </c:multiLvlStrCache>
            </c:multiLvlStrRef>
          </c:cat>
          <c:val>
            <c:numRef>
              <c:f>'injecting drug use'!$F$3:$F$9</c:f>
              <c:numCache>
                <c:formatCode>General</c:formatCode>
                <c:ptCount val="7"/>
                <c:pt idx="4">
                  <c:v>2.5</c:v>
                </c:pt>
                <c:pt idx="6">
                  <c:v>1</c:v>
                </c:pt>
              </c:numCache>
            </c:numRef>
          </c:val>
        </c:ser>
        <c:ser>
          <c:idx val="4"/>
          <c:order val="4"/>
          <c:tx>
            <c:strRef>
              <c:f>'injecting drug use'!$G$2</c:f>
              <c:strCache>
                <c:ptCount val="1"/>
                <c:pt idx="0">
                  <c:v>Moto-taxi drivers</c:v>
                </c:pt>
              </c:strCache>
            </c:strRef>
          </c:tx>
          <c:spPr>
            <a:solidFill>
              <a:srgbClr val="EC008C"/>
            </a:solidFill>
            <a:ln>
              <a:noFill/>
            </a:ln>
          </c:spPr>
          <c:invertIfNegative val="0"/>
          <c:dLbls>
            <c:numFmt formatCode="#,##0" sourceLinked="0"/>
            <c:showLegendKey val="0"/>
            <c:showVal val="1"/>
            <c:showCatName val="0"/>
            <c:showSerName val="0"/>
            <c:showPercent val="0"/>
            <c:showBubbleSize val="0"/>
            <c:showLeaderLines val="0"/>
          </c:dLbls>
          <c:cat>
            <c:multiLvlStrRef>
              <c:f>'injecting drug use'!$A$3:$B$9</c:f>
              <c:multiLvlStrCache>
                <c:ptCount val="7"/>
                <c:lvl>
                  <c:pt idx="0">
                    <c:v>Cambodia
(2010)</c:v>
                  </c:pt>
                  <c:pt idx="1">
                    <c:v>Afghanistan
(2012) *</c:v>
                  </c:pt>
                  <c:pt idx="2">
                    <c:v>Angeles, Philippines (2011)</c:v>
                  </c:pt>
                  <c:pt idx="3">
                    <c:v>Pasay, Philippines (2011)</c:v>
                  </c:pt>
                  <c:pt idx="4">
                    <c:v>Dhaka, Bangladesh (2006-07)</c:v>
                  </c:pt>
                  <c:pt idx="5">
                    <c:v>Timphu, Bhutan (2008)</c:v>
                  </c:pt>
                  <c:pt idx="6">
                    <c:v>Timphu, Bhutan (2008)</c:v>
                  </c:pt>
                </c:lvl>
                <c:lvl>
                  <c:pt idx="0">
                    <c:v>Ever used drugs</c:v>
                  </c:pt>
                  <c:pt idx="2">
                    <c:v>Used drugs in the 
last 12 months</c:v>
                  </c:pt>
                  <c:pt idx="4">
                    <c:v>Injected drugs in the 
last 12 months</c:v>
                  </c:pt>
                </c:lvl>
              </c:multiLvlStrCache>
            </c:multiLvlStrRef>
          </c:cat>
          <c:val>
            <c:numRef>
              <c:f>'injecting drug use'!$G$3:$G$9</c:f>
              <c:numCache>
                <c:formatCode>General</c:formatCode>
                <c:ptCount val="7"/>
                <c:pt idx="0">
                  <c:v>4.9000000000000004</c:v>
                </c:pt>
              </c:numCache>
            </c:numRef>
          </c:val>
        </c:ser>
        <c:ser>
          <c:idx val="5"/>
          <c:order val="5"/>
          <c:tx>
            <c:strRef>
              <c:f>'injecting drug use'!$H$2</c:f>
              <c:strCache>
                <c:ptCount val="1"/>
                <c:pt idx="0">
                  <c:v>Road transport workers/assistants</c:v>
                </c:pt>
              </c:strCache>
            </c:strRef>
          </c:tx>
          <c:spPr>
            <a:solidFill>
              <a:sysClr val="window" lastClr="FFFFFF">
                <a:lumMod val="50000"/>
              </a:sysClr>
            </a:solidFill>
          </c:spPr>
          <c:invertIfNegative val="0"/>
          <c:dLbls>
            <c:numFmt formatCode="#,##0" sourceLinked="0"/>
            <c:showLegendKey val="0"/>
            <c:showVal val="1"/>
            <c:showCatName val="0"/>
            <c:showSerName val="0"/>
            <c:showPercent val="0"/>
            <c:showBubbleSize val="0"/>
            <c:showLeaderLines val="0"/>
          </c:dLbls>
          <c:cat>
            <c:multiLvlStrRef>
              <c:f>'injecting drug use'!$A$3:$B$9</c:f>
              <c:multiLvlStrCache>
                <c:ptCount val="7"/>
                <c:lvl>
                  <c:pt idx="0">
                    <c:v>Cambodia
(2010)</c:v>
                  </c:pt>
                  <c:pt idx="1">
                    <c:v>Afghanistan
(2012) *</c:v>
                  </c:pt>
                  <c:pt idx="2">
                    <c:v>Angeles, Philippines (2011)</c:v>
                  </c:pt>
                  <c:pt idx="3">
                    <c:v>Pasay, Philippines (2011)</c:v>
                  </c:pt>
                  <c:pt idx="4">
                    <c:v>Dhaka, Bangladesh (2006-07)</c:v>
                  </c:pt>
                  <c:pt idx="5">
                    <c:v>Timphu, Bhutan (2008)</c:v>
                  </c:pt>
                  <c:pt idx="6">
                    <c:v>Timphu, Bhutan (2008)</c:v>
                  </c:pt>
                </c:lvl>
                <c:lvl>
                  <c:pt idx="0">
                    <c:v>Ever used drugs</c:v>
                  </c:pt>
                  <c:pt idx="2">
                    <c:v>Used drugs in the 
last 12 months</c:v>
                  </c:pt>
                  <c:pt idx="4">
                    <c:v>Injected drugs in the 
last 12 months</c:v>
                  </c:pt>
                </c:lvl>
              </c:multiLvlStrCache>
            </c:multiLvlStrRef>
          </c:cat>
          <c:val>
            <c:numRef>
              <c:f>'injecting drug use'!$H$3:$H$9</c:f>
              <c:numCache>
                <c:formatCode>General</c:formatCode>
                <c:ptCount val="7"/>
                <c:pt idx="1">
                  <c:v>25.5</c:v>
                </c:pt>
              </c:numCache>
            </c:numRef>
          </c:val>
        </c:ser>
        <c:dLbls>
          <c:showLegendKey val="0"/>
          <c:showVal val="0"/>
          <c:showCatName val="0"/>
          <c:showSerName val="0"/>
          <c:showPercent val="0"/>
          <c:showBubbleSize val="0"/>
        </c:dLbls>
        <c:gapWidth val="190"/>
        <c:overlap val="100"/>
        <c:axId val="84802944"/>
        <c:axId val="84841600"/>
      </c:barChart>
      <c:catAx>
        <c:axId val="84802944"/>
        <c:scaling>
          <c:orientation val="minMax"/>
        </c:scaling>
        <c:delete val="0"/>
        <c:axPos val="b"/>
        <c:majorTickMark val="out"/>
        <c:minorTickMark val="none"/>
        <c:tickLblPos val="nextTo"/>
        <c:crossAx val="84841600"/>
        <c:crosses val="autoZero"/>
        <c:auto val="1"/>
        <c:lblAlgn val="ctr"/>
        <c:lblOffset val="100"/>
        <c:noMultiLvlLbl val="0"/>
      </c:catAx>
      <c:valAx>
        <c:axId val="84841600"/>
        <c:scaling>
          <c:orientation val="minMax"/>
          <c:max val="3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2.0297460196032294E-2"/>
            </c:manualLayout>
          </c:layout>
          <c:overlay val="0"/>
        </c:title>
        <c:numFmt formatCode="General" sourceLinked="1"/>
        <c:majorTickMark val="out"/>
        <c:minorTickMark val="none"/>
        <c:tickLblPos val="nextTo"/>
        <c:crossAx val="84802944"/>
        <c:crosses val="autoZero"/>
        <c:crossBetween val="between"/>
        <c:majorUnit val="5"/>
      </c:valAx>
    </c:plotArea>
    <c:legend>
      <c:legendPos val="b"/>
      <c:layout>
        <c:manualLayout>
          <c:xMode val="edge"/>
          <c:yMode val="edge"/>
          <c:x val="1.5532527930254806E-2"/>
          <c:y val="0.8191563188532387"/>
          <c:w val="0.9792196045107262"/>
          <c:h val="0.16695493932844049"/>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0827330390785207"/>
          <c:y val="0.16572515605261967"/>
          <c:w val="0.57928423244501981"/>
          <c:h val="0.81633753657001074"/>
        </c:manualLayout>
      </c:layout>
      <c:barChart>
        <c:barDir val="bar"/>
        <c:grouping val="clustered"/>
        <c:varyColors val="0"/>
        <c:ser>
          <c:idx val="0"/>
          <c:order val="0"/>
          <c:tx>
            <c:strRef>
              <c:f>'comprehensive knowledge'!$C$2</c:f>
              <c:strCache>
                <c:ptCount val="1"/>
                <c:pt idx="0">
                  <c:v>Truck drivers</c:v>
                </c:pt>
              </c:strCache>
            </c:strRef>
          </c:tx>
          <c:spPr>
            <a:solidFill>
              <a:srgbClr val="E31837"/>
            </a:solidFill>
            <a:ln>
              <a:noFill/>
            </a:ln>
          </c:spPr>
          <c:invertIfNegative val="0"/>
          <c:dLbls>
            <c:numFmt formatCode="#,##0" sourceLinked="0"/>
            <c:showLegendKey val="0"/>
            <c:showVal val="1"/>
            <c:showCatName val="0"/>
            <c:showSerName val="0"/>
            <c:showPercent val="0"/>
            <c:showBubbleSize val="0"/>
            <c:showLeaderLines val="0"/>
          </c:dLbls>
          <c:cat>
            <c:multiLvlStrRef>
              <c:f>'comprehensive knowledge'!$A$3:$B$9</c:f>
              <c:multiLvlStrCache>
                <c:ptCount val="7"/>
                <c:lvl>
                  <c:pt idx="0">
                    <c:v>Bangladesh (2006-07)</c:v>
                  </c:pt>
                  <c:pt idx="1">
                    <c:v>Phuentsholing</c:v>
                  </c:pt>
                  <c:pt idx="2">
                    <c:v>Thimphu</c:v>
                  </c:pt>
                  <c:pt idx="3">
                    <c:v>Samdrup Jongkhar</c:v>
                  </c:pt>
                  <c:pt idx="4">
                    <c:v>Thimphu</c:v>
                  </c:pt>
                  <c:pt idx="5">
                    <c:v>Pasay</c:v>
                  </c:pt>
                  <c:pt idx="6">
                    <c:v>Angeles</c:v>
                  </c:pt>
                </c:lvl>
                <c:lvl>
                  <c:pt idx="1">
                    <c:v>Bhutan (2008</c:v>
                  </c:pt>
                  <c:pt idx="5">
                    <c:v>Philippines (2011)</c:v>
                  </c:pt>
                </c:lvl>
              </c:multiLvlStrCache>
            </c:multiLvlStrRef>
          </c:cat>
          <c:val>
            <c:numRef>
              <c:f>'comprehensive knowledge'!$C$3:$C$9</c:f>
              <c:numCache>
                <c:formatCode>General</c:formatCode>
                <c:ptCount val="7"/>
                <c:pt idx="0">
                  <c:v>7.7</c:v>
                </c:pt>
              </c:numCache>
            </c:numRef>
          </c:val>
        </c:ser>
        <c:ser>
          <c:idx val="1"/>
          <c:order val="1"/>
          <c:tx>
            <c:strRef>
              <c:f>'comprehensive knowledge'!$D$2</c:f>
              <c:strCache>
                <c:ptCount val="1"/>
                <c:pt idx="0">
                  <c:v>Taxi drivers</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multiLvlStrRef>
              <c:f>'comprehensive knowledge'!$A$3:$B$9</c:f>
              <c:multiLvlStrCache>
                <c:ptCount val="7"/>
                <c:lvl>
                  <c:pt idx="0">
                    <c:v>Bangladesh (2006-07)</c:v>
                  </c:pt>
                  <c:pt idx="1">
                    <c:v>Phuentsholing</c:v>
                  </c:pt>
                  <c:pt idx="2">
                    <c:v>Thimphu</c:v>
                  </c:pt>
                  <c:pt idx="3">
                    <c:v>Samdrup Jongkhar</c:v>
                  </c:pt>
                  <c:pt idx="4">
                    <c:v>Thimphu</c:v>
                  </c:pt>
                  <c:pt idx="5">
                    <c:v>Pasay</c:v>
                  </c:pt>
                  <c:pt idx="6">
                    <c:v>Angeles</c:v>
                  </c:pt>
                </c:lvl>
                <c:lvl>
                  <c:pt idx="1">
                    <c:v>Bhutan (2008</c:v>
                  </c:pt>
                  <c:pt idx="5">
                    <c:v>Philippines (2011)</c:v>
                  </c:pt>
                </c:lvl>
              </c:multiLvlStrCache>
            </c:multiLvlStrRef>
          </c:cat>
          <c:val>
            <c:numRef>
              <c:f>'comprehensive knowledge'!$D$3:$D$9</c:f>
              <c:numCache>
                <c:formatCode>General</c:formatCode>
                <c:ptCount val="7"/>
                <c:pt idx="1">
                  <c:v>8.1999999999999993</c:v>
                </c:pt>
                <c:pt idx="2">
                  <c:v>37.9</c:v>
                </c:pt>
              </c:numCache>
            </c:numRef>
          </c:val>
        </c:ser>
        <c:ser>
          <c:idx val="2"/>
          <c:order val="2"/>
          <c:tx>
            <c:strRef>
              <c:f>'comprehensive knowledge'!$E$2</c:f>
              <c:strCache>
                <c:ptCount val="1"/>
                <c:pt idx="0">
                  <c:v>Truckers</c:v>
                </c:pt>
              </c:strCache>
            </c:strRef>
          </c:tx>
          <c:invertIfNegative val="0"/>
          <c:dLbls>
            <c:numFmt formatCode="#,##0" sourceLinked="0"/>
            <c:showLegendKey val="0"/>
            <c:showVal val="1"/>
            <c:showCatName val="0"/>
            <c:showSerName val="0"/>
            <c:showPercent val="0"/>
            <c:showBubbleSize val="0"/>
            <c:showLeaderLines val="0"/>
          </c:dLbls>
          <c:cat>
            <c:multiLvlStrRef>
              <c:f>'comprehensive knowledge'!$A$3:$B$9</c:f>
              <c:multiLvlStrCache>
                <c:ptCount val="7"/>
                <c:lvl>
                  <c:pt idx="0">
                    <c:v>Bangladesh (2006-07)</c:v>
                  </c:pt>
                  <c:pt idx="1">
                    <c:v>Phuentsholing</c:v>
                  </c:pt>
                  <c:pt idx="2">
                    <c:v>Thimphu</c:v>
                  </c:pt>
                  <c:pt idx="3">
                    <c:v>Samdrup Jongkhar</c:v>
                  </c:pt>
                  <c:pt idx="4">
                    <c:v>Thimphu</c:v>
                  </c:pt>
                  <c:pt idx="5">
                    <c:v>Pasay</c:v>
                  </c:pt>
                  <c:pt idx="6">
                    <c:v>Angeles</c:v>
                  </c:pt>
                </c:lvl>
                <c:lvl>
                  <c:pt idx="1">
                    <c:v>Bhutan (2008</c:v>
                  </c:pt>
                  <c:pt idx="5">
                    <c:v>Philippines (2011)</c:v>
                  </c:pt>
                </c:lvl>
              </c:multiLvlStrCache>
            </c:multiLvlStrRef>
          </c:cat>
          <c:val>
            <c:numRef>
              <c:f>'comprehensive knowledge'!$E$3:$E$9</c:f>
              <c:numCache>
                <c:formatCode>General</c:formatCode>
                <c:ptCount val="7"/>
                <c:pt idx="3">
                  <c:v>15</c:v>
                </c:pt>
                <c:pt idx="4">
                  <c:v>31.6</c:v>
                </c:pt>
              </c:numCache>
            </c:numRef>
          </c:val>
        </c:ser>
        <c:ser>
          <c:idx val="3"/>
          <c:order val="3"/>
          <c:tx>
            <c:strRef>
              <c:f>'comprehensive knowledge'!$F$2</c:f>
              <c:strCache>
                <c:ptCount val="1"/>
                <c:pt idx="0">
                  <c:v>Bus drivers</c:v>
                </c:pt>
              </c:strCache>
            </c:strRef>
          </c:tx>
          <c:spPr>
            <a:solidFill>
              <a:srgbClr val="F78E1E"/>
            </a:solidFill>
            <a:ln>
              <a:noFill/>
            </a:ln>
          </c:spPr>
          <c:invertIfNegative val="0"/>
          <c:dLbls>
            <c:showLegendKey val="0"/>
            <c:showVal val="1"/>
            <c:showCatName val="0"/>
            <c:showSerName val="0"/>
            <c:showPercent val="0"/>
            <c:showBubbleSize val="0"/>
            <c:showLeaderLines val="0"/>
          </c:dLbls>
          <c:cat>
            <c:multiLvlStrRef>
              <c:f>'comprehensive knowledge'!$A$3:$B$9</c:f>
              <c:multiLvlStrCache>
                <c:ptCount val="7"/>
                <c:lvl>
                  <c:pt idx="0">
                    <c:v>Bangladesh (2006-07)</c:v>
                  </c:pt>
                  <c:pt idx="1">
                    <c:v>Phuentsholing</c:v>
                  </c:pt>
                  <c:pt idx="2">
                    <c:v>Thimphu</c:v>
                  </c:pt>
                  <c:pt idx="3">
                    <c:v>Samdrup Jongkhar</c:v>
                  </c:pt>
                  <c:pt idx="4">
                    <c:v>Thimphu</c:v>
                  </c:pt>
                  <c:pt idx="5">
                    <c:v>Pasay</c:v>
                  </c:pt>
                  <c:pt idx="6">
                    <c:v>Angeles</c:v>
                  </c:pt>
                </c:lvl>
                <c:lvl>
                  <c:pt idx="1">
                    <c:v>Bhutan (2008</c:v>
                  </c:pt>
                  <c:pt idx="5">
                    <c:v>Philippines (2011)</c:v>
                  </c:pt>
                </c:lvl>
              </c:multiLvlStrCache>
            </c:multiLvlStrRef>
          </c:cat>
          <c:val>
            <c:numRef>
              <c:f>'comprehensive knowledge'!$F$3:$F$9</c:f>
              <c:numCache>
                <c:formatCode>General</c:formatCode>
                <c:ptCount val="7"/>
                <c:pt idx="5">
                  <c:v>62</c:v>
                </c:pt>
              </c:numCache>
            </c:numRef>
          </c:val>
        </c:ser>
        <c:ser>
          <c:idx val="4"/>
          <c:order val="4"/>
          <c:tx>
            <c:strRef>
              <c:f>'comprehensive knowledge'!$G$2</c:f>
              <c:strCache>
                <c:ptCount val="1"/>
                <c:pt idx="0">
                  <c:v>Tricycle drivers</c:v>
                </c:pt>
              </c:strCache>
            </c:strRef>
          </c:tx>
          <c:spPr>
            <a:solidFill>
              <a:sysClr val="window" lastClr="FFFFFF">
                <a:lumMod val="65000"/>
              </a:sysClr>
            </a:solidFill>
            <a:ln>
              <a:noFill/>
            </a:ln>
          </c:spPr>
          <c:invertIfNegative val="0"/>
          <c:dLbls>
            <c:showLegendKey val="0"/>
            <c:showVal val="1"/>
            <c:showCatName val="0"/>
            <c:showSerName val="0"/>
            <c:showPercent val="0"/>
            <c:showBubbleSize val="0"/>
            <c:showLeaderLines val="0"/>
          </c:dLbls>
          <c:cat>
            <c:multiLvlStrRef>
              <c:f>'comprehensive knowledge'!$A$3:$B$9</c:f>
              <c:multiLvlStrCache>
                <c:ptCount val="7"/>
                <c:lvl>
                  <c:pt idx="0">
                    <c:v>Bangladesh (2006-07)</c:v>
                  </c:pt>
                  <c:pt idx="1">
                    <c:v>Phuentsholing</c:v>
                  </c:pt>
                  <c:pt idx="2">
                    <c:v>Thimphu</c:v>
                  </c:pt>
                  <c:pt idx="3">
                    <c:v>Samdrup Jongkhar</c:v>
                  </c:pt>
                  <c:pt idx="4">
                    <c:v>Thimphu</c:v>
                  </c:pt>
                  <c:pt idx="5">
                    <c:v>Pasay</c:v>
                  </c:pt>
                  <c:pt idx="6">
                    <c:v>Angeles</c:v>
                  </c:pt>
                </c:lvl>
                <c:lvl>
                  <c:pt idx="1">
                    <c:v>Bhutan (2008</c:v>
                  </c:pt>
                  <c:pt idx="5">
                    <c:v>Philippines (2011)</c:v>
                  </c:pt>
                </c:lvl>
              </c:multiLvlStrCache>
            </c:multiLvlStrRef>
          </c:cat>
          <c:val>
            <c:numRef>
              <c:f>'comprehensive knowledge'!$G$3:$G$9</c:f>
              <c:numCache>
                <c:formatCode>General</c:formatCode>
                <c:ptCount val="7"/>
                <c:pt idx="6">
                  <c:v>14</c:v>
                </c:pt>
              </c:numCache>
            </c:numRef>
          </c:val>
        </c:ser>
        <c:dLbls>
          <c:showLegendKey val="0"/>
          <c:showVal val="0"/>
          <c:showCatName val="0"/>
          <c:showSerName val="0"/>
          <c:showPercent val="0"/>
          <c:showBubbleSize val="0"/>
        </c:dLbls>
        <c:gapWidth val="150"/>
        <c:overlap val="100"/>
        <c:axId val="84912384"/>
        <c:axId val="84942848"/>
      </c:barChart>
      <c:catAx>
        <c:axId val="84912384"/>
        <c:scaling>
          <c:orientation val="maxMin"/>
        </c:scaling>
        <c:delete val="0"/>
        <c:axPos val="l"/>
        <c:majorTickMark val="out"/>
        <c:minorTickMark val="none"/>
        <c:tickLblPos val="nextTo"/>
        <c:crossAx val="84942848"/>
        <c:crosses val="autoZero"/>
        <c:auto val="1"/>
        <c:lblAlgn val="ctr"/>
        <c:lblOffset val="100"/>
        <c:noMultiLvlLbl val="0"/>
      </c:catAx>
      <c:valAx>
        <c:axId val="84942848"/>
        <c:scaling>
          <c:orientation val="minMax"/>
          <c:max val="100"/>
          <c:min val="0"/>
        </c:scaling>
        <c:delete val="0"/>
        <c:axPos val="t"/>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95670902385610646"/>
              <c:y val="8.8734003303161071E-2"/>
            </c:manualLayout>
          </c:layout>
          <c:overlay val="0"/>
        </c:title>
        <c:numFmt formatCode="General" sourceLinked="1"/>
        <c:majorTickMark val="out"/>
        <c:minorTickMark val="none"/>
        <c:tickLblPos val="nextTo"/>
        <c:crossAx val="84912384"/>
        <c:crosses val="autoZero"/>
        <c:crossBetween val="between"/>
        <c:majorUnit val="20"/>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770454076531178E-2"/>
          <c:y val="3.970018288566228E-2"/>
          <c:w val="0.89992650209733926"/>
          <c:h val="0.53803770734875622"/>
        </c:manualLayout>
      </c:layout>
      <c:barChart>
        <c:barDir val="col"/>
        <c:grouping val="clustered"/>
        <c:varyColors val="0"/>
        <c:ser>
          <c:idx val="0"/>
          <c:order val="0"/>
          <c:tx>
            <c:strRef>
              <c:f>'ever received HIV test'!$C$2</c:f>
              <c:strCache>
                <c:ptCount val="1"/>
                <c:pt idx="0">
                  <c:v>Road transport workers/assistants</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multiLvlStrRef>
              <c:f>'ever received HIV test'!$A$3:$B$9</c:f>
              <c:multiLvlStrCache>
                <c:ptCount val="7"/>
                <c:lvl>
                  <c:pt idx="0">
                    <c:v>Torkham, border crossing</c:v>
                  </c:pt>
                  <c:pt idx="1">
                    <c:v>Angeles</c:v>
                  </c:pt>
                  <c:pt idx="2">
                    <c:v>Passay</c:v>
                  </c:pt>
                  <c:pt idx="3">
                    <c:v>North-South</c:v>
                  </c:pt>
                  <c:pt idx="4">
                    <c:v>North-West</c:v>
                  </c:pt>
                  <c:pt idx="5">
                    <c:v>North-East</c:v>
                  </c:pt>
                  <c:pt idx="6">
                    <c:v>South-East</c:v>
                  </c:pt>
                </c:lvl>
                <c:lvl>
                  <c:pt idx="0">
                    <c:v>Afghanistan (2012)</c:v>
                  </c:pt>
                  <c:pt idx="1">
                    <c:v>Philippines (2011)</c:v>
                  </c:pt>
                  <c:pt idx="3">
                    <c:v>India national highways
(2009-10)</c:v>
                  </c:pt>
                </c:lvl>
              </c:multiLvlStrCache>
            </c:multiLvlStrRef>
          </c:cat>
          <c:val>
            <c:numRef>
              <c:f>'ever received HIV test'!$C$3:$C$9</c:f>
              <c:numCache>
                <c:formatCode>General</c:formatCode>
                <c:ptCount val="7"/>
                <c:pt idx="0">
                  <c:v>7.6</c:v>
                </c:pt>
              </c:numCache>
            </c:numRef>
          </c:val>
        </c:ser>
        <c:ser>
          <c:idx val="1"/>
          <c:order val="1"/>
          <c:tx>
            <c:strRef>
              <c:f>'ever received HIV test'!$D$2</c:f>
              <c:strCache>
                <c:ptCount val="1"/>
                <c:pt idx="0">
                  <c:v>Tricycle drivers</c:v>
                </c:pt>
              </c:strCache>
            </c:strRef>
          </c:tx>
          <c:spPr>
            <a:solidFill>
              <a:srgbClr val="E31837"/>
            </a:solidFill>
            <a:ln>
              <a:noFill/>
            </a:ln>
          </c:spPr>
          <c:invertIfNegative val="0"/>
          <c:dLbls>
            <c:showLegendKey val="0"/>
            <c:showVal val="1"/>
            <c:showCatName val="0"/>
            <c:showSerName val="0"/>
            <c:showPercent val="0"/>
            <c:showBubbleSize val="0"/>
            <c:showLeaderLines val="0"/>
          </c:dLbls>
          <c:cat>
            <c:multiLvlStrRef>
              <c:f>'ever received HIV test'!$A$3:$B$9</c:f>
              <c:multiLvlStrCache>
                <c:ptCount val="7"/>
                <c:lvl>
                  <c:pt idx="0">
                    <c:v>Torkham, border crossing</c:v>
                  </c:pt>
                  <c:pt idx="1">
                    <c:v>Angeles</c:v>
                  </c:pt>
                  <c:pt idx="2">
                    <c:v>Passay</c:v>
                  </c:pt>
                  <c:pt idx="3">
                    <c:v>North-South</c:v>
                  </c:pt>
                  <c:pt idx="4">
                    <c:v>North-West</c:v>
                  </c:pt>
                  <c:pt idx="5">
                    <c:v>North-East</c:v>
                  </c:pt>
                  <c:pt idx="6">
                    <c:v>South-East</c:v>
                  </c:pt>
                </c:lvl>
                <c:lvl>
                  <c:pt idx="0">
                    <c:v>Afghanistan (2012)</c:v>
                  </c:pt>
                  <c:pt idx="1">
                    <c:v>Philippines (2011)</c:v>
                  </c:pt>
                  <c:pt idx="3">
                    <c:v>India national highways
(2009-10)</c:v>
                  </c:pt>
                </c:lvl>
              </c:multiLvlStrCache>
            </c:multiLvlStrRef>
          </c:cat>
          <c:val>
            <c:numRef>
              <c:f>'ever received HIV test'!$D$3:$D$9</c:f>
              <c:numCache>
                <c:formatCode>General</c:formatCode>
                <c:ptCount val="7"/>
                <c:pt idx="1">
                  <c:v>1</c:v>
                </c:pt>
              </c:numCache>
            </c:numRef>
          </c:val>
        </c:ser>
        <c:ser>
          <c:idx val="2"/>
          <c:order val="2"/>
          <c:tx>
            <c:strRef>
              <c:f>'ever received HIV test'!$E$2</c:f>
              <c:strCache>
                <c:ptCount val="1"/>
                <c:pt idx="0">
                  <c:v>Bus drivers</c:v>
                </c:pt>
              </c:strCache>
            </c:strRef>
          </c:tx>
          <c:spPr>
            <a:solidFill>
              <a:srgbClr val="88C540"/>
            </a:solidFill>
            <a:ln>
              <a:noFill/>
            </a:ln>
          </c:spPr>
          <c:invertIfNegative val="0"/>
          <c:dLbls>
            <c:showLegendKey val="0"/>
            <c:showVal val="1"/>
            <c:showCatName val="0"/>
            <c:showSerName val="0"/>
            <c:showPercent val="0"/>
            <c:showBubbleSize val="0"/>
            <c:showLeaderLines val="0"/>
          </c:dLbls>
          <c:cat>
            <c:multiLvlStrRef>
              <c:f>'ever received HIV test'!$A$3:$B$9</c:f>
              <c:multiLvlStrCache>
                <c:ptCount val="7"/>
                <c:lvl>
                  <c:pt idx="0">
                    <c:v>Torkham, border crossing</c:v>
                  </c:pt>
                  <c:pt idx="1">
                    <c:v>Angeles</c:v>
                  </c:pt>
                  <c:pt idx="2">
                    <c:v>Passay</c:v>
                  </c:pt>
                  <c:pt idx="3">
                    <c:v>North-South</c:v>
                  </c:pt>
                  <c:pt idx="4">
                    <c:v>North-West</c:v>
                  </c:pt>
                  <c:pt idx="5">
                    <c:v>North-East</c:v>
                  </c:pt>
                  <c:pt idx="6">
                    <c:v>South-East</c:v>
                  </c:pt>
                </c:lvl>
                <c:lvl>
                  <c:pt idx="0">
                    <c:v>Afghanistan (2012)</c:v>
                  </c:pt>
                  <c:pt idx="1">
                    <c:v>Philippines (2011)</c:v>
                  </c:pt>
                  <c:pt idx="3">
                    <c:v>India national highways
(2009-10)</c:v>
                  </c:pt>
                </c:lvl>
              </c:multiLvlStrCache>
            </c:multiLvlStrRef>
          </c:cat>
          <c:val>
            <c:numRef>
              <c:f>'ever received HIV test'!$E$3:$E$9</c:f>
              <c:numCache>
                <c:formatCode>General</c:formatCode>
                <c:ptCount val="7"/>
                <c:pt idx="2">
                  <c:v>7</c:v>
                </c:pt>
              </c:numCache>
            </c:numRef>
          </c:val>
        </c:ser>
        <c:ser>
          <c:idx val="3"/>
          <c:order val="3"/>
          <c:tx>
            <c:strRef>
              <c:f>'ever received HIV test'!$F$2</c:f>
              <c:strCache>
                <c:ptCount val="1"/>
                <c:pt idx="0">
                  <c:v>Long distance truck drivers</c:v>
                </c:pt>
              </c:strCache>
            </c:strRef>
          </c:tx>
          <c:spPr>
            <a:solidFill>
              <a:srgbClr val="F78E1E"/>
            </a:solidFill>
            <a:ln>
              <a:noFill/>
            </a:ln>
          </c:spPr>
          <c:invertIfNegative val="0"/>
          <c:dLbls>
            <c:showLegendKey val="0"/>
            <c:showVal val="1"/>
            <c:showCatName val="0"/>
            <c:showSerName val="0"/>
            <c:showPercent val="0"/>
            <c:showBubbleSize val="0"/>
            <c:showLeaderLines val="0"/>
          </c:dLbls>
          <c:cat>
            <c:multiLvlStrRef>
              <c:f>'ever received HIV test'!$A$3:$B$9</c:f>
              <c:multiLvlStrCache>
                <c:ptCount val="7"/>
                <c:lvl>
                  <c:pt idx="0">
                    <c:v>Torkham, border crossing</c:v>
                  </c:pt>
                  <c:pt idx="1">
                    <c:v>Angeles</c:v>
                  </c:pt>
                  <c:pt idx="2">
                    <c:v>Passay</c:v>
                  </c:pt>
                  <c:pt idx="3">
                    <c:v>North-South</c:v>
                  </c:pt>
                  <c:pt idx="4">
                    <c:v>North-West</c:v>
                  </c:pt>
                  <c:pt idx="5">
                    <c:v>North-East</c:v>
                  </c:pt>
                  <c:pt idx="6">
                    <c:v>South-East</c:v>
                  </c:pt>
                </c:lvl>
                <c:lvl>
                  <c:pt idx="0">
                    <c:v>Afghanistan (2012)</c:v>
                  </c:pt>
                  <c:pt idx="1">
                    <c:v>Philippines (2011)</c:v>
                  </c:pt>
                  <c:pt idx="3">
                    <c:v>India national highways
(2009-10)</c:v>
                  </c:pt>
                </c:lvl>
              </c:multiLvlStrCache>
            </c:multiLvlStrRef>
          </c:cat>
          <c:val>
            <c:numRef>
              <c:f>'ever received HIV test'!$F$3:$F$9</c:f>
              <c:numCache>
                <c:formatCode>General</c:formatCode>
                <c:ptCount val="7"/>
                <c:pt idx="3">
                  <c:v>6</c:v>
                </c:pt>
                <c:pt idx="4">
                  <c:v>15</c:v>
                </c:pt>
                <c:pt idx="5">
                  <c:v>16</c:v>
                </c:pt>
                <c:pt idx="6">
                  <c:v>35</c:v>
                </c:pt>
              </c:numCache>
            </c:numRef>
          </c:val>
        </c:ser>
        <c:dLbls>
          <c:showLegendKey val="0"/>
          <c:showVal val="0"/>
          <c:showCatName val="0"/>
          <c:showSerName val="0"/>
          <c:showPercent val="0"/>
          <c:showBubbleSize val="0"/>
        </c:dLbls>
        <c:gapWidth val="150"/>
        <c:overlap val="100"/>
        <c:axId val="85090304"/>
        <c:axId val="85091840"/>
      </c:barChart>
      <c:scatterChart>
        <c:scatterStyle val="lineMarker"/>
        <c:varyColors val="0"/>
        <c:ser>
          <c:idx val="4"/>
          <c:order val="4"/>
          <c:tx>
            <c:strRef>
              <c:f>'ever received HIV test'!$B$11</c:f>
              <c:strCache>
                <c:ptCount val="1"/>
                <c:pt idx="0">
                  <c:v>target</c:v>
                </c:pt>
              </c:strCache>
            </c:strRef>
          </c:tx>
          <c:spPr>
            <a:ln w="19050">
              <a:solidFill>
                <a:srgbClr val="E31837"/>
              </a:solidFill>
              <a:prstDash val="dash"/>
            </a:ln>
          </c:spPr>
          <c:marker>
            <c:symbol val="none"/>
          </c:marker>
          <c:xVal>
            <c:numRef>
              <c:f>'ever received HIV test'!$A$12:$A$13</c:f>
              <c:numCache>
                <c:formatCode>General</c:formatCode>
                <c:ptCount val="2"/>
                <c:pt idx="0">
                  <c:v>0</c:v>
                </c:pt>
                <c:pt idx="1">
                  <c:v>1</c:v>
                </c:pt>
              </c:numCache>
            </c:numRef>
          </c:xVal>
          <c:yVal>
            <c:numRef>
              <c:f>'ever received HIV test'!$B$12:$B$13</c:f>
              <c:numCache>
                <c:formatCode>General</c:formatCode>
                <c:ptCount val="2"/>
                <c:pt idx="0">
                  <c:v>90</c:v>
                </c:pt>
                <c:pt idx="1">
                  <c:v>90</c:v>
                </c:pt>
              </c:numCache>
            </c:numRef>
          </c:yVal>
          <c:smooth val="0"/>
        </c:ser>
        <c:dLbls>
          <c:showLegendKey val="0"/>
          <c:showVal val="0"/>
          <c:showCatName val="0"/>
          <c:showSerName val="0"/>
          <c:showPercent val="0"/>
          <c:showBubbleSize val="0"/>
        </c:dLbls>
        <c:axId val="85095552"/>
        <c:axId val="85093760"/>
      </c:scatterChart>
      <c:catAx>
        <c:axId val="85090304"/>
        <c:scaling>
          <c:orientation val="minMax"/>
        </c:scaling>
        <c:delete val="0"/>
        <c:axPos val="b"/>
        <c:majorTickMark val="out"/>
        <c:minorTickMark val="none"/>
        <c:tickLblPos val="nextTo"/>
        <c:crossAx val="85091840"/>
        <c:crosses val="autoZero"/>
        <c:auto val="1"/>
        <c:lblAlgn val="ctr"/>
        <c:lblOffset val="100"/>
        <c:noMultiLvlLbl val="0"/>
      </c:catAx>
      <c:valAx>
        <c:axId val="85091840"/>
        <c:scaling>
          <c:orientation val="minMax"/>
          <c:max val="100"/>
          <c:min val="0"/>
        </c:scaling>
        <c:delete val="0"/>
        <c:axPos val="l"/>
        <c:title>
          <c:tx>
            <c:rich>
              <a:bodyPr rot="0" vert="horz"/>
              <a:lstStyle/>
              <a:p>
                <a:pPr>
                  <a:defRPr/>
                </a:pPr>
                <a:r>
                  <a:rPr lang="en-US"/>
                  <a:t>%</a:t>
                </a:r>
              </a:p>
            </c:rich>
          </c:tx>
          <c:layout>
            <c:manualLayout>
              <c:xMode val="edge"/>
              <c:yMode val="edge"/>
              <c:x val="3.4744840186046308E-3"/>
              <c:y val="2.4542901562260612E-2"/>
            </c:manualLayout>
          </c:layout>
          <c:overlay val="0"/>
        </c:title>
        <c:numFmt formatCode="General" sourceLinked="1"/>
        <c:majorTickMark val="out"/>
        <c:minorTickMark val="none"/>
        <c:tickLblPos val="nextTo"/>
        <c:crossAx val="85090304"/>
        <c:crosses val="autoZero"/>
        <c:crossBetween val="between"/>
        <c:majorUnit val="10"/>
      </c:valAx>
      <c:valAx>
        <c:axId val="85093760"/>
        <c:scaling>
          <c:orientation val="minMax"/>
          <c:max val="100"/>
          <c:min val="0"/>
        </c:scaling>
        <c:delete val="1"/>
        <c:axPos val="r"/>
        <c:numFmt formatCode="General" sourceLinked="1"/>
        <c:majorTickMark val="out"/>
        <c:minorTickMark val="none"/>
        <c:tickLblPos val="nextTo"/>
        <c:crossAx val="85095552"/>
        <c:crosses val="max"/>
        <c:crossBetween val="midCat"/>
        <c:majorUnit val="10"/>
      </c:valAx>
      <c:valAx>
        <c:axId val="85095552"/>
        <c:scaling>
          <c:orientation val="minMax"/>
          <c:max val="1"/>
          <c:min val="0"/>
        </c:scaling>
        <c:delete val="1"/>
        <c:axPos val="t"/>
        <c:numFmt formatCode="General" sourceLinked="1"/>
        <c:majorTickMark val="out"/>
        <c:minorTickMark val="none"/>
        <c:tickLblPos val="nextTo"/>
        <c:crossAx val="85093760"/>
        <c:crosses val="max"/>
        <c:crossBetween val="midCat"/>
        <c:majorUnit val="0.2"/>
      </c:valAx>
    </c:plotArea>
    <c:legend>
      <c:legendPos val="b"/>
      <c:legendEntry>
        <c:idx val="4"/>
        <c:delete val="1"/>
      </c:legendEntry>
      <c:layout/>
      <c:overlay val="0"/>
    </c:legend>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'Testing coverage'!$C$2</c:f>
              <c:strCache>
                <c:ptCount val="1"/>
                <c:pt idx="0">
                  <c:v>Moto-taxi drivers</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multiLvlStrRef>
              <c:f>'Testing coverage'!$A$3:$B$7</c:f>
              <c:multiLvlStrCache>
                <c:ptCount val="5"/>
                <c:lvl>
                  <c:pt idx="1">
                    <c:v>Karachi East</c:v>
                  </c:pt>
                  <c:pt idx="2">
                    <c:v>Lahore</c:v>
                  </c:pt>
                  <c:pt idx="3">
                    <c:v>Pasay</c:v>
                  </c:pt>
                  <c:pt idx="4">
                    <c:v>Angeles</c:v>
                  </c:pt>
                </c:lvl>
                <c:lvl>
                  <c:pt idx="0">
                    <c:v>Cambodia (2010) *</c:v>
                  </c:pt>
                  <c:pt idx="1">
                    <c:v>Pakistan (2005)</c:v>
                  </c:pt>
                  <c:pt idx="3">
                    <c:v>Philippines (2011)</c:v>
                  </c:pt>
                </c:lvl>
              </c:multiLvlStrCache>
            </c:multiLvlStrRef>
          </c:cat>
          <c:val>
            <c:numRef>
              <c:f>'Testing coverage'!$C$3:$C$7</c:f>
              <c:numCache>
                <c:formatCode>General</c:formatCode>
                <c:ptCount val="5"/>
                <c:pt idx="0">
                  <c:v>26.5</c:v>
                </c:pt>
              </c:numCache>
            </c:numRef>
          </c:val>
        </c:ser>
        <c:ser>
          <c:idx val="1"/>
          <c:order val="1"/>
          <c:tx>
            <c:strRef>
              <c:f>'Testing coverage'!$D$2</c:f>
              <c:strCache>
                <c:ptCount val="1"/>
                <c:pt idx="0">
                  <c:v>Truck drivers</c:v>
                </c:pt>
              </c:strCache>
            </c:strRef>
          </c:tx>
          <c:spPr>
            <a:solidFill>
              <a:srgbClr val="F78E1E"/>
            </a:solidFill>
            <a:ln>
              <a:solidFill>
                <a:srgbClr val="F78E1E"/>
              </a:solidFill>
            </a:ln>
          </c:spPr>
          <c:invertIfNegative val="0"/>
          <c:dLbls>
            <c:numFmt formatCode="#,##0.0" sourceLinked="0"/>
            <c:showLegendKey val="0"/>
            <c:showVal val="1"/>
            <c:showCatName val="0"/>
            <c:showSerName val="0"/>
            <c:showPercent val="0"/>
            <c:showBubbleSize val="0"/>
            <c:showLeaderLines val="0"/>
          </c:dLbls>
          <c:cat>
            <c:multiLvlStrRef>
              <c:f>'Testing coverage'!$A$3:$B$7</c:f>
              <c:multiLvlStrCache>
                <c:ptCount val="5"/>
                <c:lvl>
                  <c:pt idx="1">
                    <c:v>Karachi East</c:v>
                  </c:pt>
                  <c:pt idx="2">
                    <c:v>Lahore</c:v>
                  </c:pt>
                  <c:pt idx="3">
                    <c:v>Pasay</c:v>
                  </c:pt>
                  <c:pt idx="4">
                    <c:v>Angeles</c:v>
                  </c:pt>
                </c:lvl>
                <c:lvl>
                  <c:pt idx="0">
                    <c:v>Cambodia (2010) *</c:v>
                  </c:pt>
                  <c:pt idx="1">
                    <c:v>Pakistan (2005)</c:v>
                  </c:pt>
                  <c:pt idx="3">
                    <c:v>Philippines (2011)</c:v>
                  </c:pt>
                </c:lvl>
              </c:multiLvlStrCache>
            </c:multiLvlStrRef>
          </c:cat>
          <c:val>
            <c:numRef>
              <c:f>'Testing coverage'!$D$3:$D$7</c:f>
              <c:numCache>
                <c:formatCode>General</c:formatCode>
                <c:ptCount val="5"/>
                <c:pt idx="1">
                  <c:v>0.25</c:v>
                </c:pt>
                <c:pt idx="2">
                  <c:v>0.75</c:v>
                </c:pt>
              </c:numCache>
            </c:numRef>
          </c:val>
        </c:ser>
        <c:ser>
          <c:idx val="2"/>
          <c:order val="2"/>
          <c:tx>
            <c:strRef>
              <c:f>'Testing coverage'!$E$2</c:f>
              <c:strCache>
                <c:ptCount val="1"/>
                <c:pt idx="0">
                  <c:v>Bus drivers</c:v>
                </c:pt>
              </c:strCache>
            </c:strRef>
          </c:tx>
          <c:spPr>
            <a:solidFill>
              <a:srgbClr val="88C540"/>
            </a:solidFill>
            <a:ln>
              <a:solidFill>
                <a:srgbClr val="88C540"/>
              </a:solidFill>
            </a:ln>
          </c:spPr>
          <c:invertIfNegative val="0"/>
          <c:dLbls>
            <c:showLegendKey val="0"/>
            <c:showVal val="1"/>
            <c:showCatName val="0"/>
            <c:showSerName val="0"/>
            <c:showPercent val="0"/>
            <c:showBubbleSize val="0"/>
            <c:showLeaderLines val="0"/>
          </c:dLbls>
          <c:cat>
            <c:multiLvlStrRef>
              <c:f>'Testing coverage'!$A$3:$B$7</c:f>
              <c:multiLvlStrCache>
                <c:ptCount val="5"/>
                <c:lvl>
                  <c:pt idx="1">
                    <c:v>Karachi East</c:v>
                  </c:pt>
                  <c:pt idx="2">
                    <c:v>Lahore</c:v>
                  </c:pt>
                  <c:pt idx="3">
                    <c:v>Pasay</c:v>
                  </c:pt>
                  <c:pt idx="4">
                    <c:v>Angeles</c:v>
                  </c:pt>
                </c:lvl>
                <c:lvl>
                  <c:pt idx="0">
                    <c:v>Cambodia (2010) *</c:v>
                  </c:pt>
                  <c:pt idx="1">
                    <c:v>Pakistan (2005)</c:v>
                  </c:pt>
                  <c:pt idx="3">
                    <c:v>Philippines (2011)</c:v>
                  </c:pt>
                </c:lvl>
              </c:multiLvlStrCache>
            </c:multiLvlStrRef>
          </c:cat>
          <c:val>
            <c:numRef>
              <c:f>'Testing coverage'!$E$3:$E$7</c:f>
              <c:numCache>
                <c:formatCode>General</c:formatCode>
                <c:ptCount val="5"/>
                <c:pt idx="3">
                  <c:v>1</c:v>
                </c:pt>
              </c:numCache>
            </c:numRef>
          </c:val>
        </c:ser>
        <c:ser>
          <c:idx val="3"/>
          <c:order val="3"/>
          <c:tx>
            <c:strRef>
              <c:f>'Testing coverage'!$F$2</c:f>
              <c:strCache>
                <c:ptCount val="1"/>
                <c:pt idx="0">
                  <c:v>Tricycle drivers</c:v>
                </c:pt>
              </c:strCache>
            </c:strRef>
          </c:tx>
          <c:spPr>
            <a:solidFill>
              <a:srgbClr val="E31837"/>
            </a:solidFill>
            <a:ln>
              <a:solidFill>
                <a:srgbClr val="E31837"/>
              </a:solidFill>
            </a:ln>
          </c:spPr>
          <c:invertIfNegative val="0"/>
          <c:dLbls>
            <c:showLegendKey val="0"/>
            <c:showVal val="1"/>
            <c:showCatName val="0"/>
            <c:showSerName val="0"/>
            <c:showPercent val="0"/>
            <c:showBubbleSize val="0"/>
            <c:showLeaderLines val="0"/>
          </c:dLbls>
          <c:cat>
            <c:multiLvlStrRef>
              <c:f>'Testing coverage'!$A$3:$B$7</c:f>
              <c:multiLvlStrCache>
                <c:ptCount val="5"/>
                <c:lvl>
                  <c:pt idx="1">
                    <c:v>Karachi East</c:v>
                  </c:pt>
                  <c:pt idx="2">
                    <c:v>Lahore</c:v>
                  </c:pt>
                  <c:pt idx="3">
                    <c:v>Pasay</c:v>
                  </c:pt>
                  <c:pt idx="4">
                    <c:v>Angeles</c:v>
                  </c:pt>
                </c:lvl>
                <c:lvl>
                  <c:pt idx="0">
                    <c:v>Cambodia (2010) *</c:v>
                  </c:pt>
                  <c:pt idx="1">
                    <c:v>Pakistan (2005)</c:v>
                  </c:pt>
                  <c:pt idx="3">
                    <c:v>Philippines (2011)</c:v>
                  </c:pt>
                </c:lvl>
              </c:multiLvlStrCache>
            </c:multiLvlStrRef>
          </c:cat>
          <c:val>
            <c:numRef>
              <c:f>'Testing coverage'!$F$3:$F$7</c:f>
              <c:numCache>
                <c:formatCode>General</c:formatCode>
                <c:ptCount val="5"/>
                <c:pt idx="4">
                  <c:v>1</c:v>
                </c:pt>
              </c:numCache>
            </c:numRef>
          </c:val>
        </c:ser>
        <c:dLbls>
          <c:showLegendKey val="0"/>
          <c:showVal val="0"/>
          <c:showCatName val="0"/>
          <c:showSerName val="0"/>
          <c:showPercent val="0"/>
          <c:showBubbleSize val="0"/>
        </c:dLbls>
        <c:gapWidth val="150"/>
        <c:overlap val="100"/>
        <c:axId val="86471040"/>
        <c:axId val="86472576"/>
      </c:barChart>
      <c:scatterChart>
        <c:scatterStyle val="lineMarker"/>
        <c:varyColors val="0"/>
        <c:ser>
          <c:idx val="4"/>
          <c:order val="4"/>
          <c:tx>
            <c:strRef>
              <c:f>'Testing coverage'!$B$11</c:f>
              <c:strCache>
                <c:ptCount val="1"/>
                <c:pt idx="0">
                  <c:v>targ</c:v>
                </c:pt>
              </c:strCache>
            </c:strRef>
          </c:tx>
          <c:spPr>
            <a:ln w="19050">
              <a:solidFill>
                <a:srgbClr val="E31837"/>
              </a:solidFill>
              <a:prstDash val="dash"/>
            </a:ln>
          </c:spPr>
          <c:marker>
            <c:symbol val="none"/>
          </c:marker>
          <c:xVal>
            <c:numRef>
              <c:f>'Testing coverage'!$A$12:$A$13</c:f>
              <c:numCache>
                <c:formatCode>General</c:formatCode>
                <c:ptCount val="2"/>
                <c:pt idx="0">
                  <c:v>0</c:v>
                </c:pt>
                <c:pt idx="1">
                  <c:v>1</c:v>
                </c:pt>
              </c:numCache>
            </c:numRef>
          </c:xVal>
          <c:yVal>
            <c:numRef>
              <c:f>'Testing coverage'!$B$12:$B$13</c:f>
              <c:numCache>
                <c:formatCode>General</c:formatCode>
                <c:ptCount val="2"/>
                <c:pt idx="0">
                  <c:v>90</c:v>
                </c:pt>
                <c:pt idx="1">
                  <c:v>90</c:v>
                </c:pt>
              </c:numCache>
            </c:numRef>
          </c:yVal>
          <c:smooth val="0"/>
        </c:ser>
        <c:dLbls>
          <c:showLegendKey val="0"/>
          <c:showVal val="0"/>
          <c:showCatName val="0"/>
          <c:showSerName val="0"/>
          <c:showPercent val="0"/>
          <c:showBubbleSize val="0"/>
        </c:dLbls>
        <c:axId val="86480384"/>
        <c:axId val="86478848"/>
      </c:scatterChart>
      <c:catAx>
        <c:axId val="86471040"/>
        <c:scaling>
          <c:orientation val="minMax"/>
        </c:scaling>
        <c:delete val="0"/>
        <c:axPos val="b"/>
        <c:majorTickMark val="out"/>
        <c:minorTickMark val="none"/>
        <c:tickLblPos val="nextTo"/>
        <c:crossAx val="86472576"/>
        <c:crosses val="autoZero"/>
        <c:auto val="1"/>
        <c:lblAlgn val="ctr"/>
        <c:lblOffset val="100"/>
        <c:noMultiLvlLbl val="0"/>
      </c:catAx>
      <c:valAx>
        <c:axId val="86472576"/>
        <c:scaling>
          <c:orientation val="minMax"/>
          <c:max val="100"/>
          <c:min val="0"/>
        </c:scaling>
        <c:delete val="0"/>
        <c:axPos val="l"/>
        <c:title>
          <c:tx>
            <c:rich>
              <a:bodyPr rot="0" vert="horz"/>
              <a:lstStyle/>
              <a:p>
                <a:pPr>
                  <a:defRPr/>
                </a:pPr>
                <a:r>
                  <a:rPr lang="en-US"/>
                  <a:t>%</a:t>
                </a:r>
              </a:p>
            </c:rich>
          </c:tx>
          <c:layout>
            <c:manualLayout>
              <c:xMode val="edge"/>
              <c:yMode val="edge"/>
              <c:x val="9.8838638218364284E-3"/>
              <c:y val="7.6069061744303548E-3"/>
            </c:manualLayout>
          </c:layout>
          <c:overlay val="0"/>
        </c:title>
        <c:numFmt formatCode="General" sourceLinked="1"/>
        <c:majorTickMark val="out"/>
        <c:minorTickMark val="none"/>
        <c:tickLblPos val="nextTo"/>
        <c:crossAx val="86471040"/>
        <c:crosses val="autoZero"/>
        <c:crossBetween val="between"/>
        <c:majorUnit val="10"/>
      </c:valAx>
      <c:valAx>
        <c:axId val="86478848"/>
        <c:scaling>
          <c:orientation val="minMax"/>
          <c:max val="100"/>
          <c:min val="0"/>
        </c:scaling>
        <c:delete val="1"/>
        <c:axPos val="r"/>
        <c:numFmt formatCode="General" sourceLinked="1"/>
        <c:majorTickMark val="out"/>
        <c:minorTickMark val="none"/>
        <c:tickLblPos val="nextTo"/>
        <c:crossAx val="86480384"/>
        <c:crosses val="max"/>
        <c:crossBetween val="midCat"/>
        <c:majorUnit val="10"/>
      </c:valAx>
      <c:valAx>
        <c:axId val="86480384"/>
        <c:scaling>
          <c:orientation val="minMax"/>
          <c:max val="1"/>
          <c:min val="0"/>
        </c:scaling>
        <c:delete val="1"/>
        <c:axPos val="t"/>
        <c:numFmt formatCode="General" sourceLinked="1"/>
        <c:majorTickMark val="out"/>
        <c:minorTickMark val="none"/>
        <c:tickLblPos val="nextTo"/>
        <c:crossAx val="86478848"/>
        <c:crosses val="max"/>
        <c:crossBetween val="midCat"/>
        <c:majorUnit val="0.2"/>
      </c:valAx>
    </c:plotArea>
    <c:legend>
      <c:legendPos val="b"/>
      <c:legendEntry>
        <c:idx val="4"/>
        <c:delete val="1"/>
      </c:legendEntry>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'prevention programmes'!$C$2</c:f>
              <c:strCache>
                <c:ptCount val="1"/>
                <c:pt idx="0">
                  <c:v>Taxi drivers</c:v>
                </c:pt>
              </c:strCache>
            </c:strRef>
          </c:tx>
          <c:spPr>
            <a:solidFill>
              <a:srgbClr val="EC008C"/>
            </a:solidFill>
            <a:ln>
              <a:solidFill>
                <a:srgbClr val="EC008C"/>
              </a:solidFill>
            </a:ln>
          </c:spPr>
          <c:invertIfNegative val="0"/>
          <c:dLbls>
            <c:numFmt formatCode="#,##0" sourceLinked="0"/>
            <c:showLegendKey val="0"/>
            <c:showVal val="1"/>
            <c:showCatName val="0"/>
            <c:showSerName val="0"/>
            <c:showPercent val="0"/>
            <c:showBubbleSize val="0"/>
            <c:showLeaderLines val="0"/>
          </c:dLbls>
          <c:cat>
            <c:multiLvlStrRef>
              <c:f>'prevention programmes'!$A$3:$B$9</c:f>
              <c:multiLvlStrCache>
                <c:ptCount val="7"/>
                <c:lvl>
                  <c:pt idx="0">
                    <c:v>Phuentsholing</c:v>
                  </c:pt>
                  <c:pt idx="1">
                    <c:v>Thimphu</c:v>
                  </c:pt>
                  <c:pt idx="2">
                    <c:v>Samdrup
Jongkhar</c:v>
                  </c:pt>
                  <c:pt idx="3">
                    <c:v>Thimphu</c:v>
                  </c:pt>
                  <c:pt idx="5">
                    <c:v>Passay</c:v>
                  </c:pt>
                  <c:pt idx="6">
                    <c:v>Angeles</c:v>
                  </c:pt>
                </c:lvl>
                <c:lvl>
                  <c:pt idx="0">
                    <c:v>Bhutan 
(2008)*</c:v>
                  </c:pt>
                  <c:pt idx="4">
                    <c:v>Indonesia 
(2004-05)
**</c:v>
                  </c:pt>
                  <c:pt idx="5">
                    <c:v>Philippines
(2011)***</c:v>
                  </c:pt>
                </c:lvl>
              </c:multiLvlStrCache>
            </c:multiLvlStrRef>
          </c:cat>
          <c:val>
            <c:numRef>
              <c:f>'prevention programmes'!$C$3:$C$9</c:f>
              <c:numCache>
                <c:formatCode>General</c:formatCode>
                <c:ptCount val="7"/>
                <c:pt idx="0">
                  <c:v>1.1000000000000001</c:v>
                </c:pt>
                <c:pt idx="1">
                  <c:v>26.7</c:v>
                </c:pt>
              </c:numCache>
            </c:numRef>
          </c:val>
        </c:ser>
        <c:ser>
          <c:idx val="1"/>
          <c:order val="1"/>
          <c:tx>
            <c:strRef>
              <c:f>'prevention programmes'!$D$2</c:f>
              <c:strCache>
                <c:ptCount val="1"/>
                <c:pt idx="0">
                  <c:v>Truckers</c:v>
                </c:pt>
              </c:strCache>
            </c:strRef>
          </c:tx>
          <c:spPr>
            <a:solidFill>
              <a:srgbClr val="F78E1E"/>
            </a:solidFill>
            <a:ln>
              <a:noFill/>
            </a:ln>
          </c:spPr>
          <c:invertIfNegative val="0"/>
          <c:dLbls>
            <c:numFmt formatCode="#,##0" sourceLinked="0"/>
            <c:showLegendKey val="0"/>
            <c:showVal val="1"/>
            <c:showCatName val="0"/>
            <c:showSerName val="0"/>
            <c:showPercent val="0"/>
            <c:showBubbleSize val="0"/>
            <c:showLeaderLines val="0"/>
          </c:dLbls>
          <c:cat>
            <c:multiLvlStrRef>
              <c:f>'prevention programmes'!$A$3:$B$9</c:f>
              <c:multiLvlStrCache>
                <c:ptCount val="7"/>
                <c:lvl>
                  <c:pt idx="0">
                    <c:v>Phuentsholing</c:v>
                  </c:pt>
                  <c:pt idx="1">
                    <c:v>Thimphu</c:v>
                  </c:pt>
                  <c:pt idx="2">
                    <c:v>Samdrup
Jongkhar</c:v>
                  </c:pt>
                  <c:pt idx="3">
                    <c:v>Thimphu</c:v>
                  </c:pt>
                  <c:pt idx="5">
                    <c:v>Passay</c:v>
                  </c:pt>
                  <c:pt idx="6">
                    <c:v>Angeles</c:v>
                  </c:pt>
                </c:lvl>
                <c:lvl>
                  <c:pt idx="0">
                    <c:v>Bhutan 
(2008)*</c:v>
                  </c:pt>
                  <c:pt idx="4">
                    <c:v>Indonesia 
(2004-05)
**</c:v>
                  </c:pt>
                  <c:pt idx="5">
                    <c:v>Philippines
(2011)***</c:v>
                  </c:pt>
                </c:lvl>
              </c:multiLvlStrCache>
            </c:multiLvlStrRef>
          </c:cat>
          <c:val>
            <c:numRef>
              <c:f>'prevention programmes'!$D$3:$D$9</c:f>
              <c:numCache>
                <c:formatCode>General</c:formatCode>
                <c:ptCount val="7"/>
                <c:pt idx="2">
                  <c:v>12.5</c:v>
                </c:pt>
                <c:pt idx="3">
                  <c:v>19.399999999999999</c:v>
                </c:pt>
              </c:numCache>
            </c:numRef>
          </c:val>
        </c:ser>
        <c:ser>
          <c:idx val="2"/>
          <c:order val="2"/>
          <c:tx>
            <c:strRef>
              <c:f>'prevention programmes'!$F$2</c:f>
              <c:strCache>
                <c:ptCount val="1"/>
                <c:pt idx="0">
                  <c:v>Bus drivers</c:v>
                </c:pt>
              </c:strCache>
            </c:strRef>
          </c:tx>
          <c:spPr>
            <a:solidFill>
              <a:srgbClr val="88C540"/>
            </a:solidFill>
            <a:ln>
              <a:solidFill>
                <a:srgbClr val="88C540"/>
              </a:solidFill>
            </a:ln>
          </c:spPr>
          <c:invertIfNegative val="0"/>
          <c:dLbls>
            <c:dLbl>
              <c:idx val="5"/>
              <c:layout/>
              <c:tx>
                <c:rich>
                  <a:bodyPr/>
                  <a:lstStyle/>
                  <a:p>
                    <a:r>
                      <a:rPr lang="en-US"/>
                      <a:t>&lt;1</a:t>
                    </a:r>
                  </a:p>
                </c:rich>
              </c:tx>
              <c:showLegendKey val="0"/>
              <c:showVal val="1"/>
              <c:showCatName val="0"/>
              <c:showSerName val="0"/>
              <c:showPercent val="0"/>
              <c:showBubbleSize val="0"/>
            </c:dLbl>
            <c:showLegendKey val="0"/>
            <c:showVal val="1"/>
            <c:showCatName val="0"/>
            <c:showSerName val="0"/>
            <c:showPercent val="0"/>
            <c:showBubbleSize val="0"/>
            <c:showLeaderLines val="0"/>
          </c:dLbls>
          <c:cat>
            <c:multiLvlStrRef>
              <c:f>'prevention programmes'!$A$3:$B$9</c:f>
              <c:multiLvlStrCache>
                <c:ptCount val="7"/>
                <c:lvl>
                  <c:pt idx="0">
                    <c:v>Phuentsholing</c:v>
                  </c:pt>
                  <c:pt idx="1">
                    <c:v>Thimphu</c:v>
                  </c:pt>
                  <c:pt idx="2">
                    <c:v>Samdrup
Jongkhar</c:v>
                  </c:pt>
                  <c:pt idx="3">
                    <c:v>Thimphu</c:v>
                  </c:pt>
                  <c:pt idx="5">
                    <c:v>Passay</c:v>
                  </c:pt>
                  <c:pt idx="6">
                    <c:v>Angeles</c:v>
                  </c:pt>
                </c:lvl>
                <c:lvl>
                  <c:pt idx="0">
                    <c:v>Bhutan 
(2008)*</c:v>
                  </c:pt>
                  <c:pt idx="4">
                    <c:v>Indonesia 
(2004-05)
**</c:v>
                  </c:pt>
                  <c:pt idx="5">
                    <c:v>Philippines
(2011)***</c:v>
                  </c:pt>
                </c:lvl>
              </c:multiLvlStrCache>
            </c:multiLvlStrRef>
          </c:cat>
          <c:val>
            <c:numRef>
              <c:f>'prevention programmes'!$F$3:$F$9</c:f>
              <c:numCache>
                <c:formatCode>General</c:formatCode>
                <c:ptCount val="7"/>
                <c:pt idx="5">
                  <c:v>0.4</c:v>
                </c:pt>
              </c:numCache>
            </c:numRef>
          </c:val>
        </c:ser>
        <c:ser>
          <c:idx val="3"/>
          <c:order val="3"/>
          <c:tx>
            <c:strRef>
              <c:f>'prevention programmes'!$G$2</c:f>
              <c:strCache>
                <c:ptCount val="1"/>
                <c:pt idx="0">
                  <c:v>Tricycle drivers</c:v>
                </c:pt>
              </c:strCache>
            </c:strRef>
          </c:tx>
          <c:spPr>
            <a:solidFill>
              <a:srgbClr val="00AEEF"/>
            </a:solidFill>
            <a:ln>
              <a:solidFill>
                <a:srgbClr val="00AEEF"/>
              </a:solidFill>
            </a:ln>
          </c:spPr>
          <c:invertIfNegative val="0"/>
          <c:dLbls>
            <c:showLegendKey val="0"/>
            <c:showVal val="1"/>
            <c:showCatName val="0"/>
            <c:showSerName val="0"/>
            <c:showPercent val="0"/>
            <c:showBubbleSize val="0"/>
            <c:showLeaderLines val="0"/>
          </c:dLbls>
          <c:cat>
            <c:multiLvlStrRef>
              <c:f>'prevention programmes'!$A$3:$B$9</c:f>
              <c:multiLvlStrCache>
                <c:ptCount val="7"/>
                <c:lvl>
                  <c:pt idx="0">
                    <c:v>Phuentsholing</c:v>
                  </c:pt>
                  <c:pt idx="1">
                    <c:v>Thimphu</c:v>
                  </c:pt>
                  <c:pt idx="2">
                    <c:v>Samdrup
Jongkhar</c:v>
                  </c:pt>
                  <c:pt idx="3">
                    <c:v>Thimphu</c:v>
                  </c:pt>
                  <c:pt idx="5">
                    <c:v>Passay</c:v>
                  </c:pt>
                  <c:pt idx="6">
                    <c:v>Angeles</c:v>
                  </c:pt>
                </c:lvl>
                <c:lvl>
                  <c:pt idx="0">
                    <c:v>Bhutan 
(2008)*</c:v>
                  </c:pt>
                  <c:pt idx="4">
                    <c:v>Indonesia 
(2004-05)
**</c:v>
                  </c:pt>
                  <c:pt idx="5">
                    <c:v>Philippines
(2011)***</c:v>
                  </c:pt>
                </c:lvl>
              </c:multiLvlStrCache>
            </c:multiLvlStrRef>
          </c:cat>
          <c:val>
            <c:numRef>
              <c:f>'prevention programmes'!$G$3:$G$9</c:f>
              <c:numCache>
                <c:formatCode>General</c:formatCode>
                <c:ptCount val="7"/>
                <c:pt idx="6">
                  <c:v>2</c:v>
                </c:pt>
              </c:numCache>
            </c:numRef>
          </c:val>
        </c:ser>
        <c:ser>
          <c:idx val="4"/>
          <c:order val="4"/>
          <c:tx>
            <c:strRef>
              <c:f>'prevention programmes'!$E$2</c:f>
              <c:strCache>
                <c:ptCount val="1"/>
                <c:pt idx="0">
                  <c:v>Moto-taxi drivers</c:v>
                </c:pt>
              </c:strCache>
            </c:strRef>
          </c:tx>
          <c:spPr>
            <a:solidFill>
              <a:schemeClr val="bg1">
                <a:lumMod val="50000"/>
              </a:schemeClr>
            </a:solidFill>
            <a:ln>
              <a:noFill/>
            </a:ln>
          </c:spPr>
          <c:invertIfNegative val="0"/>
          <c:dLbls>
            <c:showLegendKey val="0"/>
            <c:showVal val="1"/>
            <c:showCatName val="0"/>
            <c:showSerName val="0"/>
            <c:showPercent val="0"/>
            <c:showBubbleSize val="0"/>
            <c:showLeaderLines val="0"/>
          </c:dLbls>
          <c:cat>
            <c:multiLvlStrRef>
              <c:f>'prevention programmes'!$A$3:$B$9</c:f>
              <c:multiLvlStrCache>
                <c:ptCount val="7"/>
                <c:lvl>
                  <c:pt idx="0">
                    <c:v>Phuentsholing</c:v>
                  </c:pt>
                  <c:pt idx="1">
                    <c:v>Thimphu</c:v>
                  </c:pt>
                  <c:pt idx="2">
                    <c:v>Samdrup
Jongkhar</c:v>
                  </c:pt>
                  <c:pt idx="3">
                    <c:v>Thimphu</c:v>
                  </c:pt>
                  <c:pt idx="5">
                    <c:v>Passay</c:v>
                  </c:pt>
                  <c:pt idx="6">
                    <c:v>Angeles</c:v>
                  </c:pt>
                </c:lvl>
                <c:lvl>
                  <c:pt idx="0">
                    <c:v>Bhutan 
(2008)*</c:v>
                  </c:pt>
                  <c:pt idx="4">
                    <c:v>Indonesia 
(2004-05)
**</c:v>
                  </c:pt>
                  <c:pt idx="5">
                    <c:v>Philippines
(2011)***</c:v>
                  </c:pt>
                </c:lvl>
              </c:multiLvlStrCache>
            </c:multiLvlStrRef>
          </c:cat>
          <c:val>
            <c:numRef>
              <c:f>'prevention programmes'!$E$3:$E$9</c:f>
              <c:numCache>
                <c:formatCode>General</c:formatCode>
                <c:ptCount val="7"/>
                <c:pt idx="4">
                  <c:v>40</c:v>
                </c:pt>
              </c:numCache>
            </c:numRef>
          </c:val>
        </c:ser>
        <c:dLbls>
          <c:showLegendKey val="0"/>
          <c:showVal val="0"/>
          <c:showCatName val="0"/>
          <c:showSerName val="0"/>
          <c:showPercent val="0"/>
          <c:showBubbleSize val="0"/>
        </c:dLbls>
        <c:gapWidth val="150"/>
        <c:overlap val="100"/>
        <c:axId val="88560384"/>
        <c:axId val="88561920"/>
      </c:barChart>
      <c:catAx>
        <c:axId val="88560384"/>
        <c:scaling>
          <c:orientation val="minMax"/>
        </c:scaling>
        <c:delete val="0"/>
        <c:axPos val="b"/>
        <c:majorTickMark val="out"/>
        <c:minorTickMark val="none"/>
        <c:tickLblPos val="nextTo"/>
        <c:txPr>
          <a:bodyPr rot="-5400000" vert="horz"/>
          <a:lstStyle/>
          <a:p>
            <a:pPr>
              <a:defRPr/>
            </a:pPr>
            <a:endParaRPr lang="en-US"/>
          </a:p>
        </c:txPr>
        <c:crossAx val="88561920"/>
        <c:crosses val="autoZero"/>
        <c:auto val="1"/>
        <c:lblAlgn val="ctr"/>
        <c:lblOffset val="100"/>
        <c:noMultiLvlLbl val="0"/>
      </c:catAx>
      <c:valAx>
        <c:axId val="88561920"/>
        <c:scaling>
          <c:orientation val="minMax"/>
          <c:max val="100"/>
          <c:min val="0"/>
        </c:scaling>
        <c:delete val="0"/>
        <c:axPos val="l"/>
        <c:title>
          <c:tx>
            <c:rich>
              <a:bodyPr rot="0" vert="horz"/>
              <a:lstStyle/>
              <a:p>
                <a:pPr>
                  <a:defRPr/>
                </a:pPr>
                <a:r>
                  <a:rPr lang="en-US" dirty="0" smtClean="0"/>
                  <a:t>%</a:t>
                </a:r>
              </a:p>
              <a:p>
                <a:pPr>
                  <a:defRPr/>
                </a:pPr>
                <a:endParaRPr lang="en-US" dirty="0"/>
              </a:p>
            </c:rich>
          </c:tx>
          <c:layout>
            <c:manualLayout>
              <c:xMode val="edge"/>
              <c:yMode val="edge"/>
              <c:x val="9.0445790923515627E-3"/>
              <c:y val="0.100902517241674"/>
            </c:manualLayout>
          </c:layout>
          <c:overlay val="0"/>
        </c:title>
        <c:numFmt formatCode="General" sourceLinked="1"/>
        <c:majorTickMark val="out"/>
        <c:minorTickMark val="none"/>
        <c:tickLblPos val="nextTo"/>
        <c:crossAx val="88560384"/>
        <c:crosses val="autoZero"/>
        <c:crossBetween val="between"/>
        <c:majorUnit val="20"/>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AEEF"/>
            </a:solidFill>
            <a:ln>
              <a:noFill/>
            </a:ln>
          </c:spPr>
          <c:invertIfNegative val="0"/>
          <c:dPt>
            <c:idx val="0"/>
            <c:invertIfNegative val="0"/>
            <c:bubble3D val="0"/>
            <c:spPr>
              <a:pattFill prst="dkUpDiag">
                <a:fgClr>
                  <a:srgbClr val="00AEEF"/>
                </a:fgClr>
                <a:bgClr>
                  <a:schemeClr val="bg1"/>
                </a:bgClr>
              </a:pattFill>
              <a:ln>
                <a:noFill/>
              </a:ln>
            </c:spPr>
          </c:dPt>
          <c:dLbls>
            <c:numFmt formatCode="#,##0.0" sourceLinked="0"/>
            <c:showLegendKey val="0"/>
            <c:showVal val="1"/>
            <c:showCatName val="0"/>
            <c:showSerName val="0"/>
            <c:showPercent val="0"/>
            <c:showBubbleSize val="0"/>
            <c:showLeaderLines val="0"/>
          </c:dLbls>
          <c:cat>
            <c:strRef>
              <c:f>Sheet5!$A$5:$A$22</c:f>
              <c:strCache>
                <c:ptCount val="18"/>
                <c:pt idx="0">
                  <c:v>India</c:v>
                </c:pt>
                <c:pt idx="1">
                  <c:v>Maharashtra</c:v>
                </c:pt>
                <c:pt idx="2">
                  <c:v>Tamil Nadu</c:v>
                </c:pt>
                <c:pt idx="3">
                  <c:v>Nagpur</c:v>
                </c:pt>
                <c:pt idx="4">
                  <c:v>Dharmapuri</c:v>
                </c:pt>
                <c:pt idx="5">
                  <c:v>Haora</c:v>
                </c:pt>
                <c:pt idx="6">
                  <c:v>Madhya Pradesh</c:v>
                </c:pt>
                <c:pt idx="7">
                  <c:v>Indore</c:v>
                </c:pt>
                <c:pt idx="8">
                  <c:v>Chennai</c:v>
                </c:pt>
                <c:pt idx="9">
                  <c:v>Gujarat</c:v>
                </c:pt>
                <c:pt idx="10">
                  <c:v>Andhra Pradesh</c:v>
                </c:pt>
                <c:pt idx="11">
                  <c:v>Karnataka</c:v>
                </c:pt>
                <c:pt idx="12">
                  <c:v>Bangalore</c:v>
                </c:pt>
                <c:pt idx="13">
                  <c:v>Srikakulam</c:v>
                </c:pt>
                <c:pt idx="14">
                  <c:v>Barddhaman</c:v>
                </c:pt>
                <c:pt idx="15">
                  <c:v>West Bengal</c:v>
                </c:pt>
                <c:pt idx="16">
                  <c:v>Jalpaiguri</c:v>
                </c:pt>
                <c:pt idx="17">
                  <c:v>Kachchh</c:v>
                </c:pt>
              </c:strCache>
            </c:strRef>
          </c:cat>
          <c:val>
            <c:numRef>
              <c:f>Sheet5!$B$5:$B$22</c:f>
              <c:numCache>
                <c:formatCode>General</c:formatCode>
                <c:ptCount val="18"/>
                <c:pt idx="0">
                  <c:v>2.59</c:v>
                </c:pt>
                <c:pt idx="1">
                  <c:v>1.61</c:v>
                </c:pt>
                <c:pt idx="2">
                  <c:v>2.0099999999999998</c:v>
                </c:pt>
                <c:pt idx="3">
                  <c:v>2.02</c:v>
                </c:pt>
                <c:pt idx="4">
                  <c:v>2.2000000000000002</c:v>
                </c:pt>
                <c:pt idx="5">
                  <c:v>2.4</c:v>
                </c:pt>
                <c:pt idx="6">
                  <c:v>2.4700000000000002</c:v>
                </c:pt>
                <c:pt idx="7">
                  <c:v>2.4700000000000002</c:v>
                </c:pt>
                <c:pt idx="8">
                  <c:v>2.82</c:v>
                </c:pt>
                <c:pt idx="9">
                  <c:v>3.09</c:v>
                </c:pt>
                <c:pt idx="10">
                  <c:v>3.2</c:v>
                </c:pt>
                <c:pt idx="11">
                  <c:v>3.2</c:v>
                </c:pt>
                <c:pt idx="12">
                  <c:v>3.2</c:v>
                </c:pt>
                <c:pt idx="13">
                  <c:v>3.2</c:v>
                </c:pt>
                <c:pt idx="14">
                  <c:v>3.21</c:v>
                </c:pt>
                <c:pt idx="15">
                  <c:v>3.71</c:v>
                </c:pt>
                <c:pt idx="16">
                  <c:v>8</c:v>
                </c:pt>
                <c:pt idx="17">
                  <c:v>8.06</c:v>
                </c:pt>
              </c:numCache>
            </c:numRef>
          </c:val>
        </c:ser>
        <c:dLbls>
          <c:showLegendKey val="0"/>
          <c:showVal val="0"/>
          <c:showCatName val="0"/>
          <c:showSerName val="0"/>
          <c:showPercent val="0"/>
          <c:showBubbleSize val="0"/>
        </c:dLbls>
        <c:gapWidth val="150"/>
        <c:axId val="79740288"/>
        <c:axId val="79742080"/>
      </c:barChart>
      <c:scatterChart>
        <c:scatterStyle val="lineMarker"/>
        <c:varyColors val="0"/>
        <c:ser>
          <c:idx val="1"/>
          <c:order val="1"/>
          <c:tx>
            <c:strRef>
              <c:f>Sheet5!$B$24</c:f>
              <c:strCache>
                <c:ptCount val="1"/>
                <c:pt idx="0">
                  <c:v>tar</c:v>
                </c:pt>
              </c:strCache>
            </c:strRef>
          </c:tx>
          <c:spPr>
            <a:ln w="19050">
              <a:solidFill>
                <a:srgbClr val="E31837"/>
              </a:solidFill>
              <a:prstDash val="dash"/>
            </a:ln>
          </c:spPr>
          <c:marker>
            <c:symbol val="none"/>
          </c:marker>
          <c:xVal>
            <c:numRef>
              <c:f>Sheet5!$A$25:$A$26</c:f>
              <c:numCache>
                <c:formatCode>General</c:formatCode>
                <c:ptCount val="2"/>
                <c:pt idx="0">
                  <c:v>0</c:v>
                </c:pt>
                <c:pt idx="1">
                  <c:v>1</c:v>
                </c:pt>
              </c:numCache>
            </c:numRef>
          </c:xVal>
          <c:yVal>
            <c:numRef>
              <c:f>Sheet5!$B$25:$B$26</c:f>
              <c:numCache>
                <c:formatCode>General</c:formatCode>
                <c:ptCount val="2"/>
                <c:pt idx="0">
                  <c:v>5</c:v>
                </c:pt>
                <c:pt idx="1">
                  <c:v>5</c:v>
                </c:pt>
              </c:numCache>
            </c:numRef>
          </c:yVal>
          <c:smooth val="0"/>
        </c:ser>
        <c:dLbls>
          <c:showLegendKey val="0"/>
          <c:showVal val="0"/>
          <c:showCatName val="0"/>
          <c:showSerName val="0"/>
          <c:showPercent val="0"/>
          <c:showBubbleSize val="0"/>
        </c:dLbls>
        <c:axId val="79745792"/>
        <c:axId val="79744000"/>
      </c:scatterChart>
      <c:catAx>
        <c:axId val="79740288"/>
        <c:scaling>
          <c:orientation val="minMax"/>
        </c:scaling>
        <c:delete val="0"/>
        <c:axPos val="b"/>
        <c:majorTickMark val="out"/>
        <c:minorTickMark val="none"/>
        <c:tickLblPos val="nextTo"/>
        <c:crossAx val="79742080"/>
        <c:crosses val="autoZero"/>
        <c:auto val="1"/>
        <c:lblAlgn val="ctr"/>
        <c:lblOffset val="100"/>
        <c:noMultiLvlLbl val="0"/>
      </c:catAx>
      <c:valAx>
        <c:axId val="79742080"/>
        <c:scaling>
          <c:orientation val="minMax"/>
          <c:max val="9"/>
          <c:min val="0"/>
        </c:scaling>
        <c:delete val="0"/>
        <c:axPos val="l"/>
        <c:title>
          <c:tx>
            <c:rich>
              <a:bodyPr rot="0" vert="horz"/>
              <a:lstStyle/>
              <a:p>
                <a:pPr>
                  <a:defRPr/>
                </a:pPr>
                <a:r>
                  <a:rPr lang="en-US"/>
                  <a:t>%</a:t>
                </a:r>
              </a:p>
            </c:rich>
          </c:tx>
          <c:layout>
            <c:manualLayout>
              <c:xMode val="edge"/>
              <c:yMode val="edge"/>
              <c:x val="0"/>
              <c:y val="1.8454002580893792E-2"/>
            </c:manualLayout>
          </c:layout>
          <c:overlay val="0"/>
        </c:title>
        <c:numFmt formatCode="General" sourceLinked="1"/>
        <c:majorTickMark val="out"/>
        <c:minorTickMark val="none"/>
        <c:tickLblPos val="nextTo"/>
        <c:crossAx val="79740288"/>
        <c:crosses val="autoZero"/>
        <c:crossBetween val="between"/>
        <c:majorUnit val="1"/>
      </c:valAx>
      <c:valAx>
        <c:axId val="79744000"/>
        <c:scaling>
          <c:orientation val="minMax"/>
          <c:max val="9"/>
          <c:min val="0"/>
        </c:scaling>
        <c:delete val="1"/>
        <c:axPos val="r"/>
        <c:numFmt formatCode="General" sourceLinked="1"/>
        <c:majorTickMark val="out"/>
        <c:minorTickMark val="none"/>
        <c:tickLblPos val="nextTo"/>
        <c:crossAx val="79745792"/>
        <c:crosses val="max"/>
        <c:crossBetween val="midCat"/>
        <c:majorUnit val="1"/>
      </c:valAx>
      <c:valAx>
        <c:axId val="79745792"/>
        <c:scaling>
          <c:orientation val="minMax"/>
          <c:max val="1"/>
          <c:min val="0"/>
        </c:scaling>
        <c:delete val="1"/>
        <c:axPos val="t"/>
        <c:numFmt formatCode="General" sourceLinked="1"/>
        <c:majorTickMark val="out"/>
        <c:minorTickMark val="none"/>
        <c:tickLblPos val="nextTo"/>
        <c:crossAx val="79744000"/>
        <c:crosses val="max"/>
        <c:crossBetween val="midCat"/>
        <c:majorUnit val="0.2"/>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8.3373126737192299E-2"/>
          <c:y val="5.935185185185185E-2"/>
          <c:w val="0.89486629416303387"/>
          <c:h val="0.40948636628754737"/>
        </c:manualLayout>
      </c:layout>
      <c:barChart>
        <c:barDir val="col"/>
        <c:grouping val="clustered"/>
        <c:varyColors val="0"/>
        <c:ser>
          <c:idx val="0"/>
          <c:order val="0"/>
          <c:tx>
            <c:strRef>
              <c:f>'Syphilis prevalence'!$C$3</c:f>
              <c:strCache>
                <c:ptCount val="1"/>
                <c:pt idx="0">
                  <c:v>Bus drivers</c:v>
                </c:pt>
              </c:strCache>
            </c:strRef>
          </c:tx>
          <c:spPr>
            <a:solidFill>
              <a:srgbClr val="00AEEF"/>
            </a:solidFill>
            <a:ln>
              <a:noFill/>
            </a:ln>
          </c:spPr>
          <c:invertIfNegative val="0"/>
          <c:dLbls>
            <c:showLegendKey val="0"/>
            <c:showVal val="1"/>
            <c:showCatName val="0"/>
            <c:showSerName val="0"/>
            <c:showPercent val="0"/>
            <c:showBubbleSize val="0"/>
            <c:showLeaderLines val="0"/>
          </c:dLbls>
          <c:cat>
            <c:multiLvlStrRef>
              <c:f>'Syphilis prevalence'!$A$4:$B$6</c:f>
              <c:multiLvlStrCache>
                <c:ptCount val="3"/>
                <c:lvl>
                  <c:pt idx="0">
                    <c:v>Pasay</c:v>
                  </c:pt>
                  <c:pt idx="1">
                    <c:v>Angeles</c:v>
                  </c:pt>
                  <c:pt idx="2">
                    <c:v>Torkham, border crossing</c:v>
                  </c:pt>
                </c:lvl>
                <c:lvl>
                  <c:pt idx="0">
                    <c:v>Philippines (2011)</c:v>
                  </c:pt>
                  <c:pt idx="2">
                    <c:v>Afghanistan (2012)</c:v>
                  </c:pt>
                </c:lvl>
              </c:multiLvlStrCache>
            </c:multiLvlStrRef>
          </c:cat>
          <c:val>
            <c:numRef>
              <c:f>'Syphilis prevalence'!$C$4:$C$6</c:f>
              <c:numCache>
                <c:formatCode>General</c:formatCode>
                <c:ptCount val="3"/>
                <c:pt idx="0">
                  <c:v>1</c:v>
                </c:pt>
              </c:numCache>
            </c:numRef>
          </c:val>
        </c:ser>
        <c:ser>
          <c:idx val="1"/>
          <c:order val="1"/>
          <c:tx>
            <c:strRef>
              <c:f>'Syphilis prevalence'!$D$3</c:f>
              <c:strCache>
                <c:ptCount val="1"/>
                <c:pt idx="0">
                  <c:v>Tricycle drivers</c:v>
                </c:pt>
              </c:strCache>
            </c:strRef>
          </c:tx>
          <c:spPr>
            <a:solidFill>
              <a:srgbClr val="E31837"/>
            </a:solidFill>
            <a:ln>
              <a:noFill/>
            </a:ln>
          </c:spPr>
          <c:invertIfNegative val="0"/>
          <c:dLbls>
            <c:dLbl>
              <c:idx val="1"/>
              <c:layout/>
              <c:tx>
                <c:rich>
                  <a:bodyPr/>
                  <a:lstStyle/>
                  <a:p>
                    <a:r>
                      <a:rPr lang="en-US"/>
                      <a:t>&lt;1</a:t>
                    </a:r>
                  </a:p>
                </c:rich>
              </c:tx>
              <c:showLegendKey val="0"/>
              <c:showVal val="1"/>
              <c:showCatName val="0"/>
              <c:showSerName val="0"/>
              <c:showPercent val="0"/>
              <c:showBubbleSize val="0"/>
            </c:dLbl>
            <c:showLegendKey val="0"/>
            <c:showVal val="1"/>
            <c:showCatName val="0"/>
            <c:showSerName val="0"/>
            <c:showPercent val="0"/>
            <c:showBubbleSize val="0"/>
            <c:showLeaderLines val="0"/>
          </c:dLbls>
          <c:cat>
            <c:multiLvlStrRef>
              <c:f>'Syphilis prevalence'!$A$4:$B$6</c:f>
              <c:multiLvlStrCache>
                <c:ptCount val="3"/>
                <c:lvl>
                  <c:pt idx="0">
                    <c:v>Pasay</c:v>
                  </c:pt>
                  <c:pt idx="1">
                    <c:v>Angeles</c:v>
                  </c:pt>
                  <c:pt idx="2">
                    <c:v>Torkham, border crossing</c:v>
                  </c:pt>
                </c:lvl>
                <c:lvl>
                  <c:pt idx="0">
                    <c:v>Philippines (2011)</c:v>
                  </c:pt>
                  <c:pt idx="2">
                    <c:v>Afghanistan (2012)</c:v>
                  </c:pt>
                </c:lvl>
              </c:multiLvlStrCache>
            </c:multiLvlStrRef>
          </c:cat>
          <c:val>
            <c:numRef>
              <c:f>'Syphilis prevalence'!$D$4:$D$6</c:f>
              <c:numCache>
                <c:formatCode>General</c:formatCode>
                <c:ptCount val="3"/>
                <c:pt idx="1">
                  <c:v>0.4</c:v>
                </c:pt>
              </c:numCache>
            </c:numRef>
          </c:val>
        </c:ser>
        <c:ser>
          <c:idx val="2"/>
          <c:order val="2"/>
          <c:tx>
            <c:strRef>
              <c:f>'Syphilis prevalence'!$E$3</c:f>
              <c:strCache>
                <c:ptCount val="1"/>
                <c:pt idx="0">
                  <c:v>Road transport workers &amp; assistants</c:v>
                </c:pt>
              </c:strCache>
            </c:strRef>
          </c:tx>
          <c:spPr>
            <a:solidFill>
              <a:srgbClr val="88C540"/>
            </a:solidFill>
            <a:ln>
              <a:noFill/>
            </a:ln>
          </c:spPr>
          <c:invertIfNegative val="0"/>
          <c:dLbls>
            <c:numFmt formatCode="#,##0.0" sourceLinked="0"/>
            <c:showLegendKey val="0"/>
            <c:showVal val="1"/>
            <c:showCatName val="0"/>
            <c:showSerName val="0"/>
            <c:showPercent val="0"/>
            <c:showBubbleSize val="0"/>
            <c:showLeaderLines val="0"/>
          </c:dLbls>
          <c:cat>
            <c:multiLvlStrRef>
              <c:f>'Syphilis prevalence'!$A$4:$B$6</c:f>
              <c:multiLvlStrCache>
                <c:ptCount val="3"/>
                <c:lvl>
                  <c:pt idx="0">
                    <c:v>Pasay</c:v>
                  </c:pt>
                  <c:pt idx="1">
                    <c:v>Angeles</c:v>
                  </c:pt>
                  <c:pt idx="2">
                    <c:v>Torkham, border crossing</c:v>
                  </c:pt>
                </c:lvl>
                <c:lvl>
                  <c:pt idx="0">
                    <c:v>Philippines (2011)</c:v>
                  </c:pt>
                  <c:pt idx="2">
                    <c:v>Afghanistan (2012)</c:v>
                  </c:pt>
                </c:lvl>
              </c:multiLvlStrCache>
            </c:multiLvlStrRef>
          </c:cat>
          <c:val>
            <c:numRef>
              <c:f>'Syphilis prevalence'!$E$4:$E$6</c:f>
              <c:numCache>
                <c:formatCode>General</c:formatCode>
                <c:ptCount val="3"/>
                <c:pt idx="2">
                  <c:v>0.26</c:v>
                </c:pt>
              </c:numCache>
            </c:numRef>
          </c:val>
        </c:ser>
        <c:dLbls>
          <c:showLegendKey val="0"/>
          <c:showVal val="0"/>
          <c:showCatName val="0"/>
          <c:showSerName val="0"/>
          <c:showPercent val="0"/>
          <c:showBubbleSize val="0"/>
        </c:dLbls>
        <c:gapWidth val="300"/>
        <c:overlap val="100"/>
        <c:axId val="79819520"/>
        <c:axId val="79821056"/>
      </c:barChart>
      <c:catAx>
        <c:axId val="79819520"/>
        <c:scaling>
          <c:orientation val="minMax"/>
        </c:scaling>
        <c:delete val="0"/>
        <c:axPos val="b"/>
        <c:majorTickMark val="out"/>
        <c:minorTickMark val="none"/>
        <c:tickLblPos val="nextTo"/>
        <c:crossAx val="79821056"/>
        <c:crosses val="autoZero"/>
        <c:auto val="1"/>
        <c:lblAlgn val="ctr"/>
        <c:lblOffset val="100"/>
        <c:noMultiLvlLbl val="0"/>
      </c:catAx>
      <c:valAx>
        <c:axId val="79821056"/>
        <c:scaling>
          <c:orientation val="minMax"/>
          <c:max val="2"/>
          <c:min val="0"/>
        </c:scaling>
        <c:delete val="0"/>
        <c:axPos val="l"/>
        <c:majorGridlines>
          <c:spPr>
            <a:ln>
              <a:solidFill>
                <a:schemeClr val="bg1">
                  <a:lumMod val="95000"/>
                </a:schemeClr>
              </a:solidFill>
              <a:prstDash val="dash"/>
            </a:ln>
          </c:spPr>
        </c:majorGridlines>
        <c:title>
          <c:tx>
            <c:rich>
              <a:bodyPr rot="0" vert="horz"/>
              <a:lstStyle/>
              <a:p>
                <a:pPr>
                  <a:defRPr/>
                </a:pPr>
                <a:r>
                  <a:rPr lang="en-US"/>
                  <a:t>%</a:t>
                </a:r>
              </a:p>
            </c:rich>
          </c:tx>
          <c:layout>
            <c:manualLayout>
              <c:xMode val="edge"/>
              <c:yMode val="edge"/>
              <c:x val="0"/>
              <c:y val="1.6178186060075816E-2"/>
            </c:manualLayout>
          </c:layout>
          <c:overlay val="0"/>
        </c:title>
        <c:numFmt formatCode="General" sourceLinked="1"/>
        <c:majorTickMark val="out"/>
        <c:minorTickMark val="none"/>
        <c:tickLblPos val="nextTo"/>
        <c:crossAx val="79819520"/>
        <c:crosses val="autoZero"/>
        <c:crossBetween val="between"/>
        <c:majorUnit val="1"/>
      </c:valAx>
    </c:plotArea>
    <c:legend>
      <c:legendPos val="b"/>
      <c:layout>
        <c:manualLayout>
          <c:xMode val="edge"/>
          <c:yMode val="edge"/>
          <c:x val="3.1190759908720613E-3"/>
          <c:y val="0.74559784193642464"/>
          <c:w val="0.98189225604959618"/>
          <c:h val="0.2266243802857976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'Chlamydia and gonorrhea prev'!$C$2</c:f>
              <c:strCache>
                <c:ptCount val="1"/>
                <c:pt idx="0">
                  <c:v>Chlamydia</c:v>
                </c:pt>
              </c:strCache>
            </c:strRef>
          </c:tx>
          <c:spPr>
            <a:solidFill>
              <a:srgbClr val="88C540"/>
            </a:solidFill>
            <a:ln>
              <a:noFill/>
            </a:ln>
          </c:spPr>
          <c:invertIfNegative val="0"/>
          <c:dLbls>
            <c:showLegendKey val="0"/>
            <c:showVal val="1"/>
            <c:showCatName val="0"/>
            <c:showSerName val="0"/>
            <c:showPercent val="0"/>
            <c:showBubbleSize val="0"/>
            <c:showLeaderLines val="0"/>
          </c:dLbls>
          <c:cat>
            <c:strRef>
              <c:f>'Chlamydia and gonorrhea prev'!$B$3:$B$6</c:f>
              <c:strCache>
                <c:ptCount val="4"/>
                <c:pt idx="0">
                  <c:v> South-East</c:v>
                </c:pt>
                <c:pt idx="1">
                  <c:v> North-West</c:v>
                </c:pt>
                <c:pt idx="2">
                  <c:v> North-East</c:v>
                </c:pt>
                <c:pt idx="3">
                  <c:v> North-South</c:v>
                </c:pt>
              </c:strCache>
            </c:strRef>
          </c:cat>
          <c:val>
            <c:numRef>
              <c:f>'Chlamydia and gonorrhea prev'!$C$3:$C$6</c:f>
              <c:numCache>
                <c:formatCode>General</c:formatCode>
                <c:ptCount val="4"/>
                <c:pt idx="0">
                  <c:v>0.9</c:v>
                </c:pt>
                <c:pt idx="1">
                  <c:v>0.8</c:v>
                </c:pt>
                <c:pt idx="2">
                  <c:v>0.7</c:v>
                </c:pt>
                <c:pt idx="3">
                  <c:v>0.6</c:v>
                </c:pt>
              </c:numCache>
            </c:numRef>
          </c:val>
        </c:ser>
        <c:ser>
          <c:idx val="1"/>
          <c:order val="1"/>
          <c:tx>
            <c:strRef>
              <c:f>'Chlamydia and gonorrhea prev'!$D$2</c:f>
              <c:strCache>
                <c:ptCount val="1"/>
                <c:pt idx="0">
                  <c:v>Gonorrhea</c:v>
                </c:pt>
              </c:strCache>
            </c:strRef>
          </c:tx>
          <c:spPr>
            <a:solidFill>
              <a:srgbClr val="EC008C"/>
            </a:solidFill>
            <a:ln>
              <a:noFill/>
            </a:ln>
          </c:spPr>
          <c:invertIfNegative val="0"/>
          <c:dLbls>
            <c:showLegendKey val="0"/>
            <c:showVal val="1"/>
            <c:showCatName val="0"/>
            <c:showSerName val="0"/>
            <c:showPercent val="0"/>
            <c:showBubbleSize val="0"/>
            <c:showLeaderLines val="0"/>
          </c:dLbls>
          <c:cat>
            <c:strRef>
              <c:f>'Chlamydia and gonorrhea prev'!$B$3:$B$6</c:f>
              <c:strCache>
                <c:ptCount val="4"/>
                <c:pt idx="0">
                  <c:v> South-East</c:v>
                </c:pt>
                <c:pt idx="1">
                  <c:v> North-West</c:v>
                </c:pt>
                <c:pt idx="2">
                  <c:v> North-East</c:v>
                </c:pt>
                <c:pt idx="3">
                  <c:v> North-South</c:v>
                </c:pt>
              </c:strCache>
            </c:strRef>
          </c:cat>
          <c:val>
            <c:numRef>
              <c:f>'Chlamydia and gonorrhea prev'!$D$3:$D$6</c:f>
              <c:numCache>
                <c:formatCode>General</c:formatCode>
                <c:ptCount val="4"/>
                <c:pt idx="0">
                  <c:v>0</c:v>
                </c:pt>
                <c:pt idx="1">
                  <c:v>0</c:v>
                </c:pt>
                <c:pt idx="2">
                  <c:v>0.3</c:v>
                </c:pt>
                <c:pt idx="3">
                  <c:v>0</c:v>
                </c:pt>
              </c:numCache>
            </c:numRef>
          </c:val>
        </c:ser>
        <c:dLbls>
          <c:showLegendKey val="0"/>
          <c:showVal val="0"/>
          <c:showCatName val="0"/>
          <c:showSerName val="0"/>
          <c:showPercent val="0"/>
          <c:showBubbleSize val="0"/>
        </c:dLbls>
        <c:gapWidth val="150"/>
        <c:axId val="81126912"/>
        <c:axId val="81128448"/>
      </c:barChart>
      <c:catAx>
        <c:axId val="81126912"/>
        <c:scaling>
          <c:orientation val="minMax"/>
        </c:scaling>
        <c:delete val="0"/>
        <c:axPos val="b"/>
        <c:majorTickMark val="out"/>
        <c:minorTickMark val="none"/>
        <c:tickLblPos val="nextTo"/>
        <c:crossAx val="81128448"/>
        <c:crosses val="autoZero"/>
        <c:auto val="1"/>
        <c:lblAlgn val="ctr"/>
        <c:lblOffset val="100"/>
        <c:noMultiLvlLbl val="0"/>
      </c:catAx>
      <c:valAx>
        <c:axId val="81128448"/>
        <c:scaling>
          <c:orientation val="minMax"/>
          <c:max val="2"/>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1.0689048018233664E-2"/>
              <c:y val="0.10429628189460434"/>
            </c:manualLayout>
          </c:layout>
          <c:overlay val="0"/>
        </c:title>
        <c:numFmt formatCode="General" sourceLinked="1"/>
        <c:majorTickMark val="out"/>
        <c:minorTickMark val="none"/>
        <c:tickLblPos val="nextTo"/>
        <c:crossAx val="81126912"/>
        <c:crosses val="autoZero"/>
        <c:crossBetween val="between"/>
        <c:majorUnit val="1"/>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Hepatitis!$B$3</c:f>
              <c:strCache>
                <c:ptCount val="1"/>
                <c:pt idx="0">
                  <c:v>2009</c:v>
                </c:pt>
              </c:strCache>
            </c:strRef>
          </c:tx>
          <c:spPr>
            <a:solidFill>
              <a:srgbClr val="E31837"/>
            </a:solidFill>
            <a:ln>
              <a:noFill/>
            </a:ln>
          </c:spPr>
          <c:invertIfNegative val="0"/>
          <c:dLbls>
            <c:showLegendKey val="0"/>
            <c:showVal val="1"/>
            <c:showCatName val="0"/>
            <c:showSerName val="0"/>
            <c:showPercent val="0"/>
            <c:showBubbleSize val="0"/>
            <c:showLeaderLines val="0"/>
          </c:dLbls>
          <c:cat>
            <c:strRef>
              <c:f>Hepatitis!$C$2:$D$2</c:f>
              <c:strCache>
                <c:ptCount val="2"/>
                <c:pt idx="0">
                  <c:v>Hepatitis B</c:v>
                </c:pt>
                <c:pt idx="1">
                  <c:v>Hepatitis C</c:v>
                </c:pt>
              </c:strCache>
            </c:strRef>
          </c:cat>
          <c:val>
            <c:numRef>
              <c:f>Hepatitis!$C$3:$D$3</c:f>
              <c:numCache>
                <c:formatCode>General</c:formatCode>
                <c:ptCount val="2"/>
                <c:pt idx="0">
                  <c:v>8.1999999999999993</c:v>
                </c:pt>
                <c:pt idx="1">
                  <c:v>6.6</c:v>
                </c:pt>
              </c:numCache>
            </c:numRef>
          </c:val>
        </c:ser>
        <c:ser>
          <c:idx val="1"/>
          <c:order val="1"/>
          <c:tx>
            <c:strRef>
              <c:f>Hepatitis!$B$4</c:f>
              <c:strCache>
                <c:ptCount val="1"/>
                <c:pt idx="0">
                  <c:v>2012</c:v>
                </c:pt>
              </c:strCache>
            </c:strRef>
          </c:tx>
          <c:spPr>
            <a:solidFill>
              <a:srgbClr val="00AEEF"/>
            </a:solidFill>
            <a:ln>
              <a:noFill/>
            </a:ln>
          </c:spPr>
          <c:invertIfNegative val="0"/>
          <c:dLbls>
            <c:showLegendKey val="0"/>
            <c:showVal val="1"/>
            <c:showCatName val="0"/>
            <c:showSerName val="0"/>
            <c:showPercent val="0"/>
            <c:showBubbleSize val="0"/>
            <c:showLeaderLines val="0"/>
          </c:dLbls>
          <c:cat>
            <c:strRef>
              <c:f>Hepatitis!$C$2:$D$2</c:f>
              <c:strCache>
                <c:ptCount val="2"/>
                <c:pt idx="0">
                  <c:v>Hepatitis B</c:v>
                </c:pt>
                <c:pt idx="1">
                  <c:v>Hepatitis C</c:v>
                </c:pt>
              </c:strCache>
            </c:strRef>
          </c:cat>
          <c:val>
            <c:numRef>
              <c:f>Hepatitis!$C$4:$D$4</c:f>
              <c:numCache>
                <c:formatCode>General</c:formatCode>
                <c:ptCount val="2"/>
                <c:pt idx="0">
                  <c:v>5.3</c:v>
                </c:pt>
                <c:pt idx="1">
                  <c:v>1.84</c:v>
                </c:pt>
              </c:numCache>
            </c:numRef>
          </c:val>
        </c:ser>
        <c:dLbls>
          <c:showLegendKey val="0"/>
          <c:showVal val="0"/>
          <c:showCatName val="0"/>
          <c:showSerName val="0"/>
          <c:showPercent val="0"/>
          <c:showBubbleSize val="0"/>
        </c:dLbls>
        <c:gapWidth val="350"/>
        <c:axId val="82602624"/>
        <c:axId val="82985344"/>
      </c:barChart>
      <c:catAx>
        <c:axId val="82602624"/>
        <c:scaling>
          <c:orientation val="minMax"/>
        </c:scaling>
        <c:delete val="0"/>
        <c:axPos val="b"/>
        <c:majorTickMark val="out"/>
        <c:minorTickMark val="none"/>
        <c:tickLblPos val="nextTo"/>
        <c:crossAx val="82985344"/>
        <c:crosses val="autoZero"/>
        <c:auto val="1"/>
        <c:lblAlgn val="ctr"/>
        <c:lblOffset val="100"/>
        <c:noMultiLvlLbl val="0"/>
      </c:catAx>
      <c:valAx>
        <c:axId val="82985344"/>
        <c:scaling>
          <c:orientation val="minMax"/>
          <c:max val="10"/>
          <c:min val="0"/>
        </c:scaling>
        <c:delete val="0"/>
        <c:axPos val="l"/>
        <c:majorGridlines>
          <c:spPr>
            <a:ln>
              <a:solidFill>
                <a:schemeClr val="bg1">
                  <a:lumMod val="85000"/>
                </a:schemeClr>
              </a:solidFill>
              <a:prstDash val="dash"/>
            </a:ln>
          </c:spPr>
        </c:majorGridlines>
        <c:title>
          <c:tx>
            <c:rich>
              <a:bodyPr rot="0" vert="horz"/>
              <a:lstStyle/>
              <a:p>
                <a:pPr>
                  <a:defRPr/>
                </a:pPr>
                <a:r>
                  <a:rPr lang="en-US"/>
                  <a:t>%</a:t>
                </a:r>
              </a:p>
            </c:rich>
          </c:tx>
          <c:layout>
            <c:manualLayout>
              <c:xMode val="edge"/>
              <c:yMode val="edge"/>
              <c:x val="0"/>
              <c:y val="0.1449387576552931"/>
            </c:manualLayout>
          </c:layout>
          <c:overlay val="0"/>
        </c:title>
        <c:numFmt formatCode="General" sourceLinked="1"/>
        <c:majorTickMark val="out"/>
        <c:minorTickMark val="none"/>
        <c:tickLblPos val="nextTo"/>
        <c:crossAx val="82602624"/>
        <c:crosses val="autoZero"/>
        <c:crossBetween val="between"/>
        <c:majorUnit val="2"/>
      </c:valAx>
    </c:plotArea>
    <c:legend>
      <c:legendPos val="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2048266931332266E-2"/>
          <c:y val="0.10694263217097863"/>
          <c:w val="0.92345996896373339"/>
          <c:h val="0.32795230596175479"/>
        </c:manualLayout>
      </c:layout>
      <c:barChart>
        <c:barDir val="col"/>
        <c:grouping val="clustered"/>
        <c:varyColors val="0"/>
        <c:ser>
          <c:idx val="1"/>
          <c:order val="0"/>
          <c:tx>
            <c:strRef>
              <c:f>'# of partners'!$C$2</c:f>
              <c:strCache>
                <c:ptCount val="1"/>
                <c:pt idx="0">
                  <c:v>Truckers</c:v>
                </c:pt>
              </c:strCache>
            </c:strRef>
          </c:tx>
          <c:spPr>
            <a:solidFill>
              <a:srgbClr val="E31837"/>
            </a:solidFill>
            <a:ln>
              <a:noFill/>
            </a:ln>
          </c:spPr>
          <c:invertIfNegative val="0"/>
          <c:dPt>
            <c:idx val="0"/>
            <c:invertIfNegative val="0"/>
            <c:bubble3D val="0"/>
          </c:dPt>
          <c:dPt>
            <c:idx val="1"/>
            <c:invertIfNegative val="0"/>
            <c:bubble3D val="0"/>
          </c:dPt>
          <c:dPt>
            <c:idx val="2"/>
            <c:invertIfNegative val="0"/>
            <c:bubble3D val="0"/>
          </c:dPt>
          <c:dPt>
            <c:idx val="7"/>
            <c:invertIfNegative val="0"/>
            <c:bubble3D val="0"/>
          </c:dPt>
          <c:cat>
            <c:multiLvlStrRef>
              <c:f>'# of partners'!$A$3:$B$14</c:f>
              <c:multiLvlStrCache>
                <c:ptCount val="12"/>
                <c:lvl>
                  <c:pt idx="0">
                    <c:v>Dhaka</c:v>
                  </c:pt>
                  <c:pt idx="1">
                    <c:v>Thimphu</c:v>
                  </c:pt>
                  <c:pt idx="2">
                    <c:v>Samdrup 
Jongkhar</c:v>
                  </c:pt>
                  <c:pt idx="3">
                    <c:v>Thimphu</c:v>
                  </c:pt>
                  <c:pt idx="4">
                    <c:v>Phuentsholing</c:v>
                  </c:pt>
                  <c:pt idx="5">
                    <c:v>North-
East</c:v>
                  </c:pt>
                  <c:pt idx="6">
                    <c:v>North-
South</c:v>
                  </c:pt>
                  <c:pt idx="7">
                    <c:v>North-
West</c:v>
                  </c:pt>
                  <c:pt idx="8">
                    <c:v>South-
East</c:v>
                  </c:pt>
                  <c:pt idx="10">
                    <c:v>Angeles</c:v>
                  </c:pt>
                  <c:pt idx="11">
                    <c:v>Passay</c:v>
                  </c:pt>
                </c:lvl>
                <c:lvl>
                  <c:pt idx="0">
                    <c:v>Bangladesh 
(2006-07)</c:v>
                  </c:pt>
                  <c:pt idx="1">
                    <c:v>Bhutan (2008)</c:v>
                  </c:pt>
                  <c:pt idx="5">
                    <c:v>India national highways 
(2009-10)*</c:v>
                  </c:pt>
                  <c:pt idx="9">
                    <c:v>Nepal 
(2009)</c:v>
                  </c:pt>
                  <c:pt idx="10">
                    <c:v>Philippines
 (2011)</c:v>
                  </c:pt>
                </c:lvl>
              </c:multiLvlStrCache>
            </c:multiLvlStrRef>
          </c:cat>
          <c:val>
            <c:numRef>
              <c:f>'# of partners'!$C$3:$C$14</c:f>
              <c:numCache>
                <c:formatCode>0</c:formatCode>
                <c:ptCount val="12"/>
                <c:pt idx="0">
                  <c:v>7</c:v>
                </c:pt>
                <c:pt idx="1">
                  <c:v>2</c:v>
                </c:pt>
                <c:pt idx="2">
                  <c:v>2</c:v>
                </c:pt>
                <c:pt idx="5">
                  <c:v>7</c:v>
                </c:pt>
                <c:pt idx="6">
                  <c:v>3</c:v>
                </c:pt>
                <c:pt idx="7">
                  <c:v>4</c:v>
                </c:pt>
                <c:pt idx="8">
                  <c:v>4</c:v>
                </c:pt>
                <c:pt idx="9">
                  <c:v>3.8</c:v>
                </c:pt>
              </c:numCache>
            </c:numRef>
          </c:val>
        </c:ser>
        <c:ser>
          <c:idx val="0"/>
          <c:order val="1"/>
          <c:tx>
            <c:strRef>
              <c:f>'# of partners'!$D$2</c:f>
              <c:strCache>
                <c:ptCount val="1"/>
                <c:pt idx="0">
                  <c:v>Taxi drivers</c:v>
                </c:pt>
              </c:strCache>
            </c:strRef>
          </c:tx>
          <c:spPr>
            <a:solidFill>
              <a:srgbClr val="00AEEF"/>
            </a:solidFill>
            <a:ln>
              <a:noFill/>
            </a:ln>
          </c:spPr>
          <c:invertIfNegative val="0"/>
          <c:dLbls>
            <c:numFmt formatCode="#,##0" sourceLinked="0"/>
            <c:dLblPos val="outEnd"/>
            <c:showLegendKey val="0"/>
            <c:showVal val="1"/>
            <c:showCatName val="0"/>
            <c:showSerName val="0"/>
            <c:showPercent val="0"/>
            <c:showBubbleSize val="0"/>
            <c:showLeaderLines val="0"/>
          </c:dLbls>
          <c:cat>
            <c:multiLvlStrRef>
              <c:f>'# of partners'!$A$3:$B$14</c:f>
              <c:multiLvlStrCache>
                <c:ptCount val="12"/>
                <c:lvl>
                  <c:pt idx="0">
                    <c:v>Dhaka</c:v>
                  </c:pt>
                  <c:pt idx="1">
                    <c:v>Thimphu</c:v>
                  </c:pt>
                  <c:pt idx="2">
                    <c:v>Samdrup 
Jongkhar</c:v>
                  </c:pt>
                  <c:pt idx="3">
                    <c:v>Thimphu</c:v>
                  </c:pt>
                  <c:pt idx="4">
                    <c:v>Phuentsholing</c:v>
                  </c:pt>
                  <c:pt idx="5">
                    <c:v>North-
East</c:v>
                  </c:pt>
                  <c:pt idx="6">
                    <c:v>North-
South</c:v>
                  </c:pt>
                  <c:pt idx="7">
                    <c:v>North-
West</c:v>
                  </c:pt>
                  <c:pt idx="8">
                    <c:v>South-
East</c:v>
                  </c:pt>
                  <c:pt idx="10">
                    <c:v>Angeles</c:v>
                  </c:pt>
                  <c:pt idx="11">
                    <c:v>Passay</c:v>
                  </c:pt>
                </c:lvl>
                <c:lvl>
                  <c:pt idx="0">
                    <c:v>Bangladesh 
(2006-07)</c:v>
                  </c:pt>
                  <c:pt idx="1">
                    <c:v>Bhutan (2008)</c:v>
                  </c:pt>
                  <c:pt idx="5">
                    <c:v>India national highways 
(2009-10)*</c:v>
                  </c:pt>
                  <c:pt idx="9">
                    <c:v>Nepal 
(2009)</c:v>
                  </c:pt>
                  <c:pt idx="10">
                    <c:v>Philippines
 (2011)</c:v>
                  </c:pt>
                </c:lvl>
              </c:multiLvlStrCache>
            </c:multiLvlStrRef>
          </c:cat>
          <c:val>
            <c:numRef>
              <c:f>'# of partners'!$D$3:$D$14</c:f>
              <c:numCache>
                <c:formatCode>General</c:formatCode>
                <c:ptCount val="12"/>
                <c:pt idx="3">
                  <c:v>5.5</c:v>
                </c:pt>
                <c:pt idx="4">
                  <c:v>2.9</c:v>
                </c:pt>
              </c:numCache>
            </c:numRef>
          </c:val>
        </c:ser>
        <c:ser>
          <c:idx val="2"/>
          <c:order val="2"/>
          <c:tx>
            <c:strRef>
              <c:f>'# of partners'!$E$2</c:f>
              <c:strCache>
                <c:ptCount val="1"/>
                <c:pt idx="0">
                  <c:v>Tricycle drivers</c:v>
                </c:pt>
              </c:strCache>
            </c:strRef>
          </c:tx>
          <c:invertIfNegative val="0"/>
          <c:cat>
            <c:multiLvlStrRef>
              <c:f>'# of partners'!$A$3:$B$14</c:f>
              <c:multiLvlStrCache>
                <c:ptCount val="12"/>
                <c:lvl>
                  <c:pt idx="0">
                    <c:v>Dhaka</c:v>
                  </c:pt>
                  <c:pt idx="1">
                    <c:v>Thimphu</c:v>
                  </c:pt>
                  <c:pt idx="2">
                    <c:v>Samdrup 
Jongkhar</c:v>
                  </c:pt>
                  <c:pt idx="3">
                    <c:v>Thimphu</c:v>
                  </c:pt>
                  <c:pt idx="4">
                    <c:v>Phuentsholing</c:v>
                  </c:pt>
                  <c:pt idx="5">
                    <c:v>North-
East</c:v>
                  </c:pt>
                  <c:pt idx="6">
                    <c:v>North-
South</c:v>
                  </c:pt>
                  <c:pt idx="7">
                    <c:v>North-
West</c:v>
                  </c:pt>
                  <c:pt idx="8">
                    <c:v>South-
East</c:v>
                  </c:pt>
                  <c:pt idx="10">
                    <c:v>Angeles</c:v>
                  </c:pt>
                  <c:pt idx="11">
                    <c:v>Passay</c:v>
                  </c:pt>
                </c:lvl>
                <c:lvl>
                  <c:pt idx="0">
                    <c:v>Bangladesh 
(2006-07)</c:v>
                  </c:pt>
                  <c:pt idx="1">
                    <c:v>Bhutan (2008)</c:v>
                  </c:pt>
                  <c:pt idx="5">
                    <c:v>India national highways 
(2009-10)*</c:v>
                  </c:pt>
                  <c:pt idx="9">
                    <c:v>Nepal 
(2009)</c:v>
                  </c:pt>
                  <c:pt idx="10">
                    <c:v>Philippines
 (2011)</c:v>
                  </c:pt>
                </c:lvl>
              </c:multiLvlStrCache>
            </c:multiLvlStrRef>
          </c:cat>
          <c:val>
            <c:numRef>
              <c:f>'# of partners'!$E$3:$E$14</c:f>
              <c:numCache>
                <c:formatCode>General</c:formatCode>
                <c:ptCount val="12"/>
                <c:pt idx="10">
                  <c:v>1</c:v>
                </c:pt>
              </c:numCache>
            </c:numRef>
          </c:val>
        </c:ser>
        <c:ser>
          <c:idx val="3"/>
          <c:order val="3"/>
          <c:tx>
            <c:strRef>
              <c:f>'# of partners'!$F$2</c:f>
              <c:strCache>
                <c:ptCount val="1"/>
                <c:pt idx="0">
                  <c:v>Bus drivers</c:v>
                </c:pt>
              </c:strCache>
            </c:strRef>
          </c:tx>
          <c:spPr>
            <a:solidFill>
              <a:srgbClr val="F78E1E"/>
            </a:solidFill>
            <a:ln>
              <a:noFill/>
            </a:ln>
          </c:spPr>
          <c:invertIfNegative val="0"/>
          <c:cat>
            <c:multiLvlStrRef>
              <c:f>'# of partners'!$A$3:$B$14</c:f>
              <c:multiLvlStrCache>
                <c:ptCount val="12"/>
                <c:lvl>
                  <c:pt idx="0">
                    <c:v>Dhaka</c:v>
                  </c:pt>
                  <c:pt idx="1">
                    <c:v>Thimphu</c:v>
                  </c:pt>
                  <c:pt idx="2">
                    <c:v>Samdrup 
Jongkhar</c:v>
                  </c:pt>
                  <c:pt idx="3">
                    <c:v>Thimphu</c:v>
                  </c:pt>
                  <c:pt idx="4">
                    <c:v>Phuentsholing</c:v>
                  </c:pt>
                  <c:pt idx="5">
                    <c:v>North-
East</c:v>
                  </c:pt>
                  <c:pt idx="6">
                    <c:v>North-
South</c:v>
                  </c:pt>
                  <c:pt idx="7">
                    <c:v>North-
West</c:v>
                  </c:pt>
                  <c:pt idx="8">
                    <c:v>South-
East</c:v>
                  </c:pt>
                  <c:pt idx="10">
                    <c:v>Angeles</c:v>
                  </c:pt>
                  <c:pt idx="11">
                    <c:v>Passay</c:v>
                  </c:pt>
                </c:lvl>
                <c:lvl>
                  <c:pt idx="0">
                    <c:v>Bangladesh 
(2006-07)</c:v>
                  </c:pt>
                  <c:pt idx="1">
                    <c:v>Bhutan (2008)</c:v>
                  </c:pt>
                  <c:pt idx="5">
                    <c:v>India national highways 
(2009-10)*</c:v>
                  </c:pt>
                  <c:pt idx="9">
                    <c:v>Nepal 
(2009)</c:v>
                  </c:pt>
                  <c:pt idx="10">
                    <c:v>Philippines
 (2011)</c:v>
                  </c:pt>
                </c:lvl>
              </c:multiLvlStrCache>
            </c:multiLvlStrRef>
          </c:cat>
          <c:val>
            <c:numRef>
              <c:f>'# of partners'!$F$3:$F$14</c:f>
              <c:numCache>
                <c:formatCode>General</c:formatCode>
                <c:ptCount val="12"/>
                <c:pt idx="11">
                  <c:v>2</c:v>
                </c:pt>
              </c:numCache>
            </c:numRef>
          </c:val>
        </c:ser>
        <c:dLbls>
          <c:dLblPos val="outEnd"/>
          <c:showLegendKey val="0"/>
          <c:showVal val="1"/>
          <c:showCatName val="0"/>
          <c:showSerName val="0"/>
          <c:showPercent val="0"/>
          <c:showBubbleSize val="0"/>
        </c:dLbls>
        <c:gapWidth val="180"/>
        <c:overlap val="100"/>
        <c:axId val="83163008"/>
        <c:axId val="83164544"/>
      </c:barChart>
      <c:catAx>
        <c:axId val="83163008"/>
        <c:scaling>
          <c:orientation val="minMax"/>
        </c:scaling>
        <c:delete val="0"/>
        <c:axPos val="b"/>
        <c:majorTickMark val="out"/>
        <c:minorTickMark val="none"/>
        <c:tickLblPos val="nextTo"/>
        <c:crossAx val="83164544"/>
        <c:crosses val="autoZero"/>
        <c:auto val="1"/>
        <c:lblAlgn val="ctr"/>
        <c:lblOffset val="100"/>
        <c:noMultiLvlLbl val="0"/>
      </c:catAx>
      <c:valAx>
        <c:axId val="83164544"/>
        <c:scaling>
          <c:orientation val="minMax"/>
          <c:max val="8"/>
          <c:min val="0"/>
        </c:scaling>
        <c:delete val="0"/>
        <c:axPos val="l"/>
        <c:title>
          <c:tx>
            <c:rich>
              <a:bodyPr rot="-5400000" vert="horz"/>
              <a:lstStyle/>
              <a:p>
                <a:pPr>
                  <a:defRPr/>
                </a:pPr>
                <a:r>
                  <a:rPr lang="en-GB"/>
                  <a:t>Mean number</a:t>
                </a:r>
                <a:r>
                  <a:rPr lang="en-GB" baseline="0"/>
                  <a:t> </a:t>
                </a:r>
                <a:endParaRPr lang="en-GB"/>
              </a:p>
            </c:rich>
          </c:tx>
          <c:layout>
            <c:manualLayout>
              <c:xMode val="edge"/>
              <c:yMode val="edge"/>
              <c:x val="0"/>
              <c:y val="6.7558455193100844E-2"/>
            </c:manualLayout>
          </c:layout>
          <c:overlay val="0"/>
        </c:title>
        <c:numFmt formatCode="0" sourceLinked="1"/>
        <c:majorTickMark val="out"/>
        <c:minorTickMark val="none"/>
        <c:tickLblPos val="nextTo"/>
        <c:crossAx val="83163008"/>
        <c:crosses val="autoZero"/>
        <c:crossBetween val="between"/>
        <c:majorUnit val="2"/>
      </c:valAx>
    </c:plotArea>
    <c:legend>
      <c:legendPos val="t"/>
      <c:layout>
        <c:manualLayout>
          <c:xMode val="edge"/>
          <c:yMode val="edge"/>
          <c:x val="0.14974804789887752"/>
          <c:y val="0"/>
          <c:w val="0.70050378149033132"/>
          <c:h val="7.5781024330629929E-2"/>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4764917729172904E-2"/>
          <c:y val="6.901649149172677E-2"/>
          <c:w val="0.9355593141412335"/>
          <c:h val="0.5262180596423045"/>
        </c:manualLayout>
      </c:layout>
      <c:barChart>
        <c:barDir val="col"/>
        <c:grouping val="clustered"/>
        <c:varyColors val="0"/>
        <c:ser>
          <c:idx val="0"/>
          <c:order val="0"/>
          <c:tx>
            <c:strRef>
              <c:f>'% commercial sex'!$C$1</c:f>
              <c:strCache>
                <c:ptCount val="1"/>
                <c:pt idx="0">
                  <c:v>Road transport workers</c:v>
                </c:pt>
              </c:strCache>
            </c:strRef>
          </c:tx>
          <c:spPr>
            <a:solidFill>
              <a:srgbClr val="F78E1E"/>
            </a:solidFill>
            <a:ln>
              <a:noFill/>
            </a:ln>
          </c:spPr>
          <c:invertIfNegative val="0"/>
          <c:dPt>
            <c:idx val="0"/>
            <c:invertIfNegative val="0"/>
            <c:bubble3D val="0"/>
          </c:dPt>
          <c:dPt>
            <c:idx val="1"/>
            <c:invertIfNegative val="0"/>
            <c:bubble3D val="0"/>
          </c:dPt>
          <c:dPt>
            <c:idx val="2"/>
            <c:invertIfNegative val="0"/>
            <c:bubble3D val="0"/>
          </c:dPt>
          <c:dPt>
            <c:idx val="3"/>
            <c:invertIfNegative val="0"/>
            <c:bubble3D val="0"/>
          </c:dPt>
          <c:dPt>
            <c:idx val="8"/>
            <c:invertIfNegative val="0"/>
            <c:bubble3D val="0"/>
          </c:dPt>
          <c:dLbls>
            <c:dLblPos val="outEnd"/>
            <c:showLegendKey val="0"/>
            <c:showVal val="1"/>
            <c:showCatName val="0"/>
            <c:showSerName val="0"/>
            <c:showPercent val="0"/>
            <c:showBubbleSize val="0"/>
            <c:showLeaderLines val="0"/>
          </c:dLbls>
          <c:cat>
            <c:multiLvlStrRef>
              <c:f>'% commercial sex'!$A$2:$B$12</c:f>
              <c:multiLvlStrCache>
                <c:ptCount val="11"/>
                <c:lvl>
                  <c:pt idx="1">
                    <c:v>Dhaka</c:v>
                  </c:pt>
                  <c:pt idx="2">
                    <c:v>Thimphu</c:v>
                  </c:pt>
                  <c:pt idx="3">
                    <c:v>Samdrup 
Jongkhar</c:v>
                  </c:pt>
                  <c:pt idx="4">
                    <c:v>Thimphu</c:v>
                  </c:pt>
                  <c:pt idx="6">
                    <c:v>North-
East</c:v>
                  </c:pt>
                  <c:pt idx="7">
                    <c:v>North-
South</c:v>
                  </c:pt>
                  <c:pt idx="8">
                    <c:v>North-
West</c:v>
                  </c:pt>
                  <c:pt idx="9">
                    <c:v>South-
East</c:v>
                  </c:pt>
                </c:lvl>
                <c:lvl>
                  <c:pt idx="0">
                    <c:v>Afghanistan 
(2012) *</c:v>
                  </c:pt>
                  <c:pt idx="1">
                    <c:v>Bangladesh 
(2006-07)</c:v>
                  </c:pt>
                  <c:pt idx="2">
                    <c:v>Bhutan (2008)</c:v>
                  </c:pt>
                  <c:pt idx="5">
                    <c:v>Cambodia
 (2010)</c:v>
                  </c:pt>
                  <c:pt idx="6">
                    <c:v>India national highways (2009-10)</c:v>
                  </c:pt>
                  <c:pt idx="10">
                    <c:v>Nepal 
(2009)</c:v>
                  </c:pt>
                </c:lvl>
              </c:multiLvlStrCache>
            </c:multiLvlStrRef>
          </c:cat>
          <c:val>
            <c:numRef>
              <c:f>'% commercial sex'!$C$2:$C$12</c:f>
              <c:numCache>
                <c:formatCode>General</c:formatCode>
                <c:ptCount val="11"/>
                <c:pt idx="0" formatCode="0">
                  <c:v>29.1</c:v>
                </c:pt>
              </c:numCache>
            </c:numRef>
          </c:val>
        </c:ser>
        <c:ser>
          <c:idx val="1"/>
          <c:order val="1"/>
          <c:tx>
            <c:strRef>
              <c:f>'% commercial sex'!$D$1</c:f>
              <c:strCache>
                <c:ptCount val="1"/>
                <c:pt idx="0">
                  <c:v>Truckers</c:v>
                </c:pt>
              </c:strCache>
            </c:strRef>
          </c:tx>
          <c:spPr>
            <a:solidFill>
              <a:srgbClr val="EC008C"/>
            </a:solidFill>
            <a:ln>
              <a:noFill/>
            </a:ln>
          </c:spPr>
          <c:invertIfNegative val="0"/>
          <c:dLbls>
            <c:dLbl>
              <c:idx val="0"/>
              <c:delete val="1"/>
            </c:dLbl>
            <c:showLegendKey val="0"/>
            <c:showVal val="1"/>
            <c:showCatName val="0"/>
            <c:showSerName val="0"/>
            <c:showPercent val="0"/>
            <c:showBubbleSize val="0"/>
            <c:showLeaderLines val="0"/>
          </c:dLbls>
          <c:cat>
            <c:multiLvlStrRef>
              <c:f>'% commercial sex'!$A$2:$B$12</c:f>
              <c:multiLvlStrCache>
                <c:ptCount val="11"/>
                <c:lvl>
                  <c:pt idx="1">
                    <c:v>Dhaka</c:v>
                  </c:pt>
                  <c:pt idx="2">
                    <c:v>Thimphu</c:v>
                  </c:pt>
                  <c:pt idx="3">
                    <c:v>Samdrup 
Jongkhar</c:v>
                  </c:pt>
                  <c:pt idx="4">
                    <c:v>Thimphu</c:v>
                  </c:pt>
                  <c:pt idx="6">
                    <c:v>North-
East</c:v>
                  </c:pt>
                  <c:pt idx="7">
                    <c:v>North-
South</c:v>
                  </c:pt>
                  <c:pt idx="8">
                    <c:v>North-
West</c:v>
                  </c:pt>
                  <c:pt idx="9">
                    <c:v>South-
East</c:v>
                  </c:pt>
                </c:lvl>
                <c:lvl>
                  <c:pt idx="0">
                    <c:v>Afghanistan 
(2012) *</c:v>
                  </c:pt>
                  <c:pt idx="1">
                    <c:v>Bangladesh 
(2006-07)</c:v>
                  </c:pt>
                  <c:pt idx="2">
                    <c:v>Bhutan (2008)</c:v>
                  </c:pt>
                  <c:pt idx="5">
                    <c:v>Cambodia
 (2010)</c:v>
                  </c:pt>
                  <c:pt idx="6">
                    <c:v>India national highways (2009-10)</c:v>
                  </c:pt>
                  <c:pt idx="10">
                    <c:v>Nepal 
(2009)</c:v>
                  </c:pt>
                </c:lvl>
              </c:multiLvlStrCache>
            </c:multiLvlStrRef>
          </c:cat>
          <c:val>
            <c:numRef>
              <c:f>'% commercial sex'!$D$2:$D$12</c:f>
              <c:numCache>
                <c:formatCode>0</c:formatCode>
                <c:ptCount val="11"/>
                <c:pt idx="0" formatCode="General">
                  <c:v>0</c:v>
                </c:pt>
                <c:pt idx="1">
                  <c:v>87.8</c:v>
                </c:pt>
                <c:pt idx="2">
                  <c:v>39.1</c:v>
                </c:pt>
                <c:pt idx="3">
                  <c:v>65.5</c:v>
                </c:pt>
                <c:pt idx="10">
                  <c:v>48.2</c:v>
                </c:pt>
              </c:numCache>
            </c:numRef>
          </c:val>
        </c:ser>
        <c:ser>
          <c:idx val="2"/>
          <c:order val="2"/>
          <c:tx>
            <c:strRef>
              <c:f>'% commercial sex'!$E$1</c:f>
              <c:strCache>
                <c:ptCount val="1"/>
                <c:pt idx="0">
                  <c:v>Taxi drivers</c:v>
                </c:pt>
              </c:strCache>
            </c:strRef>
          </c:tx>
          <c:spPr>
            <a:solidFill>
              <a:srgbClr val="00AEEF"/>
            </a:solidFill>
            <a:ln>
              <a:noFill/>
            </a:ln>
          </c:spPr>
          <c:invertIfNegative val="0"/>
          <c:dLbls>
            <c:showLegendKey val="0"/>
            <c:showVal val="1"/>
            <c:showCatName val="0"/>
            <c:showSerName val="0"/>
            <c:showPercent val="0"/>
            <c:showBubbleSize val="0"/>
            <c:showLeaderLines val="0"/>
          </c:dLbls>
          <c:cat>
            <c:multiLvlStrRef>
              <c:f>'% commercial sex'!$A$2:$B$12</c:f>
              <c:multiLvlStrCache>
                <c:ptCount val="11"/>
                <c:lvl>
                  <c:pt idx="1">
                    <c:v>Dhaka</c:v>
                  </c:pt>
                  <c:pt idx="2">
                    <c:v>Thimphu</c:v>
                  </c:pt>
                  <c:pt idx="3">
                    <c:v>Samdrup 
Jongkhar</c:v>
                  </c:pt>
                  <c:pt idx="4">
                    <c:v>Thimphu</c:v>
                  </c:pt>
                  <c:pt idx="6">
                    <c:v>North-
East</c:v>
                  </c:pt>
                  <c:pt idx="7">
                    <c:v>North-
South</c:v>
                  </c:pt>
                  <c:pt idx="8">
                    <c:v>North-
West</c:v>
                  </c:pt>
                  <c:pt idx="9">
                    <c:v>South-
East</c:v>
                  </c:pt>
                </c:lvl>
                <c:lvl>
                  <c:pt idx="0">
                    <c:v>Afghanistan 
(2012) *</c:v>
                  </c:pt>
                  <c:pt idx="1">
                    <c:v>Bangladesh 
(2006-07)</c:v>
                  </c:pt>
                  <c:pt idx="2">
                    <c:v>Bhutan (2008)</c:v>
                  </c:pt>
                  <c:pt idx="5">
                    <c:v>Cambodia
 (2010)</c:v>
                  </c:pt>
                  <c:pt idx="6">
                    <c:v>India national highways (2009-10)</c:v>
                  </c:pt>
                  <c:pt idx="10">
                    <c:v>Nepal 
(2009)</c:v>
                  </c:pt>
                </c:lvl>
              </c:multiLvlStrCache>
            </c:multiLvlStrRef>
          </c:cat>
          <c:val>
            <c:numRef>
              <c:f>'% commercial sex'!$E$2:$E$12</c:f>
              <c:numCache>
                <c:formatCode>General</c:formatCode>
                <c:ptCount val="11"/>
                <c:pt idx="4">
                  <c:v>41</c:v>
                </c:pt>
                <c:pt idx="5">
                  <c:v>34</c:v>
                </c:pt>
              </c:numCache>
            </c:numRef>
          </c:val>
        </c:ser>
        <c:ser>
          <c:idx val="3"/>
          <c:order val="3"/>
          <c:tx>
            <c:strRef>
              <c:f>'% commercial sex'!$F$1</c:f>
              <c:strCache>
                <c:ptCount val="1"/>
                <c:pt idx="0">
                  <c:v>Long distance truck drivers </c:v>
                </c:pt>
              </c:strCache>
            </c:strRef>
          </c:tx>
          <c:spPr>
            <a:solidFill>
              <a:srgbClr val="88C540"/>
            </a:solidFill>
            <a:ln>
              <a:noFill/>
            </a:ln>
          </c:spPr>
          <c:invertIfNegative val="0"/>
          <c:dLbls>
            <c:showLegendKey val="0"/>
            <c:showVal val="1"/>
            <c:showCatName val="0"/>
            <c:showSerName val="0"/>
            <c:showPercent val="0"/>
            <c:showBubbleSize val="0"/>
            <c:showLeaderLines val="0"/>
          </c:dLbls>
          <c:cat>
            <c:multiLvlStrRef>
              <c:f>'% commercial sex'!$A$2:$B$12</c:f>
              <c:multiLvlStrCache>
                <c:ptCount val="11"/>
                <c:lvl>
                  <c:pt idx="1">
                    <c:v>Dhaka</c:v>
                  </c:pt>
                  <c:pt idx="2">
                    <c:v>Thimphu</c:v>
                  </c:pt>
                  <c:pt idx="3">
                    <c:v>Samdrup 
Jongkhar</c:v>
                  </c:pt>
                  <c:pt idx="4">
                    <c:v>Thimphu</c:v>
                  </c:pt>
                  <c:pt idx="6">
                    <c:v>North-
East</c:v>
                  </c:pt>
                  <c:pt idx="7">
                    <c:v>North-
South</c:v>
                  </c:pt>
                  <c:pt idx="8">
                    <c:v>North-
West</c:v>
                  </c:pt>
                  <c:pt idx="9">
                    <c:v>South-
East</c:v>
                  </c:pt>
                </c:lvl>
                <c:lvl>
                  <c:pt idx="0">
                    <c:v>Afghanistan 
(2012) *</c:v>
                  </c:pt>
                  <c:pt idx="1">
                    <c:v>Bangladesh 
(2006-07)</c:v>
                  </c:pt>
                  <c:pt idx="2">
                    <c:v>Bhutan (2008)</c:v>
                  </c:pt>
                  <c:pt idx="5">
                    <c:v>Cambodia
 (2010)</c:v>
                  </c:pt>
                  <c:pt idx="6">
                    <c:v>India national highways (2009-10)</c:v>
                  </c:pt>
                  <c:pt idx="10">
                    <c:v>Nepal 
(2009)</c:v>
                  </c:pt>
                </c:lvl>
              </c:multiLvlStrCache>
            </c:multiLvlStrRef>
          </c:cat>
          <c:val>
            <c:numRef>
              <c:f>'% commercial sex'!$F$2:$F$12</c:f>
              <c:numCache>
                <c:formatCode>General</c:formatCode>
                <c:ptCount val="11"/>
                <c:pt idx="6" formatCode="0">
                  <c:v>26</c:v>
                </c:pt>
                <c:pt idx="7" formatCode="0">
                  <c:v>29</c:v>
                </c:pt>
                <c:pt idx="8" formatCode="0">
                  <c:v>29</c:v>
                </c:pt>
                <c:pt idx="9" formatCode="0">
                  <c:v>14</c:v>
                </c:pt>
              </c:numCache>
            </c:numRef>
          </c:val>
        </c:ser>
        <c:dLbls>
          <c:showLegendKey val="0"/>
          <c:showVal val="0"/>
          <c:showCatName val="0"/>
          <c:showSerName val="0"/>
          <c:showPercent val="0"/>
          <c:showBubbleSize val="0"/>
        </c:dLbls>
        <c:gapWidth val="110"/>
        <c:overlap val="100"/>
        <c:axId val="83196544"/>
        <c:axId val="83210624"/>
      </c:barChart>
      <c:catAx>
        <c:axId val="83196544"/>
        <c:scaling>
          <c:orientation val="minMax"/>
        </c:scaling>
        <c:delete val="0"/>
        <c:axPos val="b"/>
        <c:majorTickMark val="out"/>
        <c:minorTickMark val="none"/>
        <c:tickLblPos val="nextTo"/>
        <c:txPr>
          <a:bodyPr/>
          <a:lstStyle/>
          <a:p>
            <a:pPr>
              <a:defRPr sz="1100"/>
            </a:pPr>
            <a:endParaRPr lang="en-US"/>
          </a:p>
        </c:txPr>
        <c:crossAx val="83210624"/>
        <c:crosses val="autoZero"/>
        <c:auto val="1"/>
        <c:lblAlgn val="ctr"/>
        <c:lblOffset val="100"/>
        <c:noMultiLvlLbl val="0"/>
      </c:catAx>
      <c:valAx>
        <c:axId val="83210624"/>
        <c:scaling>
          <c:orientation val="minMax"/>
          <c:max val="100"/>
          <c:min val="0"/>
        </c:scaling>
        <c:delete val="0"/>
        <c:axPos val="l"/>
        <c:title>
          <c:tx>
            <c:rich>
              <a:bodyPr rot="0" vert="horz"/>
              <a:lstStyle/>
              <a:p>
                <a:pPr>
                  <a:defRPr/>
                </a:pPr>
                <a:r>
                  <a:rPr lang="en-GB"/>
                  <a:t>%</a:t>
                </a:r>
              </a:p>
            </c:rich>
          </c:tx>
          <c:layout>
            <c:manualLayout>
              <c:xMode val="edge"/>
              <c:yMode val="edge"/>
              <c:x val="1.4835783273625338E-2"/>
              <c:y val="1.6057803270333997E-3"/>
            </c:manualLayout>
          </c:layout>
          <c:overlay val="0"/>
        </c:title>
        <c:numFmt formatCode="0" sourceLinked="1"/>
        <c:majorTickMark val="out"/>
        <c:minorTickMark val="none"/>
        <c:tickLblPos val="nextTo"/>
        <c:crossAx val="83196544"/>
        <c:crosses val="autoZero"/>
        <c:crossBetween val="between"/>
        <c:majorUnit val="20"/>
      </c:valAx>
    </c:plotArea>
    <c:legend>
      <c:legendPos val="t"/>
      <c:layout/>
      <c:overlay val="0"/>
    </c:legend>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9.8193206707191269E-2"/>
          <c:y val="3.9984400548338406E-2"/>
          <c:w val="0.88343891849318346"/>
          <c:h val="0.26975533517455325"/>
        </c:manualLayout>
      </c:layout>
      <c:barChart>
        <c:barDir val="col"/>
        <c:grouping val="clustered"/>
        <c:varyColors val="0"/>
        <c:ser>
          <c:idx val="0"/>
          <c:order val="0"/>
          <c:tx>
            <c:strRef>
              <c:f>'condom use_with_ fsw'!$C$3</c:f>
              <c:strCache>
                <c:ptCount val="1"/>
                <c:pt idx="0">
                  <c:v>Road transport workers/assistants</c:v>
                </c:pt>
              </c:strCache>
            </c:strRef>
          </c:tx>
          <c:spPr>
            <a:solidFill>
              <a:srgbClr val="F78E1E"/>
            </a:solidFill>
            <a:ln>
              <a:noFill/>
            </a:ln>
          </c:spPr>
          <c:invertIfNegative val="0"/>
          <c:dLbls>
            <c:showLegendKey val="0"/>
            <c:showVal val="1"/>
            <c:showCatName val="0"/>
            <c:showSerName val="0"/>
            <c:showPercent val="0"/>
            <c:showBubbleSize val="0"/>
            <c:showLeaderLines val="0"/>
          </c:dLbls>
          <c:cat>
            <c:strRef>
              <c:f>'condom use_with_ fsw'!$A$4:$A$16</c:f>
              <c:strCache>
                <c:ptCount val="13"/>
                <c:pt idx="0">
                  <c:v>Karachi West,
Pakistan (2005)</c:v>
                </c:pt>
                <c:pt idx="1">
                  <c:v>Lahore,
Pakistan (2005)</c:v>
                </c:pt>
                <c:pt idx="2">
                  <c:v>Afghanistan (2012) *</c:v>
                </c:pt>
                <c:pt idx="3">
                  <c:v>Indonesia (2004-05)</c:v>
                </c:pt>
                <c:pt idx="4">
                  <c:v>Indonesia (2004-05)</c:v>
                </c:pt>
                <c:pt idx="5">
                  <c:v>Pasay,
Philippines (2011)</c:v>
                </c:pt>
                <c:pt idx="6">
                  <c:v>Angeles,
Philippines (2011)</c:v>
                </c:pt>
                <c:pt idx="7">
                  <c:v>Samdrup Jongkhar,
Bhutan (2008)</c:v>
                </c:pt>
                <c:pt idx="8">
                  <c:v>Thimphu,
Bhutan (2008)</c:v>
                </c:pt>
                <c:pt idx="9">
                  <c:v>Nepal (2009)</c:v>
                </c:pt>
                <c:pt idx="10">
                  <c:v>Cambodia (2010)</c:v>
                </c:pt>
                <c:pt idx="11">
                  <c:v>Thimphu,
Bhutan (2008)</c:v>
                </c:pt>
                <c:pt idx="12">
                  <c:v>Phuentsholing,
Bhutan (2008)</c:v>
                </c:pt>
              </c:strCache>
            </c:strRef>
          </c:cat>
          <c:val>
            <c:numRef>
              <c:f>'condom use_with_ fsw'!$C$4:$C$16</c:f>
              <c:numCache>
                <c:formatCode>General</c:formatCode>
                <c:ptCount val="13"/>
                <c:pt idx="2">
                  <c:v>12</c:v>
                </c:pt>
              </c:numCache>
            </c:numRef>
          </c:val>
        </c:ser>
        <c:ser>
          <c:idx val="1"/>
          <c:order val="1"/>
          <c:tx>
            <c:strRef>
              <c:f>'condom use_with_ fsw'!$D$3</c:f>
              <c:strCache>
                <c:ptCount val="1"/>
                <c:pt idx="0">
                  <c:v>Moto-taxi drivers</c:v>
                </c:pt>
              </c:strCache>
            </c:strRef>
          </c:tx>
          <c:spPr>
            <a:solidFill>
              <a:srgbClr val="00AEEF"/>
            </a:solidFill>
            <a:ln>
              <a:noFill/>
            </a:ln>
          </c:spPr>
          <c:invertIfNegative val="0"/>
          <c:dLbls>
            <c:numFmt formatCode="#,##0" sourceLinked="0"/>
            <c:showLegendKey val="0"/>
            <c:showVal val="1"/>
            <c:showCatName val="0"/>
            <c:showSerName val="0"/>
            <c:showPercent val="0"/>
            <c:showBubbleSize val="0"/>
            <c:showLeaderLines val="0"/>
          </c:dLbls>
          <c:cat>
            <c:strRef>
              <c:f>'condom use_with_ fsw'!$A$4:$A$16</c:f>
              <c:strCache>
                <c:ptCount val="13"/>
                <c:pt idx="0">
                  <c:v>Karachi West,
Pakistan (2005)</c:v>
                </c:pt>
                <c:pt idx="1">
                  <c:v>Lahore,
Pakistan (2005)</c:v>
                </c:pt>
                <c:pt idx="2">
                  <c:v>Afghanistan (2012) *</c:v>
                </c:pt>
                <c:pt idx="3">
                  <c:v>Indonesia (2004-05)</c:v>
                </c:pt>
                <c:pt idx="4">
                  <c:v>Indonesia (2004-05)</c:v>
                </c:pt>
                <c:pt idx="5">
                  <c:v>Pasay,
Philippines (2011)</c:v>
                </c:pt>
                <c:pt idx="6">
                  <c:v>Angeles,
Philippines (2011)</c:v>
                </c:pt>
                <c:pt idx="7">
                  <c:v>Samdrup Jongkhar,
Bhutan (2008)</c:v>
                </c:pt>
                <c:pt idx="8">
                  <c:v>Thimphu,
Bhutan (2008)</c:v>
                </c:pt>
                <c:pt idx="9">
                  <c:v>Nepal (2009)</c:v>
                </c:pt>
                <c:pt idx="10">
                  <c:v>Cambodia (2010)</c:v>
                </c:pt>
                <c:pt idx="11">
                  <c:v>Thimphu,
Bhutan (2008)</c:v>
                </c:pt>
                <c:pt idx="12">
                  <c:v>Phuentsholing,
Bhutan (2008)</c:v>
                </c:pt>
              </c:strCache>
            </c:strRef>
          </c:cat>
          <c:val>
            <c:numRef>
              <c:f>'condom use_with_ fsw'!$D$4:$D$16</c:f>
              <c:numCache>
                <c:formatCode>General</c:formatCode>
                <c:ptCount val="13"/>
                <c:pt idx="4">
                  <c:v>33.1</c:v>
                </c:pt>
                <c:pt idx="10">
                  <c:v>94.7</c:v>
                </c:pt>
              </c:numCache>
            </c:numRef>
          </c:val>
        </c:ser>
        <c:ser>
          <c:idx val="2"/>
          <c:order val="2"/>
          <c:tx>
            <c:strRef>
              <c:f>'condom use_with_ fsw'!$E$3</c:f>
              <c:strCache>
                <c:ptCount val="1"/>
                <c:pt idx="0">
                  <c:v>Taxi drivers</c:v>
                </c:pt>
              </c:strCache>
            </c:strRef>
          </c:tx>
          <c:spPr>
            <a:solidFill>
              <a:srgbClr val="EEECE1">
                <a:lumMod val="50000"/>
              </a:srgbClr>
            </a:solidFill>
            <a:ln>
              <a:noFill/>
            </a:ln>
          </c:spPr>
          <c:invertIfNegative val="0"/>
          <c:dLbls>
            <c:numFmt formatCode="#,##0" sourceLinked="0"/>
            <c:showLegendKey val="0"/>
            <c:showVal val="1"/>
            <c:showCatName val="0"/>
            <c:showSerName val="0"/>
            <c:showPercent val="0"/>
            <c:showBubbleSize val="0"/>
            <c:showLeaderLines val="0"/>
          </c:dLbls>
          <c:cat>
            <c:strRef>
              <c:f>'condom use_with_ fsw'!$A$4:$A$16</c:f>
              <c:strCache>
                <c:ptCount val="13"/>
                <c:pt idx="0">
                  <c:v>Karachi West,
Pakistan (2005)</c:v>
                </c:pt>
                <c:pt idx="1">
                  <c:v>Lahore,
Pakistan (2005)</c:v>
                </c:pt>
                <c:pt idx="2">
                  <c:v>Afghanistan (2012) *</c:v>
                </c:pt>
                <c:pt idx="3">
                  <c:v>Indonesia (2004-05)</c:v>
                </c:pt>
                <c:pt idx="4">
                  <c:v>Indonesia (2004-05)</c:v>
                </c:pt>
                <c:pt idx="5">
                  <c:v>Pasay,
Philippines (2011)</c:v>
                </c:pt>
                <c:pt idx="6">
                  <c:v>Angeles,
Philippines (2011)</c:v>
                </c:pt>
                <c:pt idx="7">
                  <c:v>Samdrup Jongkhar,
Bhutan (2008)</c:v>
                </c:pt>
                <c:pt idx="8">
                  <c:v>Thimphu,
Bhutan (2008)</c:v>
                </c:pt>
                <c:pt idx="9">
                  <c:v>Nepal (2009)</c:v>
                </c:pt>
                <c:pt idx="10">
                  <c:v>Cambodia (2010)</c:v>
                </c:pt>
                <c:pt idx="11">
                  <c:v>Thimphu,
Bhutan (2008)</c:v>
                </c:pt>
                <c:pt idx="12">
                  <c:v>Phuentsholing,
Bhutan (2008)</c:v>
                </c:pt>
              </c:strCache>
            </c:strRef>
          </c:cat>
          <c:val>
            <c:numRef>
              <c:f>'condom use_with_ fsw'!$E$4:$E$16</c:f>
              <c:numCache>
                <c:formatCode>General</c:formatCode>
                <c:ptCount val="13"/>
                <c:pt idx="8">
                  <c:v>91</c:v>
                </c:pt>
                <c:pt idx="12">
                  <c:v>100</c:v>
                </c:pt>
              </c:numCache>
            </c:numRef>
          </c:val>
        </c:ser>
        <c:ser>
          <c:idx val="3"/>
          <c:order val="3"/>
          <c:tx>
            <c:strRef>
              <c:f>'condom use_with_ fsw'!$F$3</c:f>
              <c:strCache>
                <c:ptCount val="1"/>
                <c:pt idx="0">
                  <c:v>Truck drivers</c:v>
                </c:pt>
              </c:strCache>
            </c:strRef>
          </c:tx>
          <c:spPr>
            <a:solidFill>
              <a:srgbClr val="EC008C"/>
            </a:solidFill>
            <a:ln>
              <a:noFill/>
            </a:ln>
          </c:spPr>
          <c:invertIfNegative val="0"/>
          <c:dLbls>
            <c:numFmt formatCode="#,##0" sourceLinked="0"/>
            <c:showLegendKey val="0"/>
            <c:showVal val="1"/>
            <c:showCatName val="0"/>
            <c:showSerName val="0"/>
            <c:showPercent val="0"/>
            <c:showBubbleSize val="0"/>
            <c:showLeaderLines val="0"/>
          </c:dLbls>
          <c:cat>
            <c:strRef>
              <c:f>'condom use_with_ fsw'!$A$4:$A$16</c:f>
              <c:strCache>
                <c:ptCount val="13"/>
                <c:pt idx="0">
                  <c:v>Karachi West,
Pakistan (2005)</c:v>
                </c:pt>
                <c:pt idx="1">
                  <c:v>Lahore,
Pakistan (2005)</c:v>
                </c:pt>
                <c:pt idx="2">
                  <c:v>Afghanistan (2012) *</c:v>
                </c:pt>
                <c:pt idx="3">
                  <c:v>Indonesia (2004-05)</c:v>
                </c:pt>
                <c:pt idx="4">
                  <c:v>Indonesia (2004-05)</c:v>
                </c:pt>
                <c:pt idx="5">
                  <c:v>Pasay,
Philippines (2011)</c:v>
                </c:pt>
                <c:pt idx="6">
                  <c:v>Angeles,
Philippines (2011)</c:v>
                </c:pt>
                <c:pt idx="7">
                  <c:v>Samdrup Jongkhar,
Bhutan (2008)</c:v>
                </c:pt>
                <c:pt idx="8">
                  <c:v>Thimphu,
Bhutan (2008)</c:v>
                </c:pt>
                <c:pt idx="9">
                  <c:v>Nepal (2009)</c:v>
                </c:pt>
                <c:pt idx="10">
                  <c:v>Cambodia (2010)</c:v>
                </c:pt>
                <c:pt idx="11">
                  <c:v>Thimphu,
Bhutan (2008)</c:v>
                </c:pt>
                <c:pt idx="12">
                  <c:v>Phuentsholing,
Bhutan (2008)</c:v>
                </c:pt>
              </c:strCache>
            </c:strRef>
          </c:cat>
          <c:val>
            <c:numRef>
              <c:f>'condom use_with_ fsw'!$F$4:$F$16</c:f>
              <c:numCache>
                <c:formatCode>General</c:formatCode>
                <c:ptCount val="13"/>
                <c:pt idx="0">
                  <c:v>1.7</c:v>
                </c:pt>
                <c:pt idx="1">
                  <c:v>6.9</c:v>
                </c:pt>
                <c:pt idx="7">
                  <c:v>84.2</c:v>
                </c:pt>
                <c:pt idx="9">
                  <c:v>93.4</c:v>
                </c:pt>
                <c:pt idx="11">
                  <c:v>97.1</c:v>
                </c:pt>
              </c:numCache>
            </c:numRef>
          </c:val>
        </c:ser>
        <c:ser>
          <c:idx val="4"/>
          <c:order val="4"/>
          <c:tx>
            <c:strRef>
              <c:f>'condom use_with_ fsw'!$G$3</c:f>
              <c:strCache>
                <c:ptCount val="1"/>
                <c:pt idx="0">
                  <c:v>Drivers/Helpers</c:v>
                </c:pt>
              </c:strCache>
            </c:strRef>
          </c:tx>
          <c:spPr>
            <a:solidFill>
              <a:srgbClr val="88C540"/>
            </a:solidFill>
            <a:ln>
              <a:noFill/>
            </a:ln>
          </c:spPr>
          <c:invertIfNegative val="0"/>
          <c:dLbls>
            <c:numFmt formatCode="#,##0" sourceLinked="0"/>
            <c:showLegendKey val="0"/>
            <c:showVal val="1"/>
            <c:showCatName val="0"/>
            <c:showSerName val="0"/>
            <c:showPercent val="0"/>
            <c:showBubbleSize val="0"/>
            <c:showLeaderLines val="0"/>
          </c:dLbls>
          <c:cat>
            <c:strRef>
              <c:f>'condom use_with_ fsw'!$A$4:$A$16</c:f>
              <c:strCache>
                <c:ptCount val="13"/>
                <c:pt idx="0">
                  <c:v>Karachi West,
Pakistan (2005)</c:v>
                </c:pt>
                <c:pt idx="1">
                  <c:v>Lahore,
Pakistan (2005)</c:v>
                </c:pt>
                <c:pt idx="2">
                  <c:v>Afghanistan (2012) *</c:v>
                </c:pt>
                <c:pt idx="3">
                  <c:v>Indonesia (2004-05)</c:v>
                </c:pt>
                <c:pt idx="4">
                  <c:v>Indonesia (2004-05)</c:v>
                </c:pt>
                <c:pt idx="5">
                  <c:v>Pasay,
Philippines (2011)</c:v>
                </c:pt>
                <c:pt idx="6">
                  <c:v>Angeles,
Philippines (2011)</c:v>
                </c:pt>
                <c:pt idx="7">
                  <c:v>Samdrup Jongkhar,
Bhutan (2008)</c:v>
                </c:pt>
                <c:pt idx="8">
                  <c:v>Thimphu,
Bhutan (2008)</c:v>
                </c:pt>
                <c:pt idx="9">
                  <c:v>Nepal (2009)</c:v>
                </c:pt>
                <c:pt idx="10">
                  <c:v>Cambodia (2010)</c:v>
                </c:pt>
                <c:pt idx="11">
                  <c:v>Thimphu,
Bhutan (2008)</c:v>
                </c:pt>
                <c:pt idx="12">
                  <c:v>Phuentsholing,
Bhutan (2008)</c:v>
                </c:pt>
              </c:strCache>
            </c:strRef>
          </c:cat>
          <c:val>
            <c:numRef>
              <c:f>'condom use_with_ fsw'!$G$4:$G$16</c:f>
              <c:numCache>
                <c:formatCode>General</c:formatCode>
                <c:ptCount val="13"/>
                <c:pt idx="3">
                  <c:v>23.6</c:v>
                </c:pt>
              </c:numCache>
            </c:numRef>
          </c:val>
        </c:ser>
        <c:ser>
          <c:idx val="5"/>
          <c:order val="5"/>
          <c:tx>
            <c:strRef>
              <c:f>'condom use_with_ fsw'!$H$3</c:f>
              <c:strCache>
                <c:ptCount val="1"/>
                <c:pt idx="0">
                  <c:v>Bus drives</c:v>
                </c:pt>
              </c:strCache>
            </c:strRef>
          </c:tx>
          <c:invertIfNegative val="0"/>
          <c:dLbls>
            <c:dLbl>
              <c:idx val="5"/>
              <c:layout/>
              <c:showLegendKey val="0"/>
              <c:showVal val="1"/>
              <c:showCatName val="0"/>
              <c:showSerName val="0"/>
              <c:showPercent val="0"/>
              <c:showBubbleSize val="0"/>
            </c:dLbl>
            <c:numFmt formatCode="#,##0" sourceLinked="0"/>
            <c:showLegendKey val="0"/>
            <c:showVal val="0"/>
            <c:showCatName val="0"/>
            <c:showSerName val="0"/>
            <c:showPercent val="0"/>
            <c:showBubbleSize val="0"/>
          </c:dLbls>
          <c:cat>
            <c:strRef>
              <c:f>'condom use_with_ fsw'!$A$4:$A$16</c:f>
              <c:strCache>
                <c:ptCount val="13"/>
                <c:pt idx="0">
                  <c:v>Karachi West,
Pakistan (2005)</c:v>
                </c:pt>
                <c:pt idx="1">
                  <c:v>Lahore,
Pakistan (2005)</c:v>
                </c:pt>
                <c:pt idx="2">
                  <c:v>Afghanistan (2012) *</c:v>
                </c:pt>
                <c:pt idx="3">
                  <c:v>Indonesia (2004-05)</c:v>
                </c:pt>
                <c:pt idx="4">
                  <c:v>Indonesia (2004-05)</c:v>
                </c:pt>
                <c:pt idx="5">
                  <c:v>Pasay,
Philippines (2011)</c:v>
                </c:pt>
                <c:pt idx="6">
                  <c:v>Angeles,
Philippines (2011)</c:v>
                </c:pt>
                <c:pt idx="7">
                  <c:v>Samdrup Jongkhar,
Bhutan (2008)</c:v>
                </c:pt>
                <c:pt idx="8">
                  <c:v>Thimphu,
Bhutan (2008)</c:v>
                </c:pt>
                <c:pt idx="9">
                  <c:v>Nepal (2009)</c:v>
                </c:pt>
                <c:pt idx="10">
                  <c:v>Cambodia (2010)</c:v>
                </c:pt>
                <c:pt idx="11">
                  <c:v>Thimphu,
Bhutan (2008)</c:v>
                </c:pt>
                <c:pt idx="12">
                  <c:v>Phuentsholing,
Bhutan (2008)</c:v>
                </c:pt>
              </c:strCache>
            </c:strRef>
          </c:cat>
          <c:val>
            <c:numRef>
              <c:f>'condom use_with_ fsw'!$H$4:$H$16</c:f>
              <c:numCache>
                <c:formatCode>General</c:formatCode>
                <c:ptCount val="13"/>
                <c:pt idx="5">
                  <c:v>62</c:v>
                </c:pt>
              </c:numCache>
            </c:numRef>
          </c:val>
        </c:ser>
        <c:ser>
          <c:idx val="6"/>
          <c:order val="6"/>
          <c:tx>
            <c:strRef>
              <c:f>'condom use_with_ fsw'!$I$3</c:f>
              <c:strCache>
                <c:ptCount val="1"/>
                <c:pt idx="0">
                  <c:v>Tricycle drives</c:v>
                </c:pt>
              </c:strCache>
            </c:strRef>
          </c:tx>
          <c:invertIfNegative val="0"/>
          <c:dLbls>
            <c:showLegendKey val="0"/>
            <c:showVal val="1"/>
            <c:showCatName val="0"/>
            <c:showSerName val="0"/>
            <c:showPercent val="0"/>
            <c:showBubbleSize val="0"/>
            <c:showLeaderLines val="0"/>
          </c:dLbls>
          <c:cat>
            <c:strRef>
              <c:f>'condom use_with_ fsw'!$A$4:$A$16</c:f>
              <c:strCache>
                <c:ptCount val="13"/>
                <c:pt idx="0">
                  <c:v>Karachi West,
Pakistan (2005)</c:v>
                </c:pt>
                <c:pt idx="1">
                  <c:v>Lahore,
Pakistan (2005)</c:v>
                </c:pt>
                <c:pt idx="2">
                  <c:v>Afghanistan (2012) *</c:v>
                </c:pt>
                <c:pt idx="3">
                  <c:v>Indonesia (2004-05)</c:v>
                </c:pt>
                <c:pt idx="4">
                  <c:v>Indonesia (2004-05)</c:v>
                </c:pt>
                <c:pt idx="5">
                  <c:v>Pasay,
Philippines (2011)</c:v>
                </c:pt>
                <c:pt idx="6">
                  <c:v>Angeles,
Philippines (2011)</c:v>
                </c:pt>
                <c:pt idx="7">
                  <c:v>Samdrup Jongkhar,
Bhutan (2008)</c:v>
                </c:pt>
                <c:pt idx="8">
                  <c:v>Thimphu,
Bhutan (2008)</c:v>
                </c:pt>
                <c:pt idx="9">
                  <c:v>Nepal (2009)</c:v>
                </c:pt>
                <c:pt idx="10">
                  <c:v>Cambodia (2010)</c:v>
                </c:pt>
                <c:pt idx="11">
                  <c:v>Thimphu,
Bhutan (2008)</c:v>
                </c:pt>
                <c:pt idx="12">
                  <c:v>Phuentsholing,
Bhutan (2008)</c:v>
                </c:pt>
              </c:strCache>
            </c:strRef>
          </c:cat>
          <c:val>
            <c:numRef>
              <c:f>'condom use_with_ fsw'!$I$4:$I$16</c:f>
              <c:numCache>
                <c:formatCode>General</c:formatCode>
                <c:ptCount val="13"/>
                <c:pt idx="6">
                  <c:v>67</c:v>
                </c:pt>
              </c:numCache>
            </c:numRef>
          </c:val>
        </c:ser>
        <c:dLbls>
          <c:showLegendKey val="0"/>
          <c:showVal val="0"/>
          <c:showCatName val="0"/>
          <c:showSerName val="0"/>
          <c:showPercent val="0"/>
          <c:showBubbleSize val="0"/>
        </c:dLbls>
        <c:gapWidth val="150"/>
        <c:overlap val="100"/>
        <c:axId val="83484672"/>
        <c:axId val="83486208"/>
      </c:barChart>
      <c:scatterChart>
        <c:scatterStyle val="lineMarker"/>
        <c:varyColors val="0"/>
        <c:ser>
          <c:idx val="7"/>
          <c:order val="7"/>
          <c:tx>
            <c:strRef>
              <c:f>'condom use_with_ fsw'!$B$18</c:f>
              <c:strCache>
                <c:ptCount val="1"/>
                <c:pt idx="0">
                  <c:v>target</c:v>
                </c:pt>
              </c:strCache>
            </c:strRef>
          </c:tx>
          <c:spPr>
            <a:ln w="19050">
              <a:solidFill>
                <a:srgbClr val="E31837"/>
              </a:solidFill>
              <a:prstDash val="dash"/>
            </a:ln>
          </c:spPr>
          <c:marker>
            <c:symbol val="none"/>
          </c:marker>
          <c:xVal>
            <c:numRef>
              <c:f>'condom use_with_ fsw'!$A$19:$A$20</c:f>
              <c:numCache>
                <c:formatCode>General</c:formatCode>
                <c:ptCount val="2"/>
                <c:pt idx="0">
                  <c:v>0</c:v>
                </c:pt>
                <c:pt idx="1">
                  <c:v>1</c:v>
                </c:pt>
              </c:numCache>
            </c:numRef>
          </c:xVal>
          <c:yVal>
            <c:numRef>
              <c:f>'condom use_with_ fsw'!$B$19:$B$20</c:f>
              <c:numCache>
                <c:formatCode>General</c:formatCode>
                <c:ptCount val="2"/>
                <c:pt idx="0">
                  <c:v>80</c:v>
                </c:pt>
                <c:pt idx="1">
                  <c:v>80</c:v>
                </c:pt>
              </c:numCache>
            </c:numRef>
          </c:yVal>
          <c:smooth val="0"/>
        </c:ser>
        <c:dLbls>
          <c:showLegendKey val="0"/>
          <c:showVal val="0"/>
          <c:showCatName val="0"/>
          <c:showSerName val="0"/>
          <c:showPercent val="0"/>
          <c:showBubbleSize val="0"/>
        </c:dLbls>
        <c:axId val="83489920"/>
        <c:axId val="83488128"/>
      </c:scatterChart>
      <c:catAx>
        <c:axId val="83484672"/>
        <c:scaling>
          <c:orientation val="minMax"/>
        </c:scaling>
        <c:delete val="0"/>
        <c:axPos val="b"/>
        <c:majorTickMark val="out"/>
        <c:minorTickMark val="none"/>
        <c:tickLblPos val="nextTo"/>
        <c:txPr>
          <a:bodyPr rot="-5400000" vert="horz"/>
          <a:lstStyle/>
          <a:p>
            <a:pPr>
              <a:defRPr/>
            </a:pPr>
            <a:endParaRPr lang="en-US"/>
          </a:p>
        </c:txPr>
        <c:crossAx val="83486208"/>
        <c:crosses val="autoZero"/>
        <c:auto val="1"/>
        <c:lblAlgn val="ctr"/>
        <c:lblOffset val="100"/>
        <c:noMultiLvlLbl val="0"/>
      </c:catAx>
      <c:valAx>
        <c:axId val="83486208"/>
        <c:scaling>
          <c:orientation val="minMax"/>
          <c:max val="100"/>
          <c:min val="0"/>
        </c:scaling>
        <c:delete val="0"/>
        <c:axPos val="l"/>
        <c:title>
          <c:tx>
            <c:rich>
              <a:bodyPr rot="0" vert="horz"/>
              <a:lstStyle/>
              <a:p>
                <a:pPr>
                  <a:defRPr/>
                </a:pPr>
                <a:r>
                  <a:rPr lang="en-US"/>
                  <a:t>%</a:t>
                </a:r>
              </a:p>
            </c:rich>
          </c:tx>
          <c:layout>
            <c:manualLayout>
              <c:xMode val="edge"/>
              <c:yMode val="edge"/>
              <c:x val="3.3395948545520979E-3"/>
              <c:y val="4.5879873416540132E-3"/>
            </c:manualLayout>
          </c:layout>
          <c:overlay val="0"/>
        </c:title>
        <c:numFmt formatCode="General" sourceLinked="1"/>
        <c:majorTickMark val="out"/>
        <c:minorTickMark val="none"/>
        <c:tickLblPos val="nextTo"/>
        <c:crossAx val="83484672"/>
        <c:crosses val="autoZero"/>
        <c:crossBetween val="between"/>
        <c:majorUnit val="20"/>
      </c:valAx>
      <c:valAx>
        <c:axId val="83488128"/>
        <c:scaling>
          <c:orientation val="minMax"/>
          <c:max val="100"/>
          <c:min val="0"/>
        </c:scaling>
        <c:delete val="1"/>
        <c:axPos val="r"/>
        <c:numFmt formatCode="General" sourceLinked="1"/>
        <c:majorTickMark val="out"/>
        <c:minorTickMark val="none"/>
        <c:tickLblPos val="nextTo"/>
        <c:crossAx val="83489920"/>
        <c:crosses val="max"/>
        <c:crossBetween val="midCat"/>
        <c:majorUnit val="10"/>
      </c:valAx>
      <c:valAx>
        <c:axId val="83489920"/>
        <c:scaling>
          <c:orientation val="minMax"/>
          <c:max val="1"/>
          <c:min val="0"/>
        </c:scaling>
        <c:delete val="1"/>
        <c:axPos val="t"/>
        <c:numFmt formatCode="General" sourceLinked="1"/>
        <c:majorTickMark val="out"/>
        <c:minorTickMark val="none"/>
        <c:tickLblPos val="nextTo"/>
        <c:crossAx val="83488128"/>
        <c:crosses val="max"/>
        <c:crossBetween val="midCat"/>
        <c:majorUnit val="0.2"/>
      </c:valAx>
    </c:plotArea>
    <c:legend>
      <c:legendPos val="b"/>
      <c:legendEntry>
        <c:idx val="7"/>
        <c:delete val="1"/>
      </c:legendEntry>
      <c:layout>
        <c:manualLayout>
          <c:xMode val="edge"/>
          <c:yMode val="edge"/>
          <c:x val="5.1612518116315948E-3"/>
          <c:y val="0.77894544227723184"/>
          <c:w val="0.99468675717845256"/>
          <c:h val="0.20234127596795498"/>
        </c:manualLayout>
      </c:layout>
      <c:overlay val="0"/>
    </c:legend>
    <c:plotVisOnly val="1"/>
    <c:dispBlanksAs val="gap"/>
    <c:showDLblsOverMax val="0"/>
  </c:chart>
  <c:txPr>
    <a:bodyPr/>
    <a:lstStyle/>
    <a:p>
      <a:pPr>
        <a:defRPr sz="1300" b="1">
          <a:latin typeface="Arial" pitchFamily="34" charset="0"/>
          <a:cs typeface="Arial" pitchFamily="34" charset="0"/>
        </a:defRPr>
      </a:pPr>
      <a:endParaRPr lang="en-US"/>
    </a:p>
  </c:txPr>
  <c:externalData r:id="rId2">
    <c:autoUpdate val="0"/>
  </c:externalData>
  <c:userShapes r:id="rId3"/>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8000543282482113E-2"/>
          <c:y val="0.14253847786753854"/>
          <c:w val="0.90721446333375988"/>
          <c:h val="0.358975986795118"/>
        </c:manualLayout>
      </c:layout>
      <c:barChart>
        <c:barDir val="col"/>
        <c:grouping val="clustered"/>
        <c:varyColors val="0"/>
        <c:ser>
          <c:idx val="0"/>
          <c:order val="0"/>
          <c:tx>
            <c:strRef>
              <c:f>CDU!$D$98</c:f>
              <c:strCache>
                <c:ptCount val="1"/>
                <c:pt idx="0">
                  <c:v>Condom use at last sex </c:v>
                </c:pt>
              </c:strCache>
            </c:strRef>
          </c:tx>
          <c:spPr>
            <a:solidFill>
              <a:srgbClr val="88C540"/>
            </a:solidFill>
            <a:ln>
              <a:noFill/>
            </a:ln>
          </c:spPr>
          <c:invertIfNegative val="0"/>
          <c:dLbls>
            <c:showLegendKey val="0"/>
            <c:showVal val="1"/>
            <c:showCatName val="0"/>
            <c:showSerName val="0"/>
            <c:showPercent val="0"/>
            <c:showBubbleSize val="0"/>
            <c:showLeaderLines val="0"/>
          </c:dLbls>
          <c:cat>
            <c:multiLvlStrRef>
              <c:f>CDU!$B$99:$C$110</c:f>
              <c:multiLvlStrCache>
                <c:ptCount val="12"/>
                <c:lvl>
                  <c:pt idx="0">
                    <c:v>Afghanistan
 (2012)*</c:v>
                  </c:pt>
                  <c:pt idx="1">
                    <c:v>Dhaka,
Bangladesh
(2006-07) **</c:v>
                  </c:pt>
                  <c:pt idx="2">
                    <c:v>Thimphu</c:v>
                  </c:pt>
                  <c:pt idx="3">
                    <c:v>Samdrup 
Jongkhar</c:v>
                  </c:pt>
                  <c:pt idx="4">
                    <c:v>Thimphu</c:v>
                  </c:pt>
                  <c:pt idx="5">
                    <c:v>Phuentsholing</c:v>
                  </c:pt>
                  <c:pt idx="6">
                    <c:v>North-East</c:v>
                  </c:pt>
                  <c:pt idx="7">
                    <c:v>North-South</c:v>
                  </c:pt>
                  <c:pt idx="8">
                    <c:v>North-West</c:v>
                  </c:pt>
                  <c:pt idx="9">
                    <c:v>South-East</c:v>
                  </c:pt>
                </c:lvl>
                <c:lvl>
                  <c:pt idx="0">
                    <c:v>.</c:v>
                  </c:pt>
                  <c:pt idx="1">
                    <c:v>.</c:v>
                  </c:pt>
                  <c:pt idx="2">
                    <c:v>Bhutan
(2008) **</c:v>
                  </c:pt>
                  <c:pt idx="4">
                    <c:v>Bhutan
(2008) ***</c:v>
                  </c:pt>
                  <c:pt idx="6">
                    <c:v>India national highways
(2009-10) #</c:v>
                  </c:pt>
                  <c:pt idx="10">
                    <c:v>Nepal 
(2009) **</c:v>
                  </c:pt>
                  <c:pt idx="11">
                    <c:v>Cambodia
(2010)</c:v>
                  </c:pt>
                </c:lvl>
              </c:multiLvlStrCache>
            </c:multiLvlStrRef>
          </c:cat>
          <c:val>
            <c:numRef>
              <c:f>CDU!$D$99:$D$110</c:f>
              <c:numCache>
                <c:formatCode>0</c:formatCode>
                <c:ptCount val="12"/>
                <c:pt idx="0" formatCode="General">
                  <c:v>12</c:v>
                </c:pt>
                <c:pt idx="1">
                  <c:v>22.5</c:v>
                </c:pt>
                <c:pt idx="2">
                  <c:v>97.1</c:v>
                </c:pt>
                <c:pt idx="3">
                  <c:v>84.2</c:v>
                </c:pt>
                <c:pt idx="4">
                  <c:v>91</c:v>
                </c:pt>
                <c:pt idx="5">
                  <c:v>100</c:v>
                </c:pt>
                <c:pt idx="6" formatCode="General">
                  <c:v>75</c:v>
                </c:pt>
                <c:pt idx="7" formatCode="General">
                  <c:v>93</c:v>
                </c:pt>
                <c:pt idx="8" formatCode="General">
                  <c:v>95</c:v>
                </c:pt>
                <c:pt idx="9" formatCode="General">
                  <c:v>96</c:v>
                </c:pt>
                <c:pt idx="10">
                  <c:v>93.4</c:v>
                </c:pt>
                <c:pt idx="11" formatCode="General">
                  <c:v>95</c:v>
                </c:pt>
              </c:numCache>
            </c:numRef>
          </c:val>
        </c:ser>
        <c:ser>
          <c:idx val="1"/>
          <c:order val="1"/>
          <c:tx>
            <c:strRef>
              <c:f>CDU!$E$98</c:f>
              <c:strCache>
                <c:ptCount val="1"/>
                <c:pt idx="0">
                  <c:v>Consistent condom use in the last year</c:v>
                </c:pt>
              </c:strCache>
            </c:strRef>
          </c:tx>
          <c:spPr>
            <a:solidFill>
              <a:srgbClr val="F78E1E"/>
            </a:solidFill>
            <a:ln w="22225">
              <a:noFill/>
            </a:ln>
          </c:spPr>
          <c:invertIfNegative val="0"/>
          <c:dLbls>
            <c:dLbl>
              <c:idx val="5"/>
              <c:layout>
                <c:manualLayout>
                  <c:x val="1.6129030551072034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multiLvlStrRef>
              <c:f>CDU!$B$99:$C$110</c:f>
              <c:multiLvlStrCache>
                <c:ptCount val="12"/>
                <c:lvl>
                  <c:pt idx="0">
                    <c:v>Afghanistan
 (2012)*</c:v>
                  </c:pt>
                  <c:pt idx="1">
                    <c:v>Dhaka,
Bangladesh
(2006-07) **</c:v>
                  </c:pt>
                  <c:pt idx="2">
                    <c:v>Thimphu</c:v>
                  </c:pt>
                  <c:pt idx="3">
                    <c:v>Samdrup 
Jongkhar</c:v>
                  </c:pt>
                  <c:pt idx="4">
                    <c:v>Thimphu</c:v>
                  </c:pt>
                  <c:pt idx="5">
                    <c:v>Phuentsholing</c:v>
                  </c:pt>
                  <c:pt idx="6">
                    <c:v>North-East</c:v>
                  </c:pt>
                  <c:pt idx="7">
                    <c:v>North-South</c:v>
                  </c:pt>
                  <c:pt idx="8">
                    <c:v>North-West</c:v>
                  </c:pt>
                  <c:pt idx="9">
                    <c:v>South-East</c:v>
                  </c:pt>
                </c:lvl>
                <c:lvl>
                  <c:pt idx="0">
                    <c:v>.</c:v>
                  </c:pt>
                  <c:pt idx="1">
                    <c:v>.</c:v>
                  </c:pt>
                  <c:pt idx="2">
                    <c:v>Bhutan
(2008) **</c:v>
                  </c:pt>
                  <c:pt idx="4">
                    <c:v>Bhutan
(2008) ***</c:v>
                  </c:pt>
                  <c:pt idx="6">
                    <c:v>India national highways
(2009-10) #</c:v>
                  </c:pt>
                  <c:pt idx="10">
                    <c:v>Nepal 
(2009) **</c:v>
                  </c:pt>
                  <c:pt idx="11">
                    <c:v>Cambodia
(2010)</c:v>
                  </c:pt>
                </c:lvl>
              </c:multiLvlStrCache>
            </c:multiLvlStrRef>
          </c:cat>
          <c:val>
            <c:numRef>
              <c:f>CDU!$E$99:$E$110</c:f>
              <c:numCache>
                <c:formatCode>0</c:formatCode>
                <c:ptCount val="12"/>
                <c:pt idx="1">
                  <c:v>6.9</c:v>
                </c:pt>
                <c:pt idx="2">
                  <c:v>76.5</c:v>
                </c:pt>
                <c:pt idx="3">
                  <c:v>36.799999999999997</c:v>
                </c:pt>
                <c:pt idx="4">
                  <c:v>67.900000000000006</c:v>
                </c:pt>
                <c:pt idx="5">
                  <c:v>100</c:v>
                </c:pt>
                <c:pt idx="6">
                  <c:v>66</c:v>
                </c:pt>
                <c:pt idx="7">
                  <c:v>79</c:v>
                </c:pt>
                <c:pt idx="8">
                  <c:v>76</c:v>
                </c:pt>
                <c:pt idx="9">
                  <c:v>95</c:v>
                </c:pt>
                <c:pt idx="10">
                  <c:v>81.2</c:v>
                </c:pt>
                <c:pt idx="11">
                  <c:v>87.8</c:v>
                </c:pt>
              </c:numCache>
            </c:numRef>
          </c:val>
        </c:ser>
        <c:dLbls>
          <c:showLegendKey val="0"/>
          <c:showVal val="0"/>
          <c:showCatName val="0"/>
          <c:showSerName val="0"/>
          <c:showPercent val="0"/>
          <c:showBubbleSize val="0"/>
        </c:dLbls>
        <c:gapWidth val="150"/>
        <c:axId val="84164608"/>
        <c:axId val="84166144"/>
      </c:barChart>
      <c:scatterChart>
        <c:scatterStyle val="lineMarker"/>
        <c:varyColors val="0"/>
        <c:ser>
          <c:idx val="2"/>
          <c:order val="2"/>
          <c:tx>
            <c:strRef>
              <c:f>CDU!$B$112</c:f>
              <c:strCache>
                <c:ptCount val="1"/>
                <c:pt idx="0">
                  <c:v>targ</c:v>
                </c:pt>
              </c:strCache>
            </c:strRef>
          </c:tx>
          <c:spPr>
            <a:ln w="19050">
              <a:solidFill>
                <a:srgbClr val="E31837"/>
              </a:solidFill>
              <a:prstDash val="dash"/>
            </a:ln>
          </c:spPr>
          <c:marker>
            <c:symbol val="none"/>
          </c:marker>
          <c:xVal>
            <c:numRef>
              <c:f>CDU!$A$113:$A$114</c:f>
              <c:numCache>
                <c:formatCode>General</c:formatCode>
                <c:ptCount val="2"/>
                <c:pt idx="0">
                  <c:v>0</c:v>
                </c:pt>
                <c:pt idx="1">
                  <c:v>1</c:v>
                </c:pt>
              </c:numCache>
            </c:numRef>
          </c:xVal>
          <c:yVal>
            <c:numRef>
              <c:f>CDU!$B$113:$B$114</c:f>
              <c:numCache>
                <c:formatCode>General</c:formatCode>
                <c:ptCount val="2"/>
                <c:pt idx="0">
                  <c:v>80</c:v>
                </c:pt>
                <c:pt idx="1">
                  <c:v>80</c:v>
                </c:pt>
              </c:numCache>
            </c:numRef>
          </c:yVal>
          <c:smooth val="0"/>
        </c:ser>
        <c:dLbls>
          <c:showLegendKey val="0"/>
          <c:showVal val="0"/>
          <c:showCatName val="0"/>
          <c:showSerName val="0"/>
          <c:showPercent val="0"/>
          <c:showBubbleSize val="0"/>
        </c:dLbls>
        <c:axId val="84169856"/>
        <c:axId val="84168064"/>
      </c:scatterChart>
      <c:catAx>
        <c:axId val="84164608"/>
        <c:scaling>
          <c:orientation val="minMax"/>
        </c:scaling>
        <c:delete val="0"/>
        <c:axPos val="b"/>
        <c:majorTickMark val="out"/>
        <c:minorTickMark val="none"/>
        <c:tickLblPos val="nextTo"/>
        <c:crossAx val="84166144"/>
        <c:crosses val="autoZero"/>
        <c:auto val="1"/>
        <c:lblAlgn val="ctr"/>
        <c:lblOffset val="100"/>
        <c:noMultiLvlLbl val="0"/>
      </c:catAx>
      <c:valAx>
        <c:axId val="84166144"/>
        <c:scaling>
          <c:orientation val="minMax"/>
          <c:max val="100"/>
          <c:min val="0"/>
        </c:scaling>
        <c:delete val="0"/>
        <c:axPos val="l"/>
        <c:title>
          <c:tx>
            <c:rich>
              <a:bodyPr rot="0" vert="horz"/>
              <a:lstStyle/>
              <a:p>
                <a:pPr>
                  <a:defRPr/>
                </a:pPr>
                <a:r>
                  <a:rPr lang="en-US"/>
                  <a:t>%</a:t>
                </a:r>
              </a:p>
            </c:rich>
          </c:tx>
          <c:layout>
            <c:manualLayout>
              <c:xMode val="edge"/>
              <c:yMode val="edge"/>
              <c:x val="7.602123758025478E-3"/>
              <c:y val="0.10635847009062487"/>
            </c:manualLayout>
          </c:layout>
          <c:overlay val="0"/>
        </c:title>
        <c:numFmt formatCode="General" sourceLinked="1"/>
        <c:majorTickMark val="out"/>
        <c:minorTickMark val="none"/>
        <c:tickLblPos val="nextTo"/>
        <c:crossAx val="84164608"/>
        <c:crosses val="autoZero"/>
        <c:crossBetween val="between"/>
        <c:majorUnit val="20"/>
      </c:valAx>
      <c:valAx>
        <c:axId val="84168064"/>
        <c:scaling>
          <c:orientation val="minMax"/>
          <c:max val="100"/>
          <c:min val="0"/>
        </c:scaling>
        <c:delete val="1"/>
        <c:axPos val="r"/>
        <c:numFmt formatCode="General" sourceLinked="1"/>
        <c:majorTickMark val="out"/>
        <c:minorTickMark val="none"/>
        <c:tickLblPos val="nextTo"/>
        <c:crossAx val="84169856"/>
        <c:crosses val="max"/>
        <c:crossBetween val="midCat"/>
        <c:majorUnit val="20"/>
      </c:valAx>
      <c:valAx>
        <c:axId val="84169856"/>
        <c:scaling>
          <c:orientation val="minMax"/>
          <c:max val="1"/>
          <c:min val="0"/>
        </c:scaling>
        <c:delete val="1"/>
        <c:axPos val="t"/>
        <c:numFmt formatCode="General" sourceLinked="1"/>
        <c:majorTickMark val="out"/>
        <c:minorTickMark val="none"/>
        <c:tickLblPos val="nextTo"/>
        <c:crossAx val="84168064"/>
        <c:crosses val="max"/>
        <c:crossBetween val="midCat"/>
        <c:majorUnit val="0.2"/>
      </c:valAx>
    </c:plotArea>
    <c:legend>
      <c:legendPos val="t"/>
      <c:legendEntry>
        <c:idx val="2"/>
        <c:delete val="1"/>
      </c:legendEntry>
      <c:layout/>
      <c:overlay val="0"/>
    </c:legend>
    <c:plotVisOnly val="1"/>
    <c:dispBlanksAs val="gap"/>
    <c:showDLblsOverMax val="0"/>
  </c:chart>
  <c:txPr>
    <a:bodyPr/>
    <a:lstStyle/>
    <a:p>
      <a:pPr>
        <a:defRPr sz="1200" b="1">
          <a:latin typeface="Arial" pitchFamily="34" charset="0"/>
          <a:cs typeface="Arial" pitchFamily="34" charset="0"/>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0.11223</cdr:x>
      <cdr:y>0.7033</cdr:y>
    </cdr:from>
    <cdr:to>
      <cdr:x>0.41307</cdr:x>
      <cdr:y>0.76567</cdr:y>
    </cdr:to>
    <cdr:sp macro="" textlink="">
      <cdr:nvSpPr>
        <cdr:cNvPr id="3" name="TextBox 1"/>
        <cdr:cNvSpPr txBox="1"/>
      </cdr:nvSpPr>
      <cdr:spPr>
        <a:xfrm xmlns:a="http://schemas.openxmlformats.org/drawingml/2006/main">
          <a:off x="853554" y="3074789"/>
          <a:ext cx="2288125" cy="272687"/>
        </a:xfrm>
        <a:prstGeom xmlns:a="http://schemas.openxmlformats.org/drawingml/2006/main" prst="rect">
          <a:avLst/>
        </a:prstGeom>
        <a:ln xmlns:a="http://schemas.openxmlformats.org/drawingml/2006/main">
          <a:solidFill>
            <a:srgbClr val="E31837"/>
          </a:solidFill>
          <a:prstDash val="dash"/>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200" dirty="0">
              <a:latin typeface="Arial" pitchFamily="34" charset="0"/>
              <a:cs typeface="Arial" pitchFamily="34" charset="0"/>
            </a:rPr>
            <a:t>* </a:t>
          </a:r>
          <a:r>
            <a:rPr lang="en-US" sz="1200" dirty="0" err="1">
              <a:latin typeface="Arial" pitchFamily="34" charset="0"/>
              <a:cs typeface="Arial" pitchFamily="34" charset="0"/>
            </a:rPr>
            <a:t>Torkham</a:t>
          </a:r>
          <a:r>
            <a:rPr lang="en-US" sz="1200" dirty="0">
              <a:latin typeface="Arial" pitchFamily="34" charset="0"/>
              <a:cs typeface="Arial" pitchFamily="34" charset="0"/>
            </a:rPr>
            <a:t> boarder crossing</a:t>
          </a:r>
          <a:endParaRPr lang="th-TH" sz="1200" dirty="0">
            <a:latin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sz="quarter"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A7C5D31D-D6CE-45A8-B841-0ACFDFCF5FE0}" type="datetimeFigureOut">
              <a:rPr lang="th-TH"/>
              <a:pPr>
                <a:defRPr/>
              </a:pPr>
              <a:t>12/12/59</a:t>
            </a:fld>
            <a:endParaRPr lang="th-TH"/>
          </a:p>
        </p:txBody>
      </p:sp>
      <p:sp>
        <p:nvSpPr>
          <p:cNvPr id="4" name="Footer Placeholder 3"/>
          <p:cNvSpPr>
            <a:spLocks noGrp="1"/>
          </p:cNvSpPr>
          <p:nvPr>
            <p:ph type="ftr" sz="quarter" idx="2"/>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5" name="Slide Number Placeholder 4"/>
          <p:cNvSpPr>
            <a:spLocks noGrp="1"/>
          </p:cNvSpPr>
          <p:nvPr>
            <p:ph type="sldNum" sz="quarter" idx="3"/>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2E4025E6-D577-4823-B8E2-9DF85E106D68}" type="slidenum">
              <a:rPr lang="th-TH"/>
              <a:pPr>
                <a:defRPr/>
              </a:pPr>
              <a:t>‹#›</a:t>
            </a:fld>
            <a:endParaRPr lang="th-TH"/>
          </a:p>
        </p:txBody>
      </p:sp>
    </p:spTree>
    <p:extLst>
      <p:ext uri="{BB962C8B-B14F-4D97-AF65-F5344CB8AC3E}">
        <p14:creationId xmlns:p14="http://schemas.microsoft.com/office/powerpoint/2010/main" val="91358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4668" tIns="47334" rIns="94668" bIns="47334" rtlCol="0"/>
          <a:lstStyle>
            <a:lvl1pPr algn="l" fontAlgn="auto">
              <a:spcBef>
                <a:spcPts val="0"/>
              </a:spcBef>
              <a:spcAft>
                <a:spcPts val="0"/>
              </a:spcAft>
              <a:defRPr sz="1200">
                <a:latin typeface="+mn-lt"/>
                <a:cs typeface="+mn-cs"/>
              </a:defRPr>
            </a:lvl1pPr>
          </a:lstStyle>
          <a:p>
            <a:pPr>
              <a:defRPr/>
            </a:pPr>
            <a:endParaRPr lang="th-TH"/>
          </a:p>
        </p:txBody>
      </p:sp>
      <p:sp>
        <p:nvSpPr>
          <p:cNvPr id="3" name="Date Placeholder 2"/>
          <p:cNvSpPr>
            <a:spLocks noGrp="1"/>
          </p:cNvSpPr>
          <p:nvPr>
            <p:ph type="dt" idx="1"/>
          </p:nvPr>
        </p:nvSpPr>
        <p:spPr>
          <a:xfrm>
            <a:off x="4022725" y="0"/>
            <a:ext cx="3078163" cy="511175"/>
          </a:xfrm>
          <a:prstGeom prst="rect">
            <a:avLst/>
          </a:prstGeom>
        </p:spPr>
        <p:txBody>
          <a:bodyPr vert="horz" lIns="94668" tIns="47334" rIns="94668" bIns="47334" rtlCol="0"/>
          <a:lstStyle>
            <a:lvl1pPr algn="r" fontAlgn="auto">
              <a:spcBef>
                <a:spcPts val="0"/>
              </a:spcBef>
              <a:spcAft>
                <a:spcPts val="0"/>
              </a:spcAft>
              <a:defRPr sz="1200">
                <a:latin typeface="+mn-lt"/>
                <a:cs typeface="+mn-cs"/>
              </a:defRPr>
            </a:lvl1pPr>
          </a:lstStyle>
          <a:p>
            <a:pPr>
              <a:defRPr/>
            </a:pPr>
            <a:fld id="{77222556-3EF5-4740-AC64-7AE151C6BF5D}" type="datetimeFigureOut">
              <a:rPr lang="th-TH"/>
              <a:pPr>
                <a:defRPr/>
              </a:pPr>
              <a:t>12/12/59</a:t>
            </a:fld>
            <a:endParaRPr lang="th-TH"/>
          </a:p>
        </p:txBody>
      </p:sp>
      <p:sp>
        <p:nvSpPr>
          <p:cNvPr id="4" name="Slide Image Placeholder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668" tIns="47334" rIns="94668" bIns="47334" rtlCol="0" anchor="ctr"/>
          <a:lstStyle/>
          <a:p>
            <a:pPr lvl="0"/>
            <a:endParaRPr lang="th-TH" noProof="0"/>
          </a:p>
        </p:txBody>
      </p:sp>
      <p:sp>
        <p:nvSpPr>
          <p:cNvPr id="5" name="Notes Placeholder 4"/>
          <p:cNvSpPr>
            <a:spLocks noGrp="1"/>
          </p:cNvSpPr>
          <p:nvPr>
            <p:ph type="body" sz="quarter" idx="3"/>
          </p:nvPr>
        </p:nvSpPr>
        <p:spPr>
          <a:xfrm>
            <a:off x="709613" y="4860925"/>
            <a:ext cx="5683250" cy="4605338"/>
          </a:xfrm>
          <a:prstGeom prst="rect">
            <a:avLst/>
          </a:prstGeom>
        </p:spPr>
        <p:txBody>
          <a:bodyPr vert="horz" lIns="94668" tIns="47334" rIns="94668" bIns="4733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h-TH" noProof="0"/>
          </a:p>
        </p:txBody>
      </p:sp>
      <p:sp>
        <p:nvSpPr>
          <p:cNvPr id="6" name="Footer Placeholder 5"/>
          <p:cNvSpPr>
            <a:spLocks noGrp="1"/>
          </p:cNvSpPr>
          <p:nvPr>
            <p:ph type="ftr" sz="quarter" idx="4"/>
          </p:nvPr>
        </p:nvSpPr>
        <p:spPr>
          <a:xfrm>
            <a:off x="0" y="9721850"/>
            <a:ext cx="3078163" cy="511175"/>
          </a:xfrm>
          <a:prstGeom prst="rect">
            <a:avLst/>
          </a:prstGeom>
        </p:spPr>
        <p:txBody>
          <a:bodyPr vert="horz" lIns="94668" tIns="47334" rIns="94668" bIns="47334" rtlCol="0" anchor="b"/>
          <a:lstStyle>
            <a:lvl1pPr algn="l" fontAlgn="auto">
              <a:spcBef>
                <a:spcPts val="0"/>
              </a:spcBef>
              <a:spcAft>
                <a:spcPts val="0"/>
              </a:spcAft>
              <a:defRPr sz="1200">
                <a:latin typeface="+mn-lt"/>
                <a:cs typeface="+mn-cs"/>
              </a:defRPr>
            </a:lvl1pPr>
          </a:lstStyle>
          <a:p>
            <a:pPr>
              <a:defRPr/>
            </a:pPr>
            <a:endParaRPr lang="th-TH"/>
          </a:p>
        </p:txBody>
      </p:sp>
      <p:sp>
        <p:nvSpPr>
          <p:cNvPr id="7" name="Slide Number Placeholder 6"/>
          <p:cNvSpPr>
            <a:spLocks noGrp="1"/>
          </p:cNvSpPr>
          <p:nvPr>
            <p:ph type="sldNum" sz="quarter" idx="5"/>
          </p:nvPr>
        </p:nvSpPr>
        <p:spPr>
          <a:xfrm>
            <a:off x="4022725" y="9721850"/>
            <a:ext cx="3078163" cy="511175"/>
          </a:xfrm>
          <a:prstGeom prst="rect">
            <a:avLst/>
          </a:prstGeom>
        </p:spPr>
        <p:txBody>
          <a:bodyPr vert="horz" lIns="94668" tIns="47334" rIns="94668" bIns="47334" rtlCol="0" anchor="b"/>
          <a:lstStyle>
            <a:lvl1pPr algn="r" fontAlgn="auto">
              <a:spcBef>
                <a:spcPts val="0"/>
              </a:spcBef>
              <a:spcAft>
                <a:spcPts val="0"/>
              </a:spcAft>
              <a:defRPr sz="1200">
                <a:latin typeface="+mn-lt"/>
                <a:cs typeface="+mn-cs"/>
              </a:defRPr>
            </a:lvl1pPr>
          </a:lstStyle>
          <a:p>
            <a:pPr>
              <a:defRPr/>
            </a:pPr>
            <a:fld id="{36288F76-ABC8-45E4-A7BD-E658DF7FCD40}" type="slidenum">
              <a:rPr lang="th-TH"/>
              <a:pPr>
                <a:defRPr/>
              </a:pPr>
              <a:t>‹#›</a:t>
            </a:fld>
            <a:endParaRPr lang="th-TH"/>
          </a:p>
        </p:txBody>
      </p:sp>
    </p:spTree>
    <p:extLst>
      <p:ext uri="{BB962C8B-B14F-4D97-AF65-F5344CB8AC3E}">
        <p14:creationId xmlns:p14="http://schemas.microsoft.com/office/powerpoint/2010/main" val="1467281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mn-lt"/>
        <a:ea typeface="+mn-ea"/>
        <a:cs typeface="+mn-cs"/>
      </a:defRPr>
    </a:lvl1pPr>
    <a:lvl2pPr marL="457200" algn="l" rtl="0" eaLnBrk="0" fontAlgn="base" hangingPunct="0">
      <a:spcBef>
        <a:spcPct val="30000"/>
      </a:spcBef>
      <a:spcAft>
        <a:spcPct val="0"/>
      </a:spcAft>
      <a:defRPr kern="1200">
        <a:solidFill>
          <a:schemeClr val="tx1"/>
        </a:solidFill>
        <a:latin typeface="+mn-lt"/>
        <a:ea typeface="+mn-ea"/>
        <a:cs typeface="+mn-cs"/>
      </a:defRPr>
    </a:lvl2pPr>
    <a:lvl3pPr marL="914400" algn="l" rtl="0" eaLnBrk="0" fontAlgn="base" hangingPunct="0">
      <a:spcBef>
        <a:spcPct val="30000"/>
      </a:spcBef>
      <a:spcAft>
        <a:spcPct val="0"/>
      </a:spcAft>
      <a:defRPr kern="1200">
        <a:solidFill>
          <a:schemeClr val="tx1"/>
        </a:solidFill>
        <a:latin typeface="+mn-lt"/>
        <a:ea typeface="+mn-ea"/>
        <a:cs typeface="+mn-cs"/>
      </a:defRPr>
    </a:lvl3pPr>
    <a:lvl4pPr marL="1371600" algn="l" rtl="0" eaLnBrk="0" fontAlgn="base" hangingPunct="0">
      <a:spcBef>
        <a:spcPct val="30000"/>
      </a:spcBef>
      <a:spcAft>
        <a:spcPct val="0"/>
      </a:spcAft>
      <a:defRPr kern="1200">
        <a:solidFill>
          <a:schemeClr val="tx1"/>
        </a:solidFill>
        <a:latin typeface="+mn-lt"/>
        <a:ea typeface="+mn-ea"/>
        <a:cs typeface="+mn-cs"/>
      </a:defRPr>
    </a:lvl4pPr>
    <a:lvl5pPr marL="1828800" algn="l" rtl="0" eaLnBrk="0" fontAlgn="base" hangingPunct="0">
      <a:spcBef>
        <a:spcPct val="30000"/>
      </a:spcBef>
      <a:spcAft>
        <a:spcPct val="0"/>
      </a:spcAft>
      <a:defRPr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a:t>
            </a:fld>
            <a:endParaRPr lang="th-TH"/>
          </a:p>
        </p:txBody>
      </p:sp>
    </p:spTree>
    <p:extLst>
      <p:ext uri="{BB962C8B-B14F-4D97-AF65-F5344CB8AC3E}">
        <p14:creationId xmlns:p14="http://schemas.microsoft.com/office/powerpoint/2010/main" val="4219766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5</a:t>
            </a:fld>
            <a:endParaRPr lang="th-TH"/>
          </a:p>
        </p:txBody>
      </p:sp>
    </p:spTree>
    <p:extLst>
      <p:ext uri="{BB962C8B-B14F-4D97-AF65-F5344CB8AC3E}">
        <p14:creationId xmlns:p14="http://schemas.microsoft.com/office/powerpoint/2010/main" val="4092573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10</a:t>
            </a:fld>
            <a:endParaRPr lang="th-TH"/>
          </a:p>
        </p:txBody>
      </p:sp>
    </p:spTree>
    <p:extLst>
      <p:ext uri="{BB962C8B-B14F-4D97-AF65-F5344CB8AC3E}">
        <p14:creationId xmlns:p14="http://schemas.microsoft.com/office/powerpoint/2010/main" val="1668560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12</a:t>
            </a:fld>
            <a:endParaRPr lang="th-TH"/>
          </a:p>
        </p:txBody>
      </p:sp>
    </p:spTree>
    <p:extLst>
      <p:ext uri="{BB962C8B-B14F-4D97-AF65-F5344CB8AC3E}">
        <p14:creationId xmlns:p14="http://schemas.microsoft.com/office/powerpoint/2010/main" val="2538003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13</a:t>
            </a:fld>
            <a:endParaRPr lang="th-TH"/>
          </a:p>
        </p:txBody>
      </p:sp>
    </p:spTree>
    <p:extLst>
      <p:ext uri="{BB962C8B-B14F-4D97-AF65-F5344CB8AC3E}">
        <p14:creationId xmlns:p14="http://schemas.microsoft.com/office/powerpoint/2010/main" val="3656919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trike="noStrike" dirty="0"/>
          </a:p>
        </p:txBody>
      </p:sp>
      <p:sp>
        <p:nvSpPr>
          <p:cNvPr id="4" name="Slide Number Placeholder 3"/>
          <p:cNvSpPr>
            <a:spLocks noGrp="1"/>
          </p:cNvSpPr>
          <p:nvPr>
            <p:ph type="sldNum" sz="quarter" idx="10"/>
          </p:nvPr>
        </p:nvSpPr>
        <p:spPr/>
        <p:txBody>
          <a:bodyPr/>
          <a:lstStyle/>
          <a:p>
            <a:pPr>
              <a:defRPr/>
            </a:pPr>
            <a:fld id="{36288F76-ABC8-45E4-A7BD-E658DF7FCD40}" type="slidenum">
              <a:rPr lang="th-TH" smtClean="0"/>
              <a:pPr>
                <a:defRPr/>
              </a:pPr>
              <a:t>15</a:t>
            </a:fld>
            <a:endParaRPr lang="th-TH"/>
          </a:p>
        </p:txBody>
      </p:sp>
    </p:spTree>
    <p:extLst>
      <p:ext uri="{BB962C8B-B14F-4D97-AF65-F5344CB8AC3E}">
        <p14:creationId xmlns:p14="http://schemas.microsoft.com/office/powerpoint/2010/main" val="27811084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cs typeface="Arial" charset="0"/>
              </a:rPr>
              <a:t>HIV and AIDS</a:t>
            </a:r>
            <a:endParaRPr lang="th-TH" sz="3600" b="1" smtClean="0">
              <a:solidFill>
                <a:schemeClr val="bg1"/>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mn-cs"/>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mn-cs"/>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192200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pPr>
                <a:defRPr/>
              </a:pPr>
              <a:t>‹#›</a:t>
            </a:fld>
            <a:endParaRPr lang="th-TH"/>
          </a:p>
        </p:txBody>
      </p:sp>
    </p:spTree>
    <p:extLst>
      <p:ext uri="{BB962C8B-B14F-4D97-AF65-F5344CB8AC3E}">
        <p14:creationId xmlns:p14="http://schemas.microsoft.com/office/powerpoint/2010/main" val="1595636222"/>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44B99333-AF4A-49FA-A014-16C1D37C1951}" type="slidenum">
              <a:rPr lang="th-TH"/>
              <a:pPr>
                <a:defRPr/>
              </a:pPr>
              <a:t>‹#›</a:t>
            </a:fld>
            <a:endParaRPr lang="th-TH"/>
          </a:p>
        </p:txBody>
      </p:sp>
    </p:spTree>
    <p:extLst>
      <p:ext uri="{BB962C8B-B14F-4D97-AF65-F5344CB8AC3E}">
        <p14:creationId xmlns:p14="http://schemas.microsoft.com/office/powerpoint/2010/main" val="234922046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93762BE0-6964-4469-8C37-9F9A0EDA1DA8}" type="slidenum">
              <a:rPr lang="th-TH"/>
              <a:pPr>
                <a:defRPr/>
              </a:pPr>
              <a:t>‹#›</a:t>
            </a:fld>
            <a:endParaRPr lang="th-TH"/>
          </a:p>
        </p:txBody>
      </p:sp>
    </p:spTree>
    <p:extLst>
      <p:ext uri="{BB962C8B-B14F-4D97-AF65-F5344CB8AC3E}">
        <p14:creationId xmlns:p14="http://schemas.microsoft.com/office/powerpoint/2010/main" val="226672733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680886F1-70AB-42A2-BCDD-525403C406C2}" type="slidenum">
              <a:rPr lang="th-TH"/>
              <a:pPr>
                <a:defRPr/>
              </a:pPr>
              <a:t>‹#›</a:t>
            </a:fld>
            <a:endParaRPr lang="th-TH"/>
          </a:p>
        </p:txBody>
      </p:sp>
    </p:spTree>
    <p:extLst>
      <p:ext uri="{BB962C8B-B14F-4D97-AF65-F5344CB8AC3E}">
        <p14:creationId xmlns:p14="http://schemas.microsoft.com/office/powerpoint/2010/main" val="8378707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785161BB-7284-4515-B014-1FDE94DB0666}" type="slidenum">
              <a:rPr lang="th-TH"/>
              <a:pPr>
                <a:defRPr/>
              </a:pPr>
              <a:t>‹#›</a:t>
            </a:fld>
            <a:endParaRPr lang="th-TH"/>
          </a:p>
        </p:txBody>
      </p:sp>
    </p:spTree>
    <p:extLst>
      <p:ext uri="{BB962C8B-B14F-4D97-AF65-F5344CB8AC3E}">
        <p14:creationId xmlns:p14="http://schemas.microsoft.com/office/powerpoint/2010/main" val="340563045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E01C13E8-1E24-4465-9D82-EEC9EF2946A2}" type="slidenum">
              <a:rPr lang="th-TH"/>
              <a:pPr>
                <a:defRPr/>
              </a:pPr>
              <a:t>‹#›</a:t>
            </a:fld>
            <a:endParaRPr lang="th-TH" dirty="0"/>
          </a:p>
        </p:txBody>
      </p:sp>
    </p:spTree>
    <p:extLst>
      <p:ext uri="{BB962C8B-B14F-4D97-AF65-F5344CB8AC3E}">
        <p14:creationId xmlns:p14="http://schemas.microsoft.com/office/powerpoint/2010/main" val="352744364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BA104C9-8A96-4A98-ABE0-7F0EABD454EA}" type="slidenum">
              <a:rPr lang="th-TH"/>
              <a:pPr>
                <a:defRPr/>
              </a:pPr>
              <a:t>‹#›</a:t>
            </a:fld>
            <a:endParaRPr lang="th-TH" dirty="0"/>
          </a:p>
        </p:txBody>
      </p:sp>
    </p:spTree>
    <p:extLst>
      <p:ext uri="{BB962C8B-B14F-4D97-AF65-F5344CB8AC3E}">
        <p14:creationId xmlns:p14="http://schemas.microsoft.com/office/powerpoint/2010/main" val="3607315948"/>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59C68EF-93C5-4DB7-A9B3-925200399420}" type="slidenum">
              <a:rPr lang="th-TH"/>
              <a:pPr>
                <a:defRPr/>
              </a:pPr>
              <a:t>‹#›</a:t>
            </a:fld>
            <a:endParaRPr lang="th-TH"/>
          </a:p>
        </p:txBody>
      </p:sp>
    </p:spTree>
    <p:extLst>
      <p:ext uri="{BB962C8B-B14F-4D97-AF65-F5344CB8AC3E}">
        <p14:creationId xmlns:p14="http://schemas.microsoft.com/office/powerpoint/2010/main" val="2460944583"/>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9CB8B7E7-A5B1-46BA-8891-629A7DD5C0F0}" type="slidenum">
              <a:rPr lang="th-TH"/>
              <a:pPr>
                <a:defRPr/>
              </a:pPr>
              <a:t>‹#›</a:t>
            </a:fld>
            <a:endParaRPr lang="th-TH"/>
          </a:p>
        </p:txBody>
      </p:sp>
    </p:spTree>
    <p:extLst>
      <p:ext uri="{BB962C8B-B14F-4D97-AF65-F5344CB8AC3E}">
        <p14:creationId xmlns:p14="http://schemas.microsoft.com/office/powerpoint/2010/main" val="2025599722"/>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4276305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171194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757142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268288" y="3082925"/>
            <a:ext cx="6142037"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eaLnBrk="0" hangingPunct="0">
              <a:defRPr sz="2800">
                <a:solidFill>
                  <a:schemeClr val="tx1"/>
                </a:solidFill>
                <a:latin typeface="Arial" charset="0"/>
                <a:cs typeface="Cordia New" pitchFamily="34" charset="-34"/>
              </a:defRPr>
            </a:lvl1pPr>
            <a:lvl2pPr marL="742950" indent="-285750" eaLnBrk="0" hangingPunct="0">
              <a:defRPr sz="2800">
                <a:solidFill>
                  <a:schemeClr val="tx1"/>
                </a:solidFill>
                <a:latin typeface="Arial" charset="0"/>
                <a:cs typeface="Cordia New" pitchFamily="34" charset="-34"/>
              </a:defRPr>
            </a:lvl2pPr>
            <a:lvl3pPr marL="1143000" indent="-228600" eaLnBrk="0" hangingPunct="0">
              <a:defRPr sz="2800">
                <a:solidFill>
                  <a:schemeClr val="tx1"/>
                </a:solidFill>
                <a:latin typeface="Arial" charset="0"/>
                <a:cs typeface="Cordia New" pitchFamily="34" charset="-34"/>
              </a:defRPr>
            </a:lvl3pPr>
            <a:lvl4pPr marL="1600200" indent="-228600" eaLnBrk="0" hangingPunct="0">
              <a:defRPr sz="2800">
                <a:solidFill>
                  <a:schemeClr val="tx1"/>
                </a:solidFill>
                <a:latin typeface="Arial" charset="0"/>
                <a:cs typeface="Cordia New" pitchFamily="34" charset="-34"/>
              </a:defRPr>
            </a:lvl4pPr>
            <a:lvl5pPr marL="2057400" indent="-228600" eaLnBrk="0" hangingPunct="0">
              <a:defRPr sz="2800">
                <a:solidFill>
                  <a:schemeClr val="tx1"/>
                </a:solidFill>
                <a:latin typeface="Arial" charset="0"/>
                <a:cs typeface="Cordia New" pitchFamily="34" charset="-34"/>
              </a:defRPr>
            </a:lvl5pPr>
            <a:lvl6pPr marL="2514600" indent="-228600" eaLnBrk="0" fontAlgn="base" hangingPunct="0">
              <a:spcBef>
                <a:spcPct val="0"/>
              </a:spcBef>
              <a:spcAft>
                <a:spcPct val="0"/>
              </a:spcAft>
              <a:defRPr sz="2800">
                <a:solidFill>
                  <a:schemeClr val="tx1"/>
                </a:solidFill>
                <a:latin typeface="Arial" charset="0"/>
                <a:cs typeface="Cordia New" pitchFamily="34" charset="-34"/>
              </a:defRPr>
            </a:lvl6pPr>
            <a:lvl7pPr marL="2971800" indent="-228600" eaLnBrk="0" fontAlgn="base" hangingPunct="0">
              <a:spcBef>
                <a:spcPct val="0"/>
              </a:spcBef>
              <a:spcAft>
                <a:spcPct val="0"/>
              </a:spcAft>
              <a:defRPr sz="2800">
                <a:solidFill>
                  <a:schemeClr val="tx1"/>
                </a:solidFill>
                <a:latin typeface="Arial" charset="0"/>
                <a:cs typeface="Cordia New" pitchFamily="34" charset="-34"/>
              </a:defRPr>
            </a:lvl7pPr>
            <a:lvl8pPr marL="3429000" indent="-228600" eaLnBrk="0" fontAlgn="base" hangingPunct="0">
              <a:spcBef>
                <a:spcPct val="0"/>
              </a:spcBef>
              <a:spcAft>
                <a:spcPct val="0"/>
              </a:spcAft>
              <a:defRPr sz="2800">
                <a:solidFill>
                  <a:schemeClr val="tx1"/>
                </a:solidFill>
                <a:latin typeface="Arial" charset="0"/>
                <a:cs typeface="Cordia New" pitchFamily="34" charset="-34"/>
              </a:defRPr>
            </a:lvl8pPr>
            <a:lvl9pPr marL="3886200" indent="-228600" eaLnBrk="0" fontAlgn="base" hangingPunct="0">
              <a:spcBef>
                <a:spcPct val="0"/>
              </a:spcBef>
              <a:spcAft>
                <a:spcPct val="0"/>
              </a:spcAft>
              <a:defRPr sz="2800">
                <a:solidFill>
                  <a:schemeClr val="tx1"/>
                </a:solidFill>
                <a:latin typeface="Arial" charset="0"/>
                <a:cs typeface="Cordia New" pitchFamily="34" charset="-34"/>
              </a:defRPr>
            </a:lvl9pPr>
          </a:lstStyle>
          <a:p>
            <a:pPr eaLnBrk="1" hangingPunct="1">
              <a:defRPr/>
            </a:pPr>
            <a:r>
              <a:rPr lang="en-US" sz="3600" b="1" smtClean="0">
                <a:solidFill>
                  <a:srgbClr val="FFFFFF"/>
                </a:solidFill>
                <a:cs typeface="Arial" charset="0"/>
              </a:rPr>
              <a:t>HIV and AIDS</a:t>
            </a:r>
            <a:endParaRPr lang="th-TH" sz="3600" b="1" smtClean="0">
              <a:solidFill>
                <a:srgbClr val="FFFFFF"/>
              </a:solidFill>
            </a:endParaRPr>
          </a:p>
        </p:txBody>
      </p:sp>
      <p:sp>
        <p:nvSpPr>
          <p:cNvPr id="5" name="TextBox 4"/>
          <p:cNvSpPr txBox="1"/>
          <p:nvPr userDrawn="1"/>
        </p:nvSpPr>
        <p:spPr>
          <a:xfrm>
            <a:off x="269875" y="3570288"/>
            <a:ext cx="6143625" cy="639762"/>
          </a:xfrm>
          <a:prstGeom prst="rect">
            <a:avLst/>
          </a:prstGeom>
          <a:noFill/>
        </p:spPr>
        <p:txBody>
          <a:bodyPr lIns="99569" tIns="49785" rIns="99569" bIns="49785">
            <a:spAutoFit/>
          </a:bodyPr>
          <a:lstStyle/>
          <a:p>
            <a:pPr fontAlgn="auto">
              <a:spcBef>
                <a:spcPts val="0"/>
              </a:spcBef>
              <a:spcAft>
                <a:spcPts val="0"/>
              </a:spcAft>
              <a:defRPr/>
            </a:pPr>
            <a:r>
              <a:rPr lang="en-US" sz="3500" kern="700" dirty="0">
                <a:solidFill>
                  <a:srgbClr val="21416C"/>
                </a:solidFill>
                <a:cs typeface="Arial" pitchFamily="34" charset="0"/>
              </a:rPr>
              <a:t>Data Hub for Asia-Pacific</a:t>
            </a:r>
            <a:endParaRPr lang="th-TH" sz="3500" kern="700" dirty="0">
              <a:solidFill>
                <a:srgbClr val="21416C"/>
              </a:solidFill>
              <a:cs typeface="Cordia New"/>
            </a:endParaRPr>
          </a:p>
        </p:txBody>
      </p:sp>
      <p:sp>
        <p:nvSpPr>
          <p:cNvPr id="6" name="TextBox 5"/>
          <p:cNvSpPr txBox="1"/>
          <p:nvPr userDrawn="1"/>
        </p:nvSpPr>
        <p:spPr>
          <a:xfrm>
            <a:off x="269875" y="4025900"/>
            <a:ext cx="6143625" cy="501650"/>
          </a:xfrm>
          <a:prstGeom prst="rect">
            <a:avLst/>
          </a:prstGeom>
          <a:noFill/>
        </p:spPr>
        <p:txBody>
          <a:bodyPr lIns="99569" tIns="49785" rIns="99569" bIns="49785">
            <a:spAutoFit/>
          </a:bodyPr>
          <a:lstStyle/>
          <a:p>
            <a:pPr fontAlgn="auto">
              <a:spcBef>
                <a:spcPts val="0"/>
              </a:spcBef>
              <a:spcAft>
                <a:spcPts val="0"/>
              </a:spcAft>
              <a:defRPr/>
            </a:pPr>
            <a:r>
              <a:rPr lang="en-US" sz="2600" kern="700" dirty="0">
                <a:solidFill>
                  <a:srgbClr val="21416C"/>
                </a:solidFill>
                <a:cs typeface="Arial" pitchFamily="34" charset="0"/>
              </a:rPr>
              <a:t>Review in slides</a:t>
            </a:r>
            <a:endParaRPr lang="th-TH" sz="2600" kern="700" dirty="0">
              <a:solidFill>
                <a:srgbClr val="21416C"/>
              </a:solidFill>
              <a:cs typeface="Cordia New"/>
            </a:endParaRPr>
          </a:p>
        </p:txBody>
      </p:sp>
      <p:sp>
        <p:nvSpPr>
          <p:cNvPr id="7" name="Rectangle 6"/>
          <p:cNvSpPr/>
          <p:nvPr userDrawn="1"/>
        </p:nvSpPr>
        <p:spPr>
          <a:xfrm>
            <a:off x="0" y="3089275"/>
            <a:ext cx="179388"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12725" y="609600"/>
            <a:ext cx="243205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225572" y="4289395"/>
            <a:ext cx="8115328" cy="1357200"/>
          </a:xfrm>
          <a:prstGeom prst="rect">
            <a:avLst/>
          </a:prstGeom>
        </p:spPr>
        <p:txBody>
          <a:bodyPr/>
          <a:lstStyle>
            <a:lvl1pPr algn="l">
              <a:defRPr sz="6700" b="1" baseline="0">
                <a:solidFill>
                  <a:schemeClr val="bg1"/>
                </a:solidFill>
              </a:defRPr>
            </a:lvl1pPr>
          </a:lstStyle>
          <a:p>
            <a:r>
              <a:rPr lang="en-US" dirty="0" smtClean="0"/>
              <a:t>Click to edit</a:t>
            </a:r>
            <a:endParaRPr lang="th-TH" dirty="0"/>
          </a:p>
        </p:txBody>
      </p:sp>
    </p:spTree>
    <p:extLst>
      <p:ext uri="{BB962C8B-B14F-4D97-AF65-F5344CB8AC3E}">
        <p14:creationId xmlns:p14="http://schemas.microsoft.com/office/powerpoint/2010/main" val="2688190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179388"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a:solidFill>
                <a:prstClr val="white"/>
              </a:solidFill>
            </a:endParaRPr>
          </a:p>
        </p:txBody>
      </p:sp>
      <p:sp>
        <p:nvSpPr>
          <p:cNvPr id="3" name="Title 6"/>
          <p:cNvSpPr>
            <a:spLocks noGrp="1"/>
          </p:cNvSpPr>
          <p:nvPr>
            <p:ph type="title"/>
          </p:nvPr>
        </p:nvSpPr>
        <p:spPr>
          <a:xfrm>
            <a:off x="225572" y="3390900"/>
            <a:ext cx="8115328" cy="1747850"/>
          </a:xfrm>
          <a:prstGeom prst="rect">
            <a:avLst/>
          </a:prstGeom>
        </p:spPr>
        <p:txBody>
          <a:bodyPr/>
          <a:lstStyle>
            <a:lvl1pPr algn="l">
              <a:defRPr sz="5000" b="1" baseline="0">
                <a:solidFill>
                  <a:schemeClr val="bg1"/>
                </a:solidFill>
              </a:defRPr>
            </a:lvl1pPr>
          </a:lstStyle>
          <a:p>
            <a:r>
              <a:rPr lang="en-US" smtClean="0"/>
              <a:t>Click to edit Master title style</a:t>
            </a:r>
            <a:endParaRPr lang="th-TH" dirty="0"/>
          </a:p>
        </p:txBody>
      </p:sp>
    </p:spTree>
    <p:extLst>
      <p:ext uri="{BB962C8B-B14F-4D97-AF65-F5344CB8AC3E}">
        <p14:creationId xmlns:p14="http://schemas.microsoft.com/office/powerpoint/2010/main" val="30083583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03350228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7350093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71373585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500813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8412547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386920528"/>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02169641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pPr>
                <a:defRPr/>
              </a:pPr>
              <a:t>‹#›</a:t>
            </a:fld>
            <a:endParaRPr lang="th-TH"/>
          </a:p>
        </p:txBody>
      </p:sp>
    </p:spTree>
    <p:extLst>
      <p:ext uri="{BB962C8B-B14F-4D97-AF65-F5344CB8AC3E}">
        <p14:creationId xmlns:p14="http://schemas.microsoft.com/office/powerpoint/2010/main" val="373492489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62718242"/>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8" name="Subtitle 2"/>
          <p:cNvSpPr>
            <a:spLocks noGrp="1"/>
          </p:cNvSpPr>
          <p:nvPr>
            <p:ph type="subTitle" idx="1"/>
          </p:nvPr>
        </p:nvSpPr>
        <p:spPr>
          <a:xfrm>
            <a:off x="495253" y="1978290"/>
            <a:ext cx="8077275"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endParaRPr lang="th-TH" noProof="0"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EACB0C50-277C-480B-99C0-9FD7BB5C961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24855954"/>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7FB29A0A-8553-4E6A-A16E-BBC7D0AA452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839928"/>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DBA2BD1E-BCC3-4396-8F3A-BAFF24336E8F}"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370320836"/>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9B9CDB17-F263-4E3B-A150-A0E56852713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732486062"/>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691AC41B-D675-4B1A-A4AF-1B1DB27ED1FE}"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79434306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E1E9764-0E89-41B4-A880-C16603377FBB}"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228170387"/>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prstClr val="white"/>
                </a:solidFill>
              </a:rPr>
              <a:t> </a:t>
            </a:r>
            <a:endParaRPr lang="th-TH" dirty="0">
              <a:solidFill>
                <a:prstClr val="white"/>
              </a:solidFill>
            </a:endParaRPr>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B69167C0-C7AD-49C6-8F1C-6C514DE909BC}"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416794682"/>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495253" y="5929330"/>
            <a:ext cx="7648648"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Content Placeholder 27"/>
          <p:cNvSpPr>
            <a:spLocks noGrp="1"/>
          </p:cNvSpPr>
          <p:nvPr>
            <p:ph sz="quarter" idx="15"/>
          </p:nvPr>
        </p:nvSpPr>
        <p:spPr>
          <a:xfrm>
            <a:off x="495253" y="1571612"/>
            <a:ext cx="8077275"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 </a:t>
            </a:r>
          </a:p>
        </p:txBody>
      </p:sp>
      <p:sp>
        <p:nvSpPr>
          <p:cNvPr id="8" name="Text Placeholder 16"/>
          <p:cNvSpPr>
            <a:spLocks noGrp="1"/>
          </p:cNvSpPr>
          <p:nvPr>
            <p:ph type="body" sz="quarter" idx="18"/>
          </p:nvPr>
        </p:nvSpPr>
        <p:spPr>
          <a:xfrm>
            <a:off x="495250" y="5572140"/>
            <a:ext cx="8077278"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smtClean="0"/>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132486EF-5D7C-4C4C-8498-297232722C2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278749232"/>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data hub lay out">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229600" cy="6858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5" name="Chart Placeholder 4"/>
          <p:cNvSpPr>
            <a:spLocks noGrp="1"/>
          </p:cNvSpPr>
          <p:nvPr>
            <p:ph type="chart" sz="quarter" idx="11"/>
          </p:nvPr>
        </p:nvSpPr>
        <p:spPr>
          <a:xfrm>
            <a:off x="838200" y="1752600"/>
            <a:ext cx="7543800" cy="4267200"/>
          </a:xfrm>
          <a:prstGeom prst="rect">
            <a:avLst/>
          </a:prstGeom>
        </p:spPr>
        <p:txBody>
          <a:bodyPr>
            <a:normAutofit/>
          </a:bodyPr>
          <a:lstStyle>
            <a:lvl1pPr>
              <a:defRPr sz="1200" b="1">
                <a:latin typeface="Arial" pitchFamily="34" charset="0"/>
                <a:cs typeface="Arial" pitchFamily="34" charset="0"/>
              </a:defRPr>
            </a:lvl1pPr>
          </a:lstStyle>
          <a:p>
            <a:pPr lvl="0"/>
            <a:endParaRPr lang="en-US" noProof="0" dirty="0"/>
          </a:p>
        </p:txBody>
      </p:sp>
    </p:spTree>
    <p:extLst>
      <p:ext uri="{BB962C8B-B14F-4D97-AF65-F5344CB8AC3E}">
        <p14:creationId xmlns:p14="http://schemas.microsoft.com/office/powerpoint/2010/main" val="808866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4" name="Content Placeholder 27"/>
          <p:cNvSpPr>
            <a:spLocks noGrp="1"/>
          </p:cNvSpPr>
          <p:nvPr>
            <p:ph sz="quarter" idx="13"/>
          </p:nvPr>
        </p:nvSpPr>
        <p:spPr>
          <a:xfrm>
            <a:off x="495253" y="1978289"/>
            <a:ext cx="8077275"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7"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pPr>
                <a:defRPr/>
              </a:pPr>
              <a:t>‹#›</a:t>
            </a:fld>
            <a:endParaRPr lang="th-TH"/>
          </a:p>
        </p:txBody>
      </p:sp>
    </p:spTree>
    <p:extLst>
      <p:ext uri="{BB962C8B-B14F-4D97-AF65-F5344CB8AC3E}">
        <p14:creationId xmlns:p14="http://schemas.microsoft.com/office/powerpoint/2010/main" val="320345370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7" name="Content Placeholder 27"/>
          <p:cNvSpPr>
            <a:spLocks noGrp="1"/>
          </p:cNvSpPr>
          <p:nvPr>
            <p:ph sz="quarter" idx="16"/>
          </p:nvPr>
        </p:nvSpPr>
        <p:spPr>
          <a:xfrm>
            <a:off x="495251"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9" name="Content Placeholder 27"/>
          <p:cNvSpPr>
            <a:spLocks noGrp="1"/>
          </p:cNvSpPr>
          <p:nvPr>
            <p:ph sz="quarter" idx="17"/>
          </p:nvPr>
        </p:nvSpPr>
        <p:spPr>
          <a:xfrm>
            <a:off x="4612528" y="1978289"/>
            <a:ext cx="396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pPr>
                <a:defRPr/>
              </a:pPr>
              <a:t>‹#›</a:t>
            </a:fld>
            <a:endParaRPr lang="th-TH"/>
          </a:p>
        </p:txBody>
      </p:sp>
    </p:spTree>
    <p:extLst>
      <p:ext uri="{BB962C8B-B14F-4D97-AF65-F5344CB8AC3E}">
        <p14:creationId xmlns:p14="http://schemas.microsoft.com/office/powerpoint/2010/main" val="12040084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12" name="Content Placeholder 27"/>
          <p:cNvSpPr>
            <a:spLocks noGrp="1"/>
          </p:cNvSpPr>
          <p:nvPr>
            <p:ph sz="quarter" idx="18"/>
          </p:nvPr>
        </p:nvSpPr>
        <p:spPr>
          <a:xfrm>
            <a:off x="495251"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4" name="Text Placeholder 13"/>
          <p:cNvSpPr>
            <a:spLocks noGrp="1"/>
          </p:cNvSpPr>
          <p:nvPr>
            <p:ph type="body" sz="quarter" idx="19"/>
          </p:nvPr>
        </p:nvSpPr>
        <p:spPr>
          <a:xfrm>
            <a:off x="495251"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8" name="Content Placeholder 27"/>
          <p:cNvSpPr>
            <a:spLocks noGrp="1"/>
          </p:cNvSpPr>
          <p:nvPr>
            <p:ph sz="quarter" idx="20"/>
          </p:nvPr>
        </p:nvSpPr>
        <p:spPr>
          <a:xfrm>
            <a:off x="4612528" y="2500305"/>
            <a:ext cx="396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9" name="Text Placeholder 13"/>
          <p:cNvSpPr>
            <a:spLocks noGrp="1"/>
          </p:cNvSpPr>
          <p:nvPr>
            <p:ph type="body" sz="quarter" idx="21"/>
          </p:nvPr>
        </p:nvSpPr>
        <p:spPr>
          <a:xfrm>
            <a:off x="4612528" y="1978289"/>
            <a:ext cx="396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smtClean="0"/>
              <a:t>Click to edit Master text</a:t>
            </a:r>
            <a:endParaRPr lang="th-TH" dirty="0"/>
          </a:p>
        </p:txBody>
      </p:sp>
      <p:sp>
        <p:nvSpPr>
          <p:cNvPr id="13"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pPr>
                <a:defRPr/>
              </a:pPr>
              <a:t>‹#›</a:t>
            </a:fld>
            <a:endParaRPr lang="th-TH"/>
          </a:p>
        </p:txBody>
      </p:sp>
    </p:spTree>
    <p:extLst>
      <p:ext uri="{BB962C8B-B14F-4D97-AF65-F5344CB8AC3E}">
        <p14:creationId xmlns:p14="http://schemas.microsoft.com/office/powerpoint/2010/main" val="389558798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8402672" cy="504000"/>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pPr>
                <a:defRPr/>
              </a:pPr>
              <a:t>‹#›</a:t>
            </a:fld>
            <a:endParaRPr lang="th-TH" dirty="0"/>
          </a:p>
        </p:txBody>
      </p:sp>
    </p:spTree>
    <p:extLst>
      <p:ext uri="{BB962C8B-B14F-4D97-AF65-F5344CB8AC3E}">
        <p14:creationId xmlns:p14="http://schemas.microsoft.com/office/powerpoint/2010/main" val="5543671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pPr>
                <a:defRPr/>
              </a:pPr>
              <a:t>‹#›</a:t>
            </a:fld>
            <a:endParaRPr lang="th-TH" dirty="0"/>
          </a:p>
        </p:txBody>
      </p:sp>
    </p:spTree>
    <p:extLst>
      <p:ext uri="{BB962C8B-B14F-4D97-AF65-F5344CB8AC3E}">
        <p14:creationId xmlns:p14="http://schemas.microsoft.com/office/powerpoint/2010/main" val="25260314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179388"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 </a:t>
            </a:r>
            <a:endParaRPr lang="th-TH" dirty="0"/>
          </a:p>
        </p:txBody>
      </p:sp>
      <p:sp>
        <p:nvSpPr>
          <p:cNvPr id="10" name="Title 25"/>
          <p:cNvSpPr>
            <a:spLocks noGrp="1"/>
          </p:cNvSpPr>
          <p:nvPr>
            <p:ph type="title"/>
          </p:nvPr>
        </p:nvSpPr>
        <p:spPr>
          <a:xfrm>
            <a:off x="169856" y="1571612"/>
            <a:ext cx="3330574" cy="1214446"/>
          </a:xfrm>
          <a:prstGeom prst="rect">
            <a:avLst/>
          </a:prstGeom>
        </p:spPr>
        <p:txBody>
          <a:bodyPr>
            <a:noAutofit/>
          </a:bodyPr>
          <a:lstStyle>
            <a:lvl1pPr algn="l">
              <a:defRPr sz="2400" b="1">
                <a:solidFill>
                  <a:srgbClr val="C00000"/>
                </a:solidFill>
              </a:defRPr>
            </a:lvl1pPr>
          </a:lstStyle>
          <a:p>
            <a:r>
              <a:rPr lang="en-US" dirty="0" smtClean="0"/>
              <a:t>Click to edit Master title style</a:t>
            </a:r>
            <a:endParaRPr lang="th-TH" dirty="0"/>
          </a:p>
        </p:txBody>
      </p:sp>
      <p:sp>
        <p:nvSpPr>
          <p:cNvPr id="9" name="Content Placeholder 27"/>
          <p:cNvSpPr>
            <a:spLocks noGrp="1"/>
          </p:cNvSpPr>
          <p:nvPr>
            <p:ph sz="quarter" idx="17"/>
          </p:nvPr>
        </p:nvSpPr>
        <p:spPr>
          <a:xfrm>
            <a:off x="3643306" y="1571612"/>
            <a:ext cx="4929222"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th-TH" dirty="0"/>
          </a:p>
        </p:txBody>
      </p:sp>
      <p:sp>
        <p:nvSpPr>
          <p:cNvPr id="18" name="Text Placeholder 16"/>
          <p:cNvSpPr>
            <a:spLocks noGrp="1"/>
          </p:cNvSpPr>
          <p:nvPr>
            <p:ph type="body" sz="quarter" idx="18"/>
          </p:nvPr>
        </p:nvSpPr>
        <p:spPr>
          <a:xfrm>
            <a:off x="495250" y="2857496"/>
            <a:ext cx="3005179"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smtClean="0"/>
              <a:t>Click to edit Master text styles</a:t>
            </a:r>
          </a:p>
        </p:txBody>
      </p:sp>
      <p:sp>
        <p:nvSpPr>
          <p:cNvPr id="12" name="Text Placeholder 20"/>
          <p:cNvSpPr>
            <a:spLocks noGrp="1"/>
          </p:cNvSpPr>
          <p:nvPr>
            <p:ph type="body" sz="quarter" idx="14"/>
          </p:nvPr>
        </p:nvSpPr>
        <p:spPr>
          <a:xfrm>
            <a:off x="495253" y="5429264"/>
            <a:ext cx="7648647"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smtClean="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pPr>
                <a:defRPr/>
              </a:pPr>
              <a:t>‹#›</a:t>
            </a:fld>
            <a:endParaRPr lang="th-TH"/>
          </a:p>
        </p:txBody>
      </p:sp>
    </p:spTree>
    <p:extLst>
      <p:ext uri="{BB962C8B-B14F-4D97-AF65-F5344CB8AC3E}">
        <p14:creationId xmlns:p14="http://schemas.microsoft.com/office/powerpoint/2010/main" val="7891740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4.png"/><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4.png"/><Relationship Id="rId5" Type="http://schemas.openxmlformats.org/officeDocument/2006/relationships/slideLayout" Target="../slideLayouts/slideLayout15.xml"/><Relationship Id="rId10" Type="http://schemas.openxmlformats.org/officeDocument/2006/relationships/image" Target="../media/image3.png"/><Relationship Id="rId4" Type="http://schemas.openxmlformats.org/officeDocument/2006/relationships/slideLayout" Target="../slideLayouts/slideLayout14.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4.png"/><Relationship Id="rId5" Type="http://schemas.openxmlformats.org/officeDocument/2006/relationships/slideLayout" Target="../slideLayouts/slideLayout27.xml"/><Relationship Id="rId10" Type="http://schemas.openxmlformats.org/officeDocument/2006/relationships/image" Target="../media/image3.png"/><Relationship Id="rId4" Type="http://schemas.openxmlformats.org/officeDocument/2006/relationships/slideLayout" Target="../slideLayouts/slideLayout26.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image" Target="../media/image4.png"/><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image" Target="../media/image3.png"/><Relationship Id="rId5" Type="http://schemas.openxmlformats.org/officeDocument/2006/relationships/slideLayout" Target="../slideLayouts/slideLayout35.xml"/><Relationship Id="rId10" Type="http://schemas.openxmlformats.org/officeDocument/2006/relationships/theme" Target="../theme/theme7.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mn-cs"/>
            </a:endParaRPr>
          </a:p>
        </p:txBody>
      </p:sp>
      <p:pic>
        <p:nvPicPr>
          <p:cNvPr id="1028"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3" r:id="rId1"/>
    <p:sldLayoutId id="214748391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pPr>
                <a:defRPr/>
              </a:pPr>
              <a:t>‹#›</a:t>
            </a:fld>
            <a:endParaRPr lang="th-TH" dirty="0"/>
          </a:p>
        </p:txBody>
      </p:sp>
      <p:sp>
        <p:nvSpPr>
          <p:cNvPr id="24" name="Freeform 23"/>
          <p:cNvSpPr/>
          <p:nvPr/>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2056" name="Picture 10" descr="Unaid logo_approve.png"/>
          <p:cNvPicPr>
            <a:picLocks noChangeAspect="1"/>
          </p:cNvPicPr>
          <p:nvPr/>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08F40ED5-69EC-4015-BD45-6BEC5B25E5F0}" type="slidenum">
              <a:rPr lang="th-TH"/>
              <a:pPr>
                <a:defRPr/>
              </a:pPr>
              <a:t>‹#›</a:t>
            </a:fld>
            <a:endParaRPr lang="th-TH" dirty="0"/>
          </a:p>
        </p:txBody>
      </p:sp>
      <p:sp>
        <p:nvSpPr>
          <p:cNvPr id="24" name="Freeform 23"/>
          <p:cNvSpPr/>
          <p:nvPr/>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cxnSp>
        <p:nvCxnSpPr>
          <p:cNvPr id="25" name="Straight Connector 24"/>
          <p:cNvCxnSpPr/>
          <p:nvPr/>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schemeClr val="bg1"/>
                </a:solidFill>
              </a:rPr>
              <a:t>HIV and AIDS</a:t>
            </a:r>
            <a:endParaRPr lang="th-TH" sz="3600" b="1" smtClean="0">
              <a:solidFill>
                <a:schemeClr val="bg1"/>
              </a:solidFill>
            </a:endParaRPr>
          </a:p>
        </p:txBody>
      </p:sp>
      <p:sp>
        <p:nvSpPr>
          <p:cNvPr id="27" name="TextBox 26"/>
          <p:cNvSpPr txBox="1"/>
          <p:nvPr/>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3080" name="Picture 10" descr="Unaid logo_approve.png"/>
          <p:cNvPicPr>
            <a:picLocks noChangeAspect="1"/>
          </p:cNvPicPr>
          <p:nvPr/>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p:nvSpPr>
        <p:spPr>
          <a:xfrm>
            <a:off x="6715140" y="285728"/>
            <a:ext cx="1928826"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p>
        </p:txBody>
      </p:sp>
      <p:sp>
        <p:nvSpPr>
          <p:cNvPr id="12" name="TextBox 11"/>
          <p:cNvSpPr txBox="1"/>
          <p:nvPr/>
        </p:nvSpPr>
        <p:spPr>
          <a:xfrm>
            <a:off x="6967538" y="301625"/>
            <a:ext cx="1665287" cy="400050"/>
          </a:xfrm>
          <a:prstGeom prst="rect">
            <a:avLst/>
          </a:prstGeom>
          <a:noFill/>
          <a:effectLst>
            <a:outerShdw blurRad="50800" dist="38100" dir="5400000" algn="t" rotWithShape="0">
              <a:prstClr val="black">
                <a:alpha val="40000"/>
              </a:prstClr>
            </a:outerShdw>
          </a:effectLst>
        </p:spPr>
        <p:txBody>
          <a:bodyPr>
            <a:spAutoFit/>
          </a:bodyPr>
          <a:lstStyle/>
          <a:p>
            <a:pPr algn="r" fontAlgn="auto">
              <a:spcBef>
                <a:spcPts val="0"/>
              </a:spcBef>
              <a:spcAft>
                <a:spcPts val="0"/>
              </a:spcAft>
              <a:defRPr/>
            </a:pPr>
            <a:r>
              <a:rPr lang="en-US" sz="2000" b="1" i="1" dirty="0">
                <a:ln w="3175" cmpd="sng">
                  <a:noFill/>
                  <a:prstDash val="solid"/>
                </a:ln>
                <a:solidFill>
                  <a:srgbClr val="FFC000"/>
                </a:solidFill>
                <a:effectLst>
                  <a:outerShdw blurRad="38100" dist="38100" dir="2700000" algn="tl">
                    <a:srgbClr val="000000">
                      <a:alpha val="43137"/>
                    </a:srgbClr>
                  </a:outerShdw>
                </a:effectLst>
                <a:latin typeface="+mn-lt"/>
                <a:cs typeface="+mn-cs"/>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latin typeface="+mn-lt"/>
              <a:cs typeface="+mn-cs"/>
            </a:endParaRPr>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4100"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1" r:id="rId1"/>
    <p:sldLayoutId id="2147483932"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360363"/>
            <a:ext cx="8786813"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sp>
        <p:nvSpPr>
          <p:cNvPr id="14" name="TextBox 13"/>
          <p:cNvSpPr txBox="1"/>
          <p:nvPr/>
        </p:nvSpPr>
        <p:spPr>
          <a:xfrm>
            <a:off x="7005638" y="6508750"/>
            <a:ext cx="1714500" cy="284163"/>
          </a:xfrm>
          <a:prstGeom prst="rect">
            <a:avLst/>
          </a:prstGeom>
          <a:noFill/>
        </p:spPr>
        <p:txBody>
          <a:bodyPr lIns="99569" tIns="49785" rIns="99569" bIns="49785">
            <a:spAutoFit/>
          </a:bodyPr>
          <a:lstStyle/>
          <a:p>
            <a:pPr algn="r" fontAlgn="auto">
              <a:spcBef>
                <a:spcPts val="0"/>
              </a:spcBef>
              <a:spcAft>
                <a:spcPts val="0"/>
              </a:spcAft>
              <a:defRPr/>
            </a:pPr>
            <a:r>
              <a:rPr lang="en-US" sz="1200" kern="700" dirty="0">
                <a:solidFill>
                  <a:srgbClr val="8782AF"/>
                </a:solidFill>
                <a:cs typeface="Arial" pitchFamily="34" charset="0"/>
              </a:rPr>
              <a:t>www.aidsdatahub.org</a:t>
            </a:r>
            <a:endParaRPr lang="th-TH" sz="1200" kern="700" dirty="0">
              <a:solidFill>
                <a:srgbClr val="8782AF"/>
              </a:solidFill>
              <a:cs typeface="Cordia New"/>
            </a:endParaRPr>
          </a:p>
        </p:txBody>
      </p:sp>
      <p:pic>
        <p:nvPicPr>
          <p:cNvPr id="5124"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2495550" y="1189038"/>
            <a:ext cx="5616575"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3" r:id="rId1"/>
    <p:sldLayoutId id="214748393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2286000" y="642938"/>
            <a:ext cx="325596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p:nvPicPr>
        <p:blipFill>
          <a:blip r:embed="rId11">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8803966"/>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3230563" y="1103313"/>
            <a:ext cx="5913437"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8143875" y="6357938"/>
            <a:ext cx="542925"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F97388D7-D88E-4BC6-AB13-F02FA9298C1D}"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p:nvSpPr>
        <p:spPr>
          <a:xfrm>
            <a:off x="0" y="360363"/>
            <a:ext cx="8786813"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dirty="0">
              <a:solidFill>
                <a:prstClr val="white"/>
              </a:solidFill>
            </a:endParaRPr>
          </a:p>
        </p:txBody>
      </p:sp>
      <p:cxnSp>
        <p:nvCxnSpPr>
          <p:cNvPr id="25" name="Straight Connector 24"/>
          <p:cNvCxnSpPr/>
          <p:nvPr/>
        </p:nvCxnSpPr>
        <p:spPr>
          <a:xfrm>
            <a:off x="0" y="1246188"/>
            <a:ext cx="8786813"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2286000" y="642938"/>
            <a:ext cx="3255963" cy="654050"/>
          </a:xfrm>
          <a:prstGeom prst="rect">
            <a:avLst/>
          </a:prstGeom>
          <a:noFill/>
          <a:ln>
            <a:noFill/>
          </a:ln>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a:defRPr/>
            </a:pPr>
            <a:r>
              <a:rPr lang="en-US" sz="3600" b="1" smtClean="0">
                <a:solidFill>
                  <a:prstClr val="white"/>
                </a:solidFill>
              </a:rPr>
              <a:t>HIV and AIDS</a:t>
            </a:r>
            <a:endParaRPr lang="th-TH" sz="3600" b="1" smtClean="0">
              <a:solidFill>
                <a:prstClr val="white"/>
              </a:solidFill>
            </a:endParaRPr>
          </a:p>
        </p:txBody>
      </p:sp>
      <p:sp>
        <p:nvSpPr>
          <p:cNvPr id="27" name="TextBox 26"/>
          <p:cNvSpPr txBox="1"/>
          <p:nvPr/>
        </p:nvSpPr>
        <p:spPr>
          <a:xfrm>
            <a:off x="5360988" y="800100"/>
            <a:ext cx="3711575"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prstClr val="white"/>
                </a:solidFill>
                <a:cs typeface="Arial" pitchFamily="34" charset="0"/>
              </a:rPr>
              <a:t>Data Hub for Asia-Pacific</a:t>
            </a:r>
            <a:endParaRPr lang="th-TH" sz="2200" kern="700" dirty="0">
              <a:solidFill>
                <a:prstClr val="white"/>
              </a:solidFill>
              <a:cs typeface="Cordia New"/>
            </a:endParaRPr>
          </a:p>
        </p:txBody>
      </p:sp>
      <p:pic>
        <p:nvPicPr>
          <p:cNvPr id="2056" name="Picture 10" descr="Unaid logo_approve.png"/>
          <p:cNvPicPr>
            <a:picLocks noChangeAspect="1"/>
          </p:cNvPicPr>
          <p:nvPr/>
        </p:nvPicPr>
        <p:blipFill>
          <a:blip r:embed="rId12">
            <a:extLst>
              <a:ext uri="{28A0092B-C50C-407E-A947-70E740481C1C}">
                <a14:useLocalDpi xmlns:a14="http://schemas.microsoft.com/office/drawing/2010/main" val="0"/>
              </a:ext>
            </a:extLst>
          </a:blip>
          <a:srcRect b="15549"/>
          <a:stretch>
            <a:fillRect/>
          </a:stretch>
        </p:blipFill>
        <p:spPr bwMode="auto">
          <a:xfrm>
            <a:off x="50800" y="452438"/>
            <a:ext cx="2090738"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6750674"/>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chart" Target="../charts/chart9.xml"/></Relationships>
</file>

<file path=ppt/slides/_rels/slide1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3.xml"/><Relationship Id="rId5" Type="http://schemas.openxmlformats.org/officeDocument/2006/relationships/slide" Target="slide18.xml"/><Relationship Id="rId4" Type="http://schemas.openxmlformats.org/officeDocument/2006/relationships/slide" Target="slide16.xml"/></Relationships>
</file>

<file path=ppt/slides/_rels/slide20.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hyperlink" Target="http://www.aidsdatahub.org/"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aidsdatahub.org/" TargetMode="External"/><Relationship Id="rId1" Type="http://schemas.openxmlformats.org/officeDocument/2006/relationships/slideLayout" Target="../slideLayouts/slideLayout27.xml"/></Relationships>
</file>

<file path=ppt/slides/_rels/slide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2.xml"/><Relationship Id="rId1" Type="http://schemas.openxmlformats.org/officeDocument/2006/relationships/slideLayout" Target="../slideLayouts/slideLayout27.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www.aidsdatahub.org/" TargetMode="Externa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hyperlink" Target="http://www.aidsdatahub.org/" TargetMode="Externa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hyperlink" Target="http://www.aidsdatahub.org/" TargetMode="Externa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2"/>
          <p:cNvSpPr>
            <a:spLocks noGrp="1"/>
          </p:cNvSpPr>
          <p:nvPr>
            <p:ph type="title"/>
          </p:nvPr>
        </p:nvSpPr>
        <p:spPr bwMode="auto">
          <a:xfrm>
            <a:off x="225424" y="4437112"/>
            <a:ext cx="8379023" cy="12096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800" dirty="0" smtClean="0"/>
              <a:t>Transport workers</a:t>
            </a:r>
            <a:br>
              <a:rPr lang="en-US" sz="4800" dirty="0" smtClean="0"/>
            </a:br>
            <a:endParaRPr lang="th-TH" sz="4800" i="1" dirty="0" smtClean="0"/>
          </a:p>
        </p:txBody>
      </p:sp>
      <p:sp>
        <p:nvSpPr>
          <p:cNvPr id="4" name="TextBox 3"/>
          <p:cNvSpPr txBox="1"/>
          <p:nvPr/>
        </p:nvSpPr>
        <p:spPr>
          <a:xfrm>
            <a:off x="228600" y="5879068"/>
            <a:ext cx="4038600" cy="400110"/>
          </a:xfrm>
          <a:prstGeom prst="rect">
            <a:avLst/>
          </a:prstGeom>
          <a:noFill/>
        </p:spPr>
        <p:txBody>
          <a:bodyPr wrap="square" rtlCol="0">
            <a:spAutoFit/>
          </a:bodyPr>
          <a:lstStyle/>
          <a:p>
            <a:r>
              <a:rPr lang="en-US" sz="2000" b="1" dirty="0" smtClean="0">
                <a:solidFill>
                  <a:schemeClr val="bg1"/>
                </a:solidFill>
              </a:rPr>
              <a:t>Last updated: November 2015</a:t>
            </a:r>
            <a:endParaRPr lang="en-GB" sz="2000" b="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40768"/>
            <a:ext cx="8964488" cy="504000"/>
          </a:xfrm>
        </p:spPr>
        <p:txBody>
          <a:bodyPr/>
          <a:lstStyle/>
          <a:p>
            <a:r>
              <a:rPr lang="en-US" dirty="0" smtClean="0"/>
              <a:t>Mean number of commercial female partners among transport workers in the last year, countries where data is available, 2006-2011</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10</a:t>
            </a:fld>
            <a:endParaRPr lang="th-TH" dirty="0"/>
          </a:p>
        </p:txBody>
      </p:sp>
      <p:sp>
        <p:nvSpPr>
          <p:cNvPr id="5" name="TextBox 4"/>
          <p:cNvSpPr txBox="1"/>
          <p:nvPr/>
        </p:nvSpPr>
        <p:spPr>
          <a:xfrm>
            <a:off x="0" y="6540815"/>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Behavioral Surveillance Surveys and  Integrated Biological and Behavioral Surveys</a:t>
            </a:r>
            <a:endParaRPr lang="en-GB" sz="9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val="754498792"/>
              </p:ext>
            </p:extLst>
          </p:nvPr>
        </p:nvGraphicFramePr>
        <p:xfrm>
          <a:off x="407660" y="2492896"/>
          <a:ext cx="8149168" cy="36004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4139952" y="6165304"/>
            <a:ext cx="2448272" cy="276999"/>
          </a:xfrm>
          <a:prstGeom prst="rect">
            <a:avLst/>
          </a:prstGeom>
          <a:noFill/>
          <a:ln>
            <a:solidFill>
              <a:srgbClr val="D60000"/>
            </a:solidFill>
            <a:prstDash val="dash"/>
          </a:ln>
        </p:spPr>
        <p:txBody>
          <a:bodyPr wrap="square" rtlCol="0">
            <a:spAutoFit/>
          </a:bodyPr>
          <a:lstStyle/>
          <a:p>
            <a:r>
              <a:rPr lang="en-US" sz="1200" b="1" dirty="0" smtClean="0">
                <a:latin typeface="+mj-lt"/>
              </a:rPr>
              <a:t>* Long distance truck drivers</a:t>
            </a:r>
            <a:endParaRPr lang="th-TH" sz="1200" b="1" dirty="0">
              <a:latin typeface="+mj-lt"/>
            </a:endParaRPr>
          </a:p>
        </p:txBody>
      </p:sp>
    </p:spTree>
    <p:extLst>
      <p:ext uri="{BB962C8B-B14F-4D97-AF65-F5344CB8AC3E}">
        <p14:creationId xmlns:p14="http://schemas.microsoft.com/office/powerpoint/2010/main" val="3732940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160984135"/>
              </p:ext>
            </p:extLst>
          </p:nvPr>
        </p:nvGraphicFramePr>
        <p:xfrm>
          <a:off x="107504" y="2276872"/>
          <a:ext cx="9036496" cy="414813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79512" y="1412776"/>
            <a:ext cx="8402672" cy="504000"/>
          </a:xfrm>
        </p:spPr>
        <p:txBody>
          <a:bodyPr/>
          <a:lstStyle/>
          <a:p>
            <a:r>
              <a:rPr lang="en-US" dirty="0" smtClean="0"/>
              <a:t>Proportion of transport workers who reported having commercial sex in the last year, 2006-2012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11</a:t>
            </a:fld>
            <a:endParaRPr lang="th-TH" dirty="0"/>
          </a:p>
        </p:txBody>
      </p:sp>
      <p:sp>
        <p:nvSpPr>
          <p:cNvPr id="5" name="TextBox 4"/>
          <p:cNvSpPr txBox="1"/>
          <p:nvPr/>
        </p:nvSpPr>
        <p:spPr>
          <a:xfrm>
            <a:off x="0" y="6453336"/>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1) </a:t>
            </a:r>
            <a:r>
              <a:rPr lang="en-US" sz="900" dirty="0" err="1" smtClean="0">
                <a:solidFill>
                  <a:prstClr val="black"/>
                </a:solidFill>
              </a:rPr>
              <a:t>Behavioural</a:t>
            </a:r>
            <a:r>
              <a:rPr lang="en-US" sz="900" dirty="0" smtClean="0">
                <a:solidFill>
                  <a:prstClr val="black"/>
                </a:solidFill>
              </a:rPr>
              <a:t> Surveillance Survey reports; 2)  Integrated Biological and Behavioral Survey reports; and 3) </a:t>
            </a:r>
            <a:r>
              <a:rPr lang="en-US" sz="900" dirty="0"/>
              <a:t>National Center for HIV/AIDS Dermatology and STD Cambodia. (2011). Estimation of the HIV Prevalence among General Population in Cambodia, 2010. </a:t>
            </a:r>
            <a:endParaRPr lang="th-TH" sz="900" dirty="0"/>
          </a:p>
        </p:txBody>
      </p:sp>
      <p:sp>
        <p:nvSpPr>
          <p:cNvPr id="6" name="TextBox 5"/>
          <p:cNvSpPr txBox="1"/>
          <p:nvPr/>
        </p:nvSpPr>
        <p:spPr>
          <a:xfrm>
            <a:off x="539552" y="5887148"/>
            <a:ext cx="2592288" cy="461665"/>
          </a:xfrm>
          <a:prstGeom prst="rect">
            <a:avLst/>
          </a:prstGeom>
          <a:noFill/>
          <a:ln>
            <a:solidFill>
              <a:schemeClr val="tx1"/>
            </a:solidFill>
            <a:prstDash val="sysDash"/>
          </a:ln>
        </p:spPr>
        <p:txBody>
          <a:bodyPr wrap="square" rtlCol="0">
            <a:spAutoFit/>
          </a:bodyPr>
          <a:lstStyle/>
          <a:p>
            <a:r>
              <a:rPr lang="en-GB" sz="1200" b="1" dirty="0" smtClean="0">
                <a:latin typeface="+mn-lt"/>
              </a:rPr>
              <a:t>*including </a:t>
            </a:r>
            <a:r>
              <a:rPr lang="en-GB" sz="1200" b="1" dirty="0">
                <a:latin typeface="+mn-lt"/>
              </a:rPr>
              <a:t>driver's </a:t>
            </a:r>
            <a:r>
              <a:rPr lang="en-GB" sz="1200" b="1" dirty="0" smtClean="0">
                <a:latin typeface="+mn-lt"/>
              </a:rPr>
              <a:t>assistant and </a:t>
            </a:r>
            <a:r>
              <a:rPr lang="en-GB" sz="1200" b="1" i="1" dirty="0" smtClean="0">
                <a:latin typeface="+mn-lt"/>
              </a:rPr>
              <a:t>ever </a:t>
            </a:r>
            <a:r>
              <a:rPr lang="en-GB" sz="1200" b="1" dirty="0" smtClean="0">
                <a:latin typeface="+mn-lt"/>
              </a:rPr>
              <a:t>had commercial sex</a:t>
            </a:r>
            <a:endParaRPr lang="en-GB" sz="1200" b="1" dirty="0">
              <a:latin typeface="+mn-lt"/>
            </a:endParaRPr>
          </a:p>
        </p:txBody>
      </p:sp>
    </p:spTree>
    <p:extLst>
      <p:ext uri="{BB962C8B-B14F-4D97-AF65-F5344CB8AC3E}">
        <p14:creationId xmlns:p14="http://schemas.microsoft.com/office/powerpoint/2010/main" val="2184637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56" y="1484784"/>
            <a:ext cx="8402672" cy="504000"/>
          </a:xfrm>
        </p:spPr>
        <p:txBody>
          <a:bodyPr/>
          <a:lstStyle/>
          <a:p>
            <a:r>
              <a:rPr lang="en-US" dirty="0" smtClean="0"/>
              <a:t>Proportion of transport workers who reported condom use at last sex with FSW, 2004-2012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12</a:t>
            </a:fld>
            <a:endParaRPr lang="th-TH" dirty="0"/>
          </a:p>
        </p:txBody>
      </p:sp>
      <p:sp>
        <p:nvSpPr>
          <p:cNvPr id="4" name="TextBox 3"/>
          <p:cNvSpPr txBox="1"/>
          <p:nvPr/>
        </p:nvSpPr>
        <p:spPr>
          <a:xfrm>
            <a:off x="0" y="6453336"/>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a:t>
            </a:r>
            <a:r>
              <a:rPr lang="en-US" sz="900" dirty="0">
                <a:solidFill>
                  <a:prstClr val="black"/>
                </a:solidFill>
              </a:rPr>
              <a:t> </a:t>
            </a:r>
            <a:r>
              <a:rPr lang="en-US" sz="900" dirty="0" smtClean="0">
                <a:solidFill>
                  <a:prstClr val="black"/>
                </a:solidFill>
              </a:rPr>
              <a:t>1) Behavioral Surveillance Survey reports; 2) Integrated Biological and Behavioral </a:t>
            </a:r>
            <a:r>
              <a:rPr lang="en-US" sz="900" dirty="0">
                <a:solidFill>
                  <a:prstClr val="black"/>
                </a:solidFill>
              </a:rPr>
              <a:t>Survey reports; 3) Survey of high-risk groups in Lahore and Karachi, Mar-Aug </a:t>
            </a:r>
            <a:r>
              <a:rPr lang="en-US" sz="900" dirty="0" smtClean="0">
                <a:solidFill>
                  <a:prstClr val="black"/>
                </a:solidFill>
              </a:rPr>
              <a:t>2005; </a:t>
            </a:r>
            <a:endParaRPr lang="en-GB" sz="900" dirty="0">
              <a:solidFill>
                <a:srgbClr val="FF0000"/>
              </a:solidFill>
            </a:endParaRPr>
          </a:p>
        </p:txBody>
      </p:sp>
      <p:graphicFrame>
        <p:nvGraphicFramePr>
          <p:cNvPr id="7" name="Chart 6"/>
          <p:cNvGraphicFramePr>
            <a:graphicFrameLocks/>
          </p:cNvGraphicFramePr>
          <p:nvPr>
            <p:extLst>
              <p:ext uri="{D42A27DB-BD31-4B8C-83A1-F6EECF244321}">
                <p14:modId xmlns:p14="http://schemas.microsoft.com/office/powerpoint/2010/main" val="2385439710"/>
              </p:ext>
            </p:extLst>
          </p:nvPr>
        </p:nvGraphicFramePr>
        <p:xfrm>
          <a:off x="467544" y="2204865"/>
          <a:ext cx="8064896" cy="42484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9517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484784"/>
            <a:ext cx="8402672" cy="504000"/>
          </a:xfrm>
        </p:spPr>
        <p:txBody>
          <a:bodyPr/>
          <a:lstStyle/>
          <a:p>
            <a:r>
              <a:rPr lang="en-US" dirty="0"/>
              <a:t>Proportion of </a:t>
            </a:r>
            <a:r>
              <a:rPr lang="en-US" dirty="0" smtClean="0"/>
              <a:t>transport workers who </a:t>
            </a:r>
            <a:r>
              <a:rPr lang="en-US" dirty="0"/>
              <a:t>reported condom use </a:t>
            </a:r>
            <a:r>
              <a:rPr lang="en-US" dirty="0" smtClean="0"/>
              <a:t>with </a:t>
            </a:r>
            <a:r>
              <a:rPr lang="en-US" dirty="0"/>
              <a:t>FSW, 2006-2012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13</a:t>
            </a:fld>
            <a:endParaRPr lang="th-TH" dirty="0"/>
          </a:p>
        </p:txBody>
      </p:sp>
      <p:sp>
        <p:nvSpPr>
          <p:cNvPr id="10" name="TextBox 9"/>
          <p:cNvSpPr txBox="1"/>
          <p:nvPr/>
        </p:nvSpPr>
        <p:spPr>
          <a:xfrm>
            <a:off x="0" y="6584492"/>
            <a:ext cx="8964488" cy="2308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a:t>
            </a:r>
            <a:r>
              <a:rPr lang="en-US" sz="900" dirty="0">
                <a:solidFill>
                  <a:prstClr val="black"/>
                </a:solidFill>
              </a:rPr>
              <a:t> </a:t>
            </a:r>
            <a:r>
              <a:rPr lang="en-US" sz="900" dirty="0" smtClean="0">
                <a:solidFill>
                  <a:prstClr val="black"/>
                </a:solidFill>
              </a:rPr>
              <a:t>Integrated Biological and Behavioral Surveys and Behavioral Surveillance Surveys</a:t>
            </a:r>
            <a:endParaRPr lang="en-GB" sz="900" dirty="0">
              <a:solidFill>
                <a:srgbClr val="FF0000"/>
              </a:solidFill>
            </a:endParaRPr>
          </a:p>
        </p:txBody>
      </p:sp>
      <p:graphicFrame>
        <p:nvGraphicFramePr>
          <p:cNvPr id="8" name="Chart 7"/>
          <p:cNvGraphicFramePr>
            <a:graphicFrameLocks/>
          </p:cNvGraphicFramePr>
          <p:nvPr>
            <p:extLst>
              <p:ext uri="{D42A27DB-BD31-4B8C-83A1-F6EECF244321}">
                <p14:modId xmlns:p14="http://schemas.microsoft.com/office/powerpoint/2010/main" val="2085071928"/>
              </p:ext>
            </p:extLst>
          </p:nvPr>
        </p:nvGraphicFramePr>
        <p:xfrm>
          <a:off x="323527" y="2204864"/>
          <a:ext cx="8352929" cy="4032448"/>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3"/>
          <p:cNvSpPr txBox="1"/>
          <p:nvPr/>
        </p:nvSpPr>
        <p:spPr>
          <a:xfrm>
            <a:off x="1907704" y="5949280"/>
            <a:ext cx="5629276" cy="561975"/>
          </a:xfrm>
          <a:prstGeom prst="rect">
            <a:avLst/>
          </a:prstGeom>
          <a:solidFill>
            <a:sysClr val="window" lastClr="FFFFFF"/>
          </a:solidFill>
          <a:ln w="9525" cmpd="sng">
            <a:solidFill>
              <a:srgbClr val="E31837"/>
            </a:solidFill>
            <a:prstDash val="dash"/>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Arial" pitchFamily="34" charset="0"/>
                <a:ea typeface="+mn-ea"/>
                <a:cs typeface="Arial" pitchFamily="34" charset="0"/>
              </a:rPr>
              <a:t>* Road transport workers/assistants;     ** Truckers;     *** Taxi drivers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ysClr val="windowText" lastClr="000000"/>
                </a:solidFill>
                <a:effectLst/>
                <a:uLnTx/>
                <a:uFillTx/>
                <a:latin typeface="Arial" pitchFamily="34" charset="0"/>
                <a:ea typeface="+mn-ea"/>
                <a:cs typeface="Arial" pitchFamily="34" charset="0"/>
              </a:rPr>
              <a:t># Long distance truck drivers;      ## Moto-taxi drivers</a:t>
            </a:r>
          </a:p>
          <a:p>
            <a:pPr marL="0" marR="0" lvl="0" indent="0" defTabSz="914400" eaLnBrk="1" fontAlgn="auto" latinLnBrk="0" hangingPunct="1">
              <a:lnSpc>
                <a:spcPct val="100000"/>
              </a:lnSpc>
              <a:spcBef>
                <a:spcPts val="0"/>
              </a:spcBef>
              <a:spcAft>
                <a:spcPts val="0"/>
              </a:spcAft>
              <a:buClrTx/>
              <a:buSzTx/>
              <a:buFontTx/>
              <a:buNone/>
              <a:tabLst/>
              <a:defRPr/>
            </a:pPr>
            <a:endParaRPr kumimoji="0" lang="th-TH" sz="1200" b="0" i="0" u="none" strike="noStrike" kern="0" cap="none" spc="0" normalizeH="0" baseline="0" noProof="0">
              <a:ln>
                <a:noFill/>
              </a:ln>
              <a:solidFill>
                <a:sysClr val="windowText" lastClr="000000"/>
              </a:solidFill>
              <a:effectLst/>
              <a:uLnTx/>
              <a:uFillTx/>
              <a:latin typeface="Arial" pitchFamily="34" charset="0"/>
              <a:ea typeface="+mn-ea"/>
              <a:cs typeface="Tahoma"/>
            </a:endParaRPr>
          </a:p>
        </p:txBody>
      </p:sp>
    </p:spTree>
    <p:extLst>
      <p:ext uri="{BB962C8B-B14F-4D97-AF65-F5344CB8AC3E}">
        <p14:creationId xmlns:p14="http://schemas.microsoft.com/office/powerpoint/2010/main" val="91847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856984" cy="504000"/>
          </a:xfrm>
        </p:spPr>
        <p:txBody>
          <a:bodyPr/>
          <a:lstStyle/>
          <a:p>
            <a:r>
              <a:rPr lang="en-US" dirty="0"/>
              <a:t>Proportion of </a:t>
            </a:r>
            <a:r>
              <a:rPr lang="en-US" dirty="0" smtClean="0"/>
              <a:t>transport workers who </a:t>
            </a:r>
            <a:r>
              <a:rPr lang="en-US" dirty="0"/>
              <a:t>reported condom use at last sex with a </a:t>
            </a:r>
            <a:r>
              <a:rPr lang="en-US" dirty="0" smtClean="0"/>
              <a:t>casual/non-paid female </a:t>
            </a:r>
            <a:r>
              <a:rPr lang="en-US" dirty="0"/>
              <a:t>partner, </a:t>
            </a:r>
            <a:r>
              <a:rPr lang="en-US" dirty="0" smtClean="0"/>
              <a:t>2009-2012</a:t>
            </a:r>
            <a:endParaRPr lang="en-US"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14</a:t>
            </a:fld>
            <a:endParaRPr lang="th-TH" dirty="0">
              <a:solidFill>
                <a:prstClr val="black">
                  <a:tint val="75000"/>
                </a:prstClr>
              </a:solidFill>
            </a:endParaRPr>
          </a:p>
        </p:txBody>
      </p:sp>
      <p:sp>
        <p:nvSpPr>
          <p:cNvPr id="5" name="TextBox 4"/>
          <p:cNvSpPr txBox="1"/>
          <p:nvPr/>
        </p:nvSpPr>
        <p:spPr>
          <a:xfrm>
            <a:off x="72008" y="6237312"/>
            <a:ext cx="8964488" cy="6463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a:t>
            </a:r>
            <a:r>
              <a:rPr lang="en-US" sz="900" dirty="0">
                <a:solidFill>
                  <a:prstClr val="black"/>
                </a:solidFill>
              </a:rPr>
              <a:t> 10 National AIDS Control Programme. (2013). Integrated Behavioral and Biological Surveillance in Afghanistan: 2012 Survey and Comparison of Trends 2009 to 2012; 2) National Summary Report – India (July 2011), Integrated </a:t>
            </a:r>
            <a:r>
              <a:rPr lang="en-US" sz="900" dirty="0" smtClean="0">
                <a:solidFill>
                  <a:prstClr val="black"/>
                </a:solidFill>
              </a:rPr>
              <a:t>Behavioral </a:t>
            </a:r>
            <a:r>
              <a:rPr lang="en-US" sz="900" dirty="0">
                <a:solidFill>
                  <a:prstClr val="black"/>
                </a:solidFill>
              </a:rPr>
              <a:t>and Biological Assessment (IBBA), Round 2 (2009-2010). New Delhi: Indian Council of Medical Research and FHI </a:t>
            </a:r>
            <a:r>
              <a:rPr lang="en-US" sz="900" dirty="0" smtClean="0">
                <a:solidFill>
                  <a:prstClr val="black"/>
                </a:solidFill>
              </a:rPr>
              <a:t>360</a:t>
            </a:r>
            <a:r>
              <a:rPr lang="en-US" sz="900" dirty="0">
                <a:solidFill>
                  <a:prstClr val="black"/>
                </a:solidFill>
              </a:rPr>
              <a:t>; and 3) National HIV and STI Surveillance and Strategic Information Unit, National Epidemiology Center, DOH. (2013). 2011 Integrated HIV Behavioral and Serologic Surveillance (IHBSS). Manila, Philippines.</a:t>
            </a:r>
            <a:endParaRPr lang="en-GB" sz="900" dirty="0">
              <a:solidFill>
                <a:srgbClr val="FF0000"/>
              </a:solidFill>
            </a:endParaRPr>
          </a:p>
        </p:txBody>
      </p:sp>
      <p:graphicFrame>
        <p:nvGraphicFramePr>
          <p:cNvPr id="6" name="Chart 5"/>
          <p:cNvGraphicFramePr>
            <a:graphicFrameLocks/>
          </p:cNvGraphicFramePr>
          <p:nvPr>
            <p:extLst>
              <p:ext uri="{D42A27DB-BD31-4B8C-83A1-F6EECF244321}">
                <p14:modId xmlns:p14="http://schemas.microsoft.com/office/powerpoint/2010/main" val="542699493"/>
              </p:ext>
            </p:extLst>
          </p:nvPr>
        </p:nvGraphicFramePr>
        <p:xfrm>
          <a:off x="395536" y="2204864"/>
          <a:ext cx="8352928" cy="403244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7918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340768"/>
            <a:ext cx="8402672" cy="504000"/>
          </a:xfrm>
        </p:spPr>
        <p:txBody>
          <a:bodyPr/>
          <a:lstStyle/>
          <a:p>
            <a:r>
              <a:rPr lang="en-US" dirty="0"/>
              <a:t>Proportion of transport workers with reported drug use </a:t>
            </a:r>
            <a:r>
              <a:rPr lang="en-US" dirty="0" smtClean="0"/>
              <a:t>behaviors, 2006-2012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15</a:t>
            </a:fld>
            <a:endParaRPr lang="th-TH" dirty="0"/>
          </a:p>
        </p:txBody>
      </p:sp>
      <p:sp>
        <p:nvSpPr>
          <p:cNvPr id="5" name="Rectangle 4"/>
          <p:cNvSpPr/>
          <p:nvPr/>
        </p:nvSpPr>
        <p:spPr>
          <a:xfrm>
            <a:off x="72008" y="6582544"/>
            <a:ext cx="8676456" cy="230832"/>
          </a:xfrm>
          <a:prstGeom prst="rect">
            <a:avLst/>
          </a:prstGeom>
        </p:spPr>
        <p:txBody>
          <a:bodyPr wrap="square">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a:t>
            </a:r>
            <a:r>
              <a:rPr lang="en-US" sz="900" dirty="0">
                <a:solidFill>
                  <a:prstClr val="black"/>
                </a:solidFill>
              </a:rPr>
              <a:t>on Integrated Biological and Behavioral </a:t>
            </a:r>
            <a:r>
              <a:rPr lang="en-US" sz="900" dirty="0" smtClean="0">
                <a:solidFill>
                  <a:prstClr val="black"/>
                </a:solidFill>
              </a:rPr>
              <a:t>Surveys and Behavioral Surveillance Surveys</a:t>
            </a:r>
            <a:endParaRPr lang="en-US" sz="9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val="849466198"/>
              </p:ext>
            </p:extLst>
          </p:nvPr>
        </p:nvGraphicFramePr>
        <p:xfrm>
          <a:off x="467544" y="2420888"/>
          <a:ext cx="8139113" cy="387191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1"/>
          <p:cNvSpPr txBox="1"/>
          <p:nvPr/>
        </p:nvSpPr>
        <p:spPr>
          <a:xfrm>
            <a:off x="1187624" y="4869160"/>
            <a:ext cx="2288125" cy="272687"/>
          </a:xfrm>
          <a:prstGeom prst="rect">
            <a:avLst/>
          </a:prstGeom>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dirty="0">
                <a:latin typeface="Arial" pitchFamily="34" charset="0"/>
                <a:cs typeface="Arial" pitchFamily="34" charset="0"/>
              </a:rPr>
              <a:t>* </a:t>
            </a:r>
            <a:r>
              <a:rPr lang="en-US" sz="1200" dirty="0" err="1">
                <a:latin typeface="Arial" pitchFamily="34" charset="0"/>
                <a:cs typeface="Arial" pitchFamily="34" charset="0"/>
              </a:rPr>
              <a:t>Torkham</a:t>
            </a:r>
            <a:r>
              <a:rPr lang="en-US" sz="1200" dirty="0">
                <a:latin typeface="Arial" pitchFamily="34" charset="0"/>
                <a:cs typeface="Arial" pitchFamily="34" charset="0"/>
              </a:rPr>
              <a:t> boarder crossing</a:t>
            </a:r>
            <a:endParaRPr lang="th-TH" sz="1200" dirty="0">
              <a:latin typeface="Arial" pitchFamily="34" charset="0"/>
            </a:endParaRPr>
          </a:p>
        </p:txBody>
      </p:sp>
    </p:spTree>
    <p:extLst>
      <p:ext uri="{BB962C8B-B14F-4D97-AF65-F5344CB8AC3E}">
        <p14:creationId xmlns:p14="http://schemas.microsoft.com/office/powerpoint/2010/main" val="1044509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smtClean="0">
                <a:cs typeface="Cordia New" pitchFamily="34" charset="-34"/>
              </a:rPr>
              <a:t>Vulnerability and </a:t>
            </a:r>
            <a:br>
              <a:rPr lang="en-US" sz="5400" smtClean="0">
                <a:cs typeface="Cordia New" pitchFamily="34" charset="-34"/>
              </a:rPr>
            </a:br>
            <a:r>
              <a:rPr lang="en-US" sz="5400" smtClean="0">
                <a:cs typeface="Cordia New" pitchFamily="34" charset="-34"/>
              </a:rPr>
              <a:t>HIV knowledge</a:t>
            </a: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402672" cy="504000"/>
          </a:xfrm>
        </p:spPr>
        <p:txBody>
          <a:bodyPr/>
          <a:lstStyle/>
          <a:p>
            <a:r>
              <a:rPr lang="en-US" dirty="0"/>
              <a:t>Proportion </a:t>
            </a:r>
            <a:r>
              <a:rPr lang="en-US" dirty="0" smtClean="0"/>
              <a:t>of transport workers with comprehensive HIV knowledge, 2006-2011</a:t>
            </a:r>
            <a:endParaRPr lang="en-GB" dirty="0"/>
          </a:p>
        </p:txBody>
      </p:sp>
      <p:sp>
        <p:nvSpPr>
          <p:cNvPr id="8" name="TextBox 7"/>
          <p:cNvSpPr txBox="1"/>
          <p:nvPr/>
        </p:nvSpPr>
        <p:spPr>
          <a:xfrm>
            <a:off x="-7782" y="6381328"/>
            <a:ext cx="8964488" cy="5078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a:t>
            </a:r>
            <a:r>
              <a:rPr lang="en-US" sz="900" dirty="0">
                <a:solidFill>
                  <a:prstClr val="black"/>
                </a:solidFill>
              </a:rPr>
              <a:t>1) National AIDS/STI Control Programme Bhutan. (2009). </a:t>
            </a:r>
            <a:r>
              <a:rPr lang="en-US" sz="900" dirty="0" err="1">
                <a:solidFill>
                  <a:prstClr val="black"/>
                </a:solidFill>
              </a:rPr>
              <a:t>Behavioural</a:t>
            </a:r>
            <a:r>
              <a:rPr lang="en-US" sz="900" dirty="0">
                <a:solidFill>
                  <a:prstClr val="black"/>
                </a:solidFill>
              </a:rPr>
              <a:t> Surveillance Survey, 2008 Bhutan - Technical Report; 2) National AIDS/STD Programme Bangladesh. (2010). UNGASS Country Progress Report: Bangladesh; </a:t>
            </a:r>
            <a:r>
              <a:rPr lang="en-US" sz="900" dirty="0" smtClean="0">
                <a:solidFill>
                  <a:prstClr val="black"/>
                </a:solidFill>
              </a:rPr>
              <a:t>and 3</a:t>
            </a:r>
            <a:r>
              <a:rPr lang="en-US" sz="900" dirty="0">
                <a:solidFill>
                  <a:prstClr val="black"/>
                </a:solidFill>
              </a:rPr>
              <a:t>) National HIV and STI Surveillance and Strategic Information Unit, National Epidemiology Center, DOH. (2013). 2011 Integrated HIV Behavioral and Serologic Surveillance (IHBSS). Manila, Philippines.</a:t>
            </a:r>
            <a:endParaRPr lang="en-GB" sz="900" dirty="0">
              <a:solidFill>
                <a:prstClr val="black"/>
              </a:solidFill>
            </a:endParaRPr>
          </a:p>
        </p:txBody>
      </p:sp>
      <p:graphicFrame>
        <p:nvGraphicFramePr>
          <p:cNvPr id="5" name="Chart 4"/>
          <p:cNvGraphicFramePr>
            <a:graphicFrameLocks/>
          </p:cNvGraphicFramePr>
          <p:nvPr>
            <p:extLst>
              <p:ext uri="{D42A27DB-BD31-4B8C-83A1-F6EECF244321}">
                <p14:modId xmlns:p14="http://schemas.microsoft.com/office/powerpoint/2010/main" val="3536442188"/>
              </p:ext>
            </p:extLst>
          </p:nvPr>
        </p:nvGraphicFramePr>
        <p:xfrm>
          <a:off x="899592" y="2276872"/>
          <a:ext cx="7272808" cy="41166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16171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National response</a:t>
            </a:r>
            <a:br>
              <a:rPr lang="en-US" altLang="zh-CN"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56" y="1571612"/>
            <a:ext cx="8794632" cy="504000"/>
          </a:xfrm>
        </p:spPr>
        <p:txBody>
          <a:bodyPr/>
          <a:lstStyle/>
          <a:p>
            <a:r>
              <a:rPr lang="en-US" dirty="0">
                <a:latin typeface="Arial" pitchFamily="34" charset="0"/>
                <a:cs typeface="Arial" pitchFamily="34" charset="0"/>
              </a:rPr>
              <a:t>Proportion of transport workers who have ever received an HIV test, 2009-2012</a:t>
            </a:r>
            <a:endParaRPr lang="en-GB" dirty="0"/>
          </a:p>
        </p:txBody>
      </p:sp>
      <p:sp>
        <p:nvSpPr>
          <p:cNvPr id="5" name="TextBox 4"/>
          <p:cNvSpPr txBox="1"/>
          <p:nvPr/>
        </p:nvSpPr>
        <p:spPr>
          <a:xfrm>
            <a:off x="107504" y="6165304"/>
            <a:ext cx="8928992" cy="646331"/>
          </a:xfrm>
          <a:prstGeom prst="rect">
            <a:avLst/>
          </a:prstGeom>
          <a:noFill/>
        </p:spPr>
        <p:txBody>
          <a:bodyPr wrap="square" rtlCol="0">
            <a:spAutoFit/>
          </a:bodyPr>
          <a:lstStyle/>
          <a:p>
            <a:r>
              <a:rPr lang="en-US" sz="900" dirty="0" smtClean="0"/>
              <a:t>Source: Prepared by </a:t>
            </a:r>
            <a:r>
              <a:rPr lang="en-US" sz="900" dirty="0" smtClean="0">
                <a:hlinkClick r:id="rId2"/>
              </a:rPr>
              <a:t>www.aidsdatahub.org</a:t>
            </a:r>
            <a:r>
              <a:rPr lang="en-US" sz="900" dirty="0" smtClean="0"/>
              <a:t> based </a:t>
            </a:r>
            <a:r>
              <a:rPr lang="en-US" sz="900" dirty="0"/>
              <a:t>on 1) National AIDS Control Programme. (2013). Integrated Behavioral and Biological Surveillance in Afghanistan: 2012 Survey and Comparison of Trends 2009 to 2012; 2) National HIV and STI Surveillance and Strategic Information Unit, National Epidemiology Center, DOH. (2013). 2011 Integrated HIV Behavioral and Serologic Surveillance (IHBSS). Manila, Philippines; and 3) National Summary Report – India (July 2011), Integrated </a:t>
            </a:r>
            <a:r>
              <a:rPr lang="en-US" sz="900" dirty="0" smtClean="0"/>
              <a:t>Behavioral </a:t>
            </a:r>
            <a:r>
              <a:rPr lang="en-US" sz="900" dirty="0"/>
              <a:t>and Biological Assessment (IBBA), Round 2 (2009-2010). New Delhi: Indian Council of Medical Research and FHI 360</a:t>
            </a:r>
            <a:endParaRPr lang="en-GB" sz="900" dirty="0"/>
          </a:p>
        </p:txBody>
      </p:sp>
      <p:graphicFrame>
        <p:nvGraphicFramePr>
          <p:cNvPr id="6" name="Chart 5"/>
          <p:cNvGraphicFramePr>
            <a:graphicFrameLocks/>
          </p:cNvGraphicFramePr>
          <p:nvPr>
            <p:extLst>
              <p:ext uri="{D42A27DB-BD31-4B8C-83A1-F6EECF244321}">
                <p14:modId xmlns:p14="http://schemas.microsoft.com/office/powerpoint/2010/main" val="2465380027"/>
              </p:ext>
            </p:extLst>
          </p:nvPr>
        </p:nvGraphicFramePr>
        <p:xfrm>
          <a:off x="395536" y="2348880"/>
          <a:ext cx="8568952" cy="37444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8679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p:cNvSpPr>
            <a:spLocks noGrp="1"/>
          </p:cNvSpPr>
          <p:nvPr>
            <p:ph type="sldNum" sz="quarter" idx="15"/>
          </p:nvPr>
        </p:nvSpPr>
        <p:spPr/>
        <p:txBody>
          <a:bodyPr/>
          <a:lstStyle/>
          <a:p>
            <a:pPr>
              <a:defRPr/>
            </a:pPr>
            <a:fld id="{E19C7FDC-6A03-401C-9A12-EC31BE8A0E6F}" type="slidenum">
              <a:rPr lang="th-TH"/>
              <a:pPr>
                <a:defRPr/>
              </a:pPr>
              <a:t>2</a:t>
            </a:fld>
            <a:endParaRPr lang="th-TH" dirty="0"/>
          </a:p>
        </p:txBody>
      </p:sp>
      <p:sp>
        <p:nvSpPr>
          <p:cNvPr id="29699" name="Subtitle 4"/>
          <p:cNvSpPr>
            <a:spLocks noGrp="1"/>
          </p:cNvSpPr>
          <p:nvPr>
            <p:ph type="subTitle" idx="1"/>
          </p:nvPr>
        </p:nvSpPr>
        <p:spPr bwMode="auto">
          <a:xfrm>
            <a:off x="468313" y="2276475"/>
            <a:ext cx="8077200" cy="3448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n-US" dirty="0" smtClean="0">
                <a:cs typeface="Cordia New" pitchFamily="34" charset="-34"/>
                <a:hlinkClick r:id="rId2" action="ppaction://hlinksldjump"/>
              </a:rPr>
              <a:t>HIV prevalence and epidemiology </a:t>
            </a:r>
            <a:endParaRPr lang="en-US" dirty="0" smtClean="0">
              <a:cs typeface="Cordia New" pitchFamily="34" charset="-34"/>
            </a:endParaRPr>
          </a:p>
          <a:p>
            <a:pPr fontAlgn="base">
              <a:spcAft>
                <a:spcPct val="0"/>
              </a:spcAft>
            </a:pPr>
            <a:r>
              <a:rPr lang="en-US" dirty="0" smtClean="0">
                <a:cs typeface="Cordia New" pitchFamily="34" charset="-34"/>
                <a:hlinkClick r:id="rId3" action="ppaction://hlinksldjump"/>
              </a:rPr>
              <a:t>Risk behaviors</a:t>
            </a:r>
            <a:endParaRPr lang="en-US" dirty="0" smtClean="0">
              <a:cs typeface="Cordia New" pitchFamily="34" charset="-34"/>
            </a:endParaRPr>
          </a:p>
          <a:p>
            <a:pPr fontAlgn="base">
              <a:spcAft>
                <a:spcPct val="0"/>
              </a:spcAft>
            </a:pPr>
            <a:r>
              <a:rPr lang="en-US" dirty="0" smtClean="0">
                <a:cs typeface="Cordia New" pitchFamily="34" charset="-34"/>
                <a:hlinkClick r:id="rId4" action="ppaction://hlinksldjump"/>
              </a:rPr>
              <a:t>Vulnerability and HIV knowledge </a:t>
            </a:r>
            <a:endParaRPr lang="en-US" dirty="0" smtClean="0">
              <a:cs typeface="Cordia New" pitchFamily="34" charset="-34"/>
            </a:endParaRPr>
          </a:p>
          <a:p>
            <a:pPr fontAlgn="base">
              <a:spcAft>
                <a:spcPct val="0"/>
              </a:spcAft>
            </a:pPr>
            <a:r>
              <a:rPr lang="en-US" dirty="0" smtClean="0">
                <a:cs typeface="Cordia New" pitchFamily="34" charset="-34"/>
                <a:hlinkClick r:id="rId5" action="ppaction://hlinksldjump"/>
              </a:rPr>
              <a:t>National </a:t>
            </a:r>
            <a:r>
              <a:rPr lang="en-US" dirty="0" smtClean="0">
                <a:cs typeface="Cordia New" pitchFamily="34" charset="-34"/>
                <a:hlinkClick r:id="rId5" action="ppaction://hlinksldjump"/>
              </a:rPr>
              <a:t>response </a:t>
            </a:r>
            <a:endParaRPr lang="en-US" dirty="0" smtClean="0">
              <a:cs typeface="Cordia New" pitchFamily="34" charset="-34"/>
            </a:endParaRPr>
          </a:p>
        </p:txBody>
      </p:sp>
      <p:sp>
        <p:nvSpPr>
          <p:cNvPr id="29700" name="Title 3"/>
          <p:cNvSpPr>
            <a:spLocks noGrp="1"/>
          </p:cNvSpPr>
          <p:nvPr>
            <p:ph type="title"/>
          </p:nvPr>
        </p:nvSpPr>
        <p:spPr bwMode="auto">
          <a:xfrm>
            <a:off x="169863" y="1571625"/>
            <a:ext cx="8402637" cy="503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mtClean="0">
                <a:cs typeface="Cordia New" pitchFamily="34" charset="-34"/>
              </a:rPr>
              <a:t>CONTENT</a:t>
            </a:r>
            <a:endParaRPr lang="th-TH"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777194" cy="504000"/>
          </a:xfrm>
        </p:spPr>
        <p:txBody>
          <a:bodyPr/>
          <a:lstStyle/>
          <a:p>
            <a:r>
              <a:rPr lang="en-US" dirty="0"/>
              <a:t>Proportion of transport workers who received an HIV test in the last 12 months and knew the results, 2005-2011</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20</a:t>
            </a:fld>
            <a:endParaRPr lang="th-TH" dirty="0"/>
          </a:p>
        </p:txBody>
      </p:sp>
      <p:sp>
        <p:nvSpPr>
          <p:cNvPr id="5" name="TextBox 4"/>
          <p:cNvSpPr txBox="1"/>
          <p:nvPr/>
        </p:nvSpPr>
        <p:spPr>
          <a:xfrm>
            <a:off x="-7782" y="6165304"/>
            <a:ext cx="8964488" cy="6463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a:t>
            </a:r>
            <a:r>
              <a:rPr lang="en-US" sz="900" dirty="0">
                <a:solidFill>
                  <a:prstClr val="black"/>
                </a:solidFill>
              </a:rPr>
              <a:t>1) National Center for HIV/AIDS Dermatology and STD Cambodia. (2010). Behavioral Sentinel Surveillance (Dissemination Presentation), 2010; 2) NACP, National Study of Reproductive Tract and Sexually Transmitted Infections, Survey of high-risk groups in Lahore and Karachi, Mar-Aug 2005, National AIDS Control Programme, Ministry of Health; </a:t>
            </a:r>
            <a:r>
              <a:rPr lang="en-US" sz="900" dirty="0" smtClean="0">
                <a:solidFill>
                  <a:prstClr val="black"/>
                </a:solidFill>
              </a:rPr>
              <a:t>and 3</a:t>
            </a:r>
            <a:r>
              <a:rPr lang="en-US" sz="900" dirty="0">
                <a:solidFill>
                  <a:prstClr val="black"/>
                </a:solidFill>
              </a:rPr>
              <a:t>) National HIV and STI Surveillance and Strategic Information Unit, National Epidemiology Center, DOH. (2013). 2011 Integrated HIV Behavioral and Serologic Surveillance (IHBSS). Manila, Philippines.</a:t>
            </a:r>
            <a:endParaRPr lang="en-GB" sz="900" dirty="0">
              <a:solidFill>
                <a:prstClr val="black"/>
              </a:solidFill>
            </a:endParaRPr>
          </a:p>
        </p:txBody>
      </p:sp>
      <p:sp>
        <p:nvSpPr>
          <p:cNvPr id="6" name="TextBox 5"/>
          <p:cNvSpPr txBox="1"/>
          <p:nvPr/>
        </p:nvSpPr>
        <p:spPr>
          <a:xfrm>
            <a:off x="4139952" y="5733256"/>
            <a:ext cx="3600400" cy="276999"/>
          </a:xfrm>
          <a:prstGeom prst="rect">
            <a:avLst/>
          </a:prstGeom>
          <a:noFill/>
          <a:ln>
            <a:solidFill>
              <a:schemeClr val="tx1"/>
            </a:solidFill>
            <a:prstDash val="sysDash"/>
          </a:ln>
        </p:spPr>
        <p:txBody>
          <a:bodyPr wrap="square" rtlCol="0">
            <a:spAutoFit/>
          </a:bodyPr>
          <a:lstStyle/>
          <a:p>
            <a:r>
              <a:rPr lang="en-GB" sz="1200" b="1" dirty="0">
                <a:solidFill>
                  <a:prstClr val="black"/>
                </a:solidFill>
                <a:latin typeface="Arial"/>
              </a:rPr>
              <a:t>* </a:t>
            </a:r>
            <a:r>
              <a:rPr lang="en-GB" sz="1200" b="1" dirty="0" smtClean="0">
                <a:solidFill>
                  <a:prstClr val="black"/>
                </a:solidFill>
                <a:latin typeface="Arial"/>
              </a:rPr>
              <a:t>received an HIV test in the last 12 months</a:t>
            </a:r>
            <a:endParaRPr lang="en-GB" sz="1200" b="1" dirty="0">
              <a:solidFill>
                <a:prstClr val="black"/>
              </a:solidFill>
              <a:latin typeface="Arial"/>
            </a:endParaRPr>
          </a:p>
        </p:txBody>
      </p:sp>
      <p:graphicFrame>
        <p:nvGraphicFramePr>
          <p:cNvPr id="7" name="Chart 6"/>
          <p:cNvGraphicFramePr>
            <a:graphicFrameLocks/>
          </p:cNvGraphicFramePr>
          <p:nvPr>
            <p:extLst>
              <p:ext uri="{D42A27DB-BD31-4B8C-83A1-F6EECF244321}">
                <p14:modId xmlns:p14="http://schemas.microsoft.com/office/powerpoint/2010/main" val="4015633944"/>
              </p:ext>
            </p:extLst>
          </p:nvPr>
        </p:nvGraphicFramePr>
        <p:xfrm>
          <a:off x="423589" y="2321966"/>
          <a:ext cx="7892827" cy="32672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6345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402672" cy="504000"/>
          </a:xfrm>
        </p:spPr>
        <p:txBody>
          <a:bodyPr/>
          <a:lstStyle/>
          <a:p>
            <a:r>
              <a:rPr lang="en-US" dirty="0" smtClean="0"/>
              <a:t>Proportion of transport workers reached with HIV prevention programmes, 2004-2011</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pPr>
                <a:defRPr/>
              </a:pPr>
              <a:t>21</a:t>
            </a:fld>
            <a:endParaRPr lang="th-TH" dirty="0"/>
          </a:p>
        </p:txBody>
      </p:sp>
      <p:sp>
        <p:nvSpPr>
          <p:cNvPr id="5" name="TextBox 4"/>
          <p:cNvSpPr txBox="1"/>
          <p:nvPr/>
        </p:nvSpPr>
        <p:spPr>
          <a:xfrm>
            <a:off x="72008" y="6453336"/>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1) Behavioral Surveillance Survey reports; and 2</a:t>
            </a:r>
            <a:r>
              <a:rPr lang="en-US" sz="900" dirty="0">
                <a:solidFill>
                  <a:prstClr val="black"/>
                </a:solidFill>
              </a:rPr>
              <a:t>) National HIV and STI Surveillance and Strategic Information Unit, National Epidemiology Center, DOH. (2013). 2011 Integrated HIV Behavioral and Serologic Surveillance (IHBSS). Manila, Philippines</a:t>
            </a:r>
            <a:endParaRPr lang="en-GB" sz="900" dirty="0">
              <a:solidFill>
                <a:prstClr val="black"/>
              </a:solidFill>
            </a:endParaRPr>
          </a:p>
        </p:txBody>
      </p:sp>
      <p:graphicFrame>
        <p:nvGraphicFramePr>
          <p:cNvPr id="7" name="Chart 6"/>
          <p:cNvGraphicFramePr>
            <a:graphicFrameLocks/>
          </p:cNvGraphicFramePr>
          <p:nvPr>
            <p:extLst>
              <p:ext uri="{D42A27DB-BD31-4B8C-83A1-F6EECF244321}">
                <p14:modId xmlns:p14="http://schemas.microsoft.com/office/powerpoint/2010/main" val="2044927610"/>
              </p:ext>
            </p:extLst>
          </p:nvPr>
        </p:nvGraphicFramePr>
        <p:xfrm>
          <a:off x="395536" y="2342020"/>
          <a:ext cx="8424936" cy="3744416"/>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043608" y="6093296"/>
            <a:ext cx="6624736" cy="276999"/>
          </a:xfrm>
          <a:prstGeom prst="rect">
            <a:avLst/>
          </a:prstGeom>
          <a:noFill/>
          <a:ln>
            <a:solidFill>
              <a:srgbClr val="E31837"/>
            </a:solidFill>
            <a:prstDash val="dash"/>
          </a:ln>
        </p:spPr>
        <p:txBody>
          <a:bodyPr wrap="square" rtlCol="0">
            <a:spAutoFit/>
          </a:bodyPr>
          <a:lstStyle/>
          <a:p>
            <a:r>
              <a:rPr lang="en-US" sz="1200" b="1" dirty="0" smtClean="0">
                <a:latin typeface="+mj-lt"/>
              </a:rPr>
              <a:t>* exposed </a:t>
            </a:r>
            <a:r>
              <a:rPr lang="en-US" sz="1200" b="1" dirty="0">
                <a:latin typeface="+mj-lt"/>
              </a:rPr>
              <a:t>to HIV </a:t>
            </a:r>
            <a:r>
              <a:rPr lang="en-US" sz="1200" b="1" dirty="0" smtClean="0">
                <a:latin typeface="+mj-lt"/>
              </a:rPr>
              <a:t>interventions;       ** </a:t>
            </a:r>
            <a:r>
              <a:rPr lang="en-US" sz="1200" b="1" dirty="0">
                <a:latin typeface="+mj-lt"/>
              </a:rPr>
              <a:t>outreach </a:t>
            </a:r>
            <a:r>
              <a:rPr lang="en-US" sz="1200" b="1" dirty="0" smtClean="0">
                <a:latin typeface="+mj-lt"/>
              </a:rPr>
              <a:t>programmes;       *** </a:t>
            </a:r>
            <a:r>
              <a:rPr lang="en-US" sz="1200" b="1" dirty="0">
                <a:latin typeface="+mj-lt"/>
              </a:rPr>
              <a:t>visited STI clinic</a:t>
            </a:r>
            <a:endParaRPr lang="th-TH" sz="1200" b="1" dirty="0">
              <a:latin typeface="+mj-lt"/>
            </a:endParaRPr>
          </a:p>
        </p:txBody>
      </p:sp>
    </p:spTree>
    <p:extLst>
      <p:ext uri="{BB962C8B-B14F-4D97-AF65-F5344CB8AC3E}">
        <p14:creationId xmlns:p14="http://schemas.microsoft.com/office/powerpoint/2010/main" val="2102630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734A0AC-F953-4587-90BC-4DB593D9F0A7}" type="slidenum">
              <a:rPr lang="th-TH" smtClean="0"/>
              <a:pPr>
                <a:defRPr/>
              </a:pPr>
              <a:t>22</a:t>
            </a:fld>
            <a:endParaRPr lang="th-TH" dirty="0"/>
          </a:p>
        </p:txBody>
      </p:sp>
      <p:sp>
        <p:nvSpPr>
          <p:cNvPr id="79875" name="Rectangle 2"/>
          <p:cNvSpPr txBox="1">
            <a:spLocks noChangeArrowheads="1"/>
          </p:cNvSpPr>
          <p:nvPr/>
        </p:nvSpPr>
        <p:spPr bwMode="auto">
          <a:xfrm>
            <a:off x="457200" y="1774825"/>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pitchFamily="34" charset="0"/>
                <a:cs typeface="Cordia New" pitchFamily="34" charset="-34"/>
              </a:defRPr>
            </a:lvl1pPr>
            <a:lvl2pPr marL="742950" indent="-285750" eaLnBrk="0" hangingPunct="0">
              <a:defRPr sz="2800">
                <a:solidFill>
                  <a:schemeClr val="tx1"/>
                </a:solidFill>
                <a:latin typeface="Arial" pitchFamily="34" charset="0"/>
                <a:cs typeface="Cordia New" pitchFamily="34" charset="-34"/>
              </a:defRPr>
            </a:lvl2pPr>
            <a:lvl3pPr marL="1143000" indent="-228600" eaLnBrk="0" hangingPunct="0">
              <a:defRPr sz="2800">
                <a:solidFill>
                  <a:schemeClr val="tx1"/>
                </a:solidFill>
                <a:latin typeface="Arial" pitchFamily="34" charset="0"/>
                <a:cs typeface="Cordia New" pitchFamily="34" charset="-34"/>
              </a:defRPr>
            </a:lvl3pPr>
            <a:lvl4pPr marL="1600200" indent="-228600" eaLnBrk="0" hangingPunct="0">
              <a:defRPr sz="2800">
                <a:solidFill>
                  <a:schemeClr val="tx1"/>
                </a:solidFill>
                <a:latin typeface="Arial" pitchFamily="34" charset="0"/>
                <a:cs typeface="Cordia New" pitchFamily="34" charset="-34"/>
              </a:defRPr>
            </a:lvl4pPr>
            <a:lvl5pPr marL="2057400" indent="-228600" eaLnBrk="0" hangingPunct="0">
              <a:defRPr sz="2800">
                <a:solidFill>
                  <a:schemeClr val="tx1"/>
                </a:solidFill>
                <a:latin typeface="Arial" pitchFamily="34" charset="0"/>
                <a:cs typeface="Cordia New" pitchFamily="34" charset="-34"/>
              </a:defRPr>
            </a:lvl5pPr>
            <a:lvl6pPr marL="2514600" indent="-228600" eaLnBrk="0" fontAlgn="base" hangingPunct="0">
              <a:spcBef>
                <a:spcPct val="0"/>
              </a:spcBef>
              <a:spcAft>
                <a:spcPct val="0"/>
              </a:spcAft>
              <a:defRPr sz="2800">
                <a:solidFill>
                  <a:schemeClr val="tx1"/>
                </a:solidFill>
                <a:latin typeface="Arial" pitchFamily="34" charset="0"/>
                <a:cs typeface="Cordia New" pitchFamily="34" charset="-34"/>
              </a:defRPr>
            </a:lvl6pPr>
            <a:lvl7pPr marL="2971800" indent="-228600" eaLnBrk="0" fontAlgn="base" hangingPunct="0">
              <a:spcBef>
                <a:spcPct val="0"/>
              </a:spcBef>
              <a:spcAft>
                <a:spcPct val="0"/>
              </a:spcAft>
              <a:defRPr sz="2800">
                <a:solidFill>
                  <a:schemeClr val="tx1"/>
                </a:solidFill>
                <a:latin typeface="Arial" pitchFamily="34" charset="0"/>
                <a:cs typeface="Cordia New" pitchFamily="34" charset="-34"/>
              </a:defRPr>
            </a:lvl7pPr>
            <a:lvl8pPr marL="3429000" indent="-228600" eaLnBrk="0" fontAlgn="base" hangingPunct="0">
              <a:spcBef>
                <a:spcPct val="0"/>
              </a:spcBef>
              <a:spcAft>
                <a:spcPct val="0"/>
              </a:spcAft>
              <a:defRPr sz="2800">
                <a:solidFill>
                  <a:schemeClr val="tx1"/>
                </a:solidFill>
                <a:latin typeface="Arial" pitchFamily="34" charset="0"/>
                <a:cs typeface="Cordia New" pitchFamily="34" charset="-34"/>
              </a:defRPr>
            </a:lvl8pPr>
            <a:lvl9pPr marL="3886200" indent="-228600" eaLnBrk="0" fontAlgn="base" hangingPunct="0">
              <a:spcBef>
                <a:spcPct val="0"/>
              </a:spcBef>
              <a:spcAft>
                <a:spcPct val="0"/>
              </a:spcAft>
              <a:defRPr sz="2800">
                <a:solidFill>
                  <a:schemeClr val="tx1"/>
                </a:solidFill>
                <a:latin typeface="Arial" pitchFamily="34" charset="0"/>
                <a:cs typeface="Cordia New" pitchFamily="34" charset="-34"/>
              </a:defRPr>
            </a:lvl9pPr>
          </a:lstStyle>
          <a:p>
            <a:pPr algn="ctr" eaLnBrk="1" hangingPunct="1">
              <a:spcBef>
                <a:spcPct val="20000"/>
              </a:spcBef>
            </a:pPr>
            <a:r>
              <a:rPr lang="en-US" sz="4000">
                <a:solidFill>
                  <a:srgbClr val="C00000"/>
                </a:solidFill>
              </a:rPr>
              <a:t>THANK YOU</a:t>
            </a:r>
          </a:p>
          <a:p>
            <a:pPr algn="ctr" eaLnBrk="1" hangingPunct="1">
              <a:spcBef>
                <a:spcPct val="20000"/>
              </a:spcBef>
            </a:pPr>
            <a:endParaRPr lang="en-US" sz="4000">
              <a:solidFill>
                <a:srgbClr val="C00000"/>
              </a:solidFill>
            </a:endParaRPr>
          </a:p>
          <a:p>
            <a:pPr algn="ctr" eaLnBrk="1" hangingPunct="1">
              <a:spcBef>
                <a:spcPct val="20000"/>
              </a:spcBef>
            </a:pPr>
            <a:r>
              <a:rPr lang="en-US">
                <a:solidFill>
                  <a:srgbClr val="C00000"/>
                </a:solidFill>
              </a:rPr>
              <a:t>slides compiled by </a:t>
            </a:r>
            <a:r>
              <a:rPr lang="en-US" u="sng">
                <a:solidFill>
                  <a:srgbClr val="C00000"/>
                </a:solidFill>
                <a:hlinkClick r:id="rId2"/>
              </a:rPr>
              <a:t>www.aidsdatahub.org</a:t>
            </a:r>
            <a:endParaRPr lang="en-US" u="sng">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endParaRPr lang="en-US" sz="1400" i="1">
              <a:solidFill>
                <a:srgbClr val="C00000"/>
              </a:solidFill>
            </a:endParaRPr>
          </a:p>
          <a:p>
            <a:pPr algn="ctr" eaLnBrk="1" hangingPunct="1">
              <a:spcBef>
                <a:spcPct val="20000"/>
              </a:spcBef>
            </a:pPr>
            <a:r>
              <a:rPr lang="en-US" sz="1400" i="1">
                <a:solidFill>
                  <a:srgbClr val="C00000"/>
                </a:solidFill>
              </a:rPr>
              <a:t>Data shown in this slide set  are comprehensive to the extent they are available from country reports. Please inform us if you know of sources where more recent data can be used.  Please acknowledge </a:t>
            </a:r>
            <a:r>
              <a:rPr lang="en-US" sz="1400" i="1">
                <a:solidFill>
                  <a:srgbClr val="C00000"/>
                </a:solidFill>
                <a:hlinkClick r:id="rId2"/>
              </a:rPr>
              <a:t>www.aidsdatahub.org</a:t>
            </a:r>
            <a:r>
              <a:rPr lang="en-US" sz="1400" i="1">
                <a:solidFill>
                  <a:srgbClr val="C00000"/>
                </a:solidFill>
              </a:rPr>
              <a:t> if slides are lifted directly from this site</a:t>
            </a:r>
          </a:p>
          <a:p>
            <a:pPr algn="ctr" eaLnBrk="1" hangingPunct="1">
              <a:spcBef>
                <a:spcPct val="20000"/>
              </a:spcBef>
            </a:pPr>
            <a:endParaRPr lang="en-US" sz="160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5"/>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5400" dirty="0" smtClean="0">
                <a:cs typeface="Cordia New" pitchFamily="34" charset="-34"/>
              </a:rPr>
              <a:t>HIV prevalence and </a:t>
            </a:r>
            <a:br>
              <a:rPr lang="en-US" sz="5400" dirty="0" smtClean="0">
                <a:cs typeface="Cordia New" pitchFamily="34" charset="-34"/>
              </a:rPr>
            </a:br>
            <a:r>
              <a:rPr lang="en-US" sz="5400" dirty="0" smtClean="0">
                <a:cs typeface="Cordia New" pitchFamily="34" charset="-34"/>
              </a:rPr>
              <a:t>epidemiology</a:t>
            </a:r>
            <a:endParaRPr lang="th-TH"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402672" cy="504000"/>
          </a:xfrm>
        </p:spPr>
        <p:txBody>
          <a:bodyPr/>
          <a:lstStyle/>
          <a:p>
            <a:r>
              <a:rPr lang="en-US" dirty="0" smtClean="0"/>
              <a:t>HIV prevalence among transport workers, countries where data is available, 2009 - 2012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4</a:t>
            </a:fld>
            <a:endParaRPr lang="th-TH" dirty="0">
              <a:solidFill>
                <a:prstClr val="black">
                  <a:tint val="75000"/>
                </a:prstClr>
              </a:solidFill>
            </a:endParaRPr>
          </a:p>
        </p:txBody>
      </p:sp>
      <p:sp>
        <p:nvSpPr>
          <p:cNvPr id="5" name="TextBox 4"/>
          <p:cNvSpPr txBox="1"/>
          <p:nvPr/>
        </p:nvSpPr>
        <p:spPr>
          <a:xfrm>
            <a:off x="72008" y="6444044"/>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1) Integrated </a:t>
            </a:r>
            <a:r>
              <a:rPr lang="en-US" sz="900" dirty="0">
                <a:solidFill>
                  <a:prstClr val="black"/>
                </a:solidFill>
              </a:rPr>
              <a:t>Behavioral and Biological Surveillance </a:t>
            </a:r>
            <a:r>
              <a:rPr lang="en-US" sz="900" dirty="0" smtClean="0">
                <a:solidFill>
                  <a:prstClr val="black"/>
                </a:solidFill>
              </a:rPr>
              <a:t>Surveys; and 2) </a:t>
            </a:r>
            <a:r>
              <a:rPr lang="en-US" sz="900" dirty="0">
                <a:solidFill>
                  <a:prstClr val="black"/>
                </a:solidFill>
              </a:rPr>
              <a:t>National AIDS Control Organization, Ministry of Health and Family Welfare, Government of India (September 2012), HIV Sentinel Surveillance 2010-11: A Technical Brief.</a:t>
            </a:r>
            <a:endParaRPr lang="en-GB" sz="900" dirty="0">
              <a:solidFill>
                <a:prstClr val="black"/>
              </a:solidFill>
            </a:endParaRPr>
          </a:p>
        </p:txBody>
      </p:sp>
      <p:sp>
        <p:nvSpPr>
          <p:cNvPr id="6" name="TextBox 5"/>
          <p:cNvSpPr txBox="1"/>
          <p:nvPr/>
        </p:nvSpPr>
        <p:spPr>
          <a:xfrm>
            <a:off x="1619672" y="5949280"/>
            <a:ext cx="2232248" cy="276999"/>
          </a:xfrm>
          <a:prstGeom prst="rect">
            <a:avLst/>
          </a:prstGeom>
          <a:noFill/>
          <a:ln>
            <a:solidFill>
              <a:schemeClr val="tx1"/>
            </a:solidFill>
            <a:prstDash val="sysDash"/>
          </a:ln>
        </p:spPr>
        <p:txBody>
          <a:bodyPr wrap="square" rtlCol="0">
            <a:spAutoFit/>
          </a:bodyPr>
          <a:lstStyle/>
          <a:p>
            <a:r>
              <a:rPr lang="en-GB" sz="1200" b="1" dirty="0">
                <a:latin typeface="+mn-lt"/>
              </a:rPr>
              <a:t>*</a:t>
            </a:r>
            <a:r>
              <a:rPr lang="en-GB" sz="1200" b="1" dirty="0" err="1">
                <a:latin typeface="+mn-lt"/>
              </a:rPr>
              <a:t>Torkham</a:t>
            </a:r>
            <a:r>
              <a:rPr lang="en-GB" sz="1200" b="1" dirty="0">
                <a:latin typeface="+mn-lt"/>
              </a:rPr>
              <a:t> border crossing</a:t>
            </a:r>
          </a:p>
        </p:txBody>
      </p:sp>
      <p:graphicFrame>
        <p:nvGraphicFramePr>
          <p:cNvPr id="7" name="Chart 6"/>
          <p:cNvGraphicFramePr>
            <a:graphicFrameLocks/>
          </p:cNvGraphicFramePr>
          <p:nvPr>
            <p:extLst>
              <p:ext uri="{D42A27DB-BD31-4B8C-83A1-F6EECF244321}">
                <p14:modId xmlns:p14="http://schemas.microsoft.com/office/powerpoint/2010/main" val="883946412"/>
              </p:ext>
            </p:extLst>
          </p:nvPr>
        </p:nvGraphicFramePr>
        <p:xfrm>
          <a:off x="910369" y="2708920"/>
          <a:ext cx="7143750" cy="327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5662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402672" cy="504000"/>
          </a:xfrm>
        </p:spPr>
        <p:txBody>
          <a:bodyPr/>
          <a:lstStyle/>
          <a:p>
            <a:r>
              <a:rPr lang="en-US" dirty="0"/>
              <a:t>HIV prevalence among long distance truck drivers in selected geographical locations, India, 2010-11</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5</a:t>
            </a:fld>
            <a:endParaRPr lang="th-TH" dirty="0">
              <a:solidFill>
                <a:prstClr val="black">
                  <a:tint val="75000"/>
                </a:prstClr>
              </a:solidFill>
            </a:endParaRPr>
          </a:p>
        </p:txBody>
      </p:sp>
      <p:sp>
        <p:nvSpPr>
          <p:cNvPr id="5" name="TextBox 4"/>
          <p:cNvSpPr txBox="1"/>
          <p:nvPr/>
        </p:nvSpPr>
        <p:spPr>
          <a:xfrm>
            <a:off x="0" y="6334088"/>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3"/>
              </a:rPr>
              <a:t>www.aidsdatahub.org</a:t>
            </a:r>
            <a:r>
              <a:rPr lang="en-US" sz="900" dirty="0" smtClean="0">
                <a:solidFill>
                  <a:prstClr val="black"/>
                </a:solidFill>
              </a:rPr>
              <a:t> based on </a:t>
            </a:r>
            <a:r>
              <a:rPr lang="en-US" sz="900" dirty="0">
                <a:solidFill>
                  <a:prstClr val="black"/>
                </a:solidFill>
              </a:rPr>
              <a:t>National AIDS Control </a:t>
            </a:r>
            <a:r>
              <a:rPr lang="en-US" sz="900" dirty="0" smtClean="0">
                <a:solidFill>
                  <a:prstClr val="black"/>
                </a:solidFill>
              </a:rPr>
              <a:t>Organization, </a:t>
            </a:r>
            <a:r>
              <a:rPr lang="en-US" sz="900" dirty="0">
                <a:solidFill>
                  <a:prstClr val="black"/>
                </a:solidFill>
              </a:rPr>
              <a:t>Ministry of Health and Family Welfare, Government of India (September 2012), HIV Sentinel Surveillance 2010-11: A Technical Brief.</a:t>
            </a:r>
            <a:endParaRPr lang="en-GB" sz="900" dirty="0">
              <a:solidFill>
                <a:prstClr val="black"/>
              </a:solidFill>
            </a:endParaRPr>
          </a:p>
        </p:txBody>
      </p:sp>
      <p:graphicFrame>
        <p:nvGraphicFramePr>
          <p:cNvPr id="7" name="Chart 6"/>
          <p:cNvGraphicFramePr>
            <a:graphicFrameLocks/>
          </p:cNvGraphicFramePr>
          <p:nvPr>
            <p:extLst>
              <p:ext uri="{D42A27DB-BD31-4B8C-83A1-F6EECF244321}">
                <p14:modId xmlns:p14="http://schemas.microsoft.com/office/powerpoint/2010/main" val="1730225010"/>
              </p:ext>
            </p:extLst>
          </p:nvPr>
        </p:nvGraphicFramePr>
        <p:xfrm>
          <a:off x="323528" y="2204864"/>
          <a:ext cx="8496944" cy="39604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724360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402672" cy="504000"/>
          </a:xfrm>
        </p:spPr>
        <p:txBody>
          <a:bodyPr/>
          <a:lstStyle/>
          <a:p>
            <a:r>
              <a:rPr lang="en-US" dirty="0"/>
              <a:t>Syphilis prevalence among transport workers, countries where data is available, 2011-2012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6</a:t>
            </a:fld>
            <a:endParaRPr lang="th-TH" dirty="0">
              <a:solidFill>
                <a:prstClr val="black">
                  <a:tint val="75000"/>
                </a:prstClr>
              </a:solidFill>
            </a:endParaRPr>
          </a:p>
        </p:txBody>
      </p:sp>
      <p:sp>
        <p:nvSpPr>
          <p:cNvPr id="5" name="TextBox 4"/>
          <p:cNvSpPr txBox="1"/>
          <p:nvPr/>
        </p:nvSpPr>
        <p:spPr>
          <a:xfrm>
            <a:off x="0" y="6334088"/>
            <a:ext cx="8964488" cy="507831"/>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a:t>
            </a:r>
            <a:r>
              <a:rPr lang="en-US" sz="900" dirty="0">
                <a:solidFill>
                  <a:prstClr val="black"/>
                </a:solidFill>
              </a:rPr>
              <a:t>1) National HIV and STI Surveillance and Strategic Information Unit, National Epidemiology Center, DOH. (2013). 2011 Integrated HIV Behavioral and Serologic Surveillance (IHBSS). Manila, Philippines; 2) National AIDS Control Programme. (2013). Integrated Behavioral and Biological Surveillance in Afghanistan: 2012 Survey and Comparison of Trends 2009 to 2012.</a:t>
            </a:r>
            <a:endParaRPr lang="en-GB" sz="900" dirty="0">
              <a:solidFill>
                <a:prstClr val="black"/>
              </a:solidFill>
            </a:endParaRPr>
          </a:p>
        </p:txBody>
      </p:sp>
      <p:graphicFrame>
        <p:nvGraphicFramePr>
          <p:cNvPr id="8" name="Chart 7"/>
          <p:cNvGraphicFramePr>
            <a:graphicFrameLocks/>
          </p:cNvGraphicFramePr>
          <p:nvPr>
            <p:extLst>
              <p:ext uri="{D42A27DB-BD31-4B8C-83A1-F6EECF244321}">
                <p14:modId xmlns:p14="http://schemas.microsoft.com/office/powerpoint/2010/main" val="973982201"/>
              </p:ext>
            </p:extLst>
          </p:nvPr>
        </p:nvGraphicFramePr>
        <p:xfrm>
          <a:off x="1115616" y="2348880"/>
          <a:ext cx="6480720"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36012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84784"/>
            <a:ext cx="8856984" cy="504000"/>
          </a:xfrm>
        </p:spPr>
        <p:txBody>
          <a:bodyPr/>
          <a:lstStyle/>
          <a:p>
            <a:r>
              <a:rPr lang="en-US" dirty="0"/>
              <a:t>Chlamydia and gonorrhea prevalence among long distance truck drivers along national highways in India, 2009-2010</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7</a:t>
            </a:fld>
            <a:endParaRPr lang="th-TH" dirty="0">
              <a:solidFill>
                <a:prstClr val="black">
                  <a:tint val="75000"/>
                </a:prstClr>
              </a:solidFill>
            </a:endParaRPr>
          </a:p>
        </p:txBody>
      </p:sp>
      <p:sp>
        <p:nvSpPr>
          <p:cNvPr id="5" name="TextBox 4"/>
          <p:cNvSpPr txBox="1"/>
          <p:nvPr/>
        </p:nvSpPr>
        <p:spPr>
          <a:xfrm>
            <a:off x="0" y="6334088"/>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a:t>
            </a:r>
            <a:r>
              <a:rPr lang="en-US" sz="900" dirty="0">
                <a:solidFill>
                  <a:prstClr val="black"/>
                </a:solidFill>
              </a:rPr>
              <a:t>National Summary Report – India (July 2011), Integrated </a:t>
            </a:r>
            <a:r>
              <a:rPr lang="en-US" sz="900" dirty="0" err="1">
                <a:solidFill>
                  <a:prstClr val="black"/>
                </a:solidFill>
              </a:rPr>
              <a:t>Behavioural</a:t>
            </a:r>
            <a:r>
              <a:rPr lang="en-US" sz="900" dirty="0">
                <a:solidFill>
                  <a:prstClr val="black"/>
                </a:solidFill>
              </a:rPr>
              <a:t> and Biological Assessment (IBBA), Round 2 (2009-2010). New Delhi: Indian Council of Medical Research and FHI 360.</a:t>
            </a:r>
            <a:endParaRPr lang="en-GB" sz="9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val="3973454343"/>
              </p:ext>
            </p:extLst>
          </p:nvPr>
        </p:nvGraphicFramePr>
        <p:xfrm>
          <a:off x="1043608" y="2636912"/>
          <a:ext cx="6912768" cy="34563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857475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412776"/>
            <a:ext cx="8712968" cy="504000"/>
          </a:xfrm>
        </p:spPr>
        <p:txBody>
          <a:bodyPr/>
          <a:lstStyle/>
          <a:p>
            <a:r>
              <a:rPr lang="en-US" dirty="0"/>
              <a:t>Hepatitis B and Hepatitis C among road transport workers and assistants, </a:t>
            </a:r>
            <a:r>
              <a:rPr lang="en-US" dirty="0" err="1"/>
              <a:t>Torkham</a:t>
            </a:r>
            <a:r>
              <a:rPr lang="en-US" dirty="0"/>
              <a:t> boarder crossing in Afghanistan, </a:t>
            </a:r>
            <a:r>
              <a:rPr lang="en-US" dirty="0" smtClean="0"/>
              <a:t>2009 - </a:t>
            </a:r>
            <a:r>
              <a:rPr lang="en-US" dirty="0"/>
              <a:t>2012</a:t>
            </a:r>
            <a:endParaRPr lang="th-TH" dirty="0"/>
          </a:p>
        </p:txBody>
      </p:sp>
      <p:sp>
        <p:nvSpPr>
          <p:cNvPr id="3" name="Slide Number Placeholder 2"/>
          <p:cNvSpPr>
            <a:spLocks noGrp="1"/>
          </p:cNvSpPr>
          <p:nvPr>
            <p:ph type="sldNum" sz="quarter" idx="10"/>
          </p:nvPr>
        </p:nvSpPr>
        <p:spPr/>
        <p:txBody>
          <a:bodyPr/>
          <a:lstStyle/>
          <a:p>
            <a:pPr>
              <a:defRPr/>
            </a:pPr>
            <a:fld id="{9D28C68A-2064-4B7C-AFCD-A80A23DCD611}" type="slidenum">
              <a:rPr lang="th-TH" smtClean="0">
                <a:solidFill>
                  <a:prstClr val="black">
                    <a:tint val="75000"/>
                  </a:prstClr>
                </a:solidFill>
              </a:rPr>
              <a:pPr>
                <a:defRPr/>
              </a:pPr>
              <a:t>8</a:t>
            </a:fld>
            <a:endParaRPr lang="th-TH" dirty="0">
              <a:solidFill>
                <a:prstClr val="black">
                  <a:tint val="75000"/>
                </a:prstClr>
              </a:solidFill>
            </a:endParaRPr>
          </a:p>
        </p:txBody>
      </p:sp>
      <p:sp>
        <p:nvSpPr>
          <p:cNvPr id="5" name="TextBox 4"/>
          <p:cNvSpPr txBox="1"/>
          <p:nvPr/>
        </p:nvSpPr>
        <p:spPr>
          <a:xfrm>
            <a:off x="0" y="6423735"/>
            <a:ext cx="8964488" cy="369332"/>
          </a:xfrm>
          <a:prstGeom prst="rect">
            <a:avLst/>
          </a:prstGeom>
          <a:noFill/>
        </p:spPr>
        <p:txBody>
          <a:bodyPr wrap="square" rtlCol="0">
            <a:spAutoFit/>
          </a:bodyPr>
          <a:lstStyle/>
          <a:p>
            <a:r>
              <a:rPr lang="en-US" sz="900" dirty="0" smtClean="0">
                <a:solidFill>
                  <a:prstClr val="black"/>
                </a:solidFill>
              </a:rPr>
              <a:t>Source: Prepared by </a:t>
            </a:r>
            <a:r>
              <a:rPr lang="en-US" sz="900" dirty="0" smtClean="0">
                <a:solidFill>
                  <a:prstClr val="black"/>
                </a:solidFill>
                <a:hlinkClick r:id="rId2"/>
              </a:rPr>
              <a:t>www.aidsdatahub.org</a:t>
            </a:r>
            <a:r>
              <a:rPr lang="en-US" sz="900" dirty="0" smtClean="0">
                <a:solidFill>
                  <a:prstClr val="black"/>
                </a:solidFill>
              </a:rPr>
              <a:t> based on  </a:t>
            </a:r>
            <a:r>
              <a:rPr lang="en-US" sz="900" dirty="0">
                <a:solidFill>
                  <a:prstClr val="black"/>
                </a:solidFill>
              </a:rPr>
              <a:t>National AIDS Control Programme. (2013). Integrated Behavioral and Biological Surveillance in Afghanistan: 2012 Survey and Comparison of Trends 2009 to 2012.</a:t>
            </a:r>
            <a:endParaRPr lang="en-GB" sz="900" dirty="0">
              <a:solidFill>
                <a:prstClr val="black"/>
              </a:solidFill>
            </a:endParaRPr>
          </a:p>
        </p:txBody>
      </p:sp>
      <p:graphicFrame>
        <p:nvGraphicFramePr>
          <p:cNvPr id="6" name="Chart 5"/>
          <p:cNvGraphicFramePr>
            <a:graphicFrameLocks/>
          </p:cNvGraphicFramePr>
          <p:nvPr>
            <p:extLst>
              <p:ext uri="{D42A27DB-BD31-4B8C-83A1-F6EECF244321}">
                <p14:modId xmlns:p14="http://schemas.microsoft.com/office/powerpoint/2010/main" val="153499446"/>
              </p:ext>
            </p:extLst>
          </p:nvPr>
        </p:nvGraphicFramePr>
        <p:xfrm>
          <a:off x="827584" y="2564904"/>
          <a:ext cx="7560840" cy="36724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59500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xfrm>
            <a:off x="225425" y="3390900"/>
            <a:ext cx="8115300" cy="1747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5400" smtClean="0">
                <a:cs typeface="Cordia New" pitchFamily="34" charset="-34"/>
              </a:rPr>
              <a:t>Risk behaviours</a:t>
            </a:r>
            <a:br>
              <a:rPr lang="en-US" altLang="zh-CN" sz="5400" smtClean="0">
                <a:cs typeface="Cordia New" pitchFamily="34" charset="-34"/>
              </a:rPr>
            </a:br>
            <a:r>
              <a:rPr lang="zh-CN" altLang="en-US" sz="5400" smtClean="0">
                <a:cs typeface="Cordia New" pitchFamily="34" charset="-34"/>
              </a:rPr>
              <a:t/>
            </a:r>
            <a:br>
              <a:rPr lang="zh-CN" altLang="en-US" sz="5400" smtClean="0">
                <a:cs typeface="Cordia New" pitchFamily="34" charset="-34"/>
              </a:rPr>
            </a:br>
            <a:endParaRPr lang="en-US" smtClean="0">
              <a:cs typeface="Cordia New" pitchFamily="34" charset="-34"/>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ONLINEALLOWACCESS" val="1"/>
  <p:tag name="ISPRINGONLINEUPLOADPRESENTATION" val="1"/>
  <p:tag name="ISPRINGONLINEALLOWDOWNLOAD" val="1"/>
  <p:tag name="ISPRINGONLINETOPIC" val="Education"/>
  <p:tag name="ISPRINGONLINELANG" val="en"/>
</p:tagLst>
</file>

<file path=ppt/theme/theme1.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9728</TotalTime>
  <Words>1224</Words>
  <Application>Microsoft Office PowerPoint</Application>
  <PresentationFormat>On-screen Show (4:3)</PresentationFormat>
  <Paragraphs>99</Paragraphs>
  <Slides>22</Slides>
  <Notes>6</Notes>
  <HiddenSlides>0</HiddenSlides>
  <MMClips>0</MMClips>
  <ScaleCrop>false</ScaleCrop>
  <HeadingPairs>
    <vt:vector size="4" baseType="variant">
      <vt:variant>
        <vt:lpstr>Theme</vt:lpstr>
      </vt:variant>
      <vt:variant>
        <vt:i4>7</vt:i4>
      </vt:variant>
      <vt:variant>
        <vt:lpstr>Slide Titles</vt:lpstr>
      </vt:variant>
      <vt:variant>
        <vt:i4>22</vt:i4>
      </vt:variant>
    </vt:vector>
  </HeadingPairs>
  <TitlesOfParts>
    <vt:vector size="29" baseType="lpstr">
      <vt:lpstr>1_Cover Design</vt:lpstr>
      <vt:lpstr>Layout</vt:lpstr>
      <vt:lpstr>Layout with Latest!</vt:lpstr>
      <vt:lpstr>2_Cover Design</vt:lpstr>
      <vt:lpstr>3_Cover Design</vt:lpstr>
      <vt:lpstr>1_Layout</vt:lpstr>
      <vt:lpstr>2_Layout</vt:lpstr>
      <vt:lpstr>Transport workers </vt:lpstr>
      <vt:lpstr>CONTENT</vt:lpstr>
      <vt:lpstr>HIV prevalence and  epidemiology</vt:lpstr>
      <vt:lpstr>HIV prevalence among transport workers, countries where data is available, 2009 - 2012</vt:lpstr>
      <vt:lpstr>HIV prevalence among long distance truck drivers in selected geographical locations, India, 2010-11</vt:lpstr>
      <vt:lpstr>Syphilis prevalence among transport workers, countries where data is available, 2011-2012</vt:lpstr>
      <vt:lpstr>Chlamydia and gonorrhea prevalence among long distance truck drivers along national highways in India, 2009-2010</vt:lpstr>
      <vt:lpstr>Hepatitis B and Hepatitis C among road transport workers and assistants, Torkham boarder crossing in Afghanistan, 2009 - 2012</vt:lpstr>
      <vt:lpstr>Risk behaviours  </vt:lpstr>
      <vt:lpstr>Mean number of commercial female partners among transport workers in the last year, countries where data is available, 2006-2011</vt:lpstr>
      <vt:lpstr>Proportion of transport workers who reported having commercial sex in the last year, 2006-2012</vt:lpstr>
      <vt:lpstr>Proportion of transport workers who reported condom use at last sex with FSW, 2004-2012</vt:lpstr>
      <vt:lpstr>Proportion of transport workers who reported condom use with FSW, 2006-2012</vt:lpstr>
      <vt:lpstr>Proportion of transport workers who reported condom use at last sex with a casual/non-paid female partner, 2009-2012</vt:lpstr>
      <vt:lpstr>Proportion of transport workers with reported drug use behaviors, 2006-2012</vt:lpstr>
      <vt:lpstr>Vulnerability and  HIV knowledge</vt:lpstr>
      <vt:lpstr>Proportion of transport workers with comprehensive HIV knowledge, 2006-2011</vt:lpstr>
      <vt:lpstr>National response </vt:lpstr>
      <vt:lpstr>Proportion of transport workers who have ever received an HIV test, 2009-2012</vt:lpstr>
      <vt:lpstr>Proportion of transport workers who received an HIV test in the last 12 months and knew the results, 2005-2011</vt:lpstr>
      <vt:lpstr>Proportion of transport workers reached with HIV prevention programmes, 2004-2011</vt:lpstr>
      <vt:lpstr>PowerPoint Presentation</vt:lpstr>
    </vt:vector>
  </TitlesOfParts>
  <Company>Computer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at higher risk</dc:title>
  <dc:creator>HomeUser</dc:creator>
  <cp:lastModifiedBy>Administrator</cp:lastModifiedBy>
  <cp:revision>867</cp:revision>
  <dcterms:created xsi:type="dcterms:W3CDTF">2010-11-08T08:31:49Z</dcterms:created>
  <dcterms:modified xsi:type="dcterms:W3CDTF">2016-12-12T02:00:58Z</dcterms:modified>
</cp:coreProperties>
</file>