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6.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notesSlides/notesSlide7.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notesSlides/notesSlide8.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notesSlides/notesSlide9.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10.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notesSlides/notesSlide11.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14.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16.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theme/themeOverride4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1" r:id="rId4"/>
    <p:sldMasterId id="2147483694" r:id="rId5"/>
    <p:sldMasterId id="2147483730" r:id="rId6"/>
    <p:sldMasterId id="2147483766" r:id="rId7"/>
    <p:sldMasterId id="2147483775" r:id="rId8"/>
    <p:sldMasterId id="2147483784" r:id="rId9"/>
    <p:sldMasterId id="2147483802" r:id="rId10"/>
    <p:sldMasterId id="2147483811" r:id="rId11"/>
    <p:sldMasterId id="2147483820" r:id="rId12"/>
    <p:sldMasterId id="2147483829" r:id="rId13"/>
    <p:sldMasterId id="2147483838" r:id="rId14"/>
    <p:sldMasterId id="2147483847" r:id="rId15"/>
    <p:sldMasterId id="2147483856" r:id="rId16"/>
    <p:sldMasterId id="2147483865" r:id="rId17"/>
    <p:sldMasterId id="2147483874" r:id="rId18"/>
  </p:sldMasterIdLst>
  <p:notesMasterIdLst>
    <p:notesMasterId r:id="rId68"/>
  </p:notesMasterIdLst>
  <p:sldIdLst>
    <p:sldId id="257" r:id="rId19"/>
    <p:sldId id="319" r:id="rId20"/>
    <p:sldId id="363" r:id="rId21"/>
    <p:sldId id="258" r:id="rId22"/>
    <p:sldId id="591" r:id="rId23"/>
    <p:sldId id="592" r:id="rId24"/>
    <p:sldId id="593" r:id="rId25"/>
    <p:sldId id="370" r:id="rId26"/>
    <p:sldId id="309" r:id="rId27"/>
    <p:sldId id="355" r:id="rId28"/>
    <p:sldId id="330" r:id="rId29"/>
    <p:sldId id="331" r:id="rId30"/>
    <p:sldId id="332" r:id="rId31"/>
    <p:sldId id="259" r:id="rId32"/>
    <p:sldId id="335" r:id="rId33"/>
    <p:sldId id="333" r:id="rId34"/>
    <p:sldId id="346" r:id="rId35"/>
    <p:sldId id="334" r:id="rId36"/>
    <p:sldId id="336" r:id="rId37"/>
    <p:sldId id="345" r:id="rId38"/>
    <p:sldId id="338" r:id="rId39"/>
    <p:sldId id="337" r:id="rId40"/>
    <p:sldId id="339" r:id="rId41"/>
    <p:sldId id="340" r:id="rId42"/>
    <p:sldId id="329" r:id="rId43"/>
    <p:sldId id="328" r:id="rId44"/>
    <p:sldId id="350" r:id="rId45"/>
    <p:sldId id="321" r:id="rId46"/>
    <p:sldId id="322" r:id="rId47"/>
    <p:sldId id="261" r:id="rId48"/>
    <p:sldId id="296" r:id="rId49"/>
    <p:sldId id="356" r:id="rId50"/>
    <p:sldId id="269" r:id="rId51"/>
    <p:sldId id="304" r:id="rId52"/>
    <p:sldId id="348" r:id="rId53"/>
    <p:sldId id="349" r:id="rId54"/>
    <p:sldId id="262" r:id="rId55"/>
    <p:sldId id="347" r:id="rId56"/>
    <p:sldId id="603" r:id="rId57"/>
    <p:sldId id="596" r:id="rId58"/>
    <p:sldId id="598" r:id="rId59"/>
    <p:sldId id="597" r:id="rId60"/>
    <p:sldId id="602" r:id="rId61"/>
    <p:sldId id="599" r:id="rId62"/>
    <p:sldId id="600" r:id="rId63"/>
    <p:sldId id="601" r:id="rId64"/>
    <p:sldId id="595" r:id="rId65"/>
    <p:sldId id="353" r:id="rId66"/>
    <p:sldId id="317" r:id="rId67"/>
  </p:sldIdLst>
  <p:sldSz cx="12192000" cy="6858000"/>
  <p:notesSz cx="6858000" cy="9144000"/>
  <p:defaultTextStyle>
    <a:defPPr>
      <a:defRPr lang="en-US"/>
    </a:defPPr>
    <a:lvl1pPr marL="0" algn="l" defTabSz="911598" rtl="0" eaLnBrk="1" latinLnBrk="0" hangingPunct="1">
      <a:defRPr sz="1800" kern="1200">
        <a:solidFill>
          <a:schemeClr val="tx1"/>
        </a:solidFill>
        <a:latin typeface="+mn-lt"/>
        <a:ea typeface="+mn-ea"/>
        <a:cs typeface="+mn-cs"/>
      </a:defRPr>
    </a:lvl1pPr>
    <a:lvl2pPr marL="455802" algn="l" defTabSz="911598" rtl="0" eaLnBrk="1" latinLnBrk="0" hangingPunct="1">
      <a:defRPr sz="1800" kern="1200">
        <a:solidFill>
          <a:schemeClr val="tx1"/>
        </a:solidFill>
        <a:latin typeface="+mn-lt"/>
        <a:ea typeface="+mn-ea"/>
        <a:cs typeface="+mn-cs"/>
      </a:defRPr>
    </a:lvl2pPr>
    <a:lvl3pPr marL="911598" algn="l" defTabSz="911598" rtl="0" eaLnBrk="1" latinLnBrk="0" hangingPunct="1">
      <a:defRPr sz="1800" kern="1200">
        <a:solidFill>
          <a:schemeClr val="tx1"/>
        </a:solidFill>
        <a:latin typeface="+mn-lt"/>
        <a:ea typeface="+mn-ea"/>
        <a:cs typeface="+mn-cs"/>
      </a:defRPr>
    </a:lvl3pPr>
    <a:lvl4pPr marL="1367398" algn="l" defTabSz="911598" rtl="0" eaLnBrk="1" latinLnBrk="0" hangingPunct="1">
      <a:defRPr sz="1800" kern="1200">
        <a:solidFill>
          <a:schemeClr val="tx1"/>
        </a:solidFill>
        <a:latin typeface="+mn-lt"/>
        <a:ea typeface="+mn-ea"/>
        <a:cs typeface="+mn-cs"/>
      </a:defRPr>
    </a:lvl4pPr>
    <a:lvl5pPr marL="1823173" algn="l" defTabSz="911598" rtl="0" eaLnBrk="1" latinLnBrk="0" hangingPunct="1">
      <a:defRPr sz="1800" kern="1200">
        <a:solidFill>
          <a:schemeClr val="tx1"/>
        </a:solidFill>
        <a:latin typeface="+mn-lt"/>
        <a:ea typeface="+mn-ea"/>
        <a:cs typeface="+mn-cs"/>
      </a:defRPr>
    </a:lvl5pPr>
    <a:lvl6pPr marL="2278988" algn="l" defTabSz="911598" rtl="0" eaLnBrk="1" latinLnBrk="0" hangingPunct="1">
      <a:defRPr sz="1800" kern="1200">
        <a:solidFill>
          <a:schemeClr val="tx1"/>
        </a:solidFill>
        <a:latin typeface="+mn-lt"/>
        <a:ea typeface="+mn-ea"/>
        <a:cs typeface="+mn-cs"/>
      </a:defRPr>
    </a:lvl6pPr>
    <a:lvl7pPr marL="2734797" algn="l" defTabSz="911598" rtl="0" eaLnBrk="1" latinLnBrk="0" hangingPunct="1">
      <a:defRPr sz="1800" kern="1200">
        <a:solidFill>
          <a:schemeClr val="tx1"/>
        </a:solidFill>
        <a:latin typeface="+mn-lt"/>
        <a:ea typeface="+mn-ea"/>
        <a:cs typeface="+mn-cs"/>
      </a:defRPr>
    </a:lvl7pPr>
    <a:lvl8pPr marL="3190579" algn="l" defTabSz="911598" rtl="0" eaLnBrk="1" latinLnBrk="0" hangingPunct="1">
      <a:defRPr sz="1800" kern="1200">
        <a:solidFill>
          <a:schemeClr val="tx1"/>
        </a:solidFill>
        <a:latin typeface="+mn-lt"/>
        <a:ea typeface="+mn-ea"/>
        <a:cs typeface="+mn-cs"/>
      </a:defRPr>
    </a:lvl8pPr>
    <a:lvl9pPr marL="3646352" algn="l" defTabSz="9115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540"/>
    <a:srgbClr val="E31837"/>
    <a:srgbClr val="00AEEF"/>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28723-E892-4D81-A0BD-C0B087A96A5D}" v="2" dt="2019-08-01T00:25:11.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0361" autoAdjust="0"/>
  </p:normalViewPr>
  <p:slideViewPr>
    <p:cSldViewPr>
      <p:cViewPr varScale="1">
        <p:scale>
          <a:sx n="60" d="100"/>
          <a:sy n="60" d="100"/>
        </p:scale>
        <p:origin x="884" y="52"/>
      </p:cViewPr>
      <p:guideLst>
        <p:guide orient="horz" pos="2160"/>
        <p:guide pos="3840"/>
      </p:guideLst>
    </p:cSldViewPr>
  </p:slideViewPr>
  <p:notesTextViewPr>
    <p:cViewPr>
      <p:scale>
        <a:sx n="1" d="1"/>
        <a:sy n="1" d="1"/>
      </p:scale>
      <p:origin x="0" y="0"/>
    </p:cViewPr>
  </p:notesTextViewPr>
  <p:sorterViewPr>
    <p:cViewPr>
      <p:scale>
        <a:sx n="110" d="100"/>
        <a:sy n="110" d="100"/>
      </p:scale>
      <p:origin x="0" y="115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7.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NYATHAROKUL, Earn" userId="58b9920b-2840-4897-b490-7acafa085a88" providerId="ADAL" clId="{D9928723-E892-4D81-A0BD-C0B087A96A5D}"/>
    <pc:docChg chg="addSld modSld">
      <pc:chgData name="BOONYATHAROKUL, Earn" userId="58b9920b-2840-4897-b490-7acafa085a88" providerId="ADAL" clId="{D9928723-E892-4D81-A0BD-C0B087A96A5D}" dt="2019-08-01T00:25:38.757" v="5" actId="1076"/>
      <pc:docMkLst>
        <pc:docMk/>
      </pc:docMkLst>
      <pc:sldChg chg="modSp">
        <pc:chgData name="BOONYATHAROKUL, Earn" userId="58b9920b-2840-4897-b490-7acafa085a88" providerId="ADAL" clId="{D9928723-E892-4D81-A0BD-C0B087A96A5D}" dt="2019-08-01T00:22:27.012" v="0" actId="1076"/>
        <pc:sldMkLst>
          <pc:docMk/>
          <pc:sldMk cId="401966672" sldId="329"/>
        </pc:sldMkLst>
        <pc:spChg chg="mod">
          <ac:chgData name="BOONYATHAROKUL, Earn" userId="58b9920b-2840-4897-b490-7acafa085a88" providerId="ADAL" clId="{D9928723-E892-4D81-A0BD-C0B087A96A5D}" dt="2019-08-01T00:22:27.012" v="0" actId="1076"/>
          <ac:spMkLst>
            <pc:docMk/>
            <pc:sldMk cId="401966672" sldId="329"/>
            <ac:spMk id="53250" creationId="{00000000-0000-0000-0000-000000000000}"/>
          </ac:spMkLst>
        </pc:spChg>
      </pc:sldChg>
      <pc:sldChg chg="modSp">
        <pc:chgData name="BOONYATHAROKUL, Earn" userId="58b9920b-2840-4897-b490-7acafa085a88" providerId="ADAL" clId="{D9928723-E892-4D81-A0BD-C0B087A96A5D}" dt="2019-08-01T00:24:05.654" v="1" actId="1076"/>
        <pc:sldMkLst>
          <pc:docMk/>
          <pc:sldMk cId="1584984431" sldId="371"/>
        </pc:sldMkLst>
        <pc:spChg chg="mod">
          <ac:chgData name="BOONYATHAROKUL, Earn" userId="58b9920b-2840-4897-b490-7acafa085a88" providerId="ADAL" clId="{D9928723-E892-4D81-A0BD-C0B087A96A5D}" dt="2019-08-01T00:24:05.654" v="1" actId="1076"/>
          <ac:spMkLst>
            <pc:docMk/>
            <pc:sldMk cId="1584984431" sldId="371"/>
            <ac:spMk id="6" creationId="{2839E016-BBCE-4E6F-A1CD-643B65CC381B}"/>
          </ac:spMkLst>
        </pc:spChg>
      </pc:sldChg>
      <pc:sldChg chg="modSp">
        <pc:chgData name="BOONYATHAROKUL, Earn" userId="58b9920b-2840-4897-b490-7acafa085a88" providerId="ADAL" clId="{D9928723-E892-4D81-A0BD-C0B087A96A5D}" dt="2019-08-01T00:25:31.661" v="3" actId="1076"/>
        <pc:sldMkLst>
          <pc:docMk/>
          <pc:sldMk cId="874263201" sldId="372"/>
        </pc:sldMkLst>
        <pc:spChg chg="mod">
          <ac:chgData name="BOONYATHAROKUL, Earn" userId="58b9920b-2840-4897-b490-7acafa085a88" providerId="ADAL" clId="{D9928723-E892-4D81-A0BD-C0B087A96A5D}" dt="2019-08-01T00:25:31.661" v="3" actId="1076"/>
          <ac:spMkLst>
            <pc:docMk/>
            <pc:sldMk cId="874263201" sldId="372"/>
            <ac:spMk id="6" creationId="{2839E016-BBCE-4E6F-A1CD-643B65CC381B}"/>
          </ac:spMkLst>
        </pc:spChg>
      </pc:sldChg>
      <pc:sldChg chg="modSp">
        <pc:chgData name="BOONYATHAROKUL, Earn" userId="58b9920b-2840-4897-b490-7acafa085a88" providerId="ADAL" clId="{D9928723-E892-4D81-A0BD-C0B087A96A5D}" dt="2019-08-01T00:25:38.757" v="5" actId="1076"/>
        <pc:sldMkLst>
          <pc:docMk/>
          <pc:sldMk cId="1347994178" sldId="373"/>
        </pc:sldMkLst>
        <pc:spChg chg="mod">
          <ac:chgData name="BOONYATHAROKUL, Earn" userId="58b9920b-2840-4897-b490-7acafa085a88" providerId="ADAL" clId="{D9928723-E892-4D81-A0BD-C0B087A96A5D}" dt="2019-08-01T00:25:38.757" v="5" actId="1076"/>
          <ac:spMkLst>
            <pc:docMk/>
            <pc:sldMk cId="1347994178" sldId="373"/>
            <ac:spMk id="6" creationId="{2839E016-BBCE-4E6F-A1CD-643B65CC381B}"/>
          </ac:spMkLst>
        </pc:spChg>
      </pc:sldChg>
      <pc:sldChg chg="modSp">
        <pc:chgData name="BOONYATHAROKUL, Earn" userId="58b9920b-2840-4897-b490-7acafa085a88" providerId="ADAL" clId="{D9928723-E892-4D81-A0BD-C0B087A96A5D}" dt="2019-08-01T00:25:35.501" v="4" actId="1076"/>
        <pc:sldMkLst>
          <pc:docMk/>
          <pc:sldMk cId="2338125431" sldId="374"/>
        </pc:sldMkLst>
        <pc:spChg chg="mod">
          <ac:chgData name="BOONYATHAROKUL, Earn" userId="58b9920b-2840-4897-b490-7acafa085a88" providerId="ADAL" clId="{D9928723-E892-4D81-A0BD-C0B087A96A5D}" dt="2019-08-01T00:25:35.501" v="4" actId="1076"/>
          <ac:spMkLst>
            <pc:docMk/>
            <pc:sldMk cId="2338125431" sldId="374"/>
            <ac:spMk id="6" creationId="{2839E016-BBCE-4E6F-A1CD-643B65CC381B}"/>
          </ac:spMkLst>
        </pc:spChg>
      </pc:sldChg>
      <pc:sldChg chg="add">
        <pc:chgData name="BOONYATHAROKUL, Earn" userId="58b9920b-2840-4897-b490-7acafa085a88" providerId="ADAL" clId="{D9928723-E892-4D81-A0BD-C0B087A96A5D}" dt="2019-08-01T00:25:11.457" v="2"/>
        <pc:sldMkLst>
          <pc:docMk/>
          <pc:sldMk cId="2911765893" sldId="590"/>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D:\@UN_WORKSHOP\YEYU_WORKSHOP\Afghanistan_May%202010\afghan_ppt_workshop.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L:\@UN_WORKSHOP\YEYU_WORKSHOP\!%20Afghanistan_May%202010\Afghanistan_WORKSHOP\afghan_ppt_workshop.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3.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4.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6.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 11 000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B5F-4597-9789-1A7B88413830}"/>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280</c:v>
                </c:pt>
                <c:pt idx="1">
                  <c:v>346</c:v>
                </c:pt>
                <c:pt idx="2">
                  <c:v>430</c:v>
                </c:pt>
                <c:pt idx="3">
                  <c:v>534</c:v>
                </c:pt>
                <c:pt idx="4">
                  <c:v>649</c:v>
                </c:pt>
                <c:pt idx="5">
                  <c:v>773</c:v>
                </c:pt>
                <c:pt idx="6">
                  <c:v>897</c:v>
                </c:pt>
                <c:pt idx="7">
                  <c:v>1021</c:v>
                </c:pt>
                <c:pt idx="8">
                  <c:v>1162</c:v>
                </c:pt>
                <c:pt idx="9">
                  <c:v>1322</c:v>
                </c:pt>
                <c:pt idx="10">
                  <c:v>1516</c:v>
                </c:pt>
                <c:pt idx="11">
                  <c:v>1752</c:v>
                </c:pt>
                <c:pt idx="12">
                  <c:v>2009</c:v>
                </c:pt>
                <c:pt idx="13">
                  <c:v>2301</c:v>
                </c:pt>
                <c:pt idx="14">
                  <c:v>2590</c:v>
                </c:pt>
                <c:pt idx="15">
                  <c:v>2885</c:v>
                </c:pt>
                <c:pt idx="16">
                  <c:v>3179</c:v>
                </c:pt>
                <c:pt idx="17">
                  <c:v>3481</c:v>
                </c:pt>
                <c:pt idx="18">
                  <c:v>3795</c:v>
                </c:pt>
                <c:pt idx="19">
                  <c:v>4149</c:v>
                </c:pt>
                <c:pt idx="20">
                  <c:v>4574</c:v>
                </c:pt>
                <c:pt idx="21">
                  <c:v>5074</c:v>
                </c:pt>
                <c:pt idx="22">
                  <c:v>5645</c:v>
                </c:pt>
                <c:pt idx="23">
                  <c:v>6271</c:v>
                </c:pt>
                <c:pt idx="24">
                  <c:v>6943</c:v>
                </c:pt>
                <c:pt idx="25">
                  <c:v>7648</c:v>
                </c:pt>
                <c:pt idx="26">
                  <c:v>8389</c:v>
                </c:pt>
                <c:pt idx="27">
                  <c:v>9182</c:v>
                </c:pt>
                <c:pt idx="28">
                  <c:v>10032</c:v>
                </c:pt>
                <c:pt idx="29">
                  <c:v>10956</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121</c:v>
                </c:pt>
                <c:pt idx="1">
                  <c:v>154</c:v>
                </c:pt>
                <c:pt idx="2">
                  <c:v>196</c:v>
                </c:pt>
                <c:pt idx="3">
                  <c:v>253</c:v>
                </c:pt>
                <c:pt idx="4">
                  <c:v>302</c:v>
                </c:pt>
                <c:pt idx="5">
                  <c:v>377</c:v>
                </c:pt>
                <c:pt idx="6">
                  <c:v>434</c:v>
                </c:pt>
                <c:pt idx="7">
                  <c:v>497</c:v>
                </c:pt>
                <c:pt idx="8">
                  <c:v>576</c:v>
                </c:pt>
                <c:pt idx="9">
                  <c:v>713</c:v>
                </c:pt>
                <c:pt idx="10">
                  <c:v>826</c:v>
                </c:pt>
                <c:pt idx="11">
                  <c:v>949</c:v>
                </c:pt>
                <c:pt idx="12">
                  <c:v>1091</c:v>
                </c:pt>
                <c:pt idx="13">
                  <c:v>1235</c:v>
                </c:pt>
                <c:pt idx="14">
                  <c:v>1375</c:v>
                </c:pt>
                <c:pt idx="15">
                  <c:v>1500</c:v>
                </c:pt>
                <c:pt idx="16">
                  <c:v>1618</c:v>
                </c:pt>
                <c:pt idx="17">
                  <c:v>1736</c:v>
                </c:pt>
                <c:pt idx="18">
                  <c:v>1899</c:v>
                </c:pt>
                <c:pt idx="19">
                  <c:v>2028</c:v>
                </c:pt>
                <c:pt idx="20">
                  <c:v>2139</c:v>
                </c:pt>
                <c:pt idx="21">
                  <c:v>2398</c:v>
                </c:pt>
                <c:pt idx="22">
                  <c:v>2621</c:v>
                </c:pt>
                <c:pt idx="23">
                  <c:v>2758</c:v>
                </c:pt>
                <c:pt idx="24">
                  <c:v>3073</c:v>
                </c:pt>
                <c:pt idx="25">
                  <c:v>3390</c:v>
                </c:pt>
                <c:pt idx="26">
                  <c:v>3726</c:v>
                </c:pt>
                <c:pt idx="27">
                  <c:v>3980</c:v>
                </c:pt>
                <c:pt idx="28">
                  <c:v>4178</c:v>
                </c:pt>
                <c:pt idx="29">
                  <c:v>4340</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533</c:v>
                </c:pt>
                <c:pt idx="1">
                  <c:v>684</c:v>
                </c:pt>
                <c:pt idx="2">
                  <c:v>850</c:v>
                </c:pt>
                <c:pt idx="3">
                  <c:v>1079</c:v>
                </c:pt>
                <c:pt idx="4">
                  <c:v>1339</c:v>
                </c:pt>
                <c:pt idx="5">
                  <c:v>1613</c:v>
                </c:pt>
                <c:pt idx="6">
                  <c:v>1896</c:v>
                </c:pt>
                <c:pt idx="7">
                  <c:v>2097</c:v>
                </c:pt>
                <c:pt idx="8">
                  <c:v>2474</c:v>
                </c:pt>
                <c:pt idx="9">
                  <c:v>3038</c:v>
                </c:pt>
                <c:pt idx="10">
                  <c:v>3561</c:v>
                </c:pt>
                <c:pt idx="11">
                  <c:v>4191</c:v>
                </c:pt>
                <c:pt idx="12">
                  <c:v>4721</c:v>
                </c:pt>
                <c:pt idx="13">
                  <c:v>5692</c:v>
                </c:pt>
                <c:pt idx="14">
                  <c:v>6248</c:v>
                </c:pt>
                <c:pt idx="15">
                  <c:v>7306</c:v>
                </c:pt>
                <c:pt idx="16">
                  <c:v>7987</c:v>
                </c:pt>
                <c:pt idx="17">
                  <c:v>8342</c:v>
                </c:pt>
                <c:pt idx="18">
                  <c:v>8918</c:v>
                </c:pt>
                <c:pt idx="19">
                  <c:v>9755</c:v>
                </c:pt>
                <c:pt idx="20">
                  <c:v>10849</c:v>
                </c:pt>
                <c:pt idx="21">
                  <c:v>12330</c:v>
                </c:pt>
                <c:pt idx="22">
                  <c:v>14333</c:v>
                </c:pt>
                <c:pt idx="23">
                  <c:v>15987</c:v>
                </c:pt>
                <c:pt idx="24">
                  <c:v>18262</c:v>
                </c:pt>
                <c:pt idx="25">
                  <c:v>21260</c:v>
                </c:pt>
                <c:pt idx="26">
                  <c:v>24677</c:v>
                </c:pt>
                <c:pt idx="27">
                  <c:v>28970</c:v>
                </c:pt>
                <c:pt idx="28">
                  <c:v>33146</c:v>
                </c:pt>
                <c:pt idx="29">
                  <c:v>37949</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layout>
                <c:manualLayout>
                  <c:x val="0"/>
                  <c:y val="-3.2010888743257547E-2"/>
                </c:manualLayout>
              </c:layout>
              <c:tx>
                <c:rich>
                  <a:bodyPr/>
                  <a:lstStyle/>
                  <a:p>
                    <a:r>
                      <a:rPr lang="en-US" dirty="0"/>
                      <a:t> 1 500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B5F-4597-9789-1A7B88413830}"/>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59</c:v>
                </c:pt>
                <c:pt idx="1">
                  <c:v>65</c:v>
                </c:pt>
                <c:pt idx="2">
                  <c:v>84</c:v>
                </c:pt>
                <c:pt idx="3">
                  <c:v>111</c:v>
                </c:pt>
                <c:pt idx="4">
                  <c:v>134</c:v>
                </c:pt>
                <c:pt idx="5">
                  <c:v>163</c:v>
                </c:pt>
                <c:pt idx="6">
                  <c:v>181</c:v>
                </c:pt>
                <c:pt idx="7">
                  <c:v>198</c:v>
                </c:pt>
                <c:pt idx="8">
                  <c:v>225</c:v>
                </c:pt>
                <c:pt idx="9">
                  <c:v>245</c:v>
                </c:pt>
                <c:pt idx="10">
                  <c:v>274</c:v>
                </c:pt>
                <c:pt idx="11">
                  <c:v>316</c:v>
                </c:pt>
                <c:pt idx="12">
                  <c:v>346</c:v>
                </c:pt>
                <c:pt idx="13">
                  <c:v>401</c:v>
                </c:pt>
                <c:pt idx="14">
                  <c:v>432</c:v>
                </c:pt>
                <c:pt idx="15">
                  <c:v>483</c:v>
                </c:pt>
                <c:pt idx="16">
                  <c:v>524</c:v>
                </c:pt>
                <c:pt idx="17">
                  <c:v>562</c:v>
                </c:pt>
                <c:pt idx="18">
                  <c:v>595</c:v>
                </c:pt>
                <c:pt idx="19">
                  <c:v>639</c:v>
                </c:pt>
                <c:pt idx="20">
                  <c:v>695</c:v>
                </c:pt>
                <c:pt idx="21">
                  <c:v>762</c:v>
                </c:pt>
                <c:pt idx="22">
                  <c:v>836</c:v>
                </c:pt>
                <c:pt idx="23">
                  <c:v>917</c:v>
                </c:pt>
                <c:pt idx="24">
                  <c:v>1009</c:v>
                </c:pt>
                <c:pt idx="25">
                  <c:v>1099</c:v>
                </c:pt>
                <c:pt idx="26">
                  <c:v>1191</c:v>
                </c:pt>
                <c:pt idx="27">
                  <c:v>1288</c:v>
                </c:pt>
                <c:pt idx="28">
                  <c:v>1386</c:v>
                </c:pt>
                <c:pt idx="29">
                  <c:v>1502</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26</c:v>
                </c:pt>
                <c:pt idx="1">
                  <c:v>30</c:v>
                </c:pt>
                <c:pt idx="2">
                  <c:v>40</c:v>
                </c:pt>
                <c:pt idx="3">
                  <c:v>54</c:v>
                </c:pt>
                <c:pt idx="4">
                  <c:v>63</c:v>
                </c:pt>
                <c:pt idx="5">
                  <c:v>80</c:v>
                </c:pt>
                <c:pt idx="6">
                  <c:v>93</c:v>
                </c:pt>
                <c:pt idx="7">
                  <c:v>101</c:v>
                </c:pt>
                <c:pt idx="8">
                  <c:v>118</c:v>
                </c:pt>
                <c:pt idx="9">
                  <c:v>127</c:v>
                </c:pt>
                <c:pt idx="10">
                  <c:v>139</c:v>
                </c:pt>
                <c:pt idx="11">
                  <c:v>163</c:v>
                </c:pt>
                <c:pt idx="12">
                  <c:v>178</c:v>
                </c:pt>
                <c:pt idx="13">
                  <c:v>205</c:v>
                </c:pt>
                <c:pt idx="14">
                  <c:v>217</c:v>
                </c:pt>
                <c:pt idx="15">
                  <c:v>240</c:v>
                </c:pt>
                <c:pt idx="16">
                  <c:v>258</c:v>
                </c:pt>
                <c:pt idx="17">
                  <c:v>263</c:v>
                </c:pt>
                <c:pt idx="18">
                  <c:v>286</c:v>
                </c:pt>
                <c:pt idx="19">
                  <c:v>286</c:v>
                </c:pt>
                <c:pt idx="20">
                  <c:v>287</c:v>
                </c:pt>
                <c:pt idx="21">
                  <c:v>306</c:v>
                </c:pt>
                <c:pt idx="22">
                  <c:v>330</c:v>
                </c:pt>
                <c:pt idx="23">
                  <c:v>354</c:v>
                </c:pt>
                <c:pt idx="24">
                  <c:v>377</c:v>
                </c:pt>
                <c:pt idx="25">
                  <c:v>388</c:v>
                </c:pt>
                <c:pt idx="26">
                  <c:v>408</c:v>
                </c:pt>
                <c:pt idx="27">
                  <c:v>421</c:v>
                </c:pt>
                <c:pt idx="28">
                  <c:v>407</c:v>
                </c:pt>
                <c:pt idx="29">
                  <c:v>417</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134</c:v>
                </c:pt>
                <c:pt idx="1">
                  <c:v>145</c:v>
                </c:pt>
                <c:pt idx="2">
                  <c:v>180</c:v>
                </c:pt>
                <c:pt idx="3">
                  <c:v>251</c:v>
                </c:pt>
                <c:pt idx="4">
                  <c:v>297</c:v>
                </c:pt>
                <c:pt idx="5">
                  <c:v>355</c:v>
                </c:pt>
                <c:pt idx="6">
                  <c:v>411</c:v>
                </c:pt>
                <c:pt idx="7">
                  <c:v>441</c:v>
                </c:pt>
                <c:pt idx="8">
                  <c:v>526</c:v>
                </c:pt>
                <c:pt idx="9">
                  <c:v>572</c:v>
                </c:pt>
                <c:pt idx="10">
                  <c:v>664</c:v>
                </c:pt>
                <c:pt idx="11">
                  <c:v>819</c:v>
                </c:pt>
                <c:pt idx="12">
                  <c:v>878</c:v>
                </c:pt>
                <c:pt idx="13">
                  <c:v>1024</c:v>
                </c:pt>
                <c:pt idx="14">
                  <c:v>1059</c:v>
                </c:pt>
                <c:pt idx="15">
                  <c:v>1165</c:v>
                </c:pt>
                <c:pt idx="16">
                  <c:v>1254</c:v>
                </c:pt>
                <c:pt idx="17">
                  <c:v>1381</c:v>
                </c:pt>
                <c:pt idx="18">
                  <c:v>1543</c:v>
                </c:pt>
                <c:pt idx="19">
                  <c:v>1621</c:v>
                </c:pt>
                <c:pt idx="20">
                  <c:v>1785</c:v>
                </c:pt>
                <c:pt idx="21">
                  <c:v>1966</c:v>
                </c:pt>
                <c:pt idx="22">
                  <c:v>2322</c:v>
                </c:pt>
                <c:pt idx="23">
                  <c:v>2722</c:v>
                </c:pt>
                <c:pt idx="24">
                  <c:v>3191</c:v>
                </c:pt>
                <c:pt idx="25">
                  <c:v>3683</c:v>
                </c:pt>
                <c:pt idx="26">
                  <c:v>4236</c:v>
                </c:pt>
                <c:pt idx="27">
                  <c:v>4809</c:v>
                </c:pt>
                <c:pt idx="28">
                  <c:v>5081</c:v>
                </c:pt>
                <c:pt idx="29">
                  <c:v>5451</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layout>
                <c:manualLayout>
                  <c:x val="5.1060859720136994E-3"/>
                  <c:y val="7.1135308318350113E-3"/>
                </c:manualLayout>
              </c:layout>
              <c:tx>
                <c:rich>
                  <a:bodyPr/>
                  <a:lstStyle/>
                  <a:p>
                    <a:r>
                      <a:rPr lang="en-US" dirty="0"/>
                      <a:t> &lt;500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B5F-4597-9789-1A7B88413830}"/>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9</c:v>
                </c:pt>
                <c:pt idx="1">
                  <c:v>12</c:v>
                </c:pt>
                <c:pt idx="2">
                  <c:v>16</c:v>
                </c:pt>
                <c:pt idx="3">
                  <c:v>21</c:v>
                </c:pt>
                <c:pt idx="4">
                  <c:v>27</c:v>
                </c:pt>
                <c:pt idx="5">
                  <c:v>33</c:v>
                </c:pt>
                <c:pt idx="6">
                  <c:v>39</c:v>
                </c:pt>
                <c:pt idx="7">
                  <c:v>45</c:v>
                </c:pt>
                <c:pt idx="8">
                  <c:v>52</c:v>
                </c:pt>
                <c:pt idx="9">
                  <c:v>60</c:v>
                </c:pt>
                <c:pt idx="10">
                  <c:v>70</c:v>
                </c:pt>
                <c:pt idx="11">
                  <c:v>82</c:v>
                </c:pt>
                <c:pt idx="12">
                  <c:v>96</c:v>
                </c:pt>
                <c:pt idx="13">
                  <c:v>111</c:v>
                </c:pt>
                <c:pt idx="14">
                  <c:v>127</c:v>
                </c:pt>
                <c:pt idx="15">
                  <c:v>143</c:v>
                </c:pt>
                <c:pt idx="16">
                  <c:v>160</c:v>
                </c:pt>
                <c:pt idx="17">
                  <c:v>178</c:v>
                </c:pt>
                <c:pt idx="18">
                  <c:v>197</c:v>
                </c:pt>
                <c:pt idx="19">
                  <c:v>216</c:v>
                </c:pt>
                <c:pt idx="20">
                  <c:v>229</c:v>
                </c:pt>
                <c:pt idx="21">
                  <c:v>243</c:v>
                </c:pt>
                <c:pt idx="22">
                  <c:v>261</c:v>
                </c:pt>
                <c:pt idx="23">
                  <c:v>288</c:v>
                </c:pt>
                <c:pt idx="24">
                  <c:v>319</c:v>
                </c:pt>
                <c:pt idx="25">
                  <c:v>349</c:v>
                </c:pt>
                <c:pt idx="26">
                  <c:v>376</c:v>
                </c:pt>
                <c:pt idx="27">
                  <c:v>401</c:v>
                </c:pt>
                <c:pt idx="28">
                  <c:v>428</c:v>
                </c:pt>
                <c:pt idx="29">
                  <c:v>464</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2</c:v>
                </c:pt>
                <c:pt idx="1">
                  <c:v>4</c:v>
                </c:pt>
                <c:pt idx="2">
                  <c:v>6</c:v>
                </c:pt>
                <c:pt idx="3">
                  <c:v>8</c:v>
                </c:pt>
                <c:pt idx="4">
                  <c:v>11</c:v>
                </c:pt>
                <c:pt idx="5">
                  <c:v>15</c:v>
                </c:pt>
                <c:pt idx="6">
                  <c:v>18</c:v>
                </c:pt>
                <c:pt idx="7">
                  <c:v>22</c:v>
                </c:pt>
                <c:pt idx="8">
                  <c:v>25</c:v>
                </c:pt>
                <c:pt idx="9">
                  <c:v>29</c:v>
                </c:pt>
                <c:pt idx="10">
                  <c:v>35</c:v>
                </c:pt>
                <c:pt idx="11">
                  <c:v>41</c:v>
                </c:pt>
                <c:pt idx="12">
                  <c:v>48</c:v>
                </c:pt>
                <c:pt idx="13">
                  <c:v>60</c:v>
                </c:pt>
                <c:pt idx="14">
                  <c:v>71</c:v>
                </c:pt>
                <c:pt idx="15">
                  <c:v>77</c:v>
                </c:pt>
                <c:pt idx="16">
                  <c:v>83</c:v>
                </c:pt>
                <c:pt idx="17">
                  <c:v>90</c:v>
                </c:pt>
                <c:pt idx="18">
                  <c:v>100</c:v>
                </c:pt>
                <c:pt idx="19">
                  <c:v>109</c:v>
                </c:pt>
                <c:pt idx="20">
                  <c:v>114</c:v>
                </c:pt>
                <c:pt idx="21">
                  <c:v>115</c:v>
                </c:pt>
                <c:pt idx="22">
                  <c:v>121</c:v>
                </c:pt>
                <c:pt idx="23">
                  <c:v>129</c:v>
                </c:pt>
                <c:pt idx="24">
                  <c:v>137</c:v>
                </c:pt>
                <c:pt idx="25">
                  <c:v>144</c:v>
                </c:pt>
                <c:pt idx="26">
                  <c:v>149</c:v>
                </c:pt>
                <c:pt idx="27">
                  <c:v>150</c:v>
                </c:pt>
                <c:pt idx="28">
                  <c:v>148</c:v>
                </c:pt>
                <c:pt idx="29">
                  <c:v>148</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19</c:v>
                </c:pt>
                <c:pt idx="1">
                  <c:v>24</c:v>
                </c:pt>
                <c:pt idx="2">
                  <c:v>33</c:v>
                </c:pt>
                <c:pt idx="3">
                  <c:v>43</c:v>
                </c:pt>
                <c:pt idx="4">
                  <c:v>55</c:v>
                </c:pt>
                <c:pt idx="5">
                  <c:v>68</c:v>
                </c:pt>
                <c:pt idx="6">
                  <c:v>81</c:v>
                </c:pt>
                <c:pt idx="7">
                  <c:v>94</c:v>
                </c:pt>
                <c:pt idx="8">
                  <c:v>109</c:v>
                </c:pt>
                <c:pt idx="9">
                  <c:v>130</c:v>
                </c:pt>
                <c:pt idx="10">
                  <c:v>150</c:v>
                </c:pt>
                <c:pt idx="11">
                  <c:v>185</c:v>
                </c:pt>
                <c:pt idx="12">
                  <c:v>219</c:v>
                </c:pt>
                <c:pt idx="13">
                  <c:v>253</c:v>
                </c:pt>
                <c:pt idx="14">
                  <c:v>307</c:v>
                </c:pt>
                <c:pt idx="15">
                  <c:v>374</c:v>
                </c:pt>
                <c:pt idx="16">
                  <c:v>425</c:v>
                </c:pt>
                <c:pt idx="17">
                  <c:v>472</c:v>
                </c:pt>
                <c:pt idx="18">
                  <c:v>509</c:v>
                </c:pt>
                <c:pt idx="19">
                  <c:v>528</c:v>
                </c:pt>
                <c:pt idx="20">
                  <c:v>587</c:v>
                </c:pt>
                <c:pt idx="21">
                  <c:v>618</c:v>
                </c:pt>
                <c:pt idx="22">
                  <c:v>686</c:v>
                </c:pt>
                <c:pt idx="23">
                  <c:v>793</c:v>
                </c:pt>
                <c:pt idx="24">
                  <c:v>874</c:v>
                </c:pt>
                <c:pt idx="25">
                  <c:v>975</c:v>
                </c:pt>
                <c:pt idx="26">
                  <c:v>1095</c:v>
                </c:pt>
                <c:pt idx="27">
                  <c:v>1201</c:v>
                </c:pt>
                <c:pt idx="28">
                  <c:v>1258</c:v>
                </c:pt>
                <c:pt idx="29">
                  <c:v>1384</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3193088"/>
        <c:axId val="43194624"/>
      </c:lineChart>
      <c:catAx>
        <c:axId val="4319308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3194624"/>
        <c:crosses val="autoZero"/>
        <c:auto val="1"/>
        <c:lblAlgn val="ctr"/>
        <c:lblOffset val="100"/>
        <c:noMultiLvlLbl val="0"/>
      </c:catAx>
      <c:valAx>
        <c:axId val="43194624"/>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3193088"/>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43559360905129"/>
          <c:y val="4.1964705189685272E-2"/>
          <c:w val="0.55252605560227297"/>
          <c:h val="0.7881325738538002"/>
        </c:manualLayout>
      </c:layout>
      <c:barChart>
        <c:barDir val="bar"/>
        <c:grouping val="clustered"/>
        <c:varyColors val="0"/>
        <c:ser>
          <c:idx val="0"/>
          <c:order val="0"/>
          <c:tx>
            <c:strRef>
              <c:f>STIs!$C$2</c:f>
              <c:strCache>
                <c:ptCount val="1"/>
                <c:pt idx="0">
                  <c:v>Hepatitis B</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STIs!$B$3:$B$5</c:f>
              <c:strCache>
                <c:ptCount val="3"/>
                <c:pt idx="0">
                  <c:v>Prisoners (Herat)</c:v>
                </c:pt>
                <c:pt idx="1">
                  <c:v>Prisoners (Kabul)</c:v>
                </c:pt>
                <c:pt idx="2">
                  <c:v>Road transport 
workers/assistants</c:v>
                </c:pt>
              </c:strCache>
            </c:strRef>
          </c:cat>
          <c:val>
            <c:numRef>
              <c:f>STIs!$C$3:$C$5</c:f>
              <c:numCache>
                <c:formatCode>General</c:formatCode>
                <c:ptCount val="3"/>
                <c:pt idx="0">
                  <c:v>4.8</c:v>
                </c:pt>
                <c:pt idx="1">
                  <c:v>6</c:v>
                </c:pt>
                <c:pt idx="2">
                  <c:v>5.3</c:v>
                </c:pt>
              </c:numCache>
            </c:numRef>
          </c:val>
          <c:extLst>
            <c:ext xmlns:c16="http://schemas.microsoft.com/office/drawing/2014/chart" uri="{C3380CC4-5D6E-409C-BE32-E72D297353CC}">
              <c16:uniqueId val="{00000000-3EBE-439A-B614-3193581A1DE8}"/>
            </c:ext>
          </c:extLst>
        </c:ser>
        <c:ser>
          <c:idx val="1"/>
          <c:order val="1"/>
          <c:tx>
            <c:strRef>
              <c:f>STIs!$D$2</c:f>
              <c:strCache>
                <c:ptCount val="1"/>
                <c:pt idx="0">
                  <c:v>Hepatitis C</c:v>
                </c:pt>
              </c:strCache>
            </c:strRef>
          </c:tx>
          <c:spPr>
            <a:solidFill>
              <a:srgbClr val="E31837"/>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STIs!$B$3:$B$5</c:f>
              <c:strCache>
                <c:ptCount val="3"/>
                <c:pt idx="0">
                  <c:v>Prisoners (Herat)</c:v>
                </c:pt>
                <c:pt idx="1">
                  <c:v>Prisoners (Kabul)</c:v>
                </c:pt>
                <c:pt idx="2">
                  <c:v>Road transport 
workers/assistants</c:v>
                </c:pt>
              </c:strCache>
            </c:strRef>
          </c:cat>
          <c:val>
            <c:numRef>
              <c:f>STIs!$D$3:$D$5</c:f>
              <c:numCache>
                <c:formatCode>General</c:formatCode>
                <c:ptCount val="3"/>
                <c:pt idx="0">
                  <c:v>1.4</c:v>
                </c:pt>
                <c:pt idx="1">
                  <c:v>4.5999999999999996</c:v>
                </c:pt>
                <c:pt idx="2">
                  <c:v>1.8</c:v>
                </c:pt>
              </c:numCache>
            </c:numRef>
          </c:val>
          <c:extLst>
            <c:ext xmlns:c16="http://schemas.microsoft.com/office/drawing/2014/chart" uri="{C3380CC4-5D6E-409C-BE32-E72D297353CC}">
              <c16:uniqueId val="{00000001-3EBE-439A-B614-3193581A1DE8}"/>
            </c:ext>
          </c:extLst>
        </c:ser>
        <c:ser>
          <c:idx val="2"/>
          <c:order val="2"/>
          <c:tx>
            <c:strRef>
              <c:f>STIs!$E$2</c:f>
              <c:strCache>
                <c:ptCount val="1"/>
                <c:pt idx="0">
                  <c:v>Syphilis</c:v>
                </c:pt>
              </c:strCache>
            </c:strRef>
          </c:tx>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STIs!$B$3:$B$5</c:f>
              <c:strCache>
                <c:ptCount val="3"/>
                <c:pt idx="0">
                  <c:v>Prisoners (Herat)</c:v>
                </c:pt>
                <c:pt idx="1">
                  <c:v>Prisoners (Kabul)</c:v>
                </c:pt>
                <c:pt idx="2">
                  <c:v>Road transport 
workers/assistants</c:v>
                </c:pt>
              </c:strCache>
            </c:strRef>
          </c:cat>
          <c:val>
            <c:numRef>
              <c:f>STIs!$E$3:$E$5</c:f>
              <c:numCache>
                <c:formatCode>General</c:formatCode>
                <c:ptCount val="3"/>
                <c:pt idx="0">
                  <c:v>0.8</c:v>
                </c:pt>
                <c:pt idx="1">
                  <c:v>0.8</c:v>
                </c:pt>
                <c:pt idx="2">
                  <c:v>0.3</c:v>
                </c:pt>
              </c:numCache>
            </c:numRef>
          </c:val>
          <c:extLst>
            <c:ext xmlns:c16="http://schemas.microsoft.com/office/drawing/2014/chart" uri="{C3380CC4-5D6E-409C-BE32-E72D297353CC}">
              <c16:uniqueId val="{00000002-3EBE-439A-B614-3193581A1DE8}"/>
            </c:ext>
          </c:extLst>
        </c:ser>
        <c:dLbls>
          <c:dLblPos val="outEnd"/>
          <c:showLegendKey val="0"/>
          <c:showVal val="1"/>
          <c:showCatName val="0"/>
          <c:showSerName val="0"/>
          <c:showPercent val="0"/>
          <c:showBubbleSize val="0"/>
        </c:dLbls>
        <c:gapWidth val="48"/>
        <c:axId val="45326720"/>
        <c:axId val="45329408"/>
      </c:barChart>
      <c:catAx>
        <c:axId val="45326720"/>
        <c:scaling>
          <c:orientation val="minMax"/>
        </c:scaling>
        <c:delete val="0"/>
        <c:axPos val="l"/>
        <c:numFmt formatCode="General" sourceLinked="0"/>
        <c:majorTickMark val="out"/>
        <c:minorTickMark val="none"/>
        <c:tickLblPos val="nextTo"/>
        <c:crossAx val="45329408"/>
        <c:crosses val="autoZero"/>
        <c:auto val="1"/>
        <c:lblAlgn val="ctr"/>
        <c:lblOffset val="100"/>
        <c:noMultiLvlLbl val="0"/>
      </c:catAx>
      <c:valAx>
        <c:axId val="45329408"/>
        <c:scaling>
          <c:orientation val="minMax"/>
        </c:scaling>
        <c:delete val="0"/>
        <c:axPos val="b"/>
        <c:title>
          <c:tx>
            <c:rich>
              <a:bodyPr/>
              <a:lstStyle/>
              <a:p>
                <a:pPr>
                  <a:defRPr/>
                </a:pPr>
                <a:r>
                  <a:rPr lang="en-GB"/>
                  <a:t>%</a:t>
                </a:r>
              </a:p>
            </c:rich>
          </c:tx>
          <c:layout>
            <c:manualLayout>
              <c:xMode val="edge"/>
              <c:yMode val="edge"/>
              <c:x val="0.75777272379787475"/>
              <c:y val="0.93226950354609928"/>
            </c:manualLayout>
          </c:layout>
          <c:overlay val="0"/>
        </c:title>
        <c:numFmt formatCode="General" sourceLinked="1"/>
        <c:majorTickMark val="out"/>
        <c:minorTickMark val="none"/>
        <c:tickLblPos val="nextTo"/>
        <c:crossAx val="45326720"/>
        <c:crosses val="autoZero"/>
        <c:crossBetween val="between"/>
      </c:valAx>
    </c:plotArea>
    <c:legend>
      <c:legendPos val="r"/>
      <c:layout>
        <c:manualLayout>
          <c:xMode val="edge"/>
          <c:yMode val="edge"/>
          <c:x val="0.81684274902530385"/>
          <c:y val="0.25116672093741399"/>
          <c:w val="0.17344851311061846"/>
          <c:h val="0.4724077176523146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c:spPr>
          <c:invertIfNegative val="0"/>
          <c:dPt>
            <c:idx val="0"/>
            <c:invertIfNegative val="0"/>
            <c:bubble3D val="0"/>
            <c:spPr>
              <a:solidFill>
                <a:srgbClr val="F78E1E"/>
              </a:solidFill>
              <a:ln>
                <a:noFill/>
              </a:ln>
            </c:spPr>
            <c:extLst>
              <c:ext xmlns:c16="http://schemas.microsoft.com/office/drawing/2014/chart" uri="{C3380CC4-5D6E-409C-BE32-E72D297353CC}">
                <c16:uniqueId val="{00000001-F040-4B3B-BE3F-33369CCC1E8F}"/>
              </c:ext>
            </c:extLst>
          </c:dPt>
          <c:dPt>
            <c:idx val="1"/>
            <c:invertIfNegative val="0"/>
            <c:bubble3D val="0"/>
            <c:spPr>
              <a:solidFill>
                <a:srgbClr val="00AEEF"/>
              </a:solidFill>
            </c:spPr>
            <c:extLst>
              <c:ext xmlns:c16="http://schemas.microsoft.com/office/drawing/2014/chart" uri="{C3380CC4-5D6E-409C-BE32-E72D297353CC}">
                <c16:uniqueId val="{00000003-F040-4B3B-BE3F-33369CCC1E8F}"/>
              </c:ext>
            </c:extLst>
          </c:dPt>
          <c:dPt>
            <c:idx val="2"/>
            <c:invertIfNegative val="0"/>
            <c:bubble3D val="0"/>
            <c:spPr>
              <a:solidFill>
                <a:srgbClr val="EC008C"/>
              </a:solidFill>
            </c:spPr>
            <c:extLst>
              <c:ext xmlns:c16="http://schemas.microsoft.com/office/drawing/2014/chart" uri="{C3380CC4-5D6E-409C-BE32-E72D297353CC}">
                <c16:uniqueId val="{00000005-F040-4B3B-BE3F-33369CCC1E8F}"/>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KP'!$B$4:$B$6</c:f>
              <c:strCache>
                <c:ptCount val="3"/>
                <c:pt idx="0">
                  <c:v>MSM</c:v>
                </c:pt>
                <c:pt idx="1">
                  <c:v>PWID</c:v>
                </c:pt>
                <c:pt idx="2">
                  <c:v>FSW</c:v>
                </c:pt>
              </c:strCache>
            </c:strRef>
          </c:cat>
          <c:val>
            <c:numRef>
              <c:f>'Condom use KP'!$C$4:$C$6</c:f>
              <c:numCache>
                <c:formatCode>General</c:formatCode>
                <c:ptCount val="3"/>
                <c:pt idx="0">
                  <c:v>17.39</c:v>
                </c:pt>
              </c:numCache>
            </c:numRef>
          </c:val>
          <c:extLst>
            <c:ext xmlns:c16="http://schemas.microsoft.com/office/drawing/2014/chart" uri="{C3380CC4-5D6E-409C-BE32-E72D297353CC}">
              <c16:uniqueId val="{00000006-F040-4B3B-BE3F-33369CCC1E8F}"/>
            </c:ext>
          </c:extLst>
        </c:ser>
        <c:ser>
          <c:idx val="1"/>
          <c:order val="1"/>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KP'!$B$4:$B$6</c:f>
              <c:strCache>
                <c:ptCount val="3"/>
                <c:pt idx="0">
                  <c:v>MSM</c:v>
                </c:pt>
                <c:pt idx="1">
                  <c:v>PWID</c:v>
                </c:pt>
                <c:pt idx="2">
                  <c:v>FSW</c:v>
                </c:pt>
              </c:strCache>
            </c:strRef>
          </c:cat>
          <c:val>
            <c:numRef>
              <c:f>'Condom use KP'!$D$4:$D$6</c:f>
              <c:numCache>
                <c:formatCode>General</c:formatCode>
                <c:ptCount val="3"/>
                <c:pt idx="1">
                  <c:v>23.37</c:v>
                </c:pt>
              </c:numCache>
            </c:numRef>
          </c:val>
          <c:extLst>
            <c:ext xmlns:c16="http://schemas.microsoft.com/office/drawing/2014/chart" uri="{C3380CC4-5D6E-409C-BE32-E72D297353CC}">
              <c16:uniqueId val="{00000007-F040-4B3B-BE3F-33369CCC1E8F}"/>
            </c:ext>
          </c:extLst>
        </c:ser>
        <c:ser>
          <c:idx val="2"/>
          <c:order val="2"/>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KP'!$B$4:$B$6</c:f>
              <c:strCache>
                <c:ptCount val="3"/>
                <c:pt idx="0">
                  <c:v>MSM</c:v>
                </c:pt>
                <c:pt idx="1">
                  <c:v>PWID</c:v>
                </c:pt>
                <c:pt idx="2">
                  <c:v>FSW</c:v>
                </c:pt>
              </c:strCache>
            </c:strRef>
          </c:cat>
          <c:val>
            <c:numRef>
              <c:f>'Condom use KP'!$E$4:$E$6</c:f>
              <c:numCache>
                <c:formatCode>General</c:formatCode>
                <c:ptCount val="3"/>
                <c:pt idx="2">
                  <c:v>52</c:v>
                </c:pt>
              </c:numCache>
            </c:numRef>
          </c:val>
          <c:extLst>
            <c:ext xmlns:c16="http://schemas.microsoft.com/office/drawing/2014/chart" uri="{C3380CC4-5D6E-409C-BE32-E72D297353CC}">
              <c16:uniqueId val="{00000008-F040-4B3B-BE3F-33369CCC1E8F}"/>
            </c:ext>
          </c:extLst>
        </c:ser>
        <c:dLbls>
          <c:showLegendKey val="0"/>
          <c:showVal val="0"/>
          <c:showCatName val="0"/>
          <c:showSerName val="0"/>
          <c:showPercent val="0"/>
          <c:showBubbleSize val="0"/>
        </c:dLbls>
        <c:gapWidth val="200"/>
        <c:overlap val="100"/>
        <c:axId val="133511040"/>
        <c:axId val="133512576"/>
      </c:barChart>
      <c:scatterChart>
        <c:scatterStyle val="lineMarker"/>
        <c:varyColors val="0"/>
        <c:ser>
          <c:idx val="3"/>
          <c:order val="3"/>
          <c:tx>
            <c:strRef>
              <c:f>'Condom use KP'!$K$2</c:f>
              <c:strCache>
                <c:ptCount val="1"/>
                <c:pt idx="0">
                  <c:v>Tar</c:v>
                </c:pt>
              </c:strCache>
            </c:strRef>
          </c:tx>
          <c:spPr>
            <a:ln w="15875">
              <a:solidFill>
                <a:srgbClr val="E31837"/>
              </a:solidFill>
              <a:prstDash val="dash"/>
            </a:ln>
          </c:spPr>
          <c:marker>
            <c:symbol val="none"/>
          </c:marker>
          <c:xVal>
            <c:numRef>
              <c:f>'Condom use KP'!$J$3:$J$4</c:f>
              <c:numCache>
                <c:formatCode>General</c:formatCode>
                <c:ptCount val="2"/>
                <c:pt idx="0">
                  <c:v>0</c:v>
                </c:pt>
                <c:pt idx="1">
                  <c:v>1</c:v>
                </c:pt>
              </c:numCache>
            </c:numRef>
          </c:xVal>
          <c:yVal>
            <c:numRef>
              <c:f>'Condom use KP'!$K$3:$K$4</c:f>
              <c:numCache>
                <c:formatCode>General</c:formatCode>
                <c:ptCount val="2"/>
                <c:pt idx="0">
                  <c:v>90</c:v>
                </c:pt>
                <c:pt idx="1">
                  <c:v>90</c:v>
                </c:pt>
              </c:numCache>
            </c:numRef>
          </c:yVal>
          <c:smooth val="0"/>
          <c:extLst>
            <c:ext xmlns:c16="http://schemas.microsoft.com/office/drawing/2014/chart" uri="{C3380CC4-5D6E-409C-BE32-E72D297353CC}">
              <c16:uniqueId val="{00000009-F040-4B3B-BE3F-33369CCC1E8F}"/>
            </c:ext>
          </c:extLst>
        </c:ser>
        <c:dLbls>
          <c:showLegendKey val="0"/>
          <c:showVal val="0"/>
          <c:showCatName val="0"/>
          <c:showSerName val="0"/>
          <c:showPercent val="0"/>
          <c:showBubbleSize val="0"/>
        </c:dLbls>
        <c:axId val="133544960"/>
        <c:axId val="133543424"/>
      </c:scatterChart>
      <c:catAx>
        <c:axId val="133511040"/>
        <c:scaling>
          <c:orientation val="minMax"/>
        </c:scaling>
        <c:delete val="0"/>
        <c:axPos val="b"/>
        <c:numFmt formatCode="General" sourceLinked="0"/>
        <c:majorTickMark val="out"/>
        <c:minorTickMark val="none"/>
        <c:tickLblPos val="nextTo"/>
        <c:crossAx val="133512576"/>
        <c:crosses val="autoZero"/>
        <c:auto val="1"/>
        <c:lblAlgn val="ctr"/>
        <c:lblOffset val="100"/>
        <c:noMultiLvlLbl val="0"/>
      </c:catAx>
      <c:valAx>
        <c:axId val="133512576"/>
        <c:scaling>
          <c:orientation val="minMax"/>
          <c:max val="100"/>
        </c:scaling>
        <c:delete val="0"/>
        <c:axPos val="l"/>
        <c:title>
          <c:tx>
            <c:rich>
              <a:bodyPr rot="0" vert="horz"/>
              <a:lstStyle/>
              <a:p>
                <a:pPr>
                  <a:defRPr/>
                </a:pPr>
                <a:r>
                  <a:rPr lang="en-US"/>
                  <a:t>%</a:t>
                </a:r>
              </a:p>
            </c:rich>
          </c:tx>
          <c:layout>
            <c:manualLayout>
              <c:xMode val="edge"/>
              <c:yMode val="edge"/>
              <c:x val="1.1389953480789871E-2"/>
              <c:y val="6.0328086638408128E-3"/>
            </c:manualLayout>
          </c:layout>
          <c:overlay val="0"/>
        </c:title>
        <c:numFmt formatCode="General" sourceLinked="1"/>
        <c:majorTickMark val="out"/>
        <c:minorTickMark val="none"/>
        <c:tickLblPos val="nextTo"/>
        <c:crossAx val="133511040"/>
        <c:crosses val="autoZero"/>
        <c:crossBetween val="between"/>
        <c:majorUnit val="20"/>
      </c:valAx>
      <c:valAx>
        <c:axId val="133543424"/>
        <c:scaling>
          <c:orientation val="minMax"/>
          <c:max val="100"/>
          <c:min val="0"/>
        </c:scaling>
        <c:delete val="1"/>
        <c:axPos val="r"/>
        <c:numFmt formatCode="General" sourceLinked="1"/>
        <c:majorTickMark val="out"/>
        <c:minorTickMark val="none"/>
        <c:tickLblPos val="nextTo"/>
        <c:crossAx val="133544960"/>
        <c:crosses val="max"/>
        <c:crossBetween val="midCat"/>
        <c:majorUnit val="10"/>
      </c:valAx>
      <c:valAx>
        <c:axId val="133544960"/>
        <c:scaling>
          <c:orientation val="minMax"/>
          <c:max val="1"/>
          <c:min val="0"/>
        </c:scaling>
        <c:delete val="1"/>
        <c:axPos val="t"/>
        <c:numFmt formatCode="General" sourceLinked="1"/>
        <c:majorTickMark val="out"/>
        <c:minorTickMark val="none"/>
        <c:tickLblPos val="nextTo"/>
        <c:crossAx val="133543424"/>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49704670000828"/>
          <c:y val="0.11327635327635327"/>
          <c:w val="0.70254031678875961"/>
          <c:h val="0.72062199256342963"/>
        </c:manualLayout>
      </c:layout>
      <c:barChart>
        <c:barDir val="col"/>
        <c:grouping val="clustered"/>
        <c:varyColors val="0"/>
        <c:ser>
          <c:idx val="0"/>
          <c:order val="0"/>
          <c:tx>
            <c:strRef>
              <c:f>'FSW_paid sex acts'!$B$4</c:f>
              <c:strCache>
                <c:ptCount val="1"/>
                <c:pt idx="0">
                  <c:v>Herat</c:v>
                </c:pt>
              </c:strCache>
            </c:strRef>
          </c:tx>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'FSW_paid sex acts'!$C$3:$F$3</c:f>
              <c:strCache>
                <c:ptCount val="4"/>
                <c:pt idx="0">
                  <c:v>1-2</c:v>
                </c:pt>
                <c:pt idx="1">
                  <c:v>3-4</c:v>
                </c:pt>
                <c:pt idx="2">
                  <c:v>5-7</c:v>
                </c:pt>
                <c:pt idx="3">
                  <c:v>&gt; 7</c:v>
                </c:pt>
              </c:strCache>
            </c:strRef>
          </c:cat>
          <c:val>
            <c:numRef>
              <c:f>'FSW_paid sex acts'!$C$4:$F$4</c:f>
              <c:numCache>
                <c:formatCode>0</c:formatCode>
                <c:ptCount val="4"/>
                <c:pt idx="0" formatCode="General">
                  <c:v>54</c:v>
                </c:pt>
                <c:pt idx="1">
                  <c:v>35.4</c:v>
                </c:pt>
                <c:pt idx="2">
                  <c:v>0.7</c:v>
                </c:pt>
                <c:pt idx="3">
                  <c:v>0.7</c:v>
                </c:pt>
              </c:numCache>
            </c:numRef>
          </c:val>
          <c:extLst>
            <c:ext xmlns:c16="http://schemas.microsoft.com/office/drawing/2014/chart" uri="{C3380CC4-5D6E-409C-BE32-E72D297353CC}">
              <c16:uniqueId val="{00000000-D953-452F-8391-B499863EBF08}"/>
            </c:ext>
          </c:extLst>
        </c:ser>
        <c:ser>
          <c:idx val="1"/>
          <c:order val="1"/>
          <c:tx>
            <c:strRef>
              <c:f>'FSW_paid sex acts'!$B$5</c:f>
              <c:strCache>
                <c:ptCount val="1"/>
                <c:pt idx="0">
                  <c:v>Kabul</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'FSW_paid sex acts'!$C$3:$F$3</c:f>
              <c:strCache>
                <c:ptCount val="4"/>
                <c:pt idx="0">
                  <c:v>1-2</c:v>
                </c:pt>
                <c:pt idx="1">
                  <c:v>3-4</c:v>
                </c:pt>
                <c:pt idx="2">
                  <c:v>5-7</c:v>
                </c:pt>
                <c:pt idx="3">
                  <c:v>&gt; 7</c:v>
                </c:pt>
              </c:strCache>
            </c:strRef>
          </c:cat>
          <c:val>
            <c:numRef>
              <c:f>'FSW_paid sex acts'!$C$5:$F$5</c:f>
              <c:numCache>
                <c:formatCode>0</c:formatCode>
                <c:ptCount val="4"/>
                <c:pt idx="0">
                  <c:v>47.5</c:v>
                </c:pt>
                <c:pt idx="1">
                  <c:v>37.4</c:v>
                </c:pt>
                <c:pt idx="2">
                  <c:v>10.9</c:v>
                </c:pt>
                <c:pt idx="3">
                  <c:v>0.4</c:v>
                </c:pt>
              </c:numCache>
            </c:numRef>
          </c:val>
          <c:extLst>
            <c:ext xmlns:c16="http://schemas.microsoft.com/office/drawing/2014/chart" uri="{C3380CC4-5D6E-409C-BE32-E72D297353CC}">
              <c16:uniqueId val="{00000001-D953-452F-8391-B499863EBF08}"/>
            </c:ext>
          </c:extLst>
        </c:ser>
        <c:dLbls>
          <c:dLblPos val="outEnd"/>
          <c:showLegendKey val="0"/>
          <c:showVal val="1"/>
          <c:showCatName val="0"/>
          <c:showSerName val="0"/>
          <c:showPercent val="0"/>
          <c:showBubbleSize val="0"/>
        </c:dLbls>
        <c:gapWidth val="150"/>
        <c:axId val="133560960"/>
        <c:axId val="133563136"/>
      </c:barChart>
      <c:catAx>
        <c:axId val="133560960"/>
        <c:scaling>
          <c:orientation val="minMax"/>
        </c:scaling>
        <c:delete val="0"/>
        <c:axPos val="b"/>
        <c:title>
          <c:tx>
            <c:rich>
              <a:bodyPr/>
              <a:lstStyle/>
              <a:p>
                <a:pPr>
                  <a:defRPr/>
                </a:pPr>
                <a:r>
                  <a:rPr lang="en-US"/>
                  <a:t>Number of paid sex acts</a:t>
                </a:r>
              </a:p>
            </c:rich>
          </c:tx>
          <c:overlay val="0"/>
        </c:title>
        <c:numFmt formatCode="General" sourceLinked="0"/>
        <c:majorTickMark val="out"/>
        <c:minorTickMark val="none"/>
        <c:tickLblPos val="nextTo"/>
        <c:crossAx val="133563136"/>
        <c:crosses val="autoZero"/>
        <c:auto val="1"/>
        <c:lblAlgn val="ctr"/>
        <c:lblOffset val="100"/>
        <c:noMultiLvlLbl val="0"/>
      </c:catAx>
      <c:valAx>
        <c:axId val="133563136"/>
        <c:scaling>
          <c:orientation val="minMax"/>
          <c:max val="100"/>
          <c:min val="0"/>
        </c:scaling>
        <c:delete val="0"/>
        <c:axPos val="l"/>
        <c:title>
          <c:tx>
            <c:rich>
              <a:bodyPr rot="0" vert="horz"/>
              <a:lstStyle/>
              <a:p>
                <a:pPr>
                  <a:defRPr/>
                </a:pPr>
                <a:r>
                  <a:rPr lang="en-GB"/>
                  <a:t>%</a:t>
                </a:r>
              </a:p>
            </c:rich>
          </c:tx>
          <c:layout>
            <c:manualLayout>
              <c:xMode val="edge"/>
              <c:yMode val="edge"/>
              <c:x val="2.1323249067550763E-2"/>
              <c:y val="6.1975339020122484E-2"/>
            </c:manualLayout>
          </c:layout>
          <c:overlay val="0"/>
        </c:title>
        <c:numFmt formatCode="General" sourceLinked="1"/>
        <c:majorTickMark val="out"/>
        <c:minorTickMark val="none"/>
        <c:tickLblPos val="nextTo"/>
        <c:crossAx val="133560960"/>
        <c:crosses val="autoZero"/>
        <c:crossBetween val="between"/>
        <c:majorUnit val="20"/>
      </c:valAx>
    </c:plotArea>
    <c:legend>
      <c:legendPos val="r"/>
      <c:layout>
        <c:manualLayout>
          <c:xMode val="edge"/>
          <c:yMode val="edge"/>
          <c:x val="0.85636019378174744"/>
          <c:y val="0.41839064988671287"/>
          <c:w val="0.13037280787662736"/>
          <c:h val="0.3227625606628231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90674872537485"/>
          <c:y val="0.10805429864253394"/>
          <c:w val="0.87223444052252086"/>
          <c:h val="0.7996681749622927"/>
        </c:manualLayout>
      </c:layout>
      <c:barChart>
        <c:barDir val="col"/>
        <c:grouping val="clustered"/>
        <c:varyColors val="0"/>
        <c:ser>
          <c:idx val="0"/>
          <c:order val="0"/>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'FSW_cndm use any partner'!$B$2:$B$4</c:f>
              <c:strCache>
                <c:ptCount val="3"/>
                <c:pt idx="0">
                  <c:v>Mazar-i-Sharif</c:v>
                </c:pt>
                <c:pt idx="1">
                  <c:v>Kabul</c:v>
                </c:pt>
                <c:pt idx="2">
                  <c:v>Herat</c:v>
                </c:pt>
              </c:strCache>
            </c:strRef>
          </c:cat>
          <c:val>
            <c:numRef>
              <c:f>'FSW_cndm use any partner'!$C$2:$C$4</c:f>
              <c:numCache>
                <c:formatCode>General</c:formatCode>
                <c:ptCount val="3"/>
                <c:pt idx="0" formatCode="0">
                  <c:v>26.1</c:v>
                </c:pt>
                <c:pt idx="1">
                  <c:v>64</c:v>
                </c:pt>
                <c:pt idx="2">
                  <c:v>67</c:v>
                </c:pt>
              </c:numCache>
            </c:numRef>
          </c:val>
          <c:extLst>
            <c:ext xmlns:c16="http://schemas.microsoft.com/office/drawing/2014/chart" uri="{C3380CC4-5D6E-409C-BE32-E72D297353CC}">
              <c16:uniqueId val="{00000000-37C3-4E48-84C8-3DA275BE7F6D}"/>
            </c:ext>
          </c:extLst>
        </c:ser>
        <c:dLbls>
          <c:showLegendKey val="0"/>
          <c:showVal val="0"/>
          <c:showCatName val="0"/>
          <c:showSerName val="0"/>
          <c:showPercent val="0"/>
          <c:showBubbleSize val="0"/>
        </c:dLbls>
        <c:gapWidth val="150"/>
        <c:axId val="133641728"/>
        <c:axId val="133643264"/>
      </c:barChart>
      <c:scatterChart>
        <c:scatterStyle val="lineMarker"/>
        <c:varyColors val="0"/>
        <c:ser>
          <c:idx val="1"/>
          <c:order val="1"/>
          <c:tx>
            <c:strRef>
              <c:f>'FSW_cndm use any partner'!$C$6</c:f>
              <c:strCache>
                <c:ptCount val="1"/>
                <c:pt idx="0">
                  <c:v>Tar</c:v>
                </c:pt>
              </c:strCache>
            </c:strRef>
          </c:tx>
          <c:spPr>
            <a:ln w="15875">
              <a:solidFill>
                <a:srgbClr val="E31837"/>
              </a:solidFill>
              <a:prstDash val="dash"/>
            </a:ln>
          </c:spPr>
          <c:marker>
            <c:symbol val="none"/>
          </c:marker>
          <c:xVal>
            <c:numRef>
              <c:f>'FSW_cndm use any partner'!$B$7:$B$8</c:f>
              <c:numCache>
                <c:formatCode>General</c:formatCode>
                <c:ptCount val="2"/>
                <c:pt idx="0">
                  <c:v>0</c:v>
                </c:pt>
                <c:pt idx="1">
                  <c:v>1</c:v>
                </c:pt>
              </c:numCache>
            </c:numRef>
          </c:xVal>
          <c:yVal>
            <c:numRef>
              <c:f>'FSW_cndm use any partner'!$C$7:$C$8</c:f>
              <c:numCache>
                <c:formatCode>General</c:formatCode>
                <c:ptCount val="2"/>
                <c:pt idx="0">
                  <c:v>90</c:v>
                </c:pt>
                <c:pt idx="1">
                  <c:v>90</c:v>
                </c:pt>
              </c:numCache>
            </c:numRef>
          </c:yVal>
          <c:smooth val="0"/>
          <c:extLst>
            <c:ext xmlns:c16="http://schemas.microsoft.com/office/drawing/2014/chart" uri="{C3380CC4-5D6E-409C-BE32-E72D297353CC}">
              <c16:uniqueId val="{00000001-37C3-4E48-84C8-3DA275BE7F6D}"/>
            </c:ext>
          </c:extLst>
        </c:ser>
        <c:dLbls>
          <c:showLegendKey val="0"/>
          <c:showVal val="0"/>
          <c:showCatName val="0"/>
          <c:showSerName val="0"/>
          <c:showPercent val="0"/>
          <c:showBubbleSize val="0"/>
        </c:dLbls>
        <c:axId val="133651072"/>
        <c:axId val="133649536"/>
      </c:scatterChart>
      <c:catAx>
        <c:axId val="133641728"/>
        <c:scaling>
          <c:orientation val="minMax"/>
        </c:scaling>
        <c:delete val="0"/>
        <c:axPos val="b"/>
        <c:numFmt formatCode="General" sourceLinked="0"/>
        <c:majorTickMark val="out"/>
        <c:minorTickMark val="none"/>
        <c:tickLblPos val="nextTo"/>
        <c:crossAx val="133643264"/>
        <c:crosses val="autoZero"/>
        <c:auto val="1"/>
        <c:lblAlgn val="ctr"/>
        <c:lblOffset val="100"/>
        <c:noMultiLvlLbl val="0"/>
      </c:catAx>
      <c:valAx>
        <c:axId val="133643264"/>
        <c:scaling>
          <c:orientation val="minMax"/>
          <c:max val="100"/>
        </c:scaling>
        <c:delete val="0"/>
        <c:axPos val="l"/>
        <c:title>
          <c:tx>
            <c:rich>
              <a:bodyPr rot="0" vert="horz"/>
              <a:lstStyle/>
              <a:p>
                <a:pPr>
                  <a:defRPr/>
                </a:pPr>
                <a:r>
                  <a:rPr lang="en-GB"/>
                  <a:t>%</a:t>
                </a:r>
              </a:p>
            </c:rich>
          </c:tx>
          <c:layout>
            <c:manualLayout>
              <c:xMode val="edge"/>
              <c:yMode val="edge"/>
              <c:x val="1.3381301475246636E-3"/>
              <c:y val="6.100277311094468E-2"/>
            </c:manualLayout>
          </c:layout>
          <c:overlay val="0"/>
        </c:title>
        <c:numFmt formatCode="0" sourceLinked="1"/>
        <c:majorTickMark val="out"/>
        <c:minorTickMark val="none"/>
        <c:tickLblPos val="nextTo"/>
        <c:crossAx val="133641728"/>
        <c:crosses val="autoZero"/>
        <c:crossBetween val="between"/>
        <c:majorUnit val="10"/>
      </c:valAx>
      <c:valAx>
        <c:axId val="133649536"/>
        <c:scaling>
          <c:orientation val="minMax"/>
          <c:max val="100"/>
          <c:min val="0"/>
        </c:scaling>
        <c:delete val="1"/>
        <c:axPos val="r"/>
        <c:numFmt formatCode="General" sourceLinked="1"/>
        <c:majorTickMark val="out"/>
        <c:minorTickMark val="none"/>
        <c:tickLblPos val="nextTo"/>
        <c:crossAx val="133651072"/>
        <c:crosses val="max"/>
        <c:crossBetween val="midCat"/>
        <c:majorUnit val="10"/>
      </c:valAx>
      <c:valAx>
        <c:axId val="133651072"/>
        <c:scaling>
          <c:orientation val="minMax"/>
          <c:max val="1"/>
          <c:min val="0"/>
        </c:scaling>
        <c:delete val="1"/>
        <c:axPos val="t"/>
        <c:numFmt formatCode="General" sourceLinked="1"/>
        <c:majorTickMark val="out"/>
        <c:minorTickMark val="none"/>
        <c:tickLblPos val="nextTo"/>
        <c:crossAx val="133649536"/>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'RB3'!$B$2:$B$4</c:f>
              <c:strCache>
                <c:ptCount val="3"/>
                <c:pt idx="0">
                  <c:v>Mazar-i-Sharif</c:v>
                </c:pt>
                <c:pt idx="1">
                  <c:v>Kabul</c:v>
                </c:pt>
                <c:pt idx="2">
                  <c:v>Herat</c:v>
                </c:pt>
              </c:strCache>
            </c:strRef>
          </c:cat>
          <c:val>
            <c:numRef>
              <c:f>'RB3'!$C$2:$C$4</c:f>
              <c:numCache>
                <c:formatCode>General</c:formatCode>
                <c:ptCount val="3"/>
                <c:pt idx="0">
                  <c:v>0</c:v>
                </c:pt>
                <c:pt idx="1">
                  <c:v>0.1</c:v>
                </c:pt>
                <c:pt idx="2">
                  <c:v>7.1</c:v>
                </c:pt>
              </c:numCache>
            </c:numRef>
          </c:val>
          <c:extLst>
            <c:ext xmlns:c16="http://schemas.microsoft.com/office/drawing/2014/chart" uri="{C3380CC4-5D6E-409C-BE32-E72D297353CC}">
              <c16:uniqueId val="{00000000-AF4F-4AEF-98FF-74DEF86B1084}"/>
            </c:ext>
          </c:extLst>
        </c:ser>
        <c:dLbls>
          <c:dLblPos val="outEnd"/>
          <c:showLegendKey val="0"/>
          <c:showVal val="1"/>
          <c:showCatName val="0"/>
          <c:showSerName val="0"/>
          <c:showPercent val="0"/>
          <c:showBubbleSize val="0"/>
        </c:dLbls>
        <c:gapWidth val="150"/>
        <c:axId val="133671936"/>
        <c:axId val="133674880"/>
      </c:barChart>
      <c:catAx>
        <c:axId val="133671936"/>
        <c:scaling>
          <c:orientation val="minMax"/>
        </c:scaling>
        <c:delete val="0"/>
        <c:axPos val="l"/>
        <c:numFmt formatCode="General" sourceLinked="0"/>
        <c:majorTickMark val="out"/>
        <c:minorTickMark val="none"/>
        <c:tickLblPos val="nextTo"/>
        <c:crossAx val="133674880"/>
        <c:crosses val="autoZero"/>
        <c:auto val="1"/>
        <c:lblAlgn val="ctr"/>
        <c:lblOffset val="100"/>
        <c:noMultiLvlLbl val="0"/>
      </c:catAx>
      <c:valAx>
        <c:axId val="133674880"/>
        <c:scaling>
          <c:orientation val="minMax"/>
        </c:scaling>
        <c:delete val="0"/>
        <c:axPos val="b"/>
        <c:title>
          <c:tx>
            <c:rich>
              <a:bodyPr/>
              <a:lstStyle/>
              <a:p>
                <a:pPr>
                  <a:defRPr/>
                </a:pPr>
                <a:r>
                  <a:rPr lang="en-GB" dirty="0"/>
                  <a:t>% (Weighted)</a:t>
                </a:r>
              </a:p>
            </c:rich>
          </c:tx>
          <c:layout>
            <c:manualLayout>
              <c:xMode val="edge"/>
              <c:yMode val="edge"/>
              <c:x val="0.42397065393421568"/>
              <c:y val="0.91164298756133744"/>
            </c:manualLayout>
          </c:layout>
          <c:overlay val="0"/>
        </c:title>
        <c:numFmt formatCode="General" sourceLinked="1"/>
        <c:majorTickMark val="out"/>
        <c:minorTickMark val="none"/>
        <c:tickLblPos val="nextTo"/>
        <c:crossAx val="133671936"/>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686586927758258E-2"/>
          <c:y val="8.1494991697466393E-2"/>
          <c:w val="0.60357025498684347"/>
          <c:h val="0.61384407306229583"/>
        </c:manualLayout>
      </c:layout>
      <c:barChart>
        <c:barDir val="col"/>
        <c:grouping val="stacked"/>
        <c:varyColors val="0"/>
        <c:ser>
          <c:idx val="0"/>
          <c:order val="0"/>
          <c:tx>
            <c:strRef>
              <c:f>'RB4'!$C$2</c:f>
              <c:strCache>
                <c:ptCount val="1"/>
                <c:pt idx="0">
                  <c:v>Less than one year</c:v>
                </c:pt>
              </c:strCache>
            </c:strRef>
          </c:tx>
          <c:spPr>
            <a:solidFill>
              <a:srgbClr val="F78E1E"/>
            </a:solidFill>
          </c:spPr>
          <c:invertIfNegative val="0"/>
          <c:cat>
            <c:strRef>
              <c:f>'RB4'!$B$3:$B$7</c:f>
              <c:strCache>
                <c:ptCount val="5"/>
                <c:pt idx="0">
                  <c:v>Charikar</c:v>
                </c:pt>
                <c:pt idx="1">
                  <c:v>Herat</c:v>
                </c:pt>
                <c:pt idx="2">
                  <c:v>Jalalabad</c:v>
                </c:pt>
                <c:pt idx="3">
                  <c:v>Kabul</c:v>
                </c:pt>
                <c:pt idx="4">
                  <c:v>Mazar-i-Sharif</c:v>
                </c:pt>
              </c:strCache>
            </c:strRef>
          </c:cat>
          <c:val>
            <c:numRef>
              <c:f>'RB4'!$C$3:$C$7</c:f>
              <c:numCache>
                <c:formatCode>0%</c:formatCode>
                <c:ptCount val="5"/>
                <c:pt idx="0">
                  <c:v>0.53200000000000003</c:v>
                </c:pt>
                <c:pt idx="1">
                  <c:v>0.25800000000000001</c:v>
                </c:pt>
                <c:pt idx="2">
                  <c:v>0.24</c:v>
                </c:pt>
                <c:pt idx="3">
                  <c:v>0.436</c:v>
                </c:pt>
                <c:pt idx="4">
                  <c:v>0.189</c:v>
                </c:pt>
              </c:numCache>
            </c:numRef>
          </c:val>
          <c:extLst>
            <c:ext xmlns:c16="http://schemas.microsoft.com/office/drawing/2014/chart" uri="{C3380CC4-5D6E-409C-BE32-E72D297353CC}">
              <c16:uniqueId val="{00000000-6821-444D-8E1D-7D03A7AF8520}"/>
            </c:ext>
          </c:extLst>
        </c:ser>
        <c:ser>
          <c:idx val="1"/>
          <c:order val="1"/>
          <c:tx>
            <c:strRef>
              <c:f>'RB4'!$D$2</c:f>
              <c:strCache>
                <c:ptCount val="1"/>
                <c:pt idx="0">
                  <c:v>1-3 years</c:v>
                </c:pt>
              </c:strCache>
            </c:strRef>
          </c:tx>
          <c:spPr>
            <a:solidFill>
              <a:srgbClr val="00AEEF"/>
            </a:solidFill>
          </c:spPr>
          <c:invertIfNegative val="0"/>
          <c:cat>
            <c:strRef>
              <c:f>'RB4'!$B$3:$B$7</c:f>
              <c:strCache>
                <c:ptCount val="5"/>
                <c:pt idx="0">
                  <c:v>Charikar</c:v>
                </c:pt>
                <c:pt idx="1">
                  <c:v>Herat</c:v>
                </c:pt>
                <c:pt idx="2">
                  <c:v>Jalalabad</c:v>
                </c:pt>
                <c:pt idx="3">
                  <c:v>Kabul</c:v>
                </c:pt>
                <c:pt idx="4">
                  <c:v>Mazar-i-Sharif</c:v>
                </c:pt>
              </c:strCache>
            </c:strRef>
          </c:cat>
          <c:val>
            <c:numRef>
              <c:f>'RB4'!$D$3:$D$7</c:f>
              <c:numCache>
                <c:formatCode>0%</c:formatCode>
                <c:ptCount val="5"/>
                <c:pt idx="0">
                  <c:v>0.41099999999999998</c:v>
                </c:pt>
                <c:pt idx="1">
                  <c:v>0.52400000000000002</c:v>
                </c:pt>
                <c:pt idx="2">
                  <c:v>0.63500000000000001</c:v>
                </c:pt>
                <c:pt idx="3">
                  <c:v>0.50800000000000001</c:v>
                </c:pt>
                <c:pt idx="4">
                  <c:v>0.63200000000000001</c:v>
                </c:pt>
              </c:numCache>
            </c:numRef>
          </c:val>
          <c:extLst>
            <c:ext xmlns:c16="http://schemas.microsoft.com/office/drawing/2014/chart" uri="{C3380CC4-5D6E-409C-BE32-E72D297353CC}">
              <c16:uniqueId val="{00000001-6821-444D-8E1D-7D03A7AF8520}"/>
            </c:ext>
          </c:extLst>
        </c:ser>
        <c:ser>
          <c:idx val="2"/>
          <c:order val="2"/>
          <c:tx>
            <c:strRef>
              <c:f>'RB4'!$E$2</c:f>
              <c:strCache>
                <c:ptCount val="1"/>
                <c:pt idx="0">
                  <c:v>More than 3 years</c:v>
                </c:pt>
              </c:strCache>
            </c:strRef>
          </c:tx>
          <c:spPr>
            <a:solidFill>
              <a:srgbClr val="88C540"/>
            </a:solidFill>
          </c:spPr>
          <c:invertIfNegative val="0"/>
          <c:cat>
            <c:strRef>
              <c:f>'RB4'!$B$3:$B$7</c:f>
              <c:strCache>
                <c:ptCount val="5"/>
                <c:pt idx="0">
                  <c:v>Charikar</c:v>
                </c:pt>
                <c:pt idx="1">
                  <c:v>Herat</c:v>
                </c:pt>
                <c:pt idx="2">
                  <c:v>Jalalabad</c:v>
                </c:pt>
                <c:pt idx="3">
                  <c:v>Kabul</c:v>
                </c:pt>
                <c:pt idx="4">
                  <c:v>Mazar-i-Sharif</c:v>
                </c:pt>
              </c:strCache>
            </c:strRef>
          </c:cat>
          <c:val>
            <c:numRef>
              <c:f>'RB4'!$E$3:$E$7</c:f>
              <c:numCache>
                <c:formatCode>0%</c:formatCode>
                <c:ptCount val="5"/>
                <c:pt idx="0">
                  <c:v>5.7000000000000002E-2</c:v>
                </c:pt>
                <c:pt idx="1">
                  <c:v>0.218</c:v>
                </c:pt>
                <c:pt idx="2">
                  <c:v>0.125</c:v>
                </c:pt>
                <c:pt idx="3">
                  <c:v>5.6000000000000001E-2</c:v>
                </c:pt>
                <c:pt idx="4">
                  <c:v>0.17799999999999999</c:v>
                </c:pt>
              </c:numCache>
            </c:numRef>
          </c:val>
          <c:extLst>
            <c:ext xmlns:c16="http://schemas.microsoft.com/office/drawing/2014/chart" uri="{C3380CC4-5D6E-409C-BE32-E72D297353CC}">
              <c16:uniqueId val="{00000002-6821-444D-8E1D-7D03A7AF8520}"/>
            </c:ext>
          </c:extLst>
        </c:ser>
        <c:dLbls>
          <c:showLegendKey val="0"/>
          <c:showVal val="0"/>
          <c:showCatName val="0"/>
          <c:showSerName val="0"/>
          <c:showPercent val="0"/>
          <c:showBubbleSize val="0"/>
        </c:dLbls>
        <c:gapWidth val="34"/>
        <c:overlap val="100"/>
        <c:axId val="134157824"/>
        <c:axId val="134159360"/>
      </c:barChart>
      <c:catAx>
        <c:axId val="134157824"/>
        <c:scaling>
          <c:orientation val="minMax"/>
        </c:scaling>
        <c:delete val="0"/>
        <c:axPos val="b"/>
        <c:numFmt formatCode="General" sourceLinked="0"/>
        <c:majorTickMark val="out"/>
        <c:minorTickMark val="none"/>
        <c:tickLblPos val="nextTo"/>
        <c:crossAx val="134159360"/>
        <c:crosses val="autoZero"/>
        <c:auto val="1"/>
        <c:lblAlgn val="ctr"/>
        <c:lblOffset val="100"/>
        <c:noMultiLvlLbl val="0"/>
      </c:catAx>
      <c:valAx>
        <c:axId val="134159360"/>
        <c:scaling>
          <c:orientation val="minMax"/>
          <c:max val="1"/>
        </c:scaling>
        <c:delete val="0"/>
        <c:axPos val="l"/>
        <c:numFmt formatCode="0%" sourceLinked="1"/>
        <c:majorTickMark val="out"/>
        <c:minorTickMark val="none"/>
        <c:tickLblPos val="nextTo"/>
        <c:crossAx val="134157824"/>
        <c:crosses val="autoZero"/>
        <c:crossBetween val="between"/>
        <c:majorUnit val="0.2"/>
      </c:valAx>
    </c:plotArea>
    <c:legend>
      <c:legendPos val="r"/>
      <c:layout>
        <c:manualLayout>
          <c:xMode val="edge"/>
          <c:yMode val="edge"/>
          <c:x val="0.71492142681824444"/>
          <c:y val="0.23398516361925348"/>
          <c:w val="0.2727897829071772"/>
          <c:h val="0.4349238698103913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'safe injection'!$G$6:$L$6</c:f>
              <c:strCache>
                <c:ptCount val="6"/>
                <c:pt idx="0">
                  <c:v>2007</c:v>
                </c:pt>
                <c:pt idx="1">
                  <c:v>2008</c:v>
                </c:pt>
                <c:pt idx="2">
                  <c:v>2009</c:v>
                </c:pt>
                <c:pt idx="3">
                  <c:v>2010</c:v>
                </c:pt>
                <c:pt idx="4">
                  <c:v>2011</c:v>
                </c:pt>
                <c:pt idx="5">
                  <c:v>2012</c:v>
                </c:pt>
              </c:strCache>
            </c:strRef>
          </c:cat>
          <c:val>
            <c:numRef>
              <c:f>'safe injection'!$G$7:$L$7</c:f>
              <c:numCache>
                <c:formatCode>General</c:formatCode>
                <c:ptCount val="6"/>
                <c:pt idx="0" formatCode="0">
                  <c:v>46</c:v>
                </c:pt>
                <c:pt idx="2" formatCode="0">
                  <c:v>94</c:v>
                </c:pt>
                <c:pt idx="5" formatCode="0">
                  <c:v>78.16</c:v>
                </c:pt>
              </c:numCache>
            </c:numRef>
          </c:val>
          <c:extLst>
            <c:ext xmlns:c16="http://schemas.microsoft.com/office/drawing/2014/chart" uri="{C3380CC4-5D6E-409C-BE32-E72D297353CC}">
              <c16:uniqueId val="{00000000-1CCB-4D25-99C9-E752C39AB346}"/>
            </c:ext>
          </c:extLst>
        </c:ser>
        <c:dLbls>
          <c:showLegendKey val="0"/>
          <c:showVal val="0"/>
          <c:showCatName val="0"/>
          <c:showSerName val="0"/>
          <c:showPercent val="0"/>
          <c:showBubbleSize val="0"/>
        </c:dLbls>
        <c:gapWidth val="30"/>
        <c:axId val="134225280"/>
        <c:axId val="134239360"/>
      </c:barChart>
      <c:scatterChart>
        <c:scatterStyle val="lineMarker"/>
        <c:varyColors val="0"/>
        <c:ser>
          <c:idx val="1"/>
          <c:order val="1"/>
          <c:tx>
            <c:strRef>
              <c:f>'safe injection'!$C$10</c:f>
              <c:strCache>
                <c:ptCount val="1"/>
                <c:pt idx="0">
                  <c:v>Tar</c:v>
                </c:pt>
              </c:strCache>
            </c:strRef>
          </c:tx>
          <c:spPr>
            <a:ln w="15875">
              <a:solidFill>
                <a:srgbClr val="E31837"/>
              </a:solidFill>
              <a:prstDash val="dash"/>
            </a:ln>
          </c:spPr>
          <c:marker>
            <c:symbol val="none"/>
          </c:marker>
          <c:xVal>
            <c:numRef>
              <c:f>'safe injection'!$B$11:$B$12</c:f>
              <c:numCache>
                <c:formatCode>General</c:formatCode>
                <c:ptCount val="2"/>
                <c:pt idx="0">
                  <c:v>0</c:v>
                </c:pt>
                <c:pt idx="1">
                  <c:v>1</c:v>
                </c:pt>
              </c:numCache>
            </c:numRef>
          </c:xVal>
          <c:yVal>
            <c:numRef>
              <c:f>'safe injection'!$C$11:$C$12</c:f>
              <c:numCache>
                <c:formatCode>General</c:formatCode>
                <c:ptCount val="2"/>
                <c:pt idx="0">
                  <c:v>90</c:v>
                </c:pt>
                <c:pt idx="1">
                  <c:v>90</c:v>
                </c:pt>
              </c:numCache>
            </c:numRef>
          </c:yVal>
          <c:smooth val="0"/>
          <c:extLst>
            <c:ext xmlns:c16="http://schemas.microsoft.com/office/drawing/2014/chart" uri="{C3380CC4-5D6E-409C-BE32-E72D297353CC}">
              <c16:uniqueId val="{00000001-1CCB-4D25-99C9-E752C39AB346}"/>
            </c:ext>
          </c:extLst>
        </c:ser>
        <c:dLbls>
          <c:showLegendKey val="0"/>
          <c:showVal val="0"/>
          <c:showCatName val="0"/>
          <c:showSerName val="0"/>
          <c:showPercent val="0"/>
          <c:showBubbleSize val="0"/>
        </c:dLbls>
        <c:axId val="134247168"/>
        <c:axId val="134241280"/>
      </c:scatterChart>
      <c:catAx>
        <c:axId val="134225280"/>
        <c:scaling>
          <c:orientation val="minMax"/>
        </c:scaling>
        <c:delete val="0"/>
        <c:axPos val="b"/>
        <c:numFmt formatCode="General" sourceLinked="0"/>
        <c:majorTickMark val="out"/>
        <c:minorTickMark val="none"/>
        <c:tickLblPos val="nextTo"/>
        <c:crossAx val="134239360"/>
        <c:crosses val="autoZero"/>
        <c:auto val="1"/>
        <c:lblAlgn val="ctr"/>
        <c:lblOffset val="100"/>
        <c:noMultiLvlLbl val="0"/>
      </c:catAx>
      <c:valAx>
        <c:axId val="134239360"/>
        <c:scaling>
          <c:orientation val="minMax"/>
          <c:max val="100"/>
          <c:min val="0"/>
        </c:scaling>
        <c:delete val="0"/>
        <c:axPos val="l"/>
        <c:title>
          <c:tx>
            <c:rich>
              <a:bodyPr rot="0" vert="horz"/>
              <a:lstStyle/>
              <a:p>
                <a:pPr>
                  <a:defRPr/>
                </a:pPr>
                <a:r>
                  <a:rPr lang="en-US"/>
                  <a:t>%</a:t>
                </a:r>
              </a:p>
            </c:rich>
          </c:tx>
          <c:layout>
            <c:manualLayout>
              <c:xMode val="edge"/>
              <c:yMode val="edge"/>
              <c:x val="0"/>
              <c:y val="2.1459314751406947E-2"/>
            </c:manualLayout>
          </c:layout>
          <c:overlay val="0"/>
        </c:title>
        <c:numFmt formatCode="0" sourceLinked="1"/>
        <c:majorTickMark val="out"/>
        <c:minorTickMark val="none"/>
        <c:tickLblPos val="nextTo"/>
        <c:crossAx val="134225280"/>
        <c:crosses val="autoZero"/>
        <c:crossBetween val="between"/>
        <c:majorUnit val="10"/>
      </c:valAx>
      <c:valAx>
        <c:axId val="134241280"/>
        <c:scaling>
          <c:orientation val="minMax"/>
          <c:max val="100"/>
          <c:min val="0"/>
        </c:scaling>
        <c:delete val="1"/>
        <c:axPos val="r"/>
        <c:numFmt formatCode="General" sourceLinked="1"/>
        <c:majorTickMark val="out"/>
        <c:minorTickMark val="none"/>
        <c:tickLblPos val="nextTo"/>
        <c:crossAx val="134247168"/>
        <c:crosses val="max"/>
        <c:crossBetween val="midCat"/>
        <c:majorUnit val="10"/>
      </c:valAx>
      <c:valAx>
        <c:axId val="134247168"/>
        <c:scaling>
          <c:orientation val="minMax"/>
          <c:max val="1"/>
          <c:min val="0"/>
        </c:scaling>
        <c:delete val="1"/>
        <c:axPos val="t"/>
        <c:numFmt formatCode="General" sourceLinked="1"/>
        <c:majorTickMark val="out"/>
        <c:minorTickMark val="none"/>
        <c:tickLblPos val="nextTo"/>
        <c:crossAx val="134241280"/>
        <c:crosses val="max"/>
        <c:crossBetween val="midCat"/>
        <c:majorUnit val="0.2"/>
      </c:valAx>
    </c:plotArea>
    <c:plotVisOnly val="1"/>
    <c:dispBlanksAs val="gap"/>
    <c:showDLblsOverMax val="0"/>
  </c:chart>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807130850216757"/>
          <c:y val="4.0740740740740744E-2"/>
          <c:w val="0.74946149989678257"/>
          <c:h val="0.76040740740740742"/>
        </c:manualLayout>
      </c:layout>
      <c:barChart>
        <c:barDir val="bar"/>
        <c:grouping val="clustered"/>
        <c:varyColors val="0"/>
        <c:ser>
          <c:idx val="0"/>
          <c:order val="0"/>
          <c:spPr>
            <a:solidFill>
              <a:srgbClr val="E3183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'RB5'!$A$2:$A$5</c:f>
              <c:strCache>
                <c:ptCount val="4"/>
                <c:pt idx="0">
                  <c:v>Kabul</c:v>
                </c:pt>
                <c:pt idx="1">
                  <c:v>Charikar</c:v>
                </c:pt>
                <c:pt idx="2">
                  <c:v>Herat</c:v>
                </c:pt>
                <c:pt idx="3">
                  <c:v>Mazar-i-Sharif</c:v>
                </c:pt>
              </c:strCache>
            </c:strRef>
          </c:cat>
          <c:val>
            <c:numRef>
              <c:f>'RB5'!$B$2:$B$5</c:f>
              <c:numCache>
                <c:formatCode>0</c:formatCode>
                <c:ptCount val="4"/>
                <c:pt idx="0" formatCode="General">
                  <c:v>0</c:v>
                </c:pt>
                <c:pt idx="1">
                  <c:v>4.2</c:v>
                </c:pt>
                <c:pt idx="2">
                  <c:v>24.5</c:v>
                </c:pt>
                <c:pt idx="3">
                  <c:v>98</c:v>
                </c:pt>
              </c:numCache>
            </c:numRef>
          </c:val>
          <c:extLst>
            <c:ext xmlns:c16="http://schemas.microsoft.com/office/drawing/2014/chart" uri="{C3380CC4-5D6E-409C-BE32-E72D297353CC}">
              <c16:uniqueId val="{00000000-421E-4088-88C3-76C0D58AC631}"/>
            </c:ext>
          </c:extLst>
        </c:ser>
        <c:dLbls>
          <c:showLegendKey val="0"/>
          <c:showVal val="0"/>
          <c:showCatName val="0"/>
          <c:showSerName val="0"/>
          <c:showPercent val="0"/>
          <c:showBubbleSize val="0"/>
        </c:dLbls>
        <c:gapWidth val="43"/>
        <c:axId val="134291456"/>
        <c:axId val="134292992"/>
      </c:barChart>
      <c:catAx>
        <c:axId val="134291456"/>
        <c:scaling>
          <c:orientation val="minMax"/>
        </c:scaling>
        <c:delete val="0"/>
        <c:axPos val="l"/>
        <c:numFmt formatCode="General" sourceLinked="0"/>
        <c:majorTickMark val="out"/>
        <c:minorTickMark val="none"/>
        <c:tickLblPos val="nextTo"/>
        <c:crossAx val="134292992"/>
        <c:crosses val="autoZero"/>
        <c:auto val="1"/>
        <c:lblAlgn val="ctr"/>
        <c:lblOffset val="100"/>
        <c:noMultiLvlLbl val="0"/>
      </c:catAx>
      <c:valAx>
        <c:axId val="134292992"/>
        <c:scaling>
          <c:orientation val="minMax"/>
          <c:max val="100"/>
        </c:scaling>
        <c:delete val="0"/>
        <c:axPos val="b"/>
        <c:title>
          <c:tx>
            <c:rich>
              <a:bodyPr/>
              <a:lstStyle/>
              <a:p>
                <a:pPr>
                  <a:defRPr/>
                </a:pPr>
                <a:r>
                  <a:rPr lang="en-GB" dirty="0"/>
                  <a:t>% (Weighted)</a:t>
                </a:r>
              </a:p>
            </c:rich>
          </c:tx>
          <c:layout>
            <c:manualLayout>
              <c:xMode val="edge"/>
              <c:yMode val="edge"/>
              <c:x val="0.50523002742634704"/>
              <c:y val="0.92925925925925923"/>
            </c:manualLayout>
          </c:layout>
          <c:overlay val="0"/>
        </c:title>
        <c:numFmt formatCode="General" sourceLinked="1"/>
        <c:majorTickMark val="out"/>
        <c:minorTickMark val="none"/>
        <c:tickLblPos val="nextTo"/>
        <c:crossAx val="13429145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426315563013634E-2"/>
          <c:y val="9.028684470820969E-2"/>
          <c:w val="0.54488240609268102"/>
          <c:h val="0.54784364120657025"/>
        </c:manualLayout>
      </c:layout>
      <c:barChart>
        <c:barDir val="col"/>
        <c:grouping val="clustered"/>
        <c:varyColors val="0"/>
        <c:ser>
          <c:idx val="0"/>
          <c:order val="0"/>
          <c:tx>
            <c:strRef>
              <c:f>'RB6'!$C$2</c:f>
              <c:strCache>
                <c:ptCount val="1"/>
                <c:pt idx="0">
                  <c:v>Ever bought sex from  women</c:v>
                </c:pt>
              </c:strCache>
            </c:strRef>
          </c:tx>
          <c:spPr>
            <a:solidFill>
              <a:srgbClr val="EC008C"/>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'RB6'!$B$3:$B$7</c:f>
              <c:strCache>
                <c:ptCount val="5"/>
                <c:pt idx="0">
                  <c:v>Kabul</c:v>
                </c:pt>
                <c:pt idx="1">
                  <c:v>Charikar</c:v>
                </c:pt>
                <c:pt idx="2">
                  <c:v>Mazar-i-Sharif</c:v>
                </c:pt>
                <c:pt idx="3">
                  <c:v>Jalalabad</c:v>
                </c:pt>
                <c:pt idx="4">
                  <c:v>Herat</c:v>
                </c:pt>
              </c:strCache>
            </c:strRef>
          </c:cat>
          <c:val>
            <c:numRef>
              <c:f>'RB6'!$C$3:$C$7</c:f>
              <c:numCache>
                <c:formatCode>0</c:formatCode>
                <c:ptCount val="5"/>
                <c:pt idx="0">
                  <c:v>29.3</c:v>
                </c:pt>
                <c:pt idx="1">
                  <c:v>35.4</c:v>
                </c:pt>
                <c:pt idx="2">
                  <c:v>44.5</c:v>
                </c:pt>
                <c:pt idx="3">
                  <c:v>55.8</c:v>
                </c:pt>
                <c:pt idx="4">
                  <c:v>73.400000000000006</c:v>
                </c:pt>
              </c:numCache>
            </c:numRef>
          </c:val>
          <c:extLst>
            <c:ext xmlns:c16="http://schemas.microsoft.com/office/drawing/2014/chart" uri="{C3380CC4-5D6E-409C-BE32-E72D297353CC}">
              <c16:uniqueId val="{00000000-C71B-499F-99CD-3E1D7368529E}"/>
            </c:ext>
          </c:extLst>
        </c:ser>
        <c:ser>
          <c:idx val="1"/>
          <c:order val="1"/>
          <c:tx>
            <c:strRef>
              <c:f>'RB6'!$D$2</c:f>
              <c:strCache>
                <c:ptCount val="1"/>
                <c:pt idx="0">
                  <c:v>Paying for sex with boys</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'RB6'!$B$3:$B$7</c:f>
              <c:strCache>
                <c:ptCount val="5"/>
                <c:pt idx="0">
                  <c:v>Kabul</c:v>
                </c:pt>
                <c:pt idx="1">
                  <c:v>Charikar</c:v>
                </c:pt>
                <c:pt idx="2">
                  <c:v>Mazar-i-Sharif</c:v>
                </c:pt>
                <c:pt idx="3">
                  <c:v>Jalalabad</c:v>
                </c:pt>
                <c:pt idx="4">
                  <c:v>Herat</c:v>
                </c:pt>
              </c:strCache>
            </c:strRef>
          </c:cat>
          <c:val>
            <c:numRef>
              <c:f>'RB6'!$D$3:$D$7</c:f>
              <c:numCache>
                <c:formatCode>0</c:formatCode>
                <c:ptCount val="5"/>
                <c:pt idx="0">
                  <c:v>1.9</c:v>
                </c:pt>
                <c:pt idx="1">
                  <c:v>18.899999999999999</c:v>
                </c:pt>
                <c:pt idx="2">
                  <c:v>18.5</c:v>
                </c:pt>
                <c:pt idx="3">
                  <c:v>28.5</c:v>
                </c:pt>
                <c:pt idx="4">
                  <c:v>10.4</c:v>
                </c:pt>
              </c:numCache>
            </c:numRef>
          </c:val>
          <c:extLst>
            <c:ext xmlns:c16="http://schemas.microsoft.com/office/drawing/2014/chart" uri="{C3380CC4-5D6E-409C-BE32-E72D297353CC}">
              <c16:uniqueId val="{00000001-C71B-499F-99CD-3E1D7368529E}"/>
            </c:ext>
          </c:extLst>
        </c:ser>
        <c:dLbls>
          <c:showLegendKey val="0"/>
          <c:showVal val="0"/>
          <c:showCatName val="0"/>
          <c:showSerName val="0"/>
          <c:showPercent val="0"/>
          <c:showBubbleSize val="0"/>
        </c:dLbls>
        <c:gapWidth val="73"/>
        <c:axId val="134452352"/>
        <c:axId val="134453888"/>
      </c:barChart>
      <c:catAx>
        <c:axId val="134452352"/>
        <c:scaling>
          <c:orientation val="minMax"/>
        </c:scaling>
        <c:delete val="0"/>
        <c:axPos val="b"/>
        <c:numFmt formatCode="General" sourceLinked="0"/>
        <c:majorTickMark val="out"/>
        <c:minorTickMark val="none"/>
        <c:tickLblPos val="nextTo"/>
        <c:crossAx val="134453888"/>
        <c:crosses val="autoZero"/>
        <c:auto val="1"/>
        <c:lblAlgn val="ctr"/>
        <c:lblOffset val="100"/>
        <c:noMultiLvlLbl val="0"/>
      </c:catAx>
      <c:valAx>
        <c:axId val="134453888"/>
        <c:scaling>
          <c:orientation val="minMax"/>
          <c:max val="100"/>
        </c:scaling>
        <c:delete val="0"/>
        <c:axPos val="l"/>
        <c:title>
          <c:tx>
            <c:rich>
              <a:bodyPr rot="-5400000" vert="horz"/>
              <a:lstStyle/>
              <a:p>
                <a:pPr>
                  <a:defRPr/>
                </a:pPr>
                <a:r>
                  <a:rPr lang="en-GB" dirty="0"/>
                  <a:t>% (Weighted)</a:t>
                </a:r>
              </a:p>
            </c:rich>
          </c:tx>
          <c:layout>
            <c:manualLayout>
              <c:xMode val="edge"/>
              <c:yMode val="edge"/>
              <c:x val="0"/>
              <c:y val="0.2519928064547487"/>
            </c:manualLayout>
          </c:layout>
          <c:overlay val="0"/>
        </c:title>
        <c:numFmt formatCode="0" sourceLinked="1"/>
        <c:majorTickMark val="out"/>
        <c:minorTickMark val="none"/>
        <c:tickLblPos val="nextTo"/>
        <c:crossAx val="134452352"/>
        <c:crosses val="autoZero"/>
        <c:crossBetween val="between"/>
        <c:majorUnit val="20"/>
      </c:valAx>
    </c:plotArea>
    <c:legend>
      <c:legendPos val="r"/>
      <c:layout>
        <c:manualLayout>
          <c:xMode val="edge"/>
          <c:yMode val="edge"/>
          <c:x val="0.66415025171033948"/>
          <c:y val="0.3537397291213969"/>
          <c:w val="0.32273499419129986"/>
          <c:h val="0.3716498049019836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975396766992916E-2"/>
          <c:y val="8.2203630796150479E-2"/>
          <c:w val="0.90255083768734512"/>
          <c:h val="0.64070346675415568"/>
        </c:manualLayout>
      </c:layout>
      <c:barChart>
        <c:barDir val="col"/>
        <c:grouping val="clustered"/>
        <c:varyColors val="0"/>
        <c:ser>
          <c:idx val="0"/>
          <c:order val="0"/>
          <c:invertIfNegative val="0"/>
          <c:dPt>
            <c:idx val="0"/>
            <c:invertIfNegative val="0"/>
            <c:bubble3D val="0"/>
            <c:spPr>
              <a:solidFill>
                <a:srgbClr val="E31837"/>
              </a:solidFill>
            </c:spPr>
            <c:extLst>
              <c:ext xmlns:c16="http://schemas.microsoft.com/office/drawing/2014/chart" uri="{C3380CC4-5D6E-409C-BE32-E72D297353CC}">
                <c16:uniqueId val="{00000001-CAC4-40CB-94D0-1F00AD38C76B}"/>
              </c:ext>
            </c:extLst>
          </c:dPt>
          <c:dPt>
            <c:idx val="1"/>
            <c:invertIfNegative val="0"/>
            <c:bubble3D val="0"/>
            <c:spPr>
              <a:solidFill>
                <a:srgbClr val="00AEEF"/>
              </a:solidFill>
            </c:spPr>
            <c:extLst>
              <c:ext xmlns:c16="http://schemas.microsoft.com/office/drawing/2014/chart" uri="{C3380CC4-5D6E-409C-BE32-E72D297353CC}">
                <c16:uniqueId val="{00000003-CAC4-40CB-94D0-1F00AD38C76B}"/>
              </c:ext>
            </c:extLst>
          </c:dPt>
          <c:dPt>
            <c:idx val="2"/>
            <c:invertIfNegative val="0"/>
            <c:bubble3D val="0"/>
            <c:spPr>
              <a:solidFill>
                <a:srgbClr val="EC008C"/>
              </a:solidFill>
            </c:spPr>
            <c:extLst>
              <c:ext xmlns:c16="http://schemas.microsoft.com/office/drawing/2014/chart" uri="{C3380CC4-5D6E-409C-BE32-E72D297353CC}">
                <c16:uniqueId val="{00000005-CAC4-40CB-94D0-1F00AD38C76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'MSM_risk behaviors'!$B$2:$B$4</c:f>
              <c:strCache>
                <c:ptCount val="3"/>
                <c:pt idx="0">
                  <c:v>Injected drugs in 
the last 12 months</c:v>
                </c:pt>
                <c:pt idx="1">
                  <c:v>Ever bought sex 
from a female</c:v>
                </c:pt>
                <c:pt idx="2">
                  <c:v>Received payment 
for sex with a man in
 the last 12 months</c:v>
                </c:pt>
              </c:strCache>
            </c:strRef>
          </c:cat>
          <c:val>
            <c:numRef>
              <c:f>'MSM_risk behaviors'!$C$2:$C$4</c:f>
              <c:numCache>
                <c:formatCode>0</c:formatCode>
                <c:ptCount val="3"/>
                <c:pt idx="0">
                  <c:v>3.7</c:v>
                </c:pt>
                <c:pt idx="1">
                  <c:v>49.5</c:v>
                </c:pt>
                <c:pt idx="2">
                  <c:v>57.5</c:v>
                </c:pt>
              </c:numCache>
            </c:numRef>
          </c:val>
          <c:extLst>
            <c:ext xmlns:c16="http://schemas.microsoft.com/office/drawing/2014/chart" uri="{C3380CC4-5D6E-409C-BE32-E72D297353CC}">
              <c16:uniqueId val="{00000006-CAC4-40CB-94D0-1F00AD38C76B}"/>
            </c:ext>
          </c:extLst>
        </c:ser>
        <c:dLbls>
          <c:showLegendKey val="0"/>
          <c:showVal val="0"/>
          <c:showCatName val="0"/>
          <c:showSerName val="0"/>
          <c:showPercent val="0"/>
          <c:showBubbleSize val="0"/>
        </c:dLbls>
        <c:gapWidth val="260"/>
        <c:axId val="134901760"/>
        <c:axId val="134903296"/>
      </c:barChart>
      <c:catAx>
        <c:axId val="134901760"/>
        <c:scaling>
          <c:orientation val="minMax"/>
        </c:scaling>
        <c:delete val="0"/>
        <c:axPos val="b"/>
        <c:numFmt formatCode="General" sourceLinked="1"/>
        <c:majorTickMark val="out"/>
        <c:minorTickMark val="none"/>
        <c:tickLblPos val="nextTo"/>
        <c:crossAx val="134903296"/>
        <c:crosses val="autoZero"/>
        <c:auto val="1"/>
        <c:lblAlgn val="ctr"/>
        <c:lblOffset val="100"/>
        <c:noMultiLvlLbl val="0"/>
      </c:catAx>
      <c:valAx>
        <c:axId val="134903296"/>
        <c:scaling>
          <c:orientation val="minMax"/>
          <c:max val="100"/>
        </c:scaling>
        <c:delete val="0"/>
        <c:axPos val="l"/>
        <c:title>
          <c:tx>
            <c:rich>
              <a:bodyPr rot="-5400000" vert="horz"/>
              <a:lstStyle/>
              <a:p>
                <a:pPr>
                  <a:defRPr/>
                </a:pPr>
                <a:r>
                  <a:rPr lang="en-GB" dirty="0"/>
                  <a:t>% (Weighted)</a:t>
                </a:r>
              </a:p>
            </c:rich>
          </c:tx>
          <c:layout>
            <c:manualLayout>
              <c:xMode val="edge"/>
              <c:yMode val="edge"/>
              <c:x val="2.7339514803640204E-3"/>
              <c:y val="0.26175661636045489"/>
            </c:manualLayout>
          </c:layout>
          <c:overlay val="0"/>
        </c:title>
        <c:numFmt formatCode="0" sourceLinked="1"/>
        <c:majorTickMark val="out"/>
        <c:minorTickMark val="none"/>
        <c:tickLblPos val="nextTo"/>
        <c:crossAx val="13490176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693749999999994"/>
          <c:y val="4.9980491479642224E-2"/>
          <c:w val="0.64660416666666654"/>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533</c:v>
                </c:pt>
                <c:pt idx="1">
                  <c:v>684</c:v>
                </c:pt>
                <c:pt idx="2">
                  <c:v>850</c:v>
                </c:pt>
                <c:pt idx="3">
                  <c:v>1079</c:v>
                </c:pt>
                <c:pt idx="4">
                  <c:v>1339</c:v>
                </c:pt>
                <c:pt idx="5">
                  <c:v>1613</c:v>
                </c:pt>
                <c:pt idx="6">
                  <c:v>1896</c:v>
                </c:pt>
                <c:pt idx="7">
                  <c:v>2097</c:v>
                </c:pt>
                <c:pt idx="8">
                  <c:v>2474</c:v>
                </c:pt>
                <c:pt idx="9">
                  <c:v>3038</c:v>
                </c:pt>
                <c:pt idx="10">
                  <c:v>3561</c:v>
                </c:pt>
                <c:pt idx="11">
                  <c:v>4191</c:v>
                </c:pt>
                <c:pt idx="12">
                  <c:v>4721</c:v>
                </c:pt>
                <c:pt idx="13">
                  <c:v>5692</c:v>
                </c:pt>
                <c:pt idx="14">
                  <c:v>6248</c:v>
                </c:pt>
                <c:pt idx="15">
                  <c:v>7306</c:v>
                </c:pt>
                <c:pt idx="16">
                  <c:v>7987</c:v>
                </c:pt>
                <c:pt idx="17">
                  <c:v>8342</c:v>
                </c:pt>
                <c:pt idx="18">
                  <c:v>8918</c:v>
                </c:pt>
                <c:pt idx="19">
                  <c:v>9755</c:v>
                </c:pt>
                <c:pt idx="20">
                  <c:v>10849</c:v>
                </c:pt>
                <c:pt idx="21">
                  <c:v>12330</c:v>
                </c:pt>
                <c:pt idx="22">
                  <c:v>14333</c:v>
                </c:pt>
                <c:pt idx="23">
                  <c:v>15987</c:v>
                </c:pt>
                <c:pt idx="24">
                  <c:v>18262</c:v>
                </c:pt>
                <c:pt idx="25">
                  <c:v>21260</c:v>
                </c:pt>
                <c:pt idx="26">
                  <c:v>24677</c:v>
                </c:pt>
                <c:pt idx="27">
                  <c:v>28970</c:v>
                </c:pt>
                <c:pt idx="28">
                  <c:v>33146</c:v>
                </c:pt>
                <c:pt idx="29">
                  <c:v>37949</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121</c:v>
                </c:pt>
                <c:pt idx="1">
                  <c:v>154</c:v>
                </c:pt>
                <c:pt idx="2">
                  <c:v>196</c:v>
                </c:pt>
                <c:pt idx="3">
                  <c:v>253</c:v>
                </c:pt>
                <c:pt idx="4">
                  <c:v>302</c:v>
                </c:pt>
                <c:pt idx="5">
                  <c:v>377</c:v>
                </c:pt>
                <c:pt idx="6">
                  <c:v>434</c:v>
                </c:pt>
                <c:pt idx="7">
                  <c:v>497</c:v>
                </c:pt>
                <c:pt idx="8">
                  <c:v>576</c:v>
                </c:pt>
                <c:pt idx="9">
                  <c:v>713</c:v>
                </c:pt>
                <c:pt idx="10">
                  <c:v>826</c:v>
                </c:pt>
                <c:pt idx="11">
                  <c:v>949</c:v>
                </c:pt>
                <c:pt idx="12">
                  <c:v>1091</c:v>
                </c:pt>
                <c:pt idx="13">
                  <c:v>1235</c:v>
                </c:pt>
                <c:pt idx="14">
                  <c:v>1375</c:v>
                </c:pt>
                <c:pt idx="15">
                  <c:v>1500</c:v>
                </c:pt>
                <c:pt idx="16">
                  <c:v>1618</c:v>
                </c:pt>
                <c:pt idx="17">
                  <c:v>1736</c:v>
                </c:pt>
                <c:pt idx="18">
                  <c:v>1899</c:v>
                </c:pt>
                <c:pt idx="19">
                  <c:v>2028</c:v>
                </c:pt>
                <c:pt idx="20">
                  <c:v>2139</c:v>
                </c:pt>
                <c:pt idx="21">
                  <c:v>2398</c:v>
                </c:pt>
                <c:pt idx="22">
                  <c:v>2621</c:v>
                </c:pt>
                <c:pt idx="23">
                  <c:v>2758</c:v>
                </c:pt>
                <c:pt idx="24">
                  <c:v>3073</c:v>
                </c:pt>
                <c:pt idx="25">
                  <c:v>3390</c:v>
                </c:pt>
                <c:pt idx="26">
                  <c:v>3726</c:v>
                </c:pt>
                <c:pt idx="27">
                  <c:v>3980</c:v>
                </c:pt>
                <c:pt idx="28">
                  <c:v>4178</c:v>
                </c:pt>
                <c:pt idx="29">
                  <c:v>4340</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3742720"/>
        <c:axId val="43744256"/>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r>
                      <a:rPr lang="en-US" dirty="0"/>
                      <a:t> 11,000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8CF-4CF6-86FD-0B5FEB4218A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280</c:v>
                </c:pt>
                <c:pt idx="1">
                  <c:v>346</c:v>
                </c:pt>
                <c:pt idx="2">
                  <c:v>430</c:v>
                </c:pt>
                <c:pt idx="3">
                  <c:v>534</c:v>
                </c:pt>
                <c:pt idx="4">
                  <c:v>649</c:v>
                </c:pt>
                <c:pt idx="5">
                  <c:v>773</c:v>
                </c:pt>
                <c:pt idx="6">
                  <c:v>897</c:v>
                </c:pt>
                <c:pt idx="7">
                  <c:v>1021</c:v>
                </c:pt>
                <c:pt idx="8">
                  <c:v>1162</c:v>
                </c:pt>
                <c:pt idx="9">
                  <c:v>1322</c:v>
                </c:pt>
                <c:pt idx="10">
                  <c:v>1516</c:v>
                </c:pt>
                <c:pt idx="11">
                  <c:v>1752</c:v>
                </c:pt>
                <c:pt idx="12">
                  <c:v>2009</c:v>
                </c:pt>
                <c:pt idx="13">
                  <c:v>2301</c:v>
                </c:pt>
                <c:pt idx="14">
                  <c:v>2590</c:v>
                </c:pt>
                <c:pt idx="15">
                  <c:v>2885</c:v>
                </c:pt>
                <c:pt idx="16">
                  <c:v>3179</c:v>
                </c:pt>
                <c:pt idx="17">
                  <c:v>3481</c:v>
                </c:pt>
                <c:pt idx="18">
                  <c:v>3795</c:v>
                </c:pt>
                <c:pt idx="19">
                  <c:v>4149</c:v>
                </c:pt>
                <c:pt idx="20">
                  <c:v>4574</c:v>
                </c:pt>
                <c:pt idx="21">
                  <c:v>5074</c:v>
                </c:pt>
                <c:pt idx="22">
                  <c:v>5645</c:v>
                </c:pt>
                <c:pt idx="23">
                  <c:v>6271</c:v>
                </c:pt>
                <c:pt idx="24">
                  <c:v>6943</c:v>
                </c:pt>
                <c:pt idx="25">
                  <c:v>7648</c:v>
                </c:pt>
                <c:pt idx="26">
                  <c:v>8389</c:v>
                </c:pt>
                <c:pt idx="27">
                  <c:v>9182</c:v>
                </c:pt>
                <c:pt idx="28">
                  <c:v>10032</c:v>
                </c:pt>
                <c:pt idx="29">
                  <c:v>10956</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3742720"/>
        <c:axId val="43744256"/>
      </c:lineChart>
      <c:catAx>
        <c:axId val="4374272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3744256"/>
        <c:crosses val="autoZero"/>
        <c:auto val="1"/>
        <c:lblAlgn val="ctr"/>
        <c:lblOffset val="100"/>
        <c:tickMarkSkip val="1"/>
        <c:noMultiLvlLbl val="0"/>
      </c:catAx>
      <c:valAx>
        <c:axId val="4374425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3742720"/>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569872731425811E-2"/>
          <c:y val="9.0825870646766171E-2"/>
          <c:w val="0.62478443666763872"/>
          <c:h val="0.68617760279965001"/>
        </c:manualLayout>
      </c:layout>
      <c:barChart>
        <c:barDir val="col"/>
        <c:grouping val="clustered"/>
        <c:varyColors val="0"/>
        <c:ser>
          <c:idx val="0"/>
          <c:order val="0"/>
          <c:tx>
            <c:strRef>
              <c:f>'RB8'!$B$2:$B$3</c:f>
              <c:strCache>
                <c:ptCount val="1"/>
                <c:pt idx="0">
                  <c:v>Road transport workers</c:v>
                </c:pt>
              </c:strCache>
            </c:strRef>
          </c:tx>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'RB8'!$A$4:$A$6</c:f>
              <c:strCache>
                <c:ptCount val="3"/>
                <c:pt idx="0">
                  <c:v>Injected drugs while in prison</c:v>
                </c:pt>
                <c:pt idx="1">
                  <c:v>Ever bought sex from a female</c:v>
                </c:pt>
                <c:pt idx="2">
                  <c:v>Ever had male-to-male sex</c:v>
                </c:pt>
              </c:strCache>
            </c:strRef>
          </c:cat>
          <c:val>
            <c:numRef>
              <c:f>'RB8'!$B$4:$B$6</c:f>
              <c:numCache>
                <c:formatCode>0</c:formatCode>
                <c:ptCount val="3"/>
                <c:pt idx="1">
                  <c:v>29.1</c:v>
                </c:pt>
                <c:pt idx="2">
                  <c:v>8.1</c:v>
                </c:pt>
              </c:numCache>
            </c:numRef>
          </c:val>
          <c:extLst>
            <c:ext xmlns:c16="http://schemas.microsoft.com/office/drawing/2014/chart" uri="{C3380CC4-5D6E-409C-BE32-E72D297353CC}">
              <c16:uniqueId val="{00000000-AE78-4C21-9957-214DD0B7B6CF}"/>
            </c:ext>
          </c:extLst>
        </c:ser>
        <c:ser>
          <c:idx val="1"/>
          <c:order val="1"/>
          <c:tx>
            <c:strRef>
              <c:f>'RB8'!$C$2:$C$3</c:f>
              <c:strCache>
                <c:ptCount val="1"/>
                <c:pt idx="0">
                  <c:v>Prisoners Kabul</c:v>
                </c:pt>
              </c:strCache>
            </c:strRef>
          </c:tx>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'RB8'!$A$4:$A$6</c:f>
              <c:strCache>
                <c:ptCount val="3"/>
                <c:pt idx="0">
                  <c:v>Injected drugs while in prison</c:v>
                </c:pt>
                <c:pt idx="1">
                  <c:v>Ever bought sex from a female</c:v>
                </c:pt>
                <c:pt idx="2">
                  <c:v>Ever had male-to-male sex</c:v>
                </c:pt>
              </c:strCache>
            </c:strRef>
          </c:cat>
          <c:val>
            <c:numRef>
              <c:f>'RB8'!$C$4:$C$6</c:f>
              <c:numCache>
                <c:formatCode>0</c:formatCode>
                <c:ptCount val="3"/>
                <c:pt idx="0" formatCode="General">
                  <c:v>34</c:v>
                </c:pt>
                <c:pt idx="1">
                  <c:v>27.5</c:v>
                </c:pt>
                <c:pt idx="2">
                  <c:v>7.3</c:v>
                </c:pt>
              </c:numCache>
            </c:numRef>
          </c:val>
          <c:extLst>
            <c:ext xmlns:c16="http://schemas.microsoft.com/office/drawing/2014/chart" uri="{C3380CC4-5D6E-409C-BE32-E72D297353CC}">
              <c16:uniqueId val="{00000001-AE78-4C21-9957-214DD0B7B6CF}"/>
            </c:ext>
          </c:extLst>
        </c:ser>
        <c:ser>
          <c:idx val="2"/>
          <c:order val="2"/>
          <c:tx>
            <c:strRef>
              <c:f>'RB8'!$D$2:$D$3</c:f>
              <c:strCache>
                <c:ptCount val="1"/>
                <c:pt idx="0">
                  <c:v>Prisoners Herat</c:v>
                </c:pt>
              </c:strCache>
            </c:strRef>
          </c:tx>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'RB8'!$A$4:$A$6</c:f>
              <c:strCache>
                <c:ptCount val="3"/>
                <c:pt idx="0">
                  <c:v>Injected drugs while in prison</c:v>
                </c:pt>
                <c:pt idx="1">
                  <c:v>Ever bought sex from a female</c:v>
                </c:pt>
                <c:pt idx="2">
                  <c:v>Ever had male-to-male sex</c:v>
                </c:pt>
              </c:strCache>
            </c:strRef>
          </c:cat>
          <c:val>
            <c:numRef>
              <c:f>'RB8'!$D$4:$D$6</c:f>
              <c:numCache>
                <c:formatCode>0</c:formatCode>
                <c:ptCount val="3"/>
                <c:pt idx="0" formatCode="General">
                  <c:v>0.6</c:v>
                </c:pt>
                <c:pt idx="1">
                  <c:v>31.1</c:v>
                </c:pt>
                <c:pt idx="2">
                  <c:v>14</c:v>
                </c:pt>
              </c:numCache>
            </c:numRef>
          </c:val>
          <c:extLst>
            <c:ext xmlns:c16="http://schemas.microsoft.com/office/drawing/2014/chart" uri="{C3380CC4-5D6E-409C-BE32-E72D297353CC}">
              <c16:uniqueId val="{00000002-AE78-4C21-9957-214DD0B7B6CF}"/>
            </c:ext>
          </c:extLst>
        </c:ser>
        <c:dLbls>
          <c:dLblPos val="outEnd"/>
          <c:showLegendKey val="0"/>
          <c:showVal val="1"/>
          <c:showCatName val="0"/>
          <c:showSerName val="0"/>
          <c:showPercent val="0"/>
          <c:showBubbleSize val="0"/>
        </c:dLbls>
        <c:gapWidth val="109"/>
        <c:axId val="135019136"/>
        <c:axId val="135033216"/>
      </c:barChart>
      <c:catAx>
        <c:axId val="135019136"/>
        <c:scaling>
          <c:orientation val="minMax"/>
        </c:scaling>
        <c:delete val="0"/>
        <c:axPos val="b"/>
        <c:numFmt formatCode="General" sourceLinked="0"/>
        <c:majorTickMark val="out"/>
        <c:minorTickMark val="none"/>
        <c:tickLblPos val="nextTo"/>
        <c:crossAx val="135033216"/>
        <c:crosses val="autoZero"/>
        <c:auto val="1"/>
        <c:lblAlgn val="ctr"/>
        <c:lblOffset val="100"/>
        <c:noMultiLvlLbl val="0"/>
      </c:catAx>
      <c:valAx>
        <c:axId val="135033216"/>
        <c:scaling>
          <c:orientation val="minMax"/>
          <c:max val="100"/>
        </c:scaling>
        <c:delete val="0"/>
        <c:axPos val="l"/>
        <c:title>
          <c:tx>
            <c:rich>
              <a:bodyPr rot="0" vert="horz"/>
              <a:lstStyle/>
              <a:p>
                <a:pPr>
                  <a:defRPr/>
                </a:pPr>
                <a:r>
                  <a:rPr lang="en-GB" dirty="0"/>
                  <a:t>%</a:t>
                </a:r>
              </a:p>
              <a:p>
                <a:pPr>
                  <a:defRPr/>
                </a:pPr>
                <a:endParaRPr lang="en-GB" dirty="0"/>
              </a:p>
            </c:rich>
          </c:tx>
          <c:layout>
            <c:manualLayout>
              <c:xMode val="edge"/>
              <c:yMode val="edge"/>
              <c:x val="1.9366797900262467E-2"/>
              <c:y val="4.2333624963546222E-2"/>
            </c:manualLayout>
          </c:layout>
          <c:overlay val="0"/>
        </c:title>
        <c:numFmt formatCode="0" sourceLinked="1"/>
        <c:majorTickMark val="out"/>
        <c:minorTickMark val="none"/>
        <c:tickLblPos val="nextTo"/>
        <c:crossAx val="135019136"/>
        <c:crosses val="autoZero"/>
        <c:crossBetween val="between"/>
        <c:majorUnit val="20"/>
      </c:valAx>
    </c:plotArea>
    <c:legend>
      <c:legendPos val="r"/>
      <c:layout>
        <c:manualLayout>
          <c:xMode val="edge"/>
          <c:yMode val="edge"/>
          <c:x val="0.74212314311226557"/>
          <c:y val="0.11397987751531057"/>
          <c:w val="0.24173314874102275"/>
          <c:h val="0.68685505978419359"/>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420938454121803E-2"/>
          <c:y val="9.015873015873016E-2"/>
          <c:w val="0.88665568589640575"/>
          <c:h val="0.54981008326340164"/>
        </c:manualLayout>
      </c:layout>
      <c:barChart>
        <c:barDir val="col"/>
        <c:grouping val="clustered"/>
        <c:varyColors val="0"/>
        <c:ser>
          <c:idx val="0"/>
          <c:order val="0"/>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knowledge'!$B$2:$C$5</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'MSM knowledge'!$D$2:$D$5</c:f>
              <c:numCache>
                <c:formatCode>0</c:formatCode>
                <c:ptCount val="4"/>
                <c:pt idx="0">
                  <c:v>36.4</c:v>
                </c:pt>
                <c:pt idx="1">
                  <c:v>31.3</c:v>
                </c:pt>
                <c:pt idx="2">
                  <c:v>40.299999999999997</c:v>
                </c:pt>
                <c:pt idx="3">
                  <c:v>42.3</c:v>
                </c:pt>
              </c:numCache>
            </c:numRef>
          </c:val>
          <c:extLst>
            <c:ext xmlns:c16="http://schemas.microsoft.com/office/drawing/2014/chart" uri="{C3380CC4-5D6E-409C-BE32-E72D297353CC}">
              <c16:uniqueId val="{00000000-9D96-4488-BC3F-B7FAFD978E13}"/>
            </c:ext>
          </c:extLst>
        </c:ser>
        <c:dLbls>
          <c:dLblPos val="outEnd"/>
          <c:showLegendKey val="0"/>
          <c:showVal val="1"/>
          <c:showCatName val="0"/>
          <c:showSerName val="0"/>
          <c:showPercent val="0"/>
          <c:showBubbleSize val="0"/>
        </c:dLbls>
        <c:gapWidth val="150"/>
        <c:axId val="135362816"/>
        <c:axId val="135365760"/>
      </c:barChart>
      <c:catAx>
        <c:axId val="135362816"/>
        <c:scaling>
          <c:orientation val="minMax"/>
        </c:scaling>
        <c:delete val="0"/>
        <c:axPos val="b"/>
        <c:numFmt formatCode="General" sourceLinked="0"/>
        <c:majorTickMark val="out"/>
        <c:minorTickMark val="none"/>
        <c:tickLblPos val="nextTo"/>
        <c:crossAx val="135365760"/>
        <c:crosses val="autoZero"/>
        <c:auto val="1"/>
        <c:lblAlgn val="ctr"/>
        <c:lblOffset val="100"/>
        <c:noMultiLvlLbl val="0"/>
      </c:catAx>
      <c:valAx>
        <c:axId val="135365760"/>
        <c:scaling>
          <c:orientation val="minMax"/>
          <c:max val="100"/>
        </c:scaling>
        <c:delete val="0"/>
        <c:axPos val="l"/>
        <c:title>
          <c:tx>
            <c:rich>
              <a:bodyPr rot="-5400000" vert="horz"/>
              <a:lstStyle/>
              <a:p>
                <a:pPr>
                  <a:defRPr/>
                </a:pPr>
                <a:r>
                  <a:rPr lang="en-GB" dirty="0"/>
                  <a:t>% (Weighted)</a:t>
                </a:r>
              </a:p>
            </c:rich>
          </c:tx>
          <c:layout>
            <c:manualLayout>
              <c:xMode val="edge"/>
              <c:yMode val="edge"/>
              <c:x val="0"/>
              <c:y val="0.25658819365136609"/>
            </c:manualLayout>
          </c:layout>
          <c:overlay val="0"/>
        </c:title>
        <c:numFmt formatCode="0" sourceLinked="1"/>
        <c:majorTickMark val="out"/>
        <c:minorTickMark val="none"/>
        <c:tickLblPos val="nextTo"/>
        <c:crossAx val="13536281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knowledge PWID'!$D$2</c:f>
              <c:strCache>
                <c:ptCount val="1"/>
                <c:pt idx="0">
                  <c:v>Herat</c:v>
                </c:pt>
              </c:strCache>
            </c:strRef>
          </c:tx>
          <c:spPr>
            <a:solidFill>
              <a:srgbClr val="F78E1E"/>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PWID'!$D$3:$D$6</c:f>
              <c:numCache>
                <c:formatCode>General</c:formatCode>
                <c:ptCount val="4"/>
                <c:pt idx="0">
                  <c:v>82.1</c:v>
                </c:pt>
                <c:pt idx="1">
                  <c:v>83.7</c:v>
                </c:pt>
                <c:pt idx="2">
                  <c:v>83.5</c:v>
                </c:pt>
                <c:pt idx="3">
                  <c:v>90.9</c:v>
                </c:pt>
              </c:numCache>
            </c:numRef>
          </c:val>
          <c:extLst>
            <c:ext xmlns:c16="http://schemas.microsoft.com/office/drawing/2014/chart" uri="{C3380CC4-5D6E-409C-BE32-E72D297353CC}">
              <c16:uniqueId val="{00000000-99F3-491B-8550-3A7DD3A05B3F}"/>
            </c:ext>
          </c:extLst>
        </c:ser>
        <c:ser>
          <c:idx val="1"/>
          <c:order val="1"/>
          <c:tx>
            <c:strRef>
              <c:f>'HIV knowledge PWID'!$E$2</c:f>
              <c:strCache>
                <c:ptCount val="1"/>
                <c:pt idx="0">
                  <c:v>Kabul</c:v>
                </c:pt>
              </c:strCache>
            </c:strRef>
          </c:tx>
          <c:spPr>
            <a:solidFill>
              <a:srgbClr val="E31837"/>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PWID'!$E$3:$E$6</c:f>
              <c:numCache>
                <c:formatCode>General</c:formatCode>
                <c:ptCount val="4"/>
                <c:pt idx="0">
                  <c:v>68.7</c:v>
                </c:pt>
                <c:pt idx="1">
                  <c:v>67.099999999999994</c:v>
                </c:pt>
                <c:pt idx="2">
                  <c:v>70.400000000000006</c:v>
                </c:pt>
                <c:pt idx="3">
                  <c:v>94.8</c:v>
                </c:pt>
              </c:numCache>
            </c:numRef>
          </c:val>
          <c:extLst>
            <c:ext xmlns:c16="http://schemas.microsoft.com/office/drawing/2014/chart" uri="{C3380CC4-5D6E-409C-BE32-E72D297353CC}">
              <c16:uniqueId val="{00000001-99F3-491B-8550-3A7DD3A05B3F}"/>
            </c:ext>
          </c:extLst>
        </c:ser>
        <c:ser>
          <c:idx val="2"/>
          <c:order val="2"/>
          <c:tx>
            <c:strRef>
              <c:f>'HIV knowledge PWID'!$F$2</c:f>
              <c:strCache>
                <c:ptCount val="1"/>
                <c:pt idx="0">
                  <c:v>Mazar-i-Sharif</c:v>
                </c:pt>
              </c:strCache>
            </c:strRef>
          </c:tx>
          <c:spPr>
            <a:solidFill>
              <a:srgbClr val="88C540"/>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PWID'!$F$3:$F$6</c:f>
              <c:numCache>
                <c:formatCode>General</c:formatCode>
                <c:ptCount val="4"/>
                <c:pt idx="0">
                  <c:v>70.7</c:v>
                </c:pt>
                <c:pt idx="1">
                  <c:v>59.2</c:v>
                </c:pt>
                <c:pt idx="2">
                  <c:v>70.099999999999994</c:v>
                </c:pt>
                <c:pt idx="3">
                  <c:v>74.099999999999994</c:v>
                </c:pt>
              </c:numCache>
            </c:numRef>
          </c:val>
          <c:extLst>
            <c:ext xmlns:c16="http://schemas.microsoft.com/office/drawing/2014/chart" uri="{C3380CC4-5D6E-409C-BE32-E72D297353CC}">
              <c16:uniqueId val="{00000002-99F3-491B-8550-3A7DD3A05B3F}"/>
            </c:ext>
          </c:extLst>
        </c:ser>
        <c:ser>
          <c:idx val="3"/>
          <c:order val="3"/>
          <c:tx>
            <c:strRef>
              <c:f>'HIV knowledge PWID'!$G$2</c:f>
              <c:strCache>
                <c:ptCount val="1"/>
                <c:pt idx="0">
                  <c:v>Jalalabad</c:v>
                </c:pt>
              </c:strCache>
            </c:strRef>
          </c:tx>
          <c:spPr>
            <a:solidFill>
              <a:srgbClr val="00AEEF"/>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PWID'!$G$3:$G$6</c:f>
              <c:numCache>
                <c:formatCode>General</c:formatCode>
                <c:ptCount val="4"/>
                <c:pt idx="0">
                  <c:v>44</c:v>
                </c:pt>
                <c:pt idx="1">
                  <c:v>43.1</c:v>
                </c:pt>
                <c:pt idx="2">
                  <c:v>42.6</c:v>
                </c:pt>
                <c:pt idx="3">
                  <c:v>69.2</c:v>
                </c:pt>
              </c:numCache>
            </c:numRef>
          </c:val>
          <c:extLst>
            <c:ext xmlns:c16="http://schemas.microsoft.com/office/drawing/2014/chart" uri="{C3380CC4-5D6E-409C-BE32-E72D297353CC}">
              <c16:uniqueId val="{00000003-99F3-491B-8550-3A7DD3A05B3F}"/>
            </c:ext>
          </c:extLst>
        </c:ser>
        <c:ser>
          <c:idx val="4"/>
          <c:order val="4"/>
          <c:tx>
            <c:strRef>
              <c:f>'HIV knowledge PWID'!$H$2</c:f>
              <c:strCache>
                <c:ptCount val="1"/>
                <c:pt idx="0">
                  <c:v>Charikar</c:v>
                </c:pt>
              </c:strCache>
            </c:strRef>
          </c:tx>
          <c:spPr>
            <a:solidFill>
              <a:srgbClr val="EC008C"/>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knowledge PWID'!$B$3:$C$6</c:f>
              <c:multiLvlStrCache>
                <c:ptCount val="4"/>
                <c:lvl>
                  <c:pt idx="0">
                    <c:v>using condoms</c:v>
                  </c:pt>
                  <c:pt idx="1">
                    <c:v>having one faithful uninfected partner</c:v>
                  </c:pt>
                  <c:pt idx="2">
                    <c:v>abstaining from sex</c:v>
                  </c:pt>
                  <c:pt idx="3">
                    <c:v>sharing needles </c:v>
                  </c:pt>
                </c:lvl>
                <c:lvl>
                  <c:pt idx="0">
                    <c:v>HIV can be prevented by </c:v>
                  </c:pt>
                  <c:pt idx="3">
                    <c:v>HIV can be transmitted by </c:v>
                  </c:pt>
                </c:lvl>
              </c:multiLvlStrCache>
            </c:multiLvlStrRef>
          </c:cat>
          <c:val>
            <c:numRef>
              <c:f>'HIV knowledge PWID'!$H$3:$H$6</c:f>
              <c:numCache>
                <c:formatCode>General</c:formatCode>
                <c:ptCount val="4"/>
                <c:pt idx="0">
                  <c:v>33.700000000000003</c:v>
                </c:pt>
                <c:pt idx="1">
                  <c:v>40</c:v>
                </c:pt>
                <c:pt idx="2">
                  <c:v>42.6</c:v>
                </c:pt>
                <c:pt idx="3">
                  <c:v>49.5</c:v>
                </c:pt>
              </c:numCache>
            </c:numRef>
          </c:val>
          <c:extLst>
            <c:ext xmlns:c16="http://schemas.microsoft.com/office/drawing/2014/chart" uri="{C3380CC4-5D6E-409C-BE32-E72D297353CC}">
              <c16:uniqueId val="{00000004-99F3-491B-8550-3A7DD3A05B3F}"/>
            </c:ext>
          </c:extLst>
        </c:ser>
        <c:dLbls>
          <c:showLegendKey val="0"/>
          <c:showVal val="0"/>
          <c:showCatName val="0"/>
          <c:showSerName val="0"/>
          <c:showPercent val="0"/>
          <c:showBubbleSize val="0"/>
        </c:dLbls>
        <c:gapWidth val="150"/>
        <c:axId val="135546752"/>
        <c:axId val="135548288"/>
      </c:barChart>
      <c:catAx>
        <c:axId val="135546752"/>
        <c:scaling>
          <c:orientation val="minMax"/>
        </c:scaling>
        <c:delete val="0"/>
        <c:axPos val="b"/>
        <c:numFmt formatCode="General" sourceLinked="0"/>
        <c:majorTickMark val="out"/>
        <c:minorTickMark val="none"/>
        <c:tickLblPos val="nextTo"/>
        <c:crossAx val="135548288"/>
        <c:crosses val="autoZero"/>
        <c:auto val="1"/>
        <c:lblAlgn val="ctr"/>
        <c:lblOffset val="100"/>
        <c:noMultiLvlLbl val="0"/>
      </c:catAx>
      <c:valAx>
        <c:axId val="135548288"/>
        <c:scaling>
          <c:orientation val="minMax"/>
          <c:max val="100"/>
          <c:min val="0"/>
        </c:scaling>
        <c:delete val="0"/>
        <c:axPos val="l"/>
        <c:majorGridlines>
          <c:spPr>
            <a:ln>
              <a:solidFill>
                <a:schemeClr val="bg1">
                  <a:lumMod val="95000"/>
                </a:schemeClr>
              </a:solidFill>
            </a:ln>
          </c:spPr>
        </c:majorGridlines>
        <c:title>
          <c:tx>
            <c:rich>
              <a:bodyPr rot="-5400000" vert="horz"/>
              <a:lstStyle/>
              <a:p>
                <a:pPr>
                  <a:defRPr/>
                </a:pPr>
                <a:r>
                  <a:rPr lang="en-US"/>
                  <a:t>% (Weighted)</a:t>
                </a:r>
              </a:p>
            </c:rich>
          </c:tx>
          <c:overlay val="0"/>
        </c:title>
        <c:numFmt formatCode="General" sourceLinked="1"/>
        <c:majorTickMark val="out"/>
        <c:minorTickMark val="none"/>
        <c:tickLblPos val="nextTo"/>
        <c:crossAx val="135546752"/>
        <c:crosses val="autoZero"/>
        <c:crossBetween val="between"/>
        <c:majorUnit val="20"/>
      </c:valAx>
    </c:plotArea>
    <c:legend>
      <c:legendPos val="t"/>
      <c:layout>
        <c:manualLayout>
          <c:xMode val="edge"/>
          <c:yMode val="edge"/>
          <c:x val="0.20167001118737241"/>
          <c:y val="3.5865022177101066E-2"/>
          <c:w val="0.58619594080873083"/>
          <c:h val="8.585655235674191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78671806649231"/>
          <c:y val="0.10359419358294512"/>
          <c:w val="0.74982679899387839"/>
          <c:h val="0.66107599843961629"/>
        </c:manualLayout>
      </c:layout>
      <c:barChart>
        <c:barDir val="col"/>
        <c:grouping val="clustered"/>
        <c:varyColors val="1"/>
        <c:ser>
          <c:idx val="0"/>
          <c:order val="0"/>
          <c:invertIfNegative val="0"/>
          <c:dPt>
            <c:idx val="0"/>
            <c:invertIfNegative val="0"/>
            <c:bubble3D val="0"/>
            <c:spPr>
              <a:solidFill>
                <a:srgbClr val="00AEEF"/>
              </a:solidFill>
            </c:spPr>
            <c:extLst>
              <c:ext xmlns:c16="http://schemas.microsoft.com/office/drawing/2014/chart" uri="{C3380CC4-5D6E-409C-BE32-E72D297353CC}">
                <c16:uniqueId val="{00000001-2829-4A73-9D8F-57E94F896609}"/>
              </c:ext>
            </c:extLst>
          </c:dPt>
          <c:dPt>
            <c:idx val="1"/>
            <c:invertIfNegative val="0"/>
            <c:bubble3D val="0"/>
            <c:spPr>
              <a:solidFill>
                <a:srgbClr val="88C540"/>
              </a:solidFill>
            </c:spPr>
            <c:extLst>
              <c:ext xmlns:c16="http://schemas.microsoft.com/office/drawing/2014/chart" uri="{C3380CC4-5D6E-409C-BE32-E72D297353CC}">
                <c16:uniqueId val="{00000003-2829-4A73-9D8F-57E94F896609}"/>
              </c:ext>
            </c:extLst>
          </c:dPt>
          <c:dPt>
            <c:idx val="2"/>
            <c:invertIfNegative val="0"/>
            <c:bubble3D val="0"/>
            <c:spPr>
              <a:solidFill>
                <a:srgbClr val="E31837"/>
              </a:solidFill>
            </c:spPr>
            <c:extLst>
              <c:ext xmlns:c16="http://schemas.microsoft.com/office/drawing/2014/chart" uri="{C3380CC4-5D6E-409C-BE32-E72D297353CC}">
                <c16:uniqueId val="{00000005-2829-4A73-9D8F-57E94F89660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'Vulnerability &amp; Risk Behaviours'!$C$3:$C$5</c:f>
              <c:strCache>
                <c:ptCount val="3"/>
                <c:pt idx="0">
                  <c:v>IDU</c:v>
                </c:pt>
                <c:pt idx="1">
                  <c:v>FSW (all ages)</c:v>
                </c:pt>
                <c:pt idx="2">
                  <c:v>FSW (18-24 years)</c:v>
                </c:pt>
              </c:strCache>
            </c:strRef>
          </c:cat>
          <c:val>
            <c:numRef>
              <c:f>'Vulnerability &amp; Risk Behaviours'!$D$3:$D$5</c:f>
              <c:numCache>
                <c:formatCode>General</c:formatCode>
                <c:ptCount val="3"/>
                <c:pt idx="0">
                  <c:v>29</c:v>
                </c:pt>
                <c:pt idx="1">
                  <c:v>2</c:v>
                </c:pt>
                <c:pt idx="2">
                  <c:v>0.70000000000000062</c:v>
                </c:pt>
              </c:numCache>
            </c:numRef>
          </c:val>
          <c:extLst>
            <c:ext xmlns:c16="http://schemas.microsoft.com/office/drawing/2014/chart" uri="{C3380CC4-5D6E-409C-BE32-E72D297353CC}">
              <c16:uniqueId val="{00000006-2829-4A73-9D8F-57E94F896609}"/>
            </c:ext>
          </c:extLst>
        </c:ser>
        <c:dLbls>
          <c:showLegendKey val="0"/>
          <c:showVal val="0"/>
          <c:showCatName val="0"/>
          <c:showSerName val="0"/>
          <c:showPercent val="0"/>
          <c:showBubbleSize val="0"/>
        </c:dLbls>
        <c:gapWidth val="150"/>
        <c:axId val="42826752"/>
        <c:axId val="42828544"/>
      </c:barChart>
      <c:catAx>
        <c:axId val="42826752"/>
        <c:scaling>
          <c:orientation val="minMax"/>
        </c:scaling>
        <c:delete val="0"/>
        <c:axPos val="b"/>
        <c:numFmt formatCode="General" sourceLinked="0"/>
        <c:majorTickMark val="out"/>
        <c:minorTickMark val="none"/>
        <c:tickLblPos val="nextTo"/>
        <c:crossAx val="42828544"/>
        <c:crosses val="autoZero"/>
        <c:auto val="1"/>
        <c:lblAlgn val="ctr"/>
        <c:lblOffset val="100"/>
        <c:noMultiLvlLbl val="0"/>
      </c:catAx>
      <c:valAx>
        <c:axId val="42828544"/>
        <c:scaling>
          <c:orientation val="minMax"/>
          <c:max val="100"/>
        </c:scaling>
        <c:delete val="0"/>
        <c:axPos val="l"/>
        <c:title>
          <c:tx>
            <c:rich>
              <a:bodyPr rot="0" vert="horz"/>
              <a:lstStyle/>
              <a:p>
                <a:pPr>
                  <a:defRPr/>
                </a:pPr>
                <a:r>
                  <a:rPr lang="en-US"/>
                  <a:t>%</a:t>
                </a:r>
              </a:p>
            </c:rich>
          </c:tx>
          <c:layout>
            <c:manualLayout>
              <c:xMode val="edge"/>
              <c:yMode val="edge"/>
              <c:x val="2.0932852143482061E-2"/>
              <c:y val="1.0622542213951865E-2"/>
            </c:manualLayout>
          </c:layout>
          <c:overlay val="0"/>
        </c:title>
        <c:numFmt formatCode="General" sourceLinked="1"/>
        <c:majorTickMark val="out"/>
        <c:minorTickMark val="none"/>
        <c:tickLblPos val="nextTo"/>
        <c:crossAx val="42826752"/>
        <c:crosses val="autoZero"/>
        <c:crossBetween val="between"/>
        <c:majorUnit val="20"/>
      </c:valAx>
    </c:plotArea>
    <c:plotVisOnly val="1"/>
    <c:dispBlanksAs val="gap"/>
    <c:showDLblsOverMax val="0"/>
  </c:chart>
  <c:spPr>
    <a:ln>
      <a:solidFill>
        <a:srgbClr val="808080">
          <a:lumMod val="60000"/>
          <a:lumOff val="40000"/>
        </a:srgbClr>
      </a:solidFill>
    </a:ln>
  </c:spPr>
  <c:txPr>
    <a:bodyPr/>
    <a:lstStyle/>
    <a:p>
      <a:pPr>
        <a:defRPr sz="1400" b="1"/>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63969087197463"/>
          <c:y val="0.11878775746252072"/>
          <c:w val="0.7986567512394287"/>
          <c:h val="0.59417656479380521"/>
        </c:manualLayout>
      </c:layout>
      <c:barChart>
        <c:barDir val="col"/>
        <c:grouping val="clustered"/>
        <c:varyColors val="0"/>
        <c:ser>
          <c:idx val="0"/>
          <c:order val="0"/>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 &amp; Risk Behaviours'!$B$107:$C$110</c:f>
              <c:multiLvlStrCache>
                <c:ptCount val="4"/>
                <c:lvl>
                  <c:pt idx="0">
                    <c:v>&lt;25</c:v>
                  </c:pt>
                  <c:pt idx="1">
                    <c:v>25+</c:v>
                  </c:pt>
                  <c:pt idx="2">
                    <c:v>&lt;25</c:v>
                  </c:pt>
                  <c:pt idx="3">
                    <c:v>25+</c:v>
                  </c:pt>
                </c:lvl>
                <c:lvl>
                  <c:pt idx="0">
                    <c:v>FSWs</c:v>
                  </c:pt>
                  <c:pt idx="2">
                    <c:v>Male IDUs</c:v>
                  </c:pt>
                </c:lvl>
              </c:multiLvlStrCache>
            </c:multiLvlStrRef>
          </c:cat>
          <c:val>
            <c:numRef>
              <c:f>'Vulnerability &amp; Risk Behaviours'!$D$107:$D$110</c:f>
              <c:numCache>
                <c:formatCode>0</c:formatCode>
                <c:ptCount val="4"/>
                <c:pt idx="0">
                  <c:v>0.65000000000000246</c:v>
                </c:pt>
                <c:pt idx="1">
                  <c:v>2.79</c:v>
                </c:pt>
                <c:pt idx="2">
                  <c:v>29.58</c:v>
                </c:pt>
                <c:pt idx="3">
                  <c:v>28.29</c:v>
                </c:pt>
              </c:numCache>
            </c:numRef>
          </c:val>
          <c:extLst>
            <c:ext xmlns:c16="http://schemas.microsoft.com/office/drawing/2014/chart" uri="{C3380CC4-5D6E-409C-BE32-E72D297353CC}">
              <c16:uniqueId val="{00000000-9FCB-4013-9426-4B306BF61A50}"/>
            </c:ext>
          </c:extLst>
        </c:ser>
        <c:dLbls>
          <c:showLegendKey val="0"/>
          <c:showVal val="0"/>
          <c:showCatName val="0"/>
          <c:showSerName val="0"/>
          <c:showPercent val="0"/>
          <c:showBubbleSize val="0"/>
        </c:dLbls>
        <c:gapWidth val="150"/>
        <c:axId val="42861312"/>
        <c:axId val="42862848"/>
      </c:barChart>
      <c:catAx>
        <c:axId val="42861312"/>
        <c:scaling>
          <c:orientation val="minMax"/>
        </c:scaling>
        <c:delete val="0"/>
        <c:axPos val="b"/>
        <c:numFmt formatCode="General" sourceLinked="0"/>
        <c:majorTickMark val="out"/>
        <c:minorTickMark val="none"/>
        <c:tickLblPos val="nextTo"/>
        <c:crossAx val="42862848"/>
        <c:crosses val="autoZero"/>
        <c:auto val="1"/>
        <c:lblAlgn val="ctr"/>
        <c:lblOffset val="100"/>
        <c:noMultiLvlLbl val="0"/>
      </c:catAx>
      <c:valAx>
        <c:axId val="42862848"/>
        <c:scaling>
          <c:orientation val="minMax"/>
          <c:max val="100"/>
          <c:min val="0"/>
        </c:scaling>
        <c:delete val="0"/>
        <c:axPos val="l"/>
        <c:title>
          <c:tx>
            <c:rich>
              <a:bodyPr rot="0" vert="horz"/>
              <a:lstStyle/>
              <a:p>
                <a:pPr>
                  <a:defRPr/>
                </a:pPr>
                <a:r>
                  <a:rPr lang="en-US"/>
                  <a:t>%</a:t>
                </a:r>
              </a:p>
            </c:rich>
          </c:tx>
          <c:layout>
            <c:manualLayout>
              <c:xMode val="edge"/>
              <c:yMode val="edge"/>
              <c:x val="1.2494645065918485E-2"/>
              <c:y val="5.0396870339958849E-2"/>
            </c:manualLayout>
          </c:layout>
          <c:overlay val="0"/>
        </c:title>
        <c:numFmt formatCode="0" sourceLinked="1"/>
        <c:majorTickMark val="out"/>
        <c:minorTickMark val="none"/>
        <c:tickLblPos val="nextTo"/>
        <c:crossAx val="42861312"/>
        <c:crosses val="autoZero"/>
        <c:crossBetween val="between"/>
        <c:majorUnit val="20"/>
      </c:valAx>
      <c:spPr>
        <a:solidFill>
          <a:sysClr val="window" lastClr="FFFFFF"/>
        </a:solidFill>
      </c:spPr>
    </c:plotArea>
    <c:plotVisOnly val="1"/>
    <c:dispBlanksAs val="gap"/>
    <c:showDLblsOverMax val="0"/>
  </c:chart>
  <c:spPr>
    <a:solidFill>
      <a:sysClr val="window" lastClr="FFFFFF"/>
    </a:solidFill>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4.1388216303470539E-2"/>
          <c:w val="0.75117215989594222"/>
          <c:h val="0.77112632107427248"/>
        </c:manualLayout>
      </c:layout>
      <c:lineChart>
        <c:grouping val="standard"/>
        <c:varyColors val="0"/>
        <c:ser>
          <c:idx val="0"/>
          <c:order val="0"/>
          <c:tx>
            <c:strRef>
              <c:f>'AIDS Spending by source'!$B$6</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5D-443D-98B8-A7F827D6636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5D-443D-98B8-A7F827D6636F}"/>
                </c:ext>
              </c:extLst>
            </c:dLbl>
            <c:numFmt formatCode="&quot;$&quot;#,##0" sourceLinked="0"/>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2009</c:v>
                </c:pt>
                <c:pt idx="1">
                  <c:v>2010</c:v>
                </c:pt>
                <c:pt idx="2">
                  <c:v>2011</c:v>
                </c:pt>
                <c:pt idx="3">
                  <c:v>2012</c:v>
                </c:pt>
                <c:pt idx="4">
                  <c:v>2013</c:v>
                </c:pt>
              </c:strCache>
            </c:strRef>
          </c:cat>
          <c:val>
            <c:numRef>
              <c:f>'AIDS Spending by source'!$C$6:$G$6</c:f>
              <c:numCache>
                <c:formatCode>General</c:formatCode>
                <c:ptCount val="5"/>
                <c:pt idx="0">
                  <c:v>5158552</c:v>
                </c:pt>
                <c:pt idx="1">
                  <c:v>4437825</c:v>
                </c:pt>
                <c:pt idx="2">
                  <c:v>8002073.5</c:v>
                </c:pt>
                <c:pt idx="3">
                  <c:v>9052547</c:v>
                </c:pt>
                <c:pt idx="4" formatCode="#,##0">
                  <c:v>5312479</c:v>
                </c:pt>
              </c:numCache>
            </c:numRef>
          </c:val>
          <c:smooth val="0"/>
          <c:extLst>
            <c:ext xmlns:c16="http://schemas.microsoft.com/office/drawing/2014/chart" uri="{C3380CC4-5D6E-409C-BE32-E72D297353CC}">
              <c16:uniqueId val="{00000002-B05D-443D-98B8-A7F827D6636F}"/>
            </c:ext>
          </c:extLst>
        </c:ser>
        <c:ser>
          <c:idx val="1"/>
          <c:order val="1"/>
          <c:tx>
            <c:strRef>
              <c:f>'AIDS Spending by source'!$B$7</c:f>
              <c:strCache>
                <c:ptCount val="1"/>
                <c:pt idx="0">
                  <c:v>Bilateral</c:v>
                </c:pt>
              </c:strCache>
            </c:strRef>
          </c:tx>
          <c:spPr>
            <a:ln w="38100">
              <a:solidFill>
                <a:srgbClr val="E31837"/>
              </a:solidFill>
            </a:ln>
          </c:spPr>
          <c:marker>
            <c:spPr>
              <a:solidFill>
                <a:srgbClr val="E31837"/>
              </a:solidFill>
              <a:ln>
                <a:solidFill>
                  <a:srgbClr val="E31837"/>
                </a:solidFill>
              </a:ln>
            </c:spPr>
          </c:marker>
          <c:dLbls>
            <c:dLbl>
              <c:idx val="4"/>
              <c:layout>
                <c:manualLayout>
                  <c:x val="-1.5065913370998117E-3"/>
                  <c:y val="1.969057665260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5D-443D-98B8-A7F827D6636F}"/>
                </c:ext>
              </c:extLst>
            </c:dLbl>
            <c:dLbl>
              <c:idx val="5"/>
              <c:layout>
                <c:manualLayout>
                  <c:x val="0"/>
                  <c:y val="-2.0922490738502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5D-443D-98B8-A7F827D6636F}"/>
                </c:ext>
              </c:extLst>
            </c:dLbl>
            <c:numFmt formatCode="&quot;$&quot;#,##0" sourceLinked="0"/>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2009</c:v>
                </c:pt>
                <c:pt idx="1">
                  <c:v>2010</c:v>
                </c:pt>
                <c:pt idx="2">
                  <c:v>2011</c:v>
                </c:pt>
                <c:pt idx="3">
                  <c:v>2012</c:v>
                </c:pt>
                <c:pt idx="4">
                  <c:v>2013</c:v>
                </c:pt>
              </c:strCache>
            </c:strRef>
          </c:cat>
          <c:val>
            <c:numRef>
              <c:f>'AIDS Spending by source'!$C$7:$G$7</c:f>
              <c:numCache>
                <c:formatCode>General</c:formatCode>
                <c:ptCount val="5"/>
                <c:pt idx="0">
                  <c:v>282525</c:v>
                </c:pt>
                <c:pt idx="1">
                  <c:v>90499</c:v>
                </c:pt>
                <c:pt idx="2">
                  <c:v>1456111</c:v>
                </c:pt>
                <c:pt idx="3">
                  <c:v>0</c:v>
                </c:pt>
                <c:pt idx="4">
                  <c:v>2231162</c:v>
                </c:pt>
              </c:numCache>
            </c:numRef>
          </c:val>
          <c:smooth val="0"/>
          <c:extLst>
            <c:ext xmlns:c16="http://schemas.microsoft.com/office/drawing/2014/chart" uri="{C3380CC4-5D6E-409C-BE32-E72D297353CC}">
              <c16:uniqueId val="{00000005-B05D-443D-98B8-A7F827D6636F}"/>
            </c:ext>
          </c:extLst>
        </c:ser>
        <c:ser>
          <c:idx val="2"/>
          <c:order val="2"/>
          <c:tx>
            <c:strRef>
              <c:f>'AIDS Spending by source'!$B$8</c:f>
              <c:strCache>
                <c:ptCount val="1"/>
                <c:pt idx="0">
                  <c:v>Global Funding</c:v>
                </c:pt>
              </c:strCache>
            </c:strRef>
          </c:tx>
          <c:spPr>
            <a:ln w="38100">
              <a:solidFill>
                <a:srgbClr val="88C540"/>
              </a:solidFill>
            </a:ln>
          </c:spPr>
          <c:marker>
            <c:symbol val="circle"/>
            <c:size val="9"/>
            <c:spPr>
              <a:solidFill>
                <a:srgbClr val="88C540"/>
              </a:solidFill>
              <a:ln>
                <a:solidFill>
                  <a:srgbClr val="88C540"/>
                </a:solidFill>
              </a:ln>
            </c:spPr>
          </c:marker>
          <c:dLbls>
            <c:dLbl>
              <c:idx val="4"/>
              <c:layout>
                <c:manualLayout>
                  <c:x val="-3.0131826741996233E-3"/>
                  <c:y val="-2.2503516174402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5D-443D-98B8-A7F827D6636F}"/>
                </c:ext>
              </c:extLst>
            </c:dLbl>
            <c:dLbl>
              <c:idx val="5"/>
              <c:layout>
                <c:manualLayout>
                  <c:x val="8.2013043518036673E-3"/>
                  <c:y val="2.301473981235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5D-443D-98B8-A7F827D6636F}"/>
                </c:ext>
              </c:extLst>
            </c:dLbl>
            <c:numFmt formatCode="&quot;$&quot;#,##0" sourceLinked="0"/>
            <c:spPr>
              <a:noFill/>
              <a:ln>
                <a:noFill/>
              </a:ln>
              <a:effectLst/>
            </c:spPr>
            <c:txPr>
              <a:bodyPr/>
              <a:lstStyle/>
              <a:p>
                <a:pPr>
                  <a:defRPr>
                    <a:solidFill>
                      <a:srgbClr val="00B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2009</c:v>
                </c:pt>
                <c:pt idx="1">
                  <c:v>2010</c:v>
                </c:pt>
                <c:pt idx="2">
                  <c:v>2011</c:v>
                </c:pt>
                <c:pt idx="3">
                  <c:v>2012</c:v>
                </c:pt>
                <c:pt idx="4">
                  <c:v>2013</c:v>
                </c:pt>
              </c:strCache>
            </c:strRef>
          </c:cat>
          <c:val>
            <c:numRef>
              <c:f>'AIDS Spending by source'!$C$8:$G$8</c:f>
              <c:numCache>
                <c:formatCode>General</c:formatCode>
                <c:ptCount val="5"/>
                <c:pt idx="0">
                  <c:v>1087983</c:v>
                </c:pt>
                <c:pt idx="1">
                  <c:v>1774255</c:v>
                </c:pt>
                <c:pt idx="2">
                  <c:v>1645559.55</c:v>
                </c:pt>
                <c:pt idx="3">
                  <c:v>1829829.1529999999</c:v>
                </c:pt>
                <c:pt idx="4">
                  <c:v>2268317</c:v>
                </c:pt>
              </c:numCache>
            </c:numRef>
          </c:val>
          <c:smooth val="0"/>
          <c:extLst>
            <c:ext xmlns:c16="http://schemas.microsoft.com/office/drawing/2014/chart" uri="{C3380CC4-5D6E-409C-BE32-E72D297353CC}">
              <c16:uniqueId val="{00000008-B05D-443D-98B8-A7F827D6636F}"/>
            </c:ext>
          </c:extLst>
        </c:ser>
        <c:ser>
          <c:idx val="3"/>
          <c:order val="3"/>
          <c:tx>
            <c:strRef>
              <c:f>'AIDS Spending by source'!$B$9</c:f>
              <c:strCache>
                <c:ptCount val="1"/>
                <c:pt idx="0">
                  <c:v>Domestic Funding</c:v>
                </c:pt>
              </c:strCache>
            </c:strRef>
          </c:tx>
          <c:spPr>
            <a:ln w="38100">
              <a:solidFill>
                <a:srgbClr val="F78E1E"/>
              </a:solidFill>
            </a:ln>
          </c:spPr>
          <c:marker>
            <c:spPr>
              <a:solidFill>
                <a:srgbClr val="F78E1E"/>
              </a:solidFill>
              <a:ln>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5D-443D-98B8-A7F827D6636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05D-443D-98B8-A7F827D6636F}"/>
                </c:ext>
              </c:extLst>
            </c:dLbl>
            <c:numFmt formatCode="&quot;$&quot;#,##0" sourceLinked="0"/>
            <c:spPr>
              <a:noFill/>
              <a:ln>
                <a:noFill/>
              </a:ln>
              <a:effectLst/>
            </c:spPr>
            <c:txPr>
              <a:bodyPr/>
              <a:lstStyle/>
              <a:p>
                <a:pPr>
                  <a:defRPr>
                    <a:solidFill>
                      <a:srgbClr val="F78E1E"/>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2009</c:v>
                </c:pt>
                <c:pt idx="1">
                  <c:v>2010</c:v>
                </c:pt>
                <c:pt idx="2">
                  <c:v>2011</c:v>
                </c:pt>
                <c:pt idx="3">
                  <c:v>2012</c:v>
                </c:pt>
                <c:pt idx="4">
                  <c:v>2013</c:v>
                </c:pt>
              </c:strCache>
            </c:strRef>
          </c:cat>
          <c:val>
            <c:numRef>
              <c:f>'AIDS Spending by source'!$C$9:$G$9</c:f>
              <c:numCache>
                <c:formatCode>General</c:formatCode>
                <c:ptCount val="5"/>
                <c:pt idx="0">
                  <c:v>132200</c:v>
                </c:pt>
                <c:pt idx="1">
                  <c:v>200000</c:v>
                </c:pt>
                <c:pt idx="2">
                  <c:v>0</c:v>
                </c:pt>
                <c:pt idx="3">
                  <c:v>24250</c:v>
                </c:pt>
                <c:pt idx="4">
                  <c:v>245000</c:v>
                </c:pt>
              </c:numCache>
            </c:numRef>
          </c:val>
          <c:smooth val="0"/>
          <c:extLst>
            <c:ext xmlns:c16="http://schemas.microsoft.com/office/drawing/2014/chart" uri="{C3380CC4-5D6E-409C-BE32-E72D297353CC}">
              <c16:uniqueId val="{0000000B-B05D-443D-98B8-A7F827D6636F}"/>
            </c:ext>
          </c:extLst>
        </c:ser>
        <c:dLbls>
          <c:showLegendKey val="0"/>
          <c:showVal val="0"/>
          <c:showCatName val="0"/>
          <c:showSerName val="0"/>
          <c:showPercent val="0"/>
          <c:showBubbleSize val="0"/>
        </c:dLbls>
        <c:marker val="1"/>
        <c:smooth val="0"/>
        <c:axId val="135645824"/>
        <c:axId val="136003968"/>
      </c:lineChart>
      <c:catAx>
        <c:axId val="135645824"/>
        <c:scaling>
          <c:orientation val="minMax"/>
        </c:scaling>
        <c:delete val="0"/>
        <c:axPos val="b"/>
        <c:numFmt formatCode="General" sourceLinked="0"/>
        <c:majorTickMark val="out"/>
        <c:minorTickMark val="none"/>
        <c:tickLblPos val="nextTo"/>
        <c:crossAx val="136003968"/>
        <c:crosses val="autoZero"/>
        <c:auto val="1"/>
        <c:lblAlgn val="ctr"/>
        <c:lblOffset val="100"/>
        <c:noMultiLvlLbl val="0"/>
      </c:catAx>
      <c:valAx>
        <c:axId val="136003968"/>
        <c:scaling>
          <c:orientation val="minMax"/>
          <c:max val="10000000"/>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a:t>
                </a:r>
              </a:p>
            </c:rich>
          </c:tx>
          <c:overlay val="0"/>
        </c:title>
        <c:numFmt formatCode="#,##0" sourceLinked="0"/>
        <c:majorTickMark val="out"/>
        <c:minorTickMark val="none"/>
        <c:tickLblPos val="nextTo"/>
        <c:crossAx val="135645824"/>
        <c:crosses val="autoZero"/>
        <c:crossBetween val="between"/>
        <c:majorUnit val="2000000"/>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2"/>
          <c:order val="1"/>
          <c:tx>
            <c:strRef>
              <c:f>Afghanistan!$C$3</c:f>
              <c:strCache>
                <c:ptCount val="1"/>
                <c:pt idx="0">
                  <c:v>International funding</c:v>
                </c:pt>
              </c:strCache>
            </c:strRef>
          </c:tx>
          <c:spPr>
            <a:solidFill>
              <a:srgbClr val="E31837"/>
            </a:solidFill>
            <a:ln>
              <a:noFill/>
            </a:ln>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3C-4B8B-897C-A4AD56D46D6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3C-4B8B-897C-A4AD56D46D6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Afghanistan!$A$4:$A$8</c:f>
              <c:numCache>
                <c:formatCode>General</c:formatCode>
                <c:ptCount val="5"/>
                <c:pt idx="0">
                  <c:v>2009</c:v>
                </c:pt>
                <c:pt idx="1">
                  <c:v>2010</c:v>
                </c:pt>
                <c:pt idx="2">
                  <c:v>2011</c:v>
                </c:pt>
                <c:pt idx="3">
                  <c:v>2012</c:v>
                </c:pt>
                <c:pt idx="4">
                  <c:v>2013</c:v>
                </c:pt>
              </c:numCache>
            </c:numRef>
          </c:cat>
          <c:val>
            <c:numRef>
              <c:f>Afghanistan!$C$4:$C$8</c:f>
              <c:numCache>
                <c:formatCode>_(* #,##0_);_(* \(#,##0\);_(* "-"??_);_(@_)</c:formatCode>
                <c:ptCount val="5"/>
                <c:pt idx="0">
                  <c:v>5026352</c:v>
                </c:pt>
                <c:pt idx="1">
                  <c:v>4237825</c:v>
                </c:pt>
                <c:pt idx="2">
                  <c:v>8002073.5499999998</c:v>
                </c:pt>
                <c:pt idx="3">
                  <c:v>9028297</c:v>
                </c:pt>
                <c:pt idx="4">
                  <c:v>5067479</c:v>
                </c:pt>
              </c:numCache>
            </c:numRef>
          </c:val>
          <c:extLst>
            <c:ext xmlns:c16="http://schemas.microsoft.com/office/drawing/2014/chart" uri="{C3380CC4-5D6E-409C-BE32-E72D297353CC}">
              <c16:uniqueId val="{00000002-333C-4B8B-897C-A4AD56D46D68}"/>
            </c:ext>
          </c:extLst>
        </c:ser>
        <c:ser>
          <c:idx val="1"/>
          <c:order val="2"/>
          <c:tx>
            <c:strRef>
              <c:f>Afghanistan!$D$3</c:f>
              <c:strCache>
                <c:ptCount val="1"/>
                <c:pt idx="0">
                  <c:v>Domestic funding</c:v>
                </c:pt>
              </c:strCache>
            </c:strRef>
          </c:tx>
          <c:spPr>
            <a:solidFill>
              <a:srgbClr val="88C540"/>
            </a:solidFill>
            <a:ln>
              <a:noFill/>
            </a:ln>
          </c:spPr>
          <c:invertIfNegative val="0"/>
          <c:dLbls>
            <c:dLbl>
              <c:idx val="4"/>
              <c:layout>
                <c:manualLayout>
                  <c:x val="4.09090909090909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3C-4B8B-897C-A4AD56D46D68}"/>
                </c:ext>
              </c:extLst>
            </c:dLbl>
            <c:dLbl>
              <c:idx val="5"/>
              <c:layout>
                <c:manualLayout>
                  <c:x val="5.3753034832973119E-2"/>
                  <c:y val="5.85365808690925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3C-4B8B-897C-A4AD56D46D6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Afghanistan!$A$4:$A$8</c:f>
              <c:numCache>
                <c:formatCode>General</c:formatCode>
                <c:ptCount val="5"/>
                <c:pt idx="0">
                  <c:v>2009</c:v>
                </c:pt>
                <c:pt idx="1">
                  <c:v>2010</c:v>
                </c:pt>
                <c:pt idx="2">
                  <c:v>2011</c:v>
                </c:pt>
                <c:pt idx="3">
                  <c:v>2012</c:v>
                </c:pt>
                <c:pt idx="4">
                  <c:v>2013</c:v>
                </c:pt>
              </c:numCache>
            </c:numRef>
          </c:cat>
          <c:val>
            <c:numRef>
              <c:f>Afghanistan!$D$4:$D$8</c:f>
              <c:numCache>
                <c:formatCode>_(* #,##0_);_(* \(#,##0\);_(* "-"??_);_(@_)</c:formatCode>
                <c:ptCount val="5"/>
                <c:pt idx="0">
                  <c:v>132200</c:v>
                </c:pt>
                <c:pt idx="1">
                  <c:v>200000</c:v>
                </c:pt>
                <c:pt idx="2">
                  <c:v>0</c:v>
                </c:pt>
                <c:pt idx="3">
                  <c:v>24250</c:v>
                </c:pt>
                <c:pt idx="4">
                  <c:v>245000</c:v>
                </c:pt>
              </c:numCache>
            </c:numRef>
          </c:val>
          <c:extLst>
            <c:ext xmlns:c16="http://schemas.microsoft.com/office/drawing/2014/chart" uri="{C3380CC4-5D6E-409C-BE32-E72D297353CC}">
              <c16:uniqueId val="{00000005-333C-4B8B-897C-A4AD56D46D68}"/>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0"/>
          <c:order val="0"/>
          <c:tx>
            <c:strRef>
              <c:f>Afghanistan!$B$3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3C-4B8B-897C-A4AD56D46D68}"/>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3C-4B8B-897C-A4AD56D46D68}"/>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Afghanistan!$A$4:$A$8</c:f>
              <c:numCache>
                <c:formatCode>General</c:formatCode>
                <c:ptCount val="5"/>
                <c:pt idx="0">
                  <c:v>2009</c:v>
                </c:pt>
                <c:pt idx="1">
                  <c:v>2010</c:v>
                </c:pt>
                <c:pt idx="2">
                  <c:v>2011</c:v>
                </c:pt>
                <c:pt idx="3">
                  <c:v>2012</c:v>
                </c:pt>
                <c:pt idx="4">
                  <c:v>2013</c:v>
                </c:pt>
              </c:numCache>
            </c:numRef>
          </c:cat>
          <c:val>
            <c:numRef>
              <c:f>Afghanistan!$B$4:$B$8</c:f>
              <c:numCache>
                <c:formatCode>_(* #,##0_);_(* \(#,##0\);_(* "-"??_);_(@_)</c:formatCode>
                <c:ptCount val="5"/>
                <c:pt idx="0">
                  <c:v>5158552</c:v>
                </c:pt>
                <c:pt idx="1">
                  <c:v>4437825</c:v>
                </c:pt>
                <c:pt idx="2">
                  <c:v>8002073.5</c:v>
                </c:pt>
                <c:pt idx="3">
                  <c:v>9052547</c:v>
                </c:pt>
                <c:pt idx="4">
                  <c:v>5312479</c:v>
                </c:pt>
              </c:numCache>
            </c:numRef>
          </c:val>
          <c:smooth val="1"/>
          <c:extLst>
            <c:ext xmlns:c16="http://schemas.microsoft.com/office/drawing/2014/chart" uri="{C3380CC4-5D6E-409C-BE32-E72D297353CC}">
              <c16:uniqueId val="{00000008-333C-4B8B-897C-A4AD56D46D68}"/>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136119808"/>
        <c:crosses val="autoZero"/>
        <c:crossBetween val="between"/>
        <c:majorUnit val="2000000"/>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1"/>
          <c:order val="0"/>
          <c:tx>
            <c:strRef>
              <c:f>'AIDS spending by category'!$B$6</c:f>
              <c:strCache>
                <c:ptCount val="1"/>
                <c:pt idx="0">
                  <c:v>Prevention</c:v>
                </c:pt>
              </c:strCache>
            </c:strRef>
          </c:tx>
          <c:spPr>
            <a:solidFill>
              <a:srgbClr val="88C540"/>
            </a:solidFill>
          </c:spPr>
          <c:invertIfNegative val="0"/>
          <c:dLbls>
            <c:numFmt formatCode="[$$-409]#,##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category'!$C$3:$G$3</c:f>
              <c:strCache>
                <c:ptCount val="5"/>
                <c:pt idx="0">
                  <c:v>2009</c:v>
                </c:pt>
                <c:pt idx="1">
                  <c:v>2010</c:v>
                </c:pt>
                <c:pt idx="2">
                  <c:v>2011</c:v>
                </c:pt>
                <c:pt idx="3">
                  <c:v>2012</c:v>
                </c:pt>
                <c:pt idx="4">
                  <c:v>2013</c:v>
                </c:pt>
              </c:strCache>
            </c:strRef>
          </c:cat>
          <c:val>
            <c:numRef>
              <c:f>'AIDS spending by category'!$C$6:$G$6</c:f>
              <c:numCache>
                <c:formatCode>General</c:formatCode>
                <c:ptCount val="5"/>
                <c:pt idx="0">
                  <c:v>2456414</c:v>
                </c:pt>
                <c:pt idx="1">
                  <c:v>3332016</c:v>
                </c:pt>
                <c:pt idx="2">
                  <c:v>7020419.5</c:v>
                </c:pt>
                <c:pt idx="3">
                  <c:v>2357199.5</c:v>
                </c:pt>
                <c:pt idx="4">
                  <c:v>3604813</c:v>
                </c:pt>
              </c:numCache>
            </c:numRef>
          </c:val>
          <c:extLst>
            <c:ext xmlns:c16="http://schemas.microsoft.com/office/drawing/2014/chart" uri="{C3380CC4-5D6E-409C-BE32-E72D297353CC}">
              <c16:uniqueId val="{00000000-437D-4124-BCD4-C5A61A572D02}"/>
            </c:ext>
          </c:extLst>
        </c:ser>
        <c:ser>
          <c:idx val="0"/>
          <c:order val="1"/>
          <c:tx>
            <c:strRef>
              <c:f>'AIDS spending by category'!$B$5</c:f>
              <c:strCache>
                <c:ptCount val="1"/>
                <c:pt idx="0">
                  <c:v>Care and treatment</c:v>
                </c:pt>
              </c:strCache>
            </c:strRef>
          </c:tx>
          <c:spPr>
            <a:solidFill>
              <a:srgbClr val="EC008C"/>
            </a:solidFill>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7D-4124-BCD4-C5A61A572D02}"/>
                </c:ext>
              </c:extLst>
            </c:dLbl>
            <c:numFmt formatCode="[$$-409]#,##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category'!$C$3:$G$3</c:f>
              <c:strCache>
                <c:ptCount val="5"/>
                <c:pt idx="0">
                  <c:v>2009</c:v>
                </c:pt>
                <c:pt idx="1">
                  <c:v>2010</c:v>
                </c:pt>
                <c:pt idx="2">
                  <c:v>2011</c:v>
                </c:pt>
                <c:pt idx="3">
                  <c:v>2012</c:v>
                </c:pt>
                <c:pt idx="4">
                  <c:v>2013</c:v>
                </c:pt>
              </c:strCache>
            </c:strRef>
          </c:cat>
          <c:val>
            <c:numRef>
              <c:f>'AIDS spending by category'!$C$5:$G$5</c:f>
              <c:numCache>
                <c:formatCode>General</c:formatCode>
                <c:ptCount val="5"/>
                <c:pt idx="0">
                  <c:v>106758</c:v>
                </c:pt>
                <c:pt idx="1">
                  <c:v>83376</c:v>
                </c:pt>
                <c:pt idx="2">
                  <c:v>69620</c:v>
                </c:pt>
                <c:pt idx="3">
                  <c:v>79586.257809999996</c:v>
                </c:pt>
                <c:pt idx="4">
                  <c:v>117378</c:v>
                </c:pt>
              </c:numCache>
            </c:numRef>
          </c:val>
          <c:extLst>
            <c:ext xmlns:c16="http://schemas.microsoft.com/office/drawing/2014/chart" uri="{C3380CC4-5D6E-409C-BE32-E72D297353CC}">
              <c16:uniqueId val="{00000002-437D-4124-BCD4-C5A61A572D02}"/>
            </c:ext>
          </c:extLst>
        </c:ser>
        <c:ser>
          <c:idx val="2"/>
          <c:order val="2"/>
          <c:tx>
            <c:strRef>
              <c:f>'AIDS spending by category'!$B$7</c:f>
              <c:strCache>
                <c:ptCount val="1"/>
                <c:pt idx="0">
                  <c:v>Others</c:v>
                </c:pt>
              </c:strCache>
            </c:strRef>
          </c:tx>
          <c:spPr>
            <a:solidFill>
              <a:srgbClr val="00AEEF"/>
            </a:solidFill>
          </c:spPr>
          <c:invertIfNegative val="0"/>
          <c:dLbls>
            <c:numFmt formatCode="[$$-409]#,##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category'!$C$3:$G$3</c:f>
              <c:strCache>
                <c:ptCount val="5"/>
                <c:pt idx="0">
                  <c:v>2009</c:v>
                </c:pt>
                <c:pt idx="1">
                  <c:v>2010</c:v>
                </c:pt>
                <c:pt idx="2">
                  <c:v>2011</c:v>
                </c:pt>
                <c:pt idx="3">
                  <c:v>2012</c:v>
                </c:pt>
                <c:pt idx="4">
                  <c:v>2013</c:v>
                </c:pt>
              </c:strCache>
            </c:strRef>
          </c:cat>
          <c:val>
            <c:numRef>
              <c:f>'AIDS spending by category'!$C$7:$G$7</c:f>
              <c:numCache>
                <c:formatCode>#,##0</c:formatCode>
                <c:ptCount val="5"/>
                <c:pt idx="0">
                  <c:v>2595380</c:v>
                </c:pt>
                <c:pt idx="1">
                  <c:v>1022433</c:v>
                </c:pt>
                <c:pt idx="2">
                  <c:v>912034</c:v>
                </c:pt>
                <c:pt idx="3">
                  <c:v>6615761.2421899997</c:v>
                </c:pt>
                <c:pt idx="4">
                  <c:v>1590288</c:v>
                </c:pt>
              </c:numCache>
            </c:numRef>
          </c:val>
          <c:extLst>
            <c:ext xmlns:c16="http://schemas.microsoft.com/office/drawing/2014/chart" uri="{C3380CC4-5D6E-409C-BE32-E72D297353CC}">
              <c16:uniqueId val="{00000003-437D-4124-BCD4-C5A61A572D02}"/>
            </c:ext>
          </c:extLst>
        </c:ser>
        <c:dLbls>
          <c:showLegendKey val="0"/>
          <c:showVal val="0"/>
          <c:showCatName val="0"/>
          <c:showSerName val="0"/>
          <c:showPercent val="0"/>
          <c:showBubbleSize val="0"/>
        </c:dLbls>
        <c:gapWidth val="60"/>
        <c:overlap val="100"/>
        <c:axId val="136221824"/>
        <c:axId val="136223360"/>
      </c:barChart>
      <c:catAx>
        <c:axId val="136221824"/>
        <c:scaling>
          <c:orientation val="minMax"/>
        </c:scaling>
        <c:delete val="0"/>
        <c:axPos val="b"/>
        <c:numFmt formatCode="General" sourceLinked="0"/>
        <c:majorTickMark val="out"/>
        <c:minorTickMark val="none"/>
        <c:tickLblPos val="nextTo"/>
        <c:crossAx val="136223360"/>
        <c:crosses val="autoZero"/>
        <c:auto val="1"/>
        <c:lblAlgn val="ctr"/>
        <c:lblOffset val="100"/>
        <c:noMultiLvlLbl val="0"/>
      </c:catAx>
      <c:valAx>
        <c:axId val="136223360"/>
        <c:scaling>
          <c:orientation val="minMax"/>
        </c:scaling>
        <c:delete val="0"/>
        <c:axPos val="l"/>
        <c:majorGridlines>
          <c:spPr>
            <a:ln>
              <a:solidFill>
                <a:sysClr val="window" lastClr="FFFFFF">
                  <a:lumMod val="9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36221824"/>
        <c:crosses val="autoZero"/>
        <c:crossBetween val="between"/>
        <c:majorUnit val="0.2"/>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KP'!$D$5</c:f>
              <c:strCache>
                <c:ptCount val="1"/>
                <c:pt idx="0">
                  <c:v>% spending on sex workers and their clients</c:v>
                </c:pt>
              </c:strCache>
            </c:strRef>
          </c:tx>
          <c:spPr>
            <a:solidFill>
              <a:srgbClr val="88C54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C84-4A8F-9CD3-A6C842494237}"/>
                </c:ext>
              </c:extLst>
            </c:dLbl>
            <c:dLbl>
              <c:idx val="1"/>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84-4A8F-9CD3-A6C842494237}"/>
                </c:ext>
              </c:extLst>
            </c:dLbl>
            <c:dLbl>
              <c:idx val="2"/>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84-4A8F-9CD3-A6C842494237}"/>
                </c:ext>
              </c:extLst>
            </c:dLbl>
            <c:dLbl>
              <c:idx val="3"/>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84-4A8F-9CD3-A6C842494237}"/>
                </c:ext>
              </c:extLst>
            </c:dLbl>
            <c:dLbl>
              <c:idx val="4"/>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C84-4A8F-9CD3-A6C84249423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KP'!$A$6:$A$10</c:f>
              <c:strCache>
                <c:ptCount val="5"/>
                <c:pt idx="0">
                  <c:v>2009</c:v>
                </c:pt>
                <c:pt idx="1">
                  <c:v>2010</c:v>
                </c:pt>
                <c:pt idx="2">
                  <c:v>2011</c:v>
                </c:pt>
                <c:pt idx="3">
                  <c:v>2012</c:v>
                </c:pt>
                <c:pt idx="4">
                  <c:v>2013</c:v>
                </c:pt>
              </c:strCache>
            </c:strRef>
          </c:cat>
          <c:val>
            <c:numRef>
              <c:f>'Prevention spending on KP'!$D$6:$D$10</c:f>
              <c:numCache>
                <c:formatCode>0%</c:formatCode>
                <c:ptCount val="5"/>
                <c:pt idx="0">
                  <c:v>0</c:v>
                </c:pt>
                <c:pt idx="1">
                  <c:v>1.9899064110136325E-2</c:v>
                </c:pt>
                <c:pt idx="2">
                  <c:v>8.9516018237941475E-3</c:v>
                </c:pt>
                <c:pt idx="3">
                  <c:v>1.6496694488523353E-2</c:v>
                </c:pt>
                <c:pt idx="4">
                  <c:v>2.5170237679457991E-2</c:v>
                </c:pt>
              </c:numCache>
            </c:numRef>
          </c:val>
          <c:extLst>
            <c:ext xmlns:c16="http://schemas.microsoft.com/office/drawing/2014/chart" uri="{C3380CC4-5D6E-409C-BE32-E72D297353CC}">
              <c16:uniqueId val="{00000005-3C84-4A8F-9CD3-A6C842494237}"/>
            </c:ext>
          </c:extLst>
        </c:ser>
        <c:ser>
          <c:idx val="1"/>
          <c:order val="1"/>
          <c:tx>
            <c:strRef>
              <c:f>'Prevention spending on KP'!$F$5</c:f>
              <c:strCache>
                <c:ptCount val="1"/>
                <c:pt idx="0">
                  <c:v>% spending on MSM</c:v>
                </c:pt>
              </c:strCache>
            </c:strRef>
          </c:tx>
          <c:spPr>
            <a:solidFill>
              <a:srgbClr val="EC008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3C84-4A8F-9CD3-A6C842494237}"/>
                </c:ext>
              </c:extLst>
            </c:dLbl>
            <c:dLbl>
              <c:idx val="1"/>
              <c:delete val="1"/>
              <c:extLst>
                <c:ext xmlns:c15="http://schemas.microsoft.com/office/drawing/2012/chart" uri="{CE6537A1-D6FC-4f65-9D91-7224C49458BB}"/>
                <c:ext xmlns:c16="http://schemas.microsoft.com/office/drawing/2014/chart" uri="{C3380CC4-5D6E-409C-BE32-E72D297353CC}">
                  <c16:uniqueId val="{00000007-3C84-4A8F-9CD3-A6C842494237}"/>
                </c:ext>
              </c:extLst>
            </c:dLbl>
            <c:dLbl>
              <c:idx val="2"/>
              <c:delete val="1"/>
              <c:extLst>
                <c:ext xmlns:c15="http://schemas.microsoft.com/office/drawing/2012/chart" uri="{CE6537A1-D6FC-4f65-9D91-7224C49458BB}"/>
                <c:ext xmlns:c16="http://schemas.microsoft.com/office/drawing/2014/chart" uri="{C3380CC4-5D6E-409C-BE32-E72D297353CC}">
                  <c16:uniqueId val="{00000008-3C84-4A8F-9CD3-A6C842494237}"/>
                </c:ext>
              </c:extLst>
            </c:dLbl>
            <c:dLbl>
              <c:idx val="3"/>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C84-4A8F-9CD3-A6C842494237}"/>
                </c:ext>
              </c:extLst>
            </c:dLbl>
            <c:dLbl>
              <c:idx val="4"/>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C84-4A8F-9CD3-A6C84249423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KP'!$A$6:$A$10</c:f>
              <c:strCache>
                <c:ptCount val="5"/>
                <c:pt idx="0">
                  <c:v>2009</c:v>
                </c:pt>
                <c:pt idx="1">
                  <c:v>2010</c:v>
                </c:pt>
                <c:pt idx="2">
                  <c:v>2011</c:v>
                </c:pt>
                <c:pt idx="3">
                  <c:v>2012</c:v>
                </c:pt>
                <c:pt idx="4">
                  <c:v>2013</c:v>
                </c:pt>
              </c:strCache>
            </c:strRef>
          </c:cat>
          <c:val>
            <c:numRef>
              <c:f>'Prevention spending on KP'!$F$6:$F$10</c:f>
              <c:numCache>
                <c:formatCode>0%</c:formatCode>
                <c:ptCount val="5"/>
                <c:pt idx="0">
                  <c:v>0</c:v>
                </c:pt>
                <c:pt idx="1">
                  <c:v>0</c:v>
                </c:pt>
                <c:pt idx="2">
                  <c:v>0</c:v>
                </c:pt>
                <c:pt idx="3">
                  <c:v>0.18073565686739709</c:v>
                </c:pt>
                <c:pt idx="4">
                  <c:v>0.19843831011483815</c:v>
                </c:pt>
              </c:numCache>
            </c:numRef>
          </c:val>
          <c:extLst>
            <c:ext xmlns:c16="http://schemas.microsoft.com/office/drawing/2014/chart" uri="{C3380CC4-5D6E-409C-BE32-E72D297353CC}">
              <c16:uniqueId val="{0000000B-3C84-4A8F-9CD3-A6C842494237}"/>
            </c:ext>
          </c:extLst>
        </c:ser>
        <c:ser>
          <c:idx val="2"/>
          <c:order val="2"/>
          <c:tx>
            <c:strRef>
              <c:f>'Prevention spending on KP'!$H$5</c:f>
              <c:strCache>
                <c:ptCount val="1"/>
                <c:pt idx="0">
                  <c:v>% spending on PWID</c:v>
                </c:pt>
              </c:strCache>
            </c:strRef>
          </c:tx>
          <c:spPr>
            <a:solidFill>
              <a:srgbClr val="00AEEF"/>
            </a:solidFill>
          </c:spPr>
          <c:invertIfNegative val="0"/>
          <c:dLbls>
            <c:dLbl>
              <c:idx val="0"/>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C84-4A8F-9CD3-A6C842494237}"/>
                </c:ext>
              </c:extLst>
            </c:dLbl>
            <c:dLbl>
              <c:idx val="1"/>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C84-4A8F-9CD3-A6C842494237}"/>
                </c:ext>
              </c:extLst>
            </c:dLbl>
            <c:dLbl>
              <c:idx val="2"/>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C84-4A8F-9CD3-A6C842494237}"/>
                </c:ext>
              </c:extLst>
            </c:dLbl>
            <c:dLbl>
              <c:idx val="3"/>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C84-4A8F-9CD3-A6C842494237}"/>
                </c:ext>
              </c:extLst>
            </c:dLbl>
            <c:dLbl>
              <c:idx val="4"/>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C84-4A8F-9CD3-A6C84249423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KP'!$A$6:$A$10</c:f>
              <c:strCache>
                <c:ptCount val="5"/>
                <c:pt idx="0">
                  <c:v>2009</c:v>
                </c:pt>
                <c:pt idx="1">
                  <c:v>2010</c:v>
                </c:pt>
                <c:pt idx="2">
                  <c:v>2011</c:v>
                </c:pt>
                <c:pt idx="3">
                  <c:v>2012</c:v>
                </c:pt>
                <c:pt idx="4">
                  <c:v>2013</c:v>
                </c:pt>
              </c:strCache>
            </c:strRef>
          </c:cat>
          <c:val>
            <c:numRef>
              <c:f>'Prevention spending on KP'!$H$6:$H$10</c:f>
              <c:numCache>
                <c:formatCode>0%</c:formatCode>
                <c:ptCount val="5"/>
                <c:pt idx="0">
                  <c:v>0.38663108091714182</c:v>
                </c:pt>
                <c:pt idx="1">
                  <c:v>0.30543100633370307</c:v>
                </c:pt>
                <c:pt idx="2">
                  <c:v>0.1581571443130998</c:v>
                </c:pt>
                <c:pt idx="3">
                  <c:v>0.33461974686487078</c:v>
                </c:pt>
                <c:pt idx="4">
                  <c:v>0.60565804661711997</c:v>
                </c:pt>
              </c:numCache>
            </c:numRef>
          </c:val>
          <c:extLst>
            <c:ext xmlns:c16="http://schemas.microsoft.com/office/drawing/2014/chart" uri="{C3380CC4-5D6E-409C-BE32-E72D297353CC}">
              <c16:uniqueId val="{00000011-3C84-4A8F-9CD3-A6C842494237}"/>
            </c:ext>
          </c:extLst>
        </c:ser>
        <c:ser>
          <c:idx val="3"/>
          <c:order val="3"/>
          <c:tx>
            <c:strRef>
              <c:f>'Prevention spending on KP'!$J$5</c:f>
              <c:strCache>
                <c:ptCount val="1"/>
                <c:pt idx="0">
                  <c:v>% spending on others</c:v>
                </c:pt>
              </c:strCache>
            </c:strRef>
          </c:tx>
          <c:spPr>
            <a:solidFill>
              <a:srgbClr val="F78E1E"/>
            </a:solidFill>
          </c:spPr>
          <c:invertIfNegative val="0"/>
          <c:dLbls>
            <c:dLbl>
              <c:idx val="0"/>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3C84-4A8F-9CD3-A6C842494237}"/>
                </c:ext>
              </c:extLst>
            </c:dLbl>
            <c:dLbl>
              <c:idx val="1"/>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3C84-4A8F-9CD3-A6C842494237}"/>
                </c:ext>
              </c:extLst>
            </c:dLbl>
            <c:dLbl>
              <c:idx val="2"/>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3C84-4A8F-9CD3-A6C842494237}"/>
                </c:ext>
              </c:extLst>
            </c:dLbl>
            <c:dLbl>
              <c:idx val="3"/>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3C84-4A8F-9CD3-A6C842494237}"/>
                </c:ext>
              </c:extLst>
            </c:dLbl>
            <c:dLbl>
              <c:idx val="4"/>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3C84-4A8F-9CD3-A6C84249423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KP'!$A$6:$A$10</c:f>
              <c:strCache>
                <c:ptCount val="5"/>
                <c:pt idx="0">
                  <c:v>2009</c:v>
                </c:pt>
                <c:pt idx="1">
                  <c:v>2010</c:v>
                </c:pt>
                <c:pt idx="2">
                  <c:v>2011</c:v>
                </c:pt>
                <c:pt idx="3">
                  <c:v>2012</c:v>
                </c:pt>
                <c:pt idx="4">
                  <c:v>2013</c:v>
                </c:pt>
              </c:strCache>
            </c:strRef>
          </c:cat>
          <c:val>
            <c:numRef>
              <c:f>'Prevention spending on KP'!$J$6:$J$10</c:f>
              <c:numCache>
                <c:formatCode>0%</c:formatCode>
                <c:ptCount val="5"/>
                <c:pt idx="0">
                  <c:v>0.61336891908285818</c:v>
                </c:pt>
                <c:pt idx="1">
                  <c:v>0.67466992955616056</c:v>
                </c:pt>
                <c:pt idx="2">
                  <c:v>0.83289125386310603</c:v>
                </c:pt>
                <c:pt idx="3">
                  <c:v>0.46814790177920879</c:v>
                </c:pt>
                <c:pt idx="4">
                  <c:v>0.17073340558858394</c:v>
                </c:pt>
              </c:numCache>
            </c:numRef>
          </c:val>
          <c:extLst>
            <c:ext xmlns:c16="http://schemas.microsoft.com/office/drawing/2014/chart" uri="{C3380CC4-5D6E-409C-BE32-E72D297353CC}">
              <c16:uniqueId val="{00000017-3C84-4A8F-9CD3-A6C842494237}"/>
            </c:ext>
          </c:extLst>
        </c:ser>
        <c:dLbls>
          <c:showLegendKey val="0"/>
          <c:showVal val="0"/>
          <c:showCatName val="0"/>
          <c:showSerName val="0"/>
          <c:showPercent val="0"/>
          <c:showBubbleSize val="0"/>
        </c:dLbls>
        <c:gapWidth val="80"/>
        <c:overlap val="100"/>
        <c:axId val="136435584"/>
        <c:axId val="136437120"/>
      </c:barChart>
      <c:catAx>
        <c:axId val="136435584"/>
        <c:scaling>
          <c:orientation val="minMax"/>
        </c:scaling>
        <c:delete val="0"/>
        <c:axPos val="b"/>
        <c:numFmt formatCode="General" sourceLinked="0"/>
        <c:majorTickMark val="out"/>
        <c:minorTickMark val="none"/>
        <c:tickLblPos val="nextTo"/>
        <c:crossAx val="136437120"/>
        <c:crosses val="autoZero"/>
        <c:auto val="1"/>
        <c:lblAlgn val="ctr"/>
        <c:lblOffset val="100"/>
        <c:noMultiLvlLbl val="0"/>
      </c:catAx>
      <c:valAx>
        <c:axId val="136437120"/>
        <c:scaling>
          <c:orientation val="minMax"/>
          <c:max val="1"/>
          <c:min val="0"/>
        </c:scaling>
        <c:delete val="0"/>
        <c:axPos val="l"/>
        <c:majorGridlines>
          <c:spPr>
            <a:ln>
              <a:solidFill>
                <a:sysClr val="window" lastClr="FFFFFF">
                  <a:lumMod val="95000"/>
                  <a:alpha val="50000"/>
                </a:sysClr>
              </a:solidFill>
              <a:prstDash val="sysDot"/>
            </a:ln>
          </c:spPr>
        </c:majorGridlines>
        <c:numFmt formatCode="0%" sourceLinked="1"/>
        <c:majorTickMark val="out"/>
        <c:minorTickMark val="none"/>
        <c:tickLblPos val="nextTo"/>
        <c:crossAx val="136435584"/>
        <c:crosses val="autoZero"/>
        <c:crossBetween val="between"/>
        <c:majorUnit val="0.2"/>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'Dom &amp; Int spen on prevention'!$E$4</c:f>
              <c:strCache>
                <c:ptCount val="1"/>
                <c:pt idx="0">
                  <c:v>% Domestic (public) sources</c:v>
                </c:pt>
              </c:strCache>
            </c:strRef>
          </c:tx>
          <c:spPr>
            <a:solidFill>
              <a:srgbClr val="88C540"/>
            </a:solidFill>
            <a:ln>
              <a:noFill/>
            </a:ln>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0D6-4BF1-BD37-1AFF4E1CD8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 &amp; Int spen on prevention'!$C$5:$C$9</c:f>
              <c:numCache>
                <c:formatCode>General</c:formatCode>
                <c:ptCount val="5"/>
                <c:pt idx="0">
                  <c:v>2009</c:v>
                </c:pt>
                <c:pt idx="1">
                  <c:v>2010</c:v>
                </c:pt>
                <c:pt idx="2">
                  <c:v>2011</c:v>
                </c:pt>
                <c:pt idx="3">
                  <c:v>2012</c:v>
                </c:pt>
                <c:pt idx="4">
                  <c:v>2013</c:v>
                </c:pt>
              </c:numCache>
            </c:numRef>
          </c:cat>
          <c:val>
            <c:numRef>
              <c:f>'Dom &amp; Int spen on prevention'!$E$5:$E$9</c:f>
              <c:numCache>
                <c:formatCode>0%</c:formatCode>
                <c:ptCount val="5"/>
                <c:pt idx="0">
                  <c:v>4.9747314581336861E-2</c:v>
                </c:pt>
                <c:pt idx="1">
                  <c:v>0</c:v>
                </c:pt>
                <c:pt idx="2">
                  <c:v>0</c:v>
                </c:pt>
                <c:pt idx="3">
                  <c:v>0</c:v>
                </c:pt>
                <c:pt idx="4">
                  <c:v>0</c:v>
                </c:pt>
              </c:numCache>
            </c:numRef>
          </c:val>
          <c:extLst>
            <c:ext xmlns:c16="http://schemas.microsoft.com/office/drawing/2014/chart" uri="{C3380CC4-5D6E-409C-BE32-E72D297353CC}">
              <c16:uniqueId val="{00000001-C0D6-4BF1-BD37-1AFF4E1CD813}"/>
            </c:ext>
          </c:extLst>
        </c:ser>
        <c:ser>
          <c:idx val="1"/>
          <c:order val="1"/>
          <c:tx>
            <c:strRef>
              <c:f>'Dom &amp; Int spen on prevention'!$G$4</c:f>
              <c:strCache>
                <c:ptCount val="1"/>
                <c:pt idx="0">
                  <c:v>% International sources</c:v>
                </c:pt>
              </c:strCache>
            </c:strRef>
          </c:tx>
          <c:spPr>
            <a:solidFill>
              <a:srgbClr val="E31837"/>
            </a:solidFill>
            <a:ln>
              <a:noFill/>
            </a:ln>
          </c:spPr>
          <c:invertIfNegative val="0"/>
          <c:dLbls>
            <c:dLbl>
              <c:idx val="0"/>
              <c:tx>
                <c:rich>
                  <a:bodyPr/>
                  <a:lstStyle/>
                  <a:p>
                    <a:r>
                      <a:rPr lang="en-US"/>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0D6-4BF1-BD37-1AFF4E1CD813}"/>
                </c:ext>
              </c:extLst>
            </c:dLbl>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0D6-4BF1-BD37-1AFF4E1CD813}"/>
                </c:ext>
              </c:extLst>
            </c:dLbl>
            <c:dLbl>
              <c:idx val="2"/>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0D6-4BF1-BD37-1AFF4E1CD813}"/>
                </c:ext>
              </c:extLst>
            </c:dLbl>
            <c:dLbl>
              <c:idx val="3"/>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0D6-4BF1-BD37-1AFF4E1CD813}"/>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0D6-4BF1-BD37-1AFF4E1CD81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'Dom &amp; Int spen on prevention'!$C$5:$C$9</c:f>
              <c:numCache>
                <c:formatCode>General</c:formatCode>
                <c:ptCount val="5"/>
                <c:pt idx="0">
                  <c:v>2009</c:v>
                </c:pt>
                <c:pt idx="1">
                  <c:v>2010</c:v>
                </c:pt>
                <c:pt idx="2">
                  <c:v>2011</c:v>
                </c:pt>
                <c:pt idx="3">
                  <c:v>2012</c:v>
                </c:pt>
                <c:pt idx="4">
                  <c:v>2013</c:v>
                </c:pt>
              </c:numCache>
            </c:numRef>
          </c:cat>
          <c:val>
            <c:numRef>
              <c:f>'Dom &amp; Int spen on prevention'!$G$5:$G$9</c:f>
              <c:numCache>
                <c:formatCode>0%</c:formatCode>
                <c:ptCount val="5"/>
                <c:pt idx="0">
                  <c:v>0.95025268541866315</c:v>
                </c:pt>
                <c:pt idx="1">
                  <c:v>1</c:v>
                </c:pt>
                <c:pt idx="2">
                  <c:v>1.0000000071220816</c:v>
                </c:pt>
                <c:pt idx="3">
                  <c:v>0.99999995460715152</c:v>
                </c:pt>
                <c:pt idx="4">
                  <c:v>1</c:v>
                </c:pt>
              </c:numCache>
            </c:numRef>
          </c:val>
          <c:extLst>
            <c:ext xmlns:c16="http://schemas.microsoft.com/office/drawing/2014/chart" uri="{C3380CC4-5D6E-409C-BE32-E72D297353CC}">
              <c16:uniqueId val="{00000007-C0D6-4BF1-BD37-1AFF4E1CD813}"/>
            </c:ext>
          </c:extLst>
        </c:ser>
        <c:dLbls>
          <c:showLegendKey val="0"/>
          <c:showVal val="0"/>
          <c:showCatName val="0"/>
          <c:showSerName val="0"/>
          <c:showPercent val="0"/>
          <c:showBubbleSize val="0"/>
        </c:dLbls>
        <c:gapWidth val="200"/>
        <c:overlap val="100"/>
        <c:axId val="136569216"/>
        <c:axId val="136571904"/>
      </c:barChart>
      <c:catAx>
        <c:axId val="136569216"/>
        <c:scaling>
          <c:orientation val="minMax"/>
        </c:scaling>
        <c:delete val="0"/>
        <c:axPos val="b"/>
        <c:numFmt formatCode="General" sourceLinked="1"/>
        <c:majorTickMark val="out"/>
        <c:minorTickMark val="none"/>
        <c:tickLblPos val="nextTo"/>
        <c:crossAx val="136571904"/>
        <c:crosses val="autoZero"/>
        <c:auto val="1"/>
        <c:lblAlgn val="ctr"/>
        <c:lblOffset val="100"/>
        <c:noMultiLvlLbl val="0"/>
      </c:catAx>
      <c:valAx>
        <c:axId val="136571904"/>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36569216"/>
        <c:crosses val="autoZero"/>
        <c:crossBetween val="between"/>
        <c:majorUnit val="0.2"/>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142708333333335"/>
          <c:y val="4.9980491479642224E-2"/>
          <c:w val="0.63808194444444444"/>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134</c:v>
                </c:pt>
                <c:pt idx="1">
                  <c:v>145</c:v>
                </c:pt>
                <c:pt idx="2">
                  <c:v>180</c:v>
                </c:pt>
                <c:pt idx="3">
                  <c:v>251</c:v>
                </c:pt>
                <c:pt idx="4">
                  <c:v>297</c:v>
                </c:pt>
                <c:pt idx="5">
                  <c:v>355</c:v>
                </c:pt>
                <c:pt idx="6">
                  <c:v>411</c:v>
                </c:pt>
                <c:pt idx="7">
                  <c:v>441</c:v>
                </c:pt>
                <c:pt idx="8">
                  <c:v>526</c:v>
                </c:pt>
                <c:pt idx="9">
                  <c:v>572</c:v>
                </c:pt>
                <c:pt idx="10">
                  <c:v>664</c:v>
                </c:pt>
                <c:pt idx="11">
                  <c:v>819</c:v>
                </c:pt>
                <c:pt idx="12">
                  <c:v>878</c:v>
                </c:pt>
                <c:pt idx="13">
                  <c:v>1024</c:v>
                </c:pt>
                <c:pt idx="14">
                  <c:v>1059</c:v>
                </c:pt>
                <c:pt idx="15">
                  <c:v>1165</c:v>
                </c:pt>
                <c:pt idx="16">
                  <c:v>1254</c:v>
                </c:pt>
                <c:pt idx="17">
                  <c:v>1381</c:v>
                </c:pt>
                <c:pt idx="18">
                  <c:v>1543</c:v>
                </c:pt>
                <c:pt idx="19">
                  <c:v>1621</c:v>
                </c:pt>
                <c:pt idx="20">
                  <c:v>1785</c:v>
                </c:pt>
                <c:pt idx="21">
                  <c:v>1966</c:v>
                </c:pt>
                <c:pt idx="22">
                  <c:v>2322</c:v>
                </c:pt>
                <c:pt idx="23">
                  <c:v>2722</c:v>
                </c:pt>
                <c:pt idx="24">
                  <c:v>3191</c:v>
                </c:pt>
                <c:pt idx="25">
                  <c:v>3683</c:v>
                </c:pt>
                <c:pt idx="26">
                  <c:v>4236</c:v>
                </c:pt>
                <c:pt idx="27">
                  <c:v>4809</c:v>
                </c:pt>
                <c:pt idx="28">
                  <c:v>5081</c:v>
                </c:pt>
                <c:pt idx="29">
                  <c:v>5451</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26</c:v>
                </c:pt>
                <c:pt idx="1">
                  <c:v>30</c:v>
                </c:pt>
                <c:pt idx="2">
                  <c:v>40</c:v>
                </c:pt>
                <c:pt idx="3">
                  <c:v>54</c:v>
                </c:pt>
                <c:pt idx="4">
                  <c:v>63</c:v>
                </c:pt>
                <c:pt idx="5">
                  <c:v>80</c:v>
                </c:pt>
                <c:pt idx="6">
                  <c:v>93</c:v>
                </c:pt>
                <c:pt idx="7">
                  <c:v>101</c:v>
                </c:pt>
                <c:pt idx="8">
                  <c:v>118</c:v>
                </c:pt>
                <c:pt idx="9">
                  <c:v>127</c:v>
                </c:pt>
                <c:pt idx="10">
                  <c:v>139</c:v>
                </c:pt>
                <c:pt idx="11">
                  <c:v>163</c:v>
                </c:pt>
                <c:pt idx="12">
                  <c:v>178</c:v>
                </c:pt>
                <c:pt idx="13">
                  <c:v>205</c:v>
                </c:pt>
                <c:pt idx="14">
                  <c:v>217</c:v>
                </c:pt>
                <c:pt idx="15">
                  <c:v>240</c:v>
                </c:pt>
                <c:pt idx="16">
                  <c:v>258</c:v>
                </c:pt>
                <c:pt idx="17">
                  <c:v>263</c:v>
                </c:pt>
                <c:pt idx="18">
                  <c:v>286</c:v>
                </c:pt>
                <c:pt idx="19">
                  <c:v>286</c:v>
                </c:pt>
                <c:pt idx="20">
                  <c:v>287</c:v>
                </c:pt>
                <c:pt idx="21">
                  <c:v>306</c:v>
                </c:pt>
                <c:pt idx="22">
                  <c:v>330</c:v>
                </c:pt>
                <c:pt idx="23">
                  <c:v>354</c:v>
                </c:pt>
                <c:pt idx="24">
                  <c:v>377</c:v>
                </c:pt>
                <c:pt idx="25">
                  <c:v>388</c:v>
                </c:pt>
                <c:pt idx="26">
                  <c:v>408</c:v>
                </c:pt>
                <c:pt idx="27">
                  <c:v>421</c:v>
                </c:pt>
                <c:pt idx="28">
                  <c:v>407</c:v>
                </c:pt>
                <c:pt idx="29">
                  <c:v>417</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732800"/>
        <c:axId val="44734336"/>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1,500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C44-45D0-A90D-CAE4B3A531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59</c:v>
                </c:pt>
                <c:pt idx="1">
                  <c:v>65</c:v>
                </c:pt>
                <c:pt idx="2">
                  <c:v>84</c:v>
                </c:pt>
                <c:pt idx="3">
                  <c:v>111</c:v>
                </c:pt>
                <c:pt idx="4">
                  <c:v>134</c:v>
                </c:pt>
                <c:pt idx="5">
                  <c:v>163</c:v>
                </c:pt>
                <c:pt idx="6">
                  <c:v>181</c:v>
                </c:pt>
                <c:pt idx="7">
                  <c:v>198</c:v>
                </c:pt>
                <c:pt idx="8">
                  <c:v>225</c:v>
                </c:pt>
                <c:pt idx="9">
                  <c:v>245</c:v>
                </c:pt>
                <c:pt idx="10">
                  <c:v>274</c:v>
                </c:pt>
                <c:pt idx="11">
                  <c:v>316</c:v>
                </c:pt>
                <c:pt idx="12">
                  <c:v>346</c:v>
                </c:pt>
                <c:pt idx="13">
                  <c:v>401</c:v>
                </c:pt>
                <c:pt idx="14">
                  <c:v>432</c:v>
                </c:pt>
                <c:pt idx="15">
                  <c:v>483</c:v>
                </c:pt>
                <c:pt idx="16">
                  <c:v>524</c:v>
                </c:pt>
                <c:pt idx="17">
                  <c:v>562</c:v>
                </c:pt>
                <c:pt idx="18">
                  <c:v>595</c:v>
                </c:pt>
                <c:pt idx="19">
                  <c:v>639</c:v>
                </c:pt>
                <c:pt idx="20">
                  <c:v>695</c:v>
                </c:pt>
                <c:pt idx="21">
                  <c:v>762</c:v>
                </c:pt>
                <c:pt idx="22">
                  <c:v>836</c:v>
                </c:pt>
                <c:pt idx="23">
                  <c:v>917</c:v>
                </c:pt>
                <c:pt idx="24">
                  <c:v>1009</c:v>
                </c:pt>
                <c:pt idx="25">
                  <c:v>1099</c:v>
                </c:pt>
                <c:pt idx="26">
                  <c:v>1191</c:v>
                </c:pt>
                <c:pt idx="27">
                  <c:v>1288</c:v>
                </c:pt>
                <c:pt idx="28">
                  <c:v>1386</c:v>
                </c:pt>
                <c:pt idx="29">
                  <c:v>1502</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732800"/>
        <c:axId val="44734336"/>
      </c:lineChart>
      <c:catAx>
        <c:axId val="4473280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734336"/>
        <c:crosses val="autoZero"/>
        <c:auto val="1"/>
        <c:lblAlgn val="ctr"/>
        <c:lblOffset val="100"/>
        <c:tickMarkSkip val="1"/>
        <c:noMultiLvlLbl val="0"/>
      </c:catAx>
      <c:valAx>
        <c:axId val="4473433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732800"/>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'Dom &amp; Int spen on treatment'!$G$4</c:f>
              <c:strCache>
                <c:ptCount val="1"/>
                <c:pt idx="0">
                  <c:v>% Domestic (public) sources</c:v>
                </c:pt>
              </c:strCache>
            </c:strRef>
          </c:tx>
          <c:spPr>
            <a:solidFill>
              <a:srgbClr val="88C540"/>
            </a:solidFill>
            <a:ln>
              <a:noFill/>
            </a:ln>
          </c:spPr>
          <c:invertIfNegative val="0"/>
          <c:cat>
            <c:numRef>
              <c:f>'Dom &amp; Int spen on treatment'!$E$5:$E$9</c:f>
              <c:numCache>
                <c:formatCode>General</c:formatCode>
                <c:ptCount val="5"/>
                <c:pt idx="0">
                  <c:v>2009</c:v>
                </c:pt>
                <c:pt idx="1">
                  <c:v>2010</c:v>
                </c:pt>
                <c:pt idx="2">
                  <c:v>2011</c:v>
                </c:pt>
                <c:pt idx="3">
                  <c:v>2012</c:v>
                </c:pt>
                <c:pt idx="4">
                  <c:v>2013</c:v>
                </c:pt>
              </c:numCache>
            </c:numRef>
          </c:cat>
          <c:val>
            <c:numRef>
              <c:f>'Dom &amp; Int spen on treatment'!$G$5:$G$9</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0-5286-4827-9244-AC9653034E1B}"/>
            </c:ext>
          </c:extLst>
        </c:ser>
        <c:ser>
          <c:idx val="1"/>
          <c:order val="1"/>
          <c:tx>
            <c:strRef>
              <c:f>'Dom &amp; Int spen on treatment'!$I$4</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286-4827-9244-AC9653034E1B}"/>
                </c:ext>
              </c:extLst>
            </c:dLbl>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286-4827-9244-AC9653034E1B}"/>
                </c:ext>
              </c:extLst>
            </c:dLbl>
            <c:dLbl>
              <c:idx val="2"/>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286-4827-9244-AC9653034E1B}"/>
                </c:ext>
              </c:extLst>
            </c:dLbl>
            <c:dLbl>
              <c:idx val="3"/>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286-4827-9244-AC9653034E1B}"/>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286-4827-9244-AC9653034E1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'Dom &amp; Int spen on treatment'!$E$5:$E$9</c:f>
              <c:numCache>
                <c:formatCode>General</c:formatCode>
                <c:ptCount val="5"/>
                <c:pt idx="0">
                  <c:v>2009</c:v>
                </c:pt>
                <c:pt idx="1">
                  <c:v>2010</c:v>
                </c:pt>
                <c:pt idx="2">
                  <c:v>2011</c:v>
                </c:pt>
                <c:pt idx="3">
                  <c:v>2012</c:v>
                </c:pt>
                <c:pt idx="4">
                  <c:v>2013</c:v>
                </c:pt>
              </c:numCache>
            </c:numRef>
          </c:cat>
          <c:val>
            <c:numRef>
              <c:f>'Dom &amp; Int spen on treatment'!$I$5:$I$9</c:f>
              <c:numCache>
                <c:formatCode>0%</c:formatCode>
                <c:ptCount val="5"/>
                <c:pt idx="0">
                  <c:v>1</c:v>
                </c:pt>
                <c:pt idx="1">
                  <c:v>1</c:v>
                </c:pt>
                <c:pt idx="2">
                  <c:v>1</c:v>
                </c:pt>
                <c:pt idx="3">
                  <c:v>1.0000000275173133</c:v>
                </c:pt>
                <c:pt idx="4">
                  <c:v>1</c:v>
                </c:pt>
              </c:numCache>
            </c:numRef>
          </c:val>
          <c:extLst>
            <c:ext xmlns:c16="http://schemas.microsoft.com/office/drawing/2014/chart" uri="{C3380CC4-5D6E-409C-BE32-E72D297353CC}">
              <c16:uniqueId val="{00000006-5286-4827-9244-AC9653034E1B}"/>
            </c:ext>
          </c:extLst>
        </c:ser>
        <c:dLbls>
          <c:showLegendKey val="0"/>
          <c:showVal val="0"/>
          <c:showCatName val="0"/>
          <c:showSerName val="0"/>
          <c:showPercent val="0"/>
          <c:showBubbleSize val="0"/>
        </c:dLbls>
        <c:gapWidth val="190"/>
        <c:overlap val="100"/>
        <c:axId val="136991104"/>
        <c:axId val="136992640"/>
      </c:barChart>
      <c:catAx>
        <c:axId val="136991104"/>
        <c:scaling>
          <c:orientation val="minMax"/>
        </c:scaling>
        <c:delete val="0"/>
        <c:axPos val="b"/>
        <c:numFmt formatCode="General" sourceLinked="1"/>
        <c:majorTickMark val="out"/>
        <c:minorTickMark val="none"/>
        <c:tickLblPos val="nextTo"/>
        <c:crossAx val="136992640"/>
        <c:crosses val="autoZero"/>
        <c:auto val="1"/>
        <c:lblAlgn val="ctr"/>
        <c:lblOffset val="100"/>
        <c:noMultiLvlLbl val="0"/>
      </c:catAx>
      <c:valAx>
        <c:axId val="136992640"/>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36991104"/>
        <c:crosses val="autoZero"/>
        <c:crossBetween val="between"/>
        <c:majorUnit val="0.2"/>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KP'!$B$5:$B$7</c:f>
              <c:strCache>
                <c:ptCount val="3"/>
                <c:pt idx="0">
                  <c:v>FSW</c:v>
                </c:pt>
                <c:pt idx="1">
                  <c:v>MSM</c:v>
                </c:pt>
                <c:pt idx="2">
                  <c:v>PWID</c:v>
                </c:pt>
              </c:strCache>
            </c:strRef>
          </c:cat>
          <c:val>
            <c:numRef>
              <c:f>'HIV testing KP'!$C$5:$C$7</c:f>
              <c:numCache>
                <c:formatCode>General</c:formatCode>
                <c:ptCount val="3"/>
                <c:pt idx="0">
                  <c:v>6</c:v>
                </c:pt>
              </c:numCache>
            </c:numRef>
          </c:val>
          <c:extLst>
            <c:ext xmlns:c16="http://schemas.microsoft.com/office/drawing/2014/chart" uri="{C3380CC4-5D6E-409C-BE32-E72D297353CC}">
              <c16:uniqueId val="{00000000-9FA0-484E-914B-A3D192B71EDC}"/>
            </c:ext>
          </c:extLst>
        </c:ser>
        <c:ser>
          <c:idx val="1"/>
          <c:order val="1"/>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KP'!$B$5:$B$7</c:f>
              <c:strCache>
                <c:ptCount val="3"/>
                <c:pt idx="0">
                  <c:v>FSW</c:v>
                </c:pt>
                <c:pt idx="1">
                  <c:v>MSM</c:v>
                </c:pt>
                <c:pt idx="2">
                  <c:v>PWID</c:v>
                </c:pt>
              </c:strCache>
            </c:strRef>
          </c:cat>
          <c:val>
            <c:numRef>
              <c:f>'HIV testing KP'!$D$5:$D$7</c:f>
              <c:numCache>
                <c:formatCode>0</c:formatCode>
                <c:ptCount val="3"/>
                <c:pt idx="1">
                  <c:v>17.399999999999999</c:v>
                </c:pt>
              </c:numCache>
            </c:numRef>
          </c:val>
          <c:extLst>
            <c:ext xmlns:c16="http://schemas.microsoft.com/office/drawing/2014/chart" uri="{C3380CC4-5D6E-409C-BE32-E72D297353CC}">
              <c16:uniqueId val="{00000001-9FA0-484E-914B-A3D192B71EDC}"/>
            </c:ext>
          </c:extLst>
        </c:ser>
        <c:ser>
          <c:idx val="2"/>
          <c:order val="2"/>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KP'!$B$5:$B$7</c:f>
              <c:strCache>
                <c:ptCount val="3"/>
                <c:pt idx="0">
                  <c:v>FSW</c:v>
                </c:pt>
                <c:pt idx="1">
                  <c:v>MSM</c:v>
                </c:pt>
                <c:pt idx="2">
                  <c:v>PWID</c:v>
                </c:pt>
              </c:strCache>
            </c:strRef>
          </c:cat>
          <c:val>
            <c:numRef>
              <c:f>'HIV testing KP'!$E$5:$E$7</c:f>
              <c:numCache>
                <c:formatCode>General</c:formatCode>
                <c:ptCount val="3"/>
                <c:pt idx="2" formatCode="0">
                  <c:v>22.5</c:v>
                </c:pt>
              </c:numCache>
            </c:numRef>
          </c:val>
          <c:extLst>
            <c:ext xmlns:c16="http://schemas.microsoft.com/office/drawing/2014/chart" uri="{C3380CC4-5D6E-409C-BE32-E72D297353CC}">
              <c16:uniqueId val="{00000002-9FA0-484E-914B-A3D192B71EDC}"/>
            </c:ext>
          </c:extLst>
        </c:ser>
        <c:dLbls>
          <c:showLegendKey val="0"/>
          <c:showVal val="0"/>
          <c:showCatName val="0"/>
          <c:showSerName val="0"/>
          <c:showPercent val="0"/>
          <c:showBubbleSize val="0"/>
        </c:dLbls>
        <c:gapWidth val="76"/>
        <c:overlap val="100"/>
        <c:axId val="137218304"/>
        <c:axId val="137236480"/>
      </c:barChart>
      <c:scatterChart>
        <c:scatterStyle val="lineMarker"/>
        <c:varyColors val="0"/>
        <c:ser>
          <c:idx val="3"/>
          <c:order val="3"/>
          <c:tx>
            <c:strRef>
              <c:f>'HIV testing KP'!$I$3</c:f>
              <c:strCache>
                <c:ptCount val="1"/>
                <c:pt idx="0">
                  <c:v>targ</c:v>
                </c:pt>
              </c:strCache>
            </c:strRef>
          </c:tx>
          <c:spPr>
            <a:ln w="15875">
              <a:solidFill>
                <a:srgbClr val="E31837"/>
              </a:solidFill>
              <a:prstDash val="dash"/>
            </a:ln>
          </c:spPr>
          <c:marker>
            <c:symbol val="none"/>
          </c:marker>
          <c:xVal>
            <c:numRef>
              <c:f>'HIV testing KP'!$H$4:$H$5</c:f>
              <c:numCache>
                <c:formatCode>General</c:formatCode>
                <c:ptCount val="2"/>
                <c:pt idx="0">
                  <c:v>0</c:v>
                </c:pt>
                <c:pt idx="1">
                  <c:v>1</c:v>
                </c:pt>
              </c:numCache>
            </c:numRef>
          </c:xVal>
          <c:yVal>
            <c:numRef>
              <c:f>'HIV testing KP'!$I$4:$I$5</c:f>
              <c:numCache>
                <c:formatCode>General</c:formatCode>
                <c:ptCount val="2"/>
                <c:pt idx="0">
                  <c:v>90</c:v>
                </c:pt>
                <c:pt idx="1">
                  <c:v>90</c:v>
                </c:pt>
              </c:numCache>
            </c:numRef>
          </c:yVal>
          <c:smooth val="0"/>
          <c:extLst>
            <c:ext xmlns:c16="http://schemas.microsoft.com/office/drawing/2014/chart" uri="{C3380CC4-5D6E-409C-BE32-E72D297353CC}">
              <c16:uniqueId val="{00000003-9FA0-484E-914B-A3D192B71EDC}"/>
            </c:ext>
          </c:extLst>
        </c:ser>
        <c:dLbls>
          <c:showLegendKey val="0"/>
          <c:showVal val="0"/>
          <c:showCatName val="0"/>
          <c:showSerName val="0"/>
          <c:showPercent val="0"/>
          <c:showBubbleSize val="0"/>
        </c:dLbls>
        <c:axId val="137239936"/>
        <c:axId val="137238400"/>
      </c:scatterChart>
      <c:catAx>
        <c:axId val="137218304"/>
        <c:scaling>
          <c:orientation val="minMax"/>
        </c:scaling>
        <c:delete val="0"/>
        <c:axPos val="b"/>
        <c:numFmt formatCode="General" sourceLinked="0"/>
        <c:majorTickMark val="out"/>
        <c:minorTickMark val="none"/>
        <c:tickLblPos val="nextTo"/>
        <c:crossAx val="137236480"/>
        <c:crosses val="autoZero"/>
        <c:auto val="1"/>
        <c:lblAlgn val="ctr"/>
        <c:lblOffset val="100"/>
        <c:noMultiLvlLbl val="0"/>
      </c:catAx>
      <c:valAx>
        <c:axId val="137236480"/>
        <c:scaling>
          <c:orientation val="minMax"/>
          <c:max val="100"/>
          <c:min val="0"/>
        </c:scaling>
        <c:delete val="0"/>
        <c:axPos val="l"/>
        <c:title>
          <c:tx>
            <c:rich>
              <a:bodyPr rot="0" vert="horz"/>
              <a:lstStyle/>
              <a:p>
                <a:pPr>
                  <a:defRPr/>
                </a:pPr>
                <a:r>
                  <a:rPr lang="en-US"/>
                  <a:t>%</a:t>
                </a:r>
              </a:p>
            </c:rich>
          </c:tx>
          <c:layout>
            <c:manualLayout>
              <c:xMode val="edge"/>
              <c:yMode val="edge"/>
              <c:x val="1.0281948716283358E-2"/>
              <c:y val="1.1874819426359595E-2"/>
            </c:manualLayout>
          </c:layout>
          <c:overlay val="0"/>
        </c:title>
        <c:numFmt formatCode="General" sourceLinked="1"/>
        <c:majorTickMark val="out"/>
        <c:minorTickMark val="none"/>
        <c:tickLblPos val="nextTo"/>
        <c:crossAx val="137218304"/>
        <c:crosses val="autoZero"/>
        <c:crossBetween val="between"/>
        <c:majorUnit val="10"/>
      </c:valAx>
      <c:valAx>
        <c:axId val="137238400"/>
        <c:scaling>
          <c:orientation val="minMax"/>
          <c:max val="100"/>
          <c:min val="0"/>
        </c:scaling>
        <c:delete val="1"/>
        <c:axPos val="r"/>
        <c:numFmt formatCode="General" sourceLinked="1"/>
        <c:majorTickMark val="out"/>
        <c:minorTickMark val="none"/>
        <c:tickLblPos val="nextTo"/>
        <c:crossAx val="137239936"/>
        <c:crosses val="max"/>
        <c:crossBetween val="midCat"/>
        <c:majorUnit val="10"/>
      </c:valAx>
      <c:valAx>
        <c:axId val="137239936"/>
        <c:scaling>
          <c:orientation val="minMax"/>
          <c:max val="1"/>
          <c:min val="0"/>
        </c:scaling>
        <c:delete val="1"/>
        <c:axPos val="t"/>
        <c:numFmt formatCode="General" sourceLinked="1"/>
        <c:majorTickMark val="out"/>
        <c:minorTickMark val="none"/>
        <c:tickLblPos val="nextTo"/>
        <c:crossAx val="13723840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01350934074418"/>
          <c:y val="8.5898561446773533E-2"/>
          <c:w val="0.78711778215223105"/>
          <c:h val="0.66862798989748928"/>
        </c:manualLayout>
      </c:layout>
      <c:barChart>
        <c:barDir val="col"/>
        <c:grouping val="clustered"/>
        <c:varyColors val="0"/>
        <c:ser>
          <c:idx val="1"/>
          <c:order val="1"/>
          <c:tx>
            <c:strRef>
              <c:f>'ART scale up'!$D$2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DAD-4C0D-81CD-2BB9ED5AB1E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AD-4C0D-81CD-2BB9ED5AB1E2}"/>
                </c:ext>
              </c:extLst>
            </c:dLbl>
            <c:dLbl>
              <c:idx val="2"/>
              <c:delete val="1"/>
              <c:extLst>
                <c:ext xmlns:c15="http://schemas.microsoft.com/office/drawing/2012/chart" uri="{CE6537A1-D6FC-4f65-9D91-7224C49458BB}"/>
                <c:ext xmlns:c16="http://schemas.microsoft.com/office/drawing/2014/chart" uri="{C3380CC4-5D6E-409C-BE32-E72D297353CC}">
                  <c16:uniqueId val="{00000002-8DAD-4C0D-81CD-2BB9ED5AB1E2}"/>
                </c:ext>
              </c:extLst>
            </c:dLbl>
            <c:dLbl>
              <c:idx val="3"/>
              <c:delete val="1"/>
              <c:extLst>
                <c:ext xmlns:c15="http://schemas.microsoft.com/office/drawing/2012/chart" uri="{CE6537A1-D6FC-4f65-9D91-7224C49458BB}"/>
                <c:ext xmlns:c16="http://schemas.microsoft.com/office/drawing/2014/chart" uri="{C3380CC4-5D6E-409C-BE32-E72D297353CC}">
                  <c16:uniqueId val="{00000003-8DAD-4C0D-81CD-2BB9ED5AB1E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AD-4C0D-81CD-2BB9ED5AB1E2}"/>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up'!$B$12:$B$22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'ART scale up'!$D$12:$D$22</c:f>
              <c:numCache>
                <c:formatCode>#,##0</c:formatCode>
                <c:ptCount val="11"/>
                <c:pt idx="1">
                  <c:v>2</c:v>
                </c:pt>
                <c:pt idx="4">
                  <c:v>2</c:v>
                </c:pt>
                <c:pt idx="5">
                  <c:v>2</c:v>
                </c:pt>
              </c:numCache>
            </c:numRef>
          </c:val>
          <c:extLst>
            <c:ext xmlns:c16="http://schemas.microsoft.com/office/drawing/2014/chart" uri="{C3380CC4-5D6E-409C-BE32-E72D297353CC}">
              <c16:uniqueId val="{00000005-8DAD-4C0D-81CD-2BB9ED5AB1E2}"/>
            </c:ext>
          </c:extLst>
        </c:ser>
        <c:dLbls>
          <c:showLegendKey val="0"/>
          <c:showVal val="0"/>
          <c:showCatName val="0"/>
          <c:showSerName val="0"/>
          <c:showPercent val="0"/>
          <c:showBubbleSize val="0"/>
        </c:dLbls>
        <c:gapWidth val="60"/>
        <c:axId val="137418624"/>
        <c:axId val="137416704"/>
      </c:barChart>
      <c:lineChart>
        <c:grouping val="standard"/>
        <c:varyColors val="0"/>
        <c:ser>
          <c:idx val="0"/>
          <c:order val="0"/>
          <c:tx>
            <c:strRef>
              <c:f>'ART scale up'!$C$2</c:f>
              <c:strCache>
                <c:ptCount val="1"/>
                <c:pt idx="0">
                  <c:v>Number of people on ART</c:v>
                </c:pt>
              </c:strCache>
            </c:strRef>
          </c:tx>
          <c:spPr>
            <a:ln w="38100">
              <a:solidFill>
                <a:srgbClr val="00AEEF"/>
              </a:solidFill>
            </a:ln>
          </c:spPr>
          <c:marker>
            <c:symbol val="none"/>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AD-4C0D-81CD-2BB9ED5AB1E2}"/>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AD-4C0D-81CD-2BB9ED5AB1E2}"/>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up'!$B$12:$B$22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'ART scale up'!$C$12:$C$22</c:f>
              <c:numCache>
                <c:formatCode>#,##0</c:formatCode>
                <c:ptCount val="11"/>
                <c:pt idx="0">
                  <c:v>21</c:v>
                </c:pt>
                <c:pt idx="1">
                  <c:v>60</c:v>
                </c:pt>
                <c:pt idx="2">
                  <c:v>114</c:v>
                </c:pt>
                <c:pt idx="3">
                  <c:v>161</c:v>
                </c:pt>
                <c:pt idx="4">
                  <c:v>214</c:v>
                </c:pt>
                <c:pt idx="5">
                  <c:v>281</c:v>
                </c:pt>
                <c:pt idx="6">
                  <c:v>364</c:v>
                </c:pt>
                <c:pt idx="7">
                  <c:v>554</c:v>
                </c:pt>
                <c:pt idx="8">
                  <c:v>847</c:v>
                </c:pt>
                <c:pt idx="9">
                  <c:v>924</c:v>
                </c:pt>
                <c:pt idx="10">
                  <c:v>1044</c:v>
                </c:pt>
              </c:numCache>
            </c:numRef>
          </c:val>
          <c:smooth val="0"/>
          <c:extLst>
            <c:ext xmlns:c16="http://schemas.microsoft.com/office/drawing/2014/chart" uri="{C3380CC4-5D6E-409C-BE32-E72D297353CC}">
              <c16:uniqueId val="{00000008-8DAD-4C0D-81CD-2BB9ED5AB1E2}"/>
            </c:ext>
          </c:extLst>
        </c:ser>
        <c:dLbls>
          <c:showLegendKey val="0"/>
          <c:showVal val="0"/>
          <c:showCatName val="0"/>
          <c:showSerName val="0"/>
          <c:showPercent val="0"/>
          <c:showBubbleSize val="0"/>
        </c:dLbls>
        <c:marker val="1"/>
        <c:smooth val="0"/>
        <c:axId val="137404800"/>
        <c:axId val="137406336"/>
      </c:lineChart>
      <c:catAx>
        <c:axId val="137404800"/>
        <c:scaling>
          <c:orientation val="minMax"/>
        </c:scaling>
        <c:delete val="0"/>
        <c:axPos val="b"/>
        <c:numFmt formatCode="General" sourceLinked="1"/>
        <c:majorTickMark val="out"/>
        <c:minorTickMark val="none"/>
        <c:tickLblPos val="nextTo"/>
        <c:crossAx val="137406336"/>
        <c:crosses val="autoZero"/>
        <c:auto val="1"/>
        <c:lblAlgn val="ctr"/>
        <c:lblOffset val="100"/>
        <c:noMultiLvlLbl val="0"/>
      </c:catAx>
      <c:valAx>
        <c:axId val="13740633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137404800"/>
        <c:crosses val="autoZero"/>
        <c:crossBetween val="between"/>
      </c:valAx>
      <c:valAx>
        <c:axId val="137416704"/>
        <c:scaling>
          <c:orientation val="minMax"/>
          <c:max val="4"/>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0" sourceLinked="1"/>
        <c:majorTickMark val="out"/>
        <c:minorTickMark val="none"/>
        <c:tickLblPos val="nextTo"/>
        <c:crossAx val="137418624"/>
        <c:crosses val="max"/>
        <c:crossBetween val="between"/>
        <c:majorUnit val="1"/>
      </c:valAx>
      <c:catAx>
        <c:axId val="137418624"/>
        <c:scaling>
          <c:orientation val="minMax"/>
        </c:scaling>
        <c:delete val="1"/>
        <c:axPos val="b"/>
        <c:numFmt formatCode="General" sourceLinked="1"/>
        <c:majorTickMark val="out"/>
        <c:minorTickMark val="none"/>
        <c:tickLblPos val="nextTo"/>
        <c:crossAx val="137416704"/>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3.417435967055843E-2"/>
          <c:w val="0.80133824983833535"/>
          <c:h val="0.70728550095031228"/>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6FD0-4080-BF47-67A04FE30DBB}"/>
                </c:ext>
              </c:extLst>
            </c:dLbl>
            <c:dLbl>
              <c:idx val="6"/>
              <c:delete val="1"/>
              <c:extLst>
                <c:ext xmlns:c15="http://schemas.microsoft.com/office/drawing/2012/chart" uri="{CE6537A1-D6FC-4f65-9D91-7224C49458BB}"/>
                <c:ext xmlns:c16="http://schemas.microsoft.com/office/drawing/2014/chart" uri="{C3380CC4-5D6E-409C-BE32-E72D297353CC}">
                  <c16:uniqueId val="{00000001-6FD0-4080-BF47-67A04FE30DBB}"/>
                </c:ext>
              </c:extLst>
            </c:dLbl>
            <c:dLbl>
              <c:idx val="7"/>
              <c:delete val="1"/>
              <c:extLst>
                <c:ext xmlns:c15="http://schemas.microsoft.com/office/drawing/2012/chart" uri="{CE6537A1-D6FC-4f65-9D91-7224C49458BB}"/>
                <c:ext xmlns:c16="http://schemas.microsoft.com/office/drawing/2014/chart" uri="{C3380CC4-5D6E-409C-BE32-E72D297353CC}">
                  <c16:uniqueId val="{00000002-6FD0-4080-BF47-67A04FE30DBB}"/>
                </c:ext>
              </c:extLst>
            </c:dLbl>
            <c:dLbl>
              <c:idx val="8"/>
              <c:delete val="1"/>
              <c:extLst>
                <c:ext xmlns:c15="http://schemas.microsoft.com/office/drawing/2012/chart" uri="{CE6537A1-D6FC-4f65-9D91-7224C49458BB}"/>
                <c:ext xmlns:c16="http://schemas.microsoft.com/office/drawing/2014/chart" uri="{C3380CC4-5D6E-409C-BE32-E72D297353CC}">
                  <c16:uniqueId val="{00000003-6FD0-4080-BF47-67A04FE30DBB}"/>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Rounded!$C$12:$C$22</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Rounded!$E$12:$E$22</c:f>
              <c:numCache>
                <c:formatCode>General</c:formatCode>
                <c:ptCount val="11"/>
                <c:pt idx="0">
                  <c:v>1</c:v>
                </c:pt>
                <c:pt idx="1">
                  <c:v>1</c:v>
                </c:pt>
                <c:pt idx="2">
                  <c:v>2</c:v>
                </c:pt>
                <c:pt idx="3">
                  <c:v>3</c:v>
                </c:pt>
                <c:pt idx="4">
                  <c:v>3</c:v>
                </c:pt>
                <c:pt idx="5">
                  <c:v>4</c:v>
                </c:pt>
                <c:pt idx="6">
                  <c:v>5</c:v>
                </c:pt>
                <c:pt idx="7">
                  <c:v>7</c:v>
                </c:pt>
                <c:pt idx="8">
                  <c:v>9</c:v>
                </c:pt>
                <c:pt idx="9">
                  <c:v>9</c:v>
                </c:pt>
                <c:pt idx="10">
                  <c:v>10</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138490240"/>
        <c:axId val="138483968"/>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D0-4080-BF47-67A04FE30DB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Rounded!$C$12:$C$22</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Rounded!$D$12:$D$22</c:f>
              <c:numCache>
                <c:formatCode>_-* #,##0_-;\-* #,##0_-;_-* "-"??_-;_-@_-</c:formatCode>
                <c:ptCount val="11"/>
                <c:pt idx="0">
                  <c:v>21</c:v>
                </c:pt>
                <c:pt idx="1">
                  <c:v>60</c:v>
                </c:pt>
                <c:pt idx="2">
                  <c:v>114</c:v>
                </c:pt>
                <c:pt idx="3">
                  <c:v>161</c:v>
                </c:pt>
                <c:pt idx="4">
                  <c:v>214</c:v>
                </c:pt>
                <c:pt idx="5">
                  <c:v>281</c:v>
                </c:pt>
                <c:pt idx="6">
                  <c:v>364</c:v>
                </c:pt>
                <c:pt idx="7">
                  <c:v>554</c:v>
                </c:pt>
                <c:pt idx="8">
                  <c:v>847</c:v>
                </c:pt>
                <c:pt idx="9">
                  <c:v>924</c:v>
                </c:pt>
                <c:pt idx="10">
                  <c:v>1044</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138476160"/>
        <c:axId val="138482048"/>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Rounded!$C$12:$C$22</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Rounded!$F$12:$F$22</c:f>
              <c:numCache>
                <c:formatCode>General</c:formatCode>
                <c:ptCount val="11"/>
                <c:pt idx="0">
                  <c:v>0</c:v>
                </c:pt>
                <c:pt idx="1">
                  <c:v>1</c:v>
                </c:pt>
                <c:pt idx="2">
                  <c:v>1</c:v>
                </c:pt>
                <c:pt idx="3">
                  <c:v>1</c:v>
                </c:pt>
                <c:pt idx="4">
                  <c:v>2</c:v>
                </c:pt>
                <c:pt idx="5">
                  <c:v>2</c:v>
                </c:pt>
                <c:pt idx="6">
                  <c:v>2</c:v>
                </c:pt>
                <c:pt idx="7">
                  <c:v>3</c:v>
                </c:pt>
                <c:pt idx="8">
                  <c:v>4</c:v>
                </c:pt>
                <c:pt idx="9">
                  <c:v>4</c:v>
                </c:pt>
                <c:pt idx="10">
                  <c:v>4</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Rounded!$C$12:$C$22</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Rounded!$G$12:$G$22</c:f>
              <c:numCache>
                <c:formatCode>General</c:formatCode>
                <c:ptCount val="11"/>
                <c:pt idx="0">
                  <c:v>1</c:v>
                </c:pt>
                <c:pt idx="1">
                  <c:v>3</c:v>
                </c:pt>
                <c:pt idx="2">
                  <c:v>5</c:v>
                </c:pt>
                <c:pt idx="3">
                  <c:v>7</c:v>
                </c:pt>
                <c:pt idx="4">
                  <c:v>9</c:v>
                </c:pt>
                <c:pt idx="5">
                  <c:v>11</c:v>
                </c:pt>
                <c:pt idx="6">
                  <c:v>13</c:v>
                </c:pt>
                <c:pt idx="7">
                  <c:v>19</c:v>
                </c:pt>
                <c:pt idx="8">
                  <c:v>29</c:v>
                </c:pt>
                <c:pt idx="9">
                  <c:v>30</c:v>
                </c:pt>
                <c:pt idx="10">
                  <c:v>33</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138490240"/>
        <c:axId val="138483968"/>
      </c:lineChart>
      <c:catAx>
        <c:axId val="138476160"/>
        <c:scaling>
          <c:orientation val="minMax"/>
        </c:scaling>
        <c:delete val="0"/>
        <c:axPos val="b"/>
        <c:numFmt formatCode="General" sourceLinked="1"/>
        <c:majorTickMark val="out"/>
        <c:minorTickMark val="none"/>
        <c:tickLblPos val="nextTo"/>
        <c:crossAx val="138482048"/>
        <c:crosses val="autoZero"/>
        <c:auto val="1"/>
        <c:lblAlgn val="ctr"/>
        <c:lblOffset val="100"/>
        <c:noMultiLvlLbl val="0"/>
      </c:catAx>
      <c:valAx>
        <c:axId val="13848204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38476160"/>
        <c:crosses val="autoZero"/>
        <c:crossBetween val="between"/>
      </c:valAx>
      <c:valAx>
        <c:axId val="13848396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38490240"/>
        <c:crosses val="max"/>
        <c:crossBetween val="between"/>
        <c:majorUnit val="20"/>
      </c:valAx>
      <c:catAx>
        <c:axId val="138490240"/>
        <c:scaling>
          <c:orientation val="minMax"/>
        </c:scaling>
        <c:delete val="1"/>
        <c:axPos val="b"/>
        <c:numFmt formatCode="General" sourceLinked="1"/>
        <c:majorTickMark val="out"/>
        <c:minorTickMark val="none"/>
        <c:tickLblPos val="nextTo"/>
        <c:crossAx val="13848396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AFG!$B$5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DBFF-49DA-92F2-81FED52C1104}"/>
              </c:ext>
            </c:extLst>
          </c:dPt>
          <c:dLbls>
            <c:dLbl>
              <c:idx val="0"/>
              <c:layout>
                <c:manualLayout>
                  <c:x val="2.1647727272727273E-2"/>
                  <c:y val="6.60312273057371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FF-49DA-92F2-81FED52C110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AFG!$A$6:$A$9</c:f>
              <c:strCache>
                <c:ptCount val="4"/>
                <c:pt idx="0">
                  <c:v>Children 
0-14 yr</c:v>
                </c:pt>
                <c:pt idx="1">
                  <c:v>Male 
15+ yr</c:v>
                </c:pt>
                <c:pt idx="2">
                  <c:v>Female 
15+ yr</c:v>
                </c:pt>
                <c:pt idx="3">
                  <c:v>All ages</c:v>
                </c:pt>
              </c:strCache>
            </c:strRef>
          </c:cat>
          <c:val>
            <c:numRef>
              <c:f>AFG!$B$6:$B$9</c:f>
              <c:numCache>
                <c:formatCode>General</c:formatCode>
                <c:ptCount val="4"/>
                <c:pt idx="0" formatCode="_(* #,##0_);_(* \(#,##0\);_(* &quot;-&quot;??_);_(@_)">
                  <c:v>12</c:v>
                </c:pt>
              </c:numCache>
            </c:numRef>
          </c:val>
          <c:extLst>
            <c:ext xmlns:c16="http://schemas.microsoft.com/office/drawing/2014/chart" uri="{C3380CC4-5D6E-409C-BE32-E72D297353CC}">
              <c16:uniqueId val="{00000002-DBFF-49DA-92F2-81FED52C1104}"/>
            </c:ext>
          </c:extLst>
        </c:ser>
        <c:ser>
          <c:idx val="3"/>
          <c:order val="3"/>
          <c:tx>
            <c:strRef>
              <c:f>AFG!$E$5</c:f>
              <c:strCache>
                <c:ptCount val="1"/>
                <c:pt idx="0">
                  <c:v>Estimate</c:v>
                </c:pt>
              </c:strCache>
            </c:strRef>
          </c:tx>
          <c:spPr>
            <a:solidFill>
              <a:srgbClr val="63CDF6"/>
            </a:solidFill>
            <a:ln>
              <a:noFill/>
            </a:ln>
          </c:spPr>
          <c:invertIfNegative val="0"/>
          <c:dLbls>
            <c:dLbl>
              <c:idx val="1"/>
              <c:layout>
                <c:manualLayout>
                  <c:x val="2.4053030303030302E-2"/>
                  <c:y val="1.61735203340596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FF-49DA-92F2-81FED52C110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AFG!$A$6:$A$9</c:f>
              <c:strCache>
                <c:ptCount val="4"/>
                <c:pt idx="0">
                  <c:v>Children 
0-14 yr</c:v>
                </c:pt>
                <c:pt idx="1">
                  <c:v>Male 
15+ yr</c:v>
                </c:pt>
                <c:pt idx="2">
                  <c:v>Female 
15+ yr</c:v>
                </c:pt>
                <c:pt idx="3">
                  <c:v>All ages</c:v>
                </c:pt>
              </c:strCache>
            </c:strRef>
          </c:cat>
          <c:val>
            <c:numRef>
              <c:f>AFG!$E$6:$E$9</c:f>
              <c:numCache>
                <c:formatCode>#,##0</c:formatCode>
                <c:ptCount val="4"/>
                <c:pt idx="1">
                  <c:v>9</c:v>
                </c:pt>
              </c:numCache>
            </c:numRef>
          </c:val>
          <c:extLst>
            <c:ext xmlns:c16="http://schemas.microsoft.com/office/drawing/2014/chart" uri="{C3380CC4-5D6E-409C-BE32-E72D297353CC}">
              <c16:uniqueId val="{00000004-DBFF-49DA-92F2-81FED52C1104}"/>
            </c:ext>
          </c:extLst>
        </c:ser>
        <c:ser>
          <c:idx val="6"/>
          <c:order val="6"/>
          <c:tx>
            <c:strRef>
              <c:f>AFG!$H$5</c:f>
              <c:strCache>
                <c:ptCount val="1"/>
                <c:pt idx="0">
                  <c:v>Estimate</c:v>
                </c:pt>
              </c:strCache>
            </c:strRef>
          </c:tx>
          <c:spPr>
            <a:solidFill>
              <a:srgbClr val="F26B73"/>
            </a:solidFill>
            <a:ln>
              <a:noFill/>
            </a:ln>
          </c:spPr>
          <c:invertIfNegative val="0"/>
          <c:dLbls>
            <c:dLbl>
              <c:idx val="2"/>
              <c:layout>
                <c:manualLayout>
                  <c:x val="1.4431628787878788E-2"/>
                  <c:y val="2.209899237472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FF-49DA-92F2-81FED52C1104}"/>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AFG!$A$6:$A$9</c:f>
              <c:strCache>
                <c:ptCount val="4"/>
                <c:pt idx="0">
                  <c:v>Children 
0-14 yr</c:v>
                </c:pt>
                <c:pt idx="1">
                  <c:v>Male 
15+ yr</c:v>
                </c:pt>
                <c:pt idx="2">
                  <c:v>Female 
15+ yr</c:v>
                </c:pt>
                <c:pt idx="3">
                  <c:v>All ages</c:v>
                </c:pt>
              </c:strCache>
            </c:strRef>
          </c:cat>
          <c:val>
            <c:numRef>
              <c:f>AFG!$H$6:$H$9</c:f>
              <c:numCache>
                <c:formatCode>General</c:formatCode>
                <c:ptCount val="4"/>
                <c:pt idx="2" formatCode="_(* #,##0_);_(* \(#,##0\);_(* &quot;-&quot;??_);_(@_)">
                  <c:v>10</c:v>
                </c:pt>
              </c:numCache>
            </c:numRef>
          </c:val>
          <c:extLst>
            <c:ext xmlns:c16="http://schemas.microsoft.com/office/drawing/2014/chart" uri="{C3380CC4-5D6E-409C-BE32-E72D297353CC}">
              <c16:uniqueId val="{00000006-DBFF-49DA-92F2-81FED52C1104}"/>
            </c:ext>
          </c:extLst>
        </c:ser>
        <c:ser>
          <c:idx val="9"/>
          <c:order val="9"/>
          <c:tx>
            <c:strRef>
              <c:f>AFG!$K$5</c:f>
              <c:strCache>
                <c:ptCount val="1"/>
                <c:pt idx="0">
                  <c:v>Estimate</c:v>
                </c:pt>
              </c:strCache>
            </c:strRef>
          </c:tx>
          <c:spPr>
            <a:solidFill>
              <a:srgbClr val="B6AEA7"/>
            </a:solidFill>
            <a:ln>
              <a:noFill/>
            </a:ln>
          </c:spPr>
          <c:invertIfNegative val="0"/>
          <c:dLbls>
            <c:dLbl>
              <c:idx val="3"/>
              <c:layout>
                <c:manualLayout>
                  <c:x val="1.9242424242424241E-2"/>
                  <c:y val="2.49811637618010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FF-49DA-92F2-81FED52C110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AFG!$A$6:$A$9</c:f>
              <c:strCache>
                <c:ptCount val="4"/>
                <c:pt idx="0">
                  <c:v>Children 
0-14 yr</c:v>
                </c:pt>
                <c:pt idx="1">
                  <c:v>Male 
15+ yr</c:v>
                </c:pt>
                <c:pt idx="2">
                  <c:v>Female 
15+ yr</c:v>
                </c:pt>
                <c:pt idx="3">
                  <c:v>All ages</c:v>
                </c:pt>
              </c:strCache>
            </c:strRef>
          </c:cat>
          <c:val>
            <c:numRef>
              <c:f>AFG!$K$6:$K$9</c:f>
              <c:numCache>
                <c:formatCode>General</c:formatCode>
                <c:ptCount val="4"/>
                <c:pt idx="3">
                  <c:v>10</c:v>
                </c:pt>
              </c:numCache>
            </c:numRef>
          </c:val>
          <c:extLst>
            <c:ext xmlns:c16="http://schemas.microsoft.com/office/drawing/2014/chart" uri="{C3380CC4-5D6E-409C-BE32-E72D297353CC}">
              <c16:uniqueId val="{00000008-DBFF-49DA-92F2-81FED52C1104}"/>
            </c:ext>
          </c:extLst>
        </c:ser>
        <c:dLbls>
          <c:showLegendKey val="0"/>
          <c:showVal val="0"/>
          <c:showCatName val="0"/>
          <c:showSerName val="0"/>
          <c:showPercent val="0"/>
          <c:showBubbleSize val="0"/>
        </c:dLbls>
        <c:gapWidth val="150"/>
        <c:overlap val="100"/>
        <c:axId val="138680192"/>
        <c:axId val="138681728"/>
      </c:barChart>
      <c:lineChart>
        <c:grouping val="standard"/>
        <c:varyColors val="0"/>
        <c:ser>
          <c:idx val="1"/>
          <c:order val="1"/>
          <c:tx>
            <c:strRef>
              <c:f>AFG!$C$5</c:f>
              <c:strCache>
                <c:ptCount val="1"/>
                <c:pt idx="0">
                  <c:v>Lower </c:v>
                </c:pt>
              </c:strCache>
            </c:strRef>
          </c:tx>
          <c:marker>
            <c:symbol val="dash"/>
            <c:size val="9"/>
            <c:spPr>
              <a:solidFill>
                <a:schemeClr val="tx1"/>
              </a:solidFill>
              <a:ln>
                <a:noFill/>
              </a:ln>
            </c:spPr>
          </c:marker>
          <c:cat>
            <c:strRef>
              <c:f>AFG!$A$6:$A$9</c:f>
              <c:strCache>
                <c:ptCount val="4"/>
                <c:pt idx="0">
                  <c:v>Children 
0-14 yr</c:v>
                </c:pt>
                <c:pt idx="1">
                  <c:v>Male 
15+ yr</c:v>
                </c:pt>
                <c:pt idx="2">
                  <c:v>Female 
15+ yr</c:v>
                </c:pt>
                <c:pt idx="3">
                  <c:v>All ages</c:v>
                </c:pt>
              </c:strCache>
            </c:strRef>
          </c:cat>
          <c:val>
            <c:numRef>
              <c:f>AFG!$C$6:$C$9</c:f>
              <c:numCache>
                <c:formatCode>General</c:formatCode>
                <c:ptCount val="4"/>
                <c:pt idx="0" formatCode="_(* #,##0_);_(* \(#,##0\);_(* &quot;-&quot;??_);_(@_)">
                  <c:v>5</c:v>
                </c:pt>
              </c:numCache>
            </c:numRef>
          </c:val>
          <c:smooth val="0"/>
          <c:extLst>
            <c:ext xmlns:c16="http://schemas.microsoft.com/office/drawing/2014/chart" uri="{C3380CC4-5D6E-409C-BE32-E72D297353CC}">
              <c16:uniqueId val="{00000009-DBFF-49DA-92F2-81FED52C1104}"/>
            </c:ext>
          </c:extLst>
        </c:ser>
        <c:ser>
          <c:idx val="2"/>
          <c:order val="2"/>
          <c:tx>
            <c:strRef>
              <c:f>AFG!$D$5</c:f>
              <c:strCache>
                <c:ptCount val="1"/>
                <c:pt idx="0">
                  <c:v>Upper</c:v>
                </c:pt>
              </c:strCache>
            </c:strRef>
          </c:tx>
          <c:marker>
            <c:symbol val="dash"/>
            <c:size val="9"/>
            <c:spPr>
              <a:solidFill>
                <a:schemeClr val="tx1"/>
              </a:solidFill>
              <a:ln>
                <a:noFill/>
              </a:ln>
            </c:spPr>
          </c:marker>
          <c:cat>
            <c:strRef>
              <c:f>AFG!$A$6:$A$9</c:f>
              <c:strCache>
                <c:ptCount val="4"/>
                <c:pt idx="0">
                  <c:v>Children 
0-14 yr</c:v>
                </c:pt>
                <c:pt idx="1">
                  <c:v>Male 
15+ yr</c:v>
                </c:pt>
                <c:pt idx="2">
                  <c:v>Female 
15+ yr</c:v>
                </c:pt>
                <c:pt idx="3">
                  <c:v>All ages</c:v>
                </c:pt>
              </c:strCache>
            </c:strRef>
          </c:cat>
          <c:val>
            <c:numRef>
              <c:f>AFG!$D$6:$D$9</c:f>
              <c:numCache>
                <c:formatCode>General</c:formatCode>
                <c:ptCount val="4"/>
                <c:pt idx="0" formatCode="_(* #,##0_);_(* \(#,##0\);_(* &quot;-&quot;??_);_(@_)">
                  <c:v>36</c:v>
                </c:pt>
              </c:numCache>
            </c:numRef>
          </c:val>
          <c:smooth val="0"/>
          <c:extLst>
            <c:ext xmlns:c16="http://schemas.microsoft.com/office/drawing/2014/chart" uri="{C3380CC4-5D6E-409C-BE32-E72D297353CC}">
              <c16:uniqueId val="{0000000A-DBFF-49DA-92F2-81FED52C1104}"/>
            </c:ext>
          </c:extLst>
        </c:ser>
        <c:ser>
          <c:idx val="4"/>
          <c:order val="4"/>
          <c:tx>
            <c:strRef>
              <c:f>AFG!$F$5</c:f>
              <c:strCache>
                <c:ptCount val="1"/>
                <c:pt idx="0">
                  <c:v>Lower </c:v>
                </c:pt>
              </c:strCache>
            </c:strRef>
          </c:tx>
          <c:marker>
            <c:symbol val="dash"/>
            <c:size val="9"/>
            <c:spPr>
              <a:solidFill>
                <a:schemeClr val="tx1"/>
              </a:solidFill>
              <a:ln>
                <a:noFill/>
              </a:ln>
            </c:spPr>
          </c:marker>
          <c:cat>
            <c:strRef>
              <c:f>AFG!$A$6:$A$9</c:f>
              <c:strCache>
                <c:ptCount val="4"/>
                <c:pt idx="0">
                  <c:v>Children 
0-14 yr</c:v>
                </c:pt>
                <c:pt idx="1">
                  <c:v>Male 
15+ yr</c:v>
                </c:pt>
                <c:pt idx="2">
                  <c:v>Female 
15+ yr</c:v>
                </c:pt>
                <c:pt idx="3">
                  <c:v>All ages</c:v>
                </c:pt>
              </c:strCache>
            </c:strRef>
          </c:cat>
          <c:val>
            <c:numRef>
              <c:f>AFG!$F$6:$F$9</c:f>
              <c:numCache>
                <c:formatCode>#,##0</c:formatCode>
                <c:ptCount val="4"/>
                <c:pt idx="1">
                  <c:v>4</c:v>
                </c:pt>
              </c:numCache>
            </c:numRef>
          </c:val>
          <c:smooth val="0"/>
          <c:extLst>
            <c:ext xmlns:c16="http://schemas.microsoft.com/office/drawing/2014/chart" uri="{C3380CC4-5D6E-409C-BE32-E72D297353CC}">
              <c16:uniqueId val="{0000000B-DBFF-49DA-92F2-81FED52C1104}"/>
            </c:ext>
          </c:extLst>
        </c:ser>
        <c:ser>
          <c:idx val="5"/>
          <c:order val="5"/>
          <c:tx>
            <c:strRef>
              <c:f>AFG!$G$5</c:f>
              <c:strCache>
                <c:ptCount val="1"/>
                <c:pt idx="0">
                  <c:v>Upper</c:v>
                </c:pt>
              </c:strCache>
            </c:strRef>
          </c:tx>
          <c:marker>
            <c:symbol val="dash"/>
            <c:size val="9"/>
            <c:spPr>
              <a:solidFill>
                <a:schemeClr val="tx1"/>
              </a:solidFill>
              <a:ln>
                <a:noFill/>
              </a:ln>
            </c:spPr>
          </c:marker>
          <c:cat>
            <c:strRef>
              <c:f>AFG!$A$6:$A$9</c:f>
              <c:strCache>
                <c:ptCount val="4"/>
                <c:pt idx="0">
                  <c:v>Children 
0-14 yr</c:v>
                </c:pt>
                <c:pt idx="1">
                  <c:v>Male 
15+ yr</c:v>
                </c:pt>
                <c:pt idx="2">
                  <c:v>Female 
15+ yr</c:v>
                </c:pt>
                <c:pt idx="3">
                  <c:v>All ages</c:v>
                </c:pt>
              </c:strCache>
            </c:strRef>
          </c:cat>
          <c:val>
            <c:numRef>
              <c:f>AFG!$G$6:$G$9</c:f>
              <c:numCache>
                <c:formatCode>#,##0</c:formatCode>
                <c:ptCount val="4"/>
                <c:pt idx="1">
                  <c:v>33</c:v>
                </c:pt>
              </c:numCache>
            </c:numRef>
          </c:val>
          <c:smooth val="0"/>
          <c:extLst>
            <c:ext xmlns:c16="http://schemas.microsoft.com/office/drawing/2014/chart" uri="{C3380CC4-5D6E-409C-BE32-E72D297353CC}">
              <c16:uniqueId val="{0000000C-DBFF-49DA-92F2-81FED52C1104}"/>
            </c:ext>
          </c:extLst>
        </c:ser>
        <c:ser>
          <c:idx val="7"/>
          <c:order val="7"/>
          <c:tx>
            <c:strRef>
              <c:f>AFG!$I$5</c:f>
              <c:strCache>
                <c:ptCount val="1"/>
                <c:pt idx="0">
                  <c:v>Lower </c:v>
                </c:pt>
              </c:strCache>
            </c:strRef>
          </c:tx>
          <c:marker>
            <c:symbol val="dash"/>
            <c:size val="9"/>
            <c:spPr>
              <a:solidFill>
                <a:schemeClr val="tx1"/>
              </a:solidFill>
              <a:ln>
                <a:noFill/>
              </a:ln>
            </c:spPr>
          </c:marker>
          <c:cat>
            <c:strRef>
              <c:f>AFG!$A$6:$A$9</c:f>
              <c:strCache>
                <c:ptCount val="4"/>
                <c:pt idx="0">
                  <c:v>Children 
0-14 yr</c:v>
                </c:pt>
                <c:pt idx="1">
                  <c:v>Male 
15+ yr</c:v>
                </c:pt>
                <c:pt idx="2">
                  <c:v>Female 
15+ yr</c:v>
                </c:pt>
                <c:pt idx="3">
                  <c:v>All ages</c:v>
                </c:pt>
              </c:strCache>
            </c:strRef>
          </c:cat>
          <c:val>
            <c:numRef>
              <c:f>AFG!$I$6:$I$9</c:f>
              <c:numCache>
                <c:formatCode>General</c:formatCode>
                <c:ptCount val="4"/>
                <c:pt idx="2">
                  <c:v>4</c:v>
                </c:pt>
              </c:numCache>
            </c:numRef>
          </c:val>
          <c:smooth val="0"/>
          <c:extLst>
            <c:ext xmlns:c16="http://schemas.microsoft.com/office/drawing/2014/chart" uri="{C3380CC4-5D6E-409C-BE32-E72D297353CC}">
              <c16:uniqueId val="{0000000D-DBFF-49DA-92F2-81FED52C1104}"/>
            </c:ext>
          </c:extLst>
        </c:ser>
        <c:ser>
          <c:idx val="8"/>
          <c:order val="8"/>
          <c:tx>
            <c:strRef>
              <c:f>AFG!$J$5</c:f>
              <c:strCache>
                <c:ptCount val="1"/>
                <c:pt idx="0">
                  <c:v>Upper</c:v>
                </c:pt>
              </c:strCache>
            </c:strRef>
          </c:tx>
          <c:marker>
            <c:symbol val="dash"/>
            <c:size val="9"/>
            <c:spPr>
              <a:solidFill>
                <a:schemeClr val="tx1"/>
              </a:solidFill>
              <a:ln>
                <a:noFill/>
              </a:ln>
            </c:spPr>
          </c:marker>
          <c:cat>
            <c:strRef>
              <c:f>AFG!$A$6:$A$9</c:f>
              <c:strCache>
                <c:ptCount val="4"/>
                <c:pt idx="0">
                  <c:v>Children 
0-14 yr</c:v>
                </c:pt>
                <c:pt idx="1">
                  <c:v>Male 
15+ yr</c:v>
                </c:pt>
                <c:pt idx="2">
                  <c:v>Female 
15+ yr</c:v>
                </c:pt>
                <c:pt idx="3">
                  <c:v>All ages</c:v>
                </c:pt>
              </c:strCache>
            </c:strRef>
          </c:cat>
          <c:val>
            <c:numRef>
              <c:f>AFG!$J$6:$J$9</c:f>
              <c:numCache>
                <c:formatCode>General</c:formatCode>
                <c:ptCount val="4"/>
                <c:pt idx="2">
                  <c:v>33</c:v>
                </c:pt>
              </c:numCache>
            </c:numRef>
          </c:val>
          <c:smooth val="0"/>
          <c:extLst>
            <c:ext xmlns:c16="http://schemas.microsoft.com/office/drawing/2014/chart" uri="{C3380CC4-5D6E-409C-BE32-E72D297353CC}">
              <c16:uniqueId val="{0000000E-DBFF-49DA-92F2-81FED52C1104}"/>
            </c:ext>
          </c:extLst>
        </c:ser>
        <c:ser>
          <c:idx val="10"/>
          <c:order val="10"/>
          <c:tx>
            <c:strRef>
              <c:f>AFG!$L$5</c:f>
              <c:strCache>
                <c:ptCount val="1"/>
                <c:pt idx="0">
                  <c:v>Lower </c:v>
                </c:pt>
              </c:strCache>
            </c:strRef>
          </c:tx>
          <c:marker>
            <c:symbol val="dash"/>
            <c:size val="9"/>
            <c:spPr>
              <a:solidFill>
                <a:schemeClr val="tx1"/>
              </a:solidFill>
              <a:ln>
                <a:noFill/>
              </a:ln>
            </c:spPr>
          </c:marker>
          <c:cat>
            <c:strRef>
              <c:f>AFG!$A$6:$A$9</c:f>
              <c:strCache>
                <c:ptCount val="4"/>
                <c:pt idx="0">
                  <c:v>Children 
0-14 yr</c:v>
                </c:pt>
                <c:pt idx="1">
                  <c:v>Male 
15+ yr</c:v>
                </c:pt>
                <c:pt idx="2">
                  <c:v>Female 
15+ yr</c:v>
                </c:pt>
                <c:pt idx="3">
                  <c:v>All ages</c:v>
                </c:pt>
              </c:strCache>
            </c:strRef>
          </c:cat>
          <c:val>
            <c:numRef>
              <c:f>AFG!$L$6:$L$9</c:f>
              <c:numCache>
                <c:formatCode>General</c:formatCode>
                <c:ptCount val="4"/>
                <c:pt idx="3">
                  <c:v>4</c:v>
                </c:pt>
              </c:numCache>
            </c:numRef>
          </c:val>
          <c:smooth val="0"/>
          <c:extLst>
            <c:ext xmlns:c16="http://schemas.microsoft.com/office/drawing/2014/chart" uri="{C3380CC4-5D6E-409C-BE32-E72D297353CC}">
              <c16:uniqueId val="{0000000F-DBFF-49DA-92F2-81FED52C1104}"/>
            </c:ext>
          </c:extLst>
        </c:ser>
        <c:ser>
          <c:idx val="11"/>
          <c:order val="11"/>
          <c:tx>
            <c:strRef>
              <c:f>AFG!$M$5</c:f>
              <c:strCache>
                <c:ptCount val="1"/>
                <c:pt idx="0">
                  <c:v>Upper</c:v>
                </c:pt>
              </c:strCache>
            </c:strRef>
          </c:tx>
          <c:marker>
            <c:symbol val="dash"/>
            <c:size val="9"/>
            <c:spPr>
              <a:solidFill>
                <a:schemeClr val="tx1"/>
              </a:solidFill>
              <a:ln>
                <a:noFill/>
              </a:ln>
            </c:spPr>
          </c:marker>
          <c:cat>
            <c:strRef>
              <c:f>AFG!$A$6:$A$9</c:f>
              <c:strCache>
                <c:ptCount val="4"/>
                <c:pt idx="0">
                  <c:v>Children 
0-14 yr</c:v>
                </c:pt>
                <c:pt idx="1">
                  <c:v>Male 
15+ yr</c:v>
                </c:pt>
                <c:pt idx="2">
                  <c:v>Female 
15+ yr</c:v>
                </c:pt>
                <c:pt idx="3">
                  <c:v>All ages</c:v>
                </c:pt>
              </c:strCache>
            </c:strRef>
          </c:cat>
          <c:val>
            <c:numRef>
              <c:f>AFG!$M$6:$M$9</c:f>
              <c:numCache>
                <c:formatCode>General</c:formatCode>
                <c:ptCount val="4"/>
                <c:pt idx="3">
                  <c:v>33</c:v>
                </c:pt>
              </c:numCache>
            </c:numRef>
          </c:val>
          <c:smooth val="0"/>
          <c:extLst>
            <c:ext xmlns:c16="http://schemas.microsoft.com/office/drawing/2014/chart" uri="{C3380CC4-5D6E-409C-BE32-E72D297353CC}">
              <c16:uniqueId val="{00000010-DBFF-49DA-92F2-81FED52C1104}"/>
            </c:ext>
          </c:extLst>
        </c:ser>
        <c:dLbls>
          <c:showLegendKey val="0"/>
          <c:showVal val="0"/>
          <c:showCatName val="0"/>
          <c:showSerName val="0"/>
          <c:showPercent val="0"/>
          <c:showBubbleSize val="0"/>
        </c:dLbls>
        <c:hiLowLines/>
        <c:marker val="1"/>
        <c:smooth val="0"/>
        <c:axId val="138680192"/>
        <c:axId val="138681728"/>
      </c:lineChart>
      <c:catAx>
        <c:axId val="138680192"/>
        <c:scaling>
          <c:orientation val="minMax"/>
        </c:scaling>
        <c:delete val="0"/>
        <c:axPos val="b"/>
        <c:numFmt formatCode="General" sourceLinked="0"/>
        <c:majorTickMark val="out"/>
        <c:minorTickMark val="none"/>
        <c:tickLblPos val="nextTo"/>
        <c:crossAx val="138681728"/>
        <c:crosses val="autoZero"/>
        <c:auto val="1"/>
        <c:lblAlgn val="ctr"/>
        <c:lblOffset val="100"/>
        <c:noMultiLvlLbl val="0"/>
      </c:catAx>
      <c:valAx>
        <c:axId val="138681728"/>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138680192"/>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coverage'!$D$11:$D$21</c:f>
              <c:numCache>
                <c:formatCode>General</c:formatCode>
                <c:ptCount val="11"/>
                <c:pt idx="0">
                  <c:v>0</c:v>
                </c:pt>
                <c:pt idx="1">
                  <c:v>1</c:v>
                </c:pt>
                <c:pt idx="2">
                  <c:v>2</c:v>
                </c:pt>
                <c:pt idx="3">
                  <c:v>2</c:v>
                </c:pt>
                <c:pt idx="4">
                  <c:v>3</c:v>
                </c:pt>
                <c:pt idx="5">
                  <c:v>5</c:v>
                </c:pt>
                <c:pt idx="6">
                  <c:v>7</c:v>
                </c:pt>
                <c:pt idx="7">
                  <c:v>9</c:v>
                </c:pt>
                <c:pt idx="8">
                  <c:v>13</c:v>
                </c:pt>
                <c:pt idx="9">
                  <c:v>13</c:v>
                </c:pt>
                <c:pt idx="10">
                  <c:v>12</c:v>
                </c:pt>
              </c:numCache>
            </c:numRef>
          </c:val>
          <c:smooth val="0"/>
          <c:extLst>
            <c:ext xmlns:c16="http://schemas.microsoft.com/office/drawing/2014/chart" uri="{C3380CC4-5D6E-409C-BE32-E72D297353CC}">
              <c16:uniqueId val="{00000000-A998-494E-83C4-F8572F446EE5}"/>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coverage'!$E$11:$E$21</c:f>
              <c:numCache>
                <c:formatCode>General</c:formatCode>
                <c:ptCount val="11"/>
                <c:pt idx="0">
                  <c:v>0</c:v>
                </c:pt>
                <c:pt idx="1">
                  <c:v>0</c:v>
                </c:pt>
                <c:pt idx="2">
                  <c:v>1</c:v>
                </c:pt>
                <c:pt idx="3">
                  <c:v>1</c:v>
                </c:pt>
                <c:pt idx="4">
                  <c:v>2</c:v>
                </c:pt>
                <c:pt idx="5">
                  <c:v>2</c:v>
                </c:pt>
                <c:pt idx="6">
                  <c:v>3</c:v>
                </c:pt>
                <c:pt idx="7">
                  <c:v>4</c:v>
                </c:pt>
                <c:pt idx="8">
                  <c:v>6</c:v>
                </c:pt>
                <c:pt idx="9">
                  <c:v>6</c:v>
                </c:pt>
                <c:pt idx="10">
                  <c:v>5</c:v>
                </c:pt>
              </c:numCache>
            </c:numRef>
          </c:val>
          <c:smooth val="0"/>
          <c:extLst>
            <c:ext xmlns:c16="http://schemas.microsoft.com/office/drawing/2014/chart" uri="{C3380CC4-5D6E-409C-BE32-E72D297353CC}">
              <c16:uniqueId val="{00000001-A998-494E-83C4-F8572F446EE5}"/>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coverage'!$F$11:$F$21</c:f>
              <c:numCache>
                <c:formatCode>General</c:formatCode>
                <c:ptCount val="11"/>
                <c:pt idx="0">
                  <c:v>1</c:v>
                </c:pt>
                <c:pt idx="1">
                  <c:v>2</c:v>
                </c:pt>
                <c:pt idx="2">
                  <c:v>4</c:v>
                </c:pt>
                <c:pt idx="3">
                  <c:v>5</c:v>
                </c:pt>
                <c:pt idx="4">
                  <c:v>8</c:v>
                </c:pt>
                <c:pt idx="5">
                  <c:v>11</c:v>
                </c:pt>
                <c:pt idx="6">
                  <c:v>18</c:v>
                </c:pt>
                <c:pt idx="7">
                  <c:v>23</c:v>
                </c:pt>
                <c:pt idx="8">
                  <c:v>36</c:v>
                </c:pt>
                <c:pt idx="9">
                  <c:v>36</c:v>
                </c:pt>
                <c:pt idx="10">
                  <c:v>36</c:v>
                </c:pt>
              </c:numCache>
            </c:numRef>
          </c:val>
          <c:smooth val="0"/>
          <c:extLst>
            <c:ext xmlns:c16="http://schemas.microsoft.com/office/drawing/2014/chart" uri="{C3380CC4-5D6E-409C-BE32-E72D297353CC}">
              <c16:uniqueId val="{00000002-A998-494E-83C4-F8572F446EE5}"/>
            </c:ext>
          </c:extLst>
        </c:ser>
        <c:ser>
          <c:idx val="3"/>
          <c:order val="3"/>
          <c:tx>
            <c:strRef>
              <c:f>'ART coverage'!$G$1</c:f>
              <c:strCache>
                <c:ptCount val="1"/>
                <c:pt idx="0">
                  <c:v>Male 15+ yr</c:v>
                </c:pt>
              </c:strCache>
            </c:strRef>
          </c:tx>
          <c:spPr>
            <a:ln w="38100">
              <a:solidFill>
                <a:srgbClr val="63CDF6"/>
              </a:solidFill>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coverage'!$G$11:$G$21</c:f>
              <c:numCache>
                <c:formatCode>General</c:formatCode>
                <c:ptCount val="11"/>
                <c:pt idx="0">
                  <c:v>1</c:v>
                </c:pt>
                <c:pt idx="1">
                  <c:v>1</c:v>
                </c:pt>
                <c:pt idx="2">
                  <c:v>2</c:v>
                </c:pt>
                <c:pt idx="3">
                  <c:v>3</c:v>
                </c:pt>
                <c:pt idx="4">
                  <c:v>3</c:v>
                </c:pt>
                <c:pt idx="5">
                  <c:v>4</c:v>
                </c:pt>
                <c:pt idx="6">
                  <c:v>4</c:v>
                </c:pt>
                <c:pt idx="7">
                  <c:v>5</c:v>
                </c:pt>
                <c:pt idx="8">
                  <c:v>9</c:v>
                </c:pt>
                <c:pt idx="9">
                  <c:v>9</c:v>
                </c:pt>
                <c:pt idx="10">
                  <c:v>9</c:v>
                </c:pt>
              </c:numCache>
            </c:numRef>
          </c:val>
          <c:smooth val="0"/>
          <c:extLst>
            <c:ext xmlns:c16="http://schemas.microsoft.com/office/drawing/2014/chart" uri="{C3380CC4-5D6E-409C-BE32-E72D297353CC}">
              <c16:uniqueId val="{00000003-A998-494E-83C4-F8572F446EE5}"/>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coverage'!$H$11:$H$21</c:f>
              <c:numCache>
                <c:formatCode>General</c:formatCode>
                <c:ptCount val="11"/>
                <c:pt idx="0">
                  <c:v>0</c:v>
                </c:pt>
                <c:pt idx="1">
                  <c:v>1</c:v>
                </c:pt>
                <c:pt idx="2">
                  <c:v>1</c:v>
                </c:pt>
                <c:pt idx="3">
                  <c:v>1</c:v>
                </c:pt>
                <c:pt idx="4">
                  <c:v>2</c:v>
                </c:pt>
                <c:pt idx="5">
                  <c:v>2</c:v>
                </c:pt>
                <c:pt idx="6">
                  <c:v>2</c:v>
                </c:pt>
                <c:pt idx="7">
                  <c:v>2</c:v>
                </c:pt>
                <c:pt idx="8">
                  <c:v>4</c:v>
                </c:pt>
                <c:pt idx="9">
                  <c:v>4</c:v>
                </c:pt>
                <c:pt idx="10">
                  <c:v>4</c:v>
                </c:pt>
              </c:numCache>
            </c:numRef>
          </c:val>
          <c:smooth val="0"/>
          <c:extLst>
            <c:ext xmlns:c16="http://schemas.microsoft.com/office/drawing/2014/chart" uri="{C3380CC4-5D6E-409C-BE32-E72D297353CC}">
              <c16:uniqueId val="{00000004-A998-494E-83C4-F8572F446EE5}"/>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coverage'!$I$11:$I$21</c:f>
              <c:numCache>
                <c:formatCode>General</c:formatCode>
                <c:ptCount val="11"/>
                <c:pt idx="0">
                  <c:v>1</c:v>
                </c:pt>
                <c:pt idx="1">
                  <c:v>3</c:v>
                </c:pt>
                <c:pt idx="2">
                  <c:v>6</c:v>
                </c:pt>
                <c:pt idx="3">
                  <c:v>8</c:v>
                </c:pt>
                <c:pt idx="4">
                  <c:v>9</c:v>
                </c:pt>
                <c:pt idx="5">
                  <c:v>11</c:v>
                </c:pt>
                <c:pt idx="6">
                  <c:v>13</c:v>
                </c:pt>
                <c:pt idx="7">
                  <c:v>16</c:v>
                </c:pt>
                <c:pt idx="8">
                  <c:v>28</c:v>
                </c:pt>
                <c:pt idx="9">
                  <c:v>30</c:v>
                </c:pt>
                <c:pt idx="10">
                  <c:v>33</c:v>
                </c:pt>
              </c:numCache>
            </c:numRef>
          </c:val>
          <c:smooth val="0"/>
          <c:extLst>
            <c:ext xmlns:c16="http://schemas.microsoft.com/office/drawing/2014/chart" uri="{C3380CC4-5D6E-409C-BE32-E72D297353CC}">
              <c16:uniqueId val="{00000005-A998-494E-83C4-F8572F446EE5}"/>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coverage'!$J$11:$J$21</c:f>
              <c:numCache>
                <c:formatCode>General</c:formatCode>
                <c:ptCount val="11"/>
                <c:pt idx="0">
                  <c:v>1</c:v>
                </c:pt>
                <c:pt idx="1">
                  <c:v>1</c:v>
                </c:pt>
                <c:pt idx="2">
                  <c:v>2</c:v>
                </c:pt>
                <c:pt idx="3">
                  <c:v>2</c:v>
                </c:pt>
                <c:pt idx="4">
                  <c:v>3</c:v>
                </c:pt>
                <c:pt idx="5">
                  <c:v>4</c:v>
                </c:pt>
                <c:pt idx="6">
                  <c:v>5</c:v>
                </c:pt>
                <c:pt idx="7">
                  <c:v>9</c:v>
                </c:pt>
                <c:pt idx="8">
                  <c:v>9</c:v>
                </c:pt>
                <c:pt idx="9">
                  <c:v>9</c:v>
                </c:pt>
                <c:pt idx="10">
                  <c:v>10</c:v>
                </c:pt>
              </c:numCache>
            </c:numRef>
          </c:val>
          <c:smooth val="0"/>
          <c:extLst>
            <c:ext xmlns:c16="http://schemas.microsoft.com/office/drawing/2014/chart" uri="{C3380CC4-5D6E-409C-BE32-E72D297353CC}">
              <c16:uniqueId val="{00000006-A998-494E-83C4-F8572F446EE5}"/>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coverage'!$K$11:$K$21</c:f>
              <c:numCache>
                <c:formatCode>General</c:formatCode>
                <c:ptCount val="11"/>
                <c:pt idx="0">
                  <c:v>0</c:v>
                </c:pt>
                <c:pt idx="1">
                  <c:v>1</c:v>
                </c:pt>
                <c:pt idx="2">
                  <c:v>1</c:v>
                </c:pt>
                <c:pt idx="3">
                  <c:v>1</c:v>
                </c:pt>
                <c:pt idx="4">
                  <c:v>1</c:v>
                </c:pt>
                <c:pt idx="5">
                  <c:v>2</c:v>
                </c:pt>
                <c:pt idx="6">
                  <c:v>2</c:v>
                </c:pt>
                <c:pt idx="7">
                  <c:v>4</c:v>
                </c:pt>
                <c:pt idx="8">
                  <c:v>4</c:v>
                </c:pt>
                <c:pt idx="9">
                  <c:v>4</c:v>
                </c:pt>
                <c:pt idx="10">
                  <c:v>4</c:v>
                </c:pt>
              </c:numCache>
            </c:numRef>
          </c:val>
          <c:smooth val="0"/>
          <c:extLst>
            <c:ext xmlns:c16="http://schemas.microsoft.com/office/drawing/2014/chart" uri="{C3380CC4-5D6E-409C-BE32-E72D297353CC}">
              <c16:uniqueId val="{00000007-A998-494E-83C4-F8572F446EE5}"/>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coverage'!$L$11:$L$21</c:f>
              <c:numCache>
                <c:formatCode>General</c:formatCode>
                <c:ptCount val="11"/>
                <c:pt idx="0">
                  <c:v>1</c:v>
                </c:pt>
                <c:pt idx="1">
                  <c:v>3</c:v>
                </c:pt>
                <c:pt idx="2">
                  <c:v>5</c:v>
                </c:pt>
                <c:pt idx="3">
                  <c:v>6</c:v>
                </c:pt>
                <c:pt idx="4">
                  <c:v>8</c:v>
                </c:pt>
                <c:pt idx="5">
                  <c:v>11</c:v>
                </c:pt>
                <c:pt idx="6">
                  <c:v>14</c:v>
                </c:pt>
                <c:pt idx="7">
                  <c:v>28</c:v>
                </c:pt>
                <c:pt idx="8">
                  <c:v>29</c:v>
                </c:pt>
                <c:pt idx="9">
                  <c:v>28</c:v>
                </c:pt>
                <c:pt idx="10">
                  <c:v>33</c:v>
                </c:pt>
              </c:numCache>
            </c:numRef>
          </c:val>
          <c:smooth val="0"/>
          <c:extLst>
            <c:ext xmlns:c16="http://schemas.microsoft.com/office/drawing/2014/chart" uri="{C3380CC4-5D6E-409C-BE32-E72D297353CC}">
              <c16:uniqueId val="{00000008-A998-494E-83C4-F8572F446EE5}"/>
            </c:ext>
          </c:extLst>
        </c:ser>
        <c:ser>
          <c:idx val="9"/>
          <c:order val="9"/>
          <c:tx>
            <c:strRef>
              <c:f>'ART coverage'!$M$1</c:f>
              <c:strCache>
                <c:ptCount val="1"/>
                <c:pt idx="0">
                  <c:v>All ages</c:v>
                </c:pt>
              </c:strCache>
            </c:strRef>
          </c:tx>
          <c:spPr>
            <a:ln w="38100">
              <a:solidFill>
                <a:srgbClr val="B6AEA7"/>
              </a:solidFill>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coverage'!$M$11:$M$21</c:f>
              <c:numCache>
                <c:formatCode>General</c:formatCode>
                <c:ptCount val="11"/>
                <c:pt idx="0">
                  <c:v>1</c:v>
                </c:pt>
                <c:pt idx="1">
                  <c:v>1</c:v>
                </c:pt>
                <c:pt idx="2">
                  <c:v>2</c:v>
                </c:pt>
                <c:pt idx="3">
                  <c:v>3</c:v>
                </c:pt>
                <c:pt idx="4">
                  <c:v>3</c:v>
                </c:pt>
                <c:pt idx="5">
                  <c:v>4</c:v>
                </c:pt>
                <c:pt idx="6">
                  <c:v>5</c:v>
                </c:pt>
                <c:pt idx="7">
                  <c:v>7</c:v>
                </c:pt>
                <c:pt idx="8">
                  <c:v>9</c:v>
                </c:pt>
                <c:pt idx="9">
                  <c:v>9</c:v>
                </c:pt>
                <c:pt idx="10">
                  <c:v>10</c:v>
                </c:pt>
              </c:numCache>
            </c:numRef>
          </c:val>
          <c:smooth val="0"/>
          <c:extLst>
            <c:ext xmlns:c16="http://schemas.microsoft.com/office/drawing/2014/chart" uri="{C3380CC4-5D6E-409C-BE32-E72D297353CC}">
              <c16:uniqueId val="{00000009-A998-494E-83C4-F8572F446EE5}"/>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coverage'!$N$11:$N$21</c:f>
              <c:numCache>
                <c:formatCode>General</c:formatCode>
                <c:ptCount val="11"/>
                <c:pt idx="0">
                  <c:v>0</c:v>
                </c:pt>
                <c:pt idx="1">
                  <c:v>1</c:v>
                </c:pt>
                <c:pt idx="2">
                  <c:v>1</c:v>
                </c:pt>
                <c:pt idx="3">
                  <c:v>1</c:v>
                </c:pt>
                <c:pt idx="4">
                  <c:v>2</c:v>
                </c:pt>
                <c:pt idx="5">
                  <c:v>2</c:v>
                </c:pt>
                <c:pt idx="6">
                  <c:v>2</c:v>
                </c:pt>
                <c:pt idx="7">
                  <c:v>3</c:v>
                </c:pt>
                <c:pt idx="8">
                  <c:v>4</c:v>
                </c:pt>
                <c:pt idx="9">
                  <c:v>4</c:v>
                </c:pt>
                <c:pt idx="10">
                  <c:v>4</c:v>
                </c:pt>
              </c:numCache>
            </c:numRef>
          </c:val>
          <c:smooth val="0"/>
          <c:extLst>
            <c:ext xmlns:c16="http://schemas.microsoft.com/office/drawing/2014/chart" uri="{C3380CC4-5D6E-409C-BE32-E72D297353CC}">
              <c16:uniqueId val="{0000000A-A998-494E-83C4-F8572F446EE5}"/>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coverage'!$C$11:$C$21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'ART coverage'!$O$11:$O$21</c:f>
              <c:numCache>
                <c:formatCode>General</c:formatCode>
                <c:ptCount val="11"/>
                <c:pt idx="0">
                  <c:v>1</c:v>
                </c:pt>
                <c:pt idx="1">
                  <c:v>3</c:v>
                </c:pt>
                <c:pt idx="2">
                  <c:v>5</c:v>
                </c:pt>
                <c:pt idx="3">
                  <c:v>7</c:v>
                </c:pt>
                <c:pt idx="4">
                  <c:v>9</c:v>
                </c:pt>
                <c:pt idx="5">
                  <c:v>11</c:v>
                </c:pt>
                <c:pt idx="6">
                  <c:v>13</c:v>
                </c:pt>
                <c:pt idx="7">
                  <c:v>19</c:v>
                </c:pt>
                <c:pt idx="8">
                  <c:v>29</c:v>
                </c:pt>
                <c:pt idx="9">
                  <c:v>30</c:v>
                </c:pt>
                <c:pt idx="10">
                  <c:v>33</c:v>
                </c:pt>
              </c:numCache>
            </c:numRef>
          </c:val>
          <c:smooth val="0"/>
          <c:extLst>
            <c:ext xmlns:c16="http://schemas.microsoft.com/office/drawing/2014/chart" uri="{C3380CC4-5D6E-409C-BE32-E72D297353CC}">
              <c16:uniqueId val="{0000000B-A998-494E-83C4-F8572F446EE5}"/>
            </c:ext>
          </c:extLst>
        </c:ser>
        <c:dLbls>
          <c:showLegendKey val="0"/>
          <c:showVal val="0"/>
          <c:showCatName val="0"/>
          <c:showSerName val="0"/>
          <c:showPercent val="0"/>
          <c:showBubbleSize val="0"/>
        </c:dLbls>
        <c:smooth val="0"/>
        <c:axId val="139228288"/>
        <c:axId val="139229824"/>
      </c:lineChart>
      <c:catAx>
        <c:axId val="139228288"/>
        <c:scaling>
          <c:orientation val="minMax"/>
        </c:scaling>
        <c:delete val="0"/>
        <c:axPos val="b"/>
        <c:numFmt formatCode="General" sourceLinked="0"/>
        <c:majorTickMark val="out"/>
        <c:minorTickMark val="none"/>
        <c:tickLblPos val="nextTo"/>
        <c:crossAx val="139229824"/>
        <c:crosses val="autoZero"/>
        <c:auto val="1"/>
        <c:lblAlgn val="ctr"/>
        <c:lblOffset val="100"/>
        <c:noMultiLvlLbl val="0"/>
      </c:catAx>
      <c:valAx>
        <c:axId val="139229824"/>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39228288"/>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7.2616378681831448E-2"/>
          <c:w val="0.74971237970253723"/>
          <c:h val="0.7136378135024789"/>
        </c:manualLayout>
      </c:layout>
      <c:barChart>
        <c:barDir val="col"/>
        <c:grouping val="clustered"/>
        <c:varyColors val="0"/>
        <c:ser>
          <c:idx val="0"/>
          <c:order val="0"/>
          <c:tx>
            <c:strRef>
              <c:f>'AFG_ 3'!$B$3</c:f>
              <c:strCache>
                <c:ptCount val="1"/>
                <c:pt idx="0">
                  <c:v>Estimate</c:v>
                </c:pt>
              </c:strCache>
            </c:strRef>
          </c:tx>
          <c:spPr>
            <a:solidFill>
              <a:srgbClr val="00A99A"/>
            </a:solidFill>
          </c:spPr>
          <c:invertIfNegative val="0"/>
          <c:dLbls>
            <c:dLbl>
              <c:idx val="0"/>
              <c:layout>
                <c:manualLayout>
                  <c:x val="4.3130993127908296E-3"/>
                  <c:y val="0.19638105132691747"/>
                </c:manualLayout>
              </c:layout>
              <c:tx>
                <c:rich>
                  <a:bodyPr/>
                  <a:lstStyle/>
                  <a:p>
                    <a:r>
                      <a:rPr lang="en-US" dirty="0"/>
                      <a:t> 10,000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9F0-45F3-9FA9-83C69EA5B51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15+
receiving ARVs</c:v>
                </c:pt>
                <c:pt idx="2">
                  <c:v>ART coverage (%)</c:v>
                </c:pt>
              </c:strCache>
            </c:strRef>
          </c:cat>
          <c:val>
            <c:numRef>
              <c:f>'AFG_ 3'!$B$4:$B$6</c:f>
              <c:numCache>
                <c:formatCode>General</c:formatCode>
                <c:ptCount val="3"/>
                <c:pt idx="0" formatCode="_(* #,##0_);_(* \(#,##0\);_(* &quot;-&quot;??_);_(@_)">
                  <c:v>10467</c:v>
                </c:pt>
              </c:numCache>
            </c:numRef>
          </c:val>
          <c:extLst>
            <c:ext xmlns:c16="http://schemas.microsoft.com/office/drawing/2014/chart" uri="{C3380CC4-5D6E-409C-BE32-E72D297353CC}">
              <c16:uniqueId val="{00000001-D9F0-45F3-9FA9-83C69EA5B516}"/>
            </c:ext>
          </c:extLst>
        </c:ser>
        <c:ser>
          <c:idx val="3"/>
          <c:order val="3"/>
          <c:tx>
            <c:strRef>
              <c:f>'AFG_ 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F0-45F3-9FA9-83C69EA5B51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15+
receiving ARVs</c:v>
                </c:pt>
                <c:pt idx="2">
                  <c:v>ART coverage (%)</c:v>
                </c:pt>
              </c:strCache>
            </c:strRef>
          </c:cat>
          <c:val>
            <c:numRef>
              <c:f>'AFG_ 3'!$E$4:$E$6</c:f>
              <c:numCache>
                <c:formatCode>_(* #,##0_);_(* \(#,##0\);_(* "-"??_);_(@_)</c:formatCode>
                <c:ptCount val="3"/>
                <c:pt idx="1">
                  <c:v>984</c:v>
                </c:pt>
              </c:numCache>
            </c:numRef>
          </c:val>
          <c:extLst>
            <c:ext xmlns:c16="http://schemas.microsoft.com/office/drawing/2014/chart" uri="{C3380CC4-5D6E-409C-BE32-E72D297353CC}">
              <c16:uniqueId val="{00000003-D9F0-45F3-9FA9-83C69EA5B516}"/>
            </c:ext>
          </c:extLst>
        </c:ser>
        <c:dLbls>
          <c:showLegendKey val="0"/>
          <c:showVal val="0"/>
          <c:showCatName val="0"/>
          <c:showSerName val="0"/>
          <c:showPercent val="0"/>
          <c:showBubbleSize val="0"/>
        </c:dLbls>
        <c:gapWidth val="90"/>
        <c:overlap val="100"/>
        <c:axId val="140545024"/>
        <c:axId val="140804864"/>
      </c:barChart>
      <c:barChart>
        <c:barDir val="col"/>
        <c:grouping val="clustered"/>
        <c:varyColors val="0"/>
        <c:ser>
          <c:idx val="4"/>
          <c:order val="4"/>
          <c:tx>
            <c:strRef>
              <c:f>'AFG_ 3'!$F$3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F0-45F3-9FA9-83C69EA5B51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15+
receiving ARVs</c:v>
                </c:pt>
                <c:pt idx="2">
                  <c:v>ART coverage (%)</c:v>
                </c:pt>
              </c:strCache>
            </c:strRef>
          </c:cat>
          <c:val>
            <c:numRef>
              <c:f>'AFG_ 3'!$F$4:$F$6</c:f>
              <c:numCache>
                <c:formatCode>General</c:formatCode>
                <c:ptCount val="3"/>
                <c:pt idx="2" formatCode="#,##0">
                  <c:v>9</c:v>
                </c:pt>
              </c:numCache>
            </c:numRef>
          </c:val>
          <c:extLst>
            <c:ext xmlns:c16="http://schemas.microsoft.com/office/drawing/2014/chart" uri="{C3380CC4-5D6E-409C-BE32-E72D297353CC}">
              <c16:uniqueId val="{00000005-D9F0-45F3-9FA9-83C69EA5B516}"/>
            </c:ext>
          </c:extLst>
        </c:ser>
        <c:dLbls>
          <c:showLegendKey val="0"/>
          <c:showVal val="0"/>
          <c:showCatName val="0"/>
          <c:showSerName val="0"/>
          <c:showPercent val="0"/>
          <c:showBubbleSize val="0"/>
        </c:dLbls>
        <c:gapWidth val="90"/>
        <c:axId val="140808960"/>
        <c:axId val="140806784"/>
      </c:barChart>
      <c:lineChart>
        <c:grouping val="standard"/>
        <c:varyColors val="0"/>
        <c:ser>
          <c:idx val="1"/>
          <c:order val="1"/>
          <c:tx>
            <c:strRef>
              <c:f>'AFG_ 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D9F0-45F3-9FA9-83C69EA5B5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adults 15+
living with HIV</c:v>
                </c:pt>
                <c:pt idx="1">
                  <c:v>Number of 
adults 15+
receiving ARVs</c:v>
                </c:pt>
                <c:pt idx="2">
                  <c:v>ART coverage (%)</c:v>
                </c:pt>
              </c:strCache>
            </c:strRef>
          </c:cat>
          <c:val>
            <c:numRef>
              <c:f>'AFG_ 3'!$C$4:$C$6</c:f>
              <c:numCache>
                <c:formatCode>General</c:formatCode>
                <c:ptCount val="3"/>
                <c:pt idx="0" formatCode="_(* #,##0_);_(* \(#,##0\);_(* &quot;-&quot;??_);_(@_)">
                  <c:v>4094</c:v>
                </c:pt>
              </c:numCache>
            </c:numRef>
          </c:val>
          <c:smooth val="0"/>
          <c:extLst>
            <c:ext xmlns:c16="http://schemas.microsoft.com/office/drawing/2014/chart" uri="{C3380CC4-5D6E-409C-BE32-E72D297353CC}">
              <c16:uniqueId val="{00000007-D9F0-45F3-9FA9-83C69EA5B516}"/>
            </c:ext>
          </c:extLst>
        </c:ser>
        <c:ser>
          <c:idx val="2"/>
          <c:order val="2"/>
          <c:tx>
            <c:strRef>
              <c:f>'AFG_ 3'!$D$3</c:f>
              <c:strCache>
                <c:ptCount val="1"/>
                <c:pt idx="0">
                  <c:v>Upper estimate</c:v>
                </c:pt>
              </c:strCache>
            </c:strRef>
          </c:tx>
          <c:marker>
            <c:symbol val="dash"/>
            <c:size val="10"/>
            <c:spPr>
              <a:solidFill>
                <a:schemeClr val="tx1"/>
              </a:solidFill>
              <a:ln>
                <a:noFill/>
              </a:ln>
            </c:spPr>
          </c:marker>
          <c:cat>
            <c:strRef>
              <c:f>'AFG_ 3'!$A$4:$A$6</c:f>
              <c:strCache>
                <c:ptCount val="3"/>
                <c:pt idx="0">
                  <c:v>Estimated number 
of adults 15+
living with HIV</c:v>
                </c:pt>
                <c:pt idx="1">
                  <c:v>Number of 
adults 15+
receiving ARVs</c:v>
                </c:pt>
                <c:pt idx="2">
                  <c:v>ART coverage (%)</c:v>
                </c:pt>
              </c:strCache>
            </c:strRef>
          </c:cat>
          <c:val>
            <c:numRef>
              <c:f>'AFG_ 3'!$D$4:$D$6</c:f>
              <c:numCache>
                <c:formatCode>General</c:formatCode>
                <c:ptCount val="3"/>
                <c:pt idx="0" formatCode="_(* #,##0_);_(* \(#,##0\);_(* &quot;-&quot;??_);_(@_)">
                  <c:v>36392</c:v>
                </c:pt>
              </c:numCache>
            </c:numRef>
          </c:val>
          <c:smooth val="0"/>
          <c:extLst>
            <c:ext xmlns:c16="http://schemas.microsoft.com/office/drawing/2014/chart" uri="{C3380CC4-5D6E-409C-BE32-E72D297353CC}">
              <c16:uniqueId val="{00000008-D9F0-45F3-9FA9-83C69EA5B516}"/>
            </c:ext>
          </c:extLst>
        </c:ser>
        <c:dLbls>
          <c:showLegendKey val="0"/>
          <c:showVal val="0"/>
          <c:showCatName val="0"/>
          <c:showSerName val="0"/>
          <c:showPercent val="0"/>
          <c:showBubbleSize val="0"/>
        </c:dLbls>
        <c:hiLowLines/>
        <c:marker val="1"/>
        <c:smooth val="0"/>
        <c:axId val="140545024"/>
        <c:axId val="140804864"/>
      </c:lineChart>
      <c:lineChart>
        <c:grouping val="standard"/>
        <c:varyColors val="0"/>
        <c:ser>
          <c:idx val="5"/>
          <c:order val="5"/>
          <c:tx>
            <c:strRef>
              <c:f>'AFG_ 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D9F0-45F3-9FA9-83C69EA5B516}"/>
              </c:ext>
            </c:extLst>
          </c:dPt>
          <c:cat>
            <c:strRef>
              <c:f>'AFG_ 3'!$A$4:$A$6</c:f>
              <c:strCache>
                <c:ptCount val="3"/>
                <c:pt idx="0">
                  <c:v>Estimated number 
of adults 15+
living with HIV</c:v>
                </c:pt>
                <c:pt idx="1">
                  <c:v>Number of 
adults 15+
receiving ARVs</c:v>
                </c:pt>
                <c:pt idx="2">
                  <c:v>ART coverage (%)</c:v>
                </c:pt>
              </c:strCache>
            </c:strRef>
          </c:cat>
          <c:val>
            <c:numRef>
              <c:f>'AFG_ 3'!$G$4:$G$6</c:f>
              <c:numCache>
                <c:formatCode>General</c:formatCode>
                <c:ptCount val="3"/>
                <c:pt idx="2" formatCode="#,##0">
                  <c:v>4</c:v>
                </c:pt>
              </c:numCache>
            </c:numRef>
          </c:val>
          <c:smooth val="0"/>
          <c:extLst>
            <c:ext xmlns:c16="http://schemas.microsoft.com/office/drawing/2014/chart" uri="{C3380CC4-5D6E-409C-BE32-E72D297353CC}">
              <c16:uniqueId val="{0000000A-D9F0-45F3-9FA9-83C69EA5B516}"/>
            </c:ext>
          </c:extLst>
        </c:ser>
        <c:ser>
          <c:idx val="6"/>
          <c:order val="6"/>
          <c:tx>
            <c:strRef>
              <c:f>'AFG_ 3'!$H$3</c:f>
              <c:strCache>
                <c:ptCount val="1"/>
                <c:pt idx="0">
                  <c:v>ART Upper estimate</c:v>
                </c:pt>
              </c:strCache>
            </c:strRef>
          </c:tx>
          <c:marker>
            <c:symbol val="dash"/>
            <c:size val="10"/>
            <c:spPr>
              <a:solidFill>
                <a:schemeClr val="tx1"/>
              </a:solidFill>
              <a:ln>
                <a:noFill/>
              </a:ln>
            </c:spPr>
          </c:marker>
          <c:cat>
            <c:strRef>
              <c:f>'AFG_ 3'!$A$4:$A$6</c:f>
              <c:strCache>
                <c:ptCount val="3"/>
                <c:pt idx="0">
                  <c:v>Estimated number 
of adults 15+
living with HIV</c:v>
                </c:pt>
                <c:pt idx="1">
                  <c:v>Number of 
adults 15+
receiving ARVs</c:v>
                </c:pt>
                <c:pt idx="2">
                  <c:v>ART coverage (%)</c:v>
                </c:pt>
              </c:strCache>
            </c:strRef>
          </c:cat>
          <c:val>
            <c:numRef>
              <c:f>'AFG_ 3'!$H$4:$H$6</c:f>
              <c:numCache>
                <c:formatCode>General</c:formatCode>
                <c:ptCount val="3"/>
                <c:pt idx="2" formatCode="#,##0">
                  <c:v>33</c:v>
                </c:pt>
              </c:numCache>
            </c:numRef>
          </c:val>
          <c:smooth val="0"/>
          <c:extLst>
            <c:ext xmlns:c16="http://schemas.microsoft.com/office/drawing/2014/chart" uri="{C3380CC4-5D6E-409C-BE32-E72D297353CC}">
              <c16:uniqueId val="{0000000B-D9F0-45F3-9FA9-83C69EA5B516}"/>
            </c:ext>
          </c:extLst>
        </c:ser>
        <c:dLbls>
          <c:showLegendKey val="0"/>
          <c:showVal val="0"/>
          <c:showCatName val="0"/>
          <c:showSerName val="0"/>
          <c:showPercent val="0"/>
          <c:showBubbleSize val="0"/>
        </c:dLbls>
        <c:hiLowLines/>
        <c:marker val="1"/>
        <c:smooth val="0"/>
        <c:axId val="140808960"/>
        <c:axId val="140806784"/>
      </c:lineChart>
      <c:catAx>
        <c:axId val="140545024"/>
        <c:scaling>
          <c:orientation val="minMax"/>
        </c:scaling>
        <c:delete val="0"/>
        <c:axPos val="b"/>
        <c:numFmt formatCode="General" sourceLinked="0"/>
        <c:majorTickMark val="out"/>
        <c:minorTickMark val="none"/>
        <c:tickLblPos val="nextTo"/>
        <c:crossAx val="140804864"/>
        <c:crosses val="autoZero"/>
        <c:auto val="1"/>
        <c:lblAlgn val="ctr"/>
        <c:lblOffset val="100"/>
        <c:noMultiLvlLbl val="0"/>
      </c:catAx>
      <c:valAx>
        <c:axId val="14080486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40545024"/>
        <c:crosses val="autoZero"/>
        <c:crossBetween val="between"/>
      </c:valAx>
      <c:valAx>
        <c:axId val="14080678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40808960"/>
        <c:crosses val="max"/>
        <c:crossBetween val="between"/>
        <c:majorUnit val="20"/>
      </c:valAx>
      <c:catAx>
        <c:axId val="140808960"/>
        <c:scaling>
          <c:orientation val="minMax"/>
        </c:scaling>
        <c:delete val="1"/>
        <c:axPos val="b"/>
        <c:numFmt formatCode="General" sourceLinked="1"/>
        <c:majorTickMark val="out"/>
        <c:minorTickMark val="none"/>
        <c:tickLblPos val="nextTo"/>
        <c:crossAx val="14080678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2654102208507734"/>
        </c:manualLayout>
      </c:layout>
      <c:barChart>
        <c:barDir val="col"/>
        <c:grouping val="clustered"/>
        <c:varyColors val="0"/>
        <c:ser>
          <c:idx val="1"/>
          <c:order val="0"/>
          <c:tx>
            <c:strRef>
              <c:f>AFG!$A$2</c:f>
              <c:strCache>
                <c:ptCount val="1"/>
                <c:pt idx="0">
                  <c:v>Afghanistan</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66A0-449D-AFCE-ED041C0F9596}"/>
              </c:ext>
            </c:extLst>
          </c:dPt>
          <c:dPt>
            <c:idx val="1"/>
            <c:invertIfNegative val="0"/>
            <c:bubble3D val="0"/>
            <c:spPr>
              <a:solidFill>
                <a:srgbClr val="F26B73"/>
              </a:solidFill>
              <a:ln>
                <a:noFill/>
              </a:ln>
            </c:spPr>
            <c:extLst>
              <c:ext xmlns:c16="http://schemas.microsoft.com/office/drawing/2014/chart" uri="{C3380CC4-5D6E-409C-BE32-E72D297353CC}">
                <c16:uniqueId val="{00000003-66A0-449D-AFCE-ED041C0F9596}"/>
              </c:ext>
            </c:extLst>
          </c:dPt>
          <c:dPt>
            <c:idx val="3"/>
            <c:invertIfNegative val="0"/>
            <c:bubble3D val="0"/>
            <c:spPr>
              <a:solidFill>
                <a:srgbClr val="00A99A"/>
              </a:solidFill>
              <a:ln>
                <a:noFill/>
              </a:ln>
            </c:spPr>
            <c:extLst>
              <c:ext xmlns:c16="http://schemas.microsoft.com/office/drawing/2014/chart" uri="{C3380CC4-5D6E-409C-BE32-E72D297353CC}">
                <c16:uniqueId val="{00000005-66A0-449D-AFCE-ED041C0F9596}"/>
              </c:ext>
            </c:extLst>
          </c:dPt>
          <c:dPt>
            <c:idx val="4"/>
            <c:invertIfNegative val="0"/>
            <c:bubble3D val="0"/>
            <c:spPr>
              <a:solidFill>
                <a:srgbClr val="78A7B7"/>
              </a:solidFill>
              <a:ln>
                <a:noFill/>
              </a:ln>
            </c:spPr>
            <c:extLst>
              <c:ext xmlns:c16="http://schemas.microsoft.com/office/drawing/2014/chart" uri="{C3380CC4-5D6E-409C-BE32-E72D297353CC}">
                <c16:uniqueId val="{00000007-66A0-449D-AFCE-ED041C0F9596}"/>
              </c:ext>
            </c:extLst>
          </c:dPt>
          <c:dPt>
            <c:idx val="5"/>
            <c:invertIfNegative val="0"/>
            <c:bubble3D val="0"/>
            <c:spPr>
              <a:solidFill>
                <a:srgbClr val="CDC884"/>
              </a:solidFill>
              <a:ln>
                <a:noFill/>
              </a:ln>
            </c:spPr>
            <c:extLst>
              <c:ext xmlns:c16="http://schemas.microsoft.com/office/drawing/2014/chart" uri="{C3380CC4-5D6E-409C-BE32-E72D297353CC}">
                <c16:uniqueId val="{00000009-66A0-449D-AFCE-ED041C0F9596}"/>
              </c:ext>
            </c:extLst>
          </c:dPt>
          <c:dLbls>
            <c:dLbl>
              <c:idx val="0"/>
              <c:tx>
                <c:rich>
                  <a:bodyPr/>
                  <a:lstStyle/>
                  <a:p>
                    <a:r>
                      <a:rPr lang="en-US"/>
                      <a:t>11,000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6A0-449D-AFCE-ED041C0F959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AFG!$B$1:$F$1</c:f>
              <c:strCache>
                <c:ptCount val="5"/>
                <c:pt idx="0">
                  <c:v>Estimated PLHIV</c:v>
                </c:pt>
                <c:pt idx="1">
                  <c:v>PLHIV who know
 their HIV status</c:v>
                </c:pt>
                <c:pt idx="2">
                  <c:v>People on ART</c:v>
                </c:pt>
                <c:pt idx="3">
                  <c:v>Tested for viral load</c:v>
                </c:pt>
                <c:pt idx="4">
                  <c:v>Suppressed viral
load *</c:v>
                </c:pt>
              </c:strCache>
            </c:strRef>
          </c:cat>
          <c:val>
            <c:numRef>
              <c:f>AFG!$B$2:$F$2</c:f>
              <c:numCache>
                <c:formatCode>General</c:formatCode>
                <c:ptCount val="5"/>
                <c:pt idx="0">
                  <c:v>10956</c:v>
                </c:pt>
                <c:pt idx="1">
                  <c:v>2923</c:v>
                </c:pt>
                <c:pt idx="2">
                  <c:v>1044</c:v>
                </c:pt>
                <c:pt idx="3">
                  <c:v>417</c:v>
                </c:pt>
                <c:pt idx="4">
                  <c:v>319</c:v>
                </c:pt>
              </c:numCache>
            </c:numRef>
          </c:val>
          <c:extLst>
            <c:ext xmlns:c16="http://schemas.microsoft.com/office/drawing/2014/chart" uri="{C3380CC4-5D6E-409C-BE32-E72D297353CC}">
              <c16:uniqueId val="{0000000A-66A0-449D-AFCE-ED041C0F9596}"/>
            </c:ext>
          </c:extLst>
        </c:ser>
        <c:dLbls>
          <c:showLegendKey val="0"/>
          <c:showVal val="0"/>
          <c:showCatName val="0"/>
          <c:showSerName val="0"/>
          <c:showPercent val="0"/>
          <c:showBubbleSize val="0"/>
        </c:dLbls>
        <c:gapWidth val="100"/>
        <c:overlap val="100"/>
        <c:axId val="225099776"/>
        <c:axId val="225101312"/>
      </c:barChart>
      <c:catAx>
        <c:axId val="225099776"/>
        <c:scaling>
          <c:orientation val="minMax"/>
        </c:scaling>
        <c:delete val="0"/>
        <c:axPos val="b"/>
        <c:numFmt formatCode="General" sourceLinked="1"/>
        <c:majorTickMark val="out"/>
        <c:minorTickMark val="none"/>
        <c:tickLblPos val="nextTo"/>
        <c:crossAx val="225101312"/>
        <c:crosses val="autoZero"/>
        <c:auto val="1"/>
        <c:lblAlgn val="ctr"/>
        <c:lblOffset val="100"/>
        <c:noMultiLvlLbl val="0"/>
      </c:catAx>
      <c:valAx>
        <c:axId val="225101312"/>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25099776"/>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Afghanistan!$C$2</c:f>
              <c:strCache>
                <c:ptCount val="1"/>
                <c:pt idx="0">
                  <c:v>Progress (%)</c:v>
                </c:pt>
              </c:strCache>
            </c:strRef>
          </c:tx>
          <c:spPr>
            <a:solidFill>
              <a:srgbClr val="009999"/>
            </a:solidFill>
            <a:ln>
              <a:noFill/>
            </a:ln>
            <a:effectLst/>
          </c:spPr>
          <c:invertIfNegative val="0"/>
          <c:dLbls>
            <c:dLbl>
              <c:idx val="2"/>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n/a</a:t>
                    </a:r>
                    <a:endParaRPr lang="en-US" dirty="0">
                      <a:solidFill>
                        <a:schemeClr val="tx1"/>
                      </a:solidFill>
                    </a:endParaRPr>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654-46E0-AEEC-843D3193CA2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Afghanistan!$B$3:$B$5</c:f>
              <c:strCache>
                <c:ptCount val="3"/>
                <c:pt idx="0">
                  <c:v>PLHIV who know 
their HIV status</c:v>
                </c:pt>
                <c:pt idx="1">
                  <c:v>PLHIV on 
treatment</c:v>
                </c:pt>
                <c:pt idx="2">
                  <c:v>PLHIV who are 
virally suppressed </c:v>
                </c:pt>
              </c:strCache>
            </c:strRef>
          </c:cat>
          <c:val>
            <c:numRef>
              <c:f>Afghanistan!$C$3:$C$5</c:f>
              <c:numCache>
                <c:formatCode>General</c:formatCode>
                <c:ptCount val="3"/>
                <c:pt idx="0">
                  <c:v>27</c:v>
                </c:pt>
                <c:pt idx="1">
                  <c:v>10</c:v>
                </c:pt>
                <c:pt idx="2">
                  <c:v>0</c:v>
                </c:pt>
              </c:numCache>
            </c:numRef>
          </c:val>
          <c:extLst>
            <c:ext xmlns:c16="http://schemas.microsoft.com/office/drawing/2014/chart" uri="{C3380CC4-5D6E-409C-BE32-E72D297353CC}">
              <c16:uniqueId val="{00000000-D3E3-4671-B8C4-A8659DFCBEBB}"/>
            </c:ext>
          </c:extLst>
        </c:ser>
        <c:ser>
          <c:idx val="1"/>
          <c:order val="1"/>
          <c:tx>
            <c:strRef>
              <c:f>Afghanistan!$D$2</c:f>
              <c:strCache>
                <c:ptCount val="1"/>
                <c:pt idx="0">
                  <c:v>Gap</c:v>
                </c:pt>
              </c:strCache>
            </c:strRef>
          </c:tx>
          <c:spPr>
            <a:pattFill prst="dkDnDiag">
              <a:fgClr>
                <a:srgbClr val="BFBFBF"/>
              </a:fgClr>
              <a:bgClr>
                <a:schemeClr val="bg1"/>
              </a:bgClr>
            </a:pattFill>
            <a:ln>
              <a:noFill/>
            </a:ln>
            <a:effectLst/>
          </c:spPr>
          <c:invertIfNegative val="0"/>
          <c:cat>
            <c:strRef>
              <c:f>Afghanistan!$B$3:$B$5</c:f>
              <c:strCache>
                <c:ptCount val="3"/>
                <c:pt idx="0">
                  <c:v>PLHIV who know 
their HIV status</c:v>
                </c:pt>
                <c:pt idx="1">
                  <c:v>PLHIV on 
treatment</c:v>
                </c:pt>
                <c:pt idx="2">
                  <c:v>PLHIV who are 
virally suppressed </c:v>
                </c:pt>
              </c:strCache>
            </c:strRef>
          </c:cat>
          <c:val>
            <c:numRef>
              <c:f>Afghanistan!$D$3:$D$5</c:f>
              <c:numCache>
                <c:formatCode>General</c:formatCode>
                <c:ptCount val="3"/>
                <c:pt idx="0">
                  <c:v>63</c:v>
                </c:pt>
                <c:pt idx="1">
                  <c:v>71</c:v>
                </c:pt>
                <c:pt idx="2">
                  <c:v>73</c:v>
                </c:pt>
              </c:numCache>
            </c:numRef>
          </c:val>
          <c:extLst>
            <c:ext xmlns:c16="http://schemas.microsoft.com/office/drawing/2014/chart" uri="{C3380CC4-5D6E-409C-BE32-E72D297353CC}">
              <c16:uniqueId val="{00000001-D3E3-4671-B8C4-A8659DFCBEBB}"/>
            </c:ext>
          </c:extLst>
        </c:ser>
        <c:dLbls>
          <c:showLegendKey val="0"/>
          <c:showVal val="0"/>
          <c:showCatName val="0"/>
          <c:showSerName val="0"/>
          <c:showPercent val="0"/>
          <c:showBubbleSize val="0"/>
        </c:dLbls>
        <c:gapWidth val="150"/>
        <c:overlap val="100"/>
        <c:axId val="225791360"/>
        <c:axId val="225809536"/>
      </c:barChart>
      <c:scatterChart>
        <c:scatterStyle val="lineMarker"/>
        <c:varyColors val="0"/>
        <c:ser>
          <c:idx val="2"/>
          <c:order val="2"/>
          <c:tx>
            <c:strRef>
              <c:f>Afghanistan!$E$2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Afghanistan!$B$3:$B$5</c:f>
              <c:strCache>
                <c:ptCount val="3"/>
                <c:pt idx="0">
                  <c:v>PLHIV who know 
their HIV status</c:v>
                </c:pt>
                <c:pt idx="1">
                  <c:v>PLHIV on 
treatment</c:v>
                </c:pt>
                <c:pt idx="2">
                  <c:v>PLHIV who are 
virally suppressed </c:v>
                </c:pt>
              </c:strCache>
            </c:strRef>
          </c:xVal>
          <c:yVal>
            <c:numRef>
              <c:f>Afghanistan!$E$3:$E$5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F-D3E3-4671-B8C4-A8659DFCBEBB}"/>
            </c:ext>
          </c:extLst>
        </c:ser>
        <c:dLbls>
          <c:showLegendKey val="0"/>
          <c:showVal val="0"/>
          <c:showCatName val="0"/>
          <c:showSerName val="0"/>
          <c:showPercent val="0"/>
          <c:showBubbleSize val="0"/>
        </c:dLbls>
        <c:axId val="225944320"/>
        <c:axId val="225811456"/>
      </c:scatterChart>
      <c:catAx>
        <c:axId val="22579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809536"/>
        <c:crosses val="autoZero"/>
        <c:auto val="1"/>
        <c:lblAlgn val="ctr"/>
        <c:lblOffset val="100"/>
        <c:noMultiLvlLbl val="0"/>
      </c:catAx>
      <c:valAx>
        <c:axId val="22580953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791360"/>
        <c:crosses val="autoZero"/>
        <c:crossBetween val="between"/>
        <c:majorUnit val="20"/>
      </c:valAx>
      <c:valAx>
        <c:axId val="225811456"/>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944320"/>
        <c:crosses val="max"/>
        <c:crossBetween val="midCat"/>
      </c:valAx>
      <c:valAx>
        <c:axId val="225944320"/>
        <c:scaling>
          <c:orientation val="minMax"/>
        </c:scaling>
        <c:delete val="1"/>
        <c:axPos val="b"/>
        <c:numFmt formatCode="General" sourceLinked="1"/>
        <c:majorTickMark val="out"/>
        <c:minorTickMark val="none"/>
        <c:tickLblPos val="nextTo"/>
        <c:crossAx val="2258114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016558452401096E-2"/>
          <c:y val="3.3146879663410012E-2"/>
          <c:w val="0.8302236189167328"/>
          <c:h val="0.73793811991648206"/>
        </c:manualLayout>
      </c:layout>
      <c:barChart>
        <c:barDir val="col"/>
        <c:grouping val="clustered"/>
        <c:varyColors val="0"/>
        <c:ser>
          <c:idx val="0"/>
          <c:order val="0"/>
          <c:tx>
            <c:strRef>
              <c:f>'AFG_ 3'!$B$3</c:f>
              <c:strCache>
                <c:ptCount val="1"/>
                <c:pt idx="0">
                  <c:v>Estimate</c:v>
                </c:pt>
              </c:strCache>
            </c:strRef>
          </c:tx>
          <c:spPr>
            <a:solidFill>
              <a:srgbClr val="00A99A"/>
            </a:solidFill>
          </c:spPr>
          <c:invertIfNegative val="0"/>
          <c:dLbls>
            <c:dLbl>
              <c:idx val="0"/>
              <c:layout>
                <c:manualLayout>
                  <c:x val="0"/>
                  <c:y val="0.20019511410833846"/>
                </c:manualLayout>
              </c:layout>
              <c:tx>
                <c:rich>
                  <a:bodyPr/>
                  <a:lstStyle/>
                  <a:p>
                    <a:r>
                      <a:rPr lang="en-US" dirty="0"/>
                      <a:t>&lt;500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F84-4ED2-AEFB-355A3A18234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pregnant women 
living with HIV</c:v>
                </c:pt>
                <c:pt idx="1">
                  <c:v>Number of 
pregnant women
receiving ARVs</c:v>
                </c:pt>
                <c:pt idx="2">
                  <c:v>PMTCT coverage (%)</c:v>
                </c:pt>
              </c:strCache>
            </c:strRef>
          </c:cat>
          <c:val>
            <c:numRef>
              <c:f>'AFG_ 3'!$B$4:$B$6</c:f>
              <c:numCache>
                <c:formatCode>General</c:formatCode>
                <c:ptCount val="3"/>
                <c:pt idx="0" formatCode="_(* #,##0_);_(* \(#,##0\);_(* &quot;-&quot;??_);_(@_)">
                  <c:v>253</c:v>
                </c:pt>
              </c:numCache>
            </c:numRef>
          </c:val>
          <c:extLst>
            <c:ext xmlns:c16="http://schemas.microsoft.com/office/drawing/2014/chart" uri="{C3380CC4-5D6E-409C-BE32-E72D297353CC}">
              <c16:uniqueId val="{00000001-6F84-4ED2-AEFB-355A3A18234D}"/>
            </c:ext>
          </c:extLst>
        </c:ser>
        <c:ser>
          <c:idx val="3"/>
          <c:order val="3"/>
          <c:tx>
            <c:strRef>
              <c:f>'AFG_ 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84-4ED2-AEFB-355A3A18234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pregnant women 
living with HIV</c:v>
                </c:pt>
                <c:pt idx="1">
                  <c:v>Number of 
pregnant women
receiving ARVs</c:v>
                </c:pt>
                <c:pt idx="2">
                  <c:v>PMTCT coverage (%)</c:v>
                </c:pt>
              </c:strCache>
            </c:strRef>
          </c:cat>
          <c:val>
            <c:numRef>
              <c:f>'AFG_ 3'!$E$4:$E$6</c:f>
              <c:numCache>
                <c:formatCode>_(* #,##0_);_(* \(#,##0\);_(* "-"??_);_(@_)</c:formatCode>
                <c:ptCount val="3"/>
                <c:pt idx="1">
                  <c:v>24</c:v>
                </c:pt>
              </c:numCache>
            </c:numRef>
          </c:val>
          <c:extLst>
            <c:ext xmlns:c16="http://schemas.microsoft.com/office/drawing/2014/chart" uri="{C3380CC4-5D6E-409C-BE32-E72D297353CC}">
              <c16:uniqueId val="{00000003-6F84-4ED2-AEFB-355A3A18234D}"/>
            </c:ext>
          </c:extLst>
        </c:ser>
        <c:dLbls>
          <c:showLegendKey val="0"/>
          <c:showVal val="0"/>
          <c:showCatName val="0"/>
          <c:showSerName val="0"/>
          <c:showPercent val="0"/>
          <c:showBubbleSize val="0"/>
        </c:dLbls>
        <c:gapWidth val="90"/>
        <c:overlap val="100"/>
        <c:axId val="159083904"/>
        <c:axId val="162782208"/>
      </c:barChart>
      <c:barChart>
        <c:barDir val="col"/>
        <c:grouping val="clustered"/>
        <c:varyColors val="0"/>
        <c:ser>
          <c:idx val="4"/>
          <c:order val="4"/>
          <c:tx>
            <c:strRef>
              <c:f>'AFG_ 3'!$F$3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84-4ED2-AEFB-355A3A18234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pregnant women 
living with HIV</c:v>
                </c:pt>
                <c:pt idx="1">
                  <c:v>Number of 
pregnant women
receiving ARVs</c:v>
                </c:pt>
                <c:pt idx="2">
                  <c:v>PMTCT coverage (%)</c:v>
                </c:pt>
              </c:strCache>
            </c:strRef>
          </c:cat>
          <c:val>
            <c:numRef>
              <c:f>'AFG_ 3'!$F$4:$F$6</c:f>
              <c:numCache>
                <c:formatCode>General</c:formatCode>
                <c:ptCount val="3"/>
                <c:pt idx="2" formatCode="#,##0">
                  <c:v>9</c:v>
                </c:pt>
              </c:numCache>
            </c:numRef>
          </c:val>
          <c:extLst>
            <c:ext xmlns:c16="http://schemas.microsoft.com/office/drawing/2014/chart" uri="{C3380CC4-5D6E-409C-BE32-E72D297353CC}">
              <c16:uniqueId val="{00000005-6F84-4ED2-AEFB-355A3A18234D}"/>
            </c:ext>
          </c:extLst>
        </c:ser>
        <c:dLbls>
          <c:showLegendKey val="0"/>
          <c:showVal val="0"/>
          <c:showCatName val="0"/>
          <c:showSerName val="0"/>
          <c:showPercent val="0"/>
          <c:showBubbleSize val="0"/>
        </c:dLbls>
        <c:gapWidth val="90"/>
        <c:axId val="159116288"/>
        <c:axId val="159114368"/>
      </c:barChart>
      <c:lineChart>
        <c:grouping val="standard"/>
        <c:varyColors val="0"/>
        <c:ser>
          <c:idx val="1"/>
          <c:order val="1"/>
          <c:tx>
            <c:strRef>
              <c:f>'AFG_ 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6F84-4ED2-AEFB-355A3A18234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'AFG_ 3'!$A$4:$A$6</c:f>
              <c:strCache>
                <c:ptCount val="3"/>
                <c:pt idx="0">
                  <c:v>Estimated number 
of pregnant women 
living with HIV</c:v>
                </c:pt>
                <c:pt idx="1">
                  <c:v>Number of 
pregnant women
receiving ARVs</c:v>
                </c:pt>
                <c:pt idx="2">
                  <c:v>PMTCT coverage (%)</c:v>
                </c:pt>
              </c:strCache>
            </c:strRef>
          </c:cat>
          <c:val>
            <c:numRef>
              <c:f>'AFG_ 3'!$C$4:$C$6</c:f>
              <c:numCache>
                <c:formatCode>General</c:formatCode>
                <c:ptCount val="3"/>
                <c:pt idx="0" formatCode="_(* #,##0_);_(* \(#,##0\);_(* &quot;-&quot;??_);_(@_)">
                  <c:v>98</c:v>
                </c:pt>
              </c:numCache>
            </c:numRef>
          </c:val>
          <c:smooth val="0"/>
          <c:extLst>
            <c:ext xmlns:c16="http://schemas.microsoft.com/office/drawing/2014/chart" uri="{C3380CC4-5D6E-409C-BE32-E72D297353CC}">
              <c16:uniqueId val="{00000007-6F84-4ED2-AEFB-355A3A18234D}"/>
            </c:ext>
          </c:extLst>
        </c:ser>
        <c:ser>
          <c:idx val="2"/>
          <c:order val="2"/>
          <c:tx>
            <c:strRef>
              <c:f>'AFG_ 3'!$D$3</c:f>
              <c:strCache>
                <c:ptCount val="1"/>
                <c:pt idx="0">
                  <c:v>Upper estimate</c:v>
                </c:pt>
              </c:strCache>
            </c:strRef>
          </c:tx>
          <c:marker>
            <c:symbol val="dash"/>
            <c:size val="10"/>
            <c:spPr>
              <a:solidFill>
                <a:schemeClr val="tx1"/>
              </a:solidFill>
              <a:ln>
                <a:noFill/>
              </a:ln>
            </c:spPr>
          </c:marker>
          <c:cat>
            <c:strRef>
              <c:f>'AFG_ 3'!$A$4:$A$6</c:f>
              <c:strCache>
                <c:ptCount val="3"/>
                <c:pt idx="0">
                  <c:v>Estimated number 
of pregnant women 
living with HIV</c:v>
                </c:pt>
                <c:pt idx="1">
                  <c:v>Number of 
pregnant women
receiving ARVs</c:v>
                </c:pt>
                <c:pt idx="2">
                  <c:v>PMTCT coverage (%)</c:v>
                </c:pt>
              </c:strCache>
            </c:strRef>
          </c:cat>
          <c:val>
            <c:numRef>
              <c:f>'AFG_ 3'!$D$4:$D$6</c:f>
              <c:numCache>
                <c:formatCode>General</c:formatCode>
                <c:ptCount val="3"/>
                <c:pt idx="0" formatCode="_(* #,##0_);_(* \(#,##0\);_(* &quot;-&quot;??_);_(@_)">
                  <c:v>797</c:v>
                </c:pt>
              </c:numCache>
            </c:numRef>
          </c:val>
          <c:smooth val="0"/>
          <c:extLst>
            <c:ext xmlns:c16="http://schemas.microsoft.com/office/drawing/2014/chart" uri="{C3380CC4-5D6E-409C-BE32-E72D297353CC}">
              <c16:uniqueId val="{00000008-6F84-4ED2-AEFB-355A3A18234D}"/>
            </c:ext>
          </c:extLst>
        </c:ser>
        <c:dLbls>
          <c:showLegendKey val="0"/>
          <c:showVal val="0"/>
          <c:showCatName val="0"/>
          <c:showSerName val="0"/>
          <c:showPercent val="0"/>
          <c:showBubbleSize val="0"/>
        </c:dLbls>
        <c:hiLowLines/>
        <c:marker val="1"/>
        <c:smooth val="0"/>
        <c:axId val="159083904"/>
        <c:axId val="162782208"/>
      </c:lineChart>
      <c:lineChart>
        <c:grouping val="standard"/>
        <c:varyColors val="0"/>
        <c:ser>
          <c:idx val="5"/>
          <c:order val="5"/>
          <c:tx>
            <c:strRef>
              <c:f>'AFG_ 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6F84-4ED2-AEFB-355A3A18234D}"/>
              </c:ext>
            </c:extLst>
          </c:dPt>
          <c:cat>
            <c:strRef>
              <c:f>'AFG_ 3'!$A$4:$A$6</c:f>
              <c:strCache>
                <c:ptCount val="3"/>
                <c:pt idx="0">
                  <c:v>Estimated number 
of pregnant women 
living with HIV</c:v>
                </c:pt>
                <c:pt idx="1">
                  <c:v>Number of 
pregnant women
receiving ARVs</c:v>
                </c:pt>
                <c:pt idx="2">
                  <c:v>PMTCT coverage (%)</c:v>
                </c:pt>
              </c:strCache>
            </c:strRef>
          </c:cat>
          <c:val>
            <c:numRef>
              <c:f>'AFG_ 3'!$G$4:$G$6</c:f>
              <c:numCache>
                <c:formatCode>General</c:formatCode>
                <c:ptCount val="3"/>
                <c:pt idx="2" formatCode="#,##0">
                  <c:v>4</c:v>
                </c:pt>
              </c:numCache>
            </c:numRef>
          </c:val>
          <c:smooth val="0"/>
          <c:extLst>
            <c:ext xmlns:c16="http://schemas.microsoft.com/office/drawing/2014/chart" uri="{C3380CC4-5D6E-409C-BE32-E72D297353CC}">
              <c16:uniqueId val="{0000000A-6F84-4ED2-AEFB-355A3A18234D}"/>
            </c:ext>
          </c:extLst>
        </c:ser>
        <c:ser>
          <c:idx val="6"/>
          <c:order val="6"/>
          <c:tx>
            <c:strRef>
              <c:f>'AFG_ 3'!$H$3</c:f>
              <c:strCache>
                <c:ptCount val="1"/>
                <c:pt idx="0">
                  <c:v>ART Upper estimate</c:v>
                </c:pt>
              </c:strCache>
            </c:strRef>
          </c:tx>
          <c:marker>
            <c:symbol val="dash"/>
            <c:size val="10"/>
            <c:spPr>
              <a:solidFill>
                <a:schemeClr val="tx1"/>
              </a:solidFill>
              <a:ln>
                <a:noFill/>
              </a:ln>
            </c:spPr>
          </c:marker>
          <c:cat>
            <c:strRef>
              <c:f>'AFG_ 3'!$A$4:$A$6</c:f>
              <c:strCache>
                <c:ptCount val="3"/>
                <c:pt idx="0">
                  <c:v>Estimated number 
of pregnant women 
living with HIV</c:v>
                </c:pt>
                <c:pt idx="1">
                  <c:v>Number of 
pregnant women
receiving ARVs</c:v>
                </c:pt>
                <c:pt idx="2">
                  <c:v>PMTCT coverage (%)</c:v>
                </c:pt>
              </c:strCache>
            </c:strRef>
          </c:cat>
          <c:val>
            <c:numRef>
              <c:f>'AFG_ 3'!$H$4:$H$6</c:f>
              <c:numCache>
                <c:formatCode>General</c:formatCode>
                <c:ptCount val="3"/>
                <c:pt idx="2" formatCode="#,##0">
                  <c:v>30</c:v>
                </c:pt>
              </c:numCache>
            </c:numRef>
          </c:val>
          <c:smooth val="0"/>
          <c:extLst>
            <c:ext xmlns:c16="http://schemas.microsoft.com/office/drawing/2014/chart" uri="{C3380CC4-5D6E-409C-BE32-E72D297353CC}">
              <c16:uniqueId val="{0000000B-6F84-4ED2-AEFB-355A3A18234D}"/>
            </c:ext>
          </c:extLst>
        </c:ser>
        <c:dLbls>
          <c:showLegendKey val="0"/>
          <c:showVal val="0"/>
          <c:showCatName val="0"/>
          <c:showSerName val="0"/>
          <c:showPercent val="0"/>
          <c:showBubbleSize val="0"/>
        </c:dLbls>
        <c:hiLowLines/>
        <c:marker val="1"/>
        <c:smooth val="0"/>
        <c:axId val="159116288"/>
        <c:axId val="159114368"/>
      </c:lineChart>
      <c:catAx>
        <c:axId val="159083904"/>
        <c:scaling>
          <c:orientation val="minMax"/>
        </c:scaling>
        <c:delete val="0"/>
        <c:axPos val="b"/>
        <c:numFmt formatCode="General" sourceLinked="0"/>
        <c:majorTickMark val="out"/>
        <c:minorTickMark val="none"/>
        <c:tickLblPos val="nextTo"/>
        <c:crossAx val="162782208"/>
        <c:crosses val="autoZero"/>
        <c:auto val="1"/>
        <c:lblAlgn val="ctr"/>
        <c:lblOffset val="100"/>
        <c:noMultiLvlLbl val="0"/>
      </c:catAx>
      <c:valAx>
        <c:axId val="162782208"/>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59083904"/>
        <c:crosses val="autoZero"/>
        <c:crossBetween val="between"/>
      </c:valAx>
      <c:valAx>
        <c:axId val="159114368"/>
        <c:scaling>
          <c:orientation val="minMax"/>
          <c:max val="100"/>
          <c:min val="0"/>
        </c:scaling>
        <c:delete val="0"/>
        <c:axPos val="r"/>
        <c:title>
          <c:tx>
            <c:rich>
              <a:bodyPr rot="-5400000" vert="horz"/>
              <a:lstStyle/>
              <a:p>
                <a:pPr>
                  <a:defRPr/>
                </a:pPr>
                <a:r>
                  <a:rPr lang="en-US"/>
                  <a:t>PMTCT coverage (%)</a:t>
                </a:r>
              </a:p>
            </c:rich>
          </c:tx>
          <c:overlay val="0"/>
        </c:title>
        <c:numFmt formatCode="General" sourceLinked="1"/>
        <c:majorTickMark val="out"/>
        <c:minorTickMark val="none"/>
        <c:tickLblPos val="nextTo"/>
        <c:crossAx val="159116288"/>
        <c:crosses val="max"/>
        <c:crossBetween val="between"/>
        <c:majorUnit val="20"/>
      </c:valAx>
      <c:catAx>
        <c:axId val="159116288"/>
        <c:scaling>
          <c:orientation val="minMax"/>
        </c:scaling>
        <c:delete val="1"/>
        <c:axPos val="b"/>
        <c:numFmt formatCode="General" sourceLinked="1"/>
        <c:majorTickMark val="out"/>
        <c:minorTickMark val="none"/>
        <c:tickLblPos val="nextTo"/>
        <c:crossAx val="15911436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142708333333335"/>
          <c:y val="4.9980491479642224E-2"/>
          <c:w val="0.63808194444444444"/>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19</c:v>
                </c:pt>
                <c:pt idx="1">
                  <c:v>24</c:v>
                </c:pt>
                <c:pt idx="2">
                  <c:v>33</c:v>
                </c:pt>
                <c:pt idx="3">
                  <c:v>43</c:v>
                </c:pt>
                <c:pt idx="4">
                  <c:v>55</c:v>
                </c:pt>
                <c:pt idx="5">
                  <c:v>68</c:v>
                </c:pt>
                <c:pt idx="6">
                  <c:v>81</c:v>
                </c:pt>
                <c:pt idx="7">
                  <c:v>94</c:v>
                </c:pt>
                <c:pt idx="8">
                  <c:v>109</c:v>
                </c:pt>
                <c:pt idx="9">
                  <c:v>130</c:v>
                </c:pt>
                <c:pt idx="10">
                  <c:v>150</c:v>
                </c:pt>
                <c:pt idx="11">
                  <c:v>185</c:v>
                </c:pt>
                <c:pt idx="12">
                  <c:v>219</c:v>
                </c:pt>
                <c:pt idx="13">
                  <c:v>253</c:v>
                </c:pt>
                <c:pt idx="14">
                  <c:v>307</c:v>
                </c:pt>
                <c:pt idx="15">
                  <c:v>374</c:v>
                </c:pt>
                <c:pt idx="16">
                  <c:v>425</c:v>
                </c:pt>
                <c:pt idx="17">
                  <c:v>472</c:v>
                </c:pt>
                <c:pt idx="18">
                  <c:v>509</c:v>
                </c:pt>
                <c:pt idx="19">
                  <c:v>528</c:v>
                </c:pt>
                <c:pt idx="20">
                  <c:v>587</c:v>
                </c:pt>
                <c:pt idx="21">
                  <c:v>618</c:v>
                </c:pt>
                <c:pt idx="22">
                  <c:v>686</c:v>
                </c:pt>
                <c:pt idx="23">
                  <c:v>793</c:v>
                </c:pt>
                <c:pt idx="24">
                  <c:v>874</c:v>
                </c:pt>
                <c:pt idx="25">
                  <c:v>975</c:v>
                </c:pt>
                <c:pt idx="26">
                  <c:v>1095</c:v>
                </c:pt>
                <c:pt idx="27">
                  <c:v>1201</c:v>
                </c:pt>
                <c:pt idx="28">
                  <c:v>1258</c:v>
                </c:pt>
                <c:pt idx="29">
                  <c:v>1384</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2</c:v>
                </c:pt>
                <c:pt idx="1">
                  <c:v>4</c:v>
                </c:pt>
                <c:pt idx="2">
                  <c:v>6</c:v>
                </c:pt>
                <c:pt idx="3">
                  <c:v>8</c:v>
                </c:pt>
                <c:pt idx="4">
                  <c:v>11</c:v>
                </c:pt>
                <c:pt idx="5">
                  <c:v>15</c:v>
                </c:pt>
                <c:pt idx="6">
                  <c:v>18</c:v>
                </c:pt>
                <c:pt idx="7">
                  <c:v>22</c:v>
                </c:pt>
                <c:pt idx="8">
                  <c:v>25</c:v>
                </c:pt>
                <c:pt idx="9">
                  <c:v>29</c:v>
                </c:pt>
                <c:pt idx="10">
                  <c:v>35</c:v>
                </c:pt>
                <c:pt idx="11">
                  <c:v>41</c:v>
                </c:pt>
                <c:pt idx="12">
                  <c:v>48</c:v>
                </c:pt>
                <c:pt idx="13">
                  <c:v>60</c:v>
                </c:pt>
                <c:pt idx="14">
                  <c:v>71</c:v>
                </c:pt>
                <c:pt idx="15">
                  <c:v>77</c:v>
                </c:pt>
                <c:pt idx="16">
                  <c:v>83</c:v>
                </c:pt>
                <c:pt idx="17">
                  <c:v>90</c:v>
                </c:pt>
                <c:pt idx="18">
                  <c:v>100</c:v>
                </c:pt>
                <c:pt idx="19">
                  <c:v>109</c:v>
                </c:pt>
                <c:pt idx="20">
                  <c:v>114</c:v>
                </c:pt>
                <c:pt idx="21">
                  <c:v>115</c:v>
                </c:pt>
                <c:pt idx="22">
                  <c:v>121</c:v>
                </c:pt>
                <c:pt idx="23">
                  <c:v>129</c:v>
                </c:pt>
                <c:pt idx="24">
                  <c:v>137</c:v>
                </c:pt>
                <c:pt idx="25">
                  <c:v>144</c:v>
                </c:pt>
                <c:pt idx="26">
                  <c:v>149</c:v>
                </c:pt>
                <c:pt idx="27">
                  <c:v>150</c:v>
                </c:pt>
                <c:pt idx="28">
                  <c:v>148</c:v>
                </c:pt>
                <c:pt idx="29">
                  <c:v>148</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837888"/>
        <c:axId val="44839680"/>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&lt;500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5F2-4986-AA3F-EF5E2B4E262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9</c:v>
                </c:pt>
                <c:pt idx="1">
                  <c:v>12</c:v>
                </c:pt>
                <c:pt idx="2">
                  <c:v>16</c:v>
                </c:pt>
                <c:pt idx="3">
                  <c:v>21</c:v>
                </c:pt>
                <c:pt idx="4">
                  <c:v>27</c:v>
                </c:pt>
                <c:pt idx="5">
                  <c:v>33</c:v>
                </c:pt>
                <c:pt idx="6">
                  <c:v>39</c:v>
                </c:pt>
                <c:pt idx="7">
                  <c:v>45</c:v>
                </c:pt>
                <c:pt idx="8">
                  <c:v>52</c:v>
                </c:pt>
                <c:pt idx="9">
                  <c:v>60</c:v>
                </c:pt>
                <c:pt idx="10">
                  <c:v>70</c:v>
                </c:pt>
                <c:pt idx="11">
                  <c:v>82</c:v>
                </c:pt>
                <c:pt idx="12">
                  <c:v>96</c:v>
                </c:pt>
                <c:pt idx="13">
                  <c:v>111</c:v>
                </c:pt>
                <c:pt idx="14">
                  <c:v>127</c:v>
                </c:pt>
                <c:pt idx="15">
                  <c:v>143</c:v>
                </c:pt>
                <c:pt idx="16">
                  <c:v>160</c:v>
                </c:pt>
                <c:pt idx="17">
                  <c:v>178</c:v>
                </c:pt>
                <c:pt idx="18">
                  <c:v>197</c:v>
                </c:pt>
                <c:pt idx="19">
                  <c:v>216</c:v>
                </c:pt>
                <c:pt idx="20">
                  <c:v>229</c:v>
                </c:pt>
                <c:pt idx="21">
                  <c:v>243</c:v>
                </c:pt>
                <c:pt idx="22">
                  <c:v>261</c:v>
                </c:pt>
                <c:pt idx="23">
                  <c:v>288</c:v>
                </c:pt>
                <c:pt idx="24">
                  <c:v>319</c:v>
                </c:pt>
                <c:pt idx="25">
                  <c:v>349</c:v>
                </c:pt>
                <c:pt idx="26">
                  <c:v>376</c:v>
                </c:pt>
                <c:pt idx="27">
                  <c:v>401</c:v>
                </c:pt>
                <c:pt idx="28">
                  <c:v>428</c:v>
                </c:pt>
                <c:pt idx="29">
                  <c:v>464</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837888"/>
        <c:axId val="44839680"/>
      </c:lineChart>
      <c:catAx>
        <c:axId val="4483788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839680"/>
        <c:crosses val="autoZero"/>
        <c:auto val="1"/>
        <c:lblAlgn val="ctr"/>
        <c:lblOffset val="100"/>
        <c:tickMarkSkip val="1"/>
        <c:noMultiLvlLbl val="0"/>
      </c:catAx>
      <c:valAx>
        <c:axId val="4483968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837888"/>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AFG!$A$5</c:f>
              <c:strCache>
                <c:ptCount val="1"/>
                <c:pt idx="0">
                  <c:v>Afghanistan</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F565-480D-B2BC-1CB9315DEF6C}"/>
              </c:ext>
            </c:extLst>
          </c:dPt>
          <c:dPt>
            <c:idx val="1"/>
            <c:invertIfNegative val="0"/>
            <c:bubble3D val="0"/>
            <c:spPr>
              <a:solidFill>
                <a:srgbClr val="33CCCC"/>
              </a:solidFill>
              <a:ln>
                <a:noFill/>
              </a:ln>
              <a:effectLst/>
            </c:spPr>
            <c:extLst>
              <c:ext xmlns:c16="http://schemas.microsoft.com/office/drawing/2014/chart" uri="{C3380CC4-5D6E-409C-BE32-E72D297353CC}">
                <c16:uniqueId val="{00000001-E1BB-4B15-8F45-3EE091E30CFB}"/>
              </c:ext>
            </c:extLst>
          </c:dPt>
          <c:dPt>
            <c:idx val="2"/>
            <c:invertIfNegative val="0"/>
            <c:bubble3D val="0"/>
            <c:spPr>
              <a:solidFill>
                <a:srgbClr val="F78F20"/>
              </a:solidFill>
              <a:ln>
                <a:noFill/>
              </a:ln>
              <a:effectLst/>
            </c:spPr>
            <c:extLst>
              <c:ext xmlns:c16="http://schemas.microsoft.com/office/drawing/2014/chart" uri="{C3380CC4-5D6E-409C-BE32-E72D297353CC}">
                <c16:uniqueId val="{00000003-E1BB-4B15-8F45-3EE091E30CFB}"/>
              </c:ext>
            </c:extLst>
          </c:dPt>
          <c:dPt>
            <c:idx val="3"/>
            <c:invertIfNegative val="0"/>
            <c:bubble3D val="0"/>
            <c:spPr>
              <a:solidFill>
                <a:srgbClr val="F26B73"/>
              </a:solidFill>
              <a:ln>
                <a:noFill/>
              </a:ln>
              <a:effectLst/>
            </c:spPr>
            <c:extLst>
              <c:ext xmlns:c16="http://schemas.microsoft.com/office/drawing/2014/chart" uri="{C3380CC4-5D6E-409C-BE32-E72D297353CC}">
                <c16:uniqueId val="{00000005-E1BB-4B15-8F45-3EE091E30CFB}"/>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AFG!$B$4:$E$4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AFG!$B$5:$E$5</c:f>
              <c:numCache>
                <c:formatCode>General</c:formatCode>
                <c:ptCount val="4"/>
                <c:pt idx="0">
                  <c:v>253</c:v>
                </c:pt>
                <c:pt idx="1">
                  <c:v>24</c:v>
                </c:pt>
                <c:pt idx="2">
                  <c:v>11</c:v>
                </c:pt>
                <c:pt idx="3">
                  <c:v>1</c:v>
                </c:pt>
              </c:numCache>
            </c:numRef>
          </c:val>
          <c:extLst>
            <c:ext xmlns:c16="http://schemas.microsoft.com/office/drawing/2014/chart" uri="{C3380CC4-5D6E-409C-BE32-E72D297353CC}">
              <c16:uniqueId val="{00000007-E1BB-4B15-8F45-3EE091E30CFB}"/>
            </c:ext>
          </c:extLst>
        </c:ser>
        <c:dLbls>
          <c:showLegendKey val="0"/>
          <c:showVal val="0"/>
          <c:showCatName val="0"/>
          <c:showSerName val="0"/>
          <c:showPercent val="0"/>
          <c:showBubbleSize val="0"/>
        </c:dLbls>
        <c:gapWidth val="144"/>
        <c:axId val="162684288"/>
        <c:axId val="162735232"/>
      </c:barChart>
      <c:lineChart>
        <c:grouping val="standard"/>
        <c:varyColors val="0"/>
        <c:ser>
          <c:idx val="1"/>
          <c:order val="1"/>
          <c:tx>
            <c:strRef>
              <c:f>AFG!$A$6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CD68-4CBC-96E1-77C08B7E2B59}"/>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CD68-4CBC-96E1-77C08B7E2B59}"/>
                </c:ext>
              </c:extLst>
            </c:dLbl>
            <c:dLbl>
              <c:idx val="3"/>
              <c:layout>
                <c:manualLayout>
                  <c:x val="-3.9345948691897385E-2"/>
                  <c:y val="-0.10047281323877069"/>
                </c:manualLayout>
              </c:layout>
              <c:tx>
                <c:rich>
                  <a:bodyPr/>
                  <a:lstStyle/>
                  <a:p>
                    <a:pPr>
                      <a:defRPr sz="2000" b="1">
                        <a:solidFill>
                          <a:srgbClr val="F26B73"/>
                        </a:solidFill>
                      </a:defRPr>
                    </a:pPr>
                    <a:r>
                      <a:rPr lang="en-US" dirty="0"/>
                      <a:t>0.4%</a:t>
                    </a:r>
                  </a:p>
                </c:rich>
              </c:tx>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565-480D-B2BC-1CB9315DEF6C}"/>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AFG!$B$6:$E$6</c:f>
              <c:numCache>
                <c:formatCode>0%</c:formatCode>
                <c:ptCount val="4"/>
                <c:pt idx="1">
                  <c:v>9.4861660079051377E-2</c:v>
                </c:pt>
                <c:pt idx="2">
                  <c:v>4.3478260869565216E-2</c:v>
                </c:pt>
                <c:pt idx="3">
                  <c:v>3.952569169960474E-3</c:v>
                </c:pt>
              </c:numCache>
            </c:numRef>
          </c:val>
          <c:smooth val="0"/>
          <c:extLst>
            <c:ext xmlns:c16="http://schemas.microsoft.com/office/drawing/2014/chart" uri="{C3380CC4-5D6E-409C-BE32-E72D297353CC}">
              <c16:uniqueId val="{0000000B-F565-480D-B2BC-1CB9315DEF6C}"/>
            </c:ext>
          </c:extLst>
        </c:ser>
        <c:dLbls>
          <c:showLegendKey val="0"/>
          <c:showVal val="0"/>
          <c:showCatName val="0"/>
          <c:showSerName val="0"/>
          <c:showPercent val="0"/>
          <c:showBubbleSize val="0"/>
        </c:dLbls>
        <c:marker val="1"/>
        <c:smooth val="0"/>
        <c:axId val="162784000"/>
        <c:axId val="162737152"/>
      </c:lineChart>
      <c:catAx>
        <c:axId val="16268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2735232"/>
        <c:crosses val="autoZero"/>
        <c:auto val="1"/>
        <c:lblAlgn val="ctr"/>
        <c:lblOffset val="100"/>
        <c:noMultiLvlLbl val="0"/>
      </c:catAx>
      <c:valAx>
        <c:axId val="162735232"/>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62684288"/>
        <c:crosses val="autoZero"/>
        <c:crossBetween val="between"/>
      </c:valAx>
      <c:valAx>
        <c:axId val="16273715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62784000"/>
        <c:crosses val="max"/>
        <c:crossBetween val="between"/>
        <c:majorUnit val="1"/>
      </c:valAx>
      <c:catAx>
        <c:axId val="162784000"/>
        <c:scaling>
          <c:orientation val="minMax"/>
        </c:scaling>
        <c:delete val="1"/>
        <c:axPos val="b"/>
        <c:numFmt formatCode="General" sourceLinked="1"/>
        <c:majorTickMark val="out"/>
        <c:minorTickMark val="none"/>
        <c:tickLblPos val="nextTo"/>
        <c:crossAx val="1627371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6902527509275842"/>
        </c:manualLayout>
      </c:layout>
      <c:barChart>
        <c:barDir val="col"/>
        <c:grouping val="clustered"/>
        <c:varyColors val="0"/>
        <c:ser>
          <c:idx val="0"/>
          <c:order val="0"/>
          <c:spPr>
            <a:solidFill>
              <a:srgbClr val="00A99A"/>
            </a:solidFill>
            <a:ln>
              <a:noFill/>
            </a:ln>
          </c:spPr>
          <c:invertIfNegative val="0"/>
          <c:dLbls>
            <c:dLbl>
              <c:idx val="6"/>
              <c:tx>
                <c:rich>
                  <a:bodyPr/>
                  <a:lstStyle/>
                  <a:p>
                    <a:r>
                      <a:rPr lang="en-US"/>
                      <a:t>na</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BAD-445D-9187-207A8C63750C}"/>
                </c:ext>
              </c:extLst>
            </c:dLbl>
            <c:dLbl>
              <c:idx val="7"/>
              <c:tx>
                <c:rich>
                  <a:bodyPr/>
                  <a:lstStyle/>
                  <a:p>
                    <a:r>
                      <a:rPr lang="en-US"/>
                      <a:t>na</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BAD-445D-9187-207A8C63750C}"/>
                </c:ext>
              </c:extLst>
            </c:dLbl>
            <c:dLbl>
              <c:idx val="8"/>
              <c:tx>
                <c:rich>
                  <a:bodyPr/>
                  <a:lstStyle/>
                  <a:p>
                    <a:r>
                      <a:rPr lang="en-US"/>
                      <a:t>na</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BAD-445D-9187-207A8C63750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AFG!$C$5:$M$5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AFG!$C$6:$M$6</c:f>
              <c:numCache>
                <c:formatCode>0</c:formatCode>
                <c:ptCount val="11"/>
                <c:pt idx="0">
                  <c:v>20</c:v>
                </c:pt>
                <c:pt idx="1">
                  <c:v>35</c:v>
                </c:pt>
                <c:pt idx="2">
                  <c:v>80</c:v>
                </c:pt>
                <c:pt idx="3">
                  <c:v>119</c:v>
                </c:pt>
                <c:pt idx="4">
                  <c:v>92</c:v>
                </c:pt>
                <c:pt idx="5">
                  <c:v>80</c:v>
                </c:pt>
                <c:pt idx="6">
                  <c:v>0</c:v>
                </c:pt>
                <c:pt idx="7">
                  <c:v>0</c:v>
                </c:pt>
                <c:pt idx="8">
                  <c:v>0</c:v>
                </c:pt>
                <c:pt idx="9" formatCode="General">
                  <c:v>52</c:v>
                </c:pt>
                <c:pt idx="10" formatCode="General">
                  <c:v>112</c:v>
                </c:pt>
              </c:numCache>
            </c:numRef>
          </c:val>
          <c:extLst>
            <c:ext xmlns:c16="http://schemas.microsoft.com/office/drawing/2014/chart" uri="{C3380CC4-5D6E-409C-BE32-E72D297353CC}">
              <c16:uniqueId val="{00000000-9D8E-4F90-88B0-C79DDB0C2045}"/>
            </c:ext>
          </c:extLst>
        </c:ser>
        <c:dLbls>
          <c:showLegendKey val="0"/>
          <c:showVal val="0"/>
          <c:showCatName val="0"/>
          <c:showSerName val="0"/>
          <c:showPercent val="0"/>
          <c:showBubbleSize val="0"/>
        </c:dLbls>
        <c:gapWidth val="90"/>
        <c:axId val="163795712"/>
        <c:axId val="163797248"/>
      </c:barChart>
      <c:scatterChart>
        <c:scatterStyle val="lineMarker"/>
        <c:varyColors val="0"/>
        <c:ser>
          <c:idx val="1"/>
          <c:order val="1"/>
          <c:tx>
            <c:strRef>
              <c:f>AFG!$P$1</c:f>
              <c:strCache>
                <c:ptCount val="1"/>
                <c:pt idx="0">
                  <c:v>t1</c:v>
                </c:pt>
              </c:strCache>
            </c:strRef>
          </c:tx>
          <c:spPr>
            <a:ln w="25400">
              <a:solidFill>
                <a:srgbClr val="F78E1E"/>
              </a:solidFill>
              <a:prstDash val="dash"/>
            </a:ln>
          </c:spPr>
          <c:marker>
            <c:symbol val="none"/>
          </c:marker>
          <c:xVal>
            <c:numRef>
              <c:f>AFG!$O$2:$O$3</c:f>
              <c:numCache>
                <c:formatCode>General</c:formatCode>
                <c:ptCount val="2"/>
                <c:pt idx="0">
                  <c:v>0</c:v>
                </c:pt>
                <c:pt idx="1">
                  <c:v>1</c:v>
                </c:pt>
              </c:numCache>
            </c:numRef>
          </c:xVal>
          <c:yVal>
            <c:numRef>
              <c:f>AFG!$P$2:$P$3</c:f>
              <c:numCache>
                <c:formatCode>General</c:formatCode>
                <c:ptCount val="2"/>
                <c:pt idx="0">
                  <c:v>100</c:v>
                </c:pt>
                <c:pt idx="1">
                  <c:v>100</c:v>
                </c:pt>
              </c:numCache>
            </c:numRef>
          </c:yVal>
          <c:smooth val="0"/>
          <c:extLst>
            <c:ext xmlns:c16="http://schemas.microsoft.com/office/drawing/2014/chart" uri="{C3380CC4-5D6E-409C-BE32-E72D297353CC}">
              <c16:uniqueId val="{00000001-9D8E-4F90-88B0-C79DDB0C2045}"/>
            </c:ext>
          </c:extLst>
        </c:ser>
        <c:ser>
          <c:idx val="2"/>
          <c:order val="2"/>
          <c:tx>
            <c:strRef>
              <c:f>AFG!$Q$1</c:f>
              <c:strCache>
                <c:ptCount val="1"/>
                <c:pt idx="0">
                  <c:v>t2</c:v>
                </c:pt>
              </c:strCache>
            </c:strRef>
          </c:tx>
          <c:spPr>
            <a:ln w="25400">
              <a:solidFill>
                <a:srgbClr val="00A99A"/>
              </a:solidFill>
              <a:prstDash val="dash"/>
            </a:ln>
          </c:spPr>
          <c:marker>
            <c:symbol val="none"/>
          </c:marker>
          <c:xVal>
            <c:numRef>
              <c:f>AFG!$O$2:$O$3</c:f>
              <c:numCache>
                <c:formatCode>General</c:formatCode>
                <c:ptCount val="2"/>
                <c:pt idx="0">
                  <c:v>0</c:v>
                </c:pt>
                <c:pt idx="1">
                  <c:v>1</c:v>
                </c:pt>
              </c:numCache>
            </c:numRef>
          </c:xVal>
          <c:yVal>
            <c:numRef>
              <c:f>AFG!$Q$2:$Q$3</c:f>
              <c:numCache>
                <c:formatCode>General</c:formatCode>
                <c:ptCount val="2"/>
                <c:pt idx="0">
                  <c:v>200</c:v>
                </c:pt>
                <c:pt idx="1">
                  <c:v>200</c:v>
                </c:pt>
              </c:numCache>
            </c:numRef>
          </c:yVal>
          <c:smooth val="0"/>
          <c:extLst>
            <c:ext xmlns:c16="http://schemas.microsoft.com/office/drawing/2014/chart" uri="{C3380CC4-5D6E-409C-BE32-E72D297353CC}">
              <c16:uniqueId val="{00000002-9D8E-4F90-88B0-C79DDB0C2045}"/>
            </c:ext>
          </c:extLst>
        </c:ser>
        <c:dLbls>
          <c:showLegendKey val="0"/>
          <c:showVal val="0"/>
          <c:showCatName val="0"/>
          <c:showSerName val="0"/>
          <c:showPercent val="0"/>
          <c:showBubbleSize val="0"/>
        </c:dLbls>
        <c:axId val="163813248"/>
        <c:axId val="163811712"/>
      </c:scatterChart>
      <c:catAx>
        <c:axId val="163795712"/>
        <c:scaling>
          <c:orientation val="minMax"/>
        </c:scaling>
        <c:delete val="0"/>
        <c:axPos val="b"/>
        <c:numFmt formatCode="General" sourceLinked="0"/>
        <c:majorTickMark val="out"/>
        <c:minorTickMark val="none"/>
        <c:tickLblPos val="nextTo"/>
        <c:txPr>
          <a:bodyPr rot="-2700000"/>
          <a:lstStyle/>
          <a:p>
            <a:pPr>
              <a:defRPr/>
            </a:pPr>
            <a:endParaRPr lang="en-US"/>
          </a:p>
        </c:txPr>
        <c:crossAx val="163797248"/>
        <c:crosses val="autoZero"/>
        <c:auto val="1"/>
        <c:lblAlgn val="ctr"/>
        <c:lblOffset val="100"/>
        <c:noMultiLvlLbl val="0"/>
      </c:catAx>
      <c:valAx>
        <c:axId val="163797248"/>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63795712"/>
        <c:crosses val="autoZero"/>
        <c:crossBetween val="between"/>
        <c:majorUnit val="100"/>
      </c:valAx>
      <c:valAx>
        <c:axId val="163811712"/>
        <c:scaling>
          <c:orientation val="minMax"/>
          <c:max val="400"/>
          <c:min val="0"/>
        </c:scaling>
        <c:delete val="1"/>
        <c:axPos val="r"/>
        <c:numFmt formatCode="General" sourceLinked="1"/>
        <c:majorTickMark val="out"/>
        <c:minorTickMark val="none"/>
        <c:tickLblPos val="nextTo"/>
        <c:crossAx val="163813248"/>
        <c:crosses val="max"/>
        <c:crossBetween val="midCat"/>
        <c:majorUnit val="100"/>
      </c:valAx>
      <c:valAx>
        <c:axId val="163813248"/>
        <c:scaling>
          <c:orientation val="minMax"/>
          <c:max val="1"/>
          <c:min val="0"/>
        </c:scaling>
        <c:delete val="1"/>
        <c:axPos val="t"/>
        <c:numFmt formatCode="General" sourceLinked="1"/>
        <c:majorTickMark val="out"/>
        <c:minorTickMark val="none"/>
        <c:tickLblPos val="nextTo"/>
        <c:crossAx val="16381171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5871-403B-BBBF-3EDAE4861073}"/>
                </c:ext>
              </c:extLst>
            </c:dLbl>
            <c:dLbl>
              <c:idx val="1"/>
              <c:delete val="1"/>
              <c:extLst>
                <c:ext xmlns:c15="http://schemas.microsoft.com/office/drawing/2012/chart" uri="{CE6537A1-D6FC-4f65-9D91-7224C49458BB}"/>
                <c:ext xmlns:c16="http://schemas.microsoft.com/office/drawing/2014/chart" uri="{C3380CC4-5D6E-409C-BE32-E72D297353CC}">
                  <c16:uniqueId val="{00000001-5871-403B-BBBF-3EDAE4861073}"/>
                </c:ext>
              </c:extLst>
            </c:dLbl>
            <c:dLbl>
              <c:idx val="2"/>
              <c:delete val="1"/>
              <c:extLst>
                <c:ext xmlns:c15="http://schemas.microsoft.com/office/drawing/2012/chart" uri="{CE6537A1-D6FC-4f65-9D91-7224C49458BB}"/>
                <c:ext xmlns:c16="http://schemas.microsoft.com/office/drawing/2014/chart" uri="{C3380CC4-5D6E-409C-BE32-E72D297353CC}">
                  <c16:uniqueId val="{00000002-5871-403B-BBBF-3EDAE4861073}"/>
                </c:ext>
              </c:extLst>
            </c:dLbl>
            <c:dLbl>
              <c:idx val="3"/>
              <c:delete val="1"/>
              <c:extLst>
                <c:ext xmlns:c15="http://schemas.microsoft.com/office/drawing/2012/chart" uri="{CE6537A1-D6FC-4f65-9D91-7224C49458BB}"/>
                <c:ext xmlns:c16="http://schemas.microsoft.com/office/drawing/2014/chart" uri="{C3380CC4-5D6E-409C-BE32-E72D297353CC}">
                  <c16:uniqueId val="{00000003-5871-403B-BBBF-3EDAE4861073}"/>
                </c:ext>
              </c:extLst>
            </c:dLbl>
            <c:dLbl>
              <c:idx val="4"/>
              <c:delete val="1"/>
              <c:extLst>
                <c:ext xmlns:c15="http://schemas.microsoft.com/office/drawing/2012/chart" uri="{CE6537A1-D6FC-4f65-9D91-7224C49458BB}"/>
                <c:ext xmlns:c16="http://schemas.microsoft.com/office/drawing/2014/chart" uri="{C3380CC4-5D6E-409C-BE32-E72D297353CC}">
                  <c16:uniqueId val="{00000004-5871-403B-BBBF-3EDAE4861073}"/>
                </c:ext>
              </c:extLst>
            </c:dLbl>
            <c:dLbl>
              <c:idx val="5"/>
              <c:delete val="1"/>
              <c:extLst>
                <c:ext xmlns:c15="http://schemas.microsoft.com/office/drawing/2012/chart" uri="{CE6537A1-D6FC-4f65-9D91-7224C49458BB}"/>
                <c:ext xmlns:c16="http://schemas.microsoft.com/office/drawing/2014/chart" uri="{C3380CC4-5D6E-409C-BE32-E72D297353CC}">
                  <c16:uniqueId val="{00000005-5871-403B-BBBF-3EDAE4861073}"/>
                </c:ext>
              </c:extLst>
            </c:dLbl>
            <c:dLbl>
              <c:idx val="6"/>
              <c:delete val="1"/>
              <c:extLst>
                <c:ext xmlns:c15="http://schemas.microsoft.com/office/drawing/2012/chart" uri="{CE6537A1-D6FC-4f65-9D91-7224C49458BB}"/>
                <c:ext xmlns:c16="http://schemas.microsoft.com/office/drawing/2014/chart" uri="{C3380CC4-5D6E-409C-BE32-E72D297353CC}">
                  <c16:uniqueId val="{00000006-5871-403B-BBBF-3EDAE4861073}"/>
                </c:ext>
              </c:extLst>
            </c:dLbl>
            <c:dLbl>
              <c:idx val="7"/>
              <c:delete val="1"/>
              <c:extLst>
                <c:ext xmlns:c15="http://schemas.microsoft.com/office/drawing/2012/chart" uri="{CE6537A1-D6FC-4f65-9D91-7224C49458BB}"/>
                <c:ext xmlns:c16="http://schemas.microsoft.com/office/drawing/2014/chart" uri="{C3380CC4-5D6E-409C-BE32-E72D297353CC}">
                  <c16:uniqueId val="{00000007-5871-403B-BBBF-3EDAE4861073}"/>
                </c:ext>
              </c:extLst>
            </c:dLbl>
            <c:dLbl>
              <c:idx val="8"/>
              <c:delete val="1"/>
              <c:extLst>
                <c:ext xmlns:c15="http://schemas.microsoft.com/office/drawing/2012/chart" uri="{CE6537A1-D6FC-4f65-9D91-7224C49458BB}"/>
                <c:ext xmlns:c16="http://schemas.microsoft.com/office/drawing/2014/chart" uri="{C3380CC4-5D6E-409C-BE32-E72D297353CC}">
                  <c16:uniqueId val="{00000008-5871-403B-BBBF-3EDAE4861073}"/>
                </c:ext>
              </c:extLst>
            </c:dLbl>
            <c:dLbl>
              <c:idx val="9"/>
              <c:delete val="1"/>
              <c:extLst>
                <c:ext xmlns:c15="http://schemas.microsoft.com/office/drawing/2012/chart" uri="{CE6537A1-D6FC-4f65-9D91-7224C49458BB}"/>
                <c:ext xmlns:c16="http://schemas.microsoft.com/office/drawing/2014/chart" uri="{C3380CC4-5D6E-409C-BE32-E72D297353CC}">
                  <c16:uniqueId val="{00000009-5871-403B-BBBF-3EDAE4861073}"/>
                </c:ext>
              </c:extLst>
            </c:dLbl>
            <c:dLbl>
              <c:idx val="10"/>
              <c:delete val="1"/>
              <c:extLst>
                <c:ext xmlns:c15="http://schemas.microsoft.com/office/drawing/2012/chart" uri="{CE6537A1-D6FC-4f65-9D91-7224C49458BB}"/>
                <c:ext xmlns:c16="http://schemas.microsoft.com/office/drawing/2014/chart" uri="{C3380CC4-5D6E-409C-BE32-E72D297353CC}">
                  <c16:uniqueId val="{0000000A-5871-403B-BBBF-3EDAE4861073}"/>
                </c:ext>
              </c:extLst>
            </c:dLbl>
            <c:dLbl>
              <c:idx val="11"/>
              <c:delete val="1"/>
              <c:extLst>
                <c:ext xmlns:c15="http://schemas.microsoft.com/office/drawing/2012/chart" uri="{CE6537A1-D6FC-4f65-9D91-7224C49458BB}"/>
                <c:ext xmlns:c16="http://schemas.microsoft.com/office/drawing/2014/chart" uri="{C3380CC4-5D6E-409C-BE32-E72D297353CC}">
                  <c16:uniqueId val="{0000000B-5871-403B-BBBF-3EDAE4861073}"/>
                </c:ext>
              </c:extLst>
            </c:dLbl>
            <c:dLbl>
              <c:idx val="12"/>
              <c:delete val="1"/>
              <c:extLst>
                <c:ext xmlns:c15="http://schemas.microsoft.com/office/drawing/2012/chart" uri="{CE6537A1-D6FC-4f65-9D91-7224C49458BB}"/>
                <c:ext xmlns:c16="http://schemas.microsoft.com/office/drawing/2014/chart" uri="{C3380CC4-5D6E-409C-BE32-E72D297353CC}">
                  <c16:uniqueId val="{0000000C-5871-403B-BBBF-3EDAE4861073}"/>
                </c:ext>
              </c:extLst>
            </c:dLbl>
            <c:dLbl>
              <c:idx val="13"/>
              <c:delete val="1"/>
              <c:extLst>
                <c:ext xmlns:c15="http://schemas.microsoft.com/office/drawing/2012/chart" uri="{CE6537A1-D6FC-4f65-9D91-7224C49458BB}"/>
                <c:ext xmlns:c16="http://schemas.microsoft.com/office/drawing/2014/chart" uri="{C3380CC4-5D6E-409C-BE32-E72D297353CC}">
                  <c16:uniqueId val="{0000000D-5871-403B-BBBF-3EDAE4861073}"/>
                </c:ext>
              </c:extLst>
            </c:dLbl>
            <c:dLbl>
              <c:idx val="14"/>
              <c:delete val="1"/>
              <c:extLst>
                <c:ext xmlns:c15="http://schemas.microsoft.com/office/drawing/2012/chart" uri="{CE6537A1-D6FC-4f65-9D91-7224C49458BB}"/>
                <c:ext xmlns:c16="http://schemas.microsoft.com/office/drawing/2014/chart" uri="{C3380CC4-5D6E-409C-BE32-E72D297353CC}">
                  <c16:uniqueId val="{0000000E-5871-403B-BBBF-3EDAE4861073}"/>
                </c:ext>
              </c:extLst>
            </c:dLbl>
            <c:dLbl>
              <c:idx val="15"/>
              <c:delete val="1"/>
              <c:extLst>
                <c:ext xmlns:c15="http://schemas.microsoft.com/office/drawing/2012/chart" uri="{CE6537A1-D6FC-4f65-9D91-7224C49458BB}"/>
                <c:ext xmlns:c16="http://schemas.microsoft.com/office/drawing/2014/chart" uri="{C3380CC4-5D6E-409C-BE32-E72D297353CC}">
                  <c16:uniqueId val="{0000000F-5871-403B-BBBF-3EDAE4861073}"/>
                </c:ext>
              </c:extLst>
            </c:dLbl>
            <c:dLbl>
              <c:idx val="16"/>
              <c:delete val="1"/>
              <c:extLst>
                <c:ext xmlns:c15="http://schemas.microsoft.com/office/drawing/2012/chart" uri="{CE6537A1-D6FC-4f65-9D91-7224C49458BB}"/>
                <c:ext xmlns:c16="http://schemas.microsoft.com/office/drawing/2014/chart" uri="{C3380CC4-5D6E-409C-BE32-E72D297353CC}">
                  <c16:uniqueId val="{00000010-5871-403B-BBBF-3EDAE4861073}"/>
                </c:ext>
              </c:extLst>
            </c:dLbl>
            <c:dLbl>
              <c:idx val="17"/>
              <c:delete val="1"/>
              <c:extLst>
                <c:ext xmlns:c15="http://schemas.microsoft.com/office/drawing/2012/chart" uri="{CE6537A1-D6FC-4f65-9D91-7224C49458BB}"/>
                <c:ext xmlns:c16="http://schemas.microsoft.com/office/drawing/2014/chart" uri="{C3380CC4-5D6E-409C-BE32-E72D297353CC}">
                  <c16:uniqueId val="{00000011-5871-403B-BBBF-3EDAE4861073}"/>
                </c:ext>
              </c:extLst>
            </c:dLbl>
            <c:dLbl>
              <c:idx val="18"/>
              <c:delete val="1"/>
              <c:extLst>
                <c:ext xmlns:c15="http://schemas.microsoft.com/office/drawing/2012/chart" uri="{CE6537A1-D6FC-4f65-9D91-7224C49458BB}"/>
                <c:ext xmlns:c16="http://schemas.microsoft.com/office/drawing/2014/chart" uri="{C3380CC4-5D6E-409C-BE32-E72D297353CC}">
                  <c16:uniqueId val="{00000012-5871-403B-BBBF-3EDAE4861073}"/>
                </c:ext>
              </c:extLst>
            </c:dLbl>
            <c:dLbl>
              <c:idx val="19"/>
              <c:delete val="1"/>
              <c:extLst>
                <c:ext xmlns:c15="http://schemas.microsoft.com/office/drawing/2012/chart" uri="{CE6537A1-D6FC-4f65-9D91-7224C49458BB}"/>
                <c:ext xmlns:c16="http://schemas.microsoft.com/office/drawing/2014/chart" uri="{C3380CC4-5D6E-409C-BE32-E72D297353CC}">
                  <c16:uniqueId val="{00000013-5871-403B-BBBF-3EDAE4861073}"/>
                </c:ext>
              </c:extLst>
            </c:dLbl>
            <c:dLbl>
              <c:idx val="20"/>
              <c:delete val="1"/>
              <c:extLst>
                <c:ext xmlns:c15="http://schemas.microsoft.com/office/drawing/2012/chart" uri="{CE6537A1-D6FC-4f65-9D91-7224C49458BB}"/>
                <c:ext xmlns:c16="http://schemas.microsoft.com/office/drawing/2014/chart" uri="{C3380CC4-5D6E-409C-BE32-E72D297353CC}">
                  <c16:uniqueId val="{00000014-5871-403B-BBBF-3EDAE4861073}"/>
                </c:ext>
              </c:extLst>
            </c:dLbl>
            <c:dLbl>
              <c:idx val="21"/>
              <c:delete val="1"/>
              <c:extLst>
                <c:ext xmlns:c15="http://schemas.microsoft.com/office/drawing/2012/chart" uri="{CE6537A1-D6FC-4f65-9D91-7224C49458BB}"/>
                <c:ext xmlns:c16="http://schemas.microsoft.com/office/drawing/2014/chart" uri="{C3380CC4-5D6E-409C-BE32-E72D297353CC}">
                  <c16:uniqueId val="{00000015-5871-403B-BBBF-3EDAE4861073}"/>
                </c:ext>
              </c:extLst>
            </c:dLbl>
            <c:dLbl>
              <c:idx val="22"/>
              <c:delete val="1"/>
              <c:extLst>
                <c:ext xmlns:c15="http://schemas.microsoft.com/office/drawing/2012/chart" uri="{CE6537A1-D6FC-4f65-9D91-7224C49458BB}"/>
                <c:ext xmlns:c16="http://schemas.microsoft.com/office/drawing/2014/chart" uri="{C3380CC4-5D6E-409C-BE32-E72D297353CC}">
                  <c16:uniqueId val="{00000016-5871-403B-BBBF-3EDAE4861073}"/>
                </c:ext>
              </c:extLst>
            </c:dLbl>
            <c:dLbl>
              <c:idx val="23"/>
              <c:delete val="1"/>
              <c:extLst>
                <c:ext xmlns:c15="http://schemas.microsoft.com/office/drawing/2012/chart" uri="{CE6537A1-D6FC-4f65-9D91-7224C49458BB}"/>
                <c:ext xmlns:c16="http://schemas.microsoft.com/office/drawing/2014/chart" uri="{C3380CC4-5D6E-409C-BE32-E72D297353CC}">
                  <c16:uniqueId val="{00000017-5871-403B-BBBF-3EDAE4861073}"/>
                </c:ext>
              </c:extLst>
            </c:dLbl>
            <c:dLbl>
              <c:idx val="24"/>
              <c:delete val="1"/>
              <c:extLst>
                <c:ext xmlns:c15="http://schemas.microsoft.com/office/drawing/2012/chart" uri="{CE6537A1-D6FC-4f65-9D91-7224C49458BB}"/>
                <c:ext xmlns:c16="http://schemas.microsoft.com/office/drawing/2014/chart" uri="{C3380CC4-5D6E-409C-BE32-E72D297353CC}">
                  <c16:uniqueId val="{00000018-5871-403B-BBBF-3EDAE4861073}"/>
                </c:ext>
              </c:extLst>
            </c:dLbl>
            <c:dLbl>
              <c:idx val="25"/>
              <c:delete val="1"/>
              <c:extLst>
                <c:ext xmlns:c15="http://schemas.microsoft.com/office/drawing/2012/chart" uri="{CE6537A1-D6FC-4f65-9D91-7224C49458BB}"/>
                <c:ext xmlns:c16="http://schemas.microsoft.com/office/drawing/2014/chart" uri="{C3380CC4-5D6E-409C-BE32-E72D297353CC}">
                  <c16:uniqueId val="{00000019-5871-403B-BBBF-3EDAE4861073}"/>
                </c:ext>
              </c:extLst>
            </c:dLbl>
            <c:dLbl>
              <c:idx val="26"/>
              <c:delete val="1"/>
              <c:extLst>
                <c:ext xmlns:c15="http://schemas.microsoft.com/office/drawing/2012/chart" uri="{CE6537A1-D6FC-4f65-9D91-7224C49458BB}"/>
                <c:ext xmlns:c16="http://schemas.microsoft.com/office/drawing/2014/chart" uri="{C3380CC4-5D6E-409C-BE32-E72D297353CC}">
                  <c16:uniqueId val="{0000001A-5871-403B-BBBF-3EDAE4861073}"/>
                </c:ext>
              </c:extLst>
            </c:dLbl>
            <c:dLbl>
              <c:idx val="27"/>
              <c:delete val="1"/>
              <c:extLst>
                <c:ext xmlns:c15="http://schemas.microsoft.com/office/drawing/2012/chart" uri="{CE6537A1-D6FC-4f65-9D91-7224C49458BB}"/>
                <c:ext xmlns:c16="http://schemas.microsoft.com/office/drawing/2014/chart" uri="{C3380CC4-5D6E-409C-BE32-E72D297353CC}">
                  <c16:uniqueId val="{0000001B-5871-403B-BBBF-3EDAE4861073}"/>
                </c:ext>
              </c:extLst>
            </c:dLbl>
            <c:dLbl>
              <c:idx val="28"/>
              <c:delete val="1"/>
              <c:extLst>
                <c:ext xmlns:c15="http://schemas.microsoft.com/office/drawing/2012/chart" uri="{CE6537A1-D6FC-4f65-9D91-7224C49458BB}"/>
                <c:ext xmlns:c16="http://schemas.microsoft.com/office/drawing/2014/chart" uri="{C3380CC4-5D6E-409C-BE32-E72D297353CC}">
                  <c16:uniqueId val="{0000001C-5871-403B-BBBF-3EDAE4861073}"/>
                </c:ext>
              </c:extLst>
            </c:dLbl>
            <c:dLbl>
              <c:idx val="29"/>
              <c:tx>
                <c:rich>
                  <a:bodyPr/>
                  <a:lstStyle/>
                  <a:p>
                    <a:r>
                      <a:rPr lang="en-US"/>
                      <a:t>10 000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5871-403B-BBBF-3EDAE4861073}"/>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269</c:v>
                </c:pt>
                <c:pt idx="1">
                  <c:v>332</c:v>
                </c:pt>
                <c:pt idx="2">
                  <c:v>412</c:v>
                </c:pt>
                <c:pt idx="3">
                  <c:v>511</c:v>
                </c:pt>
                <c:pt idx="4">
                  <c:v>621</c:v>
                </c:pt>
                <c:pt idx="5">
                  <c:v>738</c:v>
                </c:pt>
                <c:pt idx="6">
                  <c:v>854</c:v>
                </c:pt>
                <c:pt idx="7">
                  <c:v>970</c:v>
                </c:pt>
                <c:pt idx="8">
                  <c:v>1103</c:v>
                </c:pt>
                <c:pt idx="9">
                  <c:v>1253</c:v>
                </c:pt>
                <c:pt idx="10">
                  <c:v>1435</c:v>
                </c:pt>
                <c:pt idx="11">
                  <c:v>1659</c:v>
                </c:pt>
                <c:pt idx="12">
                  <c:v>1901</c:v>
                </c:pt>
                <c:pt idx="13">
                  <c:v>2177</c:v>
                </c:pt>
                <c:pt idx="14">
                  <c:v>2449</c:v>
                </c:pt>
                <c:pt idx="15">
                  <c:v>2726</c:v>
                </c:pt>
                <c:pt idx="16">
                  <c:v>3002</c:v>
                </c:pt>
                <c:pt idx="17">
                  <c:v>3284</c:v>
                </c:pt>
                <c:pt idx="18">
                  <c:v>3579</c:v>
                </c:pt>
                <c:pt idx="19">
                  <c:v>3913</c:v>
                </c:pt>
                <c:pt idx="20">
                  <c:v>4317</c:v>
                </c:pt>
                <c:pt idx="21">
                  <c:v>4796</c:v>
                </c:pt>
                <c:pt idx="22">
                  <c:v>5344</c:v>
                </c:pt>
                <c:pt idx="23">
                  <c:v>5946</c:v>
                </c:pt>
                <c:pt idx="24">
                  <c:v>6594</c:v>
                </c:pt>
                <c:pt idx="25">
                  <c:v>7271</c:v>
                </c:pt>
                <c:pt idx="26">
                  <c:v>7986</c:v>
                </c:pt>
                <c:pt idx="27">
                  <c:v>8753</c:v>
                </c:pt>
                <c:pt idx="28">
                  <c:v>9573</c:v>
                </c:pt>
                <c:pt idx="29">
                  <c:v>10467</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117</c:v>
                </c:pt>
                <c:pt idx="1">
                  <c:v>148</c:v>
                </c:pt>
                <c:pt idx="2">
                  <c:v>190</c:v>
                </c:pt>
                <c:pt idx="3">
                  <c:v>242</c:v>
                </c:pt>
                <c:pt idx="4">
                  <c:v>290</c:v>
                </c:pt>
                <c:pt idx="5">
                  <c:v>362</c:v>
                </c:pt>
                <c:pt idx="6">
                  <c:v>410</c:v>
                </c:pt>
                <c:pt idx="7">
                  <c:v>474</c:v>
                </c:pt>
                <c:pt idx="8">
                  <c:v>549</c:v>
                </c:pt>
                <c:pt idx="9">
                  <c:v>667</c:v>
                </c:pt>
                <c:pt idx="10">
                  <c:v>777</c:v>
                </c:pt>
                <c:pt idx="11">
                  <c:v>891</c:v>
                </c:pt>
                <c:pt idx="12">
                  <c:v>1030</c:v>
                </c:pt>
                <c:pt idx="13">
                  <c:v>1156</c:v>
                </c:pt>
                <c:pt idx="14">
                  <c:v>1296</c:v>
                </c:pt>
                <c:pt idx="15">
                  <c:v>1408</c:v>
                </c:pt>
                <c:pt idx="16">
                  <c:v>1525</c:v>
                </c:pt>
                <c:pt idx="17">
                  <c:v>1643</c:v>
                </c:pt>
                <c:pt idx="18">
                  <c:v>1804</c:v>
                </c:pt>
                <c:pt idx="19">
                  <c:v>1902</c:v>
                </c:pt>
                <c:pt idx="20">
                  <c:v>2010</c:v>
                </c:pt>
                <c:pt idx="21">
                  <c:v>2262</c:v>
                </c:pt>
                <c:pt idx="22">
                  <c:v>2438</c:v>
                </c:pt>
                <c:pt idx="23">
                  <c:v>2618</c:v>
                </c:pt>
                <c:pt idx="24">
                  <c:v>2914</c:v>
                </c:pt>
                <c:pt idx="25">
                  <c:v>3225</c:v>
                </c:pt>
                <c:pt idx="26">
                  <c:v>3534</c:v>
                </c:pt>
                <c:pt idx="27">
                  <c:v>3776</c:v>
                </c:pt>
                <c:pt idx="28">
                  <c:v>3927</c:v>
                </c:pt>
                <c:pt idx="29">
                  <c:v>4094</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515</c:v>
                </c:pt>
                <c:pt idx="1">
                  <c:v>658</c:v>
                </c:pt>
                <c:pt idx="2">
                  <c:v>820</c:v>
                </c:pt>
                <c:pt idx="3">
                  <c:v>1036</c:v>
                </c:pt>
                <c:pt idx="4">
                  <c:v>1287</c:v>
                </c:pt>
                <c:pt idx="5">
                  <c:v>1550</c:v>
                </c:pt>
                <c:pt idx="6">
                  <c:v>1809</c:v>
                </c:pt>
                <c:pt idx="7">
                  <c:v>1992</c:v>
                </c:pt>
                <c:pt idx="8">
                  <c:v>2362</c:v>
                </c:pt>
                <c:pt idx="9">
                  <c:v>2909</c:v>
                </c:pt>
                <c:pt idx="10">
                  <c:v>3379</c:v>
                </c:pt>
                <c:pt idx="11">
                  <c:v>3985</c:v>
                </c:pt>
                <c:pt idx="12">
                  <c:v>4484</c:v>
                </c:pt>
                <c:pt idx="13">
                  <c:v>5402</c:v>
                </c:pt>
                <c:pt idx="14">
                  <c:v>5908</c:v>
                </c:pt>
                <c:pt idx="15">
                  <c:v>6958</c:v>
                </c:pt>
                <c:pt idx="16">
                  <c:v>7545</c:v>
                </c:pt>
                <c:pt idx="17">
                  <c:v>7889</c:v>
                </c:pt>
                <c:pt idx="18">
                  <c:v>8466</c:v>
                </c:pt>
                <c:pt idx="19">
                  <c:v>9229</c:v>
                </c:pt>
                <c:pt idx="20">
                  <c:v>10278</c:v>
                </c:pt>
                <c:pt idx="21">
                  <c:v>11763</c:v>
                </c:pt>
                <c:pt idx="22">
                  <c:v>13581</c:v>
                </c:pt>
                <c:pt idx="23">
                  <c:v>15318</c:v>
                </c:pt>
                <c:pt idx="24">
                  <c:v>17554</c:v>
                </c:pt>
                <c:pt idx="25">
                  <c:v>20425</c:v>
                </c:pt>
                <c:pt idx="26">
                  <c:v>23660</c:v>
                </c:pt>
                <c:pt idx="27">
                  <c:v>27950</c:v>
                </c:pt>
                <c:pt idx="28">
                  <c:v>31742</c:v>
                </c:pt>
                <c:pt idx="29">
                  <c:v>36392</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3 000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5871-403B-BBBF-3EDAE4861073}"/>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65</c:v>
                </c:pt>
                <c:pt idx="1">
                  <c:v>81</c:v>
                </c:pt>
                <c:pt idx="2">
                  <c:v>101</c:v>
                </c:pt>
                <c:pt idx="3">
                  <c:v>128</c:v>
                </c:pt>
                <c:pt idx="4">
                  <c:v>158</c:v>
                </c:pt>
                <c:pt idx="5">
                  <c:v>191</c:v>
                </c:pt>
                <c:pt idx="6">
                  <c:v>225</c:v>
                </c:pt>
                <c:pt idx="7">
                  <c:v>260</c:v>
                </c:pt>
                <c:pt idx="8">
                  <c:v>300</c:v>
                </c:pt>
                <c:pt idx="9">
                  <c:v>345</c:v>
                </c:pt>
                <c:pt idx="10">
                  <c:v>397</c:v>
                </c:pt>
                <c:pt idx="11">
                  <c:v>460</c:v>
                </c:pt>
                <c:pt idx="12">
                  <c:v>529</c:v>
                </c:pt>
                <c:pt idx="13">
                  <c:v>607</c:v>
                </c:pt>
                <c:pt idx="14">
                  <c:v>686</c:v>
                </c:pt>
                <c:pt idx="15">
                  <c:v>768</c:v>
                </c:pt>
                <c:pt idx="16">
                  <c:v>853</c:v>
                </c:pt>
                <c:pt idx="17">
                  <c:v>940</c:v>
                </c:pt>
                <c:pt idx="18">
                  <c:v>1031</c:v>
                </c:pt>
                <c:pt idx="19">
                  <c:v>1132</c:v>
                </c:pt>
                <c:pt idx="20">
                  <c:v>1249</c:v>
                </c:pt>
                <c:pt idx="21">
                  <c:v>1385</c:v>
                </c:pt>
                <c:pt idx="22">
                  <c:v>1538</c:v>
                </c:pt>
                <c:pt idx="23">
                  <c:v>1705</c:v>
                </c:pt>
                <c:pt idx="24">
                  <c:v>1888</c:v>
                </c:pt>
                <c:pt idx="25">
                  <c:v>2083</c:v>
                </c:pt>
                <c:pt idx="26">
                  <c:v>2295</c:v>
                </c:pt>
                <c:pt idx="27">
                  <c:v>2530</c:v>
                </c:pt>
                <c:pt idx="28">
                  <c:v>2774</c:v>
                </c:pt>
                <c:pt idx="29">
                  <c:v>3034</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29</c:v>
                </c:pt>
                <c:pt idx="1">
                  <c:v>37</c:v>
                </c:pt>
                <c:pt idx="2">
                  <c:v>48</c:v>
                </c:pt>
                <c:pt idx="3">
                  <c:v>62</c:v>
                </c:pt>
                <c:pt idx="4">
                  <c:v>77</c:v>
                </c:pt>
                <c:pt idx="5">
                  <c:v>93</c:v>
                </c:pt>
                <c:pt idx="6">
                  <c:v>111</c:v>
                </c:pt>
                <c:pt idx="7">
                  <c:v>128</c:v>
                </c:pt>
                <c:pt idx="8">
                  <c:v>149</c:v>
                </c:pt>
                <c:pt idx="9">
                  <c:v>176</c:v>
                </c:pt>
                <c:pt idx="10">
                  <c:v>216</c:v>
                </c:pt>
                <c:pt idx="11">
                  <c:v>253</c:v>
                </c:pt>
                <c:pt idx="12">
                  <c:v>285</c:v>
                </c:pt>
                <c:pt idx="13">
                  <c:v>329</c:v>
                </c:pt>
                <c:pt idx="14">
                  <c:v>365</c:v>
                </c:pt>
                <c:pt idx="15">
                  <c:v>408</c:v>
                </c:pt>
                <c:pt idx="16">
                  <c:v>439</c:v>
                </c:pt>
                <c:pt idx="17">
                  <c:v>477</c:v>
                </c:pt>
                <c:pt idx="18">
                  <c:v>514</c:v>
                </c:pt>
                <c:pt idx="19">
                  <c:v>554</c:v>
                </c:pt>
                <c:pt idx="20">
                  <c:v>597</c:v>
                </c:pt>
                <c:pt idx="21">
                  <c:v>654</c:v>
                </c:pt>
                <c:pt idx="22">
                  <c:v>713</c:v>
                </c:pt>
                <c:pt idx="23">
                  <c:v>780</c:v>
                </c:pt>
                <c:pt idx="24">
                  <c:v>853</c:v>
                </c:pt>
                <c:pt idx="25">
                  <c:v>949</c:v>
                </c:pt>
                <c:pt idx="26">
                  <c:v>1023</c:v>
                </c:pt>
                <c:pt idx="27">
                  <c:v>1101</c:v>
                </c:pt>
                <c:pt idx="28">
                  <c:v>1150</c:v>
                </c:pt>
                <c:pt idx="29">
                  <c:v>1232</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121</c:v>
                </c:pt>
                <c:pt idx="1">
                  <c:v>157</c:v>
                </c:pt>
                <c:pt idx="2">
                  <c:v>193</c:v>
                </c:pt>
                <c:pt idx="3">
                  <c:v>258</c:v>
                </c:pt>
                <c:pt idx="4">
                  <c:v>321</c:v>
                </c:pt>
                <c:pt idx="5">
                  <c:v>395</c:v>
                </c:pt>
                <c:pt idx="6">
                  <c:v>462</c:v>
                </c:pt>
                <c:pt idx="7">
                  <c:v>533</c:v>
                </c:pt>
                <c:pt idx="8">
                  <c:v>645</c:v>
                </c:pt>
                <c:pt idx="9">
                  <c:v>769</c:v>
                </c:pt>
                <c:pt idx="10">
                  <c:v>896</c:v>
                </c:pt>
                <c:pt idx="11">
                  <c:v>1102</c:v>
                </c:pt>
                <c:pt idx="12">
                  <c:v>1242</c:v>
                </c:pt>
                <c:pt idx="13">
                  <c:v>1536</c:v>
                </c:pt>
                <c:pt idx="14">
                  <c:v>1694</c:v>
                </c:pt>
                <c:pt idx="15">
                  <c:v>2030</c:v>
                </c:pt>
                <c:pt idx="16">
                  <c:v>2220</c:v>
                </c:pt>
                <c:pt idx="17">
                  <c:v>2297</c:v>
                </c:pt>
                <c:pt idx="18">
                  <c:v>2345</c:v>
                </c:pt>
                <c:pt idx="19">
                  <c:v>2602</c:v>
                </c:pt>
                <c:pt idx="20">
                  <c:v>2883</c:v>
                </c:pt>
                <c:pt idx="21">
                  <c:v>3335</c:v>
                </c:pt>
                <c:pt idx="22">
                  <c:v>3895</c:v>
                </c:pt>
                <c:pt idx="23">
                  <c:v>4418</c:v>
                </c:pt>
                <c:pt idx="24">
                  <c:v>5000</c:v>
                </c:pt>
                <c:pt idx="25">
                  <c:v>5795</c:v>
                </c:pt>
                <c:pt idx="26">
                  <c:v>6806</c:v>
                </c:pt>
                <c:pt idx="27">
                  <c:v>7720</c:v>
                </c:pt>
                <c:pt idx="28">
                  <c:v>8913</c:v>
                </c:pt>
                <c:pt idx="29">
                  <c:v>10367</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44979712"/>
        <c:axId val="44981248"/>
      </c:lineChart>
      <c:catAx>
        <c:axId val="4497971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981248"/>
        <c:crosses val="autoZero"/>
        <c:auto val="1"/>
        <c:lblAlgn val="ctr"/>
        <c:lblOffset val="100"/>
        <c:tickLblSkip val="1"/>
        <c:noMultiLvlLbl val="0"/>
      </c:catAx>
      <c:valAx>
        <c:axId val="44981248"/>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44979712"/>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68402838534073"/>
          <c:y val="9.8627879848352307E-2"/>
          <c:w val="0.86258757655293083"/>
          <c:h val="0.68881465013046839"/>
        </c:manualLayout>
      </c:layout>
      <c:barChart>
        <c:barDir val="col"/>
        <c:grouping val="clustered"/>
        <c:varyColors val="0"/>
        <c:ser>
          <c:idx val="0"/>
          <c:order val="0"/>
          <c:tx>
            <c:strRef>
              <c:f>'HIV Prev KP'!$B$2</c:f>
              <c:strCache>
                <c:ptCount val="1"/>
                <c:pt idx="0">
                  <c:v>FSW</c:v>
                </c:pt>
              </c:strCache>
            </c:strRef>
          </c:tx>
          <c:spPr>
            <a:solidFill>
              <a:srgbClr val="00AEEF"/>
            </a:solidFill>
          </c:spPr>
          <c:invertIfNegative val="0"/>
          <c:dPt>
            <c:idx val="0"/>
            <c:invertIfNegative val="0"/>
            <c:bubble3D val="0"/>
            <c:spPr>
              <a:solidFill>
                <a:srgbClr val="88C540"/>
              </a:solidFill>
              <a:ln>
                <a:noFill/>
              </a:ln>
            </c:spPr>
            <c:extLst>
              <c:ext xmlns:c16="http://schemas.microsoft.com/office/drawing/2014/chart" uri="{C3380CC4-5D6E-409C-BE32-E72D297353CC}">
                <c16:uniqueId val="{00000001-5653-4A77-9228-A9F6AF89EBD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KP'!$A$3:$A$5</c:f>
              <c:strCache>
                <c:ptCount val="3"/>
                <c:pt idx="0">
                  <c:v>FSW</c:v>
                </c:pt>
                <c:pt idx="1">
                  <c:v>MSM*</c:v>
                </c:pt>
                <c:pt idx="2">
                  <c:v>PWID</c:v>
                </c:pt>
              </c:strCache>
            </c:strRef>
          </c:cat>
          <c:val>
            <c:numRef>
              <c:f>'HIV Prev KP'!$B$3:$B$5</c:f>
              <c:numCache>
                <c:formatCode>General</c:formatCode>
                <c:ptCount val="3"/>
                <c:pt idx="0">
                  <c:v>0.3</c:v>
                </c:pt>
              </c:numCache>
            </c:numRef>
          </c:val>
          <c:extLst>
            <c:ext xmlns:c16="http://schemas.microsoft.com/office/drawing/2014/chart" uri="{C3380CC4-5D6E-409C-BE32-E72D297353CC}">
              <c16:uniqueId val="{00000002-5653-4A77-9228-A9F6AF89EBD5}"/>
            </c:ext>
          </c:extLst>
        </c:ser>
        <c:ser>
          <c:idx val="1"/>
          <c:order val="1"/>
          <c:tx>
            <c:strRef>
              <c:f>'HIV Prev KP'!$C$2</c:f>
              <c:strCache>
                <c:ptCount val="1"/>
                <c:pt idx="0">
                  <c:v>MSM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KP'!$A$3:$A$5</c:f>
              <c:strCache>
                <c:ptCount val="3"/>
                <c:pt idx="0">
                  <c:v>FSW</c:v>
                </c:pt>
                <c:pt idx="1">
                  <c:v>MSM*</c:v>
                </c:pt>
                <c:pt idx="2">
                  <c:v>PWID</c:v>
                </c:pt>
              </c:strCache>
            </c:strRef>
          </c:cat>
          <c:val>
            <c:numRef>
              <c:f>'HIV Prev KP'!$C$3:$C$5</c:f>
              <c:numCache>
                <c:formatCode>General</c:formatCode>
                <c:ptCount val="3"/>
                <c:pt idx="1">
                  <c:v>0.5</c:v>
                </c:pt>
              </c:numCache>
            </c:numRef>
          </c:val>
          <c:extLst>
            <c:ext xmlns:c16="http://schemas.microsoft.com/office/drawing/2014/chart" uri="{C3380CC4-5D6E-409C-BE32-E72D297353CC}">
              <c16:uniqueId val="{00000003-5653-4A77-9228-A9F6AF89EBD5}"/>
            </c:ext>
          </c:extLst>
        </c:ser>
        <c:ser>
          <c:idx val="2"/>
          <c:order val="2"/>
          <c:tx>
            <c:strRef>
              <c:f>'HIV Prev KP'!$D$2</c:f>
              <c:strCache>
                <c:ptCount val="1"/>
                <c:pt idx="0">
                  <c:v>PWID</c:v>
                </c:pt>
              </c:strCache>
            </c:strRef>
          </c:tx>
          <c:spPr>
            <a:solidFill>
              <a:srgbClr val="00AEEF"/>
            </a:solidFill>
            <a:ln>
              <a:no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53-4A77-9228-A9F6AF89EB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KP'!$A$3:$A$5</c:f>
              <c:strCache>
                <c:ptCount val="3"/>
                <c:pt idx="0">
                  <c:v>FSW</c:v>
                </c:pt>
                <c:pt idx="1">
                  <c:v>MSM*</c:v>
                </c:pt>
                <c:pt idx="2">
                  <c:v>PWID</c:v>
                </c:pt>
              </c:strCache>
            </c:strRef>
          </c:cat>
          <c:val>
            <c:numRef>
              <c:f>'HIV Prev KP'!$D$3:$D$5</c:f>
              <c:numCache>
                <c:formatCode>General</c:formatCode>
                <c:ptCount val="3"/>
                <c:pt idx="2">
                  <c:v>4.4000000000000004</c:v>
                </c:pt>
              </c:numCache>
            </c:numRef>
          </c:val>
          <c:extLst>
            <c:ext xmlns:c16="http://schemas.microsoft.com/office/drawing/2014/chart" uri="{C3380CC4-5D6E-409C-BE32-E72D297353CC}">
              <c16:uniqueId val="{00000005-5653-4A77-9228-A9F6AF89EBD5}"/>
            </c:ext>
          </c:extLst>
        </c:ser>
        <c:dLbls>
          <c:showLegendKey val="0"/>
          <c:showVal val="0"/>
          <c:showCatName val="0"/>
          <c:showSerName val="0"/>
          <c:showPercent val="0"/>
          <c:showBubbleSize val="0"/>
        </c:dLbls>
        <c:gapWidth val="200"/>
        <c:overlap val="100"/>
        <c:axId val="45110784"/>
        <c:axId val="45112320"/>
      </c:barChart>
      <c:catAx>
        <c:axId val="45110784"/>
        <c:scaling>
          <c:orientation val="minMax"/>
        </c:scaling>
        <c:delete val="0"/>
        <c:axPos val="b"/>
        <c:numFmt formatCode="General" sourceLinked="1"/>
        <c:majorTickMark val="out"/>
        <c:minorTickMark val="none"/>
        <c:tickLblPos val="nextTo"/>
        <c:crossAx val="45112320"/>
        <c:crosses val="autoZero"/>
        <c:auto val="1"/>
        <c:lblAlgn val="ctr"/>
        <c:lblOffset val="100"/>
        <c:noMultiLvlLbl val="0"/>
      </c:catAx>
      <c:valAx>
        <c:axId val="45112320"/>
        <c:scaling>
          <c:orientation val="minMax"/>
          <c:max val="5"/>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3794390159061443E-2"/>
              <c:y val="8.1605511811023643E-2"/>
            </c:manualLayout>
          </c:layout>
          <c:overlay val="0"/>
        </c:title>
        <c:numFmt formatCode="General" sourceLinked="1"/>
        <c:majorTickMark val="out"/>
        <c:minorTickMark val="none"/>
        <c:tickLblPos val="nextTo"/>
        <c:crossAx val="45110784"/>
        <c:crosses val="autoZero"/>
        <c:crossBetween val="between"/>
        <c:majorUnit val="1"/>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68402838534073"/>
          <c:y val="9.8627879848352307E-2"/>
          <c:w val="0.86258757655293083"/>
          <c:h val="0.68337805622947723"/>
        </c:manualLayout>
      </c:layout>
      <c:barChart>
        <c:barDir val="col"/>
        <c:grouping val="clustered"/>
        <c:varyColors val="0"/>
        <c:ser>
          <c:idx val="0"/>
          <c:order val="0"/>
          <c:tx>
            <c:strRef>
              <c:f>'HIV Prev KP'!$D$6</c:f>
              <c:strCache>
                <c:ptCount val="1"/>
                <c:pt idx="0">
                  <c:v>2009</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KP'!$B$7:$C$12</c:f>
              <c:multiLvlStrCache>
                <c:ptCount val="6"/>
                <c:lvl>
                  <c:pt idx="0">
                    <c:v>Kabul</c:v>
                  </c:pt>
                  <c:pt idx="1">
                    <c:v>Kabul</c:v>
                  </c:pt>
                  <c:pt idx="2">
                    <c:v>Herat</c:v>
                  </c:pt>
                  <c:pt idx="3">
                    <c:v>Mazar-i-Sharif</c:v>
                  </c:pt>
                  <c:pt idx="4">
                    <c:v>Herat</c:v>
                  </c:pt>
                  <c:pt idx="5">
                    <c:v>Kabul</c:v>
                  </c:pt>
                </c:lvl>
                <c:lvl>
                  <c:pt idx="0">
                    <c:v>MSM </c:v>
                  </c:pt>
                  <c:pt idx="1">
                    <c:v>PWID</c:v>
                  </c:pt>
                  <c:pt idx="4">
                    <c:v>FSW</c:v>
                  </c:pt>
                </c:lvl>
              </c:multiLvlStrCache>
            </c:multiLvlStrRef>
          </c:cat>
          <c:val>
            <c:numRef>
              <c:f>'HIV Prev KP'!$D$7:$D$12</c:f>
              <c:numCache>
                <c:formatCode>General</c:formatCode>
                <c:ptCount val="6"/>
                <c:pt idx="1">
                  <c:v>3.2</c:v>
                </c:pt>
                <c:pt idx="2">
                  <c:v>18.3</c:v>
                </c:pt>
                <c:pt idx="3">
                  <c:v>1</c:v>
                </c:pt>
              </c:numCache>
            </c:numRef>
          </c:val>
          <c:extLst>
            <c:ext xmlns:c16="http://schemas.microsoft.com/office/drawing/2014/chart" uri="{C3380CC4-5D6E-409C-BE32-E72D297353CC}">
              <c16:uniqueId val="{00000000-2DB5-4503-AFB2-971F9A2724AB}"/>
            </c:ext>
          </c:extLst>
        </c:ser>
        <c:ser>
          <c:idx val="1"/>
          <c:order val="1"/>
          <c:tx>
            <c:strRef>
              <c:f>'HIV Prev KP'!$E$6</c:f>
              <c:strCache>
                <c:ptCount val="1"/>
                <c:pt idx="0">
                  <c:v>2012</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KP'!$B$7:$C$12</c:f>
              <c:multiLvlStrCache>
                <c:ptCount val="6"/>
                <c:lvl>
                  <c:pt idx="0">
                    <c:v>Kabul</c:v>
                  </c:pt>
                  <c:pt idx="1">
                    <c:v>Kabul</c:v>
                  </c:pt>
                  <c:pt idx="2">
                    <c:v>Herat</c:v>
                  </c:pt>
                  <c:pt idx="3">
                    <c:v>Mazar-i-Sharif</c:v>
                  </c:pt>
                  <c:pt idx="4">
                    <c:v>Herat</c:v>
                  </c:pt>
                  <c:pt idx="5">
                    <c:v>Kabul</c:v>
                  </c:pt>
                </c:lvl>
                <c:lvl>
                  <c:pt idx="0">
                    <c:v>MSM </c:v>
                  </c:pt>
                  <c:pt idx="1">
                    <c:v>PWID</c:v>
                  </c:pt>
                  <c:pt idx="4">
                    <c:v>FSW</c:v>
                  </c:pt>
                </c:lvl>
              </c:multiLvlStrCache>
            </c:multiLvlStrRef>
          </c:cat>
          <c:val>
            <c:numRef>
              <c:f>'HIV Prev KP'!$E$7:$E$12</c:f>
              <c:numCache>
                <c:formatCode>General</c:formatCode>
                <c:ptCount val="6"/>
                <c:pt idx="0">
                  <c:v>0.48</c:v>
                </c:pt>
                <c:pt idx="1">
                  <c:v>2.5</c:v>
                </c:pt>
                <c:pt idx="2">
                  <c:v>15.7</c:v>
                </c:pt>
                <c:pt idx="3">
                  <c:v>2.4</c:v>
                </c:pt>
                <c:pt idx="4">
                  <c:v>0.9</c:v>
                </c:pt>
                <c:pt idx="5">
                  <c:v>0</c:v>
                </c:pt>
              </c:numCache>
            </c:numRef>
          </c:val>
          <c:extLst>
            <c:ext xmlns:c16="http://schemas.microsoft.com/office/drawing/2014/chart" uri="{C3380CC4-5D6E-409C-BE32-E72D297353CC}">
              <c16:uniqueId val="{00000001-2DB5-4503-AFB2-971F9A2724AB}"/>
            </c:ext>
          </c:extLst>
        </c:ser>
        <c:dLbls>
          <c:showLegendKey val="0"/>
          <c:showVal val="0"/>
          <c:showCatName val="0"/>
          <c:showSerName val="0"/>
          <c:showPercent val="0"/>
          <c:showBubbleSize val="0"/>
        </c:dLbls>
        <c:gapWidth val="50"/>
        <c:axId val="45146496"/>
        <c:axId val="45148032"/>
      </c:barChart>
      <c:catAx>
        <c:axId val="45146496"/>
        <c:scaling>
          <c:orientation val="minMax"/>
        </c:scaling>
        <c:delete val="0"/>
        <c:axPos val="b"/>
        <c:numFmt formatCode="General" sourceLinked="1"/>
        <c:majorTickMark val="out"/>
        <c:minorTickMark val="none"/>
        <c:tickLblPos val="nextTo"/>
        <c:crossAx val="45148032"/>
        <c:crosses val="autoZero"/>
        <c:auto val="1"/>
        <c:lblAlgn val="ctr"/>
        <c:lblOffset val="100"/>
        <c:noMultiLvlLbl val="0"/>
      </c:catAx>
      <c:valAx>
        <c:axId val="45148032"/>
        <c:scaling>
          <c:orientation val="minMax"/>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2.7707278777652805E-2"/>
              <c:y val="6.8837168567862844E-2"/>
            </c:manualLayout>
          </c:layout>
          <c:overlay val="0"/>
        </c:title>
        <c:numFmt formatCode="General" sourceLinked="1"/>
        <c:majorTickMark val="out"/>
        <c:minorTickMark val="none"/>
        <c:tickLblPos val="nextTo"/>
        <c:crossAx val="45146496"/>
        <c:crosses val="autoZero"/>
        <c:crossBetween val="between"/>
        <c:majorUnit val="4"/>
      </c:valAx>
    </c:plotArea>
    <c:legend>
      <c:legendPos val="r"/>
      <c:layout>
        <c:manualLayout>
          <c:xMode val="edge"/>
          <c:yMode val="edge"/>
          <c:x val="0.83152348143982002"/>
          <c:y val="0.22930166043049738"/>
          <c:w val="0.13127413760779902"/>
          <c:h val="0.22820899598634231"/>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035333063926885E-2"/>
          <c:y val="0.15300672430355428"/>
          <c:w val="0.88915492095369886"/>
          <c:h val="0.57502371281399622"/>
        </c:manualLayout>
      </c:layout>
      <c:barChart>
        <c:barDir val="col"/>
        <c:grouping val="clustered"/>
        <c:varyColors val="0"/>
        <c:ser>
          <c:idx val="0"/>
          <c:order val="0"/>
          <c:spPr>
            <a:solidFill>
              <a:schemeClr val="accent6">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prevalence'!$A$2:$B$4</c:f>
              <c:multiLvlStrCache>
                <c:ptCount val="3"/>
                <c:lvl>
                  <c:pt idx="0">
                    <c:v>Nangarhar</c:v>
                  </c:pt>
                  <c:pt idx="1">
                    <c:v>Herat</c:v>
                  </c:pt>
                  <c:pt idx="2">
                    <c:v>Kabul</c:v>
                  </c:pt>
                </c:lvl>
                <c:lvl>
                  <c:pt idx="0">
                    <c:v>Road transport 
workers/assistants</c:v>
                  </c:pt>
                  <c:pt idx="1">
                    <c:v>Prisoners</c:v>
                  </c:pt>
                </c:lvl>
              </c:multiLvlStrCache>
            </c:multiLvlStrRef>
          </c:cat>
          <c:val>
            <c:numRef>
              <c:f>'HIV prevalence'!$C$2:$C$4</c:f>
              <c:numCache>
                <c:formatCode>General</c:formatCode>
                <c:ptCount val="3"/>
                <c:pt idx="0">
                  <c:v>0</c:v>
                </c:pt>
                <c:pt idx="1">
                  <c:v>0.8</c:v>
                </c:pt>
                <c:pt idx="2">
                  <c:v>0.5</c:v>
                </c:pt>
              </c:numCache>
            </c:numRef>
          </c:val>
          <c:extLst>
            <c:ext xmlns:c16="http://schemas.microsoft.com/office/drawing/2014/chart" uri="{C3380CC4-5D6E-409C-BE32-E72D297353CC}">
              <c16:uniqueId val="{00000000-D57D-48C8-8B04-BE87F7061EA1}"/>
            </c:ext>
          </c:extLst>
        </c:ser>
        <c:dLbls>
          <c:dLblPos val="outEnd"/>
          <c:showLegendKey val="0"/>
          <c:showVal val="1"/>
          <c:showCatName val="0"/>
          <c:showSerName val="0"/>
          <c:showPercent val="0"/>
          <c:showBubbleSize val="0"/>
        </c:dLbls>
        <c:gapWidth val="150"/>
        <c:axId val="130622208"/>
        <c:axId val="130624896"/>
      </c:barChart>
      <c:catAx>
        <c:axId val="130622208"/>
        <c:scaling>
          <c:orientation val="minMax"/>
        </c:scaling>
        <c:delete val="0"/>
        <c:axPos val="b"/>
        <c:numFmt formatCode="General" sourceLinked="0"/>
        <c:majorTickMark val="out"/>
        <c:minorTickMark val="none"/>
        <c:tickLblPos val="nextTo"/>
        <c:crossAx val="130624896"/>
        <c:crosses val="autoZero"/>
        <c:auto val="1"/>
        <c:lblAlgn val="ctr"/>
        <c:lblOffset val="100"/>
        <c:noMultiLvlLbl val="0"/>
      </c:catAx>
      <c:valAx>
        <c:axId val="130624896"/>
        <c:scaling>
          <c:orientation val="minMax"/>
          <c:max val="5"/>
        </c:scaling>
        <c:delete val="0"/>
        <c:axPos val="l"/>
        <c:title>
          <c:tx>
            <c:rich>
              <a:bodyPr rot="0" vert="horz"/>
              <a:lstStyle/>
              <a:p>
                <a:pPr>
                  <a:defRPr/>
                </a:pPr>
                <a:r>
                  <a:rPr lang="en-GB"/>
                  <a:t>%</a:t>
                </a:r>
              </a:p>
            </c:rich>
          </c:tx>
          <c:layout>
            <c:manualLayout>
              <c:xMode val="edge"/>
              <c:yMode val="edge"/>
              <c:x val="5.004092326352657E-2"/>
              <c:y val="4.1742893840397609E-2"/>
            </c:manualLayout>
          </c:layout>
          <c:overlay val="0"/>
        </c:title>
        <c:numFmt formatCode="General" sourceLinked="1"/>
        <c:majorTickMark val="out"/>
        <c:minorTickMark val="none"/>
        <c:tickLblPos val="nextTo"/>
        <c:crossAx val="130622208"/>
        <c:crosses val="autoZero"/>
        <c:crossBetween val="between"/>
        <c:majorUnit val="1"/>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549905560870305E-2"/>
          <c:y val="9.45540904554832E-2"/>
          <c:w val="0.74492800549464022"/>
          <c:h val="0.48814896799536006"/>
        </c:manualLayout>
      </c:layout>
      <c:barChart>
        <c:barDir val="col"/>
        <c:grouping val="clustered"/>
        <c:varyColors val="0"/>
        <c:ser>
          <c:idx val="0"/>
          <c:order val="0"/>
          <c:tx>
            <c:strRef>
              <c:f>STI!$D$3</c:f>
              <c:strCache>
                <c:ptCount val="1"/>
                <c:pt idx="0">
                  <c:v>Hepatitis B</c:v>
                </c:pt>
              </c:strCache>
            </c:strRef>
          </c:tx>
          <c:spPr>
            <a:solidFill>
              <a:srgbClr val="00AEEF"/>
            </a:solidFill>
          </c:spPr>
          <c:invertIfNegative val="0"/>
          <c:dLbls>
            <c:delete val="1"/>
          </c:dLbls>
          <c:cat>
            <c:multiLvlStrRef>
              <c:f>STI!$B$4:$C$11</c:f>
              <c:multiLvlStrCache>
                <c:ptCount val="8"/>
                <c:lvl>
                  <c:pt idx="0">
                    <c:v>Kabul</c:v>
                  </c:pt>
                  <c:pt idx="1">
                    <c:v>Kabul</c:v>
                  </c:pt>
                  <c:pt idx="2">
                    <c:v>Herat</c:v>
                  </c:pt>
                  <c:pt idx="3">
                    <c:v>Mazar-i-Sharif</c:v>
                  </c:pt>
                  <c:pt idx="4">
                    <c:v>Jalalabad</c:v>
                  </c:pt>
                  <c:pt idx="5">
                    <c:v>Charikar</c:v>
                  </c:pt>
                  <c:pt idx="6">
                    <c:v>Herat</c:v>
                  </c:pt>
                  <c:pt idx="7">
                    <c:v>Kabul</c:v>
                  </c:pt>
                </c:lvl>
                <c:lvl>
                  <c:pt idx="0">
                    <c:v>MSM </c:v>
                  </c:pt>
                  <c:pt idx="1">
                    <c:v>PWID</c:v>
                  </c:pt>
                  <c:pt idx="6">
                    <c:v>FSW</c:v>
                  </c:pt>
                </c:lvl>
              </c:multiLvlStrCache>
            </c:multiLvlStrRef>
          </c:cat>
          <c:val>
            <c:numRef>
              <c:f>STI!$D$4:$D$11</c:f>
              <c:numCache>
                <c:formatCode>General</c:formatCode>
                <c:ptCount val="8"/>
                <c:pt idx="0">
                  <c:v>1.6</c:v>
                </c:pt>
                <c:pt idx="1">
                  <c:v>7.3</c:v>
                </c:pt>
                <c:pt idx="2">
                  <c:v>4.4000000000000004</c:v>
                </c:pt>
                <c:pt idx="3">
                  <c:v>3.2</c:v>
                </c:pt>
                <c:pt idx="4">
                  <c:v>8.3000000000000007</c:v>
                </c:pt>
                <c:pt idx="5">
                  <c:v>5.4</c:v>
                </c:pt>
                <c:pt idx="6">
                  <c:v>1.8</c:v>
                </c:pt>
                <c:pt idx="7">
                  <c:v>1</c:v>
                </c:pt>
              </c:numCache>
            </c:numRef>
          </c:val>
          <c:extLst>
            <c:ext xmlns:c16="http://schemas.microsoft.com/office/drawing/2014/chart" uri="{C3380CC4-5D6E-409C-BE32-E72D297353CC}">
              <c16:uniqueId val="{00000000-B9C9-4396-AE9B-6DFEA78DFA73}"/>
            </c:ext>
          </c:extLst>
        </c:ser>
        <c:ser>
          <c:idx val="1"/>
          <c:order val="1"/>
          <c:tx>
            <c:strRef>
              <c:f>STI!$E$3</c:f>
              <c:strCache>
                <c:ptCount val="1"/>
                <c:pt idx="0">
                  <c:v>Hepatitis C</c:v>
                </c:pt>
              </c:strCache>
            </c:strRef>
          </c:tx>
          <c:spPr>
            <a:solidFill>
              <a:srgbClr val="E31837"/>
            </a:solidFill>
          </c:spPr>
          <c:invertIfNegative val="0"/>
          <c:dLbls>
            <c:numFmt formatCode="#,##0" sourceLinked="0"/>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STI!$B$4:$C$11</c:f>
              <c:multiLvlStrCache>
                <c:ptCount val="8"/>
                <c:lvl>
                  <c:pt idx="0">
                    <c:v>Kabul</c:v>
                  </c:pt>
                  <c:pt idx="1">
                    <c:v>Kabul</c:v>
                  </c:pt>
                  <c:pt idx="2">
                    <c:v>Herat</c:v>
                  </c:pt>
                  <c:pt idx="3">
                    <c:v>Mazar-i-Sharif</c:v>
                  </c:pt>
                  <c:pt idx="4">
                    <c:v>Jalalabad</c:v>
                  </c:pt>
                  <c:pt idx="5">
                    <c:v>Charikar</c:v>
                  </c:pt>
                  <c:pt idx="6">
                    <c:v>Herat</c:v>
                  </c:pt>
                  <c:pt idx="7">
                    <c:v>Kabul</c:v>
                  </c:pt>
                </c:lvl>
                <c:lvl>
                  <c:pt idx="0">
                    <c:v>MSM </c:v>
                  </c:pt>
                  <c:pt idx="1">
                    <c:v>PWID</c:v>
                  </c:pt>
                  <c:pt idx="6">
                    <c:v>FSW</c:v>
                  </c:pt>
                </c:lvl>
              </c:multiLvlStrCache>
            </c:multiLvlStrRef>
          </c:cat>
          <c:val>
            <c:numRef>
              <c:f>STI!$E$4:$E$11</c:f>
              <c:numCache>
                <c:formatCode>General</c:formatCode>
                <c:ptCount val="8"/>
                <c:pt idx="0">
                  <c:v>5.3</c:v>
                </c:pt>
                <c:pt idx="1">
                  <c:v>27.6</c:v>
                </c:pt>
                <c:pt idx="2">
                  <c:v>70</c:v>
                </c:pt>
                <c:pt idx="3">
                  <c:v>18.8</c:v>
                </c:pt>
                <c:pt idx="4">
                  <c:v>9.5</c:v>
                </c:pt>
                <c:pt idx="5">
                  <c:v>25</c:v>
                </c:pt>
                <c:pt idx="6">
                  <c:v>0.6</c:v>
                </c:pt>
                <c:pt idx="7">
                  <c:v>0</c:v>
                </c:pt>
              </c:numCache>
            </c:numRef>
          </c:val>
          <c:extLst>
            <c:ext xmlns:c16="http://schemas.microsoft.com/office/drawing/2014/chart" uri="{C3380CC4-5D6E-409C-BE32-E72D297353CC}">
              <c16:uniqueId val="{00000001-B9C9-4396-AE9B-6DFEA78DFA73}"/>
            </c:ext>
          </c:extLst>
        </c:ser>
        <c:ser>
          <c:idx val="2"/>
          <c:order val="2"/>
          <c:tx>
            <c:strRef>
              <c:f>STI!$F$3</c:f>
              <c:strCache>
                <c:ptCount val="1"/>
                <c:pt idx="0">
                  <c:v>Syphilis</c:v>
                </c:pt>
              </c:strCache>
            </c:strRef>
          </c:tx>
          <c:spPr>
            <a:solidFill>
              <a:srgbClr val="88C540"/>
            </a:solidFill>
          </c:spPr>
          <c:invertIfNegative val="0"/>
          <c:dLbls>
            <c:delete val="1"/>
          </c:dLbls>
          <c:cat>
            <c:multiLvlStrRef>
              <c:f>STI!$B$4:$C$11</c:f>
              <c:multiLvlStrCache>
                <c:ptCount val="8"/>
                <c:lvl>
                  <c:pt idx="0">
                    <c:v>Kabul</c:v>
                  </c:pt>
                  <c:pt idx="1">
                    <c:v>Kabul</c:v>
                  </c:pt>
                  <c:pt idx="2">
                    <c:v>Herat</c:v>
                  </c:pt>
                  <c:pt idx="3">
                    <c:v>Mazar-i-Sharif</c:v>
                  </c:pt>
                  <c:pt idx="4">
                    <c:v>Jalalabad</c:v>
                  </c:pt>
                  <c:pt idx="5">
                    <c:v>Charikar</c:v>
                  </c:pt>
                  <c:pt idx="6">
                    <c:v>Herat</c:v>
                  </c:pt>
                  <c:pt idx="7">
                    <c:v>Kabul</c:v>
                  </c:pt>
                </c:lvl>
                <c:lvl>
                  <c:pt idx="0">
                    <c:v>MSM </c:v>
                  </c:pt>
                  <c:pt idx="1">
                    <c:v>PWID</c:v>
                  </c:pt>
                  <c:pt idx="6">
                    <c:v>FSW</c:v>
                  </c:pt>
                </c:lvl>
              </c:multiLvlStrCache>
            </c:multiLvlStrRef>
          </c:cat>
          <c:val>
            <c:numRef>
              <c:f>STI!$F$4:$F$11</c:f>
              <c:numCache>
                <c:formatCode>General</c:formatCode>
                <c:ptCount val="8"/>
                <c:pt idx="0">
                  <c:v>10.199999999999999</c:v>
                </c:pt>
                <c:pt idx="1">
                  <c:v>6.2</c:v>
                </c:pt>
                <c:pt idx="2">
                  <c:v>3.3</c:v>
                </c:pt>
                <c:pt idx="3">
                  <c:v>6.9</c:v>
                </c:pt>
                <c:pt idx="4">
                  <c:v>3.8</c:v>
                </c:pt>
                <c:pt idx="5">
                  <c:v>4</c:v>
                </c:pt>
                <c:pt idx="6">
                  <c:v>0.9</c:v>
                </c:pt>
                <c:pt idx="7">
                  <c:v>0</c:v>
                </c:pt>
              </c:numCache>
            </c:numRef>
          </c:val>
          <c:extLst>
            <c:ext xmlns:c16="http://schemas.microsoft.com/office/drawing/2014/chart" uri="{C3380CC4-5D6E-409C-BE32-E72D297353CC}">
              <c16:uniqueId val="{00000002-B9C9-4396-AE9B-6DFEA78DFA73}"/>
            </c:ext>
          </c:extLst>
        </c:ser>
        <c:dLbls>
          <c:dLblPos val="outEnd"/>
          <c:showLegendKey val="0"/>
          <c:showVal val="1"/>
          <c:showCatName val="0"/>
          <c:showSerName val="0"/>
          <c:showPercent val="0"/>
          <c:showBubbleSize val="0"/>
        </c:dLbls>
        <c:gapWidth val="36"/>
        <c:axId val="43012864"/>
        <c:axId val="43015552"/>
      </c:barChart>
      <c:catAx>
        <c:axId val="43012864"/>
        <c:scaling>
          <c:orientation val="minMax"/>
        </c:scaling>
        <c:delete val="0"/>
        <c:axPos val="b"/>
        <c:numFmt formatCode="General" sourceLinked="0"/>
        <c:majorTickMark val="out"/>
        <c:minorTickMark val="none"/>
        <c:tickLblPos val="nextTo"/>
        <c:crossAx val="43015552"/>
        <c:crosses val="autoZero"/>
        <c:auto val="1"/>
        <c:lblAlgn val="ctr"/>
        <c:lblOffset val="100"/>
        <c:noMultiLvlLbl val="0"/>
      </c:catAx>
      <c:valAx>
        <c:axId val="43015552"/>
        <c:scaling>
          <c:orientation val="minMax"/>
        </c:scaling>
        <c:delete val="0"/>
        <c:axPos val="l"/>
        <c:title>
          <c:tx>
            <c:rich>
              <a:bodyPr rot="0" vert="horz"/>
              <a:lstStyle/>
              <a:p>
                <a:pPr>
                  <a:defRPr/>
                </a:pPr>
                <a:r>
                  <a:rPr lang="en-GB" dirty="0"/>
                  <a:t>%</a:t>
                </a:r>
              </a:p>
            </c:rich>
          </c:tx>
          <c:layout>
            <c:manualLayout>
              <c:xMode val="edge"/>
              <c:yMode val="edge"/>
              <c:x val="6.25E-2"/>
              <c:y val="1.6630867935513848E-2"/>
            </c:manualLayout>
          </c:layout>
          <c:overlay val="0"/>
        </c:title>
        <c:numFmt formatCode="General" sourceLinked="1"/>
        <c:majorTickMark val="out"/>
        <c:minorTickMark val="none"/>
        <c:tickLblPos val="nextTo"/>
        <c:crossAx val="43012864"/>
        <c:crosses val="autoZero"/>
        <c:crossBetween val="between"/>
      </c:valAx>
    </c:plotArea>
    <c:legend>
      <c:legendPos val="r"/>
      <c:layout>
        <c:manualLayout>
          <c:xMode val="edge"/>
          <c:yMode val="edge"/>
          <c:x val="0.82079280740313965"/>
          <c:y val="0.26694376873628523"/>
          <c:w val="0.16836708419577634"/>
          <c:h val="0.4348705690487740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9/14/2020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598" rtl="0" eaLnBrk="1" latinLnBrk="0" hangingPunct="1">
      <a:defRPr sz="1200" kern="1200">
        <a:solidFill>
          <a:schemeClr val="tx1"/>
        </a:solidFill>
        <a:latin typeface="+mn-lt"/>
        <a:ea typeface="+mn-ea"/>
        <a:cs typeface="+mn-cs"/>
      </a:defRPr>
    </a:lvl1pPr>
    <a:lvl2pPr marL="455802" algn="l" defTabSz="911598" rtl="0" eaLnBrk="1" latinLnBrk="0" hangingPunct="1">
      <a:defRPr sz="1200" kern="1200">
        <a:solidFill>
          <a:schemeClr val="tx1"/>
        </a:solidFill>
        <a:latin typeface="+mn-lt"/>
        <a:ea typeface="+mn-ea"/>
        <a:cs typeface="+mn-cs"/>
      </a:defRPr>
    </a:lvl2pPr>
    <a:lvl3pPr marL="911598" algn="l" defTabSz="911598" rtl="0" eaLnBrk="1" latinLnBrk="0" hangingPunct="1">
      <a:defRPr sz="1200" kern="1200">
        <a:solidFill>
          <a:schemeClr val="tx1"/>
        </a:solidFill>
        <a:latin typeface="+mn-lt"/>
        <a:ea typeface="+mn-ea"/>
        <a:cs typeface="+mn-cs"/>
      </a:defRPr>
    </a:lvl3pPr>
    <a:lvl4pPr marL="1367398" algn="l" defTabSz="911598" rtl="0" eaLnBrk="1" latinLnBrk="0" hangingPunct="1">
      <a:defRPr sz="1200" kern="1200">
        <a:solidFill>
          <a:schemeClr val="tx1"/>
        </a:solidFill>
        <a:latin typeface="+mn-lt"/>
        <a:ea typeface="+mn-ea"/>
        <a:cs typeface="+mn-cs"/>
      </a:defRPr>
    </a:lvl4pPr>
    <a:lvl5pPr marL="1823173" algn="l" defTabSz="911598" rtl="0" eaLnBrk="1" latinLnBrk="0" hangingPunct="1">
      <a:defRPr sz="1200" kern="1200">
        <a:solidFill>
          <a:schemeClr val="tx1"/>
        </a:solidFill>
        <a:latin typeface="+mn-lt"/>
        <a:ea typeface="+mn-ea"/>
        <a:cs typeface="+mn-cs"/>
      </a:defRPr>
    </a:lvl5pPr>
    <a:lvl6pPr marL="2278988" algn="l" defTabSz="911598" rtl="0" eaLnBrk="1" latinLnBrk="0" hangingPunct="1">
      <a:defRPr sz="1200" kern="1200">
        <a:solidFill>
          <a:schemeClr val="tx1"/>
        </a:solidFill>
        <a:latin typeface="+mn-lt"/>
        <a:ea typeface="+mn-ea"/>
        <a:cs typeface="+mn-cs"/>
      </a:defRPr>
    </a:lvl6pPr>
    <a:lvl7pPr marL="2734797" algn="l" defTabSz="911598" rtl="0" eaLnBrk="1" latinLnBrk="0" hangingPunct="1">
      <a:defRPr sz="1200" kern="1200">
        <a:solidFill>
          <a:schemeClr val="tx1"/>
        </a:solidFill>
        <a:latin typeface="+mn-lt"/>
        <a:ea typeface="+mn-ea"/>
        <a:cs typeface="+mn-cs"/>
      </a:defRPr>
    </a:lvl7pPr>
    <a:lvl8pPr marL="3190579" algn="l" defTabSz="911598" rtl="0" eaLnBrk="1" latinLnBrk="0" hangingPunct="1">
      <a:defRPr sz="1200" kern="1200">
        <a:solidFill>
          <a:schemeClr val="tx1"/>
        </a:solidFill>
        <a:latin typeface="+mn-lt"/>
        <a:ea typeface="+mn-ea"/>
        <a:cs typeface="+mn-cs"/>
      </a:defRPr>
    </a:lvl8pPr>
    <a:lvl9pPr marL="3646352" algn="l" defTabSz="9115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3" name="Google Shape;463;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379374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374977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6297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87"/>
            <a:ext cx="8189383" cy="6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3" tIns="49647" rIns="99273" bIns="49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7"/>
            <a:ext cx="8191500" cy="638873"/>
          </a:xfrm>
          <a:prstGeom prst="rect">
            <a:avLst/>
          </a:prstGeom>
          <a:noFill/>
        </p:spPr>
        <p:txBody>
          <a:bodyPr lIns="99273" tIns="49647" rIns="99273" bIns="49647">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42"/>
            <a:ext cx="8191500" cy="500373"/>
          </a:xfrm>
          <a:prstGeom prst="rect">
            <a:avLst/>
          </a:prstGeom>
          <a:noFill/>
        </p:spPr>
        <p:txBody>
          <a:bodyPr lIns="99273" tIns="49647" rIns="99273" bIns="49647">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10"/>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54" tIns="45583" rIns="91154" bIns="45583"/>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82550194"/>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0"/>
            <a:ext cx="10198197" cy="788737"/>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71" tIns="58532" rIns="117071" bIns="5853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71" tIns="58532" rIns="117071" bIns="5853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026890"/>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6" tIns="58555" rIns="117116" bIns="58555">
            <a:normAutofit/>
          </a:bodyPr>
          <a:lstStyle>
            <a:lvl1pPr marL="683166" marR="0" indent="-683166" algn="l" defTabSz="1171136"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73" indent="0" algn="ctr">
              <a:buNone/>
              <a:defRPr>
                <a:solidFill>
                  <a:schemeClr val="tx1">
                    <a:tint val="75000"/>
                  </a:schemeClr>
                </a:solidFill>
              </a:defRPr>
            </a:lvl2pPr>
            <a:lvl3pPr marL="1171136" indent="0" algn="ctr">
              <a:buNone/>
              <a:defRPr>
                <a:solidFill>
                  <a:schemeClr val="tx1">
                    <a:tint val="75000"/>
                  </a:schemeClr>
                </a:solidFill>
              </a:defRPr>
            </a:lvl3pPr>
            <a:lvl4pPr marL="1756700" indent="0" algn="ctr">
              <a:buNone/>
              <a:defRPr>
                <a:solidFill>
                  <a:schemeClr val="tx1">
                    <a:tint val="75000"/>
                  </a:schemeClr>
                </a:solidFill>
              </a:defRPr>
            </a:lvl4pPr>
            <a:lvl5pPr marL="2342274" indent="0" algn="ctr">
              <a:buNone/>
              <a:defRPr>
                <a:solidFill>
                  <a:schemeClr val="tx1">
                    <a:tint val="75000"/>
                  </a:schemeClr>
                </a:solidFill>
              </a:defRPr>
            </a:lvl5pPr>
            <a:lvl6pPr marL="2927830" indent="0" algn="ctr">
              <a:buNone/>
              <a:defRPr>
                <a:solidFill>
                  <a:schemeClr val="tx1">
                    <a:tint val="75000"/>
                  </a:schemeClr>
                </a:solidFill>
              </a:defRPr>
            </a:lvl6pPr>
            <a:lvl7pPr marL="3513398" indent="0" algn="ctr">
              <a:buNone/>
              <a:defRPr>
                <a:solidFill>
                  <a:schemeClr val="tx1">
                    <a:tint val="75000"/>
                  </a:schemeClr>
                </a:solidFill>
              </a:defRPr>
            </a:lvl7pPr>
            <a:lvl8pPr marL="4098974" indent="0" algn="ctr">
              <a:buNone/>
              <a:defRPr>
                <a:solidFill>
                  <a:schemeClr val="tx1">
                    <a:tint val="75000"/>
                  </a:schemeClr>
                </a:solidFill>
              </a:defRPr>
            </a:lvl8pPr>
            <a:lvl9pPr marL="468454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0589617"/>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451381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6043182"/>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6" tIns="58555" rIns="117116" bIns="585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6" tIns="58555" rIns="117116" bIns="585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0176747"/>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1902092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5234166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6" tIns="58555" rIns="117116" bIns="58555" anchor="ctr"/>
          <a:lstStyle/>
          <a:p>
            <a:pPr algn="ctr" defTabSz="117113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6" tIns="58555" rIns="117116" bIns="585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6" tIns="58555" rIns="117116" bIns="585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6" tIns="58555" rIns="117116" bIns="585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508576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8"/>
            <a:ext cx="10198197" cy="788737"/>
          </a:xfrm>
          <a:prstGeom prst="rect">
            <a:avLst/>
          </a:prstGeom>
        </p:spPr>
        <p:txBody>
          <a:bodyPr lIns="117116" tIns="58555" rIns="117116" bIns="585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6" tIns="58555" rIns="117116" bIns="585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6" tIns="58555" rIns="117116" bIns="585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7517096"/>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1" tIns="58584" rIns="117171" bIns="58584">
            <a:normAutofit/>
          </a:bodyPr>
          <a:lstStyle>
            <a:lvl1pPr marL="683493" marR="0" indent="-683493" algn="l" defTabSz="1171698"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51" indent="0" algn="ctr">
              <a:buNone/>
              <a:defRPr>
                <a:solidFill>
                  <a:schemeClr val="tx1">
                    <a:tint val="75000"/>
                  </a:schemeClr>
                </a:solidFill>
              </a:defRPr>
            </a:lvl2pPr>
            <a:lvl3pPr marL="1171698" indent="0" algn="ctr">
              <a:buNone/>
              <a:defRPr>
                <a:solidFill>
                  <a:schemeClr val="tx1">
                    <a:tint val="75000"/>
                  </a:schemeClr>
                </a:solidFill>
              </a:defRPr>
            </a:lvl3pPr>
            <a:lvl4pPr marL="1757545" indent="0" algn="ctr">
              <a:buNone/>
              <a:defRPr>
                <a:solidFill>
                  <a:schemeClr val="tx1">
                    <a:tint val="75000"/>
                  </a:schemeClr>
                </a:solidFill>
              </a:defRPr>
            </a:lvl4pPr>
            <a:lvl5pPr marL="2343397" indent="0" algn="ctr">
              <a:buNone/>
              <a:defRPr>
                <a:solidFill>
                  <a:schemeClr val="tx1">
                    <a:tint val="75000"/>
                  </a:schemeClr>
                </a:solidFill>
              </a:defRPr>
            </a:lvl5pPr>
            <a:lvl6pPr marL="2929241" indent="0" algn="ctr">
              <a:buNone/>
              <a:defRPr>
                <a:solidFill>
                  <a:schemeClr val="tx1">
                    <a:tint val="75000"/>
                  </a:schemeClr>
                </a:solidFill>
              </a:defRPr>
            </a:lvl6pPr>
            <a:lvl7pPr marL="3515090" indent="0" algn="ctr">
              <a:buNone/>
              <a:defRPr>
                <a:solidFill>
                  <a:schemeClr val="tx1">
                    <a:tint val="75000"/>
                  </a:schemeClr>
                </a:solidFill>
              </a:defRPr>
            </a:lvl7pPr>
            <a:lvl8pPr marL="4100944" indent="0" algn="ctr">
              <a:buNone/>
              <a:defRPr>
                <a:solidFill>
                  <a:schemeClr val="tx1">
                    <a:tint val="75000"/>
                  </a:schemeClr>
                </a:solidFill>
              </a:defRPr>
            </a:lvl8pPr>
            <a:lvl9pPr marL="46867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457004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216236233"/>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4167741"/>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634314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060799"/>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9243741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6414026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1" tIns="58584" rIns="117171" bIns="5858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302562"/>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4"/>
            <a:ext cx="10198197" cy="788737"/>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1" tIns="58584" rIns="117171" bIns="5858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1" tIns="58584" rIns="117171" bIns="5858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5352647"/>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8521292"/>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799724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119099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346880366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86658499"/>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94777201"/>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70519065"/>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85229715"/>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0"/>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18452316"/>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760265896"/>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636018892"/>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13409144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76626611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07328244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412474404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453992135"/>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463495342"/>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4752503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6563596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336920208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28626894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393089809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351229060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87"/>
            <a:ext cx="8189383" cy="6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3" tIns="49647" rIns="99273" bIns="49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7"/>
            <a:ext cx="8191500" cy="638873"/>
          </a:xfrm>
          <a:prstGeom prst="rect">
            <a:avLst/>
          </a:prstGeom>
          <a:noFill/>
        </p:spPr>
        <p:txBody>
          <a:bodyPr lIns="99273" tIns="49647" rIns="99273" bIns="49647">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42"/>
            <a:ext cx="8191500" cy="500373"/>
          </a:xfrm>
          <a:prstGeom prst="rect">
            <a:avLst/>
          </a:prstGeom>
          <a:noFill/>
        </p:spPr>
        <p:txBody>
          <a:bodyPr lIns="99273" tIns="49647" rIns="99273" bIns="49647">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10"/>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54" tIns="45583" rIns="91154" bIns="45583"/>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53614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54" tIns="45583" rIns="91154" bIns="45583"/>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54" tIns="45583" rIns="91154" bIns="45583"/>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643985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65554176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3199052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35760003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97316992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8374839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00933559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3352144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99891405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445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97768893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140" tIns="45562" rIns="91140" bIns="45562"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65452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8471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4542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13"/>
            <a:ext cx="5280000" cy="2926039"/>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13"/>
            <a:ext cx="5280000" cy="2926039"/>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6389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4429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140" tIns="45562" rIns="91140" bIns="4556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140" tIns="45562" rIns="91140" bIns="4556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398" marR="0" lvl="2"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173" marR="0" lvl="3"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988" marR="0" lvl="4"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68302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54"/>
            <a:ext cx="10198197" cy="788737"/>
          </a:xfrm>
          <a:prstGeom prst="rect">
            <a:avLst/>
          </a:prstGeom>
          <a:noFill/>
          <a:ln>
            <a:noFill/>
          </a:ln>
        </p:spPr>
        <p:txBody>
          <a:bodyPr spcFirstLastPara="1" wrap="square" lIns="91140" tIns="45562" rIns="91140" bIns="45562" anchor="b" anchorCtr="0"/>
          <a:lstStyle>
            <a:lvl1pPr marL="455802" marR="0" lvl="0" indent="-227909"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598" marR="0" lvl="1"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398" marR="0" lvl="2"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173" marR="0" lvl="3"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988" marR="0" lvl="4" indent="-27222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140" tIns="45562" rIns="91140" bIns="45562" anchor="t" anchorCtr="0"/>
          <a:lstStyle>
            <a:lvl1pPr marL="455802" marR="0" lvl="0" indent="-227909"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140" tIns="45562" rIns="91140" bIns="45562" anchor="t" anchorCtr="0"/>
          <a:lstStyle>
            <a:lvl1pPr marL="455802" marR="0" lvl="0" indent="-227909"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598" marR="0" lvl="1"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398" marR="0" lvl="2"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173" marR="0" lvl="3"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988" marR="0" lvl="4" indent="-34184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797" marR="0" lvl="5"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579" marR="0" lvl="6"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6352" marR="0" lvl="7"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155" marR="0" lvl="8" indent="-35451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5710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80" tIns="58432" rIns="116880" bIns="58432">
            <a:normAutofit/>
          </a:bodyPr>
          <a:lstStyle>
            <a:lvl1pPr marL="681748" marR="0" indent="-681748" algn="l" defTabSz="116871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65" indent="0" algn="ctr">
              <a:buNone/>
              <a:defRPr>
                <a:solidFill>
                  <a:schemeClr val="tx1">
                    <a:tint val="75000"/>
                  </a:schemeClr>
                </a:solidFill>
              </a:defRPr>
            </a:lvl2pPr>
            <a:lvl3pPr marL="1168711" indent="0" algn="ctr">
              <a:buNone/>
              <a:defRPr>
                <a:solidFill>
                  <a:schemeClr val="tx1">
                    <a:tint val="75000"/>
                  </a:schemeClr>
                </a:solidFill>
              </a:defRPr>
            </a:lvl3pPr>
            <a:lvl4pPr marL="1753036" indent="0" algn="ctr">
              <a:buNone/>
              <a:defRPr>
                <a:solidFill>
                  <a:schemeClr val="tx1">
                    <a:tint val="75000"/>
                  </a:schemeClr>
                </a:solidFill>
              </a:defRPr>
            </a:lvl4pPr>
            <a:lvl5pPr marL="2337408" indent="0" algn="ctr">
              <a:buNone/>
              <a:defRPr>
                <a:solidFill>
                  <a:schemeClr val="tx1">
                    <a:tint val="75000"/>
                  </a:schemeClr>
                </a:solidFill>
              </a:defRPr>
            </a:lvl5pPr>
            <a:lvl6pPr marL="2921759" indent="0" algn="ctr">
              <a:buNone/>
              <a:defRPr>
                <a:solidFill>
                  <a:schemeClr val="tx1">
                    <a:tint val="75000"/>
                  </a:schemeClr>
                </a:solidFill>
              </a:defRPr>
            </a:lvl6pPr>
            <a:lvl7pPr marL="3506071" indent="0" algn="ctr">
              <a:buNone/>
              <a:defRPr>
                <a:solidFill>
                  <a:schemeClr val="tx1">
                    <a:tint val="75000"/>
                  </a:schemeClr>
                </a:solidFill>
              </a:defRPr>
            </a:lvl7pPr>
            <a:lvl8pPr marL="4090462" indent="0" algn="ctr">
              <a:buNone/>
              <a:defRPr>
                <a:solidFill>
                  <a:schemeClr val="tx1">
                    <a:tint val="75000"/>
                  </a:schemeClr>
                </a:solidFill>
              </a:defRPr>
            </a:lvl8pPr>
            <a:lvl9pPr marL="467481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3383314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381724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60583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1250415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303134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266588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0407687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80" tIns="58432" rIns="116880" bIns="5843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108958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3"/>
            <a:ext cx="10198197" cy="788737"/>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80" tIns="58432" rIns="116880" bIns="5843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80" tIns="58432" rIns="116880" bIns="5843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252496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3" tIns="58439" rIns="116893" bIns="58439">
            <a:normAutofit/>
          </a:bodyPr>
          <a:lstStyle>
            <a:lvl1pPr marL="681829" marR="0" indent="-681829" algn="l" defTabSz="11688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36" indent="0" algn="ctr">
              <a:buNone/>
              <a:defRPr>
                <a:solidFill>
                  <a:schemeClr val="tx1">
                    <a:tint val="75000"/>
                  </a:schemeClr>
                </a:solidFill>
              </a:defRPr>
            </a:lvl2pPr>
            <a:lvl3pPr marL="1168851" indent="0" algn="ctr">
              <a:buNone/>
              <a:defRPr>
                <a:solidFill>
                  <a:schemeClr val="tx1">
                    <a:tint val="75000"/>
                  </a:schemeClr>
                </a:solidFill>
              </a:defRPr>
            </a:lvl3pPr>
            <a:lvl4pPr marL="1753248" indent="0" algn="ctr">
              <a:buNone/>
              <a:defRPr>
                <a:solidFill>
                  <a:schemeClr val="tx1">
                    <a:tint val="75000"/>
                  </a:schemeClr>
                </a:solidFill>
              </a:defRPr>
            </a:lvl4pPr>
            <a:lvl5pPr marL="2337689" indent="0" algn="ctr">
              <a:buNone/>
              <a:defRPr>
                <a:solidFill>
                  <a:schemeClr val="tx1">
                    <a:tint val="75000"/>
                  </a:schemeClr>
                </a:solidFill>
              </a:defRPr>
            </a:lvl5pPr>
            <a:lvl6pPr marL="2922109" indent="0" algn="ctr">
              <a:buNone/>
              <a:defRPr>
                <a:solidFill>
                  <a:schemeClr val="tx1">
                    <a:tint val="75000"/>
                  </a:schemeClr>
                </a:solidFill>
              </a:defRPr>
            </a:lvl6pPr>
            <a:lvl7pPr marL="3506494" indent="0" algn="ctr">
              <a:buNone/>
              <a:defRPr>
                <a:solidFill>
                  <a:schemeClr val="tx1">
                    <a:tint val="75000"/>
                  </a:schemeClr>
                </a:solidFill>
              </a:defRPr>
            </a:lvl7pPr>
            <a:lvl8pPr marL="4090952" indent="0" algn="ctr">
              <a:buNone/>
              <a:defRPr>
                <a:solidFill>
                  <a:schemeClr val="tx1">
                    <a:tint val="75000"/>
                  </a:schemeClr>
                </a:solidFill>
              </a:defRPr>
            </a:lvl8pPr>
            <a:lvl9pPr marL="4675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222498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981454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926526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3" tIns="58439" rIns="116893" bIns="584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3" tIns="58439" rIns="116893" bIns="584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986102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213450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78054586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689343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3" tIns="58439" rIns="116893" bIns="5843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4571317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9"/>
            <a:ext cx="10198197" cy="788737"/>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3" tIns="58439" rIns="116893" bIns="5843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3" tIns="58439" rIns="116893" bIns="5843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7847129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11" tIns="58448" rIns="116911" bIns="58448">
            <a:normAutofit/>
          </a:bodyPr>
          <a:lstStyle>
            <a:lvl1pPr marL="681938" marR="0" indent="-681938" algn="l" defTabSz="116903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28" indent="0" algn="ctr">
              <a:buNone/>
              <a:defRPr>
                <a:solidFill>
                  <a:schemeClr val="tx1">
                    <a:tint val="75000"/>
                  </a:schemeClr>
                </a:solidFill>
              </a:defRPr>
            </a:lvl2pPr>
            <a:lvl3pPr marL="1169037" indent="0" algn="ctr">
              <a:buNone/>
              <a:defRPr>
                <a:solidFill>
                  <a:schemeClr val="tx1">
                    <a:tint val="75000"/>
                  </a:schemeClr>
                </a:solidFill>
              </a:defRPr>
            </a:lvl3pPr>
            <a:lvl4pPr marL="1753530" indent="0" algn="ctr">
              <a:buNone/>
              <a:defRPr>
                <a:solidFill>
                  <a:schemeClr val="tx1">
                    <a:tint val="75000"/>
                  </a:schemeClr>
                </a:solidFill>
              </a:defRPr>
            </a:lvl4pPr>
            <a:lvl5pPr marL="2338063" indent="0" algn="ctr">
              <a:buNone/>
              <a:defRPr>
                <a:solidFill>
                  <a:schemeClr val="tx1">
                    <a:tint val="75000"/>
                  </a:schemeClr>
                </a:solidFill>
              </a:defRPr>
            </a:lvl5pPr>
            <a:lvl6pPr marL="2922575" indent="0" algn="ctr">
              <a:buNone/>
              <a:defRPr>
                <a:solidFill>
                  <a:schemeClr val="tx1">
                    <a:tint val="75000"/>
                  </a:schemeClr>
                </a:solidFill>
              </a:defRPr>
            </a:lvl6pPr>
            <a:lvl7pPr marL="3507057" indent="0" algn="ctr">
              <a:buNone/>
              <a:defRPr>
                <a:solidFill>
                  <a:schemeClr val="tx1">
                    <a:tint val="75000"/>
                  </a:schemeClr>
                </a:solidFill>
              </a:defRPr>
            </a:lvl7pPr>
            <a:lvl8pPr marL="4091607" indent="0" algn="ctr">
              <a:buNone/>
              <a:defRPr>
                <a:solidFill>
                  <a:schemeClr val="tx1">
                    <a:tint val="75000"/>
                  </a:schemeClr>
                </a:solidFill>
              </a:defRPr>
            </a:lvl8pPr>
            <a:lvl9pPr marL="46761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2371077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748459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223380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3342012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6446278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4750990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11" tIns="58448" rIns="116911" bIns="5844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7938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71744211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4"/>
            <a:ext cx="10198197" cy="788737"/>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11" tIns="58448" rIns="116911" bIns="5844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11" tIns="58448" rIns="116911" bIns="5844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852335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2" tIns="58471" rIns="116952" bIns="58471">
            <a:normAutofit/>
          </a:bodyPr>
          <a:lstStyle>
            <a:lvl1pPr marL="682184" marR="0" indent="-682184" algn="l" defTabSz="116945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37" indent="0" algn="ctr">
              <a:buNone/>
              <a:defRPr>
                <a:solidFill>
                  <a:schemeClr val="tx1">
                    <a:tint val="75000"/>
                  </a:schemeClr>
                </a:solidFill>
              </a:defRPr>
            </a:lvl2pPr>
            <a:lvl3pPr marL="1169455" indent="0" algn="ctr">
              <a:buNone/>
              <a:defRPr>
                <a:solidFill>
                  <a:schemeClr val="tx1">
                    <a:tint val="75000"/>
                  </a:schemeClr>
                </a:solidFill>
              </a:defRPr>
            </a:lvl3pPr>
            <a:lvl4pPr marL="1754164" indent="0" algn="ctr">
              <a:buNone/>
              <a:defRPr>
                <a:solidFill>
                  <a:schemeClr val="tx1">
                    <a:tint val="75000"/>
                  </a:schemeClr>
                </a:solidFill>
              </a:defRPr>
            </a:lvl4pPr>
            <a:lvl5pPr marL="2338905" indent="0" algn="ctr">
              <a:buNone/>
              <a:defRPr>
                <a:solidFill>
                  <a:schemeClr val="tx1">
                    <a:tint val="75000"/>
                  </a:schemeClr>
                </a:solidFill>
              </a:defRPr>
            </a:lvl5pPr>
            <a:lvl6pPr marL="2923625" indent="0" algn="ctr">
              <a:buNone/>
              <a:defRPr>
                <a:solidFill>
                  <a:schemeClr val="tx1">
                    <a:tint val="75000"/>
                  </a:schemeClr>
                </a:solidFill>
              </a:defRPr>
            </a:lvl6pPr>
            <a:lvl7pPr marL="3508325" indent="0" algn="ctr">
              <a:buNone/>
              <a:defRPr>
                <a:solidFill>
                  <a:schemeClr val="tx1">
                    <a:tint val="75000"/>
                  </a:schemeClr>
                </a:solidFill>
              </a:defRPr>
            </a:lvl7pPr>
            <a:lvl8pPr marL="4093080" indent="0" algn="ctr">
              <a:buNone/>
              <a:defRPr>
                <a:solidFill>
                  <a:schemeClr val="tx1">
                    <a:tint val="75000"/>
                  </a:schemeClr>
                </a:solidFill>
              </a:defRPr>
            </a:lvl8pPr>
            <a:lvl9pPr marL="467780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95947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155706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2632672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424715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7148238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4510646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2" tIns="58471" rIns="116952" bIns="5847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830025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4"/>
            <a:ext cx="10198197" cy="788737"/>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2" tIns="58471" rIns="116952" bIns="5847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2" tIns="58471" rIns="116952" bIns="5847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636882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18" tIns="45614" rIns="91218" bIns="45614">
            <a:normAutofit/>
          </a:bodyPr>
          <a:lstStyle>
            <a:lvl1pPr marL="532115" marR="0" indent="-532115" algn="l" defTabSz="9122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11" indent="0" algn="ctr">
              <a:buNone/>
              <a:defRPr>
                <a:solidFill>
                  <a:schemeClr val="tx1">
                    <a:tint val="75000"/>
                  </a:schemeClr>
                </a:solidFill>
              </a:defRPr>
            </a:lvl2pPr>
            <a:lvl3pPr marL="912216" indent="0" algn="ctr">
              <a:buNone/>
              <a:defRPr>
                <a:solidFill>
                  <a:schemeClr val="tx1">
                    <a:tint val="75000"/>
                  </a:schemeClr>
                </a:solidFill>
              </a:defRPr>
            </a:lvl3pPr>
            <a:lvl4pPr marL="1368325" indent="0" algn="ctr">
              <a:buNone/>
              <a:defRPr>
                <a:solidFill>
                  <a:schemeClr val="tx1">
                    <a:tint val="75000"/>
                  </a:schemeClr>
                </a:solidFill>
              </a:defRPr>
            </a:lvl4pPr>
            <a:lvl5pPr marL="1824415" indent="0" algn="ctr">
              <a:buNone/>
              <a:defRPr>
                <a:solidFill>
                  <a:schemeClr val="tx1">
                    <a:tint val="75000"/>
                  </a:schemeClr>
                </a:solidFill>
              </a:defRPr>
            </a:lvl5pPr>
            <a:lvl6pPr marL="2280536" indent="0" algn="ctr">
              <a:buNone/>
              <a:defRPr>
                <a:solidFill>
                  <a:schemeClr val="tx1">
                    <a:tint val="75000"/>
                  </a:schemeClr>
                </a:solidFill>
              </a:defRPr>
            </a:lvl6pPr>
            <a:lvl7pPr marL="2736652" indent="0" algn="ctr">
              <a:buNone/>
              <a:defRPr>
                <a:solidFill>
                  <a:schemeClr val="tx1">
                    <a:tint val="75000"/>
                  </a:schemeClr>
                </a:solidFill>
              </a:defRPr>
            </a:lvl7pPr>
            <a:lvl8pPr marL="3192743" indent="0" algn="ctr">
              <a:buNone/>
              <a:defRPr>
                <a:solidFill>
                  <a:schemeClr val="tx1">
                    <a:tint val="75000"/>
                  </a:schemeClr>
                </a:solidFill>
              </a:defRPr>
            </a:lvl8pPr>
            <a:lvl9pPr marL="364883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215560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804193530"/>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0690442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423614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18" tIns="45614" rIns="91218" bIns="456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18" tIns="45614" rIns="91218" bIns="456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283896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6653483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1074630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anchor="ctr"/>
          <a:lstStyle/>
          <a:p>
            <a:pPr algn="ctr" defTabSz="912216">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18" tIns="45614" rIns="91218" bIns="4561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91218" tIns="45614" rIns="91218" bIns="456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18" tIns="45614" rIns="91218" bIns="4561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42" y="5429267"/>
            <a:ext cx="10198196" cy="1288804"/>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052435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6"/>
            <a:ext cx="10198197" cy="788737"/>
          </a:xfrm>
          <a:prstGeom prst="rect">
            <a:avLst/>
          </a:prstGeom>
        </p:spPr>
        <p:txBody>
          <a:bodyPr lIns="91218" tIns="45614" rIns="91218" bIns="456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18" tIns="45614" rIns="91218" bIns="4561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18" tIns="45614" rIns="91218" bIns="4561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0273863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57970810"/>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2186149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429830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06059747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85670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3537293"/>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1915437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017590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3"/>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361024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25" tIns="58508" rIns="117025" bIns="58508">
            <a:normAutofit/>
          </a:bodyPr>
          <a:lstStyle>
            <a:lvl1pPr marL="682620" marR="0" indent="-682620" algn="l" defTabSz="11702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09" indent="0" algn="ctr">
              <a:buNone/>
              <a:defRPr>
                <a:solidFill>
                  <a:schemeClr val="tx1">
                    <a:tint val="75000"/>
                  </a:schemeClr>
                </a:solidFill>
              </a:defRPr>
            </a:lvl2pPr>
            <a:lvl3pPr marL="1170201" indent="0" algn="ctr">
              <a:buNone/>
              <a:defRPr>
                <a:solidFill>
                  <a:schemeClr val="tx1">
                    <a:tint val="75000"/>
                  </a:schemeClr>
                </a:solidFill>
              </a:defRPr>
            </a:lvl3pPr>
            <a:lvl4pPr marL="1755291" indent="0" algn="ctr">
              <a:buNone/>
              <a:defRPr>
                <a:solidFill>
                  <a:schemeClr val="tx1">
                    <a:tint val="75000"/>
                  </a:schemeClr>
                </a:solidFill>
              </a:defRPr>
            </a:lvl4pPr>
            <a:lvl5pPr marL="2340403" indent="0" algn="ctr">
              <a:buNone/>
              <a:defRPr>
                <a:solidFill>
                  <a:schemeClr val="tx1">
                    <a:tint val="75000"/>
                  </a:schemeClr>
                </a:solidFill>
              </a:defRPr>
            </a:lvl5pPr>
            <a:lvl6pPr marL="2925492" indent="0" algn="ctr">
              <a:buNone/>
              <a:defRPr>
                <a:solidFill>
                  <a:schemeClr val="tx1">
                    <a:tint val="75000"/>
                  </a:schemeClr>
                </a:solidFill>
              </a:defRPr>
            </a:lvl6pPr>
            <a:lvl7pPr marL="3510580" indent="0" algn="ctr">
              <a:buNone/>
              <a:defRPr>
                <a:solidFill>
                  <a:schemeClr val="tx1">
                    <a:tint val="75000"/>
                  </a:schemeClr>
                </a:solidFill>
              </a:defRPr>
            </a:lvl7pPr>
            <a:lvl8pPr marL="4095698" indent="0" algn="ctr">
              <a:buNone/>
              <a:defRPr>
                <a:solidFill>
                  <a:schemeClr val="tx1">
                    <a:tint val="75000"/>
                  </a:schemeClr>
                </a:solidFill>
              </a:defRPr>
            </a:lvl8pPr>
            <a:lvl9pPr marL="46808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583630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143262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17490580"/>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7567695"/>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61092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77425325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1484985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25" tIns="58508" rIns="117025" bIns="5850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749688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2"/>
            <a:ext cx="10198197" cy="788737"/>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25" tIns="58508" rIns="117025" bIns="5850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25" tIns="58508" rIns="117025" bIns="5850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126629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71" tIns="58532" rIns="117071" bIns="58532">
            <a:normAutofit/>
          </a:bodyPr>
          <a:lstStyle>
            <a:lvl1pPr marL="682893" marR="0" indent="-682893" algn="l" defTabSz="1170666"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41" indent="0" algn="ctr">
              <a:buNone/>
              <a:defRPr>
                <a:solidFill>
                  <a:schemeClr val="tx1">
                    <a:tint val="75000"/>
                  </a:schemeClr>
                </a:solidFill>
              </a:defRPr>
            </a:lvl2pPr>
            <a:lvl3pPr marL="1170666" indent="0" algn="ctr">
              <a:buNone/>
              <a:defRPr>
                <a:solidFill>
                  <a:schemeClr val="tx1">
                    <a:tint val="75000"/>
                  </a:schemeClr>
                </a:solidFill>
              </a:defRPr>
            </a:lvl3pPr>
            <a:lvl4pPr marL="1755995" indent="0" algn="ctr">
              <a:buNone/>
              <a:defRPr>
                <a:solidFill>
                  <a:schemeClr val="tx1">
                    <a:tint val="75000"/>
                  </a:schemeClr>
                </a:solidFill>
              </a:defRPr>
            </a:lvl4pPr>
            <a:lvl5pPr marL="2341338" indent="0" algn="ctr">
              <a:buNone/>
              <a:defRPr>
                <a:solidFill>
                  <a:schemeClr val="tx1">
                    <a:tint val="75000"/>
                  </a:schemeClr>
                </a:solidFill>
              </a:defRPr>
            </a:lvl5pPr>
            <a:lvl6pPr marL="2926659" indent="0" algn="ctr">
              <a:buNone/>
              <a:defRPr>
                <a:solidFill>
                  <a:schemeClr val="tx1">
                    <a:tint val="75000"/>
                  </a:schemeClr>
                </a:solidFill>
              </a:defRPr>
            </a:lvl6pPr>
            <a:lvl7pPr marL="3511989" indent="0" algn="ctr">
              <a:buNone/>
              <a:defRPr>
                <a:solidFill>
                  <a:schemeClr val="tx1">
                    <a:tint val="75000"/>
                  </a:schemeClr>
                </a:solidFill>
              </a:defRPr>
            </a:lvl7pPr>
            <a:lvl8pPr marL="4097334" indent="0" algn="ctr">
              <a:buNone/>
              <a:defRPr>
                <a:solidFill>
                  <a:schemeClr val="tx1">
                    <a:tint val="75000"/>
                  </a:schemeClr>
                </a:solidFill>
              </a:defRPr>
            </a:lvl8pPr>
            <a:lvl9pPr marL="46826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309570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0668949"/>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1972107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71" tIns="58532" rIns="117071" bIns="585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71" tIns="58532" rIns="117071" bIns="585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1455198"/>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4936765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22596982"/>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1" tIns="58532" rIns="117071" bIns="58532" anchor="ctr"/>
          <a:lstStyle/>
          <a:p>
            <a:pPr algn="ctr" defTabSz="1170666">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71" tIns="58532" rIns="117071" bIns="5853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71" tIns="58532" rIns="117071" bIns="585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71" tIns="58532" rIns="117071" bIns="5853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1" tIns="58532" rIns="117071" bIns="585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4525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7.png"/><Relationship Id="rId5" Type="http://schemas.openxmlformats.org/officeDocument/2006/relationships/slideLayout" Target="../slideLayouts/slideLayout73.xml"/><Relationship Id="rId10" Type="http://schemas.openxmlformats.org/officeDocument/2006/relationships/image" Target="../media/image6.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7.png"/><Relationship Id="rId5" Type="http://schemas.openxmlformats.org/officeDocument/2006/relationships/slideLayout" Target="../slideLayouts/slideLayout81.xml"/><Relationship Id="rId10" Type="http://schemas.openxmlformats.org/officeDocument/2006/relationships/image" Target="../media/image6.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7.png"/><Relationship Id="rId5" Type="http://schemas.openxmlformats.org/officeDocument/2006/relationships/slideLayout" Target="../slideLayouts/slideLayout89.xml"/><Relationship Id="rId10" Type="http://schemas.openxmlformats.org/officeDocument/2006/relationships/image" Target="../media/image6.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7.png"/><Relationship Id="rId5" Type="http://schemas.openxmlformats.org/officeDocument/2006/relationships/slideLayout" Target="../slideLayouts/slideLayout97.xml"/><Relationship Id="rId10" Type="http://schemas.openxmlformats.org/officeDocument/2006/relationships/image" Target="../media/image6.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7.png"/><Relationship Id="rId5" Type="http://schemas.openxmlformats.org/officeDocument/2006/relationships/slideLayout" Target="../slideLayouts/slideLayout105.xml"/><Relationship Id="rId10" Type="http://schemas.openxmlformats.org/officeDocument/2006/relationships/image" Target="../media/image6.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7.png"/><Relationship Id="rId5" Type="http://schemas.openxmlformats.org/officeDocument/2006/relationships/slideLayout" Target="../slideLayouts/slideLayout113.xml"/><Relationship Id="rId10" Type="http://schemas.openxmlformats.org/officeDocument/2006/relationships/image" Target="../media/image6.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7.png"/><Relationship Id="rId5" Type="http://schemas.openxmlformats.org/officeDocument/2006/relationships/slideLayout" Target="../slideLayouts/slideLayout121.xml"/><Relationship Id="rId10" Type="http://schemas.openxmlformats.org/officeDocument/2006/relationships/image" Target="../media/image6.png"/><Relationship Id="rId4" Type="http://schemas.openxmlformats.org/officeDocument/2006/relationships/slideLayout" Target="../slideLayouts/slideLayout12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4.png"/><Relationship Id="rId5" Type="http://schemas.openxmlformats.org/officeDocument/2006/relationships/slideLayout" Target="../slideLayouts/slideLayout129.xml"/><Relationship Id="rId10" Type="http://schemas.openxmlformats.org/officeDocument/2006/relationships/image" Target="../media/image3.png"/><Relationship Id="rId4" Type="http://schemas.openxmlformats.org/officeDocument/2006/relationships/slideLayout" Target="../slideLayouts/slideLayout128.xml"/><Relationship Id="rId9"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7.png"/><Relationship Id="rId5" Type="http://schemas.openxmlformats.org/officeDocument/2006/relationships/slideLayout" Target="../slideLayouts/slideLayout41.xml"/><Relationship Id="rId10" Type="http://schemas.openxmlformats.org/officeDocument/2006/relationships/image" Target="../media/image6.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png"/><Relationship Id="rId5" Type="http://schemas.openxmlformats.org/officeDocument/2006/relationships/slideLayout" Target="../slideLayouts/slideLayout49.xml"/><Relationship Id="rId10"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7.png"/><Relationship Id="rId5" Type="http://schemas.openxmlformats.org/officeDocument/2006/relationships/slideLayout" Target="../slideLayouts/slideLayout57.xml"/><Relationship Id="rId10" Type="http://schemas.openxmlformats.org/officeDocument/2006/relationships/image" Target="../media/image6.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sp>
        <p:nvSpPr>
          <p:cNvPr id="14" name="TextBox 13"/>
          <p:cNvSpPr txBox="1"/>
          <p:nvPr/>
        </p:nvSpPr>
        <p:spPr>
          <a:xfrm>
            <a:off x="9340851" y="6508787"/>
            <a:ext cx="2286000" cy="284930"/>
          </a:xfrm>
          <a:prstGeom prst="rect">
            <a:avLst/>
          </a:prstGeom>
          <a:noFill/>
        </p:spPr>
        <p:txBody>
          <a:bodyPr lIns="99273" tIns="49647" rIns="99273" bIns="49647">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02" algn="ctr" rtl="0" fontAlgn="base">
        <a:spcBef>
          <a:spcPct val="0"/>
        </a:spcBef>
        <a:spcAft>
          <a:spcPct val="0"/>
        </a:spcAft>
        <a:defRPr sz="4400">
          <a:solidFill>
            <a:schemeClr val="tx1"/>
          </a:solidFill>
          <a:latin typeface="Arial" pitchFamily="34" charset="0"/>
          <a:cs typeface="Cordia New" pitchFamily="34" charset="-34"/>
        </a:defRPr>
      </a:lvl6pPr>
      <a:lvl7pPr marL="911598" algn="ctr" rtl="0" fontAlgn="base">
        <a:spcBef>
          <a:spcPct val="0"/>
        </a:spcBef>
        <a:spcAft>
          <a:spcPct val="0"/>
        </a:spcAft>
        <a:defRPr sz="4400">
          <a:solidFill>
            <a:schemeClr val="tx1"/>
          </a:solidFill>
          <a:latin typeface="Arial" pitchFamily="34" charset="0"/>
          <a:cs typeface="Cordia New" pitchFamily="34" charset="-34"/>
        </a:defRPr>
      </a:lvl7pPr>
      <a:lvl8pPr marL="1367398" algn="ctr" rtl="0" fontAlgn="base">
        <a:spcBef>
          <a:spcPct val="0"/>
        </a:spcBef>
        <a:spcAft>
          <a:spcPct val="0"/>
        </a:spcAft>
        <a:defRPr sz="4400">
          <a:solidFill>
            <a:schemeClr val="tx1"/>
          </a:solidFill>
          <a:latin typeface="Arial" pitchFamily="34" charset="0"/>
          <a:cs typeface="Cordia New" pitchFamily="34" charset="-34"/>
        </a:defRPr>
      </a:lvl8pPr>
      <a:lvl9pPr marL="1823173"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48" indent="-34184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77" indent="-2848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98" indent="-227909"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275"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081"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1"/>
            <a:ext cx="723900" cy="365125"/>
          </a:xfrm>
          <a:prstGeom prst="rect">
            <a:avLst/>
          </a:prstGeom>
        </p:spPr>
        <p:txBody>
          <a:bodyPr vert="horz" lIns="116952" tIns="58471" rIns="116952" bIns="5847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55">
              <a:defRPr/>
            </a:pPr>
            <a:fld id="{79C0BFF6-9B14-4446-AF07-628EFEB400B0}" type="slidenum">
              <a:rPr lang="th-TH" smtClean="0">
                <a:solidFill>
                  <a:prstClr val="black">
                    <a:tint val="75000"/>
                  </a:prstClr>
                </a:solidFill>
              </a:rPr>
              <a:pPr defTabSz="116945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7"/>
            <a:ext cx="4341284" cy="8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0" tIns="63671" rIns="127340" bIns="636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5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6" y="800131"/>
            <a:ext cx="4948767" cy="559473"/>
          </a:xfrm>
          <a:prstGeom prst="rect">
            <a:avLst/>
          </a:prstGeom>
          <a:noFill/>
        </p:spPr>
        <p:txBody>
          <a:bodyPr lIns="127340" tIns="63671" rIns="127340" bIns="63671">
            <a:spAutoFit/>
          </a:bodyPr>
          <a:lstStyle/>
          <a:p>
            <a:pPr defTabSz="116945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sp>
        <p:nvSpPr>
          <p:cNvPr id="12" name="TextBox 11"/>
          <p:cNvSpPr txBox="1"/>
          <p:nvPr/>
        </p:nvSpPr>
        <p:spPr>
          <a:xfrm>
            <a:off x="9290153" y="301653"/>
            <a:ext cx="2220383" cy="518194"/>
          </a:xfrm>
          <a:prstGeom prst="rect">
            <a:avLst/>
          </a:prstGeom>
          <a:noFill/>
          <a:effectLst>
            <a:outerShdw blurRad="50800" dist="38100" dir="5400000" algn="t" rotWithShape="0">
              <a:prstClr val="black">
                <a:alpha val="40000"/>
              </a:prstClr>
            </a:outerShdw>
          </a:effectLst>
        </p:spPr>
        <p:txBody>
          <a:bodyPr lIns="116952" tIns="58471" rIns="116952" bIns="58471">
            <a:spAutoFit/>
          </a:bodyPr>
          <a:lstStyle/>
          <a:p>
            <a:pPr algn="r" defTabSz="116945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934634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37" algn="ctr" rtl="0" fontAlgn="base">
        <a:spcBef>
          <a:spcPct val="0"/>
        </a:spcBef>
        <a:spcAft>
          <a:spcPct val="0"/>
        </a:spcAft>
        <a:defRPr sz="5600">
          <a:solidFill>
            <a:schemeClr val="tx1"/>
          </a:solidFill>
          <a:latin typeface="Arial" pitchFamily="34" charset="0"/>
          <a:cs typeface="Cordia New" pitchFamily="34" charset="-34"/>
        </a:defRPr>
      </a:lvl6pPr>
      <a:lvl7pPr marL="1169455" algn="ctr" rtl="0" fontAlgn="base">
        <a:spcBef>
          <a:spcPct val="0"/>
        </a:spcBef>
        <a:spcAft>
          <a:spcPct val="0"/>
        </a:spcAft>
        <a:defRPr sz="5600">
          <a:solidFill>
            <a:schemeClr val="tx1"/>
          </a:solidFill>
          <a:latin typeface="Arial" pitchFamily="34" charset="0"/>
          <a:cs typeface="Cordia New" pitchFamily="34" charset="-34"/>
        </a:defRPr>
      </a:lvl7pPr>
      <a:lvl8pPr marL="1754164" algn="ctr" rtl="0" fontAlgn="base">
        <a:spcBef>
          <a:spcPct val="0"/>
        </a:spcBef>
        <a:spcAft>
          <a:spcPct val="0"/>
        </a:spcAft>
        <a:defRPr sz="5600">
          <a:solidFill>
            <a:schemeClr val="tx1"/>
          </a:solidFill>
          <a:latin typeface="Arial" pitchFamily="34" charset="0"/>
          <a:cs typeface="Cordia New" pitchFamily="34" charset="-34"/>
        </a:defRPr>
      </a:lvl8pPr>
      <a:lvl9pPr marL="233890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26" indent="-43852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68" indent="-3654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92" indent="-2923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534"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272"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00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713"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44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128"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55" rtl="0" eaLnBrk="1" latinLnBrk="0" hangingPunct="1">
        <a:defRPr sz="3600" kern="1200">
          <a:solidFill>
            <a:schemeClr val="tx1"/>
          </a:solidFill>
          <a:latin typeface="+mn-lt"/>
          <a:ea typeface="+mn-ea"/>
          <a:cs typeface="+mn-cs"/>
        </a:defRPr>
      </a:lvl1pPr>
      <a:lvl2pPr marL="584737" algn="l" defTabSz="1169455" rtl="0" eaLnBrk="1" latinLnBrk="0" hangingPunct="1">
        <a:defRPr sz="3600" kern="1200">
          <a:solidFill>
            <a:schemeClr val="tx1"/>
          </a:solidFill>
          <a:latin typeface="+mn-lt"/>
          <a:ea typeface="+mn-ea"/>
          <a:cs typeface="+mn-cs"/>
        </a:defRPr>
      </a:lvl2pPr>
      <a:lvl3pPr marL="1169455" algn="l" defTabSz="1169455" rtl="0" eaLnBrk="1" latinLnBrk="0" hangingPunct="1">
        <a:defRPr sz="3600" kern="1200">
          <a:solidFill>
            <a:schemeClr val="tx1"/>
          </a:solidFill>
          <a:latin typeface="+mn-lt"/>
          <a:ea typeface="+mn-ea"/>
          <a:cs typeface="+mn-cs"/>
        </a:defRPr>
      </a:lvl3pPr>
      <a:lvl4pPr marL="1754164" algn="l" defTabSz="1169455" rtl="0" eaLnBrk="1" latinLnBrk="0" hangingPunct="1">
        <a:defRPr sz="3600" kern="1200">
          <a:solidFill>
            <a:schemeClr val="tx1"/>
          </a:solidFill>
          <a:latin typeface="+mn-lt"/>
          <a:ea typeface="+mn-ea"/>
          <a:cs typeface="+mn-cs"/>
        </a:defRPr>
      </a:lvl4pPr>
      <a:lvl5pPr marL="2338905" algn="l" defTabSz="1169455" rtl="0" eaLnBrk="1" latinLnBrk="0" hangingPunct="1">
        <a:defRPr sz="3600" kern="1200">
          <a:solidFill>
            <a:schemeClr val="tx1"/>
          </a:solidFill>
          <a:latin typeface="+mn-lt"/>
          <a:ea typeface="+mn-ea"/>
          <a:cs typeface="+mn-cs"/>
        </a:defRPr>
      </a:lvl5pPr>
      <a:lvl6pPr marL="2923625" algn="l" defTabSz="1169455" rtl="0" eaLnBrk="1" latinLnBrk="0" hangingPunct="1">
        <a:defRPr sz="3600" kern="1200">
          <a:solidFill>
            <a:schemeClr val="tx1"/>
          </a:solidFill>
          <a:latin typeface="+mn-lt"/>
          <a:ea typeface="+mn-ea"/>
          <a:cs typeface="+mn-cs"/>
        </a:defRPr>
      </a:lvl6pPr>
      <a:lvl7pPr marL="3508325" algn="l" defTabSz="1169455" rtl="0" eaLnBrk="1" latinLnBrk="0" hangingPunct="1">
        <a:defRPr sz="3600" kern="1200">
          <a:solidFill>
            <a:schemeClr val="tx1"/>
          </a:solidFill>
          <a:latin typeface="+mn-lt"/>
          <a:ea typeface="+mn-ea"/>
          <a:cs typeface="+mn-cs"/>
        </a:defRPr>
      </a:lvl7pPr>
      <a:lvl8pPr marL="4093080" algn="l" defTabSz="1169455" rtl="0" eaLnBrk="1" latinLnBrk="0" hangingPunct="1">
        <a:defRPr sz="3600" kern="1200">
          <a:solidFill>
            <a:schemeClr val="tx1"/>
          </a:solidFill>
          <a:latin typeface="+mn-lt"/>
          <a:ea typeface="+mn-ea"/>
          <a:cs typeface="+mn-cs"/>
        </a:defRPr>
      </a:lvl8pPr>
      <a:lvl9pPr marL="4677805" algn="l" defTabSz="1169455"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4"/>
            <a:ext cx="723900" cy="365125"/>
          </a:xfrm>
          <a:prstGeom prst="rect">
            <a:avLst/>
          </a:prstGeom>
        </p:spPr>
        <p:txBody>
          <a:bodyPr vert="horz" lIns="91218" tIns="45614" rIns="91218" bIns="45614"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2216">
              <a:defRPr/>
            </a:pPr>
            <a:fld id="{79C0BFF6-9B14-4446-AF07-628EFEB400B0}" type="slidenum">
              <a:rPr lang="th-TH" smtClean="0">
                <a:solidFill>
                  <a:prstClr val="black">
                    <a:tint val="75000"/>
                  </a:prstClr>
                </a:solidFill>
              </a:rPr>
              <a:pPr defTabSz="91221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38" tIns="49678" rIns="99338" bIns="49678" anchor="ctr"/>
          <a:lstStyle/>
          <a:p>
            <a:pPr algn="ctr" defTabSz="912216">
              <a:defRPr/>
            </a:pPr>
            <a:endParaRPr lang="th-TH" sz="28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2979"/>
            <a:ext cx="4341284" cy="65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38" tIns="49678" rIns="99338" bIns="4967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2216" fontAlgn="base">
              <a:spcBef>
                <a:spcPct val="0"/>
              </a:spcBef>
              <a:spcAft>
                <a:spcPct val="0"/>
              </a:spcAft>
              <a:defRPr/>
            </a:pPr>
            <a:r>
              <a:rPr lang="en-US" sz="3600" b="1" dirty="0">
                <a:solidFill>
                  <a:prstClr val="white"/>
                </a:solidFill>
              </a:rPr>
              <a:t>HIV and AIDS</a:t>
            </a:r>
            <a:endParaRPr lang="th-TH" sz="3600" b="1">
              <a:solidFill>
                <a:prstClr val="white"/>
              </a:solidFill>
            </a:endParaRPr>
          </a:p>
        </p:txBody>
      </p:sp>
      <p:sp>
        <p:nvSpPr>
          <p:cNvPr id="27" name="TextBox 26"/>
          <p:cNvSpPr txBox="1"/>
          <p:nvPr/>
        </p:nvSpPr>
        <p:spPr>
          <a:xfrm>
            <a:off x="7148079" y="800144"/>
            <a:ext cx="4948767" cy="438880"/>
          </a:xfrm>
          <a:prstGeom prst="rect">
            <a:avLst/>
          </a:prstGeom>
          <a:noFill/>
        </p:spPr>
        <p:txBody>
          <a:bodyPr lIns="99338" tIns="49678" rIns="99338" bIns="49678">
            <a:spAutoFit/>
          </a:bodyPr>
          <a:lstStyle/>
          <a:p>
            <a:pPr defTabSz="912216">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338" tIns="49678" rIns="99338" bIns="49678" anchor="ctr"/>
          <a:lstStyle/>
          <a:p>
            <a:pPr algn="ctr" defTabSz="912216">
              <a:defRPr/>
            </a:pPr>
            <a:endParaRPr lang="th-TH" sz="2800" dirty="0">
              <a:solidFill>
                <a:prstClr val="white"/>
              </a:solidFill>
            </a:endParaRPr>
          </a:p>
        </p:txBody>
      </p:sp>
      <p:sp>
        <p:nvSpPr>
          <p:cNvPr id="12" name="TextBox 11"/>
          <p:cNvSpPr txBox="1"/>
          <p:nvPr/>
        </p:nvSpPr>
        <p:spPr>
          <a:xfrm>
            <a:off x="9290154" y="301662"/>
            <a:ext cx="2220383" cy="415284"/>
          </a:xfrm>
          <a:prstGeom prst="rect">
            <a:avLst/>
          </a:prstGeom>
          <a:noFill/>
          <a:effectLst>
            <a:outerShdw blurRad="50800" dist="38100" dir="5400000" algn="t" rotWithShape="0">
              <a:prstClr val="black">
                <a:alpha val="40000"/>
              </a:prstClr>
            </a:outerShdw>
          </a:effectLst>
        </p:spPr>
        <p:txBody>
          <a:bodyPr lIns="91218" tIns="45614" rIns="91218" bIns="45614">
            <a:spAutoFit/>
          </a:bodyPr>
          <a:lstStyle/>
          <a:p>
            <a:pPr algn="r" defTabSz="912216">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59681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6111" algn="ctr" rtl="0" fontAlgn="base">
        <a:spcBef>
          <a:spcPct val="0"/>
        </a:spcBef>
        <a:spcAft>
          <a:spcPct val="0"/>
        </a:spcAft>
        <a:defRPr sz="4400">
          <a:solidFill>
            <a:schemeClr val="tx1"/>
          </a:solidFill>
          <a:latin typeface="Arial" pitchFamily="34" charset="0"/>
          <a:cs typeface="Cordia New" pitchFamily="34" charset="-34"/>
        </a:defRPr>
      </a:lvl6pPr>
      <a:lvl7pPr marL="912216" algn="ctr" rtl="0" fontAlgn="base">
        <a:spcBef>
          <a:spcPct val="0"/>
        </a:spcBef>
        <a:spcAft>
          <a:spcPct val="0"/>
        </a:spcAft>
        <a:defRPr sz="4400">
          <a:solidFill>
            <a:schemeClr val="tx1"/>
          </a:solidFill>
          <a:latin typeface="Arial" pitchFamily="34" charset="0"/>
          <a:cs typeface="Cordia New" pitchFamily="34" charset="-34"/>
        </a:defRPr>
      </a:lvl7pPr>
      <a:lvl8pPr marL="1368325" algn="ctr" rtl="0" fontAlgn="base">
        <a:spcBef>
          <a:spcPct val="0"/>
        </a:spcBef>
        <a:spcAft>
          <a:spcPct val="0"/>
        </a:spcAft>
        <a:defRPr sz="4400">
          <a:solidFill>
            <a:schemeClr val="tx1"/>
          </a:solidFill>
          <a:latin typeface="Arial" pitchFamily="34" charset="0"/>
          <a:cs typeface="Cordia New" pitchFamily="34" charset="-34"/>
        </a:defRPr>
      </a:lvl8pPr>
      <a:lvl9pPr marL="182441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080" indent="-34208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178" indent="-285058"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270" indent="-22806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357" indent="-22806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2476" indent="-22806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8597"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707"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784"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890" indent="-228061" algn="l" defTabSz="9122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216" rtl="0" eaLnBrk="1" latinLnBrk="0" hangingPunct="1">
        <a:defRPr sz="2800" kern="1200">
          <a:solidFill>
            <a:schemeClr val="tx1"/>
          </a:solidFill>
          <a:latin typeface="+mn-lt"/>
          <a:ea typeface="+mn-ea"/>
          <a:cs typeface="+mn-cs"/>
        </a:defRPr>
      </a:lvl1pPr>
      <a:lvl2pPr marL="456111" algn="l" defTabSz="912216" rtl="0" eaLnBrk="1" latinLnBrk="0" hangingPunct="1">
        <a:defRPr sz="2800" kern="1200">
          <a:solidFill>
            <a:schemeClr val="tx1"/>
          </a:solidFill>
          <a:latin typeface="+mn-lt"/>
          <a:ea typeface="+mn-ea"/>
          <a:cs typeface="+mn-cs"/>
        </a:defRPr>
      </a:lvl2pPr>
      <a:lvl3pPr marL="912216" algn="l" defTabSz="912216" rtl="0" eaLnBrk="1" latinLnBrk="0" hangingPunct="1">
        <a:defRPr sz="2800" kern="1200">
          <a:solidFill>
            <a:schemeClr val="tx1"/>
          </a:solidFill>
          <a:latin typeface="+mn-lt"/>
          <a:ea typeface="+mn-ea"/>
          <a:cs typeface="+mn-cs"/>
        </a:defRPr>
      </a:lvl3pPr>
      <a:lvl4pPr marL="1368325" algn="l" defTabSz="912216" rtl="0" eaLnBrk="1" latinLnBrk="0" hangingPunct="1">
        <a:defRPr sz="2800" kern="1200">
          <a:solidFill>
            <a:schemeClr val="tx1"/>
          </a:solidFill>
          <a:latin typeface="+mn-lt"/>
          <a:ea typeface="+mn-ea"/>
          <a:cs typeface="+mn-cs"/>
        </a:defRPr>
      </a:lvl4pPr>
      <a:lvl5pPr marL="1824415" algn="l" defTabSz="912216" rtl="0" eaLnBrk="1" latinLnBrk="0" hangingPunct="1">
        <a:defRPr sz="2800" kern="1200">
          <a:solidFill>
            <a:schemeClr val="tx1"/>
          </a:solidFill>
          <a:latin typeface="+mn-lt"/>
          <a:ea typeface="+mn-ea"/>
          <a:cs typeface="+mn-cs"/>
        </a:defRPr>
      </a:lvl5pPr>
      <a:lvl6pPr marL="2280536" algn="l" defTabSz="912216" rtl="0" eaLnBrk="1" latinLnBrk="0" hangingPunct="1">
        <a:defRPr sz="2800" kern="1200">
          <a:solidFill>
            <a:schemeClr val="tx1"/>
          </a:solidFill>
          <a:latin typeface="+mn-lt"/>
          <a:ea typeface="+mn-ea"/>
          <a:cs typeface="+mn-cs"/>
        </a:defRPr>
      </a:lvl6pPr>
      <a:lvl7pPr marL="2736652" algn="l" defTabSz="912216" rtl="0" eaLnBrk="1" latinLnBrk="0" hangingPunct="1">
        <a:defRPr sz="2800" kern="1200">
          <a:solidFill>
            <a:schemeClr val="tx1"/>
          </a:solidFill>
          <a:latin typeface="+mn-lt"/>
          <a:ea typeface="+mn-ea"/>
          <a:cs typeface="+mn-cs"/>
        </a:defRPr>
      </a:lvl7pPr>
      <a:lvl8pPr marL="3192743" algn="l" defTabSz="912216" rtl="0" eaLnBrk="1" latinLnBrk="0" hangingPunct="1">
        <a:defRPr sz="2800" kern="1200">
          <a:solidFill>
            <a:schemeClr val="tx1"/>
          </a:solidFill>
          <a:latin typeface="+mn-lt"/>
          <a:ea typeface="+mn-ea"/>
          <a:cs typeface="+mn-cs"/>
        </a:defRPr>
      </a:lvl8pPr>
      <a:lvl9pPr marL="3648831" algn="l" defTabSz="912216"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1"/>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9" y="800131"/>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35"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067395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0"/>
            <a:ext cx="723900" cy="365125"/>
          </a:xfrm>
          <a:prstGeom prst="rect">
            <a:avLst/>
          </a:prstGeom>
        </p:spPr>
        <p:txBody>
          <a:bodyPr vert="horz" lIns="117025" tIns="58508" rIns="117025" bIns="5850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201">
              <a:defRPr/>
            </a:pPr>
            <a:fld id="{79C0BFF6-9B14-4446-AF07-628EFEB400B0}" type="slidenum">
              <a:rPr lang="th-TH" smtClean="0">
                <a:solidFill>
                  <a:prstClr val="black">
                    <a:tint val="75000"/>
                  </a:prstClr>
                </a:solidFill>
              </a:rPr>
              <a:pPr defTabSz="11702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22" tIns="63712" rIns="127422" bIns="6371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2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2"/>
            <a:ext cx="4948767" cy="559556"/>
          </a:xfrm>
          <a:prstGeom prst="rect">
            <a:avLst/>
          </a:prstGeom>
          <a:noFill/>
        </p:spPr>
        <p:txBody>
          <a:bodyPr lIns="127422" tIns="63712" rIns="127422" bIns="63712">
            <a:spAutoFit/>
          </a:bodyPr>
          <a:lstStyle/>
          <a:p>
            <a:pPr defTabSz="11702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sp>
        <p:nvSpPr>
          <p:cNvPr id="12" name="TextBox 11"/>
          <p:cNvSpPr txBox="1"/>
          <p:nvPr/>
        </p:nvSpPr>
        <p:spPr>
          <a:xfrm>
            <a:off x="9290123" y="301651"/>
            <a:ext cx="2220383" cy="518268"/>
          </a:xfrm>
          <a:prstGeom prst="rect">
            <a:avLst/>
          </a:prstGeom>
          <a:noFill/>
          <a:effectLst>
            <a:outerShdw blurRad="50800" dist="38100" dir="5400000" algn="t" rotWithShape="0">
              <a:prstClr val="black">
                <a:alpha val="40000"/>
              </a:prstClr>
            </a:outerShdw>
          </a:effectLst>
        </p:spPr>
        <p:txBody>
          <a:bodyPr lIns="117025" tIns="58508" rIns="117025" bIns="58508">
            <a:spAutoFit/>
          </a:bodyPr>
          <a:lstStyle/>
          <a:p>
            <a:pPr algn="r" defTabSz="11702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978238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09" algn="ctr" rtl="0" fontAlgn="base">
        <a:spcBef>
          <a:spcPct val="0"/>
        </a:spcBef>
        <a:spcAft>
          <a:spcPct val="0"/>
        </a:spcAft>
        <a:defRPr sz="5600">
          <a:solidFill>
            <a:schemeClr val="tx1"/>
          </a:solidFill>
          <a:latin typeface="Arial" pitchFamily="34" charset="0"/>
          <a:cs typeface="Cordia New" pitchFamily="34" charset="-34"/>
        </a:defRPr>
      </a:lvl6pPr>
      <a:lvl7pPr marL="1170201" algn="ctr" rtl="0" fontAlgn="base">
        <a:spcBef>
          <a:spcPct val="0"/>
        </a:spcBef>
        <a:spcAft>
          <a:spcPct val="0"/>
        </a:spcAft>
        <a:defRPr sz="5600">
          <a:solidFill>
            <a:schemeClr val="tx1"/>
          </a:solidFill>
          <a:latin typeface="Arial" pitchFamily="34" charset="0"/>
          <a:cs typeface="Cordia New" pitchFamily="34" charset="-34"/>
        </a:defRPr>
      </a:lvl7pPr>
      <a:lvl8pPr marL="1755291" algn="ctr" rtl="0" fontAlgn="base">
        <a:spcBef>
          <a:spcPct val="0"/>
        </a:spcBef>
        <a:spcAft>
          <a:spcPct val="0"/>
        </a:spcAft>
        <a:defRPr sz="5600">
          <a:solidFill>
            <a:schemeClr val="tx1"/>
          </a:solidFill>
          <a:latin typeface="Arial" pitchFamily="34" charset="0"/>
          <a:cs typeface="Cordia New" pitchFamily="34" charset="-34"/>
        </a:defRPr>
      </a:lvl8pPr>
      <a:lvl9pPr marL="234040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12" indent="-4388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80" indent="-3657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733" indent="-29255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846"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954"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05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145"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250"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31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201" rtl="0" eaLnBrk="1" latinLnBrk="0" hangingPunct="1">
        <a:defRPr sz="3600" kern="1200">
          <a:solidFill>
            <a:schemeClr val="tx1"/>
          </a:solidFill>
          <a:latin typeface="+mn-lt"/>
          <a:ea typeface="+mn-ea"/>
          <a:cs typeface="+mn-cs"/>
        </a:defRPr>
      </a:lvl1pPr>
      <a:lvl2pPr marL="585109" algn="l" defTabSz="1170201" rtl="0" eaLnBrk="1" latinLnBrk="0" hangingPunct="1">
        <a:defRPr sz="3600" kern="1200">
          <a:solidFill>
            <a:schemeClr val="tx1"/>
          </a:solidFill>
          <a:latin typeface="+mn-lt"/>
          <a:ea typeface="+mn-ea"/>
          <a:cs typeface="+mn-cs"/>
        </a:defRPr>
      </a:lvl2pPr>
      <a:lvl3pPr marL="1170201" algn="l" defTabSz="1170201" rtl="0" eaLnBrk="1" latinLnBrk="0" hangingPunct="1">
        <a:defRPr sz="3600" kern="1200">
          <a:solidFill>
            <a:schemeClr val="tx1"/>
          </a:solidFill>
          <a:latin typeface="+mn-lt"/>
          <a:ea typeface="+mn-ea"/>
          <a:cs typeface="+mn-cs"/>
        </a:defRPr>
      </a:lvl3pPr>
      <a:lvl4pPr marL="1755291" algn="l" defTabSz="1170201" rtl="0" eaLnBrk="1" latinLnBrk="0" hangingPunct="1">
        <a:defRPr sz="3600" kern="1200">
          <a:solidFill>
            <a:schemeClr val="tx1"/>
          </a:solidFill>
          <a:latin typeface="+mn-lt"/>
          <a:ea typeface="+mn-ea"/>
          <a:cs typeface="+mn-cs"/>
        </a:defRPr>
      </a:lvl4pPr>
      <a:lvl5pPr marL="2340403" algn="l" defTabSz="1170201" rtl="0" eaLnBrk="1" latinLnBrk="0" hangingPunct="1">
        <a:defRPr sz="3600" kern="1200">
          <a:solidFill>
            <a:schemeClr val="tx1"/>
          </a:solidFill>
          <a:latin typeface="+mn-lt"/>
          <a:ea typeface="+mn-ea"/>
          <a:cs typeface="+mn-cs"/>
        </a:defRPr>
      </a:lvl5pPr>
      <a:lvl6pPr marL="2925492" algn="l" defTabSz="1170201" rtl="0" eaLnBrk="1" latinLnBrk="0" hangingPunct="1">
        <a:defRPr sz="3600" kern="1200">
          <a:solidFill>
            <a:schemeClr val="tx1"/>
          </a:solidFill>
          <a:latin typeface="+mn-lt"/>
          <a:ea typeface="+mn-ea"/>
          <a:cs typeface="+mn-cs"/>
        </a:defRPr>
      </a:lvl6pPr>
      <a:lvl7pPr marL="3510580" algn="l" defTabSz="1170201" rtl="0" eaLnBrk="1" latinLnBrk="0" hangingPunct="1">
        <a:defRPr sz="3600" kern="1200">
          <a:solidFill>
            <a:schemeClr val="tx1"/>
          </a:solidFill>
          <a:latin typeface="+mn-lt"/>
          <a:ea typeface="+mn-ea"/>
          <a:cs typeface="+mn-cs"/>
        </a:defRPr>
      </a:lvl7pPr>
      <a:lvl8pPr marL="4095698" algn="l" defTabSz="1170201" rtl="0" eaLnBrk="1" latinLnBrk="0" hangingPunct="1">
        <a:defRPr sz="3600" kern="1200">
          <a:solidFill>
            <a:schemeClr val="tx1"/>
          </a:solidFill>
          <a:latin typeface="+mn-lt"/>
          <a:ea typeface="+mn-ea"/>
          <a:cs typeface="+mn-cs"/>
        </a:defRPr>
      </a:lvl8pPr>
      <a:lvl9pPr marL="4680800" algn="l" defTabSz="1170201"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8"/>
            <a:ext cx="723900" cy="365125"/>
          </a:xfrm>
          <a:prstGeom prst="rect">
            <a:avLst/>
          </a:prstGeom>
        </p:spPr>
        <p:txBody>
          <a:bodyPr vert="horz" lIns="117071" tIns="58532" rIns="117071" bIns="5853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666">
              <a:defRPr/>
            </a:pPr>
            <a:fld id="{79C0BFF6-9B14-4446-AF07-628EFEB400B0}" type="slidenum">
              <a:rPr lang="th-TH" smtClean="0">
                <a:solidFill>
                  <a:prstClr val="black">
                    <a:tint val="75000"/>
                  </a:prstClr>
                </a:solidFill>
              </a:rPr>
              <a:pPr defTabSz="117066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73" tIns="63737" rIns="127473" bIns="63737" anchor="ctr"/>
          <a:lstStyle/>
          <a:p>
            <a:pPr algn="ctr" defTabSz="1170666">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4"/>
            <a:ext cx="4341284" cy="83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73" tIns="63737" rIns="127473" bIns="6373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666"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3" y="800114"/>
            <a:ext cx="4948767" cy="559606"/>
          </a:xfrm>
          <a:prstGeom prst="rect">
            <a:avLst/>
          </a:prstGeom>
          <a:noFill/>
        </p:spPr>
        <p:txBody>
          <a:bodyPr lIns="127473" tIns="63737" rIns="127473" bIns="63737">
            <a:spAutoFit/>
          </a:bodyPr>
          <a:lstStyle/>
          <a:p>
            <a:pPr defTabSz="1170666">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73" tIns="63737" rIns="127473" bIns="63737" anchor="ctr"/>
          <a:lstStyle/>
          <a:p>
            <a:pPr algn="ctr" defTabSz="1170666">
              <a:defRPr/>
            </a:pPr>
            <a:endParaRPr lang="th-TH" sz="3600" dirty="0">
              <a:solidFill>
                <a:prstClr val="white"/>
              </a:solidFill>
            </a:endParaRPr>
          </a:p>
        </p:txBody>
      </p:sp>
      <p:sp>
        <p:nvSpPr>
          <p:cNvPr id="12" name="TextBox 11"/>
          <p:cNvSpPr txBox="1"/>
          <p:nvPr/>
        </p:nvSpPr>
        <p:spPr>
          <a:xfrm>
            <a:off x="9290110" y="301653"/>
            <a:ext cx="2220383" cy="518317"/>
          </a:xfrm>
          <a:prstGeom prst="rect">
            <a:avLst/>
          </a:prstGeom>
          <a:noFill/>
          <a:effectLst>
            <a:outerShdw blurRad="50800" dist="38100" dir="5400000" algn="t" rotWithShape="0">
              <a:prstClr val="black">
                <a:alpha val="40000"/>
              </a:prstClr>
            </a:outerShdw>
          </a:effectLst>
        </p:spPr>
        <p:txBody>
          <a:bodyPr lIns="117071" tIns="58532" rIns="117071" bIns="58532">
            <a:spAutoFit/>
          </a:bodyPr>
          <a:lstStyle/>
          <a:p>
            <a:pPr algn="r" defTabSz="1170666">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45547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41" algn="ctr" rtl="0" fontAlgn="base">
        <a:spcBef>
          <a:spcPct val="0"/>
        </a:spcBef>
        <a:spcAft>
          <a:spcPct val="0"/>
        </a:spcAft>
        <a:defRPr sz="5600">
          <a:solidFill>
            <a:schemeClr val="tx1"/>
          </a:solidFill>
          <a:latin typeface="Arial" pitchFamily="34" charset="0"/>
          <a:cs typeface="Cordia New" pitchFamily="34" charset="-34"/>
        </a:defRPr>
      </a:lvl6pPr>
      <a:lvl7pPr marL="1170666" algn="ctr" rtl="0" fontAlgn="base">
        <a:spcBef>
          <a:spcPct val="0"/>
        </a:spcBef>
        <a:spcAft>
          <a:spcPct val="0"/>
        </a:spcAft>
        <a:defRPr sz="5600">
          <a:solidFill>
            <a:schemeClr val="tx1"/>
          </a:solidFill>
          <a:latin typeface="Arial" pitchFamily="34" charset="0"/>
          <a:cs typeface="Cordia New" pitchFamily="34" charset="-34"/>
        </a:defRPr>
      </a:lvl7pPr>
      <a:lvl8pPr marL="1755995" algn="ctr" rtl="0" fontAlgn="base">
        <a:spcBef>
          <a:spcPct val="0"/>
        </a:spcBef>
        <a:spcAft>
          <a:spcPct val="0"/>
        </a:spcAft>
        <a:defRPr sz="5600">
          <a:solidFill>
            <a:schemeClr val="tx1"/>
          </a:solidFill>
          <a:latin typeface="Arial" pitchFamily="34" charset="0"/>
          <a:cs typeface="Cordia New" pitchFamily="34" charset="-34"/>
        </a:defRPr>
      </a:lvl8pPr>
      <a:lvl9pPr marL="234133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90" indent="-43899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162" indent="-3658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322" indent="-2926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667" indent="-2926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005" indent="-2926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342"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668"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006"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315" indent="-292673" algn="l" defTabSz="117066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666" rtl="0" eaLnBrk="1" latinLnBrk="0" hangingPunct="1">
        <a:defRPr sz="3600" kern="1200">
          <a:solidFill>
            <a:schemeClr val="tx1"/>
          </a:solidFill>
          <a:latin typeface="+mn-lt"/>
          <a:ea typeface="+mn-ea"/>
          <a:cs typeface="+mn-cs"/>
        </a:defRPr>
      </a:lvl1pPr>
      <a:lvl2pPr marL="585341" algn="l" defTabSz="1170666" rtl="0" eaLnBrk="1" latinLnBrk="0" hangingPunct="1">
        <a:defRPr sz="3600" kern="1200">
          <a:solidFill>
            <a:schemeClr val="tx1"/>
          </a:solidFill>
          <a:latin typeface="+mn-lt"/>
          <a:ea typeface="+mn-ea"/>
          <a:cs typeface="+mn-cs"/>
        </a:defRPr>
      </a:lvl2pPr>
      <a:lvl3pPr marL="1170666" algn="l" defTabSz="1170666" rtl="0" eaLnBrk="1" latinLnBrk="0" hangingPunct="1">
        <a:defRPr sz="3600" kern="1200">
          <a:solidFill>
            <a:schemeClr val="tx1"/>
          </a:solidFill>
          <a:latin typeface="+mn-lt"/>
          <a:ea typeface="+mn-ea"/>
          <a:cs typeface="+mn-cs"/>
        </a:defRPr>
      </a:lvl3pPr>
      <a:lvl4pPr marL="1755995" algn="l" defTabSz="1170666" rtl="0" eaLnBrk="1" latinLnBrk="0" hangingPunct="1">
        <a:defRPr sz="3600" kern="1200">
          <a:solidFill>
            <a:schemeClr val="tx1"/>
          </a:solidFill>
          <a:latin typeface="+mn-lt"/>
          <a:ea typeface="+mn-ea"/>
          <a:cs typeface="+mn-cs"/>
        </a:defRPr>
      </a:lvl4pPr>
      <a:lvl5pPr marL="2341338" algn="l" defTabSz="1170666" rtl="0" eaLnBrk="1" latinLnBrk="0" hangingPunct="1">
        <a:defRPr sz="3600" kern="1200">
          <a:solidFill>
            <a:schemeClr val="tx1"/>
          </a:solidFill>
          <a:latin typeface="+mn-lt"/>
          <a:ea typeface="+mn-ea"/>
          <a:cs typeface="+mn-cs"/>
        </a:defRPr>
      </a:lvl5pPr>
      <a:lvl6pPr marL="2926659" algn="l" defTabSz="1170666" rtl="0" eaLnBrk="1" latinLnBrk="0" hangingPunct="1">
        <a:defRPr sz="3600" kern="1200">
          <a:solidFill>
            <a:schemeClr val="tx1"/>
          </a:solidFill>
          <a:latin typeface="+mn-lt"/>
          <a:ea typeface="+mn-ea"/>
          <a:cs typeface="+mn-cs"/>
        </a:defRPr>
      </a:lvl6pPr>
      <a:lvl7pPr marL="3511989" algn="l" defTabSz="1170666" rtl="0" eaLnBrk="1" latinLnBrk="0" hangingPunct="1">
        <a:defRPr sz="3600" kern="1200">
          <a:solidFill>
            <a:schemeClr val="tx1"/>
          </a:solidFill>
          <a:latin typeface="+mn-lt"/>
          <a:ea typeface="+mn-ea"/>
          <a:cs typeface="+mn-cs"/>
        </a:defRPr>
      </a:lvl7pPr>
      <a:lvl8pPr marL="4097334" algn="l" defTabSz="1170666" rtl="0" eaLnBrk="1" latinLnBrk="0" hangingPunct="1">
        <a:defRPr sz="3600" kern="1200">
          <a:solidFill>
            <a:schemeClr val="tx1"/>
          </a:solidFill>
          <a:latin typeface="+mn-lt"/>
          <a:ea typeface="+mn-ea"/>
          <a:cs typeface="+mn-cs"/>
        </a:defRPr>
      </a:lvl8pPr>
      <a:lvl9pPr marL="4682672" algn="l" defTabSz="1170666"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6"/>
            <a:ext cx="723900" cy="365125"/>
          </a:xfrm>
          <a:prstGeom prst="rect">
            <a:avLst/>
          </a:prstGeom>
        </p:spPr>
        <p:txBody>
          <a:bodyPr vert="horz" lIns="117116" tIns="58555" rIns="117116" bIns="585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136">
              <a:defRPr/>
            </a:pPr>
            <a:fld id="{79C0BFF6-9B14-4446-AF07-628EFEB400B0}" type="slidenum">
              <a:rPr lang="th-TH" smtClean="0">
                <a:solidFill>
                  <a:prstClr val="black">
                    <a:tint val="75000"/>
                  </a:prstClr>
                </a:solidFill>
              </a:rPr>
              <a:pPr defTabSz="117113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24" tIns="63763" rIns="127524" bIns="63763" anchor="ctr"/>
          <a:lstStyle/>
          <a:p>
            <a:pPr algn="ctr" defTabSz="1171136">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0"/>
            <a:ext cx="4341284" cy="83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24" tIns="63763" rIns="127524" bIns="6376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136"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0" y="800107"/>
            <a:ext cx="4948767" cy="559659"/>
          </a:xfrm>
          <a:prstGeom prst="rect">
            <a:avLst/>
          </a:prstGeom>
          <a:noFill/>
        </p:spPr>
        <p:txBody>
          <a:bodyPr lIns="127524" tIns="63763" rIns="127524" bIns="63763">
            <a:spAutoFit/>
          </a:bodyPr>
          <a:lstStyle/>
          <a:p>
            <a:pPr defTabSz="1171136">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24" tIns="63763" rIns="127524" bIns="63763" anchor="ctr"/>
          <a:lstStyle/>
          <a:p>
            <a:pPr algn="ctr" defTabSz="1171136">
              <a:defRPr/>
            </a:pPr>
            <a:endParaRPr lang="th-TH" sz="3600" dirty="0">
              <a:solidFill>
                <a:prstClr val="white"/>
              </a:solidFill>
            </a:endParaRPr>
          </a:p>
        </p:txBody>
      </p:sp>
      <p:sp>
        <p:nvSpPr>
          <p:cNvPr id="12" name="TextBox 11"/>
          <p:cNvSpPr txBox="1"/>
          <p:nvPr/>
        </p:nvSpPr>
        <p:spPr>
          <a:xfrm>
            <a:off x="9290097" y="301646"/>
            <a:ext cx="2220383" cy="518363"/>
          </a:xfrm>
          <a:prstGeom prst="rect">
            <a:avLst/>
          </a:prstGeom>
          <a:noFill/>
          <a:effectLst>
            <a:outerShdw blurRad="50800" dist="38100" dir="5400000" algn="t" rotWithShape="0">
              <a:prstClr val="black">
                <a:alpha val="40000"/>
              </a:prstClr>
            </a:outerShdw>
          </a:effectLst>
        </p:spPr>
        <p:txBody>
          <a:bodyPr lIns="117116" tIns="58555" rIns="117116" bIns="58555">
            <a:spAutoFit/>
          </a:bodyPr>
          <a:lstStyle/>
          <a:p>
            <a:pPr algn="r" defTabSz="1171136">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880616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73" algn="ctr" rtl="0" fontAlgn="base">
        <a:spcBef>
          <a:spcPct val="0"/>
        </a:spcBef>
        <a:spcAft>
          <a:spcPct val="0"/>
        </a:spcAft>
        <a:defRPr sz="5600">
          <a:solidFill>
            <a:schemeClr val="tx1"/>
          </a:solidFill>
          <a:latin typeface="Arial" pitchFamily="34" charset="0"/>
          <a:cs typeface="Cordia New" pitchFamily="34" charset="-34"/>
        </a:defRPr>
      </a:lvl6pPr>
      <a:lvl7pPr marL="1171136" algn="ctr" rtl="0" fontAlgn="base">
        <a:spcBef>
          <a:spcPct val="0"/>
        </a:spcBef>
        <a:spcAft>
          <a:spcPct val="0"/>
        </a:spcAft>
        <a:defRPr sz="5600">
          <a:solidFill>
            <a:schemeClr val="tx1"/>
          </a:solidFill>
          <a:latin typeface="Arial" pitchFamily="34" charset="0"/>
          <a:cs typeface="Cordia New" pitchFamily="34" charset="-34"/>
        </a:defRPr>
      </a:lvl7pPr>
      <a:lvl8pPr marL="1756700" algn="ctr" rtl="0" fontAlgn="base">
        <a:spcBef>
          <a:spcPct val="0"/>
        </a:spcBef>
        <a:spcAft>
          <a:spcPct val="0"/>
        </a:spcAft>
        <a:defRPr sz="5600">
          <a:solidFill>
            <a:schemeClr val="tx1"/>
          </a:solidFill>
          <a:latin typeface="Arial" pitchFamily="34" charset="0"/>
          <a:cs typeface="Cordia New" pitchFamily="34" charset="-34"/>
        </a:defRPr>
      </a:lvl8pPr>
      <a:lvl9pPr marL="234227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68" indent="-43916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44" indent="-3659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912" indent="-29278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87" indent="-2927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059" indent="-2927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628"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191"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763"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312" indent="-292788" algn="l" defTabSz="117113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136" rtl="0" eaLnBrk="1" latinLnBrk="0" hangingPunct="1">
        <a:defRPr sz="3600" kern="1200">
          <a:solidFill>
            <a:schemeClr val="tx1"/>
          </a:solidFill>
          <a:latin typeface="+mn-lt"/>
          <a:ea typeface="+mn-ea"/>
          <a:cs typeface="+mn-cs"/>
        </a:defRPr>
      </a:lvl1pPr>
      <a:lvl2pPr marL="585573" algn="l" defTabSz="1171136" rtl="0" eaLnBrk="1" latinLnBrk="0" hangingPunct="1">
        <a:defRPr sz="3600" kern="1200">
          <a:solidFill>
            <a:schemeClr val="tx1"/>
          </a:solidFill>
          <a:latin typeface="+mn-lt"/>
          <a:ea typeface="+mn-ea"/>
          <a:cs typeface="+mn-cs"/>
        </a:defRPr>
      </a:lvl2pPr>
      <a:lvl3pPr marL="1171136" algn="l" defTabSz="1171136" rtl="0" eaLnBrk="1" latinLnBrk="0" hangingPunct="1">
        <a:defRPr sz="3600" kern="1200">
          <a:solidFill>
            <a:schemeClr val="tx1"/>
          </a:solidFill>
          <a:latin typeface="+mn-lt"/>
          <a:ea typeface="+mn-ea"/>
          <a:cs typeface="+mn-cs"/>
        </a:defRPr>
      </a:lvl3pPr>
      <a:lvl4pPr marL="1756700" algn="l" defTabSz="1171136" rtl="0" eaLnBrk="1" latinLnBrk="0" hangingPunct="1">
        <a:defRPr sz="3600" kern="1200">
          <a:solidFill>
            <a:schemeClr val="tx1"/>
          </a:solidFill>
          <a:latin typeface="+mn-lt"/>
          <a:ea typeface="+mn-ea"/>
          <a:cs typeface="+mn-cs"/>
        </a:defRPr>
      </a:lvl4pPr>
      <a:lvl5pPr marL="2342274" algn="l" defTabSz="1171136" rtl="0" eaLnBrk="1" latinLnBrk="0" hangingPunct="1">
        <a:defRPr sz="3600" kern="1200">
          <a:solidFill>
            <a:schemeClr val="tx1"/>
          </a:solidFill>
          <a:latin typeface="+mn-lt"/>
          <a:ea typeface="+mn-ea"/>
          <a:cs typeface="+mn-cs"/>
        </a:defRPr>
      </a:lvl5pPr>
      <a:lvl6pPr marL="2927830" algn="l" defTabSz="1171136" rtl="0" eaLnBrk="1" latinLnBrk="0" hangingPunct="1">
        <a:defRPr sz="3600" kern="1200">
          <a:solidFill>
            <a:schemeClr val="tx1"/>
          </a:solidFill>
          <a:latin typeface="+mn-lt"/>
          <a:ea typeface="+mn-ea"/>
          <a:cs typeface="+mn-cs"/>
        </a:defRPr>
      </a:lvl6pPr>
      <a:lvl7pPr marL="3513398" algn="l" defTabSz="1171136" rtl="0" eaLnBrk="1" latinLnBrk="0" hangingPunct="1">
        <a:defRPr sz="3600" kern="1200">
          <a:solidFill>
            <a:schemeClr val="tx1"/>
          </a:solidFill>
          <a:latin typeface="+mn-lt"/>
          <a:ea typeface="+mn-ea"/>
          <a:cs typeface="+mn-cs"/>
        </a:defRPr>
      </a:lvl7pPr>
      <a:lvl8pPr marL="4098974" algn="l" defTabSz="1171136" rtl="0" eaLnBrk="1" latinLnBrk="0" hangingPunct="1">
        <a:defRPr sz="3600" kern="1200">
          <a:solidFill>
            <a:schemeClr val="tx1"/>
          </a:solidFill>
          <a:latin typeface="+mn-lt"/>
          <a:ea typeface="+mn-ea"/>
          <a:cs typeface="+mn-cs"/>
        </a:defRPr>
      </a:lvl8pPr>
      <a:lvl9pPr marL="4684545" algn="l" defTabSz="1171136"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2"/>
            <a:ext cx="723900" cy="365125"/>
          </a:xfrm>
          <a:prstGeom prst="rect">
            <a:avLst/>
          </a:prstGeom>
        </p:spPr>
        <p:txBody>
          <a:bodyPr vert="horz" lIns="117171" tIns="58584" rIns="117171" bIns="5858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98">
              <a:defRPr/>
            </a:pPr>
            <a:fld id="{79C0BFF6-9B14-4446-AF07-628EFEB400B0}" type="slidenum">
              <a:rPr lang="th-TH" smtClean="0">
                <a:solidFill>
                  <a:prstClr val="black">
                    <a:tint val="75000"/>
                  </a:prstClr>
                </a:solidFill>
              </a:rPr>
              <a:pPr defTabSz="1171698">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6" tIns="63794" rIns="127586" bIns="6379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98"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4" y="800108"/>
            <a:ext cx="4948767" cy="559721"/>
          </a:xfrm>
          <a:prstGeom prst="rect">
            <a:avLst/>
          </a:prstGeom>
          <a:noFill/>
        </p:spPr>
        <p:txBody>
          <a:bodyPr lIns="127586" tIns="63794" rIns="127586" bIns="63794">
            <a:spAutoFit/>
          </a:bodyPr>
          <a:lstStyle/>
          <a:p>
            <a:pPr defTabSz="1171698">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a:defRPr/>
            </a:pPr>
            <a:endParaRPr lang="th-TH" sz="3600" dirty="0">
              <a:solidFill>
                <a:prstClr val="white"/>
              </a:solidFill>
            </a:endParaRPr>
          </a:p>
        </p:txBody>
      </p:sp>
      <p:sp>
        <p:nvSpPr>
          <p:cNvPr id="12" name="TextBox 11"/>
          <p:cNvSpPr txBox="1"/>
          <p:nvPr/>
        </p:nvSpPr>
        <p:spPr>
          <a:xfrm>
            <a:off x="9290081" y="301630"/>
            <a:ext cx="2220383" cy="518422"/>
          </a:xfrm>
          <a:prstGeom prst="rect">
            <a:avLst/>
          </a:prstGeom>
          <a:noFill/>
          <a:effectLst>
            <a:outerShdw blurRad="50800" dist="38100" dir="5400000" algn="t" rotWithShape="0">
              <a:prstClr val="black">
                <a:alpha val="40000"/>
              </a:prstClr>
            </a:outerShdw>
          </a:effectLst>
        </p:spPr>
        <p:txBody>
          <a:bodyPr lIns="117171" tIns="58584" rIns="117171" bIns="58584">
            <a:spAutoFit/>
          </a:bodyPr>
          <a:lstStyle/>
          <a:p>
            <a:pPr algn="r" defTabSz="1171698">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193868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51" algn="ctr" rtl="0" fontAlgn="base">
        <a:spcBef>
          <a:spcPct val="0"/>
        </a:spcBef>
        <a:spcAft>
          <a:spcPct val="0"/>
        </a:spcAft>
        <a:defRPr sz="5600">
          <a:solidFill>
            <a:schemeClr val="tx1"/>
          </a:solidFill>
          <a:latin typeface="Arial" pitchFamily="34" charset="0"/>
          <a:cs typeface="Cordia New" pitchFamily="34" charset="-34"/>
        </a:defRPr>
      </a:lvl6pPr>
      <a:lvl7pPr marL="1171698" algn="ctr" rtl="0" fontAlgn="base">
        <a:spcBef>
          <a:spcPct val="0"/>
        </a:spcBef>
        <a:spcAft>
          <a:spcPct val="0"/>
        </a:spcAft>
        <a:defRPr sz="5600">
          <a:solidFill>
            <a:schemeClr val="tx1"/>
          </a:solidFill>
          <a:latin typeface="Arial" pitchFamily="34" charset="0"/>
          <a:cs typeface="Cordia New" pitchFamily="34" charset="-34"/>
        </a:defRPr>
      </a:lvl7pPr>
      <a:lvl8pPr marL="1757545" algn="ctr" rtl="0" fontAlgn="base">
        <a:spcBef>
          <a:spcPct val="0"/>
        </a:spcBef>
        <a:spcAft>
          <a:spcPct val="0"/>
        </a:spcAft>
        <a:defRPr sz="5600">
          <a:solidFill>
            <a:schemeClr val="tx1"/>
          </a:solidFill>
          <a:latin typeface="Arial" pitchFamily="34" charset="0"/>
          <a:cs typeface="Cordia New" pitchFamily="34" charset="-34"/>
        </a:defRPr>
      </a:lvl8pPr>
      <a:lvl9pPr marL="234339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82" indent="-43938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03" indent="-3661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18" indent="-2929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472"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323"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1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01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8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70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98" rtl="0" eaLnBrk="1" latinLnBrk="0" hangingPunct="1">
        <a:defRPr sz="3600" kern="1200">
          <a:solidFill>
            <a:schemeClr val="tx1"/>
          </a:solidFill>
          <a:latin typeface="+mn-lt"/>
          <a:ea typeface="+mn-ea"/>
          <a:cs typeface="+mn-cs"/>
        </a:defRPr>
      </a:lvl1pPr>
      <a:lvl2pPr marL="585851" algn="l" defTabSz="1171698" rtl="0" eaLnBrk="1" latinLnBrk="0" hangingPunct="1">
        <a:defRPr sz="3600" kern="1200">
          <a:solidFill>
            <a:schemeClr val="tx1"/>
          </a:solidFill>
          <a:latin typeface="+mn-lt"/>
          <a:ea typeface="+mn-ea"/>
          <a:cs typeface="+mn-cs"/>
        </a:defRPr>
      </a:lvl2pPr>
      <a:lvl3pPr marL="1171698" algn="l" defTabSz="1171698" rtl="0" eaLnBrk="1" latinLnBrk="0" hangingPunct="1">
        <a:defRPr sz="3600" kern="1200">
          <a:solidFill>
            <a:schemeClr val="tx1"/>
          </a:solidFill>
          <a:latin typeface="+mn-lt"/>
          <a:ea typeface="+mn-ea"/>
          <a:cs typeface="+mn-cs"/>
        </a:defRPr>
      </a:lvl3pPr>
      <a:lvl4pPr marL="1757545" algn="l" defTabSz="1171698" rtl="0" eaLnBrk="1" latinLnBrk="0" hangingPunct="1">
        <a:defRPr sz="3600" kern="1200">
          <a:solidFill>
            <a:schemeClr val="tx1"/>
          </a:solidFill>
          <a:latin typeface="+mn-lt"/>
          <a:ea typeface="+mn-ea"/>
          <a:cs typeface="+mn-cs"/>
        </a:defRPr>
      </a:lvl4pPr>
      <a:lvl5pPr marL="2343397" algn="l" defTabSz="1171698" rtl="0" eaLnBrk="1" latinLnBrk="0" hangingPunct="1">
        <a:defRPr sz="3600" kern="1200">
          <a:solidFill>
            <a:schemeClr val="tx1"/>
          </a:solidFill>
          <a:latin typeface="+mn-lt"/>
          <a:ea typeface="+mn-ea"/>
          <a:cs typeface="+mn-cs"/>
        </a:defRPr>
      </a:lvl5pPr>
      <a:lvl6pPr marL="2929241" algn="l" defTabSz="1171698" rtl="0" eaLnBrk="1" latinLnBrk="0" hangingPunct="1">
        <a:defRPr sz="3600" kern="1200">
          <a:solidFill>
            <a:schemeClr val="tx1"/>
          </a:solidFill>
          <a:latin typeface="+mn-lt"/>
          <a:ea typeface="+mn-ea"/>
          <a:cs typeface="+mn-cs"/>
        </a:defRPr>
      </a:lvl6pPr>
      <a:lvl7pPr marL="3515090" algn="l" defTabSz="1171698" rtl="0" eaLnBrk="1" latinLnBrk="0" hangingPunct="1">
        <a:defRPr sz="3600" kern="1200">
          <a:solidFill>
            <a:schemeClr val="tx1"/>
          </a:solidFill>
          <a:latin typeface="+mn-lt"/>
          <a:ea typeface="+mn-ea"/>
          <a:cs typeface="+mn-cs"/>
        </a:defRPr>
      </a:lvl7pPr>
      <a:lvl8pPr marL="4100944" algn="l" defTabSz="1171698" rtl="0" eaLnBrk="1" latinLnBrk="0" hangingPunct="1">
        <a:defRPr sz="3600" kern="1200">
          <a:solidFill>
            <a:schemeClr val="tx1"/>
          </a:solidFill>
          <a:latin typeface="+mn-lt"/>
          <a:ea typeface="+mn-ea"/>
          <a:cs typeface="+mn-cs"/>
        </a:defRPr>
      </a:lvl8pPr>
      <a:lvl9pPr marL="4686795" algn="l" defTabSz="1171698"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7"/>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3"/>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98"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5"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69038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82518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324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D106FF99-581D-4F20-8850-5A562DED17F3}" type="slidenum">
              <a:rPr lang="th-TH" smtClean="0">
                <a:ea typeface="ＭＳ Ｐゴシック" pitchFamily="34" charset="-128"/>
              </a:rPr>
              <a:pPr fontAlgn="base">
                <a:spcBef>
                  <a:spcPct val="0"/>
                </a:spcBef>
                <a:spcAft>
                  <a:spcPct val="0"/>
                </a:spcAft>
              </a:pPr>
              <a:t>‹#›</a:t>
            </a:fld>
            <a:endParaRPr lang="th-TH">
              <a:ea typeface="ＭＳ Ｐゴシック" pitchFamily="34" charset="-128"/>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3" tIns="49647" rIns="99273" bIns="49647">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7373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5802" algn="ctr" rtl="0" fontAlgn="base">
        <a:spcBef>
          <a:spcPct val="0"/>
        </a:spcBef>
        <a:spcAft>
          <a:spcPct val="0"/>
        </a:spcAft>
        <a:defRPr sz="4400">
          <a:solidFill>
            <a:schemeClr val="tx1"/>
          </a:solidFill>
          <a:latin typeface="Arial" pitchFamily="34" charset="0"/>
          <a:ea typeface="Cordia New"/>
          <a:cs typeface="Cordia New"/>
        </a:defRPr>
      </a:lvl6pPr>
      <a:lvl7pPr marL="911598" algn="ctr" rtl="0" fontAlgn="base">
        <a:spcBef>
          <a:spcPct val="0"/>
        </a:spcBef>
        <a:spcAft>
          <a:spcPct val="0"/>
        </a:spcAft>
        <a:defRPr sz="4400">
          <a:solidFill>
            <a:schemeClr val="tx1"/>
          </a:solidFill>
          <a:latin typeface="Arial" pitchFamily="34" charset="0"/>
          <a:ea typeface="Cordia New"/>
          <a:cs typeface="Cordia New"/>
        </a:defRPr>
      </a:lvl7pPr>
      <a:lvl8pPr marL="1367398" algn="ctr" rtl="0" fontAlgn="base">
        <a:spcBef>
          <a:spcPct val="0"/>
        </a:spcBef>
        <a:spcAft>
          <a:spcPct val="0"/>
        </a:spcAft>
        <a:defRPr sz="4400">
          <a:solidFill>
            <a:schemeClr val="tx1"/>
          </a:solidFill>
          <a:latin typeface="Arial" pitchFamily="34" charset="0"/>
          <a:ea typeface="Cordia New"/>
          <a:cs typeface="Cordia New"/>
        </a:defRPr>
      </a:lvl8pPr>
      <a:lvl9pPr marL="1823173"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1848" indent="-341848"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39498" indent="-227909"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595275" indent="-227909"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4pPr>
      <a:lvl5pPr marL="2051081" indent="-227909"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sp>
        <p:nvSpPr>
          <p:cNvPr id="14" name="TextBox 13"/>
          <p:cNvSpPr txBox="1"/>
          <p:nvPr userDrawn="1"/>
        </p:nvSpPr>
        <p:spPr>
          <a:xfrm>
            <a:off x="9340851" y="6508787"/>
            <a:ext cx="2286000" cy="284930"/>
          </a:xfrm>
          <a:prstGeom prst="rect">
            <a:avLst/>
          </a:prstGeom>
          <a:noFill/>
        </p:spPr>
        <p:txBody>
          <a:bodyPr lIns="99273" tIns="49647" rIns="99273" bIns="49647">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792910"/>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02" algn="ctr" rtl="0" fontAlgn="base">
        <a:spcBef>
          <a:spcPct val="0"/>
        </a:spcBef>
        <a:spcAft>
          <a:spcPct val="0"/>
        </a:spcAft>
        <a:defRPr sz="4400">
          <a:solidFill>
            <a:schemeClr val="tx1"/>
          </a:solidFill>
          <a:latin typeface="Arial" pitchFamily="34" charset="0"/>
          <a:cs typeface="Cordia New" pitchFamily="34" charset="-34"/>
        </a:defRPr>
      </a:lvl6pPr>
      <a:lvl7pPr marL="911598" algn="ctr" rtl="0" fontAlgn="base">
        <a:spcBef>
          <a:spcPct val="0"/>
        </a:spcBef>
        <a:spcAft>
          <a:spcPct val="0"/>
        </a:spcAft>
        <a:defRPr sz="4400">
          <a:solidFill>
            <a:schemeClr val="tx1"/>
          </a:solidFill>
          <a:latin typeface="Arial" pitchFamily="34" charset="0"/>
          <a:cs typeface="Cordia New" pitchFamily="34" charset="-34"/>
        </a:defRPr>
      </a:lvl7pPr>
      <a:lvl8pPr marL="1367398" algn="ctr" rtl="0" fontAlgn="base">
        <a:spcBef>
          <a:spcPct val="0"/>
        </a:spcBef>
        <a:spcAft>
          <a:spcPct val="0"/>
        </a:spcAft>
        <a:defRPr sz="4400">
          <a:solidFill>
            <a:schemeClr val="tx1"/>
          </a:solidFill>
          <a:latin typeface="Arial" pitchFamily="34" charset="0"/>
          <a:cs typeface="Cordia New" pitchFamily="34" charset="-34"/>
        </a:defRPr>
      </a:lvl8pPr>
      <a:lvl9pPr marL="1823173"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48" indent="-34184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77" indent="-2848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98" indent="-227909"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275"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081" indent="-227909"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16275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62"/>
            <a:ext cx="723900" cy="365125"/>
          </a:xfrm>
          <a:prstGeom prst="rect">
            <a:avLst/>
          </a:prstGeom>
          <a:noFill/>
          <a:ln>
            <a:noFill/>
          </a:ln>
        </p:spPr>
        <p:txBody>
          <a:bodyPr spcFirstLastPara="1" wrap="square" lIns="91140" tIns="45562" rIns="91140" bIns="45562"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54" tIns="49638" rIns="99254" bIns="49638"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254" tIns="49638" rIns="99254" bIns="49638"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100" y="800104"/>
            <a:ext cx="4948767" cy="438150"/>
          </a:xfrm>
          <a:prstGeom prst="rect">
            <a:avLst/>
          </a:prstGeom>
          <a:noFill/>
          <a:ln>
            <a:noFill/>
          </a:ln>
        </p:spPr>
        <p:txBody>
          <a:bodyPr spcFirstLastPara="1" wrap="square" lIns="99254" tIns="49638" rIns="99254" bIns="49638"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2443536669"/>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0"/>
            <a:ext cx="723900" cy="365125"/>
          </a:xfrm>
          <a:prstGeom prst="rect">
            <a:avLst/>
          </a:prstGeom>
        </p:spPr>
        <p:txBody>
          <a:bodyPr vert="horz" lIns="116880" tIns="58432" rIns="116880" bIns="5843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711">
              <a:defRPr/>
            </a:pPr>
            <a:fld id="{79C0BFF6-9B14-4446-AF07-628EFEB400B0}" type="slidenum">
              <a:rPr lang="th-TH" smtClean="0">
                <a:solidFill>
                  <a:prstClr val="black">
                    <a:tint val="75000"/>
                  </a:prstClr>
                </a:solidFill>
              </a:rPr>
              <a:pPr defTabSz="116871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6"/>
            <a:ext cx="4341284" cy="83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58" tIns="63630" rIns="127258" bIns="6363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71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1"/>
            <a:ext cx="4948767" cy="559390"/>
          </a:xfrm>
          <a:prstGeom prst="rect">
            <a:avLst/>
          </a:prstGeom>
          <a:noFill/>
        </p:spPr>
        <p:txBody>
          <a:bodyPr lIns="127258" tIns="63630" rIns="127258" bIns="63630">
            <a:spAutoFit/>
          </a:bodyPr>
          <a:lstStyle/>
          <a:p>
            <a:pPr defTabSz="116871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sp>
        <p:nvSpPr>
          <p:cNvPr id="12" name="TextBox 11"/>
          <p:cNvSpPr txBox="1"/>
          <p:nvPr/>
        </p:nvSpPr>
        <p:spPr>
          <a:xfrm>
            <a:off x="9290174" y="301674"/>
            <a:ext cx="2220383" cy="518115"/>
          </a:xfrm>
          <a:prstGeom prst="rect">
            <a:avLst/>
          </a:prstGeom>
          <a:noFill/>
          <a:effectLst>
            <a:outerShdw blurRad="50800" dist="38100" dir="5400000" algn="t" rotWithShape="0">
              <a:prstClr val="black">
                <a:alpha val="40000"/>
              </a:prstClr>
            </a:outerShdw>
          </a:effectLst>
        </p:spPr>
        <p:txBody>
          <a:bodyPr lIns="116880" tIns="58432" rIns="116880" bIns="58432">
            <a:spAutoFit/>
          </a:bodyPr>
          <a:lstStyle/>
          <a:p>
            <a:pPr algn="r" defTabSz="116871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834399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65" algn="ctr" rtl="0" fontAlgn="base">
        <a:spcBef>
          <a:spcPct val="0"/>
        </a:spcBef>
        <a:spcAft>
          <a:spcPct val="0"/>
        </a:spcAft>
        <a:defRPr sz="5600">
          <a:solidFill>
            <a:schemeClr val="tx1"/>
          </a:solidFill>
          <a:latin typeface="Arial" pitchFamily="34" charset="0"/>
          <a:cs typeface="Cordia New" pitchFamily="34" charset="-34"/>
        </a:defRPr>
      </a:lvl6pPr>
      <a:lvl7pPr marL="1168711" algn="ctr" rtl="0" fontAlgn="base">
        <a:spcBef>
          <a:spcPct val="0"/>
        </a:spcBef>
        <a:spcAft>
          <a:spcPct val="0"/>
        </a:spcAft>
        <a:defRPr sz="5600">
          <a:solidFill>
            <a:schemeClr val="tx1"/>
          </a:solidFill>
          <a:latin typeface="Arial" pitchFamily="34" charset="0"/>
          <a:cs typeface="Cordia New" pitchFamily="34" charset="-34"/>
        </a:defRPr>
      </a:lvl7pPr>
      <a:lvl8pPr marL="1753036" algn="ctr" rtl="0" fontAlgn="base">
        <a:spcBef>
          <a:spcPct val="0"/>
        </a:spcBef>
        <a:spcAft>
          <a:spcPct val="0"/>
        </a:spcAft>
        <a:defRPr sz="5600">
          <a:solidFill>
            <a:schemeClr val="tx1"/>
          </a:solidFill>
          <a:latin typeface="Arial" pitchFamily="34" charset="0"/>
          <a:cs typeface="Cordia New" pitchFamily="34" charset="-34"/>
        </a:defRPr>
      </a:lvl8pPr>
      <a:lvl9pPr marL="233740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40" indent="-4382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557" indent="-3652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852" indent="-29218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225"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590"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942"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285"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636"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949"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711" rtl="0" eaLnBrk="1" latinLnBrk="0" hangingPunct="1">
        <a:defRPr sz="3600" kern="1200">
          <a:solidFill>
            <a:schemeClr val="tx1"/>
          </a:solidFill>
          <a:latin typeface="+mn-lt"/>
          <a:ea typeface="+mn-ea"/>
          <a:cs typeface="+mn-cs"/>
        </a:defRPr>
      </a:lvl1pPr>
      <a:lvl2pPr marL="584365" algn="l" defTabSz="1168711" rtl="0" eaLnBrk="1" latinLnBrk="0" hangingPunct="1">
        <a:defRPr sz="3600" kern="1200">
          <a:solidFill>
            <a:schemeClr val="tx1"/>
          </a:solidFill>
          <a:latin typeface="+mn-lt"/>
          <a:ea typeface="+mn-ea"/>
          <a:cs typeface="+mn-cs"/>
        </a:defRPr>
      </a:lvl2pPr>
      <a:lvl3pPr marL="1168711" algn="l" defTabSz="1168711" rtl="0" eaLnBrk="1" latinLnBrk="0" hangingPunct="1">
        <a:defRPr sz="3600" kern="1200">
          <a:solidFill>
            <a:schemeClr val="tx1"/>
          </a:solidFill>
          <a:latin typeface="+mn-lt"/>
          <a:ea typeface="+mn-ea"/>
          <a:cs typeface="+mn-cs"/>
        </a:defRPr>
      </a:lvl3pPr>
      <a:lvl4pPr marL="1753036" algn="l" defTabSz="1168711" rtl="0" eaLnBrk="1" latinLnBrk="0" hangingPunct="1">
        <a:defRPr sz="3600" kern="1200">
          <a:solidFill>
            <a:schemeClr val="tx1"/>
          </a:solidFill>
          <a:latin typeface="+mn-lt"/>
          <a:ea typeface="+mn-ea"/>
          <a:cs typeface="+mn-cs"/>
        </a:defRPr>
      </a:lvl4pPr>
      <a:lvl5pPr marL="2337408" algn="l" defTabSz="1168711" rtl="0" eaLnBrk="1" latinLnBrk="0" hangingPunct="1">
        <a:defRPr sz="3600" kern="1200">
          <a:solidFill>
            <a:schemeClr val="tx1"/>
          </a:solidFill>
          <a:latin typeface="+mn-lt"/>
          <a:ea typeface="+mn-ea"/>
          <a:cs typeface="+mn-cs"/>
        </a:defRPr>
      </a:lvl5pPr>
      <a:lvl6pPr marL="2921759" algn="l" defTabSz="1168711" rtl="0" eaLnBrk="1" latinLnBrk="0" hangingPunct="1">
        <a:defRPr sz="3600" kern="1200">
          <a:solidFill>
            <a:schemeClr val="tx1"/>
          </a:solidFill>
          <a:latin typeface="+mn-lt"/>
          <a:ea typeface="+mn-ea"/>
          <a:cs typeface="+mn-cs"/>
        </a:defRPr>
      </a:lvl6pPr>
      <a:lvl7pPr marL="3506071" algn="l" defTabSz="1168711" rtl="0" eaLnBrk="1" latinLnBrk="0" hangingPunct="1">
        <a:defRPr sz="3600" kern="1200">
          <a:solidFill>
            <a:schemeClr val="tx1"/>
          </a:solidFill>
          <a:latin typeface="+mn-lt"/>
          <a:ea typeface="+mn-ea"/>
          <a:cs typeface="+mn-cs"/>
        </a:defRPr>
      </a:lvl7pPr>
      <a:lvl8pPr marL="4090462" algn="l" defTabSz="1168711" rtl="0" eaLnBrk="1" latinLnBrk="0" hangingPunct="1">
        <a:defRPr sz="3600" kern="1200">
          <a:solidFill>
            <a:schemeClr val="tx1"/>
          </a:solidFill>
          <a:latin typeface="+mn-lt"/>
          <a:ea typeface="+mn-ea"/>
          <a:cs typeface="+mn-cs"/>
        </a:defRPr>
      </a:lvl8pPr>
      <a:lvl9pPr marL="4674810" algn="l" defTabSz="1168711"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lIns="116893" tIns="58439" rIns="116893" bIns="5843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51">
              <a:defRPr/>
            </a:pPr>
            <a:fld id="{79C0BFF6-9B14-4446-AF07-628EFEB400B0}" type="slidenum">
              <a:rPr lang="th-TH" smtClean="0">
                <a:solidFill>
                  <a:prstClr val="black">
                    <a:tint val="75000"/>
                  </a:prstClr>
                </a:solidFill>
              </a:rPr>
              <a:pPr defTabSz="11688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3" tIns="63637" rIns="127273" bIns="63637" anchor="ctr"/>
          <a:lstStyle/>
          <a:p>
            <a:pPr algn="ctr" defTabSz="11688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3"/>
            <a:ext cx="4341284" cy="83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3" tIns="63637" rIns="127273" bIns="6363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4"/>
            <a:ext cx="4948767" cy="559404"/>
          </a:xfrm>
          <a:prstGeom prst="rect">
            <a:avLst/>
          </a:prstGeom>
          <a:noFill/>
        </p:spPr>
        <p:txBody>
          <a:bodyPr lIns="127273" tIns="63637" rIns="127273" bIns="63637">
            <a:spAutoFit/>
          </a:bodyPr>
          <a:lstStyle/>
          <a:p>
            <a:pPr defTabSz="11688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3" tIns="63637" rIns="127273" bIns="63637" anchor="ctr"/>
          <a:lstStyle/>
          <a:p>
            <a:pPr algn="ctr" defTabSz="1168851">
              <a:defRPr/>
            </a:pPr>
            <a:endParaRPr lang="th-TH" sz="3600" dirty="0">
              <a:solidFill>
                <a:prstClr val="white"/>
              </a:solidFill>
            </a:endParaRPr>
          </a:p>
        </p:txBody>
      </p:sp>
      <p:sp>
        <p:nvSpPr>
          <p:cNvPr id="12" name="TextBox 11"/>
          <p:cNvSpPr txBox="1"/>
          <p:nvPr/>
        </p:nvSpPr>
        <p:spPr>
          <a:xfrm>
            <a:off x="9290170" y="301667"/>
            <a:ext cx="2220383" cy="518129"/>
          </a:xfrm>
          <a:prstGeom prst="rect">
            <a:avLst/>
          </a:prstGeom>
          <a:noFill/>
          <a:effectLst>
            <a:outerShdw blurRad="50800" dist="38100" dir="5400000" algn="t" rotWithShape="0">
              <a:prstClr val="black">
                <a:alpha val="40000"/>
              </a:prstClr>
            </a:outerShdw>
          </a:effectLst>
        </p:spPr>
        <p:txBody>
          <a:bodyPr lIns="116893" tIns="58439" rIns="116893" bIns="58439">
            <a:spAutoFit/>
          </a:bodyPr>
          <a:lstStyle/>
          <a:p>
            <a:pPr algn="r" defTabSz="11688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247233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36" algn="ctr" rtl="0" fontAlgn="base">
        <a:spcBef>
          <a:spcPct val="0"/>
        </a:spcBef>
        <a:spcAft>
          <a:spcPct val="0"/>
        </a:spcAft>
        <a:defRPr sz="5600">
          <a:solidFill>
            <a:schemeClr val="tx1"/>
          </a:solidFill>
          <a:latin typeface="Arial" pitchFamily="34" charset="0"/>
          <a:cs typeface="Cordia New" pitchFamily="34" charset="-34"/>
        </a:defRPr>
      </a:lvl6pPr>
      <a:lvl7pPr marL="1168851" algn="ctr" rtl="0" fontAlgn="base">
        <a:spcBef>
          <a:spcPct val="0"/>
        </a:spcBef>
        <a:spcAft>
          <a:spcPct val="0"/>
        </a:spcAft>
        <a:defRPr sz="5600">
          <a:solidFill>
            <a:schemeClr val="tx1"/>
          </a:solidFill>
          <a:latin typeface="Arial" pitchFamily="34" charset="0"/>
          <a:cs typeface="Cordia New" pitchFamily="34" charset="-34"/>
        </a:defRPr>
      </a:lvl7pPr>
      <a:lvl8pPr marL="1753248" algn="ctr" rtl="0" fontAlgn="base">
        <a:spcBef>
          <a:spcPct val="0"/>
        </a:spcBef>
        <a:spcAft>
          <a:spcPct val="0"/>
        </a:spcAft>
        <a:defRPr sz="5600">
          <a:solidFill>
            <a:schemeClr val="tx1"/>
          </a:solidFill>
          <a:latin typeface="Arial" pitchFamily="34" charset="0"/>
          <a:cs typeface="Cordia New" pitchFamily="34" charset="-34"/>
        </a:defRPr>
      </a:lvl8pPr>
      <a:lvl9pPr marL="233768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94" indent="-43829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671" indent="-3652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27" indent="-2922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471" indent="-2922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905" indent="-2922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328"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740"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161"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545"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51" rtl="0" eaLnBrk="1" latinLnBrk="0" hangingPunct="1">
        <a:defRPr sz="3600" kern="1200">
          <a:solidFill>
            <a:schemeClr val="tx1"/>
          </a:solidFill>
          <a:latin typeface="+mn-lt"/>
          <a:ea typeface="+mn-ea"/>
          <a:cs typeface="+mn-cs"/>
        </a:defRPr>
      </a:lvl1pPr>
      <a:lvl2pPr marL="584436" algn="l" defTabSz="1168851" rtl="0" eaLnBrk="1" latinLnBrk="0" hangingPunct="1">
        <a:defRPr sz="3600" kern="1200">
          <a:solidFill>
            <a:schemeClr val="tx1"/>
          </a:solidFill>
          <a:latin typeface="+mn-lt"/>
          <a:ea typeface="+mn-ea"/>
          <a:cs typeface="+mn-cs"/>
        </a:defRPr>
      </a:lvl2pPr>
      <a:lvl3pPr marL="1168851" algn="l" defTabSz="1168851" rtl="0" eaLnBrk="1" latinLnBrk="0" hangingPunct="1">
        <a:defRPr sz="3600" kern="1200">
          <a:solidFill>
            <a:schemeClr val="tx1"/>
          </a:solidFill>
          <a:latin typeface="+mn-lt"/>
          <a:ea typeface="+mn-ea"/>
          <a:cs typeface="+mn-cs"/>
        </a:defRPr>
      </a:lvl3pPr>
      <a:lvl4pPr marL="1753248" algn="l" defTabSz="1168851" rtl="0" eaLnBrk="1" latinLnBrk="0" hangingPunct="1">
        <a:defRPr sz="3600" kern="1200">
          <a:solidFill>
            <a:schemeClr val="tx1"/>
          </a:solidFill>
          <a:latin typeface="+mn-lt"/>
          <a:ea typeface="+mn-ea"/>
          <a:cs typeface="+mn-cs"/>
        </a:defRPr>
      </a:lvl4pPr>
      <a:lvl5pPr marL="2337689" algn="l" defTabSz="1168851" rtl="0" eaLnBrk="1" latinLnBrk="0" hangingPunct="1">
        <a:defRPr sz="3600" kern="1200">
          <a:solidFill>
            <a:schemeClr val="tx1"/>
          </a:solidFill>
          <a:latin typeface="+mn-lt"/>
          <a:ea typeface="+mn-ea"/>
          <a:cs typeface="+mn-cs"/>
        </a:defRPr>
      </a:lvl5pPr>
      <a:lvl6pPr marL="2922109" algn="l" defTabSz="1168851" rtl="0" eaLnBrk="1" latinLnBrk="0" hangingPunct="1">
        <a:defRPr sz="3600" kern="1200">
          <a:solidFill>
            <a:schemeClr val="tx1"/>
          </a:solidFill>
          <a:latin typeface="+mn-lt"/>
          <a:ea typeface="+mn-ea"/>
          <a:cs typeface="+mn-cs"/>
        </a:defRPr>
      </a:lvl6pPr>
      <a:lvl7pPr marL="3506494" algn="l" defTabSz="1168851" rtl="0" eaLnBrk="1" latinLnBrk="0" hangingPunct="1">
        <a:defRPr sz="3600" kern="1200">
          <a:solidFill>
            <a:schemeClr val="tx1"/>
          </a:solidFill>
          <a:latin typeface="+mn-lt"/>
          <a:ea typeface="+mn-ea"/>
          <a:cs typeface="+mn-cs"/>
        </a:defRPr>
      </a:lvl7pPr>
      <a:lvl8pPr marL="4090952" algn="l" defTabSz="1168851" rtl="0" eaLnBrk="1" latinLnBrk="0" hangingPunct="1">
        <a:defRPr sz="3600" kern="1200">
          <a:solidFill>
            <a:schemeClr val="tx1"/>
          </a:solidFill>
          <a:latin typeface="+mn-lt"/>
          <a:ea typeface="+mn-ea"/>
          <a:cs typeface="+mn-cs"/>
        </a:defRPr>
      </a:lvl8pPr>
      <a:lvl9pPr marL="4675372" algn="l" defTabSz="1168851"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2"/>
            <a:ext cx="723900" cy="365125"/>
          </a:xfrm>
          <a:prstGeom prst="rect">
            <a:avLst/>
          </a:prstGeom>
        </p:spPr>
        <p:txBody>
          <a:bodyPr vert="horz" lIns="116911" tIns="58448" rIns="116911" bIns="5844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037">
              <a:defRPr/>
            </a:pPr>
            <a:fld id="{79C0BFF6-9B14-4446-AF07-628EFEB400B0}" type="slidenum">
              <a:rPr lang="th-TH" smtClean="0">
                <a:solidFill>
                  <a:prstClr val="black">
                    <a:tint val="75000"/>
                  </a:prstClr>
                </a:solidFill>
              </a:rPr>
              <a:pPr defTabSz="116903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9"/>
            <a:ext cx="4341284" cy="8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94" tIns="63647" rIns="127294" bIns="63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03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8" y="800134"/>
            <a:ext cx="4948767" cy="559424"/>
          </a:xfrm>
          <a:prstGeom prst="rect">
            <a:avLst/>
          </a:prstGeom>
          <a:noFill/>
        </p:spPr>
        <p:txBody>
          <a:bodyPr lIns="127294" tIns="63647" rIns="127294" bIns="63647">
            <a:spAutoFit/>
          </a:bodyPr>
          <a:lstStyle/>
          <a:p>
            <a:pPr defTabSz="116903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sp>
        <p:nvSpPr>
          <p:cNvPr id="12" name="TextBox 11"/>
          <p:cNvSpPr txBox="1"/>
          <p:nvPr/>
        </p:nvSpPr>
        <p:spPr>
          <a:xfrm>
            <a:off x="9290165" y="301663"/>
            <a:ext cx="2220383" cy="518147"/>
          </a:xfrm>
          <a:prstGeom prst="rect">
            <a:avLst/>
          </a:prstGeom>
          <a:noFill/>
          <a:effectLst>
            <a:outerShdw blurRad="50800" dist="38100" dir="5400000" algn="t" rotWithShape="0">
              <a:prstClr val="black">
                <a:alpha val="40000"/>
              </a:prstClr>
            </a:outerShdw>
          </a:effectLst>
        </p:spPr>
        <p:txBody>
          <a:bodyPr lIns="116911" tIns="58448" rIns="116911" bIns="58448">
            <a:spAutoFit/>
          </a:bodyPr>
          <a:lstStyle/>
          <a:p>
            <a:pPr algn="r" defTabSz="116903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548778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28" algn="ctr" rtl="0" fontAlgn="base">
        <a:spcBef>
          <a:spcPct val="0"/>
        </a:spcBef>
        <a:spcAft>
          <a:spcPct val="0"/>
        </a:spcAft>
        <a:defRPr sz="5600">
          <a:solidFill>
            <a:schemeClr val="tx1"/>
          </a:solidFill>
          <a:latin typeface="Arial" pitchFamily="34" charset="0"/>
          <a:cs typeface="Cordia New" pitchFamily="34" charset="-34"/>
        </a:defRPr>
      </a:lvl6pPr>
      <a:lvl7pPr marL="1169037" algn="ctr" rtl="0" fontAlgn="base">
        <a:spcBef>
          <a:spcPct val="0"/>
        </a:spcBef>
        <a:spcAft>
          <a:spcPct val="0"/>
        </a:spcAft>
        <a:defRPr sz="5600">
          <a:solidFill>
            <a:schemeClr val="tx1"/>
          </a:solidFill>
          <a:latin typeface="Arial" pitchFamily="34" charset="0"/>
          <a:cs typeface="Cordia New" pitchFamily="34" charset="-34"/>
        </a:defRPr>
      </a:lvl7pPr>
      <a:lvl8pPr marL="1753530" algn="ctr" rtl="0" fontAlgn="base">
        <a:spcBef>
          <a:spcPct val="0"/>
        </a:spcBef>
        <a:spcAft>
          <a:spcPct val="0"/>
        </a:spcAft>
        <a:defRPr sz="5600">
          <a:solidFill>
            <a:schemeClr val="tx1"/>
          </a:solidFill>
          <a:latin typeface="Arial" pitchFamily="34" charset="0"/>
          <a:cs typeface="Cordia New" pitchFamily="34" charset="-34"/>
        </a:defRPr>
      </a:lvl8pPr>
      <a:lvl9pPr marL="233806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65" indent="-438365"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824" indent="-3653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263" indent="-292269"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798"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326"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842"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347"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861"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340"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037" rtl="0" eaLnBrk="1" latinLnBrk="0" hangingPunct="1">
        <a:defRPr sz="3600" kern="1200">
          <a:solidFill>
            <a:schemeClr val="tx1"/>
          </a:solidFill>
          <a:latin typeface="+mn-lt"/>
          <a:ea typeface="+mn-ea"/>
          <a:cs typeface="+mn-cs"/>
        </a:defRPr>
      </a:lvl1pPr>
      <a:lvl2pPr marL="584528" algn="l" defTabSz="1169037" rtl="0" eaLnBrk="1" latinLnBrk="0" hangingPunct="1">
        <a:defRPr sz="3600" kern="1200">
          <a:solidFill>
            <a:schemeClr val="tx1"/>
          </a:solidFill>
          <a:latin typeface="+mn-lt"/>
          <a:ea typeface="+mn-ea"/>
          <a:cs typeface="+mn-cs"/>
        </a:defRPr>
      </a:lvl2pPr>
      <a:lvl3pPr marL="1169037" algn="l" defTabSz="1169037" rtl="0" eaLnBrk="1" latinLnBrk="0" hangingPunct="1">
        <a:defRPr sz="3600" kern="1200">
          <a:solidFill>
            <a:schemeClr val="tx1"/>
          </a:solidFill>
          <a:latin typeface="+mn-lt"/>
          <a:ea typeface="+mn-ea"/>
          <a:cs typeface="+mn-cs"/>
        </a:defRPr>
      </a:lvl3pPr>
      <a:lvl4pPr marL="1753530" algn="l" defTabSz="1169037" rtl="0" eaLnBrk="1" latinLnBrk="0" hangingPunct="1">
        <a:defRPr sz="3600" kern="1200">
          <a:solidFill>
            <a:schemeClr val="tx1"/>
          </a:solidFill>
          <a:latin typeface="+mn-lt"/>
          <a:ea typeface="+mn-ea"/>
          <a:cs typeface="+mn-cs"/>
        </a:defRPr>
      </a:lvl4pPr>
      <a:lvl5pPr marL="2338063" algn="l" defTabSz="1169037" rtl="0" eaLnBrk="1" latinLnBrk="0" hangingPunct="1">
        <a:defRPr sz="3600" kern="1200">
          <a:solidFill>
            <a:schemeClr val="tx1"/>
          </a:solidFill>
          <a:latin typeface="+mn-lt"/>
          <a:ea typeface="+mn-ea"/>
          <a:cs typeface="+mn-cs"/>
        </a:defRPr>
      </a:lvl5pPr>
      <a:lvl6pPr marL="2922575" algn="l" defTabSz="1169037" rtl="0" eaLnBrk="1" latinLnBrk="0" hangingPunct="1">
        <a:defRPr sz="3600" kern="1200">
          <a:solidFill>
            <a:schemeClr val="tx1"/>
          </a:solidFill>
          <a:latin typeface="+mn-lt"/>
          <a:ea typeface="+mn-ea"/>
          <a:cs typeface="+mn-cs"/>
        </a:defRPr>
      </a:lvl6pPr>
      <a:lvl7pPr marL="3507057" algn="l" defTabSz="1169037" rtl="0" eaLnBrk="1" latinLnBrk="0" hangingPunct="1">
        <a:defRPr sz="3600" kern="1200">
          <a:solidFill>
            <a:schemeClr val="tx1"/>
          </a:solidFill>
          <a:latin typeface="+mn-lt"/>
          <a:ea typeface="+mn-ea"/>
          <a:cs typeface="+mn-cs"/>
        </a:defRPr>
      </a:lvl7pPr>
      <a:lvl8pPr marL="4091607" algn="l" defTabSz="1169037" rtl="0" eaLnBrk="1" latinLnBrk="0" hangingPunct="1">
        <a:defRPr sz="3600" kern="1200">
          <a:solidFill>
            <a:schemeClr val="tx1"/>
          </a:solidFill>
          <a:latin typeface="+mn-lt"/>
          <a:ea typeface="+mn-ea"/>
          <a:cs typeface="+mn-cs"/>
        </a:defRPr>
      </a:lvl8pPr>
      <a:lvl9pPr marL="4676121" algn="l" defTabSz="1169037"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30.xml"/><Relationship Id="rId5" Type="http://schemas.openxmlformats.org/officeDocument/2006/relationships/slide" Target="slide25.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hyperlink" Target="http://www.aidsinfoonline.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4.xml"/><Relationship Id="rId1" Type="http://schemas.openxmlformats.org/officeDocument/2006/relationships/slideLayout" Target="../slideLayouts/slideLayout7.xml"/><Relationship Id="rId4" Type="http://schemas.openxmlformats.org/officeDocument/2006/relationships/hyperlink" Target="http://www.aidsdatahub.org/en/reference-materials/surveillance-situational-analysis-assessments/doc_download/234-ungass-afghanistan-country-progress-report-national-aids-control-program-afghanistan-201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hyperlink" Target="http://www.aidsinfoonline.org/" TargetMode="Externa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3.xml"/><Relationship Id="rId5" Type="http://schemas.openxmlformats.org/officeDocument/2006/relationships/chart" Target="../charts/chart33.xml"/><Relationship Id="rId4" Type="http://schemas.openxmlformats.org/officeDocument/2006/relationships/hyperlink" Target="http://aidsinfo.unaids.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89.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hyperlink" Target="http://aidsinfo.unaids.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81.xml"/><Relationship Id="rId5" Type="http://schemas.openxmlformats.org/officeDocument/2006/relationships/chart" Target="../charts/chart36.xml"/><Relationship Id="rId4" Type="http://schemas.openxmlformats.org/officeDocument/2006/relationships/hyperlink" Target="http://aidsinfo.unaids.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21.xml"/><Relationship Id="rId5" Type="http://schemas.openxmlformats.org/officeDocument/2006/relationships/chart" Target="../charts/chart37.xml"/><Relationship Id="rId4" Type="http://schemas.openxmlformats.org/officeDocument/2006/relationships/hyperlink" Target="http://aidsinfo.unaids.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97.xml"/><Relationship Id="rId4" Type="http://schemas.openxmlformats.org/officeDocument/2006/relationships/chart" Target="../charts/chart38.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105.xml"/><Relationship Id="rId4" Type="http://schemas.openxmlformats.org/officeDocument/2006/relationships/chart" Target="../charts/chart39.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13.xml"/><Relationship Id="rId5" Type="http://schemas.openxmlformats.org/officeDocument/2006/relationships/chart" Target="../charts/chart40.xml"/><Relationship Id="rId4" Type="http://schemas.openxmlformats.org/officeDocument/2006/relationships/hyperlink" Target="http://aidsinfo.unaids.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65.xml"/><Relationship Id="rId4" Type="http://schemas.openxmlformats.org/officeDocument/2006/relationships/chart" Target="../charts/chart41.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42.xml"/><Relationship Id="rId4" Type="http://schemas.openxmlformats.org/officeDocument/2006/relationships/hyperlink" Target="http://www.aidsdatahub.org/"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433917"/>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dirty="0">
                <a:cs typeface="Cordia New" pitchFamily="34" charset="-34"/>
              </a:rPr>
              <a:t>Afghanistan</a:t>
            </a:r>
            <a:endParaRPr lang="th-TH" dirty="0"/>
          </a:p>
        </p:txBody>
      </p:sp>
      <p:sp>
        <p:nvSpPr>
          <p:cNvPr id="3" name="TextBox 2"/>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2009 - 2012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5" name="Rectangle 4"/>
          <p:cNvSpPr/>
          <p:nvPr/>
        </p:nvSpPr>
        <p:spPr>
          <a:xfrm>
            <a:off x="76200" y="6551024"/>
            <a:ext cx="11203563" cy="230556"/>
          </a:xfrm>
          <a:prstGeom prst="rect">
            <a:avLst/>
          </a:prstGeom>
        </p:spPr>
        <p:txBody>
          <a:bodyPr wrap="square" lIns="91154" tIns="45583" rIns="91154" bIns="45583">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noGrp="1"/>
          </p:cNvGraphicFramePr>
          <p:nvPr>
            <p:extLst>
              <p:ext uri="{D42A27DB-BD31-4B8C-83A1-F6EECF244321}">
                <p14:modId xmlns:p14="http://schemas.microsoft.com/office/powerpoint/2010/main" val="4108682730"/>
              </p:ext>
            </p:extLst>
          </p:nvPr>
        </p:nvGraphicFramePr>
        <p:xfrm>
          <a:off x="1676400" y="2286024"/>
          <a:ext cx="8229600" cy="3962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372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prisoners and road transport workers,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Rectangle 4"/>
          <p:cNvSpPr/>
          <p:nvPr/>
        </p:nvSpPr>
        <p:spPr>
          <a:xfrm>
            <a:off x="150237" y="655102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7" name="Chart 6"/>
          <p:cNvGraphicFramePr>
            <a:graphicFrameLocks/>
          </p:cNvGraphicFramePr>
          <p:nvPr>
            <p:extLst>
              <p:ext uri="{D42A27DB-BD31-4B8C-83A1-F6EECF244321}">
                <p14:modId xmlns:p14="http://schemas.microsoft.com/office/powerpoint/2010/main" val="1548650608"/>
              </p:ext>
            </p:extLst>
          </p:nvPr>
        </p:nvGraphicFramePr>
        <p:xfrm>
          <a:off x="2057404" y="2362200"/>
          <a:ext cx="7377223"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17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 prevalence among key populations,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Rectangle 4"/>
          <p:cNvSpPr/>
          <p:nvPr/>
        </p:nvSpPr>
        <p:spPr>
          <a:xfrm>
            <a:off x="152400" y="6474824"/>
            <a:ext cx="11277637"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7" name="Chart 6"/>
          <p:cNvGraphicFramePr>
            <a:graphicFrameLocks/>
          </p:cNvGraphicFramePr>
          <p:nvPr>
            <p:extLst>
              <p:ext uri="{D42A27DB-BD31-4B8C-83A1-F6EECF244321}">
                <p14:modId xmlns:p14="http://schemas.microsoft.com/office/powerpoint/2010/main" val="2221036144"/>
              </p:ext>
            </p:extLst>
          </p:nvPr>
        </p:nvGraphicFramePr>
        <p:xfrm>
          <a:off x="1905000" y="2133630"/>
          <a:ext cx="8534400" cy="40052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960775" y="3359754"/>
            <a:ext cx="2117095" cy="307500"/>
          </a:xfrm>
          <a:prstGeom prst="rect">
            <a:avLst/>
          </a:prstGeom>
          <a:noFill/>
          <a:ln w="9525">
            <a:noFill/>
            <a:prstDash val="sysDash"/>
          </a:ln>
        </p:spPr>
        <p:txBody>
          <a:bodyPr wrap="square" lIns="91154" tIns="45583" rIns="91154" bIns="45583" rtlCol="0">
            <a:spAutoFit/>
          </a:bodyPr>
          <a:lstStyle/>
          <a:p>
            <a:r>
              <a:rPr lang="en-US" sz="1400" b="1" dirty="0">
                <a:latin typeface="Arial" pitchFamily="34" charset="0"/>
                <a:cs typeface="Arial" pitchFamily="34" charset="0"/>
              </a:rPr>
              <a:t>Weighted prevalence</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34427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 prevalence among prisoners and road transport workers,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Rectangle 4"/>
          <p:cNvSpPr/>
          <p:nvPr/>
        </p:nvSpPr>
        <p:spPr>
          <a:xfrm>
            <a:off x="152400" y="6412537"/>
            <a:ext cx="11127325" cy="369055"/>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Integrated National AIDS Control Programme. (2013). Integrated Behavioral and Biological Surveillance in Afghanistan: 2012 Survey and Comparison of Trends 2009 to 2012.</a:t>
            </a:r>
          </a:p>
        </p:txBody>
      </p:sp>
      <p:graphicFrame>
        <p:nvGraphicFramePr>
          <p:cNvPr id="8" name="Chart 7"/>
          <p:cNvGraphicFramePr>
            <a:graphicFrameLocks/>
          </p:cNvGraphicFramePr>
          <p:nvPr>
            <p:extLst>
              <p:ext uri="{D42A27DB-BD31-4B8C-83A1-F6EECF244321}">
                <p14:modId xmlns:p14="http://schemas.microsoft.com/office/powerpoint/2010/main" val="2066545678"/>
              </p:ext>
            </p:extLst>
          </p:nvPr>
        </p:nvGraphicFramePr>
        <p:xfrm>
          <a:off x="1828800" y="2362200"/>
          <a:ext cx="78486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15000" y="6033316"/>
            <a:ext cx="2057400" cy="307500"/>
          </a:xfrm>
          <a:prstGeom prst="rect">
            <a:avLst/>
          </a:prstGeom>
          <a:noFill/>
          <a:ln w="9525">
            <a:noFill/>
            <a:prstDash val="sysDash"/>
          </a:ln>
        </p:spPr>
        <p:txBody>
          <a:bodyPr wrap="square" lIns="91154" tIns="45583" rIns="91154" bIns="45583" rtlCol="0">
            <a:spAutoFit/>
          </a:bodyPr>
          <a:lstStyle/>
          <a:p>
            <a:r>
              <a:rPr lang="en-US" sz="1400" b="1" dirty="0">
                <a:latin typeface="Arial" pitchFamily="34" charset="0"/>
                <a:cs typeface="Arial" pitchFamily="34" charset="0"/>
              </a:rPr>
              <a:t>Weighted prevalence</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62697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who reported condom use at last sex,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Rectangle 4"/>
          <p:cNvSpPr/>
          <p:nvPr/>
        </p:nvSpPr>
        <p:spPr>
          <a:xfrm>
            <a:off x="152404" y="6551005"/>
            <a:ext cx="806302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hlinkClick r:id="rId3"/>
              </a:rPr>
              <a:t>www.aidsinfoonline.org</a:t>
            </a:r>
            <a:r>
              <a:rPr lang="en-US" sz="900" dirty="0">
                <a:solidFill>
                  <a:prstClr val="black"/>
                </a:solidFill>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703448157"/>
              </p:ext>
            </p:extLst>
          </p:nvPr>
        </p:nvGraphicFramePr>
        <p:xfrm>
          <a:off x="2514644" y="2438400"/>
          <a:ext cx="7072423"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269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FSW with reported number of paid sex acts in the last week,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Rectangle 4"/>
          <p:cNvSpPr/>
          <p:nvPr/>
        </p:nvSpPr>
        <p:spPr>
          <a:xfrm>
            <a:off x="16889" y="647113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noGrp="1"/>
          </p:cNvGraphicFramePr>
          <p:nvPr>
            <p:extLst>
              <p:ext uri="{D42A27DB-BD31-4B8C-83A1-F6EECF244321}">
                <p14:modId xmlns:p14="http://schemas.microsoft.com/office/powerpoint/2010/main" val="3055563724"/>
              </p:ext>
            </p:extLst>
          </p:nvPr>
        </p:nvGraphicFramePr>
        <p:xfrm>
          <a:off x="2438401" y="2438400"/>
          <a:ext cx="72390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80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FSW who reported condom use at last sex with any partner,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Rectangle 4"/>
          <p:cNvSpPr/>
          <p:nvPr/>
        </p:nvSpPr>
        <p:spPr>
          <a:xfrm>
            <a:off x="226474" y="6391052"/>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8" name="Chart 7"/>
          <p:cNvGraphicFramePr>
            <a:graphicFrameLocks noGrp="1"/>
          </p:cNvGraphicFramePr>
          <p:nvPr>
            <p:extLst>
              <p:ext uri="{D42A27DB-BD31-4B8C-83A1-F6EECF244321}">
                <p14:modId xmlns:p14="http://schemas.microsoft.com/office/powerpoint/2010/main" val="2624509278"/>
              </p:ext>
            </p:extLst>
          </p:nvPr>
        </p:nvGraphicFramePr>
        <p:xfrm>
          <a:off x="2743200" y="2438401"/>
          <a:ext cx="6629400" cy="3705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67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FSW who have ever injected drugs,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4" name="Rectangle 3"/>
          <p:cNvSpPr/>
          <p:nvPr/>
        </p:nvSpPr>
        <p:spPr>
          <a:xfrm>
            <a:off x="152400" y="649228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5" name="Chart 4"/>
          <p:cNvGraphicFramePr>
            <a:graphicFrameLocks/>
          </p:cNvGraphicFramePr>
          <p:nvPr>
            <p:extLst>
              <p:ext uri="{D42A27DB-BD31-4B8C-83A1-F6EECF244321}">
                <p14:modId xmlns:p14="http://schemas.microsoft.com/office/powerpoint/2010/main" val="4123170548"/>
              </p:ext>
            </p:extLst>
          </p:nvPr>
        </p:nvGraphicFramePr>
        <p:xfrm>
          <a:off x="2438400" y="2362200"/>
          <a:ext cx="71628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274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PWID with reported duration of injecting drugs in years,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4072798602"/>
              </p:ext>
            </p:extLst>
          </p:nvPr>
        </p:nvGraphicFramePr>
        <p:xfrm>
          <a:off x="2362207" y="2514600"/>
          <a:ext cx="7696201"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6480" y="6396386"/>
            <a:ext cx="11355927"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spTree>
    <p:extLst>
      <p:ext uri="{BB962C8B-B14F-4D97-AF65-F5344CB8AC3E}">
        <p14:creationId xmlns:p14="http://schemas.microsoft.com/office/powerpoint/2010/main" val="274756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0677" indent="-284862" eaLnBrk="0" hangingPunct="0">
              <a:defRPr sz="2800">
                <a:solidFill>
                  <a:schemeClr val="tx1"/>
                </a:solidFill>
                <a:latin typeface="Arial" pitchFamily="34" charset="0"/>
                <a:ea typeface="ＭＳ Ｐゴシック" pitchFamily="34" charset="-128"/>
              </a:defRPr>
            </a:lvl2pPr>
            <a:lvl3pPr marL="1139498" indent="-227909" eaLnBrk="0" hangingPunct="0">
              <a:defRPr sz="2800">
                <a:solidFill>
                  <a:schemeClr val="tx1"/>
                </a:solidFill>
                <a:latin typeface="Arial" pitchFamily="34" charset="0"/>
                <a:ea typeface="ＭＳ Ｐゴシック" pitchFamily="34" charset="-128"/>
              </a:defRPr>
            </a:lvl3pPr>
            <a:lvl4pPr marL="1595275" indent="-227909" eaLnBrk="0" hangingPunct="0">
              <a:defRPr sz="2800">
                <a:solidFill>
                  <a:schemeClr val="tx1"/>
                </a:solidFill>
                <a:latin typeface="Arial" pitchFamily="34" charset="0"/>
                <a:ea typeface="ＭＳ Ｐゴシック" pitchFamily="34" charset="-128"/>
              </a:defRPr>
            </a:lvl4pPr>
            <a:lvl5pPr marL="2051081" indent="-227909" eaLnBrk="0" hangingPunct="0">
              <a:defRPr sz="2800">
                <a:solidFill>
                  <a:schemeClr val="tx1"/>
                </a:solidFill>
                <a:latin typeface="Arial" pitchFamily="34" charset="0"/>
                <a:ea typeface="ＭＳ Ｐゴシック" pitchFamily="34" charset="-128"/>
              </a:defRPr>
            </a:lvl5pPr>
            <a:lvl6pPr marL="25068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626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8466" indent="-227909"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4253" indent="-227909"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46F2A3BE-57A6-4D43-8AAE-8C1B3A146635}" type="slidenum">
              <a:rPr lang="th-TH" sz="1200">
                <a:solidFill>
                  <a:srgbClr val="898989"/>
                </a:solidFill>
              </a:rPr>
              <a:pPr eaLnBrk="1" hangingPunct="1"/>
              <a:t>2</a:t>
            </a:fld>
            <a:endParaRPr lang="th-TH" sz="1200">
              <a:solidFill>
                <a:srgbClr val="898989"/>
              </a:solidFill>
            </a:endParaRPr>
          </a:p>
        </p:txBody>
      </p:sp>
      <p:sp>
        <p:nvSpPr>
          <p:cNvPr id="25602" name="Subtitle 4"/>
          <p:cNvSpPr>
            <a:spLocks noGrp="1"/>
          </p:cNvSpPr>
          <p:nvPr>
            <p:ph type="subTitle" idx="1"/>
          </p:nvPr>
        </p:nvSpPr>
        <p:spPr bwMode="auto">
          <a:xfrm>
            <a:off x="515936" y="249555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rmAutofit/>
          </a:bodyPr>
          <a:lstStyle/>
          <a:p>
            <a:pPr fontAlgn="base">
              <a:spcAft>
                <a:spcPct val="0"/>
              </a:spcAft>
            </a:pPr>
            <a:r>
              <a:rPr lang="en-US" dirty="0">
                <a:latin typeface="Arial" pitchFamily="34" charset="0"/>
                <a:ea typeface="ＭＳ Ｐゴシック" pitchFamily="34" charset="-128"/>
                <a:cs typeface="Cordia New" pitchFamily="34" charset="-34"/>
                <a:hlinkClick r:id="rId2" action="ppaction://hlinksldjump"/>
              </a:rPr>
              <a:t>Basic socio-demographic indicators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3" action="ppaction://hlinksldjump"/>
              </a:rPr>
              <a:t>HIV prevalence and epidemiology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4" action="ppaction://hlinksldjump"/>
              </a:rPr>
              <a:t>Risk behaviors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5" action="ppaction://hlinksldjump"/>
              </a:rPr>
              <a:t>Vulnerability and HIV knowledge</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6" action="ppaction://hlinksldjump"/>
              </a:rPr>
              <a:t>HIV expenditure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7" action="ppaction://hlinksldjump"/>
              </a:rPr>
              <a:t>National response </a:t>
            </a:r>
            <a:endParaRPr lang="th-TH" dirty="0">
              <a:latin typeface="Arial" pitchFamily="34" charset="0"/>
              <a:ea typeface="ＭＳ Ｐゴシック" pitchFamily="34" charset="-128"/>
              <a:cs typeface="Cordia New" pitchFamily="34" charset="-34"/>
            </a:endParaRPr>
          </a:p>
        </p:txBody>
      </p:sp>
      <p:sp>
        <p:nvSpPr>
          <p:cNvPr id="25603" name="Title 3"/>
          <p:cNvSpPr>
            <a:spLocks noGrp="1"/>
          </p:cNvSpPr>
          <p:nvPr>
            <p:ph type="title"/>
          </p:nvPr>
        </p:nvSpPr>
        <p:spPr bwMode="auto">
          <a:xfrm>
            <a:off x="228600" y="170497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CONTENT</a:t>
            </a:r>
            <a:endParaRPr lang="th-TH" dirty="0">
              <a:latin typeface="Arial" pitchFamily="34" charset="0"/>
              <a:ea typeface="ＭＳ Ｐゴシック" pitchFamily="34" charset="-128"/>
              <a:cs typeface="Cordia New" pitchFamily="34" charset="-34"/>
            </a:endParaRPr>
          </a:p>
        </p:txBody>
      </p:sp>
    </p:spTree>
    <p:extLst>
      <p:ext uri="{BB962C8B-B14F-4D97-AF65-F5344CB8AC3E}">
        <p14:creationId xmlns:p14="http://schemas.microsoft.com/office/powerpoint/2010/main" val="385497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0972800" cy="504000"/>
          </a:xfrm>
        </p:spPr>
        <p:txBody>
          <a:bodyPr/>
          <a:lstStyle/>
          <a:p>
            <a:r>
              <a:rPr lang="en-US" dirty="0"/>
              <a:t>Proportion of PWID who reported safe injection practices 2007 - 2012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Rectangle 4"/>
          <p:cNvSpPr/>
          <p:nvPr/>
        </p:nvSpPr>
        <p:spPr>
          <a:xfrm>
            <a:off x="152401" y="6396388"/>
            <a:ext cx="9587024"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1) Afghanistan Global AIDS Response Progress Report 2015 (Country Narrative Report);</a:t>
            </a:r>
            <a:r>
              <a:rPr lang="en-US" sz="900" dirty="0">
                <a:latin typeface="Arial" pitchFamily="34" charset="0"/>
                <a:cs typeface="Arial" pitchFamily="34" charset="0"/>
              </a:rPr>
              <a:t> and 2)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endParaRPr lang="en-US" sz="900" dirty="0">
              <a:solidFill>
                <a:prstClr val="black"/>
              </a:solidFill>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805350249"/>
              </p:ext>
            </p:extLst>
          </p:nvPr>
        </p:nvGraphicFramePr>
        <p:xfrm>
          <a:off x="2022872" y="2342883"/>
          <a:ext cx="7536656" cy="37861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5093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PWID who used unsterile injecting equipment at least once in the last 3 months,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518947116"/>
              </p:ext>
            </p:extLst>
          </p:nvPr>
        </p:nvGraphicFramePr>
        <p:xfrm>
          <a:off x="2667000" y="2514600"/>
          <a:ext cx="67818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52400" y="6396386"/>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spTree>
    <p:extLst>
      <p:ext uri="{BB962C8B-B14F-4D97-AF65-F5344CB8AC3E}">
        <p14:creationId xmlns:p14="http://schemas.microsoft.com/office/powerpoint/2010/main" val="2128137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PWID who reported paying for sex,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2674670007"/>
              </p:ext>
            </p:extLst>
          </p:nvPr>
        </p:nvGraphicFramePr>
        <p:xfrm>
          <a:off x="2057400" y="2133600"/>
          <a:ext cx="8153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6889" y="6492284"/>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spTree>
    <p:extLst>
      <p:ext uri="{BB962C8B-B14F-4D97-AF65-F5344CB8AC3E}">
        <p14:creationId xmlns:p14="http://schemas.microsoft.com/office/powerpoint/2010/main" val="810783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MSM with reported risk behaviors,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Rectangle 4"/>
          <p:cNvSpPr/>
          <p:nvPr/>
        </p:nvSpPr>
        <p:spPr>
          <a:xfrm>
            <a:off x="68828" y="6533180"/>
            <a:ext cx="11353837"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p:cNvGraphicFramePr>
          <p:nvPr>
            <p:extLst>
              <p:ext uri="{D42A27DB-BD31-4B8C-83A1-F6EECF244321}">
                <p14:modId xmlns:p14="http://schemas.microsoft.com/office/powerpoint/2010/main" val="4289623586"/>
              </p:ext>
            </p:extLst>
          </p:nvPr>
        </p:nvGraphicFramePr>
        <p:xfrm>
          <a:off x="1905000" y="2209800"/>
          <a:ext cx="81534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98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prisoners and road transport workers with reported risk behaviors,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4" name="Rectangle 3"/>
          <p:cNvSpPr/>
          <p:nvPr/>
        </p:nvSpPr>
        <p:spPr>
          <a:xfrm>
            <a:off x="4" y="6492284"/>
            <a:ext cx="11277599"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5" name="Chart 4"/>
          <p:cNvGraphicFramePr>
            <a:graphicFrameLocks/>
          </p:cNvGraphicFramePr>
          <p:nvPr>
            <p:extLst>
              <p:ext uri="{D42A27DB-BD31-4B8C-83A1-F6EECF244321}">
                <p14:modId xmlns:p14="http://schemas.microsoft.com/office/powerpoint/2010/main" val="3299191576"/>
              </p:ext>
            </p:extLst>
          </p:nvPr>
        </p:nvGraphicFramePr>
        <p:xfrm>
          <a:off x="1752600" y="2590800"/>
          <a:ext cx="82296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5906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3810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sz="5400" dirty="0">
                <a:ea typeface="SimSun" pitchFamily="2" charset="-122"/>
                <a:cs typeface="Cordia New" pitchFamily="34" charset="-34"/>
              </a:rPr>
              <a:t>Vulnerability and HIV knowledge</a:t>
            </a:r>
            <a:endParaRPr lang="en-US" dirty="0">
              <a:cs typeface="Cordia New" pitchFamily="34" charset="-34"/>
            </a:endParaRPr>
          </a:p>
        </p:txBody>
      </p:sp>
    </p:spTree>
    <p:extLst>
      <p:ext uri="{BB962C8B-B14F-4D97-AF65-F5344CB8AC3E}">
        <p14:creationId xmlns:p14="http://schemas.microsoft.com/office/powerpoint/2010/main" val="401966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228600" y="1571612"/>
            <a:ext cx="10134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MSM with correct knowledge of HIV, Kabul, 2012</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D7315F4-6FDB-4962-9E18-7AC6D5C40517}" type="slidenum">
              <a:rPr lang="th-TH" smtClean="0"/>
              <a:pPr>
                <a:defRPr/>
              </a:pPr>
              <a:t>26</a:t>
            </a:fld>
            <a:endParaRPr lang="th-TH" dirty="0"/>
          </a:p>
        </p:txBody>
      </p:sp>
      <p:sp>
        <p:nvSpPr>
          <p:cNvPr id="7" name="Rectangle 6"/>
          <p:cNvSpPr/>
          <p:nvPr/>
        </p:nvSpPr>
        <p:spPr>
          <a:xfrm>
            <a:off x="152402" y="6396403"/>
            <a:ext cx="10706100" cy="369055"/>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9" name="Chart 8"/>
          <p:cNvGraphicFramePr>
            <a:graphicFrameLocks/>
          </p:cNvGraphicFramePr>
          <p:nvPr>
            <p:extLst>
              <p:ext uri="{D42A27DB-BD31-4B8C-83A1-F6EECF244321}">
                <p14:modId xmlns:p14="http://schemas.microsoft.com/office/powerpoint/2010/main" val="1240531087"/>
              </p:ext>
            </p:extLst>
          </p:nvPr>
        </p:nvGraphicFramePr>
        <p:xfrm>
          <a:off x="2057400" y="2438401"/>
          <a:ext cx="8077200" cy="3743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75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PWID with correct knowledge of HIV, 2012</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D7315F4-6FDB-4962-9E18-7AC6D5C40517}" type="slidenum">
              <a:rPr lang="th-TH" smtClean="0"/>
              <a:pPr>
                <a:defRPr/>
              </a:pPr>
              <a:t>27</a:t>
            </a:fld>
            <a:endParaRPr lang="th-TH" dirty="0"/>
          </a:p>
        </p:txBody>
      </p:sp>
      <p:sp>
        <p:nvSpPr>
          <p:cNvPr id="7" name="Rectangle 6"/>
          <p:cNvSpPr/>
          <p:nvPr/>
        </p:nvSpPr>
        <p:spPr>
          <a:xfrm>
            <a:off x="1" y="6488720"/>
            <a:ext cx="11203563" cy="230556"/>
          </a:xfrm>
          <a:prstGeom prst="rect">
            <a:avLst/>
          </a:prstGeom>
        </p:spPr>
        <p:txBody>
          <a:bodyPr wrap="square" lIns="91154" tIns="45583" rIns="91154" bIns="45583">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National AIDS Control Programme. (2013). Integrated Behavioral and Biological Surveillance in Afghanistan: 2012 Survey and Comparison of Trends 2009 to 2012.</a:t>
            </a:r>
          </a:p>
        </p:txBody>
      </p:sp>
      <p:graphicFrame>
        <p:nvGraphicFramePr>
          <p:cNvPr id="6" name="Chart 5"/>
          <p:cNvGraphicFramePr>
            <a:graphicFrameLocks noGrp="1"/>
          </p:cNvGraphicFramePr>
          <p:nvPr>
            <p:extLst>
              <p:ext uri="{D42A27DB-BD31-4B8C-83A1-F6EECF244321}">
                <p14:modId xmlns:p14="http://schemas.microsoft.com/office/powerpoint/2010/main" val="4168261653"/>
              </p:ext>
            </p:extLst>
          </p:nvPr>
        </p:nvGraphicFramePr>
        <p:xfrm>
          <a:off x="1828803" y="2057424"/>
          <a:ext cx="8610601" cy="4338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1594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04800" y="1571612"/>
            <a:ext cx="10896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t>Proportion </a:t>
            </a:r>
            <a:r>
              <a:rPr lang="en-US" dirty="0">
                <a:ea typeface="SimSun" pitchFamily="2" charset="-122"/>
                <a:cs typeface="Cordia New" pitchFamily="34" charset="-34"/>
              </a:rPr>
              <a:t>of FSW and PWID with comprehensive knowledge of HIV,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66FC892-8C1D-4F21-BB03-52E4DB46E46E}" type="slidenum">
              <a:rPr lang="th-TH" smtClean="0"/>
              <a:pPr>
                <a:defRPr/>
              </a:pPr>
              <a:t>28</a:t>
            </a:fld>
            <a:endParaRPr lang="th-TH" dirty="0"/>
          </a:p>
        </p:txBody>
      </p:sp>
      <p:sp>
        <p:nvSpPr>
          <p:cNvPr id="54276" name="Rectangle 9"/>
          <p:cNvSpPr>
            <a:spLocks noChangeArrowheads="1"/>
          </p:cNvSpPr>
          <p:nvPr/>
        </p:nvSpPr>
        <p:spPr bwMode="auto">
          <a:xfrm>
            <a:off x="76204" y="6375196"/>
            <a:ext cx="10013951" cy="23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54" tIns="45583" rIns="91154" bIns="45583">
            <a:spAutoFit/>
          </a:bodyPr>
          <a:lstStyle/>
          <a:p>
            <a:r>
              <a:rPr lang="en-US" sz="900" dirty="0">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US" sz="900" dirty="0">
                <a:latin typeface="Arial" pitchFamily="34" charset="0"/>
                <a:cs typeface="Arial" pitchFamily="34" charset="0"/>
              </a:rPr>
              <a:t>IBBS, 2009 cited in National AIDS Control Program Afghanistan. (2010). UNGASS Country Progress Report: Afghanistan </a:t>
            </a:r>
          </a:p>
        </p:txBody>
      </p:sp>
      <p:graphicFrame>
        <p:nvGraphicFramePr>
          <p:cNvPr id="7" name="Content Placeholder 7"/>
          <p:cNvGraphicFramePr>
            <a:graphicFrameLocks/>
          </p:cNvGraphicFramePr>
          <p:nvPr>
            <p:extLst>
              <p:ext uri="{D42A27DB-BD31-4B8C-83A1-F6EECF244321}">
                <p14:modId xmlns:p14="http://schemas.microsoft.com/office/powerpoint/2010/main" val="3236828292"/>
              </p:ext>
            </p:extLst>
          </p:nvPr>
        </p:nvGraphicFramePr>
        <p:xfrm>
          <a:off x="2438400" y="2536402"/>
          <a:ext cx="7315200" cy="330175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038600" y="5410240"/>
            <a:ext cx="762000" cy="307500"/>
          </a:xfrm>
          <a:prstGeom prst="rect">
            <a:avLst/>
          </a:prstGeom>
          <a:solidFill>
            <a:schemeClr val="bg1"/>
          </a:solidFill>
        </p:spPr>
        <p:txBody>
          <a:bodyPr wrap="square" lIns="91154" tIns="45583" rIns="91154" bIns="45583" rtlCol="0">
            <a:spAutoFit/>
          </a:bodyPr>
          <a:lstStyle/>
          <a:p>
            <a:r>
              <a:rPr lang="en-US" sz="1400" b="1" dirty="0">
                <a:latin typeface="Arial" pitchFamily="34" charset="0"/>
                <a:cs typeface="Arial" pitchFamily="34" charset="0"/>
              </a:rPr>
              <a:t>PWID</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2171683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t>Proportion </a:t>
            </a:r>
            <a:r>
              <a:rPr lang="en-US" dirty="0">
                <a:ea typeface="SimSun" pitchFamily="2" charset="-122"/>
                <a:cs typeface="Cordia New" pitchFamily="34" charset="-34"/>
              </a:rPr>
              <a:t>of key populations with comprehensive knowledge of HIV by age group,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7DACC3D5-DF27-47F2-9A6A-17EDA7E7BAE3}" type="slidenum">
              <a:rPr lang="th-TH" smtClean="0"/>
              <a:pPr>
                <a:defRPr/>
              </a:pPr>
              <a:t>29</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856084775"/>
              </p:ext>
            </p:extLst>
          </p:nvPr>
        </p:nvGraphicFramePr>
        <p:xfrm>
          <a:off x="2667000" y="2636912"/>
          <a:ext cx="6629400" cy="3390528"/>
        </p:xfrm>
        <a:graphic>
          <a:graphicData uri="http://schemas.openxmlformats.org/drawingml/2006/chart">
            <c:chart xmlns:c="http://schemas.openxmlformats.org/drawingml/2006/chart" xmlns:r="http://schemas.openxmlformats.org/officeDocument/2006/relationships" r:id="rId2"/>
          </a:graphicData>
        </a:graphic>
      </p:graphicFrame>
      <p:sp>
        <p:nvSpPr>
          <p:cNvPr id="55301" name="Text Box 10"/>
          <p:cNvSpPr txBox="1">
            <a:spLocks noChangeArrowheads="1"/>
          </p:cNvSpPr>
          <p:nvPr/>
        </p:nvSpPr>
        <p:spPr bwMode="auto">
          <a:xfrm>
            <a:off x="152400" y="6419533"/>
            <a:ext cx="10212925" cy="36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54" tIns="45583" rIns="91154" bIns="45583">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hangingPunct="1"/>
            <a:r>
              <a:rPr lang="en-US" sz="900" dirty="0">
                <a:solidFill>
                  <a:srgbClr val="000000"/>
                </a:solidFill>
                <a:ea typeface="SimSun" pitchFamily="2" charset="-122"/>
              </a:rPr>
              <a:t>Source: Prepared by </a:t>
            </a:r>
            <a:r>
              <a:rPr lang="en-US" sz="900" dirty="0">
                <a:solidFill>
                  <a:srgbClr val="000000"/>
                </a:solidFill>
                <a:ea typeface="SimSun" pitchFamily="2" charset="-122"/>
                <a:hlinkClick r:id="rId3"/>
              </a:rPr>
              <a:t>www.aidsdatahub.org</a:t>
            </a:r>
            <a:r>
              <a:rPr lang="en-US" sz="900" dirty="0">
                <a:solidFill>
                  <a:srgbClr val="000000"/>
                </a:solidFill>
                <a:ea typeface="SimSun" pitchFamily="2" charset="-122"/>
              </a:rPr>
              <a:t>  based on 1.</a:t>
            </a:r>
            <a:r>
              <a:rPr lang="en-US" sz="900" dirty="0">
                <a:ea typeface="SimSun" pitchFamily="2" charset="-122"/>
                <a:hlinkClick r:id="rId4"/>
              </a:rPr>
              <a:t> </a:t>
            </a:r>
            <a:r>
              <a:rPr lang="en-US" sz="900" dirty="0">
                <a:ea typeface="SimSun" pitchFamily="2" charset="-122"/>
              </a:rPr>
              <a:t>National AIDS Control Program Afghanistan. (2010). UNGASS Country Progress Report</a:t>
            </a:r>
            <a:r>
              <a:rPr lang="en-US" sz="900" i="1" dirty="0">
                <a:ea typeface="SimSun" pitchFamily="2" charset="-122"/>
              </a:rPr>
              <a:t>: </a:t>
            </a:r>
            <a:r>
              <a:rPr lang="en-US" sz="900" dirty="0">
                <a:ea typeface="SimSun" pitchFamily="2" charset="-122"/>
              </a:rPr>
              <a:t>Afghanistan and 2.</a:t>
            </a:r>
            <a:r>
              <a:rPr lang="en-US" sz="900" dirty="0">
                <a:solidFill>
                  <a:srgbClr val="000000"/>
                </a:solidFill>
                <a:ea typeface="SimSun" pitchFamily="2" charset="-122"/>
              </a:rPr>
              <a:t> </a:t>
            </a:r>
            <a:r>
              <a:rPr lang="en-US" sz="900" dirty="0">
                <a:ea typeface="SimSun" pitchFamily="2" charset="-122"/>
              </a:rPr>
              <a:t>UNAIDS. (2010). Global Report: UNAIDS Report on the Global AIDS Epidemic </a:t>
            </a:r>
            <a:r>
              <a:rPr lang="en-US" sz="900" dirty="0">
                <a:solidFill>
                  <a:srgbClr val="000000"/>
                </a:solidFill>
                <a:ea typeface="SimSun" pitchFamily="2" charset="-122"/>
              </a:rPr>
              <a:t>citing Afghanistan, IBBS, 2009</a:t>
            </a:r>
          </a:p>
        </p:txBody>
      </p:sp>
      <p:sp>
        <p:nvSpPr>
          <p:cNvPr id="6" name="TextBox 5"/>
          <p:cNvSpPr txBox="1"/>
          <p:nvPr/>
        </p:nvSpPr>
        <p:spPr>
          <a:xfrm>
            <a:off x="7467600" y="5408752"/>
            <a:ext cx="762000" cy="307500"/>
          </a:xfrm>
          <a:prstGeom prst="rect">
            <a:avLst/>
          </a:prstGeom>
          <a:solidFill>
            <a:schemeClr val="bg1"/>
          </a:solidFill>
        </p:spPr>
        <p:txBody>
          <a:bodyPr wrap="square" lIns="91154" tIns="45583" rIns="91154" bIns="45583" rtlCol="0">
            <a:spAutoFit/>
          </a:bodyPr>
          <a:lstStyle/>
          <a:p>
            <a:r>
              <a:rPr lang="en-US" sz="1400" b="1" dirty="0">
                <a:latin typeface="Arial" pitchFamily="34" charset="0"/>
                <a:cs typeface="Arial" pitchFamily="34" charset="0"/>
              </a:rPr>
              <a:t>PWID</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269413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68984"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633855069"/>
              </p:ext>
            </p:extLst>
          </p:nvPr>
        </p:nvGraphicFramePr>
        <p:xfrm>
          <a:off x="1676128" y="2060850"/>
          <a:ext cx="7848872" cy="3991229"/>
        </p:xfrm>
        <a:graphic>
          <a:graphicData uri="http://schemas.openxmlformats.org/drawingml/2006/table">
            <a:tbl>
              <a:tblPr/>
              <a:tblGrid>
                <a:gridCol w="6106737">
                  <a:extLst>
                    <a:ext uri="{9D8B030D-6E8A-4147-A177-3AD203B41FA5}">
                      <a16:colId xmlns:a16="http://schemas.microsoft.com/office/drawing/2014/main" val="20000"/>
                    </a:ext>
                  </a:extLst>
                </a:gridCol>
                <a:gridCol w="1742135">
                  <a:extLst>
                    <a:ext uri="{9D8B030D-6E8A-4147-A177-3AD203B41FA5}">
                      <a16:colId xmlns:a16="http://schemas.microsoft.com/office/drawing/2014/main" val="20001"/>
                    </a:ext>
                  </a:extLst>
                </a:gridCol>
              </a:tblGrid>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32,527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15,432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413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396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27 (2015) </a:t>
                      </a:r>
                      <a:r>
                        <a:rPr lang="en-GB" sz="1400" b="1" i="0" u="none" strike="noStrike" kern="1200" baseline="30000" dirty="0">
                          <a:solidFill>
                            <a:schemeClr val="tx1"/>
                          </a:solidFill>
                          <a:effectLst/>
                          <a:latin typeface="Arial" pitchFamily="34" charset="0"/>
                          <a:ea typeface="+mn-ea"/>
                          <a:cs typeface="Arial" pitchFamily="34" charset="0"/>
                        </a:rPr>
                        <a:t>2</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47.9 (2011)</a:t>
                      </a:r>
                      <a:r>
                        <a:rPr lang="en-GB" sz="1400" b="1" i="0" u="none" strike="noStrike" baseline="30000" dirty="0">
                          <a:solidFill>
                            <a:schemeClr val="tx1"/>
                          </a:solidFill>
                          <a:effectLst/>
                          <a:latin typeface="Arial" pitchFamily="34" charset="0"/>
                          <a:cs typeface="Arial" pitchFamily="34" charset="0"/>
                        </a:rPr>
                        <a:t> 7</a:t>
                      </a:r>
                      <a:endParaRPr lang="en-GB" sz="1400" b="1" i="0" u="none" strike="noStrike" kern="1200" baseline="30000" dirty="0">
                        <a:solidFill>
                          <a:schemeClr val="tx1"/>
                        </a:solidFill>
                        <a:effectLst/>
                        <a:latin typeface="Arial" pitchFamily="34" charset="0"/>
                        <a:ea typeface="+mn-ea"/>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413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34.2 (2014) </a:t>
                      </a:r>
                      <a:r>
                        <a:rPr lang="en-GB" sz="1400" b="1" i="0" u="none" strike="noStrike" kern="1200" baseline="30000" dirty="0">
                          <a:solidFill>
                            <a:schemeClr val="tx1"/>
                          </a:solidFill>
                          <a:effectLst/>
                          <a:latin typeface="Arial" pitchFamily="34" charset="0"/>
                          <a:ea typeface="+mn-ea"/>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91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171/0.465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413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59/62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ea typeface="SimSun" pitchFamily="2" charset="-122"/>
                          <a:cs typeface="+mn-cs"/>
                        </a:rPr>
                        <a:t>32 </a:t>
                      </a:r>
                      <a:r>
                        <a:rPr lang="en-GB" sz="1400" b="1" i="0" u="none" strike="noStrike" dirty="0">
                          <a:solidFill>
                            <a:schemeClr val="tx1"/>
                          </a:solidFill>
                          <a:effectLst/>
                          <a:latin typeface="Arial" pitchFamily="34" charset="0"/>
                          <a:cs typeface="Arial" pitchFamily="34" charset="0"/>
                        </a:rPr>
                        <a:t>(2011)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1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0.70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1,934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274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167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2" name="Rectangle 1"/>
          <p:cNvSpPr/>
          <p:nvPr/>
        </p:nvSpPr>
        <p:spPr>
          <a:xfrm>
            <a:off x="152400" y="6073961"/>
            <a:ext cx="11756776" cy="707609"/>
          </a:xfrm>
          <a:prstGeom prst="rect">
            <a:avLst/>
          </a:prstGeom>
        </p:spPr>
        <p:txBody>
          <a:bodyPr wrap="square" lIns="91154" tIns="45583" rIns="91154" bIns="45583">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025467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2009-2013</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1"/>
          <p:cNvSpPr txBox="1"/>
          <p:nvPr/>
        </p:nvSpPr>
        <p:spPr>
          <a:xfrm>
            <a:off x="228600" y="6609458"/>
            <a:ext cx="7600715" cy="248573"/>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04295835"/>
              </p:ext>
            </p:extLst>
          </p:nvPr>
        </p:nvGraphicFramePr>
        <p:xfrm>
          <a:off x="2057403" y="2362204"/>
          <a:ext cx="8001001" cy="4133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68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2009-2013</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1"/>
          <p:cNvSpPr txBox="1"/>
          <p:nvPr/>
        </p:nvSpPr>
        <p:spPr>
          <a:xfrm>
            <a:off x="76200" y="6553231"/>
            <a:ext cx="7600715" cy="248573"/>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070484741"/>
              </p:ext>
            </p:extLst>
          </p:nvPr>
        </p:nvGraphicFramePr>
        <p:xfrm>
          <a:off x="1828800" y="2133600"/>
          <a:ext cx="83820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9031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category, 2009-2013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TextBox 1"/>
          <p:cNvSpPr txBox="1"/>
          <p:nvPr/>
        </p:nvSpPr>
        <p:spPr>
          <a:xfrm>
            <a:off x="226479" y="6540501"/>
            <a:ext cx="7927801" cy="193822"/>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1836174279"/>
              </p:ext>
            </p:extLst>
          </p:nvPr>
        </p:nvGraphicFramePr>
        <p:xfrm>
          <a:off x="1866900" y="2136356"/>
          <a:ext cx="84582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8642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total prevention programme spending on key populations at higher risk, 2009-2013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TextBox 1"/>
          <p:cNvSpPr txBox="1"/>
          <p:nvPr/>
        </p:nvSpPr>
        <p:spPr>
          <a:xfrm>
            <a:off x="226474" y="6549173"/>
            <a:ext cx="7304139" cy="276432"/>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495186355"/>
              </p:ext>
            </p:extLst>
          </p:nvPr>
        </p:nvGraphicFramePr>
        <p:xfrm>
          <a:off x="1905003" y="2590823"/>
          <a:ext cx="8458201" cy="3810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4464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HIV prevention from domestic and international sources, 2009-2013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35</a:t>
            </a:fld>
            <a:endParaRPr lang="th-TH" dirty="0">
              <a:solidFill>
                <a:prstClr val="black">
                  <a:tint val="75000"/>
                </a:prstClr>
              </a:solidFill>
            </a:endParaRPr>
          </a:p>
        </p:txBody>
      </p:sp>
      <p:sp>
        <p:nvSpPr>
          <p:cNvPr id="5" name="TextBox 1"/>
          <p:cNvSpPr txBox="1"/>
          <p:nvPr/>
        </p:nvSpPr>
        <p:spPr>
          <a:xfrm>
            <a:off x="199439" y="6557965"/>
            <a:ext cx="7927801" cy="193822"/>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794853462"/>
              </p:ext>
            </p:extLst>
          </p:nvPr>
        </p:nvGraphicFramePr>
        <p:xfrm>
          <a:off x="2590800" y="2514600"/>
          <a:ext cx="67056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4086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887200" cy="504000"/>
          </a:xfrm>
        </p:spPr>
        <p:txBody>
          <a:bodyPr/>
          <a:lstStyle/>
          <a:p>
            <a:r>
              <a:rPr lang="en-US" dirty="0"/>
              <a:t>Proportion of spending on care and treatment from domestic and international sources, 2009-2013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TextBox 1"/>
          <p:cNvSpPr txBox="1"/>
          <p:nvPr/>
        </p:nvSpPr>
        <p:spPr>
          <a:xfrm>
            <a:off x="152411" y="6586046"/>
            <a:ext cx="7927801" cy="193822"/>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166874346"/>
              </p:ext>
            </p:extLst>
          </p:nvPr>
        </p:nvGraphicFramePr>
        <p:xfrm>
          <a:off x="2438400" y="2532714"/>
          <a:ext cx="6781800" cy="38680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8936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testing coverage among key populations, 2012</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5" name="TextBox 1"/>
          <p:cNvSpPr txBox="1"/>
          <p:nvPr/>
        </p:nvSpPr>
        <p:spPr>
          <a:xfrm>
            <a:off x="177313" y="6477000"/>
            <a:ext cx="8534400" cy="381000"/>
          </a:xfrm>
          <a:prstGeom prst="rect">
            <a:avLst/>
          </a:prstGeom>
        </p:spPr>
        <p:txBody>
          <a:bodyPr wrap="square" lIns="91154" tIns="45583" rIns="91154" bIns="4558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3"/>
              </a:rPr>
              <a:t>www.aidsdatahub.org</a:t>
            </a:r>
            <a:r>
              <a:rPr lang="en-GB" sz="900" dirty="0">
                <a:solidFill>
                  <a:prstClr val="black"/>
                </a:solidFill>
                <a:cs typeface="Arial" pitchFamily="34" charset="0"/>
              </a:rPr>
              <a:t>  based on </a:t>
            </a:r>
            <a:r>
              <a:rPr lang="en-US" sz="900" dirty="0">
                <a:solidFill>
                  <a:prstClr val="black"/>
                </a:solidFill>
                <a:cs typeface="Arial" pitchFamily="34" charset="0"/>
                <a:hlinkClick r:id="rId4"/>
              </a:rPr>
              <a:t>www.aidsinfoonline.org</a:t>
            </a:r>
            <a:r>
              <a:rPr lang="en-US" sz="900" dirty="0">
                <a:solidFill>
                  <a:prstClr val="black"/>
                </a:solidFill>
                <a:cs typeface="Arial" pitchFamily="34" charset="0"/>
              </a:rPr>
              <a:t> </a:t>
            </a:r>
            <a:endParaRPr lang="en-GB" sz="900" dirty="0">
              <a:solidFill>
                <a:prstClr val="black"/>
              </a:solidFill>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405155003"/>
              </p:ext>
            </p:extLst>
          </p:nvPr>
        </p:nvGraphicFramePr>
        <p:xfrm>
          <a:off x="2133611" y="2209800"/>
          <a:ext cx="8077201"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9409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ART sites and number of people on ART, 2009-2019</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Rectangle 4"/>
          <p:cNvSpPr/>
          <p:nvPr/>
        </p:nvSpPr>
        <p:spPr>
          <a:xfrm>
            <a:off x="2" y="6389148"/>
            <a:ext cx="11769060" cy="338554"/>
          </a:xfrm>
          <a:prstGeom prst="rect">
            <a:avLst/>
          </a:prstGeom>
        </p:spPr>
        <p:txBody>
          <a:bodyPr wrap="square">
            <a:spAutoFit/>
          </a:bodyPr>
          <a:lstStyle/>
          <a:p>
            <a:pPr defTabSz="914400"/>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1. WHO, UNAIDS, &amp; UNICEF. (2010). Towards Universal Access: Scaling up Priority HIV/AIDS Interventions in the Health Sector - Progress  Report 2006-2010;  2. UNAIDS. (2010). Global Report: UNAIDS Report on the Global AIDS Epidemic.; 3. Afghanistan Global AIDS Response Progress Report 2015 ( Country Narrative Report); and 4. UNAIDS. (2020). UNAIDS HIV Estimates 1990 - 2019</a:t>
            </a:r>
          </a:p>
        </p:txBody>
      </p:sp>
      <p:graphicFrame>
        <p:nvGraphicFramePr>
          <p:cNvPr id="7" name="Chart 6"/>
          <p:cNvGraphicFramePr>
            <a:graphicFrameLocks noGrp="1"/>
          </p:cNvGraphicFramePr>
          <p:nvPr>
            <p:extLst>
              <p:ext uri="{D42A27DB-BD31-4B8C-83A1-F6EECF244321}">
                <p14:modId xmlns:p14="http://schemas.microsoft.com/office/powerpoint/2010/main" val="1547010167"/>
              </p:ext>
            </p:extLst>
          </p:nvPr>
        </p:nvGraphicFramePr>
        <p:xfrm>
          <a:off x="914400" y="2133600"/>
          <a:ext cx="103632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60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4" y="3429000"/>
            <a:ext cx="11277599"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4" tIns="45583" rIns="91154" bIns="45583" numCol="1" anchor="t" anchorCtr="0" compatLnSpc="1">
            <a:prstTxWarp prst="textNoShape">
              <a:avLst/>
            </a:prstTxWarp>
          </a:bodyPr>
          <a:lstStyle/>
          <a:p>
            <a:pPr eaLnBrk="1" hangingPunct="1"/>
            <a:r>
              <a:rPr lang="en-US" sz="5400" dirty="0">
                <a:cs typeface="Cordia New" pitchFamily="34" charset="-34"/>
              </a:rPr>
              <a:t>HIV prevalence and 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dirty="0"/>
              <a:t>ART scale up, 2009-2019</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40</a:t>
            </a:fld>
            <a:endParaRPr lang="th-TH" dirty="0">
              <a:solidFill>
                <a:prstClr val="black">
                  <a:tint val="75000"/>
                </a:prstClr>
              </a:solidFill>
            </a:endParaRPr>
          </a:p>
        </p:txBody>
      </p:sp>
      <p:sp>
        <p:nvSpPr>
          <p:cNvPr id="5" name="Rectangle 4"/>
          <p:cNvSpPr/>
          <p:nvPr/>
        </p:nvSpPr>
        <p:spPr>
          <a:xfrm>
            <a:off x="213172" y="6504095"/>
            <a:ext cx="11064429" cy="215230"/>
          </a:xfrm>
          <a:prstGeom prst="rect">
            <a:avLst/>
          </a:prstGeom>
        </p:spPr>
        <p:txBody>
          <a:bodyPr wrap="square" lIns="91218" tIns="45614" rIns="91218" bIns="45614">
            <a:spAutoFit/>
          </a:bodyPr>
          <a:lstStyle/>
          <a:p>
            <a:pPr defTabSz="912216"/>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UNAIDS. (2020). UNAIDS 2019 HIV Estimates and </a:t>
            </a:r>
            <a:r>
              <a:rPr lang="en-US" sz="800" dirty="0">
                <a:solidFill>
                  <a:prstClr val="black"/>
                </a:solidFill>
                <a:cs typeface="Arial" pitchFamily="34" charset="0"/>
                <a:hlinkClick r:id="rId4"/>
              </a:rPr>
              <a:t>http://aidsinfo.unaids.org/</a:t>
            </a:r>
            <a:r>
              <a:rPr lang="en-US" sz="800" dirty="0">
                <a:solidFill>
                  <a:prstClr val="black"/>
                </a:solidFill>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3277368589"/>
              </p:ext>
            </p:extLst>
          </p:nvPr>
        </p:nvGraphicFramePr>
        <p:xfrm>
          <a:off x="762000" y="1981200"/>
          <a:ext cx="10668001" cy="441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61172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441579"/>
            <a:ext cx="11203563" cy="504000"/>
          </a:xfrm>
        </p:spPr>
        <p:txBody>
          <a:bodyPr/>
          <a:lstStyle/>
          <a:p>
            <a:r>
              <a:rPr lang="en-GB" sz="2400" dirty="0"/>
              <a:t>ART coverage trends among children, adult males and females and all ages, 2009 - 2019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41</a:t>
            </a:fld>
            <a:endParaRPr lang="th-TH" dirty="0">
              <a:solidFill>
                <a:prstClr val="black">
                  <a:tint val="75000"/>
                </a:prstClr>
              </a:solidFill>
            </a:endParaRPr>
          </a:p>
        </p:txBody>
      </p:sp>
      <p:sp>
        <p:nvSpPr>
          <p:cNvPr id="5" name="Rectangle 4"/>
          <p:cNvSpPr/>
          <p:nvPr/>
        </p:nvSpPr>
        <p:spPr>
          <a:xfrm>
            <a:off x="213172" y="6504103"/>
            <a:ext cx="11064429" cy="272041"/>
          </a:xfrm>
          <a:prstGeom prst="rect">
            <a:avLst/>
          </a:prstGeom>
        </p:spPr>
        <p:txBody>
          <a:bodyPr wrap="square" lIns="117021" tIns="58505" rIns="117021" bIns="58505">
            <a:spAutoFit/>
          </a:bodyPr>
          <a:lstStyle/>
          <a:p>
            <a:pPr defTabSz="1170154"/>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12" name="Chart 11"/>
          <p:cNvGraphicFramePr>
            <a:graphicFrameLocks/>
          </p:cNvGraphicFramePr>
          <p:nvPr>
            <p:extLst>
              <p:ext uri="{D42A27DB-BD31-4B8C-83A1-F6EECF244321}">
                <p14:modId xmlns:p14="http://schemas.microsoft.com/office/powerpoint/2010/main" val="1322832906"/>
              </p:ext>
            </p:extLst>
          </p:nvPr>
        </p:nvGraphicFramePr>
        <p:xfrm>
          <a:off x="6768075" y="2133600"/>
          <a:ext cx="5280000" cy="440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1553234475"/>
              </p:ext>
            </p:extLst>
          </p:nvPr>
        </p:nvGraphicFramePr>
        <p:xfrm>
          <a:off x="152400" y="2212387"/>
          <a:ext cx="67212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39245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42</a:t>
            </a:fld>
            <a:endParaRPr lang="th-TH" dirty="0">
              <a:solidFill>
                <a:prstClr val="black">
                  <a:tint val="75000"/>
                </a:prstClr>
              </a:solidFill>
            </a:endParaRPr>
          </a:p>
        </p:txBody>
      </p:sp>
      <p:sp>
        <p:nvSpPr>
          <p:cNvPr id="5" name="Rectangle 4"/>
          <p:cNvSpPr/>
          <p:nvPr/>
        </p:nvSpPr>
        <p:spPr>
          <a:xfrm>
            <a:off x="213172" y="6504103"/>
            <a:ext cx="11064429" cy="271999"/>
          </a:xfrm>
          <a:prstGeom prst="rect">
            <a:avLst/>
          </a:prstGeom>
        </p:spPr>
        <p:txBody>
          <a:bodyPr wrap="square" lIns="116980" tIns="58484" rIns="116980" bIns="58484">
            <a:spAutoFit/>
          </a:bodyPr>
          <a:lstStyle/>
          <a:p>
            <a:pPr defTabSz="1169733"/>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10" name="Chart 9"/>
          <p:cNvGraphicFramePr>
            <a:graphicFrameLocks noGrp="1"/>
          </p:cNvGraphicFramePr>
          <p:nvPr>
            <p:extLst>
              <p:ext uri="{D42A27DB-BD31-4B8C-83A1-F6EECF244321}">
                <p14:modId xmlns:p14="http://schemas.microsoft.com/office/powerpoint/2010/main" val="832726291"/>
              </p:ext>
            </p:extLst>
          </p:nvPr>
        </p:nvGraphicFramePr>
        <p:xfrm>
          <a:off x="1679225" y="2114938"/>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4305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43</a:t>
            </a:fld>
            <a:endParaRPr lang="th-TH" dirty="0">
              <a:solidFill>
                <a:prstClr val="black">
                  <a:tint val="75000"/>
                </a:prstClr>
              </a:solidFill>
            </a:endParaRPr>
          </a:p>
        </p:txBody>
      </p:sp>
      <p:sp>
        <p:nvSpPr>
          <p:cNvPr id="5" name="Rectangle 4"/>
          <p:cNvSpPr/>
          <p:nvPr/>
        </p:nvSpPr>
        <p:spPr>
          <a:xfrm>
            <a:off x="213172" y="6504077"/>
            <a:ext cx="11064429" cy="272253"/>
          </a:xfrm>
          <a:prstGeom prst="rect">
            <a:avLst/>
          </a:prstGeom>
        </p:spPr>
        <p:txBody>
          <a:bodyPr wrap="square" lIns="117221" tIns="58610" rIns="117221" bIns="58610">
            <a:spAutoFit/>
          </a:bodyPr>
          <a:lstStyle/>
          <a:p>
            <a:pPr defTabSz="117221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10" name="Chart 9">
            <a:extLst>
              <a:ext uri="{FF2B5EF4-FFF2-40B4-BE49-F238E27FC236}">
                <a16:creationId xmlns:a16="http://schemas.microsoft.com/office/drawing/2014/main" id="{00000000-0008-0000-0100-000004000000}"/>
              </a:ext>
            </a:extLst>
          </p:cNvPr>
          <p:cNvGraphicFramePr>
            <a:graphicFrameLocks noGrp="1"/>
          </p:cNvGraphicFramePr>
          <p:nvPr>
            <p:extLst>
              <p:ext uri="{D42A27DB-BD31-4B8C-83A1-F6EECF244321}">
                <p14:modId xmlns:p14="http://schemas.microsoft.com/office/powerpoint/2010/main" val="2423017020"/>
              </p:ext>
            </p:extLst>
          </p:nvPr>
        </p:nvGraphicFramePr>
        <p:xfrm>
          <a:off x="426720" y="2305675"/>
          <a:ext cx="11338560" cy="41983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47018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44</a:t>
            </a:fld>
            <a:endParaRPr lang="th-TH" dirty="0">
              <a:solidFill>
                <a:prstClr val="black">
                  <a:tint val="75000"/>
                </a:prstClr>
              </a:solidFill>
            </a:endParaRPr>
          </a:p>
        </p:txBody>
      </p:sp>
      <p:sp>
        <p:nvSpPr>
          <p:cNvPr id="5" name="Rectangle 4"/>
          <p:cNvSpPr/>
          <p:nvPr/>
        </p:nvSpPr>
        <p:spPr>
          <a:xfrm>
            <a:off x="213172" y="6504102"/>
            <a:ext cx="11064429" cy="272091"/>
          </a:xfrm>
          <a:prstGeom prst="rect">
            <a:avLst/>
          </a:prstGeom>
        </p:spPr>
        <p:txBody>
          <a:bodyPr wrap="square" lIns="117066" tIns="58530" rIns="117066" bIns="58530">
            <a:spAutoFit/>
          </a:bodyPr>
          <a:lstStyle/>
          <a:p>
            <a:pPr defTabSz="1170619"/>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9" name="Chart 8">
            <a:extLst>
              <a:ext uri="{FF2B5EF4-FFF2-40B4-BE49-F238E27FC236}">
                <a16:creationId xmlns:a16="http://schemas.microsoft.com/office/drawing/2014/main" id="{F877D5F2-6347-43CE-9C77-DCE531F11328}"/>
              </a:ext>
            </a:extLst>
          </p:cNvPr>
          <p:cNvGraphicFramePr>
            <a:graphicFrameLocks/>
          </p:cNvGraphicFramePr>
          <p:nvPr>
            <p:extLst>
              <p:ext uri="{D42A27DB-BD31-4B8C-83A1-F6EECF244321}">
                <p14:modId xmlns:p14="http://schemas.microsoft.com/office/powerpoint/2010/main" val="540671725"/>
              </p:ext>
            </p:extLst>
          </p:nvPr>
        </p:nvGraphicFramePr>
        <p:xfrm>
          <a:off x="1790708" y="2046446"/>
          <a:ext cx="8610599" cy="43978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03004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71600"/>
            <a:ext cx="11203563" cy="504000"/>
          </a:xfrm>
        </p:spPr>
        <p:txBody>
          <a:bodyPr/>
          <a:lstStyle/>
          <a:p>
            <a:r>
              <a:rPr lang="en-GB" sz="2400" dirty="0"/>
              <a:t>Estimated number of pregnant women living with HIV, pregnant women receiving ARVs, and PMTCT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45</a:t>
            </a:fld>
            <a:endParaRPr lang="th-TH" dirty="0">
              <a:solidFill>
                <a:prstClr val="black">
                  <a:tint val="75000"/>
                </a:prstClr>
              </a:solidFill>
            </a:endParaRPr>
          </a:p>
        </p:txBody>
      </p:sp>
      <p:sp>
        <p:nvSpPr>
          <p:cNvPr id="5" name="Rectangle 4"/>
          <p:cNvSpPr/>
          <p:nvPr/>
        </p:nvSpPr>
        <p:spPr>
          <a:xfrm>
            <a:off x="213172" y="6504081"/>
            <a:ext cx="11064429" cy="272138"/>
          </a:xfrm>
          <a:prstGeom prst="rect">
            <a:avLst/>
          </a:prstGeom>
        </p:spPr>
        <p:txBody>
          <a:bodyPr wrap="square" lIns="117111" tIns="58553" rIns="117111" bIns="58553">
            <a:spAutoFit/>
          </a:bodyPr>
          <a:lstStyle/>
          <a:p>
            <a:pPr defTabSz="1171089"/>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9" name="Chart 8"/>
          <p:cNvGraphicFramePr>
            <a:graphicFrameLocks noGrp="1"/>
          </p:cNvGraphicFramePr>
          <p:nvPr>
            <p:extLst>
              <p:ext uri="{D42A27DB-BD31-4B8C-83A1-F6EECF244321}">
                <p14:modId xmlns:p14="http://schemas.microsoft.com/office/powerpoint/2010/main" val="4000832252"/>
              </p:ext>
            </p:extLst>
          </p:nvPr>
        </p:nvGraphicFramePr>
        <p:xfrm>
          <a:off x="1679223" y="2305681"/>
          <a:ext cx="8833555" cy="41298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7409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PMTCT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46</a:t>
            </a:fld>
            <a:endParaRPr lang="th-TH" dirty="0">
              <a:solidFill>
                <a:prstClr val="black">
                  <a:tint val="75000"/>
                </a:prstClr>
              </a:solidFill>
            </a:endParaRPr>
          </a:p>
        </p:txBody>
      </p:sp>
      <p:sp>
        <p:nvSpPr>
          <p:cNvPr id="5" name="Rectangle 4"/>
          <p:cNvSpPr/>
          <p:nvPr/>
        </p:nvSpPr>
        <p:spPr>
          <a:xfrm>
            <a:off x="213172" y="6504083"/>
            <a:ext cx="11064429" cy="272196"/>
          </a:xfrm>
          <a:prstGeom prst="rect">
            <a:avLst/>
          </a:prstGeom>
        </p:spPr>
        <p:txBody>
          <a:bodyPr wrap="square" lIns="117166" tIns="58582" rIns="117166" bIns="58582">
            <a:spAutoFit/>
          </a:bodyPr>
          <a:lstStyle/>
          <a:p>
            <a:pPr defTabSz="1171651"/>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7" name="Chart 6">
            <a:extLst>
              <a:ext uri="{FF2B5EF4-FFF2-40B4-BE49-F238E27FC236}">
                <a16:creationId xmlns:a16="http://schemas.microsoft.com/office/drawing/2014/main" id="{5549C6C6-5356-4C0F-BE33-16A4E9EA2A44}"/>
              </a:ext>
            </a:extLst>
          </p:cNvPr>
          <p:cNvGraphicFramePr>
            <a:graphicFrameLocks/>
          </p:cNvGraphicFramePr>
          <p:nvPr>
            <p:extLst>
              <p:ext uri="{D42A27DB-BD31-4B8C-83A1-F6EECF244321}">
                <p14:modId xmlns:p14="http://schemas.microsoft.com/office/powerpoint/2010/main" val="1924783486"/>
              </p:ext>
            </p:extLst>
          </p:nvPr>
        </p:nvGraphicFramePr>
        <p:xfrm>
          <a:off x="1371600" y="2325637"/>
          <a:ext cx="9448800" cy="38679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9391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77200"/>
            <a:ext cx="11203563" cy="504000"/>
          </a:xfrm>
        </p:spPr>
        <p:txBody>
          <a:bodyPr/>
          <a:lstStyle/>
          <a:p>
            <a:r>
              <a:rPr lang="en-GB" sz="2400" dirty="0"/>
              <a:t>Number of needles/syringes distributed per PWID per year, 2009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47</a:t>
            </a:fld>
            <a:endParaRPr lang="th-TH" dirty="0">
              <a:solidFill>
                <a:prstClr val="black">
                  <a:tint val="75000"/>
                </a:prstClr>
              </a:solidFill>
            </a:endParaRPr>
          </a:p>
        </p:txBody>
      </p:sp>
      <p:sp>
        <p:nvSpPr>
          <p:cNvPr id="9" name="TextBox 1"/>
          <p:cNvSpPr txBox="1"/>
          <p:nvPr/>
        </p:nvSpPr>
        <p:spPr>
          <a:xfrm>
            <a:off x="0" y="6519624"/>
            <a:ext cx="12192000" cy="365760"/>
          </a:xfrm>
          <a:prstGeom prst="rect">
            <a:avLst/>
          </a:prstGeom>
        </p:spPr>
        <p:txBody>
          <a:bodyPr wrap="square" lIns="116948" tIns="58468" rIns="116948" bIns="5846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169408"/>
            <a:r>
              <a:rPr lang="en-GB" sz="1200" dirty="0">
                <a:solidFill>
                  <a:prstClr val="black"/>
                </a:solidFill>
                <a:cs typeface="Arial" pitchFamily="34" charset="0"/>
              </a:rPr>
              <a:t>Source: Prepared by </a:t>
            </a:r>
            <a:r>
              <a:rPr lang="en-GB" sz="1200" dirty="0">
                <a:solidFill>
                  <a:prstClr val="black"/>
                </a:solidFill>
                <a:cs typeface="Arial" pitchFamily="34" charset="0"/>
                <a:hlinkClick r:id="rId3"/>
              </a:rPr>
              <a:t>www.aidsdatahub.org</a:t>
            </a:r>
            <a:r>
              <a:rPr lang="en-GB" sz="1200" dirty="0">
                <a:solidFill>
                  <a:prstClr val="black"/>
                </a:solidFill>
                <a:cs typeface="Arial" pitchFamily="34" charset="0"/>
              </a:rPr>
              <a:t> based on  Global AIDS Response Progress Reporting and Global AIDS Monitoring </a:t>
            </a:r>
          </a:p>
        </p:txBody>
      </p:sp>
      <p:graphicFrame>
        <p:nvGraphicFramePr>
          <p:cNvPr id="10" name="Chart 9">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394447459"/>
              </p:ext>
            </p:extLst>
          </p:nvPr>
        </p:nvGraphicFramePr>
        <p:xfrm>
          <a:off x="353635" y="2237366"/>
          <a:ext cx="7392000" cy="4147601"/>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Group 10">
            <a:extLst>
              <a:ext uri="{FF2B5EF4-FFF2-40B4-BE49-F238E27FC236}">
                <a16:creationId xmlns:a16="http://schemas.microsoft.com/office/drawing/2014/main" id="{00000000-0008-0000-0100-000003000000}"/>
              </a:ext>
            </a:extLst>
          </p:cNvPr>
          <p:cNvGrpSpPr/>
          <p:nvPr/>
        </p:nvGrpSpPr>
        <p:grpSpPr>
          <a:xfrm>
            <a:off x="7728181" y="2355479"/>
            <a:ext cx="4077355" cy="3270370"/>
            <a:chOff x="0" y="100899"/>
            <a:chExt cx="2756294" cy="2423572"/>
          </a:xfrm>
        </p:grpSpPr>
        <p:sp>
          <p:nvSpPr>
            <p:cNvPr id="12" name="Rounded Rectangle 11">
              <a:extLst>
                <a:ext uri="{FF2B5EF4-FFF2-40B4-BE49-F238E27FC236}">
                  <a16:creationId xmlns:a16="http://schemas.microsoft.com/office/drawing/2014/main" id="{00000000-0008-0000-0100-000004000000}"/>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a:lnSpc>
                  <a:spcPct val="150000"/>
                </a:lnSpc>
                <a:defRPr/>
              </a:pPr>
              <a:r>
                <a:rPr lang="en-US" sz="1800" kern="0">
                  <a:solidFill>
                    <a:sysClr val="windowText" lastClr="000000"/>
                  </a:solidFill>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00000000-0008-0000-0100-000005000000}"/>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a:lnSpc>
                  <a:spcPct val="150000"/>
                </a:lnSpc>
                <a:defRPr/>
              </a:pPr>
              <a:r>
                <a:rPr lang="en-US" sz="1800" kern="0">
                  <a:solidFill>
                    <a:sysClr val="windowText" lastClr="000000"/>
                  </a:solidFill>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00000000-0008-0000-0100-000006000000}"/>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a:lnSpc>
                  <a:spcPct val="150000"/>
                </a:lnSpc>
                <a:defRPr/>
              </a:pPr>
              <a:r>
                <a:rPr lang="en-US" sz="1800" kern="0">
                  <a:solidFill>
                    <a:sysClr val="windowText" lastClr="000000"/>
                  </a:solidFill>
                  <a:cs typeface="Arial" pitchFamily="34" charset="0"/>
                </a:rPr>
                <a:t>High coverage: &gt;200 syringes per PWID per year</a:t>
              </a:r>
            </a:p>
          </p:txBody>
        </p:sp>
      </p:grpSp>
    </p:spTree>
    <p:extLst>
      <p:ext uri="{BB962C8B-B14F-4D97-AF65-F5344CB8AC3E}">
        <p14:creationId xmlns:p14="http://schemas.microsoft.com/office/powerpoint/2010/main" val="3954475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726789" y="2160984"/>
            <a:ext cx="8991600" cy="3477598"/>
          </a:xfrm>
          <a:prstGeom prst="rect">
            <a:avLst/>
          </a:prstGeom>
        </p:spPr>
        <p:txBody>
          <a:bodyPr wrap="square" lIns="91154" tIns="45583" rIns="91154" bIns="45583">
            <a:spAutoFit/>
          </a:bodyPr>
          <a:lstStyle/>
          <a:p>
            <a:pPr>
              <a:lnSpc>
                <a:spcPts val="2200"/>
              </a:lnSpc>
            </a:pPr>
            <a:br>
              <a:rPr lang="en-US" sz="21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14" name="Oval 13"/>
          <p:cNvSpPr/>
          <p:nvPr/>
        </p:nvSpPr>
        <p:spPr>
          <a:xfrm>
            <a:off x="949355" y="3333599"/>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rtlCol="0" anchor="ctr"/>
          <a:lstStyle/>
          <a:p>
            <a:pPr algn="ctr"/>
            <a:endParaRPr lang="en-GB">
              <a:solidFill>
                <a:prstClr val="white"/>
              </a:solidFill>
            </a:endParaRPr>
          </a:p>
        </p:txBody>
      </p:sp>
      <p:sp>
        <p:nvSpPr>
          <p:cNvPr id="16" name="Oval 15"/>
          <p:cNvSpPr/>
          <p:nvPr/>
        </p:nvSpPr>
        <p:spPr>
          <a:xfrm>
            <a:off x="5388803" y="3365399"/>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rtlCol="0" anchor="ctr"/>
          <a:lstStyle/>
          <a:p>
            <a:pPr algn="ctr"/>
            <a:endParaRPr lang="en-GB">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654" y="1523999"/>
            <a:ext cx="1039332" cy="936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82112345"/>
              </p:ext>
            </p:extLst>
          </p:nvPr>
        </p:nvGraphicFramePr>
        <p:xfrm>
          <a:off x="728003" y="3868009"/>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5/10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5/10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0" name="Flowchart: Extract 9"/>
          <p:cNvSpPr/>
          <p:nvPr/>
        </p:nvSpPr>
        <p:spPr>
          <a:xfrm>
            <a:off x="8957603" y="4260850"/>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rtlCol="0" anchor="ctr"/>
          <a:lstStyle/>
          <a:p>
            <a:pPr algn="ctr"/>
            <a:endParaRPr lang="en-GB">
              <a:solidFill>
                <a:prstClr val="white"/>
              </a:solidFill>
            </a:endParaRPr>
          </a:p>
        </p:txBody>
      </p:sp>
      <p:sp>
        <p:nvSpPr>
          <p:cNvPr id="12" name="Wave 11"/>
          <p:cNvSpPr/>
          <p:nvPr/>
        </p:nvSpPr>
        <p:spPr>
          <a:xfrm>
            <a:off x="8957603" y="4946649"/>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54" tIns="45583" rIns="91154" bIns="45583" numCol="1" spcCol="0" rtlCol="0" fromWordArt="0" anchor="ctr" anchorCtr="0" forceAA="0" compatLnSpc="1">
            <a:prstTxWarp prst="textNoShape">
              <a:avLst/>
            </a:prstTxWarp>
            <a:noAutofit/>
          </a:bodyPr>
          <a:lstStyle/>
          <a:p>
            <a:endParaRPr lang="en-US">
              <a:solidFill>
                <a:prstClr val="white"/>
              </a:solidFill>
            </a:endParaRPr>
          </a:p>
        </p:txBody>
      </p:sp>
      <p:sp>
        <p:nvSpPr>
          <p:cNvPr id="13" name="Rectangle 12"/>
          <p:cNvSpPr/>
          <p:nvPr/>
        </p:nvSpPr>
        <p:spPr>
          <a:xfrm>
            <a:off x="76200" y="6455614"/>
            <a:ext cx="11125200" cy="230556"/>
          </a:xfrm>
          <a:prstGeom prst="rect">
            <a:avLst/>
          </a:prstGeom>
        </p:spPr>
        <p:txBody>
          <a:bodyPr wrap="square" lIns="91154" tIns="45583" rIns="91154" bIns="45583">
            <a:spAutoFit/>
          </a:bodyPr>
          <a:lstStyle/>
          <a:p>
            <a:r>
              <a:rPr lang="en-US" sz="900" dirty="0">
                <a:latin typeface="Arial" pitchFamily="34" charset="0"/>
                <a:cs typeface="Arial" pitchFamily="34" charset="0"/>
              </a:rPr>
              <a:t>Source: </a:t>
            </a:r>
            <a:r>
              <a:rPr lang="en-GB" sz="900" dirty="0"/>
              <a:t>Prepared by UNAIDS Regional Support Team Asia and the Pacific and </a:t>
            </a:r>
            <a:r>
              <a:rPr lang="en-GB" sz="900" u="sng" dirty="0">
                <a:hlinkClick r:id="rId4"/>
              </a:rPr>
              <a:t>www.aidsdatahub.org</a:t>
            </a:r>
            <a:r>
              <a:rPr lang="en-GB" sz="900" dirty="0"/>
              <a:t> based on information provided by UNAIDS country office and partners</a:t>
            </a:r>
          </a:p>
        </p:txBody>
      </p:sp>
      <p:sp>
        <p:nvSpPr>
          <p:cNvPr id="3" name="Title 2"/>
          <p:cNvSpPr>
            <a:spLocks noGrp="1"/>
          </p:cNvSpPr>
          <p:nvPr>
            <p:ph type="title"/>
          </p:nvPr>
        </p:nvSpPr>
        <p:spPr>
          <a:xfrm>
            <a:off x="1598988" y="1545309"/>
            <a:ext cx="8230813" cy="984608"/>
          </a:xfrm>
        </p:spPr>
        <p:txBody>
          <a:bodyPr wrap="square">
            <a:spAutoFit/>
          </a:bodyPr>
          <a:lstStyle/>
          <a:p>
            <a:pPr eaLnBrk="1" hangingPunct="1"/>
            <a:r>
              <a:rPr lang="en-GB" sz="2900" b="0" dirty="0">
                <a:solidFill>
                  <a:srgbClr val="00AEEF"/>
                </a:solidFill>
                <a:latin typeface="Arial" pitchFamily="34" charset="0"/>
                <a:ea typeface="+mn-ea"/>
                <a:cs typeface="Arial" pitchFamily="34" charset="0"/>
              </a:rPr>
              <a:t>National data on stigma and discrimination </a:t>
            </a:r>
            <a:br>
              <a:rPr lang="en-GB" sz="2900" b="0" dirty="0">
                <a:solidFill>
                  <a:srgbClr val="00AEEF"/>
                </a:solidFill>
                <a:latin typeface="Arial" pitchFamily="34" charset="0"/>
                <a:ea typeface="+mn-ea"/>
                <a:cs typeface="Arial" pitchFamily="34" charset="0"/>
              </a:rPr>
            </a:br>
            <a:endParaRPr lang="en-GB" sz="2900" b="0" dirty="0">
              <a:solidFill>
                <a:srgbClr val="00AEEF"/>
              </a:solidFill>
              <a:latin typeface="Arial" pitchFamily="34" charset="0"/>
              <a:ea typeface="+mn-ea"/>
              <a:cs typeface="Arial" pitchFamily="34" charset="0"/>
            </a:endParaRPr>
          </a:p>
        </p:txBody>
      </p:sp>
    </p:spTree>
    <p:extLst>
      <p:ext uri="{BB962C8B-B14F-4D97-AF65-F5344CB8AC3E}">
        <p14:creationId xmlns:p14="http://schemas.microsoft.com/office/powerpoint/2010/main" val="207737286"/>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0677" indent="-284862" eaLnBrk="0" hangingPunct="0">
              <a:defRPr sz="2800">
                <a:solidFill>
                  <a:schemeClr val="tx1"/>
                </a:solidFill>
                <a:latin typeface="Arial" pitchFamily="34" charset="0"/>
                <a:ea typeface="ＭＳ Ｐゴシック" pitchFamily="34" charset="-128"/>
              </a:defRPr>
            </a:lvl2pPr>
            <a:lvl3pPr marL="1139498" indent="-227909" eaLnBrk="0" hangingPunct="0">
              <a:defRPr sz="2800">
                <a:solidFill>
                  <a:schemeClr val="tx1"/>
                </a:solidFill>
                <a:latin typeface="Arial" pitchFamily="34" charset="0"/>
                <a:ea typeface="ＭＳ Ｐゴシック" pitchFamily="34" charset="-128"/>
              </a:defRPr>
            </a:lvl3pPr>
            <a:lvl4pPr marL="1595275" indent="-227909" eaLnBrk="0" hangingPunct="0">
              <a:defRPr sz="2800">
                <a:solidFill>
                  <a:schemeClr val="tx1"/>
                </a:solidFill>
                <a:latin typeface="Arial" pitchFamily="34" charset="0"/>
                <a:ea typeface="ＭＳ Ｐゴシック" pitchFamily="34" charset="-128"/>
              </a:defRPr>
            </a:lvl4pPr>
            <a:lvl5pPr marL="2051081" indent="-227909" eaLnBrk="0" hangingPunct="0">
              <a:defRPr sz="2800">
                <a:solidFill>
                  <a:schemeClr val="tx1"/>
                </a:solidFill>
                <a:latin typeface="Arial" pitchFamily="34" charset="0"/>
                <a:ea typeface="ＭＳ Ｐゴシック" pitchFamily="34" charset="-128"/>
              </a:defRPr>
            </a:lvl5pPr>
            <a:lvl6pPr marL="25068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62697" indent="-227909"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8466" indent="-227909"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4253" indent="-227909"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EF88FFF3-271C-4193-880B-E71A9CD8552C}" type="slidenum">
              <a:rPr lang="th-TH" sz="1200">
                <a:solidFill>
                  <a:srgbClr val="898989"/>
                </a:solidFill>
              </a:rPr>
              <a:pPr eaLnBrk="1" hangingPunct="1"/>
              <a:t>49</a:t>
            </a:fld>
            <a:endParaRPr lang="th-TH" sz="1200">
              <a:solidFill>
                <a:srgbClr val="898989"/>
              </a:solidFill>
            </a:endParaRPr>
          </a:p>
        </p:txBody>
      </p:sp>
      <p:sp>
        <p:nvSpPr>
          <p:cNvPr id="186370" name="Rectangle 2"/>
          <p:cNvSpPr txBox="1">
            <a:spLocks noChangeArrowheads="1"/>
          </p:cNvSpPr>
          <p:nvPr/>
        </p:nvSpPr>
        <p:spPr bwMode="auto">
          <a:xfrm>
            <a:off x="1919288" y="188595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4" tIns="45583" rIns="91154" bIns="45583"/>
          <a:lstStyle>
            <a:lvl1pPr marL="342900" indent="-342900"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fontAlgn="base" hangingPunct="1">
              <a:spcBef>
                <a:spcPct val="20000"/>
              </a:spcBef>
              <a:spcAft>
                <a:spcPct val="0"/>
              </a:spcAft>
            </a:pPr>
            <a:endParaRPr lang="en-US" sz="900" u="sng"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1400" dirty="0">
              <a:solidFill>
                <a:srgbClr val="C00000"/>
              </a:solidFill>
            </a:endParaRPr>
          </a:p>
        </p:txBody>
      </p:sp>
    </p:spTree>
    <p:extLst>
      <p:ext uri="{BB962C8B-B14F-4D97-AF65-F5344CB8AC3E}">
        <p14:creationId xmlns:p14="http://schemas.microsoft.com/office/powerpoint/2010/main" val="334041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826430"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72" y="6504116"/>
            <a:ext cx="11064429" cy="271889"/>
          </a:xfrm>
          <a:prstGeom prst="rect">
            <a:avLst/>
          </a:prstGeom>
        </p:spPr>
        <p:txBody>
          <a:bodyPr wrap="square" lIns="116875" tIns="58430" rIns="116875" bIns="58430">
            <a:spAutoFit/>
          </a:bodyPr>
          <a:lstStyle/>
          <a:p>
            <a:pPr defTabSz="116866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7" name="Chart 6"/>
          <p:cNvGraphicFramePr>
            <a:graphicFrameLocks/>
          </p:cNvGraphicFramePr>
          <p:nvPr>
            <p:extLst>
              <p:ext uri="{D42A27DB-BD31-4B8C-83A1-F6EECF244321}">
                <p14:modId xmlns:p14="http://schemas.microsoft.com/office/powerpoint/2010/main" val="1187695882"/>
              </p:ext>
            </p:extLst>
          </p:nvPr>
        </p:nvGraphicFramePr>
        <p:xfrm>
          <a:off x="1121544" y="2219266"/>
          <a:ext cx="9948912" cy="42847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787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643043"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504095"/>
            <a:ext cx="11064429" cy="271902"/>
          </a:xfrm>
          <a:prstGeom prst="rect">
            <a:avLst/>
          </a:prstGeom>
        </p:spPr>
        <p:txBody>
          <a:bodyPr wrap="square" lIns="116889" tIns="58436" rIns="116889" bIns="58436">
            <a:spAutoFit/>
          </a:bodyPr>
          <a:lstStyle/>
          <a:p>
            <a:pPr defTabSz="116880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3211631387"/>
              </p:ext>
            </p:extLst>
          </p:nvPr>
        </p:nvGraphicFramePr>
        <p:xfrm>
          <a:off x="334433" y="2329800"/>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642019670"/>
              </p:ext>
            </p:extLst>
          </p:nvPr>
        </p:nvGraphicFramePr>
        <p:xfrm>
          <a:off x="4175787" y="2329800"/>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1345910504"/>
              </p:ext>
            </p:extLst>
          </p:nvPr>
        </p:nvGraphicFramePr>
        <p:xfrm>
          <a:off x="8016213" y="2329800"/>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1586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107"/>
            <a:ext cx="11064429" cy="271920"/>
          </a:xfrm>
          <a:prstGeom prst="rect">
            <a:avLst/>
          </a:prstGeom>
        </p:spPr>
        <p:txBody>
          <a:bodyPr wrap="square" lIns="116907" tIns="58445" rIns="116907" bIns="58445">
            <a:spAutoFit/>
          </a:bodyPr>
          <a:lstStyle/>
          <a:p>
            <a:pPr defTabSz="1168990"/>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8" name="Chart 7"/>
          <p:cNvGraphicFramePr>
            <a:graphicFrameLocks/>
          </p:cNvGraphicFramePr>
          <p:nvPr>
            <p:extLst>
              <p:ext uri="{D42A27DB-BD31-4B8C-83A1-F6EECF244321}">
                <p14:modId xmlns:p14="http://schemas.microsoft.com/office/powerpoint/2010/main" val="3110989746"/>
              </p:ext>
            </p:extLst>
          </p:nvPr>
        </p:nvGraphicFramePr>
        <p:xfrm>
          <a:off x="566033" y="2305675"/>
          <a:ext cx="11059939"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257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6"/>
          <p:cNvSpPr txBox="1">
            <a:spLocks noGrp="1"/>
          </p:cNvSpPr>
          <p:nvPr>
            <p:ph type="title"/>
          </p:nvPr>
        </p:nvSpPr>
        <p:spPr>
          <a:xfrm>
            <a:off x="228600" y="1629600"/>
            <a:ext cx="8402672" cy="504000"/>
          </a:xfrm>
          <a:prstGeom prst="rect">
            <a:avLst/>
          </a:prstGeom>
          <a:noFill/>
          <a:ln>
            <a:noFill/>
          </a:ln>
        </p:spPr>
        <p:txBody>
          <a:bodyPr spcFirstLastPara="1" wrap="square" lIns="91140" tIns="45562" rIns="91140" bIns="45562" anchor="t" anchorCtr="0">
            <a:noAutofit/>
          </a:bodyPr>
          <a:lstStyle/>
          <a:p>
            <a:r>
              <a:rPr lang="en-US" dirty="0"/>
              <a:t>Key population size estimates, 2015 </a:t>
            </a:r>
            <a:endParaRPr dirty="0"/>
          </a:p>
        </p:txBody>
      </p:sp>
      <p:sp>
        <p:nvSpPr>
          <p:cNvPr id="466" name="Google Shape;466;p76"/>
          <p:cNvSpPr txBox="1">
            <a:spLocks noGrp="1"/>
          </p:cNvSpPr>
          <p:nvPr>
            <p:ph type="sldNum" idx="12"/>
          </p:nvPr>
        </p:nvSpPr>
        <p:spPr>
          <a:xfrm>
            <a:off x="9667876" y="6358062"/>
            <a:ext cx="542925" cy="365125"/>
          </a:xfrm>
          <a:prstGeom prst="rect">
            <a:avLst/>
          </a:prstGeom>
          <a:noFill/>
          <a:ln>
            <a:noFill/>
          </a:ln>
        </p:spPr>
        <p:txBody>
          <a:bodyPr spcFirstLastPara="1" wrap="square" lIns="91140" tIns="45562" rIns="91140" bIns="45562" anchor="b" anchorCtr="0">
            <a:noAutofit/>
          </a:bodyPr>
          <a:lstStyle/>
          <a:p>
            <a:pPr>
              <a:buClr>
                <a:srgbClr val="000000"/>
              </a:buClr>
              <a:defRPr/>
            </a:pPr>
            <a:fld id="{00000000-1234-1234-1234-123412341234}" type="slidenum">
              <a:rPr lang="en-US" kern="0">
                <a:solidFill>
                  <a:srgbClr val="888888"/>
                </a:solidFill>
              </a:rPr>
              <a:pPr>
                <a:buClr>
                  <a:srgbClr val="000000"/>
                </a:buClr>
                <a:defRPr/>
              </a:pPr>
              <a:t>8</a:t>
            </a:fld>
            <a:endParaRPr kern="0">
              <a:solidFill>
                <a:srgbClr val="888888"/>
              </a:solidFill>
            </a:endParaRPr>
          </a:p>
        </p:txBody>
      </p:sp>
      <p:graphicFrame>
        <p:nvGraphicFramePr>
          <p:cNvPr id="467" name="Google Shape;467;p76"/>
          <p:cNvGraphicFramePr/>
          <p:nvPr>
            <p:extLst>
              <p:ext uri="{D42A27DB-BD31-4B8C-83A1-F6EECF244321}">
                <p14:modId xmlns:p14="http://schemas.microsoft.com/office/powerpoint/2010/main" val="1148052352"/>
              </p:ext>
            </p:extLst>
          </p:nvPr>
        </p:nvGraphicFramePr>
        <p:xfrm>
          <a:off x="2133611" y="2362206"/>
          <a:ext cx="7482177" cy="3252083"/>
        </p:xfrm>
        <a:graphic>
          <a:graphicData uri="http://schemas.openxmlformats.org/drawingml/2006/table">
            <a:tbl>
              <a:tblPr>
                <a:noFill/>
              </a:tblPr>
              <a:tblGrid>
                <a:gridCol w="3584351">
                  <a:extLst>
                    <a:ext uri="{9D8B030D-6E8A-4147-A177-3AD203B41FA5}">
                      <a16:colId xmlns:a16="http://schemas.microsoft.com/office/drawing/2014/main" val="20000"/>
                    </a:ext>
                  </a:extLst>
                </a:gridCol>
                <a:gridCol w="1948913">
                  <a:extLst>
                    <a:ext uri="{9D8B030D-6E8A-4147-A177-3AD203B41FA5}">
                      <a16:colId xmlns:a16="http://schemas.microsoft.com/office/drawing/2014/main" val="20001"/>
                    </a:ext>
                  </a:extLst>
                </a:gridCol>
                <a:gridCol w="1948913">
                  <a:extLst>
                    <a:ext uri="{9D8B030D-6E8A-4147-A177-3AD203B41FA5}">
                      <a16:colId xmlns:a16="http://schemas.microsoft.com/office/drawing/2014/main" val="20002"/>
                    </a:ext>
                  </a:extLst>
                </a:gridCol>
              </a:tblGrid>
              <a:tr h="638950">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mn-ea"/>
                          <a:cs typeface="Arial"/>
                          <a:sym typeface="Arial"/>
                        </a:rPr>
                        <a:t>Key population size estimates</a:t>
                      </a:r>
                      <a:endParaRPr sz="1800" b="1" i="0" u="none" strike="noStrike" cap="none" dirty="0">
                        <a:solidFill>
                          <a:srgbClr val="FFFFFF"/>
                        </a:solidFill>
                        <a:latin typeface="Arial"/>
                        <a:ea typeface="+mn-ea"/>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638">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mn-ea"/>
                          <a:cs typeface="Arial"/>
                          <a:sym typeface="Arial"/>
                        </a:rPr>
                        <a:t>Populations</a:t>
                      </a:r>
                      <a:endParaRPr sz="16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mn-ea"/>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mn-ea"/>
                          <a:cs typeface="Arial"/>
                          <a:sym typeface="Arial"/>
                        </a:rPr>
                        <a:t>Year of estimate</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981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88700"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10 700</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a:solidFill>
                            <a:srgbClr val="000000"/>
                          </a:solidFill>
                          <a:latin typeface="Arial"/>
                          <a:ea typeface="Arial"/>
                          <a:cs typeface="Arial"/>
                          <a:sym typeface="Arial"/>
                        </a:rPr>
                        <a:t>2015</a:t>
                      </a:r>
                      <a:endParaRPr sz="1600" b="1" i="0" u="none" strike="noStrike" cap="none">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981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400" dirty="0"/>
                    </a:p>
                  </a:txBody>
                  <a:tcPr marL="88700"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40 900</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981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88700"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12 500</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468" name="Google Shape;468;p76"/>
          <p:cNvSpPr/>
          <p:nvPr/>
        </p:nvSpPr>
        <p:spPr>
          <a:xfrm>
            <a:off x="228600" y="6398568"/>
            <a:ext cx="8153400" cy="230832"/>
          </a:xfrm>
          <a:prstGeom prst="rect">
            <a:avLst/>
          </a:prstGeom>
          <a:noFill/>
          <a:ln>
            <a:noFill/>
          </a:ln>
        </p:spPr>
        <p:txBody>
          <a:bodyPr spcFirstLastPara="1" wrap="square" lIns="91140" tIns="45562" rIns="91140" bIns="45562" anchor="t" anchorCtr="0">
            <a:noAutofit/>
          </a:bodyPr>
          <a:lstStyle/>
          <a:p>
            <a:pPr>
              <a:buClr>
                <a:srgbClr val="000000"/>
              </a:buClr>
              <a:buSzPts val="900"/>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Afghanistan Global AIDS Response Progress Reporting 2018</a:t>
            </a:r>
            <a:endParaRPr sz="1400" kern="0" dirty="0">
              <a:solidFill>
                <a:srgbClr val="000000"/>
              </a:solid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5" name="Rectangle 4"/>
          <p:cNvSpPr/>
          <p:nvPr/>
        </p:nvSpPr>
        <p:spPr>
          <a:xfrm>
            <a:off x="226476" y="6488722"/>
            <a:ext cx="9679527" cy="230556"/>
          </a:xfrm>
          <a:prstGeom prst="rect">
            <a:avLst/>
          </a:prstGeom>
        </p:spPr>
        <p:txBody>
          <a:bodyPr wrap="square" lIns="91154" tIns="45583" rIns="91154" bIns="45583">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solidFill>
                  <a:prstClr val="black"/>
                </a:solidFill>
                <a:cs typeface="Arial" pitchFamily="34" charset="0"/>
              </a:rPr>
              <a:t>Afghanistan Global AIDS Response Progress Report 2015 (Country Narrative Report) and </a:t>
            </a:r>
            <a:r>
              <a:rPr lang="en-US" sz="900" dirty="0">
                <a:solidFill>
                  <a:prstClr val="black"/>
                </a:solidFill>
                <a:cs typeface="Arial" pitchFamily="34" charset="0"/>
                <a:hlinkClick r:id="rId3"/>
              </a:rPr>
              <a:t>www.aidsinfoonline.org</a:t>
            </a:r>
            <a:r>
              <a:rPr lang="en-US" sz="900" dirty="0">
                <a:solidFill>
                  <a:prstClr val="black"/>
                </a:solidFill>
                <a:cs typeface="Arial" pitchFamily="34" charset="0"/>
              </a:rPr>
              <a:t> </a:t>
            </a:r>
            <a:endParaRPr lang="en-US"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2597335776"/>
              </p:ext>
            </p:extLst>
          </p:nvPr>
        </p:nvGraphicFramePr>
        <p:xfrm>
          <a:off x="2514600" y="2438400"/>
          <a:ext cx="63246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3276640" y="6019837"/>
            <a:ext cx="677813" cy="276722"/>
          </a:xfrm>
          <a:prstGeom prst="rect">
            <a:avLst/>
          </a:prstGeom>
          <a:noFill/>
        </p:spPr>
        <p:txBody>
          <a:bodyPr wrap="none" lIns="91154" tIns="45583" rIns="91154" bIns="45583" rtlCol="0">
            <a:spAutoFit/>
          </a:bodyPr>
          <a:lstStyle/>
          <a:p>
            <a:r>
              <a:rPr lang="en-US" sz="1200" dirty="0">
                <a:latin typeface="Arial" pitchFamily="34" charset="0"/>
                <a:cs typeface="Arial" pitchFamily="34" charset="0"/>
              </a:rPr>
              <a:t>* Kabul</a:t>
            </a:r>
            <a:endParaRPr lang="en-GB" sz="1200" dirty="0">
              <a:latin typeface="Arial" pitchFamily="34" charset="0"/>
              <a:cs typeface="Arial" pitchFamily="34" charset="0"/>
            </a:endParaRPr>
          </a:p>
        </p:txBody>
      </p: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C000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4941</TotalTime>
  <Words>2636</Words>
  <Application>Microsoft Office PowerPoint</Application>
  <PresentationFormat>Widescreen</PresentationFormat>
  <Paragraphs>343</Paragraphs>
  <Slides>49</Slides>
  <Notes>16</Notes>
  <HiddenSlides>0</HiddenSlides>
  <MMClips>0</MMClips>
  <ScaleCrop>false</ScaleCrop>
  <HeadingPairs>
    <vt:vector size="6" baseType="variant">
      <vt:variant>
        <vt:lpstr>Fonts Used</vt:lpstr>
      </vt:variant>
      <vt:variant>
        <vt:i4>3</vt:i4>
      </vt:variant>
      <vt:variant>
        <vt:lpstr>Theme</vt:lpstr>
      </vt:variant>
      <vt:variant>
        <vt:i4>18</vt:i4>
      </vt:variant>
      <vt:variant>
        <vt:lpstr>Slide Titles</vt:lpstr>
      </vt:variant>
      <vt:variant>
        <vt:i4>49</vt:i4>
      </vt:variant>
    </vt:vector>
  </HeadingPairs>
  <TitlesOfParts>
    <vt:vector size="70" baseType="lpstr">
      <vt:lpstr>Arial</vt:lpstr>
      <vt:lpstr>Calibri</vt:lpstr>
      <vt:lpstr>Times New Roman</vt:lpstr>
      <vt:lpstr>1_Cover Design</vt:lpstr>
      <vt:lpstr>Layout</vt:lpstr>
      <vt:lpstr>1_Layout</vt:lpstr>
      <vt:lpstr>2_Cover Design</vt:lpstr>
      <vt:lpstr>2_Layout</vt:lpstr>
      <vt:lpstr>6_Layout</vt:lpstr>
      <vt:lpstr>1_Layout with Latest!</vt:lpstr>
      <vt:lpstr>2_Layout with Latest!</vt:lpstr>
      <vt:lpstr>3_Layout with Latest!</vt:lpstr>
      <vt:lpstr>5_Layout with Latest!</vt:lpstr>
      <vt:lpstr>9_Layout with Latest!</vt:lpstr>
      <vt:lpstr>6_Layout with Latest!</vt:lpstr>
      <vt:lpstr>7_Layout with Latest!</vt:lpstr>
      <vt:lpstr>8_Layout with Latest!</vt:lpstr>
      <vt:lpstr>10_Layout with Latest!</vt:lpstr>
      <vt:lpstr>11_Layout with Latest!</vt:lpstr>
      <vt:lpstr>12_Layout with Latest!</vt:lpstr>
      <vt:lpstr>10_Layout</vt:lpstr>
      <vt:lpstr>Afghanistan</vt:lpstr>
      <vt:lpstr>CONTENT</vt:lpstr>
      <vt:lpstr>BASIC SOCIO-DEMOGRAPHIC INDICATORS</vt:lpstr>
      <vt:lpstr>HIV prevalence and epidemiology </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Key population size estimates, 2015 </vt:lpstr>
      <vt:lpstr>HIV prevalence among key populations, 2012</vt:lpstr>
      <vt:lpstr>HIV prevalence among key populations, 2009 - 2012</vt:lpstr>
      <vt:lpstr>HIV prevalence among prisoners and road transport workers, 2012</vt:lpstr>
      <vt:lpstr>STI prevalence among key populations, 2012</vt:lpstr>
      <vt:lpstr>STI prevalence among prisoners and road transport workers, 2012</vt:lpstr>
      <vt:lpstr>Risk behaviours </vt:lpstr>
      <vt:lpstr>Proportion of key populations who reported condom use at last sex, 2012</vt:lpstr>
      <vt:lpstr>Proportion of FSW with reported number of paid sex acts in the last week, 2012</vt:lpstr>
      <vt:lpstr>Proportion of FSW who reported condom use at last sex with any partner, 2012</vt:lpstr>
      <vt:lpstr>Proportion of FSW who have ever injected drugs, 2012</vt:lpstr>
      <vt:lpstr>Proportion of PWID with reported duration of injecting drugs in years, 2012</vt:lpstr>
      <vt:lpstr>Proportion of PWID who reported safe injection practices 2007 - 2012</vt:lpstr>
      <vt:lpstr>Proportion of PWID who used unsterile injecting equipment at least once in the last 3 months, 2012</vt:lpstr>
      <vt:lpstr>Proportion of PWID who reported paying for sex, 2012</vt:lpstr>
      <vt:lpstr>Proportion of MSM with reported risk behaviors, 2012</vt:lpstr>
      <vt:lpstr>Proportion of prisoners and road transport workers with reported risk behaviors, 2012</vt:lpstr>
      <vt:lpstr>Vulnerability and HIV knowledge</vt:lpstr>
      <vt:lpstr>Proportion of MSM with correct knowledge of HIV, Kabul, 2012 </vt:lpstr>
      <vt:lpstr>Proportion of PWID with correct knowledge of HIV, 2012 </vt:lpstr>
      <vt:lpstr>Proportion of FSW and PWID with comprehensive knowledge of HIV, 2009 </vt:lpstr>
      <vt:lpstr>Proportion of key populations with comprehensive knowledge of HIV by age group, 2009 </vt:lpstr>
      <vt:lpstr>HIV Expenditure </vt:lpstr>
      <vt:lpstr>AIDS spending by financing source, 2009-2013 </vt:lpstr>
      <vt:lpstr>AIDS spending by financing source, 2009-2013 </vt:lpstr>
      <vt:lpstr>AIDS spending by category, 2009-2013</vt:lpstr>
      <vt:lpstr>Proportion of total prevention programme spending on key populations at higher risk, 2009-2013</vt:lpstr>
      <vt:lpstr>Proportion of spending on HIV prevention from domestic and international sources, 2009-2013</vt:lpstr>
      <vt:lpstr>Proportion of spending on care and treatment from domestic and international sources, 2009-2013</vt:lpstr>
      <vt:lpstr>National response </vt:lpstr>
      <vt:lpstr>HIV testing coverage among key populations, 2012</vt:lpstr>
      <vt:lpstr>Number of ART sites and number of people on ART, 2009-2019</vt:lpstr>
      <vt:lpstr>ART scale up, 2009-2019</vt:lpstr>
      <vt:lpstr>ART coverage trends among children, adult males and females and all ages, 2009 - 2019</vt:lpstr>
      <vt:lpstr>Estimated adults living with HIV, adults receiving ARVs, and adult ART coverage, 2019</vt:lpstr>
      <vt:lpstr>Treatment cascade, 2019</vt:lpstr>
      <vt:lpstr>HIV testing and treatment cascade, 2019</vt:lpstr>
      <vt:lpstr>Estimated number of pregnant women living with HIV, pregnant women receiving ARVs, and PMTCT coverage, 2019</vt:lpstr>
      <vt:lpstr>PMTCT cascade, 2019</vt:lpstr>
      <vt:lpstr>Number of needles/syringes distributed per PWID per year, 2009 – 2019</vt:lpstr>
      <vt:lpstr>National data on stigma and discrimination  </vt:lpstr>
      <vt:lpstr>PowerPoint Presentation</vt:lpstr>
    </vt:vector>
  </TitlesOfParts>
  <Manager/>
  <Company>HIV/AIDS Data Hub for Asia-Pacific</Company>
  <LinksUpToDate>false</LinksUpToDate>
  <SharedDoc>false</SharedDoc>
  <HyperlinkBase>https://wwww.aidsdatahub.org/resource/afghanistan-country-slides-2018</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Afghanistan Country Slides 2019</dc:title>
  <dc:subject/>
  <dc:creator>HIV/AIDS Data Hub for Asia-Pacific</dc:creator>
  <cp:keywords>hiv, aids, socio-demographic indicators, prevalence, epidemiology, risk behaviors, vulnerability, hiv knowledge, national response</cp:keywords>
  <dc:description/>
  <cp:lastModifiedBy>BOONYATHAROKUL, Earn</cp:lastModifiedBy>
  <cp:revision>528</cp:revision>
  <dcterms:created xsi:type="dcterms:W3CDTF">2013-01-31T02:09:13Z</dcterms:created>
  <dcterms:modified xsi:type="dcterms:W3CDTF">2020-09-14T00:16:14Z</dcterms:modified>
  <cp:category/>
</cp:coreProperties>
</file>