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10.xml" ContentType="application/vnd.openxmlformats-officedocument.themeOverride+xml"/>
  <Override PartName="/ppt/charts/chart8.xml" ContentType="application/vnd.openxmlformats-officedocument.drawingml.chart+xml"/>
  <Override PartName="/ppt/theme/themeOverride11.xml" ContentType="application/vnd.openxmlformats-officedocument.themeOverride+xml"/>
  <Override PartName="/ppt/charts/chart9.xml" ContentType="application/vnd.openxmlformats-officedocument.drawingml.chart+xml"/>
  <Override PartName="/ppt/theme/themeOverride12.xml" ContentType="application/vnd.openxmlformats-officedocument.themeOverride+xml"/>
  <Override PartName="/ppt/charts/chart10.xml" ContentType="application/vnd.openxmlformats-officedocument.drawingml.chart+xml"/>
  <Override PartName="/ppt/theme/themeOverride13.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14.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theme/themeOverride15.xml" ContentType="application/vnd.openxmlformats-officedocument.themeOverride+xml"/>
  <Override PartName="/ppt/charts/chart13.xml" ContentType="application/vnd.openxmlformats-officedocument.drawingml.chart+xml"/>
  <Override PartName="/ppt/theme/themeOverride16.xml" ContentType="application/vnd.openxmlformats-officedocument.themeOverride+xml"/>
  <Override PartName="/ppt/charts/chart14.xml" ContentType="application/vnd.openxmlformats-officedocument.drawingml.chart+xml"/>
  <Override PartName="/ppt/theme/themeOverride17.xml" ContentType="application/vnd.openxmlformats-officedocument.themeOverride+xml"/>
  <Override PartName="/ppt/drawings/drawing1.xml" ContentType="application/vnd.openxmlformats-officedocument.drawingml.chartshapes+xml"/>
  <Override PartName="/ppt/charts/chart15.xml" ContentType="application/vnd.openxmlformats-officedocument.drawingml.chart+xml"/>
  <Override PartName="/ppt/theme/themeOverride18.xml" ContentType="application/vnd.openxmlformats-officedocument.themeOverride+xml"/>
  <Override PartName="/ppt/drawings/drawing2.xml" ContentType="application/vnd.openxmlformats-officedocument.drawingml.chartshapes+xml"/>
  <Override PartName="/ppt/charts/chart16.xml" ContentType="application/vnd.openxmlformats-officedocument.drawingml.chart+xml"/>
  <Override PartName="/ppt/theme/themeOverride19.xml" ContentType="application/vnd.openxmlformats-officedocument.themeOverride+xml"/>
  <Override PartName="/ppt/charts/chart17.xml" ContentType="application/vnd.openxmlformats-officedocument.drawingml.chart+xml"/>
  <Override PartName="/ppt/theme/themeOverride20.xml" ContentType="application/vnd.openxmlformats-officedocument.themeOverride+xml"/>
  <Override PartName="/ppt/notesSlides/notesSlide11.xml" ContentType="application/vnd.openxmlformats-officedocument.presentationml.notesSlide+xml"/>
  <Override PartName="/ppt/charts/chart18.xml" ContentType="application/vnd.openxmlformats-officedocument.drawingml.chart+xml"/>
  <Override PartName="/ppt/theme/themeOverride21.xml" ContentType="application/vnd.openxmlformats-officedocument.themeOverride+xml"/>
  <Override PartName="/ppt/charts/chart19.xml" ContentType="application/vnd.openxmlformats-officedocument.drawingml.chart+xml"/>
  <Override PartName="/ppt/theme/themeOverride22.xml" ContentType="application/vnd.openxmlformats-officedocument.themeOverride+xml"/>
  <Override PartName="/ppt/charts/chart20.xml" ContentType="application/vnd.openxmlformats-officedocument.drawingml.chart+xml"/>
  <Override PartName="/ppt/theme/themeOverride23.xml" ContentType="application/vnd.openxmlformats-officedocument.themeOverride+xml"/>
  <Override PartName="/ppt/charts/chart21.xml" ContentType="application/vnd.openxmlformats-officedocument.drawingml.chart+xml"/>
  <Override PartName="/ppt/theme/themeOverride24.xml" ContentType="application/vnd.openxmlformats-officedocument.themeOverride+xml"/>
  <Override PartName="/ppt/charts/chart22.xml" ContentType="application/vnd.openxmlformats-officedocument.drawingml.chart+xml"/>
  <Override PartName="/ppt/theme/themeOverride25.xml" ContentType="application/vnd.openxmlformats-officedocument.themeOverride+xml"/>
  <Override PartName="/ppt/charts/chart23.xml" ContentType="application/vnd.openxmlformats-officedocument.drawingml.chart+xml"/>
  <Override PartName="/ppt/theme/themeOverride26.xml" ContentType="application/vnd.openxmlformats-officedocument.themeOverride+xml"/>
  <Override PartName="/ppt/charts/chart24.xml" ContentType="application/vnd.openxmlformats-officedocument.drawingml.chart+xml"/>
  <Override PartName="/ppt/theme/themeOverride27.xml" ContentType="application/vnd.openxmlformats-officedocument.themeOverride+xml"/>
  <Override PartName="/ppt/charts/chart25.xml" ContentType="application/vnd.openxmlformats-officedocument.drawingml.chart+xml"/>
  <Override PartName="/ppt/theme/themeOverride28.xml" ContentType="application/vnd.openxmlformats-officedocument.themeOverride+xml"/>
  <Override PartName="/ppt/charts/chart26.xml" ContentType="application/vnd.openxmlformats-officedocument.drawingml.chart+xml"/>
  <Override PartName="/ppt/theme/themeOverride29.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27.xml" ContentType="application/vnd.openxmlformats-officedocument.drawingml.chart+xml"/>
  <Override PartName="/ppt/theme/themeOverride30.xml" ContentType="application/vnd.openxmlformats-officedocument.themeOverride+xml"/>
  <Override PartName="/ppt/notesSlides/notesSlide13.xml" ContentType="application/vnd.openxmlformats-officedocument.presentationml.notesSlide+xml"/>
  <Override PartName="/ppt/charts/chart28.xml" ContentType="application/vnd.openxmlformats-officedocument.drawingml.chart+xml"/>
  <Override PartName="/ppt/theme/themeOverride31.xml" ContentType="application/vnd.openxmlformats-officedocument.themeOverride+xml"/>
  <Override PartName="/ppt/notesSlides/notesSlide14.xml" ContentType="application/vnd.openxmlformats-officedocument.presentationml.notesSlide+xml"/>
  <Override PartName="/ppt/charts/chart29.xml" ContentType="application/vnd.openxmlformats-officedocument.drawingml.chart+xml"/>
  <Override PartName="/ppt/theme/themeOverride32.xml" ContentType="application/vnd.openxmlformats-officedocument.themeOverride+xml"/>
  <Override PartName="/ppt/charts/chart30.xml" ContentType="application/vnd.openxmlformats-officedocument.drawingml.chart+xml"/>
  <Override PartName="/ppt/theme/themeOverride33.xml" ContentType="application/vnd.openxmlformats-officedocument.themeOverride+xml"/>
  <Override PartName="/ppt/charts/chart31.xml" ContentType="application/vnd.openxmlformats-officedocument.drawingml.chart+xml"/>
  <Override PartName="/ppt/theme/themeOverride34.xml" ContentType="application/vnd.openxmlformats-officedocument.themeOverride+xml"/>
  <Override PartName="/ppt/charts/chart32.xml" ContentType="application/vnd.openxmlformats-officedocument.drawingml.chart+xml"/>
  <Override PartName="/ppt/theme/themeOverride35.xml" ContentType="application/vnd.openxmlformats-officedocument.themeOverride+xml"/>
  <Override PartName="/ppt/charts/chart33.xml" ContentType="application/vnd.openxmlformats-officedocument.drawingml.chart+xml"/>
  <Override PartName="/ppt/theme/themeOverride36.xml" ContentType="application/vnd.openxmlformats-officedocument.themeOverride+xml"/>
  <Override PartName="/ppt/charts/chart34.xml" ContentType="application/vnd.openxmlformats-officedocument.drawingml.chart+xml"/>
  <Override PartName="/ppt/theme/themeOverride37.xml" ContentType="application/vnd.openxmlformats-officedocument.themeOverride+xml"/>
  <Override PartName="/ppt/charts/chart35.xml" ContentType="application/vnd.openxmlformats-officedocument.drawingml.chart+xml"/>
  <Override PartName="/ppt/theme/themeOverride38.xml" ContentType="application/vnd.openxmlformats-officedocument.themeOverride+xml"/>
  <Override PartName="/ppt/notesSlides/notesSlide15.xml" ContentType="application/vnd.openxmlformats-officedocument.presentationml.notesSlide+xml"/>
  <Override PartName="/ppt/charts/chart36.xml" ContentType="application/vnd.openxmlformats-officedocument.drawingml.chart+xml"/>
  <Override PartName="/ppt/theme/themeOverride39.xml" ContentType="application/vnd.openxmlformats-officedocument.themeOverride+xml"/>
  <Override PartName="/ppt/charts/chart37.xml" ContentType="application/vnd.openxmlformats-officedocument.drawingml.chart+xml"/>
  <Override PartName="/ppt/theme/themeOverride40.xml" ContentType="application/vnd.openxmlformats-officedocument.themeOverride+xml"/>
  <Override PartName="/ppt/charts/chart38.xml" ContentType="application/vnd.openxmlformats-officedocument.drawingml.chart+xml"/>
  <Override PartName="/ppt/theme/themeOverride41.xml" ContentType="application/vnd.openxmlformats-officedocument.themeOverride+xml"/>
  <Override PartName="/ppt/charts/chart39.xml" ContentType="application/vnd.openxmlformats-officedocument.drawingml.chart+xml"/>
  <Override PartName="/ppt/theme/themeOverride42.xml" ContentType="application/vnd.openxmlformats-officedocument.themeOverride+xml"/>
  <Override PartName="/ppt/charts/chart40.xml" ContentType="application/vnd.openxmlformats-officedocument.drawingml.chart+xml"/>
  <Override PartName="/ppt/theme/themeOverride43.xml" ContentType="application/vnd.openxmlformats-officedocument.themeOverride+xml"/>
  <Override PartName="/ppt/notesSlides/notesSlide16.xml" ContentType="application/vnd.openxmlformats-officedocument.presentationml.notesSlide+xml"/>
  <Override PartName="/ppt/charts/chart41.xml" ContentType="application/vnd.openxmlformats-officedocument.drawingml.chart+xml"/>
  <Override PartName="/ppt/theme/themeOverride44.xml" ContentType="application/vnd.openxmlformats-officedocument.themeOverride+xml"/>
  <Override PartName="/ppt/charts/chart42.xml" ContentType="application/vnd.openxmlformats-officedocument.drawingml.chart+xml"/>
  <Override PartName="/ppt/theme/themeOverride45.xml" ContentType="application/vnd.openxmlformats-officedocument.themeOverride+xml"/>
  <Override PartName="/ppt/drawings/drawing4.xml" ContentType="application/vnd.openxmlformats-officedocument.drawingml.chartshapes+xml"/>
  <Override PartName="/ppt/charts/chart43.xml" ContentType="application/vnd.openxmlformats-officedocument.drawingml.chart+xml"/>
  <Override PartName="/ppt/theme/themeOverride46.xml" ContentType="application/vnd.openxmlformats-officedocument.themeOverride+xml"/>
  <Override PartName="/ppt/charts/chart44.xml" ContentType="application/vnd.openxmlformats-officedocument.drawingml.chart+xml"/>
  <Override PartName="/ppt/theme/themeOverride47.xml" ContentType="application/vnd.openxmlformats-officedocument.themeOverride+xml"/>
  <Override PartName="/ppt/notesSlides/notesSlide17.xml" ContentType="application/vnd.openxmlformats-officedocument.presentationml.notesSlide+xml"/>
  <Override PartName="/ppt/charts/chart45.xml" ContentType="application/vnd.openxmlformats-officedocument.drawingml.chart+xml"/>
  <Override PartName="/ppt/theme/themeOverride48.xml" ContentType="application/vnd.openxmlformats-officedocument.themeOverride+xml"/>
  <Override PartName="/ppt/charts/chart46.xml" ContentType="application/vnd.openxmlformats-officedocument.drawingml.chart+xml"/>
  <Override PartName="/ppt/theme/themeOverride49.xml" ContentType="application/vnd.openxmlformats-officedocument.themeOverride+xml"/>
  <Override PartName="/ppt/notesSlides/notesSlide18.xml" ContentType="application/vnd.openxmlformats-officedocument.presentationml.notesSlide+xml"/>
  <Override PartName="/ppt/charts/chart47.xml" ContentType="application/vnd.openxmlformats-officedocument.drawingml.chart+xml"/>
  <Override PartName="/ppt/theme/themeOverride50.xml" ContentType="application/vnd.openxmlformats-officedocument.themeOverride+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48.xml" ContentType="application/vnd.openxmlformats-officedocument.drawingml.chart+xml"/>
  <Override PartName="/ppt/theme/themeOverride51.xml" ContentType="application/vnd.openxmlformats-officedocument.themeOverride+xml"/>
  <Override PartName="/ppt/notesSlides/notesSlide20.xml" ContentType="application/vnd.openxmlformats-officedocument.presentationml.notesSlide+xml"/>
  <Override PartName="/ppt/charts/chart49.xml" ContentType="application/vnd.openxmlformats-officedocument.drawingml.chart+xml"/>
  <Override PartName="/ppt/theme/themeOverride52.xml" ContentType="application/vnd.openxmlformats-officedocument.themeOverride+xml"/>
  <Override PartName="/ppt/notesSlides/notesSlide21.xml" ContentType="application/vnd.openxmlformats-officedocument.presentationml.notesSlide+xml"/>
  <Override PartName="/ppt/charts/chart50.xml" ContentType="application/vnd.openxmlformats-officedocument.drawingml.chart+xml"/>
  <Override PartName="/ppt/theme/themeOverride53.xml" ContentType="application/vnd.openxmlformats-officedocument.themeOverride+xml"/>
  <Override PartName="/ppt/drawings/drawing6.xml" ContentType="application/vnd.openxmlformats-officedocument.drawingml.chartshapes+xml"/>
  <Override PartName="/ppt/notesSlides/notesSlide22.xml" ContentType="application/vnd.openxmlformats-officedocument.presentationml.notesSlide+xml"/>
  <Override PartName="/ppt/charts/chart51.xml" ContentType="application/vnd.openxmlformats-officedocument.drawingml.chart+xml"/>
  <Override PartName="/ppt/theme/themeOverride54.xml" ContentType="application/vnd.openxmlformats-officedocument.themeOverride+xml"/>
  <Override PartName="/ppt/drawings/drawing7.xml" ContentType="application/vnd.openxmlformats-officedocument.drawingml.chartshapes+xml"/>
  <Override PartName="/ppt/theme/themeOverride55.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0" r:id="rId5"/>
    <p:sldMasterId id="2147483699" r:id="rId6"/>
    <p:sldMasterId id="2147483716" r:id="rId7"/>
    <p:sldMasterId id="2147483725" r:id="rId8"/>
    <p:sldMasterId id="2147483750" r:id="rId9"/>
    <p:sldMasterId id="2147483771" r:id="rId10"/>
    <p:sldMasterId id="2147483780" r:id="rId11"/>
    <p:sldMasterId id="2147483783" r:id="rId12"/>
    <p:sldMasterId id="2147483792" r:id="rId13"/>
    <p:sldMasterId id="2147483831" r:id="rId14"/>
    <p:sldMasterId id="2147483840" r:id="rId15"/>
    <p:sldMasterId id="2147483867" r:id="rId16"/>
    <p:sldMasterId id="2147483876" r:id="rId17"/>
    <p:sldMasterId id="2147483885" r:id="rId18"/>
    <p:sldMasterId id="2147483894" r:id="rId19"/>
  </p:sldMasterIdLst>
  <p:notesMasterIdLst>
    <p:notesMasterId r:id="rId77"/>
  </p:notesMasterIdLst>
  <p:handoutMasterIdLst>
    <p:handoutMasterId r:id="rId78"/>
  </p:handoutMasterIdLst>
  <p:sldIdLst>
    <p:sldId id="477" r:id="rId20"/>
    <p:sldId id="476" r:id="rId21"/>
    <p:sldId id="522" r:id="rId22"/>
    <p:sldId id="480" r:id="rId23"/>
    <p:sldId id="593" r:id="rId24"/>
    <p:sldId id="594" r:id="rId25"/>
    <p:sldId id="595" r:id="rId26"/>
    <p:sldId id="263" r:id="rId27"/>
    <p:sldId id="484" r:id="rId28"/>
    <p:sldId id="309" r:id="rId29"/>
    <p:sldId id="497" r:id="rId30"/>
    <p:sldId id="486" r:id="rId31"/>
    <p:sldId id="487" r:id="rId32"/>
    <p:sldId id="488" r:id="rId33"/>
    <p:sldId id="489" r:id="rId34"/>
    <p:sldId id="490" r:id="rId35"/>
    <p:sldId id="491" r:id="rId36"/>
    <p:sldId id="492" r:id="rId37"/>
    <p:sldId id="421" r:id="rId38"/>
    <p:sldId id="496" r:id="rId39"/>
    <p:sldId id="493" r:id="rId40"/>
    <p:sldId id="453" r:id="rId41"/>
    <p:sldId id="506" r:id="rId42"/>
    <p:sldId id="507" r:id="rId43"/>
    <p:sldId id="508" r:id="rId44"/>
    <p:sldId id="452" r:id="rId45"/>
    <p:sldId id="455" r:id="rId46"/>
    <p:sldId id="509" r:id="rId47"/>
    <p:sldId id="514" r:id="rId48"/>
    <p:sldId id="515" r:id="rId49"/>
    <p:sldId id="425" r:id="rId50"/>
    <p:sldId id="469" r:id="rId51"/>
    <p:sldId id="470" r:id="rId52"/>
    <p:sldId id="462" r:id="rId53"/>
    <p:sldId id="465" r:id="rId54"/>
    <p:sldId id="464" r:id="rId55"/>
    <p:sldId id="467" r:id="rId56"/>
    <p:sldId id="471" r:id="rId57"/>
    <p:sldId id="472" r:id="rId58"/>
    <p:sldId id="503" r:id="rId59"/>
    <p:sldId id="473" r:id="rId60"/>
    <p:sldId id="474" r:id="rId61"/>
    <p:sldId id="494" r:id="rId62"/>
    <p:sldId id="495" r:id="rId63"/>
    <p:sldId id="348" r:id="rId64"/>
    <p:sldId id="428" r:id="rId65"/>
    <p:sldId id="456" r:id="rId66"/>
    <p:sldId id="431" r:id="rId67"/>
    <p:sldId id="429" r:id="rId68"/>
    <p:sldId id="510" r:id="rId69"/>
    <p:sldId id="258" r:id="rId70"/>
    <p:sldId id="259" r:id="rId71"/>
    <p:sldId id="598" r:id="rId72"/>
    <p:sldId id="597" r:id="rId73"/>
    <p:sldId id="596" r:id="rId74"/>
    <p:sldId id="500" r:id="rId75"/>
    <p:sldId id="478" r:id="rId76"/>
  </p:sldIdLst>
  <p:sldSz cx="12192000" cy="6858000"/>
  <p:notesSz cx="6797675" cy="9926638"/>
  <p:custDataLst>
    <p:tags r:id="rId79"/>
  </p:custDataLst>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E YU" initials="YE YU"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3FCDFF"/>
    <a:srgbClr val="E31837"/>
    <a:srgbClr val="EC008C"/>
    <a:srgbClr val="88C537"/>
    <a:srgbClr val="F78E1E"/>
    <a:srgbClr val="00AEEF"/>
    <a:srgbClr val="88C540"/>
    <a:srgbClr val="D60000"/>
    <a:srgbClr val="477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E8D84-B9CF-4A19-9838-BD10C7C87C26}" v="1" dt="2019-08-01T00:29:19.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5" autoAdjust="0"/>
    <p:restoredTop sz="98307" autoAdjust="0"/>
  </p:normalViewPr>
  <p:slideViewPr>
    <p:cSldViewPr>
      <p:cViewPr varScale="1">
        <p:scale>
          <a:sx n="67" d="100"/>
          <a:sy n="67" d="100"/>
        </p:scale>
        <p:origin x="584" y="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6134"/>
    </p:cViewPr>
  </p:sorterViewPr>
  <p:notesViewPr>
    <p:cSldViewPr>
      <p:cViewPr varScale="1">
        <p:scale>
          <a:sx n="52" d="100"/>
          <a:sy n="52" d="100"/>
        </p:scale>
        <p:origin x="-2592" y="-108"/>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tableStyles" Target="tableStyles.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tags" Target="tags/tag1.xml"/><Relationship Id="rId5" Type="http://schemas.openxmlformats.org/officeDocument/2006/relationships/slideMaster" Target="slideMasters/slideMaster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handoutMaster" Target="handoutMasters/handoutMaster1.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4.xml"/><Relationship Id="rId71" Type="http://schemas.openxmlformats.org/officeDocument/2006/relationships/slide" Target="slides/slide52.xml"/><Relationship Id="rId2" Type="http://schemas.openxmlformats.org/officeDocument/2006/relationships/customXml" Target="../customXml/item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61" Type="http://schemas.openxmlformats.org/officeDocument/2006/relationships/slide" Target="slides/slide42.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NYATHAROKUL, Earn" userId="58b9920b-2840-4897-b490-7acafa085a88" providerId="ADAL" clId="{17FE8D84-B9CF-4A19-9838-BD10C7C87C26}"/>
    <pc:docChg chg="addSld modSld">
      <pc:chgData name="BOONYATHAROKUL, Earn" userId="58b9920b-2840-4897-b490-7acafa085a88" providerId="ADAL" clId="{17FE8D84-B9CF-4A19-9838-BD10C7C87C26}" dt="2019-08-01T00:29:19.284" v="4"/>
      <pc:docMkLst>
        <pc:docMk/>
      </pc:docMkLst>
      <pc:sldChg chg="add">
        <pc:chgData name="BOONYATHAROKUL, Earn" userId="58b9920b-2840-4897-b490-7acafa085a88" providerId="ADAL" clId="{17FE8D84-B9CF-4A19-9838-BD10C7C87C26}" dt="2019-08-01T00:29:19.284" v="4"/>
        <pc:sldMkLst>
          <pc:docMk/>
          <pc:sldMk cId="3440440316" sldId="258"/>
        </pc:sldMkLst>
      </pc:sldChg>
      <pc:sldChg chg="modSp">
        <pc:chgData name="BOONYATHAROKUL, Earn" userId="58b9920b-2840-4897-b490-7acafa085a88" providerId="ADAL" clId="{17FE8D84-B9CF-4A19-9838-BD10C7C87C26}" dt="2019-08-01T00:28:47.412" v="0" actId="1076"/>
        <pc:sldMkLst>
          <pc:docMk/>
          <pc:sldMk cId="1479602223" sldId="259"/>
        </pc:sldMkLst>
        <pc:spChg chg="mod">
          <ac:chgData name="BOONYATHAROKUL, Earn" userId="58b9920b-2840-4897-b490-7acafa085a88" providerId="ADAL" clId="{17FE8D84-B9CF-4A19-9838-BD10C7C87C26}" dt="2019-08-01T00:28:47.412" v="0" actId="1076"/>
          <ac:spMkLst>
            <pc:docMk/>
            <pc:sldMk cId="1479602223" sldId="259"/>
            <ac:spMk id="6" creationId="{2839E016-BBCE-4E6F-A1CD-643B65CC381B}"/>
          </ac:spMkLst>
        </pc:spChg>
      </pc:sldChg>
      <pc:sldChg chg="modSp">
        <pc:chgData name="BOONYATHAROKUL, Earn" userId="58b9920b-2840-4897-b490-7acafa085a88" providerId="ADAL" clId="{17FE8D84-B9CF-4A19-9838-BD10C7C87C26}" dt="2019-08-01T00:28:51.883" v="1" actId="1076"/>
        <pc:sldMkLst>
          <pc:docMk/>
          <pc:sldMk cId="3716867244" sldId="596"/>
        </pc:sldMkLst>
        <pc:spChg chg="mod">
          <ac:chgData name="BOONYATHAROKUL, Earn" userId="58b9920b-2840-4897-b490-7acafa085a88" providerId="ADAL" clId="{17FE8D84-B9CF-4A19-9838-BD10C7C87C26}" dt="2019-08-01T00:28:51.883" v="1" actId="1076"/>
          <ac:spMkLst>
            <pc:docMk/>
            <pc:sldMk cId="3716867244" sldId="596"/>
            <ac:spMk id="6" creationId="{2839E016-BBCE-4E6F-A1CD-643B65CC381B}"/>
          </ac:spMkLst>
        </pc:spChg>
      </pc:sldChg>
      <pc:sldChg chg="modSp">
        <pc:chgData name="BOONYATHAROKUL, Earn" userId="58b9920b-2840-4897-b490-7acafa085a88" providerId="ADAL" clId="{17FE8D84-B9CF-4A19-9838-BD10C7C87C26}" dt="2019-08-01T00:28:54.883" v="2" actId="1076"/>
        <pc:sldMkLst>
          <pc:docMk/>
          <pc:sldMk cId="242408256" sldId="597"/>
        </pc:sldMkLst>
        <pc:spChg chg="mod">
          <ac:chgData name="BOONYATHAROKUL, Earn" userId="58b9920b-2840-4897-b490-7acafa085a88" providerId="ADAL" clId="{17FE8D84-B9CF-4A19-9838-BD10C7C87C26}" dt="2019-08-01T00:28:54.883" v="2" actId="1076"/>
          <ac:spMkLst>
            <pc:docMk/>
            <pc:sldMk cId="242408256" sldId="597"/>
            <ac:spMk id="6" creationId="{2839E016-BBCE-4E6F-A1CD-643B65CC381B}"/>
          </ac:spMkLst>
        </pc:spChg>
      </pc:sldChg>
      <pc:sldChg chg="modSp">
        <pc:chgData name="BOONYATHAROKUL, Earn" userId="58b9920b-2840-4897-b490-7acafa085a88" providerId="ADAL" clId="{17FE8D84-B9CF-4A19-9838-BD10C7C87C26}" dt="2019-08-01T00:28:58.283" v="3" actId="1076"/>
        <pc:sldMkLst>
          <pc:docMk/>
          <pc:sldMk cId="3965327911" sldId="598"/>
        </pc:sldMkLst>
        <pc:spChg chg="mod">
          <ac:chgData name="BOONYATHAROKUL, Earn" userId="58b9920b-2840-4897-b490-7acafa085a88" providerId="ADAL" clId="{17FE8D84-B9CF-4A19-9838-BD10C7C87C26}" dt="2019-08-01T00:28:58.283" v="3" actId="1076"/>
          <ac:spMkLst>
            <pc:docMk/>
            <pc:sldMk cId="3965327911" sldId="598"/>
            <ac:spMk id="6" creationId="{2839E016-BBCE-4E6F-A1CD-643B65CC381B}"/>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13.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6.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17.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1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0.xml"/></Relationships>
</file>

<file path=ppt/charts/_rels/chart18.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2.xml"/></Relationships>
</file>

<file path=ppt/charts/_rels/chart2.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3.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4.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5.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6.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7.xml"/></Relationships>
</file>

<file path=ppt/charts/_rels/chart25.xml.rels><?xml version="1.0" encoding="UTF-8" standalone="yes"?>
<Relationships xmlns="http://schemas.openxmlformats.org/package/2006/relationships"><Relationship Id="rId2" Type="http://schemas.openxmlformats.org/officeDocument/2006/relationships/oleObject" Target="file:///L:\@UN_WORKSHOP\YEYU_WORKSHOP\!%20Bangladesh_5AUG2010\Draft%20Bangladesh_06%20Oct%202010%20(9%20PM).xlsx" TargetMode="External"/><Relationship Id="rId1" Type="http://schemas.openxmlformats.org/officeDocument/2006/relationships/themeOverride" Target="../theme/themeOverride28.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4.xlsx"/><Relationship Id="rId1" Type="http://schemas.openxmlformats.org/officeDocument/2006/relationships/themeOverride" Target="../theme/themeOverride29.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0.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1.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3.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4.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5.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6.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7.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8.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9.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0.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41.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4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4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44.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0.xlsx"/><Relationship Id="rId1" Type="http://schemas.openxmlformats.org/officeDocument/2006/relationships/themeOverride" Target="../theme/themeOverride45.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46.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47.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8.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9.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5.xlsx"/><Relationship Id="rId1" Type="http://schemas.openxmlformats.org/officeDocument/2006/relationships/themeOverride" Target="../theme/themeOverride50.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51.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52.xml"/></Relationships>
</file>

<file path=ppt/charts/_rels/chart5.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38.xlsx"/><Relationship Id="rId1" Type="http://schemas.openxmlformats.org/officeDocument/2006/relationships/themeOverride" Target="../theme/themeOverride53.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9.xlsx"/><Relationship Id="rId1" Type="http://schemas.openxmlformats.org/officeDocument/2006/relationships/themeOverride" Target="../theme/themeOverride5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9.xml"/></Relationships>
</file>

<file path=ppt/charts/_rels/chart7.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10.xml"/></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11.xml"/></Relationships>
</file>

<file path=ppt/charts/_rels/chart9.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1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4019097222224E-2"/>
          <c:y val="4.0293981481481472E-2"/>
          <c:w val="0.86226267361111109"/>
          <c:h val="0.70062106481481479"/>
        </c:manualLayout>
      </c:layout>
      <c:lineChart>
        <c:grouping val="standard"/>
        <c:varyColors val="1"/>
        <c:ser>
          <c:idx val="0"/>
          <c:order val="0"/>
          <c:tx>
            <c:strRef>
              <c:f>'[Estimates_template_2019 (updated).xlsx]Bangladesh_ni_plhiv_deaths'!$C$2</c:f>
              <c:strCache>
                <c:ptCount val="1"/>
                <c:pt idx="0">
                  <c:v>PLHIV</c:v>
                </c:pt>
              </c:strCache>
            </c:strRef>
          </c:tx>
          <c:spPr>
            <a:ln w="38100" cmpd="sng">
              <a:solidFill>
                <a:srgbClr val="63CDF6"/>
              </a:solidFill>
              <a:prstDash val="solid"/>
            </a:ln>
          </c:spPr>
          <c:marker>
            <c:symbol val="none"/>
          </c:marker>
          <c:dLbls>
            <c:dLbl>
              <c:idx val="28"/>
              <c:tx>
                <c:rich>
                  <a:bodyPr/>
                  <a:lstStyle/>
                  <a:p>
                    <a:r>
                      <a:rPr lang="en-US" dirty="0"/>
                      <a:t> 14,000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845-4C28-95A9-6C3F91CCD7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(updated).xlsx]Bangladesh_ni_plhiv_deaths'!$C$3:$C$31</c:f>
              <c:numCache>
                <c:formatCode>_(* #,##0_);_(* \(#,##0\);_(* "-"??_);_(@_)</c:formatCode>
                <c:ptCount val="29"/>
                <c:pt idx="0">
                  <c:v>34</c:v>
                </c:pt>
                <c:pt idx="1">
                  <c:v>52</c:v>
                </c:pt>
                <c:pt idx="2">
                  <c:v>76</c:v>
                </c:pt>
                <c:pt idx="3">
                  <c:v>107</c:v>
                </c:pt>
                <c:pt idx="4">
                  <c:v>145</c:v>
                </c:pt>
                <c:pt idx="5">
                  <c:v>197</c:v>
                </c:pt>
                <c:pt idx="6">
                  <c:v>270</c:v>
                </c:pt>
                <c:pt idx="7">
                  <c:v>366</c:v>
                </c:pt>
                <c:pt idx="8">
                  <c:v>491</c:v>
                </c:pt>
                <c:pt idx="9">
                  <c:v>672</c:v>
                </c:pt>
                <c:pt idx="10">
                  <c:v>940</c:v>
                </c:pt>
                <c:pt idx="11">
                  <c:v>1322</c:v>
                </c:pt>
                <c:pt idx="12">
                  <c:v>1838</c:v>
                </c:pt>
                <c:pt idx="13">
                  <c:v>2489</c:v>
                </c:pt>
                <c:pt idx="14">
                  <c:v>3228</c:v>
                </c:pt>
                <c:pt idx="15">
                  <c:v>4046</c:v>
                </c:pt>
                <c:pt idx="16">
                  <c:v>4835</c:v>
                </c:pt>
                <c:pt idx="17">
                  <c:v>5583</c:v>
                </c:pt>
                <c:pt idx="18">
                  <c:v>6293</c:v>
                </c:pt>
                <c:pt idx="19">
                  <c:v>6993</c:v>
                </c:pt>
                <c:pt idx="20">
                  <c:v>7661</c:v>
                </c:pt>
                <c:pt idx="21">
                  <c:v>8273</c:v>
                </c:pt>
                <c:pt idx="22">
                  <c:v>8956</c:v>
                </c:pt>
                <c:pt idx="23">
                  <c:v>9666</c:v>
                </c:pt>
                <c:pt idx="24">
                  <c:v>10441</c:v>
                </c:pt>
                <c:pt idx="25">
                  <c:v>11251</c:v>
                </c:pt>
                <c:pt idx="26">
                  <c:v>12099</c:v>
                </c:pt>
                <c:pt idx="27">
                  <c:v>12960</c:v>
                </c:pt>
                <c:pt idx="28">
                  <c:v>13846</c:v>
                </c:pt>
              </c:numCache>
            </c:numRef>
          </c:val>
          <c:smooth val="0"/>
          <c:extLst>
            <c:ext xmlns:c16="http://schemas.microsoft.com/office/drawing/2014/chart" uri="{C3380CC4-5D6E-409C-BE32-E72D297353CC}">
              <c16:uniqueId val="{00000001-5845-4C28-95A9-6C3F91CCD7D6}"/>
            </c:ext>
          </c:extLst>
        </c:ser>
        <c:ser>
          <c:idx val="1"/>
          <c:order val="1"/>
          <c:tx>
            <c:strRef>
              <c:f>'[Estimates_template_2019 (updated).xlsx]Bangladesh_ni_plhiv_deaths'!$D$2</c:f>
              <c:strCache>
                <c:ptCount val="1"/>
                <c:pt idx="0">
                  <c:v>PLHIV - Lower</c:v>
                </c:pt>
              </c:strCache>
            </c:strRef>
          </c:tx>
          <c:spPr>
            <a:ln w="19050" cmpd="sng">
              <a:solidFill>
                <a:srgbClr val="63CDF6"/>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(updated).xlsx]Bangladesh_ni_plhiv_deaths'!$D$3:$D$31</c:f>
              <c:numCache>
                <c:formatCode>_(* #,##0_);_(* \(#,##0\);_(* "-"??_);_(@_)</c:formatCode>
                <c:ptCount val="29"/>
                <c:pt idx="0">
                  <c:v>28</c:v>
                </c:pt>
                <c:pt idx="1">
                  <c:v>43</c:v>
                </c:pt>
                <c:pt idx="2">
                  <c:v>64</c:v>
                </c:pt>
                <c:pt idx="3">
                  <c:v>90</c:v>
                </c:pt>
                <c:pt idx="4">
                  <c:v>122</c:v>
                </c:pt>
                <c:pt idx="5">
                  <c:v>165</c:v>
                </c:pt>
                <c:pt idx="6">
                  <c:v>227</c:v>
                </c:pt>
                <c:pt idx="7">
                  <c:v>308</c:v>
                </c:pt>
                <c:pt idx="8">
                  <c:v>415</c:v>
                </c:pt>
                <c:pt idx="9">
                  <c:v>568</c:v>
                </c:pt>
                <c:pt idx="10">
                  <c:v>803</c:v>
                </c:pt>
                <c:pt idx="11">
                  <c:v>1139</c:v>
                </c:pt>
                <c:pt idx="12">
                  <c:v>1591</c:v>
                </c:pt>
                <c:pt idx="13">
                  <c:v>2162</c:v>
                </c:pt>
                <c:pt idx="14">
                  <c:v>2808</c:v>
                </c:pt>
                <c:pt idx="15">
                  <c:v>3520</c:v>
                </c:pt>
                <c:pt idx="16">
                  <c:v>4203</c:v>
                </c:pt>
                <c:pt idx="17">
                  <c:v>4842</c:v>
                </c:pt>
                <c:pt idx="18">
                  <c:v>5429</c:v>
                </c:pt>
                <c:pt idx="19">
                  <c:v>6024</c:v>
                </c:pt>
                <c:pt idx="20">
                  <c:v>6602</c:v>
                </c:pt>
                <c:pt idx="21">
                  <c:v>7118</c:v>
                </c:pt>
                <c:pt idx="22">
                  <c:v>7728</c:v>
                </c:pt>
                <c:pt idx="23">
                  <c:v>8368</c:v>
                </c:pt>
                <c:pt idx="24">
                  <c:v>9066</c:v>
                </c:pt>
                <c:pt idx="25">
                  <c:v>9817</c:v>
                </c:pt>
                <c:pt idx="26">
                  <c:v>10567</c:v>
                </c:pt>
                <c:pt idx="27">
                  <c:v>11364</c:v>
                </c:pt>
                <c:pt idx="28">
                  <c:v>12174</c:v>
                </c:pt>
              </c:numCache>
            </c:numRef>
          </c:val>
          <c:smooth val="0"/>
          <c:extLst>
            <c:ext xmlns:c16="http://schemas.microsoft.com/office/drawing/2014/chart" uri="{C3380CC4-5D6E-409C-BE32-E72D297353CC}">
              <c16:uniqueId val="{00000002-5845-4C28-95A9-6C3F91CCD7D6}"/>
            </c:ext>
          </c:extLst>
        </c:ser>
        <c:ser>
          <c:idx val="2"/>
          <c:order val="2"/>
          <c:tx>
            <c:strRef>
              <c:f>'[Estimates_template_2019 (updated).xlsx]Bangladesh_ni_plhiv_deaths'!$E$2</c:f>
              <c:strCache>
                <c:ptCount val="1"/>
                <c:pt idx="0">
                  <c:v>PLHIV - Upper</c:v>
                </c:pt>
              </c:strCache>
            </c:strRef>
          </c:tx>
          <c:spPr>
            <a:ln w="19050" cmpd="sng">
              <a:solidFill>
                <a:srgbClr val="63CDF6"/>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(updated).xlsx]Bangladesh_ni_plhiv_deaths'!$E$3:$E$31</c:f>
              <c:numCache>
                <c:formatCode>_(* #,##0_);_(* \(#,##0\);_(* "-"??_);_(@_)</c:formatCode>
                <c:ptCount val="29"/>
                <c:pt idx="0">
                  <c:v>39</c:v>
                </c:pt>
                <c:pt idx="1">
                  <c:v>60</c:v>
                </c:pt>
                <c:pt idx="2">
                  <c:v>88</c:v>
                </c:pt>
                <c:pt idx="3">
                  <c:v>124</c:v>
                </c:pt>
                <c:pt idx="4">
                  <c:v>167</c:v>
                </c:pt>
                <c:pt idx="5">
                  <c:v>227</c:v>
                </c:pt>
                <c:pt idx="6">
                  <c:v>311</c:v>
                </c:pt>
                <c:pt idx="7">
                  <c:v>421</c:v>
                </c:pt>
                <c:pt idx="8">
                  <c:v>565</c:v>
                </c:pt>
                <c:pt idx="9">
                  <c:v>771</c:v>
                </c:pt>
                <c:pt idx="10">
                  <c:v>1075</c:v>
                </c:pt>
                <c:pt idx="11">
                  <c:v>1505</c:v>
                </c:pt>
                <c:pt idx="12">
                  <c:v>2087</c:v>
                </c:pt>
                <c:pt idx="13">
                  <c:v>2825</c:v>
                </c:pt>
                <c:pt idx="14">
                  <c:v>3660</c:v>
                </c:pt>
                <c:pt idx="15">
                  <c:v>4600</c:v>
                </c:pt>
                <c:pt idx="16">
                  <c:v>5505</c:v>
                </c:pt>
                <c:pt idx="17">
                  <c:v>6390</c:v>
                </c:pt>
                <c:pt idx="18">
                  <c:v>7209</c:v>
                </c:pt>
                <c:pt idx="19">
                  <c:v>8011</c:v>
                </c:pt>
                <c:pt idx="20">
                  <c:v>8809</c:v>
                </c:pt>
                <c:pt idx="21">
                  <c:v>9528</c:v>
                </c:pt>
                <c:pt idx="22">
                  <c:v>10307</c:v>
                </c:pt>
                <c:pt idx="23">
                  <c:v>11123</c:v>
                </c:pt>
                <c:pt idx="24">
                  <c:v>11991</c:v>
                </c:pt>
                <c:pt idx="25">
                  <c:v>12897</c:v>
                </c:pt>
                <c:pt idx="26">
                  <c:v>13819</c:v>
                </c:pt>
                <c:pt idx="27">
                  <c:v>14769</c:v>
                </c:pt>
                <c:pt idx="28">
                  <c:v>15775</c:v>
                </c:pt>
              </c:numCache>
            </c:numRef>
          </c:val>
          <c:smooth val="0"/>
          <c:extLst>
            <c:ext xmlns:c16="http://schemas.microsoft.com/office/drawing/2014/chart" uri="{C3380CC4-5D6E-409C-BE32-E72D297353CC}">
              <c16:uniqueId val="{00000003-5845-4C28-95A9-6C3F91CCD7D6}"/>
            </c:ext>
          </c:extLst>
        </c:ser>
        <c:ser>
          <c:idx val="3"/>
          <c:order val="3"/>
          <c:tx>
            <c:strRef>
              <c:f>'[Estimates_template_2019 (updated).xlsx]Bangladesh_ni_plhiv_deaths'!$F$2</c:f>
              <c:strCache>
                <c:ptCount val="1"/>
                <c:pt idx="0">
                  <c:v>New HIV infections</c:v>
                </c:pt>
              </c:strCache>
            </c:strRef>
          </c:tx>
          <c:spPr>
            <a:ln w="38100" cmpd="sng">
              <a:solidFill>
                <a:srgbClr val="FF5050"/>
              </a:solidFill>
              <a:prstDash val="solid"/>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(updated).xlsx]Bangladesh_ni_plhiv_deaths'!$F$3:$F$31</c:f>
              <c:numCache>
                <c:formatCode>_(* #,##0_);_(* \(#,##0\);_(* "-"??_);_(@_)</c:formatCode>
                <c:ptCount val="29"/>
                <c:pt idx="0">
                  <c:v>13</c:v>
                </c:pt>
                <c:pt idx="1">
                  <c:v>19</c:v>
                </c:pt>
                <c:pt idx="2">
                  <c:v>27</c:v>
                </c:pt>
                <c:pt idx="3">
                  <c:v>34</c:v>
                </c:pt>
                <c:pt idx="4">
                  <c:v>42</c:v>
                </c:pt>
                <c:pt idx="5">
                  <c:v>58</c:v>
                </c:pt>
                <c:pt idx="6">
                  <c:v>82</c:v>
                </c:pt>
                <c:pt idx="7">
                  <c:v>108</c:v>
                </c:pt>
                <c:pt idx="8">
                  <c:v>143</c:v>
                </c:pt>
                <c:pt idx="9">
                  <c:v>203</c:v>
                </c:pt>
                <c:pt idx="10">
                  <c:v>300</c:v>
                </c:pt>
                <c:pt idx="11">
                  <c:v>428</c:v>
                </c:pt>
                <c:pt idx="12">
                  <c:v>581</c:v>
                </c:pt>
                <c:pt idx="13">
                  <c:v>741</c:v>
                </c:pt>
                <c:pt idx="14">
                  <c:v>864</c:v>
                </c:pt>
                <c:pt idx="15">
                  <c:v>983</c:v>
                </c:pt>
                <c:pt idx="16">
                  <c:v>1001</c:v>
                </c:pt>
                <c:pt idx="17">
                  <c:v>1006</c:v>
                </c:pt>
                <c:pt idx="18">
                  <c:v>1017</c:v>
                </c:pt>
                <c:pt idx="19">
                  <c:v>1027</c:v>
                </c:pt>
                <c:pt idx="20">
                  <c:v>1024</c:v>
                </c:pt>
                <c:pt idx="21">
                  <c:v>1015</c:v>
                </c:pt>
                <c:pt idx="22">
                  <c:v>1117</c:v>
                </c:pt>
                <c:pt idx="23">
                  <c:v>1181</c:v>
                </c:pt>
                <c:pt idx="24">
                  <c:v>1280</c:v>
                </c:pt>
                <c:pt idx="25">
                  <c:v>1362</c:v>
                </c:pt>
                <c:pt idx="26">
                  <c:v>1447</c:v>
                </c:pt>
                <c:pt idx="27">
                  <c:v>1510</c:v>
                </c:pt>
                <c:pt idx="28">
                  <c:v>1596</c:v>
                </c:pt>
              </c:numCache>
            </c:numRef>
          </c:val>
          <c:smooth val="0"/>
          <c:extLst>
            <c:ext xmlns:c16="http://schemas.microsoft.com/office/drawing/2014/chart" uri="{C3380CC4-5D6E-409C-BE32-E72D297353CC}">
              <c16:uniqueId val="{00000004-5845-4C28-95A9-6C3F91CCD7D6}"/>
            </c:ext>
          </c:extLst>
        </c:ser>
        <c:ser>
          <c:idx val="4"/>
          <c:order val="4"/>
          <c:tx>
            <c:strRef>
              <c:f>'[Estimates_template_2019 (updated).xlsx]Bangladesh_ni_plhiv_deaths'!$G$2</c:f>
              <c:strCache>
                <c:ptCount val="1"/>
                <c:pt idx="0">
                  <c:v>NI - Lower</c:v>
                </c:pt>
              </c:strCache>
            </c:strRef>
          </c:tx>
          <c:spPr>
            <a:ln w="19050" cmpd="sng">
              <a:solidFill>
                <a:srgbClr val="FF5050"/>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(updated).xlsx]Bangladesh_ni_plhiv_deaths'!$G$3:$G$31</c:f>
              <c:numCache>
                <c:formatCode>_(* #,##0_);_(* \(#,##0\);_(* "-"??_);_(@_)</c:formatCode>
                <c:ptCount val="29"/>
                <c:pt idx="0">
                  <c:v>11</c:v>
                </c:pt>
                <c:pt idx="1">
                  <c:v>16</c:v>
                </c:pt>
                <c:pt idx="2">
                  <c:v>22</c:v>
                </c:pt>
                <c:pt idx="3">
                  <c:v>29</c:v>
                </c:pt>
                <c:pt idx="4">
                  <c:v>36</c:v>
                </c:pt>
                <c:pt idx="5">
                  <c:v>49</c:v>
                </c:pt>
                <c:pt idx="6">
                  <c:v>69</c:v>
                </c:pt>
                <c:pt idx="7">
                  <c:v>91</c:v>
                </c:pt>
                <c:pt idx="8">
                  <c:v>121</c:v>
                </c:pt>
                <c:pt idx="9">
                  <c:v>174</c:v>
                </c:pt>
                <c:pt idx="10">
                  <c:v>260</c:v>
                </c:pt>
                <c:pt idx="11">
                  <c:v>373</c:v>
                </c:pt>
                <c:pt idx="12">
                  <c:v>508</c:v>
                </c:pt>
                <c:pt idx="13">
                  <c:v>650</c:v>
                </c:pt>
                <c:pt idx="14">
                  <c:v>757</c:v>
                </c:pt>
                <c:pt idx="15">
                  <c:v>859</c:v>
                </c:pt>
                <c:pt idx="16">
                  <c:v>872</c:v>
                </c:pt>
                <c:pt idx="17">
                  <c:v>874</c:v>
                </c:pt>
                <c:pt idx="18">
                  <c:v>883</c:v>
                </c:pt>
                <c:pt idx="19">
                  <c:v>898</c:v>
                </c:pt>
                <c:pt idx="20">
                  <c:v>900</c:v>
                </c:pt>
                <c:pt idx="21">
                  <c:v>890</c:v>
                </c:pt>
                <c:pt idx="22">
                  <c:v>991</c:v>
                </c:pt>
                <c:pt idx="23">
                  <c:v>1053</c:v>
                </c:pt>
                <c:pt idx="24">
                  <c:v>1141</c:v>
                </c:pt>
                <c:pt idx="25">
                  <c:v>1212</c:v>
                </c:pt>
                <c:pt idx="26">
                  <c:v>1288</c:v>
                </c:pt>
                <c:pt idx="27">
                  <c:v>1346</c:v>
                </c:pt>
                <c:pt idx="28">
                  <c:v>1419</c:v>
                </c:pt>
              </c:numCache>
            </c:numRef>
          </c:val>
          <c:smooth val="0"/>
          <c:extLst>
            <c:ext xmlns:c16="http://schemas.microsoft.com/office/drawing/2014/chart" uri="{C3380CC4-5D6E-409C-BE32-E72D297353CC}">
              <c16:uniqueId val="{00000005-5845-4C28-95A9-6C3F91CCD7D6}"/>
            </c:ext>
          </c:extLst>
        </c:ser>
        <c:ser>
          <c:idx val="5"/>
          <c:order val="5"/>
          <c:tx>
            <c:strRef>
              <c:f>'[Estimates_template_2019 (updated).xlsx]Bangladesh_ni_plhiv_deaths'!$H$2</c:f>
              <c:strCache>
                <c:ptCount val="1"/>
                <c:pt idx="0">
                  <c:v>NI - Upper</c:v>
                </c:pt>
              </c:strCache>
            </c:strRef>
          </c:tx>
          <c:spPr>
            <a:ln w="19050" cmpd="sng">
              <a:solidFill>
                <a:srgbClr val="FF5050"/>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(updated).xlsx]Bangladesh_ni_plhiv_deaths'!$H$3:$H$31</c:f>
              <c:numCache>
                <c:formatCode>_(* #,##0_);_(* \(#,##0\);_(* "-"??_);_(@_)</c:formatCode>
                <c:ptCount val="29"/>
                <c:pt idx="0">
                  <c:v>15</c:v>
                </c:pt>
                <c:pt idx="1">
                  <c:v>22</c:v>
                </c:pt>
                <c:pt idx="2">
                  <c:v>31</c:v>
                </c:pt>
                <c:pt idx="3">
                  <c:v>39</c:v>
                </c:pt>
                <c:pt idx="4">
                  <c:v>48</c:v>
                </c:pt>
                <c:pt idx="5">
                  <c:v>67</c:v>
                </c:pt>
                <c:pt idx="6">
                  <c:v>94</c:v>
                </c:pt>
                <c:pt idx="7">
                  <c:v>123</c:v>
                </c:pt>
                <c:pt idx="8">
                  <c:v>163</c:v>
                </c:pt>
                <c:pt idx="9">
                  <c:v>232</c:v>
                </c:pt>
                <c:pt idx="10">
                  <c:v>338</c:v>
                </c:pt>
                <c:pt idx="11">
                  <c:v>480</c:v>
                </c:pt>
                <c:pt idx="12">
                  <c:v>650</c:v>
                </c:pt>
                <c:pt idx="13">
                  <c:v>831</c:v>
                </c:pt>
                <c:pt idx="14">
                  <c:v>971</c:v>
                </c:pt>
                <c:pt idx="15">
                  <c:v>1110</c:v>
                </c:pt>
                <c:pt idx="16">
                  <c:v>1133</c:v>
                </c:pt>
                <c:pt idx="17">
                  <c:v>1138</c:v>
                </c:pt>
                <c:pt idx="18">
                  <c:v>1150</c:v>
                </c:pt>
                <c:pt idx="19">
                  <c:v>1156</c:v>
                </c:pt>
                <c:pt idx="20">
                  <c:v>1151</c:v>
                </c:pt>
                <c:pt idx="21">
                  <c:v>1141</c:v>
                </c:pt>
                <c:pt idx="22">
                  <c:v>1249</c:v>
                </c:pt>
                <c:pt idx="23">
                  <c:v>1318</c:v>
                </c:pt>
                <c:pt idx="24">
                  <c:v>1428</c:v>
                </c:pt>
                <c:pt idx="25">
                  <c:v>1518</c:v>
                </c:pt>
                <c:pt idx="26">
                  <c:v>1611</c:v>
                </c:pt>
                <c:pt idx="27">
                  <c:v>1683</c:v>
                </c:pt>
                <c:pt idx="28">
                  <c:v>1778</c:v>
                </c:pt>
              </c:numCache>
            </c:numRef>
          </c:val>
          <c:smooth val="0"/>
          <c:extLst>
            <c:ext xmlns:c16="http://schemas.microsoft.com/office/drawing/2014/chart" uri="{C3380CC4-5D6E-409C-BE32-E72D297353CC}">
              <c16:uniqueId val="{00000006-5845-4C28-95A9-6C3F91CCD7D6}"/>
            </c:ext>
          </c:extLst>
        </c:ser>
        <c:ser>
          <c:idx val="6"/>
          <c:order val="6"/>
          <c:tx>
            <c:strRef>
              <c:f>'[Estimates_template_2019 (updated).xlsx]Bangladesh_ni_plhiv_deaths'!$I$2</c:f>
              <c:strCache>
                <c:ptCount val="1"/>
                <c:pt idx="0">
                  <c:v>AIDS-related deaths</c:v>
                </c:pt>
              </c:strCache>
            </c:strRef>
          </c:tx>
          <c:spPr>
            <a:ln w="38100" cmpd="sng">
              <a:solidFill>
                <a:srgbClr val="00A99A"/>
              </a:solidFill>
              <a:prstDash val="solid"/>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(updated).xlsx]Bangladesh_ni_plhiv_deaths'!$I$3:$I$31</c:f>
              <c:numCache>
                <c:formatCode>_(* #,##0_);_(* \(#,##0\);_(* "-"??_);_(@_)</c:formatCode>
                <c:ptCount val="29"/>
                <c:pt idx="0">
                  <c:v>1</c:v>
                </c:pt>
                <c:pt idx="1">
                  <c:v>1</c:v>
                </c:pt>
                <c:pt idx="2">
                  <c:v>2</c:v>
                </c:pt>
                <c:pt idx="3">
                  <c:v>3</c:v>
                </c:pt>
                <c:pt idx="4">
                  <c:v>4</c:v>
                </c:pt>
                <c:pt idx="5">
                  <c:v>6</c:v>
                </c:pt>
                <c:pt idx="6">
                  <c:v>8</c:v>
                </c:pt>
                <c:pt idx="7">
                  <c:v>11</c:v>
                </c:pt>
                <c:pt idx="8">
                  <c:v>15</c:v>
                </c:pt>
                <c:pt idx="9">
                  <c:v>20</c:v>
                </c:pt>
                <c:pt idx="10">
                  <c:v>27</c:v>
                </c:pt>
                <c:pt idx="11">
                  <c:v>37</c:v>
                </c:pt>
                <c:pt idx="12">
                  <c:v>51</c:v>
                </c:pt>
                <c:pt idx="13">
                  <c:v>70</c:v>
                </c:pt>
                <c:pt idx="14">
                  <c:v>95</c:v>
                </c:pt>
                <c:pt idx="15">
                  <c:v>127</c:v>
                </c:pt>
                <c:pt idx="16">
                  <c:v>158</c:v>
                </c:pt>
                <c:pt idx="17">
                  <c:v>193</c:v>
                </c:pt>
                <c:pt idx="18">
                  <c:v>233</c:v>
                </c:pt>
                <c:pt idx="19">
                  <c:v>247</c:v>
                </c:pt>
                <c:pt idx="20">
                  <c:v>275</c:v>
                </c:pt>
                <c:pt idx="21">
                  <c:v>325</c:v>
                </c:pt>
                <c:pt idx="22">
                  <c:v>355</c:v>
                </c:pt>
                <c:pt idx="23">
                  <c:v>389</c:v>
                </c:pt>
                <c:pt idx="24">
                  <c:v>414</c:v>
                </c:pt>
                <c:pt idx="25">
                  <c:v>454</c:v>
                </c:pt>
                <c:pt idx="26">
                  <c:v>490</c:v>
                </c:pt>
                <c:pt idx="27">
                  <c:v>530</c:v>
                </c:pt>
                <c:pt idx="28">
                  <c:v>578</c:v>
                </c:pt>
              </c:numCache>
            </c:numRef>
          </c:val>
          <c:smooth val="0"/>
          <c:extLst>
            <c:ext xmlns:c16="http://schemas.microsoft.com/office/drawing/2014/chart" uri="{C3380CC4-5D6E-409C-BE32-E72D297353CC}">
              <c16:uniqueId val="{00000007-5845-4C28-95A9-6C3F91CCD7D6}"/>
            </c:ext>
          </c:extLst>
        </c:ser>
        <c:ser>
          <c:idx val="7"/>
          <c:order val="7"/>
          <c:tx>
            <c:strRef>
              <c:f>'[Estimates_template_2019 (updated).xlsx]Bangladesh_ni_plhiv_deaths'!$J$2</c:f>
              <c:strCache>
                <c:ptCount val="1"/>
                <c:pt idx="0">
                  <c:v>Deaths - Lower</c:v>
                </c:pt>
              </c:strCache>
            </c:strRef>
          </c:tx>
          <c:spPr>
            <a:ln w="19050" cmpd="sng">
              <a:solidFill>
                <a:srgbClr val="00A99A"/>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(updated).xlsx]Bangladesh_ni_plhiv_deaths'!$J$3:$J$31</c:f>
              <c:numCache>
                <c:formatCode>_(* #,##0_);_(* \(#,##0\);_(* "-"??_);_(@_)</c:formatCode>
                <c:ptCount val="29"/>
                <c:pt idx="0">
                  <c:v>1</c:v>
                </c:pt>
                <c:pt idx="1">
                  <c:v>1</c:v>
                </c:pt>
                <c:pt idx="2">
                  <c:v>1</c:v>
                </c:pt>
                <c:pt idx="3">
                  <c:v>2</c:v>
                </c:pt>
                <c:pt idx="4">
                  <c:v>3</c:v>
                </c:pt>
                <c:pt idx="5">
                  <c:v>4</c:v>
                </c:pt>
                <c:pt idx="6">
                  <c:v>6</c:v>
                </c:pt>
                <c:pt idx="7">
                  <c:v>8</c:v>
                </c:pt>
                <c:pt idx="8">
                  <c:v>11</c:v>
                </c:pt>
                <c:pt idx="9">
                  <c:v>15</c:v>
                </c:pt>
                <c:pt idx="10">
                  <c:v>21</c:v>
                </c:pt>
                <c:pt idx="11">
                  <c:v>28</c:v>
                </c:pt>
                <c:pt idx="12">
                  <c:v>38</c:v>
                </c:pt>
                <c:pt idx="13">
                  <c:v>52</c:v>
                </c:pt>
                <c:pt idx="14">
                  <c:v>71</c:v>
                </c:pt>
                <c:pt idx="15">
                  <c:v>94</c:v>
                </c:pt>
                <c:pt idx="16">
                  <c:v>118</c:v>
                </c:pt>
                <c:pt idx="17">
                  <c:v>145</c:v>
                </c:pt>
                <c:pt idx="18">
                  <c:v>178</c:v>
                </c:pt>
                <c:pt idx="19">
                  <c:v>189</c:v>
                </c:pt>
                <c:pt idx="20">
                  <c:v>211</c:v>
                </c:pt>
                <c:pt idx="21">
                  <c:v>255</c:v>
                </c:pt>
                <c:pt idx="22">
                  <c:v>283</c:v>
                </c:pt>
                <c:pt idx="23">
                  <c:v>312</c:v>
                </c:pt>
                <c:pt idx="24">
                  <c:v>338</c:v>
                </c:pt>
                <c:pt idx="25">
                  <c:v>373</c:v>
                </c:pt>
                <c:pt idx="26">
                  <c:v>408</c:v>
                </c:pt>
                <c:pt idx="27">
                  <c:v>441</c:v>
                </c:pt>
                <c:pt idx="28">
                  <c:v>481</c:v>
                </c:pt>
              </c:numCache>
            </c:numRef>
          </c:val>
          <c:smooth val="0"/>
          <c:extLst>
            <c:ext xmlns:c16="http://schemas.microsoft.com/office/drawing/2014/chart" uri="{C3380CC4-5D6E-409C-BE32-E72D297353CC}">
              <c16:uniqueId val="{00000008-5845-4C28-95A9-6C3F91CCD7D6}"/>
            </c:ext>
          </c:extLst>
        </c:ser>
        <c:ser>
          <c:idx val="8"/>
          <c:order val="8"/>
          <c:tx>
            <c:strRef>
              <c:f>'[Estimates_template_2019 (updated).xlsx]Bangladesh_ni_plhiv_deaths'!$K$2</c:f>
              <c:strCache>
                <c:ptCount val="1"/>
                <c:pt idx="0">
                  <c:v>Deaths - Upper</c:v>
                </c:pt>
              </c:strCache>
            </c:strRef>
          </c:tx>
          <c:spPr>
            <a:ln w="19050" cmpd="sng">
              <a:solidFill>
                <a:srgbClr val="00A99A"/>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(updated).xlsx]Bangladesh_ni_plhiv_deaths'!$K$3:$K$31</c:f>
              <c:numCache>
                <c:formatCode>_(* #,##0_);_(* \(#,##0\);_(* "-"??_);_(@_)</c:formatCode>
                <c:ptCount val="29"/>
                <c:pt idx="0">
                  <c:v>1</c:v>
                </c:pt>
                <c:pt idx="1">
                  <c:v>2</c:v>
                </c:pt>
                <c:pt idx="2">
                  <c:v>2</c:v>
                </c:pt>
                <c:pt idx="3">
                  <c:v>4</c:v>
                </c:pt>
                <c:pt idx="4">
                  <c:v>5</c:v>
                </c:pt>
                <c:pt idx="5">
                  <c:v>7</c:v>
                </c:pt>
                <c:pt idx="6">
                  <c:v>10</c:v>
                </c:pt>
                <c:pt idx="7">
                  <c:v>14</c:v>
                </c:pt>
                <c:pt idx="8">
                  <c:v>19</c:v>
                </c:pt>
                <c:pt idx="9">
                  <c:v>26</c:v>
                </c:pt>
                <c:pt idx="10">
                  <c:v>35</c:v>
                </c:pt>
                <c:pt idx="11">
                  <c:v>48</c:v>
                </c:pt>
                <c:pt idx="12">
                  <c:v>66</c:v>
                </c:pt>
                <c:pt idx="13">
                  <c:v>90</c:v>
                </c:pt>
                <c:pt idx="14">
                  <c:v>123</c:v>
                </c:pt>
                <c:pt idx="15">
                  <c:v>163</c:v>
                </c:pt>
                <c:pt idx="16">
                  <c:v>202</c:v>
                </c:pt>
                <c:pt idx="17">
                  <c:v>246</c:v>
                </c:pt>
                <c:pt idx="18">
                  <c:v>294</c:v>
                </c:pt>
                <c:pt idx="19">
                  <c:v>311</c:v>
                </c:pt>
                <c:pt idx="20">
                  <c:v>345</c:v>
                </c:pt>
                <c:pt idx="21">
                  <c:v>403</c:v>
                </c:pt>
                <c:pt idx="22">
                  <c:v>438</c:v>
                </c:pt>
                <c:pt idx="23">
                  <c:v>474</c:v>
                </c:pt>
                <c:pt idx="24">
                  <c:v>499</c:v>
                </c:pt>
                <c:pt idx="25">
                  <c:v>541</c:v>
                </c:pt>
                <c:pt idx="26">
                  <c:v>582</c:v>
                </c:pt>
                <c:pt idx="27">
                  <c:v>625</c:v>
                </c:pt>
                <c:pt idx="28">
                  <c:v>683</c:v>
                </c:pt>
              </c:numCache>
            </c:numRef>
          </c:val>
          <c:smooth val="0"/>
          <c:extLst>
            <c:ext xmlns:c16="http://schemas.microsoft.com/office/drawing/2014/chart" uri="{C3380CC4-5D6E-409C-BE32-E72D297353CC}">
              <c16:uniqueId val="{00000009-5845-4C28-95A9-6C3F91CCD7D6}"/>
            </c:ext>
          </c:extLst>
        </c:ser>
        <c:dLbls>
          <c:showLegendKey val="0"/>
          <c:showVal val="0"/>
          <c:showCatName val="0"/>
          <c:showSerName val="0"/>
          <c:showPercent val="0"/>
          <c:showBubbleSize val="0"/>
        </c:dLbls>
        <c:smooth val="0"/>
        <c:axId val="14658560"/>
        <c:axId val="14668544"/>
      </c:lineChart>
      <c:catAx>
        <c:axId val="14658560"/>
        <c:scaling>
          <c:orientation val="minMax"/>
        </c:scaling>
        <c:delete val="0"/>
        <c:axPos val="b"/>
        <c:numFmt formatCode="General" sourceLinked="1"/>
        <c:majorTickMark val="cross"/>
        <c:minorTickMark val="cross"/>
        <c:tickLblPos val="nextTo"/>
        <c:txPr>
          <a:bodyPr rot="-5400000"/>
          <a:lstStyle/>
          <a:p>
            <a:pPr>
              <a:defRPr/>
            </a:pPr>
            <a:endParaRPr lang="en-US"/>
          </a:p>
        </c:txPr>
        <c:crossAx val="14668544"/>
        <c:crosses val="autoZero"/>
        <c:auto val="1"/>
        <c:lblAlgn val="ctr"/>
        <c:lblOffset val="100"/>
        <c:noMultiLvlLbl val="1"/>
      </c:catAx>
      <c:valAx>
        <c:axId val="14668544"/>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14658560"/>
        <c:crosses val="autoZero"/>
        <c:crossBetween val="between"/>
      </c:valAx>
      <c:spPr>
        <a:noFill/>
      </c:spPr>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0.29309374999999999"/>
          <c:y val="0.86983703703703708"/>
          <c:w val="0.41822222222222222"/>
          <c:h val="0.10370462962962962"/>
        </c:manualLayout>
      </c:layout>
      <c:overlay val="0"/>
    </c:legend>
    <c:plotVisOnly val="1"/>
    <c:dispBlanksAs val="zero"/>
    <c:showDLblsOverMax val="1"/>
  </c:chart>
  <c:spPr>
    <a:noFill/>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Bangladesh!$W$38:$W$39</c:f>
              <c:strCache>
                <c:ptCount val="2"/>
                <c:pt idx="0">
                  <c:v>National </c:v>
                </c:pt>
                <c:pt idx="1">
                  <c:v>Street-based FSW, Hili</c:v>
                </c:pt>
              </c:strCache>
            </c:strRef>
          </c:cat>
          <c:val>
            <c:numRef>
              <c:f>Bangladesh!$X$38:$X$39</c:f>
              <c:numCache>
                <c:formatCode>General</c:formatCode>
                <c:ptCount val="2"/>
                <c:pt idx="0">
                  <c:v>0.2</c:v>
                </c:pt>
                <c:pt idx="1">
                  <c:v>0.5</c:v>
                </c:pt>
              </c:numCache>
            </c:numRef>
          </c:val>
          <c:extLst>
            <c:ext xmlns:c16="http://schemas.microsoft.com/office/drawing/2014/chart" uri="{C3380CC4-5D6E-409C-BE32-E72D297353CC}">
              <c16:uniqueId val="{00000000-456E-41CB-A621-A4B2C5F571EA}"/>
            </c:ext>
          </c:extLst>
        </c:ser>
        <c:dLbls>
          <c:showLegendKey val="0"/>
          <c:showVal val="0"/>
          <c:showCatName val="0"/>
          <c:showSerName val="0"/>
          <c:showPercent val="0"/>
          <c:showBubbleSize val="0"/>
        </c:dLbls>
        <c:gapWidth val="25"/>
        <c:axId val="15069184"/>
        <c:axId val="15070720"/>
      </c:barChart>
      <c:catAx>
        <c:axId val="1506918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5070720"/>
        <c:crosses val="autoZero"/>
        <c:auto val="1"/>
        <c:lblAlgn val="ctr"/>
        <c:lblOffset val="800"/>
        <c:noMultiLvlLbl val="0"/>
      </c:catAx>
      <c:valAx>
        <c:axId val="15070720"/>
        <c:scaling>
          <c:orientation val="minMax"/>
          <c:max val="50"/>
          <c:min val="0"/>
        </c:scaling>
        <c:delete val="1"/>
        <c:axPos val="t"/>
        <c:numFmt formatCode="General" sourceLinked="1"/>
        <c:majorTickMark val="out"/>
        <c:minorTickMark val="none"/>
        <c:tickLblPos val="nextTo"/>
        <c:crossAx val="1506918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'HIV Prev KP Dhaka'!$A$6</c:f>
              <c:strCache>
                <c:ptCount val="1"/>
                <c:pt idx="0">
                  <c:v>FSW Street-based</c:v>
                </c:pt>
              </c:strCache>
            </c:strRef>
          </c:tx>
          <c:spPr>
            <a:ln w="38100">
              <a:solidFill>
                <a:srgbClr val="88C540"/>
              </a:solidFill>
            </a:ln>
          </c:spPr>
          <c:marker>
            <c:spPr>
              <a:solidFill>
                <a:srgbClr val="88C540"/>
              </a:solidFill>
              <a:ln>
                <a:noFill/>
              </a:ln>
            </c:spPr>
          </c:marker>
          <c:cat>
            <c:strRef>
              <c:f>'HIV Prev KP Dhaka'!$B$5:$J$5</c:f>
              <c:strCache>
                <c:ptCount val="9"/>
                <c:pt idx="0">
                  <c:v>2000-01</c:v>
                </c:pt>
                <c:pt idx="1">
                  <c:v>2002</c:v>
                </c:pt>
                <c:pt idx="2">
                  <c:v>2003-04</c:v>
                </c:pt>
                <c:pt idx="3">
                  <c:v>2004-05</c:v>
                </c:pt>
                <c:pt idx="4">
                  <c:v>2006</c:v>
                </c:pt>
                <c:pt idx="5">
                  <c:v>2007</c:v>
                </c:pt>
                <c:pt idx="6">
                  <c:v>2011</c:v>
                </c:pt>
                <c:pt idx="7">
                  <c:v>2013-14</c:v>
                </c:pt>
                <c:pt idx="8">
                  <c:v>2015-16</c:v>
                </c:pt>
              </c:strCache>
            </c:strRef>
          </c:cat>
          <c:val>
            <c:numRef>
              <c:f>'HIV Prev KP Dhaka'!$B$6:$J$6</c:f>
              <c:numCache>
                <c:formatCode>0.0</c:formatCode>
                <c:ptCount val="9"/>
                <c:pt idx="0">
                  <c:v>0.5</c:v>
                </c:pt>
                <c:pt idx="1">
                  <c:v>0.2</c:v>
                </c:pt>
                <c:pt idx="2">
                  <c:v>0.2</c:v>
                </c:pt>
                <c:pt idx="3">
                  <c:v>0.2</c:v>
                </c:pt>
                <c:pt idx="4">
                  <c:v>0.3</c:v>
                </c:pt>
                <c:pt idx="5">
                  <c:v>0.2</c:v>
                </c:pt>
                <c:pt idx="6">
                  <c:v>0.5</c:v>
                </c:pt>
                <c:pt idx="8" formatCode="General">
                  <c:v>0.4</c:v>
                </c:pt>
              </c:numCache>
            </c:numRef>
          </c:val>
          <c:smooth val="0"/>
          <c:extLst>
            <c:ext xmlns:c16="http://schemas.microsoft.com/office/drawing/2014/chart" uri="{C3380CC4-5D6E-409C-BE32-E72D297353CC}">
              <c16:uniqueId val="{00000000-7F18-42C1-A90C-1613CAA83DCC}"/>
            </c:ext>
          </c:extLst>
        </c:ser>
        <c:ser>
          <c:idx val="1"/>
          <c:order val="1"/>
          <c:tx>
            <c:strRef>
              <c:f>'HIV Prev KP Dhaka'!$A$7</c:f>
              <c:strCache>
                <c:ptCount val="1"/>
                <c:pt idx="0">
                  <c:v>MSM</c:v>
                </c:pt>
              </c:strCache>
            </c:strRef>
          </c:tx>
          <c:spPr>
            <a:ln w="38100">
              <a:solidFill>
                <a:srgbClr val="F78E1E"/>
              </a:solidFill>
            </a:ln>
          </c:spPr>
          <c:marker>
            <c:spPr>
              <a:solidFill>
                <a:srgbClr val="F78E1E"/>
              </a:solidFill>
              <a:ln>
                <a:noFill/>
              </a:ln>
            </c:spPr>
          </c:marker>
          <c:cat>
            <c:strRef>
              <c:f>'HIV Prev KP Dhaka'!$B$5:$J$5</c:f>
              <c:strCache>
                <c:ptCount val="9"/>
                <c:pt idx="0">
                  <c:v>2000-01</c:v>
                </c:pt>
                <c:pt idx="1">
                  <c:v>2002</c:v>
                </c:pt>
                <c:pt idx="2">
                  <c:v>2003-04</c:v>
                </c:pt>
                <c:pt idx="3">
                  <c:v>2004-05</c:v>
                </c:pt>
                <c:pt idx="4">
                  <c:v>2006</c:v>
                </c:pt>
                <c:pt idx="5">
                  <c:v>2007</c:v>
                </c:pt>
                <c:pt idx="6">
                  <c:v>2011</c:v>
                </c:pt>
                <c:pt idx="7">
                  <c:v>2013-14</c:v>
                </c:pt>
                <c:pt idx="8">
                  <c:v>2015-16</c:v>
                </c:pt>
              </c:strCache>
            </c:strRef>
          </c:cat>
          <c:val>
            <c:numRef>
              <c:f>'HIV Prev KP Dhaka'!$B$7:$J$7</c:f>
              <c:numCache>
                <c:formatCode>0.0</c:formatCode>
                <c:ptCount val="9"/>
                <c:pt idx="0" formatCode="0">
                  <c:v>0</c:v>
                </c:pt>
                <c:pt idx="1">
                  <c:v>0.2</c:v>
                </c:pt>
                <c:pt idx="2" formatCode="0">
                  <c:v>0</c:v>
                </c:pt>
                <c:pt idx="3" formatCode="0">
                  <c:v>0</c:v>
                </c:pt>
                <c:pt idx="4">
                  <c:v>0.2</c:v>
                </c:pt>
                <c:pt idx="5" formatCode="0">
                  <c:v>0</c:v>
                </c:pt>
                <c:pt idx="6" formatCode="0">
                  <c:v>0</c:v>
                </c:pt>
                <c:pt idx="7">
                  <c:v>0.7</c:v>
                </c:pt>
                <c:pt idx="8" formatCode="General">
                  <c:v>0.3</c:v>
                </c:pt>
              </c:numCache>
            </c:numRef>
          </c:val>
          <c:smooth val="0"/>
          <c:extLst>
            <c:ext xmlns:c16="http://schemas.microsoft.com/office/drawing/2014/chart" uri="{C3380CC4-5D6E-409C-BE32-E72D297353CC}">
              <c16:uniqueId val="{00000001-7F18-42C1-A90C-1613CAA83DCC}"/>
            </c:ext>
          </c:extLst>
        </c:ser>
        <c:ser>
          <c:idx val="2"/>
          <c:order val="2"/>
          <c:tx>
            <c:strRef>
              <c:f>'HIV Prev KP Dhaka'!$A$8</c:f>
              <c:strCache>
                <c:ptCount val="1"/>
                <c:pt idx="0">
                  <c:v>male PWID *</c:v>
                </c:pt>
              </c:strCache>
            </c:strRef>
          </c:tx>
          <c:spPr>
            <a:ln w="38100">
              <a:solidFill>
                <a:srgbClr val="00AEEF"/>
              </a:solidFill>
            </a:ln>
          </c:spPr>
          <c:marker>
            <c:symbol val="circle"/>
            <c:size val="9"/>
            <c:spPr>
              <a:solidFill>
                <a:srgbClr val="00AEEF"/>
              </a:solidFill>
              <a:ln>
                <a:noFill/>
              </a:ln>
            </c:spPr>
          </c:marker>
          <c:cat>
            <c:strRef>
              <c:f>'HIV Prev KP Dhaka'!$B$5:$J$5</c:f>
              <c:strCache>
                <c:ptCount val="9"/>
                <c:pt idx="0">
                  <c:v>2000-01</c:v>
                </c:pt>
                <c:pt idx="1">
                  <c:v>2002</c:v>
                </c:pt>
                <c:pt idx="2">
                  <c:v>2003-04</c:v>
                </c:pt>
                <c:pt idx="3">
                  <c:v>2004-05</c:v>
                </c:pt>
                <c:pt idx="4">
                  <c:v>2006</c:v>
                </c:pt>
                <c:pt idx="5">
                  <c:v>2007</c:v>
                </c:pt>
                <c:pt idx="6">
                  <c:v>2011</c:v>
                </c:pt>
                <c:pt idx="7">
                  <c:v>2013-14</c:v>
                </c:pt>
                <c:pt idx="8">
                  <c:v>2015-16</c:v>
                </c:pt>
              </c:strCache>
            </c:strRef>
          </c:cat>
          <c:val>
            <c:numRef>
              <c:f>'HIV Prev KP Dhaka'!$B$8:$J$8</c:f>
              <c:numCache>
                <c:formatCode>0.0</c:formatCode>
                <c:ptCount val="9"/>
                <c:pt idx="0">
                  <c:v>1.7</c:v>
                </c:pt>
                <c:pt idx="1">
                  <c:v>4</c:v>
                </c:pt>
                <c:pt idx="2">
                  <c:v>4</c:v>
                </c:pt>
                <c:pt idx="3">
                  <c:v>4.9000000000000004</c:v>
                </c:pt>
                <c:pt idx="4">
                  <c:v>7</c:v>
                </c:pt>
                <c:pt idx="5">
                  <c:v>7</c:v>
                </c:pt>
                <c:pt idx="6">
                  <c:v>5.3</c:v>
                </c:pt>
                <c:pt idx="8" formatCode="General">
                  <c:v>27.3</c:v>
                </c:pt>
              </c:numCache>
            </c:numRef>
          </c:val>
          <c:smooth val="0"/>
          <c:extLst>
            <c:ext xmlns:c16="http://schemas.microsoft.com/office/drawing/2014/chart" uri="{C3380CC4-5D6E-409C-BE32-E72D297353CC}">
              <c16:uniqueId val="{00000002-7F18-42C1-A90C-1613CAA83DCC}"/>
            </c:ext>
          </c:extLst>
        </c:ser>
        <c:ser>
          <c:idx val="3"/>
          <c:order val="3"/>
          <c:tx>
            <c:strRef>
              <c:f>'HIV Prev KP Dhaka'!$A$9</c:f>
              <c:strCache>
                <c:ptCount val="1"/>
                <c:pt idx="0">
                  <c:v>MSW</c:v>
                </c:pt>
              </c:strCache>
            </c:strRef>
          </c:tx>
          <c:spPr>
            <a:ln w="38100">
              <a:solidFill>
                <a:srgbClr val="7030A0"/>
              </a:solidFill>
            </a:ln>
          </c:spPr>
          <c:marker>
            <c:symbol val="circle"/>
            <c:size val="9"/>
            <c:spPr>
              <a:solidFill>
                <a:srgbClr val="7030A0"/>
              </a:solidFill>
              <a:ln>
                <a:noFill/>
              </a:ln>
            </c:spPr>
          </c:marker>
          <c:cat>
            <c:strRef>
              <c:f>'HIV Prev KP Dhaka'!$B$5:$J$5</c:f>
              <c:strCache>
                <c:ptCount val="9"/>
                <c:pt idx="0">
                  <c:v>2000-01</c:v>
                </c:pt>
                <c:pt idx="1">
                  <c:v>2002</c:v>
                </c:pt>
                <c:pt idx="2">
                  <c:v>2003-04</c:v>
                </c:pt>
                <c:pt idx="3">
                  <c:v>2004-05</c:v>
                </c:pt>
                <c:pt idx="4">
                  <c:v>2006</c:v>
                </c:pt>
                <c:pt idx="5">
                  <c:v>2007</c:v>
                </c:pt>
                <c:pt idx="6">
                  <c:v>2011</c:v>
                </c:pt>
                <c:pt idx="7">
                  <c:v>2013-14</c:v>
                </c:pt>
                <c:pt idx="8">
                  <c:v>2015-16</c:v>
                </c:pt>
              </c:strCache>
            </c:strRef>
          </c:cat>
          <c:val>
            <c:numRef>
              <c:f>'HIV Prev KP Dhaka'!$B$9:$J$9</c:f>
              <c:numCache>
                <c:formatCode>General</c:formatCode>
                <c:ptCount val="9"/>
                <c:pt idx="0">
                  <c:v>0</c:v>
                </c:pt>
                <c:pt idx="1">
                  <c:v>0</c:v>
                </c:pt>
                <c:pt idx="2">
                  <c:v>0</c:v>
                </c:pt>
                <c:pt idx="3">
                  <c:v>0</c:v>
                </c:pt>
                <c:pt idx="4">
                  <c:v>0.7</c:v>
                </c:pt>
                <c:pt idx="5">
                  <c:v>0.3</c:v>
                </c:pt>
                <c:pt idx="7">
                  <c:v>0.6</c:v>
                </c:pt>
                <c:pt idx="8">
                  <c:v>0.6</c:v>
                </c:pt>
              </c:numCache>
            </c:numRef>
          </c:val>
          <c:smooth val="0"/>
          <c:extLst>
            <c:ext xmlns:c16="http://schemas.microsoft.com/office/drawing/2014/chart" uri="{C3380CC4-5D6E-409C-BE32-E72D297353CC}">
              <c16:uniqueId val="{00000003-7F18-42C1-A90C-1613CAA83DCC}"/>
            </c:ext>
          </c:extLst>
        </c:ser>
        <c:ser>
          <c:idx val="4"/>
          <c:order val="4"/>
          <c:tx>
            <c:strRef>
              <c:f>'HIV Prev KP Dhaka'!$A$10</c:f>
              <c:strCache>
                <c:ptCount val="1"/>
                <c:pt idx="0">
                  <c:v>Hijra</c:v>
                </c:pt>
              </c:strCache>
            </c:strRef>
          </c:tx>
          <c:spPr>
            <a:ln w="38100">
              <a:solidFill>
                <a:srgbClr val="E31837"/>
              </a:solidFill>
            </a:ln>
          </c:spPr>
          <c:marker>
            <c:symbol val="plus"/>
            <c:size val="9"/>
            <c:spPr>
              <a:solidFill>
                <a:srgbClr val="E31837"/>
              </a:solidFill>
              <a:ln>
                <a:noFill/>
              </a:ln>
            </c:spPr>
          </c:marker>
          <c:cat>
            <c:strRef>
              <c:f>'HIV Prev KP Dhaka'!$B$5:$J$5</c:f>
              <c:strCache>
                <c:ptCount val="9"/>
                <c:pt idx="0">
                  <c:v>2000-01</c:v>
                </c:pt>
                <c:pt idx="1">
                  <c:v>2002</c:v>
                </c:pt>
                <c:pt idx="2">
                  <c:v>2003-04</c:v>
                </c:pt>
                <c:pt idx="3">
                  <c:v>2004-05</c:v>
                </c:pt>
                <c:pt idx="4">
                  <c:v>2006</c:v>
                </c:pt>
                <c:pt idx="5">
                  <c:v>2007</c:v>
                </c:pt>
                <c:pt idx="6">
                  <c:v>2011</c:v>
                </c:pt>
                <c:pt idx="7">
                  <c:v>2013-14</c:v>
                </c:pt>
                <c:pt idx="8">
                  <c:v>2015-16</c:v>
                </c:pt>
              </c:strCache>
            </c:strRef>
          </c:cat>
          <c:val>
            <c:numRef>
              <c:f>'HIV Prev KP Dhaka'!$B$10:$J$10</c:f>
              <c:numCache>
                <c:formatCode>General</c:formatCode>
                <c:ptCount val="9"/>
                <c:pt idx="1">
                  <c:v>0.8</c:v>
                </c:pt>
                <c:pt idx="2">
                  <c:v>0.2</c:v>
                </c:pt>
                <c:pt idx="3">
                  <c:v>0.8</c:v>
                </c:pt>
                <c:pt idx="4">
                  <c:v>0.6</c:v>
                </c:pt>
                <c:pt idx="5">
                  <c:v>0.3</c:v>
                </c:pt>
                <c:pt idx="6">
                  <c:v>1</c:v>
                </c:pt>
                <c:pt idx="7">
                  <c:v>0.5</c:v>
                </c:pt>
                <c:pt idx="8">
                  <c:v>0.9</c:v>
                </c:pt>
              </c:numCache>
            </c:numRef>
          </c:val>
          <c:smooth val="0"/>
          <c:extLst>
            <c:ext xmlns:c16="http://schemas.microsoft.com/office/drawing/2014/chart" uri="{C3380CC4-5D6E-409C-BE32-E72D297353CC}">
              <c16:uniqueId val="{00000004-7F18-42C1-A90C-1613CAA83DCC}"/>
            </c:ext>
          </c:extLst>
        </c:ser>
        <c:dLbls>
          <c:showLegendKey val="0"/>
          <c:showVal val="0"/>
          <c:showCatName val="0"/>
          <c:showSerName val="0"/>
          <c:showPercent val="0"/>
          <c:showBubbleSize val="0"/>
        </c:dLbls>
        <c:marker val="1"/>
        <c:smooth val="0"/>
        <c:axId val="42854656"/>
        <c:axId val="42865024"/>
      </c:lineChart>
      <c:catAx>
        <c:axId val="42854656"/>
        <c:scaling>
          <c:orientation val="minMax"/>
        </c:scaling>
        <c:delete val="0"/>
        <c:axPos val="b"/>
        <c:numFmt formatCode="General" sourceLinked="1"/>
        <c:majorTickMark val="none"/>
        <c:minorTickMark val="none"/>
        <c:tickLblPos val="nextTo"/>
        <c:crossAx val="42865024"/>
        <c:crosses val="autoZero"/>
        <c:auto val="1"/>
        <c:lblAlgn val="ctr"/>
        <c:lblOffset val="100"/>
        <c:noMultiLvlLbl val="0"/>
      </c:catAx>
      <c:valAx>
        <c:axId val="42865024"/>
        <c:scaling>
          <c:orientation val="minMax"/>
          <c:max val="30"/>
        </c:scaling>
        <c:delete val="0"/>
        <c:axPos val="l"/>
        <c:majorGridlines>
          <c:spPr>
            <a:ln w="6350">
              <a:solidFill>
                <a:schemeClr val="bg1">
                  <a:lumMod val="95000"/>
                </a:schemeClr>
              </a:solidFill>
              <a:prstDash val="sysDot"/>
            </a:ln>
          </c:spPr>
        </c:majorGridlines>
        <c:title>
          <c:tx>
            <c:rich>
              <a:bodyPr rot="0" vert="horz"/>
              <a:lstStyle/>
              <a:p>
                <a:pPr>
                  <a:defRPr sz="1200"/>
                </a:pPr>
                <a:r>
                  <a:rPr lang="en-US" sz="1200"/>
                  <a:t>%</a:t>
                </a:r>
              </a:p>
            </c:rich>
          </c:tx>
          <c:layout>
            <c:manualLayout>
              <c:xMode val="edge"/>
              <c:yMode val="edge"/>
              <c:x val="0.19888195406509457"/>
              <c:y val="1.3054319297044391E-2"/>
            </c:manualLayout>
          </c:layout>
          <c:overlay val="0"/>
        </c:title>
        <c:numFmt formatCode="0" sourceLinked="0"/>
        <c:majorTickMark val="none"/>
        <c:minorTickMark val="none"/>
        <c:tickLblPos val="nextTo"/>
        <c:txPr>
          <a:bodyPr/>
          <a:lstStyle/>
          <a:p>
            <a:pPr>
              <a:defRPr sz="1200"/>
            </a:pPr>
            <a:endParaRPr lang="en-US"/>
          </a:p>
        </c:txPr>
        <c:crossAx val="42854656"/>
        <c:crosses val="autoZero"/>
        <c:crossBetween val="between"/>
        <c:majorUnit val="5"/>
      </c:valAx>
      <c:dTable>
        <c:showHorzBorder val="1"/>
        <c:showVertBorder val="1"/>
        <c:showOutline val="1"/>
        <c:showKeys val="1"/>
        <c:txPr>
          <a:bodyPr/>
          <a:lstStyle/>
          <a:p>
            <a:pPr rtl="0">
              <a:defRPr sz="1200"/>
            </a:pPr>
            <a:endParaRPr lang="en-US"/>
          </a:p>
        </c:txPr>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40875277330666"/>
          <c:y val="4.3276888969051595E-2"/>
          <c:w val="0.85528185496150011"/>
          <c:h val="0.64145218061483733"/>
        </c:manualLayout>
      </c:layout>
      <c:barChart>
        <c:barDir val="col"/>
        <c:grouping val="clustered"/>
        <c:varyColors val="0"/>
        <c:ser>
          <c:idx val="0"/>
          <c:order val="0"/>
          <c:tx>
            <c:strRef>
              <c:f>'HIV prev_hIijra'!$E$2</c:f>
              <c:strCache>
                <c:ptCount val="1"/>
                <c:pt idx="0">
                  <c:v>HIV prevalence &lt; 1</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prev_hIijra'!$C$3:$D$6</c:f>
              <c:multiLvlStrCache>
                <c:ptCount val="4"/>
                <c:lvl>
                  <c:pt idx="0">
                    <c:v>Dhaka</c:v>
                  </c:pt>
                  <c:pt idx="1">
                    <c:v>Hili
(n = 46)</c:v>
                  </c:pt>
                  <c:pt idx="2">
                    <c:v>Dhaka</c:v>
                  </c:pt>
                  <c:pt idx="3">
                    <c:v>Dhaka</c:v>
                  </c:pt>
                </c:lvl>
                <c:lvl>
                  <c:pt idx="0">
                    <c:v>Hijra</c:v>
                  </c:pt>
                  <c:pt idx="2">
                    <c:v>MSM</c:v>
                  </c:pt>
                  <c:pt idx="3">
                    <c:v>MSWs</c:v>
                  </c:pt>
                </c:lvl>
              </c:multiLvlStrCache>
            </c:multiLvlStrRef>
          </c:cat>
          <c:val>
            <c:numRef>
              <c:f>'HIV prev_hIijra'!$E$3:$E$6</c:f>
              <c:numCache>
                <c:formatCode>General</c:formatCode>
                <c:ptCount val="4"/>
                <c:pt idx="0">
                  <c:v>0.9</c:v>
                </c:pt>
                <c:pt idx="2">
                  <c:v>0.3</c:v>
                </c:pt>
                <c:pt idx="3">
                  <c:v>0.6</c:v>
                </c:pt>
              </c:numCache>
            </c:numRef>
          </c:val>
          <c:extLst>
            <c:ext xmlns:c16="http://schemas.microsoft.com/office/drawing/2014/chart" uri="{C3380CC4-5D6E-409C-BE32-E72D297353CC}">
              <c16:uniqueId val="{00000000-53BA-4BE6-BC59-DCC84F4E227C}"/>
            </c:ext>
          </c:extLst>
        </c:ser>
        <c:ser>
          <c:idx val="1"/>
          <c:order val="1"/>
          <c:tx>
            <c:strRef>
              <c:f>'HIV prev_hIijra'!$F$2</c:f>
              <c:strCache>
                <c:ptCount val="1"/>
                <c:pt idx="0">
                  <c:v>HIV prevalence ≥ 1</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prev_hIijra'!$C$3:$D$6</c:f>
              <c:multiLvlStrCache>
                <c:ptCount val="4"/>
                <c:lvl>
                  <c:pt idx="0">
                    <c:v>Dhaka</c:v>
                  </c:pt>
                  <c:pt idx="1">
                    <c:v>Hili
(n = 46)</c:v>
                  </c:pt>
                  <c:pt idx="2">
                    <c:v>Dhaka</c:v>
                  </c:pt>
                  <c:pt idx="3">
                    <c:v>Dhaka</c:v>
                  </c:pt>
                </c:lvl>
                <c:lvl>
                  <c:pt idx="0">
                    <c:v>Hijra</c:v>
                  </c:pt>
                  <c:pt idx="2">
                    <c:v>MSM</c:v>
                  </c:pt>
                  <c:pt idx="3">
                    <c:v>MSWs</c:v>
                  </c:pt>
                </c:lvl>
              </c:multiLvlStrCache>
            </c:multiLvlStrRef>
          </c:cat>
          <c:val>
            <c:numRef>
              <c:f>'HIV prev_hIijra'!$F$3:$F$6</c:f>
              <c:numCache>
                <c:formatCode>General</c:formatCode>
                <c:ptCount val="4"/>
                <c:pt idx="1">
                  <c:v>4.3</c:v>
                </c:pt>
              </c:numCache>
            </c:numRef>
          </c:val>
          <c:extLst>
            <c:ext xmlns:c16="http://schemas.microsoft.com/office/drawing/2014/chart" uri="{C3380CC4-5D6E-409C-BE32-E72D297353CC}">
              <c16:uniqueId val="{00000001-53BA-4BE6-BC59-DCC84F4E227C}"/>
            </c:ext>
          </c:extLst>
        </c:ser>
        <c:dLbls>
          <c:showLegendKey val="0"/>
          <c:showVal val="0"/>
          <c:showCatName val="0"/>
          <c:showSerName val="0"/>
          <c:showPercent val="0"/>
          <c:showBubbleSize val="0"/>
        </c:dLbls>
        <c:gapWidth val="150"/>
        <c:axId val="43015168"/>
        <c:axId val="43016960"/>
      </c:barChart>
      <c:catAx>
        <c:axId val="43015168"/>
        <c:scaling>
          <c:orientation val="minMax"/>
        </c:scaling>
        <c:delete val="0"/>
        <c:axPos val="b"/>
        <c:numFmt formatCode="General" sourceLinked="1"/>
        <c:majorTickMark val="out"/>
        <c:minorTickMark val="none"/>
        <c:tickLblPos val="nextTo"/>
        <c:crossAx val="43016960"/>
        <c:crosses val="autoZero"/>
        <c:auto val="1"/>
        <c:lblAlgn val="ctr"/>
        <c:lblOffset val="100"/>
        <c:noMultiLvlLbl val="0"/>
      </c:catAx>
      <c:valAx>
        <c:axId val="43016960"/>
        <c:scaling>
          <c:orientation val="minMax"/>
          <c:max val="10"/>
          <c:min val="0"/>
        </c:scaling>
        <c:delete val="0"/>
        <c:axPos val="l"/>
        <c:majorGridlines>
          <c:spPr>
            <a:ln w="3175">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3.0555652765626527E-2"/>
              <c:y val="3.6470699576014551E-2"/>
            </c:manualLayout>
          </c:layout>
          <c:overlay val="0"/>
        </c:title>
        <c:numFmt formatCode="General" sourceLinked="1"/>
        <c:majorTickMark val="out"/>
        <c:minorTickMark val="none"/>
        <c:tickLblPos val="nextTo"/>
        <c:crossAx val="43015168"/>
        <c:crosses val="autoZero"/>
        <c:crossBetween val="between"/>
        <c:majorUnit val="2"/>
      </c:valAx>
    </c:plotArea>
    <c:legend>
      <c:legendPos val="r"/>
      <c:layout>
        <c:manualLayout>
          <c:xMode val="edge"/>
          <c:yMode val="edge"/>
          <c:x val="0.19055327018964607"/>
          <c:y val="3.7597115255753023E-2"/>
          <c:w val="0.64378478664192962"/>
          <c:h val="8.710801393728225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19137005383367"/>
          <c:y val="0.13624946673236765"/>
          <c:w val="0.82580142079956964"/>
          <c:h val="0.58223277172610699"/>
        </c:manualLayout>
      </c:layout>
      <c:lineChart>
        <c:grouping val="standard"/>
        <c:varyColors val="0"/>
        <c:ser>
          <c:idx val="2"/>
          <c:order val="0"/>
          <c:tx>
            <c:strRef>
              <c:f>'HIV prev_PWID'!$B$5</c:f>
              <c:strCache>
                <c:ptCount val="1"/>
                <c:pt idx="0">
                  <c:v>Dhaka (A1)</c:v>
                </c:pt>
              </c:strCache>
            </c:strRef>
          </c:tx>
          <c:spPr>
            <a:ln>
              <a:solidFill>
                <a:schemeClr val="accent6">
                  <a:lumMod val="75000"/>
                </a:schemeClr>
              </a:solidFill>
            </a:ln>
          </c:spPr>
          <c:marker>
            <c:symbol val="star"/>
            <c:size val="9"/>
            <c:spPr>
              <a:solidFill>
                <a:schemeClr val="accent6">
                  <a:lumMod val="75000"/>
                </a:schemeClr>
              </a:solidFill>
              <a:ln>
                <a:solidFill>
                  <a:schemeClr val="bg1"/>
                </a:solidFill>
              </a:ln>
            </c:spPr>
          </c:marker>
          <c:cat>
            <c:strRef>
              <c:f>'HIV prev_PWID'!$C$2:$H$2</c:f>
              <c:strCache>
                <c:ptCount val="6"/>
                <c:pt idx="0">
                  <c:v>2003-2004</c:v>
                </c:pt>
                <c:pt idx="1">
                  <c:v>2004-2005</c:v>
                </c:pt>
                <c:pt idx="2">
                  <c:v>2006</c:v>
                </c:pt>
                <c:pt idx="3">
                  <c:v>2007</c:v>
                </c:pt>
                <c:pt idx="4">
                  <c:v>2011</c:v>
                </c:pt>
                <c:pt idx="5">
                  <c:v>2016</c:v>
                </c:pt>
              </c:strCache>
            </c:strRef>
          </c:cat>
          <c:val>
            <c:numRef>
              <c:f>'HIV prev_PWID'!$C$5:$H$5</c:f>
              <c:numCache>
                <c:formatCode>General</c:formatCode>
                <c:ptCount val="6"/>
                <c:pt idx="1">
                  <c:v>7.1</c:v>
                </c:pt>
                <c:pt idx="2">
                  <c:v>10.5</c:v>
                </c:pt>
                <c:pt idx="3">
                  <c:v>11</c:v>
                </c:pt>
                <c:pt idx="4">
                  <c:v>7.3</c:v>
                </c:pt>
                <c:pt idx="5">
                  <c:v>27.3</c:v>
                </c:pt>
              </c:numCache>
            </c:numRef>
          </c:val>
          <c:smooth val="1"/>
          <c:extLst>
            <c:ext xmlns:c16="http://schemas.microsoft.com/office/drawing/2014/chart" uri="{C3380CC4-5D6E-409C-BE32-E72D297353CC}">
              <c16:uniqueId val="{00000000-380B-4165-B8C0-862116E05735}"/>
            </c:ext>
          </c:extLst>
        </c:ser>
        <c:ser>
          <c:idx val="4"/>
          <c:order val="1"/>
          <c:tx>
            <c:strRef>
              <c:f>'HIV prev_PWID'!$B$7</c:f>
              <c:strCache>
                <c:ptCount val="1"/>
                <c:pt idx="0">
                  <c:v>Narayanganj</c:v>
                </c:pt>
              </c:strCache>
            </c:strRef>
          </c:tx>
          <c:marker>
            <c:symbol val="star"/>
            <c:size val="9"/>
            <c:spPr>
              <a:solidFill>
                <a:srgbClr val="4BACC6">
                  <a:lumMod val="75000"/>
                </a:srgbClr>
              </a:solidFill>
              <a:ln w="12700">
                <a:solidFill>
                  <a:sysClr val="window" lastClr="FFFFFF"/>
                </a:solidFill>
              </a:ln>
            </c:spPr>
          </c:marker>
          <c:cat>
            <c:strRef>
              <c:f>'HIV prev_PWID'!$C$2:$H$2</c:f>
              <c:strCache>
                <c:ptCount val="6"/>
                <c:pt idx="0">
                  <c:v>2003-2004</c:v>
                </c:pt>
                <c:pt idx="1">
                  <c:v>2004-2005</c:v>
                </c:pt>
                <c:pt idx="2">
                  <c:v>2006</c:v>
                </c:pt>
                <c:pt idx="3">
                  <c:v>2007</c:v>
                </c:pt>
                <c:pt idx="4">
                  <c:v>2011</c:v>
                </c:pt>
                <c:pt idx="5">
                  <c:v>2016</c:v>
                </c:pt>
              </c:strCache>
            </c:strRef>
          </c:cat>
          <c:val>
            <c:numRef>
              <c:f>'HIV prev_PWID'!$C$7:$H$7</c:f>
              <c:numCache>
                <c:formatCode>General</c:formatCode>
                <c:ptCount val="6"/>
                <c:pt idx="0">
                  <c:v>0</c:v>
                </c:pt>
                <c:pt idx="1">
                  <c:v>0</c:v>
                </c:pt>
                <c:pt idx="2">
                  <c:v>1</c:v>
                </c:pt>
                <c:pt idx="3">
                  <c:v>0.8</c:v>
                </c:pt>
                <c:pt idx="4">
                  <c:v>1.5</c:v>
                </c:pt>
              </c:numCache>
            </c:numRef>
          </c:val>
          <c:smooth val="1"/>
          <c:extLst>
            <c:ext xmlns:c16="http://schemas.microsoft.com/office/drawing/2014/chart" uri="{C3380CC4-5D6E-409C-BE32-E72D297353CC}">
              <c16:uniqueId val="{00000001-380B-4165-B8C0-862116E05735}"/>
            </c:ext>
          </c:extLst>
        </c:ser>
        <c:ser>
          <c:idx val="3"/>
          <c:order val="2"/>
          <c:tx>
            <c:strRef>
              <c:f>'HIV prev_PWID'!$B$6</c:f>
              <c:strCache>
                <c:ptCount val="1"/>
                <c:pt idx="0">
                  <c:v>Dhaka (A2)</c:v>
                </c:pt>
              </c:strCache>
            </c:strRef>
          </c:tx>
          <c:spPr>
            <a:ln>
              <a:solidFill>
                <a:srgbClr val="00B050"/>
              </a:solidFill>
            </a:ln>
          </c:spPr>
          <c:marker>
            <c:symbol val="circle"/>
            <c:size val="9"/>
            <c:spPr>
              <a:solidFill>
                <a:srgbClr val="00B050"/>
              </a:solidFill>
              <a:ln>
                <a:noFill/>
              </a:ln>
            </c:spPr>
          </c:marker>
          <c:cat>
            <c:strRef>
              <c:f>'HIV prev_PWID'!$C$2:$H$2</c:f>
              <c:strCache>
                <c:ptCount val="6"/>
                <c:pt idx="0">
                  <c:v>2003-2004</c:v>
                </c:pt>
                <c:pt idx="1">
                  <c:v>2004-2005</c:v>
                </c:pt>
                <c:pt idx="2">
                  <c:v>2006</c:v>
                </c:pt>
                <c:pt idx="3">
                  <c:v>2007</c:v>
                </c:pt>
                <c:pt idx="4">
                  <c:v>2011</c:v>
                </c:pt>
                <c:pt idx="5">
                  <c:v>2016</c:v>
                </c:pt>
              </c:strCache>
            </c:strRef>
          </c:cat>
          <c:val>
            <c:numRef>
              <c:f>'HIV prev_PWID'!$C$6:$H$6</c:f>
              <c:numCache>
                <c:formatCode>General</c:formatCode>
                <c:ptCount val="6"/>
                <c:pt idx="1">
                  <c:v>1.3</c:v>
                </c:pt>
                <c:pt idx="2">
                  <c:v>1</c:v>
                </c:pt>
                <c:pt idx="3">
                  <c:v>0.5</c:v>
                </c:pt>
                <c:pt idx="4">
                  <c:v>1.2</c:v>
                </c:pt>
                <c:pt idx="5">
                  <c:v>8.9</c:v>
                </c:pt>
              </c:numCache>
            </c:numRef>
          </c:val>
          <c:smooth val="1"/>
          <c:extLst>
            <c:ext xmlns:c16="http://schemas.microsoft.com/office/drawing/2014/chart" uri="{C3380CC4-5D6E-409C-BE32-E72D297353CC}">
              <c16:uniqueId val="{00000002-380B-4165-B8C0-862116E05735}"/>
            </c:ext>
          </c:extLst>
        </c:ser>
        <c:ser>
          <c:idx val="5"/>
          <c:order val="3"/>
          <c:tx>
            <c:strRef>
              <c:f>'HIV prev_PWID'!$B$8</c:f>
              <c:strCache>
                <c:ptCount val="1"/>
                <c:pt idx="0">
                  <c:v>Satkhira</c:v>
                </c:pt>
              </c:strCache>
            </c:strRef>
          </c:tx>
          <c:cat>
            <c:strRef>
              <c:f>'HIV prev_PWID'!$C$2:$H$2</c:f>
              <c:strCache>
                <c:ptCount val="6"/>
                <c:pt idx="0">
                  <c:v>2003-2004</c:v>
                </c:pt>
                <c:pt idx="1">
                  <c:v>2004-2005</c:v>
                </c:pt>
                <c:pt idx="2">
                  <c:v>2006</c:v>
                </c:pt>
                <c:pt idx="3">
                  <c:v>2007</c:v>
                </c:pt>
                <c:pt idx="4">
                  <c:v>2011</c:v>
                </c:pt>
                <c:pt idx="5">
                  <c:v>2016</c:v>
                </c:pt>
              </c:strCache>
            </c:strRef>
          </c:cat>
          <c:val>
            <c:numRef>
              <c:f>'HIV prev_PWID'!$C$8:$G$8</c:f>
              <c:numCache>
                <c:formatCode>General</c:formatCode>
                <c:ptCount val="5"/>
                <c:pt idx="1">
                  <c:v>0</c:v>
                </c:pt>
                <c:pt idx="2">
                  <c:v>0</c:v>
                </c:pt>
                <c:pt idx="3">
                  <c:v>0</c:v>
                </c:pt>
                <c:pt idx="4">
                  <c:v>0.4</c:v>
                </c:pt>
              </c:numCache>
            </c:numRef>
          </c:val>
          <c:smooth val="1"/>
          <c:extLst>
            <c:ext xmlns:c16="http://schemas.microsoft.com/office/drawing/2014/chart" uri="{C3380CC4-5D6E-409C-BE32-E72D297353CC}">
              <c16:uniqueId val="{00000003-380B-4165-B8C0-862116E05735}"/>
            </c:ext>
          </c:extLst>
        </c:ser>
        <c:ser>
          <c:idx val="0"/>
          <c:order val="4"/>
          <c:tx>
            <c:strRef>
              <c:f>'HIV prev_PWID'!$B$3</c:f>
              <c:strCache>
                <c:ptCount val="1"/>
                <c:pt idx="0">
                  <c:v>Teknaf</c:v>
                </c:pt>
              </c:strCache>
            </c:strRef>
          </c:tx>
          <c:spPr>
            <a:ln>
              <a:solidFill>
                <a:srgbClr val="C00000"/>
              </a:solidFill>
            </a:ln>
          </c:spPr>
          <c:marker>
            <c:spPr>
              <a:solidFill>
                <a:srgbClr val="C00000"/>
              </a:solidFill>
              <a:ln>
                <a:noFill/>
              </a:ln>
            </c:spPr>
          </c:marker>
          <c:cat>
            <c:strRef>
              <c:f>'HIV prev_PWID'!$C$2:$H$2</c:f>
              <c:strCache>
                <c:ptCount val="6"/>
                <c:pt idx="0">
                  <c:v>2003-2004</c:v>
                </c:pt>
                <c:pt idx="1">
                  <c:v>2004-2005</c:v>
                </c:pt>
                <c:pt idx="2">
                  <c:v>2006</c:v>
                </c:pt>
                <c:pt idx="3">
                  <c:v>2007</c:v>
                </c:pt>
                <c:pt idx="4">
                  <c:v>2011</c:v>
                </c:pt>
                <c:pt idx="5">
                  <c:v>2016</c:v>
                </c:pt>
              </c:strCache>
            </c:strRef>
          </c:cat>
          <c:val>
            <c:numRef>
              <c:f>'HIV prev_PWID'!$C$3:$H$3</c:f>
              <c:numCache>
                <c:formatCode>General</c:formatCode>
                <c:ptCount val="6"/>
                <c:pt idx="1">
                  <c:v>0</c:v>
                </c:pt>
                <c:pt idx="2">
                  <c:v>0</c:v>
                </c:pt>
                <c:pt idx="3">
                  <c:v>0.9</c:v>
                </c:pt>
                <c:pt idx="4">
                  <c:v>0</c:v>
                </c:pt>
              </c:numCache>
            </c:numRef>
          </c:val>
          <c:smooth val="1"/>
          <c:extLst>
            <c:ext xmlns:c16="http://schemas.microsoft.com/office/drawing/2014/chart" uri="{C3380CC4-5D6E-409C-BE32-E72D297353CC}">
              <c16:uniqueId val="{00000004-380B-4165-B8C0-862116E05735}"/>
            </c:ext>
          </c:extLst>
        </c:ser>
        <c:ser>
          <c:idx val="1"/>
          <c:order val="5"/>
          <c:tx>
            <c:strRef>
              <c:f>'HIV prev_PWID'!$B$4</c:f>
              <c:strCache>
                <c:ptCount val="1"/>
                <c:pt idx="0">
                  <c:v>Chandpur</c:v>
                </c:pt>
              </c:strCache>
            </c:strRef>
          </c:tx>
          <c:spPr>
            <a:ln>
              <a:solidFill>
                <a:srgbClr val="3788FF"/>
              </a:solidFill>
            </a:ln>
          </c:spPr>
          <c:marker>
            <c:spPr>
              <a:solidFill>
                <a:srgbClr val="3788FF"/>
              </a:solidFill>
              <a:ln>
                <a:noFill/>
              </a:ln>
            </c:spPr>
          </c:marker>
          <c:cat>
            <c:strRef>
              <c:f>'HIV prev_PWID'!$C$2:$H$2</c:f>
              <c:strCache>
                <c:ptCount val="6"/>
                <c:pt idx="0">
                  <c:v>2003-2004</c:v>
                </c:pt>
                <c:pt idx="1">
                  <c:v>2004-2005</c:v>
                </c:pt>
                <c:pt idx="2">
                  <c:v>2006</c:v>
                </c:pt>
                <c:pt idx="3">
                  <c:v>2007</c:v>
                </c:pt>
                <c:pt idx="4">
                  <c:v>2011</c:v>
                </c:pt>
                <c:pt idx="5">
                  <c:v>2016</c:v>
                </c:pt>
              </c:strCache>
            </c:strRef>
          </c:cat>
          <c:val>
            <c:numRef>
              <c:f>'HIV prev_PWID'!$C$4:$H$4</c:f>
              <c:numCache>
                <c:formatCode>General</c:formatCode>
                <c:ptCount val="6"/>
                <c:pt idx="0">
                  <c:v>0</c:v>
                </c:pt>
                <c:pt idx="1">
                  <c:v>0.6</c:v>
                </c:pt>
                <c:pt idx="2">
                  <c:v>1.1000000000000001</c:v>
                </c:pt>
                <c:pt idx="3">
                  <c:v>0.6</c:v>
                </c:pt>
                <c:pt idx="4">
                  <c:v>0</c:v>
                </c:pt>
              </c:numCache>
            </c:numRef>
          </c:val>
          <c:smooth val="1"/>
          <c:extLst>
            <c:ext xmlns:c16="http://schemas.microsoft.com/office/drawing/2014/chart" uri="{C3380CC4-5D6E-409C-BE32-E72D297353CC}">
              <c16:uniqueId val="{00000005-380B-4165-B8C0-862116E05735}"/>
            </c:ext>
          </c:extLst>
        </c:ser>
        <c:ser>
          <c:idx val="6"/>
          <c:order val="6"/>
          <c:tx>
            <c:strRef>
              <c:f>'HIV prev_PWID'!$B$9</c:f>
              <c:strCache>
                <c:ptCount val="1"/>
                <c:pt idx="0">
                  <c:v>Ishwardi</c:v>
                </c:pt>
              </c:strCache>
            </c:strRef>
          </c:tx>
          <c:marker>
            <c:symbol val="plus"/>
            <c:size val="9"/>
            <c:spPr>
              <a:solidFill>
                <a:srgbClr val="4F81BD">
                  <a:lumMod val="60000"/>
                  <a:lumOff val="40000"/>
                </a:srgbClr>
              </a:solidFill>
              <a:ln w="15875">
                <a:solidFill>
                  <a:srgbClr val="FF0000"/>
                </a:solidFill>
              </a:ln>
            </c:spPr>
          </c:marker>
          <c:cat>
            <c:strRef>
              <c:f>'HIV prev_PWID'!$C$2:$H$2</c:f>
              <c:strCache>
                <c:ptCount val="6"/>
                <c:pt idx="0">
                  <c:v>2003-2004</c:v>
                </c:pt>
                <c:pt idx="1">
                  <c:v>2004-2005</c:v>
                </c:pt>
                <c:pt idx="2">
                  <c:v>2006</c:v>
                </c:pt>
                <c:pt idx="3">
                  <c:v>2007</c:v>
                </c:pt>
                <c:pt idx="4">
                  <c:v>2011</c:v>
                </c:pt>
                <c:pt idx="5">
                  <c:v>2016</c:v>
                </c:pt>
              </c:strCache>
            </c:strRef>
          </c:cat>
          <c:val>
            <c:numRef>
              <c:f>'HIV prev_PWID'!$C$9:$H$9</c:f>
              <c:numCache>
                <c:formatCode>General</c:formatCode>
                <c:ptCount val="6"/>
                <c:pt idx="0">
                  <c:v>0</c:v>
                </c:pt>
                <c:pt idx="1">
                  <c:v>2</c:v>
                </c:pt>
                <c:pt idx="2">
                  <c:v>1.8</c:v>
                </c:pt>
                <c:pt idx="3">
                  <c:v>1.7</c:v>
                </c:pt>
                <c:pt idx="4">
                  <c:v>0</c:v>
                </c:pt>
              </c:numCache>
            </c:numRef>
          </c:val>
          <c:smooth val="1"/>
          <c:extLst>
            <c:ext xmlns:c16="http://schemas.microsoft.com/office/drawing/2014/chart" uri="{C3380CC4-5D6E-409C-BE32-E72D297353CC}">
              <c16:uniqueId val="{00000006-380B-4165-B8C0-862116E05735}"/>
            </c:ext>
          </c:extLst>
        </c:ser>
        <c:dLbls>
          <c:showLegendKey val="0"/>
          <c:showVal val="0"/>
          <c:showCatName val="0"/>
          <c:showSerName val="0"/>
          <c:showPercent val="0"/>
          <c:showBubbleSize val="0"/>
        </c:dLbls>
        <c:marker val="1"/>
        <c:smooth val="0"/>
        <c:axId val="43768448"/>
        <c:axId val="43770624"/>
      </c:lineChart>
      <c:catAx>
        <c:axId val="43768448"/>
        <c:scaling>
          <c:orientation val="minMax"/>
        </c:scaling>
        <c:delete val="0"/>
        <c:axPos val="b"/>
        <c:numFmt formatCode="General" sourceLinked="1"/>
        <c:majorTickMark val="out"/>
        <c:minorTickMark val="none"/>
        <c:tickLblPos val="nextTo"/>
        <c:crossAx val="43770624"/>
        <c:crosses val="autoZero"/>
        <c:auto val="1"/>
        <c:lblAlgn val="ctr"/>
        <c:lblOffset val="100"/>
        <c:noMultiLvlLbl val="0"/>
      </c:catAx>
      <c:valAx>
        <c:axId val="43770624"/>
        <c:scaling>
          <c:orientation val="minMax"/>
        </c:scaling>
        <c:delete val="0"/>
        <c:axPos val="l"/>
        <c:majorGridlines>
          <c:spPr>
            <a:ln w="3175">
              <a:solidFill>
                <a:srgbClr val="C1DAFF"/>
              </a:solidFill>
              <a:prstDash val="sysDash"/>
            </a:ln>
          </c:spPr>
        </c:majorGridlines>
        <c:title>
          <c:tx>
            <c:rich>
              <a:bodyPr rot="0" vert="horz"/>
              <a:lstStyle/>
              <a:p>
                <a:pPr>
                  <a:defRPr/>
                </a:pPr>
                <a:r>
                  <a:rPr lang="en-US"/>
                  <a:t>%</a:t>
                </a:r>
              </a:p>
            </c:rich>
          </c:tx>
          <c:layout>
            <c:manualLayout>
              <c:xMode val="edge"/>
              <c:yMode val="edge"/>
              <c:x val="6.2839581978858153E-2"/>
              <c:y val="1.1102081990640789E-3"/>
            </c:manualLayout>
          </c:layout>
          <c:overlay val="0"/>
        </c:title>
        <c:numFmt formatCode="General" sourceLinked="1"/>
        <c:majorTickMark val="out"/>
        <c:minorTickMark val="none"/>
        <c:tickLblPos val="nextTo"/>
        <c:crossAx val="43768448"/>
        <c:crosses val="autoZero"/>
        <c:crossBetween val="between"/>
      </c:valAx>
      <c:dTable>
        <c:showHorzBorder val="1"/>
        <c:showVertBorder val="1"/>
        <c:showOutline val="1"/>
        <c:showKeys val="1"/>
      </c:dTable>
    </c:plotArea>
    <c:plotVisOnly val="1"/>
    <c:dispBlanksAs val="span"/>
    <c:showDLblsOverMax val="0"/>
  </c:chart>
  <c:spPr>
    <a:ln>
      <a:solidFill>
        <a:srgbClr val="C1DAF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8"/>
          <c:order val="0"/>
          <c:tx>
            <c:strRef>
              <c:f>'HIV prev SW'!$B$3</c:f>
              <c:strCache>
                <c:ptCount val="1"/>
                <c:pt idx="0">
                  <c:v>FSWs Hotel-based (Chittagong)</c:v>
                </c:pt>
              </c:strCache>
            </c:strRef>
          </c:tx>
          <c:spPr>
            <a:ln>
              <a:solidFill>
                <a:srgbClr val="4BACC6">
                  <a:lumMod val="50000"/>
                </a:srgbClr>
              </a:solidFill>
            </a:ln>
          </c:spPr>
          <c:marker>
            <c:symbol val="diamond"/>
            <c:size val="10"/>
            <c:spPr>
              <a:solidFill>
                <a:srgbClr val="FF0000"/>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SW'!$C$3:$Q$3</c:f>
              <c:numCache>
                <c:formatCode>General</c:formatCode>
                <c:ptCount val="15"/>
                <c:pt idx="4">
                  <c:v>1.5</c:v>
                </c:pt>
                <c:pt idx="5">
                  <c:v>0</c:v>
                </c:pt>
                <c:pt idx="6">
                  <c:v>0</c:v>
                </c:pt>
                <c:pt idx="7">
                  <c:v>0</c:v>
                </c:pt>
                <c:pt idx="11">
                  <c:v>0</c:v>
                </c:pt>
              </c:numCache>
            </c:numRef>
          </c:val>
          <c:smooth val="1"/>
          <c:extLst>
            <c:ext xmlns:c16="http://schemas.microsoft.com/office/drawing/2014/chart" uri="{C3380CC4-5D6E-409C-BE32-E72D297353CC}">
              <c16:uniqueId val="{00000000-9025-4A73-A139-35147A85586E}"/>
            </c:ext>
          </c:extLst>
        </c:ser>
        <c:ser>
          <c:idx val="3"/>
          <c:order val="1"/>
          <c:tx>
            <c:strRef>
              <c:f>'HIV prev SW'!$B$4</c:f>
              <c:strCache>
                <c:ptCount val="1"/>
                <c:pt idx="0">
                  <c:v>FSWs Hotel-based (Sylhet)</c:v>
                </c:pt>
              </c:strCache>
            </c:strRef>
          </c:tx>
          <c:spPr>
            <a:ln>
              <a:solidFill>
                <a:srgbClr val="00B050"/>
              </a:solidFill>
            </a:ln>
          </c:spPr>
          <c:marker>
            <c:symbol val="circle"/>
            <c:size val="9"/>
            <c:spPr>
              <a:solidFill>
                <a:srgbClr val="00B050"/>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SW'!$C$4:$Q$4</c:f>
              <c:numCache>
                <c:formatCode>General</c:formatCode>
                <c:ptCount val="15"/>
                <c:pt idx="4">
                  <c:v>0.6</c:v>
                </c:pt>
                <c:pt idx="5">
                  <c:v>0.6</c:v>
                </c:pt>
                <c:pt idx="6">
                  <c:v>0</c:v>
                </c:pt>
                <c:pt idx="7">
                  <c:v>0.6</c:v>
                </c:pt>
                <c:pt idx="11">
                  <c:v>0.4</c:v>
                </c:pt>
              </c:numCache>
            </c:numRef>
          </c:val>
          <c:smooth val="1"/>
          <c:extLst>
            <c:ext xmlns:c16="http://schemas.microsoft.com/office/drawing/2014/chart" uri="{C3380CC4-5D6E-409C-BE32-E72D297353CC}">
              <c16:uniqueId val="{00000001-9025-4A73-A139-35147A85586E}"/>
            </c:ext>
          </c:extLst>
        </c:ser>
        <c:ser>
          <c:idx val="1"/>
          <c:order val="2"/>
          <c:tx>
            <c:strRef>
              <c:f>'HIV prev SW'!$B$5</c:f>
              <c:strCache>
                <c:ptCount val="1"/>
                <c:pt idx="0">
                  <c:v>FSWs Brothel-based (Doulatdia)</c:v>
                </c:pt>
              </c:strCache>
            </c:strRef>
          </c:tx>
          <c:spPr>
            <a:ln>
              <a:solidFill>
                <a:srgbClr val="3788FF"/>
              </a:solidFill>
            </a:ln>
          </c:spPr>
          <c:marker>
            <c:spPr>
              <a:solidFill>
                <a:srgbClr val="3788FF"/>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SW'!$C$5:$Q$5</c:f>
              <c:numCache>
                <c:formatCode>General</c:formatCode>
                <c:ptCount val="15"/>
                <c:pt idx="2">
                  <c:v>0.3</c:v>
                </c:pt>
                <c:pt idx="3">
                  <c:v>0.7</c:v>
                </c:pt>
                <c:pt idx="4">
                  <c:v>0.5</c:v>
                </c:pt>
                <c:pt idx="5">
                  <c:v>0.3</c:v>
                </c:pt>
                <c:pt idx="6">
                  <c:v>0.2</c:v>
                </c:pt>
              </c:numCache>
            </c:numRef>
          </c:val>
          <c:smooth val="1"/>
          <c:extLst>
            <c:ext xmlns:c16="http://schemas.microsoft.com/office/drawing/2014/chart" uri="{C3380CC4-5D6E-409C-BE32-E72D297353CC}">
              <c16:uniqueId val="{00000002-9025-4A73-A139-35147A85586E}"/>
            </c:ext>
          </c:extLst>
        </c:ser>
        <c:ser>
          <c:idx val="6"/>
          <c:order val="3"/>
          <c:tx>
            <c:strRef>
              <c:f>'HIV prev SW'!$B$6</c:f>
              <c:strCache>
                <c:ptCount val="1"/>
                <c:pt idx="0">
                  <c:v>FSWs Street-based (Dhaka)</c:v>
                </c:pt>
              </c:strCache>
            </c:strRef>
          </c:tx>
          <c:marker>
            <c:symbol val="plus"/>
            <c:size val="9"/>
            <c:spPr>
              <a:solidFill>
                <a:srgbClr val="4F81BD">
                  <a:lumMod val="60000"/>
                  <a:lumOff val="40000"/>
                </a:srgbClr>
              </a:solidFill>
              <a:ln w="15875">
                <a:solidFill>
                  <a:srgbClr val="FF0000"/>
                </a:solid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SW'!$C$6:$Q$6</c:f>
              <c:numCache>
                <c:formatCode>General</c:formatCode>
                <c:ptCount val="15"/>
                <c:pt idx="0">
                  <c:v>0</c:v>
                </c:pt>
                <c:pt idx="1">
                  <c:v>0.2</c:v>
                </c:pt>
                <c:pt idx="2">
                  <c:v>0.5</c:v>
                </c:pt>
                <c:pt idx="3">
                  <c:v>0.2</c:v>
                </c:pt>
                <c:pt idx="4">
                  <c:v>0.2</c:v>
                </c:pt>
                <c:pt idx="5">
                  <c:v>0.2</c:v>
                </c:pt>
                <c:pt idx="6">
                  <c:v>0.3</c:v>
                </c:pt>
                <c:pt idx="7">
                  <c:v>0.2</c:v>
                </c:pt>
                <c:pt idx="11">
                  <c:v>0.5</c:v>
                </c:pt>
                <c:pt idx="14">
                  <c:v>0.4</c:v>
                </c:pt>
              </c:numCache>
            </c:numRef>
          </c:val>
          <c:smooth val="1"/>
          <c:extLst>
            <c:ext xmlns:c16="http://schemas.microsoft.com/office/drawing/2014/chart" uri="{C3380CC4-5D6E-409C-BE32-E72D297353CC}">
              <c16:uniqueId val="{00000003-9025-4A73-A139-35147A85586E}"/>
            </c:ext>
          </c:extLst>
        </c:ser>
        <c:ser>
          <c:idx val="2"/>
          <c:order val="4"/>
          <c:tx>
            <c:strRef>
              <c:f>'HIV prev SW'!$B$7</c:f>
              <c:strCache>
                <c:ptCount val="1"/>
                <c:pt idx="0">
                  <c:v>MSWs (Dhaka)</c:v>
                </c:pt>
              </c:strCache>
            </c:strRef>
          </c:tx>
          <c:spPr>
            <a:ln>
              <a:solidFill>
                <a:schemeClr val="accent6">
                  <a:lumMod val="75000"/>
                </a:schemeClr>
              </a:solidFill>
            </a:ln>
          </c:spPr>
          <c:marker>
            <c:symbol val="star"/>
            <c:size val="9"/>
            <c:spPr>
              <a:solidFill>
                <a:schemeClr val="accent6">
                  <a:lumMod val="75000"/>
                </a:schemeClr>
              </a:solidFill>
              <a:ln>
                <a:solidFill>
                  <a:schemeClr val="bg1"/>
                </a:solid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SW'!$C$7:$Q$7</c:f>
              <c:numCache>
                <c:formatCode>General</c:formatCode>
                <c:ptCount val="15"/>
                <c:pt idx="2">
                  <c:v>0</c:v>
                </c:pt>
                <c:pt idx="3">
                  <c:v>0</c:v>
                </c:pt>
                <c:pt idx="4">
                  <c:v>0</c:v>
                </c:pt>
                <c:pt idx="5">
                  <c:v>0</c:v>
                </c:pt>
                <c:pt idx="6">
                  <c:v>0.7</c:v>
                </c:pt>
                <c:pt idx="7">
                  <c:v>0.3</c:v>
                </c:pt>
                <c:pt idx="11">
                  <c:v>0</c:v>
                </c:pt>
                <c:pt idx="13">
                  <c:v>0.6</c:v>
                </c:pt>
                <c:pt idx="14">
                  <c:v>0.6</c:v>
                </c:pt>
              </c:numCache>
            </c:numRef>
          </c:val>
          <c:smooth val="1"/>
          <c:extLst>
            <c:ext xmlns:c16="http://schemas.microsoft.com/office/drawing/2014/chart" uri="{C3380CC4-5D6E-409C-BE32-E72D297353CC}">
              <c16:uniqueId val="{00000004-9025-4A73-A139-35147A85586E}"/>
            </c:ext>
          </c:extLst>
        </c:ser>
        <c:ser>
          <c:idx val="5"/>
          <c:order val="5"/>
          <c:tx>
            <c:strRef>
              <c:f>'HIV prev SW'!$B$8</c:f>
              <c:strCache>
                <c:ptCount val="1"/>
                <c:pt idx="0">
                  <c:v>FSWs Brothel-based (Mymensingh)</c:v>
                </c:pt>
              </c:strCache>
            </c:strRef>
          </c:tx>
          <c:spPr>
            <a:ln>
              <a:solidFill>
                <a:srgbClr val="7030A0"/>
              </a:solidFill>
            </a:ln>
          </c:spPr>
          <c:marker>
            <c:spPr>
              <a:solidFill>
                <a:srgbClr val="7030A0"/>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SW'!$C$8:$Q$8</c:f>
              <c:numCache>
                <c:formatCode>General</c:formatCode>
                <c:ptCount val="15"/>
                <c:pt idx="1">
                  <c:v>0</c:v>
                </c:pt>
                <c:pt idx="2">
                  <c:v>0</c:v>
                </c:pt>
                <c:pt idx="3">
                  <c:v>0</c:v>
                </c:pt>
                <c:pt idx="4">
                  <c:v>0.7</c:v>
                </c:pt>
                <c:pt idx="5">
                  <c:v>0.7</c:v>
                </c:pt>
              </c:numCache>
            </c:numRef>
          </c:val>
          <c:smooth val="1"/>
          <c:extLst>
            <c:ext xmlns:c16="http://schemas.microsoft.com/office/drawing/2014/chart" uri="{C3380CC4-5D6E-409C-BE32-E72D297353CC}">
              <c16:uniqueId val="{00000005-9025-4A73-A139-35147A85586E}"/>
            </c:ext>
          </c:extLst>
        </c:ser>
        <c:ser>
          <c:idx val="0"/>
          <c:order val="6"/>
          <c:tx>
            <c:strRef>
              <c:f>'HIV prev SW'!$B$9</c:f>
              <c:strCache>
                <c:ptCount val="1"/>
                <c:pt idx="0">
                  <c:v>FSWs Brothel-based (Tangail)</c:v>
                </c:pt>
              </c:strCache>
            </c:strRef>
          </c:tx>
          <c:spPr>
            <a:ln>
              <a:solidFill>
                <a:srgbClr val="C00000"/>
              </a:solidFill>
            </a:ln>
          </c:spPr>
          <c:marker>
            <c:spPr>
              <a:solidFill>
                <a:srgbClr val="C00000"/>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SW'!$C$9:$Q$9</c:f>
              <c:numCache>
                <c:formatCode>General</c:formatCode>
                <c:ptCount val="15"/>
                <c:pt idx="0">
                  <c:v>0</c:v>
                </c:pt>
                <c:pt idx="1">
                  <c:v>0</c:v>
                </c:pt>
                <c:pt idx="2">
                  <c:v>0.5</c:v>
                </c:pt>
                <c:pt idx="3">
                  <c:v>0.2</c:v>
                </c:pt>
                <c:pt idx="4">
                  <c:v>0.5</c:v>
                </c:pt>
                <c:pt idx="5">
                  <c:v>0.2</c:v>
                </c:pt>
                <c:pt idx="6">
                  <c:v>0.3</c:v>
                </c:pt>
              </c:numCache>
            </c:numRef>
          </c:val>
          <c:smooth val="1"/>
          <c:extLst>
            <c:ext xmlns:c16="http://schemas.microsoft.com/office/drawing/2014/chart" uri="{C3380CC4-5D6E-409C-BE32-E72D297353CC}">
              <c16:uniqueId val="{00000006-9025-4A73-A139-35147A85586E}"/>
            </c:ext>
          </c:extLst>
        </c:ser>
        <c:ser>
          <c:idx val="4"/>
          <c:order val="7"/>
          <c:tx>
            <c:strRef>
              <c:f>'HIV prev SW'!$B$10</c:f>
              <c:strCache>
                <c:ptCount val="1"/>
                <c:pt idx="0">
                  <c:v>FSWs Brothel-based (Jessore)</c:v>
                </c:pt>
              </c:strCache>
            </c:strRef>
          </c:tx>
          <c:spPr>
            <a:ln>
              <a:solidFill>
                <a:srgbClr val="EEECE1">
                  <a:lumMod val="50000"/>
                </a:srgbClr>
              </a:solidFill>
            </a:ln>
          </c:spPr>
          <c:marker>
            <c:symbol val="star"/>
            <c:size val="10"/>
            <c:spPr>
              <a:solidFill>
                <a:srgbClr val="887E4E"/>
              </a:solidFill>
              <a:ln w="12700">
                <a:solidFill>
                  <a:sysClr val="window" lastClr="FFFFFF"/>
                </a:solid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SW'!$C$10:$Q$10</c:f>
              <c:numCache>
                <c:formatCode>General</c:formatCode>
                <c:ptCount val="15"/>
                <c:pt idx="2">
                  <c:v>0.5</c:v>
                </c:pt>
                <c:pt idx="3">
                  <c:v>0.5</c:v>
                </c:pt>
                <c:pt idx="4">
                  <c:v>0.6</c:v>
                </c:pt>
                <c:pt idx="5">
                  <c:v>0.6</c:v>
                </c:pt>
                <c:pt idx="6">
                  <c:v>0</c:v>
                </c:pt>
              </c:numCache>
            </c:numRef>
          </c:val>
          <c:smooth val="1"/>
          <c:extLst>
            <c:ext xmlns:c16="http://schemas.microsoft.com/office/drawing/2014/chart" uri="{C3380CC4-5D6E-409C-BE32-E72D297353CC}">
              <c16:uniqueId val="{00000007-9025-4A73-A139-35147A85586E}"/>
            </c:ext>
          </c:extLst>
        </c:ser>
        <c:ser>
          <c:idx val="7"/>
          <c:order val="8"/>
          <c:tx>
            <c:strRef>
              <c:f>'HIV prev SW'!$B$11</c:f>
              <c:strCache>
                <c:ptCount val="1"/>
                <c:pt idx="0">
                  <c:v>FSWs Casual (Hili)</c:v>
                </c:pt>
              </c:strCache>
            </c:strRef>
          </c:tx>
          <c:spPr>
            <a:ln>
              <a:solidFill>
                <a:srgbClr val="EC008C"/>
              </a:solidFill>
            </a:ln>
          </c:spPr>
          <c:marker>
            <c:symbol val="circle"/>
            <c:size val="9"/>
            <c:spPr>
              <a:solidFill>
                <a:srgbClr val="EC008C"/>
              </a:solidFill>
              <a:ln>
                <a:noFill/>
              </a:ln>
            </c:spPr>
          </c:marker>
          <c:cat>
            <c:strRef>
              <c:f>'HIV prev SW'!$C$2:$Q$2</c:f>
              <c:strCache>
                <c:ptCount val="15"/>
                <c:pt idx="0">
                  <c:v>1998-99</c:v>
                </c:pt>
                <c:pt idx="1">
                  <c:v>1999-00</c:v>
                </c:pt>
                <c:pt idx="2">
                  <c:v>2000-01</c:v>
                </c:pt>
                <c:pt idx="3">
                  <c:v>2002</c:v>
                </c:pt>
                <c:pt idx="4">
                  <c:v>2003-04</c:v>
                </c:pt>
                <c:pt idx="5">
                  <c:v>2004-05</c:v>
                </c:pt>
                <c:pt idx="6">
                  <c:v>2006</c:v>
                </c:pt>
                <c:pt idx="7">
                  <c:v>2007</c:v>
                </c:pt>
                <c:pt idx="8">
                  <c:v>2008*</c:v>
                </c:pt>
                <c:pt idx="9">
                  <c:v>2009*</c:v>
                </c:pt>
                <c:pt idx="10">
                  <c:v>2010*</c:v>
                </c:pt>
                <c:pt idx="11">
                  <c:v>2011</c:v>
                </c:pt>
                <c:pt idx="12">
                  <c:v>2012*</c:v>
                </c:pt>
                <c:pt idx="13">
                  <c:v>2013-14</c:v>
                </c:pt>
                <c:pt idx="14">
                  <c:v>2016</c:v>
                </c:pt>
              </c:strCache>
            </c:strRef>
          </c:cat>
          <c:val>
            <c:numRef>
              <c:f>'HIV prev SW'!$C$11:$Q$11</c:f>
              <c:numCache>
                <c:formatCode>General</c:formatCode>
                <c:ptCount val="15"/>
                <c:pt idx="4">
                  <c:v>2</c:v>
                </c:pt>
                <c:pt idx="5">
                  <c:v>1.7</c:v>
                </c:pt>
                <c:pt idx="6">
                  <c:v>0.8</c:v>
                </c:pt>
                <c:pt idx="7">
                  <c:v>2.7</c:v>
                </c:pt>
                <c:pt idx="11">
                  <c:v>1.6</c:v>
                </c:pt>
              </c:numCache>
            </c:numRef>
          </c:val>
          <c:smooth val="1"/>
          <c:extLst>
            <c:ext xmlns:c16="http://schemas.microsoft.com/office/drawing/2014/chart" uri="{C3380CC4-5D6E-409C-BE32-E72D297353CC}">
              <c16:uniqueId val="{00000008-9025-4A73-A139-35147A85586E}"/>
            </c:ext>
          </c:extLst>
        </c:ser>
        <c:dLbls>
          <c:showLegendKey val="0"/>
          <c:showVal val="0"/>
          <c:showCatName val="0"/>
          <c:showSerName val="0"/>
          <c:showPercent val="0"/>
          <c:showBubbleSize val="0"/>
        </c:dLbls>
        <c:marker val="1"/>
        <c:smooth val="0"/>
        <c:axId val="43729280"/>
        <c:axId val="43731200"/>
      </c:lineChart>
      <c:catAx>
        <c:axId val="43729280"/>
        <c:scaling>
          <c:orientation val="minMax"/>
        </c:scaling>
        <c:delete val="0"/>
        <c:axPos val="b"/>
        <c:numFmt formatCode="General" sourceLinked="1"/>
        <c:majorTickMark val="none"/>
        <c:minorTickMark val="none"/>
        <c:tickLblPos val="nextTo"/>
        <c:txPr>
          <a:bodyPr/>
          <a:lstStyle/>
          <a:p>
            <a:pPr>
              <a:defRPr lang="th-TH"/>
            </a:pPr>
            <a:endParaRPr lang="en-US"/>
          </a:p>
        </c:txPr>
        <c:crossAx val="43731200"/>
        <c:crosses val="autoZero"/>
        <c:auto val="1"/>
        <c:lblAlgn val="ctr"/>
        <c:lblOffset val="100"/>
        <c:noMultiLvlLbl val="0"/>
      </c:catAx>
      <c:valAx>
        <c:axId val="43731200"/>
        <c:scaling>
          <c:orientation val="minMax"/>
          <c:max val="3"/>
          <c:min val="0"/>
        </c:scaling>
        <c:delete val="0"/>
        <c:axPos val="l"/>
        <c:majorGridlines>
          <c:spPr>
            <a:ln w="3175">
              <a:solidFill>
                <a:srgbClr val="C1DAFF"/>
              </a:solidFill>
              <a:prstDash val="sysDash"/>
            </a:ln>
          </c:spPr>
        </c:majorGridlines>
        <c:title>
          <c:tx>
            <c:rich>
              <a:bodyPr rot="0" vert="horz"/>
              <a:lstStyle/>
              <a:p>
                <a:pPr>
                  <a:defRPr lang="th-TH"/>
                </a:pPr>
                <a:r>
                  <a:rPr lang="en-US"/>
                  <a:t>%</a:t>
                </a:r>
              </a:p>
            </c:rich>
          </c:tx>
          <c:layout>
            <c:manualLayout>
              <c:xMode val="edge"/>
              <c:yMode val="edge"/>
              <c:x val="0.25703971119133573"/>
              <c:y val="2.0834942801961093E-2"/>
            </c:manualLayout>
          </c:layout>
          <c:overlay val="0"/>
        </c:title>
        <c:numFmt formatCode="General" sourceLinked="1"/>
        <c:majorTickMark val="none"/>
        <c:minorTickMark val="none"/>
        <c:tickLblPos val="nextTo"/>
        <c:txPr>
          <a:bodyPr/>
          <a:lstStyle/>
          <a:p>
            <a:pPr>
              <a:defRPr lang="th-TH"/>
            </a:pPr>
            <a:endParaRPr lang="en-US"/>
          </a:p>
        </c:txPr>
        <c:crossAx val="43729280"/>
        <c:crosses val="autoZero"/>
        <c:crossBetween val="between"/>
        <c:majorUnit val="1"/>
      </c:valAx>
      <c:dTable>
        <c:showHorzBorder val="1"/>
        <c:showVertBorder val="1"/>
        <c:showOutline val="1"/>
        <c:showKeys val="1"/>
        <c:txPr>
          <a:bodyPr/>
          <a:lstStyle/>
          <a:p>
            <a:pPr rtl="0">
              <a:defRPr sz="1050"/>
            </a:pPr>
            <a:endParaRPr lang="en-US"/>
          </a:p>
        </c:txPr>
      </c:dTable>
    </c:plotArea>
    <c:plotVisOnly val="1"/>
    <c:dispBlanksAs val="span"/>
    <c:showDLblsOverMax val="0"/>
  </c:chart>
  <c:spPr>
    <a:ln>
      <a:solidFill>
        <a:srgbClr val="C1DAFF"/>
      </a:solidFill>
    </a:ln>
  </c:spPr>
  <c:txPr>
    <a:bodyPr/>
    <a:lstStyle/>
    <a:p>
      <a:pPr>
        <a:defRPr sz="1100" b="1">
          <a:latin typeface="Arial" pitchFamily="34" charset="0"/>
          <a:cs typeface="Arial"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862050335088465E-2"/>
          <c:y val="5.0253815257863849E-2"/>
          <c:w val="0.84858094695829267"/>
          <c:h val="0.60900228024619429"/>
        </c:manualLayout>
      </c:layout>
      <c:barChart>
        <c:barDir val="col"/>
        <c:grouping val="clustered"/>
        <c:varyColors val="0"/>
        <c:ser>
          <c:idx val="0"/>
          <c:order val="0"/>
          <c:tx>
            <c:strRef>
              <c:f>'Active Syphilis'!$C$2</c:f>
              <c:strCache>
                <c:ptCount val="1"/>
                <c:pt idx="0">
                  <c:v>2011</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'Active Syphilis'!$A$3:$B$8</c:f>
              <c:multiLvlStrCache>
                <c:ptCount val="6"/>
                <c:lvl>
                  <c:pt idx="0">
                    <c:v>Dhaka and Manikganj  </c:v>
                  </c:pt>
                  <c:pt idx="1">
                    <c:v>Hili</c:v>
                  </c:pt>
                  <c:pt idx="2">
                    <c:v>Dhaka</c:v>
                  </c:pt>
                  <c:pt idx="3">
                    <c:v>Dhaka</c:v>
                  </c:pt>
                  <c:pt idx="4">
                    <c:v>Chittagong</c:v>
                  </c:pt>
                  <c:pt idx="5">
                    <c:v>Hili</c:v>
                  </c:pt>
                </c:lvl>
                <c:lvl>
                  <c:pt idx="0">
                    <c:v>Hijra</c:v>
                  </c:pt>
                  <c:pt idx="2">
                    <c:v>MSM *</c:v>
                  </c:pt>
                  <c:pt idx="3">
                    <c:v>MSWs *</c:v>
                  </c:pt>
                  <c:pt idx="4">
                    <c:v>MSM and MSWs
(mixed sample)</c:v>
                  </c:pt>
                </c:lvl>
              </c:multiLvlStrCache>
            </c:multiLvlStrRef>
          </c:cat>
          <c:val>
            <c:numRef>
              <c:f>'Active Syphilis'!$C$3:$C$8</c:f>
              <c:numCache>
                <c:formatCode>General</c:formatCode>
                <c:ptCount val="6"/>
                <c:pt idx="0">
                  <c:v>6.1</c:v>
                </c:pt>
                <c:pt idx="1">
                  <c:v>3.2</c:v>
                </c:pt>
                <c:pt idx="2">
                  <c:v>1.5</c:v>
                </c:pt>
                <c:pt idx="3">
                  <c:v>4.2</c:v>
                </c:pt>
                <c:pt idx="4">
                  <c:v>4.5</c:v>
                </c:pt>
                <c:pt idx="5">
                  <c:v>3.2</c:v>
                </c:pt>
              </c:numCache>
            </c:numRef>
          </c:val>
          <c:extLst>
            <c:ext xmlns:c16="http://schemas.microsoft.com/office/drawing/2014/chart" uri="{C3380CC4-5D6E-409C-BE32-E72D297353CC}">
              <c16:uniqueId val="{00000000-3B3B-436E-910B-5F2C55347660}"/>
            </c:ext>
          </c:extLst>
        </c:ser>
        <c:ser>
          <c:idx val="1"/>
          <c:order val="1"/>
          <c:tx>
            <c:strRef>
              <c:f>'Active Syphilis'!$D$2</c:f>
              <c:strCache>
                <c:ptCount val="1"/>
                <c:pt idx="0">
                  <c:v>2013-14</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'Active Syphilis'!$A$3:$B$8</c:f>
              <c:multiLvlStrCache>
                <c:ptCount val="6"/>
                <c:lvl>
                  <c:pt idx="0">
                    <c:v>Dhaka and Manikganj  </c:v>
                  </c:pt>
                  <c:pt idx="1">
                    <c:v>Hili</c:v>
                  </c:pt>
                  <c:pt idx="2">
                    <c:v>Dhaka</c:v>
                  </c:pt>
                  <c:pt idx="3">
                    <c:v>Dhaka</c:v>
                  </c:pt>
                  <c:pt idx="4">
                    <c:v>Chittagong</c:v>
                  </c:pt>
                  <c:pt idx="5">
                    <c:v>Hili</c:v>
                  </c:pt>
                </c:lvl>
                <c:lvl>
                  <c:pt idx="0">
                    <c:v>Hijra</c:v>
                  </c:pt>
                  <c:pt idx="2">
                    <c:v>MSM *</c:v>
                  </c:pt>
                  <c:pt idx="3">
                    <c:v>MSWs *</c:v>
                  </c:pt>
                  <c:pt idx="4">
                    <c:v>MSM and MSWs
(mixed sample)</c:v>
                  </c:pt>
                </c:lvl>
              </c:multiLvlStrCache>
            </c:multiLvlStrRef>
          </c:cat>
          <c:val>
            <c:numRef>
              <c:f>'Active Syphilis'!$D$3:$D$8</c:f>
              <c:numCache>
                <c:formatCode>General</c:formatCode>
                <c:ptCount val="6"/>
                <c:pt idx="0">
                  <c:v>3</c:v>
                </c:pt>
                <c:pt idx="1">
                  <c:v>0</c:v>
                </c:pt>
                <c:pt idx="2">
                  <c:v>1.7</c:v>
                </c:pt>
                <c:pt idx="3">
                  <c:v>2.2000000000000002</c:v>
                </c:pt>
                <c:pt idx="4">
                  <c:v>2.2000000000000002</c:v>
                </c:pt>
                <c:pt idx="5">
                  <c:v>0.6</c:v>
                </c:pt>
              </c:numCache>
            </c:numRef>
          </c:val>
          <c:extLst>
            <c:ext xmlns:c16="http://schemas.microsoft.com/office/drawing/2014/chart" uri="{C3380CC4-5D6E-409C-BE32-E72D297353CC}">
              <c16:uniqueId val="{00000001-3B3B-436E-910B-5F2C55347660}"/>
            </c:ext>
          </c:extLst>
        </c:ser>
        <c:ser>
          <c:idx val="2"/>
          <c:order val="2"/>
          <c:tx>
            <c:strRef>
              <c:f>'Active Syphilis'!$E$2</c:f>
              <c:strCache>
                <c:ptCount val="1"/>
                <c:pt idx="0">
                  <c:v>2015-16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'Active Syphilis'!$A$3:$B$8</c:f>
              <c:multiLvlStrCache>
                <c:ptCount val="6"/>
                <c:lvl>
                  <c:pt idx="0">
                    <c:v>Dhaka and Manikganj  </c:v>
                  </c:pt>
                  <c:pt idx="1">
                    <c:v>Hili</c:v>
                  </c:pt>
                  <c:pt idx="2">
                    <c:v>Dhaka</c:v>
                  </c:pt>
                  <c:pt idx="3">
                    <c:v>Dhaka</c:v>
                  </c:pt>
                  <c:pt idx="4">
                    <c:v>Chittagong</c:v>
                  </c:pt>
                  <c:pt idx="5">
                    <c:v>Hili</c:v>
                  </c:pt>
                </c:lvl>
                <c:lvl>
                  <c:pt idx="0">
                    <c:v>Hijra</c:v>
                  </c:pt>
                  <c:pt idx="2">
                    <c:v>MSM *</c:v>
                  </c:pt>
                  <c:pt idx="3">
                    <c:v>MSWs *</c:v>
                  </c:pt>
                  <c:pt idx="4">
                    <c:v>MSM and MSWs
(mixed sample)</c:v>
                  </c:pt>
                </c:lvl>
              </c:multiLvlStrCache>
            </c:multiLvlStrRef>
          </c:cat>
          <c:val>
            <c:numRef>
              <c:f>'Active Syphilis'!$E$3:$E$8</c:f>
              <c:numCache>
                <c:formatCode>General</c:formatCode>
                <c:ptCount val="6"/>
                <c:pt idx="2">
                  <c:v>1.1000000000000001</c:v>
                </c:pt>
                <c:pt idx="3">
                  <c:v>1</c:v>
                </c:pt>
              </c:numCache>
            </c:numRef>
          </c:val>
          <c:extLst>
            <c:ext xmlns:c16="http://schemas.microsoft.com/office/drawing/2014/chart" uri="{C3380CC4-5D6E-409C-BE32-E72D297353CC}">
              <c16:uniqueId val="{00000002-3B3B-436E-910B-5F2C55347660}"/>
            </c:ext>
          </c:extLst>
        </c:ser>
        <c:dLbls>
          <c:showLegendKey val="0"/>
          <c:showVal val="0"/>
          <c:showCatName val="0"/>
          <c:showSerName val="0"/>
          <c:showPercent val="0"/>
          <c:showBubbleSize val="0"/>
        </c:dLbls>
        <c:gapWidth val="150"/>
        <c:axId val="44742144"/>
        <c:axId val="44743680"/>
      </c:barChart>
      <c:catAx>
        <c:axId val="44742144"/>
        <c:scaling>
          <c:orientation val="minMax"/>
        </c:scaling>
        <c:delete val="0"/>
        <c:axPos val="b"/>
        <c:numFmt formatCode="General" sourceLinked="1"/>
        <c:majorTickMark val="out"/>
        <c:minorTickMark val="none"/>
        <c:tickLblPos val="nextTo"/>
        <c:crossAx val="44743680"/>
        <c:crosses val="autoZero"/>
        <c:auto val="1"/>
        <c:lblAlgn val="ctr"/>
        <c:lblOffset val="100"/>
        <c:noMultiLvlLbl val="0"/>
      </c:catAx>
      <c:valAx>
        <c:axId val="44743680"/>
        <c:scaling>
          <c:orientation val="minMax"/>
          <c:max val="25"/>
          <c:min val="0"/>
        </c:scaling>
        <c:delete val="0"/>
        <c:axPos val="l"/>
        <c:majorGridlines>
          <c:spPr>
            <a:ln w="3175">
              <a:solidFill>
                <a:schemeClr val="accent4">
                  <a:lumMod val="20000"/>
                  <a:lumOff val="80000"/>
                </a:schemeClr>
              </a:solidFill>
              <a:prstDash val="sysDot"/>
            </a:ln>
          </c:spPr>
        </c:majorGridlines>
        <c:title>
          <c:tx>
            <c:rich>
              <a:bodyPr rot="0" vert="horz"/>
              <a:lstStyle/>
              <a:p>
                <a:pPr>
                  <a:defRPr/>
                </a:pPr>
                <a:r>
                  <a:rPr lang="en-US"/>
                  <a:t>%</a:t>
                </a:r>
              </a:p>
            </c:rich>
          </c:tx>
          <c:layout>
            <c:manualLayout>
              <c:xMode val="edge"/>
              <c:yMode val="edge"/>
              <c:x val="9.3333526501459645E-3"/>
              <c:y val="1.5133339814004731E-2"/>
            </c:manualLayout>
          </c:layout>
          <c:overlay val="0"/>
        </c:title>
        <c:numFmt formatCode="General" sourceLinked="1"/>
        <c:majorTickMark val="out"/>
        <c:minorTickMark val="none"/>
        <c:tickLblPos val="nextTo"/>
        <c:crossAx val="44742144"/>
        <c:crosses val="autoZero"/>
        <c:crossBetween val="between"/>
        <c:majorUnit val="5"/>
      </c:valAx>
    </c:plotArea>
    <c:legend>
      <c:legendPos val="t"/>
      <c:layout>
        <c:manualLayout>
          <c:xMode val="edge"/>
          <c:yMode val="edge"/>
          <c:x val="0.33035859950336405"/>
          <c:y val="5.6603787600601099E-2"/>
          <c:w val="0.33928268094590125"/>
          <c:h val="0.114728399625711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603496804840028E-2"/>
          <c:y val="0.12858443502876238"/>
          <c:w val="0.87776436983857564"/>
          <c:h val="0.44927996500437445"/>
        </c:manualLayout>
      </c:layout>
      <c:barChart>
        <c:barDir val="col"/>
        <c:grouping val="clustered"/>
        <c:varyColors val="0"/>
        <c:ser>
          <c:idx val="0"/>
          <c:order val="0"/>
          <c:tx>
            <c:strRef>
              <c:f>'2011'!$E$1</c:f>
              <c:strCache>
                <c:ptCount val="1"/>
                <c:pt idx="0">
                  <c:v>Active syphilis prevalence &lt; 5</c:v>
                </c:pt>
              </c:strCache>
            </c:strRef>
          </c:tx>
          <c:spPr>
            <a:solidFill>
              <a:srgbClr val="00AEEF"/>
            </a:solidFill>
          </c:spPr>
          <c:invertIfNegative val="0"/>
          <c:cat>
            <c:strRef>
              <c:f>'2011'!$D$2:$D$26</c:f>
              <c:strCache>
                <c:ptCount val="25"/>
                <c:pt idx="0">
                  <c:v>Benapole</c:v>
                </c:pt>
                <c:pt idx="1">
                  <c:v>Satkhira</c:v>
                </c:pt>
                <c:pt idx="2">
                  <c:v>Pabna</c:v>
                </c:pt>
                <c:pt idx="3">
                  <c:v>Dinajpur</c:v>
                </c:pt>
                <c:pt idx="4">
                  <c:v>Barisal</c:v>
                </c:pt>
                <c:pt idx="5">
                  <c:v>Char Norendrapur</c:v>
                </c:pt>
                <c:pt idx="6">
                  <c:v>Naogaon</c:v>
                </c:pt>
                <c:pt idx="7">
                  <c:v>Kanshat </c:v>
                </c:pt>
                <c:pt idx="8">
                  <c:v>Sirajganj</c:v>
                </c:pt>
                <c:pt idx="9">
                  <c:v>Chapai Nawabganj</c:v>
                </c:pt>
                <c:pt idx="10">
                  <c:v>Mymensingh</c:v>
                </c:pt>
                <c:pt idx="11">
                  <c:v>Hili </c:v>
                </c:pt>
                <c:pt idx="12">
                  <c:v>Srimongol </c:v>
                </c:pt>
                <c:pt idx="13">
                  <c:v>Rajshahi</c:v>
                </c:pt>
                <c:pt idx="14">
                  <c:v>Jessore</c:v>
                </c:pt>
                <c:pt idx="15">
                  <c:v>Dhaka (A2)</c:v>
                </c:pt>
                <c:pt idx="16">
                  <c:v>Rangpur</c:v>
                </c:pt>
                <c:pt idx="17">
                  <c:v>Tongi</c:v>
                </c:pt>
                <c:pt idx="18">
                  <c:v>Dhaka</c:v>
                </c:pt>
                <c:pt idx="19">
                  <c:v>Dhaka (A1)</c:v>
                </c:pt>
                <c:pt idx="20">
                  <c:v>Teknaf</c:v>
                </c:pt>
                <c:pt idx="21">
                  <c:v>Ishwardi </c:v>
                </c:pt>
                <c:pt idx="22">
                  <c:v>Narayanganj</c:v>
                </c:pt>
                <c:pt idx="23">
                  <c:v>Chandpur</c:v>
                </c:pt>
                <c:pt idx="24">
                  <c:v>Narsingdi</c:v>
                </c:pt>
              </c:strCache>
            </c:strRef>
          </c:cat>
          <c:val>
            <c:numRef>
              <c:f>'2011'!$E$2:$E$26</c:f>
              <c:numCache>
                <c:formatCode>General</c:formatCode>
                <c:ptCount val="25"/>
                <c:pt idx="0">
                  <c:v>0</c:v>
                </c:pt>
                <c:pt idx="1">
                  <c:v>0</c:v>
                </c:pt>
                <c:pt idx="2">
                  <c:v>0</c:v>
                </c:pt>
                <c:pt idx="3">
                  <c:v>0.5</c:v>
                </c:pt>
                <c:pt idx="4">
                  <c:v>0.7</c:v>
                </c:pt>
                <c:pt idx="5">
                  <c:v>0.8</c:v>
                </c:pt>
                <c:pt idx="6">
                  <c:v>0.8</c:v>
                </c:pt>
                <c:pt idx="7">
                  <c:v>1.1000000000000001</c:v>
                </c:pt>
                <c:pt idx="8">
                  <c:v>1.7</c:v>
                </c:pt>
                <c:pt idx="9">
                  <c:v>1.8</c:v>
                </c:pt>
                <c:pt idx="10">
                  <c:v>2.1</c:v>
                </c:pt>
                <c:pt idx="11">
                  <c:v>2.2000000000000002</c:v>
                </c:pt>
                <c:pt idx="12">
                  <c:v>2.5</c:v>
                </c:pt>
                <c:pt idx="13">
                  <c:v>2.5</c:v>
                </c:pt>
                <c:pt idx="14">
                  <c:v>2.6</c:v>
                </c:pt>
                <c:pt idx="15">
                  <c:v>2.9</c:v>
                </c:pt>
                <c:pt idx="16">
                  <c:v>2.9</c:v>
                </c:pt>
                <c:pt idx="17">
                  <c:v>3.4</c:v>
                </c:pt>
                <c:pt idx="18">
                  <c:v>4.3</c:v>
                </c:pt>
                <c:pt idx="19">
                  <c:v>4.9000000000000004</c:v>
                </c:pt>
              </c:numCache>
            </c:numRef>
          </c:val>
          <c:extLst>
            <c:ext xmlns:c16="http://schemas.microsoft.com/office/drawing/2014/chart" uri="{C3380CC4-5D6E-409C-BE32-E72D297353CC}">
              <c16:uniqueId val="{00000000-A948-4984-85F7-28438FA710D3}"/>
            </c:ext>
          </c:extLst>
        </c:ser>
        <c:ser>
          <c:idx val="1"/>
          <c:order val="1"/>
          <c:tx>
            <c:strRef>
              <c:f>'2011'!$F$1</c:f>
              <c:strCache>
                <c:ptCount val="1"/>
                <c:pt idx="0">
                  <c:v>Active syphilis prevalence ≥ 5</c:v>
                </c:pt>
              </c:strCache>
            </c:strRef>
          </c:tx>
          <c:spPr>
            <a:solidFill>
              <a:srgbClr val="E31837"/>
            </a:solidFill>
          </c:spPr>
          <c:invertIfNegative val="0"/>
          <c:cat>
            <c:strRef>
              <c:f>'2011'!$D$2:$D$26</c:f>
              <c:strCache>
                <c:ptCount val="25"/>
                <c:pt idx="0">
                  <c:v>Benapole</c:v>
                </c:pt>
                <c:pt idx="1">
                  <c:v>Satkhira</c:v>
                </c:pt>
                <c:pt idx="2">
                  <c:v>Pabna</c:v>
                </c:pt>
                <c:pt idx="3">
                  <c:v>Dinajpur</c:v>
                </c:pt>
                <c:pt idx="4">
                  <c:v>Barisal</c:v>
                </c:pt>
                <c:pt idx="5">
                  <c:v>Char Norendrapur</c:v>
                </c:pt>
                <c:pt idx="6">
                  <c:v>Naogaon</c:v>
                </c:pt>
                <c:pt idx="7">
                  <c:v>Kanshat </c:v>
                </c:pt>
                <c:pt idx="8">
                  <c:v>Sirajganj</c:v>
                </c:pt>
                <c:pt idx="9">
                  <c:v>Chapai Nawabganj</c:v>
                </c:pt>
                <c:pt idx="10">
                  <c:v>Mymensingh</c:v>
                </c:pt>
                <c:pt idx="11">
                  <c:v>Hili </c:v>
                </c:pt>
                <c:pt idx="12">
                  <c:v>Srimongol </c:v>
                </c:pt>
                <c:pt idx="13">
                  <c:v>Rajshahi</c:v>
                </c:pt>
                <c:pt idx="14">
                  <c:v>Jessore</c:v>
                </c:pt>
                <c:pt idx="15">
                  <c:v>Dhaka (A2)</c:v>
                </c:pt>
                <c:pt idx="16">
                  <c:v>Rangpur</c:v>
                </c:pt>
                <c:pt idx="17">
                  <c:v>Tongi</c:v>
                </c:pt>
                <c:pt idx="18">
                  <c:v>Dhaka</c:v>
                </c:pt>
                <c:pt idx="19">
                  <c:v>Dhaka (A1)</c:v>
                </c:pt>
                <c:pt idx="20">
                  <c:v>Teknaf</c:v>
                </c:pt>
                <c:pt idx="21">
                  <c:v>Ishwardi </c:v>
                </c:pt>
                <c:pt idx="22">
                  <c:v>Narayanganj</c:v>
                </c:pt>
                <c:pt idx="23">
                  <c:v>Chandpur</c:v>
                </c:pt>
                <c:pt idx="24">
                  <c:v>Narsingdi</c:v>
                </c:pt>
              </c:strCache>
            </c:strRef>
          </c:cat>
          <c:val>
            <c:numRef>
              <c:f>'2011'!$F$2:$F$26</c:f>
              <c:numCache>
                <c:formatCode>General</c:formatCode>
                <c:ptCount val="25"/>
                <c:pt idx="20">
                  <c:v>5.2</c:v>
                </c:pt>
                <c:pt idx="21">
                  <c:v>5.3</c:v>
                </c:pt>
                <c:pt idx="22">
                  <c:v>5.4</c:v>
                </c:pt>
                <c:pt idx="23">
                  <c:v>6.1</c:v>
                </c:pt>
                <c:pt idx="24">
                  <c:v>7.9</c:v>
                </c:pt>
              </c:numCache>
            </c:numRef>
          </c:val>
          <c:extLst>
            <c:ext xmlns:c16="http://schemas.microsoft.com/office/drawing/2014/chart" uri="{C3380CC4-5D6E-409C-BE32-E72D297353CC}">
              <c16:uniqueId val="{00000001-A948-4984-85F7-28438FA710D3}"/>
            </c:ext>
          </c:extLst>
        </c:ser>
        <c:dLbls>
          <c:showLegendKey val="0"/>
          <c:showVal val="0"/>
          <c:showCatName val="0"/>
          <c:showSerName val="0"/>
          <c:showPercent val="0"/>
          <c:showBubbleSize val="0"/>
        </c:dLbls>
        <c:gapWidth val="40"/>
        <c:overlap val="100"/>
        <c:axId val="44801024"/>
        <c:axId val="44819200"/>
      </c:barChart>
      <c:catAx>
        <c:axId val="44801024"/>
        <c:scaling>
          <c:orientation val="minMax"/>
        </c:scaling>
        <c:delete val="0"/>
        <c:axPos val="b"/>
        <c:numFmt formatCode="General" sourceLinked="1"/>
        <c:majorTickMark val="out"/>
        <c:minorTickMark val="none"/>
        <c:tickLblPos val="nextTo"/>
        <c:txPr>
          <a:bodyPr/>
          <a:lstStyle/>
          <a:p>
            <a:pPr>
              <a:defRPr sz="1200"/>
            </a:pPr>
            <a:endParaRPr lang="en-US"/>
          </a:p>
        </c:txPr>
        <c:crossAx val="44819200"/>
        <c:crosses val="autoZero"/>
        <c:auto val="1"/>
        <c:lblAlgn val="ctr"/>
        <c:lblOffset val="100"/>
        <c:noMultiLvlLbl val="0"/>
      </c:catAx>
      <c:valAx>
        <c:axId val="44819200"/>
        <c:scaling>
          <c:orientation val="minMax"/>
          <c:max val="15"/>
        </c:scaling>
        <c:delete val="0"/>
        <c:axPos val="l"/>
        <c:majorGridlines>
          <c:spPr>
            <a:ln w="3175">
              <a:solidFill>
                <a:schemeClr val="tx2">
                  <a:lumMod val="20000"/>
                  <a:lumOff val="80000"/>
                </a:schemeClr>
              </a:solidFill>
              <a:prstDash val="sysDot"/>
            </a:ln>
          </c:spPr>
        </c:majorGridlines>
        <c:title>
          <c:tx>
            <c:rich>
              <a:bodyPr rot="0" vert="horz"/>
              <a:lstStyle/>
              <a:p>
                <a:pPr>
                  <a:defRPr/>
                </a:pPr>
                <a:r>
                  <a:rPr lang="en-US"/>
                  <a:t>%</a:t>
                </a:r>
              </a:p>
            </c:rich>
          </c:tx>
          <c:layout>
            <c:manualLayout>
              <c:xMode val="edge"/>
              <c:yMode val="edge"/>
              <c:x val="0"/>
              <c:y val="1.3842218767240089E-4"/>
            </c:manualLayout>
          </c:layout>
          <c:overlay val="0"/>
        </c:title>
        <c:numFmt formatCode="General" sourceLinked="1"/>
        <c:majorTickMark val="out"/>
        <c:minorTickMark val="none"/>
        <c:tickLblPos val="nextTo"/>
        <c:crossAx val="44801024"/>
        <c:crosses val="autoZero"/>
        <c:crossBetween val="between"/>
        <c:majorUnit val="5"/>
      </c:valAx>
    </c:plotArea>
    <c:legend>
      <c:legendPos val="r"/>
      <c:layout>
        <c:manualLayout>
          <c:xMode val="edge"/>
          <c:yMode val="edge"/>
          <c:x val="0.1016443935158491"/>
          <c:y val="1.8475771411946337E-2"/>
          <c:w val="0.79970221369087235"/>
          <c:h val="5.7736785662332313E-2"/>
        </c:manualLayout>
      </c:layout>
      <c:overlay val="0"/>
      <c:txPr>
        <a:bodyPr/>
        <a:lstStyle/>
        <a:p>
          <a:pPr>
            <a:defRPr sz="1200"/>
          </a:pPr>
          <a:endParaRPr lang="en-US"/>
        </a:p>
      </c:tx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97500312460942E-2"/>
          <c:y val="0.10650120459466028"/>
          <c:w val="0.89869628796400447"/>
          <c:h val="0.42307267628640854"/>
        </c:manualLayout>
      </c:layout>
      <c:barChart>
        <c:barDir val="col"/>
        <c:grouping val="clustered"/>
        <c:varyColors val="0"/>
        <c:ser>
          <c:idx val="0"/>
          <c:order val="0"/>
          <c:tx>
            <c:strRef>
              <c:f>'2011'!$E$2</c:f>
              <c:strCache>
                <c:ptCount val="1"/>
                <c:pt idx="0">
                  <c:v>Active syphilis prevalence &lt; 5</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'2011'!$C$3:$D$19</c:f>
              <c:multiLvlStrCache>
                <c:ptCount val="17"/>
                <c:lvl>
                  <c:pt idx="0">
                    <c:v>Chandpur</c:v>
                  </c:pt>
                  <c:pt idx="1">
                    <c:v>Burimari </c:v>
                  </c:pt>
                  <c:pt idx="2">
                    <c:v>Hili </c:v>
                  </c:pt>
                  <c:pt idx="3">
                    <c:v>Jessore</c:v>
                  </c:pt>
                  <c:pt idx="4">
                    <c:v>Netrokona</c:v>
                  </c:pt>
                  <c:pt idx="5">
                    <c:v>Teknaf </c:v>
                  </c:pt>
                  <c:pt idx="6">
                    <c:v>Jamalpur</c:v>
                  </c:pt>
                  <c:pt idx="7">
                    <c:v>Benapole </c:v>
                  </c:pt>
                  <c:pt idx="8">
                    <c:v>Dhaka</c:v>
                  </c:pt>
                  <c:pt idx="9">
                    <c:v>Chittagong</c:v>
                  </c:pt>
                  <c:pt idx="10">
                    <c:v>Sylhet</c:v>
                  </c:pt>
                  <c:pt idx="11">
                    <c:v>Benapole </c:v>
                  </c:pt>
                  <c:pt idx="12">
                    <c:v>Khulna</c:v>
                  </c:pt>
                  <c:pt idx="13">
                    <c:v>Rangpur</c:v>
                  </c:pt>
                  <c:pt idx="14">
                    <c:v>Dhaka</c:v>
                  </c:pt>
                  <c:pt idx="15">
                    <c:v>Chittagong</c:v>
                  </c:pt>
                  <c:pt idx="16">
                    <c:v>Hili </c:v>
                  </c:pt>
                </c:lvl>
                <c:lvl>
                  <c:pt idx="0">
                    <c:v>Casual</c:v>
                  </c:pt>
                  <c:pt idx="3">
                    <c:v>Residence-based 
and Hotel-based
(mixed sample)</c:v>
                  </c:pt>
                  <c:pt idx="7">
                    <c:v>Hotel-based</c:v>
                  </c:pt>
                  <c:pt idx="11">
                    <c:v>
Residence-based</c:v>
                  </c:pt>
                  <c:pt idx="12">
                    <c:v>Street-based</c:v>
                  </c:pt>
                </c:lvl>
              </c:multiLvlStrCache>
            </c:multiLvlStrRef>
          </c:cat>
          <c:val>
            <c:numRef>
              <c:f>'2011'!$E$3:$E$19</c:f>
              <c:numCache>
                <c:formatCode>General</c:formatCode>
                <c:ptCount val="17"/>
                <c:pt idx="0">
                  <c:v>0</c:v>
                </c:pt>
                <c:pt idx="1">
                  <c:v>2.2999999999999998</c:v>
                </c:pt>
                <c:pt idx="2">
                  <c:v>4</c:v>
                </c:pt>
                <c:pt idx="3">
                  <c:v>0.8</c:v>
                </c:pt>
                <c:pt idx="4">
                  <c:v>1.2</c:v>
                </c:pt>
                <c:pt idx="5">
                  <c:v>1.7</c:v>
                </c:pt>
                <c:pt idx="6">
                  <c:v>3.2</c:v>
                </c:pt>
                <c:pt idx="7">
                  <c:v>0</c:v>
                </c:pt>
                <c:pt idx="8">
                  <c:v>2.2000000000000002</c:v>
                </c:pt>
                <c:pt idx="9">
                  <c:v>4.7</c:v>
                </c:pt>
                <c:pt idx="11">
                  <c:v>1.2</c:v>
                </c:pt>
                <c:pt idx="12">
                  <c:v>0.5</c:v>
                </c:pt>
                <c:pt idx="13">
                  <c:v>3.9</c:v>
                </c:pt>
                <c:pt idx="14">
                  <c:v>4.5999999999999996</c:v>
                </c:pt>
              </c:numCache>
            </c:numRef>
          </c:val>
          <c:extLst>
            <c:ext xmlns:c16="http://schemas.microsoft.com/office/drawing/2014/chart" uri="{C3380CC4-5D6E-409C-BE32-E72D297353CC}">
              <c16:uniqueId val="{00000000-EC75-462E-A99B-481CC390A11C}"/>
            </c:ext>
          </c:extLst>
        </c:ser>
        <c:ser>
          <c:idx val="1"/>
          <c:order val="1"/>
          <c:tx>
            <c:strRef>
              <c:f>'2011'!$F$2</c:f>
              <c:strCache>
                <c:ptCount val="1"/>
                <c:pt idx="0">
                  <c:v>Active syphilis prevalence ≥ 5</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'2011'!$C$3:$D$19</c:f>
              <c:multiLvlStrCache>
                <c:ptCount val="17"/>
                <c:lvl>
                  <c:pt idx="0">
                    <c:v>Chandpur</c:v>
                  </c:pt>
                  <c:pt idx="1">
                    <c:v>Burimari </c:v>
                  </c:pt>
                  <c:pt idx="2">
                    <c:v>Hili </c:v>
                  </c:pt>
                  <c:pt idx="3">
                    <c:v>Jessore</c:v>
                  </c:pt>
                  <c:pt idx="4">
                    <c:v>Netrokona</c:v>
                  </c:pt>
                  <c:pt idx="5">
                    <c:v>Teknaf </c:v>
                  </c:pt>
                  <c:pt idx="6">
                    <c:v>Jamalpur</c:v>
                  </c:pt>
                  <c:pt idx="7">
                    <c:v>Benapole </c:v>
                  </c:pt>
                  <c:pt idx="8">
                    <c:v>Dhaka</c:v>
                  </c:pt>
                  <c:pt idx="9">
                    <c:v>Chittagong</c:v>
                  </c:pt>
                  <c:pt idx="10">
                    <c:v>Sylhet</c:v>
                  </c:pt>
                  <c:pt idx="11">
                    <c:v>Benapole </c:v>
                  </c:pt>
                  <c:pt idx="12">
                    <c:v>Khulna</c:v>
                  </c:pt>
                  <c:pt idx="13">
                    <c:v>Rangpur</c:v>
                  </c:pt>
                  <c:pt idx="14">
                    <c:v>Dhaka</c:v>
                  </c:pt>
                  <c:pt idx="15">
                    <c:v>Chittagong</c:v>
                  </c:pt>
                  <c:pt idx="16">
                    <c:v>Hili </c:v>
                  </c:pt>
                </c:lvl>
                <c:lvl>
                  <c:pt idx="0">
                    <c:v>Casual</c:v>
                  </c:pt>
                  <c:pt idx="3">
                    <c:v>Residence-based 
and Hotel-based
(mixed sample)</c:v>
                  </c:pt>
                  <c:pt idx="7">
                    <c:v>Hotel-based</c:v>
                  </c:pt>
                  <c:pt idx="11">
                    <c:v>
Residence-based</c:v>
                  </c:pt>
                  <c:pt idx="12">
                    <c:v>Street-based</c:v>
                  </c:pt>
                </c:lvl>
              </c:multiLvlStrCache>
            </c:multiLvlStrRef>
          </c:cat>
          <c:val>
            <c:numRef>
              <c:f>'2011'!$F$3:$F$19</c:f>
              <c:numCache>
                <c:formatCode>General</c:formatCode>
                <c:ptCount val="17"/>
                <c:pt idx="10">
                  <c:v>9.3000000000000007</c:v>
                </c:pt>
                <c:pt idx="15">
                  <c:v>10.3</c:v>
                </c:pt>
                <c:pt idx="16">
                  <c:v>12.5</c:v>
                </c:pt>
              </c:numCache>
            </c:numRef>
          </c:val>
          <c:extLst>
            <c:ext xmlns:c16="http://schemas.microsoft.com/office/drawing/2014/chart" uri="{C3380CC4-5D6E-409C-BE32-E72D297353CC}">
              <c16:uniqueId val="{00000001-EC75-462E-A99B-481CC390A11C}"/>
            </c:ext>
          </c:extLst>
        </c:ser>
        <c:dLbls>
          <c:showLegendKey val="0"/>
          <c:showVal val="0"/>
          <c:showCatName val="0"/>
          <c:showSerName val="0"/>
          <c:showPercent val="0"/>
          <c:showBubbleSize val="0"/>
        </c:dLbls>
        <c:gapWidth val="100"/>
        <c:axId val="45151360"/>
        <c:axId val="45152896"/>
      </c:barChart>
      <c:catAx>
        <c:axId val="45151360"/>
        <c:scaling>
          <c:orientation val="minMax"/>
        </c:scaling>
        <c:delete val="0"/>
        <c:axPos val="b"/>
        <c:numFmt formatCode="General" sourceLinked="1"/>
        <c:majorTickMark val="out"/>
        <c:minorTickMark val="none"/>
        <c:tickLblPos val="nextTo"/>
        <c:crossAx val="45152896"/>
        <c:crosses val="autoZero"/>
        <c:auto val="1"/>
        <c:lblAlgn val="ctr"/>
        <c:lblOffset val="100"/>
        <c:noMultiLvlLbl val="0"/>
      </c:catAx>
      <c:valAx>
        <c:axId val="45152896"/>
        <c:scaling>
          <c:orientation val="minMax"/>
          <c:max val="15"/>
          <c:min val="0"/>
        </c:scaling>
        <c:delete val="0"/>
        <c:axPos val="l"/>
        <c:majorGridlines>
          <c:spPr>
            <a:ln w="3175">
              <a:solidFill>
                <a:schemeClr val="accent4">
                  <a:lumMod val="20000"/>
                  <a:lumOff val="80000"/>
                </a:schemeClr>
              </a:solidFill>
              <a:prstDash val="sysDot"/>
            </a:ln>
          </c:spPr>
        </c:majorGridlines>
        <c:title>
          <c:tx>
            <c:rich>
              <a:bodyPr rot="0" vert="horz"/>
              <a:lstStyle/>
              <a:p>
                <a:pPr>
                  <a:defRPr/>
                </a:pPr>
                <a:r>
                  <a:rPr lang="en-US"/>
                  <a:t>%</a:t>
                </a:r>
              </a:p>
            </c:rich>
          </c:tx>
          <c:layout>
            <c:manualLayout>
              <c:xMode val="edge"/>
              <c:yMode val="edge"/>
              <c:x val="9.3333808387073905E-3"/>
              <c:y val="1.5133571939871159E-2"/>
            </c:manualLayout>
          </c:layout>
          <c:overlay val="0"/>
        </c:title>
        <c:numFmt formatCode="General" sourceLinked="1"/>
        <c:majorTickMark val="out"/>
        <c:minorTickMark val="none"/>
        <c:tickLblPos val="nextTo"/>
        <c:crossAx val="45151360"/>
        <c:crosses val="autoZero"/>
        <c:crossBetween val="between"/>
        <c:majorUnit val="5"/>
      </c:valAx>
    </c:plotArea>
    <c:legend>
      <c:legendPos val="r"/>
      <c:layout>
        <c:manualLayout>
          <c:xMode val="edge"/>
          <c:yMode val="edge"/>
          <c:x val="0.13704206241519681"/>
          <c:y val="2.1108206614093711E-2"/>
          <c:w val="0.72591587516960665"/>
          <c:h val="6.59631456690427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391723674267018E-2"/>
          <c:y val="3.7124526100904047E-2"/>
          <c:w val="0.89065373395841807"/>
          <c:h val="0.80658233693010584"/>
        </c:manualLayout>
      </c:layout>
      <c:barChart>
        <c:barDir val="col"/>
        <c:grouping val="clustered"/>
        <c:varyColors val="0"/>
        <c:ser>
          <c:idx val="0"/>
          <c:order val="0"/>
          <c:tx>
            <c:strRef>
              <c:f>'[Chart in Microsoft PowerPoint]Reported Cases Data'!$B$2</c:f>
              <c:strCache>
                <c:ptCount val="1"/>
                <c:pt idx="0">
                  <c:v>HIV infections</c:v>
                </c:pt>
              </c:strCache>
            </c:strRef>
          </c:tx>
          <c:spPr>
            <a:solidFill>
              <a:srgbClr val="00AEEF"/>
            </a:solidFill>
            <a:ln>
              <a:noFill/>
            </a:ln>
          </c:spPr>
          <c:invertIfNegative val="0"/>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23-4A2C-933E-6950BEF81F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'[Chart in Microsoft PowerPoint]Reported Cases Data'!$A$3:$A$27</c:f>
              <c:strCache>
                <c:ptCount val="25"/>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strCache>
            </c:strRef>
          </c:cat>
          <c:val>
            <c:numRef>
              <c:f>'[Chart in Microsoft PowerPoint]Reported Cases Data'!$B$3:$B$27</c:f>
              <c:numCache>
                <c:formatCode>General</c:formatCode>
                <c:ptCount val="25"/>
                <c:pt idx="0">
                  <c:v>1</c:v>
                </c:pt>
                <c:pt idx="1">
                  <c:v>2</c:v>
                </c:pt>
                <c:pt idx="2">
                  <c:v>6</c:v>
                </c:pt>
                <c:pt idx="3">
                  <c:v>2</c:v>
                </c:pt>
                <c:pt idx="4">
                  <c:v>12</c:v>
                </c:pt>
                <c:pt idx="5">
                  <c:v>13</c:v>
                </c:pt>
                <c:pt idx="6">
                  <c:v>10</c:v>
                </c:pt>
                <c:pt idx="7">
                  <c:v>29</c:v>
                </c:pt>
                <c:pt idx="8">
                  <c:v>19</c:v>
                </c:pt>
                <c:pt idx="9">
                  <c:v>12</c:v>
                </c:pt>
                <c:pt idx="10">
                  <c:v>20</c:v>
                </c:pt>
                <c:pt idx="11">
                  <c:v>31</c:v>
                </c:pt>
                <c:pt idx="12">
                  <c:v>31</c:v>
                </c:pt>
                <c:pt idx="13">
                  <c:v>60</c:v>
                </c:pt>
                <c:pt idx="14">
                  <c:v>115</c:v>
                </c:pt>
                <c:pt idx="15">
                  <c:v>102</c:v>
                </c:pt>
                <c:pt idx="16">
                  <c:v>193</c:v>
                </c:pt>
                <c:pt idx="17">
                  <c:v>216</c:v>
                </c:pt>
                <c:pt idx="18">
                  <c:v>333</c:v>
                </c:pt>
                <c:pt idx="19">
                  <c:v>288</c:v>
                </c:pt>
                <c:pt idx="20">
                  <c:v>250</c:v>
                </c:pt>
                <c:pt idx="21">
                  <c:v>343</c:v>
                </c:pt>
                <c:pt idx="22">
                  <c:v>445</c:v>
                </c:pt>
                <c:pt idx="23">
                  <c:v>338</c:v>
                </c:pt>
                <c:pt idx="24">
                  <c:v>370</c:v>
                </c:pt>
              </c:numCache>
            </c:numRef>
          </c:val>
          <c:extLst>
            <c:ext xmlns:c16="http://schemas.microsoft.com/office/drawing/2014/chart" uri="{C3380CC4-5D6E-409C-BE32-E72D297353CC}">
              <c16:uniqueId val="{00000001-B823-4A2C-933E-6950BEF81F29}"/>
            </c:ext>
          </c:extLst>
        </c:ser>
        <c:ser>
          <c:idx val="1"/>
          <c:order val="1"/>
          <c:tx>
            <c:strRef>
              <c:f>'[Chart in Microsoft PowerPoint]Reported Cases Data'!$C$2</c:f>
              <c:strCache>
                <c:ptCount val="1"/>
                <c:pt idx="0">
                  <c:v>AIDS cases</c:v>
                </c:pt>
              </c:strCache>
            </c:strRef>
          </c:tx>
          <c:spPr>
            <a:solidFill>
              <a:srgbClr val="E31837"/>
            </a:solidFill>
            <a:ln>
              <a:noFill/>
            </a:ln>
          </c:spPr>
          <c:invertIfNegative val="0"/>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23-4A2C-933E-6950BEF81F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'[Chart in Microsoft PowerPoint]Reported Cases Data'!$A$3:$A$27</c:f>
              <c:strCache>
                <c:ptCount val="25"/>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strCache>
            </c:strRef>
          </c:cat>
          <c:val>
            <c:numRef>
              <c:f>'[Chart in Microsoft PowerPoint]Reported Cases Data'!$C$3:$C$27</c:f>
              <c:numCache>
                <c:formatCode>General</c:formatCode>
                <c:ptCount val="25"/>
                <c:pt idx="0">
                  <c:v>0</c:v>
                </c:pt>
                <c:pt idx="1">
                  <c:v>0</c:v>
                </c:pt>
                <c:pt idx="2">
                  <c:v>0</c:v>
                </c:pt>
                <c:pt idx="3">
                  <c:v>0</c:v>
                </c:pt>
                <c:pt idx="4">
                  <c:v>0</c:v>
                </c:pt>
                <c:pt idx="5">
                  <c:v>0</c:v>
                </c:pt>
                <c:pt idx="6">
                  <c:v>0</c:v>
                </c:pt>
                <c:pt idx="7">
                  <c:v>0</c:v>
                </c:pt>
                <c:pt idx="8">
                  <c:v>0</c:v>
                </c:pt>
                <c:pt idx="9">
                  <c:v>1</c:v>
                </c:pt>
                <c:pt idx="10">
                  <c:v>3</c:v>
                </c:pt>
                <c:pt idx="11">
                  <c:v>5</c:v>
                </c:pt>
                <c:pt idx="12">
                  <c:v>7</c:v>
                </c:pt>
                <c:pt idx="13">
                  <c:v>10</c:v>
                </c:pt>
                <c:pt idx="14">
                  <c:v>31</c:v>
                </c:pt>
                <c:pt idx="15">
                  <c:v>30</c:v>
                </c:pt>
                <c:pt idx="16">
                  <c:v>47</c:v>
                </c:pt>
                <c:pt idx="17">
                  <c:v>106</c:v>
                </c:pt>
                <c:pt idx="18">
                  <c:v>125</c:v>
                </c:pt>
                <c:pt idx="19">
                  <c:v>111</c:v>
                </c:pt>
                <c:pt idx="20">
                  <c:v>143</c:v>
                </c:pt>
                <c:pt idx="21">
                  <c:v>231</c:v>
                </c:pt>
                <c:pt idx="22">
                  <c:v>251</c:v>
                </c:pt>
                <c:pt idx="23">
                  <c:v>103</c:v>
                </c:pt>
                <c:pt idx="24">
                  <c:v>95</c:v>
                </c:pt>
              </c:numCache>
            </c:numRef>
          </c:val>
          <c:extLst>
            <c:ext xmlns:c16="http://schemas.microsoft.com/office/drawing/2014/chart" uri="{C3380CC4-5D6E-409C-BE32-E72D297353CC}">
              <c16:uniqueId val="{00000003-B823-4A2C-933E-6950BEF81F29}"/>
            </c:ext>
          </c:extLst>
        </c:ser>
        <c:ser>
          <c:idx val="2"/>
          <c:order val="2"/>
          <c:tx>
            <c:strRef>
              <c:f>'[Chart in Microsoft PowerPoint]Reported Cases Data'!$D$2</c:f>
              <c:strCache>
                <c:ptCount val="1"/>
                <c:pt idx="0">
                  <c:v>Deaths due to AIDS</c:v>
                </c:pt>
              </c:strCache>
            </c:strRef>
          </c:tx>
          <c:spPr>
            <a:solidFill>
              <a:srgbClr val="000000"/>
            </a:solidFill>
            <a:ln>
              <a:noFill/>
            </a:ln>
          </c:spPr>
          <c:invertIfNegative val="0"/>
          <c:dLbls>
            <c:dLbl>
              <c:idx val="24"/>
              <c:layout>
                <c:manualLayout>
                  <c:x val="8.1889766487354583E-3"/>
                  <c:y val="8.35341386594349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23-4A2C-933E-6950BEF81F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'[Chart in Microsoft PowerPoint]Reported Cases Data'!$A$3:$A$27</c:f>
              <c:strCache>
                <c:ptCount val="25"/>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strCache>
            </c:strRef>
          </c:cat>
          <c:val>
            <c:numRef>
              <c:f>'[Chart in Microsoft PowerPoint]Reported Cases Data'!$D$3:$D$27</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1</c:v>
                </c:pt>
                <c:pt idx="12">
                  <c:v>3</c:v>
                </c:pt>
                <c:pt idx="13">
                  <c:v>16</c:v>
                </c:pt>
                <c:pt idx="14">
                  <c:v>10</c:v>
                </c:pt>
                <c:pt idx="15">
                  <c:v>14</c:v>
                </c:pt>
                <c:pt idx="16">
                  <c:v>30</c:v>
                </c:pt>
                <c:pt idx="17">
                  <c:v>35</c:v>
                </c:pt>
                <c:pt idx="18">
                  <c:v>14</c:v>
                </c:pt>
                <c:pt idx="19">
                  <c:v>42</c:v>
                </c:pt>
                <c:pt idx="20">
                  <c:v>39</c:v>
                </c:pt>
                <c:pt idx="21">
                  <c:v>37</c:v>
                </c:pt>
                <c:pt idx="22">
                  <c:v>84</c:v>
                </c:pt>
                <c:pt idx="23">
                  <c:v>65</c:v>
                </c:pt>
                <c:pt idx="24">
                  <c:v>82</c:v>
                </c:pt>
              </c:numCache>
            </c:numRef>
          </c:val>
          <c:extLst>
            <c:ext xmlns:c16="http://schemas.microsoft.com/office/drawing/2014/chart" uri="{C3380CC4-5D6E-409C-BE32-E72D297353CC}">
              <c16:uniqueId val="{00000005-B823-4A2C-933E-6950BEF81F29}"/>
            </c:ext>
          </c:extLst>
        </c:ser>
        <c:dLbls>
          <c:showLegendKey val="0"/>
          <c:showVal val="0"/>
          <c:showCatName val="0"/>
          <c:showSerName val="0"/>
          <c:showPercent val="0"/>
          <c:showBubbleSize val="0"/>
        </c:dLbls>
        <c:gapWidth val="80"/>
        <c:axId val="45250432"/>
        <c:axId val="45251968"/>
      </c:barChart>
      <c:catAx>
        <c:axId val="45250432"/>
        <c:scaling>
          <c:orientation val="minMax"/>
        </c:scaling>
        <c:delete val="0"/>
        <c:axPos val="b"/>
        <c:numFmt formatCode="General" sourceLinked="1"/>
        <c:majorTickMark val="out"/>
        <c:minorTickMark val="none"/>
        <c:tickLblPos val="nextTo"/>
        <c:txPr>
          <a:bodyPr rot="-5400000"/>
          <a:lstStyle/>
          <a:p>
            <a:pPr>
              <a:defRPr/>
            </a:pPr>
            <a:endParaRPr lang="en-US"/>
          </a:p>
        </c:txPr>
        <c:crossAx val="45251968"/>
        <c:crosses val="autoZero"/>
        <c:auto val="1"/>
        <c:lblAlgn val="ctr"/>
        <c:lblOffset val="100"/>
        <c:noMultiLvlLbl val="0"/>
      </c:catAx>
      <c:valAx>
        <c:axId val="45251968"/>
        <c:scaling>
          <c:orientation val="minMax"/>
          <c:max val="500"/>
          <c:min val="0"/>
        </c:scaling>
        <c:delete val="0"/>
        <c:axPos val="l"/>
        <c:title>
          <c:tx>
            <c:rich>
              <a:bodyPr/>
              <a:lstStyle/>
              <a:p>
                <a:pPr>
                  <a:defRPr sz="1200" b="1" i="0" u="none" strike="noStrike" baseline="0">
                    <a:solidFill>
                      <a:srgbClr val="000000"/>
                    </a:solidFill>
                    <a:latin typeface="Arial"/>
                    <a:ea typeface="Arial"/>
                    <a:cs typeface="Arial"/>
                  </a:defRPr>
                </a:pPr>
                <a:r>
                  <a:rPr lang="en-US"/>
                  <a:t>Number</a:t>
                </a:r>
              </a:p>
            </c:rich>
          </c:tx>
          <c:layout>
            <c:manualLayout>
              <c:xMode val="edge"/>
              <c:yMode val="edge"/>
              <c:x val="8.3333046754972915E-3"/>
              <c:y val="0.27500671726292175"/>
            </c:manualLayout>
          </c:layout>
          <c:overlay val="0"/>
        </c:title>
        <c:numFmt formatCode="General" sourceLinked="1"/>
        <c:majorTickMark val="out"/>
        <c:minorTickMark val="none"/>
        <c:tickLblPos val="nextTo"/>
        <c:crossAx val="45250432"/>
        <c:crosses val="autoZero"/>
        <c:crossBetween val="between"/>
        <c:majorUnit val="100"/>
      </c:valAx>
    </c:plotArea>
    <c:legend>
      <c:legendPos val="t"/>
      <c:layout>
        <c:manualLayout>
          <c:xMode val="edge"/>
          <c:yMode val="edge"/>
          <c:x val="0.17162859186570251"/>
          <c:y val="0.23977208335128442"/>
          <c:w val="0.48021824804904617"/>
          <c:h val="4.0254904095244681E-2"/>
        </c:manualLayout>
      </c:layout>
      <c:overlay val="0"/>
    </c:legend>
    <c:plotVisOnly val="1"/>
    <c:dispBlanksAs val="gap"/>
    <c:showDLblsOverMax val="0"/>
  </c:chart>
  <c:spPr>
    <a:ln>
      <a:solidFill>
        <a:srgbClr val="808080">
          <a:lumMod val="60000"/>
          <a:lumOff val="40000"/>
        </a:srgbClr>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a:ln>
              <a:noFill/>
            </a:ln>
          </c:spPr>
          <c:invertIfNegative val="0"/>
          <c:dPt>
            <c:idx val="1"/>
            <c:invertIfNegative val="0"/>
            <c:bubble3D val="0"/>
            <c:spPr>
              <a:solidFill>
                <a:srgbClr val="CDC884"/>
              </a:solidFill>
              <a:ln>
                <a:noFill/>
              </a:ln>
            </c:spPr>
            <c:extLst>
              <c:ext xmlns:c16="http://schemas.microsoft.com/office/drawing/2014/chart" uri="{C3380CC4-5D6E-409C-BE32-E72D297353CC}">
                <c16:uniqueId val="{00000001-65FA-4C49-990B-921A8D14075E}"/>
              </c:ext>
            </c:extLst>
          </c:dPt>
          <c:dPt>
            <c:idx val="2"/>
            <c:invertIfNegative val="0"/>
            <c:bubble3D val="0"/>
            <c:spPr>
              <a:solidFill>
                <a:srgbClr val="F15B40"/>
              </a:solidFill>
              <a:ln>
                <a:noFill/>
              </a:ln>
            </c:spPr>
            <c:extLst>
              <c:ext xmlns:c16="http://schemas.microsoft.com/office/drawing/2014/chart" uri="{C3380CC4-5D6E-409C-BE32-E72D297353CC}">
                <c16:uniqueId val="{00000003-65FA-4C49-990B-921A8D14075E}"/>
              </c:ext>
            </c:extLst>
          </c:dPt>
          <c:dPt>
            <c:idx val="3"/>
            <c:invertIfNegative val="0"/>
            <c:bubble3D val="0"/>
            <c:spPr>
              <a:solidFill>
                <a:srgbClr val="00A99A"/>
              </a:solidFill>
              <a:ln>
                <a:noFill/>
              </a:ln>
            </c:spPr>
            <c:extLst>
              <c:ext xmlns:c16="http://schemas.microsoft.com/office/drawing/2014/chart" uri="{C3380CC4-5D6E-409C-BE32-E72D297353CC}">
                <c16:uniqueId val="{00000005-65FA-4C49-990B-921A8D14075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 latest yr'!$B$4:$B$7</c:f>
              <c:strCache>
                <c:ptCount val="4"/>
                <c:pt idx="0">
                  <c:v>PWID</c:v>
                </c:pt>
                <c:pt idx="1">
                  <c:v>TG</c:v>
                </c:pt>
                <c:pt idx="2">
                  <c:v>MSM</c:v>
                </c:pt>
                <c:pt idx="3">
                  <c:v>FSW</c:v>
                </c:pt>
              </c:strCache>
            </c:strRef>
          </c:cat>
          <c:val>
            <c:numRef>
              <c:f>'Condom use KP latest yr'!$C$4:$C$7</c:f>
              <c:numCache>
                <c:formatCode>General</c:formatCode>
                <c:ptCount val="4"/>
                <c:pt idx="0">
                  <c:v>35</c:v>
                </c:pt>
                <c:pt idx="1">
                  <c:v>41</c:v>
                </c:pt>
                <c:pt idx="2">
                  <c:v>46</c:v>
                </c:pt>
                <c:pt idx="3">
                  <c:v>74</c:v>
                </c:pt>
              </c:numCache>
            </c:numRef>
          </c:val>
          <c:extLst>
            <c:ext xmlns:c16="http://schemas.microsoft.com/office/drawing/2014/chart" uri="{C3380CC4-5D6E-409C-BE32-E72D297353CC}">
              <c16:uniqueId val="{00000006-65FA-4C49-990B-921A8D14075E}"/>
            </c:ext>
          </c:extLst>
        </c:ser>
        <c:dLbls>
          <c:showLegendKey val="0"/>
          <c:showVal val="0"/>
          <c:showCatName val="0"/>
          <c:showSerName val="0"/>
          <c:showPercent val="0"/>
          <c:showBubbleSize val="0"/>
        </c:dLbls>
        <c:gapWidth val="150"/>
        <c:overlap val="100"/>
        <c:axId val="133431296"/>
        <c:axId val="133432832"/>
      </c:barChart>
      <c:catAx>
        <c:axId val="133431296"/>
        <c:scaling>
          <c:orientation val="minMax"/>
        </c:scaling>
        <c:delete val="0"/>
        <c:axPos val="b"/>
        <c:numFmt formatCode="General" sourceLinked="0"/>
        <c:majorTickMark val="out"/>
        <c:minorTickMark val="none"/>
        <c:tickLblPos val="nextTo"/>
        <c:crossAx val="133432832"/>
        <c:crosses val="autoZero"/>
        <c:auto val="1"/>
        <c:lblAlgn val="ctr"/>
        <c:lblOffset val="100"/>
        <c:noMultiLvlLbl val="0"/>
      </c:catAx>
      <c:valAx>
        <c:axId val="133432832"/>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5.3482910194073557E-3"/>
              <c:y val="2.1548051685846951E-2"/>
            </c:manualLayout>
          </c:layout>
          <c:overlay val="0"/>
        </c:title>
        <c:numFmt formatCode="General" sourceLinked="1"/>
        <c:majorTickMark val="out"/>
        <c:minorTickMark val="none"/>
        <c:tickLblPos val="nextTo"/>
        <c:crossAx val="13343129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92115384615385"/>
          <c:y val="0.13920833333333332"/>
          <c:w val="0.69253311965811981"/>
          <c:h val="0.4686238095238095"/>
        </c:manualLayout>
      </c:layout>
      <c:lineChart>
        <c:grouping val="standard"/>
        <c:varyColors val="1"/>
        <c:ser>
          <c:idx val="0"/>
          <c:order val="0"/>
          <c:tx>
            <c:strRef>
              <c:f>'[Estimates_template_2019 (updated).xlsx]Bangladesh_ni_plhiv_deaths'!$C$2</c:f>
              <c:strCache>
                <c:ptCount val="1"/>
                <c:pt idx="0">
                  <c:v>PLHIV</c:v>
                </c:pt>
              </c:strCache>
            </c:strRef>
          </c:tx>
          <c:spPr>
            <a:ln w="38100" cmpd="sng">
              <a:solidFill>
                <a:srgbClr val="63CDF6"/>
              </a:solidFill>
              <a:prstDash val="solid"/>
            </a:ln>
          </c:spPr>
          <c:marker>
            <c:symbol val="none"/>
          </c:marker>
          <c:dLbls>
            <c:dLbl>
              <c:idx val="28"/>
              <c:tx>
                <c:rich>
                  <a:bodyPr/>
                  <a:lstStyle/>
                  <a:p>
                    <a:r>
                      <a:rPr lang="en-US" dirty="0"/>
                      <a:t> 14,000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733-49B4-90E0-400F5C4A4A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(updated).xlsx]Bangladesh_ni_plhiv_deaths'!$C$3:$C$31</c:f>
              <c:numCache>
                <c:formatCode>_(* #,##0_);_(* \(#,##0\);_(* "-"??_);_(@_)</c:formatCode>
                <c:ptCount val="29"/>
                <c:pt idx="0">
                  <c:v>34</c:v>
                </c:pt>
                <c:pt idx="1">
                  <c:v>52</c:v>
                </c:pt>
                <c:pt idx="2">
                  <c:v>76</c:v>
                </c:pt>
                <c:pt idx="3">
                  <c:v>107</c:v>
                </c:pt>
                <c:pt idx="4">
                  <c:v>145</c:v>
                </c:pt>
                <c:pt idx="5">
                  <c:v>197</c:v>
                </c:pt>
                <c:pt idx="6">
                  <c:v>270</c:v>
                </c:pt>
                <c:pt idx="7">
                  <c:v>366</c:v>
                </c:pt>
                <c:pt idx="8">
                  <c:v>491</c:v>
                </c:pt>
                <c:pt idx="9">
                  <c:v>672</c:v>
                </c:pt>
                <c:pt idx="10">
                  <c:v>940</c:v>
                </c:pt>
                <c:pt idx="11">
                  <c:v>1322</c:v>
                </c:pt>
                <c:pt idx="12">
                  <c:v>1838</c:v>
                </c:pt>
                <c:pt idx="13">
                  <c:v>2489</c:v>
                </c:pt>
                <c:pt idx="14">
                  <c:v>3228</c:v>
                </c:pt>
                <c:pt idx="15">
                  <c:v>4046</c:v>
                </c:pt>
                <c:pt idx="16">
                  <c:v>4835</c:v>
                </c:pt>
                <c:pt idx="17">
                  <c:v>5583</c:v>
                </c:pt>
                <c:pt idx="18">
                  <c:v>6293</c:v>
                </c:pt>
                <c:pt idx="19">
                  <c:v>6993</c:v>
                </c:pt>
                <c:pt idx="20">
                  <c:v>7661</c:v>
                </c:pt>
                <c:pt idx="21">
                  <c:v>8273</c:v>
                </c:pt>
                <c:pt idx="22">
                  <c:v>8956</c:v>
                </c:pt>
                <c:pt idx="23">
                  <c:v>9666</c:v>
                </c:pt>
                <c:pt idx="24">
                  <c:v>10441</c:v>
                </c:pt>
                <c:pt idx="25">
                  <c:v>11251</c:v>
                </c:pt>
                <c:pt idx="26">
                  <c:v>12099</c:v>
                </c:pt>
                <c:pt idx="27">
                  <c:v>12960</c:v>
                </c:pt>
                <c:pt idx="28">
                  <c:v>13846</c:v>
                </c:pt>
              </c:numCache>
            </c:numRef>
          </c:val>
          <c:smooth val="0"/>
          <c:extLst>
            <c:ext xmlns:c16="http://schemas.microsoft.com/office/drawing/2014/chart" uri="{C3380CC4-5D6E-409C-BE32-E72D297353CC}">
              <c16:uniqueId val="{00000001-3733-49B4-90E0-400F5C4A4A53}"/>
            </c:ext>
          </c:extLst>
        </c:ser>
        <c:ser>
          <c:idx val="1"/>
          <c:order val="1"/>
          <c:tx>
            <c:strRef>
              <c:f>'[Estimates_template_2019 (updated).xlsx]Bangladesh_ni_plhiv_deaths'!$D$2</c:f>
              <c:strCache>
                <c:ptCount val="1"/>
                <c:pt idx="0">
                  <c:v>PLHIV - Lower</c:v>
                </c:pt>
              </c:strCache>
            </c:strRef>
          </c:tx>
          <c:spPr>
            <a:ln w="19050" cmpd="sng">
              <a:solidFill>
                <a:srgbClr val="63CDF6"/>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(updated).xlsx]Bangladesh_ni_plhiv_deaths'!$D$3:$D$31</c:f>
              <c:numCache>
                <c:formatCode>_(* #,##0_);_(* \(#,##0\);_(* "-"??_);_(@_)</c:formatCode>
                <c:ptCount val="29"/>
                <c:pt idx="0">
                  <c:v>28</c:v>
                </c:pt>
                <c:pt idx="1">
                  <c:v>43</c:v>
                </c:pt>
                <c:pt idx="2">
                  <c:v>64</c:v>
                </c:pt>
                <c:pt idx="3">
                  <c:v>90</c:v>
                </c:pt>
                <c:pt idx="4">
                  <c:v>122</c:v>
                </c:pt>
                <c:pt idx="5">
                  <c:v>165</c:v>
                </c:pt>
                <c:pt idx="6">
                  <c:v>227</c:v>
                </c:pt>
                <c:pt idx="7">
                  <c:v>308</c:v>
                </c:pt>
                <c:pt idx="8">
                  <c:v>415</c:v>
                </c:pt>
                <c:pt idx="9">
                  <c:v>568</c:v>
                </c:pt>
                <c:pt idx="10">
                  <c:v>803</c:v>
                </c:pt>
                <c:pt idx="11">
                  <c:v>1139</c:v>
                </c:pt>
                <c:pt idx="12">
                  <c:v>1591</c:v>
                </c:pt>
                <c:pt idx="13">
                  <c:v>2162</c:v>
                </c:pt>
                <c:pt idx="14">
                  <c:v>2808</c:v>
                </c:pt>
                <c:pt idx="15">
                  <c:v>3520</c:v>
                </c:pt>
                <c:pt idx="16">
                  <c:v>4203</c:v>
                </c:pt>
                <c:pt idx="17">
                  <c:v>4842</c:v>
                </c:pt>
                <c:pt idx="18">
                  <c:v>5429</c:v>
                </c:pt>
                <c:pt idx="19">
                  <c:v>6024</c:v>
                </c:pt>
                <c:pt idx="20">
                  <c:v>6602</c:v>
                </c:pt>
                <c:pt idx="21">
                  <c:v>7118</c:v>
                </c:pt>
                <c:pt idx="22">
                  <c:v>7728</c:v>
                </c:pt>
                <c:pt idx="23">
                  <c:v>8368</c:v>
                </c:pt>
                <c:pt idx="24">
                  <c:v>9066</c:v>
                </c:pt>
                <c:pt idx="25">
                  <c:v>9817</c:v>
                </c:pt>
                <c:pt idx="26">
                  <c:v>10567</c:v>
                </c:pt>
                <c:pt idx="27">
                  <c:v>11364</c:v>
                </c:pt>
                <c:pt idx="28">
                  <c:v>12174</c:v>
                </c:pt>
              </c:numCache>
            </c:numRef>
          </c:val>
          <c:smooth val="0"/>
          <c:extLst>
            <c:ext xmlns:c16="http://schemas.microsoft.com/office/drawing/2014/chart" uri="{C3380CC4-5D6E-409C-BE32-E72D297353CC}">
              <c16:uniqueId val="{00000002-3733-49B4-90E0-400F5C4A4A53}"/>
            </c:ext>
          </c:extLst>
        </c:ser>
        <c:ser>
          <c:idx val="2"/>
          <c:order val="2"/>
          <c:tx>
            <c:strRef>
              <c:f>'[Estimates_template_2019 (updated).xlsx]Bangladesh_ni_plhiv_deaths'!$E$2</c:f>
              <c:strCache>
                <c:ptCount val="1"/>
                <c:pt idx="0">
                  <c:v>PLHIV - Upper</c:v>
                </c:pt>
              </c:strCache>
            </c:strRef>
          </c:tx>
          <c:spPr>
            <a:ln w="19050" cmpd="sng">
              <a:solidFill>
                <a:srgbClr val="63CDF6"/>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(updated).xlsx]Bangladesh_ni_plhiv_deaths'!$E$3:$E$31</c:f>
              <c:numCache>
                <c:formatCode>_(* #,##0_);_(* \(#,##0\);_(* "-"??_);_(@_)</c:formatCode>
                <c:ptCount val="29"/>
                <c:pt idx="0">
                  <c:v>39</c:v>
                </c:pt>
                <c:pt idx="1">
                  <c:v>60</c:v>
                </c:pt>
                <c:pt idx="2">
                  <c:v>88</c:v>
                </c:pt>
                <c:pt idx="3">
                  <c:v>124</c:v>
                </c:pt>
                <c:pt idx="4">
                  <c:v>167</c:v>
                </c:pt>
                <c:pt idx="5">
                  <c:v>227</c:v>
                </c:pt>
                <c:pt idx="6">
                  <c:v>311</c:v>
                </c:pt>
                <c:pt idx="7">
                  <c:v>421</c:v>
                </c:pt>
                <c:pt idx="8">
                  <c:v>565</c:v>
                </c:pt>
                <c:pt idx="9">
                  <c:v>771</c:v>
                </c:pt>
                <c:pt idx="10">
                  <c:v>1075</c:v>
                </c:pt>
                <c:pt idx="11">
                  <c:v>1505</c:v>
                </c:pt>
                <c:pt idx="12">
                  <c:v>2087</c:v>
                </c:pt>
                <c:pt idx="13">
                  <c:v>2825</c:v>
                </c:pt>
                <c:pt idx="14">
                  <c:v>3660</c:v>
                </c:pt>
                <c:pt idx="15">
                  <c:v>4600</c:v>
                </c:pt>
                <c:pt idx="16">
                  <c:v>5505</c:v>
                </c:pt>
                <c:pt idx="17">
                  <c:v>6390</c:v>
                </c:pt>
                <c:pt idx="18">
                  <c:v>7209</c:v>
                </c:pt>
                <c:pt idx="19">
                  <c:v>8011</c:v>
                </c:pt>
                <c:pt idx="20">
                  <c:v>8809</c:v>
                </c:pt>
                <c:pt idx="21">
                  <c:v>9528</c:v>
                </c:pt>
                <c:pt idx="22">
                  <c:v>10307</c:v>
                </c:pt>
                <c:pt idx="23">
                  <c:v>11123</c:v>
                </c:pt>
                <c:pt idx="24">
                  <c:v>11991</c:v>
                </c:pt>
                <c:pt idx="25">
                  <c:v>12897</c:v>
                </c:pt>
                <c:pt idx="26">
                  <c:v>13819</c:v>
                </c:pt>
                <c:pt idx="27">
                  <c:v>14769</c:v>
                </c:pt>
                <c:pt idx="28">
                  <c:v>15775</c:v>
                </c:pt>
              </c:numCache>
            </c:numRef>
          </c:val>
          <c:smooth val="0"/>
          <c:extLst>
            <c:ext xmlns:c16="http://schemas.microsoft.com/office/drawing/2014/chart" uri="{C3380CC4-5D6E-409C-BE32-E72D297353CC}">
              <c16:uniqueId val="{00000003-3733-49B4-90E0-400F5C4A4A53}"/>
            </c:ext>
          </c:extLst>
        </c:ser>
        <c:dLbls>
          <c:showLegendKey val="0"/>
          <c:showVal val="0"/>
          <c:showCatName val="0"/>
          <c:showSerName val="0"/>
          <c:showPercent val="0"/>
          <c:showBubbleSize val="0"/>
        </c:dLbls>
        <c:smooth val="0"/>
        <c:axId val="14711424"/>
        <c:axId val="14713216"/>
      </c:lineChart>
      <c:catAx>
        <c:axId val="14711424"/>
        <c:scaling>
          <c:orientation val="minMax"/>
        </c:scaling>
        <c:delete val="0"/>
        <c:axPos val="b"/>
        <c:numFmt formatCode="General" sourceLinked="1"/>
        <c:majorTickMark val="cross"/>
        <c:minorTickMark val="cross"/>
        <c:tickLblPos val="nextTo"/>
        <c:txPr>
          <a:bodyPr rot="-5400000"/>
          <a:lstStyle/>
          <a:p>
            <a:pPr>
              <a:defRPr/>
            </a:pPr>
            <a:endParaRPr lang="en-US"/>
          </a:p>
        </c:txPr>
        <c:crossAx val="14713216"/>
        <c:crosses val="autoZero"/>
        <c:auto val="1"/>
        <c:lblAlgn val="ctr"/>
        <c:lblOffset val="100"/>
        <c:noMultiLvlLbl val="1"/>
      </c:catAx>
      <c:valAx>
        <c:axId val="14713216"/>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14711424"/>
        <c:crosses val="autoZero"/>
        <c:crossBetween val="between"/>
      </c:valAx>
      <c:spPr>
        <a:solidFill>
          <a:srgbClr val="FFFFFF"/>
        </a:solidFill>
      </c:spPr>
    </c:plotArea>
    <c:legend>
      <c:legendPos val="b"/>
      <c:legendEntry>
        <c:idx val="1"/>
        <c:delete val="1"/>
      </c:legendEntry>
      <c:legendEntry>
        <c:idx val="2"/>
        <c:delete val="1"/>
      </c:legendEntry>
      <c:layout>
        <c:manualLayout>
          <c:xMode val="edge"/>
          <c:yMode val="edge"/>
          <c:x val="0.40844059829059826"/>
          <c:y val="0.79809404761904768"/>
          <c:w val="0.17226410256410257"/>
          <c:h val="8.5993253968253969E-2"/>
        </c:manualLayout>
      </c:layout>
      <c:overlay val="0"/>
    </c:legend>
    <c:plotVisOnly val="1"/>
    <c:dispBlanksAs val="zero"/>
    <c:showDLblsOverMax val="1"/>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610788701749392E-2"/>
          <c:y val="8.6160506384556218E-2"/>
          <c:w val="0.89436705819250917"/>
          <c:h val="0.81588184371910277"/>
        </c:manualLayout>
      </c:layout>
      <c:barChart>
        <c:barDir val="col"/>
        <c:grouping val="clustered"/>
        <c:varyColors val="0"/>
        <c:ser>
          <c:idx val="0"/>
          <c:order val="0"/>
          <c:tx>
            <c:strRef>
              <c:f>'Condom use KP'!$B$5</c:f>
              <c:strCache>
                <c:ptCount val="1"/>
                <c:pt idx="0">
                  <c:v>PWID</c:v>
                </c:pt>
              </c:strCache>
            </c:strRef>
          </c:tx>
          <c:spPr>
            <a:solidFill>
              <a:srgbClr val="63CDF6"/>
            </a:solidFill>
            <a:ln w="38100">
              <a:noFill/>
            </a:ln>
          </c:spPr>
          <c:invertIfNegative val="0"/>
          <c:dPt>
            <c:idx val="1"/>
            <c:invertIfNegative val="0"/>
            <c:bubble3D val="0"/>
            <c:extLst>
              <c:ext xmlns:c16="http://schemas.microsoft.com/office/drawing/2014/chart" uri="{C3380CC4-5D6E-409C-BE32-E72D297353CC}">
                <c16:uniqueId val="{00000000-2D38-4527-8C3C-A5D146298D78}"/>
              </c:ext>
            </c:extLst>
          </c:dPt>
          <c:dPt>
            <c:idx val="2"/>
            <c:invertIfNegative val="0"/>
            <c:bubble3D val="0"/>
            <c:extLst>
              <c:ext xmlns:c16="http://schemas.microsoft.com/office/drawing/2014/chart" uri="{C3380CC4-5D6E-409C-BE32-E72D297353CC}">
                <c16:uniqueId val="{00000001-2D38-4527-8C3C-A5D146298D78}"/>
              </c:ext>
            </c:extLst>
          </c:dPt>
          <c:dLbls>
            <c:dLbl>
              <c:idx val="3"/>
              <c:layout>
                <c:manualLayout>
                  <c:x val="-3.6990815175451941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38-4527-8C3C-A5D146298D78}"/>
                </c:ext>
              </c:extLst>
            </c:dLbl>
            <c:dLbl>
              <c:idx val="4"/>
              <c:layout>
                <c:manualLayout>
                  <c:x val="-3.4814884871013592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38-4527-8C3C-A5D146298D78}"/>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KP'!$C$4:$O$4</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'Condom use KP'!$C$5:$O$5</c:f>
              <c:numCache>
                <c:formatCode>General</c:formatCode>
                <c:ptCount val="13"/>
                <c:pt idx="0">
                  <c:v>24</c:v>
                </c:pt>
                <c:pt idx="4">
                  <c:v>45</c:v>
                </c:pt>
                <c:pt idx="12">
                  <c:v>35</c:v>
                </c:pt>
              </c:numCache>
            </c:numRef>
          </c:val>
          <c:extLst>
            <c:ext xmlns:c16="http://schemas.microsoft.com/office/drawing/2014/chart" uri="{C3380CC4-5D6E-409C-BE32-E72D297353CC}">
              <c16:uniqueId val="{00000004-2D38-4527-8C3C-A5D146298D78}"/>
            </c:ext>
          </c:extLst>
        </c:ser>
        <c:ser>
          <c:idx val="1"/>
          <c:order val="1"/>
          <c:tx>
            <c:strRef>
              <c:f>'Condom use KP'!$B$6</c:f>
              <c:strCache>
                <c:ptCount val="1"/>
                <c:pt idx="0">
                  <c:v>MSM </c:v>
                </c:pt>
              </c:strCache>
            </c:strRef>
          </c:tx>
          <c:spPr>
            <a:solidFill>
              <a:srgbClr val="F15B40"/>
            </a:solidFill>
            <a:ln>
              <a:noFill/>
            </a:ln>
          </c:spPr>
          <c:invertIfNegative val="0"/>
          <c:dLbls>
            <c:dLbl>
              <c:idx val="3"/>
              <c:layout>
                <c:manualLayout>
                  <c:x val="-3.5435110674325941E-2"/>
                  <c:y val="5.5324074074074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38-4527-8C3C-A5D146298D78}"/>
                </c:ext>
              </c:extLst>
            </c:dLbl>
            <c:dLbl>
              <c:idx val="7"/>
              <c:layout>
                <c:manualLayout>
                  <c:x val="-3.761104097876429E-2"/>
                  <c:y val="5.5324074074074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38-4527-8C3C-A5D146298D7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KP'!$C$4:$O$4</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'Condom use KP'!$C$6:$O$6</c:f>
              <c:numCache>
                <c:formatCode>General</c:formatCode>
                <c:ptCount val="13"/>
                <c:pt idx="0">
                  <c:v>49</c:v>
                </c:pt>
                <c:pt idx="4">
                  <c:v>31</c:v>
                </c:pt>
                <c:pt idx="7">
                  <c:v>26</c:v>
                </c:pt>
                <c:pt idx="10">
                  <c:v>49</c:v>
                </c:pt>
                <c:pt idx="12">
                  <c:v>46</c:v>
                </c:pt>
              </c:numCache>
            </c:numRef>
          </c:val>
          <c:extLst>
            <c:ext xmlns:c16="http://schemas.microsoft.com/office/drawing/2014/chart" uri="{C3380CC4-5D6E-409C-BE32-E72D297353CC}">
              <c16:uniqueId val="{00000007-2D38-4527-8C3C-A5D146298D78}"/>
            </c:ext>
          </c:extLst>
        </c:ser>
        <c:ser>
          <c:idx val="2"/>
          <c:order val="2"/>
          <c:tx>
            <c:strRef>
              <c:f>'Condom use KP'!$B$7</c:f>
              <c:strCache>
                <c:ptCount val="1"/>
                <c:pt idx="0">
                  <c:v>FSW</c:v>
                </c:pt>
              </c:strCache>
            </c:strRef>
          </c:tx>
          <c:spPr>
            <a:solidFill>
              <a:srgbClr val="00A99A"/>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KP'!$C$4:$O$4</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'Condom use KP'!$C$7:$O$7</c:f>
              <c:numCache>
                <c:formatCode>General</c:formatCode>
                <c:ptCount val="13"/>
                <c:pt idx="0">
                  <c:v>30.9</c:v>
                </c:pt>
                <c:pt idx="4">
                  <c:v>67</c:v>
                </c:pt>
                <c:pt idx="12">
                  <c:v>74</c:v>
                </c:pt>
              </c:numCache>
            </c:numRef>
          </c:val>
          <c:extLst>
            <c:ext xmlns:c16="http://schemas.microsoft.com/office/drawing/2014/chart" uri="{C3380CC4-5D6E-409C-BE32-E72D297353CC}">
              <c16:uniqueId val="{00000008-2D38-4527-8C3C-A5D146298D78}"/>
            </c:ext>
          </c:extLst>
        </c:ser>
        <c:ser>
          <c:idx val="3"/>
          <c:order val="3"/>
          <c:tx>
            <c:strRef>
              <c:f>'Condom use KP'!$B$8</c:f>
              <c:strCache>
                <c:ptCount val="1"/>
                <c:pt idx="0">
                  <c:v>TG</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KP'!$C$4:$O$4</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'Condom use KP'!$C$8:$O$8</c:f>
              <c:numCache>
                <c:formatCode>General</c:formatCode>
                <c:ptCount val="13"/>
                <c:pt idx="12">
                  <c:v>41</c:v>
                </c:pt>
              </c:numCache>
            </c:numRef>
          </c:val>
          <c:extLst>
            <c:ext xmlns:c16="http://schemas.microsoft.com/office/drawing/2014/chart" uri="{C3380CC4-5D6E-409C-BE32-E72D297353CC}">
              <c16:uniqueId val="{00000009-2D38-4527-8C3C-A5D146298D78}"/>
            </c:ext>
          </c:extLst>
        </c:ser>
        <c:dLbls>
          <c:showLegendKey val="0"/>
          <c:showVal val="0"/>
          <c:showCatName val="0"/>
          <c:showSerName val="0"/>
          <c:showPercent val="0"/>
          <c:showBubbleSize val="0"/>
        </c:dLbls>
        <c:gapWidth val="20"/>
        <c:axId val="134342912"/>
        <c:axId val="134426624"/>
      </c:barChart>
      <c:scatterChart>
        <c:scatterStyle val="smoothMarker"/>
        <c:varyColors val="0"/>
        <c:ser>
          <c:idx val="4"/>
          <c:order val="4"/>
          <c:tx>
            <c:strRef>
              <c:f>'Condom use KP'!$S$1</c:f>
              <c:strCache>
                <c:ptCount val="1"/>
                <c:pt idx="0">
                  <c:v>target</c:v>
                </c:pt>
              </c:strCache>
            </c:strRef>
          </c:tx>
          <c:spPr>
            <a:ln w="25400">
              <a:solidFill>
                <a:srgbClr val="E31837"/>
              </a:solidFill>
              <a:prstDash val="dash"/>
            </a:ln>
          </c:spPr>
          <c:marker>
            <c:symbol val="none"/>
          </c:marker>
          <c:xVal>
            <c:numRef>
              <c:f>'Condom use KP'!$R$2:$R$3</c:f>
              <c:numCache>
                <c:formatCode>General</c:formatCode>
                <c:ptCount val="2"/>
                <c:pt idx="0">
                  <c:v>0</c:v>
                </c:pt>
                <c:pt idx="1">
                  <c:v>1</c:v>
                </c:pt>
              </c:numCache>
            </c:numRef>
          </c:xVal>
          <c:yVal>
            <c:numRef>
              <c:f>'Condom use KP'!$S$2:$S$3</c:f>
              <c:numCache>
                <c:formatCode>General</c:formatCode>
                <c:ptCount val="2"/>
                <c:pt idx="0">
                  <c:v>90</c:v>
                </c:pt>
                <c:pt idx="1">
                  <c:v>90</c:v>
                </c:pt>
              </c:numCache>
            </c:numRef>
          </c:yVal>
          <c:smooth val="1"/>
          <c:extLst>
            <c:ext xmlns:c16="http://schemas.microsoft.com/office/drawing/2014/chart" uri="{C3380CC4-5D6E-409C-BE32-E72D297353CC}">
              <c16:uniqueId val="{0000000A-2D38-4527-8C3C-A5D146298D78}"/>
            </c:ext>
          </c:extLst>
        </c:ser>
        <c:dLbls>
          <c:showLegendKey val="0"/>
          <c:showVal val="0"/>
          <c:showCatName val="0"/>
          <c:showSerName val="0"/>
          <c:showPercent val="0"/>
          <c:showBubbleSize val="0"/>
        </c:dLbls>
        <c:axId val="134430080"/>
        <c:axId val="134428544"/>
      </c:scatterChart>
      <c:catAx>
        <c:axId val="134342912"/>
        <c:scaling>
          <c:orientation val="minMax"/>
        </c:scaling>
        <c:delete val="0"/>
        <c:axPos val="b"/>
        <c:numFmt formatCode="General" sourceLinked="0"/>
        <c:majorTickMark val="out"/>
        <c:minorTickMark val="none"/>
        <c:tickLblPos val="nextTo"/>
        <c:crossAx val="134426624"/>
        <c:crosses val="autoZero"/>
        <c:auto val="1"/>
        <c:lblAlgn val="ctr"/>
        <c:lblOffset val="100"/>
        <c:noMultiLvlLbl val="0"/>
      </c:catAx>
      <c:valAx>
        <c:axId val="134426624"/>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0756463952644218E-2"/>
              <c:y val="5.5053286316669614E-2"/>
            </c:manualLayout>
          </c:layout>
          <c:overlay val="0"/>
        </c:title>
        <c:numFmt formatCode="General" sourceLinked="1"/>
        <c:majorTickMark val="out"/>
        <c:minorTickMark val="none"/>
        <c:tickLblPos val="nextTo"/>
        <c:crossAx val="134342912"/>
        <c:crosses val="autoZero"/>
        <c:crossBetween val="between"/>
        <c:majorUnit val="10"/>
      </c:valAx>
      <c:valAx>
        <c:axId val="134428544"/>
        <c:scaling>
          <c:orientation val="minMax"/>
          <c:max val="100"/>
          <c:min val="0"/>
        </c:scaling>
        <c:delete val="1"/>
        <c:axPos val="r"/>
        <c:numFmt formatCode="General" sourceLinked="1"/>
        <c:majorTickMark val="out"/>
        <c:minorTickMark val="none"/>
        <c:tickLblPos val="nextTo"/>
        <c:crossAx val="134430080"/>
        <c:crosses val="max"/>
        <c:crossBetween val="midCat"/>
        <c:majorUnit val="10"/>
      </c:valAx>
      <c:valAx>
        <c:axId val="134430080"/>
        <c:scaling>
          <c:orientation val="minMax"/>
          <c:max val="1"/>
          <c:min val="0"/>
        </c:scaling>
        <c:delete val="1"/>
        <c:axPos val="t"/>
        <c:numFmt formatCode="General" sourceLinked="1"/>
        <c:majorTickMark val="out"/>
        <c:minorTickMark val="none"/>
        <c:tickLblPos val="nextTo"/>
        <c:crossAx val="134428544"/>
        <c:crosses val="max"/>
        <c:crossBetween val="midCat"/>
        <c:majorUnit val="0.2"/>
      </c:valAx>
    </c:plotArea>
    <c:legend>
      <c:legendPos val="b"/>
      <c:legendEntry>
        <c:idx val="4"/>
        <c:delete val="1"/>
      </c:legendEntry>
      <c:layout>
        <c:manualLayout>
          <c:xMode val="edge"/>
          <c:yMode val="edge"/>
          <c:x val="0.62512012062321998"/>
          <c:y val="7.0725732395967938E-2"/>
          <c:w val="0.3063052437594237"/>
          <c:h val="5.5211123733607675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002743975184927E-2"/>
          <c:y val="0.12085276105192733"/>
          <c:w val="0.91133058935814837"/>
          <c:h val="0.60785548865215377"/>
        </c:manualLayout>
      </c:layout>
      <c:barChart>
        <c:barDir val="col"/>
        <c:grouping val="clustered"/>
        <c:varyColors val="0"/>
        <c:ser>
          <c:idx val="0"/>
          <c:order val="0"/>
          <c:tx>
            <c:strRef>
              <c:f>'MSW Hijra cnd use'!$D$2</c:f>
              <c:strCache>
                <c:ptCount val="1"/>
                <c:pt idx="0">
                  <c:v>2002</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'MSW Hijra cnd use'!$A$3:$C$8</c:f>
              <c:multiLvlStrCache>
                <c:ptCount val="6"/>
                <c:lvl>
                  <c:pt idx="0">
                    <c:v>Dhaka</c:v>
                  </c:pt>
                  <c:pt idx="1">
                    <c:v>Chittagong</c:v>
                  </c:pt>
                  <c:pt idx="2">
                    <c:v>Dhaka</c:v>
                  </c:pt>
                  <c:pt idx="3">
                    <c:v>Chittagong</c:v>
                  </c:pt>
                  <c:pt idx="4">
                    <c:v>Dhaka</c:v>
                  </c:pt>
                  <c:pt idx="5">
                    <c:v>Dhaka</c:v>
                  </c:pt>
                </c:lvl>
                <c:lvl>
                  <c:pt idx="0">
                    <c:v>with new clients</c:v>
                  </c:pt>
                  <c:pt idx="2">
                    <c:v>with regular clients</c:v>
                  </c:pt>
                  <c:pt idx="4">
                    <c:v>with new clients</c:v>
                  </c:pt>
                  <c:pt idx="5">
                    <c:v>with regular clients</c:v>
                  </c:pt>
                </c:lvl>
                <c:lvl>
                  <c:pt idx="0">
                    <c:v>MSW</c:v>
                  </c:pt>
                  <c:pt idx="4">
                    <c:v>Hijra</c:v>
                  </c:pt>
                </c:lvl>
              </c:multiLvlStrCache>
            </c:multiLvlStrRef>
          </c:cat>
          <c:val>
            <c:numRef>
              <c:f>'MSW Hijra cnd use'!$D$3:$D$8</c:f>
              <c:numCache>
                <c:formatCode>General</c:formatCode>
                <c:ptCount val="6"/>
                <c:pt idx="0">
                  <c:v>32</c:v>
                </c:pt>
                <c:pt idx="1">
                  <c:v>15</c:v>
                </c:pt>
                <c:pt idx="2">
                  <c:v>29</c:v>
                </c:pt>
                <c:pt idx="3">
                  <c:v>13</c:v>
                </c:pt>
                <c:pt idx="4">
                  <c:v>15</c:v>
                </c:pt>
                <c:pt idx="5">
                  <c:v>13</c:v>
                </c:pt>
              </c:numCache>
            </c:numRef>
          </c:val>
          <c:extLst>
            <c:ext xmlns:c16="http://schemas.microsoft.com/office/drawing/2014/chart" uri="{C3380CC4-5D6E-409C-BE32-E72D297353CC}">
              <c16:uniqueId val="{00000000-A09F-416A-BB2F-F55DA5E86DE8}"/>
            </c:ext>
          </c:extLst>
        </c:ser>
        <c:ser>
          <c:idx val="1"/>
          <c:order val="1"/>
          <c:tx>
            <c:strRef>
              <c:f>'MSW Hijra cnd use'!$E$2</c:f>
              <c:strCache>
                <c:ptCount val="1"/>
                <c:pt idx="0">
                  <c:v>2003-04</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'MSW Hijra cnd use'!$A$3:$C$8</c:f>
              <c:multiLvlStrCache>
                <c:ptCount val="6"/>
                <c:lvl>
                  <c:pt idx="0">
                    <c:v>Dhaka</c:v>
                  </c:pt>
                  <c:pt idx="1">
                    <c:v>Chittagong</c:v>
                  </c:pt>
                  <c:pt idx="2">
                    <c:v>Dhaka</c:v>
                  </c:pt>
                  <c:pt idx="3">
                    <c:v>Chittagong</c:v>
                  </c:pt>
                  <c:pt idx="4">
                    <c:v>Dhaka</c:v>
                  </c:pt>
                  <c:pt idx="5">
                    <c:v>Dhaka</c:v>
                  </c:pt>
                </c:lvl>
                <c:lvl>
                  <c:pt idx="0">
                    <c:v>with new clients</c:v>
                  </c:pt>
                  <c:pt idx="2">
                    <c:v>with regular clients</c:v>
                  </c:pt>
                  <c:pt idx="4">
                    <c:v>with new clients</c:v>
                  </c:pt>
                  <c:pt idx="5">
                    <c:v>with regular clients</c:v>
                  </c:pt>
                </c:lvl>
                <c:lvl>
                  <c:pt idx="0">
                    <c:v>MSW</c:v>
                  </c:pt>
                  <c:pt idx="4">
                    <c:v>Hijra</c:v>
                  </c:pt>
                </c:lvl>
              </c:multiLvlStrCache>
            </c:multiLvlStrRef>
          </c:cat>
          <c:val>
            <c:numRef>
              <c:f>'MSW Hijra cnd use'!$E$3:$E$8</c:f>
              <c:numCache>
                <c:formatCode>General</c:formatCode>
                <c:ptCount val="6"/>
                <c:pt idx="0">
                  <c:v>44</c:v>
                </c:pt>
                <c:pt idx="1">
                  <c:v>45</c:v>
                </c:pt>
                <c:pt idx="2">
                  <c:v>35</c:v>
                </c:pt>
                <c:pt idx="3">
                  <c:v>30</c:v>
                </c:pt>
                <c:pt idx="4">
                  <c:v>16</c:v>
                </c:pt>
                <c:pt idx="5">
                  <c:v>17</c:v>
                </c:pt>
              </c:numCache>
            </c:numRef>
          </c:val>
          <c:extLst>
            <c:ext xmlns:c16="http://schemas.microsoft.com/office/drawing/2014/chart" uri="{C3380CC4-5D6E-409C-BE32-E72D297353CC}">
              <c16:uniqueId val="{00000001-A09F-416A-BB2F-F55DA5E86DE8}"/>
            </c:ext>
          </c:extLst>
        </c:ser>
        <c:ser>
          <c:idx val="2"/>
          <c:order val="2"/>
          <c:tx>
            <c:strRef>
              <c:f>'MSW Hijra cnd use'!$F$2</c:f>
              <c:strCache>
                <c:ptCount val="1"/>
                <c:pt idx="0">
                  <c:v>2006-07</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'MSW Hijra cnd use'!$A$3:$C$8</c:f>
              <c:multiLvlStrCache>
                <c:ptCount val="6"/>
                <c:lvl>
                  <c:pt idx="0">
                    <c:v>Dhaka</c:v>
                  </c:pt>
                  <c:pt idx="1">
                    <c:v>Chittagong</c:v>
                  </c:pt>
                  <c:pt idx="2">
                    <c:v>Dhaka</c:v>
                  </c:pt>
                  <c:pt idx="3">
                    <c:v>Chittagong</c:v>
                  </c:pt>
                  <c:pt idx="4">
                    <c:v>Dhaka</c:v>
                  </c:pt>
                  <c:pt idx="5">
                    <c:v>Dhaka</c:v>
                  </c:pt>
                </c:lvl>
                <c:lvl>
                  <c:pt idx="0">
                    <c:v>with new clients</c:v>
                  </c:pt>
                  <c:pt idx="2">
                    <c:v>with regular clients</c:v>
                  </c:pt>
                  <c:pt idx="4">
                    <c:v>with new clients</c:v>
                  </c:pt>
                  <c:pt idx="5">
                    <c:v>with regular clients</c:v>
                  </c:pt>
                </c:lvl>
                <c:lvl>
                  <c:pt idx="0">
                    <c:v>MSW</c:v>
                  </c:pt>
                  <c:pt idx="4">
                    <c:v>Hijra</c:v>
                  </c:pt>
                </c:lvl>
              </c:multiLvlStrCache>
            </c:multiLvlStrRef>
          </c:cat>
          <c:val>
            <c:numRef>
              <c:f>'MSW Hijra cnd use'!$F$3:$F$8</c:f>
              <c:numCache>
                <c:formatCode>General</c:formatCode>
                <c:ptCount val="6"/>
                <c:pt idx="0">
                  <c:v>38</c:v>
                </c:pt>
                <c:pt idx="1">
                  <c:v>49</c:v>
                </c:pt>
                <c:pt idx="2">
                  <c:v>22</c:v>
                </c:pt>
                <c:pt idx="3">
                  <c:v>50</c:v>
                </c:pt>
                <c:pt idx="4">
                  <c:v>67</c:v>
                </c:pt>
                <c:pt idx="5">
                  <c:v>67</c:v>
                </c:pt>
              </c:numCache>
            </c:numRef>
          </c:val>
          <c:extLst>
            <c:ext xmlns:c16="http://schemas.microsoft.com/office/drawing/2014/chart" uri="{C3380CC4-5D6E-409C-BE32-E72D297353CC}">
              <c16:uniqueId val="{00000002-A09F-416A-BB2F-F55DA5E86DE8}"/>
            </c:ext>
          </c:extLst>
        </c:ser>
        <c:ser>
          <c:idx val="3"/>
          <c:order val="3"/>
          <c:tx>
            <c:strRef>
              <c:f>'MSW Hijra cnd use'!$G$2</c:f>
              <c:strCache>
                <c:ptCount val="1"/>
                <c:pt idx="0">
                  <c:v>2010</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'MSW Hijra cnd use'!$A$3:$C$8</c:f>
              <c:multiLvlStrCache>
                <c:ptCount val="6"/>
                <c:lvl>
                  <c:pt idx="0">
                    <c:v>Dhaka</c:v>
                  </c:pt>
                  <c:pt idx="1">
                    <c:v>Chittagong</c:v>
                  </c:pt>
                  <c:pt idx="2">
                    <c:v>Dhaka</c:v>
                  </c:pt>
                  <c:pt idx="3">
                    <c:v>Chittagong</c:v>
                  </c:pt>
                  <c:pt idx="4">
                    <c:v>Dhaka</c:v>
                  </c:pt>
                  <c:pt idx="5">
                    <c:v>Dhaka</c:v>
                  </c:pt>
                </c:lvl>
                <c:lvl>
                  <c:pt idx="0">
                    <c:v>with new clients</c:v>
                  </c:pt>
                  <c:pt idx="2">
                    <c:v>with regular clients</c:v>
                  </c:pt>
                  <c:pt idx="4">
                    <c:v>with new clients</c:v>
                  </c:pt>
                  <c:pt idx="5">
                    <c:v>with regular clients</c:v>
                  </c:pt>
                </c:lvl>
                <c:lvl>
                  <c:pt idx="0">
                    <c:v>MSW</c:v>
                  </c:pt>
                  <c:pt idx="4">
                    <c:v>Hijra</c:v>
                  </c:pt>
                </c:lvl>
              </c:multiLvlStrCache>
            </c:multiLvlStrRef>
          </c:cat>
          <c:val>
            <c:numRef>
              <c:f>'MSW Hijra cnd use'!$G$3:$G$8</c:f>
              <c:numCache>
                <c:formatCode>General</c:formatCode>
                <c:ptCount val="6"/>
                <c:pt idx="0">
                  <c:v>39</c:v>
                </c:pt>
                <c:pt idx="2">
                  <c:v>25</c:v>
                </c:pt>
                <c:pt idx="4">
                  <c:v>19</c:v>
                </c:pt>
                <c:pt idx="5">
                  <c:v>22</c:v>
                </c:pt>
              </c:numCache>
            </c:numRef>
          </c:val>
          <c:extLst>
            <c:ext xmlns:c16="http://schemas.microsoft.com/office/drawing/2014/chart" uri="{C3380CC4-5D6E-409C-BE32-E72D297353CC}">
              <c16:uniqueId val="{00000003-A09F-416A-BB2F-F55DA5E86DE8}"/>
            </c:ext>
          </c:extLst>
        </c:ser>
        <c:ser>
          <c:idx val="4"/>
          <c:order val="4"/>
          <c:tx>
            <c:strRef>
              <c:f>'MSW Hijra cnd use'!$H$2</c:f>
              <c:strCache>
                <c:ptCount val="1"/>
                <c:pt idx="0">
                  <c:v>2013-14</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'MSW Hijra cnd use'!$A$3:$C$8</c:f>
              <c:multiLvlStrCache>
                <c:ptCount val="6"/>
                <c:lvl>
                  <c:pt idx="0">
                    <c:v>Dhaka</c:v>
                  </c:pt>
                  <c:pt idx="1">
                    <c:v>Chittagong</c:v>
                  </c:pt>
                  <c:pt idx="2">
                    <c:v>Dhaka</c:v>
                  </c:pt>
                  <c:pt idx="3">
                    <c:v>Chittagong</c:v>
                  </c:pt>
                  <c:pt idx="4">
                    <c:v>Dhaka</c:v>
                  </c:pt>
                  <c:pt idx="5">
                    <c:v>Dhaka</c:v>
                  </c:pt>
                </c:lvl>
                <c:lvl>
                  <c:pt idx="0">
                    <c:v>with new clients</c:v>
                  </c:pt>
                  <c:pt idx="2">
                    <c:v>with regular clients</c:v>
                  </c:pt>
                  <c:pt idx="4">
                    <c:v>with new clients</c:v>
                  </c:pt>
                  <c:pt idx="5">
                    <c:v>with regular clients</c:v>
                  </c:pt>
                </c:lvl>
                <c:lvl>
                  <c:pt idx="0">
                    <c:v>MSW</c:v>
                  </c:pt>
                  <c:pt idx="4">
                    <c:v>Hijra</c:v>
                  </c:pt>
                </c:lvl>
              </c:multiLvlStrCache>
            </c:multiLvlStrRef>
          </c:cat>
          <c:val>
            <c:numRef>
              <c:f>'MSW Hijra cnd use'!$H$3:$H$8</c:f>
              <c:numCache>
                <c:formatCode>General</c:formatCode>
                <c:ptCount val="6"/>
                <c:pt idx="0">
                  <c:v>56</c:v>
                </c:pt>
                <c:pt idx="1">
                  <c:v>68</c:v>
                </c:pt>
                <c:pt idx="2">
                  <c:v>53</c:v>
                </c:pt>
                <c:pt idx="3">
                  <c:v>57</c:v>
                </c:pt>
                <c:pt idx="4">
                  <c:v>40</c:v>
                </c:pt>
                <c:pt idx="5">
                  <c:v>46</c:v>
                </c:pt>
              </c:numCache>
            </c:numRef>
          </c:val>
          <c:extLst>
            <c:ext xmlns:c16="http://schemas.microsoft.com/office/drawing/2014/chart" uri="{C3380CC4-5D6E-409C-BE32-E72D297353CC}">
              <c16:uniqueId val="{00000004-A09F-416A-BB2F-F55DA5E86DE8}"/>
            </c:ext>
          </c:extLst>
        </c:ser>
        <c:dLbls>
          <c:showLegendKey val="0"/>
          <c:showVal val="0"/>
          <c:showCatName val="0"/>
          <c:showSerName val="0"/>
          <c:showPercent val="0"/>
          <c:showBubbleSize val="0"/>
        </c:dLbls>
        <c:gapWidth val="150"/>
        <c:axId val="134896640"/>
        <c:axId val="134914816"/>
      </c:barChart>
      <c:scatterChart>
        <c:scatterStyle val="lineMarker"/>
        <c:varyColors val="0"/>
        <c:ser>
          <c:idx val="5"/>
          <c:order val="5"/>
          <c:tx>
            <c:strRef>
              <c:f>'MSW Hijra cnd use'!$L$2</c:f>
              <c:strCache>
                <c:ptCount val="1"/>
                <c:pt idx="0">
                  <c:v>t</c:v>
                </c:pt>
              </c:strCache>
            </c:strRef>
          </c:tx>
          <c:spPr>
            <a:ln w="19050">
              <a:solidFill>
                <a:srgbClr val="E31837"/>
              </a:solidFill>
              <a:prstDash val="dash"/>
            </a:ln>
          </c:spPr>
          <c:marker>
            <c:symbol val="none"/>
          </c:marker>
          <c:xVal>
            <c:numRef>
              <c:f>'MSW Hijra cnd use'!$K$3:$K$4</c:f>
              <c:numCache>
                <c:formatCode>General</c:formatCode>
                <c:ptCount val="2"/>
                <c:pt idx="0">
                  <c:v>0</c:v>
                </c:pt>
                <c:pt idx="1">
                  <c:v>1</c:v>
                </c:pt>
              </c:numCache>
            </c:numRef>
          </c:xVal>
          <c:yVal>
            <c:numRef>
              <c:f>'MSW Hijra cnd use'!$L$3:$L$4</c:f>
              <c:numCache>
                <c:formatCode>General</c:formatCode>
                <c:ptCount val="2"/>
                <c:pt idx="0">
                  <c:v>90</c:v>
                </c:pt>
                <c:pt idx="1">
                  <c:v>90</c:v>
                </c:pt>
              </c:numCache>
            </c:numRef>
          </c:yVal>
          <c:smooth val="0"/>
          <c:extLst>
            <c:ext xmlns:c16="http://schemas.microsoft.com/office/drawing/2014/chart" uri="{C3380CC4-5D6E-409C-BE32-E72D297353CC}">
              <c16:uniqueId val="{00000005-A09F-416A-BB2F-F55DA5E86DE8}"/>
            </c:ext>
          </c:extLst>
        </c:ser>
        <c:dLbls>
          <c:showLegendKey val="0"/>
          <c:showVal val="0"/>
          <c:showCatName val="0"/>
          <c:showSerName val="0"/>
          <c:showPercent val="0"/>
          <c:showBubbleSize val="0"/>
        </c:dLbls>
        <c:axId val="134918528"/>
        <c:axId val="134916736"/>
      </c:scatterChart>
      <c:catAx>
        <c:axId val="134896640"/>
        <c:scaling>
          <c:orientation val="minMax"/>
        </c:scaling>
        <c:delete val="0"/>
        <c:axPos val="b"/>
        <c:numFmt formatCode="General" sourceLinked="0"/>
        <c:majorTickMark val="out"/>
        <c:minorTickMark val="none"/>
        <c:tickLblPos val="nextTo"/>
        <c:crossAx val="134914816"/>
        <c:crosses val="autoZero"/>
        <c:auto val="1"/>
        <c:lblAlgn val="ctr"/>
        <c:lblOffset val="100"/>
        <c:noMultiLvlLbl val="0"/>
      </c:catAx>
      <c:valAx>
        <c:axId val="134914816"/>
        <c:scaling>
          <c:orientation val="minMax"/>
          <c:max val="100"/>
          <c:min val="0"/>
        </c:scaling>
        <c:delete val="0"/>
        <c:axPos val="l"/>
        <c:title>
          <c:tx>
            <c:rich>
              <a:bodyPr rot="0" vert="horz"/>
              <a:lstStyle/>
              <a:p>
                <a:pPr>
                  <a:defRPr/>
                </a:pPr>
                <a:r>
                  <a:rPr lang="en-US"/>
                  <a:t>%</a:t>
                </a:r>
              </a:p>
            </c:rich>
          </c:tx>
          <c:layout>
            <c:manualLayout>
              <c:xMode val="edge"/>
              <c:yMode val="edge"/>
              <c:x val="5.4518611309949887E-2"/>
              <c:y val="8.0271216097987749E-2"/>
            </c:manualLayout>
          </c:layout>
          <c:overlay val="0"/>
        </c:title>
        <c:numFmt formatCode="General" sourceLinked="1"/>
        <c:majorTickMark val="out"/>
        <c:minorTickMark val="none"/>
        <c:tickLblPos val="nextTo"/>
        <c:crossAx val="134896640"/>
        <c:crosses val="autoZero"/>
        <c:crossBetween val="between"/>
        <c:majorUnit val="10"/>
      </c:valAx>
      <c:valAx>
        <c:axId val="134916736"/>
        <c:scaling>
          <c:orientation val="minMax"/>
          <c:max val="100"/>
          <c:min val="0"/>
        </c:scaling>
        <c:delete val="1"/>
        <c:axPos val="r"/>
        <c:numFmt formatCode="General" sourceLinked="1"/>
        <c:majorTickMark val="out"/>
        <c:minorTickMark val="none"/>
        <c:tickLblPos val="nextTo"/>
        <c:crossAx val="134918528"/>
        <c:crosses val="max"/>
        <c:crossBetween val="midCat"/>
        <c:majorUnit val="10"/>
      </c:valAx>
      <c:valAx>
        <c:axId val="134918528"/>
        <c:scaling>
          <c:orientation val="minMax"/>
          <c:max val="1"/>
          <c:min val="0"/>
        </c:scaling>
        <c:delete val="1"/>
        <c:axPos val="t"/>
        <c:numFmt formatCode="General" sourceLinked="1"/>
        <c:majorTickMark val="out"/>
        <c:minorTickMark val="none"/>
        <c:tickLblPos val="nextTo"/>
        <c:crossAx val="134916736"/>
        <c:crosses val="max"/>
        <c:crossBetween val="midCat"/>
        <c:majorUnit val="0.2"/>
      </c:valAx>
    </c:plotArea>
    <c:legend>
      <c:legendPos val="t"/>
      <c:legendEntry>
        <c:idx val="5"/>
        <c:delete val="1"/>
      </c:legendEntry>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'MSW Hijra const cnd use'!$D$1</c:f>
              <c:strCache>
                <c:ptCount val="1"/>
                <c:pt idx="0">
                  <c:v>2002</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'MSW Hijra const cnd use'!$A$2:$C$7</c:f>
              <c:multiLvlStrCache>
                <c:ptCount val="6"/>
                <c:lvl>
                  <c:pt idx="0">
                    <c:v>Dhaka</c:v>
                  </c:pt>
                  <c:pt idx="1">
                    <c:v>Chittagong</c:v>
                  </c:pt>
                  <c:pt idx="2">
                    <c:v>Dhaka</c:v>
                  </c:pt>
                  <c:pt idx="3">
                    <c:v>Chittagong</c:v>
                  </c:pt>
                  <c:pt idx="4">
                    <c:v>Dhaka</c:v>
                  </c:pt>
                  <c:pt idx="5">
                    <c:v>Dhaka</c:v>
                  </c:pt>
                </c:lvl>
                <c:lvl>
                  <c:pt idx="0">
                    <c:v>with new clients</c:v>
                  </c:pt>
                  <c:pt idx="2">
                    <c:v>with regular clients</c:v>
                  </c:pt>
                  <c:pt idx="4">
                    <c:v>with new clients</c:v>
                  </c:pt>
                  <c:pt idx="5">
                    <c:v>with regular clients</c:v>
                  </c:pt>
                </c:lvl>
                <c:lvl>
                  <c:pt idx="0">
                    <c:v>MSW</c:v>
                  </c:pt>
                  <c:pt idx="4">
                    <c:v>Hijra</c:v>
                  </c:pt>
                </c:lvl>
              </c:multiLvlStrCache>
            </c:multiLvlStrRef>
          </c:cat>
          <c:val>
            <c:numRef>
              <c:f>'MSW Hijra const cnd use'!$D$2:$D$7</c:f>
              <c:numCache>
                <c:formatCode>General</c:formatCode>
                <c:ptCount val="6"/>
                <c:pt idx="0">
                  <c:v>10</c:v>
                </c:pt>
                <c:pt idx="1">
                  <c:v>3</c:v>
                </c:pt>
                <c:pt idx="2">
                  <c:v>9</c:v>
                </c:pt>
                <c:pt idx="3">
                  <c:v>2</c:v>
                </c:pt>
                <c:pt idx="4">
                  <c:v>8</c:v>
                </c:pt>
                <c:pt idx="5">
                  <c:v>6</c:v>
                </c:pt>
              </c:numCache>
            </c:numRef>
          </c:val>
          <c:extLst>
            <c:ext xmlns:c16="http://schemas.microsoft.com/office/drawing/2014/chart" uri="{C3380CC4-5D6E-409C-BE32-E72D297353CC}">
              <c16:uniqueId val="{00000000-6669-4AB3-AF17-E7A3779D0AFE}"/>
            </c:ext>
          </c:extLst>
        </c:ser>
        <c:ser>
          <c:idx val="1"/>
          <c:order val="1"/>
          <c:tx>
            <c:strRef>
              <c:f>'MSW Hijra const cnd use'!$E$1</c:f>
              <c:strCache>
                <c:ptCount val="1"/>
                <c:pt idx="0">
                  <c:v>2003-04</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'MSW Hijra const cnd use'!$A$2:$C$7</c:f>
              <c:multiLvlStrCache>
                <c:ptCount val="6"/>
                <c:lvl>
                  <c:pt idx="0">
                    <c:v>Dhaka</c:v>
                  </c:pt>
                  <c:pt idx="1">
                    <c:v>Chittagong</c:v>
                  </c:pt>
                  <c:pt idx="2">
                    <c:v>Dhaka</c:v>
                  </c:pt>
                  <c:pt idx="3">
                    <c:v>Chittagong</c:v>
                  </c:pt>
                  <c:pt idx="4">
                    <c:v>Dhaka</c:v>
                  </c:pt>
                  <c:pt idx="5">
                    <c:v>Dhaka</c:v>
                  </c:pt>
                </c:lvl>
                <c:lvl>
                  <c:pt idx="0">
                    <c:v>with new clients</c:v>
                  </c:pt>
                  <c:pt idx="2">
                    <c:v>with regular clients</c:v>
                  </c:pt>
                  <c:pt idx="4">
                    <c:v>with new clients</c:v>
                  </c:pt>
                  <c:pt idx="5">
                    <c:v>with regular clients</c:v>
                  </c:pt>
                </c:lvl>
                <c:lvl>
                  <c:pt idx="0">
                    <c:v>MSW</c:v>
                  </c:pt>
                  <c:pt idx="4">
                    <c:v>Hijra</c:v>
                  </c:pt>
                </c:lvl>
              </c:multiLvlStrCache>
            </c:multiLvlStrRef>
          </c:cat>
          <c:val>
            <c:numRef>
              <c:f>'MSW Hijra const cnd use'!$E$2:$E$7</c:f>
              <c:numCache>
                <c:formatCode>General</c:formatCode>
                <c:ptCount val="6"/>
                <c:pt idx="0">
                  <c:v>18</c:v>
                </c:pt>
                <c:pt idx="1">
                  <c:v>22</c:v>
                </c:pt>
                <c:pt idx="2">
                  <c:v>12</c:v>
                </c:pt>
                <c:pt idx="3">
                  <c:v>19</c:v>
                </c:pt>
                <c:pt idx="4">
                  <c:v>2</c:v>
                </c:pt>
                <c:pt idx="5">
                  <c:v>3</c:v>
                </c:pt>
              </c:numCache>
            </c:numRef>
          </c:val>
          <c:extLst>
            <c:ext xmlns:c16="http://schemas.microsoft.com/office/drawing/2014/chart" uri="{C3380CC4-5D6E-409C-BE32-E72D297353CC}">
              <c16:uniqueId val="{00000001-6669-4AB3-AF17-E7A3779D0AFE}"/>
            </c:ext>
          </c:extLst>
        </c:ser>
        <c:ser>
          <c:idx val="2"/>
          <c:order val="2"/>
          <c:tx>
            <c:strRef>
              <c:f>'MSW Hijra const cnd use'!$F$1</c:f>
              <c:strCache>
                <c:ptCount val="1"/>
                <c:pt idx="0">
                  <c:v>2006-07</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'MSW Hijra const cnd use'!$A$2:$C$7</c:f>
              <c:multiLvlStrCache>
                <c:ptCount val="6"/>
                <c:lvl>
                  <c:pt idx="0">
                    <c:v>Dhaka</c:v>
                  </c:pt>
                  <c:pt idx="1">
                    <c:v>Chittagong</c:v>
                  </c:pt>
                  <c:pt idx="2">
                    <c:v>Dhaka</c:v>
                  </c:pt>
                  <c:pt idx="3">
                    <c:v>Chittagong</c:v>
                  </c:pt>
                  <c:pt idx="4">
                    <c:v>Dhaka</c:v>
                  </c:pt>
                  <c:pt idx="5">
                    <c:v>Dhaka</c:v>
                  </c:pt>
                </c:lvl>
                <c:lvl>
                  <c:pt idx="0">
                    <c:v>with new clients</c:v>
                  </c:pt>
                  <c:pt idx="2">
                    <c:v>with regular clients</c:v>
                  </c:pt>
                  <c:pt idx="4">
                    <c:v>with new clients</c:v>
                  </c:pt>
                  <c:pt idx="5">
                    <c:v>with regular clients</c:v>
                  </c:pt>
                </c:lvl>
                <c:lvl>
                  <c:pt idx="0">
                    <c:v>MSW</c:v>
                  </c:pt>
                  <c:pt idx="4">
                    <c:v>Hijra</c:v>
                  </c:pt>
                </c:lvl>
              </c:multiLvlStrCache>
            </c:multiLvlStrRef>
          </c:cat>
          <c:val>
            <c:numRef>
              <c:f>'MSW Hijra const cnd use'!$F$2:$F$7</c:f>
              <c:numCache>
                <c:formatCode>General</c:formatCode>
                <c:ptCount val="6"/>
                <c:pt idx="0">
                  <c:v>16</c:v>
                </c:pt>
                <c:pt idx="1">
                  <c:v>32</c:v>
                </c:pt>
                <c:pt idx="2">
                  <c:v>11</c:v>
                </c:pt>
                <c:pt idx="3">
                  <c:v>35</c:v>
                </c:pt>
                <c:pt idx="4">
                  <c:v>1</c:v>
                </c:pt>
                <c:pt idx="5">
                  <c:v>1</c:v>
                </c:pt>
              </c:numCache>
            </c:numRef>
          </c:val>
          <c:extLst>
            <c:ext xmlns:c16="http://schemas.microsoft.com/office/drawing/2014/chart" uri="{C3380CC4-5D6E-409C-BE32-E72D297353CC}">
              <c16:uniqueId val="{00000002-6669-4AB3-AF17-E7A3779D0AFE}"/>
            </c:ext>
          </c:extLst>
        </c:ser>
        <c:ser>
          <c:idx val="3"/>
          <c:order val="3"/>
          <c:tx>
            <c:strRef>
              <c:f>'MSW Hijra const cnd use'!$G$1</c:f>
              <c:strCache>
                <c:ptCount val="1"/>
                <c:pt idx="0">
                  <c:v>2010</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'MSW Hijra const cnd use'!$A$2:$C$7</c:f>
              <c:multiLvlStrCache>
                <c:ptCount val="6"/>
                <c:lvl>
                  <c:pt idx="0">
                    <c:v>Dhaka</c:v>
                  </c:pt>
                  <c:pt idx="1">
                    <c:v>Chittagong</c:v>
                  </c:pt>
                  <c:pt idx="2">
                    <c:v>Dhaka</c:v>
                  </c:pt>
                  <c:pt idx="3">
                    <c:v>Chittagong</c:v>
                  </c:pt>
                  <c:pt idx="4">
                    <c:v>Dhaka</c:v>
                  </c:pt>
                  <c:pt idx="5">
                    <c:v>Dhaka</c:v>
                  </c:pt>
                </c:lvl>
                <c:lvl>
                  <c:pt idx="0">
                    <c:v>with new clients</c:v>
                  </c:pt>
                  <c:pt idx="2">
                    <c:v>with regular clients</c:v>
                  </c:pt>
                  <c:pt idx="4">
                    <c:v>with new clients</c:v>
                  </c:pt>
                  <c:pt idx="5">
                    <c:v>with regular clients</c:v>
                  </c:pt>
                </c:lvl>
                <c:lvl>
                  <c:pt idx="0">
                    <c:v>MSW</c:v>
                  </c:pt>
                  <c:pt idx="4">
                    <c:v>Hijra</c:v>
                  </c:pt>
                </c:lvl>
              </c:multiLvlStrCache>
            </c:multiLvlStrRef>
          </c:cat>
          <c:val>
            <c:numRef>
              <c:f>'MSW Hijra const cnd use'!$G$2:$G$7</c:f>
              <c:numCache>
                <c:formatCode>General</c:formatCode>
                <c:ptCount val="6"/>
                <c:pt idx="0">
                  <c:v>27</c:v>
                </c:pt>
                <c:pt idx="2">
                  <c:v>21</c:v>
                </c:pt>
                <c:pt idx="4">
                  <c:v>12</c:v>
                </c:pt>
                <c:pt idx="5">
                  <c:v>13</c:v>
                </c:pt>
              </c:numCache>
            </c:numRef>
          </c:val>
          <c:extLst>
            <c:ext xmlns:c16="http://schemas.microsoft.com/office/drawing/2014/chart" uri="{C3380CC4-5D6E-409C-BE32-E72D297353CC}">
              <c16:uniqueId val="{00000003-6669-4AB3-AF17-E7A3779D0AFE}"/>
            </c:ext>
          </c:extLst>
        </c:ser>
        <c:ser>
          <c:idx val="4"/>
          <c:order val="4"/>
          <c:tx>
            <c:strRef>
              <c:f>'MSW Hijra const cnd use'!$H$1</c:f>
              <c:strCache>
                <c:ptCount val="1"/>
                <c:pt idx="0">
                  <c:v>2013-14</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'MSW Hijra const cnd use'!$A$2:$C$7</c:f>
              <c:multiLvlStrCache>
                <c:ptCount val="6"/>
                <c:lvl>
                  <c:pt idx="0">
                    <c:v>Dhaka</c:v>
                  </c:pt>
                  <c:pt idx="1">
                    <c:v>Chittagong</c:v>
                  </c:pt>
                  <c:pt idx="2">
                    <c:v>Dhaka</c:v>
                  </c:pt>
                  <c:pt idx="3">
                    <c:v>Chittagong</c:v>
                  </c:pt>
                  <c:pt idx="4">
                    <c:v>Dhaka</c:v>
                  </c:pt>
                  <c:pt idx="5">
                    <c:v>Dhaka</c:v>
                  </c:pt>
                </c:lvl>
                <c:lvl>
                  <c:pt idx="0">
                    <c:v>with new clients</c:v>
                  </c:pt>
                  <c:pt idx="2">
                    <c:v>with regular clients</c:v>
                  </c:pt>
                  <c:pt idx="4">
                    <c:v>with new clients</c:v>
                  </c:pt>
                  <c:pt idx="5">
                    <c:v>with regular clients</c:v>
                  </c:pt>
                </c:lvl>
                <c:lvl>
                  <c:pt idx="0">
                    <c:v>MSW</c:v>
                  </c:pt>
                  <c:pt idx="4">
                    <c:v>Hijra</c:v>
                  </c:pt>
                </c:lvl>
              </c:multiLvlStrCache>
            </c:multiLvlStrRef>
          </c:cat>
          <c:val>
            <c:numRef>
              <c:f>'MSW Hijra const cnd use'!$H$2:$H$7</c:f>
              <c:numCache>
                <c:formatCode>General</c:formatCode>
                <c:ptCount val="6"/>
                <c:pt idx="0">
                  <c:v>45</c:v>
                </c:pt>
                <c:pt idx="1">
                  <c:v>54</c:v>
                </c:pt>
                <c:pt idx="2">
                  <c:v>41</c:v>
                </c:pt>
                <c:pt idx="3">
                  <c:v>46</c:v>
                </c:pt>
                <c:pt idx="4">
                  <c:v>29</c:v>
                </c:pt>
                <c:pt idx="5">
                  <c:v>31</c:v>
                </c:pt>
              </c:numCache>
            </c:numRef>
          </c:val>
          <c:extLst>
            <c:ext xmlns:c16="http://schemas.microsoft.com/office/drawing/2014/chart" uri="{C3380CC4-5D6E-409C-BE32-E72D297353CC}">
              <c16:uniqueId val="{00000004-6669-4AB3-AF17-E7A3779D0AFE}"/>
            </c:ext>
          </c:extLst>
        </c:ser>
        <c:dLbls>
          <c:showLegendKey val="0"/>
          <c:showVal val="0"/>
          <c:showCatName val="0"/>
          <c:showSerName val="0"/>
          <c:showPercent val="0"/>
          <c:showBubbleSize val="0"/>
        </c:dLbls>
        <c:gapWidth val="150"/>
        <c:axId val="135380352"/>
        <c:axId val="135386240"/>
      </c:barChart>
      <c:scatterChart>
        <c:scatterStyle val="lineMarker"/>
        <c:varyColors val="0"/>
        <c:ser>
          <c:idx val="5"/>
          <c:order val="5"/>
          <c:tx>
            <c:strRef>
              <c:f>'MSW Hijra const cnd use'!$L$1</c:f>
              <c:strCache>
                <c:ptCount val="1"/>
                <c:pt idx="0">
                  <c:v>t</c:v>
                </c:pt>
              </c:strCache>
            </c:strRef>
          </c:tx>
          <c:spPr>
            <a:ln w="19050">
              <a:solidFill>
                <a:srgbClr val="E31837"/>
              </a:solidFill>
              <a:prstDash val="dash"/>
            </a:ln>
          </c:spPr>
          <c:marker>
            <c:symbol val="none"/>
          </c:marker>
          <c:xVal>
            <c:numRef>
              <c:f>'MSW Hijra const cnd use'!$K$2:$K$3</c:f>
              <c:numCache>
                <c:formatCode>General</c:formatCode>
                <c:ptCount val="2"/>
                <c:pt idx="0">
                  <c:v>0</c:v>
                </c:pt>
                <c:pt idx="1">
                  <c:v>1</c:v>
                </c:pt>
              </c:numCache>
            </c:numRef>
          </c:xVal>
          <c:yVal>
            <c:numRef>
              <c:f>'MSW Hijra const cnd use'!$L$2:$L$3</c:f>
              <c:numCache>
                <c:formatCode>General</c:formatCode>
                <c:ptCount val="2"/>
                <c:pt idx="0">
                  <c:v>90</c:v>
                </c:pt>
                <c:pt idx="1">
                  <c:v>90</c:v>
                </c:pt>
              </c:numCache>
            </c:numRef>
          </c:yVal>
          <c:smooth val="0"/>
          <c:extLst>
            <c:ext xmlns:c16="http://schemas.microsoft.com/office/drawing/2014/chart" uri="{C3380CC4-5D6E-409C-BE32-E72D297353CC}">
              <c16:uniqueId val="{00000005-6669-4AB3-AF17-E7A3779D0AFE}"/>
            </c:ext>
          </c:extLst>
        </c:ser>
        <c:dLbls>
          <c:showLegendKey val="0"/>
          <c:showVal val="0"/>
          <c:showCatName val="0"/>
          <c:showSerName val="0"/>
          <c:showPercent val="0"/>
          <c:showBubbleSize val="0"/>
        </c:dLbls>
        <c:axId val="135389952"/>
        <c:axId val="135388160"/>
      </c:scatterChart>
      <c:catAx>
        <c:axId val="135380352"/>
        <c:scaling>
          <c:orientation val="minMax"/>
        </c:scaling>
        <c:delete val="0"/>
        <c:axPos val="b"/>
        <c:numFmt formatCode="General" sourceLinked="0"/>
        <c:majorTickMark val="out"/>
        <c:minorTickMark val="none"/>
        <c:tickLblPos val="nextTo"/>
        <c:crossAx val="135386240"/>
        <c:crosses val="autoZero"/>
        <c:auto val="1"/>
        <c:lblAlgn val="ctr"/>
        <c:lblOffset val="100"/>
        <c:noMultiLvlLbl val="0"/>
      </c:catAx>
      <c:valAx>
        <c:axId val="135386240"/>
        <c:scaling>
          <c:orientation val="minMax"/>
          <c:max val="100"/>
          <c:min val="0"/>
        </c:scaling>
        <c:delete val="0"/>
        <c:axPos val="l"/>
        <c:title>
          <c:tx>
            <c:rich>
              <a:bodyPr rot="0" vert="horz"/>
              <a:lstStyle/>
              <a:p>
                <a:pPr>
                  <a:defRPr/>
                </a:pPr>
                <a:r>
                  <a:rPr lang="en-US"/>
                  <a:t>%</a:t>
                </a:r>
              </a:p>
            </c:rich>
          </c:tx>
          <c:layout>
            <c:manualLayout>
              <c:xMode val="edge"/>
              <c:yMode val="edge"/>
              <c:x val="7.5489496632172824E-3"/>
              <c:y val="9.6611029592260214E-2"/>
            </c:manualLayout>
          </c:layout>
          <c:overlay val="0"/>
        </c:title>
        <c:numFmt formatCode="General" sourceLinked="1"/>
        <c:majorTickMark val="out"/>
        <c:minorTickMark val="none"/>
        <c:tickLblPos val="nextTo"/>
        <c:crossAx val="135380352"/>
        <c:crosses val="autoZero"/>
        <c:crossBetween val="between"/>
        <c:majorUnit val="10"/>
      </c:valAx>
      <c:valAx>
        <c:axId val="135388160"/>
        <c:scaling>
          <c:orientation val="minMax"/>
          <c:max val="100"/>
          <c:min val="0"/>
        </c:scaling>
        <c:delete val="1"/>
        <c:axPos val="r"/>
        <c:numFmt formatCode="General" sourceLinked="1"/>
        <c:majorTickMark val="out"/>
        <c:minorTickMark val="none"/>
        <c:tickLblPos val="nextTo"/>
        <c:crossAx val="135389952"/>
        <c:crosses val="max"/>
        <c:crossBetween val="midCat"/>
        <c:majorUnit val="10"/>
      </c:valAx>
      <c:valAx>
        <c:axId val="135389952"/>
        <c:scaling>
          <c:orientation val="minMax"/>
          <c:max val="1"/>
          <c:min val="0"/>
        </c:scaling>
        <c:delete val="1"/>
        <c:axPos val="t"/>
        <c:numFmt formatCode="General" sourceLinked="1"/>
        <c:majorTickMark val="out"/>
        <c:minorTickMark val="none"/>
        <c:tickLblPos val="nextTo"/>
        <c:crossAx val="135388160"/>
        <c:crosses val="max"/>
        <c:crossBetween val="midCat"/>
        <c:majorUnit val="0.2"/>
      </c:valAx>
    </c:plotArea>
    <c:legend>
      <c:legendPos val="t"/>
      <c:legendEntry>
        <c:idx val="5"/>
        <c:delete val="1"/>
      </c:legendEntry>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'cndm use_MSM'!$C$2</c:f>
              <c:strCache>
                <c:ptCount val="1"/>
                <c:pt idx="0">
                  <c:v>2002</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use_MSM'!$A$3:$B$8</c:f>
              <c:multiLvlStrCache>
                <c:ptCount val="6"/>
                <c:lvl>
                  <c:pt idx="0">
                    <c:v>Sylhet</c:v>
                  </c:pt>
                  <c:pt idx="1">
                    <c:v>Dhaka</c:v>
                  </c:pt>
                  <c:pt idx="2">
                    <c:v>Sylhet</c:v>
                  </c:pt>
                  <c:pt idx="3">
                    <c:v>Dhaka</c:v>
                  </c:pt>
                  <c:pt idx="4">
                    <c:v>Sylhet</c:v>
                  </c:pt>
                  <c:pt idx="5">
                    <c:v>Dhaka</c:v>
                  </c:pt>
                </c:lvl>
                <c:lvl>
                  <c:pt idx="0">
                    <c:v>With female partners</c:v>
                  </c:pt>
                  <c:pt idx="2">
                    <c:v>With Hijra</c:v>
                  </c:pt>
                  <c:pt idx="4">
                    <c:v>With male partners</c:v>
                  </c:pt>
                </c:lvl>
              </c:multiLvlStrCache>
            </c:multiLvlStrRef>
          </c:cat>
          <c:val>
            <c:numRef>
              <c:f>'cndm use_MSM'!$C$3:$C$8</c:f>
              <c:numCache>
                <c:formatCode>General</c:formatCode>
                <c:ptCount val="6"/>
                <c:pt idx="0">
                  <c:v>13</c:v>
                </c:pt>
                <c:pt idx="1">
                  <c:v>16</c:v>
                </c:pt>
                <c:pt idx="2">
                  <c:v>8</c:v>
                </c:pt>
                <c:pt idx="3">
                  <c:v>14</c:v>
                </c:pt>
                <c:pt idx="4">
                  <c:v>16</c:v>
                </c:pt>
                <c:pt idx="5">
                  <c:v>25</c:v>
                </c:pt>
              </c:numCache>
            </c:numRef>
          </c:val>
          <c:extLst>
            <c:ext xmlns:c16="http://schemas.microsoft.com/office/drawing/2014/chart" uri="{C3380CC4-5D6E-409C-BE32-E72D297353CC}">
              <c16:uniqueId val="{00000000-725B-4A21-9380-3F2641AEB8CE}"/>
            </c:ext>
          </c:extLst>
        </c:ser>
        <c:ser>
          <c:idx val="1"/>
          <c:order val="1"/>
          <c:tx>
            <c:strRef>
              <c:f>'cndm use_MSM'!$D$2</c:f>
              <c:strCache>
                <c:ptCount val="1"/>
                <c:pt idx="0">
                  <c:v>2003-04</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use_MSM'!$A$3:$B$8</c:f>
              <c:multiLvlStrCache>
                <c:ptCount val="6"/>
                <c:lvl>
                  <c:pt idx="0">
                    <c:v>Sylhet</c:v>
                  </c:pt>
                  <c:pt idx="1">
                    <c:v>Dhaka</c:v>
                  </c:pt>
                  <c:pt idx="2">
                    <c:v>Sylhet</c:v>
                  </c:pt>
                  <c:pt idx="3">
                    <c:v>Dhaka</c:v>
                  </c:pt>
                  <c:pt idx="4">
                    <c:v>Sylhet</c:v>
                  </c:pt>
                  <c:pt idx="5">
                    <c:v>Dhaka</c:v>
                  </c:pt>
                </c:lvl>
                <c:lvl>
                  <c:pt idx="0">
                    <c:v>With female partners</c:v>
                  </c:pt>
                  <c:pt idx="2">
                    <c:v>With Hijra</c:v>
                  </c:pt>
                  <c:pt idx="4">
                    <c:v>With male partners</c:v>
                  </c:pt>
                </c:lvl>
              </c:multiLvlStrCache>
            </c:multiLvlStrRef>
          </c:cat>
          <c:val>
            <c:numRef>
              <c:f>'cndm use_MSM'!$D$3:$D$8</c:f>
              <c:numCache>
                <c:formatCode>General</c:formatCode>
                <c:ptCount val="6"/>
                <c:pt idx="0">
                  <c:v>55</c:v>
                </c:pt>
                <c:pt idx="1">
                  <c:v>40</c:v>
                </c:pt>
                <c:pt idx="2">
                  <c:v>46</c:v>
                </c:pt>
                <c:pt idx="3">
                  <c:v>27</c:v>
                </c:pt>
                <c:pt idx="4">
                  <c:v>51</c:v>
                </c:pt>
                <c:pt idx="5">
                  <c:v>47</c:v>
                </c:pt>
              </c:numCache>
            </c:numRef>
          </c:val>
          <c:extLst>
            <c:ext xmlns:c16="http://schemas.microsoft.com/office/drawing/2014/chart" uri="{C3380CC4-5D6E-409C-BE32-E72D297353CC}">
              <c16:uniqueId val="{00000001-725B-4A21-9380-3F2641AEB8CE}"/>
            </c:ext>
          </c:extLst>
        </c:ser>
        <c:ser>
          <c:idx val="2"/>
          <c:order val="2"/>
          <c:tx>
            <c:strRef>
              <c:f>'cndm use_MSM'!$E$2</c:f>
              <c:strCache>
                <c:ptCount val="1"/>
                <c:pt idx="0">
                  <c:v>2006-07</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use_MSM'!$A$3:$B$8</c:f>
              <c:multiLvlStrCache>
                <c:ptCount val="6"/>
                <c:lvl>
                  <c:pt idx="0">
                    <c:v>Sylhet</c:v>
                  </c:pt>
                  <c:pt idx="1">
                    <c:v>Dhaka</c:v>
                  </c:pt>
                  <c:pt idx="2">
                    <c:v>Sylhet</c:v>
                  </c:pt>
                  <c:pt idx="3">
                    <c:v>Dhaka</c:v>
                  </c:pt>
                  <c:pt idx="4">
                    <c:v>Sylhet</c:v>
                  </c:pt>
                  <c:pt idx="5">
                    <c:v>Dhaka</c:v>
                  </c:pt>
                </c:lvl>
                <c:lvl>
                  <c:pt idx="0">
                    <c:v>With female partners</c:v>
                  </c:pt>
                  <c:pt idx="2">
                    <c:v>With Hijra</c:v>
                  </c:pt>
                  <c:pt idx="4">
                    <c:v>With male partners</c:v>
                  </c:pt>
                </c:lvl>
              </c:multiLvlStrCache>
            </c:multiLvlStrRef>
          </c:cat>
          <c:val>
            <c:numRef>
              <c:f>'cndm use_MSM'!$E$3:$E$8</c:f>
              <c:numCache>
                <c:formatCode>General</c:formatCode>
                <c:ptCount val="6"/>
                <c:pt idx="0">
                  <c:v>55</c:v>
                </c:pt>
                <c:pt idx="1">
                  <c:v>19</c:v>
                </c:pt>
                <c:pt idx="2">
                  <c:v>2</c:v>
                </c:pt>
                <c:pt idx="3">
                  <c:v>8</c:v>
                </c:pt>
                <c:pt idx="4">
                  <c:v>34</c:v>
                </c:pt>
                <c:pt idx="5">
                  <c:v>23</c:v>
                </c:pt>
              </c:numCache>
            </c:numRef>
          </c:val>
          <c:extLst>
            <c:ext xmlns:c16="http://schemas.microsoft.com/office/drawing/2014/chart" uri="{C3380CC4-5D6E-409C-BE32-E72D297353CC}">
              <c16:uniqueId val="{00000002-725B-4A21-9380-3F2641AEB8CE}"/>
            </c:ext>
          </c:extLst>
        </c:ser>
        <c:ser>
          <c:idx val="3"/>
          <c:order val="3"/>
          <c:tx>
            <c:strRef>
              <c:f>'cndm use_MSM'!$F$2</c:f>
              <c:strCache>
                <c:ptCount val="1"/>
                <c:pt idx="0">
                  <c:v>2010</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use_MSM'!$A$3:$B$8</c:f>
              <c:multiLvlStrCache>
                <c:ptCount val="6"/>
                <c:lvl>
                  <c:pt idx="0">
                    <c:v>Sylhet</c:v>
                  </c:pt>
                  <c:pt idx="1">
                    <c:v>Dhaka</c:v>
                  </c:pt>
                  <c:pt idx="2">
                    <c:v>Sylhet</c:v>
                  </c:pt>
                  <c:pt idx="3">
                    <c:v>Dhaka</c:v>
                  </c:pt>
                  <c:pt idx="4">
                    <c:v>Sylhet</c:v>
                  </c:pt>
                  <c:pt idx="5">
                    <c:v>Dhaka</c:v>
                  </c:pt>
                </c:lvl>
                <c:lvl>
                  <c:pt idx="0">
                    <c:v>With female partners</c:v>
                  </c:pt>
                  <c:pt idx="2">
                    <c:v>With Hijra</c:v>
                  </c:pt>
                  <c:pt idx="4">
                    <c:v>With male partners</c:v>
                  </c:pt>
                </c:lvl>
              </c:multiLvlStrCache>
            </c:multiLvlStrRef>
          </c:cat>
          <c:val>
            <c:numRef>
              <c:f>'cndm use_MSM'!$F$3:$F$8</c:f>
              <c:numCache>
                <c:formatCode>General</c:formatCode>
                <c:ptCount val="6"/>
                <c:pt idx="1">
                  <c:v>23</c:v>
                </c:pt>
                <c:pt idx="3">
                  <c:v>14</c:v>
                </c:pt>
                <c:pt idx="5">
                  <c:v>24</c:v>
                </c:pt>
              </c:numCache>
            </c:numRef>
          </c:val>
          <c:extLst>
            <c:ext xmlns:c16="http://schemas.microsoft.com/office/drawing/2014/chart" uri="{C3380CC4-5D6E-409C-BE32-E72D297353CC}">
              <c16:uniqueId val="{00000003-725B-4A21-9380-3F2641AEB8CE}"/>
            </c:ext>
          </c:extLst>
        </c:ser>
        <c:ser>
          <c:idx val="4"/>
          <c:order val="4"/>
          <c:tx>
            <c:strRef>
              <c:f>'cndm use_MSM'!$G$2</c:f>
              <c:strCache>
                <c:ptCount val="1"/>
                <c:pt idx="0">
                  <c:v>2013-14</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use_MSM'!$A$3:$B$8</c:f>
              <c:multiLvlStrCache>
                <c:ptCount val="6"/>
                <c:lvl>
                  <c:pt idx="0">
                    <c:v>Sylhet</c:v>
                  </c:pt>
                  <c:pt idx="1">
                    <c:v>Dhaka</c:v>
                  </c:pt>
                  <c:pt idx="2">
                    <c:v>Sylhet</c:v>
                  </c:pt>
                  <c:pt idx="3">
                    <c:v>Dhaka</c:v>
                  </c:pt>
                  <c:pt idx="4">
                    <c:v>Sylhet</c:v>
                  </c:pt>
                  <c:pt idx="5">
                    <c:v>Dhaka</c:v>
                  </c:pt>
                </c:lvl>
                <c:lvl>
                  <c:pt idx="0">
                    <c:v>With female partners</c:v>
                  </c:pt>
                  <c:pt idx="2">
                    <c:v>With Hijra</c:v>
                  </c:pt>
                  <c:pt idx="4">
                    <c:v>With male partners</c:v>
                  </c:pt>
                </c:lvl>
              </c:multiLvlStrCache>
            </c:multiLvlStrRef>
          </c:cat>
          <c:val>
            <c:numRef>
              <c:f>'cndm use_MSM'!$G$3:$G$8</c:f>
              <c:numCache>
                <c:formatCode>General</c:formatCode>
                <c:ptCount val="6"/>
                <c:pt idx="0">
                  <c:v>61</c:v>
                </c:pt>
                <c:pt idx="1">
                  <c:v>61</c:v>
                </c:pt>
                <c:pt idx="2">
                  <c:v>66</c:v>
                </c:pt>
                <c:pt idx="3">
                  <c:v>59</c:v>
                </c:pt>
                <c:pt idx="4">
                  <c:v>57</c:v>
                </c:pt>
                <c:pt idx="5">
                  <c:v>46</c:v>
                </c:pt>
              </c:numCache>
            </c:numRef>
          </c:val>
          <c:extLst>
            <c:ext xmlns:c16="http://schemas.microsoft.com/office/drawing/2014/chart" uri="{C3380CC4-5D6E-409C-BE32-E72D297353CC}">
              <c16:uniqueId val="{00000004-725B-4A21-9380-3F2641AEB8CE}"/>
            </c:ext>
          </c:extLst>
        </c:ser>
        <c:dLbls>
          <c:showLegendKey val="0"/>
          <c:showVal val="0"/>
          <c:showCatName val="0"/>
          <c:showSerName val="0"/>
          <c:showPercent val="0"/>
          <c:showBubbleSize val="0"/>
        </c:dLbls>
        <c:gapWidth val="150"/>
        <c:axId val="45256704"/>
        <c:axId val="45259392"/>
      </c:barChart>
      <c:scatterChart>
        <c:scatterStyle val="lineMarker"/>
        <c:varyColors val="0"/>
        <c:ser>
          <c:idx val="5"/>
          <c:order val="5"/>
          <c:tx>
            <c:strRef>
              <c:f>'cndm use_MSM'!$M$2</c:f>
              <c:strCache>
                <c:ptCount val="1"/>
                <c:pt idx="0">
                  <c:v>t</c:v>
                </c:pt>
              </c:strCache>
            </c:strRef>
          </c:tx>
          <c:spPr>
            <a:ln w="19050">
              <a:solidFill>
                <a:srgbClr val="E31837"/>
              </a:solidFill>
              <a:prstDash val="dash"/>
            </a:ln>
          </c:spPr>
          <c:marker>
            <c:symbol val="none"/>
          </c:marker>
          <c:xVal>
            <c:numRef>
              <c:f>'cndm use_MSM'!$L$3:$L$4</c:f>
              <c:numCache>
                <c:formatCode>General</c:formatCode>
                <c:ptCount val="2"/>
                <c:pt idx="0">
                  <c:v>0</c:v>
                </c:pt>
                <c:pt idx="1">
                  <c:v>1</c:v>
                </c:pt>
              </c:numCache>
            </c:numRef>
          </c:xVal>
          <c:yVal>
            <c:numRef>
              <c:f>'cndm use_MSM'!$M$3:$M$4</c:f>
              <c:numCache>
                <c:formatCode>General</c:formatCode>
                <c:ptCount val="2"/>
                <c:pt idx="0">
                  <c:v>90</c:v>
                </c:pt>
                <c:pt idx="1">
                  <c:v>90</c:v>
                </c:pt>
              </c:numCache>
            </c:numRef>
          </c:yVal>
          <c:smooth val="0"/>
          <c:extLst>
            <c:ext xmlns:c16="http://schemas.microsoft.com/office/drawing/2014/chart" uri="{C3380CC4-5D6E-409C-BE32-E72D297353CC}">
              <c16:uniqueId val="{00000005-725B-4A21-9380-3F2641AEB8CE}"/>
            </c:ext>
          </c:extLst>
        </c:ser>
        <c:dLbls>
          <c:showLegendKey val="0"/>
          <c:showVal val="0"/>
          <c:showCatName val="0"/>
          <c:showSerName val="0"/>
          <c:showPercent val="0"/>
          <c:showBubbleSize val="0"/>
        </c:dLbls>
        <c:axId val="45365504"/>
        <c:axId val="45363968"/>
      </c:scatterChart>
      <c:catAx>
        <c:axId val="45256704"/>
        <c:scaling>
          <c:orientation val="minMax"/>
        </c:scaling>
        <c:delete val="0"/>
        <c:axPos val="b"/>
        <c:numFmt formatCode="General" sourceLinked="0"/>
        <c:majorTickMark val="out"/>
        <c:minorTickMark val="none"/>
        <c:tickLblPos val="nextTo"/>
        <c:crossAx val="45259392"/>
        <c:crosses val="autoZero"/>
        <c:auto val="1"/>
        <c:lblAlgn val="ctr"/>
        <c:lblOffset val="100"/>
        <c:noMultiLvlLbl val="0"/>
      </c:catAx>
      <c:valAx>
        <c:axId val="45259392"/>
        <c:scaling>
          <c:orientation val="minMax"/>
          <c:max val="100"/>
          <c:min val="0"/>
        </c:scaling>
        <c:delete val="0"/>
        <c:axPos val="l"/>
        <c:majorGridlines>
          <c:spPr>
            <a:ln w="6350">
              <a:solidFill>
                <a:schemeClr val="bg1">
                  <a:lumMod val="95000"/>
                  <a:alpha val="27000"/>
                </a:schemeClr>
              </a:solidFill>
              <a:prstDash val="sysDot"/>
            </a:ln>
          </c:spPr>
        </c:majorGridlines>
        <c:title>
          <c:tx>
            <c:rich>
              <a:bodyPr rot="0" vert="horz"/>
              <a:lstStyle/>
              <a:p>
                <a:pPr>
                  <a:defRPr/>
                </a:pPr>
                <a:r>
                  <a:rPr lang="en-US"/>
                  <a:t>%</a:t>
                </a:r>
              </a:p>
            </c:rich>
          </c:tx>
          <c:layout>
            <c:manualLayout>
              <c:xMode val="edge"/>
              <c:yMode val="edge"/>
              <c:x val="0"/>
              <c:y val="0.10293108975603668"/>
            </c:manualLayout>
          </c:layout>
          <c:overlay val="0"/>
        </c:title>
        <c:numFmt formatCode="General" sourceLinked="1"/>
        <c:majorTickMark val="out"/>
        <c:minorTickMark val="none"/>
        <c:tickLblPos val="nextTo"/>
        <c:crossAx val="45256704"/>
        <c:crosses val="autoZero"/>
        <c:crossBetween val="between"/>
        <c:majorUnit val="10"/>
      </c:valAx>
      <c:valAx>
        <c:axId val="45363968"/>
        <c:scaling>
          <c:orientation val="minMax"/>
          <c:max val="100"/>
          <c:min val="0"/>
        </c:scaling>
        <c:delete val="1"/>
        <c:axPos val="r"/>
        <c:numFmt formatCode="General" sourceLinked="1"/>
        <c:majorTickMark val="out"/>
        <c:minorTickMark val="none"/>
        <c:tickLblPos val="nextTo"/>
        <c:crossAx val="45365504"/>
        <c:crosses val="max"/>
        <c:crossBetween val="midCat"/>
        <c:majorUnit val="10"/>
      </c:valAx>
      <c:valAx>
        <c:axId val="45365504"/>
        <c:scaling>
          <c:orientation val="minMax"/>
          <c:max val="1"/>
          <c:min val="0"/>
        </c:scaling>
        <c:delete val="1"/>
        <c:axPos val="t"/>
        <c:numFmt formatCode="General" sourceLinked="1"/>
        <c:majorTickMark val="out"/>
        <c:minorTickMark val="none"/>
        <c:tickLblPos val="nextTo"/>
        <c:crossAx val="45363968"/>
        <c:crosses val="max"/>
        <c:crossBetween val="midCat"/>
        <c:majorUnit val="0.2"/>
      </c:valAx>
    </c:plotArea>
    <c:legend>
      <c:legendPos val="t"/>
      <c:legendEntry>
        <c:idx val="5"/>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127119878414"/>
          <c:y val="0.1506925919974289"/>
          <c:w val="0.88442528655845376"/>
          <c:h val="0.67692645562161868"/>
        </c:manualLayout>
      </c:layout>
      <c:barChart>
        <c:barDir val="col"/>
        <c:grouping val="clustered"/>
        <c:varyColors val="0"/>
        <c:ser>
          <c:idx val="0"/>
          <c:order val="0"/>
          <c:tx>
            <c:strRef>
              <c:f>'consist cndm use_MSM'!$C$2</c:f>
              <c:strCache>
                <c:ptCount val="1"/>
                <c:pt idx="0">
                  <c:v>2002</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use_MSM'!$A$3:$B$8</c:f>
              <c:multiLvlStrCache>
                <c:ptCount val="6"/>
                <c:lvl>
                  <c:pt idx="0">
                    <c:v>Sylhet</c:v>
                  </c:pt>
                  <c:pt idx="1">
                    <c:v>Dhaka</c:v>
                  </c:pt>
                  <c:pt idx="2">
                    <c:v>Sylhet</c:v>
                  </c:pt>
                  <c:pt idx="3">
                    <c:v>Dhaka</c:v>
                  </c:pt>
                  <c:pt idx="4">
                    <c:v>Sylhet</c:v>
                  </c:pt>
                  <c:pt idx="5">
                    <c:v>Dhaka</c:v>
                  </c:pt>
                </c:lvl>
                <c:lvl>
                  <c:pt idx="0">
                    <c:v>With female partners</c:v>
                  </c:pt>
                  <c:pt idx="2">
                    <c:v>With Hijra</c:v>
                  </c:pt>
                  <c:pt idx="4">
                    <c:v>With male partners</c:v>
                  </c:pt>
                </c:lvl>
              </c:multiLvlStrCache>
            </c:multiLvlStrRef>
          </c:cat>
          <c:val>
            <c:numRef>
              <c:f>'consist cndm use_MSM'!$C$3:$C$8</c:f>
              <c:numCache>
                <c:formatCode>General</c:formatCode>
                <c:ptCount val="6"/>
                <c:pt idx="0">
                  <c:v>3</c:v>
                </c:pt>
                <c:pt idx="1">
                  <c:v>9</c:v>
                </c:pt>
                <c:pt idx="2">
                  <c:v>4</c:v>
                </c:pt>
                <c:pt idx="3">
                  <c:v>9</c:v>
                </c:pt>
                <c:pt idx="4">
                  <c:v>5</c:v>
                </c:pt>
                <c:pt idx="5">
                  <c:v>12</c:v>
                </c:pt>
              </c:numCache>
            </c:numRef>
          </c:val>
          <c:extLst>
            <c:ext xmlns:c16="http://schemas.microsoft.com/office/drawing/2014/chart" uri="{C3380CC4-5D6E-409C-BE32-E72D297353CC}">
              <c16:uniqueId val="{00000000-3630-4C73-8223-1BB8BDB38285}"/>
            </c:ext>
          </c:extLst>
        </c:ser>
        <c:ser>
          <c:idx val="1"/>
          <c:order val="1"/>
          <c:tx>
            <c:strRef>
              <c:f>'consist cndm use_MSM'!$D$2</c:f>
              <c:strCache>
                <c:ptCount val="1"/>
                <c:pt idx="0">
                  <c:v>2003-04</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use_MSM'!$A$3:$B$8</c:f>
              <c:multiLvlStrCache>
                <c:ptCount val="6"/>
                <c:lvl>
                  <c:pt idx="0">
                    <c:v>Sylhet</c:v>
                  </c:pt>
                  <c:pt idx="1">
                    <c:v>Dhaka</c:v>
                  </c:pt>
                  <c:pt idx="2">
                    <c:v>Sylhet</c:v>
                  </c:pt>
                  <c:pt idx="3">
                    <c:v>Dhaka</c:v>
                  </c:pt>
                  <c:pt idx="4">
                    <c:v>Sylhet</c:v>
                  </c:pt>
                  <c:pt idx="5">
                    <c:v>Dhaka</c:v>
                  </c:pt>
                </c:lvl>
                <c:lvl>
                  <c:pt idx="0">
                    <c:v>With female partners</c:v>
                  </c:pt>
                  <c:pt idx="2">
                    <c:v>With Hijra</c:v>
                  </c:pt>
                  <c:pt idx="4">
                    <c:v>With male partners</c:v>
                  </c:pt>
                </c:lvl>
              </c:multiLvlStrCache>
            </c:multiLvlStrRef>
          </c:cat>
          <c:val>
            <c:numRef>
              <c:f>'consist cndm use_MSM'!$D$3:$D$8</c:f>
              <c:numCache>
                <c:formatCode>General</c:formatCode>
                <c:ptCount val="6"/>
                <c:pt idx="0">
                  <c:v>43</c:v>
                </c:pt>
                <c:pt idx="1">
                  <c:v>15</c:v>
                </c:pt>
                <c:pt idx="2">
                  <c:v>32</c:v>
                </c:pt>
                <c:pt idx="3">
                  <c:v>6</c:v>
                </c:pt>
                <c:pt idx="4">
                  <c:v>8</c:v>
                </c:pt>
                <c:pt idx="5">
                  <c:v>5</c:v>
                </c:pt>
              </c:numCache>
            </c:numRef>
          </c:val>
          <c:extLst>
            <c:ext xmlns:c16="http://schemas.microsoft.com/office/drawing/2014/chart" uri="{C3380CC4-5D6E-409C-BE32-E72D297353CC}">
              <c16:uniqueId val="{00000001-3630-4C73-8223-1BB8BDB38285}"/>
            </c:ext>
          </c:extLst>
        </c:ser>
        <c:ser>
          <c:idx val="2"/>
          <c:order val="2"/>
          <c:tx>
            <c:strRef>
              <c:f>'consist cndm use_MSM'!$E$2</c:f>
              <c:strCache>
                <c:ptCount val="1"/>
                <c:pt idx="0">
                  <c:v>2006-07</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use_MSM'!$A$3:$B$8</c:f>
              <c:multiLvlStrCache>
                <c:ptCount val="6"/>
                <c:lvl>
                  <c:pt idx="0">
                    <c:v>Sylhet</c:v>
                  </c:pt>
                  <c:pt idx="1">
                    <c:v>Dhaka</c:v>
                  </c:pt>
                  <c:pt idx="2">
                    <c:v>Sylhet</c:v>
                  </c:pt>
                  <c:pt idx="3">
                    <c:v>Dhaka</c:v>
                  </c:pt>
                  <c:pt idx="4">
                    <c:v>Sylhet</c:v>
                  </c:pt>
                  <c:pt idx="5">
                    <c:v>Dhaka</c:v>
                  </c:pt>
                </c:lvl>
                <c:lvl>
                  <c:pt idx="0">
                    <c:v>With female partners</c:v>
                  </c:pt>
                  <c:pt idx="2">
                    <c:v>With Hijra</c:v>
                  </c:pt>
                  <c:pt idx="4">
                    <c:v>With male partners</c:v>
                  </c:pt>
                </c:lvl>
              </c:multiLvlStrCache>
            </c:multiLvlStrRef>
          </c:cat>
          <c:val>
            <c:numRef>
              <c:f>'consist cndm use_MSM'!$E$3:$E$8</c:f>
              <c:numCache>
                <c:formatCode>General</c:formatCode>
                <c:ptCount val="6"/>
                <c:pt idx="0">
                  <c:v>40</c:v>
                </c:pt>
                <c:pt idx="1">
                  <c:v>11</c:v>
                </c:pt>
                <c:pt idx="2">
                  <c:v>0</c:v>
                </c:pt>
                <c:pt idx="3">
                  <c:v>0</c:v>
                </c:pt>
                <c:pt idx="4">
                  <c:v>19</c:v>
                </c:pt>
                <c:pt idx="5">
                  <c:v>7</c:v>
                </c:pt>
              </c:numCache>
            </c:numRef>
          </c:val>
          <c:extLst>
            <c:ext xmlns:c16="http://schemas.microsoft.com/office/drawing/2014/chart" uri="{C3380CC4-5D6E-409C-BE32-E72D297353CC}">
              <c16:uniqueId val="{00000002-3630-4C73-8223-1BB8BDB38285}"/>
            </c:ext>
          </c:extLst>
        </c:ser>
        <c:ser>
          <c:idx val="3"/>
          <c:order val="3"/>
          <c:tx>
            <c:strRef>
              <c:f>'consist cndm use_MSM'!$F$2</c:f>
              <c:strCache>
                <c:ptCount val="1"/>
                <c:pt idx="0">
                  <c:v>2010</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use_MSM'!$A$3:$B$8</c:f>
              <c:multiLvlStrCache>
                <c:ptCount val="6"/>
                <c:lvl>
                  <c:pt idx="0">
                    <c:v>Sylhet</c:v>
                  </c:pt>
                  <c:pt idx="1">
                    <c:v>Dhaka</c:v>
                  </c:pt>
                  <c:pt idx="2">
                    <c:v>Sylhet</c:v>
                  </c:pt>
                  <c:pt idx="3">
                    <c:v>Dhaka</c:v>
                  </c:pt>
                  <c:pt idx="4">
                    <c:v>Sylhet</c:v>
                  </c:pt>
                  <c:pt idx="5">
                    <c:v>Dhaka</c:v>
                  </c:pt>
                </c:lvl>
                <c:lvl>
                  <c:pt idx="0">
                    <c:v>With female partners</c:v>
                  </c:pt>
                  <c:pt idx="2">
                    <c:v>With Hijra</c:v>
                  </c:pt>
                  <c:pt idx="4">
                    <c:v>With male partners</c:v>
                  </c:pt>
                </c:lvl>
              </c:multiLvlStrCache>
            </c:multiLvlStrRef>
          </c:cat>
          <c:val>
            <c:numRef>
              <c:f>'consist cndm use_MSM'!$F$3:$F$8</c:f>
              <c:numCache>
                <c:formatCode>General</c:formatCode>
                <c:ptCount val="6"/>
                <c:pt idx="1">
                  <c:v>16</c:v>
                </c:pt>
                <c:pt idx="3">
                  <c:v>11</c:v>
                </c:pt>
                <c:pt idx="5">
                  <c:v>17</c:v>
                </c:pt>
              </c:numCache>
            </c:numRef>
          </c:val>
          <c:extLst>
            <c:ext xmlns:c16="http://schemas.microsoft.com/office/drawing/2014/chart" uri="{C3380CC4-5D6E-409C-BE32-E72D297353CC}">
              <c16:uniqueId val="{00000003-3630-4C73-8223-1BB8BDB38285}"/>
            </c:ext>
          </c:extLst>
        </c:ser>
        <c:ser>
          <c:idx val="4"/>
          <c:order val="4"/>
          <c:tx>
            <c:strRef>
              <c:f>'consist cndm use_MSM'!$G$2</c:f>
              <c:strCache>
                <c:ptCount val="1"/>
                <c:pt idx="0">
                  <c:v>2013-14</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use_MSM'!$A$3:$B$8</c:f>
              <c:multiLvlStrCache>
                <c:ptCount val="6"/>
                <c:lvl>
                  <c:pt idx="0">
                    <c:v>Sylhet</c:v>
                  </c:pt>
                  <c:pt idx="1">
                    <c:v>Dhaka</c:v>
                  </c:pt>
                  <c:pt idx="2">
                    <c:v>Sylhet</c:v>
                  </c:pt>
                  <c:pt idx="3">
                    <c:v>Dhaka</c:v>
                  </c:pt>
                  <c:pt idx="4">
                    <c:v>Sylhet</c:v>
                  </c:pt>
                  <c:pt idx="5">
                    <c:v>Dhaka</c:v>
                  </c:pt>
                </c:lvl>
                <c:lvl>
                  <c:pt idx="0">
                    <c:v>With female partners</c:v>
                  </c:pt>
                  <c:pt idx="2">
                    <c:v>With Hijra</c:v>
                  </c:pt>
                  <c:pt idx="4">
                    <c:v>With male partners</c:v>
                  </c:pt>
                </c:lvl>
              </c:multiLvlStrCache>
            </c:multiLvlStrRef>
          </c:cat>
          <c:val>
            <c:numRef>
              <c:f>'consist cndm use_MSM'!$G$3:$G$8</c:f>
              <c:numCache>
                <c:formatCode>General</c:formatCode>
                <c:ptCount val="6"/>
                <c:pt idx="0">
                  <c:v>47</c:v>
                </c:pt>
                <c:pt idx="1">
                  <c:v>46</c:v>
                </c:pt>
                <c:pt idx="2">
                  <c:v>63</c:v>
                </c:pt>
                <c:pt idx="3">
                  <c:v>51</c:v>
                </c:pt>
                <c:pt idx="4">
                  <c:v>46</c:v>
                </c:pt>
                <c:pt idx="5">
                  <c:v>37</c:v>
                </c:pt>
              </c:numCache>
            </c:numRef>
          </c:val>
          <c:extLst>
            <c:ext xmlns:c16="http://schemas.microsoft.com/office/drawing/2014/chart" uri="{C3380CC4-5D6E-409C-BE32-E72D297353CC}">
              <c16:uniqueId val="{00000004-3630-4C73-8223-1BB8BDB38285}"/>
            </c:ext>
          </c:extLst>
        </c:ser>
        <c:dLbls>
          <c:showLegendKey val="0"/>
          <c:showVal val="0"/>
          <c:showCatName val="0"/>
          <c:showSerName val="0"/>
          <c:showPercent val="0"/>
          <c:showBubbleSize val="0"/>
        </c:dLbls>
        <c:gapWidth val="150"/>
        <c:axId val="128158336"/>
        <c:axId val="128168320"/>
      </c:barChart>
      <c:scatterChart>
        <c:scatterStyle val="lineMarker"/>
        <c:varyColors val="0"/>
        <c:ser>
          <c:idx val="5"/>
          <c:order val="5"/>
          <c:tx>
            <c:strRef>
              <c:f>'consist cndm use_MSM'!$M$2</c:f>
              <c:strCache>
                <c:ptCount val="1"/>
                <c:pt idx="0">
                  <c:v>t</c:v>
                </c:pt>
              </c:strCache>
            </c:strRef>
          </c:tx>
          <c:spPr>
            <a:ln w="19050">
              <a:solidFill>
                <a:srgbClr val="E31837"/>
              </a:solidFill>
              <a:prstDash val="dash"/>
            </a:ln>
          </c:spPr>
          <c:marker>
            <c:symbol val="none"/>
          </c:marker>
          <c:xVal>
            <c:numRef>
              <c:f>'consist cndm use_MSM'!$L$3:$L$4</c:f>
              <c:numCache>
                <c:formatCode>General</c:formatCode>
                <c:ptCount val="2"/>
                <c:pt idx="0">
                  <c:v>0</c:v>
                </c:pt>
                <c:pt idx="1">
                  <c:v>1</c:v>
                </c:pt>
              </c:numCache>
            </c:numRef>
          </c:xVal>
          <c:yVal>
            <c:numRef>
              <c:f>'consist cndm use_MSM'!$M$3:$M$4</c:f>
              <c:numCache>
                <c:formatCode>General</c:formatCode>
                <c:ptCount val="2"/>
                <c:pt idx="0">
                  <c:v>90</c:v>
                </c:pt>
                <c:pt idx="1">
                  <c:v>90</c:v>
                </c:pt>
              </c:numCache>
            </c:numRef>
          </c:yVal>
          <c:smooth val="0"/>
          <c:extLst>
            <c:ext xmlns:c16="http://schemas.microsoft.com/office/drawing/2014/chart" uri="{C3380CC4-5D6E-409C-BE32-E72D297353CC}">
              <c16:uniqueId val="{00000005-3630-4C73-8223-1BB8BDB38285}"/>
            </c:ext>
          </c:extLst>
        </c:ser>
        <c:dLbls>
          <c:showLegendKey val="0"/>
          <c:showVal val="0"/>
          <c:showCatName val="0"/>
          <c:showSerName val="0"/>
          <c:showPercent val="0"/>
          <c:showBubbleSize val="0"/>
        </c:dLbls>
        <c:axId val="128172032"/>
        <c:axId val="128170240"/>
      </c:scatterChart>
      <c:catAx>
        <c:axId val="128158336"/>
        <c:scaling>
          <c:orientation val="minMax"/>
        </c:scaling>
        <c:delete val="0"/>
        <c:axPos val="b"/>
        <c:numFmt formatCode="General" sourceLinked="0"/>
        <c:majorTickMark val="out"/>
        <c:minorTickMark val="none"/>
        <c:tickLblPos val="nextTo"/>
        <c:crossAx val="128168320"/>
        <c:crosses val="autoZero"/>
        <c:auto val="1"/>
        <c:lblAlgn val="ctr"/>
        <c:lblOffset val="100"/>
        <c:noMultiLvlLbl val="0"/>
      </c:catAx>
      <c:valAx>
        <c:axId val="128168320"/>
        <c:scaling>
          <c:orientation val="minMax"/>
          <c:max val="100"/>
          <c:min val="0"/>
        </c:scaling>
        <c:delete val="0"/>
        <c:axPos val="l"/>
        <c:title>
          <c:tx>
            <c:rich>
              <a:bodyPr rot="0" vert="horz"/>
              <a:lstStyle/>
              <a:p>
                <a:pPr>
                  <a:defRPr/>
                </a:pPr>
                <a:r>
                  <a:rPr lang="en-US"/>
                  <a:t>%</a:t>
                </a:r>
              </a:p>
            </c:rich>
          </c:tx>
          <c:layout>
            <c:manualLayout>
              <c:xMode val="edge"/>
              <c:yMode val="edge"/>
              <c:x val="1.5076936300062849E-2"/>
              <c:y val="0.13877383824131809"/>
            </c:manualLayout>
          </c:layout>
          <c:overlay val="0"/>
        </c:title>
        <c:numFmt formatCode="General" sourceLinked="1"/>
        <c:majorTickMark val="out"/>
        <c:minorTickMark val="none"/>
        <c:tickLblPos val="nextTo"/>
        <c:crossAx val="128158336"/>
        <c:crosses val="autoZero"/>
        <c:crossBetween val="between"/>
        <c:majorUnit val="10"/>
      </c:valAx>
      <c:valAx>
        <c:axId val="128170240"/>
        <c:scaling>
          <c:orientation val="minMax"/>
          <c:max val="100"/>
          <c:min val="0"/>
        </c:scaling>
        <c:delete val="1"/>
        <c:axPos val="r"/>
        <c:numFmt formatCode="General" sourceLinked="1"/>
        <c:majorTickMark val="out"/>
        <c:minorTickMark val="none"/>
        <c:tickLblPos val="nextTo"/>
        <c:crossAx val="128172032"/>
        <c:crosses val="max"/>
        <c:crossBetween val="midCat"/>
        <c:majorUnit val="10"/>
      </c:valAx>
      <c:valAx>
        <c:axId val="128172032"/>
        <c:scaling>
          <c:orientation val="minMax"/>
          <c:max val="1"/>
          <c:min val="0"/>
        </c:scaling>
        <c:delete val="1"/>
        <c:axPos val="t"/>
        <c:numFmt formatCode="General" sourceLinked="1"/>
        <c:majorTickMark val="out"/>
        <c:minorTickMark val="none"/>
        <c:tickLblPos val="nextTo"/>
        <c:crossAx val="128170240"/>
        <c:crosses val="max"/>
        <c:crossBetween val="midCat"/>
        <c:majorUnit val="0.2"/>
      </c:valAx>
    </c:plotArea>
    <c:legend>
      <c:legendPos val="t"/>
      <c:legendEntry>
        <c:idx val="5"/>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0165135608049"/>
          <c:y val="8.2997590208831545E-2"/>
          <c:w val="0.59042106438822795"/>
          <c:h val="0.91700240979116843"/>
        </c:manualLayout>
      </c:layout>
      <c:barChart>
        <c:barDir val="bar"/>
        <c:grouping val="clustered"/>
        <c:varyColors val="0"/>
        <c:ser>
          <c:idx val="0"/>
          <c:order val="0"/>
          <c:tx>
            <c:strRef>
              <c:f>'Risk Behaviors'!$C$105</c:f>
              <c:strCache>
                <c:ptCount val="1"/>
                <c:pt idx="0">
                  <c:v>2002</c:v>
                </c:pt>
              </c:strCache>
            </c:strRef>
          </c:tx>
          <c:spPr>
            <a:solidFill>
              <a:srgbClr val="EC008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Behaviors'!$A$106:$B$111</c:f>
              <c:multiLvlStrCache>
                <c:ptCount val="6"/>
                <c:lvl>
                  <c:pt idx="0">
                    <c:v>National</c:v>
                  </c:pt>
                  <c:pt idx="1">
                    <c:v>Dhaka</c:v>
                  </c:pt>
                  <c:pt idx="2">
                    <c:v>Chittagong</c:v>
                  </c:pt>
                  <c:pt idx="3">
                    <c:v>Khulna</c:v>
                  </c:pt>
                  <c:pt idx="4">
                    <c:v>Dhaka</c:v>
                  </c:pt>
                  <c:pt idx="5">
                    <c:v>Chittagong</c:v>
                  </c:pt>
                </c:lvl>
                <c:lvl>
                  <c:pt idx="0">
                    <c:v>Brothel based</c:v>
                  </c:pt>
                  <c:pt idx="1">
                    <c:v>Street-based</c:v>
                  </c:pt>
                  <c:pt idx="4">
                    <c:v>Hotel-Based</c:v>
                  </c:pt>
                </c:lvl>
              </c:multiLvlStrCache>
            </c:multiLvlStrRef>
          </c:cat>
          <c:val>
            <c:numRef>
              <c:f>'Risk Behaviors'!$C$106:$C$111</c:f>
              <c:numCache>
                <c:formatCode>0</c:formatCode>
                <c:ptCount val="6"/>
                <c:pt idx="0">
                  <c:v>1.7</c:v>
                </c:pt>
                <c:pt idx="1">
                  <c:v>1.6</c:v>
                </c:pt>
                <c:pt idx="2">
                  <c:v>2.1</c:v>
                </c:pt>
                <c:pt idx="4">
                  <c:v>2.9</c:v>
                </c:pt>
              </c:numCache>
            </c:numRef>
          </c:val>
          <c:extLst>
            <c:ext xmlns:c16="http://schemas.microsoft.com/office/drawing/2014/chart" uri="{C3380CC4-5D6E-409C-BE32-E72D297353CC}">
              <c16:uniqueId val="{00000000-84CE-4FA3-94A0-02C720D3E3FF}"/>
            </c:ext>
          </c:extLst>
        </c:ser>
        <c:ser>
          <c:idx val="1"/>
          <c:order val="1"/>
          <c:tx>
            <c:strRef>
              <c:f>'Risk Behaviors'!$D$105</c:f>
              <c:strCache>
                <c:ptCount val="1"/>
                <c:pt idx="0">
                  <c:v>2003-04</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Behaviors'!$A$106:$B$111</c:f>
              <c:multiLvlStrCache>
                <c:ptCount val="6"/>
                <c:lvl>
                  <c:pt idx="0">
                    <c:v>National</c:v>
                  </c:pt>
                  <c:pt idx="1">
                    <c:v>Dhaka</c:v>
                  </c:pt>
                  <c:pt idx="2">
                    <c:v>Chittagong</c:v>
                  </c:pt>
                  <c:pt idx="3">
                    <c:v>Khulna</c:v>
                  </c:pt>
                  <c:pt idx="4">
                    <c:v>Dhaka</c:v>
                  </c:pt>
                  <c:pt idx="5">
                    <c:v>Chittagong</c:v>
                  </c:pt>
                </c:lvl>
                <c:lvl>
                  <c:pt idx="0">
                    <c:v>Brothel based</c:v>
                  </c:pt>
                  <c:pt idx="1">
                    <c:v>Street-based</c:v>
                  </c:pt>
                  <c:pt idx="4">
                    <c:v>Hotel-Based</c:v>
                  </c:pt>
                </c:lvl>
              </c:multiLvlStrCache>
            </c:multiLvlStrRef>
          </c:cat>
          <c:val>
            <c:numRef>
              <c:f>'Risk Behaviors'!$D$106:$D$111</c:f>
              <c:numCache>
                <c:formatCode>0</c:formatCode>
                <c:ptCount val="6"/>
                <c:pt idx="0">
                  <c:v>2.8</c:v>
                </c:pt>
                <c:pt idx="1">
                  <c:v>15.3</c:v>
                </c:pt>
                <c:pt idx="2">
                  <c:v>3.7</c:v>
                </c:pt>
                <c:pt idx="3">
                  <c:v>5.8</c:v>
                </c:pt>
                <c:pt idx="4">
                  <c:v>3</c:v>
                </c:pt>
                <c:pt idx="5">
                  <c:v>0</c:v>
                </c:pt>
              </c:numCache>
            </c:numRef>
          </c:val>
          <c:extLst>
            <c:ext xmlns:c16="http://schemas.microsoft.com/office/drawing/2014/chart" uri="{C3380CC4-5D6E-409C-BE32-E72D297353CC}">
              <c16:uniqueId val="{00000001-84CE-4FA3-94A0-02C720D3E3FF}"/>
            </c:ext>
          </c:extLst>
        </c:ser>
        <c:ser>
          <c:idx val="2"/>
          <c:order val="2"/>
          <c:tx>
            <c:strRef>
              <c:f>'Risk Behaviors'!$E$105</c:f>
              <c:strCache>
                <c:ptCount val="1"/>
                <c:pt idx="0">
                  <c:v>2006-07</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Behaviors'!$A$106:$B$111</c:f>
              <c:multiLvlStrCache>
                <c:ptCount val="6"/>
                <c:lvl>
                  <c:pt idx="0">
                    <c:v>National</c:v>
                  </c:pt>
                  <c:pt idx="1">
                    <c:v>Dhaka</c:v>
                  </c:pt>
                  <c:pt idx="2">
                    <c:v>Chittagong</c:v>
                  </c:pt>
                  <c:pt idx="3">
                    <c:v>Khulna</c:v>
                  </c:pt>
                  <c:pt idx="4">
                    <c:v>Dhaka</c:v>
                  </c:pt>
                  <c:pt idx="5">
                    <c:v>Chittagong</c:v>
                  </c:pt>
                </c:lvl>
                <c:lvl>
                  <c:pt idx="0">
                    <c:v>Brothel based</c:v>
                  </c:pt>
                  <c:pt idx="1">
                    <c:v>Street-based</c:v>
                  </c:pt>
                  <c:pt idx="4">
                    <c:v>Hotel-Based</c:v>
                  </c:pt>
                </c:lvl>
              </c:multiLvlStrCache>
            </c:multiLvlStrRef>
          </c:cat>
          <c:val>
            <c:numRef>
              <c:f>'Risk Behaviors'!$E$106:$E$111</c:f>
              <c:numCache>
                <c:formatCode>0</c:formatCode>
                <c:ptCount val="6"/>
                <c:pt idx="0">
                  <c:v>12.6</c:v>
                </c:pt>
                <c:pt idx="1">
                  <c:v>34.4</c:v>
                </c:pt>
                <c:pt idx="2">
                  <c:v>65.599999999999994</c:v>
                </c:pt>
                <c:pt idx="3">
                  <c:v>10.7</c:v>
                </c:pt>
                <c:pt idx="4">
                  <c:v>7.8</c:v>
                </c:pt>
                <c:pt idx="5">
                  <c:v>0</c:v>
                </c:pt>
              </c:numCache>
            </c:numRef>
          </c:val>
          <c:extLst>
            <c:ext xmlns:c16="http://schemas.microsoft.com/office/drawing/2014/chart" uri="{C3380CC4-5D6E-409C-BE32-E72D297353CC}">
              <c16:uniqueId val="{00000002-84CE-4FA3-94A0-02C720D3E3FF}"/>
            </c:ext>
          </c:extLst>
        </c:ser>
        <c:dLbls>
          <c:showLegendKey val="0"/>
          <c:showVal val="0"/>
          <c:showCatName val="0"/>
          <c:showSerName val="0"/>
          <c:showPercent val="0"/>
          <c:showBubbleSize val="0"/>
        </c:dLbls>
        <c:gapWidth val="150"/>
        <c:axId val="15123584"/>
        <c:axId val="15125120"/>
      </c:barChart>
      <c:catAx>
        <c:axId val="15123584"/>
        <c:scaling>
          <c:orientation val="maxMin"/>
        </c:scaling>
        <c:delete val="0"/>
        <c:axPos val="l"/>
        <c:numFmt formatCode="General" sourceLinked="0"/>
        <c:majorTickMark val="out"/>
        <c:minorTickMark val="none"/>
        <c:tickLblPos val="nextTo"/>
        <c:crossAx val="15125120"/>
        <c:crosses val="autoZero"/>
        <c:auto val="1"/>
        <c:lblAlgn val="ctr"/>
        <c:lblOffset val="100"/>
        <c:noMultiLvlLbl val="0"/>
      </c:catAx>
      <c:valAx>
        <c:axId val="15125120"/>
        <c:scaling>
          <c:orientation val="minMax"/>
          <c:max val="100"/>
          <c:min val="0"/>
        </c:scaling>
        <c:delete val="0"/>
        <c:axPos val="t"/>
        <c:title>
          <c:tx>
            <c:rich>
              <a:bodyPr/>
              <a:lstStyle/>
              <a:p>
                <a:pPr>
                  <a:defRPr/>
                </a:pPr>
                <a:r>
                  <a:rPr lang="en-US"/>
                  <a:t>%</a:t>
                </a:r>
              </a:p>
            </c:rich>
          </c:tx>
          <c:layout>
            <c:manualLayout>
              <c:xMode val="edge"/>
              <c:yMode val="edge"/>
              <c:x val="0.88283855475512396"/>
              <c:y val="1.7905581640857801E-2"/>
            </c:manualLayout>
          </c:layout>
          <c:overlay val="0"/>
        </c:title>
        <c:numFmt formatCode="0" sourceLinked="1"/>
        <c:majorTickMark val="out"/>
        <c:minorTickMark val="none"/>
        <c:tickLblPos val="nextTo"/>
        <c:crossAx val="15123584"/>
        <c:crosses val="autoZero"/>
        <c:crossBetween val="between"/>
        <c:majorUnit val="20"/>
      </c:valAx>
    </c:plotArea>
    <c:legend>
      <c:legendPos val="r"/>
      <c:layout>
        <c:manualLayout>
          <c:xMode val="edge"/>
          <c:yMode val="edge"/>
          <c:x val="0.83993424359190005"/>
          <c:y val="0.288844606109248"/>
          <c:w val="0.12765831797621"/>
          <c:h val="0.2848151873976940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02912809905514E-2"/>
          <c:y val="2.6066666666666665E-2"/>
          <c:w val="0.88691521769636483"/>
          <c:h val="0.77486771653543307"/>
        </c:manualLayout>
      </c:layout>
      <c:barChart>
        <c:barDir val="col"/>
        <c:grouping val="clustered"/>
        <c:varyColors val="0"/>
        <c:ser>
          <c:idx val="0"/>
          <c:order val="0"/>
          <c:tx>
            <c:strRef>
              <c:f>'Condom use KP'!$B$35</c:f>
              <c:strCache>
                <c:ptCount val="1"/>
                <c:pt idx="0">
                  <c:v>BSS 2002</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KP'!$A$36:$A$39</c:f>
              <c:strCache>
                <c:ptCount val="4"/>
                <c:pt idx="0">
                  <c:v>Dhaka</c:v>
                </c:pt>
                <c:pt idx="1">
                  <c:v>Rajshahi</c:v>
                </c:pt>
                <c:pt idx="2">
                  <c:v>Chapainawabganj</c:v>
                </c:pt>
                <c:pt idx="3">
                  <c:v>Chandpur</c:v>
                </c:pt>
              </c:strCache>
            </c:strRef>
          </c:cat>
          <c:val>
            <c:numRef>
              <c:f>'Condom use KP'!$B$36:$B$39</c:f>
              <c:numCache>
                <c:formatCode>General</c:formatCode>
                <c:ptCount val="4"/>
                <c:pt idx="0">
                  <c:v>13</c:v>
                </c:pt>
                <c:pt idx="1">
                  <c:v>15</c:v>
                </c:pt>
                <c:pt idx="2">
                  <c:v>15</c:v>
                </c:pt>
                <c:pt idx="3">
                  <c:v>8</c:v>
                </c:pt>
              </c:numCache>
            </c:numRef>
          </c:val>
          <c:extLst>
            <c:ext xmlns:c16="http://schemas.microsoft.com/office/drawing/2014/chart" uri="{C3380CC4-5D6E-409C-BE32-E72D297353CC}">
              <c16:uniqueId val="{00000000-354B-4310-8E0C-B46B1E376EE0}"/>
            </c:ext>
          </c:extLst>
        </c:ser>
        <c:ser>
          <c:idx val="1"/>
          <c:order val="1"/>
          <c:tx>
            <c:strRef>
              <c:f>'Condom use KP'!$C$35</c:f>
              <c:strCache>
                <c:ptCount val="1"/>
                <c:pt idx="0">
                  <c:v>BSS 2003-04</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KP'!$A$36:$A$39</c:f>
              <c:strCache>
                <c:ptCount val="4"/>
                <c:pt idx="0">
                  <c:v>Dhaka</c:v>
                </c:pt>
                <c:pt idx="1">
                  <c:v>Rajshahi</c:v>
                </c:pt>
                <c:pt idx="2">
                  <c:v>Chapainawabganj</c:v>
                </c:pt>
                <c:pt idx="3">
                  <c:v>Chandpur</c:v>
                </c:pt>
              </c:strCache>
            </c:strRef>
          </c:cat>
          <c:val>
            <c:numRef>
              <c:f>'Condom use KP'!$C$36:$C$39</c:f>
              <c:numCache>
                <c:formatCode>General</c:formatCode>
                <c:ptCount val="4"/>
                <c:pt idx="0">
                  <c:v>5</c:v>
                </c:pt>
                <c:pt idx="1">
                  <c:v>9</c:v>
                </c:pt>
                <c:pt idx="2">
                  <c:v>9</c:v>
                </c:pt>
                <c:pt idx="3">
                  <c:v>10</c:v>
                </c:pt>
              </c:numCache>
            </c:numRef>
          </c:val>
          <c:extLst>
            <c:ext xmlns:c16="http://schemas.microsoft.com/office/drawing/2014/chart" uri="{C3380CC4-5D6E-409C-BE32-E72D297353CC}">
              <c16:uniqueId val="{00000001-354B-4310-8E0C-B46B1E376EE0}"/>
            </c:ext>
          </c:extLst>
        </c:ser>
        <c:ser>
          <c:idx val="2"/>
          <c:order val="2"/>
          <c:tx>
            <c:strRef>
              <c:f>'Condom use KP'!$D$35</c:f>
              <c:strCache>
                <c:ptCount val="1"/>
                <c:pt idx="0">
                  <c:v>BSS 2006-07</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KP'!$A$36:$A$39</c:f>
              <c:strCache>
                <c:ptCount val="4"/>
                <c:pt idx="0">
                  <c:v>Dhaka</c:v>
                </c:pt>
                <c:pt idx="1">
                  <c:v>Rajshahi</c:v>
                </c:pt>
                <c:pt idx="2">
                  <c:v>Chapainawabganj</c:v>
                </c:pt>
                <c:pt idx="3">
                  <c:v>Chandpur</c:v>
                </c:pt>
              </c:strCache>
            </c:strRef>
          </c:cat>
          <c:val>
            <c:numRef>
              <c:f>'Condom use KP'!$D$36:$D$39</c:f>
              <c:numCache>
                <c:formatCode>General</c:formatCode>
                <c:ptCount val="4"/>
                <c:pt idx="0">
                  <c:v>27</c:v>
                </c:pt>
                <c:pt idx="1">
                  <c:v>36</c:v>
                </c:pt>
                <c:pt idx="2">
                  <c:v>43</c:v>
                </c:pt>
                <c:pt idx="3">
                  <c:v>14</c:v>
                </c:pt>
              </c:numCache>
            </c:numRef>
          </c:val>
          <c:extLst>
            <c:ext xmlns:c16="http://schemas.microsoft.com/office/drawing/2014/chart" uri="{C3380CC4-5D6E-409C-BE32-E72D297353CC}">
              <c16:uniqueId val="{00000002-354B-4310-8E0C-B46B1E376EE0}"/>
            </c:ext>
          </c:extLst>
        </c:ser>
        <c:dLbls>
          <c:showLegendKey val="0"/>
          <c:showVal val="0"/>
          <c:showCatName val="0"/>
          <c:showSerName val="0"/>
          <c:showPercent val="0"/>
          <c:showBubbleSize val="0"/>
        </c:dLbls>
        <c:gapWidth val="150"/>
        <c:axId val="133610496"/>
        <c:axId val="133616384"/>
      </c:barChart>
      <c:catAx>
        <c:axId val="133610496"/>
        <c:scaling>
          <c:orientation val="minMax"/>
        </c:scaling>
        <c:delete val="0"/>
        <c:axPos val="b"/>
        <c:numFmt formatCode="General" sourceLinked="0"/>
        <c:majorTickMark val="out"/>
        <c:minorTickMark val="none"/>
        <c:tickLblPos val="nextTo"/>
        <c:crossAx val="133616384"/>
        <c:crosses val="autoZero"/>
        <c:auto val="1"/>
        <c:lblAlgn val="ctr"/>
        <c:lblOffset val="100"/>
        <c:noMultiLvlLbl val="0"/>
      </c:catAx>
      <c:valAx>
        <c:axId val="133616384"/>
        <c:scaling>
          <c:orientation val="minMax"/>
          <c:max val="100"/>
          <c:min val="0"/>
        </c:scaling>
        <c:delete val="0"/>
        <c:axPos val="l"/>
        <c:majorGridlines>
          <c:spPr>
            <a:ln w="6350">
              <a:solidFill>
                <a:schemeClr val="bg1">
                  <a:lumMod val="95000"/>
                  <a:alpha val="57000"/>
                </a:schemeClr>
              </a:solidFill>
              <a:prstDash val="sysDash"/>
            </a:ln>
          </c:spPr>
        </c:majorGridlines>
        <c:title>
          <c:tx>
            <c:rich>
              <a:bodyPr rot="0" vert="horz"/>
              <a:lstStyle/>
              <a:p>
                <a:pPr>
                  <a:defRPr/>
                </a:pPr>
                <a:r>
                  <a:rPr lang="en-US"/>
                  <a:t>%</a:t>
                </a:r>
              </a:p>
            </c:rich>
          </c:tx>
          <c:layout>
            <c:manualLayout>
              <c:xMode val="edge"/>
              <c:yMode val="edge"/>
              <c:x val="4.0909092373267444E-3"/>
              <c:y val="2.0716051238770346E-2"/>
            </c:manualLayout>
          </c:layout>
          <c:overlay val="0"/>
        </c:title>
        <c:numFmt formatCode="General" sourceLinked="1"/>
        <c:majorTickMark val="out"/>
        <c:minorTickMark val="none"/>
        <c:tickLblPos val="nextTo"/>
        <c:crossAx val="133610496"/>
        <c:crosses val="autoZero"/>
        <c:crossBetween val="between"/>
        <c:majorUnit val="10"/>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Sheet5!$A$4</c:f>
              <c:strCache>
                <c:ptCount val="1"/>
                <c:pt idx="0">
                  <c:v>Dhaka</c:v>
                </c:pt>
              </c:strCache>
            </c:strRef>
          </c:tx>
          <c:spPr>
            <a:ln w="38100">
              <a:solidFill>
                <a:srgbClr val="E31837"/>
              </a:solidFill>
            </a:ln>
          </c:spPr>
          <c:marker>
            <c:symbol val="circle"/>
            <c:size val="9"/>
            <c:spPr>
              <a:solidFill>
                <a:srgbClr val="E31837"/>
              </a:solidFill>
              <a:ln>
                <a:solidFill>
                  <a:schemeClr val="bg1"/>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Sheet5!$B$3:$F$3</c:f>
              <c:strCache>
                <c:ptCount val="5"/>
                <c:pt idx="0">
                  <c:v>2002</c:v>
                </c:pt>
                <c:pt idx="1">
                  <c:v>2003-04</c:v>
                </c:pt>
                <c:pt idx="2">
                  <c:v>2006-07</c:v>
                </c:pt>
                <c:pt idx="3">
                  <c:v>2010</c:v>
                </c:pt>
                <c:pt idx="4">
                  <c:v>2013-14</c:v>
                </c:pt>
              </c:strCache>
            </c:strRef>
          </c:cat>
          <c:val>
            <c:numRef>
              <c:f>Sheet5!$B$4:$F$4</c:f>
              <c:numCache>
                <c:formatCode>General</c:formatCode>
                <c:ptCount val="5"/>
                <c:pt idx="0">
                  <c:v>9.9</c:v>
                </c:pt>
                <c:pt idx="1">
                  <c:v>9.9</c:v>
                </c:pt>
                <c:pt idx="2">
                  <c:v>5.8</c:v>
                </c:pt>
                <c:pt idx="3">
                  <c:v>7.1</c:v>
                </c:pt>
                <c:pt idx="4">
                  <c:v>5.4</c:v>
                </c:pt>
              </c:numCache>
            </c:numRef>
          </c:val>
          <c:smooth val="0"/>
          <c:extLst>
            <c:ext xmlns:c16="http://schemas.microsoft.com/office/drawing/2014/chart" uri="{C3380CC4-5D6E-409C-BE32-E72D297353CC}">
              <c16:uniqueId val="{00000000-DC4C-4CF0-A19B-A19EB40CA045}"/>
            </c:ext>
          </c:extLst>
        </c:ser>
        <c:ser>
          <c:idx val="1"/>
          <c:order val="1"/>
          <c:tx>
            <c:strRef>
              <c:f>Sheet5!$A$5</c:f>
              <c:strCache>
                <c:ptCount val="1"/>
                <c:pt idx="0">
                  <c:v>Chittagong</c:v>
                </c:pt>
              </c:strCache>
            </c:strRef>
          </c:tx>
          <c:spPr>
            <a:ln w="38100">
              <a:solidFill>
                <a:srgbClr val="00AEEF"/>
              </a:solidFill>
            </a:ln>
          </c:spPr>
          <c:marker>
            <c:symbol val="circle"/>
            <c:size val="9"/>
            <c:spPr>
              <a:solidFill>
                <a:srgbClr val="00AEEF"/>
              </a:solidFill>
              <a:ln>
                <a:solidFill>
                  <a:schemeClr val="bg1"/>
                </a:solidFill>
              </a:ln>
            </c:spPr>
          </c:marker>
          <c:dLbls>
            <c:numFmt formatCode="#,##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Sheet5!$B$3:$F$3</c:f>
              <c:strCache>
                <c:ptCount val="5"/>
                <c:pt idx="0">
                  <c:v>2002</c:v>
                </c:pt>
                <c:pt idx="1">
                  <c:v>2003-04</c:v>
                </c:pt>
                <c:pt idx="2">
                  <c:v>2006-07</c:v>
                </c:pt>
                <c:pt idx="3">
                  <c:v>2010</c:v>
                </c:pt>
                <c:pt idx="4">
                  <c:v>2013-14</c:v>
                </c:pt>
              </c:strCache>
            </c:strRef>
          </c:cat>
          <c:val>
            <c:numRef>
              <c:f>Sheet5!$B$5:$F$5</c:f>
              <c:numCache>
                <c:formatCode>General</c:formatCode>
                <c:ptCount val="5"/>
                <c:pt idx="0">
                  <c:v>5.7</c:v>
                </c:pt>
                <c:pt idx="1">
                  <c:v>4.8</c:v>
                </c:pt>
                <c:pt idx="2">
                  <c:v>3.9</c:v>
                </c:pt>
                <c:pt idx="4">
                  <c:v>4.2</c:v>
                </c:pt>
              </c:numCache>
            </c:numRef>
          </c:val>
          <c:smooth val="0"/>
          <c:extLst>
            <c:ext xmlns:c16="http://schemas.microsoft.com/office/drawing/2014/chart" uri="{C3380CC4-5D6E-409C-BE32-E72D297353CC}">
              <c16:uniqueId val="{00000001-DC4C-4CF0-A19B-A19EB40CA045}"/>
            </c:ext>
          </c:extLst>
        </c:ser>
        <c:dLbls>
          <c:showLegendKey val="0"/>
          <c:showVal val="0"/>
          <c:showCatName val="0"/>
          <c:showSerName val="0"/>
          <c:showPercent val="0"/>
          <c:showBubbleSize val="0"/>
        </c:dLbls>
        <c:marker val="1"/>
        <c:smooth val="0"/>
        <c:axId val="133867008"/>
        <c:axId val="133868544"/>
      </c:lineChart>
      <c:catAx>
        <c:axId val="133867008"/>
        <c:scaling>
          <c:orientation val="minMax"/>
        </c:scaling>
        <c:delete val="0"/>
        <c:axPos val="b"/>
        <c:numFmt formatCode="General" sourceLinked="0"/>
        <c:majorTickMark val="out"/>
        <c:minorTickMark val="none"/>
        <c:tickLblPos val="nextTo"/>
        <c:crossAx val="133868544"/>
        <c:crosses val="autoZero"/>
        <c:auto val="1"/>
        <c:lblAlgn val="ctr"/>
        <c:lblOffset val="100"/>
        <c:noMultiLvlLbl val="0"/>
      </c:catAx>
      <c:valAx>
        <c:axId val="133868544"/>
        <c:scaling>
          <c:orientation val="minMax"/>
        </c:scaling>
        <c:delete val="0"/>
        <c:axPos val="l"/>
        <c:majorGridlines>
          <c:spPr>
            <a:ln>
              <a:solidFill>
                <a:schemeClr val="bg1">
                  <a:lumMod val="95000"/>
                </a:schemeClr>
              </a:solidFill>
              <a:prstDash val="dash"/>
            </a:ln>
          </c:spPr>
        </c:majorGridlines>
        <c:title>
          <c:tx>
            <c:rich>
              <a:bodyPr rot="-5400000" vert="horz"/>
              <a:lstStyle/>
              <a:p>
                <a:pPr>
                  <a:defRPr/>
                </a:pPr>
                <a:r>
                  <a:rPr lang="en-US"/>
                  <a:t>Average number of clients</a:t>
                </a:r>
              </a:p>
            </c:rich>
          </c:tx>
          <c:layout>
            <c:manualLayout>
              <c:xMode val="edge"/>
              <c:yMode val="edge"/>
              <c:x val="7.7519379844961239E-3"/>
              <c:y val="0.21082248647490492"/>
            </c:manualLayout>
          </c:layout>
          <c:overlay val="0"/>
        </c:title>
        <c:numFmt formatCode="General" sourceLinked="1"/>
        <c:majorTickMark val="out"/>
        <c:minorTickMark val="none"/>
        <c:tickLblPos val="nextTo"/>
        <c:crossAx val="133867008"/>
        <c:crosses val="autoZero"/>
        <c:crossBetween val="between"/>
      </c:valAx>
    </c:plotArea>
    <c:legend>
      <c:legendPos val="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222103993757535E-2"/>
          <c:y val="3.9592803094782081E-2"/>
          <c:w val="0.90626137948972596"/>
          <c:h val="0.55223806554720423"/>
        </c:manualLayout>
      </c:layout>
      <c:barChart>
        <c:barDir val="col"/>
        <c:grouping val="clustered"/>
        <c:varyColors val="0"/>
        <c:ser>
          <c:idx val="0"/>
          <c:order val="0"/>
          <c:tx>
            <c:strRef>
              <c:f>'No of partners among MSM'!$C$2</c:f>
              <c:strCache>
                <c:ptCount val="1"/>
                <c:pt idx="0">
                  <c:v>Mean number of sex partners (anal/oral)</c:v>
                </c:pt>
              </c:strCache>
            </c:strRef>
          </c:tx>
          <c:spPr>
            <a:solidFill>
              <a:srgbClr val="00AEEF"/>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'No of partners among MSM'!$A$3:$B$8</c:f>
              <c:multiLvlStrCache>
                <c:ptCount val="6"/>
                <c:lvl>
                  <c:pt idx="0">
                    <c:v>Dhaka</c:v>
                  </c:pt>
                  <c:pt idx="1">
                    <c:v>Sylhet</c:v>
                  </c:pt>
                  <c:pt idx="2">
                    <c:v>Dhaka</c:v>
                  </c:pt>
                  <c:pt idx="3">
                    <c:v>Sylhet</c:v>
                  </c:pt>
                  <c:pt idx="4">
                    <c:v>Dhaka</c:v>
                  </c:pt>
                  <c:pt idx="5">
                    <c:v>Sylhet</c:v>
                  </c:pt>
                </c:lvl>
                <c:lvl>
                  <c:pt idx="0">
                    <c:v>Non-transactional male/hijra</c:v>
                  </c:pt>
                  <c:pt idx="2">
                    <c:v>Transactional male (buying)</c:v>
                  </c:pt>
                  <c:pt idx="4">
                    <c:v>Transactional hijra (buying)</c:v>
                  </c:pt>
                </c:lvl>
              </c:multiLvlStrCache>
            </c:multiLvlStrRef>
          </c:cat>
          <c:val>
            <c:numRef>
              <c:f>'No of partners among MSM'!$C$3:$C$8</c:f>
              <c:numCache>
                <c:formatCode>General</c:formatCode>
                <c:ptCount val="6"/>
                <c:pt idx="0">
                  <c:v>3</c:v>
                </c:pt>
                <c:pt idx="1">
                  <c:v>2.5</c:v>
                </c:pt>
                <c:pt idx="2">
                  <c:v>2.8</c:v>
                </c:pt>
                <c:pt idx="3">
                  <c:v>2.5</c:v>
                </c:pt>
                <c:pt idx="4">
                  <c:v>2.5</c:v>
                </c:pt>
                <c:pt idx="5">
                  <c:v>1.4</c:v>
                </c:pt>
              </c:numCache>
            </c:numRef>
          </c:val>
          <c:extLst>
            <c:ext xmlns:c16="http://schemas.microsoft.com/office/drawing/2014/chart" uri="{C3380CC4-5D6E-409C-BE32-E72D297353CC}">
              <c16:uniqueId val="{00000000-37F4-4AC0-BB47-62876A6EA28F}"/>
            </c:ext>
          </c:extLst>
        </c:ser>
        <c:ser>
          <c:idx val="1"/>
          <c:order val="1"/>
          <c:tx>
            <c:strRef>
              <c:f>'No of partners among MSM'!$D$2</c:f>
              <c:strCache>
                <c:ptCount val="1"/>
                <c:pt idx="0">
                  <c:v>Mean number of anal sex acts</c:v>
                </c:pt>
              </c:strCache>
            </c:strRef>
          </c:tx>
          <c:spPr>
            <a:solidFill>
              <a:srgbClr val="E31837"/>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'No of partners among MSM'!$A$3:$B$8</c:f>
              <c:multiLvlStrCache>
                <c:ptCount val="6"/>
                <c:lvl>
                  <c:pt idx="0">
                    <c:v>Dhaka</c:v>
                  </c:pt>
                  <c:pt idx="1">
                    <c:v>Sylhet</c:v>
                  </c:pt>
                  <c:pt idx="2">
                    <c:v>Dhaka</c:v>
                  </c:pt>
                  <c:pt idx="3">
                    <c:v>Sylhet</c:v>
                  </c:pt>
                  <c:pt idx="4">
                    <c:v>Dhaka</c:v>
                  </c:pt>
                  <c:pt idx="5">
                    <c:v>Sylhet</c:v>
                  </c:pt>
                </c:lvl>
                <c:lvl>
                  <c:pt idx="0">
                    <c:v>Non-transactional male/hijra</c:v>
                  </c:pt>
                  <c:pt idx="2">
                    <c:v>Transactional male (buying)</c:v>
                  </c:pt>
                  <c:pt idx="4">
                    <c:v>Transactional hijra (buying)</c:v>
                  </c:pt>
                </c:lvl>
              </c:multiLvlStrCache>
            </c:multiLvlStrRef>
          </c:cat>
          <c:val>
            <c:numRef>
              <c:f>'No of partners among MSM'!$D$3:$D$8</c:f>
              <c:numCache>
                <c:formatCode>General</c:formatCode>
                <c:ptCount val="6"/>
                <c:pt idx="0">
                  <c:v>5.6</c:v>
                </c:pt>
                <c:pt idx="1">
                  <c:v>5.3</c:v>
                </c:pt>
                <c:pt idx="2">
                  <c:v>4.5</c:v>
                </c:pt>
                <c:pt idx="3">
                  <c:v>3.6</c:v>
                </c:pt>
                <c:pt idx="4">
                  <c:v>3.5</c:v>
                </c:pt>
                <c:pt idx="5">
                  <c:v>2.1</c:v>
                </c:pt>
              </c:numCache>
            </c:numRef>
          </c:val>
          <c:extLst>
            <c:ext xmlns:c16="http://schemas.microsoft.com/office/drawing/2014/chart" uri="{C3380CC4-5D6E-409C-BE32-E72D297353CC}">
              <c16:uniqueId val="{00000001-37F4-4AC0-BB47-62876A6EA28F}"/>
            </c:ext>
          </c:extLst>
        </c:ser>
        <c:dLbls>
          <c:showLegendKey val="0"/>
          <c:showVal val="0"/>
          <c:showCatName val="0"/>
          <c:showSerName val="0"/>
          <c:showPercent val="0"/>
          <c:showBubbleSize val="0"/>
        </c:dLbls>
        <c:gapWidth val="150"/>
        <c:axId val="135901568"/>
        <c:axId val="135903104"/>
      </c:barChart>
      <c:catAx>
        <c:axId val="135901568"/>
        <c:scaling>
          <c:orientation val="minMax"/>
        </c:scaling>
        <c:delete val="0"/>
        <c:axPos val="b"/>
        <c:numFmt formatCode="General" sourceLinked="1"/>
        <c:majorTickMark val="out"/>
        <c:minorTickMark val="none"/>
        <c:tickLblPos val="nextTo"/>
        <c:crossAx val="135903104"/>
        <c:crosses val="autoZero"/>
        <c:auto val="1"/>
        <c:lblAlgn val="ctr"/>
        <c:lblOffset val="100"/>
        <c:noMultiLvlLbl val="0"/>
      </c:catAx>
      <c:valAx>
        <c:axId val="135903104"/>
        <c:scaling>
          <c:orientation val="minMax"/>
        </c:scaling>
        <c:delete val="0"/>
        <c:axPos val="l"/>
        <c:majorGridlines>
          <c:spPr>
            <a:ln>
              <a:solidFill>
                <a:schemeClr val="bg1">
                  <a:lumMod val="95000"/>
                </a:schemeClr>
              </a:solidFill>
              <a:prstDash val="dash"/>
            </a:ln>
          </c:spPr>
        </c:majorGridlines>
        <c:title>
          <c:tx>
            <c:rich>
              <a:bodyPr rot="-5400000" vert="horz"/>
              <a:lstStyle/>
              <a:p>
                <a:pPr>
                  <a:defRPr/>
                </a:pPr>
                <a:r>
                  <a:rPr lang="en-US"/>
                  <a:t>Number (mean)</a:t>
                </a:r>
              </a:p>
            </c:rich>
          </c:tx>
          <c:overlay val="0"/>
        </c:title>
        <c:numFmt formatCode="General" sourceLinked="1"/>
        <c:majorTickMark val="out"/>
        <c:minorTickMark val="none"/>
        <c:tickLblPos val="nextTo"/>
        <c:crossAx val="135901568"/>
        <c:crosses val="autoZero"/>
        <c:crossBetween val="between"/>
      </c:valAx>
    </c:plotArea>
    <c:legend>
      <c:legendPos val="b"/>
      <c:layout>
        <c:manualLayout>
          <c:xMode val="edge"/>
          <c:yMode val="edge"/>
          <c:x val="3.6834395285128196E-3"/>
          <c:y val="0.8616619956128122"/>
          <c:w val="0.99631656047148709"/>
          <c:h val="0.12085167160850625"/>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8100">
              <a:solidFill>
                <a:srgbClr val="E31837"/>
              </a:solidFill>
            </a:ln>
          </c:spPr>
          <c:marker>
            <c:symbol val="circle"/>
            <c:size val="9"/>
            <c:spPr>
              <a:solidFill>
                <a:srgbClr val="E31837"/>
              </a:solidFill>
              <a:ln>
                <a:solidFill>
                  <a:schemeClr val="bg1"/>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'Mean no of clients_hijra'!$A$3:$E$3</c:f>
              <c:strCache>
                <c:ptCount val="5"/>
                <c:pt idx="0">
                  <c:v>2002</c:v>
                </c:pt>
                <c:pt idx="1">
                  <c:v>2003-04</c:v>
                </c:pt>
                <c:pt idx="2">
                  <c:v>2006-07</c:v>
                </c:pt>
                <c:pt idx="3">
                  <c:v>2010</c:v>
                </c:pt>
                <c:pt idx="4">
                  <c:v>2013-14</c:v>
                </c:pt>
              </c:strCache>
            </c:strRef>
          </c:cat>
          <c:val>
            <c:numRef>
              <c:f>'Mean no of clients_hijra'!$A$4:$E$4</c:f>
              <c:numCache>
                <c:formatCode>General</c:formatCode>
                <c:ptCount val="5"/>
                <c:pt idx="0">
                  <c:v>12.6</c:v>
                </c:pt>
                <c:pt idx="1">
                  <c:v>30.6</c:v>
                </c:pt>
                <c:pt idx="2">
                  <c:v>14.7</c:v>
                </c:pt>
                <c:pt idx="3">
                  <c:v>10.8</c:v>
                </c:pt>
                <c:pt idx="4">
                  <c:v>15.3</c:v>
                </c:pt>
              </c:numCache>
            </c:numRef>
          </c:val>
          <c:smooth val="0"/>
          <c:extLst>
            <c:ext xmlns:c16="http://schemas.microsoft.com/office/drawing/2014/chart" uri="{C3380CC4-5D6E-409C-BE32-E72D297353CC}">
              <c16:uniqueId val="{00000000-6168-464B-AE09-CAE1E190F357}"/>
            </c:ext>
          </c:extLst>
        </c:ser>
        <c:dLbls>
          <c:showLegendKey val="0"/>
          <c:showVal val="0"/>
          <c:showCatName val="0"/>
          <c:showSerName val="0"/>
          <c:showPercent val="0"/>
          <c:showBubbleSize val="0"/>
        </c:dLbls>
        <c:marker val="1"/>
        <c:smooth val="0"/>
        <c:axId val="136423680"/>
        <c:axId val="136429568"/>
      </c:lineChart>
      <c:catAx>
        <c:axId val="136423680"/>
        <c:scaling>
          <c:orientation val="minMax"/>
        </c:scaling>
        <c:delete val="0"/>
        <c:axPos val="b"/>
        <c:numFmt formatCode="General" sourceLinked="0"/>
        <c:majorTickMark val="out"/>
        <c:minorTickMark val="none"/>
        <c:tickLblPos val="nextTo"/>
        <c:crossAx val="136429568"/>
        <c:crosses val="autoZero"/>
        <c:auto val="1"/>
        <c:lblAlgn val="ctr"/>
        <c:lblOffset val="100"/>
        <c:noMultiLvlLbl val="0"/>
      </c:catAx>
      <c:valAx>
        <c:axId val="136429568"/>
        <c:scaling>
          <c:orientation val="minMax"/>
        </c:scaling>
        <c:delete val="0"/>
        <c:axPos val="l"/>
        <c:majorGridlines>
          <c:spPr>
            <a:ln>
              <a:solidFill>
                <a:schemeClr val="bg1">
                  <a:lumMod val="95000"/>
                </a:schemeClr>
              </a:solidFill>
              <a:prstDash val="dash"/>
            </a:ln>
          </c:spPr>
        </c:majorGridlines>
        <c:title>
          <c:tx>
            <c:rich>
              <a:bodyPr rot="-5400000" vert="horz"/>
              <a:lstStyle/>
              <a:p>
                <a:pPr>
                  <a:defRPr/>
                </a:pPr>
                <a:r>
                  <a:rPr lang="en-US"/>
                  <a:t>Average number of clients</a:t>
                </a:r>
              </a:p>
            </c:rich>
          </c:tx>
          <c:layout>
            <c:manualLayout>
              <c:xMode val="edge"/>
              <c:yMode val="edge"/>
              <c:x val="2.3228807965249704E-3"/>
              <c:y val="0.20171430303331483"/>
            </c:manualLayout>
          </c:layout>
          <c:overlay val="0"/>
        </c:title>
        <c:numFmt formatCode="General" sourceLinked="1"/>
        <c:majorTickMark val="out"/>
        <c:minorTickMark val="none"/>
        <c:tickLblPos val="nextTo"/>
        <c:crossAx val="136423680"/>
        <c:crosses val="autoZero"/>
        <c:crossBetween val="between"/>
      </c:valAx>
    </c:plotArea>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87820512820513"/>
          <c:y val="3.2782539682539691E-2"/>
          <c:w val="0.74540021367521381"/>
          <c:h val="0.57000992063492062"/>
        </c:manualLayout>
      </c:layout>
      <c:lineChart>
        <c:grouping val="standard"/>
        <c:varyColors val="1"/>
        <c:ser>
          <c:idx val="0"/>
          <c:order val="0"/>
          <c:tx>
            <c:strRef>
              <c:f>'[Estimates_template_2019 (updated).xlsx]Bangladesh_ni_plhiv_deaths'!$F$2</c:f>
              <c:strCache>
                <c:ptCount val="1"/>
                <c:pt idx="0">
                  <c:v>New HIV infections</c:v>
                </c:pt>
              </c:strCache>
            </c:strRef>
          </c:tx>
          <c:spPr>
            <a:ln w="38100" cmpd="sng">
              <a:solidFill>
                <a:srgbClr val="FF5050"/>
              </a:solidFill>
              <a:prstDash val="solid"/>
            </a:ln>
          </c:spPr>
          <c:marker>
            <c:symbol val="none"/>
          </c:marker>
          <c:dLbls>
            <c:dLbl>
              <c:idx val="28"/>
              <c:layout>
                <c:manualLayout>
                  <c:x val="-2.7136752136752138E-3"/>
                  <c:y val="1.0078968253968243E-2"/>
                </c:manualLayout>
              </c:layout>
              <c:tx>
                <c:rich>
                  <a:bodyPr/>
                  <a:lstStyle/>
                  <a:p>
                    <a:r>
                      <a:rPr lang="en-US" sz="1200" b="1" dirty="0">
                        <a:solidFill>
                          <a:srgbClr val="FF0000"/>
                        </a:solidFill>
                        <a:latin typeface="Arial" panose="020B0604020202020204" pitchFamily="34" charset="0"/>
                        <a:cs typeface="Arial" panose="020B0604020202020204" pitchFamily="34" charset="0"/>
                      </a:rPr>
                      <a:t> 1,600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4A4-49B2-81FE-C36C43DE2E0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(updated).xlsx]Bangladesh_ni_plhiv_deaths'!$F$3:$F$31</c:f>
              <c:numCache>
                <c:formatCode>_(* #,##0_);_(* \(#,##0\);_(* "-"??_);_(@_)</c:formatCode>
                <c:ptCount val="29"/>
                <c:pt idx="0">
                  <c:v>13</c:v>
                </c:pt>
                <c:pt idx="1">
                  <c:v>19</c:v>
                </c:pt>
                <c:pt idx="2">
                  <c:v>27</c:v>
                </c:pt>
                <c:pt idx="3">
                  <c:v>34</c:v>
                </c:pt>
                <c:pt idx="4">
                  <c:v>42</c:v>
                </c:pt>
                <c:pt idx="5">
                  <c:v>58</c:v>
                </c:pt>
                <c:pt idx="6">
                  <c:v>82</c:v>
                </c:pt>
                <c:pt idx="7">
                  <c:v>108</c:v>
                </c:pt>
                <c:pt idx="8">
                  <c:v>143</c:v>
                </c:pt>
                <c:pt idx="9">
                  <c:v>203</c:v>
                </c:pt>
                <c:pt idx="10">
                  <c:v>300</c:v>
                </c:pt>
                <c:pt idx="11">
                  <c:v>428</c:v>
                </c:pt>
                <c:pt idx="12">
                  <c:v>581</c:v>
                </c:pt>
                <c:pt idx="13">
                  <c:v>741</c:v>
                </c:pt>
                <c:pt idx="14">
                  <c:v>864</c:v>
                </c:pt>
                <c:pt idx="15">
                  <c:v>983</c:v>
                </c:pt>
                <c:pt idx="16">
                  <c:v>1001</c:v>
                </c:pt>
                <c:pt idx="17">
                  <c:v>1006</c:v>
                </c:pt>
                <c:pt idx="18">
                  <c:v>1017</c:v>
                </c:pt>
                <c:pt idx="19">
                  <c:v>1027</c:v>
                </c:pt>
                <c:pt idx="20">
                  <c:v>1024</c:v>
                </c:pt>
                <c:pt idx="21">
                  <c:v>1015</c:v>
                </c:pt>
                <c:pt idx="22">
                  <c:v>1117</c:v>
                </c:pt>
                <c:pt idx="23">
                  <c:v>1181</c:v>
                </c:pt>
                <c:pt idx="24">
                  <c:v>1280</c:v>
                </c:pt>
                <c:pt idx="25">
                  <c:v>1362</c:v>
                </c:pt>
                <c:pt idx="26">
                  <c:v>1447</c:v>
                </c:pt>
                <c:pt idx="27">
                  <c:v>1510</c:v>
                </c:pt>
                <c:pt idx="28">
                  <c:v>1596</c:v>
                </c:pt>
              </c:numCache>
            </c:numRef>
          </c:val>
          <c:smooth val="0"/>
          <c:extLst>
            <c:ext xmlns:c16="http://schemas.microsoft.com/office/drawing/2014/chart" uri="{C3380CC4-5D6E-409C-BE32-E72D297353CC}">
              <c16:uniqueId val="{00000001-04A4-49B2-81FE-C36C43DE2E02}"/>
            </c:ext>
          </c:extLst>
        </c:ser>
        <c:ser>
          <c:idx val="1"/>
          <c:order val="1"/>
          <c:tx>
            <c:strRef>
              <c:f>'[Estimates_template_2019 (updated).xlsx]Bangladesh_ni_plhiv_deaths'!$G$2</c:f>
              <c:strCache>
                <c:ptCount val="1"/>
                <c:pt idx="0">
                  <c:v>NI - Lower</c:v>
                </c:pt>
              </c:strCache>
            </c:strRef>
          </c:tx>
          <c:spPr>
            <a:ln w="19050" cmpd="sng">
              <a:solidFill>
                <a:srgbClr val="FF5050"/>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(updated).xlsx]Bangladesh_ni_plhiv_deaths'!$G$3:$G$31</c:f>
              <c:numCache>
                <c:formatCode>_(* #,##0_);_(* \(#,##0\);_(* "-"??_);_(@_)</c:formatCode>
                <c:ptCount val="29"/>
                <c:pt idx="0">
                  <c:v>11</c:v>
                </c:pt>
                <c:pt idx="1">
                  <c:v>16</c:v>
                </c:pt>
                <c:pt idx="2">
                  <c:v>22</c:v>
                </c:pt>
                <c:pt idx="3">
                  <c:v>29</c:v>
                </c:pt>
                <c:pt idx="4">
                  <c:v>36</c:v>
                </c:pt>
                <c:pt idx="5">
                  <c:v>49</c:v>
                </c:pt>
                <c:pt idx="6">
                  <c:v>69</c:v>
                </c:pt>
                <c:pt idx="7">
                  <c:v>91</c:v>
                </c:pt>
                <c:pt idx="8">
                  <c:v>121</c:v>
                </c:pt>
                <c:pt idx="9">
                  <c:v>174</c:v>
                </c:pt>
                <c:pt idx="10">
                  <c:v>260</c:v>
                </c:pt>
                <c:pt idx="11">
                  <c:v>373</c:v>
                </c:pt>
                <c:pt idx="12">
                  <c:v>508</c:v>
                </c:pt>
                <c:pt idx="13">
                  <c:v>650</c:v>
                </c:pt>
                <c:pt idx="14">
                  <c:v>757</c:v>
                </c:pt>
                <c:pt idx="15">
                  <c:v>859</c:v>
                </c:pt>
                <c:pt idx="16">
                  <c:v>872</c:v>
                </c:pt>
                <c:pt idx="17">
                  <c:v>874</c:v>
                </c:pt>
                <c:pt idx="18">
                  <c:v>883</c:v>
                </c:pt>
                <c:pt idx="19">
                  <c:v>898</c:v>
                </c:pt>
                <c:pt idx="20">
                  <c:v>900</c:v>
                </c:pt>
                <c:pt idx="21">
                  <c:v>890</c:v>
                </c:pt>
                <c:pt idx="22">
                  <c:v>991</c:v>
                </c:pt>
                <c:pt idx="23">
                  <c:v>1053</c:v>
                </c:pt>
                <c:pt idx="24">
                  <c:v>1141</c:v>
                </c:pt>
                <c:pt idx="25">
                  <c:v>1212</c:v>
                </c:pt>
                <c:pt idx="26">
                  <c:v>1288</c:v>
                </c:pt>
                <c:pt idx="27">
                  <c:v>1346</c:v>
                </c:pt>
                <c:pt idx="28">
                  <c:v>1419</c:v>
                </c:pt>
              </c:numCache>
            </c:numRef>
          </c:val>
          <c:smooth val="0"/>
          <c:extLst>
            <c:ext xmlns:c16="http://schemas.microsoft.com/office/drawing/2014/chart" uri="{C3380CC4-5D6E-409C-BE32-E72D297353CC}">
              <c16:uniqueId val="{00000002-04A4-49B2-81FE-C36C43DE2E02}"/>
            </c:ext>
          </c:extLst>
        </c:ser>
        <c:ser>
          <c:idx val="2"/>
          <c:order val="2"/>
          <c:tx>
            <c:strRef>
              <c:f>'[Estimates_template_2019 (updated).xlsx]Bangladesh_ni_plhiv_deaths'!$H$2</c:f>
              <c:strCache>
                <c:ptCount val="1"/>
                <c:pt idx="0">
                  <c:v>NI - Upper</c:v>
                </c:pt>
              </c:strCache>
            </c:strRef>
          </c:tx>
          <c:spPr>
            <a:ln w="19050" cmpd="sng">
              <a:solidFill>
                <a:srgbClr val="FF5050"/>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(updated).xlsx]Bangladesh_ni_plhiv_deaths'!$H$3:$H$31</c:f>
              <c:numCache>
                <c:formatCode>_(* #,##0_);_(* \(#,##0\);_(* "-"??_);_(@_)</c:formatCode>
                <c:ptCount val="29"/>
                <c:pt idx="0">
                  <c:v>15</c:v>
                </c:pt>
                <c:pt idx="1">
                  <c:v>22</c:v>
                </c:pt>
                <c:pt idx="2">
                  <c:v>31</c:v>
                </c:pt>
                <c:pt idx="3">
                  <c:v>39</c:v>
                </c:pt>
                <c:pt idx="4">
                  <c:v>48</c:v>
                </c:pt>
                <c:pt idx="5">
                  <c:v>67</c:v>
                </c:pt>
                <c:pt idx="6">
                  <c:v>94</c:v>
                </c:pt>
                <c:pt idx="7">
                  <c:v>123</c:v>
                </c:pt>
                <c:pt idx="8">
                  <c:v>163</c:v>
                </c:pt>
                <c:pt idx="9">
                  <c:v>232</c:v>
                </c:pt>
                <c:pt idx="10">
                  <c:v>338</c:v>
                </c:pt>
                <c:pt idx="11">
                  <c:v>480</c:v>
                </c:pt>
                <c:pt idx="12">
                  <c:v>650</c:v>
                </c:pt>
                <c:pt idx="13">
                  <c:v>831</c:v>
                </c:pt>
                <c:pt idx="14">
                  <c:v>971</c:v>
                </c:pt>
                <c:pt idx="15">
                  <c:v>1110</c:v>
                </c:pt>
                <c:pt idx="16">
                  <c:v>1133</c:v>
                </c:pt>
                <c:pt idx="17">
                  <c:v>1138</c:v>
                </c:pt>
                <c:pt idx="18">
                  <c:v>1150</c:v>
                </c:pt>
                <c:pt idx="19">
                  <c:v>1156</c:v>
                </c:pt>
                <c:pt idx="20">
                  <c:v>1151</c:v>
                </c:pt>
                <c:pt idx="21">
                  <c:v>1141</c:v>
                </c:pt>
                <c:pt idx="22">
                  <c:v>1249</c:v>
                </c:pt>
                <c:pt idx="23">
                  <c:v>1318</c:v>
                </c:pt>
                <c:pt idx="24">
                  <c:v>1428</c:v>
                </c:pt>
                <c:pt idx="25">
                  <c:v>1518</c:v>
                </c:pt>
                <c:pt idx="26">
                  <c:v>1611</c:v>
                </c:pt>
                <c:pt idx="27">
                  <c:v>1683</c:v>
                </c:pt>
                <c:pt idx="28">
                  <c:v>1778</c:v>
                </c:pt>
              </c:numCache>
            </c:numRef>
          </c:val>
          <c:smooth val="0"/>
          <c:extLst>
            <c:ext xmlns:c16="http://schemas.microsoft.com/office/drawing/2014/chart" uri="{C3380CC4-5D6E-409C-BE32-E72D297353CC}">
              <c16:uniqueId val="{00000003-04A4-49B2-81FE-C36C43DE2E02}"/>
            </c:ext>
          </c:extLst>
        </c:ser>
        <c:dLbls>
          <c:showLegendKey val="0"/>
          <c:showVal val="0"/>
          <c:showCatName val="0"/>
          <c:showSerName val="0"/>
          <c:showPercent val="0"/>
          <c:showBubbleSize val="0"/>
        </c:dLbls>
        <c:smooth val="0"/>
        <c:axId val="14738560"/>
        <c:axId val="14740096"/>
      </c:lineChart>
      <c:catAx>
        <c:axId val="14738560"/>
        <c:scaling>
          <c:orientation val="minMax"/>
        </c:scaling>
        <c:delete val="0"/>
        <c:axPos val="b"/>
        <c:numFmt formatCode="General" sourceLinked="1"/>
        <c:majorTickMark val="cross"/>
        <c:minorTickMark val="cross"/>
        <c:tickLblPos val="nextTo"/>
        <c:txPr>
          <a:bodyPr rot="-5400000"/>
          <a:lstStyle/>
          <a:p>
            <a:pPr>
              <a:defRPr/>
            </a:pPr>
            <a:endParaRPr lang="en-US"/>
          </a:p>
        </c:txPr>
        <c:crossAx val="14740096"/>
        <c:crosses val="autoZero"/>
        <c:auto val="1"/>
        <c:lblAlgn val="ctr"/>
        <c:lblOffset val="100"/>
        <c:noMultiLvlLbl val="1"/>
      </c:catAx>
      <c:valAx>
        <c:axId val="14740096"/>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14738560"/>
        <c:crosses val="autoZero"/>
        <c:crossBetween val="between"/>
      </c:valAx>
      <c:spPr>
        <a:noFill/>
      </c:spPr>
    </c:plotArea>
    <c:legend>
      <c:legendPos val="b"/>
      <c:legendEntry>
        <c:idx val="1"/>
        <c:delete val="1"/>
      </c:legendEntry>
      <c:legendEntry>
        <c:idx val="2"/>
        <c:delete val="1"/>
      </c:legendEntry>
      <c:layout>
        <c:manualLayout>
          <c:xMode val="edge"/>
          <c:yMode val="edge"/>
          <c:x val="0.30982029914529913"/>
          <c:y val="0.78297500000000009"/>
          <c:w val="0.35322264957264959"/>
          <c:h val="8.5993253968253969E-2"/>
        </c:manualLayout>
      </c:layout>
      <c:overlay val="0"/>
    </c:legend>
    <c:plotVisOnly val="1"/>
    <c:dispBlanksAs val="zero"/>
    <c:showDLblsOverMax val="1"/>
  </c:chart>
  <c:spPr>
    <a:noFill/>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62196245041"/>
          <c:y val="0.1352765143292563"/>
          <c:w val="0.85243610318156748"/>
          <c:h val="0.6818148953450438"/>
        </c:manualLayout>
      </c:layout>
      <c:barChart>
        <c:barDir val="col"/>
        <c:grouping val="clustered"/>
        <c:varyColors val="0"/>
        <c:ser>
          <c:idx val="0"/>
          <c:order val="0"/>
          <c:spPr>
            <a:solidFill>
              <a:srgbClr val="00AEEF"/>
            </a:solidFill>
          </c:spPr>
          <c:invertIfNegative val="0"/>
          <c:dLbls>
            <c:dLbl>
              <c:idx val="1"/>
              <c:tx>
                <c:rich>
                  <a:bodyPr/>
                  <a:lstStyle/>
                  <a:p>
                    <a:pPr>
                      <a:defRPr/>
                    </a:pPr>
                    <a:r>
                      <a:rPr lang="en-US"/>
                      <a:t>36</a:t>
                    </a:r>
                  </a:p>
                </c:rich>
              </c:tx>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5CF-442B-A3CE-00FB033BD65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(KP_RB_data!$B$14,KP_RB_data!$E$14)</c:f>
              <c:strCache>
                <c:ptCount val="2"/>
                <c:pt idx="0">
                  <c:v>2003-04</c:v>
                </c:pt>
                <c:pt idx="1">
                  <c:v>2006-07</c:v>
                </c:pt>
              </c:strCache>
            </c:strRef>
          </c:cat>
          <c:val>
            <c:numRef>
              <c:f>(KP_RB_data!$B$15,KP_RB_data!$E$15)</c:f>
              <c:numCache>
                <c:formatCode>0</c:formatCode>
                <c:ptCount val="2"/>
                <c:pt idx="0">
                  <c:v>32</c:v>
                </c:pt>
                <c:pt idx="1">
                  <c:v>35.6</c:v>
                </c:pt>
              </c:numCache>
            </c:numRef>
          </c:val>
          <c:extLst>
            <c:ext xmlns:c16="http://schemas.microsoft.com/office/drawing/2014/chart" uri="{C3380CC4-5D6E-409C-BE32-E72D297353CC}">
              <c16:uniqueId val="{00000001-15CF-442B-A3CE-00FB033BD656}"/>
            </c:ext>
          </c:extLst>
        </c:ser>
        <c:dLbls>
          <c:showLegendKey val="0"/>
          <c:showVal val="0"/>
          <c:showCatName val="0"/>
          <c:showSerName val="0"/>
          <c:showPercent val="0"/>
          <c:showBubbleSize val="0"/>
        </c:dLbls>
        <c:gapWidth val="150"/>
        <c:axId val="128174720"/>
        <c:axId val="128185856"/>
      </c:barChart>
      <c:catAx>
        <c:axId val="128174720"/>
        <c:scaling>
          <c:orientation val="minMax"/>
        </c:scaling>
        <c:delete val="0"/>
        <c:axPos val="b"/>
        <c:numFmt formatCode="General" sourceLinked="1"/>
        <c:majorTickMark val="out"/>
        <c:minorTickMark val="none"/>
        <c:tickLblPos val="nextTo"/>
        <c:crossAx val="128185856"/>
        <c:crosses val="autoZero"/>
        <c:auto val="1"/>
        <c:lblAlgn val="ctr"/>
        <c:lblOffset val="100"/>
        <c:tickLblSkip val="1"/>
        <c:tickMarkSkip val="2003"/>
        <c:noMultiLvlLbl val="0"/>
      </c:catAx>
      <c:valAx>
        <c:axId val="128185856"/>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1.2081867686628729E-2"/>
              <c:y val="6.9360494833727859E-2"/>
            </c:manualLayout>
          </c:layout>
          <c:overlay val="0"/>
        </c:title>
        <c:numFmt formatCode="0" sourceLinked="1"/>
        <c:majorTickMark val="out"/>
        <c:minorTickMark val="none"/>
        <c:tickLblPos val="nextTo"/>
        <c:crossAx val="128174720"/>
        <c:crossesAt val="1"/>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Sheet4!$A$2:$B$9</c:f>
              <c:multiLvlStrCache>
                <c:ptCount val="8"/>
                <c:lvl>
                  <c:pt idx="0">
                    <c:v>Dhaka</c:v>
                  </c:pt>
                  <c:pt idx="1">
                    <c:v>Chandpur</c:v>
                  </c:pt>
                  <c:pt idx="2">
                    <c:v>Rajshahi</c:v>
                  </c:pt>
                  <c:pt idx="3">
                    <c:v>Sylhet</c:v>
                  </c:pt>
                  <c:pt idx="4">
                    <c:v>Dhaka</c:v>
                  </c:pt>
                  <c:pt idx="5">
                    <c:v>Dhaka</c:v>
                  </c:pt>
                  <c:pt idx="6">
                    <c:v>Sylhet</c:v>
                  </c:pt>
                  <c:pt idx="7">
                    <c:v>Dhaka</c:v>
                  </c:pt>
                </c:lvl>
                <c:lvl>
                  <c:pt idx="0">
                    <c:v>PWID who bought sex 
from FSW * 
(2006-07)</c:v>
                  </c:pt>
                  <c:pt idx="3">
                    <c:v>MSM who bought sex from a female ** 
(2013-14)</c:v>
                  </c:pt>
                  <c:pt idx="5">
                    <c:v>FSW who inject drugs
(2006-07)</c:v>
                  </c:pt>
                  <c:pt idx="6">
                    <c:v>MSM who inject drugs *
(2013-14)</c:v>
                  </c:pt>
                </c:lvl>
              </c:multiLvlStrCache>
            </c:multiLvlStrRef>
          </c:cat>
          <c:val>
            <c:numRef>
              <c:f>Sheet4!$C$2:$C$9</c:f>
              <c:numCache>
                <c:formatCode>General</c:formatCode>
                <c:ptCount val="8"/>
                <c:pt idx="0">
                  <c:v>66</c:v>
                </c:pt>
                <c:pt idx="1">
                  <c:v>57</c:v>
                </c:pt>
                <c:pt idx="2">
                  <c:v>47</c:v>
                </c:pt>
              </c:numCache>
            </c:numRef>
          </c:val>
          <c:extLst>
            <c:ext xmlns:c16="http://schemas.microsoft.com/office/drawing/2014/chart" uri="{C3380CC4-5D6E-409C-BE32-E72D297353CC}">
              <c16:uniqueId val="{00000000-DA60-4826-83B3-A3CFA078DD73}"/>
            </c:ext>
          </c:extLst>
        </c:ser>
        <c:ser>
          <c:idx val="1"/>
          <c:order val="1"/>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Sheet4!$A$2:$B$9</c:f>
              <c:multiLvlStrCache>
                <c:ptCount val="8"/>
                <c:lvl>
                  <c:pt idx="0">
                    <c:v>Dhaka</c:v>
                  </c:pt>
                  <c:pt idx="1">
                    <c:v>Chandpur</c:v>
                  </c:pt>
                  <c:pt idx="2">
                    <c:v>Rajshahi</c:v>
                  </c:pt>
                  <c:pt idx="3">
                    <c:v>Sylhet</c:v>
                  </c:pt>
                  <c:pt idx="4">
                    <c:v>Dhaka</c:v>
                  </c:pt>
                  <c:pt idx="5">
                    <c:v>Dhaka</c:v>
                  </c:pt>
                  <c:pt idx="6">
                    <c:v>Sylhet</c:v>
                  </c:pt>
                  <c:pt idx="7">
                    <c:v>Dhaka</c:v>
                  </c:pt>
                </c:lvl>
                <c:lvl>
                  <c:pt idx="0">
                    <c:v>PWID who bought sex 
from FSW * 
(2006-07)</c:v>
                  </c:pt>
                  <c:pt idx="3">
                    <c:v>MSM who bought sex from a female ** 
(2013-14)</c:v>
                  </c:pt>
                  <c:pt idx="5">
                    <c:v>FSW who inject drugs
(2006-07)</c:v>
                  </c:pt>
                  <c:pt idx="6">
                    <c:v>MSM who inject drugs *
(2013-14)</c:v>
                  </c:pt>
                </c:lvl>
              </c:multiLvlStrCache>
            </c:multiLvlStrRef>
          </c:cat>
          <c:val>
            <c:numRef>
              <c:f>Sheet4!$D$2:$D$9</c:f>
              <c:numCache>
                <c:formatCode>General</c:formatCode>
                <c:ptCount val="8"/>
                <c:pt idx="3">
                  <c:v>29</c:v>
                </c:pt>
                <c:pt idx="4">
                  <c:v>16</c:v>
                </c:pt>
              </c:numCache>
            </c:numRef>
          </c:val>
          <c:extLst>
            <c:ext xmlns:c16="http://schemas.microsoft.com/office/drawing/2014/chart" uri="{C3380CC4-5D6E-409C-BE32-E72D297353CC}">
              <c16:uniqueId val="{00000001-DA60-4826-83B3-A3CFA078DD73}"/>
            </c:ext>
          </c:extLst>
        </c:ser>
        <c:ser>
          <c:idx val="2"/>
          <c:order val="2"/>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Sheet4!$A$2:$B$9</c:f>
              <c:multiLvlStrCache>
                <c:ptCount val="8"/>
                <c:lvl>
                  <c:pt idx="0">
                    <c:v>Dhaka</c:v>
                  </c:pt>
                  <c:pt idx="1">
                    <c:v>Chandpur</c:v>
                  </c:pt>
                  <c:pt idx="2">
                    <c:v>Rajshahi</c:v>
                  </c:pt>
                  <c:pt idx="3">
                    <c:v>Sylhet</c:v>
                  </c:pt>
                  <c:pt idx="4">
                    <c:v>Dhaka</c:v>
                  </c:pt>
                  <c:pt idx="5">
                    <c:v>Dhaka</c:v>
                  </c:pt>
                  <c:pt idx="6">
                    <c:v>Sylhet</c:v>
                  </c:pt>
                  <c:pt idx="7">
                    <c:v>Dhaka</c:v>
                  </c:pt>
                </c:lvl>
                <c:lvl>
                  <c:pt idx="0">
                    <c:v>PWID who bought sex 
from FSW * 
(2006-07)</c:v>
                  </c:pt>
                  <c:pt idx="3">
                    <c:v>MSM who bought sex from a female ** 
(2013-14)</c:v>
                  </c:pt>
                  <c:pt idx="5">
                    <c:v>FSW who inject drugs
(2006-07)</c:v>
                  </c:pt>
                  <c:pt idx="6">
                    <c:v>MSM who inject drugs *
(2013-14)</c:v>
                  </c:pt>
                </c:lvl>
              </c:multiLvlStrCache>
            </c:multiLvlStrRef>
          </c:cat>
          <c:val>
            <c:numRef>
              <c:f>Sheet4!$E$2:$E$9</c:f>
              <c:numCache>
                <c:formatCode>General</c:formatCode>
                <c:ptCount val="8"/>
                <c:pt idx="5">
                  <c:v>3</c:v>
                </c:pt>
              </c:numCache>
            </c:numRef>
          </c:val>
          <c:extLst>
            <c:ext xmlns:c16="http://schemas.microsoft.com/office/drawing/2014/chart" uri="{C3380CC4-5D6E-409C-BE32-E72D297353CC}">
              <c16:uniqueId val="{00000002-DA60-4826-83B3-A3CFA078DD73}"/>
            </c:ext>
          </c:extLst>
        </c:ser>
        <c:ser>
          <c:idx val="3"/>
          <c:order val="3"/>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Sheet4!$A$2:$B$9</c:f>
              <c:multiLvlStrCache>
                <c:ptCount val="8"/>
                <c:lvl>
                  <c:pt idx="0">
                    <c:v>Dhaka</c:v>
                  </c:pt>
                  <c:pt idx="1">
                    <c:v>Chandpur</c:v>
                  </c:pt>
                  <c:pt idx="2">
                    <c:v>Rajshahi</c:v>
                  </c:pt>
                  <c:pt idx="3">
                    <c:v>Sylhet</c:v>
                  </c:pt>
                  <c:pt idx="4">
                    <c:v>Dhaka</c:v>
                  </c:pt>
                  <c:pt idx="5">
                    <c:v>Dhaka</c:v>
                  </c:pt>
                  <c:pt idx="6">
                    <c:v>Sylhet</c:v>
                  </c:pt>
                  <c:pt idx="7">
                    <c:v>Dhaka</c:v>
                  </c:pt>
                </c:lvl>
                <c:lvl>
                  <c:pt idx="0">
                    <c:v>PWID who bought sex 
from FSW * 
(2006-07)</c:v>
                  </c:pt>
                  <c:pt idx="3">
                    <c:v>MSM who bought sex from a female ** 
(2013-14)</c:v>
                  </c:pt>
                  <c:pt idx="5">
                    <c:v>FSW who inject drugs
(2006-07)</c:v>
                  </c:pt>
                  <c:pt idx="6">
                    <c:v>MSM who inject drugs *
(2013-14)</c:v>
                  </c:pt>
                </c:lvl>
              </c:multiLvlStrCache>
            </c:multiLvlStrRef>
          </c:cat>
          <c:val>
            <c:numRef>
              <c:f>Sheet4!$F$2:$F$9</c:f>
              <c:numCache>
                <c:formatCode>General</c:formatCode>
                <c:ptCount val="8"/>
                <c:pt idx="6">
                  <c:v>1</c:v>
                </c:pt>
                <c:pt idx="7">
                  <c:v>0.8</c:v>
                </c:pt>
              </c:numCache>
            </c:numRef>
          </c:val>
          <c:extLst>
            <c:ext xmlns:c16="http://schemas.microsoft.com/office/drawing/2014/chart" uri="{C3380CC4-5D6E-409C-BE32-E72D297353CC}">
              <c16:uniqueId val="{00000003-DA60-4826-83B3-A3CFA078DD73}"/>
            </c:ext>
          </c:extLst>
        </c:ser>
        <c:dLbls>
          <c:showLegendKey val="0"/>
          <c:showVal val="0"/>
          <c:showCatName val="0"/>
          <c:showSerName val="0"/>
          <c:showPercent val="0"/>
          <c:showBubbleSize val="0"/>
        </c:dLbls>
        <c:gapWidth val="150"/>
        <c:overlap val="100"/>
        <c:axId val="138209152"/>
        <c:axId val="138371840"/>
      </c:barChart>
      <c:catAx>
        <c:axId val="138209152"/>
        <c:scaling>
          <c:orientation val="minMax"/>
        </c:scaling>
        <c:delete val="0"/>
        <c:axPos val="b"/>
        <c:numFmt formatCode="General" sourceLinked="0"/>
        <c:majorTickMark val="out"/>
        <c:minorTickMark val="none"/>
        <c:tickLblPos val="nextTo"/>
        <c:crossAx val="138371840"/>
        <c:crosses val="autoZero"/>
        <c:auto val="1"/>
        <c:lblAlgn val="ctr"/>
        <c:lblOffset val="100"/>
        <c:noMultiLvlLbl val="0"/>
      </c:catAx>
      <c:valAx>
        <c:axId val="138371840"/>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3.763819998716745E-3"/>
              <c:y val="1.7499215987646206E-2"/>
            </c:manualLayout>
          </c:layout>
          <c:overlay val="0"/>
        </c:title>
        <c:numFmt formatCode="General" sourceLinked="1"/>
        <c:majorTickMark val="out"/>
        <c:minorTickMark val="none"/>
        <c:tickLblPos val="nextTo"/>
        <c:crossAx val="138209152"/>
        <c:crosses val="autoZero"/>
        <c:crossBetween val="between"/>
        <c:majorUnit val="20"/>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16949306527464"/>
          <c:y val="6.7311535897112668E-2"/>
          <c:w val="0.80452056315686038"/>
          <c:h val="0.77780730517800956"/>
        </c:manualLayout>
      </c:layout>
      <c:barChart>
        <c:barDir val="col"/>
        <c:grouping val="clustered"/>
        <c:varyColors val="0"/>
        <c:ser>
          <c:idx val="0"/>
          <c:order val="0"/>
          <c:invertIfNegative val="0"/>
          <c:dPt>
            <c:idx val="0"/>
            <c:invertIfNegative val="0"/>
            <c:bubble3D val="0"/>
            <c:spPr>
              <a:solidFill>
                <a:srgbClr val="E31837"/>
              </a:solidFill>
            </c:spPr>
            <c:extLst>
              <c:ext xmlns:c16="http://schemas.microsoft.com/office/drawing/2014/chart" uri="{C3380CC4-5D6E-409C-BE32-E72D297353CC}">
                <c16:uniqueId val="{00000001-9E5E-4179-8D0B-E34302659CF7}"/>
              </c:ext>
            </c:extLst>
          </c:dPt>
          <c:dPt>
            <c:idx val="1"/>
            <c:invertIfNegative val="0"/>
            <c:bubble3D val="0"/>
            <c:spPr>
              <a:solidFill>
                <a:srgbClr val="F78E1E"/>
              </a:solidFill>
            </c:spPr>
            <c:extLst>
              <c:ext xmlns:c16="http://schemas.microsoft.com/office/drawing/2014/chart" uri="{C3380CC4-5D6E-409C-BE32-E72D297353CC}">
                <c16:uniqueId val="{00000003-9E5E-4179-8D0B-E34302659CF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'Genpop commercial sex n cdm use'!$C$2:$D$2</c:f>
              <c:strCache>
                <c:ptCount val="2"/>
                <c:pt idx="0">
                  <c:v>More than one sexual parter </c:v>
                </c:pt>
                <c:pt idx="1">
                  <c:v>Condom use at last sex </c:v>
                </c:pt>
              </c:strCache>
            </c:strRef>
          </c:cat>
          <c:val>
            <c:numRef>
              <c:f>'Genpop commercial sex n cdm use'!$C$3:$D$3</c:f>
              <c:numCache>
                <c:formatCode>General</c:formatCode>
                <c:ptCount val="2"/>
                <c:pt idx="0">
                  <c:v>13</c:v>
                </c:pt>
                <c:pt idx="1">
                  <c:v>35</c:v>
                </c:pt>
              </c:numCache>
            </c:numRef>
          </c:val>
          <c:extLst>
            <c:ext xmlns:c16="http://schemas.microsoft.com/office/drawing/2014/chart" uri="{C3380CC4-5D6E-409C-BE32-E72D297353CC}">
              <c16:uniqueId val="{00000004-9E5E-4179-8D0B-E34302659CF7}"/>
            </c:ext>
          </c:extLst>
        </c:ser>
        <c:dLbls>
          <c:showLegendKey val="0"/>
          <c:showVal val="0"/>
          <c:showCatName val="0"/>
          <c:showSerName val="0"/>
          <c:showPercent val="0"/>
          <c:showBubbleSize val="0"/>
        </c:dLbls>
        <c:gapWidth val="150"/>
        <c:axId val="158916608"/>
        <c:axId val="158918912"/>
      </c:barChart>
      <c:catAx>
        <c:axId val="158916608"/>
        <c:scaling>
          <c:orientation val="minMax"/>
        </c:scaling>
        <c:delete val="0"/>
        <c:axPos val="b"/>
        <c:numFmt formatCode="General" sourceLinked="1"/>
        <c:majorTickMark val="out"/>
        <c:minorTickMark val="none"/>
        <c:tickLblPos val="nextTo"/>
        <c:crossAx val="158918912"/>
        <c:crosses val="autoZero"/>
        <c:auto val="1"/>
        <c:lblAlgn val="ctr"/>
        <c:lblOffset val="100"/>
        <c:noMultiLvlLbl val="0"/>
      </c:catAx>
      <c:valAx>
        <c:axId val="158918912"/>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2.9586863565788039E-2"/>
              <c:y val="4.7311701189463054E-2"/>
            </c:manualLayout>
          </c:layout>
          <c:overlay val="0"/>
        </c:title>
        <c:numFmt formatCode="General" sourceLinked="1"/>
        <c:majorTickMark val="out"/>
        <c:minorTickMark val="none"/>
        <c:tickLblPos val="nextTo"/>
        <c:crossAx val="15891660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6940320935585"/>
          <c:y val="3.6203703703703703E-2"/>
          <c:w val="0.84377504809502679"/>
          <c:h val="0.83845545348498107"/>
        </c:manualLayout>
      </c:layout>
      <c:barChart>
        <c:barDir val="col"/>
        <c:grouping val="clustered"/>
        <c:varyColors val="0"/>
        <c:ser>
          <c:idx val="0"/>
          <c:order val="0"/>
          <c:tx>
            <c:strRef>
              <c:f>'comprehensive knowledge'!$D$4</c:f>
              <c:strCache>
                <c:ptCount val="1"/>
                <c:pt idx="0">
                  <c:v>2003-04</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knowledge'!$C$5:$C$9</c:f>
              <c:strCache>
                <c:ptCount val="5"/>
                <c:pt idx="0">
                  <c:v>Hijra</c:v>
                </c:pt>
                <c:pt idx="1">
                  <c:v>PWID</c:v>
                </c:pt>
                <c:pt idx="2">
                  <c:v>MSM</c:v>
                </c:pt>
                <c:pt idx="3">
                  <c:v>FSW</c:v>
                </c:pt>
                <c:pt idx="4">
                  <c:v>MSW</c:v>
                </c:pt>
              </c:strCache>
            </c:strRef>
          </c:cat>
          <c:val>
            <c:numRef>
              <c:f>'comprehensive knowledge'!$D$5:$D$9</c:f>
              <c:numCache>
                <c:formatCode>General</c:formatCode>
                <c:ptCount val="5"/>
                <c:pt idx="0" formatCode="0">
                  <c:v>3.7</c:v>
                </c:pt>
                <c:pt idx="1">
                  <c:v>14</c:v>
                </c:pt>
                <c:pt idx="2">
                  <c:v>14</c:v>
                </c:pt>
                <c:pt idx="3">
                  <c:v>24</c:v>
                </c:pt>
                <c:pt idx="4">
                  <c:v>28</c:v>
                </c:pt>
              </c:numCache>
            </c:numRef>
          </c:val>
          <c:extLst>
            <c:ext xmlns:c16="http://schemas.microsoft.com/office/drawing/2014/chart" uri="{C3380CC4-5D6E-409C-BE32-E72D297353CC}">
              <c16:uniqueId val="{00000000-2BA4-4482-B4D3-81C0587A4FEB}"/>
            </c:ext>
          </c:extLst>
        </c:ser>
        <c:ser>
          <c:idx val="1"/>
          <c:order val="1"/>
          <c:tx>
            <c:strRef>
              <c:f>'comprehensive knowledge'!$E$4</c:f>
              <c:strCache>
                <c:ptCount val="1"/>
                <c:pt idx="0">
                  <c:v>2006-07</c:v>
                </c:pt>
              </c:strCache>
            </c:strRef>
          </c:tx>
          <c:spPr>
            <a:solidFill>
              <a:srgbClr val="EC008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knowledge'!$C$5:$C$9</c:f>
              <c:strCache>
                <c:ptCount val="5"/>
                <c:pt idx="0">
                  <c:v>Hijra</c:v>
                </c:pt>
                <c:pt idx="1">
                  <c:v>PWID</c:v>
                </c:pt>
                <c:pt idx="2">
                  <c:v>MSM</c:v>
                </c:pt>
                <c:pt idx="3">
                  <c:v>FSW</c:v>
                </c:pt>
                <c:pt idx="4">
                  <c:v>MSW</c:v>
                </c:pt>
              </c:strCache>
            </c:strRef>
          </c:cat>
          <c:val>
            <c:numRef>
              <c:f>'comprehensive knowledge'!$E$5:$E$9</c:f>
              <c:numCache>
                <c:formatCode>General</c:formatCode>
                <c:ptCount val="5"/>
                <c:pt idx="0" formatCode="0">
                  <c:v>55.2</c:v>
                </c:pt>
                <c:pt idx="1">
                  <c:v>20</c:v>
                </c:pt>
                <c:pt idx="2">
                  <c:v>28</c:v>
                </c:pt>
                <c:pt idx="3">
                  <c:v>31</c:v>
                </c:pt>
                <c:pt idx="4">
                  <c:v>30</c:v>
                </c:pt>
              </c:numCache>
            </c:numRef>
          </c:val>
          <c:extLst>
            <c:ext xmlns:c16="http://schemas.microsoft.com/office/drawing/2014/chart" uri="{C3380CC4-5D6E-409C-BE32-E72D297353CC}">
              <c16:uniqueId val="{00000001-2BA4-4482-B4D3-81C0587A4FEB}"/>
            </c:ext>
          </c:extLst>
        </c:ser>
        <c:ser>
          <c:idx val="2"/>
          <c:order val="2"/>
          <c:tx>
            <c:strRef>
              <c:f>'comprehensive knowledge'!$F$4</c:f>
              <c:strCache>
                <c:ptCount val="1"/>
                <c:pt idx="0">
                  <c:v>2013-14 *</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knowledge'!$C$5:$C$9</c:f>
              <c:strCache>
                <c:ptCount val="5"/>
                <c:pt idx="0">
                  <c:v>Hijra</c:v>
                </c:pt>
                <c:pt idx="1">
                  <c:v>PWID</c:v>
                </c:pt>
                <c:pt idx="2">
                  <c:v>MSM</c:v>
                </c:pt>
                <c:pt idx="3">
                  <c:v>FSW</c:v>
                </c:pt>
                <c:pt idx="4">
                  <c:v>MSW</c:v>
                </c:pt>
              </c:strCache>
            </c:strRef>
          </c:cat>
          <c:val>
            <c:numRef>
              <c:f>'comprehensive knowledge'!$F$5:$F$9</c:f>
              <c:numCache>
                <c:formatCode>General</c:formatCode>
                <c:ptCount val="5"/>
                <c:pt idx="0" formatCode="0">
                  <c:v>35.799999999999997</c:v>
                </c:pt>
                <c:pt idx="2">
                  <c:v>26.1</c:v>
                </c:pt>
                <c:pt idx="4">
                  <c:v>41.7</c:v>
                </c:pt>
              </c:numCache>
            </c:numRef>
          </c:val>
          <c:extLst>
            <c:ext xmlns:c16="http://schemas.microsoft.com/office/drawing/2014/chart" uri="{C3380CC4-5D6E-409C-BE32-E72D297353CC}">
              <c16:uniqueId val="{00000002-2BA4-4482-B4D3-81C0587A4FEB}"/>
            </c:ext>
          </c:extLst>
        </c:ser>
        <c:dLbls>
          <c:showLegendKey val="0"/>
          <c:showVal val="0"/>
          <c:showCatName val="0"/>
          <c:showSerName val="0"/>
          <c:showPercent val="0"/>
          <c:showBubbleSize val="0"/>
        </c:dLbls>
        <c:gapWidth val="70"/>
        <c:axId val="162777344"/>
        <c:axId val="162783232"/>
      </c:barChart>
      <c:catAx>
        <c:axId val="162777344"/>
        <c:scaling>
          <c:orientation val="minMax"/>
        </c:scaling>
        <c:delete val="0"/>
        <c:axPos val="b"/>
        <c:numFmt formatCode="General" sourceLinked="0"/>
        <c:majorTickMark val="out"/>
        <c:minorTickMark val="none"/>
        <c:tickLblPos val="nextTo"/>
        <c:crossAx val="162783232"/>
        <c:crosses val="autoZero"/>
        <c:auto val="1"/>
        <c:lblAlgn val="ctr"/>
        <c:lblOffset val="100"/>
        <c:noMultiLvlLbl val="0"/>
      </c:catAx>
      <c:valAx>
        <c:axId val="162783232"/>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3.6111111111111108E-2"/>
              <c:y val="1.6038568095654713E-2"/>
            </c:manualLayout>
          </c:layout>
          <c:overlay val="0"/>
        </c:title>
        <c:numFmt formatCode="0" sourceLinked="1"/>
        <c:majorTickMark val="out"/>
        <c:minorTickMark val="none"/>
        <c:tickLblPos val="nextTo"/>
        <c:crossAx val="162777344"/>
        <c:crosses val="autoZero"/>
        <c:crossBetween val="between"/>
        <c:majorUnit val="20"/>
      </c:valAx>
    </c:plotArea>
    <c:legend>
      <c:legendPos val="t"/>
      <c:layout>
        <c:manualLayout>
          <c:xMode val="edge"/>
          <c:yMode val="edge"/>
          <c:x val="0.49689611656750599"/>
          <c:y val="0.13702556625611456"/>
          <c:w val="0.39176790401199851"/>
          <c:h val="5.6498677310306625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99A"/>
            </a:solidFill>
            <a:ln>
              <a:noFill/>
            </a:ln>
          </c:spPr>
          <c:invertIfNegative val="0"/>
          <c:dPt>
            <c:idx val="0"/>
            <c:invertIfNegative val="0"/>
            <c:bubble3D val="0"/>
            <c:extLst>
              <c:ext xmlns:c16="http://schemas.microsoft.com/office/drawing/2014/chart" uri="{C3380CC4-5D6E-409C-BE32-E72D297353CC}">
                <c16:uniqueId val="{00000000-FED5-47CB-9589-302B9ABADA12}"/>
              </c:ext>
            </c:extLst>
          </c:dPt>
          <c:dPt>
            <c:idx val="1"/>
            <c:invertIfNegative val="0"/>
            <c:bubble3D val="0"/>
            <c:extLst>
              <c:ext xmlns:c16="http://schemas.microsoft.com/office/drawing/2014/chart" uri="{C3380CC4-5D6E-409C-BE32-E72D297353CC}">
                <c16:uniqueId val="{00000001-FED5-47CB-9589-302B9ABADA12}"/>
              </c:ext>
            </c:extLst>
          </c:dPt>
          <c:dPt>
            <c:idx val="2"/>
            <c:invertIfNegative val="0"/>
            <c:bubble3D val="0"/>
            <c:extLst>
              <c:ext xmlns:c16="http://schemas.microsoft.com/office/drawing/2014/chart" uri="{C3380CC4-5D6E-409C-BE32-E72D297353CC}">
                <c16:uniqueId val="{00000002-FED5-47CB-9589-302B9ABADA12}"/>
              </c:ext>
            </c:extLst>
          </c:dPt>
          <c:dPt>
            <c:idx val="3"/>
            <c:invertIfNegative val="0"/>
            <c:bubble3D val="0"/>
            <c:extLst>
              <c:ext xmlns:c16="http://schemas.microsoft.com/office/drawing/2014/chart" uri="{C3380CC4-5D6E-409C-BE32-E72D297353CC}">
                <c16:uniqueId val="{00000003-FED5-47CB-9589-302B9ABADA12}"/>
              </c:ext>
            </c:extLst>
          </c:dPt>
          <c:dPt>
            <c:idx val="4"/>
            <c:invertIfNegative val="0"/>
            <c:bubble3D val="0"/>
            <c:extLst>
              <c:ext xmlns:c16="http://schemas.microsoft.com/office/drawing/2014/chart" uri="{C3380CC4-5D6E-409C-BE32-E72D297353CC}">
                <c16:uniqueId val="{00000004-FED5-47CB-9589-302B9ABADA12}"/>
              </c:ext>
            </c:extLst>
          </c:dPt>
          <c:dPt>
            <c:idx val="5"/>
            <c:invertIfNegative val="0"/>
            <c:bubble3D val="0"/>
            <c:extLst>
              <c:ext xmlns:c16="http://schemas.microsoft.com/office/drawing/2014/chart" uri="{C3380CC4-5D6E-409C-BE32-E72D297353CC}">
                <c16:uniqueId val="{00000005-FED5-47CB-9589-302B9ABADA1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 and knowledge'!$B$16:$G$17</c:f>
              <c:multiLvlStrCache>
                <c:ptCount val="6"/>
                <c:lvl>
                  <c:pt idx="0">
                    <c:v>&lt;25</c:v>
                  </c:pt>
                  <c:pt idx="1">
                    <c:v>25+</c:v>
                  </c:pt>
                  <c:pt idx="2">
                    <c:v>&lt;25</c:v>
                  </c:pt>
                  <c:pt idx="3">
                    <c:v>25+</c:v>
                  </c:pt>
                  <c:pt idx="4">
                    <c:v>&lt;25</c:v>
                  </c:pt>
                  <c:pt idx="5">
                    <c:v>25+</c:v>
                  </c:pt>
                </c:lvl>
                <c:lvl>
                  <c:pt idx="0">
                    <c:v>Sex workers</c:v>
                  </c:pt>
                  <c:pt idx="2">
                    <c:v>MSM</c:v>
                  </c:pt>
                  <c:pt idx="4">
                    <c:v>PWID</c:v>
                  </c:pt>
                </c:lvl>
              </c:multiLvlStrCache>
            </c:multiLvlStrRef>
          </c:cat>
          <c:val>
            <c:numRef>
              <c:f>'vulnerability and knowledge'!$B$18:$G$18</c:f>
              <c:numCache>
                <c:formatCode>General</c:formatCode>
                <c:ptCount val="6"/>
                <c:pt idx="0">
                  <c:v>29</c:v>
                </c:pt>
                <c:pt idx="1">
                  <c:v>35</c:v>
                </c:pt>
              </c:numCache>
            </c:numRef>
          </c:val>
          <c:extLst>
            <c:ext xmlns:c16="http://schemas.microsoft.com/office/drawing/2014/chart" uri="{C3380CC4-5D6E-409C-BE32-E72D297353CC}">
              <c16:uniqueId val="{00000006-FED5-47CB-9589-302B9ABADA12}"/>
            </c:ext>
          </c:extLst>
        </c:ser>
        <c:ser>
          <c:idx val="1"/>
          <c:order val="1"/>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 and knowledge'!$B$16:$G$17</c:f>
              <c:multiLvlStrCache>
                <c:ptCount val="6"/>
                <c:lvl>
                  <c:pt idx="0">
                    <c:v>&lt;25</c:v>
                  </c:pt>
                  <c:pt idx="1">
                    <c:v>25+</c:v>
                  </c:pt>
                  <c:pt idx="2">
                    <c:v>&lt;25</c:v>
                  </c:pt>
                  <c:pt idx="3">
                    <c:v>25+</c:v>
                  </c:pt>
                  <c:pt idx="4">
                    <c:v>&lt;25</c:v>
                  </c:pt>
                  <c:pt idx="5">
                    <c:v>25+</c:v>
                  </c:pt>
                </c:lvl>
                <c:lvl>
                  <c:pt idx="0">
                    <c:v>Sex workers</c:v>
                  </c:pt>
                  <c:pt idx="2">
                    <c:v>MSM</c:v>
                  </c:pt>
                  <c:pt idx="4">
                    <c:v>PWID</c:v>
                  </c:pt>
                </c:lvl>
              </c:multiLvlStrCache>
            </c:multiLvlStrRef>
          </c:cat>
          <c:val>
            <c:numRef>
              <c:f>'vulnerability and knowledge'!$B$19:$G$19</c:f>
              <c:numCache>
                <c:formatCode>General</c:formatCode>
                <c:ptCount val="6"/>
                <c:pt idx="2">
                  <c:v>23</c:v>
                </c:pt>
                <c:pt idx="3">
                  <c:v>30</c:v>
                </c:pt>
              </c:numCache>
            </c:numRef>
          </c:val>
          <c:extLst>
            <c:ext xmlns:c16="http://schemas.microsoft.com/office/drawing/2014/chart" uri="{C3380CC4-5D6E-409C-BE32-E72D297353CC}">
              <c16:uniqueId val="{00000007-FED5-47CB-9589-302B9ABADA12}"/>
            </c:ext>
          </c:extLst>
        </c:ser>
        <c:ser>
          <c:idx val="2"/>
          <c:order val="2"/>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 and knowledge'!$B$16:$G$17</c:f>
              <c:multiLvlStrCache>
                <c:ptCount val="6"/>
                <c:lvl>
                  <c:pt idx="0">
                    <c:v>&lt;25</c:v>
                  </c:pt>
                  <c:pt idx="1">
                    <c:v>25+</c:v>
                  </c:pt>
                  <c:pt idx="2">
                    <c:v>&lt;25</c:v>
                  </c:pt>
                  <c:pt idx="3">
                    <c:v>25+</c:v>
                  </c:pt>
                  <c:pt idx="4">
                    <c:v>&lt;25</c:v>
                  </c:pt>
                  <c:pt idx="5">
                    <c:v>25+</c:v>
                  </c:pt>
                </c:lvl>
                <c:lvl>
                  <c:pt idx="0">
                    <c:v>Sex workers</c:v>
                  </c:pt>
                  <c:pt idx="2">
                    <c:v>MSM</c:v>
                  </c:pt>
                  <c:pt idx="4">
                    <c:v>PWID</c:v>
                  </c:pt>
                </c:lvl>
              </c:multiLvlStrCache>
            </c:multiLvlStrRef>
          </c:cat>
          <c:val>
            <c:numRef>
              <c:f>'vulnerability and knowledge'!$B$20:$G$20</c:f>
              <c:numCache>
                <c:formatCode>General</c:formatCode>
                <c:ptCount val="6"/>
                <c:pt idx="4">
                  <c:v>31</c:v>
                </c:pt>
                <c:pt idx="5">
                  <c:v>19</c:v>
                </c:pt>
              </c:numCache>
            </c:numRef>
          </c:val>
          <c:extLst>
            <c:ext xmlns:c16="http://schemas.microsoft.com/office/drawing/2014/chart" uri="{C3380CC4-5D6E-409C-BE32-E72D297353CC}">
              <c16:uniqueId val="{00000008-FED5-47CB-9589-302B9ABADA12}"/>
            </c:ext>
          </c:extLst>
        </c:ser>
        <c:dLbls>
          <c:showLegendKey val="0"/>
          <c:showVal val="0"/>
          <c:showCatName val="0"/>
          <c:showSerName val="0"/>
          <c:showPercent val="0"/>
          <c:showBubbleSize val="0"/>
        </c:dLbls>
        <c:gapWidth val="60"/>
        <c:overlap val="100"/>
        <c:axId val="163842304"/>
        <c:axId val="163852288"/>
      </c:barChart>
      <c:catAx>
        <c:axId val="163842304"/>
        <c:scaling>
          <c:orientation val="minMax"/>
        </c:scaling>
        <c:delete val="0"/>
        <c:axPos val="b"/>
        <c:numFmt formatCode="General" sourceLinked="0"/>
        <c:majorTickMark val="out"/>
        <c:minorTickMark val="none"/>
        <c:tickLblPos val="nextTo"/>
        <c:crossAx val="163852288"/>
        <c:crosses val="autoZero"/>
        <c:auto val="1"/>
        <c:lblAlgn val="ctr"/>
        <c:lblOffset val="100"/>
        <c:noMultiLvlLbl val="0"/>
      </c:catAx>
      <c:valAx>
        <c:axId val="163852288"/>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0416665446116254E-2"/>
              <c:y val="1.9189641519634551E-2"/>
            </c:manualLayout>
          </c:layout>
          <c:overlay val="0"/>
        </c:title>
        <c:numFmt formatCode="General" sourceLinked="1"/>
        <c:majorTickMark val="out"/>
        <c:minorTickMark val="none"/>
        <c:tickLblPos val="nextTo"/>
        <c:crossAx val="163842304"/>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0"/>
            <c:invertIfNegative val="0"/>
            <c:bubble3D val="0"/>
            <c:spPr>
              <a:solidFill>
                <a:srgbClr val="00AEEF"/>
              </a:solidFill>
            </c:spPr>
            <c:extLst>
              <c:ext xmlns:c16="http://schemas.microsoft.com/office/drawing/2014/chart" uri="{C3380CC4-5D6E-409C-BE32-E72D297353CC}">
                <c16:uniqueId val="{00000001-9F0C-49E4-B9DD-CD8EBEEC9933}"/>
              </c:ext>
            </c:extLst>
          </c:dPt>
          <c:dPt>
            <c:idx val="1"/>
            <c:invertIfNegative val="0"/>
            <c:bubble3D val="0"/>
            <c:spPr>
              <a:solidFill>
                <a:srgbClr val="E31837"/>
              </a:solidFill>
            </c:spPr>
            <c:extLst>
              <c:ext xmlns:c16="http://schemas.microsoft.com/office/drawing/2014/chart" uri="{C3380CC4-5D6E-409C-BE32-E72D297353CC}">
                <c16:uniqueId val="{00000003-9F0C-49E4-B9DD-CD8EBEEC9933}"/>
              </c:ext>
            </c:extLst>
          </c:dPt>
          <c:dPt>
            <c:idx val="2"/>
            <c:invertIfNegative val="0"/>
            <c:bubble3D val="0"/>
            <c:spPr>
              <a:solidFill>
                <a:srgbClr val="00AEEF"/>
              </a:solidFill>
            </c:spPr>
            <c:extLst>
              <c:ext xmlns:c16="http://schemas.microsoft.com/office/drawing/2014/chart" uri="{C3380CC4-5D6E-409C-BE32-E72D297353CC}">
                <c16:uniqueId val="{00000005-9F0C-49E4-B9DD-CD8EBEEC9933}"/>
              </c:ext>
            </c:extLst>
          </c:dPt>
          <c:dPt>
            <c:idx val="3"/>
            <c:invertIfNegative val="0"/>
            <c:bubble3D val="0"/>
            <c:spPr>
              <a:solidFill>
                <a:srgbClr val="E31837"/>
              </a:solidFill>
            </c:spPr>
            <c:extLst>
              <c:ext xmlns:c16="http://schemas.microsoft.com/office/drawing/2014/chart" uri="{C3380CC4-5D6E-409C-BE32-E72D297353CC}">
                <c16:uniqueId val="{00000007-9F0C-49E4-B9DD-CD8EBEEC9933}"/>
              </c:ext>
            </c:extLst>
          </c:dPt>
          <c:dPt>
            <c:idx val="4"/>
            <c:invertIfNegative val="0"/>
            <c:bubble3D val="0"/>
            <c:spPr>
              <a:solidFill>
                <a:srgbClr val="00AEEF"/>
              </a:solidFill>
            </c:spPr>
            <c:extLst>
              <c:ext xmlns:c16="http://schemas.microsoft.com/office/drawing/2014/chart" uri="{C3380CC4-5D6E-409C-BE32-E72D297353CC}">
                <c16:uniqueId val="{00000009-9F0C-49E4-B9DD-CD8EBEEC9933}"/>
              </c:ext>
            </c:extLst>
          </c:dPt>
          <c:dPt>
            <c:idx val="5"/>
            <c:invertIfNegative val="0"/>
            <c:bubble3D val="0"/>
            <c:spPr>
              <a:solidFill>
                <a:srgbClr val="E31837"/>
              </a:solidFill>
            </c:spPr>
            <c:extLst>
              <c:ext xmlns:c16="http://schemas.microsoft.com/office/drawing/2014/chart" uri="{C3380CC4-5D6E-409C-BE32-E72D297353CC}">
                <c16:uniqueId val="{0000000B-9F0C-49E4-B9DD-CD8EBEEC9933}"/>
              </c:ext>
            </c:extLst>
          </c:dPt>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 and knowledge'!$C$36:$H$37</c:f>
              <c:multiLvlStrCache>
                <c:ptCount val="6"/>
                <c:lvl>
                  <c:pt idx="0">
                    <c:v>Male</c:v>
                  </c:pt>
                  <c:pt idx="1">
                    <c:v>Female</c:v>
                  </c:pt>
                  <c:pt idx="2">
                    <c:v>Male</c:v>
                  </c:pt>
                  <c:pt idx="3">
                    <c:v>Female</c:v>
                  </c:pt>
                  <c:pt idx="4">
                    <c:v>Male</c:v>
                  </c:pt>
                  <c:pt idx="5">
                    <c:v>Female</c:v>
                  </c:pt>
                </c:lvl>
                <c:lvl>
                  <c:pt idx="0">
                    <c:v>Total</c:v>
                  </c:pt>
                  <c:pt idx="2">
                    <c:v>Rural</c:v>
                  </c:pt>
                  <c:pt idx="4">
                    <c:v>Urban</c:v>
                  </c:pt>
                </c:lvl>
              </c:multiLvlStrCache>
            </c:multiLvlStrRef>
          </c:cat>
          <c:val>
            <c:numRef>
              <c:f>'vulnerability and knowledge'!$C$38:$H$38</c:f>
              <c:numCache>
                <c:formatCode>General</c:formatCode>
                <c:ptCount val="6"/>
                <c:pt idx="0">
                  <c:v>16.8</c:v>
                </c:pt>
                <c:pt idx="1">
                  <c:v>11.2</c:v>
                </c:pt>
                <c:pt idx="2">
                  <c:v>13.8</c:v>
                </c:pt>
                <c:pt idx="3">
                  <c:v>8</c:v>
                </c:pt>
                <c:pt idx="4">
                  <c:v>24.4</c:v>
                </c:pt>
                <c:pt idx="5">
                  <c:v>20.100000000000001</c:v>
                </c:pt>
              </c:numCache>
            </c:numRef>
          </c:val>
          <c:extLst>
            <c:ext xmlns:c16="http://schemas.microsoft.com/office/drawing/2014/chart" uri="{C3380CC4-5D6E-409C-BE32-E72D297353CC}">
              <c16:uniqueId val="{0000000C-9F0C-49E4-B9DD-CD8EBEEC9933}"/>
            </c:ext>
          </c:extLst>
        </c:ser>
        <c:dLbls>
          <c:showLegendKey val="0"/>
          <c:showVal val="0"/>
          <c:showCatName val="0"/>
          <c:showSerName val="0"/>
          <c:showPercent val="0"/>
          <c:showBubbleSize val="0"/>
        </c:dLbls>
        <c:gapWidth val="50"/>
        <c:axId val="163961472"/>
        <c:axId val="163963264"/>
      </c:barChart>
      <c:catAx>
        <c:axId val="163961472"/>
        <c:scaling>
          <c:orientation val="minMax"/>
        </c:scaling>
        <c:delete val="0"/>
        <c:axPos val="b"/>
        <c:numFmt formatCode="General" sourceLinked="0"/>
        <c:majorTickMark val="out"/>
        <c:minorTickMark val="none"/>
        <c:tickLblPos val="nextTo"/>
        <c:crossAx val="163963264"/>
        <c:crosses val="autoZero"/>
        <c:auto val="1"/>
        <c:lblAlgn val="ctr"/>
        <c:lblOffset val="100"/>
        <c:noMultiLvlLbl val="0"/>
      </c:catAx>
      <c:valAx>
        <c:axId val="163963264"/>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0087718136975853E-2"/>
              <c:y val="1.1561175045427033E-3"/>
            </c:manualLayout>
          </c:layout>
          <c:overlay val="0"/>
        </c:title>
        <c:numFmt formatCode="General" sourceLinked="1"/>
        <c:majorTickMark val="out"/>
        <c:minorTickMark val="none"/>
        <c:tickLblPos val="nextTo"/>
        <c:crossAx val="163961472"/>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0.11171179551923097"/>
          <c:w val="0.75117215989594222"/>
          <c:h val="0.70080290596586814"/>
        </c:manualLayout>
      </c:layout>
      <c:lineChart>
        <c:grouping val="standard"/>
        <c:varyColors val="0"/>
        <c:ser>
          <c:idx val="0"/>
          <c:order val="0"/>
          <c:tx>
            <c:strRef>
              <c:f>'AIDS Spending by source'!$B$6</c:f>
              <c:strCache>
                <c:ptCount val="1"/>
                <c:pt idx="0">
                  <c:v>Total AIDS spending</c:v>
                </c:pt>
              </c:strCache>
            </c:strRef>
          </c:tx>
          <c:spPr>
            <a:ln w="38100">
              <a:solidFill>
                <a:srgbClr val="00AEEF"/>
              </a:solidFill>
            </a:ln>
          </c:spPr>
          <c:marker>
            <c:spPr>
              <a:solidFill>
                <a:srgbClr val="00AEEF"/>
              </a:solidFill>
              <a:ln>
                <a:solidFill>
                  <a:srgbClr val="00AEEF"/>
                </a:solid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3F-4616-AAE2-6A6FE1EC58D8}"/>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source'!$C$5:$H$5</c:f>
              <c:strCache>
                <c:ptCount val="6"/>
                <c:pt idx="0">
                  <c:v>2008</c:v>
                </c:pt>
                <c:pt idx="1">
                  <c:v>2009</c:v>
                </c:pt>
                <c:pt idx="2">
                  <c:v>2010</c:v>
                </c:pt>
                <c:pt idx="3">
                  <c:v>2011</c:v>
                </c:pt>
                <c:pt idx="4">
                  <c:v>2012</c:v>
                </c:pt>
                <c:pt idx="5">
                  <c:v>2013</c:v>
                </c:pt>
              </c:strCache>
            </c:strRef>
          </c:cat>
          <c:val>
            <c:numRef>
              <c:f>'AIDS Spending by source'!$C$6:$H$6</c:f>
              <c:numCache>
                <c:formatCode>_(* #,##0_);_(* \(#,##0\);_(* "-"??_);_(@_)</c:formatCode>
                <c:ptCount val="6"/>
                <c:pt idx="0">
                  <c:v>37264780</c:v>
                </c:pt>
                <c:pt idx="1">
                  <c:v>26938054</c:v>
                </c:pt>
                <c:pt idx="2">
                  <c:v>15114988</c:v>
                </c:pt>
                <c:pt idx="3">
                  <c:v>18647130</c:v>
                </c:pt>
                <c:pt idx="4">
                  <c:v>12483352</c:v>
                </c:pt>
                <c:pt idx="5">
                  <c:v>21143542</c:v>
                </c:pt>
              </c:numCache>
            </c:numRef>
          </c:val>
          <c:smooth val="0"/>
          <c:extLst>
            <c:ext xmlns:c16="http://schemas.microsoft.com/office/drawing/2014/chart" uri="{C3380CC4-5D6E-409C-BE32-E72D297353CC}">
              <c16:uniqueId val="{00000001-783F-4616-AAE2-6A6FE1EC58D8}"/>
            </c:ext>
          </c:extLst>
        </c:ser>
        <c:ser>
          <c:idx val="1"/>
          <c:order val="1"/>
          <c:tx>
            <c:strRef>
              <c:f>'AIDS Spending by source'!$B$7</c:f>
              <c:strCache>
                <c:ptCount val="1"/>
                <c:pt idx="0">
                  <c:v>Bilateral</c:v>
                </c:pt>
              </c:strCache>
            </c:strRef>
          </c:tx>
          <c:spPr>
            <a:ln w="38100">
              <a:solidFill>
                <a:srgbClr val="E31837"/>
              </a:solidFill>
            </a:ln>
          </c:spPr>
          <c:marker>
            <c:spPr>
              <a:solidFill>
                <a:srgbClr val="E31837"/>
              </a:solidFill>
              <a:ln>
                <a:solidFill>
                  <a:srgbClr val="E31837"/>
                </a:solid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3F-4616-AAE2-6A6FE1EC58D8}"/>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source'!$C$5:$H$5</c:f>
              <c:strCache>
                <c:ptCount val="6"/>
                <c:pt idx="0">
                  <c:v>2008</c:v>
                </c:pt>
                <c:pt idx="1">
                  <c:v>2009</c:v>
                </c:pt>
                <c:pt idx="2">
                  <c:v>2010</c:v>
                </c:pt>
                <c:pt idx="3">
                  <c:v>2011</c:v>
                </c:pt>
                <c:pt idx="4">
                  <c:v>2012</c:v>
                </c:pt>
                <c:pt idx="5">
                  <c:v>2013</c:v>
                </c:pt>
              </c:strCache>
            </c:strRef>
          </c:cat>
          <c:val>
            <c:numRef>
              <c:f>'AIDS Spending by source'!$C$7:$H$7</c:f>
              <c:numCache>
                <c:formatCode>_(* #,##0_);_(* \(#,##0\);_(* "-"??_);_(@_)</c:formatCode>
                <c:ptCount val="6"/>
                <c:pt idx="0">
                  <c:v>4870486</c:v>
                </c:pt>
                <c:pt idx="1">
                  <c:v>4675356</c:v>
                </c:pt>
                <c:pt idx="2">
                  <c:v>2869608</c:v>
                </c:pt>
                <c:pt idx="3">
                  <c:v>3190243</c:v>
                </c:pt>
                <c:pt idx="4">
                  <c:v>3812929</c:v>
                </c:pt>
                <c:pt idx="5">
                  <c:v>6103087</c:v>
                </c:pt>
              </c:numCache>
            </c:numRef>
          </c:val>
          <c:smooth val="0"/>
          <c:extLst>
            <c:ext xmlns:c16="http://schemas.microsoft.com/office/drawing/2014/chart" uri="{C3380CC4-5D6E-409C-BE32-E72D297353CC}">
              <c16:uniqueId val="{00000003-783F-4616-AAE2-6A6FE1EC58D8}"/>
            </c:ext>
          </c:extLst>
        </c:ser>
        <c:ser>
          <c:idx val="2"/>
          <c:order val="2"/>
          <c:tx>
            <c:strRef>
              <c:f>'AIDS Spending by source'!$B$8</c:f>
              <c:strCache>
                <c:ptCount val="1"/>
                <c:pt idx="0">
                  <c:v>Global Funding</c:v>
                </c:pt>
              </c:strCache>
            </c:strRef>
          </c:tx>
          <c:spPr>
            <a:ln w="38100">
              <a:solidFill>
                <a:srgbClr val="88C540"/>
              </a:solidFill>
            </a:ln>
          </c:spPr>
          <c:marker>
            <c:spPr>
              <a:solidFill>
                <a:srgbClr val="88C540"/>
              </a:solidFill>
              <a:ln>
                <a:solidFill>
                  <a:srgbClr val="88C540"/>
                </a:solid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3F-4616-AAE2-6A6FE1EC58D8}"/>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source'!$C$5:$H$5</c:f>
              <c:strCache>
                <c:ptCount val="6"/>
                <c:pt idx="0">
                  <c:v>2008</c:v>
                </c:pt>
                <c:pt idx="1">
                  <c:v>2009</c:v>
                </c:pt>
                <c:pt idx="2">
                  <c:v>2010</c:v>
                </c:pt>
                <c:pt idx="3">
                  <c:v>2011</c:v>
                </c:pt>
                <c:pt idx="4">
                  <c:v>2012</c:v>
                </c:pt>
                <c:pt idx="5">
                  <c:v>2013</c:v>
                </c:pt>
              </c:strCache>
            </c:strRef>
          </c:cat>
          <c:val>
            <c:numRef>
              <c:f>'AIDS Spending by source'!$C$8:$H$8</c:f>
              <c:numCache>
                <c:formatCode>_(* #,##0_);_(* \(#,##0\);_(* "-"??_);_(@_)</c:formatCode>
                <c:ptCount val="6"/>
                <c:pt idx="0">
                  <c:v>14376911</c:v>
                </c:pt>
                <c:pt idx="1">
                  <c:v>10335837</c:v>
                </c:pt>
                <c:pt idx="2">
                  <c:v>10461393.630000001</c:v>
                </c:pt>
                <c:pt idx="3">
                  <c:v>12389198.630000001</c:v>
                </c:pt>
                <c:pt idx="4">
                  <c:v>6925068.8590000002</c:v>
                </c:pt>
                <c:pt idx="5">
                  <c:v>10581198.060000001</c:v>
                </c:pt>
              </c:numCache>
            </c:numRef>
          </c:val>
          <c:smooth val="0"/>
          <c:extLst>
            <c:ext xmlns:c16="http://schemas.microsoft.com/office/drawing/2014/chart" uri="{C3380CC4-5D6E-409C-BE32-E72D297353CC}">
              <c16:uniqueId val="{00000005-783F-4616-AAE2-6A6FE1EC58D8}"/>
            </c:ext>
          </c:extLst>
        </c:ser>
        <c:ser>
          <c:idx val="3"/>
          <c:order val="3"/>
          <c:tx>
            <c:strRef>
              <c:f>'AIDS Spending by source'!$B$9</c:f>
              <c:strCache>
                <c:ptCount val="1"/>
                <c:pt idx="0">
                  <c:v>Domestic Funding</c:v>
                </c:pt>
              </c:strCache>
            </c:strRef>
          </c:tx>
          <c:spPr>
            <a:ln w="38100">
              <a:solidFill>
                <a:srgbClr val="EC008C"/>
              </a:solidFill>
            </a:ln>
          </c:spPr>
          <c:marker>
            <c:spPr>
              <a:solidFill>
                <a:srgbClr val="EC008C"/>
              </a:solidFill>
              <a:ln>
                <a:solidFill>
                  <a:srgbClr val="EC008C"/>
                </a:solid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3F-4616-AAE2-6A6FE1EC58D8}"/>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source'!$C$5:$H$5</c:f>
              <c:strCache>
                <c:ptCount val="6"/>
                <c:pt idx="0">
                  <c:v>2008</c:v>
                </c:pt>
                <c:pt idx="1">
                  <c:v>2009</c:v>
                </c:pt>
                <c:pt idx="2">
                  <c:v>2010</c:v>
                </c:pt>
                <c:pt idx="3">
                  <c:v>2011</c:v>
                </c:pt>
                <c:pt idx="4">
                  <c:v>2012</c:v>
                </c:pt>
                <c:pt idx="5">
                  <c:v>2013</c:v>
                </c:pt>
              </c:strCache>
            </c:strRef>
          </c:cat>
          <c:val>
            <c:numRef>
              <c:f>'AIDS Spending by source'!$C$9:$H$9</c:f>
              <c:numCache>
                <c:formatCode>_(* #,##0_);_(* \(#,##0\);_(* "-"??_);_(@_)</c:formatCode>
                <c:ptCount val="6"/>
                <c:pt idx="0">
                  <c:v>0</c:v>
                </c:pt>
                <c:pt idx="1">
                  <c:v>0</c:v>
                </c:pt>
                <c:pt idx="2">
                  <c:v>1202507.8870000001</c:v>
                </c:pt>
                <c:pt idx="3">
                  <c:v>746224.89780000004</c:v>
                </c:pt>
                <c:pt idx="4">
                  <c:v>984251.96849999996</c:v>
                </c:pt>
                <c:pt idx="5">
                  <c:v>3470437.0180000002</c:v>
                </c:pt>
              </c:numCache>
            </c:numRef>
          </c:val>
          <c:smooth val="0"/>
          <c:extLst>
            <c:ext xmlns:c16="http://schemas.microsoft.com/office/drawing/2014/chart" uri="{C3380CC4-5D6E-409C-BE32-E72D297353CC}">
              <c16:uniqueId val="{00000007-783F-4616-AAE2-6A6FE1EC58D8}"/>
            </c:ext>
          </c:extLst>
        </c:ser>
        <c:dLbls>
          <c:showLegendKey val="0"/>
          <c:showVal val="0"/>
          <c:showCatName val="0"/>
          <c:showSerName val="0"/>
          <c:showPercent val="0"/>
          <c:showBubbleSize val="0"/>
        </c:dLbls>
        <c:marker val="1"/>
        <c:smooth val="0"/>
        <c:axId val="175826816"/>
        <c:axId val="175828352"/>
      </c:lineChart>
      <c:catAx>
        <c:axId val="175826816"/>
        <c:scaling>
          <c:orientation val="minMax"/>
        </c:scaling>
        <c:delete val="0"/>
        <c:axPos val="b"/>
        <c:numFmt formatCode="General" sourceLinked="0"/>
        <c:majorTickMark val="out"/>
        <c:minorTickMark val="none"/>
        <c:tickLblPos val="nextTo"/>
        <c:crossAx val="175828352"/>
        <c:crosses val="autoZero"/>
        <c:auto val="1"/>
        <c:lblAlgn val="ctr"/>
        <c:lblOffset val="100"/>
        <c:noMultiLvlLbl val="0"/>
      </c:catAx>
      <c:valAx>
        <c:axId val="17582835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75826816"/>
        <c:crosses val="autoZero"/>
        <c:crossBetween val="between"/>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3574120096024"/>
          <c:y val="5.2099285003167704E-2"/>
          <c:w val="0.85075483112006967"/>
          <c:h val="0.77113811204633909"/>
        </c:manualLayout>
      </c:layout>
      <c:barChart>
        <c:barDir val="col"/>
        <c:grouping val="stacked"/>
        <c:varyColors val="0"/>
        <c:ser>
          <c:idx val="2"/>
          <c:order val="1"/>
          <c:tx>
            <c:strRef>
              <c:f>Bangladesh!$C$3</c:f>
              <c:strCache>
                <c:ptCount val="1"/>
                <c:pt idx="0">
                  <c:v>International funding</c:v>
                </c:pt>
              </c:strCache>
            </c:strRef>
          </c:tx>
          <c:spPr>
            <a:solidFill>
              <a:srgbClr val="E31837"/>
            </a:solidFill>
            <a:ln>
              <a:noFill/>
            </a:ln>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68-42F7-93F4-C4CED68347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Bangladesh!$A$4:$A$9</c:f>
              <c:numCache>
                <c:formatCode>General</c:formatCode>
                <c:ptCount val="6"/>
                <c:pt idx="0">
                  <c:v>2008</c:v>
                </c:pt>
                <c:pt idx="1">
                  <c:v>2009</c:v>
                </c:pt>
                <c:pt idx="2">
                  <c:v>2010</c:v>
                </c:pt>
                <c:pt idx="3">
                  <c:v>2011</c:v>
                </c:pt>
                <c:pt idx="4">
                  <c:v>2012</c:v>
                </c:pt>
                <c:pt idx="5">
                  <c:v>2013</c:v>
                </c:pt>
              </c:numCache>
            </c:numRef>
          </c:cat>
          <c:val>
            <c:numRef>
              <c:f>Bangladesh!$C$4:$C$9</c:f>
              <c:numCache>
                <c:formatCode>_(* #,##0_);_(* \(#,##0\);_(* "-"??_);_(@_)</c:formatCode>
                <c:ptCount val="6"/>
                <c:pt idx="0">
                  <c:v>37264781</c:v>
                </c:pt>
                <c:pt idx="1">
                  <c:v>26938053.800000001</c:v>
                </c:pt>
                <c:pt idx="2">
                  <c:v>13912480.609999999</c:v>
                </c:pt>
                <c:pt idx="3">
                  <c:v>17900905.870000001</c:v>
                </c:pt>
                <c:pt idx="4">
                  <c:v>11499100</c:v>
                </c:pt>
                <c:pt idx="5">
                  <c:v>17673104.870000001</c:v>
                </c:pt>
              </c:numCache>
            </c:numRef>
          </c:val>
          <c:extLst>
            <c:ext xmlns:c16="http://schemas.microsoft.com/office/drawing/2014/chart" uri="{C3380CC4-5D6E-409C-BE32-E72D297353CC}">
              <c16:uniqueId val="{00000001-E568-42F7-93F4-C4CED68347F3}"/>
            </c:ext>
          </c:extLst>
        </c:ser>
        <c:ser>
          <c:idx val="1"/>
          <c:order val="2"/>
          <c:tx>
            <c:strRef>
              <c:f>Bangladesh!$D$3</c:f>
              <c:strCache>
                <c:ptCount val="1"/>
                <c:pt idx="0">
                  <c:v>Domestic funding</c:v>
                </c:pt>
              </c:strCache>
            </c:strRef>
          </c:tx>
          <c:spPr>
            <a:solidFill>
              <a:srgbClr val="88C540"/>
            </a:solidFill>
            <a:ln>
              <a:noFill/>
            </a:ln>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68-42F7-93F4-C4CED68347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Bangladesh!$A$4:$A$9</c:f>
              <c:numCache>
                <c:formatCode>General</c:formatCode>
                <c:ptCount val="6"/>
                <c:pt idx="0">
                  <c:v>2008</c:v>
                </c:pt>
                <c:pt idx="1">
                  <c:v>2009</c:v>
                </c:pt>
                <c:pt idx="2">
                  <c:v>2010</c:v>
                </c:pt>
                <c:pt idx="3">
                  <c:v>2011</c:v>
                </c:pt>
                <c:pt idx="4">
                  <c:v>2012</c:v>
                </c:pt>
                <c:pt idx="5">
                  <c:v>2013</c:v>
                </c:pt>
              </c:numCache>
            </c:numRef>
          </c:cat>
          <c:val>
            <c:numRef>
              <c:f>Bangladesh!$D$4:$D$9</c:f>
              <c:numCache>
                <c:formatCode>_(* #,##0_);_(* \(#,##0\);_(* "-"??_);_(@_)</c:formatCode>
                <c:ptCount val="6"/>
                <c:pt idx="0">
                  <c:v>0</c:v>
                </c:pt>
                <c:pt idx="1">
                  <c:v>0</c:v>
                </c:pt>
                <c:pt idx="2">
                  <c:v>1202507.8870000001</c:v>
                </c:pt>
                <c:pt idx="3">
                  <c:v>746224.89780000004</c:v>
                </c:pt>
                <c:pt idx="4">
                  <c:v>984251.96849999996</c:v>
                </c:pt>
                <c:pt idx="5">
                  <c:v>3470437.0180000002</c:v>
                </c:pt>
              </c:numCache>
            </c:numRef>
          </c:val>
          <c:extLst>
            <c:ext xmlns:c16="http://schemas.microsoft.com/office/drawing/2014/chart" uri="{C3380CC4-5D6E-409C-BE32-E72D297353CC}">
              <c16:uniqueId val="{00000003-E568-42F7-93F4-C4CED68347F3}"/>
            </c:ext>
          </c:extLst>
        </c:ser>
        <c:dLbls>
          <c:showLegendKey val="0"/>
          <c:showVal val="0"/>
          <c:showCatName val="0"/>
          <c:showSerName val="0"/>
          <c:showPercent val="0"/>
          <c:showBubbleSize val="0"/>
        </c:dLbls>
        <c:gapWidth val="150"/>
        <c:overlap val="100"/>
        <c:axId val="170760832"/>
        <c:axId val="170791296"/>
      </c:barChart>
      <c:lineChart>
        <c:grouping val="standard"/>
        <c:varyColors val="0"/>
        <c:ser>
          <c:idx val="0"/>
          <c:order val="0"/>
          <c:tx>
            <c:strRef>
              <c:f>Bangladesh!$B$3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68-42F7-93F4-C4CED68347F3}"/>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Bangladesh!$A$4:$A$9</c:f>
              <c:numCache>
                <c:formatCode>General</c:formatCode>
                <c:ptCount val="6"/>
                <c:pt idx="0">
                  <c:v>2008</c:v>
                </c:pt>
                <c:pt idx="1">
                  <c:v>2009</c:v>
                </c:pt>
                <c:pt idx="2">
                  <c:v>2010</c:v>
                </c:pt>
                <c:pt idx="3">
                  <c:v>2011</c:v>
                </c:pt>
                <c:pt idx="4">
                  <c:v>2012</c:v>
                </c:pt>
                <c:pt idx="5">
                  <c:v>2013</c:v>
                </c:pt>
              </c:numCache>
            </c:numRef>
          </c:cat>
          <c:val>
            <c:numRef>
              <c:f>Bangladesh!$B$4:$B$9</c:f>
              <c:numCache>
                <c:formatCode>_(* #,##0_);_(* \(#,##0\);_(* "-"??_);_(@_)</c:formatCode>
                <c:ptCount val="6"/>
                <c:pt idx="0">
                  <c:v>37264780</c:v>
                </c:pt>
                <c:pt idx="1">
                  <c:v>26938054</c:v>
                </c:pt>
                <c:pt idx="2">
                  <c:v>15114988</c:v>
                </c:pt>
                <c:pt idx="3">
                  <c:v>18647130</c:v>
                </c:pt>
                <c:pt idx="4">
                  <c:v>12483352</c:v>
                </c:pt>
                <c:pt idx="5">
                  <c:v>21143542</c:v>
                </c:pt>
              </c:numCache>
            </c:numRef>
          </c:val>
          <c:smooth val="1"/>
          <c:extLst>
            <c:ext xmlns:c16="http://schemas.microsoft.com/office/drawing/2014/chart" uri="{C3380CC4-5D6E-409C-BE32-E72D297353CC}">
              <c16:uniqueId val="{00000005-E568-42F7-93F4-C4CED68347F3}"/>
            </c:ext>
          </c:extLst>
        </c:ser>
        <c:dLbls>
          <c:showLegendKey val="0"/>
          <c:showVal val="0"/>
          <c:showCatName val="0"/>
          <c:showSerName val="0"/>
          <c:showPercent val="0"/>
          <c:showBubbleSize val="0"/>
        </c:dLbls>
        <c:marker val="1"/>
        <c:smooth val="0"/>
        <c:axId val="170760832"/>
        <c:axId val="170791296"/>
      </c:lineChart>
      <c:catAx>
        <c:axId val="170760832"/>
        <c:scaling>
          <c:orientation val="minMax"/>
        </c:scaling>
        <c:delete val="0"/>
        <c:axPos val="b"/>
        <c:numFmt formatCode="General" sourceLinked="1"/>
        <c:majorTickMark val="out"/>
        <c:minorTickMark val="none"/>
        <c:tickLblPos val="nextTo"/>
        <c:crossAx val="170791296"/>
        <c:crosses val="autoZero"/>
        <c:auto val="1"/>
        <c:lblAlgn val="ctr"/>
        <c:lblOffset val="100"/>
        <c:noMultiLvlLbl val="0"/>
      </c:catAx>
      <c:valAx>
        <c:axId val="170791296"/>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170760832"/>
        <c:crosses val="autoZero"/>
        <c:crossBetween val="between"/>
        <c:majorUnit val="5000000"/>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3.6626304417655256E-2"/>
          <c:y val="0.90103166963848957"/>
          <c:w val="0.9310676526384859"/>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'AIDS spending by category'!$B$5</c:f>
              <c:strCache>
                <c:ptCount val="1"/>
                <c:pt idx="0">
                  <c:v>Prevention</c:v>
                </c:pt>
              </c:strCache>
            </c:strRef>
          </c:tx>
          <c:spPr>
            <a:solidFill>
              <a:srgbClr val="88C540"/>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2008</c:v>
                </c:pt>
                <c:pt idx="1">
                  <c:v>2009</c:v>
                </c:pt>
                <c:pt idx="2">
                  <c:v>2010</c:v>
                </c:pt>
                <c:pt idx="3">
                  <c:v>2011</c:v>
                </c:pt>
                <c:pt idx="4">
                  <c:v>2012</c:v>
                </c:pt>
                <c:pt idx="5">
                  <c:v>2013</c:v>
                </c:pt>
              </c:strCache>
            </c:strRef>
          </c:cat>
          <c:val>
            <c:numRef>
              <c:f>'AIDS spending by category'!$C$5:$H$5</c:f>
              <c:numCache>
                <c:formatCode>General</c:formatCode>
                <c:ptCount val="6"/>
                <c:pt idx="0">
                  <c:v>25566020</c:v>
                </c:pt>
                <c:pt idx="1">
                  <c:v>17333732</c:v>
                </c:pt>
                <c:pt idx="2">
                  <c:v>9292332</c:v>
                </c:pt>
                <c:pt idx="3">
                  <c:v>9647261</c:v>
                </c:pt>
                <c:pt idx="4">
                  <c:v>7284933</c:v>
                </c:pt>
                <c:pt idx="5">
                  <c:v>10733956</c:v>
                </c:pt>
              </c:numCache>
            </c:numRef>
          </c:val>
          <c:extLst>
            <c:ext xmlns:c16="http://schemas.microsoft.com/office/drawing/2014/chart" uri="{C3380CC4-5D6E-409C-BE32-E72D297353CC}">
              <c16:uniqueId val="{00000000-6885-4881-A5BC-43749B226FBF}"/>
            </c:ext>
          </c:extLst>
        </c:ser>
        <c:ser>
          <c:idx val="1"/>
          <c:order val="1"/>
          <c:tx>
            <c:strRef>
              <c:f>'AIDS spending by category'!$B$6</c:f>
              <c:strCache>
                <c:ptCount val="1"/>
                <c:pt idx="0">
                  <c:v>Care and treatment</c:v>
                </c:pt>
              </c:strCache>
            </c:strRef>
          </c:tx>
          <c:spPr>
            <a:solidFill>
              <a:srgbClr val="EC008C"/>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2008</c:v>
                </c:pt>
                <c:pt idx="1">
                  <c:v>2009</c:v>
                </c:pt>
                <c:pt idx="2">
                  <c:v>2010</c:v>
                </c:pt>
                <c:pt idx="3">
                  <c:v>2011</c:v>
                </c:pt>
                <c:pt idx="4">
                  <c:v>2012</c:v>
                </c:pt>
                <c:pt idx="5">
                  <c:v>2013</c:v>
                </c:pt>
              </c:strCache>
            </c:strRef>
          </c:cat>
          <c:val>
            <c:numRef>
              <c:f>'AIDS spending by category'!$C$6:$H$6</c:f>
              <c:numCache>
                <c:formatCode>General</c:formatCode>
                <c:ptCount val="6"/>
                <c:pt idx="0">
                  <c:v>2407621</c:v>
                </c:pt>
                <c:pt idx="1">
                  <c:v>2403480</c:v>
                </c:pt>
                <c:pt idx="2">
                  <c:v>493970.71879999997</c:v>
                </c:pt>
                <c:pt idx="3">
                  <c:v>1727430.375</c:v>
                </c:pt>
                <c:pt idx="4">
                  <c:v>778858.625</c:v>
                </c:pt>
                <c:pt idx="5">
                  <c:v>1235804.25</c:v>
                </c:pt>
              </c:numCache>
            </c:numRef>
          </c:val>
          <c:extLst>
            <c:ext xmlns:c16="http://schemas.microsoft.com/office/drawing/2014/chart" uri="{C3380CC4-5D6E-409C-BE32-E72D297353CC}">
              <c16:uniqueId val="{00000001-6885-4881-A5BC-43749B226FBF}"/>
            </c:ext>
          </c:extLst>
        </c:ser>
        <c:ser>
          <c:idx val="2"/>
          <c:order val="2"/>
          <c:tx>
            <c:strRef>
              <c:f>'AIDS spending by category'!$B$7</c:f>
              <c:strCache>
                <c:ptCount val="1"/>
                <c:pt idx="0">
                  <c:v>Others</c:v>
                </c:pt>
              </c:strCache>
            </c:strRef>
          </c:tx>
          <c:spPr>
            <a:solidFill>
              <a:srgbClr val="00AEEF"/>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2008</c:v>
                </c:pt>
                <c:pt idx="1">
                  <c:v>2009</c:v>
                </c:pt>
                <c:pt idx="2">
                  <c:v>2010</c:v>
                </c:pt>
                <c:pt idx="3">
                  <c:v>2011</c:v>
                </c:pt>
                <c:pt idx="4">
                  <c:v>2012</c:v>
                </c:pt>
                <c:pt idx="5">
                  <c:v>2013</c:v>
                </c:pt>
              </c:strCache>
            </c:strRef>
          </c:cat>
          <c:val>
            <c:numRef>
              <c:f>'AIDS spending by category'!$C$7:$H$7</c:f>
              <c:numCache>
                <c:formatCode>#,##0</c:formatCode>
                <c:ptCount val="6"/>
                <c:pt idx="0">
                  <c:v>9291139</c:v>
                </c:pt>
                <c:pt idx="1">
                  <c:v>7200842</c:v>
                </c:pt>
                <c:pt idx="2">
                  <c:v>5328685.2811999992</c:v>
                </c:pt>
                <c:pt idx="3">
                  <c:v>7272438.625</c:v>
                </c:pt>
                <c:pt idx="4">
                  <c:v>4419560.375</c:v>
                </c:pt>
                <c:pt idx="5">
                  <c:v>9173781.75</c:v>
                </c:pt>
              </c:numCache>
            </c:numRef>
          </c:val>
          <c:extLst>
            <c:ext xmlns:c16="http://schemas.microsoft.com/office/drawing/2014/chart" uri="{C3380CC4-5D6E-409C-BE32-E72D297353CC}">
              <c16:uniqueId val="{00000002-6885-4881-A5BC-43749B226FBF}"/>
            </c:ext>
          </c:extLst>
        </c:ser>
        <c:dLbls>
          <c:showLegendKey val="0"/>
          <c:showVal val="0"/>
          <c:showCatName val="0"/>
          <c:showSerName val="0"/>
          <c:showPercent val="0"/>
          <c:showBubbleSize val="0"/>
        </c:dLbls>
        <c:gapWidth val="50"/>
        <c:overlap val="100"/>
        <c:axId val="176047232"/>
        <c:axId val="176048768"/>
      </c:barChart>
      <c:catAx>
        <c:axId val="176047232"/>
        <c:scaling>
          <c:orientation val="minMax"/>
        </c:scaling>
        <c:delete val="0"/>
        <c:axPos val="b"/>
        <c:numFmt formatCode="General" sourceLinked="0"/>
        <c:majorTickMark val="out"/>
        <c:minorTickMark val="none"/>
        <c:tickLblPos val="nextTo"/>
        <c:crossAx val="176048768"/>
        <c:crosses val="autoZero"/>
        <c:auto val="1"/>
        <c:lblAlgn val="ctr"/>
        <c:lblOffset val="100"/>
        <c:noMultiLvlLbl val="0"/>
      </c:catAx>
      <c:valAx>
        <c:axId val="176048768"/>
        <c:scaling>
          <c:orientation val="minMax"/>
        </c:scaling>
        <c:delete val="0"/>
        <c:axPos val="l"/>
        <c:majorGridlines>
          <c:spPr>
            <a:ln>
              <a:solidFill>
                <a:sysClr val="window" lastClr="FFFFFF">
                  <a:lumMod val="9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76047232"/>
        <c:crosses val="autoZero"/>
        <c:crossBetween val="between"/>
        <c:majorUnit val="0.2"/>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KP'!$E$5</c:f>
              <c:strCache>
                <c:ptCount val="1"/>
                <c:pt idx="0">
                  <c:v>% spending on sex workers and their clients</c:v>
                </c:pt>
              </c:strCache>
            </c:strRef>
          </c:tx>
          <c:spPr>
            <a:solidFill>
              <a:srgbClr val="88C540"/>
            </a:solidFill>
          </c:spPr>
          <c:invertIfNegative val="0"/>
          <c:dLbls>
            <c:dLbl>
              <c:idx val="0"/>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F42-493B-8C34-DC5A6A2D60A5}"/>
                </c:ext>
              </c:extLst>
            </c:dLbl>
            <c:dLbl>
              <c:idx val="1"/>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F42-493B-8C34-DC5A6A2D60A5}"/>
                </c:ext>
              </c:extLst>
            </c:dLbl>
            <c:dLbl>
              <c:idx val="2"/>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F42-493B-8C34-DC5A6A2D60A5}"/>
                </c:ext>
              </c:extLst>
            </c:dLbl>
            <c:dLbl>
              <c:idx val="3"/>
              <c:tx>
                <c:rich>
                  <a:bodyPr/>
                  <a:lstStyle/>
                  <a:p>
                    <a:pPr>
                      <a:defRPr/>
                    </a:pPr>
                    <a:r>
                      <a:rPr lang="en-US"/>
                      <a:t>48</a:t>
                    </a:r>
                  </a:p>
                </c:rich>
              </c:tx>
              <c:numFmt formatCode="0%" sourceLinked="0"/>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F42-493B-8C34-DC5A6A2D60A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KP'!$B$6:$B$9</c:f>
              <c:strCache>
                <c:ptCount val="4"/>
                <c:pt idx="0">
                  <c:v>2010</c:v>
                </c:pt>
                <c:pt idx="1">
                  <c:v>2011</c:v>
                </c:pt>
                <c:pt idx="2">
                  <c:v>2012</c:v>
                </c:pt>
                <c:pt idx="3">
                  <c:v>2013</c:v>
                </c:pt>
              </c:strCache>
            </c:strRef>
          </c:cat>
          <c:val>
            <c:numRef>
              <c:f>'Prevention spending on KP'!$E$6:$E$9</c:f>
              <c:numCache>
                <c:formatCode>0.00%</c:formatCode>
                <c:ptCount val="4"/>
                <c:pt idx="0">
                  <c:v>0.28035257995517165</c:v>
                </c:pt>
                <c:pt idx="1">
                  <c:v>0.2707712064595329</c:v>
                </c:pt>
                <c:pt idx="2">
                  <c:v>0.34346956245170684</c:v>
                </c:pt>
                <c:pt idx="3">
                  <c:v>0.47728931439629529</c:v>
                </c:pt>
              </c:numCache>
            </c:numRef>
          </c:val>
          <c:extLst>
            <c:ext xmlns:c16="http://schemas.microsoft.com/office/drawing/2014/chart" uri="{C3380CC4-5D6E-409C-BE32-E72D297353CC}">
              <c16:uniqueId val="{00000004-1F42-493B-8C34-DC5A6A2D60A5}"/>
            </c:ext>
          </c:extLst>
        </c:ser>
        <c:ser>
          <c:idx val="1"/>
          <c:order val="1"/>
          <c:tx>
            <c:strRef>
              <c:f>'Prevention spending on KP'!$G$5</c:f>
              <c:strCache>
                <c:ptCount val="1"/>
                <c:pt idx="0">
                  <c:v>% spending on MSM</c:v>
                </c:pt>
              </c:strCache>
            </c:strRef>
          </c:tx>
          <c:spPr>
            <a:solidFill>
              <a:srgbClr val="EC008C"/>
            </a:solidFill>
          </c:spPr>
          <c:invertIfNegative val="0"/>
          <c:dLbls>
            <c:dLbl>
              <c:idx val="0"/>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F42-493B-8C34-DC5A6A2D60A5}"/>
                </c:ext>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F42-493B-8C34-DC5A6A2D60A5}"/>
                </c:ext>
              </c:extLst>
            </c:dLbl>
            <c:dLbl>
              <c:idx val="2"/>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F42-493B-8C34-DC5A6A2D60A5}"/>
                </c:ext>
              </c:extLst>
            </c:dLbl>
            <c:dLbl>
              <c:idx val="3"/>
              <c:tx>
                <c:rich>
                  <a:bodyPr/>
                  <a:lstStyle/>
                  <a:p>
                    <a:pPr>
                      <a:defRPr/>
                    </a:pPr>
                    <a:r>
                      <a:rPr lang="en-US"/>
                      <a:t>12</a:t>
                    </a:r>
                  </a:p>
                </c:rich>
              </c:tx>
              <c:numFmt formatCode="0%" sourceLinked="0"/>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F42-493B-8C34-DC5A6A2D60A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KP'!$B$6:$B$9</c:f>
              <c:strCache>
                <c:ptCount val="4"/>
                <c:pt idx="0">
                  <c:v>2010</c:v>
                </c:pt>
                <c:pt idx="1">
                  <c:v>2011</c:v>
                </c:pt>
                <c:pt idx="2">
                  <c:v>2012</c:v>
                </c:pt>
                <c:pt idx="3">
                  <c:v>2013</c:v>
                </c:pt>
              </c:strCache>
            </c:strRef>
          </c:cat>
          <c:val>
            <c:numRef>
              <c:f>'Prevention spending on KP'!$G$6:$G$9</c:f>
              <c:numCache>
                <c:formatCode>0.00%</c:formatCode>
                <c:ptCount val="4"/>
                <c:pt idx="0">
                  <c:v>3.3826502733651787E-2</c:v>
                </c:pt>
                <c:pt idx="1">
                  <c:v>3.6534748049213139E-2</c:v>
                </c:pt>
                <c:pt idx="2">
                  <c:v>4.8168888444135312E-2</c:v>
                </c:pt>
                <c:pt idx="3">
                  <c:v>0.12380905977255729</c:v>
                </c:pt>
              </c:numCache>
            </c:numRef>
          </c:val>
          <c:extLst>
            <c:ext xmlns:c16="http://schemas.microsoft.com/office/drawing/2014/chart" uri="{C3380CC4-5D6E-409C-BE32-E72D297353CC}">
              <c16:uniqueId val="{00000009-1F42-493B-8C34-DC5A6A2D60A5}"/>
            </c:ext>
          </c:extLst>
        </c:ser>
        <c:ser>
          <c:idx val="2"/>
          <c:order val="2"/>
          <c:tx>
            <c:strRef>
              <c:f>'Prevention spending on KP'!$I$5</c:f>
              <c:strCache>
                <c:ptCount val="1"/>
                <c:pt idx="0">
                  <c:v>% spending on PWID</c:v>
                </c:pt>
              </c:strCache>
            </c:strRef>
          </c:tx>
          <c:spPr>
            <a:solidFill>
              <a:srgbClr val="00AEEF"/>
            </a:solidFill>
          </c:spPr>
          <c:invertIfNegative val="0"/>
          <c:dLbls>
            <c:dLbl>
              <c:idx val="0"/>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F42-493B-8C34-DC5A6A2D60A5}"/>
                </c:ext>
              </c:extLst>
            </c:dLbl>
            <c:dLbl>
              <c:idx val="1"/>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F42-493B-8C34-DC5A6A2D60A5}"/>
                </c:ext>
              </c:extLst>
            </c:dLbl>
            <c:dLbl>
              <c:idx val="2"/>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F42-493B-8C34-DC5A6A2D60A5}"/>
                </c:ext>
              </c:extLst>
            </c:dLbl>
            <c:dLbl>
              <c:idx val="3"/>
              <c:tx>
                <c:rich>
                  <a:bodyPr/>
                  <a:lstStyle/>
                  <a:p>
                    <a:pPr>
                      <a:defRPr/>
                    </a:pPr>
                    <a:r>
                      <a:rPr lang="en-US"/>
                      <a:t>20</a:t>
                    </a:r>
                  </a:p>
                </c:rich>
              </c:tx>
              <c:numFmt formatCode="0%" sourceLinked="0"/>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F42-493B-8C34-DC5A6A2D60A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KP'!$B$6:$B$9</c:f>
              <c:strCache>
                <c:ptCount val="4"/>
                <c:pt idx="0">
                  <c:v>2010</c:v>
                </c:pt>
                <c:pt idx="1">
                  <c:v>2011</c:v>
                </c:pt>
                <c:pt idx="2">
                  <c:v>2012</c:v>
                </c:pt>
                <c:pt idx="3">
                  <c:v>2013</c:v>
                </c:pt>
              </c:strCache>
            </c:strRef>
          </c:cat>
          <c:val>
            <c:numRef>
              <c:f>'Prevention spending on KP'!$I$6:$I$9</c:f>
              <c:numCache>
                <c:formatCode>0.00%</c:formatCode>
                <c:ptCount val="4"/>
                <c:pt idx="0">
                  <c:v>0.26506844568188048</c:v>
                </c:pt>
                <c:pt idx="1">
                  <c:v>0.22889906264586393</c:v>
                </c:pt>
                <c:pt idx="2">
                  <c:v>0.33279249102222352</c:v>
                </c:pt>
                <c:pt idx="3">
                  <c:v>0.20488170903625838</c:v>
                </c:pt>
              </c:numCache>
            </c:numRef>
          </c:val>
          <c:extLst>
            <c:ext xmlns:c16="http://schemas.microsoft.com/office/drawing/2014/chart" uri="{C3380CC4-5D6E-409C-BE32-E72D297353CC}">
              <c16:uniqueId val="{0000000E-1F42-493B-8C34-DC5A6A2D60A5}"/>
            </c:ext>
          </c:extLst>
        </c:ser>
        <c:ser>
          <c:idx val="3"/>
          <c:order val="3"/>
          <c:tx>
            <c:strRef>
              <c:f>'Prevention spending on KP'!$K$5</c:f>
              <c:strCache>
                <c:ptCount val="1"/>
                <c:pt idx="0">
                  <c:v>% spending on others</c:v>
                </c:pt>
              </c:strCache>
            </c:strRef>
          </c:tx>
          <c:spPr>
            <a:solidFill>
              <a:srgbClr val="F78E1E"/>
            </a:solidFill>
          </c:spPr>
          <c:invertIfNegative val="0"/>
          <c:dLbls>
            <c:dLbl>
              <c:idx val="0"/>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F42-493B-8C34-DC5A6A2D60A5}"/>
                </c:ext>
              </c:extLst>
            </c:dLbl>
            <c:dLbl>
              <c:idx val="1"/>
              <c:tx>
                <c:rich>
                  <a:bodyPr/>
                  <a:lstStyle/>
                  <a:p>
                    <a:r>
                      <a:rPr lang="en-US"/>
                      <a:t>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F42-493B-8C34-DC5A6A2D60A5}"/>
                </c:ext>
              </c:extLst>
            </c:dLbl>
            <c:dLbl>
              <c:idx val="2"/>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F42-493B-8C34-DC5A6A2D60A5}"/>
                </c:ext>
              </c:extLst>
            </c:dLbl>
            <c:dLbl>
              <c:idx val="3"/>
              <c:tx>
                <c:rich>
                  <a:bodyPr/>
                  <a:lstStyle/>
                  <a:p>
                    <a:pPr>
                      <a:defRPr/>
                    </a:pPr>
                    <a:r>
                      <a:rPr lang="en-US"/>
                      <a:t>19</a:t>
                    </a:r>
                  </a:p>
                </c:rich>
              </c:tx>
              <c:numFmt formatCode="0%" sourceLinked="0"/>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F42-493B-8C34-DC5A6A2D60A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KP'!$B$6:$B$9</c:f>
              <c:strCache>
                <c:ptCount val="4"/>
                <c:pt idx="0">
                  <c:v>2010</c:v>
                </c:pt>
                <c:pt idx="1">
                  <c:v>2011</c:v>
                </c:pt>
                <c:pt idx="2">
                  <c:v>2012</c:v>
                </c:pt>
                <c:pt idx="3">
                  <c:v>2013</c:v>
                </c:pt>
              </c:strCache>
            </c:strRef>
          </c:cat>
          <c:val>
            <c:numRef>
              <c:f>'Prevention spending on KP'!$K$6:$K$9</c:f>
              <c:numCache>
                <c:formatCode>0.00%</c:formatCode>
                <c:ptCount val="4"/>
                <c:pt idx="0">
                  <c:v>0.42075247162929608</c:v>
                </c:pt>
                <c:pt idx="1">
                  <c:v>0.46379498284539</c:v>
                </c:pt>
                <c:pt idx="2">
                  <c:v>0.27556905808193433</c:v>
                </c:pt>
                <c:pt idx="3">
                  <c:v>0.19401991679488903</c:v>
                </c:pt>
              </c:numCache>
            </c:numRef>
          </c:val>
          <c:extLst>
            <c:ext xmlns:c16="http://schemas.microsoft.com/office/drawing/2014/chart" uri="{C3380CC4-5D6E-409C-BE32-E72D297353CC}">
              <c16:uniqueId val="{00000013-1F42-493B-8C34-DC5A6A2D60A5}"/>
            </c:ext>
          </c:extLst>
        </c:ser>
        <c:dLbls>
          <c:showLegendKey val="0"/>
          <c:showVal val="0"/>
          <c:showCatName val="0"/>
          <c:showSerName val="0"/>
          <c:showPercent val="0"/>
          <c:showBubbleSize val="0"/>
        </c:dLbls>
        <c:gapWidth val="50"/>
        <c:overlap val="100"/>
        <c:axId val="176777088"/>
        <c:axId val="176778624"/>
      </c:barChart>
      <c:catAx>
        <c:axId val="176777088"/>
        <c:scaling>
          <c:orientation val="minMax"/>
        </c:scaling>
        <c:delete val="0"/>
        <c:axPos val="b"/>
        <c:numFmt formatCode="General" sourceLinked="0"/>
        <c:majorTickMark val="out"/>
        <c:minorTickMark val="none"/>
        <c:tickLblPos val="nextTo"/>
        <c:crossAx val="176778624"/>
        <c:crosses val="autoZero"/>
        <c:auto val="1"/>
        <c:lblAlgn val="ctr"/>
        <c:lblOffset val="100"/>
        <c:noMultiLvlLbl val="0"/>
      </c:catAx>
      <c:valAx>
        <c:axId val="176778624"/>
        <c:scaling>
          <c:orientation val="minMax"/>
        </c:scaling>
        <c:delete val="0"/>
        <c:axPos val="l"/>
        <c:majorGridlines>
          <c:spPr>
            <a:ln>
              <a:solidFill>
                <a:sysClr val="window" lastClr="FFFFFF">
                  <a:lumMod val="95000"/>
                  <a:alpha val="50000"/>
                </a:sysClr>
              </a:solidFill>
              <a:prstDash val="sysDot"/>
            </a:ln>
          </c:spPr>
        </c:majorGridlines>
        <c:numFmt formatCode="0%" sourceLinked="1"/>
        <c:majorTickMark val="out"/>
        <c:minorTickMark val="none"/>
        <c:tickLblPos val="nextTo"/>
        <c:crossAx val="176777088"/>
        <c:crosses val="autoZero"/>
        <c:crossBetween val="between"/>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6517094017095"/>
          <c:y val="4.7901587301587306E-2"/>
          <c:w val="0.77335256410256403"/>
          <c:h val="0.56497023809523805"/>
        </c:manualLayout>
      </c:layout>
      <c:lineChart>
        <c:grouping val="standard"/>
        <c:varyColors val="1"/>
        <c:ser>
          <c:idx val="0"/>
          <c:order val="0"/>
          <c:tx>
            <c:strRef>
              <c:f>'[Estimates_template_2019 (updated).xlsx]Bangladesh_ni_plhiv_deaths'!$I$2</c:f>
              <c:strCache>
                <c:ptCount val="1"/>
                <c:pt idx="0">
                  <c:v>AIDS-related deaths</c:v>
                </c:pt>
              </c:strCache>
            </c:strRef>
          </c:tx>
          <c:spPr>
            <a:ln w="38100" cmpd="sng">
              <a:solidFill>
                <a:srgbClr val="00A99A"/>
              </a:solidFill>
              <a:prstDash val="solid"/>
            </a:ln>
          </c:spPr>
          <c:marker>
            <c:symbol val="none"/>
          </c:marker>
          <c:dLbls>
            <c:dLbl>
              <c:idx val="28"/>
              <c:layout>
                <c:manualLayout>
                  <c:x val="-1.0854700854700855E-2"/>
                  <c:y val="0"/>
                </c:manualLayout>
              </c:layout>
              <c:tx>
                <c:rich>
                  <a:bodyPr/>
                  <a:lstStyle/>
                  <a:p>
                    <a:r>
                      <a:rPr lang="en-US" sz="1200" b="1" dirty="0">
                        <a:solidFill>
                          <a:srgbClr val="00A99A"/>
                        </a:solidFill>
                        <a:latin typeface="Arial" panose="020B0604020202020204" pitchFamily="34" charset="0"/>
                        <a:cs typeface="Arial" panose="020B0604020202020204" pitchFamily="34" charset="0"/>
                      </a:rPr>
                      <a:t> 580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073-4177-A866-45A5A743512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(updated).xlsx]Bangladesh_ni_plhiv_deaths'!$I$3:$I$31</c:f>
              <c:numCache>
                <c:formatCode>_(* #,##0_);_(* \(#,##0\);_(* "-"??_);_(@_)</c:formatCode>
                <c:ptCount val="29"/>
                <c:pt idx="0">
                  <c:v>1</c:v>
                </c:pt>
                <c:pt idx="1">
                  <c:v>1</c:v>
                </c:pt>
                <c:pt idx="2">
                  <c:v>2</c:v>
                </c:pt>
                <c:pt idx="3">
                  <c:v>3</c:v>
                </c:pt>
                <c:pt idx="4">
                  <c:v>4</c:v>
                </c:pt>
                <c:pt idx="5">
                  <c:v>6</c:v>
                </c:pt>
                <c:pt idx="6">
                  <c:v>8</c:v>
                </c:pt>
                <c:pt idx="7">
                  <c:v>11</c:v>
                </c:pt>
                <c:pt idx="8">
                  <c:v>15</c:v>
                </c:pt>
                <c:pt idx="9">
                  <c:v>20</c:v>
                </c:pt>
                <c:pt idx="10">
                  <c:v>27</c:v>
                </c:pt>
                <c:pt idx="11">
                  <c:v>37</c:v>
                </c:pt>
                <c:pt idx="12">
                  <c:v>51</c:v>
                </c:pt>
                <c:pt idx="13">
                  <c:v>70</c:v>
                </c:pt>
                <c:pt idx="14">
                  <c:v>95</c:v>
                </c:pt>
                <c:pt idx="15">
                  <c:v>127</c:v>
                </c:pt>
                <c:pt idx="16">
                  <c:v>158</c:v>
                </c:pt>
                <c:pt idx="17">
                  <c:v>193</c:v>
                </c:pt>
                <c:pt idx="18">
                  <c:v>233</c:v>
                </c:pt>
                <c:pt idx="19">
                  <c:v>247</c:v>
                </c:pt>
                <c:pt idx="20">
                  <c:v>275</c:v>
                </c:pt>
                <c:pt idx="21">
                  <c:v>325</c:v>
                </c:pt>
                <c:pt idx="22">
                  <c:v>355</c:v>
                </c:pt>
                <c:pt idx="23">
                  <c:v>389</c:v>
                </c:pt>
                <c:pt idx="24">
                  <c:v>414</c:v>
                </c:pt>
                <c:pt idx="25">
                  <c:v>454</c:v>
                </c:pt>
                <c:pt idx="26">
                  <c:v>490</c:v>
                </c:pt>
                <c:pt idx="27">
                  <c:v>530</c:v>
                </c:pt>
                <c:pt idx="28">
                  <c:v>578</c:v>
                </c:pt>
              </c:numCache>
            </c:numRef>
          </c:val>
          <c:smooth val="0"/>
          <c:extLst>
            <c:ext xmlns:c16="http://schemas.microsoft.com/office/drawing/2014/chart" uri="{C3380CC4-5D6E-409C-BE32-E72D297353CC}">
              <c16:uniqueId val="{00000001-A073-4177-A866-45A5A7435126}"/>
            </c:ext>
          </c:extLst>
        </c:ser>
        <c:ser>
          <c:idx val="1"/>
          <c:order val="1"/>
          <c:tx>
            <c:strRef>
              <c:f>'[Estimates_template_2019 (updated).xlsx]Bangladesh_ni_plhiv_deaths'!$J$2</c:f>
              <c:strCache>
                <c:ptCount val="1"/>
                <c:pt idx="0">
                  <c:v>Deaths - Lower</c:v>
                </c:pt>
              </c:strCache>
            </c:strRef>
          </c:tx>
          <c:spPr>
            <a:ln w="19050" cmpd="sng">
              <a:solidFill>
                <a:srgbClr val="00A99A"/>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(updated).xlsx]Bangladesh_ni_plhiv_deaths'!$J$3:$J$31</c:f>
              <c:numCache>
                <c:formatCode>_(* #,##0_);_(* \(#,##0\);_(* "-"??_);_(@_)</c:formatCode>
                <c:ptCount val="29"/>
                <c:pt idx="0">
                  <c:v>1</c:v>
                </c:pt>
                <c:pt idx="1">
                  <c:v>1</c:v>
                </c:pt>
                <c:pt idx="2">
                  <c:v>1</c:v>
                </c:pt>
                <c:pt idx="3">
                  <c:v>2</c:v>
                </c:pt>
                <c:pt idx="4">
                  <c:v>3</c:v>
                </c:pt>
                <c:pt idx="5">
                  <c:v>4</c:v>
                </c:pt>
                <c:pt idx="6">
                  <c:v>6</c:v>
                </c:pt>
                <c:pt idx="7">
                  <c:v>8</c:v>
                </c:pt>
                <c:pt idx="8">
                  <c:v>11</c:v>
                </c:pt>
                <c:pt idx="9">
                  <c:v>15</c:v>
                </c:pt>
                <c:pt idx="10">
                  <c:v>21</c:v>
                </c:pt>
                <c:pt idx="11">
                  <c:v>28</c:v>
                </c:pt>
                <c:pt idx="12">
                  <c:v>38</c:v>
                </c:pt>
                <c:pt idx="13">
                  <c:v>52</c:v>
                </c:pt>
                <c:pt idx="14">
                  <c:v>71</c:v>
                </c:pt>
                <c:pt idx="15">
                  <c:v>94</c:v>
                </c:pt>
                <c:pt idx="16">
                  <c:v>118</c:v>
                </c:pt>
                <c:pt idx="17">
                  <c:v>145</c:v>
                </c:pt>
                <c:pt idx="18">
                  <c:v>178</c:v>
                </c:pt>
                <c:pt idx="19">
                  <c:v>189</c:v>
                </c:pt>
                <c:pt idx="20">
                  <c:v>211</c:v>
                </c:pt>
                <c:pt idx="21">
                  <c:v>255</c:v>
                </c:pt>
                <c:pt idx="22">
                  <c:v>283</c:v>
                </c:pt>
                <c:pt idx="23">
                  <c:v>312</c:v>
                </c:pt>
                <c:pt idx="24">
                  <c:v>338</c:v>
                </c:pt>
                <c:pt idx="25">
                  <c:v>373</c:v>
                </c:pt>
                <c:pt idx="26">
                  <c:v>408</c:v>
                </c:pt>
                <c:pt idx="27">
                  <c:v>441</c:v>
                </c:pt>
                <c:pt idx="28">
                  <c:v>481</c:v>
                </c:pt>
              </c:numCache>
            </c:numRef>
          </c:val>
          <c:smooth val="0"/>
          <c:extLst>
            <c:ext xmlns:c16="http://schemas.microsoft.com/office/drawing/2014/chart" uri="{C3380CC4-5D6E-409C-BE32-E72D297353CC}">
              <c16:uniqueId val="{00000002-A073-4177-A866-45A5A7435126}"/>
            </c:ext>
          </c:extLst>
        </c:ser>
        <c:ser>
          <c:idx val="2"/>
          <c:order val="2"/>
          <c:tx>
            <c:strRef>
              <c:f>'[Estimates_template_2019 (updated).xlsx]Bangladesh_ni_plhiv_deaths'!$K$2</c:f>
              <c:strCache>
                <c:ptCount val="1"/>
                <c:pt idx="0">
                  <c:v>Deaths - Upper</c:v>
                </c:pt>
              </c:strCache>
            </c:strRef>
          </c:tx>
          <c:spPr>
            <a:ln w="19050" cmpd="sng">
              <a:solidFill>
                <a:srgbClr val="00A99A"/>
              </a:solidFill>
              <a:prstDash val="sysDot"/>
            </a:ln>
          </c:spPr>
          <c:marker>
            <c:symbol val="none"/>
          </c:marker>
          <c:cat>
            <c:numRef>
              <c:f>'[Estimates_template_2019 (updated).xlsx]Bangladesh_ni_plhiv_deaths'!$B$3:$B$31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(updated).xlsx]Bangladesh_ni_plhiv_deaths'!$K$3:$K$31</c:f>
              <c:numCache>
                <c:formatCode>_(* #,##0_);_(* \(#,##0\);_(* "-"??_);_(@_)</c:formatCode>
                <c:ptCount val="29"/>
                <c:pt idx="0">
                  <c:v>1</c:v>
                </c:pt>
                <c:pt idx="1">
                  <c:v>2</c:v>
                </c:pt>
                <c:pt idx="2">
                  <c:v>2</c:v>
                </c:pt>
                <c:pt idx="3">
                  <c:v>4</c:v>
                </c:pt>
                <c:pt idx="4">
                  <c:v>5</c:v>
                </c:pt>
                <c:pt idx="5">
                  <c:v>7</c:v>
                </c:pt>
                <c:pt idx="6">
                  <c:v>10</c:v>
                </c:pt>
                <c:pt idx="7">
                  <c:v>14</c:v>
                </c:pt>
                <c:pt idx="8">
                  <c:v>19</c:v>
                </c:pt>
                <c:pt idx="9">
                  <c:v>26</c:v>
                </c:pt>
                <c:pt idx="10">
                  <c:v>35</c:v>
                </c:pt>
                <c:pt idx="11">
                  <c:v>48</c:v>
                </c:pt>
                <c:pt idx="12">
                  <c:v>66</c:v>
                </c:pt>
                <c:pt idx="13">
                  <c:v>90</c:v>
                </c:pt>
                <c:pt idx="14">
                  <c:v>123</c:v>
                </c:pt>
                <c:pt idx="15">
                  <c:v>163</c:v>
                </c:pt>
                <c:pt idx="16">
                  <c:v>202</c:v>
                </c:pt>
                <c:pt idx="17">
                  <c:v>246</c:v>
                </c:pt>
                <c:pt idx="18">
                  <c:v>294</c:v>
                </c:pt>
                <c:pt idx="19">
                  <c:v>311</c:v>
                </c:pt>
                <c:pt idx="20">
                  <c:v>345</c:v>
                </c:pt>
                <c:pt idx="21">
                  <c:v>403</c:v>
                </c:pt>
                <c:pt idx="22">
                  <c:v>438</c:v>
                </c:pt>
                <c:pt idx="23">
                  <c:v>474</c:v>
                </c:pt>
                <c:pt idx="24">
                  <c:v>499</c:v>
                </c:pt>
                <c:pt idx="25">
                  <c:v>541</c:v>
                </c:pt>
                <c:pt idx="26">
                  <c:v>582</c:v>
                </c:pt>
                <c:pt idx="27">
                  <c:v>625</c:v>
                </c:pt>
                <c:pt idx="28">
                  <c:v>683</c:v>
                </c:pt>
              </c:numCache>
            </c:numRef>
          </c:val>
          <c:smooth val="0"/>
          <c:extLst>
            <c:ext xmlns:c16="http://schemas.microsoft.com/office/drawing/2014/chart" uri="{C3380CC4-5D6E-409C-BE32-E72D297353CC}">
              <c16:uniqueId val="{00000003-A073-4177-A866-45A5A7435126}"/>
            </c:ext>
          </c:extLst>
        </c:ser>
        <c:dLbls>
          <c:showLegendKey val="0"/>
          <c:showVal val="0"/>
          <c:showCatName val="0"/>
          <c:showSerName val="0"/>
          <c:showPercent val="0"/>
          <c:showBubbleSize val="0"/>
        </c:dLbls>
        <c:smooth val="0"/>
        <c:axId val="14904704"/>
        <c:axId val="14910592"/>
      </c:lineChart>
      <c:catAx>
        <c:axId val="14904704"/>
        <c:scaling>
          <c:orientation val="minMax"/>
        </c:scaling>
        <c:delete val="0"/>
        <c:axPos val="b"/>
        <c:numFmt formatCode="General" sourceLinked="1"/>
        <c:majorTickMark val="cross"/>
        <c:minorTickMark val="cross"/>
        <c:tickLblPos val="nextTo"/>
        <c:txPr>
          <a:bodyPr rot="-5400000"/>
          <a:lstStyle/>
          <a:p>
            <a:pPr>
              <a:defRPr/>
            </a:pPr>
            <a:endParaRPr lang="en-US"/>
          </a:p>
        </c:txPr>
        <c:crossAx val="14910592"/>
        <c:crosses val="autoZero"/>
        <c:auto val="1"/>
        <c:lblAlgn val="ctr"/>
        <c:lblOffset val="100"/>
        <c:noMultiLvlLbl val="1"/>
      </c:catAx>
      <c:valAx>
        <c:axId val="14910592"/>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14904704"/>
        <c:crosses val="autoZero"/>
        <c:crossBetween val="between"/>
      </c:valAx>
      <c:spPr>
        <a:noFill/>
      </c:spPr>
    </c:plotArea>
    <c:legend>
      <c:legendPos val="b"/>
      <c:legendEntry>
        <c:idx val="1"/>
        <c:delete val="1"/>
      </c:legendEntry>
      <c:legendEntry>
        <c:idx val="2"/>
        <c:delete val="1"/>
      </c:legendEntry>
      <c:layout>
        <c:manualLayout>
          <c:xMode val="edge"/>
          <c:yMode val="edge"/>
          <c:x val="0.31974679487179486"/>
          <c:y val="0.78297500000000009"/>
          <c:w val="0.37136089743589745"/>
          <c:h val="8.5993253968253969E-2"/>
        </c:manualLayout>
      </c:layout>
      <c:overlay val="0"/>
    </c:legend>
    <c:plotVisOnly val="1"/>
    <c:dispBlanksAs val="zero"/>
    <c:showDLblsOverMax val="1"/>
  </c:chart>
  <c:spPr>
    <a:noFill/>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'Dom&amp;Int spend on Px &amp; Tx'!$C$5</c:f>
              <c:strCache>
                <c:ptCount val="1"/>
                <c:pt idx="0">
                  <c:v>% Domestic (public) sources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0D9-4CC4-A2A5-F72CE1C6AD7E}"/>
                </c:ext>
              </c:extLst>
            </c:dLbl>
            <c:dLbl>
              <c:idx val="1"/>
              <c:delete val="1"/>
              <c:extLst>
                <c:ext xmlns:c15="http://schemas.microsoft.com/office/drawing/2012/chart" uri="{CE6537A1-D6FC-4f65-9D91-7224C49458BB}"/>
                <c:ext xmlns:c16="http://schemas.microsoft.com/office/drawing/2014/chart" uri="{C3380CC4-5D6E-409C-BE32-E72D297353CC}">
                  <c16:uniqueId val="{00000001-50D9-4CC4-A2A5-F72CE1C6AD7E}"/>
                </c:ext>
              </c:extLst>
            </c:dLbl>
            <c:dLbl>
              <c:idx val="2"/>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0D9-4CC4-A2A5-F72CE1C6AD7E}"/>
                </c:ext>
              </c:extLst>
            </c:dLbl>
            <c:dLbl>
              <c:idx val="3"/>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0D9-4CC4-A2A5-F72CE1C6AD7E}"/>
                </c:ext>
              </c:extLst>
            </c:dLbl>
            <c:dLbl>
              <c:idx val="4"/>
              <c:delete val="1"/>
              <c:extLst>
                <c:ext xmlns:c15="http://schemas.microsoft.com/office/drawing/2012/chart" uri="{CE6537A1-D6FC-4f65-9D91-7224C49458BB}"/>
                <c:ext xmlns:c16="http://schemas.microsoft.com/office/drawing/2014/chart" uri="{C3380CC4-5D6E-409C-BE32-E72D297353CC}">
                  <c16:uniqueId val="{00000004-50D9-4CC4-A2A5-F72CE1C6AD7E}"/>
                </c:ext>
              </c:extLst>
            </c:dLbl>
            <c:dLbl>
              <c:idx val="5"/>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0D9-4CC4-A2A5-F72CE1C6AD7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'Dom&amp;Int spend on Px &amp; Tx'!$A$6:$A$11</c:f>
              <c:numCache>
                <c:formatCode>General</c:formatCode>
                <c:ptCount val="6"/>
                <c:pt idx="0">
                  <c:v>2008</c:v>
                </c:pt>
                <c:pt idx="1">
                  <c:v>2009</c:v>
                </c:pt>
                <c:pt idx="2">
                  <c:v>2010</c:v>
                </c:pt>
                <c:pt idx="3">
                  <c:v>2011</c:v>
                </c:pt>
                <c:pt idx="4">
                  <c:v>2012</c:v>
                </c:pt>
                <c:pt idx="5">
                  <c:v>2013</c:v>
                </c:pt>
              </c:numCache>
            </c:numRef>
          </c:cat>
          <c:val>
            <c:numRef>
              <c:f>'Dom&amp;Int spend on Px &amp; Tx'!$C$6:$C$11</c:f>
              <c:numCache>
                <c:formatCode>0%</c:formatCode>
                <c:ptCount val="6"/>
                <c:pt idx="0">
                  <c:v>0</c:v>
                </c:pt>
                <c:pt idx="1">
                  <c:v>0</c:v>
                </c:pt>
                <c:pt idx="2">
                  <c:v>8.6629015558204334E-2</c:v>
                </c:pt>
                <c:pt idx="3">
                  <c:v>7.6671224236599389E-2</c:v>
                </c:pt>
                <c:pt idx="4">
                  <c:v>0</c:v>
                </c:pt>
                <c:pt idx="5">
                  <c:v>0.15890877454686791</c:v>
                </c:pt>
              </c:numCache>
            </c:numRef>
          </c:val>
          <c:extLst>
            <c:ext xmlns:c16="http://schemas.microsoft.com/office/drawing/2014/chart" uri="{C3380CC4-5D6E-409C-BE32-E72D297353CC}">
              <c16:uniqueId val="{00000006-50D9-4CC4-A2A5-F72CE1C6AD7E}"/>
            </c:ext>
          </c:extLst>
        </c:ser>
        <c:ser>
          <c:idx val="1"/>
          <c:order val="1"/>
          <c:tx>
            <c:strRef>
              <c:f>'Dom&amp;Int spend on Px &amp; Tx'!$E$5</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0D9-4CC4-A2A5-F72CE1C6AD7E}"/>
                </c:ext>
              </c:extLst>
            </c:dLbl>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0D9-4CC4-A2A5-F72CE1C6AD7E}"/>
                </c:ext>
              </c:extLst>
            </c:dLbl>
            <c:dLbl>
              <c:idx val="2"/>
              <c:tx>
                <c:rich>
                  <a:bodyPr/>
                  <a:lstStyle/>
                  <a:p>
                    <a:r>
                      <a:rPr lang="en-US"/>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0D9-4CC4-A2A5-F72CE1C6AD7E}"/>
                </c:ext>
              </c:extLst>
            </c:dLbl>
            <c:dLbl>
              <c:idx val="3"/>
              <c:tx>
                <c:rich>
                  <a:bodyPr/>
                  <a:lstStyle/>
                  <a:p>
                    <a:r>
                      <a:rPr lang="en-US"/>
                      <a:t>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0D9-4CC4-A2A5-F72CE1C6AD7E}"/>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0D9-4CC4-A2A5-F72CE1C6AD7E}"/>
                </c:ext>
              </c:extLst>
            </c:dLbl>
            <c:dLbl>
              <c:idx val="5"/>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0D9-4CC4-A2A5-F72CE1C6AD7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'Dom&amp;Int spend on Px &amp; Tx'!$A$6:$A$11</c:f>
              <c:numCache>
                <c:formatCode>General</c:formatCode>
                <c:ptCount val="6"/>
                <c:pt idx="0">
                  <c:v>2008</c:v>
                </c:pt>
                <c:pt idx="1">
                  <c:v>2009</c:v>
                </c:pt>
                <c:pt idx="2">
                  <c:v>2010</c:v>
                </c:pt>
                <c:pt idx="3">
                  <c:v>2011</c:v>
                </c:pt>
                <c:pt idx="4">
                  <c:v>2012</c:v>
                </c:pt>
                <c:pt idx="5">
                  <c:v>2013</c:v>
                </c:pt>
              </c:numCache>
            </c:numRef>
          </c:cat>
          <c:val>
            <c:numRef>
              <c:f>'Dom&amp;Int spend on Px &amp; Tx'!$E$6:$E$11</c:f>
              <c:numCache>
                <c:formatCode>0%</c:formatCode>
                <c:ptCount val="6"/>
                <c:pt idx="0">
                  <c:v>1</c:v>
                </c:pt>
                <c:pt idx="1">
                  <c:v>1.0000000576909809</c:v>
                </c:pt>
                <c:pt idx="2">
                  <c:v>0.91337103420325494</c:v>
                </c:pt>
                <c:pt idx="3">
                  <c:v>0.92332880990780686</c:v>
                </c:pt>
                <c:pt idx="4">
                  <c:v>1.0000000082361773</c:v>
                </c:pt>
                <c:pt idx="5">
                  <c:v>0.84109120784545799</c:v>
                </c:pt>
              </c:numCache>
            </c:numRef>
          </c:val>
          <c:extLst>
            <c:ext xmlns:c16="http://schemas.microsoft.com/office/drawing/2014/chart" uri="{C3380CC4-5D6E-409C-BE32-E72D297353CC}">
              <c16:uniqueId val="{0000000D-50D9-4CC4-A2A5-F72CE1C6AD7E}"/>
            </c:ext>
          </c:extLst>
        </c:ser>
        <c:dLbls>
          <c:showLegendKey val="0"/>
          <c:showVal val="0"/>
          <c:showCatName val="0"/>
          <c:showSerName val="0"/>
          <c:showPercent val="0"/>
          <c:showBubbleSize val="0"/>
        </c:dLbls>
        <c:gapWidth val="100"/>
        <c:overlap val="100"/>
        <c:axId val="158193920"/>
        <c:axId val="159111808"/>
      </c:barChart>
      <c:catAx>
        <c:axId val="158193920"/>
        <c:scaling>
          <c:orientation val="minMax"/>
        </c:scaling>
        <c:delete val="0"/>
        <c:axPos val="b"/>
        <c:numFmt formatCode="General" sourceLinked="1"/>
        <c:majorTickMark val="out"/>
        <c:minorTickMark val="none"/>
        <c:tickLblPos val="nextTo"/>
        <c:crossAx val="159111808"/>
        <c:crosses val="autoZero"/>
        <c:auto val="1"/>
        <c:lblAlgn val="ctr"/>
        <c:lblOffset val="100"/>
        <c:noMultiLvlLbl val="0"/>
      </c:catAx>
      <c:valAx>
        <c:axId val="159111808"/>
        <c:scaling>
          <c:orientation val="minMax"/>
          <c:max val="1"/>
          <c:min val="0"/>
        </c:scaling>
        <c:delete val="0"/>
        <c:axPos val="l"/>
        <c:majorGridlines>
          <c:spPr>
            <a:ln w="6350">
              <a:solidFill>
                <a:sysClr val="window" lastClr="FFFFFF">
                  <a:lumMod val="75000"/>
                </a:sysClr>
              </a:solidFill>
              <a:prstDash val="dash"/>
            </a:ln>
          </c:spPr>
        </c:majorGridlines>
        <c:numFmt formatCode="0%" sourceLinked="1"/>
        <c:majorTickMark val="out"/>
        <c:minorTickMark val="none"/>
        <c:tickLblPos val="nextTo"/>
        <c:crossAx val="158193920"/>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'Dom&amp;Int spend on treatment'!$C$2</c:f>
              <c:strCache>
                <c:ptCount val="1"/>
                <c:pt idx="0">
                  <c:v>% Domestic (public) sources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569-427D-8F90-71FA212ACEAA}"/>
                </c:ext>
              </c:extLst>
            </c:dLbl>
            <c:dLbl>
              <c:idx val="1"/>
              <c:delete val="1"/>
              <c:extLst>
                <c:ext xmlns:c15="http://schemas.microsoft.com/office/drawing/2012/chart" uri="{CE6537A1-D6FC-4f65-9D91-7224C49458BB}"/>
                <c:ext xmlns:c16="http://schemas.microsoft.com/office/drawing/2014/chart" uri="{C3380CC4-5D6E-409C-BE32-E72D297353CC}">
                  <c16:uniqueId val="{00000001-3569-427D-8F90-71FA212ACEAA}"/>
                </c:ext>
              </c:extLst>
            </c:dLbl>
            <c:dLbl>
              <c:idx val="2"/>
              <c:delete val="1"/>
              <c:extLst>
                <c:ext xmlns:c15="http://schemas.microsoft.com/office/drawing/2012/chart" uri="{CE6537A1-D6FC-4f65-9D91-7224C49458BB}"/>
                <c:ext xmlns:c16="http://schemas.microsoft.com/office/drawing/2014/chart" uri="{C3380CC4-5D6E-409C-BE32-E72D297353CC}">
                  <c16:uniqueId val="{00000002-3569-427D-8F90-71FA212ACEAA}"/>
                </c:ext>
              </c:extLst>
            </c:dLbl>
            <c:dLbl>
              <c:idx val="3"/>
              <c:delete val="1"/>
              <c:extLst>
                <c:ext xmlns:c15="http://schemas.microsoft.com/office/drawing/2012/chart" uri="{CE6537A1-D6FC-4f65-9D91-7224C49458BB}"/>
                <c:ext xmlns:c16="http://schemas.microsoft.com/office/drawing/2014/chart" uri="{C3380CC4-5D6E-409C-BE32-E72D297353CC}">
                  <c16:uniqueId val="{00000003-3569-427D-8F90-71FA212ACEAA}"/>
                </c:ext>
              </c:extLst>
            </c:dLbl>
            <c:dLbl>
              <c:idx val="4"/>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569-427D-8F90-71FA212ACEAA}"/>
                </c:ext>
              </c:extLst>
            </c:dLbl>
            <c:dLbl>
              <c:idx val="5"/>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569-427D-8F90-71FA212ACEA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'Dom&amp;Int spend on treatment'!$A$3:$A$8</c:f>
              <c:numCache>
                <c:formatCode>General</c:formatCode>
                <c:ptCount val="6"/>
                <c:pt idx="0">
                  <c:v>2008</c:v>
                </c:pt>
                <c:pt idx="1">
                  <c:v>2009</c:v>
                </c:pt>
                <c:pt idx="2">
                  <c:v>2010</c:v>
                </c:pt>
                <c:pt idx="3">
                  <c:v>2011</c:v>
                </c:pt>
                <c:pt idx="4">
                  <c:v>2012</c:v>
                </c:pt>
                <c:pt idx="5">
                  <c:v>2013</c:v>
                </c:pt>
              </c:numCache>
            </c:numRef>
          </c:cat>
          <c:val>
            <c:numRef>
              <c:f>'Dom&amp;Int spend on treatment'!$C$3:$C$8</c:f>
              <c:numCache>
                <c:formatCode>0%</c:formatCode>
                <c:ptCount val="6"/>
                <c:pt idx="0">
                  <c:v>0</c:v>
                </c:pt>
                <c:pt idx="1">
                  <c:v>0</c:v>
                </c:pt>
                <c:pt idx="2">
                  <c:v>0</c:v>
                </c:pt>
                <c:pt idx="3">
                  <c:v>0</c:v>
                </c:pt>
                <c:pt idx="4">
                  <c:v>0.71083726176878381</c:v>
                </c:pt>
                <c:pt idx="5">
                  <c:v>0.15136422722287934</c:v>
                </c:pt>
              </c:numCache>
            </c:numRef>
          </c:val>
          <c:extLst>
            <c:ext xmlns:c16="http://schemas.microsoft.com/office/drawing/2014/chart" uri="{C3380CC4-5D6E-409C-BE32-E72D297353CC}">
              <c16:uniqueId val="{00000006-3569-427D-8F90-71FA212ACEAA}"/>
            </c:ext>
          </c:extLst>
        </c:ser>
        <c:ser>
          <c:idx val="1"/>
          <c:order val="1"/>
          <c:tx>
            <c:strRef>
              <c:f>'Dom&amp;Int spend on treatment'!$E$2</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569-427D-8F90-71FA212ACEAA}"/>
                </c:ext>
              </c:extLst>
            </c:dLbl>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569-427D-8F90-71FA212ACEAA}"/>
                </c:ext>
              </c:extLst>
            </c:dLbl>
            <c:dLbl>
              <c:idx val="2"/>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569-427D-8F90-71FA212ACEAA}"/>
                </c:ext>
              </c:extLst>
            </c:dLbl>
            <c:dLbl>
              <c:idx val="3"/>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569-427D-8F90-71FA212ACEAA}"/>
                </c:ext>
              </c:extLst>
            </c:dLbl>
            <c:dLbl>
              <c:idx val="4"/>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569-427D-8F90-71FA212ACEAA}"/>
                </c:ext>
              </c:extLst>
            </c:dLbl>
            <c:dLbl>
              <c:idx val="5"/>
              <c:tx>
                <c:rich>
                  <a:bodyPr/>
                  <a:lstStyle/>
                  <a:p>
                    <a:r>
                      <a:rPr lang="en-US"/>
                      <a:t>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569-427D-8F90-71FA212ACEA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'Dom&amp;Int spend on treatment'!$A$3:$A$8</c:f>
              <c:numCache>
                <c:formatCode>General</c:formatCode>
                <c:ptCount val="6"/>
                <c:pt idx="0">
                  <c:v>2008</c:v>
                </c:pt>
                <c:pt idx="1">
                  <c:v>2009</c:v>
                </c:pt>
                <c:pt idx="2">
                  <c:v>2010</c:v>
                </c:pt>
                <c:pt idx="3">
                  <c:v>2011</c:v>
                </c:pt>
                <c:pt idx="4">
                  <c:v>2012</c:v>
                </c:pt>
                <c:pt idx="5">
                  <c:v>2013</c:v>
                </c:pt>
              </c:numCache>
            </c:numRef>
          </c:cat>
          <c:val>
            <c:numRef>
              <c:f>'Dom&amp;Int spend on treatment'!$E$3:$E$8</c:f>
              <c:numCache>
                <c:formatCode>0%</c:formatCode>
                <c:ptCount val="6"/>
                <c:pt idx="0">
                  <c:v>1</c:v>
                </c:pt>
                <c:pt idx="1">
                  <c:v>1</c:v>
                </c:pt>
                <c:pt idx="2">
                  <c:v>1.0000000129562336</c:v>
                </c:pt>
                <c:pt idx="3">
                  <c:v>1.0000000104201014</c:v>
                </c:pt>
                <c:pt idx="4">
                  <c:v>0.28916277559358095</c:v>
                </c:pt>
                <c:pt idx="5">
                  <c:v>0.84863575036256744</c:v>
                </c:pt>
              </c:numCache>
            </c:numRef>
          </c:val>
          <c:extLst>
            <c:ext xmlns:c16="http://schemas.microsoft.com/office/drawing/2014/chart" uri="{C3380CC4-5D6E-409C-BE32-E72D297353CC}">
              <c16:uniqueId val="{0000000D-3569-427D-8F90-71FA212ACEAA}"/>
            </c:ext>
          </c:extLst>
        </c:ser>
        <c:dLbls>
          <c:showLegendKey val="0"/>
          <c:showVal val="0"/>
          <c:showCatName val="0"/>
          <c:showSerName val="0"/>
          <c:showPercent val="0"/>
          <c:showBubbleSize val="0"/>
        </c:dLbls>
        <c:gapWidth val="100"/>
        <c:overlap val="100"/>
        <c:axId val="199064960"/>
        <c:axId val="224018432"/>
      </c:barChart>
      <c:catAx>
        <c:axId val="199064960"/>
        <c:scaling>
          <c:orientation val="minMax"/>
        </c:scaling>
        <c:delete val="0"/>
        <c:axPos val="b"/>
        <c:numFmt formatCode="General" sourceLinked="1"/>
        <c:majorTickMark val="out"/>
        <c:minorTickMark val="none"/>
        <c:tickLblPos val="nextTo"/>
        <c:crossAx val="224018432"/>
        <c:crosses val="autoZero"/>
        <c:auto val="1"/>
        <c:lblAlgn val="ctr"/>
        <c:lblOffset val="100"/>
        <c:noMultiLvlLbl val="0"/>
      </c:catAx>
      <c:valAx>
        <c:axId val="224018432"/>
        <c:scaling>
          <c:orientation val="minMax"/>
          <c:max val="1"/>
          <c:min val="0"/>
        </c:scaling>
        <c:delete val="0"/>
        <c:axPos val="l"/>
        <c:majorGridlines>
          <c:spPr>
            <a:ln w="6350">
              <a:solidFill>
                <a:sysClr val="window" lastClr="FFFFFF">
                  <a:lumMod val="75000"/>
                </a:sysClr>
              </a:solidFill>
              <a:prstDash val="dash"/>
            </a:ln>
          </c:spPr>
        </c:majorGridlines>
        <c:numFmt formatCode="0%" sourceLinked="1"/>
        <c:majorTickMark val="out"/>
        <c:minorTickMark val="none"/>
        <c:tickLblPos val="nextTo"/>
        <c:crossAx val="199064960"/>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866047455928044E-2"/>
          <c:y val="0.12844320930471925"/>
          <c:w val="0.86984255039358882"/>
          <c:h val="0.66701430703514997"/>
        </c:manualLayout>
      </c:layout>
      <c:barChart>
        <c:barDir val="col"/>
        <c:grouping val="clustered"/>
        <c:varyColors val="0"/>
        <c:ser>
          <c:idx val="0"/>
          <c:order val="0"/>
          <c:tx>
            <c:strRef>
              <c:f>'Prevention coverage'!$C$6</c:f>
              <c:strCache>
                <c:ptCount val="1"/>
                <c:pt idx="0">
                  <c:v>FSW</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0-FA57-4E74-8986-4308EA2E399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coverage'!$D$5:$G$5</c:f>
              <c:strCache>
                <c:ptCount val="4"/>
                <c:pt idx="0">
                  <c:v>2006-07</c:v>
                </c:pt>
                <c:pt idx="1">
                  <c:v>* 2010</c:v>
                </c:pt>
                <c:pt idx="2">
                  <c:v>* 2013</c:v>
                </c:pt>
                <c:pt idx="3">
                  <c:v>2015-16</c:v>
                </c:pt>
              </c:strCache>
            </c:strRef>
          </c:cat>
          <c:val>
            <c:numRef>
              <c:f>'Prevention coverage'!$D$6:$G$6</c:f>
              <c:numCache>
                <c:formatCode>General</c:formatCode>
                <c:ptCount val="4"/>
                <c:pt idx="0" formatCode="0">
                  <c:v>7</c:v>
                </c:pt>
                <c:pt idx="3" formatCode="0">
                  <c:v>10.9</c:v>
                </c:pt>
              </c:numCache>
            </c:numRef>
          </c:val>
          <c:extLst>
            <c:ext xmlns:c16="http://schemas.microsoft.com/office/drawing/2014/chart" uri="{C3380CC4-5D6E-409C-BE32-E72D297353CC}">
              <c16:uniqueId val="{00000001-FA57-4E74-8986-4308EA2E399E}"/>
            </c:ext>
          </c:extLst>
        </c:ser>
        <c:ser>
          <c:idx val="1"/>
          <c:order val="1"/>
          <c:tx>
            <c:strRef>
              <c:f>'Prevention coverage'!$C$7</c:f>
              <c:strCache>
                <c:ptCount val="1"/>
                <c:pt idx="0">
                  <c:v>MSW</c:v>
                </c:pt>
              </c:strCache>
            </c:strRef>
          </c:tx>
          <c:spPr>
            <a:solidFill>
              <a:srgbClr val="B6AEA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coverage'!$D$5:$G$5</c:f>
              <c:strCache>
                <c:ptCount val="4"/>
                <c:pt idx="0">
                  <c:v>2006-07</c:v>
                </c:pt>
                <c:pt idx="1">
                  <c:v>* 2010</c:v>
                </c:pt>
                <c:pt idx="2">
                  <c:v>* 2013</c:v>
                </c:pt>
                <c:pt idx="3">
                  <c:v>2015-16</c:v>
                </c:pt>
              </c:strCache>
            </c:strRef>
          </c:cat>
          <c:val>
            <c:numRef>
              <c:f>'Prevention coverage'!$D$7:$G$7</c:f>
              <c:numCache>
                <c:formatCode>General</c:formatCode>
                <c:ptCount val="4"/>
                <c:pt idx="3" formatCode="0">
                  <c:v>18.600000000000001</c:v>
                </c:pt>
              </c:numCache>
            </c:numRef>
          </c:val>
          <c:extLst>
            <c:ext xmlns:c16="http://schemas.microsoft.com/office/drawing/2014/chart" uri="{C3380CC4-5D6E-409C-BE32-E72D297353CC}">
              <c16:uniqueId val="{00000002-FA57-4E74-8986-4308EA2E399E}"/>
            </c:ext>
          </c:extLst>
        </c:ser>
        <c:ser>
          <c:idx val="2"/>
          <c:order val="2"/>
          <c:tx>
            <c:strRef>
              <c:f>'Prevention coverage'!$C$8</c:f>
              <c:strCache>
                <c:ptCount val="1"/>
                <c:pt idx="0">
                  <c:v>MSM</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coverage'!$D$5:$G$5</c:f>
              <c:strCache>
                <c:ptCount val="4"/>
                <c:pt idx="0">
                  <c:v>2006-07</c:v>
                </c:pt>
                <c:pt idx="1">
                  <c:v>* 2010</c:v>
                </c:pt>
                <c:pt idx="2">
                  <c:v>* 2013</c:v>
                </c:pt>
                <c:pt idx="3">
                  <c:v>2015-16</c:v>
                </c:pt>
              </c:strCache>
            </c:strRef>
          </c:cat>
          <c:val>
            <c:numRef>
              <c:f>'Prevention coverage'!$D$8:$G$8</c:f>
              <c:numCache>
                <c:formatCode>0</c:formatCode>
                <c:ptCount val="4"/>
                <c:pt idx="0">
                  <c:v>8</c:v>
                </c:pt>
                <c:pt idx="1">
                  <c:v>9</c:v>
                </c:pt>
                <c:pt idx="2">
                  <c:v>24</c:v>
                </c:pt>
                <c:pt idx="3">
                  <c:v>4.4000000000000004</c:v>
                </c:pt>
              </c:numCache>
            </c:numRef>
          </c:val>
          <c:extLst>
            <c:ext xmlns:c16="http://schemas.microsoft.com/office/drawing/2014/chart" uri="{C3380CC4-5D6E-409C-BE32-E72D297353CC}">
              <c16:uniqueId val="{00000003-FA57-4E74-8986-4308EA2E399E}"/>
            </c:ext>
          </c:extLst>
        </c:ser>
        <c:ser>
          <c:idx val="3"/>
          <c:order val="3"/>
          <c:tx>
            <c:strRef>
              <c:f>'Prevention coverage'!$C$9</c:f>
              <c:strCache>
                <c:ptCount val="1"/>
                <c:pt idx="0">
                  <c:v>PWID</c:v>
                </c:pt>
              </c:strCache>
            </c:strRef>
          </c:tx>
          <c:spPr>
            <a:solidFill>
              <a:srgbClr val="63CDF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coverage'!$D$5:$G$5</c:f>
              <c:strCache>
                <c:ptCount val="4"/>
                <c:pt idx="0">
                  <c:v>2006-07</c:v>
                </c:pt>
                <c:pt idx="1">
                  <c:v>* 2010</c:v>
                </c:pt>
                <c:pt idx="2">
                  <c:v>* 2013</c:v>
                </c:pt>
                <c:pt idx="3">
                  <c:v>2015-16</c:v>
                </c:pt>
              </c:strCache>
            </c:strRef>
          </c:cat>
          <c:val>
            <c:numRef>
              <c:f>'Prevention coverage'!$D$9:$G$9</c:f>
              <c:numCache>
                <c:formatCode>General</c:formatCode>
                <c:ptCount val="4"/>
                <c:pt idx="0" formatCode="0">
                  <c:v>2</c:v>
                </c:pt>
                <c:pt idx="3" formatCode="0">
                  <c:v>27.8</c:v>
                </c:pt>
              </c:numCache>
            </c:numRef>
          </c:val>
          <c:extLst>
            <c:ext xmlns:c16="http://schemas.microsoft.com/office/drawing/2014/chart" uri="{C3380CC4-5D6E-409C-BE32-E72D297353CC}">
              <c16:uniqueId val="{00000004-FA57-4E74-8986-4308EA2E399E}"/>
            </c:ext>
          </c:extLst>
        </c:ser>
        <c:ser>
          <c:idx val="4"/>
          <c:order val="4"/>
          <c:tx>
            <c:strRef>
              <c:f>'Prevention coverage'!$C$10</c:f>
              <c:strCache>
                <c:ptCount val="1"/>
                <c:pt idx="0">
                  <c:v>TG</c:v>
                </c:pt>
              </c:strCache>
            </c:strRef>
          </c:tx>
          <c:spPr>
            <a:solidFill>
              <a:srgbClr val="CDC88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coverage'!$D$5:$G$5</c:f>
              <c:strCache>
                <c:ptCount val="4"/>
                <c:pt idx="0">
                  <c:v>2006-07</c:v>
                </c:pt>
                <c:pt idx="1">
                  <c:v>* 2010</c:v>
                </c:pt>
                <c:pt idx="2">
                  <c:v>* 2013</c:v>
                </c:pt>
                <c:pt idx="3">
                  <c:v>2015-16</c:v>
                </c:pt>
              </c:strCache>
            </c:strRef>
          </c:cat>
          <c:val>
            <c:numRef>
              <c:f>'Prevention coverage'!$D$10:$G$10</c:f>
              <c:numCache>
                <c:formatCode>General</c:formatCode>
                <c:ptCount val="4"/>
                <c:pt idx="3" formatCode="0">
                  <c:v>33.299999999999997</c:v>
                </c:pt>
              </c:numCache>
            </c:numRef>
          </c:val>
          <c:extLst>
            <c:ext xmlns:c16="http://schemas.microsoft.com/office/drawing/2014/chart" uri="{C3380CC4-5D6E-409C-BE32-E72D297353CC}">
              <c16:uniqueId val="{00000005-FA57-4E74-8986-4308EA2E399E}"/>
            </c:ext>
          </c:extLst>
        </c:ser>
        <c:dLbls>
          <c:showLegendKey val="0"/>
          <c:showVal val="0"/>
          <c:showCatName val="0"/>
          <c:showSerName val="0"/>
          <c:showPercent val="0"/>
          <c:showBubbleSize val="0"/>
        </c:dLbls>
        <c:gapWidth val="70"/>
        <c:axId val="224468992"/>
        <c:axId val="224470528"/>
      </c:barChart>
      <c:scatterChart>
        <c:scatterStyle val="smoothMarker"/>
        <c:varyColors val="0"/>
        <c:ser>
          <c:idx val="5"/>
          <c:order val="5"/>
          <c:tx>
            <c:strRef>
              <c:f>'Prevention coverage'!$O$1</c:f>
              <c:strCache>
                <c:ptCount val="1"/>
                <c:pt idx="0">
                  <c:v>target</c:v>
                </c:pt>
              </c:strCache>
            </c:strRef>
          </c:tx>
          <c:spPr>
            <a:ln w="25400">
              <a:solidFill>
                <a:srgbClr val="E31837"/>
              </a:solidFill>
              <a:prstDash val="dash"/>
            </a:ln>
          </c:spPr>
          <c:marker>
            <c:symbol val="none"/>
          </c:marker>
          <c:xVal>
            <c:numRef>
              <c:f>'Prevention coverage'!$N$2:$N$3</c:f>
              <c:numCache>
                <c:formatCode>General</c:formatCode>
                <c:ptCount val="2"/>
                <c:pt idx="0">
                  <c:v>0</c:v>
                </c:pt>
                <c:pt idx="1">
                  <c:v>1</c:v>
                </c:pt>
              </c:numCache>
            </c:numRef>
          </c:xVal>
          <c:yVal>
            <c:numRef>
              <c:f>'Prevention coverage'!$O$2:$O$3</c:f>
              <c:numCache>
                <c:formatCode>General</c:formatCode>
                <c:ptCount val="2"/>
                <c:pt idx="0">
                  <c:v>90</c:v>
                </c:pt>
                <c:pt idx="1">
                  <c:v>90</c:v>
                </c:pt>
              </c:numCache>
            </c:numRef>
          </c:yVal>
          <c:smooth val="1"/>
          <c:extLst>
            <c:ext xmlns:c16="http://schemas.microsoft.com/office/drawing/2014/chart" uri="{C3380CC4-5D6E-409C-BE32-E72D297353CC}">
              <c16:uniqueId val="{00000006-FA57-4E74-8986-4308EA2E399E}"/>
            </c:ext>
          </c:extLst>
        </c:ser>
        <c:dLbls>
          <c:showLegendKey val="0"/>
          <c:showVal val="0"/>
          <c:showCatName val="0"/>
          <c:showSerName val="0"/>
          <c:showPercent val="0"/>
          <c:showBubbleSize val="0"/>
        </c:dLbls>
        <c:axId val="224498816"/>
        <c:axId val="224472448"/>
      </c:scatterChart>
      <c:catAx>
        <c:axId val="224468992"/>
        <c:scaling>
          <c:orientation val="minMax"/>
        </c:scaling>
        <c:delete val="0"/>
        <c:axPos val="b"/>
        <c:numFmt formatCode="General" sourceLinked="1"/>
        <c:majorTickMark val="out"/>
        <c:minorTickMark val="none"/>
        <c:tickLblPos val="nextTo"/>
        <c:crossAx val="224470528"/>
        <c:crosses val="autoZero"/>
        <c:auto val="1"/>
        <c:lblAlgn val="ctr"/>
        <c:lblOffset val="100"/>
        <c:noMultiLvlLbl val="0"/>
      </c:catAx>
      <c:valAx>
        <c:axId val="224470528"/>
        <c:scaling>
          <c:orientation val="minMax"/>
          <c:max val="100"/>
          <c:min val="0"/>
        </c:scaling>
        <c:delete val="0"/>
        <c:axPos val="l"/>
        <c:title>
          <c:tx>
            <c:rich>
              <a:bodyPr rot="0" vert="horz"/>
              <a:lstStyle/>
              <a:p>
                <a:pPr>
                  <a:defRPr/>
                </a:pPr>
                <a:r>
                  <a:rPr lang="en-US" dirty="0"/>
                  <a:t>%</a:t>
                </a:r>
              </a:p>
            </c:rich>
          </c:tx>
          <c:layout>
            <c:manualLayout>
              <c:xMode val="edge"/>
              <c:yMode val="edge"/>
              <c:x val="7.8973538760743145E-2"/>
              <c:y val="8.9237815861252651E-2"/>
            </c:manualLayout>
          </c:layout>
          <c:overlay val="0"/>
        </c:title>
        <c:numFmt formatCode="0" sourceLinked="1"/>
        <c:majorTickMark val="out"/>
        <c:minorTickMark val="none"/>
        <c:tickLblPos val="nextTo"/>
        <c:crossAx val="224468992"/>
        <c:crosses val="autoZero"/>
        <c:crossBetween val="between"/>
        <c:majorUnit val="20"/>
      </c:valAx>
      <c:valAx>
        <c:axId val="224472448"/>
        <c:scaling>
          <c:orientation val="minMax"/>
          <c:max val="100"/>
          <c:min val="0"/>
        </c:scaling>
        <c:delete val="1"/>
        <c:axPos val="r"/>
        <c:numFmt formatCode="General" sourceLinked="1"/>
        <c:majorTickMark val="out"/>
        <c:minorTickMark val="none"/>
        <c:tickLblPos val="nextTo"/>
        <c:crossAx val="224498816"/>
        <c:crosses val="max"/>
        <c:crossBetween val="midCat"/>
        <c:majorUnit val="10"/>
      </c:valAx>
      <c:valAx>
        <c:axId val="224498816"/>
        <c:scaling>
          <c:orientation val="minMax"/>
          <c:max val="1"/>
          <c:min val="0"/>
        </c:scaling>
        <c:delete val="1"/>
        <c:axPos val="t"/>
        <c:numFmt formatCode="General" sourceLinked="1"/>
        <c:majorTickMark val="out"/>
        <c:minorTickMark val="none"/>
        <c:tickLblPos val="nextTo"/>
        <c:crossAx val="224472448"/>
        <c:crosses val="max"/>
        <c:crossBetween val="midCat"/>
        <c:majorUnit val="0.2"/>
      </c:valAx>
    </c:plotArea>
    <c:legend>
      <c:legendPos val="t"/>
      <c:legendEntry>
        <c:idx val="5"/>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'NSP and OST sites'!$A$3</c:f>
              <c:strCache>
                <c:ptCount val="1"/>
                <c:pt idx="0">
                  <c:v>Needle and Syringe Programme (NSP) sites</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'NSP and OST sites'!$B$2:$E$2</c:f>
              <c:strCache>
                <c:ptCount val="4"/>
                <c:pt idx="0">
                  <c:v>2011</c:v>
                </c:pt>
                <c:pt idx="1">
                  <c:v>2012</c:v>
                </c:pt>
                <c:pt idx="2">
                  <c:v>2013</c:v>
                </c:pt>
                <c:pt idx="3">
                  <c:v>2014</c:v>
                </c:pt>
              </c:strCache>
            </c:strRef>
          </c:cat>
          <c:val>
            <c:numRef>
              <c:f>'NSP and OST sites'!$B$3:$E$3</c:f>
              <c:numCache>
                <c:formatCode>General</c:formatCode>
                <c:ptCount val="4"/>
                <c:pt idx="0">
                  <c:v>119</c:v>
                </c:pt>
                <c:pt idx="1">
                  <c:v>69</c:v>
                </c:pt>
                <c:pt idx="2">
                  <c:v>88</c:v>
                </c:pt>
                <c:pt idx="3">
                  <c:v>88</c:v>
                </c:pt>
              </c:numCache>
            </c:numRef>
          </c:val>
          <c:extLst>
            <c:ext xmlns:c16="http://schemas.microsoft.com/office/drawing/2014/chart" uri="{C3380CC4-5D6E-409C-BE32-E72D297353CC}">
              <c16:uniqueId val="{00000000-C729-4905-A411-54243E133BB5}"/>
            </c:ext>
          </c:extLst>
        </c:ser>
        <c:ser>
          <c:idx val="1"/>
          <c:order val="1"/>
          <c:tx>
            <c:strRef>
              <c:f>'NSP and OST sites'!$A$4</c:f>
              <c:strCache>
                <c:ptCount val="1"/>
                <c:pt idx="0">
                  <c:v>Opioid Substitution Therapy sites (OST) sites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'NSP and OST sites'!$B$2:$E$2</c:f>
              <c:strCache>
                <c:ptCount val="4"/>
                <c:pt idx="0">
                  <c:v>2011</c:v>
                </c:pt>
                <c:pt idx="1">
                  <c:v>2012</c:v>
                </c:pt>
                <c:pt idx="2">
                  <c:v>2013</c:v>
                </c:pt>
                <c:pt idx="3">
                  <c:v>2014</c:v>
                </c:pt>
              </c:strCache>
            </c:strRef>
          </c:cat>
          <c:val>
            <c:numRef>
              <c:f>'NSP and OST sites'!$B$4:$E$4</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1-C729-4905-A411-54243E133BB5}"/>
            </c:ext>
          </c:extLst>
        </c:ser>
        <c:dLbls>
          <c:showLegendKey val="0"/>
          <c:showVal val="0"/>
          <c:showCatName val="0"/>
          <c:showSerName val="0"/>
          <c:showPercent val="0"/>
          <c:showBubbleSize val="0"/>
        </c:dLbls>
        <c:gapWidth val="150"/>
        <c:axId val="163995648"/>
        <c:axId val="163997952"/>
      </c:barChart>
      <c:catAx>
        <c:axId val="163995648"/>
        <c:scaling>
          <c:orientation val="minMax"/>
        </c:scaling>
        <c:delete val="0"/>
        <c:axPos val="b"/>
        <c:numFmt formatCode="General" sourceLinked="0"/>
        <c:majorTickMark val="out"/>
        <c:minorTickMark val="none"/>
        <c:tickLblPos val="nextTo"/>
        <c:crossAx val="163997952"/>
        <c:crosses val="autoZero"/>
        <c:auto val="1"/>
        <c:lblAlgn val="ctr"/>
        <c:lblOffset val="100"/>
        <c:noMultiLvlLbl val="0"/>
      </c:catAx>
      <c:valAx>
        <c:axId val="163997952"/>
        <c:scaling>
          <c:orientation val="minMax"/>
          <c:max val="150"/>
          <c:min val="0"/>
        </c:scaling>
        <c:delete val="0"/>
        <c:axPos val="l"/>
        <c:majorGridlines>
          <c:spPr>
            <a:ln>
              <a:solidFill>
                <a:schemeClr val="bg1">
                  <a:lumMod val="95000"/>
                </a:schemeClr>
              </a:solidFill>
            </a:ln>
          </c:spPr>
        </c:majorGridlines>
        <c:title>
          <c:tx>
            <c:rich>
              <a:bodyPr rot="-5400000" vert="horz"/>
              <a:lstStyle/>
              <a:p>
                <a:pPr>
                  <a:defRPr/>
                </a:pPr>
                <a:r>
                  <a:rPr lang="en-US"/>
                  <a:t>Number of sites</a:t>
                </a:r>
              </a:p>
            </c:rich>
          </c:tx>
          <c:layout>
            <c:manualLayout>
              <c:xMode val="edge"/>
              <c:yMode val="edge"/>
              <c:x val="8.4175084175084174E-3"/>
              <c:y val="0.22128305835819292"/>
            </c:manualLayout>
          </c:layout>
          <c:overlay val="0"/>
        </c:title>
        <c:numFmt formatCode="General" sourceLinked="1"/>
        <c:majorTickMark val="out"/>
        <c:minorTickMark val="none"/>
        <c:tickLblPos val="nextTo"/>
        <c:crossAx val="163995648"/>
        <c:crosses val="autoZero"/>
        <c:crossBetween val="between"/>
        <c:majorUnit val="50"/>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16682236754303"/>
          <c:y val="8.1146719160104991E-2"/>
          <c:w val="0.73978806886427328"/>
          <c:h val="0.69932703412073494"/>
        </c:manualLayout>
      </c:layout>
      <c:barChart>
        <c:barDir val="col"/>
        <c:grouping val="clustered"/>
        <c:varyColors val="0"/>
        <c:ser>
          <c:idx val="0"/>
          <c:order val="0"/>
          <c:spPr>
            <a:solidFill>
              <a:srgbClr val="88C540"/>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'Syringes per PWID'!$B$5:$J$5</c:f>
              <c:strCache>
                <c:ptCount val="9"/>
                <c:pt idx="0">
                  <c:v>2008</c:v>
                </c:pt>
                <c:pt idx="1">
                  <c:v>2009</c:v>
                </c:pt>
                <c:pt idx="2">
                  <c:v>2010</c:v>
                </c:pt>
                <c:pt idx="3">
                  <c:v>2011</c:v>
                </c:pt>
                <c:pt idx="4">
                  <c:v>2012</c:v>
                </c:pt>
                <c:pt idx="5">
                  <c:v>2013</c:v>
                </c:pt>
                <c:pt idx="6">
                  <c:v>2014</c:v>
                </c:pt>
                <c:pt idx="7">
                  <c:v>2015</c:v>
                </c:pt>
                <c:pt idx="8">
                  <c:v>2016</c:v>
                </c:pt>
              </c:strCache>
            </c:strRef>
          </c:cat>
          <c:val>
            <c:numRef>
              <c:f>'Syringes per PWID'!$B$6:$J$6</c:f>
              <c:numCache>
                <c:formatCode>0</c:formatCode>
                <c:ptCount val="9"/>
                <c:pt idx="0">
                  <c:v>101.8</c:v>
                </c:pt>
                <c:pt idx="1">
                  <c:v>161.4</c:v>
                </c:pt>
                <c:pt idx="2">
                  <c:v>214.4</c:v>
                </c:pt>
                <c:pt idx="3">
                  <c:v>263.7</c:v>
                </c:pt>
                <c:pt idx="4">
                  <c:v>237</c:v>
                </c:pt>
                <c:pt idx="5">
                  <c:v>287</c:v>
                </c:pt>
                <c:pt idx="6">
                  <c:v>224</c:v>
                </c:pt>
                <c:pt idx="7">
                  <c:v>243.1</c:v>
                </c:pt>
                <c:pt idx="8">
                  <c:v>156.56700000000001</c:v>
                </c:pt>
              </c:numCache>
            </c:numRef>
          </c:val>
          <c:extLst>
            <c:ext xmlns:c16="http://schemas.microsoft.com/office/drawing/2014/chart" uri="{C3380CC4-5D6E-409C-BE32-E72D297353CC}">
              <c16:uniqueId val="{00000000-206D-4F44-BD9E-3BDBAE9759FA}"/>
            </c:ext>
          </c:extLst>
        </c:ser>
        <c:dLbls>
          <c:showLegendKey val="0"/>
          <c:showVal val="0"/>
          <c:showCatName val="0"/>
          <c:showSerName val="0"/>
          <c:showPercent val="0"/>
          <c:showBubbleSize val="0"/>
        </c:dLbls>
        <c:gapWidth val="90"/>
        <c:axId val="224968704"/>
        <c:axId val="225070080"/>
      </c:barChart>
      <c:scatterChart>
        <c:scatterStyle val="lineMarker"/>
        <c:varyColors val="0"/>
        <c:ser>
          <c:idx val="1"/>
          <c:order val="1"/>
          <c:tx>
            <c:strRef>
              <c:f>'Syringes per PWID'!$N$1</c:f>
              <c:strCache>
                <c:ptCount val="1"/>
                <c:pt idx="0">
                  <c:v>t1</c:v>
                </c:pt>
              </c:strCache>
            </c:strRef>
          </c:tx>
          <c:spPr>
            <a:ln w="19050">
              <a:solidFill>
                <a:srgbClr val="F78E1E"/>
              </a:solidFill>
              <a:prstDash val="dash"/>
            </a:ln>
          </c:spPr>
          <c:marker>
            <c:symbol val="none"/>
          </c:marker>
          <c:xVal>
            <c:numRef>
              <c:f>'Syringes per PWID'!$M$2:$M$3</c:f>
              <c:numCache>
                <c:formatCode>General</c:formatCode>
                <c:ptCount val="2"/>
                <c:pt idx="0">
                  <c:v>0</c:v>
                </c:pt>
                <c:pt idx="1">
                  <c:v>1</c:v>
                </c:pt>
              </c:numCache>
            </c:numRef>
          </c:xVal>
          <c:yVal>
            <c:numRef>
              <c:f>'Syringes per PWID'!$N$2:$N$3</c:f>
              <c:numCache>
                <c:formatCode>General</c:formatCode>
                <c:ptCount val="2"/>
                <c:pt idx="0">
                  <c:v>100</c:v>
                </c:pt>
                <c:pt idx="1">
                  <c:v>100</c:v>
                </c:pt>
              </c:numCache>
            </c:numRef>
          </c:yVal>
          <c:smooth val="0"/>
          <c:extLst>
            <c:ext xmlns:c16="http://schemas.microsoft.com/office/drawing/2014/chart" uri="{C3380CC4-5D6E-409C-BE32-E72D297353CC}">
              <c16:uniqueId val="{00000001-206D-4F44-BD9E-3BDBAE9759FA}"/>
            </c:ext>
          </c:extLst>
        </c:ser>
        <c:ser>
          <c:idx val="2"/>
          <c:order val="2"/>
          <c:tx>
            <c:strRef>
              <c:f>'Syringes per PWID'!$O$1</c:f>
              <c:strCache>
                <c:ptCount val="1"/>
                <c:pt idx="0">
                  <c:v>t2</c:v>
                </c:pt>
              </c:strCache>
            </c:strRef>
          </c:tx>
          <c:spPr>
            <a:ln w="19050">
              <a:prstDash val="dash"/>
            </a:ln>
          </c:spPr>
          <c:marker>
            <c:symbol val="none"/>
          </c:marker>
          <c:xVal>
            <c:numRef>
              <c:f>'Syringes per PWID'!$M$2:$M$3</c:f>
              <c:numCache>
                <c:formatCode>General</c:formatCode>
                <c:ptCount val="2"/>
                <c:pt idx="0">
                  <c:v>0</c:v>
                </c:pt>
                <c:pt idx="1">
                  <c:v>1</c:v>
                </c:pt>
              </c:numCache>
            </c:numRef>
          </c:xVal>
          <c:yVal>
            <c:numRef>
              <c:f>'Syringes per PWID'!$O$2:$O$3</c:f>
              <c:numCache>
                <c:formatCode>General</c:formatCode>
                <c:ptCount val="2"/>
                <c:pt idx="0">
                  <c:v>200</c:v>
                </c:pt>
                <c:pt idx="1">
                  <c:v>200</c:v>
                </c:pt>
              </c:numCache>
            </c:numRef>
          </c:yVal>
          <c:smooth val="0"/>
          <c:extLst>
            <c:ext xmlns:c16="http://schemas.microsoft.com/office/drawing/2014/chart" uri="{C3380CC4-5D6E-409C-BE32-E72D297353CC}">
              <c16:uniqueId val="{00000002-206D-4F44-BD9E-3BDBAE9759FA}"/>
            </c:ext>
          </c:extLst>
        </c:ser>
        <c:dLbls>
          <c:showLegendKey val="0"/>
          <c:showVal val="0"/>
          <c:showCatName val="0"/>
          <c:showSerName val="0"/>
          <c:showPercent val="0"/>
          <c:showBubbleSize val="0"/>
        </c:dLbls>
        <c:axId val="225946240"/>
        <c:axId val="225944704"/>
      </c:scatterChart>
      <c:catAx>
        <c:axId val="224968704"/>
        <c:scaling>
          <c:orientation val="minMax"/>
        </c:scaling>
        <c:delete val="0"/>
        <c:axPos val="b"/>
        <c:numFmt formatCode="General" sourceLinked="0"/>
        <c:majorTickMark val="out"/>
        <c:minorTickMark val="none"/>
        <c:tickLblPos val="nextTo"/>
        <c:txPr>
          <a:bodyPr rot="-3000000"/>
          <a:lstStyle/>
          <a:p>
            <a:pPr>
              <a:defRPr/>
            </a:pPr>
            <a:endParaRPr lang="en-US"/>
          </a:p>
        </c:txPr>
        <c:crossAx val="225070080"/>
        <c:crosses val="autoZero"/>
        <c:auto val="1"/>
        <c:lblAlgn val="ctr"/>
        <c:lblOffset val="100"/>
        <c:noMultiLvlLbl val="0"/>
      </c:catAx>
      <c:valAx>
        <c:axId val="225070080"/>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2.5517861114818276E-2"/>
              <c:y val="0.16464184888042116"/>
            </c:manualLayout>
          </c:layout>
          <c:overlay val="0"/>
        </c:title>
        <c:numFmt formatCode="0" sourceLinked="1"/>
        <c:majorTickMark val="out"/>
        <c:minorTickMark val="none"/>
        <c:tickLblPos val="nextTo"/>
        <c:crossAx val="224968704"/>
        <c:crosses val="autoZero"/>
        <c:crossBetween val="between"/>
        <c:majorUnit val="100"/>
      </c:valAx>
      <c:valAx>
        <c:axId val="225944704"/>
        <c:scaling>
          <c:orientation val="minMax"/>
          <c:max val="300"/>
          <c:min val="0"/>
        </c:scaling>
        <c:delete val="1"/>
        <c:axPos val="r"/>
        <c:numFmt formatCode="General" sourceLinked="1"/>
        <c:majorTickMark val="out"/>
        <c:minorTickMark val="none"/>
        <c:tickLblPos val="nextTo"/>
        <c:crossAx val="225946240"/>
        <c:crosses val="max"/>
        <c:crossBetween val="midCat"/>
        <c:majorUnit val="100"/>
      </c:valAx>
      <c:valAx>
        <c:axId val="225946240"/>
        <c:scaling>
          <c:orientation val="minMax"/>
          <c:max val="1"/>
          <c:min val="0"/>
        </c:scaling>
        <c:delete val="1"/>
        <c:axPos val="t"/>
        <c:numFmt formatCode="General" sourceLinked="1"/>
        <c:majorTickMark val="out"/>
        <c:minorTickMark val="none"/>
        <c:tickLblPos val="nextTo"/>
        <c:crossAx val="225944704"/>
        <c:crosses val="max"/>
        <c:crossBetween val="midCat"/>
        <c:majorUnit val="0.5"/>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69370053487758E-2"/>
          <c:y val="0.10181467240710632"/>
          <c:w val="0.87659684565960239"/>
          <c:h val="0.79540847721910724"/>
        </c:manualLayout>
      </c:layout>
      <c:barChart>
        <c:barDir val="col"/>
        <c:grouping val="clustered"/>
        <c:varyColors val="0"/>
        <c:ser>
          <c:idx val="0"/>
          <c:order val="0"/>
          <c:tx>
            <c:strRef>
              <c:f>'HIV testing_key pops'!$B$4</c:f>
              <c:strCache>
                <c:ptCount val="1"/>
                <c:pt idx="0">
                  <c:v>FSW</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testing_key pops'!$C$3:$H$3</c:f>
              <c:strCache>
                <c:ptCount val="6"/>
                <c:pt idx="0">
                  <c:v>2002</c:v>
                </c:pt>
                <c:pt idx="1">
                  <c:v>2003-04</c:v>
                </c:pt>
                <c:pt idx="2">
                  <c:v>2006-07</c:v>
                </c:pt>
                <c:pt idx="3">
                  <c:v>2010</c:v>
                </c:pt>
                <c:pt idx="4">
                  <c:v>2013-14</c:v>
                </c:pt>
                <c:pt idx="5">
                  <c:v>2015-16</c:v>
                </c:pt>
              </c:strCache>
            </c:strRef>
          </c:cat>
          <c:val>
            <c:numRef>
              <c:f>'HIV testing_key pops'!$C$4:$H$4</c:f>
              <c:numCache>
                <c:formatCode>General</c:formatCode>
                <c:ptCount val="6"/>
                <c:pt idx="1">
                  <c:v>2</c:v>
                </c:pt>
                <c:pt idx="2">
                  <c:v>4</c:v>
                </c:pt>
                <c:pt idx="5">
                  <c:v>29.5</c:v>
                </c:pt>
              </c:numCache>
            </c:numRef>
          </c:val>
          <c:extLst>
            <c:ext xmlns:c16="http://schemas.microsoft.com/office/drawing/2014/chart" uri="{C3380CC4-5D6E-409C-BE32-E72D297353CC}">
              <c16:uniqueId val="{00000000-FCEB-4AAD-B75B-398761C59972}"/>
            </c:ext>
          </c:extLst>
        </c:ser>
        <c:ser>
          <c:idx val="1"/>
          <c:order val="1"/>
          <c:tx>
            <c:strRef>
              <c:f>'HIV testing_key pops'!$B$5</c:f>
              <c:strCache>
                <c:ptCount val="1"/>
                <c:pt idx="0">
                  <c:v>Male PWID</c:v>
                </c:pt>
              </c:strCache>
            </c:strRef>
          </c:tx>
          <c:spPr>
            <a:solidFill>
              <a:srgbClr val="63CDF6"/>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testing_key pops'!$C$3:$H$3</c:f>
              <c:strCache>
                <c:ptCount val="6"/>
                <c:pt idx="0">
                  <c:v>2002</c:v>
                </c:pt>
                <c:pt idx="1">
                  <c:v>2003-04</c:v>
                </c:pt>
                <c:pt idx="2">
                  <c:v>2006-07</c:v>
                </c:pt>
                <c:pt idx="3">
                  <c:v>2010</c:v>
                </c:pt>
                <c:pt idx="4">
                  <c:v>2013-14</c:v>
                </c:pt>
                <c:pt idx="5">
                  <c:v>2015-16</c:v>
                </c:pt>
              </c:strCache>
            </c:strRef>
          </c:cat>
          <c:val>
            <c:numRef>
              <c:f>'HIV testing_key pops'!$C$5:$H$5</c:f>
              <c:numCache>
                <c:formatCode>General</c:formatCode>
                <c:ptCount val="6"/>
                <c:pt idx="1">
                  <c:v>3</c:v>
                </c:pt>
                <c:pt idx="2">
                  <c:v>5</c:v>
                </c:pt>
                <c:pt idx="5">
                  <c:v>26.8</c:v>
                </c:pt>
              </c:numCache>
            </c:numRef>
          </c:val>
          <c:extLst>
            <c:ext xmlns:c16="http://schemas.microsoft.com/office/drawing/2014/chart" uri="{C3380CC4-5D6E-409C-BE32-E72D297353CC}">
              <c16:uniqueId val="{00000001-FCEB-4AAD-B75B-398761C59972}"/>
            </c:ext>
          </c:extLst>
        </c:ser>
        <c:ser>
          <c:idx val="2"/>
          <c:order val="2"/>
          <c:tx>
            <c:strRef>
              <c:f>'HIV testing_key pops'!$B$6</c:f>
              <c:strCache>
                <c:ptCount val="1"/>
                <c:pt idx="0">
                  <c:v>MSM *</c:v>
                </c:pt>
              </c:strCache>
            </c:strRef>
          </c:tx>
          <c:spPr>
            <a:solidFill>
              <a:srgbClr val="F15B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testing_key pops'!$C$3:$H$3</c:f>
              <c:strCache>
                <c:ptCount val="6"/>
                <c:pt idx="0">
                  <c:v>2002</c:v>
                </c:pt>
                <c:pt idx="1">
                  <c:v>2003-04</c:v>
                </c:pt>
                <c:pt idx="2">
                  <c:v>2006-07</c:v>
                </c:pt>
                <c:pt idx="3">
                  <c:v>2010</c:v>
                </c:pt>
                <c:pt idx="4">
                  <c:v>2013-14</c:v>
                </c:pt>
                <c:pt idx="5">
                  <c:v>2015-16</c:v>
                </c:pt>
              </c:strCache>
            </c:strRef>
          </c:cat>
          <c:val>
            <c:numRef>
              <c:f>'HIV testing_key pops'!$C$6:$H$6</c:f>
              <c:numCache>
                <c:formatCode>General</c:formatCode>
                <c:ptCount val="6"/>
                <c:pt idx="0">
                  <c:v>2.6</c:v>
                </c:pt>
                <c:pt idx="1">
                  <c:v>0</c:v>
                </c:pt>
                <c:pt idx="2">
                  <c:v>1.6</c:v>
                </c:pt>
                <c:pt idx="3">
                  <c:v>9.3000000000000007</c:v>
                </c:pt>
                <c:pt idx="4">
                  <c:v>16.5</c:v>
                </c:pt>
                <c:pt idx="5">
                  <c:v>10.6</c:v>
                </c:pt>
              </c:numCache>
            </c:numRef>
          </c:val>
          <c:extLst>
            <c:ext xmlns:c16="http://schemas.microsoft.com/office/drawing/2014/chart" uri="{C3380CC4-5D6E-409C-BE32-E72D297353CC}">
              <c16:uniqueId val="{00000002-FCEB-4AAD-B75B-398761C59972}"/>
            </c:ext>
          </c:extLst>
        </c:ser>
        <c:ser>
          <c:idx val="3"/>
          <c:order val="3"/>
          <c:tx>
            <c:strRef>
              <c:f>'HIV testing_key pops'!$B$7</c:f>
              <c:strCache>
                <c:ptCount val="1"/>
                <c:pt idx="0">
                  <c:v>MSW *</c:v>
                </c:pt>
              </c:strCache>
            </c:strRef>
          </c:tx>
          <c:spPr>
            <a:solidFill>
              <a:srgbClr val="B6AEA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testing_key pops'!$C$3:$H$3</c:f>
              <c:strCache>
                <c:ptCount val="6"/>
                <c:pt idx="0">
                  <c:v>2002</c:v>
                </c:pt>
                <c:pt idx="1">
                  <c:v>2003-04</c:v>
                </c:pt>
                <c:pt idx="2">
                  <c:v>2006-07</c:v>
                </c:pt>
                <c:pt idx="3">
                  <c:v>2010</c:v>
                </c:pt>
                <c:pt idx="4">
                  <c:v>2013-14</c:v>
                </c:pt>
                <c:pt idx="5">
                  <c:v>2015-16</c:v>
                </c:pt>
              </c:strCache>
            </c:strRef>
          </c:cat>
          <c:val>
            <c:numRef>
              <c:f>'HIV testing_key pops'!$C$7:$H$7</c:f>
              <c:numCache>
                <c:formatCode>General</c:formatCode>
                <c:ptCount val="6"/>
                <c:pt idx="0">
                  <c:v>0.8</c:v>
                </c:pt>
                <c:pt idx="1">
                  <c:v>1.6</c:v>
                </c:pt>
                <c:pt idx="2">
                  <c:v>3.8</c:v>
                </c:pt>
                <c:pt idx="3">
                  <c:v>37.700000000000003</c:v>
                </c:pt>
                <c:pt idx="4">
                  <c:v>35.200000000000003</c:v>
                </c:pt>
                <c:pt idx="5">
                  <c:v>36.5</c:v>
                </c:pt>
              </c:numCache>
            </c:numRef>
          </c:val>
          <c:extLst>
            <c:ext xmlns:c16="http://schemas.microsoft.com/office/drawing/2014/chart" uri="{C3380CC4-5D6E-409C-BE32-E72D297353CC}">
              <c16:uniqueId val="{00000003-FCEB-4AAD-B75B-398761C59972}"/>
            </c:ext>
          </c:extLst>
        </c:ser>
        <c:ser>
          <c:idx val="4"/>
          <c:order val="4"/>
          <c:tx>
            <c:strRef>
              <c:f>'HIV testing_key pops'!$B$8</c:f>
              <c:strCache>
                <c:ptCount val="1"/>
                <c:pt idx="0">
                  <c:v>Hijra *</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testing_key pops'!$C$3:$H$3</c:f>
              <c:strCache>
                <c:ptCount val="6"/>
                <c:pt idx="0">
                  <c:v>2002</c:v>
                </c:pt>
                <c:pt idx="1">
                  <c:v>2003-04</c:v>
                </c:pt>
                <c:pt idx="2">
                  <c:v>2006-07</c:v>
                </c:pt>
                <c:pt idx="3">
                  <c:v>2010</c:v>
                </c:pt>
                <c:pt idx="4">
                  <c:v>2013-14</c:v>
                </c:pt>
                <c:pt idx="5">
                  <c:v>2015-16</c:v>
                </c:pt>
              </c:strCache>
            </c:strRef>
          </c:cat>
          <c:val>
            <c:numRef>
              <c:f>'HIV testing_key pops'!$C$8:$H$8</c:f>
              <c:numCache>
                <c:formatCode>General</c:formatCode>
                <c:ptCount val="6"/>
                <c:pt idx="0">
                  <c:v>0.3</c:v>
                </c:pt>
                <c:pt idx="1">
                  <c:v>0</c:v>
                </c:pt>
                <c:pt idx="2">
                  <c:v>9.4</c:v>
                </c:pt>
                <c:pt idx="3">
                  <c:v>28.7</c:v>
                </c:pt>
                <c:pt idx="4">
                  <c:v>41.1</c:v>
                </c:pt>
                <c:pt idx="5">
                  <c:v>35.1</c:v>
                </c:pt>
              </c:numCache>
            </c:numRef>
          </c:val>
          <c:extLst>
            <c:ext xmlns:c16="http://schemas.microsoft.com/office/drawing/2014/chart" uri="{C3380CC4-5D6E-409C-BE32-E72D297353CC}">
              <c16:uniqueId val="{00000004-FCEB-4AAD-B75B-398761C59972}"/>
            </c:ext>
          </c:extLst>
        </c:ser>
        <c:dLbls>
          <c:showLegendKey val="0"/>
          <c:showVal val="0"/>
          <c:showCatName val="0"/>
          <c:showSerName val="0"/>
          <c:showPercent val="0"/>
          <c:showBubbleSize val="0"/>
        </c:dLbls>
        <c:gapWidth val="150"/>
        <c:axId val="226172288"/>
        <c:axId val="226202752"/>
      </c:barChart>
      <c:scatterChart>
        <c:scatterStyle val="smoothMarker"/>
        <c:varyColors val="0"/>
        <c:ser>
          <c:idx val="5"/>
          <c:order val="5"/>
          <c:tx>
            <c:strRef>
              <c:f>'HIV testing_key pops'!$L$3</c:f>
              <c:strCache>
                <c:ptCount val="1"/>
                <c:pt idx="0">
                  <c:v>t</c:v>
                </c:pt>
              </c:strCache>
            </c:strRef>
          </c:tx>
          <c:spPr>
            <a:ln w="25400">
              <a:solidFill>
                <a:srgbClr val="E31837"/>
              </a:solidFill>
              <a:prstDash val="dash"/>
            </a:ln>
          </c:spPr>
          <c:marker>
            <c:symbol val="none"/>
          </c:marker>
          <c:xVal>
            <c:numRef>
              <c:f>'HIV testing_key pops'!$K$4:$K$5</c:f>
              <c:numCache>
                <c:formatCode>General</c:formatCode>
                <c:ptCount val="2"/>
                <c:pt idx="0">
                  <c:v>0</c:v>
                </c:pt>
                <c:pt idx="1">
                  <c:v>1</c:v>
                </c:pt>
              </c:numCache>
            </c:numRef>
          </c:xVal>
          <c:yVal>
            <c:numRef>
              <c:f>'HIV testing_key pops'!$L$4:$L$5</c:f>
              <c:numCache>
                <c:formatCode>General</c:formatCode>
                <c:ptCount val="2"/>
                <c:pt idx="0">
                  <c:v>90</c:v>
                </c:pt>
                <c:pt idx="1">
                  <c:v>90</c:v>
                </c:pt>
              </c:numCache>
            </c:numRef>
          </c:yVal>
          <c:smooth val="1"/>
          <c:extLst>
            <c:ext xmlns:c16="http://schemas.microsoft.com/office/drawing/2014/chart" uri="{C3380CC4-5D6E-409C-BE32-E72D297353CC}">
              <c16:uniqueId val="{00000005-FCEB-4AAD-B75B-398761C59972}"/>
            </c:ext>
          </c:extLst>
        </c:ser>
        <c:dLbls>
          <c:showLegendKey val="0"/>
          <c:showVal val="0"/>
          <c:showCatName val="0"/>
          <c:showSerName val="0"/>
          <c:showPercent val="0"/>
          <c:showBubbleSize val="0"/>
        </c:dLbls>
        <c:axId val="226222848"/>
        <c:axId val="226204672"/>
      </c:scatterChart>
      <c:catAx>
        <c:axId val="226172288"/>
        <c:scaling>
          <c:orientation val="minMax"/>
        </c:scaling>
        <c:delete val="0"/>
        <c:axPos val="b"/>
        <c:numFmt formatCode="General" sourceLinked="0"/>
        <c:majorTickMark val="out"/>
        <c:minorTickMark val="none"/>
        <c:tickLblPos val="nextTo"/>
        <c:crossAx val="226202752"/>
        <c:crosses val="autoZero"/>
        <c:auto val="1"/>
        <c:lblAlgn val="ctr"/>
        <c:lblOffset val="100"/>
        <c:noMultiLvlLbl val="0"/>
      </c:catAx>
      <c:valAx>
        <c:axId val="226202752"/>
        <c:scaling>
          <c:orientation val="minMax"/>
          <c:max val="100"/>
          <c:min val="0"/>
        </c:scaling>
        <c:delete val="0"/>
        <c:axPos val="l"/>
        <c:title>
          <c:tx>
            <c:rich>
              <a:bodyPr rot="0" vert="horz"/>
              <a:lstStyle/>
              <a:p>
                <a:pPr>
                  <a:defRPr/>
                </a:pPr>
                <a:r>
                  <a:rPr lang="en-US"/>
                  <a:t>%</a:t>
                </a:r>
              </a:p>
            </c:rich>
          </c:tx>
          <c:layout>
            <c:manualLayout>
              <c:xMode val="edge"/>
              <c:yMode val="edge"/>
              <c:x val="8.6281734168397106E-5"/>
              <c:y val="0.10343743832616482"/>
            </c:manualLayout>
          </c:layout>
          <c:overlay val="0"/>
        </c:title>
        <c:numFmt formatCode="General" sourceLinked="1"/>
        <c:majorTickMark val="out"/>
        <c:minorTickMark val="none"/>
        <c:tickLblPos val="nextTo"/>
        <c:crossAx val="226172288"/>
        <c:crosses val="autoZero"/>
        <c:crossBetween val="between"/>
        <c:majorUnit val="10"/>
      </c:valAx>
      <c:valAx>
        <c:axId val="226204672"/>
        <c:scaling>
          <c:orientation val="minMax"/>
          <c:max val="100"/>
          <c:min val="0"/>
        </c:scaling>
        <c:delete val="1"/>
        <c:axPos val="r"/>
        <c:numFmt formatCode="General" sourceLinked="1"/>
        <c:majorTickMark val="out"/>
        <c:minorTickMark val="none"/>
        <c:tickLblPos val="nextTo"/>
        <c:crossAx val="226222848"/>
        <c:crosses val="max"/>
        <c:crossBetween val="midCat"/>
        <c:majorUnit val="10"/>
      </c:valAx>
      <c:valAx>
        <c:axId val="226222848"/>
        <c:scaling>
          <c:orientation val="minMax"/>
          <c:max val="1"/>
          <c:min val="0"/>
        </c:scaling>
        <c:delete val="1"/>
        <c:axPos val="t"/>
        <c:numFmt formatCode="General" sourceLinked="1"/>
        <c:majorTickMark val="out"/>
        <c:minorTickMark val="none"/>
        <c:tickLblPos val="nextTo"/>
        <c:crossAx val="226204672"/>
        <c:crosses val="max"/>
        <c:crossBetween val="midCat"/>
        <c:majorUnit val="0.2"/>
      </c:valAx>
    </c:plotArea>
    <c:legend>
      <c:legendPos val="t"/>
      <c:legendEntry>
        <c:idx val="5"/>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803958133609995E-2"/>
          <c:y val="0.10759382197155443"/>
          <c:w val="0.88481560102733625"/>
          <c:h val="0.69826337304518338"/>
        </c:manualLayout>
      </c:layout>
      <c:barChart>
        <c:barDir val="col"/>
        <c:grouping val="clustered"/>
        <c:varyColors val="0"/>
        <c:ser>
          <c:idx val="0"/>
          <c:order val="0"/>
          <c:tx>
            <c:strRef>
              <c:f>'HIV testing KP (2)'!$C$3</c:f>
              <c:strCache>
                <c:ptCount val="1"/>
                <c:pt idx="0">
                  <c:v>2002</c:v>
                </c:pt>
              </c:strCache>
            </c:strRef>
          </c:tx>
          <c:spPr>
            <a:solidFill>
              <a:srgbClr val="F15B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KP (2)'!$A$4:$B$8</c:f>
              <c:multiLvlStrCache>
                <c:ptCount val="5"/>
                <c:lvl>
                  <c:pt idx="0">
                    <c:v>Dhaka</c:v>
                  </c:pt>
                  <c:pt idx="1">
                    <c:v>Sylhet</c:v>
                  </c:pt>
                  <c:pt idx="2">
                    <c:v>Dhaka</c:v>
                  </c:pt>
                  <c:pt idx="3">
                    <c:v>Chittagong</c:v>
                  </c:pt>
                  <c:pt idx="4">
                    <c:v>Dhaka</c:v>
                  </c:pt>
                </c:lvl>
                <c:lvl>
                  <c:pt idx="0">
                    <c:v>MSM</c:v>
                  </c:pt>
                  <c:pt idx="2">
                    <c:v>MSW</c:v>
                  </c:pt>
                  <c:pt idx="4">
                    <c:v>Hijra</c:v>
                  </c:pt>
                </c:lvl>
              </c:multiLvlStrCache>
            </c:multiLvlStrRef>
          </c:cat>
          <c:val>
            <c:numRef>
              <c:f>'HIV testing KP (2)'!$C$4:$C$8</c:f>
              <c:numCache>
                <c:formatCode>0</c:formatCode>
                <c:ptCount val="5"/>
                <c:pt idx="0">
                  <c:v>2.6</c:v>
                </c:pt>
                <c:pt idx="1">
                  <c:v>3.5</c:v>
                </c:pt>
                <c:pt idx="2">
                  <c:v>0.8</c:v>
                </c:pt>
                <c:pt idx="4">
                  <c:v>0.3</c:v>
                </c:pt>
              </c:numCache>
            </c:numRef>
          </c:val>
          <c:extLst>
            <c:ext xmlns:c16="http://schemas.microsoft.com/office/drawing/2014/chart" uri="{C3380CC4-5D6E-409C-BE32-E72D297353CC}">
              <c16:uniqueId val="{00000000-6D67-45F1-9C6B-35FC93BEC49A}"/>
            </c:ext>
          </c:extLst>
        </c:ser>
        <c:ser>
          <c:idx val="1"/>
          <c:order val="1"/>
          <c:tx>
            <c:strRef>
              <c:f>'HIV testing KP (2)'!$D$3</c:f>
              <c:strCache>
                <c:ptCount val="1"/>
                <c:pt idx="0">
                  <c:v>2003-04</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KP (2)'!$A$4:$B$8</c:f>
              <c:multiLvlStrCache>
                <c:ptCount val="5"/>
                <c:lvl>
                  <c:pt idx="0">
                    <c:v>Dhaka</c:v>
                  </c:pt>
                  <c:pt idx="1">
                    <c:v>Sylhet</c:v>
                  </c:pt>
                  <c:pt idx="2">
                    <c:v>Dhaka</c:v>
                  </c:pt>
                  <c:pt idx="3">
                    <c:v>Chittagong</c:v>
                  </c:pt>
                  <c:pt idx="4">
                    <c:v>Dhaka</c:v>
                  </c:pt>
                </c:lvl>
                <c:lvl>
                  <c:pt idx="0">
                    <c:v>MSM</c:v>
                  </c:pt>
                  <c:pt idx="2">
                    <c:v>MSW</c:v>
                  </c:pt>
                  <c:pt idx="4">
                    <c:v>Hijra</c:v>
                  </c:pt>
                </c:lvl>
              </c:multiLvlStrCache>
            </c:multiLvlStrRef>
          </c:cat>
          <c:val>
            <c:numRef>
              <c:f>'HIV testing KP (2)'!$D$4:$D$8</c:f>
              <c:numCache>
                <c:formatCode>0</c:formatCode>
                <c:ptCount val="5"/>
                <c:pt idx="0">
                  <c:v>0</c:v>
                </c:pt>
                <c:pt idx="1">
                  <c:v>0</c:v>
                </c:pt>
                <c:pt idx="2">
                  <c:v>1.6</c:v>
                </c:pt>
                <c:pt idx="3">
                  <c:v>0.6</c:v>
                </c:pt>
                <c:pt idx="4">
                  <c:v>0</c:v>
                </c:pt>
              </c:numCache>
            </c:numRef>
          </c:val>
          <c:extLst>
            <c:ext xmlns:c16="http://schemas.microsoft.com/office/drawing/2014/chart" uri="{C3380CC4-5D6E-409C-BE32-E72D297353CC}">
              <c16:uniqueId val="{00000001-6D67-45F1-9C6B-35FC93BEC49A}"/>
            </c:ext>
          </c:extLst>
        </c:ser>
        <c:ser>
          <c:idx val="2"/>
          <c:order val="2"/>
          <c:tx>
            <c:strRef>
              <c:f>'HIV testing KP (2)'!$E$3</c:f>
              <c:strCache>
                <c:ptCount val="1"/>
                <c:pt idx="0">
                  <c:v>2006-07</c:v>
                </c:pt>
              </c:strCache>
            </c:strRef>
          </c:tx>
          <c:spPr>
            <a:solidFill>
              <a:srgbClr val="B6AEA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KP (2)'!$A$4:$B$8</c:f>
              <c:multiLvlStrCache>
                <c:ptCount val="5"/>
                <c:lvl>
                  <c:pt idx="0">
                    <c:v>Dhaka</c:v>
                  </c:pt>
                  <c:pt idx="1">
                    <c:v>Sylhet</c:v>
                  </c:pt>
                  <c:pt idx="2">
                    <c:v>Dhaka</c:v>
                  </c:pt>
                  <c:pt idx="3">
                    <c:v>Chittagong</c:v>
                  </c:pt>
                  <c:pt idx="4">
                    <c:v>Dhaka</c:v>
                  </c:pt>
                </c:lvl>
                <c:lvl>
                  <c:pt idx="0">
                    <c:v>MSM</c:v>
                  </c:pt>
                  <c:pt idx="2">
                    <c:v>MSW</c:v>
                  </c:pt>
                  <c:pt idx="4">
                    <c:v>Hijra</c:v>
                  </c:pt>
                </c:lvl>
              </c:multiLvlStrCache>
            </c:multiLvlStrRef>
          </c:cat>
          <c:val>
            <c:numRef>
              <c:f>'HIV testing KP (2)'!$E$4:$E$8</c:f>
              <c:numCache>
                <c:formatCode>0</c:formatCode>
                <c:ptCount val="5"/>
                <c:pt idx="0">
                  <c:v>1.6</c:v>
                </c:pt>
                <c:pt idx="1">
                  <c:v>2.6</c:v>
                </c:pt>
                <c:pt idx="2">
                  <c:v>3.8</c:v>
                </c:pt>
                <c:pt idx="3">
                  <c:v>3.4</c:v>
                </c:pt>
                <c:pt idx="4">
                  <c:v>9.4</c:v>
                </c:pt>
              </c:numCache>
            </c:numRef>
          </c:val>
          <c:extLst>
            <c:ext xmlns:c16="http://schemas.microsoft.com/office/drawing/2014/chart" uri="{C3380CC4-5D6E-409C-BE32-E72D297353CC}">
              <c16:uniqueId val="{00000002-6D67-45F1-9C6B-35FC93BEC49A}"/>
            </c:ext>
          </c:extLst>
        </c:ser>
        <c:ser>
          <c:idx val="3"/>
          <c:order val="3"/>
          <c:tx>
            <c:strRef>
              <c:f>'HIV testing KP (2)'!$F$3</c:f>
              <c:strCache>
                <c:ptCount val="1"/>
                <c:pt idx="0">
                  <c:v>2010</c:v>
                </c:pt>
              </c:strCache>
            </c:strRef>
          </c:tx>
          <c:spPr>
            <a:solidFill>
              <a:srgbClr val="63CDF6"/>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KP (2)'!$A$4:$B$8</c:f>
              <c:multiLvlStrCache>
                <c:ptCount val="5"/>
                <c:lvl>
                  <c:pt idx="0">
                    <c:v>Dhaka</c:v>
                  </c:pt>
                  <c:pt idx="1">
                    <c:v>Sylhet</c:v>
                  </c:pt>
                  <c:pt idx="2">
                    <c:v>Dhaka</c:v>
                  </c:pt>
                  <c:pt idx="3">
                    <c:v>Chittagong</c:v>
                  </c:pt>
                  <c:pt idx="4">
                    <c:v>Dhaka</c:v>
                  </c:pt>
                </c:lvl>
                <c:lvl>
                  <c:pt idx="0">
                    <c:v>MSM</c:v>
                  </c:pt>
                  <c:pt idx="2">
                    <c:v>MSW</c:v>
                  </c:pt>
                  <c:pt idx="4">
                    <c:v>Hijra</c:v>
                  </c:pt>
                </c:lvl>
              </c:multiLvlStrCache>
            </c:multiLvlStrRef>
          </c:cat>
          <c:val>
            <c:numRef>
              <c:f>'HIV testing KP (2)'!$F$4:$F$8</c:f>
              <c:numCache>
                <c:formatCode>General</c:formatCode>
                <c:ptCount val="5"/>
                <c:pt idx="0" formatCode="0">
                  <c:v>9.3000000000000007</c:v>
                </c:pt>
                <c:pt idx="2" formatCode="0">
                  <c:v>37.700000000000003</c:v>
                </c:pt>
                <c:pt idx="4" formatCode="0">
                  <c:v>28.7</c:v>
                </c:pt>
              </c:numCache>
            </c:numRef>
          </c:val>
          <c:extLst>
            <c:ext xmlns:c16="http://schemas.microsoft.com/office/drawing/2014/chart" uri="{C3380CC4-5D6E-409C-BE32-E72D297353CC}">
              <c16:uniqueId val="{00000003-6D67-45F1-9C6B-35FC93BEC49A}"/>
            </c:ext>
          </c:extLst>
        </c:ser>
        <c:ser>
          <c:idx val="4"/>
          <c:order val="4"/>
          <c:tx>
            <c:strRef>
              <c:f>'HIV testing KP (2)'!$G$3</c:f>
              <c:strCache>
                <c:ptCount val="1"/>
                <c:pt idx="0">
                  <c:v>2013-14</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KP (2)'!$A$4:$B$8</c:f>
              <c:multiLvlStrCache>
                <c:ptCount val="5"/>
                <c:lvl>
                  <c:pt idx="0">
                    <c:v>Dhaka</c:v>
                  </c:pt>
                  <c:pt idx="1">
                    <c:v>Sylhet</c:v>
                  </c:pt>
                  <c:pt idx="2">
                    <c:v>Dhaka</c:v>
                  </c:pt>
                  <c:pt idx="3">
                    <c:v>Chittagong</c:v>
                  </c:pt>
                  <c:pt idx="4">
                    <c:v>Dhaka</c:v>
                  </c:pt>
                </c:lvl>
                <c:lvl>
                  <c:pt idx="0">
                    <c:v>MSM</c:v>
                  </c:pt>
                  <c:pt idx="2">
                    <c:v>MSW</c:v>
                  </c:pt>
                  <c:pt idx="4">
                    <c:v>Hijra</c:v>
                  </c:pt>
                </c:lvl>
              </c:multiLvlStrCache>
            </c:multiLvlStrRef>
          </c:cat>
          <c:val>
            <c:numRef>
              <c:f>'HIV testing KP (2)'!$G$4:$G$8</c:f>
              <c:numCache>
                <c:formatCode>0</c:formatCode>
                <c:ptCount val="5"/>
                <c:pt idx="0">
                  <c:v>16.5</c:v>
                </c:pt>
                <c:pt idx="1">
                  <c:v>15.1</c:v>
                </c:pt>
                <c:pt idx="2">
                  <c:v>35.200000000000003</c:v>
                </c:pt>
                <c:pt idx="3">
                  <c:v>44.4</c:v>
                </c:pt>
                <c:pt idx="4">
                  <c:v>41.1</c:v>
                </c:pt>
              </c:numCache>
            </c:numRef>
          </c:val>
          <c:extLst>
            <c:ext xmlns:c16="http://schemas.microsoft.com/office/drawing/2014/chart" uri="{C3380CC4-5D6E-409C-BE32-E72D297353CC}">
              <c16:uniqueId val="{00000004-6D67-45F1-9C6B-35FC93BEC49A}"/>
            </c:ext>
          </c:extLst>
        </c:ser>
        <c:ser>
          <c:idx val="5"/>
          <c:order val="5"/>
          <c:tx>
            <c:strRef>
              <c:f>'HIV testing KP (2)'!$H$3</c:f>
              <c:strCache>
                <c:ptCount val="1"/>
                <c:pt idx="0">
                  <c:v>2015-16</c:v>
                </c:pt>
              </c:strCache>
            </c:strRef>
          </c:tx>
          <c:spPr>
            <a:solidFill>
              <a:srgbClr val="E31837"/>
            </a:solidFill>
            <a:ln w="19050">
              <a:noFill/>
              <a:prstDash val="dash"/>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KP (2)'!$A$4:$B$8</c:f>
              <c:multiLvlStrCache>
                <c:ptCount val="5"/>
                <c:lvl>
                  <c:pt idx="0">
                    <c:v>Dhaka</c:v>
                  </c:pt>
                  <c:pt idx="1">
                    <c:v>Sylhet</c:v>
                  </c:pt>
                  <c:pt idx="2">
                    <c:v>Dhaka</c:v>
                  </c:pt>
                  <c:pt idx="3">
                    <c:v>Chittagong</c:v>
                  </c:pt>
                  <c:pt idx="4">
                    <c:v>Dhaka</c:v>
                  </c:pt>
                </c:lvl>
                <c:lvl>
                  <c:pt idx="0">
                    <c:v>MSM</c:v>
                  </c:pt>
                  <c:pt idx="2">
                    <c:v>MSW</c:v>
                  </c:pt>
                  <c:pt idx="4">
                    <c:v>Hijra</c:v>
                  </c:pt>
                </c:lvl>
              </c:multiLvlStrCache>
            </c:multiLvlStrRef>
          </c:cat>
          <c:val>
            <c:numRef>
              <c:f>'HIV testing KP (2)'!$H$4:$H$8</c:f>
              <c:numCache>
                <c:formatCode>General</c:formatCode>
                <c:ptCount val="5"/>
                <c:pt idx="0" formatCode="0">
                  <c:v>10.6</c:v>
                </c:pt>
                <c:pt idx="2" formatCode="0">
                  <c:v>36.5</c:v>
                </c:pt>
                <c:pt idx="4" formatCode="0">
                  <c:v>35.200000000000003</c:v>
                </c:pt>
              </c:numCache>
            </c:numRef>
          </c:val>
          <c:extLst>
            <c:ext xmlns:c16="http://schemas.microsoft.com/office/drawing/2014/chart" uri="{C3380CC4-5D6E-409C-BE32-E72D297353CC}">
              <c16:uniqueId val="{00000005-6D67-45F1-9C6B-35FC93BEC49A}"/>
            </c:ext>
          </c:extLst>
        </c:ser>
        <c:dLbls>
          <c:showLegendKey val="0"/>
          <c:showVal val="0"/>
          <c:showCatName val="0"/>
          <c:showSerName val="0"/>
          <c:showPercent val="0"/>
          <c:showBubbleSize val="0"/>
        </c:dLbls>
        <c:gapWidth val="150"/>
        <c:axId val="226471296"/>
        <c:axId val="226473088"/>
      </c:barChart>
      <c:scatterChart>
        <c:scatterStyle val="smoothMarker"/>
        <c:varyColors val="0"/>
        <c:ser>
          <c:idx val="6"/>
          <c:order val="6"/>
          <c:tx>
            <c:strRef>
              <c:f>'HIV testing KP (2)'!$M$1</c:f>
              <c:strCache>
                <c:ptCount val="1"/>
                <c:pt idx="0">
                  <c:v>t</c:v>
                </c:pt>
              </c:strCache>
            </c:strRef>
          </c:tx>
          <c:spPr>
            <a:ln w="25400">
              <a:solidFill>
                <a:srgbClr val="E31837"/>
              </a:solidFill>
              <a:prstDash val="dash"/>
            </a:ln>
          </c:spPr>
          <c:marker>
            <c:symbol val="none"/>
          </c:marker>
          <c:xVal>
            <c:numRef>
              <c:f>'HIV testing KP (2)'!$L$2:$L$3</c:f>
              <c:numCache>
                <c:formatCode>General</c:formatCode>
                <c:ptCount val="2"/>
                <c:pt idx="0">
                  <c:v>0</c:v>
                </c:pt>
                <c:pt idx="1">
                  <c:v>1</c:v>
                </c:pt>
              </c:numCache>
            </c:numRef>
          </c:xVal>
          <c:yVal>
            <c:numRef>
              <c:f>'HIV testing KP (2)'!$M$2:$M$3</c:f>
              <c:numCache>
                <c:formatCode>General</c:formatCode>
                <c:ptCount val="2"/>
                <c:pt idx="0">
                  <c:v>90</c:v>
                </c:pt>
                <c:pt idx="1">
                  <c:v>90</c:v>
                </c:pt>
              </c:numCache>
            </c:numRef>
          </c:yVal>
          <c:smooth val="1"/>
          <c:extLst>
            <c:ext xmlns:c16="http://schemas.microsoft.com/office/drawing/2014/chart" uri="{C3380CC4-5D6E-409C-BE32-E72D297353CC}">
              <c16:uniqueId val="{00000006-6D67-45F1-9C6B-35FC93BEC49A}"/>
            </c:ext>
          </c:extLst>
        </c:ser>
        <c:dLbls>
          <c:showLegendKey val="0"/>
          <c:showVal val="0"/>
          <c:showCatName val="0"/>
          <c:showSerName val="0"/>
          <c:showPercent val="0"/>
          <c:showBubbleSize val="0"/>
        </c:dLbls>
        <c:axId val="226489088"/>
        <c:axId val="226475008"/>
      </c:scatterChart>
      <c:catAx>
        <c:axId val="226471296"/>
        <c:scaling>
          <c:orientation val="minMax"/>
        </c:scaling>
        <c:delete val="0"/>
        <c:axPos val="b"/>
        <c:numFmt formatCode="General" sourceLinked="0"/>
        <c:majorTickMark val="out"/>
        <c:minorTickMark val="none"/>
        <c:tickLblPos val="nextTo"/>
        <c:crossAx val="226473088"/>
        <c:crosses val="autoZero"/>
        <c:auto val="1"/>
        <c:lblAlgn val="ctr"/>
        <c:lblOffset val="100"/>
        <c:noMultiLvlLbl val="0"/>
      </c:catAx>
      <c:valAx>
        <c:axId val="226473088"/>
        <c:scaling>
          <c:orientation val="minMax"/>
          <c:max val="100"/>
          <c:min val="0"/>
        </c:scaling>
        <c:delete val="0"/>
        <c:axPos val="l"/>
        <c:title>
          <c:tx>
            <c:rich>
              <a:bodyPr rot="0" vert="horz"/>
              <a:lstStyle/>
              <a:p>
                <a:pPr>
                  <a:defRPr/>
                </a:pPr>
                <a:r>
                  <a:rPr lang="en-US"/>
                  <a:t>%</a:t>
                </a:r>
              </a:p>
            </c:rich>
          </c:tx>
          <c:layout>
            <c:manualLayout>
              <c:xMode val="edge"/>
              <c:yMode val="edge"/>
              <c:x val="4.4673929561055781E-3"/>
              <c:y val="0.11806370089663516"/>
            </c:manualLayout>
          </c:layout>
          <c:overlay val="0"/>
        </c:title>
        <c:numFmt formatCode="0" sourceLinked="1"/>
        <c:majorTickMark val="out"/>
        <c:minorTickMark val="none"/>
        <c:tickLblPos val="nextTo"/>
        <c:crossAx val="226471296"/>
        <c:crosses val="autoZero"/>
        <c:crossBetween val="between"/>
        <c:majorUnit val="10"/>
      </c:valAx>
      <c:valAx>
        <c:axId val="226475008"/>
        <c:scaling>
          <c:orientation val="minMax"/>
          <c:max val="100"/>
          <c:min val="0"/>
        </c:scaling>
        <c:delete val="1"/>
        <c:axPos val="r"/>
        <c:numFmt formatCode="General" sourceLinked="1"/>
        <c:majorTickMark val="out"/>
        <c:minorTickMark val="none"/>
        <c:tickLblPos val="nextTo"/>
        <c:crossAx val="226489088"/>
        <c:crosses val="max"/>
        <c:crossBetween val="midCat"/>
        <c:majorUnit val="10"/>
      </c:valAx>
      <c:valAx>
        <c:axId val="226489088"/>
        <c:scaling>
          <c:orientation val="minMax"/>
          <c:max val="1"/>
          <c:min val="0"/>
        </c:scaling>
        <c:delete val="1"/>
        <c:axPos val="t"/>
        <c:numFmt formatCode="General" sourceLinked="1"/>
        <c:majorTickMark val="out"/>
        <c:minorTickMark val="none"/>
        <c:tickLblPos val="nextTo"/>
        <c:crossAx val="226475008"/>
        <c:crosses val="max"/>
        <c:crossBetween val="midCat"/>
        <c:majorUnit val="0.2"/>
      </c:valAx>
    </c:plotArea>
    <c:legend>
      <c:legendPos val="t"/>
      <c:legendEntry>
        <c:idx val="6"/>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4469081121804217"/>
        </c:manualLayout>
      </c:layout>
      <c:barChart>
        <c:barDir val="col"/>
        <c:grouping val="clustered"/>
        <c:varyColors val="0"/>
        <c:ser>
          <c:idx val="1"/>
          <c:order val="0"/>
          <c:tx>
            <c:strRef>
              <c:f>BNG!$A$2</c:f>
              <c:strCache>
                <c:ptCount val="1"/>
                <c:pt idx="0">
                  <c:v>Bangladesh</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EEDE-4236-BB4A-4C070D0BA2D7}"/>
              </c:ext>
            </c:extLst>
          </c:dPt>
          <c:dPt>
            <c:idx val="1"/>
            <c:invertIfNegative val="0"/>
            <c:bubble3D val="0"/>
            <c:spPr>
              <a:solidFill>
                <a:srgbClr val="F26B73"/>
              </a:solidFill>
              <a:ln>
                <a:noFill/>
              </a:ln>
            </c:spPr>
            <c:extLst>
              <c:ext xmlns:c16="http://schemas.microsoft.com/office/drawing/2014/chart" uri="{C3380CC4-5D6E-409C-BE32-E72D297353CC}">
                <c16:uniqueId val="{00000003-EEDE-4236-BB4A-4C070D0BA2D7}"/>
              </c:ext>
            </c:extLst>
          </c:dPt>
          <c:dPt>
            <c:idx val="3"/>
            <c:invertIfNegative val="0"/>
            <c:bubble3D val="0"/>
            <c:spPr>
              <a:solidFill>
                <a:srgbClr val="00A99A"/>
              </a:solidFill>
              <a:ln>
                <a:noFill/>
              </a:ln>
            </c:spPr>
            <c:extLst>
              <c:ext xmlns:c16="http://schemas.microsoft.com/office/drawing/2014/chart" uri="{C3380CC4-5D6E-409C-BE32-E72D297353CC}">
                <c16:uniqueId val="{00000005-EEDE-4236-BB4A-4C070D0BA2D7}"/>
              </c:ext>
            </c:extLst>
          </c:dPt>
          <c:dPt>
            <c:idx val="4"/>
            <c:invertIfNegative val="0"/>
            <c:bubble3D val="0"/>
            <c:spPr>
              <a:solidFill>
                <a:srgbClr val="78A7B7"/>
              </a:solidFill>
              <a:ln>
                <a:noFill/>
              </a:ln>
            </c:spPr>
            <c:extLst>
              <c:ext xmlns:c16="http://schemas.microsoft.com/office/drawing/2014/chart" uri="{C3380CC4-5D6E-409C-BE32-E72D297353CC}">
                <c16:uniqueId val="{00000007-EEDE-4236-BB4A-4C070D0BA2D7}"/>
              </c:ext>
            </c:extLst>
          </c:dPt>
          <c:dPt>
            <c:idx val="5"/>
            <c:invertIfNegative val="0"/>
            <c:bubble3D val="0"/>
            <c:spPr>
              <a:solidFill>
                <a:srgbClr val="CDC884"/>
              </a:solidFill>
              <a:ln>
                <a:noFill/>
              </a:ln>
            </c:spPr>
            <c:extLst>
              <c:ext xmlns:c16="http://schemas.microsoft.com/office/drawing/2014/chart" uri="{C3380CC4-5D6E-409C-BE32-E72D297353CC}">
                <c16:uniqueId val="{00000009-EEDE-4236-BB4A-4C070D0BA2D7}"/>
              </c:ext>
            </c:extLst>
          </c:dPt>
          <c:dLbls>
            <c:dLbl>
              <c:idx val="2"/>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EDE-4236-BB4A-4C070D0BA2D7}"/>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EDE-4236-BB4A-4C070D0BA2D7}"/>
                </c:ext>
              </c:extLst>
            </c:dLbl>
            <c:dLbl>
              <c:idx val="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EDE-4236-BB4A-4C070D0BA2D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BNG!$B$1:$G$1</c:f>
              <c:strCache>
                <c:ptCount val="6"/>
                <c:pt idx="0">
                  <c:v>Estimated PLHIV</c:v>
                </c:pt>
                <c:pt idx="1">
                  <c:v>PLHIV who know 
their HIV status</c:v>
                </c:pt>
                <c:pt idx="2">
                  <c:v>PLHIV receiving
care</c:v>
                </c:pt>
                <c:pt idx="3">
                  <c:v>People on ART</c:v>
                </c:pt>
                <c:pt idx="4">
                  <c:v>Tested for viral load</c:v>
                </c:pt>
                <c:pt idx="5">
                  <c:v>Suppressed viral
load *</c:v>
                </c:pt>
              </c:strCache>
            </c:strRef>
          </c:cat>
          <c:val>
            <c:numRef>
              <c:f>BNG!$B$2:$G$2</c:f>
              <c:numCache>
                <c:formatCode>General</c:formatCode>
                <c:ptCount val="6"/>
                <c:pt idx="0">
                  <c:v>14000</c:v>
                </c:pt>
                <c:pt idx="1">
                  <c:v>5205</c:v>
                </c:pt>
                <c:pt idx="2">
                  <c:v>0</c:v>
                </c:pt>
                <c:pt idx="3">
                  <c:v>3045</c:v>
                </c:pt>
                <c:pt idx="4">
                  <c:v>0</c:v>
                </c:pt>
                <c:pt idx="5">
                  <c:v>0</c:v>
                </c:pt>
              </c:numCache>
            </c:numRef>
          </c:val>
          <c:extLst>
            <c:ext xmlns:c16="http://schemas.microsoft.com/office/drawing/2014/chart" uri="{C3380CC4-5D6E-409C-BE32-E72D297353CC}">
              <c16:uniqueId val="{0000000B-EEDE-4236-BB4A-4C070D0BA2D7}"/>
            </c:ext>
          </c:extLst>
        </c:ser>
        <c:dLbls>
          <c:showLegendKey val="0"/>
          <c:showVal val="0"/>
          <c:showCatName val="0"/>
          <c:showSerName val="0"/>
          <c:showPercent val="0"/>
          <c:showBubbleSize val="0"/>
        </c:dLbls>
        <c:gapWidth val="100"/>
        <c:overlap val="100"/>
        <c:axId val="226749824"/>
        <c:axId val="226797824"/>
      </c:barChart>
      <c:catAx>
        <c:axId val="226749824"/>
        <c:scaling>
          <c:orientation val="minMax"/>
        </c:scaling>
        <c:delete val="0"/>
        <c:axPos val="b"/>
        <c:numFmt formatCode="General" sourceLinked="1"/>
        <c:majorTickMark val="out"/>
        <c:minorTickMark val="none"/>
        <c:tickLblPos val="nextTo"/>
        <c:crossAx val="226797824"/>
        <c:crosses val="autoZero"/>
        <c:auto val="1"/>
        <c:lblAlgn val="ctr"/>
        <c:lblOffset val="100"/>
        <c:noMultiLvlLbl val="0"/>
      </c:catAx>
      <c:valAx>
        <c:axId val="226797824"/>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26749824"/>
        <c:crosses val="autoZero"/>
        <c:crossBetween val="between"/>
      </c:valAx>
    </c:plotArea>
    <c:plotVisOnly val="1"/>
    <c:dispBlanksAs val="gap"/>
    <c:showDLblsOverMax val="0"/>
  </c:chart>
  <c:spPr>
    <a:ln>
      <a:noFill/>
    </a:ln>
  </c:spPr>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3.6680024371953501E-2"/>
          <c:w val="0.86783237151000003"/>
          <c:h val="0.74157503749531306"/>
        </c:manualLayout>
      </c:layout>
      <c:barChart>
        <c:barDir val="col"/>
        <c:grouping val="stacked"/>
        <c:varyColors val="0"/>
        <c:ser>
          <c:idx val="0"/>
          <c:order val="0"/>
          <c:tx>
            <c:strRef>
              <c:f>Bangladesh!$C$2</c:f>
              <c:strCache>
                <c:ptCount val="1"/>
                <c:pt idx="0">
                  <c:v>Progress (%)</c:v>
                </c:pt>
              </c:strCache>
            </c:strRef>
          </c:tx>
          <c:spPr>
            <a:solidFill>
              <a:srgbClr val="009999"/>
            </a:solidFill>
            <a:ln>
              <a:noFill/>
            </a:ln>
            <a:effectLst/>
          </c:spPr>
          <c:invertIfNegative val="0"/>
          <c:dLbls>
            <c:dLbl>
              <c:idx val="2"/>
              <c:tx>
                <c:rich>
                  <a:bodyPr/>
                  <a:lstStyle/>
                  <a:p>
                    <a:r>
                      <a:rPr lang="en-US">
                        <a:solidFill>
                          <a:schemeClr val="tx1">
                            <a:lumMod val="50000"/>
                            <a:lumOff val="50000"/>
                          </a:schemeClr>
                        </a:solidFill>
                      </a:rPr>
                      <a:t>n/a</a:t>
                    </a:r>
                    <a:endParaRPr lang="en-US" dirty="0">
                      <a:solidFill>
                        <a:schemeClr val="tx1">
                          <a:lumMod val="50000"/>
                          <a:lumOff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2F8-49FF-996D-066699B9D1D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Bangladesh!$B$3:$B$5</c:f>
              <c:strCache>
                <c:ptCount val="3"/>
                <c:pt idx="0">
                  <c:v>PLHIV who know
 their HIV status</c:v>
                </c:pt>
                <c:pt idx="1">
                  <c:v>PLHIV on
 treatment</c:v>
                </c:pt>
                <c:pt idx="2">
                  <c:v>PLHIV who are
 virally suppressed </c:v>
                </c:pt>
              </c:strCache>
            </c:strRef>
          </c:cat>
          <c:val>
            <c:numRef>
              <c:f>Bangladesh!$C$3:$C$5</c:f>
              <c:numCache>
                <c:formatCode>General</c:formatCode>
                <c:ptCount val="3"/>
                <c:pt idx="0">
                  <c:v>37</c:v>
                </c:pt>
                <c:pt idx="1">
                  <c:v>22</c:v>
                </c:pt>
                <c:pt idx="2">
                  <c:v>0</c:v>
                </c:pt>
              </c:numCache>
            </c:numRef>
          </c:val>
          <c:extLst>
            <c:ext xmlns:c16="http://schemas.microsoft.com/office/drawing/2014/chart" uri="{C3380CC4-5D6E-409C-BE32-E72D297353CC}">
              <c16:uniqueId val="{00000000-EE5F-418C-B510-35AE630518E1}"/>
            </c:ext>
          </c:extLst>
        </c:ser>
        <c:ser>
          <c:idx val="1"/>
          <c:order val="1"/>
          <c:tx>
            <c:strRef>
              <c:f>Bangladesh!$D$2</c:f>
              <c:strCache>
                <c:ptCount val="1"/>
                <c:pt idx="0">
                  <c:v>Gap</c:v>
                </c:pt>
              </c:strCache>
            </c:strRef>
          </c:tx>
          <c:spPr>
            <a:pattFill prst="dkDnDiag">
              <a:fgClr>
                <a:srgbClr val="BFBFBF"/>
              </a:fgClr>
              <a:bgClr>
                <a:schemeClr val="bg1"/>
              </a:bgClr>
            </a:pattFill>
            <a:ln>
              <a:noFill/>
            </a:ln>
            <a:effectLst/>
          </c:spPr>
          <c:invertIfNegative val="0"/>
          <c:cat>
            <c:strRef>
              <c:f>Bangladesh!$B$3:$B$5</c:f>
              <c:strCache>
                <c:ptCount val="3"/>
                <c:pt idx="0">
                  <c:v>PLHIV who know
 their HIV status</c:v>
                </c:pt>
                <c:pt idx="1">
                  <c:v>PLHIV on
 treatment</c:v>
                </c:pt>
                <c:pt idx="2">
                  <c:v>PLHIV who are
 virally suppressed </c:v>
                </c:pt>
              </c:strCache>
            </c:strRef>
          </c:cat>
          <c:val>
            <c:numRef>
              <c:f>Bangladesh!$D$3:$D$5</c:f>
              <c:numCache>
                <c:formatCode>General</c:formatCode>
                <c:ptCount val="3"/>
                <c:pt idx="0">
                  <c:v>53</c:v>
                </c:pt>
                <c:pt idx="1">
                  <c:v>59</c:v>
                </c:pt>
                <c:pt idx="2">
                  <c:v>73</c:v>
                </c:pt>
              </c:numCache>
            </c:numRef>
          </c:val>
          <c:extLst>
            <c:ext xmlns:c16="http://schemas.microsoft.com/office/drawing/2014/chart" uri="{C3380CC4-5D6E-409C-BE32-E72D297353CC}">
              <c16:uniqueId val="{00000001-EE5F-418C-B510-35AE630518E1}"/>
            </c:ext>
          </c:extLst>
        </c:ser>
        <c:dLbls>
          <c:showLegendKey val="0"/>
          <c:showVal val="0"/>
          <c:showCatName val="0"/>
          <c:showSerName val="0"/>
          <c:showPercent val="0"/>
          <c:showBubbleSize val="0"/>
        </c:dLbls>
        <c:gapWidth val="150"/>
        <c:overlap val="100"/>
        <c:axId val="228639872"/>
        <c:axId val="228641408"/>
      </c:barChart>
      <c:scatterChart>
        <c:scatterStyle val="lineMarker"/>
        <c:varyColors val="0"/>
        <c:ser>
          <c:idx val="2"/>
          <c:order val="2"/>
          <c:tx>
            <c:strRef>
              <c:f>Bangladesh!$E$2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Bangladesh!$B$3:$B$5</c:f>
              <c:strCache>
                <c:ptCount val="3"/>
                <c:pt idx="0">
                  <c:v>PLHIV who know
 their HIV status</c:v>
                </c:pt>
                <c:pt idx="1">
                  <c:v>PLHIV on
 treatment</c:v>
                </c:pt>
                <c:pt idx="2">
                  <c:v>PLHIV who are
 virally suppressed </c:v>
                </c:pt>
              </c:strCache>
            </c:strRef>
          </c:xVal>
          <c:yVal>
            <c:numRef>
              <c:f>Bangladesh!$E$3:$E$5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EE5F-418C-B510-35AE630518E1}"/>
            </c:ext>
          </c:extLst>
        </c:ser>
        <c:dLbls>
          <c:showLegendKey val="0"/>
          <c:showVal val="0"/>
          <c:showCatName val="0"/>
          <c:showSerName val="0"/>
          <c:showPercent val="0"/>
          <c:showBubbleSize val="0"/>
        </c:dLbls>
        <c:axId val="228661504"/>
        <c:axId val="228659968"/>
      </c:scatterChart>
      <c:catAx>
        <c:axId val="22863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8641408"/>
        <c:crosses val="autoZero"/>
        <c:auto val="1"/>
        <c:lblAlgn val="ctr"/>
        <c:lblOffset val="100"/>
        <c:noMultiLvlLbl val="0"/>
      </c:catAx>
      <c:valAx>
        <c:axId val="228641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3.042675221152886E-4"/>
              <c:y val="9.6128608923884938E-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8639872"/>
        <c:crosses val="autoZero"/>
        <c:crossBetween val="between"/>
        <c:majorUnit val="20"/>
      </c:valAx>
      <c:valAx>
        <c:axId val="228659968"/>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8661504"/>
        <c:crosses val="max"/>
        <c:crossBetween val="midCat"/>
      </c:valAx>
      <c:valAx>
        <c:axId val="228661504"/>
        <c:scaling>
          <c:orientation val="minMax"/>
        </c:scaling>
        <c:delete val="1"/>
        <c:axPos val="b"/>
        <c:numFmt formatCode="General" sourceLinked="1"/>
        <c:majorTickMark val="out"/>
        <c:minorTickMark val="none"/>
        <c:tickLblPos val="nextTo"/>
        <c:crossAx val="2286599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6706858696486"/>
          <c:y val="2.2877253310629765E-2"/>
          <c:w val="0.81046426674620953"/>
          <c:h val="0.7680276368018929"/>
        </c:manualLayout>
      </c:layout>
      <c:barChart>
        <c:barDir val="col"/>
        <c:grouping val="clustered"/>
        <c:varyColors val="0"/>
        <c:ser>
          <c:idx val="1"/>
          <c:order val="1"/>
          <c:tx>
            <c:strRef>
              <c:f>'ART scale up'!$D$2</c:f>
              <c:strCache>
                <c:ptCount val="1"/>
                <c:pt idx="0">
                  <c:v>%PLHIV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AF6-417D-AED4-0EDA5A0359A0}"/>
                </c:ext>
              </c:extLst>
            </c:dLbl>
            <c:dLbl>
              <c:idx val="1"/>
              <c:delete val="1"/>
              <c:extLst>
                <c:ext xmlns:c15="http://schemas.microsoft.com/office/drawing/2012/chart" uri="{CE6537A1-D6FC-4f65-9D91-7224C49458BB}"/>
                <c:ext xmlns:c16="http://schemas.microsoft.com/office/drawing/2014/chart" uri="{C3380CC4-5D6E-409C-BE32-E72D297353CC}">
                  <c16:uniqueId val="{00000001-FAF6-417D-AED4-0EDA5A0359A0}"/>
                </c:ext>
              </c:extLst>
            </c:dLbl>
            <c:dLbl>
              <c:idx val="2"/>
              <c:delete val="1"/>
              <c:extLst>
                <c:ext xmlns:c15="http://schemas.microsoft.com/office/drawing/2012/chart" uri="{CE6537A1-D6FC-4f65-9D91-7224C49458BB}"/>
                <c:ext xmlns:c16="http://schemas.microsoft.com/office/drawing/2014/chart" uri="{C3380CC4-5D6E-409C-BE32-E72D297353CC}">
                  <c16:uniqueId val="{00000002-FAF6-417D-AED4-0EDA5A0359A0}"/>
                </c:ext>
              </c:extLst>
            </c:dLbl>
            <c:dLbl>
              <c:idx val="3"/>
              <c:delete val="1"/>
              <c:extLst>
                <c:ext xmlns:c15="http://schemas.microsoft.com/office/drawing/2012/chart" uri="{CE6537A1-D6FC-4f65-9D91-7224C49458BB}"/>
                <c:ext xmlns:c16="http://schemas.microsoft.com/office/drawing/2014/chart" uri="{C3380CC4-5D6E-409C-BE32-E72D297353CC}">
                  <c16:uniqueId val="{00000003-FAF6-417D-AED4-0EDA5A0359A0}"/>
                </c:ext>
              </c:extLst>
            </c:dLbl>
            <c:dLbl>
              <c:idx val="4"/>
              <c:delete val="1"/>
              <c:extLst>
                <c:ext xmlns:c15="http://schemas.microsoft.com/office/drawing/2012/chart" uri="{CE6537A1-D6FC-4f65-9D91-7224C49458BB}"/>
                <c:ext xmlns:c16="http://schemas.microsoft.com/office/drawing/2014/chart" uri="{C3380CC4-5D6E-409C-BE32-E72D297353CC}">
                  <c16:uniqueId val="{00000004-FAF6-417D-AED4-0EDA5A0359A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up'!$D$3:$D$21</c:f>
              <c:numCache>
                <c:formatCode>#,##0</c:formatCode>
                <c:ptCount val="19"/>
                <c:pt idx="0">
                  <c:v>0</c:v>
                </c:pt>
                <c:pt idx="1">
                  <c:v>0</c:v>
                </c:pt>
                <c:pt idx="2">
                  <c:v>0</c:v>
                </c:pt>
                <c:pt idx="3">
                  <c:v>0</c:v>
                </c:pt>
                <c:pt idx="4">
                  <c:v>0</c:v>
                </c:pt>
                <c:pt idx="5">
                  <c:v>0</c:v>
                </c:pt>
                <c:pt idx="6">
                  <c:v>1</c:v>
                </c:pt>
                <c:pt idx="7">
                  <c:v>1</c:v>
                </c:pt>
                <c:pt idx="8">
                  <c:v>4</c:v>
                </c:pt>
                <c:pt idx="9">
                  <c:v>5</c:v>
                </c:pt>
                <c:pt idx="10">
                  <c:v>6</c:v>
                </c:pt>
                <c:pt idx="11">
                  <c:v>8</c:v>
                </c:pt>
                <c:pt idx="12">
                  <c:v>9</c:v>
                </c:pt>
                <c:pt idx="13">
                  <c:v>11</c:v>
                </c:pt>
                <c:pt idx="14">
                  <c:v>12</c:v>
                </c:pt>
                <c:pt idx="15">
                  <c:v>13</c:v>
                </c:pt>
                <c:pt idx="16">
                  <c:v>15</c:v>
                </c:pt>
                <c:pt idx="17">
                  <c:v>19</c:v>
                </c:pt>
                <c:pt idx="18">
                  <c:v>22</c:v>
                </c:pt>
              </c:numCache>
            </c:numRef>
          </c:val>
          <c:extLst>
            <c:ext xmlns:c16="http://schemas.microsoft.com/office/drawing/2014/chart" uri="{C3380CC4-5D6E-409C-BE32-E72D297353CC}">
              <c16:uniqueId val="{00000005-FAF6-417D-AED4-0EDA5A0359A0}"/>
            </c:ext>
          </c:extLst>
        </c:ser>
        <c:dLbls>
          <c:showLegendKey val="0"/>
          <c:showVal val="0"/>
          <c:showCatName val="0"/>
          <c:showSerName val="0"/>
          <c:showPercent val="0"/>
          <c:showBubbleSize val="0"/>
        </c:dLbls>
        <c:gapWidth val="60"/>
        <c:axId val="228696448"/>
        <c:axId val="228694272"/>
      </c:barChart>
      <c:lineChart>
        <c:grouping val="standard"/>
        <c:varyColors val="0"/>
        <c:ser>
          <c:idx val="0"/>
          <c:order val="0"/>
          <c:tx>
            <c:strRef>
              <c:f>'ART scale up'!$C$2</c:f>
              <c:strCache>
                <c:ptCount val="1"/>
                <c:pt idx="0">
                  <c:v>Number of people on ART</c:v>
                </c:pt>
              </c:strCache>
            </c:strRef>
          </c:tx>
          <c:spPr>
            <a:ln w="38100">
              <a:solidFill>
                <a:srgbClr val="00AEEF"/>
              </a:solidFill>
            </a:ln>
          </c:spPr>
          <c:marker>
            <c:symbol val="none"/>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F6-417D-AED4-0EDA5A0359A0}"/>
                </c:ext>
              </c:extLst>
            </c:dLbl>
            <c:numFmt formatCode="#,##0" sourceLinked="0"/>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up'!$C$3:$C$21</c:f>
              <c:numCache>
                <c:formatCode>#,##0</c:formatCode>
                <c:ptCount val="19"/>
                <c:pt idx="0">
                  <c:v>0</c:v>
                </c:pt>
                <c:pt idx="1">
                  <c:v>0</c:v>
                </c:pt>
                <c:pt idx="2">
                  <c:v>0</c:v>
                </c:pt>
                <c:pt idx="3">
                  <c:v>0</c:v>
                </c:pt>
                <c:pt idx="4">
                  <c:v>0</c:v>
                </c:pt>
                <c:pt idx="5">
                  <c:v>20</c:v>
                </c:pt>
                <c:pt idx="6">
                  <c:v>52</c:v>
                </c:pt>
                <c:pt idx="7">
                  <c:v>74</c:v>
                </c:pt>
                <c:pt idx="8">
                  <c:v>227</c:v>
                </c:pt>
                <c:pt idx="9">
                  <c:v>354</c:v>
                </c:pt>
                <c:pt idx="10" formatCode="General">
                  <c:v>454</c:v>
                </c:pt>
                <c:pt idx="11" formatCode="General">
                  <c:v>664</c:v>
                </c:pt>
                <c:pt idx="12" formatCode="General">
                  <c:v>831</c:v>
                </c:pt>
                <c:pt idx="13" formatCode="General">
                  <c:v>1083</c:v>
                </c:pt>
                <c:pt idx="14" formatCode="General">
                  <c:v>1287</c:v>
                </c:pt>
                <c:pt idx="15" formatCode="General">
                  <c:v>1483</c:v>
                </c:pt>
                <c:pt idx="16" formatCode="General">
                  <c:v>1817</c:v>
                </c:pt>
                <c:pt idx="17" formatCode="General">
                  <c:v>2470</c:v>
                </c:pt>
                <c:pt idx="18" formatCode="General">
                  <c:v>3045</c:v>
                </c:pt>
              </c:numCache>
            </c:numRef>
          </c:val>
          <c:smooth val="0"/>
          <c:extLst>
            <c:ext xmlns:c16="http://schemas.microsoft.com/office/drawing/2014/chart" uri="{C3380CC4-5D6E-409C-BE32-E72D297353CC}">
              <c16:uniqueId val="{00000007-FAF6-417D-AED4-0EDA5A0359A0}"/>
            </c:ext>
          </c:extLst>
        </c:ser>
        <c:dLbls>
          <c:showLegendKey val="0"/>
          <c:showVal val="0"/>
          <c:showCatName val="0"/>
          <c:showSerName val="0"/>
          <c:showPercent val="0"/>
          <c:showBubbleSize val="0"/>
        </c:dLbls>
        <c:marker val="1"/>
        <c:smooth val="0"/>
        <c:axId val="228420224"/>
        <c:axId val="228692352"/>
      </c:lineChart>
      <c:lineChart>
        <c:grouping val="standard"/>
        <c:varyColors val="0"/>
        <c:ser>
          <c:idx val="2"/>
          <c:order val="2"/>
          <c:tx>
            <c:strRef>
              <c:f>'ART scale up'!$E$2</c:f>
              <c:strCache>
                <c:ptCount val="1"/>
                <c:pt idx="0">
                  <c:v>%PLHIV on ART - Lower</c:v>
                </c:pt>
              </c:strCache>
            </c:strRef>
          </c:tx>
          <c:spPr>
            <a:ln>
              <a:noFill/>
            </a:ln>
          </c:spPr>
          <c:marker>
            <c:symbol val="dash"/>
            <c:size val="8"/>
            <c:spPr>
              <a:solidFill>
                <a:sysClr val="windowText" lastClr="000000"/>
              </a:solidFill>
              <a:ln>
                <a:solidFill>
                  <a:sysClr val="windowText" lastClr="000000"/>
                </a:solidFill>
              </a:ln>
            </c:spPr>
          </c:marker>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up'!$E$3:$E$21</c:f>
              <c:numCache>
                <c:formatCode>#,##0</c:formatCode>
                <c:ptCount val="19"/>
                <c:pt idx="0">
                  <c:v>0</c:v>
                </c:pt>
                <c:pt idx="1">
                  <c:v>0</c:v>
                </c:pt>
                <c:pt idx="2">
                  <c:v>0</c:v>
                </c:pt>
                <c:pt idx="3">
                  <c:v>0</c:v>
                </c:pt>
                <c:pt idx="4">
                  <c:v>0</c:v>
                </c:pt>
                <c:pt idx="5">
                  <c:v>0</c:v>
                </c:pt>
                <c:pt idx="6">
                  <c:v>1</c:v>
                </c:pt>
                <c:pt idx="7">
                  <c:v>1</c:v>
                </c:pt>
                <c:pt idx="8">
                  <c:v>3</c:v>
                </c:pt>
                <c:pt idx="9">
                  <c:v>4</c:v>
                </c:pt>
                <c:pt idx="10">
                  <c:v>5</c:v>
                </c:pt>
                <c:pt idx="11">
                  <c:v>7</c:v>
                </c:pt>
                <c:pt idx="12">
                  <c:v>8</c:v>
                </c:pt>
                <c:pt idx="13">
                  <c:v>10</c:v>
                </c:pt>
                <c:pt idx="14">
                  <c:v>11</c:v>
                </c:pt>
                <c:pt idx="15">
                  <c:v>12</c:v>
                </c:pt>
                <c:pt idx="16">
                  <c:v>13</c:v>
                </c:pt>
                <c:pt idx="17">
                  <c:v>17</c:v>
                </c:pt>
                <c:pt idx="18">
                  <c:v>19</c:v>
                </c:pt>
              </c:numCache>
            </c:numRef>
          </c:val>
          <c:smooth val="0"/>
          <c:extLst>
            <c:ext xmlns:c16="http://schemas.microsoft.com/office/drawing/2014/chart" uri="{C3380CC4-5D6E-409C-BE32-E72D297353CC}">
              <c16:uniqueId val="{00000008-FAF6-417D-AED4-0EDA5A0359A0}"/>
            </c:ext>
          </c:extLst>
        </c:ser>
        <c:ser>
          <c:idx val="3"/>
          <c:order val="3"/>
          <c:tx>
            <c:strRef>
              <c:f>'ART scale up'!$F$2</c:f>
              <c:strCache>
                <c:ptCount val="1"/>
                <c:pt idx="0">
                  <c:v>%PLHIV on ART - Upper</c:v>
                </c:pt>
              </c:strCache>
            </c:strRef>
          </c:tx>
          <c:spPr>
            <a:ln>
              <a:noFill/>
            </a:ln>
          </c:spPr>
          <c:marker>
            <c:symbol val="dash"/>
            <c:size val="8"/>
            <c:spPr>
              <a:solidFill>
                <a:sysClr val="windowText" lastClr="000000"/>
              </a:solidFill>
              <a:ln>
                <a:solidFill>
                  <a:sysClr val="windowText" lastClr="000000"/>
                </a:solidFill>
              </a:ln>
            </c:spPr>
          </c:marker>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up'!$F$3:$F$21</c:f>
              <c:numCache>
                <c:formatCode>#,##0</c:formatCode>
                <c:ptCount val="19"/>
                <c:pt idx="0">
                  <c:v>0</c:v>
                </c:pt>
                <c:pt idx="1">
                  <c:v>0</c:v>
                </c:pt>
                <c:pt idx="2">
                  <c:v>0</c:v>
                </c:pt>
                <c:pt idx="3">
                  <c:v>0</c:v>
                </c:pt>
                <c:pt idx="4">
                  <c:v>0</c:v>
                </c:pt>
                <c:pt idx="5">
                  <c:v>1</c:v>
                </c:pt>
                <c:pt idx="6">
                  <c:v>1</c:v>
                </c:pt>
                <c:pt idx="7">
                  <c:v>2</c:v>
                </c:pt>
                <c:pt idx="8">
                  <c:v>4</c:v>
                </c:pt>
                <c:pt idx="9">
                  <c:v>6</c:v>
                </c:pt>
                <c:pt idx="10">
                  <c:v>7</c:v>
                </c:pt>
                <c:pt idx="11">
                  <c:v>9</c:v>
                </c:pt>
                <c:pt idx="12">
                  <c:v>11</c:v>
                </c:pt>
                <c:pt idx="13">
                  <c:v>13</c:v>
                </c:pt>
                <c:pt idx="14">
                  <c:v>14</c:v>
                </c:pt>
                <c:pt idx="15">
                  <c:v>15</c:v>
                </c:pt>
                <c:pt idx="16">
                  <c:v>17</c:v>
                </c:pt>
                <c:pt idx="17">
                  <c:v>22</c:v>
                </c:pt>
                <c:pt idx="18">
                  <c:v>25</c:v>
                </c:pt>
              </c:numCache>
            </c:numRef>
          </c:val>
          <c:smooth val="0"/>
          <c:extLst>
            <c:ext xmlns:c16="http://schemas.microsoft.com/office/drawing/2014/chart" uri="{C3380CC4-5D6E-409C-BE32-E72D297353CC}">
              <c16:uniqueId val="{00000009-FAF6-417D-AED4-0EDA5A0359A0}"/>
            </c:ext>
          </c:extLst>
        </c:ser>
        <c:dLbls>
          <c:showLegendKey val="0"/>
          <c:showVal val="0"/>
          <c:showCatName val="0"/>
          <c:showSerName val="0"/>
          <c:showPercent val="0"/>
          <c:showBubbleSize val="0"/>
        </c:dLbls>
        <c:hiLowLines/>
        <c:marker val="1"/>
        <c:smooth val="0"/>
        <c:axId val="228696448"/>
        <c:axId val="228694272"/>
      </c:lineChart>
      <c:catAx>
        <c:axId val="228420224"/>
        <c:scaling>
          <c:orientation val="minMax"/>
        </c:scaling>
        <c:delete val="0"/>
        <c:axPos val="b"/>
        <c:numFmt formatCode="General" sourceLinked="1"/>
        <c:majorTickMark val="out"/>
        <c:minorTickMark val="none"/>
        <c:tickLblPos val="nextTo"/>
        <c:crossAx val="228692352"/>
        <c:crosses val="autoZero"/>
        <c:auto val="1"/>
        <c:lblAlgn val="ctr"/>
        <c:lblOffset val="100"/>
        <c:noMultiLvlLbl val="0"/>
      </c:catAx>
      <c:valAx>
        <c:axId val="22869235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228420224"/>
        <c:crosses val="autoZero"/>
        <c:crossBetween val="between"/>
      </c:valAx>
      <c:valAx>
        <c:axId val="228694272"/>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228696448"/>
        <c:crosses val="max"/>
        <c:crossBetween val="between"/>
        <c:majorUnit val="20"/>
      </c:valAx>
      <c:catAx>
        <c:axId val="228696448"/>
        <c:scaling>
          <c:orientation val="minMax"/>
        </c:scaling>
        <c:delete val="1"/>
        <c:axPos val="b"/>
        <c:numFmt formatCode="General" sourceLinked="1"/>
        <c:majorTickMark val="out"/>
        <c:minorTickMark val="none"/>
        <c:tickLblPos val="nextTo"/>
        <c:crossAx val="228694272"/>
        <c:crosses val="autoZero"/>
        <c:auto val="1"/>
        <c:lblAlgn val="ctr"/>
        <c:lblOffset val="100"/>
        <c:noMultiLvlLbl val="0"/>
      </c:catAx>
    </c:plotArea>
    <c:legend>
      <c:legendPos val="b"/>
      <c:legendEntry>
        <c:idx val="2"/>
        <c:delete val="1"/>
      </c:legendEntry>
      <c:legendEntry>
        <c:idx val="3"/>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73871527777768E-2"/>
          <c:y val="5.4943287037037034E-2"/>
          <c:w val="0.86867065972222224"/>
          <c:h val="0.68336898148148151"/>
        </c:manualLayout>
      </c:layout>
      <c:lineChart>
        <c:grouping val="standard"/>
        <c:varyColors val="1"/>
        <c:ser>
          <c:idx val="0"/>
          <c:order val="0"/>
          <c:tx>
            <c:strRef>
              <c:f>'[Estimates_template_2019 (updated).xlsx]Bangladesh PLHIV_adults v women'!$C$2</c:f>
              <c:strCache>
                <c:ptCount val="1"/>
                <c:pt idx="0">
                  <c:v>Adults (15+) living with HIV</c:v>
                </c:pt>
              </c:strCache>
            </c:strRef>
          </c:tx>
          <c:spPr>
            <a:ln w="38100" cmpd="sng">
              <a:solidFill>
                <a:srgbClr val="63CDF6"/>
              </a:solidFill>
              <a:prstDash val="solid"/>
            </a:ln>
          </c:spPr>
          <c:marker>
            <c:symbol val="none"/>
          </c:marker>
          <c:dLbls>
            <c:dLbl>
              <c:idx val="28"/>
              <c:tx>
                <c:rich>
                  <a:bodyPr/>
                  <a:lstStyle/>
                  <a:p>
                    <a:r>
                      <a:rPr lang="en-US" dirty="0"/>
                      <a:t>13,500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7F-4D2A-9A13-C0CEFF50F6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(updated).xlsx]Bangladesh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 PLHIV_adults v women'!$C$3:$C$31</c:f>
              <c:numCache>
                <c:formatCode>#,##0</c:formatCode>
                <c:ptCount val="29"/>
                <c:pt idx="0">
                  <c:v>33</c:v>
                </c:pt>
                <c:pt idx="1">
                  <c:v>50</c:v>
                </c:pt>
                <c:pt idx="2">
                  <c:v>74</c:v>
                </c:pt>
                <c:pt idx="3">
                  <c:v>104</c:v>
                </c:pt>
                <c:pt idx="4">
                  <c:v>140</c:v>
                </c:pt>
                <c:pt idx="5">
                  <c:v>191</c:v>
                </c:pt>
                <c:pt idx="6">
                  <c:v>262</c:v>
                </c:pt>
                <c:pt idx="7">
                  <c:v>355</c:v>
                </c:pt>
                <c:pt idx="8">
                  <c:v>477</c:v>
                </c:pt>
                <c:pt idx="9">
                  <c:v>653</c:v>
                </c:pt>
                <c:pt idx="10">
                  <c:v>914</c:v>
                </c:pt>
                <c:pt idx="11">
                  <c:v>1288</c:v>
                </c:pt>
                <c:pt idx="12">
                  <c:v>1793</c:v>
                </c:pt>
                <c:pt idx="13">
                  <c:v>2429</c:v>
                </c:pt>
                <c:pt idx="14">
                  <c:v>3151</c:v>
                </c:pt>
                <c:pt idx="15">
                  <c:v>3948</c:v>
                </c:pt>
                <c:pt idx="16">
                  <c:v>4714</c:v>
                </c:pt>
                <c:pt idx="17">
                  <c:v>5438</c:v>
                </c:pt>
                <c:pt idx="18">
                  <c:v>6124</c:v>
                </c:pt>
                <c:pt idx="19">
                  <c:v>6801</c:v>
                </c:pt>
                <c:pt idx="20">
                  <c:v>7445</c:v>
                </c:pt>
                <c:pt idx="21">
                  <c:v>8034</c:v>
                </c:pt>
                <c:pt idx="22">
                  <c:v>8692</c:v>
                </c:pt>
                <c:pt idx="23">
                  <c:v>9380</c:v>
                </c:pt>
                <c:pt idx="24">
                  <c:v>10135</c:v>
                </c:pt>
                <c:pt idx="25">
                  <c:v>10923</c:v>
                </c:pt>
                <c:pt idx="26">
                  <c:v>11748</c:v>
                </c:pt>
                <c:pt idx="27">
                  <c:v>12587</c:v>
                </c:pt>
                <c:pt idx="28">
                  <c:v>13454</c:v>
                </c:pt>
              </c:numCache>
            </c:numRef>
          </c:val>
          <c:smooth val="0"/>
          <c:extLst>
            <c:ext xmlns:c16="http://schemas.microsoft.com/office/drawing/2014/chart" uri="{C3380CC4-5D6E-409C-BE32-E72D297353CC}">
              <c16:uniqueId val="{00000001-1C7F-4D2A-9A13-C0CEFF50F6DC}"/>
            </c:ext>
          </c:extLst>
        </c:ser>
        <c:ser>
          <c:idx val="1"/>
          <c:order val="1"/>
          <c:tx>
            <c:strRef>
              <c:f>'[Estimates_template_2019 (updated).xlsx]Bangladesh PLHIV_adults v women'!$D$2</c:f>
              <c:strCache>
                <c:ptCount val="1"/>
                <c:pt idx="0">
                  <c:v>Adults - Lower</c:v>
                </c:pt>
              </c:strCache>
            </c:strRef>
          </c:tx>
          <c:spPr>
            <a:ln w="19050" cmpd="sng">
              <a:solidFill>
                <a:srgbClr val="63CDF6"/>
              </a:solidFill>
              <a:prstDash val="sysDot"/>
            </a:ln>
          </c:spPr>
          <c:marker>
            <c:symbol val="none"/>
          </c:marker>
          <c:cat>
            <c:numRef>
              <c:f>'[Estimates_template_2019 (updated).xlsx]Bangladesh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 PLHIV_adults v women'!$D$3:$D$31</c:f>
              <c:numCache>
                <c:formatCode>#,##0</c:formatCode>
                <c:ptCount val="29"/>
                <c:pt idx="0">
                  <c:v>27</c:v>
                </c:pt>
                <c:pt idx="1">
                  <c:v>42</c:v>
                </c:pt>
                <c:pt idx="2">
                  <c:v>62</c:v>
                </c:pt>
                <c:pt idx="3">
                  <c:v>87</c:v>
                </c:pt>
                <c:pt idx="4">
                  <c:v>118</c:v>
                </c:pt>
                <c:pt idx="5">
                  <c:v>160</c:v>
                </c:pt>
                <c:pt idx="6">
                  <c:v>220</c:v>
                </c:pt>
                <c:pt idx="7">
                  <c:v>298</c:v>
                </c:pt>
                <c:pt idx="8">
                  <c:v>402</c:v>
                </c:pt>
                <c:pt idx="9">
                  <c:v>552</c:v>
                </c:pt>
                <c:pt idx="10">
                  <c:v>781</c:v>
                </c:pt>
                <c:pt idx="11">
                  <c:v>1110</c:v>
                </c:pt>
                <c:pt idx="12">
                  <c:v>1553</c:v>
                </c:pt>
                <c:pt idx="13">
                  <c:v>2107</c:v>
                </c:pt>
                <c:pt idx="14">
                  <c:v>2738</c:v>
                </c:pt>
                <c:pt idx="15">
                  <c:v>3437</c:v>
                </c:pt>
                <c:pt idx="16">
                  <c:v>4099</c:v>
                </c:pt>
                <c:pt idx="17">
                  <c:v>4712</c:v>
                </c:pt>
                <c:pt idx="18">
                  <c:v>5281</c:v>
                </c:pt>
                <c:pt idx="19">
                  <c:v>5853</c:v>
                </c:pt>
                <c:pt idx="20">
                  <c:v>6406</c:v>
                </c:pt>
                <c:pt idx="21">
                  <c:v>6899</c:v>
                </c:pt>
                <c:pt idx="22">
                  <c:v>7493</c:v>
                </c:pt>
                <c:pt idx="23">
                  <c:v>8097</c:v>
                </c:pt>
                <c:pt idx="24">
                  <c:v>8798</c:v>
                </c:pt>
                <c:pt idx="25">
                  <c:v>9533</c:v>
                </c:pt>
                <c:pt idx="26">
                  <c:v>10245</c:v>
                </c:pt>
                <c:pt idx="27">
                  <c:v>11024</c:v>
                </c:pt>
                <c:pt idx="28">
                  <c:v>11807</c:v>
                </c:pt>
              </c:numCache>
            </c:numRef>
          </c:val>
          <c:smooth val="0"/>
          <c:extLst>
            <c:ext xmlns:c16="http://schemas.microsoft.com/office/drawing/2014/chart" uri="{C3380CC4-5D6E-409C-BE32-E72D297353CC}">
              <c16:uniqueId val="{00000002-1C7F-4D2A-9A13-C0CEFF50F6DC}"/>
            </c:ext>
          </c:extLst>
        </c:ser>
        <c:ser>
          <c:idx val="2"/>
          <c:order val="2"/>
          <c:tx>
            <c:strRef>
              <c:f>'[Estimates_template_2019 (updated).xlsx]Bangladesh PLHIV_adults v women'!$E$2</c:f>
              <c:strCache>
                <c:ptCount val="1"/>
                <c:pt idx="0">
                  <c:v>Adults - Upper</c:v>
                </c:pt>
              </c:strCache>
            </c:strRef>
          </c:tx>
          <c:spPr>
            <a:ln w="19050" cmpd="sng">
              <a:solidFill>
                <a:srgbClr val="63CDF6"/>
              </a:solidFill>
              <a:prstDash val="sysDot"/>
            </a:ln>
          </c:spPr>
          <c:marker>
            <c:symbol val="none"/>
          </c:marker>
          <c:cat>
            <c:numRef>
              <c:f>'[Estimates_template_2019 (updated).xlsx]Bangladesh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 PLHIV_adults v women'!$E$3:$E$31</c:f>
              <c:numCache>
                <c:formatCode>#,##0</c:formatCode>
                <c:ptCount val="29"/>
                <c:pt idx="0">
                  <c:v>38</c:v>
                </c:pt>
                <c:pt idx="1">
                  <c:v>58</c:v>
                </c:pt>
                <c:pt idx="2">
                  <c:v>85</c:v>
                </c:pt>
                <c:pt idx="3">
                  <c:v>120</c:v>
                </c:pt>
                <c:pt idx="4">
                  <c:v>162</c:v>
                </c:pt>
                <c:pt idx="5">
                  <c:v>220</c:v>
                </c:pt>
                <c:pt idx="6">
                  <c:v>301</c:v>
                </c:pt>
                <c:pt idx="7">
                  <c:v>408</c:v>
                </c:pt>
                <c:pt idx="8">
                  <c:v>548</c:v>
                </c:pt>
                <c:pt idx="9">
                  <c:v>749</c:v>
                </c:pt>
                <c:pt idx="10">
                  <c:v>1045</c:v>
                </c:pt>
                <c:pt idx="11">
                  <c:v>1467</c:v>
                </c:pt>
                <c:pt idx="12">
                  <c:v>2033</c:v>
                </c:pt>
                <c:pt idx="13">
                  <c:v>2750</c:v>
                </c:pt>
                <c:pt idx="14">
                  <c:v>3568</c:v>
                </c:pt>
                <c:pt idx="15">
                  <c:v>4483</c:v>
                </c:pt>
                <c:pt idx="16">
                  <c:v>5376</c:v>
                </c:pt>
                <c:pt idx="17">
                  <c:v>6216</c:v>
                </c:pt>
                <c:pt idx="18">
                  <c:v>7020</c:v>
                </c:pt>
                <c:pt idx="19">
                  <c:v>7805</c:v>
                </c:pt>
                <c:pt idx="20">
                  <c:v>8577</c:v>
                </c:pt>
                <c:pt idx="21">
                  <c:v>9262</c:v>
                </c:pt>
                <c:pt idx="22">
                  <c:v>10010</c:v>
                </c:pt>
                <c:pt idx="23">
                  <c:v>10781</c:v>
                </c:pt>
                <c:pt idx="24">
                  <c:v>11640</c:v>
                </c:pt>
                <c:pt idx="25">
                  <c:v>12512</c:v>
                </c:pt>
                <c:pt idx="26">
                  <c:v>13418</c:v>
                </c:pt>
                <c:pt idx="27">
                  <c:v>14361</c:v>
                </c:pt>
                <c:pt idx="28">
                  <c:v>15328</c:v>
                </c:pt>
              </c:numCache>
            </c:numRef>
          </c:val>
          <c:smooth val="0"/>
          <c:extLst>
            <c:ext xmlns:c16="http://schemas.microsoft.com/office/drawing/2014/chart" uri="{C3380CC4-5D6E-409C-BE32-E72D297353CC}">
              <c16:uniqueId val="{00000003-1C7F-4D2A-9A13-C0CEFF50F6DC}"/>
            </c:ext>
          </c:extLst>
        </c:ser>
        <c:ser>
          <c:idx val="3"/>
          <c:order val="3"/>
          <c:tx>
            <c:strRef>
              <c:f>'[Estimates_template_2019 (updated).xlsx]Bangladesh PLHIV_adults v women'!$F$2</c:f>
              <c:strCache>
                <c:ptCount val="1"/>
                <c:pt idx="0">
                  <c:v>Women (15+) living with HIV</c:v>
                </c:pt>
              </c:strCache>
            </c:strRef>
          </c:tx>
          <c:spPr>
            <a:ln w="38100" cmpd="sng">
              <a:solidFill>
                <a:srgbClr val="F26B73"/>
              </a:solidFill>
              <a:prstDash val="solid"/>
            </a:ln>
          </c:spPr>
          <c:marker>
            <c:symbol val="none"/>
          </c:marker>
          <c:dLbls>
            <c:dLbl>
              <c:idx val="28"/>
              <c:tx>
                <c:rich>
                  <a:bodyPr/>
                  <a:lstStyle/>
                  <a:p>
                    <a:r>
                      <a:rPr lang="en-US" dirty="0"/>
                      <a:t>4,800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C7F-4D2A-9A13-C0CEFF50F6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'[Estimates_template_2019 (updated).xlsx]Bangladesh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 PLHIV_adults v women'!$F$3:$F$31</c:f>
              <c:numCache>
                <c:formatCode>#,##0</c:formatCode>
                <c:ptCount val="29"/>
                <c:pt idx="0">
                  <c:v>9</c:v>
                </c:pt>
                <c:pt idx="1">
                  <c:v>14</c:v>
                </c:pt>
                <c:pt idx="2">
                  <c:v>20</c:v>
                </c:pt>
                <c:pt idx="3">
                  <c:v>28</c:v>
                </c:pt>
                <c:pt idx="4">
                  <c:v>38</c:v>
                </c:pt>
                <c:pt idx="5">
                  <c:v>52</c:v>
                </c:pt>
                <c:pt idx="6">
                  <c:v>72</c:v>
                </c:pt>
                <c:pt idx="7">
                  <c:v>97</c:v>
                </c:pt>
                <c:pt idx="8">
                  <c:v>132</c:v>
                </c:pt>
                <c:pt idx="9">
                  <c:v>179</c:v>
                </c:pt>
                <c:pt idx="10">
                  <c:v>244</c:v>
                </c:pt>
                <c:pt idx="11">
                  <c:v>335</c:v>
                </c:pt>
                <c:pt idx="12">
                  <c:v>463</c:v>
                </c:pt>
                <c:pt idx="13">
                  <c:v>634</c:v>
                </c:pt>
                <c:pt idx="14">
                  <c:v>847</c:v>
                </c:pt>
                <c:pt idx="15">
                  <c:v>1103</c:v>
                </c:pt>
                <c:pt idx="16">
                  <c:v>1389</c:v>
                </c:pt>
                <c:pt idx="17">
                  <c:v>1689</c:v>
                </c:pt>
                <c:pt idx="18">
                  <c:v>1993</c:v>
                </c:pt>
                <c:pt idx="19">
                  <c:v>2299</c:v>
                </c:pt>
                <c:pt idx="20">
                  <c:v>2598</c:v>
                </c:pt>
                <c:pt idx="21">
                  <c:v>2881</c:v>
                </c:pt>
                <c:pt idx="22">
                  <c:v>3153</c:v>
                </c:pt>
                <c:pt idx="23">
                  <c:v>3420</c:v>
                </c:pt>
                <c:pt idx="24">
                  <c:v>3691</c:v>
                </c:pt>
                <c:pt idx="25">
                  <c:v>3963</c:v>
                </c:pt>
                <c:pt idx="26">
                  <c:v>4245</c:v>
                </c:pt>
                <c:pt idx="27">
                  <c:v>4525</c:v>
                </c:pt>
                <c:pt idx="28">
                  <c:v>4791</c:v>
                </c:pt>
              </c:numCache>
            </c:numRef>
          </c:val>
          <c:smooth val="0"/>
          <c:extLst>
            <c:ext xmlns:c16="http://schemas.microsoft.com/office/drawing/2014/chart" uri="{C3380CC4-5D6E-409C-BE32-E72D297353CC}">
              <c16:uniqueId val="{00000005-1C7F-4D2A-9A13-C0CEFF50F6DC}"/>
            </c:ext>
          </c:extLst>
        </c:ser>
        <c:ser>
          <c:idx val="4"/>
          <c:order val="4"/>
          <c:tx>
            <c:strRef>
              <c:f>'[Estimates_template_2019 (updated).xlsx]Bangladesh PLHIV_adults v women'!$G$2</c:f>
              <c:strCache>
                <c:ptCount val="1"/>
                <c:pt idx="0">
                  <c:v>Female - Lower</c:v>
                </c:pt>
              </c:strCache>
            </c:strRef>
          </c:tx>
          <c:spPr>
            <a:ln w="19050" cmpd="sng">
              <a:solidFill>
                <a:srgbClr val="F26B73"/>
              </a:solidFill>
              <a:prstDash val="sysDot"/>
            </a:ln>
          </c:spPr>
          <c:marker>
            <c:symbol val="none"/>
          </c:marker>
          <c:cat>
            <c:numRef>
              <c:f>'[Estimates_template_2019 (updated).xlsx]Bangladesh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 PLHIV_adults v women'!$G$3:$G$31</c:f>
              <c:numCache>
                <c:formatCode>#,##0</c:formatCode>
                <c:ptCount val="29"/>
                <c:pt idx="0">
                  <c:v>7</c:v>
                </c:pt>
                <c:pt idx="1">
                  <c:v>11</c:v>
                </c:pt>
                <c:pt idx="2">
                  <c:v>17</c:v>
                </c:pt>
                <c:pt idx="3">
                  <c:v>24</c:v>
                </c:pt>
                <c:pt idx="4">
                  <c:v>32</c:v>
                </c:pt>
                <c:pt idx="5">
                  <c:v>43</c:v>
                </c:pt>
                <c:pt idx="6">
                  <c:v>60</c:v>
                </c:pt>
                <c:pt idx="7">
                  <c:v>82</c:v>
                </c:pt>
                <c:pt idx="8">
                  <c:v>111</c:v>
                </c:pt>
                <c:pt idx="9">
                  <c:v>152</c:v>
                </c:pt>
                <c:pt idx="10">
                  <c:v>208</c:v>
                </c:pt>
                <c:pt idx="11">
                  <c:v>286</c:v>
                </c:pt>
                <c:pt idx="12">
                  <c:v>397</c:v>
                </c:pt>
                <c:pt idx="13">
                  <c:v>548</c:v>
                </c:pt>
                <c:pt idx="14">
                  <c:v>732</c:v>
                </c:pt>
                <c:pt idx="15">
                  <c:v>954</c:v>
                </c:pt>
                <c:pt idx="16">
                  <c:v>1201</c:v>
                </c:pt>
                <c:pt idx="17">
                  <c:v>1460</c:v>
                </c:pt>
                <c:pt idx="18">
                  <c:v>1729</c:v>
                </c:pt>
                <c:pt idx="19">
                  <c:v>1991</c:v>
                </c:pt>
                <c:pt idx="20">
                  <c:v>2260</c:v>
                </c:pt>
                <c:pt idx="21">
                  <c:v>2508</c:v>
                </c:pt>
                <c:pt idx="22">
                  <c:v>2736</c:v>
                </c:pt>
                <c:pt idx="23">
                  <c:v>2976</c:v>
                </c:pt>
                <c:pt idx="24">
                  <c:v>3229</c:v>
                </c:pt>
                <c:pt idx="25">
                  <c:v>3477</c:v>
                </c:pt>
                <c:pt idx="26">
                  <c:v>3710</c:v>
                </c:pt>
                <c:pt idx="27">
                  <c:v>3967</c:v>
                </c:pt>
                <c:pt idx="28">
                  <c:v>4211</c:v>
                </c:pt>
              </c:numCache>
            </c:numRef>
          </c:val>
          <c:smooth val="0"/>
          <c:extLst>
            <c:ext xmlns:c16="http://schemas.microsoft.com/office/drawing/2014/chart" uri="{C3380CC4-5D6E-409C-BE32-E72D297353CC}">
              <c16:uniqueId val="{00000006-1C7F-4D2A-9A13-C0CEFF50F6DC}"/>
            </c:ext>
          </c:extLst>
        </c:ser>
        <c:ser>
          <c:idx val="5"/>
          <c:order val="5"/>
          <c:tx>
            <c:strRef>
              <c:f>'[Estimates_template_2019 (updated).xlsx]Bangladesh PLHIV_adults v women'!$H$2</c:f>
              <c:strCache>
                <c:ptCount val="1"/>
                <c:pt idx="0">
                  <c:v> Female - Upper</c:v>
                </c:pt>
              </c:strCache>
            </c:strRef>
          </c:tx>
          <c:spPr>
            <a:ln w="19050" cmpd="sng">
              <a:solidFill>
                <a:srgbClr val="F26B73"/>
              </a:solidFill>
              <a:prstDash val="sysDot"/>
            </a:ln>
          </c:spPr>
          <c:marker>
            <c:symbol val="none"/>
          </c:marker>
          <c:cat>
            <c:numRef>
              <c:f>'[Estimates_template_2019 (updated).xlsx]Bangladesh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'[Estimates_template_2019 (updated).xlsx]Bangladesh PLHIV_adults v women'!$H$3:$H$31</c:f>
              <c:numCache>
                <c:formatCode>#,##0</c:formatCode>
                <c:ptCount val="29"/>
                <c:pt idx="0">
                  <c:v>10</c:v>
                </c:pt>
                <c:pt idx="1">
                  <c:v>16</c:v>
                </c:pt>
                <c:pt idx="2">
                  <c:v>23</c:v>
                </c:pt>
                <c:pt idx="3">
                  <c:v>33</c:v>
                </c:pt>
                <c:pt idx="4">
                  <c:v>44</c:v>
                </c:pt>
                <c:pt idx="5">
                  <c:v>60</c:v>
                </c:pt>
                <c:pt idx="6">
                  <c:v>83</c:v>
                </c:pt>
                <c:pt idx="7">
                  <c:v>113</c:v>
                </c:pt>
                <c:pt idx="8">
                  <c:v>152</c:v>
                </c:pt>
                <c:pt idx="9">
                  <c:v>206</c:v>
                </c:pt>
                <c:pt idx="10">
                  <c:v>281</c:v>
                </c:pt>
                <c:pt idx="11">
                  <c:v>383</c:v>
                </c:pt>
                <c:pt idx="12">
                  <c:v>527</c:v>
                </c:pt>
                <c:pt idx="13">
                  <c:v>721</c:v>
                </c:pt>
                <c:pt idx="14">
                  <c:v>962</c:v>
                </c:pt>
                <c:pt idx="15">
                  <c:v>1253</c:v>
                </c:pt>
                <c:pt idx="16">
                  <c:v>1584</c:v>
                </c:pt>
                <c:pt idx="17">
                  <c:v>1924</c:v>
                </c:pt>
                <c:pt idx="18">
                  <c:v>2277</c:v>
                </c:pt>
                <c:pt idx="19">
                  <c:v>2622</c:v>
                </c:pt>
                <c:pt idx="20">
                  <c:v>2974</c:v>
                </c:pt>
                <c:pt idx="21">
                  <c:v>3301</c:v>
                </c:pt>
                <c:pt idx="22">
                  <c:v>3625</c:v>
                </c:pt>
                <c:pt idx="23">
                  <c:v>3921</c:v>
                </c:pt>
                <c:pt idx="24">
                  <c:v>4221</c:v>
                </c:pt>
                <c:pt idx="25">
                  <c:v>4518</c:v>
                </c:pt>
                <c:pt idx="26">
                  <c:v>4845</c:v>
                </c:pt>
                <c:pt idx="27">
                  <c:v>5162</c:v>
                </c:pt>
                <c:pt idx="28">
                  <c:v>5444</c:v>
                </c:pt>
              </c:numCache>
            </c:numRef>
          </c:val>
          <c:smooth val="0"/>
          <c:extLst>
            <c:ext xmlns:c16="http://schemas.microsoft.com/office/drawing/2014/chart" uri="{C3380CC4-5D6E-409C-BE32-E72D297353CC}">
              <c16:uniqueId val="{00000007-1C7F-4D2A-9A13-C0CEFF50F6DC}"/>
            </c:ext>
          </c:extLst>
        </c:ser>
        <c:dLbls>
          <c:showLegendKey val="0"/>
          <c:showVal val="0"/>
          <c:showCatName val="0"/>
          <c:showSerName val="0"/>
          <c:showPercent val="0"/>
          <c:showBubbleSize val="0"/>
        </c:dLbls>
        <c:smooth val="0"/>
        <c:axId val="14967936"/>
        <c:axId val="14969472"/>
      </c:lineChart>
      <c:catAx>
        <c:axId val="14967936"/>
        <c:scaling>
          <c:orientation val="minMax"/>
        </c:scaling>
        <c:delete val="0"/>
        <c:axPos val="b"/>
        <c:numFmt formatCode="General" sourceLinked="1"/>
        <c:majorTickMark val="cross"/>
        <c:minorTickMark val="cross"/>
        <c:tickLblPos val="nextTo"/>
        <c:txPr>
          <a:bodyPr rot="-5400000"/>
          <a:lstStyle/>
          <a:p>
            <a:pPr>
              <a:defRPr/>
            </a:pPr>
            <a:endParaRPr lang="en-US"/>
          </a:p>
        </c:txPr>
        <c:crossAx val="14969472"/>
        <c:crosses val="autoZero"/>
        <c:auto val="1"/>
        <c:lblAlgn val="ctr"/>
        <c:lblOffset val="100"/>
        <c:noMultiLvlLbl val="1"/>
      </c:catAx>
      <c:valAx>
        <c:axId val="14969472"/>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0" sourceLinked="1"/>
        <c:majorTickMark val="cross"/>
        <c:minorTickMark val="cross"/>
        <c:tickLblPos val="nextTo"/>
        <c:spPr>
          <a:ln w="47625">
            <a:noFill/>
          </a:ln>
        </c:spPr>
        <c:crossAx val="14967936"/>
        <c:crosses val="autoZero"/>
        <c:crossBetween val="between"/>
      </c:valAx>
      <c:spPr>
        <a:noFill/>
      </c:spPr>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27391666666666664"/>
          <c:y val="0.86395740740740745"/>
          <c:w val="0.45437152777777778"/>
          <c:h val="5.6667592592592596E-2"/>
        </c:manualLayout>
      </c:layout>
      <c:overlay val="0"/>
    </c:legend>
    <c:plotVisOnly val="1"/>
    <c:dispBlanksAs val="zero"/>
    <c:showDLblsOverMax val="1"/>
  </c:chart>
  <c:spPr>
    <a:noFill/>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3.9756787935757452E-2"/>
          <c:w val="0.74971237970253723"/>
          <c:h val="0.75001976951835947"/>
        </c:manualLayout>
      </c:layout>
      <c:barChart>
        <c:barDir val="col"/>
        <c:grouping val="clustered"/>
        <c:varyColors val="0"/>
        <c:ser>
          <c:idx val="0"/>
          <c:order val="0"/>
          <c:tx>
            <c:strRef>
              <c:f>BGD_5!$B$3</c:f>
              <c:strCache>
                <c:ptCount val="1"/>
                <c:pt idx="0">
                  <c:v>Estimate</c:v>
                </c:pt>
              </c:strCache>
            </c:strRef>
          </c:tx>
          <c:spPr>
            <a:solidFill>
              <a:srgbClr val="00A99A"/>
            </a:solidFill>
          </c:spPr>
          <c:invertIfNegative val="0"/>
          <c:dLbls>
            <c:dLbl>
              <c:idx val="0"/>
              <c:tx>
                <c:rich>
                  <a:bodyPr/>
                  <a:lstStyle/>
                  <a:p>
                    <a:r>
                      <a:rPr lang="en-US" dirty="0"/>
                      <a:t> 13,500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AAA-4934-B239-FC4DB051469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adults 15+
living with HIV</c:v>
                </c:pt>
                <c:pt idx="1">
                  <c:v>Number of 
adults 15+
receiving ARVs</c:v>
                </c:pt>
                <c:pt idx="2">
                  <c:v>ART coverage (%)</c:v>
                </c:pt>
              </c:strCache>
            </c:strRef>
          </c:cat>
          <c:val>
            <c:numRef>
              <c:f>BGD_5!$B$4:$B$6</c:f>
              <c:numCache>
                <c:formatCode>General</c:formatCode>
                <c:ptCount val="3"/>
                <c:pt idx="0" formatCode="_(* #,##0_);_(* \(#,##0\);_(* &quot;-&quot;??_);_(@_)">
                  <c:v>13454</c:v>
                </c:pt>
              </c:numCache>
            </c:numRef>
          </c:val>
          <c:extLst>
            <c:ext xmlns:c16="http://schemas.microsoft.com/office/drawing/2014/chart" uri="{C3380CC4-5D6E-409C-BE32-E72D297353CC}">
              <c16:uniqueId val="{00000001-3AAA-4934-B239-FC4DB0514696}"/>
            </c:ext>
          </c:extLst>
        </c:ser>
        <c:ser>
          <c:idx val="3"/>
          <c:order val="3"/>
          <c:tx>
            <c:strRef>
              <c:f>BGD_5!$E$3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AA-4934-B239-FC4DB051469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adults 15+
living with HIV</c:v>
                </c:pt>
                <c:pt idx="1">
                  <c:v>Number of 
adults 15+
receiving ARVs</c:v>
                </c:pt>
                <c:pt idx="2">
                  <c:v>ART coverage (%)</c:v>
                </c:pt>
              </c:strCache>
            </c:strRef>
          </c:cat>
          <c:val>
            <c:numRef>
              <c:f>BGD_5!$E$4:$E$6</c:f>
              <c:numCache>
                <c:formatCode>_(* #,##0_);_(* \(#,##0\);_(* "-"??_);_(@_)</c:formatCode>
                <c:ptCount val="3"/>
                <c:pt idx="1">
                  <c:v>2916</c:v>
                </c:pt>
              </c:numCache>
            </c:numRef>
          </c:val>
          <c:extLst>
            <c:ext xmlns:c16="http://schemas.microsoft.com/office/drawing/2014/chart" uri="{C3380CC4-5D6E-409C-BE32-E72D297353CC}">
              <c16:uniqueId val="{00000003-3AAA-4934-B239-FC4DB0514696}"/>
            </c:ext>
          </c:extLst>
        </c:ser>
        <c:dLbls>
          <c:showLegendKey val="0"/>
          <c:showVal val="0"/>
          <c:showCatName val="0"/>
          <c:showSerName val="0"/>
          <c:showPercent val="0"/>
          <c:showBubbleSize val="0"/>
        </c:dLbls>
        <c:gapWidth val="90"/>
        <c:overlap val="100"/>
        <c:axId val="228868480"/>
        <c:axId val="228870016"/>
      </c:barChart>
      <c:barChart>
        <c:barDir val="col"/>
        <c:grouping val="clustered"/>
        <c:varyColors val="0"/>
        <c:ser>
          <c:idx val="4"/>
          <c:order val="4"/>
          <c:tx>
            <c:strRef>
              <c:f>BGD_5!$F$3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AA-4934-B239-FC4DB051469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adults 15+
living with HIV</c:v>
                </c:pt>
                <c:pt idx="1">
                  <c:v>Number of 
adults 15+
receiving ARVs</c:v>
                </c:pt>
                <c:pt idx="2">
                  <c:v>ART coverage (%)</c:v>
                </c:pt>
              </c:strCache>
            </c:strRef>
          </c:cat>
          <c:val>
            <c:numRef>
              <c:f>BGD_5!$F$4:$F$6</c:f>
              <c:numCache>
                <c:formatCode>General</c:formatCode>
                <c:ptCount val="3"/>
                <c:pt idx="2" formatCode="#,##0">
                  <c:v>22</c:v>
                </c:pt>
              </c:numCache>
            </c:numRef>
          </c:val>
          <c:extLst>
            <c:ext xmlns:c16="http://schemas.microsoft.com/office/drawing/2014/chart" uri="{C3380CC4-5D6E-409C-BE32-E72D297353CC}">
              <c16:uniqueId val="{00000005-3AAA-4934-B239-FC4DB0514696}"/>
            </c:ext>
          </c:extLst>
        </c:ser>
        <c:dLbls>
          <c:showLegendKey val="0"/>
          <c:showVal val="0"/>
          <c:showCatName val="0"/>
          <c:showSerName val="0"/>
          <c:showPercent val="0"/>
          <c:showBubbleSize val="0"/>
        </c:dLbls>
        <c:gapWidth val="90"/>
        <c:axId val="228886400"/>
        <c:axId val="228884480"/>
      </c:barChart>
      <c:lineChart>
        <c:grouping val="standard"/>
        <c:varyColors val="0"/>
        <c:ser>
          <c:idx val="1"/>
          <c:order val="1"/>
          <c:tx>
            <c:strRef>
              <c:f>BGD_5!$C$3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3AAA-4934-B239-FC4DB05146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adults 15+
living with HIV</c:v>
                </c:pt>
                <c:pt idx="1">
                  <c:v>Number of 
adults 15+
receiving ARVs</c:v>
                </c:pt>
                <c:pt idx="2">
                  <c:v>ART coverage (%)</c:v>
                </c:pt>
              </c:strCache>
            </c:strRef>
          </c:cat>
          <c:val>
            <c:numRef>
              <c:f>BGD_5!$C$4:$C$6</c:f>
              <c:numCache>
                <c:formatCode>General</c:formatCode>
                <c:ptCount val="3"/>
                <c:pt idx="0" formatCode="_(* #,##0_);_(* \(#,##0\);_(* &quot;-&quot;??_);_(@_)">
                  <c:v>11807</c:v>
                </c:pt>
              </c:numCache>
            </c:numRef>
          </c:val>
          <c:smooth val="0"/>
          <c:extLst>
            <c:ext xmlns:c16="http://schemas.microsoft.com/office/drawing/2014/chart" uri="{C3380CC4-5D6E-409C-BE32-E72D297353CC}">
              <c16:uniqueId val="{00000007-3AAA-4934-B239-FC4DB0514696}"/>
            </c:ext>
          </c:extLst>
        </c:ser>
        <c:ser>
          <c:idx val="2"/>
          <c:order val="2"/>
          <c:tx>
            <c:strRef>
              <c:f>BGD_5!$D$3</c:f>
              <c:strCache>
                <c:ptCount val="1"/>
                <c:pt idx="0">
                  <c:v>Upper estimate</c:v>
                </c:pt>
              </c:strCache>
            </c:strRef>
          </c:tx>
          <c:marker>
            <c:symbol val="dash"/>
            <c:size val="10"/>
            <c:spPr>
              <a:solidFill>
                <a:schemeClr val="tx1"/>
              </a:solidFill>
              <a:ln>
                <a:noFill/>
              </a:ln>
            </c:spPr>
          </c:marker>
          <c:cat>
            <c:strRef>
              <c:f>BGD_5!$A$4:$A$6</c:f>
              <c:strCache>
                <c:ptCount val="3"/>
                <c:pt idx="0">
                  <c:v>Estimated number 
of adults 15+
living with HIV</c:v>
                </c:pt>
                <c:pt idx="1">
                  <c:v>Number of 
adults 15+
receiving ARVs</c:v>
                </c:pt>
                <c:pt idx="2">
                  <c:v>ART coverage (%)</c:v>
                </c:pt>
              </c:strCache>
            </c:strRef>
          </c:cat>
          <c:val>
            <c:numRef>
              <c:f>BGD_5!$D$4:$D$6</c:f>
              <c:numCache>
                <c:formatCode>General</c:formatCode>
                <c:ptCount val="3"/>
                <c:pt idx="0" formatCode="_(* #,##0_);_(* \(#,##0\);_(* &quot;-&quot;??_);_(@_)">
                  <c:v>15328</c:v>
                </c:pt>
              </c:numCache>
            </c:numRef>
          </c:val>
          <c:smooth val="0"/>
          <c:extLst>
            <c:ext xmlns:c16="http://schemas.microsoft.com/office/drawing/2014/chart" uri="{C3380CC4-5D6E-409C-BE32-E72D297353CC}">
              <c16:uniqueId val="{00000008-3AAA-4934-B239-FC4DB0514696}"/>
            </c:ext>
          </c:extLst>
        </c:ser>
        <c:dLbls>
          <c:showLegendKey val="0"/>
          <c:showVal val="0"/>
          <c:showCatName val="0"/>
          <c:showSerName val="0"/>
          <c:showPercent val="0"/>
          <c:showBubbleSize val="0"/>
        </c:dLbls>
        <c:hiLowLines/>
        <c:marker val="1"/>
        <c:smooth val="0"/>
        <c:axId val="228868480"/>
        <c:axId val="228870016"/>
      </c:lineChart>
      <c:lineChart>
        <c:grouping val="standard"/>
        <c:varyColors val="0"/>
        <c:ser>
          <c:idx val="5"/>
          <c:order val="5"/>
          <c:tx>
            <c:strRef>
              <c:f>BGD_5!$G$3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3AAA-4934-B239-FC4DB0514696}"/>
              </c:ext>
            </c:extLst>
          </c:dPt>
          <c:cat>
            <c:strRef>
              <c:f>BGD_5!$A$4:$A$6</c:f>
              <c:strCache>
                <c:ptCount val="3"/>
                <c:pt idx="0">
                  <c:v>Estimated number 
of adults 15+
living with HIV</c:v>
                </c:pt>
                <c:pt idx="1">
                  <c:v>Number of 
adults 15+
receiving ARVs</c:v>
                </c:pt>
                <c:pt idx="2">
                  <c:v>ART coverage (%)</c:v>
                </c:pt>
              </c:strCache>
            </c:strRef>
          </c:cat>
          <c:val>
            <c:numRef>
              <c:f>BGD_5!$G$4:$G$6</c:f>
              <c:numCache>
                <c:formatCode>General</c:formatCode>
                <c:ptCount val="3"/>
                <c:pt idx="2" formatCode="#,##0">
                  <c:v>19</c:v>
                </c:pt>
              </c:numCache>
            </c:numRef>
          </c:val>
          <c:smooth val="0"/>
          <c:extLst>
            <c:ext xmlns:c16="http://schemas.microsoft.com/office/drawing/2014/chart" uri="{C3380CC4-5D6E-409C-BE32-E72D297353CC}">
              <c16:uniqueId val="{0000000A-3AAA-4934-B239-FC4DB0514696}"/>
            </c:ext>
          </c:extLst>
        </c:ser>
        <c:ser>
          <c:idx val="6"/>
          <c:order val="6"/>
          <c:tx>
            <c:strRef>
              <c:f>BGD_5!$H$3</c:f>
              <c:strCache>
                <c:ptCount val="1"/>
                <c:pt idx="0">
                  <c:v>ART Upper estimate</c:v>
                </c:pt>
              </c:strCache>
            </c:strRef>
          </c:tx>
          <c:marker>
            <c:symbol val="dash"/>
            <c:size val="10"/>
            <c:spPr>
              <a:solidFill>
                <a:schemeClr val="tx1"/>
              </a:solidFill>
              <a:ln>
                <a:noFill/>
              </a:ln>
            </c:spPr>
          </c:marker>
          <c:cat>
            <c:strRef>
              <c:f>BGD_5!$A$4:$A$6</c:f>
              <c:strCache>
                <c:ptCount val="3"/>
                <c:pt idx="0">
                  <c:v>Estimated number 
of adults 15+
living with HIV</c:v>
                </c:pt>
                <c:pt idx="1">
                  <c:v>Number of 
adults 15+
receiving ARVs</c:v>
                </c:pt>
                <c:pt idx="2">
                  <c:v>ART coverage (%)</c:v>
                </c:pt>
              </c:strCache>
            </c:strRef>
          </c:cat>
          <c:val>
            <c:numRef>
              <c:f>BGD_5!$H$4:$H$6</c:f>
              <c:numCache>
                <c:formatCode>General</c:formatCode>
                <c:ptCount val="3"/>
                <c:pt idx="2" formatCode="#,##0">
                  <c:v>25</c:v>
                </c:pt>
              </c:numCache>
            </c:numRef>
          </c:val>
          <c:smooth val="0"/>
          <c:extLst>
            <c:ext xmlns:c16="http://schemas.microsoft.com/office/drawing/2014/chart" uri="{C3380CC4-5D6E-409C-BE32-E72D297353CC}">
              <c16:uniqueId val="{0000000B-3AAA-4934-B239-FC4DB0514696}"/>
            </c:ext>
          </c:extLst>
        </c:ser>
        <c:dLbls>
          <c:showLegendKey val="0"/>
          <c:showVal val="0"/>
          <c:showCatName val="0"/>
          <c:showSerName val="0"/>
          <c:showPercent val="0"/>
          <c:showBubbleSize val="0"/>
        </c:dLbls>
        <c:hiLowLines/>
        <c:marker val="1"/>
        <c:smooth val="0"/>
        <c:axId val="228886400"/>
        <c:axId val="228884480"/>
      </c:lineChart>
      <c:catAx>
        <c:axId val="228868480"/>
        <c:scaling>
          <c:orientation val="minMax"/>
        </c:scaling>
        <c:delete val="0"/>
        <c:axPos val="b"/>
        <c:numFmt formatCode="General" sourceLinked="0"/>
        <c:majorTickMark val="out"/>
        <c:minorTickMark val="none"/>
        <c:tickLblPos val="nextTo"/>
        <c:crossAx val="228870016"/>
        <c:crosses val="autoZero"/>
        <c:auto val="1"/>
        <c:lblAlgn val="ctr"/>
        <c:lblOffset val="100"/>
        <c:noMultiLvlLbl val="0"/>
      </c:catAx>
      <c:valAx>
        <c:axId val="228870016"/>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8868480"/>
        <c:crosses val="autoZero"/>
        <c:crossBetween val="between"/>
      </c:valAx>
      <c:valAx>
        <c:axId val="22888448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8886400"/>
        <c:crosses val="max"/>
        <c:crossBetween val="between"/>
        <c:majorUnit val="20"/>
      </c:valAx>
      <c:catAx>
        <c:axId val="228886400"/>
        <c:scaling>
          <c:orientation val="minMax"/>
        </c:scaling>
        <c:delete val="1"/>
        <c:axPos val="b"/>
        <c:numFmt formatCode="General" sourceLinked="1"/>
        <c:majorTickMark val="out"/>
        <c:minorTickMark val="none"/>
        <c:tickLblPos val="nextTo"/>
        <c:crossAx val="22888448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12711599123506"/>
          <c:y val="3.5976262609509715E-2"/>
          <c:w val="0.79711298129018271"/>
          <c:h val="0.71921611879567893"/>
        </c:manualLayout>
      </c:layout>
      <c:barChart>
        <c:barDir val="col"/>
        <c:grouping val="clustered"/>
        <c:varyColors val="0"/>
        <c:ser>
          <c:idx val="0"/>
          <c:order val="0"/>
          <c:tx>
            <c:strRef>
              <c:f>BGD_5!$B$3</c:f>
              <c:strCache>
                <c:ptCount val="1"/>
                <c:pt idx="0">
                  <c:v>Estimate</c:v>
                </c:pt>
              </c:strCache>
            </c:strRef>
          </c:tx>
          <c:spPr>
            <a:solidFill>
              <a:srgbClr val="00A99A"/>
            </a:solidFill>
          </c:spPr>
          <c:invertIfNegative val="0"/>
          <c:dLbls>
            <c:dLbl>
              <c:idx val="0"/>
              <c:tx>
                <c:rich>
                  <a:bodyPr/>
                  <a:lstStyle/>
                  <a:p>
                    <a:r>
                      <a:rPr lang="en-US"/>
                      <a:t> &lt;200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293-4490-8359-FDF3FEECDFF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pregnant women 
living with HIV</c:v>
                </c:pt>
                <c:pt idx="1">
                  <c:v>Number of 
pregnant women
receiving ARVs</c:v>
                </c:pt>
                <c:pt idx="2">
                  <c:v>PMTCT coverage (%)</c:v>
                </c:pt>
              </c:strCache>
            </c:strRef>
          </c:cat>
          <c:val>
            <c:numRef>
              <c:f>BGD_5!$B$4:$B$6</c:f>
              <c:numCache>
                <c:formatCode>General</c:formatCode>
                <c:ptCount val="3"/>
                <c:pt idx="0" formatCode="_(* #,##0_);_(* \(#,##0\);_(* &quot;-&quot;??_);_(@_)">
                  <c:v>127</c:v>
                </c:pt>
              </c:numCache>
            </c:numRef>
          </c:val>
          <c:extLst>
            <c:ext xmlns:c16="http://schemas.microsoft.com/office/drawing/2014/chart" uri="{C3380CC4-5D6E-409C-BE32-E72D297353CC}">
              <c16:uniqueId val="{00000001-F293-4490-8359-FDF3FEECDFFE}"/>
            </c:ext>
          </c:extLst>
        </c:ser>
        <c:ser>
          <c:idx val="3"/>
          <c:order val="3"/>
          <c:tx>
            <c:strRef>
              <c:f>BGD_5!$E$3</c:f>
              <c:strCache>
                <c:ptCount val="1"/>
                <c:pt idx="0">
                  <c:v>Number of pregnant women
 receiving PMTCT</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93-4490-8359-FDF3FEECDFF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pregnant women 
living with HIV</c:v>
                </c:pt>
                <c:pt idx="1">
                  <c:v>Number of 
pregnant women
receiving ARVs</c:v>
                </c:pt>
                <c:pt idx="2">
                  <c:v>PMTCT coverage (%)</c:v>
                </c:pt>
              </c:strCache>
            </c:strRef>
          </c:cat>
          <c:val>
            <c:numRef>
              <c:f>BGD_5!$E$4:$E$6</c:f>
              <c:numCache>
                <c:formatCode>_(* #,##0_);_(* \(#,##0\);_(* "-"??_);_(@_)</c:formatCode>
                <c:ptCount val="3"/>
                <c:pt idx="1">
                  <c:v>36</c:v>
                </c:pt>
              </c:numCache>
            </c:numRef>
          </c:val>
          <c:extLst>
            <c:ext xmlns:c16="http://schemas.microsoft.com/office/drawing/2014/chart" uri="{C3380CC4-5D6E-409C-BE32-E72D297353CC}">
              <c16:uniqueId val="{00000003-F293-4490-8359-FDF3FEECDFFE}"/>
            </c:ext>
          </c:extLst>
        </c:ser>
        <c:dLbls>
          <c:showLegendKey val="0"/>
          <c:showVal val="0"/>
          <c:showCatName val="0"/>
          <c:showSerName val="0"/>
          <c:showPercent val="0"/>
          <c:showBubbleSize val="0"/>
        </c:dLbls>
        <c:gapWidth val="90"/>
        <c:overlap val="100"/>
        <c:axId val="229639680"/>
        <c:axId val="229641216"/>
      </c:barChart>
      <c:barChart>
        <c:barDir val="col"/>
        <c:grouping val="clustered"/>
        <c:varyColors val="0"/>
        <c:ser>
          <c:idx val="4"/>
          <c:order val="4"/>
          <c:tx>
            <c:strRef>
              <c:f>BGD_5!$F$3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93-4490-8359-FDF3FEECDFF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pregnant women 
living with HIV</c:v>
                </c:pt>
                <c:pt idx="1">
                  <c:v>Number of 
pregnant women
receiving ARVs</c:v>
                </c:pt>
                <c:pt idx="2">
                  <c:v>PMTCT coverage (%)</c:v>
                </c:pt>
              </c:strCache>
            </c:strRef>
          </c:cat>
          <c:val>
            <c:numRef>
              <c:f>BGD_5!$F$4:$F$6</c:f>
              <c:numCache>
                <c:formatCode>General</c:formatCode>
                <c:ptCount val="3"/>
                <c:pt idx="2" formatCode="#,##0">
                  <c:v>28</c:v>
                </c:pt>
              </c:numCache>
            </c:numRef>
          </c:val>
          <c:extLst>
            <c:ext xmlns:c16="http://schemas.microsoft.com/office/drawing/2014/chart" uri="{C3380CC4-5D6E-409C-BE32-E72D297353CC}">
              <c16:uniqueId val="{00000005-F293-4490-8359-FDF3FEECDFFE}"/>
            </c:ext>
          </c:extLst>
        </c:ser>
        <c:dLbls>
          <c:showLegendKey val="0"/>
          <c:showVal val="0"/>
          <c:showCatName val="0"/>
          <c:showSerName val="0"/>
          <c:showPercent val="0"/>
          <c:showBubbleSize val="0"/>
        </c:dLbls>
        <c:gapWidth val="90"/>
        <c:axId val="229649408"/>
        <c:axId val="229647488"/>
      </c:barChart>
      <c:lineChart>
        <c:grouping val="standard"/>
        <c:varyColors val="0"/>
        <c:ser>
          <c:idx val="1"/>
          <c:order val="1"/>
          <c:tx>
            <c:strRef>
              <c:f>BGD_5!$C$3</c:f>
              <c:strCache>
                <c:ptCount val="1"/>
                <c:pt idx="0">
                  <c:v>Lower estimate</c:v>
                </c:pt>
              </c:strCache>
            </c:strRef>
          </c:tx>
          <c:marker>
            <c:symbol val="dash"/>
            <c:size val="10"/>
            <c:spPr>
              <a:solidFill>
                <a:sysClr val="windowText" lastClr="000000"/>
              </a:solidFill>
              <a:ln>
                <a:solidFill>
                  <a:sysClr val="windowText" lastClr="0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F293-4490-8359-FDF3FEECDF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BGD_5!$A$4:$A$6</c:f>
              <c:strCache>
                <c:ptCount val="3"/>
                <c:pt idx="0">
                  <c:v>Estimated number 
of pregnant women 
living with HIV</c:v>
                </c:pt>
                <c:pt idx="1">
                  <c:v>Number of 
pregnant women
receiving ARVs</c:v>
                </c:pt>
                <c:pt idx="2">
                  <c:v>PMTCT coverage (%)</c:v>
                </c:pt>
              </c:strCache>
            </c:strRef>
          </c:cat>
          <c:val>
            <c:numRef>
              <c:f>BGD_5!$C$4:$C$6</c:f>
              <c:numCache>
                <c:formatCode>General</c:formatCode>
                <c:ptCount val="3"/>
                <c:pt idx="0" formatCode="_(* #,##0_);_(* \(#,##0\);_(* &quot;-&quot;??_);_(@_)">
                  <c:v>107</c:v>
                </c:pt>
              </c:numCache>
            </c:numRef>
          </c:val>
          <c:smooth val="0"/>
          <c:extLst>
            <c:ext xmlns:c16="http://schemas.microsoft.com/office/drawing/2014/chart" uri="{C3380CC4-5D6E-409C-BE32-E72D297353CC}">
              <c16:uniqueId val="{00000007-F293-4490-8359-FDF3FEECDFFE}"/>
            </c:ext>
          </c:extLst>
        </c:ser>
        <c:ser>
          <c:idx val="2"/>
          <c:order val="2"/>
          <c:tx>
            <c:strRef>
              <c:f>BGD_5!$D$3</c:f>
              <c:strCache>
                <c:ptCount val="1"/>
                <c:pt idx="0">
                  <c:v>Upper estimate</c:v>
                </c:pt>
              </c:strCache>
            </c:strRef>
          </c:tx>
          <c:marker>
            <c:symbol val="dash"/>
            <c:size val="10"/>
            <c:spPr>
              <a:solidFill>
                <a:schemeClr val="tx1"/>
              </a:solidFill>
              <a:ln>
                <a:solidFill>
                  <a:sysClr val="windowText" lastClr="000000"/>
                </a:solidFill>
              </a:ln>
            </c:spPr>
          </c:marker>
          <c:cat>
            <c:strRef>
              <c:f>BGD_5!$A$4:$A$6</c:f>
              <c:strCache>
                <c:ptCount val="3"/>
                <c:pt idx="0">
                  <c:v>Estimated number 
of pregnant women 
living with HIV</c:v>
                </c:pt>
                <c:pt idx="1">
                  <c:v>Number of 
pregnant women
receiving ARVs</c:v>
                </c:pt>
                <c:pt idx="2">
                  <c:v>PMTCT coverage (%)</c:v>
                </c:pt>
              </c:strCache>
            </c:strRef>
          </c:cat>
          <c:val>
            <c:numRef>
              <c:f>BGD_5!$D$4:$D$6</c:f>
              <c:numCache>
                <c:formatCode>General</c:formatCode>
                <c:ptCount val="3"/>
                <c:pt idx="0" formatCode="_(* #,##0_);_(* \(#,##0\);_(* &quot;-&quot;??_);_(@_)">
                  <c:v>150</c:v>
                </c:pt>
              </c:numCache>
            </c:numRef>
          </c:val>
          <c:smooth val="0"/>
          <c:extLst>
            <c:ext xmlns:c16="http://schemas.microsoft.com/office/drawing/2014/chart" uri="{C3380CC4-5D6E-409C-BE32-E72D297353CC}">
              <c16:uniqueId val="{00000008-F293-4490-8359-FDF3FEECDFFE}"/>
            </c:ext>
          </c:extLst>
        </c:ser>
        <c:dLbls>
          <c:showLegendKey val="0"/>
          <c:showVal val="0"/>
          <c:showCatName val="0"/>
          <c:showSerName val="0"/>
          <c:showPercent val="0"/>
          <c:showBubbleSize val="0"/>
        </c:dLbls>
        <c:hiLowLines/>
        <c:marker val="1"/>
        <c:smooth val="0"/>
        <c:axId val="229639680"/>
        <c:axId val="229641216"/>
      </c:lineChart>
      <c:lineChart>
        <c:grouping val="standard"/>
        <c:varyColors val="0"/>
        <c:ser>
          <c:idx val="5"/>
          <c:order val="5"/>
          <c:tx>
            <c:strRef>
              <c:f>BGD_5!$G$3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F293-4490-8359-FDF3FEECDFFE}"/>
              </c:ext>
            </c:extLst>
          </c:dPt>
          <c:cat>
            <c:strRef>
              <c:f>BGD_5!$A$4:$A$6</c:f>
              <c:strCache>
                <c:ptCount val="3"/>
                <c:pt idx="0">
                  <c:v>Estimated number 
of pregnant women 
living with HIV</c:v>
                </c:pt>
                <c:pt idx="1">
                  <c:v>Number of 
pregnant women
receiving ARVs</c:v>
                </c:pt>
                <c:pt idx="2">
                  <c:v>PMTCT coverage (%)</c:v>
                </c:pt>
              </c:strCache>
            </c:strRef>
          </c:cat>
          <c:val>
            <c:numRef>
              <c:f>BGD_5!$G$4:$G$6</c:f>
              <c:numCache>
                <c:formatCode>General</c:formatCode>
                <c:ptCount val="3"/>
                <c:pt idx="2" formatCode="#,##0">
                  <c:v>24</c:v>
                </c:pt>
              </c:numCache>
            </c:numRef>
          </c:val>
          <c:smooth val="0"/>
          <c:extLst>
            <c:ext xmlns:c16="http://schemas.microsoft.com/office/drawing/2014/chart" uri="{C3380CC4-5D6E-409C-BE32-E72D297353CC}">
              <c16:uniqueId val="{0000000A-F293-4490-8359-FDF3FEECDFFE}"/>
            </c:ext>
          </c:extLst>
        </c:ser>
        <c:ser>
          <c:idx val="6"/>
          <c:order val="6"/>
          <c:tx>
            <c:strRef>
              <c:f>BGD_5!$H$3</c:f>
              <c:strCache>
                <c:ptCount val="1"/>
                <c:pt idx="0">
                  <c:v>ART Upper estimate</c:v>
                </c:pt>
              </c:strCache>
            </c:strRef>
          </c:tx>
          <c:marker>
            <c:symbol val="dash"/>
            <c:size val="10"/>
            <c:spPr>
              <a:solidFill>
                <a:schemeClr val="tx1"/>
              </a:solidFill>
              <a:ln>
                <a:solidFill>
                  <a:sysClr val="windowText" lastClr="000000"/>
                </a:solidFill>
              </a:ln>
            </c:spPr>
          </c:marker>
          <c:cat>
            <c:strRef>
              <c:f>BGD_5!$A$4:$A$6</c:f>
              <c:strCache>
                <c:ptCount val="3"/>
                <c:pt idx="0">
                  <c:v>Estimated number 
of pregnant women 
living with HIV</c:v>
                </c:pt>
                <c:pt idx="1">
                  <c:v>Number of 
pregnant women
receiving ARVs</c:v>
                </c:pt>
                <c:pt idx="2">
                  <c:v>PMTCT coverage (%)</c:v>
                </c:pt>
              </c:strCache>
            </c:strRef>
          </c:cat>
          <c:val>
            <c:numRef>
              <c:f>BGD_5!$H$4:$H$6</c:f>
              <c:numCache>
                <c:formatCode>General</c:formatCode>
                <c:ptCount val="3"/>
                <c:pt idx="2" formatCode="#,##0">
                  <c:v>33</c:v>
                </c:pt>
              </c:numCache>
            </c:numRef>
          </c:val>
          <c:smooth val="0"/>
          <c:extLst>
            <c:ext xmlns:c16="http://schemas.microsoft.com/office/drawing/2014/chart" uri="{C3380CC4-5D6E-409C-BE32-E72D297353CC}">
              <c16:uniqueId val="{0000000B-F293-4490-8359-FDF3FEECDFFE}"/>
            </c:ext>
          </c:extLst>
        </c:ser>
        <c:dLbls>
          <c:showLegendKey val="0"/>
          <c:showVal val="0"/>
          <c:showCatName val="0"/>
          <c:showSerName val="0"/>
          <c:showPercent val="0"/>
          <c:showBubbleSize val="0"/>
        </c:dLbls>
        <c:hiLowLines/>
        <c:marker val="1"/>
        <c:smooth val="0"/>
        <c:axId val="229649408"/>
        <c:axId val="229647488"/>
      </c:lineChart>
      <c:catAx>
        <c:axId val="229639680"/>
        <c:scaling>
          <c:orientation val="minMax"/>
        </c:scaling>
        <c:delete val="0"/>
        <c:axPos val="b"/>
        <c:numFmt formatCode="General" sourceLinked="0"/>
        <c:majorTickMark val="out"/>
        <c:minorTickMark val="none"/>
        <c:tickLblPos val="nextTo"/>
        <c:crossAx val="229641216"/>
        <c:crosses val="autoZero"/>
        <c:auto val="1"/>
        <c:lblAlgn val="ctr"/>
        <c:lblOffset val="100"/>
        <c:noMultiLvlLbl val="0"/>
      </c:catAx>
      <c:valAx>
        <c:axId val="229641216"/>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9639680"/>
        <c:crosses val="autoZero"/>
        <c:crossBetween val="between"/>
      </c:valAx>
      <c:valAx>
        <c:axId val="22964748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9649408"/>
        <c:crosses val="max"/>
        <c:crossBetween val="between"/>
        <c:majorUnit val="20"/>
      </c:valAx>
      <c:catAx>
        <c:axId val="229649408"/>
        <c:scaling>
          <c:orientation val="minMax"/>
        </c:scaling>
        <c:delete val="1"/>
        <c:axPos val="b"/>
        <c:numFmt formatCode="General" sourceLinked="1"/>
        <c:majorTickMark val="out"/>
        <c:minorTickMark val="none"/>
        <c:tickLblPos val="nextTo"/>
        <c:crossAx val="22964748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30497443049738E-2"/>
          <c:y val="0.11746958637469586"/>
          <c:w val="0.88511390051139005"/>
          <c:h val="0.68121692817594881"/>
        </c:manualLayout>
      </c:layout>
      <c:barChart>
        <c:barDir val="col"/>
        <c:grouping val="clustered"/>
        <c:varyColors val="0"/>
        <c:ser>
          <c:idx val="0"/>
          <c:order val="0"/>
          <c:spPr>
            <a:solidFill>
              <a:srgbClr val="88C540"/>
            </a:solidFill>
            <a:ln>
              <a:noFill/>
            </a:ln>
          </c:spPr>
          <c:invertIfNegative val="0"/>
          <c:dPt>
            <c:idx val="0"/>
            <c:invertIfNegative val="0"/>
            <c:bubble3D val="0"/>
            <c:spPr>
              <a:solidFill>
                <a:srgbClr val="00A99A"/>
              </a:solidFill>
              <a:ln>
                <a:noFill/>
              </a:ln>
            </c:spPr>
            <c:extLst>
              <c:ext xmlns:c16="http://schemas.microsoft.com/office/drawing/2014/chart" uri="{C3380CC4-5D6E-409C-BE32-E72D297353CC}">
                <c16:uniqueId val="{00000001-ACF0-4147-9B04-75F844676A03}"/>
              </c:ext>
            </c:extLst>
          </c:dPt>
          <c:dPt>
            <c:idx val="1"/>
            <c:invertIfNegative val="0"/>
            <c:bubble3D val="0"/>
            <c:spPr>
              <a:solidFill>
                <a:srgbClr val="F15B40"/>
              </a:solidFill>
              <a:ln>
                <a:noFill/>
              </a:ln>
            </c:spPr>
            <c:extLst>
              <c:ext xmlns:c16="http://schemas.microsoft.com/office/drawing/2014/chart" uri="{C3380CC4-5D6E-409C-BE32-E72D297353CC}">
                <c16:uniqueId val="{00000003-ACF0-4147-9B04-75F844676A03}"/>
              </c:ext>
            </c:extLst>
          </c:dPt>
          <c:dPt>
            <c:idx val="2"/>
            <c:invertIfNegative val="0"/>
            <c:bubble3D val="0"/>
            <c:spPr>
              <a:solidFill>
                <a:srgbClr val="CDC884"/>
              </a:solidFill>
              <a:ln>
                <a:noFill/>
              </a:ln>
            </c:spPr>
            <c:extLst>
              <c:ext xmlns:c16="http://schemas.microsoft.com/office/drawing/2014/chart" uri="{C3380CC4-5D6E-409C-BE32-E72D297353CC}">
                <c16:uniqueId val="{00000005-ACF0-4147-9B04-75F844676A03}"/>
              </c:ext>
            </c:extLst>
          </c:dPt>
          <c:dPt>
            <c:idx val="3"/>
            <c:invertIfNegative val="0"/>
            <c:bubble3D val="0"/>
            <c:spPr>
              <a:solidFill>
                <a:srgbClr val="63CDF6"/>
              </a:solidFill>
              <a:ln>
                <a:noFill/>
              </a:ln>
            </c:spPr>
            <c:extLst>
              <c:ext xmlns:c16="http://schemas.microsoft.com/office/drawing/2014/chart" uri="{C3380CC4-5D6E-409C-BE32-E72D297353CC}">
                <c16:uniqueId val="{00000007-ACF0-4147-9B04-75F844676A0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nat_KP'!$A$3:$A$6</c:f>
              <c:strCache>
                <c:ptCount val="4"/>
                <c:pt idx="0">
                  <c:v>FSW (2016)</c:v>
                </c:pt>
                <c:pt idx="1">
                  <c:v>MSM (2015)</c:v>
                </c:pt>
                <c:pt idx="2">
                  <c:v>TG people (2015)</c:v>
                </c:pt>
                <c:pt idx="3">
                  <c:v>PWID (2016)</c:v>
                </c:pt>
              </c:strCache>
            </c:strRef>
          </c:cat>
          <c:val>
            <c:numRef>
              <c:f>'HIV Prev nat_KP'!$B$3:$B$6</c:f>
              <c:numCache>
                <c:formatCode>General</c:formatCode>
                <c:ptCount val="4"/>
                <c:pt idx="0">
                  <c:v>0.2</c:v>
                </c:pt>
                <c:pt idx="1">
                  <c:v>0.2</c:v>
                </c:pt>
                <c:pt idx="2">
                  <c:v>1.4</c:v>
                </c:pt>
                <c:pt idx="3">
                  <c:v>18.100000000000001</c:v>
                </c:pt>
              </c:numCache>
            </c:numRef>
          </c:val>
          <c:extLst>
            <c:ext xmlns:c16="http://schemas.microsoft.com/office/drawing/2014/chart" uri="{C3380CC4-5D6E-409C-BE32-E72D297353CC}">
              <c16:uniqueId val="{00000008-ACF0-4147-9B04-75F844676A03}"/>
            </c:ext>
          </c:extLst>
        </c:ser>
        <c:ser>
          <c:idx val="1"/>
          <c:order val="1"/>
          <c:spPr>
            <a:solidFill>
              <a:srgbClr val="F78E1E"/>
            </a:solidFill>
            <a:ln>
              <a:noFill/>
            </a:ln>
          </c:spPr>
          <c:invertIfNegative val="0"/>
          <c:cat>
            <c:strRef>
              <c:f>'HIV Prev nat_KP'!$A$3:$A$6</c:f>
              <c:strCache>
                <c:ptCount val="4"/>
                <c:pt idx="0">
                  <c:v>FSW (2016)</c:v>
                </c:pt>
                <c:pt idx="1">
                  <c:v>MSM (2015)</c:v>
                </c:pt>
                <c:pt idx="2">
                  <c:v>TG people (2015)</c:v>
                </c:pt>
                <c:pt idx="3">
                  <c:v>PWID (2016)</c:v>
                </c:pt>
              </c:strCache>
            </c:strRef>
          </c:cat>
          <c:val>
            <c:numRef>
              <c:f>'HIV Prev nat_KP'!$C$3:$C$6</c:f>
              <c:numCache>
                <c:formatCode>General</c:formatCode>
                <c:ptCount val="4"/>
              </c:numCache>
            </c:numRef>
          </c:val>
          <c:extLst>
            <c:ext xmlns:c16="http://schemas.microsoft.com/office/drawing/2014/chart" uri="{C3380CC4-5D6E-409C-BE32-E72D297353CC}">
              <c16:uniqueId val="{00000009-ACF0-4147-9B04-75F844676A03}"/>
            </c:ext>
          </c:extLst>
        </c:ser>
        <c:ser>
          <c:idx val="2"/>
          <c:order val="2"/>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nat_KP'!$A$3:$A$6</c:f>
              <c:strCache>
                <c:ptCount val="4"/>
                <c:pt idx="0">
                  <c:v>FSW (2016)</c:v>
                </c:pt>
                <c:pt idx="1">
                  <c:v>MSM (2015)</c:v>
                </c:pt>
                <c:pt idx="2">
                  <c:v>TG people (2015)</c:v>
                </c:pt>
                <c:pt idx="3">
                  <c:v>PWID (2016)</c:v>
                </c:pt>
              </c:strCache>
            </c:strRef>
          </c:cat>
          <c:val>
            <c:numRef>
              <c:f>'HIV Prev nat_KP'!$D$3:$D$6</c:f>
              <c:numCache>
                <c:formatCode>General</c:formatCode>
                <c:ptCount val="4"/>
              </c:numCache>
            </c:numRef>
          </c:val>
          <c:extLst>
            <c:ext xmlns:c16="http://schemas.microsoft.com/office/drawing/2014/chart" uri="{C3380CC4-5D6E-409C-BE32-E72D297353CC}">
              <c16:uniqueId val="{0000000A-ACF0-4147-9B04-75F844676A03}"/>
            </c:ext>
          </c:extLst>
        </c:ser>
        <c:dLbls>
          <c:showLegendKey val="0"/>
          <c:showVal val="0"/>
          <c:showCatName val="0"/>
          <c:showSerName val="0"/>
          <c:showPercent val="0"/>
          <c:showBubbleSize val="0"/>
        </c:dLbls>
        <c:gapWidth val="150"/>
        <c:overlap val="100"/>
        <c:axId val="42681856"/>
        <c:axId val="42683392"/>
      </c:barChart>
      <c:catAx>
        <c:axId val="42681856"/>
        <c:scaling>
          <c:orientation val="minMax"/>
        </c:scaling>
        <c:delete val="0"/>
        <c:axPos val="b"/>
        <c:numFmt formatCode="General" sourceLinked="0"/>
        <c:majorTickMark val="out"/>
        <c:minorTickMark val="none"/>
        <c:tickLblPos val="nextTo"/>
        <c:crossAx val="42683392"/>
        <c:crosses val="autoZero"/>
        <c:auto val="1"/>
        <c:lblAlgn val="ctr"/>
        <c:lblOffset val="100"/>
        <c:noMultiLvlLbl val="0"/>
      </c:catAx>
      <c:valAx>
        <c:axId val="42683392"/>
        <c:scaling>
          <c:orientation val="minMax"/>
          <c:max val="20"/>
          <c:min val="0"/>
        </c:scaling>
        <c:delete val="0"/>
        <c:axPos val="l"/>
        <c:majorGridlines>
          <c:spPr>
            <a:ln w="6350">
              <a:solidFill>
                <a:schemeClr val="bg1">
                  <a:lumMod val="95000"/>
                  <a:alpha val="78000"/>
                </a:schemeClr>
              </a:solidFill>
              <a:prstDash val="sysDot"/>
            </a:ln>
          </c:spPr>
        </c:majorGridlines>
        <c:title>
          <c:tx>
            <c:rich>
              <a:bodyPr rot="0" vert="horz"/>
              <a:lstStyle/>
              <a:p>
                <a:pPr>
                  <a:defRPr/>
                </a:pPr>
                <a:r>
                  <a:rPr lang="en-US"/>
                  <a:t>%</a:t>
                </a:r>
              </a:p>
            </c:rich>
          </c:tx>
          <c:layout>
            <c:manualLayout>
              <c:xMode val="edge"/>
              <c:yMode val="edge"/>
              <c:x val="2.7272728248844964E-3"/>
              <c:y val="0.1059880053365906"/>
            </c:manualLayout>
          </c:layout>
          <c:overlay val="0"/>
        </c:title>
        <c:numFmt formatCode="General" sourceLinked="1"/>
        <c:majorTickMark val="out"/>
        <c:minorTickMark val="none"/>
        <c:tickLblPos val="nextTo"/>
        <c:crossAx val="42681856"/>
        <c:crosses val="autoZero"/>
        <c:crossBetween val="between"/>
        <c:majorUnit val="5"/>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Bangladesh!$W$32:$W$33</c:f>
              <c:strCache>
                <c:ptCount val="2"/>
                <c:pt idx="0">
                  <c:v>National </c:v>
                </c:pt>
                <c:pt idx="1">
                  <c:v>Dhaka</c:v>
                </c:pt>
              </c:strCache>
            </c:strRef>
          </c:cat>
          <c:val>
            <c:numRef>
              <c:f>Bangladesh!$X$32:$X$33</c:f>
              <c:numCache>
                <c:formatCode>General</c:formatCode>
                <c:ptCount val="2"/>
                <c:pt idx="0">
                  <c:v>1.4</c:v>
                </c:pt>
                <c:pt idx="1">
                  <c:v>0.9</c:v>
                </c:pt>
              </c:numCache>
            </c:numRef>
          </c:val>
          <c:extLst>
            <c:ext xmlns:c16="http://schemas.microsoft.com/office/drawing/2014/chart" uri="{C3380CC4-5D6E-409C-BE32-E72D297353CC}">
              <c16:uniqueId val="{00000000-6DE8-43B7-87C7-0E0AD6F93528}"/>
            </c:ext>
          </c:extLst>
        </c:ser>
        <c:dLbls>
          <c:showLegendKey val="0"/>
          <c:showVal val="0"/>
          <c:showCatName val="0"/>
          <c:showSerName val="0"/>
          <c:showPercent val="0"/>
          <c:showBubbleSize val="0"/>
        </c:dLbls>
        <c:gapWidth val="25"/>
        <c:axId val="15008512"/>
        <c:axId val="15010048"/>
      </c:barChart>
      <c:catAx>
        <c:axId val="1500851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5010048"/>
        <c:crosses val="autoZero"/>
        <c:auto val="1"/>
        <c:lblAlgn val="ctr"/>
        <c:lblOffset val="800"/>
        <c:noMultiLvlLbl val="0"/>
      </c:catAx>
      <c:valAx>
        <c:axId val="15010048"/>
        <c:scaling>
          <c:orientation val="minMax"/>
          <c:max val="50"/>
          <c:min val="0"/>
        </c:scaling>
        <c:delete val="1"/>
        <c:axPos val="t"/>
        <c:numFmt formatCode="General" sourceLinked="1"/>
        <c:majorTickMark val="out"/>
        <c:minorTickMark val="none"/>
        <c:tickLblPos val="nextTo"/>
        <c:crossAx val="1500851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Bangladesh!$W$34:$W$35</c:f>
              <c:strCache>
                <c:ptCount val="2"/>
                <c:pt idx="0">
                  <c:v>National </c:v>
                </c:pt>
                <c:pt idx="1">
                  <c:v>Dhaka</c:v>
                </c:pt>
              </c:strCache>
            </c:strRef>
          </c:cat>
          <c:val>
            <c:numRef>
              <c:f>Bangladesh!$X$34:$X$35</c:f>
              <c:numCache>
                <c:formatCode>General</c:formatCode>
                <c:ptCount val="2"/>
                <c:pt idx="0">
                  <c:v>0.2</c:v>
                </c:pt>
                <c:pt idx="1">
                  <c:v>0.3</c:v>
                </c:pt>
              </c:numCache>
            </c:numRef>
          </c:val>
          <c:extLst>
            <c:ext xmlns:c16="http://schemas.microsoft.com/office/drawing/2014/chart" uri="{C3380CC4-5D6E-409C-BE32-E72D297353CC}">
              <c16:uniqueId val="{00000000-CCBF-4B03-900B-A73AE8B27DDD}"/>
            </c:ext>
          </c:extLst>
        </c:ser>
        <c:dLbls>
          <c:showLegendKey val="0"/>
          <c:showVal val="0"/>
          <c:showCatName val="0"/>
          <c:showSerName val="0"/>
          <c:showPercent val="0"/>
          <c:showBubbleSize val="0"/>
        </c:dLbls>
        <c:gapWidth val="25"/>
        <c:axId val="15019008"/>
        <c:axId val="15024896"/>
      </c:barChart>
      <c:catAx>
        <c:axId val="1501900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5024896"/>
        <c:crosses val="autoZero"/>
        <c:auto val="1"/>
        <c:lblAlgn val="ctr"/>
        <c:lblOffset val="800"/>
        <c:noMultiLvlLbl val="0"/>
      </c:catAx>
      <c:valAx>
        <c:axId val="15024896"/>
        <c:scaling>
          <c:orientation val="minMax"/>
          <c:max val="50"/>
          <c:min val="0"/>
        </c:scaling>
        <c:delete val="1"/>
        <c:axPos val="t"/>
        <c:numFmt formatCode="General" sourceLinked="1"/>
        <c:majorTickMark val="out"/>
        <c:minorTickMark val="none"/>
        <c:tickLblPos val="nextTo"/>
        <c:crossAx val="15019008"/>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Bangladesh!$W$36:$W$37</c:f>
              <c:strCache>
                <c:ptCount val="2"/>
                <c:pt idx="0">
                  <c:v>National </c:v>
                </c:pt>
                <c:pt idx="1">
                  <c:v>Dhaka A1</c:v>
                </c:pt>
              </c:strCache>
            </c:strRef>
          </c:cat>
          <c:val>
            <c:numRef>
              <c:f>Bangladesh!$X$36:$X$37</c:f>
              <c:numCache>
                <c:formatCode>General</c:formatCode>
                <c:ptCount val="2"/>
                <c:pt idx="0">
                  <c:v>18.100000000000001</c:v>
                </c:pt>
                <c:pt idx="1">
                  <c:v>27.3</c:v>
                </c:pt>
              </c:numCache>
            </c:numRef>
          </c:val>
          <c:extLst>
            <c:ext xmlns:c16="http://schemas.microsoft.com/office/drawing/2014/chart" uri="{C3380CC4-5D6E-409C-BE32-E72D297353CC}">
              <c16:uniqueId val="{00000000-AE9B-4C06-BFC5-E13788087057}"/>
            </c:ext>
          </c:extLst>
        </c:ser>
        <c:dLbls>
          <c:showLegendKey val="0"/>
          <c:showVal val="0"/>
          <c:showCatName val="0"/>
          <c:showSerName val="0"/>
          <c:showPercent val="0"/>
          <c:showBubbleSize val="0"/>
        </c:dLbls>
        <c:gapWidth val="25"/>
        <c:axId val="15054336"/>
        <c:axId val="15055872"/>
      </c:barChart>
      <c:catAx>
        <c:axId val="1505433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5055872"/>
        <c:crosses val="autoZero"/>
        <c:auto val="1"/>
        <c:lblAlgn val="ctr"/>
        <c:lblOffset val="800"/>
        <c:noMultiLvlLbl val="0"/>
      </c:catAx>
      <c:valAx>
        <c:axId val="15055872"/>
        <c:scaling>
          <c:orientation val="minMax"/>
          <c:max val="50"/>
          <c:min val="0"/>
        </c:scaling>
        <c:delete val="1"/>
        <c:axPos val="t"/>
        <c:numFmt formatCode="General" sourceLinked="1"/>
        <c:majorTickMark val="out"/>
        <c:minorTickMark val="none"/>
        <c:tickLblPos val="nextTo"/>
        <c:crossAx val="15054336"/>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0.00578</cdr:x>
      <cdr:y>0.01034</cdr:y>
    </cdr:from>
    <cdr:to>
      <cdr:x>0.18497</cdr:x>
      <cdr:y>0.11321</cdr:y>
    </cdr:to>
    <cdr:sp macro="" textlink="">
      <cdr:nvSpPr>
        <cdr:cNvPr id="3" name="Rectangle 2"/>
        <cdr:cNvSpPr/>
      </cdr:nvSpPr>
      <cdr:spPr>
        <a:xfrm xmlns:a="http://schemas.openxmlformats.org/drawingml/2006/main">
          <a:off x="50834" y="41759"/>
          <a:ext cx="1575931" cy="415442"/>
        </a:xfrm>
        <a:prstGeom xmlns:a="http://schemas.openxmlformats.org/drawingml/2006/main" prst="rect">
          <a:avLst/>
        </a:prstGeom>
        <a:noFill xmlns:a="http://schemas.openxmlformats.org/drawingml/2006/main"/>
        <a:ln xmlns:a="http://schemas.openxmlformats.org/drawingml/2006/main" w="3175" cap="flat" cmpd="sng" algn="ctr">
          <a:solidFill>
            <a:srgbClr val="4F81BD">
              <a:shade val="50000"/>
            </a:srgbClr>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solidFill>
                <a:sysClr val="windowText" lastClr="000000"/>
              </a:solidFill>
            </a:rPr>
            <a:t>*Sentinel surveillance was not conducted </a:t>
          </a:r>
          <a:r>
            <a:rPr lang="en-US" dirty="0"/>
            <a:t> </a:t>
          </a:r>
        </a:p>
      </cdr:txBody>
    </cdr:sp>
  </cdr:relSizeAnchor>
</c:userShapes>
</file>

<file path=ppt/drawings/drawing2.xml><?xml version="1.0" encoding="utf-8"?>
<c:userShapes xmlns:c="http://schemas.openxmlformats.org/drawingml/2006/chart">
  <cdr:relSizeAnchor xmlns:cdr="http://schemas.openxmlformats.org/drawingml/2006/chartDrawing">
    <cdr:from>
      <cdr:x>0.39023</cdr:x>
      <cdr:y>0.91835</cdr:y>
    </cdr:from>
    <cdr:to>
      <cdr:x>0.75565</cdr:x>
      <cdr:y>0.97495</cdr:y>
    </cdr:to>
    <cdr:sp macro="" textlink="">
      <cdr:nvSpPr>
        <cdr:cNvPr id="2" name="TextBox 1"/>
        <cdr:cNvSpPr txBox="1"/>
      </cdr:nvSpPr>
      <cdr:spPr>
        <a:xfrm xmlns:a="http://schemas.openxmlformats.org/drawingml/2006/main">
          <a:off x="3250622" y="3708839"/>
          <a:ext cx="3043990" cy="228599"/>
        </a:xfrm>
        <a:prstGeom xmlns:a="http://schemas.openxmlformats.org/drawingml/2006/main" prst="rect">
          <a:avLst/>
        </a:prstGeom>
        <a:noFill xmlns:a="http://schemas.openxmlformats.org/drawingml/2006/main"/>
        <a:ln xmlns:a="http://schemas.openxmlformats.org/drawingml/2006/main" w="9525" cmpd="sng">
          <a:solidFill>
            <a:srgbClr val="88C54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900" dirty="0">
              <a:latin typeface="Arial" panose="020B0604020202020204" pitchFamily="34" charset="0"/>
              <a:cs typeface="Arial" panose="020B0604020202020204" pitchFamily="34" charset="0"/>
            </a:rPr>
            <a:t>* 2015-16</a:t>
          </a:r>
          <a:r>
            <a:rPr lang="en-US" sz="900" baseline="0" dirty="0">
              <a:latin typeface="Arial" panose="020B0604020202020204" pitchFamily="34" charset="0"/>
              <a:cs typeface="Arial" panose="020B0604020202020204" pitchFamily="34" charset="0"/>
            </a:rPr>
            <a:t> data is for Dhaka and </a:t>
          </a:r>
          <a:r>
            <a:rPr lang="en-US" sz="900" baseline="0" dirty="0" err="1">
              <a:latin typeface="Arial" panose="020B0604020202020204" pitchFamily="34" charset="0"/>
              <a:cs typeface="Arial" panose="020B0604020202020204" pitchFamily="34" charset="0"/>
            </a:rPr>
            <a:t>Hili</a:t>
          </a:r>
          <a:r>
            <a:rPr lang="en-US" sz="900" baseline="0" dirty="0">
              <a:latin typeface="Arial" panose="020B0604020202020204" pitchFamily="34" charset="0"/>
              <a:cs typeface="Arial" panose="020B0604020202020204" pitchFamily="34" charset="0"/>
            </a:rPr>
            <a:t> combined</a:t>
          </a:r>
          <a:endParaRPr lang="en-US" sz="9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absSizeAnchor xmlns:cdr="http://schemas.openxmlformats.org/drawingml/2006/chartDrawing">
    <cdr:from>
      <cdr:x>0.09649</cdr:x>
      <cdr:y>0.09761</cdr:y>
    </cdr:from>
    <cdr:ext cx="7406640" cy="0"/>
    <cdr:cxnSp macro="">
      <cdr:nvCxnSpPr>
        <cdr:cNvPr id="3" name="Straight Connector 2">
          <a:extLst xmlns:a="http://schemas.openxmlformats.org/drawingml/2006/main">
            <a:ext uri="{FF2B5EF4-FFF2-40B4-BE49-F238E27FC236}">
              <a16:creationId xmlns:a16="http://schemas.microsoft.com/office/drawing/2014/main" id="{F7B013E3-330C-4585-B699-EEE937FE3168}"/>
            </a:ext>
          </a:extLst>
        </cdr:cNvPr>
        <cdr:cNvCxnSpPr/>
      </cdr:nvCxnSpPr>
      <cdr:spPr>
        <a:xfrm xmlns:a="http://schemas.openxmlformats.org/drawingml/2006/main">
          <a:off x="838201" y="371902"/>
          <a:ext cx="7406640" cy="0"/>
        </a:xfrm>
        <a:prstGeom xmlns:a="http://schemas.openxmlformats.org/drawingml/2006/main" prst="line">
          <a:avLst/>
        </a:prstGeom>
        <a:ln xmlns:a="http://schemas.openxmlformats.org/drawingml/2006/main" w="12700">
          <a:solidFill>
            <a:srgbClr val="F78E1E"/>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userShapes>
</file>

<file path=ppt/drawings/drawing4.xml><?xml version="1.0" encoding="utf-8"?>
<c:userShapes xmlns:c="http://schemas.openxmlformats.org/drawingml/2006/chart">
  <cdr:relSizeAnchor xmlns:cdr="http://schemas.openxmlformats.org/drawingml/2006/chartDrawing">
    <cdr:from>
      <cdr:x>0.83525</cdr:x>
      <cdr:y>0.88798</cdr:y>
    </cdr:from>
    <cdr:to>
      <cdr:x>0.92914</cdr:x>
      <cdr:y>0.97147</cdr:y>
    </cdr:to>
    <cdr:sp macro="" textlink="">
      <cdr:nvSpPr>
        <cdr:cNvPr id="3" name="Rectangle 2"/>
        <cdr:cNvSpPr/>
      </cdr:nvSpPr>
      <cdr:spPr>
        <a:xfrm xmlns:a="http://schemas.openxmlformats.org/drawingml/2006/main">
          <a:off x="7118951" y="3450851"/>
          <a:ext cx="800203" cy="324459"/>
        </a:xfrm>
        <a:prstGeom xmlns:a="http://schemas.openxmlformats.org/drawingml/2006/main" prst="rect">
          <a:avLst/>
        </a:prstGeom>
        <a:ln xmlns:a="http://schemas.openxmlformats.org/drawingml/2006/main" w="3175">
          <a:prstDash val="sysDash"/>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b="0" dirty="0">
              <a:latin typeface="Arial" pitchFamily="34" charset="0"/>
              <a:cs typeface="Arial" pitchFamily="34" charset="0"/>
            </a:rPr>
            <a:t>* Dhaka</a:t>
          </a:r>
          <a:endParaRPr lang="th-TH" sz="1100" b="0" dirty="0">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7.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89035" tIns="44518" rIns="89035" bIns="44518" rtlCol="0"/>
          <a:lstStyle>
            <a:lvl1pPr algn="l">
              <a:defRPr sz="1100"/>
            </a:lvl1pPr>
          </a:lstStyle>
          <a:p>
            <a:endParaRPr lang="th-TH"/>
          </a:p>
        </p:txBody>
      </p:sp>
      <p:sp>
        <p:nvSpPr>
          <p:cNvPr id="3" name="Date Placeholder 2"/>
          <p:cNvSpPr>
            <a:spLocks noGrp="1"/>
          </p:cNvSpPr>
          <p:nvPr>
            <p:ph type="dt" sz="quarter" idx="1"/>
          </p:nvPr>
        </p:nvSpPr>
        <p:spPr>
          <a:xfrm>
            <a:off x="3850445" y="1"/>
            <a:ext cx="2945659" cy="496332"/>
          </a:xfrm>
          <a:prstGeom prst="rect">
            <a:avLst/>
          </a:prstGeom>
        </p:spPr>
        <p:txBody>
          <a:bodyPr vert="horz" lIns="89035" tIns="44518" rIns="89035" bIns="44518" rtlCol="0"/>
          <a:lstStyle>
            <a:lvl1pPr algn="r">
              <a:defRPr sz="1100"/>
            </a:lvl1pPr>
          </a:lstStyle>
          <a:p>
            <a:fld id="{97095DDA-836C-4256-B863-0AF36A2BC492}" type="datetimeFigureOut">
              <a:rPr lang="th-TH" smtClean="0"/>
              <a:pPr/>
              <a:t>14/09/63</a:t>
            </a:fld>
            <a:endParaRPr lang="th-TH"/>
          </a:p>
        </p:txBody>
      </p:sp>
      <p:sp>
        <p:nvSpPr>
          <p:cNvPr id="4" name="Footer Placeholder 3"/>
          <p:cNvSpPr>
            <a:spLocks noGrp="1"/>
          </p:cNvSpPr>
          <p:nvPr>
            <p:ph type="ftr" sz="quarter" idx="2"/>
          </p:nvPr>
        </p:nvSpPr>
        <p:spPr>
          <a:xfrm>
            <a:off x="2" y="9428584"/>
            <a:ext cx="2945659" cy="496332"/>
          </a:xfrm>
          <a:prstGeom prst="rect">
            <a:avLst/>
          </a:prstGeom>
        </p:spPr>
        <p:txBody>
          <a:bodyPr vert="horz" lIns="89035" tIns="44518" rIns="89035" bIns="44518" rtlCol="0" anchor="b"/>
          <a:lstStyle>
            <a:lvl1pPr algn="l">
              <a:defRPr sz="1100"/>
            </a:lvl1pPr>
          </a:lstStyle>
          <a:p>
            <a:endParaRPr lang="th-TH"/>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89035" tIns="44518" rIns="89035" bIns="44518" rtlCol="0" anchor="b"/>
          <a:lstStyle>
            <a:lvl1pPr algn="r">
              <a:defRPr sz="1100"/>
            </a:lvl1pPr>
          </a:lstStyle>
          <a:p>
            <a:fld id="{0803E52D-71B3-4BD4-86A1-C1795C0A45F5}" type="slidenum">
              <a:rPr lang="th-TH" smtClean="0"/>
              <a:pPr/>
              <a:t>‹#›</a:t>
            </a:fld>
            <a:endParaRPr lang="th-TH"/>
          </a:p>
        </p:txBody>
      </p:sp>
    </p:spTree>
    <p:extLst>
      <p:ext uri="{BB962C8B-B14F-4D97-AF65-F5344CB8AC3E}">
        <p14:creationId xmlns:p14="http://schemas.microsoft.com/office/powerpoint/2010/main" val="261019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89035" tIns="44518" rIns="89035" bIns="44518" rtlCol="0"/>
          <a:lstStyle>
            <a:lvl1pPr algn="l">
              <a:defRPr sz="1100"/>
            </a:lvl1pPr>
          </a:lstStyle>
          <a:p>
            <a:endParaRPr lang="th-TH"/>
          </a:p>
        </p:txBody>
      </p:sp>
      <p:sp>
        <p:nvSpPr>
          <p:cNvPr id="3" name="Date Placeholder 2"/>
          <p:cNvSpPr>
            <a:spLocks noGrp="1"/>
          </p:cNvSpPr>
          <p:nvPr>
            <p:ph type="dt" idx="1"/>
          </p:nvPr>
        </p:nvSpPr>
        <p:spPr>
          <a:xfrm>
            <a:off x="3850445" y="1"/>
            <a:ext cx="2945659" cy="496332"/>
          </a:xfrm>
          <a:prstGeom prst="rect">
            <a:avLst/>
          </a:prstGeom>
        </p:spPr>
        <p:txBody>
          <a:bodyPr vert="horz" lIns="89035" tIns="44518" rIns="89035" bIns="44518" rtlCol="0"/>
          <a:lstStyle>
            <a:lvl1pPr algn="r">
              <a:defRPr sz="1100"/>
            </a:lvl1pPr>
          </a:lstStyle>
          <a:p>
            <a:fld id="{40D0997D-644F-4BFD-8C5A-21C6C92803DA}" type="datetimeFigureOut">
              <a:rPr lang="th-TH" smtClean="0"/>
              <a:pPr/>
              <a:t>14/09/63</a:t>
            </a:fld>
            <a:endParaRPr lang="th-TH"/>
          </a:p>
        </p:txBody>
      </p:sp>
      <p:sp>
        <p:nvSpPr>
          <p:cNvPr id="4" name="Slide Image Placeholder 3"/>
          <p:cNvSpPr>
            <a:spLocks noGrp="1" noRot="1" noChangeAspect="1"/>
          </p:cNvSpPr>
          <p:nvPr>
            <p:ph type="sldImg" idx="2"/>
          </p:nvPr>
        </p:nvSpPr>
        <p:spPr>
          <a:xfrm>
            <a:off x="92075" y="746125"/>
            <a:ext cx="6615113" cy="3721100"/>
          </a:xfrm>
          <a:prstGeom prst="rect">
            <a:avLst/>
          </a:prstGeom>
          <a:noFill/>
          <a:ln w="12700">
            <a:solidFill>
              <a:prstClr val="black"/>
            </a:solidFill>
          </a:ln>
        </p:spPr>
        <p:txBody>
          <a:bodyPr vert="horz" lIns="89035" tIns="44518" rIns="89035" bIns="44518" rtlCol="0" anchor="ctr"/>
          <a:lstStyle/>
          <a:p>
            <a:endParaRPr lang="th-TH"/>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89035" tIns="44518" rIns="89035" bIns="445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2" y="9428584"/>
            <a:ext cx="2945659" cy="496332"/>
          </a:xfrm>
          <a:prstGeom prst="rect">
            <a:avLst/>
          </a:prstGeom>
        </p:spPr>
        <p:txBody>
          <a:bodyPr vert="horz" lIns="89035" tIns="44518" rIns="89035" bIns="44518" rtlCol="0" anchor="b"/>
          <a:lstStyle>
            <a:lvl1pPr algn="l">
              <a:defRPr sz="1100"/>
            </a:lvl1pPr>
          </a:lstStyle>
          <a:p>
            <a:endParaRPr lang="th-TH"/>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89035" tIns="44518" rIns="89035" bIns="44518" rtlCol="0" anchor="b"/>
          <a:lstStyle>
            <a:lvl1pPr algn="r">
              <a:defRPr sz="1100"/>
            </a:lvl1pPr>
          </a:lstStyle>
          <a:p>
            <a:fld id="{037BB5BA-26A4-4A24-90C7-D80B26C0F0CD}" type="slidenum">
              <a:rPr lang="th-TH" smtClean="0"/>
              <a:pPr/>
              <a:t>‹#›</a:t>
            </a:fld>
            <a:endParaRPr lang="th-TH"/>
          </a:p>
        </p:txBody>
      </p:sp>
    </p:spTree>
    <p:extLst>
      <p:ext uri="{BB962C8B-B14F-4D97-AF65-F5344CB8AC3E}">
        <p14:creationId xmlns:p14="http://schemas.microsoft.com/office/powerpoint/2010/main" val="400925152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xfrm>
            <a:off x="92075" y="746125"/>
            <a:ext cx="6615113"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pitchFamily="34" charset="0"/>
            </a:endParaRPr>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EE234591-03E7-4B66-B568-60B2EA2E7466}" type="slidenum">
              <a:rPr lang="th-TH" sz="1100">
                <a:solidFill>
                  <a:prstClr val="black"/>
                </a:solidFill>
              </a:rPr>
              <a:pPr/>
              <a:t>1</a:t>
            </a:fld>
            <a:endParaRPr lang="th-TH" sz="11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12</a:t>
            </a:fld>
            <a:endParaRPr lang="th-TH"/>
          </a:p>
        </p:txBody>
      </p:sp>
    </p:spTree>
    <p:extLst>
      <p:ext uri="{BB962C8B-B14F-4D97-AF65-F5344CB8AC3E}">
        <p14:creationId xmlns:p14="http://schemas.microsoft.com/office/powerpoint/2010/main" val="201274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18</a:t>
            </a:fld>
            <a:endParaRPr lang="th-TH"/>
          </a:p>
        </p:txBody>
      </p:sp>
    </p:spTree>
    <p:extLst>
      <p:ext uri="{BB962C8B-B14F-4D97-AF65-F5344CB8AC3E}">
        <p14:creationId xmlns:p14="http://schemas.microsoft.com/office/powerpoint/2010/main" val="63879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28</a:t>
            </a:fld>
            <a:endParaRPr lang="th-TH"/>
          </a:p>
        </p:txBody>
      </p:sp>
    </p:spTree>
    <p:extLst>
      <p:ext uri="{BB962C8B-B14F-4D97-AF65-F5344CB8AC3E}">
        <p14:creationId xmlns:p14="http://schemas.microsoft.com/office/powerpoint/2010/main" val="299063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29</a:t>
            </a:fld>
            <a:endParaRPr lang="th-TH"/>
          </a:p>
        </p:txBody>
      </p:sp>
    </p:spTree>
    <p:extLst>
      <p:ext uri="{BB962C8B-B14F-4D97-AF65-F5344CB8AC3E}">
        <p14:creationId xmlns:p14="http://schemas.microsoft.com/office/powerpoint/2010/main" val="2990635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30</a:t>
            </a:fld>
            <a:endParaRPr lang="th-TH"/>
          </a:p>
        </p:txBody>
      </p:sp>
    </p:spTree>
    <p:extLst>
      <p:ext uri="{BB962C8B-B14F-4D97-AF65-F5344CB8AC3E}">
        <p14:creationId xmlns:p14="http://schemas.microsoft.com/office/powerpoint/2010/main" val="299063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39</a:t>
            </a:fld>
            <a:endParaRPr lang="th-TH"/>
          </a:p>
        </p:txBody>
      </p:sp>
    </p:spTree>
    <p:extLst>
      <p:ext uri="{BB962C8B-B14F-4D97-AF65-F5344CB8AC3E}">
        <p14:creationId xmlns:p14="http://schemas.microsoft.com/office/powerpoint/2010/main" val="762710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44</a:t>
            </a:fld>
            <a:endParaRPr lang="th-TH"/>
          </a:p>
        </p:txBody>
      </p:sp>
    </p:spTree>
    <p:extLst>
      <p:ext uri="{BB962C8B-B14F-4D97-AF65-F5344CB8AC3E}">
        <p14:creationId xmlns:p14="http://schemas.microsoft.com/office/powerpoint/2010/main" val="3272378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49</a:t>
            </a:fld>
            <a:endParaRPr lang="th-TH"/>
          </a:p>
        </p:txBody>
      </p:sp>
    </p:spTree>
    <p:extLst>
      <p:ext uri="{BB962C8B-B14F-4D97-AF65-F5344CB8AC3E}">
        <p14:creationId xmlns:p14="http://schemas.microsoft.com/office/powerpoint/2010/main" val="311175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2075" y="746125"/>
            <a:ext cx="6615113"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6650" indent="-275634" eaLnBrk="0" hangingPunct="0">
              <a:defRPr sz="2700">
                <a:solidFill>
                  <a:schemeClr val="tx1"/>
                </a:solidFill>
                <a:latin typeface="Arial" charset="0"/>
                <a:ea typeface="Cordia New" charset="0"/>
                <a:cs typeface="Cordia New" charset="0"/>
              </a:defRPr>
            </a:lvl2pPr>
            <a:lvl3pPr marL="1102538" indent="-220508" eaLnBrk="0" hangingPunct="0">
              <a:defRPr sz="2700">
                <a:solidFill>
                  <a:schemeClr val="tx1"/>
                </a:solidFill>
                <a:latin typeface="Arial" charset="0"/>
                <a:ea typeface="Cordia New" charset="0"/>
                <a:cs typeface="Cordia New" charset="0"/>
              </a:defRPr>
            </a:lvl3pPr>
            <a:lvl4pPr marL="1543553" indent="-220508" eaLnBrk="0" hangingPunct="0">
              <a:defRPr sz="2700">
                <a:solidFill>
                  <a:schemeClr val="tx1"/>
                </a:solidFill>
                <a:latin typeface="Arial" charset="0"/>
                <a:ea typeface="Cordia New" charset="0"/>
                <a:cs typeface="Cordia New" charset="0"/>
              </a:defRPr>
            </a:lvl4pPr>
            <a:lvl5pPr marL="1984568" indent="-220508" eaLnBrk="0" hangingPunct="0">
              <a:defRPr sz="2700">
                <a:solidFill>
                  <a:schemeClr val="tx1"/>
                </a:solidFill>
                <a:latin typeface="Arial" charset="0"/>
                <a:ea typeface="Cordia New" charset="0"/>
                <a:cs typeface="Cordia New" charset="0"/>
              </a:defRPr>
            </a:lvl5pPr>
            <a:lvl6pPr marL="2425583" indent="-220508" eaLnBrk="0" fontAlgn="base" hangingPunct="0">
              <a:spcBef>
                <a:spcPct val="0"/>
              </a:spcBef>
              <a:spcAft>
                <a:spcPct val="0"/>
              </a:spcAft>
              <a:defRPr sz="2700">
                <a:solidFill>
                  <a:schemeClr val="tx1"/>
                </a:solidFill>
                <a:latin typeface="Arial" charset="0"/>
                <a:ea typeface="Cordia New" charset="0"/>
                <a:cs typeface="Cordia New" charset="0"/>
              </a:defRPr>
            </a:lvl6pPr>
            <a:lvl7pPr marL="2866598" indent="-220508" eaLnBrk="0" fontAlgn="base" hangingPunct="0">
              <a:spcBef>
                <a:spcPct val="0"/>
              </a:spcBef>
              <a:spcAft>
                <a:spcPct val="0"/>
              </a:spcAft>
              <a:defRPr sz="2700">
                <a:solidFill>
                  <a:schemeClr val="tx1"/>
                </a:solidFill>
                <a:latin typeface="Arial" charset="0"/>
                <a:ea typeface="Cordia New" charset="0"/>
                <a:cs typeface="Cordia New" charset="0"/>
              </a:defRPr>
            </a:lvl7pPr>
            <a:lvl8pPr marL="3307613" indent="-220508" eaLnBrk="0" fontAlgn="base" hangingPunct="0">
              <a:spcBef>
                <a:spcPct val="0"/>
              </a:spcBef>
              <a:spcAft>
                <a:spcPct val="0"/>
              </a:spcAft>
              <a:defRPr sz="2700">
                <a:solidFill>
                  <a:schemeClr val="tx1"/>
                </a:solidFill>
                <a:latin typeface="Arial" charset="0"/>
                <a:ea typeface="Cordia New" charset="0"/>
                <a:cs typeface="Cordia New" charset="0"/>
              </a:defRPr>
            </a:lvl8pPr>
            <a:lvl9pPr marL="3748629" indent="-220508"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200">
                <a:solidFill>
                  <a:prstClr val="black"/>
                </a:solidFill>
                <a:latin typeface="Calibri" charset="0"/>
              </a:rPr>
              <a:pPr eaLnBrk="1" hangingPunct="1"/>
              <a:t>3</a:t>
            </a:fld>
            <a:endParaRPr lang="th-TH" sz="120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679768" y="4715155"/>
            <a:ext cx="5438140" cy="4466987"/>
          </a:xfrm>
          <a:prstGeom prst="rect">
            <a:avLst/>
          </a:prstGeom>
        </p:spPr>
        <p:txBody>
          <a:bodyPr spcFirstLastPara="1" wrap="square" lIns="89025" tIns="44500" rIns="89025" bIns="44500" anchor="t" anchorCtr="0">
            <a:noAutofit/>
          </a:bodyPr>
          <a:lstStyle/>
          <a:p>
            <a:pPr marL="0" lvl="0" indent="0">
              <a:spcBef>
                <a:spcPts val="0"/>
              </a:spcBef>
              <a:spcAft>
                <a:spcPts val="0"/>
              </a:spcAft>
              <a:buNone/>
            </a:pPr>
            <a:endParaRPr/>
          </a:p>
        </p:txBody>
      </p:sp>
      <p:sp>
        <p:nvSpPr>
          <p:cNvPr id="576" name="Google Shape;576;p7: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9</a:t>
            </a:fld>
            <a:endParaRPr lang="th-TH"/>
          </a:p>
        </p:txBody>
      </p:sp>
    </p:spTree>
    <p:extLst>
      <p:ext uri="{BB962C8B-B14F-4D97-AF65-F5344CB8AC3E}">
        <p14:creationId xmlns:p14="http://schemas.microsoft.com/office/powerpoint/2010/main" val="401358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11</a:t>
            </a:fld>
            <a:endParaRPr lang="th-TH"/>
          </a:p>
        </p:txBody>
      </p:sp>
    </p:spTree>
    <p:extLst>
      <p:ext uri="{BB962C8B-B14F-4D97-AF65-F5344CB8AC3E}">
        <p14:creationId xmlns:p14="http://schemas.microsoft.com/office/powerpoint/2010/main" val="603609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4" y="3083227"/>
            <a:ext cx="8191425"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cs typeface="Arial" pitchFamily="34" charset="0"/>
              </a:rPr>
              <a:t>HIV and AIDS</a:t>
            </a:r>
            <a:endParaRPr lang="th-TH" sz="3600" b="1" dirty="0">
              <a:solidFill>
                <a:schemeClr val="bg1"/>
              </a:solidFill>
              <a:latin typeface="Arial" pitchFamily="34" charset="0"/>
            </a:endParaRPr>
          </a:p>
        </p:txBody>
      </p:sp>
      <p:sp>
        <p:nvSpPr>
          <p:cNvPr id="6" name="TextBox 5"/>
          <p:cNvSpPr txBox="1"/>
          <p:nvPr userDrawn="1"/>
        </p:nvSpPr>
        <p:spPr>
          <a:xfrm>
            <a:off x="359928" y="3570925"/>
            <a:ext cx="8191425" cy="639151"/>
          </a:xfrm>
          <a:prstGeom prst="rect">
            <a:avLst/>
          </a:prstGeom>
          <a:noFill/>
        </p:spPr>
        <p:txBody>
          <a:bodyPr wrap="square" lIns="99569" tIns="49785" rIns="99569" bIns="49785" rtlCol="0">
            <a:spAutoFit/>
          </a:bodyPr>
          <a:lstStyle/>
          <a:p>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endParaRPr>
          </a:p>
        </p:txBody>
      </p:sp>
      <p:sp>
        <p:nvSpPr>
          <p:cNvPr id="7" name="TextBox 6"/>
          <p:cNvSpPr txBox="1"/>
          <p:nvPr userDrawn="1"/>
        </p:nvSpPr>
        <p:spPr>
          <a:xfrm>
            <a:off x="359928" y="4026192"/>
            <a:ext cx="8191425" cy="500652"/>
          </a:xfrm>
          <a:prstGeom prst="rect">
            <a:avLst/>
          </a:prstGeom>
          <a:noFill/>
        </p:spPr>
        <p:txBody>
          <a:bodyPr wrap="square" lIns="99569" tIns="49785" rIns="99569" bIns="49785" rtlCol="0">
            <a:spAutoFit/>
          </a:bodyPr>
          <a:lstStyle/>
          <a:p>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p>
        </p:txBody>
      </p:sp>
      <p:pic>
        <p:nvPicPr>
          <p:cNvPr id="14" name="Picture 13" descr="Unaid logo_approve.png"/>
          <p:cNvPicPr>
            <a:picLocks noChangeAspect="1"/>
          </p:cNvPicPr>
          <p:nvPr userDrawn="1"/>
        </p:nvPicPr>
        <p:blipFill>
          <a:blip r:embed="rId2" cstate="print"/>
          <a:stretch>
            <a:fillRect/>
          </a:stretch>
        </p:blipFill>
        <p:spPr>
          <a:xfrm>
            <a:off x="284489" y="609619"/>
            <a:ext cx="3242233" cy="1108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84364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400084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a:xfrm>
            <a:off x="10858501" y="6357939"/>
            <a:ext cx="723900" cy="365125"/>
          </a:xfrm>
          <a:prstGeom prst="rect">
            <a:avLst/>
          </a:prstGeom>
        </p:spPr>
        <p:txBody>
          <a:bodyPr/>
          <a:lstStyle>
            <a:lvl1pPr>
              <a:defRPr>
                <a:latin typeface="Arial" charset="0"/>
              </a:defRPr>
            </a:lvl1pPr>
          </a:lstStyle>
          <a:p>
            <a:pPr fontAlgn="base">
              <a:spcBef>
                <a:spcPct val="0"/>
              </a:spcBef>
              <a:spcAft>
                <a:spcPct val="0"/>
              </a:spcAft>
              <a:defRPr/>
            </a:pPr>
            <a:fld id="{370877B1-E0F0-4259-87D3-427CBBBE9D7C}" type="slidenum">
              <a:rPr lang="th-TH">
                <a:solidFill>
                  <a:prstClr val="black"/>
                </a:solidFill>
              </a:rPr>
              <a:pPr fontAlgn="base">
                <a:spcBef>
                  <a:spcPct val="0"/>
                </a:spcBef>
                <a:spcAft>
                  <a:spcPct val="0"/>
                </a:spcAft>
                <a:defRPr/>
              </a:pPr>
              <a:t>‹#›</a:t>
            </a:fld>
            <a:endParaRPr lang="th-TH" dirty="0">
              <a:solidFill>
                <a:prstClr val="black"/>
              </a:solidFill>
            </a:endParaRPr>
          </a:p>
        </p:txBody>
      </p:sp>
    </p:spTree>
    <p:extLst>
      <p:ext uri="{BB962C8B-B14F-4D97-AF65-F5344CB8AC3E}">
        <p14:creationId xmlns:p14="http://schemas.microsoft.com/office/powerpoint/2010/main" val="6820837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260862909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40633059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385816035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307217453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204999443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24684350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4"/>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76464728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257455369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cs typeface="Arial" pitchFamily="34" charset="0"/>
              </a:rPr>
              <a:t>HIV and AIDS</a:t>
            </a:r>
            <a:endParaRPr lang="th-TH" sz="3600" b="1">
              <a:solidFill>
                <a:prstClr val="white"/>
              </a:solidFill>
              <a:latin typeface="Arial" pitchFamily="34" charset="0"/>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ea typeface="ＭＳ Ｐゴシック" charset="-128"/>
                <a:cs typeface="Arial" pitchFamily="34" charset="0"/>
              </a:rPr>
              <a:t>Data Hub for Asia-Pacific</a:t>
            </a:r>
            <a:endParaRPr lang="th-TH" sz="3500" kern="700" dirty="0">
              <a:solidFill>
                <a:srgbClr val="21416C"/>
              </a:solidFill>
              <a:ea typeface="ＭＳ Ｐゴシック" charset="-128"/>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ea typeface="ＭＳ Ｐゴシック" charset="-128"/>
                <a:cs typeface="Arial" pitchFamily="34" charset="0"/>
              </a:rPr>
              <a:t>Review in slides</a:t>
            </a:r>
            <a:endParaRPr lang="th-TH" sz="2600" kern="700" dirty="0">
              <a:solidFill>
                <a:srgbClr val="21416C"/>
              </a:solidFill>
              <a:ea typeface="ＭＳ Ｐゴシック" charset="-128"/>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268154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1471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4" y="3083227"/>
            <a:ext cx="8191425" cy="654540"/>
          </a:xfrm>
          <a:prstGeom prst="rect">
            <a:avLst/>
          </a:prstGeom>
          <a:noFill/>
        </p:spPr>
        <p:txBody>
          <a:bodyPr wrap="square" lIns="99569" tIns="49785" rIns="99569" bIns="49785" rtlCol="0">
            <a:spAutoFit/>
          </a:bodyPr>
          <a:lstStyle/>
          <a:p>
            <a:r>
              <a:rPr lang="en-US" sz="3600" b="1" dirty="0">
                <a:solidFill>
                  <a:prstClr val="white"/>
                </a:solidFill>
                <a:cs typeface="Arial" pitchFamily="34" charset="0"/>
              </a:rPr>
              <a:t>HIV and AIDS</a:t>
            </a:r>
            <a:endParaRPr lang="th-TH" sz="3600" b="1" dirty="0">
              <a:solidFill>
                <a:prstClr val="white"/>
              </a:solidFill>
            </a:endParaRPr>
          </a:p>
        </p:txBody>
      </p:sp>
      <p:sp>
        <p:nvSpPr>
          <p:cNvPr id="6" name="TextBox 5"/>
          <p:cNvSpPr txBox="1"/>
          <p:nvPr userDrawn="1"/>
        </p:nvSpPr>
        <p:spPr>
          <a:xfrm>
            <a:off x="359928" y="3570925"/>
            <a:ext cx="8191425" cy="639151"/>
          </a:xfrm>
          <a:prstGeom prst="rect">
            <a:avLst/>
          </a:prstGeom>
          <a:noFill/>
        </p:spPr>
        <p:txBody>
          <a:bodyPr wrap="square" lIns="99569" tIns="49785" rIns="99569" bIns="49785" rtlCol="0">
            <a:spAutoFit/>
          </a:bodyPr>
          <a:lstStyle/>
          <a:p>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7" name="TextBox 6"/>
          <p:cNvSpPr txBox="1"/>
          <p:nvPr userDrawn="1"/>
        </p:nvSpPr>
        <p:spPr>
          <a:xfrm>
            <a:off x="359928" y="4026192"/>
            <a:ext cx="8191425" cy="500652"/>
          </a:xfrm>
          <a:prstGeom prst="rect">
            <a:avLst/>
          </a:prstGeom>
          <a:noFill/>
        </p:spPr>
        <p:txBody>
          <a:bodyPr wrap="square" lIns="99569" tIns="49785" rIns="99569" bIns="49785" rtlCol="0">
            <a:spAutoFit/>
          </a:bodyPr>
          <a:lstStyle/>
          <a:p>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solidFill>
                <a:prstClr val="white"/>
              </a:solidFill>
            </a:endParaRPr>
          </a:p>
        </p:txBody>
      </p:sp>
      <p:pic>
        <p:nvPicPr>
          <p:cNvPr id="14" name="Picture 13" descr="Unaid logo_approve.png"/>
          <p:cNvPicPr>
            <a:picLocks noChangeAspect="1"/>
          </p:cNvPicPr>
          <p:nvPr userDrawn="1"/>
        </p:nvPicPr>
        <p:blipFill>
          <a:blip r:embed="rId2" cstate="print"/>
          <a:stretch>
            <a:fillRect/>
          </a:stretch>
        </p:blipFill>
        <p:spPr>
          <a:xfrm>
            <a:off x="284489" y="609619"/>
            <a:ext cx="3242233" cy="1108800"/>
          </a:xfrm>
          <a:prstGeom prst="rect">
            <a:avLst/>
          </a:prstGeom>
        </p:spPr>
      </p:pic>
    </p:spTree>
    <p:extLst>
      <p:ext uri="{BB962C8B-B14F-4D97-AF65-F5344CB8AC3E}">
        <p14:creationId xmlns:p14="http://schemas.microsoft.com/office/powerpoint/2010/main" val="2317403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4"/>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solidFill>
                <a:prstClr val="white"/>
              </a:solidFill>
            </a:endParaRPr>
          </a:p>
        </p:txBody>
      </p:sp>
    </p:spTree>
    <p:extLst>
      <p:ext uri="{BB962C8B-B14F-4D97-AF65-F5344CB8AC3E}">
        <p14:creationId xmlns:p14="http://schemas.microsoft.com/office/powerpoint/2010/main" val="3790931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242665610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123958478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278257112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31555191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186844425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276896618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143317402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84465136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cs typeface="Arial" pitchFamily="34" charset="0"/>
              </a:rPr>
              <a:t>HIV and AIDS</a:t>
            </a:r>
            <a:endParaRPr lang="th-TH" sz="3600" b="1">
              <a:solidFill>
                <a:prstClr val="white"/>
              </a:solidFill>
              <a:latin typeface="Arial" pitchFamily="34" charset="0"/>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ea typeface="ＭＳ Ｐゴシック" charset="-128"/>
                <a:cs typeface="Arial" pitchFamily="34" charset="0"/>
              </a:rPr>
              <a:t>Data Hub for Asia-Pacific</a:t>
            </a:r>
            <a:endParaRPr lang="th-TH" sz="3500" kern="700" dirty="0">
              <a:solidFill>
                <a:srgbClr val="21416C"/>
              </a:solidFill>
              <a:ea typeface="ＭＳ Ｐゴシック" charset="-128"/>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ea typeface="ＭＳ Ｐゴシック" charset="-128"/>
                <a:cs typeface="Arial" pitchFamily="34" charset="0"/>
              </a:rPr>
              <a:t>Review in slides</a:t>
            </a:r>
            <a:endParaRPr lang="th-TH" sz="2600" kern="700" dirty="0">
              <a:solidFill>
                <a:srgbClr val="21416C"/>
              </a:solidFill>
              <a:ea typeface="ＭＳ Ｐゴシック" charset="-128"/>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094320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996692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46484330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124288722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361229095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4468700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426261739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267650202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271971338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285923002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4" y="3083227"/>
            <a:ext cx="8191425" cy="654540"/>
          </a:xfrm>
          <a:prstGeom prst="rect">
            <a:avLst/>
          </a:prstGeom>
          <a:noFill/>
        </p:spPr>
        <p:txBody>
          <a:bodyPr wrap="square" lIns="99569" tIns="49785" rIns="99569" bIns="49785" rtlCol="0">
            <a:spAutoFit/>
          </a:bodyPr>
          <a:lstStyle/>
          <a:p>
            <a:r>
              <a:rPr lang="en-US" sz="3600" b="1" dirty="0">
                <a:solidFill>
                  <a:prstClr val="white"/>
                </a:solidFill>
                <a:cs typeface="Arial" pitchFamily="34" charset="0"/>
              </a:rPr>
              <a:t>HIV and AIDS</a:t>
            </a:r>
            <a:endParaRPr lang="th-TH" sz="3600" b="1" dirty="0">
              <a:solidFill>
                <a:prstClr val="white"/>
              </a:solidFill>
            </a:endParaRPr>
          </a:p>
        </p:txBody>
      </p:sp>
      <p:sp>
        <p:nvSpPr>
          <p:cNvPr id="6" name="TextBox 5"/>
          <p:cNvSpPr txBox="1"/>
          <p:nvPr userDrawn="1"/>
        </p:nvSpPr>
        <p:spPr>
          <a:xfrm>
            <a:off x="359928" y="3570925"/>
            <a:ext cx="8191425" cy="639151"/>
          </a:xfrm>
          <a:prstGeom prst="rect">
            <a:avLst/>
          </a:prstGeom>
          <a:noFill/>
        </p:spPr>
        <p:txBody>
          <a:bodyPr wrap="square" lIns="99569" tIns="49785" rIns="99569" bIns="49785" rtlCol="0">
            <a:spAutoFit/>
          </a:bodyPr>
          <a:lstStyle/>
          <a:p>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7" name="TextBox 6"/>
          <p:cNvSpPr txBox="1"/>
          <p:nvPr userDrawn="1"/>
        </p:nvSpPr>
        <p:spPr>
          <a:xfrm>
            <a:off x="359928" y="4026192"/>
            <a:ext cx="8191425" cy="500652"/>
          </a:xfrm>
          <a:prstGeom prst="rect">
            <a:avLst/>
          </a:prstGeom>
          <a:noFill/>
        </p:spPr>
        <p:txBody>
          <a:bodyPr wrap="square" lIns="99569" tIns="49785" rIns="99569" bIns="49785" rtlCol="0">
            <a:spAutoFit/>
          </a:bodyPr>
          <a:lstStyle/>
          <a:p>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solidFill>
                <a:prstClr val="white"/>
              </a:solidFill>
            </a:endParaRPr>
          </a:p>
        </p:txBody>
      </p:sp>
      <p:pic>
        <p:nvPicPr>
          <p:cNvPr id="14" name="Picture 13" descr="Unaid logo_approve.png"/>
          <p:cNvPicPr>
            <a:picLocks noChangeAspect="1"/>
          </p:cNvPicPr>
          <p:nvPr userDrawn="1"/>
        </p:nvPicPr>
        <p:blipFill>
          <a:blip r:embed="rId2" cstate="print"/>
          <a:stretch>
            <a:fillRect/>
          </a:stretch>
        </p:blipFill>
        <p:spPr>
          <a:xfrm>
            <a:off x="284489" y="609619"/>
            <a:ext cx="3242233" cy="1108800"/>
          </a:xfrm>
          <a:prstGeom prst="rect">
            <a:avLst/>
          </a:prstGeom>
        </p:spPr>
      </p:pic>
    </p:spTree>
    <p:extLst>
      <p:ext uri="{BB962C8B-B14F-4D97-AF65-F5344CB8AC3E}">
        <p14:creationId xmlns:p14="http://schemas.microsoft.com/office/powerpoint/2010/main" val="39400246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4"/>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solidFill>
                <a:prstClr val="white"/>
              </a:solidFill>
            </a:endParaRPr>
          </a:p>
        </p:txBody>
      </p:sp>
    </p:spTree>
    <p:extLst>
      <p:ext uri="{BB962C8B-B14F-4D97-AF65-F5344CB8AC3E}">
        <p14:creationId xmlns:p14="http://schemas.microsoft.com/office/powerpoint/2010/main" val="23456921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11626495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3416336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3513745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00991647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94819222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21447250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561466341"/>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58720189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61"/>
        <p:cNvGrpSpPr/>
        <p:nvPr/>
      </p:nvGrpSpPr>
      <p:grpSpPr>
        <a:xfrm>
          <a:off x="0" y="0"/>
          <a:ext cx="0" cy="0"/>
          <a:chOff x="0" y="0"/>
          <a:chExt cx="0" cy="0"/>
        </a:xfrm>
      </p:grpSpPr>
      <p:sp>
        <p:nvSpPr>
          <p:cNvPr id="262" name="Google Shape;262;p44"/>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3" name="Google Shape;263;p44"/>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4" name="Google Shape;264;p44"/>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3013768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63310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9" name="Google Shape;269;p46"/>
          <p:cNvSpPr txBox="1">
            <a:spLocks noGrp="1"/>
          </p:cNvSpPr>
          <p:nvPr>
            <p:ph type="subTitle" idx="1"/>
          </p:nvPr>
        </p:nvSpPr>
        <p:spPr>
          <a:xfrm>
            <a:off x="660338" y="1978291"/>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70" name="Google Shape;270;p46"/>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46"/>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2" name="Google Shape;272;p46"/>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86712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73"/>
        <p:cNvGrpSpPr/>
        <p:nvPr/>
      </p:nvGrpSpPr>
      <p:grpSpPr>
        <a:xfrm>
          <a:off x="0" y="0"/>
          <a:ext cx="0" cy="0"/>
          <a:chOff x="0" y="0"/>
          <a:chExt cx="0" cy="0"/>
        </a:xfrm>
      </p:grpSpPr>
      <p:sp>
        <p:nvSpPr>
          <p:cNvPr id="274" name="Google Shape;274;p47"/>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5" name="Google Shape;275;p47"/>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47"/>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7" name="Google Shape;277;p47"/>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312837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9"/>
        <p:cNvGrpSpPr/>
        <p:nvPr/>
      </p:nvGrpSpPr>
      <p:grpSpPr>
        <a:xfrm>
          <a:off x="0" y="0"/>
          <a:ext cx="0" cy="0"/>
          <a:chOff x="0" y="0"/>
          <a:chExt cx="0" cy="0"/>
        </a:xfrm>
      </p:grpSpPr>
      <p:sp>
        <p:nvSpPr>
          <p:cNvPr id="280" name="Google Shape;280;p48"/>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1" name="Google Shape;281;p48"/>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48"/>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3" name="Google Shape;283;p48"/>
          <p:cNvSpPr txBox="1">
            <a:spLocks noGrp="1"/>
          </p:cNvSpPr>
          <p:nvPr>
            <p:ph type="body" idx="1"/>
          </p:nvPr>
        </p:nvSpPr>
        <p:spPr>
          <a:xfrm>
            <a:off x="660335"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4" name="Google Shape;284;p48"/>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Google Shape;285;p48"/>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55819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8" name="Google Shape;288;p49"/>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9" name="Google Shape;289;p49"/>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0" name="Google Shape;290;p49"/>
          <p:cNvSpPr txBox="1">
            <a:spLocks noGrp="1"/>
          </p:cNvSpPr>
          <p:nvPr>
            <p:ph type="body" idx="1"/>
          </p:nvPr>
        </p:nvSpPr>
        <p:spPr>
          <a:xfrm>
            <a:off x="660335"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49"/>
          <p:cNvSpPr txBox="1">
            <a:spLocks noGrp="1"/>
          </p:cNvSpPr>
          <p:nvPr>
            <p:ph type="body" idx="2"/>
          </p:nvPr>
        </p:nvSpPr>
        <p:spPr>
          <a:xfrm>
            <a:off x="660335"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Google Shape;292;p49"/>
          <p:cNvSpPr txBox="1">
            <a:spLocks noGrp="1"/>
          </p:cNvSpPr>
          <p:nvPr>
            <p:ph type="body" idx="3"/>
          </p:nvPr>
        </p:nvSpPr>
        <p:spPr>
          <a:xfrm>
            <a:off x="6150037"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49"/>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4" name="Google Shape;294;p49"/>
          <p:cNvSpPr txBox="1">
            <a:spLocks noGrp="1"/>
          </p:cNvSpPr>
          <p:nvPr>
            <p:ph type="body" idx="5"/>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9337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95"/>
        <p:cNvGrpSpPr/>
        <p:nvPr/>
      </p:nvGrpSpPr>
      <p:grpSpPr>
        <a:xfrm>
          <a:off x="0" y="0"/>
          <a:ext cx="0" cy="0"/>
          <a:chOff x="0" y="0"/>
          <a:chExt cx="0" cy="0"/>
        </a:xfrm>
      </p:grpSpPr>
      <p:sp>
        <p:nvSpPr>
          <p:cNvPr id="296" name="Google Shape;296;p50"/>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7" name="Google Shape;297;p50"/>
          <p:cNvSpPr txBox="1">
            <a:spLocks noGrp="1"/>
          </p:cNvSpPr>
          <p:nvPr>
            <p:ph type="title"/>
          </p:nvPr>
        </p:nvSpPr>
        <p:spPr>
          <a:xfrm>
            <a:off x="226475"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8" name="Google Shape;298;p50"/>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9" name="Google Shape;299;p50"/>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0" name="Google Shape;300;p50"/>
          <p:cNvSpPr txBox="1">
            <a:spLocks noGrp="1"/>
          </p:cNvSpPr>
          <p:nvPr>
            <p:ph type="body" idx="2"/>
          </p:nvPr>
        </p:nvSpPr>
        <p:spPr>
          <a:xfrm>
            <a:off x="660334"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1" name="Google Shape;301;p50"/>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621614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02"/>
        <p:cNvGrpSpPr/>
        <p:nvPr/>
      </p:nvGrpSpPr>
      <p:grpSpPr>
        <a:xfrm>
          <a:off x="0" y="0"/>
          <a:ext cx="0" cy="0"/>
          <a:chOff x="0" y="0"/>
          <a:chExt cx="0" cy="0"/>
        </a:xfrm>
      </p:grpSpPr>
      <p:sp>
        <p:nvSpPr>
          <p:cNvPr id="303" name="Google Shape;303;p51"/>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304" name="Google Shape;304;p51"/>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5" name="Google Shape;305;p51"/>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6" name="Google Shape;306;p51"/>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87171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616431467"/>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69698095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45144416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245660937"/>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69818388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15798036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26060635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6705634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Tree>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27702596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04099106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70339419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568262674"/>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281245226"/>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722469713"/>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3868457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994049459"/>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892999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095493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725973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0386991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88708398"/>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16066767"/>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4466897"/>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492422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6914385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7181069"/>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638055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500859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90724686"/>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35089308"/>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86985356"/>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058852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7.png"/><Relationship Id="rId5" Type="http://schemas.openxmlformats.org/officeDocument/2006/relationships/slideLayout" Target="../slideLayouts/slideLayout50.xml"/><Relationship Id="rId10" Type="http://schemas.openxmlformats.org/officeDocument/2006/relationships/image" Target="../media/image6.png"/><Relationship Id="rId4" Type="http://schemas.openxmlformats.org/officeDocument/2006/relationships/slideLayout" Target="../slideLayouts/slideLayout4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4.png"/><Relationship Id="rId5" Type="http://schemas.openxmlformats.org/officeDocument/2006/relationships/slideLayout" Target="../slideLayouts/slideLayout58.xml"/><Relationship Id="rId10" Type="http://schemas.openxmlformats.org/officeDocument/2006/relationships/image" Target="../media/image3.png"/><Relationship Id="rId4" Type="http://schemas.openxmlformats.org/officeDocument/2006/relationships/slideLayout" Target="../slideLayouts/slideLayout57.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7.png"/><Relationship Id="rId5" Type="http://schemas.openxmlformats.org/officeDocument/2006/relationships/slideLayout" Target="../slideLayouts/slideLayout66.xml"/><Relationship Id="rId10" Type="http://schemas.openxmlformats.org/officeDocument/2006/relationships/image" Target="../media/image6.png"/><Relationship Id="rId4" Type="http://schemas.openxmlformats.org/officeDocument/2006/relationships/slideLayout" Target="../slideLayouts/slideLayout65.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7.png"/><Relationship Id="rId5" Type="http://schemas.openxmlformats.org/officeDocument/2006/relationships/slideLayout" Target="../slideLayouts/slideLayout74.xml"/><Relationship Id="rId10" Type="http://schemas.openxmlformats.org/officeDocument/2006/relationships/image" Target="../media/image6.png"/><Relationship Id="rId4" Type="http://schemas.openxmlformats.org/officeDocument/2006/relationships/slideLayout" Target="../slideLayouts/slideLayout73.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4.png"/><Relationship Id="rId5" Type="http://schemas.openxmlformats.org/officeDocument/2006/relationships/slideLayout" Target="../slideLayouts/slideLayout82.xml"/><Relationship Id="rId10" Type="http://schemas.openxmlformats.org/officeDocument/2006/relationships/image" Target="../media/image3.png"/><Relationship Id="rId4" Type="http://schemas.openxmlformats.org/officeDocument/2006/relationships/slideLayout" Target="../slideLayouts/slideLayout81.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image" Target="../media/image4.png"/><Relationship Id="rId5" Type="http://schemas.openxmlformats.org/officeDocument/2006/relationships/slideLayout" Target="../slideLayouts/slideLayout90.xml"/><Relationship Id="rId10" Type="http://schemas.openxmlformats.org/officeDocument/2006/relationships/image" Target="../media/image3.png"/><Relationship Id="rId4" Type="http://schemas.openxmlformats.org/officeDocument/2006/relationships/slideLayout" Target="../slideLayouts/slideLayout89.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png"/><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4.png"/><Relationship Id="rId5" Type="http://schemas.openxmlformats.org/officeDocument/2006/relationships/slideLayout" Target="../slideLayouts/slideLayout30.xml"/><Relationship Id="rId10" Type="http://schemas.openxmlformats.org/officeDocument/2006/relationships/image" Target="../media/image3.png"/><Relationship Id="rId4" Type="http://schemas.openxmlformats.org/officeDocument/2006/relationships/slideLayout" Target="../slideLayouts/slideLayout2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4.png"/><Relationship Id="rId5" Type="http://schemas.openxmlformats.org/officeDocument/2006/relationships/slideLayout" Target="../slideLayouts/slideLayout40.xml"/><Relationship Id="rId10"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0"/>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sp>
        <p:nvSpPr>
          <p:cNvPr id="14" name="TextBox 13"/>
          <p:cNvSpPr txBox="1"/>
          <p:nvPr/>
        </p:nvSpPr>
        <p:spPr>
          <a:xfrm>
            <a:off x="9340712" y="6508190"/>
            <a:ext cx="2286016" cy="285208"/>
          </a:xfrm>
          <a:prstGeom prst="rect">
            <a:avLst/>
          </a:prstGeom>
          <a:noFill/>
        </p:spPr>
        <p:txBody>
          <a:bodyPr wrap="square" lIns="99569" tIns="49785" rIns="99569" bIns="49785" rtlCol="0">
            <a:spAutoFit/>
          </a:bodyPr>
          <a:lstStyle/>
          <a:p>
            <a:pPr algn="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endParaRPr>
          </a:p>
        </p:txBody>
      </p:sp>
      <p:pic>
        <p:nvPicPr>
          <p:cNvPr id="4" name="Picture 3" descr="color-01.png"/>
          <p:cNvPicPr>
            <a:picLocks noChangeAspect="1"/>
          </p:cNvPicPr>
          <p:nvPr/>
        </p:nvPicPr>
        <p:blipFill>
          <a:blip r:embed="rId4" cstate="print"/>
          <a:srcRect b="10271"/>
          <a:stretch>
            <a:fillRect/>
          </a:stretch>
        </p:blipFill>
        <p:spPr>
          <a:xfrm>
            <a:off x="3326417" y="1189576"/>
            <a:ext cx="7489967" cy="531125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7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0"/>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sp>
        <p:nvSpPr>
          <p:cNvPr id="14" name="TextBox 13"/>
          <p:cNvSpPr txBox="1"/>
          <p:nvPr/>
        </p:nvSpPr>
        <p:spPr>
          <a:xfrm>
            <a:off x="9340712" y="6508190"/>
            <a:ext cx="2286016" cy="285208"/>
          </a:xfrm>
          <a:prstGeom prst="rect">
            <a:avLst/>
          </a:prstGeom>
          <a:noFill/>
        </p:spPr>
        <p:txBody>
          <a:bodyPr wrap="square" lIns="99569" tIns="49785" rIns="99569" bIns="49785" rtlCol="0">
            <a:spAutoFit/>
          </a:bodyPr>
          <a:lstStyle/>
          <a:p>
            <a:pPr algn="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4" name="Picture 3" descr="color-01.png"/>
          <p:cNvPicPr>
            <a:picLocks noChangeAspect="1"/>
          </p:cNvPicPr>
          <p:nvPr/>
        </p:nvPicPr>
        <p:blipFill>
          <a:blip r:embed="rId4" cstate="print"/>
          <a:srcRect b="10271"/>
          <a:stretch>
            <a:fillRect/>
          </a:stretch>
        </p:blipFill>
        <p:spPr>
          <a:xfrm>
            <a:off x="3326417" y="1189576"/>
            <a:ext cx="7489967" cy="5311258"/>
          </a:xfrm>
          <a:prstGeom prst="rect">
            <a:avLst/>
          </a:prstGeom>
        </p:spPr>
      </p:pic>
    </p:spTree>
    <p:extLst>
      <p:ext uri="{BB962C8B-B14F-4D97-AF65-F5344CB8AC3E}">
        <p14:creationId xmlns:p14="http://schemas.microsoft.com/office/powerpoint/2010/main" val="432345767"/>
      </p:ext>
    </p:extLst>
  </p:cSld>
  <p:clrMap bg1="lt1" tx1="dk1" bg2="lt2" tx2="dk2" accent1="accent1" accent2="accent2" accent3="accent3" accent4="accent4" accent5="accent5" accent6="accent6" hlink="hlink" folHlink="folHlink"/>
  <p:sldLayoutIdLst>
    <p:sldLayoutId id="2147483793" r:id="rId1"/>
    <p:sldLayoutId id="214748379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62485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pic>
        <p:nvPicPr>
          <p:cNvPr id="254" name="Google Shape;254;p43" descr="color-02 more red.png"/>
          <p:cNvPicPr preferRelativeResize="0"/>
          <p:nvPr/>
        </p:nvPicPr>
        <p:blipFill rotWithShape="1">
          <a:blip r:embed="rId10">
            <a:alphaModFix/>
          </a:blip>
          <a:srcRect r="8306" b="15313"/>
          <a:stretch/>
        </p:blipFill>
        <p:spPr>
          <a:xfrm>
            <a:off x="4308011" y="1103466"/>
            <a:ext cx="7883989" cy="5754535"/>
          </a:xfrm>
          <a:prstGeom prst="rect">
            <a:avLst/>
          </a:prstGeom>
          <a:noFill/>
          <a:ln>
            <a:noFill/>
          </a:ln>
        </p:spPr>
      </p:pic>
      <p:sp>
        <p:nvSpPr>
          <p:cNvPr id="255" name="Google Shape;255;p43"/>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6" name="Google Shape;256;p43"/>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57" name="Google Shape;257;p43"/>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58" name="Google Shape;258;p43"/>
          <p:cNvSpPr txBox="1"/>
          <p:nvPr/>
        </p:nvSpPr>
        <p:spPr>
          <a:xfrm>
            <a:off x="3047979" y="642918"/>
            <a:ext cx="4340840" cy="65454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59" name="Google Shape;259;p43"/>
          <p:cNvSpPr txBox="1"/>
          <p:nvPr/>
        </p:nvSpPr>
        <p:spPr>
          <a:xfrm>
            <a:off x="7147960" y="799863"/>
            <a:ext cx="4948833" cy="439097"/>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60" name="Google Shape;260;p43" descr="Unaid logo_approve.png"/>
          <p:cNvPicPr preferRelativeResize="0"/>
          <p:nvPr/>
        </p:nvPicPr>
        <p:blipFill rotWithShape="1">
          <a:blip r:embed="rId11">
            <a:alphaModFix/>
          </a:blip>
          <a:srcRect b="15549"/>
          <a:stretch/>
        </p:blipFill>
        <p:spPr>
          <a:xfrm>
            <a:off x="67280" y="452190"/>
            <a:ext cx="2787681" cy="805110"/>
          </a:xfrm>
          <a:prstGeom prst="rect">
            <a:avLst/>
          </a:prstGeom>
          <a:noFill/>
          <a:ln>
            <a:noFill/>
          </a:ln>
        </p:spPr>
      </p:pic>
    </p:spTree>
    <p:extLst>
      <p:ext uri="{BB962C8B-B14F-4D97-AF65-F5344CB8AC3E}">
        <p14:creationId xmlns:p14="http://schemas.microsoft.com/office/powerpoint/2010/main" val="1857900350"/>
      </p:ext>
    </p:extLst>
  </p:cSld>
  <p:clrMap bg1="lt1" tx1="dk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82208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8140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78552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8590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8" r:id="rId4"/>
    <p:sldLayoutId id="2147483675" r:id="rId5"/>
    <p:sldLayoutId id="2147483676" r:id="rId6"/>
    <p:sldLayoutId id="2147483677" r:id="rId7"/>
    <p:sldLayoutId id="2147483679"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5"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3675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97516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7200" algn="ctr" rtl="0" fontAlgn="base">
        <a:spcBef>
          <a:spcPct val="0"/>
        </a:spcBef>
        <a:spcAft>
          <a:spcPct val="0"/>
        </a:spcAft>
        <a:defRPr sz="4400">
          <a:solidFill>
            <a:schemeClr val="tx1"/>
          </a:solidFill>
          <a:latin typeface="Cordia New" pitchFamily="34" charset="0"/>
          <a:ea typeface="ＭＳ Ｐゴシック" charset="-128"/>
        </a:defRPr>
      </a:lvl6pPr>
      <a:lvl7pPr marL="914400" algn="ctr" rtl="0" fontAlgn="base">
        <a:spcBef>
          <a:spcPct val="0"/>
        </a:spcBef>
        <a:spcAft>
          <a:spcPct val="0"/>
        </a:spcAft>
        <a:defRPr sz="4400">
          <a:solidFill>
            <a:schemeClr val="tx1"/>
          </a:solidFill>
          <a:latin typeface="Cordia New" pitchFamily="34" charset="0"/>
          <a:ea typeface="ＭＳ Ｐゴシック" charset="-128"/>
        </a:defRPr>
      </a:lvl7pPr>
      <a:lvl8pPr marL="1371600" algn="ctr" rtl="0" fontAlgn="base">
        <a:spcBef>
          <a:spcPct val="0"/>
        </a:spcBef>
        <a:spcAft>
          <a:spcPct val="0"/>
        </a:spcAft>
        <a:defRPr sz="4400">
          <a:solidFill>
            <a:schemeClr val="tx1"/>
          </a:solidFill>
          <a:latin typeface="Cordia New" pitchFamily="34" charset="0"/>
          <a:ea typeface="ＭＳ Ｐゴシック" charset="-128"/>
        </a:defRPr>
      </a:lvl8pPr>
      <a:lvl9pPr marL="1828800"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ea typeface="ＭＳ Ｐゴシック" charset="-128"/>
                <a:cs typeface="Arial" pitchFamily="34" charset="0"/>
              </a:rPr>
              <a:t>www.aidsdatahub.org</a:t>
            </a:r>
            <a:endParaRPr lang="th-TH" sz="1200" kern="700" dirty="0">
              <a:solidFill>
                <a:srgbClr val="8782AF"/>
              </a:solidFill>
              <a:ea typeface="ＭＳ Ｐゴシック" charset="-128"/>
            </a:endParaRPr>
          </a:p>
        </p:txBody>
      </p:sp>
      <p:pic>
        <p:nvPicPr>
          <p:cNvPr id="32772"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478804"/>
      </p:ext>
    </p:extLst>
  </p:cSld>
  <p:clrMap bg1="lt1" tx1="dk1" bg2="lt2" tx2="dk2" accent1="accent1" accent2="accent2" accent3="accent3" accent4="accent4" accent5="accent5" accent6="accent6" hlink="hlink" folHlink="folHlink"/>
  <p:sldLayoutIdLst>
    <p:sldLayoutId id="2147483726" r:id="rId1"/>
    <p:sldLayoutId id="2147483727" r:id="rId2"/>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7200" algn="ctr" rtl="0" fontAlgn="base">
        <a:spcBef>
          <a:spcPct val="0"/>
        </a:spcBef>
        <a:spcAft>
          <a:spcPct val="0"/>
        </a:spcAft>
        <a:defRPr sz="4400">
          <a:solidFill>
            <a:schemeClr val="tx1"/>
          </a:solidFill>
          <a:latin typeface="Cordia New" pitchFamily="34" charset="0"/>
          <a:ea typeface="ＭＳ Ｐゴシック" charset="-128"/>
        </a:defRPr>
      </a:lvl6pPr>
      <a:lvl7pPr marL="914400" algn="ctr" rtl="0" fontAlgn="base">
        <a:spcBef>
          <a:spcPct val="0"/>
        </a:spcBef>
        <a:spcAft>
          <a:spcPct val="0"/>
        </a:spcAft>
        <a:defRPr sz="4400">
          <a:solidFill>
            <a:schemeClr val="tx1"/>
          </a:solidFill>
          <a:latin typeface="Cordia New" pitchFamily="34" charset="0"/>
          <a:ea typeface="ＭＳ Ｐゴシック" charset="-128"/>
        </a:defRPr>
      </a:lvl7pPr>
      <a:lvl8pPr marL="1371600" algn="ctr" rtl="0" fontAlgn="base">
        <a:spcBef>
          <a:spcPct val="0"/>
        </a:spcBef>
        <a:spcAft>
          <a:spcPct val="0"/>
        </a:spcAft>
        <a:defRPr sz="4400">
          <a:solidFill>
            <a:schemeClr val="tx1"/>
          </a:solidFill>
          <a:latin typeface="Cordia New" pitchFamily="34" charset="0"/>
          <a:ea typeface="ＭＳ Ｐゴシック" charset="-128"/>
        </a:defRPr>
      </a:lvl8pPr>
      <a:lvl9pPr marL="1828800"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0"/>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sp>
        <p:nvSpPr>
          <p:cNvPr id="14" name="TextBox 13"/>
          <p:cNvSpPr txBox="1"/>
          <p:nvPr/>
        </p:nvSpPr>
        <p:spPr>
          <a:xfrm>
            <a:off x="9340712" y="6508190"/>
            <a:ext cx="2286016" cy="285208"/>
          </a:xfrm>
          <a:prstGeom prst="rect">
            <a:avLst/>
          </a:prstGeom>
          <a:noFill/>
        </p:spPr>
        <p:txBody>
          <a:bodyPr wrap="square" lIns="99569" tIns="49785" rIns="99569" bIns="49785" rtlCol="0">
            <a:spAutoFit/>
          </a:bodyPr>
          <a:lstStyle/>
          <a:p>
            <a:pPr algn="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4" name="Picture 3" descr="color-01.png"/>
          <p:cNvPicPr>
            <a:picLocks noChangeAspect="1"/>
          </p:cNvPicPr>
          <p:nvPr/>
        </p:nvPicPr>
        <p:blipFill>
          <a:blip r:embed="rId4" cstate="print"/>
          <a:srcRect b="10271"/>
          <a:stretch>
            <a:fillRect/>
          </a:stretch>
        </p:blipFill>
        <p:spPr>
          <a:xfrm>
            <a:off x="3326417" y="1189576"/>
            <a:ext cx="7489967" cy="5311258"/>
          </a:xfrm>
          <a:prstGeom prst="rect">
            <a:avLst/>
          </a:prstGeom>
        </p:spPr>
      </p:pic>
    </p:spTree>
    <p:extLst>
      <p:ext uri="{BB962C8B-B14F-4D97-AF65-F5344CB8AC3E}">
        <p14:creationId xmlns:p14="http://schemas.microsoft.com/office/powerpoint/2010/main" val="816396812"/>
      </p:ext>
    </p:extLst>
  </p:cSld>
  <p:clrMap bg1="lt1" tx1="dk1" bg2="lt2" tx2="dk2" accent1="accent1" accent2="accent2" accent3="accent3" accent4="accent4" accent5="accent5" accent6="accent6" hlink="hlink" folHlink="folHlink"/>
  <p:sldLayoutIdLst>
    <p:sldLayoutId id="2147483751" r:id="rId1"/>
    <p:sldLayoutId id="214748375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43030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7200" algn="ctr" rtl="0" fontAlgn="base">
        <a:spcBef>
          <a:spcPct val="0"/>
        </a:spcBef>
        <a:spcAft>
          <a:spcPct val="0"/>
        </a:spcAft>
        <a:defRPr sz="4400">
          <a:solidFill>
            <a:schemeClr val="tx1"/>
          </a:solidFill>
          <a:latin typeface="Cordia New" pitchFamily="34" charset="0"/>
          <a:ea typeface="ＭＳ Ｐゴシック" charset="-128"/>
        </a:defRPr>
      </a:lvl6pPr>
      <a:lvl7pPr marL="914400" algn="ctr" rtl="0" fontAlgn="base">
        <a:spcBef>
          <a:spcPct val="0"/>
        </a:spcBef>
        <a:spcAft>
          <a:spcPct val="0"/>
        </a:spcAft>
        <a:defRPr sz="4400">
          <a:solidFill>
            <a:schemeClr val="tx1"/>
          </a:solidFill>
          <a:latin typeface="Cordia New" pitchFamily="34" charset="0"/>
          <a:ea typeface="ＭＳ Ｐゴシック" charset="-128"/>
        </a:defRPr>
      </a:lvl7pPr>
      <a:lvl8pPr marL="1371600" algn="ctr" rtl="0" fontAlgn="base">
        <a:spcBef>
          <a:spcPct val="0"/>
        </a:spcBef>
        <a:spcAft>
          <a:spcPct val="0"/>
        </a:spcAft>
        <a:defRPr sz="4400">
          <a:solidFill>
            <a:schemeClr val="tx1"/>
          </a:solidFill>
          <a:latin typeface="Cordia New" pitchFamily="34" charset="0"/>
          <a:ea typeface="ＭＳ Ｐゴシック" charset="-128"/>
        </a:defRPr>
      </a:lvl8pPr>
      <a:lvl9pPr marL="1828800"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ea typeface="ＭＳ Ｐゴシック" charset="-128"/>
                <a:cs typeface="Arial" pitchFamily="34" charset="0"/>
              </a:rPr>
              <a:t>www.aidsdatahub.org</a:t>
            </a:r>
            <a:endParaRPr lang="th-TH" sz="1200" kern="700" dirty="0">
              <a:solidFill>
                <a:srgbClr val="8782AF"/>
              </a:solidFill>
              <a:ea typeface="ＭＳ Ｐゴシック" charset="-128"/>
            </a:endParaRPr>
          </a:p>
        </p:txBody>
      </p:sp>
      <p:pic>
        <p:nvPicPr>
          <p:cNvPr id="32772"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943659"/>
      </p:ext>
    </p:extLst>
  </p:cSld>
  <p:clrMap bg1="lt1" tx1="dk1" bg2="lt2" tx2="dk2" accent1="accent1" accent2="accent2" accent3="accent3" accent4="accent4" accent5="accent5" accent6="accent6" hlink="hlink" folHlink="folHlink"/>
  <p:sldLayoutIdLst>
    <p:sldLayoutId id="2147483781" r:id="rId1"/>
    <p:sldLayoutId id="2147483782" r:id="rId2"/>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7200" algn="ctr" rtl="0" fontAlgn="base">
        <a:spcBef>
          <a:spcPct val="0"/>
        </a:spcBef>
        <a:spcAft>
          <a:spcPct val="0"/>
        </a:spcAft>
        <a:defRPr sz="4400">
          <a:solidFill>
            <a:schemeClr val="tx1"/>
          </a:solidFill>
          <a:latin typeface="Cordia New" pitchFamily="34" charset="0"/>
          <a:ea typeface="ＭＳ Ｐゴシック" charset="-128"/>
        </a:defRPr>
      </a:lvl6pPr>
      <a:lvl7pPr marL="914400" algn="ctr" rtl="0" fontAlgn="base">
        <a:spcBef>
          <a:spcPct val="0"/>
        </a:spcBef>
        <a:spcAft>
          <a:spcPct val="0"/>
        </a:spcAft>
        <a:defRPr sz="4400">
          <a:solidFill>
            <a:schemeClr val="tx1"/>
          </a:solidFill>
          <a:latin typeface="Cordia New" pitchFamily="34" charset="0"/>
          <a:ea typeface="ＭＳ Ｐゴシック" charset="-128"/>
        </a:defRPr>
      </a:lvl7pPr>
      <a:lvl8pPr marL="1371600" algn="ctr" rtl="0" fontAlgn="base">
        <a:spcBef>
          <a:spcPct val="0"/>
        </a:spcBef>
        <a:spcAft>
          <a:spcPct val="0"/>
        </a:spcAft>
        <a:defRPr sz="4400">
          <a:solidFill>
            <a:schemeClr val="tx1"/>
          </a:solidFill>
          <a:latin typeface="Cordia New" pitchFamily="34" charset="0"/>
          <a:ea typeface="ＭＳ Ｐゴシック" charset="-128"/>
        </a:defRPr>
      </a:lvl8pPr>
      <a:lvl9pPr marL="1828800"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50597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7200" algn="ctr" rtl="0" fontAlgn="base">
        <a:spcBef>
          <a:spcPct val="0"/>
        </a:spcBef>
        <a:spcAft>
          <a:spcPct val="0"/>
        </a:spcAft>
        <a:defRPr sz="4400">
          <a:solidFill>
            <a:schemeClr val="tx1"/>
          </a:solidFill>
          <a:latin typeface="Cordia New" pitchFamily="34" charset="0"/>
          <a:ea typeface="ＭＳ Ｐゴシック" charset="-128"/>
        </a:defRPr>
      </a:lvl6pPr>
      <a:lvl7pPr marL="914400" algn="ctr" rtl="0" fontAlgn="base">
        <a:spcBef>
          <a:spcPct val="0"/>
        </a:spcBef>
        <a:spcAft>
          <a:spcPct val="0"/>
        </a:spcAft>
        <a:defRPr sz="4400">
          <a:solidFill>
            <a:schemeClr val="tx1"/>
          </a:solidFill>
          <a:latin typeface="Cordia New" pitchFamily="34" charset="0"/>
          <a:ea typeface="ＭＳ Ｐゴシック" charset="-128"/>
        </a:defRPr>
      </a:lvl7pPr>
      <a:lvl8pPr marL="1371600" algn="ctr" rtl="0" fontAlgn="base">
        <a:spcBef>
          <a:spcPct val="0"/>
        </a:spcBef>
        <a:spcAft>
          <a:spcPct val="0"/>
        </a:spcAft>
        <a:defRPr sz="4400">
          <a:solidFill>
            <a:schemeClr val="tx1"/>
          </a:solidFill>
          <a:latin typeface="Cordia New" pitchFamily="34" charset="0"/>
          <a:ea typeface="ＭＳ Ｐゴシック" charset="-128"/>
        </a:defRPr>
      </a:lvl8pPr>
      <a:lvl9pPr marL="1828800"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Cordia New"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6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hyperlink" Target="http://www.bdnasp.net/index.php?option=com_content&amp;view=article&amp;id=104&amp;Itemid=12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5.xml"/><Relationship Id="rId2" Type="http://schemas.openxmlformats.org/officeDocument/2006/relationships/slide" Target="slide3.xml"/><Relationship Id="rId1" Type="http://schemas.openxmlformats.org/officeDocument/2006/relationships/slideLayout" Target="../slideLayouts/slideLayout26.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36.xml"/><Relationship Id="rId4" Type="http://schemas.openxmlformats.org/officeDocument/2006/relationships/hyperlink" Target="http://www.aidsinfoonlin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40.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41.xml"/><Relationship Id="rId4" Type="http://schemas.openxmlformats.org/officeDocument/2006/relationships/hyperlink" Target="http://www.aidsinfoonline.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90.xml"/><Relationship Id="rId4" Type="http://schemas.openxmlformats.org/officeDocument/2006/relationships/chart" Target="../charts/chart47.xml"/></Relationships>
</file>

<file path=ppt/slides/_rels/slide5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90.xml"/><Relationship Id="rId4" Type="http://schemas.openxmlformats.org/officeDocument/2006/relationships/chart" Target="../charts/chart48.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90.xml"/><Relationship Id="rId4" Type="http://schemas.openxmlformats.org/officeDocument/2006/relationships/chart" Target="../charts/chart49.xml"/></Relationships>
</file>

<file path=ppt/slides/_rels/slide5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90.xml"/><Relationship Id="rId4" Type="http://schemas.openxmlformats.org/officeDocument/2006/relationships/chart" Target="../charts/chart50.xml"/></Relationships>
</file>

<file path=ppt/slides/_rels/slide5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90.xml"/><Relationship Id="rId4" Type="http://schemas.openxmlformats.org/officeDocument/2006/relationships/chart" Target="../charts/chart51.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55.xml"/><Relationship Id="rId4" Type="http://schemas.openxmlformats.org/officeDocument/2006/relationships/hyperlink" Target="http://www.aidsdatahub.org/"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8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2"/>
          <p:cNvSpPr>
            <a:spLocks noGrp="1"/>
          </p:cNvSpPr>
          <p:nvPr>
            <p:ph type="title"/>
          </p:nvPr>
        </p:nvSpPr>
        <p:spPr bwMode="auto">
          <a:xfrm>
            <a:off x="342900" y="4365626"/>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pitchFamily="34" charset="0"/>
              </a:rPr>
              <a:t>Bangladesh</a:t>
            </a:r>
            <a:endParaRPr lang="th-TH" dirty="0"/>
          </a:p>
        </p:txBody>
      </p:sp>
      <p:sp>
        <p:nvSpPr>
          <p:cNvPr id="5" name="TextBox 4">
            <a:extLst>
              <a:ext uri="{FF2B5EF4-FFF2-40B4-BE49-F238E27FC236}">
                <a16:creationId xmlns:a16="http://schemas.microsoft.com/office/drawing/2014/main" id="{327AE48A-96E0-43BA-8F0E-E1DBE33FBFC8}"/>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2019</a:t>
            </a:r>
            <a:endParaRPr lang="en-GB" sz="2100" b="1" dirty="0">
              <a:solidFill>
                <a:schemeClr val="bg1"/>
              </a:solidFill>
            </a:endParaRPr>
          </a:p>
        </p:txBody>
      </p:sp>
    </p:spTree>
    <p:extLst>
      <p:ext uri="{BB962C8B-B14F-4D97-AF65-F5344CB8AC3E}">
        <p14:creationId xmlns:p14="http://schemas.microsoft.com/office/powerpoint/2010/main" val="306964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B622F51-DA8C-442C-8503-E3671288F58F}"/>
              </a:ext>
            </a:extLst>
          </p:cNvPr>
          <p:cNvGrpSpPr/>
          <p:nvPr/>
        </p:nvGrpSpPr>
        <p:grpSpPr>
          <a:xfrm>
            <a:off x="3724275" y="2333626"/>
            <a:ext cx="4310062" cy="3854827"/>
            <a:chOff x="0" y="0"/>
            <a:chExt cx="4484673" cy="3937147"/>
          </a:xfrm>
        </p:grpSpPr>
        <p:graphicFrame>
          <p:nvGraphicFramePr>
            <p:cNvPr id="15" name="Chart 14">
              <a:extLst>
                <a:ext uri="{FF2B5EF4-FFF2-40B4-BE49-F238E27FC236}">
                  <a16:creationId xmlns:a16="http://schemas.microsoft.com/office/drawing/2014/main" id="{39ECEE3B-6D62-4554-84CF-594718DD0420}"/>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02D636D6-7793-4261-84BF-9FE4A5F311D3}"/>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A3D93062-2006-40FA-8A0A-E487AFFDB16A}"/>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911CAB2A-477A-4674-825C-F64DDEE5853F}"/>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43">
              <a:extLst>
                <a:ext uri="{FF2B5EF4-FFF2-40B4-BE49-F238E27FC236}">
                  <a16:creationId xmlns:a16="http://schemas.microsoft.com/office/drawing/2014/main" id="{F285C1B0-0DB6-4E19-9E0A-D3576E43CCE0}"/>
                </a:ext>
              </a:extLst>
            </p:cNvPr>
            <p:cNvSpPr txBox="1"/>
            <p:nvPr/>
          </p:nvSpPr>
          <p:spPr>
            <a:xfrm>
              <a:off x="1" y="2148078"/>
              <a:ext cx="1560967" cy="644507"/>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 (2016)</a:t>
              </a:r>
            </a:p>
          </p:txBody>
        </p:sp>
        <p:sp>
          <p:nvSpPr>
            <p:cNvPr id="29" name="TextBox 44">
              <a:extLst>
                <a:ext uri="{FF2B5EF4-FFF2-40B4-BE49-F238E27FC236}">
                  <a16:creationId xmlns:a16="http://schemas.microsoft.com/office/drawing/2014/main" id="{68C763D7-25D2-4979-8369-D7EB53479862}"/>
                </a:ext>
              </a:extLst>
            </p:cNvPr>
            <p:cNvSpPr txBox="1"/>
            <p:nvPr/>
          </p:nvSpPr>
          <p:spPr>
            <a:xfrm>
              <a:off x="0" y="1238150"/>
              <a:ext cx="1419754" cy="440089"/>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MEN WHO HAVE SEX</a:t>
              </a:r>
            </a:p>
            <a:p>
              <a:pPr>
                <a:defRPr/>
              </a:pPr>
              <a:r>
                <a:rPr lang="en-GB" kern="0">
                  <a:solidFill>
                    <a:sysClr val="windowText" lastClr="000000"/>
                  </a:solidFill>
                  <a:latin typeface="Arial Narrow" panose="020B0606020202030204" pitchFamily="34" charset="0"/>
                  <a:cs typeface="Arial" pitchFamily="34" charset="0"/>
                </a:rPr>
                <a:t>WITH MEN (2015)</a:t>
              </a:r>
            </a:p>
          </p:txBody>
        </p:sp>
        <p:sp>
          <p:nvSpPr>
            <p:cNvPr id="30" name="TextBox 45">
              <a:extLst>
                <a:ext uri="{FF2B5EF4-FFF2-40B4-BE49-F238E27FC236}">
                  <a16:creationId xmlns:a16="http://schemas.microsoft.com/office/drawing/2014/main" id="{38E3298E-7F73-45F1-B170-78245A67ADB2}"/>
                </a:ext>
              </a:extLst>
            </p:cNvPr>
            <p:cNvSpPr txBox="1"/>
            <p:nvPr/>
          </p:nvSpPr>
          <p:spPr>
            <a:xfrm>
              <a:off x="0" y="224387"/>
              <a:ext cx="1626579" cy="440089"/>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TRANSGENDER PEOPLE</a:t>
              </a:r>
            </a:p>
            <a:p>
              <a:pPr>
                <a:defRPr/>
              </a:pPr>
              <a:r>
                <a:rPr lang="en-GB" kern="0">
                  <a:solidFill>
                    <a:sysClr val="windowText" lastClr="000000"/>
                  </a:solidFill>
                  <a:latin typeface="Arial Narrow" panose="020B0606020202030204" pitchFamily="34" charset="0"/>
                  <a:cs typeface="Arial" pitchFamily="34" charset="0"/>
                </a:rPr>
                <a:t>(2015)</a:t>
              </a:r>
            </a:p>
          </p:txBody>
        </p:sp>
        <p:sp>
          <p:nvSpPr>
            <p:cNvPr id="31" name="TextBox 46">
              <a:extLst>
                <a:ext uri="{FF2B5EF4-FFF2-40B4-BE49-F238E27FC236}">
                  <a16:creationId xmlns:a16="http://schemas.microsoft.com/office/drawing/2014/main" id="{A9F03066-9568-4317-B3E5-2F2F349BC472}"/>
                </a:ext>
              </a:extLst>
            </p:cNvPr>
            <p:cNvSpPr txBox="1"/>
            <p:nvPr/>
          </p:nvSpPr>
          <p:spPr>
            <a:xfrm>
              <a:off x="0" y="3221221"/>
              <a:ext cx="1461859" cy="59019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FEMALE</a:t>
              </a:r>
            </a:p>
            <a:p>
              <a:pPr>
                <a:defRPr/>
              </a:pPr>
              <a:r>
                <a:rPr lang="en-GB" kern="0">
                  <a:solidFill>
                    <a:sysClr val="windowText" lastClr="000000"/>
                  </a:solidFill>
                  <a:latin typeface="Arial Narrow" panose="020B0606020202030204" pitchFamily="34" charset="0"/>
                  <a:cs typeface="Arial" pitchFamily="34" charset="0"/>
                </a:rPr>
                <a:t>SEX WORKERS (2016)</a:t>
              </a:r>
            </a:p>
          </p:txBody>
        </p:sp>
      </p:grpSp>
      <p:sp>
        <p:nvSpPr>
          <p:cNvPr id="2" name="Title 1"/>
          <p:cNvSpPr>
            <a:spLocks noGrp="1"/>
          </p:cNvSpPr>
          <p:nvPr>
            <p:ph type="title"/>
          </p:nvPr>
        </p:nvSpPr>
        <p:spPr>
          <a:xfrm>
            <a:off x="304563" y="1513359"/>
            <a:ext cx="8402672" cy="504000"/>
          </a:xfrm>
        </p:spPr>
        <p:txBody>
          <a:bodyPr/>
          <a:lstStyle/>
          <a:p>
            <a:r>
              <a:rPr lang="en-US" dirty="0"/>
              <a:t>HIV prevalence among key populations, 2015-2016</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10</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28600" y="6521240"/>
            <a:ext cx="883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7"/>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2017</a:t>
            </a:r>
          </a:p>
        </p:txBody>
      </p:sp>
    </p:spTree>
    <p:extLst>
      <p:ext uri="{BB962C8B-B14F-4D97-AF65-F5344CB8AC3E}">
        <p14:creationId xmlns:p14="http://schemas.microsoft.com/office/powerpoint/2010/main" val="212961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11</a:t>
            </a:fld>
            <a:endParaRPr lang="th-TH" dirty="0">
              <a:solidFill>
                <a:prstClr val="black">
                  <a:tint val="75000"/>
                </a:prstClr>
              </a:solidFill>
            </a:endParaRPr>
          </a:p>
        </p:txBody>
      </p:sp>
      <p:sp>
        <p:nvSpPr>
          <p:cNvPr id="3" name="Title 2"/>
          <p:cNvSpPr>
            <a:spLocks noGrp="1"/>
          </p:cNvSpPr>
          <p:nvPr>
            <p:ph type="title"/>
          </p:nvPr>
        </p:nvSpPr>
        <p:spPr>
          <a:xfrm>
            <a:off x="228600" y="1524000"/>
            <a:ext cx="11811000" cy="838200"/>
          </a:xfrm>
        </p:spPr>
        <p:txBody>
          <a:bodyPr/>
          <a:lstStyle/>
          <a:p>
            <a:r>
              <a:rPr lang="en-US" dirty="0"/>
              <a:t>HIV prevalence among key populations in Dhaka, by survey round from 2000-01 to 2015-16</a:t>
            </a:r>
            <a:br>
              <a:rPr lang="en-GB" dirty="0"/>
            </a:br>
            <a:endParaRPr lang="en-GB" dirty="0"/>
          </a:p>
        </p:txBody>
      </p:sp>
      <p:sp>
        <p:nvSpPr>
          <p:cNvPr id="6" name="Rectangle 3"/>
          <p:cNvSpPr>
            <a:spLocks noChangeArrowheads="1"/>
          </p:cNvSpPr>
          <p:nvPr/>
        </p:nvSpPr>
        <p:spPr bwMode="auto">
          <a:xfrm>
            <a:off x="0" y="6287203"/>
            <a:ext cx="11506200" cy="507831"/>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3"/>
              </a:rPr>
              <a:t>www.aidsdatahub.org</a:t>
            </a:r>
            <a:r>
              <a:rPr lang="en-US" sz="900" dirty="0">
                <a:solidFill>
                  <a:srgbClr val="000000"/>
                </a:solidFill>
                <a:ea typeface="ＭＳ Ｐゴシック" charset="-128"/>
                <a:cs typeface="Arial" pitchFamily="34" charset="0"/>
              </a:rPr>
              <a:t>  based on 1). </a:t>
            </a:r>
            <a:r>
              <a:rPr lang="en-US" sz="900" dirty="0" err="1">
                <a:solidFill>
                  <a:srgbClr val="000000"/>
                </a:solidFill>
                <a:ea typeface="ＭＳ Ｐゴシック" charset="-128"/>
                <a:cs typeface="Arial" pitchFamily="34" charset="0"/>
              </a:rPr>
              <a:t>icddr,b</a:t>
            </a:r>
            <a:r>
              <a:rPr lang="en-US" sz="900" dirty="0">
                <a:solidFill>
                  <a:prstClr val="black"/>
                </a:solidFill>
                <a:ea typeface="ＭＳ Ｐゴシック" charset="-128"/>
                <a:cs typeface="Arial" pitchFamily="34" charset="0"/>
              </a:rPr>
              <a:t>, Institute of Epidemiology, Disease Control, and Research, &amp; National AIDS/STD Programme (NASP) Directorate General of Health Services, Ministry of Health and Family Welfare, Bangladesh (2011). National HIV Serological Surveillance, 2011, Bangladesh - 9th Round Technical Report; 2. </a:t>
            </a:r>
            <a:r>
              <a:rPr lang="en-US" sz="900" dirty="0" err="1">
                <a:solidFill>
                  <a:srgbClr val="000000"/>
                </a:solidFill>
                <a:ea typeface="ＭＳ Ｐゴシック" charset="-128"/>
                <a:cs typeface="Arial" pitchFamily="34" charset="0"/>
              </a:rPr>
              <a:t>icddr,b</a:t>
            </a:r>
            <a:r>
              <a:rPr lang="en-US" sz="900" dirty="0">
                <a:solidFill>
                  <a:srgbClr val="000000"/>
                </a:solidFill>
                <a:ea typeface="ＭＳ Ｐゴシック" charset="-128"/>
                <a:cs typeface="Arial" pitchFamily="34" charset="0"/>
              </a:rPr>
              <a:t>. (2015). A Survey of HIV, syphilis and risk behaviors among males having sex with males, male sex workers and </a:t>
            </a:r>
            <a:r>
              <a:rPr lang="en-US" sz="900" dirty="0" err="1">
                <a:solidFill>
                  <a:srgbClr val="000000"/>
                </a:solidFill>
                <a:ea typeface="ＭＳ Ｐゴシック" charset="-128"/>
                <a:cs typeface="Arial" pitchFamily="34" charset="0"/>
              </a:rPr>
              <a:t>hijra</a:t>
            </a:r>
            <a:r>
              <a:rPr lang="en-US" sz="900" dirty="0">
                <a:solidFill>
                  <a:srgbClr val="000000"/>
                </a:solidFill>
                <a:ea typeface="ＭＳ Ｐゴシック" charset="-128"/>
                <a:cs typeface="Arial" pitchFamily="34" charset="0"/>
              </a:rPr>
              <a:t>. Global Fund Rolling Continuation Channel Project of </a:t>
            </a:r>
            <a:r>
              <a:rPr lang="en-US" sz="900" dirty="0" err="1">
                <a:solidFill>
                  <a:srgbClr val="000000"/>
                </a:solidFill>
                <a:ea typeface="ＭＳ Ｐゴシック" charset="-128"/>
                <a:cs typeface="Arial" pitchFamily="34" charset="0"/>
              </a:rPr>
              <a:t>icddr,b</a:t>
            </a:r>
            <a:r>
              <a:rPr lang="en-US" sz="900" dirty="0">
                <a:solidFill>
                  <a:srgbClr val="000000"/>
                </a:solidFill>
                <a:ea typeface="ＭＳ Ｐゴシック" charset="-128"/>
                <a:cs typeface="Arial" pitchFamily="34" charset="0"/>
              </a:rPr>
              <a:t>.</a:t>
            </a:r>
            <a:r>
              <a:rPr lang="en-US" sz="900" dirty="0">
                <a:solidFill>
                  <a:prstClr val="black"/>
                </a:solidFill>
                <a:ea typeface="ＭＳ Ｐゴシック" charset="-128"/>
                <a:cs typeface="Arial" pitchFamily="34" charset="0"/>
              </a:rPr>
              <a:t> and 3. </a:t>
            </a:r>
            <a:r>
              <a:rPr lang="en-US" sz="900" dirty="0">
                <a:solidFill>
                  <a:srgbClr val="000000"/>
                </a:solidFill>
                <a:ea typeface="ＭＳ Ｐゴシック" charset="-128"/>
                <a:cs typeface="Arial" pitchFamily="34" charset="0"/>
              </a:rPr>
              <a:t>Global AIDS Monitoring 2017</a:t>
            </a:r>
            <a:endParaRPr lang="th-TH" sz="900" dirty="0">
              <a:solidFill>
                <a:prstClr val="black"/>
              </a:solidFill>
              <a:ea typeface="ＭＳ Ｐゴシック" charset="-128"/>
            </a:endParaRPr>
          </a:p>
        </p:txBody>
      </p:sp>
      <p:graphicFrame>
        <p:nvGraphicFramePr>
          <p:cNvPr id="8" name="Chart 7"/>
          <p:cNvGraphicFramePr>
            <a:graphicFrameLocks noGrp="1"/>
          </p:cNvGraphicFramePr>
          <p:nvPr>
            <p:extLst>
              <p:ext uri="{D42A27DB-BD31-4B8C-83A1-F6EECF244321}">
                <p14:modId xmlns:p14="http://schemas.microsoft.com/office/powerpoint/2010/main" val="1860428906"/>
              </p:ext>
            </p:extLst>
          </p:nvPr>
        </p:nvGraphicFramePr>
        <p:xfrm>
          <a:off x="1638300" y="2362200"/>
          <a:ext cx="8659036"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133600" y="5950174"/>
            <a:ext cx="6019800" cy="261610"/>
          </a:xfrm>
          <a:prstGeom prst="rect">
            <a:avLst/>
          </a:prstGeom>
          <a:noFill/>
          <a:ln>
            <a:solidFill>
              <a:srgbClr val="3FCDFF"/>
            </a:solidFill>
          </a:ln>
        </p:spPr>
        <p:txBody>
          <a:bodyPr wrap="square" rtlCol="0">
            <a:spAutoFit/>
          </a:bodyPr>
          <a:lstStyle/>
          <a:p>
            <a:r>
              <a:rPr lang="en-US" sz="1100" dirty="0"/>
              <a:t>* 2015-2016 data from Dhaka A1.In Dhaka A2 HIV prevalence among male PWID is 8.9%</a:t>
            </a:r>
          </a:p>
        </p:txBody>
      </p:sp>
    </p:spTree>
    <p:extLst>
      <p:ext uri="{BB962C8B-B14F-4D97-AF65-F5344CB8AC3E}">
        <p14:creationId xmlns:p14="http://schemas.microsoft.com/office/powerpoint/2010/main" val="223826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12</a:t>
            </a:fld>
            <a:endParaRPr lang="th-TH" dirty="0">
              <a:solidFill>
                <a:prstClr val="black">
                  <a:tint val="75000"/>
                </a:prstClr>
              </a:solidFill>
            </a:endParaRPr>
          </a:p>
        </p:txBody>
      </p:sp>
      <p:sp>
        <p:nvSpPr>
          <p:cNvPr id="3" name="Title 2"/>
          <p:cNvSpPr>
            <a:spLocks noGrp="1"/>
          </p:cNvSpPr>
          <p:nvPr>
            <p:ph type="title"/>
          </p:nvPr>
        </p:nvSpPr>
        <p:spPr>
          <a:xfrm>
            <a:off x="228600" y="1571612"/>
            <a:ext cx="10896600" cy="790588"/>
          </a:xfrm>
        </p:spPr>
        <p:txBody>
          <a:bodyPr/>
          <a:lstStyle/>
          <a:p>
            <a:r>
              <a:rPr lang="en-US" dirty="0"/>
              <a:t>HIV prevalence among </a:t>
            </a:r>
            <a:r>
              <a:rPr lang="en-US" dirty="0" err="1"/>
              <a:t>Hijra</a:t>
            </a:r>
            <a:r>
              <a:rPr lang="en-US" dirty="0"/>
              <a:t>, MSM and MSWs by sentinel site, 2015-16</a:t>
            </a:r>
            <a:br>
              <a:rPr lang="en-US" dirty="0"/>
            </a:br>
            <a:endParaRPr lang="en-US" dirty="0"/>
          </a:p>
        </p:txBody>
      </p:sp>
      <p:sp>
        <p:nvSpPr>
          <p:cNvPr id="8" name="Rectangle 3"/>
          <p:cNvSpPr>
            <a:spLocks noChangeArrowheads="1"/>
          </p:cNvSpPr>
          <p:nvPr/>
        </p:nvSpPr>
        <p:spPr bwMode="auto">
          <a:xfrm>
            <a:off x="165497" y="6608266"/>
            <a:ext cx="9075738" cy="230832"/>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3"/>
              </a:rPr>
              <a:t>www.aidsdatahub.org</a:t>
            </a:r>
            <a:r>
              <a:rPr lang="en-US" sz="900" dirty="0">
                <a:solidFill>
                  <a:srgbClr val="000000"/>
                </a:solidFill>
                <a:ea typeface="ＭＳ Ｐゴシック" charset="-128"/>
                <a:cs typeface="Arial" pitchFamily="34" charset="0"/>
              </a:rPr>
              <a:t>  based on Serological surveys and Global AIDS Monitoring 2017.</a:t>
            </a:r>
            <a:endParaRPr lang="th-TH" sz="900" dirty="0">
              <a:solidFill>
                <a:prstClr val="black"/>
              </a:solidFill>
              <a:ea typeface="ＭＳ Ｐゴシック" charset="-128"/>
            </a:endParaRPr>
          </a:p>
        </p:txBody>
      </p:sp>
      <p:graphicFrame>
        <p:nvGraphicFramePr>
          <p:cNvPr id="7" name="Chart 6"/>
          <p:cNvGraphicFramePr>
            <a:graphicFrameLocks noGrp="1"/>
          </p:cNvGraphicFramePr>
          <p:nvPr>
            <p:extLst>
              <p:ext uri="{D42A27DB-BD31-4B8C-83A1-F6EECF244321}">
                <p14:modId xmlns:p14="http://schemas.microsoft.com/office/powerpoint/2010/main" val="15679024"/>
              </p:ext>
            </p:extLst>
          </p:nvPr>
        </p:nvGraphicFramePr>
        <p:xfrm>
          <a:off x="2027239" y="2362199"/>
          <a:ext cx="8137525" cy="399203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p:cNvSpPr txBox="1"/>
          <p:nvPr/>
        </p:nvSpPr>
        <p:spPr>
          <a:xfrm>
            <a:off x="2895601" y="6055121"/>
            <a:ext cx="3615531" cy="334434"/>
          </a:xfrm>
          <a:prstGeom prst="rect">
            <a:avLst/>
          </a:prstGeom>
          <a:solidFill>
            <a:sysClr val="window" lastClr="FFFFFF"/>
          </a:solidFill>
          <a:ln w="9525" cmpd="sng">
            <a:solidFill>
              <a:srgbClr val="E31837"/>
            </a:solidFill>
            <a:prstDash val="dash"/>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b="1" kern="0" dirty="0">
                <a:solidFill>
                  <a:sysClr val="windowText" lastClr="000000"/>
                </a:solidFill>
                <a:latin typeface="Arial" pitchFamily="34" charset="0"/>
                <a:cs typeface="Arial" pitchFamily="34" charset="0"/>
              </a:rPr>
              <a:t>Note: Sample size is small (n = 46) for </a:t>
            </a:r>
            <a:r>
              <a:rPr lang="en-US" b="1" kern="0" dirty="0" err="1">
                <a:solidFill>
                  <a:sysClr val="windowText" lastClr="000000"/>
                </a:solidFill>
                <a:latin typeface="Arial" pitchFamily="34" charset="0"/>
                <a:cs typeface="Arial" pitchFamily="34" charset="0"/>
              </a:rPr>
              <a:t>hijra</a:t>
            </a:r>
            <a:r>
              <a:rPr lang="en-US" b="1" kern="0" dirty="0">
                <a:solidFill>
                  <a:sysClr val="windowText" lastClr="000000"/>
                </a:solidFill>
                <a:latin typeface="Arial" pitchFamily="34" charset="0"/>
                <a:cs typeface="Arial" pitchFamily="34" charset="0"/>
              </a:rPr>
              <a:t> in </a:t>
            </a:r>
            <a:r>
              <a:rPr lang="en-US" b="1" kern="0" dirty="0" err="1">
                <a:solidFill>
                  <a:sysClr val="windowText" lastClr="000000"/>
                </a:solidFill>
                <a:latin typeface="Arial" pitchFamily="34" charset="0"/>
                <a:cs typeface="Arial" pitchFamily="34" charset="0"/>
              </a:rPr>
              <a:t>Hili</a:t>
            </a:r>
            <a:r>
              <a:rPr lang="en-US" b="1" kern="0" dirty="0">
                <a:solidFill>
                  <a:sysClr val="windowText" lastClr="000000"/>
                </a:solidFill>
                <a:latin typeface="Arial" pitchFamily="34" charset="0"/>
                <a:cs typeface="Arial" pitchFamily="34" charset="0"/>
              </a:rPr>
              <a:t>.</a:t>
            </a:r>
            <a:endParaRPr lang="th-TH" b="1" kern="0" dirty="0">
              <a:solidFill>
                <a:sysClr val="windowText" lastClr="000000"/>
              </a:solidFill>
              <a:latin typeface="Arial" pitchFamily="34" charset="0"/>
              <a:cs typeface="Tahoma"/>
            </a:endParaRPr>
          </a:p>
        </p:txBody>
      </p:sp>
    </p:spTree>
    <p:extLst>
      <p:ext uri="{BB962C8B-B14F-4D97-AF65-F5344CB8AC3E}">
        <p14:creationId xmlns:p14="http://schemas.microsoft.com/office/powerpoint/2010/main" val="114313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13</a:t>
            </a:fld>
            <a:endParaRPr lang="th-TH" dirty="0">
              <a:solidFill>
                <a:prstClr val="black">
                  <a:tint val="75000"/>
                </a:prstClr>
              </a:solidFill>
            </a:endParaRPr>
          </a:p>
        </p:txBody>
      </p:sp>
      <p:sp>
        <p:nvSpPr>
          <p:cNvPr id="3" name="Title 2"/>
          <p:cNvSpPr>
            <a:spLocks noGrp="1"/>
          </p:cNvSpPr>
          <p:nvPr>
            <p:ph type="title"/>
          </p:nvPr>
        </p:nvSpPr>
        <p:spPr>
          <a:xfrm>
            <a:off x="304800" y="1447800"/>
            <a:ext cx="11887200" cy="504000"/>
          </a:xfrm>
        </p:spPr>
        <p:txBody>
          <a:bodyPr/>
          <a:lstStyle/>
          <a:p>
            <a:r>
              <a:rPr lang="en-US" dirty="0"/>
              <a:t>Trends of HIV prevalence among people who inject drugs (male) by sentinel site, 2003 - 2016</a:t>
            </a:r>
          </a:p>
        </p:txBody>
      </p:sp>
      <p:sp>
        <p:nvSpPr>
          <p:cNvPr id="6" name="Rectangle 3"/>
          <p:cNvSpPr>
            <a:spLocks noChangeArrowheads="1"/>
          </p:cNvSpPr>
          <p:nvPr/>
        </p:nvSpPr>
        <p:spPr bwMode="auto">
          <a:xfrm>
            <a:off x="76200" y="6412468"/>
            <a:ext cx="11353800" cy="369332"/>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2"/>
              </a:rPr>
              <a:t>www.aidsdatahub.org</a:t>
            </a:r>
            <a:r>
              <a:rPr lang="en-US" sz="900" dirty="0">
                <a:solidFill>
                  <a:srgbClr val="000000"/>
                </a:solidFill>
                <a:ea typeface="ＭＳ Ｐゴシック" charset="-128"/>
                <a:cs typeface="Arial" pitchFamily="34" charset="0"/>
              </a:rPr>
              <a:t>  based on </a:t>
            </a:r>
            <a:r>
              <a:rPr lang="en-US" sz="900" dirty="0" err="1">
                <a:solidFill>
                  <a:srgbClr val="000000"/>
                </a:solidFill>
                <a:ea typeface="ＭＳ Ｐゴシック" charset="-128"/>
                <a:cs typeface="Arial" pitchFamily="34" charset="0"/>
              </a:rPr>
              <a:t>icddr,b</a:t>
            </a:r>
            <a:r>
              <a:rPr lang="en-US" sz="900" dirty="0">
                <a:solidFill>
                  <a:prstClr val="black"/>
                </a:solidFill>
                <a:ea typeface="ＭＳ Ｐゴシック" charset="-128"/>
                <a:cs typeface="Arial" pitchFamily="34" charset="0"/>
              </a:rPr>
              <a:t>, Institute of Epidemiology, Disease Control, and Research, &amp; National AIDS/STD </a:t>
            </a:r>
            <a:r>
              <a:rPr lang="en-US" sz="900" dirty="0" err="1">
                <a:solidFill>
                  <a:prstClr val="black"/>
                </a:solidFill>
                <a:ea typeface="ＭＳ Ｐゴシック" charset="-128"/>
                <a:cs typeface="Arial" pitchFamily="34" charset="0"/>
              </a:rPr>
              <a:t>Programme</a:t>
            </a:r>
            <a:r>
              <a:rPr lang="en-US" sz="900" dirty="0">
                <a:solidFill>
                  <a:prstClr val="black"/>
                </a:solidFill>
                <a:ea typeface="ＭＳ Ｐゴシック" charset="-128"/>
                <a:cs typeface="Arial" pitchFamily="34" charset="0"/>
              </a:rPr>
              <a:t> (NASP) Directorate General of Health Services, Ministry of Health and Family Welfare, Bangladesh (2011). National HIV Serological Surveillance, 2011, Bangladesh - 9th Round Technical Report, Serological Surveillance 2016 (unpublished) and </a:t>
            </a:r>
            <a:r>
              <a:rPr lang="en-US" sz="900" dirty="0">
                <a:solidFill>
                  <a:srgbClr val="000000"/>
                </a:solidFill>
                <a:ea typeface="ＭＳ Ｐゴシック" charset="-128"/>
                <a:cs typeface="Arial" pitchFamily="34" charset="0"/>
              </a:rPr>
              <a:t>Global AIDS Monitoring 2017</a:t>
            </a:r>
            <a:endParaRPr lang="th-TH" sz="900" dirty="0">
              <a:solidFill>
                <a:prstClr val="black"/>
              </a:solidFill>
              <a:ea typeface="ＭＳ Ｐゴシック" charset="-128"/>
            </a:endParaRPr>
          </a:p>
        </p:txBody>
      </p:sp>
      <p:graphicFrame>
        <p:nvGraphicFramePr>
          <p:cNvPr id="8" name="Chart 7"/>
          <p:cNvGraphicFramePr>
            <a:graphicFrameLocks noGrp="1"/>
          </p:cNvGraphicFramePr>
          <p:nvPr>
            <p:extLst>
              <p:ext uri="{D42A27DB-BD31-4B8C-83A1-F6EECF244321}">
                <p14:modId xmlns:p14="http://schemas.microsoft.com/office/powerpoint/2010/main" val="481941206"/>
              </p:ext>
            </p:extLst>
          </p:nvPr>
        </p:nvGraphicFramePr>
        <p:xfrm>
          <a:off x="1828800" y="2362200"/>
          <a:ext cx="85344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654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14</a:t>
            </a:fld>
            <a:endParaRPr lang="th-TH" dirty="0">
              <a:solidFill>
                <a:prstClr val="black">
                  <a:tint val="75000"/>
                </a:prstClr>
              </a:solidFill>
            </a:endParaRPr>
          </a:p>
        </p:txBody>
      </p:sp>
      <p:sp>
        <p:nvSpPr>
          <p:cNvPr id="3" name="Title 2"/>
          <p:cNvSpPr>
            <a:spLocks noGrp="1"/>
          </p:cNvSpPr>
          <p:nvPr>
            <p:ph type="title"/>
          </p:nvPr>
        </p:nvSpPr>
        <p:spPr>
          <a:xfrm>
            <a:off x="304800" y="1447800"/>
            <a:ext cx="11430000" cy="762000"/>
          </a:xfrm>
        </p:spPr>
        <p:txBody>
          <a:bodyPr/>
          <a:lstStyle/>
          <a:p>
            <a:r>
              <a:rPr lang="en-US" dirty="0"/>
              <a:t>HIV prevalence among sex workers by type and sentinel site, 1998 - 2016</a:t>
            </a:r>
          </a:p>
        </p:txBody>
      </p:sp>
      <p:sp>
        <p:nvSpPr>
          <p:cNvPr id="6" name="Rectangle 3"/>
          <p:cNvSpPr>
            <a:spLocks noChangeArrowheads="1"/>
          </p:cNvSpPr>
          <p:nvPr/>
        </p:nvSpPr>
        <p:spPr bwMode="auto">
          <a:xfrm>
            <a:off x="76200" y="6248401"/>
            <a:ext cx="11201400" cy="507831"/>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2"/>
              </a:rPr>
              <a:t>www.aidsdatahub.org</a:t>
            </a:r>
            <a:r>
              <a:rPr lang="en-US" sz="900" dirty="0">
                <a:solidFill>
                  <a:srgbClr val="000000"/>
                </a:solidFill>
                <a:ea typeface="ＭＳ Ｐゴシック" charset="-128"/>
                <a:cs typeface="Arial" pitchFamily="34" charset="0"/>
              </a:rPr>
              <a:t>  based on 1. </a:t>
            </a:r>
            <a:r>
              <a:rPr lang="en-US" sz="900" dirty="0" err="1">
                <a:solidFill>
                  <a:srgbClr val="000000"/>
                </a:solidFill>
                <a:ea typeface="ＭＳ Ｐゴシック" charset="-128"/>
                <a:cs typeface="Arial" pitchFamily="34" charset="0"/>
              </a:rPr>
              <a:t>icddr,b</a:t>
            </a:r>
            <a:r>
              <a:rPr lang="en-US" sz="900" dirty="0">
                <a:solidFill>
                  <a:prstClr val="black"/>
                </a:solidFill>
                <a:ea typeface="ＭＳ Ｐゴシック" charset="-128"/>
                <a:cs typeface="Arial" pitchFamily="34" charset="0"/>
              </a:rPr>
              <a:t>, Institute of Epidemiology, Disease Control, and Research, &amp; National AIDS/STD Programme (NASP) Directorate General of Health Services, Ministry of Health and Family Welfare, Bangladesh (2011). National HIV Serological Surveillance, 2011, Bangladesh - 9th Round Technical Report; and 2. </a:t>
            </a:r>
            <a:r>
              <a:rPr lang="en-US" sz="900" dirty="0" err="1">
                <a:solidFill>
                  <a:srgbClr val="000000"/>
                </a:solidFill>
                <a:ea typeface="ＭＳ Ｐゴシック" charset="-128"/>
                <a:cs typeface="Arial" pitchFamily="34" charset="0"/>
              </a:rPr>
              <a:t>icddr,b</a:t>
            </a:r>
            <a:r>
              <a:rPr lang="en-US" sz="900" dirty="0">
                <a:solidFill>
                  <a:srgbClr val="000000"/>
                </a:solidFill>
                <a:ea typeface="ＭＳ Ｐゴシック" charset="-128"/>
                <a:cs typeface="Arial" pitchFamily="34" charset="0"/>
              </a:rPr>
              <a:t>. (2015). A Survey of HIV, syphilis and risk behaviors among males having sex with males, male sex workers and </a:t>
            </a:r>
            <a:r>
              <a:rPr lang="en-US" sz="900" dirty="0" err="1">
                <a:solidFill>
                  <a:srgbClr val="000000"/>
                </a:solidFill>
                <a:ea typeface="ＭＳ Ｐゴシック" charset="-128"/>
                <a:cs typeface="Arial" pitchFamily="34" charset="0"/>
              </a:rPr>
              <a:t>hijra</a:t>
            </a:r>
            <a:r>
              <a:rPr lang="en-US" sz="900" dirty="0">
                <a:solidFill>
                  <a:srgbClr val="000000"/>
                </a:solidFill>
                <a:ea typeface="ＭＳ Ｐゴシック" charset="-128"/>
                <a:cs typeface="Arial" pitchFamily="34" charset="0"/>
              </a:rPr>
              <a:t>. Global Fund Rolling Continuation Channel Project of </a:t>
            </a:r>
            <a:r>
              <a:rPr lang="en-US" sz="900" dirty="0" err="1">
                <a:solidFill>
                  <a:srgbClr val="000000"/>
                </a:solidFill>
                <a:ea typeface="ＭＳ Ｐゴシック" charset="-128"/>
                <a:cs typeface="Arial" pitchFamily="34" charset="0"/>
              </a:rPr>
              <a:t>icddr,b</a:t>
            </a:r>
            <a:r>
              <a:rPr lang="en-US" sz="900" dirty="0">
                <a:solidFill>
                  <a:srgbClr val="000000"/>
                </a:solidFill>
                <a:ea typeface="ＭＳ Ｐゴシック" charset="-128"/>
                <a:cs typeface="Arial" pitchFamily="34" charset="0"/>
              </a:rPr>
              <a:t>.</a:t>
            </a:r>
            <a:r>
              <a:rPr lang="en-US" sz="900" dirty="0">
                <a:solidFill>
                  <a:prstClr val="black"/>
                </a:solidFill>
                <a:ea typeface="ＭＳ Ｐゴシック" charset="-128"/>
                <a:cs typeface="Arial" pitchFamily="34" charset="0"/>
              </a:rPr>
              <a:t>; Serological Surveillance 2016 (unpublished) and </a:t>
            </a:r>
            <a:r>
              <a:rPr lang="en-US" sz="900" dirty="0">
                <a:solidFill>
                  <a:srgbClr val="000000"/>
                </a:solidFill>
                <a:ea typeface="ＭＳ Ｐゴシック" charset="-128"/>
                <a:cs typeface="Arial" pitchFamily="34" charset="0"/>
              </a:rPr>
              <a:t>Global AIDS Monitoring 2017</a:t>
            </a:r>
            <a:endParaRPr lang="th-TH" sz="900" dirty="0">
              <a:solidFill>
                <a:prstClr val="black"/>
              </a:solidFill>
              <a:ea typeface="ＭＳ Ｐゴシック" charset="-128"/>
            </a:endParaRPr>
          </a:p>
        </p:txBody>
      </p:sp>
      <p:graphicFrame>
        <p:nvGraphicFramePr>
          <p:cNvPr id="8" name="Chart 7"/>
          <p:cNvGraphicFramePr>
            <a:graphicFrameLocks noGrp="1"/>
          </p:cNvGraphicFramePr>
          <p:nvPr>
            <p:extLst>
              <p:ext uri="{D42A27DB-BD31-4B8C-83A1-F6EECF244321}">
                <p14:modId xmlns:p14="http://schemas.microsoft.com/office/powerpoint/2010/main" val="2546595238"/>
              </p:ext>
            </p:extLst>
          </p:nvPr>
        </p:nvGraphicFramePr>
        <p:xfrm>
          <a:off x="1600201" y="2057400"/>
          <a:ext cx="8991599"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0178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15</a:t>
            </a:fld>
            <a:endParaRPr lang="th-TH" dirty="0">
              <a:solidFill>
                <a:prstClr val="black">
                  <a:tint val="75000"/>
                </a:prstClr>
              </a:solidFill>
            </a:endParaRPr>
          </a:p>
        </p:txBody>
      </p:sp>
      <p:sp>
        <p:nvSpPr>
          <p:cNvPr id="3" name="Title 2"/>
          <p:cNvSpPr>
            <a:spLocks noGrp="1"/>
          </p:cNvSpPr>
          <p:nvPr>
            <p:ph type="title"/>
          </p:nvPr>
        </p:nvSpPr>
        <p:spPr>
          <a:xfrm>
            <a:off x="304800" y="1371600"/>
            <a:ext cx="11582400" cy="914400"/>
          </a:xfrm>
        </p:spPr>
        <p:txBody>
          <a:bodyPr/>
          <a:lstStyle/>
          <a:p>
            <a:r>
              <a:rPr lang="en-US" dirty="0"/>
              <a:t>Active syphilis prevalence among </a:t>
            </a:r>
            <a:r>
              <a:rPr lang="en-US" dirty="0" err="1"/>
              <a:t>Hijra</a:t>
            </a:r>
            <a:r>
              <a:rPr lang="en-US" dirty="0"/>
              <a:t>, MSM, MSWs and mixed sample of MSM and MSWs by sentinel site, 2011-2016</a:t>
            </a:r>
          </a:p>
        </p:txBody>
      </p:sp>
      <p:sp>
        <p:nvSpPr>
          <p:cNvPr id="7" name="Rectangle 3"/>
          <p:cNvSpPr>
            <a:spLocks noChangeArrowheads="1"/>
          </p:cNvSpPr>
          <p:nvPr/>
        </p:nvSpPr>
        <p:spPr bwMode="auto">
          <a:xfrm>
            <a:off x="152400" y="6248401"/>
            <a:ext cx="11125200" cy="507831"/>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2"/>
              </a:rPr>
              <a:t>www.aidsdatahub.org</a:t>
            </a:r>
            <a:r>
              <a:rPr lang="en-US" sz="900" dirty="0">
                <a:solidFill>
                  <a:srgbClr val="000000"/>
                </a:solidFill>
                <a:ea typeface="ＭＳ Ｐゴシック" charset="-128"/>
                <a:cs typeface="Arial" pitchFamily="34" charset="0"/>
              </a:rPr>
              <a:t>  based on </a:t>
            </a:r>
            <a:r>
              <a:rPr lang="en-US" sz="900" dirty="0" err="1">
                <a:solidFill>
                  <a:srgbClr val="000000"/>
                </a:solidFill>
                <a:ea typeface="ＭＳ Ｐゴシック" charset="-128"/>
                <a:cs typeface="Arial" pitchFamily="34" charset="0"/>
              </a:rPr>
              <a:t>icddr,b</a:t>
            </a:r>
            <a:r>
              <a:rPr lang="en-US" sz="900" dirty="0">
                <a:solidFill>
                  <a:prstClr val="black"/>
                </a:solidFill>
                <a:ea typeface="ＭＳ Ｐゴシック" charset="-128"/>
                <a:cs typeface="Arial" pitchFamily="34" charset="0"/>
              </a:rPr>
              <a:t>, Institute of Epidemiology, Disease Control, and Research, &amp; National AIDS/STD </a:t>
            </a:r>
            <a:r>
              <a:rPr lang="en-US" sz="900" dirty="0" err="1">
                <a:solidFill>
                  <a:prstClr val="black"/>
                </a:solidFill>
                <a:ea typeface="ＭＳ Ｐゴシック" charset="-128"/>
                <a:cs typeface="Arial" pitchFamily="34" charset="0"/>
              </a:rPr>
              <a:t>Programme</a:t>
            </a:r>
            <a:r>
              <a:rPr lang="en-US" sz="900" dirty="0">
                <a:solidFill>
                  <a:prstClr val="black"/>
                </a:solidFill>
                <a:ea typeface="ＭＳ Ｐゴシック" charset="-128"/>
                <a:cs typeface="Arial" pitchFamily="34" charset="0"/>
              </a:rPr>
              <a:t> (NASP) Directorate General of Health Services, Ministry of Health and Family Welfare, Bangladesh (2011). National HIV Serological Surveillance, 2011, Bangladesh - 9th Round Technical Report; 2. </a:t>
            </a:r>
            <a:r>
              <a:rPr lang="en-US" sz="900" dirty="0" err="1">
                <a:solidFill>
                  <a:prstClr val="black"/>
                </a:solidFill>
                <a:ea typeface="ＭＳ Ｐゴシック" charset="-128"/>
                <a:cs typeface="Arial" pitchFamily="34" charset="0"/>
              </a:rPr>
              <a:t>icddr,b</a:t>
            </a:r>
            <a:r>
              <a:rPr lang="en-US" sz="900" dirty="0">
                <a:solidFill>
                  <a:prstClr val="black"/>
                </a:solidFill>
                <a:ea typeface="ＭＳ Ｐゴシック" charset="-128"/>
                <a:cs typeface="Arial" pitchFamily="34" charset="0"/>
              </a:rPr>
              <a:t>. (2015). A Survey of HIV, syphilis and risk behaviors among males having sex with males, male sex workers and </a:t>
            </a:r>
            <a:r>
              <a:rPr lang="en-US" sz="900" dirty="0" err="1">
                <a:solidFill>
                  <a:prstClr val="black"/>
                </a:solidFill>
                <a:ea typeface="ＭＳ Ｐゴシック" charset="-128"/>
                <a:cs typeface="Arial" pitchFamily="34" charset="0"/>
              </a:rPr>
              <a:t>hijra</a:t>
            </a:r>
            <a:r>
              <a:rPr lang="en-US" sz="900" dirty="0">
                <a:solidFill>
                  <a:prstClr val="black"/>
                </a:solidFill>
                <a:ea typeface="ＭＳ Ｐゴシック" charset="-128"/>
                <a:cs typeface="Arial" pitchFamily="34" charset="0"/>
              </a:rPr>
              <a:t>. Global Fund Rolling Continuation Channel Project of </a:t>
            </a:r>
            <a:r>
              <a:rPr lang="en-US" sz="900" dirty="0" err="1">
                <a:solidFill>
                  <a:prstClr val="black"/>
                </a:solidFill>
                <a:ea typeface="ＭＳ Ｐゴシック" charset="-128"/>
                <a:cs typeface="Arial" pitchFamily="34" charset="0"/>
              </a:rPr>
              <a:t>icddr,b</a:t>
            </a:r>
            <a:r>
              <a:rPr lang="en-US" sz="900" dirty="0">
                <a:solidFill>
                  <a:prstClr val="black"/>
                </a:solidFill>
                <a:ea typeface="ＭＳ Ｐゴシック" charset="-128"/>
                <a:cs typeface="Arial" pitchFamily="34" charset="0"/>
              </a:rPr>
              <a:t>; and Serological Surveillance 2016 (unpublished) and </a:t>
            </a:r>
            <a:r>
              <a:rPr lang="en-US" sz="900" dirty="0">
                <a:solidFill>
                  <a:srgbClr val="000000"/>
                </a:solidFill>
                <a:ea typeface="ＭＳ Ｐゴシック" charset="-128"/>
                <a:cs typeface="Arial" pitchFamily="34" charset="0"/>
              </a:rPr>
              <a:t>Global AIDS Monitoring 2017</a:t>
            </a:r>
            <a:endParaRPr lang="th-TH" sz="900" dirty="0">
              <a:solidFill>
                <a:prstClr val="black"/>
              </a:solidFill>
              <a:ea typeface="ＭＳ Ｐゴシック" charset="-128"/>
            </a:endParaRPr>
          </a:p>
        </p:txBody>
      </p:sp>
      <p:graphicFrame>
        <p:nvGraphicFramePr>
          <p:cNvPr id="6" name="Chart 5"/>
          <p:cNvGraphicFramePr>
            <a:graphicFrameLocks noGrp="1"/>
          </p:cNvGraphicFramePr>
          <p:nvPr>
            <p:extLst>
              <p:ext uri="{D42A27DB-BD31-4B8C-83A1-F6EECF244321}">
                <p14:modId xmlns:p14="http://schemas.microsoft.com/office/powerpoint/2010/main" val="3187325832"/>
              </p:ext>
            </p:extLst>
          </p:nvPr>
        </p:nvGraphicFramePr>
        <p:xfrm>
          <a:off x="1930979" y="2209801"/>
          <a:ext cx="8330045" cy="4038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690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16</a:t>
            </a:fld>
            <a:endParaRPr lang="th-TH" dirty="0">
              <a:solidFill>
                <a:prstClr val="black">
                  <a:tint val="75000"/>
                </a:prstClr>
              </a:solidFill>
            </a:endParaRPr>
          </a:p>
        </p:txBody>
      </p:sp>
      <p:sp>
        <p:nvSpPr>
          <p:cNvPr id="3" name="Title 2"/>
          <p:cNvSpPr>
            <a:spLocks noGrp="1"/>
          </p:cNvSpPr>
          <p:nvPr>
            <p:ph type="title"/>
          </p:nvPr>
        </p:nvSpPr>
        <p:spPr/>
        <p:txBody>
          <a:bodyPr/>
          <a:lstStyle/>
          <a:p>
            <a:r>
              <a:rPr lang="en-US" dirty="0"/>
              <a:t>Active syphilis prevalence among people who inject drugs (male) by sentinel site, 2011</a:t>
            </a:r>
          </a:p>
        </p:txBody>
      </p:sp>
      <p:graphicFrame>
        <p:nvGraphicFramePr>
          <p:cNvPr id="4" name="Chart 3"/>
          <p:cNvGraphicFramePr>
            <a:graphicFrameLocks/>
          </p:cNvGraphicFramePr>
          <p:nvPr>
            <p:extLst>
              <p:ext uri="{D42A27DB-BD31-4B8C-83A1-F6EECF244321}">
                <p14:modId xmlns:p14="http://schemas.microsoft.com/office/powerpoint/2010/main" val="297361111"/>
              </p:ext>
            </p:extLst>
          </p:nvPr>
        </p:nvGraphicFramePr>
        <p:xfrm>
          <a:off x="2133600" y="2590800"/>
          <a:ext cx="7696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76200" y="6324600"/>
            <a:ext cx="10591800" cy="369332"/>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3"/>
              </a:rPr>
              <a:t>www.aidsdatahub.org</a:t>
            </a:r>
            <a:r>
              <a:rPr lang="en-US" sz="900" dirty="0">
                <a:solidFill>
                  <a:srgbClr val="000000"/>
                </a:solidFill>
                <a:ea typeface="ＭＳ Ｐゴシック" charset="-128"/>
                <a:cs typeface="Arial" pitchFamily="34" charset="0"/>
              </a:rPr>
              <a:t>  based on </a:t>
            </a:r>
            <a:r>
              <a:rPr lang="en-US" sz="900" dirty="0" err="1">
                <a:solidFill>
                  <a:srgbClr val="000000"/>
                </a:solidFill>
                <a:ea typeface="ＭＳ Ｐゴシック" charset="-128"/>
                <a:cs typeface="Arial" pitchFamily="34" charset="0"/>
              </a:rPr>
              <a:t>icddr,b</a:t>
            </a:r>
            <a:r>
              <a:rPr lang="en-US" sz="900" dirty="0">
                <a:solidFill>
                  <a:prstClr val="black"/>
                </a:solidFill>
                <a:ea typeface="ＭＳ Ｐゴシック" charset="-128"/>
                <a:cs typeface="Arial" pitchFamily="34" charset="0"/>
              </a:rPr>
              <a:t>, Institute of Epidemiology, Disease Control, and Research, &amp; National AIDS/STD </a:t>
            </a:r>
            <a:r>
              <a:rPr lang="en-US" sz="900" dirty="0" err="1">
                <a:solidFill>
                  <a:prstClr val="black"/>
                </a:solidFill>
                <a:ea typeface="ＭＳ Ｐゴシック" charset="-128"/>
                <a:cs typeface="Arial" pitchFamily="34" charset="0"/>
              </a:rPr>
              <a:t>Programme</a:t>
            </a:r>
            <a:r>
              <a:rPr lang="en-US" sz="900" dirty="0">
                <a:solidFill>
                  <a:prstClr val="black"/>
                </a:solidFill>
                <a:ea typeface="ＭＳ Ｐゴシック" charset="-128"/>
                <a:cs typeface="Arial" pitchFamily="34" charset="0"/>
              </a:rPr>
              <a:t> (NASP) Directorate General of Health Services, Ministry of Health and Family Welfare, Bangladesh (2011). National HIV Serological Surveillance, 2011, Bangladesh - 9th Round Technical Report.</a:t>
            </a:r>
            <a:endParaRPr lang="th-TH" sz="900" dirty="0">
              <a:solidFill>
                <a:prstClr val="black"/>
              </a:solidFill>
              <a:ea typeface="ＭＳ Ｐゴシック" charset="-128"/>
            </a:endParaRPr>
          </a:p>
        </p:txBody>
      </p:sp>
    </p:spTree>
    <p:extLst>
      <p:ext uri="{BB962C8B-B14F-4D97-AF65-F5344CB8AC3E}">
        <p14:creationId xmlns:p14="http://schemas.microsoft.com/office/powerpoint/2010/main" val="378882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17</a:t>
            </a:fld>
            <a:endParaRPr lang="th-TH" dirty="0">
              <a:solidFill>
                <a:prstClr val="black">
                  <a:tint val="75000"/>
                </a:prstClr>
              </a:solidFill>
            </a:endParaRPr>
          </a:p>
        </p:txBody>
      </p:sp>
      <p:sp>
        <p:nvSpPr>
          <p:cNvPr id="3" name="Title 2"/>
          <p:cNvSpPr>
            <a:spLocks noGrp="1"/>
          </p:cNvSpPr>
          <p:nvPr>
            <p:ph type="title"/>
          </p:nvPr>
        </p:nvSpPr>
        <p:spPr/>
        <p:txBody>
          <a:bodyPr/>
          <a:lstStyle/>
          <a:p>
            <a:r>
              <a:rPr lang="en-US" dirty="0"/>
              <a:t>Active syphilis prevalence among female sex workers by type and sentinel site, 2011</a:t>
            </a:r>
          </a:p>
        </p:txBody>
      </p:sp>
      <p:graphicFrame>
        <p:nvGraphicFramePr>
          <p:cNvPr id="4" name="Chart 3"/>
          <p:cNvGraphicFramePr>
            <a:graphicFrameLocks/>
          </p:cNvGraphicFramePr>
          <p:nvPr>
            <p:extLst>
              <p:ext uri="{D42A27DB-BD31-4B8C-83A1-F6EECF244321}">
                <p14:modId xmlns:p14="http://schemas.microsoft.com/office/powerpoint/2010/main" val="2682052218"/>
              </p:ext>
            </p:extLst>
          </p:nvPr>
        </p:nvGraphicFramePr>
        <p:xfrm>
          <a:off x="2057400" y="2438400"/>
          <a:ext cx="80010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152400" y="6477000"/>
            <a:ext cx="10820400" cy="338554"/>
          </a:xfrm>
          <a:prstGeom prst="rect">
            <a:avLst/>
          </a:prstGeom>
          <a:noFill/>
          <a:ln w="9525">
            <a:noFill/>
            <a:miter lim="800000"/>
            <a:headEnd/>
            <a:tailEnd/>
          </a:ln>
        </p:spPr>
        <p:txBody>
          <a:bodyPr wrap="square">
            <a:spAutoFit/>
          </a:bodyPr>
          <a:lstStyle/>
          <a:p>
            <a:r>
              <a:rPr lang="en-US" sz="800" dirty="0">
                <a:solidFill>
                  <a:prstClr val="black"/>
                </a:solidFill>
                <a:latin typeface="Arial" pitchFamily="34" charset="0"/>
                <a:ea typeface="ＭＳ Ｐゴシック" charset="-128"/>
                <a:cs typeface="Arial" pitchFamily="34" charset="0"/>
              </a:rPr>
              <a:t>Source: </a:t>
            </a:r>
            <a:r>
              <a:rPr lang="en-US" sz="800" dirty="0">
                <a:solidFill>
                  <a:srgbClr val="000000"/>
                </a:solidFill>
                <a:latin typeface="Arial" pitchFamily="34" charset="0"/>
                <a:ea typeface="ＭＳ Ｐゴシック" charset="-128"/>
                <a:cs typeface="Arial" pitchFamily="34" charset="0"/>
              </a:rPr>
              <a:t>Prepared by </a:t>
            </a:r>
            <a:r>
              <a:rPr lang="en-US" sz="800" dirty="0">
                <a:solidFill>
                  <a:srgbClr val="000000"/>
                </a:solidFill>
                <a:latin typeface="Arial" pitchFamily="34" charset="0"/>
                <a:ea typeface="ＭＳ Ｐゴシック" charset="-128"/>
                <a:cs typeface="Arial" pitchFamily="34" charset="0"/>
                <a:hlinkClick r:id="rId3"/>
              </a:rPr>
              <a:t>www.aidsdatahub.org</a:t>
            </a:r>
            <a:r>
              <a:rPr lang="en-US" sz="800" dirty="0">
                <a:solidFill>
                  <a:srgbClr val="000000"/>
                </a:solidFill>
                <a:latin typeface="Arial" pitchFamily="34" charset="0"/>
                <a:ea typeface="ＭＳ Ｐゴシック" charset="-128"/>
                <a:cs typeface="Arial" pitchFamily="34" charset="0"/>
              </a:rPr>
              <a:t>  based on </a:t>
            </a:r>
            <a:r>
              <a:rPr lang="en-US" sz="800" dirty="0" err="1">
                <a:solidFill>
                  <a:srgbClr val="000000"/>
                </a:solidFill>
                <a:latin typeface="Arial" pitchFamily="34" charset="0"/>
                <a:ea typeface="ＭＳ Ｐゴシック" charset="-128"/>
                <a:cs typeface="Arial" pitchFamily="34" charset="0"/>
              </a:rPr>
              <a:t>icddr,b</a:t>
            </a:r>
            <a:r>
              <a:rPr lang="en-US" sz="800" dirty="0">
                <a:solidFill>
                  <a:prstClr val="black"/>
                </a:solidFill>
                <a:latin typeface="Arial" pitchFamily="34" charset="0"/>
                <a:ea typeface="ＭＳ Ｐゴシック" charset="-128"/>
                <a:cs typeface="Arial" pitchFamily="34" charset="0"/>
              </a:rPr>
              <a:t>, Institute of Epidemiology, Disease Control, and Research, &amp; National AIDS/STD </a:t>
            </a:r>
            <a:r>
              <a:rPr lang="en-US" sz="800" dirty="0" err="1">
                <a:solidFill>
                  <a:prstClr val="black"/>
                </a:solidFill>
                <a:latin typeface="Arial" pitchFamily="34" charset="0"/>
                <a:ea typeface="ＭＳ Ｐゴシック" charset="-128"/>
                <a:cs typeface="Arial" pitchFamily="34" charset="0"/>
              </a:rPr>
              <a:t>Programme</a:t>
            </a:r>
            <a:r>
              <a:rPr lang="en-US" sz="800" dirty="0">
                <a:solidFill>
                  <a:prstClr val="black"/>
                </a:solidFill>
                <a:latin typeface="Arial" pitchFamily="34" charset="0"/>
                <a:ea typeface="ＭＳ Ｐゴシック" charset="-128"/>
                <a:cs typeface="Arial" pitchFamily="34" charset="0"/>
              </a:rPr>
              <a:t> (NASP) Directorate General of Health Services, Ministry of Health and Family Welfare, Bangladesh (2011). National HIV Serological Surveillance, 2011, Bangladesh - 9th Round Technical Report.</a:t>
            </a:r>
            <a:endParaRPr lang="th-TH" sz="800" dirty="0">
              <a:solidFill>
                <a:prstClr val="black"/>
              </a:solidFill>
              <a:latin typeface="Arial" pitchFamily="34" charset="0"/>
              <a:ea typeface="ＭＳ Ｐゴシック" charset="-128"/>
            </a:endParaRPr>
          </a:p>
        </p:txBody>
      </p:sp>
    </p:spTree>
    <p:extLst>
      <p:ext uri="{BB962C8B-B14F-4D97-AF65-F5344CB8AC3E}">
        <p14:creationId xmlns:p14="http://schemas.microsoft.com/office/powerpoint/2010/main" val="2266408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18</a:t>
            </a:fld>
            <a:endParaRPr lang="th-TH" dirty="0">
              <a:solidFill>
                <a:prstClr val="black">
                  <a:tint val="75000"/>
                </a:prstClr>
              </a:solidFill>
            </a:endParaRPr>
          </a:p>
        </p:txBody>
      </p:sp>
      <p:sp>
        <p:nvSpPr>
          <p:cNvPr id="3" name="Title 2"/>
          <p:cNvSpPr>
            <a:spLocks noGrp="1"/>
          </p:cNvSpPr>
          <p:nvPr>
            <p:ph type="title"/>
          </p:nvPr>
        </p:nvSpPr>
        <p:spPr>
          <a:xfrm>
            <a:off x="381000" y="1447800"/>
            <a:ext cx="11506200" cy="504000"/>
          </a:xfrm>
        </p:spPr>
        <p:txBody>
          <a:bodyPr/>
          <a:lstStyle/>
          <a:p>
            <a:r>
              <a:rPr lang="en-US" dirty="0"/>
              <a:t>Annual reported number of  HIV infections, AIDS cases and deaths, 1989-2013</a:t>
            </a:r>
            <a:br>
              <a:rPr lang="en-GB" dirty="0"/>
            </a:br>
            <a:endParaRPr lang="en-GB" dirty="0"/>
          </a:p>
        </p:txBody>
      </p:sp>
      <p:sp>
        <p:nvSpPr>
          <p:cNvPr id="5" name="Text Box 149"/>
          <p:cNvSpPr txBox="1">
            <a:spLocks noChangeArrowheads="1"/>
          </p:cNvSpPr>
          <p:nvPr/>
        </p:nvSpPr>
        <p:spPr bwMode="auto">
          <a:xfrm>
            <a:off x="152400" y="6519446"/>
            <a:ext cx="11201399" cy="338554"/>
          </a:xfrm>
          <a:prstGeom prst="rect">
            <a:avLst/>
          </a:prstGeom>
          <a:noFill/>
          <a:ln w="9525">
            <a:noFill/>
            <a:miter lim="800000"/>
            <a:headEnd/>
            <a:tailEnd/>
          </a:ln>
        </p:spPr>
        <p:txBody>
          <a:bodyPr wrap="square">
            <a:spAutoFit/>
          </a:bodyPr>
          <a:lstStyle/>
          <a:p>
            <a:pPr algn="just"/>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1. </a:t>
            </a:r>
            <a:r>
              <a:rPr lang="en-GB" sz="800" dirty="0">
                <a:solidFill>
                  <a:prstClr val="black"/>
                </a:solidFill>
                <a:latin typeface="Arial" pitchFamily="34" charset="0"/>
                <a:cs typeface="Arial" pitchFamily="34" charset="0"/>
              </a:rPr>
              <a:t>World AIDS Day Presentation 2012 </a:t>
            </a:r>
            <a:r>
              <a:rPr lang="en-US" sz="800" dirty="0">
                <a:solidFill>
                  <a:prstClr val="black"/>
                </a:solidFill>
                <a:latin typeface="Arial" pitchFamily="34" charset="0"/>
                <a:cs typeface="Arial" pitchFamily="34" charset="0"/>
              </a:rPr>
              <a:t> </a:t>
            </a:r>
            <a:r>
              <a:rPr lang="en-GB" sz="800" dirty="0">
                <a:solidFill>
                  <a:prstClr val="black"/>
                </a:solidFill>
                <a:latin typeface="Arial" pitchFamily="34" charset="0"/>
                <a:cs typeface="Arial" pitchFamily="34" charset="0"/>
                <a:hlinkClick r:id="rId4"/>
              </a:rPr>
              <a:t>http://www.bdnasp.net/index.php?option=com_content&amp;view=article&amp;id=104&amp;Itemid=124</a:t>
            </a:r>
            <a:r>
              <a:rPr lang="en-GB" sz="800" dirty="0">
                <a:solidFill>
                  <a:prstClr val="black"/>
                </a:solidFill>
                <a:latin typeface="Arial" pitchFamily="34" charset="0"/>
                <a:cs typeface="Arial" pitchFamily="34" charset="0"/>
              </a:rPr>
              <a:t>: </a:t>
            </a:r>
            <a:r>
              <a:rPr lang="en-US" sz="800" dirty="0">
                <a:solidFill>
                  <a:srgbClr val="000000"/>
                </a:solidFill>
                <a:latin typeface="Arial" pitchFamily="34" charset="0"/>
                <a:cs typeface="Arial" pitchFamily="34" charset="0"/>
              </a:rPr>
              <a:t>data retrieved </a:t>
            </a:r>
            <a:r>
              <a:rPr lang="en-GB" sz="800" dirty="0">
                <a:solidFill>
                  <a:prstClr val="black"/>
                </a:solidFill>
                <a:latin typeface="Arial" pitchFamily="34" charset="0"/>
                <a:cs typeface="Arial" pitchFamily="34" charset="0"/>
              </a:rPr>
              <a:t>on 14 Jan 2013; </a:t>
            </a:r>
            <a:r>
              <a:rPr lang="en-AU" sz="800" dirty="0">
                <a:solidFill>
                  <a:srgbClr val="000000"/>
                </a:solidFill>
                <a:latin typeface="Arial" pitchFamily="34" charset="0"/>
                <a:cs typeface="Arial" pitchFamily="34" charset="0"/>
              </a:rPr>
              <a:t> and 2. National AIDS/STD Programme Bangladesh. (2013). HIV Data Analysis 2013.</a:t>
            </a:r>
            <a:endParaRPr lang="en-US" sz="800" dirty="0">
              <a:solidFill>
                <a:srgbClr val="000000"/>
              </a:solidFill>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796922440"/>
              </p:ext>
            </p:extLst>
          </p:nvPr>
        </p:nvGraphicFramePr>
        <p:xfrm>
          <a:off x="1752600" y="2286000"/>
          <a:ext cx="8686800" cy="3962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7979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bwMode="auto">
          <a:xfrm>
            <a:off x="228600"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Risk </a:t>
            </a:r>
            <a:r>
              <a:rPr lang="en-US" sz="5400" dirty="0" err="1">
                <a:cs typeface="Cordia New" pitchFamily="34" charset="-34"/>
              </a:rPr>
              <a:t>behaviours</a:t>
            </a:r>
            <a:br>
              <a:rPr lang="th-TH" sz="5400" dirty="0"/>
            </a:br>
            <a:endParaRPr lang="en-US" dirty="0">
              <a:cs typeface="Cordia New" pitchFamily="34" charset="-34"/>
            </a:endParaRPr>
          </a:p>
        </p:txBody>
      </p:sp>
    </p:spTree>
    <p:extLst>
      <p:ext uri="{BB962C8B-B14F-4D97-AF65-F5344CB8AC3E}">
        <p14:creationId xmlns:p14="http://schemas.microsoft.com/office/powerpoint/2010/main" val="334578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0F71518E-623C-4E6A-9747-B2021CBB7935}" type="slidenum">
              <a:rPr lang="th-TH" sz="1200">
                <a:solidFill>
                  <a:srgbClr val="898989"/>
                </a:solidFill>
              </a:rPr>
              <a:pPr/>
              <a:t>2</a:t>
            </a:fld>
            <a:endParaRPr lang="th-TH" sz="1200">
              <a:solidFill>
                <a:srgbClr val="898989"/>
              </a:solidFill>
            </a:endParaRPr>
          </a:p>
        </p:txBody>
      </p:sp>
      <p:sp>
        <p:nvSpPr>
          <p:cNvPr id="55298" name="Subtitle 4"/>
          <p:cNvSpPr>
            <a:spLocks noGrp="1"/>
          </p:cNvSpPr>
          <p:nvPr>
            <p:ph type="subTitle" idx="1"/>
          </p:nvPr>
        </p:nvSpPr>
        <p:spPr bwMode="auto">
          <a:xfrm>
            <a:off x="515936" y="2514601"/>
            <a:ext cx="8077200" cy="30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latin typeface="Arial" pitchFamily="34" charset="0"/>
                <a:hlinkClick r:id="rId2" action="ppaction://hlinksldjump"/>
              </a:rPr>
              <a:t>Basic socio-demographic indicators</a:t>
            </a:r>
            <a:endParaRPr lang="en-US" dirty="0">
              <a:latin typeface="Arial" pitchFamily="34" charset="0"/>
            </a:endParaRPr>
          </a:p>
          <a:p>
            <a:pPr fontAlgn="base">
              <a:spcAft>
                <a:spcPct val="0"/>
              </a:spcAft>
            </a:pPr>
            <a:r>
              <a:rPr lang="en-US" dirty="0">
                <a:latin typeface="Arial" pitchFamily="34" charset="0"/>
                <a:hlinkClick r:id="rId3" action="ppaction://hlinksldjump"/>
              </a:rPr>
              <a:t>HIV prevalence and epidemiological status </a:t>
            </a:r>
            <a:endParaRPr lang="en-US" dirty="0">
              <a:latin typeface="Arial" pitchFamily="34" charset="0"/>
            </a:endParaRPr>
          </a:p>
          <a:p>
            <a:pPr fontAlgn="base">
              <a:spcAft>
                <a:spcPct val="0"/>
              </a:spcAft>
            </a:pPr>
            <a:r>
              <a:rPr lang="en-US" dirty="0">
                <a:latin typeface="Arial" pitchFamily="34" charset="0"/>
                <a:hlinkClick r:id="rId4" action="ppaction://hlinksldjump"/>
              </a:rPr>
              <a:t>Risk behaviors</a:t>
            </a:r>
            <a:endParaRPr lang="en-US" dirty="0">
              <a:latin typeface="Arial" pitchFamily="34" charset="0"/>
            </a:endParaRPr>
          </a:p>
          <a:p>
            <a:pPr fontAlgn="base">
              <a:spcAft>
                <a:spcPct val="0"/>
              </a:spcAft>
            </a:pPr>
            <a:r>
              <a:rPr lang="en-US" dirty="0">
                <a:latin typeface="Arial" pitchFamily="34" charset="0"/>
                <a:hlinkClick r:id="rId5" action="ppaction://hlinksldjump"/>
              </a:rPr>
              <a:t>Vulnerability and HIV knowledge</a:t>
            </a:r>
            <a:endParaRPr lang="en-US" dirty="0">
              <a:latin typeface="Arial" pitchFamily="34" charset="0"/>
            </a:endParaRPr>
          </a:p>
          <a:p>
            <a:pPr fontAlgn="base">
              <a:spcAft>
                <a:spcPct val="0"/>
              </a:spcAft>
            </a:pPr>
            <a:r>
              <a:rPr lang="en-US" dirty="0">
                <a:latin typeface="Arial" pitchFamily="34" charset="0"/>
                <a:hlinkClick r:id="rId6" action="ppaction://hlinksldjump"/>
              </a:rPr>
              <a:t>HIV expenditure</a:t>
            </a:r>
            <a:endParaRPr lang="en-US" dirty="0">
              <a:latin typeface="Arial" pitchFamily="34" charset="0"/>
            </a:endParaRPr>
          </a:p>
          <a:p>
            <a:pPr fontAlgn="base">
              <a:spcAft>
                <a:spcPct val="0"/>
              </a:spcAft>
            </a:pPr>
            <a:r>
              <a:rPr lang="en-US" dirty="0">
                <a:latin typeface="Arial" pitchFamily="34" charset="0"/>
                <a:hlinkClick r:id="rId7" action="ppaction://hlinksldjump"/>
              </a:rPr>
              <a:t>National response</a:t>
            </a:r>
            <a:endParaRPr lang="en-US" dirty="0">
              <a:latin typeface="Arial" pitchFamily="34" charset="0"/>
            </a:endParaRPr>
          </a:p>
        </p:txBody>
      </p:sp>
      <p:sp>
        <p:nvSpPr>
          <p:cNvPr id="55299" name="Title 3"/>
          <p:cNvSpPr>
            <a:spLocks noGrp="1"/>
          </p:cNvSpPr>
          <p:nvPr>
            <p:ph type="title"/>
          </p:nvPr>
        </p:nvSpPr>
        <p:spPr bwMode="auto">
          <a:xfrm>
            <a:off x="228600"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CONTENT</a:t>
            </a:r>
            <a:endParaRPr lang="th-TH" dirty="0"/>
          </a:p>
        </p:txBody>
      </p:sp>
    </p:spTree>
    <p:extLst>
      <p:ext uri="{BB962C8B-B14F-4D97-AF65-F5344CB8AC3E}">
        <p14:creationId xmlns:p14="http://schemas.microsoft.com/office/powerpoint/2010/main" val="354790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20</a:t>
            </a:fld>
            <a:endParaRPr lang="th-TH" dirty="0">
              <a:solidFill>
                <a:prstClr val="black">
                  <a:tint val="75000"/>
                </a:prstClr>
              </a:solidFill>
            </a:endParaRPr>
          </a:p>
        </p:txBody>
      </p:sp>
      <p:sp>
        <p:nvSpPr>
          <p:cNvPr id="3" name="Title 2"/>
          <p:cNvSpPr>
            <a:spLocks noGrp="1"/>
          </p:cNvSpPr>
          <p:nvPr>
            <p:ph type="title"/>
          </p:nvPr>
        </p:nvSpPr>
        <p:spPr>
          <a:xfrm>
            <a:off x="381000" y="1524000"/>
            <a:ext cx="11201400" cy="762000"/>
          </a:xfrm>
        </p:spPr>
        <p:txBody>
          <a:bodyPr/>
          <a:lstStyle/>
          <a:p>
            <a:r>
              <a:rPr lang="en-GB" dirty="0"/>
              <a:t>Proportion of key populations who reported condom use at last sex, 2015</a:t>
            </a:r>
          </a:p>
        </p:txBody>
      </p:sp>
      <p:sp>
        <p:nvSpPr>
          <p:cNvPr id="5" name="TextBox 1"/>
          <p:cNvSpPr txBox="1"/>
          <p:nvPr/>
        </p:nvSpPr>
        <p:spPr>
          <a:xfrm>
            <a:off x="152400" y="6400801"/>
            <a:ext cx="8305800" cy="4572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prstClr val="black"/>
                </a:solidFill>
                <a:cs typeface="Arial" pitchFamily="34" charset="0"/>
              </a:rPr>
              <a:t>Source: </a:t>
            </a:r>
            <a:r>
              <a:rPr lang="en-US" sz="900" dirty="0">
                <a:solidFill>
                  <a:srgbClr val="000000"/>
                </a:solidFill>
                <a:cs typeface="Arial" pitchFamily="34" charset="0"/>
              </a:rPr>
              <a:t>Prepared by </a:t>
            </a:r>
            <a:r>
              <a:rPr lang="en-US" sz="900" dirty="0">
                <a:solidFill>
                  <a:srgbClr val="000000"/>
                </a:solidFill>
                <a:cs typeface="Arial" pitchFamily="34" charset="0"/>
                <a:hlinkClick r:id="rId2"/>
              </a:rPr>
              <a:t>www.aidsdatahub.org</a:t>
            </a:r>
            <a:r>
              <a:rPr lang="en-US" sz="900" dirty="0">
                <a:solidFill>
                  <a:srgbClr val="000000"/>
                </a:solidFill>
                <a:cs typeface="Arial" pitchFamily="34" charset="0"/>
              </a:rPr>
              <a:t>  based on Global AIDS Response Progress Reporting 2016</a:t>
            </a:r>
            <a:endParaRPr lang="en-GB" sz="900" dirty="0">
              <a:solidFill>
                <a:prstClr val="black"/>
              </a:solidFill>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720051642"/>
              </p:ext>
            </p:extLst>
          </p:nvPr>
        </p:nvGraphicFramePr>
        <p:xfrm>
          <a:off x="1790701" y="2438401"/>
          <a:ext cx="8610601"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3456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21</a:t>
            </a:fld>
            <a:endParaRPr lang="th-TH" dirty="0">
              <a:solidFill>
                <a:prstClr val="black">
                  <a:tint val="75000"/>
                </a:prstClr>
              </a:solidFill>
            </a:endParaRPr>
          </a:p>
        </p:txBody>
      </p:sp>
      <p:sp>
        <p:nvSpPr>
          <p:cNvPr id="3" name="Title 2"/>
          <p:cNvSpPr>
            <a:spLocks noGrp="1"/>
          </p:cNvSpPr>
          <p:nvPr>
            <p:ph type="title"/>
          </p:nvPr>
        </p:nvSpPr>
        <p:spPr>
          <a:xfrm>
            <a:off x="304800" y="1524000"/>
            <a:ext cx="11811000" cy="762000"/>
          </a:xfrm>
        </p:spPr>
        <p:txBody>
          <a:bodyPr/>
          <a:lstStyle/>
          <a:p>
            <a:r>
              <a:rPr lang="en-GB" dirty="0"/>
              <a:t>Proportion of key populations who reported condom use at last sex, 2003 - 2015</a:t>
            </a:r>
          </a:p>
        </p:txBody>
      </p:sp>
      <p:sp>
        <p:nvSpPr>
          <p:cNvPr id="5" name="TextBox 1"/>
          <p:cNvSpPr txBox="1"/>
          <p:nvPr/>
        </p:nvSpPr>
        <p:spPr>
          <a:xfrm>
            <a:off x="0" y="6358556"/>
            <a:ext cx="11277600" cy="4994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a:t>
            </a:r>
            <a:r>
              <a:rPr lang="en-US" sz="800" dirty="0">
                <a:solidFill>
                  <a:srgbClr val="000000"/>
                </a:solidFill>
                <a:cs typeface="Arial" pitchFamily="34" charset="0"/>
              </a:rPr>
              <a:t>Prepared by </a:t>
            </a:r>
            <a:r>
              <a:rPr lang="en-US" sz="800" dirty="0">
                <a:solidFill>
                  <a:srgbClr val="000000"/>
                </a:solidFill>
                <a:cs typeface="Arial" pitchFamily="34" charset="0"/>
                <a:hlinkClick r:id="rId2"/>
              </a:rPr>
              <a:t>www.aidsdatahub.org</a:t>
            </a:r>
            <a:r>
              <a:rPr lang="en-US" sz="800" dirty="0">
                <a:solidFill>
                  <a:srgbClr val="000000"/>
                </a:solidFill>
                <a:cs typeface="Arial" pitchFamily="34" charset="0"/>
              </a:rPr>
              <a:t>  based on </a:t>
            </a:r>
            <a:r>
              <a:rPr lang="en-GB" sz="800" dirty="0">
                <a:latin typeface="Arial" pitchFamily="34" charset="0"/>
                <a:cs typeface="Arial" pitchFamily="34" charset="0"/>
              </a:rPr>
              <a:t>1. National AIDS/STD Programme Bangladesh . (2004). National HIV  </a:t>
            </a:r>
            <a:r>
              <a:rPr lang="en-GB" sz="800" dirty="0" err="1">
                <a:latin typeface="Arial" pitchFamily="34" charset="0"/>
                <a:cs typeface="Arial" pitchFamily="34" charset="0"/>
              </a:rPr>
              <a:t>Seroloogical</a:t>
            </a:r>
            <a:r>
              <a:rPr lang="en-GB" sz="800" dirty="0">
                <a:latin typeface="Arial" pitchFamily="34" charset="0"/>
                <a:cs typeface="Arial" pitchFamily="34" charset="0"/>
              </a:rPr>
              <a:t> and Behavioural Surveillance, 2003-2004 - Fifth Round Technical Report.   2. National AIDS/STD Programme Bangladesh . (2008). </a:t>
            </a:r>
            <a:r>
              <a:rPr lang="en-GB" sz="800" dirty="0" err="1">
                <a:latin typeface="Arial" pitchFamily="34" charset="0"/>
                <a:cs typeface="Arial" pitchFamily="34" charset="0"/>
              </a:rPr>
              <a:t>Behavioral</a:t>
            </a:r>
            <a:r>
              <a:rPr lang="en-GB" sz="800" dirty="0">
                <a:latin typeface="Arial" pitchFamily="34" charset="0"/>
                <a:cs typeface="Arial" pitchFamily="34" charset="0"/>
              </a:rPr>
              <a:t> Surveillance Survey 2006-07: Technical Report.   3.  </a:t>
            </a:r>
            <a:r>
              <a:rPr lang="en-GB" sz="800" dirty="0" err="1">
                <a:latin typeface="Arial" pitchFamily="34" charset="0"/>
                <a:cs typeface="Arial" pitchFamily="34" charset="0"/>
              </a:rPr>
              <a:t>icddr,b</a:t>
            </a:r>
            <a:r>
              <a:rPr lang="en-GB" sz="800" dirty="0">
                <a:latin typeface="Arial" pitchFamily="34" charset="0"/>
                <a:cs typeface="Arial" pitchFamily="34" charset="0"/>
              </a:rPr>
              <a:t>, 2010 (unpublished). Baseline Survey Conducted among MSM in Dhaka city under PSA for the Global Fund project of </a:t>
            </a:r>
            <a:r>
              <a:rPr lang="en-GB" sz="800" dirty="0" err="1">
                <a:latin typeface="Arial" pitchFamily="34" charset="0"/>
                <a:cs typeface="Arial" pitchFamily="34" charset="0"/>
              </a:rPr>
              <a:t>icddr,b</a:t>
            </a:r>
            <a:r>
              <a:rPr lang="en-GB" sz="800" dirty="0">
                <a:latin typeface="Arial" pitchFamily="34" charset="0"/>
                <a:cs typeface="Arial" pitchFamily="34" charset="0"/>
              </a:rPr>
              <a:t>; . </a:t>
            </a:r>
            <a:r>
              <a:rPr lang="en-GB" sz="800" dirty="0" err="1">
                <a:latin typeface="Arial" pitchFamily="34" charset="0"/>
                <a:cs typeface="Arial" pitchFamily="34" charset="0"/>
              </a:rPr>
              <a:t>icddr,b</a:t>
            </a:r>
            <a:r>
              <a:rPr lang="en-GB" sz="800" dirty="0">
                <a:latin typeface="Arial" pitchFamily="34" charset="0"/>
                <a:cs typeface="Arial" pitchFamily="34" charset="0"/>
              </a:rPr>
              <a:t>, 2013. HIV Midline survey among MSM, MSW &amp; TG (unpublished); and Global AIDS Response Progress Reporting 2016</a:t>
            </a:r>
          </a:p>
        </p:txBody>
      </p:sp>
      <p:sp>
        <p:nvSpPr>
          <p:cNvPr id="8" name="Rectangle 7"/>
          <p:cNvSpPr/>
          <p:nvPr/>
        </p:nvSpPr>
        <p:spPr>
          <a:xfrm>
            <a:off x="9220200" y="6019800"/>
            <a:ext cx="1066800" cy="228600"/>
          </a:xfrm>
          <a:prstGeom prst="rect">
            <a:avLst/>
          </a:prstGeom>
          <a:ln w="3175">
            <a:solidFill>
              <a:srgbClr val="E31837"/>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sz="1100" dirty="0">
                <a:latin typeface="Arial" pitchFamily="34" charset="0"/>
                <a:cs typeface="Arial" pitchFamily="34" charset="0"/>
              </a:rPr>
              <a:t>* Dhaka</a:t>
            </a:r>
            <a:endParaRPr lang="th-TH" sz="1100" dirty="0">
              <a:latin typeface="Arial" pitchFamily="34" charset="0"/>
            </a:endParaRPr>
          </a:p>
        </p:txBody>
      </p:sp>
      <p:graphicFrame>
        <p:nvGraphicFramePr>
          <p:cNvPr id="9" name="Chart 8"/>
          <p:cNvGraphicFramePr>
            <a:graphicFrameLocks noGrp="1"/>
          </p:cNvGraphicFramePr>
          <p:nvPr>
            <p:extLst>
              <p:ext uri="{D42A27DB-BD31-4B8C-83A1-F6EECF244321}">
                <p14:modId xmlns:p14="http://schemas.microsoft.com/office/powerpoint/2010/main" val="1704835561"/>
              </p:ext>
            </p:extLst>
          </p:nvPr>
        </p:nvGraphicFramePr>
        <p:xfrm>
          <a:off x="1685925" y="2286000"/>
          <a:ext cx="882015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8511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8D67F5F0-30B8-40AE-B341-041BF2C66765}" type="slidenum">
              <a:rPr lang="th-TH" sz="1200">
                <a:solidFill>
                  <a:srgbClr val="898989"/>
                </a:solidFill>
              </a:rPr>
              <a:pPr/>
              <a:t>22</a:t>
            </a:fld>
            <a:endParaRPr lang="th-TH" sz="1200">
              <a:solidFill>
                <a:srgbClr val="898989"/>
              </a:solidFill>
            </a:endParaRPr>
          </a:p>
        </p:txBody>
      </p:sp>
      <p:sp>
        <p:nvSpPr>
          <p:cNvPr id="90114" name="Title 2"/>
          <p:cNvSpPr>
            <a:spLocks noGrp="1"/>
          </p:cNvSpPr>
          <p:nvPr>
            <p:ph type="title"/>
          </p:nvPr>
        </p:nvSpPr>
        <p:spPr bwMode="auto">
          <a:xfrm>
            <a:off x="304800" y="14478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Proportion of MSWs and </a:t>
            </a:r>
            <a:r>
              <a:rPr lang="en-US" dirty="0" err="1">
                <a:latin typeface="Arial" pitchFamily="34" charset="0"/>
              </a:rPr>
              <a:t>Hijra</a:t>
            </a:r>
            <a:r>
              <a:rPr lang="en-US" dirty="0">
                <a:latin typeface="Arial" pitchFamily="34" charset="0"/>
              </a:rPr>
              <a:t> who reported condom use at last sex in the last week by type of client and surveyed city, 2002-2014</a:t>
            </a:r>
            <a:br>
              <a:rPr lang="en-US" dirty="0">
                <a:latin typeface="Arial" pitchFamily="34" charset="0"/>
              </a:rPr>
            </a:br>
            <a:endParaRPr lang="en-US" dirty="0">
              <a:latin typeface="Arial" pitchFamily="34" charset="0"/>
            </a:endParaRPr>
          </a:p>
        </p:txBody>
      </p:sp>
      <p:sp>
        <p:nvSpPr>
          <p:cNvPr id="90116" name="Text Box 149"/>
          <p:cNvSpPr txBox="1">
            <a:spLocks noChangeArrowheads="1"/>
          </p:cNvSpPr>
          <p:nvPr/>
        </p:nvSpPr>
        <p:spPr bwMode="auto">
          <a:xfrm>
            <a:off x="228600" y="6400801"/>
            <a:ext cx="1097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2"/>
              </a:rPr>
              <a:t>www.aidsdatahub.org</a:t>
            </a:r>
            <a:r>
              <a:rPr lang="en-US" sz="800" dirty="0">
                <a:solidFill>
                  <a:srgbClr val="000000"/>
                </a:solidFill>
                <a:latin typeface="Arial" pitchFamily="34" charset="0"/>
              </a:rPr>
              <a:t>  based on </a:t>
            </a:r>
            <a:r>
              <a:rPr lang="en-GB" sz="800" dirty="0">
                <a:solidFill>
                  <a:prstClr val="black"/>
                </a:solidFill>
                <a:latin typeface="Arial" pitchFamily="34" charset="0"/>
              </a:rPr>
              <a:t>National AIDS/STD Programme Bangladesh. (2008). </a:t>
            </a:r>
            <a:r>
              <a:rPr lang="en-GB" sz="800" dirty="0" err="1">
                <a:solidFill>
                  <a:prstClr val="black"/>
                </a:solidFill>
                <a:latin typeface="Arial" pitchFamily="34" charset="0"/>
              </a:rPr>
              <a:t>Behavioral</a:t>
            </a:r>
            <a:r>
              <a:rPr lang="en-GB" sz="800" dirty="0">
                <a:solidFill>
                  <a:prstClr val="black"/>
                </a:solidFill>
                <a:latin typeface="Arial" pitchFamily="34" charset="0"/>
              </a:rPr>
              <a:t> Surveillance Survey 2006-07: Technical Report; and 2. </a:t>
            </a:r>
            <a:r>
              <a:rPr lang="en-US" sz="800" dirty="0">
                <a:solidFill>
                  <a:prstClr val="black"/>
                </a:solidFill>
                <a:latin typeface="Arial" pitchFamily="34" charset="0"/>
              </a:rPr>
              <a:t>and 2.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a:t>
            </a:r>
            <a:endParaRPr lang="th-TH" sz="800" dirty="0">
              <a:solidFill>
                <a:prstClr val="black"/>
              </a:solidFill>
              <a:latin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134704692"/>
              </p:ext>
            </p:extLst>
          </p:nvPr>
        </p:nvGraphicFramePr>
        <p:xfrm>
          <a:off x="1752600" y="2533403"/>
          <a:ext cx="8610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252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8D67F5F0-30B8-40AE-B341-041BF2C66765}" type="slidenum">
              <a:rPr lang="th-TH" sz="1200">
                <a:solidFill>
                  <a:srgbClr val="898989"/>
                </a:solidFill>
              </a:rPr>
              <a:pPr/>
              <a:t>23</a:t>
            </a:fld>
            <a:endParaRPr lang="th-TH" sz="1200">
              <a:solidFill>
                <a:srgbClr val="898989"/>
              </a:solidFill>
            </a:endParaRPr>
          </a:p>
        </p:txBody>
      </p:sp>
      <p:sp>
        <p:nvSpPr>
          <p:cNvPr id="90114" name="Title 2"/>
          <p:cNvSpPr>
            <a:spLocks noGrp="1"/>
          </p:cNvSpPr>
          <p:nvPr>
            <p:ph type="title"/>
          </p:nvPr>
        </p:nvSpPr>
        <p:spPr bwMode="auto">
          <a:xfrm>
            <a:off x="304800" y="1371600"/>
            <a:ext cx="11277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Proportion of MSWs and </a:t>
            </a:r>
            <a:r>
              <a:rPr lang="en-US" dirty="0" err="1">
                <a:latin typeface="Arial" pitchFamily="34" charset="0"/>
              </a:rPr>
              <a:t>Hijra</a:t>
            </a:r>
            <a:r>
              <a:rPr lang="en-US" dirty="0">
                <a:latin typeface="Arial" pitchFamily="34" charset="0"/>
              </a:rPr>
              <a:t> who reported consistent condom use during anal sex in the last week by type of client and surveyed city, 2002-2014</a:t>
            </a:r>
            <a:br>
              <a:rPr lang="en-US" dirty="0">
                <a:latin typeface="Arial" pitchFamily="34" charset="0"/>
              </a:rPr>
            </a:br>
            <a:endParaRPr lang="en-US" dirty="0">
              <a:latin typeface="Arial" pitchFamily="34" charset="0"/>
            </a:endParaRPr>
          </a:p>
        </p:txBody>
      </p:sp>
      <p:sp>
        <p:nvSpPr>
          <p:cNvPr id="90116" name="Text Box 149"/>
          <p:cNvSpPr txBox="1">
            <a:spLocks noChangeArrowheads="1"/>
          </p:cNvSpPr>
          <p:nvPr/>
        </p:nvSpPr>
        <p:spPr bwMode="auto">
          <a:xfrm>
            <a:off x="152400" y="6400801"/>
            <a:ext cx="11201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2"/>
              </a:rPr>
              <a:t>www.aidsdatahub.org</a:t>
            </a:r>
            <a:r>
              <a:rPr lang="en-US" sz="800" dirty="0">
                <a:solidFill>
                  <a:srgbClr val="000000"/>
                </a:solidFill>
                <a:latin typeface="Arial" pitchFamily="34" charset="0"/>
              </a:rPr>
              <a:t>  based on </a:t>
            </a:r>
            <a:r>
              <a:rPr lang="en-GB" sz="800" dirty="0">
                <a:solidFill>
                  <a:prstClr val="black"/>
                </a:solidFill>
                <a:latin typeface="Arial" pitchFamily="34" charset="0"/>
              </a:rPr>
              <a:t>National AIDS/STD Programme Bangladesh. (2008). </a:t>
            </a:r>
            <a:r>
              <a:rPr lang="en-GB" sz="800" dirty="0" err="1">
                <a:solidFill>
                  <a:prstClr val="black"/>
                </a:solidFill>
                <a:latin typeface="Arial" pitchFamily="34" charset="0"/>
              </a:rPr>
              <a:t>Behavioral</a:t>
            </a:r>
            <a:r>
              <a:rPr lang="en-GB" sz="800" dirty="0">
                <a:solidFill>
                  <a:prstClr val="black"/>
                </a:solidFill>
                <a:latin typeface="Arial" pitchFamily="34" charset="0"/>
              </a:rPr>
              <a:t> Surveillance Survey 2006-07: Technical Report; and 2. </a:t>
            </a:r>
            <a:r>
              <a:rPr lang="en-US" sz="800" dirty="0">
                <a:solidFill>
                  <a:prstClr val="black"/>
                </a:solidFill>
                <a:latin typeface="Arial" pitchFamily="34" charset="0"/>
              </a:rPr>
              <a:t>and 2.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a:t>
            </a:r>
            <a:endParaRPr lang="th-TH" sz="800" dirty="0">
              <a:solidFill>
                <a:prstClr val="black"/>
              </a:solidFill>
              <a:latin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79625885"/>
              </p:ext>
            </p:extLst>
          </p:nvPr>
        </p:nvGraphicFramePr>
        <p:xfrm>
          <a:off x="1905000" y="2514600"/>
          <a:ext cx="83058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183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24</a:t>
            </a:fld>
            <a:endParaRPr lang="th-TH" sz="1200">
              <a:solidFill>
                <a:srgbClr val="898989"/>
              </a:solidFill>
            </a:endParaRPr>
          </a:p>
        </p:txBody>
      </p:sp>
      <p:sp>
        <p:nvSpPr>
          <p:cNvPr id="8194" name="Title 2"/>
          <p:cNvSpPr>
            <a:spLocks noGrp="1"/>
          </p:cNvSpPr>
          <p:nvPr>
            <p:ph type="title"/>
          </p:nvPr>
        </p:nvSpPr>
        <p:spPr bwMode="auto">
          <a:xfrm>
            <a:off x="304800" y="1371600"/>
            <a:ext cx="11658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Proportion of MSM who reported condom use at last sex with commercial partners in the last months by type of partner and surveyed city, 2002-2014</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152400" y="6400801"/>
            <a:ext cx="1097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2"/>
              </a:rPr>
              <a:t>www.aidsdatahub.org</a:t>
            </a:r>
            <a:r>
              <a:rPr lang="en-US" sz="800" dirty="0">
                <a:solidFill>
                  <a:srgbClr val="000000"/>
                </a:solidFill>
                <a:latin typeface="Arial" pitchFamily="34" charset="0"/>
              </a:rPr>
              <a:t>  based on </a:t>
            </a:r>
            <a:r>
              <a:rPr lang="en-GB" sz="800" dirty="0">
                <a:solidFill>
                  <a:prstClr val="black"/>
                </a:solidFill>
                <a:latin typeface="Arial" pitchFamily="34" charset="0"/>
              </a:rPr>
              <a:t>National AIDS/STD Programme Bangladesh. (2008). </a:t>
            </a:r>
            <a:r>
              <a:rPr lang="en-GB" sz="800" dirty="0" err="1">
                <a:solidFill>
                  <a:prstClr val="black"/>
                </a:solidFill>
                <a:latin typeface="Arial" pitchFamily="34" charset="0"/>
              </a:rPr>
              <a:t>Behavioral</a:t>
            </a:r>
            <a:r>
              <a:rPr lang="en-GB" sz="800" dirty="0">
                <a:solidFill>
                  <a:prstClr val="black"/>
                </a:solidFill>
                <a:latin typeface="Arial" pitchFamily="34" charset="0"/>
              </a:rPr>
              <a:t> Surveillance Survey 2006-07: Technical Report; and 2. </a:t>
            </a:r>
            <a:r>
              <a:rPr lang="en-US" sz="800" dirty="0">
                <a:solidFill>
                  <a:prstClr val="black"/>
                </a:solidFill>
                <a:latin typeface="Arial" pitchFamily="34" charset="0"/>
              </a:rPr>
              <a:t>and 2.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a:t>
            </a:r>
            <a:endParaRPr lang="th-TH" sz="800" dirty="0">
              <a:solidFill>
                <a:prstClr val="black"/>
              </a:solidFill>
              <a:latin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185559403"/>
              </p:ext>
            </p:extLst>
          </p:nvPr>
        </p:nvGraphicFramePr>
        <p:xfrm>
          <a:off x="1752600" y="2514602"/>
          <a:ext cx="8610600" cy="3733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9192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3734220484"/>
              </p:ext>
            </p:extLst>
          </p:nvPr>
        </p:nvGraphicFramePr>
        <p:xfrm>
          <a:off x="1787338" y="2514600"/>
          <a:ext cx="8499662"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25</a:t>
            </a:fld>
            <a:endParaRPr lang="th-TH" sz="1200">
              <a:solidFill>
                <a:srgbClr val="898989"/>
              </a:solidFill>
            </a:endParaRPr>
          </a:p>
        </p:txBody>
      </p:sp>
      <p:sp>
        <p:nvSpPr>
          <p:cNvPr id="8194" name="Title 2"/>
          <p:cNvSpPr>
            <a:spLocks noGrp="1"/>
          </p:cNvSpPr>
          <p:nvPr>
            <p:ph type="title"/>
          </p:nvPr>
        </p:nvSpPr>
        <p:spPr bwMode="auto">
          <a:xfrm>
            <a:off x="381000" y="1371600"/>
            <a:ext cx="11811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Proportion of MSM who reported consistent condom use with commercial partners in the last months by type of partner and surveyed city, 2002-2014</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228600" y="6400801"/>
            <a:ext cx="11277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GB" sz="800" dirty="0">
                <a:solidFill>
                  <a:prstClr val="black"/>
                </a:solidFill>
                <a:latin typeface="Arial" pitchFamily="34" charset="0"/>
              </a:rPr>
              <a:t>National AIDS/STD Programme Bangladesh. (2008). </a:t>
            </a:r>
            <a:r>
              <a:rPr lang="en-GB" sz="800" dirty="0" err="1">
                <a:solidFill>
                  <a:prstClr val="black"/>
                </a:solidFill>
                <a:latin typeface="Arial" pitchFamily="34" charset="0"/>
              </a:rPr>
              <a:t>Behavioral</a:t>
            </a:r>
            <a:r>
              <a:rPr lang="en-GB" sz="800" dirty="0">
                <a:solidFill>
                  <a:prstClr val="black"/>
                </a:solidFill>
                <a:latin typeface="Arial" pitchFamily="34" charset="0"/>
              </a:rPr>
              <a:t> Surveillance Survey 2006-07: Technical Report; and 2. </a:t>
            </a:r>
            <a:r>
              <a:rPr lang="en-US" sz="800" dirty="0">
                <a:solidFill>
                  <a:prstClr val="black"/>
                </a:solidFill>
                <a:latin typeface="Arial" pitchFamily="34" charset="0"/>
              </a:rPr>
              <a:t>and 2.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a:t>
            </a:r>
            <a:endParaRPr lang="th-TH" sz="800" dirty="0">
              <a:solidFill>
                <a:prstClr val="black"/>
              </a:solidFill>
              <a:latin typeface="Arial" pitchFamily="34" charset="0"/>
            </a:endParaRPr>
          </a:p>
        </p:txBody>
      </p:sp>
    </p:spTree>
    <p:extLst>
      <p:ext uri="{BB962C8B-B14F-4D97-AF65-F5344CB8AC3E}">
        <p14:creationId xmlns:p14="http://schemas.microsoft.com/office/powerpoint/2010/main" val="1992462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28ACBF94-7720-490F-8FB0-0C7FF7744679}" type="slidenum">
              <a:rPr lang="th-TH" sz="1200">
                <a:solidFill>
                  <a:srgbClr val="898989"/>
                </a:solidFill>
              </a:rPr>
              <a:pPr/>
              <a:t>26</a:t>
            </a:fld>
            <a:endParaRPr lang="th-TH" sz="1200">
              <a:solidFill>
                <a:srgbClr val="898989"/>
              </a:solidFill>
            </a:endParaRPr>
          </a:p>
        </p:txBody>
      </p:sp>
      <p:sp>
        <p:nvSpPr>
          <p:cNvPr id="80898" name="Title 2"/>
          <p:cNvSpPr>
            <a:spLocks noGrp="1"/>
          </p:cNvSpPr>
          <p:nvPr>
            <p:ph type="title"/>
          </p:nvPr>
        </p:nvSpPr>
        <p:spPr bwMode="auto">
          <a:xfrm>
            <a:off x="304800" y="1371600"/>
            <a:ext cx="11658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Proportion of FSWs who reported consistent condom use with regular clients in the last week, 2002-2007</a:t>
            </a:r>
            <a:br>
              <a:rPr lang="en-US" dirty="0">
                <a:latin typeface="Arial" pitchFamily="34" charset="0"/>
              </a:rPr>
            </a:br>
            <a:endParaRPr lang="en-US" dirty="0">
              <a:latin typeface="Arial" pitchFamily="34" charset="0"/>
            </a:endParaRPr>
          </a:p>
        </p:txBody>
      </p:sp>
      <p:sp>
        <p:nvSpPr>
          <p:cNvPr id="80899" name="Text Box 149"/>
          <p:cNvSpPr txBox="1">
            <a:spLocks noChangeArrowheads="1"/>
          </p:cNvSpPr>
          <p:nvPr/>
        </p:nvSpPr>
        <p:spPr bwMode="auto">
          <a:xfrm>
            <a:off x="152400" y="6605842"/>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2"/>
              </a:rPr>
              <a:t>www.aidsdatahub.org</a:t>
            </a:r>
            <a:r>
              <a:rPr lang="en-US" sz="800" dirty="0">
                <a:solidFill>
                  <a:srgbClr val="000000"/>
                </a:solidFill>
                <a:latin typeface="Arial" pitchFamily="34" charset="0"/>
              </a:rPr>
              <a:t>  based on </a:t>
            </a:r>
            <a:r>
              <a:rPr lang="en-GB" sz="800" dirty="0">
                <a:solidFill>
                  <a:prstClr val="black"/>
                </a:solidFill>
                <a:latin typeface="Arial" pitchFamily="34" charset="0"/>
              </a:rPr>
              <a:t>National AIDS/STD Programme Bangladesh. (2008). </a:t>
            </a:r>
            <a:r>
              <a:rPr lang="en-GB" sz="800" i="1" dirty="0" err="1">
                <a:solidFill>
                  <a:prstClr val="black"/>
                </a:solidFill>
                <a:latin typeface="Arial" pitchFamily="34" charset="0"/>
              </a:rPr>
              <a:t>Behavioral</a:t>
            </a:r>
            <a:r>
              <a:rPr lang="en-GB" sz="800" i="1" dirty="0">
                <a:solidFill>
                  <a:prstClr val="black"/>
                </a:solidFill>
                <a:latin typeface="Arial" pitchFamily="34" charset="0"/>
              </a:rPr>
              <a:t> Surveillance Survey 2006-07: Technical Report.</a:t>
            </a:r>
            <a:endParaRPr lang="en-US" sz="800" dirty="0">
              <a:solidFill>
                <a:prstClr val="black"/>
              </a:solidFill>
              <a:latin typeface="Arial" pitchFamily="34" charset="0"/>
            </a:endParaRPr>
          </a:p>
        </p:txBody>
      </p:sp>
      <p:graphicFrame>
        <p:nvGraphicFramePr>
          <p:cNvPr id="7" name="Content Placeholder 10"/>
          <p:cNvGraphicFramePr>
            <a:graphicFrameLocks/>
          </p:cNvGraphicFramePr>
          <p:nvPr>
            <p:extLst>
              <p:ext uri="{D42A27DB-BD31-4B8C-83A1-F6EECF244321}">
                <p14:modId xmlns:p14="http://schemas.microsoft.com/office/powerpoint/2010/main" val="705345023"/>
              </p:ext>
            </p:extLst>
          </p:nvPr>
        </p:nvGraphicFramePr>
        <p:xfrm>
          <a:off x="2514600" y="2286000"/>
          <a:ext cx="7162800" cy="42204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8043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A74859A0-B45A-4E69-9A5C-DB471F9849C5}" type="slidenum">
              <a:rPr lang="th-TH" sz="1200">
                <a:solidFill>
                  <a:srgbClr val="898989"/>
                </a:solidFill>
              </a:rPr>
              <a:pPr/>
              <a:t>27</a:t>
            </a:fld>
            <a:endParaRPr lang="th-TH" sz="1200">
              <a:solidFill>
                <a:srgbClr val="898989"/>
              </a:solidFill>
            </a:endParaRPr>
          </a:p>
        </p:txBody>
      </p:sp>
      <p:sp>
        <p:nvSpPr>
          <p:cNvPr id="12290" name="Title 2"/>
          <p:cNvSpPr>
            <a:spLocks noGrp="1"/>
          </p:cNvSpPr>
          <p:nvPr>
            <p:ph type="title"/>
          </p:nvPr>
        </p:nvSpPr>
        <p:spPr bwMode="auto">
          <a:xfrm>
            <a:off x="304800" y="1571625"/>
            <a:ext cx="117348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Consistent condom use among PWID with FSWs in the last year, 2002-2007</a:t>
            </a:r>
            <a:br>
              <a:rPr lang="en-US" dirty="0">
                <a:latin typeface="Arial" pitchFamily="34" charset="0"/>
              </a:rPr>
            </a:br>
            <a:endParaRPr lang="en-US" dirty="0">
              <a:latin typeface="Arial" pitchFamily="34" charset="0"/>
            </a:endParaRPr>
          </a:p>
        </p:txBody>
      </p:sp>
      <p:sp>
        <p:nvSpPr>
          <p:cNvPr id="12292" name="Rectangle 5"/>
          <p:cNvSpPr>
            <a:spLocks noChangeArrowheads="1"/>
          </p:cNvSpPr>
          <p:nvPr/>
        </p:nvSpPr>
        <p:spPr bwMode="auto">
          <a:xfrm>
            <a:off x="278258" y="6507620"/>
            <a:ext cx="8763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800" dirty="0">
                <a:solidFill>
                  <a:prstClr val="black"/>
                </a:solidFill>
                <a:latin typeface="Arial" pitchFamily="34" charset="0"/>
                <a:ea typeface="ＭＳ Ｐゴシック" charset="-128"/>
                <a:cs typeface="Arial" pitchFamily="34" charset="0"/>
              </a:rPr>
              <a:t>Source: </a:t>
            </a:r>
            <a:r>
              <a:rPr lang="en-US" sz="800" dirty="0">
                <a:solidFill>
                  <a:srgbClr val="000000"/>
                </a:solidFill>
                <a:latin typeface="Arial" pitchFamily="34" charset="0"/>
                <a:ea typeface="ＭＳ Ｐゴシック" charset="-128"/>
                <a:cs typeface="Arial" pitchFamily="34" charset="0"/>
              </a:rPr>
              <a:t>Prepared by </a:t>
            </a:r>
            <a:r>
              <a:rPr lang="en-US" sz="800" dirty="0">
                <a:solidFill>
                  <a:srgbClr val="000000"/>
                </a:solidFill>
                <a:latin typeface="Arial" pitchFamily="34" charset="0"/>
                <a:ea typeface="ＭＳ Ｐゴシック" charset="-128"/>
                <a:cs typeface="Arial" pitchFamily="34" charset="0"/>
                <a:hlinkClick r:id="rId2"/>
              </a:rPr>
              <a:t>www.aidsdatahub.org</a:t>
            </a:r>
            <a:r>
              <a:rPr lang="en-US" sz="800" dirty="0">
                <a:solidFill>
                  <a:srgbClr val="000000"/>
                </a:solidFill>
                <a:latin typeface="Arial" pitchFamily="34" charset="0"/>
                <a:ea typeface="ＭＳ Ｐゴシック" charset="-128"/>
                <a:cs typeface="Arial" pitchFamily="34" charset="0"/>
              </a:rPr>
              <a:t>  based on </a:t>
            </a:r>
            <a:r>
              <a:rPr lang="en-GB" sz="800" dirty="0">
                <a:solidFill>
                  <a:prstClr val="black"/>
                </a:solidFill>
                <a:latin typeface="Arial" pitchFamily="34" charset="0"/>
                <a:ea typeface="ＭＳ Ｐゴシック" charset="-128"/>
                <a:cs typeface="Arial" pitchFamily="34" charset="0"/>
              </a:rPr>
              <a:t>National AIDS/STD Programme Bangladesh. (2008). </a:t>
            </a:r>
            <a:r>
              <a:rPr lang="en-GB" sz="800" i="1" dirty="0" err="1">
                <a:solidFill>
                  <a:prstClr val="black"/>
                </a:solidFill>
                <a:latin typeface="Arial" pitchFamily="34" charset="0"/>
                <a:ea typeface="ＭＳ Ｐゴシック" charset="-128"/>
                <a:cs typeface="Arial" pitchFamily="34" charset="0"/>
              </a:rPr>
              <a:t>Behavioral</a:t>
            </a:r>
            <a:r>
              <a:rPr lang="en-GB" sz="800" i="1" dirty="0">
                <a:solidFill>
                  <a:prstClr val="black"/>
                </a:solidFill>
                <a:latin typeface="Arial" pitchFamily="34" charset="0"/>
                <a:ea typeface="ＭＳ Ｐゴシック" charset="-128"/>
                <a:cs typeface="Arial" pitchFamily="34" charset="0"/>
              </a:rPr>
              <a:t> Surveillance Survey 2006-07: Technical Report.</a:t>
            </a:r>
            <a:endParaRPr lang="en-US" sz="800" dirty="0">
              <a:solidFill>
                <a:prstClr val="black"/>
              </a:solidFill>
              <a:latin typeface="Arial" pitchFamily="34" charset="0"/>
              <a:ea typeface="ＭＳ Ｐゴシック" charset="-128"/>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106047983"/>
              </p:ext>
            </p:extLst>
          </p:nvPr>
        </p:nvGraphicFramePr>
        <p:xfrm>
          <a:off x="1752600" y="2667000"/>
          <a:ext cx="8686801"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473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28</a:t>
            </a:fld>
            <a:endParaRPr lang="th-TH" sz="1200">
              <a:solidFill>
                <a:srgbClr val="898989"/>
              </a:solidFill>
            </a:endParaRPr>
          </a:p>
        </p:txBody>
      </p:sp>
      <p:sp>
        <p:nvSpPr>
          <p:cNvPr id="8194" name="Title 2"/>
          <p:cNvSpPr>
            <a:spLocks noGrp="1"/>
          </p:cNvSpPr>
          <p:nvPr>
            <p:ph type="title"/>
          </p:nvPr>
        </p:nvSpPr>
        <p:spPr bwMode="auto">
          <a:xfrm>
            <a:off x="304800"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Average number of male clients (new and regular) in the last week among MSW in Dhaka and Chittagong districts, 2002-2014</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228600" y="6400800"/>
            <a:ext cx="11125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a:t>
            </a:r>
            <a:endParaRPr lang="th-TH" sz="800" dirty="0">
              <a:solidFill>
                <a:prstClr val="black"/>
              </a:solidFill>
              <a:latin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252643965"/>
              </p:ext>
            </p:extLst>
          </p:nvPr>
        </p:nvGraphicFramePr>
        <p:xfrm>
          <a:off x="2667000" y="2590800"/>
          <a:ext cx="6553200"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5253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29</a:t>
            </a:fld>
            <a:endParaRPr lang="th-TH" sz="1200">
              <a:solidFill>
                <a:srgbClr val="898989"/>
              </a:solidFill>
            </a:endParaRPr>
          </a:p>
        </p:txBody>
      </p:sp>
      <p:sp>
        <p:nvSpPr>
          <p:cNvPr id="8194" name="Title 2"/>
          <p:cNvSpPr>
            <a:spLocks noGrp="1"/>
          </p:cNvSpPr>
          <p:nvPr>
            <p:ph type="title"/>
          </p:nvPr>
        </p:nvSpPr>
        <p:spPr bwMode="auto">
          <a:xfrm>
            <a:off x="228600" y="14478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Mean number of sex partners (anal/oral) and average number of sex acts in the last month among MSM, 2013-14</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228600" y="6400800"/>
            <a:ext cx="975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a:t>
            </a:r>
            <a:endParaRPr lang="th-TH" sz="800" dirty="0">
              <a:solidFill>
                <a:prstClr val="black"/>
              </a:solidFill>
              <a:latin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307310505"/>
              </p:ext>
            </p:extLst>
          </p:nvPr>
        </p:nvGraphicFramePr>
        <p:xfrm>
          <a:off x="2286000" y="2209800"/>
          <a:ext cx="7467600" cy="41122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040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84163" y="15240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400348233"/>
              </p:ext>
            </p:extLst>
          </p:nvPr>
        </p:nvGraphicFramePr>
        <p:xfrm>
          <a:off x="2058664" y="1988841"/>
          <a:ext cx="8136904" cy="4104455"/>
        </p:xfrm>
        <a:graphic>
          <a:graphicData uri="http://schemas.openxmlformats.org/drawingml/2006/table">
            <a:tbl>
              <a:tblPr/>
              <a:tblGrid>
                <a:gridCol w="6320586">
                  <a:extLst>
                    <a:ext uri="{9D8B030D-6E8A-4147-A177-3AD203B41FA5}">
                      <a16:colId xmlns:a16="http://schemas.microsoft.com/office/drawing/2014/main" val="20000"/>
                    </a:ext>
                  </a:extLst>
                </a:gridCol>
                <a:gridCol w="1816318">
                  <a:extLst>
                    <a:ext uri="{9D8B030D-6E8A-4147-A177-3AD203B41FA5}">
                      <a16:colId xmlns:a16="http://schemas.microsoft.com/office/drawing/2014/main" val="20001"/>
                    </a:ext>
                  </a:extLst>
                </a:gridCol>
              </a:tblGrid>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160,996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90,036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176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34 (2015) </a:t>
                      </a:r>
                      <a:r>
                        <a:rPr lang="en-GB" sz="1400" b="1" i="0" u="none" strike="noStrike" kern="1200" baseline="30000" dirty="0">
                          <a:solidFill>
                            <a:schemeClr val="tx1"/>
                          </a:solidFill>
                          <a:effectLst/>
                          <a:latin typeface="Arial" pitchFamily="34" charset="0"/>
                          <a:ea typeface="+mn-ea"/>
                          <a:cs typeface="Arial" pitchFamily="34" charset="0"/>
                        </a:rPr>
                        <a:t>2</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63.9 (2014)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19.8 (2014) </a:t>
                      </a:r>
                      <a:r>
                        <a:rPr lang="en-GB" sz="1400" b="1" i="0" u="none" strike="noStrike" kern="1200" baseline="30000" dirty="0">
                          <a:solidFill>
                            <a:schemeClr val="tx1"/>
                          </a:solidFill>
                          <a:effectLst/>
                          <a:latin typeface="Arial" pitchFamily="34" charset="0"/>
                          <a:ea typeface="+mn-ea"/>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38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142/0.570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71/73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60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792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1.06 (2011) </a:t>
                      </a:r>
                      <a:r>
                        <a:rPr lang="en-GB" sz="1400" b="1" i="0" u="none" strike="noStrike" kern="1200" baseline="30000" dirty="0">
                          <a:solidFill>
                            <a:schemeClr val="tx1"/>
                          </a:solidFill>
                          <a:effectLst/>
                          <a:latin typeface="Arial" pitchFamily="34" charset="0"/>
                          <a:ea typeface="+mn-ea"/>
                          <a:cs typeface="Arial" pitchFamily="34" charset="0"/>
                        </a:rPr>
                        <a:t>2</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3,333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88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152400" y="6073914"/>
            <a:ext cx="11887200" cy="707886"/>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2112586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76993DAB-E2F1-4317-ADAC-0175B88C2EAA}" type="slidenum">
              <a:rPr lang="th-TH" sz="1200">
                <a:solidFill>
                  <a:srgbClr val="898989"/>
                </a:solidFill>
              </a:rPr>
              <a:pPr/>
              <a:t>30</a:t>
            </a:fld>
            <a:endParaRPr lang="th-TH" sz="1200">
              <a:solidFill>
                <a:srgbClr val="898989"/>
              </a:solidFill>
            </a:endParaRPr>
          </a:p>
        </p:txBody>
      </p:sp>
      <p:sp>
        <p:nvSpPr>
          <p:cNvPr id="8194" name="Title 2"/>
          <p:cNvSpPr>
            <a:spLocks noGrp="1"/>
          </p:cNvSpPr>
          <p:nvPr>
            <p:ph type="title"/>
          </p:nvPr>
        </p:nvSpPr>
        <p:spPr bwMode="auto">
          <a:xfrm>
            <a:off x="381000" y="13716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Average number of male clients (new and regular) in the last week among </a:t>
            </a:r>
            <a:r>
              <a:rPr lang="en-US" dirty="0" err="1">
                <a:latin typeface="Arial" pitchFamily="34" charset="0"/>
              </a:rPr>
              <a:t>hijra</a:t>
            </a:r>
            <a:r>
              <a:rPr lang="en-US" dirty="0">
                <a:latin typeface="Arial" pitchFamily="34" charset="0"/>
              </a:rPr>
              <a:t> sex workers, Dhaka, 2002-2014</a:t>
            </a:r>
            <a:br>
              <a:rPr lang="en-US" dirty="0">
                <a:latin typeface="Arial" pitchFamily="34" charset="0"/>
              </a:rPr>
            </a:br>
            <a:endParaRPr lang="en-US" dirty="0">
              <a:latin typeface="Arial" pitchFamily="34" charset="0"/>
            </a:endParaRPr>
          </a:p>
        </p:txBody>
      </p:sp>
      <p:sp>
        <p:nvSpPr>
          <p:cNvPr id="8195" name="Text Box 149"/>
          <p:cNvSpPr txBox="1">
            <a:spLocks noChangeArrowheads="1"/>
          </p:cNvSpPr>
          <p:nvPr/>
        </p:nvSpPr>
        <p:spPr bwMode="auto">
          <a:xfrm>
            <a:off x="228600" y="6400800"/>
            <a:ext cx="11049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3"/>
              </a:rPr>
              <a:t>www.aidsdatahub.org</a:t>
            </a:r>
            <a:r>
              <a:rPr lang="en-US" sz="800" dirty="0">
                <a:solidFill>
                  <a:srgbClr val="000000"/>
                </a:solidFill>
                <a:latin typeface="Arial" pitchFamily="34" charset="0"/>
              </a:rPr>
              <a:t>  based on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a:t>
            </a:r>
            <a:endParaRPr lang="th-TH" sz="800" dirty="0">
              <a:solidFill>
                <a:prstClr val="black"/>
              </a:solidFill>
              <a:latin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956744351"/>
              </p:ext>
            </p:extLst>
          </p:nvPr>
        </p:nvGraphicFramePr>
        <p:xfrm>
          <a:off x="2133600" y="2362201"/>
          <a:ext cx="7543800" cy="3662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831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31</a:t>
            </a:fld>
            <a:endParaRPr lang="th-TH" dirty="0"/>
          </a:p>
        </p:txBody>
      </p:sp>
      <p:sp>
        <p:nvSpPr>
          <p:cNvPr id="3" name="Title 2"/>
          <p:cNvSpPr>
            <a:spLocks noGrp="1"/>
          </p:cNvSpPr>
          <p:nvPr>
            <p:ph type="title"/>
          </p:nvPr>
        </p:nvSpPr>
        <p:spPr/>
        <p:txBody>
          <a:bodyPr/>
          <a:lstStyle/>
          <a:p>
            <a:r>
              <a:rPr lang="en-GB" dirty="0"/>
              <a:t>Proportion of PWID who reported using sterile injecting equipment, 2003-04 and 2006-07</a:t>
            </a:r>
            <a:br>
              <a:rPr lang="en-GB" dirty="0"/>
            </a:br>
            <a:endParaRPr lang="en-GB" dirty="0"/>
          </a:p>
        </p:txBody>
      </p:sp>
      <p:graphicFrame>
        <p:nvGraphicFramePr>
          <p:cNvPr id="4" name="Chart 3"/>
          <p:cNvGraphicFramePr>
            <a:graphicFrameLocks noGrp="1"/>
          </p:cNvGraphicFramePr>
          <p:nvPr>
            <p:extLst>
              <p:ext uri="{D42A27DB-BD31-4B8C-83A1-F6EECF244321}">
                <p14:modId xmlns:p14="http://schemas.microsoft.com/office/powerpoint/2010/main" val="398225773"/>
              </p:ext>
            </p:extLst>
          </p:nvPr>
        </p:nvGraphicFramePr>
        <p:xfrm>
          <a:off x="2057400" y="2438400"/>
          <a:ext cx="7772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226475" y="6330482"/>
            <a:ext cx="10898725" cy="4513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3"/>
              </a:rPr>
              <a:t>www.aidsdatahub.org</a:t>
            </a:r>
            <a:r>
              <a:rPr lang="en-GB" sz="800" dirty="0">
                <a:latin typeface="Arial" pitchFamily="34" charset="0"/>
                <a:cs typeface="Arial" pitchFamily="34" charset="0"/>
              </a:rPr>
              <a:t> based on 1. National AIDS/STD Programme Bangladesh . (2004). National HIV </a:t>
            </a:r>
            <a:r>
              <a:rPr lang="en-GB" sz="800" dirty="0" err="1">
                <a:latin typeface="Arial" pitchFamily="34" charset="0"/>
                <a:cs typeface="Arial" pitchFamily="34" charset="0"/>
              </a:rPr>
              <a:t>Seroloogical</a:t>
            </a:r>
            <a:r>
              <a:rPr lang="en-GB" sz="800" dirty="0">
                <a:latin typeface="Arial" pitchFamily="34" charset="0"/>
                <a:cs typeface="Arial" pitchFamily="34" charset="0"/>
              </a:rPr>
              <a:t> and Behavioural Surveillance, 2003-2004 - Fifth Round Technical Report (</a:t>
            </a:r>
            <a:r>
              <a:rPr lang="en-GB" sz="800" i="1" dirty="0">
                <a:latin typeface="Arial" pitchFamily="34" charset="0"/>
                <a:cs typeface="Arial" pitchFamily="34" charset="0"/>
              </a:rPr>
              <a:t>Recalculated data  that harmonize with UNGASS 2010 and GARP 2012 guidelines )</a:t>
            </a:r>
            <a:r>
              <a:rPr lang="en-GB" sz="800" dirty="0">
                <a:latin typeface="Arial" pitchFamily="34" charset="0"/>
                <a:cs typeface="Arial" pitchFamily="34" charset="0"/>
              </a:rPr>
              <a:t>;  and 2. National AIDS/STD Programme Bangladesh.(2008). </a:t>
            </a:r>
            <a:r>
              <a:rPr lang="en-GB" sz="800" dirty="0" err="1">
                <a:latin typeface="Arial" pitchFamily="34" charset="0"/>
                <a:cs typeface="Arial" pitchFamily="34" charset="0"/>
              </a:rPr>
              <a:t>Behavioral</a:t>
            </a:r>
            <a:r>
              <a:rPr lang="en-GB" sz="800" dirty="0">
                <a:latin typeface="Arial" pitchFamily="34" charset="0"/>
                <a:cs typeface="Arial" pitchFamily="34" charset="0"/>
              </a:rPr>
              <a:t> Surveillance Survey 2006-07: Technical Report.  </a:t>
            </a:r>
          </a:p>
        </p:txBody>
      </p:sp>
    </p:spTree>
    <p:extLst>
      <p:ext uri="{BB962C8B-B14F-4D97-AF65-F5344CB8AC3E}">
        <p14:creationId xmlns:p14="http://schemas.microsoft.com/office/powerpoint/2010/main" val="3623880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32</a:t>
            </a:fld>
            <a:endParaRPr lang="th-TH" dirty="0"/>
          </a:p>
        </p:txBody>
      </p:sp>
      <p:sp>
        <p:nvSpPr>
          <p:cNvPr id="4" name="Title 3"/>
          <p:cNvSpPr>
            <a:spLocks noGrp="1"/>
          </p:cNvSpPr>
          <p:nvPr>
            <p:ph type="title"/>
          </p:nvPr>
        </p:nvSpPr>
        <p:spPr>
          <a:xfrm>
            <a:off x="228600" y="1513733"/>
            <a:ext cx="11201400" cy="504000"/>
          </a:xfrm>
        </p:spPr>
        <p:txBody>
          <a:bodyPr/>
          <a:lstStyle/>
          <a:p>
            <a:r>
              <a:rPr lang="en-US" dirty="0"/>
              <a:t>Overlapping risk behaviors and interaction among key populations, 2006-07 and 2013-14</a:t>
            </a:r>
            <a:endParaRPr lang="en-GB" dirty="0"/>
          </a:p>
        </p:txBody>
      </p:sp>
      <p:sp>
        <p:nvSpPr>
          <p:cNvPr id="10" name="TextBox 1"/>
          <p:cNvSpPr txBox="1">
            <a:spLocks noGrp="1"/>
          </p:cNvSpPr>
          <p:nvPr>
            <p:ph type="body" sz="quarter" idx="4294967295"/>
          </p:nvPr>
        </p:nvSpPr>
        <p:spPr>
          <a:xfrm>
            <a:off x="304800" y="6492874"/>
            <a:ext cx="10820400" cy="365125"/>
          </a:xfrm>
          <a:prstGeom prst="rect">
            <a:avLst/>
          </a:prstGeom>
        </p:spPr>
        <p:txBody>
          <a:bodyPr wrap="square" rtlCol="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2"/>
              </a:rPr>
              <a:t>www.aidsdatahub.org</a:t>
            </a:r>
            <a:r>
              <a:rPr lang="en-GB" sz="800" dirty="0">
                <a:latin typeface="Arial" pitchFamily="34" charset="0"/>
                <a:cs typeface="Arial" pitchFamily="34" charset="0"/>
              </a:rPr>
              <a:t> based on National AIDS/STD Programme Bangladesh.(2008). </a:t>
            </a:r>
            <a:r>
              <a:rPr lang="en-GB" sz="800" dirty="0" err="1">
                <a:latin typeface="Arial" pitchFamily="34" charset="0"/>
                <a:cs typeface="Arial" pitchFamily="34" charset="0"/>
              </a:rPr>
              <a:t>Behavioral</a:t>
            </a:r>
            <a:r>
              <a:rPr lang="en-GB" sz="800" dirty="0">
                <a:latin typeface="Arial" pitchFamily="34" charset="0"/>
                <a:cs typeface="Arial" pitchFamily="34" charset="0"/>
              </a:rPr>
              <a:t> Surveillance Survey 2006-07: Technical Report; and 2.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a:t>
            </a:r>
            <a:endParaRPr lang="en-GB" sz="800" dirty="0">
              <a:latin typeface="Arial" pitchFamily="34" charset="0"/>
              <a:cs typeface="Arial" pitchFamily="34" charset="0"/>
            </a:endParaRPr>
          </a:p>
        </p:txBody>
      </p:sp>
      <p:sp>
        <p:nvSpPr>
          <p:cNvPr id="3" name="TextBox 2"/>
          <p:cNvSpPr txBox="1"/>
          <p:nvPr/>
        </p:nvSpPr>
        <p:spPr>
          <a:xfrm>
            <a:off x="2133600" y="6172201"/>
            <a:ext cx="3200400" cy="276999"/>
          </a:xfrm>
          <a:prstGeom prst="rect">
            <a:avLst/>
          </a:prstGeom>
          <a:noFill/>
          <a:ln>
            <a:solidFill>
              <a:schemeClr val="tx1">
                <a:lumMod val="65000"/>
                <a:lumOff val="35000"/>
              </a:schemeClr>
            </a:solidFill>
          </a:ln>
        </p:spPr>
        <p:txBody>
          <a:bodyPr wrap="square" rtlCol="0">
            <a:spAutoFit/>
          </a:bodyPr>
          <a:lstStyle/>
          <a:p>
            <a:r>
              <a:rPr lang="en-US" sz="1200" dirty="0">
                <a:latin typeface="Arial" pitchFamily="34" charset="0"/>
                <a:cs typeface="Arial" pitchFamily="34" charset="0"/>
              </a:rPr>
              <a:t>* in the last 12 months; ** in the last month </a:t>
            </a:r>
            <a:endParaRPr lang="en-GB" sz="1200" dirty="0">
              <a:latin typeface="Arial" pitchFamily="34" charset="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100768371"/>
              </p:ext>
            </p:extLst>
          </p:nvPr>
        </p:nvGraphicFramePr>
        <p:xfrm>
          <a:off x="1959768" y="2362200"/>
          <a:ext cx="8327232"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6472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33</a:t>
            </a:fld>
            <a:endParaRPr lang="th-TH" dirty="0"/>
          </a:p>
        </p:txBody>
      </p:sp>
      <p:sp>
        <p:nvSpPr>
          <p:cNvPr id="3" name="Title 2"/>
          <p:cNvSpPr>
            <a:spLocks noGrp="1"/>
          </p:cNvSpPr>
          <p:nvPr>
            <p:ph type="title"/>
          </p:nvPr>
        </p:nvSpPr>
        <p:spPr>
          <a:xfrm>
            <a:off x="304800" y="1447800"/>
            <a:ext cx="11430000" cy="504000"/>
          </a:xfrm>
        </p:spPr>
        <p:txBody>
          <a:bodyPr/>
          <a:lstStyle/>
          <a:p>
            <a:r>
              <a:rPr lang="en-US" dirty="0">
                <a:latin typeface="Arial" pitchFamily="34" charset="0"/>
                <a:cs typeface="Arial" pitchFamily="34" charset="0"/>
              </a:rPr>
              <a:t>Proportion of adults (15-49) years who reported having more than one sexual partner in the last 12 months and reported use of a condom at last sex, 2004</a:t>
            </a:r>
            <a:endParaRPr lang="en-GB" dirty="0">
              <a:latin typeface="Arial" pitchFamily="34" charset="0"/>
              <a:cs typeface="Arial" pitchFamily="34" charset="0"/>
            </a:endParaRPr>
          </a:p>
        </p:txBody>
      </p:sp>
      <p:graphicFrame>
        <p:nvGraphicFramePr>
          <p:cNvPr id="4" name="Chart 3"/>
          <p:cNvGraphicFramePr>
            <a:graphicFrameLocks noGrp="1"/>
          </p:cNvGraphicFramePr>
          <p:nvPr>
            <p:extLst>
              <p:ext uri="{D42A27DB-BD31-4B8C-83A1-F6EECF244321}">
                <p14:modId xmlns:p14="http://schemas.microsoft.com/office/powerpoint/2010/main" val="1329967085"/>
              </p:ext>
            </p:extLst>
          </p:nvPr>
        </p:nvGraphicFramePr>
        <p:xfrm>
          <a:off x="2133600" y="2667001"/>
          <a:ext cx="7772400" cy="38071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49"/>
          <p:cNvSpPr txBox="1">
            <a:spLocks noChangeArrowheads="1"/>
          </p:cNvSpPr>
          <p:nvPr/>
        </p:nvSpPr>
        <p:spPr bwMode="auto">
          <a:xfrm>
            <a:off x="152400" y="6508238"/>
            <a:ext cx="8382000" cy="215444"/>
          </a:xfrm>
          <a:prstGeom prst="rect">
            <a:avLst/>
          </a:prstGeom>
        </p:spPr>
        <p:txBody>
          <a:bodyPr wrap="square" rtlCol="0"/>
          <a:lstStyle>
            <a:defPPr>
              <a:defRPr lang="th-TH"/>
            </a:defPPr>
            <a:lvl1pPr indent="0">
              <a:defRPr sz="80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latin typeface="Arial" pitchFamily="34" charset="0"/>
                <a:cs typeface="Arial" pitchFamily="34" charset="0"/>
              </a:rPr>
              <a:t>Source: Prepared by </a:t>
            </a:r>
            <a:r>
              <a:rPr lang="en-US" dirty="0">
                <a:latin typeface="Arial" pitchFamily="34" charset="0"/>
                <a:cs typeface="Arial" pitchFamily="34" charset="0"/>
                <a:hlinkClick r:id="rId3"/>
              </a:rPr>
              <a:t>www.aidsdatahub.org</a:t>
            </a:r>
            <a:r>
              <a:rPr lang="en-US" dirty="0">
                <a:latin typeface="Arial" pitchFamily="34" charset="0"/>
                <a:cs typeface="Arial" pitchFamily="34" charset="0"/>
              </a:rPr>
              <a:t>  based on FHI, ICDDR,B.,&amp; USAID. (2006). Assessment of Sexual Behavior of Men in Bangladesh: A Methodological Experiment.</a:t>
            </a:r>
          </a:p>
        </p:txBody>
      </p:sp>
    </p:spTree>
    <p:extLst>
      <p:ext uri="{BB962C8B-B14F-4D97-AF65-F5344CB8AC3E}">
        <p14:creationId xmlns:p14="http://schemas.microsoft.com/office/powerpoint/2010/main" val="1066355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bwMode="auto">
          <a:xfrm>
            <a:off x="304800" y="3463247"/>
            <a:ext cx="111252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dirty="0">
                <a:latin typeface="Arial" pitchFamily="34" charset="0"/>
              </a:rPr>
              <a:t>Vulnerability and HIV knowledge</a:t>
            </a:r>
            <a:br>
              <a:rPr lang="th-TH" sz="5400" dirty="0"/>
            </a:br>
            <a:endParaRPr lang="en-US" dirty="0">
              <a:latin typeface="Arial" pitchFamily="34" charset="0"/>
            </a:endParaRPr>
          </a:p>
        </p:txBody>
      </p:sp>
    </p:spTree>
    <p:extLst>
      <p:ext uri="{BB962C8B-B14F-4D97-AF65-F5344CB8AC3E}">
        <p14:creationId xmlns:p14="http://schemas.microsoft.com/office/powerpoint/2010/main" val="1064004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682B1254-0DE0-4B86-B0C0-C3766CFB37EB}" type="slidenum">
              <a:rPr lang="th-TH" sz="1200">
                <a:solidFill>
                  <a:srgbClr val="898989"/>
                </a:solidFill>
              </a:rPr>
              <a:pPr/>
              <a:t>35</a:t>
            </a:fld>
            <a:endParaRPr lang="th-TH" sz="1200">
              <a:solidFill>
                <a:srgbClr val="898989"/>
              </a:solidFill>
            </a:endParaRPr>
          </a:p>
        </p:txBody>
      </p:sp>
      <p:sp>
        <p:nvSpPr>
          <p:cNvPr id="102402" name="Title 2"/>
          <p:cNvSpPr>
            <a:spLocks noGrp="1"/>
          </p:cNvSpPr>
          <p:nvPr>
            <p:ph type="title"/>
          </p:nvPr>
        </p:nvSpPr>
        <p:spPr bwMode="auto">
          <a:xfrm>
            <a:off x="381000" y="14478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Proportion of key populations with comprehensive HIV knowledge, 2003-2014</a:t>
            </a:r>
          </a:p>
        </p:txBody>
      </p:sp>
      <p:sp>
        <p:nvSpPr>
          <p:cNvPr id="102403" name="Text Box 149"/>
          <p:cNvSpPr txBox="1">
            <a:spLocks noChangeArrowheads="1"/>
          </p:cNvSpPr>
          <p:nvPr/>
        </p:nvSpPr>
        <p:spPr bwMode="auto">
          <a:xfrm>
            <a:off x="152400" y="6380164"/>
            <a:ext cx="11049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2"/>
              </a:rPr>
              <a:t>www.aidsdatahub.org</a:t>
            </a:r>
            <a:r>
              <a:rPr lang="en-US" sz="800" dirty="0">
                <a:solidFill>
                  <a:srgbClr val="000000"/>
                </a:solidFill>
                <a:latin typeface="Arial" pitchFamily="34" charset="0"/>
              </a:rPr>
              <a:t>  based on </a:t>
            </a:r>
            <a:r>
              <a:rPr lang="en-US" sz="800" dirty="0">
                <a:solidFill>
                  <a:prstClr val="black"/>
                </a:solidFill>
                <a:latin typeface="Arial" pitchFamily="34" charset="0"/>
              </a:rPr>
              <a:t>Behavioral Surveillance Surveys 2003-04 and 2006-07 cited in National AIDS/STD </a:t>
            </a:r>
            <a:r>
              <a:rPr lang="en-US" sz="800" dirty="0" err="1">
                <a:solidFill>
                  <a:prstClr val="black"/>
                </a:solidFill>
                <a:latin typeface="Arial" pitchFamily="34" charset="0"/>
              </a:rPr>
              <a:t>Programme</a:t>
            </a:r>
            <a:r>
              <a:rPr lang="en-US" sz="800" dirty="0">
                <a:solidFill>
                  <a:prstClr val="black"/>
                </a:solidFill>
                <a:latin typeface="Arial" pitchFamily="34" charset="0"/>
              </a:rPr>
              <a:t> Bangladesh. (2010). </a:t>
            </a:r>
            <a:r>
              <a:rPr lang="en-US" sz="800" i="1" dirty="0">
                <a:solidFill>
                  <a:prstClr val="black"/>
                </a:solidFill>
                <a:latin typeface="Arial" pitchFamily="34" charset="0"/>
              </a:rPr>
              <a:t>UNGASS Country Progress Report: Bangladesh and 2. </a:t>
            </a:r>
            <a:r>
              <a:rPr lang="en-US" sz="800" dirty="0" err="1">
                <a:solidFill>
                  <a:prstClr val="black"/>
                </a:solidFill>
                <a:latin typeface="Arial" pitchFamily="34" charset="0"/>
              </a:rPr>
              <a:t>icddr,b</a:t>
            </a:r>
            <a:r>
              <a:rPr lang="en-US" sz="800" dirty="0">
                <a:solidFill>
                  <a:prstClr val="black"/>
                </a:solidFill>
                <a:latin typeface="Arial" pitchFamily="34" charset="0"/>
              </a:rPr>
              <a:t>. (2015). A Survey of HIV, syphilis and risk behaviors among males having sex with males, male sex workers and </a:t>
            </a:r>
            <a:r>
              <a:rPr lang="en-US" sz="800" dirty="0" err="1">
                <a:solidFill>
                  <a:prstClr val="black"/>
                </a:solidFill>
                <a:latin typeface="Arial" pitchFamily="34" charset="0"/>
              </a:rPr>
              <a:t>hijra</a:t>
            </a:r>
            <a:r>
              <a:rPr lang="en-US" sz="800" dirty="0">
                <a:solidFill>
                  <a:prstClr val="black"/>
                </a:solidFill>
                <a:latin typeface="Arial" pitchFamily="34" charset="0"/>
              </a:rPr>
              <a:t>. Global Fund Rolling Continuation Channel Project of </a:t>
            </a:r>
            <a:r>
              <a:rPr lang="en-US" sz="800" dirty="0" err="1">
                <a:solidFill>
                  <a:prstClr val="black"/>
                </a:solidFill>
                <a:latin typeface="Arial" pitchFamily="34" charset="0"/>
              </a:rPr>
              <a:t>icddr,b</a:t>
            </a:r>
            <a:r>
              <a:rPr lang="en-US" sz="800" dirty="0">
                <a:solidFill>
                  <a:prstClr val="black"/>
                </a:solidFill>
                <a:latin typeface="Arial" pitchFamily="34" charset="0"/>
              </a:rPr>
              <a:t>.</a:t>
            </a:r>
            <a:endParaRPr lang="th-TH" sz="800" dirty="0">
              <a:solidFill>
                <a:prstClr val="black"/>
              </a:solidFill>
              <a:latin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2015620830"/>
              </p:ext>
            </p:extLst>
          </p:nvPr>
        </p:nvGraphicFramePr>
        <p:xfrm>
          <a:off x="1676400" y="2189535"/>
          <a:ext cx="8382000" cy="4017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674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E9F32D41-A428-44B3-B05A-90A74767FF90}" type="slidenum">
              <a:rPr lang="th-TH" sz="1200">
                <a:solidFill>
                  <a:srgbClr val="898989"/>
                </a:solidFill>
              </a:rPr>
              <a:pPr/>
              <a:t>36</a:t>
            </a:fld>
            <a:endParaRPr lang="th-TH" sz="1200">
              <a:solidFill>
                <a:srgbClr val="898989"/>
              </a:solidFill>
            </a:endParaRPr>
          </a:p>
        </p:txBody>
      </p:sp>
      <p:sp>
        <p:nvSpPr>
          <p:cNvPr id="101378" name="Title 2"/>
          <p:cNvSpPr>
            <a:spLocks noGrp="1"/>
          </p:cNvSpPr>
          <p:nvPr>
            <p:ph type="title"/>
          </p:nvPr>
        </p:nvSpPr>
        <p:spPr bwMode="auto">
          <a:xfrm>
            <a:off x="304800" y="1447800"/>
            <a:ext cx="11658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Proportion of key populations with comprehensive HIV knowledge by age group, 2006-07</a:t>
            </a:r>
            <a:br>
              <a:rPr lang="en-US" dirty="0">
                <a:latin typeface="Arial" pitchFamily="34" charset="0"/>
              </a:rPr>
            </a:br>
            <a:endParaRPr lang="en-US" dirty="0">
              <a:latin typeface="Arial" pitchFamily="34" charset="0"/>
            </a:endParaRPr>
          </a:p>
        </p:txBody>
      </p:sp>
      <p:sp>
        <p:nvSpPr>
          <p:cNvPr id="101379" name="Text Box 149"/>
          <p:cNvSpPr txBox="1">
            <a:spLocks noChangeArrowheads="1"/>
          </p:cNvSpPr>
          <p:nvPr/>
        </p:nvSpPr>
        <p:spPr bwMode="auto">
          <a:xfrm>
            <a:off x="76200" y="6508238"/>
            <a:ext cx="94806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800" dirty="0">
                <a:solidFill>
                  <a:prstClr val="black"/>
                </a:solidFill>
                <a:latin typeface="Arial" pitchFamily="34" charset="0"/>
              </a:rPr>
              <a:t>Source: </a:t>
            </a:r>
            <a:r>
              <a:rPr lang="en-US" sz="800" dirty="0">
                <a:solidFill>
                  <a:srgbClr val="000000"/>
                </a:solidFill>
                <a:latin typeface="Arial" pitchFamily="34" charset="0"/>
              </a:rPr>
              <a:t>Prepared by </a:t>
            </a:r>
            <a:r>
              <a:rPr lang="en-US" sz="800" dirty="0">
                <a:solidFill>
                  <a:srgbClr val="000000"/>
                </a:solidFill>
                <a:latin typeface="Arial" pitchFamily="34" charset="0"/>
                <a:hlinkClick r:id="rId2"/>
              </a:rPr>
              <a:t>www.aidsdatahub.org</a:t>
            </a:r>
            <a:r>
              <a:rPr lang="en-US" sz="800" dirty="0">
                <a:solidFill>
                  <a:srgbClr val="000000"/>
                </a:solidFill>
                <a:latin typeface="Arial" pitchFamily="34" charset="0"/>
              </a:rPr>
              <a:t>  based on </a:t>
            </a:r>
            <a:r>
              <a:rPr lang="en-US" sz="800" dirty="0">
                <a:solidFill>
                  <a:prstClr val="black"/>
                </a:solidFill>
                <a:latin typeface="Arial" pitchFamily="34" charset="0"/>
              </a:rPr>
              <a:t>Behavioral Surveillance Survey 2006-07 cited in National AIDS/STD </a:t>
            </a:r>
            <a:r>
              <a:rPr lang="en-US" sz="800" dirty="0" err="1">
                <a:solidFill>
                  <a:prstClr val="black"/>
                </a:solidFill>
                <a:latin typeface="Arial" pitchFamily="34" charset="0"/>
              </a:rPr>
              <a:t>Programme</a:t>
            </a:r>
            <a:r>
              <a:rPr lang="en-US" sz="800" dirty="0">
                <a:solidFill>
                  <a:prstClr val="black"/>
                </a:solidFill>
                <a:latin typeface="Arial" pitchFamily="34" charset="0"/>
              </a:rPr>
              <a:t> Bangladesh. (2010). </a:t>
            </a:r>
            <a:r>
              <a:rPr lang="en-US" sz="800" i="1" dirty="0">
                <a:solidFill>
                  <a:prstClr val="black"/>
                </a:solidFill>
                <a:latin typeface="Arial" pitchFamily="34" charset="0"/>
              </a:rPr>
              <a:t>UNGASS Country Progress Report: Bangladesh.</a:t>
            </a:r>
            <a:endParaRPr lang="en-US" sz="800" dirty="0">
              <a:solidFill>
                <a:prstClr val="black"/>
              </a:solidFill>
              <a:latin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4187884642"/>
              </p:ext>
            </p:extLst>
          </p:nvPr>
        </p:nvGraphicFramePr>
        <p:xfrm>
          <a:off x="1828800" y="2362201"/>
          <a:ext cx="8534401" cy="4060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6527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A0B918D8-08EB-445D-946D-1E772C5565F1}" type="slidenum">
              <a:rPr lang="th-TH" sz="1200">
                <a:solidFill>
                  <a:srgbClr val="898989"/>
                </a:solidFill>
              </a:rPr>
              <a:pPr/>
              <a:t>37</a:t>
            </a:fld>
            <a:endParaRPr lang="th-TH" sz="1200">
              <a:solidFill>
                <a:srgbClr val="898989"/>
              </a:solidFill>
            </a:endParaRPr>
          </a:p>
        </p:txBody>
      </p:sp>
      <p:sp>
        <p:nvSpPr>
          <p:cNvPr id="104450" name="Title 2"/>
          <p:cNvSpPr>
            <a:spLocks noGrp="1"/>
          </p:cNvSpPr>
          <p:nvPr>
            <p:ph type="title"/>
          </p:nvPr>
        </p:nvSpPr>
        <p:spPr bwMode="auto">
          <a:xfrm>
            <a:off x="228600" y="1524000"/>
            <a:ext cx="10744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latin typeface="Arial" pitchFamily="34" charset="0"/>
              </a:rPr>
              <a:t>Proportion of adults (15-49) with comprehensive HIV knowledge, 2011</a:t>
            </a:r>
          </a:p>
        </p:txBody>
      </p:sp>
      <p:sp>
        <p:nvSpPr>
          <p:cNvPr id="104452" name="Rectangle 2"/>
          <p:cNvSpPr>
            <a:spLocks noChangeArrowheads="1"/>
          </p:cNvSpPr>
          <p:nvPr/>
        </p:nvSpPr>
        <p:spPr bwMode="auto">
          <a:xfrm>
            <a:off x="228600" y="6541119"/>
            <a:ext cx="10744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800" dirty="0">
                <a:solidFill>
                  <a:prstClr val="black"/>
                </a:solidFill>
                <a:latin typeface="Arial" pitchFamily="34" charset="0"/>
                <a:ea typeface="ＭＳ Ｐゴシック" charset="-128"/>
                <a:cs typeface="Arial" pitchFamily="34" charset="0"/>
              </a:rPr>
              <a:t>Source: </a:t>
            </a:r>
            <a:r>
              <a:rPr lang="en-US" sz="800" dirty="0">
                <a:solidFill>
                  <a:srgbClr val="000000"/>
                </a:solidFill>
                <a:latin typeface="Arial" pitchFamily="34" charset="0"/>
                <a:ea typeface="ＭＳ Ｐゴシック" charset="-128"/>
                <a:cs typeface="Arial" pitchFamily="34" charset="0"/>
              </a:rPr>
              <a:t>Prepared by </a:t>
            </a:r>
            <a:r>
              <a:rPr lang="en-US" sz="800" dirty="0">
                <a:solidFill>
                  <a:srgbClr val="000000"/>
                </a:solidFill>
                <a:latin typeface="Arial" pitchFamily="34" charset="0"/>
                <a:ea typeface="ＭＳ Ｐゴシック" charset="-128"/>
                <a:cs typeface="Arial" pitchFamily="34" charset="0"/>
                <a:hlinkClick r:id="rId2"/>
              </a:rPr>
              <a:t>www.aidsdatahub.org</a:t>
            </a:r>
            <a:r>
              <a:rPr lang="en-US" sz="800" dirty="0">
                <a:solidFill>
                  <a:srgbClr val="000000"/>
                </a:solidFill>
                <a:latin typeface="Arial" pitchFamily="34" charset="0"/>
                <a:ea typeface="ＭＳ Ｐゴシック" charset="-128"/>
                <a:cs typeface="Arial" pitchFamily="34" charset="0"/>
              </a:rPr>
              <a:t>  based on  National Institute of Population Research and Training (NIPORT), </a:t>
            </a:r>
            <a:r>
              <a:rPr lang="en-US" sz="800" dirty="0" err="1">
                <a:solidFill>
                  <a:srgbClr val="000000"/>
                </a:solidFill>
                <a:latin typeface="Arial" pitchFamily="34" charset="0"/>
                <a:ea typeface="ＭＳ Ｐゴシック" charset="-128"/>
                <a:cs typeface="Arial" pitchFamily="34" charset="0"/>
              </a:rPr>
              <a:t>Mitra</a:t>
            </a:r>
            <a:r>
              <a:rPr lang="en-US" sz="800" dirty="0">
                <a:solidFill>
                  <a:srgbClr val="000000"/>
                </a:solidFill>
                <a:latin typeface="Arial" pitchFamily="34" charset="0"/>
                <a:ea typeface="ＭＳ Ｐゴシック" charset="-128"/>
                <a:cs typeface="Arial" pitchFamily="34" charset="0"/>
              </a:rPr>
              <a:t> and Associates, &amp; ICF International. (2013). Bangladesh Demographic and Health Survey.</a:t>
            </a:r>
            <a:endParaRPr lang="th-TH" sz="800" dirty="0">
              <a:solidFill>
                <a:prstClr val="black"/>
              </a:solidFill>
              <a:latin typeface="Arial" pitchFamily="34" charset="0"/>
              <a:ea typeface="ＭＳ Ｐゴシック" charset="-128"/>
            </a:endParaRPr>
          </a:p>
        </p:txBody>
      </p:sp>
      <p:graphicFrame>
        <p:nvGraphicFramePr>
          <p:cNvPr id="7" name="Chart 6"/>
          <p:cNvGraphicFramePr>
            <a:graphicFrameLocks noGrp="1"/>
          </p:cNvGraphicFramePr>
          <p:nvPr>
            <p:extLst>
              <p:ext uri="{D42A27DB-BD31-4B8C-83A1-F6EECF244321}">
                <p14:modId xmlns:p14="http://schemas.microsoft.com/office/powerpoint/2010/main" val="826332320"/>
              </p:ext>
            </p:extLst>
          </p:nvPr>
        </p:nvGraphicFramePr>
        <p:xfrm>
          <a:off x="1752600" y="2362200"/>
          <a:ext cx="8686801"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8954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HIV expenditure </a:t>
            </a:r>
            <a:br>
              <a:rPr lang="th-TH" sz="5400" dirty="0"/>
            </a:br>
            <a:endParaRPr lang="en-US" dirty="0"/>
          </a:p>
        </p:txBody>
      </p:sp>
    </p:spTree>
    <p:extLst>
      <p:ext uri="{BB962C8B-B14F-4D97-AF65-F5344CB8AC3E}">
        <p14:creationId xmlns:p14="http://schemas.microsoft.com/office/powerpoint/2010/main" val="3765597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39</a:t>
            </a:fld>
            <a:endParaRPr lang="th-TH" dirty="0">
              <a:solidFill>
                <a:prstClr val="black">
                  <a:tint val="75000"/>
                </a:prstClr>
              </a:solidFill>
            </a:endParaRPr>
          </a:p>
        </p:txBody>
      </p:sp>
      <p:sp>
        <p:nvSpPr>
          <p:cNvPr id="3" name="Title 2"/>
          <p:cNvSpPr>
            <a:spLocks noGrp="1"/>
          </p:cNvSpPr>
          <p:nvPr>
            <p:ph type="title"/>
          </p:nvPr>
        </p:nvSpPr>
        <p:spPr/>
        <p:txBody>
          <a:bodyPr/>
          <a:lstStyle/>
          <a:p>
            <a:r>
              <a:rPr lang="en-GB" dirty="0"/>
              <a:t>AIDS spending by financing source, 2008-2013</a:t>
            </a:r>
            <a:br>
              <a:rPr lang="en-GB" dirty="0"/>
            </a:br>
            <a:endParaRPr lang="en-GB" dirty="0"/>
          </a:p>
        </p:txBody>
      </p:sp>
      <p:sp>
        <p:nvSpPr>
          <p:cNvPr id="5" name="Rectangle 4"/>
          <p:cNvSpPr/>
          <p:nvPr/>
        </p:nvSpPr>
        <p:spPr>
          <a:xfrm>
            <a:off x="226475" y="6553718"/>
            <a:ext cx="3754554" cy="215444"/>
          </a:xfrm>
          <a:prstGeom prst="rect">
            <a:avLst/>
          </a:prstGeom>
        </p:spPr>
        <p:txBody>
          <a:bodyPr wrap="none">
            <a:spAutoFit/>
          </a:bodyPr>
          <a:lstStyle/>
          <a:p>
            <a:r>
              <a:rPr lang="en-GB" sz="800" dirty="0">
                <a:solidFill>
                  <a:prstClr val="black"/>
                </a:solidFill>
                <a:latin typeface="Arial" pitchFamily="34" charset="0"/>
                <a:cs typeface="Arial" pitchFamily="34" charset="0"/>
              </a:rPr>
              <a:t>Source: </a:t>
            </a:r>
            <a:r>
              <a:rPr lang="en-US" sz="800" dirty="0">
                <a:solidFill>
                  <a:prstClr val="black"/>
                </a:solidFill>
                <a:latin typeface="Arial" pitchFamily="34" charset="0"/>
                <a:cs typeface="Arial" pitchFamily="34" charset="0"/>
              </a:rPr>
              <a:t>Prepared by </a:t>
            </a:r>
            <a:r>
              <a:rPr lang="en-US" sz="800" dirty="0">
                <a:solidFill>
                  <a:prstClr val="black"/>
                </a:solidFill>
                <a:latin typeface="Arial" pitchFamily="34" charset="0"/>
                <a:cs typeface="Arial" pitchFamily="34" charset="0"/>
                <a:hlinkClick r:id="rId3"/>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4"/>
              </a:rPr>
              <a:t>www.aidsinfoonline.org</a:t>
            </a:r>
            <a:r>
              <a:rPr lang="en-US" sz="800" dirty="0">
                <a:solidFill>
                  <a:prstClr val="black"/>
                </a:solidFill>
                <a:latin typeface="Arial" pitchFamily="34" charset="0"/>
                <a:cs typeface="Arial" pitchFamily="34" charset="0"/>
              </a:rPr>
              <a:t>  </a:t>
            </a:r>
            <a:endParaRPr lang="en-GB" sz="800" dirty="0">
              <a:solidFill>
                <a:prstClr val="black"/>
              </a:solidFill>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376799646"/>
              </p:ext>
            </p:extLst>
          </p:nvPr>
        </p:nvGraphicFramePr>
        <p:xfrm>
          <a:off x="1905001" y="1995715"/>
          <a:ext cx="8391525" cy="45148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784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a:t>HIV prevalence and </a:t>
            </a:r>
            <a:br>
              <a:rPr lang="en-US" sz="5400" dirty="0"/>
            </a:br>
            <a:r>
              <a:rPr lang="en-US" sz="5400" dirty="0"/>
              <a:t>epidemiological status</a:t>
            </a:r>
            <a:endParaRPr lang="th-TH" sz="5400" dirty="0"/>
          </a:p>
        </p:txBody>
      </p:sp>
    </p:spTree>
    <p:extLst>
      <p:ext uri="{BB962C8B-B14F-4D97-AF65-F5344CB8AC3E}">
        <p14:creationId xmlns:p14="http://schemas.microsoft.com/office/powerpoint/2010/main" val="2577408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40</a:t>
            </a:fld>
            <a:endParaRPr lang="th-TH" dirty="0">
              <a:solidFill>
                <a:prstClr val="black">
                  <a:tint val="75000"/>
                </a:prstClr>
              </a:solidFill>
            </a:endParaRPr>
          </a:p>
        </p:txBody>
      </p:sp>
      <p:sp>
        <p:nvSpPr>
          <p:cNvPr id="3" name="Title 2"/>
          <p:cNvSpPr>
            <a:spLocks noGrp="1"/>
          </p:cNvSpPr>
          <p:nvPr>
            <p:ph type="title"/>
          </p:nvPr>
        </p:nvSpPr>
        <p:spPr>
          <a:xfrm>
            <a:off x="360328" y="1394422"/>
            <a:ext cx="8402672" cy="504000"/>
          </a:xfrm>
        </p:spPr>
        <p:txBody>
          <a:bodyPr/>
          <a:lstStyle/>
          <a:p>
            <a:r>
              <a:rPr lang="en-US" dirty="0"/>
              <a:t>AIDS spending by financing source, 2008-2013</a:t>
            </a:r>
          </a:p>
        </p:txBody>
      </p:sp>
      <p:sp>
        <p:nvSpPr>
          <p:cNvPr id="6" name="TextBox 5"/>
          <p:cNvSpPr txBox="1"/>
          <p:nvPr/>
        </p:nvSpPr>
        <p:spPr>
          <a:xfrm>
            <a:off x="148975" y="6615960"/>
            <a:ext cx="7391400" cy="215444"/>
          </a:xfrm>
          <a:prstGeom prst="rect">
            <a:avLst/>
          </a:prstGeom>
          <a:noFill/>
        </p:spPr>
        <p:txBody>
          <a:bodyPr wrap="square" rtlCol="0">
            <a:spAutoFit/>
          </a:bodyPr>
          <a:lstStyle/>
          <a:p>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3"/>
              </a:rPr>
              <a:t>www.aidsinfoonline.org</a:t>
            </a:r>
            <a:r>
              <a:rPr lang="en-US" sz="800" dirty="0">
                <a:solidFill>
                  <a:prstClr val="black"/>
                </a:solidFill>
                <a:latin typeface="Arial" pitchFamily="34" charset="0"/>
                <a:cs typeface="Arial" pitchFamily="34" charset="0"/>
              </a:rPr>
              <a:t> </a:t>
            </a:r>
          </a:p>
        </p:txBody>
      </p:sp>
      <p:graphicFrame>
        <p:nvGraphicFramePr>
          <p:cNvPr id="7" name="Chart 6"/>
          <p:cNvGraphicFramePr>
            <a:graphicFrameLocks/>
          </p:cNvGraphicFramePr>
          <p:nvPr>
            <p:extLst>
              <p:ext uri="{D42A27DB-BD31-4B8C-83A1-F6EECF244321}">
                <p14:modId xmlns:p14="http://schemas.microsoft.com/office/powerpoint/2010/main" val="1128307105"/>
              </p:ext>
            </p:extLst>
          </p:nvPr>
        </p:nvGraphicFramePr>
        <p:xfrm>
          <a:off x="1851562" y="1981200"/>
          <a:ext cx="8511639"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5554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41</a:t>
            </a:fld>
            <a:endParaRPr lang="th-TH" dirty="0">
              <a:solidFill>
                <a:prstClr val="black">
                  <a:tint val="75000"/>
                </a:prstClr>
              </a:solidFill>
            </a:endParaRPr>
          </a:p>
        </p:txBody>
      </p:sp>
      <p:sp>
        <p:nvSpPr>
          <p:cNvPr id="3" name="Title 2"/>
          <p:cNvSpPr>
            <a:spLocks noGrp="1"/>
          </p:cNvSpPr>
          <p:nvPr>
            <p:ph type="title"/>
          </p:nvPr>
        </p:nvSpPr>
        <p:spPr>
          <a:xfrm>
            <a:off x="342877" y="1413081"/>
            <a:ext cx="11203563" cy="504000"/>
          </a:xfrm>
        </p:spPr>
        <p:txBody>
          <a:bodyPr/>
          <a:lstStyle/>
          <a:p>
            <a:r>
              <a:rPr lang="en-US" dirty="0"/>
              <a:t>AIDS spending by category, 2008-2013</a:t>
            </a:r>
          </a:p>
        </p:txBody>
      </p:sp>
      <p:sp>
        <p:nvSpPr>
          <p:cNvPr id="6" name="TextBox 5"/>
          <p:cNvSpPr txBox="1"/>
          <p:nvPr/>
        </p:nvSpPr>
        <p:spPr>
          <a:xfrm>
            <a:off x="239730" y="6541119"/>
            <a:ext cx="7391400" cy="215444"/>
          </a:xfrm>
          <a:prstGeom prst="rect">
            <a:avLst/>
          </a:prstGeom>
          <a:noFill/>
        </p:spPr>
        <p:txBody>
          <a:bodyPr wrap="square" rtlCol="0">
            <a:spAutoFit/>
          </a:bodyPr>
          <a:lstStyle/>
          <a:p>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3"/>
              </a:rPr>
              <a:t>www.aidsinfoonline.org</a:t>
            </a:r>
            <a:r>
              <a:rPr lang="en-US" sz="800" dirty="0">
                <a:solidFill>
                  <a:prstClr val="black"/>
                </a:solidFill>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3538562523"/>
              </p:ext>
            </p:extLst>
          </p:nvPr>
        </p:nvGraphicFramePr>
        <p:xfrm>
          <a:off x="1981201" y="2057400"/>
          <a:ext cx="8220075"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965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42</a:t>
            </a:fld>
            <a:endParaRPr lang="th-TH" dirty="0">
              <a:solidFill>
                <a:prstClr val="black">
                  <a:tint val="75000"/>
                </a:prstClr>
              </a:solidFill>
            </a:endParaRPr>
          </a:p>
        </p:txBody>
      </p:sp>
      <p:sp>
        <p:nvSpPr>
          <p:cNvPr id="3" name="Title 2"/>
          <p:cNvSpPr>
            <a:spLocks noGrp="1"/>
          </p:cNvSpPr>
          <p:nvPr>
            <p:ph type="title"/>
          </p:nvPr>
        </p:nvSpPr>
        <p:spPr/>
        <p:txBody>
          <a:bodyPr>
            <a:noAutofit/>
          </a:bodyPr>
          <a:lstStyle/>
          <a:p>
            <a:r>
              <a:rPr lang="en-US" dirty="0"/>
              <a:t>Proportion of total prevention programme spending on key populations at higher risk, 2010-2013</a:t>
            </a:r>
          </a:p>
        </p:txBody>
      </p:sp>
      <p:sp>
        <p:nvSpPr>
          <p:cNvPr id="5" name="TextBox 4"/>
          <p:cNvSpPr txBox="1"/>
          <p:nvPr/>
        </p:nvSpPr>
        <p:spPr>
          <a:xfrm>
            <a:off x="226475" y="6508238"/>
            <a:ext cx="7391400" cy="215444"/>
          </a:xfrm>
          <a:prstGeom prst="rect">
            <a:avLst/>
          </a:prstGeom>
          <a:noFill/>
        </p:spPr>
        <p:txBody>
          <a:bodyPr wrap="square" rtlCol="0">
            <a:spAutoFit/>
          </a:bodyPr>
          <a:lstStyle/>
          <a:p>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3"/>
              </a:rPr>
              <a:t>www.aidsinfoonline.org</a:t>
            </a:r>
            <a:r>
              <a:rPr lang="en-US" sz="800" dirty="0">
                <a:solidFill>
                  <a:prstClr val="black"/>
                </a:solidFill>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2597112610"/>
              </p:ext>
            </p:extLst>
          </p:nvPr>
        </p:nvGraphicFramePr>
        <p:xfrm>
          <a:off x="1811978" y="2362201"/>
          <a:ext cx="8551223" cy="40209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7104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43</a:t>
            </a:fld>
            <a:endParaRPr lang="th-TH" dirty="0">
              <a:solidFill>
                <a:prstClr val="black">
                  <a:tint val="75000"/>
                </a:prstClr>
              </a:solidFill>
            </a:endParaRPr>
          </a:p>
        </p:txBody>
      </p:sp>
      <p:sp>
        <p:nvSpPr>
          <p:cNvPr id="3" name="Title 2"/>
          <p:cNvSpPr>
            <a:spLocks noGrp="1"/>
          </p:cNvSpPr>
          <p:nvPr>
            <p:ph type="title"/>
          </p:nvPr>
        </p:nvSpPr>
        <p:spPr/>
        <p:txBody>
          <a:bodyPr/>
          <a:lstStyle/>
          <a:p>
            <a:r>
              <a:rPr lang="en-US" dirty="0"/>
              <a:t>Proportion of spending on HIV prevention from domestic and international sources, 2008-2013</a:t>
            </a:r>
          </a:p>
        </p:txBody>
      </p:sp>
      <p:sp>
        <p:nvSpPr>
          <p:cNvPr id="6" name="TextBox 5"/>
          <p:cNvSpPr txBox="1"/>
          <p:nvPr/>
        </p:nvSpPr>
        <p:spPr>
          <a:xfrm>
            <a:off x="206783" y="6566357"/>
            <a:ext cx="7391400" cy="215444"/>
          </a:xfrm>
          <a:prstGeom prst="rect">
            <a:avLst/>
          </a:prstGeom>
          <a:noFill/>
        </p:spPr>
        <p:txBody>
          <a:bodyPr wrap="square" rtlCol="0">
            <a:spAutoFit/>
          </a:bodyPr>
          <a:lstStyle/>
          <a:p>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3"/>
              </a:rPr>
              <a:t>www.aidsinfoonline.org</a:t>
            </a:r>
            <a:r>
              <a:rPr lang="en-US" sz="800" dirty="0">
                <a:solidFill>
                  <a:prstClr val="black"/>
                </a:solidFill>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3167016356"/>
              </p:ext>
            </p:extLst>
          </p:nvPr>
        </p:nvGraphicFramePr>
        <p:xfrm>
          <a:off x="1725833" y="2458584"/>
          <a:ext cx="8920396" cy="41077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1972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44</a:t>
            </a:fld>
            <a:endParaRPr lang="th-TH" dirty="0">
              <a:solidFill>
                <a:prstClr val="black">
                  <a:tint val="75000"/>
                </a:prstClr>
              </a:solidFill>
            </a:endParaRPr>
          </a:p>
        </p:txBody>
      </p:sp>
      <p:sp>
        <p:nvSpPr>
          <p:cNvPr id="3" name="Title 2"/>
          <p:cNvSpPr>
            <a:spLocks noGrp="1"/>
          </p:cNvSpPr>
          <p:nvPr>
            <p:ph type="title"/>
          </p:nvPr>
        </p:nvSpPr>
        <p:spPr>
          <a:xfrm>
            <a:off x="381000" y="1524000"/>
            <a:ext cx="11811000" cy="504000"/>
          </a:xfrm>
        </p:spPr>
        <p:txBody>
          <a:bodyPr/>
          <a:lstStyle/>
          <a:p>
            <a:r>
              <a:rPr lang="en-US" dirty="0"/>
              <a:t>Proportion of  spending on care and treatment from domestic and international sources, 2008-2013</a:t>
            </a:r>
          </a:p>
        </p:txBody>
      </p:sp>
      <p:sp>
        <p:nvSpPr>
          <p:cNvPr id="6" name="TextBox 5"/>
          <p:cNvSpPr txBox="1"/>
          <p:nvPr/>
        </p:nvSpPr>
        <p:spPr>
          <a:xfrm>
            <a:off x="228600" y="6508238"/>
            <a:ext cx="7391400" cy="215444"/>
          </a:xfrm>
          <a:prstGeom prst="rect">
            <a:avLst/>
          </a:prstGeom>
          <a:noFill/>
        </p:spPr>
        <p:txBody>
          <a:bodyPr wrap="square" rtlCol="0">
            <a:spAutoFit/>
          </a:bodyPr>
          <a:lstStyle/>
          <a:p>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3"/>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4"/>
              </a:rPr>
              <a:t>www.aidsinfoonline.org</a:t>
            </a:r>
            <a:r>
              <a:rPr lang="en-US" sz="800" dirty="0">
                <a:solidFill>
                  <a:prstClr val="black"/>
                </a:solidFill>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127356535"/>
              </p:ext>
            </p:extLst>
          </p:nvPr>
        </p:nvGraphicFramePr>
        <p:xfrm>
          <a:off x="1828800" y="2286000"/>
          <a:ext cx="8534401" cy="419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7234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National response</a:t>
            </a:r>
            <a:br>
              <a:rPr lang="th-TH" sz="5400" dirty="0"/>
            </a:br>
            <a:endParaRPr lang="en-US" dirty="0"/>
          </a:p>
        </p:txBody>
      </p:sp>
    </p:spTree>
    <p:extLst>
      <p:ext uri="{BB962C8B-B14F-4D97-AF65-F5344CB8AC3E}">
        <p14:creationId xmlns:p14="http://schemas.microsoft.com/office/powerpoint/2010/main" val="363007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46</a:t>
            </a:fld>
            <a:endParaRPr lang="th-TH" dirty="0"/>
          </a:p>
        </p:txBody>
      </p:sp>
      <p:sp>
        <p:nvSpPr>
          <p:cNvPr id="3" name="Title 2"/>
          <p:cNvSpPr>
            <a:spLocks noGrp="1"/>
          </p:cNvSpPr>
          <p:nvPr>
            <p:ph type="title"/>
          </p:nvPr>
        </p:nvSpPr>
        <p:spPr>
          <a:xfrm>
            <a:off x="304800" y="1571612"/>
            <a:ext cx="10972800" cy="790588"/>
          </a:xfrm>
        </p:spPr>
        <p:txBody>
          <a:bodyPr/>
          <a:lstStyle/>
          <a:p>
            <a:r>
              <a:rPr lang="en-US" dirty="0">
                <a:latin typeface="Arial" pitchFamily="34" charset="0"/>
                <a:cs typeface="Arial" pitchFamily="34" charset="0"/>
              </a:rPr>
              <a:t>Proportion of key populations reached with HIV prevention programmes, 2006 - 2016</a:t>
            </a:r>
            <a:br>
              <a:rPr lang="en-US" dirty="0">
                <a:latin typeface="Arial" pitchFamily="34" charset="0"/>
                <a:cs typeface="Arial" pitchFamily="34" charset="0"/>
              </a:rPr>
            </a:br>
            <a:endParaRPr lang="en-GB" dirty="0"/>
          </a:p>
        </p:txBody>
      </p:sp>
      <p:sp>
        <p:nvSpPr>
          <p:cNvPr id="5" name="TextBox 1"/>
          <p:cNvSpPr txBox="1"/>
          <p:nvPr/>
        </p:nvSpPr>
        <p:spPr>
          <a:xfrm>
            <a:off x="76200" y="6324601"/>
            <a:ext cx="11201399" cy="461665"/>
          </a:xfrm>
          <a:prstGeom prst="rect">
            <a:avLst/>
          </a:prstGeom>
        </p:spPr>
        <p:txBody>
          <a:bodyPr wrap="square">
            <a:spAutoFit/>
          </a:bodyPr>
          <a:lstStyle>
            <a:defPPr>
              <a:defRPr lang="th-TH"/>
            </a:defPPr>
            <a:lvl1pPr>
              <a:defRPr sz="800">
                <a:solidFill>
                  <a:prstClr val="black"/>
                </a:solidFill>
              </a:defRPr>
            </a:lvl1pPr>
          </a:lstStyle>
          <a:p>
            <a:r>
              <a:rPr lang="en-GB" dirty="0">
                <a:latin typeface="Arial" pitchFamily="34" charset="0"/>
                <a:cs typeface="Arial" pitchFamily="34" charset="0"/>
              </a:rPr>
              <a:t>Source: </a:t>
            </a:r>
            <a:r>
              <a:rPr lang="en-US" dirty="0">
                <a:latin typeface="Arial" pitchFamily="34" charset="0"/>
                <a:cs typeface="Arial" pitchFamily="34" charset="0"/>
              </a:rPr>
              <a:t>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a:t>
            </a:r>
            <a:r>
              <a:rPr lang="en-GB" dirty="0">
                <a:latin typeface="Arial" pitchFamily="34" charset="0"/>
                <a:cs typeface="Arial" pitchFamily="34" charset="0"/>
              </a:rPr>
              <a:t>1.National AIDS/STD Programme Bangladesh. (2008). </a:t>
            </a:r>
            <a:r>
              <a:rPr lang="en-GB" dirty="0" err="1">
                <a:latin typeface="Arial" pitchFamily="34" charset="0"/>
                <a:cs typeface="Arial" pitchFamily="34" charset="0"/>
              </a:rPr>
              <a:t>Behavioral</a:t>
            </a:r>
            <a:r>
              <a:rPr lang="en-GB" dirty="0">
                <a:latin typeface="Arial" pitchFamily="34" charset="0"/>
                <a:cs typeface="Arial" pitchFamily="34" charset="0"/>
              </a:rPr>
              <a:t> Surveillance Survey 2006-07: Technical Report;  2.icddr,b.(2010). Baseline Survey conducted among MSM in Dhaka city under PSA for the Global Fund project of </a:t>
            </a:r>
            <a:r>
              <a:rPr lang="en-GB" dirty="0" err="1">
                <a:latin typeface="Arial" pitchFamily="34" charset="0"/>
                <a:cs typeface="Arial" pitchFamily="34" charset="0"/>
              </a:rPr>
              <a:t>icddr,b</a:t>
            </a:r>
            <a:r>
              <a:rPr lang="en-GB" dirty="0">
                <a:latin typeface="Arial" pitchFamily="34" charset="0"/>
                <a:cs typeface="Arial" pitchFamily="34" charset="0"/>
              </a:rPr>
              <a:t> (unpublished); 3. </a:t>
            </a:r>
            <a:r>
              <a:rPr lang="en-US" dirty="0" err="1">
                <a:latin typeface="Arial" pitchFamily="34" charset="0"/>
                <a:cs typeface="Arial" pitchFamily="34" charset="0"/>
              </a:rPr>
              <a:t>icddr,b</a:t>
            </a:r>
            <a:r>
              <a:rPr lang="en-US" dirty="0">
                <a:latin typeface="Arial" pitchFamily="34" charset="0"/>
                <a:cs typeface="Arial" pitchFamily="34" charset="0"/>
              </a:rPr>
              <a:t>. (2015). A Survey of HIV, syphilis and risk behaviors among males having sex with males, male sex workers and </a:t>
            </a:r>
            <a:r>
              <a:rPr lang="en-US" dirty="0" err="1">
                <a:latin typeface="Arial" pitchFamily="34" charset="0"/>
                <a:cs typeface="Arial" pitchFamily="34" charset="0"/>
              </a:rPr>
              <a:t>hijra</a:t>
            </a:r>
            <a:r>
              <a:rPr lang="en-US" dirty="0">
                <a:latin typeface="Arial" pitchFamily="34" charset="0"/>
                <a:cs typeface="Arial" pitchFamily="34" charset="0"/>
              </a:rPr>
              <a:t>. Global Fund Rolling Continuation Channel Project of </a:t>
            </a:r>
            <a:r>
              <a:rPr lang="en-US" dirty="0" err="1">
                <a:latin typeface="Arial" pitchFamily="34" charset="0"/>
                <a:cs typeface="Arial" pitchFamily="34" charset="0"/>
              </a:rPr>
              <a:t>icddr,b</a:t>
            </a:r>
            <a:r>
              <a:rPr lang="en-US" dirty="0">
                <a:latin typeface="Arial" pitchFamily="34" charset="0"/>
                <a:cs typeface="Arial" pitchFamily="34" charset="0"/>
              </a:rPr>
              <a:t>; and 4. Global AIDS Monitoring 2017</a:t>
            </a:r>
            <a:endParaRPr lang="en-GB"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570620860"/>
              </p:ext>
            </p:extLst>
          </p:nvPr>
        </p:nvGraphicFramePr>
        <p:xfrm>
          <a:off x="1834446" y="2396156"/>
          <a:ext cx="8523108"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1480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47</a:t>
            </a:fld>
            <a:endParaRPr lang="th-TH" dirty="0"/>
          </a:p>
        </p:txBody>
      </p:sp>
      <p:sp>
        <p:nvSpPr>
          <p:cNvPr id="4" name="Title 3"/>
          <p:cNvSpPr>
            <a:spLocks noGrp="1"/>
          </p:cNvSpPr>
          <p:nvPr>
            <p:ph type="title"/>
          </p:nvPr>
        </p:nvSpPr>
        <p:spPr>
          <a:xfrm>
            <a:off x="304800" y="1447800"/>
            <a:ext cx="11506200" cy="504000"/>
          </a:xfrm>
        </p:spPr>
        <p:txBody>
          <a:bodyPr/>
          <a:lstStyle/>
          <a:p>
            <a:r>
              <a:rPr lang="en-US" dirty="0"/>
              <a:t>Number of Needle and Syringe Programme (NSP) and Opioid Substitution Therapy sites (OST), 2011-2014</a:t>
            </a:r>
            <a:endParaRPr lang="en-GB" dirty="0"/>
          </a:p>
        </p:txBody>
      </p:sp>
      <p:sp>
        <p:nvSpPr>
          <p:cNvPr id="6" name="Text Placeholder 5"/>
          <p:cNvSpPr>
            <a:spLocks noGrp="1"/>
          </p:cNvSpPr>
          <p:nvPr>
            <p:ph type="body" sz="quarter" idx="4294967295"/>
          </p:nvPr>
        </p:nvSpPr>
        <p:spPr>
          <a:xfrm>
            <a:off x="152400" y="6431113"/>
            <a:ext cx="8382000" cy="317500"/>
          </a:xfrm>
          <a:prstGeom prst="rect">
            <a:avLst/>
          </a:prstGeom>
        </p:spPr>
        <p:txBody>
          <a:bodyPr anchor="ctr">
            <a:normAutofit/>
          </a:bodyPr>
          <a:lstStyle/>
          <a:p>
            <a:pPr marL="0" indent="0">
              <a:buNone/>
            </a:pPr>
            <a:r>
              <a:rPr lang="en-GB" sz="900" dirty="0">
                <a:latin typeface="Arial" panose="020B0604020202020204" pitchFamily="34" charset="0"/>
                <a:cs typeface="Arial" panose="020B0604020202020204" pitchFamily="34" charset="0"/>
              </a:rPr>
              <a:t>Source: </a:t>
            </a:r>
            <a:r>
              <a:rPr lang="en-US" sz="900" dirty="0">
                <a:latin typeface="Arial" panose="020B0604020202020204" pitchFamily="34" charset="0"/>
                <a:cs typeface="Arial" panose="020B0604020202020204" pitchFamily="34" charset="0"/>
              </a:rPr>
              <a:t>Prepared by </a:t>
            </a:r>
            <a:r>
              <a:rPr lang="en-US" sz="900" dirty="0">
                <a:latin typeface="Arial" panose="020B0604020202020204" pitchFamily="34" charset="0"/>
                <a:cs typeface="Arial" panose="020B0604020202020204" pitchFamily="34" charset="0"/>
                <a:hlinkClick r:id="rId2"/>
              </a:rPr>
              <a:t>www.aidsdatahub.org</a:t>
            </a:r>
            <a:r>
              <a:rPr lang="en-US" sz="900" dirty="0">
                <a:latin typeface="Arial" panose="020B0604020202020204" pitchFamily="34" charset="0"/>
                <a:cs typeface="Arial" panose="020B0604020202020204" pitchFamily="34" charset="0"/>
              </a:rPr>
              <a:t>  based on  </a:t>
            </a:r>
            <a:r>
              <a:rPr lang="en-US" sz="900" dirty="0">
                <a:solidFill>
                  <a:prstClr val="black"/>
                </a:solidFill>
                <a:latin typeface="Arial" panose="020B0604020202020204" pitchFamily="34" charset="0"/>
                <a:cs typeface="Arial" panose="020B0604020202020204" pitchFamily="34" charset="0"/>
              </a:rPr>
              <a:t>Global AIDS Response Progress Reporting 2015</a:t>
            </a:r>
            <a:endParaRPr lang="en-GB" sz="900" dirty="0">
              <a:solidFill>
                <a:prstClr val="black"/>
              </a:solidFill>
              <a:latin typeface="Arial" panose="020B0604020202020204" pitchFamily="34" charset="0"/>
              <a:cs typeface="Arial" panose="020B0604020202020204"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525115166"/>
              </p:ext>
            </p:extLst>
          </p:nvPr>
        </p:nvGraphicFramePr>
        <p:xfrm>
          <a:off x="2209800" y="2250282"/>
          <a:ext cx="7543800" cy="3998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0813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48</a:t>
            </a:fld>
            <a:endParaRPr lang="th-TH" dirty="0"/>
          </a:p>
        </p:txBody>
      </p:sp>
      <p:sp>
        <p:nvSpPr>
          <p:cNvPr id="3" name="Title 2"/>
          <p:cNvSpPr>
            <a:spLocks noGrp="1"/>
          </p:cNvSpPr>
          <p:nvPr>
            <p:ph type="title"/>
          </p:nvPr>
        </p:nvSpPr>
        <p:spPr>
          <a:xfrm>
            <a:off x="381000" y="1524000"/>
            <a:ext cx="11582400" cy="838200"/>
          </a:xfrm>
        </p:spPr>
        <p:txBody>
          <a:bodyPr>
            <a:noAutofit/>
          </a:bodyPr>
          <a:lstStyle/>
          <a:p>
            <a:r>
              <a:rPr lang="en-US" dirty="0"/>
              <a:t>Number of needle/syringes distributed per person who inject drugs per year, 2008-2016</a:t>
            </a:r>
            <a:br>
              <a:rPr lang="en-US" dirty="0"/>
            </a:br>
            <a:endParaRPr lang="en-GB" dirty="0"/>
          </a:p>
        </p:txBody>
      </p:sp>
      <p:sp>
        <p:nvSpPr>
          <p:cNvPr id="5" name="Rectangle 4"/>
          <p:cNvSpPr/>
          <p:nvPr/>
        </p:nvSpPr>
        <p:spPr>
          <a:xfrm>
            <a:off x="152400" y="6172201"/>
            <a:ext cx="11125200" cy="584775"/>
          </a:xfrm>
          <a:prstGeom prst="rect">
            <a:avLst/>
          </a:prstGeom>
        </p:spPr>
        <p:txBody>
          <a:bodyPr wrap="square">
            <a:spAutoFit/>
          </a:bodyPr>
          <a:lstStyle/>
          <a:p>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US" sz="800" dirty="0">
                <a:latin typeface="Arial" pitchFamily="34" charset="0"/>
                <a:cs typeface="Arial" pitchFamily="34" charset="0"/>
              </a:rPr>
              <a:t>1. WHO,UNAIDS,&amp;UNICEF.(2009). Towards Universal Access: Scaling up Priority HIV/AIDS Interventions in the Health Sector- Progress Report 2009;  2. WHO,UNAIDS,&amp;UNICEF.(2010). Towards Universal Access: Scaling up Priority HIV/AIDS Interventions in the Health Sector - Progress Report 2010; 3. WHO,UNAIDS,&amp; UNICEF.(2011). Global HIV/AIDS Response Epidemic Update and Health Sector Progress towards Universal Access Progress Report 2011;  4. National AIDS/STD Programme Bangladesh. (2012). Global AIDS Response Progress Report: Bangladesh; Global AIDS Response Progress Reporting 2016 and Global AIDS Monitoring 2017</a:t>
            </a:r>
          </a:p>
        </p:txBody>
      </p:sp>
      <p:grpSp>
        <p:nvGrpSpPr>
          <p:cNvPr id="16" name="Group 15"/>
          <p:cNvGrpSpPr/>
          <p:nvPr/>
        </p:nvGrpSpPr>
        <p:grpSpPr>
          <a:xfrm>
            <a:off x="7239000" y="2707006"/>
            <a:ext cx="2971800" cy="2626994"/>
            <a:chOff x="0" y="81772"/>
            <a:chExt cx="1419137" cy="939692"/>
          </a:xfrm>
        </p:grpSpPr>
        <p:sp>
          <p:nvSpPr>
            <p:cNvPr id="17" name="Rounded Rectangle 16"/>
            <p:cNvSpPr/>
            <p:nvPr/>
          </p:nvSpPr>
          <p:spPr>
            <a:xfrm>
              <a:off x="0" y="408858"/>
              <a:ext cx="1419137" cy="261669"/>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200" b="1" kern="0" dirty="0">
                  <a:solidFill>
                    <a:sysClr val="windowText" lastClr="000000"/>
                  </a:solidFill>
                  <a:latin typeface="Arial" pitchFamily="34" charset="0"/>
                  <a:cs typeface="Arial" pitchFamily="34" charset="0"/>
                </a:rPr>
                <a:t>Medium coverage: &gt;100–&lt;200 syringes per PWID per year</a:t>
              </a:r>
            </a:p>
          </p:txBody>
        </p:sp>
        <p:sp>
          <p:nvSpPr>
            <p:cNvPr id="18" name="Rounded Rectangle 17"/>
            <p:cNvSpPr/>
            <p:nvPr/>
          </p:nvSpPr>
          <p:spPr>
            <a:xfrm>
              <a:off x="0" y="759795"/>
              <a:ext cx="1419137" cy="261669"/>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200" b="1" kern="0" dirty="0">
                  <a:solidFill>
                    <a:sysClr val="windowText" lastClr="000000"/>
                  </a:solidFill>
                  <a:latin typeface="Arial" pitchFamily="34" charset="0"/>
                  <a:cs typeface="Arial" pitchFamily="34" charset="0"/>
                </a:rPr>
                <a:t>Low coverage: &lt;100 syringes per PWID per year</a:t>
              </a:r>
            </a:p>
          </p:txBody>
        </p:sp>
        <p:sp>
          <p:nvSpPr>
            <p:cNvPr id="19" name="Rounded Rectangle 18"/>
            <p:cNvSpPr/>
            <p:nvPr/>
          </p:nvSpPr>
          <p:spPr>
            <a:xfrm>
              <a:off x="0" y="81772"/>
              <a:ext cx="1419137" cy="261669"/>
            </a:xfrm>
            <a:prstGeom prst="roundRect">
              <a:avLst/>
            </a:prstGeom>
            <a:solidFill>
              <a:sysClr val="window" lastClr="FFFFFF"/>
            </a:solidFill>
            <a:ln w="22225" cap="flat" cmpd="sng" algn="ctr">
              <a:solidFill>
                <a:srgbClr val="88C54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200" b="1" kern="0" dirty="0">
                  <a:solidFill>
                    <a:sysClr val="windowText" lastClr="000000"/>
                  </a:solidFill>
                  <a:latin typeface="Arial" pitchFamily="34" charset="0"/>
                  <a:cs typeface="Arial" pitchFamily="34" charset="0"/>
                </a:rPr>
                <a:t>High coverage: &gt;200 syringes per PWID per year</a:t>
              </a:r>
            </a:p>
          </p:txBody>
        </p:sp>
      </p:grpSp>
      <p:graphicFrame>
        <p:nvGraphicFramePr>
          <p:cNvPr id="10" name="Chart 9"/>
          <p:cNvGraphicFramePr>
            <a:graphicFrameLocks noGrp="1"/>
          </p:cNvGraphicFramePr>
          <p:nvPr>
            <p:extLst>
              <p:ext uri="{D42A27DB-BD31-4B8C-83A1-F6EECF244321}">
                <p14:modId xmlns:p14="http://schemas.microsoft.com/office/powerpoint/2010/main" val="1169142754"/>
              </p:ext>
            </p:extLst>
          </p:nvPr>
        </p:nvGraphicFramePr>
        <p:xfrm>
          <a:off x="2057400" y="2362200"/>
          <a:ext cx="561975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544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3803251382"/>
              </p:ext>
            </p:extLst>
          </p:nvPr>
        </p:nvGraphicFramePr>
        <p:xfrm>
          <a:off x="1755568" y="2286000"/>
          <a:ext cx="8541768" cy="377996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26C2CD33-3677-460D-89D1-390D86E77732}" type="slidenum">
              <a:rPr lang="th-TH" smtClean="0"/>
              <a:pPr/>
              <a:t>49</a:t>
            </a:fld>
            <a:endParaRPr lang="th-TH" dirty="0"/>
          </a:p>
        </p:txBody>
      </p:sp>
      <p:sp>
        <p:nvSpPr>
          <p:cNvPr id="3" name="Title 2"/>
          <p:cNvSpPr>
            <a:spLocks noGrp="1"/>
          </p:cNvSpPr>
          <p:nvPr>
            <p:ph type="title"/>
          </p:nvPr>
        </p:nvSpPr>
        <p:spPr>
          <a:xfrm>
            <a:off x="457200" y="1447800"/>
            <a:ext cx="11430000" cy="762000"/>
          </a:xfrm>
        </p:spPr>
        <p:txBody>
          <a:bodyPr/>
          <a:lstStyle/>
          <a:p>
            <a:r>
              <a:rPr lang="en-GB" dirty="0"/>
              <a:t>Proportion of key populations who received an HIV test in the last 12 months and know their results, 2002-2016</a:t>
            </a:r>
            <a:br>
              <a:rPr lang="en-GB" dirty="0"/>
            </a:br>
            <a:endParaRPr lang="en-GB" dirty="0"/>
          </a:p>
        </p:txBody>
      </p:sp>
      <p:sp>
        <p:nvSpPr>
          <p:cNvPr id="6" name="TextBox 1"/>
          <p:cNvSpPr txBox="1"/>
          <p:nvPr/>
        </p:nvSpPr>
        <p:spPr>
          <a:xfrm>
            <a:off x="0" y="6243936"/>
            <a:ext cx="11277599" cy="461665"/>
          </a:xfrm>
          <a:prstGeom prst="rect">
            <a:avLst/>
          </a:prstGeom>
        </p:spPr>
        <p:txBody>
          <a:bodyPr wrap="square">
            <a:spAutoFit/>
          </a:bodyPr>
          <a:lstStyle>
            <a:defPPr>
              <a:defRPr lang="th-TH"/>
            </a:defPPr>
            <a:lvl1pPr>
              <a:defRPr sz="800">
                <a:solidFill>
                  <a:prstClr val="black"/>
                </a:solidFill>
              </a:defRPr>
            </a:lvl1pPr>
          </a:lstStyle>
          <a:p>
            <a:r>
              <a:rPr lang="en-GB" dirty="0">
                <a:latin typeface="Arial" pitchFamily="34" charset="0"/>
                <a:cs typeface="Arial" pitchFamily="34" charset="0"/>
              </a:rPr>
              <a:t>Source: </a:t>
            </a:r>
            <a:r>
              <a:rPr lang="en-US" dirty="0">
                <a:latin typeface="Arial" pitchFamily="34" charset="0"/>
                <a:cs typeface="Arial" pitchFamily="34" charset="0"/>
              </a:rPr>
              <a:t>Prepared by </a:t>
            </a:r>
            <a:r>
              <a:rPr lang="en-US" dirty="0">
                <a:latin typeface="Arial" pitchFamily="34" charset="0"/>
                <a:cs typeface="Arial" pitchFamily="34" charset="0"/>
                <a:hlinkClick r:id="rId4"/>
              </a:rPr>
              <a:t>www.aidsdatahub.org</a:t>
            </a:r>
            <a:r>
              <a:rPr lang="en-US" dirty="0">
                <a:latin typeface="Arial" pitchFamily="34" charset="0"/>
                <a:cs typeface="Arial" pitchFamily="34" charset="0"/>
              </a:rPr>
              <a:t>  based on </a:t>
            </a:r>
            <a:r>
              <a:rPr lang="en-GB" dirty="0">
                <a:latin typeface="Arial" pitchFamily="34" charset="0"/>
                <a:cs typeface="Arial" pitchFamily="34" charset="0"/>
              </a:rPr>
              <a:t>1.National AIDS/STD Programme Bangladesh. (2008). </a:t>
            </a:r>
            <a:r>
              <a:rPr lang="en-GB" dirty="0" err="1">
                <a:latin typeface="Arial" pitchFamily="34" charset="0"/>
                <a:cs typeface="Arial" pitchFamily="34" charset="0"/>
              </a:rPr>
              <a:t>Behavioral</a:t>
            </a:r>
            <a:r>
              <a:rPr lang="en-GB" dirty="0">
                <a:latin typeface="Arial" pitchFamily="34" charset="0"/>
                <a:cs typeface="Arial" pitchFamily="34" charset="0"/>
              </a:rPr>
              <a:t> Surveillance Survey 2006-07: Technical Report; 2.icddr,b, 2010 (unpublished). Baseline Survey conducted among MSM in Dhaka city under PSA for the Global Fund project of </a:t>
            </a:r>
            <a:r>
              <a:rPr lang="en-GB" dirty="0" err="1">
                <a:latin typeface="Arial" pitchFamily="34" charset="0"/>
                <a:cs typeface="Arial" pitchFamily="34" charset="0"/>
              </a:rPr>
              <a:t>icddr,b</a:t>
            </a:r>
            <a:r>
              <a:rPr lang="en-GB" dirty="0">
                <a:latin typeface="Arial" pitchFamily="34" charset="0"/>
                <a:cs typeface="Arial" pitchFamily="34" charset="0"/>
              </a:rPr>
              <a:t>; 3. </a:t>
            </a:r>
            <a:r>
              <a:rPr lang="en-US" dirty="0" err="1">
                <a:latin typeface="Arial" pitchFamily="34" charset="0"/>
                <a:cs typeface="Arial" pitchFamily="34" charset="0"/>
              </a:rPr>
              <a:t>icddr,b</a:t>
            </a:r>
            <a:r>
              <a:rPr lang="en-US" dirty="0">
                <a:latin typeface="Arial" pitchFamily="34" charset="0"/>
                <a:cs typeface="Arial" pitchFamily="34" charset="0"/>
              </a:rPr>
              <a:t>. (2015). A Survey of HIV, syphilis and risk behaviors among males having sex with males, male sex workers and </a:t>
            </a:r>
            <a:r>
              <a:rPr lang="en-US" dirty="0" err="1">
                <a:latin typeface="Arial" pitchFamily="34" charset="0"/>
                <a:cs typeface="Arial" pitchFamily="34" charset="0"/>
              </a:rPr>
              <a:t>hijra</a:t>
            </a:r>
            <a:r>
              <a:rPr lang="en-US" dirty="0">
                <a:latin typeface="Arial" pitchFamily="34" charset="0"/>
                <a:cs typeface="Arial" pitchFamily="34" charset="0"/>
              </a:rPr>
              <a:t>. Global Fund Rolling Continuation Channel Project of </a:t>
            </a:r>
            <a:r>
              <a:rPr lang="en-US" dirty="0" err="1">
                <a:latin typeface="Arial" pitchFamily="34" charset="0"/>
                <a:cs typeface="Arial" pitchFamily="34" charset="0"/>
              </a:rPr>
              <a:t>icddr,b</a:t>
            </a:r>
            <a:r>
              <a:rPr lang="en-US" dirty="0">
                <a:latin typeface="Arial" pitchFamily="34" charset="0"/>
                <a:cs typeface="Arial" pitchFamily="34" charset="0"/>
              </a:rPr>
              <a:t>; and 4. Global AIDS Monitoring 2017</a:t>
            </a:r>
            <a:endParaRPr lang="en-GB" dirty="0">
              <a:latin typeface="Arial" pitchFamily="34" charset="0"/>
              <a:cs typeface="Arial" pitchFamily="34" charset="0"/>
            </a:endParaRPr>
          </a:p>
        </p:txBody>
      </p:sp>
      <p:sp>
        <p:nvSpPr>
          <p:cNvPr id="4" name="TextBox 3"/>
          <p:cNvSpPr txBox="1"/>
          <p:nvPr/>
        </p:nvSpPr>
        <p:spPr>
          <a:xfrm>
            <a:off x="8382000" y="2438401"/>
            <a:ext cx="914401" cy="276999"/>
          </a:xfrm>
          <a:prstGeom prst="rect">
            <a:avLst/>
          </a:prstGeom>
          <a:noFill/>
          <a:ln>
            <a:solidFill>
              <a:srgbClr val="E31837"/>
            </a:solidFill>
            <a:prstDash val="dash"/>
          </a:ln>
        </p:spPr>
        <p:txBody>
          <a:bodyPr wrap="square" rtlCol="0">
            <a:spAutoFit/>
          </a:bodyPr>
          <a:lstStyle/>
          <a:p>
            <a:r>
              <a:rPr lang="en-US" sz="1200" dirty="0">
                <a:latin typeface="Arial" pitchFamily="34" charset="0"/>
                <a:cs typeface="Arial" pitchFamily="34" charset="0"/>
              </a:rPr>
              <a:t>* Dhaka</a:t>
            </a:r>
            <a:endParaRPr lang="th-TH" sz="1200" dirty="0">
              <a:latin typeface="Arial" pitchFamily="34" charset="0"/>
            </a:endParaRPr>
          </a:p>
        </p:txBody>
      </p:sp>
    </p:spTree>
    <p:extLst>
      <p:ext uri="{BB962C8B-B14F-4D97-AF65-F5344CB8AC3E}">
        <p14:creationId xmlns:p14="http://schemas.microsoft.com/office/powerpoint/2010/main" val="129722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03" y="1515291"/>
            <a:ext cx="11719420" cy="790588"/>
          </a:xfrm>
        </p:spPr>
        <p:txBody>
          <a:bodyPr/>
          <a:lstStyle/>
          <a:p>
            <a:r>
              <a:rPr lang="en-US" dirty="0"/>
              <a:t>Estimated people living with HIV, new HIV infections and AIDS-related deaths, 1990-2018</a:t>
            </a:r>
            <a:br>
              <a:rPr lang="en-US" dirty="0"/>
            </a:br>
            <a:br>
              <a:rPr lang="en-US" dirty="0"/>
            </a:br>
            <a:r>
              <a:rPr lang="en-US" dirty="0"/>
              <a:t> </a:t>
            </a:r>
          </a:p>
        </p:txBody>
      </p:sp>
      <p:sp>
        <p:nvSpPr>
          <p:cNvPr id="3" name="Slide Number Placeholder 2"/>
          <p:cNvSpPr>
            <a:spLocks noGrp="1"/>
          </p:cNvSpPr>
          <p:nvPr>
            <p:ph type="sldNum" sz="quarter" idx="10"/>
          </p:nvPr>
        </p:nvSpPr>
        <p:spPr>
          <a:xfrm>
            <a:off x="11468100" y="6492875"/>
            <a:ext cx="7239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pitchFamily="34" charset="0"/>
                <a:ea typeface="+mn-ea"/>
                <a:cs typeface="Cordia New"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pitchFamily="34" charset="0"/>
              <a:ea typeface="+mn-ea"/>
              <a:cs typeface="Cordia New" pitchFamily="34" charset="-34"/>
            </a:endParaRPr>
          </a:p>
        </p:txBody>
      </p:sp>
      <p:sp>
        <p:nvSpPr>
          <p:cNvPr id="6" name="Rectangle 5">
            <a:extLst>
              <a:ext uri="{FF2B5EF4-FFF2-40B4-BE49-F238E27FC236}">
                <a16:creationId xmlns:a16="http://schemas.microsoft.com/office/drawing/2014/main" id="{1BE04222-F614-4BF2-8891-F8A2DB6B7E08}"/>
              </a:ext>
            </a:extLst>
          </p:cNvPr>
          <p:cNvSpPr/>
          <p:nvPr/>
        </p:nvSpPr>
        <p:spPr>
          <a:xfrm>
            <a:off x="0" y="6629400"/>
            <a:ext cx="4529328" cy="2286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Chart 7" title="Chart"/>
          <p:cNvGraphicFramePr>
            <a:graphicFrameLocks/>
          </p:cNvGraphicFramePr>
          <p:nvPr>
            <p:extLst>
              <p:ext uri="{D42A27DB-BD31-4B8C-83A1-F6EECF244321}">
                <p14:modId xmlns:p14="http://schemas.microsoft.com/office/powerpoint/2010/main" val="232088697"/>
              </p:ext>
            </p:extLst>
          </p:nvPr>
        </p:nvGraphicFramePr>
        <p:xfrm>
          <a:off x="358567" y="2423700"/>
          <a:ext cx="1152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1136573" y="5186149"/>
            <a:ext cx="6960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26B73"/>
                </a:solidFill>
                <a:effectLst/>
                <a:uLnTx/>
                <a:uFillTx/>
                <a:latin typeface="Arial" panose="020B0604020202020204" pitchFamily="34" charset="0"/>
                <a:ea typeface="+mn-ea"/>
                <a:cs typeface="Arial" panose="020B0604020202020204" pitchFamily="34" charset="0"/>
              </a:rPr>
              <a:t>1,600</a:t>
            </a:r>
            <a:endParaRPr kumimoji="0" lang="en-GB" sz="1200" b="1" i="0" u="none" strike="noStrike" kern="1200" cap="none" spc="0" normalizeH="0" baseline="0" noProof="0" dirty="0">
              <a:ln>
                <a:noFill/>
              </a:ln>
              <a:solidFill>
                <a:srgbClr val="F26B73"/>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136573" y="5393390"/>
            <a:ext cx="5322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580</a:t>
            </a:r>
            <a:endParaRPr kumimoji="0" lang="en-GB"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20352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50</a:t>
            </a:fld>
            <a:endParaRPr lang="th-TH" dirty="0"/>
          </a:p>
        </p:txBody>
      </p:sp>
      <p:sp>
        <p:nvSpPr>
          <p:cNvPr id="3" name="Title 2"/>
          <p:cNvSpPr>
            <a:spLocks noGrp="1"/>
          </p:cNvSpPr>
          <p:nvPr>
            <p:ph type="title"/>
          </p:nvPr>
        </p:nvSpPr>
        <p:spPr>
          <a:xfrm>
            <a:off x="304800" y="1447800"/>
            <a:ext cx="11430000" cy="1143000"/>
          </a:xfrm>
        </p:spPr>
        <p:txBody>
          <a:bodyPr/>
          <a:lstStyle/>
          <a:p>
            <a:r>
              <a:rPr lang="en-GB" dirty="0"/>
              <a:t>Proportion of key populations who received an HIV test in the last 12 months and know their results, by survey year and city, 2002-2016</a:t>
            </a:r>
            <a:br>
              <a:rPr lang="en-GB" dirty="0"/>
            </a:br>
            <a:endParaRPr lang="en-GB" dirty="0"/>
          </a:p>
        </p:txBody>
      </p:sp>
      <p:sp>
        <p:nvSpPr>
          <p:cNvPr id="6" name="TextBox 1"/>
          <p:cNvSpPr txBox="1"/>
          <p:nvPr/>
        </p:nvSpPr>
        <p:spPr>
          <a:xfrm>
            <a:off x="19067" y="6320134"/>
            <a:ext cx="11201399" cy="461665"/>
          </a:xfrm>
          <a:prstGeom prst="rect">
            <a:avLst/>
          </a:prstGeom>
        </p:spPr>
        <p:txBody>
          <a:bodyPr wrap="square">
            <a:spAutoFit/>
          </a:bodyPr>
          <a:lstStyle>
            <a:defPPr>
              <a:defRPr lang="th-TH"/>
            </a:defPPr>
            <a:lvl1pPr>
              <a:defRPr sz="800">
                <a:solidFill>
                  <a:prstClr val="black"/>
                </a:solidFill>
              </a:defRPr>
            </a:lvl1pPr>
          </a:lstStyle>
          <a:p>
            <a:r>
              <a:rPr lang="en-GB" dirty="0">
                <a:latin typeface="Arial" pitchFamily="34" charset="0"/>
                <a:cs typeface="Arial" pitchFamily="34" charset="0"/>
              </a:rPr>
              <a:t>Source: </a:t>
            </a:r>
            <a:r>
              <a:rPr lang="en-US" dirty="0">
                <a:latin typeface="Arial" pitchFamily="34" charset="0"/>
                <a:cs typeface="Arial" pitchFamily="34" charset="0"/>
              </a:rPr>
              <a:t>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a:t>
            </a:r>
            <a:r>
              <a:rPr lang="en-GB" dirty="0">
                <a:latin typeface="Arial" pitchFamily="34" charset="0"/>
                <a:cs typeface="Arial" pitchFamily="34" charset="0"/>
              </a:rPr>
              <a:t>1.National AIDS/STD Programme Bangladesh. (2008). </a:t>
            </a:r>
            <a:r>
              <a:rPr lang="en-GB" dirty="0" err="1">
                <a:latin typeface="Arial" pitchFamily="34" charset="0"/>
                <a:cs typeface="Arial" pitchFamily="34" charset="0"/>
              </a:rPr>
              <a:t>Behavioral</a:t>
            </a:r>
            <a:r>
              <a:rPr lang="en-GB" dirty="0">
                <a:latin typeface="Arial" pitchFamily="34" charset="0"/>
                <a:cs typeface="Arial" pitchFamily="34" charset="0"/>
              </a:rPr>
              <a:t> Surveillance Survey 2006-07: Technical Report; and 2.icddr,b, 2010 (unpublished). Baseline Survey conducted among MSM in Dhaka city under PSA for the Global Fund project of </a:t>
            </a:r>
            <a:r>
              <a:rPr lang="en-GB" dirty="0" err="1">
                <a:latin typeface="Arial" pitchFamily="34" charset="0"/>
                <a:cs typeface="Arial" pitchFamily="34" charset="0"/>
              </a:rPr>
              <a:t>icddr,b</a:t>
            </a:r>
            <a:r>
              <a:rPr lang="en-GB" dirty="0">
                <a:latin typeface="Arial" pitchFamily="34" charset="0"/>
                <a:cs typeface="Arial" pitchFamily="34" charset="0"/>
              </a:rPr>
              <a:t>; 3. </a:t>
            </a:r>
            <a:r>
              <a:rPr lang="en-US" dirty="0" err="1">
                <a:latin typeface="Arial" pitchFamily="34" charset="0"/>
                <a:cs typeface="Arial" pitchFamily="34" charset="0"/>
              </a:rPr>
              <a:t>icddr,b</a:t>
            </a:r>
            <a:r>
              <a:rPr lang="en-US" dirty="0">
                <a:latin typeface="Arial" pitchFamily="34" charset="0"/>
                <a:cs typeface="Arial" pitchFamily="34" charset="0"/>
              </a:rPr>
              <a:t>. (2015). A Survey of HIV, syphilis and risk behaviors among males having sex with males, male sex workers and </a:t>
            </a:r>
            <a:r>
              <a:rPr lang="en-US" dirty="0" err="1">
                <a:latin typeface="Arial" pitchFamily="34" charset="0"/>
                <a:cs typeface="Arial" pitchFamily="34" charset="0"/>
              </a:rPr>
              <a:t>hijra</a:t>
            </a:r>
            <a:r>
              <a:rPr lang="en-US" dirty="0">
                <a:latin typeface="Arial" pitchFamily="34" charset="0"/>
                <a:cs typeface="Arial" pitchFamily="34" charset="0"/>
              </a:rPr>
              <a:t>. Global Fund Rolling Continuation Channel Project of </a:t>
            </a:r>
            <a:r>
              <a:rPr lang="en-US" dirty="0" err="1">
                <a:latin typeface="Arial" pitchFamily="34" charset="0"/>
                <a:cs typeface="Arial" pitchFamily="34" charset="0"/>
              </a:rPr>
              <a:t>icddr,b</a:t>
            </a:r>
            <a:r>
              <a:rPr lang="en-US" dirty="0">
                <a:latin typeface="Arial" pitchFamily="34" charset="0"/>
                <a:cs typeface="Arial" pitchFamily="34" charset="0"/>
              </a:rPr>
              <a:t>; and 4. Global AIDS Monitoring 2017</a:t>
            </a:r>
            <a:endParaRPr lang="en-GB"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4143633078"/>
              </p:ext>
            </p:extLst>
          </p:nvPr>
        </p:nvGraphicFramePr>
        <p:xfrm>
          <a:off x="1831768" y="2667000"/>
          <a:ext cx="8528464" cy="3576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7772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40" y="1565895"/>
            <a:ext cx="8784976" cy="504000"/>
          </a:xfrm>
        </p:spPr>
        <p:txBody>
          <a:bodyPr/>
          <a:lstStyle/>
          <a:p>
            <a:r>
              <a:rPr lang="en-US" dirty="0"/>
              <a:t>Treatment cascade,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51</a:t>
            </a:fld>
            <a:endParaRPr lang="th-TH" dirty="0">
              <a:solidFill>
                <a:prstClr val="black">
                  <a:tint val="75000"/>
                </a:prstClr>
              </a:solidFill>
              <a:latin typeface="Arial"/>
              <a:cs typeface="Cordia New" panose="020B0304020202020204" pitchFamily="34" charset="-34"/>
            </a:endParaRPr>
          </a:p>
        </p:txBody>
      </p:sp>
      <p:sp>
        <p:nvSpPr>
          <p:cNvPr id="6" name="Rectangle 5">
            <a:extLst>
              <a:ext uri="{FF2B5EF4-FFF2-40B4-BE49-F238E27FC236}">
                <a16:creationId xmlns:a16="http://schemas.microsoft.com/office/drawing/2014/main" id="{2839E016-BBCE-4E6F-A1CD-643B65CC381B}"/>
              </a:ext>
            </a:extLst>
          </p:cNvPr>
          <p:cNvSpPr/>
          <p:nvPr/>
        </p:nvSpPr>
        <p:spPr>
          <a:xfrm>
            <a:off x="178558" y="6607648"/>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3"/>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graphicFrame>
        <p:nvGraphicFramePr>
          <p:cNvPr id="7" name="Chart 6"/>
          <p:cNvGraphicFramePr>
            <a:graphicFrameLocks noGrp="1"/>
          </p:cNvGraphicFramePr>
          <p:nvPr>
            <p:extLst>
              <p:ext uri="{D42A27DB-BD31-4B8C-83A1-F6EECF244321}">
                <p14:modId xmlns:p14="http://schemas.microsoft.com/office/powerpoint/2010/main" val="1781150140"/>
              </p:ext>
            </p:extLst>
          </p:nvPr>
        </p:nvGraphicFramePr>
        <p:xfrm>
          <a:off x="1804220" y="2286000"/>
          <a:ext cx="8406581"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0440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10439401" cy="504000"/>
          </a:xfrm>
        </p:spPr>
        <p:txBody>
          <a:bodyPr/>
          <a:lstStyle/>
          <a:p>
            <a:r>
              <a:rPr lang="en-US" dirty="0"/>
              <a:t>HIV testing and treatment cascade,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52</a:t>
            </a:fld>
            <a:endParaRPr lang="th-TH" dirty="0">
              <a:solidFill>
                <a:prstClr val="black">
                  <a:tint val="75000"/>
                </a:prstClr>
              </a:solidFill>
              <a:latin typeface="Arial"/>
              <a:cs typeface="Cordia New" panose="020B0304020202020204" pitchFamily="34" charset="-34"/>
            </a:endParaRPr>
          </a:p>
        </p:txBody>
      </p:sp>
      <p:sp>
        <p:nvSpPr>
          <p:cNvPr id="6" name="Rectangle 5">
            <a:extLst>
              <a:ext uri="{FF2B5EF4-FFF2-40B4-BE49-F238E27FC236}">
                <a16:creationId xmlns:a16="http://schemas.microsoft.com/office/drawing/2014/main" id="{2839E016-BBCE-4E6F-A1CD-643B65CC381B}"/>
              </a:ext>
            </a:extLst>
          </p:cNvPr>
          <p:cNvSpPr/>
          <p:nvPr/>
        </p:nvSpPr>
        <p:spPr>
          <a:xfrm>
            <a:off x="0" y="6627168"/>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3"/>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graphicFrame>
        <p:nvGraphicFramePr>
          <p:cNvPr id="7" name="Chart 6">
            <a:extLst>
              <a:ext uri="{FF2B5EF4-FFF2-40B4-BE49-F238E27FC236}">
                <a16:creationId xmlns:a16="http://schemas.microsoft.com/office/drawing/2014/main" id="{E24BD954-A96C-4088-AF49-E691D201DD60}"/>
              </a:ext>
            </a:extLst>
          </p:cNvPr>
          <p:cNvGraphicFramePr>
            <a:graphicFrameLocks/>
          </p:cNvGraphicFramePr>
          <p:nvPr>
            <p:extLst>
              <p:ext uri="{D42A27DB-BD31-4B8C-83A1-F6EECF244321}">
                <p14:modId xmlns:p14="http://schemas.microsoft.com/office/powerpoint/2010/main" val="2789448421"/>
              </p:ext>
            </p:extLst>
          </p:nvPr>
        </p:nvGraphicFramePr>
        <p:xfrm>
          <a:off x="1828800" y="2286000"/>
          <a:ext cx="8229600"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9602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1072"/>
            <a:ext cx="10187881" cy="504000"/>
          </a:xfrm>
        </p:spPr>
        <p:txBody>
          <a:bodyPr/>
          <a:lstStyle/>
          <a:p>
            <a:r>
              <a:rPr lang="en-US" dirty="0"/>
              <a:t>ART scale up, 2000-2018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53</a:t>
            </a:fld>
            <a:endParaRPr lang="th-TH" dirty="0">
              <a:solidFill>
                <a:prstClr val="black">
                  <a:tint val="75000"/>
                </a:prstClr>
              </a:solidFill>
              <a:latin typeface="Arial"/>
              <a:cs typeface="Cordia New" panose="020B0304020202020204" pitchFamily="34" charset="-34"/>
            </a:endParaRPr>
          </a:p>
        </p:txBody>
      </p:sp>
      <p:sp>
        <p:nvSpPr>
          <p:cNvPr id="6" name="Rectangle 5">
            <a:extLst>
              <a:ext uri="{FF2B5EF4-FFF2-40B4-BE49-F238E27FC236}">
                <a16:creationId xmlns:a16="http://schemas.microsoft.com/office/drawing/2014/main" id="{2839E016-BBCE-4E6F-A1CD-643B65CC381B}"/>
              </a:ext>
            </a:extLst>
          </p:cNvPr>
          <p:cNvSpPr/>
          <p:nvPr/>
        </p:nvSpPr>
        <p:spPr>
          <a:xfrm>
            <a:off x="76200" y="6672386"/>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3"/>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graphicFrame>
        <p:nvGraphicFramePr>
          <p:cNvPr id="7" name="Chart 6"/>
          <p:cNvGraphicFramePr>
            <a:graphicFrameLocks noGrp="1"/>
          </p:cNvGraphicFramePr>
          <p:nvPr/>
        </p:nvGraphicFramePr>
        <p:xfrm>
          <a:off x="1809466" y="2286000"/>
          <a:ext cx="8401334" cy="43411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5327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363201" cy="504000"/>
          </a:xfrm>
        </p:spPr>
        <p:txBody>
          <a:bodyPr/>
          <a:lstStyle/>
          <a:p>
            <a:r>
              <a:rPr lang="en-US" dirty="0"/>
              <a:t>Estimated adults living with HIV, adults receiving ARVs, and adult ART coverage,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54</a:t>
            </a:fld>
            <a:endParaRPr lang="th-TH" dirty="0">
              <a:solidFill>
                <a:prstClr val="black">
                  <a:tint val="75000"/>
                </a:prstClr>
              </a:solidFill>
              <a:latin typeface="Arial"/>
              <a:cs typeface="Cordia New" panose="020B0304020202020204" pitchFamily="34" charset="-34"/>
            </a:endParaRPr>
          </a:p>
        </p:txBody>
      </p:sp>
      <p:sp>
        <p:nvSpPr>
          <p:cNvPr id="6" name="Rectangle 5">
            <a:extLst>
              <a:ext uri="{FF2B5EF4-FFF2-40B4-BE49-F238E27FC236}">
                <a16:creationId xmlns:a16="http://schemas.microsoft.com/office/drawing/2014/main" id="{2839E016-BBCE-4E6F-A1CD-643B65CC381B}"/>
              </a:ext>
            </a:extLst>
          </p:cNvPr>
          <p:cNvSpPr/>
          <p:nvPr/>
        </p:nvSpPr>
        <p:spPr>
          <a:xfrm>
            <a:off x="152400" y="6587691"/>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3"/>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graphicFrame>
        <p:nvGraphicFramePr>
          <p:cNvPr id="7" name="Chart 6"/>
          <p:cNvGraphicFramePr>
            <a:graphicFrameLocks noGrp="1"/>
          </p:cNvGraphicFramePr>
          <p:nvPr>
            <p:extLst>
              <p:ext uri="{D42A27DB-BD31-4B8C-83A1-F6EECF244321}">
                <p14:modId xmlns:p14="http://schemas.microsoft.com/office/powerpoint/2010/main" val="395706196"/>
              </p:ext>
            </p:extLst>
          </p:nvPr>
        </p:nvGraphicFramePr>
        <p:xfrm>
          <a:off x="1828800" y="2264391"/>
          <a:ext cx="8534400" cy="43627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408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0439401" cy="504000"/>
          </a:xfrm>
        </p:spPr>
        <p:txBody>
          <a:bodyPr/>
          <a:lstStyle/>
          <a:p>
            <a:r>
              <a:rPr lang="en-US" dirty="0"/>
              <a:t>Estimated pregnant women living with HIV, pregnant women receiving ARVs, and PMTCT coverage,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55</a:t>
            </a:fld>
            <a:endParaRPr lang="th-TH" dirty="0">
              <a:solidFill>
                <a:prstClr val="black">
                  <a:tint val="75000"/>
                </a:prstClr>
              </a:solidFill>
              <a:latin typeface="Arial"/>
              <a:cs typeface="Cordia New" panose="020B0304020202020204" pitchFamily="34" charset="-34"/>
            </a:endParaRPr>
          </a:p>
        </p:txBody>
      </p:sp>
      <p:sp>
        <p:nvSpPr>
          <p:cNvPr id="6" name="Rectangle 5">
            <a:extLst>
              <a:ext uri="{FF2B5EF4-FFF2-40B4-BE49-F238E27FC236}">
                <a16:creationId xmlns:a16="http://schemas.microsoft.com/office/drawing/2014/main" id="{2839E016-BBCE-4E6F-A1CD-643B65CC381B}"/>
              </a:ext>
            </a:extLst>
          </p:cNvPr>
          <p:cNvSpPr/>
          <p:nvPr/>
        </p:nvSpPr>
        <p:spPr>
          <a:xfrm>
            <a:off x="228600" y="6607648"/>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3"/>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graphicFrame>
        <p:nvGraphicFramePr>
          <p:cNvPr id="8" name="Chart 7"/>
          <p:cNvGraphicFramePr>
            <a:graphicFrameLocks noGrp="1"/>
          </p:cNvGraphicFramePr>
          <p:nvPr/>
        </p:nvGraphicFramePr>
        <p:xfrm>
          <a:off x="1828800" y="2286000"/>
          <a:ext cx="8305800" cy="43411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6867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2008526"/>
            <a:ext cx="8991600" cy="3477875"/>
          </a:xfrm>
          <a:prstGeom prst="rect">
            <a:avLst/>
          </a:prstGeom>
        </p:spPr>
        <p:txBody>
          <a:bodyPr wrap="square">
            <a:spAutoFit/>
          </a:bodyPr>
          <a:lstStyle/>
          <a:p>
            <a:pPr>
              <a:lnSpc>
                <a:spcPts val="2200"/>
              </a:lnSpc>
            </a:pPr>
            <a:br>
              <a:rPr lang="en-US" sz="2000" dirty="0">
                <a:solidFill>
                  <a:prstClr val="black"/>
                </a:solidFill>
                <a:latin typeface="Arial" pitchFamily="34" charset="0"/>
                <a:cs typeface="Arial" pitchFamily="34" charset="0"/>
              </a:rPr>
            </a:br>
            <a:r>
              <a:rPr lang="en-US" sz="1800" dirty="0">
                <a:solidFill>
                  <a:prstClr val="black"/>
                </a:solidFill>
                <a:latin typeface="Arial" pitchFamily="34" charset="0"/>
                <a:cs typeface="Arial" pitchFamily="34" charset="0"/>
              </a:rPr>
              <a:t>Selected indicators of response from NCPI 2014</a:t>
            </a:r>
          </a:p>
          <a:p>
            <a:pPr>
              <a:lnSpc>
                <a:spcPts val="2200"/>
              </a:lnSpc>
            </a:pPr>
            <a:endParaRPr lang="en-US" sz="1800" b="1" i="1" dirty="0">
              <a:solidFill>
                <a:prstClr val="black"/>
              </a:solidFill>
              <a:latin typeface="Arial" pitchFamily="34" charset="0"/>
              <a:cs typeface="Arial" pitchFamily="34" charset="0"/>
            </a:endParaRPr>
          </a:p>
          <a:p>
            <a:pPr>
              <a:lnSpc>
                <a:spcPts val="2200"/>
              </a:lnSpc>
            </a:pPr>
            <a:r>
              <a:rPr lang="en-US" sz="1800" b="1" i="1" dirty="0">
                <a:solidFill>
                  <a:prstClr val="black"/>
                </a:solidFill>
                <a:latin typeface="Arial" pitchFamily="34" charset="0"/>
                <a:cs typeface="Arial" pitchFamily="34" charset="0"/>
              </a:rPr>
              <a:t>Access to justice:</a:t>
            </a:r>
          </a:p>
          <a:p>
            <a:pPr>
              <a:lnSpc>
                <a:spcPts val="2200"/>
              </a:lnSpc>
            </a:pPr>
            <a:r>
              <a:rPr lang="en-US" sz="1800" dirty="0">
                <a:solidFill>
                  <a:prstClr val="black"/>
                </a:solidFill>
                <a:latin typeface="Arial" pitchFamily="34" charset="0"/>
                <a:cs typeface="Arial" pitchFamily="34" charset="0"/>
              </a:rPr>
              <a:t>         Legal services (legal aid or other)                NHRI or other mechanisms </a:t>
            </a:r>
          </a:p>
          <a:p>
            <a:pPr>
              <a:lnSpc>
                <a:spcPts val="2200"/>
              </a:lnSpc>
            </a:pPr>
            <a:r>
              <a:rPr lang="en-US" sz="1800"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14" name="Oval 13"/>
          <p:cNvSpPr/>
          <p:nvPr/>
        </p:nvSpPr>
        <p:spPr>
          <a:xfrm>
            <a:off x="1846293" y="321300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6" name="Oval 15"/>
          <p:cNvSpPr/>
          <p:nvPr/>
        </p:nvSpPr>
        <p:spPr>
          <a:xfrm>
            <a:off x="6285742" y="32130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9" name="TextBox 18"/>
          <p:cNvSpPr txBox="1"/>
          <p:nvPr/>
        </p:nvSpPr>
        <p:spPr>
          <a:xfrm>
            <a:off x="2226380" y="5184339"/>
            <a:ext cx="7939263" cy="1015663"/>
          </a:xfrm>
          <a:prstGeom prst="rect">
            <a:avLst/>
          </a:prstGeom>
          <a:noFill/>
          <a:ln w="15875">
            <a:solidFill>
              <a:schemeClr val="bg1">
                <a:lumMod val="50000"/>
                <a:alpha val="48000"/>
              </a:schemeClr>
            </a:solidFill>
          </a:ln>
        </p:spPr>
        <p:txBody>
          <a:bodyPr wrap="square" rtlCol="0">
            <a:spAutoFit/>
          </a:bodyPr>
          <a:lstStyle/>
          <a:p>
            <a:pPr indent="-114300"/>
            <a:r>
              <a:rPr lang="en-US" sz="2400" dirty="0">
                <a:solidFill>
                  <a:srgbClr val="00B0F0"/>
                </a:solidFill>
                <a:latin typeface="Arial" pitchFamily="34" charset="0"/>
                <a:cs typeface="Arial" pitchFamily="34" charset="0"/>
              </a:rPr>
              <a:t>STIGMA INDEX </a:t>
            </a:r>
          </a:p>
          <a:p>
            <a:pPr indent="-114300"/>
            <a:r>
              <a:rPr lang="en-US" sz="1800" dirty="0">
                <a:solidFill>
                  <a:prstClr val="black"/>
                </a:solidFill>
                <a:latin typeface="Arial" pitchFamily="34" charset="0"/>
                <a:cs typeface="Arial" pitchFamily="34" charset="0"/>
              </a:rPr>
              <a:t>Percent of PLHIV respondents who avoided going to a local clinic when needed because of HIV status:  </a:t>
            </a:r>
            <a:r>
              <a:rPr lang="en-US" sz="1800" dirty="0">
                <a:solidFill>
                  <a:srgbClr val="00B0F0"/>
                </a:solidFill>
                <a:latin typeface="Arial" pitchFamily="34" charset="0"/>
                <a:cs typeface="Arial" pitchFamily="34" charset="0"/>
              </a:rPr>
              <a:t>n/a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50" y="1295400"/>
            <a:ext cx="1099959" cy="109995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87780205"/>
              </p:ext>
            </p:extLst>
          </p:nvPr>
        </p:nvGraphicFramePr>
        <p:xfrm>
          <a:off x="1676400" y="3581400"/>
          <a:ext cx="8761336" cy="1542196"/>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353291">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05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4/10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314036">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4/10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0" name="Flowchart: Extract 9"/>
          <p:cNvSpPr/>
          <p:nvPr/>
        </p:nvSpPr>
        <p:spPr>
          <a:xfrm>
            <a:off x="9906000" y="3962400"/>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3" name="Flowchart: Extract 9"/>
          <p:cNvSpPr/>
          <p:nvPr/>
        </p:nvSpPr>
        <p:spPr>
          <a:xfrm>
            <a:off x="9906000" y="4572000"/>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5" name="Rectangle 14"/>
          <p:cNvSpPr/>
          <p:nvPr/>
        </p:nvSpPr>
        <p:spPr>
          <a:xfrm>
            <a:off x="1675187" y="1350625"/>
            <a:ext cx="7467600" cy="553998"/>
          </a:xfrm>
          <a:prstGeom prst="rect">
            <a:avLst/>
          </a:prstGeom>
        </p:spPr>
        <p:txBody>
          <a:bodyPr wrap="square">
            <a:spAutoFit/>
          </a:bodyPr>
          <a:lstStyle/>
          <a:p>
            <a:r>
              <a:rPr lang="en-US" sz="3000" dirty="0">
                <a:solidFill>
                  <a:srgbClr val="00AEEF"/>
                </a:solidFill>
                <a:latin typeface="Arial" pitchFamily="34" charset="0"/>
                <a:cs typeface="Arial" pitchFamily="34" charset="0"/>
              </a:rPr>
              <a:t>National data on stigma and discrimination </a:t>
            </a:r>
            <a:endParaRPr lang="en-GB" sz="3000" dirty="0">
              <a:solidFill>
                <a:srgbClr val="00AEE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4BB6952-0182-45BD-AA28-A5322F469A92}" type="slidenum">
              <a:rPr lang="en-GB" smtClean="0">
                <a:solidFill>
                  <a:prstClr val="black">
                    <a:tint val="75000"/>
                  </a:prstClr>
                </a:solidFill>
              </a:rPr>
              <a:pPr/>
              <a:t>56</a:t>
            </a:fld>
            <a:endParaRPr lang="en-GB">
              <a:solidFill>
                <a:prstClr val="black">
                  <a:tint val="75000"/>
                </a:prstClr>
              </a:solidFill>
            </a:endParaRPr>
          </a:p>
        </p:txBody>
      </p:sp>
      <p:sp>
        <p:nvSpPr>
          <p:cNvPr id="18" name="Rectangle 17"/>
          <p:cNvSpPr/>
          <p:nvPr/>
        </p:nvSpPr>
        <p:spPr>
          <a:xfrm>
            <a:off x="43434" y="6645125"/>
            <a:ext cx="9481566" cy="230832"/>
          </a:xfrm>
          <a:prstGeom prst="rect">
            <a:avLst/>
          </a:prstGeom>
        </p:spPr>
        <p:txBody>
          <a:bodyPr wrap="square">
            <a:spAutoFit/>
          </a:bodyPr>
          <a:lstStyle/>
          <a:p>
            <a:r>
              <a:rPr lang="en-US" sz="900" dirty="0">
                <a:solidFill>
                  <a:prstClr val="black"/>
                </a:solidFill>
                <a:latin typeface="Arial" pitchFamily="34" charset="0"/>
                <a:cs typeface="Arial" pitchFamily="34" charset="0"/>
              </a:rPr>
              <a:t>Source: </a:t>
            </a:r>
            <a:r>
              <a:rPr lang="en-GB" sz="900" dirty="0"/>
              <a:t>Prepared by UNAIDS Regional Support Team Asia and the Pacific and</a:t>
            </a:r>
            <a:r>
              <a:rPr lang="en-GB" sz="900" u="sng" dirty="0">
                <a:hlinkClick r:id="rId4"/>
              </a:rPr>
              <a:t>www.aidsdatahub.org</a:t>
            </a:r>
            <a:r>
              <a:rPr lang="en-GB" sz="900" dirty="0"/>
              <a:t> based on information provided by UNAIDS country office and partners</a:t>
            </a:r>
          </a:p>
        </p:txBody>
      </p:sp>
    </p:spTree>
    <p:extLst>
      <p:ext uri="{BB962C8B-B14F-4D97-AF65-F5344CB8AC3E}">
        <p14:creationId xmlns:p14="http://schemas.microsoft.com/office/powerpoint/2010/main" val="1951396388"/>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fld id="{D71F7AB3-E2B0-4B29-8A02-B9393B333315}" type="slidenum">
              <a:rPr lang="th-TH" sz="1200">
                <a:solidFill>
                  <a:srgbClr val="898989"/>
                </a:solidFill>
              </a:rPr>
              <a:pPr/>
              <a:t>57</a:t>
            </a:fld>
            <a:endParaRPr lang="th-TH" sz="1200">
              <a:solidFill>
                <a:srgbClr val="898989"/>
              </a:solidFill>
            </a:endParaRPr>
          </a:p>
        </p:txBody>
      </p:sp>
      <p:sp>
        <p:nvSpPr>
          <p:cNvPr id="141314" name="Rectangle 2"/>
          <p:cNvSpPr txBox="1">
            <a:spLocks noChangeArrowheads="1"/>
          </p:cNvSpPr>
          <p:nvPr/>
        </p:nvSpPr>
        <p:spPr bwMode="auto">
          <a:xfrm>
            <a:off x="1981200" y="1792288"/>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algn="ctr" fontAlgn="base">
              <a:spcBef>
                <a:spcPct val="20000"/>
              </a:spcBef>
              <a:spcAft>
                <a:spcPct val="0"/>
              </a:spcAft>
            </a:pPr>
            <a:r>
              <a:rPr lang="en-US" sz="4000" dirty="0">
                <a:solidFill>
                  <a:srgbClr val="C00000"/>
                </a:solidFill>
                <a:latin typeface="Arial" pitchFamily="34" charset="0"/>
              </a:rPr>
              <a:t>THANK YOU</a:t>
            </a:r>
          </a:p>
          <a:p>
            <a:pPr algn="ctr" fontAlgn="base">
              <a:spcBef>
                <a:spcPct val="20000"/>
              </a:spcBef>
              <a:spcAft>
                <a:spcPct val="0"/>
              </a:spcAft>
            </a:pPr>
            <a:endParaRPr lang="en-US" sz="4000" dirty="0">
              <a:solidFill>
                <a:srgbClr val="C00000"/>
              </a:solidFill>
              <a:latin typeface="Arial" pitchFamily="34" charset="0"/>
            </a:endParaRPr>
          </a:p>
          <a:p>
            <a:pPr algn="ctr" fontAlgn="base">
              <a:spcBef>
                <a:spcPct val="20000"/>
              </a:spcBef>
              <a:spcAft>
                <a:spcPct val="0"/>
              </a:spcAft>
            </a:pPr>
            <a:r>
              <a:rPr lang="en-US" dirty="0">
                <a:solidFill>
                  <a:srgbClr val="C00000"/>
                </a:solidFill>
                <a:latin typeface="Arial" pitchFamily="34" charset="0"/>
              </a:rPr>
              <a:t>slides compiled by </a:t>
            </a:r>
            <a:r>
              <a:rPr lang="en-US" u="sng" dirty="0">
                <a:solidFill>
                  <a:srgbClr val="C00000"/>
                </a:solidFill>
                <a:latin typeface="Arial" pitchFamily="34" charset="0"/>
                <a:hlinkClick r:id="rId2"/>
              </a:rPr>
              <a:t>www.aidsdatahub.org</a:t>
            </a:r>
            <a:endParaRPr lang="en-US" u="sng"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r>
              <a:rPr lang="en-US" sz="1400" i="1" dirty="0">
                <a:solidFill>
                  <a:srgbClr val="C00000"/>
                </a:solidFill>
                <a:latin typeface="Arial" pitchFamily="34" charset="0"/>
              </a:rPr>
              <a:t>Data shown in this slide set  are comprehensive to the extent they are available from country reports. Please inform us if you know of sources where more recent data can be used.</a:t>
            </a:r>
          </a:p>
          <a:p>
            <a:pPr algn="ctr" fontAlgn="base">
              <a:spcBef>
                <a:spcPct val="20000"/>
              </a:spcBef>
              <a:spcAft>
                <a:spcPct val="0"/>
              </a:spcAft>
            </a:pPr>
            <a:r>
              <a:rPr lang="en-US" sz="1400" i="1" dirty="0">
                <a:solidFill>
                  <a:srgbClr val="C00000"/>
                </a:solidFill>
                <a:latin typeface="Arial" pitchFamily="34" charset="0"/>
              </a:rPr>
              <a:t>Please acknowledge </a:t>
            </a:r>
            <a:r>
              <a:rPr lang="en-US" sz="1400" i="1" dirty="0">
                <a:solidFill>
                  <a:srgbClr val="C00000"/>
                </a:solidFill>
                <a:latin typeface="Arial" pitchFamily="34" charset="0"/>
                <a:hlinkClick r:id="rId2"/>
              </a:rPr>
              <a:t>www.aidsdatahub.org</a:t>
            </a:r>
            <a:r>
              <a:rPr lang="en-US" sz="1400" i="1" dirty="0">
                <a:solidFill>
                  <a:srgbClr val="C00000"/>
                </a:solidFill>
                <a:latin typeface="Arial" pitchFamily="34" charset="0"/>
              </a:rPr>
              <a:t> if slides are lifted directly from this site.</a:t>
            </a:r>
            <a:endParaRPr lang="en-US" sz="1400" dirty="0">
              <a:solidFill>
                <a:srgbClr val="C00000"/>
              </a:solidFill>
              <a:latin typeface="Arial" pitchFamily="34" charset="0"/>
            </a:endParaRPr>
          </a:p>
        </p:txBody>
      </p:sp>
    </p:spTree>
    <p:extLst>
      <p:ext uri="{BB962C8B-B14F-4D97-AF65-F5344CB8AC3E}">
        <p14:creationId xmlns:p14="http://schemas.microsoft.com/office/powerpoint/2010/main" val="218138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68100" y="6492875"/>
            <a:ext cx="7239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pitchFamily="34" charset="0"/>
                <a:ea typeface="+mn-ea"/>
                <a:cs typeface="Cordia New"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pitchFamily="34" charset="0"/>
              <a:ea typeface="+mn-ea"/>
              <a:cs typeface="Cordia New" pitchFamily="34" charset="-34"/>
            </a:endParaRPr>
          </a:p>
        </p:txBody>
      </p:sp>
      <p:sp>
        <p:nvSpPr>
          <p:cNvPr id="6" name="Rectangle 5">
            <a:extLst>
              <a:ext uri="{FF2B5EF4-FFF2-40B4-BE49-F238E27FC236}">
                <a16:creationId xmlns:a16="http://schemas.microsoft.com/office/drawing/2014/main" id="{1BE04222-F614-4BF2-8891-F8A2DB6B7E08}"/>
              </a:ext>
            </a:extLst>
          </p:cNvPr>
          <p:cNvSpPr/>
          <p:nvPr/>
        </p:nvSpPr>
        <p:spPr>
          <a:xfrm>
            <a:off x="0" y="6629400"/>
            <a:ext cx="4529328" cy="2286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itle 1"/>
          <p:cNvSpPr>
            <a:spLocks noGrp="1"/>
          </p:cNvSpPr>
          <p:nvPr>
            <p:ph type="title"/>
          </p:nvPr>
        </p:nvSpPr>
        <p:spPr>
          <a:xfrm>
            <a:off x="226503" y="1515291"/>
            <a:ext cx="11719420" cy="790588"/>
          </a:xfrm>
        </p:spPr>
        <p:txBody>
          <a:bodyPr/>
          <a:lstStyle/>
          <a:p>
            <a:r>
              <a:rPr lang="en-US" dirty="0"/>
              <a:t>Estimated people living with HIV, new HIV infections and AIDS-related deaths, 1990-2018</a:t>
            </a:r>
            <a:br>
              <a:rPr lang="en-US" dirty="0"/>
            </a:br>
            <a:br>
              <a:rPr lang="en-US" dirty="0"/>
            </a:br>
            <a:r>
              <a:rPr lang="en-US" dirty="0"/>
              <a:t> </a:t>
            </a:r>
          </a:p>
        </p:txBody>
      </p:sp>
      <p:graphicFrame>
        <p:nvGraphicFramePr>
          <p:cNvPr id="10" name="Chart 9" title="Chart"/>
          <p:cNvGraphicFramePr>
            <a:graphicFrameLocks/>
          </p:cNvGraphicFramePr>
          <p:nvPr>
            <p:extLst>
              <p:ext uri="{D42A27DB-BD31-4B8C-83A1-F6EECF244321}">
                <p14:modId xmlns:p14="http://schemas.microsoft.com/office/powerpoint/2010/main" val="1416583555"/>
              </p:ext>
            </p:extLst>
          </p:nvPr>
        </p:nvGraphicFramePr>
        <p:xfrm>
          <a:off x="3196277" y="2188475"/>
          <a:ext cx="468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title="Chart"/>
          <p:cNvGraphicFramePr>
            <a:graphicFrameLocks/>
          </p:cNvGraphicFramePr>
          <p:nvPr>
            <p:extLst>
              <p:ext uri="{D42A27DB-BD31-4B8C-83A1-F6EECF244321}">
                <p14:modId xmlns:p14="http://schemas.microsoft.com/office/powerpoint/2010/main" val="692492142"/>
              </p:ext>
            </p:extLst>
          </p:nvPr>
        </p:nvGraphicFramePr>
        <p:xfrm>
          <a:off x="0" y="4338000"/>
          <a:ext cx="468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title="Chart"/>
          <p:cNvGraphicFramePr>
            <a:graphicFrameLocks/>
          </p:cNvGraphicFramePr>
          <p:nvPr>
            <p:extLst>
              <p:ext uri="{D42A27DB-BD31-4B8C-83A1-F6EECF244321}">
                <p14:modId xmlns:p14="http://schemas.microsoft.com/office/powerpoint/2010/main" val="1296337676"/>
              </p:ext>
            </p:extLst>
          </p:nvPr>
        </p:nvGraphicFramePr>
        <p:xfrm>
          <a:off x="7512000" y="4338000"/>
          <a:ext cx="4680000" cy="25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6159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48" y="1524000"/>
            <a:ext cx="11923552" cy="762000"/>
          </a:xfrm>
        </p:spPr>
        <p:txBody>
          <a:bodyPr/>
          <a:lstStyle/>
          <a:p>
            <a:r>
              <a:rPr lang="en-US" dirty="0"/>
              <a:t>Estimated number of adults (15+) living with HIV and women (15+) living with HIV, 1990-2018</a:t>
            </a:r>
            <a:br>
              <a:rPr lang="en-US" dirty="0"/>
            </a:br>
            <a:br>
              <a:rPr lang="en-US" dirty="0"/>
            </a:br>
            <a:br>
              <a:rPr lang="en-US" dirty="0"/>
            </a:br>
            <a:r>
              <a:rPr lang="en-US" dirty="0"/>
              <a:t> </a:t>
            </a:r>
          </a:p>
        </p:txBody>
      </p:sp>
      <p:sp>
        <p:nvSpPr>
          <p:cNvPr id="3" name="Slide Number Placeholder 2"/>
          <p:cNvSpPr>
            <a:spLocks noGrp="1"/>
          </p:cNvSpPr>
          <p:nvPr>
            <p:ph type="sldNum" sz="quarter" idx="10"/>
          </p:nvPr>
        </p:nvSpPr>
        <p:spPr>
          <a:xfrm>
            <a:off x="11468100" y="6492507"/>
            <a:ext cx="7239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6" name="Rectangle 5">
            <a:extLst>
              <a:ext uri="{FF2B5EF4-FFF2-40B4-BE49-F238E27FC236}">
                <a16:creationId xmlns:a16="http://schemas.microsoft.com/office/drawing/2014/main" id="{03B46F44-8028-4D55-938B-2E8936CAC1FF}"/>
              </a:ext>
            </a:extLst>
          </p:cNvPr>
          <p:cNvSpPr/>
          <p:nvPr/>
        </p:nvSpPr>
        <p:spPr>
          <a:xfrm>
            <a:off x="0" y="6626800"/>
            <a:ext cx="4510644"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hart 6" title="Chart"/>
          <p:cNvGraphicFramePr>
            <a:graphicFrameLocks/>
          </p:cNvGraphicFramePr>
          <p:nvPr>
            <p:extLst>
              <p:ext uri="{D42A27DB-BD31-4B8C-83A1-F6EECF244321}">
                <p14:modId xmlns:p14="http://schemas.microsoft.com/office/powerpoint/2010/main" val="23389272"/>
              </p:ext>
            </p:extLst>
          </p:nvPr>
        </p:nvGraphicFramePr>
        <p:xfrm>
          <a:off x="350435" y="2306800"/>
          <a:ext cx="11520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513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8"/>
          <p:cNvSpPr txBox="1">
            <a:spLocks noGrp="1"/>
          </p:cNvSpPr>
          <p:nvPr>
            <p:ph type="sldNum" idx="12"/>
          </p:nvPr>
        </p:nvSpPr>
        <p:spPr>
          <a:xfrm>
            <a:off x="9667900" y="6358557"/>
            <a:ext cx="542900" cy="365125"/>
          </a:xfrm>
          <a:prstGeom prst="rect">
            <a:avLst/>
          </a:prstGeom>
          <a:noFill/>
          <a:ln>
            <a:noFill/>
          </a:ln>
        </p:spPr>
        <p:txBody>
          <a:bodyPr spcFirstLastPara="1" wrap="square" lIns="91425" tIns="45700" rIns="91425" bIns="45700" anchor="b" anchorCtr="0">
            <a:noAutofit/>
          </a:bodyPr>
          <a:lstStyle/>
          <a:p>
            <a:pPr>
              <a:buClr>
                <a:srgbClr val="000000"/>
              </a:buClr>
              <a:defRPr/>
            </a:pPr>
            <a:fld id="{00000000-1234-1234-1234-123412341234}" type="slidenum">
              <a:rPr lang="en-US" kern="0"/>
              <a:pPr>
                <a:buClr>
                  <a:srgbClr val="000000"/>
                </a:buClr>
                <a:defRPr/>
              </a:pPr>
              <a:t>8</a:t>
            </a:fld>
            <a:endParaRPr kern="0"/>
          </a:p>
        </p:txBody>
      </p:sp>
      <p:sp>
        <p:nvSpPr>
          <p:cNvPr id="579" name="Google Shape;579;p98"/>
          <p:cNvSpPr txBox="1">
            <a:spLocks noGrp="1"/>
          </p:cNvSpPr>
          <p:nvPr>
            <p:ph type="title"/>
          </p:nvPr>
        </p:nvSpPr>
        <p:spPr>
          <a:xfrm>
            <a:off x="228600" y="1571612"/>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2015</a:t>
            </a:r>
            <a:endParaRPr dirty="0"/>
          </a:p>
        </p:txBody>
      </p:sp>
      <p:sp>
        <p:nvSpPr>
          <p:cNvPr id="580" name="Google Shape;580;p98"/>
          <p:cNvSpPr/>
          <p:nvPr/>
        </p:nvSpPr>
        <p:spPr>
          <a:xfrm>
            <a:off x="96872" y="6541119"/>
            <a:ext cx="8534400" cy="233810"/>
          </a:xfrm>
          <a:prstGeom prst="rect">
            <a:avLst/>
          </a:prstGeom>
          <a:noFill/>
          <a:ln>
            <a:noFill/>
          </a:ln>
        </p:spPr>
        <p:txBody>
          <a:bodyPr spcFirstLastPara="1" wrap="square" lIns="91425" tIns="45700" rIns="91425" bIns="45700"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2018</a:t>
            </a:r>
            <a:endParaRPr sz="1400" kern="0" dirty="0">
              <a:solidFill>
                <a:srgbClr val="000000"/>
              </a:solidFill>
              <a:latin typeface="Arial"/>
              <a:cs typeface="Arial"/>
              <a:sym typeface="Arial"/>
            </a:endParaRPr>
          </a:p>
        </p:txBody>
      </p:sp>
      <p:graphicFrame>
        <p:nvGraphicFramePr>
          <p:cNvPr id="581" name="Google Shape;581;p98"/>
          <p:cNvGraphicFramePr/>
          <p:nvPr/>
        </p:nvGraphicFramePr>
        <p:xfrm>
          <a:off x="2104445" y="2286001"/>
          <a:ext cx="7791830" cy="3873945"/>
        </p:xfrm>
        <a:graphic>
          <a:graphicData uri="http://schemas.openxmlformats.org/drawingml/2006/table">
            <a:tbl>
              <a:tblPr>
                <a:noFill/>
              </a:tblPr>
              <a:tblGrid>
                <a:gridCol w="3496215">
                  <a:extLst>
                    <a:ext uri="{9D8B030D-6E8A-4147-A177-3AD203B41FA5}">
                      <a16:colId xmlns:a16="http://schemas.microsoft.com/office/drawing/2014/main" val="20000"/>
                    </a:ext>
                  </a:extLst>
                </a:gridCol>
                <a:gridCol w="2189277">
                  <a:extLst>
                    <a:ext uri="{9D8B030D-6E8A-4147-A177-3AD203B41FA5}">
                      <a16:colId xmlns:a16="http://schemas.microsoft.com/office/drawing/2014/main" val="20001"/>
                    </a:ext>
                  </a:extLst>
                </a:gridCol>
                <a:gridCol w="2106338">
                  <a:extLst>
                    <a:ext uri="{9D8B030D-6E8A-4147-A177-3AD203B41FA5}">
                      <a16:colId xmlns:a16="http://schemas.microsoft.com/office/drawing/2014/main" val="20002"/>
                    </a:ext>
                  </a:extLst>
                </a:gridCol>
              </a:tblGrid>
              <a:tr h="399225">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Populations</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Year of 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p>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Male PWID</a:t>
                      </a:r>
                    </a:p>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PWID</a:t>
                      </a: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33 067</a:t>
                      </a:r>
                    </a:p>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32 021</a:t>
                      </a:r>
                    </a:p>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   1045</a:t>
                      </a:r>
                      <a:endParaRPr lang="en-GB"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p>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p>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Arial"/>
                          <a:ea typeface="Arial"/>
                          <a:cs typeface="Arial"/>
                          <a:sym typeface="Arial"/>
                        </a:rPr>
                        <a:t>101 695</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a:solidFill>
                            <a:srgbClr val="000000"/>
                          </a:solidFill>
                          <a:latin typeface="Arial"/>
                          <a:ea typeface="Arial"/>
                          <a:cs typeface="Arial"/>
                          <a:sym typeface="Arial"/>
                        </a:rPr>
                        <a:t>2015</a:t>
                      </a:r>
                      <a:endParaRPr sz="1600" b="1" i="0" u="none" strike="noStrike" cap="none">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solidFill>
                            <a:srgbClr val="000000"/>
                          </a:solidFill>
                          <a:latin typeface="Arial"/>
                          <a:ea typeface="Arial"/>
                          <a:cs typeface="Arial"/>
                          <a:sym typeface="Arial"/>
                        </a:rPr>
                        <a:t>102 260</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a:solidFill>
                            <a:srgbClr val="000000"/>
                          </a:solidFill>
                          <a:latin typeface="Arial"/>
                          <a:ea typeface="Arial"/>
                          <a:cs typeface="Arial"/>
                          <a:sym typeface="Arial"/>
                        </a:rPr>
                        <a:t>2015</a:t>
                      </a:r>
                      <a:endParaRPr sz="1600" b="1" i="0" u="none" strike="noStrike" cap="none">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Male sex workers  (MSW)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Arial"/>
                          <a:ea typeface="Arial"/>
                          <a:cs typeface="Arial"/>
                          <a:sym typeface="Arial"/>
                        </a:rPr>
                        <a:t>29 776</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a:solidFill>
                            <a:srgbClr val="000000"/>
                          </a:solidFill>
                          <a:latin typeface="Arial"/>
                          <a:ea typeface="Arial"/>
                          <a:cs typeface="Arial"/>
                          <a:sym typeface="Arial"/>
                        </a:rPr>
                        <a:t>2015</a:t>
                      </a:r>
                      <a:endParaRPr sz="1600" b="1" i="0" u="none" strike="noStrike" cap="none">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sex workers (TGSW)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Arial"/>
                          <a:ea typeface="Arial"/>
                          <a:cs typeface="Arial"/>
                          <a:sym typeface="Arial"/>
                        </a:rPr>
                        <a:t>7 925</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 (TG)</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Arial"/>
                          <a:ea typeface="Arial"/>
                          <a:cs typeface="Arial"/>
                          <a:sym typeface="Arial"/>
                        </a:rPr>
                        <a:t>10 199</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9</a:t>
            </a:fld>
            <a:endParaRPr lang="th-TH" dirty="0">
              <a:solidFill>
                <a:prstClr val="black">
                  <a:tint val="75000"/>
                </a:prstClr>
              </a:solidFill>
            </a:endParaRPr>
          </a:p>
        </p:txBody>
      </p:sp>
      <p:sp>
        <p:nvSpPr>
          <p:cNvPr id="3" name="Title 2"/>
          <p:cNvSpPr>
            <a:spLocks noGrp="1"/>
          </p:cNvSpPr>
          <p:nvPr>
            <p:ph type="title"/>
          </p:nvPr>
        </p:nvSpPr>
        <p:spPr>
          <a:xfrm>
            <a:off x="228600" y="1571612"/>
            <a:ext cx="8897944" cy="504000"/>
          </a:xfrm>
        </p:spPr>
        <p:txBody>
          <a:bodyPr/>
          <a:lstStyle/>
          <a:p>
            <a:r>
              <a:rPr lang="en-GB" dirty="0"/>
              <a:t>National HIV prevalence among key populations, 2015-2016</a:t>
            </a:r>
          </a:p>
        </p:txBody>
      </p:sp>
      <p:sp>
        <p:nvSpPr>
          <p:cNvPr id="6" name="Rectangle 3"/>
          <p:cNvSpPr>
            <a:spLocks noChangeArrowheads="1"/>
          </p:cNvSpPr>
          <p:nvPr/>
        </p:nvSpPr>
        <p:spPr bwMode="auto">
          <a:xfrm>
            <a:off x="101603" y="6563565"/>
            <a:ext cx="9151938" cy="230832"/>
          </a:xfrm>
          <a:prstGeom prst="rect">
            <a:avLst/>
          </a:prstGeom>
          <a:noFill/>
          <a:ln w="9525">
            <a:noFill/>
            <a:miter lim="800000"/>
            <a:headEnd/>
            <a:tailEnd/>
          </a:ln>
        </p:spPr>
        <p:txBody>
          <a:bodyPr wrap="square">
            <a:spAutoFit/>
          </a:bodyPr>
          <a:lstStyle/>
          <a:p>
            <a:r>
              <a:rPr lang="en-US" sz="900" dirty="0">
                <a:solidFill>
                  <a:prstClr val="black"/>
                </a:solidFill>
                <a:ea typeface="ＭＳ Ｐゴシック" charset="-128"/>
                <a:cs typeface="Arial" pitchFamily="34" charset="0"/>
              </a:rPr>
              <a:t>Source: </a:t>
            </a:r>
            <a:r>
              <a:rPr lang="en-US" sz="900" dirty="0">
                <a:solidFill>
                  <a:srgbClr val="000000"/>
                </a:solidFill>
                <a:ea typeface="ＭＳ Ｐゴシック" charset="-128"/>
                <a:cs typeface="Arial" pitchFamily="34" charset="0"/>
              </a:rPr>
              <a:t>Prepared by </a:t>
            </a:r>
            <a:r>
              <a:rPr lang="en-US" sz="900" dirty="0">
                <a:solidFill>
                  <a:srgbClr val="000000"/>
                </a:solidFill>
                <a:ea typeface="ＭＳ Ｐゴシック" charset="-128"/>
                <a:cs typeface="Arial" pitchFamily="34" charset="0"/>
                <a:hlinkClick r:id="rId3"/>
              </a:rPr>
              <a:t>www.aidsdatahub.org</a:t>
            </a:r>
            <a:r>
              <a:rPr lang="en-US" sz="900" dirty="0">
                <a:solidFill>
                  <a:srgbClr val="000000"/>
                </a:solidFill>
                <a:ea typeface="ＭＳ Ｐゴシック" charset="-128"/>
                <a:cs typeface="Arial" pitchFamily="34" charset="0"/>
              </a:rPr>
              <a:t>  based on Serological surveys and Global AIDS Monitoring 2017</a:t>
            </a:r>
            <a:endParaRPr lang="th-TH" sz="900" dirty="0">
              <a:solidFill>
                <a:prstClr val="black"/>
              </a:solidFill>
              <a:ea typeface="ＭＳ Ｐゴシック" charset="-128"/>
            </a:endParaRPr>
          </a:p>
        </p:txBody>
      </p:sp>
      <p:graphicFrame>
        <p:nvGraphicFramePr>
          <p:cNvPr id="8" name="Chart 7"/>
          <p:cNvGraphicFramePr>
            <a:graphicFrameLocks noGrp="1"/>
          </p:cNvGraphicFramePr>
          <p:nvPr>
            <p:extLst>
              <p:ext uri="{D42A27DB-BD31-4B8C-83A1-F6EECF244321}">
                <p14:modId xmlns:p14="http://schemas.microsoft.com/office/powerpoint/2010/main" val="1446402682"/>
              </p:ext>
            </p:extLst>
          </p:nvPr>
        </p:nvGraphicFramePr>
        <p:xfrm>
          <a:off x="2400302" y="2362201"/>
          <a:ext cx="739139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007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ONLINEALLOWACCESS" val="1"/>
  <p:tag name="ISPRINGONLINEUPLOADPRESENTATION" val="1"/>
  <p:tag name="ISPRINGONLINEALLOWDOWNLOAD" val="1"/>
  <p:tag name="ISPRINGONLINETOPIC" val="Education"/>
  <p:tag name="ISPRINGONLINETAGS" val="vulnerability prevalence aids hiv &amp; data hub epidemiological status knowledge hiv/aids expenditure of national response risk behaviors"/>
  <p:tag name="ISPRINGONLINEDESCRIPTION" val="The Bangladesh - Overview in Slides consist of the summary of HIV and AIDS country data presented in charts, tables, graphs and maps using PowerPoint format. Prepared by the HIV/AIDS Data Hub for the Asia Pacific Region."/>
</p:tagLst>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0987653AF7AE409A419B493A50935E" ma:contentTypeVersion="2" ma:contentTypeDescription="Create a new document." ma:contentTypeScope="" ma:versionID="f688f0943a35528592c3cc4d7ae51ebe">
  <xsd:schema xmlns:xsd="http://www.w3.org/2001/XMLSchema" xmlns:xs="http://www.w3.org/2001/XMLSchema" xmlns:p="http://schemas.microsoft.com/office/2006/metadata/properties" xmlns:ns3="fea37293-84c2-41ce-81b4-656d98784ac3" targetNamespace="http://schemas.microsoft.com/office/2006/metadata/properties" ma:root="true" ma:fieldsID="a157cf15f4c1cec58be49c29594162e5" ns3:_="">
    <xsd:import namespace="fea37293-84c2-41ce-81b4-656d98784ac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37293-84c2-41ce-81b4-656d98784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E6773-E6B7-40B1-A28D-FF64499CB2D4}">
  <ds:schemaRefs>
    <ds:schemaRef ds:uri="http://purl.org/dc/dcmitype/"/>
    <ds:schemaRef ds:uri="http://schemas.openxmlformats.org/package/2006/metadata/core-properties"/>
    <ds:schemaRef ds:uri="http://schemas.microsoft.com/office/2006/documentManagement/types"/>
    <ds:schemaRef ds:uri="fea37293-84c2-41ce-81b4-656d98784ac3"/>
    <ds:schemaRef ds:uri="http://purl.org/dc/terms/"/>
    <ds:schemaRef ds:uri="http://schemas.microsoft.com/office/infopath/2007/PartnerControls"/>
    <ds:schemaRef ds:uri="http://www.w3.org/XML/1998/namespac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75F5DA3-7A28-42FE-B3C1-EFA632B0C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a37293-84c2-41ce-81b4-656d98784a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5261BC-F236-47B1-9803-30FE747A85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12265</TotalTime>
  <Words>4250</Words>
  <Application>Microsoft Office PowerPoint</Application>
  <PresentationFormat>Widescreen</PresentationFormat>
  <Paragraphs>387</Paragraphs>
  <Slides>57</Slides>
  <Notes>22</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57</vt:i4>
      </vt:variant>
    </vt:vector>
  </HeadingPairs>
  <TitlesOfParts>
    <vt:vector size="78" baseType="lpstr">
      <vt:lpstr>Arial</vt:lpstr>
      <vt:lpstr>Arial Narrow</vt:lpstr>
      <vt:lpstr>Calibri</vt:lpstr>
      <vt:lpstr>Cordia New</vt:lpstr>
      <vt:lpstr>Times New Roman</vt:lpstr>
      <vt:lpstr>1_Cover Design</vt:lpstr>
      <vt:lpstr>Layout</vt:lpstr>
      <vt:lpstr>2_Cover Design</vt:lpstr>
      <vt:lpstr>2_Layout</vt:lpstr>
      <vt:lpstr>4_Cover Design</vt:lpstr>
      <vt:lpstr>6_Cover Design</vt:lpstr>
      <vt:lpstr>5_Layout</vt:lpstr>
      <vt:lpstr>7_Cover Design</vt:lpstr>
      <vt:lpstr>6_Layout</vt:lpstr>
      <vt:lpstr>8_Cover Design</vt:lpstr>
      <vt:lpstr>7_Layout</vt:lpstr>
      <vt:lpstr>3_Layout</vt:lpstr>
      <vt:lpstr>10_Layout</vt:lpstr>
      <vt:lpstr>11_Layout</vt:lpstr>
      <vt:lpstr>12_Layout</vt:lpstr>
      <vt:lpstr>13_Layout</vt:lpstr>
      <vt:lpstr>Bangladesh</vt:lpstr>
      <vt:lpstr>CONTENT</vt:lpstr>
      <vt:lpstr>BASIC SOCIO-DEMOGRAPHIC INDICATORS</vt:lpstr>
      <vt:lpstr>HIV prevalence and  epidemiological status</vt:lpstr>
      <vt:lpstr>Estimated people living with HIV, new HIV infections and AIDS-related deaths, 1990-2018   </vt:lpstr>
      <vt:lpstr>Estimated people living with HIV, new HIV infections and AIDS-related deaths, 1990-2018   </vt:lpstr>
      <vt:lpstr>Estimated number of adults (15+) living with HIV and women (15+) living with HIV, 1990-2018    </vt:lpstr>
      <vt:lpstr>Key population size estimates, 2015</vt:lpstr>
      <vt:lpstr>National HIV prevalence among key populations, 2015-2016</vt:lpstr>
      <vt:lpstr>HIV prevalence among key populations, 2015-2016 </vt:lpstr>
      <vt:lpstr>HIV prevalence among key populations in Dhaka, by survey round from 2000-01 to 2015-16 </vt:lpstr>
      <vt:lpstr>HIV prevalence among Hijra, MSM and MSWs by sentinel site, 2015-16 </vt:lpstr>
      <vt:lpstr>Trends of HIV prevalence among people who inject drugs (male) by sentinel site, 2003 - 2016</vt:lpstr>
      <vt:lpstr>HIV prevalence among sex workers by type and sentinel site, 1998 - 2016</vt:lpstr>
      <vt:lpstr>Active syphilis prevalence among Hijra, MSM, MSWs and mixed sample of MSM and MSWs by sentinel site, 2011-2016</vt:lpstr>
      <vt:lpstr>Active syphilis prevalence among people who inject drugs (male) by sentinel site, 2011</vt:lpstr>
      <vt:lpstr>Active syphilis prevalence among female sex workers by type and sentinel site, 2011</vt:lpstr>
      <vt:lpstr>Annual reported number of  HIV infections, AIDS cases and deaths, 1989-2013 </vt:lpstr>
      <vt:lpstr>Risk behaviours </vt:lpstr>
      <vt:lpstr>Proportion of key populations who reported condom use at last sex, 2015</vt:lpstr>
      <vt:lpstr>Proportion of key populations who reported condom use at last sex, 2003 - 2015</vt:lpstr>
      <vt:lpstr>Proportion of MSWs and Hijra who reported condom use at last sex in the last week by type of client and surveyed city, 2002-2014 </vt:lpstr>
      <vt:lpstr>Proportion of MSWs and Hijra who reported consistent condom use during anal sex in the last week by type of client and surveyed city, 2002-2014 </vt:lpstr>
      <vt:lpstr>Proportion of MSM who reported condom use at last sex with commercial partners in the last months by type of partner and surveyed city, 2002-2014 </vt:lpstr>
      <vt:lpstr>Proportion of MSM who reported consistent condom use with commercial partners in the last months by type of partner and surveyed city, 2002-2014 </vt:lpstr>
      <vt:lpstr>Proportion of FSWs who reported consistent condom use with regular clients in the last week, 2002-2007 </vt:lpstr>
      <vt:lpstr>Consistent condom use among PWID with FSWs in the last year, 2002-2007 </vt:lpstr>
      <vt:lpstr>Average number of male clients (new and regular) in the last week among MSW in Dhaka and Chittagong districts, 2002-2014 </vt:lpstr>
      <vt:lpstr>Mean number of sex partners (anal/oral) and average number of sex acts in the last month among MSM, 2013-14 </vt:lpstr>
      <vt:lpstr>Average number of male clients (new and regular) in the last week among hijra sex workers, Dhaka, 2002-2014 </vt:lpstr>
      <vt:lpstr>Proportion of PWID who reported using sterile injecting equipment, 2003-04 and 2006-07 </vt:lpstr>
      <vt:lpstr>Overlapping risk behaviors and interaction among key populations, 2006-07 and 2013-14</vt:lpstr>
      <vt:lpstr>Proportion of adults (15-49) years who reported having more than one sexual partner in the last 12 months and reported use of a condom at last sex, 2004</vt:lpstr>
      <vt:lpstr>Vulnerability and HIV knowledge </vt:lpstr>
      <vt:lpstr>Proportion of key populations with comprehensive HIV knowledge, 2003-2014</vt:lpstr>
      <vt:lpstr>Proportion of key populations with comprehensive HIV knowledge by age group, 2006-07 </vt:lpstr>
      <vt:lpstr>Proportion of adults (15-49) with comprehensive HIV knowledge, 2011</vt:lpstr>
      <vt:lpstr>HIV expenditure  </vt:lpstr>
      <vt:lpstr>AIDS spending by financing source, 2008-2013 </vt:lpstr>
      <vt:lpstr>AIDS spending by financing source, 2008-2013</vt:lpstr>
      <vt:lpstr>AIDS spending by category, 2008-2013</vt:lpstr>
      <vt:lpstr>Proportion of total prevention programme spending on key populations at higher risk, 2010-2013</vt:lpstr>
      <vt:lpstr>Proportion of spending on HIV prevention from domestic and international sources, 2008-2013</vt:lpstr>
      <vt:lpstr>Proportion of  spending on care and treatment from domestic and international sources, 2008-2013</vt:lpstr>
      <vt:lpstr>National response </vt:lpstr>
      <vt:lpstr>Proportion of key populations reached with HIV prevention programmes, 2006 - 2016 </vt:lpstr>
      <vt:lpstr>Number of Needle and Syringe Programme (NSP) and Opioid Substitution Therapy sites (OST), 2011-2014</vt:lpstr>
      <vt:lpstr>Number of needle/syringes distributed per person who inject drugs per year, 2008-2016 </vt:lpstr>
      <vt:lpstr>Proportion of key populations who received an HIV test in the last 12 months and know their results, 2002-2016 </vt:lpstr>
      <vt:lpstr>Proportion of key populations who received an HIV test in the last 12 months and know their results, by survey year and city, 2002-2016 </vt:lpstr>
      <vt:lpstr>Treatment cascade, 2018</vt:lpstr>
      <vt:lpstr>HIV testing and treatment cascade, 2018</vt:lpstr>
      <vt:lpstr>ART scale up, 2000-2018</vt:lpstr>
      <vt:lpstr>Estimated adults living with HIV, adults receiving ARVs, and adult ART coverage, 2018</vt:lpstr>
      <vt:lpstr>Estimated pregnant women living with HIV, pregnant women receiving ARVs, and PMTCT coverage, 2018</vt:lpstr>
      <vt:lpstr>PowerPoint Presentation</vt:lpstr>
      <vt:lpstr>PowerPoint Presentation</vt:lpstr>
    </vt:vector>
  </TitlesOfParts>
  <Manager/>
  <Company>HIV/AIDS Data Hub for Asia-Pacific</Company>
  <LinksUpToDate>false</LinksUpToDate>
  <SharedDoc>false</SharedDoc>
  <HyperlinkBase>https://www.aidsdatahub.org/resource/bangladesh-country-slides-2019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Bangladesh Country Slides 2019</dc:title>
  <dc:subject/>
  <dc:creator>HIV/AIDS Data Hub for Asia-Pacific</dc:creator>
  <cp:keywords>hiv, aids, socio-demographic indicators, prevalence, epidemiology, risk behaviors, vulnerability, hiv knowledge, national response</cp:keywords>
  <dc:description/>
  <cp:lastModifiedBy>BOONYATHAROKUL, Earn</cp:lastModifiedBy>
  <cp:revision>1331</cp:revision>
  <cp:lastPrinted>2013-01-28T09:42:17Z</cp:lastPrinted>
  <dcterms:created xsi:type="dcterms:W3CDTF">2010-11-08T08:31:49Z</dcterms:created>
  <dcterms:modified xsi:type="dcterms:W3CDTF">2020-09-14T02:15:09Z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0x010100FA0987653AF7AE409A419B493A50935E</vt:lpwstr>
  </property>
</Properties>
</file>