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4.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5.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6.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9.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0.xml" ContentType="application/vnd.openxmlformats-officedocument.themeOverride+xml"/>
  <Override PartName="/ppt/charts/chart8.xml" ContentType="application/vnd.openxmlformats-officedocument.drawingml.chart+xml"/>
  <Override PartName="/ppt/theme/themeOverride11.xml" ContentType="application/vnd.openxmlformats-officedocument.themeOverride+xml"/>
  <Override PartName="/ppt/charts/chart9.xml" ContentType="application/vnd.openxmlformats-officedocument.drawingml.chart+xml"/>
  <Override PartName="/ppt/theme/themeOverride12.xml" ContentType="application/vnd.openxmlformats-officedocument.themeOverride+xml"/>
  <Override PartName="/ppt/charts/chart10.xml" ContentType="application/vnd.openxmlformats-officedocument.drawingml.chart+xml"/>
  <Override PartName="/ppt/theme/themeOverride13.xml" ContentType="application/vnd.openxmlformats-officedocument.themeOverride+xml"/>
  <Override PartName="/ppt/charts/chart11.xml" ContentType="application/vnd.openxmlformats-officedocument.drawingml.chart+xml"/>
  <Override PartName="/ppt/theme/themeOverride14.xml" ContentType="application/vnd.openxmlformats-officedocument.themeOverride+xml"/>
  <Override PartName="/ppt/charts/chart12.xml" ContentType="application/vnd.openxmlformats-officedocument.drawingml.chart+xml"/>
  <Override PartName="/ppt/theme/themeOverride15.xml" ContentType="application/vnd.openxmlformats-officedocument.themeOverride+xml"/>
  <Override PartName="/ppt/drawings/drawing1.xml" ContentType="application/vnd.openxmlformats-officedocument.drawingml.chartshapes+xml"/>
  <Override PartName="/ppt/charts/chart13.xml" ContentType="application/vnd.openxmlformats-officedocument.drawingml.chart+xml"/>
  <Override PartName="/ppt/theme/themeOverride16.xml" ContentType="application/vnd.openxmlformats-officedocument.themeOverride+xml"/>
  <Override PartName="/ppt/charts/chart14.xml" ContentType="application/vnd.openxmlformats-officedocument.drawingml.chart+xml"/>
  <Override PartName="/ppt/theme/themeOverride17.xml" ContentType="application/vnd.openxmlformats-officedocument.themeOverride+xml"/>
  <Override PartName="/ppt/charts/chart15.xml" ContentType="application/vnd.openxmlformats-officedocument.drawingml.chart+xml"/>
  <Override PartName="/ppt/theme/themeOverride18.xml" ContentType="application/vnd.openxmlformats-officedocument.themeOverride+xml"/>
  <Override PartName="/ppt/charts/chart16.xml" ContentType="application/vnd.openxmlformats-officedocument.drawingml.chart+xml"/>
  <Override PartName="/ppt/theme/themeOverride19.xml" ContentType="application/vnd.openxmlformats-officedocument.themeOverride+xml"/>
  <Override PartName="/ppt/charts/chart17.xml" ContentType="application/vnd.openxmlformats-officedocument.drawingml.chart+xml"/>
  <Override PartName="/ppt/theme/themeOverride20.xml" ContentType="application/vnd.openxmlformats-officedocument.themeOverride+xml"/>
  <Override PartName="/ppt/charts/chart18.xml" ContentType="application/vnd.openxmlformats-officedocument.drawingml.chart+xml"/>
  <Override PartName="/ppt/theme/themeOverride21.xml" ContentType="application/vnd.openxmlformats-officedocument.themeOverride+xml"/>
  <Override PartName="/ppt/charts/chart19.xml" ContentType="application/vnd.openxmlformats-officedocument.drawingml.chart+xml"/>
  <Override PartName="/ppt/theme/themeOverride22.xml" ContentType="application/vnd.openxmlformats-officedocument.themeOverride+xml"/>
  <Override PartName="/ppt/drawings/drawing2.xml" ContentType="application/vnd.openxmlformats-officedocument.drawingml.chartshapes+xml"/>
  <Override PartName="/ppt/charts/chart20.xml" ContentType="application/vnd.openxmlformats-officedocument.drawingml.chart+xml"/>
  <Override PartName="/ppt/theme/themeOverride23.xml" ContentType="application/vnd.openxmlformats-officedocument.themeOverride+xml"/>
  <Override PartName="/ppt/charts/chart21.xml" ContentType="application/vnd.openxmlformats-officedocument.drawingml.chart+xml"/>
  <Override PartName="/ppt/theme/themeOverride24.xml" ContentType="application/vnd.openxmlformats-officedocument.themeOverride+xml"/>
  <Override PartName="/ppt/charts/chart22.xml" ContentType="application/vnd.openxmlformats-officedocument.drawingml.chart+xml"/>
  <Override PartName="/ppt/theme/themeOverride25.xml" ContentType="application/vnd.openxmlformats-officedocument.themeOverride+xml"/>
  <Override PartName="/ppt/charts/chart23.xml" ContentType="application/vnd.openxmlformats-officedocument.drawingml.chart+xml"/>
  <Override PartName="/ppt/theme/themeOverride26.xml" ContentType="application/vnd.openxmlformats-officedocument.themeOverride+xml"/>
  <Override PartName="/ppt/charts/chart24.xml" ContentType="application/vnd.openxmlformats-officedocument.drawingml.chart+xml"/>
  <Override PartName="/ppt/theme/themeOverride27.xml" ContentType="application/vnd.openxmlformats-officedocument.themeOverride+xml"/>
  <Override PartName="/ppt/drawings/drawing3.xml" ContentType="application/vnd.openxmlformats-officedocument.drawingml.chartshapes+xml"/>
  <Override PartName="/ppt/charts/chart2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8.xml" ContentType="application/vnd.openxmlformats-officedocument.themeOverride+xml"/>
  <Override PartName="/ppt/notesSlides/notesSlide5.xml" ContentType="application/vnd.openxmlformats-officedocument.presentationml.notesSlide+xml"/>
  <Override PartName="/ppt/charts/chart26.xml" ContentType="application/vnd.openxmlformats-officedocument.drawingml.chart+xml"/>
  <Override PartName="/ppt/theme/themeOverride29.xml" ContentType="application/vnd.openxmlformats-officedocument.themeOverride+xml"/>
  <Override PartName="/ppt/notesSlides/notesSlide6.xml" ContentType="application/vnd.openxmlformats-officedocument.presentationml.notesSlide+xml"/>
  <Override PartName="/ppt/charts/chart27.xml" ContentType="application/vnd.openxmlformats-officedocument.drawingml.chart+xml"/>
  <Override PartName="/ppt/theme/themeOverride30.xml" ContentType="application/vnd.openxmlformats-officedocument.themeOverride+xml"/>
  <Override PartName="/ppt/notesSlides/notesSlide7.xml" ContentType="application/vnd.openxmlformats-officedocument.presentationml.notesSlide+xml"/>
  <Override PartName="/ppt/charts/chart28.xml" ContentType="application/vnd.openxmlformats-officedocument.drawingml.chart+xml"/>
  <Override PartName="/ppt/theme/themeOverride31.xml" ContentType="application/vnd.openxmlformats-officedocument.themeOverride+xml"/>
  <Override PartName="/ppt/drawings/drawing4.xml" ContentType="application/vnd.openxmlformats-officedocument.drawingml.chartshapes+xml"/>
  <Override PartName="/ppt/theme/themeOverride3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797" r:id="rId4"/>
    <p:sldMasterId id="2147483910" r:id="rId5"/>
    <p:sldMasterId id="2147483987" r:id="rId6"/>
    <p:sldMasterId id="2147483996" r:id="rId7"/>
    <p:sldMasterId id="2147484032" r:id="rId8"/>
    <p:sldMasterId id="2147484041" r:id="rId9"/>
    <p:sldMasterId id="2147484050" r:id="rId10"/>
    <p:sldMasterId id="2147484059" r:id="rId11"/>
    <p:sldMasterId id="2147484068" r:id="rId12"/>
    <p:sldMasterId id="2147484077" r:id="rId13"/>
    <p:sldMasterId id="2147484086" r:id="rId14"/>
    <p:sldMasterId id="2147484096" r:id="rId15"/>
    <p:sldMasterId id="2147484105" r:id="rId16"/>
    <p:sldMasterId id="2147484114" r:id="rId17"/>
  </p:sldMasterIdLst>
  <p:notesMasterIdLst>
    <p:notesMasterId r:id="rId54"/>
  </p:notesMasterIdLst>
  <p:handoutMasterIdLst>
    <p:handoutMasterId r:id="rId55"/>
  </p:handoutMasterIdLst>
  <p:sldIdLst>
    <p:sldId id="266" r:id="rId18"/>
    <p:sldId id="268" r:id="rId19"/>
    <p:sldId id="340" r:id="rId20"/>
    <p:sldId id="271" r:id="rId21"/>
    <p:sldId id="596" r:id="rId22"/>
    <p:sldId id="597" r:id="rId23"/>
    <p:sldId id="598" r:id="rId24"/>
    <p:sldId id="692" r:id="rId25"/>
    <p:sldId id="335" r:id="rId26"/>
    <p:sldId id="277" r:id="rId27"/>
    <p:sldId id="276" r:id="rId28"/>
    <p:sldId id="338" r:id="rId29"/>
    <p:sldId id="312" r:id="rId30"/>
    <p:sldId id="320" r:id="rId31"/>
    <p:sldId id="283" r:id="rId32"/>
    <p:sldId id="314" r:id="rId33"/>
    <p:sldId id="316" r:id="rId34"/>
    <p:sldId id="315" r:id="rId35"/>
    <p:sldId id="317" r:id="rId36"/>
    <p:sldId id="285" r:id="rId37"/>
    <p:sldId id="321" r:id="rId38"/>
    <p:sldId id="322" r:id="rId39"/>
    <p:sldId id="287" r:id="rId40"/>
    <p:sldId id="319" r:id="rId41"/>
    <p:sldId id="323" r:id="rId42"/>
    <p:sldId id="288" r:id="rId43"/>
    <p:sldId id="291" r:id="rId44"/>
    <p:sldId id="327" r:id="rId45"/>
    <p:sldId id="290" r:id="rId46"/>
    <p:sldId id="326" r:id="rId47"/>
    <p:sldId id="685" r:id="rId48"/>
    <p:sldId id="693" r:id="rId49"/>
    <p:sldId id="286" r:id="rId50"/>
    <p:sldId id="260" r:id="rId51"/>
    <p:sldId id="334" r:id="rId52"/>
    <p:sldId id="310" r:id="rId53"/>
  </p:sldIdLst>
  <p:sldSz cx="12192000" cy="6858000"/>
  <p:notesSz cx="7102475" cy="10234613"/>
  <p:defaultTextStyle>
    <a:defPPr>
      <a:defRPr lang="th-TH"/>
    </a:defPPr>
    <a:lvl1pPr algn="l" rtl="0" fontAlgn="base">
      <a:spcBef>
        <a:spcPct val="0"/>
      </a:spcBef>
      <a:spcAft>
        <a:spcPct val="0"/>
      </a:spcAft>
      <a:defRPr sz="2800" kern="1200">
        <a:solidFill>
          <a:schemeClr val="tx1"/>
        </a:solidFill>
        <a:latin typeface="Arial" charset="0"/>
        <a:ea typeface="+mn-ea"/>
        <a:cs typeface="Cordia New" pitchFamily="34" charset="-34"/>
      </a:defRPr>
    </a:lvl1pPr>
    <a:lvl2pPr marL="457200" algn="l" rtl="0" fontAlgn="base">
      <a:spcBef>
        <a:spcPct val="0"/>
      </a:spcBef>
      <a:spcAft>
        <a:spcPct val="0"/>
      </a:spcAft>
      <a:defRPr sz="2800" kern="1200">
        <a:solidFill>
          <a:schemeClr val="tx1"/>
        </a:solidFill>
        <a:latin typeface="Arial" charset="0"/>
        <a:ea typeface="+mn-ea"/>
        <a:cs typeface="Cordia New" pitchFamily="34" charset="-34"/>
      </a:defRPr>
    </a:lvl2pPr>
    <a:lvl3pPr marL="914400" algn="l" rtl="0" fontAlgn="base">
      <a:spcBef>
        <a:spcPct val="0"/>
      </a:spcBef>
      <a:spcAft>
        <a:spcPct val="0"/>
      </a:spcAft>
      <a:defRPr sz="2800" kern="1200">
        <a:solidFill>
          <a:schemeClr val="tx1"/>
        </a:solidFill>
        <a:latin typeface="Arial" charset="0"/>
        <a:ea typeface="+mn-ea"/>
        <a:cs typeface="Cordia New" pitchFamily="34" charset="-34"/>
      </a:defRPr>
    </a:lvl3pPr>
    <a:lvl4pPr marL="1371600" algn="l" rtl="0" fontAlgn="base">
      <a:spcBef>
        <a:spcPct val="0"/>
      </a:spcBef>
      <a:spcAft>
        <a:spcPct val="0"/>
      </a:spcAft>
      <a:defRPr sz="2800" kern="1200">
        <a:solidFill>
          <a:schemeClr val="tx1"/>
        </a:solidFill>
        <a:latin typeface="Arial" charset="0"/>
        <a:ea typeface="+mn-ea"/>
        <a:cs typeface="Cordia New" pitchFamily="34" charset="-34"/>
      </a:defRPr>
    </a:lvl4pPr>
    <a:lvl5pPr marL="1828800" algn="l" rtl="0" fontAlgn="base">
      <a:spcBef>
        <a:spcPct val="0"/>
      </a:spcBef>
      <a:spcAft>
        <a:spcPct val="0"/>
      </a:spcAft>
      <a:defRPr sz="2800" kern="1200">
        <a:solidFill>
          <a:schemeClr val="tx1"/>
        </a:solidFill>
        <a:latin typeface="Arial" charset="0"/>
        <a:ea typeface="+mn-ea"/>
        <a:cs typeface="Cordia New" pitchFamily="34" charset="-34"/>
      </a:defRPr>
    </a:lvl5pPr>
    <a:lvl6pPr marL="2286000" algn="l" defTabSz="914400" rtl="0" eaLnBrk="1" latinLnBrk="0" hangingPunct="1">
      <a:defRPr sz="2800" kern="1200">
        <a:solidFill>
          <a:schemeClr val="tx1"/>
        </a:solidFill>
        <a:latin typeface="Arial" charset="0"/>
        <a:ea typeface="+mn-ea"/>
        <a:cs typeface="Cordia New" pitchFamily="34" charset="-34"/>
      </a:defRPr>
    </a:lvl6pPr>
    <a:lvl7pPr marL="2743200" algn="l" defTabSz="914400" rtl="0" eaLnBrk="1" latinLnBrk="0" hangingPunct="1">
      <a:defRPr sz="2800" kern="1200">
        <a:solidFill>
          <a:schemeClr val="tx1"/>
        </a:solidFill>
        <a:latin typeface="Arial" charset="0"/>
        <a:ea typeface="+mn-ea"/>
        <a:cs typeface="Cordia New" pitchFamily="34" charset="-34"/>
      </a:defRPr>
    </a:lvl7pPr>
    <a:lvl8pPr marL="3200400" algn="l" defTabSz="914400" rtl="0" eaLnBrk="1" latinLnBrk="0" hangingPunct="1">
      <a:defRPr sz="2800" kern="1200">
        <a:solidFill>
          <a:schemeClr val="tx1"/>
        </a:solidFill>
        <a:latin typeface="Arial" charset="0"/>
        <a:ea typeface="+mn-ea"/>
        <a:cs typeface="Cordia New" pitchFamily="34" charset="-34"/>
      </a:defRPr>
    </a:lvl8pPr>
    <a:lvl9pPr marL="3657600" algn="l" defTabSz="914400" rtl="0" eaLnBrk="1" latinLnBrk="0" hangingPunct="1">
      <a:defRPr sz="2800" kern="1200">
        <a:solidFill>
          <a:schemeClr val="tx1"/>
        </a:solidFill>
        <a:latin typeface="Arial"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540"/>
    <a:srgbClr val="00AEEF"/>
    <a:srgbClr val="EC008C"/>
    <a:srgbClr val="F78E1E"/>
    <a:srgbClr val="E31837"/>
    <a:srgbClr val="9BE5FF"/>
    <a:srgbClr val="C9F1FF"/>
    <a:srgbClr val="79DCFF"/>
    <a:srgbClr val="FBD5DA"/>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8" autoAdjust="0"/>
    <p:restoredTop sz="86528" autoAdjust="0"/>
  </p:normalViewPr>
  <p:slideViewPr>
    <p:cSldViewPr>
      <p:cViewPr varScale="1">
        <p:scale>
          <a:sx n="58" d="100"/>
          <a:sy n="58" d="100"/>
        </p:scale>
        <p:origin x="1056"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842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tableStyles" Target="tableStyle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3.xml"/></Relationships>
</file>

<file path=ppt/charts/_rels/chart11.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14.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1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7.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8.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1.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1.xlsx"/><Relationship Id="rId1" Type="http://schemas.openxmlformats.org/officeDocument/2006/relationships/themeOverride" Target="../theme/themeOverride22.xml"/></Relationships>
</file>

<file path=ppt/charts/_rels/chart2.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3.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4.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5.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6.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6.xlsx"/><Relationship Id="rId1" Type="http://schemas.openxmlformats.org/officeDocument/2006/relationships/themeOverride" Target="../theme/themeOverride27.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G:\!%20My%20Data\!%20YEYU_WORKSHOP\!%20Bhutan_25JULY2010\Bhutan_Data%20Sources\Bhutan%20Cascade%202018.xlsx" TargetMode="Externa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9.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30.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9.xlsx"/><Relationship Id="rId1" Type="http://schemas.openxmlformats.org/officeDocument/2006/relationships/themeOverride" Target="../theme/themeOverride3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G:\!%20My%20Data\!%20YEYU_WORKSHOP\!%20Bhutan_25JULY2010\Bhutan_Data%20Sources\Bhutan%20Cascade%202018.xlsx"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1.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43749999999997E-2"/>
          <c:y val="3.7008564814814821E-2"/>
          <c:w val="0.87165668402777774"/>
          <c:h val="0.70096666666666663"/>
        </c:manualLayout>
      </c:layout>
      <c:lineChart>
        <c:grouping val="standard"/>
        <c:varyColors val="1"/>
        <c:ser>
          <c:idx val="0"/>
          <c:order val="0"/>
          <c:tx>
            <c:strRef>
              <c:f>'[Estimates_template_2019 (updated).xlsx]Bhutan_ni_plhiv_deaths'!$C$2</c:f>
              <c:strCache>
                <c:ptCount val="1"/>
                <c:pt idx="0">
                  <c:v>PLHIV</c:v>
                </c:pt>
              </c:strCache>
            </c:strRef>
          </c:tx>
          <c:spPr>
            <a:ln w="38100" cmpd="sng">
              <a:solidFill>
                <a:srgbClr val="63CDF6"/>
              </a:solidFill>
              <a:prstDash val="solid"/>
            </a:ln>
          </c:spPr>
          <c:marker>
            <c:symbol val="none"/>
          </c:marker>
          <c:dLbls>
            <c:dLbl>
              <c:idx val="28"/>
              <c:tx>
                <c:rich>
                  <a:bodyPr/>
                  <a:lstStyle/>
                  <a:p>
                    <a:r>
                      <a:rPr lang="en-US" dirty="0"/>
                      <a:t>1300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098-46C6-9D31-6C2E02C601B5}"/>
                </c:ext>
              </c:extLst>
            </c:dLbl>
            <c:spPr>
              <a:noFill/>
              <a:ln>
                <a:noFill/>
              </a:ln>
              <a:effectLst/>
            </c:spPr>
            <c:txPr>
              <a:bodyPr/>
              <a:lstStyle/>
              <a:p>
                <a:pPr>
                  <a:defRPr b="1">
                    <a:solidFill>
                      <a:srgbClr val="63CDF6"/>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(updated).xlsx]Bhutan_ni_plhiv_deaths'!$C$3:$C$31</c:f>
              <c:numCache>
                <c:formatCode>_(* #,##0_);_(* \(#,##0\);_(* "-"??_);_(@_)</c:formatCode>
                <c:ptCount val="29"/>
                <c:pt idx="0">
                  <c:v>45</c:v>
                </c:pt>
                <c:pt idx="1">
                  <c:v>57</c:v>
                </c:pt>
                <c:pt idx="2">
                  <c:v>73</c:v>
                </c:pt>
                <c:pt idx="3">
                  <c:v>92</c:v>
                </c:pt>
                <c:pt idx="4">
                  <c:v>117</c:v>
                </c:pt>
                <c:pt idx="5">
                  <c:v>150</c:v>
                </c:pt>
                <c:pt idx="6">
                  <c:v>195</c:v>
                </c:pt>
                <c:pt idx="7">
                  <c:v>253</c:v>
                </c:pt>
                <c:pt idx="8">
                  <c:v>333</c:v>
                </c:pt>
                <c:pt idx="9">
                  <c:v>419</c:v>
                </c:pt>
                <c:pt idx="10">
                  <c:v>530</c:v>
                </c:pt>
                <c:pt idx="11">
                  <c:v>645</c:v>
                </c:pt>
                <c:pt idx="12">
                  <c:v>774</c:v>
                </c:pt>
                <c:pt idx="13">
                  <c:v>894</c:v>
                </c:pt>
                <c:pt idx="14">
                  <c:v>992</c:v>
                </c:pt>
                <c:pt idx="15">
                  <c:v>1080</c:v>
                </c:pt>
                <c:pt idx="16">
                  <c:v>1163</c:v>
                </c:pt>
                <c:pt idx="17">
                  <c:v>1221</c:v>
                </c:pt>
                <c:pt idx="18">
                  <c:v>1264</c:v>
                </c:pt>
                <c:pt idx="19">
                  <c:v>1298</c:v>
                </c:pt>
                <c:pt idx="20">
                  <c:v>1315</c:v>
                </c:pt>
                <c:pt idx="21">
                  <c:v>1323</c:v>
                </c:pt>
                <c:pt idx="22">
                  <c:v>1324</c:v>
                </c:pt>
                <c:pt idx="23">
                  <c:v>1320</c:v>
                </c:pt>
                <c:pt idx="24">
                  <c:v>1315</c:v>
                </c:pt>
                <c:pt idx="25">
                  <c:v>1308</c:v>
                </c:pt>
                <c:pt idx="26">
                  <c:v>1303</c:v>
                </c:pt>
                <c:pt idx="27">
                  <c:v>1299</c:v>
                </c:pt>
                <c:pt idx="28">
                  <c:v>1302</c:v>
                </c:pt>
              </c:numCache>
            </c:numRef>
          </c:val>
          <c:smooth val="0"/>
          <c:extLst>
            <c:ext xmlns:c16="http://schemas.microsoft.com/office/drawing/2014/chart" uri="{C3380CC4-5D6E-409C-BE32-E72D297353CC}">
              <c16:uniqueId val="{00000001-9098-46C6-9D31-6C2E02C601B5}"/>
            </c:ext>
          </c:extLst>
        </c:ser>
        <c:ser>
          <c:idx val="1"/>
          <c:order val="1"/>
          <c:tx>
            <c:strRef>
              <c:f>'[Estimates_template_2019 (updated).xlsx]Bhutan_ni_plhiv_deaths'!$D$2</c:f>
              <c:strCache>
                <c:ptCount val="1"/>
                <c:pt idx="0">
                  <c:v>PLHIV - Lower</c:v>
                </c:pt>
              </c:strCache>
            </c:strRef>
          </c:tx>
          <c:spPr>
            <a:ln w="19050" cmpd="sng">
              <a:solidFill>
                <a:srgbClr val="63CDF6"/>
              </a:solidFill>
              <a:prstDash val="sysDot"/>
            </a:ln>
          </c:spPr>
          <c:marker>
            <c:symbol val="none"/>
          </c:marker>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(updated).xlsx]Bhutan_ni_plhiv_deaths'!$D$3:$D$31</c:f>
              <c:numCache>
                <c:formatCode>_(* #,##0_);_(* \(#,##0\);_(* "-"??_);_(@_)</c:formatCode>
                <c:ptCount val="29"/>
                <c:pt idx="0">
                  <c:v>2</c:v>
                </c:pt>
                <c:pt idx="1">
                  <c:v>3</c:v>
                </c:pt>
                <c:pt idx="2">
                  <c:v>4</c:v>
                </c:pt>
                <c:pt idx="3">
                  <c:v>7</c:v>
                </c:pt>
                <c:pt idx="4">
                  <c:v>13</c:v>
                </c:pt>
                <c:pt idx="5">
                  <c:v>22</c:v>
                </c:pt>
                <c:pt idx="6">
                  <c:v>34</c:v>
                </c:pt>
                <c:pt idx="7">
                  <c:v>50</c:v>
                </c:pt>
                <c:pt idx="8">
                  <c:v>79</c:v>
                </c:pt>
                <c:pt idx="9">
                  <c:v>127</c:v>
                </c:pt>
                <c:pt idx="10">
                  <c:v>179</c:v>
                </c:pt>
                <c:pt idx="11">
                  <c:v>228</c:v>
                </c:pt>
                <c:pt idx="12">
                  <c:v>307</c:v>
                </c:pt>
                <c:pt idx="13">
                  <c:v>335</c:v>
                </c:pt>
                <c:pt idx="14">
                  <c:v>400</c:v>
                </c:pt>
                <c:pt idx="15">
                  <c:v>425</c:v>
                </c:pt>
                <c:pt idx="16">
                  <c:v>493</c:v>
                </c:pt>
                <c:pt idx="17">
                  <c:v>526</c:v>
                </c:pt>
                <c:pt idx="18">
                  <c:v>560</c:v>
                </c:pt>
                <c:pt idx="19">
                  <c:v>589</c:v>
                </c:pt>
                <c:pt idx="20">
                  <c:v>594</c:v>
                </c:pt>
                <c:pt idx="21">
                  <c:v>609</c:v>
                </c:pt>
                <c:pt idx="22">
                  <c:v>632</c:v>
                </c:pt>
                <c:pt idx="23">
                  <c:v>640</c:v>
                </c:pt>
                <c:pt idx="24">
                  <c:v>658</c:v>
                </c:pt>
                <c:pt idx="25">
                  <c:v>672</c:v>
                </c:pt>
                <c:pt idx="26">
                  <c:v>687</c:v>
                </c:pt>
                <c:pt idx="27">
                  <c:v>697</c:v>
                </c:pt>
                <c:pt idx="28">
                  <c:v>697</c:v>
                </c:pt>
              </c:numCache>
            </c:numRef>
          </c:val>
          <c:smooth val="0"/>
          <c:extLst>
            <c:ext xmlns:c16="http://schemas.microsoft.com/office/drawing/2014/chart" uri="{C3380CC4-5D6E-409C-BE32-E72D297353CC}">
              <c16:uniqueId val="{00000002-9098-46C6-9D31-6C2E02C601B5}"/>
            </c:ext>
          </c:extLst>
        </c:ser>
        <c:ser>
          <c:idx val="2"/>
          <c:order val="2"/>
          <c:tx>
            <c:strRef>
              <c:f>'[Estimates_template_2019 (updated).xlsx]Bhutan_ni_plhiv_deaths'!$E$2</c:f>
              <c:strCache>
                <c:ptCount val="1"/>
                <c:pt idx="0">
                  <c:v>PLHIV - Upper</c:v>
                </c:pt>
              </c:strCache>
            </c:strRef>
          </c:tx>
          <c:spPr>
            <a:ln w="19050" cmpd="sng">
              <a:solidFill>
                <a:srgbClr val="63CDF6"/>
              </a:solidFill>
              <a:prstDash val="sysDot"/>
            </a:ln>
          </c:spPr>
          <c:marker>
            <c:symbol val="none"/>
          </c:marker>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(updated).xlsx]Bhutan_ni_plhiv_deaths'!$E$3:$E$31</c:f>
              <c:numCache>
                <c:formatCode>_(* #,##0_);_(* \(#,##0\);_(* "-"??_);_(@_)</c:formatCode>
                <c:ptCount val="29"/>
                <c:pt idx="0">
                  <c:v>147</c:v>
                </c:pt>
                <c:pt idx="1">
                  <c:v>160</c:v>
                </c:pt>
                <c:pt idx="2">
                  <c:v>196</c:v>
                </c:pt>
                <c:pt idx="3">
                  <c:v>221</c:v>
                </c:pt>
                <c:pt idx="4">
                  <c:v>276</c:v>
                </c:pt>
                <c:pt idx="5">
                  <c:v>369</c:v>
                </c:pt>
                <c:pt idx="6">
                  <c:v>466</c:v>
                </c:pt>
                <c:pt idx="7">
                  <c:v>559</c:v>
                </c:pt>
                <c:pt idx="8">
                  <c:v>673</c:v>
                </c:pt>
                <c:pt idx="9">
                  <c:v>817</c:v>
                </c:pt>
                <c:pt idx="10">
                  <c:v>965</c:v>
                </c:pt>
                <c:pt idx="11">
                  <c:v>1115</c:v>
                </c:pt>
                <c:pt idx="12">
                  <c:v>1356</c:v>
                </c:pt>
                <c:pt idx="13">
                  <c:v>1659</c:v>
                </c:pt>
                <c:pt idx="14">
                  <c:v>1880</c:v>
                </c:pt>
                <c:pt idx="15">
                  <c:v>1983</c:v>
                </c:pt>
                <c:pt idx="16">
                  <c:v>2320</c:v>
                </c:pt>
                <c:pt idx="17">
                  <c:v>2431</c:v>
                </c:pt>
                <c:pt idx="18">
                  <c:v>2461</c:v>
                </c:pt>
                <c:pt idx="19">
                  <c:v>2603</c:v>
                </c:pt>
                <c:pt idx="20">
                  <c:v>2661</c:v>
                </c:pt>
                <c:pt idx="21">
                  <c:v>2659</c:v>
                </c:pt>
                <c:pt idx="22">
                  <c:v>2678</c:v>
                </c:pt>
                <c:pt idx="23">
                  <c:v>2721</c:v>
                </c:pt>
                <c:pt idx="24">
                  <c:v>2762</c:v>
                </c:pt>
                <c:pt idx="25">
                  <c:v>2684</c:v>
                </c:pt>
                <c:pt idx="26">
                  <c:v>2574</c:v>
                </c:pt>
                <c:pt idx="27">
                  <c:v>2673</c:v>
                </c:pt>
                <c:pt idx="28">
                  <c:v>2736</c:v>
                </c:pt>
              </c:numCache>
            </c:numRef>
          </c:val>
          <c:smooth val="0"/>
          <c:extLst>
            <c:ext xmlns:c16="http://schemas.microsoft.com/office/drawing/2014/chart" uri="{C3380CC4-5D6E-409C-BE32-E72D297353CC}">
              <c16:uniqueId val="{00000003-9098-46C6-9D31-6C2E02C601B5}"/>
            </c:ext>
          </c:extLst>
        </c:ser>
        <c:ser>
          <c:idx val="3"/>
          <c:order val="3"/>
          <c:tx>
            <c:strRef>
              <c:f>'[Estimates_template_2019 (updated).xlsx]Bhutan_ni_plhiv_deaths'!$F$2</c:f>
              <c:strCache>
                <c:ptCount val="1"/>
                <c:pt idx="0">
                  <c:v>New HIV infections</c:v>
                </c:pt>
              </c:strCache>
            </c:strRef>
          </c:tx>
          <c:spPr>
            <a:ln w="38100" cmpd="sng">
              <a:solidFill>
                <a:srgbClr val="FF5050"/>
              </a:solidFill>
              <a:prstDash val="solid"/>
            </a:ln>
          </c:spPr>
          <c:marker>
            <c:symbol val="none"/>
          </c:marker>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(updated).xlsx]Bhutan_ni_plhiv_deaths'!$F$3:$F$31</c:f>
              <c:numCache>
                <c:formatCode>_(* #,##0_);_(* \(#,##0\);_(* "-"??_);_(@_)</c:formatCode>
                <c:ptCount val="29"/>
                <c:pt idx="0">
                  <c:v>13</c:v>
                </c:pt>
                <c:pt idx="1">
                  <c:v>16</c:v>
                </c:pt>
                <c:pt idx="2">
                  <c:v>21</c:v>
                </c:pt>
                <c:pt idx="3">
                  <c:v>26</c:v>
                </c:pt>
                <c:pt idx="4">
                  <c:v>34</c:v>
                </c:pt>
                <c:pt idx="5">
                  <c:v>44</c:v>
                </c:pt>
                <c:pt idx="6">
                  <c:v>56</c:v>
                </c:pt>
                <c:pt idx="7">
                  <c:v>70</c:v>
                </c:pt>
                <c:pt idx="8">
                  <c:v>93</c:v>
                </c:pt>
                <c:pt idx="9">
                  <c:v>102</c:v>
                </c:pt>
                <c:pt idx="10">
                  <c:v>128</c:v>
                </c:pt>
                <c:pt idx="11">
                  <c:v>135</c:v>
                </c:pt>
                <c:pt idx="12">
                  <c:v>151</c:v>
                </c:pt>
                <c:pt idx="13">
                  <c:v>149</c:v>
                </c:pt>
                <c:pt idx="14">
                  <c:v>137</c:v>
                </c:pt>
                <c:pt idx="15">
                  <c:v>136</c:v>
                </c:pt>
                <c:pt idx="16">
                  <c:v>143</c:v>
                </c:pt>
                <c:pt idx="17">
                  <c:v>128</c:v>
                </c:pt>
                <c:pt idx="18">
                  <c:v>121</c:v>
                </c:pt>
                <c:pt idx="19">
                  <c:v>118</c:v>
                </c:pt>
                <c:pt idx="20">
                  <c:v>108</c:v>
                </c:pt>
                <c:pt idx="21">
                  <c:v>102</c:v>
                </c:pt>
                <c:pt idx="22">
                  <c:v>99</c:v>
                </c:pt>
                <c:pt idx="23">
                  <c:v>95</c:v>
                </c:pt>
                <c:pt idx="24">
                  <c:v>93</c:v>
                </c:pt>
                <c:pt idx="25">
                  <c:v>89</c:v>
                </c:pt>
                <c:pt idx="26">
                  <c:v>85</c:v>
                </c:pt>
                <c:pt idx="27">
                  <c:v>81</c:v>
                </c:pt>
                <c:pt idx="28">
                  <c:v>78</c:v>
                </c:pt>
              </c:numCache>
            </c:numRef>
          </c:val>
          <c:smooth val="0"/>
          <c:extLst>
            <c:ext xmlns:c16="http://schemas.microsoft.com/office/drawing/2014/chart" uri="{C3380CC4-5D6E-409C-BE32-E72D297353CC}">
              <c16:uniqueId val="{00000004-9098-46C6-9D31-6C2E02C601B5}"/>
            </c:ext>
          </c:extLst>
        </c:ser>
        <c:ser>
          <c:idx val="4"/>
          <c:order val="4"/>
          <c:tx>
            <c:strRef>
              <c:f>'[Estimates_template_2019 (updated).xlsx]Bhutan_ni_plhiv_deaths'!$G$2</c:f>
              <c:strCache>
                <c:ptCount val="1"/>
                <c:pt idx="0">
                  <c:v>NI - Lower</c:v>
                </c:pt>
              </c:strCache>
            </c:strRef>
          </c:tx>
          <c:spPr>
            <a:ln w="19050" cmpd="sng">
              <a:solidFill>
                <a:srgbClr val="FF5050"/>
              </a:solidFill>
              <a:prstDash val="sysDot"/>
            </a:ln>
          </c:spPr>
          <c:marker>
            <c:symbol val="none"/>
          </c:marker>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(updated).xlsx]Bhutan_ni_plhiv_deaths'!$G$3:$G$31</c:f>
              <c:numCache>
                <c:formatCode>_(* #,##0_);_(* \(#,##0\);_(* "-"??_);_(@_)</c:formatCode>
                <c:ptCount val="29"/>
                <c:pt idx="0">
                  <c:v>1</c:v>
                </c:pt>
                <c:pt idx="1">
                  <c:v>1</c:v>
                </c:pt>
                <c:pt idx="2">
                  <c:v>2</c:v>
                </c:pt>
                <c:pt idx="3">
                  <c:v>3</c:v>
                </c:pt>
                <c:pt idx="4">
                  <c:v>6</c:v>
                </c:pt>
                <c:pt idx="5">
                  <c:v>7</c:v>
                </c:pt>
                <c:pt idx="6">
                  <c:v>12</c:v>
                </c:pt>
                <c:pt idx="7">
                  <c:v>20</c:v>
                </c:pt>
                <c:pt idx="8">
                  <c:v>29</c:v>
                </c:pt>
                <c:pt idx="9">
                  <c:v>34</c:v>
                </c:pt>
                <c:pt idx="10">
                  <c:v>43</c:v>
                </c:pt>
                <c:pt idx="11">
                  <c:v>46</c:v>
                </c:pt>
                <c:pt idx="12">
                  <c:v>50</c:v>
                </c:pt>
                <c:pt idx="13">
                  <c:v>49</c:v>
                </c:pt>
                <c:pt idx="14">
                  <c:v>47</c:v>
                </c:pt>
                <c:pt idx="15">
                  <c:v>52</c:v>
                </c:pt>
                <c:pt idx="16">
                  <c:v>59</c:v>
                </c:pt>
                <c:pt idx="17">
                  <c:v>56</c:v>
                </c:pt>
                <c:pt idx="18">
                  <c:v>56</c:v>
                </c:pt>
                <c:pt idx="19">
                  <c:v>56</c:v>
                </c:pt>
                <c:pt idx="20">
                  <c:v>51</c:v>
                </c:pt>
                <c:pt idx="21">
                  <c:v>48</c:v>
                </c:pt>
                <c:pt idx="22">
                  <c:v>46</c:v>
                </c:pt>
                <c:pt idx="23">
                  <c:v>43</c:v>
                </c:pt>
                <c:pt idx="24">
                  <c:v>40</c:v>
                </c:pt>
                <c:pt idx="25">
                  <c:v>37</c:v>
                </c:pt>
                <c:pt idx="26">
                  <c:v>34</c:v>
                </c:pt>
                <c:pt idx="27">
                  <c:v>32</c:v>
                </c:pt>
                <c:pt idx="28">
                  <c:v>29</c:v>
                </c:pt>
              </c:numCache>
            </c:numRef>
          </c:val>
          <c:smooth val="0"/>
          <c:extLst>
            <c:ext xmlns:c16="http://schemas.microsoft.com/office/drawing/2014/chart" uri="{C3380CC4-5D6E-409C-BE32-E72D297353CC}">
              <c16:uniqueId val="{00000005-9098-46C6-9D31-6C2E02C601B5}"/>
            </c:ext>
          </c:extLst>
        </c:ser>
        <c:ser>
          <c:idx val="5"/>
          <c:order val="5"/>
          <c:tx>
            <c:strRef>
              <c:f>'[Estimates_template_2019 (updated).xlsx]Bhutan_ni_plhiv_deaths'!$H$2</c:f>
              <c:strCache>
                <c:ptCount val="1"/>
                <c:pt idx="0">
                  <c:v>NI - Upper</c:v>
                </c:pt>
              </c:strCache>
            </c:strRef>
          </c:tx>
          <c:spPr>
            <a:ln w="19050" cmpd="sng">
              <a:solidFill>
                <a:srgbClr val="FF5050"/>
              </a:solidFill>
              <a:prstDash val="sysDot"/>
            </a:ln>
          </c:spPr>
          <c:marker>
            <c:symbol val="none"/>
          </c:marker>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(updated).xlsx]Bhutan_ni_plhiv_deaths'!$H$3:$H$31</c:f>
              <c:numCache>
                <c:formatCode>_(* #,##0_);_(* \(#,##0\);_(* "-"??_);_(@_)</c:formatCode>
                <c:ptCount val="29"/>
                <c:pt idx="0">
                  <c:v>34</c:v>
                </c:pt>
                <c:pt idx="1">
                  <c:v>41</c:v>
                </c:pt>
                <c:pt idx="2">
                  <c:v>53</c:v>
                </c:pt>
                <c:pt idx="3">
                  <c:v>71</c:v>
                </c:pt>
                <c:pt idx="4">
                  <c:v>97</c:v>
                </c:pt>
                <c:pt idx="5">
                  <c:v>106</c:v>
                </c:pt>
                <c:pt idx="6">
                  <c:v>126</c:v>
                </c:pt>
                <c:pt idx="7">
                  <c:v>138</c:v>
                </c:pt>
                <c:pt idx="8">
                  <c:v>171</c:v>
                </c:pt>
                <c:pt idx="9">
                  <c:v>192</c:v>
                </c:pt>
                <c:pt idx="10">
                  <c:v>272</c:v>
                </c:pt>
                <c:pt idx="11">
                  <c:v>296</c:v>
                </c:pt>
                <c:pt idx="12">
                  <c:v>341</c:v>
                </c:pt>
                <c:pt idx="13">
                  <c:v>358</c:v>
                </c:pt>
                <c:pt idx="14">
                  <c:v>336</c:v>
                </c:pt>
                <c:pt idx="15">
                  <c:v>340</c:v>
                </c:pt>
                <c:pt idx="16">
                  <c:v>370</c:v>
                </c:pt>
                <c:pt idx="17">
                  <c:v>314</c:v>
                </c:pt>
                <c:pt idx="18">
                  <c:v>299</c:v>
                </c:pt>
                <c:pt idx="19">
                  <c:v>280</c:v>
                </c:pt>
                <c:pt idx="20">
                  <c:v>245</c:v>
                </c:pt>
                <c:pt idx="21">
                  <c:v>238</c:v>
                </c:pt>
                <c:pt idx="22">
                  <c:v>219</c:v>
                </c:pt>
                <c:pt idx="23">
                  <c:v>215</c:v>
                </c:pt>
                <c:pt idx="24">
                  <c:v>201</c:v>
                </c:pt>
                <c:pt idx="25">
                  <c:v>195</c:v>
                </c:pt>
                <c:pt idx="26">
                  <c:v>193</c:v>
                </c:pt>
                <c:pt idx="27">
                  <c:v>198</c:v>
                </c:pt>
                <c:pt idx="28">
                  <c:v>217</c:v>
                </c:pt>
              </c:numCache>
            </c:numRef>
          </c:val>
          <c:smooth val="0"/>
          <c:extLst>
            <c:ext xmlns:c16="http://schemas.microsoft.com/office/drawing/2014/chart" uri="{C3380CC4-5D6E-409C-BE32-E72D297353CC}">
              <c16:uniqueId val="{00000006-9098-46C6-9D31-6C2E02C601B5}"/>
            </c:ext>
          </c:extLst>
        </c:ser>
        <c:ser>
          <c:idx val="6"/>
          <c:order val="6"/>
          <c:tx>
            <c:strRef>
              <c:f>'[Estimates_template_2019 (updated).xlsx]Bhutan_ni_plhiv_deaths'!$I$2</c:f>
              <c:strCache>
                <c:ptCount val="1"/>
                <c:pt idx="0">
                  <c:v>AIDS-related deaths</c:v>
                </c:pt>
              </c:strCache>
            </c:strRef>
          </c:tx>
          <c:spPr>
            <a:ln w="38100" cmpd="sng">
              <a:solidFill>
                <a:srgbClr val="00A99A"/>
              </a:solidFill>
              <a:prstDash val="solid"/>
            </a:ln>
          </c:spPr>
          <c:marker>
            <c:symbol val="none"/>
          </c:marker>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(updated).xlsx]Bhutan_ni_plhiv_deaths'!$I$3:$I$31</c:f>
              <c:numCache>
                <c:formatCode>_(* #,##0_);_(* \(#,##0\);_(* "-"??_);_(@_)</c:formatCode>
                <c:ptCount val="29"/>
                <c:pt idx="0">
                  <c:v>2</c:v>
                </c:pt>
                <c:pt idx="1">
                  <c:v>2</c:v>
                </c:pt>
                <c:pt idx="2">
                  <c:v>3</c:v>
                </c:pt>
                <c:pt idx="3">
                  <c:v>3</c:v>
                </c:pt>
                <c:pt idx="4">
                  <c:v>4</c:v>
                </c:pt>
                <c:pt idx="5">
                  <c:v>5</c:v>
                </c:pt>
                <c:pt idx="6">
                  <c:v>7</c:v>
                </c:pt>
                <c:pt idx="7">
                  <c:v>9</c:v>
                </c:pt>
                <c:pt idx="8">
                  <c:v>12</c:v>
                </c:pt>
                <c:pt idx="9">
                  <c:v>16</c:v>
                </c:pt>
                <c:pt idx="10">
                  <c:v>20</c:v>
                </c:pt>
                <c:pt idx="11">
                  <c:v>27</c:v>
                </c:pt>
                <c:pt idx="12">
                  <c:v>34</c:v>
                </c:pt>
                <c:pt idx="13">
                  <c:v>43</c:v>
                </c:pt>
                <c:pt idx="14">
                  <c:v>52</c:v>
                </c:pt>
                <c:pt idx="15">
                  <c:v>61</c:v>
                </c:pt>
                <c:pt idx="16">
                  <c:v>70</c:v>
                </c:pt>
                <c:pt idx="17">
                  <c:v>78</c:v>
                </c:pt>
                <c:pt idx="18">
                  <c:v>84</c:v>
                </c:pt>
                <c:pt idx="19">
                  <c:v>90</c:v>
                </c:pt>
                <c:pt idx="20">
                  <c:v>94</c:v>
                </c:pt>
                <c:pt idx="21">
                  <c:v>97</c:v>
                </c:pt>
                <c:pt idx="22">
                  <c:v>100</c:v>
                </c:pt>
                <c:pt idx="23">
                  <c:v>99</c:v>
                </c:pt>
                <c:pt idx="24">
                  <c:v>96</c:v>
                </c:pt>
                <c:pt idx="25">
                  <c:v>93</c:v>
                </c:pt>
                <c:pt idx="26">
                  <c:v>85</c:v>
                </c:pt>
                <c:pt idx="27">
                  <c:v>79</c:v>
                </c:pt>
                <c:pt idx="28">
                  <c:v>69</c:v>
                </c:pt>
              </c:numCache>
            </c:numRef>
          </c:val>
          <c:smooth val="0"/>
          <c:extLst>
            <c:ext xmlns:c16="http://schemas.microsoft.com/office/drawing/2014/chart" uri="{C3380CC4-5D6E-409C-BE32-E72D297353CC}">
              <c16:uniqueId val="{00000007-9098-46C6-9D31-6C2E02C601B5}"/>
            </c:ext>
          </c:extLst>
        </c:ser>
        <c:ser>
          <c:idx val="7"/>
          <c:order val="7"/>
          <c:tx>
            <c:strRef>
              <c:f>'[Estimates_template_2019 (updated).xlsx]Bhutan_ni_plhiv_deaths'!$J$2</c:f>
              <c:strCache>
                <c:ptCount val="1"/>
                <c:pt idx="0">
                  <c:v>Deaths - Lower</c:v>
                </c:pt>
              </c:strCache>
            </c:strRef>
          </c:tx>
          <c:spPr>
            <a:ln w="19050" cmpd="sng">
              <a:solidFill>
                <a:srgbClr val="00A99A"/>
              </a:solidFill>
              <a:prstDash val="sysDot"/>
            </a:ln>
          </c:spPr>
          <c:marker>
            <c:symbol val="none"/>
          </c:marker>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(updated).xlsx]Bhutan_ni_plhiv_deaths'!$J$3:$J$31</c:f>
              <c:numCache>
                <c:formatCode>_(* #,##0_);_(* \(#,##0\);_(* "-"??_);_(@_)</c:formatCode>
                <c:ptCount val="29"/>
                <c:pt idx="0">
                  <c:v>0</c:v>
                </c:pt>
                <c:pt idx="1">
                  <c:v>0</c:v>
                </c:pt>
                <c:pt idx="2">
                  <c:v>0</c:v>
                </c:pt>
                <c:pt idx="3">
                  <c:v>0</c:v>
                </c:pt>
                <c:pt idx="4">
                  <c:v>0</c:v>
                </c:pt>
                <c:pt idx="5">
                  <c:v>0</c:v>
                </c:pt>
                <c:pt idx="6">
                  <c:v>1</c:v>
                </c:pt>
                <c:pt idx="7">
                  <c:v>1</c:v>
                </c:pt>
                <c:pt idx="8">
                  <c:v>2</c:v>
                </c:pt>
                <c:pt idx="9">
                  <c:v>3</c:v>
                </c:pt>
                <c:pt idx="10">
                  <c:v>4</c:v>
                </c:pt>
                <c:pt idx="11">
                  <c:v>7</c:v>
                </c:pt>
                <c:pt idx="12">
                  <c:v>10</c:v>
                </c:pt>
                <c:pt idx="13">
                  <c:v>14</c:v>
                </c:pt>
                <c:pt idx="14">
                  <c:v>18</c:v>
                </c:pt>
                <c:pt idx="15">
                  <c:v>22</c:v>
                </c:pt>
                <c:pt idx="16">
                  <c:v>27</c:v>
                </c:pt>
                <c:pt idx="17">
                  <c:v>29</c:v>
                </c:pt>
                <c:pt idx="18">
                  <c:v>30</c:v>
                </c:pt>
                <c:pt idx="19">
                  <c:v>30</c:v>
                </c:pt>
                <c:pt idx="20">
                  <c:v>31</c:v>
                </c:pt>
                <c:pt idx="21">
                  <c:v>31</c:v>
                </c:pt>
                <c:pt idx="22">
                  <c:v>32</c:v>
                </c:pt>
                <c:pt idx="23">
                  <c:v>33</c:v>
                </c:pt>
                <c:pt idx="24">
                  <c:v>35</c:v>
                </c:pt>
                <c:pt idx="25">
                  <c:v>32</c:v>
                </c:pt>
                <c:pt idx="26">
                  <c:v>28</c:v>
                </c:pt>
                <c:pt idx="27">
                  <c:v>25</c:v>
                </c:pt>
                <c:pt idx="28">
                  <c:v>19</c:v>
                </c:pt>
              </c:numCache>
            </c:numRef>
          </c:val>
          <c:smooth val="0"/>
          <c:extLst>
            <c:ext xmlns:c16="http://schemas.microsoft.com/office/drawing/2014/chart" uri="{C3380CC4-5D6E-409C-BE32-E72D297353CC}">
              <c16:uniqueId val="{00000008-9098-46C6-9D31-6C2E02C601B5}"/>
            </c:ext>
          </c:extLst>
        </c:ser>
        <c:ser>
          <c:idx val="8"/>
          <c:order val="8"/>
          <c:tx>
            <c:strRef>
              <c:f>'[Estimates_template_2019 (updated).xlsx]Bhutan_ni_plhiv_deaths'!$K$2</c:f>
              <c:strCache>
                <c:ptCount val="1"/>
                <c:pt idx="0">
                  <c:v>Deaths - Upper</c:v>
                </c:pt>
              </c:strCache>
            </c:strRef>
          </c:tx>
          <c:spPr>
            <a:ln w="19050" cmpd="sng">
              <a:solidFill>
                <a:srgbClr val="00A99A"/>
              </a:solidFill>
              <a:prstDash val="sysDot"/>
            </a:ln>
          </c:spPr>
          <c:marker>
            <c:symbol val="none"/>
          </c:marker>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(updated).xlsx]Bhutan_ni_plhiv_deaths'!$K$3:$K$31</c:f>
              <c:numCache>
                <c:formatCode>_(* #,##0_);_(* \(#,##0\);_(* "-"??_);_(@_)</c:formatCode>
                <c:ptCount val="29"/>
                <c:pt idx="0">
                  <c:v>8</c:v>
                </c:pt>
                <c:pt idx="1">
                  <c:v>8</c:v>
                </c:pt>
                <c:pt idx="2">
                  <c:v>10</c:v>
                </c:pt>
                <c:pt idx="3">
                  <c:v>11</c:v>
                </c:pt>
                <c:pt idx="4">
                  <c:v>11</c:v>
                </c:pt>
                <c:pt idx="5">
                  <c:v>14</c:v>
                </c:pt>
                <c:pt idx="6">
                  <c:v>17</c:v>
                </c:pt>
                <c:pt idx="7">
                  <c:v>22</c:v>
                </c:pt>
                <c:pt idx="8">
                  <c:v>29</c:v>
                </c:pt>
                <c:pt idx="9">
                  <c:v>37</c:v>
                </c:pt>
                <c:pt idx="10">
                  <c:v>45</c:v>
                </c:pt>
                <c:pt idx="11">
                  <c:v>56</c:v>
                </c:pt>
                <c:pt idx="12">
                  <c:v>67</c:v>
                </c:pt>
                <c:pt idx="13">
                  <c:v>78</c:v>
                </c:pt>
                <c:pt idx="14">
                  <c:v>96</c:v>
                </c:pt>
                <c:pt idx="15">
                  <c:v>118</c:v>
                </c:pt>
                <c:pt idx="16">
                  <c:v>134</c:v>
                </c:pt>
                <c:pt idx="17">
                  <c:v>150</c:v>
                </c:pt>
                <c:pt idx="18">
                  <c:v>168</c:v>
                </c:pt>
                <c:pt idx="19">
                  <c:v>182</c:v>
                </c:pt>
                <c:pt idx="20">
                  <c:v>200</c:v>
                </c:pt>
                <c:pt idx="21">
                  <c:v>215</c:v>
                </c:pt>
                <c:pt idx="22">
                  <c:v>221</c:v>
                </c:pt>
                <c:pt idx="23">
                  <c:v>217</c:v>
                </c:pt>
                <c:pt idx="24">
                  <c:v>209</c:v>
                </c:pt>
                <c:pt idx="25">
                  <c:v>210</c:v>
                </c:pt>
                <c:pt idx="26">
                  <c:v>202</c:v>
                </c:pt>
                <c:pt idx="27">
                  <c:v>195</c:v>
                </c:pt>
                <c:pt idx="28">
                  <c:v>183</c:v>
                </c:pt>
              </c:numCache>
            </c:numRef>
          </c:val>
          <c:smooth val="0"/>
          <c:extLst>
            <c:ext xmlns:c16="http://schemas.microsoft.com/office/drawing/2014/chart" uri="{C3380CC4-5D6E-409C-BE32-E72D297353CC}">
              <c16:uniqueId val="{00000009-9098-46C6-9D31-6C2E02C601B5}"/>
            </c:ext>
          </c:extLst>
        </c:ser>
        <c:dLbls>
          <c:showLegendKey val="0"/>
          <c:showVal val="0"/>
          <c:showCatName val="0"/>
          <c:showSerName val="0"/>
          <c:showPercent val="0"/>
          <c:showBubbleSize val="0"/>
        </c:dLbls>
        <c:smooth val="0"/>
        <c:axId val="42668032"/>
        <c:axId val="42669568"/>
      </c:lineChart>
      <c:catAx>
        <c:axId val="42668032"/>
        <c:scaling>
          <c:orientation val="minMax"/>
        </c:scaling>
        <c:delete val="0"/>
        <c:axPos val="b"/>
        <c:numFmt formatCode="General" sourceLinked="1"/>
        <c:majorTickMark val="cross"/>
        <c:minorTickMark val="cross"/>
        <c:tickLblPos val="nextTo"/>
        <c:txPr>
          <a:bodyPr rot="-5400000"/>
          <a:lstStyle/>
          <a:p>
            <a:pPr>
              <a:defRPr/>
            </a:pPr>
            <a:endParaRPr lang="en-US"/>
          </a:p>
        </c:txPr>
        <c:crossAx val="42669568"/>
        <c:crosses val="autoZero"/>
        <c:auto val="1"/>
        <c:lblAlgn val="ctr"/>
        <c:lblOffset val="100"/>
        <c:noMultiLvlLbl val="1"/>
      </c:catAx>
      <c:valAx>
        <c:axId val="42669568"/>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_(* #,##0_);_(* \(#,##0\);_(* &quot;-&quot;??_);_(@_)" sourceLinked="1"/>
        <c:majorTickMark val="cross"/>
        <c:minorTickMark val="cross"/>
        <c:tickLblPos val="nextTo"/>
        <c:spPr>
          <a:ln w="47625">
            <a:noFill/>
          </a:ln>
        </c:spPr>
        <c:crossAx val="42668032"/>
        <c:crosses val="autoZero"/>
        <c:crossBetween val="between"/>
      </c:valAx>
      <c:spPr>
        <a:noFill/>
      </c:spPr>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0.29199131944444445"/>
          <c:y val="0.88453611111111108"/>
          <c:w val="0.41822222222222222"/>
          <c:h val="8.3125925925925923E-2"/>
        </c:manualLayout>
      </c:layout>
      <c:overlay val="0"/>
    </c:legend>
    <c:plotVisOnly val="1"/>
    <c:dispBlanksAs val="zero"/>
    <c:showDLblsOverMax val="1"/>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413208716100543E-2"/>
          <c:y val="0.13291114811221183"/>
          <c:w val="0.41300460319892346"/>
          <c:h val="0.82516926672602819"/>
        </c:manualLayout>
      </c:layout>
      <c:doughnutChart>
        <c:varyColors val="1"/>
        <c:ser>
          <c:idx val="0"/>
          <c:order val="0"/>
          <c:spPr>
            <a:ln w="12700">
              <a:solidFill>
                <a:sysClr val="window" lastClr="FFFFFF"/>
              </a:solidFill>
            </a:ln>
          </c:spPr>
          <c:dPt>
            <c:idx val="0"/>
            <c:bubble3D val="0"/>
            <c:spPr>
              <a:solidFill>
                <a:srgbClr val="00AEEF"/>
              </a:solidFill>
              <a:ln w="12700">
                <a:solidFill>
                  <a:sysClr val="window" lastClr="FFFFFF"/>
                </a:solidFill>
              </a:ln>
            </c:spPr>
            <c:extLst>
              <c:ext xmlns:c16="http://schemas.microsoft.com/office/drawing/2014/chart" uri="{C3380CC4-5D6E-409C-BE32-E72D297353CC}">
                <c16:uniqueId val="{00000001-D46E-4082-9CAB-FA7405370D5E}"/>
              </c:ext>
            </c:extLst>
          </c:dPt>
          <c:dPt>
            <c:idx val="1"/>
            <c:bubble3D val="0"/>
            <c:spPr>
              <a:solidFill>
                <a:srgbClr val="E31837"/>
              </a:solidFill>
              <a:ln w="12700">
                <a:solidFill>
                  <a:sysClr val="window" lastClr="FFFFFF"/>
                </a:solidFill>
              </a:ln>
            </c:spPr>
            <c:extLst>
              <c:ext xmlns:c16="http://schemas.microsoft.com/office/drawing/2014/chart" uri="{C3380CC4-5D6E-409C-BE32-E72D297353CC}">
                <c16:uniqueId val="{00000003-D46E-4082-9CAB-FA7405370D5E}"/>
              </c:ext>
            </c:extLst>
          </c:dPt>
          <c:dPt>
            <c:idx val="2"/>
            <c:bubble3D val="0"/>
            <c:spPr>
              <a:solidFill>
                <a:srgbClr val="F78E1E"/>
              </a:solidFill>
              <a:ln w="12700">
                <a:solidFill>
                  <a:sysClr val="window" lastClr="FFFFFF"/>
                </a:solidFill>
              </a:ln>
            </c:spPr>
            <c:extLst>
              <c:ext xmlns:c16="http://schemas.microsoft.com/office/drawing/2014/chart" uri="{C3380CC4-5D6E-409C-BE32-E72D297353CC}">
                <c16:uniqueId val="{00000005-D46E-4082-9CAB-FA7405370D5E}"/>
              </c:ext>
            </c:extLst>
          </c:dPt>
          <c:dPt>
            <c:idx val="3"/>
            <c:bubble3D val="0"/>
            <c:spPr>
              <a:solidFill>
                <a:srgbClr val="88C540"/>
              </a:solidFill>
              <a:ln w="12700">
                <a:solidFill>
                  <a:sysClr val="window" lastClr="FFFFFF"/>
                </a:solidFill>
              </a:ln>
            </c:spPr>
            <c:extLst>
              <c:ext xmlns:c16="http://schemas.microsoft.com/office/drawing/2014/chart" uri="{C3380CC4-5D6E-409C-BE32-E72D297353CC}">
                <c16:uniqueId val="{00000007-D46E-4082-9CAB-FA7405370D5E}"/>
              </c:ext>
            </c:extLst>
          </c:dPt>
          <c:dLbls>
            <c:dLbl>
              <c:idx val="1"/>
              <c:layout>
                <c:manualLayout>
                  <c:x val="0"/>
                  <c:y val="-1.5010152536242983E-2"/>
                </c:manualLayout>
              </c:layout>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46E-4082-9CAB-FA7405370D5E}"/>
                </c:ext>
              </c:extLst>
            </c:dLbl>
            <c:dLbl>
              <c:idx val="2"/>
              <c:layout>
                <c:manualLayout>
                  <c:x val="2.217474160824824E-3"/>
                  <c:y val="-7.2923974309227826E-2"/>
                </c:manualLayout>
              </c:layout>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46E-4082-9CAB-FA7405370D5E}"/>
                </c:ext>
              </c:extLst>
            </c:dLbl>
            <c:dLbl>
              <c:idx val="3"/>
              <c:layout>
                <c:manualLayout>
                  <c:x val="8.4120184561009646E-3"/>
                  <c:y val="2.6267766938425249E-2"/>
                </c:manualLayout>
              </c:layout>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46E-4082-9CAB-FA7405370D5E}"/>
                </c:ext>
              </c:extLst>
            </c:dLbl>
            <c:dLbl>
              <c:idx val="4"/>
              <c:layout>
                <c:manualLayout>
                  <c:x val="1.9628043064235587E-2"/>
                  <c:y val="-3.0020305072486035E-2"/>
                </c:manualLayout>
              </c:layout>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D46E-4082-9CAB-FA7405370D5E}"/>
                </c:ext>
              </c:extLst>
            </c:dLbl>
            <c:dLbl>
              <c:idx val="5"/>
              <c:layout>
                <c:manualLayout>
                  <c:x val="1.6824036912201929E-2"/>
                  <c:y val="-0.10131852961964037"/>
                </c:manualLayout>
              </c:layout>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46E-4082-9CAB-FA7405370D5E}"/>
                </c:ext>
              </c:extLst>
            </c:dLbl>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'Reported cases_MOT'!$A$3:$A$6</c:f>
              <c:strCache>
                <c:ptCount val="4"/>
                <c:pt idx="0">
                  <c:v>Heterosexual</c:v>
                </c:pt>
                <c:pt idx="1">
                  <c:v>Mother-to-child transmission</c:v>
                </c:pt>
                <c:pt idx="2">
                  <c:v>Injecting drug use</c:v>
                </c:pt>
                <c:pt idx="3">
                  <c:v>Blood transfusion</c:v>
                </c:pt>
              </c:strCache>
            </c:strRef>
          </c:cat>
          <c:val>
            <c:numRef>
              <c:f>'Reported cases_MOT'!$B$3:$B$6</c:f>
              <c:numCache>
                <c:formatCode>General</c:formatCode>
                <c:ptCount val="4"/>
                <c:pt idx="0">
                  <c:v>91</c:v>
                </c:pt>
                <c:pt idx="1">
                  <c:v>7</c:v>
                </c:pt>
                <c:pt idx="2">
                  <c:v>1</c:v>
                </c:pt>
                <c:pt idx="3">
                  <c:v>1</c:v>
                </c:pt>
              </c:numCache>
            </c:numRef>
          </c:val>
          <c:extLst>
            <c:ext xmlns:c16="http://schemas.microsoft.com/office/drawing/2014/chart" uri="{C3380CC4-5D6E-409C-BE32-E72D297353CC}">
              <c16:uniqueId val="{0000000A-D46E-4082-9CAB-FA7405370D5E}"/>
            </c:ext>
          </c:extLst>
        </c:ser>
        <c:dLbls>
          <c:showLegendKey val="0"/>
          <c:showVal val="0"/>
          <c:showCatName val="0"/>
          <c:showSerName val="0"/>
          <c:showPercent val="0"/>
          <c:showBubbleSize val="0"/>
          <c:showLeaderLines val="0"/>
        </c:dLbls>
        <c:firstSliceAng val="0"/>
        <c:holeSize val="70"/>
      </c:doughnutChart>
      <c:spPr>
        <a:noFill/>
        <a:ln w="25406">
          <a:noFill/>
        </a:ln>
      </c:spPr>
    </c:plotArea>
    <c:legend>
      <c:legendPos val="r"/>
      <c:layout>
        <c:manualLayout>
          <c:xMode val="edge"/>
          <c:yMode val="edge"/>
          <c:x val="0.55635007782836077"/>
          <c:y val="0.14189519845917259"/>
          <c:w val="0.36508626248021725"/>
          <c:h val="0.72145997292797159"/>
        </c:manualLayout>
      </c:layout>
      <c:overlay val="0"/>
      <c:txPr>
        <a:bodyPr/>
        <a:lstStyle/>
        <a:p>
          <a:pPr rtl="0">
            <a:defRPr/>
          </a:pPr>
          <a:endParaRPr lang="en-US"/>
        </a:p>
      </c:txPr>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126920857032136E-2"/>
          <c:y val="0.146122400541354"/>
          <c:w val="0.51963044079113163"/>
          <c:h val="0.77472174808859617"/>
        </c:manualLayout>
      </c:layout>
      <c:doughnutChart>
        <c:varyColors val="1"/>
        <c:ser>
          <c:idx val="0"/>
          <c:order val="0"/>
          <c:spPr>
            <a:ln w="12700">
              <a:solidFill>
                <a:sysClr val="window" lastClr="FFFFFF"/>
              </a:solidFill>
            </a:ln>
          </c:spPr>
          <c:dPt>
            <c:idx val="0"/>
            <c:bubble3D val="0"/>
            <c:spPr>
              <a:solidFill>
                <a:srgbClr val="00AEEF"/>
              </a:solidFill>
              <a:ln w="12700">
                <a:solidFill>
                  <a:sysClr val="window" lastClr="FFFFFF"/>
                </a:solidFill>
              </a:ln>
            </c:spPr>
            <c:extLst>
              <c:ext xmlns:c16="http://schemas.microsoft.com/office/drawing/2014/chart" uri="{C3380CC4-5D6E-409C-BE32-E72D297353CC}">
                <c16:uniqueId val="{00000001-56E1-4E2C-BEAE-9E6D7D18F3A6}"/>
              </c:ext>
            </c:extLst>
          </c:dPt>
          <c:dPt>
            <c:idx val="1"/>
            <c:bubble3D val="0"/>
            <c:spPr>
              <a:solidFill>
                <a:srgbClr val="E31837"/>
              </a:solidFill>
              <a:ln w="12700">
                <a:solidFill>
                  <a:sysClr val="window" lastClr="FFFFFF"/>
                </a:solidFill>
              </a:ln>
            </c:spPr>
            <c:extLst>
              <c:ext xmlns:c16="http://schemas.microsoft.com/office/drawing/2014/chart" uri="{C3380CC4-5D6E-409C-BE32-E72D297353CC}">
                <c16:uniqueId val="{00000003-56E1-4E2C-BEAE-9E6D7D18F3A6}"/>
              </c:ext>
            </c:extLst>
          </c:dPt>
          <c:dPt>
            <c:idx val="2"/>
            <c:bubble3D val="0"/>
            <c:spPr>
              <a:solidFill>
                <a:srgbClr val="F78E1E"/>
              </a:solidFill>
              <a:ln w="12700">
                <a:solidFill>
                  <a:sysClr val="window" lastClr="FFFFFF"/>
                </a:solidFill>
              </a:ln>
            </c:spPr>
            <c:extLst>
              <c:ext xmlns:c16="http://schemas.microsoft.com/office/drawing/2014/chart" uri="{C3380CC4-5D6E-409C-BE32-E72D297353CC}">
                <c16:uniqueId val="{00000005-56E1-4E2C-BEAE-9E6D7D18F3A6}"/>
              </c:ext>
            </c:extLst>
          </c:dPt>
          <c:dPt>
            <c:idx val="3"/>
            <c:bubble3D val="0"/>
            <c:spPr>
              <a:solidFill>
                <a:srgbClr val="88C540"/>
              </a:solidFill>
              <a:ln w="12700">
                <a:solidFill>
                  <a:sysClr val="window" lastClr="FFFFFF"/>
                </a:solidFill>
              </a:ln>
            </c:spPr>
            <c:extLst>
              <c:ext xmlns:c16="http://schemas.microsoft.com/office/drawing/2014/chart" uri="{C3380CC4-5D6E-409C-BE32-E72D297353CC}">
                <c16:uniqueId val="{00000007-56E1-4E2C-BEAE-9E6D7D18F3A6}"/>
              </c:ext>
            </c:extLst>
          </c:dPt>
          <c:dPt>
            <c:idx val="4"/>
            <c:bubble3D val="0"/>
            <c:spPr>
              <a:solidFill>
                <a:srgbClr val="EC008C"/>
              </a:solidFill>
              <a:ln w="12700">
                <a:solidFill>
                  <a:sysClr val="window" lastClr="FFFFFF"/>
                </a:solidFill>
              </a:ln>
            </c:spPr>
            <c:extLst>
              <c:ext xmlns:c16="http://schemas.microsoft.com/office/drawing/2014/chart" uri="{C3380CC4-5D6E-409C-BE32-E72D297353CC}">
                <c16:uniqueId val="{00000009-56E1-4E2C-BEAE-9E6D7D18F3A6}"/>
              </c:ext>
            </c:extLst>
          </c:dPt>
          <c:dPt>
            <c:idx val="5"/>
            <c:bubble3D val="0"/>
            <c:spPr>
              <a:solidFill>
                <a:sysClr val="window" lastClr="FFFFFF">
                  <a:lumMod val="65000"/>
                </a:sysClr>
              </a:solidFill>
              <a:ln w="12700">
                <a:solidFill>
                  <a:sysClr val="window" lastClr="FFFFFF"/>
                </a:solidFill>
              </a:ln>
            </c:spPr>
            <c:extLst>
              <c:ext xmlns:c16="http://schemas.microsoft.com/office/drawing/2014/chart" uri="{C3380CC4-5D6E-409C-BE32-E72D297353CC}">
                <c16:uniqueId val="{0000000B-56E1-4E2C-BEAE-9E6D7D18F3A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'[Chart in Microsoft PowerPoint]Reported cases by detected site'!$A$2:$A$7</c:f>
              <c:strCache>
                <c:ptCount val="6"/>
                <c:pt idx="0">
                  <c:v>Thimphu</c:v>
                </c:pt>
                <c:pt idx="1">
                  <c:v>Chukha</c:v>
                </c:pt>
                <c:pt idx="2">
                  <c:v>S/Jongkhar</c:v>
                </c:pt>
                <c:pt idx="3">
                  <c:v>Wangdue</c:v>
                </c:pt>
                <c:pt idx="4">
                  <c:v>Sarpang</c:v>
                </c:pt>
                <c:pt idx="5">
                  <c:v>Other districts</c:v>
                </c:pt>
              </c:strCache>
            </c:strRef>
          </c:cat>
          <c:val>
            <c:numRef>
              <c:f>'[Chart in Microsoft PowerPoint]Reported cases by detected site'!$B$2:$B$7</c:f>
              <c:numCache>
                <c:formatCode>General</c:formatCode>
                <c:ptCount val="6"/>
                <c:pt idx="0">
                  <c:v>194</c:v>
                </c:pt>
                <c:pt idx="1">
                  <c:v>73</c:v>
                </c:pt>
                <c:pt idx="2">
                  <c:v>26</c:v>
                </c:pt>
                <c:pt idx="3">
                  <c:v>22</c:v>
                </c:pt>
                <c:pt idx="4">
                  <c:v>15</c:v>
                </c:pt>
                <c:pt idx="5">
                  <c:v>73</c:v>
                </c:pt>
              </c:numCache>
            </c:numRef>
          </c:val>
          <c:extLst>
            <c:ext xmlns:c16="http://schemas.microsoft.com/office/drawing/2014/chart" uri="{C3380CC4-5D6E-409C-BE32-E72D297353CC}">
              <c16:uniqueId val="{0000000C-56E1-4E2C-BEAE-9E6D7D18F3A6}"/>
            </c:ext>
          </c:extLst>
        </c:ser>
        <c:dLbls>
          <c:showLegendKey val="0"/>
          <c:showVal val="0"/>
          <c:showCatName val="0"/>
          <c:showSerName val="0"/>
          <c:showPercent val="0"/>
          <c:showBubbleSize val="0"/>
          <c:showLeaderLines val="0"/>
        </c:dLbls>
        <c:firstSliceAng val="0"/>
        <c:holeSize val="70"/>
      </c:doughnutChart>
      <c:spPr>
        <a:noFill/>
        <a:ln w="25406">
          <a:noFill/>
        </a:ln>
      </c:spPr>
    </c:plotArea>
    <c:legend>
      <c:legendPos val="r"/>
      <c:layout>
        <c:manualLayout>
          <c:xMode val="edge"/>
          <c:yMode val="edge"/>
          <c:x val="0.67372729923911023"/>
          <c:y val="0.16489152720404804"/>
          <c:w val="0.29177244889843312"/>
          <c:h val="0.70843391138358369"/>
        </c:manualLayout>
      </c:layout>
      <c:overlay val="0"/>
      <c:txPr>
        <a:bodyPr/>
        <a:lstStyle/>
        <a:p>
          <a:pPr rtl="0">
            <a:defRPr/>
          </a:pPr>
          <a:endParaRPr lang="en-US"/>
        </a:p>
      </c:txPr>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90695114723562"/>
          <c:y val="9.1000059651634449E-2"/>
          <c:w val="0.86137978720401887"/>
          <c:h val="0.59863456707311757"/>
        </c:manualLayout>
      </c:layout>
      <c:barChart>
        <c:barDir val="col"/>
        <c:grouping val="clustered"/>
        <c:varyColors val="0"/>
        <c:ser>
          <c:idx val="0"/>
          <c:order val="0"/>
          <c:tx>
            <c:strRef>
              <c:f>'Syphilis and Hep B prev'!$C$2</c:f>
              <c:strCache>
                <c:ptCount val="1"/>
                <c:pt idx="0">
                  <c:v>Syphilis</c:v>
                </c:pt>
              </c:strCache>
            </c:strRef>
          </c:tx>
          <c:spPr>
            <a:solidFill>
              <a:srgbClr val="E31837"/>
            </a:solidFill>
            <a:ln>
              <a:noFill/>
            </a:ln>
            <a:effectLst>
              <a:outerShdw sx="1000" sy="1000" rotWithShape="0">
                <a:srgbClr val="000000"/>
              </a:outerShdw>
            </a:effectLst>
          </c:spPr>
          <c:invertIfNegative val="0"/>
          <c:dPt>
            <c:idx val="0"/>
            <c:invertIfNegative val="0"/>
            <c:bubble3D val="0"/>
            <c:extLst>
              <c:ext xmlns:c16="http://schemas.microsoft.com/office/drawing/2014/chart" uri="{C3380CC4-5D6E-409C-BE32-E72D297353CC}">
                <c16:uniqueId val="{00000000-1DFA-448F-ABF9-1E27C1BE2E90}"/>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'Syphilis and Hep B prev'!$A$3:$B$8</c:f>
              <c:multiLvlStrCache>
                <c:ptCount val="6"/>
                <c:lvl>
                  <c:pt idx="0">
                    <c:v>2006</c:v>
                  </c:pt>
                  <c:pt idx="1">
                    <c:v>2006</c:v>
                  </c:pt>
                  <c:pt idx="2">
                    <c:v>2011</c:v>
                  </c:pt>
                  <c:pt idx="3">
                    <c:v>2011</c:v>
                  </c:pt>
                  <c:pt idx="4">
                    <c:v>2006</c:v>
                  </c:pt>
                  <c:pt idx="5">
                    <c:v>2006</c:v>
                  </c:pt>
                </c:lvl>
                <c:lvl>
                  <c:pt idx="0">
                    <c:v>Female sex workers*</c:v>
                  </c:pt>
                  <c:pt idx="1">
                    <c:v>Armed forces personnel</c:v>
                  </c:pt>
                  <c:pt idx="4">
                    <c:v>ANC attendees</c:v>
                  </c:pt>
                  <c:pt idx="5">
                    <c:v>STI patients</c:v>
                  </c:pt>
                </c:lvl>
              </c:multiLvlStrCache>
            </c:multiLvlStrRef>
          </c:cat>
          <c:val>
            <c:numRef>
              <c:f>'Syphilis and Hep B prev'!$C$3:$C$8</c:f>
              <c:numCache>
                <c:formatCode>General</c:formatCode>
                <c:ptCount val="6"/>
                <c:pt idx="0">
                  <c:v>72</c:v>
                </c:pt>
                <c:pt idx="1">
                  <c:v>2.2999999999999998</c:v>
                </c:pt>
                <c:pt idx="2">
                  <c:v>5.3</c:v>
                </c:pt>
                <c:pt idx="4">
                  <c:v>1</c:v>
                </c:pt>
                <c:pt idx="5">
                  <c:v>2</c:v>
                </c:pt>
              </c:numCache>
            </c:numRef>
          </c:val>
          <c:extLst>
            <c:ext xmlns:c16="http://schemas.microsoft.com/office/drawing/2014/chart" uri="{C3380CC4-5D6E-409C-BE32-E72D297353CC}">
              <c16:uniqueId val="{00000001-1DFA-448F-ABF9-1E27C1BE2E90}"/>
            </c:ext>
          </c:extLst>
        </c:ser>
        <c:ser>
          <c:idx val="1"/>
          <c:order val="1"/>
          <c:tx>
            <c:strRef>
              <c:f>'Syphilis and Hep B prev'!$D$2</c:f>
              <c:strCache>
                <c:ptCount val="1"/>
                <c:pt idx="0">
                  <c:v>Hepatitis B</c:v>
                </c:pt>
              </c:strCache>
            </c:strRef>
          </c:tx>
          <c:spPr>
            <a:solidFill>
              <a:srgbClr val="88C540"/>
            </a:solidFill>
            <a:ln>
              <a:noFill/>
            </a:ln>
            <a:effectLst>
              <a:outerShdw dist="20000" sx="1000" sy="1000" rotWithShape="0">
                <a:srgbClr val="000000"/>
              </a:outerShdw>
            </a:effectLst>
          </c:spPr>
          <c:invertIfNegative val="0"/>
          <c:dPt>
            <c:idx val="0"/>
            <c:invertIfNegative val="0"/>
            <c:bubble3D val="0"/>
            <c:spPr>
              <a:pattFill prst="dkUpDiag">
                <a:fgClr>
                  <a:srgbClr val="88C540"/>
                </a:fgClr>
                <a:bgClr>
                  <a:sysClr val="window" lastClr="FFFFFF"/>
                </a:bgClr>
              </a:pattFill>
              <a:ln>
                <a:noFill/>
              </a:ln>
              <a:effectLst>
                <a:outerShdw dist="20000" sx="1000" sy="1000" rotWithShape="0">
                  <a:srgbClr val="000000"/>
                </a:outerShdw>
              </a:effectLst>
            </c:spPr>
            <c:extLst>
              <c:ext xmlns:c16="http://schemas.microsoft.com/office/drawing/2014/chart" uri="{C3380CC4-5D6E-409C-BE32-E72D297353CC}">
                <c16:uniqueId val="{00000003-1DFA-448F-ABF9-1E27C1BE2E90}"/>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'Syphilis and Hep B prev'!$A$3:$B$8</c:f>
              <c:multiLvlStrCache>
                <c:ptCount val="6"/>
                <c:lvl>
                  <c:pt idx="0">
                    <c:v>2006</c:v>
                  </c:pt>
                  <c:pt idx="1">
                    <c:v>2006</c:v>
                  </c:pt>
                  <c:pt idx="2">
                    <c:v>2011</c:v>
                  </c:pt>
                  <c:pt idx="3">
                    <c:v>2011</c:v>
                  </c:pt>
                  <c:pt idx="4">
                    <c:v>2006</c:v>
                  </c:pt>
                  <c:pt idx="5">
                    <c:v>2006</c:v>
                  </c:pt>
                </c:lvl>
                <c:lvl>
                  <c:pt idx="0">
                    <c:v>Female sex workers*</c:v>
                  </c:pt>
                  <c:pt idx="1">
                    <c:v>Armed forces personnel</c:v>
                  </c:pt>
                  <c:pt idx="4">
                    <c:v>ANC attendees</c:v>
                  </c:pt>
                  <c:pt idx="5">
                    <c:v>STI patients</c:v>
                  </c:pt>
                </c:lvl>
              </c:multiLvlStrCache>
            </c:multiLvlStrRef>
          </c:cat>
          <c:val>
            <c:numRef>
              <c:f>'Syphilis and Hep B prev'!$D$3:$D$8</c:f>
              <c:numCache>
                <c:formatCode>General</c:formatCode>
                <c:ptCount val="6"/>
                <c:pt idx="3">
                  <c:v>6.3</c:v>
                </c:pt>
              </c:numCache>
            </c:numRef>
          </c:val>
          <c:extLst>
            <c:ext xmlns:c16="http://schemas.microsoft.com/office/drawing/2014/chart" uri="{C3380CC4-5D6E-409C-BE32-E72D297353CC}">
              <c16:uniqueId val="{00000004-1DFA-448F-ABF9-1E27C1BE2E90}"/>
            </c:ext>
          </c:extLst>
        </c:ser>
        <c:dLbls>
          <c:showLegendKey val="0"/>
          <c:showVal val="0"/>
          <c:showCatName val="0"/>
          <c:showSerName val="0"/>
          <c:showPercent val="0"/>
          <c:showBubbleSize val="0"/>
        </c:dLbls>
        <c:gapWidth val="150"/>
        <c:overlap val="100"/>
        <c:axId val="45012864"/>
        <c:axId val="45014400"/>
      </c:barChart>
      <c:catAx>
        <c:axId val="45012864"/>
        <c:scaling>
          <c:orientation val="minMax"/>
        </c:scaling>
        <c:delete val="0"/>
        <c:axPos val="b"/>
        <c:numFmt formatCode="General" sourceLinked="0"/>
        <c:majorTickMark val="out"/>
        <c:minorTickMark val="none"/>
        <c:tickLblPos val="nextTo"/>
        <c:crossAx val="45014400"/>
        <c:crosses val="autoZero"/>
        <c:auto val="1"/>
        <c:lblAlgn val="ctr"/>
        <c:lblOffset val="100"/>
        <c:noMultiLvlLbl val="0"/>
      </c:catAx>
      <c:valAx>
        <c:axId val="45014400"/>
        <c:scaling>
          <c:orientation val="minMax"/>
          <c:min val="0"/>
        </c:scaling>
        <c:delete val="0"/>
        <c:axPos val="l"/>
        <c:title>
          <c:tx>
            <c:rich>
              <a:bodyPr rot="-5400000" vert="horz"/>
              <a:lstStyle/>
              <a:p>
                <a:pPr>
                  <a:defRPr/>
                </a:pPr>
                <a:r>
                  <a:rPr lang="en-GB"/>
                  <a:t>Prevalence (%)</a:t>
                </a:r>
              </a:p>
            </c:rich>
          </c:tx>
          <c:layout>
            <c:manualLayout>
              <c:xMode val="edge"/>
              <c:yMode val="edge"/>
              <c:x val="1.2888689991222309E-2"/>
              <c:y val="2.485039732601246E-2"/>
            </c:manualLayout>
          </c:layout>
          <c:overlay val="0"/>
        </c:title>
        <c:numFmt formatCode="General" sourceLinked="1"/>
        <c:majorTickMark val="out"/>
        <c:minorTickMark val="none"/>
        <c:tickLblPos val="nextTo"/>
        <c:crossAx val="45012864"/>
        <c:crosses val="autoZero"/>
        <c:crossBetween val="between"/>
        <c:majorUnit val="20"/>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88472896102115"/>
          <c:y val="5.935185185185185E-2"/>
          <c:w val="0.82195477346588008"/>
          <c:h val="0.79902777777777778"/>
        </c:manualLayout>
      </c:layout>
      <c:lineChart>
        <c:grouping val="standard"/>
        <c:varyColors val="0"/>
        <c:ser>
          <c:idx val="0"/>
          <c:order val="0"/>
          <c:spPr>
            <a:ln w="38100">
              <a:solidFill>
                <a:srgbClr val="00AEEF"/>
              </a:solidFill>
            </a:ln>
          </c:spPr>
          <c:marker>
            <c:symbol val="circle"/>
            <c:size val="9"/>
            <c:spPr>
              <a:solidFill>
                <a:srgbClr val="00AEEF"/>
              </a:solidFill>
              <a:ln>
                <a:no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incidence'!$A$2:$A$6</c:f>
              <c:strCache>
                <c:ptCount val="5"/>
                <c:pt idx="0">
                  <c:v>2008</c:v>
                </c:pt>
                <c:pt idx="1">
                  <c:v>2009</c:v>
                </c:pt>
                <c:pt idx="2">
                  <c:v>2010</c:v>
                </c:pt>
                <c:pt idx="3">
                  <c:v>2011</c:v>
                </c:pt>
                <c:pt idx="4">
                  <c:v>2012</c:v>
                </c:pt>
              </c:strCache>
            </c:strRef>
          </c:cat>
          <c:val>
            <c:numRef>
              <c:f>'STI incidence'!$B$2:$B$6</c:f>
              <c:numCache>
                <c:formatCode>General</c:formatCode>
                <c:ptCount val="5"/>
                <c:pt idx="0">
                  <c:v>19</c:v>
                </c:pt>
                <c:pt idx="1">
                  <c:v>26</c:v>
                </c:pt>
                <c:pt idx="2">
                  <c:v>10</c:v>
                </c:pt>
                <c:pt idx="3">
                  <c:v>12</c:v>
                </c:pt>
                <c:pt idx="4">
                  <c:v>17</c:v>
                </c:pt>
              </c:numCache>
            </c:numRef>
          </c:val>
          <c:smooth val="1"/>
          <c:extLst>
            <c:ext xmlns:c16="http://schemas.microsoft.com/office/drawing/2014/chart" uri="{C3380CC4-5D6E-409C-BE32-E72D297353CC}">
              <c16:uniqueId val="{00000000-30D5-4F80-9B4A-3455D469C376}"/>
            </c:ext>
          </c:extLst>
        </c:ser>
        <c:dLbls>
          <c:showLegendKey val="0"/>
          <c:showVal val="0"/>
          <c:showCatName val="0"/>
          <c:showSerName val="0"/>
          <c:showPercent val="0"/>
          <c:showBubbleSize val="0"/>
        </c:dLbls>
        <c:marker val="1"/>
        <c:smooth val="0"/>
        <c:axId val="131036288"/>
        <c:axId val="131038208"/>
      </c:lineChart>
      <c:catAx>
        <c:axId val="131036288"/>
        <c:scaling>
          <c:orientation val="minMax"/>
        </c:scaling>
        <c:delete val="0"/>
        <c:axPos val="b"/>
        <c:numFmt formatCode="General" sourceLinked="0"/>
        <c:majorTickMark val="out"/>
        <c:minorTickMark val="none"/>
        <c:tickLblPos val="nextTo"/>
        <c:crossAx val="131038208"/>
        <c:crosses val="autoZero"/>
        <c:auto val="1"/>
        <c:lblAlgn val="ctr"/>
        <c:lblOffset val="100"/>
        <c:noMultiLvlLbl val="0"/>
      </c:catAx>
      <c:valAx>
        <c:axId val="131038208"/>
        <c:scaling>
          <c:orientation val="minMax"/>
        </c:scaling>
        <c:delete val="0"/>
        <c:axPos val="l"/>
        <c:majorGridlines>
          <c:spPr>
            <a:ln>
              <a:solidFill>
                <a:schemeClr val="bg1">
                  <a:lumMod val="95000"/>
                </a:schemeClr>
              </a:solidFill>
            </a:ln>
          </c:spPr>
        </c:majorGridlines>
        <c:title>
          <c:tx>
            <c:rich>
              <a:bodyPr rot="-5400000" vert="horz"/>
              <a:lstStyle/>
              <a:p>
                <a:pPr>
                  <a:defRPr/>
                </a:pPr>
                <a:r>
                  <a:rPr lang="en-GB"/>
                  <a:t>STI incidence per 10,000 population</a:t>
                </a:r>
              </a:p>
            </c:rich>
          </c:tx>
          <c:layout>
            <c:manualLayout>
              <c:xMode val="edge"/>
              <c:yMode val="edge"/>
              <c:x val="1.7283950617283949E-2"/>
              <c:y val="6.8541484397783611E-2"/>
            </c:manualLayout>
          </c:layout>
          <c:overlay val="0"/>
        </c:title>
        <c:numFmt formatCode="General" sourceLinked="1"/>
        <c:majorTickMark val="out"/>
        <c:minorTickMark val="none"/>
        <c:tickLblPos val="nextTo"/>
        <c:crossAx val="131036288"/>
        <c:crosses val="autoZero"/>
        <c:crossBetween val="between"/>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24037620297461"/>
          <c:y val="9.1000059651634449E-2"/>
          <c:w val="0.80304636920384953"/>
          <c:h val="0.66164297171186925"/>
        </c:manualLayout>
      </c:layout>
      <c:barChart>
        <c:barDir val="col"/>
        <c:grouping val="clustered"/>
        <c:varyColors val="0"/>
        <c:ser>
          <c:idx val="0"/>
          <c:order val="0"/>
          <c:tx>
            <c:strRef>
              <c:f>'condom use_KP'!$B$2</c:f>
              <c:strCache>
                <c:ptCount val="1"/>
                <c:pt idx="0">
                  <c:v>At last sex </c:v>
                </c:pt>
              </c:strCache>
            </c:strRef>
          </c:tx>
          <c:spPr>
            <a:solidFill>
              <a:srgbClr val="00AEEF"/>
            </a:solidFill>
            <a:ln>
              <a:noFill/>
            </a:ln>
            <a:effectLst>
              <a:outerShdw sx="1000" sy="1000" rotWithShape="0">
                <a:srgbClr val="000000"/>
              </a:outerShdw>
            </a:effectLst>
          </c:spPr>
          <c:invertIfNegative val="0"/>
          <c:dPt>
            <c:idx val="0"/>
            <c:invertIfNegative val="0"/>
            <c:bubble3D val="0"/>
            <c:extLst>
              <c:ext xmlns:c16="http://schemas.microsoft.com/office/drawing/2014/chart" uri="{C3380CC4-5D6E-409C-BE32-E72D297353CC}">
                <c16:uniqueId val="{00000000-61EA-4402-BD6B-8EBB07FBE332}"/>
              </c:ext>
            </c:extLst>
          </c:dPt>
          <c:dLbls>
            <c:dLbl>
              <c:idx val="0"/>
              <c:spPr/>
              <c:txPr>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EA-4402-BD6B-8EBB07FBE33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'condom use_KP'!$A$3:$A$4</c:f>
              <c:strCache>
                <c:ptCount val="2"/>
                <c:pt idx="0">
                  <c:v>People who use drugs</c:v>
                </c:pt>
                <c:pt idx="1">
                  <c:v>Bar girls</c:v>
                </c:pt>
              </c:strCache>
            </c:strRef>
          </c:cat>
          <c:val>
            <c:numRef>
              <c:f>'condom use_KP'!$B$3:$B$4</c:f>
              <c:numCache>
                <c:formatCode>General</c:formatCode>
                <c:ptCount val="2"/>
                <c:pt idx="0" formatCode="0">
                  <c:v>53.7</c:v>
                </c:pt>
              </c:numCache>
            </c:numRef>
          </c:val>
          <c:extLst>
            <c:ext xmlns:c16="http://schemas.microsoft.com/office/drawing/2014/chart" uri="{C3380CC4-5D6E-409C-BE32-E72D297353CC}">
              <c16:uniqueId val="{00000001-61EA-4402-BD6B-8EBB07FBE332}"/>
            </c:ext>
          </c:extLst>
        </c:ser>
        <c:ser>
          <c:idx val="1"/>
          <c:order val="1"/>
          <c:tx>
            <c:strRef>
              <c:f>'condom use_KP'!$C$2</c:f>
              <c:strCache>
                <c:ptCount val="1"/>
                <c:pt idx="0">
                  <c:v>At last sex with new client</c:v>
                </c:pt>
              </c:strCache>
            </c:strRef>
          </c:tx>
          <c:spPr>
            <a:solidFill>
              <a:srgbClr val="88C540"/>
            </a:solidFill>
            <a:ln>
              <a:noFill/>
            </a:ln>
            <a:effectLst>
              <a:outerShdw dist="20000" sx="1000" sy="1000" rotWithShape="0">
                <a:srgbClr val="000000"/>
              </a:outerShdw>
            </a:effectLst>
          </c:spPr>
          <c:invertIfNegative val="0"/>
          <c:dPt>
            <c:idx val="0"/>
            <c:invertIfNegative val="0"/>
            <c:bubble3D val="0"/>
            <c:extLst>
              <c:ext xmlns:c16="http://schemas.microsoft.com/office/drawing/2014/chart" uri="{C3380CC4-5D6E-409C-BE32-E72D297353CC}">
                <c16:uniqueId val="{00000002-61EA-4402-BD6B-8EBB07FBE332}"/>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use_KP'!$A$3:$A$4</c:f>
              <c:strCache>
                <c:ptCount val="2"/>
                <c:pt idx="0">
                  <c:v>People who use drugs</c:v>
                </c:pt>
                <c:pt idx="1">
                  <c:v>Bar girls</c:v>
                </c:pt>
              </c:strCache>
            </c:strRef>
          </c:cat>
          <c:val>
            <c:numRef>
              <c:f>'condom use_KP'!$C$3:$C$4</c:f>
              <c:numCache>
                <c:formatCode>0</c:formatCode>
                <c:ptCount val="2"/>
                <c:pt idx="1">
                  <c:v>37.5</c:v>
                </c:pt>
              </c:numCache>
            </c:numRef>
          </c:val>
          <c:extLst>
            <c:ext xmlns:c16="http://schemas.microsoft.com/office/drawing/2014/chart" uri="{C3380CC4-5D6E-409C-BE32-E72D297353CC}">
              <c16:uniqueId val="{00000003-61EA-4402-BD6B-8EBB07FBE332}"/>
            </c:ext>
          </c:extLst>
        </c:ser>
        <c:dLbls>
          <c:showLegendKey val="0"/>
          <c:showVal val="0"/>
          <c:showCatName val="0"/>
          <c:showSerName val="0"/>
          <c:showPercent val="0"/>
          <c:showBubbleSize val="0"/>
        </c:dLbls>
        <c:gapWidth val="392"/>
        <c:overlap val="100"/>
        <c:axId val="45305216"/>
        <c:axId val="45307008"/>
      </c:barChart>
      <c:scatterChart>
        <c:scatterStyle val="lineMarker"/>
        <c:varyColors val="0"/>
        <c:ser>
          <c:idx val="2"/>
          <c:order val="2"/>
          <c:tx>
            <c:strRef>
              <c:f>'condom use_KP'!$J$1</c:f>
              <c:strCache>
                <c:ptCount val="1"/>
                <c:pt idx="0">
                  <c:v>t</c:v>
                </c:pt>
              </c:strCache>
            </c:strRef>
          </c:tx>
          <c:spPr>
            <a:ln w="19050">
              <a:solidFill>
                <a:srgbClr val="E31837"/>
              </a:solidFill>
              <a:prstDash val="dash"/>
            </a:ln>
          </c:spPr>
          <c:marker>
            <c:symbol val="none"/>
          </c:marker>
          <c:xVal>
            <c:numRef>
              <c:f>'condom use_KP'!$I$2:$I$3</c:f>
              <c:numCache>
                <c:formatCode>General</c:formatCode>
                <c:ptCount val="2"/>
                <c:pt idx="0">
                  <c:v>0</c:v>
                </c:pt>
                <c:pt idx="1">
                  <c:v>1</c:v>
                </c:pt>
              </c:numCache>
            </c:numRef>
          </c:xVal>
          <c:yVal>
            <c:numRef>
              <c:f>'condom use_KP'!$J$2:$J$3</c:f>
              <c:numCache>
                <c:formatCode>General</c:formatCode>
                <c:ptCount val="2"/>
                <c:pt idx="0">
                  <c:v>90</c:v>
                </c:pt>
                <c:pt idx="1">
                  <c:v>90</c:v>
                </c:pt>
              </c:numCache>
            </c:numRef>
          </c:yVal>
          <c:smooth val="0"/>
          <c:extLst>
            <c:ext xmlns:c16="http://schemas.microsoft.com/office/drawing/2014/chart" uri="{C3380CC4-5D6E-409C-BE32-E72D297353CC}">
              <c16:uniqueId val="{00000004-61EA-4402-BD6B-8EBB07FBE332}"/>
            </c:ext>
          </c:extLst>
        </c:ser>
        <c:dLbls>
          <c:showLegendKey val="0"/>
          <c:showVal val="0"/>
          <c:showCatName val="0"/>
          <c:showSerName val="0"/>
          <c:showPercent val="0"/>
          <c:showBubbleSize val="0"/>
        </c:dLbls>
        <c:axId val="45323008"/>
        <c:axId val="45308928"/>
      </c:scatterChart>
      <c:catAx>
        <c:axId val="45305216"/>
        <c:scaling>
          <c:orientation val="minMax"/>
        </c:scaling>
        <c:delete val="0"/>
        <c:axPos val="b"/>
        <c:numFmt formatCode="General" sourceLinked="1"/>
        <c:majorTickMark val="out"/>
        <c:minorTickMark val="none"/>
        <c:tickLblPos val="nextTo"/>
        <c:crossAx val="45307008"/>
        <c:crosses val="autoZero"/>
        <c:auto val="1"/>
        <c:lblAlgn val="ctr"/>
        <c:lblOffset val="100"/>
        <c:noMultiLvlLbl val="0"/>
      </c:catAx>
      <c:valAx>
        <c:axId val="45307008"/>
        <c:scaling>
          <c:orientation val="minMax"/>
          <c:max val="100"/>
          <c:min val="0"/>
        </c:scaling>
        <c:delete val="0"/>
        <c:axPos val="l"/>
        <c:title>
          <c:tx>
            <c:rich>
              <a:bodyPr rot="-5400000" vert="horz"/>
              <a:lstStyle/>
              <a:p>
                <a:pPr>
                  <a:defRPr/>
                </a:pPr>
                <a:r>
                  <a:rPr lang="en-GB"/>
                  <a:t>Condom use (%)</a:t>
                </a:r>
              </a:p>
            </c:rich>
          </c:tx>
          <c:layout>
            <c:manualLayout>
              <c:xMode val="edge"/>
              <c:yMode val="edge"/>
              <c:x val="1.2888670166229223E-2"/>
              <c:y val="2.4850539515893846E-2"/>
            </c:manualLayout>
          </c:layout>
          <c:overlay val="0"/>
        </c:title>
        <c:numFmt formatCode="0" sourceLinked="1"/>
        <c:majorTickMark val="out"/>
        <c:minorTickMark val="none"/>
        <c:tickLblPos val="nextTo"/>
        <c:crossAx val="45305216"/>
        <c:crosses val="autoZero"/>
        <c:crossBetween val="between"/>
        <c:majorUnit val="20"/>
      </c:valAx>
      <c:valAx>
        <c:axId val="45308928"/>
        <c:scaling>
          <c:orientation val="minMax"/>
          <c:max val="100"/>
          <c:min val="0"/>
        </c:scaling>
        <c:delete val="1"/>
        <c:axPos val="r"/>
        <c:numFmt formatCode="General" sourceLinked="1"/>
        <c:majorTickMark val="out"/>
        <c:minorTickMark val="none"/>
        <c:tickLblPos val="nextTo"/>
        <c:crossAx val="45323008"/>
        <c:crosses val="max"/>
        <c:crossBetween val="midCat"/>
        <c:majorUnit val="10"/>
      </c:valAx>
      <c:valAx>
        <c:axId val="45323008"/>
        <c:scaling>
          <c:orientation val="minMax"/>
          <c:max val="1"/>
          <c:min val="0"/>
        </c:scaling>
        <c:delete val="1"/>
        <c:axPos val="t"/>
        <c:numFmt formatCode="General" sourceLinked="1"/>
        <c:majorTickMark val="out"/>
        <c:minorTickMark val="none"/>
        <c:tickLblPos val="nextTo"/>
        <c:crossAx val="45308928"/>
        <c:crosses val="max"/>
        <c:crossBetween val="midCat"/>
        <c:majorUnit val="0.2"/>
      </c:valAx>
    </c:plotArea>
    <c:legend>
      <c:legendPos val="b"/>
      <c:legendEntry>
        <c:idx val="2"/>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884266612596171E-2"/>
          <c:y val="0.15501838120389005"/>
          <c:w val="0.88790736730587216"/>
          <c:h val="0.37424195231305052"/>
        </c:manualLayout>
      </c:layout>
      <c:barChart>
        <c:barDir val="col"/>
        <c:grouping val="clustered"/>
        <c:varyColors val="0"/>
        <c:ser>
          <c:idx val="0"/>
          <c:order val="0"/>
          <c:tx>
            <c:strRef>
              <c:f>'cndm use by partner'!$D$4</c:f>
              <c:strCache>
                <c:ptCount val="1"/>
                <c:pt idx="0">
                  <c:v>With regular partners in last year</c:v>
                </c:pt>
              </c:strCache>
            </c:strRef>
          </c:tx>
          <c:spPr>
            <a:solidFill>
              <a:srgbClr val="F78E1E"/>
            </a:solidFill>
            <a:effectLst>
              <a:outerShdw blurRad="50800" dist="38100" dir="18900000" algn="bl" rotWithShape="0">
                <a:prstClr val="black">
                  <a:alpha val="40000"/>
                </a:prstClr>
              </a:outerShdw>
            </a:effectLst>
          </c:spPr>
          <c:invertIfNegative val="0"/>
          <c:dLbls>
            <c:spPr>
              <a:noFill/>
              <a:ln>
                <a:noFill/>
              </a:ln>
              <a:effectLst/>
            </c:spPr>
            <c:txPr>
              <a:bodyPr/>
              <a:lstStyle/>
              <a:p>
                <a:pPr>
                  <a:defRPr>
                    <a:solidFill>
                      <a:schemeClr val="accent6">
                        <a:lumMod val="20000"/>
                        <a:lumOff val="80000"/>
                      </a:schemeClr>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 by partner'!$B$5:$C$13</c:f>
              <c:multiLvlStrCache>
                <c:ptCount val="9"/>
                <c:lvl>
                  <c:pt idx="0">
                    <c:v>Thimphu</c:v>
                  </c:pt>
                  <c:pt idx="1">
                    <c:v>Mongar</c:v>
                  </c:pt>
                  <c:pt idx="2">
                    <c:v>Thimphu</c:v>
                  </c:pt>
                  <c:pt idx="3">
                    <c:v>Samdrup Jongkhar</c:v>
                  </c:pt>
                  <c:pt idx="4">
                    <c:v>Thimphu</c:v>
                  </c:pt>
                  <c:pt idx="5">
                    <c:v>Thimphu</c:v>
                  </c:pt>
                  <c:pt idx="6">
                    <c:v>Phuentsholing</c:v>
                  </c:pt>
                  <c:pt idx="7">
                    <c:v>Thimphu</c:v>
                  </c:pt>
                  <c:pt idx="8">
                    <c:v>Samdrup Jongkhar</c:v>
                  </c:pt>
                </c:lvl>
                <c:lvl>
                  <c:pt idx="0">
                    <c:v>Migrant workers</c:v>
                  </c:pt>
                  <c:pt idx="2">
                    <c:v>Police</c:v>
                  </c:pt>
                  <c:pt idx="4">
                    <c:v>Army</c:v>
                  </c:pt>
                  <c:pt idx="5">
                    <c:v>Taxi drivers</c:v>
                  </c:pt>
                  <c:pt idx="7">
                    <c:v>Truckers</c:v>
                  </c:pt>
                </c:lvl>
              </c:multiLvlStrCache>
            </c:multiLvlStrRef>
          </c:cat>
          <c:val>
            <c:numRef>
              <c:f>'cndm use by partner'!$D$5:$D$13</c:f>
              <c:numCache>
                <c:formatCode>0</c:formatCode>
                <c:ptCount val="9"/>
                <c:pt idx="0">
                  <c:v>43.2</c:v>
                </c:pt>
                <c:pt idx="1">
                  <c:v>66.7</c:v>
                </c:pt>
                <c:pt idx="2">
                  <c:v>59.5</c:v>
                </c:pt>
                <c:pt idx="3">
                  <c:v>59.5</c:v>
                </c:pt>
                <c:pt idx="4">
                  <c:v>37.700000000000003</c:v>
                </c:pt>
                <c:pt idx="5">
                  <c:v>72.900000000000006</c:v>
                </c:pt>
                <c:pt idx="6">
                  <c:v>51.6</c:v>
                </c:pt>
                <c:pt idx="7">
                  <c:v>53.4</c:v>
                </c:pt>
                <c:pt idx="8">
                  <c:v>64.3</c:v>
                </c:pt>
              </c:numCache>
            </c:numRef>
          </c:val>
          <c:extLst>
            <c:ext xmlns:c16="http://schemas.microsoft.com/office/drawing/2014/chart" uri="{C3380CC4-5D6E-409C-BE32-E72D297353CC}">
              <c16:uniqueId val="{00000000-6175-4851-B5C2-9EC7E4EF38D7}"/>
            </c:ext>
          </c:extLst>
        </c:ser>
        <c:ser>
          <c:idx val="1"/>
          <c:order val="1"/>
          <c:tx>
            <c:strRef>
              <c:f>'cndm use by partner'!$E$4</c:f>
              <c:strCache>
                <c:ptCount val="1"/>
                <c:pt idx="0">
                  <c:v>With commerical partners in last year</c:v>
                </c:pt>
              </c:strCache>
            </c:strRef>
          </c:tx>
          <c:spPr>
            <a:solidFill>
              <a:srgbClr val="88C540"/>
            </a:solidFill>
            <a:effectLst>
              <a:outerShdw blurRad="50800" dist="38100" dir="2700000" algn="tl" rotWithShape="0">
                <a:prstClr val="black">
                  <a:alpha val="40000"/>
                </a:prstClr>
              </a:outerShdw>
            </a:effectLst>
          </c:spPr>
          <c:invertIfNegative val="0"/>
          <c:dLbls>
            <c:spPr>
              <a:noFill/>
              <a:ln>
                <a:noFill/>
              </a:ln>
              <a:effectLst/>
            </c:spPr>
            <c:txPr>
              <a:bodyPr/>
              <a:lstStyle/>
              <a:p>
                <a:pPr>
                  <a:defRPr>
                    <a:solidFill>
                      <a:schemeClr val="accent3">
                        <a:lumMod val="20000"/>
                        <a:lumOff val="80000"/>
                      </a:schemeClr>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 by partner'!$B$5:$C$13</c:f>
              <c:multiLvlStrCache>
                <c:ptCount val="9"/>
                <c:lvl>
                  <c:pt idx="0">
                    <c:v>Thimphu</c:v>
                  </c:pt>
                  <c:pt idx="1">
                    <c:v>Mongar</c:v>
                  </c:pt>
                  <c:pt idx="2">
                    <c:v>Thimphu</c:v>
                  </c:pt>
                  <c:pt idx="3">
                    <c:v>Samdrup Jongkhar</c:v>
                  </c:pt>
                  <c:pt idx="4">
                    <c:v>Thimphu</c:v>
                  </c:pt>
                  <c:pt idx="5">
                    <c:v>Thimphu</c:v>
                  </c:pt>
                  <c:pt idx="6">
                    <c:v>Phuentsholing</c:v>
                  </c:pt>
                  <c:pt idx="7">
                    <c:v>Thimphu</c:v>
                  </c:pt>
                  <c:pt idx="8">
                    <c:v>Samdrup Jongkhar</c:v>
                  </c:pt>
                </c:lvl>
                <c:lvl>
                  <c:pt idx="0">
                    <c:v>Migrant workers</c:v>
                  </c:pt>
                  <c:pt idx="2">
                    <c:v>Police</c:v>
                  </c:pt>
                  <c:pt idx="4">
                    <c:v>Army</c:v>
                  </c:pt>
                  <c:pt idx="5">
                    <c:v>Taxi drivers</c:v>
                  </c:pt>
                  <c:pt idx="7">
                    <c:v>Truckers</c:v>
                  </c:pt>
                </c:lvl>
              </c:multiLvlStrCache>
            </c:multiLvlStrRef>
          </c:cat>
          <c:val>
            <c:numRef>
              <c:f>'cndm use by partner'!$E$5:$E$13</c:f>
              <c:numCache>
                <c:formatCode>0</c:formatCode>
                <c:ptCount val="9"/>
                <c:pt idx="0">
                  <c:v>34.5</c:v>
                </c:pt>
                <c:pt idx="1">
                  <c:v>71.400000000000006</c:v>
                </c:pt>
                <c:pt idx="2">
                  <c:v>61.1</c:v>
                </c:pt>
                <c:pt idx="3">
                  <c:v>81.5</c:v>
                </c:pt>
                <c:pt idx="4">
                  <c:v>81.599999999999994</c:v>
                </c:pt>
                <c:pt idx="5">
                  <c:v>91</c:v>
                </c:pt>
                <c:pt idx="6">
                  <c:v>100</c:v>
                </c:pt>
                <c:pt idx="7">
                  <c:v>97.1</c:v>
                </c:pt>
                <c:pt idx="8">
                  <c:v>84.2</c:v>
                </c:pt>
              </c:numCache>
            </c:numRef>
          </c:val>
          <c:extLst>
            <c:ext xmlns:c16="http://schemas.microsoft.com/office/drawing/2014/chart" uri="{C3380CC4-5D6E-409C-BE32-E72D297353CC}">
              <c16:uniqueId val="{00000001-6175-4851-B5C2-9EC7E4EF38D7}"/>
            </c:ext>
          </c:extLst>
        </c:ser>
        <c:dLbls>
          <c:showLegendKey val="0"/>
          <c:showVal val="0"/>
          <c:showCatName val="0"/>
          <c:showSerName val="0"/>
          <c:showPercent val="0"/>
          <c:showBubbleSize val="0"/>
        </c:dLbls>
        <c:gapWidth val="100"/>
        <c:axId val="45366656"/>
        <c:axId val="45393024"/>
      </c:barChart>
      <c:scatterChart>
        <c:scatterStyle val="lineMarker"/>
        <c:varyColors val="0"/>
        <c:ser>
          <c:idx val="2"/>
          <c:order val="2"/>
          <c:tx>
            <c:strRef>
              <c:f>'cndm use by partner'!$J$4</c:f>
              <c:strCache>
                <c:ptCount val="1"/>
                <c:pt idx="0">
                  <c:v>t</c:v>
                </c:pt>
              </c:strCache>
            </c:strRef>
          </c:tx>
          <c:spPr>
            <a:ln w="19050">
              <a:solidFill>
                <a:srgbClr val="E31837"/>
              </a:solidFill>
              <a:prstDash val="dash"/>
            </a:ln>
          </c:spPr>
          <c:marker>
            <c:symbol val="none"/>
          </c:marker>
          <c:xVal>
            <c:numRef>
              <c:f>'cndm use by partner'!$I$5:$I$6</c:f>
              <c:numCache>
                <c:formatCode>General</c:formatCode>
                <c:ptCount val="2"/>
                <c:pt idx="0">
                  <c:v>0</c:v>
                </c:pt>
                <c:pt idx="1">
                  <c:v>1</c:v>
                </c:pt>
              </c:numCache>
            </c:numRef>
          </c:xVal>
          <c:yVal>
            <c:numRef>
              <c:f>'cndm use by partner'!$J$5:$J$6</c:f>
              <c:numCache>
                <c:formatCode>General</c:formatCode>
                <c:ptCount val="2"/>
                <c:pt idx="0">
                  <c:v>90</c:v>
                </c:pt>
                <c:pt idx="1">
                  <c:v>90</c:v>
                </c:pt>
              </c:numCache>
            </c:numRef>
          </c:yVal>
          <c:smooth val="0"/>
          <c:extLst>
            <c:ext xmlns:c16="http://schemas.microsoft.com/office/drawing/2014/chart" uri="{C3380CC4-5D6E-409C-BE32-E72D297353CC}">
              <c16:uniqueId val="{00000002-6175-4851-B5C2-9EC7E4EF38D7}"/>
            </c:ext>
          </c:extLst>
        </c:ser>
        <c:dLbls>
          <c:showLegendKey val="0"/>
          <c:showVal val="0"/>
          <c:showCatName val="0"/>
          <c:showSerName val="0"/>
          <c:showPercent val="0"/>
          <c:showBubbleSize val="0"/>
        </c:dLbls>
        <c:axId val="45400832"/>
        <c:axId val="45394944"/>
      </c:scatterChart>
      <c:catAx>
        <c:axId val="45366656"/>
        <c:scaling>
          <c:orientation val="minMax"/>
        </c:scaling>
        <c:delete val="0"/>
        <c:axPos val="b"/>
        <c:numFmt formatCode="General" sourceLinked="1"/>
        <c:majorTickMark val="out"/>
        <c:minorTickMark val="none"/>
        <c:tickLblPos val="nextTo"/>
        <c:crossAx val="45393024"/>
        <c:crosses val="autoZero"/>
        <c:auto val="1"/>
        <c:lblAlgn val="ctr"/>
        <c:lblOffset val="100"/>
        <c:noMultiLvlLbl val="0"/>
      </c:catAx>
      <c:valAx>
        <c:axId val="45393024"/>
        <c:scaling>
          <c:orientation val="minMax"/>
          <c:max val="100"/>
          <c:min val="0"/>
        </c:scaling>
        <c:delete val="0"/>
        <c:axPos val="l"/>
        <c:title>
          <c:tx>
            <c:rich>
              <a:bodyPr rot="0" vert="horz"/>
              <a:lstStyle/>
              <a:p>
                <a:pPr>
                  <a:defRPr/>
                </a:pPr>
                <a:r>
                  <a:rPr lang="en-GB"/>
                  <a:t>%</a:t>
                </a:r>
              </a:p>
            </c:rich>
          </c:tx>
          <c:layout>
            <c:manualLayout>
              <c:xMode val="edge"/>
              <c:yMode val="edge"/>
              <c:x val="4.9168068713228126E-3"/>
              <c:y val="0.13604521760129162"/>
            </c:manualLayout>
          </c:layout>
          <c:overlay val="0"/>
        </c:title>
        <c:numFmt formatCode="0" sourceLinked="1"/>
        <c:majorTickMark val="out"/>
        <c:minorTickMark val="none"/>
        <c:tickLblPos val="nextTo"/>
        <c:crossAx val="45366656"/>
        <c:crosses val="autoZero"/>
        <c:crossBetween val="between"/>
        <c:majorUnit val="20"/>
      </c:valAx>
      <c:valAx>
        <c:axId val="45394944"/>
        <c:scaling>
          <c:orientation val="minMax"/>
          <c:max val="100"/>
          <c:min val="0"/>
        </c:scaling>
        <c:delete val="1"/>
        <c:axPos val="r"/>
        <c:numFmt formatCode="General" sourceLinked="1"/>
        <c:majorTickMark val="out"/>
        <c:minorTickMark val="none"/>
        <c:tickLblPos val="nextTo"/>
        <c:crossAx val="45400832"/>
        <c:crosses val="max"/>
        <c:crossBetween val="midCat"/>
        <c:majorUnit val="10"/>
      </c:valAx>
      <c:valAx>
        <c:axId val="45400832"/>
        <c:scaling>
          <c:orientation val="minMax"/>
          <c:max val="1"/>
          <c:min val="0"/>
        </c:scaling>
        <c:delete val="1"/>
        <c:axPos val="t"/>
        <c:numFmt formatCode="General" sourceLinked="1"/>
        <c:majorTickMark val="out"/>
        <c:minorTickMark val="none"/>
        <c:tickLblPos val="nextTo"/>
        <c:crossAx val="45394944"/>
        <c:crosses val="max"/>
        <c:crossBetween val="midCat"/>
        <c:majorUnit val="0.2"/>
      </c:valAx>
    </c:plotArea>
    <c:legend>
      <c:legendPos val="t"/>
      <c:legendEntry>
        <c:idx val="2"/>
        <c:delete val="1"/>
      </c:legendEntry>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34668263085418E-2"/>
          <c:y val="5.1400554097404488E-2"/>
          <c:w val="0.87831262354747508"/>
          <c:h val="0.37803990050246211"/>
        </c:manualLayout>
      </c:layout>
      <c:barChart>
        <c:barDir val="col"/>
        <c:grouping val="clustered"/>
        <c:varyColors val="0"/>
        <c:ser>
          <c:idx val="0"/>
          <c:order val="0"/>
          <c:spPr>
            <a:solidFill>
              <a:srgbClr val="F78E1E"/>
            </a:solidFill>
            <a:ln w="19050">
              <a:solidFill>
                <a:schemeClr val="bg1">
                  <a:lumMod val="95000"/>
                  <a:alpha val="99000"/>
                </a:schemeClr>
              </a:solidFill>
            </a:ln>
            <a:effectLst>
              <a:outerShdw blurRad="152400" dist="317500" dir="5400000" sx="90000" sy="-19000" rotWithShape="0">
                <a:prstClr val="black">
                  <a:alpha val="15000"/>
                </a:prstClr>
              </a:outerShdw>
            </a:effectLst>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'transactional sex'!$B$5:$C$15</c:f>
              <c:multiLvlStrCache>
                <c:ptCount val="11"/>
                <c:lvl>
                  <c:pt idx="0">
                    <c:v>Thimphu</c:v>
                  </c:pt>
                  <c:pt idx="1">
                    <c:v>Mongar</c:v>
                  </c:pt>
                  <c:pt idx="2">
                    <c:v>Thimphu</c:v>
                  </c:pt>
                  <c:pt idx="3">
                    <c:v>Samdrup Jongkhar</c:v>
                  </c:pt>
                  <c:pt idx="4">
                    <c:v>Thimphu</c:v>
                  </c:pt>
                  <c:pt idx="5">
                    <c:v>Thimphu</c:v>
                  </c:pt>
                  <c:pt idx="6">
                    <c:v>Phuentsholing</c:v>
                  </c:pt>
                  <c:pt idx="7">
                    <c:v>Thimphu</c:v>
                  </c:pt>
                  <c:pt idx="8">
                    <c:v>Samdrup Jongkhar</c:v>
                  </c:pt>
                  <c:pt idx="9">
                    <c:v>Married</c:v>
                  </c:pt>
                  <c:pt idx="10">
                    <c:v>Unmarried</c:v>
                  </c:pt>
                </c:lvl>
                <c:lvl>
                  <c:pt idx="0">
                    <c:v>Migrant workers</c:v>
                  </c:pt>
                  <c:pt idx="2">
                    <c:v>Police</c:v>
                  </c:pt>
                  <c:pt idx="4">
                    <c:v>Army</c:v>
                  </c:pt>
                  <c:pt idx="5">
                    <c:v>Taxi drivers</c:v>
                  </c:pt>
                  <c:pt idx="7">
                    <c:v>Truckers</c:v>
                  </c:pt>
                  <c:pt idx="9">
                    <c:v>Urban males</c:v>
                  </c:pt>
                </c:lvl>
              </c:multiLvlStrCache>
            </c:multiLvlStrRef>
          </c:cat>
          <c:val>
            <c:numRef>
              <c:f>'transactional sex'!$D$5:$D$15</c:f>
              <c:numCache>
                <c:formatCode>0</c:formatCode>
                <c:ptCount val="11"/>
                <c:pt idx="0">
                  <c:v>20.9</c:v>
                </c:pt>
                <c:pt idx="1">
                  <c:v>53.8</c:v>
                </c:pt>
                <c:pt idx="2">
                  <c:v>25.9</c:v>
                </c:pt>
                <c:pt idx="3">
                  <c:v>29.7</c:v>
                </c:pt>
                <c:pt idx="4">
                  <c:v>22.4</c:v>
                </c:pt>
                <c:pt idx="5">
                  <c:v>40</c:v>
                </c:pt>
                <c:pt idx="6">
                  <c:v>26</c:v>
                </c:pt>
                <c:pt idx="7">
                  <c:v>39.1</c:v>
                </c:pt>
                <c:pt idx="8">
                  <c:v>65.5</c:v>
                </c:pt>
                <c:pt idx="9">
                  <c:v>13.8</c:v>
                </c:pt>
                <c:pt idx="10">
                  <c:v>13</c:v>
                </c:pt>
              </c:numCache>
            </c:numRef>
          </c:val>
          <c:extLst>
            <c:ext xmlns:c16="http://schemas.microsoft.com/office/drawing/2014/chart" uri="{C3380CC4-5D6E-409C-BE32-E72D297353CC}">
              <c16:uniqueId val="{00000000-7617-470C-8ACC-CC98BA5DFAE9}"/>
            </c:ext>
          </c:extLst>
        </c:ser>
        <c:dLbls>
          <c:showLegendKey val="0"/>
          <c:showVal val="0"/>
          <c:showCatName val="0"/>
          <c:showSerName val="0"/>
          <c:showPercent val="0"/>
          <c:showBubbleSize val="0"/>
        </c:dLbls>
        <c:gapWidth val="84"/>
        <c:axId val="45657472"/>
        <c:axId val="127931520"/>
      </c:barChart>
      <c:catAx>
        <c:axId val="45657472"/>
        <c:scaling>
          <c:orientation val="minMax"/>
        </c:scaling>
        <c:delete val="0"/>
        <c:axPos val="b"/>
        <c:numFmt formatCode="General" sourceLinked="1"/>
        <c:majorTickMark val="out"/>
        <c:minorTickMark val="none"/>
        <c:tickLblPos val="nextTo"/>
        <c:crossAx val="127931520"/>
        <c:crosses val="autoZero"/>
        <c:auto val="1"/>
        <c:lblAlgn val="ctr"/>
        <c:lblOffset val="100"/>
        <c:noMultiLvlLbl val="0"/>
      </c:catAx>
      <c:valAx>
        <c:axId val="127931520"/>
        <c:scaling>
          <c:orientation val="minMax"/>
          <c:max val="100"/>
        </c:scaling>
        <c:delete val="0"/>
        <c:axPos val="l"/>
        <c:title>
          <c:tx>
            <c:rich>
              <a:bodyPr rot="0" vert="horz"/>
              <a:lstStyle/>
              <a:p>
                <a:pPr>
                  <a:defRPr/>
                </a:pPr>
                <a:r>
                  <a:rPr lang="en-GB"/>
                  <a:t>%</a:t>
                </a:r>
              </a:p>
            </c:rich>
          </c:tx>
          <c:layout>
            <c:manualLayout>
              <c:xMode val="edge"/>
              <c:yMode val="edge"/>
              <c:x val="1.5622122162889151E-2"/>
              <c:y val="3.4812651577290923E-2"/>
            </c:manualLayout>
          </c:layout>
          <c:overlay val="0"/>
        </c:title>
        <c:numFmt formatCode="0" sourceLinked="1"/>
        <c:majorTickMark val="out"/>
        <c:minorTickMark val="none"/>
        <c:tickLblPos val="nextTo"/>
        <c:crossAx val="45657472"/>
        <c:crosses val="autoZero"/>
        <c:crossBetween val="between"/>
        <c:majorUnit val="20"/>
      </c:valAx>
    </c:plotArea>
    <c:plotVisOnly val="1"/>
    <c:dispBlanksAs val="gap"/>
    <c:showDLblsOverMax val="0"/>
  </c:chart>
  <c:txPr>
    <a:bodyPr/>
    <a:lstStyle/>
    <a:p>
      <a:pPr>
        <a:defRPr sz="1400" b="1" baseline="0">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783030643653972E-2"/>
          <c:y val="7.539515811374492E-2"/>
          <c:w val="0.88184450329845554"/>
          <c:h val="0.38213502357848422"/>
        </c:manualLayout>
      </c:layout>
      <c:barChart>
        <c:barDir val="col"/>
        <c:grouping val="clustered"/>
        <c:varyColors val="0"/>
        <c:ser>
          <c:idx val="0"/>
          <c:order val="0"/>
          <c:tx>
            <c:strRef>
              <c:f>'Drug use'!$D$5</c:f>
              <c:strCache>
                <c:ptCount val="1"/>
                <c:pt idx="0">
                  <c:v>Used illicit drugs last year</c:v>
                </c:pt>
              </c:strCache>
            </c:strRef>
          </c:tx>
          <c:spPr>
            <a:solidFill>
              <a:srgbClr val="00AEEF"/>
            </a:solidFill>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'Drug use'!$B$6:$C$16</c:f>
              <c:multiLvlStrCache>
                <c:ptCount val="11"/>
                <c:lvl>
                  <c:pt idx="0">
                    <c:v>Thimphu</c:v>
                  </c:pt>
                  <c:pt idx="1">
                    <c:v>Phuentsholing</c:v>
                  </c:pt>
                  <c:pt idx="2">
                    <c:v>Thimphu</c:v>
                  </c:pt>
                  <c:pt idx="3">
                    <c:v>Mongar</c:v>
                  </c:pt>
                  <c:pt idx="4">
                    <c:v>Thimphu</c:v>
                  </c:pt>
                  <c:pt idx="5">
                    <c:v>Samdrup Jongkhar</c:v>
                  </c:pt>
                  <c:pt idx="6">
                    <c:v>Thimphu</c:v>
                  </c:pt>
                  <c:pt idx="7">
                    <c:v>Thimphu</c:v>
                  </c:pt>
                  <c:pt idx="8">
                    <c:v>Phuentsholing</c:v>
                  </c:pt>
                  <c:pt idx="9">
                    <c:v>Thimphu</c:v>
                  </c:pt>
                  <c:pt idx="10">
                    <c:v>Samdrup Jongkhar</c:v>
                  </c:pt>
                </c:lvl>
                <c:lvl>
                  <c:pt idx="0">
                    <c:v>Bar girls</c:v>
                  </c:pt>
                  <c:pt idx="2">
                    <c:v>Migrant workers</c:v>
                  </c:pt>
                  <c:pt idx="4">
                    <c:v>Police</c:v>
                  </c:pt>
                  <c:pt idx="6">
                    <c:v>Army</c:v>
                  </c:pt>
                  <c:pt idx="7">
                    <c:v>Taxi drivers</c:v>
                  </c:pt>
                  <c:pt idx="9">
                    <c:v>Truckers</c:v>
                  </c:pt>
                </c:lvl>
              </c:multiLvlStrCache>
            </c:multiLvlStrRef>
          </c:cat>
          <c:val>
            <c:numRef>
              <c:f>'Drug use'!$D$6:$D$16</c:f>
              <c:numCache>
                <c:formatCode>General</c:formatCode>
                <c:ptCount val="11"/>
                <c:pt idx="0">
                  <c:v>3.9</c:v>
                </c:pt>
                <c:pt idx="1">
                  <c:v>16</c:v>
                </c:pt>
                <c:pt idx="2">
                  <c:v>7</c:v>
                </c:pt>
                <c:pt idx="3">
                  <c:v>18.8</c:v>
                </c:pt>
                <c:pt idx="4">
                  <c:v>1.1000000000000001</c:v>
                </c:pt>
                <c:pt idx="5">
                  <c:v>2.2000000000000002</c:v>
                </c:pt>
                <c:pt idx="6">
                  <c:v>4.4000000000000004</c:v>
                </c:pt>
                <c:pt idx="7">
                  <c:v>18.5</c:v>
                </c:pt>
                <c:pt idx="8">
                  <c:v>13.7</c:v>
                </c:pt>
                <c:pt idx="9">
                  <c:v>13.3</c:v>
                </c:pt>
                <c:pt idx="10">
                  <c:v>7.5</c:v>
                </c:pt>
              </c:numCache>
            </c:numRef>
          </c:val>
          <c:extLst>
            <c:ext xmlns:c16="http://schemas.microsoft.com/office/drawing/2014/chart" uri="{C3380CC4-5D6E-409C-BE32-E72D297353CC}">
              <c16:uniqueId val="{00000000-E898-4FEF-93F6-70CF3F585D55}"/>
            </c:ext>
          </c:extLst>
        </c:ser>
        <c:ser>
          <c:idx val="1"/>
          <c:order val="1"/>
          <c:tx>
            <c:strRef>
              <c:f>'Drug use'!$E$5</c:f>
              <c:strCache>
                <c:ptCount val="1"/>
                <c:pt idx="0">
                  <c:v>Injected drugs last year</c:v>
                </c:pt>
              </c:strCache>
            </c:strRef>
          </c:tx>
          <c:spPr>
            <a:solidFill>
              <a:srgbClr val="E31837"/>
            </a:solidFill>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'Drug use'!$B$6:$C$16</c:f>
              <c:multiLvlStrCache>
                <c:ptCount val="11"/>
                <c:lvl>
                  <c:pt idx="0">
                    <c:v>Thimphu</c:v>
                  </c:pt>
                  <c:pt idx="1">
                    <c:v>Phuentsholing</c:v>
                  </c:pt>
                  <c:pt idx="2">
                    <c:v>Thimphu</c:v>
                  </c:pt>
                  <c:pt idx="3">
                    <c:v>Mongar</c:v>
                  </c:pt>
                  <c:pt idx="4">
                    <c:v>Thimphu</c:v>
                  </c:pt>
                  <c:pt idx="5">
                    <c:v>Samdrup Jongkhar</c:v>
                  </c:pt>
                  <c:pt idx="6">
                    <c:v>Thimphu</c:v>
                  </c:pt>
                  <c:pt idx="7">
                    <c:v>Thimphu</c:v>
                  </c:pt>
                  <c:pt idx="8">
                    <c:v>Phuentsholing</c:v>
                  </c:pt>
                  <c:pt idx="9">
                    <c:v>Thimphu</c:v>
                  </c:pt>
                  <c:pt idx="10">
                    <c:v>Samdrup Jongkhar</c:v>
                  </c:pt>
                </c:lvl>
                <c:lvl>
                  <c:pt idx="0">
                    <c:v>Bar girls</c:v>
                  </c:pt>
                  <c:pt idx="2">
                    <c:v>Migrant workers</c:v>
                  </c:pt>
                  <c:pt idx="4">
                    <c:v>Police</c:v>
                  </c:pt>
                  <c:pt idx="6">
                    <c:v>Army</c:v>
                  </c:pt>
                  <c:pt idx="7">
                    <c:v>Taxi drivers</c:v>
                  </c:pt>
                  <c:pt idx="9">
                    <c:v>Truckers</c:v>
                  </c:pt>
                </c:lvl>
              </c:multiLvlStrCache>
            </c:multiLvlStrRef>
          </c:cat>
          <c:val>
            <c:numRef>
              <c:f>'Drug use'!$E$6:$E$16</c:f>
              <c:numCache>
                <c:formatCode>General</c:formatCode>
                <c:ptCount val="11"/>
                <c:pt idx="0">
                  <c:v>0</c:v>
                </c:pt>
                <c:pt idx="1">
                  <c:v>0</c:v>
                </c:pt>
                <c:pt idx="2">
                  <c:v>0</c:v>
                </c:pt>
                <c:pt idx="3">
                  <c:v>0</c:v>
                </c:pt>
                <c:pt idx="4">
                  <c:v>0</c:v>
                </c:pt>
                <c:pt idx="5">
                  <c:v>0</c:v>
                </c:pt>
                <c:pt idx="6">
                  <c:v>0</c:v>
                </c:pt>
                <c:pt idx="7">
                  <c:v>0.5</c:v>
                </c:pt>
                <c:pt idx="8">
                  <c:v>0</c:v>
                </c:pt>
                <c:pt idx="9">
                  <c:v>1</c:v>
                </c:pt>
                <c:pt idx="10">
                  <c:v>0</c:v>
                </c:pt>
              </c:numCache>
            </c:numRef>
          </c:val>
          <c:extLst>
            <c:ext xmlns:c16="http://schemas.microsoft.com/office/drawing/2014/chart" uri="{C3380CC4-5D6E-409C-BE32-E72D297353CC}">
              <c16:uniqueId val="{00000001-E898-4FEF-93F6-70CF3F585D55}"/>
            </c:ext>
          </c:extLst>
        </c:ser>
        <c:dLbls>
          <c:showLegendKey val="0"/>
          <c:showVal val="0"/>
          <c:showCatName val="0"/>
          <c:showSerName val="0"/>
          <c:showPercent val="0"/>
          <c:showBubbleSize val="0"/>
        </c:dLbls>
        <c:gapWidth val="49"/>
        <c:axId val="127947904"/>
        <c:axId val="127949440"/>
      </c:barChart>
      <c:catAx>
        <c:axId val="127947904"/>
        <c:scaling>
          <c:orientation val="minMax"/>
        </c:scaling>
        <c:delete val="0"/>
        <c:axPos val="b"/>
        <c:numFmt formatCode="General" sourceLinked="1"/>
        <c:majorTickMark val="out"/>
        <c:minorTickMark val="none"/>
        <c:tickLblPos val="nextTo"/>
        <c:crossAx val="127949440"/>
        <c:crosses val="autoZero"/>
        <c:auto val="1"/>
        <c:lblAlgn val="ctr"/>
        <c:lblOffset val="100"/>
        <c:noMultiLvlLbl val="0"/>
      </c:catAx>
      <c:valAx>
        <c:axId val="127949440"/>
        <c:scaling>
          <c:orientation val="minMax"/>
          <c:max val="100"/>
          <c:min val="0"/>
        </c:scaling>
        <c:delete val="0"/>
        <c:axPos val="l"/>
        <c:title>
          <c:tx>
            <c:rich>
              <a:bodyPr rot="0" vert="wordArtVert"/>
              <a:lstStyle/>
              <a:p>
                <a:pPr>
                  <a:defRPr/>
                </a:pPr>
                <a:r>
                  <a:rPr lang="en-GB"/>
                  <a:t>%</a:t>
                </a:r>
              </a:p>
            </c:rich>
          </c:tx>
          <c:layout>
            <c:manualLayout>
              <c:xMode val="edge"/>
              <c:yMode val="edge"/>
              <c:x val="3.2851158461384765E-4"/>
              <c:y val="1.8282059569138785E-2"/>
            </c:manualLayout>
          </c:layout>
          <c:overlay val="0"/>
        </c:title>
        <c:numFmt formatCode="General" sourceLinked="1"/>
        <c:majorTickMark val="out"/>
        <c:minorTickMark val="none"/>
        <c:tickLblPos val="nextTo"/>
        <c:crossAx val="127947904"/>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093252350492121E-2"/>
          <c:y val="9.0526247570932653E-2"/>
          <c:w val="0.70308889878525738"/>
          <c:h val="0.69873815190125077"/>
        </c:manualLayout>
      </c:layout>
      <c:barChart>
        <c:barDir val="col"/>
        <c:grouping val="clustered"/>
        <c:varyColors val="0"/>
        <c:ser>
          <c:idx val="0"/>
          <c:order val="0"/>
          <c:tx>
            <c:strRef>
              <c:f>'extra marital &amp; premarital'!$C$2</c:f>
              <c:strCache>
                <c:ptCount val="1"/>
                <c:pt idx="0">
                  <c:v>Extramarital sex</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'extra marital &amp; premarital'!$A$3:$B$8</c:f>
              <c:multiLvlStrCache>
                <c:ptCount val="6"/>
                <c:lvl>
                  <c:pt idx="0">
                    <c:v>Total</c:v>
                  </c:pt>
                  <c:pt idx="1">
                    <c:v>Male</c:v>
                  </c:pt>
                  <c:pt idx="2">
                    <c:v>Female</c:v>
                  </c:pt>
                  <c:pt idx="3">
                    <c:v>Total</c:v>
                  </c:pt>
                  <c:pt idx="4">
                    <c:v>Total</c:v>
                  </c:pt>
                  <c:pt idx="5">
                    <c:v>Total</c:v>
                  </c:pt>
                </c:lvl>
                <c:lvl>
                  <c:pt idx="0">
                    <c:v>Urban</c:v>
                  </c:pt>
                  <c:pt idx="4">
                    <c:v>Rural</c:v>
                  </c:pt>
                </c:lvl>
              </c:multiLvlStrCache>
            </c:multiLvlStrRef>
          </c:cat>
          <c:val>
            <c:numRef>
              <c:f>'extra marital &amp; premarital'!$C$3:$C$8</c:f>
              <c:numCache>
                <c:formatCode>General</c:formatCode>
                <c:ptCount val="6"/>
                <c:pt idx="0">
                  <c:v>76</c:v>
                </c:pt>
                <c:pt idx="1">
                  <c:v>84</c:v>
                </c:pt>
                <c:pt idx="2">
                  <c:v>44</c:v>
                </c:pt>
                <c:pt idx="4">
                  <c:v>64</c:v>
                </c:pt>
              </c:numCache>
            </c:numRef>
          </c:val>
          <c:extLst>
            <c:ext xmlns:c16="http://schemas.microsoft.com/office/drawing/2014/chart" uri="{C3380CC4-5D6E-409C-BE32-E72D297353CC}">
              <c16:uniqueId val="{00000000-D41D-48EF-B9CD-983F31E67504}"/>
            </c:ext>
          </c:extLst>
        </c:ser>
        <c:ser>
          <c:idx val="1"/>
          <c:order val="1"/>
          <c:tx>
            <c:strRef>
              <c:f>'extra marital &amp; premarital'!$D$2</c:f>
              <c:strCache>
                <c:ptCount val="1"/>
                <c:pt idx="0">
                  <c:v>Premarital sex</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'extra marital &amp; premarital'!$A$3:$B$8</c:f>
              <c:multiLvlStrCache>
                <c:ptCount val="6"/>
                <c:lvl>
                  <c:pt idx="0">
                    <c:v>Total</c:v>
                  </c:pt>
                  <c:pt idx="1">
                    <c:v>Male</c:v>
                  </c:pt>
                  <c:pt idx="2">
                    <c:v>Female</c:v>
                  </c:pt>
                  <c:pt idx="3">
                    <c:v>Total</c:v>
                  </c:pt>
                  <c:pt idx="4">
                    <c:v>Total</c:v>
                  </c:pt>
                  <c:pt idx="5">
                    <c:v>Total</c:v>
                  </c:pt>
                </c:lvl>
                <c:lvl>
                  <c:pt idx="0">
                    <c:v>Urban</c:v>
                  </c:pt>
                  <c:pt idx="4">
                    <c:v>Rural</c:v>
                  </c:pt>
                </c:lvl>
              </c:multiLvlStrCache>
            </c:multiLvlStrRef>
          </c:cat>
          <c:val>
            <c:numRef>
              <c:f>'extra marital &amp; premarital'!$D$3:$D$8</c:f>
              <c:numCache>
                <c:formatCode>General</c:formatCode>
                <c:ptCount val="6"/>
                <c:pt idx="3">
                  <c:v>73</c:v>
                </c:pt>
                <c:pt idx="5">
                  <c:v>73</c:v>
                </c:pt>
              </c:numCache>
            </c:numRef>
          </c:val>
          <c:extLst>
            <c:ext xmlns:c16="http://schemas.microsoft.com/office/drawing/2014/chart" uri="{C3380CC4-5D6E-409C-BE32-E72D297353CC}">
              <c16:uniqueId val="{00000001-D41D-48EF-B9CD-983F31E67504}"/>
            </c:ext>
          </c:extLst>
        </c:ser>
        <c:dLbls>
          <c:showLegendKey val="0"/>
          <c:showVal val="0"/>
          <c:showCatName val="0"/>
          <c:showSerName val="0"/>
          <c:showPercent val="0"/>
          <c:showBubbleSize val="0"/>
        </c:dLbls>
        <c:gapWidth val="150"/>
        <c:overlap val="100"/>
        <c:axId val="128162816"/>
        <c:axId val="128164608"/>
      </c:barChart>
      <c:catAx>
        <c:axId val="128162816"/>
        <c:scaling>
          <c:orientation val="minMax"/>
        </c:scaling>
        <c:delete val="0"/>
        <c:axPos val="b"/>
        <c:numFmt formatCode="General" sourceLinked="0"/>
        <c:majorTickMark val="out"/>
        <c:minorTickMark val="none"/>
        <c:tickLblPos val="nextTo"/>
        <c:crossAx val="128164608"/>
        <c:crosses val="autoZero"/>
        <c:auto val="1"/>
        <c:lblAlgn val="ctr"/>
        <c:lblOffset val="100"/>
        <c:noMultiLvlLbl val="0"/>
      </c:catAx>
      <c:valAx>
        <c:axId val="128164608"/>
        <c:scaling>
          <c:orientation val="minMax"/>
          <c:max val="100"/>
        </c:scaling>
        <c:delete val="0"/>
        <c:axPos val="l"/>
        <c:title>
          <c:tx>
            <c:rich>
              <a:bodyPr rot="0" vert="horz"/>
              <a:lstStyle/>
              <a:p>
                <a:pPr>
                  <a:defRPr/>
                </a:pPr>
                <a:r>
                  <a:rPr lang="en-US"/>
                  <a:t>%</a:t>
                </a:r>
              </a:p>
            </c:rich>
          </c:tx>
          <c:layout>
            <c:manualLayout>
              <c:xMode val="edge"/>
              <c:yMode val="edge"/>
              <c:x val="4.1687105387536977E-2"/>
              <c:y val="1.8715513091138017E-2"/>
            </c:manualLayout>
          </c:layout>
          <c:overlay val="0"/>
        </c:title>
        <c:numFmt formatCode="General" sourceLinked="1"/>
        <c:majorTickMark val="out"/>
        <c:minorTickMark val="none"/>
        <c:tickLblPos val="nextTo"/>
        <c:crossAx val="128162816"/>
        <c:crosses val="autoZero"/>
        <c:crossBetween val="between"/>
        <c:majorUnit val="20"/>
      </c:valAx>
    </c:plotArea>
    <c:legend>
      <c:legendPos val="r"/>
      <c:layout>
        <c:manualLayout>
          <c:xMode val="edge"/>
          <c:yMode val="edge"/>
          <c:x val="0.76138868280172256"/>
          <c:y val="0.24515209810995661"/>
          <c:w val="0.23622033992456579"/>
          <c:h val="0.3858867045961754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880529614356561E-2"/>
          <c:y val="0.11218570732550646"/>
          <c:w val="0.58735980782714148"/>
          <c:h val="0.78109624724236992"/>
        </c:manualLayout>
      </c:layout>
      <c:barChart>
        <c:barDir val="col"/>
        <c:grouping val="clustered"/>
        <c:varyColors val="0"/>
        <c:ser>
          <c:idx val="0"/>
          <c:order val="0"/>
          <c:tx>
            <c:strRef>
              <c:f>'women_condom use'!$A$3</c:f>
              <c:strCache>
                <c:ptCount val="1"/>
                <c:pt idx="0">
                  <c:v>Condom use during sex with multiple partners</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'women_condom use'!$B$2:$C$2</c:f>
              <c:strCache>
                <c:ptCount val="2"/>
                <c:pt idx="0">
                  <c:v>15-49 yr</c:v>
                </c:pt>
                <c:pt idx="1">
                  <c:v>15-24 yr</c:v>
                </c:pt>
              </c:strCache>
            </c:strRef>
          </c:cat>
          <c:val>
            <c:numRef>
              <c:f>'women_condom use'!$B$3:$C$3</c:f>
              <c:numCache>
                <c:formatCode>General</c:formatCode>
                <c:ptCount val="2"/>
                <c:pt idx="0" formatCode="0">
                  <c:v>20.5</c:v>
                </c:pt>
              </c:numCache>
            </c:numRef>
          </c:val>
          <c:extLst>
            <c:ext xmlns:c16="http://schemas.microsoft.com/office/drawing/2014/chart" uri="{C3380CC4-5D6E-409C-BE32-E72D297353CC}">
              <c16:uniqueId val="{00000000-4ADB-4C91-9B75-18D5BF938358}"/>
            </c:ext>
          </c:extLst>
        </c:ser>
        <c:ser>
          <c:idx val="1"/>
          <c:order val="1"/>
          <c:tx>
            <c:strRef>
              <c:f>'women_condom use'!$A$4</c:f>
              <c:strCache>
                <c:ptCount val="1"/>
                <c:pt idx="0">
                  <c:v>Condom use during sex with non-regular partners</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'women_condom use'!$B$2:$C$2</c:f>
              <c:strCache>
                <c:ptCount val="2"/>
                <c:pt idx="0">
                  <c:v>15-49 yr</c:v>
                </c:pt>
                <c:pt idx="1">
                  <c:v>15-24 yr</c:v>
                </c:pt>
              </c:strCache>
            </c:strRef>
          </c:cat>
          <c:val>
            <c:numRef>
              <c:f>'women_condom use'!$B$4:$C$4</c:f>
              <c:numCache>
                <c:formatCode>0</c:formatCode>
                <c:ptCount val="2"/>
                <c:pt idx="1">
                  <c:v>61.6</c:v>
                </c:pt>
              </c:numCache>
            </c:numRef>
          </c:val>
          <c:extLst>
            <c:ext xmlns:c16="http://schemas.microsoft.com/office/drawing/2014/chart" uri="{C3380CC4-5D6E-409C-BE32-E72D297353CC}">
              <c16:uniqueId val="{00000001-4ADB-4C91-9B75-18D5BF938358}"/>
            </c:ext>
          </c:extLst>
        </c:ser>
        <c:dLbls>
          <c:showLegendKey val="0"/>
          <c:showVal val="0"/>
          <c:showCatName val="0"/>
          <c:showSerName val="0"/>
          <c:showPercent val="0"/>
          <c:showBubbleSize val="0"/>
        </c:dLbls>
        <c:gapWidth val="150"/>
        <c:overlap val="100"/>
        <c:axId val="130745088"/>
        <c:axId val="130746624"/>
      </c:barChart>
      <c:catAx>
        <c:axId val="130745088"/>
        <c:scaling>
          <c:orientation val="minMax"/>
        </c:scaling>
        <c:delete val="0"/>
        <c:axPos val="b"/>
        <c:numFmt formatCode="General" sourceLinked="0"/>
        <c:majorTickMark val="out"/>
        <c:minorTickMark val="none"/>
        <c:tickLblPos val="nextTo"/>
        <c:crossAx val="130746624"/>
        <c:crosses val="autoZero"/>
        <c:auto val="1"/>
        <c:lblAlgn val="ctr"/>
        <c:lblOffset val="100"/>
        <c:noMultiLvlLbl val="0"/>
      </c:catAx>
      <c:valAx>
        <c:axId val="130746624"/>
        <c:scaling>
          <c:orientation val="minMax"/>
          <c:max val="100"/>
          <c:min val="0"/>
        </c:scaling>
        <c:delete val="0"/>
        <c:axPos val="l"/>
        <c:title>
          <c:tx>
            <c:rich>
              <a:bodyPr rot="0" vert="horz"/>
              <a:lstStyle/>
              <a:p>
                <a:pPr>
                  <a:defRPr/>
                </a:pPr>
                <a:r>
                  <a:rPr lang="en-US"/>
                  <a:t>%</a:t>
                </a:r>
              </a:p>
            </c:rich>
          </c:tx>
          <c:layout>
            <c:manualLayout>
              <c:xMode val="edge"/>
              <c:yMode val="edge"/>
              <c:x val="9.1306381457149043E-4"/>
              <c:y val="1.8474881759169611E-2"/>
            </c:manualLayout>
          </c:layout>
          <c:overlay val="0"/>
        </c:title>
        <c:numFmt formatCode="0" sourceLinked="1"/>
        <c:majorTickMark val="out"/>
        <c:minorTickMark val="none"/>
        <c:tickLblPos val="nextTo"/>
        <c:crossAx val="130745088"/>
        <c:crosses val="autoZero"/>
        <c:crossBetween val="between"/>
        <c:majorUnit val="20"/>
      </c:valAx>
    </c:plotArea>
    <c:legend>
      <c:legendPos val="r"/>
      <c:layout>
        <c:manualLayout>
          <c:xMode val="edge"/>
          <c:yMode val="edge"/>
          <c:x val="0.67779070299378497"/>
          <c:y val="0.30483716095037061"/>
          <c:w val="0.31331672764650798"/>
          <c:h val="0.5887411319377211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08931623931621"/>
          <c:y val="8.37718253968254E-2"/>
          <c:w val="0.72964273504273502"/>
          <c:h val="0.50558095238095235"/>
        </c:manualLayout>
      </c:layout>
      <c:lineChart>
        <c:grouping val="standard"/>
        <c:varyColors val="1"/>
        <c:ser>
          <c:idx val="0"/>
          <c:order val="0"/>
          <c:tx>
            <c:strRef>
              <c:f>'[Estimates_template_2019 (updated).xlsx]Bhutan_ni_plhiv_deaths'!$C$2</c:f>
              <c:strCache>
                <c:ptCount val="1"/>
                <c:pt idx="0">
                  <c:v>PLHIV</c:v>
                </c:pt>
              </c:strCache>
            </c:strRef>
          </c:tx>
          <c:spPr>
            <a:ln w="38100" cmpd="sng">
              <a:solidFill>
                <a:srgbClr val="63CDF6"/>
              </a:solidFill>
              <a:prstDash val="solid"/>
            </a:ln>
          </c:spPr>
          <c:marker>
            <c:symbol val="none"/>
          </c:marker>
          <c:dLbls>
            <c:dLbl>
              <c:idx val="28"/>
              <c:tx>
                <c:rich>
                  <a:bodyPr/>
                  <a:lstStyle/>
                  <a:p>
                    <a:r>
                      <a:rPr lang="en-US" b="1" dirty="0"/>
                      <a:t> </a:t>
                    </a:r>
                    <a:r>
                      <a:rPr lang="en-US" b="1" dirty="0">
                        <a:solidFill>
                          <a:srgbClr val="63CDF6"/>
                        </a:solidFill>
                      </a:rPr>
                      <a:t>1,300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2E0-4799-A280-5D80DD935F8A}"/>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(updated).xlsx]Bhutan_ni_plhiv_deaths'!$C$3:$C$31</c:f>
              <c:numCache>
                <c:formatCode>_(* #,##0_);_(* \(#,##0\);_(* "-"??_);_(@_)</c:formatCode>
                <c:ptCount val="29"/>
                <c:pt idx="0">
                  <c:v>45</c:v>
                </c:pt>
                <c:pt idx="1">
                  <c:v>57</c:v>
                </c:pt>
                <c:pt idx="2">
                  <c:v>73</c:v>
                </c:pt>
                <c:pt idx="3">
                  <c:v>92</c:v>
                </c:pt>
                <c:pt idx="4">
                  <c:v>117</c:v>
                </c:pt>
                <c:pt idx="5">
                  <c:v>150</c:v>
                </c:pt>
                <c:pt idx="6">
                  <c:v>195</c:v>
                </c:pt>
                <c:pt idx="7">
                  <c:v>253</c:v>
                </c:pt>
                <c:pt idx="8">
                  <c:v>333</c:v>
                </c:pt>
                <c:pt idx="9">
                  <c:v>419</c:v>
                </c:pt>
                <c:pt idx="10">
                  <c:v>530</c:v>
                </c:pt>
                <c:pt idx="11">
                  <c:v>645</c:v>
                </c:pt>
                <c:pt idx="12">
                  <c:v>774</c:v>
                </c:pt>
                <c:pt idx="13">
                  <c:v>894</c:v>
                </c:pt>
                <c:pt idx="14">
                  <c:v>992</c:v>
                </c:pt>
                <c:pt idx="15">
                  <c:v>1080</c:v>
                </c:pt>
                <c:pt idx="16">
                  <c:v>1163</c:v>
                </c:pt>
                <c:pt idx="17">
                  <c:v>1221</c:v>
                </c:pt>
                <c:pt idx="18">
                  <c:v>1264</c:v>
                </c:pt>
                <c:pt idx="19">
                  <c:v>1298</c:v>
                </c:pt>
                <c:pt idx="20">
                  <c:v>1315</c:v>
                </c:pt>
                <c:pt idx="21">
                  <c:v>1323</c:v>
                </c:pt>
                <c:pt idx="22">
                  <c:v>1324</c:v>
                </c:pt>
                <c:pt idx="23">
                  <c:v>1320</c:v>
                </c:pt>
                <c:pt idx="24">
                  <c:v>1315</c:v>
                </c:pt>
                <c:pt idx="25">
                  <c:v>1308</c:v>
                </c:pt>
                <c:pt idx="26">
                  <c:v>1303</c:v>
                </c:pt>
                <c:pt idx="27">
                  <c:v>1299</c:v>
                </c:pt>
                <c:pt idx="28">
                  <c:v>1302</c:v>
                </c:pt>
              </c:numCache>
            </c:numRef>
          </c:val>
          <c:smooth val="0"/>
          <c:extLst>
            <c:ext xmlns:c16="http://schemas.microsoft.com/office/drawing/2014/chart" uri="{C3380CC4-5D6E-409C-BE32-E72D297353CC}">
              <c16:uniqueId val="{00000001-B2E0-4799-A280-5D80DD935F8A}"/>
            </c:ext>
          </c:extLst>
        </c:ser>
        <c:ser>
          <c:idx val="1"/>
          <c:order val="1"/>
          <c:tx>
            <c:strRef>
              <c:f>'[Estimates_template_2019 (updated).xlsx]Bhutan_ni_plhiv_deaths'!$D$2</c:f>
              <c:strCache>
                <c:ptCount val="1"/>
                <c:pt idx="0">
                  <c:v>PLHIV - Lower</c:v>
                </c:pt>
              </c:strCache>
            </c:strRef>
          </c:tx>
          <c:spPr>
            <a:ln w="19050" cmpd="sng">
              <a:solidFill>
                <a:srgbClr val="63CDF6"/>
              </a:solidFill>
              <a:prstDash val="sysDot"/>
            </a:ln>
          </c:spPr>
          <c:marker>
            <c:symbol val="none"/>
          </c:marker>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(updated).xlsx]Bhutan_ni_plhiv_deaths'!$D$3:$D$31</c:f>
              <c:numCache>
                <c:formatCode>_(* #,##0_);_(* \(#,##0\);_(* "-"??_);_(@_)</c:formatCode>
                <c:ptCount val="29"/>
                <c:pt idx="0">
                  <c:v>2</c:v>
                </c:pt>
                <c:pt idx="1">
                  <c:v>3</c:v>
                </c:pt>
                <c:pt idx="2">
                  <c:v>4</c:v>
                </c:pt>
                <c:pt idx="3">
                  <c:v>7</c:v>
                </c:pt>
                <c:pt idx="4">
                  <c:v>13</c:v>
                </c:pt>
                <c:pt idx="5">
                  <c:v>22</c:v>
                </c:pt>
                <c:pt idx="6">
                  <c:v>34</c:v>
                </c:pt>
                <c:pt idx="7">
                  <c:v>50</c:v>
                </c:pt>
                <c:pt idx="8">
                  <c:v>79</c:v>
                </c:pt>
                <c:pt idx="9">
                  <c:v>127</c:v>
                </c:pt>
                <c:pt idx="10">
                  <c:v>179</c:v>
                </c:pt>
                <c:pt idx="11">
                  <c:v>228</c:v>
                </c:pt>
                <c:pt idx="12">
                  <c:v>307</c:v>
                </c:pt>
                <c:pt idx="13">
                  <c:v>335</c:v>
                </c:pt>
                <c:pt idx="14">
                  <c:v>400</c:v>
                </c:pt>
                <c:pt idx="15">
                  <c:v>425</c:v>
                </c:pt>
                <c:pt idx="16">
                  <c:v>493</c:v>
                </c:pt>
                <c:pt idx="17">
                  <c:v>526</c:v>
                </c:pt>
                <c:pt idx="18">
                  <c:v>560</c:v>
                </c:pt>
                <c:pt idx="19">
                  <c:v>589</c:v>
                </c:pt>
                <c:pt idx="20">
                  <c:v>594</c:v>
                </c:pt>
                <c:pt idx="21">
                  <c:v>609</c:v>
                </c:pt>
                <c:pt idx="22">
                  <c:v>632</c:v>
                </c:pt>
                <c:pt idx="23">
                  <c:v>640</c:v>
                </c:pt>
                <c:pt idx="24">
                  <c:v>658</c:v>
                </c:pt>
                <c:pt idx="25">
                  <c:v>672</c:v>
                </c:pt>
                <c:pt idx="26">
                  <c:v>687</c:v>
                </c:pt>
                <c:pt idx="27">
                  <c:v>697</c:v>
                </c:pt>
                <c:pt idx="28">
                  <c:v>697</c:v>
                </c:pt>
              </c:numCache>
            </c:numRef>
          </c:val>
          <c:smooth val="0"/>
          <c:extLst>
            <c:ext xmlns:c16="http://schemas.microsoft.com/office/drawing/2014/chart" uri="{C3380CC4-5D6E-409C-BE32-E72D297353CC}">
              <c16:uniqueId val="{00000002-B2E0-4799-A280-5D80DD935F8A}"/>
            </c:ext>
          </c:extLst>
        </c:ser>
        <c:ser>
          <c:idx val="2"/>
          <c:order val="2"/>
          <c:tx>
            <c:strRef>
              <c:f>'[Estimates_template_2019 (updated).xlsx]Bhutan_ni_plhiv_deaths'!$E$2</c:f>
              <c:strCache>
                <c:ptCount val="1"/>
                <c:pt idx="0">
                  <c:v>PLHIV - Upper</c:v>
                </c:pt>
              </c:strCache>
            </c:strRef>
          </c:tx>
          <c:spPr>
            <a:ln w="19050" cmpd="sng">
              <a:solidFill>
                <a:srgbClr val="63CDF6"/>
              </a:solidFill>
              <a:prstDash val="sysDot"/>
            </a:ln>
          </c:spPr>
          <c:marker>
            <c:symbol val="none"/>
          </c:marker>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(updated).xlsx]Bhutan_ni_plhiv_deaths'!$E$3:$E$31</c:f>
              <c:numCache>
                <c:formatCode>_(* #,##0_);_(* \(#,##0\);_(* "-"??_);_(@_)</c:formatCode>
                <c:ptCount val="29"/>
                <c:pt idx="0">
                  <c:v>147</c:v>
                </c:pt>
                <c:pt idx="1">
                  <c:v>160</c:v>
                </c:pt>
                <c:pt idx="2">
                  <c:v>196</c:v>
                </c:pt>
                <c:pt idx="3">
                  <c:v>221</c:v>
                </c:pt>
                <c:pt idx="4">
                  <c:v>276</c:v>
                </c:pt>
                <c:pt idx="5">
                  <c:v>369</c:v>
                </c:pt>
                <c:pt idx="6">
                  <c:v>466</c:v>
                </c:pt>
                <c:pt idx="7">
                  <c:v>559</c:v>
                </c:pt>
                <c:pt idx="8">
                  <c:v>673</c:v>
                </c:pt>
                <c:pt idx="9">
                  <c:v>817</c:v>
                </c:pt>
                <c:pt idx="10">
                  <c:v>965</c:v>
                </c:pt>
                <c:pt idx="11">
                  <c:v>1115</c:v>
                </c:pt>
                <c:pt idx="12">
                  <c:v>1356</c:v>
                </c:pt>
                <c:pt idx="13">
                  <c:v>1659</c:v>
                </c:pt>
                <c:pt idx="14">
                  <c:v>1880</c:v>
                </c:pt>
                <c:pt idx="15">
                  <c:v>1983</c:v>
                </c:pt>
                <c:pt idx="16">
                  <c:v>2320</c:v>
                </c:pt>
                <c:pt idx="17">
                  <c:v>2431</c:v>
                </c:pt>
                <c:pt idx="18">
                  <c:v>2461</c:v>
                </c:pt>
                <c:pt idx="19">
                  <c:v>2603</c:v>
                </c:pt>
                <c:pt idx="20">
                  <c:v>2661</c:v>
                </c:pt>
                <c:pt idx="21">
                  <c:v>2659</c:v>
                </c:pt>
                <c:pt idx="22">
                  <c:v>2678</c:v>
                </c:pt>
                <c:pt idx="23">
                  <c:v>2721</c:v>
                </c:pt>
                <c:pt idx="24">
                  <c:v>2762</c:v>
                </c:pt>
                <c:pt idx="25">
                  <c:v>2684</c:v>
                </c:pt>
                <c:pt idx="26">
                  <c:v>2574</c:v>
                </c:pt>
                <c:pt idx="27">
                  <c:v>2673</c:v>
                </c:pt>
                <c:pt idx="28">
                  <c:v>2736</c:v>
                </c:pt>
              </c:numCache>
            </c:numRef>
          </c:val>
          <c:smooth val="0"/>
          <c:extLst>
            <c:ext xmlns:c16="http://schemas.microsoft.com/office/drawing/2014/chart" uri="{C3380CC4-5D6E-409C-BE32-E72D297353CC}">
              <c16:uniqueId val="{00000003-B2E0-4799-A280-5D80DD935F8A}"/>
            </c:ext>
          </c:extLst>
        </c:ser>
        <c:dLbls>
          <c:showLegendKey val="0"/>
          <c:showVal val="0"/>
          <c:showCatName val="0"/>
          <c:showSerName val="0"/>
          <c:showPercent val="0"/>
          <c:showBubbleSize val="0"/>
        </c:dLbls>
        <c:smooth val="0"/>
        <c:axId val="42700160"/>
        <c:axId val="42701952"/>
      </c:lineChart>
      <c:catAx>
        <c:axId val="42700160"/>
        <c:scaling>
          <c:orientation val="minMax"/>
        </c:scaling>
        <c:delete val="0"/>
        <c:axPos val="b"/>
        <c:numFmt formatCode="General" sourceLinked="1"/>
        <c:majorTickMark val="cross"/>
        <c:minorTickMark val="cross"/>
        <c:tickLblPos val="nextTo"/>
        <c:txPr>
          <a:bodyPr rot="-5400000"/>
          <a:lstStyle/>
          <a:p>
            <a:pPr>
              <a:defRPr/>
            </a:pPr>
            <a:endParaRPr lang="en-US"/>
          </a:p>
        </c:txPr>
        <c:crossAx val="42701952"/>
        <c:crosses val="autoZero"/>
        <c:auto val="1"/>
        <c:lblAlgn val="ctr"/>
        <c:lblOffset val="100"/>
        <c:noMultiLvlLbl val="1"/>
      </c:catAx>
      <c:valAx>
        <c:axId val="42701952"/>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_(* #,##0_);_(* \(#,##0\);_(* &quot;-&quot;??_);_(@_)" sourceLinked="1"/>
        <c:majorTickMark val="cross"/>
        <c:minorTickMark val="cross"/>
        <c:tickLblPos val="nextTo"/>
        <c:spPr>
          <a:ln w="47625">
            <a:noFill/>
          </a:ln>
        </c:spPr>
        <c:crossAx val="42700160"/>
        <c:crosses val="autoZero"/>
        <c:crossBetween val="between"/>
      </c:valAx>
      <c:spPr>
        <a:solidFill>
          <a:srgbClr val="FFFFFF"/>
        </a:solidFill>
      </c:spPr>
    </c:plotArea>
    <c:legend>
      <c:legendPos val="b"/>
      <c:legendEntry>
        <c:idx val="1"/>
        <c:delete val="1"/>
      </c:legendEntry>
      <c:legendEntry>
        <c:idx val="2"/>
        <c:delete val="1"/>
      </c:legendEntry>
      <c:layout>
        <c:manualLayout>
          <c:xMode val="edge"/>
          <c:yMode val="edge"/>
          <c:x val="0.41386794871794869"/>
          <c:y val="0.80313373015873024"/>
          <c:w val="0.17226410256410257"/>
          <c:h val="8.5993253968253969E-2"/>
        </c:manualLayout>
      </c:layout>
      <c:overlay val="0"/>
    </c:legend>
    <c:plotVisOnly val="1"/>
    <c:dispBlanksAs val="zero"/>
    <c:showDLblsOverMax val="1"/>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2"/>
          <c:order val="0"/>
          <c:tx>
            <c:strRef>
              <c:f>RB_adolescents!$E$2</c:f>
              <c:strCache>
                <c:ptCount val="1"/>
                <c:pt idx="0">
                  <c:v>2+ times</c:v>
                </c:pt>
              </c:strCache>
            </c:strRef>
          </c:tx>
          <c:spPr>
            <a:solidFill>
              <a:srgbClr val="E3183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RB_adolescents!$A$3:$B$6</c:f>
              <c:multiLvlStrCache>
                <c:ptCount val="4"/>
                <c:lvl>
                  <c:pt idx="0">
                    <c:v>Had sex with non-regular, non paid partner</c:v>
                  </c:pt>
                  <c:pt idx="1">
                    <c:v>Had sex in exchange for money</c:v>
                  </c:pt>
                  <c:pt idx="2">
                    <c:v>Had sex with non-regular, non paid partner</c:v>
                  </c:pt>
                  <c:pt idx="3">
                    <c:v>Had sex in exchange for money</c:v>
                  </c:pt>
                </c:lvl>
                <c:lvl>
                  <c:pt idx="0">
                    <c:v>Female</c:v>
                  </c:pt>
                  <c:pt idx="2">
                    <c:v>Male</c:v>
                  </c:pt>
                </c:lvl>
              </c:multiLvlStrCache>
            </c:multiLvlStrRef>
          </c:cat>
          <c:val>
            <c:numRef>
              <c:f>RB_adolescents!$E$3:$E$6</c:f>
              <c:numCache>
                <c:formatCode>General</c:formatCode>
                <c:ptCount val="4"/>
                <c:pt idx="0">
                  <c:v>4.5999999999999996</c:v>
                </c:pt>
                <c:pt idx="1">
                  <c:v>6.9</c:v>
                </c:pt>
                <c:pt idx="2">
                  <c:v>23</c:v>
                </c:pt>
                <c:pt idx="3">
                  <c:v>14</c:v>
                </c:pt>
              </c:numCache>
            </c:numRef>
          </c:val>
          <c:extLst>
            <c:ext xmlns:c16="http://schemas.microsoft.com/office/drawing/2014/chart" uri="{C3380CC4-5D6E-409C-BE32-E72D297353CC}">
              <c16:uniqueId val="{00000000-8ED4-4961-BF5B-A6A17C742464}"/>
            </c:ext>
          </c:extLst>
        </c:ser>
        <c:ser>
          <c:idx val="1"/>
          <c:order val="1"/>
          <c:tx>
            <c:strRef>
              <c:f>RB_adolescents!$D$2</c:f>
              <c:strCache>
                <c:ptCount val="1"/>
                <c:pt idx="0">
                  <c:v>Once</c:v>
                </c:pt>
              </c:strCache>
            </c:strRef>
          </c:tx>
          <c:spPr>
            <a:solidFill>
              <a:srgbClr val="F78E1E"/>
            </a:solidFill>
            <a:ln>
              <a:noFill/>
            </a:ln>
          </c:spPr>
          <c:invertIfNegative val="0"/>
          <c:dLbls>
            <c:dLbl>
              <c:idx val="0"/>
              <c:layout>
                <c:manualLayout>
                  <c:x val="4.8721071863580996E-3"/>
                  <c:y val="-3.5772357723577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D4-4961-BF5B-A6A17C742464}"/>
                </c:ext>
              </c:extLst>
            </c:dLbl>
            <c:dLbl>
              <c:idx val="1"/>
              <c:layout>
                <c:manualLayout>
                  <c:x val="5.954728882679266E-17"/>
                  <c:y val="-2.6016260162601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D4-4961-BF5B-A6A17C742464}"/>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RB_adolescents!$A$3:$B$6</c:f>
              <c:multiLvlStrCache>
                <c:ptCount val="4"/>
                <c:lvl>
                  <c:pt idx="0">
                    <c:v>Had sex with non-regular, non paid partner</c:v>
                  </c:pt>
                  <c:pt idx="1">
                    <c:v>Had sex in exchange for money</c:v>
                  </c:pt>
                  <c:pt idx="2">
                    <c:v>Had sex with non-regular, non paid partner</c:v>
                  </c:pt>
                  <c:pt idx="3">
                    <c:v>Had sex in exchange for money</c:v>
                  </c:pt>
                </c:lvl>
                <c:lvl>
                  <c:pt idx="0">
                    <c:v>Female</c:v>
                  </c:pt>
                  <c:pt idx="2">
                    <c:v>Male</c:v>
                  </c:pt>
                </c:lvl>
              </c:multiLvlStrCache>
            </c:multiLvlStrRef>
          </c:cat>
          <c:val>
            <c:numRef>
              <c:f>RB_adolescents!$D$3:$D$6</c:f>
              <c:numCache>
                <c:formatCode>General</c:formatCode>
                <c:ptCount val="4"/>
                <c:pt idx="0">
                  <c:v>2.4</c:v>
                </c:pt>
                <c:pt idx="1">
                  <c:v>4.7</c:v>
                </c:pt>
                <c:pt idx="2">
                  <c:v>33</c:v>
                </c:pt>
                <c:pt idx="3">
                  <c:v>14</c:v>
                </c:pt>
              </c:numCache>
            </c:numRef>
          </c:val>
          <c:extLst>
            <c:ext xmlns:c16="http://schemas.microsoft.com/office/drawing/2014/chart" uri="{C3380CC4-5D6E-409C-BE32-E72D297353CC}">
              <c16:uniqueId val="{00000003-8ED4-4961-BF5B-A6A17C742464}"/>
            </c:ext>
          </c:extLst>
        </c:ser>
        <c:ser>
          <c:idx val="0"/>
          <c:order val="2"/>
          <c:tx>
            <c:strRef>
              <c:f>RB_adolescents!$C$2</c:f>
              <c:strCache>
                <c:ptCount val="1"/>
                <c:pt idx="0">
                  <c:v>Never</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RB_adolescents!$A$3:$B$6</c:f>
              <c:multiLvlStrCache>
                <c:ptCount val="4"/>
                <c:lvl>
                  <c:pt idx="0">
                    <c:v>Had sex with non-regular, non paid partner</c:v>
                  </c:pt>
                  <c:pt idx="1">
                    <c:v>Had sex in exchange for money</c:v>
                  </c:pt>
                  <c:pt idx="2">
                    <c:v>Had sex with non-regular, non paid partner</c:v>
                  </c:pt>
                  <c:pt idx="3">
                    <c:v>Had sex in exchange for money</c:v>
                  </c:pt>
                </c:lvl>
                <c:lvl>
                  <c:pt idx="0">
                    <c:v>Female</c:v>
                  </c:pt>
                  <c:pt idx="2">
                    <c:v>Male</c:v>
                  </c:pt>
                </c:lvl>
              </c:multiLvlStrCache>
            </c:multiLvlStrRef>
          </c:cat>
          <c:val>
            <c:numRef>
              <c:f>RB_adolescents!$C$3:$C$6</c:f>
              <c:numCache>
                <c:formatCode>General</c:formatCode>
                <c:ptCount val="4"/>
                <c:pt idx="0">
                  <c:v>93</c:v>
                </c:pt>
                <c:pt idx="1">
                  <c:v>88</c:v>
                </c:pt>
                <c:pt idx="2">
                  <c:v>45</c:v>
                </c:pt>
                <c:pt idx="3">
                  <c:v>73</c:v>
                </c:pt>
              </c:numCache>
            </c:numRef>
          </c:val>
          <c:extLst>
            <c:ext xmlns:c16="http://schemas.microsoft.com/office/drawing/2014/chart" uri="{C3380CC4-5D6E-409C-BE32-E72D297353CC}">
              <c16:uniqueId val="{00000004-8ED4-4961-BF5B-A6A17C742464}"/>
            </c:ext>
          </c:extLst>
        </c:ser>
        <c:dLbls>
          <c:showLegendKey val="0"/>
          <c:showVal val="0"/>
          <c:showCatName val="0"/>
          <c:showSerName val="0"/>
          <c:showPercent val="0"/>
          <c:showBubbleSize val="0"/>
        </c:dLbls>
        <c:gapWidth val="37"/>
        <c:overlap val="100"/>
        <c:axId val="131069440"/>
        <c:axId val="131070976"/>
      </c:barChart>
      <c:catAx>
        <c:axId val="131069440"/>
        <c:scaling>
          <c:orientation val="maxMin"/>
        </c:scaling>
        <c:delete val="0"/>
        <c:axPos val="l"/>
        <c:numFmt formatCode="General" sourceLinked="0"/>
        <c:majorTickMark val="out"/>
        <c:minorTickMark val="none"/>
        <c:tickLblPos val="nextTo"/>
        <c:crossAx val="131070976"/>
        <c:crosses val="autoZero"/>
        <c:auto val="1"/>
        <c:lblAlgn val="ctr"/>
        <c:lblOffset val="100"/>
        <c:noMultiLvlLbl val="0"/>
      </c:catAx>
      <c:valAx>
        <c:axId val="131070976"/>
        <c:scaling>
          <c:orientation val="minMax"/>
          <c:max val="1"/>
        </c:scaling>
        <c:delete val="0"/>
        <c:axPos val="t"/>
        <c:majorGridlines>
          <c:spPr>
            <a:ln>
              <a:noFill/>
            </a:ln>
          </c:spPr>
        </c:majorGridlines>
        <c:numFmt formatCode="0%" sourceLinked="1"/>
        <c:majorTickMark val="out"/>
        <c:minorTickMark val="none"/>
        <c:tickLblPos val="nextTo"/>
        <c:crossAx val="131069440"/>
        <c:crosses val="autoZero"/>
        <c:crossBetween val="between"/>
        <c:majorUnit val="0.2"/>
      </c:valAx>
    </c:plotArea>
    <c:legend>
      <c:legendPos val="r"/>
      <c:layout>
        <c:manualLayout>
          <c:xMode val="edge"/>
          <c:yMode val="edge"/>
          <c:x val="0.86804701121874273"/>
          <c:y val="0.32143314187823346"/>
          <c:w val="0.1242325951643377"/>
          <c:h val="0.3457410677566040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070877593911441E-2"/>
          <c:y val="6.6527185185316182E-2"/>
          <c:w val="0.88525846964237442"/>
          <c:h val="0.35569899583942627"/>
        </c:manualLayout>
      </c:layout>
      <c:barChart>
        <c:barDir val="col"/>
        <c:grouping val="clustered"/>
        <c:varyColors val="0"/>
        <c:ser>
          <c:idx val="0"/>
          <c:order val="0"/>
          <c:spPr>
            <a:solidFill>
              <a:srgbClr val="E31837"/>
            </a:solidFill>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know'!$A$2:$B$13</c:f>
              <c:multiLvlStrCache>
                <c:ptCount val="12"/>
                <c:lvl>
                  <c:pt idx="0">
                    <c:v>Thimphu</c:v>
                  </c:pt>
                  <c:pt idx="1">
                    <c:v>Phuentsholing</c:v>
                  </c:pt>
                  <c:pt idx="2">
                    <c:v>Thimphu</c:v>
                  </c:pt>
                  <c:pt idx="3">
                    <c:v>Thimphu</c:v>
                  </c:pt>
                  <c:pt idx="4">
                    <c:v>Mongar</c:v>
                  </c:pt>
                  <c:pt idx="5">
                    <c:v>Thimphu</c:v>
                  </c:pt>
                  <c:pt idx="6">
                    <c:v>Samdrup Jongkhar</c:v>
                  </c:pt>
                  <c:pt idx="7">
                    <c:v>Thimphu</c:v>
                  </c:pt>
                  <c:pt idx="8">
                    <c:v>Thimphu</c:v>
                  </c:pt>
                  <c:pt idx="9">
                    <c:v>Phuentsholing</c:v>
                  </c:pt>
                  <c:pt idx="10">
                    <c:v>Thimphu</c:v>
                  </c:pt>
                  <c:pt idx="11">
                    <c:v>Samdrup Jongkhar</c:v>
                  </c:pt>
                </c:lvl>
                <c:lvl>
                  <c:pt idx="0">
                    <c:v>Bar girls</c:v>
                  </c:pt>
                  <c:pt idx="2">
                    <c:v>Drug users</c:v>
                  </c:pt>
                  <c:pt idx="3">
                    <c:v>Migrant workers</c:v>
                  </c:pt>
                  <c:pt idx="5">
                    <c:v>Police</c:v>
                  </c:pt>
                  <c:pt idx="7">
                    <c:v>Army</c:v>
                  </c:pt>
                  <c:pt idx="8">
                    <c:v>Taxi drivers</c:v>
                  </c:pt>
                  <c:pt idx="10">
                    <c:v>Truckers</c:v>
                  </c:pt>
                </c:lvl>
              </c:multiLvlStrCache>
            </c:multiLvlStrRef>
          </c:cat>
          <c:val>
            <c:numRef>
              <c:f>'comp know'!$C$2:$C$13</c:f>
              <c:numCache>
                <c:formatCode>0</c:formatCode>
                <c:ptCount val="12"/>
                <c:pt idx="0">
                  <c:v>14.3</c:v>
                </c:pt>
                <c:pt idx="1">
                  <c:v>32</c:v>
                </c:pt>
                <c:pt idx="2">
                  <c:v>32.200000000000003</c:v>
                </c:pt>
                <c:pt idx="3">
                  <c:v>4.5999999999999996</c:v>
                </c:pt>
                <c:pt idx="4">
                  <c:v>5</c:v>
                </c:pt>
                <c:pt idx="5">
                  <c:v>17</c:v>
                </c:pt>
                <c:pt idx="6">
                  <c:v>38.5</c:v>
                </c:pt>
                <c:pt idx="7">
                  <c:v>33.6</c:v>
                </c:pt>
                <c:pt idx="8">
                  <c:v>37.9</c:v>
                </c:pt>
                <c:pt idx="9">
                  <c:v>8.1999999999999993</c:v>
                </c:pt>
                <c:pt idx="10">
                  <c:v>31.6</c:v>
                </c:pt>
                <c:pt idx="11">
                  <c:v>15</c:v>
                </c:pt>
              </c:numCache>
            </c:numRef>
          </c:val>
          <c:extLst>
            <c:ext xmlns:c16="http://schemas.microsoft.com/office/drawing/2014/chart" uri="{C3380CC4-5D6E-409C-BE32-E72D297353CC}">
              <c16:uniqueId val="{00000000-D7F6-4900-B76A-14891663A1F4}"/>
            </c:ext>
          </c:extLst>
        </c:ser>
        <c:dLbls>
          <c:showLegendKey val="0"/>
          <c:showVal val="0"/>
          <c:showCatName val="0"/>
          <c:showSerName val="0"/>
          <c:showPercent val="0"/>
          <c:showBubbleSize val="0"/>
        </c:dLbls>
        <c:gapWidth val="107"/>
        <c:axId val="133522944"/>
        <c:axId val="133524480"/>
      </c:barChart>
      <c:catAx>
        <c:axId val="133522944"/>
        <c:scaling>
          <c:orientation val="minMax"/>
        </c:scaling>
        <c:delete val="0"/>
        <c:axPos val="b"/>
        <c:numFmt formatCode="General" sourceLinked="1"/>
        <c:majorTickMark val="out"/>
        <c:minorTickMark val="none"/>
        <c:tickLblPos val="nextTo"/>
        <c:crossAx val="133524480"/>
        <c:crosses val="autoZero"/>
        <c:auto val="1"/>
        <c:lblAlgn val="ctr"/>
        <c:lblOffset val="100"/>
        <c:noMultiLvlLbl val="0"/>
      </c:catAx>
      <c:valAx>
        <c:axId val="133524480"/>
        <c:scaling>
          <c:orientation val="minMax"/>
          <c:max val="100"/>
          <c:min val="0"/>
        </c:scaling>
        <c:delete val="0"/>
        <c:axPos val="l"/>
        <c:title>
          <c:tx>
            <c:rich>
              <a:bodyPr rot="0" vert="wordArtVert"/>
              <a:lstStyle/>
              <a:p>
                <a:pPr>
                  <a:defRPr/>
                </a:pPr>
                <a:r>
                  <a:rPr lang="en-GB"/>
                  <a:t>%</a:t>
                </a:r>
              </a:p>
            </c:rich>
          </c:tx>
          <c:layout>
            <c:manualLayout>
              <c:xMode val="edge"/>
              <c:yMode val="edge"/>
              <c:x val="8.2341631462436223E-3"/>
              <c:y val="3.8206999632714699E-2"/>
            </c:manualLayout>
          </c:layout>
          <c:overlay val="0"/>
        </c:title>
        <c:numFmt formatCode="0" sourceLinked="1"/>
        <c:majorTickMark val="out"/>
        <c:minorTickMark val="none"/>
        <c:tickLblPos val="nextTo"/>
        <c:crossAx val="133522944"/>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90695114723562"/>
          <c:y val="9.1000059651634449E-2"/>
          <c:w val="0.86137978720401887"/>
          <c:h val="0.54743917342517501"/>
        </c:manualLayout>
      </c:layout>
      <c:barChart>
        <c:barDir val="col"/>
        <c:grouping val="clustered"/>
        <c:varyColors val="0"/>
        <c:ser>
          <c:idx val="0"/>
          <c:order val="0"/>
          <c:spPr>
            <a:solidFill>
              <a:srgbClr val="00AEEF"/>
            </a:solidFill>
            <a:ln>
              <a:noFill/>
            </a:ln>
            <a:effectLst>
              <a:outerShdw sx="1000" sy="1000" rotWithShape="0">
                <a:srgbClr val="000000"/>
              </a:outerShdw>
            </a:effectLst>
          </c:spPr>
          <c:invertIfNegative val="0"/>
          <c:dPt>
            <c:idx val="0"/>
            <c:invertIfNegative val="0"/>
            <c:bubble3D val="0"/>
            <c:spPr>
              <a:pattFill prst="dkUpDiag">
                <a:fgClr>
                  <a:srgbClr val="00AEEF"/>
                </a:fgClr>
                <a:bgClr>
                  <a:sysClr val="window" lastClr="FFFFFF"/>
                </a:bgClr>
              </a:pattFill>
              <a:ln>
                <a:noFill/>
              </a:ln>
              <a:effectLst>
                <a:outerShdw sx="1000" sy="1000" rotWithShape="0">
                  <a:srgbClr val="000000"/>
                </a:outerShdw>
              </a:effectLst>
            </c:spPr>
            <c:extLst>
              <c:ext xmlns:c16="http://schemas.microsoft.com/office/drawing/2014/chart" uri="{C3380CC4-5D6E-409C-BE32-E72D297353CC}">
                <c16:uniqueId val="{00000001-D8FC-4312-9E5B-09E2F0F8A41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'women_comp knowledge'!$A$3:$A$23</c:f>
              <c:strCache>
                <c:ptCount val="21"/>
                <c:pt idx="0">
                  <c:v>Bhutan</c:v>
                </c:pt>
                <c:pt idx="1">
                  <c:v>Wangdue-Phodrang</c:v>
                </c:pt>
                <c:pt idx="2">
                  <c:v>Trashigang</c:v>
                </c:pt>
                <c:pt idx="3">
                  <c:v>Mongar</c:v>
                </c:pt>
                <c:pt idx="4">
                  <c:v>Pemagatshel</c:v>
                </c:pt>
                <c:pt idx="5">
                  <c:v>Bumthang</c:v>
                </c:pt>
                <c:pt idx="6">
                  <c:v>Dagana</c:v>
                </c:pt>
                <c:pt idx="7">
                  <c:v>Samdrup-Jonkha</c:v>
                </c:pt>
                <c:pt idx="8">
                  <c:v>Trashi Yangtse</c:v>
                </c:pt>
                <c:pt idx="9">
                  <c:v>Punakha</c:v>
                </c:pt>
                <c:pt idx="10">
                  <c:v>Trongsa</c:v>
                </c:pt>
                <c:pt idx="11">
                  <c:v>Tsirang</c:v>
                </c:pt>
                <c:pt idx="12">
                  <c:v>Chhukha</c:v>
                </c:pt>
                <c:pt idx="13">
                  <c:v>Samtse</c:v>
                </c:pt>
                <c:pt idx="14">
                  <c:v>Lhuentse</c:v>
                </c:pt>
                <c:pt idx="15">
                  <c:v>Sarpang</c:v>
                </c:pt>
                <c:pt idx="16">
                  <c:v>Zhemgang</c:v>
                </c:pt>
                <c:pt idx="17">
                  <c:v>Paro</c:v>
                </c:pt>
                <c:pt idx="18">
                  <c:v>Gasa</c:v>
                </c:pt>
                <c:pt idx="19">
                  <c:v>Thimphu</c:v>
                </c:pt>
                <c:pt idx="20">
                  <c:v>Ha</c:v>
                </c:pt>
              </c:strCache>
            </c:strRef>
          </c:cat>
          <c:val>
            <c:numRef>
              <c:f>'women_comp knowledge'!$B$3:$B$23</c:f>
              <c:numCache>
                <c:formatCode>0</c:formatCode>
                <c:ptCount val="21"/>
                <c:pt idx="0">
                  <c:v>17.5</c:v>
                </c:pt>
                <c:pt idx="1">
                  <c:v>4.5</c:v>
                </c:pt>
                <c:pt idx="2">
                  <c:v>5.7</c:v>
                </c:pt>
                <c:pt idx="3">
                  <c:v>6</c:v>
                </c:pt>
                <c:pt idx="4">
                  <c:v>7.7</c:v>
                </c:pt>
                <c:pt idx="5">
                  <c:v>8.6999999999999993</c:v>
                </c:pt>
                <c:pt idx="6">
                  <c:v>9.1999999999999993</c:v>
                </c:pt>
                <c:pt idx="7">
                  <c:v>10.6</c:v>
                </c:pt>
                <c:pt idx="8">
                  <c:v>12.6</c:v>
                </c:pt>
                <c:pt idx="9">
                  <c:v>14.1</c:v>
                </c:pt>
                <c:pt idx="10">
                  <c:v>14.6</c:v>
                </c:pt>
                <c:pt idx="11">
                  <c:v>14.7</c:v>
                </c:pt>
                <c:pt idx="12">
                  <c:v>15.1</c:v>
                </c:pt>
                <c:pt idx="13">
                  <c:v>15.7</c:v>
                </c:pt>
                <c:pt idx="14">
                  <c:v>19.7</c:v>
                </c:pt>
                <c:pt idx="15">
                  <c:v>20.5</c:v>
                </c:pt>
                <c:pt idx="16">
                  <c:v>22.8</c:v>
                </c:pt>
                <c:pt idx="17">
                  <c:v>25.3</c:v>
                </c:pt>
                <c:pt idx="18">
                  <c:v>30</c:v>
                </c:pt>
                <c:pt idx="19">
                  <c:v>36.1</c:v>
                </c:pt>
                <c:pt idx="20">
                  <c:v>45.9</c:v>
                </c:pt>
              </c:numCache>
            </c:numRef>
          </c:val>
          <c:extLst>
            <c:ext xmlns:c16="http://schemas.microsoft.com/office/drawing/2014/chart" uri="{C3380CC4-5D6E-409C-BE32-E72D297353CC}">
              <c16:uniqueId val="{00000002-D8FC-4312-9E5B-09E2F0F8A41E}"/>
            </c:ext>
          </c:extLst>
        </c:ser>
        <c:dLbls>
          <c:showLegendKey val="0"/>
          <c:showVal val="0"/>
          <c:showCatName val="0"/>
          <c:showSerName val="0"/>
          <c:showPercent val="0"/>
          <c:showBubbleSize val="0"/>
        </c:dLbls>
        <c:gapWidth val="150"/>
        <c:overlap val="-50"/>
        <c:axId val="133601920"/>
        <c:axId val="133607808"/>
      </c:barChart>
      <c:catAx>
        <c:axId val="133601920"/>
        <c:scaling>
          <c:orientation val="minMax"/>
        </c:scaling>
        <c:delete val="0"/>
        <c:axPos val="b"/>
        <c:numFmt formatCode="General" sourceLinked="0"/>
        <c:majorTickMark val="out"/>
        <c:minorTickMark val="none"/>
        <c:tickLblPos val="nextTo"/>
        <c:crossAx val="133607808"/>
        <c:crosses val="autoZero"/>
        <c:auto val="1"/>
        <c:lblAlgn val="ctr"/>
        <c:lblOffset val="100"/>
        <c:noMultiLvlLbl val="0"/>
      </c:catAx>
      <c:valAx>
        <c:axId val="133607808"/>
        <c:scaling>
          <c:orientation val="minMax"/>
          <c:max val="100"/>
          <c:min val="0"/>
        </c:scaling>
        <c:delete val="0"/>
        <c:axPos val="l"/>
        <c:title>
          <c:tx>
            <c:rich>
              <a:bodyPr rot="-5400000" vert="horz"/>
              <a:lstStyle/>
              <a:p>
                <a:pPr>
                  <a:defRPr/>
                </a:pPr>
                <a:r>
                  <a:rPr lang="en-GB"/>
                  <a:t>Comprehensive knowledge (%)</a:t>
                </a:r>
              </a:p>
            </c:rich>
          </c:tx>
          <c:layout>
            <c:manualLayout>
              <c:xMode val="edge"/>
              <c:yMode val="edge"/>
              <c:x val="1.2888689991222309E-2"/>
              <c:y val="2.485039732601246E-2"/>
            </c:manualLayout>
          </c:layout>
          <c:overlay val="0"/>
        </c:title>
        <c:numFmt formatCode="0" sourceLinked="1"/>
        <c:majorTickMark val="out"/>
        <c:minorTickMark val="none"/>
        <c:tickLblPos val="nextTo"/>
        <c:crossAx val="133601920"/>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30861952413145"/>
          <c:y val="0.13349419458160949"/>
          <c:w val="0.77444591493777926"/>
          <c:h val="0.54379287334845861"/>
        </c:manualLayout>
      </c:layout>
      <c:barChart>
        <c:barDir val="col"/>
        <c:grouping val="clustered"/>
        <c:varyColors val="0"/>
        <c:ser>
          <c:idx val="0"/>
          <c:order val="0"/>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YP_misconcept!$A$2:$A$4</c:f>
              <c:strCache>
                <c:ptCount val="3"/>
                <c:pt idx="0">
                  <c:v>HIV can be transmitted by 
mosquito bites</c:v>
                </c:pt>
                <c:pt idx="1">
                  <c:v>HIV/AIDS is curable if 
treated early</c:v>
                </c:pt>
                <c:pt idx="2">
                  <c:v>PLHIV should be 
isolated to avoid 
spreading the risk of 
infection</c:v>
                </c:pt>
              </c:strCache>
            </c:strRef>
          </c:cat>
          <c:val>
            <c:numRef>
              <c:f>YP_misconcept!$B$2:$B$4</c:f>
              <c:numCache>
                <c:formatCode>General</c:formatCode>
                <c:ptCount val="3"/>
                <c:pt idx="0">
                  <c:v>48</c:v>
                </c:pt>
                <c:pt idx="1">
                  <c:v>69</c:v>
                </c:pt>
                <c:pt idx="2">
                  <c:v>76</c:v>
                </c:pt>
              </c:numCache>
            </c:numRef>
          </c:val>
          <c:extLst>
            <c:ext xmlns:c16="http://schemas.microsoft.com/office/drawing/2014/chart" uri="{C3380CC4-5D6E-409C-BE32-E72D297353CC}">
              <c16:uniqueId val="{00000000-32A5-4668-88B5-EABC019AE3C2}"/>
            </c:ext>
          </c:extLst>
        </c:ser>
        <c:dLbls>
          <c:showLegendKey val="0"/>
          <c:showVal val="0"/>
          <c:showCatName val="0"/>
          <c:showSerName val="0"/>
          <c:showPercent val="0"/>
          <c:showBubbleSize val="0"/>
        </c:dLbls>
        <c:gapWidth val="150"/>
        <c:axId val="133625728"/>
        <c:axId val="133627264"/>
      </c:barChart>
      <c:catAx>
        <c:axId val="133625728"/>
        <c:scaling>
          <c:orientation val="minMax"/>
        </c:scaling>
        <c:delete val="0"/>
        <c:axPos val="b"/>
        <c:numFmt formatCode="General" sourceLinked="1"/>
        <c:majorTickMark val="out"/>
        <c:minorTickMark val="none"/>
        <c:tickLblPos val="nextTo"/>
        <c:crossAx val="133627264"/>
        <c:crosses val="autoZero"/>
        <c:auto val="1"/>
        <c:lblAlgn val="ctr"/>
        <c:lblOffset val="100"/>
        <c:noMultiLvlLbl val="0"/>
      </c:catAx>
      <c:valAx>
        <c:axId val="133627264"/>
        <c:scaling>
          <c:orientation val="minMax"/>
          <c:max val="100"/>
          <c:min val="0"/>
        </c:scaling>
        <c:delete val="0"/>
        <c:axPos val="l"/>
        <c:majorGridlines>
          <c:spPr>
            <a:ln>
              <a:solidFill>
                <a:sysClr val="window" lastClr="FFFFFF">
                  <a:lumMod val="95000"/>
                </a:sysClr>
              </a:solidFill>
              <a:prstDash val="sysDash"/>
            </a:ln>
          </c:spPr>
        </c:majorGridlines>
        <c:title>
          <c:tx>
            <c:rich>
              <a:bodyPr rot="0" vert="horz"/>
              <a:lstStyle/>
              <a:p>
                <a:pPr algn="ctr">
                  <a:defRPr/>
                </a:pPr>
                <a:r>
                  <a:rPr lang="en-GB"/>
                  <a:t>%</a:t>
                </a:r>
              </a:p>
            </c:rich>
          </c:tx>
          <c:layout>
            <c:manualLayout>
              <c:xMode val="edge"/>
              <c:yMode val="edge"/>
              <c:x val="1.1830002507244031E-2"/>
              <c:y val="0.10355024689710396"/>
            </c:manualLayout>
          </c:layout>
          <c:overlay val="0"/>
        </c:title>
        <c:numFmt formatCode="General" sourceLinked="1"/>
        <c:majorTickMark val="out"/>
        <c:minorTickMark val="none"/>
        <c:tickLblPos val="nextTo"/>
        <c:crossAx val="133625728"/>
        <c:crosses val="autoZero"/>
        <c:crossBetween val="between"/>
        <c:majorUnit val="20"/>
      </c:valAx>
      <c:spPr>
        <a:noFill/>
        <a:ln w="25391">
          <a:noFill/>
        </a:ln>
      </c:spPr>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831005832145936E-2"/>
          <c:y val="0.13960586290432722"/>
          <c:w val="0.87656064105067077"/>
          <c:h val="0.60325878143169276"/>
        </c:manualLayout>
      </c:layout>
      <c:barChart>
        <c:barDir val="col"/>
        <c:grouping val="clustered"/>
        <c:varyColors val="0"/>
        <c:ser>
          <c:idx val="0"/>
          <c:order val="0"/>
          <c:tx>
            <c:strRef>
              <c:f>'HIV testing'!$B$3</c:f>
              <c:strCache>
                <c:ptCount val="1"/>
                <c:pt idx="0">
                  <c:v>Ever tested for HIV</c:v>
                </c:pt>
              </c:strCache>
            </c:strRef>
          </c:tx>
          <c:spPr>
            <a:solidFill>
              <a:srgbClr val="00AEEF"/>
            </a:solidFill>
            <a:ln>
              <a:noFill/>
            </a:ln>
          </c:spPr>
          <c:invertIfNegative val="0"/>
          <c:dLbls>
            <c:dLbl>
              <c:idx val="23"/>
              <c:layout>
                <c:manualLayout>
                  <c:x val="3.5914705120476771E-3"/>
                  <c:y val="-0.304072427080194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05-45B5-A054-43EB167D1C3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testing'!$A$4:$A$10</c:f>
              <c:strCache>
                <c:ptCount val="7"/>
                <c:pt idx="0">
                  <c:v>Drug users</c:v>
                </c:pt>
                <c:pt idx="1">
                  <c:v>Bar girls</c:v>
                </c:pt>
                <c:pt idx="2">
                  <c:v>Migrant workers</c:v>
                </c:pt>
                <c:pt idx="3">
                  <c:v>Army</c:v>
                </c:pt>
                <c:pt idx="4">
                  <c:v>Police</c:v>
                </c:pt>
                <c:pt idx="5">
                  <c:v>Taxi drivers</c:v>
                </c:pt>
                <c:pt idx="6">
                  <c:v>Truckers</c:v>
                </c:pt>
              </c:strCache>
            </c:strRef>
          </c:cat>
          <c:val>
            <c:numRef>
              <c:f>'HIV testing'!$B$4:$B$10</c:f>
              <c:numCache>
                <c:formatCode>0</c:formatCode>
                <c:ptCount val="7"/>
                <c:pt idx="0">
                  <c:v>28.2</c:v>
                </c:pt>
                <c:pt idx="1">
                  <c:v>42.1</c:v>
                </c:pt>
                <c:pt idx="2">
                  <c:v>12.4</c:v>
                </c:pt>
                <c:pt idx="3">
                  <c:v>57</c:v>
                </c:pt>
                <c:pt idx="4">
                  <c:v>25.3</c:v>
                </c:pt>
                <c:pt idx="5">
                  <c:v>38.6</c:v>
                </c:pt>
                <c:pt idx="6">
                  <c:v>26.2</c:v>
                </c:pt>
              </c:numCache>
            </c:numRef>
          </c:val>
          <c:extLst>
            <c:ext xmlns:c16="http://schemas.microsoft.com/office/drawing/2014/chart" uri="{C3380CC4-5D6E-409C-BE32-E72D297353CC}">
              <c16:uniqueId val="{00000001-4E05-45B5-A054-43EB167D1C3D}"/>
            </c:ext>
          </c:extLst>
        </c:ser>
        <c:dLbls>
          <c:showLegendKey val="0"/>
          <c:showVal val="0"/>
          <c:showCatName val="0"/>
          <c:showSerName val="0"/>
          <c:showPercent val="0"/>
          <c:showBubbleSize val="0"/>
        </c:dLbls>
        <c:gapWidth val="150"/>
        <c:axId val="133773184"/>
        <c:axId val="133774720"/>
      </c:barChart>
      <c:catAx>
        <c:axId val="133773184"/>
        <c:scaling>
          <c:orientation val="minMax"/>
        </c:scaling>
        <c:delete val="0"/>
        <c:axPos val="b"/>
        <c:numFmt formatCode="General" sourceLinked="1"/>
        <c:majorTickMark val="out"/>
        <c:minorTickMark val="none"/>
        <c:tickLblPos val="nextTo"/>
        <c:crossAx val="133774720"/>
        <c:crosses val="autoZero"/>
        <c:auto val="1"/>
        <c:lblAlgn val="ctr"/>
        <c:lblOffset val="100"/>
        <c:noMultiLvlLbl val="0"/>
      </c:catAx>
      <c:valAx>
        <c:axId val="133774720"/>
        <c:scaling>
          <c:orientation val="minMax"/>
          <c:max val="100"/>
        </c:scaling>
        <c:delete val="0"/>
        <c:axPos val="l"/>
        <c:title>
          <c:tx>
            <c:rich>
              <a:bodyPr rot="-5400000" vert="horz"/>
              <a:lstStyle/>
              <a:p>
                <a:pPr>
                  <a:defRPr/>
                </a:pPr>
                <a:r>
                  <a:rPr lang="en-US"/>
                  <a:t>HIV testing (%)</a:t>
                </a:r>
              </a:p>
            </c:rich>
          </c:tx>
          <c:layout>
            <c:manualLayout>
              <c:xMode val="edge"/>
              <c:yMode val="edge"/>
              <c:x val="1.287720997559063E-2"/>
              <c:y val="0.14296414981668704"/>
            </c:manualLayout>
          </c:layout>
          <c:overlay val="0"/>
        </c:title>
        <c:numFmt formatCode="0" sourceLinked="1"/>
        <c:majorTickMark val="out"/>
        <c:minorTickMark val="none"/>
        <c:tickLblPos val="nextTo"/>
        <c:crossAx val="133773184"/>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72892137649026"/>
          <c:y val="0.15010478235675087"/>
          <c:w val="0.85447403085017981"/>
          <c:h val="0.43787265765528749"/>
        </c:manualLayout>
      </c:layout>
      <c:barChart>
        <c:barDir val="col"/>
        <c:grouping val="clustered"/>
        <c:varyColors val="0"/>
        <c:ser>
          <c:idx val="0"/>
          <c:order val="0"/>
          <c:tx>
            <c:strRef>
              <c:f>'T&amp;T Cascade'!$A$3</c:f>
              <c:strCache>
                <c:ptCount val="1"/>
                <c:pt idx="0">
                  <c:v>Number</c:v>
                </c:pt>
              </c:strCache>
            </c:strRef>
          </c:tx>
          <c:spPr>
            <a:solidFill>
              <a:srgbClr val="2CB5B2"/>
            </a:solidFill>
            <a:ln>
              <a:noFill/>
            </a:ln>
            <a:effectLst/>
          </c:spPr>
          <c:invertIfNegative val="0"/>
          <c:cat>
            <c:strRef>
              <c:f>'T&amp;T Cascade'!$B$2:$G$2</c:f>
              <c:strCache>
                <c:ptCount val="6"/>
                <c:pt idx="0">
                  <c:v>Estimated PLHIV*</c:v>
                </c:pt>
                <c:pt idx="1">
                  <c:v>Diagnosed PLHIV</c:v>
                </c:pt>
                <c:pt idx="2">
                  <c:v>Enrolled in care</c:v>
                </c:pt>
                <c:pt idx="3">
                  <c:v>On ART</c:v>
                </c:pt>
                <c:pt idx="4">
                  <c:v>Tested for VL</c:v>
                </c:pt>
                <c:pt idx="5">
                  <c:v>Virally suppressed</c:v>
                </c:pt>
              </c:strCache>
            </c:strRef>
          </c:cat>
          <c:val>
            <c:numRef>
              <c:f>'T&amp;T Cascade'!$B$3:$G$3</c:f>
              <c:numCache>
                <c:formatCode>General</c:formatCode>
                <c:ptCount val="6"/>
                <c:pt idx="0">
                  <c:v>1265</c:v>
                </c:pt>
                <c:pt idx="1">
                  <c:v>627</c:v>
                </c:pt>
                <c:pt idx="2">
                  <c:v>478</c:v>
                </c:pt>
                <c:pt idx="3">
                  <c:v>457</c:v>
                </c:pt>
                <c:pt idx="4">
                  <c:v>319</c:v>
                </c:pt>
                <c:pt idx="5">
                  <c:v>276</c:v>
                </c:pt>
              </c:numCache>
            </c:numRef>
          </c:val>
          <c:extLst>
            <c:ext xmlns:c16="http://schemas.microsoft.com/office/drawing/2014/chart" uri="{C3380CC4-5D6E-409C-BE32-E72D297353CC}">
              <c16:uniqueId val="{00000000-30DE-4973-9F1F-2D36F1F78CB1}"/>
            </c:ext>
          </c:extLst>
        </c:ser>
        <c:dLbls>
          <c:showLegendKey val="0"/>
          <c:showVal val="0"/>
          <c:showCatName val="0"/>
          <c:showSerName val="0"/>
          <c:showPercent val="0"/>
          <c:showBubbleSize val="0"/>
        </c:dLbls>
        <c:gapWidth val="219"/>
        <c:overlap val="-27"/>
        <c:axId val="43415808"/>
        <c:axId val="43417600"/>
      </c:barChart>
      <c:barChart>
        <c:barDir val="col"/>
        <c:grouping val="clustered"/>
        <c:varyColors val="0"/>
        <c:ser>
          <c:idx val="1"/>
          <c:order val="1"/>
          <c:tx>
            <c:strRef>
              <c:f>'T&amp;T Cascade'!$A$4</c:f>
              <c:strCache>
                <c:ptCount val="1"/>
                <c:pt idx="0">
                  <c:v>90-90-90</c:v>
                </c:pt>
              </c:strCache>
            </c:strRef>
          </c:tx>
          <c:spPr>
            <a:noFill/>
            <a:ln>
              <a:noFill/>
            </a:ln>
            <a:effectLst/>
          </c:spPr>
          <c:invertIfNegative val="0"/>
          <c:cat>
            <c:strRef>
              <c:f>'T&amp;T Cascade'!$B$2:$G$2</c:f>
              <c:strCache>
                <c:ptCount val="6"/>
                <c:pt idx="0">
                  <c:v>Estimated PLHIV*</c:v>
                </c:pt>
                <c:pt idx="1">
                  <c:v>Diagnosed PLHIV</c:v>
                </c:pt>
                <c:pt idx="2">
                  <c:v>Enrolled in care</c:v>
                </c:pt>
                <c:pt idx="3">
                  <c:v>On ART</c:v>
                </c:pt>
                <c:pt idx="4">
                  <c:v>Tested for VL</c:v>
                </c:pt>
                <c:pt idx="5">
                  <c:v>Virally suppressed</c:v>
                </c:pt>
              </c:strCache>
            </c:strRef>
          </c:cat>
          <c:val>
            <c:numRef>
              <c:f>'T&amp;T Cascade'!$B$4:$G$4</c:f>
              <c:numCache>
                <c:formatCode>0%</c:formatCode>
                <c:ptCount val="6"/>
                <c:pt idx="1">
                  <c:v>0.4956521739130435</c:v>
                </c:pt>
                <c:pt idx="3">
                  <c:v>0.72886762360446566</c:v>
                </c:pt>
                <c:pt idx="5">
                  <c:v>0.86520376175548586</c:v>
                </c:pt>
              </c:numCache>
            </c:numRef>
          </c:val>
          <c:extLst>
            <c:ext xmlns:c16="http://schemas.microsoft.com/office/drawing/2014/chart" uri="{C3380CC4-5D6E-409C-BE32-E72D297353CC}">
              <c16:uniqueId val="{00000001-30DE-4973-9F1F-2D36F1F78CB1}"/>
            </c:ext>
          </c:extLst>
        </c:ser>
        <c:ser>
          <c:idx val="2"/>
          <c:order val="2"/>
          <c:tx>
            <c:strRef>
              <c:f>'T&amp;T Cascade'!$A$5</c:f>
              <c:strCache>
                <c:ptCount val="1"/>
                <c:pt idx="0">
                  <c:v>90-81-73</c:v>
                </c:pt>
              </c:strCache>
            </c:strRef>
          </c:tx>
          <c:spPr>
            <a:noFill/>
            <a:ln>
              <a:noFill/>
            </a:ln>
            <a:effectLst/>
          </c:spPr>
          <c:invertIfNegative val="0"/>
          <c:cat>
            <c:strRef>
              <c:f>'T&amp;T Cascade'!$B$2:$G$2</c:f>
              <c:strCache>
                <c:ptCount val="6"/>
                <c:pt idx="0">
                  <c:v>Estimated PLHIV*</c:v>
                </c:pt>
                <c:pt idx="1">
                  <c:v>Diagnosed PLHIV</c:v>
                </c:pt>
                <c:pt idx="2">
                  <c:v>Enrolled in care</c:v>
                </c:pt>
                <c:pt idx="3">
                  <c:v>On ART</c:v>
                </c:pt>
                <c:pt idx="4">
                  <c:v>Tested for VL</c:v>
                </c:pt>
                <c:pt idx="5">
                  <c:v>Virally suppressed</c:v>
                </c:pt>
              </c:strCache>
            </c:strRef>
          </c:cat>
          <c:val>
            <c:numRef>
              <c:f>'T&amp;T Cascade'!$B$5:$G$5</c:f>
              <c:numCache>
                <c:formatCode>0%</c:formatCode>
                <c:ptCount val="6"/>
                <c:pt idx="1">
                  <c:v>0.4956521739130435</c:v>
                </c:pt>
                <c:pt idx="3">
                  <c:v>0.36126482213438738</c:v>
                </c:pt>
                <c:pt idx="5">
                  <c:v>0.3125676831005984</c:v>
                </c:pt>
              </c:numCache>
            </c:numRef>
          </c:val>
          <c:extLst>
            <c:ext xmlns:c16="http://schemas.microsoft.com/office/drawing/2014/chart" uri="{C3380CC4-5D6E-409C-BE32-E72D297353CC}">
              <c16:uniqueId val="{00000002-30DE-4973-9F1F-2D36F1F78CB1}"/>
            </c:ext>
          </c:extLst>
        </c:ser>
        <c:dLbls>
          <c:showLegendKey val="0"/>
          <c:showVal val="0"/>
          <c:showCatName val="0"/>
          <c:showSerName val="0"/>
          <c:showPercent val="0"/>
          <c:showBubbleSize val="0"/>
        </c:dLbls>
        <c:gapWidth val="219"/>
        <c:overlap val="-27"/>
        <c:axId val="43421056"/>
        <c:axId val="43419520"/>
      </c:barChart>
      <c:catAx>
        <c:axId val="4341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43417600"/>
        <c:crosses val="autoZero"/>
        <c:auto val="1"/>
        <c:lblAlgn val="ctr"/>
        <c:lblOffset val="100"/>
        <c:noMultiLvlLbl val="0"/>
      </c:catAx>
      <c:valAx>
        <c:axId val="43417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r>
                  <a:rPr lang="en-US"/>
                  <a:t>Number</a:t>
                </a:r>
              </a:p>
            </c:rich>
          </c:tx>
          <c:layout>
            <c:manualLayout>
              <c:xMode val="edge"/>
              <c:yMode val="edge"/>
              <c:x val="2.3809520621147273E-2"/>
              <c:y val="0.322888093533762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43415808"/>
        <c:crosses val="autoZero"/>
        <c:crossBetween val="between"/>
      </c:valAx>
      <c:valAx>
        <c:axId val="43419520"/>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43421056"/>
        <c:crosses val="max"/>
        <c:crossBetween val="between"/>
      </c:valAx>
      <c:catAx>
        <c:axId val="43421056"/>
        <c:scaling>
          <c:orientation val="minMax"/>
        </c:scaling>
        <c:delete val="1"/>
        <c:axPos val="b"/>
        <c:numFmt formatCode="General" sourceLinked="1"/>
        <c:majorTickMark val="out"/>
        <c:minorTickMark val="none"/>
        <c:tickLblPos val="nextTo"/>
        <c:crossAx val="4341952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28234665111305"/>
          <c:y val="6.6441929133858268E-2"/>
          <c:w val="0.85240023816467392"/>
          <c:h val="0.71181313273340829"/>
        </c:manualLayout>
      </c:layout>
      <c:barChart>
        <c:barDir val="col"/>
        <c:grouping val="stacked"/>
        <c:varyColors val="0"/>
        <c:ser>
          <c:idx val="0"/>
          <c:order val="0"/>
          <c:tx>
            <c:strRef>
              <c:f>Bhutan!$C$2</c:f>
              <c:strCache>
                <c:ptCount val="1"/>
                <c:pt idx="0">
                  <c:v>Progress (%)</c:v>
                </c:pt>
              </c:strCache>
            </c:strRef>
          </c:tx>
          <c:spPr>
            <a:solidFill>
              <a:srgbClr val="009999"/>
            </a:solidFill>
            <a:ln>
              <a:noFill/>
            </a:ln>
            <a:effectLst/>
          </c:spPr>
          <c:invertIfNegative val="0"/>
          <c:dLbls>
            <c:dLbl>
              <c:idx val="2"/>
              <c:tx>
                <c:rich>
                  <a:bodyPr/>
                  <a:lstStyle/>
                  <a:p>
                    <a:r>
                      <a:rPr lang="en-US">
                        <a:solidFill>
                          <a:schemeClr val="tx1">
                            <a:lumMod val="50000"/>
                            <a:lumOff val="50000"/>
                          </a:schemeClr>
                        </a:solidFill>
                      </a:rPr>
                      <a:t>n/a</a:t>
                    </a:r>
                    <a:endParaRPr lang="en-US" dirty="0">
                      <a:solidFill>
                        <a:schemeClr val="tx1">
                          <a:lumMod val="50000"/>
                          <a:lumOff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1CA-4A9D-B408-AF9B404C440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Bhutan!$B$3:$B$5</c:f>
              <c:strCache>
                <c:ptCount val="3"/>
                <c:pt idx="0">
                  <c:v>PLHIV who know
their HIV status</c:v>
                </c:pt>
                <c:pt idx="1">
                  <c:v>PLHIV on
 treatment</c:v>
                </c:pt>
                <c:pt idx="2">
                  <c:v>PLHIV who are
 virally suppressed </c:v>
                </c:pt>
              </c:strCache>
            </c:strRef>
          </c:cat>
          <c:val>
            <c:numRef>
              <c:f>Bhutan!$C$3:$C$5</c:f>
              <c:numCache>
                <c:formatCode>General</c:formatCode>
                <c:ptCount val="3"/>
                <c:pt idx="0">
                  <c:v>47</c:v>
                </c:pt>
                <c:pt idx="1">
                  <c:v>37</c:v>
                </c:pt>
                <c:pt idx="2">
                  <c:v>0</c:v>
                </c:pt>
              </c:numCache>
            </c:numRef>
          </c:val>
          <c:extLst>
            <c:ext xmlns:c16="http://schemas.microsoft.com/office/drawing/2014/chart" uri="{C3380CC4-5D6E-409C-BE32-E72D297353CC}">
              <c16:uniqueId val="{00000000-EE5F-418C-B510-35AE630518E1}"/>
            </c:ext>
          </c:extLst>
        </c:ser>
        <c:ser>
          <c:idx val="1"/>
          <c:order val="1"/>
          <c:tx>
            <c:strRef>
              <c:f>Bhutan!$D$2</c:f>
              <c:strCache>
                <c:ptCount val="1"/>
                <c:pt idx="0">
                  <c:v>Gap</c:v>
                </c:pt>
              </c:strCache>
            </c:strRef>
          </c:tx>
          <c:spPr>
            <a:pattFill prst="dkDnDiag">
              <a:fgClr>
                <a:srgbClr val="BFBFBF"/>
              </a:fgClr>
              <a:bgClr>
                <a:schemeClr val="bg1"/>
              </a:bgClr>
            </a:pattFill>
            <a:ln>
              <a:noFill/>
            </a:ln>
            <a:effectLst/>
          </c:spPr>
          <c:invertIfNegative val="0"/>
          <c:cat>
            <c:strRef>
              <c:f>Bhutan!$B$3:$B$5</c:f>
              <c:strCache>
                <c:ptCount val="3"/>
                <c:pt idx="0">
                  <c:v>PLHIV who know
their HIV status</c:v>
                </c:pt>
                <c:pt idx="1">
                  <c:v>PLHIV on
 treatment</c:v>
                </c:pt>
                <c:pt idx="2">
                  <c:v>PLHIV who are
 virally suppressed </c:v>
                </c:pt>
              </c:strCache>
            </c:strRef>
          </c:cat>
          <c:val>
            <c:numRef>
              <c:f>Bhutan!$D$3:$D$5</c:f>
              <c:numCache>
                <c:formatCode>General</c:formatCode>
                <c:ptCount val="3"/>
                <c:pt idx="0">
                  <c:v>43</c:v>
                </c:pt>
                <c:pt idx="1">
                  <c:v>44</c:v>
                </c:pt>
                <c:pt idx="2">
                  <c:v>73</c:v>
                </c:pt>
              </c:numCache>
            </c:numRef>
          </c:val>
          <c:extLst>
            <c:ext xmlns:c16="http://schemas.microsoft.com/office/drawing/2014/chart" uri="{C3380CC4-5D6E-409C-BE32-E72D297353CC}">
              <c16:uniqueId val="{00000001-EE5F-418C-B510-35AE630518E1}"/>
            </c:ext>
          </c:extLst>
        </c:ser>
        <c:dLbls>
          <c:showLegendKey val="0"/>
          <c:showVal val="0"/>
          <c:showCatName val="0"/>
          <c:showSerName val="0"/>
          <c:showPercent val="0"/>
          <c:showBubbleSize val="0"/>
        </c:dLbls>
        <c:gapWidth val="150"/>
        <c:overlap val="100"/>
        <c:axId val="134254592"/>
        <c:axId val="134256128"/>
      </c:barChart>
      <c:scatterChart>
        <c:scatterStyle val="lineMarker"/>
        <c:varyColors val="0"/>
        <c:ser>
          <c:idx val="2"/>
          <c:order val="2"/>
          <c:tx>
            <c:strRef>
              <c:f>Bhutan!$E$2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Bhutan!$B$3:$B$5</c:f>
              <c:strCache>
                <c:ptCount val="3"/>
                <c:pt idx="0">
                  <c:v>PLHIV who know
their HIV status</c:v>
                </c:pt>
                <c:pt idx="1">
                  <c:v>PLHIV on
 treatment</c:v>
                </c:pt>
                <c:pt idx="2">
                  <c:v>PLHIV who are
 virally suppressed </c:v>
                </c:pt>
              </c:strCache>
            </c:strRef>
          </c:xVal>
          <c:yVal>
            <c:numRef>
              <c:f>Bhutan!$E$3:$E$5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EE5F-418C-B510-35AE630518E1}"/>
            </c:ext>
          </c:extLst>
        </c:ser>
        <c:dLbls>
          <c:showLegendKey val="0"/>
          <c:showVal val="0"/>
          <c:showCatName val="0"/>
          <c:showSerName val="0"/>
          <c:showPercent val="0"/>
          <c:showBubbleSize val="0"/>
        </c:dLbls>
        <c:axId val="134268032"/>
        <c:axId val="134258048"/>
      </c:scatterChart>
      <c:catAx>
        <c:axId val="13425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256128"/>
        <c:crosses val="autoZero"/>
        <c:auto val="1"/>
        <c:lblAlgn val="ctr"/>
        <c:lblOffset val="100"/>
        <c:noMultiLvlLbl val="0"/>
      </c:catAx>
      <c:valAx>
        <c:axId val="134256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1.882278604063381E-2"/>
              <c:y val="2.976190476190476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254592"/>
        <c:crosses val="autoZero"/>
        <c:crossBetween val="between"/>
        <c:majorUnit val="20"/>
      </c:valAx>
      <c:valAx>
        <c:axId val="134258048"/>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268032"/>
        <c:crosses val="max"/>
        <c:crossBetween val="midCat"/>
      </c:valAx>
      <c:valAx>
        <c:axId val="134268032"/>
        <c:scaling>
          <c:orientation val="minMax"/>
        </c:scaling>
        <c:delete val="1"/>
        <c:axPos val="b"/>
        <c:numFmt formatCode="General" sourceLinked="1"/>
        <c:majorTickMark val="out"/>
        <c:minorTickMark val="none"/>
        <c:tickLblPos val="nextTo"/>
        <c:crossAx val="1342580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605283060933683E-2"/>
          <c:y val="2.2877253310629765E-2"/>
          <c:w val="0.82152605705304871"/>
          <c:h val="0.73292187724593938"/>
        </c:manualLayout>
      </c:layout>
      <c:barChart>
        <c:barDir val="col"/>
        <c:grouping val="clustered"/>
        <c:varyColors val="0"/>
        <c:ser>
          <c:idx val="1"/>
          <c:order val="1"/>
          <c:tx>
            <c:strRef>
              <c:f>'ART scale up'!$D$2</c:f>
              <c:strCache>
                <c:ptCount val="1"/>
                <c:pt idx="0">
                  <c:v>%PLHIV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32D-4E83-ABDF-FFBE8AF7CA86}"/>
                </c:ext>
              </c:extLst>
            </c:dLbl>
            <c:dLbl>
              <c:idx val="1"/>
              <c:delete val="1"/>
              <c:extLst>
                <c:ext xmlns:c15="http://schemas.microsoft.com/office/drawing/2012/chart" uri="{CE6537A1-D6FC-4f65-9D91-7224C49458BB}"/>
                <c:ext xmlns:c16="http://schemas.microsoft.com/office/drawing/2014/chart" uri="{C3380CC4-5D6E-409C-BE32-E72D297353CC}">
                  <c16:uniqueId val="{00000001-632D-4E83-ABDF-FFBE8AF7CA86}"/>
                </c:ext>
              </c:extLst>
            </c:dLbl>
            <c:dLbl>
              <c:idx val="2"/>
              <c:delete val="1"/>
              <c:extLst>
                <c:ext xmlns:c15="http://schemas.microsoft.com/office/drawing/2012/chart" uri="{CE6537A1-D6FC-4f65-9D91-7224C49458BB}"/>
                <c:ext xmlns:c16="http://schemas.microsoft.com/office/drawing/2014/chart" uri="{C3380CC4-5D6E-409C-BE32-E72D297353CC}">
                  <c16:uniqueId val="{00000002-632D-4E83-ABDF-FFBE8AF7CA86}"/>
                </c:ext>
              </c:extLst>
            </c:dLbl>
            <c:dLbl>
              <c:idx val="3"/>
              <c:delete val="1"/>
              <c:extLst>
                <c:ext xmlns:c15="http://schemas.microsoft.com/office/drawing/2012/chart" uri="{CE6537A1-D6FC-4f65-9D91-7224C49458BB}"/>
                <c:ext xmlns:c16="http://schemas.microsoft.com/office/drawing/2014/chart" uri="{C3380CC4-5D6E-409C-BE32-E72D297353CC}">
                  <c16:uniqueId val="{00000003-632D-4E83-ABDF-FFBE8AF7CA86}"/>
                </c:ext>
              </c:extLst>
            </c:dLbl>
            <c:dLbl>
              <c:idx val="4"/>
              <c:delete val="1"/>
              <c:extLst>
                <c:ext xmlns:c15="http://schemas.microsoft.com/office/drawing/2012/chart" uri="{CE6537A1-D6FC-4f65-9D91-7224C49458BB}"/>
                <c:ext xmlns:c16="http://schemas.microsoft.com/office/drawing/2014/chart" uri="{C3380CC4-5D6E-409C-BE32-E72D297353CC}">
                  <c16:uniqueId val="{00000004-632D-4E83-ABDF-FFBE8AF7CA86}"/>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scale up'!$B$3:$B$21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up'!$D$3:$D$21</c:f>
              <c:numCache>
                <c:formatCode>#,##0</c:formatCode>
                <c:ptCount val="19"/>
                <c:pt idx="0">
                  <c:v>0</c:v>
                </c:pt>
                <c:pt idx="1">
                  <c:v>0</c:v>
                </c:pt>
                <c:pt idx="2">
                  <c:v>0</c:v>
                </c:pt>
                <c:pt idx="3">
                  <c:v>0</c:v>
                </c:pt>
                <c:pt idx="4">
                  <c:v>0.22573399999999999</c:v>
                </c:pt>
                <c:pt idx="5">
                  <c:v>0.581395</c:v>
                </c:pt>
                <c:pt idx="6">
                  <c:v>1.52027</c:v>
                </c:pt>
                <c:pt idx="7">
                  <c:v>1.19225</c:v>
                </c:pt>
                <c:pt idx="8">
                  <c:v>1.591512</c:v>
                </c:pt>
                <c:pt idx="9">
                  <c:v>1.3157890000000001</c:v>
                </c:pt>
                <c:pt idx="10">
                  <c:v>5</c:v>
                </c:pt>
                <c:pt idx="11">
                  <c:v>7</c:v>
                </c:pt>
                <c:pt idx="12">
                  <c:v>9</c:v>
                </c:pt>
                <c:pt idx="13">
                  <c:v>12</c:v>
                </c:pt>
                <c:pt idx="14">
                  <c:v>15</c:v>
                </c:pt>
                <c:pt idx="15">
                  <c:v>20</c:v>
                </c:pt>
                <c:pt idx="16">
                  <c:v>24</c:v>
                </c:pt>
                <c:pt idx="17">
                  <c:v>31</c:v>
                </c:pt>
                <c:pt idx="18">
                  <c:v>37</c:v>
                </c:pt>
              </c:numCache>
            </c:numRef>
          </c:val>
          <c:extLst>
            <c:ext xmlns:c16="http://schemas.microsoft.com/office/drawing/2014/chart" uri="{C3380CC4-5D6E-409C-BE32-E72D297353CC}">
              <c16:uniqueId val="{00000005-632D-4E83-ABDF-FFBE8AF7CA86}"/>
            </c:ext>
          </c:extLst>
        </c:ser>
        <c:dLbls>
          <c:showLegendKey val="0"/>
          <c:showVal val="0"/>
          <c:showCatName val="0"/>
          <c:showSerName val="0"/>
          <c:showPercent val="0"/>
          <c:showBubbleSize val="0"/>
        </c:dLbls>
        <c:gapWidth val="60"/>
        <c:axId val="134916352"/>
        <c:axId val="134914432"/>
      </c:barChart>
      <c:lineChart>
        <c:grouping val="standard"/>
        <c:varyColors val="0"/>
        <c:ser>
          <c:idx val="0"/>
          <c:order val="0"/>
          <c:tx>
            <c:strRef>
              <c:f>'ART scale up'!$C$2</c:f>
              <c:strCache>
                <c:ptCount val="1"/>
                <c:pt idx="0">
                  <c:v>Number of people on ART</c:v>
                </c:pt>
              </c:strCache>
            </c:strRef>
          </c:tx>
          <c:spPr>
            <a:ln w="38100">
              <a:solidFill>
                <a:srgbClr val="00AEEF"/>
              </a:solidFill>
            </a:ln>
          </c:spPr>
          <c:marker>
            <c:symbol val="none"/>
          </c:marker>
          <c:dLbls>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2D-4E83-ABDF-FFBE8AF7CA86}"/>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'ART scale up'!$B$3:$B$21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up'!$C$3:$C$21</c:f>
              <c:numCache>
                <c:formatCode>#,##0</c:formatCode>
                <c:ptCount val="19"/>
                <c:pt idx="0">
                  <c:v>0</c:v>
                </c:pt>
                <c:pt idx="1">
                  <c:v>0</c:v>
                </c:pt>
                <c:pt idx="2">
                  <c:v>0</c:v>
                </c:pt>
                <c:pt idx="3">
                  <c:v>0</c:v>
                </c:pt>
                <c:pt idx="4">
                  <c:v>1</c:v>
                </c:pt>
                <c:pt idx="5">
                  <c:v>3</c:v>
                </c:pt>
                <c:pt idx="6">
                  <c:v>9</c:v>
                </c:pt>
                <c:pt idx="7">
                  <c:v>8</c:v>
                </c:pt>
                <c:pt idx="8">
                  <c:v>12</c:v>
                </c:pt>
                <c:pt idx="9">
                  <c:v>11</c:v>
                </c:pt>
                <c:pt idx="10" formatCode="General">
                  <c:v>65</c:v>
                </c:pt>
                <c:pt idx="11" formatCode="General">
                  <c:v>86</c:v>
                </c:pt>
                <c:pt idx="12" formatCode="General">
                  <c:v>120</c:v>
                </c:pt>
                <c:pt idx="13" formatCode="General">
                  <c:v>158</c:v>
                </c:pt>
                <c:pt idx="14" formatCode="General">
                  <c:v>193</c:v>
                </c:pt>
                <c:pt idx="15" formatCode="General">
                  <c:v>267</c:v>
                </c:pt>
                <c:pt idx="16" formatCode="General">
                  <c:v>317</c:v>
                </c:pt>
                <c:pt idx="17" formatCode="General">
                  <c:v>405</c:v>
                </c:pt>
                <c:pt idx="18" formatCode="General">
                  <c:v>483</c:v>
                </c:pt>
              </c:numCache>
            </c:numRef>
          </c:val>
          <c:smooth val="0"/>
          <c:extLst>
            <c:ext xmlns:c16="http://schemas.microsoft.com/office/drawing/2014/chart" uri="{C3380CC4-5D6E-409C-BE32-E72D297353CC}">
              <c16:uniqueId val="{00000007-632D-4E83-ABDF-FFBE8AF7CA86}"/>
            </c:ext>
          </c:extLst>
        </c:ser>
        <c:dLbls>
          <c:showLegendKey val="0"/>
          <c:showVal val="0"/>
          <c:showCatName val="0"/>
          <c:showSerName val="0"/>
          <c:showPercent val="0"/>
          <c:showBubbleSize val="0"/>
        </c:dLbls>
        <c:marker val="1"/>
        <c:smooth val="0"/>
        <c:axId val="134897024"/>
        <c:axId val="134902912"/>
      </c:lineChart>
      <c:lineChart>
        <c:grouping val="standard"/>
        <c:varyColors val="0"/>
        <c:ser>
          <c:idx val="2"/>
          <c:order val="2"/>
          <c:tx>
            <c:strRef>
              <c:f>'ART scale up'!$E$2</c:f>
              <c:strCache>
                <c:ptCount val="1"/>
                <c:pt idx="0">
                  <c:v>%PLHIV on ART - Lower</c:v>
                </c:pt>
              </c:strCache>
            </c:strRef>
          </c:tx>
          <c:spPr>
            <a:ln>
              <a:noFill/>
            </a:ln>
          </c:spPr>
          <c:marker>
            <c:symbol val="dash"/>
            <c:size val="8"/>
            <c:spPr>
              <a:solidFill>
                <a:sysClr val="windowText" lastClr="000000"/>
              </a:solidFill>
              <a:ln>
                <a:solidFill>
                  <a:sysClr val="windowText" lastClr="000000"/>
                </a:solidFill>
              </a:ln>
            </c:spPr>
          </c:marker>
          <c:cat>
            <c:numRef>
              <c:f>'ART scale up'!$B$3:$B$21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up'!$E$3:$E$21</c:f>
              <c:numCache>
                <c:formatCode>#,##0</c:formatCode>
                <c:ptCount val="19"/>
                <c:pt idx="0">
                  <c:v>0</c:v>
                </c:pt>
                <c:pt idx="1">
                  <c:v>0</c:v>
                </c:pt>
                <c:pt idx="2">
                  <c:v>0</c:v>
                </c:pt>
                <c:pt idx="3">
                  <c:v>0</c:v>
                </c:pt>
                <c:pt idx="4">
                  <c:v>0.20688000000000001</c:v>
                </c:pt>
                <c:pt idx="5">
                  <c:v>0.52843899999999999</c:v>
                </c:pt>
                <c:pt idx="6">
                  <c:v>1.3841650000000001</c:v>
                </c:pt>
                <c:pt idx="7">
                  <c:v>1.0803100000000001</c:v>
                </c:pt>
                <c:pt idx="8">
                  <c:v>1.428984</c:v>
                </c:pt>
                <c:pt idx="9">
                  <c:v>1.1772849999999999</c:v>
                </c:pt>
                <c:pt idx="10">
                  <c:v>2</c:v>
                </c:pt>
                <c:pt idx="11">
                  <c:v>3</c:v>
                </c:pt>
                <c:pt idx="12">
                  <c:v>4</c:v>
                </c:pt>
                <c:pt idx="13">
                  <c:v>6</c:v>
                </c:pt>
                <c:pt idx="14">
                  <c:v>7</c:v>
                </c:pt>
                <c:pt idx="15">
                  <c:v>10</c:v>
                </c:pt>
                <c:pt idx="16">
                  <c:v>13</c:v>
                </c:pt>
                <c:pt idx="17">
                  <c:v>17</c:v>
                </c:pt>
                <c:pt idx="18">
                  <c:v>20</c:v>
                </c:pt>
              </c:numCache>
            </c:numRef>
          </c:val>
          <c:smooth val="0"/>
          <c:extLst>
            <c:ext xmlns:c16="http://schemas.microsoft.com/office/drawing/2014/chart" uri="{C3380CC4-5D6E-409C-BE32-E72D297353CC}">
              <c16:uniqueId val="{00000008-632D-4E83-ABDF-FFBE8AF7CA86}"/>
            </c:ext>
          </c:extLst>
        </c:ser>
        <c:ser>
          <c:idx val="3"/>
          <c:order val="3"/>
          <c:tx>
            <c:strRef>
              <c:f>'ART scale up'!$F$2</c:f>
              <c:strCache>
                <c:ptCount val="1"/>
                <c:pt idx="0">
                  <c:v>%PLHIV on ART - Upper</c:v>
                </c:pt>
              </c:strCache>
            </c:strRef>
          </c:tx>
          <c:spPr>
            <a:ln>
              <a:noFill/>
            </a:ln>
          </c:spPr>
          <c:marker>
            <c:symbol val="dash"/>
            <c:size val="8"/>
            <c:spPr>
              <a:solidFill>
                <a:sysClr val="windowText" lastClr="000000"/>
              </a:solidFill>
              <a:ln>
                <a:solidFill>
                  <a:sysClr val="windowText" lastClr="000000"/>
                </a:solidFill>
              </a:ln>
            </c:spPr>
          </c:marker>
          <c:cat>
            <c:numRef>
              <c:f>'ART scale up'!$B$3:$B$21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up'!$F$3:$F$21</c:f>
              <c:numCache>
                <c:formatCode>#,##0</c:formatCode>
                <c:ptCount val="19"/>
                <c:pt idx="0">
                  <c:v>0</c:v>
                </c:pt>
                <c:pt idx="1">
                  <c:v>0</c:v>
                </c:pt>
                <c:pt idx="2">
                  <c:v>0</c:v>
                </c:pt>
                <c:pt idx="3">
                  <c:v>0</c:v>
                </c:pt>
                <c:pt idx="4">
                  <c:v>0.24560599999999999</c:v>
                </c:pt>
                <c:pt idx="5">
                  <c:v>0.63209800000000005</c:v>
                </c:pt>
                <c:pt idx="6">
                  <c:v>1.6615120000000001</c:v>
                </c:pt>
                <c:pt idx="7">
                  <c:v>1.307744</c:v>
                </c:pt>
                <c:pt idx="8">
                  <c:v>1.749819</c:v>
                </c:pt>
                <c:pt idx="9">
                  <c:v>1.4495720000000001</c:v>
                </c:pt>
                <c:pt idx="10">
                  <c:v>10</c:v>
                </c:pt>
                <c:pt idx="11">
                  <c:v>13</c:v>
                </c:pt>
                <c:pt idx="12">
                  <c:v>18</c:v>
                </c:pt>
                <c:pt idx="13">
                  <c:v>25</c:v>
                </c:pt>
                <c:pt idx="14">
                  <c:v>31</c:v>
                </c:pt>
                <c:pt idx="15">
                  <c:v>42</c:v>
                </c:pt>
                <c:pt idx="16">
                  <c:v>48</c:v>
                </c:pt>
                <c:pt idx="17">
                  <c:v>64</c:v>
                </c:pt>
                <c:pt idx="18">
                  <c:v>78</c:v>
                </c:pt>
              </c:numCache>
            </c:numRef>
          </c:val>
          <c:smooth val="0"/>
          <c:extLst>
            <c:ext xmlns:c16="http://schemas.microsoft.com/office/drawing/2014/chart" uri="{C3380CC4-5D6E-409C-BE32-E72D297353CC}">
              <c16:uniqueId val="{00000009-632D-4E83-ABDF-FFBE8AF7CA86}"/>
            </c:ext>
          </c:extLst>
        </c:ser>
        <c:dLbls>
          <c:showLegendKey val="0"/>
          <c:showVal val="0"/>
          <c:showCatName val="0"/>
          <c:showSerName val="0"/>
          <c:showPercent val="0"/>
          <c:showBubbleSize val="0"/>
        </c:dLbls>
        <c:hiLowLines/>
        <c:marker val="1"/>
        <c:smooth val="0"/>
        <c:axId val="134916352"/>
        <c:axId val="134914432"/>
      </c:lineChart>
      <c:catAx>
        <c:axId val="134897024"/>
        <c:scaling>
          <c:orientation val="minMax"/>
        </c:scaling>
        <c:delete val="0"/>
        <c:axPos val="b"/>
        <c:numFmt formatCode="General" sourceLinked="1"/>
        <c:majorTickMark val="out"/>
        <c:minorTickMark val="none"/>
        <c:tickLblPos val="nextTo"/>
        <c:crossAx val="134902912"/>
        <c:crosses val="autoZero"/>
        <c:auto val="1"/>
        <c:lblAlgn val="ctr"/>
        <c:lblOffset val="100"/>
        <c:noMultiLvlLbl val="0"/>
      </c:catAx>
      <c:valAx>
        <c:axId val="134902912"/>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134897024"/>
        <c:crosses val="autoZero"/>
        <c:crossBetween val="between"/>
      </c:valAx>
      <c:valAx>
        <c:axId val="134914432"/>
        <c:scaling>
          <c:orientation val="minMax"/>
          <c:max val="100"/>
          <c:min val="0"/>
        </c:scaling>
        <c:delete val="0"/>
        <c:axPos val="r"/>
        <c:title>
          <c:tx>
            <c:rich>
              <a:bodyPr rot="-5400000" vert="horz"/>
              <a:lstStyle/>
              <a:p>
                <a:pPr>
                  <a:defRPr/>
                </a:pPr>
                <a:r>
                  <a:rPr lang="en-US"/>
                  <a:t>ART coverage (%)</a:t>
                </a:r>
              </a:p>
            </c:rich>
          </c:tx>
          <c:overlay val="0"/>
        </c:title>
        <c:numFmt formatCode="#,##0" sourceLinked="1"/>
        <c:majorTickMark val="out"/>
        <c:minorTickMark val="none"/>
        <c:tickLblPos val="nextTo"/>
        <c:crossAx val="134916352"/>
        <c:crosses val="max"/>
        <c:crossBetween val="between"/>
        <c:majorUnit val="20"/>
      </c:valAx>
      <c:catAx>
        <c:axId val="134916352"/>
        <c:scaling>
          <c:orientation val="minMax"/>
        </c:scaling>
        <c:delete val="1"/>
        <c:axPos val="b"/>
        <c:numFmt formatCode="General" sourceLinked="1"/>
        <c:majorTickMark val="out"/>
        <c:minorTickMark val="none"/>
        <c:tickLblPos val="nextTo"/>
        <c:crossAx val="134914432"/>
        <c:crosses val="autoZero"/>
        <c:auto val="1"/>
        <c:lblAlgn val="ctr"/>
        <c:lblOffset val="100"/>
        <c:noMultiLvlLbl val="0"/>
      </c:catAx>
    </c:plotArea>
    <c:legend>
      <c:legendPos val="b"/>
      <c:legendEntry>
        <c:idx val="2"/>
        <c:delete val="1"/>
      </c:legendEntry>
      <c:legendEntry>
        <c:idx val="3"/>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2.2877253310629765E-2"/>
          <c:w val="0.74971237970253723"/>
          <c:h val="0.76602379820361699"/>
        </c:manualLayout>
      </c:layout>
      <c:barChart>
        <c:barDir val="col"/>
        <c:grouping val="clustered"/>
        <c:varyColors val="0"/>
        <c:ser>
          <c:idx val="0"/>
          <c:order val="0"/>
          <c:tx>
            <c:strRef>
              <c:f>BTN_6!$B$3</c:f>
              <c:strCache>
                <c:ptCount val="1"/>
                <c:pt idx="0">
                  <c:v>Estimate</c:v>
                </c:pt>
              </c:strCache>
            </c:strRef>
          </c:tx>
          <c:spPr>
            <a:solidFill>
              <a:srgbClr val="00A99A"/>
            </a:solidFill>
          </c:spPr>
          <c:invertIfNegative val="0"/>
          <c:dLbls>
            <c:dLbl>
              <c:idx val="0"/>
              <c:layout>
                <c:manualLayout>
                  <c:x val="0"/>
                  <c:y val="0.23218566984737748"/>
                </c:manualLayout>
              </c:layout>
              <c:tx>
                <c:rich>
                  <a:bodyPr/>
                  <a:lstStyle/>
                  <a:p>
                    <a:r>
                      <a:rPr lang="en-US" dirty="0"/>
                      <a:t>1,300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BD5-44A7-994F-72C5D879D4A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BTN_6!$A$4:$A$6</c:f>
              <c:strCache>
                <c:ptCount val="3"/>
                <c:pt idx="0">
                  <c:v>Estimated number 
of adults 15+
living with HIV</c:v>
                </c:pt>
                <c:pt idx="1">
                  <c:v>Number of 
adults 15+
receiving ARVs</c:v>
                </c:pt>
                <c:pt idx="2">
                  <c:v>ART coverage (%)</c:v>
                </c:pt>
              </c:strCache>
            </c:strRef>
          </c:cat>
          <c:val>
            <c:numRef>
              <c:f>BTN_6!$B$4:$B$6</c:f>
              <c:numCache>
                <c:formatCode>General</c:formatCode>
                <c:ptCount val="3"/>
                <c:pt idx="0" formatCode="_(* #,##0_);_(* \(#,##0\);_(* &quot;-&quot;??_);_(@_)">
                  <c:v>1279</c:v>
                </c:pt>
              </c:numCache>
            </c:numRef>
          </c:val>
          <c:extLst>
            <c:ext xmlns:c16="http://schemas.microsoft.com/office/drawing/2014/chart" uri="{C3380CC4-5D6E-409C-BE32-E72D297353CC}">
              <c16:uniqueId val="{00000001-5BD5-44A7-994F-72C5D879D4AD}"/>
            </c:ext>
          </c:extLst>
        </c:ser>
        <c:ser>
          <c:idx val="3"/>
          <c:order val="3"/>
          <c:tx>
            <c:strRef>
              <c:f>BTN_6!$E$3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D5-44A7-994F-72C5D879D4A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BTN_6!$A$4:$A$6</c:f>
              <c:strCache>
                <c:ptCount val="3"/>
                <c:pt idx="0">
                  <c:v>Estimated number 
of adults 15+
living with HIV</c:v>
                </c:pt>
                <c:pt idx="1">
                  <c:v>Number of 
adults 15+
receiving ARVs</c:v>
                </c:pt>
                <c:pt idx="2">
                  <c:v>ART coverage (%)</c:v>
                </c:pt>
              </c:strCache>
            </c:strRef>
          </c:cat>
          <c:val>
            <c:numRef>
              <c:f>BTN_6!$E$4:$E$6</c:f>
              <c:numCache>
                <c:formatCode>_(* #,##0_);_(* \(#,##0\);_(* "-"??_);_(@_)</c:formatCode>
                <c:ptCount val="3"/>
                <c:pt idx="1">
                  <c:v>453</c:v>
                </c:pt>
              </c:numCache>
            </c:numRef>
          </c:val>
          <c:extLst>
            <c:ext xmlns:c16="http://schemas.microsoft.com/office/drawing/2014/chart" uri="{C3380CC4-5D6E-409C-BE32-E72D297353CC}">
              <c16:uniqueId val="{00000003-5BD5-44A7-994F-72C5D879D4AD}"/>
            </c:ext>
          </c:extLst>
        </c:ser>
        <c:dLbls>
          <c:showLegendKey val="0"/>
          <c:showVal val="0"/>
          <c:showCatName val="0"/>
          <c:showSerName val="0"/>
          <c:showPercent val="0"/>
          <c:showBubbleSize val="0"/>
        </c:dLbls>
        <c:gapWidth val="90"/>
        <c:overlap val="100"/>
        <c:axId val="135584384"/>
        <c:axId val="135590272"/>
      </c:barChart>
      <c:barChart>
        <c:barDir val="col"/>
        <c:grouping val="clustered"/>
        <c:varyColors val="0"/>
        <c:ser>
          <c:idx val="4"/>
          <c:order val="4"/>
          <c:tx>
            <c:strRef>
              <c:f>BTN_6!$F$3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D5-44A7-994F-72C5D879D4A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BTN_6!$A$4:$A$6</c:f>
              <c:strCache>
                <c:ptCount val="3"/>
                <c:pt idx="0">
                  <c:v>Estimated number 
of adults 15+
living with HIV</c:v>
                </c:pt>
                <c:pt idx="1">
                  <c:v>Number of 
adults 15+
receiving ARVs</c:v>
                </c:pt>
                <c:pt idx="2">
                  <c:v>ART coverage (%)</c:v>
                </c:pt>
              </c:strCache>
            </c:strRef>
          </c:cat>
          <c:val>
            <c:numRef>
              <c:f>BTN_6!$F$4:$F$6</c:f>
              <c:numCache>
                <c:formatCode>General</c:formatCode>
                <c:ptCount val="3"/>
                <c:pt idx="2" formatCode="#,##0">
                  <c:v>35</c:v>
                </c:pt>
              </c:numCache>
            </c:numRef>
          </c:val>
          <c:extLst>
            <c:ext xmlns:c16="http://schemas.microsoft.com/office/drawing/2014/chart" uri="{C3380CC4-5D6E-409C-BE32-E72D297353CC}">
              <c16:uniqueId val="{00000005-5BD5-44A7-994F-72C5D879D4AD}"/>
            </c:ext>
          </c:extLst>
        </c:ser>
        <c:dLbls>
          <c:showLegendKey val="0"/>
          <c:showVal val="0"/>
          <c:showCatName val="0"/>
          <c:showSerName val="0"/>
          <c:showPercent val="0"/>
          <c:showBubbleSize val="0"/>
        </c:dLbls>
        <c:gapWidth val="90"/>
        <c:axId val="135602560"/>
        <c:axId val="135592192"/>
      </c:barChart>
      <c:lineChart>
        <c:grouping val="standard"/>
        <c:varyColors val="0"/>
        <c:ser>
          <c:idx val="1"/>
          <c:order val="1"/>
          <c:tx>
            <c:strRef>
              <c:f>BTN_6!$C$3</c:f>
              <c:strCache>
                <c:ptCount val="1"/>
                <c:pt idx="0">
                  <c:v>Lower estimate</c:v>
                </c:pt>
              </c:strCache>
            </c:strRef>
          </c:tx>
          <c:marker>
            <c:symbol val="dash"/>
            <c:size val="10"/>
            <c:spPr>
              <a:solidFill>
                <a:sysClr val="windowText" lastClr="000000"/>
              </a:solidFill>
              <a:ln>
                <a:solidFill>
                  <a:sysClr val="windowText" lastClr="0000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5BD5-44A7-994F-72C5D879D4A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BTN_6!$A$4:$A$6</c:f>
              <c:strCache>
                <c:ptCount val="3"/>
                <c:pt idx="0">
                  <c:v>Estimated number 
of adults 15+
living with HIV</c:v>
                </c:pt>
                <c:pt idx="1">
                  <c:v>Number of 
adults 15+
receiving ARVs</c:v>
                </c:pt>
                <c:pt idx="2">
                  <c:v>ART coverage (%)</c:v>
                </c:pt>
              </c:strCache>
            </c:strRef>
          </c:cat>
          <c:val>
            <c:numRef>
              <c:f>BTN_6!$C$4:$C$6</c:f>
              <c:numCache>
                <c:formatCode>General</c:formatCode>
                <c:ptCount val="3"/>
                <c:pt idx="0" formatCode="_(* #,##0_);_(* \(#,##0\);_(* &quot;-&quot;??_);_(@_)">
                  <c:v>684</c:v>
                </c:pt>
              </c:numCache>
            </c:numRef>
          </c:val>
          <c:smooth val="0"/>
          <c:extLst>
            <c:ext xmlns:c16="http://schemas.microsoft.com/office/drawing/2014/chart" uri="{C3380CC4-5D6E-409C-BE32-E72D297353CC}">
              <c16:uniqueId val="{00000007-5BD5-44A7-994F-72C5D879D4AD}"/>
            </c:ext>
          </c:extLst>
        </c:ser>
        <c:ser>
          <c:idx val="2"/>
          <c:order val="2"/>
          <c:tx>
            <c:strRef>
              <c:f>BTN_6!$D$3</c:f>
              <c:strCache>
                <c:ptCount val="1"/>
                <c:pt idx="0">
                  <c:v>Upper estimate</c:v>
                </c:pt>
              </c:strCache>
            </c:strRef>
          </c:tx>
          <c:marker>
            <c:symbol val="dash"/>
            <c:size val="10"/>
            <c:spPr>
              <a:solidFill>
                <a:schemeClr val="tx1"/>
              </a:solidFill>
              <a:ln>
                <a:solidFill>
                  <a:sysClr val="windowText" lastClr="000000"/>
                </a:solidFill>
              </a:ln>
            </c:spPr>
          </c:marker>
          <c:cat>
            <c:strRef>
              <c:f>BTN_6!$A$4:$A$6</c:f>
              <c:strCache>
                <c:ptCount val="3"/>
                <c:pt idx="0">
                  <c:v>Estimated number 
of adults 15+
living with HIV</c:v>
                </c:pt>
                <c:pt idx="1">
                  <c:v>Number of 
adults 15+
receiving ARVs</c:v>
                </c:pt>
                <c:pt idx="2">
                  <c:v>ART coverage (%)</c:v>
                </c:pt>
              </c:strCache>
            </c:strRef>
          </c:cat>
          <c:val>
            <c:numRef>
              <c:f>BTN_6!$D$4:$D$6</c:f>
              <c:numCache>
                <c:formatCode>General</c:formatCode>
                <c:ptCount val="3"/>
                <c:pt idx="0" formatCode="_(* #,##0_);_(* \(#,##0\);_(* &quot;-&quot;??_);_(@_)">
                  <c:v>2708</c:v>
                </c:pt>
              </c:numCache>
            </c:numRef>
          </c:val>
          <c:smooth val="0"/>
          <c:extLst>
            <c:ext xmlns:c16="http://schemas.microsoft.com/office/drawing/2014/chart" uri="{C3380CC4-5D6E-409C-BE32-E72D297353CC}">
              <c16:uniqueId val="{00000008-5BD5-44A7-994F-72C5D879D4AD}"/>
            </c:ext>
          </c:extLst>
        </c:ser>
        <c:dLbls>
          <c:showLegendKey val="0"/>
          <c:showVal val="0"/>
          <c:showCatName val="0"/>
          <c:showSerName val="0"/>
          <c:showPercent val="0"/>
          <c:showBubbleSize val="0"/>
        </c:dLbls>
        <c:hiLowLines/>
        <c:marker val="1"/>
        <c:smooth val="0"/>
        <c:axId val="135584384"/>
        <c:axId val="135590272"/>
      </c:lineChart>
      <c:lineChart>
        <c:grouping val="standard"/>
        <c:varyColors val="0"/>
        <c:ser>
          <c:idx val="5"/>
          <c:order val="5"/>
          <c:tx>
            <c:strRef>
              <c:f>BTN_6!$G$3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5BD5-44A7-994F-72C5D879D4AD}"/>
              </c:ext>
            </c:extLst>
          </c:dPt>
          <c:cat>
            <c:strRef>
              <c:f>BTN_6!$A$4:$A$6</c:f>
              <c:strCache>
                <c:ptCount val="3"/>
                <c:pt idx="0">
                  <c:v>Estimated number 
of adults 15+
living with HIV</c:v>
                </c:pt>
                <c:pt idx="1">
                  <c:v>Number of 
adults 15+
receiving ARVs</c:v>
                </c:pt>
                <c:pt idx="2">
                  <c:v>ART coverage (%)</c:v>
                </c:pt>
              </c:strCache>
            </c:strRef>
          </c:cat>
          <c:val>
            <c:numRef>
              <c:f>BTN_6!$G$4:$G$6</c:f>
              <c:numCache>
                <c:formatCode>General</c:formatCode>
                <c:ptCount val="3"/>
                <c:pt idx="2" formatCode="#,##0">
                  <c:v>19</c:v>
                </c:pt>
              </c:numCache>
            </c:numRef>
          </c:val>
          <c:smooth val="0"/>
          <c:extLst>
            <c:ext xmlns:c16="http://schemas.microsoft.com/office/drawing/2014/chart" uri="{C3380CC4-5D6E-409C-BE32-E72D297353CC}">
              <c16:uniqueId val="{0000000A-5BD5-44A7-994F-72C5D879D4AD}"/>
            </c:ext>
          </c:extLst>
        </c:ser>
        <c:ser>
          <c:idx val="6"/>
          <c:order val="6"/>
          <c:tx>
            <c:strRef>
              <c:f>BTN_6!$H$3</c:f>
              <c:strCache>
                <c:ptCount val="1"/>
                <c:pt idx="0">
                  <c:v>ART Upper estimate</c:v>
                </c:pt>
              </c:strCache>
            </c:strRef>
          </c:tx>
          <c:marker>
            <c:symbol val="dash"/>
            <c:size val="10"/>
            <c:spPr>
              <a:solidFill>
                <a:schemeClr val="tx1"/>
              </a:solidFill>
              <a:ln>
                <a:solidFill>
                  <a:sysClr val="windowText" lastClr="000000"/>
                </a:solidFill>
              </a:ln>
            </c:spPr>
          </c:marker>
          <c:cat>
            <c:strRef>
              <c:f>BTN_6!$A$4:$A$6</c:f>
              <c:strCache>
                <c:ptCount val="3"/>
                <c:pt idx="0">
                  <c:v>Estimated number 
of adults 15+
living with HIV</c:v>
                </c:pt>
                <c:pt idx="1">
                  <c:v>Number of 
adults 15+
receiving ARVs</c:v>
                </c:pt>
                <c:pt idx="2">
                  <c:v>ART coverage (%)</c:v>
                </c:pt>
              </c:strCache>
            </c:strRef>
          </c:cat>
          <c:val>
            <c:numRef>
              <c:f>BTN_6!$H$4:$H$6</c:f>
              <c:numCache>
                <c:formatCode>General</c:formatCode>
                <c:ptCount val="3"/>
                <c:pt idx="2" formatCode="#,##0">
                  <c:v>75</c:v>
                </c:pt>
              </c:numCache>
            </c:numRef>
          </c:val>
          <c:smooth val="0"/>
          <c:extLst>
            <c:ext xmlns:c16="http://schemas.microsoft.com/office/drawing/2014/chart" uri="{C3380CC4-5D6E-409C-BE32-E72D297353CC}">
              <c16:uniqueId val="{0000000B-5BD5-44A7-994F-72C5D879D4AD}"/>
            </c:ext>
          </c:extLst>
        </c:ser>
        <c:dLbls>
          <c:showLegendKey val="0"/>
          <c:showVal val="0"/>
          <c:showCatName val="0"/>
          <c:showSerName val="0"/>
          <c:showPercent val="0"/>
          <c:showBubbleSize val="0"/>
        </c:dLbls>
        <c:hiLowLines/>
        <c:marker val="1"/>
        <c:smooth val="0"/>
        <c:axId val="135602560"/>
        <c:axId val="135592192"/>
      </c:lineChart>
      <c:catAx>
        <c:axId val="135584384"/>
        <c:scaling>
          <c:orientation val="minMax"/>
        </c:scaling>
        <c:delete val="0"/>
        <c:axPos val="b"/>
        <c:numFmt formatCode="General" sourceLinked="0"/>
        <c:majorTickMark val="out"/>
        <c:minorTickMark val="none"/>
        <c:tickLblPos val="nextTo"/>
        <c:crossAx val="135590272"/>
        <c:crosses val="autoZero"/>
        <c:auto val="1"/>
        <c:lblAlgn val="ctr"/>
        <c:lblOffset val="100"/>
        <c:noMultiLvlLbl val="0"/>
      </c:catAx>
      <c:valAx>
        <c:axId val="135590272"/>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35584384"/>
        <c:crosses val="autoZero"/>
        <c:crossBetween val="between"/>
      </c:valAx>
      <c:valAx>
        <c:axId val="135592192"/>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35602560"/>
        <c:crosses val="max"/>
        <c:crossBetween val="between"/>
        <c:majorUnit val="20"/>
      </c:valAx>
      <c:catAx>
        <c:axId val="135602560"/>
        <c:scaling>
          <c:orientation val="minMax"/>
        </c:scaling>
        <c:delete val="1"/>
        <c:axPos val="b"/>
        <c:numFmt formatCode="General" sourceLinked="1"/>
        <c:majorTickMark val="out"/>
        <c:minorTickMark val="none"/>
        <c:tickLblPos val="nextTo"/>
        <c:crossAx val="135592192"/>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3247863247863"/>
          <c:y val="6.806031746031746E-2"/>
          <c:w val="0.77074594017094022"/>
          <c:h val="0.53473214285714288"/>
        </c:manualLayout>
      </c:layout>
      <c:lineChart>
        <c:grouping val="standard"/>
        <c:varyColors val="1"/>
        <c:ser>
          <c:idx val="0"/>
          <c:order val="0"/>
          <c:tx>
            <c:strRef>
              <c:f>'[Estimates_template_2019 (updated).xlsx]Bhutan_ni_plhiv_deaths'!$F$2</c:f>
              <c:strCache>
                <c:ptCount val="1"/>
                <c:pt idx="0">
                  <c:v>New HIV infections</c:v>
                </c:pt>
              </c:strCache>
            </c:strRef>
          </c:tx>
          <c:spPr>
            <a:ln w="38100" cmpd="sng">
              <a:solidFill>
                <a:srgbClr val="FF5050"/>
              </a:solidFill>
              <a:prstDash val="solid"/>
            </a:ln>
          </c:spPr>
          <c:marker>
            <c:symbol val="none"/>
          </c:marker>
          <c:dLbls>
            <c:dLbl>
              <c:idx val="28"/>
              <c:tx>
                <c:rich>
                  <a:bodyPr/>
                  <a:lstStyle/>
                  <a:p>
                    <a:r>
                      <a:rPr lang="en-US" dirty="0"/>
                      <a:t> &lt;100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289-41B2-9F0C-E8238B5F829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(updated).xlsx]Bhutan_ni_plhiv_deaths'!$F$3:$F$31</c:f>
              <c:numCache>
                <c:formatCode>_(* #,##0_);_(* \(#,##0\);_(* "-"??_);_(@_)</c:formatCode>
                <c:ptCount val="29"/>
                <c:pt idx="0">
                  <c:v>13</c:v>
                </c:pt>
                <c:pt idx="1">
                  <c:v>16</c:v>
                </c:pt>
                <c:pt idx="2">
                  <c:v>21</c:v>
                </c:pt>
                <c:pt idx="3">
                  <c:v>26</c:v>
                </c:pt>
                <c:pt idx="4">
                  <c:v>34</c:v>
                </c:pt>
                <c:pt idx="5">
                  <c:v>44</c:v>
                </c:pt>
                <c:pt idx="6">
                  <c:v>56</c:v>
                </c:pt>
                <c:pt idx="7">
                  <c:v>70</c:v>
                </c:pt>
                <c:pt idx="8">
                  <c:v>93</c:v>
                </c:pt>
                <c:pt idx="9">
                  <c:v>102</c:v>
                </c:pt>
                <c:pt idx="10">
                  <c:v>128</c:v>
                </c:pt>
                <c:pt idx="11">
                  <c:v>135</c:v>
                </c:pt>
                <c:pt idx="12">
                  <c:v>151</c:v>
                </c:pt>
                <c:pt idx="13">
                  <c:v>149</c:v>
                </c:pt>
                <c:pt idx="14">
                  <c:v>137</c:v>
                </c:pt>
                <c:pt idx="15">
                  <c:v>136</c:v>
                </c:pt>
                <c:pt idx="16">
                  <c:v>143</c:v>
                </c:pt>
                <c:pt idx="17">
                  <c:v>128</c:v>
                </c:pt>
                <c:pt idx="18">
                  <c:v>121</c:v>
                </c:pt>
                <c:pt idx="19">
                  <c:v>118</c:v>
                </c:pt>
                <c:pt idx="20">
                  <c:v>108</c:v>
                </c:pt>
                <c:pt idx="21">
                  <c:v>102</c:v>
                </c:pt>
                <c:pt idx="22">
                  <c:v>99</c:v>
                </c:pt>
                <c:pt idx="23">
                  <c:v>95</c:v>
                </c:pt>
                <c:pt idx="24">
                  <c:v>93</c:v>
                </c:pt>
                <c:pt idx="25">
                  <c:v>89</c:v>
                </c:pt>
                <c:pt idx="26">
                  <c:v>85</c:v>
                </c:pt>
                <c:pt idx="27">
                  <c:v>81</c:v>
                </c:pt>
                <c:pt idx="28">
                  <c:v>78</c:v>
                </c:pt>
              </c:numCache>
            </c:numRef>
          </c:val>
          <c:smooth val="0"/>
          <c:extLst>
            <c:ext xmlns:c16="http://schemas.microsoft.com/office/drawing/2014/chart" uri="{C3380CC4-5D6E-409C-BE32-E72D297353CC}">
              <c16:uniqueId val="{00000001-9289-41B2-9F0C-E8238B5F829C}"/>
            </c:ext>
          </c:extLst>
        </c:ser>
        <c:ser>
          <c:idx val="1"/>
          <c:order val="1"/>
          <c:tx>
            <c:strRef>
              <c:f>'[Estimates_template_2019 (updated).xlsx]Bhutan_ni_plhiv_deaths'!$G$2</c:f>
              <c:strCache>
                <c:ptCount val="1"/>
                <c:pt idx="0">
                  <c:v>NI - Lower</c:v>
                </c:pt>
              </c:strCache>
            </c:strRef>
          </c:tx>
          <c:spPr>
            <a:ln w="19050" cmpd="sng">
              <a:solidFill>
                <a:srgbClr val="FF5050"/>
              </a:solidFill>
              <a:prstDash val="sysDot"/>
            </a:ln>
          </c:spPr>
          <c:marker>
            <c:symbol val="none"/>
          </c:marker>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(updated).xlsx]Bhutan_ni_plhiv_deaths'!$G$3:$G$31</c:f>
              <c:numCache>
                <c:formatCode>_(* #,##0_);_(* \(#,##0\);_(* "-"??_);_(@_)</c:formatCode>
                <c:ptCount val="29"/>
                <c:pt idx="0">
                  <c:v>1</c:v>
                </c:pt>
                <c:pt idx="1">
                  <c:v>1</c:v>
                </c:pt>
                <c:pt idx="2">
                  <c:v>2</c:v>
                </c:pt>
                <c:pt idx="3">
                  <c:v>3</c:v>
                </c:pt>
                <c:pt idx="4">
                  <c:v>6</c:v>
                </c:pt>
                <c:pt idx="5">
                  <c:v>7</c:v>
                </c:pt>
                <c:pt idx="6">
                  <c:v>12</c:v>
                </c:pt>
                <c:pt idx="7">
                  <c:v>20</c:v>
                </c:pt>
                <c:pt idx="8">
                  <c:v>29</c:v>
                </c:pt>
                <c:pt idx="9">
                  <c:v>34</c:v>
                </c:pt>
                <c:pt idx="10">
                  <c:v>43</c:v>
                </c:pt>
                <c:pt idx="11">
                  <c:v>46</c:v>
                </c:pt>
                <c:pt idx="12">
                  <c:v>50</c:v>
                </c:pt>
                <c:pt idx="13">
                  <c:v>49</c:v>
                </c:pt>
                <c:pt idx="14">
                  <c:v>47</c:v>
                </c:pt>
                <c:pt idx="15">
                  <c:v>52</c:v>
                </c:pt>
                <c:pt idx="16">
                  <c:v>59</c:v>
                </c:pt>
                <c:pt idx="17">
                  <c:v>56</c:v>
                </c:pt>
                <c:pt idx="18">
                  <c:v>56</c:v>
                </c:pt>
                <c:pt idx="19">
                  <c:v>56</c:v>
                </c:pt>
                <c:pt idx="20">
                  <c:v>51</c:v>
                </c:pt>
                <c:pt idx="21">
                  <c:v>48</c:v>
                </c:pt>
                <c:pt idx="22">
                  <c:v>46</c:v>
                </c:pt>
                <c:pt idx="23">
                  <c:v>43</c:v>
                </c:pt>
                <c:pt idx="24">
                  <c:v>40</c:v>
                </c:pt>
                <c:pt idx="25">
                  <c:v>37</c:v>
                </c:pt>
                <c:pt idx="26">
                  <c:v>34</c:v>
                </c:pt>
                <c:pt idx="27">
                  <c:v>32</c:v>
                </c:pt>
                <c:pt idx="28">
                  <c:v>29</c:v>
                </c:pt>
              </c:numCache>
            </c:numRef>
          </c:val>
          <c:smooth val="0"/>
          <c:extLst>
            <c:ext xmlns:c16="http://schemas.microsoft.com/office/drawing/2014/chart" uri="{C3380CC4-5D6E-409C-BE32-E72D297353CC}">
              <c16:uniqueId val="{00000002-9289-41B2-9F0C-E8238B5F829C}"/>
            </c:ext>
          </c:extLst>
        </c:ser>
        <c:ser>
          <c:idx val="2"/>
          <c:order val="2"/>
          <c:tx>
            <c:strRef>
              <c:f>'[Estimates_template_2019 (updated).xlsx]Bhutan_ni_plhiv_deaths'!$H$2</c:f>
              <c:strCache>
                <c:ptCount val="1"/>
                <c:pt idx="0">
                  <c:v>NI - Upper</c:v>
                </c:pt>
              </c:strCache>
            </c:strRef>
          </c:tx>
          <c:spPr>
            <a:ln w="19050" cmpd="sng">
              <a:solidFill>
                <a:srgbClr val="FF5050"/>
              </a:solidFill>
              <a:prstDash val="sysDot"/>
            </a:ln>
          </c:spPr>
          <c:marker>
            <c:symbol val="none"/>
          </c:marker>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(updated).xlsx]Bhutan_ni_plhiv_deaths'!$H$3:$H$31</c:f>
              <c:numCache>
                <c:formatCode>_(* #,##0_);_(* \(#,##0\);_(* "-"??_);_(@_)</c:formatCode>
                <c:ptCount val="29"/>
                <c:pt idx="0">
                  <c:v>34</c:v>
                </c:pt>
                <c:pt idx="1">
                  <c:v>41</c:v>
                </c:pt>
                <c:pt idx="2">
                  <c:v>53</c:v>
                </c:pt>
                <c:pt idx="3">
                  <c:v>71</c:v>
                </c:pt>
                <c:pt idx="4">
                  <c:v>97</c:v>
                </c:pt>
                <c:pt idx="5">
                  <c:v>106</c:v>
                </c:pt>
                <c:pt idx="6">
                  <c:v>126</c:v>
                </c:pt>
                <c:pt idx="7">
                  <c:v>138</c:v>
                </c:pt>
                <c:pt idx="8">
                  <c:v>171</c:v>
                </c:pt>
                <c:pt idx="9">
                  <c:v>192</c:v>
                </c:pt>
                <c:pt idx="10">
                  <c:v>272</c:v>
                </c:pt>
                <c:pt idx="11">
                  <c:v>296</c:v>
                </c:pt>
                <c:pt idx="12">
                  <c:v>341</c:v>
                </c:pt>
                <c:pt idx="13">
                  <c:v>358</c:v>
                </c:pt>
                <c:pt idx="14">
                  <c:v>336</c:v>
                </c:pt>
                <c:pt idx="15">
                  <c:v>340</c:v>
                </c:pt>
                <c:pt idx="16">
                  <c:v>370</c:v>
                </c:pt>
                <c:pt idx="17">
                  <c:v>314</c:v>
                </c:pt>
                <c:pt idx="18">
                  <c:v>299</c:v>
                </c:pt>
                <c:pt idx="19">
                  <c:v>280</c:v>
                </c:pt>
                <c:pt idx="20">
                  <c:v>245</c:v>
                </c:pt>
                <c:pt idx="21">
                  <c:v>238</c:v>
                </c:pt>
                <c:pt idx="22">
                  <c:v>219</c:v>
                </c:pt>
                <c:pt idx="23">
                  <c:v>215</c:v>
                </c:pt>
                <c:pt idx="24">
                  <c:v>201</c:v>
                </c:pt>
                <c:pt idx="25">
                  <c:v>195</c:v>
                </c:pt>
                <c:pt idx="26">
                  <c:v>193</c:v>
                </c:pt>
                <c:pt idx="27">
                  <c:v>198</c:v>
                </c:pt>
                <c:pt idx="28">
                  <c:v>217</c:v>
                </c:pt>
              </c:numCache>
            </c:numRef>
          </c:val>
          <c:smooth val="0"/>
          <c:extLst>
            <c:ext xmlns:c16="http://schemas.microsoft.com/office/drawing/2014/chart" uri="{C3380CC4-5D6E-409C-BE32-E72D297353CC}">
              <c16:uniqueId val="{00000003-9289-41B2-9F0C-E8238B5F829C}"/>
            </c:ext>
          </c:extLst>
        </c:ser>
        <c:dLbls>
          <c:showLegendKey val="0"/>
          <c:showVal val="0"/>
          <c:showCatName val="0"/>
          <c:showSerName val="0"/>
          <c:showPercent val="0"/>
          <c:showBubbleSize val="0"/>
        </c:dLbls>
        <c:smooth val="0"/>
        <c:axId val="42805120"/>
        <c:axId val="42806656"/>
      </c:lineChart>
      <c:catAx>
        <c:axId val="42805120"/>
        <c:scaling>
          <c:orientation val="minMax"/>
        </c:scaling>
        <c:delete val="0"/>
        <c:axPos val="b"/>
        <c:numFmt formatCode="General" sourceLinked="1"/>
        <c:majorTickMark val="cross"/>
        <c:minorTickMark val="cross"/>
        <c:tickLblPos val="nextTo"/>
        <c:txPr>
          <a:bodyPr rot="-5400000"/>
          <a:lstStyle/>
          <a:p>
            <a:pPr>
              <a:defRPr/>
            </a:pPr>
            <a:endParaRPr lang="en-US"/>
          </a:p>
        </c:txPr>
        <c:crossAx val="42806656"/>
        <c:crosses val="autoZero"/>
        <c:auto val="1"/>
        <c:lblAlgn val="ctr"/>
        <c:lblOffset val="100"/>
        <c:noMultiLvlLbl val="1"/>
      </c:catAx>
      <c:valAx>
        <c:axId val="42806656"/>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_(* #,##0_);_(* \(#,##0\);_(* &quot;-&quot;??_);_(@_)" sourceLinked="1"/>
        <c:majorTickMark val="cross"/>
        <c:minorTickMark val="cross"/>
        <c:tickLblPos val="nextTo"/>
        <c:spPr>
          <a:ln w="47625">
            <a:noFill/>
          </a:ln>
        </c:spPr>
        <c:crossAx val="42805120"/>
        <c:crosses val="autoZero"/>
        <c:crossBetween val="between"/>
      </c:valAx>
      <c:spPr>
        <a:solidFill>
          <a:srgbClr val="FFFFFF"/>
        </a:solidFill>
      </c:spPr>
    </c:plotArea>
    <c:legend>
      <c:legendPos val="b"/>
      <c:legendEntry>
        <c:idx val="1"/>
        <c:delete val="1"/>
      </c:legendEntry>
      <c:legendEntry>
        <c:idx val="2"/>
        <c:delete val="1"/>
      </c:legendEntry>
      <c:layout>
        <c:manualLayout>
          <c:xMode val="edge"/>
          <c:yMode val="edge"/>
          <c:x val="0.30982029914529913"/>
          <c:y val="0.77793531746031752"/>
          <c:w val="0.35322264957264959"/>
          <c:h val="8.5993253968253969E-2"/>
        </c:manualLayout>
      </c:layout>
      <c:overlay val="0"/>
    </c:legend>
    <c:plotVisOnly val="1"/>
    <c:dispBlanksAs val="zero"/>
    <c:showDLblsOverMax val="1"/>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85149572649574"/>
          <c:y val="7.8139682539682537E-2"/>
          <c:w val="0.78963461538461532"/>
          <c:h val="0.53977182539682544"/>
        </c:manualLayout>
      </c:layout>
      <c:lineChart>
        <c:grouping val="standard"/>
        <c:varyColors val="1"/>
        <c:ser>
          <c:idx val="0"/>
          <c:order val="0"/>
          <c:tx>
            <c:strRef>
              <c:f>'[Estimates_template_2019 (updated).xlsx]Bhutan_ni_plhiv_deaths'!$I$2</c:f>
              <c:strCache>
                <c:ptCount val="1"/>
                <c:pt idx="0">
                  <c:v>AIDS-related deaths</c:v>
                </c:pt>
              </c:strCache>
            </c:strRef>
          </c:tx>
          <c:spPr>
            <a:ln w="38100" cmpd="sng">
              <a:solidFill>
                <a:srgbClr val="00A99A"/>
              </a:solidFill>
              <a:prstDash val="solid"/>
            </a:ln>
          </c:spPr>
          <c:marker>
            <c:symbol val="none"/>
          </c:marker>
          <c:dLbls>
            <c:dLbl>
              <c:idx val="28"/>
              <c:layout>
                <c:manualLayout>
                  <c:x val="-1.0854700854700855E-2"/>
                  <c:y val="0"/>
                </c:manualLayout>
              </c:layout>
              <c:tx>
                <c:rich>
                  <a:bodyPr/>
                  <a:lstStyle/>
                  <a:p>
                    <a:r>
                      <a:rPr lang="en-US" dirty="0"/>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230-4CD9-8E65-49F7E80094CE}"/>
                </c:ext>
              </c:extLst>
            </c:dLbl>
            <c:spPr>
              <a:noFill/>
              <a:ln>
                <a:noFill/>
              </a:ln>
              <a:effectLst/>
            </c:spPr>
            <c:txPr>
              <a:bodyPr/>
              <a:lstStyle/>
              <a:p>
                <a:pPr>
                  <a:defRPr sz="1200" b="1">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(updated).xlsx]Bhutan_ni_plhiv_deaths'!$I$3:$I$31</c:f>
              <c:numCache>
                <c:formatCode>_(* #,##0_);_(* \(#,##0\);_(* "-"??_);_(@_)</c:formatCode>
                <c:ptCount val="29"/>
                <c:pt idx="0">
                  <c:v>2</c:v>
                </c:pt>
                <c:pt idx="1">
                  <c:v>2</c:v>
                </c:pt>
                <c:pt idx="2">
                  <c:v>3</c:v>
                </c:pt>
                <c:pt idx="3">
                  <c:v>3</c:v>
                </c:pt>
                <c:pt idx="4">
                  <c:v>4</c:v>
                </c:pt>
                <c:pt idx="5">
                  <c:v>5</c:v>
                </c:pt>
                <c:pt idx="6">
                  <c:v>7</c:v>
                </c:pt>
                <c:pt idx="7">
                  <c:v>9</c:v>
                </c:pt>
                <c:pt idx="8">
                  <c:v>12</c:v>
                </c:pt>
                <c:pt idx="9">
                  <c:v>16</c:v>
                </c:pt>
                <c:pt idx="10">
                  <c:v>20</c:v>
                </c:pt>
                <c:pt idx="11">
                  <c:v>27</c:v>
                </c:pt>
                <c:pt idx="12">
                  <c:v>34</c:v>
                </c:pt>
                <c:pt idx="13">
                  <c:v>43</c:v>
                </c:pt>
                <c:pt idx="14">
                  <c:v>52</c:v>
                </c:pt>
                <c:pt idx="15">
                  <c:v>61</c:v>
                </c:pt>
                <c:pt idx="16">
                  <c:v>70</c:v>
                </c:pt>
                <c:pt idx="17">
                  <c:v>78</c:v>
                </c:pt>
                <c:pt idx="18">
                  <c:v>84</c:v>
                </c:pt>
                <c:pt idx="19">
                  <c:v>90</c:v>
                </c:pt>
                <c:pt idx="20">
                  <c:v>94</c:v>
                </c:pt>
                <c:pt idx="21">
                  <c:v>97</c:v>
                </c:pt>
                <c:pt idx="22">
                  <c:v>100</c:v>
                </c:pt>
                <c:pt idx="23">
                  <c:v>99</c:v>
                </c:pt>
                <c:pt idx="24">
                  <c:v>96</c:v>
                </c:pt>
                <c:pt idx="25">
                  <c:v>93</c:v>
                </c:pt>
                <c:pt idx="26">
                  <c:v>85</c:v>
                </c:pt>
                <c:pt idx="27">
                  <c:v>79</c:v>
                </c:pt>
                <c:pt idx="28">
                  <c:v>69</c:v>
                </c:pt>
              </c:numCache>
            </c:numRef>
          </c:val>
          <c:smooth val="0"/>
          <c:extLst>
            <c:ext xmlns:c16="http://schemas.microsoft.com/office/drawing/2014/chart" uri="{C3380CC4-5D6E-409C-BE32-E72D297353CC}">
              <c16:uniqueId val="{00000001-4230-4CD9-8E65-49F7E80094CE}"/>
            </c:ext>
          </c:extLst>
        </c:ser>
        <c:ser>
          <c:idx val="1"/>
          <c:order val="1"/>
          <c:tx>
            <c:strRef>
              <c:f>'[Estimates_template_2019 (updated).xlsx]Bhutan_ni_plhiv_deaths'!$J$2</c:f>
              <c:strCache>
                <c:ptCount val="1"/>
                <c:pt idx="0">
                  <c:v>Deaths - Lower</c:v>
                </c:pt>
              </c:strCache>
            </c:strRef>
          </c:tx>
          <c:spPr>
            <a:ln w="19050" cmpd="sng">
              <a:solidFill>
                <a:srgbClr val="00A99A"/>
              </a:solidFill>
              <a:prstDash val="sysDot"/>
            </a:ln>
          </c:spPr>
          <c:marker>
            <c:symbol val="none"/>
          </c:marker>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(updated).xlsx]Bhutan_ni_plhiv_deaths'!$J$3:$J$31</c:f>
              <c:numCache>
                <c:formatCode>_(* #,##0_);_(* \(#,##0\);_(* "-"??_);_(@_)</c:formatCode>
                <c:ptCount val="29"/>
                <c:pt idx="0">
                  <c:v>0</c:v>
                </c:pt>
                <c:pt idx="1">
                  <c:v>0</c:v>
                </c:pt>
                <c:pt idx="2">
                  <c:v>0</c:v>
                </c:pt>
                <c:pt idx="3">
                  <c:v>0</c:v>
                </c:pt>
                <c:pt idx="4">
                  <c:v>0</c:v>
                </c:pt>
                <c:pt idx="5">
                  <c:v>0</c:v>
                </c:pt>
                <c:pt idx="6">
                  <c:v>1</c:v>
                </c:pt>
                <c:pt idx="7">
                  <c:v>1</c:v>
                </c:pt>
                <c:pt idx="8">
                  <c:v>2</c:v>
                </c:pt>
                <c:pt idx="9">
                  <c:v>3</c:v>
                </c:pt>
                <c:pt idx="10">
                  <c:v>4</c:v>
                </c:pt>
                <c:pt idx="11">
                  <c:v>7</c:v>
                </c:pt>
                <c:pt idx="12">
                  <c:v>10</c:v>
                </c:pt>
                <c:pt idx="13">
                  <c:v>14</c:v>
                </c:pt>
                <c:pt idx="14">
                  <c:v>18</c:v>
                </c:pt>
                <c:pt idx="15">
                  <c:v>22</c:v>
                </c:pt>
                <c:pt idx="16">
                  <c:v>27</c:v>
                </c:pt>
                <c:pt idx="17">
                  <c:v>29</c:v>
                </c:pt>
                <c:pt idx="18">
                  <c:v>30</c:v>
                </c:pt>
                <c:pt idx="19">
                  <c:v>30</c:v>
                </c:pt>
                <c:pt idx="20">
                  <c:v>31</c:v>
                </c:pt>
                <c:pt idx="21">
                  <c:v>31</c:v>
                </c:pt>
                <c:pt idx="22">
                  <c:v>32</c:v>
                </c:pt>
                <c:pt idx="23">
                  <c:v>33</c:v>
                </c:pt>
                <c:pt idx="24">
                  <c:v>35</c:v>
                </c:pt>
                <c:pt idx="25">
                  <c:v>32</c:v>
                </c:pt>
                <c:pt idx="26">
                  <c:v>28</c:v>
                </c:pt>
                <c:pt idx="27">
                  <c:v>25</c:v>
                </c:pt>
                <c:pt idx="28">
                  <c:v>19</c:v>
                </c:pt>
              </c:numCache>
            </c:numRef>
          </c:val>
          <c:smooth val="0"/>
          <c:extLst>
            <c:ext xmlns:c16="http://schemas.microsoft.com/office/drawing/2014/chart" uri="{C3380CC4-5D6E-409C-BE32-E72D297353CC}">
              <c16:uniqueId val="{00000002-4230-4CD9-8E65-49F7E80094CE}"/>
            </c:ext>
          </c:extLst>
        </c:ser>
        <c:ser>
          <c:idx val="2"/>
          <c:order val="2"/>
          <c:tx>
            <c:strRef>
              <c:f>'[Estimates_template_2019 (updated).xlsx]Bhutan_ni_plhiv_deaths'!$K$2</c:f>
              <c:strCache>
                <c:ptCount val="1"/>
                <c:pt idx="0">
                  <c:v>Deaths - Upper</c:v>
                </c:pt>
              </c:strCache>
            </c:strRef>
          </c:tx>
          <c:spPr>
            <a:ln w="19050" cmpd="sng">
              <a:solidFill>
                <a:srgbClr val="00A99A"/>
              </a:solidFill>
              <a:prstDash val="sysDot"/>
            </a:ln>
          </c:spPr>
          <c:marker>
            <c:symbol val="none"/>
          </c:marker>
          <c:cat>
            <c:numRef>
              <c:f>'[Estimates_template_2019 (updated).xlsx]Bhutan_ni_plhiv_deaths'!$B$3:$B$31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(updated).xlsx]Bhutan_ni_plhiv_deaths'!$K$3:$K$31</c:f>
              <c:numCache>
                <c:formatCode>_(* #,##0_);_(* \(#,##0\);_(* "-"??_);_(@_)</c:formatCode>
                <c:ptCount val="29"/>
                <c:pt idx="0">
                  <c:v>8</c:v>
                </c:pt>
                <c:pt idx="1">
                  <c:v>8</c:v>
                </c:pt>
                <c:pt idx="2">
                  <c:v>10</c:v>
                </c:pt>
                <c:pt idx="3">
                  <c:v>11</c:v>
                </c:pt>
                <c:pt idx="4">
                  <c:v>11</c:v>
                </c:pt>
                <c:pt idx="5">
                  <c:v>14</c:v>
                </c:pt>
                <c:pt idx="6">
                  <c:v>17</c:v>
                </c:pt>
                <c:pt idx="7">
                  <c:v>22</c:v>
                </c:pt>
                <c:pt idx="8">
                  <c:v>29</c:v>
                </c:pt>
                <c:pt idx="9">
                  <c:v>37</c:v>
                </c:pt>
                <c:pt idx="10">
                  <c:v>45</c:v>
                </c:pt>
                <c:pt idx="11">
                  <c:v>56</c:v>
                </c:pt>
                <c:pt idx="12">
                  <c:v>67</c:v>
                </c:pt>
                <c:pt idx="13">
                  <c:v>78</c:v>
                </c:pt>
                <c:pt idx="14">
                  <c:v>96</c:v>
                </c:pt>
                <c:pt idx="15">
                  <c:v>118</c:v>
                </c:pt>
                <c:pt idx="16">
                  <c:v>134</c:v>
                </c:pt>
                <c:pt idx="17">
                  <c:v>150</c:v>
                </c:pt>
                <c:pt idx="18">
                  <c:v>168</c:v>
                </c:pt>
                <c:pt idx="19">
                  <c:v>182</c:v>
                </c:pt>
                <c:pt idx="20">
                  <c:v>200</c:v>
                </c:pt>
                <c:pt idx="21">
                  <c:v>215</c:v>
                </c:pt>
                <c:pt idx="22">
                  <c:v>221</c:v>
                </c:pt>
                <c:pt idx="23">
                  <c:v>217</c:v>
                </c:pt>
                <c:pt idx="24">
                  <c:v>209</c:v>
                </c:pt>
                <c:pt idx="25">
                  <c:v>210</c:v>
                </c:pt>
                <c:pt idx="26">
                  <c:v>202</c:v>
                </c:pt>
                <c:pt idx="27">
                  <c:v>195</c:v>
                </c:pt>
                <c:pt idx="28">
                  <c:v>183</c:v>
                </c:pt>
              </c:numCache>
            </c:numRef>
          </c:val>
          <c:smooth val="0"/>
          <c:extLst>
            <c:ext xmlns:c16="http://schemas.microsoft.com/office/drawing/2014/chart" uri="{C3380CC4-5D6E-409C-BE32-E72D297353CC}">
              <c16:uniqueId val="{00000003-4230-4CD9-8E65-49F7E80094CE}"/>
            </c:ext>
          </c:extLst>
        </c:ser>
        <c:dLbls>
          <c:showLegendKey val="0"/>
          <c:showVal val="0"/>
          <c:showCatName val="0"/>
          <c:showSerName val="0"/>
          <c:showPercent val="0"/>
          <c:showBubbleSize val="0"/>
        </c:dLbls>
        <c:smooth val="0"/>
        <c:axId val="42828160"/>
        <c:axId val="42829696"/>
      </c:lineChart>
      <c:catAx>
        <c:axId val="42828160"/>
        <c:scaling>
          <c:orientation val="minMax"/>
        </c:scaling>
        <c:delete val="0"/>
        <c:axPos val="b"/>
        <c:numFmt formatCode="General" sourceLinked="1"/>
        <c:majorTickMark val="cross"/>
        <c:minorTickMark val="cross"/>
        <c:tickLblPos val="nextTo"/>
        <c:txPr>
          <a:bodyPr rot="-5400000"/>
          <a:lstStyle/>
          <a:p>
            <a:pPr>
              <a:defRPr/>
            </a:pPr>
            <a:endParaRPr lang="en-US"/>
          </a:p>
        </c:txPr>
        <c:crossAx val="42829696"/>
        <c:crosses val="autoZero"/>
        <c:auto val="1"/>
        <c:lblAlgn val="ctr"/>
        <c:lblOffset val="100"/>
        <c:noMultiLvlLbl val="1"/>
      </c:catAx>
      <c:valAx>
        <c:axId val="42829696"/>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_(* #,##0_);_(* \(#,##0\);_(* &quot;-&quot;??_);_(@_)" sourceLinked="1"/>
        <c:majorTickMark val="cross"/>
        <c:minorTickMark val="cross"/>
        <c:tickLblPos val="nextTo"/>
        <c:spPr>
          <a:ln w="47625">
            <a:noFill/>
          </a:ln>
        </c:spPr>
        <c:crossAx val="42828160"/>
        <c:crosses val="autoZero"/>
        <c:crossBetween val="between"/>
      </c:valAx>
      <c:spPr>
        <a:noFill/>
      </c:spPr>
    </c:plotArea>
    <c:legend>
      <c:legendPos val="b"/>
      <c:legendEntry>
        <c:idx val="1"/>
        <c:delete val="1"/>
      </c:legendEntry>
      <c:legendEntry>
        <c:idx val="2"/>
        <c:delete val="1"/>
      </c:legendEntry>
      <c:layout>
        <c:manualLayout>
          <c:xMode val="edge"/>
          <c:yMode val="edge"/>
          <c:x val="0.31431944444444443"/>
          <c:y val="0.77793531746031752"/>
          <c:w val="0.37136089743589745"/>
          <c:h val="8.5993253968253969E-2"/>
        </c:manualLayout>
      </c:layout>
      <c:overlay val="0"/>
    </c:legend>
    <c:plotVisOnly val="1"/>
    <c:dispBlanksAs val="zero"/>
    <c:showDLblsOverMax val="1"/>
  </c:chart>
  <c:spPr>
    <a:noFill/>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07812499999996E-2"/>
          <c:y val="8.4341435185185179E-2"/>
          <c:w val="0.87051727430555559"/>
          <c:h val="0.66279027777777777"/>
        </c:manualLayout>
      </c:layout>
      <c:lineChart>
        <c:grouping val="standard"/>
        <c:varyColors val="1"/>
        <c:ser>
          <c:idx val="0"/>
          <c:order val="0"/>
          <c:tx>
            <c:strRef>
              <c:f>'[Estimates_template_2019 (updated).xlsx]Bhutan PLHIV_adults v women'!$C$2</c:f>
              <c:strCache>
                <c:ptCount val="1"/>
                <c:pt idx="0">
                  <c:v>Adults (15+) living with HIV</c:v>
                </c:pt>
              </c:strCache>
            </c:strRef>
          </c:tx>
          <c:spPr>
            <a:ln w="38100" cmpd="sng">
              <a:solidFill>
                <a:srgbClr val="63CDF6"/>
              </a:solidFill>
              <a:prstDash val="solid"/>
            </a:ln>
          </c:spPr>
          <c:marker>
            <c:symbol val="none"/>
          </c:marker>
          <c:dLbls>
            <c:dLbl>
              <c:idx val="28"/>
              <c:tx>
                <c:rich>
                  <a:bodyPr/>
                  <a:lstStyle/>
                  <a:p>
                    <a:r>
                      <a:rPr lang="en-US" dirty="0"/>
                      <a:t>1,300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4AE-4D8F-89C5-F7454184C89C}"/>
                </c:ext>
              </c:extLst>
            </c:dLbl>
            <c:spPr>
              <a:noFill/>
              <a:ln>
                <a:noFill/>
              </a:ln>
              <a:effectLst/>
            </c:spPr>
            <c:txPr>
              <a:bodyPr/>
              <a:lstStyle/>
              <a:p>
                <a:pPr>
                  <a:defRPr b="1">
                    <a:solidFill>
                      <a:srgbClr val="63CDF6"/>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'[Estimates_template_2019 (updated).xlsx]Bhutan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 PLHIV_adults v women'!$C$3:$C$31</c:f>
              <c:numCache>
                <c:formatCode>#,##0</c:formatCode>
                <c:ptCount val="29"/>
                <c:pt idx="0">
                  <c:v>44</c:v>
                </c:pt>
                <c:pt idx="1">
                  <c:v>56</c:v>
                </c:pt>
                <c:pt idx="2">
                  <c:v>71</c:v>
                </c:pt>
                <c:pt idx="3">
                  <c:v>89</c:v>
                </c:pt>
                <c:pt idx="4">
                  <c:v>114</c:v>
                </c:pt>
                <c:pt idx="5">
                  <c:v>147</c:v>
                </c:pt>
                <c:pt idx="6">
                  <c:v>191</c:v>
                </c:pt>
                <c:pt idx="7">
                  <c:v>248</c:v>
                </c:pt>
                <c:pt idx="8">
                  <c:v>326</c:v>
                </c:pt>
                <c:pt idx="9">
                  <c:v>410</c:v>
                </c:pt>
                <c:pt idx="10">
                  <c:v>519</c:v>
                </c:pt>
                <c:pt idx="11">
                  <c:v>632</c:v>
                </c:pt>
                <c:pt idx="12">
                  <c:v>758</c:v>
                </c:pt>
                <c:pt idx="13">
                  <c:v>876</c:v>
                </c:pt>
                <c:pt idx="14">
                  <c:v>974</c:v>
                </c:pt>
                <c:pt idx="15">
                  <c:v>1059</c:v>
                </c:pt>
                <c:pt idx="16">
                  <c:v>1141</c:v>
                </c:pt>
                <c:pt idx="17">
                  <c:v>1198</c:v>
                </c:pt>
                <c:pt idx="18">
                  <c:v>1240</c:v>
                </c:pt>
                <c:pt idx="19">
                  <c:v>1273</c:v>
                </c:pt>
                <c:pt idx="20">
                  <c:v>1290</c:v>
                </c:pt>
                <c:pt idx="21">
                  <c:v>1299</c:v>
                </c:pt>
                <c:pt idx="22">
                  <c:v>1300</c:v>
                </c:pt>
                <c:pt idx="23">
                  <c:v>1296</c:v>
                </c:pt>
                <c:pt idx="24">
                  <c:v>1290</c:v>
                </c:pt>
                <c:pt idx="25">
                  <c:v>1283</c:v>
                </c:pt>
                <c:pt idx="26">
                  <c:v>1279</c:v>
                </c:pt>
                <c:pt idx="27">
                  <c:v>1276</c:v>
                </c:pt>
                <c:pt idx="28">
                  <c:v>1279</c:v>
                </c:pt>
              </c:numCache>
            </c:numRef>
          </c:val>
          <c:smooth val="0"/>
          <c:extLst>
            <c:ext xmlns:c16="http://schemas.microsoft.com/office/drawing/2014/chart" uri="{C3380CC4-5D6E-409C-BE32-E72D297353CC}">
              <c16:uniqueId val="{00000001-B4AE-4D8F-89C5-F7454184C89C}"/>
            </c:ext>
          </c:extLst>
        </c:ser>
        <c:ser>
          <c:idx val="1"/>
          <c:order val="1"/>
          <c:tx>
            <c:strRef>
              <c:f>'[Estimates_template_2019 (updated).xlsx]Bhutan PLHIV_adults v women'!$D$2</c:f>
              <c:strCache>
                <c:ptCount val="1"/>
                <c:pt idx="0">
                  <c:v>Adults - Lower</c:v>
                </c:pt>
              </c:strCache>
            </c:strRef>
          </c:tx>
          <c:spPr>
            <a:ln w="19050" cmpd="sng">
              <a:solidFill>
                <a:srgbClr val="63CDF6"/>
              </a:solidFill>
              <a:prstDash val="sysDot"/>
            </a:ln>
          </c:spPr>
          <c:marker>
            <c:symbol val="none"/>
          </c:marker>
          <c:cat>
            <c:numRef>
              <c:f>'[Estimates_template_2019 (updated).xlsx]Bhutan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 PLHIV_adults v women'!$D$3:$D$31</c:f>
              <c:numCache>
                <c:formatCode>#,##0</c:formatCode>
                <c:ptCount val="29"/>
                <c:pt idx="0">
                  <c:v>2</c:v>
                </c:pt>
                <c:pt idx="1">
                  <c:v>3</c:v>
                </c:pt>
                <c:pt idx="2">
                  <c:v>4</c:v>
                </c:pt>
                <c:pt idx="3">
                  <c:v>7</c:v>
                </c:pt>
                <c:pt idx="4">
                  <c:v>13</c:v>
                </c:pt>
                <c:pt idx="5">
                  <c:v>21</c:v>
                </c:pt>
                <c:pt idx="6">
                  <c:v>33</c:v>
                </c:pt>
                <c:pt idx="7">
                  <c:v>48</c:v>
                </c:pt>
                <c:pt idx="8">
                  <c:v>77</c:v>
                </c:pt>
                <c:pt idx="9">
                  <c:v>125</c:v>
                </c:pt>
                <c:pt idx="10">
                  <c:v>176</c:v>
                </c:pt>
                <c:pt idx="11">
                  <c:v>224</c:v>
                </c:pt>
                <c:pt idx="12">
                  <c:v>302</c:v>
                </c:pt>
                <c:pt idx="13">
                  <c:v>325</c:v>
                </c:pt>
                <c:pt idx="14">
                  <c:v>390</c:v>
                </c:pt>
                <c:pt idx="15">
                  <c:v>418</c:v>
                </c:pt>
                <c:pt idx="16">
                  <c:v>485</c:v>
                </c:pt>
                <c:pt idx="17">
                  <c:v>518</c:v>
                </c:pt>
                <c:pt idx="18">
                  <c:v>551</c:v>
                </c:pt>
                <c:pt idx="19">
                  <c:v>575</c:v>
                </c:pt>
                <c:pt idx="20">
                  <c:v>580</c:v>
                </c:pt>
                <c:pt idx="21">
                  <c:v>602</c:v>
                </c:pt>
                <c:pt idx="22">
                  <c:v>620</c:v>
                </c:pt>
                <c:pt idx="23">
                  <c:v>630</c:v>
                </c:pt>
                <c:pt idx="24">
                  <c:v>644</c:v>
                </c:pt>
                <c:pt idx="25">
                  <c:v>659</c:v>
                </c:pt>
                <c:pt idx="26">
                  <c:v>677</c:v>
                </c:pt>
                <c:pt idx="27">
                  <c:v>684</c:v>
                </c:pt>
                <c:pt idx="28">
                  <c:v>684</c:v>
                </c:pt>
              </c:numCache>
            </c:numRef>
          </c:val>
          <c:smooth val="0"/>
          <c:extLst>
            <c:ext xmlns:c16="http://schemas.microsoft.com/office/drawing/2014/chart" uri="{C3380CC4-5D6E-409C-BE32-E72D297353CC}">
              <c16:uniqueId val="{00000002-B4AE-4D8F-89C5-F7454184C89C}"/>
            </c:ext>
          </c:extLst>
        </c:ser>
        <c:ser>
          <c:idx val="2"/>
          <c:order val="2"/>
          <c:tx>
            <c:strRef>
              <c:f>'[Estimates_template_2019 (updated).xlsx]Bhutan PLHIV_adults v women'!$E$2</c:f>
              <c:strCache>
                <c:ptCount val="1"/>
                <c:pt idx="0">
                  <c:v>Adults - Upper</c:v>
                </c:pt>
              </c:strCache>
            </c:strRef>
          </c:tx>
          <c:spPr>
            <a:ln w="19050" cmpd="sng">
              <a:solidFill>
                <a:srgbClr val="63CDF6"/>
              </a:solidFill>
              <a:prstDash val="sysDot"/>
            </a:ln>
          </c:spPr>
          <c:marker>
            <c:symbol val="none"/>
          </c:marker>
          <c:cat>
            <c:numRef>
              <c:f>'[Estimates_template_2019 (updated).xlsx]Bhutan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 PLHIV_adults v women'!$E$3:$E$31</c:f>
              <c:numCache>
                <c:formatCode>#,##0</c:formatCode>
                <c:ptCount val="29"/>
                <c:pt idx="0">
                  <c:v>144</c:v>
                </c:pt>
                <c:pt idx="1">
                  <c:v>155</c:v>
                </c:pt>
                <c:pt idx="2">
                  <c:v>191</c:v>
                </c:pt>
                <c:pt idx="3">
                  <c:v>216</c:v>
                </c:pt>
                <c:pt idx="4">
                  <c:v>271</c:v>
                </c:pt>
                <c:pt idx="5">
                  <c:v>360</c:v>
                </c:pt>
                <c:pt idx="6">
                  <c:v>457</c:v>
                </c:pt>
                <c:pt idx="7">
                  <c:v>546</c:v>
                </c:pt>
                <c:pt idx="8">
                  <c:v>658</c:v>
                </c:pt>
                <c:pt idx="9">
                  <c:v>797</c:v>
                </c:pt>
                <c:pt idx="10">
                  <c:v>951</c:v>
                </c:pt>
                <c:pt idx="11">
                  <c:v>1096</c:v>
                </c:pt>
                <c:pt idx="12">
                  <c:v>1328</c:v>
                </c:pt>
                <c:pt idx="13">
                  <c:v>1628</c:v>
                </c:pt>
                <c:pt idx="14">
                  <c:v>1845</c:v>
                </c:pt>
                <c:pt idx="15">
                  <c:v>1953</c:v>
                </c:pt>
                <c:pt idx="16">
                  <c:v>2289</c:v>
                </c:pt>
                <c:pt idx="17">
                  <c:v>2391</c:v>
                </c:pt>
                <c:pt idx="18">
                  <c:v>2427</c:v>
                </c:pt>
                <c:pt idx="19">
                  <c:v>2570</c:v>
                </c:pt>
                <c:pt idx="20">
                  <c:v>2626</c:v>
                </c:pt>
                <c:pt idx="21">
                  <c:v>2623</c:v>
                </c:pt>
                <c:pt idx="22">
                  <c:v>2642</c:v>
                </c:pt>
                <c:pt idx="23">
                  <c:v>2683</c:v>
                </c:pt>
                <c:pt idx="24">
                  <c:v>2713</c:v>
                </c:pt>
                <c:pt idx="25">
                  <c:v>2630</c:v>
                </c:pt>
                <c:pt idx="26">
                  <c:v>2520</c:v>
                </c:pt>
                <c:pt idx="27">
                  <c:v>2642</c:v>
                </c:pt>
                <c:pt idx="28">
                  <c:v>2708</c:v>
                </c:pt>
              </c:numCache>
            </c:numRef>
          </c:val>
          <c:smooth val="0"/>
          <c:extLst>
            <c:ext xmlns:c16="http://schemas.microsoft.com/office/drawing/2014/chart" uri="{C3380CC4-5D6E-409C-BE32-E72D297353CC}">
              <c16:uniqueId val="{00000003-B4AE-4D8F-89C5-F7454184C89C}"/>
            </c:ext>
          </c:extLst>
        </c:ser>
        <c:ser>
          <c:idx val="3"/>
          <c:order val="3"/>
          <c:tx>
            <c:strRef>
              <c:f>'[Estimates_template_2019 (updated).xlsx]Bhutan PLHIV_adults v women'!$F$2</c:f>
              <c:strCache>
                <c:ptCount val="1"/>
                <c:pt idx="0">
                  <c:v>Women (15+) living with HIV</c:v>
                </c:pt>
              </c:strCache>
            </c:strRef>
          </c:tx>
          <c:spPr>
            <a:ln w="38100" cmpd="sng">
              <a:solidFill>
                <a:srgbClr val="F26B73"/>
              </a:solidFill>
              <a:prstDash val="solid"/>
            </a:ln>
          </c:spPr>
          <c:marker>
            <c:symbol val="none"/>
          </c:marker>
          <c:dLbls>
            <c:dLbl>
              <c:idx val="28"/>
              <c:tx>
                <c:rich>
                  <a:bodyPr/>
                  <a:lstStyle/>
                  <a:p>
                    <a:r>
                      <a:rPr lang="en-US" dirty="0"/>
                      <a:t>&lt;500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4AE-4D8F-89C5-F7454184C89C}"/>
                </c:ext>
              </c:extLst>
            </c:dLbl>
            <c:spPr>
              <a:noFill/>
              <a:ln>
                <a:noFill/>
              </a:ln>
              <a:effectLst/>
            </c:spPr>
            <c:txPr>
              <a:bodyPr/>
              <a:lstStyle/>
              <a:p>
                <a:pPr>
                  <a:defRPr b="1">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'[Estimates_template_2019 (updated).xlsx]Bhutan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 PLHIV_adults v women'!$F$3:$F$31</c:f>
              <c:numCache>
                <c:formatCode>#,##0</c:formatCode>
                <c:ptCount val="29"/>
                <c:pt idx="0">
                  <c:v>9</c:v>
                </c:pt>
                <c:pt idx="1">
                  <c:v>12</c:v>
                </c:pt>
                <c:pt idx="2">
                  <c:v>16</c:v>
                </c:pt>
                <c:pt idx="3">
                  <c:v>21</c:v>
                </c:pt>
                <c:pt idx="4">
                  <c:v>27</c:v>
                </c:pt>
                <c:pt idx="5">
                  <c:v>36</c:v>
                </c:pt>
                <c:pt idx="6">
                  <c:v>48</c:v>
                </c:pt>
                <c:pt idx="7">
                  <c:v>64</c:v>
                </c:pt>
                <c:pt idx="8">
                  <c:v>86</c:v>
                </c:pt>
                <c:pt idx="9">
                  <c:v>110</c:v>
                </c:pt>
                <c:pt idx="10">
                  <c:v>140</c:v>
                </c:pt>
                <c:pt idx="11">
                  <c:v>170</c:v>
                </c:pt>
                <c:pt idx="12">
                  <c:v>203</c:v>
                </c:pt>
                <c:pt idx="13">
                  <c:v>233</c:v>
                </c:pt>
                <c:pt idx="14">
                  <c:v>257</c:v>
                </c:pt>
                <c:pt idx="15">
                  <c:v>278</c:v>
                </c:pt>
                <c:pt idx="16">
                  <c:v>299</c:v>
                </c:pt>
                <c:pt idx="17">
                  <c:v>314</c:v>
                </c:pt>
                <c:pt idx="18">
                  <c:v>325</c:v>
                </c:pt>
                <c:pt idx="19">
                  <c:v>335</c:v>
                </c:pt>
                <c:pt idx="20">
                  <c:v>341</c:v>
                </c:pt>
                <c:pt idx="21">
                  <c:v>346</c:v>
                </c:pt>
                <c:pt idx="22">
                  <c:v>349</c:v>
                </c:pt>
                <c:pt idx="23">
                  <c:v>352</c:v>
                </c:pt>
                <c:pt idx="24">
                  <c:v>356</c:v>
                </c:pt>
                <c:pt idx="25">
                  <c:v>360</c:v>
                </c:pt>
                <c:pt idx="26">
                  <c:v>366</c:v>
                </c:pt>
                <c:pt idx="27">
                  <c:v>373</c:v>
                </c:pt>
                <c:pt idx="28">
                  <c:v>383</c:v>
                </c:pt>
              </c:numCache>
            </c:numRef>
          </c:val>
          <c:smooth val="0"/>
          <c:extLst>
            <c:ext xmlns:c16="http://schemas.microsoft.com/office/drawing/2014/chart" uri="{C3380CC4-5D6E-409C-BE32-E72D297353CC}">
              <c16:uniqueId val="{00000005-B4AE-4D8F-89C5-F7454184C89C}"/>
            </c:ext>
          </c:extLst>
        </c:ser>
        <c:ser>
          <c:idx val="4"/>
          <c:order val="4"/>
          <c:tx>
            <c:strRef>
              <c:f>'[Estimates_template_2019 (updated).xlsx]Bhutan PLHIV_adults v women'!$G$2</c:f>
              <c:strCache>
                <c:ptCount val="1"/>
                <c:pt idx="0">
                  <c:v>Female - Lower</c:v>
                </c:pt>
              </c:strCache>
            </c:strRef>
          </c:tx>
          <c:spPr>
            <a:ln w="19050" cmpd="sng">
              <a:solidFill>
                <a:srgbClr val="F26B73"/>
              </a:solidFill>
              <a:prstDash val="sysDot"/>
            </a:ln>
          </c:spPr>
          <c:marker>
            <c:symbol val="none"/>
          </c:marker>
          <c:cat>
            <c:numRef>
              <c:f>'[Estimates_template_2019 (updated).xlsx]Bhutan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 PLHIV_adults v women'!$G$3:$G$31</c:f>
              <c:numCache>
                <c:formatCode>#,##0</c:formatCode>
                <c:ptCount val="29"/>
                <c:pt idx="0">
                  <c:v>0</c:v>
                </c:pt>
                <c:pt idx="1">
                  <c:v>1</c:v>
                </c:pt>
                <c:pt idx="2">
                  <c:v>1</c:v>
                </c:pt>
                <c:pt idx="3">
                  <c:v>2</c:v>
                </c:pt>
                <c:pt idx="4">
                  <c:v>3</c:v>
                </c:pt>
                <c:pt idx="5">
                  <c:v>5</c:v>
                </c:pt>
                <c:pt idx="6">
                  <c:v>9</c:v>
                </c:pt>
                <c:pt idx="7">
                  <c:v>13</c:v>
                </c:pt>
                <c:pt idx="8">
                  <c:v>21</c:v>
                </c:pt>
                <c:pt idx="9">
                  <c:v>33</c:v>
                </c:pt>
                <c:pt idx="10">
                  <c:v>47</c:v>
                </c:pt>
                <c:pt idx="11">
                  <c:v>62</c:v>
                </c:pt>
                <c:pt idx="12">
                  <c:v>74</c:v>
                </c:pt>
                <c:pt idx="13">
                  <c:v>88</c:v>
                </c:pt>
                <c:pt idx="14">
                  <c:v>101</c:v>
                </c:pt>
                <c:pt idx="15">
                  <c:v>112</c:v>
                </c:pt>
                <c:pt idx="16">
                  <c:v>121</c:v>
                </c:pt>
                <c:pt idx="17">
                  <c:v>131</c:v>
                </c:pt>
                <c:pt idx="18">
                  <c:v>138</c:v>
                </c:pt>
                <c:pt idx="19">
                  <c:v>152</c:v>
                </c:pt>
                <c:pt idx="20">
                  <c:v>158</c:v>
                </c:pt>
                <c:pt idx="21">
                  <c:v>164</c:v>
                </c:pt>
                <c:pt idx="22">
                  <c:v>170</c:v>
                </c:pt>
                <c:pt idx="23">
                  <c:v>183</c:v>
                </c:pt>
                <c:pt idx="24">
                  <c:v>193</c:v>
                </c:pt>
                <c:pt idx="25">
                  <c:v>196</c:v>
                </c:pt>
                <c:pt idx="26">
                  <c:v>204</c:v>
                </c:pt>
                <c:pt idx="27">
                  <c:v>210</c:v>
                </c:pt>
                <c:pt idx="28">
                  <c:v>217</c:v>
                </c:pt>
              </c:numCache>
            </c:numRef>
          </c:val>
          <c:smooth val="0"/>
          <c:extLst>
            <c:ext xmlns:c16="http://schemas.microsoft.com/office/drawing/2014/chart" uri="{C3380CC4-5D6E-409C-BE32-E72D297353CC}">
              <c16:uniqueId val="{00000006-B4AE-4D8F-89C5-F7454184C89C}"/>
            </c:ext>
          </c:extLst>
        </c:ser>
        <c:ser>
          <c:idx val="5"/>
          <c:order val="5"/>
          <c:tx>
            <c:strRef>
              <c:f>'[Estimates_template_2019 (updated).xlsx]Bhutan PLHIV_adults v women'!$H$2</c:f>
              <c:strCache>
                <c:ptCount val="1"/>
                <c:pt idx="0">
                  <c:v> Female - Upper</c:v>
                </c:pt>
              </c:strCache>
            </c:strRef>
          </c:tx>
          <c:spPr>
            <a:ln w="19050" cmpd="sng">
              <a:solidFill>
                <a:srgbClr val="F26B73"/>
              </a:solidFill>
              <a:prstDash val="sysDot"/>
            </a:ln>
          </c:spPr>
          <c:marker>
            <c:symbol val="none"/>
          </c:marker>
          <c:cat>
            <c:numRef>
              <c:f>'[Estimates_template_2019 (updated).xlsx]Bhutan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(updated).xlsx]Bhutan PLHIV_adults v women'!$H$3:$H$31</c:f>
              <c:numCache>
                <c:formatCode>#,##0</c:formatCode>
                <c:ptCount val="29"/>
                <c:pt idx="0">
                  <c:v>29</c:v>
                </c:pt>
                <c:pt idx="1">
                  <c:v>33</c:v>
                </c:pt>
                <c:pt idx="2">
                  <c:v>42</c:v>
                </c:pt>
                <c:pt idx="3">
                  <c:v>51</c:v>
                </c:pt>
                <c:pt idx="4">
                  <c:v>64</c:v>
                </c:pt>
                <c:pt idx="5">
                  <c:v>89</c:v>
                </c:pt>
                <c:pt idx="6">
                  <c:v>116</c:v>
                </c:pt>
                <c:pt idx="7">
                  <c:v>142</c:v>
                </c:pt>
                <c:pt idx="8">
                  <c:v>177</c:v>
                </c:pt>
                <c:pt idx="9">
                  <c:v>212</c:v>
                </c:pt>
                <c:pt idx="10">
                  <c:v>246</c:v>
                </c:pt>
                <c:pt idx="11">
                  <c:v>291</c:v>
                </c:pt>
                <c:pt idx="12">
                  <c:v>352</c:v>
                </c:pt>
                <c:pt idx="13">
                  <c:v>414</c:v>
                </c:pt>
                <c:pt idx="14">
                  <c:v>468</c:v>
                </c:pt>
                <c:pt idx="15">
                  <c:v>530</c:v>
                </c:pt>
                <c:pt idx="16">
                  <c:v>590</c:v>
                </c:pt>
                <c:pt idx="17">
                  <c:v>640</c:v>
                </c:pt>
                <c:pt idx="18">
                  <c:v>647</c:v>
                </c:pt>
                <c:pt idx="19">
                  <c:v>662</c:v>
                </c:pt>
                <c:pt idx="20">
                  <c:v>673</c:v>
                </c:pt>
                <c:pt idx="21">
                  <c:v>676</c:v>
                </c:pt>
                <c:pt idx="22">
                  <c:v>669</c:v>
                </c:pt>
                <c:pt idx="23">
                  <c:v>694</c:v>
                </c:pt>
                <c:pt idx="24">
                  <c:v>698</c:v>
                </c:pt>
                <c:pt idx="25">
                  <c:v>704</c:v>
                </c:pt>
                <c:pt idx="26">
                  <c:v>700</c:v>
                </c:pt>
                <c:pt idx="27">
                  <c:v>712</c:v>
                </c:pt>
                <c:pt idx="28">
                  <c:v>751</c:v>
                </c:pt>
              </c:numCache>
            </c:numRef>
          </c:val>
          <c:smooth val="0"/>
          <c:extLst>
            <c:ext xmlns:c16="http://schemas.microsoft.com/office/drawing/2014/chart" uri="{C3380CC4-5D6E-409C-BE32-E72D297353CC}">
              <c16:uniqueId val="{00000007-B4AE-4D8F-89C5-F7454184C89C}"/>
            </c:ext>
          </c:extLst>
        </c:ser>
        <c:dLbls>
          <c:showLegendKey val="0"/>
          <c:showVal val="0"/>
          <c:showCatName val="0"/>
          <c:showSerName val="0"/>
          <c:showPercent val="0"/>
          <c:showBubbleSize val="0"/>
        </c:dLbls>
        <c:smooth val="0"/>
        <c:axId val="42878848"/>
        <c:axId val="42880384"/>
      </c:lineChart>
      <c:catAx>
        <c:axId val="42878848"/>
        <c:scaling>
          <c:orientation val="minMax"/>
        </c:scaling>
        <c:delete val="0"/>
        <c:axPos val="b"/>
        <c:numFmt formatCode="General" sourceLinked="1"/>
        <c:majorTickMark val="cross"/>
        <c:minorTickMark val="cross"/>
        <c:tickLblPos val="nextTo"/>
        <c:txPr>
          <a:bodyPr rot="-5400000"/>
          <a:lstStyle/>
          <a:p>
            <a:pPr>
              <a:defRPr/>
            </a:pPr>
            <a:endParaRPr lang="en-US"/>
          </a:p>
        </c:txPr>
        <c:crossAx val="42880384"/>
        <c:crosses val="autoZero"/>
        <c:auto val="1"/>
        <c:lblAlgn val="ctr"/>
        <c:lblOffset val="100"/>
        <c:noMultiLvlLbl val="1"/>
      </c:catAx>
      <c:valAx>
        <c:axId val="42880384"/>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0" sourceLinked="1"/>
        <c:majorTickMark val="cross"/>
        <c:minorTickMark val="cross"/>
        <c:tickLblPos val="nextTo"/>
        <c:spPr>
          <a:ln w="47625">
            <a:noFill/>
          </a:ln>
        </c:spPr>
        <c:crossAx val="42878848"/>
        <c:crosses val="autoZero"/>
        <c:crossBetween val="between"/>
      </c:valAx>
      <c:spPr>
        <a:noFill/>
      </c:spPr>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27391666666666664"/>
          <c:y val="0.86395740740740745"/>
          <c:w val="0.45437152777777778"/>
          <c:h val="5.6667592592592596E-2"/>
        </c:manualLayout>
      </c:layout>
      <c:overlay val="0"/>
    </c:legend>
    <c:plotVisOnly val="1"/>
    <c:dispBlanksAs val="zero"/>
    <c:showDLblsOverMax val="1"/>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Nova Cond" panose="020B0506020202020204" pitchFamily="34" charset="0"/>
                <a:ea typeface="+mn-ea"/>
                <a:cs typeface="Arial" panose="020B0604020202020204" pitchFamily="34" charset="0"/>
              </a:defRPr>
            </a:pPr>
            <a:r>
              <a:rPr lang="en-US" sz="1600">
                <a:latin typeface="Arial Nova Cond" panose="020B0506020202020204" pitchFamily="34" charset="0"/>
              </a:rPr>
              <a:t>Reported new HIV cases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Nova Cond" panose="020B0506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040477812328889"/>
          <c:y val="0.16952573636628754"/>
          <c:w val="0.8759211881257144"/>
          <c:h val="0.57887179487179485"/>
        </c:manualLayout>
      </c:layout>
      <c:barChart>
        <c:barDir val="col"/>
        <c:grouping val="clustered"/>
        <c:varyColors val="0"/>
        <c:ser>
          <c:idx val="0"/>
          <c:order val="0"/>
          <c:spPr>
            <a:solidFill>
              <a:srgbClr val="00999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0A-4C5C-9A04-26932BB9473F}"/>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0A-4C5C-9A04-26932BB9473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strCache>
            </c:strRef>
          </c:cat>
          <c:val>
            <c:numRef>
              <c:f>Sheet1!$B$2:$B$27</c:f>
              <c:numCache>
                <c:formatCode>General</c:formatCode>
                <c:ptCount val="26"/>
                <c:pt idx="0">
                  <c:v>2</c:v>
                </c:pt>
                <c:pt idx="1">
                  <c:v>1</c:v>
                </c:pt>
                <c:pt idx="2">
                  <c:v>0</c:v>
                </c:pt>
                <c:pt idx="3">
                  <c:v>4</c:v>
                </c:pt>
                <c:pt idx="4">
                  <c:v>2</c:v>
                </c:pt>
                <c:pt idx="5">
                  <c:v>0</c:v>
                </c:pt>
                <c:pt idx="6">
                  <c:v>0</c:v>
                </c:pt>
                <c:pt idx="7">
                  <c:v>9</c:v>
                </c:pt>
                <c:pt idx="8">
                  <c:v>7</c:v>
                </c:pt>
                <c:pt idx="9">
                  <c:v>15</c:v>
                </c:pt>
                <c:pt idx="10">
                  <c:v>5</c:v>
                </c:pt>
                <c:pt idx="11">
                  <c:v>23</c:v>
                </c:pt>
                <c:pt idx="12">
                  <c:v>9</c:v>
                </c:pt>
                <c:pt idx="13">
                  <c:v>28</c:v>
                </c:pt>
                <c:pt idx="14">
                  <c:v>35</c:v>
                </c:pt>
                <c:pt idx="15">
                  <c:v>26</c:v>
                </c:pt>
                <c:pt idx="16">
                  <c:v>27</c:v>
                </c:pt>
                <c:pt idx="17">
                  <c:v>32</c:v>
                </c:pt>
                <c:pt idx="18">
                  <c:v>45</c:v>
                </c:pt>
                <c:pt idx="19">
                  <c:v>32</c:v>
                </c:pt>
                <c:pt idx="20">
                  <c:v>51</c:v>
                </c:pt>
                <c:pt idx="21">
                  <c:v>58</c:v>
                </c:pt>
                <c:pt idx="22">
                  <c:v>49</c:v>
                </c:pt>
                <c:pt idx="23">
                  <c:v>55</c:v>
                </c:pt>
                <c:pt idx="24">
                  <c:v>55</c:v>
                </c:pt>
                <c:pt idx="25">
                  <c:v>57</c:v>
                </c:pt>
              </c:numCache>
            </c:numRef>
          </c:val>
          <c:extLst>
            <c:ext xmlns:c16="http://schemas.microsoft.com/office/drawing/2014/chart" uri="{C3380CC4-5D6E-409C-BE32-E72D297353CC}">
              <c16:uniqueId val="{00000002-E90A-4C5C-9A04-26932BB9473F}"/>
            </c:ext>
          </c:extLst>
        </c:ser>
        <c:dLbls>
          <c:showLegendKey val="0"/>
          <c:showVal val="0"/>
          <c:showCatName val="0"/>
          <c:showSerName val="0"/>
          <c:showPercent val="0"/>
          <c:showBubbleSize val="0"/>
        </c:dLbls>
        <c:gapWidth val="66"/>
        <c:overlap val="-27"/>
        <c:axId val="42920960"/>
        <c:axId val="42996480"/>
      </c:barChart>
      <c:catAx>
        <c:axId val="42920960"/>
        <c:scaling>
          <c:orientation val="minMax"/>
        </c:scaling>
        <c:delete val="0"/>
        <c:axPos val="b"/>
        <c:numFmt formatCode="General" sourceLinked="1"/>
        <c:majorTickMark val="out"/>
        <c:minorTickMark val="none"/>
        <c:tickLblPos val="nextTo"/>
        <c:spPr>
          <a:noFill/>
          <a:ln w="9525" cap="flat" cmpd="sng" algn="ctr">
            <a:no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996480"/>
        <c:crosses val="autoZero"/>
        <c:auto val="1"/>
        <c:lblAlgn val="ctr"/>
        <c:lblOffset val="100"/>
        <c:noMultiLvlLbl val="0"/>
      </c:catAx>
      <c:valAx>
        <c:axId val="42996480"/>
        <c:scaling>
          <c:orientation val="minMax"/>
        </c:scaling>
        <c:delete val="0"/>
        <c:axPos val="l"/>
        <c:majorGridlines>
          <c:spPr>
            <a:ln w="12700" cap="flat" cmpd="sng" algn="ctr">
              <a:solidFill>
                <a:schemeClr val="accent6">
                  <a:lumMod val="20000"/>
                  <a:lumOff val="80000"/>
                </a:schemeClr>
              </a:solidFill>
              <a:prstDash val="sysDot"/>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Number</a:t>
                </a:r>
              </a:p>
            </c:rich>
          </c:tx>
          <c:layout>
            <c:manualLayout>
              <c:xMode val="edge"/>
              <c:yMode val="edge"/>
              <c:x val="4.1754564852055356E-3"/>
              <c:y val="0.4068229992534833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920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Nova Cond" panose="020B0506020202020204" pitchFamily="34" charset="0"/>
                <a:ea typeface="+mn-ea"/>
                <a:cs typeface="+mn-cs"/>
              </a:defRPr>
            </a:pPr>
            <a:r>
              <a:rPr lang="en-US" sz="1600"/>
              <a:t>Cumulative HIV cases by sex, 2018</a:t>
            </a:r>
          </a:p>
        </c:rich>
      </c:tx>
      <c:layout>
        <c:manualLayout>
          <c:xMode val="edge"/>
          <c:yMode val="edge"/>
          <c:x val="0.12355555555555556"/>
          <c:y val="1.426024688567062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Nova Cond" panose="020B0506020202020204" pitchFamily="34" charset="0"/>
              <a:ea typeface="+mn-ea"/>
              <a:cs typeface="+mn-cs"/>
            </a:defRPr>
          </a:pPr>
          <a:endParaRPr lang="en-US"/>
        </a:p>
      </c:txPr>
    </c:title>
    <c:autoTitleDeleted val="0"/>
    <c:plotArea>
      <c:layout>
        <c:manualLayout>
          <c:layoutTarget val="inner"/>
          <c:xMode val="edge"/>
          <c:yMode val="edge"/>
          <c:x val="0.27133770778652666"/>
          <c:y val="0.22763321447299031"/>
          <c:w val="0.47954680664916888"/>
          <c:h val="0.61546102704468919"/>
        </c:manualLayout>
      </c:layout>
      <c:doughnut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9B54-47F6-B882-236CC5A82B33}"/>
              </c:ext>
            </c:extLst>
          </c:dPt>
          <c:dPt>
            <c:idx val="1"/>
            <c:bubble3D val="0"/>
            <c:spPr>
              <a:solidFill>
                <a:srgbClr val="FF99FF"/>
              </a:solidFill>
              <a:ln w="19050">
                <a:solidFill>
                  <a:schemeClr val="lt1"/>
                </a:solidFill>
              </a:ln>
              <a:effectLst/>
            </c:spPr>
            <c:extLst>
              <c:ext xmlns:c16="http://schemas.microsoft.com/office/drawing/2014/chart" uri="{C3380CC4-5D6E-409C-BE32-E72D297353CC}">
                <c16:uniqueId val="{00000003-9B54-47F6-B882-236CC5A82B3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Cond" panose="020B05060202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Sheet1!$G$26:$G$27</c:f>
              <c:strCache>
                <c:ptCount val="2"/>
                <c:pt idx="0">
                  <c:v>Male</c:v>
                </c:pt>
                <c:pt idx="1">
                  <c:v>Female</c:v>
                </c:pt>
              </c:strCache>
            </c:strRef>
          </c:cat>
          <c:val>
            <c:numRef>
              <c:f>Sheet1!$H$26:$H$27</c:f>
              <c:numCache>
                <c:formatCode>General</c:formatCode>
                <c:ptCount val="2"/>
                <c:pt idx="0">
                  <c:v>323</c:v>
                </c:pt>
                <c:pt idx="1">
                  <c:v>304</c:v>
                </c:pt>
              </c:numCache>
            </c:numRef>
          </c:val>
          <c:extLst>
            <c:ext xmlns:c16="http://schemas.microsoft.com/office/drawing/2014/chart" uri="{C3380CC4-5D6E-409C-BE32-E72D297353CC}">
              <c16:uniqueId val="{00000004-9B54-47F6-B882-236CC5A82B33}"/>
            </c:ext>
          </c:extLst>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b"/>
      <c:layout>
        <c:manualLayout>
          <c:xMode val="edge"/>
          <c:yMode val="edge"/>
          <c:x val="0.50254009915427234"/>
          <c:y val="0.79764447669946759"/>
          <c:w val="0.4439938757655294"/>
          <c:h val="0.198790349406894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Cond" panose="020B0506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Cond" panose="020B0506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'Reported cases by gender'!$B$2</c:f>
              <c:strCache>
                <c:ptCount val="1"/>
                <c:pt idx="0">
                  <c:v>Female</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'Reported cases by gender'!$A$3:$A$17</c:f>
              <c:numCache>
                <c:formatCode>@</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'Reported cases by gender'!$B$3:$B$17</c:f>
              <c:numCache>
                <c:formatCode>General</c:formatCode>
                <c:ptCount val="15"/>
                <c:pt idx="0">
                  <c:v>6</c:v>
                </c:pt>
                <c:pt idx="1">
                  <c:v>1</c:v>
                </c:pt>
                <c:pt idx="2">
                  <c:v>7</c:v>
                </c:pt>
                <c:pt idx="3">
                  <c:v>2</c:v>
                </c:pt>
                <c:pt idx="4">
                  <c:v>11</c:v>
                </c:pt>
                <c:pt idx="5">
                  <c:v>8</c:v>
                </c:pt>
                <c:pt idx="6">
                  <c:v>12</c:v>
                </c:pt>
                <c:pt idx="7">
                  <c:v>20</c:v>
                </c:pt>
                <c:pt idx="8">
                  <c:v>13</c:v>
                </c:pt>
                <c:pt idx="9">
                  <c:v>13</c:v>
                </c:pt>
                <c:pt idx="10">
                  <c:v>17</c:v>
                </c:pt>
                <c:pt idx="11">
                  <c:v>23</c:v>
                </c:pt>
                <c:pt idx="12">
                  <c:v>19</c:v>
                </c:pt>
                <c:pt idx="13">
                  <c:v>22</c:v>
                </c:pt>
                <c:pt idx="14">
                  <c:v>22</c:v>
                </c:pt>
              </c:numCache>
            </c:numRef>
          </c:val>
          <c:extLst>
            <c:ext xmlns:c16="http://schemas.microsoft.com/office/drawing/2014/chart" uri="{C3380CC4-5D6E-409C-BE32-E72D297353CC}">
              <c16:uniqueId val="{00000000-1AC0-42BF-B315-A60696007445}"/>
            </c:ext>
          </c:extLst>
        </c:ser>
        <c:ser>
          <c:idx val="1"/>
          <c:order val="1"/>
          <c:tx>
            <c:strRef>
              <c:f>'Reported cases by gender'!$C$2</c:f>
              <c:strCache>
                <c:ptCount val="1"/>
                <c:pt idx="0">
                  <c:v>Male</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'Reported cases by gender'!$A$3:$A$17</c:f>
              <c:numCache>
                <c:formatCode>@</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'Reported cases by gender'!$C$3:$C$17</c:f>
              <c:numCache>
                <c:formatCode>General</c:formatCode>
                <c:ptCount val="15"/>
                <c:pt idx="0">
                  <c:v>3</c:v>
                </c:pt>
                <c:pt idx="1">
                  <c:v>6</c:v>
                </c:pt>
                <c:pt idx="2">
                  <c:v>8</c:v>
                </c:pt>
                <c:pt idx="3">
                  <c:v>3</c:v>
                </c:pt>
                <c:pt idx="4">
                  <c:v>12</c:v>
                </c:pt>
                <c:pt idx="5">
                  <c:v>1</c:v>
                </c:pt>
                <c:pt idx="6">
                  <c:v>16</c:v>
                </c:pt>
                <c:pt idx="7">
                  <c:v>15</c:v>
                </c:pt>
                <c:pt idx="8">
                  <c:v>13</c:v>
                </c:pt>
                <c:pt idx="9">
                  <c:v>14</c:v>
                </c:pt>
                <c:pt idx="10">
                  <c:v>15</c:v>
                </c:pt>
                <c:pt idx="11">
                  <c:v>22</c:v>
                </c:pt>
                <c:pt idx="12">
                  <c:v>13</c:v>
                </c:pt>
                <c:pt idx="13">
                  <c:v>29</c:v>
                </c:pt>
                <c:pt idx="14">
                  <c:v>28</c:v>
                </c:pt>
              </c:numCache>
            </c:numRef>
          </c:val>
          <c:extLst>
            <c:ext xmlns:c16="http://schemas.microsoft.com/office/drawing/2014/chart" uri="{C3380CC4-5D6E-409C-BE32-E72D297353CC}">
              <c16:uniqueId val="{00000001-1AC0-42BF-B315-A60696007445}"/>
            </c:ext>
          </c:extLst>
        </c:ser>
        <c:dLbls>
          <c:showLegendKey val="0"/>
          <c:showVal val="0"/>
          <c:showCatName val="0"/>
          <c:showSerName val="0"/>
          <c:showPercent val="0"/>
          <c:showBubbleSize val="0"/>
        </c:dLbls>
        <c:gapWidth val="150"/>
        <c:overlap val="100"/>
        <c:axId val="44730624"/>
        <c:axId val="44732416"/>
      </c:barChart>
      <c:catAx>
        <c:axId val="44730624"/>
        <c:scaling>
          <c:orientation val="minMax"/>
        </c:scaling>
        <c:delete val="0"/>
        <c:axPos val="b"/>
        <c:numFmt formatCode="@" sourceLinked="1"/>
        <c:majorTickMark val="out"/>
        <c:minorTickMark val="none"/>
        <c:tickLblPos val="nextTo"/>
        <c:txPr>
          <a:bodyPr rot="-2160000"/>
          <a:lstStyle/>
          <a:p>
            <a:pPr>
              <a:defRPr/>
            </a:pPr>
            <a:endParaRPr lang="en-US"/>
          </a:p>
        </c:txPr>
        <c:crossAx val="44732416"/>
        <c:crosses val="autoZero"/>
        <c:auto val="1"/>
        <c:lblAlgn val="ctr"/>
        <c:lblOffset val="100"/>
        <c:noMultiLvlLbl val="0"/>
      </c:catAx>
      <c:valAx>
        <c:axId val="44732416"/>
        <c:scaling>
          <c:orientation val="minMax"/>
        </c:scaling>
        <c:delete val="0"/>
        <c:axPos val="l"/>
        <c:majorGridlines>
          <c:spPr>
            <a:ln>
              <a:solidFill>
                <a:schemeClr val="bg1">
                  <a:lumMod val="85000"/>
                </a:schemeClr>
              </a:solidFill>
              <a:prstDash val="dash"/>
            </a:ln>
          </c:spPr>
        </c:majorGridlines>
        <c:title>
          <c:tx>
            <c:rich>
              <a:bodyPr rot="-5400000" vert="horz"/>
              <a:lstStyle/>
              <a:p>
                <a:pPr>
                  <a:defRPr/>
                </a:pPr>
                <a:r>
                  <a:rPr lang="en-US"/>
                  <a:t>Number</a:t>
                </a:r>
              </a:p>
            </c:rich>
          </c:tx>
          <c:layout>
            <c:manualLayout>
              <c:xMode val="edge"/>
              <c:yMode val="edge"/>
              <c:x val="0"/>
              <c:y val="0.1449387576552931"/>
            </c:manualLayout>
          </c:layout>
          <c:overlay val="0"/>
        </c:title>
        <c:numFmt formatCode="General" sourceLinked="1"/>
        <c:majorTickMark val="out"/>
        <c:minorTickMark val="none"/>
        <c:tickLblPos val="nextTo"/>
        <c:crossAx val="44730624"/>
        <c:crosses val="autoZero"/>
        <c:crossBetween val="between"/>
      </c:valAx>
    </c:plotArea>
    <c:legend>
      <c:legendPos val="t"/>
      <c:layout>
        <c:manualLayout>
          <c:xMode val="edge"/>
          <c:yMode val="edge"/>
          <c:x val="0.39491276084940213"/>
          <c:y val="2.0350302957791014E-2"/>
          <c:w val="0.29814013547346641"/>
          <c:h val="7.2866369548682627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476961555066194E-2"/>
          <c:y val="0.11621536891221938"/>
          <c:w val="0.89655883433989714"/>
          <c:h val="0.69009145182698994"/>
        </c:manualLayout>
      </c:layout>
      <c:barChart>
        <c:barDir val="col"/>
        <c:grouping val="stacked"/>
        <c:varyColors val="0"/>
        <c:ser>
          <c:idx val="0"/>
          <c:order val="0"/>
          <c:tx>
            <c:strRef>
              <c:f>'Reported cases by age'!$B$2</c:f>
              <c:strCache>
                <c:ptCount val="1"/>
                <c:pt idx="0">
                  <c:v>Male</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'Reported cases by age'!$A$3:$A$10</c:f>
              <c:strCache>
                <c:ptCount val="8"/>
                <c:pt idx="0">
                  <c:v>&lt;5 yr</c:v>
                </c:pt>
                <c:pt idx="1">
                  <c:v>5-14 yr</c:v>
                </c:pt>
                <c:pt idx="2">
                  <c:v>15-19 yr</c:v>
                </c:pt>
                <c:pt idx="3">
                  <c:v>20-24 yr</c:v>
                </c:pt>
                <c:pt idx="4">
                  <c:v>25-29 yr</c:v>
                </c:pt>
                <c:pt idx="5">
                  <c:v>30-39 yr</c:v>
                </c:pt>
                <c:pt idx="6">
                  <c:v>40-49 yr</c:v>
                </c:pt>
                <c:pt idx="7">
                  <c:v>50+</c:v>
                </c:pt>
              </c:strCache>
            </c:strRef>
          </c:cat>
          <c:val>
            <c:numRef>
              <c:f>'Reported cases by age'!$B$3:$B$10</c:f>
              <c:numCache>
                <c:formatCode>General</c:formatCode>
                <c:ptCount val="8"/>
                <c:pt idx="0">
                  <c:v>6</c:v>
                </c:pt>
                <c:pt idx="1">
                  <c:v>4</c:v>
                </c:pt>
                <c:pt idx="2">
                  <c:v>1</c:v>
                </c:pt>
                <c:pt idx="3">
                  <c:v>21</c:v>
                </c:pt>
                <c:pt idx="4">
                  <c:v>56</c:v>
                </c:pt>
                <c:pt idx="5">
                  <c:v>81</c:v>
                </c:pt>
                <c:pt idx="6">
                  <c:v>29</c:v>
                </c:pt>
                <c:pt idx="7">
                  <c:v>6</c:v>
                </c:pt>
              </c:numCache>
            </c:numRef>
          </c:val>
          <c:extLst>
            <c:ext xmlns:c16="http://schemas.microsoft.com/office/drawing/2014/chart" uri="{C3380CC4-5D6E-409C-BE32-E72D297353CC}">
              <c16:uniqueId val="{00000000-228D-4FEF-9402-1856BD3EED89}"/>
            </c:ext>
          </c:extLst>
        </c:ser>
        <c:ser>
          <c:idx val="1"/>
          <c:order val="1"/>
          <c:tx>
            <c:strRef>
              <c:f>'Reported cases by age'!$C$2</c:f>
              <c:strCache>
                <c:ptCount val="1"/>
                <c:pt idx="0">
                  <c:v>Female</c:v>
                </c:pt>
              </c:strCache>
            </c:strRef>
          </c:tx>
          <c:spPr>
            <a:solidFill>
              <a:srgbClr val="E31837"/>
            </a:solidFill>
            <a:ln>
              <a:noFill/>
            </a:ln>
          </c:spPr>
          <c:invertIfNegative val="0"/>
          <c:dLbls>
            <c:dLbl>
              <c:idx val="1"/>
              <c:layout>
                <c:manualLayout>
                  <c:x val="2.9394882050142578E-3"/>
                  <c:y val="-2.7847782994871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8D-4FEF-9402-1856BD3EED89}"/>
                </c:ext>
              </c:extLst>
            </c:dLbl>
            <c:dLbl>
              <c:idx val="2"/>
              <c:layout>
                <c:manualLayout>
                  <c:x val="4.4092323075213867E-3"/>
                  <c:y val="-2.7847782994871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8D-4FEF-9402-1856BD3EED89}"/>
                </c:ext>
              </c:extLst>
            </c:dLbl>
            <c:dLbl>
              <c:idx val="7"/>
              <c:layout>
                <c:manualLayout>
                  <c:x val="8.8184646150427735E-3"/>
                  <c:y val="-1.5470990552706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8D-4FEF-9402-1856BD3EED8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'Reported cases by age'!$A$3:$A$10</c:f>
              <c:strCache>
                <c:ptCount val="8"/>
                <c:pt idx="0">
                  <c:v>&lt;5 yr</c:v>
                </c:pt>
                <c:pt idx="1">
                  <c:v>5-14 yr</c:v>
                </c:pt>
                <c:pt idx="2">
                  <c:v>15-19 yr</c:v>
                </c:pt>
                <c:pt idx="3">
                  <c:v>20-24 yr</c:v>
                </c:pt>
                <c:pt idx="4">
                  <c:v>25-29 yr</c:v>
                </c:pt>
                <c:pt idx="5">
                  <c:v>30-39 yr</c:v>
                </c:pt>
                <c:pt idx="6">
                  <c:v>40-49 yr</c:v>
                </c:pt>
                <c:pt idx="7">
                  <c:v>50+</c:v>
                </c:pt>
              </c:strCache>
            </c:strRef>
          </c:cat>
          <c:val>
            <c:numRef>
              <c:f>'Reported cases by age'!$C$3:$C$10</c:f>
              <c:numCache>
                <c:formatCode>General</c:formatCode>
                <c:ptCount val="8"/>
                <c:pt idx="0">
                  <c:v>16</c:v>
                </c:pt>
                <c:pt idx="1">
                  <c:v>4</c:v>
                </c:pt>
                <c:pt idx="2">
                  <c:v>10</c:v>
                </c:pt>
                <c:pt idx="3">
                  <c:v>41</c:v>
                </c:pt>
                <c:pt idx="4">
                  <c:v>56</c:v>
                </c:pt>
                <c:pt idx="5">
                  <c:v>51</c:v>
                </c:pt>
                <c:pt idx="6">
                  <c:v>17</c:v>
                </c:pt>
                <c:pt idx="7">
                  <c:v>4</c:v>
                </c:pt>
              </c:numCache>
            </c:numRef>
          </c:val>
          <c:extLst>
            <c:ext xmlns:c16="http://schemas.microsoft.com/office/drawing/2014/chart" uri="{C3380CC4-5D6E-409C-BE32-E72D297353CC}">
              <c16:uniqueId val="{00000004-228D-4FEF-9402-1856BD3EED89}"/>
            </c:ext>
          </c:extLst>
        </c:ser>
        <c:dLbls>
          <c:showLegendKey val="0"/>
          <c:showVal val="0"/>
          <c:showCatName val="0"/>
          <c:showSerName val="0"/>
          <c:showPercent val="0"/>
          <c:showBubbleSize val="0"/>
        </c:dLbls>
        <c:gapWidth val="150"/>
        <c:overlap val="100"/>
        <c:axId val="44811392"/>
        <c:axId val="44812928"/>
      </c:barChart>
      <c:catAx>
        <c:axId val="44811392"/>
        <c:scaling>
          <c:orientation val="minMax"/>
        </c:scaling>
        <c:delete val="0"/>
        <c:axPos val="b"/>
        <c:numFmt formatCode="General" sourceLinked="1"/>
        <c:majorTickMark val="out"/>
        <c:minorTickMark val="none"/>
        <c:tickLblPos val="nextTo"/>
        <c:crossAx val="44812928"/>
        <c:crosses val="autoZero"/>
        <c:auto val="1"/>
        <c:lblAlgn val="ctr"/>
        <c:lblOffset val="100"/>
        <c:noMultiLvlLbl val="0"/>
      </c:catAx>
      <c:valAx>
        <c:axId val="44812928"/>
        <c:scaling>
          <c:orientation val="minMax"/>
          <c:min val="0"/>
        </c:scaling>
        <c:delete val="0"/>
        <c:axPos val="l"/>
        <c:majorGridlines>
          <c:spPr>
            <a:ln>
              <a:solidFill>
                <a:sysClr val="window" lastClr="FFFFFF">
                  <a:lumMod val="95000"/>
                </a:sysClr>
              </a:solidFill>
              <a:prstDash val="sysDash"/>
            </a:ln>
          </c:spPr>
        </c:majorGridlines>
        <c:title>
          <c:tx>
            <c:rich>
              <a:bodyPr rot="0" vert="horz"/>
              <a:lstStyle/>
              <a:p>
                <a:pPr>
                  <a:defRPr/>
                </a:pPr>
                <a:r>
                  <a:rPr lang="en-US"/>
                  <a:t>Number</a:t>
                </a:r>
              </a:p>
            </c:rich>
          </c:tx>
          <c:layout>
            <c:manualLayout>
              <c:xMode val="edge"/>
              <c:yMode val="edge"/>
              <c:x val="0"/>
              <c:y val="1.2538135703334112E-2"/>
            </c:manualLayout>
          </c:layout>
          <c:overlay val="0"/>
        </c:title>
        <c:numFmt formatCode="General" sourceLinked="1"/>
        <c:majorTickMark val="out"/>
        <c:minorTickMark val="none"/>
        <c:tickLblPos val="nextTo"/>
        <c:crossAx val="44811392"/>
        <c:crosses val="autoZero"/>
        <c:crossBetween val="between"/>
        <c:majorUnit val="20"/>
      </c:valAx>
      <c:spPr>
        <a:noFill/>
      </c:spPr>
    </c:plotArea>
    <c:legend>
      <c:legendPos val="b"/>
      <c:layout>
        <c:manualLayout>
          <c:xMode val="edge"/>
          <c:yMode val="edge"/>
          <c:x val="0.32435030366996265"/>
          <c:y val="0.91496022859058546"/>
          <c:w val="0.376285042402696"/>
          <c:h val="6.6474582746166605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0.11864</cdr:x>
      <cdr:y>0.90102</cdr:y>
    </cdr:from>
    <cdr:to>
      <cdr:x>0.25424</cdr:x>
      <cdr:y>0.98342</cdr:y>
    </cdr:to>
    <cdr:sp macro="" textlink="">
      <cdr:nvSpPr>
        <cdr:cNvPr id="2" name="Rectangle 1"/>
        <cdr:cNvSpPr/>
      </cdr:nvSpPr>
      <cdr:spPr>
        <a:xfrm xmlns:a="http://schemas.openxmlformats.org/drawingml/2006/main">
          <a:off x="1008113" y="3600400"/>
          <a:ext cx="1152128" cy="329250"/>
        </a:xfrm>
        <a:prstGeom xmlns:a="http://schemas.openxmlformats.org/drawingml/2006/main" prst="rect">
          <a:avLst/>
        </a:prstGeom>
        <a:ln xmlns:a="http://schemas.openxmlformats.org/drawingml/2006/main">
          <a:solidFill>
            <a:srgbClr val="E31837"/>
          </a:solidFill>
          <a:prstDash val="sysDot"/>
        </a:l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pPr algn="ct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Phuentsholing</a:t>
          </a:r>
          <a:r>
            <a:rPr lang="en-US" sz="1000" dirty="0">
              <a:latin typeface="Arial" panose="020B0604020202020204" pitchFamily="34" charset="0"/>
              <a:cs typeface="Arial" panose="020B0604020202020204" pitchFamily="34" charset="0"/>
            </a:rPr>
            <a:t> </a:t>
          </a:r>
        </a:p>
      </cdr:txBody>
    </cdr:sp>
  </cdr:relSizeAnchor>
</c:userShapes>
</file>

<file path=ppt/drawings/drawing2.xml><?xml version="1.0" encoding="utf-8"?>
<c:userShapes xmlns:c="http://schemas.openxmlformats.org/drawingml/2006/chart">
  <cdr:relSizeAnchor xmlns:cdr="http://schemas.openxmlformats.org/drawingml/2006/chartDrawing">
    <cdr:from>
      <cdr:x>0.06723</cdr:x>
      <cdr:y>0.19643</cdr:y>
    </cdr:from>
    <cdr:to>
      <cdr:x>0.64279</cdr:x>
      <cdr:y>0.19643</cdr:y>
    </cdr:to>
    <cdr:cxnSp macro="">
      <cdr:nvCxnSpPr>
        <cdr:cNvPr id="2" name="Straight Connector 1">
          <a:extLst xmlns:a="http://schemas.openxmlformats.org/drawingml/2006/main">
            <a:ext uri="{FF2B5EF4-FFF2-40B4-BE49-F238E27FC236}">
              <a16:creationId xmlns:a16="http://schemas.microsoft.com/office/drawing/2014/main" id="{27D78BB3-FD9B-459E-AEFF-45E161DA7E3B}"/>
            </a:ext>
          </a:extLst>
        </cdr:cNvPr>
        <cdr:cNvCxnSpPr/>
      </cdr:nvCxnSpPr>
      <cdr:spPr>
        <a:xfrm xmlns:a="http://schemas.openxmlformats.org/drawingml/2006/main">
          <a:off x="576064" y="792088"/>
          <a:ext cx="4931946" cy="0"/>
        </a:xfrm>
        <a:prstGeom xmlns:a="http://schemas.openxmlformats.org/drawingml/2006/main" prst="line">
          <a:avLst/>
        </a:prstGeom>
        <a:ln xmlns:a="http://schemas.openxmlformats.org/drawingml/2006/main" w="12700">
          <a:solidFill>
            <a:srgbClr val="E31837"/>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0.09957</cdr:x>
      <cdr:y>0.19899</cdr:y>
    </cdr:from>
    <cdr:to>
      <cdr:x>0.9446</cdr:x>
      <cdr:y>0.19899</cdr:y>
    </cdr:to>
    <cdr:cxnSp macro="">
      <cdr:nvCxnSpPr>
        <cdr:cNvPr id="2" name="Straight Connector 1">
          <a:extLst xmlns:a="http://schemas.openxmlformats.org/drawingml/2006/main">
            <a:ext uri="{FF2B5EF4-FFF2-40B4-BE49-F238E27FC236}">
              <a16:creationId xmlns:a16="http://schemas.microsoft.com/office/drawing/2014/main" id="{F7B46D68-250A-4C2C-BD49-9F24ACA6FA94}"/>
            </a:ext>
          </a:extLst>
        </cdr:cNvPr>
        <cdr:cNvCxnSpPr/>
      </cdr:nvCxnSpPr>
      <cdr:spPr>
        <a:xfrm xmlns:a="http://schemas.openxmlformats.org/drawingml/2006/main">
          <a:off x="926623" y="1211307"/>
          <a:ext cx="7863840" cy="0"/>
        </a:xfrm>
        <a:prstGeom xmlns:a="http://schemas.openxmlformats.org/drawingml/2006/main" prst="line">
          <a:avLst/>
        </a:prstGeom>
        <a:ln xmlns:a="http://schemas.openxmlformats.org/drawingml/2006/main" w="12700">
          <a:solidFill>
            <a:srgbClr val="E31837"/>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CC124499-FF15-4B51-B0BB-77424C82B9A2}" type="datetimeFigureOut">
              <a:rPr lang="th-TH"/>
              <a:pPr>
                <a:defRPr/>
              </a:pPr>
              <a:t>14/09/63</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854599D-E77B-4690-8A6B-BB6870FCC3FA}" type="slidenum">
              <a:rPr lang="th-TH"/>
              <a:pPr>
                <a:defRPr/>
              </a:pPr>
              <a:t>‹#›</a:t>
            </a:fld>
            <a:endParaRPr lang="th-TH"/>
          </a:p>
        </p:txBody>
      </p:sp>
    </p:spTree>
    <p:extLst>
      <p:ext uri="{BB962C8B-B14F-4D97-AF65-F5344CB8AC3E}">
        <p14:creationId xmlns:p14="http://schemas.microsoft.com/office/powerpoint/2010/main" val="650475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6D8EF23F-2FEB-4FB0-9710-B37C552CBA6B}" type="datetimeFigureOut">
              <a:rPr lang="th-TH"/>
              <a:pPr>
                <a:defRPr/>
              </a:pPr>
              <a:t>14/09/63</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45C5234F-A171-402A-AA37-E08EC123E341}" type="slidenum">
              <a:rPr lang="th-TH"/>
              <a:pPr>
                <a:defRPr/>
              </a:pPr>
              <a:t>‹#›</a:t>
            </a:fld>
            <a:endParaRPr lang="th-TH"/>
          </a:p>
        </p:txBody>
      </p:sp>
    </p:spTree>
    <p:extLst>
      <p:ext uri="{BB962C8B-B14F-4D97-AF65-F5344CB8AC3E}">
        <p14:creationId xmlns:p14="http://schemas.microsoft.com/office/powerpoint/2010/main" val="2835134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700">
                <a:solidFill>
                  <a:schemeClr val="tx1"/>
                </a:solidFill>
                <a:latin typeface="Arial" charset="0"/>
                <a:ea typeface="ＭＳ Ｐゴシック" charset="0"/>
                <a:cs typeface="Cordia New" charset="0"/>
              </a:defRPr>
            </a:lvl1pPr>
            <a:lvl2pPr marL="712959" indent="-274215" eaLnBrk="0" hangingPunct="0">
              <a:defRPr sz="2700">
                <a:solidFill>
                  <a:schemeClr val="tx1"/>
                </a:solidFill>
                <a:latin typeface="Arial" charset="0"/>
                <a:ea typeface="Cordia New" charset="0"/>
                <a:cs typeface="Cordia New" charset="0"/>
              </a:defRPr>
            </a:lvl2pPr>
            <a:lvl3pPr marL="1096859" indent="-219372" eaLnBrk="0" hangingPunct="0">
              <a:defRPr sz="2700">
                <a:solidFill>
                  <a:schemeClr val="tx1"/>
                </a:solidFill>
                <a:latin typeface="Arial" charset="0"/>
                <a:ea typeface="Cordia New" charset="0"/>
                <a:cs typeface="Cordia New" charset="0"/>
              </a:defRPr>
            </a:lvl3pPr>
            <a:lvl4pPr marL="1535603" indent="-219372" eaLnBrk="0" hangingPunct="0">
              <a:defRPr sz="2700">
                <a:solidFill>
                  <a:schemeClr val="tx1"/>
                </a:solidFill>
                <a:latin typeface="Arial" charset="0"/>
                <a:ea typeface="Cordia New" charset="0"/>
                <a:cs typeface="Cordia New" charset="0"/>
              </a:defRPr>
            </a:lvl4pPr>
            <a:lvl5pPr marL="1974345" indent="-219372" eaLnBrk="0" hangingPunct="0">
              <a:defRPr sz="2700">
                <a:solidFill>
                  <a:schemeClr val="tx1"/>
                </a:solidFill>
                <a:latin typeface="Arial" charset="0"/>
                <a:ea typeface="Cordia New" charset="0"/>
                <a:cs typeface="Cordia New" charset="0"/>
              </a:defRPr>
            </a:lvl5pPr>
            <a:lvl6pPr marL="2413089" indent="-219372" eaLnBrk="0" fontAlgn="base" hangingPunct="0">
              <a:spcBef>
                <a:spcPct val="0"/>
              </a:spcBef>
              <a:spcAft>
                <a:spcPct val="0"/>
              </a:spcAft>
              <a:defRPr sz="2700">
                <a:solidFill>
                  <a:schemeClr val="tx1"/>
                </a:solidFill>
                <a:latin typeface="Arial" charset="0"/>
                <a:ea typeface="Cordia New" charset="0"/>
                <a:cs typeface="Cordia New" charset="0"/>
              </a:defRPr>
            </a:lvl6pPr>
            <a:lvl7pPr marL="2851832" indent="-219372" eaLnBrk="0" fontAlgn="base" hangingPunct="0">
              <a:spcBef>
                <a:spcPct val="0"/>
              </a:spcBef>
              <a:spcAft>
                <a:spcPct val="0"/>
              </a:spcAft>
              <a:defRPr sz="2700">
                <a:solidFill>
                  <a:schemeClr val="tx1"/>
                </a:solidFill>
                <a:latin typeface="Arial" charset="0"/>
                <a:ea typeface="Cordia New" charset="0"/>
                <a:cs typeface="Cordia New" charset="0"/>
              </a:defRPr>
            </a:lvl7pPr>
            <a:lvl8pPr marL="3290576" indent="-219372" eaLnBrk="0" fontAlgn="base" hangingPunct="0">
              <a:spcBef>
                <a:spcPct val="0"/>
              </a:spcBef>
              <a:spcAft>
                <a:spcPct val="0"/>
              </a:spcAft>
              <a:defRPr sz="2700">
                <a:solidFill>
                  <a:schemeClr val="tx1"/>
                </a:solidFill>
                <a:latin typeface="Arial" charset="0"/>
                <a:ea typeface="Cordia New" charset="0"/>
                <a:cs typeface="Cordia New" charset="0"/>
              </a:defRPr>
            </a:lvl8pPr>
            <a:lvl9pPr marL="3729320" indent="-219372" eaLnBrk="0" fontAlgn="base" hangingPunct="0">
              <a:spcBef>
                <a:spcPct val="0"/>
              </a:spcBef>
              <a:spcAft>
                <a:spcPct val="0"/>
              </a:spcAft>
              <a:defRPr sz="27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680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680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680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3.xml"/><Relationship Id="rId1" Type="http://schemas.openxmlformats.org/officeDocument/2006/relationships/themeOverride" Target="../theme/themeOverride1.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2.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3.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4.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5.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6.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7.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schemeClr val="bg1"/>
                </a:solidFill>
                <a:cs typeface="Arial" pitchFamily="34"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91102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28C8EFEE-1C2A-4388-B216-FE48E349DC28}" type="slidenum">
              <a:rPr lang="th-TH"/>
              <a:pPr>
                <a:defRPr/>
              </a:pPr>
              <a:t>‹#›</a:t>
            </a:fld>
            <a:endParaRPr lang="th-TH"/>
          </a:p>
        </p:txBody>
      </p:sp>
    </p:spTree>
    <p:extLst>
      <p:ext uri="{BB962C8B-B14F-4D97-AF65-F5344CB8AC3E}">
        <p14:creationId xmlns:p14="http://schemas.microsoft.com/office/powerpoint/2010/main" val="1978871620"/>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76FBFA5-319E-4886-BF5F-B2074BC3EB02}" type="slidenum">
              <a:rPr lang="th-TH"/>
              <a:pPr>
                <a:defRPr/>
              </a:pPr>
              <a:t>‹#›</a:t>
            </a:fld>
            <a:endParaRPr lang="th-TH"/>
          </a:p>
        </p:txBody>
      </p:sp>
    </p:spTree>
    <p:extLst>
      <p:ext uri="{BB962C8B-B14F-4D97-AF65-F5344CB8AC3E}">
        <p14:creationId xmlns:p14="http://schemas.microsoft.com/office/powerpoint/2010/main" val="1339654397"/>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74AE3409-6191-489F-BCF4-20A9CD54E787}" type="slidenum">
              <a:rPr lang="th-TH"/>
              <a:pPr>
                <a:defRPr/>
              </a:pPr>
              <a:t>‹#›</a:t>
            </a:fld>
            <a:endParaRPr lang="th-TH"/>
          </a:p>
        </p:txBody>
      </p:sp>
    </p:spTree>
    <p:extLst>
      <p:ext uri="{BB962C8B-B14F-4D97-AF65-F5344CB8AC3E}">
        <p14:creationId xmlns:p14="http://schemas.microsoft.com/office/powerpoint/2010/main" val="9175481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348BE17-DB30-4182-B638-64388646288F}" type="slidenum">
              <a:rPr lang="th-TH"/>
              <a:pPr>
                <a:defRPr/>
              </a:pPr>
              <a:t>‹#›</a:t>
            </a:fld>
            <a:endParaRPr lang="th-TH"/>
          </a:p>
        </p:txBody>
      </p:sp>
    </p:spTree>
    <p:extLst>
      <p:ext uri="{BB962C8B-B14F-4D97-AF65-F5344CB8AC3E}">
        <p14:creationId xmlns:p14="http://schemas.microsoft.com/office/powerpoint/2010/main" val="1861507427"/>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25903F0-DBC1-4650-8497-C3F34689D5D9}" type="slidenum">
              <a:rPr lang="th-TH"/>
              <a:pPr>
                <a:defRPr/>
              </a:pPr>
              <a:t>‹#›</a:t>
            </a:fld>
            <a:endParaRPr lang="th-TH" dirty="0"/>
          </a:p>
        </p:txBody>
      </p:sp>
    </p:spTree>
    <p:extLst>
      <p:ext uri="{BB962C8B-B14F-4D97-AF65-F5344CB8AC3E}">
        <p14:creationId xmlns:p14="http://schemas.microsoft.com/office/powerpoint/2010/main" val="244199545"/>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A8661CD-2D68-4955-AFD6-235D90247BF6}" type="slidenum">
              <a:rPr lang="th-TH"/>
              <a:pPr>
                <a:defRPr/>
              </a:pPr>
              <a:t>‹#›</a:t>
            </a:fld>
            <a:endParaRPr lang="th-TH" dirty="0"/>
          </a:p>
        </p:txBody>
      </p:sp>
    </p:spTree>
    <p:extLst>
      <p:ext uri="{BB962C8B-B14F-4D97-AF65-F5344CB8AC3E}">
        <p14:creationId xmlns:p14="http://schemas.microsoft.com/office/powerpoint/2010/main" val="598575101"/>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D6C1F44C-C434-4452-B58C-974A1DDD2696}" type="slidenum">
              <a:rPr lang="th-TH"/>
              <a:pPr>
                <a:defRPr/>
              </a:pPr>
              <a:t>‹#›</a:t>
            </a:fld>
            <a:endParaRPr lang="th-TH"/>
          </a:p>
        </p:txBody>
      </p:sp>
    </p:spTree>
    <p:extLst>
      <p:ext uri="{BB962C8B-B14F-4D97-AF65-F5344CB8AC3E}">
        <p14:creationId xmlns:p14="http://schemas.microsoft.com/office/powerpoint/2010/main" val="1531241430"/>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28C8EFEE-1C2A-4388-B216-FE48E349DC28}" type="slidenum">
              <a:rPr lang="th-TH"/>
              <a:pPr>
                <a:defRPr/>
              </a:pPr>
              <a:t>‹#›</a:t>
            </a:fld>
            <a:endParaRPr lang="th-TH"/>
          </a:p>
        </p:txBody>
      </p:sp>
    </p:spTree>
    <p:extLst>
      <p:ext uri="{BB962C8B-B14F-4D97-AF65-F5344CB8AC3E}">
        <p14:creationId xmlns:p14="http://schemas.microsoft.com/office/powerpoint/2010/main" val="3515119193"/>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129F34E-4AB5-4C66-9950-6DA742DCB067}" type="datetimeFigureOut">
              <a:rPr lang="en-AU" smtClean="0"/>
              <a:t>14/09/2020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AA25D4-3214-466F-B180-8C72D3E58521}" type="slidenum">
              <a:rPr lang="en-AU" smtClean="0"/>
              <a:t>‹#›</a:t>
            </a:fld>
            <a:endParaRPr lang="en-AU"/>
          </a:p>
        </p:txBody>
      </p:sp>
    </p:spTree>
    <p:extLst>
      <p:ext uri="{BB962C8B-B14F-4D97-AF65-F5344CB8AC3E}">
        <p14:creationId xmlns:p14="http://schemas.microsoft.com/office/powerpoint/2010/main" val="34277068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615603268"/>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80152357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28469CE-FC5C-4D6E-80E4-512E060AFF1D}" type="slidenum">
              <a:rPr lang="th-TH"/>
              <a:pPr>
                <a:defRPr/>
              </a:pPr>
              <a:t>‹#›</a:t>
            </a:fld>
            <a:endParaRPr lang="th-TH"/>
          </a:p>
        </p:txBody>
      </p:sp>
    </p:spTree>
    <p:extLst>
      <p:ext uri="{BB962C8B-B14F-4D97-AF65-F5344CB8AC3E}">
        <p14:creationId xmlns:p14="http://schemas.microsoft.com/office/powerpoint/2010/main" val="3350848959"/>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698313330"/>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368530284"/>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023323826"/>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402087936"/>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600110004"/>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074869792"/>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25013518"/>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26626513"/>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0703361"/>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5430463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958FA9D-7B59-4CBA-AAD0-8FB7A1885F61}" type="slidenum">
              <a:rPr lang="th-TH"/>
              <a:pPr>
                <a:defRPr/>
              </a:pPr>
              <a:t>‹#›</a:t>
            </a:fld>
            <a:endParaRPr lang="th-TH"/>
          </a:p>
        </p:txBody>
      </p:sp>
    </p:spTree>
    <p:extLst>
      <p:ext uri="{BB962C8B-B14F-4D97-AF65-F5344CB8AC3E}">
        <p14:creationId xmlns:p14="http://schemas.microsoft.com/office/powerpoint/2010/main" val="642676937"/>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6936155"/>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49519517"/>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16680689"/>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3241628"/>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882174"/>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90728205"/>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90055166"/>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97909258"/>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76294651"/>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5342224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B8022BE-F9F3-4CE6-A402-963C86ECDD22}" type="slidenum">
              <a:rPr lang="th-TH"/>
              <a:pPr>
                <a:defRPr/>
              </a:pPr>
              <a:t>‹#›</a:t>
            </a:fld>
            <a:endParaRPr lang="th-TH"/>
          </a:p>
        </p:txBody>
      </p:sp>
    </p:spTree>
    <p:extLst>
      <p:ext uri="{BB962C8B-B14F-4D97-AF65-F5344CB8AC3E}">
        <p14:creationId xmlns:p14="http://schemas.microsoft.com/office/powerpoint/2010/main" val="2569331373"/>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97745463"/>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035300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C0E5C8-F25D-49FC-92B6-43A94241757D}" type="slidenum">
              <a:rPr lang="th-TH"/>
              <a:pPr>
                <a:defRPr/>
              </a:pPr>
              <a:t>‹#›</a:t>
            </a:fld>
            <a:endParaRPr lang="th-TH"/>
          </a:p>
        </p:txBody>
      </p:sp>
    </p:spTree>
    <p:extLst>
      <p:ext uri="{BB962C8B-B14F-4D97-AF65-F5344CB8AC3E}">
        <p14:creationId xmlns:p14="http://schemas.microsoft.com/office/powerpoint/2010/main" val="115477984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D8C4C79-0DA3-445F-BE35-50F2E0D25F13}" type="slidenum">
              <a:rPr lang="th-TH"/>
              <a:pPr>
                <a:defRPr/>
              </a:pPr>
              <a:t>‹#›</a:t>
            </a:fld>
            <a:endParaRPr lang="th-TH" dirty="0"/>
          </a:p>
        </p:txBody>
      </p:sp>
    </p:spTree>
    <p:extLst>
      <p:ext uri="{BB962C8B-B14F-4D97-AF65-F5344CB8AC3E}">
        <p14:creationId xmlns:p14="http://schemas.microsoft.com/office/powerpoint/2010/main" val="1534239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A8FC1A-92E1-4C2E-8EA6-85C15AC9BB12}" type="slidenum">
              <a:rPr lang="th-TH"/>
              <a:pPr>
                <a:defRPr/>
              </a:pPr>
              <a:t>‹#›</a:t>
            </a:fld>
            <a:endParaRPr lang="th-TH" dirty="0"/>
          </a:p>
        </p:txBody>
      </p:sp>
    </p:spTree>
    <p:extLst>
      <p:ext uri="{BB962C8B-B14F-4D97-AF65-F5344CB8AC3E}">
        <p14:creationId xmlns:p14="http://schemas.microsoft.com/office/powerpoint/2010/main" val="15414731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73A352E-300A-455F-BE58-00B9F6B5EE23}" type="slidenum">
              <a:rPr lang="th-TH"/>
              <a:pPr>
                <a:defRPr/>
              </a:pPr>
              <a:t>‹#›</a:t>
            </a:fld>
            <a:endParaRPr lang="th-TH"/>
          </a:p>
        </p:txBody>
      </p:sp>
    </p:spTree>
    <p:extLst>
      <p:ext uri="{BB962C8B-B14F-4D97-AF65-F5344CB8AC3E}">
        <p14:creationId xmlns:p14="http://schemas.microsoft.com/office/powerpoint/2010/main" val="92338883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8E4B084-4E34-4B2A-A9DC-30708052DD66}" type="slidenum">
              <a:rPr lang="th-TH"/>
              <a:pPr>
                <a:defRPr/>
              </a:pPr>
              <a:t>‹#›</a:t>
            </a:fld>
            <a:endParaRPr lang="th-TH"/>
          </a:p>
        </p:txBody>
      </p:sp>
    </p:spTree>
    <p:extLst>
      <p:ext uri="{BB962C8B-B14F-4D97-AF65-F5344CB8AC3E}">
        <p14:creationId xmlns:p14="http://schemas.microsoft.com/office/powerpoint/2010/main" val="262144317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C3721B8-AB37-45DD-A68B-5E446B9088B1}" type="slidenum">
              <a:rPr lang="th-TH"/>
              <a:pPr>
                <a:defRPr/>
              </a:pPr>
              <a:t>‹#›</a:t>
            </a:fld>
            <a:endParaRPr lang="th-TH"/>
          </a:p>
        </p:txBody>
      </p:sp>
    </p:spTree>
    <p:extLst>
      <p:ext uri="{BB962C8B-B14F-4D97-AF65-F5344CB8AC3E}">
        <p14:creationId xmlns:p14="http://schemas.microsoft.com/office/powerpoint/2010/main" val="59147938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473084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635678DF-436A-40E4-AF9E-83C2D044431C}" type="slidenum">
              <a:rPr lang="th-TH"/>
              <a:pPr>
                <a:defRPr/>
              </a:pPr>
              <a:t>‹#›</a:t>
            </a:fld>
            <a:endParaRPr lang="th-TH"/>
          </a:p>
        </p:txBody>
      </p:sp>
    </p:spTree>
    <p:extLst>
      <p:ext uri="{BB962C8B-B14F-4D97-AF65-F5344CB8AC3E}">
        <p14:creationId xmlns:p14="http://schemas.microsoft.com/office/powerpoint/2010/main" val="283653877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E064F20A-A538-434D-8594-971F5E60A319}" type="slidenum">
              <a:rPr lang="th-TH"/>
              <a:pPr>
                <a:defRPr/>
              </a:pPr>
              <a:t>‹#›</a:t>
            </a:fld>
            <a:endParaRPr lang="th-TH"/>
          </a:p>
        </p:txBody>
      </p:sp>
    </p:spTree>
    <p:extLst>
      <p:ext uri="{BB962C8B-B14F-4D97-AF65-F5344CB8AC3E}">
        <p14:creationId xmlns:p14="http://schemas.microsoft.com/office/powerpoint/2010/main" val="286629525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0FA98F0-F9FA-41FE-9F31-82EE720AFA9B}" type="slidenum">
              <a:rPr lang="th-TH"/>
              <a:pPr>
                <a:defRPr/>
              </a:pPr>
              <a:t>‹#›</a:t>
            </a:fld>
            <a:endParaRPr lang="th-TH"/>
          </a:p>
        </p:txBody>
      </p:sp>
    </p:spTree>
    <p:extLst>
      <p:ext uri="{BB962C8B-B14F-4D97-AF65-F5344CB8AC3E}">
        <p14:creationId xmlns:p14="http://schemas.microsoft.com/office/powerpoint/2010/main" val="78295956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7642728-1B57-46C1-9463-267C48BB0491}" type="slidenum">
              <a:rPr lang="th-TH"/>
              <a:pPr>
                <a:defRPr/>
              </a:pPr>
              <a:t>‹#›</a:t>
            </a:fld>
            <a:endParaRPr lang="th-TH" dirty="0"/>
          </a:p>
        </p:txBody>
      </p:sp>
    </p:spTree>
    <p:extLst>
      <p:ext uri="{BB962C8B-B14F-4D97-AF65-F5344CB8AC3E}">
        <p14:creationId xmlns:p14="http://schemas.microsoft.com/office/powerpoint/2010/main" val="188244904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CC8AC92-CA23-40E1-9544-5840847A639B}" type="slidenum">
              <a:rPr lang="th-TH"/>
              <a:pPr>
                <a:defRPr/>
              </a:pPr>
              <a:t>‹#›</a:t>
            </a:fld>
            <a:endParaRPr lang="th-TH" dirty="0"/>
          </a:p>
        </p:txBody>
      </p:sp>
    </p:spTree>
    <p:extLst>
      <p:ext uri="{BB962C8B-B14F-4D97-AF65-F5344CB8AC3E}">
        <p14:creationId xmlns:p14="http://schemas.microsoft.com/office/powerpoint/2010/main" val="116379933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9DF010D1-5154-47AC-B743-93B37FECD4D1}" type="slidenum">
              <a:rPr lang="th-TH"/>
              <a:pPr>
                <a:defRPr/>
              </a:pPr>
              <a:t>‹#›</a:t>
            </a:fld>
            <a:endParaRPr lang="th-TH"/>
          </a:p>
        </p:txBody>
      </p:sp>
    </p:spTree>
    <p:extLst>
      <p:ext uri="{BB962C8B-B14F-4D97-AF65-F5344CB8AC3E}">
        <p14:creationId xmlns:p14="http://schemas.microsoft.com/office/powerpoint/2010/main" val="182141164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DF8CEEE-6F97-437A-BB3F-7125729487D1}" type="slidenum">
              <a:rPr lang="th-TH"/>
              <a:pPr>
                <a:defRPr/>
              </a:pPr>
              <a:t>‹#›</a:t>
            </a:fld>
            <a:endParaRPr lang="th-TH"/>
          </a:p>
        </p:txBody>
      </p:sp>
    </p:spTree>
    <p:extLst>
      <p:ext uri="{BB962C8B-B14F-4D97-AF65-F5344CB8AC3E}">
        <p14:creationId xmlns:p14="http://schemas.microsoft.com/office/powerpoint/2010/main" val="110255987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BB70DCA-EC97-4DD8-88F4-CBCD5F384AFB}" type="slidenum">
              <a:rPr lang="th-TH"/>
              <a:pPr>
                <a:defRPr/>
              </a:pPr>
              <a:t>‹#›</a:t>
            </a:fld>
            <a:endParaRPr lang="th-TH"/>
          </a:p>
        </p:txBody>
      </p:sp>
    </p:spTree>
    <p:extLst>
      <p:ext uri="{BB962C8B-B14F-4D97-AF65-F5344CB8AC3E}">
        <p14:creationId xmlns:p14="http://schemas.microsoft.com/office/powerpoint/2010/main" val="146035908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AB636B8A-3B83-4C57-BDE8-00DC3E2DBDE2}" type="slidenum">
              <a:rPr lang="th-TH"/>
              <a:pPr>
                <a:defRPr/>
              </a:pPr>
              <a:t>‹#›</a:t>
            </a:fld>
            <a:endParaRPr lang="th-TH"/>
          </a:p>
        </p:txBody>
      </p:sp>
    </p:spTree>
    <p:extLst>
      <p:ext uri="{BB962C8B-B14F-4D97-AF65-F5344CB8AC3E}">
        <p14:creationId xmlns:p14="http://schemas.microsoft.com/office/powerpoint/2010/main" val="166577284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1E7BBD27-83E0-43AE-AC69-1526866F0736}" type="slidenum">
              <a:rPr lang="th-TH"/>
              <a:pPr>
                <a:defRPr/>
              </a:pPr>
              <a:t>‹#›</a:t>
            </a:fld>
            <a:endParaRPr lang="th-TH"/>
          </a:p>
        </p:txBody>
      </p:sp>
    </p:spTree>
    <p:extLst>
      <p:ext uri="{BB962C8B-B14F-4D97-AF65-F5344CB8AC3E}">
        <p14:creationId xmlns:p14="http://schemas.microsoft.com/office/powerpoint/2010/main" val="41676989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510B847-BA01-45CD-B0D0-4DC6C21E1BA5}" type="slidenum">
              <a:rPr lang="th-TH"/>
              <a:pPr>
                <a:defRPr/>
              </a:pPr>
              <a:t>‹#›</a:t>
            </a:fld>
            <a:endParaRPr lang="th-TH"/>
          </a:p>
        </p:txBody>
      </p:sp>
    </p:spTree>
    <p:extLst>
      <p:ext uri="{BB962C8B-B14F-4D97-AF65-F5344CB8AC3E}">
        <p14:creationId xmlns:p14="http://schemas.microsoft.com/office/powerpoint/2010/main" val="377146815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1913190A-44D6-4D08-9237-4BCE8D710CAD}" type="slidenum">
              <a:rPr lang="th-TH"/>
              <a:pPr>
                <a:defRPr/>
              </a:pPr>
              <a:t>‹#›</a:t>
            </a:fld>
            <a:endParaRPr lang="th-TH"/>
          </a:p>
        </p:txBody>
      </p:sp>
    </p:spTree>
    <p:extLst>
      <p:ext uri="{BB962C8B-B14F-4D97-AF65-F5344CB8AC3E}">
        <p14:creationId xmlns:p14="http://schemas.microsoft.com/office/powerpoint/2010/main" val="427875370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457CA98-B064-4BD2-98B6-E2A74BD3A813}" type="slidenum">
              <a:rPr lang="th-TH"/>
              <a:pPr>
                <a:defRPr/>
              </a:pPr>
              <a:t>‹#›</a:t>
            </a:fld>
            <a:endParaRPr lang="th-TH" dirty="0"/>
          </a:p>
        </p:txBody>
      </p:sp>
    </p:spTree>
    <p:extLst>
      <p:ext uri="{BB962C8B-B14F-4D97-AF65-F5344CB8AC3E}">
        <p14:creationId xmlns:p14="http://schemas.microsoft.com/office/powerpoint/2010/main" val="71280410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6044DCF-4DF4-4265-9366-DD9799BC448E}" type="slidenum">
              <a:rPr lang="th-TH"/>
              <a:pPr>
                <a:defRPr/>
              </a:pPr>
              <a:t>‹#›</a:t>
            </a:fld>
            <a:endParaRPr lang="th-TH" dirty="0"/>
          </a:p>
        </p:txBody>
      </p:sp>
    </p:spTree>
    <p:extLst>
      <p:ext uri="{BB962C8B-B14F-4D97-AF65-F5344CB8AC3E}">
        <p14:creationId xmlns:p14="http://schemas.microsoft.com/office/powerpoint/2010/main" val="258466945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E0D4AF2-2181-4069-8B5B-21B11368B6DD}" type="slidenum">
              <a:rPr lang="th-TH"/>
              <a:pPr>
                <a:defRPr/>
              </a:pPr>
              <a:t>‹#›</a:t>
            </a:fld>
            <a:endParaRPr lang="th-TH"/>
          </a:p>
        </p:txBody>
      </p:sp>
    </p:spTree>
    <p:extLst>
      <p:ext uri="{BB962C8B-B14F-4D97-AF65-F5344CB8AC3E}">
        <p14:creationId xmlns:p14="http://schemas.microsoft.com/office/powerpoint/2010/main" val="123011940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CDF48486-112C-402A-B14C-3460BBC0F185}" type="slidenum">
              <a:rPr lang="th-TH"/>
              <a:pPr>
                <a:defRPr/>
              </a:pPr>
              <a:t>‹#›</a:t>
            </a:fld>
            <a:endParaRPr lang="th-TH"/>
          </a:p>
        </p:txBody>
      </p:sp>
    </p:spTree>
    <p:extLst>
      <p:ext uri="{BB962C8B-B14F-4D97-AF65-F5344CB8AC3E}">
        <p14:creationId xmlns:p14="http://schemas.microsoft.com/office/powerpoint/2010/main" val="42721958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28469CE-FC5C-4D6E-80E4-512E060AFF1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203557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958FA9D-7B59-4CBA-AAD0-8FB7A1885F6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53217768"/>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B8022BE-F9F3-4CE6-A402-963C86ECDD2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5808107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C0E5C8-F25D-49FC-92B6-43A94241757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6331731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D8C4C79-0DA3-445F-BE35-50F2E0D25F1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4662301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76FBFA5-319E-4886-BF5F-B2074BC3EB02}" type="slidenum">
              <a:rPr lang="th-TH"/>
              <a:pPr>
                <a:defRPr/>
              </a:pPr>
              <a:t>‹#›</a:t>
            </a:fld>
            <a:endParaRPr lang="th-TH"/>
          </a:p>
        </p:txBody>
      </p:sp>
    </p:spTree>
    <p:extLst>
      <p:ext uri="{BB962C8B-B14F-4D97-AF65-F5344CB8AC3E}">
        <p14:creationId xmlns:p14="http://schemas.microsoft.com/office/powerpoint/2010/main" val="418321583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A8FC1A-92E1-4C2E-8EA6-85C15AC9BB1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0299076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73A352E-300A-455F-BE58-00B9F6B5EE23}"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5297116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8E4B084-4E34-4B2A-A9DC-30708052DD6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601429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510B847-BA01-45CD-B0D0-4DC6C21E1BA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1180175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76FBFA5-319E-4886-BF5F-B2074BC3EB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48578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74AE3409-6191-489F-BCF4-20A9CD54E78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595890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348BE17-DB30-4182-B638-6438864628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3948624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25903F0-DBC1-4650-8497-C3F34689D5D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5239123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A8661CD-2D68-4955-AFD6-235D90247BF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9366813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D6C1F44C-C434-4452-B58C-974A1DDD269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80564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74AE3409-6191-489F-BCF4-20A9CD54E787}" type="slidenum">
              <a:rPr lang="th-TH"/>
              <a:pPr>
                <a:defRPr/>
              </a:pPr>
              <a:t>‹#›</a:t>
            </a:fld>
            <a:endParaRPr lang="th-TH"/>
          </a:p>
        </p:txBody>
      </p:sp>
    </p:spTree>
    <p:extLst>
      <p:ext uri="{BB962C8B-B14F-4D97-AF65-F5344CB8AC3E}">
        <p14:creationId xmlns:p14="http://schemas.microsoft.com/office/powerpoint/2010/main" val="91649746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28C8EFEE-1C2A-4388-B216-FE48E349DC2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309736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93676861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19198716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333982467"/>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842453846"/>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26726901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08854204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86013953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22002575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5D6AA00-4652-4261-95C4-2134DBA71F51}" type="slidenum">
              <a:rPr lang="th-TH"/>
              <a:pPr>
                <a:defRPr/>
              </a:pPr>
              <a:t>‹#›</a:t>
            </a:fld>
            <a:endParaRPr lang="th-TH"/>
          </a:p>
        </p:txBody>
      </p:sp>
    </p:spTree>
    <p:extLst>
      <p:ext uri="{BB962C8B-B14F-4D97-AF65-F5344CB8AC3E}">
        <p14:creationId xmlns:p14="http://schemas.microsoft.com/office/powerpoint/2010/main" val="204677102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348BE17-DB30-4182-B638-64388646288F}" type="slidenum">
              <a:rPr lang="th-TH"/>
              <a:pPr>
                <a:defRPr/>
              </a:pPr>
              <a:t>‹#›</a:t>
            </a:fld>
            <a:endParaRPr lang="th-TH"/>
          </a:p>
        </p:txBody>
      </p:sp>
    </p:spTree>
    <p:extLst>
      <p:ext uri="{BB962C8B-B14F-4D97-AF65-F5344CB8AC3E}">
        <p14:creationId xmlns:p14="http://schemas.microsoft.com/office/powerpoint/2010/main" val="1473288342"/>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8A44015E-8AA0-4AC0-B6A1-E05D95F9EC65}" type="slidenum">
              <a:rPr lang="th-TH"/>
              <a:pPr>
                <a:defRPr/>
              </a:pPr>
              <a:t>‹#›</a:t>
            </a:fld>
            <a:endParaRPr lang="th-TH"/>
          </a:p>
        </p:txBody>
      </p:sp>
    </p:spTree>
    <p:extLst>
      <p:ext uri="{BB962C8B-B14F-4D97-AF65-F5344CB8AC3E}">
        <p14:creationId xmlns:p14="http://schemas.microsoft.com/office/powerpoint/2010/main" val="240116401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7144B9F-714D-498C-B689-C6B9F2F0B533}" type="slidenum">
              <a:rPr lang="th-TH"/>
              <a:pPr>
                <a:defRPr/>
              </a:pPr>
              <a:t>‹#›</a:t>
            </a:fld>
            <a:endParaRPr lang="th-TH"/>
          </a:p>
        </p:txBody>
      </p:sp>
    </p:spTree>
    <p:extLst>
      <p:ext uri="{BB962C8B-B14F-4D97-AF65-F5344CB8AC3E}">
        <p14:creationId xmlns:p14="http://schemas.microsoft.com/office/powerpoint/2010/main" val="384139429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2C16C2AE-950F-42C0-BA80-8E0D3F6E6216}" type="slidenum">
              <a:rPr lang="th-TH"/>
              <a:pPr>
                <a:defRPr/>
              </a:pPr>
              <a:t>‹#›</a:t>
            </a:fld>
            <a:endParaRPr lang="th-TH"/>
          </a:p>
        </p:txBody>
      </p:sp>
    </p:spTree>
    <p:extLst>
      <p:ext uri="{BB962C8B-B14F-4D97-AF65-F5344CB8AC3E}">
        <p14:creationId xmlns:p14="http://schemas.microsoft.com/office/powerpoint/2010/main" val="268697372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55F8384-C86E-4434-891F-B02A3BDDFF41}" type="slidenum">
              <a:rPr lang="th-TH"/>
              <a:pPr>
                <a:defRPr/>
              </a:pPr>
              <a:t>‹#›</a:t>
            </a:fld>
            <a:endParaRPr lang="th-TH" dirty="0"/>
          </a:p>
        </p:txBody>
      </p:sp>
    </p:spTree>
    <p:extLst>
      <p:ext uri="{BB962C8B-B14F-4D97-AF65-F5344CB8AC3E}">
        <p14:creationId xmlns:p14="http://schemas.microsoft.com/office/powerpoint/2010/main" val="395369607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A98ECDD-6D60-4334-9AE6-D98B7A2794BE}" type="slidenum">
              <a:rPr lang="th-TH"/>
              <a:pPr>
                <a:defRPr/>
              </a:pPr>
              <a:t>‹#›</a:t>
            </a:fld>
            <a:endParaRPr lang="th-TH" dirty="0"/>
          </a:p>
        </p:txBody>
      </p:sp>
    </p:spTree>
    <p:extLst>
      <p:ext uri="{BB962C8B-B14F-4D97-AF65-F5344CB8AC3E}">
        <p14:creationId xmlns:p14="http://schemas.microsoft.com/office/powerpoint/2010/main" val="359076139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9F64AF91-4D3E-4F18-8B45-7302B3AEAEBF}" type="slidenum">
              <a:rPr lang="th-TH"/>
              <a:pPr>
                <a:defRPr/>
              </a:pPr>
              <a:t>‹#›</a:t>
            </a:fld>
            <a:endParaRPr lang="th-TH"/>
          </a:p>
        </p:txBody>
      </p:sp>
    </p:spTree>
    <p:extLst>
      <p:ext uri="{BB962C8B-B14F-4D97-AF65-F5344CB8AC3E}">
        <p14:creationId xmlns:p14="http://schemas.microsoft.com/office/powerpoint/2010/main" val="3102344341"/>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8E23E1F-6389-481F-AB8E-189A1C7E309A}" type="slidenum">
              <a:rPr lang="th-TH"/>
              <a:pPr>
                <a:defRPr/>
              </a:pPr>
              <a:t>‹#›</a:t>
            </a:fld>
            <a:endParaRPr lang="th-TH"/>
          </a:p>
        </p:txBody>
      </p:sp>
    </p:spTree>
    <p:extLst>
      <p:ext uri="{BB962C8B-B14F-4D97-AF65-F5344CB8AC3E}">
        <p14:creationId xmlns:p14="http://schemas.microsoft.com/office/powerpoint/2010/main" val="1096766874"/>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20829234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524905159"/>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6746122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25903F0-DBC1-4650-8497-C3F34689D5D9}" type="slidenum">
              <a:rPr lang="th-TH"/>
              <a:pPr>
                <a:defRPr/>
              </a:pPr>
              <a:t>‹#›</a:t>
            </a:fld>
            <a:endParaRPr lang="th-TH" dirty="0"/>
          </a:p>
        </p:txBody>
      </p:sp>
    </p:spTree>
    <p:extLst>
      <p:ext uri="{BB962C8B-B14F-4D97-AF65-F5344CB8AC3E}">
        <p14:creationId xmlns:p14="http://schemas.microsoft.com/office/powerpoint/2010/main" val="572735354"/>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172082645"/>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65085316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86664109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24961096"/>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272714107"/>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98038903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00367907"/>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78297541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451344582"/>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39178857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A8661CD-2D68-4955-AFD6-235D90247BF6}" type="slidenum">
              <a:rPr lang="th-TH"/>
              <a:pPr>
                <a:defRPr/>
              </a:pPr>
              <a:t>‹#›</a:t>
            </a:fld>
            <a:endParaRPr lang="th-TH" dirty="0"/>
          </a:p>
        </p:txBody>
      </p:sp>
    </p:spTree>
    <p:extLst>
      <p:ext uri="{BB962C8B-B14F-4D97-AF65-F5344CB8AC3E}">
        <p14:creationId xmlns:p14="http://schemas.microsoft.com/office/powerpoint/2010/main" val="350685837"/>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292244484"/>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082400252"/>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069017759"/>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67940962"/>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2416612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14744835"/>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97432762"/>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85932949"/>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10304509"/>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384237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D6C1F44C-C434-4452-B58C-974A1DDD2696}" type="slidenum">
              <a:rPr lang="th-TH"/>
              <a:pPr>
                <a:defRPr/>
              </a:pPr>
              <a:t>‹#›</a:t>
            </a:fld>
            <a:endParaRPr lang="th-TH"/>
          </a:p>
        </p:txBody>
      </p:sp>
    </p:spTree>
    <p:extLst>
      <p:ext uri="{BB962C8B-B14F-4D97-AF65-F5344CB8AC3E}">
        <p14:creationId xmlns:p14="http://schemas.microsoft.com/office/powerpoint/2010/main" val="1446793022"/>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31279921"/>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697350367"/>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230737269"/>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839441134"/>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9230591"/>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2897612722"/>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2106719620"/>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15421420"/>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1124909948"/>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510B847-BA01-45CD-B0D0-4DC6C21E1BA5}" type="slidenum">
              <a:rPr lang="th-TH"/>
              <a:pPr>
                <a:defRPr/>
              </a:pPr>
              <a:t>‹#›</a:t>
            </a:fld>
            <a:endParaRPr lang="th-TH"/>
          </a:p>
        </p:txBody>
      </p:sp>
    </p:spTree>
    <p:extLst>
      <p:ext uri="{BB962C8B-B14F-4D97-AF65-F5344CB8AC3E}">
        <p14:creationId xmlns:p14="http://schemas.microsoft.com/office/powerpoint/2010/main" val="21996644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7.png"/><Relationship Id="rId5" Type="http://schemas.openxmlformats.org/officeDocument/2006/relationships/slideLayout" Target="../slideLayouts/slideLayout71.xml"/><Relationship Id="rId10" Type="http://schemas.openxmlformats.org/officeDocument/2006/relationships/image" Target="../media/image6.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7.png"/><Relationship Id="rId5" Type="http://schemas.openxmlformats.org/officeDocument/2006/relationships/slideLayout" Target="../slideLayouts/slideLayout79.xml"/><Relationship Id="rId10"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4.png"/><Relationship Id="rId5" Type="http://schemas.openxmlformats.org/officeDocument/2006/relationships/slideLayout" Target="../slideLayouts/slideLayout87.xml"/><Relationship Id="rId10" Type="http://schemas.openxmlformats.org/officeDocument/2006/relationships/image" Target="../media/image3.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4.png"/><Relationship Id="rId5" Type="http://schemas.openxmlformats.org/officeDocument/2006/relationships/slideLayout" Target="../slideLayouts/slideLayout95.xml"/><Relationship Id="rId10" Type="http://schemas.openxmlformats.org/officeDocument/2006/relationships/image" Target="../media/image3.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image" Target="../media/image4.png"/><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3.png"/><Relationship Id="rId5" Type="http://schemas.openxmlformats.org/officeDocument/2006/relationships/slideLayout" Target="../slideLayouts/slideLayout103.xml"/><Relationship Id="rId10" Type="http://schemas.openxmlformats.org/officeDocument/2006/relationships/theme" Target="../theme/theme14.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image" Target="../media/image7.png"/><Relationship Id="rId5" Type="http://schemas.openxmlformats.org/officeDocument/2006/relationships/slideLayout" Target="../slideLayouts/slideLayout112.xml"/><Relationship Id="rId10" Type="http://schemas.openxmlformats.org/officeDocument/2006/relationships/image" Target="../media/image6.png"/><Relationship Id="rId4" Type="http://schemas.openxmlformats.org/officeDocument/2006/relationships/slideLayout" Target="../slideLayouts/slideLayout111.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image" Target="../media/image4.png"/><Relationship Id="rId5" Type="http://schemas.openxmlformats.org/officeDocument/2006/relationships/slideLayout" Target="../slideLayouts/slideLayout120.xml"/><Relationship Id="rId10" Type="http://schemas.openxmlformats.org/officeDocument/2006/relationships/image" Target="../media/image3.png"/><Relationship Id="rId4" Type="http://schemas.openxmlformats.org/officeDocument/2006/relationships/slideLayout" Target="../slideLayouts/slideLayout119.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image" Target="../media/image4.png"/><Relationship Id="rId5" Type="http://schemas.openxmlformats.org/officeDocument/2006/relationships/slideLayout" Target="../slideLayouts/slideLayout128.xml"/><Relationship Id="rId10" Type="http://schemas.openxmlformats.org/officeDocument/2006/relationships/image" Target="../media/image3.png"/><Relationship Id="rId4" Type="http://schemas.openxmlformats.org/officeDocument/2006/relationships/slideLayout" Target="../slideLayouts/slideLayout127.xml"/><Relationship Id="rId9"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4.png"/><Relationship Id="rId5" Type="http://schemas.openxmlformats.org/officeDocument/2006/relationships/slideLayout" Target="../slideLayouts/slideLayout47.xml"/><Relationship Id="rId10"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4.png"/><Relationship Id="rId5" Type="http://schemas.openxmlformats.org/officeDocument/2006/relationships/slideLayout" Target="../slideLayouts/slideLayout63.xml"/><Relationship Id="rId10" Type="http://schemas.openxmlformats.org/officeDocument/2006/relationships/image" Target="../media/image3.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cs typeface="+mn-cs"/>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3" r:id="rId1"/>
    <p:sldLayoutId id="214748395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276209"/>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114129"/>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825988"/>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pPr fontAlgn="auto">
              <a:spcBef>
                <a:spcPts val="0"/>
              </a:spcBef>
              <a:spcAft>
                <a:spcPts val="0"/>
              </a:spcAft>
            </a:pPr>
            <a:fld id="{26C2CD33-3677-460D-89D1-390D86E77732}" type="slidenum">
              <a:rPr lang="th-TH" smtClean="0">
                <a:solidFill>
                  <a:prstClr val="black">
                    <a:tint val="75000"/>
                  </a:prstClr>
                </a:solidFill>
                <a:latin typeface="Arial"/>
                <a:cs typeface="Cordia New"/>
              </a:rPr>
              <a:pPr fontAlgn="auto">
                <a:spcBef>
                  <a:spcPts val="0"/>
                </a:spcBef>
                <a:spcAft>
                  <a:spcPts val="0"/>
                </a:spcAft>
              </a:pPr>
              <a:t>‹#›</a:t>
            </a:fld>
            <a:endParaRPr lang="th-TH" dirty="0">
              <a:solidFill>
                <a:prstClr val="black">
                  <a:tint val="75000"/>
                </a:prstClr>
              </a:solidFill>
              <a:latin typeface="Arial"/>
              <a:cs typeface="Cordia New"/>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fontAlgn="auto">
              <a:spcBef>
                <a:spcPts val="0"/>
              </a:spcBef>
              <a:spcAft>
                <a:spcPts val="0"/>
              </a:spcAft>
            </a:pP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pPr fontAlgn="auto">
              <a:spcBef>
                <a:spcPts val="0"/>
              </a:spcBef>
              <a:spcAft>
                <a:spcPts val="0"/>
              </a:spcAft>
            </a:pPr>
            <a:r>
              <a:rPr lang="en-US" sz="3600" b="1" dirty="0">
                <a:solidFill>
                  <a:prstClr val="white"/>
                </a:solidFill>
                <a:latin typeface="Arial"/>
                <a:cs typeface="+mn-cs"/>
              </a:rPr>
              <a:t>HIV and AIDS</a:t>
            </a:r>
            <a:endParaRPr lang="th-TH" sz="3600" b="1" dirty="0">
              <a:solidFill>
                <a:prstClr val="white"/>
              </a:solidFill>
              <a:latin typeface="Arial"/>
              <a:cs typeface="Cordia New"/>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pPr fontAlgn="auto">
              <a:spcBef>
                <a:spcPts val="0"/>
              </a:spcBef>
              <a:spcAft>
                <a:spcPts val="0"/>
              </a:spcAft>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2079491857"/>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AFFED9B-8DC3-4FE9-93BE-9A7809AB7172}"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192327"/>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80917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274842"/>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342021"/>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AFFED9B-8DC3-4FE9-93BE-9A7809AB7172}"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8051943-5193-44E4-8772-F867A420804D}"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prstClr val="black">
                    <a:tint val="75000"/>
                  </a:prstClr>
                </a:solidFill>
                <a:latin typeface="+mn-lt"/>
                <a:cs typeface="+mn-cs"/>
              </a:defRPr>
            </a:lvl1pPr>
          </a:lstStyle>
          <a:p>
            <a:pPr>
              <a:defRPr/>
            </a:pPr>
            <a:fld id="{A73BC8DF-FD72-4F8A-83F9-11DE394D0B8E}"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prstClr val="black">
                    <a:tint val="75000"/>
                  </a:prstClr>
                </a:solidFill>
                <a:latin typeface="+mn-lt"/>
                <a:cs typeface="+mn-cs"/>
              </a:defRPr>
            </a:lvl1pPr>
          </a:lstStyle>
          <a:p>
            <a:pPr>
              <a:defRPr/>
            </a:pPr>
            <a:fld id="{13E7B41F-8660-4B8D-B115-84FA5872F2A5}"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5128"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8051943-5193-44E4-8772-F867A420804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880216458"/>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AFFED9B-8DC3-4FE9-93BE-9A7809AB7172}"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857462"/>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82299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prstClr val="black">
                    <a:tint val="75000"/>
                  </a:prstClr>
                </a:solidFill>
                <a:latin typeface="+mn-lt"/>
                <a:cs typeface="+mn-cs"/>
              </a:defRPr>
            </a:lvl1pPr>
          </a:lstStyle>
          <a:p>
            <a:pPr>
              <a:defRPr/>
            </a:pPr>
            <a:fld id="{C89055BE-3817-4188-ADF1-F41081045034}"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820605392"/>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9.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7.xml"/><Relationship Id="rId5" Type="http://schemas.openxmlformats.org/officeDocument/2006/relationships/slide" Target="slide23.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5.xml"/><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xml"/><Relationship Id="rId1" Type="http://schemas.openxmlformats.org/officeDocument/2006/relationships/slideLayout" Target="../slideLayouts/slideLayout128.xml"/><Relationship Id="rId4" Type="http://schemas.openxmlformats.org/officeDocument/2006/relationships/hyperlink" Target="http://www.aidsdatahub.org/"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6.xml"/><Relationship Id="rId1" Type="http://schemas.openxmlformats.org/officeDocument/2006/relationships/slideLayout" Target="../slideLayouts/slideLayout128.xml"/><Relationship Id="rId4" Type="http://schemas.openxmlformats.org/officeDocument/2006/relationships/hyperlink" Target="http://www.aidsdatahub.org/" TargetMode="Externa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7.xml"/><Relationship Id="rId1" Type="http://schemas.openxmlformats.org/officeDocument/2006/relationships/slideLayout" Target="../slideLayouts/slideLayout128.xml"/><Relationship Id="rId4" Type="http://schemas.openxmlformats.org/officeDocument/2006/relationships/hyperlink" Target="http://www.aidsdatahub.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hemeOverride" Target="../theme/themeOverride32.xml"/><Relationship Id="rId4" Type="http://schemas.openxmlformats.org/officeDocument/2006/relationships/hyperlink" Target="http://www.aidsdatahub.org/"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11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11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120.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bwMode="auto">
          <a:xfrm>
            <a:off x="356964" y="4350346"/>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Bhutan</a:t>
            </a:r>
            <a:endParaRPr lang="th-TH" dirty="0"/>
          </a:p>
        </p:txBody>
      </p:sp>
      <p:sp>
        <p:nvSpPr>
          <p:cNvPr id="2" name="TextBox 1">
            <a:extLst>
              <a:ext uri="{FF2B5EF4-FFF2-40B4-BE49-F238E27FC236}">
                <a16:creationId xmlns:a16="http://schemas.microsoft.com/office/drawing/2014/main" id="{39E5AE27-DEBA-4AD1-B034-6AC15D275DDF}"/>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August 2019</a:t>
            </a:r>
            <a:endParaRPr lang="en-GB" sz="21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263352" y="1542058"/>
            <a:ext cx="1108923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Number of cumulative HIV infections by age group and gender, 1993 – 2014</a:t>
            </a:r>
          </a:p>
        </p:txBody>
      </p:sp>
      <p:sp>
        <p:nvSpPr>
          <p:cNvPr id="3" name="Slide Number Placeholder 2"/>
          <p:cNvSpPr>
            <a:spLocks noGrp="1"/>
          </p:cNvSpPr>
          <p:nvPr>
            <p:ph type="sldNum" sz="quarter" idx="10"/>
          </p:nvPr>
        </p:nvSpPr>
        <p:spPr/>
        <p:txBody>
          <a:bodyPr/>
          <a:lstStyle/>
          <a:p>
            <a:pPr>
              <a:defRPr/>
            </a:pPr>
            <a:fld id="{63496B5E-39E5-4A34-AF3C-7759C675FA7A}" type="slidenum">
              <a:rPr lang="th-TH" smtClean="0"/>
              <a:pPr>
                <a:defRPr/>
              </a:pPr>
              <a:t>10</a:t>
            </a:fld>
            <a:endParaRPr lang="th-TH" dirty="0"/>
          </a:p>
        </p:txBody>
      </p:sp>
      <p:sp>
        <p:nvSpPr>
          <p:cNvPr id="47109" name="Rectangle 7"/>
          <p:cNvSpPr>
            <a:spLocks noChangeArrowheads="1"/>
          </p:cNvSpPr>
          <p:nvPr/>
        </p:nvSpPr>
        <p:spPr bwMode="auto">
          <a:xfrm>
            <a:off x="119336" y="6587973"/>
            <a:ext cx="8458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dirty="0">
                <a:cs typeface="Arial" charset="0"/>
              </a:rPr>
              <a:t>Source: Prepared by </a:t>
            </a:r>
            <a:r>
              <a:rPr lang="en-US" sz="900" dirty="0">
                <a:cs typeface="Arial" charset="0"/>
                <a:hlinkClick r:id="rId2"/>
              </a:rPr>
              <a:t>www.aidsdatahub.org</a:t>
            </a:r>
            <a:r>
              <a:rPr lang="en-US" sz="900" dirty="0">
                <a:cs typeface="Arial" charset="0"/>
              </a:rPr>
              <a:t> based on National AIDS Control Programme. (2015). Country Progress Report on the HIV Response in Bhutan-2015.</a:t>
            </a:r>
            <a:endParaRPr lang="en-GB" sz="900" dirty="0">
              <a:cs typeface="Arial" charset="0"/>
            </a:endParaRPr>
          </a:p>
        </p:txBody>
      </p:sp>
      <p:graphicFrame>
        <p:nvGraphicFramePr>
          <p:cNvPr id="7" name="Chart 6"/>
          <p:cNvGraphicFramePr>
            <a:graphicFrameLocks noGrp="1"/>
          </p:cNvGraphicFramePr>
          <p:nvPr>
            <p:extLst>
              <p:ext uri="{D42A27DB-BD31-4B8C-83A1-F6EECF244321}">
                <p14:modId xmlns:p14="http://schemas.microsoft.com/office/powerpoint/2010/main" val="600374555"/>
              </p:ext>
            </p:extLst>
          </p:nvPr>
        </p:nvGraphicFramePr>
        <p:xfrm>
          <a:off x="1775520" y="2276872"/>
          <a:ext cx="8640960" cy="41044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298483" y="1571612"/>
            <a:ext cx="11558157"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cumulative HIV infections by mode of transmission, 1993 – 2014</a:t>
            </a:r>
            <a:br>
              <a:rPr lang="th-TH" dirty="0"/>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4A8E6AED-7183-4141-A7C3-A56E20F69D53}" type="slidenum">
              <a:rPr lang="th-TH" smtClean="0"/>
              <a:pPr>
                <a:defRPr/>
              </a:pPr>
              <a:t>11</a:t>
            </a:fld>
            <a:endParaRPr lang="th-TH" dirty="0"/>
          </a:p>
        </p:txBody>
      </p:sp>
      <p:sp>
        <p:nvSpPr>
          <p:cNvPr id="48133" name="Rectangle 7"/>
          <p:cNvSpPr>
            <a:spLocks noChangeArrowheads="1"/>
          </p:cNvSpPr>
          <p:nvPr/>
        </p:nvSpPr>
        <p:spPr bwMode="auto">
          <a:xfrm>
            <a:off x="245381" y="6483212"/>
            <a:ext cx="8458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dirty="0">
                <a:cs typeface="Arial" charset="0"/>
              </a:rPr>
              <a:t>Source: Prepared by </a:t>
            </a:r>
            <a:r>
              <a:rPr lang="en-US" sz="900" dirty="0">
                <a:cs typeface="Arial" charset="0"/>
                <a:hlinkClick r:id="rId2"/>
              </a:rPr>
              <a:t>www.aidsdatahub.org</a:t>
            </a:r>
            <a:r>
              <a:rPr lang="en-US" sz="900" dirty="0">
                <a:cs typeface="Arial" charset="0"/>
              </a:rPr>
              <a:t> based on National AIDS Control Programme. (2015). Country Progress Report on the HIV Response in Bhutan-2015.</a:t>
            </a:r>
            <a:endParaRPr lang="en-GB" sz="900" dirty="0">
              <a:cs typeface="Arial"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364491078"/>
              </p:ext>
            </p:extLst>
          </p:nvPr>
        </p:nvGraphicFramePr>
        <p:xfrm>
          <a:off x="2495600" y="2348880"/>
          <a:ext cx="7505650" cy="37566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71612"/>
            <a:ext cx="10729192" cy="504000"/>
          </a:xfrm>
        </p:spPr>
        <p:txBody>
          <a:bodyPr/>
          <a:lstStyle/>
          <a:p>
            <a:r>
              <a:rPr lang="en-US" dirty="0"/>
              <a:t>Proportion of cumulative HIV infections by site of detection, 1993 – 2014</a:t>
            </a:r>
            <a:endParaRPr lang="en-GB" dirty="0"/>
          </a:p>
        </p:txBody>
      </p:sp>
      <p:sp>
        <p:nvSpPr>
          <p:cNvPr id="3" name="Slide Number Placeholder 2"/>
          <p:cNvSpPr>
            <a:spLocks noGrp="1"/>
          </p:cNvSpPr>
          <p:nvPr>
            <p:ph type="sldNum" sz="quarter" idx="10"/>
          </p:nvPr>
        </p:nvSpPr>
        <p:spPr/>
        <p:txBody>
          <a:bodyPr/>
          <a:lstStyle/>
          <a:p>
            <a:pPr>
              <a:defRPr/>
            </a:pPr>
            <a:fld id="{6D8C4C79-0DA3-445F-BE35-50F2E0D25F13}" type="slidenum">
              <a:rPr lang="th-TH" smtClean="0"/>
              <a:pPr>
                <a:defRPr/>
              </a:pPr>
              <a:t>12</a:t>
            </a:fld>
            <a:endParaRPr lang="th-TH" dirty="0"/>
          </a:p>
        </p:txBody>
      </p:sp>
      <p:graphicFrame>
        <p:nvGraphicFramePr>
          <p:cNvPr id="4" name="Chart 3"/>
          <p:cNvGraphicFramePr>
            <a:graphicFrameLocks noGrp="1"/>
          </p:cNvGraphicFramePr>
          <p:nvPr>
            <p:extLst>
              <p:ext uri="{D42A27DB-BD31-4B8C-83A1-F6EECF244321}">
                <p14:modId xmlns:p14="http://schemas.microsoft.com/office/powerpoint/2010/main" val="3068586089"/>
              </p:ext>
            </p:extLst>
          </p:nvPr>
        </p:nvGraphicFramePr>
        <p:xfrm>
          <a:off x="2855640" y="2276872"/>
          <a:ext cx="5904656"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7"/>
          <p:cNvSpPr>
            <a:spLocks noChangeArrowheads="1"/>
          </p:cNvSpPr>
          <p:nvPr/>
        </p:nvSpPr>
        <p:spPr bwMode="auto">
          <a:xfrm>
            <a:off x="191344" y="6540501"/>
            <a:ext cx="8458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dirty="0">
                <a:cs typeface="Arial" charset="0"/>
              </a:rPr>
              <a:t>Source: Prepared by </a:t>
            </a:r>
            <a:r>
              <a:rPr lang="en-US" sz="900" dirty="0">
                <a:cs typeface="Arial" charset="0"/>
                <a:hlinkClick r:id="rId3"/>
              </a:rPr>
              <a:t>www.aidsdatahub.org</a:t>
            </a:r>
            <a:r>
              <a:rPr lang="en-US" sz="900" dirty="0">
                <a:cs typeface="Arial" charset="0"/>
              </a:rPr>
              <a:t> based on National AIDS Control Programme. (2015). Country Progress Report on the HIV Response in Bhutan-2015.</a:t>
            </a:r>
            <a:endParaRPr lang="en-GB" sz="900" dirty="0">
              <a:cs typeface="Arial" charset="0"/>
            </a:endParaRPr>
          </a:p>
        </p:txBody>
      </p:sp>
    </p:spTree>
    <p:extLst>
      <p:ext uri="{BB962C8B-B14F-4D97-AF65-F5344CB8AC3E}">
        <p14:creationId xmlns:p14="http://schemas.microsoft.com/office/powerpoint/2010/main" val="423906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63352" y="1511065"/>
            <a:ext cx="1144927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cs typeface="Cordia New" pitchFamily="34" charset="-34"/>
              </a:rPr>
              <a:t>Syphilis and hepatitis B prevalence among surveyed populations, 2006-2011</a:t>
            </a:r>
            <a:endParaRPr lang="en-GB"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EE14E682-42DE-4B77-954C-7ED2CA3AC7FB}" type="slidenum">
              <a:rPr lang="th-TH" smtClean="0"/>
              <a:pPr>
                <a:defRPr/>
              </a:pPr>
              <a:t>13</a:t>
            </a:fld>
            <a:endParaRPr lang="th-TH" dirty="0"/>
          </a:p>
        </p:txBody>
      </p:sp>
      <p:sp>
        <p:nvSpPr>
          <p:cNvPr id="6" name="Rectangle 7"/>
          <p:cNvSpPr>
            <a:spLocks noChangeArrowheads="1"/>
          </p:cNvSpPr>
          <p:nvPr/>
        </p:nvSpPr>
        <p:spPr bwMode="auto">
          <a:xfrm>
            <a:off x="-1" y="6377554"/>
            <a:ext cx="1158240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cs typeface="Arial" charset="0"/>
              </a:rPr>
              <a:t>Source: Prepared by </a:t>
            </a:r>
            <a:r>
              <a:rPr lang="en-US" sz="900" dirty="0">
                <a:cs typeface="Arial" charset="0"/>
                <a:hlinkClick r:id="rId2"/>
              </a:rPr>
              <a:t>www.aidsdatahub.org</a:t>
            </a:r>
            <a:r>
              <a:rPr lang="en-US" sz="900" dirty="0">
                <a:cs typeface="Arial" charset="0"/>
              </a:rPr>
              <a:t> based on </a:t>
            </a:r>
            <a:r>
              <a:rPr lang="en-GB" sz="900" dirty="0"/>
              <a:t>Royal Government of Bhutan (2008). National Strategic Plan for the Prevention and Control of STIs and HIV and AIDS; </a:t>
            </a:r>
            <a:r>
              <a:rPr lang="en-US" sz="900" dirty="0">
                <a:cs typeface="Arial" charset="0"/>
              </a:rPr>
              <a:t>National STIs and HIV/AIDS Prevention and Control </a:t>
            </a:r>
            <a:r>
              <a:rPr lang="en-US" sz="900" dirty="0" err="1">
                <a:cs typeface="Arial" charset="0"/>
              </a:rPr>
              <a:t>Programme</a:t>
            </a:r>
            <a:r>
              <a:rPr lang="en-US" sz="900" dirty="0">
                <a:cs typeface="Arial" charset="0"/>
              </a:rPr>
              <a:t>. (2012). Bhutan Global AIDS Response Progress Report, 2012; </a:t>
            </a:r>
            <a:r>
              <a:rPr lang="en-GB" sz="900" dirty="0"/>
              <a:t>and Royal Government of Bhutan (2012). Bhutan National Strategic Plan for the Prevention and Control of STIs and HIV/ AIDS (2012-2016), Kingdom of Bhutan, </a:t>
            </a:r>
            <a:r>
              <a:rPr lang="en-GB" sz="900" dirty="0" err="1"/>
              <a:t>Thimphu</a:t>
            </a:r>
            <a:r>
              <a:rPr lang="en-GB" sz="900" dirty="0"/>
              <a:t> </a:t>
            </a:r>
            <a:endParaRPr lang="en-GB" sz="900" dirty="0">
              <a:cs typeface="Arial" charset="0"/>
            </a:endParaRPr>
          </a:p>
        </p:txBody>
      </p:sp>
      <p:graphicFrame>
        <p:nvGraphicFramePr>
          <p:cNvPr id="8" name="Chart 7"/>
          <p:cNvGraphicFramePr>
            <a:graphicFrameLocks noGrp="1"/>
          </p:cNvGraphicFramePr>
          <p:nvPr>
            <p:extLst>
              <p:ext uri="{D42A27DB-BD31-4B8C-83A1-F6EECF244321}">
                <p14:modId xmlns:p14="http://schemas.microsoft.com/office/powerpoint/2010/main" val="93017875"/>
              </p:ext>
            </p:extLst>
          </p:nvPr>
        </p:nvGraphicFramePr>
        <p:xfrm>
          <a:off x="1847528" y="2276872"/>
          <a:ext cx="8496944" cy="399590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68" y="1628800"/>
            <a:ext cx="11881320" cy="504000"/>
          </a:xfrm>
        </p:spPr>
        <p:txBody>
          <a:bodyPr/>
          <a:lstStyle/>
          <a:p>
            <a:r>
              <a:rPr lang="en-US" dirty="0"/>
              <a:t>Sexually transmitted infections (STI) incidence per 10,000 population, 2008-2012</a:t>
            </a:r>
            <a:endParaRPr lang="en-GB" dirty="0"/>
          </a:p>
        </p:txBody>
      </p:sp>
      <p:sp>
        <p:nvSpPr>
          <p:cNvPr id="3" name="Slide Number Placeholder 2"/>
          <p:cNvSpPr>
            <a:spLocks noGrp="1"/>
          </p:cNvSpPr>
          <p:nvPr>
            <p:ph type="sldNum" sz="quarter" idx="10"/>
          </p:nvPr>
        </p:nvSpPr>
        <p:spPr/>
        <p:txBody>
          <a:bodyPr/>
          <a:lstStyle/>
          <a:p>
            <a:pPr>
              <a:defRPr/>
            </a:pPr>
            <a:fld id="{6D8C4C79-0DA3-445F-BE35-50F2E0D25F13}" type="slidenum">
              <a:rPr lang="th-TH" smtClean="0"/>
              <a:pPr>
                <a:defRPr/>
              </a:pPr>
              <a:t>14</a:t>
            </a:fld>
            <a:endParaRPr lang="th-TH" dirty="0"/>
          </a:p>
        </p:txBody>
      </p:sp>
      <p:sp>
        <p:nvSpPr>
          <p:cNvPr id="5" name="Rectangle 7"/>
          <p:cNvSpPr>
            <a:spLocks noChangeArrowheads="1"/>
          </p:cNvSpPr>
          <p:nvPr/>
        </p:nvSpPr>
        <p:spPr bwMode="auto">
          <a:xfrm>
            <a:off x="215405" y="6492232"/>
            <a:ext cx="97378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cs typeface="Arial" charset="0"/>
              </a:rPr>
              <a:t>Source: Prepared by </a:t>
            </a:r>
            <a:r>
              <a:rPr lang="en-US" sz="900" dirty="0">
                <a:cs typeface="Arial" charset="0"/>
                <a:hlinkClick r:id="rId2"/>
              </a:rPr>
              <a:t>www.aidsdatahub.org</a:t>
            </a:r>
            <a:r>
              <a:rPr lang="en-US" sz="900" dirty="0">
                <a:cs typeface="Arial" charset="0"/>
              </a:rPr>
              <a:t> based on Bhutan Health Management Information System, Ministry of Health, Royal Government of Bhutan. (2013). Annual Health Bulletin 2013.</a:t>
            </a:r>
            <a:endParaRPr lang="en-GB" sz="900" dirty="0">
              <a:cs typeface="Arial" charset="0"/>
            </a:endParaRPr>
          </a:p>
        </p:txBody>
      </p:sp>
      <p:graphicFrame>
        <p:nvGraphicFramePr>
          <p:cNvPr id="6" name="Chart 5"/>
          <p:cNvGraphicFramePr>
            <a:graphicFrameLocks noGrp="1"/>
          </p:cNvGraphicFramePr>
          <p:nvPr>
            <p:extLst>
              <p:ext uri="{D42A27DB-BD31-4B8C-83A1-F6EECF244321}">
                <p14:modId xmlns:p14="http://schemas.microsoft.com/office/powerpoint/2010/main" val="4218218236"/>
              </p:ext>
            </p:extLst>
          </p:nvPr>
        </p:nvGraphicFramePr>
        <p:xfrm>
          <a:off x="1847528" y="2348880"/>
          <a:ext cx="8568952" cy="40535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4568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xfrm>
            <a:off x="284956" y="3356992"/>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Risk </a:t>
            </a:r>
            <a:r>
              <a:rPr lang="en-US" sz="5400" dirty="0" err="1">
                <a:cs typeface="Cordia New" pitchFamily="34" charset="-34"/>
              </a:rPr>
              <a:t>behaviours</a:t>
            </a:r>
            <a:endParaRPr lang="en-US" dirty="0">
              <a:cs typeface="Cordia New" pitchFamily="34" charset="-3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xfrm>
            <a:off x="293037" y="157161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cs typeface="Cordia New" pitchFamily="34" charset="-34"/>
              </a:rPr>
              <a:t>Proportion of key populations who reported condom use at last sex, 2008</a:t>
            </a:r>
          </a:p>
        </p:txBody>
      </p:sp>
      <p:sp>
        <p:nvSpPr>
          <p:cNvPr id="3" name="Slide Number Placeholder 2"/>
          <p:cNvSpPr>
            <a:spLocks noGrp="1"/>
          </p:cNvSpPr>
          <p:nvPr>
            <p:ph type="sldNum" sz="quarter" idx="10"/>
          </p:nvPr>
        </p:nvSpPr>
        <p:spPr/>
        <p:txBody>
          <a:bodyPr/>
          <a:lstStyle/>
          <a:p>
            <a:pPr>
              <a:defRPr/>
            </a:pPr>
            <a:fld id="{4ECA183C-C582-4CB1-855D-D743B8C11A2B}" type="slidenum">
              <a:rPr lang="th-TH" smtClean="0"/>
              <a:pPr>
                <a:defRPr/>
              </a:pPr>
              <a:t>16</a:t>
            </a:fld>
            <a:endParaRPr lang="th-TH" dirty="0"/>
          </a:p>
        </p:txBody>
      </p:sp>
      <p:sp>
        <p:nvSpPr>
          <p:cNvPr id="60420" name="TextBox 1"/>
          <p:cNvSpPr txBox="1">
            <a:spLocks noChangeArrowheads="1"/>
          </p:cNvSpPr>
          <p:nvPr/>
        </p:nvSpPr>
        <p:spPr bwMode="auto">
          <a:xfrm>
            <a:off x="208374" y="6540501"/>
            <a:ext cx="85772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GB" sz="800" dirty="0">
                <a:solidFill>
                  <a:srgbClr val="000000"/>
                </a:solidFill>
                <a:cs typeface="Arial" charset="0"/>
              </a:rPr>
              <a:t>Source: Prepared by </a:t>
            </a:r>
            <a:r>
              <a:rPr lang="en-GB" sz="800" dirty="0">
                <a:solidFill>
                  <a:srgbClr val="000000"/>
                </a:solidFill>
                <a:cs typeface="Arial" charset="0"/>
                <a:hlinkClick r:id="rId2"/>
              </a:rPr>
              <a:t>www.aidsdatahub.org</a:t>
            </a:r>
            <a:r>
              <a:rPr lang="en-GB" sz="800" dirty="0">
                <a:solidFill>
                  <a:srgbClr val="000000"/>
                </a:solidFill>
                <a:cs typeface="Arial" charset="0"/>
              </a:rPr>
              <a:t> based on </a:t>
            </a:r>
            <a:r>
              <a:rPr lang="en-US" sz="800" dirty="0">
                <a:solidFill>
                  <a:srgbClr val="000000"/>
                </a:solidFill>
                <a:cs typeface="Arial" charset="0"/>
              </a:rPr>
              <a:t>National STIs and HIV/AIDS Prevention and Control </a:t>
            </a:r>
            <a:r>
              <a:rPr lang="en-US" sz="800" dirty="0" err="1">
                <a:solidFill>
                  <a:srgbClr val="000000"/>
                </a:solidFill>
                <a:cs typeface="Arial" charset="0"/>
              </a:rPr>
              <a:t>Programme</a:t>
            </a:r>
            <a:r>
              <a:rPr lang="en-US" sz="800" dirty="0">
                <a:solidFill>
                  <a:srgbClr val="000000"/>
                </a:solidFill>
                <a:cs typeface="Arial" charset="0"/>
              </a:rPr>
              <a:t>. (2012). Bhutan Global AIDS Response Progress Report, 2012.</a:t>
            </a:r>
            <a:endParaRPr lang="en-GB" sz="800" dirty="0">
              <a:solidFill>
                <a:srgbClr val="000000"/>
              </a:solidFill>
              <a:cs typeface="Arial" charset="0"/>
            </a:endParaRPr>
          </a:p>
        </p:txBody>
      </p:sp>
      <p:graphicFrame>
        <p:nvGraphicFramePr>
          <p:cNvPr id="8" name="Chart 7"/>
          <p:cNvGraphicFramePr>
            <a:graphicFrameLocks noGrp="1"/>
          </p:cNvGraphicFramePr>
          <p:nvPr>
            <p:extLst>
              <p:ext uri="{D42A27DB-BD31-4B8C-83A1-F6EECF244321}">
                <p14:modId xmlns:p14="http://schemas.microsoft.com/office/powerpoint/2010/main" val="2765906368"/>
              </p:ext>
            </p:extLst>
          </p:nvPr>
        </p:nvGraphicFramePr>
        <p:xfrm>
          <a:off x="2639616" y="2492897"/>
          <a:ext cx="7200800" cy="39376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263352" y="1484784"/>
            <a:ext cx="1108923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cs typeface="Cordia New" pitchFamily="34" charset="-34"/>
              </a:rPr>
              <a:t>Proportion of surveyed populations who reported condom use at last sex by partner type in the last year, 2008</a:t>
            </a:r>
            <a:endParaRPr lang="en-GB"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9D710DF7-88F7-452A-9C85-A8C7B0A6939D}" type="slidenum">
              <a:rPr lang="th-TH" smtClean="0"/>
              <a:pPr>
                <a:defRPr/>
              </a:pPr>
              <a:t>17</a:t>
            </a:fld>
            <a:endParaRPr lang="th-TH" dirty="0"/>
          </a:p>
        </p:txBody>
      </p:sp>
      <p:sp>
        <p:nvSpPr>
          <p:cNvPr id="62469" name="Rectangle 5"/>
          <p:cNvSpPr>
            <a:spLocks noChangeArrowheads="1"/>
          </p:cNvSpPr>
          <p:nvPr/>
        </p:nvSpPr>
        <p:spPr bwMode="auto">
          <a:xfrm>
            <a:off x="263352" y="6564070"/>
            <a:ext cx="92658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solidFill>
                  <a:srgbClr val="000000"/>
                </a:solidFill>
                <a:cs typeface="Arial" charset="0"/>
              </a:rPr>
              <a:t>Source: Prepared by </a:t>
            </a:r>
            <a:r>
              <a:rPr lang="en-US" sz="900" dirty="0">
                <a:solidFill>
                  <a:srgbClr val="000000"/>
                </a:solidFill>
                <a:cs typeface="Arial" charset="0"/>
                <a:hlinkClick r:id="rId2"/>
              </a:rPr>
              <a:t>www.aidsdatahub.org</a:t>
            </a:r>
            <a:r>
              <a:rPr lang="en-US" sz="900" dirty="0">
                <a:solidFill>
                  <a:srgbClr val="000000"/>
                </a:solidFill>
                <a:cs typeface="Arial" charset="0"/>
              </a:rPr>
              <a:t> based on National AIDS/STI Control </a:t>
            </a:r>
            <a:r>
              <a:rPr lang="en-US" sz="900" dirty="0" err="1">
                <a:solidFill>
                  <a:srgbClr val="000000"/>
                </a:solidFill>
                <a:cs typeface="Arial" charset="0"/>
              </a:rPr>
              <a:t>Programme</a:t>
            </a:r>
            <a:r>
              <a:rPr lang="en-US" sz="900" dirty="0">
                <a:solidFill>
                  <a:srgbClr val="000000"/>
                </a:solidFill>
                <a:cs typeface="Arial" charset="0"/>
              </a:rPr>
              <a:t> Bhutan. (2009). </a:t>
            </a:r>
            <a:r>
              <a:rPr lang="en-US" sz="900" dirty="0" err="1">
                <a:solidFill>
                  <a:srgbClr val="000000"/>
                </a:solidFill>
                <a:cs typeface="Arial" charset="0"/>
              </a:rPr>
              <a:t>Behavioural</a:t>
            </a:r>
            <a:r>
              <a:rPr lang="en-US" sz="900" dirty="0">
                <a:solidFill>
                  <a:srgbClr val="000000"/>
                </a:solidFill>
                <a:cs typeface="Arial" charset="0"/>
              </a:rPr>
              <a:t> Surveillance Survey, 2008 Bhutan - Technical Report</a:t>
            </a:r>
            <a:endParaRPr lang="en-GB" sz="900" dirty="0">
              <a:solidFill>
                <a:srgbClr val="000000"/>
              </a:solidFill>
              <a:cs typeface="Arial"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599227938"/>
              </p:ext>
            </p:extLst>
          </p:nvPr>
        </p:nvGraphicFramePr>
        <p:xfrm>
          <a:off x="2063552" y="2492896"/>
          <a:ext cx="7992888" cy="37444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xfrm>
            <a:off x="263353" y="1484784"/>
            <a:ext cx="11319048"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cs typeface="Cordia New" pitchFamily="34" charset="-34"/>
              </a:rPr>
              <a:t>Proportion of surveyed populations who reported transactional sex in the last year, 2008</a:t>
            </a:r>
            <a:endParaRPr lang="en-GB"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7FCBA7C4-D8B2-4BF4-A202-0CB7C20BFD97}" type="slidenum">
              <a:rPr lang="th-TH" smtClean="0"/>
              <a:pPr>
                <a:defRPr/>
              </a:pPr>
              <a:t>18</a:t>
            </a:fld>
            <a:endParaRPr lang="th-TH" dirty="0"/>
          </a:p>
        </p:txBody>
      </p:sp>
      <p:sp>
        <p:nvSpPr>
          <p:cNvPr id="61445" name="Rectangle 4"/>
          <p:cNvSpPr>
            <a:spLocks noChangeArrowheads="1"/>
          </p:cNvSpPr>
          <p:nvPr/>
        </p:nvSpPr>
        <p:spPr bwMode="auto">
          <a:xfrm>
            <a:off x="119336" y="6488114"/>
            <a:ext cx="97930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solidFill>
                  <a:srgbClr val="000000"/>
                </a:solidFill>
                <a:cs typeface="Arial" charset="0"/>
              </a:rPr>
              <a:t>Source: Prepared by </a:t>
            </a:r>
            <a:r>
              <a:rPr lang="en-US" sz="900" dirty="0">
                <a:solidFill>
                  <a:srgbClr val="000000"/>
                </a:solidFill>
                <a:cs typeface="Arial" charset="0"/>
                <a:hlinkClick r:id="rId2"/>
              </a:rPr>
              <a:t>www.aidsdatahub.org</a:t>
            </a:r>
            <a:r>
              <a:rPr lang="en-US" sz="900" dirty="0">
                <a:solidFill>
                  <a:srgbClr val="000000"/>
                </a:solidFill>
                <a:cs typeface="Arial" charset="0"/>
              </a:rPr>
              <a:t> based on National AIDS/STI Control </a:t>
            </a:r>
            <a:r>
              <a:rPr lang="en-US" sz="900" dirty="0" err="1">
                <a:solidFill>
                  <a:srgbClr val="000000"/>
                </a:solidFill>
                <a:cs typeface="Arial" charset="0"/>
              </a:rPr>
              <a:t>Programme</a:t>
            </a:r>
            <a:r>
              <a:rPr lang="en-US" sz="900" dirty="0">
                <a:solidFill>
                  <a:srgbClr val="000000"/>
                </a:solidFill>
                <a:cs typeface="Arial" charset="0"/>
              </a:rPr>
              <a:t> Bhutan. (2009). </a:t>
            </a:r>
            <a:r>
              <a:rPr lang="en-US" sz="900" dirty="0" err="1">
                <a:solidFill>
                  <a:srgbClr val="000000"/>
                </a:solidFill>
                <a:cs typeface="Arial" charset="0"/>
              </a:rPr>
              <a:t>Behavioural</a:t>
            </a:r>
            <a:r>
              <a:rPr lang="en-US" sz="900" dirty="0">
                <a:solidFill>
                  <a:srgbClr val="000000"/>
                </a:solidFill>
                <a:cs typeface="Arial" charset="0"/>
              </a:rPr>
              <a:t> Surveillance Survey, 2008 Bhutan - Technical Report</a:t>
            </a:r>
            <a:endParaRPr lang="en-GB" sz="900" dirty="0">
              <a:solidFill>
                <a:srgbClr val="000000"/>
              </a:solidFill>
              <a:cs typeface="Arial"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619645087"/>
              </p:ext>
            </p:extLst>
          </p:nvPr>
        </p:nvGraphicFramePr>
        <p:xfrm>
          <a:off x="1919536" y="2348880"/>
          <a:ext cx="8424936" cy="40324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xfrm>
            <a:off x="263352" y="1484784"/>
            <a:ext cx="1124704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cs typeface="Cordia New" pitchFamily="34" charset="-34"/>
              </a:rPr>
              <a:t>Proportion of surveyed populations who reported illicit drug use in the last year, 2008</a:t>
            </a:r>
            <a:endParaRPr lang="en-GB"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E5A14C64-4795-479F-B438-2013D9899917}" type="slidenum">
              <a:rPr lang="th-TH" smtClean="0"/>
              <a:pPr>
                <a:defRPr/>
              </a:pPr>
              <a:t>19</a:t>
            </a:fld>
            <a:endParaRPr lang="th-TH" dirty="0"/>
          </a:p>
        </p:txBody>
      </p:sp>
      <p:sp>
        <p:nvSpPr>
          <p:cNvPr id="63493" name="Rectangle 4"/>
          <p:cNvSpPr>
            <a:spLocks noChangeArrowheads="1"/>
          </p:cNvSpPr>
          <p:nvPr/>
        </p:nvSpPr>
        <p:spPr bwMode="auto">
          <a:xfrm>
            <a:off x="191344" y="6477000"/>
            <a:ext cx="98813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solidFill>
                  <a:srgbClr val="000000"/>
                </a:solidFill>
                <a:cs typeface="Arial" charset="0"/>
              </a:rPr>
              <a:t>Source: Prepared by </a:t>
            </a:r>
            <a:r>
              <a:rPr lang="en-US" sz="900" dirty="0">
                <a:solidFill>
                  <a:srgbClr val="000000"/>
                </a:solidFill>
                <a:cs typeface="Arial" charset="0"/>
                <a:hlinkClick r:id="rId2"/>
              </a:rPr>
              <a:t>www.aidsdatahub.org</a:t>
            </a:r>
            <a:r>
              <a:rPr lang="en-US" sz="900" dirty="0">
                <a:solidFill>
                  <a:srgbClr val="000000"/>
                </a:solidFill>
                <a:cs typeface="Arial" charset="0"/>
              </a:rPr>
              <a:t> based on National AIDS/STI Control </a:t>
            </a:r>
            <a:r>
              <a:rPr lang="en-US" sz="900" dirty="0" err="1">
                <a:solidFill>
                  <a:srgbClr val="000000"/>
                </a:solidFill>
                <a:cs typeface="Arial" charset="0"/>
              </a:rPr>
              <a:t>Programme</a:t>
            </a:r>
            <a:r>
              <a:rPr lang="en-US" sz="900" dirty="0">
                <a:solidFill>
                  <a:srgbClr val="000000"/>
                </a:solidFill>
                <a:cs typeface="Arial" charset="0"/>
              </a:rPr>
              <a:t> Bhutan. (2009). </a:t>
            </a:r>
            <a:r>
              <a:rPr lang="en-US" sz="900" dirty="0" err="1">
                <a:solidFill>
                  <a:srgbClr val="000000"/>
                </a:solidFill>
                <a:cs typeface="Arial" charset="0"/>
              </a:rPr>
              <a:t>Behavioural</a:t>
            </a:r>
            <a:r>
              <a:rPr lang="en-US" sz="900" dirty="0">
                <a:solidFill>
                  <a:srgbClr val="000000"/>
                </a:solidFill>
                <a:cs typeface="Arial" charset="0"/>
              </a:rPr>
              <a:t> Surveillance Survey, 2008 Bhutan - Technical Report</a:t>
            </a:r>
            <a:endParaRPr lang="en-GB" sz="900" dirty="0">
              <a:solidFill>
                <a:srgbClr val="000000"/>
              </a:solidFill>
              <a:cs typeface="Arial"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006575211"/>
              </p:ext>
            </p:extLst>
          </p:nvPr>
        </p:nvGraphicFramePr>
        <p:xfrm>
          <a:off x="1847528" y="2348880"/>
          <a:ext cx="8568952" cy="39604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3E0EBEFF-2B07-43A8-ACAB-F703226907DE}" type="slidenum">
              <a:rPr lang="th-TH"/>
              <a:pPr>
                <a:defRPr/>
              </a:pPr>
              <a:t>2</a:t>
            </a:fld>
            <a:endParaRPr lang="th-TH" dirty="0"/>
          </a:p>
        </p:txBody>
      </p:sp>
      <p:sp>
        <p:nvSpPr>
          <p:cNvPr id="41987" name="Subtitle 4"/>
          <p:cNvSpPr>
            <a:spLocks noGrp="1"/>
          </p:cNvSpPr>
          <p:nvPr>
            <p:ph type="subTitle" idx="1"/>
          </p:nvPr>
        </p:nvSpPr>
        <p:spPr bwMode="auto">
          <a:xfrm>
            <a:off x="489793" y="2357214"/>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a:t>
            </a:r>
            <a:endParaRPr lang="en-US" dirty="0">
              <a:cs typeface="Cordia New" pitchFamily="34" charset="-34"/>
            </a:endParaRPr>
          </a:p>
        </p:txBody>
      </p:sp>
      <p:sp>
        <p:nvSpPr>
          <p:cNvPr id="41988" name="Title 3"/>
          <p:cNvSpPr>
            <a:spLocks noGrp="1"/>
          </p:cNvSpPr>
          <p:nvPr>
            <p:ph type="title"/>
          </p:nvPr>
        </p:nvSpPr>
        <p:spPr bwMode="auto">
          <a:xfrm>
            <a:off x="191344" y="165236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263352" y="1556792"/>
            <a:ext cx="11521279"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Arial" charset="0"/>
              </a:rPr>
              <a:t>Proportion of surveyed population who reported the use of a condom with extramarital and premarital partners in the past 12 months, 2006</a:t>
            </a:r>
            <a:br>
              <a:rPr lang="en-US" dirty="0">
                <a:cs typeface="Arial" charset="0"/>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3C37D69A-C5C7-4CD4-A34A-0724E4C01049}" type="slidenum">
              <a:rPr lang="th-TH" smtClean="0"/>
              <a:pPr>
                <a:defRPr/>
              </a:pPr>
              <a:t>20</a:t>
            </a:fld>
            <a:endParaRPr lang="th-TH" dirty="0"/>
          </a:p>
        </p:txBody>
      </p:sp>
      <p:sp>
        <p:nvSpPr>
          <p:cNvPr id="6" name="Rectangle 7"/>
          <p:cNvSpPr>
            <a:spLocks noChangeArrowheads="1"/>
          </p:cNvSpPr>
          <p:nvPr/>
        </p:nvSpPr>
        <p:spPr bwMode="auto">
          <a:xfrm>
            <a:off x="191344" y="6553944"/>
            <a:ext cx="7924800" cy="230832"/>
          </a:xfrm>
          <a:prstGeom prst="rect">
            <a:avLst/>
          </a:prstGeom>
          <a:noFill/>
          <a:ln w="9525">
            <a:noFill/>
            <a:miter lim="800000"/>
            <a:headEnd/>
            <a:tailEnd/>
          </a:ln>
        </p:spPr>
        <p:txBody>
          <a:bodyPr>
            <a:spAutoFit/>
          </a:bodyPr>
          <a:lstStyle/>
          <a:p>
            <a:pPr>
              <a:defRPr/>
            </a:pPr>
            <a:r>
              <a:rPr lang="en-US" sz="900" dirty="0">
                <a:latin typeface="Arial" pitchFamily="34" charset="0"/>
              </a:rPr>
              <a:t>Source: </a:t>
            </a:r>
            <a:r>
              <a:rPr lang="en-US" sz="900" dirty="0">
                <a:solidFill>
                  <a:srgbClr val="000000"/>
                </a:solidFill>
                <a:latin typeface="Arial" pitchFamily="34" charset="0"/>
              </a:rPr>
              <a:t>Prepared by </a:t>
            </a:r>
            <a:r>
              <a:rPr lang="en-US" sz="900" dirty="0">
                <a:solidFill>
                  <a:srgbClr val="000000"/>
                </a:solidFill>
                <a:latin typeface="Arial" pitchFamily="34" charset="0"/>
                <a:hlinkClick r:id="rId2"/>
              </a:rPr>
              <a:t>www.aidsdatahub.org</a:t>
            </a:r>
            <a:r>
              <a:rPr lang="en-US" sz="900" dirty="0">
                <a:solidFill>
                  <a:srgbClr val="000000"/>
                </a:solidFill>
                <a:latin typeface="Arial" pitchFamily="34" charset="0"/>
              </a:rPr>
              <a:t>  based on </a:t>
            </a:r>
            <a:r>
              <a:rPr lang="en-US" sz="900" dirty="0">
                <a:latin typeface="Arial" pitchFamily="34" charset="0"/>
              </a:rPr>
              <a:t>General Population Survey (GPS), 2006 cited in World Bank. (2008). HIV/AIDS in Bhutan. </a:t>
            </a:r>
          </a:p>
        </p:txBody>
      </p:sp>
      <p:graphicFrame>
        <p:nvGraphicFramePr>
          <p:cNvPr id="9" name="Chart 8"/>
          <p:cNvGraphicFramePr>
            <a:graphicFrameLocks noGrp="1"/>
          </p:cNvGraphicFramePr>
          <p:nvPr>
            <p:extLst>
              <p:ext uri="{D42A27DB-BD31-4B8C-83A1-F6EECF244321}">
                <p14:modId xmlns:p14="http://schemas.microsoft.com/office/powerpoint/2010/main" val="484570740"/>
              </p:ext>
            </p:extLst>
          </p:nvPr>
        </p:nvGraphicFramePr>
        <p:xfrm>
          <a:off x="1847528" y="2564904"/>
          <a:ext cx="8496944" cy="41044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1521280" cy="504000"/>
          </a:xfrm>
          <a:noFill/>
        </p:spPr>
        <p:txBody>
          <a:bodyPr/>
          <a:lstStyle/>
          <a:p>
            <a:r>
              <a:rPr lang="en-US" dirty="0"/>
              <a:t>Proportion of women who reported condom use by age group and partner type, 2010</a:t>
            </a:r>
            <a:endParaRPr lang="en-GB" dirty="0"/>
          </a:p>
        </p:txBody>
      </p:sp>
      <p:sp>
        <p:nvSpPr>
          <p:cNvPr id="3" name="Slide Number Placeholder 2"/>
          <p:cNvSpPr>
            <a:spLocks noGrp="1"/>
          </p:cNvSpPr>
          <p:nvPr>
            <p:ph type="sldNum" sz="quarter" idx="10"/>
          </p:nvPr>
        </p:nvSpPr>
        <p:spPr/>
        <p:txBody>
          <a:bodyPr/>
          <a:lstStyle/>
          <a:p>
            <a:pPr>
              <a:defRPr/>
            </a:pPr>
            <a:fld id="{6457CA98-B064-4BD2-98B6-E2A74BD3A813}" type="slidenum">
              <a:rPr lang="th-TH" smtClean="0"/>
              <a:pPr>
                <a:defRPr/>
              </a:pPr>
              <a:t>21</a:t>
            </a:fld>
            <a:endParaRPr lang="th-TH" dirty="0"/>
          </a:p>
        </p:txBody>
      </p:sp>
      <p:sp>
        <p:nvSpPr>
          <p:cNvPr id="6" name="Rectangle 5"/>
          <p:cNvSpPr/>
          <p:nvPr/>
        </p:nvSpPr>
        <p:spPr>
          <a:xfrm>
            <a:off x="29180" y="6562303"/>
            <a:ext cx="7596336" cy="230832"/>
          </a:xfrm>
          <a:prstGeom prst="rect">
            <a:avLst/>
          </a:prstGeom>
        </p:spPr>
        <p:txBody>
          <a:bodyPr wrap="square">
            <a:spAutoFit/>
          </a:bodyPr>
          <a:lstStyle/>
          <a:p>
            <a:r>
              <a:rPr lang="en-GB" sz="900" dirty="0"/>
              <a:t>Source: Prepared by </a:t>
            </a:r>
            <a:r>
              <a:rPr lang="en-GB" sz="900" dirty="0">
                <a:hlinkClick r:id="rId2"/>
              </a:rPr>
              <a:t>www.aidsdatahub.org</a:t>
            </a:r>
            <a:r>
              <a:rPr lang="en-GB" sz="900" dirty="0"/>
              <a:t> National Statistics Bureau, UNICEF, &amp; UNFPA. (2011). Bhutan Multiple Indicator Survey 2010.</a:t>
            </a:r>
          </a:p>
        </p:txBody>
      </p:sp>
      <p:graphicFrame>
        <p:nvGraphicFramePr>
          <p:cNvPr id="8" name="Chart 7"/>
          <p:cNvGraphicFramePr>
            <a:graphicFrameLocks noGrp="1"/>
          </p:cNvGraphicFramePr>
          <p:nvPr>
            <p:extLst>
              <p:ext uri="{D42A27DB-BD31-4B8C-83A1-F6EECF244321}">
                <p14:modId xmlns:p14="http://schemas.microsoft.com/office/powerpoint/2010/main" val="2969434227"/>
              </p:ext>
            </p:extLst>
          </p:nvPr>
        </p:nvGraphicFramePr>
        <p:xfrm>
          <a:off x="1775520" y="2348880"/>
          <a:ext cx="8568952"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6872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352" y="1556792"/>
            <a:ext cx="11089232" cy="504000"/>
          </a:xfrm>
        </p:spPr>
        <p:txBody>
          <a:bodyPr/>
          <a:lstStyle/>
          <a:p>
            <a:r>
              <a:rPr lang="en-US" dirty="0"/>
              <a:t>Reported sexual behaviors among surveyed adolescents (13-18 </a:t>
            </a:r>
            <a:r>
              <a:rPr lang="en-US" dirty="0" err="1"/>
              <a:t>yr</a:t>
            </a:r>
            <a:r>
              <a:rPr lang="en-US" dirty="0"/>
              <a:t>), 2009</a:t>
            </a:r>
            <a:endParaRPr lang="en-GB" dirty="0"/>
          </a:p>
        </p:txBody>
      </p:sp>
      <p:sp>
        <p:nvSpPr>
          <p:cNvPr id="3" name="Slide Number Placeholder 2"/>
          <p:cNvSpPr>
            <a:spLocks noGrp="1"/>
          </p:cNvSpPr>
          <p:nvPr>
            <p:ph type="sldNum" sz="quarter" idx="10"/>
          </p:nvPr>
        </p:nvSpPr>
        <p:spPr/>
        <p:txBody>
          <a:bodyPr/>
          <a:lstStyle/>
          <a:p>
            <a:pPr>
              <a:defRPr/>
            </a:pPr>
            <a:fld id="{325903F0-DBC1-4650-8497-C3F34689D5D9}" type="slidenum">
              <a:rPr lang="th-TH" smtClean="0"/>
              <a:pPr>
                <a:defRPr/>
              </a:pPr>
              <a:t>22</a:t>
            </a:fld>
            <a:endParaRPr lang="th-TH" dirty="0"/>
          </a:p>
        </p:txBody>
      </p:sp>
      <p:sp>
        <p:nvSpPr>
          <p:cNvPr id="6" name="Rectangle 7"/>
          <p:cNvSpPr>
            <a:spLocks noChangeArrowheads="1"/>
          </p:cNvSpPr>
          <p:nvPr/>
        </p:nvSpPr>
        <p:spPr bwMode="auto">
          <a:xfrm>
            <a:off x="191344" y="6417337"/>
            <a:ext cx="11089232" cy="369332"/>
          </a:xfrm>
          <a:prstGeom prst="rect">
            <a:avLst/>
          </a:prstGeom>
          <a:noFill/>
          <a:ln w="9525">
            <a:noFill/>
            <a:miter lim="800000"/>
            <a:headEnd/>
            <a:tailEnd/>
          </a:ln>
        </p:spPr>
        <p:txBody>
          <a:bodyPr wrap="square">
            <a:spAutoFit/>
          </a:bodyPr>
          <a:lstStyle/>
          <a:p>
            <a:r>
              <a:rPr lang="en-US" sz="900" dirty="0">
                <a:latin typeface="Arial" pitchFamily="34" charset="0"/>
              </a:rPr>
              <a:t>Source: </a:t>
            </a:r>
            <a:r>
              <a:rPr lang="en-US" sz="900" dirty="0">
                <a:solidFill>
                  <a:srgbClr val="000000"/>
                </a:solidFill>
                <a:latin typeface="Arial" pitchFamily="34" charset="0"/>
              </a:rPr>
              <a:t>Prepared by </a:t>
            </a:r>
            <a:r>
              <a:rPr lang="en-US" sz="900" dirty="0">
                <a:solidFill>
                  <a:srgbClr val="000000"/>
                </a:solidFill>
                <a:latin typeface="Arial" pitchFamily="34" charset="0"/>
                <a:hlinkClick r:id="rId2"/>
              </a:rPr>
              <a:t>www.aidsdatahub.org</a:t>
            </a:r>
            <a:r>
              <a:rPr lang="en-US" sz="900" dirty="0">
                <a:solidFill>
                  <a:srgbClr val="000000"/>
                </a:solidFill>
                <a:latin typeface="Arial" pitchFamily="34" charset="0"/>
              </a:rPr>
              <a:t>  based on </a:t>
            </a:r>
            <a:r>
              <a:rPr lang="en-US" sz="900" dirty="0"/>
              <a:t>Department of Youth and Sports, Ministry of Education. (2011). An Assessment of Vulnerable and At-risk Adolescents (13-18 years) in Bhutan: Exploring Social &amp; Health Risk </a:t>
            </a:r>
            <a:r>
              <a:rPr lang="en-US" sz="900" dirty="0" err="1"/>
              <a:t>Behaviours</a:t>
            </a:r>
            <a:r>
              <a:rPr lang="en-US" sz="900" dirty="0"/>
              <a:t>.</a:t>
            </a:r>
          </a:p>
        </p:txBody>
      </p:sp>
      <p:graphicFrame>
        <p:nvGraphicFramePr>
          <p:cNvPr id="7" name="Chart 6"/>
          <p:cNvGraphicFramePr>
            <a:graphicFrameLocks noGrp="1"/>
          </p:cNvGraphicFramePr>
          <p:nvPr>
            <p:extLst>
              <p:ext uri="{D42A27DB-BD31-4B8C-83A1-F6EECF244321}">
                <p14:modId xmlns:p14="http://schemas.microsoft.com/office/powerpoint/2010/main" val="919722589"/>
              </p:ext>
            </p:extLst>
          </p:nvPr>
        </p:nvGraphicFramePr>
        <p:xfrm>
          <a:off x="1775520" y="2204864"/>
          <a:ext cx="8568952"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0165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a:xfrm>
            <a:off x="335360" y="3356992"/>
            <a:ext cx="1116124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HIV knowledge</a:t>
            </a:r>
            <a:br>
              <a:rPr lang="th-TH" sz="5400" dirty="0"/>
            </a:br>
            <a:endParaRPr lang="en-US" dirty="0">
              <a:cs typeface="Cordia New" pitchFamily="34" charset="-3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xfrm>
            <a:off x="226475" y="1571612"/>
            <a:ext cx="11630165"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dirty="0">
                <a:cs typeface="Cordia New" pitchFamily="34" charset="-34"/>
              </a:rPr>
              <a:t>Proportion of surveyed populations with comprehensive HIV knowledge, 2008</a:t>
            </a:r>
          </a:p>
        </p:txBody>
      </p:sp>
      <p:sp>
        <p:nvSpPr>
          <p:cNvPr id="3" name="Slide Number Placeholder 2"/>
          <p:cNvSpPr>
            <a:spLocks noGrp="1"/>
          </p:cNvSpPr>
          <p:nvPr>
            <p:ph type="sldNum" sz="quarter" idx="10"/>
          </p:nvPr>
        </p:nvSpPr>
        <p:spPr/>
        <p:txBody>
          <a:bodyPr/>
          <a:lstStyle/>
          <a:p>
            <a:pPr>
              <a:defRPr/>
            </a:pPr>
            <a:fld id="{1DF2D500-5DC7-4C5C-BCD9-D3AFB53E8630}" type="slidenum">
              <a:rPr lang="th-TH" smtClean="0"/>
              <a:pPr>
                <a:defRPr/>
              </a:pPr>
              <a:t>24</a:t>
            </a:fld>
            <a:endParaRPr lang="th-TH" dirty="0"/>
          </a:p>
        </p:txBody>
      </p:sp>
      <p:sp>
        <p:nvSpPr>
          <p:cNvPr id="69637" name="Rectangle 4"/>
          <p:cNvSpPr>
            <a:spLocks noChangeArrowheads="1"/>
          </p:cNvSpPr>
          <p:nvPr/>
        </p:nvSpPr>
        <p:spPr bwMode="auto">
          <a:xfrm>
            <a:off x="0" y="6443488"/>
            <a:ext cx="9677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solidFill>
                  <a:srgbClr val="000000"/>
                </a:solidFill>
                <a:cs typeface="Arial" charset="0"/>
              </a:rPr>
              <a:t>Source: Prepared by </a:t>
            </a:r>
            <a:r>
              <a:rPr lang="en-US" sz="900" dirty="0">
                <a:solidFill>
                  <a:srgbClr val="000000"/>
                </a:solidFill>
                <a:cs typeface="Arial" charset="0"/>
                <a:hlinkClick r:id="rId2"/>
              </a:rPr>
              <a:t>www.aidsdatahub.org</a:t>
            </a:r>
            <a:r>
              <a:rPr lang="en-US" sz="900" dirty="0">
                <a:solidFill>
                  <a:srgbClr val="000000"/>
                </a:solidFill>
                <a:cs typeface="Arial" charset="0"/>
              </a:rPr>
              <a:t> based on National AIDS/STI Control </a:t>
            </a:r>
            <a:r>
              <a:rPr lang="en-US" sz="900" dirty="0" err="1">
                <a:solidFill>
                  <a:srgbClr val="000000"/>
                </a:solidFill>
                <a:cs typeface="Arial" charset="0"/>
              </a:rPr>
              <a:t>Programme</a:t>
            </a:r>
            <a:r>
              <a:rPr lang="en-US" sz="900" dirty="0">
                <a:solidFill>
                  <a:srgbClr val="000000"/>
                </a:solidFill>
                <a:cs typeface="Arial" charset="0"/>
              </a:rPr>
              <a:t> Bhutan. (2009). </a:t>
            </a:r>
            <a:r>
              <a:rPr lang="en-US" sz="900" dirty="0" err="1">
                <a:solidFill>
                  <a:srgbClr val="000000"/>
                </a:solidFill>
                <a:cs typeface="Arial" charset="0"/>
              </a:rPr>
              <a:t>Behavioural</a:t>
            </a:r>
            <a:r>
              <a:rPr lang="en-US" sz="900" dirty="0">
                <a:solidFill>
                  <a:srgbClr val="000000"/>
                </a:solidFill>
                <a:cs typeface="Arial" charset="0"/>
              </a:rPr>
              <a:t> Surveillance Survey, 2008 Bhutan - Technical Report</a:t>
            </a:r>
            <a:endParaRPr lang="en-GB" sz="900" dirty="0">
              <a:solidFill>
                <a:srgbClr val="000000"/>
              </a:solidFill>
              <a:cs typeface="Arial"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213033963"/>
              </p:ext>
            </p:extLst>
          </p:nvPr>
        </p:nvGraphicFramePr>
        <p:xfrm>
          <a:off x="1703512" y="2276872"/>
          <a:ext cx="8712968" cy="40731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56848"/>
            <a:ext cx="11593288" cy="504000"/>
          </a:xfrm>
        </p:spPr>
        <p:txBody>
          <a:bodyPr/>
          <a:lstStyle/>
          <a:p>
            <a:r>
              <a:rPr lang="en-US" dirty="0"/>
              <a:t>Proportion of surveyed women with comprehensive HIV knowledge, 2010</a:t>
            </a:r>
            <a:endParaRPr lang="en-GB" dirty="0"/>
          </a:p>
        </p:txBody>
      </p:sp>
      <p:sp>
        <p:nvSpPr>
          <p:cNvPr id="3" name="Slide Number Placeholder 2"/>
          <p:cNvSpPr>
            <a:spLocks noGrp="1"/>
          </p:cNvSpPr>
          <p:nvPr>
            <p:ph type="sldNum" sz="quarter" idx="10"/>
          </p:nvPr>
        </p:nvSpPr>
        <p:spPr/>
        <p:txBody>
          <a:bodyPr/>
          <a:lstStyle/>
          <a:p>
            <a:pPr>
              <a:defRPr/>
            </a:pPr>
            <a:fld id="{6457CA98-B064-4BD2-98B6-E2A74BD3A813}" type="slidenum">
              <a:rPr lang="th-TH" smtClean="0"/>
              <a:pPr>
                <a:defRPr/>
              </a:pPr>
              <a:t>25</a:t>
            </a:fld>
            <a:endParaRPr lang="th-TH" dirty="0"/>
          </a:p>
        </p:txBody>
      </p:sp>
      <p:sp>
        <p:nvSpPr>
          <p:cNvPr id="5" name="Rectangle 4"/>
          <p:cNvSpPr/>
          <p:nvPr/>
        </p:nvSpPr>
        <p:spPr>
          <a:xfrm>
            <a:off x="191344" y="6607648"/>
            <a:ext cx="7596336" cy="230832"/>
          </a:xfrm>
          <a:prstGeom prst="rect">
            <a:avLst/>
          </a:prstGeom>
        </p:spPr>
        <p:txBody>
          <a:bodyPr wrap="square">
            <a:spAutoFit/>
          </a:bodyPr>
          <a:lstStyle/>
          <a:p>
            <a:r>
              <a:rPr lang="en-GB" sz="900" dirty="0"/>
              <a:t>Source: Prepared by </a:t>
            </a:r>
            <a:r>
              <a:rPr lang="en-GB" sz="900" dirty="0">
                <a:hlinkClick r:id="rId2"/>
              </a:rPr>
              <a:t>www.aidsdatahub.org</a:t>
            </a:r>
            <a:r>
              <a:rPr lang="en-GB" sz="900" dirty="0"/>
              <a:t> National Statistics Bureau, UNICEF, &amp; UNFPA. (2011). Bhutan Multiple Indicator Survey 2010.</a:t>
            </a:r>
          </a:p>
        </p:txBody>
      </p:sp>
      <p:graphicFrame>
        <p:nvGraphicFramePr>
          <p:cNvPr id="6" name="Chart 5"/>
          <p:cNvGraphicFramePr>
            <a:graphicFrameLocks noGrp="1"/>
          </p:cNvGraphicFramePr>
          <p:nvPr>
            <p:extLst>
              <p:ext uri="{D42A27DB-BD31-4B8C-83A1-F6EECF244321}">
                <p14:modId xmlns:p14="http://schemas.microsoft.com/office/powerpoint/2010/main" val="2918462700"/>
              </p:ext>
            </p:extLst>
          </p:nvPr>
        </p:nvGraphicFramePr>
        <p:xfrm>
          <a:off x="1775520" y="2204864"/>
          <a:ext cx="8568952"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5390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263352" y="1556848"/>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young people with misconceptions on HIV transmission and treatment, 2006</a:t>
            </a:r>
            <a:br>
              <a:rPr lang="th-TH" dirty="0"/>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28AE3EEF-208E-494B-8ED5-C65B18FEF04A}" type="slidenum">
              <a:rPr lang="th-TH" smtClean="0"/>
              <a:pPr>
                <a:defRPr/>
              </a:pPr>
              <a:t>26</a:t>
            </a:fld>
            <a:endParaRPr lang="th-TH" dirty="0"/>
          </a:p>
        </p:txBody>
      </p:sp>
      <p:sp>
        <p:nvSpPr>
          <p:cNvPr id="5" name="Text Box 149"/>
          <p:cNvSpPr txBox="1">
            <a:spLocks noChangeArrowheads="1"/>
          </p:cNvSpPr>
          <p:nvPr/>
        </p:nvSpPr>
        <p:spPr bwMode="auto">
          <a:xfrm>
            <a:off x="204551" y="6607648"/>
            <a:ext cx="8610600" cy="230832"/>
          </a:xfrm>
          <a:prstGeom prst="rect">
            <a:avLst/>
          </a:prstGeom>
          <a:noFill/>
          <a:ln w="9525">
            <a:noFill/>
            <a:miter lim="800000"/>
            <a:headEnd/>
            <a:tailEnd/>
          </a:ln>
        </p:spPr>
        <p:txBody>
          <a:bodyPr>
            <a:spAutoFit/>
          </a:bodyPr>
          <a:lstStyle/>
          <a:p>
            <a:pPr>
              <a:spcBef>
                <a:spcPct val="50000"/>
              </a:spcBef>
              <a:defRPr/>
            </a:pPr>
            <a:r>
              <a:rPr lang="en-US" sz="900" dirty="0">
                <a:solidFill>
                  <a:srgbClr val="000000"/>
                </a:solidFill>
                <a:latin typeface="Arial" pitchFamily="34" charset="0"/>
                <a:cs typeface="+mn-cs"/>
              </a:rPr>
              <a:t>Source: Prepared by </a:t>
            </a:r>
            <a:r>
              <a:rPr lang="en-US" sz="900" dirty="0">
                <a:solidFill>
                  <a:srgbClr val="000000"/>
                </a:solidFill>
                <a:latin typeface="Arial" pitchFamily="34" charset="0"/>
                <a:cs typeface="+mn-cs"/>
                <a:hlinkClick r:id="rId2"/>
              </a:rPr>
              <a:t>www.aidsdatahub.org</a:t>
            </a:r>
            <a:r>
              <a:rPr lang="en-US" sz="900" dirty="0">
                <a:solidFill>
                  <a:srgbClr val="000000"/>
                </a:solidFill>
                <a:latin typeface="Arial" pitchFamily="34" charset="0"/>
                <a:cs typeface="+mn-cs"/>
              </a:rPr>
              <a:t>  based on </a:t>
            </a:r>
            <a:r>
              <a:rPr lang="en-US" sz="900" dirty="0">
                <a:latin typeface="Arial" pitchFamily="34" charset="0"/>
              </a:rPr>
              <a:t>WHO. (2006). Fact Sheet on Young People and HIV/AIDS in Bhutan</a:t>
            </a:r>
            <a:r>
              <a:rPr lang="en-US" sz="900" dirty="0">
                <a:solidFill>
                  <a:srgbClr val="000000"/>
                </a:solidFill>
                <a:latin typeface="Arial" pitchFamily="34" charset="0"/>
                <a:cs typeface="+mn-cs"/>
              </a:rPr>
              <a:t>.</a:t>
            </a:r>
          </a:p>
        </p:txBody>
      </p:sp>
      <p:graphicFrame>
        <p:nvGraphicFramePr>
          <p:cNvPr id="6" name="Chart 5"/>
          <p:cNvGraphicFramePr>
            <a:graphicFrameLocks noGrp="1"/>
          </p:cNvGraphicFramePr>
          <p:nvPr>
            <p:extLst>
              <p:ext uri="{D42A27DB-BD31-4B8C-83A1-F6EECF244321}">
                <p14:modId xmlns:p14="http://schemas.microsoft.com/office/powerpoint/2010/main" val="4229432430"/>
              </p:ext>
            </p:extLst>
          </p:nvPr>
        </p:nvGraphicFramePr>
        <p:xfrm>
          <a:off x="1631504" y="2682457"/>
          <a:ext cx="8640960" cy="38884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26335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Expenditure</a:t>
            </a:r>
            <a:br>
              <a:rPr lang="en-US" sz="5400" dirty="0">
                <a:cs typeface="Cordia New" pitchFamily="34" charset="-34"/>
              </a:rPr>
            </a:br>
            <a:endParaRPr lang="en-US" dirty="0">
              <a:cs typeface="Cordia New" pitchFamily="34" charset="-3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293037" y="157161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dirty="0">
                <a:cs typeface="Cordia New" pitchFamily="34" charset="-34"/>
              </a:rPr>
              <a:t>Amount spent on HIV by financing source, 2004-2012</a:t>
            </a:r>
            <a:endParaRPr lang="en-GB"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68A19F60-5ECA-41A3-8C16-1C5E47C53EE8}" type="slidenum">
              <a:rPr lang="th-TH" smtClean="0">
                <a:solidFill>
                  <a:prstClr val="black">
                    <a:tint val="75000"/>
                  </a:prstClr>
                </a:solidFill>
              </a:rPr>
              <a:pPr>
                <a:defRPr/>
              </a:pPr>
              <a:t>28</a:t>
            </a:fld>
            <a:endParaRPr lang="th-TH"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50656837"/>
              </p:ext>
            </p:extLst>
          </p:nvPr>
        </p:nvGraphicFramePr>
        <p:xfrm>
          <a:off x="1775521" y="2780930"/>
          <a:ext cx="7992887" cy="3096343"/>
        </p:xfrm>
        <a:graphic>
          <a:graphicData uri="http://schemas.openxmlformats.org/drawingml/2006/table">
            <a:tbl>
              <a:tblPr firstRow="1" bandRow="1">
                <a:tableStyleId>{08FB837D-C827-4EFA-A057-4D05807E0F7C}</a:tableStyleId>
              </a:tblPr>
              <a:tblGrid>
                <a:gridCol w="3074187">
                  <a:extLst>
                    <a:ext uri="{9D8B030D-6E8A-4147-A177-3AD203B41FA5}">
                      <a16:colId xmlns:a16="http://schemas.microsoft.com/office/drawing/2014/main" val="20000"/>
                    </a:ext>
                  </a:extLst>
                </a:gridCol>
                <a:gridCol w="2595981">
                  <a:extLst>
                    <a:ext uri="{9D8B030D-6E8A-4147-A177-3AD203B41FA5}">
                      <a16:colId xmlns:a16="http://schemas.microsoft.com/office/drawing/2014/main" val="20001"/>
                    </a:ext>
                  </a:extLst>
                </a:gridCol>
                <a:gridCol w="2322719">
                  <a:extLst>
                    <a:ext uri="{9D8B030D-6E8A-4147-A177-3AD203B41FA5}">
                      <a16:colId xmlns:a16="http://schemas.microsoft.com/office/drawing/2014/main" val="20002"/>
                    </a:ext>
                  </a:extLst>
                </a:gridCol>
              </a:tblGrid>
              <a:tr h="530338">
                <a:tc>
                  <a:txBody>
                    <a:bodyPr/>
                    <a:lstStyle/>
                    <a:p>
                      <a:pPr algn="l" fontAlgn="t"/>
                      <a:r>
                        <a:rPr lang="en-GB" sz="1400" b="1" u="none" strike="noStrike" dirty="0">
                          <a:solidFill>
                            <a:schemeClr val="bg1"/>
                          </a:solidFill>
                          <a:effectLst/>
                          <a:latin typeface="Arial" pitchFamily="34" charset="0"/>
                          <a:cs typeface="Arial" pitchFamily="34" charset="0"/>
                        </a:rPr>
                        <a:t> </a:t>
                      </a:r>
                      <a:endParaRPr lang="en-GB" sz="1400" b="1" i="0" u="none" strike="noStrike" dirty="0">
                        <a:solidFill>
                          <a:schemeClr val="bg1"/>
                        </a:solidFill>
                        <a:effectLst/>
                        <a:latin typeface="Arial" pitchFamily="34" charset="0"/>
                        <a:cs typeface="Arial" pitchFamily="34" charset="0"/>
                      </a:endParaRPr>
                    </a:p>
                  </a:txBody>
                  <a:tcPr marL="9525" marR="9525" marT="9525" marB="0">
                    <a:lnL w="38100" cap="flat" cmpd="sng" algn="ctr">
                      <a:solidFill>
                        <a:srgbClr val="FFFFFF"/>
                      </a:solidFill>
                      <a:prstDash val="solid"/>
                      <a:round/>
                      <a:headEnd type="none" w="med" len="med"/>
                      <a:tailEnd type="none" w="med" len="med"/>
                    </a:lnL>
                    <a:lnR w="38100" cap="flat" cmpd="sng" algn="ctr">
                      <a:noFill/>
                      <a:prstDash val="solid"/>
                      <a:round/>
                      <a:headEnd type="none" w="med" len="med"/>
                      <a:tailEnd type="none" w="med" len="med"/>
                    </a:lnR>
                    <a:lnT w="9525" cap="flat" cmpd="sng" algn="ctr">
                      <a:noFill/>
                      <a:prstDash val="soli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rtl="0" fontAlgn="ctr"/>
                      <a:r>
                        <a:rPr lang="en-GB" sz="1800" u="none" strike="noStrike" dirty="0">
                          <a:effectLst/>
                          <a:latin typeface="Arial" pitchFamily="34" charset="0"/>
                          <a:cs typeface="Arial" pitchFamily="34" charset="0"/>
                        </a:rPr>
                        <a:t>Amount </a:t>
                      </a:r>
                      <a:r>
                        <a:rPr lang="en-GB" sz="1800" u="none" strike="noStrike" baseline="0" dirty="0">
                          <a:effectLst/>
                          <a:latin typeface="Arial" pitchFamily="34" charset="0"/>
                          <a:cs typeface="Arial" pitchFamily="34" charset="0"/>
                        </a:rPr>
                        <a:t>in </a:t>
                      </a:r>
                      <a:r>
                        <a:rPr lang="en-GB" sz="1800" u="none" strike="noStrike" dirty="0">
                          <a:effectLst/>
                          <a:latin typeface="Arial" pitchFamily="34" charset="0"/>
                          <a:cs typeface="Arial" pitchFamily="34" charset="0"/>
                        </a:rPr>
                        <a:t>USD</a:t>
                      </a:r>
                      <a:endParaRPr lang="en-GB" sz="1800" b="1" i="0" u="none" strike="noStrike" dirty="0">
                        <a:solidFill>
                          <a:srgbClr val="FFFFFF"/>
                        </a:solidFill>
                        <a:effectLst/>
                        <a:latin typeface="Arial" pitchFamily="34" charset="0"/>
                        <a:cs typeface="Arial" pitchFamily="34" charset="0"/>
                      </a:endParaRP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noFill/>
                      <a:prstDash val="soli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EEF"/>
                    </a:solidFill>
                  </a:tcPr>
                </a:tc>
                <a:tc rowSpan="2">
                  <a:txBody>
                    <a:bodyPr/>
                    <a:lstStyle/>
                    <a:p>
                      <a:pPr algn="ctr" rtl="0" fontAlgn="ctr"/>
                      <a:r>
                        <a:rPr lang="en-GB" sz="1800" u="none" strike="noStrike" dirty="0">
                          <a:effectLst/>
                          <a:latin typeface="Arial" pitchFamily="34" charset="0"/>
                          <a:cs typeface="Arial" pitchFamily="34" charset="0"/>
                        </a:rPr>
                        <a:t>Funding period</a:t>
                      </a:r>
                      <a:endParaRPr lang="en-GB" sz="1800" b="1" i="0" u="none" strike="noStrike" dirty="0">
                        <a:solidFill>
                          <a:srgbClr val="FFFFFF"/>
                        </a:solidFill>
                        <a:effectLst/>
                        <a:latin typeface="Arial" pitchFamily="34" charset="0"/>
                        <a:cs typeface="Arial"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noFill/>
                      <a:prstDash val="soli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EEF"/>
                    </a:solidFill>
                  </a:tcPr>
                </a:tc>
                <a:extLst>
                  <a:ext uri="{0D108BD9-81ED-4DB2-BD59-A6C34878D82A}">
                    <a16:rowId xmlns:a16="http://schemas.microsoft.com/office/drawing/2014/main" val="10000"/>
                  </a:ext>
                </a:extLst>
              </a:tr>
              <a:tr h="331911">
                <a:tc>
                  <a:txBody>
                    <a:bodyPr/>
                    <a:lstStyle/>
                    <a:p>
                      <a:pPr algn="l" fontAlgn="t"/>
                      <a:endParaRPr lang="en-GB" sz="1400" b="1" i="0" u="none" strike="noStrike" dirty="0">
                        <a:solidFill>
                          <a:schemeClr val="bg1"/>
                        </a:solidFill>
                        <a:effectLst/>
                        <a:latin typeface="Arial" pitchFamily="34" charset="0"/>
                        <a:cs typeface="Arial" pitchFamily="34" charset="0"/>
                      </a:endParaRPr>
                    </a:p>
                  </a:txBody>
                  <a:tcPr marL="9525" marR="9525" marT="9525" marB="0">
                    <a:lnL w="38100" cap="flat" cmpd="sng" algn="ctr">
                      <a:solidFill>
                        <a:srgbClr val="FFFFFF"/>
                      </a:solidFill>
                      <a:prstDash val="solid"/>
                      <a:round/>
                      <a:headEnd type="none" w="med" len="med"/>
                      <a:tailEnd type="none" w="med" len="med"/>
                    </a:lnL>
                    <a:lnR w="38100" cap="flat" cmpd="sng" algn="ctr">
                      <a:noFill/>
                      <a:prstDash val="solid"/>
                      <a:round/>
                      <a:headEnd type="none" w="med" len="med"/>
                      <a:tailEnd type="none" w="med" len="med"/>
                    </a:lnR>
                    <a:lnT w="9525" cap="flat" cmpd="sng" algn="ctr">
                      <a:noFill/>
                      <a:prstDash val="soli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744698">
                <a:tc>
                  <a:txBody>
                    <a:bodyPr/>
                    <a:lstStyle/>
                    <a:p>
                      <a:pPr algn="l" rtl="0" fontAlgn="ctr"/>
                      <a:r>
                        <a:rPr lang="en-GB" sz="1600" b="1" u="none" strike="noStrike" dirty="0">
                          <a:solidFill>
                            <a:schemeClr val="bg1"/>
                          </a:solidFill>
                          <a:effectLst/>
                          <a:latin typeface="Arial" pitchFamily="34" charset="0"/>
                          <a:cs typeface="Arial" pitchFamily="34" charset="0"/>
                        </a:rPr>
                        <a:t> World Bank</a:t>
                      </a:r>
                      <a:endParaRPr lang="en-GB" sz="1600" b="1" i="0" u="none" strike="noStrike" dirty="0">
                        <a:solidFill>
                          <a:schemeClr val="bg1"/>
                        </a:solidFill>
                        <a:effectLst/>
                        <a:latin typeface="Arial" pitchFamily="34" charset="0"/>
                        <a:cs typeface="Arial" pitchFamily="34" charset="0"/>
                      </a:endParaRPr>
                    </a:p>
                  </a:txBody>
                  <a:tcPr marL="9525" marR="9525" marT="9525" marB="0" anchor="ctr">
                    <a:lnL w="9525" cap="flat" cmpd="sng" algn="ctr">
                      <a:noFill/>
                      <a:prstDash val="soli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EEF"/>
                    </a:solidFill>
                  </a:tcPr>
                </a:tc>
                <a:tc>
                  <a:txBody>
                    <a:bodyPr/>
                    <a:lstStyle/>
                    <a:p>
                      <a:pPr algn="ctr" rtl="0" fontAlgn="ctr"/>
                      <a:r>
                        <a:rPr lang="en-US" sz="1500" b="0" i="0" u="none" strike="noStrike" dirty="0">
                          <a:solidFill>
                            <a:srgbClr val="000000"/>
                          </a:solidFill>
                          <a:effectLst/>
                          <a:latin typeface="Arial" pitchFamily="34" charset="0"/>
                          <a:cs typeface="Arial" pitchFamily="34" charset="0"/>
                        </a:rPr>
                        <a:t>6.16 million</a:t>
                      </a:r>
                      <a:endParaRPr lang="en-GB" sz="15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F1FF"/>
                    </a:solidFill>
                  </a:tcPr>
                </a:tc>
                <a:tc>
                  <a:txBody>
                    <a:bodyPr/>
                    <a:lstStyle/>
                    <a:p>
                      <a:pPr algn="ctr" rtl="0" fontAlgn="ctr"/>
                      <a:r>
                        <a:rPr lang="en-US" sz="1500" b="0" i="0" u="none" strike="noStrike" dirty="0">
                          <a:solidFill>
                            <a:srgbClr val="000000"/>
                          </a:solidFill>
                          <a:effectLst/>
                          <a:latin typeface="Arial" pitchFamily="34" charset="0"/>
                          <a:cs typeface="Arial" pitchFamily="34" charset="0"/>
                        </a:rPr>
                        <a:t>2004 - 2011</a:t>
                      </a:r>
                      <a:endParaRPr lang="en-GB" sz="15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F1FF"/>
                    </a:solidFill>
                  </a:tcPr>
                </a:tc>
                <a:extLst>
                  <a:ext uri="{0D108BD9-81ED-4DB2-BD59-A6C34878D82A}">
                    <a16:rowId xmlns:a16="http://schemas.microsoft.com/office/drawing/2014/main" val="10002"/>
                  </a:ext>
                </a:extLst>
              </a:tr>
              <a:tr h="744698">
                <a:tc>
                  <a:txBody>
                    <a:bodyPr/>
                    <a:lstStyle/>
                    <a:p>
                      <a:pPr algn="l" rtl="0" fontAlgn="ctr"/>
                      <a:r>
                        <a:rPr lang="en-GB" sz="1600" b="1" u="none" strike="noStrike" dirty="0">
                          <a:solidFill>
                            <a:schemeClr val="bg1"/>
                          </a:solidFill>
                          <a:effectLst/>
                          <a:latin typeface="Arial" pitchFamily="34" charset="0"/>
                          <a:cs typeface="Arial" pitchFamily="34" charset="0"/>
                        </a:rPr>
                        <a:t> GFATM</a:t>
                      </a:r>
                      <a:r>
                        <a:rPr lang="en-GB" sz="1600" b="1" u="none" strike="noStrike" baseline="0" dirty="0">
                          <a:solidFill>
                            <a:schemeClr val="bg1"/>
                          </a:solidFill>
                          <a:effectLst/>
                          <a:latin typeface="Arial" pitchFamily="34" charset="0"/>
                          <a:cs typeface="Arial" pitchFamily="34" charset="0"/>
                        </a:rPr>
                        <a:t> Round 6</a:t>
                      </a:r>
                      <a:endParaRPr lang="en-GB" sz="1600" b="1" i="0" u="none" strike="noStrike" dirty="0">
                        <a:solidFill>
                          <a:schemeClr val="bg1"/>
                        </a:solidFill>
                        <a:effectLst/>
                        <a:latin typeface="Arial" pitchFamily="34" charset="0"/>
                        <a:cs typeface="Arial" pitchFamily="34" charset="0"/>
                      </a:endParaRPr>
                    </a:p>
                  </a:txBody>
                  <a:tcPr marL="9525" marR="9525" marT="9525" marB="0" anchor="ctr">
                    <a:lnL w="9525" cap="flat" cmpd="sng" algn="ctr">
                      <a:noFill/>
                      <a:prstDash val="soli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EEF"/>
                    </a:solidFill>
                  </a:tcPr>
                </a:tc>
                <a:tc>
                  <a:txBody>
                    <a:bodyPr/>
                    <a:lstStyle/>
                    <a:p>
                      <a:pPr algn="ctr" rtl="0" fontAlgn="ctr"/>
                      <a:r>
                        <a:rPr lang="en-US" sz="1500" b="0" i="0" u="none" strike="noStrike" dirty="0">
                          <a:solidFill>
                            <a:srgbClr val="000000"/>
                          </a:solidFill>
                          <a:effectLst/>
                          <a:latin typeface="Arial" pitchFamily="34" charset="0"/>
                          <a:cs typeface="Arial" pitchFamily="34" charset="0"/>
                        </a:rPr>
                        <a:t>3.5 million</a:t>
                      </a:r>
                      <a:endParaRPr lang="en-GB" sz="15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E5FF"/>
                    </a:solidFill>
                  </a:tcPr>
                </a:tc>
                <a:tc>
                  <a:txBody>
                    <a:bodyPr/>
                    <a:lstStyle/>
                    <a:p>
                      <a:pPr algn="ctr" rtl="0" fontAlgn="ctr"/>
                      <a:r>
                        <a:rPr lang="en-US" sz="1500" b="0" i="0" u="none" strike="noStrike" dirty="0">
                          <a:solidFill>
                            <a:srgbClr val="000000"/>
                          </a:solidFill>
                          <a:effectLst/>
                          <a:latin typeface="Arial" pitchFamily="34" charset="0"/>
                          <a:cs typeface="Arial" pitchFamily="34" charset="0"/>
                        </a:rPr>
                        <a:t>2008 - 2012</a:t>
                      </a:r>
                      <a:endParaRPr lang="en-GB" sz="1500" b="0" i="0" u="none" strike="noStrike" dirty="0">
                        <a:solidFill>
                          <a:srgbClr val="000000"/>
                        </a:solidFill>
                        <a:effectLst/>
                        <a:latin typeface="Arial" pitchFamily="34" charset="0"/>
                        <a:cs typeface="Arial"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E5FF"/>
                    </a:solidFill>
                  </a:tcPr>
                </a:tc>
                <a:extLst>
                  <a:ext uri="{0D108BD9-81ED-4DB2-BD59-A6C34878D82A}">
                    <a16:rowId xmlns:a16="http://schemas.microsoft.com/office/drawing/2014/main" val="10003"/>
                  </a:ext>
                </a:extLst>
              </a:tr>
              <a:tr h="744698">
                <a:tc>
                  <a:txBody>
                    <a:bodyPr/>
                    <a:lstStyle/>
                    <a:p>
                      <a:pPr algn="l" rtl="0" fontAlgn="ctr"/>
                      <a:r>
                        <a:rPr lang="en-GB" sz="1600" b="1" u="none" strike="noStrike" dirty="0">
                          <a:solidFill>
                            <a:schemeClr val="bg1"/>
                          </a:solidFill>
                          <a:effectLst/>
                          <a:latin typeface="Arial" pitchFamily="34" charset="0"/>
                          <a:cs typeface="Arial" pitchFamily="34" charset="0"/>
                        </a:rPr>
                        <a:t> Royal Government of Bhutan</a:t>
                      </a:r>
                      <a:endParaRPr lang="en-GB" sz="1600" b="1" i="0" u="none" strike="noStrike" dirty="0">
                        <a:solidFill>
                          <a:schemeClr val="bg1"/>
                        </a:solidFill>
                        <a:effectLst/>
                        <a:latin typeface="Arial" pitchFamily="34" charset="0"/>
                        <a:cs typeface="Arial" pitchFamily="34" charset="0"/>
                      </a:endParaRPr>
                    </a:p>
                  </a:txBody>
                  <a:tcPr marL="9525" marR="9525" marT="9525" marB="0" anchor="ctr">
                    <a:lnL w="9525" cap="flat" cmpd="sng" algn="ctr">
                      <a:noFill/>
                      <a:prstDash val="soli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EEF"/>
                    </a:solidFill>
                  </a:tcPr>
                </a:tc>
                <a:tc>
                  <a:txBody>
                    <a:bodyPr/>
                    <a:lstStyle/>
                    <a:p>
                      <a:pPr marL="0" algn="ctr" defTabSz="914400" rtl="0" eaLnBrk="1" fontAlgn="ctr" latinLnBrk="0" hangingPunct="1"/>
                      <a:r>
                        <a:rPr lang="en-US" sz="1500" u="none" strike="noStrike" kern="1200" dirty="0">
                          <a:solidFill>
                            <a:schemeClr val="dk1"/>
                          </a:solidFill>
                          <a:effectLst/>
                          <a:latin typeface="Arial" pitchFamily="34" charset="0"/>
                          <a:ea typeface="+mn-ea"/>
                          <a:cs typeface="Arial" pitchFamily="34" charset="0"/>
                        </a:rPr>
                        <a:t>0.2 million </a:t>
                      </a:r>
                      <a:endParaRPr lang="en-GB" sz="1500" u="none" strike="noStrike" kern="1200" dirty="0">
                        <a:solidFill>
                          <a:schemeClr val="dk1"/>
                        </a:solidFill>
                        <a:effectLst/>
                        <a:latin typeface="Arial" pitchFamily="34" charset="0"/>
                        <a:ea typeface="+mn-ea"/>
                        <a:cs typeface="Arial"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F1FF"/>
                    </a:solidFill>
                  </a:tcPr>
                </a:tc>
                <a:tc>
                  <a:txBody>
                    <a:bodyPr/>
                    <a:lstStyle/>
                    <a:p>
                      <a:pPr marL="0" algn="ctr" defTabSz="914400" rtl="0" eaLnBrk="1" fontAlgn="ctr" latinLnBrk="0" hangingPunct="1"/>
                      <a:r>
                        <a:rPr lang="en-US" sz="1500" u="none" strike="noStrike" kern="1200" dirty="0">
                          <a:solidFill>
                            <a:schemeClr val="dk1"/>
                          </a:solidFill>
                          <a:effectLst/>
                          <a:latin typeface="Arial" pitchFamily="34" charset="0"/>
                          <a:ea typeface="+mn-ea"/>
                          <a:cs typeface="Arial" pitchFamily="34" charset="0"/>
                        </a:rPr>
                        <a:t>Annually</a:t>
                      </a:r>
                      <a:endParaRPr lang="en-GB" sz="1500" u="none" strike="noStrike" kern="1200" dirty="0">
                        <a:solidFill>
                          <a:schemeClr val="dk1"/>
                        </a:solidFill>
                        <a:effectLst/>
                        <a:latin typeface="Arial" pitchFamily="34" charset="0"/>
                        <a:ea typeface="+mn-ea"/>
                        <a:cs typeface="Arial"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F1FF"/>
                    </a:solidFill>
                  </a:tcPr>
                </a:tc>
                <a:extLst>
                  <a:ext uri="{0D108BD9-81ED-4DB2-BD59-A6C34878D82A}">
                    <a16:rowId xmlns:a16="http://schemas.microsoft.com/office/drawing/2014/main" val="10004"/>
                  </a:ext>
                </a:extLst>
              </a:tr>
            </a:tbl>
          </a:graphicData>
        </a:graphic>
      </p:graphicFrame>
      <p:sp>
        <p:nvSpPr>
          <p:cNvPr id="6" name="TextBox 1"/>
          <p:cNvSpPr txBox="1">
            <a:spLocks noChangeArrowheads="1"/>
          </p:cNvSpPr>
          <p:nvPr/>
        </p:nvSpPr>
        <p:spPr bwMode="auto">
          <a:xfrm>
            <a:off x="119336" y="6540501"/>
            <a:ext cx="943304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GB" sz="900" dirty="0">
                <a:solidFill>
                  <a:srgbClr val="000000"/>
                </a:solidFill>
                <a:cs typeface="Arial" charset="0"/>
              </a:rPr>
              <a:t>Source: Prepared by </a:t>
            </a:r>
            <a:r>
              <a:rPr lang="en-GB" sz="900" dirty="0">
                <a:solidFill>
                  <a:srgbClr val="000000"/>
                </a:solidFill>
                <a:cs typeface="Arial" charset="0"/>
                <a:hlinkClick r:id="rId2"/>
              </a:rPr>
              <a:t>www.aidsdatahub.org</a:t>
            </a:r>
            <a:r>
              <a:rPr lang="en-GB" sz="900" dirty="0">
                <a:solidFill>
                  <a:srgbClr val="000000"/>
                </a:solidFill>
                <a:cs typeface="Arial" charset="0"/>
              </a:rPr>
              <a:t> based on </a:t>
            </a:r>
            <a:r>
              <a:rPr lang="en-US" sz="900" dirty="0">
                <a:solidFill>
                  <a:srgbClr val="000000"/>
                </a:solidFill>
                <a:cs typeface="Arial" charset="0"/>
              </a:rPr>
              <a:t>National STIs and HIV/AIDS Prevention and Control </a:t>
            </a:r>
            <a:r>
              <a:rPr lang="en-US" sz="900" dirty="0" err="1">
                <a:solidFill>
                  <a:srgbClr val="000000"/>
                </a:solidFill>
                <a:cs typeface="Arial" charset="0"/>
              </a:rPr>
              <a:t>Programme</a:t>
            </a:r>
            <a:r>
              <a:rPr lang="en-US" sz="900" dirty="0">
                <a:solidFill>
                  <a:srgbClr val="000000"/>
                </a:solidFill>
                <a:cs typeface="Arial" charset="0"/>
              </a:rPr>
              <a:t>. (2012). Bhutan Global AIDS Response Progress Report, 2012.</a:t>
            </a:r>
            <a:endParaRPr lang="en-GB" sz="900" dirty="0">
              <a:solidFill>
                <a:srgbClr val="000000"/>
              </a:solidFill>
              <a:cs typeface="Arial" charset="0"/>
            </a:endParaRPr>
          </a:p>
        </p:txBody>
      </p:sp>
    </p:spTree>
    <p:extLst>
      <p:ext uri="{BB962C8B-B14F-4D97-AF65-F5344CB8AC3E}">
        <p14:creationId xmlns:p14="http://schemas.microsoft.com/office/powerpoint/2010/main" val="1580446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bwMode="auto">
          <a:xfrm>
            <a:off x="263352" y="3397743"/>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National response</a:t>
            </a:r>
            <a:endParaRPr lang="en-US" dirty="0">
              <a:cs typeface="Cordia New" pitchFamily="34" charset="-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191344" y="148478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393840437"/>
              </p:ext>
            </p:extLst>
          </p:nvPr>
        </p:nvGraphicFramePr>
        <p:xfrm>
          <a:off x="1847528" y="1988841"/>
          <a:ext cx="8064896" cy="4032449"/>
        </p:xfrm>
        <a:graphic>
          <a:graphicData uri="http://schemas.openxmlformats.org/drawingml/2006/table">
            <a:tbl>
              <a:tblPr/>
              <a:tblGrid>
                <a:gridCol w="6321092">
                  <a:extLst>
                    <a:ext uri="{9D8B030D-6E8A-4147-A177-3AD203B41FA5}">
                      <a16:colId xmlns:a16="http://schemas.microsoft.com/office/drawing/2014/main" val="20000"/>
                    </a:ext>
                  </a:extLst>
                </a:gridCol>
                <a:gridCol w="1743804">
                  <a:extLst>
                    <a:ext uri="{9D8B030D-6E8A-4147-A177-3AD203B41FA5}">
                      <a16:colId xmlns:a16="http://schemas.microsoft.com/office/drawing/2014/main" val="20001"/>
                    </a:ext>
                  </a:extLst>
                </a:gridCol>
              </a:tblGrid>
              <a:tr h="2964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775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64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455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784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148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64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39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784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97.9 (2012)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784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17.7 (2014) </a:t>
                      </a:r>
                      <a:r>
                        <a:rPr lang="en-GB" sz="1400" b="1" i="0" u="none" strike="noStrike" kern="1200" baseline="30000" dirty="0">
                          <a:solidFill>
                            <a:schemeClr val="tx1"/>
                          </a:solidFill>
                          <a:effectLst/>
                          <a:latin typeface="Arial" pitchFamily="34" charset="0"/>
                          <a:ea typeface="+mn-ea"/>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64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33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64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132/0.605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784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70/70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64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53 (2005)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6962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1.01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64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8,077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64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281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47328" y="6105490"/>
            <a:ext cx="12072664" cy="707886"/>
          </a:xfrm>
          <a:prstGeom prst="rect">
            <a:avLst/>
          </a:prstGeom>
        </p:spPr>
        <p:txBody>
          <a:bodyPr wrap="square">
            <a:spAutoFit/>
          </a:bodyPr>
          <a:lstStyle/>
          <a:p>
            <a:r>
              <a:rPr lang="en-US" sz="800" dirty="0">
                <a:solidFill>
                  <a:prstClr val="black"/>
                </a:solidFill>
                <a:latin typeface="Aria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latin typeface="Arial"/>
                <a:cs typeface="+mn-cs"/>
              </a:rPr>
              <a:t>Palanivel</a:t>
            </a:r>
            <a:r>
              <a:rPr lang="en-US" sz="800" dirty="0">
                <a:solidFill>
                  <a:prstClr val="black"/>
                </a:solidFill>
                <a:latin typeface="Arial"/>
                <a:cs typeface="+mn-cs"/>
              </a:rPr>
              <a:t>, T., </a:t>
            </a:r>
            <a:r>
              <a:rPr lang="en-US" sz="800" dirty="0" err="1">
                <a:solidFill>
                  <a:prstClr val="black"/>
                </a:solidFill>
                <a:latin typeface="Arial"/>
                <a:cs typeface="+mn-cs"/>
              </a:rPr>
              <a:t>Mirza</a:t>
            </a:r>
            <a:r>
              <a:rPr lang="en-US" sz="800" dirty="0">
                <a:solidFill>
                  <a:prstClr val="black"/>
                </a:solidFill>
                <a:latin typeface="Arial"/>
                <a:cs typeface="+mn-cs"/>
              </a:rPr>
              <a:t>, T., </a:t>
            </a:r>
            <a:r>
              <a:rPr lang="en-US" sz="800" dirty="0" err="1">
                <a:solidFill>
                  <a:prstClr val="black"/>
                </a:solidFill>
                <a:latin typeface="Arial"/>
                <a:cs typeface="+mn-cs"/>
              </a:rPr>
              <a:t>Tiwari</a:t>
            </a:r>
            <a:r>
              <a:rPr lang="en-US" sz="800" dirty="0">
                <a:solidFill>
                  <a:prstClr val="black"/>
                </a:solidFill>
                <a:latin typeface="Arial"/>
                <a:cs typeface="+mn-cs"/>
              </a:rPr>
              <a:t>, B. N., </a:t>
            </a:r>
            <a:r>
              <a:rPr lang="en-US" sz="800" dirty="0" err="1">
                <a:solidFill>
                  <a:prstClr val="black"/>
                </a:solidFill>
                <a:latin typeface="Arial"/>
                <a:cs typeface="+mn-cs"/>
              </a:rPr>
              <a:t>Standley</a:t>
            </a:r>
            <a:r>
              <a:rPr lang="en-US" sz="800" dirty="0">
                <a:solidFill>
                  <a:prstClr val="black"/>
                </a:solidFill>
                <a:latin typeface="Arial"/>
                <a:cs typeface="+mn-cs"/>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latin typeface="Arial"/>
              <a:ea typeface="ＭＳ Ｐゴシック" charset="0"/>
              <a:cs typeface="Cordia New" charset="0"/>
            </a:endParaRPr>
          </a:p>
        </p:txBody>
      </p:sp>
    </p:spTree>
    <p:extLst>
      <p:ext uri="{BB962C8B-B14F-4D97-AF65-F5344CB8AC3E}">
        <p14:creationId xmlns:p14="http://schemas.microsoft.com/office/powerpoint/2010/main" val="1102515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37" y="1556792"/>
            <a:ext cx="11203563" cy="504000"/>
          </a:xfrm>
        </p:spPr>
        <p:txBody>
          <a:bodyPr/>
          <a:lstStyle/>
          <a:p>
            <a:r>
              <a:rPr lang="en-US" dirty="0">
                <a:latin typeface="+mn-lt"/>
              </a:rPr>
              <a:t>Proportion of surveyed populations who have ever tested for HIV, </a:t>
            </a:r>
            <a:r>
              <a:rPr lang="en-GB" dirty="0" err="1">
                <a:latin typeface="+mn-lt"/>
              </a:rPr>
              <a:t>Thimphu</a:t>
            </a:r>
            <a:r>
              <a:rPr lang="en-US" dirty="0">
                <a:latin typeface="+mn-lt"/>
              </a:rPr>
              <a:t>, 2008</a:t>
            </a:r>
            <a:endParaRPr lang="en-GB" dirty="0">
              <a:latin typeface="+mn-lt"/>
            </a:endParaRPr>
          </a:p>
        </p:txBody>
      </p:sp>
      <p:sp>
        <p:nvSpPr>
          <p:cNvPr id="3" name="Slide Number Placeholder 2"/>
          <p:cNvSpPr>
            <a:spLocks noGrp="1"/>
          </p:cNvSpPr>
          <p:nvPr>
            <p:ph type="sldNum" sz="quarter" idx="10"/>
          </p:nvPr>
        </p:nvSpPr>
        <p:spPr/>
        <p:txBody>
          <a:bodyPr/>
          <a:lstStyle/>
          <a:p>
            <a:pPr>
              <a:defRPr/>
            </a:pPr>
            <a:fld id="{6D8C4C79-0DA3-445F-BE35-50F2E0D25F13}" type="slidenum">
              <a:rPr lang="th-TH" smtClean="0"/>
              <a:pPr>
                <a:defRPr/>
              </a:pPr>
              <a:t>30</a:t>
            </a:fld>
            <a:endParaRPr lang="th-TH" dirty="0"/>
          </a:p>
        </p:txBody>
      </p:sp>
      <p:sp>
        <p:nvSpPr>
          <p:cNvPr id="5" name="Rectangle 4"/>
          <p:cNvSpPr>
            <a:spLocks noChangeArrowheads="1"/>
          </p:cNvSpPr>
          <p:nvPr/>
        </p:nvSpPr>
        <p:spPr bwMode="auto">
          <a:xfrm>
            <a:off x="226475" y="6572666"/>
            <a:ext cx="90364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solidFill>
                  <a:srgbClr val="000000"/>
                </a:solidFill>
                <a:cs typeface="Arial" charset="0"/>
              </a:rPr>
              <a:t>Source: Prepared by </a:t>
            </a:r>
            <a:r>
              <a:rPr lang="en-US" sz="900" dirty="0">
                <a:solidFill>
                  <a:srgbClr val="000000"/>
                </a:solidFill>
                <a:cs typeface="Arial" charset="0"/>
                <a:hlinkClick r:id="rId2"/>
              </a:rPr>
              <a:t>www.aidsdatahub.org</a:t>
            </a:r>
            <a:r>
              <a:rPr lang="en-US" sz="900" dirty="0">
                <a:solidFill>
                  <a:srgbClr val="000000"/>
                </a:solidFill>
                <a:cs typeface="Arial" charset="0"/>
              </a:rPr>
              <a:t> based on National AIDS/STI Control </a:t>
            </a:r>
            <a:r>
              <a:rPr lang="en-US" sz="900" dirty="0" err="1">
                <a:solidFill>
                  <a:srgbClr val="000000"/>
                </a:solidFill>
                <a:cs typeface="Arial" charset="0"/>
              </a:rPr>
              <a:t>Programme</a:t>
            </a:r>
            <a:r>
              <a:rPr lang="en-US" sz="900" dirty="0">
                <a:solidFill>
                  <a:srgbClr val="000000"/>
                </a:solidFill>
                <a:cs typeface="Arial" charset="0"/>
              </a:rPr>
              <a:t> Bhutan. (2009). </a:t>
            </a:r>
            <a:r>
              <a:rPr lang="en-US" sz="900" dirty="0" err="1">
                <a:solidFill>
                  <a:srgbClr val="000000"/>
                </a:solidFill>
                <a:cs typeface="Arial" charset="0"/>
              </a:rPr>
              <a:t>Behavioural</a:t>
            </a:r>
            <a:r>
              <a:rPr lang="en-US" sz="900" dirty="0">
                <a:solidFill>
                  <a:srgbClr val="000000"/>
                </a:solidFill>
                <a:cs typeface="Arial" charset="0"/>
              </a:rPr>
              <a:t> Surveillance Survey, 2008 Bhutan - Technical Report</a:t>
            </a:r>
            <a:endParaRPr lang="en-GB" sz="900" dirty="0">
              <a:solidFill>
                <a:srgbClr val="000000"/>
              </a:solidFill>
              <a:cs typeface="Arial" charset="0"/>
            </a:endParaRPr>
          </a:p>
        </p:txBody>
      </p:sp>
      <p:graphicFrame>
        <p:nvGraphicFramePr>
          <p:cNvPr id="6" name="Chart 5"/>
          <p:cNvGraphicFramePr>
            <a:graphicFrameLocks noGrp="1"/>
          </p:cNvGraphicFramePr>
          <p:nvPr>
            <p:extLst>
              <p:ext uri="{D42A27DB-BD31-4B8C-83A1-F6EECF244321}">
                <p14:modId xmlns:p14="http://schemas.microsoft.com/office/powerpoint/2010/main" val="1569726789"/>
              </p:ext>
            </p:extLst>
          </p:nvPr>
        </p:nvGraphicFramePr>
        <p:xfrm>
          <a:off x="1703512" y="2276872"/>
          <a:ext cx="8640960"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8924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7F880-4A6E-431A-B538-7AB1DC0BAE7F}"/>
              </a:ext>
            </a:extLst>
          </p:cNvPr>
          <p:cNvSpPr>
            <a:spLocks noGrp="1"/>
          </p:cNvSpPr>
          <p:nvPr>
            <p:ph type="title"/>
          </p:nvPr>
        </p:nvSpPr>
        <p:spPr>
          <a:xfrm>
            <a:off x="293037" y="1571612"/>
            <a:ext cx="11203563" cy="504000"/>
          </a:xfrm>
        </p:spPr>
        <p:txBody>
          <a:bodyPr/>
          <a:lstStyle/>
          <a:p>
            <a:r>
              <a:rPr lang="en-US" dirty="0"/>
              <a:t>HIV care and treatment cascade, 2018</a:t>
            </a:r>
          </a:p>
        </p:txBody>
      </p:sp>
      <p:graphicFrame>
        <p:nvGraphicFramePr>
          <p:cNvPr id="5" name="Chart 4">
            <a:extLst>
              <a:ext uri="{FF2B5EF4-FFF2-40B4-BE49-F238E27FC236}">
                <a16:creationId xmlns:a16="http://schemas.microsoft.com/office/drawing/2014/main" id="{82134E16-2E6F-4F53-8A90-A4F8B3CFC275}"/>
              </a:ext>
            </a:extLst>
          </p:cNvPr>
          <p:cNvGraphicFramePr>
            <a:graphicFrameLocks/>
          </p:cNvGraphicFramePr>
          <p:nvPr>
            <p:extLst>
              <p:ext uri="{D42A27DB-BD31-4B8C-83A1-F6EECF244321}">
                <p14:modId xmlns:p14="http://schemas.microsoft.com/office/powerpoint/2010/main" val="1022037132"/>
              </p:ext>
            </p:extLst>
          </p:nvPr>
        </p:nvGraphicFramePr>
        <p:xfrm>
          <a:off x="2330796" y="2401772"/>
          <a:ext cx="7128792" cy="32213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F5B5B443-D1AC-463A-A0BD-BB25FC4DAB79}"/>
              </a:ext>
            </a:extLst>
          </p:cNvPr>
          <p:cNvSpPr/>
          <p:nvPr/>
        </p:nvSpPr>
        <p:spPr>
          <a:xfrm>
            <a:off x="119336" y="6525344"/>
            <a:ext cx="6336704" cy="230832"/>
          </a:xfrm>
          <a:prstGeom prst="rect">
            <a:avLst/>
          </a:prstGeom>
        </p:spPr>
        <p:txBody>
          <a:bodyPr wrap="square">
            <a:spAutoFit/>
          </a:bodyPr>
          <a:lstStyle/>
          <a:p>
            <a:pPr>
              <a:defRPr/>
            </a:pPr>
            <a:r>
              <a:rPr lang="en-US" sz="900" dirty="0">
                <a:solidFill>
                  <a:prstClr val="black"/>
                </a:solidFill>
                <a:latin typeface="Arial Nova Cond" panose="020B0506020202020204" pitchFamily="34" charset="0"/>
              </a:rPr>
              <a:t>Source: Prepared by </a:t>
            </a:r>
            <a:r>
              <a:rPr lang="en-US" sz="900" dirty="0">
                <a:solidFill>
                  <a:prstClr val="black"/>
                </a:solidFill>
                <a:latin typeface="Arial Nova Cond" panose="020B0506020202020204" pitchFamily="34" charset="0"/>
                <a:hlinkClick r:id="rId3"/>
              </a:rPr>
              <a:t>www.aidsdatahub.org</a:t>
            </a:r>
            <a:r>
              <a:rPr lang="en-US" sz="900" dirty="0">
                <a:solidFill>
                  <a:prstClr val="black"/>
                </a:solidFill>
                <a:latin typeface="Arial Nova Cond" panose="020B0506020202020204" pitchFamily="34" charset="0"/>
              </a:rPr>
              <a:t> based on National HIV/AIDS and STI Prevention and Control </a:t>
            </a:r>
            <a:r>
              <a:rPr lang="en-US" sz="900" dirty="0" err="1">
                <a:solidFill>
                  <a:prstClr val="black"/>
                </a:solidFill>
                <a:latin typeface="Arial Nova Cond" panose="020B0506020202020204" pitchFamily="34" charset="0"/>
              </a:rPr>
              <a:t>Porgramme</a:t>
            </a:r>
            <a:r>
              <a:rPr lang="en-US" sz="900" dirty="0">
                <a:solidFill>
                  <a:prstClr val="black"/>
                </a:solidFill>
                <a:latin typeface="Arial Nova Cond" panose="020B0506020202020204" pitchFamily="34" charset="0"/>
              </a:rPr>
              <a:t> (NACP)</a:t>
            </a:r>
          </a:p>
        </p:txBody>
      </p:sp>
      <p:sp>
        <p:nvSpPr>
          <p:cNvPr id="7" name="Rectangle 6">
            <a:extLst>
              <a:ext uri="{FF2B5EF4-FFF2-40B4-BE49-F238E27FC236}">
                <a16:creationId xmlns:a16="http://schemas.microsoft.com/office/drawing/2014/main" id="{85887553-97EB-4051-A3B4-E7563AD17F00}"/>
              </a:ext>
            </a:extLst>
          </p:cNvPr>
          <p:cNvSpPr/>
          <p:nvPr/>
        </p:nvSpPr>
        <p:spPr>
          <a:xfrm>
            <a:off x="8113372" y="6093296"/>
            <a:ext cx="1233182" cy="196208"/>
          </a:xfrm>
          <a:prstGeom prst="rect">
            <a:avLst/>
          </a:prstGeom>
        </p:spPr>
        <p:txBody>
          <a:bodyPr wrap="square">
            <a:spAutoFit/>
          </a:bodyPr>
          <a:lstStyle/>
          <a:p>
            <a:pPr algn="r">
              <a:defRPr/>
            </a:pPr>
            <a:r>
              <a:rPr lang="en-US" sz="675" dirty="0">
                <a:solidFill>
                  <a:prstClr val="black"/>
                </a:solidFill>
                <a:latin typeface="Arial Nova Cond" panose="020B0506020202020204" pitchFamily="34" charset="0"/>
              </a:rPr>
              <a:t>* Preliminary HIV estimates</a:t>
            </a:r>
          </a:p>
        </p:txBody>
      </p:sp>
    </p:spTree>
    <p:extLst>
      <p:ext uri="{BB962C8B-B14F-4D97-AF65-F5344CB8AC3E}">
        <p14:creationId xmlns:p14="http://schemas.microsoft.com/office/powerpoint/2010/main" val="1946695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628800"/>
            <a:ext cx="9036495" cy="504000"/>
          </a:xfrm>
        </p:spPr>
        <p:txBody>
          <a:bodyPr/>
          <a:lstStyle/>
          <a:p>
            <a:r>
              <a:rPr lang="en-US" dirty="0"/>
              <a:t>HIV testing and treatment cascade,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32</a:t>
            </a:fld>
            <a:endParaRPr lang="th-TH" dirty="0">
              <a:solidFill>
                <a:prstClr val="black">
                  <a:tint val="75000"/>
                </a:prstClr>
              </a:solidFill>
              <a:latin typeface="Arial"/>
              <a:cs typeface="Cordia New" panose="020B0304020202020204" pitchFamily="34" charset="-34"/>
            </a:endParaRPr>
          </a:p>
        </p:txBody>
      </p:sp>
      <p:graphicFrame>
        <p:nvGraphicFramePr>
          <p:cNvPr id="8" name="Chart 7">
            <a:extLst>
              <a:ext uri="{FF2B5EF4-FFF2-40B4-BE49-F238E27FC236}">
                <a16:creationId xmlns:a16="http://schemas.microsoft.com/office/drawing/2014/main" id="{E24BD954-A96C-4088-AF49-E691D201DD60}"/>
              </a:ext>
            </a:extLst>
          </p:cNvPr>
          <p:cNvGraphicFramePr>
            <a:graphicFrameLocks/>
          </p:cNvGraphicFramePr>
          <p:nvPr>
            <p:extLst>
              <p:ext uri="{D42A27DB-BD31-4B8C-83A1-F6EECF244321}">
                <p14:modId xmlns:p14="http://schemas.microsoft.com/office/powerpoint/2010/main" val="2869737921"/>
              </p:ext>
            </p:extLst>
          </p:nvPr>
        </p:nvGraphicFramePr>
        <p:xfrm>
          <a:off x="1828800" y="2286000"/>
          <a:ext cx="8229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94584DEB-D8EA-47D4-BCDA-6A410E993360}"/>
              </a:ext>
            </a:extLst>
          </p:cNvPr>
          <p:cNvSpPr/>
          <p:nvPr/>
        </p:nvSpPr>
        <p:spPr>
          <a:xfrm>
            <a:off x="119336" y="6607648"/>
            <a:ext cx="8153400" cy="230832"/>
          </a:xfrm>
          <a:prstGeom prst="rect">
            <a:avLst/>
          </a:prstGeom>
        </p:spPr>
        <p:txBody>
          <a:bodyPr wrap="square">
            <a:spAutoFit/>
          </a:bodyPr>
          <a:lstStyle/>
          <a:p>
            <a:pPr fontAlgn="auto">
              <a:spcBef>
                <a:spcPts val="0"/>
              </a:spcBef>
              <a:spcAft>
                <a:spcPts val="0"/>
              </a:spcAft>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4"/>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endParaRPr>
          </a:p>
        </p:txBody>
      </p:sp>
    </p:spTree>
    <p:extLst>
      <p:ext uri="{BB962C8B-B14F-4D97-AF65-F5344CB8AC3E}">
        <p14:creationId xmlns:p14="http://schemas.microsoft.com/office/powerpoint/2010/main" val="3616059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62152"/>
            <a:ext cx="8784976" cy="504000"/>
          </a:xfrm>
        </p:spPr>
        <p:txBody>
          <a:bodyPr/>
          <a:lstStyle/>
          <a:p>
            <a:r>
              <a:rPr lang="en-US" dirty="0"/>
              <a:t>ART scale up, 2000-2018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33</a:t>
            </a:fld>
            <a:endParaRPr lang="th-TH" dirty="0">
              <a:solidFill>
                <a:prstClr val="black">
                  <a:tint val="75000"/>
                </a:prstClr>
              </a:solidFill>
              <a:latin typeface="Arial"/>
              <a:cs typeface="Cordia New" panose="020B0304020202020204" pitchFamily="34" charset="-34"/>
            </a:endParaRPr>
          </a:p>
        </p:txBody>
      </p:sp>
      <p:graphicFrame>
        <p:nvGraphicFramePr>
          <p:cNvPr id="8" name="Chart 7"/>
          <p:cNvGraphicFramePr>
            <a:graphicFrameLocks noGrp="1"/>
          </p:cNvGraphicFramePr>
          <p:nvPr/>
        </p:nvGraphicFramePr>
        <p:xfrm>
          <a:off x="1823113" y="2286000"/>
          <a:ext cx="8540087" cy="434116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5EE72B4F-93F2-467F-B53B-46D72D56B1B6}"/>
              </a:ext>
            </a:extLst>
          </p:cNvPr>
          <p:cNvSpPr/>
          <p:nvPr/>
        </p:nvSpPr>
        <p:spPr>
          <a:xfrm>
            <a:off x="263352" y="6616184"/>
            <a:ext cx="8153400" cy="230832"/>
          </a:xfrm>
          <a:prstGeom prst="rect">
            <a:avLst/>
          </a:prstGeom>
        </p:spPr>
        <p:txBody>
          <a:bodyPr wrap="square">
            <a:spAutoFit/>
          </a:bodyPr>
          <a:lstStyle/>
          <a:p>
            <a:pPr fontAlgn="auto">
              <a:spcBef>
                <a:spcPts val="0"/>
              </a:spcBef>
              <a:spcAft>
                <a:spcPts val="0"/>
              </a:spcAft>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4"/>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endParaRPr>
          </a:p>
        </p:txBody>
      </p:sp>
    </p:spTree>
    <p:extLst>
      <p:ext uri="{BB962C8B-B14F-4D97-AF65-F5344CB8AC3E}">
        <p14:creationId xmlns:p14="http://schemas.microsoft.com/office/powerpoint/2010/main" val="3304554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47800"/>
            <a:ext cx="11737304" cy="504000"/>
          </a:xfrm>
        </p:spPr>
        <p:txBody>
          <a:bodyPr/>
          <a:lstStyle/>
          <a:p>
            <a:r>
              <a:rPr lang="en-US" dirty="0"/>
              <a:t>Estimated adults living with HIV, adults receiving ARVs, and adult ART coverage,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34</a:t>
            </a:fld>
            <a:endParaRPr lang="th-TH" dirty="0">
              <a:solidFill>
                <a:prstClr val="black">
                  <a:tint val="75000"/>
                </a:prstClr>
              </a:solidFill>
              <a:latin typeface="Arial"/>
              <a:cs typeface="Cordia New" panose="020B0304020202020204" pitchFamily="34" charset="-34"/>
            </a:endParaRPr>
          </a:p>
        </p:txBody>
      </p:sp>
      <p:graphicFrame>
        <p:nvGraphicFramePr>
          <p:cNvPr id="8" name="Chart 7"/>
          <p:cNvGraphicFramePr>
            <a:graphicFrameLocks noGrp="1"/>
          </p:cNvGraphicFramePr>
          <p:nvPr>
            <p:extLst>
              <p:ext uri="{D42A27DB-BD31-4B8C-83A1-F6EECF244321}">
                <p14:modId xmlns:p14="http://schemas.microsoft.com/office/powerpoint/2010/main" val="1464617291"/>
              </p:ext>
            </p:extLst>
          </p:nvPr>
        </p:nvGraphicFramePr>
        <p:xfrm>
          <a:off x="2135560" y="2564904"/>
          <a:ext cx="8227640" cy="406226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B76C3D61-3140-4B5A-8BA1-708108B73570}"/>
              </a:ext>
            </a:extLst>
          </p:cNvPr>
          <p:cNvSpPr/>
          <p:nvPr/>
        </p:nvSpPr>
        <p:spPr>
          <a:xfrm>
            <a:off x="263352" y="6627168"/>
            <a:ext cx="8153400" cy="230832"/>
          </a:xfrm>
          <a:prstGeom prst="rect">
            <a:avLst/>
          </a:prstGeom>
        </p:spPr>
        <p:txBody>
          <a:bodyPr wrap="square">
            <a:spAutoFit/>
          </a:bodyPr>
          <a:lstStyle/>
          <a:p>
            <a:pPr fontAlgn="auto">
              <a:spcBef>
                <a:spcPts val="0"/>
              </a:spcBef>
              <a:spcAft>
                <a:spcPts val="0"/>
              </a:spcAft>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4"/>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endParaRPr>
          </a:p>
        </p:txBody>
      </p:sp>
    </p:spTree>
    <p:extLst>
      <p:ext uri="{BB962C8B-B14F-4D97-AF65-F5344CB8AC3E}">
        <p14:creationId xmlns:p14="http://schemas.microsoft.com/office/powerpoint/2010/main" val="1270846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675187" y="2111366"/>
            <a:ext cx="8991600" cy="3477875"/>
          </a:xfrm>
          <a:prstGeom prst="rect">
            <a:avLst/>
          </a:prstGeom>
        </p:spPr>
        <p:txBody>
          <a:bodyPr wrap="square">
            <a:spAutoFit/>
          </a:bodyPr>
          <a:lstStyle/>
          <a:p>
            <a:pPr fontAlgn="auto">
              <a:lnSpc>
                <a:spcPts val="2200"/>
              </a:lnSpc>
              <a:spcBef>
                <a:spcPts val="0"/>
              </a:spcBef>
              <a:spcAft>
                <a:spcPts val="0"/>
              </a:spcAft>
            </a:pPr>
            <a:br>
              <a:rPr lang="en-US" sz="2000" dirty="0">
                <a:solidFill>
                  <a:prstClr val="black"/>
                </a:solidFill>
                <a:latin typeface="Arial" pitchFamily="34" charset="0"/>
                <a:cs typeface="Arial" pitchFamily="34" charset="0"/>
              </a:rPr>
            </a:br>
            <a:r>
              <a:rPr lang="en-US" sz="1800" dirty="0">
                <a:solidFill>
                  <a:prstClr val="black"/>
                </a:solidFill>
                <a:latin typeface="Arial" pitchFamily="34" charset="0"/>
                <a:cs typeface="Arial" pitchFamily="34" charset="0"/>
              </a:rPr>
              <a:t>Selected indicators of response from NCPI 2014</a:t>
            </a:r>
          </a:p>
          <a:p>
            <a:pPr fontAlgn="auto">
              <a:lnSpc>
                <a:spcPts val="2200"/>
              </a:lnSpc>
              <a:spcBef>
                <a:spcPts val="0"/>
              </a:spcBef>
              <a:spcAft>
                <a:spcPts val="0"/>
              </a:spcAft>
            </a:pPr>
            <a:endParaRPr lang="en-US" sz="1800" b="1" i="1" dirty="0">
              <a:solidFill>
                <a:prstClr val="black"/>
              </a:solidFill>
              <a:latin typeface="Arial" pitchFamily="34" charset="0"/>
              <a:cs typeface="Arial" pitchFamily="34" charset="0"/>
            </a:endParaRPr>
          </a:p>
          <a:p>
            <a:pPr fontAlgn="auto">
              <a:lnSpc>
                <a:spcPts val="2200"/>
              </a:lnSpc>
              <a:spcBef>
                <a:spcPts val="0"/>
              </a:spcBef>
              <a:spcAft>
                <a:spcPts val="0"/>
              </a:spcAft>
            </a:pPr>
            <a:r>
              <a:rPr lang="en-US" sz="1800" b="1" i="1" dirty="0">
                <a:solidFill>
                  <a:prstClr val="black"/>
                </a:solidFill>
                <a:latin typeface="Arial" pitchFamily="34" charset="0"/>
                <a:cs typeface="Arial" pitchFamily="34" charset="0"/>
              </a:rPr>
              <a:t>Access to justice:</a:t>
            </a:r>
          </a:p>
          <a:p>
            <a:pPr fontAlgn="auto">
              <a:lnSpc>
                <a:spcPts val="2200"/>
              </a:lnSpc>
              <a:spcBef>
                <a:spcPts val="0"/>
              </a:spcBef>
              <a:spcAft>
                <a:spcPts val="0"/>
              </a:spcAft>
            </a:pPr>
            <a:r>
              <a:rPr lang="en-US" sz="1800" dirty="0">
                <a:solidFill>
                  <a:prstClr val="black"/>
                </a:solidFill>
                <a:latin typeface="Arial" pitchFamily="34" charset="0"/>
                <a:cs typeface="Arial" pitchFamily="34" charset="0"/>
              </a:rPr>
              <a:t>         Legal services (legal aid or other)                NHRI or other mechanisms </a:t>
            </a:r>
          </a:p>
          <a:p>
            <a:pPr fontAlgn="auto">
              <a:lnSpc>
                <a:spcPts val="2200"/>
              </a:lnSpc>
              <a:spcBef>
                <a:spcPts val="0"/>
              </a:spcBef>
              <a:spcAft>
                <a:spcPts val="0"/>
              </a:spcAft>
            </a:pPr>
            <a:r>
              <a:rPr lang="en-US" sz="1800"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r>
              <a:rPr lang="en-US" sz="1200" dirty="0">
                <a:solidFill>
                  <a:prstClr val="black"/>
                </a:solidFill>
                <a:latin typeface="Arial"/>
                <a:cs typeface="Arial"/>
              </a:rPr>
              <a:t>                                                                                               </a:t>
            </a:r>
          </a:p>
        </p:txBody>
      </p:sp>
      <p:sp>
        <p:nvSpPr>
          <p:cNvPr id="7" name="Rectangle 6"/>
          <p:cNvSpPr/>
          <p:nvPr/>
        </p:nvSpPr>
        <p:spPr>
          <a:xfrm>
            <a:off x="1486742" y="1498201"/>
            <a:ext cx="8209657" cy="584775"/>
          </a:xfrm>
          <a:prstGeom prst="rect">
            <a:avLst/>
          </a:prstGeom>
        </p:spPr>
        <p:txBody>
          <a:bodyPr wrap="square">
            <a:spAutoFit/>
          </a:bodyPr>
          <a:lstStyle/>
          <a:p>
            <a:pPr fontAlgn="auto">
              <a:spcBef>
                <a:spcPts val="0"/>
              </a:spcBef>
              <a:spcAft>
                <a:spcPts val="0"/>
              </a:spcAft>
            </a:pPr>
            <a:r>
              <a:rPr lang="en-US" sz="3200" b="1" dirty="0">
                <a:solidFill>
                  <a:srgbClr val="00B0F0"/>
                </a:solidFill>
                <a:latin typeface="Arial" pitchFamily="34" charset="0"/>
                <a:cs typeface="Arial" pitchFamily="34" charset="0"/>
              </a:rPr>
              <a:t>National data on stigma &amp; discrimination </a:t>
            </a:r>
            <a:endParaRPr lang="en-GB" sz="3200" b="1" dirty="0">
              <a:solidFill>
                <a:srgbClr val="00B0F0"/>
              </a:solidFill>
              <a:latin typeface="Arial" pitchFamily="34" charset="0"/>
              <a:cs typeface="Arial" pitchFamily="34" charset="0"/>
            </a:endParaRPr>
          </a:p>
        </p:txBody>
      </p:sp>
      <p:sp>
        <p:nvSpPr>
          <p:cNvPr id="14" name="Oval 13"/>
          <p:cNvSpPr/>
          <p:nvPr/>
        </p:nvSpPr>
        <p:spPr>
          <a:xfrm>
            <a:off x="1905749" y="3285008"/>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Box 18"/>
          <p:cNvSpPr txBox="1"/>
          <p:nvPr/>
        </p:nvSpPr>
        <p:spPr>
          <a:xfrm>
            <a:off x="2135560" y="5661248"/>
            <a:ext cx="8015808" cy="738664"/>
          </a:xfrm>
          <a:prstGeom prst="rect">
            <a:avLst/>
          </a:prstGeom>
          <a:noFill/>
          <a:ln w="15875">
            <a:solidFill>
              <a:schemeClr val="bg1">
                <a:lumMod val="50000"/>
                <a:alpha val="48000"/>
              </a:schemeClr>
            </a:solidFill>
          </a:ln>
        </p:spPr>
        <p:txBody>
          <a:bodyPr wrap="square" rtlCol="0">
            <a:spAutoFit/>
          </a:bodyPr>
          <a:lstStyle/>
          <a:p>
            <a:pPr indent="-114300" fontAlgn="auto">
              <a:spcBef>
                <a:spcPts val="0"/>
              </a:spcBef>
              <a:spcAft>
                <a:spcPts val="0"/>
              </a:spcAft>
            </a:pPr>
            <a:r>
              <a:rPr lang="en-US" sz="2400" dirty="0">
                <a:solidFill>
                  <a:srgbClr val="00B0F0"/>
                </a:solidFill>
                <a:latin typeface="Arial" pitchFamily="34" charset="0"/>
                <a:cs typeface="Arial" pitchFamily="34" charset="0"/>
              </a:rPr>
              <a:t>STIGMA INDEX </a:t>
            </a:r>
            <a:r>
              <a:rPr lang="en-US" sz="1800" dirty="0">
                <a:solidFill>
                  <a:prstClr val="black"/>
                </a:solidFill>
                <a:latin typeface="Arial" pitchFamily="34" charset="0"/>
                <a:cs typeface="Arial" pitchFamily="34" charset="0"/>
              </a:rPr>
              <a:t>Percent of PLHIV respondents who avoided going to a local clinic when needed because of HIV status:  </a:t>
            </a:r>
            <a:r>
              <a:rPr lang="en-US" sz="1800" dirty="0">
                <a:solidFill>
                  <a:srgbClr val="00B0F0"/>
                </a:solidFill>
                <a:latin typeface="Arial" pitchFamily="34" charset="0"/>
                <a:cs typeface="Arial" pitchFamily="34" charset="0"/>
              </a:rPr>
              <a:t>No Stigma Index</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44" y="1320929"/>
            <a:ext cx="1099959" cy="109995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141386743"/>
              </p:ext>
            </p:extLst>
          </p:nvPr>
        </p:nvGraphicFramePr>
        <p:xfrm>
          <a:off x="1676400" y="3777110"/>
          <a:ext cx="8761336" cy="1542196"/>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353291">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05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05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N/A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5/10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3/10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314036">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05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N/A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6/10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3" name="Oval 12"/>
          <p:cNvSpPr/>
          <p:nvPr/>
        </p:nvSpPr>
        <p:spPr>
          <a:xfrm>
            <a:off x="6384056" y="3253748"/>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5" name="Flowchart: Extract 9"/>
          <p:cNvSpPr/>
          <p:nvPr/>
        </p:nvSpPr>
        <p:spPr>
          <a:xfrm>
            <a:off x="9906000" y="4712568"/>
            <a:ext cx="304800" cy="228600"/>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Flowchart: Merge 7"/>
          <p:cNvSpPr/>
          <p:nvPr/>
        </p:nvSpPr>
        <p:spPr>
          <a:xfrm>
            <a:off x="9906000" y="4179168"/>
            <a:ext cx="304800" cy="2286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Rectangle 2"/>
          <p:cNvSpPr>
            <a:spLocks noChangeArrowheads="1"/>
          </p:cNvSpPr>
          <p:nvPr/>
        </p:nvSpPr>
        <p:spPr bwMode="auto">
          <a:xfrm>
            <a:off x="47328" y="6623351"/>
            <a:ext cx="81232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solidFill>
                  <a:prstClr val="black"/>
                </a:solidFill>
                <a:latin typeface="Arial"/>
              </a:rPr>
              <a:t>Source: </a:t>
            </a:r>
            <a:r>
              <a:rPr lang="en-GB" sz="800" dirty="0">
                <a:solidFill>
                  <a:prstClr val="black"/>
                </a:solidFill>
                <a:latin typeface="Arial"/>
              </a:rPr>
              <a:t>Prepared by UNAIDS Regional Support Team Asia and the Pacific and </a:t>
            </a:r>
            <a:r>
              <a:rPr lang="en-GB" sz="800" u="sng" dirty="0">
                <a:solidFill>
                  <a:prstClr val="black"/>
                </a:solidFill>
                <a:latin typeface="Arial"/>
                <a:hlinkClick r:id="rId4"/>
              </a:rPr>
              <a:t>www.aidsdatahub.org</a:t>
            </a:r>
            <a:r>
              <a:rPr lang="en-GB" sz="800" dirty="0">
                <a:solidFill>
                  <a:prstClr val="black"/>
                </a:solidFill>
                <a:latin typeface="Arial"/>
              </a:rPr>
              <a:t> based on information provided by UNAIDS country office and partners</a:t>
            </a:r>
          </a:p>
        </p:txBody>
      </p:sp>
    </p:spTree>
    <p:extLst>
      <p:ext uri="{BB962C8B-B14F-4D97-AF65-F5344CB8AC3E}">
        <p14:creationId xmlns:p14="http://schemas.microsoft.com/office/powerpoint/2010/main" val="3251137251"/>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0A767C2-35B2-4E62-A472-7FF9A5EA4B3D}" type="slidenum">
              <a:rPr lang="th-TH" smtClean="0"/>
              <a:pPr>
                <a:defRPr/>
              </a:pPr>
              <a:t>36</a:t>
            </a:fld>
            <a:endParaRPr lang="th-TH" dirty="0"/>
          </a:p>
        </p:txBody>
      </p:sp>
      <p:sp>
        <p:nvSpPr>
          <p:cNvPr id="93187" name="Rectangle 2"/>
          <p:cNvSpPr txBox="1">
            <a:spLocks noChangeArrowheads="1"/>
          </p:cNvSpPr>
          <p:nvPr/>
        </p:nvSpPr>
        <p:spPr bwMode="auto">
          <a:xfrm>
            <a:off x="1981200" y="2224088"/>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000">
                <a:solidFill>
                  <a:srgbClr val="C00000"/>
                </a:solidFill>
              </a:rPr>
              <a:t>THANK YOU</a:t>
            </a:r>
          </a:p>
          <a:p>
            <a:pPr algn="ctr" eaLnBrk="1" hangingPunct="1">
              <a:spcBef>
                <a:spcPct val="20000"/>
              </a:spcBef>
            </a:pPr>
            <a:endParaRPr lang="en-US" sz="4000">
              <a:solidFill>
                <a:srgbClr val="C00000"/>
              </a:solidFill>
            </a:endParaRPr>
          </a:p>
          <a:p>
            <a:pPr algn="ctr" eaLnBrk="1" hangingPunct="1">
              <a:spcBef>
                <a:spcPct val="20000"/>
              </a:spcBef>
            </a:pPr>
            <a:r>
              <a:rPr lang="en-US" sz="2000">
                <a:solidFill>
                  <a:srgbClr val="C00000"/>
                </a:solidFill>
              </a:rPr>
              <a:t>slides compiled by </a:t>
            </a:r>
            <a:r>
              <a:rPr lang="en-US" sz="2000" u="sng">
                <a:solidFill>
                  <a:srgbClr val="C00000"/>
                </a:solidFill>
                <a:hlinkClick r:id="rId2"/>
              </a:rPr>
              <a:t>www.aidsdatahub.org</a:t>
            </a:r>
            <a:endParaRPr lang="en-US" sz="2000" u="sng">
              <a:solidFill>
                <a:srgbClr val="C00000"/>
              </a:solidFill>
            </a:endParaRPr>
          </a:p>
          <a:p>
            <a:pPr algn="ctr" eaLnBrk="1" hangingPunct="1">
              <a:spcBef>
                <a:spcPct val="20000"/>
              </a:spcBef>
            </a:pPr>
            <a:endParaRPr lang="en-US" sz="1400" u="sng">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rPr>
              <a:t>Please acknowledge </a:t>
            </a:r>
            <a:r>
              <a:rPr lang="en-US" sz="1400" i="1">
                <a:solidFill>
                  <a:srgbClr val="C00000"/>
                </a:solidFill>
                <a:hlinkClick r:id="rId2"/>
              </a:rPr>
              <a:t>www.aidsdatahub.org</a:t>
            </a:r>
            <a:r>
              <a:rPr lang="en-US" sz="1400" i="1">
                <a:solidFill>
                  <a:srgbClr val="C00000"/>
                </a:solidFill>
              </a:rPr>
              <a:t> if slides are lifted directly from this site</a:t>
            </a:r>
            <a:endParaRPr lang="en-US" sz="140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sz="5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36" y="1484784"/>
            <a:ext cx="11719420" cy="790588"/>
          </a:xfrm>
        </p:spPr>
        <p:txBody>
          <a:bodyPr/>
          <a:lstStyle/>
          <a:p>
            <a:r>
              <a:rPr lang="en-US" dirty="0"/>
              <a:t>Estimated people living with HIV, new HIV infections and AIDS-related deaths, 1990-2018</a:t>
            </a:r>
            <a:br>
              <a:rPr lang="en-US" dirty="0"/>
            </a:br>
            <a:r>
              <a:rPr lang="en-US" dirty="0"/>
              <a:t> </a:t>
            </a:r>
          </a:p>
        </p:txBody>
      </p:sp>
      <p:sp>
        <p:nvSpPr>
          <p:cNvPr id="3" name="Slide Number Placeholder 2"/>
          <p:cNvSpPr>
            <a:spLocks noGrp="1"/>
          </p:cNvSpPr>
          <p:nvPr>
            <p:ph type="sldNum" sz="quarter" idx="10"/>
          </p:nvPr>
        </p:nvSpPr>
        <p:spPr>
          <a:xfrm>
            <a:off x="11468100" y="6492875"/>
            <a:ext cx="7239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pitchFamily="34" charset="0"/>
                <a:ea typeface="+mn-ea"/>
                <a:cs typeface="Cordia New"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pitchFamily="34" charset="0"/>
              <a:ea typeface="+mn-ea"/>
              <a:cs typeface="Cordia New" pitchFamily="34" charset="-34"/>
            </a:endParaRPr>
          </a:p>
        </p:txBody>
      </p:sp>
      <p:sp>
        <p:nvSpPr>
          <p:cNvPr id="6" name="Rectangle 5">
            <a:extLst>
              <a:ext uri="{FF2B5EF4-FFF2-40B4-BE49-F238E27FC236}">
                <a16:creationId xmlns:a16="http://schemas.microsoft.com/office/drawing/2014/main" id="{1BE04222-F614-4BF2-8891-F8A2DB6B7E08}"/>
              </a:ext>
            </a:extLst>
          </p:cNvPr>
          <p:cNvSpPr/>
          <p:nvPr/>
        </p:nvSpPr>
        <p:spPr>
          <a:xfrm>
            <a:off x="0" y="6629400"/>
            <a:ext cx="4529328" cy="22860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based 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UNAIDS 2019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0" name="Chart 9" title="Chart"/>
          <p:cNvGraphicFramePr>
            <a:graphicFrameLocks/>
          </p:cNvGraphicFramePr>
          <p:nvPr>
            <p:extLst>
              <p:ext uri="{D42A27DB-BD31-4B8C-83A1-F6EECF244321}">
                <p14:modId xmlns:p14="http://schemas.microsoft.com/office/powerpoint/2010/main" val="1111694435"/>
              </p:ext>
            </p:extLst>
          </p:nvPr>
        </p:nvGraphicFramePr>
        <p:xfrm>
          <a:off x="300961" y="2309400"/>
          <a:ext cx="11520000" cy="4320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0954988" y="5094515"/>
            <a:ext cx="5987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&lt;100</a:t>
            </a:r>
            <a:endParaRPr kumimoji="0" lang="en-GB"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11168710" y="5324903"/>
            <a:ext cx="5987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&lt;100</a:t>
            </a:r>
            <a:endParaRPr kumimoji="0" lang="en-GB"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5347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68100" y="6492875"/>
            <a:ext cx="7239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pitchFamily="34" charset="0"/>
                <a:ea typeface="+mn-ea"/>
                <a:cs typeface="Cordia New"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pitchFamily="34" charset="0"/>
              <a:ea typeface="+mn-ea"/>
              <a:cs typeface="Cordia New" pitchFamily="34" charset="-34"/>
            </a:endParaRPr>
          </a:p>
        </p:txBody>
      </p:sp>
      <p:sp>
        <p:nvSpPr>
          <p:cNvPr id="6" name="Rectangle 5">
            <a:extLst>
              <a:ext uri="{FF2B5EF4-FFF2-40B4-BE49-F238E27FC236}">
                <a16:creationId xmlns:a16="http://schemas.microsoft.com/office/drawing/2014/main" id="{1BE04222-F614-4BF2-8891-F8A2DB6B7E08}"/>
              </a:ext>
            </a:extLst>
          </p:cNvPr>
          <p:cNvSpPr/>
          <p:nvPr/>
        </p:nvSpPr>
        <p:spPr>
          <a:xfrm>
            <a:off x="0" y="6629400"/>
            <a:ext cx="4529328" cy="22860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based 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UNAIDS 2019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itle 1"/>
          <p:cNvSpPr>
            <a:spLocks noGrp="1"/>
          </p:cNvSpPr>
          <p:nvPr>
            <p:ph type="title"/>
          </p:nvPr>
        </p:nvSpPr>
        <p:spPr>
          <a:xfrm>
            <a:off x="226503" y="1515291"/>
            <a:ext cx="11719420" cy="790588"/>
          </a:xfrm>
        </p:spPr>
        <p:txBody>
          <a:bodyPr/>
          <a:lstStyle/>
          <a:p>
            <a:r>
              <a:rPr lang="en-US" dirty="0"/>
              <a:t>Estimated people living with HIV, new HIV infections and AIDS-related deaths, 1990-2018</a:t>
            </a:r>
            <a:br>
              <a:rPr lang="en-US" dirty="0"/>
            </a:br>
            <a:br>
              <a:rPr lang="en-US" dirty="0"/>
            </a:br>
            <a:r>
              <a:rPr lang="en-US" dirty="0"/>
              <a:t> </a:t>
            </a:r>
          </a:p>
        </p:txBody>
      </p:sp>
      <p:graphicFrame>
        <p:nvGraphicFramePr>
          <p:cNvPr id="8" name="Chart 7" title="Chart"/>
          <p:cNvGraphicFramePr>
            <a:graphicFrameLocks/>
          </p:cNvGraphicFramePr>
          <p:nvPr/>
        </p:nvGraphicFramePr>
        <p:xfrm>
          <a:off x="3482880" y="2352248"/>
          <a:ext cx="468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title="Chart"/>
          <p:cNvGraphicFramePr>
            <a:graphicFrameLocks/>
          </p:cNvGraphicFramePr>
          <p:nvPr/>
        </p:nvGraphicFramePr>
        <p:xfrm>
          <a:off x="0" y="4338000"/>
          <a:ext cx="4680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title="Chart"/>
          <p:cNvGraphicFramePr>
            <a:graphicFrameLocks/>
          </p:cNvGraphicFramePr>
          <p:nvPr/>
        </p:nvGraphicFramePr>
        <p:xfrm>
          <a:off x="7512000" y="4338000"/>
          <a:ext cx="4680000" cy="252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5894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48" y="1484784"/>
            <a:ext cx="11923552" cy="762000"/>
          </a:xfrm>
        </p:spPr>
        <p:txBody>
          <a:bodyPr/>
          <a:lstStyle/>
          <a:p>
            <a:r>
              <a:rPr lang="en-US" dirty="0"/>
              <a:t>Estimated number of adults (15+) living with HIV and women (15+) living with HIV, 1990-2018</a:t>
            </a:r>
            <a:br>
              <a:rPr lang="en-US" dirty="0"/>
            </a:br>
            <a:br>
              <a:rPr lang="en-US" dirty="0"/>
            </a:br>
            <a:r>
              <a:rPr lang="en-US" dirty="0"/>
              <a:t> </a:t>
            </a:r>
          </a:p>
        </p:txBody>
      </p:sp>
      <p:sp>
        <p:nvSpPr>
          <p:cNvPr id="3" name="Slide Number Placeholder 2"/>
          <p:cNvSpPr>
            <a:spLocks noGrp="1"/>
          </p:cNvSpPr>
          <p:nvPr>
            <p:ph type="sldNum" sz="quarter" idx="10"/>
          </p:nvPr>
        </p:nvSpPr>
        <p:spPr>
          <a:xfrm>
            <a:off x="11468100" y="6492507"/>
            <a:ext cx="7239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6" name="Rectangle 5">
            <a:extLst>
              <a:ext uri="{FF2B5EF4-FFF2-40B4-BE49-F238E27FC236}">
                <a16:creationId xmlns:a16="http://schemas.microsoft.com/office/drawing/2014/main" id="{03B46F44-8028-4D55-938B-2E8936CAC1FF}"/>
              </a:ext>
            </a:extLst>
          </p:cNvPr>
          <p:cNvSpPr/>
          <p:nvPr/>
        </p:nvSpPr>
        <p:spPr>
          <a:xfrm>
            <a:off x="0" y="6626800"/>
            <a:ext cx="4510644"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based 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UNAIDS 2019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Chart 7" title="Chart"/>
          <p:cNvGraphicFramePr>
            <a:graphicFrameLocks/>
          </p:cNvGraphicFramePr>
          <p:nvPr>
            <p:extLst>
              <p:ext uri="{D42A27DB-BD31-4B8C-83A1-F6EECF244321}">
                <p14:modId xmlns:p14="http://schemas.microsoft.com/office/powerpoint/2010/main" val="552095518"/>
              </p:ext>
            </p:extLst>
          </p:nvPr>
        </p:nvGraphicFramePr>
        <p:xfrm>
          <a:off x="350434" y="2178382"/>
          <a:ext cx="11520000" cy="43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771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F10C4-D8B9-4C76-931E-C7EF648A329A}"/>
              </a:ext>
            </a:extLst>
          </p:cNvPr>
          <p:cNvSpPr>
            <a:spLocks noGrp="1"/>
          </p:cNvSpPr>
          <p:nvPr>
            <p:ph type="title"/>
          </p:nvPr>
        </p:nvSpPr>
        <p:spPr>
          <a:xfrm>
            <a:off x="335360" y="1515318"/>
            <a:ext cx="11521279" cy="994172"/>
          </a:xfrm>
        </p:spPr>
        <p:txBody>
          <a:bodyPr>
            <a:normAutofit fontScale="90000"/>
          </a:bodyPr>
          <a:lstStyle/>
          <a:p>
            <a:r>
              <a:rPr lang="en-US" sz="3000" dirty="0"/>
              <a:t>Newly diagnosed and cumulative HIV cases in Bhutan, 1993-2018</a:t>
            </a:r>
          </a:p>
        </p:txBody>
      </p:sp>
      <p:graphicFrame>
        <p:nvGraphicFramePr>
          <p:cNvPr id="3" name="Chart 2">
            <a:extLst>
              <a:ext uri="{FF2B5EF4-FFF2-40B4-BE49-F238E27FC236}">
                <a16:creationId xmlns:a16="http://schemas.microsoft.com/office/drawing/2014/main" id="{91A5D957-D466-40FB-8A96-9D75949DCCDE}"/>
              </a:ext>
            </a:extLst>
          </p:cNvPr>
          <p:cNvGraphicFramePr>
            <a:graphicFrameLocks/>
          </p:cNvGraphicFramePr>
          <p:nvPr>
            <p:extLst>
              <p:ext uri="{D42A27DB-BD31-4B8C-83A1-F6EECF244321}">
                <p14:modId xmlns:p14="http://schemas.microsoft.com/office/powerpoint/2010/main" val="2261343584"/>
              </p:ext>
            </p:extLst>
          </p:nvPr>
        </p:nvGraphicFramePr>
        <p:xfrm>
          <a:off x="1524000" y="3013769"/>
          <a:ext cx="5508104" cy="275278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E5117566-287B-4BB9-84F8-1BA87E94D3CE}"/>
              </a:ext>
            </a:extLst>
          </p:cNvPr>
          <p:cNvSpPr/>
          <p:nvPr/>
        </p:nvSpPr>
        <p:spPr>
          <a:xfrm>
            <a:off x="170781" y="6453336"/>
            <a:ext cx="66967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cs typeface="Arial" charset="0"/>
              </a:rPr>
              <a:t>Source: Prepared by </a:t>
            </a:r>
            <a:r>
              <a:rPr lang="en-US" sz="900" dirty="0">
                <a:cs typeface="Arial" charset="0"/>
                <a:hlinkClick r:id="rId3"/>
              </a:rPr>
              <a:t>www.aidsdatahub.org</a:t>
            </a:r>
            <a:r>
              <a:rPr lang="en-US" sz="900" dirty="0">
                <a:cs typeface="Arial" charset="0"/>
              </a:rPr>
              <a:t> based on National HIV/AIDS and STI Prevention and Control </a:t>
            </a:r>
            <a:r>
              <a:rPr lang="en-US" sz="900" dirty="0" err="1">
                <a:cs typeface="Arial" charset="0"/>
              </a:rPr>
              <a:t>Porgramme</a:t>
            </a:r>
            <a:r>
              <a:rPr lang="en-US" sz="900" dirty="0">
                <a:cs typeface="Arial" charset="0"/>
              </a:rPr>
              <a:t> (NACP)</a:t>
            </a:r>
          </a:p>
        </p:txBody>
      </p:sp>
      <p:graphicFrame>
        <p:nvGraphicFramePr>
          <p:cNvPr id="6" name="Chart 5">
            <a:extLst>
              <a:ext uri="{FF2B5EF4-FFF2-40B4-BE49-F238E27FC236}">
                <a16:creationId xmlns:a16="http://schemas.microsoft.com/office/drawing/2014/main" id="{FDE60FFD-4028-41E1-8B9A-FC717FCB7200}"/>
              </a:ext>
            </a:extLst>
          </p:cNvPr>
          <p:cNvGraphicFramePr>
            <a:graphicFrameLocks/>
          </p:cNvGraphicFramePr>
          <p:nvPr>
            <p:extLst>
              <p:ext uri="{D42A27DB-BD31-4B8C-83A1-F6EECF244321}">
                <p14:modId xmlns:p14="http://schemas.microsoft.com/office/powerpoint/2010/main" val="493033414"/>
              </p:ext>
            </p:extLst>
          </p:nvPr>
        </p:nvGraphicFramePr>
        <p:xfrm>
          <a:off x="6867525" y="3030498"/>
          <a:ext cx="3429000" cy="2671763"/>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41A61217-5943-4771-B5EE-3A7888EA3355}"/>
              </a:ext>
            </a:extLst>
          </p:cNvPr>
          <p:cNvSpPr/>
          <p:nvPr/>
        </p:nvSpPr>
        <p:spPr>
          <a:xfrm>
            <a:off x="7887899" y="4020829"/>
            <a:ext cx="1388252" cy="73866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100" b="1" dirty="0">
                <a:solidFill>
                  <a:srgbClr val="FF5050"/>
                </a:solidFill>
                <a:latin typeface="Arial"/>
                <a:cs typeface="Arial" pitchFamily="34" charset="0"/>
              </a:rPr>
              <a:t>627</a:t>
            </a:r>
            <a:endParaRPr lang="en-GB" sz="2100" b="1" dirty="0">
              <a:solidFill>
                <a:srgbClr val="FF5050"/>
              </a:solidFill>
              <a:latin typeface="Arial"/>
              <a:cs typeface="Arial" pitchFamily="34" charset="0"/>
            </a:endParaRPr>
          </a:p>
          <a:p>
            <a:pPr algn="ctr"/>
            <a:r>
              <a:rPr lang="en-GB" sz="1050" b="1" dirty="0">
                <a:solidFill>
                  <a:prstClr val="black"/>
                </a:solidFill>
                <a:latin typeface="Arial"/>
                <a:cs typeface="Arial" pitchFamily="34" charset="0"/>
              </a:rPr>
              <a:t>cumulative HIV cases in 2018</a:t>
            </a:r>
            <a:endParaRPr lang="en-US" sz="1050" b="1" dirty="0">
              <a:solidFill>
                <a:prstClr val="black"/>
              </a:solidFill>
              <a:latin typeface="Arial"/>
              <a:cs typeface="Arial" pitchFamily="34" charset="0"/>
            </a:endParaRPr>
          </a:p>
        </p:txBody>
      </p:sp>
    </p:spTree>
    <p:extLst>
      <p:ext uri="{BB962C8B-B14F-4D97-AF65-F5344CB8AC3E}">
        <p14:creationId xmlns:p14="http://schemas.microsoft.com/office/powerpoint/2010/main" val="169689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293037" y="157161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Annual reported number of HIV infections by gender, 2000-2014</a:t>
            </a:r>
          </a:p>
        </p:txBody>
      </p:sp>
      <p:sp>
        <p:nvSpPr>
          <p:cNvPr id="3" name="Slide Number Placeholder 2"/>
          <p:cNvSpPr>
            <a:spLocks noGrp="1"/>
          </p:cNvSpPr>
          <p:nvPr>
            <p:ph type="sldNum" sz="quarter" idx="10"/>
          </p:nvPr>
        </p:nvSpPr>
        <p:spPr/>
        <p:txBody>
          <a:bodyPr/>
          <a:lstStyle/>
          <a:p>
            <a:pPr>
              <a:defRPr/>
            </a:pPr>
            <a:fld id="{098768A7-97AA-4175-BA61-76FFFC1658CA}" type="slidenum">
              <a:rPr lang="th-TH" smtClean="0"/>
              <a:pPr>
                <a:defRPr/>
              </a:pPr>
              <a:t>9</a:t>
            </a:fld>
            <a:endParaRPr lang="th-TH" dirty="0"/>
          </a:p>
        </p:txBody>
      </p:sp>
      <p:sp>
        <p:nvSpPr>
          <p:cNvPr id="46085" name="Rectangle 7"/>
          <p:cNvSpPr>
            <a:spLocks noChangeArrowheads="1"/>
          </p:cNvSpPr>
          <p:nvPr/>
        </p:nvSpPr>
        <p:spPr bwMode="auto">
          <a:xfrm>
            <a:off x="226475" y="6462753"/>
            <a:ext cx="8458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dirty="0">
                <a:cs typeface="Arial" charset="0"/>
              </a:rPr>
              <a:t>Source: Prepared by </a:t>
            </a:r>
            <a:r>
              <a:rPr lang="en-US" sz="900" dirty="0">
                <a:cs typeface="Arial" charset="0"/>
                <a:hlinkClick r:id="rId2"/>
              </a:rPr>
              <a:t>www.aidsdatahub.org</a:t>
            </a:r>
            <a:r>
              <a:rPr lang="en-US" sz="900" dirty="0">
                <a:cs typeface="Arial" charset="0"/>
              </a:rPr>
              <a:t> based on National AIDS Control Programme. (2015). Country Progress Report on the HIV Response in Bhutan-2015.</a:t>
            </a:r>
            <a:endParaRPr lang="en-GB" sz="900" dirty="0">
              <a:cs typeface="Arial" charset="0"/>
            </a:endParaRPr>
          </a:p>
        </p:txBody>
      </p:sp>
      <p:graphicFrame>
        <p:nvGraphicFramePr>
          <p:cNvPr id="7" name="Chart 6"/>
          <p:cNvGraphicFramePr>
            <a:graphicFrameLocks/>
          </p:cNvGraphicFramePr>
          <p:nvPr>
            <p:extLst>
              <p:ext uri="{D42A27DB-BD31-4B8C-83A1-F6EECF244321}">
                <p14:modId xmlns:p14="http://schemas.microsoft.com/office/powerpoint/2010/main" val="1534503248"/>
              </p:ext>
            </p:extLst>
          </p:nvPr>
        </p:nvGraphicFramePr>
        <p:xfrm>
          <a:off x="2205038" y="2420888"/>
          <a:ext cx="7796213"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5005778"/>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4770</TotalTime>
  <Words>1939</Words>
  <Application>Microsoft Office PowerPoint</Application>
  <PresentationFormat>Widescreen</PresentationFormat>
  <Paragraphs>218</Paragraphs>
  <Slides>36</Slides>
  <Notes>7</Notes>
  <HiddenSlides>0</HiddenSlides>
  <MMClips>0</MMClips>
  <ScaleCrop>false</ScaleCrop>
  <HeadingPairs>
    <vt:vector size="6" baseType="variant">
      <vt:variant>
        <vt:lpstr>Fonts Used</vt:lpstr>
      </vt:variant>
      <vt:variant>
        <vt:i4>5</vt:i4>
      </vt:variant>
      <vt:variant>
        <vt:lpstr>Theme</vt:lpstr>
      </vt:variant>
      <vt:variant>
        <vt:i4>17</vt:i4>
      </vt:variant>
      <vt:variant>
        <vt:lpstr>Slide Titles</vt:lpstr>
      </vt:variant>
      <vt:variant>
        <vt:i4>36</vt:i4>
      </vt:variant>
    </vt:vector>
  </HeadingPairs>
  <TitlesOfParts>
    <vt:vector size="58" baseType="lpstr">
      <vt:lpstr>Arial</vt:lpstr>
      <vt:lpstr>Arial Nova</vt:lpstr>
      <vt:lpstr>Arial Nova Cond</vt:lpstr>
      <vt:lpstr>Calibri</vt:lpstr>
      <vt:lpstr>Times New Roman</vt:lpstr>
      <vt:lpstr>1_Cover Design</vt:lpstr>
      <vt:lpstr>Layout</vt:lpstr>
      <vt:lpstr>Layout with Latest!</vt:lpstr>
      <vt:lpstr>1_Layout with Latest!</vt:lpstr>
      <vt:lpstr>2_Layout with Latest!</vt:lpstr>
      <vt:lpstr>3_Layout with Latest!</vt:lpstr>
      <vt:lpstr>1_Layout</vt:lpstr>
      <vt:lpstr>4_Layout</vt:lpstr>
      <vt:lpstr>5_Layout with Latest!</vt:lpstr>
      <vt:lpstr>5_Layout</vt:lpstr>
      <vt:lpstr>6_Layout</vt:lpstr>
      <vt:lpstr>7_Layout</vt:lpstr>
      <vt:lpstr>8_Layout</vt:lpstr>
      <vt:lpstr>2_Layout</vt:lpstr>
      <vt:lpstr>9_Layout</vt:lpstr>
      <vt:lpstr>10_Layout</vt:lpstr>
      <vt:lpstr>3_Layout</vt:lpstr>
      <vt:lpstr>Bhutan</vt:lpstr>
      <vt:lpstr>CONTENT</vt:lpstr>
      <vt:lpstr>BASIC SOCIO-DEMOGRAPHIC INDICATORS</vt:lpstr>
      <vt:lpstr>HIV prevalence and  epidemiology</vt:lpstr>
      <vt:lpstr>Estimated people living with HIV, new HIV infections and AIDS-related deaths, 1990-2018  </vt:lpstr>
      <vt:lpstr>Estimated people living with HIV, new HIV infections and AIDS-related deaths, 1990-2018   </vt:lpstr>
      <vt:lpstr>Estimated number of adults (15+) living with HIV and women (15+) living with HIV, 1990-2018   </vt:lpstr>
      <vt:lpstr>Newly diagnosed and cumulative HIV cases in Bhutan, 1993-2018</vt:lpstr>
      <vt:lpstr>Annual reported number of HIV infections by gender, 2000-2014</vt:lpstr>
      <vt:lpstr>Number of cumulative HIV infections by age group and gender, 1993 – 2014</vt:lpstr>
      <vt:lpstr>Proportion of cumulative HIV infections by mode of transmission, 1993 – 2014 </vt:lpstr>
      <vt:lpstr>Proportion of cumulative HIV infections by site of detection, 1993 – 2014</vt:lpstr>
      <vt:lpstr>Syphilis and hepatitis B prevalence among surveyed populations, 2006-2011</vt:lpstr>
      <vt:lpstr>Sexually transmitted infections (STI) incidence per 10,000 population, 2008-2012</vt:lpstr>
      <vt:lpstr>Risk behaviours</vt:lpstr>
      <vt:lpstr>Proportion of key populations who reported condom use at last sex, 2008</vt:lpstr>
      <vt:lpstr>Proportion of surveyed populations who reported condom use at last sex by partner type in the last year, 2008</vt:lpstr>
      <vt:lpstr>Proportion of surveyed populations who reported transactional sex in the last year, 2008</vt:lpstr>
      <vt:lpstr>Proportion of surveyed populations who reported illicit drug use in the last year, 2008</vt:lpstr>
      <vt:lpstr>Proportion of surveyed population who reported the use of a condom with extramarital and premarital partners in the past 12 months, 2006 </vt:lpstr>
      <vt:lpstr>Proportion of women who reported condom use by age group and partner type, 2010</vt:lpstr>
      <vt:lpstr>Reported sexual behaviors among surveyed adolescents (13-18 yr), 2009</vt:lpstr>
      <vt:lpstr>Vulnerability and HIV knowledge </vt:lpstr>
      <vt:lpstr>Proportion of surveyed populations with comprehensive HIV knowledge, 2008</vt:lpstr>
      <vt:lpstr>Proportion of surveyed women with comprehensive HIV knowledge, 2010</vt:lpstr>
      <vt:lpstr>Proportion of young people with misconceptions on HIV transmission and treatment, 2006 </vt:lpstr>
      <vt:lpstr>HIV Expenditure </vt:lpstr>
      <vt:lpstr>Amount spent on HIV by financing source, 2004-2012</vt:lpstr>
      <vt:lpstr>National response</vt:lpstr>
      <vt:lpstr>Proportion of surveyed populations who have ever tested for HIV, Thimphu, 2008</vt:lpstr>
      <vt:lpstr>HIV care and treatment cascade, 2018</vt:lpstr>
      <vt:lpstr>HIV testing and treatment cascade, 2018</vt:lpstr>
      <vt:lpstr>ART scale up, 2000-2018</vt:lpstr>
      <vt:lpstr>Estimated adults living with HIV, adults receiving ARVs, and adult ART coverage, 2018</vt:lpstr>
      <vt:lpstr>PowerPoint Presentation</vt:lpstr>
      <vt:lpstr>PowerPoint Presentation</vt:lpstr>
    </vt:vector>
  </TitlesOfParts>
  <Manager/>
  <Company>HIV/AIDS Data Hub for Asia-Pacific</Company>
  <LinksUpToDate>false</LinksUpToDate>
  <SharedDoc>false</SharedDoc>
  <HyperlinkBase>https://www.aidsdatahub.org/resource/bhutan-country-slides-2019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Bhutan Country Slides 2019</dc:title>
  <dc:subject/>
  <dc:creator>HIV/AIDS Data Hub for Asia-Pacific</dc:creator>
  <cp:keywords>hiv, aids, socio-demographic indicators, prevalence, epidemiology, risk behaviors, vulnerability, hiv knowledge, national response</cp:keywords>
  <dc:description/>
  <cp:lastModifiedBy>BOONYATHAROKUL, Earn</cp:lastModifiedBy>
  <cp:revision>721</cp:revision>
  <dcterms:created xsi:type="dcterms:W3CDTF">2010-11-08T08:31:49Z</dcterms:created>
  <dcterms:modified xsi:type="dcterms:W3CDTF">2020-09-14T02:15:54Z</dcterms:modified>
  <cp:category/>
</cp:coreProperties>
</file>