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8.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9.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0.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1.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2.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3.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4.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5.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6.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7.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6.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8.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9.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0.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12.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drawings/drawing3.xml" ContentType="application/vnd.openxmlformats-officedocument.drawingml.chartshapes+xml"/>
  <Override PartName="/ppt/notesSlides/notesSlide13.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notesSlides/notesSlide14.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15.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notesSlides/notesSlide16.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drawings/drawing4.xml" ContentType="application/vnd.openxmlformats-officedocument.drawingml.chartshapes+xml"/>
  <Override PartName="/ppt/notesSlides/notesSlide17.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notesSlides/notesSlide18.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drawings/drawing5.xml" ContentType="application/vnd.openxmlformats-officedocument.drawingml.chartshapes+xml"/>
  <Override PartName="/ppt/notesSlides/notesSlide19.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notesSlides/notesSlide20.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notesSlides/notesSlide21.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notesSlides/notesSlide22.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notesSlides/notesSlide23.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notesSlides/notesSlide24.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notesSlides/notesSlide25.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notesSlides/notesSlide26.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drawings/drawing6.xml" ContentType="application/vnd.openxmlformats-officedocument.drawingml.chartshapes+xml"/>
  <Override PartName="/ppt/notesSlides/notesSlide27.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notesSlides/notesSlide28.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notesSlides/notesSlide29.xml" ContentType="application/vnd.openxmlformats-officedocument.presentationml.notesSlide+xml"/>
  <Override PartName="/ppt/charts/chart36.xml" ContentType="application/vnd.openxmlformats-officedocument.drawingml.chart+xml"/>
  <Override PartName="/ppt/notesSlides/notesSlide30.xml" ContentType="application/vnd.openxmlformats-officedocument.presentationml.notesSlide+xml"/>
  <Override PartName="/ppt/charts/chart37.xml" ContentType="application/vnd.openxmlformats-officedocument.drawingml.chart+xml"/>
  <Override PartName="/ppt/theme/themeOverride36.xml" ContentType="application/vnd.openxmlformats-officedocument.themeOverride+xml"/>
  <Override PartName="/ppt/notesSlides/notesSlide31.xml" ContentType="application/vnd.openxmlformats-officedocument.presentationml.notesSlide+xml"/>
  <Override PartName="/ppt/charts/chart38.xml" ContentType="application/vnd.openxmlformats-officedocument.drawingml.chart+xml"/>
  <Override PartName="/ppt/theme/themeOverride37.xml" ContentType="application/vnd.openxmlformats-officedocument.themeOverride+xml"/>
  <Override PartName="/ppt/notesSlides/notesSlide32.xml" ContentType="application/vnd.openxmlformats-officedocument.presentationml.notesSlide+xml"/>
  <Override PartName="/ppt/charts/chart39.xml" ContentType="application/vnd.openxmlformats-officedocument.drawingml.chart+xml"/>
  <Override PartName="/ppt/theme/themeOverride38.xml" ContentType="application/vnd.openxmlformats-officedocument.themeOverride+xml"/>
  <Override PartName="/ppt/charts/chart40.xml" ContentType="application/vnd.openxmlformats-officedocument.drawingml.chart+xml"/>
  <Override PartName="/ppt/theme/themeOverride39.xml" ContentType="application/vnd.openxmlformats-officedocument.themeOverride+xml"/>
  <Override PartName="/ppt/notesSlides/notesSlide33.xml" ContentType="application/vnd.openxmlformats-officedocument.presentationml.notesSlide+xml"/>
  <Override PartName="/ppt/charts/chart41.xml" ContentType="application/vnd.openxmlformats-officedocument.drawingml.chart+xml"/>
  <Override PartName="/ppt/theme/themeOverride40.xml" ContentType="application/vnd.openxmlformats-officedocument.themeOverride+xml"/>
  <Override PartName="/ppt/charts/chart42.xml" ContentType="application/vnd.openxmlformats-officedocument.drawingml.chart+xml"/>
  <Override PartName="/ppt/theme/themeOverride41.xml" ContentType="application/vnd.openxmlformats-officedocument.themeOverride+xml"/>
  <Override PartName="/ppt/notesSlides/notesSlide34.xml" ContentType="application/vnd.openxmlformats-officedocument.presentationml.notesSlide+xml"/>
  <Override PartName="/ppt/charts/chart43.xml" ContentType="application/vnd.openxmlformats-officedocument.drawingml.chart+xml"/>
  <Override PartName="/ppt/theme/themeOverride42.xml" ContentType="application/vnd.openxmlformats-officedocument.themeOverride+xml"/>
  <Override PartName="/ppt/charts/chart44.xml" ContentType="application/vnd.openxmlformats-officedocument.drawingml.chart+xml"/>
  <Override PartName="/ppt/theme/themeOverride43.xml" ContentType="application/vnd.openxmlformats-officedocument.themeOverride+xml"/>
  <Override PartName="/ppt/charts/chart45.xml" ContentType="application/vnd.openxmlformats-officedocument.drawingml.chart+xml"/>
  <Override PartName="/ppt/theme/themeOverride44.xml" ContentType="application/vnd.openxmlformats-officedocument.themeOverride+xml"/>
  <Override PartName="/ppt/notesSlides/notesSlide35.xml" ContentType="application/vnd.openxmlformats-officedocument.presentationml.notesSlide+xml"/>
  <Override PartName="/ppt/charts/chart46.xml" ContentType="application/vnd.openxmlformats-officedocument.drawingml.chart+xml"/>
  <Override PartName="/ppt/theme/themeOverride45.xml" ContentType="application/vnd.openxmlformats-officedocument.themeOverride+xml"/>
  <Override PartName="/ppt/notesSlides/notesSlide36.xml" ContentType="application/vnd.openxmlformats-officedocument.presentationml.notesSlide+xml"/>
  <Override PartName="/ppt/charts/chart47.xml" ContentType="application/vnd.openxmlformats-officedocument.drawingml.chart+xml"/>
  <Override PartName="/ppt/theme/themeOverride46.xml" ContentType="application/vnd.openxmlformats-officedocument.themeOverride+xml"/>
  <Override PartName="/ppt/notesSlides/notesSlide37.xml" ContentType="application/vnd.openxmlformats-officedocument.presentationml.notesSlide+xml"/>
  <Override PartName="/ppt/charts/chart48.xml" ContentType="application/vnd.openxmlformats-officedocument.drawingml.chart+xml"/>
  <Override PartName="/ppt/theme/themeOverride47.xml" ContentType="application/vnd.openxmlformats-officedocument.themeOverride+xml"/>
  <Override PartName="/ppt/notesSlides/notesSlide38.xml" ContentType="application/vnd.openxmlformats-officedocument.presentationml.notesSlide+xml"/>
  <Override PartName="/ppt/charts/chart49.xml" ContentType="application/vnd.openxmlformats-officedocument.drawingml.chart+xml"/>
  <Override PartName="/ppt/theme/themeOverride48.xml" ContentType="application/vnd.openxmlformats-officedocument.themeOverride+xml"/>
  <Override PartName="/ppt/notesSlides/notesSlide39.xml" ContentType="application/vnd.openxmlformats-officedocument.presentationml.notesSlide+xml"/>
  <Override PartName="/ppt/charts/chart50.xml" ContentType="application/vnd.openxmlformats-officedocument.drawingml.chart+xml"/>
  <Override PartName="/ppt/theme/themeOverride49.xml" ContentType="application/vnd.openxmlformats-officedocument.themeOverride+xml"/>
  <Override PartName="/ppt/drawings/drawing7.xml" ContentType="application/vnd.openxmlformats-officedocument.drawingml.chartshapes+xml"/>
  <Override PartName="/ppt/notesSlides/notesSlide40.xml" ContentType="application/vnd.openxmlformats-officedocument.presentationml.notesSlide+xml"/>
  <Override PartName="/ppt/charts/chart51.xml" ContentType="application/vnd.openxmlformats-officedocument.drawingml.chart+xml"/>
  <Override PartName="/ppt/theme/themeOverride50.xml" ContentType="application/vnd.openxmlformats-officedocument.themeOverride+xml"/>
  <Override PartName="/ppt/notesSlides/notesSlide41.xml" ContentType="application/vnd.openxmlformats-officedocument.presentationml.notesSlide+xml"/>
  <Override PartName="/ppt/charts/chart52.xml" ContentType="application/vnd.openxmlformats-officedocument.drawingml.chart+xml"/>
  <Override PartName="/ppt/theme/themeOverride51.xml" ContentType="application/vnd.openxmlformats-officedocument.themeOverride+xml"/>
  <Override PartName="/ppt/notesSlides/notesSlide42.xml" ContentType="application/vnd.openxmlformats-officedocument.presentationml.notesSlide+xml"/>
  <Override PartName="/ppt/charts/chart53.xml" ContentType="application/vnd.openxmlformats-officedocument.drawingml.chart+xml"/>
  <Override PartName="/ppt/theme/themeOverride52.xml" ContentType="application/vnd.openxmlformats-officedocument.themeOverride+xml"/>
  <Override PartName="/ppt/notesSlides/notesSlide43.xml" ContentType="application/vnd.openxmlformats-officedocument.presentationml.notesSlide+xml"/>
  <Override PartName="/ppt/charts/chart54.xml" ContentType="application/vnd.openxmlformats-officedocument.drawingml.chart+xml"/>
  <Override PartName="/ppt/theme/themeOverride53.xml" ContentType="application/vnd.openxmlformats-officedocument.themeOverride+xml"/>
  <Override PartName="/ppt/charts/chart55.xml" ContentType="application/vnd.openxmlformats-officedocument.drawingml.chart+xml"/>
  <Override PartName="/ppt/theme/themeOverride54.xml" ContentType="application/vnd.openxmlformats-officedocument.themeOverride+xml"/>
  <Override PartName="/ppt/notesSlides/notesSlide44.xml" ContentType="application/vnd.openxmlformats-officedocument.presentationml.notesSlide+xml"/>
  <Override PartName="/ppt/charts/chart56.xml" ContentType="application/vnd.openxmlformats-officedocument.drawingml.chart+xml"/>
  <Override PartName="/ppt/theme/themeOverride55.xml" ContentType="application/vnd.openxmlformats-officedocument.themeOverride+xml"/>
  <Override PartName="/ppt/drawings/drawing8.xml" ContentType="application/vnd.openxmlformats-officedocument.drawingml.chartshapes+xml"/>
  <Override PartName="/ppt/notesSlides/notesSlide45.xml" ContentType="application/vnd.openxmlformats-officedocument.presentationml.notesSlide+xml"/>
  <Override PartName="/ppt/charts/chart57.xml" ContentType="application/vnd.openxmlformats-officedocument.drawingml.chart+xml"/>
  <Override PartName="/ppt/theme/themeOverride56.xml" ContentType="application/vnd.openxmlformats-officedocument.themeOverride+xml"/>
  <Override PartName="/ppt/drawings/drawing9.xml" ContentType="application/vnd.openxmlformats-officedocument.drawingml.chartshapes+xml"/>
  <Override PartName="/ppt/notesSlides/notesSlide46.xml" ContentType="application/vnd.openxmlformats-officedocument.presentationml.notesSlide+xml"/>
  <Override PartName="/ppt/charts/chart58.xml" ContentType="application/vnd.openxmlformats-officedocument.drawingml.chart+xml"/>
  <Override PartName="/ppt/theme/themeOverride57.xml" ContentType="application/vnd.openxmlformats-officedocument.themeOverride+xml"/>
  <Override PartName="/ppt/notesSlides/notesSlide47.xml" ContentType="application/vnd.openxmlformats-officedocument.presentationml.notesSlide+xml"/>
  <Override PartName="/ppt/charts/chart59.xml" ContentType="application/vnd.openxmlformats-officedocument.drawingml.chart+xml"/>
  <Override PartName="/ppt/theme/themeOverride58.xml" ContentType="application/vnd.openxmlformats-officedocument.themeOverride+xml"/>
  <Override PartName="/ppt/drawings/drawing10.xml" ContentType="application/vnd.openxmlformats-officedocument.drawingml.chartshapes+xml"/>
  <Override PartName="/ppt/notesSlides/notesSlide48.xml" ContentType="application/vnd.openxmlformats-officedocument.presentationml.notesSlide+xml"/>
  <Override PartName="/ppt/charts/chart60.xml" ContentType="application/vnd.openxmlformats-officedocument.drawingml.chart+xml"/>
  <Override PartName="/ppt/theme/themeOverride59.xml" ContentType="application/vnd.openxmlformats-officedocument.themeOverr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81" r:id="rId3"/>
    <p:sldMasterId id="2147483693" r:id="rId4"/>
    <p:sldMasterId id="2147483702" r:id="rId5"/>
    <p:sldMasterId id="2147483732" r:id="rId6"/>
    <p:sldMasterId id="2147483762" r:id="rId7"/>
    <p:sldMasterId id="2147483863" r:id="rId8"/>
    <p:sldMasterId id="2147483872" r:id="rId9"/>
    <p:sldMasterId id="2147483881" r:id="rId10"/>
    <p:sldMasterId id="2147483890" r:id="rId11"/>
    <p:sldMasterId id="2147483899" r:id="rId12"/>
    <p:sldMasterId id="2147483908" r:id="rId13"/>
    <p:sldMasterId id="2147483917" r:id="rId14"/>
    <p:sldMasterId id="2147483926" r:id="rId15"/>
    <p:sldMasterId id="2147483935" r:id="rId16"/>
    <p:sldMasterId id="2147483944" r:id="rId17"/>
    <p:sldMasterId id="2147483953" r:id="rId18"/>
  </p:sldMasterIdLst>
  <p:notesMasterIdLst>
    <p:notesMasterId r:id="rId88"/>
  </p:notesMasterIdLst>
  <p:sldIdLst>
    <p:sldId id="257" r:id="rId19"/>
    <p:sldId id="333" r:id="rId20"/>
    <p:sldId id="400" r:id="rId21"/>
    <p:sldId id="258" r:id="rId22"/>
    <p:sldId id="587" r:id="rId23"/>
    <p:sldId id="588" r:id="rId24"/>
    <p:sldId id="589" r:id="rId25"/>
    <p:sldId id="418" r:id="rId26"/>
    <p:sldId id="309" r:id="rId27"/>
    <p:sldId id="403" r:id="rId28"/>
    <p:sldId id="598" r:id="rId29"/>
    <p:sldId id="384" r:id="rId30"/>
    <p:sldId id="535" r:id="rId31"/>
    <p:sldId id="536" r:id="rId32"/>
    <p:sldId id="370" r:id="rId33"/>
    <p:sldId id="379" r:id="rId34"/>
    <p:sldId id="355" r:id="rId35"/>
    <p:sldId id="323" r:id="rId36"/>
    <p:sldId id="354" r:id="rId37"/>
    <p:sldId id="386" r:id="rId38"/>
    <p:sldId id="380" r:id="rId39"/>
    <p:sldId id="381" r:id="rId40"/>
    <p:sldId id="382" r:id="rId41"/>
    <p:sldId id="368" r:id="rId42"/>
    <p:sldId id="367" r:id="rId43"/>
    <p:sldId id="392" r:id="rId44"/>
    <p:sldId id="393" r:id="rId45"/>
    <p:sldId id="259" r:id="rId46"/>
    <p:sldId id="272" r:id="rId47"/>
    <p:sldId id="302" r:id="rId48"/>
    <p:sldId id="280" r:id="rId49"/>
    <p:sldId id="366" r:id="rId50"/>
    <p:sldId id="375" r:id="rId51"/>
    <p:sldId id="377" r:id="rId52"/>
    <p:sldId id="378" r:id="rId53"/>
    <p:sldId id="376" r:id="rId54"/>
    <p:sldId id="326" r:id="rId55"/>
    <p:sldId id="387" r:id="rId56"/>
    <p:sldId id="374" r:id="rId57"/>
    <p:sldId id="336" r:id="rId58"/>
    <p:sldId id="300" r:id="rId59"/>
    <p:sldId id="330" r:id="rId60"/>
    <p:sldId id="332" r:id="rId61"/>
    <p:sldId id="356" r:id="rId62"/>
    <p:sldId id="365" r:id="rId63"/>
    <p:sldId id="337" r:id="rId64"/>
    <p:sldId id="412" r:id="rId65"/>
    <p:sldId id="413" r:id="rId66"/>
    <p:sldId id="338" r:id="rId67"/>
    <p:sldId id="390" r:id="rId68"/>
    <p:sldId id="339" r:id="rId69"/>
    <p:sldId id="340" r:id="rId70"/>
    <p:sldId id="361" r:id="rId71"/>
    <p:sldId id="362" r:id="rId72"/>
    <p:sldId id="341" r:id="rId73"/>
    <p:sldId id="599" r:id="rId74"/>
    <p:sldId id="590" r:id="rId75"/>
    <p:sldId id="394" r:id="rId76"/>
    <p:sldId id="591" r:id="rId77"/>
    <p:sldId id="593" r:id="rId78"/>
    <p:sldId id="592" r:id="rId79"/>
    <p:sldId id="597" r:id="rId80"/>
    <p:sldId id="594" r:id="rId81"/>
    <p:sldId id="595" r:id="rId82"/>
    <p:sldId id="596" r:id="rId83"/>
    <p:sldId id="364" r:id="rId84"/>
    <p:sldId id="414" r:id="rId85"/>
    <p:sldId id="391" r:id="rId86"/>
    <p:sldId id="353" r:id="rId87"/>
  </p:sldIdLst>
  <p:sldSz cx="12192000" cy="6858000"/>
  <p:notesSz cx="6858000" cy="9144000"/>
  <p:defaultTextStyle>
    <a:defPPr>
      <a:defRPr lang="en-US"/>
    </a:defPPr>
    <a:lvl1pPr marL="0" algn="l" defTabSz="910652" rtl="0" eaLnBrk="1" latinLnBrk="0" hangingPunct="1">
      <a:defRPr sz="1800" kern="1200">
        <a:solidFill>
          <a:schemeClr val="tx1"/>
        </a:solidFill>
        <a:latin typeface="+mn-lt"/>
        <a:ea typeface="+mn-ea"/>
        <a:cs typeface="+mn-cs"/>
      </a:defRPr>
    </a:lvl1pPr>
    <a:lvl2pPr marL="455329" algn="l" defTabSz="910652" rtl="0" eaLnBrk="1" latinLnBrk="0" hangingPunct="1">
      <a:defRPr sz="1800" kern="1200">
        <a:solidFill>
          <a:schemeClr val="tx1"/>
        </a:solidFill>
        <a:latin typeface="+mn-lt"/>
        <a:ea typeface="+mn-ea"/>
        <a:cs typeface="+mn-cs"/>
      </a:defRPr>
    </a:lvl2pPr>
    <a:lvl3pPr marL="910652" algn="l" defTabSz="910652" rtl="0" eaLnBrk="1" latinLnBrk="0" hangingPunct="1">
      <a:defRPr sz="1800" kern="1200">
        <a:solidFill>
          <a:schemeClr val="tx1"/>
        </a:solidFill>
        <a:latin typeface="+mn-lt"/>
        <a:ea typeface="+mn-ea"/>
        <a:cs typeface="+mn-cs"/>
      </a:defRPr>
    </a:lvl3pPr>
    <a:lvl4pPr marL="1365980" algn="l" defTabSz="910652" rtl="0" eaLnBrk="1" latinLnBrk="0" hangingPunct="1">
      <a:defRPr sz="1800" kern="1200">
        <a:solidFill>
          <a:schemeClr val="tx1"/>
        </a:solidFill>
        <a:latin typeface="+mn-lt"/>
        <a:ea typeface="+mn-ea"/>
        <a:cs typeface="+mn-cs"/>
      </a:defRPr>
    </a:lvl4pPr>
    <a:lvl5pPr marL="1821275" algn="l" defTabSz="910652" rtl="0" eaLnBrk="1" latinLnBrk="0" hangingPunct="1">
      <a:defRPr sz="1800" kern="1200">
        <a:solidFill>
          <a:schemeClr val="tx1"/>
        </a:solidFill>
        <a:latin typeface="+mn-lt"/>
        <a:ea typeface="+mn-ea"/>
        <a:cs typeface="+mn-cs"/>
      </a:defRPr>
    </a:lvl5pPr>
    <a:lvl6pPr marL="2276622" algn="l" defTabSz="910652" rtl="0" eaLnBrk="1" latinLnBrk="0" hangingPunct="1">
      <a:defRPr sz="1800" kern="1200">
        <a:solidFill>
          <a:schemeClr val="tx1"/>
        </a:solidFill>
        <a:latin typeface="+mn-lt"/>
        <a:ea typeface="+mn-ea"/>
        <a:cs typeface="+mn-cs"/>
      </a:defRPr>
    </a:lvl6pPr>
    <a:lvl7pPr marL="2731961" algn="l" defTabSz="910652" rtl="0" eaLnBrk="1" latinLnBrk="0" hangingPunct="1">
      <a:defRPr sz="1800" kern="1200">
        <a:solidFill>
          <a:schemeClr val="tx1"/>
        </a:solidFill>
        <a:latin typeface="+mn-lt"/>
        <a:ea typeface="+mn-ea"/>
        <a:cs typeface="+mn-cs"/>
      </a:defRPr>
    </a:lvl7pPr>
    <a:lvl8pPr marL="3187270" algn="l" defTabSz="910652" rtl="0" eaLnBrk="1" latinLnBrk="0" hangingPunct="1">
      <a:defRPr sz="1800" kern="1200">
        <a:solidFill>
          <a:schemeClr val="tx1"/>
        </a:solidFill>
        <a:latin typeface="+mn-lt"/>
        <a:ea typeface="+mn-ea"/>
        <a:cs typeface="+mn-cs"/>
      </a:defRPr>
    </a:lvl8pPr>
    <a:lvl9pPr marL="3642570" algn="l" defTabSz="91065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A99A"/>
    <a:srgbClr val="99E7E5"/>
    <a:srgbClr val="33CCCC"/>
    <a:srgbClr val="AFECEB"/>
    <a:srgbClr val="FF7C80"/>
    <a:srgbClr val="33CCFF"/>
    <a:srgbClr val="FABE00"/>
    <a:srgbClr val="FFBDBD"/>
    <a:srgbClr val="F78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866" autoAdjust="0"/>
  </p:normalViewPr>
  <p:slideViewPr>
    <p:cSldViewPr>
      <p:cViewPr varScale="1">
        <p:scale>
          <a:sx n="62" d="100"/>
          <a:sy n="62" d="100"/>
        </p:scale>
        <p:origin x="804" y="5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presProps" Target="presProp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1.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3.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Binary_Worksheet.xlsb"/><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Binary_Worksheet21.xlsb"/><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embeddings/oleObject2.bin"/><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Binary_Worksheet26.xlsb"/><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29.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6.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Binary_Worksheet34.xlsb"/><Relationship Id="rId1" Type="http://schemas.openxmlformats.org/officeDocument/2006/relationships/themeOverride" Target="../theme/themeOverride3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Binary_Worksheet35.xlsb"/><Relationship Id="rId1" Type="http://schemas.openxmlformats.org/officeDocument/2006/relationships/themeOverride" Target="../theme/themeOverride38.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9.xml"/></Relationships>
</file>

<file path=ppt/charts/_rels/chart41.xml.rels><?xml version="1.0" encoding="UTF-8" standalone="yes"?>
<Relationships xmlns="http://schemas.openxmlformats.org/package/2006/relationships"><Relationship Id="rId2" Type="http://schemas.openxmlformats.org/officeDocument/2006/relationships/oleObject" Target="file:///G:\!%20My%20Data\!%20YEYU_WORKSHOP\!%20Cambodia_29JULY2010\Cambodia%20Assignment%20Oct%20-%20Dec%202017\KP_KHM_3rd%20DEC%202017.xlsx" TargetMode="External"/><Relationship Id="rId1" Type="http://schemas.openxmlformats.org/officeDocument/2006/relationships/themeOverride" Target="../theme/themeOverride40.xml"/></Relationships>
</file>

<file path=ppt/charts/_rels/chart42.xml.rels><?xml version="1.0" encoding="UTF-8" standalone="yes"?>
<Relationships xmlns="http://schemas.openxmlformats.org/package/2006/relationships"><Relationship Id="rId2" Type="http://schemas.openxmlformats.org/officeDocument/2006/relationships/oleObject" Target="file:///F:\!%20My%20Data\!%20YEYU_WORKSHOP\@%20!%20Fast%20Track%20AP\Country%20key%20indicators%20data%20visualization_30th%20Aug_2016.xlsx" TargetMode="External"/><Relationship Id="rId1" Type="http://schemas.openxmlformats.org/officeDocument/2006/relationships/themeOverride" Target="../theme/themeOverride41.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42.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43.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4.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6.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7.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8.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embeddings/oleObject3.bin"/><Relationship Id="rId1" Type="http://schemas.openxmlformats.org/officeDocument/2006/relationships/themeOverride" Target="../theme/themeOverride49.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50.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51.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52.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53.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54.xm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49.xlsx"/><Relationship Id="rId1" Type="http://schemas.openxmlformats.org/officeDocument/2006/relationships/themeOverride" Target="../theme/themeOverride55.xml"/></Relationships>
</file>

<file path=ppt/charts/_rels/chart57.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50.xlsx"/><Relationship Id="rId1" Type="http://schemas.openxmlformats.org/officeDocument/2006/relationships/themeOverride" Target="../theme/themeOverride56.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57.xml"/></Relationships>
</file>

<file path=ppt/charts/_rels/chart59.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52.xlsx"/><Relationship Id="rId1" Type="http://schemas.openxmlformats.org/officeDocument/2006/relationships/themeOverride" Target="../theme/themeOverride58.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59.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PLHIV_NI_Deaths!$C$2</c:f>
              <c:strCache>
                <c:ptCount val="1"/>
                <c:pt idx="0">
                  <c:v>PLHIV</c:v>
                </c:pt>
              </c:strCache>
            </c:strRef>
          </c:tx>
          <c:spPr>
            <a:ln w="38100">
              <a:solidFill>
                <a:srgbClr val="63CDF6"/>
              </a:solidFill>
            </a:ln>
          </c:spPr>
          <c:marker>
            <c:symbol val="none"/>
          </c:marker>
          <c:dLbls>
            <c:dLbl>
              <c:idx val="29"/>
              <c:tx>
                <c:rich>
                  <a:bodyPr/>
                  <a:lstStyle/>
                  <a:p>
                    <a:r>
                      <a:rPr lang="en-US" dirty="0"/>
                      <a:t>73 000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8FB-4643-8ACF-E2060325BC85}"/>
                </c:ext>
              </c:extLst>
            </c:dLbl>
            <c:spPr>
              <a:noFill/>
              <a:ln>
                <a:noFill/>
              </a:ln>
              <a:effectLst/>
            </c:spPr>
            <c:txPr>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PLHIV_NI_Deaths!$C$3:$C$32</c:f>
              <c:numCache>
                <c:formatCode>_-* #,##0_-;\-* #,##0_-;_-* "-"??_-;_-@_-</c:formatCode>
                <c:ptCount val="30"/>
                <c:pt idx="0">
                  <c:v>1431</c:v>
                </c:pt>
                <c:pt idx="1">
                  <c:v>3960</c:v>
                </c:pt>
                <c:pt idx="2">
                  <c:v>10585</c:v>
                </c:pt>
                <c:pt idx="3">
                  <c:v>23007</c:v>
                </c:pt>
                <c:pt idx="4">
                  <c:v>40473</c:v>
                </c:pt>
                <c:pt idx="5">
                  <c:v>59908</c:v>
                </c:pt>
                <c:pt idx="6">
                  <c:v>78166</c:v>
                </c:pt>
                <c:pt idx="7">
                  <c:v>93151</c:v>
                </c:pt>
                <c:pt idx="8">
                  <c:v>103870</c:v>
                </c:pt>
                <c:pt idx="9">
                  <c:v>109969</c:v>
                </c:pt>
                <c:pt idx="10">
                  <c:v>111589</c:v>
                </c:pt>
                <c:pt idx="11">
                  <c:v>109411</c:v>
                </c:pt>
                <c:pt idx="12">
                  <c:v>105426</c:v>
                </c:pt>
                <c:pt idx="13">
                  <c:v>100785</c:v>
                </c:pt>
                <c:pt idx="14">
                  <c:v>96608</c:v>
                </c:pt>
                <c:pt idx="15">
                  <c:v>93427</c:v>
                </c:pt>
                <c:pt idx="16">
                  <c:v>91190</c:v>
                </c:pt>
                <c:pt idx="17">
                  <c:v>89373</c:v>
                </c:pt>
                <c:pt idx="18">
                  <c:v>87740</c:v>
                </c:pt>
                <c:pt idx="19">
                  <c:v>86079</c:v>
                </c:pt>
                <c:pt idx="20">
                  <c:v>84562</c:v>
                </c:pt>
                <c:pt idx="21">
                  <c:v>83209</c:v>
                </c:pt>
                <c:pt idx="22">
                  <c:v>81887</c:v>
                </c:pt>
                <c:pt idx="23">
                  <c:v>80504</c:v>
                </c:pt>
                <c:pt idx="24">
                  <c:v>79073</c:v>
                </c:pt>
                <c:pt idx="25">
                  <c:v>77679</c:v>
                </c:pt>
                <c:pt idx="26">
                  <c:v>76382</c:v>
                </c:pt>
                <c:pt idx="27">
                  <c:v>75139</c:v>
                </c:pt>
                <c:pt idx="28">
                  <c:v>73879</c:v>
                </c:pt>
                <c:pt idx="29">
                  <c:v>72673</c:v>
                </c:pt>
              </c:numCache>
            </c:numRef>
          </c:val>
          <c:smooth val="0"/>
          <c:extLst>
            <c:ext xmlns:c16="http://schemas.microsoft.com/office/drawing/2014/chart" uri="{C3380CC4-5D6E-409C-BE32-E72D297353CC}">
              <c16:uniqueId val="{00000001-9D1F-4C96-9772-7F0B859553B4}"/>
            </c:ext>
          </c:extLst>
        </c:ser>
        <c:ser>
          <c:idx val="1"/>
          <c:order val="1"/>
          <c:tx>
            <c:strRef>
              <c:f>PLHIV_NI_Deaths!$D$2</c:f>
              <c:strCache>
                <c:ptCount val="1"/>
                <c:pt idx="0">
                  <c:v>PLHIV Lower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PLHIV_NI_Deaths!$D$3:$D$32</c:f>
              <c:numCache>
                <c:formatCode>_-* #,##0_-;\-* #,##0_-;_-* "-"??_-;_-@_-</c:formatCode>
                <c:ptCount val="30"/>
                <c:pt idx="0">
                  <c:v>1293</c:v>
                </c:pt>
                <c:pt idx="1">
                  <c:v>3580</c:v>
                </c:pt>
                <c:pt idx="2">
                  <c:v>9553</c:v>
                </c:pt>
                <c:pt idx="3">
                  <c:v>20729</c:v>
                </c:pt>
                <c:pt idx="4">
                  <c:v>36385</c:v>
                </c:pt>
                <c:pt idx="5">
                  <c:v>53831</c:v>
                </c:pt>
                <c:pt idx="6">
                  <c:v>70528</c:v>
                </c:pt>
                <c:pt idx="7">
                  <c:v>83942</c:v>
                </c:pt>
                <c:pt idx="8">
                  <c:v>93100</c:v>
                </c:pt>
                <c:pt idx="9">
                  <c:v>98155</c:v>
                </c:pt>
                <c:pt idx="10">
                  <c:v>98230</c:v>
                </c:pt>
                <c:pt idx="11">
                  <c:v>95141</c:v>
                </c:pt>
                <c:pt idx="12">
                  <c:v>90725</c:v>
                </c:pt>
                <c:pt idx="13">
                  <c:v>85646</c:v>
                </c:pt>
                <c:pt idx="14">
                  <c:v>81249</c:v>
                </c:pt>
                <c:pt idx="15">
                  <c:v>78053</c:v>
                </c:pt>
                <c:pt idx="16">
                  <c:v>75946</c:v>
                </c:pt>
                <c:pt idx="17">
                  <c:v>74244</c:v>
                </c:pt>
                <c:pt idx="18">
                  <c:v>74057</c:v>
                </c:pt>
                <c:pt idx="19">
                  <c:v>73009</c:v>
                </c:pt>
                <c:pt idx="20">
                  <c:v>71934</c:v>
                </c:pt>
                <c:pt idx="21">
                  <c:v>70960</c:v>
                </c:pt>
                <c:pt idx="22">
                  <c:v>70220</c:v>
                </c:pt>
                <c:pt idx="23">
                  <c:v>69339</c:v>
                </c:pt>
                <c:pt idx="24">
                  <c:v>68511</c:v>
                </c:pt>
                <c:pt idx="25">
                  <c:v>66938</c:v>
                </c:pt>
                <c:pt idx="26">
                  <c:v>65766</c:v>
                </c:pt>
                <c:pt idx="27">
                  <c:v>64392</c:v>
                </c:pt>
                <c:pt idx="28">
                  <c:v>63487</c:v>
                </c:pt>
                <c:pt idx="29">
                  <c:v>62685</c:v>
                </c:pt>
              </c:numCache>
            </c:numRef>
          </c:val>
          <c:smooth val="0"/>
          <c:extLst>
            <c:ext xmlns:c16="http://schemas.microsoft.com/office/drawing/2014/chart" uri="{C3380CC4-5D6E-409C-BE32-E72D297353CC}">
              <c16:uniqueId val="{00000002-9D1F-4C96-9772-7F0B859553B4}"/>
            </c:ext>
          </c:extLst>
        </c:ser>
        <c:ser>
          <c:idx val="2"/>
          <c:order val="2"/>
          <c:tx>
            <c:strRef>
              <c:f>PLHIV_NI_Deaths!$E$2</c:f>
              <c:strCache>
                <c:ptCount val="1"/>
                <c:pt idx="0">
                  <c:v>PLHIV Upper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PLHIV_NI_Deaths!$E$3:$E$32</c:f>
              <c:numCache>
                <c:formatCode>_-* #,##0_-;\-* #,##0_-;_-* "-"??_-;_-@_-</c:formatCode>
                <c:ptCount val="30"/>
                <c:pt idx="0">
                  <c:v>1556</c:v>
                </c:pt>
                <c:pt idx="1">
                  <c:v>4313</c:v>
                </c:pt>
                <c:pt idx="2">
                  <c:v>11528</c:v>
                </c:pt>
                <c:pt idx="3">
                  <c:v>25078</c:v>
                </c:pt>
                <c:pt idx="4">
                  <c:v>44137</c:v>
                </c:pt>
                <c:pt idx="5">
                  <c:v>65408</c:v>
                </c:pt>
                <c:pt idx="6">
                  <c:v>85897</c:v>
                </c:pt>
                <c:pt idx="7">
                  <c:v>102861</c:v>
                </c:pt>
                <c:pt idx="8">
                  <c:v>115603</c:v>
                </c:pt>
                <c:pt idx="9">
                  <c:v>123773</c:v>
                </c:pt>
                <c:pt idx="10">
                  <c:v>126607</c:v>
                </c:pt>
                <c:pt idx="11">
                  <c:v>125732</c:v>
                </c:pt>
                <c:pt idx="12">
                  <c:v>123251</c:v>
                </c:pt>
                <c:pt idx="13">
                  <c:v>119969</c:v>
                </c:pt>
                <c:pt idx="14">
                  <c:v>116769</c:v>
                </c:pt>
                <c:pt idx="15">
                  <c:v>113842</c:v>
                </c:pt>
                <c:pt idx="16">
                  <c:v>111360</c:v>
                </c:pt>
                <c:pt idx="17">
                  <c:v>108641</c:v>
                </c:pt>
                <c:pt idx="18">
                  <c:v>106236</c:v>
                </c:pt>
                <c:pt idx="19">
                  <c:v>103347</c:v>
                </c:pt>
                <c:pt idx="20">
                  <c:v>100532</c:v>
                </c:pt>
                <c:pt idx="21">
                  <c:v>98322</c:v>
                </c:pt>
                <c:pt idx="22">
                  <c:v>96052</c:v>
                </c:pt>
                <c:pt idx="23">
                  <c:v>93804</c:v>
                </c:pt>
                <c:pt idx="24">
                  <c:v>91499</c:v>
                </c:pt>
                <c:pt idx="25">
                  <c:v>89486</c:v>
                </c:pt>
                <c:pt idx="26">
                  <c:v>87952</c:v>
                </c:pt>
                <c:pt idx="27">
                  <c:v>86610</c:v>
                </c:pt>
                <c:pt idx="28">
                  <c:v>85239</c:v>
                </c:pt>
                <c:pt idx="29">
                  <c:v>83699</c:v>
                </c:pt>
              </c:numCache>
            </c:numRef>
          </c:val>
          <c:smooth val="0"/>
          <c:extLst>
            <c:ext xmlns:c16="http://schemas.microsoft.com/office/drawing/2014/chart" uri="{C3380CC4-5D6E-409C-BE32-E72D297353CC}">
              <c16:uniqueId val="{00000003-9D1F-4C96-9772-7F0B859553B4}"/>
            </c:ext>
          </c:extLst>
        </c:ser>
        <c:ser>
          <c:idx val="3"/>
          <c:order val="3"/>
          <c:tx>
            <c:strRef>
              <c:f>PLHIV_NI_Deaths!$F$2</c:f>
              <c:strCache>
                <c:ptCount val="1"/>
                <c:pt idx="0">
                  <c:v>New HIV infections</c:v>
                </c:pt>
              </c:strCache>
            </c:strRef>
          </c:tx>
          <c:spPr>
            <a:ln w="38100">
              <a:solidFill>
                <a:srgbClr val="E31837"/>
              </a:solidFill>
            </a:ln>
          </c:spPr>
          <c:marker>
            <c:symbol val="none"/>
          </c:marker>
          <c:dLbls>
            <c:dLbl>
              <c:idx val="29"/>
              <c:layout>
                <c:manualLayout>
                  <c:x val="1.6445306794320232E-3"/>
                  <c:y val="3.5567654159175057E-3"/>
                </c:manualLayout>
              </c:layout>
              <c:tx>
                <c:rich>
                  <a:bodyPr/>
                  <a:lstStyle/>
                  <a:p>
                    <a:r>
                      <a:rPr lang="en-US" dirty="0"/>
                      <a:t> 78</a:t>
                    </a:r>
                    <a:r>
                      <a:rPr lang="en-US" baseline="0" dirty="0"/>
                      <a:t>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8FB-4643-8ACF-E2060325BC85}"/>
                </c:ext>
              </c:extLst>
            </c:dLbl>
            <c:spPr>
              <a:noFill/>
              <a:ln>
                <a:noFill/>
              </a:ln>
              <a:effectLst/>
            </c:spPr>
            <c:txPr>
              <a:bodyPr/>
              <a:lstStyle/>
              <a:p>
                <a:pPr>
                  <a:defRPr>
                    <a:solidFill>
                      <a:srgbClr val="E3183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PLHIV_NI_Deaths!$F$3:$F$32</c:f>
              <c:numCache>
                <c:formatCode>_-* #,##0_-;\-* #,##0_-;_-* "-"??_-;_-@_-</c:formatCode>
                <c:ptCount val="30"/>
                <c:pt idx="0">
                  <c:v>954</c:v>
                </c:pt>
                <c:pt idx="1">
                  <c:v>2617</c:v>
                </c:pt>
                <c:pt idx="2">
                  <c:v>6853</c:v>
                </c:pt>
                <c:pt idx="3">
                  <c:v>12966</c:v>
                </c:pt>
                <c:pt idx="4">
                  <c:v>18582</c:v>
                </c:pt>
                <c:pt idx="5">
                  <c:v>21424</c:v>
                </c:pt>
                <c:pt idx="6">
                  <c:v>21324</c:v>
                </c:pt>
                <c:pt idx="7">
                  <c:v>19498</c:v>
                </c:pt>
                <c:pt idx="8">
                  <c:v>16834</c:v>
                </c:pt>
                <c:pt idx="9">
                  <c:v>13833</c:v>
                </c:pt>
                <c:pt idx="10">
                  <c:v>10820</c:v>
                </c:pt>
                <c:pt idx="11">
                  <c:v>8082</c:v>
                </c:pt>
                <c:pt idx="12">
                  <c:v>6812</c:v>
                </c:pt>
                <c:pt idx="13">
                  <c:v>5979</c:v>
                </c:pt>
                <c:pt idx="14">
                  <c:v>5181</c:v>
                </c:pt>
                <c:pt idx="15">
                  <c:v>4461</c:v>
                </c:pt>
                <c:pt idx="16">
                  <c:v>3783</c:v>
                </c:pt>
                <c:pt idx="17">
                  <c:v>3194</c:v>
                </c:pt>
                <c:pt idx="18">
                  <c:v>2750</c:v>
                </c:pt>
                <c:pt idx="19">
                  <c:v>2374</c:v>
                </c:pt>
                <c:pt idx="20">
                  <c:v>2035</c:v>
                </c:pt>
                <c:pt idx="21">
                  <c:v>1760</c:v>
                </c:pt>
                <c:pt idx="22">
                  <c:v>1607</c:v>
                </c:pt>
                <c:pt idx="23">
                  <c:v>1477</c:v>
                </c:pt>
                <c:pt idx="24">
                  <c:v>1344</c:v>
                </c:pt>
                <c:pt idx="25">
                  <c:v>1240</c:v>
                </c:pt>
                <c:pt idx="26">
                  <c:v>1193</c:v>
                </c:pt>
                <c:pt idx="27">
                  <c:v>1036</c:v>
                </c:pt>
                <c:pt idx="28">
                  <c:v>858</c:v>
                </c:pt>
                <c:pt idx="29">
                  <c:v>783</c:v>
                </c:pt>
              </c:numCache>
            </c:numRef>
          </c:val>
          <c:smooth val="0"/>
          <c:extLst>
            <c:ext xmlns:c16="http://schemas.microsoft.com/office/drawing/2014/chart" uri="{C3380CC4-5D6E-409C-BE32-E72D297353CC}">
              <c16:uniqueId val="{00000005-9D1F-4C96-9772-7F0B859553B4}"/>
            </c:ext>
          </c:extLst>
        </c:ser>
        <c:ser>
          <c:idx val="4"/>
          <c:order val="4"/>
          <c:tx>
            <c:strRef>
              <c:f>PLHIV_NI_Deaths!$G$2</c:f>
              <c:strCache>
                <c:ptCount val="1"/>
                <c:pt idx="0">
                  <c:v>New HIV infections Lower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PLHIV_NI_Deaths!$G$3:$G$32</c:f>
              <c:numCache>
                <c:formatCode>_-* #,##0_-;\-* #,##0_-;_-* "-"??_-;_-@_-</c:formatCode>
                <c:ptCount val="30"/>
                <c:pt idx="0">
                  <c:v>858</c:v>
                </c:pt>
                <c:pt idx="1">
                  <c:v>2354</c:v>
                </c:pt>
                <c:pt idx="2">
                  <c:v>6171</c:v>
                </c:pt>
                <c:pt idx="3">
                  <c:v>11683</c:v>
                </c:pt>
                <c:pt idx="4">
                  <c:v>16739</c:v>
                </c:pt>
                <c:pt idx="5">
                  <c:v>19266</c:v>
                </c:pt>
                <c:pt idx="6">
                  <c:v>19245</c:v>
                </c:pt>
                <c:pt idx="7">
                  <c:v>17584</c:v>
                </c:pt>
                <c:pt idx="8">
                  <c:v>15191</c:v>
                </c:pt>
                <c:pt idx="9">
                  <c:v>12438</c:v>
                </c:pt>
                <c:pt idx="10">
                  <c:v>9764</c:v>
                </c:pt>
                <c:pt idx="11">
                  <c:v>7267</c:v>
                </c:pt>
                <c:pt idx="12">
                  <c:v>6157</c:v>
                </c:pt>
                <c:pt idx="13">
                  <c:v>5401</c:v>
                </c:pt>
                <c:pt idx="14">
                  <c:v>4689</c:v>
                </c:pt>
                <c:pt idx="15">
                  <c:v>4033</c:v>
                </c:pt>
                <c:pt idx="16">
                  <c:v>3404</c:v>
                </c:pt>
                <c:pt idx="17">
                  <c:v>2858</c:v>
                </c:pt>
                <c:pt idx="18">
                  <c:v>2464</c:v>
                </c:pt>
                <c:pt idx="19">
                  <c:v>2130</c:v>
                </c:pt>
                <c:pt idx="20">
                  <c:v>1804</c:v>
                </c:pt>
                <c:pt idx="21">
                  <c:v>1568</c:v>
                </c:pt>
                <c:pt idx="22">
                  <c:v>1432</c:v>
                </c:pt>
                <c:pt idx="23">
                  <c:v>1306</c:v>
                </c:pt>
                <c:pt idx="24">
                  <c:v>1188</c:v>
                </c:pt>
                <c:pt idx="25">
                  <c:v>1096</c:v>
                </c:pt>
                <c:pt idx="26">
                  <c:v>1054</c:v>
                </c:pt>
                <c:pt idx="27">
                  <c:v>928</c:v>
                </c:pt>
                <c:pt idx="28">
                  <c:v>759</c:v>
                </c:pt>
                <c:pt idx="29">
                  <c:v>689</c:v>
                </c:pt>
              </c:numCache>
            </c:numRef>
          </c:val>
          <c:smooth val="0"/>
          <c:extLst>
            <c:ext xmlns:c16="http://schemas.microsoft.com/office/drawing/2014/chart" uri="{C3380CC4-5D6E-409C-BE32-E72D297353CC}">
              <c16:uniqueId val="{00000006-9D1F-4C96-9772-7F0B859553B4}"/>
            </c:ext>
          </c:extLst>
        </c:ser>
        <c:ser>
          <c:idx val="5"/>
          <c:order val="5"/>
          <c:tx>
            <c:strRef>
              <c:f>PLHIV_NI_Deaths!$H$2</c:f>
              <c:strCache>
                <c:ptCount val="1"/>
                <c:pt idx="0">
                  <c:v>New HIV infections Upper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PLHIV_NI_Deaths!$H$3:$H$32</c:f>
              <c:numCache>
                <c:formatCode>_-* #,##0_-;\-* #,##0_-;_-* "-"??_-;_-@_-</c:formatCode>
                <c:ptCount val="30"/>
                <c:pt idx="0">
                  <c:v>1039</c:v>
                </c:pt>
                <c:pt idx="1">
                  <c:v>2846</c:v>
                </c:pt>
                <c:pt idx="2">
                  <c:v>7450</c:v>
                </c:pt>
                <c:pt idx="3">
                  <c:v>14113</c:v>
                </c:pt>
                <c:pt idx="4">
                  <c:v>20225</c:v>
                </c:pt>
                <c:pt idx="5">
                  <c:v>23309</c:v>
                </c:pt>
                <c:pt idx="6">
                  <c:v>23201</c:v>
                </c:pt>
                <c:pt idx="7">
                  <c:v>21239</c:v>
                </c:pt>
                <c:pt idx="8">
                  <c:v>18338</c:v>
                </c:pt>
                <c:pt idx="9">
                  <c:v>15084</c:v>
                </c:pt>
                <c:pt idx="10">
                  <c:v>11822</c:v>
                </c:pt>
                <c:pt idx="11">
                  <c:v>8838</c:v>
                </c:pt>
                <c:pt idx="12">
                  <c:v>7471</c:v>
                </c:pt>
                <c:pt idx="13">
                  <c:v>6560</c:v>
                </c:pt>
                <c:pt idx="14">
                  <c:v>5708</c:v>
                </c:pt>
                <c:pt idx="15">
                  <c:v>4927</c:v>
                </c:pt>
                <c:pt idx="16">
                  <c:v>4179</c:v>
                </c:pt>
                <c:pt idx="17">
                  <c:v>3530</c:v>
                </c:pt>
                <c:pt idx="18">
                  <c:v>3035</c:v>
                </c:pt>
                <c:pt idx="19">
                  <c:v>2649</c:v>
                </c:pt>
                <c:pt idx="20">
                  <c:v>2268</c:v>
                </c:pt>
                <c:pt idx="21">
                  <c:v>1973</c:v>
                </c:pt>
                <c:pt idx="22">
                  <c:v>1799</c:v>
                </c:pt>
                <c:pt idx="23">
                  <c:v>1650</c:v>
                </c:pt>
                <c:pt idx="24">
                  <c:v>1501</c:v>
                </c:pt>
                <c:pt idx="25">
                  <c:v>1381</c:v>
                </c:pt>
                <c:pt idx="26">
                  <c:v>1327</c:v>
                </c:pt>
                <c:pt idx="27">
                  <c:v>1156</c:v>
                </c:pt>
                <c:pt idx="28">
                  <c:v>964</c:v>
                </c:pt>
                <c:pt idx="29">
                  <c:v>883</c:v>
                </c:pt>
              </c:numCache>
            </c:numRef>
          </c:val>
          <c:smooth val="0"/>
          <c:extLst>
            <c:ext xmlns:c16="http://schemas.microsoft.com/office/drawing/2014/chart" uri="{C3380CC4-5D6E-409C-BE32-E72D297353CC}">
              <c16:uniqueId val="{00000007-9D1F-4C96-9772-7F0B859553B4}"/>
            </c:ext>
          </c:extLst>
        </c:ser>
        <c:ser>
          <c:idx val="6"/>
          <c:order val="6"/>
          <c:tx>
            <c:strRef>
              <c:f>PLHIV_NI_Deaths!$I$2</c:f>
              <c:strCache>
                <c:ptCount val="1"/>
                <c:pt idx="0">
                  <c:v>AIDS-related deaths</c:v>
                </c:pt>
              </c:strCache>
            </c:strRef>
          </c:tx>
          <c:spPr>
            <a:ln w="38100">
              <a:solidFill>
                <a:srgbClr val="00A99A"/>
              </a:solidFill>
            </a:ln>
          </c:spPr>
          <c:marker>
            <c:symbol val="none"/>
          </c:marker>
          <c:dLbls>
            <c:dLbl>
              <c:idx val="29"/>
              <c:layout>
                <c:manualLayout>
                  <c:x val="0"/>
                  <c:y val="-3.2010888743257547E-2"/>
                </c:manualLayout>
              </c:layout>
              <c:tx>
                <c:rich>
                  <a:bodyPr/>
                  <a:lstStyle/>
                  <a:p>
                    <a:r>
                      <a:rPr lang="en-US" dirty="0"/>
                      <a:t>1 300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8FB-4643-8ACF-E2060325BC85}"/>
                </c:ext>
              </c:extLst>
            </c:dLbl>
            <c:spPr>
              <a:noFill/>
              <a:ln>
                <a:noFill/>
              </a:ln>
              <a:effectLst/>
            </c:spPr>
            <c:txPr>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PLHIV_NI_Deaths!$I$3:$I$32</c:f>
              <c:numCache>
                <c:formatCode>_-* #,##0_-;\-* #,##0_-;_-* "-"??_-;_-@_-</c:formatCode>
                <c:ptCount val="30"/>
                <c:pt idx="0">
                  <c:v>31</c:v>
                </c:pt>
                <c:pt idx="1">
                  <c:v>85</c:v>
                </c:pt>
                <c:pt idx="2">
                  <c:v>228</c:v>
                </c:pt>
                <c:pt idx="3">
                  <c:v>555</c:v>
                </c:pt>
                <c:pt idx="4">
                  <c:v>1153</c:v>
                </c:pt>
                <c:pt idx="5">
                  <c:v>2055</c:v>
                </c:pt>
                <c:pt idx="6">
                  <c:v>3126</c:v>
                </c:pt>
                <c:pt idx="7">
                  <c:v>4501</c:v>
                </c:pt>
                <c:pt idx="8">
                  <c:v>5945</c:v>
                </c:pt>
                <c:pt idx="9">
                  <c:v>7320</c:v>
                </c:pt>
                <c:pt idx="10">
                  <c:v>8498</c:v>
                </c:pt>
                <c:pt idx="11">
                  <c:v>9377</c:v>
                </c:pt>
                <c:pt idx="12">
                  <c:v>9886</c:v>
                </c:pt>
                <c:pt idx="13">
                  <c:v>9799</c:v>
                </c:pt>
                <c:pt idx="14">
                  <c:v>8701</c:v>
                </c:pt>
                <c:pt idx="15">
                  <c:v>7165</c:v>
                </c:pt>
                <c:pt idx="16">
                  <c:v>5630</c:v>
                </c:pt>
                <c:pt idx="17">
                  <c:v>4624</c:v>
                </c:pt>
                <c:pt idx="18">
                  <c:v>3943</c:v>
                </c:pt>
                <c:pt idx="19">
                  <c:v>3514</c:v>
                </c:pt>
                <c:pt idx="20">
                  <c:v>2946</c:v>
                </c:pt>
                <c:pt idx="21">
                  <c:v>2449</c:v>
                </c:pt>
                <c:pt idx="22">
                  <c:v>2239</c:v>
                </c:pt>
                <c:pt idx="23">
                  <c:v>2168</c:v>
                </c:pt>
                <c:pt idx="24">
                  <c:v>2095</c:v>
                </c:pt>
                <c:pt idx="25">
                  <c:v>1975</c:v>
                </c:pt>
                <c:pt idx="26">
                  <c:v>1844</c:v>
                </c:pt>
                <c:pt idx="27">
                  <c:v>1638</c:v>
                </c:pt>
                <c:pt idx="28">
                  <c:v>1476</c:v>
                </c:pt>
                <c:pt idx="29">
                  <c:v>1341</c:v>
                </c:pt>
              </c:numCache>
            </c:numRef>
          </c:val>
          <c:smooth val="0"/>
          <c:extLst>
            <c:ext xmlns:c16="http://schemas.microsoft.com/office/drawing/2014/chart" uri="{C3380CC4-5D6E-409C-BE32-E72D297353CC}">
              <c16:uniqueId val="{00000009-9D1F-4C96-9772-7F0B859553B4}"/>
            </c:ext>
          </c:extLst>
        </c:ser>
        <c:ser>
          <c:idx val="7"/>
          <c:order val="7"/>
          <c:tx>
            <c:strRef>
              <c:f>PLHIV_NI_Deaths!$J$2</c:f>
              <c:strCache>
                <c:ptCount val="1"/>
                <c:pt idx="0">
                  <c:v>AIDS-related deaths Lower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PLHIV_NI_Deaths!$J$3:$J$32</c:f>
              <c:numCache>
                <c:formatCode>_-* #,##0_-;\-* #,##0_-;_-* "-"??_-;_-@_-</c:formatCode>
                <c:ptCount val="30"/>
                <c:pt idx="0">
                  <c:v>23</c:v>
                </c:pt>
                <c:pt idx="1">
                  <c:v>63</c:v>
                </c:pt>
                <c:pt idx="2">
                  <c:v>168</c:v>
                </c:pt>
                <c:pt idx="3">
                  <c:v>389</c:v>
                </c:pt>
                <c:pt idx="4">
                  <c:v>760</c:v>
                </c:pt>
                <c:pt idx="5">
                  <c:v>1335</c:v>
                </c:pt>
                <c:pt idx="6">
                  <c:v>1969</c:v>
                </c:pt>
                <c:pt idx="7">
                  <c:v>2987</c:v>
                </c:pt>
                <c:pt idx="8">
                  <c:v>4115</c:v>
                </c:pt>
                <c:pt idx="9">
                  <c:v>5341</c:v>
                </c:pt>
                <c:pt idx="10">
                  <c:v>6613</c:v>
                </c:pt>
                <c:pt idx="11">
                  <c:v>7557</c:v>
                </c:pt>
                <c:pt idx="12">
                  <c:v>8199</c:v>
                </c:pt>
                <c:pt idx="13">
                  <c:v>8306</c:v>
                </c:pt>
                <c:pt idx="14">
                  <c:v>7534</c:v>
                </c:pt>
                <c:pt idx="15">
                  <c:v>6134</c:v>
                </c:pt>
                <c:pt idx="16">
                  <c:v>4670</c:v>
                </c:pt>
                <c:pt idx="17">
                  <c:v>3729</c:v>
                </c:pt>
                <c:pt idx="18">
                  <c:v>3039</c:v>
                </c:pt>
                <c:pt idx="19">
                  <c:v>2652</c:v>
                </c:pt>
                <c:pt idx="20">
                  <c:v>2191</c:v>
                </c:pt>
                <c:pt idx="21">
                  <c:v>1781</c:v>
                </c:pt>
                <c:pt idx="22">
                  <c:v>1608</c:v>
                </c:pt>
                <c:pt idx="23">
                  <c:v>1529</c:v>
                </c:pt>
                <c:pt idx="24">
                  <c:v>1474</c:v>
                </c:pt>
                <c:pt idx="25">
                  <c:v>1361</c:v>
                </c:pt>
                <c:pt idx="26">
                  <c:v>1297</c:v>
                </c:pt>
                <c:pt idx="27">
                  <c:v>1191</c:v>
                </c:pt>
                <c:pt idx="28">
                  <c:v>1094</c:v>
                </c:pt>
                <c:pt idx="29">
                  <c:v>997</c:v>
                </c:pt>
              </c:numCache>
            </c:numRef>
          </c:val>
          <c:smooth val="0"/>
          <c:extLst>
            <c:ext xmlns:c16="http://schemas.microsoft.com/office/drawing/2014/chart" uri="{C3380CC4-5D6E-409C-BE32-E72D297353CC}">
              <c16:uniqueId val="{0000000A-9D1F-4C96-9772-7F0B859553B4}"/>
            </c:ext>
          </c:extLst>
        </c:ser>
        <c:ser>
          <c:idx val="8"/>
          <c:order val="8"/>
          <c:tx>
            <c:strRef>
              <c:f>PLHIV_NI_Deaths!$K$2</c:f>
              <c:strCache>
                <c:ptCount val="1"/>
                <c:pt idx="0">
                  <c:v>AIDS-related deaths Upper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PLHIV_NI_Deaths!$K$3:$K$32</c:f>
              <c:numCache>
                <c:formatCode>_-* #,##0_-;\-* #,##0_-;_-* "-"??_-;_-@_-</c:formatCode>
                <c:ptCount val="30"/>
                <c:pt idx="0">
                  <c:v>38</c:v>
                </c:pt>
                <c:pt idx="1">
                  <c:v>104</c:v>
                </c:pt>
                <c:pt idx="2">
                  <c:v>284</c:v>
                </c:pt>
                <c:pt idx="3">
                  <c:v>700</c:v>
                </c:pt>
                <c:pt idx="4">
                  <c:v>1490</c:v>
                </c:pt>
                <c:pt idx="5">
                  <c:v>2718</c:v>
                </c:pt>
                <c:pt idx="6">
                  <c:v>4147</c:v>
                </c:pt>
                <c:pt idx="7">
                  <c:v>6001</c:v>
                </c:pt>
                <c:pt idx="8">
                  <c:v>7780</c:v>
                </c:pt>
                <c:pt idx="9">
                  <c:v>9391</c:v>
                </c:pt>
                <c:pt idx="10">
                  <c:v>10643</c:v>
                </c:pt>
                <c:pt idx="11">
                  <c:v>11340</c:v>
                </c:pt>
                <c:pt idx="12">
                  <c:v>11680</c:v>
                </c:pt>
                <c:pt idx="13">
                  <c:v>11295</c:v>
                </c:pt>
                <c:pt idx="14">
                  <c:v>9813</c:v>
                </c:pt>
                <c:pt idx="15">
                  <c:v>8067</c:v>
                </c:pt>
                <c:pt idx="16">
                  <c:v>6544</c:v>
                </c:pt>
                <c:pt idx="17">
                  <c:v>5781</c:v>
                </c:pt>
                <c:pt idx="18">
                  <c:v>5247</c:v>
                </c:pt>
                <c:pt idx="19">
                  <c:v>4884</c:v>
                </c:pt>
                <c:pt idx="20">
                  <c:v>4232</c:v>
                </c:pt>
                <c:pt idx="21">
                  <c:v>3610</c:v>
                </c:pt>
                <c:pt idx="22">
                  <c:v>3419</c:v>
                </c:pt>
                <c:pt idx="23">
                  <c:v>3328</c:v>
                </c:pt>
                <c:pt idx="24">
                  <c:v>3269</c:v>
                </c:pt>
                <c:pt idx="25">
                  <c:v>3070</c:v>
                </c:pt>
                <c:pt idx="26">
                  <c:v>2830</c:v>
                </c:pt>
                <c:pt idx="27">
                  <c:v>2464</c:v>
                </c:pt>
                <c:pt idx="28">
                  <c:v>2140</c:v>
                </c:pt>
                <c:pt idx="29">
                  <c:v>1895</c:v>
                </c:pt>
              </c:numCache>
            </c:numRef>
          </c:val>
          <c:smooth val="0"/>
          <c:extLst>
            <c:ext xmlns:c16="http://schemas.microsoft.com/office/drawing/2014/chart" uri="{C3380CC4-5D6E-409C-BE32-E72D297353CC}">
              <c16:uniqueId val="{0000000B-9D1F-4C96-9772-7F0B859553B4}"/>
            </c:ext>
          </c:extLst>
        </c:ser>
        <c:dLbls>
          <c:showLegendKey val="0"/>
          <c:showVal val="0"/>
          <c:showCatName val="0"/>
          <c:showSerName val="0"/>
          <c:showPercent val="0"/>
          <c:showBubbleSize val="0"/>
        </c:dLbls>
        <c:smooth val="0"/>
        <c:axId val="44735488"/>
        <c:axId val="44753664"/>
      </c:lineChart>
      <c:catAx>
        <c:axId val="4473548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4753664"/>
        <c:crosses val="autoZero"/>
        <c:auto val="1"/>
        <c:lblAlgn val="ctr"/>
        <c:lblOffset val="100"/>
        <c:noMultiLvlLbl val="0"/>
      </c:catAx>
      <c:valAx>
        <c:axId val="44753664"/>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44735488"/>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'HIV prev_PWID'!$B$3</c:f>
              <c:strCache>
                <c:ptCount val="1"/>
                <c:pt idx="0">
                  <c:v>Prevalence (%)</c:v>
                </c:pt>
              </c:strCache>
            </c:strRef>
          </c:tx>
          <c:spPr>
            <a:solidFill>
              <a:srgbClr val="63CDF6"/>
            </a:solidFill>
            <a:ln>
              <a:noFill/>
            </a:ln>
          </c:spPr>
          <c:invertIfNegative val="0"/>
          <c:dPt>
            <c:idx val="10"/>
            <c:invertIfNegative val="0"/>
            <c:bubble3D val="0"/>
            <c:spPr>
              <a:pattFill prst="dkUpDiag">
                <a:fgClr>
                  <a:srgbClr val="63CDF6"/>
                </a:fgClr>
                <a:bgClr>
                  <a:schemeClr val="bg1"/>
                </a:bgClr>
              </a:pattFill>
              <a:ln>
                <a:noFill/>
              </a:ln>
            </c:spPr>
            <c:extLst>
              <c:ext xmlns:c16="http://schemas.microsoft.com/office/drawing/2014/chart" uri="{C3380CC4-5D6E-409C-BE32-E72D297353CC}">
                <c16:uniqueId val="{00000001-4105-4723-AC28-6798FB45F5C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prev_PWID'!$A$4:$A$14</c:f>
              <c:strCache>
                <c:ptCount val="11"/>
                <c:pt idx="0">
                  <c:v>Phnom Penh </c:v>
                </c:pt>
                <c:pt idx="1">
                  <c:v>Sihanouk ville </c:v>
                </c:pt>
                <c:pt idx="2">
                  <c:v>Battambang </c:v>
                </c:pt>
                <c:pt idx="3">
                  <c:v>Bantey Meanchey </c:v>
                </c:pt>
                <c:pt idx="4">
                  <c:v>Siem Reap </c:v>
                </c:pt>
                <c:pt idx="5">
                  <c:v>Kampong Cham </c:v>
                </c:pt>
                <c:pt idx="6">
                  <c:v>Svay Reing </c:v>
                </c:pt>
                <c:pt idx="7">
                  <c:v>Kandal </c:v>
                </c:pt>
                <c:pt idx="8">
                  <c:v>Kampong Speu </c:v>
                </c:pt>
                <c:pt idx="9">
                  <c:v>Thboung Khmom </c:v>
                </c:pt>
                <c:pt idx="10">
                  <c:v>Cambodia</c:v>
                </c:pt>
              </c:strCache>
            </c:strRef>
          </c:cat>
          <c:val>
            <c:numRef>
              <c:f>'HIV prev_PWID'!$B$4:$B$14</c:f>
              <c:numCache>
                <c:formatCode>General</c:formatCode>
                <c:ptCount val="11"/>
                <c:pt idx="0">
                  <c:v>20.6</c:v>
                </c:pt>
                <c:pt idx="1">
                  <c:v>12.8</c:v>
                </c:pt>
                <c:pt idx="2">
                  <c:v>8.6999999999999993</c:v>
                </c:pt>
                <c:pt idx="3">
                  <c:v>5.4</c:v>
                </c:pt>
                <c:pt idx="4">
                  <c:v>5.5</c:v>
                </c:pt>
                <c:pt idx="5">
                  <c:v>4.4000000000000004</c:v>
                </c:pt>
                <c:pt idx="6">
                  <c:v>3.7</c:v>
                </c:pt>
                <c:pt idx="7">
                  <c:v>3.4</c:v>
                </c:pt>
                <c:pt idx="8">
                  <c:v>3.5</c:v>
                </c:pt>
                <c:pt idx="9">
                  <c:v>1.3</c:v>
                </c:pt>
                <c:pt idx="10">
                  <c:v>15.2</c:v>
                </c:pt>
              </c:numCache>
            </c:numRef>
          </c:val>
          <c:extLst>
            <c:ext xmlns:c16="http://schemas.microsoft.com/office/drawing/2014/chart" uri="{C3380CC4-5D6E-409C-BE32-E72D297353CC}">
              <c16:uniqueId val="{00000002-4105-4723-AC28-6798FB45F5CB}"/>
            </c:ext>
          </c:extLst>
        </c:ser>
        <c:dLbls>
          <c:showLegendKey val="0"/>
          <c:showVal val="0"/>
          <c:showCatName val="0"/>
          <c:showSerName val="0"/>
          <c:showPercent val="0"/>
          <c:showBubbleSize val="0"/>
        </c:dLbls>
        <c:gapWidth val="150"/>
        <c:axId val="134461696"/>
        <c:axId val="134881280"/>
      </c:barChart>
      <c:scatterChart>
        <c:scatterStyle val="smoothMarker"/>
        <c:varyColors val="0"/>
        <c:ser>
          <c:idx val="1"/>
          <c:order val="1"/>
          <c:tx>
            <c:strRef>
              <c:f>'HIV prev_PWID'!$B$17</c:f>
              <c:strCache>
                <c:ptCount val="1"/>
                <c:pt idx="0">
                  <c:v>cutoff</c:v>
                </c:pt>
              </c:strCache>
            </c:strRef>
          </c:tx>
          <c:spPr>
            <a:ln w="22225">
              <a:solidFill>
                <a:srgbClr val="E31837"/>
              </a:solidFill>
              <a:prstDash val="dash"/>
            </a:ln>
          </c:spPr>
          <c:marker>
            <c:symbol val="none"/>
          </c:marker>
          <c:xVal>
            <c:numRef>
              <c:f>'HIV prev_PWID'!$A$18:$A$19</c:f>
              <c:numCache>
                <c:formatCode>General</c:formatCode>
                <c:ptCount val="2"/>
                <c:pt idx="0">
                  <c:v>0</c:v>
                </c:pt>
                <c:pt idx="1">
                  <c:v>1</c:v>
                </c:pt>
              </c:numCache>
            </c:numRef>
          </c:xVal>
          <c:yVal>
            <c:numRef>
              <c:f>'HIV prev_PWID'!$B$18:$B$19</c:f>
              <c:numCache>
                <c:formatCode>General</c:formatCode>
                <c:ptCount val="2"/>
                <c:pt idx="0">
                  <c:v>5</c:v>
                </c:pt>
                <c:pt idx="1">
                  <c:v>5</c:v>
                </c:pt>
              </c:numCache>
            </c:numRef>
          </c:yVal>
          <c:smooth val="1"/>
          <c:extLst>
            <c:ext xmlns:c16="http://schemas.microsoft.com/office/drawing/2014/chart" uri="{C3380CC4-5D6E-409C-BE32-E72D297353CC}">
              <c16:uniqueId val="{00000003-4105-4723-AC28-6798FB45F5CB}"/>
            </c:ext>
          </c:extLst>
        </c:ser>
        <c:dLbls>
          <c:showLegendKey val="0"/>
          <c:showVal val="0"/>
          <c:showCatName val="0"/>
          <c:showSerName val="0"/>
          <c:showPercent val="0"/>
          <c:showBubbleSize val="0"/>
        </c:dLbls>
        <c:axId val="134884736"/>
        <c:axId val="134883200"/>
      </c:scatterChart>
      <c:catAx>
        <c:axId val="134461696"/>
        <c:scaling>
          <c:orientation val="minMax"/>
        </c:scaling>
        <c:delete val="0"/>
        <c:axPos val="b"/>
        <c:numFmt formatCode="General" sourceLinked="0"/>
        <c:majorTickMark val="out"/>
        <c:minorTickMark val="none"/>
        <c:tickLblPos val="nextTo"/>
        <c:crossAx val="134881280"/>
        <c:crosses val="autoZero"/>
        <c:auto val="1"/>
        <c:lblAlgn val="ctr"/>
        <c:lblOffset val="100"/>
        <c:noMultiLvlLbl val="0"/>
      </c:catAx>
      <c:valAx>
        <c:axId val="134881280"/>
        <c:scaling>
          <c:orientation val="minMax"/>
          <c:max val="25"/>
          <c:min val="0"/>
        </c:scaling>
        <c:delete val="0"/>
        <c:axPos val="l"/>
        <c:title>
          <c:tx>
            <c:rich>
              <a:bodyPr rot="0" vert="horz"/>
              <a:lstStyle/>
              <a:p>
                <a:pPr>
                  <a:defRPr/>
                </a:pPr>
                <a:r>
                  <a:rPr lang="en-US"/>
                  <a:t>%</a:t>
                </a:r>
              </a:p>
            </c:rich>
          </c:tx>
          <c:layout>
            <c:manualLayout>
              <c:xMode val="edge"/>
              <c:yMode val="edge"/>
              <c:x val="1.0055277181261433E-2"/>
              <c:y val="5.1800128757489253E-4"/>
            </c:manualLayout>
          </c:layout>
          <c:overlay val="0"/>
        </c:title>
        <c:numFmt formatCode="General" sourceLinked="1"/>
        <c:majorTickMark val="out"/>
        <c:minorTickMark val="none"/>
        <c:tickLblPos val="nextTo"/>
        <c:crossAx val="134461696"/>
        <c:crosses val="autoZero"/>
        <c:crossBetween val="between"/>
        <c:majorUnit val="5"/>
      </c:valAx>
      <c:valAx>
        <c:axId val="134883200"/>
        <c:scaling>
          <c:orientation val="minMax"/>
          <c:max val="25"/>
          <c:min val="0"/>
        </c:scaling>
        <c:delete val="1"/>
        <c:axPos val="r"/>
        <c:numFmt formatCode="General" sourceLinked="1"/>
        <c:majorTickMark val="out"/>
        <c:minorTickMark val="none"/>
        <c:tickLblPos val="nextTo"/>
        <c:crossAx val="134884736"/>
        <c:crosses val="max"/>
        <c:crossBetween val="midCat"/>
        <c:majorUnit val="5"/>
      </c:valAx>
      <c:valAx>
        <c:axId val="134884736"/>
        <c:scaling>
          <c:orientation val="minMax"/>
          <c:max val="1"/>
          <c:min val="0"/>
        </c:scaling>
        <c:delete val="1"/>
        <c:axPos val="t"/>
        <c:numFmt formatCode="General" sourceLinked="1"/>
        <c:majorTickMark val="out"/>
        <c:minorTickMark val="none"/>
        <c:tickLblPos val="nextTo"/>
        <c:crossAx val="134883200"/>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14443897637796"/>
          <c:y val="0.10815151515151515"/>
          <c:w val="0.77614555993000878"/>
          <c:h val="0.85851515151515156"/>
        </c:manualLayout>
      </c:layout>
      <c:barChart>
        <c:barDir val="bar"/>
        <c:grouping val="clustered"/>
        <c:varyColors val="0"/>
        <c:ser>
          <c:idx val="0"/>
          <c:order val="0"/>
          <c:tx>
            <c:strRef>
              <c:f>'HIV PWID_age and gender'!$C$2</c:f>
              <c:strCache>
                <c:ptCount val="1"/>
                <c:pt idx="0">
                  <c:v>Prevalence</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PWID_age and gender'!$A$3:$B$8</c:f>
              <c:multiLvlStrCache>
                <c:ptCount val="6"/>
                <c:lvl>
                  <c:pt idx="0">
                    <c:v>Male</c:v>
                  </c:pt>
                  <c:pt idx="1">
                    <c:v>Female</c:v>
                  </c:pt>
                  <c:pt idx="2">
                    <c:v>18-24 yr</c:v>
                  </c:pt>
                  <c:pt idx="3">
                    <c:v>25-29 yr</c:v>
                  </c:pt>
                  <c:pt idx="4">
                    <c:v>30-39 yr</c:v>
                  </c:pt>
                  <c:pt idx="5">
                    <c:v>40+ yr</c:v>
                  </c:pt>
                </c:lvl>
                <c:lvl>
                  <c:pt idx="0">
                    <c:v>Gender</c:v>
                  </c:pt>
                  <c:pt idx="2">
                    <c:v>Age group</c:v>
                  </c:pt>
                </c:lvl>
              </c:multiLvlStrCache>
            </c:multiLvlStrRef>
          </c:cat>
          <c:val>
            <c:numRef>
              <c:f>'HIV PWID_age and gender'!$C$3:$C$8</c:f>
              <c:numCache>
                <c:formatCode>General</c:formatCode>
                <c:ptCount val="6"/>
                <c:pt idx="0">
                  <c:v>12.8</c:v>
                </c:pt>
                <c:pt idx="1">
                  <c:v>21.7</c:v>
                </c:pt>
                <c:pt idx="2">
                  <c:v>1.7</c:v>
                </c:pt>
                <c:pt idx="3">
                  <c:v>10.5</c:v>
                </c:pt>
                <c:pt idx="4">
                  <c:v>21.9</c:v>
                </c:pt>
                <c:pt idx="5">
                  <c:v>16.7</c:v>
                </c:pt>
              </c:numCache>
            </c:numRef>
          </c:val>
          <c:extLst>
            <c:ext xmlns:c16="http://schemas.microsoft.com/office/drawing/2014/chart" uri="{C3380CC4-5D6E-409C-BE32-E72D297353CC}">
              <c16:uniqueId val="{00000000-6871-416F-A771-71A623807B6F}"/>
            </c:ext>
          </c:extLst>
        </c:ser>
        <c:dLbls>
          <c:showLegendKey val="0"/>
          <c:showVal val="0"/>
          <c:showCatName val="0"/>
          <c:showSerName val="0"/>
          <c:showPercent val="0"/>
          <c:showBubbleSize val="0"/>
        </c:dLbls>
        <c:gapWidth val="70"/>
        <c:axId val="135015040"/>
        <c:axId val="135020928"/>
      </c:barChart>
      <c:catAx>
        <c:axId val="135015040"/>
        <c:scaling>
          <c:orientation val="maxMin"/>
        </c:scaling>
        <c:delete val="0"/>
        <c:axPos val="l"/>
        <c:numFmt formatCode="General" sourceLinked="0"/>
        <c:majorTickMark val="out"/>
        <c:minorTickMark val="none"/>
        <c:tickLblPos val="nextTo"/>
        <c:crossAx val="135020928"/>
        <c:crosses val="autoZero"/>
        <c:auto val="1"/>
        <c:lblAlgn val="ctr"/>
        <c:lblOffset val="100"/>
        <c:noMultiLvlLbl val="0"/>
      </c:catAx>
      <c:valAx>
        <c:axId val="135020928"/>
        <c:scaling>
          <c:orientation val="minMax"/>
        </c:scaling>
        <c:delete val="0"/>
        <c:axPos val="t"/>
        <c:title>
          <c:tx>
            <c:rich>
              <a:bodyPr/>
              <a:lstStyle/>
              <a:p>
                <a:pPr>
                  <a:defRPr/>
                </a:pPr>
                <a:r>
                  <a:rPr lang="en-US"/>
                  <a:t>%</a:t>
                </a:r>
              </a:p>
            </c:rich>
          </c:tx>
          <c:layout>
            <c:manualLayout>
              <c:xMode val="edge"/>
              <c:yMode val="edge"/>
              <c:x val="0.96725024606299215"/>
              <c:y val="3.7096397041278935E-2"/>
            </c:manualLayout>
          </c:layout>
          <c:overlay val="0"/>
        </c:title>
        <c:numFmt formatCode="General" sourceLinked="1"/>
        <c:majorTickMark val="out"/>
        <c:minorTickMark val="none"/>
        <c:tickLblPos val="nextTo"/>
        <c:crossAx val="135015040"/>
        <c:crosses val="autoZero"/>
        <c:crossBetween val="between"/>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05944798301486"/>
          <c:y val="0.11872633510444228"/>
          <c:w val="0.86883227176220812"/>
          <c:h val="0.55591154898952344"/>
        </c:manualLayout>
      </c:layout>
      <c:barChart>
        <c:barDir val="col"/>
        <c:grouping val="clustered"/>
        <c:varyColors val="0"/>
        <c:ser>
          <c:idx val="0"/>
          <c:order val="0"/>
          <c:tx>
            <c:strRef>
              <c:f>'HIV prev MSM_ by city'!$B$3</c:f>
              <c:strCache>
                <c:ptCount val="1"/>
                <c:pt idx="0">
                  <c:v>2010</c:v>
                </c:pt>
              </c:strCache>
            </c:strRef>
          </c:tx>
          <c:spPr>
            <a:solidFill>
              <a:srgbClr val="F78E1E"/>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MSM_ by city'!$A$4:$A$11</c:f>
              <c:strCache>
                <c:ptCount val="8"/>
                <c:pt idx="0">
                  <c:v>Siem Reap</c:v>
                </c:pt>
                <c:pt idx="1">
                  <c:v>Phnom Penh </c:v>
                </c:pt>
                <c:pt idx="2">
                  <c:v>Paoy Paet</c:v>
                </c:pt>
                <c:pt idx="3">
                  <c:v>Preah Sihanouk</c:v>
                </c:pt>
                <c:pt idx="4">
                  <c:v>Kampong Cham</c:v>
                </c:pt>
                <c:pt idx="5">
                  <c:v>Kandal</c:v>
                </c:pt>
                <c:pt idx="6">
                  <c:v>Battambang</c:v>
                </c:pt>
                <c:pt idx="7">
                  <c:v>Serei Saophoan</c:v>
                </c:pt>
              </c:strCache>
            </c:strRef>
          </c:cat>
          <c:val>
            <c:numRef>
              <c:f>'HIV prev MSM_ by city'!$B$4:$B$11</c:f>
              <c:numCache>
                <c:formatCode>General</c:formatCode>
                <c:ptCount val="8"/>
                <c:pt idx="0">
                  <c:v>4.9000000000000004</c:v>
                </c:pt>
                <c:pt idx="1">
                  <c:v>3.4</c:v>
                </c:pt>
                <c:pt idx="2">
                  <c:v>1.2</c:v>
                </c:pt>
                <c:pt idx="3">
                  <c:v>0</c:v>
                </c:pt>
                <c:pt idx="4">
                  <c:v>1.2</c:v>
                </c:pt>
                <c:pt idx="5">
                  <c:v>0.9</c:v>
                </c:pt>
                <c:pt idx="6">
                  <c:v>0</c:v>
                </c:pt>
                <c:pt idx="7">
                  <c:v>1.2</c:v>
                </c:pt>
              </c:numCache>
            </c:numRef>
          </c:val>
          <c:extLst>
            <c:ext xmlns:c16="http://schemas.microsoft.com/office/drawing/2014/chart" uri="{C3380CC4-5D6E-409C-BE32-E72D297353CC}">
              <c16:uniqueId val="{00000000-7659-4C62-AC49-91582F90CD78}"/>
            </c:ext>
          </c:extLst>
        </c:ser>
        <c:ser>
          <c:idx val="1"/>
          <c:order val="1"/>
          <c:tx>
            <c:strRef>
              <c:f>'HIV prev MSM_ by city'!$C$3</c:f>
              <c:strCache>
                <c:ptCount val="1"/>
                <c:pt idx="0">
                  <c:v>2014</c:v>
                </c:pt>
              </c:strCache>
            </c:strRef>
          </c:tx>
          <c:spPr>
            <a:solidFill>
              <a:srgbClr val="00A99A"/>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MSM_ by city'!$A$4:$A$11</c:f>
              <c:strCache>
                <c:ptCount val="8"/>
                <c:pt idx="0">
                  <c:v>Siem Reap</c:v>
                </c:pt>
                <c:pt idx="1">
                  <c:v>Phnom Penh </c:v>
                </c:pt>
                <c:pt idx="2">
                  <c:v>Paoy Paet</c:v>
                </c:pt>
                <c:pt idx="3">
                  <c:v>Preah Sihanouk</c:v>
                </c:pt>
                <c:pt idx="4">
                  <c:v>Kampong Cham</c:v>
                </c:pt>
                <c:pt idx="5">
                  <c:v>Kandal</c:v>
                </c:pt>
                <c:pt idx="6">
                  <c:v>Battambang</c:v>
                </c:pt>
                <c:pt idx="7">
                  <c:v>Serei Saophoan</c:v>
                </c:pt>
              </c:strCache>
            </c:strRef>
          </c:cat>
          <c:val>
            <c:numRef>
              <c:f>'HIV prev MSM_ by city'!$C$4:$C$11</c:f>
              <c:numCache>
                <c:formatCode>General</c:formatCode>
                <c:ptCount val="8"/>
                <c:pt idx="0">
                  <c:v>5.9</c:v>
                </c:pt>
                <c:pt idx="1">
                  <c:v>3</c:v>
                </c:pt>
                <c:pt idx="2">
                  <c:v>2.5</c:v>
                </c:pt>
                <c:pt idx="3">
                  <c:v>1.7</c:v>
                </c:pt>
                <c:pt idx="4">
                  <c:v>0.7</c:v>
                </c:pt>
                <c:pt idx="5">
                  <c:v>0.5</c:v>
                </c:pt>
                <c:pt idx="6">
                  <c:v>0.5</c:v>
                </c:pt>
              </c:numCache>
            </c:numRef>
          </c:val>
          <c:extLst>
            <c:ext xmlns:c16="http://schemas.microsoft.com/office/drawing/2014/chart" uri="{C3380CC4-5D6E-409C-BE32-E72D297353CC}">
              <c16:uniqueId val="{00000001-7659-4C62-AC49-91582F90CD78}"/>
            </c:ext>
          </c:extLst>
        </c:ser>
        <c:dLbls>
          <c:dLblPos val="outEnd"/>
          <c:showLegendKey val="0"/>
          <c:showVal val="1"/>
          <c:showCatName val="0"/>
          <c:showSerName val="0"/>
          <c:showPercent val="0"/>
          <c:showBubbleSize val="0"/>
        </c:dLbls>
        <c:gapWidth val="150"/>
        <c:axId val="135347584"/>
        <c:axId val="135361664"/>
      </c:barChart>
      <c:scatterChart>
        <c:scatterStyle val="lineMarker"/>
        <c:varyColors val="0"/>
        <c:ser>
          <c:idx val="2"/>
          <c:order val="2"/>
          <c:tx>
            <c:strRef>
              <c:f>'HIV prev MSM_ by city'!$I$3</c:f>
              <c:strCache>
                <c:ptCount val="1"/>
                <c:pt idx="0">
                  <c:v>tar</c:v>
                </c:pt>
              </c:strCache>
            </c:strRef>
          </c:tx>
          <c:spPr>
            <a:ln w="19050">
              <a:solidFill>
                <a:srgbClr val="E31837"/>
              </a:solidFill>
              <a:prstDash val="dash"/>
            </a:ln>
          </c:spPr>
          <c:marker>
            <c:symbol val="none"/>
          </c:marker>
          <c:xVal>
            <c:numRef>
              <c:f>'HIV prev MSM_ by city'!$H$4:$H$5</c:f>
              <c:numCache>
                <c:formatCode>General</c:formatCode>
                <c:ptCount val="2"/>
                <c:pt idx="0">
                  <c:v>0</c:v>
                </c:pt>
                <c:pt idx="1">
                  <c:v>1</c:v>
                </c:pt>
              </c:numCache>
            </c:numRef>
          </c:xVal>
          <c:yVal>
            <c:numRef>
              <c:f>'HIV prev MSM_ by city'!$I$4:$I$5</c:f>
              <c:numCache>
                <c:formatCode>General</c:formatCode>
                <c:ptCount val="2"/>
                <c:pt idx="0">
                  <c:v>5</c:v>
                </c:pt>
                <c:pt idx="1">
                  <c:v>5</c:v>
                </c:pt>
              </c:numCache>
            </c:numRef>
          </c:yVal>
          <c:smooth val="0"/>
          <c:extLst>
            <c:ext xmlns:c16="http://schemas.microsoft.com/office/drawing/2014/chart" uri="{C3380CC4-5D6E-409C-BE32-E72D297353CC}">
              <c16:uniqueId val="{00000002-7659-4C62-AC49-91582F90CD78}"/>
            </c:ext>
          </c:extLst>
        </c:ser>
        <c:dLbls>
          <c:showLegendKey val="0"/>
          <c:showVal val="0"/>
          <c:showCatName val="0"/>
          <c:showSerName val="0"/>
          <c:showPercent val="0"/>
          <c:showBubbleSize val="0"/>
        </c:dLbls>
        <c:axId val="135377664"/>
        <c:axId val="135363584"/>
      </c:scatterChart>
      <c:catAx>
        <c:axId val="135347584"/>
        <c:scaling>
          <c:orientation val="minMax"/>
        </c:scaling>
        <c:delete val="0"/>
        <c:axPos val="b"/>
        <c:numFmt formatCode="General" sourceLinked="1"/>
        <c:majorTickMark val="out"/>
        <c:minorTickMark val="none"/>
        <c:tickLblPos val="nextTo"/>
        <c:crossAx val="135361664"/>
        <c:crosses val="autoZero"/>
        <c:auto val="1"/>
        <c:lblAlgn val="ctr"/>
        <c:lblOffset val="100"/>
        <c:noMultiLvlLbl val="0"/>
      </c:catAx>
      <c:valAx>
        <c:axId val="135361664"/>
        <c:scaling>
          <c:orientation val="minMax"/>
          <c:max val="10"/>
        </c:scaling>
        <c:delete val="0"/>
        <c:axPos val="l"/>
        <c:title>
          <c:tx>
            <c:rich>
              <a:bodyPr rot="0" vert="horz"/>
              <a:lstStyle/>
              <a:p>
                <a:pPr>
                  <a:defRPr/>
                </a:pPr>
                <a:r>
                  <a:rPr lang="en-GB"/>
                  <a:t>%</a:t>
                </a:r>
              </a:p>
            </c:rich>
          </c:tx>
          <c:layout>
            <c:manualLayout>
              <c:xMode val="edge"/>
              <c:yMode val="edge"/>
              <c:x val="9.558651322430849E-3"/>
              <c:y val="9.1221930592009337E-2"/>
            </c:manualLayout>
          </c:layout>
          <c:overlay val="0"/>
        </c:title>
        <c:numFmt formatCode="General" sourceLinked="1"/>
        <c:majorTickMark val="out"/>
        <c:minorTickMark val="none"/>
        <c:tickLblPos val="nextTo"/>
        <c:crossAx val="135347584"/>
        <c:crosses val="autoZero"/>
        <c:crossBetween val="between"/>
        <c:majorUnit val="2"/>
      </c:valAx>
      <c:valAx>
        <c:axId val="135363584"/>
        <c:scaling>
          <c:orientation val="minMax"/>
          <c:max val="7"/>
          <c:min val="0"/>
        </c:scaling>
        <c:delete val="1"/>
        <c:axPos val="r"/>
        <c:numFmt formatCode="General" sourceLinked="1"/>
        <c:majorTickMark val="out"/>
        <c:minorTickMark val="none"/>
        <c:tickLblPos val="nextTo"/>
        <c:crossAx val="135377664"/>
        <c:crosses val="max"/>
        <c:crossBetween val="midCat"/>
        <c:majorUnit val="1"/>
      </c:valAx>
      <c:valAx>
        <c:axId val="135377664"/>
        <c:scaling>
          <c:orientation val="minMax"/>
          <c:max val="1"/>
          <c:min val="0"/>
        </c:scaling>
        <c:delete val="1"/>
        <c:axPos val="t"/>
        <c:numFmt formatCode="General" sourceLinked="1"/>
        <c:majorTickMark val="out"/>
        <c:minorTickMark val="none"/>
        <c:tickLblPos val="nextTo"/>
        <c:crossAx val="135363584"/>
        <c:crosses val="max"/>
        <c:crossBetween val="midCat"/>
        <c:majorUnit val="0.2"/>
      </c:valAx>
    </c:plotArea>
    <c:legend>
      <c:legendPos val="t"/>
      <c:legendEntry>
        <c:idx val="2"/>
        <c:delete val="1"/>
      </c:legendEntry>
      <c:layout>
        <c:manualLayout>
          <c:xMode val="edge"/>
          <c:yMode val="edge"/>
          <c:x val="0.31091281632248807"/>
          <c:y val="1.7759762159027716E-2"/>
          <c:w val="0.42377185163175352"/>
          <c:h val="6.3590669645583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47223762522643E-2"/>
          <c:y val="5.5451889268558402E-2"/>
          <c:w val="0.88319442904144019"/>
          <c:h val="0.51374857623929082"/>
        </c:manualLayout>
      </c:layout>
      <c:barChart>
        <c:barDir val="col"/>
        <c:grouping val="clustered"/>
        <c:varyColors val="0"/>
        <c:ser>
          <c:idx val="0"/>
          <c:order val="0"/>
          <c:tx>
            <c:strRef>
              <c:f>'HIV prev FEW subnational'!$B$3</c:f>
              <c:strCache>
                <c:ptCount val="1"/>
                <c:pt idx="0">
                  <c:v>2011</c:v>
                </c:pt>
              </c:strCache>
            </c:strRef>
          </c:tx>
          <c:spPr>
            <a:solidFill>
              <a:srgbClr val="00A99A"/>
            </a:solidFill>
            <a:ln>
              <a:noFill/>
            </a:ln>
          </c:spPr>
          <c:invertIfNegative val="0"/>
          <c:cat>
            <c:strRef>
              <c:f>'HIV prev FEW subnational'!$A$4:$A$21</c:f>
              <c:strCache>
                <c:ptCount val="18"/>
                <c:pt idx="0">
                  <c:v>Banteay Meanchey</c:v>
                </c:pt>
                <c:pt idx="1">
                  <c:v>Battambang</c:v>
                </c:pt>
                <c:pt idx="2">
                  <c:v>Kampong Cham</c:v>
                </c:pt>
                <c:pt idx="3">
                  <c:v>Kampong Chhnang</c:v>
                </c:pt>
                <c:pt idx="4">
                  <c:v>Kampong Speu</c:v>
                </c:pt>
                <c:pt idx="5">
                  <c:v>Kampong Thom</c:v>
                </c:pt>
                <c:pt idx="6">
                  <c:v>Kandal</c:v>
                </c:pt>
                <c:pt idx="7">
                  <c:v>Koh Kong</c:v>
                </c:pt>
                <c:pt idx="8">
                  <c:v>Krong Pailin</c:v>
                </c:pt>
                <c:pt idx="9">
                  <c:v>Krong Preah Sihanou</c:v>
                </c:pt>
                <c:pt idx="10">
                  <c:v>Oddar Meanchey</c:v>
                </c:pt>
                <c:pt idx="11">
                  <c:v>Phnom Penh</c:v>
                </c:pt>
                <c:pt idx="12">
                  <c:v>Preah Vihear</c:v>
                </c:pt>
                <c:pt idx="13">
                  <c:v>Prey Veng</c:v>
                </c:pt>
                <c:pt idx="14">
                  <c:v>Pursat</c:v>
                </c:pt>
                <c:pt idx="15">
                  <c:v>Ratanak Kiri</c:v>
                </c:pt>
                <c:pt idx="16">
                  <c:v>Siem Reap</c:v>
                </c:pt>
                <c:pt idx="17">
                  <c:v>Takeo</c:v>
                </c:pt>
              </c:strCache>
            </c:strRef>
          </c:cat>
          <c:val>
            <c:numRef>
              <c:f>'HIV prev FEW subnational'!$B$4:$B$21</c:f>
              <c:numCache>
                <c:formatCode>General</c:formatCode>
                <c:ptCount val="18"/>
                <c:pt idx="0">
                  <c:v>3</c:v>
                </c:pt>
                <c:pt idx="1">
                  <c:v>2.8</c:v>
                </c:pt>
                <c:pt idx="2">
                  <c:v>4.0999999999999996</c:v>
                </c:pt>
                <c:pt idx="3">
                  <c:v>4.7</c:v>
                </c:pt>
                <c:pt idx="4">
                  <c:v>2.1</c:v>
                </c:pt>
                <c:pt idx="5">
                  <c:v>0.7</c:v>
                </c:pt>
                <c:pt idx="6">
                  <c:v>2</c:v>
                </c:pt>
                <c:pt idx="7">
                  <c:v>3.7</c:v>
                </c:pt>
                <c:pt idx="8">
                  <c:v>2.2999999999999998</c:v>
                </c:pt>
                <c:pt idx="9">
                  <c:v>3.6</c:v>
                </c:pt>
                <c:pt idx="10">
                  <c:v>6.3</c:v>
                </c:pt>
                <c:pt idx="11">
                  <c:v>2.6</c:v>
                </c:pt>
                <c:pt idx="12">
                  <c:v>5.3</c:v>
                </c:pt>
                <c:pt idx="13">
                  <c:v>0</c:v>
                </c:pt>
                <c:pt idx="14">
                  <c:v>4</c:v>
                </c:pt>
                <c:pt idx="16">
                  <c:v>1.4</c:v>
                </c:pt>
                <c:pt idx="17">
                  <c:v>3.4</c:v>
                </c:pt>
              </c:numCache>
            </c:numRef>
          </c:val>
          <c:extLst>
            <c:ext xmlns:c16="http://schemas.microsoft.com/office/drawing/2014/chart" uri="{C3380CC4-5D6E-409C-BE32-E72D297353CC}">
              <c16:uniqueId val="{00000000-C041-4745-A1C6-BC1FE189AA79}"/>
            </c:ext>
          </c:extLst>
        </c:ser>
        <c:ser>
          <c:idx val="1"/>
          <c:order val="1"/>
          <c:tx>
            <c:strRef>
              <c:f>'HIV prev FEW subnational'!$C$3</c:f>
              <c:strCache>
                <c:ptCount val="1"/>
                <c:pt idx="0">
                  <c:v>2016</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FEW subnational'!$A$4:$A$21</c:f>
              <c:strCache>
                <c:ptCount val="18"/>
                <c:pt idx="0">
                  <c:v>Banteay Meanchey</c:v>
                </c:pt>
                <c:pt idx="1">
                  <c:v>Battambang</c:v>
                </c:pt>
                <c:pt idx="2">
                  <c:v>Kampong Cham</c:v>
                </c:pt>
                <c:pt idx="3">
                  <c:v>Kampong Chhnang</c:v>
                </c:pt>
                <c:pt idx="4">
                  <c:v>Kampong Speu</c:v>
                </c:pt>
                <c:pt idx="5">
                  <c:v>Kampong Thom</c:v>
                </c:pt>
                <c:pt idx="6">
                  <c:v>Kandal</c:v>
                </c:pt>
                <c:pt idx="7">
                  <c:v>Koh Kong</c:v>
                </c:pt>
                <c:pt idx="8">
                  <c:v>Krong Pailin</c:v>
                </c:pt>
                <c:pt idx="9">
                  <c:v>Krong Preah Sihanou</c:v>
                </c:pt>
                <c:pt idx="10">
                  <c:v>Oddar Meanchey</c:v>
                </c:pt>
                <c:pt idx="11">
                  <c:v>Phnom Penh</c:v>
                </c:pt>
                <c:pt idx="12">
                  <c:v>Preah Vihear</c:v>
                </c:pt>
                <c:pt idx="13">
                  <c:v>Prey Veng</c:v>
                </c:pt>
                <c:pt idx="14">
                  <c:v>Pursat</c:v>
                </c:pt>
                <c:pt idx="15">
                  <c:v>Ratanak Kiri</c:v>
                </c:pt>
                <c:pt idx="16">
                  <c:v>Siem Reap</c:v>
                </c:pt>
                <c:pt idx="17">
                  <c:v>Takeo</c:v>
                </c:pt>
              </c:strCache>
            </c:strRef>
          </c:cat>
          <c:val>
            <c:numRef>
              <c:f>'HIV prev FEW subnational'!$C$4:$C$21</c:f>
              <c:numCache>
                <c:formatCode>General</c:formatCode>
                <c:ptCount val="18"/>
                <c:pt idx="0">
                  <c:v>3.1</c:v>
                </c:pt>
                <c:pt idx="1">
                  <c:v>3.7</c:v>
                </c:pt>
                <c:pt idx="2">
                  <c:v>0.5</c:v>
                </c:pt>
                <c:pt idx="3">
                  <c:v>1.9</c:v>
                </c:pt>
                <c:pt idx="4">
                  <c:v>0</c:v>
                </c:pt>
                <c:pt idx="5">
                  <c:v>2.9</c:v>
                </c:pt>
                <c:pt idx="6">
                  <c:v>1.9</c:v>
                </c:pt>
                <c:pt idx="7">
                  <c:v>1.9</c:v>
                </c:pt>
                <c:pt idx="8">
                  <c:v>1.9</c:v>
                </c:pt>
                <c:pt idx="9">
                  <c:v>2.1</c:v>
                </c:pt>
                <c:pt idx="10">
                  <c:v>1.9</c:v>
                </c:pt>
                <c:pt idx="11">
                  <c:v>4</c:v>
                </c:pt>
                <c:pt idx="12">
                  <c:v>2.9</c:v>
                </c:pt>
                <c:pt idx="13">
                  <c:v>1.9</c:v>
                </c:pt>
                <c:pt idx="14">
                  <c:v>1.9</c:v>
                </c:pt>
                <c:pt idx="15">
                  <c:v>1</c:v>
                </c:pt>
                <c:pt idx="16">
                  <c:v>1.6</c:v>
                </c:pt>
                <c:pt idx="17">
                  <c:v>0.9</c:v>
                </c:pt>
              </c:numCache>
            </c:numRef>
          </c:val>
          <c:extLst>
            <c:ext xmlns:c16="http://schemas.microsoft.com/office/drawing/2014/chart" uri="{C3380CC4-5D6E-409C-BE32-E72D297353CC}">
              <c16:uniqueId val="{00000001-C041-4745-A1C6-BC1FE189AA79}"/>
            </c:ext>
          </c:extLst>
        </c:ser>
        <c:dLbls>
          <c:showLegendKey val="0"/>
          <c:showVal val="0"/>
          <c:showCatName val="0"/>
          <c:showSerName val="0"/>
          <c:showPercent val="0"/>
          <c:showBubbleSize val="0"/>
        </c:dLbls>
        <c:gapWidth val="80"/>
        <c:axId val="135548288"/>
        <c:axId val="135558272"/>
      </c:barChart>
      <c:scatterChart>
        <c:scatterStyle val="smoothMarker"/>
        <c:varyColors val="0"/>
        <c:ser>
          <c:idx val="2"/>
          <c:order val="2"/>
          <c:tx>
            <c:strRef>
              <c:f>'HIV prev FEW subnational'!$Q$2</c:f>
              <c:strCache>
                <c:ptCount val="1"/>
              </c:strCache>
            </c:strRef>
          </c:tx>
          <c:marker>
            <c:symbol val="none"/>
          </c:marker>
          <c:xVal>
            <c:numRef>
              <c:f>'HIV prev FEW subnational'!$P$3:$P$5</c:f>
              <c:numCache>
                <c:formatCode>General</c:formatCode>
                <c:ptCount val="3"/>
              </c:numCache>
            </c:numRef>
          </c:xVal>
          <c:yVal>
            <c:numRef>
              <c:f>'HIV prev FEW subnational'!$Q$3:$Q$5</c:f>
              <c:numCache>
                <c:formatCode>General</c:formatCode>
                <c:ptCount val="3"/>
              </c:numCache>
            </c:numRef>
          </c:yVal>
          <c:smooth val="1"/>
          <c:extLst>
            <c:ext xmlns:c16="http://schemas.microsoft.com/office/drawing/2014/chart" uri="{C3380CC4-5D6E-409C-BE32-E72D297353CC}">
              <c16:uniqueId val="{00000002-C041-4745-A1C6-BC1FE189AA79}"/>
            </c:ext>
          </c:extLst>
        </c:ser>
        <c:dLbls>
          <c:showLegendKey val="0"/>
          <c:showVal val="0"/>
          <c:showCatName val="0"/>
          <c:showSerName val="0"/>
          <c:showPercent val="0"/>
          <c:showBubbleSize val="0"/>
        </c:dLbls>
        <c:axId val="135561984"/>
        <c:axId val="135560192"/>
      </c:scatterChart>
      <c:catAx>
        <c:axId val="135548288"/>
        <c:scaling>
          <c:orientation val="minMax"/>
        </c:scaling>
        <c:delete val="0"/>
        <c:axPos val="b"/>
        <c:numFmt formatCode="General" sourceLinked="0"/>
        <c:majorTickMark val="out"/>
        <c:minorTickMark val="none"/>
        <c:tickLblPos val="nextTo"/>
        <c:crossAx val="135558272"/>
        <c:crosses val="autoZero"/>
        <c:auto val="1"/>
        <c:lblAlgn val="ctr"/>
        <c:lblOffset val="100"/>
        <c:noMultiLvlLbl val="0"/>
      </c:catAx>
      <c:valAx>
        <c:axId val="135558272"/>
        <c:scaling>
          <c:orientation val="minMax"/>
        </c:scaling>
        <c:delete val="0"/>
        <c:axPos val="l"/>
        <c:title>
          <c:tx>
            <c:rich>
              <a:bodyPr rot="0" vert="horz"/>
              <a:lstStyle/>
              <a:p>
                <a:pPr>
                  <a:defRPr/>
                </a:pPr>
                <a:r>
                  <a:rPr lang="en-US"/>
                  <a:t>%</a:t>
                </a:r>
              </a:p>
            </c:rich>
          </c:tx>
          <c:layout>
            <c:manualLayout>
              <c:xMode val="edge"/>
              <c:yMode val="edge"/>
              <c:x val="8.457524675612732E-2"/>
              <c:y val="2.1838582677165354E-2"/>
            </c:manualLayout>
          </c:layout>
          <c:overlay val="0"/>
        </c:title>
        <c:numFmt formatCode="General" sourceLinked="1"/>
        <c:majorTickMark val="out"/>
        <c:minorTickMark val="none"/>
        <c:tickLblPos val="nextTo"/>
        <c:crossAx val="135548288"/>
        <c:crosses val="autoZero"/>
        <c:crossBetween val="between"/>
      </c:valAx>
      <c:valAx>
        <c:axId val="135560192"/>
        <c:scaling>
          <c:orientation val="minMax"/>
        </c:scaling>
        <c:delete val="1"/>
        <c:axPos val="r"/>
        <c:numFmt formatCode="General" sourceLinked="1"/>
        <c:majorTickMark val="out"/>
        <c:minorTickMark val="none"/>
        <c:tickLblPos val="nextTo"/>
        <c:crossAx val="135561984"/>
        <c:crosses val="max"/>
        <c:crossBetween val="midCat"/>
      </c:valAx>
      <c:valAx>
        <c:axId val="135561984"/>
        <c:scaling>
          <c:orientation val="minMax"/>
        </c:scaling>
        <c:delete val="1"/>
        <c:axPos val="b"/>
        <c:numFmt formatCode="General" sourceLinked="1"/>
        <c:majorTickMark val="out"/>
        <c:minorTickMark val="none"/>
        <c:tickLblPos val="nextTo"/>
        <c:crossAx val="135560192"/>
        <c:crosses val="autoZero"/>
        <c:crossBetween val="midCat"/>
      </c:valAx>
    </c:plotArea>
    <c:legend>
      <c:legendPos val="t"/>
      <c:legendEntry>
        <c:idx val="2"/>
        <c:delete val="1"/>
      </c:legendEntry>
      <c:layout>
        <c:manualLayout>
          <c:xMode val="edge"/>
          <c:yMode val="edge"/>
          <c:x val="0.39995841188865477"/>
          <c:y val="0"/>
          <c:w val="0.23961369265461535"/>
          <c:h val="9.7849868766404197E-2"/>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3184832159138"/>
          <c:y val="3.1541218637992835E-2"/>
          <c:w val="0.62526260533222822"/>
          <c:h val="0.84743940712456989"/>
        </c:manualLayout>
      </c:layout>
      <c:barChart>
        <c:barDir val="bar"/>
        <c:grouping val="clustered"/>
        <c:varyColors val="0"/>
        <c:ser>
          <c:idx val="0"/>
          <c:order val="0"/>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prevalence_EWs'!$A$5:$K$6</c:f>
              <c:multiLvlStrCache>
                <c:ptCount val="11"/>
                <c:lvl>
                  <c:pt idx="0">
                    <c:v>Freelancers</c:v>
                  </c:pt>
                  <c:pt idx="1">
                    <c:v>Massage parlors</c:v>
                  </c:pt>
                  <c:pt idx="2">
                    <c:v>Beer copanies</c:v>
                  </c:pt>
                  <c:pt idx="3">
                    <c:v>Beer gardens</c:v>
                  </c:pt>
                  <c:pt idx="4">
                    <c:v>Karaoke bars</c:v>
                  </c:pt>
                  <c:pt idx="5">
                    <c:v>All ages</c:v>
                  </c:pt>
                  <c:pt idx="6">
                    <c:v>36+ yr</c:v>
                  </c:pt>
                  <c:pt idx="7">
                    <c:v>31-35 yr</c:v>
                  </c:pt>
                  <c:pt idx="8">
                    <c:v>26-30 yr</c:v>
                  </c:pt>
                  <c:pt idx="9">
                    <c:v>21-25 yr</c:v>
                  </c:pt>
                  <c:pt idx="10">
                    <c:v>&lt;21 yr</c:v>
                  </c:pt>
                </c:lvl>
                <c:lvl>
                  <c:pt idx="0">
                    <c:v>Entertainment venues</c:v>
                  </c:pt>
                  <c:pt idx="5">
                    <c:v>Age group</c:v>
                  </c:pt>
                </c:lvl>
              </c:multiLvlStrCache>
            </c:multiLvlStrRef>
          </c:cat>
          <c:val>
            <c:numRef>
              <c:f>'HIV prevalence_EWs'!$A$7:$K$7</c:f>
              <c:numCache>
                <c:formatCode>General</c:formatCode>
                <c:ptCount val="11"/>
                <c:pt idx="0">
                  <c:v>11.1</c:v>
                </c:pt>
                <c:pt idx="1">
                  <c:v>4.3</c:v>
                </c:pt>
                <c:pt idx="2">
                  <c:v>2</c:v>
                </c:pt>
                <c:pt idx="3">
                  <c:v>1.3</c:v>
                </c:pt>
                <c:pt idx="4">
                  <c:v>1.2</c:v>
                </c:pt>
                <c:pt idx="5">
                  <c:v>3.2</c:v>
                </c:pt>
                <c:pt idx="6">
                  <c:v>8</c:v>
                </c:pt>
                <c:pt idx="7">
                  <c:v>7</c:v>
                </c:pt>
                <c:pt idx="8">
                  <c:v>1.2</c:v>
                </c:pt>
                <c:pt idx="9" formatCode="0.0">
                  <c:v>0.1</c:v>
                </c:pt>
                <c:pt idx="10">
                  <c:v>0.5</c:v>
                </c:pt>
              </c:numCache>
            </c:numRef>
          </c:val>
          <c:extLst>
            <c:ext xmlns:c16="http://schemas.microsoft.com/office/drawing/2014/chart" uri="{C3380CC4-5D6E-409C-BE32-E72D297353CC}">
              <c16:uniqueId val="{00000000-B8E3-4767-A729-B30F0AC1CC4B}"/>
            </c:ext>
          </c:extLst>
        </c:ser>
        <c:dLbls>
          <c:showLegendKey val="0"/>
          <c:showVal val="0"/>
          <c:showCatName val="0"/>
          <c:showSerName val="0"/>
          <c:showPercent val="0"/>
          <c:showBubbleSize val="0"/>
        </c:dLbls>
        <c:gapWidth val="60"/>
        <c:axId val="135605632"/>
        <c:axId val="135640192"/>
      </c:barChart>
      <c:catAx>
        <c:axId val="135605632"/>
        <c:scaling>
          <c:orientation val="minMax"/>
        </c:scaling>
        <c:delete val="0"/>
        <c:axPos val="l"/>
        <c:numFmt formatCode="General" sourceLinked="0"/>
        <c:majorTickMark val="out"/>
        <c:minorTickMark val="none"/>
        <c:tickLblPos val="nextTo"/>
        <c:crossAx val="135640192"/>
        <c:crosses val="autoZero"/>
        <c:auto val="1"/>
        <c:lblAlgn val="ctr"/>
        <c:lblOffset val="100"/>
        <c:noMultiLvlLbl val="0"/>
      </c:catAx>
      <c:valAx>
        <c:axId val="135640192"/>
        <c:scaling>
          <c:orientation val="minMax"/>
        </c:scaling>
        <c:delete val="0"/>
        <c:axPos val="b"/>
        <c:majorGridlines>
          <c:spPr>
            <a:ln>
              <a:solidFill>
                <a:sysClr val="window" lastClr="FFFFFF">
                  <a:lumMod val="75000"/>
                  <a:alpha val="50000"/>
                </a:sysClr>
              </a:solidFill>
              <a:prstDash val="sysDot"/>
            </a:ln>
          </c:spPr>
        </c:majorGridlines>
        <c:title>
          <c:tx>
            <c:rich>
              <a:bodyPr/>
              <a:lstStyle/>
              <a:p>
                <a:pPr>
                  <a:defRPr/>
                </a:pPr>
                <a:r>
                  <a:rPr lang="en-US"/>
                  <a:t>%</a:t>
                </a:r>
              </a:p>
            </c:rich>
          </c:tx>
          <c:layout>
            <c:manualLayout>
              <c:xMode val="edge"/>
              <c:yMode val="edge"/>
              <c:x val="0.9430701754385965"/>
              <c:y val="0.89806150383236361"/>
            </c:manualLayout>
          </c:layout>
          <c:overlay val="0"/>
        </c:title>
        <c:numFmt formatCode="General" sourceLinked="1"/>
        <c:majorTickMark val="out"/>
        <c:minorTickMark val="none"/>
        <c:tickLblPos val="nextTo"/>
        <c:crossAx val="135605632"/>
        <c:crosses val="autoZero"/>
        <c:crossBetween val="between"/>
      </c:val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64325183036329E-2"/>
          <c:y val="0.1038275264165288"/>
          <c:w val="0.90155339135239676"/>
          <c:h val="0.40748916444810263"/>
        </c:manualLayout>
      </c:layout>
      <c:barChart>
        <c:barDir val="col"/>
        <c:grouping val="clustered"/>
        <c:varyColors val="0"/>
        <c:ser>
          <c:idx val="0"/>
          <c:order val="0"/>
          <c:tx>
            <c:strRef>
              <c:f>'EW &amp; FSW hiv prev'!$B$7</c:f>
              <c:strCache>
                <c:ptCount val="1"/>
                <c:pt idx="0">
                  <c:v>Total FEW </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'EW &amp; FSW hiv prev'!$A$8:$A$27</c:f>
              <c:strCache>
                <c:ptCount val="20"/>
                <c:pt idx="0">
                  <c:v>Phnom Penh</c:v>
                </c:pt>
                <c:pt idx="1">
                  <c:v>Siem Reap</c:v>
                </c:pt>
                <c:pt idx="2">
                  <c:v>Sihanouk Ville</c:v>
                </c:pt>
                <c:pt idx="3">
                  <c:v>Battambang</c:v>
                </c:pt>
                <c:pt idx="4">
                  <c:v>Banteay Meanchey</c:v>
                </c:pt>
                <c:pt idx="5">
                  <c:v>Kampong Cham</c:v>
                </c:pt>
                <c:pt idx="6">
                  <c:v>Pailin</c:v>
                </c:pt>
                <c:pt idx="7">
                  <c:v>Oddar Meanchey*</c:v>
                </c:pt>
                <c:pt idx="8">
                  <c:v>Kampong Chhnang*</c:v>
                </c:pt>
                <c:pt idx="9">
                  <c:v>Pursat*</c:v>
                </c:pt>
                <c:pt idx="10">
                  <c:v>Svay Rieng*</c:v>
                </c:pt>
                <c:pt idx="11">
                  <c:v>Kampong Thom*</c:v>
                </c:pt>
                <c:pt idx="12">
                  <c:v>Kandal*</c:v>
                </c:pt>
                <c:pt idx="13">
                  <c:v>Takeo*</c:v>
                </c:pt>
                <c:pt idx="14">
                  <c:v>Preah Vihear*</c:v>
                </c:pt>
                <c:pt idx="15">
                  <c:v>Kampong Speu*</c:v>
                </c:pt>
                <c:pt idx="16">
                  <c:v>Kratie*</c:v>
                </c:pt>
                <c:pt idx="17">
                  <c:v>Koh Kong*</c:v>
                </c:pt>
                <c:pt idx="18">
                  <c:v>Stung Treng*</c:v>
                </c:pt>
                <c:pt idx="19">
                  <c:v>Prey Veng*</c:v>
                </c:pt>
              </c:strCache>
            </c:strRef>
          </c:cat>
          <c:val>
            <c:numRef>
              <c:f>'EW &amp; FSW hiv prev'!$B$8:$B$27</c:f>
              <c:numCache>
                <c:formatCode>General</c:formatCode>
                <c:ptCount val="20"/>
                <c:pt idx="0">
                  <c:v>6.5</c:v>
                </c:pt>
                <c:pt idx="1">
                  <c:v>5.4</c:v>
                </c:pt>
                <c:pt idx="2">
                  <c:v>9.6</c:v>
                </c:pt>
                <c:pt idx="3">
                  <c:v>6.3</c:v>
                </c:pt>
                <c:pt idx="4">
                  <c:v>8</c:v>
                </c:pt>
                <c:pt idx="5">
                  <c:v>5.8</c:v>
                </c:pt>
                <c:pt idx="6">
                  <c:v>0.9</c:v>
                </c:pt>
                <c:pt idx="7">
                  <c:v>8.8000000000000007</c:v>
                </c:pt>
                <c:pt idx="8">
                  <c:v>5.4</c:v>
                </c:pt>
                <c:pt idx="9">
                  <c:v>5.3</c:v>
                </c:pt>
                <c:pt idx="10">
                  <c:v>4.5</c:v>
                </c:pt>
                <c:pt idx="11">
                  <c:v>4.3</c:v>
                </c:pt>
                <c:pt idx="12">
                  <c:v>3.2</c:v>
                </c:pt>
                <c:pt idx="13">
                  <c:v>3.2</c:v>
                </c:pt>
                <c:pt idx="14">
                  <c:v>2.9</c:v>
                </c:pt>
                <c:pt idx="15">
                  <c:v>2.5</c:v>
                </c:pt>
                <c:pt idx="16">
                  <c:v>2.2999999999999998</c:v>
                </c:pt>
                <c:pt idx="17">
                  <c:v>2.1</c:v>
                </c:pt>
                <c:pt idx="18">
                  <c:v>0.8</c:v>
                </c:pt>
                <c:pt idx="19">
                  <c:v>0.5</c:v>
                </c:pt>
              </c:numCache>
            </c:numRef>
          </c:val>
          <c:extLst>
            <c:ext xmlns:c16="http://schemas.microsoft.com/office/drawing/2014/chart" uri="{C3380CC4-5D6E-409C-BE32-E72D297353CC}">
              <c16:uniqueId val="{00000000-BE25-4DC6-87FC-E70671F71638}"/>
            </c:ext>
          </c:extLst>
        </c:ser>
        <c:ser>
          <c:idx val="1"/>
          <c:order val="1"/>
          <c:tx>
            <c:strRef>
              <c:f>'EW &amp; FSW hiv prev'!$C$7</c:f>
              <c:strCache>
                <c:ptCount val="1"/>
                <c:pt idx="0">
                  <c:v>FEW with more than 7 clients per week
</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'EW &amp; FSW hiv prev'!$A$8:$A$27</c:f>
              <c:strCache>
                <c:ptCount val="20"/>
                <c:pt idx="0">
                  <c:v>Phnom Penh</c:v>
                </c:pt>
                <c:pt idx="1">
                  <c:v>Siem Reap</c:v>
                </c:pt>
                <c:pt idx="2">
                  <c:v>Sihanouk Ville</c:v>
                </c:pt>
                <c:pt idx="3">
                  <c:v>Battambang</c:v>
                </c:pt>
                <c:pt idx="4">
                  <c:v>Banteay Meanchey</c:v>
                </c:pt>
                <c:pt idx="5">
                  <c:v>Kampong Cham</c:v>
                </c:pt>
                <c:pt idx="6">
                  <c:v>Pailin</c:v>
                </c:pt>
                <c:pt idx="7">
                  <c:v>Oddar Meanchey*</c:v>
                </c:pt>
                <c:pt idx="8">
                  <c:v>Kampong Chhnang*</c:v>
                </c:pt>
                <c:pt idx="9">
                  <c:v>Pursat*</c:v>
                </c:pt>
                <c:pt idx="10">
                  <c:v>Svay Rieng*</c:v>
                </c:pt>
                <c:pt idx="11">
                  <c:v>Kampong Thom*</c:v>
                </c:pt>
                <c:pt idx="12">
                  <c:v>Kandal*</c:v>
                </c:pt>
                <c:pt idx="13">
                  <c:v>Takeo*</c:v>
                </c:pt>
                <c:pt idx="14">
                  <c:v>Preah Vihear*</c:v>
                </c:pt>
                <c:pt idx="15">
                  <c:v>Kampong Speu*</c:v>
                </c:pt>
                <c:pt idx="16">
                  <c:v>Kratie*</c:v>
                </c:pt>
                <c:pt idx="17">
                  <c:v>Koh Kong*</c:v>
                </c:pt>
                <c:pt idx="18">
                  <c:v>Stung Treng*</c:v>
                </c:pt>
                <c:pt idx="19">
                  <c:v>Prey Veng*</c:v>
                </c:pt>
              </c:strCache>
            </c:strRef>
          </c:cat>
          <c:val>
            <c:numRef>
              <c:f>'EW &amp; FSW hiv prev'!$C$8:$C$27</c:f>
              <c:numCache>
                <c:formatCode>General</c:formatCode>
                <c:ptCount val="20"/>
                <c:pt idx="0">
                  <c:v>20.399999999999999</c:v>
                </c:pt>
                <c:pt idx="1">
                  <c:v>18.600000000000001</c:v>
                </c:pt>
                <c:pt idx="2">
                  <c:v>17.7</c:v>
                </c:pt>
                <c:pt idx="3">
                  <c:v>17.100000000000001</c:v>
                </c:pt>
                <c:pt idx="4">
                  <c:v>10.5</c:v>
                </c:pt>
                <c:pt idx="5">
                  <c:v>4</c:v>
                </c:pt>
                <c:pt idx="6">
                  <c:v>2.1</c:v>
                </c:pt>
              </c:numCache>
            </c:numRef>
          </c:val>
          <c:extLst>
            <c:ext xmlns:c16="http://schemas.microsoft.com/office/drawing/2014/chart" uri="{C3380CC4-5D6E-409C-BE32-E72D297353CC}">
              <c16:uniqueId val="{00000001-BE25-4DC6-87FC-E70671F71638}"/>
            </c:ext>
          </c:extLst>
        </c:ser>
        <c:dLbls>
          <c:showLegendKey val="0"/>
          <c:showVal val="0"/>
          <c:showCatName val="0"/>
          <c:showSerName val="0"/>
          <c:showPercent val="0"/>
          <c:showBubbleSize val="0"/>
        </c:dLbls>
        <c:gapWidth val="150"/>
        <c:axId val="45002112"/>
        <c:axId val="129003520"/>
      </c:barChart>
      <c:scatterChart>
        <c:scatterStyle val="lineMarker"/>
        <c:varyColors val="0"/>
        <c:ser>
          <c:idx val="2"/>
          <c:order val="2"/>
          <c:tx>
            <c:strRef>
              <c:f>'EW &amp; FSW hiv prev'!$B$29</c:f>
              <c:strCache>
                <c:ptCount val="1"/>
                <c:pt idx="0">
                  <c:v>target</c:v>
                </c:pt>
              </c:strCache>
            </c:strRef>
          </c:tx>
          <c:spPr>
            <a:ln w="19050">
              <a:solidFill>
                <a:srgbClr val="E31837"/>
              </a:solidFill>
              <a:prstDash val="dash"/>
            </a:ln>
          </c:spPr>
          <c:marker>
            <c:symbol val="none"/>
          </c:marker>
          <c:xVal>
            <c:numRef>
              <c:f>'EW &amp; FSW hiv prev'!$A$30:$A$31</c:f>
              <c:numCache>
                <c:formatCode>General</c:formatCode>
                <c:ptCount val="2"/>
                <c:pt idx="0">
                  <c:v>0</c:v>
                </c:pt>
                <c:pt idx="1">
                  <c:v>1</c:v>
                </c:pt>
              </c:numCache>
            </c:numRef>
          </c:xVal>
          <c:yVal>
            <c:numRef>
              <c:f>'EW &amp; FSW hiv prev'!$B$30:$B$31</c:f>
              <c:numCache>
                <c:formatCode>General</c:formatCode>
                <c:ptCount val="2"/>
                <c:pt idx="0">
                  <c:v>5</c:v>
                </c:pt>
                <c:pt idx="1">
                  <c:v>5</c:v>
                </c:pt>
              </c:numCache>
            </c:numRef>
          </c:yVal>
          <c:smooth val="0"/>
          <c:extLst>
            <c:ext xmlns:c16="http://schemas.microsoft.com/office/drawing/2014/chart" uri="{C3380CC4-5D6E-409C-BE32-E72D297353CC}">
              <c16:uniqueId val="{00000002-BE25-4DC6-87FC-E70671F71638}"/>
            </c:ext>
          </c:extLst>
        </c:ser>
        <c:dLbls>
          <c:showLegendKey val="0"/>
          <c:showVal val="0"/>
          <c:showCatName val="0"/>
          <c:showSerName val="0"/>
          <c:showPercent val="0"/>
          <c:showBubbleSize val="0"/>
        </c:dLbls>
        <c:axId val="130618112"/>
        <c:axId val="129005440"/>
      </c:scatterChart>
      <c:catAx>
        <c:axId val="45002112"/>
        <c:scaling>
          <c:orientation val="minMax"/>
        </c:scaling>
        <c:delete val="0"/>
        <c:axPos val="b"/>
        <c:numFmt formatCode="General" sourceLinked="0"/>
        <c:majorTickMark val="out"/>
        <c:minorTickMark val="none"/>
        <c:tickLblPos val="nextTo"/>
        <c:crossAx val="129003520"/>
        <c:crosses val="autoZero"/>
        <c:auto val="1"/>
        <c:lblAlgn val="ctr"/>
        <c:lblOffset val="100"/>
        <c:noMultiLvlLbl val="0"/>
      </c:catAx>
      <c:valAx>
        <c:axId val="129003520"/>
        <c:scaling>
          <c:orientation val="minMax"/>
          <c:max val="25"/>
          <c:min val="0"/>
        </c:scaling>
        <c:delete val="0"/>
        <c:axPos val="l"/>
        <c:title>
          <c:tx>
            <c:rich>
              <a:bodyPr rot="0" vert="horz"/>
              <a:lstStyle/>
              <a:p>
                <a:pPr>
                  <a:defRPr/>
                </a:pPr>
                <a:r>
                  <a:rPr lang="en-US"/>
                  <a:t>%</a:t>
                </a:r>
              </a:p>
            </c:rich>
          </c:tx>
          <c:layout>
            <c:manualLayout>
              <c:xMode val="edge"/>
              <c:yMode val="edge"/>
              <c:x val="6.9489291570617395E-2"/>
              <c:y val="6.1707562891813533E-2"/>
            </c:manualLayout>
          </c:layout>
          <c:overlay val="0"/>
        </c:title>
        <c:numFmt formatCode="General" sourceLinked="1"/>
        <c:majorTickMark val="out"/>
        <c:minorTickMark val="none"/>
        <c:tickLblPos val="nextTo"/>
        <c:crossAx val="45002112"/>
        <c:crosses val="autoZero"/>
        <c:crossBetween val="between"/>
        <c:majorUnit val="5"/>
      </c:valAx>
      <c:valAx>
        <c:axId val="129005440"/>
        <c:scaling>
          <c:orientation val="minMax"/>
          <c:max val="25"/>
          <c:min val="0"/>
        </c:scaling>
        <c:delete val="1"/>
        <c:axPos val="r"/>
        <c:numFmt formatCode="General" sourceLinked="1"/>
        <c:majorTickMark val="out"/>
        <c:minorTickMark val="none"/>
        <c:tickLblPos val="nextTo"/>
        <c:crossAx val="130618112"/>
        <c:crosses val="max"/>
        <c:crossBetween val="midCat"/>
        <c:majorUnit val="5"/>
      </c:valAx>
      <c:valAx>
        <c:axId val="130618112"/>
        <c:scaling>
          <c:orientation val="minMax"/>
          <c:max val="1"/>
          <c:min val="0"/>
        </c:scaling>
        <c:delete val="1"/>
        <c:axPos val="t"/>
        <c:numFmt formatCode="General" sourceLinked="1"/>
        <c:majorTickMark val="out"/>
        <c:minorTickMark val="none"/>
        <c:tickLblPos val="nextTo"/>
        <c:crossAx val="129005440"/>
        <c:crosses val="max"/>
        <c:crossBetween val="midCat"/>
        <c:majorUnit val="0.2"/>
      </c:valAx>
    </c:plotArea>
    <c:legend>
      <c:legendPos val="t"/>
      <c:legendEntry>
        <c:idx val="2"/>
        <c:delete val="1"/>
      </c:legendEntry>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5410336366181"/>
          <c:y val="8.2500000000000004E-2"/>
          <c:w val="0.83576844033736286"/>
          <c:h val="0.72530991318392901"/>
        </c:manualLayout>
      </c:layout>
      <c:barChart>
        <c:barDir val="col"/>
        <c:grouping val="clustered"/>
        <c:varyColors val="0"/>
        <c:ser>
          <c:idx val="0"/>
          <c:order val="0"/>
          <c:spPr>
            <a:solidFill>
              <a:srgbClr val="E3183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Prevalence'!$A$6:$A$10</c:f>
              <c:strCache>
                <c:ptCount val="5"/>
                <c:pt idx="0">
                  <c:v>Chlamydia</c:v>
                </c:pt>
                <c:pt idx="1">
                  <c:v>Gonorrhea</c:v>
                </c:pt>
                <c:pt idx="2">
                  <c:v>Hepatitis B</c:v>
                </c:pt>
                <c:pt idx="3">
                  <c:v>HIV</c:v>
                </c:pt>
                <c:pt idx="4">
                  <c:v>Syphilis</c:v>
                </c:pt>
              </c:strCache>
            </c:strRef>
          </c:cat>
          <c:val>
            <c:numRef>
              <c:f>'STI Prevalence'!$B$6:$B$10</c:f>
              <c:numCache>
                <c:formatCode>General</c:formatCode>
                <c:ptCount val="5"/>
                <c:pt idx="0">
                  <c:v>25.6</c:v>
                </c:pt>
                <c:pt idx="1">
                  <c:v>8.1</c:v>
                </c:pt>
                <c:pt idx="2">
                  <c:v>7.3</c:v>
                </c:pt>
                <c:pt idx="3">
                  <c:v>3.8</c:v>
                </c:pt>
                <c:pt idx="4">
                  <c:v>0.5</c:v>
                </c:pt>
              </c:numCache>
            </c:numRef>
          </c:val>
          <c:extLst>
            <c:ext xmlns:c16="http://schemas.microsoft.com/office/drawing/2014/chart" uri="{C3380CC4-5D6E-409C-BE32-E72D297353CC}">
              <c16:uniqueId val="{00000000-273A-47D1-9BB1-BAD4213EC24A}"/>
            </c:ext>
          </c:extLst>
        </c:ser>
        <c:dLbls>
          <c:showLegendKey val="0"/>
          <c:showVal val="0"/>
          <c:showCatName val="0"/>
          <c:showSerName val="0"/>
          <c:showPercent val="0"/>
          <c:showBubbleSize val="0"/>
        </c:dLbls>
        <c:gapWidth val="180"/>
        <c:axId val="133433216"/>
        <c:axId val="133434752"/>
      </c:barChart>
      <c:catAx>
        <c:axId val="133433216"/>
        <c:scaling>
          <c:orientation val="minMax"/>
        </c:scaling>
        <c:delete val="0"/>
        <c:axPos val="b"/>
        <c:numFmt formatCode="General" sourceLinked="0"/>
        <c:majorTickMark val="out"/>
        <c:minorTickMark val="none"/>
        <c:tickLblPos val="nextTo"/>
        <c:crossAx val="133434752"/>
        <c:crosses val="autoZero"/>
        <c:auto val="1"/>
        <c:lblAlgn val="ctr"/>
        <c:lblOffset val="100"/>
        <c:noMultiLvlLbl val="0"/>
      </c:catAx>
      <c:valAx>
        <c:axId val="133434752"/>
        <c:scaling>
          <c:orientation val="minMax"/>
        </c:scaling>
        <c:delete val="0"/>
        <c:axPos val="l"/>
        <c:title>
          <c:tx>
            <c:rich>
              <a:bodyPr rot="0" vert="horz"/>
              <a:lstStyle/>
              <a:p>
                <a:pPr>
                  <a:defRPr/>
                </a:pPr>
                <a:r>
                  <a:rPr lang="en-US"/>
                  <a:t>%</a:t>
                </a:r>
              </a:p>
            </c:rich>
          </c:tx>
          <c:layout>
            <c:manualLayout>
              <c:xMode val="edge"/>
              <c:yMode val="edge"/>
              <c:x val="4.5174779321443419E-2"/>
              <c:y val="4.1148546335554211E-2"/>
            </c:manualLayout>
          </c:layout>
          <c:overlay val="0"/>
        </c:title>
        <c:numFmt formatCode="General" sourceLinked="1"/>
        <c:majorTickMark val="out"/>
        <c:minorTickMark val="none"/>
        <c:tickLblPos val="nextTo"/>
        <c:crossAx val="133433216"/>
        <c:crosses val="autoZero"/>
        <c:crossBetween val="between"/>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059930008748895E-2"/>
          <c:y val="0.107038714260021"/>
          <c:w val="0.86198405754836505"/>
          <c:h val="0.51147554282987351"/>
        </c:manualLayout>
      </c:layout>
      <c:barChart>
        <c:barDir val="col"/>
        <c:grouping val="clustered"/>
        <c:varyColors val="0"/>
        <c:ser>
          <c:idx val="1"/>
          <c:order val="0"/>
          <c:tx>
            <c:strRef>
              <c:f>'STi prev_FEWs subnational'!$B$2</c:f>
              <c:strCache>
                <c:ptCount val="1"/>
                <c:pt idx="0">
                  <c:v>Chlamydia</c:v>
                </c:pt>
              </c:strCache>
            </c:strRef>
          </c:tx>
          <c:spPr>
            <a:solidFill>
              <a:srgbClr val="E31837"/>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prev_FEWs subnational'!$A$3:$A$22</c:f>
              <c:strCache>
                <c:ptCount val="20"/>
                <c:pt idx="0">
                  <c:v>Preah Vihear</c:v>
                </c:pt>
                <c:pt idx="1">
                  <c:v>Kampong Chhnang</c:v>
                </c:pt>
                <c:pt idx="2">
                  <c:v>Kampong Speu</c:v>
                </c:pt>
                <c:pt idx="3">
                  <c:v>Takeo</c:v>
                </c:pt>
                <c:pt idx="4">
                  <c:v>Koh Kong</c:v>
                </c:pt>
                <c:pt idx="5">
                  <c:v>Preah Vihear</c:v>
                </c:pt>
                <c:pt idx="6">
                  <c:v>Siem Reap</c:v>
                </c:pt>
                <c:pt idx="7">
                  <c:v>Kampong Thom</c:v>
                </c:pt>
                <c:pt idx="8">
                  <c:v>Oddar Meanchey</c:v>
                </c:pt>
                <c:pt idx="9">
                  <c:v>Preah Vihear</c:v>
                </c:pt>
                <c:pt idx="10">
                  <c:v>Kampong Speu</c:v>
                </c:pt>
                <c:pt idx="11">
                  <c:v>Krong Pailin</c:v>
                </c:pt>
                <c:pt idx="12">
                  <c:v>Oddar Meanchey</c:v>
                </c:pt>
                <c:pt idx="13">
                  <c:v>Preah Vihear</c:v>
                </c:pt>
                <c:pt idx="14">
                  <c:v>Kampong Chhnang</c:v>
                </c:pt>
                <c:pt idx="15">
                  <c:v>Kampong Cham</c:v>
                </c:pt>
                <c:pt idx="16">
                  <c:v>Kampong Chhnang</c:v>
                </c:pt>
                <c:pt idx="17">
                  <c:v>Prey Veng</c:v>
                </c:pt>
                <c:pt idx="18">
                  <c:v>Banteay Meanchey</c:v>
                </c:pt>
                <c:pt idx="19">
                  <c:v>Kandal</c:v>
                </c:pt>
              </c:strCache>
            </c:strRef>
          </c:cat>
          <c:val>
            <c:numRef>
              <c:f>'STi prev_FEWs subnational'!$B$3:$B$22</c:f>
              <c:numCache>
                <c:formatCode>General</c:formatCode>
                <c:ptCount val="20"/>
                <c:pt idx="0">
                  <c:v>39.1</c:v>
                </c:pt>
                <c:pt idx="1">
                  <c:v>28.3</c:v>
                </c:pt>
                <c:pt idx="2">
                  <c:v>28</c:v>
                </c:pt>
                <c:pt idx="3">
                  <c:v>27.9</c:v>
                </c:pt>
              </c:numCache>
            </c:numRef>
          </c:val>
          <c:extLst>
            <c:ext xmlns:c16="http://schemas.microsoft.com/office/drawing/2014/chart" uri="{C3380CC4-5D6E-409C-BE32-E72D297353CC}">
              <c16:uniqueId val="{00000000-819B-490C-8B59-7D3956E9173A}"/>
            </c:ext>
          </c:extLst>
        </c:ser>
        <c:ser>
          <c:idx val="0"/>
          <c:order val="1"/>
          <c:tx>
            <c:strRef>
              <c:f>'STi prev_FEWs subnational'!$C$2</c:f>
              <c:strCache>
                <c:ptCount val="1"/>
                <c:pt idx="0">
                  <c:v>Hepatitis B</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prev_FEWs subnational'!$A$3:$A$22</c:f>
              <c:strCache>
                <c:ptCount val="20"/>
                <c:pt idx="0">
                  <c:v>Preah Vihear</c:v>
                </c:pt>
                <c:pt idx="1">
                  <c:v>Kampong Chhnang</c:v>
                </c:pt>
                <c:pt idx="2">
                  <c:v>Kampong Speu</c:v>
                </c:pt>
                <c:pt idx="3">
                  <c:v>Takeo</c:v>
                </c:pt>
                <c:pt idx="4">
                  <c:v>Koh Kong</c:v>
                </c:pt>
                <c:pt idx="5">
                  <c:v>Preah Vihear</c:v>
                </c:pt>
                <c:pt idx="6">
                  <c:v>Siem Reap</c:v>
                </c:pt>
                <c:pt idx="7">
                  <c:v>Kampong Thom</c:v>
                </c:pt>
                <c:pt idx="8">
                  <c:v>Oddar Meanchey</c:v>
                </c:pt>
                <c:pt idx="9">
                  <c:v>Preah Vihear</c:v>
                </c:pt>
                <c:pt idx="10">
                  <c:v>Kampong Speu</c:v>
                </c:pt>
                <c:pt idx="11">
                  <c:v>Krong Pailin</c:v>
                </c:pt>
                <c:pt idx="12">
                  <c:v>Oddar Meanchey</c:v>
                </c:pt>
                <c:pt idx="13">
                  <c:v>Preah Vihear</c:v>
                </c:pt>
                <c:pt idx="14">
                  <c:v>Kampong Chhnang</c:v>
                </c:pt>
                <c:pt idx="15">
                  <c:v>Kampong Cham</c:v>
                </c:pt>
                <c:pt idx="16">
                  <c:v>Kampong Chhnang</c:v>
                </c:pt>
                <c:pt idx="17">
                  <c:v>Prey Veng</c:v>
                </c:pt>
                <c:pt idx="18">
                  <c:v>Banteay Meanchey</c:v>
                </c:pt>
                <c:pt idx="19">
                  <c:v>Kandal</c:v>
                </c:pt>
              </c:strCache>
            </c:strRef>
          </c:cat>
          <c:val>
            <c:numRef>
              <c:f>'STi prev_FEWs subnational'!$C$3:$C$22</c:f>
              <c:numCache>
                <c:formatCode>General</c:formatCode>
                <c:ptCount val="20"/>
                <c:pt idx="4">
                  <c:v>15.5</c:v>
                </c:pt>
                <c:pt idx="5">
                  <c:v>13.7</c:v>
                </c:pt>
                <c:pt idx="6">
                  <c:v>12.8</c:v>
                </c:pt>
                <c:pt idx="7">
                  <c:v>10.1</c:v>
                </c:pt>
              </c:numCache>
            </c:numRef>
          </c:val>
          <c:extLst>
            <c:ext xmlns:c16="http://schemas.microsoft.com/office/drawing/2014/chart" uri="{C3380CC4-5D6E-409C-BE32-E72D297353CC}">
              <c16:uniqueId val="{00000001-819B-490C-8B59-7D3956E9173A}"/>
            </c:ext>
          </c:extLst>
        </c:ser>
        <c:ser>
          <c:idx val="2"/>
          <c:order val="2"/>
          <c:tx>
            <c:strRef>
              <c:f>'STi prev_FEWs subnational'!$D$2</c:f>
              <c:strCache>
                <c:ptCount val="1"/>
                <c:pt idx="0">
                  <c:v>Gonorrhea</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prev_FEWs subnational'!$A$3:$A$22</c:f>
              <c:strCache>
                <c:ptCount val="20"/>
                <c:pt idx="0">
                  <c:v>Preah Vihear</c:v>
                </c:pt>
                <c:pt idx="1">
                  <c:v>Kampong Chhnang</c:v>
                </c:pt>
                <c:pt idx="2">
                  <c:v>Kampong Speu</c:v>
                </c:pt>
                <c:pt idx="3">
                  <c:v>Takeo</c:v>
                </c:pt>
                <c:pt idx="4">
                  <c:v>Koh Kong</c:v>
                </c:pt>
                <c:pt idx="5">
                  <c:v>Preah Vihear</c:v>
                </c:pt>
                <c:pt idx="6">
                  <c:v>Siem Reap</c:v>
                </c:pt>
                <c:pt idx="7">
                  <c:v>Kampong Thom</c:v>
                </c:pt>
                <c:pt idx="8">
                  <c:v>Oddar Meanchey</c:v>
                </c:pt>
                <c:pt idx="9">
                  <c:v>Preah Vihear</c:v>
                </c:pt>
                <c:pt idx="10">
                  <c:v>Kampong Speu</c:v>
                </c:pt>
                <c:pt idx="11">
                  <c:v>Krong Pailin</c:v>
                </c:pt>
                <c:pt idx="12">
                  <c:v>Oddar Meanchey</c:v>
                </c:pt>
                <c:pt idx="13">
                  <c:v>Preah Vihear</c:v>
                </c:pt>
                <c:pt idx="14">
                  <c:v>Kampong Chhnang</c:v>
                </c:pt>
                <c:pt idx="15">
                  <c:v>Kampong Cham</c:v>
                </c:pt>
                <c:pt idx="16">
                  <c:v>Kampong Chhnang</c:v>
                </c:pt>
                <c:pt idx="17">
                  <c:v>Prey Veng</c:v>
                </c:pt>
                <c:pt idx="18">
                  <c:v>Banteay Meanchey</c:v>
                </c:pt>
                <c:pt idx="19">
                  <c:v>Kandal</c:v>
                </c:pt>
              </c:strCache>
            </c:strRef>
          </c:cat>
          <c:val>
            <c:numRef>
              <c:f>'STi prev_FEWs subnational'!$D$3:$D$22</c:f>
              <c:numCache>
                <c:formatCode>General</c:formatCode>
                <c:ptCount val="20"/>
                <c:pt idx="8">
                  <c:v>12.8</c:v>
                </c:pt>
                <c:pt idx="9">
                  <c:v>12.3</c:v>
                </c:pt>
                <c:pt idx="10">
                  <c:v>10.4</c:v>
                </c:pt>
                <c:pt idx="11">
                  <c:v>10.1</c:v>
                </c:pt>
              </c:numCache>
            </c:numRef>
          </c:val>
          <c:extLst>
            <c:ext xmlns:c16="http://schemas.microsoft.com/office/drawing/2014/chart" uri="{C3380CC4-5D6E-409C-BE32-E72D297353CC}">
              <c16:uniqueId val="{00000002-819B-490C-8B59-7D3956E9173A}"/>
            </c:ext>
          </c:extLst>
        </c:ser>
        <c:ser>
          <c:idx val="3"/>
          <c:order val="3"/>
          <c:tx>
            <c:strRef>
              <c:f>'STi prev_FEWs subnational'!$E$2</c:f>
              <c:strCache>
                <c:ptCount val="1"/>
                <c:pt idx="0">
                  <c:v>HIV</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prev_FEWs subnational'!$A$3:$A$22</c:f>
              <c:strCache>
                <c:ptCount val="20"/>
                <c:pt idx="0">
                  <c:v>Preah Vihear</c:v>
                </c:pt>
                <c:pt idx="1">
                  <c:v>Kampong Chhnang</c:v>
                </c:pt>
                <c:pt idx="2">
                  <c:v>Kampong Speu</c:v>
                </c:pt>
                <c:pt idx="3">
                  <c:v>Takeo</c:v>
                </c:pt>
                <c:pt idx="4">
                  <c:v>Koh Kong</c:v>
                </c:pt>
                <c:pt idx="5">
                  <c:v>Preah Vihear</c:v>
                </c:pt>
                <c:pt idx="6">
                  <c:v>Siem Reap</c:v>
                </c:pt>
                <c:pt idx="7">
                  <c:v>Kampong Thom</c:v>
                </c:pt>
                <c:pt idx="8">
                  <c:v>Oddar Meanchey</c:v>
                </c:pt>
                <c:pt idx="9">
                  <c:v>Preah Vihear</c:v>
                </c:pt>
                <c:pt idx="10">
                  <c:v>Kampong Speu</c:v>
                </c:pt>
                <c:pt idx="11">
                  <c:v>Krong Pailin</c:v>
                </c:pt>
                <c:pt idx="12">
                  <c:v>Oddar Meanchey</c:v>
                </c:pt>
                <c:pt idx="13">
                  <c:v>Preah Vihear</c:v>
                </c:pt>
                <c:pt idx="14">
                  <c:v>Kampong Chhnang</c:v>
                </c:pt>
                <c:pt idx="15">
                  <c:v>Kampong Cham</c:v>
                </c:pt>
                <c:pt idx="16">
                  <c:v>Kampong Chhnang</c:v>
                </c:pt>
                <c:pt idx="17">
                  <c:v>Prey Veng</c:v>
                </c:pt>
                <c:pt idx="18">
                  <c:v>Banteay Meanchey</c:v>
                </c:pt>
                <c:pt idx="19">
                  <c:v>Kandal</c:v>
                </c:pt>
              </c:strCache>
            </c:strRef>
          </c:cat>
          <c:val>
            <c:numRef>
              <c:f>'STi prev_FEWs subnational'!$E$3:$E$22</c:f>
              <c:numCache>
                <c:formatCode>General</c:formatCode>
                <c:ptCount val="20"/>
                <c:pt idx="12">
                  <c:v>6.3</c:v>
                </c:pt>
                <c:pt idx="13">
                  <c:v>5.3</c:v>
                </c:pt>
                <c:pt idx="14">
                  <c:v>4.7</c:v>
                </c:pt>
                <c:pt idx="15">
                  <c:v>4.0999999999999996</c:v>
                </c:pt>
              </c:numCache>
            </c:numRef>
          </c:val>
          <c:extLst>
            <c:ext xmlns:c16="http://schemas.microsoft.com/office/drawing/2014/chart" uri="{C3380CC4-5D6E-409C-BE32-E72D297353CC}">
              <c16:uniqueId val="{00000003-819B-490C-8B59-7D3956E9173A}"/>
            </c:ext>
          </c:extLst>
        </c:ser>
        <c:ser>
          <c:idx val="4"/>
          <c:order val="4"/>
          <c:tx>
            <c:strRef>
              <c:f>'STi prev_FEWs subnational'!$F$2</c:f>
              <c:strCache>
                <c:ptCount val="1"/>
                <c:pt idx="0">
                  <c:v>Syphilis</c:v>
                </c:pt>
              </c:strCache>
            </c:strRef>
          </c:tx>
          <c:spPr>
            <a:solidFill>
              <a:srgbClr val="88C540">
                <a:alpha val="5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prev_FEWs subnational'!$A$3:$A$22</c:f>
              <c:strCache>
                <c:ptCount val="20"/>
                <c:pt idx="0">
                  <c:v>Preah Vihear</c:v>
                </c:pt>
                <c:pt idx="1">
                  <c:v>Kampong Chhnang</c:v>
                </c:pt>
                <c:pt idx="2">
                  <c:v>Kampong Speu</c:v>
                </c:pt>
                <c:pt idx="3">
                  <c:v>Takeo</c:v>
                </c:pt>
                <c:pt idx="4">
                  <c:v>Koh Kong</c:v>
                </c:pt>
                <c:pt idx="5">
                  <c:v>Preah Vihear</c:v>
                </c:pt>
                <c:pt idx="6">
                  <c:v>Siem Reap</c:v>
                </c:pt>
                <c:pt idx="7">
                  <c:v>Kampong Thom</c:v>
                </c:pt>
                <c:pt idx="8">
                  <c:v>Oddar Meanchey</c:v>
                </c:pt>
                <c:pt idx="9">
                  <c:v>Preah Vihear</c:v>
                </c:pt>
                <c:pt idx="10">
                  <c:v>Kampong Speu</c:v>
                </c:pt>
                <c:pt idx="11">
                  <c:v>Krong Pailin</c:v>
                </c:pt>
                <c:pt idx="12">
                  <c:v>Oddar Meanchey</c:v>
                </c:pt>
                <c:pt idx="13">
                  <c:v>Preah Vihear</c:v>
                </c:pt>
                <c:pt idx="14">
                  <c:v>Kampong Chhnang</c:v>
                </c:pt>
                <c:pt idx="15">
                  <c:v>Kampong Cham</c:v>
                </c:pt>
                <c:pt idx="16">
                  <c:v>Kampong Chhnang</c:v>
                </c:pt>
                <c:pt idx="17">
                  <c:v>Prey Veng</c:v>
                </c:pt>
                <c:pt idx="18">
                  <c:v>Banteay Meanchey</c:v>
                </c:pt>
                <c:pt idx="19">
                  <c:v>Kandal</c:v>
                </c:pt>
              </c:strCache>
            </c:strRef>
          </c:cat>
          <c:val>
            <c:numRef>
              <c:f>'STi prev_FEWs subnational'!$F$3:$F$22</c:f>
              <c:numCache>
                <c:formatCode>General</c:formatCode>
                <c:ptCount val="20"/>
                <c:pt idx="16">
                  <c:v>3.3</c:v>
                </c:pt>
                <c:pt idx="17">
                  <c:v>1.4</c:v>
                </c:pt>
                <c:pt idx="18">
                  <c:v>1.4</c:v>
                </c:pt>
                <c:pt idx="19">
                  <c:v>1.4</c:v>
                </c:pt>
              </c:numCache>
            </c:numRef>
          </c:val>
          <c:extLst>
            <c:ext xmlns:c16="http://schemas.microsoft.com/office/drawing/2014/chart" uri="{C3380CC4-5D6E-409C-BE32-E72D297353CC}">
              <c16:uniqueId val="{00000004-819B-490C-8B59-7D3956E9173A}"/>
            </c:ext>
          </c:extLst>
        </c:ser>
        <c:dLbls>
          <c:showLegendKey val="0"/>
          <c:showVal val="0"/>
          <c:showCatName val="0"/>
          <c:showSerName val="0"/>
          <c:showPercent val="0"/>
          <c:showBubbleSize val="0"/>
        </c:dLbls>
        <c:gapWidth val="60"/>
        <c:overlap val="100"/>
        <c:axId val="138587136"/>
        <c:axId val="138593024"/>
      </c:barChart>
      <c:scatterChart>
        <c:scatterStyle val="lineMarker"/>
        <c:varyColors val="0"/>
        <c:ser>
          <c:idx val="5"/>
          <c:order val="5"/>
          <c:tx>
            <c:strRef>
              <c:f>'STi prev_FEWs subnational'!$P$7</c:f>
              <c:strCache>
                <c:ptCount val="1"/>
                <c:pt idx="0">
                  <c:v>tar</c:v>
                </c:pt>
              </c:strCache>
            </c:strRef>
          </c:tx>
          <c:spPr>
            <a:ln w="19050">
              <a:solidFill>
                <a:srgbClr val="E31837"/>
              </a:solidFill>
              <a:prstDash val="dash"/>
            </a:ln>
          </c:spPr>
          <c:marker>
            <c:symbol val="none"/>
          </c:marker>
          <c:xVal>
            <c:numRef>
              <c:f>'STi prev_FEWs subnational'!$O$8:$O$9</c:f>
              <c:numCache>
                <c:formatCode>General</c:formatCode>
                <c:ptCount val="2"/>
                <c:pt idx="0">
                  <c:v>0</c:v>
                </c:pt>
                <c:pt idx="1">
                  <c:v>1</c:v>
                </c:pt>
              </c:numCache>
            </c:numRef>
          </c:xVal>
          <c:yVal>
            <c:numRef>
              <c:f>'STi prev_FEWs subnational'!$P$8:$P$9</c:f>
              <c:numCache>
                <c:formatCode>General</c:formatCode>
                <c:ptCount val="2"/>
                <c:pt idx="0">
                  <c:v>5</c:v>
                </c:pt>
                <c:pt idx="1">
                  <c:v>5</c:v>
                </c:pt>
              </c:numCache>
            </c:numRef>
          </c:yVal>
          <c:smooth val="0"/>
          <c:extLst>
            <c:ext xmlns:c16="http://schemas.microsoft.com/office/drawing/2014/chart" uri="{C3380CC4-5D6E-409C-BE32-E72D297353CC}">
              <c16:uniqueId val="{00000005-819B-490C-8B59-7D3956E9173A}"/>
            </c:ext>
          </c:extLst>
        </c:ser>
        <c:dLbls>
          <c:showLegendKey val="0"/>
          <c:showVal val="0"/>
          <c:showCatName val="0"/>
          <c:showSerName val="0"/>
          <c:showPercent val="0"/>
          <c:showBubbleSize val="0"/>
        </c:dLbls>
        <c:axId val="138596736"/>
        <c:axId val="138594944"/>
      </c:scatterChart>
      <c:catAx>
        <c:axId val="138587136"/>
        <c:scaling>
          <c:orientation val="minMax"/>
        </c:scaling>
        <c:delete val="0"/>
        <c:axPos val="b"/>
        <c:numFmt formatCode="General" sourceLinked="1"/>
        <c:majorTickMark val="out"/>
        <c:minorTickMark val="none"/>
        <c:tickLblPos val="nextTo"/>
        <c:crossAx val="138593024"/>
        <c:crosses val="autoZero"/>
        <c:auto val="1"/>
        <c:lblAlgn val="ctr"/>
        <c:lblOffset val="100"/>
        <c:noMultiLvlLbl val="0"/>
      </c:catAx>
      <c:valAx>
        <c:axId val="138593024"/>
        <c:scaling>
          <c:orientation val="minMax"/>
          <c:max val="40"/>
          <c:min val="0"/>
        </c:scaling>
        <c:delete val="0"/>
        <c:axPos val="l"/>
        <c:title>
          <c:tx>
            <c:rich>
              <a:bodyPr rot="0" vert="horz"/>
              <a:lstStyle/>
              <a:p>
                <a:pPr>
                  <a:defRPr/>
                </a:pPr>
                <a:r>
                  <a:rPr lang="en-US"/>
                  <a:t>%</a:t>
                </a:r>
              </a:p>
            </c:rich>
          </c:tx>
          <c:layout>
            <c:manualLayout>
              <c:xMode val="edge"/>
              <c:yMode val="edge"/>
              <c:x val="6.6652304369259244E-2"/>
              <c:y val="7.8776499091459715E-2"/>
            </c:manualLayout>
          </c:layout>
          <c:overlay val="0"/>
        </c:title>
        <c:numFmt formatCode="General" sourceLinked="1"/>
        <c:majorTickMark val="out"/>
        <c:minorTickMark val="none"/>
        <c:tickLblPos val="nextTo"/>
        <c:crossAx val="138587136"/>
        <c:crosses val="autoZero"/>
        <c:crossBetween val="between"/>
        <c:majorUnit val="10"/>
      </c:valAx>
      <c:valAx>
        <c:axId val="138594944"/>
        <c:scaling>
          <c:orientation val="minMax"/>
          <c:max val="45"/>
          <c:min val="0"/>
        </c:scaling>
        <c:delete val="1"/>
        <c:axPos val="r"/>
        <c:numFmt formatCode="General" sourceLinked="1"/>
        <c:majorTickMark val="out"/>
        <c:minorTickMark val="none"/>
        <c:tickLblPos val="nextTo"/>
        <c:crossAx val="138596736"/>
        <c:crosses val="max"/>
        <c:crossBetween val="midCat"/>
        <c:majorUnit val="5"/>
      </c:valAx>
      <c:valAx>
        <c:axId val="138596736"/>
        <c:scaling>
          <c:orientation val="minMax"/>
          <c:max val="1"/>
          <c:min val="0"/>
        </c:scaling>
        <c:delete val="1"/>
        <c:axPos val="t"/>
        <c:numFmt formatCode="General" sourceLinked="1"/>
        <c:majorTickMark val="out"/>
        <c:minorTickMark val="none"/>
        <c:tickLblPos val="nextTo"/>
        <c:crossAx val="138594944"/>
        <c:crosses val="max"/>
        <c:crossBetween val="midCat"/>
        <c:majorUnit val="0.2"/>
      </c:valAx>
    </c:plotArea>
    <c:legend>
      <c:legendPos val="t"/>
      <c:legendEntry>
        <c:idx val="5"/>
        <c:delete val="1"/>
      </c:legendEntry>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90364791357597E-2"/>
          <c:y val="3.9730971128608926E-2"/>
          <c:w val="0.90972678686903263"/>
          <c:h val="0.53652937613567531"/>
        </c:manualLayout>
      </c:layout>
      <c:barChart>
        <c:barDir val="col"/>
        <c:grouping val="clustered"/>
        <c:varyColors val="0"/>
        <c:ser>
          <c:idx val="1"/>
          <c:order val="0"/>
          <c:spPr>
            <a:solidFill>
              <a:srgbClr val="E31837"/>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prev_FEWs'!$A$3:$A$19</c:f>
              <c:strCache>
                <c:ptCount val="17"/>
                <c:pt idx="0">
                  <c:v>Preah Vihear</c:v>
                </c:pt>
                <c:pt idx="1">
                  <c:v>Kampong Chhnang</c:v>
                </c:pt>
                <c:pt idx="2">
                  <c:v>Kampong Speu</c:v>
                </c:pt>
                <c:pt idx="3">
                  <c:v>Takeo</c:v>
                </c:pt>
                <c:pt idx="4">
                  <c:v>Banteay Meanchey</c:v>
                </c:pt>
                <c:pt idx="5">
                  <c:v>Oddar Meanchey</c:v>
                </c:pt>
                <c:pt idx="6">
                  <c:v>Kandal</c:v>
                </c:pt>
                <c:pt idx="7">
                  <c:v>Kampong Thom</c:v>
                </c:pt>
                <c:pt idx="8">
                  <c:v>Kampong Cham</c:v>
                </c:pt>
                <c:pt idx="9">
                  <c:v>Pursat</c:v>
                </c:pt>
                <c:pt idx="10">
                  <c:v>Krong Preah Sihanou</c:v>
                </c:pt>
                <c:pt idx="11">
                  <c:v>Siem Reap</c:v>
                </c:pt>
                <c:pt idx="12">
                  <c:v>Koh Kong</c:v>
                </c:pt>
                <c:pt idx="13">
                  <c:v>Phnom Penh</c:v>
                </c:pt>
                <c:pt idx="14">
                  <c:v>Prey Veng</c:v>
                </c:pt>
                <c:pt idx="15">
                  <c:v>Krong Pailin</c:v>
                </c:pt>
                <c:pt idx="16">
                  <c:v>Battambang</c:v>
                </c:pt>
              </c:strCache>
            </c:strRef>
          </c:cat>
          <c:val>
            <c:numRef>
              <c:f>'Chlamydia prev_FEWs'!$B$3:$B$19</c:f>
              <c:numCache>
                <c:formatCode>General</c:formatCode>
                <c:ptCount val="17"/>
                <c:pt idx="0">
                  <c:v>39.1</c:v>
                </c:pt>
                <c:pt idx="1">
                  <c:v>28.3</c:v>
                </c:pt>
                <c:pt idx="2">
                  <c:v>28</c:v>
                </c:pt>
                <c:pt idx="3">
                  <c:v>27.9</c:v>
                </c:pt>
                <c:pt idx="4">
                  <c:v>26.8</c:v>
                </c:pt>
                <c:pt idx="5">
                  <c:v>23.4</c:v>
                </c:pt>
                <c:pt idx="6">
                  <c:v>22.7</c:v>
                </c:pt>
                <c:pt idx="7">
                  <c:v>22.6</c:v>
                </c:pt>
                <c:pt idx="8">
                  <c:v>21.2</c:v>
                </c:pt>
                <c:pt idx="9">
                  <c:v>19.899999999999999</c:v>
                </c:pt>
                <c:pt idx="10">
                  <c:v>19.100000000000001</c:v>
                </c:pt>
                <c:pt idx="11">
                  <c:v>19</c:v>
                </c:pt>
                <c:pt idx="12">
                  <c:v>19</c:v>
                </c:pt>
                <c:pt idx="13">
                  <c:v>17</c:v>
                </c:pt>
                <c:pt idx="14">
                  <c:v>16.899999999999999</c:v>
                </c:pt>
                <c:pt idx="15">
                  <c:v>11.6</c:v>
                </c:pt>
                <c:pt idx="16">
                  <c:v>11.3</c:v>
                </c:pt>
              </c:numCache>
            </c:numRef>
          </c:val>
          <c:extLst>
            <c:ext xmlns:c16="http://schemas.microsoft.com/office/drawing/2014/chart" uri="{C3380CC4-5D6E-409C-BE32-E72D297353CC}">
              <c16:uniqueId val="{00000000-9F0C-4342-99C8-B1983A3828D1}"/>
            </c:ext>
          </c:extLst>
        </c:ser>
        <c:dLbls>
          <c:showLegendKey val="0"/>
          <c:showVal val="0"/>
          <c:showCatName val="0"/>
          <c:showSerName val="0"/>
          <c:showPercent val="0"/>
          <c:showBubbleSize val="0"/>
        </c:dLbls>
        <c:gapWidth val="60"/>
        <c:overlap val="100"/>
        <c:axId val="138732672"/>
        <c:axId val="138734208"/>
      </c:barChart>
      <c:scatterChart>
        <c:scatterStyle val="lineMarker"/>
        <c:varyColors val="0"/>
        <c:ser>
          <c:idx val="0"/>
          <c:order val="1"/>
          <c:tx>
            <c:strRef>
              <c:f>'Chlamydia prev_FEWs'!$B$21</c:f>
              <c:strCache>
                <c:ptCount val="1"/>
                <c:pt idx="0">
                  <c:v>tar</c:v>
                </c:pt>
              </c:strCache>
            </c:strRef>
          </c:tx>
          <c:spPr>
            <a:ln w="19050">
              <a:solidFill>
                <a:srgbClr val="F78E1E"/>
              </a:solidFill>
              <a:prstDash val="dash"/>
            </a:ln>
          </c:spPr>
          <c:marker>
            <c:symbol val="none"/>
          </c:marker>
          <c:xVal>
            <c:numRef>
              <c:f>'Chlamydia prev_FEWs'!$A$22:$A$23</c:f>
              <c:numCache>
                <c:formatCode>General</c:formatCode>
                <c:ptCount val="2"/>
                <c:pt idx="0">
                  <c:v>0</c:v>
                </c:pt>
                <c:pt idx="1">
                  <c:v>1</c:v>
                </c:pt>
              </c:numCache>
            </c:numRef>
          </c:xVal>
          <c:yVal>
            <c:numRef>
              <c:f>'Chlamydia prev_FEWs'!$B$22:$B$23</c:f>
              <c:numCache>
                <c:formatCode>General</c:formatCode>
                <c:ptCount val="2"/>
                <c:pt idx="0">
                  <c:v>5</c:v>
                </c:pt>
                <c:pt idx="1">
                  <c:v>5</c:v>
                </c:pt>
              </c:numCache>
            </c:numRef>
          </c:yVal>
          <c:smooth val="0"/>
          <c:extLst>
            <c:ext xmlns:c16="http://schemas.microsoft.com/office/drawing/2014/chart" uri="{C3380CC4-5D6E-409C-BE32-E72D297353CC}">
              <c16:uniqueId val="{00000001-9F0C-4342-99C8-B1983A3828D1}"/>
            </c:ext>
          </c:extLst>
        </c:ser>
        <c:dLbls>
          <c:showLegendKey val="0"/>
          <c:showVal val="0"/>
          <c:showCatName val="0"/>
          <c:showSerName val="0"/>
          <c:showPercent val="0"/>
          <c:showBubbleSize val="0"/>
        </c:dLbls>
        <c:axId val="138737920"/>
        <c:axId val="138736384"/>
      </c:scatterChart>
      <c:catAx>
        <c:axId val="138732672"/>
        <c:scaling>
          <c:orientation val="minMax"/>
        </c:scaling>
        <c:delete val="0"/>
        <c:axPos val="b"/>
        <c:numFmt formatCode="General" sourceLinked="1"/>
        <c:majorTickMark val="out"/>
        <c:minorTickMark val="none"/>
        <c:tickLblPos val="nextTo"/>
        <c:crossAx val="138734208"/>
        <c:crosses val="autoZero"/>
        <c:auto val="1"/>
        <c:lblAlgn val="ctr"/>
        <c:lblOffset val="100"/>
        <c:noMultiLvlLbl val="0"/>
      </c:catAx>
      <c:valAx>
        <c:axId val="138734208"/>
        <c:scaling>
          <c:orientation val="minMax"/>
          <c:max val="50"/>
          <c:min val="0"/>
        </c:scaling>
        <c:delete val="0"/>
        <c:axPos val="l"/>
        <c:title>
          <c:tx>
            <c:rich>
              <a:bodyPr rot="0" vert="horz"/>
              <a:lstStyle/>
              <a:p>
                <a:pPr>
                  <a:defRPr/>
                </a:pPr>
                <a:r>
                  <a:rPr lang="en-US"/>
                  <a:t>%</a:t>
                </a:r>
              </a:p>
            </c:rich>
          </c:tx>
          <c:layout>
            <c:manualLayout>
              <c:xMode val="edge"/>
              <c:yMode val="edge"/>
              <c:x val="7.5581260307063392E-4"/>
              <c:y val="1.9720371492024939E-3"/>
            </c:manualLayout>
          </c:layout>
          <c:overlay val="0"/>
        </c:title>
        <c:numFmt formatCode="General" sourceLinked="1"/>
        <c:majorTickMark val="out"/>
        <c:minorTickMark val="none"/>
        <c:tickLblPos val="nextTo"/>
        <c:crossAx val="138732672"/>
        <c:crosses val="autoZero"/>
        <c:crossBetween val="between"/>
        <c:majorUnit val="10"/>
      </c:valAx>
      <c:valAx>
        <c:axId val="138736384"/>
        <c:scaling>
          <c:orientation val="minMax"/>
          <c:max val="45"/>
          <c:min val="0"/>
        </c:scaling>
        <c:delete val="1"/>
        <c:axPos val="r"/>
        <c:numFmt formatCode="General" sourceLinked="1"/>
        <c:majorTickMark val="out"/>
        <c:minorTickMark val="none"/>
        <c:tickLblPos val="nextTo"/>
        <c:crossAx val="138737920"/>
        <c:crosses val="max"/>
        <c:crossBetween val="midCat"/>
        <c:majorUnit val="5"/>
      </c:valAx>
      <c:valAx>
        <c:axId val="138737920"/>
        <c:scaling>
          <c:orientation val="minMax"/>
          <c:max val="1"/>
          <c:min val="0"/>
        </c:scaling>
        <c:delete val="1"/>
        <c:axPos val="t"/>
        <c:numFmt formatCode="General" sourceLinked="1"/>
        <c:majorTickMark val="out"/>
        <c:minorTickMark val="none"/>
        <c:tickLblPos val="nextTo"/>
        <c:crossAx val="138736384"/>
        <c:crosses val="max"/>
        <c:crossBetween val="midCat"/>
        <c:majorUnit val="0.2"/>
      </c:valAx>
    </c:plotArea>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059930008748895E-2"/>
          <c:y val="5.8961740359378158E-2"/>
          <c:w val="0.89115719100211488"/>
          <c:h val="0.5277440440137291"/>
        </c:manualLayout>
      </c:layout>
      <c:barChart>
        <c:barDir val="col"/>
        <c:grouping val="clustered"/>
        <c:varyColors val="0"/>
        <c:ser>
          <c:idx val="1"/>
          <c:order val="0"/>
          <c:spPr>
            <a:solidFill>
              <a:srgbClr val="F78E1E"/>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'Gonorrhea prev_FEWs'!$A$3:$A$19</c:f>
              <c:strCache>
                <c:ptCount val="17"/>
                <c:pt idx="0">
                  <c:v>Oddar Meanchey</c:v>
                </c:pt>
                <c:pt idx="1">
                  <c:v>Preah Vihear</c:v>
                </c:pt>
                <c:pt idx="2">
                  <c:v>Kampong Speu</c:v>
                </c:pt>
                <c:pt idx="3">
                  <c:v>Krong Pailin</c:v>
                </c:pt>
                <c:pt idx="4">
                  <c:v>Pursat</c:v>
                </c:pt>
                <c:pt idx="5">
                  <c:v>Krong Preah Sihanou</c:v>
                </c:pt>
                <c:pt idx="6">
                  <c:v>Banteay Meanchey</c:v>
                </c:pt>
                <c:pt idx="7">
                  <c:v>Koh Kong</c:v>
                </c:pt>
                <c:pt idx="8">
                  <c:v>Kandal</c:v>
                </c:pt>
                <c:pt idx="9">
                  <c:v>Kampong Chhnang</c:v>
                </c:pt>
                <c:pt idx="10">
                  <c:v>Takeo</c:v>
                </c:pt>
                <c:pt idx="11">
                  <c:v>Phnom Penh</c:v>
                </c:pt>
                <c:pt idx="12">
                  <c:v>Kampong Cham</c:v>
                </c:pt>
                <c:pt idx="13">
                  <c:v>Kampong Thom</c:v>
                </c:pt>
                <c:pt idx="14">
                  <c:v>Battambang</c:v>
                </c:pt>
                <c:pt idx="15">
                  <c:v>Prey Veng</c:v>
                </c:pt>
                <c:pt idx="16">
                  <c:v>Siem Reap</c:v>
                </c:pt>
              </c:strCache>
            </c:strRef>
          </c:cat>
          <c:val>
            <c:numRef>
              <c:f>'Gonorrhea prev_FEWs'!$B$3:$B$19</c:f>
              <c:numCache>
                <c:formatCode>General</c:formatCode>
                <c:ptCount val="17"/>
                <c:pt idx="0">
                  <c:v>12.8</c:v>
                </c:pt>
                <c:pt idx="1">
                  <c:v>12.3</c:v>
                </c:pt>
                <c:pt idx="2">
                  <c:v>10.4</c:v>
                </c:pt>
                <c:pt idx="3">
                  <c:v>10.1</c:v>
                </c:pt>
                <c:pt idx="4">
                  <c:v>9.1999999999999993</c:v>
                </c:pt>
                <c:pt idx="5">
                  <c:v>8.8000000000000007</c:v>
                </c:pt>
                <c:pt idx="6">
                  <c:v>7.9</c:v>
                </c:pt>
                <c:pt idx="7">
                  <c:v>7.5</c:v>
                </c:pt>
                <c:pt idx="8">
                  <c:v>7.5</c:v>
                </c:pt>
                <c:pt idx="9">
                  <c:v>6.6</c:v>
                </c:pt>
                <c:pt idx="10">
                  <c:v>6.1</c:v>
                </c:pt>
                <c:pt idx="11">
                  <c:v>5.0999999999999996</c:v>
                </c:pt>
                <c:pt idx="12">
                  <c:v>4.0999999999999996</c:v>
                </c:pt>
                <c:pt idx="13">
                  <c:v>4.0999999999999996</c:v>
                </c:pt>
                <c:pt idx="14">
                  <c:v>3.7</c:v>
                </c:pt>
                <c:pt idx="15">
                  <c:v>3.4</c:v>
                </c:pt>
                <c:pt idx="16">
                  <c:v>0.7</c:v>
                </c:pt>
              </c:numCache>
            </c:numRef>
          </c:val>
          <c:extLst>
            <c:ext xmlns:c16="http://schemas.microsoft.com/office/drawing/2014/chart" uri="{C3380CC4-5D6E-409C-BE32-E72D297353CC}">
              <c16:uniqueId val="{00000000-F5EB-4F18-9B28-63688A66692F}"/>
            </c:ext>
          </c:extLst>
        </c:ser>
        <c:dLbls>
          <c:showLegendKey val="0"/>
          <c:showVal val="0"/>
          <c:showCatName val="0"/>
          <c:showSerName val="0"/>
          <c:showPercent val="0"/>
          <c:showBubbleSize val="0"/>
        </c:dLbls>
        <c:gapWidth val="60"/>
        <c:overlap val="100"/>
        <c:axId val="139610368"/>
        <c:axId val="139624448"/>
      </c:barChart>
      <c:scatterChart>
        <c:scatterStyle val="lineMarker"/>
        <c:varyColors val="0"/>
        <c:ser>
          <c:idx val="0"/>
          <c:order val="1"/>
          <c:tx>
            <c:strRef>
              <c:f>'Gonorrhea prev_FEWs'!$R$3</c:f>
              <c:strCache>
                <c:ptCount val="1"/>
                <c:pt idx="0">
                  <c:v>tar</c:v>
                </c:pt>
              </c:strCache>
            </c:strRef>
          </c:tx>
          <c:spPr>
            <a:ln w="19050">
              <a:solidFill>
                <a:srgbClr val="E31837"/>
              </a:solidFill>
              <a:prstDash val="dash"/>
            </a:ln>
          </c:spPr>
          <c:marker>
            <c:symbol val="none"/>
          </c:marker>
          <c:xVal>
            <c:numRef>
              <c:f>'Gonorrhea prev_FEWs'!$Q$4:$Q$5</c:f>
              <c:numCache>
                <c:formatCode>General</c:formatCode>
                <c:ptCount val="2"/>
                <c:pt idx="0">
                  <c:v>0</c:v>
                </c:pt>
                <c:pt idx="1">
                  <c:v>1</c:v>
                </c:pt>
              </c:numCache>
            </c:numRef>
          </c:xVal>
          <c:yVal>
            <c:numRef>
              <c:f>'Gonorrhea prev_FEWs'!$R$4:$R$5</c:f>
              <c:numCache>
                <c:formatCode>General</c:formatCode>
                <c:ptCount val="2"/>
                <c:pt idx="0">
                  <c:v>5</c:v>
                </c:pt>
                <c:pt idx="1">
                  <c:v>5</c:v>
                </c:pt>
              </c:numCache>
            </c:numRef>
          </c:yVal>
          <c:smooth val="0"/>
          <c:extLst>
            <c:ext xmlns:c16="http://schemas.microsoft.com/office/drawing/2014/chart" uri="{C3380CC4-5D6E-409C-BE32-E72D297353CC}">
              <c16:uniqueId val="{00000001-F5EB-4F18-9B28-63688A66692F}"/>
            </c:ext>
          </c:extLst>
        </c:ser>
        <c:dLbls>
          <c:showLegendKey val="0"/>
          <c:showVal val="0"/>
          <c:showCatName val="0"/>
          <c:showSerName val="0"/>
          <c:showPercent val="0"/>
          <c:showBubbleSize val="0"/>
        </c:dLbls>
        <c:axId val="139627904"/>
        <c:axId val="139626368"/>
      </c:scatterChart>
      <c:catAx>
        <c:axId val="139610368"/>
        <c:scaling>
          <c:orientation val="minMax"/>
        </c:scaling>
        <c:delete val="0"/>
        <c:axPos val="b"/>
        <c:numFmt formatCode="General" sourceLinked="1"/>
        <c:majorTickMark val="out"/>
        <c:minorTickMark val="none"/>
        <c:tickLblPos val="nextTo"/>
        <c:crossAx val="139624448"/>
        <c:crosses val="autoZero"/>
        <c:auto val="1"/>
        <c:lblAlgn val="ctr"/>
        <c:lblOffset val="100"/>
        <c:noMultiLvlLbl val="0"/>
      </c:catAx>
      <c:valAx>
        <c:axId val="139624448"/>
        <c:scaling>
          <c:orientation val="minMax"/>
          <c:max val="15"/>
          <c:min val="0"/>
        </c:scaling>
        <c:delete val="0"/>
        <c:axPos val="l"/>
        <c:title>
          <c:tx>
            <c:rich>
              <a:bodyPr rot="0" vert="horz"/>
              <a:lstStyle/>
              <a:p>
                <a:pPr>
                  <a:defRPr/>
                </a:pPr>
                <a:r>
                  <a:rPr lang="en-US"/>
                  <a:t>%</a:t>
                </a:r>
              </a:p>
            </c:rich>
          </c:tx>
          <c:layout>
            <c:manualLayout>
              <c:xMode val="edge"/>
              <c:yMode val="edge"/>
              <c:x val="1.6979999421643157E-2"/>
              <c:y val="2.1202806379971722E-2"/>
            </c:manualLayout>
          </c:layout>
          <c:overlay val="0"/>
        </c:title>
        <c:numFmt formatCode="General" sourceLinked="1"/>
        <c:majorTickMark val="out"/>
        <c:minorTickMark val="none"/>
        <c:tickLblPos val="nextTo"/>
        <c:crossAx val="139610368"/>
        <c:crosses val="autoZero"/>
        <c:crossBetween val="between"/>
        <c:majorUnit val="5"/>
      </c:valAx>
      <c:valAx>
        <c:axId val="139626368"/>
        <c:scaling>
          <c:orientation val="minMax"/>
          <c:max val="15"/>
          <c:min val="0"/>
        </c:scaling>
        <c:delete val="1"/>
        <c:axPos val="r"/>
        <c:numFmt formatCode="General" sourceLinked="1"/>
        <c:majorTickMark val="out"/>
        <c:minorTickMark val="none"/>
        <c:tickLblPos val="nextTo"/>
        <c:crossAx val="139627904"/>
        <c:crosses val="max"/>
        <c:crossBetween val="midCat"/>
        <c:majorUnit val="5"/>
      </c:valAx>
      <c:valAx>
        <c:axId val="139627904"/>
        <c:scaling>
          <c:orientation val="minMax"/>
          <c:max val="1"/>
          <c:min val="0"/>
        </c:scaling>
        <c:delete val="1"/>
        <c:axPos val="t"/>
        <c:numFmt formatCode="General" sourceLinked="1"/>
        <c:majorTickMark val="out"/>
        <c:minorTickMark val="none"/>
        <c:tickLblPos val="nextTo"/>
        <c:crossAx val="139626368"/>
        <c:crosses val="max"/>
        <c:crossBetween val="midCat"/>
        <c:majorUnit val="0.2"/>
      </c:valAx>
    </c:plotArea>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579930555555553"/>
          <c:y val="4.9980491479642224E-2"/>
          <c:w val="0.63808194444444444"/>
          <c:h val="0.61760277777777772"/>
        </c:manualLayout>
      </c:layout>
      <c:areaChart>
        <c:grouping val="standard"/>
        <c:varyColors val="0"/>
        <c:ser>
          <c:idx val="0"/>
          <c:order val="0"/>
          <c:tx>
            <c:strRef>
              <c:f>'PLHIV_NI_Deaths (2)'!$C$2</c:f>
              <c:strCache>
                <c:ptCount val="1"/>
                <c:pt idx="0">
                  <c:v>PLHIV Upper bound</c:v>
                </c:pt>
              </c:strCache>
            </c:strRef>
          </c:tx>
          <c:spPr>
            <a:solidFill>
              <a:srgbClr val="00B0F0">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(2)'!$C$3:$C$32</c:f>
              <c:numCache>
                <c:formatCode>_-* #,##0_-;\-* #,##0_-;_-* "-"??_-;_-@_-</c:formatCode>
                <c:ptCount val="30"/>
                <c:pt idx="0">
                  <c:v>1556</c:v>
                </c:pt>
                <c:pt idx="1">
                  <c:v>4313</c:v>
                </c:pt>
                <c:pt idx="2">
                  <c:v>11528</c:v>
                </c:pt>
                <c:pt idx="3">
                  <c:v>25078</c:v>
                </c:pt>
                <c:pt idx="4">
                  <c:v>44137</c:v>
                </c:pt>
                <c:pt idx="5">
                  <c:v>65408</c:v>
                </c:pt>
                <c:pt idx="6">
                  <c:v>85897</c:v>
                </c:pt>
                <c:pt idx="7">
                  <c:v>102861</c:v>
                </c:pt>
                <c:pt idx="8">
                  <c:v>115603</c:v>
                </c:pt>
                <c:pt idx="9">
                  <c:v>123773</c:v>
                </c:pt>
                <c:pt idx="10">
                  <c:v>126607</c:v>
                </c:pt>
                <c:pt idx="11">
                  <c:v>125732</c:v>
                </c:pt>
                <c:pt idx="12">
                  <c:v>123251</c:v>
                </c:pt>
                <c:pt idx="13">
                  <c:v>119969</c:v>
                </c:pt>
                <c:pt idx="14">
                  <c:v>116769</c:v>
                </c:pt>
                <c:pt idx="15">
                  <c:v>113842</c:v>
                </c:pt>
                <c:pt idx="16">
                  <c:v>111360</c:v>
                </c:pt>
                <c:pt idx="17">
                  <c:v>108641</c:v>
                </c:pt>
                <c:pt idx="18">
                  <c:v>106236</c:v>
                </c:pt>
                <c:pt idx="19">
                  <c:v>103347</c:v>
                </c:pt>
                <c:pt idx="20">
                  <c:v>100532</c:v>
                </c:pt>
                <c:pt idx="21">
                  <c:v>98322</c:v>
                </c:pt>
                <c:pt idx="22">
                  <c:v>96052</c:v>
                </c:pt>
                <c:pt idx="23">
                  <c:v>93804</c:v>
                </c:pt>
                <c:pt idx="24">
                  <c:v>91499</c:v>
                </c:pt>
                <c:pt idx="25">
                  <c:v>89486</c:v>
                </c:pt>
                <c:pt idx="26">
                  <c:v>87952</c:v>
                </c:pt>
                <c:pt idx="27">
                  <c:v>86610</c:v>
                </c:pt>
                <c:pt idx="28">
                  <c:v>85239</c:v>
                </c:pt>
                <c:pt idx="29">
                  <c:v>83699</c:v>
                </c:pt>
              </c:numCache>
            </c:numRef>
          </c:val>
          <c:extLst>
            <c:ext xmlns:c16="http://schemas.microsoft.com/office/drawing/2014/chart" uri="{C3380CC4-5D6E-409C-BE32-E72D297353CC}">
              <c16:uniqueId val="{00000001-9D1F-4C96-9772-7F0B859553B4}"/>
            </c:ext>
          </c:extLst>
        </c:ser>
        <c:ser>
          <c:idx val="2"/>
          <c:order val="2"/>
          <c:tx>
            <c:strRef>
              <c:f>'PLHIV_NI_Deaths (2)'!$E$2</c:f>
              <c:strCache>
                <c:ptCount val="1"/>
                <c:pt idx="0">
                  <c:v>PLHIV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(2)'!$E$3:$E$32</c:f>
              <c:numCache>
                <c:formatCode>_-* #,##0_-;\-* #,##0_-;_-* "-"??_-;_-@_-</c:formatCode>
                <c:ptCount val="30"/>
                <c:pt idx="0">
                  <c:v>1293</c:v>
                </c:pt>
                <c:pt idx="1">
                  <c:v>3580</c:v>
                </c:pt>
                <c:pt idx="2">
                  <c:v>9553</c:v>
                </c:pt>
                <c:pt idx="3">
                  <c:v>20729</c:v>
                </c:pt>
                <c:pt idx="4">
                  <c:v>36385</c:v>
                </c:pt>
                <c:pt idx="5">
                  <c:v>53831</c:v>
                </c:pt>
                <c:pt idx="6">
                  <c:v>70528</c:v>
                </c:pt>
                <c:pt idx="7">
                  <c:v>83942</c:v>
                </c:pt>
                <c:pt idx="8">
                  <c:v>93100</c:v>
                </c:pt>
                <c:pt idx="9">
                  <c:v>98155</c:v>
                </c:pt>
                <c:pt idx="10">
                  <c:v>98230</c:v>
                </c:pt>
                <c:pt idx="11">
                  <c:v>95141</c:v>
                </c:pt>
                <c:pt idx="12">
                  <c:v>90725</c:v>
                </c:pt>
                <c:pt idx="13">
                  <c:v>85646</c:v>
                </c:pt>
                <c:pt idx="14">
                  <c:v>81249</c:v>
                </c:pt>
                <c:pt idx="15">
                  <c:v>78053</c:v>
                </c:pt>
                <c:pt idx="16">
                  <c:v>75946</c:v>
                </c:pt>
                <c:pt idx="17">
                  <c:v>74244</c:v>
                </c:pt>
                <c:pt idx="18">
                  <c:v>74057</c:v>
                </c:pt>
                <c:pt idx="19">
                  <c:v>73009</c:v>
                </c:pt>
                <c:pt idx="20">
                  <c:v>71934</c:v>
                </c:pt>
                <c:pt idx="21">
                  <c:v>70960</c:v>
                </c:pt>
                <c:pt idx="22">
                  <c:v>70220</c:v>
                </c:pt>
                <c:pt idx="23">
                  <c:v>69339</c:v>
                </c:pt>
                <c:pt idx="24">
                  <c:v>68511</c:v>
                </c:pt>
                <c:pt idx="25">
                  <c:v>66938</c:v>
                </c:pt>
                <c:pt idx="26">
                  <c:v>65766</c:v>
                </c:pt>
                <c:pt idx="27">
                  <c:v>64392</c:v>
                </c:pt>
                <c:pt idx="28">
                  <c:v>63487</c:v>
                </c:pt>
                <c:pt idx="29">
                  <c:v>62685</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4885120"/>
        <c:axId val="44886656"/>
      </c:areaChart>
      <c:lineChart>
        <c:grouping val="standard"/>
        <c:varyColors val="0"/>
        <c:ser>
          <c:idx val="1"/>
          <c:order val="1"/>
          <c:tx>
            <c:strRef>
              <c:f>'PLHIV_NI_Deaths (2)'!$D$2</c:f>
              <c:strCache>
                <c:ptCount val="1"/>
                <c:pt idx="0">
                  <c:v>PLHIV</c:v>
                </c:pt>
              </c:strCache>
            </c:strRef>
          </c:tx>
          <c:spPr>
            <a:ln w="38100">
              <a:solidFill>
                <a:srgbClr val="63CDF6"/>
              </a:solidFill>
              <a:prstDash val="solid"/>
            </a:ln>
          </c:spPr>
          <c:marker>
            <c:symbol val="none"/>
          </c:marker>
          <c:dLbls>
            <c:dLbl>
              <c:idx val="29"/>
              <c:tx>
                <c:rich>
                  <a:bodyPr/>
                  <a:lstStyle/>
                  <a:p>
                    <a:r>
                      <a:rPr lang="en-US" dirty="0"/>
                      <a:t>73,000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996-4AD4-837C-6AFE46863BC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(2)'!$D$3:$D$32</c:f>
              <c:numCache>
                <c:formatCode>_-* #,##0_-;\-* #,##0_-;_-* "-"??_-;_-@_-</c:formatCode>
                <c:ptCount val="30"/>
                <c:pt idx="0">
                  <c:v>1431</c:v>
                </c:pt>
                <c:pt idx="1">
                  <c:v>3960</c:v>
                </c:pt>
                <c:pt idx="2">
                  <c:v>10585</c:v>
                </c:pt>
                <c:pt idx="3">
                  <c:v>23007</c:v>
                </c:pt>
                <c:pt idx="4">
                  <c:v>40473</c:v>
                </c:pt>
                <c:pt idx="5">
                  <c:v>59908</c:v>
                </c:pt>
                <c:pt idx="6">
                  <c:v>78166</c:v>
                </c:pt>
                <c:pt idx="7">
                  <c:v>93151</c:v>
                </c:pt>
                <c:pt idx="8">
                  <c:v>103870</c:v>
                </c:pt>
                <c:pt idx="9">
                  <c:v>109969</c:v>
                </c:pt>
                <c:pt idx="10">
                  <c:v>111589</c:v>
                </c:pt>
                <c:pt idx="11">
                  <c:v>109411</c:v>
                </c:pt>
                <c:pt idx="12">
                  <c:v>105426</c:v>
                </c:pt>
                <c:pt idx="13">
                  <c:v>100785</c:v>
                </c:pt>
                <c:pt idx="14">
                  <c:v>96608</c:v>
                </c:pt>
                <c:pt idx="15">
                  <c:v>93427</c:v>
                </c:pt>
                <c:pt idx="16">
                  <c:v>91190</c:v>
                </c:pt>
                <c:pt idx="17">
                  <c:v>89373</c:v>
                </c:pt>
                <c:pt idx="18">
                  <c:v>87740</c:v>
                </c:pt>
                <c:pt idx="19">
                  <c:v>86079</c:v>
                </c:pt>
                <c:pt idx="20">
                  <c:v>84562</c:v>
                </c:pt>
                <c:pt idx="21">
                  <c:v>83209</c:v>
                </c:pt>
                <c:pt idx="22">
                  <c:v>81887</c:v>
                </c:pt>
                <c:pt idx="23">
                  <c:v>80504</c:v>
                </c:pt>
                <c:pt idx="24">
                  <c:v>79073</c:v>
                </c:pt>
                <c:pt idx="25">
                  <c:v>77679</c:v>
                </c:pt>
                <c:pt idx="26">
                  <c:v>76382</c:v>
                </c:pt>
                <c:pt idx="27">
                  <c:v>75139</c:v>
                </c:pt>
                <c:pt idx="28">
                  <c:v>73879</c:v>
                </c:pt>
                <c:pt idx="29">
                  <c:v>72673</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4885120"/>
        <c:axId val="44886656"/>
      </c:lineChart>
      <c:catAx>
        <c:axId val="4488512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4886656"/>
        <c:crosses val="autoZero"/>
        <c:auto val="1"/>
        <c:lblAlgn val="ctr"/>
        <c:lblOffset val="100"/>
        <c:tickMarkSkip val="1"/>
        <c:noMultiLvlLbl val="0"/>
      </c:catAx>
      <c:valAx>
        <c:axId val="44886656"/>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4885120"/>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B0F0"/>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110087553702691E-2"/>
          <c:y val="3.7856435398405386E-2"/>
          <c:w val="0.90180708640430574"/>
          <c:h val="0.50866315059674139"/>
        </c:manualLayout>
      </c:layout>
      <c:barChart>
        <c:barDir val="col"/>
        <c:grouping val="clustered"/>
        <c:varyColors val="0"/>
        <c:ser>
          <c:idx val="1"/>
          <c:order val="0"/>
          <c:spPr>
            <a:solidFill>
              <a:srgbClr val="00AEEF"/>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'Hepatitis B prev_FEWs'!$A$3:$A$19</c:f>
              <c:strCache>
                <c:ptCount val="17"/>
                <c:pt idx="0">
                  <c:v>Koh Kong</c:v>
                </c:pt>
                <c:pt idx="1">
                  <c:v>Preah Vihear</c:v>
                </c:pt>
                <c:pt idx="2">
                  <c:v>Siem Reap</c:v>
                </c:pt>
                <c:pt idx="3">
                  <c:v>Kampong Thom</c:v>
                </c:pt>
                <c:pt idx="4">
                  <c:v>Phnom Penh</c:v>
                </c:pt>
                <c:pt idx="5">
                  <c:v>Kandal</c:v>
                </c:pt>
                <c:pt idx="6">
                  <c:v>Kampong Cham</c:v>
                </c:pt>
                <c:pt idx="7">
                  <c:v>Kampong Speu</c:v>
                </c:pt>
                <c:pt idx="8">
                  <c:v>Oddar Meanchey</c:v>
                </c:pt>
                <c:pt idx="9">
                  <c:v>Pursat</c:v>
                </c:pt>
                <c:pt idx="10">
                  <c:v>Takeo</c:v>
                </c:pt>
                <c:pt idx="11">
                  <c:v>Kampong Chhnang</c:v>
                </c:pt>
                <c:pt idx="12">
                  <c:v>Battambang</c:v>
                </c:pt>
                <c:pt idx="13">
                  <c:v>Krong Preah Sihanou</c:v>
                </c:pt>
                <c:pt idx="14">
                  <c:v>Banteay Meanchey</c:v>
                </c:pt>
                <c:pt idx="15">
                  <c:v>Prey Veng</c:v>
                </c:pt>
                <c:pt idx="16">
                  <c:v>Krong Pailin</c:v>
                </c:pt>
              </c:strCache>
            </c:strRef>
          </c:cat>
          <c:val>
            <c:numRef>
              <c:f>'Hepatitis B prev_FEWs'!$B$3:$B$19</c:f>
              <c:numCache>
                <c:formatCode>General</c:formatCode>
                <c:ptCount val="17"/>
                <c:pt idx="0">
                  <c:v>15.5</c:v>
                </c:pt>
                <c:pt idx="1">
                  <c:v>13.7</c:v>
                </c:pt>
                <c:pt idx="2">
                  <c:v>12.8</c:v>
                </c:pt>
                <c:pt idx="3">
                  <c:v>10.1</c:v>
                </c:pt>
                <c:pt idx="4">
                  <c:v>9.6</c:v>
                </c:pt>
                <c:pt idx="5">
                  <c:v>9.5</c:v>
                </c:pt>
                <c:pt idx="6">
                  <c:v>8.9</c:v>
                </c:pt>
                <c:pt idx="7">
                  <c:v>8.3000000000000007</c:v>
                </c:pt>
                <c:pt idx="8">
                  <c:v>7.6</c:v>
                </c:pt>
                <c:pt idx="9">
                  <c:v>7.4</c:v>
                </c:pt>
                <c:pt idx="10">
                  <c:v>7.4</c:v>
                </c:pt>
                <c:pt idx="11">
                  <c:v>7.3</c:v>
                </c:pt>
                <c:pt idx="12">
                  <c:v>6.6</c:v>
                </c:pt>
                <c:pt idx="13">
                  <c:v>5.9</c:v>
                </c:pt>
                <c:pt idx="14">
                  <c:v>5.2</c:v>
                </c:pt>
                <c:pt idx="15">
                  <c:v>4.7</c:v>
                </c:pt>
                <c:pt idx="16">
                  <c:v>3.9</c:v>
                </c:pt>
              </c:numCache>
            </c:numRef>
          </c:val>
          <c:extLst>
            <c:ext xmlns:c16="http://schemas.microsoft.com/office/drawing/2014/chart" uri="{C3380CC4-5D6E-409C-BE32-E72D297353CC}">
              <c16:uniqueId val="{00000000-A674-4538-B961-53D7158AF84A}"/>
            </c:ext>
          </c:extLst>
        </c:ser>
        <c:dLbls>
          <c:showLegendKey val="0"/>
          <c:showVal val="0"/>
          <c:showCatName val="0"/>
          <c:showSerName val="0"/>
          <c:showPercent val="0"/>
          <c:showBubbleSize val="0"/>
        </c:dLbls>
        <c:gapWidth val="60"/>
        <c:overlap val="100"/>
        <c:axId val="140467584"/>
        <c:axId val="140498048"/>
      </c:barChart>
      <c:scatterChart>
        <c:scatterStyle val="lineMarker"/>
        <c:varyColors val="0"/>
        <c:ser>
          <c:idx val="0"/>
          <c:order val="1"/>
          <c:tx>
            <c:strRef>
              <c:f>'Hepatitis B prev_FEWs'!$R$3</c:f>
              <c:strCache>
                <c:ptCount val="1"/>
                <c:pt idx="0">
                  <c:v>tar</c:v>
                </c:pt>
              </c:strCache>
            </c:strRef>
          </c:tx>
          <c:spPr>
            <a:ln w="19050">
              <a:solidFill>
                <a:srgbClr val="E31837"/>
              </a:solidFill>
              <a:prstDash val="dash"/>
            </a:ln>
          </c:spPr>
          <c:marker>
            <c:symbol val="none"/>
          </c:marker>
          <c:xVal>
            <c:numRef>
              <c:f>'Hepatitis B prev_FEWs'!$Q$4:$Q$5</c:f>
              <c:numCache>
                <c:formatCode>General</c:formatCode>
                <c:ptCount val="2"/>
                <c:pt idx="0">
                  <c:v>0</c:v>
                </c:pt>
                <c:pt idx="1">
                  <c:v>1</c:v>
                </c:pt>
              </c:numCache>
            </c:numRef>
          </c:xVal>
          <c:yVal>
            <c:numRef>
              <c:f>'Hepatitis B prev_FEWs'!$R$4:$R$5</c:f>
              <c:numCache>
                <c:formatCode>General</c:formatCode>
                <c:ptCount val="2"/>
                <c:pt idx="0">
                  <c:v>5</c:v>
                </c:pt>
                <c:pt idx="1">
                  <c:v>5</c:v>
                </c:pt>
              </c:numCache>
            </c:numRef>
          </c:yVal>
          <c:smooth val="0"/>
          <c:extLst>
            <c:ext xmlns:c16="http://schemas.microsoft.com/office/drawing/2014/chart" uri="{C3380CC4-5D6E-409C-BE32-E72D297353CC}">
              <c16:uniqueId val="{00000001-A674-4538-B961-53D7158AF84A}"/>
            </c:ext>
          </c:extLst>
        </c:ser>
        <c:dLbls>
          <c:showLegendKey val="0"/>
          <c:showVal val="0"/>
          <c:showCatName val="0"/>
          <c:showSerName val="0"/>
          <c:showPercent val="0"/>
          <c:showBubbleSize val="0"/>
        </c:dLbls>
        <c:axId val="140555008"/>
        <c:axId val="140499968"/>
      </c:scatterChart>
      <c:catAx>
        <c:axId val="140467584"/>
        <c:scaling>
          <c:orientation val="minMax"/>
        </c:scaling>
        <c:delete val="0"/>
        <c:axPos val="b"/>
        <c:numFmt formatCode="General" sourceLinked="1"/>
        <c:majorTickMark val="out"/>
        <c:minorTickMark val="none"/>
        <c:tickLblPos val="nextTo"/>
        <c:txPr>
          <a:bodyPr rot="-2820000" vert="horz"/>
          <a:lstStyle/>
          <a:p>
            <a:pPr>
              <a:defRPr/>
            </a:pPr>
            <a:endParaRPr lang="en-US"/>
          </a:p>
        </c:txPr>
        <c:crossAx val="140498048"/>
        <c:crosses val="autoZero"/>
        <c:auto val="1"/>
        <c:lblAlgn val="ctr"/>
        <c:lblOffset val="100"/>
        <c:noMultiLvlLbl val="0"/>
      </c:catAx>
      <c:valAx>
        <c:axId val="140498048"/>
        <c:scaling>
          <c:orientation val="minMax"/>
          <c:max val="20"/>
          <c:min val="0"/>
        </c:scaling>
        <c:delete val="0"/>
        <c:axPos val="l"/>
        <c:title>
          <c:tx>
            <c:rich>
              <a:bodyPr rot="0" vert="horz"/>
              <a:lstStyle/>
              <a:p>
                <a:pPr>
                  <a:defRPr/>
                </a:pPr>
                <a:r>
                  <a:rPr lang="en-US"/>
                  <a:t>%</a:t>
                </a:r>
              </a:p>
            </c:rich>
          </c:tx>
          <c:layout>
            <c:manualLayout>
              <c:xMode val="edge"/>
              <c:yMode val="edge"/>
              <c:x val="7.5581251529364805E-4"/>
              <c:y val="2.096097657604121E-2"/>
            </c:manualLayout>
          </c:layout>
          <c:overlay val="0"/>
        </c:title>
        <c:numFmt formatCode="General" sourceLinked="1"/>
        <c:majorTickMark val="out"/>
        <c:minorTickMark val="none"/>
        <c:tickLblPos val="nextTo"/>
        <c:crossAx val="140467584"/>
        <c:crosses val="autoZero"/>
        <c:crossBetween val="between"/>
        <c:majorUnit val="5"/>
      </c:valAx>
      <c:valAx>
        <c:axId val="140499968"/>
        <c:scaling>
          <c:orientation val="minMax"/>
          <c:max val="20"/>
          <c:min val="0"/>
        </c:scaling>
        <c:delete val="1"/>
        <c:axPos val="r"/>
        <c:numFmt formatCode="General" sourceLinked="1"/>
        <c:majorTickMark val="out"/>
        <c:minorTickMark val="none"/>
        <c:tickLblPos val="nextTo"/>
        <c:crossAx val="140555008"/>
        <c:crosses val="max"/>
        <c:crossBetween val="midCat"/>
        <c:majorUnit val="5"/>
      </c:valAx>
      <c:valAx>
        <c:axId val="140555008"/>
        <c:scaling>
          <c:orientation val="minMax"/>
          <c:max val="1"/>
          <c:min val="0"/>
        </c:scaling>
        <c:delete val="1"/>
        <c:axPos val="t"/>
        <c:numFmt formatCode="General" sourceLinked="1"/>
        <c:majorTickMark val="out"/>
        <c:minorTickMark val="none"/>
        <c:tickLblPos val="nextTo"/>
        <c:crossAx val="140499968"/>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403574917855259"/>
          <c:y val="5.5E-2"/>
          <c:w val="0.73361862439349079"/>
          <c:h val="0.53155924953825218"/>
        </c:manualLayout>
      </c:layout>
      <c:lineChart>
        <c:grouping val="standard"/>
        <c:varyColors val="0"/>
        <c:ser>
          <c:idx val="0"/>
          <c:order val="0"/>
          <c:tx>
            <c:strRef>
              <c:f>'ANC 15 to 24'!$A$3</c:f>
              <c:strCache>
                <c:ptCount val="1"/>
                <c:pt idx="0">
                  <c:v>Phnom Penh</c:v>
                </c:pt>
              </c:strCache>
            </c:strRef>
          </c:tx>
          <c:spPr>
            <a:ln w="38100">
              <a:solidFill>
                <a:srgbClr val="00AEEF"/>
              </a:solidFill>
            </a:ln>
          </c:spPr>
          <c:marker>
            <c:symbol val="plus"/>
            <c:size val="9"/>
            <c:spPr>
              <a:solidFill>
                <a:srgbClr val="00AEEF"/>
              </a:solidFill>
              <a:ln>
                <a:solidFill>
                  <a:sysClr val="window" lastClr="FFFFFF"/>
                </a:solidFill>
              </a:ln>
            </c:spPr>
          </c:marker>
          <c:cat>
            <c:numRef>
              <c:f>'ANC 15 to 24'!$B$2:$G$2</c:f>
              <c:numCache>
                <c:formatCode>General</c:formatCode>
                <c:ptCount val="6"/>
                <c:pt idx="0">
                  <c:v>2000</c:v>
                </c:pt>
                <c:pt idx="1">
                  <c:v>2001</c:v>
                </c:pt>
                <c:pt idx="2">
                  <c:v>2002</c:v>
                </c:pt>
                <c:pt idx="3">
                  <c:v>2003</c:v>
                </c:pt>
                <c:pt idx="4">
                  <c:v>2006</c:v>
                </c:pt>
                <c:pt idx="5">
                  <c:v>2010</c:v>
                </c:pt>
              </c:numCache>
            </c:numRef>
          </c:cat>
          <c:val>
            <c:numRef>
              <c:f>'ANC 15 to 24'!$B$3:$G$3</c:f>
              <c:numCache>
                <c:formatCode>General</c:formatCode>
                <c:ptCount val="6"/>
                <c:pt idx="0">
                  <c:v>2.2000000000000002</c:v>
                </c:pt>
                <c:pt idx="1">
                  <c:v>1.9</c:v>
                </c:pt>
                <c:pt idx="2">
                  <c:v>1.7</c:v>
                </c:pt>
                <c:pt idx="3">
                  <c:v>1.4</c:v>
                </c:pt>
                <c:pt idx="4">
                  <c:v>0.7</c:v>
                </c:pt>
                <c:pt idx="5">
                  <c:v>0</c:v>
                </c:pt>
              </c:numCache>
            </c:numRef>
          </c:val>
          <c:smooth val="0"/>
          <c:extLst>
            <c:ext xmlns:c16="http://schemas.microsoft.com/office/drawing/2014/chart" uri="{C3380CC4-5D6E-409C-BE32-E72D297353CC}">
              <c16:uniqueId val="{00000000-B375-44FD-A655-3C5E3868BAF9}"/>
            </c:ext>
          </c:extLst>
        </c:ser>
        <c:ser>
          <c:idx val="1"/>
          <c:order val="1"/>
          <c:tx>
            <c:strRef>
              <c:f>'ANC 15 to 24'!$A$4</c:f>
              <c:strCache>
                <c:ptCount val="1"/>
                <c:pt idx="0">
                  <c:v>Banteay Meanchey</c:v>
                </c:pt>
              </c:strCache>
            </c:strRef>
          </c:tx>
          <c:spPr>
            <a:ln w="38100">
              <a:solidFill>
                <a:srgbClr val="E31837"/>
              </a:solidFill>
            </a:ln>
          </c:spPr>
          <c:marker>
            <c:symbol val="square"/>
            <c:size val="9"/>
            <c:spPr>
              <a:solidFill>
                <a:srgbClr val="E31837"/>
              </a:solidFill>
              <a:ln>
                <a:solidFill>
                  <a:sysClr val="window" lastClr="FFFFFF"/>
                </a:solidFill>
              </a:ln>
            </c:spPr>
          </c:marker>
          <c:cat>
            <c:numRef>
              <c:f>'ANC 15 to 24'!$B$2:$G$2</c:f>
              <c:numCache>
                <c:formatCode>General</c:formatCode>
                <c:ptCount val="6"/>
                <c:pt idx="0">
                  <c:v>2000</c:v>
                </c:pt>
                <c:pt idx="1">
                  <c:v>2001</c:v>
                </c:pt>
                <c:pt idx="2">
                  <c:v>2002</c:v>
                </c:pt>
                <c:pt idx="3">
                  <c:v>2003</c:v>
                </c:pt>
                <c:pt idx="4">
                  <c:v>2006</c:v>
                </c:pt>
                <c:pt idx="5">
                  <c:v>2010</c:v>
                </c:pt>
              </c:numCache>
            </c:numRef>
          </c:cat>
          <c:val>
            <c:numRef>
              <c:f>'ANC 15 to 24'!$B$4:$G$4</c:f>
              <c:numCache>
                <c:formatCode>General</c:formatCode>
                <c:ptCount val="6"/>
                <c:pt idx="0">
                  <c:v>1.9</c:v>
                </c:pt>
                <c:pt idx="1">
                  <c:v>1.8</c:v>
                </c:pt>
                <c:pt idx="2">
                  <c:v>1.8</c:v>
                </c:pt>
                <c:pt idx="3">
                  <c:v>1.7</c:v>
                </c:pt>
                <c:pt idx="4">
                  <c:v>0.6</c:v>
                </c:pt>
                <c:pt idx="5">
                  <c:v>0.3</c:v>
                </c:pt>
              </c:numCache>
            </c:numRef>
          </c:val>
          <c:smooth val="0"/>
          <c:extLst>
            <c:ext xmlns:c16="http://schemas.microsoft.com/office/drawing/2014/chart" uri="{C3380CC4-5D6E-409C-BE32-E72D297353CC}">
              <c16:uniqueId val="{00000001-B375-44FD-A655-3C5E3868BAF9}"/>
            </c:ext>
          </c:extLst>
        </c:ser>
        <c:ser>
          <c:idx val="2"/>
          <c:order val="2"/>
          <c:tx>
            <c:strRef>
              <c:f>'ANC 15 to 24'!$A$5</c:f>
              <c:strCache>
                <c:ptCount val="1"/>
                <c:pt idx="0">
                  <c:v>Battambang</c:v>
                </c:pt>
              </c:strCache>
            </c:strRef>
          </c:tx>
          <c:spPr>
            <a:ln w="38100">
              <a:solidFill>
                <a:srgbClr val="88C540"/>
              </a:solidFill>
            </a:ln>
          </c:spPr>
          <c:marker>
            <c:symbol val="star"/>
            <c:size val="9"/>
            <c:spPr>
              <a:solidFill>
                <a:srgbClr val="88C540"/>
              </a:solidFill>
              <a:ln>
                <a:solidFill>
                  <a:sysClr val="window" lastClr="FFFFFF"/>
                </a:solidFill>
              </a:ln>
            </c:spPr>
          </c:marker>
          <c:cat>
            <c:numRef>
              <c:f>'ANC 15 to 24'!$B$2:$G$2</c:f>
              <c:numCache>
                <c:formatCode>General</c:formatCode>
                <c:ptCount val="6"/>
                <c:pt idx="0">
                  <c:v>2000</c:v>
                </c:pt>
                <c:pt idx="1">
                  <c:v>2001</c:v>
                </c:pt>
                <c:pt idx="2">
                  <c:v>2002</c:v>
                </c:pt>
                <c:pt idx="3">
                  <c:v>2003</c:v>
                </c:pt>
                <c:pt idx="4">
                  <c:v>2006</c:v>
                </c:pt>
                <c:pt idx="5">
                  <c:v>2010</c:v>
                </c:pt>
              </c:numCache>
            </c:numRef>
          </c:cat>
          <c:val>
            <c:numRef>
              <c:f>'ANC 15 to 24'!$B$5:$G$5</c:f>
              <c:numCache>
                <c:formatCode>General</c:formatCode>
                <c:ptCount val="6"/>
                <c:pt idx="0">
                  <c:v>2</c:v>
                </c:pt>
                <c:pt idx="1">
                  <c:v>1.9</c:v>
                </c:pt>
                <c:pt idx="2">
                  <c:v>1.8</c:v>
                </c:pt>
                <c:pt idx="3">
                  <c:v>1.6</c:v>
                </c:pt>
                <c:pt idx="4">
                  <c:v>1.2</c:v>
                </c:pt>
                <c:pt idx="5">
                  <c:v>0.3</c:v>
                </c:pt>
              </c:numCache>
            </c:numRef>
          </c:val>
          <c:smooth val="0"/>
          <c:extLst>
            <c:ext xmlns:c16="http://schemas.microsoft.com/office/drawing/2014/chart" uri="{C3380CC4-5D6E-409C-BE32-E72D297353CC}">
              <c16:uniqueId val="{00000002-B375-44FD-A655-3C5E3868BAF9}"/>
            </c:ext>
          </c:extLst>
        </c:ser>
        <c:ser>
          <c:idx val="3"/>
          <c:order val="3"/>
          <c:tx>
            <c:strRef>
              <c:f>'ANC 15 to 24'!$A$6</c:f>
              <c:strCache>
                <c:ptCount val="1"/>
                <c:pt idx="0">
                  <c:v>Koh Kong</c:v>
                </c:pt>
              </c:strCache>
            </c:strRef>
          </c:tx>
          <c:spPr>
            <a:ln w="38100">
              <a:solidFill>
                <a:srgbClr val="EC008C"/>
              </a:solidFill>
            </a:ln>
          </c:spPr>
          <c:marker>
            <c:symbol val="plus"/>
            <c:size val="9"/>
            <c:spPr>
              <a:solidFill>
                <a:srgbClr val="EC008C"/>
              </a:solidFill>
              <a:ln>
                <a:solidFill>
                  <a:sysClr val="window" lastClr="FFFFFF"/>
                </a:solidFill>
              </a:ln>
            </c:spPr>
          </c:marker>
          <c:cat>
            <c:numRef>
              <c:f>'ANC 15 to 24'!$B$2:$G$2</c:f>
              <c:numCache>
                <c:formatCode>General</c:formatCode>
                <c:ptCount val="6"/>
                <c:pt idx="0">
                  <c:v>2000</c:v>
                </c:pt>
                <c:pt idx="1">
                  <c:v>2001</c:v>
                </c:pt>
                <c:pt idx="2">
                  <c:v>2002</c:v>
                </c:pt>
                <c:pt idx="3">
                  <c:v>2003</c:v>
                </c:pt>
                <c:pt idx="4">
                  <c:v>2006</c:v>
                </c:pt>
                <c:pt idx="5">
                  <c:v>2010</c:v>
                </c:pt>
              </c:numCache>
            </c:numRef>
          </c:cat>
          <c:val>
            <c:numRef>
              <c:f>'ANC 15 to 24'!$B$6:$G$6</c:f>
              <c:numCache>
                <c:formatCode>General</c:formatCode>
                <c:ptCount val="6"/>
                <c:pt idx="0">
                  <c:v>3.7</c:v>
                </c:pt>
                <c:pt idx="1">
                  <c:v>3.3</c:v>
                </c:pt>
                <c:pt idx="2">
                  <c:v>2.8</c:v>
                </c:pt>
                <c:pt idx="3">
                  <c:v>2.4</c:v>
                </c:pt>
                <c:pt idx="4">
                  <c:v>0.9</c:v>
                </c:pt>
                <c:pt idx="5">
                  <c:v>0.8</c:v>
                </c:pt>
              </c:numCache>
            </c:numRef>
          </c:val>
          <c:smooth val="0"/>
          <c:extLst>
            <c:ext xmlns:c16="http://schemas.microsoft.com/office/drawing/2014/chart" uri="{C3380CC4-5D6E-409C-BE32-E72D297353CC}">
              <c16:uniqueId val="{00000003-B375-44FD-A655-3C5E3868BAF9}"/>
            </c:ext>
          </c:extLst>
        </c:ser>
        <c:ser>
          <c:idx val="4"/>
          <c:order val="4"/>
          <c:tx>
            <c:strRef>
              <c:f>'ANC 15 to 24'!$A$7</c:f>
              <c:strCache>
                <c:ptCount val="1"/>
                <c:pt idx="0">
                  <c:v>Pailin</c:v>
                </c:pt>
              </c:strCache>
            </c:strRef>
          </c:tx>
          <c:spPr>
            <a:ln w="38100">
              <a:solidFill>
                <a:sysClr val="windowText" lastClr="000000">
                  <a:alpha val="50000"/>
                </a:sysClr>
              </a:solidFill>
            </a:ln>
          </c:spPr>
          <c:marker>
            <c:symbol val="star"/>
            <c:size val="9"/>
            <c:spPr>
              <a:solidFill>
                <a:sysClr val="windowText" lastClr="000000">
                  <a:alpha val="50000"/>
                </a:sysClr>
              </a:solidFill>
              <a:ln>
                <a:solidFill>
                  <a:sysClr val="window" lastClr="FFFFFF"/>
                </a:solidFill>
              </a:ln>
            </c:spPr>
          </c:marker>
          <c:cat>
            <c:numRef>
              <c:f>'ANC 15 to 24'!$B$2:$G$2</c:f>
              <c:numCache>
                <c:formatCode>General</c:formatCode>
                <c:ptCount val="6"/>
                <c:pt idx="0">
                  <c:v>2000</c:v>
                </c:pt>
                <c:pt idx="1">
                  <c:v>2001</c:v>
                </c:pt>
                <c:pt idx="2">
                  <c:v>2002</c:v>
                </c:pt>
                <c:pt idx="3">
                  <c:v>2003</c:v>
                </c:pt>
                <c:pt idx="4">
                  <c:v>2006</c:v>
                </c:pt>
                <c:pt idx="5">
                  <c:v>2010</c:v>
                </c:pt>
              </c:numCache>
            </c:numRef>
          </c:cat>
          <c:val>
            <c:numRef>
              <c:f>'ANC 15 to 24'!$B$7:$G$7</c:f>
              <c:numCache>
                <c:formatCode>General</c:formatCode>
                <c:ptCount val="6"/>
                <c:pt idx="0">
                  <c:v>2.9</c:v>
                </c:pt>
                <c:pt idx="1">
                  <c:v>2.8</c:v>
                </c:pt>
                <c:pt idx="2">
                  <c:v>2.7</c:v>
                </c:pt>
                <c:pt idx="3">
                  <c:v>2.5</c:v>
                </c:pt>
                <c:pt idx="4">
                  <c:v>0.8</c:v>
                </c:pt>
                <c:pt idx="5">
                  <c:v>0</c:v>
                </c:pt>
              </c:numCache>
            </c:numRef>
          </c:val>
          <c:smooth val="0"/>
          <c:extLst>
            <c:ext xmlns:c16="http://schemas.microsoft.com/office/drawing/2014/chart" uri="{C3380CC4-5D6E-409C-BE32-E72D297353CC}">
              <c16:uniqueId val="{00000004-B375-44FD-A655-3C5E3868BAF9}"/>
            </c:ext>
          </c:extLst>
        </c:ser>
        <c:ser>
          <c:idx val="5"/>
          <c:order val="5"/>
          <c:tx>
            <c:strRef>
              <c:f>'ANC 15 to 24'!$A$8</c:f>
              <c:strCache>
                <c:ptCount val="1"/>
                <c:pt idx="0">
                  <c:v>Sihanoukville</c:v>
                </c:pt>
              </c:strCache>
            </c:strRef>
          </c:tx>
          <c:spPr>
            <a:ln w="38100">
              <a:solidFill>
                <a:srgbClr val="F78E1E"/>
              </a:solidFill>
            </a:ln>
          </c:spPr>
          <c:marker>
            <c:spPr>
              <a:solidFill>
                <a:srgbClr val="F78E1E"/>
              </a:solidFill>
              <a:ln>
                <a:solidFill>
                  <a:sysClr val="window" lastClr="FFFFFF"/>
                </a:solidFill>
              </a:ln>
            </c:spPr>
          </c:marker>
          <c:cat>
            <c:numRef>
              <c:f>'ANC 15 to 24'!$B$2:$G$2</c:f>
              <c:numCache>
                <c:formatCode>General</c:formatCode>
                <c:ptCount val="6"/>
                <c:pt idx="0">
                  <c:v>2000</c:v>
                </c:pt>
                <c:pt idx="1">
                  <c:v>2001</c:v>
                </c:pt>
                <c:pt idx="2">
                  <c:v>2002</c:v>
                </c:pt>
                <c:pt idx="3">
                  <c:v>2003</c:v>
                </c:pt>
                <c:pt idx="4">
                  <c:v>2006</c:v>
                </c:pt>
                <c:pt idx="5">
                  <c:v>2010</c:v>
                </c:pt>
              </c:numCache>
            </c:numRef>
          </c:cat>
          <c:val>
            <c:numRef>
              <c:f>'ANC 15 to 24'!$B$8:$G$8</c:f>
              <c:numCache>
                <c:formatCode>General</c:formatCode>
                <c:ptCount val="6"/>
                <c:pt idx="0">
                  <c:v>3.3</c:v>
                </c:pt>
                <c:pt idx="1">
                  <c:v>3.1</c:v>
                </c:pt>
                <c:pt idx="2">
                  <c:v>2.9</c:v>
                </c:pt>
                <c:pt idx="3">
                  <c:v>2.7</c:v>
                </c:pt>
                <c:pt idx="4">
                  <c:v>2.1</c:v>
                </c:pt>
                <c:pt idx="5">
                  <c:v>0</c:v>
                </c:pt>
              </c:numCache>
            </c:numRef>
          </c:val>
          <c:smooth val="0"/>
          <c:extLst>
            <c:ext xmlns:c16="http://schemas.microsoft.com/office/drawing/2014/chart" uri="{C3380CC4-5D6E-409C-BE32-E72D297353CC}">
              <c16:uniqueId val="{00000005-B375-44FD-A655-3C5E3868BAF9}"/>
            </c:ext>
          </c:extLst>
        </c:ser>
        <c:dLbls>
          <c:showLegendKey val="0"/>
          <c:showVal val="0"/>
          <c:showCatName val="0"/>
          <c:showSerName val="0"/>
          <c:showPercent val="0"/>
          <c:showBubbleSize val="0"/>
        </c:dLbls>
        <c:marker val="1"/>
        <c:smooth val="0"/>
        <c:axId val="133581440"/>
        <c:axId val="133604096"/>
      </c:lineChart>
      <c:catAx>
        <c:axId val="133581440"/>
        <c:scaling>
          <c:orientation val="minMax"/>
        </c:scaling>
        <c:delete val="0"/>
        <c:axPos val="b"/>
        <c:numFmt formatCode="General" sourceLinked="1"/>
        <c:majorTickMark val="out"/>
        <c:minorTickMark val="none"/>
        <c:tickLblPos val="nextTo"/>
        <c:crossAx val="133604096"/>
        <c:crosses val="autoZero"/>
        <c:auto val="1"/>
        <c:lblAlgn val="ctr"/>
        <c:lblOffset val="100"/>
        <c:noMultiLvlLbl val="0"/>
      </c:catAx>
      <c:valAx>
        <c:axId val="133604096"/>
        <c:scaling>
          <c:orientation val="minMax"/>
          <c:max val="5"/>
        </c:scaling>
        <c:delete val="0"/>
        <c:axPos val="l"/>
        <c:title>
          <c:tx>
            <c:rich>
              <a:bodyPr rot="0" vert="horz"/>
              <a:lstStyle/>
              <a:p>
                <a:pPr>
                  <a:defRPr/>
                </a:pPr>
                <a:r>
                  <a:rPr lang="en-US"/>
                  <a:t>%</a:t>
                </a:r>
              </a:p>
            </c:rich>
          </c:tx>
          <c:layout>
            <c:manualLayout>
              <c:xMode val="edge"/>
              <c:yMode val="edge"/>
              <c:x val="0.18508079096090724"/>
              <c:y val="1.5925439875571108E-2"/>
            </c:manualLayout>
          </c:layout>
          <c:overlay val="0"/>
        </c:title>
        <c:numFmt formatCode="General" sourceLinked="1"/>
        <c:majorTickMark val="out"/>
        <c:minorTickMark val="none"/>
        <c:tickLblPos val="nextTo"/>
        <c:crossAx val="133581440"/>
        <c:crosses val="autoZero"/>
        <c:crossBetween val="between"/>
        <c:majorUnit val="1"/>
      </c:valAx>
      <c:dTable>
        <c:showHorzBorder val="1"/>
        <c:showVertBorder val="1"/>
        <c:showOutline val="1"/>
        <c:showKeys val="1"/>
      </c:dTable>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341494861973048"/>
          <c:y val="3.7169811320754718E-2"/>
          <c:w val="0.74804708753779203"/>
          <c:h val="0.5415886693408607"/>
        </c:manualLayout>
      </c:layout>
      <c:lineChart>
        <c:grouping val="standard"/>
        <c:varyColors val="0"/>
        <c:ser>
          <c:idx val="0"/>
          <c:order val="0"/>
          <c:tx>
            <c:strRef>
              <c:f>'ANC 25+'!$A$3</c:f>
              <c:strCache>
                <c:ptCount val="1"/>
                <c:pt idx="0">
                  <c:v>Phnom Penh</c:v>
                </c:pt>
              </c:strCache>
            </c:strRef>
          </c:tx>
          <c:spPr>
            <a:ln w="38100">
              <a:solidFill>
                <a:srgbClr val="00AEEF"/>
              </a:solidFill>
            </a:ln>
          </c:spPr>
          <c:marker>
            <c:symbol val="plus"/>
            <c:size val="9"/>
            <c:spPr>
              <a:solidFill>
                <a:srgbClr val="00AEEF"/>
              </a:solidFill>
              <a:ln>
                <a:solidFill>
                  <a:sysClr val="window" lastClr="FFFFFF"/>
                </a:solidFill>
              </a:ln>
            </c:spPr>
          </c:marker>
          <c:cat>
            <c:numRef>
              <c:f>'ANC 25+'!$B$2:$G$2</c:f>
              <c:numCache>
                <c:formatCode>General</c:formatCode>
                <c:ptCount val="6"/>
                <c:pt idx="0">
                  <c:v>2000</c:v>
                </c:pt>
                <c:pt idx="1">
                  <c:v>2001</c:v>
                </c:pt>
                <c:pt idx="2">
                  <c:v>2002</c:v>
                </c:pt>
                <c:pt idx="3">
                  <c:v>2003</c:v>
                </c:pt>
                <c:pt idx="4">
                  <c:v>2006</c:v>
                </c:pt>
                <c:pt idx="5">
                  <c:v>2010</c:v>
                </c:pt>
              </c:numCache>
            </c:numRef>
          </c:cat>
          <c:val>
            <c:numRef>
              <c:f>'ANC 25+'!$B$3:$G$3</c:f>
              <c:numCache>
                <c:formatCode>General</c:formatCode>
                <c:ptCount val="6"/>
                <c:pt idx="0">
                  <c:v>3</c:v>
                </c:pt>
                <c:pt idx="1">
                  <c:v>2.7</c:v>
                </c:pt>
                <c:pt idx="2">
                  <c:v>2.4</c:v>
                </c:pt>
                <c:pt idx="3">
                  <c:v>2</c:v>
                </c:pt>
                <c:pt idx="4">
                  <c:v>0.9</c:v>
                </c:pt>
                <c:pt idx="5">
                  <c:v>1.4</c:v>
                </c:pt>
              </c:numCache>
            </c:numRef>
          </c:val>
          <c:smooth val="0"/>
          <c:extLst>
            <c:ext xmlns:c16="http://schemas.microsoft.com/office/drawing/2014/chart" uri="{C3380CC4-5D6E-409C-BE32-E72D297353CC}">
              <c16:uniqueId val="{00000000-C563-49A4-BACC-A49D56D2BFFF}"/>
            </c:ext>
          </c:extLst>
        </c:ser>
        <c:ser>
          <c:idx val="1"/>
          <c:order val="1"/>
          <c:tx>
            <c:strRef>
              <c:f>'ANC 25+'!$A$4</c:f>
              <c:strCache>
                <c:ptCount val="1"/>
                <c:pt idx="0">
                  <c:v>Banteay Meanchey</c:v>
                </c:pt>
              </c:strCache>
            </c:strRef>
          </c:tx>
          <c:spPr>
            <a:ln w="38100">
              <a:solidFill>
                <a:srgbClr val="E31837"/>
              </a:solidFill>
            </a:ln>
          </c:spPr>
          <c:marker>
            <c:symbol val="square"/>
            <c:size val="9"/>
            <c:spPr>
              <a:solidFill>
                <a:srgbClr val="E31837"/>
              </a:solidFill>
              <a:ln>
                <a:solidFill>
                  <a:sysClr val="window" lastClr="FFFFFF"/>
                </a:solidFill>
              </a:ln>
            </c:spPr>
          </c:marker>
          <c:cat>
            <c:numRef>
              <c:f>'ANC 25+'!$B$2:$G$2</c:f>
              <c:numCache>
                <c:formatCode>General</c:formatCode>
                <c:ptCount val="6"/>
                <c:pt idx="0">
                  <c:v>2000</c:v>
                </c:pt>
                <c:pt idx="1">
                  <c:v>2001</c:v>
                </c:pt>
                <c:pt idx="2">
                  <c:v>2002</c:v>
                </c:pt>
                <c:pt idx="3">
                  <c:v>2003</c:v>
                </c:pt>
                <c:pt idx="4">
                  <c:v>2006</c:v>
                </c:pt>
                <c:pt idx="5">
                  <c:v>2010</c:v>
                </c:pt>
              </c:numCache>
            </c:numRef>
          </c:cat>
          <c:val>
            <c:numRef>
              <c:f>'ANC 25+'!$B$4:$G$4</c:f>
              <c:numCache>
                <c:formatCode>General</c:formatCode>
                <c:ptCount val="6"/>
                <c:pt idx="0">
                  <c:v>3.1</c:v>
                </c:pt>
                <c:pt idx="1">
                  <c:v>2.9</c:v>
                </c:pt>
                <c:pt idx="2">
                  <c:v>2.6</c:v>
                </c:pt>
                <c:pt idx="3">
                  <c:v>2.2999999999999998</c:v>
                </c:pt>
                <c:pt idx="4">
                  <c:v>2.1</c:v>
                </c:pt>
                <c:pt idx="5">
                  <c:v>1.1000000000000001</c:v>
                </c:pt>
              </c:numCache>
            </c:numRef>
          </c:val>
          <c:smooth val="0"/>
          <c:extLst>
            <c:ext xmlns:c16="http://schemas.microsoft.com/office/drawing/2014/chart" uri="{C3380CC4-5D6E-409C-BE32-E72D297353CC}">
              <c16:uniqueId val="{00000001-C563-49A4-BACC-A49D56D2BFFF}"/>
            </c:ext>
          </c:extLst>
        </c:ser>
        <c:ser>
          <c:idx val="2"/>
          <c:order val="2"/>
          <c:tx>
            <c:strRef>
              <c:f>'ANC 25+'!$A$5</c:f>
              <c:strCache>
                <c:ptCount val="1"/>
                <c:pt idx="0">
                  <c:v>Battambang</c:v>
                </c:pt>
              </c:strCache>
            </c:strRef>
          </c:tx>
          <c:spPr>
            <a:ln w="38100">
              <a:solidFill>
                <a:srgbClr val="88C540"/>
              </a:solidFill>
            </a:ln>
          </c:spPr>
          <c:marker>
            <c:symbol val="star"/>
            <c:size val="9"/>
            <c:spPr>
              <a:solidFill>
                <a:srgbClr val="88C540"/>
              </a:solidFill>
              <a:ln>
                <a:solidFill>
                  <a:sysClr val="window" lastClr="FFFFFF"/>
                </a:solidFill>
              </a:ln>
            </c:spPr>
          </c:marker>
          <c:cat>
            <c:numRef>
              <c:f>'ANC 25+'!$B$2:$G$2</c:f>
              <c:numCache>
                <c:formatCode>General</c:formatCode>
                <c:ptCount val="6"/>
                <c:pt idx="0">
                  <c:v>2000</c:v>
                </c:pt>
                <c:pt idx="1">
                  <c:v>2001</c:v>
                </c:pt>
                <c:pt idx="2">
                  <c:v>2002</c:v>
                </c:pt>
                <c:pt idx="3">
                  <c:v>2003</c:v>
                </c:pt>
                <c:pt idx="4">
                  <c:v>2006</c:v>
                </c:pt>
                <c:pt idx="5">
                  <c:v>2010</c:v>
                </c:pt>
              </c:numCache>
            </c:numRef>
          </c:cat>
          <c:val>
            <c:numRef>
              <c:f>'ANC 25+'!$B$5:$G$5</c:f>
              <c:numCache>
                <c:formatCode>General</c:formatCode>
                <c:ptCount val="6"/>
                <c:pt idx="0">
                  <c:v>2.2000000000000002</c:v>
                </c:pt>
                <c:pt idx="1">
                  <c:v>2.1</c:v>
                </c:pt>
                <c:pt idx="2">
                  <c:v>2.1</c:v>
                </c:pt>
                <c:pt idx="3">
                  <c:v>2</c:v>
                </c:pt>
                <c:pt idx="4">
                  <c:v>1.8</c:v>
                </c:pt>
                <c:pt idx="5">
                  <c:v>1.8</c:v>
                </c:pt>
              </c:numCache>
            </c:numRef>
          </c:val>
          <c:smooth val="0"/>
          <c:extLst>
            <c:ext xmlns:c16="http://schemas.microsoft.com/office/drawing/2014/chart" uri="{C3380CC4-5D6E-409C-BE32-E72D297353CC}">
              <c16:uniqueId val="{00000002-C563-49A4-BACC-A49D56D2BFFF}"/>
            </c:ext>
          </c:extLst>
        </c:ser>
        <c:ser>
          <c:idx val="3"/>
          <c:order val="3"/>
          <c:tx>
            <c:strRef>
              <c:f>'ANC 25+'!$A$6</c:f>
              <c:strCache>
                <c:ptCount val="1"/>
                <c:pt idx="0">
                  <c:v>Koh Kong</c:v>
                </c:pt>
              </c:strCache>
            </c:strRef>
          </c:tx>
          <c:spPr>
            <a:ln w="38100">
              <a:solidFill>
                <a:srgbClr val="EC008C"/>
              </a:solidFill>
            </a:ln>
          </c:spPr>
          <c:marker>
            <c:symbol val="plus"/>
            <c:size val="9"/>
            <c:spPr>
              <a:solidFill>
                <a:srgbClr val="EC008C"/>
              </a:solidFill>
              <a:ln>
                <a:solidFill>
                  <a:sysClr val="window" lastClr="FFFFFF"/>
                </a:solidFill>
              </a:ln>
            </c:spPr>
          </c:marker>
          <c:cat>
            <c:numRef>
              <c:f>'ANC 25+'!$B$2:$G$2</c:f>
              <c:numCache>
                <c:formatCode>General</c:formatCode>
                <c:ptCount val="6"/>
                <c:pt idx="0">
                  <c:v>2000</c:v>
                </c:pt>
                <c:pt idx="1">
                  <c:v>2001</c:v>
                </c:pt>
                <c:pt idx="2">
                  <c:v>2002</c:v>
                </c:pt>
                <c:pt idx="3">
                  <c:v>2003</c:v>
                </c:pt>
                <c:pt idx="4">
                  <c:v>2006</c:v>
                </c:pt>
                <c:pt idx="5">
                  <c:v>2010</c:v>
                </c:pt>
              </c:numCache>
            </c:numRef>
          </c:cat>
          <c:val>
            <c:numRef>
              <c:f>'ANC 25+'!$B$6:$G$6</c:f>
              <c:numCache>
                <c:formatCode>General</c:formatCode>
                <c:ptCount val="6"/>
                <c:pt idx="0">
                  <c:v>4.0999999999999996</c:v>
                </c:pt>
                <c:pt idx="1">
                  <c:v>3.6</c:v>
                </c:pt>
                <c:pt idx="2">
                  <c:v>3.1</c:v>
                </c:pt>
                <c:pt idx="3">
                  <c:v>2.6</c:v>
                </c:pt>
                <c:pt idx="4">
                  <c:v>2.2000000000000002</c:v>
                </c:pt>
                <c:pt idx="5">
                  <c:v>1.5</c:v>
                </c:pt>
              </c:numCache>
            </c:numRef>
          </c:val>
          <c:smooth val="0"/>
          <c:extLst>
            <c:ext xmlns:c16="http://schemas.microsoft.com/office/drawing/2014/chart" uri="{C3380CC4-5D6E-409C-BE32-E72D297353CC}">
              <c16:uniqueId val="{00000003-C563-49A4-BACC-A49D56D2BFFF}"/>
            </c:ext>
          </c:extLst>
        </c:ser>
        <c:ser>
          <c:idx val="4"/>
          <c:order val="4"/>
          <c:tx>
            <c:strRef>
              <c:f>'ANC 25+'!$A$7</c:f>
              <c:strCache>
                <c:ptCount val="1"/>
                <c:pt idx="0">
                  <c:v>Pailin</c:v>
                </c:pt>
              </c:strCache>
            </c:strRef>
          </c:tx>
          <c:spPr>
            <a:ln w="38100">
              <a:solidFill>
                <a:sysClr val="windowText" lastClr="000000">
                  <a:alpha val="50000"/>
                </a:sysClr>
              </a:solidFill>
            </a:ln>
          </c:spPr>
          <c:marker>
            <c:symbol val="star"/>
            <c:size val="9"/>
            <c:spPr>
              <a:solidFill>
                <a:sysClr val="windowText" lastClr="000000">
                  <a:alpha val="50000"/>
                </a:sysClr>
              </a:solidFill>
              <a:ln>
                <a:solidFill>
                  <a:sysClr val="window" lastClr="FFFFFF"/>
                </a:solidFill>
              </a:ln>
            </c:spPr>
          </c:marker>
          <c:cat>
            <c:numRef>
              <c:f>'ANC 25+'!$B$2:$G$2</c:f>
              <c:numCache>
                <c:formatCode>General</c:formatCode>
                <c:ptCount val="6"/>
                <c:pt idx="0">
                  <c:v>2000</c:v>
                </c:pt>
                <c:pt idx="1">
                  <c:v>2001</c:v>
                </c:pt>
                <c:pt idx="2">
                  <c:v>2002</c:v>
                </c:pt>
                <c:pt idx="3">
                  <c:v>2003</c:v>
                </c:pt>
                <c:pt idx="4">
                  <c:v>2006</c:v>
                </c:pt>
                <c:pt idx="5">
                  <c:v>2010</c:v>
                </c:pt>
              </c:numCache>
            </c:numRef>
          </c:cat>
          <c:val>
            <c:numRef>
              <c:f>'ANC 25+'!$B$7:$G$7</c:f>
              <c:numCache>
                <c:formatCode>General</c:formatCode>
                <c:ptCount val="6"/>
                <c:pt idx="0">
                  <c:v>3.5</c:v>
                </c:pt>
                <c:pt idx="1">
                  <c:v>3.3</c:v>
                </c:pt>
                <c:pt idx="2">
                  <c:v>3.1</c:v>
                </c:pt>
                <c:pt idx="3">
                  <c:v>2.8</c:v>
                </c:pt>
                <c:pt idx="4">
                  <c:v>3.5</c:v>
                </c:pt>
                <c:pt idx="5">
                  <c:v>0.5</c:v>
                </c:pt>
              </c:numCache>
            </c:numRef>
          </c:val>
          <c:smooth val="0"/>
          <c:extLst>
            <c:ext xmlns:c16="http://schemas.microsoft.com/office/drawing/2014/chart" uri="{C3380CC4-5D6E-409C-BE32-E72D297353CC}">
              <c16:uniqueId val="{00000004-C563-49A4-BACC-A49D56D2BFFF}"/>
            </c:ext>
          </c:extLst>
        </c:ser>
        <c:ser>
          <c:idx val="5"/>
          <c:order val="5"/>
          <c:tx>
            <c:strRef>
              <c:f>'ANC 25+'!$A$8</c:f>
              <c:strCache>
                <c:ptCount val="1"/>
                <c:pt idx="0">
                  <c:v>Sihanoukville</c:v>
                </c:pt>
              </c:strCache>
            </c:strRef>
          </c:tx>
          <c:spPr>
            <a:ln w="38100">
              <a:solidFill>
                <a:srgbClr val="F78E1E"/>
              </a:solidFill>
            </a:ln>
          </c:spPr>
          <c:marker>
            <c:spPr>
              <a:solidFill>
                <a:srgbClr val="F78E1E"/>
              </a:solidFill>
              <a:ln>
                <a:solidFill>
                  <a:sysClr val="window" lastClr="FFFFFF"/>
                </a:solidFill>
              </a:ln>
            </c:spPr>
          </c:marker>
          <c:cat>
            <c:numRef>
              <c:f>'ANC 25+'!$B$2:$G$2</c:f>
              <c:numCache>
                <c:formatCode>General</c:formatCode>
                <c:ptCount val="6"/>
                <c:pt idx="0">
                  <c:v>2000</c:v>
                </c:pt>
                <c:pt idx="1">
                  <c:v>2001</c:v>
                </c:pt>
                <c:pt idx="2">
                  <c:v>2002</c:v>
                </c:pt>
                <c:pt idx="3">
                  <c:v>2003</c:v>
                </c:pt>
                <c:pt idx="4">
                  <c:v>2006</c:v>
                </c:pt>
                <c:pt idx="5">
                  <c:v>2010</c:v>
                </c:pt>
              </c:numCache>
            </c:numRef>
          </c:cat>
          <c:val>
            <c:numRef>
              <c:f>'ANC 25+'!$B$8:$G$8</c:f>
              <c:numCache>
                <c:formatCode>General</c:formatCode>
                <c:ptCount val="6"/>
                <c:pt idx="0">
                  <c:v>3.9</c:v>
                </c:pt>
                <c:pt idx="1">
                  <c:v>3.6</c:v>
                </c:pt>
                <c:pt idx="2">
                  <c:v>3.2</c:v>
                </c:pt>
                <c:pt idx="3">
                  <c:v>2.8</c:v>
                </c:pt>
                <c:pt idx="4">
                  <c:v>2.8</c:v>
                </c:pt>
                <c:pt idx="5">
                  <c:v>1.2</c:v>
                </c:pt>
              </c:numCache>
            </c:numRef>
          </c:val>
          <c:smooth val="0"/>
          <c:extLst>
            <c:ext xmlns:c16="http://schemas.microsoft.com/office/drawing/2014/chart" uri="{C3380CC4-5D6E-409C-BE32-E72D297353CC}">
              <c16:uniqueId val="{00000005-C563-49A4-BACC-A49D56D2BFFF}"/>
            </c:ext>
          </c:extLst>
        </c:ser>
        <c:dLbls>
          <c:showLegendKey val="0"/>
          <c:showVal val="0"/>
          <c:showCatName val="0"/>
          <c:showSerName val="0"/>
          <c:showPercent val="0"/>
          <c:showBubbleSize val="0"/>
        </c:dLbls>
        <c:marker val="1"/>
        <c:smooth val="0"/>
        <c:axId val="137189248"/>
        <c:axId val="137236480"/>
      </c:lineChart>
      <c:catAx>
        <c:axId val="137189248"/>
        <c:scaling>
          <c:orientation val="minMax"/>
        </c:scaling>
        <c:delete val="0"/>
        <c:axPos val="b"/>
        <c:numFmt formatCode="General" sourceLinked="1"/>
        <c:majorTickMark val="out"/>
        <c:minorTickMark val="none"/>
        <c:tickLblPos val="nextTo"/>
        <c:crossAx val="137236480"/>
        <c:crosses val="autoZero"/>
        <c:auto val="1"/>
        <c:lblAlgn val="ctr"/>
        <c:lblOffset val="100"/>
        <c:noMultiLvlLbl val="0"/>
      </c:catAx>
      <c:valAx>
        <c:axId val="137236480"/>
        <c:scaling>
          <c:orientation val="minMax"/>
          <c:max val="5"/>
        </c:scaling>
        <c:delete val="0"/>
        <c:axPos val="l"/>
        <c:title>
          <c:tx>
            <c:rich>
              <a:bodyPr rot="0" vert="horz"/>
              <a:lstStyle/>
              <a:p>
                <a:pPr>
                  <a:defRPr/>
                </a:pPr>
                <a:r>
                  <a:rPr lang="en-US"/>
                  <a:t>%</a:t>
                </a:r>
              </a:p>
            </c:rich>
          </c:tx>
          <c:layout>
            <c:manualLayout>
              <c:xMode val="edge"/>
              <c:yMode val="edge"/>
              <c:x val="0.17802950107663801"/>
              <c:y val="1.4386173426434904E-4"/>
            </c:manualLayout>
          </c:layout>
          <c:overlay val="0"/>
        </c:title>
        <c:numFmt formatCode="General" sourceLinked="1"/>
        <c:majorTickMark val="out"/>
        <c:minorTickMark val="none"/>
        <c:tickLblPos val="nextTo"/>
        <c:crossAx val="137189248"/>
        <c:crosses val="autoZero"/>
        <c:crossBetween val="between"/>
        <c:majorUnit val="1"/>
      </c:valAx>
      <c:dTable>
        <c:showHorzBorder val="1"/>
        <c:showVertBorder val="1"/>
        <c:showOutline val="1"/>
        <c:showKeys val="1"/>
      </c:dTable>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889385221078146E-2"/>
          <c:y val="6.3991078368422827E-2"/>
          <c:w val="0.89951178578639213"/>
          <c:h val="0.62957459378795833"/>
        </c:manualLayout>
      </c:layout>
      <c:barChart>
        <c:barDir val="col"/>
        <c:grouping val="clustered"/>
        <c:varyColors val="0"/>
        <c:ser>
          <c:idx val="0"/>
          <c:order val="0"/>
          <c:spPr>
            <a:solidFill>
              <a:srgbClr val="F78E1E"/>
            </a:solidFill>
            <a:ln w="381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prev_ANC_HSS 2014'!$A$43:$A$61</c:f>
              <c:strCache>
                <c:ptCount val="19"/>
                <c:pt idx="0">
                  <c:v>1996</c:v>
                </c:pt>
                <c:pt idx="1">
                  <c:v>1997</c:v>
                </c:pt>
                <c:pt idx="2">
                  <c:v>1998</c:v>
                </c:pt>
                <c:pt idx="3">
                  <c:v>1999</c:v>
                </c:pt>
                <c:pt idx="4">
                  <c:v>2000</c:v>
                </c:pt>
                <c:pt idx="5">
                  <c:v>2001</c:v>
                </c:pt>
                <c:pt idx="6">
                  <c:v>2002</c:v>
                </c:pt>
                <c:pt idx="7">
                  <c:v>2003</c:v>
                </c:pt>
                <c:pt idx="8">
                  <c:v>2004</c:v>
                </c:pt>
                <c:pt idx="9">
                  <c:v>2005</c:v>
                </c:pt>
                <c:pt idx="10">
                  <c:v>* 2006</c:v>
                </c:pt>
                <c:pt idx="11">
                  <c:v>2007</c:v>
                </c:pt>
                <c:pt idx="12">
                  <c:v>2008</c:v>
                </c:pt>
                <c:pt idx="13">
                  <c:v>2009</c:v>
                </c:pt>
                <c:pt idx="14">
                  <c:v>* 2010</c:v>
                </c:pt>
                <c:pt idx="15">
                  <c:v>2011</c:v>
                </c:pt>
                <c:pt idx="16">
                  <c:v>2012</c:v>
                </c:pt>
                <c:pt idx="17">
                  <c:v>2013</c:v>
                </c:pt>
                <c:pt idx="18">
                  <c:v>* 2014</c:v>
                </c:pt>
              </c:strCache>
            </c:strRef>
          </c:cat>
          <c:val>
            <c:numRef>
              <c:f>'HIV prev_ANC_HSS 2014'!$B$43:$B$61</c:f>
              <c:numCache>
                <c:formatCode>General</c:formatCode>
                <c:ptCount val="19"/>
                <c:pt idx="0">
                  <c:v>1.8</c:v>
                </c:pt>
                <c:pt idx="1">
                  <c:v>2.5</c:v>
                </c:pt>
                <c:pt idx="3">
                  <c:v>2.9</c:v>
                </c:pt>
                <c:pt idx="4">
                  <c:v>1.9</c:v>
                </c:pt>
                <c:pt idx="6">
                  <c:v>2.4</c:v>
                </c:pt>
                <c:pt idx="7">
                  <c:v>2.2000000000000002</c:v>
                </c:pt>
                <c:pt idx="10">
                  <c:v>0.9</c:v>
                </c:pt>
                <c:pt idx="14">
                  <c:v>0.48</c:v>
                </c:pt>
                <c:pt idx="18">
                  <c:v>0.28000000000000003</c:v>
                </c:pt>
              </c:numCache>
            </c:numRef>
          </c:val>
          <c:extLst>
            <c:ext xmlns:c16="http://schemas.microsoft.com/office/drawing/2014/chart" uri="{C3380CC4-5D6E-409C-BE32-E72D297353CC}">
              <c16:uniqueId val="{00000000-F55B-41DD-B7F7-AA46D0917124}"/>
            </c:ext>
          </c:extLst>
        </c:ser>
        <c:dLbls>
          <c:showLegendKey val="0"/>
          <c:showVal val="0"/>
          <c:showCatName val="0"/>
          <c:showSerName val="0"/>
          <c:showPercent val="0"/>
          <c:showBubbleSize val="0"/>
        </c:dLbls>
        <c:gapWidth val="70"/>
        <c:axId val="138459776"/>
        <c:axId val="155863680"/>
      </c:barChart>
      <c:catAx>
        <c:axId val="138459776"/>
        <c:scaling>
          <c:orientation val="minMax"/>
        </c:scaling>
        <c:delete val="0"/>
        <c:axPos val="b"/>
        <c:numFmt formatCode="General" sourceLinked="1"/>
        <c:majorTickMark val="out"/>
        <c:minorTickMark val="none"/>
        <c:tickLblPos val="nextTo"/>
        <c:txPr>
          <a:bodyPr rot="-3240000"/>
          <a:lstStyle/>
          <a:p>
            <a:pPr>
              <a:defRPr/>
            </a:pPr>
            <a:endParaRPr lang="en-US"/>
          </a:p>
        </c:txPr>
        <c:crossAx val="155863680"/>
        <c:crosses val="autoZero"/>
        <c:auto val="1"/>
        <c:lblAlgn val="ctr"/>
        <c:lblOffset val="100"/>
        <c:noMultiLvlLbl val="0"/>
      </c:catAx>
      <c:valAx>
        <c:axId val="155863680"/>
        <c:scaling>
          <c:orientation val="minMax"/>
          <c:max val="4"/>
          <c:min val="0"/>
        </c:scaling>
        <c:delete val="0"/>
        <c:axPos val="l"/>
        <c:majorGridlines>
          <c:spPr>
            <a:ln>
              <a:solidFill>
                <a:schemeClr val="bg1">
                  <a:lumMod val="65000"/>
                </a:schemeClr>
              </a:solidFill>
              <a:prstDash val="dashDot"/>
            </a:ln>
          </c:spPr>
        </c:majorGridlines>
        <c:title>
          <c:tx>
            <c:rich>
              <a:bodyPr rot="0" vert="horz"/>
              <a:lstStyle/>
              <a:p>
                <a:pPr>
                  <a:defRPr/>
                </a:pPr>
                <a:r>
                  <a:rPr lang="en-US"/>
                  <a:t>%</a:t>
                </a:r>
              </a:p>
            </c:rich>
          </c:tx>
          <c:layout>
            <c:manualLayout>
              <c:xMode val="edge"/>
              <c:yMode val="edge"/>
              <c:x val="9.2807424593967514E-3"/>
              <c:y val="5.0034357293321161E-2"/>
            </c:manualLayout>
          </c:layout>
          <c:overlay val="0"/>
        </c:title>
        <c:numFmt formatCode="General" sourceLinked="1"/>
        <c:majorTickMark val="out"/>
        <c:minorTickMark val="none"/>
        <c:tickLblPos val="nextTo"/>
        <c:crossAx val="138459776"/>
        <c:crosses val="autoZero"/>
        <c:crossBetween val="between"/>
        <c:majorUnit val="1"/>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463518636746982"/>
          <c:y val="3.3409255487775132E-2"/>
          <c:w val="0.63799248066964598"/>
          <c:h val="0.88826122641861394"/>
        </c:manualLayout>
      </c:layout>
      <c:barChart>
        <c:barDir val="bar"/>
        <c:grouping val="clustered"/>
        <c:varyColors val="0"/>
        <c:ser>
          <c:idx val="0"/>
          <c:order val="0"/>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prev_ANC_HSS 2014'!$A$71:$A$92</c:f>
              <c:strCache>
                <c:ptCount val="22"/>
                <c:pt idx="0">
                  <c:v>Koh Kong</c:v>
                </c:pt>
                <c:pt idx="1">
                  <c:v>Krong Preah Sihanou</c:v>
                </c:pt>
                <c:pt idx="2">
                  <c:v>Preah Vihear</c:v>
                </c:pt>
                <c:pt idx="3">
                  <c:v>Phnom Penh</c:v>
                </c:pt>
                <c:pt idx="4">
                  <c:v>Siem Reap</c:v>
                </c:pt>
                <c:pt idx="5">
                  <c:v>Kampong Cham</c:v>
                </c:pt>
                <c:pt idx="6">
                  <c:v>Kampot</c:v>
                </c:pt>
                <c:pt idx="7">
                  <c:v>Kandal</c:v>
                </c:pt>
                <c:pt idx="8">
                  <c:v>Takeo</c:v>
                </c:pt>
                <c:pt idx="9">
                  <c:v>Kratie</c:v>
                </c:pt>
                <c:pt idx="10">
                  <c:v>Kampong Speu</c:v>
                </c:pt>
                <c:pt idx="11">
                  <c:v>Battambang</c:v>
                </c:pt>
                <c:pt idx="12">
                  <c:v>Banteay Meanchey</c:v>
                </c:pt>
                <c:pt idx="13">
                  <c:v>Svay Rieng</c:v>
                </c:pt>
                <c:pt idx="14">
                  <c:v>Ratanak Kiri</c:v>
                </c:pt>
                <c:pt idx="15">
                  <c:v>Krong Pailin</c:v>
                </c:pt>
                <c:pt idx="16">
                  <c:v>Kampong Chhnang</c:v>
                </c:pt>
                <c:pt idx="17">
                  <c:v>Stoeung Treng</c:v>
                </c:pt>
                <c:pt idx="18">
                  <c:v>Pursat</c:v>
                </c:pt>
                <c:pt idx="19">
                  <c:v>Prey Veng</c:v>
                </c:pt>
                <c:pt idx="20">
                  <c:v>Oddar Meanchey</c:v>
                </c:pt>
                <c:pt idx="21">
                  <c:v>Kampong Thom</c:v>
                </c:pt>
              </c:strCache>
            </c:strRef>
          </c:cat>
          <c:val>
            <c:numRef>
              <c:f>'HIV prev_ANC_HSS 2014'!$B$71:$B$92</c:f>
              <c:numCache>
                <c:formatCode>General</c:formatCode>
                <c:ptCount val="22"/>
                <c:pt idx="0">
                  <c:v>1.05</c:v>
                </c:pt>
                <c:pt idx="1">
                  <c:v>0.68</c:v>
                </c:pt>
                <c:pt idx="2">
                  <c:v>0.56999999999999995</c:v>
                </c:pt>
                <c:pt idx="3">
                  <c:v>0.46</c:v>
                </c:pt>
                <c:pt idx="4">
                  <c:v>0.45</c:v>
                </c:pt>
                <c:pt idx="5">
                  <c:v>0.45</c:v>
                </c:pt>
                <c:pt idx="6">
                  <c:v>0.45</c:v>
                </c:pt>
                <c:pt idx="7">
                  <c:v>0.34</c:v>
                </c:pt>
                <c:pt idx="8">
                  <c:v>0.26</c:v>
                </c:pt>
                <c:pt idx="9">
                  <c:v>0.23</c:v>
                </c:pt>
                <c:pt idx="10">
                  <c:v>0.23</c:v>
                </c:pt>
                <c:pt idx="11">
                  <c:v>0.23</c:v>
                </c:pt>
                <c:pt idx="12">
                  <c:v>0.12</c:v>
                </c:pt>
                <c:pt idx="13">
                  <c:v>0.11</c:v>
                </c:pt>
                <c:pt idx="14">
                  <c:v>0.11</c:v>
                </c:pt>
                <c:pt idx="15">
                  <c:v>0.11</c:v>
                </c:pt>
                <c:pt idx="16">
                  <c:v>0.11</c:v>
                </c:pt>
                <c:pt idx="17">
                  <c:v>0</c:v>
                </c:pt>
                <c:pt idx="18">
                  <c:v>0</c:v>
                </c:pt>
                <c:pt idx="19">
                  <c:v>0</c:v>
                </c:pt>
                <c:pt idx="20">
                  <c:v>0</c:v>
                </c:pt>
                <c:pt idx="21">
                  <c:v>0</c:v>
                </c:pt>
              </c:numCache>
            </c:numRef>
          </c:val>
          <c:extLst>
            <c:ext xmlns:c16="http://schemas.microsoft.com/office/drawing/2014/chart" uri="{C3380CC4-5D6E-409C-BE32-E72D297353CC}">
              <c16:uniqueId val="{00000000-BF05-42D5-B49C-D9D621CBDBA1}"/>
            </c:ext>
          </c:extLst>
        </c:ser>
        <c:dLbls>
          <c:showLegendKey val="0"/>
          <c:showVal val="0"/>
          <c:showCatName val="0"/>
          <c:showSerName val="0"/>
          <c:showPercent val="0"/>
          <c:showBubbleSize val="0"/>
        </c:dLbls>
        <c:gapWidth val="150"/>
        <c:axId val="158141056"/>
        <c:axId val="158433664"/>
      </c:barChart>
      <c:catAx>
        <c:axId val="158141056"/>
        <c:scaling>
          <c:orientation val="minMax"/>
        </c:scaling>
        <c:delete val="0"/>
        <c:axPos val="l"/>
        <c:numFmt formatCode="General" sourceLinked="0"/>
        <c:majorTickMark val="out"/>
        <c:minorTickMark val="none"/>
        <c:tickLblPos val="nextTo"/>
        <c:crossAx val="158433664"/>
        <c:crosses val="autoZero"/>
        <c:auto val="1"/>
        <c:lblAlgn val="ctr"/>
        <c:lblOffset val="100"/>
        <c:noMultiLvlLbl val="0"/>
      </c:catAx>
      <c:valAx>
        <c:axId val="158433664"/>
        <c:scaling>
          <c:orientation val="minMax"/>
        </c:scaling>
        <c:delete val="0"/>
        <c:axPos val="b"/>
        <c:majorGridlines>
          <c:spPr>
            <a:ln>
              <a:solidFill>
                <a:schemeClr val="bg1">
                  <a:lumMod val="65000"/>
                </a:schemeClr>
              </a:solidFill>
              <a:prstDash val="dashDot"/>
            </a:ln>
          </c:spPr>
        </c:majorGridlines>
        <c:title>
          <c:tx>
            <c:rich>
              <a:bodyPr/>
              <a:lstStyle/>
              <a:p>
                <a:pPr>
                  <a:defRPr/>
                </a:pPr>
                <a:r>
                  <a:rPr lang="en-US"/>
                  <a:t>%</a:t>
                </a:r>
              </a:p>
            </c:rich>
          </c:tx>
          <c:layout>
            <c:manualLayout>
              <c:xMode val="edge"/>
              <c:yMode val="edge"/>
              <c:x val="0.95119891545088397"/>
              <c:y val="0.92817010070128347"/>
            </c:manualLayout>
          </c:layout>
          <c:overlay val="0"/>
        </c:title>
        <c:numFmt formatCode="General" sourceLinked="1"/>
        <c:majorTickMark val="out"/>
        <c:minorTickMark val="none"/>
        <c:tickLblPos val="nextTo"/>
        <c:crossAx val="158141056"/>
        <c:crosses val="autoZero"/>
        <c:crossBetween val="between"/>
      </c:valAx>
    </c:plotArea>
    <c:plotVisOnly val="1"/>
    <c:dispBlanksAs val="gap"/>
    <c:showDLblsOverMax val="0"/>
  </c:chart>
  <c:txPr>
    <a:bodyPr/>
    <a:lstStyle/>
    <a:p>
      <a:pPr>
        <a:defRPr sz="1200" b="0">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816853538468976E-2"/>
          <c:y val="7.721342061158018E-2"/>
          <c:w val="0.78590643911446556"/>
          <c:h val="0.67435980141036589"/>
        </c:manualLayout>
      </c:layout>
      <c:barChart>
        <c:barDir val="col"/>
        <c:grouping val="clustered"/>
        <c:varyColors val="0"/>
        <c:ser>
          <c:idx val="2"/>
          <c:order val="0"/>
          <c:tx>
            <c:strRef>
              <c:f>'[Chart in Microsoft PowerPoint]Condom use last sex KP'!$A$7</c:f>
              <c:strCache>
                <c:ptCount val="1"/>
                <c:pt idx="0">
                  <c:v>PWID</c:v>
                </c:pt>
              </c:strCache>
            </c:strRef>
          </c:tx>
          <c:spPr>
            <a:solidFill>
              <a:srgbClr val="00AEEF"/>
            </a:solidFill>
          </c:spPr>
          <c:invertIfNegative val="0"/>
          <c:dLbls>
            <c:dLbl>
              <c:idx val="4"/>
              <c:layout>
                <c:manualLayout>
                  <c:x val="0"/>
                  <c:y val="7.62994639812461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FC-4D88-BF87-CE1AE71B955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 in Microsoft PowerPoint]Condom use last sex KP'!$B$4:$R$4</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'[Chart in Microsoft PowerPoint]Condom use last sex KP'!$B$7:$R$7</c:f>
              <c:numCache>
                <c:formatCode>General</c:formatCode>
                <c:ptCount val="17"/>
                <c:pt idx="4" formatCode="0">
                  <c:v>81.33</c:v>
                </c:pt>
                <c:pt idx="9" formatCode="0">
                  <c:v>73</c:v>
                </c:pt>
                <c:pt idx="14" formatCode="0">
                  <c:v>9</c:v>
                </c:pt>
              </c:numCache>
            </c:numRef>
          </c:val>
          <c:extLst>
            <c:ext xmlns:c16="http://schemas.microsoft.com/office/drawing/2014/chart" uri="{C3380CC4-5D6E-409C-BE32-E72D297353CC}">
              <c16:uniqueId val="{00000001-41FC-4D88-BF87-CE1AE71B9554}"/>
            </c:ext>
          </c:extLst>
        </c:ser>
        <c:ser>
          <c:idx val="1"/>
          <c:order val="1"/>
          <c:tx>
            <c:strRef>
              <c:f>'[Chart in Microsoft PowerPoint]Condom use last sex KP'!$A$6</c:f>
              <c:strCache>
                <c:ptCount val="1"/>
                <c:pt idx="0">
                  <c:v>MSM</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 in Microsoft PowerPoint]Condom use last sex KP'!$B$4:$R$4</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'[Chart in Microsoft PowerPoint]Condom use last sex KP'!$B$6:$R$6</c:f>
              <c:numCache>
                <c:formatCode>General</c:formatCode>
                <c:ptCount val="17"/>
                <c:pt idx="4" formatCode="0">
                  <c:v>86.5</c:v>
                </c:pt>
                <c:pt idx="7" formatCode="0">
                  <c:v>66.39</c:v>
                </c:pt>
                <c:pt idx="9" formatCode="0">
                  <c:v>87</c:v>
                </c:pt>
                <c:pt idx="12" formatCode="0">
                  <c:v>69</c:v>
                </c:pt>
                <c:pt idx="16">
                  <c:v>76.2</c:v>
                </c:pt>
              </c:numCache>
            </c:numRef>
          </c:val>
          <c:extLst>
            <c:ext xmlns:c16="http://schemas.microsoft.com/office/drawing/2014/chart" uri="{C3380CC4-5D6E-409C-BE32-E72D297353CC}">
              <c16:uniqueId val="{00000002-41FC-4D88-BF87-CE1AE71B9554}"/>
            </c:ext>
          </c:extLst>
        </c:ser>
        <c:ser>
          <c:idx val="0"/>
          <c:order val="2"/>
          <c:tx>
            <c:strRef>
              <c:f>'[Chart in Microsoft PowerPoint]Condom use last sex KP'!$A$5</c:f>
              <c:strCache>
                <c:ptCount val="1"/>
                <c:pt idx="0">
                  <c:v>FSW *</c:v>
                </c:pt>
              </c:strCache>
            </c:strRef>
          </c:tx>
          <c:spPr>
            <a:solidFill>
              <a:srgbClr val="00A99A"/>
            </a:solidFill>
            <a:ln>
              <a:noFill/>
            </a:ln>
          </c:spPr>
          <c:invertIfNegative val="0"/>
          <c:dLbls>
            <c:dLbl>
              <c:idx val="0"/>
              <c:layout>
                <c:manualLayout>
                  <c:x val="2.0481310803891449E-3"/>
                  <c:y val="1.14449195971868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FC-4D88-BF87-CE1AE71B955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 in Microsoft PowerPoint]Condom use last sex KP'!$B$4:$R$4</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'[Chart in Microsoft PowerPoint]Condom use last sex KP'!$B$5:$R$5</c:f>
              <c:numCache>
                <c:formatCode>General</c:formatCode>
                <c:ptCount val="17"/>
                <c:pt idx="0" formatCode="0">
                  <c:v>96</c:v>
                </c:pt>
                <c:pt idx="4" formatCode="0">
                  <c:v>98.99</c:v>
                </c:pt>
                <c:pt idx="7" formatCode="0">
                  <c:v>99</c:v>
                </c:pt>
                <c:pt idx="8" formatCode="0">
                  <c:v>85.5</c:v>
                </c:pt>
                <c:pt idx="10" formatCode="0">
                  <c:v>80.599999999999994</c:v>
                </c:pt>
                <c:pt idx="13" formatCode="0">
                  <c:v>89</c:v>
                </c:pt>
              </c:numCache>
            </c:numRef>
          </c:val>
          <c:extLst>
            <c:ext xmlns:c16="http://schemas.microsoft.com/office/drawing/2014/chart" uri="{C3380CC4-5D6E-409C-BE32-E72D297353CC}">
              <c16:uniqueId val="{00000004-41FC-4D88-BF87-CE1AE71B9554}"/>
            </c:ext>
          </c:extLst>
        </c:ser>
        <c:dLbls>
          <c:showLegendKey val="0"/>
          <c:showVal val="0"/>
          <c:showCatName val="0"/>
          <c:showSerName val="0"/>
          <c:showPercent val="0"/>
          <c:showBubbleSize val="0"/>
        </c:dLbls>
        <c:gapWidth val="10"/>
        <c:axId val="158710400"/>
        <c:axId val="158867840"/>
      </c:barChart>
      <c:scatterChart>
        <c:scatterStyle val="lineMarker"/>
        <c:varyColors val="0"/>
        <c:ser>
          <c:idx val="3"/>
          <c:order val="3"/>
          <c:tx>
            <c:strRef>
              <c:f>'[Chart in Microsoft PowerPoint]Condom use last sex KP'!$S$8</c:f>
              <c:strCache>
                <c:ptCount val="1"/>
                <c:pt idx="0">
                  <c:v>tar</c:v>
                </c:pt>
              </c:strCache>
            </c:strRef>
          </c:tx>
          <c:spPr>
            <a:ln w="19050">
              <a:solidFill>
                <a:srgbClr val="E31837"/>
              </a:solidFill>
              <a:prstDash val="dash"/>
            </a:ln>
          </c:spPr>
          <c:marker>
            <c:symbol val="none"/>
          </c:marker>
          <c:xVal>
            <c:numRef>
              <c:f>'[Chart in Microsoft PowerPoint]Condom use last sex KP'!$R$9:$R$10</c:f>
              <c:numCache>
                <c:formatCode>General</c:formatCode>
                <c:ptCount val="2"/>
                <c:pt idx="0">
                  <c:v>0</c:v>
                </c:pt>
                <c:pt idx="1">
                  <c:v>1</c:v>
                </c:pt>
              </c:numCache>
            </c:numRef>
          </c:xVal>
          <c:yVal>
            <c:numRef>
              <c:f>'[Chart in Microsoft PowerPoint]Condom use last sex KP'!$S$9:$S$10</c:f>
              <c:numCache>
                <c:formatCode>General</c:formatCode>
                <c:ptCount val="2"/>
                <c:pt idx="0">
                  <c:v>90</c:v>
                </c:pt>
                <c:pt idx="1">
                  <c:v>90</c:v>
                </c:pt>
              </c:numCache>
            </c:numRef>
          </c:yVal>
          <c:smooth val="0"/>
          <c:extLst>
            <c:ext xmlns:c16="http://schemas.microsoft.com/office/drawing/2014/chart" uri="{C3380CC4-5D6E-409C-BE32-E72D297353CC}">
              <c16:uniqueId val="{00000005-41FC-4D88-BF87-CE1AE71B9554}"/>
            </c:ext>
          </c:extLst>
        </c:ser>
        <c:dLbls>
          <c:showLegendKey val="0"/>
          <c:showVal val="0"/>
          <c:showCatName val="0"/>
          <c:showSerName val="0"/>
          <c:showPercent val="0"/>
          <c:showBubbleSize val="0"/>
        </c:dLbls>
        <c:axId val="158871552"/>
        <c:axId val="158869760"/>
      </c:scatterChart>
      <c:catAx>
        <c:axId val="158710400"/>
        <c:scaling>
          <c:orientation val="minMax"/>
        </c:scaling>
        <c:delete val="0"/>
        <c:axPos val="b"/>
        <c:numFmt formatCode="General" sourceLinked="1"/>
        <c:majorTickMark val="out"/>
        <c:minorTickMark val="none"/>
        <c:tickLblPos val="nextTo"/>
        <c:txPr>
          <a:bodyPr rot="-2700000"/>
          <a:lstStyle/>
          <a:p>
            <a:pPr>
              <a:defRPr/>
            </a:pPr>
            <a:endParaRPr lang="en-US"/>
          </a:p>
        </c:txPr>
        <c:crossAx val="158867840"/>
        <c:crosses val="autoZero"/>
        <c:auto val="1"/>
        <c:lblAlgn val="ctr"/>
        <c:lblOffset val="100"/>
        <c:noMultiLvlLbl val="0"/>
      </c:catAx>
      <c:valAx>
        <c:axId val="158867840"/>
        <c:scaling>
          <c:orientation val="minMax"/>
          <c:max val="100"/>
          <c:min val="0"/>
        </c:scaling>
        <c:delete val="0"/>
        <c:axPos val="l"/>
        <c:title>
          <c:tx>
            <c:rich>
              <a:bodyPr rot="0" vert="horz"/>
              <a:lstStyle/>
              <a:p>
                <a:pPr>
                  <a:defRPr/>
                </a:pPr>
                <a:r>
                  <a:rPr lang="en-US"/>
                  <a:t>%</a:t>
                </a:r>
              </a:p>
            </c:rich>
          </c:tx>
          <c:layout>
            <c:manualLayout>
              <c:xMode val="edge"/>
              <c:yMode val="edge"/>
              <c:x val="3.4173786071045615E-3"/>
              <c:y val="0.14534182455012609"/>
            </c:manualLayout>
          </c:layout>
          <c:overlay val="0"/>
        </c:title>
        <c:numFmt formatCode="General" sourceLinked="1"/>
        <c:majorTickMark val="out"/>
        <c:minorTickMark val="none"/>
        <c:tickLblPos val="nextTo"/>
        <c:crossAx val="158710400"/>
        <c:crosses val="autoZero"/>
        <c:crossBetween val="between"/>
        <c:majorUnit val="20"/>
      </c:valAx>
      <c:valAx>
        <c:axId val="158869760"/>
        <c:scaling>
          <c:orientation val="minMax"/>
          <c:max val="100"/>
          <c:min val="0"/>
        </c:scaling>
        <c:delete val="1"/>
        <c:axPos val="r"/>
        <c:numFmt formatCode="General" sourceLinked="1"/>
        <c:majorTickMark val="out"/>
        <c:minorTickMark val="none"/>
        <c:tickLblPos val="nextTo"/>
        <c:crossAx val="158871552"/>
        <c:crosses val="max"/>
        <c:crossBetween val="midCat"/>
        <c:majorUnit val="10"/>
      </c:valAx>
      <c:valAx>
        <c:axId val="158871552"/>
        <c:scaling>
          <c:orientation val="minMax"/>
          <c:max val="1"/>
          <c:min val="0"/>
        </c:scaling>
        <c:delete val="1"/>
        <c:axPos val="t"/>
        <c:numFmt formatCode="General" sourceLinked="1"/>
        <c:majorTickMark val="out"/>
        <c:minorTickMark val="none"/>
        <c:tickLblPos val="nextTo"/>
        <c:crossAx val="158869760"/>
        <c:crosses val="max"/>
        <c:crossBetween val="midCat"/>
        <c:majorUnit val="0.2"/>
      </c:valAx>
    </c:plotArea>
    <c:legend>
      <c:legendPos val="r"/>
      <c:legendEntry>
        <c:idx val="3"/>
        <c:delete val="1"/>
      </c:legendEntry>
      <c:layout>
        <c:manualLayout>
          <c:xMode val="edge"/>
          <c:yMode val="edge"/>
          <c:x val="0.87641212871911689"/>
          <c:y val="0.43021680762860726"/>
          <c:w val="0.11381495507701876"/>
          <c:h val="0.20707105587705149"/>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550877337016777E-2"/>
          <c:y val="7.4303612767518554E-2"/>
          <c:w val="0.89443693775498956"/>
          <c:h val="0.61771451433026514"/>
        </c:manualLayout>
      </c:layout>
      <c:barChart>
        <c:barDir val="col"/>
        <c:grouping val="clustered"/>
        <c:varyColors val="0"/>
        <c:ser>
          <c:idx val="2"/>
          <c:order val="2"/>
          <c:tx>
            <c:strRef>
              <c:f>'Const condom use FSW'!$F$3</c:f>
              <c:strCache>
                <c:ptCount val="1"/>
                <c:pt idx="0">
                  <c:v>FEWs with clients</c:v>
                </c:pt>
              </c:strCache>
            </c:strRef>
          </c:tx>
          <c:spPr>
            <a:solidFill>
              <a:srgbClr val="F78E1E"/>
            </a:solidFill>
          </c:spPr>
          <c:invertIfNegative val="0"/>
          <c:dLbls>
            <c:dLbl>
              <c:idx val="16"/>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2998-4692-9ECB-34F5CED177C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'Const condom use FSW'!$C$4:$C$23</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'Const condom use FSW'!$F$4:$F$23</c:f>
              <c:numCache>
                <c:formatCode>General</c:formatCode>
                <c:ptCount val="20"/>
                <c:pt idx="13" formatCode="0">
                  <c:v>81</c:v>
                </c:pt>
                <c:pt idx="16" formatCode="0">
                  <c:v>80.599999999999994</c:v>
                </c:pt>
                <c:pt idx="19" formatCode="0">
                  <c:v>86.2</c:v>
                </c:pt>
              </c:numCache>
            </c:numRef>
          </c:val>
          <c:extLst>
            <c:ext xmlns:c16="http://schemas.microsoft.com/office/drawing/2014/chart" uri="{C3380CC4-5D6E-409C-BE32-E72D297353CC}">
              <c16:uniqueId val="{00000001-AAA2-4486-AB2A-C7E2C88325A3}"/>
            </c:ext>
          </c:extLst>
        </c:ser>
        <c:ser>
          <c:idx val="3"/>
          <c:order val="3"/>
          <c:tx>
            <c:strRef>
              <c:f>'Const condom use FSW'!$G$3</c:f>
              <c:strCache>
                <c:ptCount val="1"/>
                <c:pt idx="0">
                  <c:v>FEWs with sweethearts</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'Const condom use FSW'!$C$4:$C$23</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'Const condom use FSW'!$G$4:$G$23</c:f>
              <c:numCache>
                <c:formatCode>General</c:formatCode>
                <c:ptCount val="20"/>
                <c:pt idx="13" formatCode="0">
                  <c:v>39.4</c:v>
                </c:pt>
                <c:pt idx="16" formatCode="0">
                  <c:v>36.1</c:v>
                </c:pt>
                <c:pt idx="19" formatCode="0">
                  <c:v>27.1</c:v>
                </c:pt>
              </c:numCache>
            </c:numRef>
          </c:val>
          <c:extLst>
            <c:ext xmlns:c16="http://schemas.microsoft.com/office/drawing/2014/chart" uri="{C3380CC4-5D6E-409C-BE32-E72D297353CC}">
              <c16:uniqueId val="{00000002-AAA2-4486-AB2A-C7E2C88325A3}"/>
            </c:ext>
          </c:extLst>
        </c:ser>
        <c:dLbls>
          <c:showLegendKey val="0"/>
          <c:showVal val="0"/>
          <c:showCatName val="0"/>
          <c:showSerName val="0"/>
          <c:showPercent val="0"/>
          <c:showBubbleSize val="0"/>
        </c:dLbls>
        <c:gapWidth val="19"/>
        <c:axId val="158589696"/>
        <c:axId val="158592000"/>
      </c:barChart>
      <c:lineChart>
        <c:grouping val="standard"/>
        <c:varyColors val="0"/>
        <c:ser>
          <c:idx val="0"/>
          <c:order val="0"/>
          <c:tx>
            <c:strRef>
              <c:f>'Const condom use FSW'!$D$3</c:f>
              <c:strCache>
                <c:ptCount val="1"/>
                <c:pt idx="0">
                  <c:v>Direct FSW with clients *</c:v>
                </c:pt>
              </c:strCache>
            </c:strRef>
          </c:tx>
          <c:spPr>
            <a:ln w="50800">
              <a:solidFill>
                <a:srgbClr val="00AEEF"/>
              </a:solidFill>
            </a:ln>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A2-4486-AB2A-C7E2C88325A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'Const condom use FSW'!$C$4:$C$23</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'Const condom use FSW'!$D$4:$D$23</c:f>
              <c:numCache>
                <c:formatCode>General</c:formatCode>
                <c:ptCount val="20"/>
                <c:pt idx="0">
                  <c:v>42</c:v>
                </c:pt>
                <c:pt idx="1">
                  <c:v>53</c:v>
                </c:pt>
                <c:pt idx="2">
                  <c:v>78</c:v>
                </c:pt>
                <c:pt idx="4">
                  <c:v>92</c:v>
                </c:pt>
                <c:pt idx="6">
                  <c:v>96</c:v>
                </c:pt>
                <c:pt idx="10">
                  <c:v>94</c:v>
                </c:pt>
              </c:numCache>
            </c:numRef>
          </c:val>
          <c:smooth val="0"/>
          <c:extLst>
            <c:ext xmlns:c16="http://schemas.microsoft.com/office/drawing/2014/chart" uri="{C3380CC4-5D6E-409C-BE32-E72D297353CC}">
              <c16:uniqueId val="{00000004-AAA2-4486-AB2A-C7E2C88325A3}"/>
            </c:ext>
          </c:extLst>
        </c:ser>
        <c:ser>
          <c:idx val="1"/>
          <c:order val="1"/>
          <c:tx>
            <c:strRef>
              <c:f>'Const condom use FSW'!$E$3</c:f>
              <c:strCache>
                <c:ptCount val="1"/>
                <c:pt idx="0">
                  <c:v>Beer Promoters with clients</c:v>
                </c:pt>
              </c:strCache>
            </c:strRef>
          </c:tx>
          <c:spPr>
            <a:ln w="50800">
              <a:solidFill>
                <a:srgbClr val="E31837"/>
              </a:solidFill>
            </a:ln>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A2-4486-AB2A-C7E2C88325A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'Const condom use FSW'!$C$4:$C$23</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'Const condom use FSW'!$E$4:$E$23</c:f>
              <c:numCache>
                <c:formatCode>General</c:formatCode>
                <c:ptCount val="20"/>
                <c:pt idx="0">
                  <c:v>15</c:v>
                </c:pt>
                <c:pt idx="1">
                  <c:v>30</c:v>
                </c:pt>
                <c:pt idx="2">
                  <c:v>38</c:v>
                </c:pt>
                <c:pt idx="4">
                  <c:v>55</c:v>
                </c:pt>
                <c:pt idx="6">
                  <c:v>84</c:v>
                </c:pt>
                <c:pt idx="10">
                  <c:v>83</c:v>
                </c:pt>
              </c:numCache>
            </c:numRef>
          </c:val>
          <c:smooth val="0"/>
          <c:extLst>
            <c:ext xmlns:c16="http://schemas.microsoft.com/office/drawing/2014/chart" uri="{C3380CC4-5D6E-409C-BE32-E72D297353CC}">
              <c16:uniqueId val="{00000006-AAA2-4486-AB2A-C7E2C88325A3}"/>
            </c:ext>
          </c:extLst>
        </c:ser>
        <c:dLbls>
          <c:showLegendKey val="0"/>
          <c:showVal val="0"/>
          <c:showCatName val="0"/>
          <c:showSerName val="0"/>
          <c:showPercent val="0"/>
          <c:showBubbleSize val="0"/>
        </c:dLbls>
        <c:marker val="1"/>
        <c:smooth val="0"/>
        <c:axId val="158589696"/>
        <c:axId val="158592000"/>
      </c:lineChart>
      <c:catAx>
        <c:axId val="158589696"/>
        <c:scaling>
          <c:orientation val="minMax"/>
        </c:scaling>
        <c:delete val="0"/>
        <c:axPos val="b"/>
        <c:numFmt formatCode="General" sourceLinked="1"/>
        <c:majorTickMark val="out"/>
        <c:minorTickMark val="none"/>
        <c:tickLblPos val="nextTo"/>
        <c:crossAx val="158592000"/>
        <c:crosses val="autoZero"/>
        <c:auto val="1"/>
        <c:lblAlgn val="ctr"/>
        <c:lblOffset val="100"/>
        <c:noMultiLvlLbl val="0"/>
      </c:catAx>
      <c:valAx>
        <c:axId val="158592000"/>
        <c:scaling>
          <c:orientation val="minMax"/>
          <c:max val="100"/>
        </c:scaling>
        <c:delete val="0"/>
        <c:axPos val="l"/>
        <c:title>
          <c:tx>
            <c:rich>
              <a:bodyPr rot="0" vert="horz"/>
              <a:lstStyle/>
              <a:p>
                <a:pPr>
                  <a:defRPr/>
                </a:pPr>
                <a:r>
                  <a:rPr lang="en-GB"/>
                  <a:t>%</a:t>
                </a:r>
              </a:p>
            </c:rich>
          </c:tx>
          <c:layout>
            <c:manualLayout>
              <c:xMode val="edge"/>
              <c:yMode val="edge"/>
              <c:x val="8.4095185004529303E-3"/>
              <c:y val="5.775411179028294E-2"/>
            </c:manualLayout>
          </c:layout>
          <c:overlay val="0"/>
        </c:title>
        <c:numFmt formatCode="General" sourceLinked="1"/>
        <c:majorTickMark val="out"/>
        <c:minorTickMark val="none"/>
        <c:tickLblPos val="nextTo"/>
        <c:crossAx val="158589696"/>
        <c:crosses val="autoZero"/>
        <c:crossBetween val="between"/>
        <c:majorUnit val="20"/>
      </c:valAx>
    </c:plotArea>
    <c:legend>
      <c:legendPos val="b"/>
      <c:layout>
        <c:manualLayout>
          <c:xMode val="edge"/>
          <c:yMode val="edge"/>
          <c:x val="0.15772106473416486"/>
          <c:y val="0.85351577670080769"/>
          <c:w val="0.72409082763388788"/>
          <c:h val="0.14359958661325689"/>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762196245041"/>
          <c:y val="5.6204918829590757E-2"/>
          <c:w val="0.89815646897348844"/>
          <c:h val="0.70427967337416153"/>
        </c:manualLayout>
      </c:layout>
      <c:barChart>
        <c:barDir val="col"/>
        <c:grouping val="clustered"/>
        <c:varyColors val="0"/>
        <c:ser>
          <c:idx val="0"/>
          <c:order val="0"/>
          <c:tx>
            <c:strRef>
              <c:f>'PWID protective behaviors'!$A$3</c:f>
              <c:strCache>
                <c:ptCount val="1"/>
                <c:pt idx="0">
                  <c:v>Used sterile injecting equipment at last injection</c:v>
                </c:pt>
              </c:strCache>
            </c:strRef>
          </c:tx>
          <c:spPr>
            <a:solidFill>
              <a:srgbClr val="00AEEF"/>
            </a:solidFill>
            <a:ln>
              <a:noFill/>
            </a:ln>
          </c:spPr>
          <c:invertIfNegative val="0"/>
          <c:dPt>
            <c:idx val="0"/>
            <c:invertIfNegative val="0"/>
            <c:bubble3D val="0"/>
            <c:extLst>
              <c:ext xmlns:c16="http://schemas.microsoft.com/office/drawing/2014/chart" uri="{C3380CC4-5D6E-409C-BE32-E72D297353CC}">
                <c16:uniqueId val="{00000000-D52D-48D0-B623-E1334C038172}"/>
              </c:ext>
            </c:extLst>
          </c:dPt>
          <c:dPt>
            <c:idx val="1"/>
            <c:invertIfNegative val="0"/>
            <c:bubble3D val="0"/>
            <c:spPr>
              <a:solidFill>
                <a:srgbClr val="00AEEF"/>
              </a:solidFill>
              <a:ln>
                <a:noFill/>
              </a:ln>
            </c:spPr>
            <c:extLst>
              <c:ext xmlns:c16="http://schemas.microsoft.com/office/drawing/2014/chart" uri="{C3380CC4-5D6E-409C-BE32-E72D297353CC}">
                <c16:uniqueId val="{00000002-D52D-48D0-B623-E1334C03817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'PWID protective behaviors'!$B$2:$C$2</c:f>
              <c:numCache>
                <c:formatCode>General</c:formatCode>
                <c:ptCount val="2"/>
                <c:pt idx="0">
                  <c:v>2007</c:v>
                </c:pt>
                <c:pt idx="1">
                  <c:v>2012</c:v>
                </c:pt>
              </c:numCache>
            </c:numRef>
          </c:cat>
          <c:val>
            <c:numRef>
              <c:f>'PWID protective behaviors'!$B$3:$C$3</c:f>
              <c:numCache>
                <c:formatCode>General</c:formatCode>
                <c:ptCount val="2"/>
                <c:pt idx="0">
                  <c:v>62</c:v>
                </c:pt>
                <c:pt idx="1">
                  <c:v>34</c:v>
                </c:pt>
              </c:numCache>
            </c:numRef>
          </c:val>
          <c:extLst>
            <c:ext xmlns:c16="http://schemas.microsoft.com/office/drawing/2014/chart" uri="{C3380CC4-5D6E-409C-BE32-E72D297353CC}">
              <c16:uniqueId val="{00000003-D52D-48D0-B623-E1334C038172}"/>
            </c:ext>
          </c:extLst>
        </c:ser>
        <c:ser>
          <c:idx val="1"/>
          <c:order val="1"/>
          <c:tx>
            <c:strRef>
              <c:f>'PWID protective behaviors'!$A$4</c:f>
              <c:strCache>
                <c:ptCount val="1"/>
                <c:pt idx="0">
                  <c:v>Condom use at last sex</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'PWID protective behaviors'!$B$2:$C$2</c:f>
              <c:numCache>
                <c:formatCode>General</c:formatCode>
                <c:ptCount val="2"/>
                <c:pt idx="0">
                  <c:v>2007</c:v>
                </c:pt>
                <c:pt idx="1">
                  <c:v>2012</c:v>
                </c:pt>
              </c:numCache>
            </c:numRef>
          </c:cat>
          <c:val>
            <c:numRef>
              <c:f>'PWID protective behaviors'!$B$4:$C$4</c:f>
              <c:numCache>
                <c:formatCode>General</c:formatCode>
                <c:ptCount val="2"/>
                <c:pt idx="0">
                  <c:v>81</c:v>
                </c:pt>
                <c:pt idx="1">
                  <c:v>65.2</c:v>
                </c:pt>
              </c:numCache>
            </c:numRef>
          </c:val>
          <c:extLst>
            <c:ext xmlns:c16="http://schemas.microsoft.com/office/drawing/2014/chart" uri="{C3380CC4-5D6E-409C-BE32-E72D297353CC}">
              <c16:uniqueId val="{00000004-D52D-48D0-B623-E1334C038172}"/>
            </c:ext>
          </c:extLst>
        </c:ser>
        <c:dLbls>
          <c:showLegendKey val="0"/>
          <c:showVal val="0"/>
          <c:showCatName val="0"/>
          <c:showSerName val="0"/>
          <c:showPercent val="0"/>
          <c:showBubbleSize val="0"/>
        </c:dLbls>
        <c:gapWidth val="400"/>
        <c:axId val="158971392"/>
        <c:axId val="158972928"/>
      </c:barChart>
      <c:scatterChart>
        <c:scatterStyle val="lineMarker"/>
        <c:varyColors val="0"/>
        <c:ser>
          <c:idx val="2"/>
          <c:order val="2"/>
          <c:tx>
            <c:strRef>
              <c:f>'PWID protective behaviors'!$J$1</c:f>
              <c:strCache>
                <c:ptCount val="1"/>
                <c:pt idx="0">
                  <c:v>tar</c:v>
                </c:pt>
              </c:strCache>
            </c:strRef>
          </c:tx>
          <c:spPr>
            <a:ln w="19050">
              <a:solidFill>
                <a:srgbClr val="E31837"/>
              </a:solidFill>
              <a:prstDash val="dash"/>
            </a:ln>
          </c:spPr>
          <c:marker>
            <c:symbol val="none"/>
          </c:marker>
          <c:xVal>
            <c:numRef>
              <c:f>'PWID protective behaviors'!$I$2:$I$3</c:f>
              <c:numCache>
                <c:formatCode>General</c:formatCode>
                <c:ptCount val="2"/>
                <c:pt idx="0">
                  <c:v>0</c:v>
                </c:pt>
                <c:pt idx="1">
                  <c:v>1</c:v>
                </c:pt>
              </c:numCache>
            </c:numRef>
          </c:xVal>
          <c:yVal>
            <c:numRef>
              <c:f>'PWID protective behaviors'!$J$2:$J$3</c:f>
              <c:numCache>
                <c:formatCode>General</c:formatCode>
                <c:ptCount val="2"/>
                <c:pt idx="0">
                  <c:v>90</c:v>
                </c:pt>
                <c:pt idx="1">
                  <c:v>90</c:v>
                </c:pt>
              </c:numCache>
            </c:numRef>
          </c:yVal>
          <c:smooth val="0"/>
          <c:extLst>
            <c:ext xmlns:c16="http://schemas.microsoft.com/office/drawing/2014/chart" uri="{C3380CC4-5D6E-409C-BE32-E72D297353CC}">
              <c16:uniqueId val="{00000005-D52D-48D0-B623-E1334C038172}"/>
            </c:ext>
          </c:extLst>
        </c:ser>
        <c:dLbls>
          <c:showLegendKey val="0"/>
          <c:showVal val="0"/>
          <c:showCatName val="0"/>
          <c:showSerName val="0"/>
          <c:showPercent val="0"/>
          <c:showBubbleSize val="0"/>
        </c:dLbls>
        <c:axId val="158980736"/>
        <c:axId val="158979200"/>
      </c:scatterChart>
      <c:catAx>
        <c:axId val="158971392"/>
        <c:scaling>
          <c:orientation val="minMax"/>
        </c:scaling>
        <c:delete val="0"/>
        <c:axPos val="b"/>
        <c:numFmt formatCode="General" sourceLinked="1"/>
        <c:majorTickMark val="out"/>
        <c:minorTickMark val="none"/>
        <c:tickLblPos val="nextTo"/>
        <c:crossAx val="158972928"/>
        <c:crosses val="autoZero"/>
        <c:auto val="1"/>
        <c:lblAlgn val="ctr"/>
        <c:lblOffset val="100"/>
        <c:noMultiLvlLbl val="0"/>
      </c:catAx>
      <c:valAx>
        <c:axId val="158972928"/>
        <c:scaling>
          <c:orientation val="minMax"/>
          <c:max val="100"/>
          <c:min val="0"/>
        </c:scaling>
        <c:delete val="0"/>
        <c:axPos val="l"/>
        <c:title>
          <c:tx>
            <c:rich>
              <a:bodyPr rot="0" vert="horz"/>
              <a:lstStyle/>
              <a:p>
                <a:pPr>
                  <a:defRPr/>
                </a:pPr>
                <a:r>
                  <a:rPr lang="en-GB"/>
                  <a:t>%</a:t>
                </a:r>
              </a:p>
            </c:rich>
          </c:tx>
          <c:layout>
            <c:manualLayout>
              <c:xMode val="edge"/>
              <c:yMode val="edge"/>
              <c:x val="1.8060310395983104E-3"/>
              <c:y val="3.562117235345582E-2"/>
            </c:manualLayout>
          </c:layout>
          <c:overlay val="0"/>
        </c:title>
        <c:numFmt formatCode="General" sourceLinked="1"/>
        <c:majorTickMark val="out"/>
        <c:minorTickMark val="none"/>
        <c:tickLblPos val="nextTo"/>
        <c:crossAx val="158971392"/>
        <c:crosses val="autoZero"/>
        <c:crossBetween val="between"/>
        <c:majorUnit val="10"/>
      </c:valAx>
      <c:valAx>
        <c:axId val="158979200"/>
        <c:scaling>
          <c:orientation val="minMax"/>
          <c:max val="100"/>
          <c:min val="0"/>
        </c:scaling>
        <c:delete val="1"/>
        <c:axPos val="r"/>
        <c:numFmt formatCode="General" sourceLinked="1"/>
        <c:majorTickMark val="out"/>
        <c:minorTickMark val="none"/>
        <c:tickLblPos val="nextTo"/>
        <c:crossAx val="158980736"/>
        <c:crosses val="max"/>
        <c:crossBetween val="midCat"/>
        <c:majorUnit val="10"/>
      </c:valAx>
      <c:valAx>
        <c:axId val="158980736"/>
        <c:scaling>
          <c:orientation val="minMax"/>
          <c:max val="1"/>
          <c:min val="0"/>
        </c:scaling>
        <c:delete val="1"/>
        <c:axPos val="t"/>
        <c:numFmt formatCode="General" sourceLinked="1"/>
        <c:majorTickMark val="out"/>
        <c:minorTickMark val="none"/>
        <c:tickLblPos val="nextTo"/>
        <c:crossAx val="158979200"/>
        <c:crosses val="max"/>
        <c:crossBetween val="midCat"/>
        <c:majorUnit val="0.2"/>
      </c:valAx>
    </c:plotArea>
    <c:legend>
      <c:legendPos val="b"/>
      <c:legendEntry>
        <c:idx val="2"/>
        <c:delete val="1"/>
      </c:legendEntry>
      <c:layout>
        <c:manualLayout>
          <c:xMode val="edge"/>
          <c:yMode val="edge"/>
          <c:x val="0"/>
          <c:y val="0.87055198446855409"/>
          <c:w val="0.99821479516147427"/>
          <c:h val="0.1169141663254948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'PWID condom use by partner'!$A$36</c:f>
              <c:strCache>
                <c:ptCount val="1"/>
                <c:pt idx="0">
                  <c:v>with non-paid partners</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condom use by partner'!$B$35:$C$35</c:f>
              <c:strCache>
                <c:ptCount val="2"/>
                <c:pt idx="0">
                  <c:v>Sexual activity</c:v>
                </c:pt>
                <c:pt idx="1">
                  <c:v>Consistent condom use</c:v>
                </c:pt>
              </c:strCache>
            </c:strRef>
          </c:cat>
          <c:val>
            <c:numRef>
              <c:f>'PWID condom use by partner'!$B$36:$C$36</c:f>
              <c:numCache>
                <c:formatCode>0</c:formatCode>
                <c:ptCount val="2"/>
                <c:pt idx="0">
                  <c:v>60.3</c:v>
                </c:pt>
                <c:pt idx="1">
                  <c:v>8.6</c:v>
                </c:pt>
              </c:numCache>
            </c:numRef>
          </c:val>
          <c:extLst>
            <c:ext xmlns:c16="http://schemas.microsoft.com/office/drawing/2014/chart" uri="{C3380CC4-5D6E-409C-BE32-E72D297353CC}">
              <c16:uniqueId val="{00000000-E83A-4FE9-8428-83416C1A09BB}"/>
            </c:ext>
          </c:extLst>
        </c:ser>
        <c:ser>
          <c:idx val="1"/>
          <c:order val="1"/>
          <c:tx>
            <c:strRef>
              <c:f>'PWID condom use by partner'!$A$37</c:f>
              <c:strCache>
                <c:ptCount val="1"/>
                <c:pt idx="0">
                  <c:v>with paid partners</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condom use by partner'!$B$35:$C$35</c:f>
              <c:strCache>
                <c:ptCount val="2"/>
                <c:pt idx="0">
                  <c:v>Sexual activity</c:v>
                </c:pt>
                <c:pt idx="1">
                  <c:v>Consistent condom use</c:v>
                </c:pt>
              </c:strCache>
            </c:strRef>
          </c:cat>
          <c:val>
            <c:numRef>
              <c:f>'PWID condom use by partner'!$B$37:$C$37</c:f>
              <c:numCache>
                <c:formatCode>0</c:formatCode>
                <c:ptCount val="2"/>
                <c:pt idx="0">
                  <c:v>22.6</c:v>
                </c:pt>
                <c:pt idx="1">
                  <c:v>27.3</c:v>
                </c:pt>
              </c:numCache>
            </c:numRef>
          </c:val>
          <c:extLst>
            <c:ext xmlns:c16="http://schemas.microsoft.com/office/drawing/2014/chart" uri="{C3380CC4-5D6E-409C-BE32-E72D297353CC}">
              <c16:uniqueId val="{00000001-E83A-4FE9-8428-83416C1A09BB}"/>
            </c:ext>
          </c:extLst>
        </c:ser>
        <c:dLbls>
          <c:showLegendKey val="0"/>
          <c:showVal val="0"/>
          <c:showCatName val="0"/>
          <c:showSerName val="0"/>
          <c:showPercent val="0"/>
          <c:showBubbleSize val="0"/>
        </c:dLbls>
        <c:gapWidth val="80"/>
        <c:axId val="159032832"/>
        <c:axId val="159072640"/>
      </c:barChart>
      <c:catAx>
        <c:axId val="159032832"/>
        <c:scaling>
          <c:orientation val="minMax"/>
        </c:scaling>
        <c:delete val="0"/>
        <c:axPos val="b"/>
        <c:numFmt formatCode="General" sourceLinked="0"/>
        <c:majorTickMark val="out"/>
        <c:minorTickMark val="none"/>
        <c:tickLblPos val="nextTo"/>
        <c:crossAx val="159072640"/>
        <c:crosses val="autoZero"/>
        <c:auto val="1"/>
        <c:lblAlgn val="ctr"/>
        <c:lblOffset val="100"/>
        <c:noMultiLvlLbl val="0"/>
      </c:catAx>
      <c:valAx>
        <c:axId val="159072640"/>
        <c:scaling>
          <c:orientation val="minMax"/>
          <c:max val="100"/>
          <c:min val="0"/>
        </c:scaling>
        <c:delete val="0"/>
        <c:axPos val="l"/>
        <c:title>
          <c:tx>
            <c:rich>
              <a:bodyPr rot="0" vert="horz"/>
              <a:lstStyle/>
              <a:p>
                <a:pPr>
                  <a:defRPr/>
                </a:pPr>
                <a:r>
                  <a:rPr lang="en-US"/>
                  <a:t>%</a:t>
                </a:r>
              </a:p>
            </c:rich>
          </c:tx>
          <c:layout>
            <c:manualLayout>
              <c:xMode val="edge"/>
              <c:yMode val="edge"/>
              <c:x val="1.0910591821183643E-2"/>
              <c:y val="0.11125138524351123"/>
            </c:manualLayout>
          </c:layout>
          <c:overlay val="0"/>
        </c:title>
        <c:numFmt formatCode="0" sourceLinked="1"/>
        <c:majorTickMark val="out"/>
        <c:minorTickMark val="none"/>
        <c:tickLblPos val="nextTo"/>
        <c:crossAx val="159032832"/>
        <c:crosses val="autoZero"/>
        <c:crossBetween val="between"/>
        <c:majorUnit val="20"/>
      </c:valAx>
    </c:plotArea>
    <c:legend>
      <c:legendPos val="t"/>
      <c:overlay val="0"/>
    </c:legend>
    <c:plotVisOnly val="1"/>
    <c:dispBlanksAs val="gap"/>
    <c:showDLblsOverMax val="0"/>
  </c:chart>
  <c:txPr>
    <a:bodyPr/>
    <a:lstStyle/>
    <a:p>
      <a:pPr>
        <a:defRPr sz="16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859952607729153E-2"/>
          <c:y val="0.15673867653103166"/>
          <c:w val="0.90292175744172365"/>
          <c:h val="0.67200542540073982"/>
        </c:manualLayout>
      </c:layout>
      <c:barChart>
        <c:barDir val="col"/>
        <c:grouping val="clustered"/>
        <c:varyColors val="0"/>
        <c:ser>
          <c:idx val="0"/>
          <c:order val="0"/>
          <c:tx>
            <c:strRef>
              <c:f>'MSM_cndm use by partner'!$B$3</c:f>
              <c:strCache>
                <c:ptCount val="1"/>
                <c:pt idx="0">
                  <c:v>2007</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'MSM_cndm use by partner'!$A$4:$A$7</c:f>
              <c:strCache>
                <c:ptCount val="4"/>
                <c:pt idx="0">
                  <c:v>With transgender</c:v>
                </c:pt>
                <c:pt idx="1">
                  <c:v>When selling sex to men</c:v>
                </c:pt>
                <c:pt idx="2">
                  <c:v>With non-paid men</c:v>
                </c:pt>
                <c:pt idx="3">
                  <c:v>With paid men</c:v>
                </c:pt>
              </c:strCache>
            </c:strRef>
          </c:cat>
          <c:val>
            <c:numRef>
              <c:f>'MSM_cndm use by partner'!$B$4:$B$7</c:f>
              <c:numCache>
                <c:formatCode>General</c:formatCode>
                <c:ptCount val="4"/>
                <c:pt idx="0">
                  <c:v>85</c:v>
                </c:pt>
                <c:pt idx="1">
                  <c:v>89.5</c:v>
                </c:pt>
                <c:pt idx="2">
                  <c:v>82.2</c:v>
                </c:pt>
                <c:pt idx="3">
                  <c:v>77.900000000000006</c:v>
                </c:pt>
              </c:numCache>
            </c:numRef>
          </c:val>
          <c:extLst>
            <c:ext xmlns:c16="http://schemas.microsoft.com/office/drawing/2014/chart" uri="{C3380CC4-5D6E-409C-BE32-E72D297353CC}">
              <c16:uniqueId val="{00000000-5011-4516-A10B-A42135702215}"/>
            </c:ext>
          </c:extLst>
        </c:ser>
        <c:ser>
          <c:idx val="1"/>
          <c:order val="1"/>
          <c:tx>
            <c:strRef>
              <c:f>'MSM_cndm use by partner'!$C$3</c:f>
              <c:strCache>
                <c:ptCount val="1"/>
                <c:pt idx="0">
                  <c:v>2013</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'MSM_cndm use by partner'!$A$4:$A$7</c:f>
              <c:strCache>
                <c:ptCount val="4"/>
                <c:pt idx="0">
                  <c:v>With transgender</c:v>
                </c:pt>
                <c:pt idx="1">
                  <c:v>When selling sex to men</c:v>
                </c:pt>
                <c:pt idx="2">
                  <c:v>With non-paid men</c:v>
                </c:pt>
                <c:pt idx="3">
                  <c:v>With paid men</c:v>
                </c:pt>
              </c:strCache>
            </c:strRef>
          </c:cat>
          <c:val>
            <c:numRef>
              <c:f>'MSM_cndm use by partner'!$C$4:$C$7</c:f>
              <c:numCache>
                <c:formatCode>General</c:formatCode>
                <c:ptCount val="4"/>
                <c:pt idx="0">
                  <c:v>97.9</c:v>
                </c:pt>
                <c:pt idx="1">
                  <c:v>95.8</c:v>
                </c:pt>
                <c:pt idx="2">
                  <c:v>94.8</c:v>
                </c:pt>
                <c:pt idx="3">
                  <c:v>90</c:v>
                </c:pt>
              </c:numCache>
            </c:numRef>
          </c:val>
          <c:extLst>
            <c:ext xmlns:c16="http://schemas.microsoft.com/office/drawing/2014/chart" uri="{C3380CC4-5D6E-409C-BE32-E72D297353CC}">
              <c16:uniqueId val="{00000001-5011-4516-A10B-A42135702215}"/>
            </c:ext>
          </c:extLst>
        </c:ser>
        <c:dLbls>
          <c:showLegendKey val="0"/>
          <c:showVal val="0"/>
          <c:showCatName val="0"/>
          <c:showSerName val="0"/>
          <c:showPercent val="0"/>
          <c:showBubbleSize val="0"/>
        </c:dLbls>
        <c:gapWidth val="150"/>
        <c:axId val="159505792"/>
        <c:axId val="159507584"/>
      </c:barChart>
      <c:scatterChart>
        <c:scatterStyle val="lineMarker"/>
        <c:varyColors val="0"/>
        <c:ser>
          <c:idx val="2"/>
          <c:order val="2"/>
          <c:tx>
            <c:strRef>
              <c:f>'MSM_cndm use by partner'!$L$2</c:f>
              <c:strCache>
                <c:ptCount val="1"/>
                <c:pt idx="0">
                  <c:v>tar</c:v>
                </c:pt>
              </c:strCache>
            </c:strRef>
          </c:tx>
          <c:spPr>
            <a:ln w="19050">
              <a:solidFill>
                <a:srgbClr val="E31837"/>
              </a:solidFill>
              <a:prstDash val="dash"/>
            </a:ln>
          </c:spPr>
          <c:marker>
            <c:symbol val="none"/>
          </c:marker>
          <c:xVal>
            <c:numRef>
              <c:f>'MSM_cndm use by partner'!$K$3:$K$4</c:f>
              <c:numCache>
                <c:formatCode>General</c:formatCode>
                <c:ptCount val="2"/>
                <c:pt idx="0">
                  <c:v>0</c:v>
                </c:pt>
                <c:pt idx="1">
                  <c:v>1</c:v>
                </c:pt>
              </c:numCache>
            </c:numRef>
          </c:xVal>
          <c:yVal>
            <c:numRef>
              <c:f>'MSM_cndm use by partner'!$L$3:$L$4</c:f>
              <c:numCache>
                <c:formatCode>General</c:formatCode>
                <c:ptCount val="2"/>
                <c:pt idx="0">
                  <c:v>90</c:v>
                </c:pt>
                <c:pt idx="1">
                  <c:v>90</c:v>
                </c:pt>
              </c:numCache>
            </c:numRef>
          </c:yVal>
          <c:smooth val="0"/>
          <c:extLst>
            <c:ext xmlns:c16="http://schemas.microsoft.com/office/drawing/2014/chart" uri="{C3380CC4-5D6E-409C-BE32-E72D297353CC}">
              <c16:uniqueId val="{00000002-5011-4516-A10B-A42135702215}"/>
            </c:ext>
          </c:extLst>
        </c:ser>
        <c:dLbls>
          <c:showLegendKey val="0"/>
          <c:showVal val="0"/>
          <c:showCatName val="0"/>
          <c:showSerName val="0"/>
          <c:showPercent val="0"/>
          <c:showBubbleSize val="0"/>
        </c:dLbls>
        <c:axId val="159511296"/>
        <c:axId val="159509504"/>
      </c:scatterChart>
      <c:catAx>
        <c:axId val="159505792"/>
        <c:scaling>
          <c:orientation val="minMax"/>
        </c:scaling>
        <c:delete val="0"/>
        <c:axPos val="b"/>
        <c:numFmt formatCode="General" sourceLinked="0"/>
        <c:majorTickMark val="out"/>
        <c:minorTickMark val="none"/>
        <c:tickLblPos val="nextTo"/>
        <c:crossAx val="159507584"/>
        <c:crosses val="autoZero"/>
        <c:auto val="1"/>
        <c:lblAlgn val="ctr"/>
        <c:lblOffset val="100"/>
        <c:noMultiLvlLbl val="0"/>
      </c:catAx>
      <c:valAx>
        <c:axId val="159507584"/>
        <c:scaling>
          <c:orientation val="minMax"/>
          <c:max val="100"/>
          <c:min val="0"/>
        </c:scaling>
        <c:delete val="0"/>
        <c:axPos val="l"/>
        <c:majorGridlines>
          <c:spPr>
            <a:ln>
              <a:solidFill>
                <a:schemeClr val="bg1">
                  <a:lumMod val="95000"/>
                </a:schemeClr>
              </a:solidFill>
              <a:prstDash val="sysDash"/>
            </a:ln>
          </c:spPr>
        </c:majorGridlines>
        <c:title>
          <c:tx>
            <c:rich>
              <a:bodyPr rot="0" vert="horz"/>
              <a:lstStyle/>
              <a:p>
                <a:pPr>
                  <a:defRPr/>
                </a:pPr>
                <a:r>
                  <a:rPr lang="en-US"/>
                  <a:t>%</a:t>
                </a:r>
              </a:p>
            </c:rich>
          </c:tx>
          <c:layout>
            <c:manualLayout>
              <c:xMode val="edge"/>
              <c:yMode val="edge"/>
              <c:x val="1.225769549955961E-3"/>
              <c:y val="5.5308488129934892E-2"/>
            </c:manualLayout>
          </c:layout>
          <c:overlay val="0"/>
        </c:title>
        <c:numFmt formatCode="General" sourceLinked="1"/>
        <c:majorTickMark val="out"/>
        <c:minorTickMark val="none"/>
        <c:tickLblPos val="nextTo"/>
        <c:crossAx val="159505792"/>
        <c:crosses val="autoZero"/>
        <c:crossBetween val="between"/>
        <c:majorUnit val="10"/>
      </c:valAx>
      <c:valAx>
        <c:axId val="159509504"/>
        <c:scaling>
          <c:orientation val="minMax"/>
          <c:max val="100"/>
          <c:min val="0"/>
        </c:scaling>
        <c:delete val="1"/>
        <c:axPos val="r"/>
        <c:numFmt formatCode="General" sourceLinked="1"/>
        <c:majorTickMark val="out"/>
        <c:minorTickMark val="none"/>
        <c:tickLblPos val="nextTo"/>
        <c:crossAx val="159511296"/>
        <c:crosses val="max"/>
        <c:crossBetween val="midCat"/>
        <c:majorUnit val="10"/>
      </c:valAx>
      <c:valAx>
        <c:axId val="159511296"/>
        <c:scaling>
          <c:orientation val="minMax"/>
          <c:max val="1"/>
          <c:min val="0"/>
        </c:scaling>
        <c:delete val="1"/>
        <c:axPos val="t"/>
        <c:numFmt formatCode="General" sourceLinked="1"/>
        <c:majorTickMark val="out"/>
        <c:minorTickMark val="none"/>
        <c:tickLblPos val="nextTo"/>
        <c:crossAx val="159509504"/>
        <c:crosses val="max"/>
        <c:crossBetween val="midCat"/>
        <c:majorUnit val="0.2"/>
      </c:valAx>
    </c:plotArea>
    <c:legend>
      <c:legendPos val="t"/>
      <c:legendEntry>
        <c:idx val="2"/>
        <c:delete val="1"/>
      </c:legendEntry>
      <c:layout>
        <c:manualLayout>
          <c:xMode val="edge"/>
          <c:yMode val="edge"/>
          <c:x val="0.40616644709294608"/>
          <c:y val="0"/>
          <c:w val="0.2309010011880811"/>
          <c:h val="0.11553121965024618"/>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077395833333331"/>
          <c:y val="4.9980491479642224E-2"/>
          <c:w val="0.63367222222222219"/>
          <c:h val="0.61760277777777772"/>
        </c:manualLayout>
      </c:layout>
      <c:areaChart>
        <c:grouping val="standard"/>
        <c:varyColors val="0"/>
        <c:ser>
          <c:idx val="0"/>
          <c:order val="0"/>
          <c:tx>
            <c:strRef>
              <c:f>'PLHIV_NI_Deaths (2)'!$F$2</c:f>
              <c:strCache>
                <c:ptCount val="1"/>
                <c:pt idx="0">
                  <c:v>New HIV infections Upper bound</c:v>
                </c:pt>
              </c:strCache>
            </c:strRef>
          </c:tx>
          <c:spPr>
            <a:solidFill>
              <a:srgbClr val="E31837">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(2)'!$F$3:$F$32</c:f>
              <c:numCache>
                <c:formatCode>_-* #,##0_-;\-* #,##0_-;_-* "-"??_-;_-@_-</c:formatCode>
                <c:ptCount val="30"/>
                <c:pt idx="0">
                  <c:v>1039</c:v>
                </c:pt>
                <c:pt idx="1">
                  <c:v>2846</c:v>
                </c:pt>
                <c:pt idx="2">
                  <c:v>7450</c:v>
                </c:pt>
                <c:pt idx="3">
                  <c:v>14113</c:v>
                </c:pt>
                <c:pt idx="4">
                  <c:v>20225</c:v>
                </c:pt>
                <c:pt idx="5">
                  <c:v>23309</c:v>
                </c:pt>
                <c:pt idx="6">
                  <c:v>23201</c:v>
                </c:pt>
                <c:pt idx="7">
                  <c:v>21239</c:v>
                </c:pt>
                <c:pt idx="8">
                  <c:v>18338</c:v>
                </c:pt>
                <c:pt idx="9">
                  <c:v>15084</c:v>
                </c:pt>
                <c:pt idx="10">
                  <c:v>11822</c:v>
                </c:pt>
                <c:pt idx="11">
                  <c:v>8838</c:v>
                </c:pt>
                <c:pt idx="12">
                  <c:v>7471</c:v>
                </c:pt>
                <c:pt idx="13">
                  <c:v>6560</c:v>
                </c:pt>
                <c:pt idx="14">
                  <c:v>5708</c:v>
                </c:pt>
                <c:pt idx="15">
                  <c:v>4927</c:v>
                </c:pt>
                <c:pt idx="16">
                  <c:v>4179</c:v>
                </c:pt>
                <c:pt idx="17">
                  <c:v>3530</c:v>
                </c:pt>
                <c:pt idx="18">
                  <c:v>3035</c:v>
                </c:pt>
                <c:pt idx="19">
                  <c:v>2649</c:v>
                </c:pt>
                <c:pt idx="20">
                  <c:v>2268</c:v>
                </c:pt>
                <c:pt idx="21">
                  <c:v>1973</c:v>
                </c:pt>
                <c:pt idx="22">
                  <c:v>1799</c:v>
                </c:pt>
                <c:pt idx="23">
                  <c:v>1650</c:v>
                </c:pt>
                <c:pt idx="24">
                  <c:v>1501</c:v>
                </c:pt>
                <c:pt idx="25">
                  <c:v>1381</c:v>
                </c:pt>
                <c:pt idx="26">
                  <c:v>1327</c:v>
                </c:pt>
                <c:pt idx="27">
                  <c:v>1156</c:v>
                </c:pt>
                <c:pt idx="28">
                  <c:v>964</c:v>
                </c:pt>
                <c:pt idx="29">
                  <c:v>883</c:v>
                </c:pt>
              </c:numCache>
            </c:numRef>
          </c:val>
          <c:extLst>
            <c:ext xmlns:c16="http://schemas.microsoft.com/office/drawing/2014/chart" uri="{C3380CC4-5D6E-409C-BE32-E72D297353CC}">
              <c16:uniqueId val="{00000001-9D1F-4C96-9772-7F0B859553B4}"/>
            </c:ext>
          </c:extLst>
        </c:ser>
        <c:ser>
          <c:idx val="2"/>
          <c:order val="2"/>
          <c:tx>
            <c:strRef>
              <c:f>'PLHIV_NI_Deaths (2)'!$H$2</c:f>
              <c:strCache>
                <c:ptCount val="1"/>
                <c:pt idx="0">
                  <c:v>New HIV infections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(2)'!$H$3:$H$32</c:f>
              <c:numCache>
                <c:formatCode>_-* #,##0_-;\-* #,##0_-;_-* "-"??_-;_-@_-</c:formatCode>
                <c:ptCount val="30"/>
                <c:pt idx="0">
                  <c:v>858</c:v>
                </c:pt>
                <c:pt idx="1">
                  <c:v>2354</c:v>
                </c:pt>
                <c:pt idx="2">
                  <c:v>6171</c:v>
                </c:pt>
                <c:pt idx="3">
                  <c:v>11683</c:v>
                </c:pt>
                <c:pt idx="4">
                  <c:v>16739</c:v>
                </c:pt>
                <c:pt idx="5">
                  <c:v>19266</c:v>
                </c:pt>
                <c:pt idx="6">
                  <c:v>19245</c:v>
                </c:pt>
                <c:pt idx="7">
                  <c:v>17584</c:v>
                </c:pt>
                <c:pt idx="8">
                  <c:v>15191</c:v>
                </c:pt>
                <c:pt idx="9">
                  <c:v>12438</c:v>
                </c:pt>
                <c:pt idx="10">
                  <c:v>9764</c:v>
                </c:pt>
                <c:pt idx="11">
                  <c:v>7267</c:v>
                </c:pt>
                <c:pt idx="12">
                  <c:v>6157</c:v>
                </c:pt>
                <c:pt idx="13">
                  <c:v>5401</c:v>
                </c:pt>
                <c:pt idx="14">
                  <c:v>4689</c:v>
                </c:pt>
                <c:pt idx="15">
                  <c:v>4033</c:v>
                </c:pt>
                <c:pt idx="16">
                  <c:v>3404</c:v>
                </c:pt>
                <c:pt idx="17">
                  <c:v>2858</c:v>
                </c:pt>
                <c:pt idx="18">
                  <c:v>2464</c:v>
                </c:pt>
                <c:pt idx="19">
                  <c:v>2130</c:v>
                </c:pt>
                <c:pt idx="20">
                  <c:v>1804</c:v>
                </c:pt>
                <c:pt idx="21">
                  <c:v>1568</c:v>
                </c:pt>
                <c:pt idx="22">
                  <c:v>1432</c:v>
                </c:pt>
                <c:pt idx="23">
                  <c:v>1306</c:v>
                </c:pt>
                <c:pt idx="24">
                  <c:v>1188</c:v>
                </c:pt>
                <c:pt idx="25">
                  <c:v>1096</c:v>
                </c:pt>
                <c:pt idx="26">
                  <c:v>1054</c:v>
                </c:pt>
                <c:pt idx="27">
                  <c:v>928</c:v>
                </c:pt>
                <c:pt idx="28">
                  <c:v>759</c:v>
                </c:pt>
                <c:pt idx="29">
                  <c:v>689</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4992768"/>
        <c:axId val="44998656"/>
      </c:areaChart>
      <c:lineChart>
        <c:grouping val="standard"/>
        <c:varyColors val="0"/>
        <c:ser>
          <c:idx val="1"/>
          <c:order val="1"/>
          <c:tx>
            <c:strRef>
              <c:f>'PLHIV_NI_Deaths (2)'!$G$2</c:f>
              <c:strCache>
                <c:ptCount val="1"/>
                <c:pt idx="0">
                  <c:v>New HIV infections</c:v>
                </c:pt>
              </c:strCache>
            </c:strRef>
          </c:tx>
          <c:spPr>
            <a:ln w="38100">
              <a:solidFill>
                <a:srgbClr val="E31837"/>
              </a:solidFill>
              <a:prstDash val="solid"/>
            </a:ln>
          </c:spPr>
          <c:marker>
            <c:symbol val="none"/>
          </c:marker>
          <c:dLbls>
            <c:dLbl>
              <c:idx val="29"/>
              <c:tx>
                <c:rich>
                  <a:bodyPr/>
                  <a:lstStyle/>
                  <a:p>
                    <a:r>
                      <a:rPr lang="en-US" dirty="0"/>
                      <a:t>780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D09-4BC0-B263-23565FAE618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(2)'!$G$3:$G$32</c:f>
              <c:numCache>
                <c:formatCode>_-* #,##0_-;\-* #,##0_-;_-* "-"??_-;_-@_-</c:formatCode>
                <c:ptCount val="30"/>
                <c:pt idx="0">
                  <c:v>954</c:v>
                </c:pt>
                <c:pt idx="1">
                  <c:v>2617</c:v>
                </c:pt>
                <c:pt idx="2">
                  <c:v>6853</c:v>
                </c:pt>
                <c:pt idx="3">
                  <c:v>12966</c:v>
                </c:pt>
                <c:pt idx="4">
                  <c:v>18582</c:v>
                </c:pt>
                <c:pt idx="5">
                  <c:v>21424</c:v>
                </c:pt>
                <c:pt idx="6">
                  <c:v>21324</c:v>
                </c:pt>
                <c:pt idx="7">
                  <c:v>19498</c:v>
                </c:pt>
                <c:pt idx="8">
                  <c:v>16834</c:v>
                </c:pt>
                <c:pt idx="9">
                  <c:v>13833</c:v>
                </c:pt>
                <c:pt idx="10">
                  <c:v>10820</c:v>
                </c:pt>
                <c:pt idx="11">
                  <c:v>8082</c:v>
                </c:pt>
                <c:pt idx="12">
                  <c:v>6812</c:v>
                </c:pt>
                <c:pt idx="13">
                  <c:v>5979</c:v>
                </c:pt>
                <c:pt idx="14">
                  <c:v>5181</c:v>
                </c:pt>
                <c:pt idx="15">
                  <c:v>4461</c:v>
                </c:pt>
                <c:pt idx="16">
                  <c:v>3783</c:v>
                </c:pt>
                <c:pt idx="17">
                  <c:v>3194</c:v>
                </c:pt>
                <c:pt idx="18">
                  <c:v>2750</c:v>
                </c:pt>
                <c:pt idx="19">
                  <c:v>2374</c:v>
                </c:pt>
                <c:pt idx="20">
                  <c:v>2035</c:v>
                </c:pt>
                <c:pt idx="21">
                  <c:v>1760</c:v>
                </c:pt>
                <c:pt idx="22">
                  <c:v>1607</c:v>
                </c:pt>
                <c:pt idx="23">
                  <c:v>1477</c:v>
                </c:pt>
                <c:pt idx="24">
                  <c:v>1344</c:v>
                </c:pt>
                <c:pt idx="25">
                  <c:v>1240</c:v>
                </c:pt>
                <c:pt idx="26">
                  <c:v>1193</c:v>
                </c:pt>
                <c:pt idx="27">
                  <c:v>1036</c:v>
                </c:pt>
                <c:pt idx="28">
                  <c:v>858</c:v>
                </c:pt>
                <c:pt idx="29">
                  <c:v>783</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4992768"/>
        <c:axId val="44998656"/>
      </c:lineChart>
      <c:catAx>
        <c:axId val="4499276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4998656"/>
        <c:crosses val="autoZero"/>
        <c:auto val="1"/>
        <c:lblAlgn val="ctr"/>
        <c:lblOffset val="100"/>
        <c:tickMarkSkip val="1"/>
        <c:noMultiLvlLbl val="0"/>
      </c:catAx>
      <c:valAx>
        <c:axId val="44998656"/>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4992768"/>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E31837"/>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405398854910165E-2"/>
          <c:y val="7.9484334709677751E-2"/>
          <c:w val="0.92337625932512113"/>
          <c:h val="0.67895962035997182"/>
        </c:manualLayout>
      </c:layout>
      <c:barChart>
        <c:barDir val="col"/>
        <c:grouping val="clustered"/>
        <c:varyColors val="0"/>
        <c:ser>
          <c:idx val="0"/>
          <c:order val="0"/>
          <c:tx>
            <c:strRef>
              <c:f>'MSM_consist cndm use by partner'!$C$2</c:f>
              <c:strCache>
                <c:ptCount val="1"/>
                <c:pt idx="0">
                  <c:v>2007</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'MSM_consist cndm use by partner'!$B$3:$B$8</c:f>
              <c:strCache>
                <c:ptCount val="6"/>
                <c:pt idx="0">
                  <c:v>When having non-paid sex with men</c:v>
                </c:pt>
                <c:pt idx="1">
                  <c:v>When having paid sex with men</c:v>
                </c:pt>
                <c:pt idx="2">
                  <c:v>When selling sex to men</c:v>
                </c:pt>
                <c:pt idx="3">
                  <c:v>When having paid sex with FSW</c:v>
                </c:pt>
                <c:pt idx="4">
                  <c:v>When selling sex to women</c:v>
                </c:pt>
                <c:pt idx="5">
                  <c:v>When having sex with transgender</c:v>
                </c:pt>
              </c:strCache>
            </c:strRef>
          </c:cat>
          <c:val>
            <c:numRef>
              <c:f>'MSM_consist cndm use by partner'!$C$3:$C$8</c:f>
              <c:numCache>
                <c:formatCode>General</c:formatCode>
                <c:ptCount val="6"/>
                <c:pt idx="0">
                  <c:v>57.8</c:v>
                </c:pt>
                <c:pt idx="1">
                  <c:v>38.1</c:v>
                </c:pt>
                <c:pt idx="2">
                  <c:v>35.700000000000003</c:v>
                </c:pt>
                <c:pt idx="3">
                  <c:v>78</c:v>
                </c:pt>
                <c:pt idx="4">
                  <c:v>52.2</c:v>
                </c:pt>
                <c:pt idx="5">
                  <c:v>23.8</c:v>
                </c:pt>
              </c:numCache>
            </c:numRef>
          </c:val>
          <c:extLst>
            <c:ext xmlns:c16="http://schemas.microsoft.com/office/drawing/2014/chart" uri="{C3380CC4-5D6E-409C-BE32-E72D297353CC}">
              <c16:uniqueId val="{00000000-21DE-4EDD-BCB3-F9A0809EB4D4}"/>
            </c:ext>
          </c:extLst>
        </c:ser>
        <c:ser>
          <c:idx val="1"/>
          <c:order val="1"/>
          <c:tx>
            <c:strRef>
              <c:f>'MSM_consist cndm use by partner'!$D$2</c:f>
              <c:strCache>
                <c:ptCount val="1"/>
                <c:pt idx="0">
                  <c:v>2013</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'MSM_consist cndm use by partner'!$B$3:$B$8</c:f>
              <c:strCache>
                <c:ptCount val="6"/>
                <c:pt idx="0">
                  <c:v>When having non-paid sex with men</c:v>
                </c:pt>
                <c:pt idx="1">
                  <c:v>When having paid sex with men</c:v>
                </c:pt>
                <c:pt idx="2">
                  <c:v>When selling sex to men</c:v>
                </c:pt>
                <c:pt idx="3">
                  <c:v>When having paid sex with FSW</c:v>
                </c:pt>
                <c:pt idx="4">
                  <c:v>When selling sex to women</c:v>
                </c:pt>
                <c:pt idx="5">
                  <c:v>When having sex with transgender</c:v>
                </c:pt>
              </c:strCache>
            </c:strRef>
          </c:cat>
          <c:val>
            <c:numRef>
              <c:f>'MSM_consist cndm use by partner'!$D$3:$D$8</c:f>
              <c:numCache>
                <c:formatCode>General</c:formatCode>
                <c:ptCount val="6"/>
                <c:pt idx="0">
                  <c:v>79</c:v>
                </c:pt>
                <c:pt idx="1">
                  <c:v>68.099999999999994</c:v>
                </c:pt>
                <c:pt idx="2">
                  <c:v>77.400000000000006</c:v>
                </c:pt>
                <c:pt idx="3">
                  <c:v>74.599999999999994</c:v>
                </c:pt>
                <c:pt idx="4">
                  <c:v>65.400000000000006</c:v>
                </c:pt>
                <c:pt idx="5">
                  <c:v>100</c:v>
                </c:pt>
              </c:numCache>
            </c:numRef>
          </c:val>
          <c:extLst>
            <c:ext xmlns:c16="http://schemas.microsoft.com/office/drawing/2014/chart" uri="{C3380CC4-5D6E-409C-BE32-E72D297353CC}">
              <c16:uniqueId val="{00000001-21DE-4EDD-BCB3-F9A0809EB4D4}"/>
            </c:ext>
          </c:extLst>
        </c:ser>
        <c:dLbls>
          <c:showLegendKey val="0"/>
          <c:showVal val="0"/>
          <c:showCatName val="0"/>
          <c:showSerName val="0"/>
          <c:showPercent val="0"/>
          <c:showBubbleSize val="0"/>
        </c:dLbls>
        <c:gapWidth val="150"/>
        <c:axId val="176751360"/>
        <c:axId val="176752896"/>
      </c:barChart>
      <c:scatterChart>
        <c:scatterStyle val="lineMarker"/>
        <c:varyColors val="0"/>
        <c:ser>
          <c:idx val="2"/>
          <c:order val="2"/>
          <c:tx>
            <c:strRef>
              <c:f>'MSM_consist cndm use by partner'!$I$2</c:f>
              <c:strCache>
                <c:ptCount val="1"/>
                <c:pt idx="0">
                  <c:v>target</c:v>
                </c:pt>
              </c:strCache>
            </c:strRef>
          </c:tx>
          <c:spPr>
            <a:ln w="19050">
              <a:solidFill>
                <a:srgbClr val="E31837"/>
              </a:solidFill>
              <a:prstDash val="dash"/>
            </a:ln>
          </c:spPr>
          <c:marker>
            <c:symbol val="none"/>
          </c:marker>
          <c:xVal>
            <c:numRef>
              <c:f>'MSM_consist cndm use by partner'!$H$3:$H$4</c:f>
              <c:numCache>
                <c:formatCode>General</c:formatCode>
                <c:ptCount val="2"/>
                <c:pt idx="0">
                  <c:v>0</c:v>
                </c:pt>
                <c:pt idx="1">
                  <c:v>1</c:v>
                </c:pt>
              </c:numCache>
            </c:numRef>
          </c:xVal>
          <c:yVal>
            <c:numRef>
              <c:f>'MSM_consist cndm use by partner'!$I$3:$I$4</c:f>
              <c:numCache>
                <c:formatCode>General</c:formatCode>
                <c:ptCount val="2"/>
                <c:pt idx="0">
                  <c:v>90</c:v>
                </c:pt>
                <c:pt idx="1">
                  <c:v>90</c:v>
                </c:pt>
              </c:numCache>
            </c:numRef>
          </c:yVal>
          <c:smooth val="0"/>
          <c:extLst>
            <c:ext xmlns:c16="http://schemas.microsoft.com/office/drawing/2014/chart" uri="{C3380CC4-5D6E-409C-BE32-E72D297353CC}">
              <c16:uniqueId val="{00000002-21DE-4EDD-BCB3-F9A0809EB4D4}"/>
            </c:ext>
          </c:extLst>
        </c:ser>
        <c:dLbls>
          <c:showLegendKey val="0"/>
          <c:showVal val="0"/>
          <c:showCatName val="0"/>
          <c:showSerName val="0"/>
          <c:showPercent val="0"/>
          <c:showBubbleSize val="0"/>
        </c:dLbls>
        <c:axId val="176777088"/>
        <c:axId val="176775552"/>
      </c:scatterChart>
      <c:catAx>
        <c:axId val="176751360"/>
        <c:scaling>
          <c:orientation val="minMax"/>
        </c:scaling>
        <c:delete val="0"/>
        <c:axPos val="b"/>
        <c:numFmt formatCode="General" sourceLinked="0"/>
        <c:majorTickMark val="out"/>
        <c:minorTickMark val="none"/>
        <c:tickLblPos val="nextTo"/>
        <c:crossAx val="176752896"/>
        <c:crosses val="autoZero"/>
        <c:auto val="1"/>
        <c:lblAlgn val="ctr"/>
        <c:lblOffset val="100"/>
        <c:noMultiLvlLbl val="0"/>
      </c:catAx>
      <c:valAx>
        <c:axId val="176752896"/>
        <c:scaling>
          <c:orientation val="minMax"/>
          <c:max val="100"/>
          <c:min val="0"/>
        </c:scaling>
        <c:delete val="0"/>
        <c:axPos val="l"/>
        <c:title>
          <c:tx>
            <c:rich>
              <a:bodyPr rot="0" vert="horz"/>
              <a:lstStyle/>
              <a:p>
                <a:pPr>
                  <a:defRPr/>
                </a:pPr>
                <a:r>
                  <a:rPr lang="en-US"/>
                  <a:t>%</a:t>
                </a:r>
              </a:p>
            </c:rich>
          </c:tx>
          <c:layout>
            <c:manualLayout>
              <c:xMode val="edge"/>
              <c:yMode val="edge"/>
              <c:x val="1.2257925769321393E-3"/>
              <c:y val="9.9508557354673522E-4"/>
            </c:manualLayout>
          </c:layout>
          <c:overlay val="0"/>
        </c:title>
        <c:numFmt formatCode="General" sourceLinked="1"/>
        <c:majorTickMark val="out"/>
        <c:minorTickMark val="none"/>
        <c:tickLblPos val="nextTo"/>
        <c:crossAx val="176751360"/>
        <c:crosses val="autoZero"/>
        <c:crossBetween val="between"/>
        <c:majorUnit val="20"/>
      </c:valAx>
      <c:valAx>
        <c:axId val="176775552"/>
        <c:scaling>
          <c:orientation val="minMax"/>
          <c:max val="100"/>
          <c:min val="0"/>
        </c:scaling>
        <c:delete val="1"/>
        <c:axPos val="r"/>
        <c:numFmt formatCode="General" sourceLinked="1"/>
        <c:majorTickMark val="out"/>
        <c:minorTickMark val="none"/>
        <c:tickLblPos val="nextTo"/>
        <c:crossAx val="176777088"/>
        <c:crosses val="max"/>
        <c:crossBetween val="midCat"/>
        <c:majorUnit val="10"/>
      </c:valAx>
      <c:valAx>
        <c:axId val="176777088"/>
        <c:scaling>
          <c:orientation val="minMax"/>
          <c:max val="1"/>
          <c:min val="0"/>
        </c:scaling>
        <c:delete val="1"/>
        <c:axPos val="t"/>
        <c:numFmt formatCode="General" sourceLinked="1"/>
        <c:majorTickMark val="out"/>
        <c:minorTickMark val="none"/>
        <c:tickLblPos val="nextTo"/>
        <c:crossAx val="176775552"/>
        <c:crosses val="max"/>
        <c:crossBetween val="midCat"/>
        <c:majorUnit val="0.2"/>
      </c:valAx>
    </c:plotArea>
    <c:legend>
      <c:legendPos val="r"/>
      <c:legendEntry>
        <c:idx val="2"/>
        <c:delete val="1"/>
      </c:legendEntry>
      <c:layout>
        <c:manualLayout>
          <c:xMode val="edge"/>
          <c:yMode val="edge"/>
          <c:x val="0.4158502235831632"/>
          <c:y val="6.7846292864594802E-4"/>
          <c:w val="0.23044193985555728"/>
          <c:h val="0.10121847843224543"/>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405398854910165E-2"/>
          <c:y val="0.14838684751335798"/>
          <c:w val="0.92337625932512113"/>
          <c:h val="0.56807652990744584"/>
        </c:manualLayout>
      </c:layout>
      <c:barChart>
        <c:barDir val="col"/>
        <c:grouping val="clustered"/>
        <c:varyColors val="0"/>
        <c:ser>
          <c:idx val="0"/>
          <c:order val="0"/>
          <c:tx>
            <c:strRef>
              <c:f>'TG_condom use by partner'!$B$2</c:f>
              <c:strCache>
                <c:ptCount val="1"/>
                <c:pt idx="0">
                  <c:v>2007</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'TG_condom use by partner'!$A$3:$A$6</c:f>
              <c:strCache>
                <c:ptCount val="4"/>
                <c:pt idx="0">
                  <c:v>With paid men</c:v>
                </c:pt>
                <c:pt idx="1">
                  <c:v>With transgender</c:v>
                </c:pt>
                <c:pt idx="2">
                  <c:v>When selling sex to men</c:v>
                </c:pt>
                <c:pt idx="3">
                  <c:v>With non-paid men</c:v>
                </c:pt>
              </c:strCache>
            </c:strRef>
          </c:cat>
          <c:val>
            <c:numRef>
              <c:f>'TG_condom use by partner'!$B$3:$B$6</c:f>
              <c:numCache>
                <c:formatCode>General</c:formatCode>
                <c:ptCount val="4"/>
                <c:pt idx="0">
                  <c:v>90.3</c:v>
                </c:pt>
                <c:pt idx="1">
                  <c:v>64.3</c:v>
                </c:pt>
                <c:pt idx="2">
                  <c:v>96.3</c:v>
                </c:pt>
                <c:pt idx="3">
                  <c:v>93.9</c:v>
                </c:pt>
              </c:numCache>
            </c:numRef>
          </c:val>
          <c:extLst>
            <c:ext xmlns:c16="http://schemas.microsoft.com/office/drawing/2014/chart" uri="{C3380CC4-5D6E-409C-BE32-E72D297353CC}">
              <c16:uniqueId val="{00000000-11AB-4A81-B6A2-55AA7573AD5B}"/>
            </c:ext>
          </c:extLst>
        </c:ser>
        <c:ser>
          <c:idx val="1"/>
          <c:order val="1"/>
          <c:tx>
            <c:strRef>
              <c:f>'TG_condom use by partner'!$C$2</c:f>
              <c:strCache>
                <c:ptCount val="1"/>
                <c:pt idx="0">
                  <c:v>2013</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'TG_condom use by partner'!$A$3:$A$6</c:f>
              <c:strCache>
                <c:ptCount val="4"/>
                <c:pt idx="0">
                  <c:v>With paid men</c:v>
                </c:pt>
                <c:pt idx="1">
                  <c:v>With transgender</c:v>
                </c:pt>
                <c:pt idx="2">
                  <c:v>When selling sex to men</c:v>
                </c:pt>
                <c:pt idx="3">
                  <c:v>With non-paid men</c:v>
                </c:pt>
              </c:strCache>
            </c:strRef>
          </c:cat>
          <c:val>
            <c:numRef>
              <c:f>'TG_condom use by partner'!$C$3:$C$6</c:f>
              <c:numCache>
                <c:formatCode>General</c:formatCode>
                <c:ptCount val="4"/>
                <c:pt idx="0">
                  <c:v>100</c:v>
                </c:pt>
                <c:pt idx="1">
                  <c:v>100</c:v>
                </c:pt>
                <c:pt idx="2">
                  <c:v>99.2</c:v>
                </c:pt>
                <c:pt idx="3">
                  <c:v>93.3</c:v>
                </c:pt>
              </c:numCache>
            </c:numRef>
          </c:val>
          <c:extLst>
            <c:ext xmlns:c16="http://schemas.microsoft.com/office/drawing/2014/chart" uri="{C3380CC4-5D6E-409C-BE32-E72D297353CC}">
              <c16:uniqueId val="{00000001-11AB-4A81-B6A2-55AA7573AD5B}"/>
            </c:ext>
          </c:extLst>
        </c:ser>
        <c:dLbls>
          <c:showLegendKey val="0"/>
          <c:showVal val="0"/>
          <c:showCatName val="0"/>
          <c:showSerName val="0"/>
          <c:showPercent val="0"/>
          <c:showBubbleSize val="0"/>
        </c:dLbls>
        <c:gapWidth val="150"/>
        <c:axId val="177669632"/>
        <c:axId val="177671168"/>
      </c:barChart>
      <c:scatterChart>
        <c:scatterStyle val="lineMarker"/>
        <c:varyColors val="0"/>
        <c:ser>
          <c:idx val="2"/>
          <c:order val="2"/>
          <c:tx>
            <c:strRef>
              <c:f>'TG_condom use by partner'!$I$2</c:f>
              <c:strCache>
                <c:ptCount val="1"/>
                <c:pt idx="0">
                  <c:v>target</c:v>
                </c:pt>
              </c:strCache>
            </c:strRef>
          </c:tx>
          <c:spPr>
            <a:ln w="19050">
              <a:solidFill>
                <a:srgbClr val="E31837"/>
              </a:solidFill>
              <a:prstDash val="dash"/>
            </a:ln>
          </c:spPr>
          <c:marker>
            <c:symbol val="none"/>
          </c:marker>
          <c:xVal>
            <c:numRef>
              <c:f>'TG_condom use by partner'!$H$3:$H$4</c:f>
              <c:numCache>
                <c:formatCode>General</c:formatCode>
                <c:ptCount val="2"/>
                <c:pt idx="0">
                  <c:v>0</c:v>
                </c:pt>
                <c:pt idx="1">
                  <c:v>1</c:v>
                </c:pt>
              </c:numCache>
            </c:numRef>
          </c:xVal>
          <c:yVal>
            <c:numRef>
              <c:f>'TG_condom use by partner'!$I$3:$I$4</c:f>
              <c:numCache>
                <c:formatCode>General</c:formatCode>
                <c:ptCount val="2"/>
                <c:pt idx="0">
                  <c:v>90</c:v>
                </c:pt>
                <c:pt idx="1">
                  <c:v>90</c:v>
                </c:pt>
              </c:numCache>
            </c:numRef>
          </c:yVal>
          <c:smooth val="0"/>
          <c:extLst>
            <c:ext xmlns:c16="http://schemas.microsoft.com/office/drawing/2014/chart" uri="{C3380CC4-5D6E-409C-BE32-E72D297353CC}">
              <c16:uniqueId val="{00000002-11AB-4A81-B6A2-55AA7573AD5B}"/>
            </c:ext>
          </c:extLst>
        </c:ser>
        <c:dLbls>
          <c:showLegendKey val="0"/>
          <c:showVal val="0"/>
          <c:showCatName val="0"/>
          <c:showSerName val="0"/>
          <c:showPercent val="0"/>
          <c:showBubbleSize val="0"/>
        </c:dLbls>
        <c:axId val="177683072"/>
        <c:axId val="177681536"/>
      </c:scatterChart>
      <c:catAx>
        <c:axId val="177669632"/>
        <c:scaling>
          <c:orientation val="minMax"/>
        </c:scaling>
        <c:delete val="0"/>
        <c:axPos val="b"/>
        <c:numFmt formatCode="General" sourceLinked="0"/>
        <c:majorTickMark val="out"/>
        <c:minorTickMark val="none"/>
        <c:tickLblPos val="nextTo"/>
        <c:crossAx val="177671168"/>
        <c:crosses val="autoZero"/>
        <c:auto val="1"/>
        <c:lblAlgn val="ctr"/>
        <c:lblOffset val="100"/>
        <c:noMultiLvlLbl val="0"/>
      </c:catAx>
      <c:valAx>
        <c:axId val="177671168"/>
        <c:scaling>
          <c:orientation val="minMax"/>
          <c:max val="100"/>
          <c:min val="0"/>
        </c:scaling>
        <c:delete val="0"/>
        <c:axPos val="l"/>
        <c:majorGridlines>
          <c:spPr>
            <a:ln>
              <a:solidFill>
                <a:schemeClr val="bg1">
                  <a:lumMod val="95000"/>
                </a:schemeClr>
              </a:solidFill>
              <a:prstDash val="sysDash"/>
            </a:ln>
          </c:spPr>
        </c:majorGridlines>
        <c:title>
          <c:tx>
            <c:rich>
              <a:bodyPr rot="0" vert="horz"/>
              <a:lstStyle/>
              <a:p>
                <a:pPr>
                  <a:defRPr/>
                </a:pPr>
                <a:r>
                  <a:rPr lang="en-US"/>
                  <a:t>%</a:t>
                </a:r>
              </a:p>
            </c:rich>
          </c:tx>
          <c:layout>
            <c:manualLayout>
              <c:xMode val="edge"/>
              <c:yMode val="edge"/>
              <c:x val="8.0472954518170745E-3"/>
              <c:y val="3.9591656306119632E-2"/>
            </c:manualLayout>
          </c:layout>
          <c:overlay val="0"/>
        </c:title>
        <c:numFmt formatCode="General" sourceLinked="1"/>
        <c:majorTickMark val="out"/>
        <c:minorTickMark val="none"/>
        <c:tickLblPos val="nextTo"/>
        <c:crossAx val="177669632"/>
        <c:crosses val="autoZero"/>
        <c:crossBetween val="between"/>
        <c:majorUnit val="10"/>
      </c:valAx>
      <c:valAx>
        <c:axId val="177681536"/>
        <c:scaling>
          <c:orientation val="minMax"/>
          <c:max val="100"/>
          <c:min val="0"/>
        </c:scaling>
        <c:delete val="1"/>
        <c:axPos val="r"/>
        <c:numFmt formatCode="General" sourceLinked="1"/>
        <c:majorTickMark val="out"/>
        <c:minorTickMark val="none"/>
        <c:tickLblPos val="nextTo"/>
        <c:crossAx val="177683072"/>
        <c:crosses val="max"/>
        <c:crossBetween val="midCat"/>
        <c:majorUnit val="10"/>
      </c:valAx>
      <c:valAx>
        <c:axId val="177683072"/>
        <c:scaling>
          <c:orientation val="minMax"/>
          <c:max val="1"/>
          <c:min val="0"/>
        </c:scaling>
        <c:delete val="1"/>
        <c:axPos val="t"/>
        <c:numFmt formatCode="General" sourceLinked="1"/>
        <c:majorTickMark val="out"/>
        <c:minorTickMark val="none"/>
        <c:tickLblPos val="nextTo"/>
        <c:crossAx val="177681536"/>
        <c:crosses val="max"/>
        <c:crossBetween val="midCat"/>
        <c:majorUnit val="0.2"/>
      </c:valAx>
    </c:plotArea>
    <c:legend>
      <c:legendPos val="b"/>
      <c:legendEntry>
        <c:idx val="2"/>
        <c:delete val="1"/>
      </c:legendEntry>
      <c:layout>
        <c:manualLayout>
          <c:xMode val="edge"/>
          <c:yMode val="edge"/>
          <c:x val="0.41120858773572688"/>
          <c:y val="0.88978045356617808"/>
          <c:w val="0.17758269567643173"/>
          <c:h val="7.071860608335216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182401597385432E-2"/>
          <c:y val="4.09945075608859E-2"/>
          <c:w val="0.88721275778893149"/>
          <c:h val="0.71356881804418471"/>
        </c:manualLayout>
      </c:layout>
      <c:barChart>
        <c:barDir val="col"/>
        <c:grouping val="clustered"/>
        <c:varyColors val="0"/>
        <c:ser>
          <c:idx val="0"/>
          <c:order val="0"/>
          <c:tx>
            <c:strRef>
              <c:f>'TG_consist cndm use'!$B$2</c:f>
              <c:strCache>
                <c:ptCount val="1"/>
                <c:pt idx="0">
                  <c:v>2007</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'TG_consist cndm use'!$A$3:$A$7</c:f>
              <c:strCache>
                <c:ptCount val="5"/>
                <c:pt idx="0">
                  <c:v>When having paid sex with men</c:v>
                </c:pt>
                <c:pt idx="1">
                  <c:v>When selling sex to men</c:v>
                </c:pt>
                <c:pt idx="2">
                  <c:v>When having non-paid sex with men</c:v>
                </c:pt>
                <c:pt idx="3">
                  <c:v>When selling sex to women</c:v>
                </c:pt>
                <c:pt idx="4">
                  <c:v>When having sex with FSW</c:v>
                </c:pt>
              </c:strCache>
            </c:strRef>
          </c:cat>
          <c:val>
            <c:numRef>
              <c:f>'TG_consist cndm use'!$B$3:$B$7</c:f>
              <c:numCache>
                <c:formatCode>General</c:formatCode>
                <c:ptCount val="5"/>
                <c:pt idx="0">
                  <c:v>36.4</c:v>
                </c:pt>
                <c:pt idx="1">
                  <c:v>44.1</c:v>
                </c:pt>
                <c:pt idx="2">
                  <c:v>49.4</c:v>
                </c:pt>
                <c:pt idx="3">
                  <c:v>7.1</c:v>
                </c:pt>
                <c:pt idx="4">
                  <c:v>30</c:v>
                </c:pt>
              </c:numCache>
            </c:numRef>
          </c:val>
          <c:extLst>
            <c:ext xmlns:c16="http://schemas.microsoft.com/office/drawing/2014/chart" uri="{C3380CC4-5D6E-409C-BE32-E72D297353CC}">
              <c16:uniqueId val="{00000000-AE6F-431B-BD75-11998F64FAA4}"/>
            </c:ext>
          </c:extLst>
        </c:ser>
        <c:ser>
          <c:idx val="1"/>
          <c:order val="1"/>
          <c:tx>
            <c:strRef>
              <c:f>'TG_consist cndm use'!$C$2</c:f>
              <c:strCache>
                <c:ptCount val="1"/>
                <c:pt idx="0">
                  <c:v>2013</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'TG_consist cndm use'!$A$3:$A$7</c:f>
              <c:strCache>
                <c:ptCount val="5"/>
                <c:pt idx="0">
                  <c:v>When having paid sex with men</c:v>
                </c:pt>
                <c:pt idx="1">
                  <c:v>When selling sex to men</c:v>
                </c:pt>
                <c:pt idx="2">
                  <c:v>When having non-paid sex with men</c:v>
                </c:pt>
                <c:pt idx="3">
                  <c:v>When selling sex to women</c:v>
                </c:pt>
                <c:pt idx="4">
                  <c:v>When having sex with FSW</c:v>
                </c:pt>
              </c:strCache>
            </c:strRef>
          </c:cat>
          <c:val>
            <c:numRef>
              <c:f>'TG_consist cndm use'!$C$3:$C$7</c:f>
              <c:numCache>
                <c:formatCode>General</c:formatCode>
                <c:ptCount val="5"/>
                <c:pt idx="0">
                  <c:v>84</c:v>
                </c:pt>
                <c:pt idx="1">
                  <c:v>78.2</c:v>
                </c:pt>
                <c:pt idx="2">
                  <c:v>70.900000000000006</c:v>
                </c:pt>
                <c:pt idx="3">
                  <c:v>50</c:v>
                </c:pt>
                <c:pt idx="4">
                  <c:v>0</c:v>
                </c:pt>
              </c:numCache>
            </c:numRef>
          </c:val>
          <c:extLst>
            <c:ext xmlns:c16="http://schemas.microsoft.com/office/drawing/2014/chart" uri="{C3380CC4-5D6E-409C-BE32-E72D297353CC}">
              <c16:uniqueId val="{00000001-AE6F-431B-BD75-11998F64FAA4}"/>
            </c:ext>
          </c:extLst>
        </c:ser>
        <c:dLbls>
          <c:showLegendKey val="0"/>
          <c:showVal val="0"/>
          <c:showCatName val="0"/>
          <c:showSerName val="0"/>
          <c:showPercent val="0"/>
          <c:showBubbleSize val="0"/>
        </c:dLbls>
        <c:gapWidth val="150"/>
        <c:axId val="179194112"/>
        <c:axId val="179200000"/>
      </c:barChart>
      <c:scatterChart>
        <c:scatterStyle val="lineMarker"/>
        <c:varyColors val="0"/>
        <c:ser>
          <c:idx val="2"/>
          <c:order val="2"/>
          <c:tx>
            <c:strRef>
              <c:f>'TG_consist cndm use'!$I$3</c:f>
              <c:strCache>
                <c:ptCount val="1"/>
                <c:pt idx="0">
                  <c:v>target</c:v>
                </c:pt>
              </c:strCache>
            </c:strRef>
          </c:tx>
          <c:spPr>
            <a:ln w="19050">
              <a:solidFill>
                <a:srgbClr val="E31837"/>
              </a:solidFill>
              <a:prstDash val="dash"/>
            </a:ln>
          </c:spPr>
          <c:marker>
            <c:symbol val="none"/>
          </c:marker>
          <c:xVal>
            <c:numRef>
              <c:f>'TG_consist cndm use'!$H$4:$H$5</c:f>
              <c:numCache>
                <c:formatCode>General</c:formatCode>
                <c:ptCount val="2"/>
                <c:pt idx="0">
                  <c:v>0</c:v>
                </c:pt>
                <c:pt idx="1">
                  <c:v>1</c:v>
                </c:pt>
              </c:numCache>
            </c:numRef>
          </c:xVal>
          <c:yVal>
            <c:numRef>
              <c:f>'TG_consist cndm use'!$I$4:$I$5</c:f>
              <c:numCache>
                <c:formatCode>General</c:formatCode>
                <c:ptCount val="2"/>
                <c:pt idx="0">
                  <c:v>90</c:v>
                </c:pt>
                <c:pt idx="1">
                  <c:v>90</c:v>
                </c:pt>
              </c:numCache>
            </c:numRef>
          </c:yVal>
          <c:smooth val="0"/>
          <c:extLst>
            <c:ext xmlns:c16="http://schemas.microsoft.com/office/drawing/2014/chart" uri="{C3380CC4-5D6E-409C-BE32-E72D297353CC}">
              <c16:uniqueId val="{00000002-AE6F-431B-BD75-11998F64FAA4}"/>
            </c:ext>
          </c:extLst>
        </c:ser>
        <c:dLbls>
          <c:showLegendKey val="0"/>
          <c:showVal val="0"/>
          <c:showCatName val="0"/>
          <c:showSerName val="0"/>
          <c:showPercent val="0"/>
          <c:showBubbleSize val="0"/>
        </c:dLbls>
        <c:axId val="179203456"/>
        <c:axId val="179201920"/>
      </c:scatterChart>
      <c:catAx>
        <c:axId val="179194112"/>
        <c:scaling>
          <c:orientation val="minMax"/>
        </c:scaling>
        <c:delete val="0"/>
        <c:axPos val="b"/>
        <c:numFmt formatCode="General" sourceLinked="0"/>
        <c:majorTickMark val="out"/>
        <c:minorTickMark val="none"/>
        <c:tickLblPos val="nextTo"/>
        <c:crossAx val="179200000"/>
        <c:crosses val="autoZero"/>
        <c:auto val="1"/>
        <c:lblAlgn val="ctr"/>
        <c:lblOffset val="100"/>
        <c:noMultiLvlLbl val="0"/>
      </c:catAx>
      <c:valAx>
        <c:axId val="179200000"/>
        <c:scaling>
          <c:orientation val="minMax"/>
          <c:max val="100"/>
          <c:min val="0"/>
        </c:scaling>
        <c:delete val="0"/>
        <c:axPos val="l"/>
        <c:title>
          <c:tx>
            <c:rich>
              <a:bodyPr rot="0" vert="horz"/>
              <a:lstStyle/>
              <a:p>
                <a:pPr>
                  <a:defRPr/>
                </a:pPr>
                <a:r>
                  <a:rPr lang="en-US"/>
                  <a:t>%</a:t>
                </a:r>
              </a:p>
            </c:rich>
          </c:tx>
          <c:layout>
            <c:manualLayout>
              <c:xMode val="edge"/>
              <c:yMode val="edge"/>
              <c:x val="1.2257925769321393E-3"/>
              <c:y val="9.9508557354673522E-4"/>
            </c:manualLayout>
          </c:layout>
          <c:overlay val="0"/>
        </c:title>
        <c:numFmt formatCode="General" sourceLinked="1"/>
        <c:majorTickMark val="out"/>
        <c:minorTickMark val="none"/>
        <c:tickLblPos val="nextTo"/>
        <c:crossAx val="179194112"/>
        <c:crosses val="autoZero"/>
        <c:crossBetween val="between"/>
        <c:majorUnit val="10"/>
      </c:valAx>
      <c:valAx>
        <c:axId val="179201920"/>
        <c:scaling>
          <c:orientation val="minMax"/>
          <c:max val="100"/>
          <c:min val="0"/>
        </c:scaling>
        <c:delete val="1"/>
        <c:axPos val="r"/>
        <c:numFmt formatCode="General" sourceLinked="1"/>
        <c:majorTickMark val="out"/>
        <c:minorTickMark val="none"/>
        <c:tickLblPos val="nextTo"/>
        <c:crossAx val="179203456"/>
        <c:crosses val="max"/>
        <c:crossBetween val="midCat"/>
        <c:majorUnit val="10"/>
      </c:valAx>
      <c:valAx>
        <c:axId val="179203456"/>
        <c:scaling>
          <c:orientation val="minMax"/>
          <c:max val="1"/>
          <c:min val="0"/>
        </c:scaling>
        <c:delete val="1"/>
        <c:axPos val="t"/>
        <c:numFmt formatCode="General" sourceLinked="1"/>
        <c:majorTickMark val="out"/>
        <c:minorTickMark val="none"/>
        <c:tickLblPos val="nextTo"/>
        <c:crossAx val="179201920"/>
        <c:crosses val="max"/>
        <c:crossBetween val="midCat"/>
        <c:majorUnit val="0.2"/>
      </c:valAx>
    </c:plotArea>
    <c:legend>
      <c:legendPos val="r"/>
      <c:legendEntry>
        <c:idx val="2"/>
        <c:delete val="1"/>
      </c:legendEntry>
      <c:layout>
        <c:manualLayout>
          <c:xMode val="edge"/>
          <c:yMode val="edge"/>
          <c:x val="0.70112627968997188"/>
          <c:y val="2.156908346645621E-2"/>
          <c:w val="0.21997952564556403"/>
          <c:h val="0.1051186399865154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286467797294569E-2"/>
          <c:y val="3.9627725105790344E-2"/>
          <c:w val="0.89556165455279624"/>
          <c:h val="0.74061154855643041"/>
        </c:manualLayout>
      </c:layout>
      <c:barChart>
        <c:barDir val="col"/>
        <c:grouping val="clustered"/>
        <c:varyColors val="0"/>
        <c:ser>
          <c:idx val="0"/>
          <c:order val="0"/>
          <c:tx>
            <c:strRef>
              <c:f>'KP_clients or partners'!$B$2</c:f>
              <c:strCache>
                <c:ptCount val="1"/>
                <c:pt idx="0">
                  <c:v>MSM</c:v>
                </c:pt>
              </c:strCache>
            </c:strRef>
          </c:tx>
          <c:spPr>
            <a:solidFill>
              <a:srgbClr val="F78E1E"/>
            </a:solidFill>
            <a:ln>
              <a:noFill/>
            </a:ln>
          </c:spPr>
          <c:invertIfNegative val="0"/>
          <c:dPt>
            <c:idx val="0"/>
            <c:invertIfNegative val="0"/>
            <c:bubble3D val="0"/>
            <c:extLst>
              <c:ext xmlns:c16="http://schemas.microsoft.com/office/drawing/2014/chart" uri="{C3380CC4-5D6E-409C-BE32-E72D297353CC}">
                <c16:uniqueId val="{00000000-9B1D-4EC8-812E-6201506BDBD7}"/>
              </c:ext>
            </c:extLst>
          </c:dPt>
          <c:dPt>
            <c:idx val="1"/>
            <c:invertIfNegative val="0"/>
            <c:bubble3D val="0"/>
            <c:extLst>
              <c:ext xmlns:c16="http://schemas.microsoft.com/office/drawing/2014/chart" uri="{C3380CC4-5D6E-409C-BE32-E72D297353CC}">
                <c16:uniqueId val="{00000001-9B1D-4EC8-812E-6201506BDBD7}"/>
              </c:ext>
            </c:extLst>
          </c:dPt>
          <c:dPt>
            <c:idx val="2"/>
            <c:invertIfNegative val="0"/>
            <c:bubble3D val="0"/>
            <c:extLst>
              <c:ext xmlns:c16="http://schemas.microsoft.com/office/drawing/2014/chart" uri="{C3380CC4-5D6E-409C-BE32-E72D297353CC}">
                <c16:uniqueId val="{00000002-9B1D-4EC8-812E-6201506BDBD7}"/>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1D-4EC8-812E-6201506BDBD7}"/>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1D-4EC8-812E-6201506BDBD7}"/>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1D-4EC8-812E-6201506BDBD7}"/>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1D-4EC8-812E-6201506BDBD7}"/>
                </c:ext>
              </c:extLst>
            </c:dLbl>
            <c:numFmt formatCode="#,##0" sourceLinked="0"/>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'KP_clients or partners'!$A$3:$A$5</c:f>
              <c:strCache>
                <c:ptCount val="3"/>
                <c:pt idx="0">
                  <c:v>male partners *</c:v>
                </c:pt>
                <c:pt idx="1">
                  <c:v>male paid partners *</c:v>
                </c:pt>
                <c:pt idx="2">
                  <c:v>clients **</c:v>
                </c:pt>
              </c:strCache>
            </c:strRef>
          </c:cat>
          <c:val>
            <c:numRef>
              <c:f>'KP_clients or partners'!$B$3:$B$5</c:f>
              <c:numCache>
                <c:formatCode>General</c:formatCode>
                <c:ptCount val="3"/>
                <c:pt idx="0">
                  <c:v>4</c:v>
                </c:pt>
                <c:pt idx="1">
                  <c:v>2.7</c:v>
                </c:pt>
              </c:numCache>
            </c:numRef>
          </c:val>
          <c:extLst>
            <c:ext xmlns:c16="http://schemas.microsoft.com/office/drawing/2014/chart" uri="{C3380CC4-5D6E-409C-BE32-E72D297353CC}">
              <c16:uniqueId val="{00000004-9B1D-4EC8-812E-6201506BDBD7}"/>
            </c:ext>
          </c:extLst>
        </c:ser>
        <c:ser>
          <c:idx val="1"/>
          <c:order val="1"/>
          <c:tx>
            <c:strRef>
              <c:f>'KP_clients or partners'!$C$2</c:f>
              <c:strCache>
                <c:ptCount val="1"/>
                <c:pt idx="0">
                  <c:v>Transgender people</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'KP_clients or partners'!$A$3:$A$5</c:f>
              <c:strCache>
                <c:ptCount val="3"/>
                <c:pt idx="0">
                  <c:v>male partners *</c:v>
                </c:pt>
                <c:pt idx="1">
                  <c:v>male paid partners *</c:v>
                </c:pt>
                <c:pt idx="2">
                  <c:v>clients **</c:v>
                </c:pt>
              </c:strCache>
            </c:strRef>
          </c:cat>
          <c:val>
            <c:numRef>
              <c:f>'KP_clients or partners'!$C$3:$C$5</c:f>
              <c:numCache>
                <c:formatCode>General</c:formatCode>
                <c:ptCount val="3"/>
                <c:pt idx="0">
                  <c:v>6.4</c:v>
                </c:pt>
                <c:pt idx="1">
                  <c:v>2</c:v>
                </c:pt>
              </c:numCache>
            </c:numRef>
          </c:val>
          <c:extLst>
            <c:ext xmlns:c16="http://schemas.microsoft.com/office/drawing/2014/chart" uri="{C3380CC4-5D6E-409C-BE32-E72D297353CC}">
              <c16:uniqueId val="{00000005-9B1D-4EC8-812E-6201506BDBD7}"/>
            </c:ext>
          </c:extLst>
        </c:ser>
        <c:ser>
          <c:idx val="2"/>
          <c:order val="2"/>
          <c:tx>
            <c:strRef>
              <c:f>'KP_clients or partners'!$D$2</c:f>
              <c:strCache>
                <c:ptCount val="1"/>
                <c:pt idx="0">
                  <c:v>Female entertainment workers (FEWs)</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'KP_clients or partners'!$A$3:$A$5</c:f>
              <c:strCache>
                <c:ptCount val="3"/>
                <c:pt idx="0">
                  <c:v>male partners *</c:v>
                </c:pt>
                <c:pt idx="1">
                  <c:v>male paid partners *</c:v>
                </c:pt>
                <c:pt idx="2">
                  <c:v>clients **</c:v>
                </c:pt>
              </c:strCache>
            </c:strRef>
          </c:cat>
          <c:val>
            <c:numRef>
              <c:f>'KP_clients or partners'!$D$3:$D$5</c:f>
              <c:numCache>
                <c:formatCode>General</c:formatCode>
                <c:ptCount val="3"/>
                <c:pt idx="2">
                  <c:v>3</c:v>
                </c:pt>
              </c:numCache>
            </c:numRef>
          </c:val>
          <c:extLst>
            <c:ext xmlns:c16="http://schemas.microsoft.com/office/drawing/2014/chart" uri="{C3380CC4-5D6E-409C-BE32-E72D297353CC}">
              <c16:uniqueId val="{00000006-9B1D-4EC8-812E-6201506BDBD7}"/>
            </c:ext>
          </c:extLst>
        </c:ser>
        <c:dLbls>
          <c:showLegendKey val="0"/>
          <c:showVal val="0"/>
          <c:showCatName val="0"/>
          <c:showSerName val="0"/>
          <c:showPercent val="0"/>
          <c:showBubbleSize val="0"/>
        </c:dLbls>
        <c:gapWidth val="110"/>
        <c:axId val="179725824"/>
        <c:axId val="179727360"/>
      </c:barChart>
      <c:catAx>
        <c:axId val="179725824"/>
        <c:scaling>
          <c:orientation val="minMax"/>
        </c:scaling>
        <c:delete val="0"/>
        <c:axPos val="b"/>
        <c:numFmt formatCode="General" sourceLinked="0"/>
        <c:majorTickMark val="out"/>
        <c:minorTickMark val="none"/>
        <c:tickLblPos val="nextTo"/>
        <c:crossAx val="179727360"/>
        <c:crosses val="autoZero"/>
        <c:auto val="1"/>
        <c:lblAlgn val="ctr"/>
        <c:lblOffset val="100"/>
        <c:noMultiLvlLbl val="0"/>
      </c:catAx>
      <c:valAx>
        <c:axId val="179727360"/>
        <c:scaling>
          <c:orientation val="minMax"/>
        </c:scaling>
        <c:delete val="0"/>
        <c:axPos val="l"/>
        <c:title>
          <c:tx>
            <c:rich>
              <a:bodyPr rot="-5400000" vert="horz"/>
              <a:lstStyle/>
              <a:p>
                <a:pPr>
                  <a:defRPr/>
                </a:pPr>
                <a:r>
                  <a:rPr lang="en-US"/>
                  <a:t>Mean number</a:t>
                </a:r>
                <a:endParaRPr lang="en-GB"/>
              </a:p>
            </c:rich>
          </c:tx>
          <c:layout>
            <c:manualLayout>
              <c:xMode val="edge"/>
              <c:yMode val="edge"/>
              <c:x val="8.6742883101150799E-3"/>
              <c:y val="0.24273581873694361"/>
            </c:manualLayout>
          </c:layout>
          <c:overlay val="0"/>
        </c:title>
        <c:numFmt formatCode="General" sourceLinked="1"/>
        <c:majorTickMark val="out"/>
        <c:minorTickMark val="none"/>
        <c:tickLblPos val="nextTo"/>
        <c:crossAx val="179725824"/>
        <c:crosses val="autoZero"/>
        <c:crossBetween val="between"/>
      </c:valAx>
    </c:plotArea>
    <c:legend>
      <c:legendPos val="b"/>
      <c:layout>
        <c:manualLayout>
          <c:xMode val="edge"/>
          <c:yMode val="edge"/>
          <c:x val="3.9585823367368567E-4"/>
          <c:y val="0.87371991835945273"/>
          <c:w val="0.99788348228243806"/>
          <c:h val="0.11374619173601154"/>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477168592597301E-2"/>
          <c:y val="8.5940426055471003E-2"/>
          <c:w val="0.86319151264107064"/>
          <c:h val="0.74925985317631916"/>
        </c:manualLayout>
      </c:layout>
      <c:barChart>
        <c:barDir val="col"/>
        <c:grouping val="clustered"/>
        <c:varyColors val="0"/>
        <c:ser>
          <c:idx val="0"/>
          <c:order val="0"/>
          <c:tx>
            <c:strRef>
              <c:f>'MSM&amp;TG_Overlapping risk behav'!$C$2</c:f>
              <c:strCache>
                <c:ptCount val="1"/>
                <c:pt idx="0">
                  <c:v>MSM</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'MSM&amp;TG_Overlapping risk behav'!$B$3:$B$7</c:f>
              <c:strCache>
                <c:ptCount val="5"/>
                <c:pt idx="0">
                  <c:v>Sold sex 
to men</c:v>
                </c:pt>
                <c:pt idx="1">
                  <c:v>Paid for sex 
with FSW</c:v>
                </c:pt>
                <c:pt idx="2">
                  <c:v>Paid for sex 
with men</c:v>
                </c:pt>
                <c:pt idx="3">
                  <c:v>Sold sex 
to women </c:v>
                </c:pt>
                <c:pt idx="4">
                  <c:v>Injected drugs</c:v>
                </c:pt>
              </c:strCache>
            </c:strRef>
          </c:cat>
          <c:val>
            <c:numRef>
              <c:f>'MSM&amp;TG_Overlapping risk behav'!$C$3:$C$7</c:f>
              <c:numCache>
                <c:formatCode>General</c:formatCode>
                <c:ptCount val="5"/>
                <c:pt idx="0">
                  <c:v>38.1</c:v>
                </c:pt>
                <c:pt idx="1">
                  <c:v>16.3</c:v>
                </c:pt>
                <c:pt idx="2">
                  <c:v>19.399999999999999</c:v>
                </c:pt>
                <c:pt idx="3">
                  <c:v>5.0999999999999996</c:v>
                </c:pt>
                <c:pt idx="4">
                  <c:v>7</c:v>
                </c:pt>
              </c:numCache>
            </c:numRef>
          </c:val>
          <c:extLst>
            <c:ext xmlns:c16="http://schemas.microsoft.com/office/drawing/2014/chart" uri="{C3380CC4-5D6E-409C-BE32-E72D297353CC}">
              <c16:uniqueId val="{00000000-26D1-4DD2-90CB-E557603FDF91}"/>
            </c:ext>
          </c:extLst>
        </c:ser>
        <c:ser>
          <c:idx val="1"/>
          <c:order val="1"/>
          <c:tx>
            <c:strRef>
              <c:f>'MSM&amp;TG_Overlapping risk behav'!$D$2</c:f>
              <c:strCache>
                <c:ptCount val="1"/>
                <c:pt idx="0">
                  <c:v>transgender people</c:v>
                </c:pt>
              </c:strCache>
            </c:strRef>
          </c:tx>
          <c:spPr>
            <a:solidFill>
              <a:srgbClr val="EC008C"/>
            </a:solidFill>
            <a:ln>
              <a:noFill/>
            </a:ln>
          </c:spPr>
          <c:invertIfNegative val="0"/>
          <c:dLbls>
            <c:dLbl>
              <c:idx val="1"/>
              <c:numFmt formatCode="#,##0.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381-412B-AEB4-17C05C97FC2A}"/>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'MSM&amp;TG_Overlapping risk behav'!$B$3:$B$7</c:f>
              <c:strCache>
                <c:ptCount val="5"/>
                <c:pt idx="0">
                  <c:v>Sold sex 
to men</c:v>
                </c:pt>
                <c:pt idx="1">
                  <c:v>Paid for sex 
with FSW</c:v>
                </c:pt>
                <c:pt idx="2">
                  <c:v>Paid for sex 
with men</c:v>
                </c:pt>
                <c:pt idx="3">
                  <c:v>Sold sex 
to women </c:v>
                </c:pt>
                <c:pt idx="4">
                  <c:v>Injected drugs</c:v>
                </c:pt>
              </c:strCache>
            </c:strRef>
          </c:cat>
          <c:val>
            <c:numRef>
              <c:f>'MSM&amp;TG_Overlapping risk behav'!$D$3:$D$7</c:f>
              <c:numCache>
                <c:formatCode>General</c:formatCode>
                <c:ptCount val="5"/>
                <c:pt idx="0">
                  <c:v>57.3</c:v>
                </c:pt>
                <c:pt idx="1">
                  <c:v>0.4</c:v>
                </c:pt>
                <c:pt idx="2">
                  <c:v>10.9</c:v>
                </c:pt>
                <c:pt idx="3">
                  <c:v>0.8</c:v>
                </c:pt>
                <c:pt idx="4">
                  <c:v>3</c:v>
                </c:pt>
              </c:numCache>
            </c:numRef>
          </c:val>
          <c:extLst>
            <c:ext xmlns:c16="http://schemas.microsoft.com/office/drawing/2014/chart" uri="{C3380CC4-5D6E-409C-BE32-E72D297353CC}">
              <c16:uniqueId val="{00000002-26D1-4DD2-90CB-E557603FDF91}"/>
            </c:ext>
          </c:extLst>
        </c:ser>
        <c:dLbls>
          <c:showLegendKey val="0"/>
          <c:showVal val="0"/>
          <c:showCatName val="0"/>
          <c:showSerName val="0"/>
          <c:showPercent val="0"/>
          <c:showBubbleSize val="0"/>
        </c:dLbls>
        <c:gapWidth val="150"/>
        <c:axId val="163808384"/>
        <c:axId val="163810304"/>
      </c:barChart>
      <c:catAx>
        <c:axId val="163808384"/>
        <c:scaling>
          <c:orientation val="minMax"/>
        </c:scaling>
        <c:delete val="0"/>
        <c:axPos val="b"/>
        <c:numFmt formatCode="General" sourceLinked="0"/>
        <c:majorTickMark val="out"/>
        <c:minorTickMark val="none"/>
        <c:tickLblPos val="nextTo"/>
        <c:crossAx val="163810304"/>
        <c:crosses val="autoZero"/>
        <c:auto val="1"/>
        <c:lblAlgn val="ctr"/>
        <c:lblOffset val="100"/>
        <c:noMultiLvlLbl val="0"/>
      </c:catAx>
      <c:valAx>
        <c:axId val="163810304"/>
        <c:scaling>
          <c:orientation val="minMax"/>
          <c:max val="100"/>
        </c:scaling>
        <c:delete val="0"/>
        <c:axPos val="l"/>
        <c:majorGridlines>
          <c:spPr>
            <a:ln>
              <a:solidFill>
                <a:schemeClr val="bg1">
                  <a:lumMod val="95000"/>
                </a:schemeClr>
              </a:solidFill>
              <a:prstDash val="sysDash"/>
            </a:ln>
          </c:spPr>
        </c:majorGridlines>
        <c:title>
          <c:tx>
            <c:rich>
              <a:bodyPr rot="0" vert="horz"/>
              <a:lstStyle/>
              <a:p>
                <a:pPr>
                  <a:defRPr/>
                </a:pPr>
                <a:r>
                  <a:rPr lang="en-US"/>
                  <a:t>%</a:t>
                </a:r>
              </a:p>
            </c:rich>
          </c:tx>
          <c:layout>
            <c:manualLayout>
              <c:xMode val="edge"/>
              <c:yMode val="edge"/>
              <c:x val="2.7272728248844964E-3"/>
              <c:y val="6.8783033971172497E-2"/>
            </c:manualLayout>
          </c:layout>
          <c:overlay val="0"/>
        </c:title>
        <c:numFmt formatCode="General" sourceLinked="1"/>
        <c:majorTickMark val="out"/>
        <c:minorTickMark val="none"/>
        <c:tickLblPos val="nextTo"/>
        <c:crossAx val="163808384"/>
        <c:crosses val="autoZero"/>
        <c:crossBetween val="between"/>
        <c:majorUnit val="20"/>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123802272974772E-2"/>
          <c:y val="0.12917827579244903"/>
          <c:w val="0.89187997727780965"/>
          <c:h val="0.43755123157682213"/>
        </c:manualLayout>
      </c:layout>
      <c:barChart>
        <c:barDir val="col"/>
        <c:grouping val="clustered"/>
        <c:varyColors val="0"/>
        <c:ser>
          <c:idx val="0"/>
          <c:order val="0"/>
          <c:tx>
            <c:strRef>
              <c:f>'PLHIV risk behaviors'!$C$1</c:f>
              <c:strCache>
                <c:ptCount val="1"/>
                <c:pt idx="0">
                  <c:v>2010</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'PLHIV risk behaviors'!$A$2:$B$8</c:f>
              <c:multiLvlStrCache>
                <c:ptCount val="7"/>
                <c:lvl>
                  <c:pt idx="0">
                    <c:v>Condom use at last sex with sex worker</c:v>
                  </c:pt>
                  <c:pt idx="1">
                    <c:v>Consistent condom use with sex worker in the last 3 months</c:v>
                  </c:pt>
                  <c:pt idx="2">
                    <c:v>Ever paid to have sex</c:v>
                  </c:pt>
                  <c:pt idx="3">
                    <c:v>Consistent condom use with sex worker</c:v>
                  </c:pt>
                  <c:pt idx="4">
                    <c:v>Had sex with casual partner</c:v>
                  </c:pt>
                  <c:pt idx="5">
                    <c:v>Consistent condom use with casual partner </c:v>
                  </c:pt>
                  <c:pt idx="6">
                    <c:v>Ever had sex with men</c:v>
                  </c:pt>
                </c:lvl>
                <c:lvl>
                  <c:pt idx="2">
                    <c:v>in the last 12 months</c:v>
                  </c:pt>
                </c:lvl>
              </c:multiLvlStrCache>
            </c:multiLvlStrRef>
          </c:cat>
          <c:val>
            <c:numRef>
              <c:f>'PLHIV risk behaviors'!$C$2:$C$8</c:f>
              <c:numCache>
                <c:formatCode>General</c:formatCode>
                <c:ptCount val="7"/>
                <c:pt idx="0">
                  <c:v>63</c:v>
                </c:pt>
                <c:pt idx="1">
                  <c:v>66.7</c:v>
                </c:pt>
                <c:pt idx="2">
                  <c:v>10.9</c:v>
                </c:pt>
                <c:pt idx="3">
                  <c:v>66.7</c:v>
                </c:pt>
                <c:pt idx="4">
                  <c:v>3.4</c:v>
                </c:pt>
                <c:pt idx="5">
                  <c:v>65.7</c:v>
                </c:pt>
                <c:pt idx="6">
                  <c:v>1.3</c:v>
                </c:pt>
              </c:numCache>
            </c:numRef>
          </c:val>
          <c:extLst>
            <c:ext xmlns:c16="http://schemas.microsoft.com/office/drawing/2014/chart" uri="{C3380CC4-5D6E-409C-BE32-E72D297353CC}">
              <c16:uniqueId val="{00000000-879F-4C2C-AC77-6B62F7295607}"/>
            </c:ext>
          </c:extLst>
        </c:ser>
        <c:ser>
          <c:idx val="1"/>
          <c:order val="1"/>
          <c:tx>
            <c:strRef>
              <c:f>'PLHIV risk behaviors'!$D$1</c:f>
              <c:strCache>
                <c:ptCount val="1"/>
                <c:pt idx="0">
                  <c:v>2013</c:v>
                </c:pt>
              </c:strCache>
            </c:strRef>
          </c:tx>
          <c:spPr>
            <a:solidFill>
              <a:srgbClr val="E3183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'PLHIV risk behaviors'!$A$2:$B$8</c:f>
              <c:multiLvlStrCache>
                <c:ptCount val="7"/>
                <c:lvl>
                  <c:pt idx="0">
                    <c:v>Condom use at last sex with sex worker</c:v>
                  </c:pt>
                  <c:pt idx="1">
                    <c:v>Consistent condom use with sex worker in the last 3 months</c:v>
                  </c:pt>
                  <c:pt idx="2">
                    <c:v>Ever paid to have sex</c:v>
                  </c:pt>
                  <c:pt idx="3">
                    <c:v>Consistent condom use with sex worker</c:v>
                  </c:pt>
                  <c:pt idx="4">
                    <c:v>Had sex with casual partner</c:v>
                  </c:pt>
                  <c:pt idx="5">
                    <c:v>Consistent condom use with casual partner </c:v>
                  </c:pt>
                  <c:pt idx="6">
                    <c:v>Ever had sex with men</c:v>
                  </c:pt>
                </c:lvl>
                <c:lvl>
                  <c:pt idx="2">
                    <c:v>in the last 12 months</c:v>
                  </c:pt>
                </c:lvl>
              </c:multiLvlStrCache>
            </c:multiLvlStrRef>
          </c:cat>
          <c:val>
            <c:numRef>
              <c:f>'PLHIV risk behaviors'!$D$2:$D$8</c:f>
              <c:numCache>
                <c:formatCode>General</c:formatCode>
                <c:ptCount val="7"/>
                <c:pt idx="0">
                  <c:v>86.3</c:v>
                </c:pt>
                <c:pt idx="1">
                  <c:v>92.3</c:v>
                </c:pt>
                <c:pt idx="2">
                  <c:v>14.4</c:v>
                </c:pt>
                <c:pt idx="3">
                  <c:v>94.8</c:v>
                </c:pt>
                <c:pt idx="4">
                  <c:v>5.3</c:v>
                </c:pt>
                <c:pt idx="5">
                  <c:v>81.599999999999994</c:v>
                </c:pt>
                <c:pt idx="6">
                  <c:v>3.4</c:v>
                </c:pt>
              </c:numCache>
            </c:numRef>
          </c:val>
          <c:extLst>
            <c:ext xmlns:c16="http://schemas.microsoft.com/office/drawing/2014/chart" uri="{C3380CC4-5D6E-409C-BE32-E72D297353CC}">
              <c16:uniqueId val="{00000001-879F-4C2C-AC77-6B62F7295607}"/>
            </c:ext>
          </c:extLst>
        </c:ser>
        <c:dLbls>
          <c:showLegendKey val="0"/>
          <c:showVal val="0"/>
          <c:showCatName val="0"/>
          <c:showSerName val="0"/>
          <c:showPercent val="0"/>
          <c:showBubbleSize val="0"/>
        </c:dLbls>
        <c:gapWidth val="150"/>
        <c:axId val="190819328"/>
        <c:axId val="163836672"/>
      </c:barChart>
      <c:catAx>
        <c:axId val="190819328"/>
        <c:scaling>
          <c:orientation val="minMax"/>
        </c:scaling>
        <c:delete val="0"/>
        <c:axPos val="b"/>
        <c:numFmt formatCode="General" sourceLinked="1"/>
        <c:majorTickMark val="out"/>
        <c:minorTickMark val="none"/>
        <c:tickLblPos val="nextTo"/>
        <c:crossAx val="163836672"/>
        <c:crosses val="autoZero"/>
        <c:auto val="1"/>
        <c:lblAlgn val="ctr"/>
        <c:lblOffset val="100"/>
        <c:noMultiLvlLbl val="0"/>
      </c:catAx>
      <c:valAx>
        <c:axId val="163836672"/>
        <c:scaling>
          <c:orientation val="minMax"/>
          <c:max val="100"/>
        </c:scaling>
        <c:delete val="0"/>
        <c:axPos val="l"/>
        <c:majorGridlines>
          <c:spPr>
            <a:ln>
              <a:solidFill>
                <a:schemeClr val="bg1">
                  <a:lumMod val="95000"/>
                </a:schemeClr>
              </a:solidFill>
              <a:prstDash val="sysDash"/>
            </a:ln>
          </c:spPr>
        </c:majorGridlines>
        <c:title>
          <c:tx>
            <c:rich>
              <a:bodyPr rot="0" vert="horz"/>
              <a:lstStyle/>
              <a:p>
                <a:pPr>
                  <a:defRPr/>
                </a:pPr>
                <a:r>
                  <a:rPr lang="en-US"/>
                  <a:t>%</a:t>
                </a:r>
              </a:p>
            </c:rich>
          </c:tx>
          <c:layout>
            <c:manualLayout>
              <c:xMode val="edge"/>
              <c:yMode val="edge"/>
              <c:x val="6.5465419595060886E-3"/>
              <c:y val="7.4795578437310717E-2"/>
            </c:manualLayout>
          </c:layout>
          <c:overlay val="0"/>
        </c:title>
        <c:numFmt formatCode="General" sourceLinked="1"/>
        <c:majorTickMark val="out"/>
        <c:minorTickMark val="none"/>
        <c:tickLblPos val="nextTo"/>
        <c:crossAx val="190819328"/>
        <c:crosses val="autoZero"/>
        <c:crossBetween val="between"/>
        <c:majorUnit val="20"/>
      </c:valAx>
    </c:plotArea>
    <c:legend>
      <c:legendPos val="t"/>
      <c:layout>
        <c:manualLayout>
          <c:xMode val="edge"/>
          <c:yMode val="edge"/>
          <c:x val="0.7279326871715236"/>
          <c:y val="0"/>
          <c:w val="0.26396454587165258"/>
          <c:h val="6.8857762971936201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275633815003894"/>
          <c:y val="0.10501011592300964"/>
          <c:w val="0.86135418883450376"/>
          <c:h val="0.77129073709536311"/>
        </c:manualLayout>
      </c:layout>
      <c:lineChart>
        <c:grouping val="standard"/>
        <c:varyColors val="0"/>
        <c:ser>
          <c:idx val="0"/>
          <c:order val="0"/>
          <c:tx>
            <c:strRef>
              <c:f>KAPs!$B$2</c:f>
              <c:strCache>
                <c:ptCount val="1"/>
                <c:pt idx="0">
                  <c:v>with commercial partners</c:v>
                </c:pt>
              </c:strCache>
            </c:strRef>
          </c:tx>
          <c:spPr>
            <a:ln>
              <a:solidFill>
                <a:srgbClr val="C00000"/>
              </a:solidFill>
            </a:ln>
          </c:spPr>
          <c:marker>
            <c:spPr>
              <a:solidFill>
                <a:srgbClr val="C00000"/>
              </a:solidFill>
              <a:ln>
                <a:noFill/>
              </a:ln>
            </c:spPr>
          </c:marker>
          <c:dLbls>
            <c:dLbl>
              <c:idx val="6"/>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03-48CD-9BA9-D03D29FA290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KAPs!$C$1:$I$1</c:f>
              <c:strCache>
                <c:ptCount val="7"/>
                <c:pt idx="0">
                  <c:v>1997</c:v>
                </c:pt>
                <c:pt idx="1">
                  <c:v>1998</c:v>
                </c:pt>
                <c:pt idx="2">
                  <c:v>1999</c:v>
                </c:pt>
                <c:pt idx="3">
                  <c:v>2001</c:v>
                </c:pt>
                <c:pt idx="4">
                  <c:v>2003</c:v>
                </c:pt>
                <c:pt idx="5">
                  <c:v>2007</c:v>
                </c:pt>
                <c:pt idx="6">
                  <c:v>2010</c:v>
                </c:pt>
              </c:strCache>
            </c:strRef>
          </c:cat>
          <c:val>
            <c:numRef>
              <c:f>KAPs!$C$2:$I$2</c:f>
              <c:numCache>
                <c:formatCode>General</c:formatCode>
                <c:ptCount val="7"/>
                <c:pt idx="0">
                  <c:v>53.8</c:v>
                </c:pt>
                <c:pt idx="1">
                  <c:v>61.8</c:v>
                </c:pt>
                <c:pt idx="2">
                  <c:v>69.7</c:v>
                </c:pt>
                <c:pt idx="3">
                  <c:v>83.9</c:v>
                </c:pt>
                <c:pt idx="4">
                  <c:v>89.4</c:v>
                </c:pt>
                <c:pt idx="5">
                  <c:v>86</c:v>
                </c:pt>
                <c:pt idx="6">
                  <c:v>86.2</c:v>
                </c:pt>
              </c:numCache>
            </c:numRef>
          </c:val>
          <c:smooth val="0"/>
          <c:extLst>
            <c:ext xmlns:c16="http://schemas.microsoft.com/office/drawing/2014/chart" uri="{C3380CC4-5D6E-409C-BE32-E72D297353CC}">
              <c16:uniqueId val="{00000001-FD03-48CD-9BA9-D03D29FA290E}"/>
            </c:ext>
          </c:extLst>
        </c:ser>
        <c:ser>
          <c:idx val="1"/>
          <c:order val="1"/>
          <c:tx>
            <c:strRef>
              <c:f>KAPs!$B$3</c:f>
              <c:strCache>
                <c:ptCount val="1"/>
                <c:pt idx="0">
                  <c:v>with sweethearts</c:v>
                </c:pt>
              </c:strCache>
            </c:strRef>
          </c:tx>
          <c:spPr>
            <a:ln>
              <a:solidFill>
                <a:srgbClr val="3788FF"/>
              </a:solidFill>
            </a:ln>
          </c:spPr>
          <c:marker>
            <c:spPr>
              <a:solidFill>
                <a:srgbClr val="3788FF"/>
              </a:solidFill>
              <a:ln>
                <a:noFill/>
              </a:ln>
            </c:spPr>
          </c:marker>
          <c:dLbls>
            <c:dLbl>
              <c:idx val="6"/>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03-48CD-9BA9-D03D29FA290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KAPs!$C$1:$I$1</c:f>
              <c:strCache>
                <c:ptCount val="7"/>
                <c:pt idx="0">
                  <c:v>1997</c:v>
                </c:pt>
                <c:pt idx="1">
                  <c:v>1998</c:v>
                </c:pt>
                <c:pt idx="2">
                  <c:v>1999</c:v>
                </c:pt>
                <c:pt idx="3">
                  <c:v>2001</c:v>
                </c:pt>
                <c:pt idx="4">
                  <c:v>2003</c:v>
                </c:pt>
                <c:pt idx="5">
                  <c:v>2007</c:v>
                </c:pt>
                <c:pt idx="6">
                  <c:v>2010</c:v>
                </c:pt>
              </c:strCache>
            </c:strRef>
          </c:cat>
          <c:val>
            <c:numRef>
              <c:f>KAPs!$C$3:$I$3</c:f>
              <c:numCache>
                <c:formatCode>General</c:formatCode>
                <c:ptCount val="7"/>
                <c:pt idx="0">
                  <c:v>14.5</c:v>
                </c:pt>
                <c:pt idx="1">
                  <c:v>10.6</c:v>
                </c:pt>
                <c:pt idx="2">
                  <c:v>27.8</c:v>
                </c:pt>
                <c:pt idx="3">
                  <c:v>44.4</c:v>
                </c:pt>
                <c:pt idx="4">
                  <c:v>27.3</c:v>
                </c:pt>
                <c:pt idx="5">
                  <c:v>47</c:v>
                </c:pt>
                <c:pt idx="6">
                  <c:v>51.3</c:v>
                </c:pt>
              </c:numCache>
            </c:numRef>
          </c:val>
          <c:smooth val="0"/>
          <c:extLst>
            <c:ext xmlns:c16="http://schemas.microsoft.com/office/drawing/2014/chart" uri="{C3380CC4-5D6E-409C-BE32-E72D297353CC}">
              <c16:uniqueId val="{00000003-FD03-48CD-9BA9-D03D29FA290E}"/>
            </c:ext>
          </c:extLst>
        </c:ser>
        <c:dLbls>
          <c:showLegendKey val="0"/>
          <c:showVal val="0"/>
          <c:showCatName val="0"/>
          <c:showSerName val="0"/>
          <c:showPercent val="0"/>
          <c:showBubbleSize val="0"/>
        </c:dLbls>
        <c:marker val="1"/>
        <c:smooth val="0"/>
        <c:axId val="170750336"/>
        <c:axId val="170751872"/>
      </c:lineChart>
      <c:catAx>
        <c:axId val="170750336"/>
        <c:scaling>
          <c:orientation val="minMax"/>
        </c:scaling>
        <c:delete val="0"/>
        <c:axPos val="b"/>
        <c:numFmt formatCode="General" sourceLinked="1"/>
        <c:majorTickMark val="out"/>
        <c:minorTickMark val="none"/>
        <c:tickLblPos val="nextTo"/>
        <c:crossAx val="170751872"/>
        <c:crosses val="autoZero"/>
        <c:auto val="1"/>
        <c:lblAlgn val="ctr"/>
        <c:lblOffset val="100"/>
        <c:noMultiLvlLbl val="0"/>
      </c:catAx>
      <c:valAx>
        <c:axId val="170751872"/>
        <c:scaling>
          <c:orientation val="minMax"/>
          <c:max val="100"/>
          <c:min val="0"/>
        </c:scaling>
        <c:delete val="0"/>
        <c:axPos val="l"/>
        <c:title>
          <c:tx>
            <c:rich>
              <a:bodyPr rot="0" vert="horz"/>
              <a:lstStyle/>
              <a:p>
                <a:pPr algn="ctr">
                  <a:defRPr/>
                </a:pPr>
                <a:r>
                  <a:rPr lang="en-GB"/>
                  <a:t>%</a:t>
                </a:r>
              </a:p>
            </c:rich>
          </c:tx>
          <c:layout>
            <c:manualLayout>
              <c:xMode val="edge"/>
              <c:yMode val="edge"/>
              <c:x val="9.5867915159253744E-3"/>
              <c:y val="6.3534558180227477E-2"/>
            </c:manualLayout>
          </c:layout>
          <c:overlay val="0"/>
        </c:title>
        <c:numFmt formatCode="General" sourceLinked="1"/>
        <c:majorTickMark val="out"/>
        <c:minorTickMark val="none"/>
        <c:tickLblPos val="nextTo"/>
        <c:crossAx val="170750336"/>
        <c:crosses val="autoZero"/>
        <c:crossBetween val="between"/>
        <c:majorUnit val="20"/>
      </c:valAx>
      <c:spPr>
        <a:noFill/>
        <a:ln w="25401">
          <a:noFill/>
        </a:ln>
      </c:spPr>
    </c:plotArea>
    <c:legend>
      <c:legendPos val="r"/>
      <c:layout>
        <c:manualLayout>
          <c:xMode val="edge"/>
          <c:yMode val="edge"/>
          <c:x val="0.176992504315339"/>
          <c:y val="2.0108589367505533E-2"/>
          <c:w val="0.70834882126220711"/>
          <c:h val="0.10316300306211722"/>
        </c:manualLayout>
      </c:layout>
      <c:overlay val="0"/>
    </c:legend>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861461702847458E-2"/>
          <c:y val="6.146483215602596E-2"/>
          <c:w val="0.68089962593784104"/>
          <c:h val="0.74514395408699519"/>
        </c:manualLayout>
      </c:layout>
      <c:barChart>
        <c:barDir val="col"/>
        <c:grouping val="clustered"/>
        <c:varyColors val="0"/>
        <c:ser>
          <c:idx val="0"/>
          <c:order val="0"/>
          <c:tx>
            <c:strRef>
              <c:f>'More than one partner'!$C$3</c:f>
              <c:strCache>
                <c:ptCount val="1"/>
                <c:pt idx="0">
                  <c:v>2005</c:v>
                </c:pt>
              </c:strCache>
            </c:strRef>
          </c:tx>
          <c:spPr>
            <a:solidFill>
              <a:srgbClr val="00AEEF"/>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'More than one partner'!$B$4:$B$5</c:f>
              <c:strCache>
                <c:ptCount val="2"/>
                <c:pt idx="0">
                  <c:v>More than one sexual partner</c:v>
                </c:pt>
                <c:pt idx="1">
                  <c:v>Condom use at last paid sex</c:v>
                </c:pt>
              </c:strCache>
            </c:strRef>
          </c:cat>
          <c:val>
            <c:numRef>
              <c:f>'More than one partner'!$C$4:$C$5</c:f>
              <c:numCache>
                <c:formatCode>General</c:formatCode>
                <c:ptCount val="2"/>
                <c:pt idx="0">
                  <c:v>6</c:v>
                </c:pt>
                <c:pt idx="1">
                  <c:v>95.7</c:v>
                </c:pt>
              </c:numCache>
            </c:numRef>
          </c:val>
          <c:extLst>
            <c:ext xmlns:c16="http://schemas.microsoft.com/office/drawing/2014/chart" uri="{C3380CC4-5D6E-409C-BE32-E72D297353CC}">
              <c16:uniqueId val="{00000000-9BE8-445E-B32B-888E4CF5FAF3}"/>
            </c:ext>
          </c:extLst>
        </c:ser>
        <c:ser>
          <c:idx val="1"/>
          <c:order val="1"/>
          <c:tx>
            <c:strRef>
              <c:f>'More than one partner'!$D$3</c:f>
              <c:strCache>
                <c:ptCount val="1"/>
                <c:pt idx="0">
                  <c:v>2010</c:v>
                </c:pt>
              </c:strCache>
            </c:strRef>
          </c:tx>
          <c:spPr>
            <a:solidFill>
              <a:srgbClr val="E31837"/>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'More than one partner'!$B$4:$B$5</c:f>
              <c:strCache>
                <c:ptCount val="2"/>
                <c:pt idx="0">
                  <c:v>More than one sexual partner</c:v>
                </c:pt>
                <c:pt idx="1">
                  <c:v>Condom use at last paid sex</c:v>
                </c:pt>
              </c:strCache>
            </c:strRef>
          </c:cat>
          <c:val>
            <c:numRef>
              <c:f>'More than one partner'!$D$4:$D$5</c:f>
              <c:numCache>
                <c:formatCode>General</c:formatCode>
                <c:ptCount val="2"/>
                <c:pt idx="0">
                  <c:v>1.5</c:v>
                </c:pt>
                <c:pt idx="1">
                  <c:v>82</c:v>
                </c:pt>
              </c:numCache>
            </c:numRef>
          </c:val>
          <c:extLst>
            <c:ext xmlns:c16="http://schemas.microsoft.com/office/drawing/2014/chart" uri="{C3380CC4-5D6E-409C-BE32-E72D297353CC}">
              <c16:uniqueId val="{00000001-9BE8-445E-B32B-888E4CF5FAF3}"/>
            </c:ext>
          </c:extLst>
        </c:ser>
        <c:dLbls>
          <c:showLegendKey val="0"/>
          <c:showVal val="0"/>
          <c:showCatName val="0"/>
          <c:showSerName val="0"/>
          <c:showPercent val="0"/>
          <c:showBubbleSize val="0"/>
        </c:dLbls>
        <c:gapWidth val="150"/>
        <c:axId val="170850944"/>
        <c:axId val="170852736"/>
      </c:barChart>
      <c:catAx>
        <c:axId val="170850944"/>
        <c:scaling>
          <c:orientation val="minMax"/>
        </c:scaling>
        <c:delete val="0"/>
        <c:axPos val="b"/>
        <c:numFmt formatCode="General" sourceLinked="1"/>
        <c:majorTickMark val="out"/>
        <c:minorTickMark val="none"/>
        <c:tickLblPos val="nextTo"/>
        <c:crossAx val="170852736"/>
        <c:crosses val="autoZero"/>
        <c:auto val="1"/>
        <c:lblAlgn val="ctr"/>
        <c:lblOffset val="100"/>
        <c:noMultiLvlLbl val="0"/>
      </c:catAx>
      <c:valAx>
        <c:axId val="170852736"/>
        <c:scaling>
          <c:orientation val="minMax"/>
          <c:max val="100"/>
        </c:scaling>
        <c:delete val="0"/>
        <c:axPos val="l"/>
        <c:title>
          <c:tx>
            <c:rich>
              <a:bodyPr rot="0" vert="horz"/>
              <a:lstStyle/>
              <a:p>
                <a:pPr>
                  <a:defRPr/>
                </a:pPr>
                <a:r>
                  <a:rPr lang="en-US"/>
                  <a:t>%</a:t>
                </a:r>
              </a:p>
            </c:rich>
          </c:tx>
          <c:layout>
            <c:manualLayout>
              <c:xMode val="edge"/>
              <c:yMode val="edge"/>
              <c:x val="1.0324450421300804E-2"/>
              <c:y val="2.4848913152786768E-3"/>
            </c:manualLayout>
          </c:layout>
          <c:overlay val="0"/>
        </c:title>
        <c:numFmt formatCode="General" sourceLinked="1"/>
        <c:majorTickMark val="out"/>
        <c:minorTickMark val="none"/>
        <c:tickLblPos val="nextTo"/>
        <c:crossAx val="170850944"/>
        <c:crosses val="autoZero"/>
        <c:crossBetween val="between"/>
        <c:majorUnit val="20"/>
      </c:valAx>
    </c:plotArea>
    <c:legend>
      <c:legendPos val="r"/>
      <c:layout>
        <c:manualLayout>
          <c:xMode val="edge"/>
          <c:yMode val="edge"/>
          <c:x val="0.82120186290754316"/>
          <c:y val="7.0328568260121455E-3"/>
          <c:w val="0.12273777405317005"/>
          <c:h val="0.2190996918338024"/>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692156426104471"/>
          <c:y val="4.4864391951006125E-2"/>
          <c:w val="0.85785546262816714"/>
          <c:h val="0.73539752412838155"/>
        </c:manualLayout>
      </c:layout>
      <c:barChart>
        <c:barDir val="col"/>
        <c:grouping val="clustered"/>
        <c:varyColors val="0"/>
        <c:ser>
          <c:idx val="0"/>
          <c:order val="0"/>
          <c:tx>
            <c:strRef>
              <c:f>Sheet2!$B$2</c:f>
              <c:strCache>
                <c:ptCount val="1"/>
                <c:pt idx="0">
                  <c:v>Occasional PWID</c:v>
                </c:pt>
              </c:strCache>
            </c:strRef>
          </c:tx>
          <c:spPr>
            <a:solidFill>
              <a:srgbClr val="00AEEF"/>
            </a:solidFill>
            <a:ln>
              <a:solidFill>
                <a:schemeClr val="bg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Sheet2!$A$3:$A$5</c:f>
              <c:strCache>
                <c:ptCount val="3"/>
                <c:pt idx="0">
                  <c:v>NGO drop in center</c:v>
                </c:pt>
                <c:pt idx="1">
                  <c:v>Needle/syringe exchange program</c:v>
                </c:pt>
                <c:pt idx="2">
                  <c:v>Health facilities</c:v>
                </c:pt>
              </c:strCache>
            </c:strRef>
          </c:cat>
          <c:val>
            <c:numRef>
              <c:f>Sheet2!$B$3:$B$5</c:f>
              <c:numCache>
                <c:formatCode>General</c:formatCode>
                <c:ptCount val="3"/>
                <c:pt idx="0">
                  <c:v>31.7</c:v>
                </c:pt>
                <c:pt idx="1">
                  <c:v>31.7</c:v>
                </c:pt>
                <c:pt idx="2">
                  <c:v>26.8</c:v>
                </c:pt>
              </c:numCache>
            </c:numRef>
          </c:val>
          <c:extLst>
            <c:ext xmlns:c16="http://schemas.microsoft.com/office/drawing/2014/chart" uri="{C3380CC4-5D6E-409C-BE32-E72D297353CC}">
              <c16:uniqueId val="{00000000-3429-4839-BAB3-A6871F16AFBD}"/>
            </c:ext>
          </c:extLst>
        </c:ser>
        <c:ser>
          <c:idx val="1"/>
          <c:order val="1"/>
          <c:tx>
            <c:strRef>
              <c:f>Sheet2!$C$2</c:f>
              <c:strCache>
                <c:ptCount val="1"/>
                <c:pt idx="0">
                  <c:v>Regular PWID</c:v>
                </c:pt>
              </c:strCache>
            </c:strRef>
          </c:tx>
          <c:spPr>
            <a:solidFill>
              <a:srgbClr val="E31837"/>
            </a:solidFill>
            <a:ln>
              <a:solidFill>
                <a:schemeClr val="bg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Sheet2!$A$3:$A$5</c:f>
              <c:strCache>
                <c:ptCount val="3"/>
                <c:pt idx="0">
                  <c:v>NGO drop in center</c:v>
                </c:pt>
                <c:pt idx="1">
                  <c:v>Needle/syringe exchange program</c:v>
                </c:pt>
                <c:pt idx="2">
                  <c:v>Health facilities</c:v>
                </c:pt>
              </c:strCache>
            </c:strRef>
          </c:cat>
          <c:val>
            <c:numRef>
              <c:f>Sheet2!$C$3:$C$5</c:f>
              <c:numCache>
                <c:formatCode>General</c:formatCode>
                <c:ptCount val="3"/>
                <c:pt idx="0">
                  <c:v>56.3</c:v>
                </c:pt>
                <c:pt idx="1">
                  <c:v>50</c:v>
                </c:pt>
                <c:pt idx="2">
                  <c:v>18.100000000000001</c:v>
                </c:pt>
              </c:numCache>
            </c:numRef>
          </c:val>
          <c:extLst>
            <c:ext xmlns:c16="http://schemas.microsoft.com/office/drawing/2014/chart" uri="{C3380CC4-5D6E-409C-BE32-E72D297353CC}">
              <c16:uniqueId val="{00000001-3429-4839-BAB3-A6871F16AFBD}"/>
            </c:ext>
          </c:extLst>
        </c:ser>
        <c:ser>
          <c:idx val="2"/>
          <c:order val="2"/>
          <c:tx>
            <c:strRef>
              <c:f>Sheet2!$D$2</c:f>
              <c:strCache>
                <c:ptCount val="1"/>
                <c:pt idx="0">
                  <c:v>All PWID</c:v>
                </c:pt>
              </c:strCache>
            </c:strRef>
          </c:tx>
          <c:spPr>
            <a:solidFill>
              <a:srgbClr val="F78E1E"/>
            </a:solidFill>
            <a:ln>
              <a:solidFill>
                <a:schemeClr val="bg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Sheet2!$A$3:$A$5</c:f>
              <c:strCache>
                <c:ptCount val="3"/>
                <c:pt idx="0">
                  <c:v>NGO drop in center</c:v>
                </c:pt>
                <c:pt idx="1">
                  <c:v>Needle/syringe exchange program</c:v>
                </c:pt>
                <c:pt idx="2">
                  <c:v>Health facilities</c:v>
                </c:pt>
              </c:strCache>
            </c:strRef>
          </c:cat>
          <c:val>
            <c:numRef>
              <c:f>Sheet2!$D$3:$D$5</c:f>
              <c:numCache>
                <c:formatCode>General</c:formatCode>
                <c:ptCount val="3"/>
                <c:pt idx="0">
                  <c:v>42.5</c:v>
                </c:pt>
                <c:pt idx="1">
                  <c:v>39.700000000000003</c:v>
                </c:pt>
                <c:pt idx="2">
                  <c:v>27.4</c:v>
                </c:pt>
              </c:numCache>
            </c:numRef>
          </c:val>
          <c:extLst>
            <c:ext xmlns:c16="http://schemas.microsoft.com/office/drawing/2014/chart" uri="{C3380CC4-5D6E-409C-BE32-E72D297353CC}">
              <c16:uniqueId val="{00000002-3429-4839-BAB3-A6871F16AFBD}"/>
            </c:ext>
          </c:extLst>
        </c:ser>
        <c:dLbls>
          <c:showLegendKey val="0"/>
          <c:showVal val="0"/>
          <c:showCatName val="0"/>
          <c:showSerName val="0"/>
          <c:showPercent val="0"/>
          <c:showBubbleSize val="0"/>
        </c:dLbls>
        <c:gapWidth val="150"/>
        <c:axId val="175611904"/>
        <c:axId val="175613440"/>
      </c:barChart>
      <c:catAx>
        <c:axId val="175611904"/>
        <c:scaling>
          <c:orientation val="minMax"/>
        </c:scaling>
        <c:delete val="0"/>
        <c:axPos val="b"/>
        <c:numFmt formatCode="General" sourceLinked="0"/>
        <c:majorTickMark val="out"/>
        <c:minorTickMark val="none"/>
        <c:tickLblPos val="nextTo"/>
        <c:crossAx val="175613440"/>
        <c:crosses val="autoZero"/>
        <c:auto val="1"/>
        <c:lblAlgn val="ctr"/>
        <c:lblOffset val="100"/>
        <c:noMultiLvlLbl val="0"/>
      </c:catAx>
      <c:valAx>
        <c:axId val="175613440"/>
        <c:scaling>
          <c:orientation val="minMax"/>
          <c:max val="100"/>
          <c:min val="0"/>
        </c:scaling>
        <c:delete val="0"/>
        <c:axPos val="l"/>
        <c:majorGridlines>
          <c:spPr>
            <a:ln>
              <a:solidFill>
                <a:schemeClr val="bg1">
                  <a:lumMod val="75000"/>
                </a:schemeClr>
              </a:solidFill>
              <a:prstDash val="dashDot"/>
            </a:ln>
          </c:spPr>
        </c:majorGridlines>
        <c:title>
          <c:tx>
            <c:rich>
              <a:bodyPr rot="0" vert="horz"/>
              <a:lstStyle/>
              <a:p>
                <a:pPr>
                  <a:defRPr/>
                </a:pPr>
                <a:r>
                  <a:rPr lang="en-US"/>
                  <a:t>%</a:t>
                </a:r>
              </a:p>
            </c:rich>
          </c:tx>
          <c:layout>
            <c:manualLayout>
              <c:xMode val="edge"/>
              <c:yMode val="edge"/>
              <c:x val="0"/>
              <c:y val="2.218695104056877E-2"/>
            </c:manualLayout>
          </c:layout>
          <c:overlay val="0"/>
        </c:title>
        <c:numFmt formatCode="General" sourceLinked="1"/>
        <c:majorTickMark val="out"/>
        <c:minorTickMark val="none"/>
        <c:tickLblPos val="nextTo"/>
        <c:crossAx val="175611904"/>
        <c:crosses val="autoZero"/>
        <c:crossBetween val="between"/>
        <c:majorUnit val="20"/>
      </c:valAx>
    </c:plotArea>
    <c:legend>
      <c:legendPos val="r"/>
      <c:layout>
        <c:manualLayout>
          <c:xMode val="edge"/>
          <c:yMode val="edge"/>
          <c:x val="0.65556623197585706"/>
          <c:y val="1.221209553530218E-2"/>
          <c:w val="0.33378839285290185"/>
          <c:h val="0.29666039776523989"/>
        </c:manualLayout>
      </c:layout>
      <c:overlay val="0"/>
      <c:spPr>
        <a:solidFill>
          <a:sysClr val="window" lastClr="FFFFFF"/>
        </a:solidFill>
      </c:spPr>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59493064290491"/>
          <c:y val="0.15052702220251227"/>
          <c:w val="0.85978876054065834"/>
          <c:h val="0.58512168769442419"/>
        </c:manualLayout>
      </c:layout>
      <c:barChart>
        <c:barDir val="col"/>
        <c:grouping val="clustered"/>
        <c:varyColors val="0"/>
        <c:ser>
          <c:idx val="0"/>
          <c:order val="0"/>
          <c:tx>
            <c:strRef>
              <c:f>Sheet4!$C$3</c:f>
              <c:strCache>
                <c:ptCount val="1"/>
                <c:pt idx="0">
                  <c:v>MSM</c:v>
                </c:pt>
              </c:strCache>
            </c:strRef>
          </c:tx>
          <c:spPr>
            <a:solidFill>
              <a:srgbClr val="F78E1E"/>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Sheet4!$A$4:$B$6</c:f>
              <c:multiLvlStrCache>
                <c:ptCount val="3"/>
                <c:lvl>
                  <c:pt idx="1">
                    <c:v>at vaginal sex</c:v>
                  </c:pt>
                  <c:pt idx="2">
                    <c:v>at anal sex</c:v>
                  </c:pt>
                </c:lvl>
                <c:lvl>
                  <c:pt idx="0">
                    <c:v>Perceive themselves at risk of HIV</c:v>
                  </c:pt>
                  <c:pt idx="1">
                    <c:v>Know that condom use reduces HIV transmission</c:v>
                  </c:pt>
                </c:lvl>
              </c:multiLvlStrCache>
            </c:multiLvlStrRef>
          </c:cat>
          <c:val>
            <c:numRef>
              <c:f>Sheet4!$C$4:$C$6</c:f>
              <c:numCache>
                <c:formatCode>General</c:formatCode>
                <c:ptCount val="3"/>
                <c:pt idx="0">
                  <c:v>71.7</c:v>
                </c:pt>
                <c:pt idx="1">
                  <c:v>98.8</c:v>
                </c:pt>
                <c:pt idx="2">
                  <c:v>98.4</c:v>
                </c:pt>
              </c:numCache>
            </c:numRef>
          </c:val>
          <c:extLst>
            <c:ext xmlns:c16="http://schemas.microsoft.com/office/drawing/2014/chart" uri="{C3380CC4-5D6E-409C-BE32-E72D297353CC}">
              <c16:uniqueId val="{00000000-AD5E-4C79-B9BB-8EEE8FE67F85}"/>
            </c:ext>
          </c:extLst>
        </c:ser>
        <c:ser>
          <c:idx val="1"/>
          <c:order val="1"/>
          <c:tx>
            <c:strRef>
              <c:f>Sheet4!$D$3</c:f>
              <c:strCache>
                <c:ptCount val="1"/>
                <c:pt idx="0">
                  <c:v>TG</c:v>
                </c:pt>
              </c:strCache>
            </c:strRef>
          </c:tx>
          <c:spPr>
            <a:solidFill>
              <a:srgbClr val="EC008C"/>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Sheet4!$A$4:$B$6</c:f>
              <c:multiLvlStrCache>
                <c:ptCount val="3"/>
                <c:lvl>
                  <c:pt idx="1">
                    <c:v>at vaginal sex</c:v>
                  </c:pt>
                  <c:pt idx="2">
                    <c:v>at anal sex</c:v>
                  </c:pt>
                </c:lvl>
                <c:lvl>
                  <c:pt idx="0">
                    <c:v>Perceive themselves at risk of HIV</c:v>
                  </c:pt>
                  <c:pt idx="1">
                    <c:v>Know that condom use reduces HIV transmission</c:v>
                  </c:pt>
                </c:lvl>
              </c:multiLvlStrCache>
            </c:multiLvlStrRef>
          </c:cat>
          <c:val>
            <c:numRef>
              <c:f>Sheet4!$D$4:$D$6</c:f>
              <c:numCache>
                <c:formatCode>General</c:formatCode>
                <c:ptCount val="3"/>
                <c:pt idx="0">
                  <c:v>82.4</c:v>
                </c:pt>
                <c:pt idx="1">
                  <c:v>99.2</c:v>
                </c:pt>
                <c:pt idx="2">
                  <c:v>99.6</c:v>
                </c:pt>
              </c:numCache>
            </c:numRef>
          </c:val>
          <c:extLst>
            <c:ext xmlns:c16="http://schemas.microsoft.com/office/drawing/2014/chart" uri="{C3380CC4-5D6E-409C-BE32-E72D297353CC}">
              <c16:uniqueId val="{00000001-AD5E-4C79-B9BB-8EEE8FE67F85}"/>
            </c:ext>
          </c:extLst>
        </c:ser>
        <c:dLbls>
          <c:showLegendKey val="0"/>
          <c:showVal val="0"/>
          <c:showCatName val="0"/>
          <c:showSerName val="0"/>
          <c:showPercent val="0"/>
          <c:showBubbleSize val="0"/>
        </c:dLbls>
        <c:gapWidth val="150"/>
        <c:axId val="262259840"/>
        <c:axId val="262261376"/>
      </c:barChart>
      <c:catAx>
        <c:axId val="262259840"/>
        <c:scaling>
          <c:orientation val="minMax"/>
        </c:scaling>
        <c:delete val="0"/>
        <c:axPos val="b"/>
        <c:numFmt formatCode="General" sourceLinked="0"/>
        <c:majorTickMark val="out"/>
        <c:minorTickMark val="none"/>
        <c:tickLblPos val="nextTo"/>
        <c:crossAx val="262261376"/>
        <c:crosses val="autoZero"/>
        <c:auto val="1"/>
        <c:lblAlgn val="ctr"/>
        <c:lblOffset val="100"/>
        <c:noMultiLvlLbl val="0"/>
      </c:catAx>
      <c:valAx>
        <c:axId val="262261376"/>
        <c:scaling>
          <c:orientation val="minMax"/>
          <c:max val="100"/>
          <c:min val="0"/>
        </c:scaling>
        <c:delete val="0"/>
        <c:axPos val="l"/>
        <c:majorGridlines>
          <c:spPr>
            <a:ln>
              <a:solidFill>
                <a:schemeClr val="bg1">
                  <a:lumMod val="75000"/>
                </a:schemeClr>
              </a:solidFill>
              <a:prstDash val="dashDot"/>
            </a:ln>
          </c:spPr>
        </c:majorGridlines>
        <c:title>
          <c:tx>
            <c:rich>
              <a:bodyPr rot="0" vert="horz"/>
              <a:lstStyle/>
              <a:p>
                <a:pPr>
                  <a:defRPr/>
                </a:pPr>
                <a:r>
                  <a:rPr lang="en-US"/>
                  <a:t>%</a:t>
                </a:r>
              </a:p>
            </c:rich>
          </c:tx>
          <c:layout>
            <c:manualLayout>
              <c:xMode val="edge"/>
              <c:yMode val="edge"/>
              <c:x val="7.8604759332497054E-3"/>
              <c:y val="0.11610368818495094"/>
            </c:manualLayout>
          </c:layout>
          <c:overlay val="0"/>
        </c:title>
        <c:numFmt formatCode="General" sourceLinked="1"/>
        <c:majorTickMark val="out"/>
        <c:minorTickMark val="none"/>
        <c:tickLblPos val="nextTo"/>
        <c:crossAx val="262259840"/>
        <c:crosses val="autoZero"/>
        <c:crossBetween val="between"/>
        <c:majorUnit val="20"/>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31562500000001"/>
          <c:y val="4.9980491479642224E-2"/>
          <c:w val="0.66013055555555555"/>
          <c:h val="0.61760277777777772"/>
        </c:manualLayout>
      </c:layout>
      <c:areaChart>
        <c:grouping val="standard"/>
        <c:varyColors val="0"/>
        <c:ser>
          <c:idx val="0"/>
          <c:order val="0"/>
          <c:tx>
            <c:strRef>
              <c:f>'PLHIV_NI_Deaths (2)'!$I$2</c:f>
              <c:strCache>
                <c:ptCount val="1"/>
                <c:pt idx="0">
                  <c:v>AIDS-related deaths Upper bound</c:v>
                </c:pt>
              </c:strCache>
            </c:strRef>
          </c:tx>
          <c:spPr>
            <a:solidFill>
              <a:srgbClr val="00A99A">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(2)'!$I$3:$I$32</c:f>
              <c:numCache>
                <c:formatCode>_-* #,##0_-;\-* #,##0_-;_-* "-"??_-;_-@_-</c:formatCode>
                <c:ptCount val="30"/>
                <c:pt idx="0">
                  <c:v>38</c:v>
                </c:pt>
                <c:pt idx="1">
                  <c:v>104</c:v>
                </c:pt>
                <c:pt idx="2">
                  <c:v>284</c:v>
                </c:pt>
                <c:pt idx="3">
                  <c:v>700</c:v>
                </c:pt>
                <c:pt idx="4">
                  <c:v>1490</c:v>
                </c:pt>
                <c:pt idx="5">
                  <c:v>2718</c:v>
                </c:pt>
                <c:pt idx="6">
                  <c:v>4147</c:v>
                </c:pt>
                <c:pt idx="7">
                  <c:v>6001</c:v>
                </c:pt>
                <c:pt idx="8">
                  <c:v>7780</c:v>
                </c:pt>
                <c:pt idx="9">
                  <c:v>9391</c:v>
                </c:pt>
                <c:pt idx="10">
                  <c:v>10643</c:v>
                </c:pt>
                <c:pt idx="11">
                  <c:v>11340</c:v>
                </c:pt>
                <c:pt idx="12">
                  <c:v>11680</c:v>
                </c:pt>
                <c:pt idx="13">
                  <c:v>11295</c:v>
                </c:pt>
                <c:pt idx="14">
                  <c:v>9813</c:v>
                </c:pt>
                <c:pt idx="15">
                  <c:v>8067</c:v>
                </c:pt>
                <c:pt idx="16">
                  <c:v>6544</c:v>
                </c:pt>
                <c:pt idx="17">
                  <c:v>5781</c:v>
                </c:pt>
                <c:pt idx="18">
                  <c:v>5247</c:v>
                </c:pt>
                <c:pt idx="19">
                  <c:v>4884</c:v>
                </c:pt>
                <c:pt idx="20">
                  <c:v>4232</c:v>
                </c:pt>
                <c:pt idx="21">
                  <c:v>3610</c:v>
                </c:pt>
                <c:pt idx="22">
                  <c:v>3419</c:v>
                </c:pt>
                <c:pt idx="23">
                  <c:v>3328</c:v>
                </c:pt>
                <c:pt idx="24">
                  <c:v>3269</c:v>
                </c:pt>
                <c:pt idx="25">
                  <c:v>3070</c:v>
                </c:pt>
                <c:pt idx="26">
                  <c:v>2830</c:v>
                </c:pt>
                <c:pt idx="27">
                  <c:v>2464</c:v>
                </c:pt>
                <c:pt idx="28">
                  <c:v>2140</c:v>
                </c:pt>
                <c:pt idx="29">
                  <c:v>1895</c:v>
                </c:pt>
              </c:numCache>
            </c:numRef>
          </c:val>
          <c:extLst>
            <c:ext xmlns:c16="http://schemas.microsoft.com/office/drawing/2014/chart" uri="{C3380CC4-5D6E-409C-BE32-E72D297353CC}">
              <c16:uniqueId val="{00000001-9D1F-4C96-9772-7F0B859553B4}"/>
            </c:ext>
          </c:extLst>
        </c:ser>
        <c:ser>
          <c:idx val="2"/>
          <c:order val="2"/>
          <c:tx>
            <c:strRef>
              <c:f>'PLHIV_NI_Deaths (2)'!$K$2</c:f>
              <c:strCache>
                <c:ptCount val="1"/>
                <c:pt idx="0">
                  <c:v>AIDS-related deaths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(2)'!$K$3:$K$32</c:f>
              <c:numCache>
                <c:formatCode>_-* #,##0_-;\-* #,##0_-;_-* "-"??_-;_-@_-</c:formatCode>
                <c:ptCount val="30"/>
                <c:pt idx="0">
                  <c:v>23</c:v>
                </c:pt>
                <c:pt idx="1">
                  <c:v>63</c:v>
                </c:pt>
                <c:pt idx="2">
                  <c:v>168</c:v>
                </c:pt>
                <c:pt idx="3">
                  <c:v>389</c:v>
                </c:pt>
                <c:pt idx="4">
                  <c:v>760</c:v>
                </c:pt>
                <c:pt idx="5">
                  <c:v>1335</c:v>
                </c:pt>
                <c:pt idx="6">
                  <c:v>1969</c:v>
                </c:pt>
                <c:pt idx="7">
                  <c:v>2987</c:v>
                </c:pt>
                <c:pt idx="8">
                  <c:v>4115</c:v>
                </c:pt>
                <c:pt idx="9">
                  <c:v>5341</c:v>
                </c:pt>
                <c:pt idx="10">
                  <c:v>6613</c:v>
                </c:pt>
                <c:pt idx="11">
                  <c:v>7557</c:v>
                </c:pt>
                <c:pt idx="12">
                  <c:v>8199</c:v>
                </c:pt>
                <c:pt idx="13">
                  <c:v>8306</c:v>
                </c:pt>
                <c:pt idx="14">
                  <c:v>7534</c:v>
                </c:pt>
                <c:pt idx="15">
                  <c:v>6134</c:v>
                </c:pt>
                <c:pt idx="16">
                  <c:v>4670</c:v>
                </c:pt>
                <c:pt idx="17">
                  <c:v>3729</c:v>
                </c:pt>
                <c:pt idx="18">
                  <c:v>3039</c:v>
                </c:pt>
                <c:pt idx="19">
                  <c:v>2652</c:v>
                </c:pt>
                <c:pt idx="20">
                  <c:v>2191</c:v>
                </c:pt>
                <c:pt idx="21">
                  <c:v>1781</c:v>
                </c:pt>
                <c:pt idx="22">
                  <c:v>1608</c:v>
                </c:pt>
                <c:pt idx="23">
                  <c:v>1529</c:v>
                </c:pt>
                <c:pt idx="24">
                  <c:v>1474</c:v>
                </c:pt>
                <c:pt idx="25">
                  <c:v>1361</c:v>
                </c:pt>
                <c:pt idx="26">
                  <c:v>1297</c:v>
                </c:pt>
                <c:pt idx="27">
                  <c:v>1191</c:v>
                </c:pt>
                <c:pt idx="28">
                  <c:v>1094</c:v>
                </c:pt>
                <c:pt idx="29">
                  <c:v>997</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5120128"/>
        <c:axId val="45130112"/>
      </c:areaChart>
      <c:lineChart>
        <c:grouping val="standard"/>
        <c:varyColors val="0"/>
        <c:ser>
          <c:idx val="1"/>
          <c:order val="1"/>
          <c:tx>
            <c:strRef>
              <c:f>'PLHIV_NI_Deaths (2)'!$J$2</c:f>
              <c:strCache>
                <c:ptCount val="1"/>
                <c:pt idx="0">
                  <c:v>AIDS-related deaths</c:v>
                </c:pt>
              </c:strCache>
            </c:strRef>
          </c:tx>
          <c:spPr>
            <a:ln w="38100">
              <a:solidFill>
                <a:srgbClr val="00A99A"/>
              </a:solidFill>
              <a:prstDash val="solid"/>
            </a:ln>
          </c:spPr>
          <c:marker>
            <c:symbol val="none"/>
          </c:marker>
          <c:dLbls>
            <c:dLbl>
              <c:idx val="29"/>
              <c:tx>
                <c:rich>
                  <a:bodyPr/>
                  <a:lstStyle/>
                  <a:p>
                    <a:r>
                      <a:rPr lang="en-US" dirty="0"/>
                      <a:t> 1,300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9D8-47B1-8B77-B22684F3AEF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(2)'!$J$3:$J$32</c:f>
              <c:numCache>
                <c:formatCode>_-* #,##0_-;\-* #,##0_-;_-* "-"??_-;_-@_-</c:formatCode>
                <c:ptCount val="30"/>
                <c:pt idx="0">
                  <c:v>31</c:v>
                </c:pt>
                <c:pt idx="1">
                  <c:v>85</c:v>
                </c:pt>
                <c:pt idx="2">
                  <c:v>228</c:v>
                </c:pt>
                <c:pt idx="3">
                  <c:v>555</c:v>
                </c:pt>
                <c:pt idx="4">
                  <c:v>1153</c:v>
                </c:pt>
                <c:pt idx="5">
                  <c:v>2055</c:v>
                </c:pt>
                <c:pt idx="6">
                  <c:v>3126</c:v>
                </c:pt>
                <c:pt idx="7">
                  <c:v>4501</c:v>
                </c:pt>
                <c:pt idx="8">
                  <c:v>5945</c:v>
                </c:pt>
                <c:pt idx="9">
                  <c:v>7320</c:v>
                </c:pt>
                <c:pt idx="10">
                  <c:v>8498</c:v>
                </c:pt>
                <c:pt idx="11">
                  <c:v>9377</c:v>
                </c:pt>
                <c:pt idx="12">
                  <c:v>9886</c:v>
                </c:pt>
                <c:pt idx="13">
                  <c:v>9799</c:v>
                </c:pt>
                <c:pt idx="14">
                  <c:v>8701</c:v>
                </c:pt>
                <c:pt idx="15">
                  <c:v>7165</c:v>
                </c:pt>
                <c:pt idx="16">
                  <c:v>5630</c:v>
                </c:pt>
                <c:pt idx="17">
                  <c:v>4624</c:v>
                </c:pt>
                <c:pt idx="18">
                  <c:v>3943</c:v>
                </c:pt>
                <c:pt idx="19">
                  <c:v>3514</c:v>
                </c:pt>
                <c:pt idx="20">
                  <c:v>2946</c:v>
                </c:pt>
                <c:pt idx="21">
                  <c:v>2449</c:v>
                </c:pt>
                <c:pt idx="22">
                  <c:v>2239</c:v>
                </c:pt>
                <c:pt idx="23">
                  <c:v>2168</c:v>
                </c:pt>
                <c:pt idx="24">
                  <c:v>2095</c:v>
                </c:pt>
                <c:pt idx="25">
                  <c:v>1975</c:v>
                </c:pt>
                <c:pt idx="26">
                  <c:v>1844</c:v>
                </c:pt>
                <c:pt idx="27">
                  <c:v>1638</c:v>
                </c:pt>
                <c:pt idx="28">
                  <c:v>1476</c:v>
                </c:pt>
                <c:pt idx="29">
                  <c:v>1341</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5120128"/>
        <c:axId val="45130112"/>
      </c:lineChart>
      <c:catAx>
        <c:axId val="4512012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5130112"/>
        <c:crosses val="autoZero"/>
        <c:auto val="1"/>
        <c:lblAlgn val="ctr"/>
        <c:lblOffset val="100"/>
        <c:tickMarkSkip val="1"/>
        <c:noMultiLvlLbl val="0"/>
      </c:catAx>
      <c:valAx>
        <c:axId val="45130112"/>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5120128"/>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A99A"/>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735119047619044E-2"/>
          <c:y val="5.6492564471490946E-2"/>
          <c:w val="0.88489583333333333"/>
          <c:h val="0.71783465827903481"/>
        </c:manualLayout>
      </c:layout>
      <c:barChart>
        <c:barDir val="col"/>
        <c:grouping val="clustered"/>
        <c:varyColors val="0"/>
        <c:ser>
          <c:idx val="0"/>
          <c:order val="0"/>
          <c:tx>
            <c:strRef>
              <c:f>'Comp knw_adults'!$C$2</c:f>
              <c:strCache>
                <c:ptCount val="1"/>
                <c:pt idx="0">
                  <c:v>Male</c:v>
                </c:pt>
              </c:strCache>
            </c:strRef>
          </c:tx>
          <c:spPr>
            <a:solidFill>
              <a:srgbClr val="F78E1E"/>
            </a:solidFill>
            <a:ln>
              <a:noFill/>
            </a:ln>
          </c:spPr>
          <c:invertIfNegative val="0"/>
          <c:dPt>
            <c:idx val="7"/>
            <c:invertIfNegative val="0"/>
            <c:bubble3D val="0"/>
            <c:spPr>
              <a:pattFill prst="dkUpDiag">
                <a:fgClr>
                  <a:srgbClr val="F78E1E"/>
                </a:fgClr>
                <a:bgClr>
                  <a:schemeClr val="bg1"/>
                </a:bgClr>
              </a:pattFill>
              <a:ln>
                <a:noFill/>
              </a:ln>
            </c:spPr>
            <c:extLst>
              <c:ext xmlns:c16="http://schemas.microsoft.com/office/drawing/2014/chart" uri="{C3380CC4-5D6E-409C-BE32-E72D297353CC}">
                <c16:uniqueId val="{00000001-49D8-47B6-8026-3D100A3493DA}"/>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knw_adults'!$A$3:$B$10</c:f>
              <c:multiLvlStrCache>
                <c:ptCount val="8"/>
                <c:lvl>
                  <c:pt idx="0">
                    <c:v>15-19 yr</c:v>
                  </c:pt>
                  <c:pt idx="1">
                    <c:v>20-24 yr</c:v>
                  </c:pt>
                  <c:pt idx="2">
                    <c:v>25-29 yr</c:v>
                  </c:pt>
                  <c:pt idx="3">
                    <c:v>30-39 yr</c:v>
                  </c:pt>
                  <c:pt idx="4">
                    <c:v>40-49 yr</c:v>
                  </c:pt>
                  <c:pt idx="5">
                    <c:v>Urban</c:v>
                  </c:pt>
                  <c:pt idx="6">
                    <c:v>Rural</c:v>
                  </c:pt>
                </c:lvl>
                <c:lvl>
                  <c:pt idx="0">
                    <c:v>Age group</c:v>
                  </c:pt>
                  <c:pt idx="5">
                    <c:v>Residence</c:v>
                  </c:pt>
                  <c:pt idx="7">
                    <c:v>Total</c:v>
                  </c:pt>
                </c:lvl>
              </c:multiLvlStrCache>
            </c:multiLvlStrRef>
          </c:cat>
          <c:val>
            <c:numRef>
              <c:f>'Comp knw_adults'!$C$3:$C$10</c:f>
              <c:numCache>
                <c:formatCode>General</c:formatCode>
                <c:ptCount val="8"/>
                <c:pt idx="0">
                  <c:v>42.4</c:v>
                </c:pt>
                <c:pt idx="1">
                  <c:v>49.9</c:v>
                </c:pt>
                <c:pt idx="2">
                  <c:v>55.4</c:v>
                </c:pt>
                <c:pt idx="3">
                  <c:v>50.2</c:v>
                </c:pt>
                <c:pt idx="4">
                  <c:v>44.9</c:v>
                </c:pt>
                <c:pt idx="5">
                  <c:v>70.2</c:v>
                </c:pt>
                <c:pt idx="6">
                  <c:v>44</c:v>
                </c:pt>
                <c:pt idx="7">
                  <c:v>48.4</c:v>
                </c:pt>
              </c:numCache>
            </c:numRef>
          </c:val>
          <c:extLst>
            <c:ext xmlns:c16="http://schemas.microsoft.com/office/drawing/2014/chart" uri="{C3380CC4-5D6E-409C-BE32-E72D297353CC}">
              <c16:uniqueId val="{00000002-49D8-47B6-8026-3D100A3493DA}"/>
            </c:ext>
          </c:extLst>
        </c:ser>
        <c:ser>
          <c:idx val="1"/>
          <c:order val="1"/>
          <c:tx>
            <c:strRef>
              <c:f>'Comp knw_adults'!$D$2</c:f>
              <c:strCache>
                <c:ptCount val="1"/>
                <c:pt idx="0">
                  <c:v>Female</c:v>
                </c:pt>
              </c:strCache>
            </c:strRef>
          </c:tx>
          <c:spPr>
            <a:solidFill>
              <a:srgbClr val="00AEEF"/>
            </a:solidFill>
            <a:ln>
              <a:noFill/>
            </a:ln>
          </c:spPr>
          <c:invertIfNegative val="0"/>
          <c:dPt>
            <c:idx val="7"/>
            <c:invertIfNegative val="0"/>
            <c:bubble3D val="0"/>
            <c:spPr>
              <a:pattFill prst="dkUpDiag">
                <a:fgClr>
                  <a:srgbClr val="00AEEF"/>
                </a:fgClr>
                <a:bgClr>
                  <a:schemeClr val="bg1"/>
                </a:bgClr>
              </a:pattFill>
              <a:ln>
                <a:noFill/>
              </a:ln>
            </c:spPr>
            <c:extLst>
              <c:ext xmlns:c16="http://schemas.microsoft.com/office/drawing/2014/chart" uri="{C3380CC4-5D6E-409C-BE32-E72D297353CC}">
                <c16:uniqueId val="{00000004-49D8-47B6-8026-3D100A3493DA}"/>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knw_adults'!$A$3:$B$10</c:f>
              <c:multiLvlStrCache>
                <c:ptCount val="8"/>
                <c:lvl>
                  <c:pt idx="0">
                    <c:v>15-19 yr</c:v>
                  </c:pt>
                  <c:pt idx="1">
                    <c:v>20-24 yr</c:v>
                  </c:pt>
                  <c:pt idx="2">
                    <c:v>25-29 yr</c:v>
                  </c:pt>
                  <c:pt idx="3">
                    <c:v>30-39 yr</c:v>
                  </c:pt>
                  <c:pt idx="4">
                    <c:v>40-49 yr</c:v>
                  </c:pt>
                  <c:pt idx="5">
                    <c:v>Urban</c:v>
                  </c:pt>
                  <c:pt idx="6">
                    <c:v>Rural</c:v>
                  </c:pt>
                </c:lvl>
                <c:lvl>
                  <c:pt idx="0">
                    <c:v>Age group</c:v>
                  </c:pt>
                  <c:pt idx="5">
                    <c:v>Residence</c:v>
                  </c:pt>
                  <c:pt idx="7">
                    <c:v>Total</c:v>
                  </c:pt>
                </c:lvl>
              </c:multiLvlStrCache>
            </c:multiLvlStrRef>
          </c:cat>
          <c:val>
            <c:numRef>
              <c:f>'Comp knw_adults'!$D$3:$D$10</c:f>
              <c:numCache>
                <c:formatCode>General</c:formatCode>
                <c:ptCount val="8"/>
                <c:pt idx="0">
                  <c:v>32.700000000000003</c:v>
                </c:pt>
                <c:pt idx="1">
                  <c:v>42.4</c:v>
                </c:pt>
                <c:pt idx="2">
                  <c:v>45.9</c:v>
                </c:pt>
                <c:pt idx="3">
                  <c:v>41.7</c:v>
                </c:pt>
                <c:pt idx="4">
                  <c:v>33</c:v>
                </c:pt>
                <c:pt idx="5">
                  <c:v>59.2</c:v>
                </c:pt>
                <c:pt idx="6">
                  <c:v>34.5</c:v>
                </c:pt>
                <c:pt idx="7">
                  <c:v>39.1</c:v>
                </c:pt>
              </c:numCache>
            </c:numRef>
          </c:val>
          <c:extLst>
            <c:ext xmlns:c16="http://schemas.microsoft.com/office/drawing/2014/chart" uri="{C3380CC4-5D6E-409C-BE32-E72D297353CC}">
              <c16:uniqueId val="{00000005-49D8-47B6-8026-3D100A3493DA}"/>
            </c:ext>
          </c:extLst>
        </c:ser>
        <c:dLbls>
          <c:showLegendKey val="0"/>
          <c:showVal val="0"/>
          <c:showCatName val="0"/>
          <c:showSerName val="0"/>
          <c:showPercent val="0"/>
          <c:showBubbleSize val="0"/>
        </c:dLbls>
        <c:gapWidth val="150"/>
        <c:axId val="175938560"/>
        <c:axId val="175952640"/>
      </c:barChart>
      <c:catAx>
        <c:axId val="175938560"/>
        <c:scaling>
          <c:orientation val="minMax"/>
        </c:scaling>
        <c:delete val="0"/>
        <c:axPos val="b"/>
        <c:numFmt formatCode="General" sourceLinked="0"/>
        <c:majorTickMark val="out"/>
        <c:minorTickMark val="none"/>
        <c:tickLblPos val="nextTo"/>
        <c:crossAx val="175952640"/>
        <c:crosses val="autoZero"/>
        <c:auto val="1"/>
        <c:lblAlgn val="ctr"/>
        <c:lblOffset val="100"/>
        <c:noMultiLvlLbl val="0"/>
      </c:catAx>
      <c:valAx>
        <c:axId val="175952640"/>
        <c:scaling>
          <c:orientation val="minMax"/>
          <c:max val="100"/>
        </c:scaling>
        <c:delete val="0"/>
        <c:axPos val="l"/>
        <c:majorGridlines>
          <c:spPr>
            <a:ln>
              <a:solidFill>
                <a:schemeClr val="bg1">
                  <a:lumMod val="95000"/>
                </a:schemeClr>
              </a:solidFill>
              <a:prstDash val="dash"/>
            </a:ln>
          </c:spPr>
        </c:majorGridlines>
        <c:title>
          <c:tx>
            <c:rich>
              <a:bodyPr rot="0" vert="horz"/>
              <a:lstStyle/>
              <a:p>
                <a:pPr>
                  <a:defRPr/>
                </a:pPr>
                <a:r>
                  <a:rPr lang="en-US"/>
                  <a:t>%</a:t>
                </a:r>
              </a:p>
            </c:rich>
          </c:tx>
          <c:layout>
            <c:manualLayout>
              <c:xMode val="edge"/>
              <c:yMode val="edge"/>
              <c:x val="5.1099081364829372E-4"/>
              <c:y val="2.0747291190904255E-2"/>
            </c:manualLayout>
          </c:layout>
          <c:overlay val="0"/>
        </c:title>
        <c:numFmt formatCode="General" sourceLinked="1"/>
        <c:majorTickMark val="out"/>
        <c:minorTickMark val="none"/>
        <c:tickLblPos val="nextTo"/>
        <c:crossAx val="175938560"/>
        <c:crosses val="autoZero"/>
        <c:crossBetween val="between"/>
        <c:majorUnit val="20"/>
      </c:valAx>
    </c:plotArea>
    <c:legend>
      <c:legendPos val="t"/>
      <c:layout>
        <c:manualLayout>
          <c:xMode val="edge"/>
          <c:yMode val="edge"/>
          <c:x val="0.4099547712785902"/>
          <c:y val="1.8890020417087684E-2"/>
          <c:w val="0.26788807649043872"/>
          <c:h val="0.11486272756029191"/>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solidFill>
              <a:srgbClr val="3BCCFF"/>
            </a:solidFill>
            <a:ln w="19050">
              <a:solidFill>
                <a:sysClr val="window" lastClr="FFFFFF"/>
              </a:solidFill>
            </a:ln>
          </c:spPr>
          <c:dPt>
            <c:idx val="0"/>
            <c:bubble3D val="0"/>
            <c:spPr>
              <a:solidFill>
                <a:srgbClr val="FF8B8B"/>
              </a:solidFill>
              <a:ln w="19050">
                <a:solidFill>
                  <a:sysClr val="window" lastClr="FFFFFF"/>
                </a:solidFill>
              </a:ln>
            </c:spPr>
            <c:extLst>
              <c:ext xmlns:c16="http://schemas.microsoft.com/office/drawing/2014/chart" uri="{C3380CC4-5D6E-409C-BE32-E72D297353CC}">
                <c16:uniqueId val="{00000001-57F5-4280-97D2-E275BE85C8AA}"/>
              </c:ext>
            </c:extLst>
          </c:dPt>
          <c:dPt>
            <c:idx val="1"/>
            <c:bubble3D val="0"/>
            <c:spPr>
              <a:solidFill>
                <a:srgbClr val="B4DA86"/>
              </a:solidFill>
              <a:ln w="19050">
                <a:solidFill>
                  <a:sysClr val="window" lastClr="FFFFFF"/>
                </a:solidFill>
              </a:ln>
            </c:spPr>
            <c:extLst>
              <c:ext xmlns:c16="http://schemas.microsoft.com/office/drawing/2014/chart" uri="{C3380CC4-5D6E-409C-BE32-E72D297353CC}">
                <c16:uniqueId val="{00000003-57F5-4280-97D2-E275BE85C8AA}"/>
              </c:ext>
            </c:extLst>
          </c:dPt>
          <c:dLbls>
            <c:dLbl>
              <c:idx val="1"/>
              <c:layout>
                <c:manualLayout>
                  <c:x val="8.7922705314009662E-3"/>
                  <c:y val="1.793690365555553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7F5-4280-97D2-E275BE85C8AA}"/>
                </c:ext>
              </c:extLst>
            </c:dLbl>
            <c:spPr>
              <a:noFill/>
              <a:ln>
                <a:noFill/>
              </a:ln>
              <a:effectLst/>
            </c:spPr>
            <c:txPr>
              <a:bodyPr/>
              <a:lstStyle/>
              <a:p>
                <a:pPr>
                  <a:defRPr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'AIDS financing'!$U$4:$V$4</c:f>
              <c:strCache>
                <c:ptCount val="2"/>
                <c:pt idx="0">
                  <c:v>International funding</c:v>
                </c:pt>
                <c:pt idx="1">
                  <c:v>Domestic funding</c:v>
                </c:pt>
              </c:strCache>
            </c:strRef>
          </c:cat>
          <c:val>
            <c:numRef>
              <c:f>'AIDS financing'!$U$5:$V$5</c:f>
              <c:numCache>
                <c:formatCode>_-* #,##0_-;\-* #,##0_-;_-* "-"??_-;_-@_-</c:formatCode>
                <c:ptCount val="2"/>
                <c:pt idx="0">
                  <c:v>38927000</c:v>
                </c:pt>
                <c:pt idx="1">
                  <c:v>7973000.0000000009</c:v>
                </c:pt>
              </c:numCache>
            </c:numRef>
          </c:val>
          <c:extLst>
            <c:ext xmlns:c16="http://schemas.microsoft.com/office/drawing/2014/chart" uri="{C3380CC4-5D6E-409C-BE32-E72D297353CC}">
              <c16:uniqueId val="{00000004-57F5-4280-97D2-E275BE85C8AA}"/>
            </c:ext>
          </c:extLst>
        </c:ser>
        <c:dLbls>
          <c:showLegendKey val="0"/>
          <c:showVal val="0"/>
          <c:showCatName val="0"/>
          <c:showSerName val="0"/>
          <c:showPercent val="0"/>
          <c:showBubbleSize val="0"/>
          <c:showLeaderLines val="1"/>
        </c:dLbls>
        <c:firstSliceAng val="0"/>
        <c:holeSize val="65"/>
      </c:doughnutChart>
    </c:plotArea>
    <c:legend>
      <c:legendPos val="b"/>
      <c:overlay val="0"/>
    </c:legend>
    <c:plotVisOnly val="1"/>
    <c:dispBlanksAs val="gap"/>
    <c:showDLblsOverMax val="0"/>
  </c:chart>
  <c:spPr>
    <a:noFill/>
  </c:spPr>
  <c:txPr>
    <a:bodyPr/>
    <a:lstStyle/>
    <a:p>
      <a:pPr>
        <a:defRPr sz="1100">
          <a:latin typeface="Arial" pitchFamily="34" charset="0"/>
          <a:cs typeface="Arial"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solidFill>
              <a:srgbClr val="3BCCFF"/>
            </a:solidFill>
            <a:ln w="19050">
              <a:solidFill>
                <a:sysClr val="window" lastClr="FFFFFF"/>
              </a:solidFill>
            </a:ln>
          </c:spPr>
          <c:dPt>
            <c:idx val="0"/>
            <c:bubble3D val="0"/>
            <c:spPr>
              <a:solidFill>
                <a:srgbClr val="33CCCC"/>
              </a:solidFill>
              <a:ln w="19050">
                <a:solidFill>
                  <a:sysClr val="window" lastClr="FFFFFF"/>
                </a:solidFill>
              </a:ln>
            </c:spPr>
            <c:extLst>
              <c:ext xmlns:c16="http://schemas.microsoft.com/office/drawing/2014/chart" uri="{C3380CC4-5D6E-409C-BE32-E72D297353CC}">
                <c16:uniqueId val="{00000001-E3CB-4D3B-A8D2-9AB5A6BA5E03}"/>
              </c:ext>
            </c:extLst>
          </c:dPt>
          <c:dPt>
            <c:idx val="1"/>
            <c:bubble3D val="0"/>
            <c:spPr>
              <a:solidFill>
                <a:srgbClr val="009999"/>
              </a:solidFill>
              <a:ln w="19050">
                <a:solidFill>
                  <a:sysClr val="window" lastClr="FFFFFF"/>
                </a:solidFill>
              </a:ln>
            </c:spPr>
            <c:extLst>
              <c:ext xmlns:c16="http://schemas.microsoft.com/office/drawing/2014/chart" uri="{C3380CC4-5D6E-409C-BE32-E72D297353CC}">
                <c16:uniqueId val="{00000003-E3CB-4D3B-A8D2-9AB5A6BA5E03}"/>
              </c:ext>
            </c:extLst>
          </c:dPt>
          <c:dPt>
            <c:idx val="2"/>
            <c:bubble3D val="0"/>
            <c:extLst>
              <c:ext xmlns:c16="http://schemas.microsoft.com/office/drawing/2014/chart" uri="{C3380CC4-5D6E-409C-BE32-E72D297353CC}">
                <c16:uniqueId val="{00000004-E3CB-4D3B-A8D2-9AB5A6BA5E03}"/>
              </c:ext>
            </c:extLst>
          </c:dPt>
          <c:dPt>
            <c:idx val="3"/>
            <c:bubble3D val="0"/>
            <c:spPr>
              <a:solidFill>
                <a:srgbClr val="FAC294"/>
              </a:solidFill>
              <a:ln w="19050">
                <a:solidFill>
                  <a:sysClr val="window" lastClr="FFFFFF"/>
                </a:solidFill>
              </a:ln>
            </c:spPr>
            <c:extLst>
              <c:ext xmlns:c16="http://schemas.microsoft.com/office/drawing/2014/chart" uri="{C3380CC4-5D6E-409C-BE32-E72D297353CC}">
                <c16:uniqueId val="{00000006-E3CB-4D3B-A8D2-9AB5A6BA5E03}"/>
              </c:ext>
            </c:extLst>
          </c:dPt>
          <c:cat>
            <c:strRef>
              <c:f>Funding!$A$539:$A$542</c:f>
              <c:strCache>
                <c:ptCount val="4"/>
                <c:pt idx="0">
                  <c:v>Key population prevention</c:v>
                </c:pt>
                <c:pt idx="1">
                  <c:v>Other prevention</c:v>
                </c:pt>
                <c:pt idx="2">
                  <c:v>Care and treatment</c:v>
                </c:pt>
                <c:pt idx="3">
                  <c:v>Other AIDS expenditure</c:v>
                </c:pt>
              </c:strCache>
            </c:strRef>
          </c:cat>
          <c:val>
            <c:numRef>
              <c:f>Funding!$B$539:$B$542</c:f>
              <c:numCache>
                <c:formatCode>_(* #,##0_);_(* \(#,##0\);_(* "-"??_);_(@_)</c:formatCode>
                <c:ptCount val="4"/>
                <c:pt idx="0">
                  <c:v>5004162</c:v>
                </c:pt>
                <c:pt idx="1">
                  <c:v>6387505</c:v>
                </c:pt>
                <c:pt idx="2">
                  <c:v>16586872</c:v>
                </c:pt>
                <c:pt idx="3">
                  <c:v>16369430</c:v>
                </c:pt>
              </c:numCache>
            </c:numRef>
          </c:val>
          <c:extLst>
            <c:ext xmlns:c16="http://schemas.microsoft.com/office/drawing/2014/chart" uri="{C3380CC4-5D6E-409C-BE32-E72D297353CC}">
              <c16:uniqueId val="{00000007-E3CB-4D3B-A8D2-9AB5A6BA5E03}"/>
            </c:ext>
          </c:extLst>
        </c:ser>
        <c:dLbls>
          <c:showLegendKey val="0"/>
          <c:showVal val="0"/>
          <c:showCatName val="0"/>
          <c:showSerName val="0"/>
          <c:showPercent val="0"/>
          <c:showBubbleSize val="0"/>
          <c:showLeaderLines val="1"/>
        </c:dLbls>
        <c:firstSliceAng val="0"/>
        <c:holeSize val="65"/>
      </c:doughnutChart>
    </c:plotArea>
    <c:plotVisOnly val="1"/>
    <c:dispBlanksAs val="gap"/>
    <c:showDLblsOverMax val="0"/>
  </c:chart>
  <c:txPr>
    <a:bodyPr/>
    <a:lstStyle/>
    <a:p>
      <a:pPr>
        <a:defRPr sz="1100">
          <a:latin typeface="Arial" pitchFamily="34" charset="0"/>
          <a:cs typeface="Arial"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696211338095314E-2"/>
          <c:y val="7.0667546924732552E-2"/>
          <c:w val="0.87068568432759819"/>
          <c:h val="0.6406494054917603"/>
        </c:manualLayout>
      </c:layout>
      <c:barChart>
        <c:barDir val="col"/>
        <c:grouping val="clustered"/>
        <c:varyColors val="0"/>
        <c:ser>
          <c:idx val="0"/>
          <c:order val="0"/>
          <c:spPr>
            <a:solidFill>
              <a:srgbClr val="FF5050"/>
            </a:solidFill>
            <a:ln>
              <a:noFill/>
            </a:ln>
          </c:spPr>
          <c:invertIfNegative val="0"/>
          <c:dPt>
            <c:idx val="0"/>
            <c:invertIfNegative val="0"/>
            <c:bubble3D val="0"/>
            <c:extLst>
              <c:ext xmlns:c16="http://schemas.microsoft.com/office/drawing/2014/chart" uri="{C3380CC4-5D6E-409C-BE32-E72D297353CC}">
                <c16:uniqueId val="{00000000-8046-4755-B867-8CE35A5D3442}"/>
              </c:ext>
            </c:extLst>
          </c:dPt>
          <c:dLbls>
            <c:dLbl>
              <c:idx val="0"/>
              <c:tx>
                <c:rich>
                  <a:bodyPr/>
                  <a:lstStyle/>
                  <a:p>
                    <a:r>
                      <a:rPr lang="en-US"/>
                      <a:t>11 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046-4755-B867-8CE35A5D3442}"/>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 prevention funding cascade'!$C$3:$C$7</c:f>
              <c:strCache>
                <c:ptCount val="5"/>
                <c:pt idx="0">
                  <c:v> Total prevention spending </c:v>
                </c:pt>
                <c:pt idx="1">
                  <c:v> Key populations prevention spending </c:v>
                </c:pt>
                <c:pt idx="2">
                  <c:v> Spending on people who inject drugs</c:v>
                </c:pt>
                <c:pt idx="3">
                  <c:v> Spending on sex workers and clients</c:v>
                </c:pt>
                <c:pt idx="4">
                  <c:v> Spending on men who have sex with men</c:v>
                </c:pt>
              </c:strCache>
            </c:strRef>
          </c:cat>
          <c:val>
            <c:numRef>
              <c:f>'KHM prevention funding cascade'!$D$3:$D$7</c:f>
              <c:numCache>
                <c:formatCode>General</c:formatCode>
                <c:ptCount val="5"/>
                <c:pt idx="0" formatCode="_-* #,##0_-;\-* #,##0_-;_-* &quot;-&quot;??_-;_-@_-">
                  <c:v>11391667</c:v>
                </c:pt>
              </c:numCache>
            </c:numRef>
          </c:val>
          <c:extLst>
            <c:ext xmlns:c16="http://schemas.microsoft.com/office/drawing/2014/chart" uri="{C3380CC4-5D6E-409C-BE32-E72D297353CC}">
              <c16:uniqueId val="{00000001-8046-4755-B867-8CE35A5D3442}"/>
            </c:ext>
          </c:extLst>
        </c:ser>
        <c:ser>
          <c:idx val="1"/>
          <c:order val="1"/>
          <c:spPr>
            <a:pattFill prst="pct75">
              <a:fgClr>
                <a:srgbClr val="33CCCC"/>
              </a:fgClr>
              <a:bgClr>
                <a:sysClr val="window" lastClr="FFFFFF"/>
              </a:bgClr>
            </a:pattFill>
            <a:ln>
              <a:noFill/>
            </a:ln>
          </c:spPr>
          <c:invertIfNegative val="0"/>
          <c:dLbls>
            <c:dLbl>
              <c:idx val="1"/>
              <c:tx>
                <c:rich>
                  <a:bodyPr/>
                  <a:lstStyle/>
                  <a:p>
                    <a:r>
                      <a:rPr lang="en-US"/>
                      <a:t>5 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046-4755-B867-8CE35A5D3442}"/>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 prevention funding cascade'!$C$3:$C$7</c:f>
              <c:strCache>
                <c:ptCount val="5"/>
                <c:pt idx="0">
                  <c:v> Total prevention spending </c:v>
                </c:pt>
                <c:pt idx="1">
                  <c:v> Key populations prevention spending </c:v>
                </c:pt>
                <c:pt idx="2">
                  <c:v> Spending on people who inject drugs</c:v>
                </c:pt>
                <c:pt idx="3">
                  <c:v> Spending on sex workers and clients</c:v>
                </c:pt>
                <c:pt idx="4">
                  <c:v> Spending on men who have sex with men</c:v>
                </c:pt>
              </c:strCache>
            </c:strRef>
          </c:cat>
          <c:val>
            <c:numRef>
              <c:f>'KHM prevention funding cascade'!$E$3:$E$7</c:f>
              <c:numCache>
                <c:formatCode>_-* #,##0_-;\-* #,##0_-;_-* "-"??_-;_-@_-</c:formatCode>
                <c:ptCount val="5"/>
                <c:pt idx="1">
                  <c:v>5004162</c:v>
                </c:pt>
              </c:numCache>
            </c:numRef>
          </c:val>
          <c:extLst>
            <c:ext xmlns:c16="http://schemas.microsoft.com/office/drawing/2014/chart" uri="{C3380CC4-5D6E-409C-BE32-E72D297353CC}">
              <c16:uniqueId val="{00000003-8046-4755-B867-8CE35A5D3442}"/>
            </c:ext>
          </c:extLst>
        </c:ser>
        <c:ser>
          <c:idx val="2"/>
          <c:order val="2"/>
          <c:spPr>
            <a:pattFill prst="narHorz">
              <a:fgClr>
                <a:srgbClr val="33CCCC"/>
              </a:fgClr>
              <a:bgClr>
                <a:sysClr val="window" lastClr="FFFFFF"/>
              </a:bgClr>
            </a:pattFill>
            <a:ln>
              <a:noFill/>
            </a:ln>
          </c:spPr>
          <c:invertIfNegative val="0"/>
          <c:dLbls>
            <c:dLbl>
              <c:idx val="2"/>
              <c:tx>
                <c:rich>
                  <a:bodyPr/>
                  <a:lstStyle/>
                  <a:p>
                    <a:r>
                      <a:rPr lang="en-US"/>
                      <a:t>1.1 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046-4755-B867-8CE35A5D3442}"/>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 prevention funding cascade'!$C$3:$C$7</c:f>
              <c:strCache>
                <c:ptCount val="5"/>
                <c:pt idx="0">
                  <c:v> Total prevention spending </c:v>
                </c:pt>
                <c:pt idx="1">
                  <c:v> Key populations prevention spending </c:v>
                </c:pt>
                <c:pt idx="2">
                  <c:v> Spending on people who inject drugs</c:v>
                </c:pt>
                <c:pt idx="3">
                  <c:v> Spending on sex workers and clients</c:v>
                </c:pt>
                <c:pt idx="4">
                  <c:v> Spending on men who have sex with men</c:v>
                </c:pt>
              </c:strCache>
            </c:strRef>
          </c:cat>
          <c:val>
            <c:numRef>
              <c:f>'KHM prevention funding cascade'!$F$3:$F$7</c:f>
              <c:numCache>
                <c:formatCode>General</c:formatCode>
                <c:ptCount val="5"/>
                <c:pt idx="2" formatCode="_-* #,##0_-;\-* #,##0_-;_-* &quot;-&quot;??_-;_-@_-">
                  <c:v>1080492</c:v>
                </c:pt>
              </c:numCache>
            </c:numRef>
          </c:val>
          <c:extLst>
            <c:ext xmlns:c16="http://schemas.microsoft.com/office/drawing/2014/chart" uri="{C3380CC4-5D6E-409C-BE32-E72D297353CC}">
              <c16:uniqueId val="{00000005-8046-4755-B867-8CE35A5D3442}"/>
            </c:ext>
          </c:extLst>
        </c:ser>
        <c:ser>
          <c:idx val="3"/>
          <c:order val="3"/>
          <c:spPr>
            <a:pattFill prst="narVert">
              <a:fgClr>
                <a:srgbClr val="33CCCC"/>
              </a:fgClr>
              <a:bgClr>
                <a:sysClr val="window" lastClr="FFFFFF"/>
              </a:bgClr>
            </a:pattFill>
            <a:ln>
              <a:noFill/>
            </a:ln>
          </c:spPr>
          <c:invertIfNegative val="0"/>
          <c:dLbls>
            <c:dLbl>
              <c:idx val="3"/>
              <c:tx>
                <c:rich>
                  <a:bodyPr/>
                  <a:lstStyle/>
                  <a:p>
                    <a:r>
                      <a:rPr lang="en-US"/>
                      <a:t>1.8 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046-4755-B867-8CE35A5D3442}"/>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 prevention funding cascade'!$C$3:$C$7</c:f>
              <c:strCache>
                <c:ptCount val="5"/>
                <c:pt idx="0">
                  <c:v> Total prevention spending </c:v>
                </c:pt>
                <c:pt idx="1">
                  <c:v> Key populations prevention spending </c:v>
                </c:pt>
                <c:pt idx="2">
                  <c:v> Spending on people who inject drugs</c:v>
                </c:pt>
                <c:pt idx="3">
                  <c:v> Spending on sex workers and clients</c:v>
                </c:pt>
                <c:pt idx="4">
                  <c:v> Spending on men who have sex with men</c:v>
                </c:pt>
              </c:strCache>
            </c:strRef>
          </c:cat>
          <c:val>
            <c:numRef>
              <c:f>'KHM prevention funding cascade'!$G$3:$G$7</c:f>
              <c:numCache>
                <c:formatCode>General</c:formatCode>
                <c:ptCount val="5"/>
                <c:pt idx="3" formatCode="_-* #,##0_-;\-* #,##0_-;_-* &quot;-&quot;??_-;_-@_-">
                  <c:v>1828850</c:v>
                </c:pt>
              </c:numCache>
            </c:numRef>
          </c:val>
          <c:extLst>
            <c:ext xmlns:c16="http://schemas.microsoft.com/office/drawing/2014/chart" uri="{C3380CC4-5D6E-409C-BE32-E72D297353CC}">
              <c16:uniqueId val="{00000007-8046-4755-B867-8CE35A5D3442}"/>
            </c:ext>
          </c:extLst>
        </c:ser>
        <c:ser>
          <c:idx val="4"/>
          <c:order val="4"/>
          <c:spPr>
            <a:pattFill prst="dkHorz">
              <a:fgClr>
                <a:srgbClr val="33CCCC"/>
              </a:fgClr>
              <a:bgClr>
                <a:sysClr val="window" lastClr="FFFFFF"/>
              </a:bgClr>
            </a:pattFill>
            <a:ln>
              <a:noFill/>
            </a:ln>
          </c:spPr>
          <c:invertIfNegative val="0"/>
          <c:dLbls>
            <c:dLbl>
              <c:idx val="4"/>
              <c:tx>
                <c:rich>
                  <a:bodyPr/>
                  <a:lstStyle/>
                  <a:p>
                    <a:r>
                      <a:rPr lang="en-US"/>
                      <a:t>0.4M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046-4755-B867-8CE35A5D3442}"/>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 prevention funding cascade'!$C$3:$C$7</c:f>
              <c:strCache>
                <c:ptCount val="5"/>
                <c:pt idx="0">
                  <c:v> Total prevention spending </c:v>
                </c:pt>
                <c:pt idx="1">
                  <c:v> Key populations prevention spending </c:v>
                </c:pt>
                <c:pt idx="2">
                  <c:v> Spending on people who inject drugs</c:v>
                </c:pt>
                <c:pt idx="3">
                  <c:v> Spending on sex workers and clients</c:v>
                </c:pt>
                <c:pt idx="4">
                  <c:v> Spending on men who have sex with men</c:v>
                </c:pt>
              </c:strCache>
            </c:strRef>
          </c:cat>
          <c:val>
            <c:numRef>
              <c:f>'KHM prevention funding cascade'!$H$3:$H$7</c:f>
              <c:numCache>
                <c:formatCode>General</c:formatCode>
                <c:ptCount val="5"/>
                <c:pt idx="4" formatCode="_-* #,##0_-;\-* #,##0_-;_-* &quot;-&quot;??_-;_-@_-">
                  <c:v>439223</c:v>
                </c:pt>
              </c:numCache>
            </c:numRef>
          </c:val>
          <c:extLst>
            <c:ext xmlns:c16="http://schemas.microsoft.com/office/drawing/2014/chart" uri="{C3380CC4-5D6E-409C-BE32-E72D297353CC}">
              <c16:uniqueId val="{00000009-8046-4755-B867-8CE35A5D3442}"/>
            </c:ext>
          </c:extLst>
        </c:ser>
        <c:ser>
          <c:idx val="5"/>
          <c:order val="5"/>
          <c:spPr>
            <a:pattFill prst="dkUpDiag">
              <a:fgClr>
                <a:srgbClr val="33CCCC"/>
              </a:fgClr>
              <a:bgClr>
                <a:schemeClr val="bg1"/>
              </a:bgClr>
            </a:pattFill>
            <a:ln>
              <a:noFill/>
            </a:ln>
          </c:spPr>
          <c:invertIfNegative val="0"/>
          <c:dLbls>
            <c:dLbl>
              <c:idx val="5"/>
              <c:tx>
                <c:rich>
                  <a:bodyPr/>
                  <a:lstStyle/>
                  <a:p>
                    <a:r>
                      <a:rPr lang="en-US"/>
                      <a:t> 1 M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046-4755-B867-8CE35A5D344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 prevention funding cascade'!$C$3:$C$7</c:f>
              <c:strCache>
                <c:ptCount val="5"/>
                <c:pt idx="0">
                  <c:v> Total prevention spending </c:v>
                </c:pt>
                <c:pt idx="1">
                  <c:v> Key populations prevention spending </c:v>
                </c:pt>
                <c:pt idx="2">
                  <c:v> Spending on people who inject drugs</c:v>
                </c:pt>
                <c:pt idx="3">
                  <c:v> Spending on sex workers and clients</c:v>
                </c:pt>
                <c:pt idx="4">
                  <c:v> Spending on men who have sex with men</c:v>
                </c:pt>
              </c:strCache>
            </c:strRef>
          </c:cat>
          <c:val>
            <c:numRef>
              <c:f>'KHM prevention funding cascade'!$I$3:$I$7</c:f>
              <c:numCache>
                <c:formatCode>General</c:formatCode>
                <c:ptCount val="5"/>
              </c:numCache>
            </c:numRef>
          </c:val>
          <c:extLst>
            <c:ext xmlns:c16="http://schemas.microsoft.com/office/drawing/2014/chart" uri="{C3380CC4-5D6E-409C-BE32-E72D297353CC}">
              <c16:uniqueId val="{0000000B-8046-4755-B867-8CE35A5D3442}"/>
            </c:ext>
          </c:extLst>
        </c:ser>
        <c:dLbls>
          <c:showLegendKey val="0"/>
          <c:showVal val="0"/>
          <c:showCatName val="0"/>
          <c:showSerName val="0"/>
          <c:showPercent val="0"/>
          <c:showBubbleSize val="0"/>
        </c:dLbls>
        <c:gapWidth val="150"/>
        <c:overlap val="100"/>
        <c:axId val="199518464"/>
        <c:axId val="199553024"/>
      </c:barChart>
      <c:catAx>
        <c:axId val="199518464"/>
        <c:scaling>
          <c:orientation val="minMax"/>
        </c:scaling>
        <c:delete val="0"/>
        <c:axPos val="b"/>
        <c:numFmt formatCode="General" sourceLinked="0"/>
        <c:majorTickMark val="out"/>
        <c:minorTickMark val="none"/>
        <c:tickLblPos val="nextTo"/>
        <c:txPr>
          <a:bodyPr/>
          <a:lstStyle/>
          <a:p>
            <a:pPr>
              <a:defRPr sz="1100"/>
            </a:pPr>
            <a:endParaRPr lang="en-US"/>
          </a:p>
        </c:txPr>
        <c:crossAx val="199553024"/>
        <c:crosses val="autoZero"/>
        <c:auto val="1"/>
        <c:lblAlgn val="ctr"/>
        <c:lblOffset val="100"/>
        <c:noMultiLvlLbl val="0"/>
      </c:catAx>
      <c:valAx>
        <c:axId val="199553024"/>
        <c:scaling>
          <c:orientation val="minMax"/>
          <c:max val="15000000"/>
          <c:min val="0"/>
        </c:scaling>
        <c:delete val="0"/>
        <c:axPos val="l"/>
        <c:title>
          <c:tx>
            <c:rich>
              <a:bodyPr rot="-5400000" vert="horz"/>
              <a:lstStyle/>
              <a:p>
                <a:pPr>
                  <a:defRPr/>
                </a:pPr>
                <a:r>
                  <a:rPr lang="en-GB" dirty="0"/>
                  <a:t>Million </a:t>
                </a:r>
                <a:r>
                  <a:rPr lang="en-GB" sz="1400" b="1" i="0" u="none" strike="noStrike" baseline="0" dirty="0">
                    <a:effectLst/>
                  </a:rPr>
                  <a:t>US$</a:t>
                </a:r>
                <a:endParaRPr lang="en-GB" dirty="0"/>
              </a:p>
            </c:rich>
          </c:tx>
          <c:layout>
            <c:manualLayout>
              <c:xMode val="edge"/>
              <c:yMode val="edge"/>
              <c:x val="0.95304475257309351"/>
              <c:y val="9.1925515901283297E-2"/>
            </c:manualLayout>
          </c:layout>
          <c:overlay val="0"/>
        </c:title>
        <c:numFmt formatCode="_-* #,##0_-;\-* #,##0_-;_-* &quot;-&quot;??_-;_-@_-" sourceLinked="1"/>
        <c:majorTickMark val="out"/>
        <c:minorTickMark val="none"/>
        <c:tickLblPos val="high"/>
        <c:spPr>
          <a:ln>
            <a:noFill/>
          </a:ln>
        </c:spPr>
        <c:crossAx val="199518464"/>
        <c:crosses val="autoZero"/>
        <c:crossBetween val="between"/>
        <c:majorUnit val="15000000"/>
        <c:dispUnits>
          <c:builtInUnit val="millions"/>
        </c:dispUnits>
      </c:valAx>
      <c:spPr>
        <a:noFill/>
        <a:ln w="25400">
          <a:noFill/>
        </a:ln>
      </c:spPr>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70689615125542"/>
          <c:y val="4.1388216303470539E-2"/>
          <c:w val="0.75117215989594222"/>
          <c:h val="0.77112632107427248"/>
        </c:manualLayout>
      </c:layout>
      <c:lineChart>
        <c:grouping val="standard"/>
        <c:varyColors val="0"/>
        <c:ser>
          <c:idx val="0"/>
          <c:order val="0"/>
          <c:tx>
            <c:strRef>
              <c:f>'AIDS Spending by source'!$B$6</c:f>
              <c:strCache>
                <c:ptCount val="1"/>
                <c:pt idx="0">
                  <c:v>Total AIDS spending</c:v>
                </c:pt>
              </c:strCache>
            </c:strRef>
          </c:tx>
          <c:spPr>
            <a:ln w="38100">
              <a:solidFill>
                <a:srgbClr val="00AEEF"/>
              </a:solidFill>
            </a:ln>
          </c:spPr>
          <c:marker>
            <c:spPr>
              <a:solidFill>
                <a:srgbClr val="00AEEF"/>
              </a:solidFill>
              <a:ln>
                <a:solidFill>
                  <a:srgbClr val="00AEEF"/>
                </a:solidFill>
              </a:ln>
            </c:spPr>
          </c:marker>
          <c:dLbls>
            <c:dLbl>
              <c:idx val="6"/>
              <c:numFmt formatCode="&quot;$&quot;#,##0" sourceLinked="0"/>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E8-4BCE-8C7A-90B579AE495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source'!$C$5:$I$5</c:f>
              <c:strCache>
                <c:ptCount val="7"/>
                <c:pt idx="0">
                  <c:v>2006</c:v>
                </c:pt>
                <c:pt idx="1">
                  <c:v>2007</c:v>
                </c:pt>
                <c:pt idx="2">
                  <c:v>2008</c:v>
                </c:pt>
                <c:pt idx="3">
                  <c:v>2009</c:v>
                </c:pt>
                <c:pt idx="4">
                  <c:v>2010</c:v>
                </c:pt>
                <c:pt idx="5">
                  <c:v>2011</c:v>
                </c:pt>
                <c:pt idx="6">
                  <c:v>2012</c:v>
                </c:pt>
              </c:strCache>
            </c:strRef>
          </c:cat>
          <c:val>
            <c:numRef>
              <c:f>'AIDS Spending by source'!$C$6:$I$6</c:f>
              <c:numCache>
                <c:formatCode>_(* #,##0_);_(* \(#,##0\);_(* "-"??_);_(@_)</c:formatCode>
                <c:ptCount val="7"/>
                <c:pt idx="0">
                  <c:v>44179432</c:v>
                </c:pt>
                <c:pt idx="1">
                  <c:v>53258764</c:v>
                </c:pt>
                <c:pt idx="2">
                  <c:v>51846996</c:v>
                </c:pt>
                <c:pt idx="3">
                  <c:v>53698244</c:v>
                </c:pt>
                <c:pt idx="4">
                  <c:v>58007928</c:v>
                </c:pt>
                <c:pt idx="5">
                  <c:v>51870064</c:v>
                </c:pt>
                <c:pt idx="6">
                  <c:v>49926880</c:v>
                </c:pt>
              </c:numCache>
            </c:numRef>
          </c:val>
          <c:smooth val="0"/>
          <c:extLst>
            <c:ext xmlns:c16="http://schemas.microsoft.com/office/drawing/2014/chart" uri="{C3380CC4-5D6E-409C-BE32-E72D297353CC}">
              <c16:uniqueId val="{00000001-EDE8-4BCE-8C7A-90B579AE4952}"/>
            </c:ext>
          </c:extLst>
        </c:ser>
        <c:ser>
          <c:idx val="1"/>
          <c:order val="1"/>
          <c:tx>
            <c:strRef>
              <c:f>'AIDS Spending by source'!$B$7</c:f>
              <c:strCache>
                <c:ptCount val="1"/>
                <c:pt idx="0">
                  <c:v>Bilaterals</c:v>
                </c:pt>
              </c:strCache>
            </c:strRef>
          </c:tx>
          <c:spPr>
            <a:ln w="38100">
              <a:solidFill>
                <a:srgbClr val="E31837"/>
              </a:solidFill>
            </a:ln>
          </c:spPr>
          <c:marker>
            <c:spPr>
              <a:solidFill>
                <a:srgbClr val="E31837"/>
              </a:solidFill>
              <a:ln>
                <a:solidFill>
                  <a:srgbClr val="E31837"/>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E8-4BCE-8C7A-90B579AE4952}"/>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source'!$C$5:$I$5</c:f>
              <c:strCache>
                <c:ptCount val="7"/>
                <c:pt idx="0">
                  <c:v>2006</c:v>
                </c:pt>
                <c:pt idx="1">
                  <c:v>2007</c:v>
                </c:pt>
                <c:pt idx="2">
                  <c:v>2008</c:v>
                </c:pt>
                <c:pt idx="3">
                  <c:v>2009</c:v>
                </c:pt>
                <c:pt idx="4">
                  <c:v>2010</c:v>
                </c:pt>
                <c:pt idx="5">
                  <c:v>2011</c:v>
                </c:pt>
                <c:pt idx="6">
                  <c:v>2012</c:v>
                </c:pt>
              </c:strCache>
            </c:strRef>
          </c:cat>
          <c:val>
            <c:numRef>
              <c:f>'AIDS Spending by source'!$C$7:$I$7</c:f>
              <c:numCache>
                <c:formatCode>_(* #,##0_);_(* \(#,##0\);_(* "-"??_);_(@_)</c:formatCode>
                <c:ptCount val="7"/>
                <c:pt idx="0">
                  <c:v>18788575</c:v>
                </c:pt>
                <c:pt idx="1">
                  <c:v>24405983</c:v>
                </c:pt>
                <c:pt idx="2">
                  <c:v>20677015</c:v>
                </c:pt>
                <c:pt idx="3">
                  <c:v>15565137</c:v>
                </c:pt>
                <c:pt idx="4">
                  <c:v>15662527</c:v>
                </c:pt>
                <c:pt idx="5">
                  <c:v>15293343</c:v>
                </c:pt>
                <c:pt idx="6">
                  <c:v>15872377</c:v>
                </c:pt>
              </c:numCache>
            </c:numRef>
          </c:val>
          <c:smooth val="0"/>
          <c:extLst>
            <c:ext xmlns:c16="http://schemas.microsoft.com/office/drawing/2014/chart" uri="{C3380CC4-5D6E-409C-BE32-E72D297353CC}">
              <c16:uniqueId val="{00000003-EDE8-4BCE-8C7A-90B579AE4952}"/>
            </c:ext>
          </c:extLst>
        </c:ser>
        <c:ser>
          <c:idx val="2"/>
          <c:order val="2"/>
          <c:tx>
            <c:strRef>
              <c:f>'AIDS Spending by source'!$B$8</c:f>
              <c:strCache>
                <c:ptCount val="1"/>
                <c:pt idx="0">
                  <c:v>Global Funding</c:v>
                </c:pt>
              </c:strCache>
            </c:strRef>
          </c:tx>
          <c:spPr>
            <a:ln w="38100">
              <a:solidFill>
                <a:srgbClr val="88C540"/>
              </a:solidFill>
            </a:ln>
          </c:spPr>
          <c:marker>
            <c:spPr>
              <a:solidFill>
                <a:srgbClr val="88C540"/>
              </a:solidFill>
              <a:ln>
                <a:solidFill>
                  <a:srgbClr val="88C540"/>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E8-4BCE-8C7A-90B579AE4952}"/>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source'!$C$5:$I$5</c:f>
              <c:strCache>
                <c:ptCount val="7"/>
                <c:pt idx="0">
                  <c:v>2006</c:v>
                </c:pt>
                <c:pt idx="1">
                  <c:v>2007</c:v>
                </c:pt>
                <c:pt idx="2">
                  <c:v>2008</c:v>
                </c:pt>
                <c:pt idx="3">
                  <c:v>2009</c:v>
                </c:pt>
                <c:pt idx="4">
                  <c:v>2010</c:v>
                </c:pt>
                <c:pt idx="5">
                  <c:v>2011</c:v>
                </c:pt>
                <c:pt idx="6">
                  <c:v>2012</c:v>
                </c:pt>
              </c:strCache>
            </c:strRef>
          </c:cat>
          <c:val>
            <c:numRef>
              <c:f>'AIDS Spending by source'!$C$8:$I$8</c:f>
              <c:numCache>
                <c:formatCode>_(* #,##0_);_(* \(#,##0\);_(* "-"??_);_(@_)</c:formatCode>
                <c:ptCount val="7"/>
                <c:pt idx="0">
                  <c:v>9479207</c:v>
                </c:pt>
                <c:pt idx="1">
                  <c:v>16589956</c:v>
                </c:pt>
                <c:pt idx="2">
                  <c:v>19087509.07</c:v>
                </c:pt>
                <c:pt idx="3">
                  <c:v>19023377.309999999</c:v>
                </c:pt>
                <c:pt idx="4">
                  <c:v>22711245.16</c:v>
                </c:pt>
                <c:pt idx="5">
                  <c:v>19989584</c:v>
                </c:pt>
                <c:pt idx="6">
                  <c:v>20211070.739999998</c:v>
                </c:pt>
              </c:numCache>
            </c:numRef>
          </c:val>
          <c:smooth val="0"/>
          <c:extLst>
            <c:ext xmlns:c16="http://schemas.microsoft.com/office/drawing/2014/chart" uri="{C3380CC4-5D6E-409C-BE32-E72D297353CC}">
              <c16:uniqueId val="{00000005-EDE8-4BCE-8C7A-90B579AE4952}"/>
            </c:ext>
          </c:extLst>
        </c:ser>
        <c:ser>
          <c:idx val="3"/>
          <c:order val="3"/>
          <c:tx>
            <c:strRef>
              <c:f>'AIDS Spending by source'!$B$9</c:f>
              <c:strCache>
                <c:ptCount val="1"/>
                <c:pt idx="0">
                  <c:v>Domestic Funding</c:v>
                </c:pt>
              </c:strCache>
            </c:strRef>
          </c:tx>
          <c:spPr>
            <a:ln w="38100">
              <a:solidFill>
                <a:srgbClr val="EC008C"/>
              </a:solidFill>
            </a:ln>
          </c:spPr>
          <c:marker>
            <c:spPr>
              <a:solidFill>
                <a:srgbClr val="EC008C"/>
              </a:solidFill>
              <a:ln>
                <a:solidFill>
                  <a:srgbClr val="EC008C"/>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DE8-4BCE-8C7A-90B579AE4952}"/>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source'!$C$5:$I$5</c:f>
              <c:strCache>
                <c:ptCount val="7"/>
                <c:pt idx="0">
                  <c:v>2006</c:v>
                </c:pt>
                <c:pt idx="1">
                  <c:v>2007</c:v>
                </c:pt>
                <c:pt idx="2">
                  <c:v>2008</c:v>
                </c:pt>
                <c:pt idx="3">
                  <c:v>2009</c:v>
                </c:pt>
                <c:pt idx="4">
                  <c:v>2010</c:v>
                </c:pt>
                <c:pt idx="5">
                  <c:v>2011</c:v>
                </c:pt>
                <c:pt idx="6">
                  <c:v>2012</c:v>
                </c:pt>
              </c:strCache>
            </c:strRef>
          </c:cat>
          <c:val>
            <c:numRef>
              <c:f>'AIDS Spending by source'!$C$9:$I$9</c:f>
              <c:numCache>
                <c:formatCode>_(* #,##0_);_(* \(#,##0\);_(* "-"??_);_(@_)</c:formatCode>
                <c:ptCount val="7"/>
                <c:pt idx="0">
                  <c:v>6055310.0999999996</c:v>
                </c:pt>
                <c:pt idx="1">
                  <c:v>6045435</c:v>
                </c:pt>
                <c:pt idx="2">
                  <c:v>5261581.7869999995</c:v>
                </c:pt>
                <c:pt idx="3">
                  <c:v>1703403.1159999999</c:v>
                </c:pt>
                <c:pt idx="4">
                  <c:v>2436832.2680000002</c:v>
                </c:pt>
                <c:pt idx="5">
                  <c:v>5300117</c:v>
                </c:pt>
                <c:pt idx="6">
                  <c:v>5212930.71</c:v>
                </c:pt>
              </c:numCache>
            </c:numRef>
          </c:val>
          <c:smooth val="0"/>
          <c:extLst>
            <c:ext xmlns:c16="http://schemas.microsoft.com/office/drawing/2014/chart" uri="{C3380CC4-5D6E-409C-BE32-E72D297353CC}">
              <c16:uniqueId val="{00000007-EDE8-4BCE-8C7A-90B579AE4952}"/>
            </c:ext>
          </c:extLst>
        </c:ser>
        <c:dLbls>
          <c:showLegendKey val="0"/>
          <c:showVal val="0"/>
          <c:showCatName val="0"/>
          <c:showSerName val="0"/>
          <c:showPercent val="0"/>
          <c:showBubbleSize val="0"/>
        </c:dLbls>
        <c:marker val="1"/>
        <c:smooth val="0"/>
        <c:axId val="224293248"/>
        <c:axId val="224294784"/>
      </c:lineChart>
      <c:catAx>
        <c:axId val="224293248"/>
        <c:scaling>
          <c:orientation val="minMax"/>
        </c:scaling>
        <c:delete val="0"/>
        <c:axPos val="b"/>
        <c:numFmt formatCode="General" sourceLinked="0"/>
        <c:majorTickMark val="out"/>
        <c:minorTickMark val="none"/>
        <c:tickLblPos val="nextTo"/>
        <c:crossAx val="224294784"/>
        <c:crosses val="autoZero"/>
        <c:auto val="1"/>
        <c:lblAlgn val="ctr"/>
        <c:lblOffset val="100"/>
        <c:noMultiLvlLbl val="0"/>
      </c:catAx>
      <c:valAx>
        <c:axId val="224294784"/>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a:t>
                </a:r>
              </a:p>
            </c:rich>
          </c:tx>
          <c:layout>
            <c:manualLayout>
              <c:xMode val="edge"/>
              <c:yMode val="edge"/>
              <c:x val="4.3955191329926851E-3"/>
              <c:y val="0.37105845260159998"/>
            </c:manualLayout>
          </c:layout>
          <c:overlay val="0"/>
        </c:title>
        <c:numFmt formatCode="#,##0" sourceLinked="0"/>
        <c:majorTickMark val="out"/>
        <c:minorTickMark val="none"/>
        <c:tickLblPos val="nextTo"/>
        <c:crossAx val="224293248"/>
        <c:crosses val="autoZero"/>
        <c:crossBetween val="between"/>
      </c:valAx>
    </c:plotArea>
    <c:legend>
      <c:legendPos val="b"/>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9.8076257501880384E-2"/>
          <c:w val="0.79107182056788361"/>
          <c:h val="0.72516118851876976"/>
        </c:manualLayout>
      </c:layout>
      <c:barChart>
        <c:barDir val="col"/>
        <c:grouping val="stacked"/>
        <c:varyColors val="0"/>
        <c:ser>
          <c:idx val="2"/>
          <c:order val="1"/>
          <c:tx>
            <c:strRef>
              <c:f>Cambodia!$C$3</c:f>
              <c:strCache>
                <c:ptCount val="1"/>
                <c:pt idx="0">
                  <c:v>International funding</c:v>
                </c:pt>
              </c:strCache>
            </c:strRef>
          </c:tx>
          <c:spPr>
            <a:solidFill>
              <a:srgbClr val="E31837"/>
            </a:solidFill>
            <a:ln>
              <a:noFill/>
            </a:ln>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E8-46A9-8D14-23581F14EB81}"/>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Cambodia!$A$4:$A$10</c:f>
              <c:numCache>
                <c:formatCode>General</c:formatCode>
                <c:ptCount val="7"/>
                <c:pt idx="0">
                  <c:v>2006</c:v>
                </c:pt>
                <c:pt idx="1">
                  <c:v>2007</c:v>
                </c:pt>
                <c:pt idx="2">
                  <c:v>2008</c:v>
                </c:pt>
                <c:pt idx="3">
                  <c:v>2009</c:v>
                </c:pt>
                <c:pt idx="4">
                  <c:v>2010</c:v>
                </c:pt>
                <c:pt idx="5">
                  <c:v>2011</c:v>
                </c:pt>
                <c:pt idx="6">
                  <c:v>2012</c:v>
                </c:pt>
              </c:numCache>
            </c:numRef>
          </c:cat>
          <c:val>
            <c:numRef>
              <c:f>Cambodia!$C$4:$C$10</c:f>
              <c:numCache>
                <c:formatCode>_(* #,##0_);_(* \(#,##0\);_(* "-"??_);_(@_)</c:formatCode>
                <c:ptCount val="7"/>
                <c:pt idx="0">
                  <c:v>38124123.159999996</c:v>
                </c:pt>
                <c:pt idx="1">
                  <c:v>47213329</c:v>
                </c:pt>
                <c:pt idx="2">
                  <c:v>46585415.049999997</c:v>
                </c:pt>
                <c:pt idx="3">
                  <c:v>51994839.850000001</c:v>
                </c:pt>
                <c:pt idx="4">
                  <c:v>55571097.509999998</c:v>
                </c:pt>
                <c:pt idx="5">
                  <c:v>46569945.909999996</c:v>
                </c:pt>
                <c:pt idx="6">
                  <c:v>44713949.619999997</c:v>
                </c:pt>
              </c:numCache>
            </c:numRef>
          </c:val>
          <c:extLst>
            <c:ext xmlns:c16="http://schemas.microsoft.com/office/drawing/2014/chart" uri="{C3380CC4-5D6E-409C-BE32-E72D297353CC}">
              <c16:uniqueId val="{00000001-EDE8-46A9-8D14-23581F14EB81}"/>
            </c:ext>
          </c:extLst>
        </c:ser>
        <c:ser>
          <c:idx val="1"/>
          <c:order val="2"/>
          <c:tx>
            <c:strRef>
              <c:f>Cambodia!$D$3</c:f>
              <c:strCache>
                <c:ptCount val="1"/>
                <c:pt idx="0">
                  <c:v>Domestic funding</c:v>
                </c:pt>
              </c:strCache>
            </c:strRef>
          </c:tx>
          <c:spPr>
            <a:solidFill>
              <a:srgbClr val="88C540"/>
            </a:solidFill>
            <a:ln>
              <a:noFill/>
            </a:ln>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E8-46A9-8D14-23581F14EB81}"/>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Cambodia!$A$4:$A$10</c:f>
              <c:numCache>
                <c:formatCode>General</c:formatCode>
                <c:ptCount val="7"/>
                <c:pt idx="0">
                  <c:v>2006</c:v>
                </c:pt>
                <c:pt idx="1">
                  <c:v>2007</c:v>
                </c:pt>
                <c:pt idx="2">
                  <c:v>2008</c:v>
                </c:pt>
                <c:pt idx="3">
                  <c:v>2009</c:v>
                </c:pt>
                <c:pt idx="4">
                  <c:v>2010</c:v>
                </c:pt>
                <c:pt idx="5">
                  <c:v>2011</c:v>
                </c:pt>
                <c:pt idx="6">
                  <c:v>2012</c:v>
                </c:pt>
              </c:numCache>
            </c:numRef>
          </c:cat>
          <c:val>
            <c:numRef>
              <c:f>Cambodia!$D$4:$D$10</c:f>
              <c:numCache>
                <c:formatCode>_(* #,##0_);_(* \(#,##0\);_(* "-"??_);_(@_)</c:formatCode>
                <c:ptCount val="7"/>
                <c:pt idx="0">
                  <c:v>6055310.0999999996</c:v>
                </c:pt>
                <c:pt idx="1">
                  <c:v>6045435</c:v>
                </c:pt>
                <c:pt idx="2">
                  <c:v>5261581.7869999995</c:v>
                </c:pt>
                <c:pt idx="3">
                  <c:v>1703403.1159999999</c:v>
                </c:pt>
                <c:pt idx="4">
                  <c:v>2436832.2680000002</c:v>
                </c:pt>
                <c:pt idx="5">
                  <c:v>5300117</c:v>
                </c:pt>
                <c:pt idx="6">
                  <c:v>5212930.71</c:v>
                </c:pt>
              </c:numCache>
            </c:numRef>
          </c:val>
          <c:extLst>
            <c:ext xmlns:c16="http://schemas.microsoft.com/office/drawing/2014/chart" uri="{C3380CC4-5D6E-409C-BE32-E72D297353CC}">
              <c16:uniqueId val="{00000003-EDE8-46A9-8D14-23581F14EB81}"/>
            </c:ext>
          </c:extLst>
        </c:ser>
        <c:dLbls>
          <c:showLegendKey val="0"/>
          <c:showVal val="0"/>
          <c:showCatName val="0"/>
          <c:showSerName val="0"/>
          <c:showPercent val="0"/>
          <c:showBubbleSize val="0"/>
        </c:dLbls>
        <c:gapWidth val="150"/>
        <c:overlap val="100"/>
        <c:axId val="224487296"/>
        <c:axId val="224488832"/>
      </c:barChart>
      <c:lineChart>
        <c:grouping val="standard"/>
        <c:varyColors val="0"/>
        <c:ser>
          <c:idx val="0"/>
          <c:order val="0"/>
          <c:tx>
            <c:strRef>
              <c:f>Cambodia!$B$3</c:f>
              <c:strCache>
                <c:ptCount val="1"/>
                <c:pt idx="0">
                  <c:v>Total AIDS spending</c:v>
                </c:pt>
              </c:strCache>
            </c:strRef>
          </c:tx>
          <c:spPr>
            <a:ln w="38100">
              <a:solidFill>
                <a:srgbClr val="00AEEF"/>
              </a:solidFill>
            </a:ln>
          </c:spPr>
          <c:marker>
            <c:symbol val="circle"/>
            <c:size val="9"/>
            <c:spPr>
              <a:solidFill>
                <a:srgbClr val="00AEEF"/>
              </a:solidFill>
              <a:ln>
                <a:noFill/>
              </a:ln>
            </c:spPr>
          </c:marker>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E8-46A9-8D14-23581F14EB81}"/>
                </c:ext>
              </c:extLst>
            </c:dLbl>
            <c:numFmt formatCode="&quot;$&quot;#,##0.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Cambodia!$A$4:$A$10</c:f>
              <c:numCache>
                <c:formatCode>General</c:formatCode>
                <c:ptCount val="7"/>
                <c:pt idx="0">
                  <c:v>2006</c:v>
                </c:pt>
                <c:pt idx="1">
                  <c:v>2007</c:v>
                </c:pt>
                <c:pt idx="2">
                  <c:v>2008</c:v>
                </c:pt>
                <c:pt idx="3">
                  <c:v>2009</c:v>
                </c:pt>
                <c:pt idx="4">
                  <c:v>2010</c:v>
                </c:pt>
                <c:pt idx="5">
                  <c:v>2011</c:v>
                </c:pt>
                <c:pt idx="6">
                  <c:v>2012</c:v>
                </c:pt>
              </c:numCache>
            </c:numRef>
          </c:cat>
          <c:val>
            <c:numRef>
              <c:f>Cambodia!$B$4:$B$10</c:f>
              <c:numCache>
                <c:formatCode>_(* #,##0_);_(* \(#,##0\);_(* "-"??_);_(@_)</c:formatCode>
                <c:ptCount val="7"/>
                <c:pt idx="0">
                  <c:v>44179432</c:v>
                </c:pt>
                <c:pt idx="1">
                  <c:v>53258764</c:v>
                </c:pt>
                <c:pt idx="2">
                  <c:v>51846996</c:v>
                </c:pt>
                <c:pt idx="3">
                  <c:v>53698244</c:v>
                </c:pt>
                <c:pt idx="4">
                  <c:v>58007928</c:v>
                </c:pt>
                <c:pt idx="5">
                  <c:v>51870064</c:v>
                </c:pt>
                <c:pt idx="6">
                  <c:v>49926880</c:v>
                </c:pt>
              </c:numCache>
            </c:numRef>
          </c:val>
          <c:smooth val="1"/>
          <c:extLst>
            <c:ext xmlns:c16="http://schemas.microsoft.com/office/drawing/2014/chart" uri="{C3380CC4-5D6E-409C-BE32-E72D297353CC}">
              <c16:uniqueId val="{00000005-EDE8-46A9-8D14-23581F14EB81}"/>
            </c:ext>
          </c:extLst>
        </c:ser>
        <c:dLbls>
          <c:showLegendKey val="0"/>
          <c:showVal val="0"/>
          <c:showCatName val="0"/>
          <c:showSerName val="0"/>
          <c:showPercent val="0"/>
          <c:showBubbleSize val="0"/>
        </c:dLbls>
        <c:marker val="1"/>
        <c:smooth val="0"/>
        <c:axId val="224487296"/>
        <c:axId val="224488832"/>
      </c:lineChart>
      <c:catAx>
        <c:axId val="224487296"/>
        <c:scaling>
          <c:orientation val="minMax"/>
        </c:scaling>
        <c:delete val="0"/>
        <c:axPos val="b"/>
        <c:numFmt formatCode="General" sourceLinked="1"/>
        <c:majorTickMark val="out"/>
        <c:minorTickMark val="none"/>
        <c:tickLblPos val="nextTo"/>
        <c:crossAx val="224488832"/>
        <c:crosses val="autoZero"/>
        <c:auto val="1"/>
        <c:lblAlgn val="ctr"/>
        <c:lblOffset val="100"/>
        <c:noMultiLvlLbl val="0"/>
      </c:catAx>
      <c:valAx>
        <c:axId val="224488832"/>
        <c:scaling>
          <c:orientation val="minMax"/>
          <c:min val="0"/>
        </c:scaling>
        <c:delete val="0"/>
        <c:axPos val="l"/>
        <c:majorGridlines>
          <c:spPr>
            <a:ln>
              <a:solidFill>
                <a:schemeClr val="tx2">
                  <a:lumMod val="20000"/>
                  <a:lumOff val="80000"/>
                </a:schemeClr>
              </a:solidFill>
              <a:prstDash val="sysDash"/>
            </a:ln>
          </c:spPr>
        </c:majorGridlines>
        <c:numFmt formatCode="_(* #,##0_);_(* \(#,##0\);_(* &quot;-&quot;??_);_(@_)" sourceLinked="1"/>
        <c:majorTickMark val="out"/>
        <c:minorTickMark val="none"/>
        <c:tickLblPos val="nextTo"/>
        <c:crossAx val="224487296"/>
        <c:crosses val="autoZero"/>
        <c:crossBetween val="between"/>
        <c:majorUnit val="10000000"/>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9.6190478151490441E-2"/>
          <c:y val="0.90103166963848957"/>
          <c:w val="0.85842841637771128"/>
          <c:h val="9.8404052198885955E-2"/>
        </c:manualLayout>
      </c:layout>
      <c:overlay val="0"/>
    </c:legend>
    <c:plotVisOnly val="1"/>
    <c:dispBlanksAs val="gap"/>
    <c:showDLblsOverMax val="0"/>
  </c:chart>
  <c:spPr>
    <a:ln w="6350">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521853246605038E-2"/>
          <c:y val="8.6325688450472671E-2"/>
          <c:w val="0.9241303206664383"/>
          <c:h val="0.74397484586929719"/>
        </c:manualLayout>
      </c:layout>
      <c:barChart>
        <c:barDir val="col"/>
        <c:grouping val="percentStacked"/>
        <c:varyColors val="0"/>
        <c:ser>
          <c:idx val="0"/>
          <c:order val="0"/>
          <c:tx>
            <c:strRef>
              <c:f>'AIDS spending by category'!$B$6</c:f>
              <c:strCache>
                <c:ptCount val="1"/>
                <c:pt idx="0">
                  <c:v>Prevention</c:v>
                </c:pt>
              </c:strCache>
            </c:strRef>
          </c:tx>
          <c:spPr>
            <a:solidFill>
              <a:srgbClr val="88C540"/>
            </a:solidFill>
            <a:ln>
              <a:noFill/>
            </a:ln>
          </c:spPr>
          <c:invertIfNegative val="0"/>
          <c:dLbls>
            <c:numFmt formatCode="&quot;$&quot;#,##0" sourceLinked="0"/>
            <c:spPr>
              <a:noFill/>
              <a:ln>
                <a:noFill/>
              </a:ln>
              <a:effectLst/>
            </c:spPr>
            <c:txPr>
              <a:bodyPr/>
              <a:lstStyle/>
              <a:p>
                <a:pPr>
                  <a:defRPr sz="13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category'!$C$3:$I$3</c:f>
              <c:strCache>
                <c:ptCount val="7"/>
                <c:pt idx="0">
                  <c:v>2006</c:v>
                </c:pt>
                <c:pt idx="1">
                  <c:v>2007</c:v>
                </c:pt>
                <c:pt idx="2">
                  <c:v>2008</c:v>
                </c:pt>
                <c:pt idx="3">
                  <c:v>2009</c:v>
                </c:pt>
                <c:pt idx="4">
                  <c:v>2010</c:v>
                </c:pt>
                <c:pt idx="5">
                  <c:v>2011</c:v>
                </c:pt>
                <c:pt idx="6">
                  <c:v>2012</c:v>
                </c:pt>
              </c:strCache>
            </c:strRef>
          </c:cat>
          <c:val>
            <c:numRef>
              <c:f>'AIDS spending by category'!$C$6:$I$6</c:f>
              <c:numCache>
                <c:formatCode>General</c:formatCode>
                <c:ptCount val="7"/>
                <c:pt idx="0">
                  <c:v>19947534</c:v>
                </c:pt>
                <c:pt idx="1">
                  <c:v>23273408</c:v>
                </c:pt>
                <c:pt idx="2">
                  <c:v>19928804</c:v>
                </c:pt>
                <c:pt idx="3">
                  <c:v>10781964</c:v>
                </c:pt>
                <c:pt idx="4">
                  <c:v>11019044</c:v>
                </c:pt>
                <c:pt idx="5">
                  <c:v>13854736</c:v>
                </c:pt>
                <c:pt idx="6">
                  <c:v>13697716</c:v>
                </c:pt>
              </c:numCache>
            </c:numRef>
          </c:val>
          <c:extLst>
            <c:ext xmlns:c16="http://schemas.microsoft.com/office/drawing/2014/chart" uri="{C3380CC4-5D6E-409C-BE32-E72D297353CC}">
              <c16:uniqueId val="{00000000-FB49-4ACE-AD91-D0E951EC334C}"/>
            </c:ext>
          </c:extLst>
        </c:ser>
        <c:ser>
          <c:idx val="1"/>
          <c:order val="1"/>
          <c:tx>
            <c:strRef>
              <c:f>'AIDS spending by category'!$B$5</c:f>
              <c:strCache>
                <c:ptCount val="1"/>
                <c:pt idx="0">
                  <c:v>Care and treatment</c:v>
                </c:pt>
              </c:strCache>
            </c:strRef>
          </c:tx>
          <c:spPr>
            <a:solidFill>
              <a:srgbClr val="EC008C"/>
            </a:solidFill>
            <a:ln>
              <a:noFill/>
            </a:ln>
          </c:spPr>
          <c:invertIfNegative val="0"/>
          <c:dLbls>
            <c:numFmt formatCode="&quot;$&quot;#,##0" sourceLinked="0"/>
            <c:spPr>
              <a:noFill/>
              <a:ln>
                <a:noFill/>
              </a:ln>
              <a:effectLst/>
            </c:spPr>
            <c:txPr>
              <a:bodyPr/>
              <a:lstStyle/>
              <a:p>
                <a:pPr>
                  <a:defRPr sz="13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category'!$C$3:$I$3</c:f>
              <c:strCache>
                <c:ptCount val="7"/>
                <c:pt idx="0">
                  <c:v>2006</c:v>
                </c:pt>
                <c:pt idx="1">
                  <c:v>2007</c:v>
                </c:pt>
                <c:pt idx="2">
                  <c:v>2008</c:v>
                </c:pt>
                <c:pt idx="3">
                  <c:v>2009</c:v>
                </c:pt>
                <c:pt idx="4">
                  <c:v>2010</c:v>
                </c:pt>
                <c:pt idx="5">
                  <c:v>2011</c:v>
                </c:pt>
                <c:pt idx="6">
                  <c:v>2012</c:v>
                </c:pt>
              </c:strCache>
            </c:strRef>
          </c:cat>
          <c:val>
            <c:numRef>
              <c:f>'AIDS spending by category'!$C$5:$I$5</c:f>
              <c:numCache>
                <c:formatCode>General</c:formatCode>
                <c:ptCount val="7"/>
                <c:pt idx="0">
                  <c:v>9603409</c:v>
                </c:pt>
                <c:pt idx="1">
                  <c:v>13481788</c:v>
                </c:pt>
                <c:pt idx="2">
                  <c:v>14809076</c:v>
                </c:pt>
                <c:pt idx="3">
                  <c:v>15128794</c:v>
                </c:pt>
                <c:pt idx="4">
                  <c:v>13653403</c:v>
                </c:pt>
                <c:pt idx="5">
                  <c:v>10111440</c:v>
                </c:pt>
                <c:pt idx="6">
                  <c:v>11046317</c:v>
                </c:pt>
              </c:numCache>
            </c:numRef>
          </c:val>
          <c:extLst>
            <c:ext xmlns:c16="http://schemas.microsoft.com/office/drawing/2014/chart" uri="{C3380CC4-5D6E-409C-BE32-E72D297353CC}">
              <c16:uniqueId val="{00000001-FB49-4ACE-AD91-D0E951EC334C}"/>
            </c:ext>
          </c:extLst>
        </c:ser>
        <c:ser>
          <c:idx val="2"/>
          <c:order val="2"/>
          <c:tx>
            <c:strRef>
              <c:f>'AIDS spending by category'!$B$7</c:f>
              <c:strCache>
                <c:ptCount val="1"/>
                <c:pt idx="0">
                  <c:v>Others</c:v>
                </c:pt>
              </c:strCache>
            </c:strRef>
          </c:tx>
          <c:spPr>
            <a:solidFill>
              <a:srgbClr val="00AEEF"/>
            </a:solidFill>
            <a:ln>
              <a:noFill/>
            </a:ln>
          </c:spPr>
          <c:invertIfNegative val="0"/>
          <c:dLbls>
            <c:numFmt formatCode="&quot;$&quot;#,##0" sourceLinked="0"/>
            <c:spPr>
              <a:noFill/>
              <a:ln>
                <a:noFill/>
              </a:ln>
              <a:effectLst/>
            </c:spPr>
            <c:txPr>
              <a:bodyPr/>
              <a:lstStyle/>
              <a:p>
                <a:pPr>
                  <a:defRPr sz="13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category'!$C$3:$I$3</c:f>
              <c:strCache>
                <c:ptCount val="7"/>
                <c:pt idx="0">
                  <c:v>2006</c:v>
                </c:pt>
                <c:pt idx="1">
                  <c:v>2007</c:v>
                </c:pt>
                <c:pt idx="2">
                  <c:v>2008</c:v>
                </c:pt>
                <c:pt idx="3">
                  <c:v>2009</c:v>
                </c:pt>
                <c:pt idx="4">
                  <c:v>2010</c:v>
                </c:pt>
                <c:pt idx="5">
                  <c:v>2011</c:v>
                </c:pt>
                <c:pt idx="6">
                  <c:v>2012</c:v>
                </c:pt>
              </c:strCache>
            </c:strRef>
          </c:cat>
          <c:val>
            <c:numRef>
              <c:f>'AIDS spending by category'!$C$7:$I$7</c:f>
              <c:numCache>
                <c:formatCode>#,##0</c:formatCode>
                <c:ptCount val="7"/>
                <c:pt idx="0">
                  <c:v>14628489</c:v>
                </c:pt>
                <c:pt idx="1">
                  <c:v>16503568</c:v>
                </c:pt>
                <c:pt idx="2">
                  <c:v>17109116</c:v>
                </c:pt>
                <c:pt idx="3">
                  <c:v>27787486</c:v>
                </c:pt>
                <c:pt idx="4">
                  <c:v>33335481</c:v>
                </c:pt>
                <c:pt idx="5">
                  <c:v>27903888</c:v>
                </c:pt>
                <c:pt idx="6">
                  <c:v>25182847</c:v>
                </c:pt>
              </c:numCache>
            </c:numRef>
          </c:val>
          <c:extLst>
            <c:ext xmlns:c16="http://schemas.microsoft.com/office/drawing/2014/chart" uri="{C3380CC4-5D6E-409C-BE32-E72D297353CC}">
              <c16:uniqueId val="{00000002-FB49-4ACE-AD91-D0E951EC334C}"/>
            </c:ext>
          </c:extLst>
        </c:ser>
        <c:dLbls>
          <c:showLegendKey val="0"/>
          <c:showVal val="0"/>
          <c:showCatName val="0"/>
          <c:showSerName val="0"/>
          <c:showPercent val="0"/>
          <c:showBubbleSize val="0"/>
        </c:dLbls>
        <c:gapWidth val="39"/>
        <c:overlap val="100"/>
        <c:axId val="225070080"/>
        <c:axId val="225088256"/>
      </c:barChart>
      <c:catAx>
        <c:axId val="225070080"/>
        <c:scaling>
          <c:orientation val="minMax"/>
        </c:scaling>
        <c:delete val="0"/>
        <c:axPos val="b"/>
        <c:numFmt formatCode="General" sourceLinked="1"/>
        <c:majorTickMark val="out"/>
        <c:minorTickMark val="none"/>
        <c:tickLblPos val="nextTo"/>
        <c:crossAx val="225088256"/>
        <c:crosses val="autoZero"/>
        <c:auto val="1"/>
        <c:lblAlgn val="ctr"/>
        <c:lblOffset val="100"/>
        <c:noMultiLvlLbl val="0"/>
      </c:catAx>
      <c:valAx>
        <c:axId val="225088256"/>
        <c:scaling>
          <c:orientation val="minMax"/>
        </c:scaling>
        <c:delete val="0"/>
        <c:axPos val="l"/>
        <c:majorGridlines>
          <c:spPr>
            <a:ln>
              <a:solidFill>
                <a:sysClr val="window" lastClr="FFFFFF">
                  <a:lumMod val="85000"/>
                  <a:alpha val="50000"/>
                </a:sysClr>
              </a:solidFill>
              <a:prstDash val="sysDot"/>
            </a:ln>
          </c:spPr>
        </c:majorGridlines>
        <c:numFmt formatCode="0%" sourceLinked="0"/>
        <c:majorTickMark val="out"/>
        <c:minorTickMark val="none"/>
        <c:tickLblPos val="nextTo"/>
        <c:crossAx val="225070080"/>
        <c:crosses val="autoZero"/>
        <c:crossBetween val="between"/>
      </c:valAx>
    </c:plotArea>
    <c:legend>
      <c:legendPos val="b"/>
      <c:layout>
        <c:manualLayout>
          <c:xMode val="edge"/>
          <c:yMode val="edge"/>
          <c:x val="0.15599395184297615"/>
          <c:y val="0.93718248142710969"/>
          <c:w val="0.69525847312564193"/>
          <c:h val="6.2817608325275123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'Prevention spending on KP'!$D$2</c:f>
              <c:strCache>
                <c:ptCount val="1"/>
                <c:pt idx="0">
                  <c:v>% spending on sex workers and their clients</c:v>
                </c:pt>
              </c:strCache>
            </c:strRef>
          </c:tx>
          <c:spPr>
            <a:solidFill>
              <a:srgbClr val="88C540"/>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7FA-4B3C-83AF-806300DEE864}"/>
                </c:ext>
              </c:extLst>
            </c:dLbl>
            <c:dLbl>
              <c:idx val="1"/>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7FA-4B3C-83AF-806300DEE864}"/>
                </c:ext>
              </c:extLst>
            </c:dLbl>
            <c:dLbl>
              <c:idx val="2"/>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7FA-4B3C-83AF-806300DEE864}"/>
                </c:ext>
              </c:extLst>
            </c:dLbl>
            <c:dLbl>
              <c:idx val="3"/>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7FA-4B3C-83AF-806300DEE864}"/>
                </c:ext>
              </c:extLst>
            </c:dLbl>
            <c:dLbl>
              <c:idx val="4"/>
              <c:layout>
                <c:manualLayout>
                  <c:x val="0"/>
                  <c:y val="-2.5098037149047427E-2"/>
                </c:manualLayout>
              </c:layout>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7FA-4B3C-83AF-806300DEE864}"/>
                </c:ext>
              </c:extLst>
            </c:dLbl>
            <c:dLbl>
              <c:idx val="5"/>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7FA-4B3C-83AF-806300DEE864}"/>
                </c:ext>
              </c:extLst>
            </c:dLbl>
            <c:dLbl>
              <c:idx val="6"/>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7FA-4B3C-83AF-806300DEE86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KP'!$A$3:$A$9</c:f>
              <c:strCache>
                <c:ptCount val="7"/>
                <c:pt idx="0">
                  <c:v>2006</c:v>
                </c:pt>
                <c:pt idx="1">
                  <c:v>2007</c:v>
                </c:pt>
                <c:pt idx="2">
                  <c:v>2008</c:v>
                </c:pt>
                <c:pt idx="3">
                  <c:v>2009</c:v>
                </c:pt>
                <c:pt idx="4">
                  <c:v>2010</c:v>
                </c:pt>
                <c:pt idx="5">
                  <c:v>2011</c:v>
                </c:pt>
                <c:pt idx="6">
                  <c:v>2012</c:v>
                </c:pt>
              </c:strCache>
            </c:strRef>
          </c:cat>
          <c:val>
            <c:numRef>
              <c:f>'Prevention spending on KP'!$D$3:$D$9</c:f>
              <c:numCache>
                <c:formatCode>0%</c:formatCode>
                <c:ptCount val="7"/>
                <c:pt idx="0">
                  <c:v>7.7758319349148612E-3</c:v>
                </c:pt>
                <c:pt idx="1">
                  <c:v>0.12442058335418689</c:v>
                </c:pt>
                <c:pt idx="2">
                  <c:v>5.7474039837011798E-2</c:v>
                </c:pt>
                <c:pt idx="3">
                  <c:v>0.10109811626156422</c:v>
                </c:pt>
                <c:pt idx="4">
                  <c:v>0.15111346093181949</c:v>
                </c:pt>
                <c:pt idx="5">
                  <c:v>0.26958759806033111</c:v>
                </c:pt>
                <c:pt idx="6">
                  <c:v>0.2547012947267997</c:v>
                </c:pt>
              </c:numCache>
            </c:numRef>
          </c:val>
          <c:extLst>
            <c:ext xmlns:c16="http://schemas.microsoft.com/office/drawing/2014/chart" uri="{C3380CC4-5D6E-409C-BE32-E72D297353CC}">
              <c16:uniqueId val="{00000007-F7FA-4B3C-83AF-806300DEE864}"/>
            </c:ext>
          </c:extLst>
        </c:ser>
        <c:ser>
          <c:idx val="1"/>
          <c:order val="1"/>
          <c:tx>
            <c:strRef>
              <c:f>'Prevention spending on KP'!$F$2</c:f>
              <c:strCache>
                <c:ptCount val="1"/>
                <c:pt idx="0">
                  <c:v>% spending on MSM</c:v>
                </c:pt>
              </c:strCache>
            </c:strRef>
          </c:tx>
          <c:spPr>
            <a:solidFill>
              <a:srgbClr val="EC008C"/>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7FA-4B3C-83AF-806300DEE864}"/>
                </c:ext>
              </c:extLst>
            </c:dLbl>
            <c:dLbl>
              <c:idx val="1"/>
              <c:layout>
                <c:manualLayout>
                  <c:x val="1.5023474582313557E-2"/>
                  <c:y val="4.1830061915079046E-3"/>
                </c:manualLayout>
              </c:layout>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7FA-4B3C-83AF-806300DEE864}"/>
                </c:ext>
              </c:extLst>
            </c:dLbl>
            <c:dLbl>
              <c:idx val="2"/>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F7FA-4B3C-83AF-806300DEE864}"/>
                </c:ext>
              </c:extLst>
            </c:dLbl>
            <c:dLbl>
              <c:idx val="3"/>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F7FA-4B3C-83AF-806300DEE864}"/>
                </c:ext>
              </c:extLst>
            </c:dLbl>
            <c:dLbl>
              <c:idx val="4"/>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7FA-4B3C-83AF-806300DEE864}"/>
                </c:ext>
              </c:extLst>
            </c:dLbl>
            <c:dLbl>
              <c:idx val="5"/>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7FA-4B3C-83AF-806300DEE864}"/>
                </c:ext>
              </c:extLst>
            </c:dLbl>
            <c:dLbl>
              <c:idx val="6"/>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F7FA-4B3C-83AF-806300DEE86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KP'!$A$3:$A$9</c:f>
              <c:strCache>
                <c:ptCount val="7"/>
                <c:pt idx="0">
                  <c:v>2006</c:v>
                </c:pt>
                <c:pt idx="1">
                  <c:v>2007</c:v>
                </c:pt>
                <c:pt idx="2">
                  <c:v>2008</c:v>
                </c:pt>
                <c:pt idx="3">
                  <c:v>2009</c:v>
                </c:pt>
                <c:pt idx="4">
                  <c:v>2010</c:v>
                </c:pt>
                <c:pt idx="5">
                  <c:v>2011</c:v>
                </c:pt>
                <c:pt idx="6">
                  <c:v>2012</c:v>
                </c:pt>
              </c:strCache>
            </c:strRef>
          </c:cat>
          <c:val>
            <c:numRef>
              <c:f>'Prevention spending on KP'!$F$3:$F$9</c:f>
              <c:numCache>
                <c:formatCode>0%</c:formatCode>
                <c:ptCount val="7"/>
                <c:pt idx="0">
                  <c:v>8.0161929439498641E-4</c:v>
                </c:pt>
                <c:pt idx="1">
                  <c:v>2.3692189815947885E-2</c:v>
                </c:pt>
                <c:pt idx="2">
                  <c:v>3.1889303919091179E-2</c:v>
                </c:pt>
                <c:pt idx="3">
                  <c:v>6.9959523376260574E-2</c:v>
                </c:pt>
                <c:pt idx="4">
                  <c:v>8.2738614847168226E-2</c:v>
                </c:pt>
                <c:pt idx="5">
                  <c:v>0.11463401395739334</c:v>
                </c:pt>
                <c:pt idx="6">
                  <c:v>0.10207344056483578</c:v>
                </c:pt>
              </c:numCache>
            </c:numRef>
          </c:val>
          <c:extLst>
            <c:ext xmlns:c16="http://schemas.microsoft.com/office/drawing/2014/chart" uri="{C3380CC4-5D6E-409C-BE32-E72D297353CC}">
              <c16:uniqueId val="{0000000F-F7FA-4B3C-83AF-806300DEE864}"/>
            </c:ext>
          </c:extLst>
        </c:ser>
        <c:ser>
          <c:idx val="2"/>
          <c:order val="2"/>
          <c:tx>
            <c:strRef>
              <c:f>'Prevention spending on KP'!$H$2</c:f>
              <c:strCache>
                <c:ptCount val="1"/>
                <c:pt idx="0">
                  <c:v>% spending on PWID</c:v>
                </c:pt>
              </c:strCache>
            </c:strRef>
          </c:tx>
          <c:spPr>
            <a:solidFill>
              <a:srgbClr val="00AEEF"/>
            </a:solidFill>
            <a:ln>
              <a:noFill/>
            </a:ln>
          </c:spPr>
          <c:invertIfNegative val="0"/>
          <c:dLbls>
            <c:dLbl>
              <c:idx val="0"/>
              <c:layout>
                <c:manualLayout>
                  <c:x val="-1.9120785832035404E-2"/>
                  <c:y val="-2.0915030957539523E-3"/>
                </c:manualLayout>
              </c:layout>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F7FA-4B3C-83AF-806300DEE864}"/>
                </c:ext>
              </c:extLst>
            </c:dLbl>
            <c:dLbl>
              <c:idx val="1"/>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F7FA-4B3C-83AF-806300DEE864}"/>
                </c:ext>
              </c:extLst>
            </c:dLbl>
            <c:dLbl>
              <c:idx val="2"/>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F7FA-4B3C-83AF-806300DEE864}"/>
                </c:ext>
              </c:extLst>
            </c:dLbl>
            <c:dLbl>
              <c:idx val="3"/>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F7FA-4B3C-83AF-806300DEE864}"/>
                </c:ext>
              </c:extLst>
            </c:dLbl>
            <c:dLbl>
              <c:idx val="4"/>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F7FA-4B3C-83AF-806300DEE864}"/>
                </c:ext>
              </c:extLst>
            </c:dLbl>
            <c:dLbl>
              <c:idx val="5"/>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F7FA-4B3C-83AF-806300DEE864}"/>
                </c:ext>
              </c:extLst>
            </c:dLbl>
            <c:dLbl>
              <c:idx val="6"/>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F7FA-4B3C-83AF-806300DEE86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KP'!$A$3:$A$9</c:f>
              <c:strCache>
                <c:ptCount val="7"/>
                <c:pt idx="0">
                  <c:v>2006</c:v>
                </c:pt>
                <c:pt idx="1">
                  <c:v>2007</c:v>
                </c:pt>
                <c:pt idx="2">
                  <c:v>2008</c:v>
                </c:pt>
                <c:pt idx="3">
                  <c:v>2009</c:v>
                </c:pt>
                <c:pt idx="4">
                  <c:v>2010</c:v>
                </c:pt>
                <c:pt idx="5">
                  <c:v>2011</c:v>
                </c:pt>
                <c:pt idx="6">
                  <c:v>2012</c:v>
                </c:pt>
              </c:strCache>
            </c:strRef>
          </c:cat>
          <c:val>
            <c:numRef>
              <c:f>'Prevention spending on KP'!$H$3:$H$9</c:f>
              <c:numCache>
                <c:formatCode>0%</c:formatCode>
                <c:ptCount val="7"/>
                <c:pt idx="0">
                  <c:v>2.2819869613958297E-2</c:v>
                </c:pt>
                <c:pt idx="1">
                  <c:v>2.7102261946338069E-2</c:v>
                </c:pt>
                <c:pt idx="2">
                  <c:v>3.4954001128216221E-2</c:v>
                </c:pt>
                <c:pt idx="3">
                  <c:v>7.7597707384294737E-2</c:v>
                </c:pt>
                <c:pt idx="4">
                  <c:v>9.2729613204194483E-2</c:v>
                </c:pt>
                <c:pt idx="5">
                  <c:v>5.410222179621467E-2</c:v>
                </c:pt>
                <c:pt idx="6">
                  <c:v>4.5770915384725455E-2</c:v>
                </c:pt>
              </c:numCache>
            </c:numRef>
          </c:val>
          <c:extLst>
            <c:ext xmlns:c16="http://schemas.microsoft.com/office/drawing/2014/chart" uri="{C3380CC4-5D6E-409C-BE32-E72D297353CC}">
              <c16:uniqueId val="{00000017-F7FA-4B3C-83AF-806300DEE864}"/>
            </c:ext>
          </c:extLst>
        </c:ser>
        <c:ser>
          <c:idx val="3"/>
          <c:order val="3"/>
          <c:tx>
            <c:strRef>
              <c:f>'Prevention spending on KP'!$J$2</c:f>
              <c:strCache>
                <c:ptCount val="1"/>
                <c:pt idx="0">
                  <c:v>% Others</c:v>
                </c:pt>
              </c:strCache>
            </c:strRef>
          </c:tx>
          <c:spPr>
            <a:solidFill>
              <a:srgbClr val="F78E1E"/>
            </a:solidFill>
            <a:ln>
              <a:noFill/>
            </a:ln>
          </c:spPr>
          <c:invertIfNegative val="0"/>
          <c:dLbls>
            <c:dLbl>
              <c:idx val="0"/>
              <c:tx>
                <c:rich>
                  <a:bodyPr/>
                  <a:lstStyle/>
                  <a:p>
                    <a:r>
                      <a:rPr lang="en-US"/>
                      <a:t>97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F7FA-4B3C-83AF-806300DEE864}"/>
                </c:ext>
              </c:extLst>
            </c:dLbl>
            <c:dLbl>
              <c:idx val="1"/>
              <c:tx>
                <c:rich>
                  <a:bodyPr/>
                  <a:lstStyle/>
                  <a:p>
                    <a:r>
                      <a:rPr lang="en-US"/>
                      <a:t>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F7FA-4B3C-83AF-806300DEE864}"/>
                </c:ext>
              </c:extLst>
            </c:dLbl>
            <c:dLbl>
              <c:idx val="2"/>
              <c:tx>
                <c:rich>
                  <a:bodyPr/>
                  <a:lstStyle/>
                  <a:p>
                    <a:r>
                      <a:rPr lang="en-US"/>
                      <a:t>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F7FA-4B3C-83AF-806300DEE864}"/>
                </c:ext>
              </c:extLst>
            </c:dLbl>
            <c:dLbl>
              <c:idx val="3"/>
              <c:tx>
                <c:rich>
                  <a:bodyPr/>
                  <a:lstStyle/>
                  <a:p>
                    <a:r>
                      <a:rPr lang="en-US"/>
                      <a:t>75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F7FA-4B3C-83AF-806300DEE864}"/>
                </c:ext>
              </c:extLst>
            </c:dLbl>
            <c:dLbl>
              <c:idx val="4"/>
              <c:tx>
                <c:rich>
                  <a:bodyPr/>
                  <a:lstStyle/>
                  <a:p>
                    <a:r>
                      <a:rPr lang="en-US"/>
                      <a:t>67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F7FA-4B3C-83AF-806300DEE864}"/>
                </c:ext>
              </c:extLst>
            </c:dLbl>
            <c:dLbl>
              <c:idx val="5"/>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F7FA-4B3C-83AF-806300DEE864}"/>
                </c:ext>
              </c:extLst>
            </c:dLbl>
            <c:dLbl>
              <c:idx val="6"/>
              <c:tx>
                <c:rich>
                  <a:bodyPr/>
                  <a:lstStyle/>
                  <a:p>
                    <a:r>
                      <a:rPr lang="en-US"/>
                      <a:t>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F7FA-4B3C-83AF-806300DEE86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KP'!$A$3:$A$9</c:f>
              <c:strCache>
                <c:ptCount val="7"/>
                <c:pt idx="0">
                  <c:v>2006</c:v>
                </c:pt>
                <c:pt idx="1">
                  <c:v>2007</c:v>
                </c:pt>
                <c:pt idx="2">
                  <c:v>2008</c:v>
                </c:pt>
                <c:pt idx="3">
                  <c:v>2009</c:v>
                </c:pt>
                <c:pt idx="4">
                  <c:v>2010</c:v>
                </c:pt>
                <c:pt idx="5">
                  <c:v>2011</c:v>
                </c:pt>
                <c:pt idx="6">
                  <c:v>2012</c:v>
                </c:pt>
              </c:strCache>
            </c:strRef>
          </c:cat>
          <c:val>
            <c:numRef>
              <c:f>'Prevention spending on KP'!$J$3:$J$9</c:f>
              <c:numCache>
                <c:formatCode>0%</c:formatCode>
                <c:ptCount val="7"/>
                <c:pt idx="0">
                  <c:v>0.96860267915673182</c:v>
                </c:pt>
                <c:pt idx="1">
                  <c:v>0.82478496488352715</c:v>
                </c:pt>
                <c:pt idx="2">
                  <c:v>0.87568265511568077</c:v>
                </c:pt>
                <c:pt idx="3">
                  <c:v>0.75134465297788045</c:v>
                </c:pt>
                <c:pt idx="4">
                  <c:v>0.67341831101681782</c:v>
                </c:pt>
                <c:pt idx="5">
                  <c:v>0.56167616618606087</c:v>
                </c:pt>
                <c:pt idx="6">
                  <c:v>0.59745434932363906</c:v>
                </c:pt>
              </c:numCache>
            </c:numRef>
          </c:val>
          <c:extLst>
            <c:ext xmlns:c16="http://schemas.microsoft.com/office/drawing/2014/chart" uri="{C3380CC4-5D6E-409C-BE32-E72D297353CC}">
              <c16:uniqueId val="{0000001F-F7FA-4B3C-83AF-806300DEE864}"/>
            </c:ext>
          </c:extLst>
        </c:ser>
        <c:dLbls>
          <c:showLegendKey val="0"/>
          <c:showVal val="0"/>
          <c:showCatName val="0"/>
          <c:showSerName val="0"/>
          <c:showPercent val="0"/>
          <c:showBubbleSize val="0"/>
        </c:dLbls>
        <c:gapWidth val="70"/>
        <c:overlap val="100"/>
        <c:axId val="225774592"/>
        <c:axId val="225972992"/>
      </c:barChart>
      <c:catAx>
        <c:axId val="225774592"/>
        <c:scaling>
          <c:orientation val="minMax"/>
        </c:scaling>
        <c:delete val="0"/>
        <c:axPos val="b"/>
        <c:numFmt formatCode="General" sourceLinked="1"/>
        <c:majorTickMark val="out"/>
        <c:minorTickMark val="none"/>
        <c:tickLblPos val="nextTo"/>
        <c:crossAx val="225972992"/>
        <c:crosses val="autoZero"/>
        <c:auto val="1"/>
        <c:lblAlgn val="ctr"/>
        <c:lblOffset val="100"/>
        <c:noMultiLvlLbl val="0"/>
      </c:catAx>
      <c:valAx>
        <c:axId val="225972992"/>
        <c:scaling>
          <c:orientation val="minMax"/>
        </c:scaling>
        <c:delete val="0"/>
        <c:axPos val="l"/>
        <c:majorGridlines>
          <c:spPr>
            <a:ln>
              <a:solidFill>
                <a:sysClr val="window" lastClr="FFFFFF">
                  <a:lumMod val="75000"/>
                  <a:alpha val="50000"/>
                </a:sysClr>
              </a:solidFill>
              <a:prstDash val="sysDot"/>
            </a:ln>
          </c:spPr>
        </c:majorGridlines>
        <c:numFmt formatCode="0%" sourceLinked="1"/>
        <c:majorTickMark val="out"/>
        <c:minorTickMark val="none"/>
        <c:tickLblPos val="nextTo"/>
        <c:crossAx val="225774592"/>
        <c:crosses val="autoZero"/>
        <c:crossBetween val="between"/>
      </c:valAx>
    </c:plotArea>
    <c:legend>
      <c:legendPos val="r"/>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'D&amp;I spndng on prrvention'!$D$5</c:f>
              <c:strCache>
                <c:ptCount val="1"/>
                <c:pt idx="0">
                  <c:v>% Domestic (public) sources</c:v>
                </c:pt>
              </c:strCache>
            </c:strRef>
          </c:tx>
          <c:spPr>
            <a:solidFill>
              <a:srgbClr val="88C540"/>
            </a:solidFill>
            <a:ln>
              <a:noFill/>
            </a:ln>
          </c:spPr>
          <c:invertIfNegative val="0"/>
          <c:dLbls>
            <c:dLbl>
              <c:idx val="0"/>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90B-4869-92B0-319C3B395847}"/>
                </c:ext>
              </c:extLst>
            </c:dLbl>
            <c:dLbl>
              <c:idx val="1"/>
              <c:tx>
                <c:rich>
                  <a:bodyPr/>
                  <a:lstStyle/>
                  <a:p>
                    <a:r>
                      <a:rPr lang="en-US"/>
                      <a:t>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90B-4869-92B0-319C3B395847}"/>
                </c:ext>
              </c:extLst>
            </c:dLbl>
            <c:dLbl>
              <c:idx val="2"/>
              <c:tx>
                <c:rich>
                  <a:bodyPr/>
                  <a:lstStyle/>
                  <a:p>
                    <a:r>
                      <a:rPr lang="en-US"/>
                      <a:t>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90B-4869-92B0-319C3B395847}"/>
                </c:ext>
              </c:extLst>
            </c:dLbl>
            <c:dLbl>
              <c:idx val="3"/>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90B-4869-92B0-319C3B395847}"/>
                </c:ext>
              </c:extLst>
            </c:dLbl>
            <c:dLbl>
              <c:idx val="4"/>
              <c:layout>
                <c:manualLayout>
                  <c:x val="0"/>
                  <c:y val="4.184498147700594E-3"/>
                </c:manualLayout>
              </c:layout>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90B-4869-92B0-319C3B395847}"/>
                </c:ext>
              </c:extLst>
            </c:dLbl>
            <c:dLbl>
              <c:idx val="5"/>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90B-4869-92B0-319C3B395847}"/>
                </c:ext>
              </c:extLst>
            </c:dLbl>
            <c:dLbl>
              <c:idx val="6"/>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90B-4869-92B0-319C3B39584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prrvention'!$B$6:$B$12</c:f>
              <c:numCache>
                <c:formatCode>General</c:formatCode>
                <c:ptCount val="7"/>
                <c:pt idx="0">
                  <c:v>2006</c:v>
                </c:pt>
                <c:pt idx="1">
                  <c:v>2007</c:v>
                </c:pt>
                <c:pt idx="2">
                  <c:v>2008</c:v>
                </c:pt>
                <c:pt idx="3">
                  <c:v>2009</c:v>
                </c:pt>
                <c:pt idx="4">
                  <c:v>2010</c:v>
                </c:pt>
                <c:pt idx="5">
                  <c:v>2011</c:v>
                </c:pt>
                <c:pt idx="6">
                  <c:v>2012</c:v>
                </c:pt>
              </c:numCache>
            </c:numRef>
          </c:cat>
          <c:val>
            <c:numRef>
              <c:f>'D&amp;I spndng on prrvention'!$D$6:$D$12</c:f>
              <c:numCache>
                <c:formatCode>0%</c:formatCode>
                <c:ptCount val="7"/>
                <c:pt idx="0">
                  <c:v>0.25735707481436049</c:v>
                </c:pt>
                <c:pt idx="1">
                  <c:v>0.21242316552865828</c:v>
                </c:pt>
                <c:pt idx="2">
                  <c:v>0.20632910434564963</c:v>
                </c:pt>
                <c:pt idx="3">
                  <c:v>1.8704848207617832E-2</c:v>
                </c:pt>
                <c:pt idx="4">
                  <c:v>5.2193389009064672E-2</c:v>
                </c:pt>
                <c:pt idx="5">
                  <c:v>0.24749876143435717</c:v>
                </c:pt>
                <c:pt idx="6">
                  <c:v>0.2522457546937022</c:v>
                </c:pt>
              </c:numCache>
            </c:numRef>
          </c:val>
          <c:extLst>
            <c:ext xmlns:c16="http://schemas.microsoft.com/office/drawing/2014/chart" uri="{C3380CC4-5D6E-409C-BE32-E72D297353CC}">
              <c16:uniqueId val="{00000007-E90B-4869-92B0-319C3B395847}"/>
            </c:ext>
          </c:extLst>
        </c:ser>
        <c:ser>
          <c:idx val="1"/>
          <c:order val="1"/>
          <c:tx>
            <c:strRef>
              <c:f>'D&amp;I spndng on prrvention'!$F$5</c:f>
              <c:strCache>
                <c:ptCount val="1"/>
                <c:pt idx="0">
                  <c:v>% International sources</c:v>
                </c:pt>
              </c:strCache>
            </c:strRef>
          </c:tx>
          <c:spPr>
            <a:solidFill>
              <a:srgbClr val="E31837"/>
            </a:solidFill>
            <a:ln>
              <a:noFill/>
            </a:ln>
          </c:spPr>
          <c:invertIfNegative val="0"/>
          <c:dLbls>
            <c:dLbl>
              <c:idx val="0"/>
              <c:tx>
                <c:rich>
                  <a:bodyPr/>
                  <a:lstStyle/>
                  <a:p>
                    <a:r>
                      <a:rPr lang="en-US"/>
                      <a:t>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90B-4869-92B0-319C3B395847}"/>
                </c:ext>
              </c:extLst>
            </c:dLbl>
            <c:dLbl>
              <c:idx val="1"/>
              <c:tx>
                <c:rich>
                  <a:bodyPr/>
                  <a:lstStyle/>
                  <a:p>
                    <a:r>
                      <a:rPr lang="en-US"/>
                      <a:t>79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90B-4869-92B0-319C3B395847}"/>
                </c:ext>
              </c:extLst>
            </c:dLbl>
            <c:dLbl>
              <c:idx val="2"/>
              <c:tx>
                <c:rich>
                  <a:bodyPr/>
                  <a:lstStyle/>
                  <a:p>
                    <a:r>
                      <a:rPr lang="en-US"/>
                      <a:t>79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90B-4869-92B0-319C3B395847}"/>
                </c:ext>
              </c:extLst>
            </c:dLbl>
            <c:dLbl>
              <c:idx val="3"/>
              <c:tx>
                <c:rich>
                  <a:bodyPr/>
                  <a:lstStyle/>
                  <a:p>
                    <a:r>
                      <a:rPr lang="en-US"/>
                      <a:t>98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90B-4869-92B0-319C3B395847}"/>
                </c:ext>
              </c:extLst>
            </c:dLbl>
            <c:dLbl>
              <c:idx val="4"/>
              <c:tx>
                <c:rich>
                  <a:bodyPr/>
                  <a:lstStyle/>
                  <a:p>
                    <a:r>
                      <a:rPr lang="en-US"/>
                      <a:t>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E90B-4869-92B0-319C3B395847}"/>
                </c:ext>
              </c:extLst>
            </c:dLbl>
            <c:dLbl>
              <c:idx val="5"/>
              <c:tx>
                <c:rich>
                  <a:bodyPr/>
                  <a:lstStyle/>
                  <a:p>
                    <a:r>
                      <a:rPr lang="en-US"/>
                      <a:t>75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90B-4869-92B0-319C3B395847}"/>
                </c:ext>
              </c:extLst>
            </c:dLbl>
            <c:dLbl>
              <c:idx val="6"/>
              <c:tx>
                <c:rich>
                  <a:bodyPr/>
                  <a:lstStyle/>
                  <a:p>
                    <a:r>
                      <a:rPr lang="en-US"/>
                      <a:t>75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E90B-4869-92B0-319C3B39584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prrvention'!$B$6:$B$12</c:f>
              <c:numCache>
                <c:formatCode>General</c:formatCode>
                <c:ptCount val="7"/>
                <c:pt idx="0">
                  <c:v>2006</c:v>
                </c:pt>
                <c:pt idx="1">
                  <c:v>2007</c:v>
                </c:pt>
                <c:pt idx="2">
                  <c:v>2008</c:v>
                </c:pt>
                <c:pt idx="3">
                  <c:v>2009</c:v>
                </c:pt>
                <c:pt idx="4">
                  <c:v>2010</c:v>
                </c:pt>
                <c:pt idx="5">
                  <c:v>2011</c:v>
                </c:pt>
                <c:pt idx="6">
                  <c:v>2012</c:v>
                </c:pt>
              </c:numCache>
            </c:numRef>
          </c:cat>
          <c:val>
            <c:numRef>
              <c:f>'D&amp;I spndng on prrvention'!$F$6:$F$12</c:f>
              <c:numCache>
                <c:formatCode>0%</c:formatCode>
                <c:ptCount val="7"/>
                <c:pt idx="0">
                  <c:v>0.74264291716459785</c:v>
                </c:pt>
                <c:pt idx="1">
                  <c:v>0.78757683447134175</c:v>
                </c:pt>
                <c:pt idx="2">
                  <c:v>0.79367087658647251</c:v>
                </c:pt>
                <c:pt idx="3">
                  <c:v>0.98129519445622349</c:v>
                </c:pt>
                <c:pt idx="4">
                  <c:v>0.94780660554581686</c:v>
                </c:pt>
                <c:pt idx="5">
                  <c:v>0.75250123206966923</c:v>
                </c:pt>
                <c:pt idx="6">
                  <c:v>0.74775426939790535</c:v>
                </c:pt>
              </c:numCache>
            </c:numRef>
          </c:val>
          <c:extLst>
            <c:ext xmlns:c16="http://schemas.microsoft.com/office/drawing/2014/chart" uri="{C3380CC4-5D6E-409C-BE32-E72D297353CC}">
              <c16:uniqueId val="{0000000F-E90B-4869-92B0-319C3B395847}"/>
            </c:ext>
          </c:extLst>
        </c:ser>
        <c:dLbls>
          <c:showLegendKey val="0"/>
          <c:showVal val="0"/>
          <c:showCatName val="0"/>
          <c:showSerName val="0"/>
          <c:showPercent val="0"/>
          <c:showBubbleSize val="0"/>
        </c:dLbls>
        <c:gapWidth val="100"/>
        <c:overlap val="100"/>
        <c:axId val="226323456"/>
        <c:axId val="226427648"/>
      </c:barChart>
      <c:catAx>
        <c:axId val="226323456"/>
        <c:scaling>
          <c:orientation val="minMax"/>
        </c:scaling>
        <c:delete val="0"/>
        <c:axPos val="b"/>
        <c:numFmt formatCode="General" sourceLinked="1"/>
        <c:majorTickMark val="out"/>
        <c:minorTickMark val="none"/>
        <c:tickLblPos val="nextTo"/>
        <c:crossAx val="226427648"/>
        <c:crosses val="autoZero"/>
        <c:auto val="1"/>
        <c:lblAlgn val="ctr"/>
        <c:lblOffset val="100"/>
        <c:noMultiLvlLbl val="0"/>
      </c:catAx>
      <c:valAx>
        <c:axId val="226427648"/>
        <c:scaling>
          <c:orientation val="minMax"/>
          <c:max val="1"/>
          <c:min val="0"/>
        </c:scaling>
        <c:delete val="0"/>
        <c:axPos val="l"/>
        <c:majorGridlines>
          <c:spPr>
            <a:ln w="12700">
              <a:solidFill>
                <a:sysClr val="window" lastClr="FFFFFF">
                  <a:lumMod val="75000"/>
                </a:sysClr>
              </a:solidFill>
              <a:prstDash val="dash"/>
            </a:ln>
          </c:spPr>
        </c:majorGridlines>
        <c:numFmt formatCode="0%" sourceLinked="1"/>
        <c:majorTickMark val="out"/>
        <c:minorTickMark val="none"/>
        <c:tickLblPos val="nextTo"/>
        <c:crossAx val="226323456"/>
        <c:crosses val="autoZero"/>
        <c:crossBetween val="between"/>
        <c:majorUnit val="0.5"/>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'D&amp;I spndng on treatment'!$D$2</c:f>
              <c:strCache>
                <c:ptCount val="1"/>
                <c:pt idx="0">
                  <c:v>% Domestic (public) sources</c:v>
                </c:pt>
              </c:strCache>
            </c:strRef>
          </c:tx>
          <c:spPr>
            <a:solidFill>
              <a:srgbClr val="88C540"/>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5A9-4874-A4BC-A71BF2260DBB}"/>
                </c:ext>
              </c:extLst>
            </c:dLbl>
            <c:dLbl>
              <c:idx val="1"/>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5A9-4874-A4BC-A71BF2260DBB}"/>
                </c:ext>
              </c:extLst>
            </c:dLbl>
            <c:dLbl>
              <c:idx val="2"/>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5A9-4874-A4BC-A71BF2260DBB}"/>
                </c:ext>
              </c:extLst>
            </c:dLbl>
            <c:dLbl>
              <c:idx val="3"/>
              <c:delete val="1"/>
              <c:extLst>
                <c:ext xmlns:c15="http://schemas.microsoft.com/office/drawing/2012/chart" uri="{CE6537A1-D6FC-4f65-9D91-7224C49458BB}"/>
                <c:ext xmlns:c16="http://schemas.microsoft.com/office/drawing/2014/chart" uri="{C3380CC4-5D6E-409C-BE32-E72D297353CC}">
                  <c16:uniqueId val="{00000003-15A9-4874-A4BC-A71BF2260DBB}"/>
                </c:ext>
              </c:extLst>
            </c:dLbl>
            <c:dLbl>
              <c:idx val="4"/>
              <c:delete val="1"/>
              <c:extLst>
                <c:ext xmlns:c15="http://schemas.microsoft.com/office/drawing/2012/chart" uri="{CE6537A1-D6FC-4f65-9D91-7224C49458BB}"/>
                <c:ext xmlns:c16="http://schemas.microsoft.com/office/drawing/2014/chart" uri="{C3380CC4-5D6E-409C-BE32-E72D297353CC}">
                  <c16:uniqueId val="{00000004-15A9-4874-A4BC-A71BF2260DBB}"/>
                </c:ext>
              </c:extLst>
            </c:dLbl>
            <c:dLbl>
              <c:idx val="5"/>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5A9-4874-A4BC-A71BF2260DBB}"/>
                </c:ext>
              </c:extLst>
            </c:dLbl>
            <c:dLbl>
              <c:idx val="6"/>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5A9-4874-A4BC-A71BF2260DB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treatment'!$B$3:$B$9</c:f>
              <c:numCache>
                <c:formatCode>General</c:formatCode>
                <c:ptCount val="7"/>
                <c:pt idx="0">
                  <c:v>2006</c:v>
                </c:pt>
                <c:pt idx="1">
                  <c:v>2007</c:v>
                </c:pt>
                <c:pt idx="2">
                  <c:v>2008</c:v>
                </c:pt>
                <c:pt idx="3">
                  <c:v>2009</c:v>
                </c:pt>
                <c:pt idx="4">
                  <c:v>2010</c:v>
                </c:pt>
                <c:pt idx="5">
                  <c:v>2011</c:v>
                </c:pt>
                <c:pt idx="6">
                  <c:v>2012</c:v>
                </c:pt>
              </c:numCache>
            </c:numRef>
          </c:cat>
          <c:val>
            <c:numRef>
              <c:f>'D&amp;I spndng on treatment'!$D$3:$D$9</c:f>
              <c:numCache>
                <c:formatCode>0%</c:formatCode>
                <c:ptCount val="7"/>
                <c:pt idx="0">
                  <c:v>0</c:v>
                </c:pt>
                <c:pt idx="1">
                  <c:v>5.033605334841343E-3</c:v>
                </c:pt>
                <c:pt idx="2">
                  <c:v>2.6885488946103053E-2</c:v>
                </c:pt>
                <c:pt idx="3">
                  <c:v>0</c:v>
                </c:pt>
                <c:pt idx="4">
                  <c:v>0</c:v>
                </c:pt>
                <c:pt idx="5">
                  <c:v>9.9153335232172665E-2</c:v>
                </c:pt>
                <c:pt idx="6">
                  <c:v>8.8037487969972253E-2</c:v>
                </c:pt>
              </c:numCache>
            </c:numRef>
          </c:val>
          <c:extLst>
            <c:ext xmlns:c16="http://schemas.microsoft.com/office/drawing/2014/chart" uri="{C3380CC4-5D6E-409C-BE32-E72D297353CC}">
              <c16:uniqueId val="{00000007-15A9-4874-A4BC-A71BF2260DBB}"/>
            </c:ext>
          </c:extLst>
        </c:ser>
        <c:ser>
          <c:idx val="1"/>
          <c:order val="1"/>
          <c:tx>
            <c:strRef>
              <c:f>'D&amp;I spndng on treatment'!$F$2</c:f>
              <c:strCache>
                <c:ptCount val="1"/>
                <c:pt idx="0">
                  <c:v>% International sources</c:v>
                </c:pt>
              </c:strCache>
            </c:strRef>
          </c:tx>
          <c:spPr>
            <a:solidFill>
              <a:srgbClr val="E31837"/>
            </a:solidFill>
            <a:ln>
              <a:noFill/>
            </a:ln>
          </c:spPr>
          <c:invertIfNegative val="0"/>
          <c:dLbls>
            <c:dLbl>
              <c:idx val="0"/>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5A9-4874-A4BC-A71BF2260DBB}"/>
                </c:ext>
              </c:extLst>
            </c:dLbl>
            <c:dLbl>
              <c:idx val="1"/>
              <c:tx>
                <c:rich>
                  <a:bodyPr/>
                  <a:lstStyle/>
                  <a:p>
                    <a:r>
                      <a:rPr lang="en-US"/>
                      <a:t>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5A9-4874-A4BC-A71BF2260DBB}"/>
                </c:ext>
              </c:extLst>
            </c:dLbl>
            <c:dLbl>
              <c:idx val="2"/>
              <c:tx>
                <c:rich>
                  <a:bodyPr/>
                  <a:lstStyle/>
                  <a:p>
                    <a:r>
                      <a:rPr lang="en-US"/>
                      <a:t>97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5A9-4874-A4BC-A71BF2260DBB}"/>
                </c:ext>
              </c:extLst>
            </c:dLbl>
            <c:dLbl>
              <c:idx val="3"/>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5A9-4874-A4BC-A71BF2260DBB}"/>
                </c:ext>
              </c:extLst>
            </c:dLbl>
            <c:dLbl>
              <c:idx val="4"/>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5A9-4874-A4BC-A71BF2260DBB}"/>
                </c:ext>
              </c:extLst>
            </c:dLbl>
            <c:dLbl>
              <c:idx val="5"/>
              <c:tx>
                <c:rich>
                  <a:bodyPr/>
                  <a:lstStyle/>
                  <a:p>
                    <a:r>
                      <a:rPr lang="en-US"/>
                      <a:t>90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15A9-4874-A4BC-A71BF2260DBB}"/>
                </c:ext>
              </c:extLst>
            </c:dLbl>
            <c:dLbl>
              <c:idx val="6"/>
              <c:tx>
                <c:rich>
                  <a:bodyPr/>
                  <a:lstStyle/>
                  <a:p>
                    <a:r>
                      <a:rPr lang="en-US"/>
                      <a:t>91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15A9-4874-A4BC-A71BF2260DB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treatment'!$B$3:$B$9</c:f>
              <c:numCache>
                <c:formatCode>General</c:formatCode>
                <c:ptCount val="7"/>
                <c:pt idx="0">
                  <c:v>2006</c:v>
                </c:pt>
                <c:pt idx="1">
                  <c:v>2007</c:v>
                </c:pt>
                <c:pt idx="2">
                  <c:v>2008</c:v>
                </c:pt>
                <c:pt idx="3">
                  <c:v>2009</c:v>
                </c:pt>
                <c:pt idx="4">
                  <c:v>2010</c:v>
                </c:pt>
                <c:pt idx="5">
                  <c:v>2011</c:v>
                </c:pt>
                <c:pt idx="6">
                  <c:v>2012</c:v>
                </c:pt>
              </c:numCache>
            </c:numRef>
          </c:cat>
          <c:val>
            <c:numRef>
              <c:f>'D&amp;I spndng on treatment'!$F$3:$F$9</c:f>
              <c:numCache>
                <c:formatCode>0%</c:formatCode>
                <c:ptCount val="7"/>
                <c:pt idx="0">
                  <c:v>0.99999996397112723</c:v>
                </c:pt>
                <c:pt idx="1">
                  <c:v>0.99496639466515868</c:v>
                </c:pt>
                <c:pt idx="2">
                  <c:v>0.97311452990044744</c:v>
                </c:pt>
                <c:pt idx="3">
                  <c:v>1.0000000251176664</c:v>
                </c:pt>
                <c:pt idx="4">
                  <c:v>0.99999997509778338</c:v>
                </c:pt>
                <c:pt idx="5">
                  <c:v>0.90084666476782738</c:v>
                </c:pt>
                <c:pt idx="6">
                  <c:v>0.91196251203002776</c:v>
                </c:pt>
              </c:numCache>
            </c:numRef>
          </c:val>
          <c:extLst>
            <c:ext xmlns:c16="http://schemas.microsoft.com/office/drawing/2014/chart" uri="{C3380CC4-5D6E-409C-BE32-E72D297353CC}">
              <c16:uniqueId val="{0000000F-15A9-4874-A4BC-A71BF2260DBB}"/>
            </c:ext>
          </c:extLst>
        </c:ser>
        <c:dLbls>
          <c:showLegendKey val="0"/>
          <c:showVal val="0"/>
          <c:showCatName val="0"/>
          <c:showSerName val="0"/>
          <c:showPercent val="0"/>
          <c:showBubbleSize val="0"/>
        </c:dLbls>
        <c:gapWidth val="100"/>
        <c:overlap val="100"/>
        <c:axId val="227071488"/>
        <c:axId val="227136256"/>
      </c:barChart>
      <c:catAx>
        <c:axId val="227071488"/>
        <c:scaling>
          <c:orientation val="minMax"/>
        </c:scaling>
        <c:delete val="0"/>
        <c:axPos val="b"/>
        <c:numFmt formatCode="General" sourceLinked="1"/>
        <c:majorTickMark val="out"/>
        <c:minorTickMark val="none"/>
        <c:tickLblPos val="nextTo"/>
        <c:crossAx val="227136256"/>
        <c:crosses val="autoZero"/>
        <c:auto val="1"/>
        <c:lblAlgn val="ctr"/>
        <c:lblOffset val="100"/>
        <c:noMultiLvlLbl val="0"/>
      </c:catAx>
      <c:valAx>
        <c:axId val="227136256"/>
        <c:scaling>
          <c:orientation val="minMax"/>
          <c:max val="1"/>
          <c:min val="0"/>
        </c:scaling>
        <c:delete val="0"/>
        <c:axPos val="l"/>
        <c:majorGridlines>
          <c:spPr>
            <a:ln w="12700">
              <a:solidFill>
                <a:sysClr val="window" lastClr="FFFFFF">
                  <a:lumMod val="75000"/>
                </a:sysClr>
              </a:solidFill>
              <a:prstDash val="dash"/>
            </a:ln>
          </c:spPr>
        </c:majorGridlines>
        <c:numFmt formatCode="0%" sourceLinked="1"/>
        <c:majorTickMark val="out"/>
        <c:minorTickMark val="none"/>
        <c:tickLblPos val="nextTo"/>
        <c:crossAx val="227071488"/>
        <c:crosses val="autoZero"/>
        <c:crossBetween val="between"/>
        <c:majorUnit val="0.5"/>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'PLHIV_Adults vs women'!$C$2</c:f>
              <c:strCache>
                <c:ptCount val="1"/>
                <c:pt idx="0">
                  <c:v>Adults  (15+) living with HIV</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A6B7-46E7-A5D0-59EDB19D8C59}"/>
                </c:ext>
              </c:extLst>
            </c:dLbl>
            <c:dLbl>
              <c:idx val="1"/>
              <c:delete val="1"/>
              <c:extLst>
                <c:ext xmlns:c15="http://schemas.microsoft.com/office/drawing/2012/chart" uri="{CE6537A1-D6FC-4f65-9D91-7224C49458BB}"/>
                <c:ext xmlns:c16="http://schemas.microsoft.com/office/drawing/2014/chart" uri="{C3380CC4-5D6E-409C-BE32-E72D297353CC}">
                  <c16:uniqueId val="{00000001-A6B7-46E7-A5D0-59EDB19D8C59}"/>
                </c:ext>
              </c:extLst>
            </c:dLbl>
            <c:dLbl>
              <c:idx val="2"/>
              <c:delete val="1"/>
              <c:extLst>
                <c:ext xmlns:c15="http://schemas.microsoft.com/office/drawing/2012/chart" uri="{CE6537A1-D6FC-4f65-9D91-7224C49458BB}"/>
                <c:ext xmlns:c16="http://schemas.microsoft.com/office/drawing/2014/chart" uri="{C3380CC4-5D6E-409C-BE32-E72D297353CC}">
                  <c16:uniqueId val="{00000002-A6B7-46E7-A5D0-59EDB19D8C59}"/>
                </c:ext>
              </c:extLst>
            </c:dLbl>
            <c:dLbl>
              <c:idx val="3"/>
              <c:delete val="1"/>
              <c:extLst>
                <c:ext xmlns:c15="http://schemas.microsoft.com/office/drawing/2012/chart" uri="{CE6537A1-D6FC-4f65-9D91-7224C49458BB}"/>
                <c:ext xmlns:c16="http://schemas.microsoft.com/office/drawing/2014/chart" uri="{C3380CC4-5D6E-409C-BE32-E72D297353CC}">
                  <c16:uniqueId val="{00000003-A6B7-46E7-A5D0-59EDB19D8C59}"/>
                </c:ext>
              </c:extLst>
            </c:dLbl>
            <c:dLbl>
              <c:idx val="4"/>
              <c:delete val="1"/>
              <c:extLst>
                <c:ext xmlns:c15="http://schemas.microsoft.com/office/drawing/2012/chart" uri="{CE6537A1-D6FC-4f65-9D91-7224C49458BB}"/>
                <c:ext xmlns:c16="http://schemas.microsoft.com/office/drawing/2014/chart" uri="{C3380CC4-5D6E-409C-BE32-E72D297353CC}">
                  <c16:uniqueId val="{00000004-A6B7-46E7-A5D0-59EDB19D8C59}"/>
                </c:ext>
              </c:extLst>
            </c:dLbl>
            <c:dLbl>
              <c:idx val="5"/>
              <c:delete val="1"/>
              <c:extLst>
                <c:ext xmlns:c15="http://schemas.microsoft.com/office/drawing/2012/chart" uri="{CE6537A1-D6FC-4f65-9D91-7224C49458BB}"/>
                <c:ext xmlns:c16="http://schemas.microsoft.com/office/drawing/2014/chart" uri="{C3380CC4-5D6E-409C-BE32-E72D297353CC}">
                  <c16:uniqueId val="{00000005-A6B7-46E7-A5D0-59EDB19D8C59}"/>
                </c:ext>
              </c:extLst>
            </c:dLbl>
            <c:dLbl>
              <c:idx val="6"/>
              <c:delete val="1"/>
              <c:extLst>
                <c:ext xmlns:c15="http://schemas.microsoft.com/office/drawing/2012/chart" uri="{CE6537A1-D6FC-4f65-9D91-7224C49458BB}"/>
                <c:ext xmlns:c16="http://schemas.microsoft.com/office/drawing/2014/chart" uri="{C3380CC4-5D6E-409C-BE32-E72D297353CC}">
                  <c16:uniqueId val="{00000006-A6B7-46E7-A5D0-59EDB19D8C59}"/>
                </c:ext>
              </c:extLst>
            </c:dLbl>
            <c:dLbl>
              <c:idx val="7"/>
              <c:delete val="1"/>
              <c:extLst>
                <c:ext xmlns:c15="http://schemas.microsoft.com/office/drawing/2012/chart" uri="{CE6537A1-D6FC-4f65-9D91-7224C49458BB}"/>
                <c:ext xmlns:c16="http://schemas.microsoft.com/office/drawing/2014/chart" uri="{C3380CC4-5D6E-409C-BE32-E72D297353CC}">
                  <c16:uniqueId val="{00000007-A6B7-46E7-A5D0-59EDB19D8C59}"/>
                </c:ext>
              </c:extLst>
            </c:dLbl>
            <c:dLbl>
              <c:idx val="8"/>
              <c:delete val="1"/>
              <c:extLst>
                <c:ext xmlns:c15="http://schemas.microsoft.com/office/drawing/2012/chart" uri="{CE6537A1-D6FC-4f65-9D91-7224C49458BB}"/>
                <c:ext xmlns:c16="http://schemas.microsoft.com/office/drawing/2014/chart" uri="{C3380CC4-5D6E-409C-BE32-E72D297353CC}">
                  <c16:uniqueId val="{00000008-A6B7-46E7-A5D0-59EDB19D8C59}"/>
                </c:ext>
              </c:extLst>
            </c:dLbl>
            <c:dLbl>
              <c:idx val="9"/>
              <c:delete val="1"/>
              <c:extLst>
                <c:ext xmlns:c15="http://schemas.microsoft.com/office/drawing/2012/chart" uri="{CE6537A1-D6FC-4f65-9D91-7224C49458BB}"/>
                <c:ext xmlns:c16="http://schemas.microsoft.com/office/drawing/2014/chart" uri="{C3380CC4-5D6E-409C-BE32-E72D297353CC}">
                  <c16:uniqueId val="{00000009-A6B7-46E7-A5D0-59EDB19D8C59}"/>
                </c:ext>
              </c:extLst>
            </c:dLbl>
            <c:dLbl>
              <c:idx val="10"/>
              <c:delete val="1"/>
              <c:extLst>
                <c:ext xmlns:c15="http://schemas.microsoft.com/office/drawing/2012/chart" uri="{CE6537A1-D6FC-4f65-9D91-7224C49458BB}"/>
                <c:ext xmlns:c16="http://schemas.microsoft.com/office/drawing/2014/chart" uri="{C3380CC4-5D6E-409C-BE32-E72D297353CC}">
                  <c16:uniqueId val="{0000000A-A6B7-46E7-A5D0-59EDB19D8C59}"/>
                </c:ext>
              </c:extLst>
            </c:dLbl>
            <c:dLbl>
              <c:idx val="11"/>
              <c:delete val="1"/>
              <c:extLst>
                <c:ext xmlns:c15="http://schemas.microsoft.com/office/drawing/2012/chart" uri="{CE6537A1-D6FC-4f65-9D91-7224C49458BB}"/>
                <c:ext xmlns:c16="http://schemas.microsoft.com/office/drawing/2014/chart" uri="{C3380CC4-5D6E-409C-BE32-E72D297353CC}">
                  <c16:uniqueId val="{0000000B-A6B7-46E7-A5D0-59EDB19D8C59}"/>
                </c:ext>
              </c:extLst>
            </c:dLbl>
            <c:dLbl>
              <c:idx val="12"/>
              <c:delete val="1"/>
              <c:extLst>
                <c:ext xmlns:c15="http://schemas.microsoft.com/office/drawing/2012/chart" uri="{CE6537A1-D6FC-4f65-9D91-7224C49458BB}"/>
                <c:ext xmlns:c16="http://schemas.microsoft.com/office/drawing/2014/chart" uri="{C3380CC4-5D6E-409C-BE32-E72D297353CC}">
                  <c16:uniqueId val="{0000000C-A6B7-46E7-A5D0-59EDB19D8C59}"/>
                </c:ext>
              </c:extLst>
            </c:dLbl>
            <c:dLbl>
              <c:idx val="13"/>
              <c:delete val="1"/>
              <c:extLst>
                <c:ext xmlns:c15="http://schemas.microsoft.com/office/drawing/2012/chart" uri="{CE6537A1-D6FC-4f65-9D91-7224C49458BB}"/>
                <c:ext xmlns:c16="http://schemas.microsoft.com/office/drawing/2014/chart" uri="{C3380CC4-5D6E-409C-BE32-E72D297353CC}">
                  <c16:uniqueId val="{0000000D-A6B7-46E7-A5D0-59EDB19D8C59}"/>
                </c:ext>
              </c:extLst>
            </c:dLbl>
            <c:dLbl>
              <c:idx val="14"/>
              <c:delete val="1"/>
              <c:extLst>
                <c:ext xmlns:c15="http://schemas.microsoft.com/office/drawing/2012/chart" uri="{CE6537A1-D6FC-4f65-9D91-7224C49458BB}"/>
                <c:ext xmlns:c16="http://schemas.microsoft.com/office/drawing/2014/chart" uri="{C3380CC4-5D6E-409C-BE32-E72D297353CC}">
                  <c16:uniqueId val="{0000000E-A6B7-46E7-A5D0-59EDB19D8C59}"/>
                </c:ext>
              </c:extLst>
            </c:dLbl>
            <c:dLbl>
              <c:idx val="15"/>
              <c:delete val="1"/>
              <c:extLst>
                <c:ext xmlns:c15="http://schemas.microsoft.com/office/drawing/2012/chart" uri="{CE6537A1-D6FC-4f65-9D91-7224C49458BB}"/>
                <c:ext xmlns:c16="http://schemas.microsoft.com/office/drawing/2014/chart" uri="{C3380CC4-5D6E-409C-BE32-E72D297353CC}">
                  <c16:uniqueId val="{0000000F-A6B7-46E7-A5D0-59EDB19D8C59}"/>
                </c:ext>
              </c:extLst>
            </c:dLbl>
            <c:dLbl>
              <c:idx val="16"/>
              <c:delete val="1"/>
              <c:extLst>
                <c:ext xmlns:c15="http://schemas.microsoft.com/office/drawing/2012/chart" uri="{CE6537A1-D6FC-4f65-9D91-7224C49458BB}"/>
                <c:ext xmlns:c16="http://schemas.microsoft.com/office/drawing/2014/chart" uri="{C3380CC4-5D6E-409C-BE32-E72D297353CC}">
                  <c16:uniqueId val="{00000010-A6B7-46E7-A5D0-59EDB19D8C59}"/>
                </c:ext>
              </c:extLst>
            </c:dLbl>
            <c:dLbl>
              <c:idx val="17"/>
              <c:delete val="1"/>
              <c:extLst>
                <c:ext xmlns:c15="http://schemas.microsoft.com/office/drawing/2012/chart" uri="{CE6537A1-D6FC-4f65-9D91-7224C49458BB}"/>
                <c:ext xmlns:c16="http://schemas.microsoft.com/office/drawing/2014/chart" uri="{C3380CC4-5D6E-409C-BE32-E72D297353CC}">
                  <c16:uniqueId val="{00000011-A6B7-46E7-A5D0-59EDB19D8C59}"/>
                </c:ext>
              </c:extLst>
            </c:dLbl>
            <c:dLbl>
              <c:idx val="18"/>
              <c:delete val="1"/>
              <c:extLst>
                <c:ext xmlns:c15="http://schemas.microsoft.com/office/drawing/2012/chart" uri="{CE6537A1-D6FC-4f65-9D91-7224C49458BB}"/>
                <c:ext xmlns:c16="http://schemas.microsoft.com/office/drawing/2014/chart" uri="{C3380CC4-5D6E-409C-BE32-E72D297353CC}">
                  <c16:uniqueId val="{00000012-A6B7-46E7-A5D0-59EDB19D8C59}"/>
                </c:ext>
              </c:extLst>
            </c:dLbl>
            <c:dLbl>
              <c:idx val="19"/>
              <c:delete val="1"/>
              <c:extLst>
                <c:ext xmlns:c15="http://schemas.microsoft.com/office/drawing/2012/chart" uri="{CE6537A1-D6FC-4f65-9D91-7224C49458BB}"/>
                <c:ext xmlns:c16="http://schemas.microsoft.com/office/drawing/2014/chart" uri="{C3380CC4-5D6E-409C-BE32-E72D297353CC}">
                  <c16:uniqueId val="{00000013-A6B7-46E7-A5D0-59EDB19D8C59}"/>
                </c:ext>
              </c:extLst>
            </c:dLbl>
            <c:dLbl>
              <c:idx val="20"/>
              <c:delete val="1"/>
              <c:extLst>
                <c:ext xmlns:c15="http://schemas.microsoft.com/office/drawing/2012/chart" uri="{CE6537A1-D6FC-4f65-9D91-7224C49458BB}"/>
                <c:ext xmlns:c16="http://schemas.microsoft.com/office/drawing/2014/chart" uri="{C3380CC4-5D6E-409C-BE32-E72D297353CC}">
                  <c16:uniqueId val="{00000014-A6B7-46E7-A5D0-59EDB19D8C59}"/>
                </c:ext>
              </c:extLst>
            </c:dLbl>
            <c:dLbl>
              <c:idx val="21"/>
              <c:delete val="1"/>
              <c:extLst>
                <c:ext xmlns:c15="http://schemas.microsoft.com/office/drawing/2012/chart" uri="{CE6537A1-D6FC-4f65-9D91-7224C49458BB}"/>
                <c:ext xmlns:c16="http://schemas.microsoft.com/office/drawing/2014/chart" uri="{C3380CC4-5D6E-409C-BE32-E72D297353CC}">
                  <c16:uniqueId val="{00000015-A6B7-46E7-A5D0-59EDB19D8C59}"/>
                </c:ext>
              </c:extLst>
            </c:dLbl>
            <c:dLbl>
              <c:idx val="22"/>
              <c:delete val="1"/>
              <c:extLst>
                <c:ext xmlns:c15="http://schemas.microsoft.com/office/drawing/2012/chart" uri="{CE6537A1-D6FC-4f65-9D91-7224C49458BB}"/>
                <c:ext xmlns:c16="http://schemas.microsoft.com/office/drawing/2014/chart" uri="{C3380CC4-5D6E-409C-BE32-E72D297353CC}">
                  <c16:uniqueId val="{00000016-A6B7-46E7-A5D0-59EDB19D8C59}"/>
                </c:ext>
              </c:extLst>
            </c:dLbl>
            <c:dLbl>
              <c:idx val="23"/>
              <c:delete val="1"/>
              <c:extLst>
                <c:ext xmlns:c15="http://schemas.microsoft.com/office/drawing/2012/chart" uri="{CE6537A1-D6FC-4f65-9D91-7224C49458BB}"/>
                <c:ext xmlns:c16="http://schemas.microsoft.com/office/drawing/2014/chart" uri="{C3380CC4-5D6E-409C-BE32-E72D297353CC}">
                  <c16:uniqueId val="{00000017-A6B7-46E7-A5D0-59EDB19D8C59}"/>
                </c:ext>
              </c:extLst>
            </c:dLbl>
            <c:dLbl>
              <c:idx val="24"/>
              <c:delete val="1"/>
              <c:extLst>
                <c:ext xmlns:c15="http://schemas.microsoft.com/office/drawing/2012/chart" uri="{CE6537A1-D6FC-4f65-9D91-7224C49458BB}"/>
                <c:ext xmlns:c16="http://schemas.microsoft.com/office/drawing/2014/chart" uri="{C3380CC4-5D6E-409C-BE32-E72D297353CC}">
                  <c16:uniqueId val="{00000018-A6B7-46E7-A5D0-59EDB19D8C59}"/>
                </c:ext>
              </c:extLst>
            </c:dLbl>
            <c:dLbl>
              <c:idx val="25"/>
              <c:delete val="1"/>
              <c:extLst>
                <c:ext xmlns:c15="http://schemas.microsoft.com/office/drawing/2012/chart" uri="{CE6537A1-D6FC-4f65-9D91-7224C49458BB}"/>
                <c:ext xmlns:c16="http://schemas.microsoft.com/office/drawing/2014/chart" uri="{C3380CC4-5D6E-409C-BE32-E72D297353CC}">
                  <c16:uniqueId val="{00000019-A6B7-46E7-A5D0-59EDB19D8C59}"/>
                </c:ext>
              </c:extLst>
            </c:dLbl>
            <c:dLbl>
              <c:idx val="26"/>
              <c:delete val="1"/>
              <c:extLst>
                <c:ext xmlns:c15="http://schemas.microsoft.com/office/drawing/2012/chart" uri="{CE6537A1-D6FC-4f65-9D91-7224C49458BB}"/>
                <c:ext xmlns:c16="http://schemas.microsoft.com/office/drawing/2014/chart" uri="{C3380CC4-5D6E-409C-BE32-E72D297353CC}">
                  <c16:uniqueId val="{0000001A-A6B7-46E7-A5D0-59EDB19D8C59}"/>
                </c:ext>
              </c:extLst>
            </c:dLbl>
            <c:dLbl>
              <c:idx val="27"/>
              <c:delete val="1"/>
              <c:extLst>
                <c:ext xmlns:c15="http://schemas.microsoft.com/office/drawing/2012/chart" uri="{CE6537A1-D6FC-4f65-9D91-7224C49458BB}"/>
                <c:ext xmlns:c16="http://schemas.microsoft.com/office/drawing/2014/chart" uri="{C3380CC4-5D6E-409C-BE32-E72D297353CC}">
                  <c16:uniqueId val="{0000001B-A6B7-46E7-A5D0-59EDB19D8C59}"/>
                </c:ext>
              </c:extLst>
            </c:dLbl>
            <c:dLbl>
              <c:idx val="28"/>
              <c:delete val="1"/>
              <c:extLst>
                <c:ext xmlns:c15="http://schemas.microsoft.com/office/drawing/2012/chart" uri="{CE6537A1-D6FC-4f65-9D91-7224C49458BB}"/>
                <c:ext xmlns:c16="http://schemas.microsoft.com/office/drawing/2014/chart" uri="{C3380CC4-5D6E-409C-BE32-E72D297353CC}">
                  <c16:uniqueId val="{0000001C-A6B7-46E7-A5D0-59EDB19D8C59}"/>
                </c:ext>
              </c:extLst>
            </c:dLbl>
            <c:dLbl>
              <c:idx val="29"/>
              <c:tx>
                <c:rich>
                  <a:bodyPr/>
                  <a:lstStyle/>
                  <a:p>
                    <a:r>
                      <a:rPr lang="en-US"/>
                      <a:t>70 000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A6B7-46E7-A5D0-59EDB19D8C59}"/>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women'!$C$3:$C$32</c:f>
              <c:numCache>
                <c:formatCode>0</c:formatCode>
                <c:ptCount val="30"/>
                <c:pt idx="0">
                  <c:v>1381</c:v>
                </c:pt>
                <c:pt idx="1">
                  <c:v>3826</c:v>
                </c:pt>
                <c:pt idx="2">
                  <c:v>10240</c:v>
                </c:pt>
                <c:pt idx="3">
                  <c:v>22279</c:v>
                </c:pt>
                <c:pt idx="4">
                  <c:v>39216</c:v>
                </c:pt>
                <c:pt idx="5">
                  <c:v>58049</c:v>
                </c:pt>
                <c:pt idx="6">
                  <c:v>75585</c:v>
                </c:pt>
                <c:pt idx="7">
                  <c:v>89871</c:v>
                </c:pt>
                <c:pt idx="8">
                  <c:v>99936</c:v>
                </c:pt>
                <c:pt idx="9">
                  <c:v>105443</c:v>
                </c:pt>
                <c:pt idx="10">
                  <c:v>106552</c:v>
                </c:pt>
                <c:pt idx="11">
                  <c:v>103955</c:v>
                </c:pt>
                <c:pt idx="12">
                  <c:v>99624</c:v>
                </c:pt>
                <c:pt idx="13">
                  <c:v>94705</c:v>
                </c:pt>
                <c:pt idx="14">
                  <c:v>90325</c:v>
                </c:pt>
                <c:pt idx="15">
                  <c:v>87022</c:v>
                </c:pt>
                <c:pt idx="16">
                  <c:v>84737</c:v>
                </c:pt>
                <c:pt idx="17">
                  <c:v>82958</c:v>
                </c:pt>
                <c:pt idx="18">
                  <c:v>81383</c:v>
                </c:pt>
                <c:pt idx="19">
                  <c:v>79854</c:v>
                </c:pt>
                <c:pt idx="20">
                  <c:v>78581</c:v>
                </c:pt>
                <c:pt idx="21">
                  <c:v>77518</c:v>
                </c:pt>
                <c:pt idx="22">
                  <c:v>76522</c:v>
                </c:pt>
                <c:pt idx="23">
                  <c:v>75497</c:v>
                </c:pt>
                <c:pt idx="24">
                  <c:v>74440</c:v>
                </c:pt>
                <c:pt idx="25">
                  <c:v>73420</c:v>
                </c:pt>
                <c:pt idx="26">
                  <c:v>72472</c:v>
                </c:pt>
                <c:pt idx="27">
                  <c:v>71575</c:v>
                </c:pt>
                <c:pt idx="28">
                  <c:v>70640</c:v>
                </c:pt>
                <c:pt idx="29">
                  <c:v>69762</c:v>
                </c:pt>
              </c:numCache>
            </c:numRef>
          </c:val>
          <c:smooth val="0"/>
          <c:extLst>
            <c:ext xmlns:c16="http://schemas.microsoft.com/office/drawing/2014/chart" uri="{C3380CC4-5D6E-409C-BE32-E72D297353CC}">
              <c16:uniqueId val="{00000001-FF3D-4B82-8D5A-1E1A64EA7440}"/>
            </c:ext>
          </c:extLst>
        </c:ser>
        <c:ser>
          <c:idx val="1"/>
          <c:order val="1"/>
          <c:tx>
            <c:strRef>
              <c:f>'PLHIV_Adults vs women'!$D$2</c:f>
              <c:strCache>
                <c:ptCount val="1"/>
                <c:pt idx="0">
                  <c:v>Adults Lower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women'!$D$3:$D$32</c:f>
              <c:numCache>
                <c:formatCode>0</c:formatCode>
                <c:ptCount val="30"/>
                <c:pt idx="0">
                  <c:v>1247</c:v>
                </c:pt>
                <c:pt idx="1">
                  <c:v>3451</c:v>
                </c:pt>
                <c:pt idx="2">
                  <c:v>9229</c:v>
                </c:pt>
                <c:pt idx="3">
                  <c:v>20063</c:v>
                </c:pt>
                <c:pt idx="4">
                  <c:v>35292</c:v>
                </c:pt>
                <c:pt idx="5">
                  <c:v>52265</c:v>
                </c:pt>
                <c:pt idx="6">
                  <c:v>68196</c:v>
                </c:pt>
                <c:pt idx="7">
                  <c:v>80820</c:v>
                </c:pt>
                <c:pt idx="8">
                  <c:v>89557</c:v>
                </c:pt>
                <c:pt idx="9">
                  <c:v>94013</c:v>
                </c:pt>
                <c:pt idx="10">
                  <c:v>93804</c:v>
                </c:pt>
                <c:pt idx="11">
                  <c:v>90180</c:v>
                </c:pt>
                <c:pt idx="12">
                  <c:v>85446</c:v>
                </c:pt>
                <c:pt idx="13">
                  <c:v>79847</c:v>
                </c:pt>
                <c:pt idx="14">
                  <c:v>75730</c:v>
                </c:pt>
                <c:pt idx="15">
                  <c:v>72273</c:v>
                </c:pt>
                <c:pt idx="16">
                  <c:v>70071</c:v>
                </c:pt>
                <c:pt idx="17">
                  <c:v>68845</c:v>
                </c:pt>
                <c:pt idx="18">
                  <c:v>68718</c:v>
                </c:pt>
                <c:pt idx="19">
                  <c:v>67912</c:v>
                </c:pt>
                <c:pt idx="20">
                  <c:v>67125</c:v>
                </c:pt>
                <c:pt idx="21">
                  <c:v>66028</c:v>
                </c:pt>
                <c:pt idx="22">
                  <c:v>65980</c:v>
                </c:pt>
                <c:pt idx="23">
                  <c:v>65459</c:v>
                </c:pt>
                <c:pt idx="24">
                  <c:v>64687</c:v>
                </c:pt>
                <c:pt idx="25">
                  <c:v>63385</c:v>
                </c:pt>
                <c:pt idx="26">
                  <c:v>62181</c:v>
                </c:pt>
                <c:pt idx="27">
                  <c:v>61613</c:v>
                </c:pt>
                <c:pt idx="28">
                  <c:v>61009</c:v>
                </c:pt>
                <c:pt idx="29">
                  <c:v>60357</c:v>
                </c:pt>
              </c:numCache>
            </c:numRef>
          </c:val>
          <c:smooth val="0"/>
          <c:extLst>
            <c:ext xmlns:c16="http://schemas.microsoft.com/office/drawing/2014/chart" uri="{C3380CC4-5D6E-409C-BE32-E72D297353CC}">
              <c16:uniqueId val="{00000002-FF3D-4B82-8D5A-1E1A64EA7440}"/>
            </c:ext>
          </c:extLst>
        </c:ser>
        <c:ser>
          <c:idx val="2"/>
          <c:order val="2"/>
          <c:tx>
            <c:strRef>
              <c:f>'PLHIV_Adults vs women'!$E$2</c:f>
              <c:strCache>
                <c:ptCount val="1"/>
                <c:pt idx="0">
                  <c:v>Adults Upper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women'!$E$3:$E$32</c:f>
              <c:numCache>
                <c:formatCode>0</c:formatCode>
                <c:ptCount val="30"/>
                <c:pt idx="0">
                  <c:v>1500</c:v>
                </c:pt>
                <c:pt idx="1">
                  <c:v>4163</c:v>
                </c:pt>
                <c:pt idx="2">
                  <c:v>11144</c:v>
                </c:pt>
                <c:pt idx="3">
                  <c:v>24241</c:v>
                </c:pt>
                <c:pt idx="4">
                  <c:v>42747</c:v>
                </c:pt>
                <c:pt idx="5">
                  <c:v>63478</c:v>
                </c:pt>
                <c:pt idx="6">
                  <c:v>83020</c:v>
                </c:pt>
                <c:pt idx="7">
                  <c:v>99237</c:v>
                </c:pt>
                <c:pt idx="8">
                  <c:v>111269</c:v>
                </c:pt>
                <c:pt idx="9">
                  <c:v>118501</c:v>
                </c:pt>
                <c:pt idx="10">
                  <c:v>120843</c:v>
                </c:pt>
                <c:pt idx="11">
                  <c:v>119577</c:v>
                </c:pt>
                <c:pt idx="12">
                  <c:v>116853</c:v>
                </c:pt>
                <c:pt idx="13">
                  <c:v>113207</c:v>
                </c:pt>
                <c:pt idx="14">
                  <c:v>109582</c:v>
                </c:pt>
                <c:pt idx="15">
                  <c:v>106501</c:v>
                </c:pt>
                <c:pt idx="16">
                  <c:v>104186</c:v>
                </c:pt>
                <c:pt idx="17">
                  <c:v>102049</c:v>
                </c:pt>
                <c:pt idx="18">
                  <c:v>99207</c:v>
                </c:pt>
                <c:pt idx="19">
                  <c:v>96635</c:v>
                </c:pt>
                <c:pt idx="20">
                  <c:v>94195</c:v>
                </c:pt>
                <c:pt idx="21">
                  <c:v>91965</c:v>
                </c:pt>
                <c:pt idx="22">
                  <c:v>90317</c:v>
                </c:pt>
                <c:pt idx="23">
                  <c:v>88150</c:v>
                </c:pt>
                <c:pt idx="24">
                  <c:v>86538</c:v>
                </c:pt>
                <c:pt idx="25">
                  <c:v>85371</c:v>
                </c:pt>
                <c:pt idx="26">
                  <c:v>83729</c:v>
                </c:pt>
                <c:pt idx="27">
                  <c:v>82618</c:v>
                </c:pt>
                <c:pt idx="28">
                  <c:v>81544</c:v>
                </c:pt>
                <c:pt idx="29">
                  <c:v>80302</c:v>
                </c:pt>
              </c:numCache>
            </c:numRef>
          </c:val>
          <c:smooth val="0"/>
          <c:extLst>
            <c:ext xmlns:c16="http://schemas.microsoft.com/office/drawing/2014/chart" uri="{C3380CC4-5D6E-409C-BE32-E72D297353CC}">
              <c16:uniqueId val="{00000003-FF3D-4B82-8D5A-1E1A64EA7440}"/>
            </c:ext>
          </c:extLst>
        </c:ser>
        <c:ser>
          <c:idx val="3"/>
          <c:order val="3"/>
          <c:tx>
            <c:strRef>
              <c:f>'PLHIV_Adults vs women'!$F$2</c:f>
              <c:strCache>
                <c:ptCount val="1"/>
                <c:pt idx="0">
                  <c:v>Women  (15+) living with HIV</c:v>
                </c:pt>
              </c:strCache>
            </c:strRef>
          </c:tx>
          <c:spPr>
            <a:ln w="38100">
              <a:solidFill>
                <a:srgbClr val="F26B73"/>
              </a:solidFill>
            </a:ln>
          </c:spPr>
          <c:marker>
            <c:symbol val="none"/>
          </c:marker>
          <c:dLbls>
            <c:dLbl>
              <c:idx val="29"/>
              <c:tx>
                <c:rich>
                  <a:bodyPr/>
                  <a:lstStyle/>
                  <a:p>
                    <a:r>
                      <a:rPr lang="en-US" dirty="0"/>
                      <a:t>36 000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A6B7-46E7-A5D0-59EDB19D8C59}"/>
                </c:ext>
              </c:extLst>
            </c:dLbl>
            <c:spPr>
              <a:noFill/>
              <a:ln>
                <a:noFill/>
              </a:ln>
              <a:effectLst/>
            </c:spPr>
            <c:txPr>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women'!$F$3:$F$32</c:f>
              <c:numCache>
                <c:formatCode>0</c:formatCode>
                <c:ptCount val="30"/>
                <c:pt idx="0">
                  <c:v>493</c:v>
                </c:pt>
                <c:pt idx="1">
                  <c:v>1359</c:v>
                </c:pt>
                <c:pt idx="2">
                  <c:v>3601</c:v>
                </c:pt>
                <c:pt idx="3">
                  <c:v>7776</c:v>
                </c:pt>
                <c:pt idx="4">
                  <c:v>13631</c:v>
                </c:pt>
                <c:pt idx="5">
                  <c:v>20258</c:v>
                </c:pt>
                <c:pt idx="6">
                  <c:v>26826</c:v>
                </c:pt>
                <c:pt idx="7">
                  <c:v>32812</c:v>
                </c:pt>
                <c:pt idx="8">
                  <c:v>37818</c:v>
                </c:pt>
                <c:pt idx="9">
                  <c:v>41518</c:v>
                </c:pt>
                <c:pt idx="10">
                  <c:v>43707</c:v>
                </c:pt>
                <c:pt idx="11">
                  <c:v>44368</c:v>
                </c:pt>
                <c:pt idx="12">
                  <c:v>44075</c:v>
                </c:pt>
                <c:pt idx="13">
                  <c:v>43269</c:v>
                </c:pt>
                <c:pt idx="14">
                  <c:v>42434</c:v>
                </c:pt>
                <c:pt idx="15">
                  <c:v>41819</c:v>
                </c:pt>
                <c:pt idx="16">
                  <c:v>41382</c:v>
                </c:pt>
                <c:pt idx="17">
                  <c:v>40996</c:v>
                </c:pt>
                <c:pt idx="18">
                  <c:v>40565</c:v>
                </c:pt>
                <c:pt idx="19">
                  <c:v>40045</c:v>
                </c:pt>
                <c:pt idx="20">
                  <c:v>39617</c:v>
                </c:pt>
                <c:pt idx="21">
                  <c:v>39299</c:v>
                </c:pt>
                <c:pt idx="22">
                  <c:v>39017</c:v>
                </c:pt>
                <c:pt idx="23">
                  <c:v>38708</c:v>
                </c:pt>
                <c:pt idx="24">
                  <c:v>38344</c:v>
                </c:pt>
                <c:pt idx="25">
                  <c:v>37962</c:v>
                </c:pt>
                <c:pt idx="26">
                  <c:v>37571</c:v>
                </c:pt>
                <c:pt idx="27">
                  <c:v>37171</c:v>
                </c:pt>
                <c:pt idx="28">
                  <c:v>36739</c:v>
                </c:pt>
                <c:pt idx="29">
                  <c:v>36303</c:v>
                </c:pt>
              </c:numCache>
            </c:numRef>
          </c:val>
          <c:smooth val="0"/>
          <c:extLst>
            <c:ext xmlns:c16="http://schemas.microsoft.com/office/drawing/2014/chart" uri="{C3380CC4-5D6E-409C-BE32-E72D297353CC}">
              <c16:uniqueId val="{00000005-FF3D-4B82-8D5A-1E1A64EA7440}"/>
            </c:ext>
          </c:extLst>
        </c:ser>
        <c:ser>
          <c:idx val="4"/>
          <c:order val="4"/>
          <c:tx>
            <c:strRef>
              <c:f>'PLHIV_Adults vs women'!$G$2</c:f>
              <c:strCache>
                <c:ptCount val="1"/>
                <c:pt idx="0">
                  <c:v>Women Lower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women'!$G$3:$G$32</c:f>
              <c:numCache>
                <c:formatCode>0</c:formatCode>
                <c:ptCount val="30"/>
                <c:pt idx="0">
                  <c:v>437</c:v>
                </c:pt>
                <c:pt idx="1">
                  <c:v>1211</c:v>
                </c:pt>
                <c:pt idx="2">
                  <c:v>3205</c:v>
                </c:pt>
                <c:pt idx="3">
                  <c:v>6894</c:v>
                </c:pt>
                <c:pt idx="4">
                  <c:v>12201</c:v>
                </c:pt>
                <c:pt idx="5">
                  <c:v>17956</c:v>
                </c:pt>
                <c:pt idx="6">
                  <c:v>23990</c:v>
                </c:pt>
                <c:pt idx="7">
                  <c:v>29367</c:v>
                </c:pt>
                <c:pt idx="8">
                  <c:v>33807</c:v>
                </c:pt>
                <c:pt idx="9">
                  <c:v>36900</c:v>
                </c:pt>
                <c:pt idx="10">
                  <c:v>38680</c:v>
                </c:pt>
                <c:pt idx="11">
                  <c:v>38862</c:v>
                </c:pt>
                <c:pt idx="12">
                  <c:v>38211</c:v>
                </c:pt>
                <c:pt idx="13">
                  <c:v>37233</c:v>
                </c:pt>
                <c:pt idx="14">
                  <c:v>36227</c:v>
                </c:pt>
                <c:pt idx="15">
                  <c:v>35487</c:v>
                </c:pt>
                <c:pt idx="16">
                  <c:v>35150</c:v>
                </c:pt>
                <c:pt idx="17">
                  <c:v>34801</c:v>
                </c:pt>
                <c:pt idx="18">
                  <c:v>34763</c:v>
                </c:pt>
                <c:pt idx="19">
                  <c:v>34418</c:v>
                </c:pt>
                <c:pt idx="20">
                  <c:v>34145</c:v>
                </c:pt>
                <c:pt idx="21">
                  <c:v>34044</c:v>
                </c:pt>
                <c:pt idx="22">
                  <c:v>33989</c:v>
                </c:pt>
                <c:pt idx="23">
                  <c:v>33897</c:v>
                </c:pt>
                <c:pt idx="24">
                  <c:v>33656</c:v>
                </c:pt>
                <c:pt idx="25">
                  <c:v>33067</c:v>
                </c:pt>
                <c:pt idx="26">
                  <c:v>32533</c:v>
                </c:pt>
                <c:pt idx="27">
                  <c:v>32179</c:v>
                </c:pt>
                <c:pt idx="28">
                  <c:v>31926</c:v>
                </c:pt>
                <c:pt idx="29">
                  <c:v>31566</c:v>
                </c:pt>
              </c:numCache>
            </c:numRef>
          </c:val>
          <c:smooth val="0"/>
          <c:extLst>
            <c:ext xmlns:c16="http://schemas.microsoft.com/office/drawing/2014/chart" uri="{C3380CC4-5D6E-409C-BE32-E72D297353CC}">
              <c16:uniqueId val="{00000006-FF3D-4B82-8D5A-1E1A64EA7440}"/>
            </c:ext>
          </c:extLst>
        </c:ser>
        <c:ser>
          <c:idx val="5"/>
          <c:order val="5"/>
          <c:tx>
            <c:strRef>
              <c:f>'PLHIV_Adults vs women'!$H$2</c:f>
              <c:strCache>
                <c:ptCount val="1"/>
                <c:pt idx="0">
                  <c:v>Women Upper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women'!$H$3:$H$32</c:f>
              <c:numCache>
                <c:formatCode>0</c:formatCode>
                <c:ptCount val="30"/>
                <c:pt idx="0">
                  <c:v>549</c:v>
                </c:pt>
                <c:pt idx="1">
                  <c:v>1497</c:v>
                </c:pt>
                <c:pt idx="2">
                  <c:v>3954</c:v>
                </c:pt>
                <c:pt idx="3">
                  <c:v>8496</c:v>
                </c:pt>
                <c:pt idx="4">
                  <c:v>14983</c:v>
                </c:pt>
                <c:pt idx="5">
                  <c:v>22176</c:v>
                </c:pt>
                <c:pt idx="6">
                  <c:v>29563</c:v>
                </c:pt>
                <c:pt idx="7">
                  <c:v>36135</c:v>
                </c:pt>
                <c:pt idx="8">
                  <c:v>42016</c:v>
                </c:pt>
                <c:pt idx="9">
                  <c:v>46622</c:v>
                </c:pt>
                <c:pt idx="10">
                  <c:v>49526</c:v>
                </c:pt>
                <c:pt idx="11">
                  <c:v>50454</c:v>
                </c:pt>
                <c:pt idx="12">
                  <c:v>50779</c:v>
                </c:pt>
                <c:pt idx="13">
                  <c:v>50756</c:v>
                </c:pt>
                <c:pt idx="14">
                  <c:v>50391</c:v>
                </c:pt>
                <c:pt idx="15">
                  <c:v>49995</c:v>
                </c:pt>
                <c:pt idx="16">
                  <c:v>49470</c:v>
                </c:pt>
                <c:pt idx="17">
                  <c:v>48860</c:v>
                </c:pt>
                <c:pt idx="18">
                  <c:v>48505</c:v>
                </c:pt>
                <c:pt idx="19">
                  <c:v>47680</c:v>
                </c:pt>
                <c:pt idx="20">
                  <c:v>46900</c:v>
                </c:pt>
                <c:pt idx="21">
                  <c:v>46198</c:v>
                </c:pt>
                <c:pt idx="22">
                  <c:v>45506</c:v>
                </c:pt>
                <c:pt idx="23">
                  <c:v>44789</c:v>
                </c:pt>
                <c:pt idx="24">
                  <c:v>44343</c:v>
                </c:pt>
                <c:pt idx="25">
                  <c:v>43778</c:v>
                </c:pt>
                <c:pt idx="26">
                  <c:v>43316</c:v>
                </c:pt>
                <c:pt idx="27">
                  <c:v>42582</c:v>
                </c:pt>
                <c:pt idx="28">
                  <c:v>42071</c:v>
                </c:pt>
                <c:pt idx="29">
                  <c:v>41548</c:v>
                </c:pt>
              </c:numCache>
            </c:numRef>
          </c:val>
          <c:smooth val="0"/>
          <c:extLst>
            <c:ext xmlns:c16="http://schemas.microsoft.com/office/drawing/2014/chart" uri="{C3380CC4-5D6E-409C-BE32-E72D297353CC}">
              <c16:uniqueId val="{00000007-FF3D-4B82-8D5A-1E1A64EA7440}"/>
            </c:ext>
          </c:extLst>
        </c:ser>
        <c:dLbls>
          <c:showLegendKey val="0"/>
          <c:showVal val="0"/>
          <c:showCatName val="0"/>
          <c:showSerName val="0"/>
          <c:showPercent val="0"/>
          <c:showBubbleSize val="0"/>
        </c:dLbls>
        <c:smooth val="0"/>
        <c:axId val="45270144"/>
        <c:axId val="45271680"/>
      </c:lineChart>
      <c:catAx>
        <c:axId val="4527014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5271680"/>
        <c:crosses val="autoZero"/>
        <c:auto val="1"/>
        <c:lblAlgn val="ctr"/>
        <c:lblOffset val="100"/>
        <c:tickLblSkip val="1"/>
        <c:noMultiLvlLbl val="0"/>
      </c:catAx>
      <c:valAx>
        <c:axId val="45271680"/>
        <c:scaling>
          <c:orientation val="minMax"/>
        </c:scaling>
        <c:delete val="0"/>
        <c:axPos val="l"/>
        <c:title>
          <c:tx>
            <c:rich>
              <a:bodyPr rot="-5400000" vert="horz"/>
              <a:lstStyle/>
              <a:p>
                <a:pPr>
                  <a:defRPr/>
                </a:pPr>
                <a:r>
                  <a:rPr lang="en-US" dirty="0"/>
                  <a:t>Number (estimate)</a:t>
                </a:r>
              </a:p>
            </c:rich>
          </c:tx>
          <c:overlay val="0"/>
        </c:title>
        <c:numFmt formatCode="0" sourceLinked="1"/>
        <c:majorTickMark val="out"/>
        <c:minorTickMark val="none"/>
        <c:tickLblPos val="nextTo"/>
        <c:crossAx val="4527014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610788701749392E-2"/>
          <c:y val="0.16688509949880412"/>
          <c:w val="0.89436705819250917"/>
          <c:h val="0.62125764293987151"/>
        </c:manualLayout>
      </c:layout>
      <c:barChart>
        <c:barDir val="col"/>
        <c:grouping val="clustered"/>
        <c:varyColors val="0"/>
        <c:ser>
          <c:idx val="0"/>
          <c:order val="0"/>
          <c:tx>
            <c:strRef>
              <c:f>'[Chart in Microsoft PowerPoint]HIV testing KP'!$A$3</c:f>
              <c:strCache>
                <c:ptCount val="1"/>
                <c:pt idx="0">
                  <c:v>FSW *</c:v>
                </c:pt>
              </c:strCache>
            </c:strRef>
          </c:tx>
          <c:spPr>
            <a:solidFill>
              <a:srgbClr val="00A99A"/>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 in Microsoft PowerPoint]HIV testing KP'!$B$2:$F$2</c:f>
              <c:numCache>
                <c:formatCode>General</c:formatCode>
                <c:ptCount val="5"/>
                <c:pt idx="0">
                  <c:v>2007</c:v>
                </c:pt>
                <c:pt idx="1">
                  <c:v>2010</c:v>
                </c:pt>
                <c:pt idx="2">
                  <c:v>2013</c:v>
                </c:pt>
                <c:pt idx="3">
                  <c:v>2016</c:v>
                </c:pt>
                <c:pt idx="4">
                  <c:v>2019</c:v>
                </c:pt>
              </c:numCache>
            </c:numRef>
          </c:cat>
          <c:val>
            <c:numRef>
              <c:f>'[Chart in Microsoft PowerPoint]HIV testing KP'!$B$3:$F$3</c:f>
              <c:numCache>
                <c:formatCode>General</c:formatCode>
                <c:ptCount val="5"/>
                <c:pt idx="0">
                  <c:v>68</c:v>
                </c:pt>
                <c:pt idx="1">
                  <c:v>82</c:v>
                </c:pt>
                <c:pt idx="2">
                  <c:v>68.3</c:v>
                </c:pt>
                <c:pt idx="3">
                  <c:v>72</c:v>
                </c:pt>
              </c:numCache>
            </c:numRef>
          </c:val>
          <c:extLst>
            <c:ext xmlns:c16="http://schemas.microsoft.com/office/drawing/2014/chart" uri="{C3380CC4-5D6E-409C-BE32-E72D297353CC}">
              <c16:uniqueId val="{00000000-A3C2-4C4F-A998-FE033934248B}"/>
            </c:ext>
          </c:extLst>
        </c:ser>
        <c:ser>
          <c:idx val="1"/>
          <c:order val="1"/>
          <c:tx>
            <c:strRef>
              <c:f>'[Chart in Microsoft PowerPoint]HIV testing KP'!$A$4</c:f>
              <c:strCache>
                <c:ptCount val="1"/>
                <c:pt idx="0">
                  <c:v>MSM</c:v>
                </c:pt>
              </c:strCache>
            </c:strRef>
          </c:tx>
          <c:spPr>
            <a:solidFill>
              <a:srgbClr val="F78E1E"/>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 in Microsoft PowerPoint]HIV testing KP'!$B$2:$F$2</c:f>
              <c:numCache>
                <c:formatCode>General</c:formatCode>
                <c:ptCount val="5"/>
                <c:pt idx="0">
                  <c:v>2007</c:v>
                </c:pt>
                <c:pt idx="1">
                  <c:v>2010</c:v>
                </c:pt>
                <c:pt idx="2">
                  <c:v>2013</c:v>
                </c:pt>
                <c:pt idx="3">
                  <c:v>2016</c:v>
                </c:pt>
                <c:pt idx="4">
                  <c:v>2019</c:v>
                </c:pt>
              </c:numCache>
            </c:numRef>
          </c:cat>
          <c:val>
            <c:numRef>
              <c:f>'[Chart in Microsoft PowerPoint]HIV testing KP'!$B$4:$F$4</c:f>
              <c:numCache>
                <c:formatCode>General</c:formatCode>
                <c:ptCount val="5"/>
                <c:pt idx="0">
                  <c:v>58</c:v>
                </c:pt>
                <c:pt idx="1">
                  <c:v>34</c:v>
                </c:pt>
                <c:pt idx="2">
                  <c:v>86.79</c:v>
                </c:pt>
                <c:pt idx="3">
                  <c:v>70</c:v>
                </c:pt>
                <c:pt idx="4">
                  <c:v>51.9</c:v>
                </c:pt>
              </c:numCache>
            </c:numRef>
          </c:val>
          <c:extLst>
            <c:ext xmlns:c16="http://schemas.microsoft.com/office/drawing/2014/chart" uri="{C3380CC4-5D6E-409C-BE32-E72D297353CC}">
              <c16:uniqueId val="{00000001-A3C2-4C4F-A998-FE033934248B}"/>
            </c:ext>
          </c:extLst>
        </c:ser>
        <c:ser>
          <c:idx val="2"/>
          <c:order val="2"/>
          <c:tx>
            <c:strRef>
              <c:f>'[Chart in Microsoft PowerPoint]HIV testing KP'!$A$5</c:f>
              <c:strCache>
                <c:ptCount val="1"/>
                <c:pt idx="0">
                  <c:v>PWID</c:v>
                </c:pt>
              </c:strCache>
            </c:strRef>
          </c:tx>
          <c:spPr>
            <a:solidFill>
              <a:srgbClr val="00AEEF"/>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 in Microsoft PowerPoint]HIV testing KP'!$B$2:$F$2</c:f>
              <c:numCache>
                <c:formatCode>General</c:formatCode>
                <c:ptCount val="5"/>
                <c:pt idx="0">
                  <c:v>2007</c:v>
                </c:pt>
                <c:pt idx="1">
                  <c:v>2010</c:v>
                </c:pt>
                <c:pt idx="2">
                  <c:v>2013</c:v>
                </c:pt>
                <c:pt idx="3">
                  <c:v>2016</c:v>
                </c:pt>
                <c:pt idx="4">
                  <c:v>2019</c:v>
                </c:pt>
              </c:numCache>
            </c:numRef>
          </c:cat>
          <c:val>
            <c:numRef>
              <c:f>'[Chart in Microsoft PowerPoint]HIV testing KP'!$B$5:$F$5</c:f>
              <c:numCache>
                <c:formatCode>General</c:formatCode>
                <c:ptCount val="5"/>
                <c:pt idx="0">
                  <c:v>35</c:v>
                </c:pt>
                <c:pt idx="1">
                  <c:v>15</c:v>
                </c:pt>
                <c:pt idx="3">
                  <c:v>75</c:v>
                </c:pt>
              </c:numCache>
            </c:numRef>
          </c:val>
          <c:extLst>
            <c:ext xmlns:c16="http://schemas.microsoft.com/office/drawing/2014/chart" uri="{C3380CC4-5D6E-409C-BE32-E72D297353CC}">
              <c16:uniqueId val="{00000002-A3C2-4C4F-A998-FE033934248B}"/>
            </c:ext>
          </c:extLst>
        </c:ser>
        <c:dLbls>
          <c:showLegendKey val="0"/>
          <c:showVal val="0"/>
          <c:showCatName val="0"/>
          <c:showSerName val="0"/>
          <c:showPercent val="0"/>
          <c:showBubbleSize val="0"/>
        </c:dLbls>
        <c:gapWidth val="60"/>
        <c:axId val="224948608"/>
        <c:axId val="224950144"/>
      </c:barChart>
      <c:scatterChart>
        <c:scatterStyle val="lineMarker"/>
        <c:varyColors val="0"/>
        <c:ser>
          <c:idx val="3"/>
          <c:order val="3"/>
          <c:tx>
            <c:strRef>
              <c:f>'[Chart in Microsoft PowerPoint]HIV testing KP'!$M$1</c:f>
              <c:strCache>
                <c:ptCount val="1"/>
                <c:pt idx="0">
                  <c:v>tar</c:v>
                </c:pt>
              </c:strCache>
            </c:strRef>
          </c:tx>
          <c:spPr>
            <a:ln w="19050">
              <a:solidFill>
                <a:srgbClr val="E31837"/>
              </a:solidFill>
              <a:prstDash val="dash"/>
            </a:ln>
          </c:spPr>
          <c:marker>
            <c:symbol val="none"/>
          </c:marker>
          <c:xVal>
            <c:numRef>
              <c:f>'[Chart in Microsoft PowerPoint]HIV testing KP'!$L$2:$L$3</c:f>
              <c:numCache>
                <c:formatCode>General</c:formatCode>
                <c:ptCount val="2"/>
                <c:pt idx="0">
                  <c:v>0</c:v>
                </c:pt>
                <c:pt idx="1">
                  <c:v>1</c:v>
                </c:pt>
              </c:numCache>
            </c:numRef>
          </c:xVal>
          <c:yVal>
            <c:numRef>
              <c:f>'[Chart in Microsoft PowerPoint]HIV testing KP'!$M$2:$M$3</c:f>
              <c:numCache>
                <c:formatCode>General</c:formatCode>
                <c:ptCount val="2"/>
                <c:pt idx="0">
                  <c:v>90</c:v>
                </c:pt>
                <c:pt idx="1">
                  <c:v>90</c:v>
                </c:pt>
              </c:numCache>
            </c:numRef>
          </c:yVal>
          <c:smooth val="0"/>
          <c:extLst>
            <c:ext xmlns:c16="http://schemas.microsoft.com/office/drawing/2014/chart" uri="{C3380CC4-5D6E-409C-BE32-E72D297353CC}">
              <c16:uniqueId val="{00000003-A3C2-4C4F-A998-FE033934248B}"/>
            </c:ext>
          </c:extLst>
        </c:ser>
        <c:dLbls>
          <c:showLegendKey val="0"/>
          <c:showVal val="0"/>
          <c:showCatName val="0"/>
          <c:showSerName val="0"/>
          <c:showPercent val="0"/>
          <c:showBubbleSize val="0"/>
        </c:dLbls>
        <c:axId val="225090560"/>
        <c:axId val="224952704"/>
      </c:scatterChart>
      <c:catAx>
        <c:axId val="224948608"/>
        <c:scaling>
          <c:orientation val="minMax"/>
        </c:scaling>
        <c:delete val="0"/>
        <c:axPos val="b"/>
        <c:numFmt formatCode="General" sourceLinked="1"/>
        <c:majorTickMark val="out"/>
        <c:minorTickMark val="none"/>
        <c:tickLblPos val="nextTo"/>
        <c:crossAx val="224950144"/>
        <c:crosses val="autoZero"/>
        <c:auto val="1"/>
        <c:lblAlgn val="ctr"/>
        <c:lblOffset val="100"/>
        <c:noMultiLvlLbl val="0"/>
      </c:catAx>
      <c:valAx>
        <c:axId val="224950144"/>
        <c:scaling>
          <c:orientation val="minMax"/>
          <c:max val="100"/>
          <c:min val="0"/>
        </c:scaling>
        <c:delete val="0"/>
        <c:axPos val="l"/>
        <c:title>
          <c:tx>
            <c:rich>
              <a:bodyPr rot="0" vert="horz"/>
              <a:lstStyle/>
              <a:p>
                <a:pPr>
                  <a:defRPr/>
                </a:pPr>
                <a:r>
                  <a:rPr lang="en-US"/>
                  <a:t>%</a:t>
                </a:r>
              </a:p>
            </c:rich>
          </c:tx>
          <c:layout>
            <c:manualLayout>
              <c:xMode val="edge"/>
              <c:yMode val="edge"/>
              <c:x val="0"/>
              <c:y val="0.14176788785849265"/>
            </c:manualLayout>
          </c:layout>
          <c:overlay val="0"/>
        </c:title>
        <c:numFmt formatCode="General" sourceLinked="1"/>
        <c:majorTickMark val="out"/>
        <c:minorTickMark val="none"/>
        <c:tickLblPos val="nextTo"/>
        <c:crossAx val="224948608"/>
        <c:crosses val="autoZero"/>
        <c:crossBetween val="between"/>
        <c:majorUnit val="10"/>
      </c:valAx>
      <c:valAx>
        <c:axId val="224952704"/>
        <c:scaling>
          <c:orientation val="minMax"/>
          <c:max val="100"/>
          <c:min val="0"/>
        </c:scaling>
        <c:delete val="1"/>
        <c:axPos val="r"/>
        <c:numFmt formatCode="General" sourceLinked="1"/>
        <c:majorTickMark val="out"/>
        <c:minorTickMark val="none"/>
        <c:tickLblPos val="nextTo"/>
        <c:crossAx val="225090560"/>
        <c:crosses val="max"/>
        <c:crossBetween val="midCat"/>
        <c:majorUnit val="10"/>
      </c:valAx>
      <c:valAx>
        <c:axId val="225090560"/>
        <c:scaling>
          <c:orientation val="minMax"/>
          <c:max val="1"/>
          <c:min val="0"/>
        </c:scaling>
        <c:delete val="1"/>
        <c:axPos val="t"/>
        <c:numFmt formatCode="General" sourceLinked="1"/>
        <c:majorTickMark val="out"/>
        <c:minorTickMark val="none"/>
        <c:tickLblPos val="nextTo"/>
        <c:crossAx val="224952704"/>
        <c:crosses val="max"/>
        <c:crossBetween val="midCat"/>
        <c:majorUnit val="0.2"/>
      </c:valAx>
    </c:plotArea>
    <c:legend>
      <c:legendPos val="b"/>
      <c:legendEntry>
        <c:idx val="3"/>
        <c:delete val="1"/>
      </c:legendEntry>
      <c:layout>
        <c:manualLayout>
          <c:xMode val="edge"/>
          <c:yMode val="edge"/>
          <c:x val="0.28766320164901732"/>
          <c:y val="0.92640139189126758"/>
          <c:w val="0.27229265328347763"/>
          <c:h val="5.18693178048436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2070367202857"/>
          <c:y val="4.8525935961582313E-2"/>
          <c:w val="0.85667929632797135"/>
          <c:h val="0.77514395254629642"/>
        </c:manualLayout>
      </c:layout>
      <c:barChart>
        <c:barDir val="col"/>
        <c:grouping val="clustered"/>
        <c:varyColors val="0"/>
        <c:ser>
          <c:idx val="0"/>
          <c:order val="0"/>
          <c:spPr>
            <a:solidFill>
              <a:srgbClr val="00A99A"/>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KHM!$B$5:$L$5</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KHM!$B$6:$L$6</c:f>
              <c:numCache>
                <c:formatCode>0</c:formatCode>
                <c:ptCount val="11"/>
                <c:pt idx="0">
                  <c:v>59</c:v>
                </c:pt>
                <c:pt idx="1">
                  <c:v>51</c:v>
                </c:pt>
                <c:pt idx="2">
                  <c:v>44</c:v>
                </c:pt>
                <c:pt idx="3">
                  <c:v>120</c:v>
                </c:pt>
                <c:pt idx="4">
                  <c:v>35</c:v>
                </c:pt>
                <c:pt idx="5">
                  <c:v>327</c:v>
                </c:pt>
                <c:pt idx="6">
                  <c:v>253</c:v>
                </c:pt>
                <c:pt idx="7">
                  <c:v>371</c:v>
                </c:pt>
                <c:pt idx="8">
                  <c:v>382</c:v>
                </c:pt>
                <c:pt idx="9">
                  <c:v>304.64</c:v>
                </c:pt>
                <c:pt idx="10">
                  <c:v>456.9</c:v>
                </c:pt>
              </c:numCache>
            </c:numRef>
          </c:val>
          <c:extLst>
            <c:ext xmlns:c16="http://schemas.microsoft.com/office/drawing/2014/chart" uri="{C3380CC4-5D6E-409C-BE32-E72D297353CC}">
              <c16:uniqueId val="{00000000-7E2E-4DB8-9F87-F4AAAD38945A}"/>
            </c:ext>
          </c:extLst>
        </c:ser>
        <c:dLbls>
          <c:showLegendKey val="0"/>
          <c:showVal val="0"/>
          <c:showCatName val="0"/>
          <c:showSerName val="0"/>
          <c:showPercent val="0"/>
          <c:showBubbleSize val="0"/>
        </c:dLbls>
        <c:gapWidth val="90"/>
        <c:axId val="226638464"/>
        <c:axId val="226693504"/>
      </c:barChart>
      <c:scatterChart>
        <c:scatterStyle val="lineMarker"/>
        <c:varyColors val="0"/>
        <c:ser>
          <c:idx val="1"/>
          <c:order val="1"/>
          <c:tx>
            <c:strRef>
              <c:f>KHM!$P$1</c:f>
              <c:strCache>
                <c:ptCount val="1"/>
                <c:pt idx="0">
                  <c:v>t1</c:v>
                </c:pt>
              </c:strCache>
            </c:strRef>
          </c:tx>
          <c:spPr>
            <a:ln w="25400">
              <a:solidFill>
                <a:srgbClr val="F78E1E"/>
              </a:solidFill>
              <a:prstDash val="dash"/>
            </a:ln>
          </c:spPr>
          <c:marker>
            <c:symbol val="none"/>
          </c:marker>
          <c:xVal>
            <c:numRef>
              <c:f>KHM!$O$2:$O$3</c:f>
              <c:numCache>
                <c:formatCode>General</c:formatCode>
                <c:ptCount val="2"/>
                <c:pt idx="0">
                  <c:v>0</c:v>
                </c:pt>
                <c:pt idx="1">
                  <c:v>1</c:v>
                </c:pt>
              </c:numCache>
            </c:numRef>
          </c:xVal>
          <c:yVal>
            <c:numRef>
              <c:f>KHM!$P$2:$P$3</c:f>
              <c:numCache>
                <c:formatCode>General</c:formatCode>
                <c:ptCount val="2"/>
                <c:pt idx="0">
                  <c:v>100</c:v>
                </c:pt>
                <c:pt idx="1">
                  <c:v>100</c:v>
                </c:pt>
              </c:numCache>
            </c:numRef>
          </c:yVal>
          <c:smooth val="0"/>
          <c:extLst>
            <c:ext xmlns:c16="http://schemas.microsoft.com/office/drawing/2014/chart" uri="{C3380CC4-5D6E-409C-BE32-E72D297353CC}">
              <c16:uniqueId val="{00000001-7E2E-4DB8-9F87-F4AAAD38945A}"/>
            </c:ext>
          </c:extLst>
        </c:ser>
        <c:ser>
          <c:idx val="2"/>
          <c:order val="2"/>
          <c:tx>
            <c:strRef>
              <c:f>KHM!$Q$1</c:f>
              <c:strCache>
                <c:ptCount val="1"/>
                <c:pt idx="0">
                  <c:v>t2</c:v>
                </c:pt>
              </c:strCache>
            </c:strRef>
          </c:tx>
          <c:spPr>
            <a:ln w="25400">
              <a:solidFill>
                <a:srgbClr val="00A99A"/>
              </a:solidFill>
              <a:prstDash val="dash"/>
            </a:ln>
          </c:spPr>
          <c:marker>
            <c:symbol val="none"/>
          </c:marker>
          <c:xVal>
            <c:numRef>
              <c:f>KHM!$O$2:$O$3</c:f>
              <c:numCache>
                <c:formatCode>General</c:formatCode>
                <c:ptCount val="2"/>
                <c:pt idx="0">
                  <c:v>0</c:v>
                </c:pt>
                <c:pt idx="1">
                  <c:v>1</c:v>
                </c:pt>
              </c:numCache>
            </c:numRef>
          </c:xVal>
          <c:yVal>
            <c:numRef>
              <c:f>KHM!$Q$2:$Q$3</c:f>
              <c:numCache>
                <c:formatCode>General</c:formatCode>
                <c:ptCount val="2"/>
                <c:pt idx="0">
                  <c:v>200</c:v>
                </c:pt>
                <c:pt idx="1">
                  <c:v>200</c:v>
                </c:pt>
              </c:numCache>
            </c:numRef>
          </c:yVal>
          <c:smooth val="0"/>
          <c:extLst>
            <c:ext xmlns:c16="http://schemas.microsoft.com/office/drawing/2014/chart" uri="{C3380CC4-5D6E-409C-BE32-E72D297353CC}">
              <c16:uniqueId val="{00000002-7E2E-4DB8-9F87-F4AAAD38945A}"/>
            </c:ext>
          </c:extLst>
        </c:ser>
        <c:dLbls>
          <c:showLegendKey val="0"/>
          <c:showVal val="0"/>
          <c:showCatName val="0"/>
          <c:showSerName val="0"/>
          <c:showPercent val="0"/>
          <c:showBubbleSize val="0"/>
        </c:dLbls>
        <c:axId val="226715136"/>
        <c:axId val="226696192"/>
      </c:scatterChart>
      <c:catAx>
        <c:axId val="226638464"/>
        <c:scaling>
          <c:orientation val="minMax"/>
        </c:scaling>
        <c:delete val="0"/>
        <c:axPos val="b"/>
        <c:numFmt formatCode="General" sourceLinked="0"/>
        <c:majorTickMark val="out"/>
        <c:minorTickMark val="none"/>
        <c:tickLblPos val="nextTo"/>
        <c:txPr>
          <a:bodyPr rot="-2700000"/>
          <a:lstStyle/>
          <a:p>
            <a:pPr>
              <a:defRPr/>
            </a:pPr>
            <a:endParaRPr lang="en-US"/>
          </a:p>
        </c:txPr>
        <c:crossAx val="226693504"/>
        <c:crosses val="autoZero"/>
        <c:auto val="1"/>
        <c:lblAlgn val="ctr"/>
        <c:lblOffset val="100"/>
        <c:noMultiLvlLbl val="0"/>
      </c:catAx>
      <c:valAx>
        <c:axId val="226693504"/>
        <c:scaling>
          <c:orientation val="minMax"/>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0" sourceLinked="1"/>
        <c:majorTickMark val="out"/>
        <c:minorTickMark val="none"/>
        <c:tickLblPos val="nextTo"/>
        <c:crossAx val="226638464"/>
        <c:crosses val="autoZero"/>
        <c:crossBetween val="between"/>
        <c:majorUnit val="100"/>
      </c:valAx>
      <c:valAx>
        <c:axId val="226696192"/>
        <c:scaling>
          <c:orientation val="minMax"/>
          <c:max val="400"/>
          <c:min val="0"/>
        </c:scaling>
        <c:delete val="1"/>
        <c:axPos val="r"/>
        <c:numFmt formatCode="General" sourceLinked="1"/>
        <c:majorTickMark val="out"/>
        <c:minorTickMark val="none"/>
        <c:tickLblPos val="nextTo"/>
        <c:crossAx val="226715136"/>
        <c:crosses val="max"/>
        <c:crossBetween val="midCat"/>
        <c:majorUnit val="100"/>
      </c:valAx>
      <c:valAx>
        <c:axId val="226715136"/>
        <c:scaling>
          <c:orientation val="minMax"/>
          <c:max val="1"/>
          <c:min val="0"/>
        </c:scaling>
        <c:delete val="1"/>
        <c:axPos val="t"/>
        <c:numFmt formatCode="General" sourceLinked="1"/>
        <c:majorTickMark val="out"/>
        <c:minorTickMark val="none"/>
        <c:tickLblPos val="nextTo"/>
        <c:crossAx val="226696192"/>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'PWID_source of needle'!$B$30</c:f>
              <c:strCache>
                <c:ptCount val="1"/>
                <c:pt idx="0">
                  <c:v>%</c:v>
                </c:pt>
              </c:strCache>
            </c:strRef>
          </c:tx>
          <c:spPr>
            <a:solidFill>
              <a:srgbClr val="63CDF6"/>
            </a:solidFill>
            <a:ln>
              <a:noFill/>
            </a:ln>
          </c:spPr>
          <c:invertIfNegative val="0"/>
          <c:dPt>
            <c:idx val="10"/>
            <c:invertIfNegative val="0"/>
            <c:bubble3D val="0"/>
            <c:spPr>
              <a:pattFill prst="dkUpDiag">
                <a:fgClr>
                  <a:srgbClr val="63CDF6"/>
                </a:fgClr>
                <a:bgClr>
                  <a:schemeClr val="bg1"/>
                </a:bgClr>
              </a:pattFill>
              <a:ln>
                <a:noFill/>
              </a:ln>
            </c:spPr>
            <c:extLst>
              <c:ext xmlns:c16="http://schemas.microsoft.com/office/drawing/2014/chart" uri="{C3380CC4-5D6E-409C-BE32-E72D297353CC}">
                <c16:uniqueId val="{00000001-465F-40FA-A4BF-FD91DD77FFA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'PWID_source of needle'!$A$31:$A$38</c:f>
              <c:strCache>
                <c:ptCount val="8"/>
                <c:pt idx="0">
                  <c:v>NGO 
drop-in
 center </c:v>
                </c:pt>
                <c:pt idx="1">
                  <c:v>Pharmacy
or drug seller </c:v>
                </c:pt>
                <c:pt idx="2">
                  <c:v>NSP program</c:v>
                </c:pt>
                <c:pt idx="3">
                  <c:v>Friends </c:v>
                </c:pt>
                <c:pt idx="4">
                  <c:v>Drug seller </c:v>
                </c:pt>
                <c:pt idx="5">
                  <c:v>Public or 
private 
health facility </c:v>
                </c:pt>
                <c:pt idx="6">
                  <c:v>Sexual 
partner </c:v>
                </c:pt>
                <c:pt idx="7">
                  <c:v>Other 
drug users </c:v>
                </c:pt>
              </c:strCache>
            </c:strRef>
          </c:cat>
          <c:val>
            <c:numRef>
              <c:f>'PWID_source of needle'!$B$31:$B$38</c:f>
              <c:numCache>
                <c:formatCode>0</c:formatCode>
                <c:ptCount val="8"/>
                <c:pt idx="0">
                  <c:v>27.1</c:v>
                </c:pt>
                <c:pt idx="1">
                  <c:v>20.399999999999999</c:v>
                </c:pt>
                <c:pt idx="2">
                  <c:v>16.600000000000001</c:v>
                </c:pt>
                <c:pt idx="3">
                  <c:v>6.6</c:v>
                </c:pt>
                <c:pt idx="4">
                  <c:v>1.7</c:v>
                </c:pt>
                <c:pt idx="5">
                  <c:v>1.1000000000000001</c:v>
                </c:pt>
                <c:pt idx="6">
                  <c:v>1.1000000000000001</c:v>
                </c:pt>
                <c:pt idx="7">
                  <c:v>0.6</c:v>
                </c:pt>
              </c:numCache>
            </c:numRef>
          </c:val>
          <c:extLst>
            <c:ext xmlns:c16="http://schemas.microsoft.com/office/drawing/2014/chart" uri="{C3380CC4-5D6E-409C-BE32-E72D297353CC}">
              <c16:uniqueId val="{00000002-465F-40FA-A4BF-FD91DD77FFA6}"/>
            </c:ext>
          </c:extLst>
        </c:ser>
        <c:dLbls>
          <c:showLegendKey val="0"/>
          <c:showVal val="0"/>
          <c:showCatName val="0"/>
          <c:showSerName val="0"/>
          <c:showPercent val="0"/>
          <c:showBubbleSize val="0"/>
        </c:dLbls>
        <c:gapWidth val="150"/>
        <c:axId val="227461760"/>
        <c:axId val="227471744"/>
      </c:barChart>
      <c:catAx>
        <c:axId val="227461760"/>
        <c:scaling>
          <c:orientation val="minMax"/>
        </c:scaling>
        <c:delete val="0"/>
        <c:axPos val="b"/>
        <c:numFmt formatCode="General" sourceLinked="0"/>
        <c:majorTickMark val="out"/>
        <c:minorTickMark val="none"/>
        <c:tickLblPos val="nextTo"/>
        <c:crossAx val="227471744"/>
        <c:crosses val="autoZero"/>
        <c:auto val="1"/>
        <c:lblAlgn val="ctr"/>
        <c:lblOffset val="100"/>
        <c:noMultiLvlLbl val="0"/>
      </c:catAx>
      <c:valAx>
        <c:axId val="227471744"/>
        <c:scaling>
          <c:orientation val="minMax"/>
          <c:max val="100"/>
          <c:min val="0"/>
        </c:scaling>
        <c:delete val="0"/>
        <c:axPos val="l"/>
        <c:title>
          <c:tx>
            <c:rich>
              <a:bodyPr rot="0" vert="horz"/>
              <a:lstStyle/>
              <a:p>
                <a:pPr>
                  <a:defRPr/>
                </a:pPr>
                <a:r>
                  <a:rPr lang="en-US" dirty="0"/>
                  <a:t>%</a:t>
                </a:r>
              </a:p>
            </c:rich>
          </c:tx>
          <c:layout>
            <c:manualLayout>
              <c:xMode val="edge"/>
              <c:yMode val="edge"/>
              <c:x val="1.005527543681457E-2"/>
              <c:y val="9.9919365377130402E-4"/>
            </c:manualLayout>
          </c:layout>
          <c:overlay val="0"/>
        </c:title>
        <c:numFmt formatCode="0" sourceLinked="1"/>
        <c:majorTickMark val="out"/>
        <c:minorTickMark val="none"/>
        <c:tickLblPos val="nextTo"/>
        <c:crossAx val="227461760"/>
        <c:crosses val="autoZero"/>
        <c:crossBetween val="between"/>
        <c:majorUnit val="2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63447027054310523"/>
        </c:manualLayout>
      </c:layout>
      <c:barChart>
        <c:barDir val="col"/>
        <c:grouping val="clustered"/>
        <c:varyColors val="0"/>
        <c:ser>
          <c:idx val="1"/>
          <c:order val="1"/>
          <c:tx>
            <c:strRef>
              <c:f>Rounded!$E$2</c:f>
              <c:strCache>
                <c:ptCount val="1"/>
                <c:pt idx="0">
                  <c:v>% PLHIV on ART</c:v>
                </c:pt>
              </c:strCache>
            </c:strRef>
          </c:tx>
          <c:spPr>
            <a:solidFill>
              <a:srgbClr val="F26B73"/>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3A4-4139-A582-656A1E10614B}"/>
                </c:ext>
              </c:extLst>
            </c:dLbl>
            <c:dLbl>
              <c:idx val="1"/>
              <c:delete val="1"/>
              <c:extLst>
                <c:ext xmlns:c15="http://schemas.microsoft.com/office/drawing/2012/chart" uri="{CE6537A1-D6FC-4f65-9D91-7224C49458BB}"/>
                <c:ext xmlns:c16="http://schemas.microsoft.com/office/drawing/2014/chart" uri="{C3380CC4-5D6E-409C-BE32-E72D297353CC}">
                  <c16:uniqueId val="{00000001-73A4-4139-A582-656A1E10614B}"/>
                </c:ext>
              </c:extLst>
            </c:dLbl>
            <c:dLbl>
              <c:idx val="2"/>
              <c:delete val="1"/>
              <c:extLst>
                <c:ext xmlns:c15="http://schemas.microsoft.com/office/drawing/2012/chart" uri="{CE6537A1-D6FC-4f65-9D91-7224C49458BB}"/>
                <c:ext xmlns:c16="http://schemas.microsoft.com/office/drawing/2014/chart" uri="{C3380CC4-5D6E-409C-BE32-E72D297353CC}">
                  <c16:uniqueId val="{00000002-73A4-4139-A582-656A1E10614B}"/>
                </c:ext>
              </c:extLst>
            </c:dLbl>
            <c:dLbl>
              <c:idx val="3"/>
              <c:delete val="1"/>
              <c:extLst>
                <c:ext xmlns:c15="http://schemas.microsoft.com/office/drawing/2012/chart" uri="{CE6537A1-D6FC-4f65-9D91-7224C49458BB}"/>
                <c:ext xmlns:c16="http://schemas.microsoft.com/office/drawing/2014/chart" uri="{C3380CC4-5D6E-409C-BE32-E72D297353CC}">
                  <c16:uniqueId val="{00000003-73A4-4139-A582-656A1E10614B}"/>
                </c:ext>
              </c:extLst>
            </c:dLbl>
            <c:dLbl>
              <c:idx val="4"/>
              <c:delete val="1"/>
              <c:extLst>
                <c:ext xmlns:c15="http://schemas.microsoft.com/office/drawing/2012/chart" uri="{CE6537A1-D6FC-4f65-9D91-7224C49458BB}"/>
                <c:ext xmlns:c16="http://schemas.microsoft.com/office/drawing/2014/chart" uri="{C3380CC4-5D6E-409C-BE32-E72D297353CC}">
                  <c16:uniqueId val="{00000004-73A4-4139-A582-656A1E10614B}"/>
                </c:ext>
              </c:extLst>
            </c:dLbl>
            <c:dLbl>
              <c:idx val="5"/>
              <c:delete val="1"/>
              <c:extLst>
                <c:ext xmlns:c15="http://schemas.microsoft.com/office/drawing/2012/chart" uri="{CE6537A1-D6FC-4f65-9D91-7224C49458BB}"/>
                <c:ext xmlns:c16="http://schemas.microsoft.com/office/drawing/2014/chart" uri="{C3380CC4-5D6E-409C-BE32-E72D297353CC}">
                  <c16:uniqueId val="{00000000-C417-45B0-94C6-DFAD7BA98C6C}"/>
                </c:ext>
              </c:extLst>
            </c:dLbl>
            <c:dLbl>
              <c:idx val="6"/>
              <c:delete val="1"/>
              <c:extLst>
                <c:ext xmlns:c15="http://schemas.microsoft.com/office/drawing/2012/chart" uri="{CE6537A1-D6FC-4f65-9D91-7224C49458BB}"/>
                <c:ext xmlns:c16="http://schemas.microsoft.com/office/drawing/2014/chart" uri="{C3380CC4-5D6E-409C-BE32-E72D297353CC}">
                  <c16:uniqueId val="{00000001-C417-45B0-94C6-DFAD7BA98C6C}"/>
                </c:ext>
              </c:extLst>
            </c:dLbl>
            <c:dLbl>
              <c:idx val="7"/>
              <c:delete val="1"/>
              <c:extLst>
                <c:ext xmlns:c15="http://schemas.microsoft.com/office/drawing/2012/chart" uri="{CE6537A1-D6FC-4f65-9D91-7224C49458BB}"/>
                <c:ext xmlns:c16="http://schemas.microsoft.com/office/drawing/2014/chart" uri="{C3380CC4-5D6E-409C-BE32-E72D297353CC}">
                  <c16:uniqueId val="{00000002-C417-45B0-94C6-DFAD7BA98C6C}"/>
                </c:ext>
              </c:extLst>
            </c:dLbl>
            <c:dLbl>
              <c:idx val="8"/>
              <c:delete val="1"/>
              <c:extLst>
                <c:ext xmlns:c15="http://schemas.microsoft.com/office/drawing/2012/chart" uri="{CE6537A1-D6FC-4f65-9D91-7224C49458BB}"/>
                <c:ext xmlns:c16="http://schemas.microsoft.com/office/drawing/2014/chart" uri="{C3380CC4-5D6E-409C-BE32-E72D297353CC}">
                  <c16:uniqueId val="{00000003-C417-45B0-94C6-DFAD7BA98C6C}"/>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Rounded!$E$3:$E$22</c:f>
              <c:numCache>
                <c:formatCode>General</c:formatCode>
                <c:ptCount val="20"/>
                <c:pt idx="0">
                  <c:v>0</c:v>
                </c:pt>
                <c:pt idx="1">
                  <c:v>0</c:v>
                </c:pt>
                <c:pt idx="2">
                  <c:v>0</c:v>
                </c:pt>
                <c:pt idx="3">
                  <c:v>2</c:v>
                </c:pt>
                <c:pt idx="4">
                  <c:v>6</c:v>
                </c:pt>
                <c:pt idx="5">
                  <c:v>13</c:v>
                </c:pt>
                <c:pt idx="6">
                  <c:v>22</c:v>
                </c:pt>
                <c:pt idx="7">
                  <c:v>30</c:v>
                </c:pt>
                <c:pt idx="8">
                  <c:v>36</c:v>
                </c:pt>
                <c:pt idx="9">
                  <c:v>43</c:v>
                </c:pt>
                <c:pt idx="10">
                  <c:v>51</c:v>
                </c:pt>
                <c:pt idx="11">
                  <c:v>56</c:v>
                </c:pt>
                <c:pt idx="12">
                  <c:v>60</c:v>
                </c:pt>
                <c:pt idx="13">
                  <c:v>63</c:v>
                </c:pt>
                <c:pt idx="14">
                  <c:v>67</c:v>
                </c:pt>
                <c:pt idx="15">
                  <c:v>71</c:v>
                </c:pt>
                <c:pt idx="16">
                  <c:v>74</c:v>
                </c:pt>
                <c:pt idx="17">
                  <c:v>78</c:v>
                </c:pt>
                <c:pt idx="18">
                  <c:v>81</c:v>
                </c:pt>
                <c:pt idx="19">
                  <c:v>84</c:v>
                </c:pt>
              </c:numCache>
            </c:numRef>
          </c:val>
          <c:extLst>
            <c:ext xmlns:c16="http://schemas.microsoft.com/office/drawing/2014/chart" uri="{C3380CC4-5D6E-409C-BE32-E72D297353CC}">
              <c16:uniqueId val="{00000005-73A4-4139-A582-656A1E10614B}"/>
            </c:ext>
          </c:extLst>
        </c:ser>
        <c:dLbls>
          <c:showLegendKey val="0"/>
          <c:showVal val="0"/>
          <c:showCatName val="0"/>
          <c:showSerName val="0"/>
          <c:showPercent val="0"/>
          <c:showBubbleSize val="0"/>
        </c:dLbls>
        <c:gapWidth val="60"/>
        <c:axId val="228690176"/>
        <c:axId val="228688256"/>
      </c:barChart>
      <c:lineChart>
        <c:grouping val="standard"/>
        <c:varyColors val="0"/>
        <c:ser>
          <c:idx val="0"/>
          <c:order val="0"/>
          <c:tx>
            <c:strRef>
              <c:f>Rounded!$D$2</c:f>
              <c:strCache>
                <c:ptCount val="1"/>
                <c:pt idx="0">
                  <c:v>Number of people on ART</c:v>
                </c:pt>
              </c:strCache>
            </c:strRef>
          </c:tx>
          <c:spPr>
            <a:ln w="38100">
              <a:solidFill>
                <a:srgbClr val="00AEEF"/>
              </a:solidFill>
            </a:ln>
          </c:spPr>
          <c:marker>
            <c:symbol val="none"/>
          </c:marker>
          <c:dLbls>
            <c:dLbl>
              <c:idx val="19"/>
              <c:layout>
                <c:manualLayout>
                  <c:x val="-3.7741545893719697E-2"/>
                  <c:y val="-3.0193236714975844E-2"/>
                </c:manualLayout>
              </c:layout>
              <c:spPr/>
              <c:txPr>
                <a:bodyPr/>
                <a:lstStyle/>
                <a:p>
                  <a:pPr>
                    <a:defRPr>
                      <a:solidFill>
                        <a:srgbClr val="00B0F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17-45B0-94C6-DFAD7BA98C6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Rounded!$D$3:$D$22</c:f>
              <c:numCache>
                <c:formatCode>_-* #,##0_-;\-* #,##0_-;_-* "-"??_-;_-@_-</c:formatCode>
                <c:ptCount val="20"/>
                <c:pt idx="0">
                  <c:v>17</c:v>
                </c:pt>
                <c:pt idx="1">
                  <c:v>71</c:v>
                </c:pt>
                <c:pt idx="2">
                  <c:v>392</c:v>
                </c:pt>
                <c:pt idx="3">
                  <c:v>2230</c:v>
                </c:pt>
                <c:pt idx="4">
                  <c:v>5974</c:v>
                </c:pt>
                <c:pt idx="5">
                  <c:v>12359</c:v>
                </c:pt>
                <c:pt idx="6">
                  <c:v>20131</c:v>
                </c:pt>
                <c:pt idx="7">
                  <c:v>26664</c:v>
                </c:pt>
                <c:pt idx="8">
                  <c:v>31999</c:v>
                </c:pt>
                <c:pt idx="9">
                  <c:v>37315</c:v>
                </c:pt>
                <c:pt idx="10">
                  <c:v>42799</c:v>
                </c:pt>
                <c:pt idx="11">
                  <c:v>46473</c:v>
                </c:pt>
                <c:pt idx="12">
                  <c:v>48913</c:v>
                </c:pt>
                <c:pt idx="13">
                  <c:v>50659</c:v>
                </c:pt>
                <c:pt idx="14">
                  <c:v>52907</c:v>
                </c:pt>
                <c:pt idx="15">
                  <c:v>54769</c:v>
                </c:pt>
                <c:pt idx="16">
                  <c:v>56754</c:v>
                </c:pt>
                <c:pt idx="17">
                  <c:v>58516</c:v>
                </c:pt>
                <c:pt idx="18">
                  <c:v>59526</c:v>
                </c:pt>
                <c:pt idx="19">
                  <c:v>61193</c:v>
                </c:pt>
              </c:numCache>
            </c:numRef>
          </c:val>
          <c:smooth val="0"/>
          <c:extLst>
            <c:ext xmlns:c16="http://schemas.microsoft.com/office/drawing/2014/chart" uri="{C3380CC4-5D6E-409C-BE32-E72D297353CC}">
              <c16:uniqueId val="{00000007-73A4-4139-A582-656A1E10614B}"/>
            </c:ext>
          </c:extLst>
        </c:ser>
        <c:dLbls>
          <c:showLegendKey val="0"/>
          <c:showVal val="0"/>
          <c:showCatName val="0"/>
          <c:showSerName val="0"/>
          <c:showPercent val="0"/>
          <c:showBubbleSize val="0"/>
        </c:dLbls>
        <c:marker val="1"/>
        <c:smooth val="0"/>
        <c:axId val="228684544"/>
        <c:axId val="228686080"/>
      </c:lineChart>
      <c:lineChart>
        <c:grouping val="standard"/>
        <c:varyColors val="0"/>
        <c:ser>
          <c:idx val="2"/>
          <c:order val="2"/>
          <c:tx>
            <c:strRef>
              <c:f>Rounded!$F$2</c:f>
              <c:strCache>
                <c:ptCount val="1"/>
                <c:pt idx="0">
                  <c:v>% Lower</c:v>
                </c:pt>
              </c:strCache>
            </c:strRef>
          </c:tx>
          <c:spPr>
            <a:ln>
              <a:noFill/>
            </a:ln>
          </c:spPr>
          <c:marker>
            <c:symbol val="dash"/>
            <c:size val="8"/>
            <c:spPr>
              <a:solidFill>
                <a:sysClr val="windowText" lastClr="000000"/>
              </a:solidFill>
              <a:ln>
                <a:noFill/>
              </a:ln>
            </c:spPr>
          </c:marker>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Rounded!$F$3:$F$22</c:f>
              <c:numCache>
                <c:formatCode>General</c:formatCode>
                <c:ptCount val="20"/>
                <c:pt idx="0">
                  <c:v>0</c:v>
                </c:pt>
                <c:pt idx="1">
                  <c:v>0</c:v>
                </c:pt>
                <c:pt idx="2">
                  <c:v>0</c:v>
                </c:pt>
                <c:pt idx="3">
                  <c:v>2</c:v>
                </c:pt>
                <c:pt idx="4">
                  <c:v>5</c:v>
                </c:pt>
                <c:pt idx="5">
                  <c:v>11</c:v>
                </c:pt>
                <c:pt idx="6">
                  <c:v>18</c:v>
                </c:pt>
                <c:pt idx="7">
                  <c:v>25</c:v>
                </c:pt>
                <c:pt idx="8">
                  <c:v>31</c:v>
                </c:pt>
                <c:pt idx="9">
                  <c:v>37</c:v>
                </c:pt>
                <c:pt idx="10">
                  <c:v>43</c:v>
                </c:pt>
                <c:pt idx="11">
                  <c:v>48</c:v>
                </c:pt>
                <c:pt idx="12">
                  <c:v>51</c:v>
                </c:pt>
                <c:pt idx="13">
                  <c:v>54</c:v>
                </c:pt>
                <c:pt idx="14">
                  <c:v>58</c:v>
                </c:pt>
                <c:pt idx="15">
                  <c:v>61</c:v>
                </c:pt>
                <c:pt idx="16">
                  <c:v>64</c:v>
                </c:pt>
                <c:pt idx="17">
                  <c:v>67</c:v>
                </c:pt>
                <c:pt idx="18">
                  <c:v>69</c:v>
                </c:pt>
                <c:pt idx="19">
                  <c:v>73</c:v>
                </c:pt>
              </c:numCache>
            </c:numRef>
          </c:val>
          <c:smooth val="0"/>
          <c:extLst>
            <c:ext xmlns:c16="http://schemas.microsoft.com/office/drawing/2014/chart" uri="{C3380CC4-5D6E-409C-BE32-E72D297353CC}">
              <c16:uniqueId val="{00000008-73A4-4139-A582-656A1E10614B}"/>
            </c:ext>
          </c:extLst>
        </c:ser>
        <c:ser>
          <c:idx val="3"/>
          <c:order val="3"/>
          <c:tx>
            <c:strRef>
              <c:f>Rounded!$G$2</c:f>
              <c:strCache>
                <c:ptCount val="1"/>
                <c:pt idx="0">
                  <c:v>%Upper</c:v>
                </c:pt>
              </c:strCache>
            </c:strRef>
          </c:tx>
          <c:spPr>
            <a:ln>
              <a:noFill/>
            </a:ln>
          </c:spPr>
          <c:marker>
            <c:symbol val="dash"/>
            <c:size val="8"/>
            <c:spPr>
              <a:solidFill>
                <a:sysClr val="windowText" lastClr="000000"/>
              </a:solidFill>
              <a:ln>
                <a:noFill/>
              </a:ln>
            </c:spPr>
          </c:marker>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Rounded!$G$3:$G$22</c:f>
              <c:numCache>
                <c:formatCode>General</c:formatCode>
                <c:ptCount val="20"/>
                <c:pt idx="0">
                  <c:v>0</c:v>
                </c:pt>
                <c:pt idx="1">
                  <c:v>0</c:v>
                </c:pt>
                <c:pt idx="2">
                  <c:v>0</c:v>
                </c:pt>
                <c:pt idx="3">
                  <c:v>3</c:v>
                </c:pt>
                <c:pt idx="4">
                  <c:v>7</c:v>
                </c:pt>
                <c:pt idx="5">
                  <c:v>16</c:v>
                </c:pt>
                <c:pt idx="6">
                  <c:v>27</c:v>
                </c:pt>
                <c:pt idx="7">
                  <c:v>36</c:v>
                </c:pt>
                <c:pt idx="8">
                  <c:v>44</c:v>
                </c:pt>
                <c:pt idx="9">
                  <c:v>52</c:v>
                </c:pt>
                <c:pt idx="10">
                  <c:v>60</c:v>
                </c:pt>
                <c:pt idx="11">
                  <c:v>66</c:v>
                </c:pt>
                <c:pt idx="12">
                  <c:v>70</c:v>
                </c:pt>
                <c:pt idx="13">
                  <c:v>73</c:v>
                </c:pt>
                <c:pt idx="14">
                  <c:v>77</c:v>
                </c:pt>
                <c:pt idx="15">
                  <c:v>81</c:v>
                </c:pt>
                <c:pt idx="16">
                  <c:v>86</c:v>
                </c:pt>
                <c:pt idx="17">
                  <c:v>90</c:v>
                </c:pt>
                <c:pt idx="18">
                  <c:v>93</c:v>
                </c:pt>
                <c:pt idx="19">
                  <c:v>97</c:v>
                </c:pt>
              </c:numCache>
            </c:numRef>
          </c:val>
          <c:smooth val="0"/>
          <c:extLst>
            <c:ext xmlns:c16="http://schemas.microsoft.com/office/drawing/2014/chart" uri="{C3380CC4-5D6E-409C-BE32-E72D297353CC}">
              <c16:uniqueId val="{00000009-73A4-4139-A582-656A1E10614B}"/>
            </c:ext>
          </c:extLst>
        </c:ser>
        <c:dLbls>
          <c:showLegendKey val="0"/>
          <c:showVal val="0"/>
          <c:showCatName val="0"/>
          <c:showSerName val="0"/>
          <c:showPercent val="0"/>
          <c:showBubbleSize val="0"/>
        </c:dLbls>
        <c:hiLowLines/>
        <c:marker val="1"/>
        <c:smooth val="0"/>
        <c:axId val="228690176"/>
        <c:axId val="228688256"/>
      </c:lineChart>
      <c:catAx>
        <c:axId val="228684544"/>
        <c:scaling>
          <c:orientation val="minMax"/>
        </c:scaling>
        <c:delete val="0"/>
        <c:axPos val="b"/>
        <c:numFmt formatCode="General" sourceLinked="1"/>
        <c:majorTickMark val="out"/>
        <c:minorTickMark val="none"/>
        <c:tickLblPos val="nextTo"/>
        <c:txPr>
          <a:bodyPr rot="-2700000"/>
          <a:lstStyle/>
          <a:p>
            <a:pPr>
              <a:defRPr/>
            </a:pPr>
            <a:endParaRPr lang="en-US"/>
          </a:p>
        </c:txPr>
        <c:crossAx val="228686080"/>
        <c:crosses val="autoZero"/>
        <c:auto val="1"/>
        <c:lblAlgn val="ctr"/>
        <c:lblOffset val="100"/>
        <c:noMultiLvlLbl val="0"/>
      </c:catAx>
      <c:valAx>
        <c:axId val="228686080"/>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228684544"/>
        <c:crosses val="autoZero"/>
        <c:crossBetween val="between"/>
      </c:valAx>
      <c:valAx>
        <c:axId val="228688256"/>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28690176"/>
        <c:crosses val="max"/>
        <c:crossBetween val="between"/>
        <c:majorUnit val="20"/>
      </c:valAx>
      <c:catAx>
        <c:axId val="228690176"/>
        <c:scaling>
          <c:orientation val="minMax"/>
        </c:scaling>
        <c:delete val="1"/>
        <c:axPos val="b"/>
        <c:numFmt formatCode="General" sourceLinked="1"/>
        <c:majorTickMark val="out"/>
        <c:minorTickMark val="none"/>
        <c:tickLblPos val="nextTo"/>
        <c:crossAx val="228688256"/>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'ART coverage'!$D$1</c:f>
              <c:strCache>
                <c:ptCount val="1"/>
                <c:pt idx="0">
                  <c:v>Children 0-14 yr</c:v>
                </c:pt>
              </c:strCache>
            </c:strRef>
          </c:tx>
          <c:spPr>
            <a:ln w="38100">
              <a:solidFill>
                <a:srgbClr val="00A99A"/>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coverage'!$D$2:$D$21</c:f>
              <c:numCache>
                <c:formatCode>General</c:formatCode>
                <c:ptCount val="20"/>
                <c:pt idx="0">
                  <c:v>0</c:v>
                </c:pt>
                <c:pt idx="1">
                  <c:v>0</c:v>
                </c:pt>
                <c:pt idx="2">
                  <c:v>0</c:v>
                </c:pt>
                <c:pt idx="3">
                  <c:v>2</c:v>
                </c:pt>
                <c:pt idx="4">
                  <c:v>7</c:v>
                </c:pt>
                <c:pt idx="5">
                  <c:v>17</c:v>
                </c:pt>
                <c:pt idx="6">
                  <c:v>28</c:v>
                </c:pt>
                <c:pt idx="7">
                  <c:v>40</c:v>
                </c:pt>
                <c:pt idx="8">
                  <c:v>48</c:v>
                </c:pt>
                <c:pt idx="9">
                  <c:v>58</c:v>
                </c:pt>
                <c:pt idx="10">
                  <c:v>69</c:v>
                </c:pt>
                <c:pt idx="11">
                  <c:v>78</c:v>
                </c:pt>
                <c:pt idx="12">
                  <c:v>86</c:v>
                </c:pt>
                <c:pt idx="13">
                  <c:v>81</c:v>
                </c:pt>
                <c:pt idx="14">
                  <c:v>86</c:v>
                </c:pt>
                <c:pt idx="15">
                  <c:v>94</c:v>
                </c:pt>
                <c:pt idx="16">
                  <c:v>93</c:v>
                </c:pt>
                <c:pt idx="17">
                  <c:v>96</c:v>
                </c:pt>
                <c:pt idx="18">
                  <c:v>92</c:v>
                </c:pt>
                <c:pt idx="19">
                  <c:v>88</c:v>
                </c:pt>
              </c:numCache>
            </c:numRef>
          </c:val>
          <c:smooth val="0"/>
          <c:extLst>
            <c:ext xmlns:c16="http://schemas.microsoft.com/office/drawing/2014/chart" uri="{C3380CC4-5D6E-409C-BE32-E72D297353CC}">
              <c16:uniqueId val="{00000000-9263-4F59-971F-4A3FCCF7F189}"/>
            </c:ext>
          </c:extLst>
        </c:ser>
        <c:ser>
          <c:idx val="1"/>
          <c:order val="1"/>
          <c:tx>
            <c:strRef>
              <c:f>'ART coverage'!$E$1</c:f>
              <c:strCache>
                <c:ptCount val="1"/>
                <c:pt idx="0">
                  <c:v>Children 0-14 yr - Lower</c:v>
                </c:pt>
              </c:strCache>
            </c:strRef>
          </c:tx>
          <c:spPr>
            <a:ln w="19050">
              <a:solidFill>
                <a:srgbClr val="00A99A"/>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coverage'!$E$2:$E$21</c:f>
              <c:numCache>
                <c:formatCode>General</c:formatCode>
                <c:ptCount val="20"/>
                <c:pt idx="0">
                  <c:v>0</c:v>
                </c:pt>
                <c:pt idx="1">
                  <c:v>0</c:v>
                </c:pt>
                <c:pt idx="2">
                  <c:v>0</c:v>
                </c:pt>
                <c:pt idx="3">
                  <c:v>1</c:v>
                </c:pt>
                <c:pt idx="4">
                  <c:v>6</c:v>
                </c:pt>
                <c:pt idx="5">
                  <c:v>15</c:v>
                </c:pt>
                <c:pt idx="6">
                  <c:v>24</c:v>
                </c:pt>
                <c:pt idx="7">
                  <c:v>35</c:v>
                </c:pt>
                <c:pt idx="8">
                  <c:v>42</c:v>
                </c:pt>
                <c:pt idx="9">
                  <c:v>51</c:v>
                </c:pt>
                <c:pt idx="10">
                  <c:v>59</c:v>
                </c:pt>
                <c:pt idx="11">
                  <c:v>67</c:v>
                </c:pt>
                <c:pt idx="12">
                  <c:v>74</c:v>
                </c:pt>
                <c:pt idx="13">
                  <c:v>69</c:v>
                </c:pt>
                <c:pt idx="14">
                  <c:v>73</c:v>
                </c:pt>
                <c:pt idx="15">
                  <c:v>80</c:v>
                </c:pt>
                <c:pt idx="16">
                  <c:v>78</c:v>
                </c:pt>
                <c:pt idx="17">
                  <c:v>80</c:v>
                </c:pt>
                <c:pt idx="18">
                  <c:v>77</c:v>
                </c:pt>
                <c:pt idx="19">
                  <c:v>72</c:v>
                </c:pt>
              </c:numCache>
            </c:numRef>
          </c:val>
          <c:smooth val="0"/>
          <c:extLst>
            <c:ext xmlns:c16="http://schemas.microsoft.com/office/drawing/2014/chart" uri="{C3380CC4-5D6E-409C-BE32-E72D297353CC}">
              <c16:uniqueId val="{00000001-9263-4F59-971F-4A3FCCF7F189}"/>
            </c:ext>
          </c:extLst>
        </c:ser>
        <c:ser>
          <c:idx val="2"/>
          <c:order val="2"/>
          <c:tx>
            <c:strRef>
              <c:f>'ART coverage'!$F$1</c:f>
              <c:strCache>
                <c:ptCount val="1"/>
                <c:pt idx="0">
                  <c:v>Children 0-14 yr - Upper</c:v>
                </c:pt>
              </c:strCache>
            </c:strRef>
          </c:tx>
          <c:spPr>
            <a:ln w="19050">
              <a:solidFill>
                <a:srgbClr val="00A99A"/>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coverage'!$F$2:$F$21</c:f>
              <c:numCache>
                <c:formatCode>General</c:formatCode>
                <c:ptCount val="20"/>
                <c:pt idx="0">
                  <c:v>0</c:v>
                </c:pt>
                <c:pt idx="1">
                  <c:v>0</c:v>
                </c:pt>
                <c:pt idx="2">
                  <c:v>0</c:v>
                </c:pt>
                <c:pt idx="3">
                  <c:v>2</c:v>
                </c:pt>
                <c:pt idx="4">
                  <c:v>8</c:v>
                </c:pt>
                <c:pt idx="5">
                  <c:v>19</c:v>
                </c:pt>
                <c:pt idx="6">
                  <c:v>32</c:v>
                </c:pt>
                <c:pt idx="7">
                  <c:v>46</c:v>
                </c:pt>
                <c:pt idx="8">
                  <c:v>56</c:v>
                </c:pt>
                <c:pt idx="9">
                  <c:v>68</c:v>
                </c:pt>
                <c:pt idx="10">
                  <c:v>80</c:v>
                </c:pt>
                <c:pt idx="11">
                  <c:v>92</c:v>
                </c:pt>
                <c:pt idx="12">
                  <c:v>100</c:v>
                </c:pt>
                <c:pt idx="13">
                  <c:v>96</c:v>
                </c:pt>
                <c:pt idx="14">
                  <c:v>100</c:v>
                </c:pt>
                <c:pt idx="15">
                  <c:v>100</c:v>
                </c:pt>
                <c:pt idx="16">
                  <c:v>100</c:v>
                </c:pt>
                <c:pt idx="17">
                  <c:v>100</c:v>
                </c:pt>
                <c:pt idx="18">
                  <c:v>100</c:v>
                </c:pt>
                <c:pt idx="19">
                  <c:v>100</c:v>
                </c:pt>
              </c:numCache>
            </c:numRef>
          </c:val>
          <c:smooth val="0"/>
          <c:extLst>
            <c:ext xmlns:c16="http://schemas.microsoft.com/office/drawing/2014/chart" uri="{C3380CC4-5D6E-409C-BE32-E72D297353CC}">
              <c16:uniqueId val="{00000002-9263-4F59-971F-4A3FCCF7F189}"/>
            </c:ext>
          </c:extLst>
        </c:ser>
        <c:ser>
          <c:idx val="3"/>
          <c:order val="3"/>
          <c:tx>
            <c:strRef>
              <c:f>'ART coverage'!$G$1</c:f>
              <c:strCache>
                <c:ptCount val="1"/>
                <c:pt idx="0">
                  <c:v>Male 15+ yr</c:v>
                </c:pt>
              </c:strCache>
            </c:strRef>
          </c:tx>
          <c:spPr>
            <a:ln w="38100">
              <a:solidFill>
                <a:srgbClr val="63CDF6"/>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coverage'!$G$2:$G$21</c:f>
              <c:numCache>
                <c:formatCode>General</c:formatCode>
                <c:ptCount val="20"/>
                <c:pt idx="0">
                  <c:v>0</c:v>
                </c:pt>
                <c:pt idx="1">
                  <c:v>0</c:v>
                </c:pt>
                <c:pt idx="2">
                  <c:v>0</c:v>
                </c:pt>
                <c:pt idx="3">
                  <c:v>2</c:v>
                </c:pt>
                <c:pt idx="4">
                  <c:v>6</c:v>
                </c:pt>
                <c:pt idx="5">
                  <c:v>13</c:v>
                </c:pt>
                <c:pt idx="6">
                  <c:v>21</c:v>
                </c:pt>
                <c:pt idx="7">
                  <c:v>28</c:v>
                </c:pt>
                <c:pt idx="8">
                  <c:v>34</c:v>
                </c:pt>
                <c:pt idx="9">
                  <c:v>40</c:v>
                </c:pt>
                <c:pt idx="10">
                  <c:v>46</c:v>
                </c:pt>
                <c:pt idx="11">
                  <c:v>51</c:v>
                </c:pt>
                <c:pt idx="12">
                  <c:v>55</c:v>
                </c:pt>
                <c:pt idx="13">
                  <c:v>58</c:v>
                </c:pt>
                <c:pt idx="14">
                  <c:v>62</c:v>
                </c:pt>
                <c:pt idx="15">
                  <c:v>65</c:v>
                </c:pt>
                <c:pt idx="16">
                  <c:v>69</c:v>
                </c:pt>
                <c:pt idx="17">
                  <c:v>73</c:v>
                </c:pt>
                <c:pt idx="18">
                  <c:v>77</c:v>
                </c:pt>
                <c:pt idx="19">
                  <c:v>83</c:v>
                </c:pt>
              </c:numCache>
            </c:numRef>
          </c:val>
          <c:smooth val="0"/>
          <c:extLst>
            <c:ext xmlns:c16="http://schemas.microsoft.com/office/drawing/2014/chart" uri="{C3380CC4-5D6E-409C-BE32-E72D297353CC}">
              <c16:uniqueId val="{00000003-9263-4F59-971F-4A3FCCF7F189}"/>
            </c:ext>
          </c:extLst>
        </c:ser>
        <c:ser>
          <c:idx val="4"/>
          <c:order val="4"/>
          <c:tx>
            <c:strRef>
              <c:f>'ART coverage'!$H$1</c:f>
              <c:strCache>
                <c:ptCount val="1"/>
                <c:pt idx="0">
                  <c:v>Male 15+ - Lower</c:v>
                </c:pt>
              </c:strCache>
            </c:strRef>
          </c:tx>
          <c:spPr>
            <a:ln w="19050">
              <a:solidFill>
                <a:srgbClr val="63CDF6"/>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coverage'!$H$2:$H$21</c:f>
              <c:numCache>
                <c:formatCode>General</c:formatCode>
                <c:ptCount val="20"/>
                <c:pt idx="0">
                  <c:v>0</c:v>
                </c:pt>
                <c:pt idx="1">
                  <c:v>0</c:v>
                </c:pt>
                <c:pt idx="2">
                  <c:v>0</c:v>
                </c:pt>
                <c:pt idx="3">
                  <c:v>2</c:v>
                </c:pt>
                <c:pt idx="4">
                  <c:v>5</c:v>
                </c:pt>
                <c:pt idx="5">
                  <c:v>10</c:v>
                </c:pt>
                <c:pt idx="6">
                  <c:v>17</c:v>
                </c:pt>
                <c:pt idx="7">
                  <c:v>23</c:v>
                </c:pt>
                <c:pt idx="8">
                  <c:v>27</c:v>
                </c:pt>
                <c:pt idx="9">
                  <c:v>33</c:v>
                </c:pt>
                <c:pt idx="10">
                  <c:v>39</c:v>
                </c:pt>
                <c:pt idx="11">
                  <c:v>43</c:v>
                </c:pt>
                <c:pt idx="12">
                  <c:v>46</c:v>
                </c:pt>
                <c:pt idx="13">
                  <c:v>49</c:v>
                </c:pt>
                <c:pt idx="14">
                  <c:v>53</c:v>
                </c:pt>
                <c:pt idx="15">
                  <c:v>55</c:v>
                </c:pt>
                <c:pt idx="16">
                  <c:v>59</c:v>
                </c:pt>
                <c:pt idx="17">
                  <c:v>62</c:v>
                </c:pt>
                <c:pt idx="18">
                  <c:v>66</c:v>
                </c:pt>
                <c:pt idx="19">
                  <c:v>71</c:v>
                </c:pt>
              </c:numCache>
            </c:numRef>
          </c:val>
          <c:smooth val="0"/>
          <c:extLst>
            <c:ext xmlns:c16="http://schemas.microsoft.com/office/drawing/2014/chart" uri="{C3380CC4-5D6E-409C-BE32-E72D297353CC}">
              <c16:uniqueId val="{00000004-9263-4F59-971F-4A3FCCF7F189}"/>
            </c:ext>
          </c:extLst>
        </c:ser>
        <c:ser>
          <c:idx val="5"/>
          <c:order val="5"/>
          <c:tx>
            <c:strRef>
              <c:f>'ART coverage'!$I$1</c:f>
              <c:strCache>
                <c:ptCount val="1"/>
                <c:pt idx="0">
                  <c:v>Male 15+ - Upper</c:v>
                </c:pt>
              </c:strCache>
            </c:strRef>
          </c:tx>
          <c:spPr>
            <a:ln w="19050">
              <a:solidFill>
                <a:srgbClr val="63CDF6"/>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coverage'!$I$2:$I$21</c:f>
              <c:numCache>
                <c:formatCode>General</c:formatCode>
                <c:ptCount val="20"/>
                <c:pt idx="0">
                  <c:v>0</c:v>
                </c:pt>
                <c:pt idx="1">
                  <c:v>0</c:v>
                </c:pt>
                <c:pt idx="2">
                  <c:v>0</c:v>
                </c:pt>
                <c:pt idx="3">
                  <c:v>3</c:v>
                </c:pt>
                <c:pt idx="4">
                  <c:v>7</c:v>
                </c:pt>
                <c:pt idx="5">
                  <c:v>16</c:v>
                </c:pt>
                <c:pt idx="6">
                  <c:v>27</c:v>
                </c:pt>
                <c:pt idx="7">
                  <c:v>36</c:v>
                </c:pt>
                <c:pt idx="8">
                  <c:v>43</c:v>
                </c:pt>
                <c:pt idx="9">
                  <c:v>50</c:v>
                </c:pt>
                <c:pt idx="10">
                  <c:v>57</c:v>
                </c:pt>
                <c:pt idx="11">
                  <c:v>61</c:v>
                </c:pt>
                <c:pt idx="12">
                  <c:v>65</c:v>
                </c:pt>
                <c:pt idx="13">
                  <c:v>69</c:v>
                </c:pt>
                <c:pt idx="14">
                  <c:v>72</c:v>
                </c:pt>
                <c:pt idx="15">
                  <c:v>75</c:v>
                </c:pt>
                <c:pt idx="16">
                  <c:v>80</c:v>
                </c:pt>
                <c:pt idx="17">
                  <c:v>85</c:v>
                </c:pt>
                <c:pt idx="18">
                  <c:v>89</c:v>
                </c:pt>
                <c:pt idx="19">
                  <c:v>95</c:v>
                </c:pt>
              </c:numCache>
            </c:numRef>
          </c:val>
          <c:smooth val="0"/>
          <c:extLst>
            <c:ext xmlns:c16="http://schemas.microsoft.com/office/drawing/2014/chart" uri="{C3380CC4-5D6E-409C-BE32-E72D297353CC}">
              <c16:uniqueId val="{00000005-9263-4F59-971F-4A3FCCF7F189}"/>
            </c:ext>
          </c:extLst>
        </c:ser>
        <c:ser>
          <c:idx val="6"/>
          <c:order val="6"/>
          <c:tx>
            <c:strRef>
              <c:f>'ART coverage'!$J$1</c:f>
              <c:strCache>
                <c:ptCount val="1"/>
                <c:pt idx="0">
                  <c:v>Female 15+ yr</c:v>
                </c:pt>
              </c:strCache>
            </c:strRef>
          </c:tx>
          <c:spPr>
            <a:ln w="38100">
              <a:solidFill>
                <a:srgbClr val="F26B73"/>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coverage'!$J$2:$J$21</c:f>
              <c:numCache>
                <c:formatCode>General</c:formatCode>
                <c:ptCount val="20"/>
                <c:pt idx="0">
                  <c:v>0</c:v>
                </c:pt>
                <c:pt idx="1">
                  <c:v>0</c:v>
                </c:pt>
                <c:pt idx="2">
                  <c:v>0</c:v>
                </c:pt>
                <c:pt idx="3">
                  <c:v>2</c:v>
                </c:pt>
                <c:pt idx="4">
                  <c:v>7</c:v>
                </c:pt>
                <c:pt idx="5">
                  <c:v>13</c:v>
                </c:pt>
                <c:pt idx="6">
                  <c:v>22</c:v>
                </c:pt>
                <c:pt idx="7">
                  <c:v>30</c:v>
                </c:pt>
                <c:pt idx="8">
                  <c:v>37</c:v>
                </c:pt>
                <c:pt idx="9">
                  <c:v>44</c:v>
                </c:pt>
                <c:pt idx="10">
                  <c:v>52</c:v>
                </c:pt>
                <c:pt idx="11">
                  <c:v>57</c:v>
                </c:pt>
                <c:pt idx="12">
                  <c:v>61</c:v>
                </c:pt>
                <c:pt idx="13">
                  <c:v>65</c:v>
                </c:pt>
                <c:pt idx="14">
                  <c:v>69</c:v>
                </c:pt>
                <c:pt idx="15">
                  <c:v>73</c:v>
                </c:pt>
                <c:pt idx="16">
                  <c:v>77</c:v>
                </c:pt>
                <c:pt idx="17">
                  <c:v>81</c:v>
                </c:pt>
                <c:pt idx="18">
                  <c:v>82</c:v>
                </c:pt>
                <c:pt idx="19">
                  <c:v>85</c:v>
                </c:pt>
              </c:numCache>
            </c:numRef>
          </c:val>
          <c:smooth val="0"/>
          <c:extLst>
            <c:ext xmlns:c16="http://schemas.microsoft.com/office/drawing/2014/chart" uri="{C3380CC4-5D6E-409C-BE32-E72D297353CC}">
              <c16:uniqueId val="{00000006-9263-4F59-971F-4A3FCCF7F189}"/>
            </c:ext>
          </c:extLst>
        </c:ser>
        <c:ser>
          <c:idx val="7"/>
          <c:order val="7"/>
          <c:tx>
            <c:strRef>
              <c:f>'ART coverage'!$K$1</c:f>
              <c:strCache>
                <c:ptCount val="1"/>
                <c:pt idx="0">
                  <c:v>Female 15+ - Lower</c:v>
                </c:pt>
              </c:strCache>
            </c:strRef>
          </c:tx>
          <c:spPr>
            <a:ln w="19050">
              <a:solidFill>
                <a:srgbClr val="F26B73"/>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coverage'!$K$2:$K$21</c:f>
              <c:numCache>
                <c:formatCode>General</c:formatCode>
                <c:ptCount val="20"/>
                <c:pt idx="0">
                  <c:v>0</c:v>
                </c:pt>
                <c:pt idx="1">
                  <c:v>0</c:v>
                </c:pt>
                <c:pt idx="2">
                  <c:v>0</c:v>
                </c:pt>
                <c:pt idx="3">
                  <c:v>2</c:v>
                </c:pt>
                <c:pt idx="4">
                  <c:v>6</c:v>
                </c:pt>
                <c:pt idx="5">
                  <c:v>11</c:v>
                </c:pt>
                <c:pt idx="6">
                  <c:v>19</c:v>
                </c:pt>
                <c:pt idx="7">
                  <c:v>26</c:v>
                </c:pt>
                <c:pt idx="8">
                  <c:v>32</c:v>
                </c:pt>
                <c:pt idx="9">
                  <c:v>38</c:v>
                </c:pt>
                <c:pt idx="10">
                  <c:v>45</c:v>
                </c:pt>
                <c:pt idx="11">
                  <c:v>50</c:v>
                </c:pt>
                <c:pt idx="12">
                  <c:v>53</c:v>
                </c:pt>
                <c:pt idx="13">
                  <c:v>57</c:v>
                </c:pt>
                <c:pt idx="14">
                  <c:v>61</c:v>
                </c:pt>
                <c:pt idx="15">
                  <c:v>64</c:v>
                </c:pt>
                <c:pt idx="16">
                  <c:v>67</c:v>
                </c:pt>
                <c:pt idx="17">
                  <c:v>70</c:v>
                </c:pt>
                <c:pt idx="18">
                  <c:v>72</c:v>
                </c:pt>
                <c:pt idx="19">
                  <c:v>74</c:v>
                </c:pt>
              </c:numCache>
            </c:numRef>
          </c:val>
          <c:smooth val="0"/>
          <c:extLst>
            <c:ext xmlns:c16="http://schemas.microsoft.com/office/drawing/2014/chart" uri="{C3380CC4-5D6E-409C-BE32-E72D297353CC}">
              <c16:uniqueId val="{00000007-9263-4F59-971F-4A3FCCF7F189}"/>
            </c:ext>
          </c:extLst>
        </c:ser>
        <c:ser>
          <c:idx val="8"/>
          <c:order val="8"/>
          <c:tx>
            <c:strRef>
              <c:f>'ART coverage'!$L$1</c:f>
              <c:strCache>
                <c:ptCount val="1"/>
                <c:pt idx="0">
                  <c:v>Female 15+ - Upper</c:v>
                </c:pt>
              </c:strCache>
            </c:strRef>
          </c:tx>
          <c:spPr>
            <a:ln w="19050">
              <a:solidFill>
                <a:srgbClr val="F26B73"/>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coverage'!$L$2:$L$21</c:f>
              <c:numCache>
                <c:formatCode>General</c:formatCode>
                <c:ptCount val="20"/>
                <c:pt idx="0">
                  <c:v>0</c:v>
                </c:pt>
                <c:pt idx="1">
                  <c:v>0</c:v>
                </c:pt>
                <c:pt idx="2">
                  <c:v>0</c:v>
                </c:pt>
                <c:pt idx="3">
                  <c:v>3</c:v>
                </c:pt>
                <c:pt idx="4">
                  <c:v>8</c:v>
                </c:pt>
                <c:pt idx="5">
                  <c:v>16</c:v>
                </c:pt>
                <c:pt idx="6">
                  <c:v>26</c:v>
                </c:pt>
                <c:pt idx="7">
                  <c:v>36</c:v>
                </c:pt>
                <c:pt idx="8">
                  <c:v>44</c:v>
                </c:pt>
                <c:pt idx="9">
                  <c:v>53</c:v>
                </c:pt>
                <c:pt idx="10">
                  <c:v>62</c:v>
                </c:pt>
                <c:pt idx="11">
                  <c:v>67</c:v>
                </c:pt>
                <c:pt idx="12">
                  <c:v>71</c:v>
                </c:pt>
                <c:pt idx="13">
                  <c:v>75</c:v>
                </c:pt>
                <c:pt idx="14">
                  <c:v>80</c:v>
                </c:pt>
                <c:pt idx="15">
                  <c:v>85</c:v>
                </c:pt>
                <c:pt idx="16">
                  <c:v>89</c:v>
                </c:pt>
                <c:pt idx="17">
                  <c:v>92</c:v>
                </c:pt>
                <c:pt idx="18">
                  <c:v>94</c:v>
                </c:pt>
                <c:pt idx="19">
                  <c:v>98</c:v>
                </c:pt>
              </c:numCache>
            </c:numRef>
          </c:val>
          <c:smooth val="0"/>
          <c:extLst>
            <c:ext xmlns:c16="http://schemas.microsoft.com/office/drawing/2014/chart" uri="{C3380CC4-5D6E-409C-BE32-E72D297353CC}">
              <c16:uniqueId val="{00000008-9263-4F59-971F-4A3FCCF7F189}"/>
            </c:ext>
          </c:extLst>
        </c:ser>
        <c:ser>
          <c:idx val="9"/>
          <c:order val="9"/>
          <c:tx>
            <c:strRef>
              <c:f>'ART coverage'!$M$1</c:f>
              <c:strCache>
                <c:ptCount val="1"/>
                <c:pt idx="0">
                  <c:v>All ages</c:v>
                </c:pt>
              </c:strCache>
            </c:strRef>
          </c:tx>
          <c:spPr>
            <a:ln w="38100">
              <a:solidFill>
                <a:srgbClr val="B6AEA7"/>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coverage'!$M$2:$M$21</c:f>
              <c:numCache>
                <c:formatCode>General</c:formatCode>
                <c:ptCount val="20"/>
                <c:pt idx="0">
                  <c:v>0</c:v>
                </c:pt>
                <c:pt idx="1">
                  <c:v>0</c:v>
                </c:pt>
                <c:pt idx="2">
                  <c:v>0</c:v>
                </c:pt>
                <c:pt idx="3">
                  <c:v>2</c:v>
                </c:pt>
                <c:pt idx="4">
                  <c:v>6</c:v>
                </c:pt>
                <c:pt idx="5">
                  <c:v>13</c:v>
                </c:pt>
                <c:pt idx="6">
                  <c:v>22</c:v>
                </c:pt>
                <c:pt idx="7">
                  <c:v>30</c:v>
                </c:pt>
                <c:pt idx="8">
                  <c:v>36</c:v>
                </c:pt>
                <c:pt idx="9">
                  <c:v>43</c:v>
                </c:pt>
                <c:pt idx="10">
                  <c:v>51</c:v>
                </c:pt>
                <c:pt idx="11">
                  <c:v>56</c:v>
                </c:pt>
                <c:pt idx="12">
                  <c:v>60</c:v>
                </c:pt>
                <c:pt idx="13">
                  <c:v>63</c:v>
                </c:pt>
                <c:pt idx="14">
                  <c:v>67</c:v>
                </c:pt>
                <c:pt idx="15">
                  <c:v>71</c:v>
                </c:pt>
                <c:pt idx="16">
                  <c:v>74</c:v>
                </c:pt>
                <c:pt idx="17">
                  <c:v>78</c:v>
                </c:pt>
                <c:pt idx="18">
                  <c:v>81</c:v>
                </c:pt>
                <c:pt idx="19">
                  <c:v>84</c:v>
                </c:pt>
              </c:numCache>
            </c:numRef>
          </c:val>
          <c:smooth val="0"/>
          <c:extLst>
            <c:ext xmlns:c16="http://schemas.microsoft.com/office/drawing/2014/chart" uri="{C3380CC4-5D6E-409C-BE32-E72D297353CC}">
              <c16:uniqueId val="{00000009-9263-4F59-971F-4A3FCCF7F189}"/>
            </c:ext>
          </c:extLst>
        </c:ser>
        <c:ser>
          <c:idx val="10"/>
          <c:order val="10"/>
          <c:tx>
            <c:strRef>
              <c:f>'ART coverage'!$N$1</c:f>
              <c:strCache>
                <c:ptCount val="1"/>
                <c:pt idx="0">
                  <c:v>All ages - Lower</c:v>
                </c:pt>
              </c:strCache>
            </c:strRef>
          </c:tx>
          <c:spPr>
            <a:ln w="19050">
              <a:solidFill>
                <a:srgbClr val="B6AEA7"/>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coverage'!$N$2:$N$21</c:f>
              <c:numCache>
                <c:formatCode>General</c:formatCode>
                <c:ptCount val="20"/>
                <c:pt idx="0">
                  <c:v>0</c:v>
                </c:pt>
                <c:pt idx="1">
                  <c:v>0</c:v>
                </c:pt>
                <c:pt idx="2">
                  <c:v>0</c:v>
                </c:pt>
                <c:pt idx="3">
                  <c:v>2</c:v>
                </c:pt>
                <c:pt idx="4">
                  <c:v>5</c:v>
                </c:pt>
                <c:pt idx="5">
                  <c:v>11</c:v>
                </c:pt>
                <c:pt idx="6">
                  <c:v>18</c:v>
                </c:pt>
                <c:pt idx="7">
                  <c:v>25</c:v>
                </c:pt>
                <c:pt idx="8">
                  <c:v>31</c:v>
                </c:pt>
                <c:pt idx="9">
                  <c:v>37</c:v>
                </c:pt>
                <c:pt idx="10">
                  <c:v>43</c:v>
                </c:pt>
                <c:pt idx="11">
                  <c:v>48</c:v>
                </c:pt>
                <c:pt idx="12">
                  <c:v>51</c:v>
                </c:pt>
                <c:pt idx="13">
                  <c:v>54</c:v>
                </c:pt>
                <c:pt idx="14">
                  <c:v>58</c:v>
                </c:pt>
                <c:pt idx="15">
                  <c:v>61</c:v>
                </c:pt>
                <c:pt idx="16">
                  <c:v>64</c:v>
                </c:pt>
                <c:pt idx="17">
                  <c:v>67</c:v>
                </c:pt>
                <c:pt idx="18">
                  <c:v>69</c:v>
                </c:pt>
                <c:pt idx="19">
                  <c:v>73</c:v>
                </c:pt>
              </c:numCache>
            </c:numRef>
          </c:val>
          <c:smooth val="0"/>
          <c:extLst>
            <c:ext xmlns:c16="http://schemas.microsoft.com/office/drawing/2014/chart" uri="{C3380CC4-5D6E-409C-BE32-E72D297353CC}">
              <c16:uniqueId val="{0000000A-9263-4F59-971F-4A3FCCF7F189}"/>
            </c:ext>
          </c:extLst>
        </c:ser>
        <c:ser>
          <c:idx val="11"/>
          <c:order val="11"/>
          <c:tx>
            <c:strRef>
              <c:f>'ART coverage'!$O$1</c:f>
              <c:strCache>
                <c:ptCount val="1"/>
                <c:pt idx="0">
                  <c:v>All ages - Upper</c:v>
                </c:pt>
              </c:strCache>
            </c:strRef>
          </c:tx>
          <c:spPr>
            <a:ln w="19050">
              <a:solidFill>
                <a:srgbClr val="B6AEA7"/>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coverage'!$O$2:$O$21</c:f>
              <c:numCache>
                <c:formatCode>General</c:formatCode>
                <c:ptCount val="20"/>
                <c:pt idx="0">
                  <c:v>0</c:v>
                </c:pt>
                <c:pt idx="1">
                  <c:v>0</c:v>
                </c:pt>
                <c:pt idx="2">
                  <c:v>0</c:v>
                </c:pt>
                <c:pt idx="3">
                  <c:v>3</c:v>
                </c:pt>
                <c:pt idx="4">
                  <c:v>7</c:v>
                </c:pt>
                <c:pt idx="5">
                  <c:v>16</c:v>
                </c:pt>
                <c:pt idx="6">
                  <c:v>27</c:v>
                </c:pt>
                <c:pt idx="7">
                  <c:v>36</c:v>
                </c:pt>
                <c:pt idx="8">
                  <c:v>44</c:v>
                </c:pt>
                <c:pt idx="9">
                  <c:v>52</c:v>
                </c:pt>
                <c:pt idx="10">
                  <c:v>60</c:v>
                </c:pt>
                <c:pt idx="11">
                  <c:v>66</c:v>
                </c:pt>
                <c:pt idx="12">
                  <c:v>70</c:v>
                </c:pt>
                <c:pt idx="13">
                  <c:v>73</c:v>
                </c:pt>
                <c:pt idx="14">
                  <c:v>77</c:v>
                </c:pt>
                <c:pt idx="15">
                  <c:v>81</c:v>
                </c:pt>
                <c:pt idx="16">
                  <c:v>86</c:v>
                </c:pt>
                <c:pt idx="17">
                  <c:v>90</c:v>
                </c:pt>
                <c:pt idx="18">
                  <c:v>93</c:v>
                </c:pt>
                <c:pt idx="19">
                  <c:v>97</c:v>
                </c:pt>
              </c:numCache>
            </c:numRef>
          </c:val>
          <c:smooth val="0"/>
          <c:extLst>
            <c:ext xmlns:c16="http://schemas.microsoft.com/office/drawing/2014/chart" uri="{C3380CC4-5D6E-409C-BE32-E72D297353CC}">
              <c16:uniqueId val="{0000000B-9263-4F59-971F-4A3FCCF7F189}"/>
            </c:ext>
          </c:extLst>
        </c:ser>
        <c:dLbls>
          <c:showLegendKey val="0"/>
          <c:showVal val="0"/>
          <c:showCatName val="0"/>
          <c:showSerName val="0"/>
          <c:showPercent val="0"/>
          <c:showBubbleSize val="0"/>
        </c:dLbls>
        <c:smooth val="0"/>
        <c:axId val="228822016"/>
        <c:axId val="228832000"/>
      </c:lineChart>
      <c:catAx>
        <c:axId val="228822016"/>
        <c:scaling>
          <c:orientation val="minMax"/>
        </c:scaling>
        <c:delete val="0"/>
        <c:axPos val="b"/>
        <c:numFmt formatCode="General" sourceLinked="0"/>
        <c:majorTickMark val="out"/>
        <c:minorTickMark val="none"/>
        <c:tickLblPos val="nextTo"/>
        <c:crossAx val="228832000"/>
        <c:crosses val="autoZero"/>
        <c:auto val="1"/>
        <c:lblAlgn val="ctr"/>
        <c:lblOffset val="100"/>
        <c:noMultiLvlLbl val="0"/>
      </c:catAx>
      <c:valAx>
        <c:axId val="228832000"/>
        <c:scaling>
          <c:orientation val="minMax"/>
          <c:max val="100"/>
          <c:min val="0"/>
        </c:scaling>
        <c:delete val="0"/>
        <c:axPos val="l"/>
        <c:majorGridlines>
          <c:spPr>
            <a:ln>
              <a:solidFill>
                <a:srgbClr val="B6AEA7">
                  <a:alpha val="50000"/>
                </a:srgbClr>
              </a:solidFill>
              <a:prstDash val="lgDashDot"/>
            </a:ln>
          </c:spPr>
        </c:majorGridlines>
        <c:title>
          <c:tx>
            <c:rich>
              <a:bodyPr rot="-5400000" vert="horz"/>
              <a:lstStyle/>
              <a:p>
                <a:pPr>
                  <a:defRPr/>
                </a:pPr>
                <a:r>
                  <a:rPr lang="en-US"/>
                  <a:t>ART coverage (%)</a:t>
                </a:r>
              </a:p>
            </c:rich>
          </c:tx>
          <c:overlay val="0"/>
        </c:title>
        <c:numFmt formatCode="General" sourceLinked="1"/>
        <c:majorTickMark val="out"/>
        <c:minorTickMark val="none"/>
        <c:tickLblPos val="nextTo"/>
        <c:crossAx val="228822016"/>
        <c:crosses val="autoZero"/>
        <c:crossBetween val="between"/>
        <c:majorUnit val="1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egendEntry>
        <c:idx val="10"/>
        <c:delete val="1"/>
      </c:legendEntry>
      <c:legendEntry>
        <c:idx val="11"/>
        <c:delete val="1"/>
      </c:legendEntry>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GB" sz="1400" dirty="0"/>
              <a:t>2019</a:t>
            </a:r>
          </a:p>
        </c:rich>
      </c:tx>
      <c:overlay val="0"/>
    </c:title>
    <c:autoTitleDeleted val="0"/>
    <c:plotArea>
      <c:layout/>
      <c:barChart>
        <c:barDir val="col"/>
        <c:grouping val="clustered"/>
        <c:varyColors val="0"/>
        <c:ser>
          <c:idx val="0"/>
          <c:order val="0"/>
          <c:tx>
            <c:strRef>
              <c:f>KHM!$B$5</c:f>
              <c:strCache>
                <c:ptCount val="1"/>
                <c:pt idx="0">
                  <c:v>Estimate</c:v>
                </c:pt>
              </c:strCache>
            </c:strRef>
          </c:tx>
          <c:invertIfNegative val="0"/>
          <c:dPt>
            <c:idx val="0"/>
            <c:invertIfNegative val="0"/>
            <c:bubble3D val="0"/>
            <c:spPr>
              <a:solidFill>
                <a:srgbClr val="00A99A"/>
              </a:solidFill>
              <a:ln>
                <a:noFill/>
              </a:ln>
            </c:spPr>
            <c:extLst>
              <c:ext xmlns:c16="http://schemas.microsoft.com/office/drawing/2014/chart" uri="{C3380CC4-5D6E-409C-BE32-E72D297353CC}">
                <c16:uniqueId val="{00000001-4182-4629-9D3C-82E7530177DB}"/>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KHM!$A$6:$A$9</c:f>
              <c:strCache>
                <c:ptCount val="4"/>
                <c:pt idx="0">
                  <c:v>Children 
0-14 yr</c:v>
                </c:pt>
                <c:pt idx="1">
                  <c:v>Male 
15+ yr</c:v>
                </c:pt>
                <c:pt idx="2">
                  <c:v>Female 
15+ yr</c:v>
                </c:pt>
                <c:pt idx="3">
                  <c:v>All ages</c:v>
                </c:pt>
              </c:strCache>
            </c:strRef>
          </c:cat>
          <c:val>
            <c:numRef>
              <c:f>KHM!$B$6:$B$9</c:f>
              <c:numCache>
                <c:formatCode>General</c:formatCode>
                <c:ptCount val="4"/>
                <c:pt idx="0" formatCode="_(* #,##0_);_(* \(#,##0\);_(* &quot;-&quot;??_);_(@_)">
                  <c:v>88</c:v>
                </c:pt>
              </c:numCache>
            </c:numRef>
          </c:val>
          <c:extLst>
            <c:ext xmlns:c16="http://schemas.microsoft.com/office/drawing/2014/chart" uri="{C3380CC4-5D6E-409C-BE32-E72D297353CC}">
              <c16:uniqueId val="{00000002-4182-4629-9D3C-82E7530177DB}"/>
            </c:ext>
          </c:extLst>
        </c:ser>
        <c:ser>
          <c:idx val="3"/>
          <c:order val="3"/>
          <c:tx>
            <c:strRef>
              <c:f>KHM!$E$5</c:f>
              <c:strCache>
                <c:ptCount val="1"/>
                <c:pt idx="0">
                  <c:v>Estimate</c:v>
                </c:pt>
              </c:strCache>
            </c:strRef>
          </c:tx>
          <c:spPr>
            <a:solidFill>
              <a:srgbClr val="63CDF6"/>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KHM!$A$6:$A$9</c:f>
              <c:strCache>
                <c:ptCount val="4"/>
                <c:pt idx="0">
                  <c:v>Children 
0-14 yr</c:v>
                </c:pt>
                <c:pt idx="1">
                  <c:v>Male 
15+ yr</c:v>
                </c:pt>
                <c:pt idx="2">
                  <c:v>Female 
15+ yr</c:v>
                </c:pt>
                <c:pt idx="3">
                  <c:v>All ages</c:v>
                </c:pt>
              </c:strCache>
            </c:strRef>
          </c:cat>
          <c:val>
            <c:numRef>
              <c:f>KHM!$E$6:$E$9</c:f>
              <c:numCache>
                <c:formatCode>#,##0</c:formatCode>
                <c:ptCount val="4"/>
                <c:pt idx="1">
                  <c:v>83</c:v>
                </c:pt>
              </c:numCache>
            </c:numRef>
          </c:val>
          <c:extLst>
            <c:ext xmlns:c16="http://schemas.microsoft.com/office/drawing/2014/chart" uri="{C3380CC4-5D6E-409C-BE32-E72D297353CC}">
              <c16:uniqueId val="{00000003-4182-4629-9D3C-82E7530177DB}"/>
            </c:ext>
          </c:extLst>
        </c:ser>
        <c:ser>
          <c:idx val="6"/>
          <c:order val="6"/>
          <c:tx>
            <c:strRef>
              <c:f>KHM!$H$5</c:f>
              <c:strCache>
                <c:ptCount val="1"/>
                <c:pt idx="0">
                  <c:v>Estimate</c:v>
                </c:pt>
              </c:strCache>
            </c:strRef>
          </c:tx>
          <c:spPr>
            <a:solidFill>
              <a:srgbClr val="F26B73"/>
            </a:solidFill>
            <a:ln>
              <a:noFill/>
            </a:ln>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82-4629-9D3C-82E7530177DB}"/>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KHM!$A$6:$A$9</c:f>
              <c:strCache>
                <c:ptCount val="4"/>
                <c:pt idx="0">
                  <c:v>Children 
0-14 yr</c:v>
                </c:pt>
                <c:pt idx="1">
                  <c:v>Male 
15+ yr</c:v>
                </c:pt>
                <c:pt idx="2">
                  <c:v>Female 
15+ yr</c:v>
                </c:pt>
                <c:pt idx="3">
                  <c:v>All ages</c:v>
                </c:pt>
              </c:strCache>
            </c:strRef>
          </c:cat>
          <c:val>
            <c:numRef>
              <c:f>KHM!$H$6:$H$9</c:f>
              <c:numCache>
                <c:formatCode>General</c:formatCode>
                <c:ptCount val="4"/>
                <c:pt idx="2" formatCode="_(* #,##0_);_(* \(#,##0\);_(* &quot;-&quot;??_);_(@_)">
                  <c:v>85</c:v>
                </c:pt>
              </c:numCache>
            </c:numRef>
          </c:val>
          <c:extLst>
            <c:ext xmlns:c16="http://schemas.microsoft.com/office/drawing/2014/chart" uri="{C3380CC4-5D6E-409C-BE32-E72D297353CC}">
              <c16:uniqueId val="{00000005-4182-4629-9D3C-82E7530177DB}"/>
            </c:ext>
          </c:extLst>
        </c:ser>
        <c:ser>
          <c:idx val="9"/>
          <c:order val="9"/>
          <c:tx>
            <c:strRef>
              <c:f>KHM!$K$5</c:f>
              <c:strCache>
                <c:ptCount val="1"/>
                <c:pt idx="0">
                  <c:v>Estimate</c:v>
                </c:pt>
              </c:strCache>
            </c:strRef>
          </c:tx>
          <c:spPr>
            <a:solidFill>
              <a:srgbClr val="B6AEA7"/>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KHM!$A$6:$A$9</c:f>
              <c:strCache>
                <c:ptCount val="4"/>
                <c:pt idx="0">
                  <c:v>Children 
0-14 yr</c:v>
                </c:pt>
                <c:pt idx="1">
                  <c:v>Male 
15+ yr</c:v>
                </c:pt>
                <c:pt idx="2">
                  <c:v>Female 
15+ yr</c:v>
                </c:pt>
                <c:pt idx="3">
                  <c:v>All ages</c:v>
                </c:pt>
              </c:strCache>
            </c:strRef>
          </c:cat>
          <c:val>
            <c:numRef>
              <c:f>KHM!$K$6:$K$9</c:f>
              <c:numCache>
                <c:formatCode>General</c:formatCode>
                <c:ptCount val="4"/>
                <c:pt idx="3">
                  <c:v>84</c:v>
                </c:pt>
              </c:numCache>
            </c:numRef>
          </c:val>
          <c:extLst>
            <c:ext xmlns:c16="http://schemas.microsoft.com/office/drawing/2014/chart" uri="{C3380CC4-5D6E-409C-BE32-E72D297353CC}">
              <c16:uniqueId val="{00000006-4182-4629-9D3C-82E7530177DB}"/>
            </c:ext>
          </c:extLst>
        </c:ser>
        <c:dLbls>
          <c:showLegendKey val="0"/>
          <c:showVal val="0"/>
          <c:showCatName val="0"/>
          <c:showSerName val="0"/>
          <c:showPercent val="0"/>
          <c:showBubbleSize val="0"/>
        </c:dLbls>
        <c:gapWidth val="150"/>
        <c:overlap val="100"/>
        <c:axId val="229102720"/>
        <c:axId val="229104256"/>
      </c:barChart>
      <c:lineChart>
        <c:grouping val="standard"/>
        <c:varyColors val="0"/>
        <c:ser>
          <c:idx val="1"/>
          <c:order val="1"/>
          <c:tx>
            <c:strRef>
              <c:f>KHM!$C$5</c:f>
              <c:strCache>
                <c:ptCount val="1"/>
                <c:pt idx="0">
                  <c:v>Lower </c:v>
                </c:pt>
              </c:strCache>
            </c:strRef>
          </c:tx>
          <c:marker>
            <c:symbol val="dash"/>
            <c:size val="9"/>
            <c:spPr>
              <a:solidFill>
                <a:schemeClr val="tx1"/>
              </a:solidFill>
              <a:ln>
                <a:noFill/>
              </a:ln>
            </c:spPr>
          </c:marker>
          <c:cat>
            <c:strRef>
              <c:f>KHM!$A$6:$A$9</c:f>
              <c:strCache>
                <c:ptCount val="4"/>
                <c:pt idx="0">
                  <c:v>Children 
0-14 yr</c:v>
                </c:pt>
                <c:pt idx="1">
                  <c:v>Male 
15+ yr</c:v>
                </c:pt>
                <c:pt idx="2">
                  <c:v>Female 
15+ yr</c:v>
                </c:pt>
                <c:pt idx="3">
                  <c:v>All ages</c:v>
                </c:pt>
              </c:strCache>
            </c:strRef>
          </c:cat>
          <c:val>
            <c:numRef>
              <c:f>KHM!$C$6:$C$9</c:f>
              <c:numCache>
                <c:formatCode>General</c:formatCode>
                <c:ptCount val="4"/>
                <c:pt idx="0" formatCode="_(* #,##0_);_(* \(#,##0\);_(* &quot;-&quot;??_);_(@_)">
                  <c:v>72</c:v>
                </c:pt>
              </c:numCache>
            </c:numRef>
          </c:val>
          <c:smooth val="0"/>
          <c:extLst>
            <c:ext xmlns:c16="http://schemas.microsoft.com/office/drawing/2014/chart" uri="{C3380CC4-5D6E-409C-BE32-E72D297353CC}">
              <c16:uniqueId val="{00000007-4182-4629-9D3C-82E7530177DB}"/>
            </c:ext>
          </c:extLst>
        </c:ser>
        <c:ser>
          <c:idx val="2"/>
          <c:order val="2"/>
          <c:tx>
            <c:strRef>
              <c:f>KHM!$D$5</c:f>
              <c:strCache>
                <c:ptCount val="1"/>
                <c:pt idx="0">
                  <c:v>Upper</c:v>
                </c:pt>
              </c:strCache>
            </c:strRef>
          </c:tx>
          <c:marker>
            <c:symbol val="dash"/>
            <c:size val="9"/>
            <c:spPr>
              <a:solidFill>
                <a:schemeClr val="tx1"/>
              </a:solidFill>
              <a:ln>
                <a:noFill/>
              </a:ln>
            </c:spPr>
          </c:marker>
          <c:cat>
            <c:strRef>
              <c:f>KHM!$A$6:$A$9</c:f>
              <c:strCache>
                <c:ptCount val="4"/>
                <c:pt idx="0">
                  <c:v>Children 
0-14 yr</c:v>
                </c:pt>
                <c:pt idx="1">
                  <c:v>Male 
15+ yr</c:v>
                </c:pt>
                <c:pt idx="2">
                  <c:v>Female 
15+ yr</c:v>
                </c:pt>
                <c:pt idx="3">
                  <c:v>All ages</c:v>
                </c:pt>
              </c:strCache>
            </c:strRef>
          </c:cat>
          <c:val>
            <c:numRef>
              <c:f>KHM!$D$6:$D$9</c:f>
              <c:numCache>
                <c:formatCode>General</c:formatCode>
                <c:ptCount val="4"/>
                <c:pt idx="0" formatCode="_(* #,##0_);_(* \(#,##0\);_(* &quot;-&quot;??_);_(@_)">
                  <c:v>100</c:v>
                </c:pt>
              </c:numCache>
            </c:numRef>
          </c:val>
          <c:smooth val="0"/>
          <c:extLst>
            <c:ext xmlns:c16="http://schemas.microsoft.com/office/drawing/2014/chart" uri="{C3380CC4-5D6E-409C-BE32-E72D297353CC}">
              <c16:uniqueId val="{00000008-4182-4629-9D3C-82E7530177DB}"/>
            </c:ext>
          </c:extLst>
        </c:ser>
        <c:ser>
          <c:idx val="4"/>
          <c:order val="4"/>
          <c:tx>
            <c:strRef>
              <c:f>KHM!$F$5</c:f>
              <c:strCache>
                <c:ptCount val="1"/>
                <c:pt idx="0">
                  <c:v>Lower </c:v>
                </c:pt>
              </c:strCache>
            </c:strRef>
          </c:tx>
          <c:marker>
            <c:symbol val="dash"/>
            <c:size val="9"/>
            <c:spPr>
              <a:solidFill>
                <a:schemeClr val="tx1"/>
              </a:solidFill>
              <a:ln>
                <a:noFill/>
              </a:ln>
            </c:spPr>
          </c:marker>
          <c:cat>
            <c:strRef>
              <c:f>KHM!$A$6:$A$9</c:f>
              <c:strCache>
                <c:ptCount val="4"/>
                <c:pt idx="0">
                  <c:v>Children 
0-14 yr</c:v>
                </c:pt>
                <c:pt idx="1">
                  <c:v>Male 
15+ yr</c:v>
                </c:pt>
                <c:pt idx="2">
                  <c:v>Female 
15+ yr</c:v>
                </c:pt>
                <c:pt idx="3">
                  <c:v>All ages</c:v>
                </c:pt>
              </c:strCache>
            </c:strRef>
          </c:cat>
          <c:val>
            <c:numRef>
              <c:f>KHM!$F$6:$F$9</c:f>
              <c:numCache>
                <c:formatCode>#,##0</c:formatCode>
                <c:ptCount val="4"/>
                <c:pt idx="1">
                  <c:v>71</c:v>
                </c:pt>
              </c:numCache>
            </c:numRef>
          </c:val>
          <c:smooth val="0"/>
          <c:extLst>
            <c:ext xmlns:c16="http://schemas.microsoft.com/office/drawing/2014/chart" uri="{C3380CC4-5D6E-409C-BE32-E72D297353CC}">
              <c16:uniqueId val="{00000009-4182-4629-9D3C-82E7530177DB}"/>
            </c:ext>
          </c:extLst>
        </c:ser>
        <c:ser>
          <c:idx val="5"/>
          <c:order val="5"/>
          <c:tx>
            <c:strRef>
              <c:f>KHM!$G$5</c:f>
              <c:strCache>
                <c:ptCount val="1"/>
                <c:pt idx="0">
                  <c:v>Upper</c:v>
                </c:pt>
              </c:strCache>
            </c:strRef>
          </c:tx>
          <c:marker>
            <c:symbol val="dash"/>
            <c:size val="9"/>
            <c:spPr>
              <a:solidFill>
                <a:schemeClr val="tx1"/>
              </a:solidFill>
              <a:ln>
                <a:noFill/>
              </a:ln>
            </c:spPr>
          </c:marker>
          <c:cat>
            <c:strRef>
              <c:f>KHM!$A$6:$A$9</c:f>
              <c:strCache>
                <c:ptCount val="4"/>
                <c:pt idx="0">
                  <c:v>Children 
0-14 yr</c:v>
                </c:pt>
                <c:pt idx="1">
                  <c:v>Male 
15+ yr</c:v>
                </c:pt>
                <c:pt idx="2">
                  <c:v>Female 
15+ yr</c:v>
                </c:pt>
                <c:pt idx="3">
                  <c:v>All ages</c:v>
                </c:pt>
              </c:strCache>
            </c:strRef>
          </c:cat>
          <c:val>
            <c:numRef>
              <c:f>KHM!$G$6:$G$9</c:f>
              <c:numCache>
                <c:formatCode>#,##0</c:formatCode>
                <c:ptCount val="4"/>
                <c:pt idx="1">
                  <c:v>95</c:v>
                </c:pt>
              </c:numCache>
            </c:numRef>
          </c:val>
          <c:smooth val="0"/>
          <c:extLst>
            <c:ext xmlns:c16="http://schemas.microsoft.com/office/drawing/2014/chart" uri="{C3380CC4-5D6E-409C-BE32-E72D297353CC}">
              <c16:uniqueId val="{0000000A-4182-4629-9D3C-82E7530177DB}"/>
            </c:ext>
          </c:extLst>
        </c:ser>
        <c:ser>
          <c:idx val="7"/>
          <c:order val="7"/>
          <c:tx>
            <c:strRef>
              <c:f>KHM!$I$5</c:f>
              <c:strCache>
                <c:ptCount val="1"/>
                <c:pt idx="0">
                  <c:v>Lower </c:v>
                </c:pt>
              </c:strCache>
            </c:strRef>
          </c:tx>
          <c:marker>
            <c:symbol val="dash"/>
            <c:size val="9"/>
            <c:spPr>
              <a:solidFill>
                <a:schemeClr val="tx1"/>
              </a:solidFill>
              <a:ln>
                <a:noFill/>
              </a:ln>
            </c:spPr>
          </c:marker>
          <c:cat>
            <c:strRef>
              <c:f>KHM!$A$6:$A$9</c:f>
              <c:strCache>
                <c:ptCount val="4"/>
                <c:pt idx="0">
                  <c:v>Children 
0-14 yr</c:v>
                </c:pt>
                <c:pt idx="1">
                  <c:v>Male 
15+ yr</c:v>
                </c:pt>
                <c:pt idx="2">
                  <c:v>Female 
15+ yr</c:v>
                </c:pt>
                <c:pt idx="3">
                  <c:v>All ages</c:v>
                </c:pt>
              </c:strCache>
            </c:strRef>
          </c:cat>
          <c:val>
            <c:numRef>
              <c:f>KHM!$I$6:$I$9</c:f>
              <c:numCache>
                <c:formatCode>General</c:formatCode>
                <c:ptCount val="4"/>
                <c:pt idx="2">
                  <c:v>74</c:v>
                </c:pt>
              </c:numCache>
            </c:numRef>
          </c:val>
          <c:smooth val="0"/>
          <c:extLst>
            <c:ext xmlns:c16="http://schemas.microsoft.com/office/drawing/2014/chart" uri="{C3380CC4-5D6E-409C-BE32-E72D297353CC}">
              <c16:uniqueId val="{0000000B-4182-4629-9D3C-82E7530177DB}"/>
            </c:ext>
          </c:extLst>
        </c:ser>
        <c:ser>
          <c:idx val="8"/>
          <c:order val="8"/>
          <c:tx>
            <c:strRef>
              <c:f>KHM!$J$5</c:f>
              <c:strCache>
                <c:ptCount val="1"/>
                <c:pt idx="0">
                  <c:v>Upper</c:v>
                </c:pt>
              </c:strCache>
            </c:strRef>
          </c:tx>
          <c:marker>
            <c:symbol val="dash"/>
            <c:size val="9"/>
            <c:spPr>
              <a:solidFill>
                <a:schemeClr val="tx1"/>
              </a:solidFill>
              <a:ln>
                <a:noFill/>
              </a:ln>
            </c:spPr>
          </c:marker>
          <c:cat>
            <c:strRef>
              <c:f>KHM!$A$6:$A$9</c:f>
              <c:strCache>
                <c:ptCount val="4"/>
                <c:pt idx="0">
                  <c:v>Children 
0-14 yr</c:v>
                </c:pt>
                <c:pt idx="1">
                  <c:v>Male 
15+ yr</c:v>
                </c:pt>
                <c:pt idx="2">
                  <c:v>Female 
15+ yr</c:v>
                </c:pt>
                <c:pt idx="3">
                  <c:v>All ages</c:v>
                </c:pt>
              </c:strCache>
            </c:strRef>
          </c:cat>
          <c:val>
            <c:numRef>
              <c:f>KHM!$J$6:$J$9</c:f>
              <c:numCache>
                <c:formatCode>General</c:formatCode>
                <c:ptCount val="4"/>
                <c:pt idx="2">
                  <c:v>98</c:v>
                </c:pt>
              </c:numCache>
            </c:numRef>
          </c:val>
          <c:smooth val="0"/>
          <c:extLst>
            <c:ext xmlns:c16="http://schemas.microsoft.com/office/drawing/2014/chart" uri="{C3380CC4-5D6E-409C-BE32-E72D297353CC}">
              <c16:uniqueId val="{0000000C-4182-4629-9D3C-82E7530177DB}"/>
            </c:ext>
          </c:extLst>
        </c:ser>
        <c:ser>
          <c:idx val="10"/>
          <c:order val="10"/>
          <c:tx>
            <c:strRef>
              <c:f>KHM!$L$5</c:f>
              <c:strCache>
                <c:ptCount val="1"/>
                <c:pt idx="0">
                  <c:v>Lower </c:v>
                </c:pt>
              </c:strCache>
            </c:strRef>
          </c:tx>
          <c:marker>
            <c:symbol val="dash"/>
            <c:size val="9"/>
            <c:spPr>
              <a:solidFill>
                <a:schemeClr val="tx1"/>
              </a:solidFill>
              <a:ln>
                <a:noFill/>
              </a:ln>
            </c:spPr>
          </c:marker>
          <c:cat>
            <c:strRef>
              <c:f>KHM!$A$6:$A$9</c:f>
              <c:strCache>
                <c:ptCount val="4"/>
                <c:pt idx="0">
                  <c:v>Children 
0-14 yr</c:v>
                </c:pt>
                <c:pt idx="1">
                  <c:v>Male 
15+ yr</c:v>
                </c:pt>
                <c:pt idx="2">
                  <c:v>Female 
15+ yr</c:v>
                </c:pt>
                <c:pt idx="3">
                  <c:v>All ages</c:v>
                </c:pt>
              </c:strCache>
            </c:strRef>
          </c:cat>
          <c:val>
            <c:numRef>
              <c:f>KHM!$L$6:$L$9</c:f>
              <c:numCache>
                <c:formatCode>General</c:formatCode>
                <c:ptCount val="4"/>
                <c:pt idx="3">
                  <c:v>73</c:v>
                </c:pt>
              </c:numCache>
            </c:numRef>
          </c:val>
          <c:smooth val="0"/>
          <c:extLst>
            <c:ext xmlns:c16="http://schemas.microsoft.com/office/drawing/2014/chart" uri="{C3380CC4-5D6E-409C-BE32-E72D297353CC}">
              <c16:uniqueId val="{0000000D-4182-4629-9D3C-82E7530177DB}"/>
            </c:ext>
          </c:extLst>
        </c:ser>
        <c:ser>
          <c:idx val="11"/>
          <c:order val="11"/>
          <c:tx>
            <c:strRef>
              <c:f>KHM!$M$5</c:f>
              <c:strCache>
                <c:ptCount val="1"/>
                <c:pt idx="0">
                  <c:v>Upper</c:v>
                </c:pt>
              </c:strCache>
            </c:strRef>
          </c:tx>
          <c:marker>
            <c:symbol val="dash"/>
            <c:size val="9"/>
            <c:spPr>
              <a:solidFill>
                <a:schemeClr val="tx1"/>
              </a:solidFill>
              <a:ln>
                <a:noFill/>
              </a:ln>
            </c:spPr>
          </c:marker>
          <c:cat>
            <c:strRef>
              <c:f>KHM!$A$6:$A$9</c:f>
              <c:strCache>
                <c:ptCount val="4"/>
                <c:pt idx="0">
                  <c:v>Children 
0-14 yr</c:v>
                </c:pt>
                <c:pt idx="1">
                  <c:v>Male 
15+ yr</c:v>
                </c:pt>
                <c:pt idx="2">
                  <c:v>Female 
15+ yr</c:v>
                </c:pt>
                <c:pt idx="3">
                  <c:v>All ages</c:v>
                </c:pt>
              </c:strCache>
            </c:strRef>
          </c:cat>
          <c:val>
            <c:numRef>
              <c:f>KHM!$M$6:$M$9</c:f>
              <c:numCache>
                <c:formatCode>General</c:formatCode>
                <c:ptCount val="4"/>
                <c:pt idx="3">
                  <c:v>97</c:v>
                </c:pt>
              </c:numCache>
            </c:numRef>
          </c:val>
          <c:smooth val="0"/>
          <c:extLst>
            <c:ext xmlns:c16="http://schemas.microsoft.com/office/drawing/2014/chart" uri="{C3380CC4-5D6E-409C-BE32-E72D297353CC}">
              <c16:uniqueId val="{0000000E-4182-4629-9D3C-82E7530177DB}"/>
            </c:ext>
          </c:extLst>
        </c:ser>
        <c:dLbls>
          <c:showLegendKey val="0"/>
          <c:showVal val="0"/>
          <c:showCatName val="0"/>
          <c:showSerName val="0"/>
          <c:showPercent val="0"/>
          <c:showBubbleSize val="0"/>
        </c:dLbls>
        <c:hiLowLines/>
        <c:marker val="1"/>
        <c:smooth val="0"/>
        <c:axId val="229102720"/>
        <c:axId val="229104256"/>
      </c:lineChart>
      <c:catAx>
        <c:axId val="229102720"/>
        <c:scaling>
          <c:orientation val="minMax"/>
        </c:scaling>
        <c:delete val="0"/>
        <c:axPos val="b"/>
        <c:numFmt formatCode="General" sourceLinked="0"/>
        <c:majorTickMark val="out"/>
        <c:minorTickMark val="none"/>
        <c:tickLblPos val="nextTo"/>
        <c:crossAx val="229104256"/>
        <c:crosses val="autoZero"/>
        <c:auto val="1"/>
        <c:lblAlgn val="ctr"/>
        <c:lblOffset val="100"/>
        <c:noMultiLvlLbl val="0"/>
      </c:catAx>
      <c:valAx>
        <c:axId val="229104256"/>
        <c:scaling>
          <c:orientation val="minMax"/>
          <c:max val="100"/>
          <c:min val="0"/>
        </c:scaling>
        <c:delete val="0"/>
        <c:axPos val="l"/>
        <c:majorGridlines>
          <c:spPr>
            <a:ln>
              <a:solidFill>
                <a:srgbClr val="E31837"/>
              </a:solidFill>
              <a:prstDash val="lgDash"/>
            </a:ln>
          </c:spPr>
        </c:majorGridlines>
        <c:title>
          <c:tx>
            <c:rich>
              <a:bodyPr rot="-5400000" vert="horz"/>
              <a:lstStyle/>
              <a:p>
                <a:pPr>
                  <a:defRPr/>
                </a:pPr>
                <a:r>
                  <a:rPr lang="en-US"/>
                  <a:t>ART coverage (%)</a:t>
                </a:r>
              </a:p>
            </c:rich>
          </c:tx>
          <c:layout>
            <c:manualLayout>
              <c:xMode val="edge"/>
              <c:yMode val="edge"/>
              <c:x val="7.1403692093347265E-2"/>
              <c:y val="0.25501252853308354"/>
            </c:manualLayout>
          </c:layout>
          <c:overlay val="0"/>
        </c:title>
        <c:numFmt formatCode="_(* #,##0_);_(* \(#,##0\);_(* &quot;-&quot;??_);_(@_)" sourceLinked="1"/>
        <c:majorTickMark val="out"/>
        <c:minorTickMark val="none"/>
        <c:tickLblPos val="nextTo"/>
        <c:crossAx val="229102720"/>
        <c:crosses val="autoZero"/>
        <c:crossBetween val="between"/>
        <c:majorUnit val="90"/>
      </c:val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7.2616378681831434E-2"/>
          <c:w val="0.74971237970253723"/>
          <c:h val="0.69627670239136774"/>
        </c:manualLayout>
      </c:layout>
      <c:barChart>
        <c:barDir val="col"/>
        <c:grouping val="clustered"/>
        <c:varyColors val="0"/>
        <c:ser>
          <c:idx val="0"/>
          <c:order val="0"/>
          <c:tx>
            <c:strRef>
              <c:f>KHM_8!$B$3</c:f>
              <c:strCache>
                <c:ptCount val="1"/>
                <c:pt idx="0">
                  <c:v>Estimate</c:v>
                </c:pt>
              </c:strCache>
            </c:strRef>
          </c:tx>
          <c:spPr>
            <a:solidFill>
              <a:srgbClr val="00A99A"/>
            </a:solidFill>
          </c:spPr>
          <c:invertIfNegative val="0"/>
          <c:dLbls>
            <c:dLbl>
              <c:idx val="0"/>
              <c:tx>
                <c:rich>
                  <a:bodyPr/>
                  <a:lstStyle/>
                  <a:p>
                    <a:r>
                      <a:rPr lang="en-US"/>
                      <a:t> 70,000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272-4331-8BB5-430D63193F88}"/>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KHM_8!$A$4:$A$6</c:f>
              <c:strCache>
                <c:ptCount val="3"/>
                <c:pt idx="0">
                  <c:v>Estimated number 
of adults 15+
living with HIV</c:v>
                </c:pt>
                <c:pt idx="1">
                  <c:v>Number of 
adults 15+
receiving ARVs</c:v>
                </c:pt>
                <c:pt idx="2">
                  <c:v>ART coverage (%)</c:v>
                </c:pt>
              </c:strCache>
            </c:strRef>
          </c:cat>
          <c:val>
            <c:numRef>
              <c:f>KHM_8!$B$4:$B$6</c:f>
              <c:numCache>
                <c:formatCode>General</c:formatCode>
                <c:ptCount val="3"/>
                <c:pt idx="0" formatCode="_(* #,##0_);_(* \(#,##0\);_(* &quot;-&quot;??_);_(@_)">
                  <c:v>69762</c:v>
                </c:pt>
              </c:numCache>
            </c:numRef>
          </c:val>
          <c:extLst>
            <c:ext xmlns:c16="http://schemas.microsoft.com/office/drawing/2014/chart" uri="{C3380CC4-5D6E-409C-BE32-E72D297353CC}">
              <c16:uniqueId val="{00000001-8272-4331-8BB5-430D63193F88}"/>
            </c:ext>
          </c:extLst>
        </c:ser>
        <c:ser>
          <c:idx val="3"/>
          <c:order val="3"/>
          <c:tx>
            <c:strRef>
              <c:f>KHM_8!$E$3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72-4331-8BB5-430D63193F88}"/>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KHM_8!$A$4:$A$6</c:f>
              <c:strCache>
                <c:ptCount val="3"/>
                <c:pt idx="0">
                  <c:v>Estimated number 
of adults 15+
living with HIV</c:v>
                </c:pt>
                <c:pt idx="1">
                  <c:v>Number of 
adults 15+
receiving ARVs</c:v>
                </c:pt>
                <c:pt idx="2">
                  <c:v>ART coverage (%)</c:v>
                </c:pt>
              </c:strCache>
            </c:strRef>
          </c:cat>
          <c:val>
            <c:numRef>
              <c:f>KHM_8!$E$4:$E$6</c:f>
              <c:numCache>
                <c:formatCode>_(* #,##0_);_(* \(#,##0\);_(* "-"??_);_(@_)</c:formatCode>
                <c:ptCount val="3"/>
                <c:pt idx="1">
                  <c:v>58645</c:v>
                </c:pt>
              </c:numCache>
            </c:numRef>
          </c:val>
          <c:extLst>
            <c:ext xmlns:c16="http://schemas.microsoft.com/office/drawing/2014/chart" uri="{C3380CC4-5D6E-409C-BE32-E72D297353CC}">
              <c16:uniqueId val="{00000003-8272-4331-8BB5-430D63193F88}"/>
            </c:ext>
          </c:extLst>
        </c:ser>
        <c:dLbls>
          <c:showLegendKey val="0"/>
          <c:showVal val="0"/>
          <c:showCatName val="0"/>
          <c:showSerName val="0"/>
          <c:showPercent val="0"/>
          <c:showBubbleSize val="0"/>
        </c:dLbls>
        <c:gapWidth val="90"/>
        <c:overlap val="100"/>
        <c:axId val="227296768"/>
        <c:axId val="227300480"/>
      </c:barChart>
      <c:barChart>
        <c:barDir val="col"/>
        <c:grouping val="clustered"/>
        <c:varyColors val="0"/>
        <c:ser>
          <c:idx val="4"/>
          <c:order val="4"/>
          <c:tx>
            <c:strRef>
              <c:f>KHM_8!$F$3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72-4331-8BB5-430D63193F88}"/>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KHM_8!$A$4:$A$6</c:f>
              <c:strCache>
                <c:ptCount val="3"/>
                <c:pt idx="0">
                  <c:v>Estimated number 
of adults 15+
living with HIV</c:v>
                </c:pt>
                <c:pt idx="1">
                  <c:v>Number of 
adults 15+
receiving ARVs</c:v>
                </c:pt>
                <c:pt idx="2">
                  <c:v>ART coverage (%)</c:v>
                </c:pt>
              </c:strCache>
            </c:strRef>
          </c:cat>
          <c:val>
            <c:numRef>
              <c:f>KHM_8!$F$4:$F$6</c:f>
              <c:numCache>
                <c:formatCode>General</c:formatCode>
                <c:ptCount val="3"/>
                <c:pt idx="2" formatCode="#,##0">
                  <c:v>84</c:v>
                </c:pt>
              </c:numCache>
            </c:numRef>
          </c:val>
          <c:extLst>
            <c:ext xmlns:c16="http://schemas.microsoft.com/office/drawing/2014/chart" uri="{C3380CC4-5D6E-409C-BE32-E72D297353CC}">
              <c16:uniqueId val="{00000005-8272-4331-8BB5-430D63193F88}"/>
            </c:ext>
          </c:extLst>
        </c:ser>
        <c:dLbls>
          <c:showLegendKey val="0"/>
          <c:showVal val="0"/>
          <c:showCatName val="0"/>
          <c:showSerName val="0"/>
          <c:showPercent val="0"/>
          <c:showBubbleSize val="0"/>
        </c:dLbls>
        <c:gapWidth val="90"/>
        <c:axId val="228027392"/>
        <c:axId val="227302400"/>
      </c:barChart>
      <c:lineChart>
        <c:grouping val="standard"/>
        <c:varyColors val="0"/>
        <c:ser>
          <c:idx val="1"/>
          <c:order val="1"/>
          <c:tx>
            <c:strRef>
              <c:f>KHM_8!$C$3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8272-4331-8BB5-430D63193F8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KHM_8!$A$4:$A$6</c:f>
              <c:strCache>
                <c:ptCount val="3"/>
                <c:pt idx="0">
                  <c:v>Estimated number 
of adults 15+
living with HIV</c:v>
                </c:pt>
                <c:pt idx="1">
                  <c:v>Number of 
adults 15+
receiving ARVs</c:v>
                </c:pt>
                <c:pt idx="2">
                  <c:v>ART coverage (%)</c:v>
                </c:pt>
              </c:strCache>
            </c:strRef>
          </c:cat>
          <c:val>
            <c:numRef>
              <c:f>KHM_8!$C$4:$C$6</c:f>
              <c:numCache>
                <c:formatCode>General</c:formatCode>
                <c:ptCount val="3"/>
                <c:pt idx="0" formatCode="_(* #,##0_);_(* \(#,##0\);_(* &quot;-&quot;??_);_(@_)">
                  <c:v>60357</c:v>
                </c:pt>
              </c:numCache>
            </c:numRef>
          </c:val>
          <c:smooth val="0"/>
          <c:extLst>
            <c:ext xmlns:c16="http://schemas.microsoft.com/office/drawing/2014/chart" uri="{C3380CC4-5D6E-409C-BE32-E72D297353CC}">
              <c16:uniqueId val="{00000007-8272-4331-8BB5-430D63193F88}"/>
            </c:ext>
          </c:extLst>
        </c:ser>
        <c:ser>
          <c:idx val="2"/>
          <c:order val="2"/>
          <c:tx>
            <c:strRef>
              <c:f>KHM_8!$D$3</c:f>
              <c:strCache>
                <c:ptCount val="1"/>
                <c:pt idx="0">
                  <c:v>Upper estimate</c:v>
                </c:pt>
              </c:strCache>
            </c:strRef>
          </c:tx>
          <c:marker>
            <c:symbol val="dash"/>
            <c:size val="10"/>
            <c:spPr>
              <a:solidFill>
                <a:schemeClr val="tx1"/>
              </a:solidFill>
              <a:ln>
                <a:noFill/>
              </a:ln>
            </c:spPr>
          </c:marker>
          <c:cat>
            <c:strRef>
              <c:f>KHM_8!$A$4:$A$6</c:f>
              <c:strCache>
                <c:ptCount val="3"/>
                <c:pt idx="0">
                  <c:v>Estimated number 
of adults 15+
living with HIV</c:v>
                </c:pt>
                <c:pt idx="1">
                  <c:v>Number of 
adults 15+
receiving ARVs</c:v>
                </c:pt>
                <c:pt idx="2">
                  <c:v>ART coverage (%)</c:v>
                </c:pt>
              </c:strCache>
            </c:strRef>
          </c:cat>
          <c:val>
            <c:numRef>
              <c:f>KHM_8!$D$4:$D$6</c:f>
              <c:numCache>
                <c:formatCode>General</c:formatCode>
                <c:ptCount val="3"/>
                <c:pt idx="0" formatCode="_(* #,##0_);_(* \(#,##0\);_(* &quot;-&quot;??_);_(@_)">
                  <c:v>80302</c:v>
                </c:pt>
              </c:numCache>
            </c:numRef>
          </c:val>
          <c:smooth val="0"/>
          <c:extLst>
            <c:ext xmlns:c16="http://schemas.microsoft.com/office/drawing/2014/chart" uri="{C3380CC4-5D6E-409C-BE32-E72D297353CC}">
              <c16:uniqueId val="{00000008-8272-4331-8BB5-430D63193F88}"/>
            </c:ext>
          </c:extLst>
        </c:ser>
        <c:dLbls>
          <c:showLegendKey val="0"/>
          <c:showVal val="0"/>
          <c:showCatName val="0"/>
          <c:showSerName val="0"/>
          <c:showPercent val="0"/>
          <c:showBubbleSize val="0"/>
        </c:dLbls>
        <c:hiLowLines/>
        <c:marker val="1"/>
        <c:smooth val="0"/>
        <c:axId val="227296768"/>
        <c:axId val="227300480"/>
      </c:lineChart>
      <c:lineChart>
        <c:grouping val="standard"/>
        <c:varyColors val="0"/>
        <c:ser>
          <c:idx val="5"/>
          <c:order val="5"/>
          <c:tx>
            <c:strRef>
              <c:f>KHM_8!$G$3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8272-4331-8BB5-430D63193F88}"/>
              </c:ext>
            </c:extLst>
          </c:dPt>
          <c:cat>
            <c:strRef>
              <c:f>KHM_8!$A$4:$A$6</c:f>
              <c:strCache>
                <c:ptCount val="3"/>
                <c:pt idx="0">
                  <c:v>Estimated number 
of adults 15+
living with HIV</c:v>
                </c:pt>
                <c:pt idx="1">
                  <c:v>Number of 
adults 15+
receiving ARVs</c:v>
                </c:pt>
                <c:pt idx="2">
                  <c:v>ART coverage (%)</c:v>
                </c:pt>
              </c:strCache>
            </c:strRef>
          </c:cat>
          <c:val>
            <c:numRef>
              <c:f>KHM_8!$G$4:$G$6</c:f>
              <c:numCache>
                <c:formatCode>General</c:formatCode>
                <c:ptCount val="3"/>
                <c:pt idx="2" formatCode="#,##0">
                  <c:v>73</c:v>
                </c:pt>
              </c:numCache>
            </c:numRef>
          </c:val>
          <c:smooth val="0"/>
          <c:extLst>
            <c:ext xmlns:c16="http://schemas.microsoft.com/office/drawing/2014/chart" uri="{C3380CC4-5D6E-409C-BE32-E72D297353CC}">
              <c16:uniqueId val="{0000000A-8272-4331-8BB5-430D63193F88}"/>
            </c:ext>
          </c:extLst>
        </c:ser>
        <c:ser>
          <c:idx val="6"/>
          <c:order val="6"/>
          <c:tx>
            <c:strRef>
              <c:f>KHM_8!$H$3</c:f>
              <c:strCache>
                <c:ptCount val="1"/>
                <c:pt idx="0">
                  <c:v>ART Upper estimate</c:v>
                </c:pt>
              </c:strCache>
            </c:strRef>
          </c:tx>
          <c:marker>
            <c:symbol val="dash"/>
            <c:size val="10"/>
            <c:spPr>
              <a:solidFill>
                <a:schemeClr val="tx1"/>
              </a:solidFill>
              <a:ln>
                <a:noFill/>
              </a:ln>
            </c:spPr>
          </c:marker>
          <c:cat>
            <c:strRef>
              <c:f>KHM_8!$A$4:$A$6</c:f>
              <c:strCache>
                <c:ptCount val="3"/>
                <c:pt idx="0">
                  <c:v>Estimated number 
of adults 15+
living with HIV</c:v>
                </c:pt>
                <c:pt idx="1">
                  <c:v>Number of 
adults 15+
receiving ARVs</c:v>
                </c:pt>
                <c:pt idx="2">
                  <c:v>ART coverage (%)</c:v>
                </c:pt>
              </c:strCache>
            </c:strRef>
          </c:cat>
          <c:val>
            <c:numRef>
              <c:f>KHM_8!$H$4:$H$6</c:f>
              <c:numCache>
                <c:formatCode>General</c:formatCode>
                <c:ptCount val="3"/>
                <c:pt idx="2" formatCode="#,##0">
                  <c:v>98</c:v>
                </c:pt>
              </c:numCache>
            </c:numRef>
          </c:val>
          <c:smooth val="0"/>
          <c:extLst>
            <c:ext xmlns:c16="http://schemas.microsoft.com/office/drawing/2014/chart" uri="{C3380CC4-5D6E-409C-BE32-E72D297353CC}">
              <c16:uniqueId val="{0000000B-8272-4331-8BB5-430D63193F88}"/>
            </c:ext>
          </c:extLst>
        </c:ser>
        <c:dLbls>
          <c:showLegendKey val="0"/>
          <c:showVal val="0"/>
          <c:showCatName val="0"/>
          <c:showSerName val="0"/>
          <c:showPercent val="0"/>
          <c:showBubbleSize val="0"/>
        </c:dLbls>
        <c:hiLowLines/>
        <c:marker val="1"/>
        <c:smooth val="0"/>
        <c:axId val="228027392"/>
        <c:axId val="227302400"/>
      </c:lineChart>
      <c:catAx>
        <c:axId val="227296768"/>
        <c:scaling>
          <c:orientation val="minMax"/>
        </c:scaling>
        <c:delete val="0"/>
        <c:axPos val="b"/>
        <c:numFmt formatCode="General" sourceLinked="0"/>
        <c:majorTickMark val="out"/>
        <c:minorTickMark val="none"/>
        <c:tickLblPos val="nextTo"/>
        <c:crossAx val="227300480"/>
        <c:crosses val="autoZero"/>
        <c:auto val="1"/>
        <c:lblAlgn val="ctr"/>
        <c:lblOffset val="100"/>
        <c:noMultiLvlLbl val="0"/>
      </c:catAx>
      <c:valAx>
        <c:axId val="227300480"/>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27296768"/>
        <c:crosses val="autoZero"/>
        <c:crossBetween val="between"/>
      </c:valAx>
      <c:valAx>
        <c:axId val="227302400"/>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28027392"/>
        <c:crosses val="max"/>
        <c:crossBetween val="between"/>
        <c:majorUnit val="20"/>
      </c:valAx>
      <c:catAx>
        <c:axId val="228027392"/>
        <c:scaling>
          <c:orientation val="minMax"/>
        </c:scaling>
        <c:delete val="1"/>
        <c:axPos val="b"/>
        <c:numFmt formatCode="General" sourceLinked="1"/>
        <c:majorTickMark val="out"/>
        <c:minorTickMark val="none"/>
        <c:tickLblPos val="nextTo"/>
        <c:crossAx val="227302400"/>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77431477451"/>
          <c:y val="5.1862712320879661E-2"/>
          <c:w val="0.83205951635864739"/>
          <c:h val="0.67551610439900001"/>
        </c:manualLayout>
      </c:layout>
      <c:barChart>
        <c:barDir val="col"/>
        <c:grouping val="clustered"/>
        <c:varyColors val="0"/>
        <c:ser>
          <c:idx val="1"/>
          <c:order val="0"/>
          <c:tx>
            <c:strRef>
              <c:f>KHM!$A$2</c:f>
              <c:strCache>
                <c:ptCount val="1"/>
                <c:pt idx="0">
                  <c:v>Cambodia</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484E-4786-B33D-C4E42B3BD933}"/>
              </c:ext>
            </c:extLst>
          </c:dPt>
          <c:dPt>
            <c:idx val="1"/>
            <c:invertIfNegative val="0"/>
            <c:bubble3D val="0"/>
            <c:spPr>
              <a:solidFill>
                <a:srgbClr val="F26B73"/>
              </a:solidFill>
              <a:ln>
                <a:noFill/>
              </a:ln>
            </c:spPr>
            <c:extLst>
              <c:ext xmlns:c16="http://schemas.microsoft.com/office/drawing/2014/chart" uri="{C3380CC4-5D6E-409C-BE32-E72D297353CC}">
                <c16:uniqueId val="{00000003-484E-4786-B33D-C4E42B3BD933}"/>
              </c:ext>
            </c:extLst>
          </c:dPt>
          <c:dPt>
            <c:idx val="3"/>
            <c:invertIfNegative val="0"/>
            <c:bubble3D val="0"/>
            <c:spPr>
              <a:solidFill>
                <a:srgbClr val="00A99A"/>
              </a:solidFill>
              <a:ln>
                <a:noFill/>
              </a:ln>
            </c:spPr>
            <c:extLst>
              <c:ext xmlns:c16="http://schemas.microsoft.com/office/drawing/2014/chart" uri="{C3380CC4-5D6E-409C-BE32-E72D297353CC}">
                <c16:uniqueId val="{00000005-484E-4786-B33D-C4E42B3BD933}"/>
              </c:ext>
            </c:extLst>
          </c:dPt>
          <c:dPt>
            <c:idx val="4"/>
            <c:invertIfNegative val="0"/>
            <c:bubble3D val="0"/>
            <c:spPr>
              <a:solidFill>
                <a:srgbClr val="78A7B7"/>
              </a:solidFill>
              <a:ln>
                <a:noFill/>
              </a:ln>
            </c:spPr>
            <c:extLst>
              <c:ext xmlns:c16="http://schemas.microsoft.com/office/drawing/2014/chart" uri="{C3380CC4-5D6E-409C-BE32-E72D297353CC}">
                <c16:uniqueId val="{00000007-484E-4786-B33D-C4E42B3BD933}"/>
              </c:ext>
            </c:extLst>
          </c:dPt>
          <c:dPt>
            <c:idx val="5"/>
            <c:invertIfNegative val="0"/>
            <c:bubble3D val="0"/>
            <c:spPr>
              <a:solidFill>
                <a:srgbClr val="CDC884"/>
              </a:solidFill>
              <a:ln>
                <a:noFill/>
              </a:ln>
            </c:spPr>
            <c:extLst>
              <c:ext xmlns:c16="http://schemas.microsoft.com/office/drawing/2014/chart" uri="{C3380CC4-5D6E-409C-BE32-E72D297353CC}">
                <c16:uniqueId val="{00000009-484E-4786-B33D-C4E42B3BD933}"/>
              </c:ext>
            </c:extLst>
          </c:dPt>
          <c:dLbls>
            <c:dLbl>
              <c:idx val="0"/>
              <c:tx>
                <c:rich>
                  <a:bodyPr/>
                  <a:lstStyle/>
                  <a:p>
                    <a:r>
                      <a:rPr lang="en-US"/>
                      <a:t>73,000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84E-4786-B33D-C4E42B3BD933}"/>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KHM!$B$1:$F$1</c:f>
              <c:strCache>
                <c:ptCount val="5"/>
                <c:pt idx="0">
                  <c:v>Estimated PLHIV</c:v>
                </c:pt>
                <c:pt idx="1">
                  <c:v>PLHIV who know
 their HIV status</c:v>
                </c:pt>
                <c:pt idx="2">
                  <c:v>People on ART</c:v>
                </c:pt>
                <c:pt idx="3">
                  <c:v>Tested for viral load</c:v>
                </c:pt>
                <c:pt idx="4">
                  <c:v>Suppressed viral
load *</c:v>
                </c:pt>
              </c:strCache>
            </c:strRef>
          </c:cat>
          <c:val>
            <c:numRef>
              <c:f>KHM!$B$2:$F$2</c:f>
              <c:numCache>
                <c:formatCode>General</c:formatCode>
                <c:ptCount val="5"/>
                <c:pt idx="0">
                  <c:v>72673</c:v>
                </c:pt>
                <c:pt idx="1">
                  <c:v>61299</c:v>
                </c:pt>
                <c:pt idx="2">
                  <c:v>61193</c:v>
                </c:pt>
                <c:pt idx="3">
                  <c:v>55567</c:v>
                </c:pt>
                <c:pt idx="4">
                  <c:v>53610</c:v>
                </c:pt>
              </c:numCache>
            </c:numRef>
          </c:val>
          <c:extLst>
            <c:ext xmlns:c16="http://schemas.microsoft.com/office/drawing/2014/chart" uri="{C3380CC4-5D6E-409C-BE32-E72D297353CC}">
              <c16:uniqueId val="{0000000A-484E-4786-B33D-C4E42B3BD933}"/>
            </c:ext>
          </c:extLst>
        </c:ser>
        <c:dLbls>
          <c:showLegendKey val="0"/>
          <c:showVal val="0"/>
          <c:showCatName val="0"/>
          <c:showSerName val="0"/>
          <c:showPercent val="0"/>
          <c:showBubbleSize val="0"/>
        </c:dLbls>
        <c:gapWidth val="100"/>
        <c:overlap val="100"/>
        <c:axId val="228279808"/>
        <c:axId val="228281344"/>
      </c:barChart>
      <c:catAx>
        <c:axId val="228279808"/>
        <c:scaling>
          <c:orientation val="minMax"/>
        </c:scaling>
        <c:delete val="0"/>
        <c:axPos val="b"/>
        <c:numFmt formatCode="General" sourceLinked="1"/>
        <c:majorTickMark val="out"/>
        <c:minorTickMark val="none"/>
        <c:tickLblPos val="nextTo"/>
        <c:crossAx val="228281344"/>
        <c:crosses val="autoZero"/>
        <c:auto val="1"/>
        <c:lblAlgn val="ctr"/>
        <c:lblOffset val="100"/>
        <c:noMultiLvlLbl val="0"/>
      </c:catAx>
      <c:valAx>
        <c:axId val="228281344"/>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1.4483218259176268E-2"/>
              <c:y val="0.19604767282660301"/>
            </c:manualLayout>
          </c:layout>
          <c:overlay val="0"/>
        </c:title>
        <c:numFmt formatCode="General" sourceLinked="1"/>
        <c:majorTickMark val="out"/>
        <c:minorTickMark val="none"/>
        <c:tickLblPos val="nextTo"/>
        <c:crossAx val="228279808"/>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7.6503442302597757E-2"/>
          <c:w val="0.86783237151000003"/>
          <c:h val="0.7017516005894946"/>
        </c:manualLayout>
      </c:layout>
      <c:barChart>
        <c:barDir val="col"/>
        <c:grouping val="stacked"/>
        <c:varyColors val="0"/>
        <c:ser>
          <c:idx val="0"/>
          <c:order val="0"/>
          <c:tx>
            <c:strRef>
              <c:f>Cambodia!$C$2</c:f>
              <c:strCache>
                <c:ptCount val="1"/>
                <c:pt idx="0">
                  <c:v>Progress (%)</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Cambodia!$B$3:$B$5</c:f>
              <c:strCache>
                <c:ptCount val="3"/>
                <c:pt idx="0">
                  <c:v>PLHIV who know
their HIV status</c:v>
                </c:pt>
                <c:pt idx="1">
                  <c:v>PLHIV on treatment</c:v>
                </c:pt>
                <c:pt idx="2">
                  <c:v>PLHIV who are virally suppressed </c:v>
                </c:pt>
              </c:strCache>
            </c:strRef>
          </c:cat>
          <c:val>
            <c:numRef>
              <c:f>Cambodia!$C$3:$C$5</c:f>
              <c:numCache>
                <c:formatCode>General</c:formatCode>
                <c:ptCount val="3"/>
                <c:pt idx="0">
                  <c:v>84</c:v>
                </c:pt>
                <c:pt idx="1">
                  <c:v>84</c:v>
                </c:pt>
                <c:pt idx="2">
                  <c:v>81</c:v>
                </c:pt>
              </c:numCache>
            </c:numRef>
          </c:val>
          <c:extLst>
            <c:ext xmlns:c16="http://schemas.microsoft.com/office/drawing/2014/chart" uri="{C3380CC4-5D6E-409C-BE32-E72D297353CC}">
              <c16:uniqueId val="{00000000-3E9D-4A36-8A98-485EE94E0A68}"/>
            </c:ext>
          </c:extLst>
        </c:ser>
        <c:ser>
          <c:idx val="1"/>
          <c:order val="1"/>
          <c:tx>
            <c:strRef>
              <c:f>Cambodia!$D$2</c:f>
              <c:strCache>
                <c:ptCount val="1"/>
                <c:pt idx="0">
                  <c:v>Gap</c:v>
                </c:pt>
              </c:strCache>
            </c:strRef>
          </c:tx>
          <c:spPr>
            <a:pattFill prst="dkDnDiag">
              <a:fgClr>
                <a:srgbClr val="BFBFBF"/>
              </a:fgClr>
              <a:bgClr>
                <a:schemeClr val="bg1"/>
              </a:bgClr>
            </a:pattFill>
            <a:ln>
              <a:noFill/>
            </a:ln>
            <a:effectLst/>
          </c:spPr>
          <c:invertIfNegative val="0"/>
          <c:cat>
            <c:strRef>
              <c:f>Cambodia!$B$3:$B$5</c:f>
              <c:strCache>
                <c:ptCount val="3"/>
                <c:pt idx="0">
                  <c:v>PLHIV who know
their HIV status</c:v>
                </c:pt>
                <c:pt idx="1">
                  <c:v>PLHIV on treatment</c:v>
                </c:pt>
                <c:pt idx="2">
                  <c:v>PLHIV who are virally suppressed </c:v>
                </c:pt>
              </c:strCache>
            </c:strRef>
          </c:cat>
          <c:val>
            <c:numRef>
              <c:f>Cambodia!$D$3:$D$5</c:f>
              <c:numCache>
                <c:formatCode>General</c:formatCode>
                <c:ptCount val="3"/>
                <c:pt idx="0">
                  <c:v>6</c:v>
                </c:pt>
                <c:pt idx="1">
                  <c:v>0</c:v>
                </c:pt>
                <c:pt idx="2">
                  <c:v>0</c:v>
                </c:pt>
              </c:numCache>
            </c:numRef>
          </c:val>
          <c:extLst>
            <c:ext xmlns:c16="http://schemas.microsoft.com/office/drawing/2014/chart" uri="{C3380CC4-5D6E-409C-BE32-E72D297353CC}">
              <c16:uniqueId val="{00000001-3E9D-4A36-8A98-485EE94E0A68}"/>
            </c:ext>
          </c:extLst>
        </c:ser>
        <c:dLbls>
          <c:showLegendKey val="0"/>
          <c:showVal val="0"/>
          <c:showCatName val="0"/>
          <c:showSerName val="0"/>
          <c:showPercent val="0"/>
          <c:showBubbleSize val="0"/>
        </c:dLbls>
        <c:gapWidth val="150"/>
        <c:overlap val="100"/>
        <c:axId val="229177600"/>
        <c:axId val="229187584"/>
      </c:barChart>
      <c:scatterChart>
        <c:scatterStyle val="lineMarker"/>
        <c:varyColors val="0"/>
        <c:ser>
          <c:idx val="2"/>
          <c:order val="2"/>
          <c:tx>
            <c:strRef>
              <c:f>Cambodia!$E$2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Cambodia!$B$3:$B$5</c:f>
              <c:strCache>
                <c:ptCount val="3"/>
                <c:pt idx="0">
                  <c:v>PLHIV who know
their HIV status</c:v>
                </c:pt>
                <c:pt idx="1">
                  <c:v>PLHIV on treatment</c:v>
                </c:pt>
                <c:pt idx="2">
                  <c:v>PLHIV who are virally suppressed </c:v>
                </c:pt>
              </c:strCache>
            </c:strRef>
          </c:xVal>
          <c:yVal>
            <c:numRef>
              <c:f>Cambodia!$E$3:$E$5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3E9D-4A36-8A98-485EE94E0A68}"/>
            </c:ext>
          </c:extLst>
        </c:ser>
        <c:dLbls>
          <c:showLegendKey val="0"/>
          <c:showVal val="0"/>
          <c:showCatName val="0"/>
          <c:showSerName val="0"/>
          <c:showPercent val="0"/>
          <c:showBubbleSize val="0"/>
        </c:dLbls>
        <c:axId val="229192064"/>
        <c:axId val="229190272"/>
      </c:scatterChart>
      <c:catAx>
        <c:axId val="22917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9187584"/>
        <c:crosses val="autoZero"/>
        <c:auto val="1"/>
        <c:lblAlgn val="ctr"/>
        <c:lblOffset val="100"/>
        <c:noMultiLvlLbl val="0"/>
      </c:catAx>
      <c:valAx>
        <c:axId val="22918758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1.0598875855939306E-2"/>
              <c:y val="6.1263926947324771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9177600"/>
        <c:crosses val="autoZero"/>
        <c:crossBetween val="between"/>
        <c:majorUnit val="20"/>
      </c:valAx>
      <c:valAx>
        <c:axId val="229190272"/>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9192064"/>
        <c:crosses val="max"/>
        <c:crossBetween val="midCat"/>
      </c:valAx>
      <c:valAx>
        <c:axId val="229192064"/>
        <c:scaling>
          <c:orientation val="minMax"/>
        </c:scaling>
        <c:delete val="1"/>
        <c:axPos val="b"/>
        <c:numFmt formatCode="General" sourceLinked="1"/>
        <c:majorTickMark val="out"/>
        <c:minorTickMark val="none"/>
        <c:tickLblPos val="nextTo"/>
        <c:crossAx val="2291902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7.2616378681831448E-2"/>
          <c:w val="0.74971237970253723"/>
          <c:h val="0.74836003572470111"/>
        </c:manualLayout>
      </c:layout>
      <c:barChart>
        <c:barDir val="col"/>
        <c:grouping val="clustered"/>
        <c:varyColors val="0"/>
        <c:ser>
          <c:idx val="0"/>
          <c:order val="0"/>
          <c:tx>
            <c:strRef>
              <c:f>KHM_8!$B$3</c:f>
              <c:strCache>
                <c:ptCount val="1"/>
                <c:pt idx="0">
                  <c:v>Estimate</c:v>
                </c:pt>
              </c:strCache>
            </c:strRef>
          </c:tx>
          <c:spPr>
            <a:solidFill>
              <a:srgbClr val="00A99A"/>
            </a:solidFill>
          </c:spPr>
          <c:invertIfNegative val="0"/>
          <c:dLbls>
            <c:dLbl>
              <c:idx val="0"/>
              <c:tx>
                <c:rich>
                  <a:bodyPr/>
                  <a:lstStyle/>
                  <a:p>
                    <a:r>
                      <a:rPr lang="en-US"/>
                      <a:t> 660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E18-4F1B-B157-C56DB50C24A3}"/>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KHM_8!$A$4:$A$6</c:f>
              <c:strCache>
                <c:ptCount val="3"/>
                <c:pt idx="0">
                  <c:v>Estimated number 
of pregnant women 
living with HIV</c:v>
                </c:pt>
                <c:pt idx="1">
                  <c:v>Number of 
pregnant women
receiving ARVs</c:v>
                </c:pt>
                <c:pt idx="2">
                  <c:v>PMTCT coverage (%)</c:v>
                </c:pt>
              </c:strCache>
            </c:strRef>
          </c:cat>
          <c:val>
            <c:numRef>
              <c:f>KHM_8!$B$4:$B$6</c:f>
              <c:numCache>
                <c:formatCode>General</c:formatCode>
                <c:ptCount val="3"/>
                <c:pt idx="0" formatCode="_(* #,##0_);_(* \(#,##0\);_(* &quot;-&quot;??_);_(@_)">
                  <c:v>655</c:v>
                </c:pt>
              </c:numCache>
            </c:numRef>
          </c:val>
          <c:extLst>
            <c:ext xmlns:c16="http://schemas.microsoft.com/office/drawing/2014/chart" uri="{C3380CC4-5D6E-409C-BE32-E72D297353CC}">
              <c16:uniqueId val="{00000001-DE18-4F1B-B157-C56DB50C24A3}"/>
            </c:ext>
          </c:extLst>
        </c:ser>
        <c:ser>
          <c:idx val="3"/>
          <c:order val="3"/>
          <c:tx>
            <c:strRef>
              <c:f>KHM_8!$E$3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18-4F1B-B157-C56DB50C24A3}"/>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KHM_8!$A$4:$A$6</c:f>
              <c:strCache>
                <c:ptCount val="3"/>
                <c:pt idx="0">
                  <c:v>Estimated number 
of pregnant women 
living with HIV</c:v>
                </c:pt>
                <c:pt idx="1">
                  <c:v>Number of 
pregnant women
receiving ARVs</c:v>
                </c:pt>
                <c:pt idx="2">
                  <c:v>PMTCT coverage (%)</c:v>
                </c:pt>
              </c:strCache>
            </c:strRef>
          </c:cat>
          <c:val>
            <c:numRef>
              <c:f>KHM_8!$E$4:$E$6</c:f>
              <c:numCache>
                <c:formatCode>_(* #,##0_);_(* \(#,##0\);_(* "-"??_);_(@_)</c:formatCode>
                <c:ptCount val="3"/>
                <c:pt idx="1">
                  <c:v>586</c:v>
                </c:pt>
              </c:numCache>
            </c:numRef>
          </c:val>
          <c:extLst>
            <c:ext xmlns:c16="http://schemas.microsoft.com/office/drawing/2014/chart" uri="{C3380CC4-5D6E-409C-BE32-E72D297353CC}">
              <c16:uniqueId val="{00000003-DE18-4F1B-B157-C56DB50C24A3}"/>
            </c:ext>
          </c:extLst>
        </c:ser>
        <c:dLbls>
          <c:showLegendKey val="0"/>
          <c:showVal val="0"/>
          <c:showCatName val="0"/>
          <c:showSerName val="0"/>
          <c:showPercent val="0"/>
          <c:showBubbleSize val="0"/>
        </c:dLbls>
        <c:gapWidth val="90"/>
        <c:overlap val="100"/>
        <c:axId val="229624064"/>
        <c:axId val="229632256"/>
      </c:barChart>
      <c:barChart>
        <c:barDir val="col"/>
        <c:grouping val="clustered"/>
        <c:varyColors val="0"/>
        <c:ser>
          <c:idx val="4"/>
          <c:order val="4"/>
          <c:tx>
            <c:strRef>
              <c:f>KHM_8!$F$3</c:f>
              <c:strCache>
                <c:ptCount val="1"/>
                <c:pt idx="0">
                  <c:v>Estimated ART coverage</c:v>
                </c:pt>
              </c:strCache>
            </c:strRef>
          </c:tx>
          <c:spPr>
            <a:solidFill>
              <a:srgbClr val="00AEEF"/>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KHM_8!$A$4:$A$6</c:f>
              <c:strCache>
                <c:ptCount val="3"/>
                <c:pt idx="0">
                  <c:v>Estimated number 
of pregnant women 
living with HIV</c:v>
                </c:pt>
                <c:pt idx="1">
                  <c:v>Number of 
pregnant women
receiving ARVs</c:v>
                </c:pt>
                <c:pt idx="2">
                  <c:v>PMTCT coverage (%)</c:v>
                </c:pt>
              </c:strCache>
            </c:strRef>
          </c:cat>
          <c:val>
            <c:numRef>
              <c:f>KHM_8!$F$4:$F$6</c:f>
              <c:numCache>
                <c:formatCode>General</c:formatCode>
                <c:ptCount val="3"/>
                <c:pt idx="2" formatCode="#,##0">
                  <c:v>89</c:v>
                </c:pt>
              </c:numCache>
            </c:numRef>
          </c:val>
          <c:extLst>
            <c:ext xmlns:c16="http://schemas.microsoft.com/office/drawing/2014/chart" uri="{C3380CC4-5D6E-409C-BE32-E72D297353CC}">
              <c16:uniqueId val="{00000004-DE18-4F1B-B157-C56DB50C24A3}"/>
            </c:ext>
          </c:extLst>
        </c:ser>
        <c:dLbls>
          <c:showLegendKey val="0"/>
          <c:showVal val="0"/>
          <c:showCatName val="0"/>
          <c:showSerName val="0"/>
          <c:showPercent val="0"/>
          <c:showBubbleSize val="0"/>
        </c:dLbls>
        <c:gapWidth val="90"/>
        <c:axId val="230312576"/>
        <c:axId val="230310272"/>
      </c:barChart>
      <c:lineChart>
        <c:grouping val="standard"/>
        <c:varyColors val="0"/>
        <c:ser>
          <c:idx val="1"/>
          <c:order val="1"/>
          <c:tx>
            <c:strRef>
              <c:f>KHM_8!$C$3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DE18-4F1B-B157-C56DB50C24A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KHM_8!$A$4:$A$6</c:f>
              <c:strCache>
                <c:ptCount val="3"/>
                <c:pt idx="0">
                  <c:v>Estimated number 
of pregnant women 
living with HIV</c:v>
                </c:pt>
                <c:pt idx="1">
                  <c:v>Number of 
pregnant women
receiving ARVs</c:v>
                </c:pt>
                <c:pt idx="2">
                  <c:v>PMTCT coverage (%)</c:v>
                </c:pt>
              </c:strCache>
            </c:strRef>
          </c:cat>
          <c:val>
            <c:numRef>
              <c:f>KHM_8!$C$4:$C$6</c:f>
              <c:numCache>
                <c:formatCode>General</c:formatCode>
                <c:ptCount val="3"/>
                <c:pt idx="0" formatCode="_(* #,##0_);_(* \(#,##0\);_(* &quot;-&quot;??_);_(@_)">
                  <c:v>551</c:v>
                </c:pt>
              </c:numCache>
            </c:numRef>
          </c:val>
          <c:smooth val="0"/>
          <c:extLst>
            <c:ext xmlns:c16="http://schemas.microsoft.com/office/drawing/2014/chart" uri="{C3380CC4-5D6E-409C-BE32-E72D297353CC}">
              <c16:uniqueId val="{00000006-DE18-4F1B-B157-C56DB50C24A3}"/>
            </c:ext>
          </c:extLst>
        </c:ser>
        <c:ser>
          <c:idx val="2"/>
          <c:order val="2"/>
          <c:tx>
            <c:strRef>
              <c:f>KHM_8!$D$3</c:f>
              <c:strCache>
                <c:ptCount val="1"/>
                <c:pt idx="0">
                  <c:v>Upper estimate</c:v>
                </c:pt>
              </c:strCache>
            </c:strRef>
          </c:tx>
          <c:marker>
            <c:symbol val="dash"/>
            <c:size val="10"/>
            <c:spPr>
              <a:solidFill>
                <a:schemeClr val="tx1"/>
              </a:solidFill>
              <a:ln>
                <a:noFill/>
              </a:ln>
            </c:spPr>
          </c:marker>
          <c:cat>
            <c:strRef>
              <c:f>KHM_8!$A$4:$A$6</c:f>
              <c:strCache>
                <c:ptCount val="3"/>
                <c:pt idx="0">
                  <c:v>Estimated number 
of pregnant women 
living with HIV</c:v>
                </c:pt>
                <c:pt idx="1">
                  <c:v>Number of 
pregnant women
receiving ARVs</c:v>
                </c:pt>
                <c:pt idx="2">
                  <c:v>PMTCT coverage (%)</c:v>
                </c:pt>
              </c:strCache>
            </c:strRef>
          </c:cat>
          <c:val>
            <c:numRef>
              <c:f>KHM_8!$D$4:$D$6</c:f>
              <c:numCache>
                <c:formatCode>General</c:formatCode>
                <c:ptCount val="3"/>
                <c:pt idx="0" formatCode="_(* #,##0_);_(* \(#,##0\);_(* &quot;-&quot;??_);_(@_)">
                  <c:v>761</c:v>
                </c:pt>
              </c:numCache>
            </c:numRef>
          </c:val>
          <c:smooth val="0"/>
          <c:extLst>
            <c:ext xmlns:c16="http://schemas.microsoft.com/office/drawing/2014/chart" uri="{C3380CC4-5D6E-409C-BE32-E72D297353CC}">
              <c16:uniqueId val="{00000007-DE18-4F1B-B157-C56DB50C24A3}"/>
            </c:ext>
          </c:extLst>
        </c:ser>
        <c:dLbls>
          <c:showLegendKey val="0"/>
          <c:showVal val="0"/>
          <c:showCatName val="0"/>
          <c:showSerName val="0"/>
          <c:showPercent val="0"/>
          <c:showBubbleSize val="0"/>
        </c:dLbls>
        <c:hiLowLines/>
        <c:marker val="1"/>
        <c:smooth val="0"/>
        <c:axId val="229624064"/>
        <c:axId val="229632256"/>
      </c:lineChart>
      <c:lineChart>
        <c:grouping val="standard"/>
        <c:varyColors val="0"/>
        <c:ser>
          <c:idx val="5"/>
          <c:order val="5"/>
          <c:tx>
            <c:strRef>
              <c:f>KHM_8!$G$3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DE18-4F1B-B157-C56DB50C24A3}"/>
              </c:ext>
            </c:extLst>
          </c:dPt>
          <c:cat>
            <c:strRef>
              <c:f>KHM_8!$A$4:$A$6</c:f>
              <c:strCache>
                <c:ptCount val="3"/>
                <c:pt idx="0">
                  <c:v>Estimated number 
of pregnant women 
living with HIV</c:v>
                </c:pt>
                <c:pt idx="1">
                  <c:v>Number of 
pregnant women
receiving ARVs</c:v>
                </c:pt>
                <c:pt idx="2">
                  <c:v>PMTCT coverage (%)</c:v>
                </c:pt>
              </c:strCache>
            </c:strRef>
          </c:cat>
          <c:val>
            <c:numRef>
              <c:f>KHM_8!$G$4:$G$6</c:f>
              <c:numCache>
                <c:formatCode>General</c:formatCode>
                <c:ptCount val="3"/>
                <c:pt idx="2" formatCode="#,##0">
                  <c:v>75</c:v>
                </c:pt>
              </c:numCache>
            </c:numRef>
          </c:val>
          <c:smooth val="0"/>
          <c:extLst>
            <c:ext xmlns:c16="http://schemas.microsoft.com/office/drawing/2014/chart" uri="{C3380CC4-5D6E-409C-BE32-E72D297353CC}">
              <c16:uniqueId val="{00000009-DE18-4F1B-B157-C56DB50C24A3}"/>
            </c:ext>
          </c:extLst>
        </c:ser>
        <c:ser>
          <c:idx val="6"/>
          <c:order val="6"/>
          <c:tx>
            <c:strRef>
              <c:f>KHM_8!$H$3</c:f>
              <c:strCache>
                <c:ptCount val="1"/>
                <c:pt idx="0">
                  <c:v>ART Upper estimate</c:v>
                </c:pt>
              </c:strCache>
            </c:strRef>
          </c:tx>
          <c:marker>
            <c:symbol val="dash"/>
            <c:size val="10"/>
            <c:spPr>
              <a:solidFill>
                <a:schemeClr val="tx1"/>
              </a:solidFill>
              <a:ln>
                <a:noFill/>
              </a:ln>
            </c:spPr>
          </c:marker>
          <c:cat>
            <c:strRef>
              <c:f>KHM_8!$A$4:$A$6</c:f>
              <c:strCache>
                <c:ptCount val="3"/>
                <c:pt idx="0">
                  <c:v>Estimated number 
of pregnant women 
living with HIV</c:v>
                </c:pt>
                <c:pt idx="1">
                  <c:v>Number of 
pregnant women
receiving ARVs</c:v>
                </c:pt>
                <c:pt idx="2">
                  <c:v>PMTCT coverage (%)</c:v>
                </c:pt>
              </c:strCache>
            </c:strRef>
          </c:cat>
          <c:val>
            <c:numRef>
              <c:f>KHM_8!$H$4:$H$6</c:f>
              <c:numCache>
                <c:formatCode>General</c:formatCode>
                <c:ptCount val="3"/>
                <c:pt idx="2" formatCode="#,##0">
                  <c:v>100</c:v>
                </c:pt>
              </c:numCache>
            </c:numRef>
          </c:val>
          <c:smooth val="0"/>
          <c:extLst>
            <c:ext xmlns:c16="http://schemas.microsoft.com/office/drawing/2014/chart" uri="{C3380CC4-5D6E-409C-BE32-E72D297353CC}">
              <c16:uniqueId val="{0000000A-DE18-4F1B-B157-C56DB50C24A3}"/>
            </c:ext>
          </c:extLst>
        </c:ser>
        <c:dLbls>
          <c:showLegendKey val="0"/>
          <c:showVal val="0"/>
          <c:showCatName val="0"/>
          <c:showSerName val="0"/>
          <c:showPercent val="0"/>
          <c:showBubbleSize val="0"/>
        </c:dLbls>
        <c:hiLowLines/>
        <c:marker val="1"/>
        <c:smooth val="0"/>
        <c:axId val="230312576"/>
        <c:axId val="230310272"/>
      </c:lineChart>
      <c:catAx>
        <c:axId val="229624064"/>
        <c:scaling>
          <c:orientation val="minMax"/>
        </c:scaling>
        <c:delete val="0"/>
        <c:axPos val="b"/>
        <c:numFmt formatCode="General" sourceLinked="0"/>
        <c:majorTickMark val="out"/>
        <c:minorTickMark val="none"/>
        <c:tickLblPos val="nextTo"/>
        <c:crossAx val="229632256"/>
        <c:crosses val="autoZero"/>
        <c:auto val="1"/>
        <c:lblAlgn val="ctr"/>
        <c:lblOffset val="100"/>
        <c:noMultiLvlLbl val="0"/>
      </c:catAx>
      <c:valAx>
        <c:axId val="229632256"/>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29624064"/>
        <c:crosses val="autoZero"/>
        <c:crossBetween val="between"/>
      </c:valAx>
      <c:valAx>
        <c:axId val="230310272"/>
        <c:scaling>
          <c:orientation val="minMax"/>
          <c:max val="100"/>
          <c:min val="0"/>
        </c:scaling>
        <c:delete val="0"/>
        <c:axPos val="r"/>
        <c:title>
          <c:tx>
            <c:rich>
              <a:bodyPr rot="-5400000" vert="horz"/>
              <a:lstStyle/>
              <a:p>
                <a:pPr>
                  <a:defRPr/>
                </a:pPr>
                <a:r>
                  <a:rPr lang="en-US" sz="1400" b="1" i="0" u="none" strike="noStrike" baseline="0">
                    <a:effectLst/>
                  </a:rPr>
                  <a:t>PMTCT </a:t>
                </a:r>
                <a:r>
                  <a:rPr lang="en-US"/>
                  <a:t>coverage (%)</a:t>
                </a:r>
              </a:p>
            </c:rich>
          </c:tx>
          <c:overlay val="0"/>
        </c:title>
        <c:numFmt formatCode="General" sourceLinked="1"/>
        <c:majorTickMark val="out"/>
        <c:minorTickMark val="none"/>
        <c:tickLblPos val="nextTo"/>
        <c:crossAx val="230312576"/>
        <c:crosses val="max"/>
        <c:crossBetween val="between"/>
        <c:majorUnit val="20"/>
      </c:valAx>
      <c:catAx>
        <c:axId val="230312576"/>
        <c:scaling>
          <c:orientation val="minMax"/>
        </c:scaling>
        <c:delete val="1"/>
        <c:axPos val="b"/>
        <c:numFmt formatCode="General" sourceLinked="1"/>
        <c:majorTickMark val="out"/>
        <c:minorTickMark val="none"/>
        <c:tickLblPos val="nextTo"/>
        <c:crossAx val="230310272"/>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694508774638462E-2"/>
          <c:y val="9.3773584905660373E-2"/>
          <c:w val="0.82587411867634208"/>
          <c:h val="0.73770440251572322"/>
        </c:manualLayout>
      </c:layout>
      <c:barChart>
        <c:barDir val="col"/>
        <c:grouping val="clustered"/>
        <c:varyColors val="0"/>
        <c:ser>
          <c:idx val="0"/>
          <c:order val="0"/>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 yr'!$A$2:$A$5</c:f>
              <c:strCache>
                <c:ptCount val="4"/>
                <c:pt idx="0">
                  <c:v>PWID (2017)</c:v>
                </c:pt>
                <c:pt idx="1">
                  <c:v>TG (2019)</c:v>
                </c:pt>
                <c:pt idx="2">
                  <c:v>MSM (2019)</c:v>
                </c:pt>
                <c:pt idx="3">
                  <c:v>FSW (2016)</c:v>
                </c:pt>
              </c:strCache>
            </c:strRef>
          </c:cat>
          <c:val>
            <c:numRef>
              <c:f>'HIV Prev KP_latest yr'!$B$2:$B$5</c:f>
              <c:numCache>
                <c:formatCode>General</c:formatCode>
                <c:ptCount val="4"/>
                <c:pt idx="0">
                  <c:v>15.2</c:v>
                </c:pt>
              </c:numCache>
            </c:numRef>
          </c:val>
          <c:extLst>
            <c:ext xmlns:c16="http://schemas.microsoft.com/office/drawing/2014/chart" uri="{C3380CC4-5D6E-409C-BE32-E72D297353CC}">
              <c16:uniqueId val="{00000000-4D88-4044-9205-BA16FE48D7C5}"/>
            </c:ext>
          </c:extLst>
        </c:ser>
        <c:ser>
          <c:idx val="1"/>
          <c:order val="1"/>
          <c:spPr>
            <a:solidFill>
              <a:srgbClr val="FABE0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 yr'!$A$2:$A$5</c:f>
              <c:strCache>
                <c:ptCount val="4"/>
                <c:pt idx="0">
                  <c:v>PWID (2017)</c:v>
                </c:pt>
                <c:pt idx="1">
                  <c:v>TG (2019)</c:v>
                </c:pt>
                <c:pt idx="2">
                  <c:v>MSM (2019)</c:v>
                </c:pt>
                <c:pt idx="3">
                  <c:v>FSW (2016)</c:v>
                </c:pt>
              </c:strCache>
            </c:strRef>
          </c:cat>
          <c:val>
            <c:numRef>
              <c:f>'HIV Prev KP_latest yr'!$C$2:$C$5</c:f>
              <c:numCache>
                <c:formatCode>General</c:formatCode>
                <c:ptCount val="4"/>
                <c:pt idx="1">
                  <c:v>9.6</c:v>
                </c:pt>
              </c:numCache>
            </c:numRef>
          </c:val>
          <c:extLst>
            <c:ext xmlns:c16="http://schemas.microsoft.com/office/drawing/2014/chart" uri="{C3380CC4-5D6E-409C-BE32-E72D297353CC}">
              <c16:uniqueId val="{00000001-4D88-4044-9205-BA16FE48D7C5}"/>
            </c:ext>
          </c:extLst>
        </c:ser>
        <c:ser>
          <c:idx val="2"/>
          <c:order val="2"/>
          <c:spPr>
            <a:solidFill>
              <a:srgbClr val="FF505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 yr'!$A$2:$A$5</c:f>
              <c:strCache>
                <c:ptCount val="4"/>
                <c:pt idx="0">
                  <c:v>PWID (2017)</c:v>
                </c:pt>
                <c:pt idx="1">
                  <c:v>TG (2019)</c:v>
                </c:pt>
                <c:pt idx="2">
                  <c:v>MSM (2019)</c:v>
                </c:pt>
                <c:pt idx="3">
                  <c:v>FSW (2016)</c:v>
                </c:pt>
              </c:strCache>
            </c:strRef>
          </c:cat>
          <c:val>
            <c:numRef>
              <c:f>'HIV Prev KP_latest yr'!$D$2:$D$5</c:f>
              <c:numCache>
                <c:formatCode>General</c:formatCode>
                <c:ptCount val="4"/>
                <c:pt idx="2">
                  <c:v>4</c:v>
                </c:pt>
              </c:numCache>
            </c:numRef>
          </c:val>
          <c:extLst>
            <c:ext xmlns:c16="http://schemas.microsoft.com/office/drawing/2014/chart" uri="{C3380CC4-5D6E-409C-BE32-E72D297353CC}">
              <c16:uniqueId val="{00000002-4D88-4044-9205-BA16FE48D7C5}"/>
            </c:ext>
          </c:extLst>
        </c:ser>
        <c:ser>
          <c:idx val="3"/>
          <c:order val="3"/>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 yr'!$A$2:$A$5</c:f>
              <c:strCache>
                <c:ptCount val="4"/>
                <c:pt idx="0">
                  <c:v>PWID (2017)</c:v>
                </c:pt>
                <c:pt idx="1">
                  <c:v>TG (2019)</c:v>
                </c:pt>
                <c:pt idx="2">
                  <c:v>MSM (2019)</c:v>
                </c:pt>
                <c:pt idx="3">
                  <c:v>FSW (2016)</c:v>
                </c:pt>
              </c:strCache>
            </c:strRef>
          </c:cat>
          <c:val>
            <c:numRef>
              <c:f>'HIV Prev KP_latest yr'!$E$2:$E$5</c:f>
              <c:numCache>
                <c:formatCode>General</c:formatCode>
                <c:ptCount val="4"/>
                <c:pt idx="3">
                  <c:v>2.2999999999999998</c:v>
                </c:pt>
              </c:numCache>
            </c:numRef>
          </c:val>
          <c:extLst>
            <c:ext xmlns:c16="http://schemas.microsoft.com/office/drawing/2014/chart" uri="{C3380CC4-5D6E-409C-BE32-E72D297353CC}">
              <c16:uniqueId val="{00000003-4D88-4044-9205-BA16FE48D7C5}"/>
            </c:ext>
          </c:extLst>
        </c:ser>
        <c:dLbls>
          <c:showLegendKey val="0"/>
          <c:showVal val="0"/>
          <c:showCatName val="0"/>
          <c:showSerName val="0"/>
          <c:showPercent val="0"/>
          <c:showBubbleSize val="0"/>
        </c:dLbls>
        <c:gapWidth val="150"/>
        <c:overlap val="100"/>
        <c:axId val="45399040"/>
        <c:axId val="45413120"/>
      </c:barChart>
      <c:scatterChart>
        <c:scatterStyle val="smoothMarker"/>
        <c:varyColors val="0"/>
        <c:ser>
          <c:idx val="4"/>
          <c:order val="4"/>
          <c:tx>
            <c:strRef>
              <c:f>'HIV Prev KP_latest yr'!$L$1</c:f>
              <c:strCache>
                <c:ptCount val="1"/>
                <c:pt idx="0">
                  <c:v>tar</c:v>
                </c:pt>
              </c:strCache>
            </c:strRef>
          </c:tx>
          <c:spPr>
            <a:ln w="19050">
              <a:solidFill>
                <a:srgbClr val="E31837"/>
              </a:solidFill>
              <a:prstDash val="dash"/>
            </a:ln>
          </c:spPr>
          <c:marker>
            <c:symbol val="none"/>
          </c:marker>
          <c:xVal>
            <c:numRef>
              <c:f>'HIV Prev KP_latest yr'!$K$2:$K$3</c:f>
              <c:numCache>
                <c:formatCode>General</c:formatCode>
                <c:ptCount val="2"/>
                <c:pt idx="0">
                  <c:v>0</c:v>
                </c:pt>
                <c:pt idx="1">
                  <c:v>1</c:v>
                </c:pt>
              </c:numCache>
            </c:numRef>
          </c:xVal>
          <c:yVal>
            <c:numRef>
              <c:f>'HIV Prev KP_latest yr'!$L$2:$L$3</c:f>
              <c:numCache>
                <c:formatCode>General</c:formatCode>
                <c:ptCount val="2"/>
                <c:pt idx="0">
                  <c:v>5</c:v>
                </c:pt>
                <c:pt idx="1">
                  <c:v>5</c:v>
                </c:pt>
              </c:numCache>
            </c:numRef>
          </c:yVal>
          <c:smooth val="1"/>
          <c:extLst>
            <c:ext xmlns:c16="http://schemas.microsoft.com/office/drawing/2014/chart" uri="{C3380CC4-5D6E-409C-BE32-E72D297353CC}">
              <c16:uniqueId val="{00000004-4D88-4044-9205-BA16FE48D7C5}"/>
            </c:ext>
          </c:extLst>
        </c:ser>
        <c:dLbls>
          <c:showLegendKey val="0"/>
          <c:showVal val="0"/>
          <c:showCatName val="0"/>
          <c:showSerName val="0"/>
          <c:showPercent val="0"/>
          <c:showBubbleSize val="0"/>
        </c:dLbls>
        <c:axId val="45621632"/>
        <c:axId val="45415040"/>
      </c:scatterChart>
      <c:catAx>
        <c:axId val="45399040"/>
        <c:scaling>
          <c:orientation val="minMax"/>
        </c:scaling>
        <c:delete val="0"/>
        <c:axPos val="b"/>
        <c:majorGridlines>
          <c:spPr>
            <a:ln>
              <a:solidFill>
                <a:srgbClr val="AFECEB"/>
              </a:solidFill>
              <a:prstDash val="sysDash"/>
            </a:ln>
          </c:spPr>
        </c:majorGridlines>
        <c:numFmt formatCode="General" sourceLinked="0"/>
        <c:majorTickMark val="out"/>
        <c:minorTickMark val="none"/>
        <c:tickLblPos val="nextTo"/>
        <c:crossAx val="45413120"/>
        <c:crosses val="autoZero"/>
        <c:auto val="1"/>
        <c:lblAlgn val="ctr"/>
        <c:lblOffset val="100"/>
        <c:noMultiLvlLbl val="0"/>
      </c:catAx>
      <c:valAx>
        <c:axId val="45413120"/>
        <c:scaling>
          <c:orientation val="minMax"/>
          <c:max val="20"/>
          <c:min val="0"/>
        </c:scaling>
        <c:delete val="0"/>
        <c:axPos val="l"/>
        <c:majorGridlines>
          <c:spPr>
            <a:ln w="9525">
              <a:solidFill>
                <a:srgbClr val="AFECEB"/>
              </a:solidFill>
              <a:prstDash val="sysDash"/>
            </a:ln>
          </c:spPr>
        </c:majorGridlines>
        <c:title>
          <c:tx>
            <c:rich>
              <a:bodyPr rot="0" vert="horz"/>
              <a:lstStyle/>
              <a:p>
                <a:pPr>
                  <a:defRPr/>
                </a:pPr>
                <a:r>
                  <a:rPr lang="en-US"/>
                  <a:t>%</a:t>
                </a:r>
              </a:p>
            </c:rich>
          </c:tx>
          <c:layout>
            <c:manualLayout>
              <c:xMode val="edge"/>
              <c:yMode val="edge"/>
              <c:x val="7.3895264421734511E-2"/>
              <c:y val="5.6603773584905662E-2"/>
            </c:manualLayout>
          </c:layout>
          <c:overlay val="0"/>
        </c:title>
        <c:numFmt formatCode="General" sourceLinked="1"/>
        <c:majorTickMark val="none"/>
        <c:minorTickMark val="none"/>
        <c:tickLblPos val="nextTo"/>
        <c:spPr>
          <a:ln>
            <a:noFill/>
          </a:ln>
        </c:spPr>
        <c:crossAx val="45399040"/>
        <c:crosses val="autoZero"/>
        <c:crossBetween val="between"/>
        <c:majorUnit val="5"/>
      </c:valAx>
      <c:valAx>
        <c:axId val="45415040"/>
        <c:scaling>
          <c:orientation val="minMax"/>
          <c:max val="20"/>
          <c:min val="0"/>
        </c:scaling>
        <c:delete val="1"/>
        <c:axPos val="r"/>
        <c:numFmt formatCode="General" sourceLinked="1"/>
        <c:majorTickMark val="out"/>
        <c:minorTickMark val="none"/>
        <c:tickLblPos val="nextTo"/>
        <c:crossAx val="45621632"/>
        <c:crosses val="max"/>
        <c:crossBetween val="midCat"/>
        <c:majorUnit val="5"/>
      </c:valAx>
      <c:valAx>
        <c:axId val="45621632"/>
        <c:scaling>
          <c:orientation val="minMax"/>
          <c:max val="1"/>
          <c:min val="0"/>
        </c:scaling>
        <c:delete val="1"/>
        <c:axPos val="t"/>
        <c:numFmt formatCode="General" sourceLinked="1"/>
        <c:majorTickMark val="out"/>
        <c:minorTickMark val="none"/>
        <c:tickLblPos val="nextTo"/>
        <c:crossAx val="45415040"/>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KHM!$A$5</c:f>
              <c:strCache>
                <c:ptCount val="1"/>
                <c:pt idx="0">
                  <c:v>Cambodia</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2D14-4770-A6ED-69953DABC04F}"/>
              </c:ext>
            </c:extLst>
          </c:dPt>
          <c:dPt>
            <c:idx val="1"/>
            <c:invertIfNegative val="0"/>
            <c:bubble3D val="0"/>
            <c:spPr>
              <a:solidFill>
                <a:srgbClr val="33CCCC"/>
              </a:solidFill>
              <a:ln>
                <a:noFill/>
              </a:ln>
              <a:effectLst/>
            </c:spPr>
            <c:extLst>
              <c:ext xmlns:c16="http://schemas.microsoft.com/office/drawing/2014/chart" uri="{C3380CC4-5D6E-409C-BE32-E72D297353CC}">
                <c16:uniqueId val="{00000001-E1BB-4B15-8F45-3EE091E30CFB}"/>
              </c:ext>
            </c:extLst>
          </c:dPt>
          <c:dPt>
            <c:idx val="2"/>
            <c:invertIfNegative val="0"/>
            <c:bubble3D val="0"/>
            <c:spPr>
              <a:solidFill>
                <a:srgbClr val="F78F20"/>
              </a:solidFill>
              <a:ln>
                <a:noFill/>
              </a:ln>
              <a:effectLst/>
            </c:spPr>
            <c:extLst>
              <c:ext xmlns:c16="http://schemas.microsoft.com/office/drawing/2014/chart" uri="{C3380CC4-5D6E-409C-BE32-E72D297353CC}">
                <c16:uniqueId val="{00000003-E1BB-4B15-8F45-3EE091E30CFB}"/>
              </c:ext>
            </c:extLst>
          </c:dPt>
          <c:dPt>
            <c:idx val="3"/>
            <c:invertIfNegative val="0"/>
            <c:bubble3D val="0"/>
            <c:spPr>
              <a:solidFill>
                <a:srgbClr val="F26B73"/>
              </a:solidFill>
              <a:ln>
                <a:noFill/>
              </a:ln>
              <a:effectLst/>
            </c:spPr>
            <c:extLst>
              <c:ext xmlns:c16="http://schemas.microsoft.com/office/drawing/2014/chart" uri="{C3380CC4-5D6E-409C-BE32-E72D297353CC}">
                <c16:uniqueId val="{00000005-E1BB-4B15-8F45-3EE091E30CFB}"/>
              </c:ext>
            </c:extLst>
          </c:dPt>
          <c:dLbls>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KHM!$B$4:$E$4</c:f>
              <c:strCache>
                <c:ptCount val="4"/>
                <c:pt idx="0">
                  <c:v>Estimated pregnant women living with HIV</c:v>
                </c:pt>
                <c:pt idx="1">
                  <c:v>Pregnant women receiving ART to prevent vertical transmission</c:v>
                </c:pt>
                <c:pt idx="2">
                  <c:v>Infants tested by 
8 weeks of age</c:v>
                </c:pt>
                <c:pt idx="3">
                  <c:v>New child infections</c:v>
                </c:pt>
              </c:strCache>
            </c:strRef>
          </c:cat>
          <c:val>
            <c:numRef>
              <c:f>KHM!$B$5:$E$5</c:f>
              <c:numCache>
                <c:formatCode>General</c:formatCode>
                <c:ptCount val="4"/>
                <c:pt idx="0">
                  <c:v>655</c:v>
                </c:pt>
                <c:pt idx="1">
                  <c:v>586</c:v>
                </c:pt>
                <c:pt idx="2">
                  <c:v>612</c:v>
                </c:pt>
                <c:pt idx="3">
                  <c:v>6</c:v>
                </c:pt>
              </c:numCache>
            </c:numRef>
          </c:val>
          <c:extLst>
            <c:ext xmlns:c16="http://schemas.microsoft.com/office/drawing/2014/chart" uri="{C3380CC4-5D6E-409C-BE32-E72D297353CC}">
              <c16:uniqueId val="{00000007-E1BB-4B15-8F45-3EE091E30CFB}"/>
            </c:ext>
          </c:extLst>
        </c:ser>
        <c:dLbls>
          <c:showLegendKey val="0"/>
          <c:showVal val="0"/>
          <c:showCatName val="0"/>
          <c:showSerName val="0"/>
          <c:showPercent val="0"/>
          <c:showBubbleSize val="0"/>
        </c:dLbls>
        <c:gapWidth val="144"/>
        <c:axId val="230707968"/>
        <c:axId val="230709504"/>
      </c:barChart>
      <c:lineChart>
        <c:grouping val="standard"/>
        <c:varyColors val="0"/>
        <c:ser>
          <c:idx val="1"/>
          <c:order val="1"/>
          <c:tx>
            <c:strRef>
              <c:f>KHM!$A$6</c:f>
              <c:strCache>
                <c:ptCount val="1"/>
                <c:pt idx="0">
                  <c:v>Proportion</c:v>
                </c:pt>
              </c:strCache>
            </c:strRef>
          </c:tx>
          <c:spPr>
            <a:ln>
              <a:noFill/>
            </a:ln>
          </c:spPr>
          <c:marker>
            <c:spPr>
              <a:noFill/>
              <a:ln>
                <a:noFill/>
              </a:ln>
            </c:spPr>
          </c:marker>
          <c:dLbls>
            <c:dLbl>
              <c:idx val="1"/>
              <c:spPr/>
              <c:txPr>
                <a:bodyPr/>
                <a:lstStyle/>
                <a:p>
                  <a:pPr>
                    <a:defRPr sz="2000" b="1">
                      <a:solidFill>
                        <a:srgbClr val="00A99A"/>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8-40DA-4089-9EB1-0FDE7CDC1674}"/>
                </c:ext>
              </c:extLst>
            </c:dLbl>
            <c:dLbl>
              <c:idx val="2"/>
              <c:spPr/>
              <c:txPr>
                <a:bodyPr/>
                <a:lstStyle/>
                <a:p>
                  <a:pPr>
                    <a:defRPr sz="2000" b="1">
                      <a:solidFill>
                        <a:srgbClr val="F78F2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40DA-4089-9EB1-0FDE7CDC1674}"/>
                </c:ext>
              </c:extLst>
            </c:dLbl>
            <c:dLbl>
              <c:idx val="3"/>
              <c:layout>
                <c:manualLayout>
                  <c:x val="-3.9345948691897385E-2"/>
                  <c:y val="-0.11229314420803782"/>
                </c:manualLayout>
              </c:layout>
              <c:spPr/>
              <c:txPr>
                <a:bodyPr/>
                <a:lstStyle/>
                <a:p>
                  <a:pPr>
                    <a:defRPr sz="2000" b="1">
                      <a:solidFill>
                        <a:srgbClr val="F26B73"/>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D14-4770-A6ED-69953DABC04F}"/>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KHM!$B$4:$E$4</c:f>
              <c:strCache>
                <c:ptCount val="4"/>
                <c:pt idx="0">
                  <c:v>Estimated pregnant women living with HIV</c:v>
                </c:pt>
                <c:pt idx="1">
                  <c:v>Pregnant women receiving ART to prevent vertical transmission</c:v>
                </c:pt>
                <c:pt idx="2">
                  <c:v>Infants tested by 
8 weeks of age</c:v>
                </c:pt>
                <c:pt idx="3">
                  <c:v>New child infections</c:v>
                </c:pt>
              </c:strCache>
            </c:strRef>
          </c:cat>
          <c:val>
            <c:numRef>
              <c:f>KHM!$B$6:$E$6</c:f>
              <c:numCache>
                <c:formatCode>0%</c:formatCode>
                <c:ptCount val="4"/>
                <c:pt idx="1">
                  <c:v>0.89465648854961832</c:v>
                </c:pt>
                <c:pt idx="2">
                  <c:v>0.93435114503816796</c:v>
                </c:pt>
                <c:pt idx="3">
                  <c:v>9.1603053435114507E-3</c:v>
                </c:pt>
              </c:numCache>
            </c:numRef>
          </c:val>
          <c:smooth val="0"/>
          <c:extLst>
            <c:ext xmlns:c16="http://schemas.microsoft.com/office/drawing/2014/chart" uri="{C3380CC4-5D6E-409C-BE32-E72D297353CC}">
              <c16:uniqueId val="{0000000B-2D14-4770-A6ED-69953DABC04F}"/>
            </c:ext>
          </c:extLst>
        </c:ser>
        <c:dLbls>
          <c:showLegendKey val="0"/>
          <c:showVal val="0"/>
          <c:showCatName val="0"/>
          <c:showSerName val="0"/>
          <c:showPercent val="0"/>
          <c:showBubbleSize val="0"/>
        </c:dLbls>
        <c:marker val="1"/>
        <c:smooth val="0"/>
        <c:axId val="230737792"/>
        <c:axId val="230736256"/>
      </c:lineChart>
      <c:catAx>
        <c:axId val="23070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30709504"/>
        <c:crosses val="autoZero"/>
        <c:auto val="1"/>
        <c:lblAlgn val="ctr"/>
        <c:lblOffset val="100"/>
        <c:noMultiLvlLbl val="0"/>
      </c:catAx>
      <c:valAx>
        <c:axId val="230709504"/>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230707968"/>
        <c:crosses val="autoZero"/>
        <c:crossBetween val="between"/>
      </c:valAx>
      <c:valAx>
        <c:axId val="230736256"/>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230737792"/>
        <c:crosses val="max"/>
        <c:crossBetween val="between"/>
        <c:majorUnit val="1"/>
      </c:valAx>
      <c:catAx>
        <c:axId val="230737792"/>
        <c:scaling>
          <c:orientation val="minMax"/>
        </c:scaling>
        <c:delete val="1"/>
        <c:axPos val="b"/>
        <c:numFmt formatCode="General" sourceLinked="1"/>
        <c:majorTickMark val="out"/>
        <c:minorTickMark val="none"/>
        <c:tickLblPos val="nextTo"/>
        <c:crossAx val="2307362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'loc and ppln'!$B$2</c:f>
              <c:strCache>
                <c:ptCount val="1"/>
                <c:pt idx="0">
                  <c:v>Female entertainment workers</c:v>
                </c:pt>
              </c:strCache>
            </c:strRef>
          </c:tx>
          <c:spPr>
            <a:solidFill>
              <a:srgbClr val="00A99A"/>
            </a:solidFill>
            <a:ln>
              <a:noFill/>
            </a:ln>
          </c:spPr>
          <c:invertIfNegative val="0"/>
          <c:dPt>
            <c:idx val="3"/>
            <c:invertIfNegative val="0"/>
            <c:bubble3D val="0"/>
            <c:spPr>
              <a:pattFill prst="dkUpDiag">
                <a:fgClr>
                  <a:srgbClr val="00A99A"/>
                </a:fgClr>
                <a:bgClr>
                  <a:schemeClr val="bg1"/>
                </a:bgClr>
              </a:pattFill>
              <a:ln>
                <a:noFill/>
              </a:ln>
            </c:spPr>
            <c:extLst>
              <c:ext xmlns:c16="http://schemas.microsoft.com/office/drawing/2014/chart" uri="{C3380CC4-5D6E-409C-BE32-E72D297353CC}">
                <c16:uniqueId val="{00000001-6A4B-4CC9-A244-1B92C7065AB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'loc and ppln'!$A$3:$A$15</c:f>
              <c:strCache>
                <c:ptCount val="13"/>
                <c:pt idx="0">
                  <c:v>Phnom Penh</c:v>
                </c:pt>
                <c:pt idx="1">
                  <c:v>Battambang</c:v>
                </c:pt>
                <c:pt idx="2">
                  <c:v>Banteay Meanchey</c:v>
                </c:pt>
                <c:pt idx="3">
                  <c:v>National</c:v>
                </c:pt>
                <c:pt idx="4">
                  <c:v>Siem Reap</c:v>
                </c:pt>
                <c:pt idx="5">
                  <c:v>Phnom Penh</c:v>
                </c:pt>
                <c:pt idx="6">
                  <c:v>National</c:v>
                </c:pt>
                <c:pt idx="7">
                  <c:v>Banteay Meanchey</c:v>
                </c:pt>
                <c:pt idx="8">
                  <c:v>Siem Reap</c:v>
                </c:pt>
                <c:pt idx="9">
                  <c:v>Phnom Penh</c:v>
                </c:pt>
                <c:pt idx="10">
                  <c:v>National</c:v>
                </c:pt>
                <c:pt idx="11">
                  <c:v>Phnom Penh</c:v>
                </c:pt>
                <c:pt idx="12">
                  <c:v>National</c:v>
                </c:pt>
              </c:strCache>
            </c:strRef>
          </c:cat>
          <c:val>
            <c:numRef>
              <c:f>'loc and ppln'!$B$3:$B$15</c:f>
              <c:numCache>
                <c:formatCode>General</c:formatCode>
                <c:ptCount val="13"/>
                <c:pt idx="0">
                  <c:v>4</c:v>
                </c:pt>
                <c:pt idx="1">
                  <c:v>3.7</c:v>
                </c:pt>
                <c:pt idx="2">
                  <c:v>3.1</c:v>
                </c:pt>
                <c:pt idx="3">
                  <c:v>2.2999999999999998</c:v>
                </c:pt>
              </c:numCache>
            </c:numRef>
          </c:val>
          <c:extLst>
            <c:ext xmlns:c16="http://schemas.microsoft.com/office/drawing/2014/chart" uri="{C3380CC4-5D6E-409C-BE32-E72D297353CC}">
              <c16:uniqueId val="{00000002-6A4B-4CC9-A244-1B92C7065AB9}"/>
            </c:ext>
          </c:extLst>
        </c:ser>
        <c:ser>
          <c:idx val="1"/>
          <c:order val="1"/>
          <c:tx>
            <c:strRef>
              <c:f>'loc and ppln'!$C$2</c:f>
              <c:strCache>
                <c:ptCount val="1"/>
                <c:pt idx="0">
                  <c:v>Men who have sex with men</c:v>
                </c:pt>
              </c:strCache>
            </c:strRef>
          </c:tx>
          <c:spPr>
            <a:solidFill>
              <a:srgbClr val="FF5050"/>
            </a:solidFill>
            <a:ln>
              <a:noFill/>
            </a:ln>
          </c:spPr>
          <c:invertIfNegative val="0"/>
          <c:dPt>
            <c:idx val="6"/>
            <c:invertIfNegative val="0"/>
            <c:bubble3D val="0"/>
            <c:spPr>
              <a:pattFill prst="dkUpDiag">
                <a:fgClr>
                  <a:srgbClr val="FF5050"/>
                </a:fgClr>
                <a:bgClr>
                  <a:sysClr val="window" lastClr="FFFFFF"/>
                </a:bgClr>
              </a:pattFill>
              <a:ln>
                <a:noFill/>
              </a:ln>
            </c:spPr>
            <c:extLst>
              <c:ext xmlns:c16="http://schemas.microsoft.com/office/drawing/2014/chart" uri="{C3380CC4-5D6E-409C-BE32-E72D297353CC}">
                <c16:uniqueId val="{00000004-6A4B-4CC9-A244-1B92C7065AB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'loc and ppln'!$A$3:$A$15</c:f>
              <c:strCache>
                <c:ptCount val="13"/>
                <c:pt idx="0">
                  <c:v>Phnom Penh</c:v>
                </c:pt>
                <c:pt idx="1">
                  <c:v>Battambang</c:v>
                </c:pt>
                <c:pt idx="2">
                  <c:v>Banteay Meanchey</c:v>
                </c:pt>
                <c:pt idx="3">
                  <c:v>National</c:v>
                </c:pt>
                <c:pt idx="4">
                  <c:v>Siem Reap</c:v>
                </c:pt>
                <c:pt idx="5">
                  <c:v>Phnom Penh</c:v>
                </c:pt>
                <c:pt idx="6">
                  <c:v>National</c:v>
                </c:pt>
                <c:pt idx="7">
                  <c:v>Banteay Meanchey</c:v>
                </c:pt>
                <c:pt idx="8">
                  <c:v>Siem Reap</c:v>
                </c:pt>
                <c:pt idx="9">
                  <c:v>Phnom Penh</c:v>
                </c:pt>
                <c:pt idx="10">
                  <c:v>National</c:v>
                </c:pt>
                <c:pt idx="11">
                  <c:v>Phnom Penh</c:v>
                </c:pt>
                <c:pt idx="12">
                  <c:v>National</c:v>
                </c:pt>
              </c:strCache>
            </c:strRef>
          </c:cat>
          <c:val>
            <c:numRef>
              <c:f>'loc and ppln'!$C$3:$C$15</c:f>
              <c:numCache>
                <c:formatCode>General</c:formatCode>
                <c:ptCount val="13"/>
                <c:pt idx="4">
                  <c:v>5.9</c:v>
                </c:pt>
                <c:pt idx="5">
                  <c:v>3</c:v>
                </c:pt>
                <c:pt idx="6">
                  <c:v>2.2999999999999998</c:v>
                </c:pt>
              </c:numCache>
            </c:numRef>
          </c:val>
          <c:extLst>
            <c:ext xmlns:c16="http://schemas.microsoft.com/office/drawing/2014/chart" uri="{C3380CC4-5D6E-409C-BE32-E72D297353CC}">
              <c16:uniqueId val="{00000005-6A4B-4CC9-A244-1B92C7065AB9}"/>
            </c:ext>
          </c:extLst>
        </c:ser>
        <c:ser>
          <c:idx val="2"/>
          <c:order val="2"/>
          <c:tx>
            <c:strRef>
              <c:f>'loc and ppln'!$D$2</c:f>
              <c:strCache>
                <c:ptCount val="1"/>
                <c:pt idx="0">
                  <c:v>Transgender</c:v>
                </c:pt>
              </c:strCache>
            </c:strRef>
          </c:tx>
          <c:spPr>
            <a:solidFill>
              <a:srgbClr val="FABE00"/>
            </a:solidFill>
            <a:ln>
              <a:noFill/>
            </a:ln>
          </c:spPr>
          <c:invertIfNegative val="0"/>
          <c:dPt>
            <c:idx val="10"/>
            <c:invertIfNegative val="0"/>
            <c:bubble3D val="0"/>
            <c:spPr>
              <a:pattFill prst="dkUpDiag">
                <a:fgClr>
                  <a:srgbClr val="FABE00"/>
                </a:fgClr>
                <a:bgClr>
                  <a:sysClr val="window" lastClr="FFFFFF"/>
                </a:bgClr>
              </a:pattFill>
              <a:ln>
                <a:noFill/>
              </a:ln>
            </c:spPr>
            <c:extLst>
              <c:ext xmlns:c16="http://schemas.microsoft.com/office/drawing/2014/chart" uri="{C3380CC4-5D6E-409C-BE32-E72D297353CC}">
                <c16:uniqueId val="{00000007-6A4B-4CC9-A244-1B92C7065AB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'loc and ppln'!$A$3:$A$15</c:f>
              <c:strCache>
                <c:ptCount val="13"/>
                <c:pt idx="0">
                  <c:v>Phnom Penh</c:v>
                </c:pt>
                <c:pt idx="1">
                  <c:v>Battambang</c:v>
                </c:pt>
                <c:pt idx="2">
                  <c:v>Banteay Meanchey</c:v>
                </c:pt>
                <c:pt idx="3">
                  <c:v>National</c:v>
                </c:pt>
                <c:pt idx="4">
                  <c:v>Siem Reap</c:v>
                </c:pt>
                <c:pt idx="5">
                  <c:v>Phnom Penh</c:v>
                </c:pt>
                <c:pt idx="6">
                  <c:v>National</c:v>
                </c:pt>
                <c:pt idx="7">
                  <c:v>Banteay Meanchey</c:v>
                </c:pt>
                <c:pt idx="8">
                  <c:v>Siem Reap</c:v>
                </c:pt>
                <c:pt idx="9">
                  <c:v>Phnom Penh</c:v>
                </c:pt>
                <c:pt idx="10">
                  <c:v>National</c:v>
                </c:pt>
                <c:pt idx="11">
                  <c:v>Phnom Penh</c:v>
                </c:pt>
                <c:pt idx="12">
                  <c:v>National</c:v>
                </c:pt>
              </c:strCache>
            </c:strRef>
          </c:cat>
          <c:val>
            <c:numRef>
              <c:f>'loc and ppln'!$D$3:$D$15</c:f>
              <c:numCache>
                <c:formatCode>General</c:formatCode>
                <c:ptCount val="13"/>
                <c:pt idx="7">
                  <c:v>11.7</c:v>
                </c:pt>
                <c:pt idx="8">
                  <c:v>11.3</c:v>
                </c:pt>
                <c:pt idx="9">
                  <c:v>6.5</c:v>
                </c:pt>
                <c:pt idx="10">
                  <c:v>5.9</c:v>
                </c:pt>
              </c:numCache>
            </c:numRef>
          </c:val>
          <c:extLst>
            <c:ext xmlns:c16="http://schemas.microsoft.com/office/drawing/2014/chart" uri="{C3380CC4-5D6E-409C-BE32-E72D297353CC}">
              <c16:uniqueId val="{00000008-6A4B-4CC9-A244-1B92C7065AB9}"/>
            </c:ext>
          </c:extLst>
        </c:ser>
        <c:ser>
          <c:idx val="3"/>
          <c:order val="3"/>
          <c:tx>
            <c:strRef>
              <c:f>'loc and ppln'!$E$2</c:f>
              <c:strCache>
                <c:ptCount val="1"/>
                <c:pt idx="0">
                  <c:v>People who inject drugs</c:v>
                </c:pt>
              </c:strCache>
            </c:strRef>
          </c:tx>
          <c:spPr>
            <a:solidFill>
              <a:srgbClr val="63CDF6"/>
            </a:solidFill>
            <a:ln>
              <a:noFill/>
            </a:ln>
          </c:spPr>
          <c:invertIfNegative val="0"/>
          <c:dPt>
            <c:idx val="12"/>
            <c:invertIfNegative val="0"/>
            <c:bubble3D val="0"/>
            <c:spPr>
              <a:pattFill prst="dkUpDiag">
                <a:fgClr>
                  <a:srgbClr val="63CDF6"/>
                </a:fgClr>
                <a:bgClr>
                  <a:schemeClr val="bg1"/>
                </a:bgClr>
              </a:pattFill>
              <a:ln>
                <a:noFill/>
              </a:ln>
            </c:spPr>
            <c:extLst>
              <c:ext xmlns:c16="http://schemas.microsoft.com/office/drawing/2014/chart" uri="{C3380CC4-5D6E-409C-BE32-E72D297353CC}">
                <c16:uniqueId val="{0000000A-6A4B-4CC9-A244-1B92C7065AB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'loc and ppln'!$A$3:$A$15</c:f>
              <c:strCache>
                <c:ptCount val="13"/>
                <c:pt idx="0">
                  <c:v>Phnom Penh</c:v>
                </c:pt>
                <c:pt idx="1">
                  <c:v>Battambang</c:v>
                </c:pt>
                <c:pt idx="2">
                  <c:v>Banteay Meanchey</c:v>
                </c:pt>
                <c:pt idx="3">
                  <c:v>National</c:v>
                </c:pt>
                <c:pt idx="4">
                  <c:v>Siem Reap</c:v>
                </c:pt>
                <c:pt idx="5">
                  <c:v>Phnom Penh</c:v>
                </c:pt>
                <c:pt idx="6">
                  <c:v>National</c:v>
                </c:pt>
                <c:pt idx="7">
                  <c:v>Banteay Meanchey</c:v>
                </c:pt>
                <c:pt idx="8">
                  <c:v>Siem Reap</c:v>
                </c:pt>
                <c:pt idx="9">
                  <c:v>Phnom Penh</c:v>
                </c:pt>
                <c:pt idx="10">
                  <c:v>National</c:v>
                </c:pt>
                <c:pt idx="11">
                  <c:v>Phnom Penh</c:v>
                </c:pt>
                <c:pt idx="12">
                  <c:v>National</c:v>
                </c:pt>
              </c:strCache>
            </c:strRef>
          </c:cat>
          <c:val>
            <c:numRef>
              <c:f>'loc and ppln'!$E$3:$E$15</c:f>
              <c:numCache>
                <c:formatCode>General</c:formatCode>
                <c:ptCount val="13"/>
                <c:pt idx="11">
                  <c:v>20.6</c:v>
                </c:pt>
                <c:pt idx="12">
                  <c:v>15.2</c:v>
                </c:pt>
              </c:numCache>
            </c:numRef>
          </c:val>
          <c:extLst>
            <c:ext xmlns:c16="http://schemas.microsoft.com/office/drawing/2014/chart" uri="{C3380CC4-5D6E-409C-BE32-E72D297353CC}">
              <c16:uniqueId val="{0000000B-6A4B-4CC9-A244-1B92C7065AB9}"/>
            </c:ext>
          </c:extLst>
        </c:ser>
        <c:dLbls>
          <c:showLegendKey val="0"/>
          <c:showVal val="0"/>
          <c:showCatName val="0"/>
          <c:showSerName val="0"/>
          <c:showPercent val="0"/>
          <c:showBubbleSize val="0"/>
        </c:dLbls>
        <c:gapWidth val="150"/>
        <c:overlap val="100"/>
        <c:axId val="127931904"/>
        <c:axId val="127933440"/>
      </c:barChart>
      <c:scatterChart>
        <c:scatterStyle val="smoothMarker"/>
        <c:varyColors val="0"/>
        <c:ser>
          <c:idx val="4"/>
          <c:order val="4"/>
          <c:tx>
            <c:strRef>
              <c:f>'loc and ppln'!$B$17</c:f>
              <c:strCache>
                <c:ptCount val="1"/>
                <c:pt idx="0">
                  <c:v>t</c:v>
                </c:pt>
              </c:strCache>
            </c:strRef>
          </c:tx>
          <c:spPr>
            <a:ln w="19050">
              <a:solidFill>
                <a:srgbClr val="E31837"/>
              </a:solidFill>
              <a:prstDash val="dash"/>
            </a:ln>
          </c:spPr>
          <c:marker>
            <c:symbol val="none"/>
          </c:marker>
          <c:xVal>
            <c:numRef>
              <c:f>'loc and ppln'!$A$18:$A$19</c:f>
              <c:numCache>
                <c:formatCode>General</c:formatCode>
                <c:ptCount val="2"/>
                <c:pt idx="0">
                  <c:v>0</c:v>
                </c:pt>
                <c:pt idx="1">
                  <c:v>1</c:v>
                </c:pt>
              </c:numCache>
            </c:numRef>
          </c:xVal>
          <c:yVal>
            <c:numRef>
              <c:f>'loc and ppln'!$B$18:$B$19</c:f>
              <c:numCache>
                <c:formatCode>General</c:formatCode>
                <c:ptCount val="2"/>
                <c:pt idx="0">
                  <c:v>5</c:v>
                </c:pt>
                <c:pt idx="1">
                  <c:v>5</c:v>
                </c:pt>
              </c:numCache>
            </c:numRef>
          </c:yVal>
          <c:smooth val="1"/>
          <c:extLst>
            <c:ext xmlns:c16="http://schemas.microsoft.com/office/drawing/2014/chart" uri="{C3380CC4-5D6E-409C-BE32-E72D297353CC}">
              <c16:uniqueId val="{0000000C-6A4B-4CC9-A244-1B92C7065AB9}"/>
            </c:ext>
          </c:extLst>
        </c:ser>
        <c:dLbls>
          <c:showLegendKey val="0"/>
          <c:showVal val="0"/>
          <c:showCatName val="0"/>
          <c:showSerName val="0"/>
          <c:showPercent val="0"/>
          <c:showBubbleSize val="0"/>
        </c:dLbls>
        <c:axId val="127937152"/>
        <c:axId val="127935616"/>
      </c:scatterChart>
      <c:catAx>
        <c:axId val="127931904"/>
        <c:scaling>
          <c:orientation val="minMax"/>
        </c:scaling>
        <c:delete val="0"/>
        <c:axPos val="b"/>
        <c:numFmt formatCode="General" sourceLinked="0"/>
        <c:majorTickMark val="out"/>
        <c:minorTickMark val="none"/>
        <c:tickLblPos val="nextTo"/>
        <c:crossAx val="127933440"/>
        <c:crosses val="autoZero"/>
        <c:auto val="1"/>
        <c:lblAlgn val="ctr"/>
        <c:lblOffset val="100"/>
        <c:noMultiLvlLbl val="0"/>
      </c:catAx>
      <c:valAx>
        <c:axId val="127933440"/>
        <c:scaling>
          <c:orientation val="minMax"/>
          <c:max val="30"/>
        </c:scaling>
        <c:delete val="0"/>
        <c:axPos val="l"/>
        <c:title>
          <c:tx>
            <c:rich>
              <a:bodyPr rot="0" vert="horz"/>
              <a:lstStyle/>
              <a:p>
                <a:pPr>
                  <a:defRPr/>
                </a:pPr>
                <a:r>
                  <a:rPr lang="en-US"/>
                  <a:t>%</a:t>
                </a:r>
              </a:p>
            </c:rich>
          </c:tx>
          <c:layout>
            <c:manualLayout>
              <c:xMode val="edge"/>
              <c:yMode val="edge"/>
              <c:x val="7.1428571428571425E-2"/>
              <c:y val="1.4716486839134119E-2"/>
            </c:manualLayout>
          </c:layout>
          <c:overlay val="0"/>
        </c:title>
        <c:numFmt formatCode="General" sourceLinked="1"/>
        <c:majorTickMark val="out"/>
        <c:minorTickMark val="none"/>
        <c:tickLblPos val="nextTo"/>
        <c:crossAx val="127931904"/>
        <c:crosses val="autoZero"/>
        <c:crossBetween val="between"/>
        <c:majorUnit val="10"/>
      </c:valAx>
      <c:valAx>
        <c:axId val="127935616"/>
        <c:scaling>
          <c:orientation val="minMax"/>
          <c:max val="40"/>
          <c:min val="0"/>
        </c:scaling>
        <c:delete val="1"/>
        <c:axPos val="r"/>
        <c:numFmt formatCode="General" sourceLinked="1"/>
        <c:majorTickMark val="out"/>
        <c:minorTickMark val="none"/>
        <c:tickLblPos val="nextTo"/>
        <c:crossAx val="127937152"/>
        <c:crosses val="max"/>
        <c:crossBetween val="midCat"/>
        <c:majorUnit val="5"/>
      </c:valAx>
      <c:valAx>
        <c:axId val="127937152"/>
        <c:scaling>
          <c:orientation val="minMax"/>
          <c:max val="1"/>
          <c:min val="0"/>
        </c:scaling>
        <c:delete val="1"/>
        <c:axPos val="t"/>
        <c:numFmt formatCode="General" sourceLinked="1"/>
        <c:majorTickMark val="out"/>
        <c:minorTickMark val="none"/>
        <c:tickLblPos val="nextTo"/>
        <c:crossAx val="127935616"/>
        <c:crosses val="max"/>
        <c:crossBetween val="midCat"/>
        <c:majorUnit val="0.2"/>
      </c:valAx>
    </c:plotArea>
    <c:legend>
      <c:legendPos val="b"/>
      <c:legendEntry>
        <c:idx val="4"/>
        <c:delete val="1"/>
      </c:legendEntry>
      <c:layout>
        <c:manualLayout>
          <c:xMode val="edge"/>
          <c:yMode val="edge"/>
          <c:x val="1.7326701349831268E-2"/>
          <c:y val="0.85010615916178067"/>
          <c:w val="0.79570374015748047"/>
          <c:h val="0.1337648618381499"/>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11361804995973E-2"/>
          <c:y val="8.5898561446773533E-2"/>
          <c:w val="0.90507923717432182"/>
          <c:h val="0.4966071390006695"/>
        </c:manualLayout>
      </c:layout>
      <c:barChart>
        <c:barDir val="col"/>
        <c:grouping val="clustered"/>
        <c:varyColors val="0"/>
        <c:ser>
          <c:idx val="1"/>
          <c:order val="1"/>
          <c:tx>
            <c:strRef>
              <c:f>'[Chart in Microsoft PowerPoint]HIV Prev KP_trend'!$A$6</c:f>
              <c:strCache>
                <c:ptCount val="1"/>
                <c:pt idx="0">
                  <c:v>FEW</c:v>
                </c:pt>
              </c:strCache>
            </c:strRef>
          </c:tx>
          <c:spPr>
            <a:solidFill>
              <a:srgbClr val="00A99A"/>
            </a:solidFill>
            <a:ln w="38100">
              <a:noFill/>
              <a:prstDash val="sysDash"/>
            </a:ln>
          </c:spPr>
          <c:invertIfNegative val="0"/>
          <c:dPt>
            <c:idx val="9"/>
            <c:invertIfNegative val="0"/>
            <c:bubble3D val="0"/>
            <c:extLst>
              <c:ext xmlns:c16="http://schemas.microsoft.com/office/drawing/2014/chart" uri="{C3380CC4-5D6E-409C-BE32-E72D297353CC}">
                <c16:uniqueId val="{00000000-FCDD-458C-9C37-3D5536CCC17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PowerPoint]HIV Prev KP_trend'!$B$4:$S$4</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'[Chart in Microsoft PowerPoint]HIV Prev KP_trend'!$B$6:$S$6</c:f>
              <c:numCache>
                <c:formatCode>General</c:formatCode>
                <c:ptCount val="18"/>
                <c:pt idx="9" formatCode="0.0">
                  <c:v>3.8</c:v>
                </c:pt>
                <c:pt idx="14">
                  <c:v>2.2999999999999998</c:v>
                </c:pt>
              </c:numCache>
            </c:numRef>
          </c:val>
          <c:extLst>
            <c:ext xmlns:c16="http://schemas.microsoft.com/office/drawing/2014/chart" uri="{C3380CC4-5D6E-409C-BE32-E72D297353CC}">
              <c16:uniqueId val="{00000001-FCDD-458C-9C37-3D5536CCC17F}"/>
            </c:ext>
          </c:extLst>
        </c:ser>
        <c:ser>
          <c:idx val="2"/>
          <c:order val="2"/>
          <c:tx>
            <c:strRef>
              <c:f>'[Chart in Microsoft PowerPoint]HIV Prev KP_trend'!$A$7</c:f>
              <c:strCache>
                <c:ptCount val="1"/>
                <c:pt idx="0">
                  <c:v>MSM </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PowerPoint]HIV Prev KP_trend'!$B$4:$S$4</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'[Chart in Microsoft PowerPoint]HIV Prev KP_trend'!$B$7:$S$7</c:f>
              <c:numCache>
                <c:formatCode>General</c:formatCode>
                <c:ptCount val="18"/>
                <c:pt idx="3" formatCode="0.0">
                  <c:v>4.5</c:v>
                </c:pt>
                <c:pt idx="8" formatCode="0.0">
                  <c:v>2.14</c:v>
                </c:pt>
                <c:pt idx="12">
                  <c:v>2.2999999999999998</c:v>
                </c:pt>
                <c:pt idx="17">
                  <c:v>4</c:v>
                </c:pt>
              </c:numCache>
            </c:numRef>
          </c:val>
          <c:extLst>
            <c:ext xmlns:c16="http://schemas.microsoft.com/office/drawing/2014/chart" uri="{C3380CC4-5D6E-409C-BE32-E72D297353CC}">
              <c16:uniqueId val="{00000002-FCDD-458C-9C37-3D5536CCC17F}"/>
            </c:ext>
          </c:extLst>
        </c:ser>
        <c:ser>
          <c:idx val="3"/>
          <c:order val="3"/>
          <c:tx>
            <c:strRef>
              <c:f>'[Chart in Microsoft PowerPoint]HIV Prev KP_trend'!$A$8</c:f>
              <c:strCache>
                <c:ptCount val="1"/>
                <c:pt idx="0">
                  <c:v>PWID </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PowerPoint]HIV Prev KP_trend'!$B$4:$S$4</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'[Chart in Microsoft PowerPoint]HIV Prev KP_trend'!$B$8:$S$8</c:f>
              <c:numCache>
                <c:formatCode>General</c:formatCode>
                <c:ptCount val="18"/>
                <c:pt idx="5" formatCode="0.0">
                  <c:v>24.4</c:v>
                </c:pt>
                <c:pt idx="10" formatCode="0.0">
                  <c:v>24.8</c:v>
                </c:pt>
                <c:pt idx="15">
                  <c:v>15.2</c:v>
                </c:pt>
              </c:numCache>
            </c:numRef>
          </c:val>
          <c:extLst>
            <c:ext xmlns:c16="http://schemas.microsoft.com/office/drawing/2014/chart" uri="{C3380CC4-5D6E-409C-BE32-E72D297353CC}">
              <c16:uniqueId val="{00000003-FCDD-458C-9C37-3D5536CCC17F}"/>
            </c:ext>
          </c:extLst>
        </c:ser>
        <c:dLbls>
          <c:showLegendKey val="0"/>
          <c:showVal val="0"/>
          <c:showCatName val="0"/>
          <c:showSerName val="0"/>
          <c:showPercent val="0"/>
          <c:showBubbleSize val="0"/>
        </c:dLbls>
        <c:gapWidth val="150"/>
        <c:axId val="134202112"/>
        <c:axId val="134203648"/>
      </c:barChart>
      <c:lineChart>
        <c:grouping val="standard"/>
        <c:varyColors val="0"/>
        <c:ser>
          <c:idx val="0"/>
          <c:order val="0"/>
          <c:tx>
            <c:strRef>
              <c:f>'[Chart in Microsoft PowerPoint]HIV Prev KP_trend'!$A$5</c:f>
              <c:strCache>
                <c:ptCount val="1"/>
                <c:pt idx="0">
                  <c:v>FSW</c:v>
                </c:pt>
              </c:strCache>
            </c:strRef>
          </c:tx>
          <c:spPr>
            <a:ln w="38100">
              <a:solidFill>
                <a:srgbClr val="88C540"/>
              </a:solidFill>
            </a:ln>
          </c:spPr>
          <c:marker>
            <c:symbol val="x"/>
            <c:size val="9"/>
            <c:spPr>
              <a:solidFill>
                <a:srgbClr val="88C540"/>
              </a:solidFill>
              <a:ln>
                <a:solidFill>
                  <a:schemeClr val="bg1"/>
                </a:solidFill>
              </a:ln>
            </c:spPr>
          </c:marker>
          <c:dPt>
            <c:idx val="8"/>
            <c:bubble3D val="0"/>
            <c:spPr>
              <a:ln w="38100">
                <a:solidFill>
                  <a:srgbClr val="88C540"/>
                </a:solidFill>
                <a:prstDash val="sysDash"/>
              </a:ln>
            </c:spPr>
            <c:extLst>
              <c:ext xmlns:c16="http://schemas.microsoft.com/office/drawing/2014/chart" uri="{C3380CC4-5D6E-409C-BE32-E72D297353CC}">
                <c16:uniqueId val="{00000005-FCDD-458C-9C37-3D5536CCC17F}"/>
              </c:ext>
            </c:extLst>
          </c:dPt>
          <c:dPt>
            <c:idx val="9"/>
            <c:bubble3D val="0"/>
            <c:spPr>
              <a:ln w="38100">
                <a:solidFill>
                  <a:srgbClr val="88C540"/>
                </a:solidFill>
                <a:prstDash val="sysDash"/>
              </a:ln>
            </c:spPr>
            <c:extLst>
              <c:ext xmlns:c16="http://schemas.microsoft.com/office/drawing/2014/chart" uri="{C3380CC4-5D6E-409C-BE32-E72D297353CC}">
                <c16:uniqueId val="{00000007-FCDD-458C-9C37-3D5536CCC17F}"/>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CDD-458C-9C37-3D5536CCC17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CDD-458C-9C37-3D5536CCC17F}"/>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CDD-458C-9C37-3D5536CCC17F}"/>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DD-458C-9C37-3D5536CCC17F}"/>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DD-458C-9C37-3D5536CCC17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'[Chart in Microsoft PowerPoint]HIV Prev KP_trend'!$B$4:$S$4</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'[Chart in Microsoft PowerPoint]HIV Prev KP_trend'!$B$5:$S$5</c:f>
              <c:numCache>
                <c:formatCode>0.0</c:formatCode>
                <c:ptCount val="18"/>
                <c:pt idx="0">
                  <c:v>26.8</c:v>
                </c:pt>
                <c:pt idx="1">
                  <c:v>23.4</c:v>
                </c:pt>
                <c:pt idx="4">
                  <c:v>14.7</c:v>
                </c:pt>
                <c:pt idx="8">
                  <c:v>14</c:v>
                </c:pt>
              </c:numCache>
            </c:numRef>
          </c:val>
          <c:smooth val="0"/>
          <c:extLst>
            <c:ext xmlns:c16="http://schemas.microsoft.com/office/drawing/2014/chart" uri="{C3380CC4-5D6E-409C-BE32-E72D297353CC}">
              <c16:uniqueId val="{0000000B-FCDD-458C-9C37-3D5536CCC17F}"/>
            </c:ext>
          </c:extLst>
        </c:ser>
        <c:dLbls>
          <c:showLegendKey val="0"/>
          <c:showVal val="0"/>
          <c:showCatName val="0"/>
          <c:showSerName val="0"/>
          <c:showPercent val="0"/>
          <c:showBubbleSize val="0"/>
        </c:dLbls>
        <c:marker val="1"/>
        <c:smooth val="0"/>
        <c:axId val="134202112"/>
        <c:axId val="134203648"/>
      </c:lineChart>
      <c:catAx>
        <c:axId val="134202112"/>
        <c:scaling>
          <c:orientation val="minMax"/>
        </c:scaling>
        <c:delete val="0"/>
        <c:axPos val="b"/>
        <c:numFmt formatCode="General" sourceLinked="1"/>
        <c:majorTickMark val="out"/>
        <c:minorTickMark val="none"/>
        <c:tickLblPos val="nextTo"/>
        <c:txPr>
          <a:bodyPr/>
          <a:lstStyle/>
          <a:p>
            <a:pPr>
              <a:defRPr b="0"/>
            </a:pPr>
            <a:endParaRPr lang="en-US"/>
          </a:p>
        </c:txPr>
        <c:crossAx val="134203648"/>
        <c:crosses val="autoZero"/>
        <c:auto val="1"/>
        <c:lblAlgn val="ctr"/>
        <c:lblOffset val="100"/>
        <c:noMultiLvlLbl val="0"/>
      </c:catAx>
      <c:valAx>
        <c:axId val="134203648"/>
        <c:scaling>
          <c:orientation val="minMax"/>
        </c:scaling>
        <c:delete val="0"/>
        <c:axPos val="l"/>
        <c:majorGridlines>
          <c:spPr>
            <a:ln>
              <a:solidFill>
                <a:sysClr val="window" lastClr="FFFFFF">
                  <a:lumMod val="85000"/>
                </a:sysClr>
              </a:solidFill>
              <a:prstDash val="dash"/>
            </a:ln>
          </c:spPr>
        </c:majorGridlines>
        <c:title>
          <c:tx>
            <c:rich>
              <a:bodyPr rot="0" vert="horz"/>
              <a:lstStyle/>
              <a:p>
                <a:pPr>
                  <a:defRPr/>
                </a:pPr>
                <a:r>
                  <a:rPr lang="en-US"/>
                  <a:t>%</a:t>
                </a:r>
              </a:p>
            </c:rich>
          </c:tx>
          <c:overlay val="0"/>
        </c:title>
        <c:numFmt formatCode="0" sourceLinked="0"/>
        <c:majorTickMark val="out"/>
        <c:minorTickMark val="none"/>
        <c:tickLblPos val="nextTo"/>
        <c:crossAx val="134202112"/>
        <c:crosses val="autoZero"/>
        <c:crossBetween val="between"/>
      </c:valAx>
    </c:plotArea>
    <c:legend>
      <c:legendPos val="b"/>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989370893855664E-2"/>
          <c:y val="8.5898524429412773E-2"/>
          <c:w val="0.88997023198187186"/>
          <c:h val="0.64769897246198105"/>
        </c:manualLayout>
      </c:layout>
      <c:barChart>
        <c:barDir val="col"/>
        <c:grouping val="clustered"/>
        <c:varyColors val="0"/>
        <c:ser>
          <c:idx val="0"/>
          <c:order val="0"/>
          <c:spPr>
            <a:solidFill>
              <a:srgbClr val="F78E1E"/>
            </a:solidFill>
            <a:ln>
              <a:noFill/>
            </a:ln>
          </c:spPr>
          <c:invertIfNegative val="0"/>
          <c:dPt>
            <c:idx val="0"/>
            <c:invertIfNegative val="0"/>
            <c:bubble3D val="0"/>
            <c:spPr>
              <a:solidFill>
                <a:srgbClr val="EC008C"/>
              </a:solidFill>
              <a:ln>
                <a:noFill/>
              </a:ln>
            </c:spPr>
            <c:extLst>
              <c:ext xmlns:c16="http://schemas.microsoft.com/office/drawing/2014/chart" uri="{C3380CC4-5D6E-409C-BE32-E72D297353CC}">
                <c16:uniqueId val="{00000001-4AEE-4B76-9635-F2D3A5E87739}"/>
              </c:ext>
            </c:extLst>
          </c:dPt>
          <c:dPt>
            <c:idx val="1"/>
            <c:invertIfNegative val="0"/>
            <c:bubble3D val="0"/>
            <c:spPr>
              <a:solidFill>
                <a:schemeClr val="tx1">
                  <a:alpha val="50000"/>
                </a:schemeClr>
              </a:solidFill>
              <a:ln>
                <a:noFill/>
              </a:ln>
            </c:spPr>
            <c:extLst>
              <c:ext xmlns:c16="http://schemas.microsoft.com/office/drawing/2014/chart" uri="{C3380CC4-5D6E-409C-BE32-E72D297353CC}">
                <c16:uniqueId val="{00000003-4AEE-4B76-9635-F2D3A5E87739}"/>
              </c:ext>
            </c:extLst>
          </c:dPt>
          <c:dPt>
            <c:idx val="2"/>
            <c:invertIfNegative val="0"/>
            <c:bubble3D val="0"/>
            <c:spPr>
              <a:solidFill>
                <a:srgbClr val="00AEEF"/>
              </a:solidFill>
              <a:ln>
                <a:noFill/>
              </a:ln>
            </c:spPr>
            <c:extLst>
              <c:ext xmlns:c16="http://schemas.microsoft.com/office/drawing/2014/chart" uri="{C3380CC4-5D6E-409C-BE32-E72D297353CC}">
                <c16:uniqueId val="{00000005-4AEE-4B76-9635-F2D3A5E8773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MSM'!$A$3:$A$6</c:f>
              <c:strCache>
                <c:ptCount val="4"/>
                <c:pt idx="0">
                  <c:v>Insertive sex</c:v>
                </c:pt>
                <c:pt idx="1">
                  <c:v>Bisexual sex</c:v>
                </c:pt>
                <c:pt idx="2">
                  <c:v>Receptive sex</c:v>
                </c:pt>
                <c:pt idx="3">
                  <c:v>Sex work</c:v>
                </c:pt>
              </c:strCache>
            </c:strRef>
          </c:cat>
          <c:val>
            <c:numRef>
              <c:f>'HIV Prev MSM'!$B$3:$B$6</c:f>
              <c:numCache>
                <c:formatCode>General</c:formatCode>
                <c:ptCount val="4"/>
                <c:pt idx="0">
                  <c:v>1.5</c:v>
                </c:pt>
                <c:pt idx="1">
                  <c:v>2.5</c:v>
                </c:pt>
                <c:pt idx="2">
                  <c:v>4</c:v>
                </c:pt>
                <c:pt idx="3">
                  <c:v>17.2</c:v>
                </c:pt>
              </c:numCache>
            </c:numRef>
          </c:val>
          <c:extLst>
            <c:ext xmlns:c16="http://schemas.microsoft.com/office/drawing/2014/chart" uri="{C3380CC4-5D6E-409C-BE32-E72D297353CC}">
              <c16:uniqueId val="{00000006-4AEE-4B76-9635-F2D3A5E87739}"/>
            </c:ext>
          </c:extLst>
        </c:ser>
        <c:dLbls>
          <c:showLegendKey val="0"/>
          <c:showVal val="0"/>
          <c:showCatName val="0"/>
          <c:showSerName val="0"/>
          <c:showPercent val="0"/>
          <c:showBubbleSize val="0"/>
        </c:dLbls>
        <c:gapWidth val="150"/>
        <c:axId val="134274048"/>
        <c:axId val="134279936"/>
      </c:barChart>
      <c:scatterChart>
        <c:scatterStyle val="lineMarker"/>
        <c:varyColors val="0"/>
        <c:ser>
          <c:idx val="1"/>
          <c:order val="1"/>
          <c:tx>
            <c:strRef>
              <c:f>'HIV Prev MSM'!$H$2</c:f>
              <c:strCache>
                <c:ptCount val="1"/>
                <c:pt idx="0">
                  <c:v>tar</c:v>
                </c:pt>
              </c:strCache>
            </c:strRef>
          </c:tx>
          <c:spPr>
            <a:ln w="19050">
              <a:solidFill>
                <a:srgbClr val="E31837"/>
              </a:solidFill>
              <a:prstDash val="dash"/>
            </a:ln>
          </c:spPr>
          <c:marker>
            <c:symbol val="none"/>
          </c:marker>
          <c:xVal>
            <c:numRef>
              <c:f>'HIV Prev MSM'!$G$3:$G$4</c:f>
              <c:numCache>
                <c:formatCode>General</c:formatCode>
                <c:ptCount val="2"/>
                <c:pt idx="0">
                  <c:v>0</c:v>
                </c:pt>
                <c:pt idx="1">
                  <c:v>1</c:v>
                </c:pt>
              </c:numCache>
            </c:numRef>
          </c:xVal>
          <c:yVal>
            <c:numRef>
              <c:f>'HIV Prev MSM'!$H$3:$H$4</c:f>
              <c:numCache>
                <c:formatCode>General</c:formatCode>
                <c:ptCount val="2"/>
                <c:pt idx="0">
                  <c:v>5</c:v>
                </c:pt>
                <c:pt idx="1">
                  <c:v>5</c:v>
                </c:pt>
              </c:numCache>
            </c:numRef>
          </c:yVal>
          <c:smooth val="0"/>
          <c:extLst>
            <c:ext xmlns:c16="http://schemas.microsoft.com/office/drawing/2014/chart" uri="{C3380CC4-5D6E-409C-BE32-E72D297353CC}">
              <c16:uniqueId val="{00000007-4AEE-4B76-9635-F2D3A5E87739}"/>
            </c:ext>
          </c:extLst>
        </c:ser>
        <c:dLbls>
          <c:showLegendKey val="0"/>
          <c:showVal val="0"/>
          <c:showCatName val="0"/>
          <c:showSerName val="0"/>
          <c:showPercent val="0"/>
          <c:showBubbleSize val="0"/>
        </c:dLbls>
        <c:axId val="134283648"/>
        <c:axId val="134281856"/>
      </c:scatterChart>
      <c:catAx>
        <c:axId val="134274048"/>
        <c:scaling>
          <c:orientation val="minMax"/>
        </c:scaling>
        <c:delete val="0"/>
        <c:axPos val="b"/>
        <c:numFmt formatCode="General" sourceLinked="0"/>
        <c:majorTickMark val="out"/>
        <c:minorTickMark val="none"/>
        <c:tickLblPos val="nextTo"/>
        <c:crossAx val="134279936"/>
        <c:crosses val="autoZero"/>
        <c:auto val="1"/>
        <c:lblAlgn val="ctr"/>
        <c:lblOffset val="100"/>
        <c:noMultiLvlLbl val="0"/>
      </c:catAx>
      <c:valAx>
        <c:axId val="134279936"/>
        <c:scaling>
          <c:orientation val="minMax"/>
          <c:max val="20"/>
          <c:min val="0"/>
        </c:scaling>
        <c:delete val="0"/>
        <c:axPos val="l"/>
        <c:title>
          <c:tx>
            <c:rich>
              <a:bodyPr rot="-5400000" vert="horz"/>
              <a:lstStyle/>
              <a:p>
                <a:pPr>
                  <a:defRPr/>
                </a:pPr>
                <a:r>
                  <a:rPr lang="en-US"/>
                  <a:t>HIV prevalence (%)</a:t>
                </a:r>
              </a:p>
            </c:rich>
          </c:tx>
          <c:layout>
            <c:manualLayout>
              <c:xMode val="edge"/>
              <c:yMode val="edge"/>
              <c:x val="5.2233905544415652E-3"/>
              <c:y val="0.20983752869817446"/>
            </c:manualLayout>
          </c:layout>
          <c:overlay val="0"/>
        </c:title>
        <c:numFmt formatCode="General" sourceLinked="1"/>
        <c:majorTickMark val="out"/>
        <c:minorTickMark val="none"/>
        <c:tickLblPos val="nextTo"/>
        <c:crossAx val="134274048"/>
        <c:crosses val="autoZero"/>
        <c:crossBetween val="between"/>
        <c:majorUnit val="5"/>
      </c:valAx>
      <c:valAx>
        <c:axId val="134281856"/>
        <c:scaling>
          <c:orientation val="minMax"/>
          <c:max val="20"/>
          <c:min val="0"/>
        </c:scaling>
        <c:delete val="1"/>
        <c:axPos val="r"/>
        <c:numFmt formatCode="General" sourceLinked="1"/>
        <c:majorTickMark val="out"/>
        <c:minorTickMark val="none"/>
        <c:tickLblPos val="nextTo"/>
        <c:crossAx val="134283648"/>
        <c:crosses val="max"/>
        <c:crossBetween val="midCat"/>
        <c:majorUnit val="5"/>
      </c:valAx>
      <c:valAx>
        <c:axId val="134283648"/>
        <c:scaling>
          <c:orientation val="minMax"/>
          <c:max val="1"/>
          <c:min val="0"/>
        </c:scaling>
        <c:delete val="1"/>
        <c:axPos val="t"/>
        <c:numFmt formatCode="General" sourceLinked="1"/>
        <c:majorTickMark val="out"/>
        <c:minorTickMark val="none"/>
        <c:tickLblPos val="nextTo"/>
        <c:crossAx val="134281856"/>
        <c:crosses val="max"/>
        <c:crossBetween val="midCat"/>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0.00285</cdr:x>
      <cdr:y>0.66854</cdr:y>
    </cdr:from>
    <cdr:to>
      <cdr:x>0.99743</cdr:x>
      <cdr:y>0.92567</cdr:y>
    </cdr:to>
    <cdr:sp macro="" textlink="">
      <cdr:nvSpPr>
        <cdr:cNvPr id="3" name="TextBox 5"/>
        <cdr:cNvSpPr txBox="1"/>
      </cdr:nvSpPr>
      <cdr:spPr>
        <a:xfrm xmlns:a="http://schemas.openxmlformats.org/drawingml/2006/main">
          <a:off x="25517" y="2971800"/>
          <a:ext cx="8890762" cy="1143000"/>
        </a:xfrm>
        <a:prstGeom xmlns:a="http://schemas.openxmlformats.org/drawingml/2006/main" prst="rect">
          <a:avLst/>
        </a:prstGeom>
        <a:noFill xmlns:a="http://schemas.openxmlformats.org/drawingml/2006/main"/>
        <a:ln xmlns:a="http://schemas.openxmlformats.org/drawingml/2006/main">
          <a:solidFill>
            <a:srgbClr val="00B0F0"/>
          </a:solidFill>
        </a:l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b="1" dirty="0">
              <a:latin typeface="Arial" pitchFamily="34" charset="0"/>
              <a:cs typeface="Arial" pitchFamily="34" charset="0"/>
            </a:rPr>
            <a:t>FSW </a:t>
          </a:r>
          <a:r>
            <a:rPr lang="en-US" sz="1100" dirty="0">
              <a:latin typeface="Arial" pitchFamily="34" charset="0"/>
              <a:cs typeface="Arial" pitchFamily="34" charset="0"/>
            </a:rPr>
            <a:t>–  2010 and 2011 data are not strictly comparable to earlier trend; 2010 data (FEW with more than 14 clients per week);    </a:t>
          </a:r>
        </a:p>
        <a:p xmlns:a="http://schemas.openxmlformats.org/drawingml/2006/main">
          <a:r>
            <a:rPr lang="en-US" sz="1100" dirty="0">
              <a:latin typeface="Arial" pitchFamily="34" charset="0"/>
              <a:cs typeface="Arial" pitchFamily="34" charset="0"/>
            </a:rPr>
            <a:t>             2011 data (</a:t>
          </a:r>
          <a:r>
            <a:rPr lang="en-US" sz="1100" dirty="0"/>
            <a:t>FEW who sold sex in the past 12 months)</a:t>
          </a:r>
          <a:endParaRPr lang="en-US" sz="1100" dirty="0">
            <a:latin typeface="Arial" pitchFamily="34" charset="0"/>
            <a:cs typeface="Arial" pitchFamily="34" charset="0"/>
          </a:endParaRPr>
        </a:p>
        <a:p xmlns:a="http://schemas.openxmlformats.org/drawingml/2006/main">
          <a:r>
            <a:rPr lang="en-US" sz="1100" b="1" dirty="0">
              <a:latin typeface="Arial" pitchFamily="34" charset="0"/>
              <a:cs typeface="Arial" pitchFamily="34" charset="0"/>
            </a:rPr>
            <a:t>MSM </a:t>
          </a:r>
          <a:r>
            <a:rPr lang="en-US" sz="1100" dirty="0">
              <a:latin typeface="Arial" pitchFamily="34" charset="0"/>
              <a:cs typeface="Arial" pitchFamily="34" charset="0"/>
            </a:rPr>
            <a:t>– Data points are not strictly comparable. T</a:t>
          </a:r>
          <a:r>
            <a:rPr lang="en-US" sz="1100" baseline="0" dirty="0">
              <a:latin typeface="Arial" pitchFamily="34" charset="0"/>
              <a:cs typeface="Arial" pitchFamily="34" charset="0"/>
            </a:rPr>
            <a:t>he </a:t>
          </a:r>
          <a:r>
            <a:rPr lang="en-US" sz="1100" dirty="0">
              <a:latin typeface="Arial" pitchFamily="34" charset="0"/>
              <a:cs typeface="Arial" pitchFamily="34" charset="0"/>
            </a:rPr>
            <a:t>2005</a:t>
          </a:r>
          <a:r>
            <a:rPr lang="en-US" sz="1100" baseline="0" dirty="0">
              <a:latin typeface="Arial" pitchFamily="34" charset="0"/>
              <a:cs typeface="Arial" pitchFamily="34" charset="0"/>
            </a:rPr>
            <a:t> survey covered 3 cities/provinces, while the 2010 and 2014 surveys covered </a:t>
          </a:r>
          <a:r>
            <a:rPr lang="en-US" sz="1100" dirty="0">
              <a:latin typeface="Arial" pitchFamily="34" charset="0"/>
              <a:cs typeface="Arial" pitchFamily="34" charset="0"/>
            </a:rPr>
            <a:t>8</a:t>
          </a:r>
        </a:p>
        <a:p xmlns:a="http://schemas.openxmlformats.org/drawingml/2006/main">
          <a:r>
            <a:rPr lang="en-US" sz="1100" dirty="0">
              <a:latin typeface="Arial" pitchFamily="34" charset="0"/>
              <a:cs typeface="Arial" pitchFamily="34" charset="0"/>
            </a:rPr>
            <a:t>             cities/provinces.</a:t>
          </a:r>
          <a:r>
            <a:rPr lang="en-US" sz="1100" baseline="0" dirty="0">
              <a:latin typeface="Arial" pitchFamily="34" charset="0"/>
              <a:cs typeface="Arial" pitchFamily="34" charset="0"/>
            </a:rPr>
            <a:t> Three</a:t>
          </a:r>
          <a:r>
            <a:rPr lang="en-US" sz="1100" dirty="0">
              <a:latin typeface="Arial" pitchFamily="34" charset="0"/>
              <a:cs typeface="Arial" pitchFamily="34" charset="0"/>
            </a:rPr>
            <a:t> cities/provinces (Phnom Penh, </a:t>
          </a:r>
          <a:r>
            <a:rPr lang="en-US" sz="1100" dirty="0" err="1">
              <a:latin typeface="Arial" pitchFamily="34" charset="0"/>
              <a:cs typeface="Arial" pitchFamily="34" charset="0"/>
            </a:rPr>
            <a:t>Battambang</a:t>
          </a:r>
          <a:r>
            <a:rPr lang="en-US" sz="1100" dirty="0">
              <a:latin typeface="Arial" pitchFamily="34" charset="0"/>
              <a:cs typeface="Arial" pitchFamily="34" charset="0"/>
            </a:rPr>
            <a:t> and </a:t>
          </a:r>
          <a:r>
            <a:rPr lang="en-US" sz="1100" dirty="0" err="1">
              <a:latin typeface="Arial" pitchFamily="34" charset="0"/>
              <a:cs typeface="Arial" pitchFamily="34" charset="0"/>
            </a:rPr>
            <a:t>Siem</a:t>
          </a:r>
          <a:r>
            <a:rPr lang="en-US" sz="1100" dirty="0">
              <a:latin typeface="Arial" pitchFamily="34" charset="0"/>
              <a:cs typeface="Arial" pitchFamily="34" charset="0"/>
            </a:rPr>
            <a:t> Reap) are consistently included in all 3 surveys.</a:t>
          </a:r>
        </a:p>
        <a:p xmlns:a="http://schemas.openxmlformats.org/drawingml/2006/main">
          <a:r>
            <a:rPr lang="en-US" sz="1100" b="1" dirty="0">
              <a:latin typeface="Arial" pitchFamily="34" charset="0"/>
              <a:cs typeface="Arial" pitchFamily="34" charset="0"/>
            </a:rPr>
            <a:t>PWID</a:t>
          </a:r>
          <a:r>
            <a:rPr lang="en-US" sz="1100" dirty="0">
              <a:latin typeface="Arial" pitchFamily="34" charset="0"/>
              <a:cs typeface="Arial" pitchFamily="34" charset="0"/>
            </a:rPr>
            <a:t> - Data points are not strictly comparable. 2007 and 2012 surveys were conducted in 4 and 9 cities/provinces, respectively,</a:t>
          </a:r>
        </a:p>
        <a:p xmlns:a="http://schemas.openxmlformats.org/drawingml/2006/main">
          <a:r>
            <a:rPr lang="en-US" sz="1100" dirty="0">
              <a:latin typeface="Arial" pitchFamily="34" charset="0"/>
              <a:cs typeface="Arial" pitchFamily="34" charset="0"/>
            </a:rPr>
            <a:t>             and 4 cities/provinces (Phnom Penh, </a:t>
          </a:r>
          <a:r>
            <a:rPr lang="en-US" sz="1100" dirty="0" err="1">
              <a:latin typeface="Arial" pitchFamily="34" charset="0"/>
              <a:cs typeface="Arial" pitchFamily="34" charset="0"/>
            </a:rPr>
            <a:t>Battambang</a:t>
          </a:r>
          <a:r>
            <a:rPr lang="en-US" sz="1100" dirty="0">
              <a:latin typeface="Arial" pitchFamily="34" charset="0"/>
              <a:cs typeface="Arial" pitchFamily="34" charset="0"/>
            </a:rPr>
            <a:t>, </a:t>
          </a:r>
          <a:r>
            <a:rPr lang="en-US" sz="1100" dirty="0" err="1">
              <a:latin typeface="Arial" pitchFamily="34" charset="0"/>
              <a:cs typeface="Arial" pitchFamily="34" charset="0"/>
            </a:rPr>
            <a:t>Banteay</a:t>
          </a:r>
          <a:r>
            <a:rPr lang="en-US" sz="1100" dirty="0">
              <a:latin typeface="Arial" pitchFamily="34" charset="0"/>
              <a:cs typeface="Arial" pitchFamily="34" charset="0"/>
            </a:rPr>
            <a:t> </a:t>
          </a:r>
          <a:r>
            <a:rPr lang="en-US" sz="1100" dirty="0" err="1">
              <a:latin typeface="Arial" pitchFamily="34" charset="0"/>
              <a:cs typeface="Arial" pitchFamily="34" charset="0"/>
            </a:rPr>
            <a:t>Meanchey</a:t>
          </a:r>
          <a:r>
            <a:rPr lang="en-US" sz="1100" dirty="0">
              <a:latin typeface="Arial" pitchFamily="34" charset="0"/>
              <a:cs typeface="Arial" pitchFamily="34" charset="0"/>
            </a:rPr>
            <a:t> and </a:t>
          </a:r>
          <a:r>
            <a:rPr lang="en-US" sz="1100" dirty="0" err="1">
              <a:latin typeface="Arial" pitchFamily="34" charset="0"/>
              <a:cs typeface="Arial" pitchFamily="34" charset="0"/>
            </a:rPr>
            <a:t>Siem</a:t>
          </a:r>
          <a:r>
            <a:rPr lang="en-US" sz="1100" dirty="0">
              <a:latin typeface="Arial" pitchFamily="34" charset="0"/>
              <a:cs typeface="Arial" pitchFamily="34" charset="0"/>
            </a:rPr>
            <a:t> Reap) are consistently included in both surveys</a:t>
          </a:r>
        </a:p>
      </cdr:txBody>
    </cdr:sp>
  </cdr:relSizeAnchor>
</c:userShapes>
</file>

<file path=ppt/drawings/drawing10.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2.xml><?xml version="1.0" encoding="utf-8"?>
<c:userShapes xmlns:c="http://schemas.openxmlformats.org/drawingml/2006/chart">
  <cdr:relSizeAnchor xmlns:cdr="http://schemas.openxmlformats.org/drawingml/2006/chartDrawing">
    <cdr:from>
      <cdr:x>0.14532</cdr:x>
      <cdr:y>0.19579</cdr:y>
    </cdr:from>
    <cdr:to>
      <cdr:x>0.98532</cdr:x>
      <cdr:y>0.19579</cdr:y>
    </cdr:to>
    <cdr:cxnSp macro="">
      <cdr:nvCxnSpPr>
        <cdr:cNvPr id="3" name="Straight Connector 2">
          <a:extLst xmlns:a="http://schemas.openxmlformats.org/drawingml/2006/main">
            <a:ext uri="{FF2B5EF4-FFF2-40B4-BE49-F238E27FC236}">
              <a16:creationId xmlns:a16="http://schemas.microsoft.com/office/drawing/2014/main" id="{98A80BB4-8209-4146-8ACD-4D6412ECE3DA}"/>
            </a:ext>
          </a:extLst>
        </cdr:cNvPr>
        <cdr:cNvCxnSpPr/>
      </cdr:nvCxnSpPr>
      <cdr:spPr>
        <a:xfrm xmlns:a="http://schemas.openxmlformats.org/drawingml/2006/main">
          <a:off x="1107374" y="790699"/>
          <a:ext cx="6400800" cy="0"/>
        </a:xfrm>
        <a:prstGeom xmlns:a="http://schemas.openxmlformats.org/drawingml/2006/main" prst="line">
          <a:avLst/>
        </a:prstGeom>
        <a:ln xmlns:a="http://schemas.openxmlformats.org/drawingml/2006/main" w="19050">
          <a:solidFill>
            <a:srgbClr val="FF505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0.04282</cdr:x>
      <cdr:y>0.94255</cdr:y>
    </cdr:from>
    <cdr:to>
      <cdr:x>0.97368</cdr:x>
      <cdr:y>1</cdr:y>
    </cdr:to>
    <cdr:sp macro="" textlink="">
      <cdr:nvSpPr>
        <cdr:cNvPr id="2" name="TextBox 1"/>
        <cdr:cNvSpPr txBox="1"/>
      </cdr:nvSpPr>
      <cdr:spPr>
        <a:xfrm xmlns:a="http://schemas.openxmlformats.org/drawingml/2006/main">
          <a:off x="463330" y="3657595"/>
          <a:ext cx="10072278" cy="222918"/>
        </a:xfrm>
        <a:prstGeom xmlns:a="http://schemas.openxmlformats.org/drawingml/2006/main" prst="rect">
          <a:avLst/>
        </a:prstGeom>
        <a:noFill xmlns:a="http://schemas.openxmlformats.org/drawingml/2006/main"/>
        <a:ln xmlns:a="http://schemas.openxmlformats.org/drawingml/2006/main">
          <a:solidFill>
            <a:srgbClr val="E31837"/>
          </a:solidFill>
          <a:prstDash val="dashDot"/>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latin typeface="Arial" pitchFamily="34" charset="0"/>
              <a:cs typeface="Arial" pitchFamily="34" charset="0"/>
            </a:rPr>
            <a:t>* HIV prevalence for FEWs with more than 7 clients per week is not shown because the denominator (total</a:t>
          </a:r>
          <a:r>
            <a:rPr lang="en-US" sz="1100" baseline="0" dirty="0">
              <a:latin typeface="Arial" pitchFamily="34" charset="0"/>
              <a:cs typeface="Arial" pitchFamily="34" charset="0"/>
            </a:rPr>
            <a:t> number of people tested) is less than 50</a:t>
          </a:r>
          <a:endParaRPr lang="th-TH" sz="1100" dirty="0">
            <a:latin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0.05769</cdr:x>
      <cdr:y>0.88462</cdr:y>
    </cdr:from>
    <cdr:to>
      <cdr:x>1</cdr:x>
      <cdr:y>0.98249</cdr:y>
    </cdr:to>
    <cdr:sp macro="" textlink="">
      <cdr:nvSpPr>
        <cdr:cNvPr id="2" name="TextBox 1"/>
        <cdr:cNvSpPr txBox="1"/>
      </cdr:nvSpPr>
      <cdr:spPr>
        <a:xfrm xmlns:a="http://schemas.openxmlformats.org/drawingml/2006/main">
          <a:off x="457200" y="3505219"/>
          <a:ext cx="7467600" cy="387800"/>
        </a:xfrm>
        <a:prstGeom xmlns:a="http://schemas.openxmlformats.org/drawingml/2006/main" prst="rect">
          <a:avLst/>
        </a:prstGeom>
        <a:ln xmlns:a="http://schemas.openxmlformats.org/drawingml/2006/main">
          <a:noFill/>
          <a:prstDash val="dash"/>
        </a:ln>
      </cdr:spPr>
      <cdr:txBody>
        <a:bodyPr xmlns:a="http://schemas.openxmlformats.org/drawingml/2006/main" vertOverflow="clip" wrap="square" rtlCol="0" anchor="ctr"/>
        <a:lstStyle xmlns:a="http://schemas.openxmlformats.org/drawingml/2006/main"/>
        <a:p xmlns:a="http://schemas.openxmlformats.org/drawingml/2006/main">
          <a:r>
            <a:rPr lang="en-US" sz="1000" b="0" dirty="0">
              <a:latin typeface="Arial" pitchFamily="34" charset="0"/>
              <a:cs typeface="Arial" pitchFamily="34" charset="0"/>
            </a:rPr>
            <a:t>* HIV prevalence was adjusted for quality control and weighted by provincial population</a:t>
          </a:r>
          <a:endParaRPr lang="th-TH" sz="1000" b="0" dirty="0">
            <a:latin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0.17489</cdr:x>
      <cdr:y>0.91406</cdr:y>
    </cdr:from>
    <cdr:to>
      <cdr:x>0.73664</cdr:x>
      <cdr:y>0.99116</cdr:y>
    </cdr:to>
    <cdr:sp macro="" textlink="">
      <cdr:nvSpPr>
        <cdr:cNvPr id="3" name="TextBox 1"/>
        <cdr:cNvSpPr txBox="1"/>
      </cdr:nvSpPr>
      <cdr:spPr>
        <a:xfrm xmlns:a="http://schemas.openxmlformats.org/drawingml/2006/main">
          <a:off x="1745787" y="3761174"/>
          <a:ext cx="5607513" cy="317251"/>
        </a:xfrm>
        <a:prstGeom xmlns:a="http://schemas.openxmlformats.org/drawingml/2006/main" prst="rect">
          <a:avLst/>
        </a:prstGeom>
        <a:ln xmlns:a="http://schemas.openxmlformats.org/drawingml/2006/main">
          <a:solidFill>
            <a:srgbClr val="E31837"/>
          </a:solidFill>
          <a:prstDash val="dash"/>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Arial" pitchFamily="34" charset="0"/>
            </a:rPr>
            <a:t>* FSW - 2010 data is for female entertainment workers who had more than 2 clients per day</a:t>
          </a:r>
          <a:endParaRPr lang="th-TH" sz="1000" dirty="0">
            <a:latin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0.71005</cdr:x>
      <cdr:y>0.04</cdr:y>
    </cdr:from>
    <cdr:to>
      <cdr:x>0.98397</cdr:x>
      <cdr:y>0.22651</cdr:y>
    </cdr:to>
    <cdr:sp macro="" textlink="">
      <cdr:nvSpPr>
        <cdr:cNvPr id="2" name="TextBox 1"/>
        <cdr:cNvSpPr txBox="1"/>
      </cdr:nvSpPr>
      <cdr:spPr>
        <a:xfrm xmlns:a="http://schemas.openxmlformats.org/drawingml/2006/main">
          <a:off x="5924550" y="152400"/>
          <a:ext cx="2285561" cy="7106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ysClr val="windowText" lastClr="000000"/>
              </a:solidFill>
            </a:rPr>
            <a:t>* in the last 12 months</a:t>
          </a:r>
        </a:p>
        <a:p xmlns:a="http://schemas.openxmlformats.org/drawingml/2006/main">
          <a:r>
            <a:rPr lang="en-US" sz="1400" b="1" dirty="0">
              <a:solidFill>
                <a:sysClr val="windowText" lastClr="000000"/>
              </a:solidFill>
            </a:rPr>
            <a:t>**</a:t>
          </a:r>
          <a:r>
            <a:rPr lang="en-US" sz="1400" b="1" baseline="0" dirty="0">
              <a:solidFill>
                <a:sysClr val="windowText" lastClr="000000"/>
              </a:solidFill>
            </a:rPr>
            <a:t> in the last week</a:t>
          </a:r>
          <a:endParaRPr lang="en-US" sz="1400" b="1" dirty="0">
            <a:solidFill>
              <a:sysClr val="windowText" lastClr="0000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0.61686</cdr:x>
      <cdr:y>0.86841</cdr:y>
    </cdr:from>
    <cdr:to>
      <cdr:x>1</cdr:x>
      <cdr:y>0.99337</cdr:y>
    </cdr:to>
    <cdr:sp macro="" textlink="">
      <cdr:nvSpPr>
        <cdr:cNvPr id="2" name="Rectangle 1"/>
        <cdr:cNvSpPr/>
      </cdr:nvSpPr>
      <cdr:spPr>
        <a:xfrm xmlns:a="http://schemas.openxmlformats.org/drawingml/2006/main">
          <a:off x="5254248" y="3276601"/>
          <a:ext cx="3263483" cy="471474"/>
        </a:xfrm>
        <a:prstGeom xmlns:a="http://schemas.openxmlformats.org/drawingml/2006/main" prst="rect">
          <a:avLst/>
        </a:prstGeom>
        <a:ln xmlns:a="http://schemas.openxmlformats.org/drawingml/2006/main" w="3175">
          <a:solidFill>
            <a:srgbClr val="E31837"/>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just"/>
          <a:r>
            <a:rPr lang="en-US" sz="1400" dirty="0">
              <a:latin typeface="Arial" panose="020B0604020202020204" pitchFamily="34" charset="0"/>
              <a:cs typeface="Arial" panose="020B0604020202020204" pitchFamily="34" charset="0"/>
            </a:rPr>
            <a:t>* 2010 and 2011 data are for female entertainment workers (FEW)</a:t>
          </a:r>
          <a:endParaRPr lang="en-GB" sz="1400" dirty="0">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9.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9/14/2020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dirty="0"/>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0652" rtl="0" eaLnBrk="1" latinLnBrk="0" hangingPunct="1">
      <a:defRPr sz="1200" kern="1200">
        <a:solidFill>
          <a:schemeClr val="tx1"/>
        </a:solidFill>
        <a:latin typeface="+mn-lt"/>
        <a:ea typeface="+mn-ea"/>
        <a:cs typeface="+mn-cs"/>
      </a:defRPr>
    </a:lvl1pPr>
    <a:lvl2pPr marL="455329" algn="l" defTabSz="910652" rtl="0" eaLnBrk="1" latinLnBrk="0" hangingPunct="1">
      <a:defRPr sz="1200" kern="1200">
        <a:solidFill>
          <a:schemeClr val="tx1"/>
        </a:solidFill>
        <a:latin typeface="+mn-lt"/>
        <a:ea typeface="+mn-ea"/>
        <a:cs typeface="+mn-cs"/>
      </a:defRPr>
    </a:lvl2pPr>
    <a:lvl3pPr marL="910652" algn="l" defTabSz="910652" rtl="0" eaLnBrk="1" latinLnBrk="0" hangingPunct="1">
      <a:defRPr sz="1200" kern="1200">
        <a:solidFill>
          <a:schemeClr val="tx1"/>
        </a:solidFill>
        <a:latin typeface="+mn-lt"/>
        <a:ea typeface="+mn-ea"/>
        <a:cs typeface="+mn-cs"/>
      </a:defRPr>
    </a:lvl3pPr>
    <a:lvl4pPr marL="1365980" algn="l" defTabSz="910652" rtl="0" eaLnBrk="1" latinLnBrk="0" hangingPunct="1">
      <a:defRPr sz="1200" kern="1200">
        <a:solidFill>
          <a:schemeClr val="tx1"/>
        </a:solidFill>
        <a:latin typeface="+mn-lt"/>
        <a:ea typeface="+mn-ea"/>
        <a:cs typeface="+mn-cs"/>
      </a:defRPr>
    </a:lvl4pPr>
    <a:lvl5pPr marL="1821275" algn="l" defTabSz="910652" rtl="0" eaLnBrk="1" latinLnBrk="0" hangingPunct="1">
      <a:defRPr sz="1200" kern="1200">
        <a:solidFill>
          <a:schemeClr val="tx1"/>
        </a:solidFill>
        <a:latin typeface="+mn-lt"/>
        <a:ea typeface="+mn-ea"/>
        <a:cs typeface="+mn-cs"/>
      </a:defRPr>
    </a:lvl5pPr>
    <a:lvl6pPr marL="2276622" algn="l" defTabSz="910652" rtl="0" eaLnBrk="1" latinLnBrk="0" hangingPunct="1">
      <a:defRPr sz="1200" kern="1200">
        <a:solidFill>
          <a:schemeClr val="tx1"/>
        </a:solidFill>
        <a:latin typeface="+mn-lt"/>
        <a:ea typeface="+mn-ea"/>
        <a:cs typeface="+mn-cs"/>
      </a:defRPr>
    </a:lvl6pPr>
    <a:lvl7pPr marL="2731961" algn="l" defTabSz="910652" rtl="0" eaLnBrk="1" latinLnBrk="0" hangingPunct="1">
      <a:defRPr sz="1200" kern="1200">
        <a:solidFill>
          <a:schemeClr val="tx1"/>
        </a:solidFill>
        <a:latin typeface="+mn-lt"/>
        <a:ea typeface="+mn-ea"/>
        <a:cs typeface="+mn-cs"/>
      </a:defRPr>
    </a:lvl7pPr>
    <a:lvl8pPr marL="3187270" algn="l" defTabSz="910652" rtl="0" eaLnBrk="1" latinLnBrk="0" hangingPunct="1">
      <a:defRPr sz="1200" kern="1200">
        <a:solidFill>
          <a:schemeClr val="tx1"/>
        </a:solidFill>
        <a:latin typeface="+mn-lt"/>
        <a:ea typeface="+mn-ea"/>
        <a:cs typeface="+mn-cs"/>
      </a:defRPr>
    </a:lvl8pPr>
    <a:lvl9pPr marL="3642570" algn="l" defTabSz="9106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15</a:t>
            </a:fld>
            <a:endParaRPr lang="en-US"/>
          </a:p>
        </p:txBody>
      </p:sp>
    </p:spTree>
    <p:extLst>
      <p:ext uri="{BB962C8B-B14F-4D97-AF65-F5344CB8AC3E}">
        <p14:creationId xmlns:p14="http://schemas.microsoft.com/office/powerpoint/2010/main" val="499990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17</a:t>
            </a:fld>
            <a:endParaRPr lang="en-US"/>
          </a:p>
        </p:txBody>
      </p:sp>
    </p:spTree>
    <p:extLst>
      <p:ext uri="{BB962C8B-B14F-4D97-AF65-F5344CB8AC3E}">
        <p14:creationId xmlns:p14="http://schemas.microsoft.com/office/powerpoint/2010/main" val="1112679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18</a:t>
            </a:fld>
            <a:endParaRPr lang="en-US"/>
          </a:p>
        </p:txBody>
      </p:sp>
    </p:spTree>
    <p:extLst>
      <p:ext uri="{BB962C8B-B14F-4D97-AF65-F5344CB8AC3E}">
        <p14:creationId xmlns:p14="http://schemas.microsoft.com/office/powerpoint/2010/main" val="1986635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19</a:t>
            </a:fld>
            <a:endParaRPr lang="en-US"/>
          </a:p>
        </p:txBody>
      </p:sp>
    </p:spTree>
    <p:extLst>
      <p:ext uri="{BB962C8B-B14F-4D97-AF65-F5344CB8AC3E}">
        <p14:creationId xmlns:p14="http://schemas.microsoft.com/office/powerpoint/2010/main" val="4136930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23</a:t>
            </a:fld>
            <a:endParaRPr lang="en-US"/>
          </a:p>
        </p:txBody>
      </p:sp>
    </p:spTree>
    <p:extLst>
      <p:ext uri="{BB962C8B-B14F-4D97-AF65-F5344CB8AC3E}">
        <p14:creationId xmlns:p14="http://schemas.microsoft.com/office/powerpoint/2010/main" val="814014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24</a:t>
            </a:fld>
            <a:endParaRPr lang="en-US"/>
          </a:p>
        </p:txBody>
      </p:sp>
    </p:spTree>
    <p:extLst>
      <p:ext uri="{BB962C8B-B14F-4D97-AF65-F5344CB8AC3E}">
        <p14:creationId xmlns:p14="http://schemas.microsoft.com/office/powerpoint/2010/main" val="3392390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392390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392390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strike="noStrike" dirty="0">
              <a:solidFill>
                <a:srgbClr val="E31837"/>
              </a:solidFill>
            </a:endParaRPr>
          </a:p>
        </p:txBody>
      </p:sp>
      <p:sp>
        <p:nvSpPr>
          <p:cNvPr id="4" name="Slide Number Placeholder 3"/>
          <p:cNvSpPr>
            <a:spLocks noGrp="1"/>
          </p:cNvSpPr>
          <p:nvPr>
            <p:ph type="sldNum" sz="quarter" idx="10"/>
          </p:nvPr>
        </p:nvSpPr>
        <p:spPr/>
        <p:txBody>
          <a:bodyPr/>
          <a:lstStyle/>
          <a:p>
            <a:fld id="{3A29CE37-99C1-4B7C-9F65-3BB2EC47B8C7}" type="slidenum">
              <a:rPr lang="en-US" smtClean="0"/>
              <a:t>29</a:t>
            </a:fld>
            <a:endParaRPr lang="en-US"/>
          </a:p>
        </p:txBody>
      </p:sp>
    </p:spTree>
    <p:extLst>
      <p:ext uri="{BB962C8B-B14F-4D97-AF65-F5344CB8AC3E}">
        <p14:creationId xmlns:p14="http://schemas.microsoft.com/office/powerpoint/2010/main" val="1347919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30</a:t>
            </a:fld>
            <a:endParaRPr lang="en-US"/>
          </a:p>
        </p:txBody>
      </p:sp>
    </p:spTree>
    <p:extLst>
      <p:ext uri="{BB962C8B-B14F-4D97-AF65-F5344CB8AC3E}">
        <p14:creationId xmlns:p14="http://schemas.microsoft.com/office/powerpoint/2010/main" val="780447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31</a:t>
            </a:fld>
            <a:endParaRPr lang="en-US"/>
          </a:p>
        </p:txBody>
      </p:sp>
    </p:spTree>
    <p:extLst>
      <p:ext uri="{BB962C8B-B14F-4D97-AF65-F5344CB8AC3E}">
        <p14:creationId xmlns:p14="http://schemas.microsoft.com/office/powerpoint/2010/main" val="1424294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32</a:t>
            </a:fld>
            <a:endParaRPr lang="en-US"/>
          </a:p>
        </p:txBody>
      </p:sp>
    </p:spTree>
    <p:extLst>
      <p:ext uri="{BB962C8B-B14F-4D97-AF65-F5344CB8AC3E}">
        <p14:creationId xmlns:p14="http://schemas.microsoft.com/office/powerpoint/2010/main" val="1775849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33</a:t>
            </a:fld>
            <a:endParaRPr lang="en-US"/>
          </a:p>
        </p:txBody>
      </p:sp>
    </p:spTree>
    <p:extLst>
      <p:ext uri="{BB962C8B-B14F-4D97-AF65-F5344CB8AC3E}">
        <p14:creationId xmlns:p14="http://schemas.microsoft.com/office/powerpoint/2010/main" val="915112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34</a:t>
            </a:fld>
            <a:endParaRPr lang="en-US"/>
          </a:p>
        </p:txBody>
      </p:sp>
    </p:spTree>
    <p:extLst>
      <p:ext uri="{BB962C8B-B14F-4D97-AF65-F5344CB8AC3E}">
        <p14:creationId xmlns:p14="http://schemas.microsoft.com/office/powerpoint/2010/main" val="915112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35</a:t>
            </a:fld>
            <a:endParaRPr lang="en-US"/>
          </a:p>
        </p:txBody>
      </p:sp>
    </p:spTree>
    <p:extLst>
      <p:ext uri="{BB962C8B-B14F-4D97-AF65-F5344CB8AC3E}">
        <p14:creationId xmlns:p14="http://schemas.microsoft.com/office/powerpoint/2010/main" val="915112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36</a:t>
            </a:fld>
            <a:endParaRPr lang="en-US"/>
          </a:p>
        </p:txBody>
      </p:sp>
    </p:spTree>
    <p:extLst>
      <p:ext uri="{BB962C8B-B14F-4D97-AF65-F5344CB8AC3E}">
        <p14:creationId xmlns:p14="http://schemas.microsoft.com/office/powerpoint/2010/main" val="915112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37</a:t>
            </a:fld>
            <a:endParaRPr lang="en-US"/>
          </a:p>
        </p:txBody>
      </p:sp>
    </p:spTree>
    <p:extLst>
      <p:ext uri="{BB962C8B-B14F-4D97-AF65-F5344CB8AC3E}">
        <p14:creationId xmlns:p14="http://schemas.microsoft.com/office/powerpoint/2010/main" val="3220768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915112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39</a:t>
            </a:fld>
            <a:endParaRPr lang="en-US"/>
          </a:p>
        </p:txBody>
      </p:sp>
    </p:spTree>
    <p:extLst>
      <p:ext uri="{BB962C8B-B14F-4D97-AF65-F5344CB8AC3E}">
        <p14:creationId xmlns:p14="http://schemas.microsoft.com/office/powerpoint/2010/main" val="915112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40</a:t>
            </a:fld>
            <a:endParaRPr lang="en-US"/>
          </a:p>
        </p:txBody>
      </p:sp>
    </p:spTree>
    <p:extLst>
      <p:ext uri="{BB962C8B-B14F-4D97-AF65-F5344CB8AC3E}">
        <p14:creationId xmlns:p14="http://schemas.microsoft.com/office/powerpoint/2010/main" val="3937709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41</a:t>
            </a:fld>
            <a:endParaRPr lang="en-US"/>
          </a:p>
        </p:txBody>
      </p:sp>
    </p:spTree>
    <p:extLst>
      <p:ext uri="{BB962C8B-B14F-4D97-AF65-F5344CB8AC3E}">
        <p14:creationId xmlns:p14="http://schemas.microsoft.com/office/powerpoint/2010/main" val="915112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43</a:t>
            </a:fld>
            <a:endParaRPr lang="en-US"/>
          </a:p>
        </p:txBody>
      </p:sp>
    </p:spTree>
    <p:extLst>
      <p:ext uri="{BB962C8B-B14F-4D97-AF65-F5344CB8AC3E}">
        <p14:creationId xmlns:p14="http://schemas.microsoft.com/office/powerpoint/2010/main" val="955179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44</a:t>
            </a:fld>
            <a:endParaRPr lang="en-US"/>
          </a:p>
        </p:txBody>
      </p:sp>
    </p:spTree>
    <p:extLst>
      <p:ext uri="{BB962C8B-B14F-4D97-AF65-F5344CB8AC3E}">
        <p14:creationId xmlns:p14="http://schemas.microsoft.com/office/powerpoint/2010/main" val="603922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A2232-A843-4AA2-928D-807C9325B4FE}"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2160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CAAC4C-B075-41F1-AC45-F78EC9793DAF}"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4144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51</a:t>
            </a:fld>
            <a:endParaRPr lang="en-US"/>
          </a:p>
        </p:txBody>
      </p:sp>
    </p:spTree>
    <p:extLst>
      <p:ext uri="{BB962C8B-B14F-4D97-AF65-F5344CB8AC3E}">
        <p14:creationId xmlns:p14="http://schemas.microsoft.com/office/powerpoint/2010/main" val="4055688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52</a:t>
            </a:fld>
            <a:endParaRPr lang="en-US"/>
          </a:p>
        </p:txBody>
      </p:sp>
    </p:spTree>
    <p:extLst>
      <p:ext uri="{BB962C8B-B14F-4D97-AF65-F5344CB8AC3E}">
        <p14:creationId xmlns:p14="http://schemas.microsoft.com/office/powerpoint/2010/main" val="8365185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53</a:t>
            </a:fld>
            <a:endParaRPr lang="en-US"/>
          </a:p>
        </p:txBody>
      </p:sp>
    </p:spTree>
    <p:extLst>
      <p:ext uri="{BB962C8B-B14F-4D97-AF65-F5344CB8AC3E}">
        <p14:creationId xmlns:p14="http://schemas.microsoft.com/office/powerpoint/2010/main" val="8365185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54</a:t>
            </a:fld>
            <a:endParaRPr lang="en-US"/>
          </a:p>
        </p:txBody>
      </p:sp>
    </p:spTree>
    <p:extLst>
      <p:ext uri="{BB962C8B-B14F-4D97-AF65-F5344CB8AC3E}">
        <p14:creationId xmlns:p14="http://schemas.microsoft.com/office/powerpoint/2010/main" val="836518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56</a:t>
            </a:fld>
            <a:endParaRPr lang="en-US"/>
          </a:p>
        </p:txBody>
      </p:sp>
    </p:spTree>
    <p:extLst>
      <p:ext uri="{BB962C8B-B14F-4D97-AF65-F5344CB8AC3E}">
        <p14:creationId xmlns:p14="http://schemas.microsoft.com/office/powerpoint/2010/main" val="1326350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9551790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66</a:t>
            </a:fld>
            <a:endParaRPr lang="en-US" dirty="0"/>
          </a:p>
        </p:txBody>
      </p:sp>
    </p:spTree>
    <p:extLst>
      <p:ext uri="{BB962C8B-B14F-4D97-AF65-F5344CB8AC3E}">
        <p14:creationId xmlns:p14="http://schemas.microsoft.com/office/powerpoint/2010/main" val="1278016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200" dirty="0">
              <a:solidFill>
                <a:prstClr val="black"/>
              </a:solidFill>
              <a:cs typeface="Arial" pitchFamily="34" charset="0"/>
            </a:endParaRPr>
          </a:p>
        </p:txBody>
      </p:sp>
      <p:sp>
        <p:nvSpPr>
          <p:cNvPr id="4" name="Slide Number Placeholder 3"/>
          <p:cNvSpPr>
            <a:spLocks noGrp="1"/>
          </p:cNvSpPr>
          <p:nvPr>
            <p:ph type="sldNum" sz="quarter" idx="10"/>
          </p:nvPr>
        </p:nvSpPr>
        <p:spPr/>
        <p:txBody>
          <a:bodyPr/>
          <a:lstStyle/>
          <a:p>
            <a:fld id="{3A29CE37-99C1-4B7C-9F65-3BB2EC47B8C7}" type="slidenum">
              <a:rPr lang="en-US" smtClean="0"/>
              <a:t>9</a:t>
            </a:fld>
            <a:endParaRPr lang="en-US"/>
          </a:p>
        </p:txBody>
      </p:sp>
    </p:spTree>
    <p:extLst>
      <p:ext uri="{BB962C8B-B14F-4D97-AF65-F5344CB8AC3E}">
        <p14:creationId xmlns:p14="http://schemas.microsoft.com/office/powerpoint/2010/main" val="2445377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200" strike="noStrike" dirty="0">
              <a:solidFill>
                <a:prstClr val="black"/>
              </a:solidFill>
              <a:cs typeface="Arial" pitchFamily="34" charset="0"/>
            </a:endParaRPr>
          </a:p>
        </p:txBody>
      </p:sp>
      <p:sp>
        <p:nvSpPr>
          <p:cNvPr id="4" name="Slide Number Placeholder 3"/>
          <p:cNvSpPr>
            <a:spLocks noGrp="1"/>
          </p:cNvSpPr>
          <p:nvPr>
            <p:ph type="sldNum" sz="quarter" idx="10"/>
          </p:nvPr>
        </p:nvSpPr>
        <p:spPr/>
        <p:txBody>
          <a:bodyPr/>
          <a:lstStyle/>
          <a:p>
            <a:fld id="{3A29CE37-99C1-4B7C-9F65-3BB2EC47B8C7}" type="slidenum">
              <a:rPr lang="en-US" smtClean="0"/>
              <a:t>11</a:t>
            </a:fld>
            <a:endParaRPr lang="en-US"/>
          </a:p>
        </p:txBody>
      </p:sp>
    </p:spTree>
    <p:extLst>
      <p:ext uri="{BB962C8B-B14F-4D97-AF65-F5344CB8AC3E}">
        <p14:creationId xmlns:p14="http://schemas.microsoft.com/office/powerpoint/2010/main" val="2445377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12</a:t>
            </a:fld>
            <a:endParaRPr lang="en-US"/>
          </a:p>
        </p:txBody>
      </p:sp>
    </p:spTree>
    <p:extLst>
      <p:ext uri="{BB962C8B-B14F-4D97-AF65-F5344CB8AC3E}">
        <p14:creationId xmlns:p14="http://schemas.microsoft.com/office/powerpoint/2010/main" val="464534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13</a:t>
            </a:fld>
            <a:endParaRPr lang="en-US"/>
          </a:p>
        </p:txBody>
      </p:sp>
    </p:spTree>
    <p:extLst>
      <p:ext uri="{BB962C8B-B14F-4D97-AF65-F5344CB8AC3E}">
        <p14:creationId xmlns:p14="http://schemas.microsoft.com/office/powerpoint/2010/main" val="464534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14</a:t>
            </a:fld>
            <a:endParaRPr lang="en-US"/>
          </a:p>
        </p:txBody>
      </p:sp>
    </p:spTree>
    <p:extLst>
      <p:ext uri="{BB962C8B-B14F-4D97-AF65-F5344CB8AC3E}">
        <p14:creationId xmlns:p14="http://schemas.microsoft.com/office/powerpoint/2010/main" val="464534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97"/>
            <a:ext cx="8189383" cy="65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173" tIns="49601" rIns="99173" bIns="4960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dirty="0">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41"/>
            <a:ext cx="8191500" cy="638780"/>
          </a:xfrm>
          <a:prstGeom prst="rect">
            <a:avLst/>
          </a:prstGeom>
          <a:noFill/>
        </p:spPr>
        <p:txBody>
          <a:bodyPr lIns="99173" tIns="49601" rIns="99173" bIns="49601">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53"/>
            <a:ext cx="8191500" cy="500280"/>
          </a:xfrm>
          <a:prstGeom prst="rect">
            <a:avLst/>
          </a:prstGeom>
          <a:noFill/>
        </p:spPr>
        <p:txBody>
          <a:bodyPr lIns="99173" tIns="49601" rIns="99173" bIns="49601">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058" tIns="45537" rIns="91058" bIns="45537"/>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5"/>
            <a:ext cx="10198197" cy="788737"/>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058" tIns="45537" rIns="91058" bIns="45537">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058" tIns="45537" rIns="91058" bIns="45537"/>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2713887"/>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9" tIns="58489" rIns="116989" bIns="58489" anchor="ctr"/>
          <a:lstStyle/>
          <a:p>
            <a:pPr algn="ctr" defTabSz="11698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9" tIns="58489" rIns="116989" bIns="58489">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2060074"/>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85075791"/>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9" tIns="58489" rIns="116989" bIns="58489" anchor="ctr"/>
          <a:lstStyle/>
          <a:p>
            <a:pPr algn="ctr" defTabSz="11698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89" tIns="58489" rIns="116989" bIns="58489">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89" tIns="58489" rIns="116989" bIns="5848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89" tIns="58489" rIns="116989" bIns="58489"/>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9" tIns="58489" rIns="116989" bIns="5848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82586431"/>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4"/>
            <a:ext cx="10198197" cy="788737"/>
          </a:xfrm>
          <a:prstGeom prst="rect">
            <a:avLst/>
          </a:prstGeom>
        </p:spPr>
        <p:txBody>
          <a:bodyPr lIns="116989" tIns="58489" rIns="116989" bIns="5848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89" tIns="58489" rIns="116989" bIns="58489">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89" tIns="58489" rIns="116989" bIns="58489"/>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6751330"/>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39" tIns="58516" rIns="117039" bIns="58516">
            <a:normAutofit/>
          </a:bodyPr>
          <a:lstStyle>
            <a:lvl1pPr marL="682702" marR="0" indent="-682702" algn="l" defTabSz="1170340"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178" indent="0" algn="ctr">
              <a:buNone/>
              <a:defRPr>
                <a:solidFill>
                  <a:schemeClr val="tx1">
                    <a:tint val="75000"/>
                  </a:schemeClr>
                </a:solidFill>
              </a:defRPr>
            </a:lvl2pPr>
            <a:lvl3pPr marL="1170340" indent="0" algn="ctr">
              <a:buNone/>
              <a:defRPr>
                <a:solidFill>
                  <a:schemeClr val="tx1">
                    <a:tint val="75000"/>
                  </a:schemeClr>
                </a:solidFill>
              </a:defRPr>
            </a:lvl3pPr>
            <a:lvl4pPr marL="1755503" indent="0" algn="ctr">
              <a:buNone/>
              <a:defRPr>
                <a:solidFill>
                  <a:schemeClr val="tx1">
                    <a:tint val="75000"/>
                  </a:schemeClr>
                </a:solidFill>
              </a:defRPr>
            </a:lvl4pPr>
            <a:lvl5pPr marL="2340683" indent="0" algn="ctr">
              <a:buNone/>
              <a:defRPr>
                <a:solidFill>
                  <a:schemeClr val="tx1">
                    <a:tint val="75000"/>
                  </a:schemeClr>
                </a:solidFill>
              </a:defRPr>
            </a:lvl5pPr>
            <a:lvl6pPr marL="2925842" indent="0" algn="ctr">
              <a:buNone/>
              <a:defRPr>
                <a:solidFill>
                  <a:schemeClr val="tx1">
                    <a:tint val="75000"/>
                  </a:schemeClr>
                </a:solidFill>
              </a:defRPr>
            </a:lvl6pPr>
            <a:lvl7pPr marL="3511003" indent="0" algn="ctr">
              <a:buNone/>
              <a:defRPr>
                <a:solidFill>
                  <a:schemeClr val="tx1">
                    <a:tint val="75000"/>
                  </a:schemeClr>
                </a:solidFill>
              </a:defRPr>
            </a:lvl7pPr>
            <a:lvl8pPr marL="4096189" indent="0" algn="ctr">
              <a:buNone/>
              <a:defRPr>
                <a:solidFill>
                  <a:schemeClr val="tx1">
                    <a:tint val="75000"/>
                  </a:schemeClr>
                </a:solidFill>
              </a:defRPr>
            </a:lvl8pPr>
            <a:lvl9pPr marL="468136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86631428"/>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23147370"/>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58737691"/>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39" tIns="58516" rIns="117039" bIns="5851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39" tIns="58516" rIns="117039" bIns="5851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30103679"/>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34427058"/>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231221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Title 6"/>
          <p:cNvSpPr>
            <a:spLocks noGrp="1"/>
          </p:cNvSpPr>
          <p:nvPr>
            <p:ph type="title"/>
          </p:nvPr>
        </p:nvSpPr>
        <p:spPr>
          <a:xfrm>
            <a:off x="300763" y="4289395"/>
            <a:ext cx="10820437" cy="1357200"/>
          </a:xfrm>
          <a:prstGeom prst="rect">
            <a:avLst/>
          </a:prstGeom>
        </p:spPr>
        <p:txBody>
          <a:bodyPr lIns="91058" tIns="45537" rIns="91058" bIns="45537"/>
          <a:lstStyle>
            <a:lvl1pPr algn="l">
              <a:defRPr sz="6700" b="1" baseline="0">
                <a:solidFill>
                  <a:schemeClr val="bg1"/>
                </a:solidFill>
              </a:defRPr>
            </a:lvl1pPr>
          </a:lstStyle>
          <a:p>
            <a:r>
              <a:rPr lang="en-US" dirty="0"/>
              <a:t>Click to edit</a:t>
            </a:r>
            <a:endParaRPr lang="th-TH" dirty="0"/>
          </a:p>
        </p:txBody>
      </p:sp>
      <p:sp>
        <p:nvSpPr>
          <p:cNvPr id="5" name="TextBox 4"/>
          <p:cNvSpPr txBox="1"/>
          <p:nvPr userDrawn="1"/>
        </p:nvSpPr>
        <p:spPr>
          <a:xfrm>
            <a:off x="356719" y="3083297"/>
            <a:ext cx="8191425" cy="654169"/>
          </a:xfrm>
          <a:prstGeom prst="rect">
            <a:avLst/>
          </a:prstGeom>
          <a:noFill/>
        </p:spPr>
        <p:txBody>
          <a:bodyPr wrap="square" lIns="99173" tIns="49601" rIns="99173" bIns="49601" rtlCol="0">
            <a:spAutoFit/>
          </a:bodyPr>
          <a:lstStyle/>
          <a:p>
            <a:r>
              <a:rPr lang="en-US" sz="3600" b="1" dirty="0">
                <a:solidFill>
                  <a:prstClr val="white"/>
                </a:solidFill>
                <a:cs typeface="Arial" pitchFamily="34" charset="0"/>
              </a:rPr>
              <a:t>HIV and AIDS</a:t>
            </a:r>
            <a:endParaRPr lang="th-TH" sz="3600" b="1" dirty="0">
              <a:solidFill>
                <a:prstClr val="white"/>
              </a:solidFill>
            </a:endParaRPr>
          </a:p>
        </p:txBody>
      </p:sp>
      <p:sp>
        <p:nvSpPr>
          <p:cNvPr id="6" name="TextBox 5"/>
          <p:cNvSpPr txBox="1"/>
          <p:nvPr userDrawn="1"/>
        </p:nvSpPr>
        <p:spPr>
          <a:xfrm>
            <a:off x="359931" y="3570977"/>
            <a:ext cx="8191425" cy="638780"/>
          </a:xfrm>
          <a:prstGeom prst="rect">
            <a:avLst/>
          </a:prstGeom>
          <a:noFill/>
        </p:spPr>
        <p:txBody>
          <a:bodyPr wrap="square" lIns="99173" tIns="49601" rIns="99173" bIns="49601" rtlCol="0">
            <a:spAutoFit/>
          </a:bodyPr>
          <a:lstStyle/>
          <a:p>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7" name="TextBox 6"/>
          <p:cNvSpPr txBox="1"/>
          <p:nvPr userDrawn="1"/>
        </p:nvSpPr>
        <p:spPr>
          <a:xfrm>
            <a:off x="359931" y="4026246"/>
            <a:ext cx="8191425" cy="500280"/>
          </a:xfrm>
          <a:prstGeom prst="rect">
            <a:avLst/>
          </a:prstGeom>
          <a:noFill/>
        </p:spPr>
        <p:txBody>
          <a:bodyPr wrap="square" lIns="99173" tIns="49601" rIns="99173" bIns="49601" rtlCol="0">
            <a:spAutoFit/>
          </a:bodyPr>
          <a:lstStyle/>
          <a:p>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8" name="Rectangle 7"/>
          <p:cNvSpPr/>
          <p:nvPr userDrawn="1"/>
        </p:nvSpPr>
        <p:spPr>
          <a:xfrm>
            <a:off x="0" y="3089917"/>
            <a:ext cx="240000" cy="2158366"/>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rtlCol="0" anchor="ctr"/>
          <a:lstStyle/>
          <a:p>
            <a:pPr algn="ctr"/>
            <a:endParaRPr lang="th-TH" sz="2800">
              <a:solidFill>
                <a:prstClr val="white"/>
              </a:solidFill>
            </a:endParaRPr>
          </a:p>
        </p:txBody>
      </p:sp>
      <p:pic>
        <p:nvPicPr>
          <p:cNvPr id="14" name="Picture 13" descr="Unaid logo_approve.png"/>
          <p:cNvPicPr>
            <a:picLocks noChangeAspect="1"/>
          </p:cNvPicPr>
          <p:nvPr userDrawn="1"/>
        </p:nvPicPr>
        <p:blipFill>
          <a:blip r:embed="rId2" cstate="print"/>
          <a:stretch>
            <a:fillRect/>
          </a:stretch>
        </p:blipFill>
        <p:spPr>
          <a:xfrm>
            <a:off x="284519" y="609619"/>
            <a:ext cx="3242233" cy="1108800"/>
          </a:xfrm>
          <a:prstGeom prst="rect">
            <a:avLst/>
          </a:prstGeom>
        </p:spPr>
      </p:pic>
    </p:spTree>
    <p:extLst>
      <p:ext uri="{BB962C8B-B14F-4D97-AF65-F5344CB8AC3E}">
        <p14:creationId xmlns:p14="http://schemas.microsoft.com/office/powerpoint/2010/main" val="41933619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39" tIns="58516" rIns="117039" bIns="5851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64838545"/>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1"/>
            <a:ext cx="10198197" cy="788737"/>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39" tIns="58516" rIns="117039" bIns="5851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39" tIns="58516" rIns="117039" bIns="5851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43592766"/>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93" tIns="58543" rIns="117093" bIns="58543">
            <a:normAutofit/>
          </a:bodyPr>
          <a:lstStyle>
            <a:lvl1pPr marL="683029" marR="0" indent="-683029" algn="l" defTabSz="117090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456" indent="0" algn="ctr">
              <a:buNone/>
              <a:defRPr>
                <a:solidFill>
                  <a:schemeClr val="tx1">
                    <a:tint val="75000"/>
                  </a:schemeClr>
                </a:solidFill>
              </a:defRPr>
            </a:lvl2pPr>
            <a:lvl3pPr marL="1170901" indent="0" algn="ctr">
              <a:buNone/>
              <a:defRPr>
                <a:solidFill>
                  <a:schemeClr val="tx1">
                    <a:tint val="75000"/>
                  </a:schemeClr>
                </a:solidFill>
              </a:defRPr>
            </a:lvl3pPr>
            <a:lvl4pPr marL="1756348" indent="0" algn="ctr">
              <a:buNone/>
              <a:defRPr>
                <a:solidFill>
                  <a:schemeClr val="tx1">
                    <a:tint val="75000"/>
                  </a:schemeClr>
                </a:solidFill>
              </a:defRPr>
            </a:lvl4pPr>
            <a:lvl5pPr marL="2341806" indent="0" algn="ctr">
              <a:buNone/>
              <a:defRPr>
                <a:solidFill>
                  <a:schemeClr val="tx1">
                    <a:tint val="75000"/>
                  </a:schemeClr>
                </a:solidFill>
              </a:defRPr>
            </a:lvl5pPr>
            <a:lvl6pPr marL="2927242" indent="0" algn="ctr">
              <a:buNone/>
              <a:defRPr>
                <a:solidFill>
                  <a:schemeClr val="tx1">
                    <a:tint val="75000"/>
                  </a:schemeClr>
                </a:solidFill>
              </a:defRPr>
            </a:lvl6pPr>
            <a:lvl7pPr marL="3512694" indent="0" algn="ctr">
              <a:buNone/>
              <a:defRPr>
                <a:solidFill>
                  <a:schemeClr val="tx1">
                    <a:tint val="75000"/>
                  </a:schemeClr>
                </a:solidFill>
              </a:defRPr>
            </a:lvl7pPr>
            <a:lvl8pPr marL="4098154" indent="0" algn="ctr">
              <a:buNone/>
              <a:defRPr>
                <a:solidFill>
                  <a:schemeClr val="tx1">
                    <a:tint val="75000"/>
                  </a:schemeClr>
                </a:solidFill>
              </a:defRPr>
            </a:lvl8pPr>
            <a:lvl9pPr marL="468360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15549490"/>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0098743"/>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86804804"/>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93" tIns="58543" rIns="117093" bIns="5854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93" tIns="58543" rIns="117093" bIns="5854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4149311"/>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29841705"/>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74502149"/>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93" tIns="58543" rIns="117093" bIns="5854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00294190"/>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6"/>
            <a:ext cx="10198197" cy="788737"/>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93" tIns="58543" rIns="117093" bIns="5854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93" tIns="58543" rIns="117093" bIns="5854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1654838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300763" y="3390900"/>
            <a:ext cx="10820437" cy="1747850"/>
          </a:xfrm>
          <a:prstGeom prst="rect">
            <a:avLst/>
          </a:prstGeom>
        </p:spPr>
        <p:txBody>
          <a:bodyPr lIns="91058" tIns="45537" rIns="91058" bIns="45537"/>
          <a:lstStyle>
            <a:lvl1pPr algn="l">
              <a:defRPr sz="5000" b="1" baseline="0">
                <a:solidFill>
                  <a:schemeClr val="bg1"/>
                </a:solidFill>
              </a:defRPr>
            </a:lvl1pPr>
          </a:lstStyle>
          <a:p>
            <a:r>
              <a:rPr lang="en-US" dirty="0"/>
              <a:t>Click to </a:t>
            </a:r>
            <a:br>
              <a:rPr lang="en-US" dirty="0"/>
            </a:br>
            <a:r>
              <a:rPr lang="en-US" dirty="0"/>
              <a:t>edit</a:t>
            </a:r>
            <a:endParaRPr lang="th-TH" dirty="0"/>
          </a:p>
        </p:txBody>
      </p:sp>
      <p:sp>
        <p:nvSpPr>
          <p:cNvPr id="4" name="Rectangle 3"/>
          <p:cNvSpPr/>
          <p:nvPr userDrawn="1"/>
        </p:nvSpPr>
        <p:spPr>
          <a:xfrm>
            <a:off x="0" y="3499485"/>
            <a:ext cx="240000" cy="1351916"/>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rtlCol="0" anchor="ctr"/>
          <a:lstStyle/>
          <a:p>
            <a:pPr algn="ctr"/>
            <a:endParaRPr lang="th-TH" sz="2800">
              <a:solidFill>
                <a:prstClr val="white"/>
              </a:solidFill>
            </a:endParaRPr>
          </a:p>
        </p:txBody>
      </p:sp>
    </p:spTree>
    <p:extLst>
      <p:ext uri="{BB962C8B-B14F-4D97-AF65-F5344CB8AC3E}">
        <p14:creationId xmlns:p14="http://schemas.microsoft.com/office/powerpoint/2010/main" val="15290288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57" tIns="58577" rIns="117157" bIns="58577" anchor="ctr"/>
          <a:lstStyle/>
          <a:p>
            <a:pPr algn="ctr" defTabSz="117155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57" tIns="58577" rIns="117157" bIns="58577">
            <a:normAutofit/>
          </a:bodyPr>
          <a:lstStyle>
            <a:lvl1pPr marL="683411" marR="0" indent="-683411" algn="l" defTabSz="117155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782" indent="0" algn="ctr">
              <a:buNone/>
              <a:defRPr>
                <a:solidFill>
                  <a:schemeClr val="tx1">
                    <a:tint val="75000"/>
                  </a:schemeClr>
                </a:solidFill>
              </a:defRPr>
            </a:lvl2pPr>
            <a:lvl3pPr marL="1171557" indent="0" algn="ctr">
              <a:buNone/>
              <a:defRPr>
                <a:solidFill>
                  <a:schemeClr val="tx1">
                    <a:tint val="75000"/>
                  </a:schemeClr>
                </a:solidFill>
              </a:defRPr>
            </a:lvl3pPr>
            <a:lvl4pPr marL="1757335" indent="0" algn="ctr">
              <a:buNone/>
              <a:defRPr>
                <a:solidFill>
                  <a:schemeClr val="tx1">
                    <a:tint val="75000"/>
                  </a:schemeClr>
                </a:solidFill>
              </a:defRPr>
            </a:lvl4pPr>
            <a:lvl5pPr marL="2343117" indent="0" algn="ctr">
              <a:buNone/>
              <a:defRPr>
                <a:solidFill>
                  <a:schemeClr val="tx1">
                    <a:tint val="75000"/>
                  </a:schemeClr>
                </a:solidFill>
              </a:defRPr>
            </a:lvl5pPr>
            <a:lvl6pPr marL="2928889" indent="0" algn="ctr">
              <a:buNone/>
              <a:defRPr>
                <a:solidFill>
                  <a:schemeClr val="tx1">
                    <a:tint val="75000"/>
                  </a:schemeClr>
                </a:solidFill>
              </a:defRPr>
            </a:lvl6pPr>
            <a:lvl7pPr marL="3514667" indent="0" algn="ctr">
              <a:buNone/>
              <a:defRPr>
                <a:solidFill>
                  <a:schemeClr val="tx1">
                    <a:tint val="75000"/>
                  </a:schemeClr>
                </a:solidFill>
              </a:defRPr>
            </a:lvl7pPr>
            <a:lvl8pPr marL="4100451" indent="0" algn="ctr">
              <a:buNone/>
              <a:defRPr>
                <a:solidFill>
                  <a:schemeClr val="tx1">
                    <a:tint val="75000"/>
                  </a:schemeClr>
                </a:solidFill>
              </a:defRPr>
            </a:lvl8pPr>
            <a:lvl9pPr marL="468623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57" tIns="58577" rIns="117157" bIns="58577">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57" tIns="58577" rIns="117157" bIns="585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96788143"/>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57" tIns="58577" rIns="117157" bIns="58577" anchor="ctr"/>
          <a:lstStyle/>
          <a:p>
            <a:pPr algn="ctr" defTabSz="117155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57" tIns="58577" rIns="117157" bIns="58577">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57" tIns="58577" rIns="117157" bIns="585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57" tIns="58577" rIns="117157" bIns="585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60534340"/>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57" tIns="58577" rIns="117157" bIns="58577" anchor="ctr"/>
          <a:lstStyle/>
          <a:p>
            <a:pPr algn="ctr" defTabSz="117155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57" tIns="58577" rIns="117157" bIns="58577">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57" tIns="58577" rIns="117157" bIns="585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57" tIns="58577" rIns="117157" bIns="585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57" tIns="58577" rIns="117157" bIns="585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47583480"/>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57" tIns="58577" rIns="117157" bIns="58577" anchor="ctr"/>
          <a:lstStyle/>
          <a:p>
            <a:pPr algn="ctr" defTabSz="117155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57" tIns="58577" rIns="117157" bIns="58577">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57" tIns="58577" rIns="117157" bIns="585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57" tIns="58577" rIns="117157" bIns="585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57" tIns="58577" rIns="117157" bIns="585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57" tIns="58577" rIns="117157" bIns="585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57" tIns="58577" rIns="117157" bIns="585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99737429"/>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57" tIns="58577" rIns="117157" bIns="58577" anchor="ctr"/>
          <a:lstStyle/>
          <a:p>
            <a:pPr algn="ctr" defTabSz="117155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57" tIns="58577" rIns="117157" bIns="58577">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80587140"/>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01661007"/>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57" tIns="58577" rIns="117157" bIns="58577" anchor="ctr"/>
          <a:lstStyle/>
          <a:p>
            <a:pPr algn="ctr" defTabSz="117155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57" tIns="58577" rIns="117157" bIns="58577">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57" tIns="58577" rIns="117157" bIns="585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57" tIns="58577" rIns="117157" bIns="58577"/>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57" tIns="58577" rIns="117157" bIns="585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16309178"/>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0"/>
            <a:ext cx="10198197" cy="788737"/>
          </a:xfrm>
          <a:prstGeom prst="rect">
            <a:avLst/>
          </a:prstGeom>
        </p:spPr>
        <p:txBody>
          <a:bodyPr lIns="117157" tIns="58577" rIns="117157" bIns="585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57" tIns="58577" rIns="117157" bIns="58577">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57" tIns="58577" rIns="117157" bIns="58577"/>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91802347"/>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78773293"/>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1164719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058" tIns="45537" rIns="91058" bIns="45537">
            <a:normAutofit/>
          </a:bodyPr>
          <a:lstStyle>
            <a:lvl1pPr marL="531194" marR="0" indent="-531194" algn="l" defTabSz="9106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329" indent="0" algn="ctr">
              <a:buNone/>
              <a:defRPr>
                <a:solidFill>
                  <a:schemeClr val="tx1">
                    <a:tint val="75000"/>
                  </a:schemeClr>
                </a:solidFill>
              </a:defRPr>
            </a:lvl2pPr>
            <a:lvl3pPr marL="910652" indent="0" algn="ctr">
              <a:buNone/>
              <a:defRPr>
                <a:solidFill>
                  <a:schemeClr val="tx1">
                    <a:tint val="75000"/>
                  </a:schemeClr>
                </a:solidFill>
              </a:defRPr>
            </a:lvl3pPr>
            <a:lvl4pPr marL="1365980" indent="0" algn="ctr">
              <a:buNone/>
              <a:defRPr>
                <a:solidFill>
                  <a:schemeClr val="tx1">
                    <a:tint val="75000"/>
                  </a:schemeClr>
                </a:solidFill>
              </a:defRPr>
            </a:lvl4pPr>
            <a:lvl5pPr marL="1821275" indent="0" algn="ctr">
              <a:buNone/>
              <a:defRPr>
                <a:solidFill>
                  <a:schemeClr val="tx1">
                    <a:tint val="75000"/>
                  </a:schemeClr>
                </a:solidFill>
              </a:defRPr>
            </a:lvl5pPr>
            <a:lvl6pPr marL="2276622" indent="0" algn="ctr">
              <a:buNone/>
              <a:defRPr>
                <a:solidFill>
                  <a:schemeClr val="tx1">
                    <a:tint val="75000"/>
                  </a:schemeClr>
                </a:solidFill>
              </a:defRPr>
            </a:lvl6pPr>
            <a:lvl7pPr marL="2731961" indent="0" algn="ctr">
              <a:buNone/>
              <a:defRPr>
                <a:solidFill>
                  <a:schemeClr val="tx1">
                    <a:tint val="75000"/>
                  </a:schemeClr>
                </a:solidFill>
              </a:defRPr>
            </a:lvl7pPr>
            <a:lvl8pPr marL="3187270" indent="0" algn="ctr">
              <a:buNone/>
              <a:defRPr>
                <a:solidFill>
                  <a:schemeClr val="tx1">
                    <a:tint val="75000"/>
                  </a:schemeClr>
                </a:solidFill>
              </a:defRPr>
            </a:lvl8pPr>
            <a:lvl9pPr marL="36425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A33EE2A-A9E7-4AE7-801D-F332B6ABE711}" type="slidenum">
              <a:rPr lang="th-TH"/>
              <a:pPr/>
              <a:t>‹#›</a:t>
            </a:fld>
            <a:endParaRPr lang="th-TH"/>
          </a:p>
        </p:txBody>
      </p:sp>
    </p:spTree>
    <p:extLst>
      <p:ext uri="{BB962C8B-B14F-4D97-AF65-F5344CB8AC3E}">
        <p14:creationId xmlns:p14="http://schemas.microsoft.com/office/powerpoint/2010/main" val="895347192"/>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1886484"/>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02535102"/>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82670785"/>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04626272"/>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06285459"/>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2"/>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6004231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CC598CC-CB58-4512-B3EA-BFDD2539C8C1}" type="slidenum">
              <a:rPr lang="th-TH"/>
              <a:pPr/>
              <a:t>‹#›</a:t>
            </a:fld>
            <a:endParaRPr lang="th-TH"/>
          </a:p>
        </p:txBody>
      </p:sp>
    </p:spTree>
    <p:extLst>
      <p:ext uri="{BB962C8B-B14F-4D97-AF65-F5344CB8AC3E}">
        <p14:creationId xmlns:p14="http://schemas.microsoft.com/office/powerpoint/2010/main" val="6098625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37D67664-6739-40AB-A3CA-9AF42ABF5F9F}" type="slidenum">
              <a:rPr lang="th-TH"/>
              <a:pPr/>
              <a:t>‹#›</a:t>
            </a:fld>
            <a:endParaRPr lang="th-TH"/>
          </a:p>
        </p:txBody>
      </p:sp>
    </p:spTree>
    <p:extLst>
      <p:ext uri="{BB962C8B-B14F-4D97-AF65-F5344CB8AC3E}">
        <p14:creationId xmlns:p14="http://schemas.microsoft.com/office/powerpoint/2010/main" val="265713802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058" tIns="45537" rIns="91058" bIns="45537"/>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058" tIns="45537" rIns="91058" bIns="45537"/>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DA541A5B-79F1-4B4F-B385-D71A4C860624}" type="slidenum">
              <a:rPr lang="th-TH"/>
              <a:pPr/>
              <a:t>‹#›</a:t>
            </a:fld>
            <a:endParaRPr lang="th-TH"/>
          </a:p>
        </p:txBody>
      </p:sp>
    </p:spTree>
    <p:extLst>
      <p:ext uri="{BB962C8B-B14F-4D97-AF65-F5344CB8AC3E}">
        <p14:creationId xmlns:p14="http://schemas.microsoft.com/office/powerpoint/2010/main" val="346164107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1B052574-CDEA-4BBD-B2CD-610ED7EB691A}" type="slidenum">
              <a:rPr lang="th-TH"/>
              <a:pPr/>
              <a:t>‹#›</a:t>
            </a:fld>
            <a:endParaRPr lang="th-TH"/>
          </a:p>
        </p:txBody>
      </p:sp>
    </p:spTree>
    <p:extLst>
      <p:ext uri="{BB962C8B-B14F-4D97-AF65-F5344CB8AC3E}">
        <p14:creationId xmlns:p14="http://schemas.microsoft.com/office/powerpoint/2010/main" val="311112992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318C85B4-CE00-4706-B297-60E6CA3E77B9}" type="slidenum">
              <a:rPr lang="th-TH"/>
              <a:pPr/>
              <a:t>‹#›</a:t>
            </a:fld>
            <a:endParaRPr lang="th-TH"/>
          </a:p>
        </p:txBody>
      </p:sp>
    </p:spTree>
    <p:extLst>
      <p:ext uri="{BB962C8B-B14F-4D97-AF65-F5344CB8AC3E}">
        <p14:creationId xmlns:p14="http://schemas.microsoft.com/office/powerpoint/2010/main" val="357451621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058" tIns="45537" rIns="91058" bIns="45537"/>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A5DBB8F0-922C-4514-9FEB-49E5737B4B06}" type="slidenum">
              <a:rPr lang="th-TH"/>
              <a:pPr/>
              <a:t>‹#›</a:t>
            </a:fld>
            <a:endParaRPr lang="th-TH"/>
          </a:p>
        </p:txBody>
      </p:sp>
    </p:spTree>
    <p:extLst>
      <p:ext uri="{BB962C8B-B14F-4D97-AF65-F5344CB8AC3E}">
        <p14:creationId xmlns:p14="http://schemas.microsoft.com/office/powerpoint/2010/main" val="20382394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058" tIns="45537" rIns="91058" bIns="45537"/>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5"/>
            <a:ext cx="10198197" cy="788737"/>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058" tIns="45537" rIns="91058" bIns="45537">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058" tIns="45537" rIns="91058" bIns="45537"/>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F14BDE11-A748-43B3-8255-A1F9B3E5E985}" type="slidenum">
              <a:rPr lang="th-TH"/>
              <a:pPr/>
              <a:t>‹#›</a:t>
            </a:fld>
            <a:endParaRPr lang="th-TH"/>
          </a:p>
        </p:txBody>
      </p:sp>
    </p:spTree>
    <p:extLst>
      <p:ext uri="{BB962C8B-B14F-4D97-AF65-F5344CB8AC3E}">
        <p14:creationId xmlns:p14="http://schemas.microsoft.com/office/powerpoint/2010/main" val="246871242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058" tIns="45537" rIns="91058" bIns="45537">
            <a:normAutofit/>
          </a:bodyPr>
          <a:lstStyle>
            <a:lvl1pPr marL="531194" marR="0" indent="-531194" algn="l" defTabSz="9106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329" indent="0" algn="ctr">
              <a:buNone/>
              <a:defRPr>
                <a:solidFill>
                  <a:schemeClr val="tx1">
                    <a:tint val="75000"/>
                  </a:schemeClr>
                </a:solidFill>
              </a:defRPr>
            </a:lvl2pPr>
            <a:lvl3pPr marL="910652" indent="0" algn="ctr">
              <a:buNone/>
              <a:defRPr>
                <a:solidFill>
                  <a:schemeClr val="tx1">
                    <a:tint val="75000"/>
                  </a:schemeClr>
                </a:solidFill>
              </a:defRPr>
            </a:lvl3pPr>
            <a:lvl4pPr marL="1365980" indent="0" algn="ctr">
              <a:buNone/>
              <a:defRPr>
                <a:solidFill>
                  <a:schemeClr val="tx1">
                    <a:tint val="75000"/>
                  </a:schemeClr>
                </a:solidFill>
              </a:defRPr>
            </a:lvl4pPr>
            <a:lvl5pPr marL="1821275" indent="0" algn="ctr">
              <a:buNone/>
              <a:defRPr>
                <a:solidFill>
                  <a:schemeClr val="tx1">
                    <a:tint val="75000"/>
                  </a:schemeClr>
                </a:solidFill>
              </a:defRPr>
            </a:lvl5pPr>
            <a:lvl6pPr marL="2276622" indent="0" algn="ctr">
              <a:buNone/>
              <a:defRPr>
                <a:solidFill>
                  <a:schemeClr val="tx1">
                    <a:tint val="75000"/>
                  </a:schemeClr>
                </a:solidFill>
              </a:defRPr>
            </a:lvl6pPr>
            <a:lvl7pPr marL="2731961" indent="0" algn="ctr">
              <a:buNone/>
              <a:defRPr>
                <a:solidFill>
                  <a:schemeClr val="tx1">
                    <a:tint val="75000"/>
                  </a:schemeClr>
                </a:solidFill>
              </a:defRPr>
            </a:lvl7pPr>
            <a:lvl8pPr marL="3187270" indent="0" algn="ctr">
              <a:buNone/>
              <a:defRPr>
                <a:solidFill>
                  <a:schemeClr val="tx1">
                    <a:tint val="75000"/>
                  </a:schemeClr>
                </a:solidFill>
              </a:defRPr>
            </a:lvl8pPr>
            <a:lvl9pPr marL="36425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70744420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45365759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88980750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058" tIns="45537" rIns="91058" bIns="45537"/>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058" tIns="45537" rIns="91058" bIns="45537"/>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5568385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19207046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86939995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058" tIns="45537" rIns="91058" bIns="45537"/>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53843583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5"/>
            <a:ext cx="10198197" cy="788737"/>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058" tIns="45537" rIns="91058" bIns="45537">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058" tIns="45537" rIns="91058" bIns="45537"/>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36626067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4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5329" indent="0" algn="ctr">
              <a:buNone/>
              <a:defRPr>
                <a:solidFill>
                  <a:schemeClr val="tx1">
                    <a:tint val="75000"/>
                  </a:schemeClr>
                </a:solidFill>
              </a:defRPr>
            </a:lvl2pPr>
            <a:lvl3pPr marL="910652" indent="0" algn="ctr">
              <a:buNone/>
              <a:defRPr>
                <a:solidFill>
                  <a:schemeClr val="tx1">
                    <a:tint val="75000"/>
                  </a:schemeClr>
                </a:solidFill>
              </a:defRPr>
            </a:lvl3pPr>
            <a:lvl4pPr marL="1365980" indent="0" algn="ctr">
              <a:buNone/>
              <a:defRPr>
                <a:solidFill>
                  <a:schemeClr val="tx1">
                    <a:tint val="75000"/>
                  </a:schemeClr>
                </a:solidFill>
              </a:defRPr>
            </a:lvl4pPr>
            <a:lvl5pPr marL="1821275" indent="0" algn="ctr">
              <a:buNone/>
              <a:defRPr>
                <a:solidFill>
                  <a:schemeClr val="tx1">
                    <a:tint val="75000"/>
                  </a:schemeClr>
                </a:solidFill>
              </a:defRPr>
            </a:lvl5pPr>
            <a:lvl6pPr marL="2276622" indent="0" algn="ctr">
              <a:buNone/>
              <a:defRPr>
                <a:solidFill>
                  <a:schemeClr val="tx1">
                    <a:tint val="75000"/>
                  </a:schemeClr>
                </a:solidFill>
              </a:defRPr>
            </a:lvl6pPr>
            <a:lvl7pPr marL="2731961" indent="0" algn="ctr">
              <a:buNone/>
              <a:defRPr>
                <a:solidFill>
                  <a:schemeClr val="tx1">
                    <a:tint val="75000"/>
                  </a:schemeClr>
                </a:solidFill>
              </a:defRPr>
            </a:lvl7pPr>
            <a:lvl8pPr marL="3187270" indent="0" algn="ctr">
              <a:buNone/>
              <a:defRPr>
                <a:solidFill>
                  <a:schemeClr val="tx1">
                    <a:tint val="75000"/>
                  </a:schemeClr>
                </a:solidFill>
              </a:defRPr>
            </a:lvl8pPr>
            <a:lvl9pPr marL="364257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48A70B-1BB8-4432-ACF6-097390654B70}" type="datetimeFigureOut">
              <a:rPr lang="en-US" smtClean="0">
                <a:solidFill>
                  <a:prstClr val="black">
                    <a:tint val="75000"/>
                  </a:prstClr>
                </a:solidFill>
              </a:rPr>
              <a:pPr/>
              <a:t>9/14/2020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C7E653-7899-41B6-8451-3319338766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7705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058" tIns="45537" rIns="91058" bIns="45537">
            <a:normAutofit/>
          </a:bodyPr>
          <a:lstStyle>
            <a:lvl1pPr marL="531194" marR="0" indent="-531194" algn="l" defTabSz="9106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329" indent="0" algn="ctr">
              <a:buNone/>
              <a:defRPr>
                <a:solidFill>
                  <a:schemeClr val="tx1">
                    <a:tint val="75000"/>
                  </a:schemeClr>
                </a:solidFill>
              </a:defRPr>
            </a:lvl2pPr>
            <a:lvl3pPr marL="910652" indent="0" algn="ctr">
              <a:buNone/>
              <a:defRPr>
                <a:solidFill>
                  <a:schemeClr val="tx1">
                    <a:tint val="75000"/>
                  </a:schemeClr>
                </a:solidFill>
              </a:defRPr>
            </a:lvl3pPr>
            <a:lvl4pPr marL="1365980" indent="0" algn="ctr">
              <a:buNone/>
              <a:defRPr>
                <a:solidFill>
                  <a:schemeClr val="tx1">
                    <a:tint val="75000"/>
                  </a:schemeClr>
                </a:solidFill>
              </a:defRPr>
            </a:lvl4pPr>
            <a:lvl5pPr marL="1821275" indent="0" algn="ctr">
              <a:buNone/>
              <a:defRPr>
                <a:solidFill>
                  <a:schemeClr val="tx1">
                    <a:tint val="75000"/>
                  </a:schemeClr>
                </a:solidFill>
              </a:defRPr>
            </a:lvl5pPr>
            <a:lvl6pPr marL="2276622" indent="0" algn="ctr">
              <a:buNone/>
              <a:defRPr>
                <a:solidFill>
                  <a:schemeClr val="tx1">
                    <a:tint val="75000"/>
                  </a:schemeClr>
                </a:solidFill>
              </a:defRPr>
            </a:lvl6pPr>
            <a:lvl7pPr marL="2731961" indent="0" algn="ctr">
              <a:buNone/>
              <a:defRPr>
                <a:solidFill>
                  <a:schemeClr val="tx1">
                    <a:tint val="75000"/>
                  </a:schemeClr>
                </a:solidFill>
              </a:defRPr>
            </a:lvl7pPr>
            <a:lvl8pPr marL="3187270" indent="0" algn="ctr">
              <a:buNone/>
              <a:defRPr>
                <a:solidFill>
                  <a:schemeClr val="tx1">
                    <a:tint val="75000"/>
                  </a:schemeClr>
                </a:solidFill>
              </a:defRPr>
            </a:lvl8pPr>
            <a:lvl9pPr marL="36425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825494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8A70B-1BB8-4432-ACF6-097390654B70}" type="datetimeFigureOut">
              <a:rPr lang="en-US" smtClean="0">
                <a:solidFill>
                  <a:prstClr val="black">
                    <a:tint val="75000"/>
                  </a:prstClr>
                </a:solidFill>
              </a:rPr>
              <a:pPr/>
              <a:t>9/14/2020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C7E653-7899-41B6-8451-3319338766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2597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100">
                <a:solidFill>
                  <a:schemeClr val="tx1">
                    <a:tint val="75000"/>
                  </a:schemeClr>
                </a:solidFill>
              </a:defRPr>
            </a:lvl1pPr>
            <a:lvl2pPr marL="455329" indent="0">
              <a:buNone/>
              <a:defRPr sz="1800">
                <a:solidFill>
                  <a:schemeClr val="tx1">
                    <a:tint val="75000"/>
                  </a:schemeClr>
                </a:solidFill>
              </a:defRPr>
            </a:lvl2pPr>
            <a:lvl3pPr marL="910652" indent="0">
              <a:buNone/>
              <a:defRPr sz="1500">
                <a:solidFill>
                  <a:schemeClr val="tx1">
                    <a:tint val="75000"/>
                  </a:schemeClr>
                </a:solidFill>
              </a:defRPr>
            </a:lvl3pPr>
            <a:lvl4pPr marL="1365980" indent="0">
              <a:buNone/>
              <a:defRPr sz="1400">
                <a:solidFill>
                  <a:schemeClr val="tx1">
                    <a:tint val="75000"/>
                  </a:schemeClr>
                </a:solidFill>
              </a:defRPr>
            </a:lvl4pPr>
            <a:lvl5pPr marL="1821275" indent="0">
              <a:buNone/>
              <a:defRPr sz="1400">
                <a:solidFill>
                  <a:schemeClr val="tx1">
                    <a:tint val="75000"/>
                  </a:schemeClr>
                </a:solidFill>
              </a:defRPr>
            </a:lvl5pPr>
            <a:lvl6pPr marL="2276622" indent="0">
              <a:buNone/>
              <a:defRPr sz="1400">
                <a:solidFill>
                  <a:schemeClr val="tx1">
                    <a:tint val="75000"/>
                  </a:schemeClr>
                </a:solidFill>
              </a:defRPr>
            </a:lvl6pPr>
            <a:lvl7pPr marL="2731961" indent="0">
              <a:buNone/>
              <a:defRPr sz="1400">
                <a:solidFill>
                  <a:schemeClr val="tx1">
                    <a:tint val="75000"/>
                  </a:schemeClr>
                </a:solidFill>
              </a:defRPr>
            </a:lvl7pPr>
            <a:lvl8pPr marL="3187270" indent="0">
              <a:buNone/>
              <a:defRPr sz="1400">
                <a:solidFill>
                  <a:schemeClr val="tx1">
                    <a:tint val="75000"/>
                  </a:schemeClr>
                </a:solidFill>
              </a:defRPr>
            </a:lvl8pPr>
            <a:lvl9pPr marL="364257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8A70B-1BB8-4432-ACF6-097390654B70}" type="datetimeFigureOut">
              <a:rPr lang="en-US" smtClean="0">
                <a:solidFill>
                  <a:prstClr val="black">
                    <a:tint val="75000"/>
                  </a:prstClr>
                </a:solidFill>
              </a:rPr>
              <a:pPr/>
              <a:t>9/14/2020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C7E653-7899-41B6-8451-3319338766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2014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48A70B-1BB8-4432-ACF6-097390654B70}" type="datetimeFigureOut">
              <a:rPr lang="en-US" smtClean="0">
                <a:solidFill>
                  <a:prstClr val="black">
                    <a:tint val="75000"/>
                  </a:prstClr>
                </a:solidFill>
              </a:rPr>
              <a:pPr/>
              <a:t>9/14/2020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C7E653-7899-41B6-8451-3319338766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3497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2"/>
          </a:xfrm>
        </p:spPr>
        <p:txBody>
          <a:bodyPr anchor="b"/>
          <a:lstStyle>
            <a:lvl1pPr marL="0" indent="0">
              <a:buNone/>
              <a:defRPr sz="2400" b="1"/>
            </a:lvl1pPr>
            <a:lvl2pPr marL="455329" indent="0">
              <a:buNone/>
              <a:defRPr sz="2100" b="1"/>
            </a:lvl2pPr>
            <a:lvl3pPr marL="910652" indent="0">
              <a:buNone/>
              <a:defRPr sz="1800" b="1"/>
            </a:lvl3pPr>
            <a:lvl4pPr marL="1365980" indent="0">
              <a:buNone/>
              <a:defRPr sz="1500" b="1"/>
            </a:lvl4pPr>
            <a:lvl5pPr marL="1821275" indent="0">
              <a:buNone/>
              <a:defRPr sz="1500" b="1"/>
            </a:lvl5pPr>
            <a:lvl6pPr marL="2276622" indent="0">
              <a:buNone/>
              <a:defRPr sz="1500" b="1"/>
            </a:lvl6pPr>
            <a:lvl7pPr marL="2731961" indent="0">
              <a:buNone/>
              <a:defRPr sz="1500" b="1"/>
            </a:lvl7pPr>
            <a:lvl8pPr marL="3187270" indent="0">
              <a:buNone/>
              <a:defRPr sz="1500" b="1"/>
            </a:lvl8pPr>
            <a:lvl9pPr marL="3642570" indent="0">
              <a:buNone/>
              <a:defRPr sz="15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05" y="1535116"/>
            <a:ext cx="5389033" cy="639762"/>
          </a:xfrm>
        </p:spPr>
        <p:txBody>
          <a:bodyPr anchor="b"/>
          <a:lstStyle>
            <a:lvl1pPr marL="0" indent="0">
              <a:buNone/>
              <a:defRPr sz="2400" b="1"/>
            </a:lvl1pPr>
            <a:lvl2pPr marL="455329" indent="0">
              <a:buNone/>
              <a:defRPr sz="2100" b="1"/>
            </a:lvl2pPr>
            <a:lvl3pPr marL="910652" indent="0">
              <a:buNone/>
              <a:defRPr sz="1800" b="1"/>
            </a:lvl3pPr>
            <a:lvl4pPr marL="1365980" indent="0">
              <a:buNone/>
              <a:defRPr sz="1500" b="1"/>
            </a:lvl4pPr>
            <a:lvl5pPr marL="1821275" indent="0">
              <a:buNone/>
              <a:defRPr sz="1500" b="1"/>
            </a:lvl5pPr>
            <a:lvl6pPr marL="2276622" indent="0">
              <a:buNone/>
              <a:defRPr sz="1500" b="1"/>
            </a:lvl6pPr>
            <a:lvl7pPr marL="2731961" indent="0">
              <a:buNone/>
              <a:defRPr sz="1500" b="1"/>
            </a:lvl7pPr>
            <a:lvl8pPr marL="3187270" indent="0">
              <a:buNone/>
              <a:defRPr sz="1500" b="1"/>
            </a:lvl8pPr>
            <a:lvl9pPr marL="364257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3505" y="2174875"/>
            <a:ext cx="5389033" cy="395128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48A70B-1BB8-4432-ACF6-097390654B70}" type="datetimeFigureOut">
              <a:rPr lang="en-US" smtClean="0">
                <a:solidFill>
                  <a:prstClr val="black">
                    <a:tint val="75000"/>
                  </a:prstClr>
                </a:solidFill>
              </a:rPr>
              <a:pPr/>
              <a:t>9/14/2020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FC7E653-7899-41B6-8451-3319338766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1544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48A70B-1BB8-4432-ACF6-097390654B70}" type="datetimeFigureOut">
              <a:rPr lang="en-US" smtClean="0">
                <a:solidFill>
                  <a:prstClr val="black">
                    <a:tint val="75000"/>
                  </a:prstClr>
                </a:solidFill>
              </a:rPr>
              <a:pPr/>
              <a:t>9/14/2020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FC7E653-7899-41B6-8451-3319338766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3158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8A70B-1BB8-4432-ACF6-097390654B70}" type="datetimeFigureOut">
              <a:rPr lang="en-US" smtClean="0">
                <a:solidFill>
                  <a:prstClr val="black">
                    <a:tint val="75000"/>
                  </a:prstClr>
                </a:solidFill>
              </a:rPr>
              <a:pPr/>
              <a:t>9/14/2020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FC7E653-7899-41B6-8451-3319338766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2892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5329" indent="0">
              <a:buNone/>
              <a:defRPr sz="1200"/>
            </a:lvl2pPr>
            <a:lvl3pPr marL="910652" indent="0">
              <a:buNone/>
              <a:defRPr sz="1000"/>
            </a:lvl3pPr>
            <a:lvl4pPr marL="1365980" indent="0">
              <a:buNone/>
              <a:defRPr sz="900"/>
            </a:lvl4pPr>
            <a:lvl5pPr marL="1821275" indent="0">
              <a:buNone/>
              <a:defRPr sz="900"/>
            </a:lvl5pPr>
            <a:lvl6pPr marL="2276622" indent="0">
              <a:buNone/>
              <a:defRPr sz="900"/>
            </a:lvl6pPr>
            <a:lvl7pPr marL="2731961" indent="0">
              <a:buNone/>
              <a:defRPr sz="900"/>
            </a:lvl7pPr>
            <a:lvl8pPr marL="3187270" indent="0">
              <a:buNone/>
              <a:defRPr sz="900"/>
            </a:lvl8pPr>
            <a:lvl9pPr marL="364257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8A70B-1BB8-4432-ACF6-097390654B70}" type="datetimeFigureOut">
              <a:rPr lang="en-US" smtClean="0">
                <a:solidFill>
                  <a:prstClr val="black">
                    <a:tint val="75000"/>
                  </a:prstClr>
                </a:solidFill>
              </a:rPr>
              <a:pPr/>
              <a:t>9/14/2020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C7E653-7899-41B6-8451-3319338766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9374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5329" indent="0">
              <a:buNone/>
              <a:defRPr sz="2800"/>
            </a:lvl2pPr>
            <a:lvl3pPr marL="910652" indent="0">
              <a:buNone/>
              <a:defRPr sz="2400"/>
            </a:lvl3pPr>
            <a:lvl4pPr marL="1365980" indent="0">
              <a:buNone/>
              <a:defRPr sz="2100"/>
            </a:lvl4pPr>
            <a:lvl5pPr marL="1821275" indent="0">
              <a:buNone/>
              <a:defRPr sz="2100"/>
            </a:lvl5pPr>
            <a:lvl6pPr marL="2276622" indent="0">
              <a:buNone/>
              <a:defRPr sz="2100"/>
            </a:lvl6pPr>
            <a:lvl7pPr marL="2731961" indent="0">
              <a:buNone/>
              <a:defRPr sz="2100"/>
            </a:lvl7pPr>
            <a:lvl8pPr marL="3187270" indent="0">
              <a:buNone/>
              <a:defRPr sz="2100"/>
            </a:lvl8pPr>
            <a:lvl9pPr marL="3642570" indent="0">
              <a:buNone/>
              <a:defRPr sz="21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5329" indent="0">
              <a:buNone/>
              <a:defRPr sz="1200"/>
            </a:lvl2pPr>
            <a:lvl3pPr marL="910652" indent="0">
              <a:buNone/>
              <a:defRPr sz="1000"/>
            </a:lvl3pPr>
            <a:lvl4pPr marL="1365980" indent="0">
              <a:buNone/>
              <a:defRPr sz="900"/>
            </a:lvl4pPr>
            <a:lvl5pPr marL="1821275" indent="0">
              <a:buNone/>
              <a:defRPr sz="900"/>
            </a:lvl5pPr>
            <a:lvl6pPr marL="2276622" indent="0">
              <a:buNone/>
              <a:defRPr sz="900"/>
            </a:lvl6pPr>
            <a:lvl7pPr marL="2731961" indent="0">
              <a:buNone/>
              <a:defRPr sz="900"/>
            </a:lvl7pPr>
            <a:lvl8pPr marL="3187270" indent="0">
              <a:buNone/>
              <a:defRPr sz="900"/>
            </a:lvl8pPr>
            <a:lvl9pPr marL="364257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8A70B-1BB8-4432-ACF6-097390654B70}" type="datetimeFigureOut">
              <a:rPr lang="en-US" smtClean="0">
                <a:solidFill>
                  <a:prstClr val="black">
                    <a:tint val="75000"/>
                  </a:prstClr>
                </a:solidFill>
              </a:rPr>
              <a:pPr/>
              <a:t>9/14/2020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C7E653-7899-41B6-8451-3319338766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37933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8A70B-1BB8-4432-ACF6-097390654B70}" type="datetimeFigureOut">
              <a:rPr lang="en-US" smtClean="0">
                <a:solidFill>
                  <a:prstClr val="black">
                    <a:tint val="75000"/>
                  </a:prstClr>
                </a:solidFill>
              </a:rPr>
              <a:pPr/>
              <a:t>9/14/2020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C7E653-7899-41B6-8451-3319338766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41133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8A70B-1BB8-4432-ACF6-097390654B70}" type="datetimeFigureOut">
              <a:rPr lang="en-US" smtClean="0">
                <a:solidFill>
                  <a:prstClr val="black">
                    <a:tint val="75000"/>
                  </a:prstClr>
                </a:solidFill>
              </a:rPr>
              <a:pPr/>
              <a:t>9/14/2020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C7E653-7899-41B6-8451-3319338766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77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4357869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058" tIns="45537" rIns="91058" bIns="45537">
            <a:normAutofit/>
          </a:bodyPr>
          <a:lstStyle>
            <a:lvl1pPr marL="531194" marR="0" indent="-531194" algn="l" defTabSz="9106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329" indent="0" algn="ctr">
              <a:buNone/>
              <a:defRPr>
                <a:solidFill>
                  <a:schemeClr val="tx1">
                    <a:tint val="75000"/>
                  </a:schemeClr>
                </a:solidFill>
              </a:defRPr>
            </a:lvl2pPr>
            <a:lvl3pPr marL="910652" indent="0" algn="ctr">
              <a:buNone/>
              <a:defRPr>
                <a:solidFill>
                  <a:schemeClr val="tx1">
                    <a:tint val="75000"/>
                  </a:schemeClr>
                </a:solidFill>
              </a:defRPr>
            </a:lvl3pPr>
            <a:lvl4pPr marL="1365980" indent="0" algn="ctr">
              <a:buNone/>
              <a:defRPr>
                <a:solidFill>
                  <a:schemeClr val="tx1">
                    <a:tint val="75000"/>
                  </a:schemeClr>
                </a:solidFill>
              </a:defRPr>
            </a:lvl4pPr>
            <a:lvl5pPr marL="1821275" indent="0" algn="ctr">
              <a:buNone/>
              <a:defRPr>
                <a:solidFill>
                  <a:schemeClr val="tx1">
                    <a:tint val="75000"/>
                  </a:schemeClr>
                </a:solidFill>
              </a:defRPr>
            </a:lvl5pPr>
            <a:lvl6pPr marL="2276622" indent="0" algn="ctr">
              <a:buNone/>
              <a:defRPr>
                <a:solidFill>
                  <a:schemeClr val="tx1">
                    <a:tint val="75000"/>
                  </a:schemeClr>
                </a:solidFill>
              </a:defRPr>
            </a:lvl6pPr>
            <a:lvl7pPr marL="2731961" indent="0" algn="ctr">
              <a:buNone/>
              <a:defRPr>
                <a:solidFill>
                  <a:schemeClr val="tx1">
                    <a:tint val="75000"/>
                  </a:schemeClr>
                </a:solidFill>
              </a:defRPr>
            </a:lvl7pPr>
            <a:lvl8pPr marL="3187270" indent="0" algn="ctr">
              <a:buNone/>
              <a:defRPr>
                <a:solidFill>
                  <a:schemeClr val="tx1">
                    <a:tint val="75000"/>
                  </a:schemeClr>
                </a:solidFill>
              </a:defRPr>
            </a:lvl8pPr>
            <a:lvl9pPr marL="36425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82961575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699418097"/>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47230006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058" tIns="45537" rIns="91058" bIns="45537"/>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058" tIns="45537" rIns="91058" bIns="45537"/>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687487222"/>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98405094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337725306"/>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058" tIns="45537" rIns="91058" bIns="45537"/>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026428024"/>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5"/>
            <a:ext cx="10198197" cy="788737"/>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058" tIns="45537" rIns="91058" bIns="45537">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058" tIns="45537" rIns="91058" bIns="45537"/>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39123515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775" tIns="58377" rIns="116775" bIns="58377" anchor="ctr"/>
          <a:lstStyle/>
          <a:p>
            <a:pPr algn="ctr" defTabSz="116764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775" tIns="58377" rIns="116775" bIns="58377">
            <a:normAutofit/>
          </a:bodyPr>
          <a:lstStyle>
            <a:lvl1pPr marL="681120" marR="0" indent="-681120" algn="l" defTabSz="116764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3832" indent="0" algn="ctr">
              <a:buNone/>
              <a:defRPr>
                <a:solidFill>
                  <a:schemeClr val="tx1">
                    <a:tint val="75000"/>
                  </a:schemeClr>
                </a:solidFill>
              </a:defRPr>
            </a:lvl2pPr>
            <a:lvl3pPr marL="1167643" indent="0" algn="ctr">
              <a:buNone/>
              <a:defRPr>
                <a:solidFill>
                  <a:schemeClr val="tx1">
                    <a:tint val="75000"/>
                  </a:schemeClr>
                </a:solidFill>
              </a:defRPr>
            </a:lvl3pPr>
            <a:lvl4pPr marL="1751425" indent="0" algn="ctr">
              <a:buNone/>
              <a:defRPr>
                <a:solidFill>
                  <a:schemeClr val="tx1">
                    <a:tint val="75000"/>
                  </a:schemeClr>
                </a:solidFill>
              </a:defRPr>
            </a:lvl4pPr>
            <a:lvl5pPr marL="2335255" indent="0" algn="ctr">
              <a:buNone/>
              <a:defRPr>
                <a:solidFill>
                  <a:schemeClr val="tx1">
                    <a:tint val="75000"/>
                  </a:schemeClr>
                </a:solidFill>
              </a:defRPr>
            </a:lvl5pPr>
            <a:lvl6pPr marL="2919076" indent="0" algn="ctr">
              <a:buNone/>
              <a:defRPr>
                <a:solidFill>
                  <a:schemeClr val="tx1">
                    <a:tint val="75000"/>
                  </a:schemeClr>
                </a:solidFill>
              </a:defRPr>
            </a:lvl6pPr>
            <a:lvl7pPr marL="3502830" indent="0" algn="ctr">
              <a:buNone/>
              <a:defRPr>
                <a:solidFill>
                  <a:schemeClr val="tx1">
                    <a:tint val="75000"/>
                  </a:schemeClr>
                </a:solidFill>
              </a:defRPr>
            </a:lvl7pPr>
            <a:lvl8pPr marL="4086698" indent="0" algn="ctr">
              <a:buNone/>
              <a:defRPr>
                <a:solidFill>
                  <a:schemeClr val="tx1">
                    <a:tint val="75000"/>
                  </a:schemeClr>
                </a:solidFill>
              </a:defRPr>
            </a:lvl8pPr>
            <a:lvl9pPr marL="46705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775" tIns="58377" rIns="116775" bIns="58377">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775" tIns="58377" rIns="116775" bIns="583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3726"/>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775" tIns="58377" rIns="116775" bIns="58377" anchor="ctr"/>
          <a:lstStyle/>
          <a:p>
            <a:pPr algn="ctr" defTabSz="11676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775" tIns="58377" rIns="116775" bIns="58377">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775" tIns="58377" rIns="116775" bIns="583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775" tIns="58377" rIns="116775" bIns="583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5238231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770066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775" tIns="58377" rIns="116775" bIns="58377" anchor="ctr"/>
          <a:lstStyle/>
          <a:p>
            <a:pPr algn="ctr" defTabSz="11676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775" tIns="58377" rIns="116775" bIns="58377">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775" tIns="58377" rIns="116775" bIns="583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775" tIns="58377" rIns="116775" bIns="583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775" tIns="58377" rIns="116775" bIns="583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7373921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775" tIns="58377" rIns="116775" bIns="58377" anchor="ctr"/>
          <a:lstStyle/>
          <a:p>
            <a:pPr algn="ctr" defTabSz="11676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775" tIns="58377" rIns="116775" bIns="58377">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775" tIns="58377" rIns="116775" bIns="583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775" tIns="58377" rIns="116775" bIns="583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775" tIns="58377" rIns="116775" bIns="583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775" tIns="58377" rIns="116775" bIns="583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775" tIns="58377" rIns="116775" bIns="583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2735356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775" tIns="58377" rIns="116775" bIns="58377" anchor="ctr"/>
          <a:lstStyle/>
          <a:p>
            <a:pPr algn="ctr" defTabSz="11676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775" tIns="58377" rIns="116775" bIns="58377">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03099336"/>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3167732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775" tIns="58377" rIns="116775" bIns="58377" anchor="ctr"/>
          <a:lstStyle/>
          <a:p>
            <a:pPr algn="ctr" defTabSz="11676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775" tIns="58377" rIns="116775" bIns="58377">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775" tIns="58377" rIns="116775" bIns="583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775" tIns="58377" rIns="116775" bIns="58377"/>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775" tIns="58377" rIns="116775" bIns="583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47479310"/>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0"/>
            <a:ext cx="10198197" cy="788737"/>
          </a:xfrm>
          <a:prstGeom prst="rect">
            <a:avLst/>
          </a:prstGeom>
        </p:spPr>
        <p:txBody>
          <a:bodyPr lIns="116775" tIns="58377" rIns="116775" bIns="583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775" tIns="58377" rIns="116775" bIns="58377">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775" tIns="58377" rIns="116775" bIns="58377"/>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40485949"/>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02" tIns="58391" rIns="116802" bIns="58391" anchor="ctr"/>
          <a:lstStyle/>
          <a:p>
            <a:pPr algn="ctr" defTabSz="116792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02" tIns="58391" rIns="116802" bIns="58391">
            <a:normAutofit/>
          </a:bodyPr>
          <a:lstStyle>
            <a:lvl1pPr marL="681284" marR="0" indent="-681284" algn="l" defTabSz="116792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3972" indent="0" algn="ctr">
              <a:buNone/>
              <a:defRPr>
                <a:solidFill>
                  <a:schemeClr val="tx1">
                    <a:tint val="75000"/>
                  </a:schemeClr>
                </a:solidFill>
              </a:defRPr>
            </a:lvl2pPr>
            <a:lvl3pPr marL="1167923" indent="0" algn="ctr">
              <a:buNone/>
              <a:defRPr>
                <a:solidFill>
                  <a:schemeClr val="tx1">
                    <a:tint val="75000"/>
                  </a:schemeClr>
                </a:solidFill>
              </a:defRPr>
            </a:lvl3pPr>
            <a:lvl4pPr marL="1751845" indent="0" algn="ctr">
              <a:buNone/>
              <a:defRPr>
                <a:solidFill>
                  <a:schemeClr val="tx1">
                    <a:tint val="75000"/>
                  </a:schemeClr>
                </a:solidFill>
              </a:defRPr>
            </a:lvl4pPr>
            <a:lvl5pPr marL="2335817" indent="0" algn="ctr">
              <a:buNone/>
              <a:defRPr>
                <a:solidFill>
                  <a:schemeClr val="tx1">
                    <a:tint val="75000"/>
                  </a:schemeClr>
                </a:solidFill>
              </a:defRPr>
            </a:lvl5pPr>
            <a:lvl6pPr marL="2919776" indent="0" algn="ctr">
              <a:buNone/>
              <a:defRPr>
                <a:solidFill>
                  <a:schemeClr val="tx1">
                    <a:tint val="75000"/>
                  </a:schemeClr>
                </a:solidFill>
              </a:defRPr>
            </a:lvl6pPr>
            <a:lvl7pPr marL="3503675" indent="0" algn="ctr">
              <a:buNone/>
              <a:defRPr>
                <a:solidFill>
                  <a:schemeClr val="tx1">
                    <a:tint val="75000"/>
                  </a:schemeClr>
                </a:solidFill>
              </a:defRPr>
            </a:lvl7pPr>
            <a:lvl8pPr marL="4087680" indent="0" algn="ctr">
              <a:buNone/>
              <a:defRPr>
                <a:solidFill>
                  <a:schemeClr val="tx1">
                    <a:tint val="75000"/>
                  </a:schemeClr>
                </a:solidFill>
              </a:defRPr>
            </a:lvl8pPr>
            <a:lvl9pPr marL="4671634"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02" tIns="58391" rIns="116802" bIns="5839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02" tIns="58391" rIns="116802" bIns="5839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40435374"/>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02" tIns="58391" rIns="116802" bIns="58391" anchor="ctr"/>
          <a:lstStyle/>
          <a:p>
            <a:pPr algn="ctr" defTabSz="116792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02" tIns="58391" rIns="116802" bIns="5839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02" tIns="58391" rIns="116802" bIns="5839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02" tIns="58391" rIns="116802" bIns="5839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06263828"/>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02" tIns="58391" rIns="116802" bIns="58391" anchor="ctr"/>
          <a:lstStyle/>
          <a:p>
            <a:pPr algn="ctr" defTabSz="116792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02" tIns="58391" rIns="116802" bIns="5839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02" tIns="58391" rIns="116802" bIns="5839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02" tIns="58391" rIns="116802" bIns="5839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02" tIns="58391" rIns="116802" bIns="5839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34342735"/>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02" tIns="58391" rIns="116802" bIns="58391" anchor="ctr"/>
          <a:lstStyle/>
          <a:p>
            <a:pPr algn="ctr" defTabSz="116792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02" tIns="58391" rIns="116802" bIns="5839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02" tIns="58391" rIns="116802" bIns="5839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02" tIns="58391" rIns="116802" bIns="5839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02" tIns="58391" rIns="116802" bIns="5839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02" tIns="58391" rIns="116802" bIns="5839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02" tIns="58391" rIns="116802" bIns="5839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5479241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058" tIns="45537" rIns="91058" bIns="45537"/>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058" tIns="45537" rIns="91058" bIns="45537"/>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589402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02" tIns="58391" rIns="116802" bIns="58391" anchor="ctr"/>
          <a:lstStyle/>
          <a:p>
            <a:pPr algn="ctr" defTabSz="116792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02" tIns="58391" rIns="116802" bIns="5839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71941765"/>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15300043"/>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02" tIns="58391" rIns="116802" bIns="58391" anchor="ctr"/>
          <a:lstStyle/>
          <a:p>
            <a:pPr algn="ctr" defTabSz="116792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02" tIns="58391" rIns="116802" bIns="5839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02" tIns="58391" rIns="116802" bIns="5839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02" tIns="58391" rIns="116802" bIns="5839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02" tIns="58391" rIns="116802" bIns="5839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58738345"/>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3"/>
            <a:ext cx="10198197" cy="788737"/>
          </a:xfrm>
          <a:prstGeom prst="rect">
            <a:avLst/>
          </a:prstGeom>
        </p:spPr>
        <p:txBody>
          <a:bodyPr lIns="116802" tIns="58391" rIns="116802" bIns="5839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02" tIns="58391" rIns="116802" bIns="5839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02" tIns="58391" rIns="116802" bIns="5839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1657998"/>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34" tIns="58408" rIns="116834" bIns="58408" anchor="ctr"/>
          <a:lstStyle/>
          <a:p>
            <a:pPr algn="ctr" defTabSz="116824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34" tIns="58408" rIns="116834" bIns="58408">
            <a:normAutofit/>
          </a:bodyPr>
          <a:lstStyle>
            <a:lvl1pPr marL="681475" marR="0" indent="-681475" algn="l" defTabSz="116824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133" indent="0" algn="ctr">
              <a:buNone/>
              <a:defRPr>
                <a:solidFill>
                  <a:schemeClr val="tx1">
                    <a:tint val="75000"/>
                  </a:schemeClr>
                </a:solidFill>
              </a:defRPr>
            </a:lvl2pPr>
            <a:lvl3pPr marL="1168247" indent="0" algn="ctr">
              <a:buNone/>
              <a:defRPr>
                <a:solidFill>
                  <a:schemeClr val="tx1">
                    <a:tint val="75000"/>
                  </a:schemeClr>
                </a:solidFill>
              </a:defRPr>
            </a:lvl3pPr>
            <a:lvl4pPr marL="1752336" indent="0" algn="ctr">
              <a:buNone/>
              <a:defRPr>
                <a:solidFill>
                  <a:schemeClr val="tx1">
                    <a:tint val="75000"/>
                  </a:schemeClr>
                </a:solidFill>
              </a:defRPr>
            </a:lvl4pPr>
            <a:lvl5pPr marL="2336472" indent="0" algn="ctr">
              <a:buNone/>
              <a:defRPr>
                <a:solidFill>
                  <a:schemeClr val="tx1">
                    <a:tint val="75000"/>
                  </a:schemeClr>
                </a:solidFill>
              </a:defRPr>
            </a:lvl5pPr>
            <a:lvl6pPr marL="2920592" indent="0" algn="ctr">
              <a:buNone/>
              <a:defRPr>
                <a:solidFill>
                  <a:schemeClr val="tx1">
                    <a:tint val="75000"/>
                  </a:schemeClr>
                </a:solidFill>
              </a:defRPr>
            </a:lvl6pPr>
            <a:lvl7pPr marL="3504662" indent="0" algn="ctr">
              <a:buNone/>
              <a:defRPr>
                <a:solidFill>
                  <a:schemeClr val="tx1">
                    <a:tint val="75000"/>
                  </a:schemeClr>
                </a:solidFill>
              </a:defRPr>
            </a:lvl7pPr>
            <a:lvl8pPr marL="4088825" indent="0" algn="ctr">
              <a:buNone/>
              <a:defRPr>
                <a:solidFill>
                  <a:schemeClr val="tx1">
                    <a:tint val="75000"/>
                  </a:schemeClr>
                </a:solidFill>
              </a:defRPr>
            </a:lvl8pPr>
            <a:lvl9pPr marL="467294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34" tIns="58408" rIns="116834" bIns="5840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34" tIns="58408" rIns="116834" bIns="584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78264962"/>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34" tIns="58408" rIns="116834" bIns="58408" anchor="ctr"/>
          <a:lstStyle/>
          <a:p>
            <a:pPr algn="ctr" defTabSz="11682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34" tIns="58408" rIns="116834" bIns="5840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34" tIns="58408" rIns="116834" bIns="584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34" tIns="58408" rIns="116834" bIns="584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48787120"/>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34" tIns="58408" rIns="116834" bIns="58408" anchor="ctr"/>
          <a:lstStyle/>
          <a:p>
            <a:pPr algn="ctr" defTabSz="11682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34" tIns="58408" rIns="116834" bIns="5840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34" tIns="58408" rIns="116834" bIns="584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34" tIns="58408" rIns="116834" bIns="584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34" tIns="58408" rIns="116834" bIns="584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85144805"/>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34" tIns="58408" rIns="116834" bIns="58408" anchor="ctr"/>
          <a:lstStyle/>
          <a:p>
            <a:pPr algn="ctr" defTabSz="11682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34" tIns="58408" rIns="116834" bIns="5840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34" tIns="58408" rIns="116834" bIns="584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34" tIns="58408" rIns="116834" bIns="5840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34" tIns="58408" rIns="116834" bIns="584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34" tIns="58408" rIns="116834" bIns="5840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34" tIns="58408" rIns="116834" bIns="584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4795137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34" tIns="58408" rIns="116834" bIns="58408" anchor="ctr"/>
          <a:lstStyle/>
          <a:p>
            <a:pPr algn="ctr" defTabSz="11682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34" tIns="58408" rIns="116834" bIns="5840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27278777"/>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9606378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8893079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34" tIns="58408" rIns="116834" bIns="58408" anchor="ctr"/>
          <a:lstStyle/>
          <a:p>
            <a:pPr algn="ctr" defTabSz="11682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34" tIns="58408" rIns="116834" bIns="5840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34" tIns="58408" rIns="116834" bIns="584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34" tIns="58408" rIns="116834" bIns="5840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34" tIns="58408" rIns="116834" bIns="584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99495447"/>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5"/>
            <a:ext cx="10198197" cy="788737"/>
          </a:xfrm>
          <a:prstGeom prst="rect">
            <a:avLst/>
          </a:prstGeom>
        </p:spPr>
        <p:txBody>
          <a:bodyPr lIns="116834" tIns="58408" rIns="116834" bIns="584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34" tIns="58408" rIns="116834" bIns="5840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34" tIns="58408" rIns="116834" bIns="5840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29234236"/>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66" tIns="58425" rIns="116866" bIns="58425">
            <a:normAutofit/>
          </a:bodyPr>
          <a:lstStyle>
            <a:lvl1pPr marL="681666" marR="0" indent="-681666" algn="l" defTabSz="1168572"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296" indent="0" algn="ctr">
              <a:buNone/>
              <a:defRPr>
                <a:solidFill>
                  <a:schemeClr val="tx1">
                    <a:tint val="75000"/>
                  </a:schemeClr>
                </a:solidFill>
              </a:defRPr>
            </a:lvl2pPr>
            <a:lvl3pPr marL="1168572" indent="0" algn="ctr">
              <a:buNone/>
              <a:defRPr>
                <a:solidFill>
                  <a:schemeClr val="tx1">
                    <a:tint val="75000"/>
                  </a:schemeClr>
                </a:solidFill>
              </a:defRPr>
            </a:lvl3pPr>
            <a:lvl4pPr marL="1752825" indent="0" algn="ctr">
              <a:buNone/>
              <a:defRPr>
                <a:solidFill>
                  <a:schemeClr val="tx1">
                    <a:tint val="75000"/>
                  </a:schemeClr>
                </a:solidFill>
              </a:defRPr>
            </a:lvl4pPr>
            <a:lvl5pPr marL="2337127" indent="0" algn="ctr">
              <a:buNone/>
              <a:defRPr>
                <a:solidFill>
                  <a:schemeClr val="tx1">
                    <a:tint val="75000"/>
                  </a:schemeClr>
                </a:solidFill>
              </a:defRPr>
            </a:lvl5pPr>
            <a:lvl6pPr marL="2921409" indent="0" algn="ctr">
              <a:buNone/>
              <a:defRPr>
                <a:solidFill>
                  <a:schemeClr val="tx1">
                    <a:tint val="75000"/>
                  </a:schemeClr>
                </a:solidFill>
              </a:defRPr>
            </a:lvl6pPr>
            <a:lvl7pPr marL="3505648" indent="0" algn="ctr">
              <a:buNone/>
              <a:defRPr>
                <a:solidFill>
                  <a:schemeClr val="tx1">
                    <a:tint val="75000"/>
                  </a:schemeClr>
                </a:solidFill>
              </a:defRPr>
            </a:lvl7pPr>
            <a:lvl8pPr marL="4089971" indent="0" algn="ctr">
              <a:buNone/>
              <a:defRPr>
                <a:solidFill>
                  <a:schemeClr val="tx1">
                    <a:tint val="75000"/>
                  </a:schemeClr>
                </a:solidFill>
              </a:defRPr>
            </a:lvl8pPr>
            <a:lvl9pPr marL="467424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55898496"/>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20396474"/>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48334955"/>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66" tIns="58425" rIns="116866" bIns="5842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66" tIns="58425" rIns="116866" bIns="5842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83346380"/>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95368866"/>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98361809"/>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66" tIns="58425" rIns="116866" bIns="5842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24163580"/>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6"/>
            <a:ext cx="10198197" cy="788737"/>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66" tIns="58425" rIns="116866" bIns="5842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66" tIns="58425" rIns="116866" bIns="5842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6233274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37837922"/>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02" tIns="58443" rIns="116902" bIns="58443">
            <a:normAutofit/>
          </a:bodyPr>
          <a:lstStyle>
            <a:lvl1pPr marL="681884" marR="0" indent="-681884" algn="l" defTabSz="116894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482" indent="0" algn="ctr">
              <a:buNone/>
              <a:defRPr>
                <a:solidFill>
                  <a:schemeClr val="tx1">
                    <a:tint val="75000"/>
                  </a:schemeClr>
                </a:solidFill>
              </a:defRPr>
            </a:lvl2pPr>
            <a:lvl3pPr marL="1168943" indent="0" algn="ctr">
              <a:buNone/>
              <a:defRPr>
                <a:solidFill>
                  <a:schemeClr val="tx1">
                    <a:tint val="75000"/>
                  </a:schemeClr>
                </a:solidFill>
              </a:defRPr>
            </a:lvl3pPr>
            <a:lvl4pPr marL="1753389" indent="0" algn="ctr">
              <a:buNone/>
              <a:defRPr>
                <a:solidFill>
                  <a:schemeClr val="tx1">
                    <a:tint val="75000"/>
                  </a:schemeClr>
                </a:solidFill>
              </a:defRPr>
            </a:lvl4pPr>
            <a:lvl5pPr marL="2337876" indent="0" algn="ctr">
              <a:buNone/>
              <a:defRPr>
                <a:solidFill>
                  <a:schemeClr val="tx1">
                    <a:tint val="75000"/>
                  </a:schemeClr>
                </a:solidFill>
              </a:defRPr>
            </a:lvl5pPr>
            <a:lvl6pPr marL="2922342" indent="0" algn="ctr">
              <a:buNone/>
              <a:defRPr>
                <a:solidFill>
                  <a:schemeClr val="tx1">
                    <a:tint val="75000"/>
                  </a:schemeClr>
                </a:solidFill>
              </a:defRPr>
            </a:lvl6pPr>
            <a:lvl7pPr marL="3506775" indent="0" algn="ctr">
              <a:buNone/>
              <a:defRPr>
                <a:solidFill>
                  <a:schemeClr val="tx1">
                    <a:tint val="75000"/>
                  </a:schemeClr>
                </a:solidFill>
              </a:defRPr>
            </a:lvl7pPr>
            <a:lvl8pPr marL="4091280" indent="0" algn="ctr">
              <a:buNone/>
              <a:defRPr>
                <a:solidFill>
                  <a:schemeClr val="tx1">
                    <a:tint val="75000"/>
                  </a:schemeClr>
                </a:solidFill>
              </a:defRPr>
            </a:lvl8pPr>
            <a:lvl9pPr marL="467574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4365762"/>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67039037"/>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34069902"/>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02" tIns="58443" rIns="116902" bIns="5844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02" tIns="58443" rIns="116902" bIns="5844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7498775"/>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78998103"/>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67353986"/>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02" tIns="58443" rIns="116902" bIns="5844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46899477"/>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7"/>
            <a:ext cx="10198197" cy="788737"/>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02" tIns="58443" rIns="116902" bIns="5844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02" tIns="58443" rIns="116902" bIns="5844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93055386"/>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43" tIns="58466" rIns="116943" bIns="58466">
            <a:normAutofit/>
          </a:bodyPr>
          <a:lstStyle>
            <a:lvl1pPr marL="682129" marR="0" indent="-682129" algn="l" defTabSz="11693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691" indent="0" algn="ctr">
              <a:buNone/>
              <a:defRPr>
                <a:solidFill>
                  <a:schemeClr val="tx1">
                    <a:tint val="75000"/>
                  </a:schemeClr>
                </a:solidFill>
              </a:defRPr>
            </a:lvl2pPr>
            <a:lvl3pPr marL="1169361" indent="0" algn="ctr">
              <a:buNone/>
              <a:defRPr>
                <a:solidFill>
                  <a:schemeClr val="tx1">
                    <a:tint val="75000"/>
                  </a:schemeClr>
                </a:solidFill>
              </a:defRPr>
            </a:lvl3pPr>
            <a:lvl4pPr marL="1754023" indent="0" algn="ctr">
              <a:buNone/>
              <a:defRPr>
                <a:solidFill>
                  <a:schemeClr val="tx1">
                    <a:tint val="75000"/>
                  </a:schemeClr>
                </a:solidFill>
              </a:defRPr>
            </a:lvl4pPr>
            <a:lvl5pPr marL="2338718" indent="0" algn="ctr">
              <a:buNone/>
              <a:defRPr>
                <a:solidFill>
                  <a:schemeClr val="tx1">
                    <a:tint val="75000"/>
                  </a:schemeClr>
                </a:solidFill>
              </a:defRPr>
            </a:lvl5pPr>
            <a:lvl6pPr marL="2923392" indent="0" algn="ctr">
              <a:buNone/>
              <a:defRPr>
                <a:solidFill>
                  <a:schemeClr val="tx1">
                    <a:tint val="75000"/>
                  </a:schemeClr>
                </a:solidFill>
              </a:defRPr>
            </a:lvl6pPr>
            <a:lvl7pPr marL="3508044" indent="0" algn="ctr">
              <a:buNone/>
              <a:defRPr>
                <a:solidFill>
                  <a:schemeClr val="tx1">
                    <a:tint val="75000"/>
                  </a:schemeClr>
                </a:solidFill>
              </a:defRPr>
            </a:lvl7pPr>
            <a:lvl8pPr marL="4092752" indent="0" algn="ctr">
              <a:buNone/>
              <a:defRPr>
                <a:solidFill>
                  <a:schemeClr val="tx1">
                    <a:tint val="75000"/>
                  </a:schemeClr>
                </a:solidFill>
              </a:defRPr>
            </a:lvl8pPr>
            <a:lvl9pPr marL="467743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84397820"/>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7620794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058" tIns="45537" rIns="91058" bIns="45537"/>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4487219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16093889"/>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43" tIns="58466" rIns="116943" bIns="5846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43" tIns="58466" rIns="116943" bIns="5846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55935070"/>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15885372"/>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89583401"/>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43" tIns="58466" rIns="116943" bIns="5846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70379542"/>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6"/>
            <a:ext cx="10198197" cy="788737"/>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43" tIns="58466" rIns="116943" bIns="5846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43" tIns="58466" rIns="116943" bIns="5846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10649812"/>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9" tIns="58489" rIns="116989" bIns="58489" anchor="ctr"/>
          <a:lstStyle/>
          <a:p>
            <a:pPr algn="ctr" defTabSz="116982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89" tIns="58489" rIns="116989" bIns="58489">
            <a:normAutofit/>
          </a:bodyPr>
          <a:lstStyle>
            <a:lvl1pPr marL="682402" marR="0" indent="-682402" algn="l" defTabSz="116982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923" indent="0" algn="ctr">
              <a:buNone/>
              <a:defRPr>
                <a:solidFill>
                  <a:schemeClr val="tx1">
                    <a:tint val="75000"/>
                  </a:schemeClr>
                </a:solidFill>
              </a:defRPr>
            </a:lvl2pPr>
            <a:lvl3pPr marL="1169825" indent="0" algn="ctr">
              <a:buNone/>
              <a:defRPr>
                <a:solidFill>
                  <a:schemeClr val="tx1">
                    <a:tint val="75000"/>
                  </a:schemeClr>
                </a:solidFill>
              </a:defRPr>
            </a:lvl3pPr>
            <a:lvl4pPr marL="1754727" indent="0" algn="ctr">
              <a:buNone/>
              <a:defRPr>
                <a:solidFill>
                  <a:schemeClr val="tx1">
                    <a:tint val="75000"/>
                  </a:schemeClr>
                </a:solidFill>
              </a:defRPr>
            </a:lvl4pPr>
            <a:lvl5pPr marL="2339654" indent="0" algn="ctr">
              <a:buNone/>
              <a:defRPr>
                <a:solidFill>
                  <a:schemeClr val="tx1">
                    <a:tint val="75000"/>
                  </a:schemeClr>
                </a:solidFill>
              </a:defRPr>
            </a:lvl5pPr>
            <a:lvl6pPr marL="2924559" indent="0" algn="ctr">
              <a:buNone/>
              <a:defRPr>
                <a:solidFill>
                  <a:schemeClr val="tx1">
                    <a:tint val="75000"/>
                  </a:schemeClr>
                </a:solidFill>
              </a:defRPr>
            </a:lvl6pPr>
            <a:lvl7pPr marL="3509453" indent="0" algn="ctr">
              <a:buNone/>
              <a:defRPr>
                <a:solidFill>
                  <a:schemeClr val="tx1">
                    <a:tint val="75000"/>
                  </a:schemeClr>
                </a:solidFill>
              </a:defRPr>
            </a:lvl7pPr>
            <a:lvl8pPr marL="4094389" indent="0" algn="ctr">
              <a:buNone/>
              <a:defRPr>
                <a:solidFill>
                  <a:schemeClr val="tx1">
                    <a:tint val="75000"/>
                  </a:schemeClr>
                </a:solidFill>
              </a:defRPr>
            </a:lvl8pPr>
            <a:lvl9pPr marL="467930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89" tIns="58489" rIns="116989" bIns="58489">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9" tIns="58489" rIns="116989" bIns="5848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92606718"/>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9" tIns="58489" rIns="116989" bIns="58489" anchor="ctr"/>
          <a:lstStyle/>
          <a:p>
            <a:pPr algn="ctr" defTabSz="11698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9" tIns="58489" rIns="116989" bIns="58489">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89" tIns="58489" rIns="116989" bIns="5848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9" tIns="58489" rIns="116989" bIns="5848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45917449"/>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9" tIns="58489" rIns="116989" bIns="58489" anchor="ctr"/>
          <a:lstStyle/>
          <a:p>
            <a:pPr algn="ctr" defTabSz="11698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9" tIns="58489" rIns="116989" bIns="58489">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89" tIns="58489" rIns="116989" bIns="5848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89" tIns="58489" rIns="116989" bIns="5848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9" tIns="58489" rIns="116989" bIns="5848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34988855"/>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9" tIns="58489" rIns="116989" bIns="58489" anchor="ctr"/>
          <a:lstStyle/>
          <a:p>
            <a:pPr algn="ctr" defTabSz="11698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9" tIns="58489" rIns="116989" bIns="58489">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89" tIns="58489" rIns="116989" bIns="5848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89" tIns="58489" rIns="116989" bIns="5848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89" tIns="58489" rIns="116989" bIns="5848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89" tIns="58489" rIns="116989" bIns="5848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89" tIns="58489" rIns="116989" bIns="5848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9994323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4.png"/><Relationship Id="rId5" Type="http://schemas.openxmlformats.org/officeDocument/2006/relationships/slideLayout" Target="../slideLayouts/slideLayout68.xml"/><Relationship Id="rId10" Type="http://schemas.openxmlformats.org/officeDocument/2006/relationships/image" Target="../media/image3.png"/><Relationship Id="rId4" Type="http://schemas.openxmlformats.org/officeDocument/2006/relationships/slideLayout" Target="../slideLayouts/slideLayout67.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image" Target="../media/image4.png"/><Relationship Id="rId5" Type="http://schemas.openxmlformats.org/officeDocument/2006/relationships/slideLayout" Target="../slideLayouts/slideLayout76.xml"/><Relationship Id="rId10" Type="http://schemas.openxmlformats.org/officeDocument/2006/relationships/image" Target="../media/image3.png"/><Relationship Id="rId4" Type="http://schemas.openxmlformats.org/officeDocument/2006/relationships/slideLayout" Target="../slideLayouts/slideLayout75.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image" Target="../media/image4.png"/><Relationship Id="rId5" Type="http://schemas.openxmlformats.org/officeDocument/2006/relationships/slideLayout" Target="../slideLayouts/slideLayout84.xml"/><Relationship Id="rId10" Type="http://schemas.openxmlformats.org/officeDocument/2006/relationships/image" Target="../media/image3.png"/><Relationship Id="rId4" Type="http://schemas.openxmlformats.org/officeDocument/2006/relationships/slideLayout" Target="../slideLayouts/slideLayout83.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image" Target="../media/image4.png"/><Relationship Id="rId5" Type="http://schemas.openxmlformats.org/officeDocument/2006/relationships/slideLayout" Target="../slideLayouts/slideLayout92.xml"/><Relationship Id="rId10" Type="http://schemas.openxmlformats.org/officeDocument/2006/relationships/image" Target="../media/image3.png"/><Relationship Id="rId4" Type="http://schemas.openxmlformats.org/officeDocument/2006/relationships/slideLayout" Target="../slideLayouts/slideLayout91.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image" Target="../media/image4.png"/><Relationship Id="rId5" Type="http://schemas.openxmlformats.org/officeDocument/2006/relationships/slideLayout" Target="../slideLayouts/slideLayout100.xml"/><Relationship Id="rId10" Type="http://schemas.openxmlformats.org/officeDocument/2006/relationships/image" Target="../media/image3.png"/><Relationship Id="rId4" Type="http://schemas.openxmlformats.org/officeDocument/2006/relationships/slideLayout" Target="../slideLayouts/slideLayout99.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image" Target="../media/image4.png"/><Relationship Id="rId5" Type="http://schemas.openxmlformats.org/officeDocument/2006/relationships/slideLayout" Target="../slideLayouts/slideLayout108.xml"/><Relationship Id="rId10" Type="http://schemas.openxmlformats.org/officeDocument/2006/relationships/image" Target="../media/image3.png"/><Relationship Id="rId4" Type="http://schemas.openxmlformats.org/officeDocument/2006/relationships/slideLayout" Target="../slideLayouts/slideLayout107.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image" Target="../media/image4.png"/><Relationship Id="rId5" Type="http://schemas.openxmlformats.org/officeDocument/2006/relationships/slideLayout" Target="../slideLayouts/slideLayout116.xml"/><Relationship Id="rId10" Type="http://schemas.openxmlformats.org/officeDocument/2006/relationships/image" Target="../media/image3.png"/><Relationship Id="rId4" Type="http://schemas.openxmlformats.org/officeDocument/2006/relationships/slideLayout" Target="../slideLayouts/slideLayout115.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image" Target="../media/image4.png"/><Relationship Id="rId5" Type="http://schemas.openxmlformats.org/officeDocument/2006/relationships/slideLayout" Target="../slideLayouts/slideLayout124.xml"/><Relationship Id="rId10" Type="http://schemas.openxmlformats.org/officeDocument/2006/relationships/image" Target="../media/image3.png"/><Relationship Id="rId4" Type="http://schemas.openxmlformats.org/officeDocument/2006/relationships/slideLayout" Target="../slideLayouts/slideLayout123.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image" Target="../media/image4.png"/><Relationship Id="rId5" Type="http://schemas.openxmlformats.org/officeDocument/2006/relationships/slideLayout" Target="../slideLayouts/slideLayout132.xml"/><Relationship Id="rId10" Type="http://schemas.openxmlformats.org/officeDocument/2006/relationships/image" Target="../media/image3.png"/><Relationship Id="rId4" Type="http://schemas.openxmlformats.org/officeDocument/2006/relationships/slideLayout" Target="../slideLayouts/slideLayout131.xml"/><Relationship Id="rId9"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7.png"/><Relationship Id="rId5" Type="http://schemas.openxmlformats.org/officeDocument/2006/relationships/slideLayout" Target="../slideLayouts/slideLayout25.xml"/><Relationship Id="rId10" Type="http://schemas.openxmlformats.org/officeDocument/2006/relationships/image" Target="../media/image6.png"/><Relationship Id="rId4" Type="http://schemas.openxmlformats.org/officeDocument/2006/relationships/slideLayout" Target="../slideLayouts/slideLayout2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6.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7.png"/><Relationship Id="rId5" Type="http://schemas.openxmlformats.org/officeDocument/2006/relationships/slideLayout" Target="../slideLayouts/slideLayout44.xml"/><Relationship Id="rId10" Type="http://schemas.openxmlformats.org/officeDocument/2006/relationships/image" Target="../media/image6.png"/><Relationship Id="rId4" Type="http://schemas.openxmlformats.org/officeDocument/2006/relationships/slideLayout" Target="../slideLayouts/slideLayout43.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4.png"/><Relationship Id="rId5" Type="http://schemas.openxmlformats.org/officeDocument/2006/relationships/slideLayout" Target="../slideLayouts/slideLayout52.xml"/><Relationship Id="rId10" Type="http://schemas.openxmlformats.org/officeDocument/2006/relationships/image" Target="../media/image3.png"/><Relationship Id="rId4" Type="http://schemas.openxmlformats.org/officeDocument/2006/relationships/slideLayout" Target="../slideLayouts/slideLayout51.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4.png"/><Relationship Id="rId5" Type="http://schemas.openxmlformats.org/officeDocument/2006/relationships/slideLayout" Target="../slideLayouts/slideLayout60.xml"/><Relationship Id="rId10" Type="http://schemas.openxmlformats.org/officeDocument/2006/relationships/image" Target="../media/image3.png"/><Relationship Id="rId4" Type="http://schemas.openxmlformats.org/officeDocument/2006/relationships/slideLayout" Target="../slideLayouts/slideLayout59.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anchor="ctr"/>
          <a:lstStyle/>
          <a:p>
            <a:pPr algn="ctr">
              <a:defRPr/>
            </a:pPr>
            <a:endParaRPr lang="th-TH" sz="2800" dirty="0">
              <a:solidFill>
                <a:prstClr val="white"/>
              </a:solidFill>
            </a:endParaRPr>
          </a:p>
        </p:txBody>
      </p:sp>
      <p:sp>
        <p:nvSpPr>
          <p:cNvPr id="14" name="TextBox 13"/>
          <p:cNvSpPr txBox="1"/>
          <p:nvPr/>
        </p:nvSpPr>
        <p:spPr>
          <a:xfrm>
            <a:off x="9340851" y="6508805"/>
            <a:ext cx="2286000" cy="284837"/>
          </a:xfrm>
          <a:prstGeom prst="rect">
            <a:avLst/>
          </a:prstGeom>
          <a:noFill/>
        </p:spPr>
        <p:txBody>
          <a:bodyPr lIns="99173" tIns="49601" rIns="99173" bIns="49601">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329" algn="ctr" rtl="0" fontAlgn="base">
        <a:spcBef>
          <a:spcPct val="0"/>
        </a:spcBef>
        <a:spcAft>
          <a:spcPct val="0"/>
        </a:spcAft>
        <a:defRPr sz="4400">
          <a:solidFill>
            <a:schemeClr val="tx1"/>
          </a:solidFill>
          <a:latin typeface="Arial" pitchFamily="34" charset="0"/>
          <a:cs typeface="Cordia New" pitchFamily="34" charset="-34"/>
        </a:defRPr>
      </a:lvl6pPr>
      <a:lvl7pPr marL="910652" algn="ctr" rtl="0" fontAlgn="base">
        <a:spcBef>
          <a:spcPct val="0"/>
        </a:spcBef>
        <a:spcAft>
          <a:spcPct val="0"/>
        </a:spcAft>
        <a:defRPr sz="4400">
          <a:solidFill>
            <a:schemeClr val="tx1"/>
          </a:solidFill>
          <a:latin typeface="Arial" pitchFamily="34" charset="0"/>
          <a:cs typeface="Cordia New" pitchFamily="34" charset="-34"/>
        </a:defRPr>
      </a:lvl7pPr>
      <a:lvl8pPr marL="1365980" algn="ctr" rtl="0" fontAlgn="base">
        <a:spcBef>
          <a:spcPct val="0"/>
        </a:spcBef>
        <a:spcAft>
          <a:spcPct val="0"/>
        </a:spcAft>
        <a:defRPr sz="4400">
          <a:solidFill>
            <a:schemeClr val="tx1"/>
          </a:solidFill>
          <a:latin typeface="Arial" pitchFamily="34" charset="0"/>
          <a:cs typeface="Cordia New" pitchFamily="34" charset="-34"/>
        </a:defRPr>
      </a:lvl8pPr>
      <a:lvl9pPr marL="182127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493" indent="-34149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9910" indent="-284562"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8316" indent="-22767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3621" indent="-227676"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48948" indent="-227676"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4297"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596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4920"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02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0652" rtl="0" eaLnBrk="1" latinLnBrk="0" hangingPunct="1">
        <a:defRPr sz="2800" kern="1200">
          <a:solidFill>
            <a:schemeClr val="tx1"/>
          </a:solidFill>
          <a:latin typeface="+mn-lt"/>
          <a:ea typeface="+mn-ea"/>
          <a:cs typeface="+mn-cs"/>
        </a:defRPr>
      </a:lvl1pPr>
      <a:lvl2pPr marL="455329" algn="l" defTabSz="910652" rtl="0" eaLnBrk="1" latinLnBrk="0" hangingPunct="1">
        <a:defRPr sz="2800" kern="1200">
          <a:solidFill>
            <a:schemeClr val="tx1"/>
          </a:solidFill>
          <a:latin typeface="+mn-lt"/>
          <a:ea typeface="+mn-ea"/>
          <a:cs typeface="+mn-cs"/>
        </a:defRPr>
      </a:lvl2pPr>
      <a:lvl3pPr marL="910652" algn="l" defTabSz="910652" rtl="0" eaLnBrk="1" latinLnBrk="0" hangingPunct="1">
        <a:defRPr sz="2800" kern="1200">
          <a:solidFill>
            <a:schemeClr val="tx1"/>
          </a:solidFill>
          <a:latin typeface="+mn-lt"/>
          <a:ea typeface="+mn-ea"/>
          <a:cs typeface="+mn-cs"/>
        </a:defRPr>
      </a:lvl3pPr>
      <a:lvl4pPr marL="1365980" algn="l" defTabSz="910652" rtl="0" eaLnBrk="1" latinLnBrk="0" hangingPunct="1">
        <a:defRPr sz="2800" kern="1200">
          <a:solidFill>
            <a:schemeClr val="tx1"/>
          </a:solidFill>
          <a:latin typeface="+mn-lt"/>
          <a:ea typeface="+mn-ea"/>
          <a:cs typeface="+mn-cs"/>
        </a:defRPr>
      </a:lvl4pPr>
      <a:lvl5pPr marL="1821275" algn="l" defTabSz="910652" rtl="0" eaLnBrk="1" latinLnBrk="0" hangingPunct="1">
        <a:defRPr sz="2800" kern="1200">
          <a:solidFill>
            <a:schemeClr val="tx1"/>
          </a:solidFill>
          <a:latin typeface="+mn-lt"/>
          <a:ea typeface="+mn-ea"/>
          <a:cs typeface="+mn-cs"/>
        </a:defRPr>
      </a:lvl5pPr>
      <a:lvl6pPr marL="2276622" algn="l" defTabSz="910652" rtl="0" eaLnBrk="1" latinLnBrk="0" hangingPunct="1">
        <a:defRPr sz="2800" kern="1200">
          <a:solidFill>
            <a:schemeClr val="tx1"/>
          </a:solidFill>
          <a:latin typeface="+mn-lt"/>
          <a:ea typeface="+mn-ea"/>
          <a:cs typeface="+mn-cs"/>
        </a:defRPr>
      </a:lvl6pPr>
      <a:lvl7pPr marL="2731961" algn="l" defTabSz="910652" rtl="0" eaLnBrk="1" latinLnBrk="0" hangingPunct="1">
        <a:defRPr sz="2800" kern="1200">
          <a:solidFill>
            <a:schemeClr val="tx1"/>
          </a:solidFill>
          <a:latin typeface="+mn-lt"/>
          <a:ea typeface="+mn-ea"/>
          <a:cs typeface="+mn-cs"/>
        </a:defRPr>
      </a:lvl7pPr>
      <a:lvl8pPr marL="3187270" algn="l" defTabSz="910652" rtl="0" eaLnBrk="1" latinLnBrk="0" hangingPunct="1">
        <a:defRPr sz="2800" kern="1200">
          <a:solidFill>
            <a:schemeClr val="tx1"/>
          </a:solidFill>
          <a:latin typeface="+mn-lt"/>
          <a:ea typeface="+mn-ea"/>
          <a:cs typeface="+mn-cs"/>
        </a:defRPr>
      </a:lvl8pPr>
      <a:lvl9pPr marL="3642570" algn="l" defTabSz="910652"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42"/>
            <a:ext cx="723900" cy="365125"/>
          </a:xfrm>
          <a:prstGeom prst="rect">
            <a:avLst/>
          </a:prstGeom>
        </p:spPr>
        <p:txBody>
          <a:bodyPr vert="horz" lIns="116834" tIns="58408" rIns="116834" bIns="5840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247">
              <a:defRPr/>
            </a:pPr>
            <a:fld id="{79C0BFF6-9B14-4446-AF07-628EFEB400B0}" type="slidenum">
              <a:rPr lang="th-TH" smtClean="0">
                <a:solidFill>
                  <a:prstClr val="black">
                    <a:tint val="75000"/>
                  </a:prstClr>
                </a:solidFill>
              </a:rPr>
              <a:pPr defTabSz="116824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06" tIns="63604" rIns="127206" bIns="63604" anchor="ctr"/>
          <a:lstStyle/>
          <a:p>
            <a:pPr algn="ctr" defTabSz="116824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2"/>
            <a:ext cx="4341284" cy="8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06" tIns="63604" rIns="127206" bIns="6360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24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100" y="800137"/>
            <a:ext cx="4948767" cy="559337"/>
          </a:xfrm>
          <a:prstGeom prst="rect">
            <a:avLst/>
          </a:prstGeom>
          <a:noFill/>
        </p:spPr>
        <p:txBody>
          <a:bodyPr lIns="127206" tIns="63604" rIns="127206" bIns="63604">
            <a:spAutoFit/>
          </a:bodyPr>
          <a:lstStyle/>
          <a:p>
            <a:pPr defTabSz="116824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06" tIns="63604" rIns="127206" bIns="63604" anchor="ctr"/>
          <a:lstStyle/>
          <a:p>
            <a:pPr algn="ctr" defTabSz="1168247">
              <a:defRPr/>
            </a:pPr>
            <a:endParaRPr lang="th-TH" sz="3600" dirty="0">
              <a:solidFill>
                <a:prstClr val="white"/>
              </a:solidFill>
            </a:endParaRPr>
          </a:p>
        </p:txBody>
      </p:sp>
      <p:sp>
        <p:nvSpPr>
          <p:cNvPr id="12" name="TextBox 11"/>
          <p:cNvSpPr txBox="1"/>
          <p:nvPr/>
        </p:nvSpPr>
        <p:spPr>
          <a:xfrm>
            <a:off x="9290167" y="301678"/>
            <a:ext cx="2220383" cy="518066"/>
          </a:xfrm>
          <a:prstGeom prst="rect">
            <a:avLst/>
          </a:prstGeom>
          <a:noFill/>
          <a:effectLst>
            <a:outerShdw blurRad="50800" dist="38100" dir="5400000" algn="t" rotWithShape="0">
              <a:prstClr val="black">
                <a:alpha val="40000"/>
              </a:prstClr>
            </a:outerShdw>
          </a:effectLst>
        </p:spPr>
        <p:txBody>
          <a:bodyPr lIns="116834" tIns="58408" rIns="116834" bIns="58408">
            <a:spAutoFit/>
          </a:bodyPr>
          <a:lstStyle/>
          <a:p>
            <a:pPr algn="r" defTabSz="116824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3675061"/>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133" algn="ctr" rtl="0" fontAlgn="base">
        <a:spcBef>
          <a:spcPct val="0"/>
        </a:spcBef>
        <a:spcAft>
          <a:spcPct val="0"/>
        </a:spcAft>
        <a:defRPr sz="5600">
          <a:solidFill>
            <a:schemeClr val="tx1"/>
          </a:solidFill>
          <a:latin typeface="Arial" pitchFamily="34" charset="0"/>
          <a:cs typeface="Cordia New" pitchFamily="34" charset="-34"/>
        </a:defRPr>
      </a:lvl6pPr>
      <a:lvl7pPr marL="1168247" algn="ctr" rtl="0" fontAlgn="base">
        <a:spcBef>
          <a:spcPct val="0"/>
        </a:spcBef>
        <a:spcAft>
          <a:spcPct val="0"/>
        </a:spcAft>
        <a:defRPr sz="5600">
          <a:solidFill>
            <a:schemeClr val="tx1"/>
          </a:solidFill>
          <a:latin typeface="Arial" pitchFamily="34" charset="0"/>
          <a:cs typeface="Cordia New" pitchFamily="34" charset="-34"/>
        </a:defRPr>
      </a:lvl7pPr>
      <a:lvl8pPr marL="1752336" algn="ctr" rtl="0" fontAlgn="base">
        <a:spcBef>
          <a:spcPct val="0"/>
        </a:spcBef>
        <a:spcAft>
          <a:spcPct val="0"/>
        </a:spcAft>
        <a:defRPr sz="5600">
          <a:solidFill>
            <a:schemeClr val="tx1"/>
          </a:solidFill>
          <a:latin typeface="Arial" pitchFamily="34" charset="0"/>
          <a:cs typeface="Cordia New" pitchFamily="34" charset="-34"/>
        </a:defRPr>
      </a:lvl8pPr>
      <a:lvl9pPr marL="233647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062" indent="-43806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174" indent="-3651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263" indent="-29207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4407" indent="-2920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8538" indent="-2920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2657" indent="-292073" algn="l" defTabSz="116824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6767" indent="-292073" algn="l" defTabSz="116824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0886" indent="-292073" algn="l" defTabSz="116824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4962" indent="-292073" algn="l" defTabSz="116824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247" rtl="0" eaLnBrk="1" latinLnBrk="0" hangingPunct="1">
        <a:defRPr sz="3600" kern="1200">
          <a:solidFill>
            <a:schemeClr val="tx1"/>
          </a:solidFill>
          <a:latin typeface="+mn-lt"/>
          <a:ea typeface="+mn-ea"/>
          <a:cs typeface="+mn-cs"/>
        </a:defRPr>
      </a:lvl1pPr>
      <a:lvl2pPr marL="584133" algn="l" defTabSz="1168247" rtl="0" eaLnBrk="1" latinLnBrk="0" hangingPunct="1">
        <a:defRPr sz="3600" kern="1200">
          <a:solidFill>
            <a:schemeClr val="tx1"/>
          </a:solidFill>
          <a:latin typeface="+mn-lt"/>
          <a:ea typeface="+mn-ea"/>
          <a:cs typeface="+mn-cs"/>
        </a:defRPr>
      </a:lvl2pPr>
      <a:lvl3pPr marL="1168247" algn="l" defTabSz="1168247" rtl="0" eaLnBrk="1" latinLnBrk="0" hangingPunct="1">
        <a:defRPr sz="3600" kern="1200">
          <a:solidFill>
            <a:schemeClr val="tx1"/>
          </a:solidFill>
          <a:latin typeface="+mn-lt"/>
          <a:ea typeface="+mn-ea"/>
          <a:cs typeface="+mn-cs"/>
        </a:defRPr>
      </a:lvl3pPr>
      <a:lvl4pPr marL="1752336" algn="l" defTabSz="1168247" rtl="0" eaLnBrk="1" latinLnBrk="0" hangingPunct="1">
        <a:defRPr sz="3600" kern="1200">
          <a:solidFill>
            <a:schemeClr val="tx1"/>
          </a:solidFill>
          <a:latin typeface="+mn-lt"/>
          <a:ea typeface="+mn-ea"/>
          <a:cs typeface="+mn-cs"/>
        </a:defRPr>
      </a:lvl4pPr>
      <a:lvl5pPr marL="2336472" algn="l" defTabSz="1168247" rtl="0" eaLnBrk="1" latinLnBrk="0" hangingPunct="1">
        <a:defRPr sz="3600" kern="1200">
          <a:solidFill>
            <a:schemeClr val="tx1"/>
          </a:solidFill>
          <a:latin typeface="+mn-lt"/>
          <a:ea typeface="+mn-ea"/>
          <a:cs typeface="+mn-cs"/>
        </a:defRPr>
      </a:lvl5pPr>
      <a:lvl6pPr marL="2920592" algn="l" defTabSz="1168247" rtl="0" eaLnBrk="1" latinLnBrk="0" hangingPunct="1">
        <a:defRPr sz="3600" kern="1200">
          <a:solidFill>
            <a:schemeClr val="tx1"/>
          </a:solidFill>
          <a:latin typeface="+mn-lt"/>
          <a:ea typeface="+mn-ea"/>
          <a:cs typeface="+mn-cs"/>
        </a:defRPr>
      </a:lvl6pPr>
      <a:lvl7pPr marL="3504662" algn="l" defTabSz="1168247" rtl="0" eaLnBrk="1" latinLnBrk="0" hangingPunct="1">
        <a:defRPr sz="3600" kern="1200">
          <a:solidFill>
            <a:schemeClr val="tx1"/>
          </a:solidFill>
          <a:latin typeface="+mn-lt"/>
          <a:ea typeface="+mn-ea"/>
          <a:cs typeface="+mn-cs"/>
        </a:defRPr>
      </a:lvl7pPr>
      <a:lvl8pPr marL="4088825" algn="l" defTabSz="1168247" rtl="0" eaLnBrk="1" latinLnBrk="0" hangingPunct="1">
        <a:defRPr sz="3600" kern="1200">
          <a:solidFill>
            <a:schemeClr val="tx1"/>
          </a:solidFill>
          <a:latin typeface="+mn-lt"/>
          <a:ea typeface="+mn-ea"/>
          <a:cs typeface="+mn-cs"/>
        </a:defRPr>
      </a:lvl8pPr>
      <a:lvl9pPr marL="4672941" algn="l" defTabSz="1168247"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4"/>
            <a:ext cx="723900" cy="365125"/>
          </a:xfrm>
          <a:prstGeom prst="rect">
            <a:avLst/>
          </a:prstGeom>
        </p:spPr>
        <p:txBody>
          <a:bodyPr vert="horz" lIns="116866" tIns="58425" rIns="116866" bIns="5842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572">
              <a:defRPr/>
            </a:pPr>
            <a:fld id="{79C0BFF6-9B14-4446-AF07-628EFEB400B0}" type="slidenum">
              <a:rPr lang="th-TH" smtClean="0">
                <a:solidFill>
                  <a:prstClr val="black">
                    <a:tint val="75000"/>
                  </a:prstClr>
                </a:solidFill>
              </a:rPr>
              <a:pPr defTabSz="1168572">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42" tIns="63622" rIns="127242" bIns="63622" anchor="ctr"/>
          <a:lstStyle/>
          <a:p>
            <a:pPr algn="ctr" defTabSz="1168572">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4"/>
            <a:ext cx="4341284" cy="83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42" tIns="63622" rIns="127242" bIns="6362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572"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91" y="800132"/>
            <a:ext cx="4948767" cy="559374"/>
          </a:xfrm>
          <a:prstGeom prst="rect">
            <a:avLst/>
          </a:prstGeom>
          <a:noFill/>
        </p:spPr>
        <p:txBody>
          <a:bodyPr lIns="127242" tIns="63622" rIns="127242" bIns="63622">
            <a:spAutoFit/>
          </a:bodyPr>
          <a:lstStyle/>
          <a:p>
            <a:pPr defTabSz="1168572">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42" tIns="63622" rIns="127242" bIns="63622" anchor="ctr"/>
          <a:lstStyle/>
          <a:p>
            <a:pPr algn="ctr" defTabSz="1168572">
              <a:defRPr/>
            </a:pPr>
            <a:endParaRPr lang="th-TH" sz="3600" dirty="0">
              <a:solidFill>
                <a:prstClr val="white"/>
              </a:solidFill>
            </a:endParaRPr>
          </a:p>
        </p:txBody>
      </p:sp>
      <p:sp>
        <p:nvSpPr>
          <p:cNvPr id="12" name="TextBox 11"/>
          <p:cNvSpPr txBox="1"/>
          <p:nvPr/>
        </p:nvSpPr>
        <p:spPr>
          <a:xfrm>
            <a:off x="9290158" y="301673"/>
            <a:ext cx="2220383" cy="518101"/>
          </a:xfrm>
          <a:prstGeom prst="rect">
            <a:avLst/>
          </a:prstGeom>
          <a:noFill/>
          <a:effectLst>
            <a:outerShdw blurRad="50800" dist="38100" dir="5400000" algn="t" rotWithShape="0">
              <a:prstClr val="black">
                <a:alpha val="40000"/>
              </a:prstClr>
            </a:outerShdw>
          </a:effectLst>
        </p:spPr>
        <p:txBody>
          <a:bodyPr lIns="116866" tIns="58425" rIns="116866" bIns="58425">
            <a:spAutoFit/>
          </a:bodyPr>
          <a:lstStyle/>
          <a:p>
            <a:pPr algn="r" defTabSz="1168572">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7045554"/>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296" algn="ctr" rtl="0" fontAlgn="base">
        <a:spcBef>
          <a:spcPct val="0"/>
        </a:spcBef>
        <a:spcAft>
          <a:spcPct val="0"/>
        </a:spcAft>
        <a:defRPr sz="5600">
          <a:solidFill>
            <a:schemeClr val="tx1"/>
          </a:solidFill>
          <a:latin typeface="Arial" pitchFamily="34" charset="0"/>
          <a:cs typeface="Cordia New" pitchFamily="34" charset="-34"/>
        </a:defRPr>
      </a:lvl6pPr>
      <a:lvl7pPr marL="1168572" algn="ctr" rtl="0" fontAlgn="base">
        <a:spcBef>
          <a:spcPct val="0"/>
        </a:spcBef>
        <a:spcAft>
          <a:spcPct val="0"/>
        </a:spcAft>
        <a:defRPr sz="5600">
          <a:solidFill>
            <a:schemeClr val="tx1"/>
          </a:solidFill>
          <a:latin typeface="Arial" pitchFamily="34" charset="0"/>
          <a:cs typeface="Cordia New" pitchFamily="34" charset="-34"/>
        </a:defRPr>
      </a:lvl7pPr>
      <a:lvl8pPr marL="1752825" algn="ctr" rtl="0" fontAlgn="base">
        <a:spcBef>
          <a:spcPct val="0"/>
        </a:spcBef>
        <a:spcAft>
          <a:spcPct val="0"/>
        </a:spcAft>
        <a:defRPr sz="5600">
          <a:solidFill>
            <a:schemeClr val="tx1"/>
          </a:solidFill>
          <a:latin typeface="Arial" pitchFamily="34" charset="0"/>
          <a:cs typeface="Cordia New" pitchFamily="34" charset="-34"/>
        </a:defRPr>
      </a:lvl8pPr>
      <a:lvl9pPr marL="233712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186" indent="-43818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442" indent="-3652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676" indent="-29215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4980" indent="-2921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274" indent="-2921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3557" indent="-292154" algn="l" defTabSz="116857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7829" indent="-292154" algn="l" defTabSz="116857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2111" indent="-292154" algn="l" defTabSz="116857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6353" indent="-292154" algn="l" defTabSz="1168572"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572" rtl="0" eaLnBrk="1" latinLnBrk="0" hangingPunct="1">
        <a:defRPr sz="3600" kern="1200">
          <a:solidFill>
            <a:schemeClr val="tx1"/>
          </a:solidFill>
          <a:latin typeface="+mn-lt"/>
          <a:ea typeface="+mn-ea"/>
          <a:cs typeface="+mn-cs"/>
        </a:defRPr>
      </a:lvl1pPr>
      <a:lvl2pPr marL="584296" algn="l" defTabSz="1168572" rtl="0" eaLnBrk="1" latinLnBrk="0" hangingPunct="1">
        <a:defRPr sz="3600" kern="1200">
          <a:solidFill>
            <a:schemeClr val="tx1"/>
          </a:solidFill>
          <a:latin typeface="+mn-lt"/>
          <a:ea typeface="+mn-ea"/>
          <a:cs typeface="+mn-cs"/>
        </a:defRPr>
      </a:lvl2pPr>
      <a:lvl3pPr marL="1168572" algn="l" defTabSz="1168572" rtl="0" eaLnBrk="1" latinLnBrk="0" hangingPunct="1">
        <a:defRPr sz="3600" kern="1200">
          <a:solidFill>
            <a:schemeClr val="tx1"/>
          </a:solidFill>
          <a:latin typeface="+mn-lt"/>
          <a:ea typeface="+mn-ea"/>
          <a:cs typeface="+mn-cs"/>
        </a:defRPr>
      </a:lvl3pPr>
      <a:lvl4pPr marL="1752825" algn="l" defTabSz="1168572" rtl="0" eaLnBrk="1" latinLnBrk="0" hangingPunct="1">
        <a:defRPr sz="3600" kern="1200">
          <a:solidFill>
            <a:schemeClr val="tx1"/>
          </a:solidFill>
          <a:latin typeface="+mn-lt"/>
          <a:ea typeface="+mn-ea"/>
          <a:cs typeface="+mn-cs"/>
        </a:defRPr>
      </a:lvl4pPr>
      <a:lvl5pPr marL="2337127" algn="l" defTabSz="1168572" rtl="0" eaLnBrk="1" latinLnBrk="0" hangingPunct="1">
        <a:defRPr sz="3600" kern="1200">
          <a:solidFill>
            <a:schemeClr val="tx1"/>
          </a:solidFill>
          <a:latin typeface="+mn-lt"/>
          <a:ea typeface="+mn-ea"/>
          <a:cs typeface="+mn-cs"/>
        </a:defRPr>
      </a:lvl5pPr>
      <a:lvl6pPr marL="2921409" algn="l" defTabSz="1168572" rtl="0" eaLnBrk="1" latinLnBrk="0" hangingPunct="1">
        <a:defRPr sz="3600" kern="1200">
          <a:solidFill>
            <a:schemeClr val="tx1"/>
          </a:solidFill>
          <a:latin typeface="+mn-lt"/>
          <a:ea typeface="+mn-ea"/>
          <a:cs typeface="+mn-cs"/>
        </a:defRPr>
      </a:lvl6pPr>
      <a:lvl7pPr marL="3505648" algn="l" defTabSz="1168572" rtl="0" eaLnBrk="1" latinLnBrk="0" hangingPunct="1">
        <a:defRPr sz="3600" kern="1200">
          <a:solidFill>
            <a:schemeClr val="tx1"/>
          </a:solidFill>
          <a:latin typeface="+mn-lt"/>
          <a:ea typeface="+mn-ea"/>
          <a:cs typeface="+mn-cs"/>
        </a:defRPr>
      </a:lvl7pPr>
      <a:lvl8pPr marL="4089971" algn="l" defTabSz="1168572" rtl="0" eaLnBrk="1" latinLnBrk="0" hangingPunct="1">
        <a:defRPr sz="3600" kern="1200">
          <a:solidFill>
            <a:schemeClr val="tx1"/>
          </a:solidFill>
          <a:latin typeface="+mn-lt"/>
          <a:ea typeface="+mn-ea"/>
          <a:cs typeface="+mn-cs"/>
        </a:defRPr>
      </a:lvl8pPr>
      <a:lvl9pPr marL="4674249" algn="l" defTabSz="1168572" rtl="0" eaLnBrk="1" latinLnBrk="0" hangingPunct="1">
        <a:defRPr sz="3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4"/>
            <a:ext cx="723900" cy="365125"/>
          </a:xfrm>
          <a:prstGeom prst="rect">
            <a:avLst/>
          </a:prstGeom>
        </p:spPr>
        <p:txBody>
          <a:bodyPr vert="horz" lIns="116902" tIns="58443" rIns="116902" bIns="5844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943">
              <a:defRPr/>
            </a:pPr>
            <a:fld id="{79C0BFF6-9B14-4446-AF07-628EFEB400B0}" type="slidenum">
              <a:rPr lang="th-TH" smtClean="0">
                <a:solidFill>
                  <a:prstClr val="black">
                    <a:tint val="75000"/>
                  </a:prstClr>
                </a:solidFill>
              </a:rPr>
              <a:pPr defTabSz="116894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83" tIns="63642" rIns="127283" bIns="63642" anchor="ctr"/>
          <a:lstStyle/>
          <a:p>
            <a:pPr algn="ctr" defTabSz="116894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6"/>
            <a:ext cx="4341284" cy="83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83" tIns="63642" rIns="127283" bIns="6364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94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1" y="800131"/>
            <a:ext cx="4948767" cy="559414"/>
          </a:xfrm>
          <a:prstGeom prst="rect">
            <a:avLst/>
          </a:prstGeom>
          <a:noFill/>
        </p:spPr>
        <p:txBody>
          <a:bodyPr lIns="127283" tIns="63642" rIns="127283" bIns="63642">
            <a:spAutoFit/>
          </a:bodyPr>
          <a:lstStyle/>
          <a:p>
            <a:pPr defTabSz="116894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83" tIns="63642" rIns="127283" bIns="63642" anchor="ctr"/>
          <a:lstStyle/>
          <a:p>
            <a:pPr algn="ctr" defTabSz="1168943">
              <a:defRPr/>
            </a:pPr>
            <a:endParaRPr lang="th-TH" sz="3600" dirty="0">
              <a:solidFill>
                <a:prstClr val="white"/>
              </a:solidFill>
            </a:endParaRPr>
          </a:p>
        </p:txBody>
      </p:sp>
      <p:sp>
        <p:nvSpPr>
          <p:cNvPr id="12" name="TextBox 11"/>
          <p:cNvSpPr txBox="1"/>
          <p:nvPr/>
        </p:nvSpPr>
        <p:spPr>
          <a:xfrm>
            <a:off x="9290147" y="301664"/>
            <a:ext cx="2220383" cy="518137"/>
          </a:xfrm>
          <a:prstGeom prst="rect">
            <a:avLst/>
          </a:prstGeom>
          <a:noFill/>
          <a:effectLst>
            <a:outerShdw blurRad="50800" dist="38100" dir="5400000" algn="t" rotWithShape="0">
              <a:prstClr val="black">
                <a:alpha val="40000"/>
              </a:prstClr>
            </a:outerShdw>
          </a:effectLst>
        </p:spPr>
        <p:txBody>
          <a:bodyPr lIns="116902" tIns="58443" rIns="116902" bIns="58443">
            <a:spAutoFit/>
          </a:bodyPr>
          <a:lstStyle/>
          <a:p>
            <a:pPr algn="r" defTabSz="116894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5982449"/>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482" algn="ctr" rtl="0" fontAlgn="base">
        <a:spcBef>
          <a:spcPct val="0"/>
        </a:spcBef>
        <a:spcAft>
          <a:spcPct val="0"/>
        </a:spcAft>
        <a:defRPr sz="5600">
          <a:solidFill>
            <a:schemeClr val="tx1"/>
          </a:solidFill>
          <a:latin typeface="Arial" pitchFamily="34" charset="0"/>
          <a:cs typeface="Cordia New" pitchFamily="34" charset="-34"/>
        </a:defRPr>
      </a:lvl6pPr>
      <a:lvl7pPr marL="1168943" algn="ctr" rtl="0" fontAlgn="base">
        <a:spcBef>
          <a:spcPct val="0"/>
        </a:spcBef>
        <a:spcAft>
          <a:spcPct val="0"/>
        </a:spcAft>
        <a:defRPr sz="5600">
          <a:solidFill>
            <a:schemeClr val="tx1"/>
          </a:solidFill>
          <a:latin typeface="Arial" pitchFamily="34" charset="0"/>
          <a:cs typeface="Cordia New" pitchFamily="34" charset="-34"/>
        </a:defRPr>
      </a:lvl7pPr>
      <a:lvl8pPr marL="1753389" algn="ctr" rtl="0" fontAlgn="base">
        <a:spcBef>
          <a:spcPct val="0"/>
        </a:spcBef>
        <a:spcAft>
          <a:spcPct val="0"/>
        </a:spcAft>
        <a:defRPr sz="5600">
          <a:solidFill>
            <a:schemeClr val="tx1"/>
          </a:solidFill>
          <a:latin typeface="Arial" pitchFamily="34" charset="0"/>
          <a:cs typeface="Cordia New" pitchFamily="34" charset="-34"/>
        </a:defRPr>
      </a:lvl8pPr>
      <a:lvl9pPr marL="2337876"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30" indent="-43833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748" indent="-3653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145" indent="-292246"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634" indent="-29224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115" indent="-29224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586"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043"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511"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7942"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943" rtl="0" eaLnBrk="1" latinLnBrk="0" hangingPunct="1">
        <a:defRPr sz="3600" kern="1200">
          <a:solidFill>
            <a:schemeClr val="tx1"/>
          </a:solidFill>
          <a:latin typeface="+mn-lt"/>
          <a:ea typeface="+mn-ea"/>
          <a:cs typeface="+mn-cs"/>
        </a:defRPr>
      </a:lvl1pPr>
      <a:lvl2pPr marL="584482" algn="l" defTabSz="1168943" rtl="0" eaLnBrk="1" latinLnBrk="0" hangingPunct="1">
        <a:defRPr sz="3600" kern="1200">
          <a:solidFill>
            <a:schemeClr val="tx1"/>
          </a:solidFill>
          <a:latin typeface="+mn-lt"/>
          <a:ea typeface="+mn-ea"/>
          <a:cs typeface="+mn-cs"/>
        </a:defRPr>
      </a:lvl2pPr>
      <a:lvl3pPr marL="1168943" algn="l" defTabSz="1168943" rtl="0" eaLnBrk="1" latinLnBrk="0" hangingPunct="1">
        <a:defRPr sz="3600" kern="1200">
          <a:solidFill>
            <a:schemeClr val="tx1"/>
          </a:solidFill>
          <a:latin typeface="+mn-lt"/>
          <a:ea typeface="+mn-ea"/>
          <a:cs typeface="+mn-cs"/>
        </a:defRPr>
      </a:lvl3pPr>
      <a:lvl4pPr marL="1753389" algn="l" defTabSz="1168943" rtl="0" eaLnBrk="1" latinLnBrk="0" hangingPunct="1">
        <a:defRPr sz="3600" kern="1200">
          <a:solidFill>
            <a:schemeClr val="tx1"/>
          </a:solidFill>
          <a:latin typeface="+mn-lt"/>
          <a:ea typeface="+mn-ea"/>
          <a:cs typeface="+mn-cs"/>
        </a:defRPr>
      </a:lvl4pPr>
      <a:lvl5pPr marL="2337876" algn="l" defTabSz="1168943" rtl="0" eaLnBrk="1" latinLnBrk="0" hangingPunct="1">
        <a:defRPr sz="3600" kern="1200">
          <a:solidFill>
            <a:schemeClr val="tx1"/>
          </a:solidFill>
          <a:latin typeface="+mn-lt"/>
          <a:ea typeface="+mn-ea"/>
          <a:cs typeface="+mn-cs"/>
        </a:defRPr>
      </a:lvl5pPr>
      <a:lvl6pPr marL="2922342" algn="l" defTabSz="1168943" rtl="0" eaLnBrk="1" latinLnBrk="0" hangingPunct="1">
        <a:defRPr sz="3600" kern="1200">
          <a:solidFill>
            <a:schemeClr val="tx1"/>
          </a:solidFill>
          <a:latin typeface="+mn-lt"/>
          <a:ea typeface="+mn-ea"/>
          <a:cs typeface="+mn-cs"/>
        </a:defRPr>
      </a:lvl6pPr>
      <a:lvl7pPr marL="3506775" algn="l" defTabSz="1168943" rtl="0" eaLnBrk="1" latinLnBrk="0" hangingPunct="1">
        <a:defRPr sz="3600" kern="1200">
          <a:solidFill>
            <a:schemeClr val="tx1"/>
          </a:solidFill>
          <a:latin typeface="+mn-lt"/>
          <a:ea typeface="+mn-ea"/>
          <a:cs typeface="+mn-cs"/>
        </a:defRPr>
      </a:lvl7pPr>
      <a:lvl8pPr marL="4091280" algn="l" defTabSz="1168943" rtl="0" eaLnBrk="1" latinLnBrk="0" hangingPunct="1">
        <a:defRPr sz="3600" kern="1200">
          <a:solidFill>
            <a:schemeClr val="tx1"/>
          </a:solidFill>
          <a:latin typeface="+mn-lt"/>
          <a:ea typeface="+mn-ea"/>
          <a:cs typeface="+mn-cs"/>
        </a:defRPr>
      </a:lvl8pPr>
      <a:lvl9pPr marL="4675746" algn="l" defTabSz="1168943"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4"/>
            <a:ext cx="723900" cy="365125"/>
          </a:xfrm>
          <a:prstGeom prst="rect">
            <a:avLst/>
          </a:prstGeom>
        </p:spPr>
        <p:txBody>
          <a:bodyPr vert="horz" lIns="116943" tIns="58466" rIns="116943" bIns="5846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361">
              <a:defRPr/>
            </a:pPr>
            <a:fld id="{79C0BFF6-9B14-4446-AF07-628EFEB400B0}" type="slidenum">
              <a:rPr lang="th-TH" smtClean="0">
                <a:solidFill>
                  <a:prstClr val="black">
                    <a:tint val="75000"/>
                  </a:prstClr>
                </a:solidFill>
              </a:rPr>
              <a:pPr defTabSz="116936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30" tIns="63665" rIns="127330" bIns="63665" anchor="ctr"/>
          <a:lstStyle/>
          <a:p>
            <a:pPr algn="ctr" defTabSz="116936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30" tIns="63665" rIns="127330" bIns="6366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3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9" y="800131"/>
            <a:ext cx="4948767" cy="559461"/>
          </a:xfrm>
          <a:prstGeom prst="rect">
            <a:avLst/>
          </a:prstGeom>
          <a:noFill/>
        </p:spPr>
        <p:txBody>
          <a:bodyPr lIns="127330" tIns="63665" rIns="127330" bIns="63665">
            <a:spAutoFit/>
          </a:bodyPr>
          <a:lstStyle/>
          <a:p>
            <a:pPr defTabSz="11693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30" tIns="63665" rIns="127330" bIns="63665" anchor="ctr"/>
          <a:lstStyle/>
          <a:p>
            <a:pPr algn="ctr" defTabSz="1169361">
              <a:defRPr/>
            </a:pPr>
            <a:endParaRPr lang="th-TH" sz="3600" dirty="0">
              <a:solidFill>
                <a:prstClr val="white"/>
              </a:solidFill>
            </a:endParaRPr>
          </a:p>
        </p:txBody>
      </p:sp>
      <p:sp>
        <p:nvSpPr>
          <p:cNvPr id="12" name="TextBox 11"/>
          <p:cNvSpPr txBox="1"/>
          <p:nvPr/>
        </p:nvSpPr>
        <p:spPr>
          <a:xfrm>
            <a:off x="9290135" y="301654"/>
            <a:ext cx="2220383" cy="518183"/>
          </a:xfrm>
          <a:prstGeom prst="rect">
            <a:avLst/>
          </a:prstGeom>
          <a:noFill/>
          <a:effectLst>
            <a:outerShdw blurRad="50800" dist="38100" dir="5400000" algn="t" rotWithShape="0">
              <a:prstClr val="black">
                <a:alpha val="40000"/>
              </a:prstClr>
            </a:outerShdw>
          </a:effectLst>
        </p:spPr>
        <p:txBody>
          <a:bodyPr lIns="116943" tIns="58466" rIns="116943" bIns="58466">
            <a:spAutoFit/>
          </a:bodyPr>
          <a:lstStyle/>
          <a:p>
            <a:pPr algn="r" defTabSz="11693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70082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691" algn="ctr" rtl="0" fontAlgn="base">
        <a:spcBef>
          <a:spcPct val="0"/>
        </a:spcBef>
        <a:spcAft>
          <a:spcPct val="0"/>
        </a:spcAft>
        <a:defRPr sz="5600">
          <a:solidFill>
            <a:schemeClr val="tx1"/>
          </a:solidFill>
          <a:latin typeface="Arial" pitchFamily="34" charset="0"/>
          <a:cs typeface="Cordia New" pitchFamily="34" charset="-34"/>
        </a:defRPr>
      </a:lvl6pPr>
      <a:lvl7pPr marL="1169361" algn="ctr" rtl="0" fontAlgn="base">
        <a:spcBef>
          <a:spcPct val="0"/>
        </a:spcBef>
        <a:spcAft>
          <a:spcPct val="0"/>
        </a:spcAft>
        <a:defRPr sz="5600">
          <a:solidFill>
            <a:schemeClr val="tx1"/>
          </a:solidFill>
          <a:latin typeface="Arial" pitchFamily="34" charset="0"/>
          <a:cs typeface="Cordia New" pitchFamily="34" charset="-34"/>
        </a:defRPr>
      </a:lvl7pPr>
      <a:lvl8pPr marL="1754023" algn="ctr" rtl="0" fontAlgn="base">
        <a:spcBef>
          <a:spcPct val="0"/>
        </a:spcBef>
        <a:spcAft>
          <a:spcPct val="0"/>
        </a:spcAft>
        <a:defRPr sz="5600">
          <a:solidFill>
            <a:schemeClr val="tx1"/>
          </a:solidFill>
          <a:latin typeface="Arial" pitchFamily="34" charset="0"/>
          <a:cs typeface="Cordia New" pitchFamily="34" charset="-34"/>
        </a:defRPr>
      </a:lvl8pPr>
      <a:lvl9pPr marL="233871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90" indent="-43849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091" indent="-3654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676" indent="-292350"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371" indent="-2923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061" indent="-2923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742"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410"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089"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9731"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361" rtl="0" eaLnBrk="1" latinLnBrk="0" hangingPunct="1">
        <a:defRPr sz="3600" kern="1200">
          <a:solidFill>
            <a:schemeClr val="tx1"/>
          </a:solidFill>
          <a:latin typeface="+mn-lt"/>
          <a:ea typeface="+mn-ea"/>
          <a:cs typeface="+mn-cs"/>
        </a:defRPr>
      </a:lvl1pPr>
      <a:lvl2pPr marL="584691" algn="l" defTabSz="1169361" rtl="0" eaLnBrk="1" latinLnBrk="0" hangingPunct="1">
        <a:defRPr sz="3600" kern="1200">
          <a:solidFill>
            <a:schemeClr val="tx1"/>
          </a:solidFill>
          <a:latin typeface="+mn-lt"/>
          <a:ea typeface="+mn-ea"/>
          <a:cs typeface="+mn-cs"/>
        </a:defRPr>
      </a:lvl2pPr>
      <a:lvl3pPr marL="1169361" algn="l" defTabSz="1169361" rtl="0" eaLnBrk="1" latinLnBrk="0" hangingPunct="1">
        <a:defRPr sz="3600" kern="1200">
          <a:solidFill>
            <a:schemeClr val="tx1"/>
          </a:solidFill>
          <a:latin typeface="+mn-lt"/>
          <a:ea typeface="+mn-ea"/>
          <a:cs typeface="+mn-cs"/>
        </a:defRPr>
      </a:lvl3pPr>
      <a:lvl4pPr marL="1754023" algn="l" defTabSz="1169361" rtl="0" eaLnBrk="1" latinLnBrk="0" hangingPunct="1">
        <a:defRPr sz="3600" kern="1200">
          <a:solidFill>
            <a:schemeClr val="tx1"/>
          </a:solidFill>
          <a:latin typeface="+mn-lt"/>
          <a:ea typeface="+mn-ea"/>
          <a:cs typeface="+mn-cs"/>
        </a:defRPr>
      </a:lvl4pPr>
      <a:lvl5pPr marL="2338718" algn="l" defTabSz="1169361" rtl="0" eaLnBrk="1" latinLnBrk="0" hangingPunct="1">
        <a:defRPr sz="3600" kern="1200">
          <a:solidFill>
            <a:schemeClr val="tx1"/>
          </a:solidFill>
          <a:latin typeface="+mn-lt"/>
          <a:ea typeface="+mn-ea"/>
          <a:cs typeface="+mn-cs"/>
        </a:defRPr>
      </a:lvl5pPr>
      <a:lvl6pPr marL="2923392" algn="l" defTabSz="1169361" rtl="0" eaLnBrk="1" latinLnBrk="0" hangingPunct="1">
        <a:defRPr sz="3600" kern="1200">
          <a:solidFill>
            <a:schemeClr val="tx1"/>
          </a:solidFill>
          <a:latin typeface="+mn-lt"/>
          <a:ea typeface="+mn-ea"/>
          <a:cs typeface="+mn-cs"/>
        </a:defRPr>
      </a:lvl6pPr>
      <a:lvl7pPr marL="3508044" algn="l" defTabSz="1169361" rtl="0" eaLnBrk="1" latinLnBrk="0" hangingPunct="1">
        <a:defRPr sz="3600" kern="1200">
          <a:solidFill>
            <a:schemeClr val="tx1"/>
          </a:solidFill>
          <a:latin typeface="+mn-lt"/>
          <a:ea typeface="+mn-ea"/>
          <a:cs typeface="+mn-cs"/>
        </a:defRPr>
      </a:lvl7pPr>
      <a:lvl8pPr marL="4092752" algn="l" defTabSz="1169361" rtl="0" eaLnBrk="1" latinLnBrk="0" hangingPunct="1">
        <a:defRPr sz="3600" kern="1200">
          <a:solidFill>
            <a:schemeClr val="tx1"/>
          </a:solidFill>
          <a:latin typeface="+mn-lt"/>
          <a:ea typeface="+mn-ea"/>
          <a:cs typeface="+mn-cs"/>
        </a:defRPr>
      </a:lvl8pPr>
      <a:lvl9pPr marL="4677431" algn="l" defTabSz="1169361"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2"/>
            <a:ext cx="723900" cy="365125"/>
          </a:xfrm>
          <a:prstGeom prst="rect">
            <a:avLst/>
          </a:prstGeom>
        </p:spPr>
        <p:txBody>
          <a:bodyPr vert="horz" lIns="116989" tIns="58489" rIns="116989" bIns="58489"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825">
              <a:defRPr/>
            </a:pPr>
            <a:fld id="{79C0BFF6-9B14-4446-AF07-628EFEB400B0}" type="slidenum">
              <a:rPr lang="th-TH" smtClean="0">
                <a:solidFill>
                  <a:prstClr val="black">
                    <a:tint val="75000"/>
                  </a:prstClr>
                </a:solidFill>
              </a:rPr>
              <a:pPr defTabSz="116982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81" tIns="63691" rIns="127381" bIns="63691" anchor="ctr"/>
          <a:lstStyle/>
          <a:p>
            <a:pPr algn="ctr" defTabSz="116982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81" tIns="63691" rIns="127381" bIns="6369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82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5" y="800127"/>
            <a:ext cx="4948767" cy="559513"/>
          </a:xfrm>
          <a:prstGeom prst="rect">
            <a:avLst/>
          </a:prstGeom>
          <a:noFill/>
        </p:spPr>
        <p:txBody>
          <a:bodyPr lIns="127381" tIns="63691" rIns="127381" bIns="63691">
            <a:spAutoFit/>
          </a:bodyPr>
          <a:lstStyle/>
          <a:p>
            <a:pPr defTabSz="116982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81" tIns="63691" rIns="127381" bIns="63691" anchor="ctr"/>
          <a:lstStyle/>
          <a:p>
            <a:pPr algn="ctr" defTabSz="1169825">
              <a:defRPr/>
            </a:pPr>
            <a:endParaRPr lang="th-TH" sz="3600" dirty="0">
              <a:solidFill>
                <a:prstClr val="white"/>
              </a:solidFill>
            </a:endParaRPr>
          </a:p>
        </p:txBody>
      </p:sp>
      <p:sp>
        <p:nvSpPr>
          <p:cNvPr id="12" name="TextBox 11"/>
          <p:cNvSpPr txBox="1"/>
          <p:nvPr/>
        </p:nvSpPr>
        <p:spPr>
          <a:xfrm>
            <a:off x="9290122" y="301651"/>
            <a:ext cx="2220383" cy="518230"/>
          </a:xfrm>
          <a:prstGeom prst="rect">
            <a:avLst/>
          </a:prstGeom>
          <a:noFill/>
          <a:effectLst>
            <a:outerShdw blurRad="50800" dist="38100" dir="5400000" algn="t" rotWithShape="0">
              <a:prstClr val="black">
                <a:alpha val="40000"/>
              </a:prstClr>
            </a:outerShdw>
          </a:effectLst>
        </p:spPr>
        <p:txBody>
          <a:bodyPr lIns="116989" tIns="58489" rIns="116989" bIns="58489">
            <a:spAutoFit/>
          </a:bodyPr>
          <a:lstStyle/>
          <a:p>
            <a:pPr algn="r" defTabSz="116982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6885687"/>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923" algn="ctr" rtl="0" fontAlgn="base">
        <a:spcBef>
          <a:spcPct val="0"/>
        </a:spcBef>
        <a:spcAft>
          <a:spcPct val="0"/>
        </a:spcAft>
        <a:defRPr sz="5600">
          <a:solidFill>
            <a:schemeClr val="tx1"/>
          </a:solidFill>
          <a:latin typeface="Arial" pitchFamily="34" charset="0"/>
          <a:cs typeface="Cordia New" pitchFamily="34" charset="-34"/>
        </a:defRPr>
      </a:lvl6pPr>
      <a:lvl7pPr marL="1169825" algn="ctr" rtl="0" fontAlgn="base">
        <a:spcBef>
          <a:spcPct val="0"/>
        </a:spcBef>
        <a:spcAft>
          <a:spcPct val="0"/>
        </a:spcAft>
        <a:defRPr sz="5600">
          <a:solidFill>
            <a:schemeClr val="tx1"/>
          </a:solidFill>
          <a:latin typeface="Arial" pitchFamily="34" charset="0"/>
          <a:cs typeface="Cordia New" pitchFamily="34" charset="-34"/>
        </a:defRPr>
      </a:lvl7pPr>
      <a:lvl8pPr marL="1754727" algn="ctr" rtl="0" fontAlgn="base">
        <a:spcBef>
          <a:spcPct val="0"/>
        </a:spcBef>
        <a:spcAft>
          <a:spcPct val="0"/>
        </a:spcAft>
        <a:defRPr sz="5600">
          <a:solidFill>
            <a:schemeClr val="tx1"/>
          </a:solidFill>
          <a:latin typeface="Arial" pitchFamily="34" charset="0"/>
          <a:cs typeface="Cordia New" pitchFamily="34" charset="-34"/>
        </a:defRPr>
      </a:lvl8pPr>
      <a:lvl9pPr marL="233965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68" indent="-43866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474" indent="-3655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263" indent="-2924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190" indent="-2924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113" indent="-2924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028" indent="-292465" algn="l" defTabSz="116982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929" indent="-292465" algn="l" defTabSz="116982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845" indent="-292465" algn="l" defTabSz="116982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718" indent="-292465" algn="l" defTabSz="116982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825" rtl="0" eaLnBrk="1" latinLnBrk="0" hangingPunct="1">
        <a:defRPr sz="3600" kern="1200">
          <a:solidFill>
            <a:schemeClr val="tx1"/>
          </a:solidFill>
          <a:latin typeface="+mn-lt"/>
          <a:ea typeface="+mn-ea"/>
          <a:cs typeface="+mn-cs"/>
        </a:defRPr>
      </a:lvl1pPr>
      <a:lvl2pPr marL="584923" algn="l" defTabSz="1169825" rtl="0" eaLnBrk="1" latinLnBrk="0" hangingPunct="1">
        <a:defRPr sz="3600" kern="1200">
          <a:solidFill>
            <a:schemeClr val="tx1"/>
          </a:solidFill>
          <a:latin typeface="+mn-lt"/>
          <a:ea typeface="+mn-ea"/>
          <a:cs typeface="+mn-cs"/>
        </a:defRPr>
      </a:lvl2pPr>
      <a:lvl3pPr marL="1169825" algn="l" defTabSz="1169825" rtl="0" eaLnBrk="1" latinLnBrk="0" hangingPunct="1">
        <a:defRPr sz="3600" kern="1200">
          <a:solidFill>
            <a:schemeClr val="tx1"/>
          </a:solidFill>
          <a:latin typeface="+mn-lt"/>
          <a:ea typeface="+mn-ea"/>
          <a:cs typeface="+mn-cs"/>
        </a:defRPr>
      </a:lvl3pPr>
      <a:lvl4pPr marL="1754727" algn="l" defTabSz="1169825" rtl="0" eaLnBrk="1" latinLnBrk="0" hangingPunct="1">
        <a:defRPr sz="3600" kern="1200">
          <a:solidFill>
            <a:schemeClr val="tx1"/>
          </a:solidFill>
          <a:latin typeface="+mn-lt"/>
          <a:ea typeface="+mn-ea"/>
          <a:cs typeface="+mn-cs"/>
        </a:defRPr>
      </a:lvl4pPr>
      <a:lvl5pPr marL="2339654" algn="l" defTabSz="1169825" rtl="0" eaLnBrk="1" latinLnBrk="0" hangingPunct="1">
        <a:defRPr sz="3600" kern="1200">
          <a:solidFill>
            <a:schemeClr val="tx1"/>
          </a:solidFill>
          <a:latin typeface="+mn-lt"/>
          <a:ea typeface="+mn-ea"/>
          <a:cs typeface="+mn-cs"/>
        </a:defRPr>
      </a:lvl5pPr>
      <a:lvl6pPr marL="2924559" algn="l" defTabSz="1169825" rtl="0" eaLnBrk="1" latinLnBrk="0" hangingPunct="1">
        <a:defRPr sz="3600" kern="1200">
          <a:solidFill>
            <a:schemeClr val="tx1"/>
          </a:solidFill>
          <a:latin typeface="+mn-lt"/>
          <a:ea typeface="+mn-ea"/>
          <a:cs typeface="+mn-cs"/>
        </a:defRPr>
      </a:lvl6pPr>
      <a:lvl7pPr marL="3509453" algn="l" defTabSz="1169825" rtl="0" eaLnBrk="1" latinLnBrk="0" hangingPunct="1">
        <a:defRPr sz="3600" kern="1200">
          <a:solidFill>
            <a:schemeClr val="tx1"/>
          </a:solidFill>
          <a:latin typeface="+mn-lt"/>
          <a:ea typeface="+mn-ea"/>
          <a:cs typeface="+mn-cs"/>
        </a:defRPr>
      </a:lvl7pPr>
      <a:lvl8pPr marL="4094389" algn="l" defTabSz="1169825" rtl="0" eaLnBrk="1" latinLnBrk="0" hangingPunct="1">
        <a:defRPr sz="3600" kern="1200">
          <a:solidFill>
            <a:schemeClr val="tx1"/>
          </a:solidFill>
          <a:latin typeface="+mn-lt"/>
          <a:ea typeface="+mn-ea"/>
          <a:cs typeface="+mn-cs"/>
        </a:defRPr>
      </a:lvl8pPr>
      <a:lvl9pPr marL="4679303" algn="l" defTabSz="1169825"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8"/>
            <a:ext cx="723900" cy="365125"/>
          </a:xfrm>
          <a:prstGeom prst="rect">
            <a:avLst/>
          </a:prstGeom>
        </p:spPr>
        <p:txBody>
          <a:bodyPr vert="horz" lIns="117039" tIns="58516" rIns="117039" bIns="5851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340">
              <a:defRPr/>
            </a:pPr>
            <a:fld id="{79C0BFF6-9B14-4446-AF07-628EFEB400B0}" type="slidenum">
              <a:rPr lang="th-TH" smtClean="0">
                <a:solidFill>
                  <a:prstClr val="black">
                    <a:tint val="75000"/>
                  </a:prstClr>
                </a:solidFill>
              </a:rPr>
              <a:pPr defTabSz="1170340">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37" tIns="63719" rIns="127437" bIns="63719" anchor="ctr"/>
          <a:lstStyle/>
          <a:p>
            <a:pPr algn="ctr" defTabSz="1170340">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68"/>
            <a:ext cx="4341284" cy="83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37" tIns="63719" rIns="127437" bIns="63719">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340"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1" y="800116"/>
            <a:ext cx="4948767" cy="559570"/>
          </a:xfrm>
          <a:prstGeom prst="rect">
            <a:avLst/>
          </a:prstGeom>
          <a:noFill/>
        </p:spPr>
        <p:txBody>
          <a:bodyPr lIns="127437" tIns="63719" rIns="127437" bIns="63719">
            <a:spAutoFit/>
          </a:bodyPr>
          <a:lstStyle/>
          <a:p>
            <a:pPr defTabSz="1170340">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37" tIns="63719" rIns="127437" bIns="63719" anchor="ctr"/>
          <a:lstStyle/>
          <a:p>
            <a:pPr algn="ctr" defTabSz="1170340">
              <a:defRPr/>
            </a:pPr>
            <a:endParaRPr lang="th-TH" sz="3600" dirty="0">
              <a:solidFill>
                <a:prstClr val="white"/>
              </a:solidFill>
            </a:endParaRPr>
          </a:p>
        </p:txBody>
      </p:sp>
      <p:sp>
        <p:nvSpPr>
          <p:cNvPr id="12" name="TextBox 11"/>
          <p:cNvSpPr txBox="1"/>
          <p:nvPr/>
        </p:nvSpPr>
        <p:spPr>
          <a:xfrm>
            <a:off x="9290107" y="301651"/>
            <a:ext cx="2220383" cy="518284"/>
          </a:xfrm>
          <a:prstGeom prst="rect">
            <a:avLst/>
          </a:prstGeom>
          <a:noFill/>
          <a:effectLst>
            <a:outerShdw blurRad="50800" dist="38100" dir="5400000" algn="t" rotWithShape="0">
              <a:prstClr val="black">
                <a:alpha val="40000"/>
              </a:prstClr>
            </a:outerShdw>
          </a:effectLst>
        </p:spPr>
        <p:txBody>
          <a:bodyPr lIns="117039" tIns="58516" rIns="117039" bIns="58516">
            <a:spAutoFit/>
          </a:bodyPr>
          <a:lstStyle/>
          <a:p>
            <a:pPr algn="r" defTabSz="1170340">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1983475"/>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78" algn="ctr" rtl="0" fontAlgn="base">
        <a:spcBef>
          <a:spcPct val="0"/>
        </a:spcBef>
        <a:spcAft>
          <a:spcPct val="0"/>
        </a:spcAft>
        <a:defRPr sz="5600">
          <a:solidFill>
            <a:schemeClr val="tx1"/>
          </a:solidFill>
          <a:latin typeface="Arial" pitchFamily="34" charset="0"/>
          <a:cs typeface="Cordia New" pitchFamily="34" charset="-34"/>
        </a:defRPr>
      </a:lvl6pPr>
      <a:lvl7pPr marL="1170340" algn="ctr" rtl="0" fontAlgn="base">
        <a:spcBef>
          <a:spcPct val="0"/>
        </a:spcBef>
        <a:spcAft>
          <a:spcPct val="0"/>
        </a:spcAft>
        <a:defRPr sz="5600">
          <a:solidFill>
            <a:schemeClr val="tx1"/>
          </a:solidFill>
          <a:latin typeface="Arial" pitchFamily="34" charset="0"/>
          <a:cs typeface="Cordia New" pitchFamily="34" charset="-34"/>
        </a:defRPr>
      </a:lvl7pPr>
      <a:lvl8pPr marL="1755503" algn="ctr" rtl="0" fontAlgn="base">
        <a:spcBef>
          <a:spcPct val="0"/>
        </a:spcBef>
        <a:spcAft>
          <a:spcPct val="0"/>
        </a:spcAft>
        <a:defRPr sz="5600">
          <a:solidFill>
            <a:schemeClr val="tx1"/>
          </a:solidFill>
          <a:latin typeface="Arial" pitchFamily="34" charset="0"/>
          <a:cs typeface="Cordia New" pitchFamily="34" charset="-34"/>
        </a:defRPr>
      </a:lvl8pPr>
      <a:lvl9pPr marL="234068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864" indent="-43886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894" indent="-3657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909" indent="-29259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092" indent="-2925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269" indent="-2925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442"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602"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8777"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3916"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340" rtl="0" eaLnBrk="1" latinLnBrk="0" hangingPunct="1">
        <a:defRPr sz="3600" kern="1200">
          <a:solidFill>
            <a:schemeClr val="tx1"/>
          </a:solidFill>
          <a:latin typeface="+mn-lt"/>
          <a:ea typeface="+mn-ea"/>
          <a:cs typeface="+mn-cs"/>
        </a:defRPr>
      </a:lvl1pPr>
      <a:lvl2pPr marL="585178" algn="l" defTabSz="1170340" rtl="0" eaLnBrk="1" latinLnBrk="0" hangingPunct="1">
        <a:defRPr sz="3600" kern="1200">
          <a:solidFill>
            <a:schemeClr val="tx1"/>
          </a:solidFill>
          <a:latin typeface="+mn-lt"/>
          <a:ea typeface="+mn-ea"/>
          <a:cs typeface="+mn-cs"/>
        </a:defRPr>
      </a:lvl2pPr>
      <a:lvl3pPr marL="1170340" algn="l" defTabSz="1170340" rtl="0" eaLnBrk="1" latinLnBrk="0" hangingPunct="1">
        <a:defRPr sz="3600" kern="1200">
          <a:solidFill>
            <a:schemeClr val="tx1"/>
          </a:solidFill>
          <a:latin typeface="+mn-lt"/>
          <a:ea typeface="+mn-ea"/>
          <a:cs typeface="+mn-cs"/>
        </a:defRPr>
      </a:lvl3pPr>
      <a:lvl4pPr marL="1755503" algn="l" defTabSz="1170340" rtl="0" eaLnBrk="1" latinLnBrk="0" hangingPunct="1">
        <a:defRPr sz="3600" kern="1200">
          <a:solidFill>
            <a:schemeClr val="tx1"/>
          </a:solidFill>
          <a:latin typeface="+mn-lt"/>
          <a:ea typeface="+mn-ea"/>
          <a:cs typeface="+mn-cs"/>
        </a:defRPr>
      </a:lvl4pPr>
      <a:lvl5pPr marL="2340683" algn="l" defTabSz="1170340" rtl="0" eaLnBrk="1" latinLnBrk="0" hangingPunct="1">
        <a:defRPr sz="3600" kern="1200">
          <a:solidFill>
            <a:schemeClr val="tx1"/>
          </a:solidFill>
          <a:latin typeface="+mn-lt"/>
          <a:ea typeface="+mn-ea"/>
          <a:cs typeface="+mn-cs"/>
        </a:defRPr>
      </a:lvl5pPr>
      <a:lvl6pPr marL="2925842" algn="l" defTabSz="1170340" rtl="0" eaLnBrk="1" latinLnBrk="0" hangingPunct="1">
        <a:defRPr sz="3600" kern="1200">
          <a:solidFill>
            <a:schemeClr val="tx1"/>
          </a:solidFill>
          <a:latin typeface="+mn-lt"/>
          <a:ea typeface="+mn-ea"/>
          <a:cs typeface="+mn-cs"/>
        </a:defRPr>
      </a:lvl6pPr>
      <a:lvl7pPr marL="3511003" algn="l" defTabSz="1170340" rtl="0" eaLnBrk="1" latinLnBrk="0" hangingPunct="1">
        <a:defRPr sz="3600" kern="1200">
          <a:solidFill>
            <a:schemeClr val="tx1"/>
          </a:solidFill>
          <a:latin typeface="+mn-lt"/>
          <a:ea typeface="+mn-ea"/>
          <a:cs typeface="+mn-cs"/>
        </a:defRPr>
      </a:lvl7pPr>
      <a:lvl8pPr marL="4096189" algn="l" defTabSz="1170340" rtl="0" eaLnBrk="1" latinLnBrk="0" hangingPunct="1">
        <a:defRPr sz="3600" kern="1200">
          <a:solidFill>
            <a:schemeClr val="tx1"/>
          </a:solidFill>
          <a:latin typeface="+mn-lt"/>
          <a:ea typeface="+mn-ea"/>
          <a:cs typeface="+mn-cs"/>
        </a:defRPr>
      </a:lvl8pPr>
      <a:lvl9pPr marL="4681361" algn="l" defTabSz="1170340"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4"/>
            <a:ext cx="723900" cy="365125"/>
          </a:xfrm>
          <a:prstGeom prst="rect">
            <a:avLst/>
          </a:prstGeom>
        </p:spPr>
        <p:txBody>
          <a:bodyPr vert="horz" lIns="117093" tIns="58543" rIns="117093" bIns="5854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901">
              <a:defRPr/>
            </a:pPr>
            <a:fld id="{79C0BFF6-9B14-4446-AF07-628EFEB400B0}" type="slidenum">
              <a:rPr lang="th-TH" smtClean="0">
                <a:solidFill>
                  <a:prstClr val="black">
                    <a:tint val="75000"/>
                  </a:prstClr>
                </a:solidFill>
              </a:rPr>
              <a:pPr defTabSz="117090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99" tIns="63750" rIns="127499" bIns="63750" anchor="ctr"/>
          <a:lstStyle/>
          <a:p>
            <a:pPr algn="ctr" defTabSz="117090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4"/>
            <a:ext cx="4341284" cy="8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99" tIns="63750" rIns="127499" bIns="6375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90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25" y="800109"/>
            <a:ext cx="4948767" cy="559632"/>
          </a:xfrm>
          <a:prstGeom prst="rect">
            <a:avLst/>
          </a:prstGeom>
          <a:noFill/>
        </p:spPr>
        <p:txBody>
          <a:bodyPr lIns="127499" tIns="63750" rIns="127499" bIns="63750">
            <a:spAutoFit/>
          </a:bodyPr>
          <a:lstStyle/>
          <a:p>
            <a:pPr defTabSz="117090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99" tIns="63750" rIns="127499" bIns="63750" anchor="ctr"/>
          <a:lstStyle/>
          <a:p>
            <a:pPr algn="ctr" defTabSz="1170901">
              <a:defRPr/>
            </a:pPr>
            <a:endParaRPr lang="th-TH" sz="3600" dirty="0">
              <a:solidFill>
                <a:prstClr val="white"/>
              </a:solidFill>
            </a:endParaRPr>
          </a:p>
        </p:txBody>
      </p:sp>
      <p:sp>
        <p:nvSpPr>
          <p:cNvPr id="12" name="TextBox 11"/>
          <p:cNvSpPr txBox="1"/>
          <p:nvPr/>
        </p:nvSpPr>
        <p:spPr>
          <a:xfrm>
            <a:off x="9290091" y="301649"/>
            <a:ext cx="2220383" cy="518339"/>
          </a:xfrm>
          <a:prstGeom prst="rect">
            <a:avLst/>
          </a:prstGeom>
          <a:noFill/>
          <a:effectLst>
            <a:outerShdw blurRad="50800" dist="38100" dir="5400000" algn="t" rotWithShape="0">
              <a:prstClr val="black">
                <a:alpha val="40000"/>
              </a:prstClr>
            </a:outerShdw>
          </a:effectLst>
        </p:spPr>
        <p:txBody>
          <a:bodyPr lIns="117093" tIns="58543" rIns="117093" bIns="58543">
            <a:spAutoFit/>
          </a:bodyPr>
          <a:lstStyle/>
          <a:p>
            <a:pPr algn="r" defTabSz="117090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1135261"/>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456" algn="ctr" rtl="0" fontAlgn="base">
        <a:spcBef>
          <a:spcPct val="0"/>
        </a:spcBef>
        <a:spcAft>
          <a:spcPct val="0"/>
        </a:spcAft>
        <a:defRPr sz="5600">
          <a:solidFill>
            <a:schemeClr val="tx1"/>
          </a:solidFill>
          <a:latin typeface="Arial" pitchFamily="34" charset="0"/>
          <a:cs typeface="Cordia New" pitchFamily="34" charset="-34"/>
        </a:defRPr>
      </a:lvl6pPr>
      <a:lvl7pPr marL="1170901" algn="ctr" rtl="0" fontAlgn="base">
        <a:spcBef>
          <a:spcPct val="0"/>
        </a:spcBef>
        <a:spcAft>
          <a:spcPct val="0"/>
        </a:spcAft>
        <a:defRPr sz="5600">
          <a:solidFill>
            <a:schemeClr val="tx1"/>
          </a:solidFill>
          <a:latin typeface="Arial" pitchFamily="34" charset="0"/>
          <a:cs typeface="Cordia New" pitchFamily="34" charset="-34"/>
        </a:defRPr>
      </a:lvl7pPr>
      <a:lvl8pPr marL="1756348" algn="ctr" rtl="0" fontAlgn="base">
        <a:spcBef>
          <a:spcPct val="0"/>
        </a:spcBef>
        <a:spcAft>
          <a:spcPct val="0"/>
        </a:spcAft>
        <a:defRPr sz="5600">
          <a:solidFill>
            <a:schemeClr val="tx1"/>
          </a:solidFill>
          <a:latin typeface="Arial" pitchFamily="34" charset="0"/>
          <a:cs typeface="Cordia New" pitchFamily="34" charset="-34"/>
        </a:defRPr>
      </a:lvl8pPr>
      <a:lvl9pPr marL="2341806"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080" indent="-43908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353" indent="-3659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617" indent="-29273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077" indent="-29273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532" indent="-29273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984" indent="-292731" algn="l" defTabSz="117090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5430" indent="-292731" algn="l" defTabSz="117090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0885" indent="-292731" algn="l" defTabSz="117090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6312" indent="-292731" algn="l" defTabSz="117090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901" rtl="0" eaLnBrk="1" latinLnBrk="0" hangingPunct="1">
        <a:defRPr sz="3600" kern="1200">
          <a:solidFill>
            <a:schemeClr val="tx1"/>
          </a:solidFill>
          <a:latin typeface="+mn-lt"/>
          <a:ea typeface="+mn-ea"/>
          <a:cs typeface="+mn-cs"/>
        </a:defRPr>
      </a:lvl1pPr>
      <a:lvl2pPr marL="585456" algn="l" defTabSz="1170901" rtl="0" eaLnBrk="1" latinLnBrk="0" hangingPunct="1">
        <a:defRPr sz="3600" kern="1200">
          <a:solidFill>
            <a:schemeClr val="tx1"/>
          </a:solidFill>
          <a:latin typeface="+mn-lt"/>
          <a:ea typeface="+mn-ea"/>
          <a:cs typeface="+mn-cs"/>
        </a:defRPr>
      </a:lvl2pPr>
      <a:lvl3pPr marL="1170901" algn="l" defTabSz="1170901" rtl="0" eaLnBrk="1" latinLnBrk="0" hangingPunct="1">
        <a:defRPr sz="3600" kern="1200">
          <a:solidFill>
            <a:schemeClr val="tx1"/>
          </a:solidFill>
          <a:latin typeface="+mn-lt"/>
          <a:ea typeface="+mn-ea"/>
          <a:cs typeface="+mn-cs"/>
        </a:defRPr>
      </a:lvl3pPr>
      <a:lvl4pPr marL="1756348" algn="l" defTabSz="1170901" rtl="0" eaLnBrk="1" latinLnBrk="0" hangingPunct="1">
        <a:defRPr sz="3600" kern="1200">
          <a:solidFill>
            <a:schemeClr val="tx1"/>
          </a:solidFill>
          <a:latin typeface="+mn-lt"/>
          <a:ea typeface="+mn-ea"/>
          <a:cs typeface="+mn-cs"/>
        </a:defRPr>
      </a:lvl4pPr>
      <a:lvl5pPr marL="2341806" algn="l" defTabSz="1170901" rtl="0" eaLnBrk="1" latinLnBrk="0" hangingPunct="1">
        <a:defRPr sz="3600" kern="1200">
          <a:solidFill>
            <a:schemeClr val="tx1"/>
          </a:solidFill>
          <a:latin typeface="+mn-lt"/>
          <a:ea typeface="+mn-ea"/>
          <a:cs typeface="+mn-cs"/>
        </a:defRPr>
      </a:lvl5pPr>
      <a:lvl6pPr marL="2927242" algn="l" defTabSz="1170901" rtl="0" eaLnBrk="1" latinLnBrk="0" hangingPunct="1">
        <a:defRPr sz="3600" kern="1200">
          <a:solidFill>
            <a:schemeClr val="tx1"/>
          </a:solidFill>
          <a:latin typeface="+mn-lt"/>
          <a:ea typeface="+mn-ea"/>
          <a:cs typeface="+mn-cs"/>
        </a:defRPr>
      </a:lvl6pPr>
      <a:lvl7pPr marL="3512694" algn="l" defTabSz="1170901" rtl="0" eaLnBrk="1" latinLnBrk="0" hangingPunct="1">
        <a:defRPr sz="3600" kern="1200">
          <a:solidFill>
            <a:schemeClr val="tx1"/>
          </a:solidFill>
          <a:latin typeface="+mn-lt"/>
          <a:ea typeface="+mn-ea"/>
          <a:cs typeface="+mn-cs"/>
        </a:defRPr>
      </a:lvl7pPr>
      <a:lvl8pPr marL="4098154" algn="l" defTabSz="1170901" rtl="0" eaLnBrk="1" latinLnBrk="0" hangingPunct="1">
        <a:defRPr sz="3600" kern="1200">
          <a:solidFill>
            <a:schemeClr val="tx1"/>
          </a:solidFill>
          <a:latin typeface="+mn-lt"/>
          <a:ea typeface="+mn-ea"/>
          <a:cs typeface="+mn-cs"/>
        </a:defRPr>
      </a:lvl8pPr>
      <a:lvl9pPr marL="4683608" algn="l" defTabSz="1170901"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57"/>
            <a:ext cx="723900" cy="365125"/>
          </a:xfrm>
          <a:prstGeom prst="rect">
            <a:avLst/>
          </a:prstGeom>
        </p:spPr>
        <p:txBody>
          <a:bodyPr vert="horz" lIns="117157" tIns="58577" rIns="117157" bIns="58577"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557">
              <a:defRPr/>
            </a:pPr>
            <a:fld id="{79C0BFF6-9B14-4446-AF07-628EFEB400B0}" type="slidenum">
              <a:rPr lang="th-TH" smtClean="0">
                <a:solidFill>
                  <a:prstClr val="black">
                    <a:tint val="75000"/>
                  </a:prstClr>
                </a:solidFill>
              </a:rPr>
              <a:pPr defTabSz="117155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71" tIns="63786" rIns="127571" bIns="63786" anchor="ctr"/>
          <a:lstStyle/>
          <a:p>
            <a:pPr algn="ctr" defTabSz="117155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71" tIns="63786" rIns="127571" bIns="6378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55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6" y="800107"/>
            <a:ext cx="4948767" cy="559705"/>
          </a:xfrm>
          <a:prstGeom prst="rect">
            <a:avLst/>
          </a:prstGeom>
          <a:noFill/>
        </p:spPr>
        <p:txBody>
          <a:bodyPr lIns="127571" tIns="63786" rIns="127571" bIns="63786">
            <a:spAutoFit/>
          </a:bodyPr>
          <a:lstStyle/>
          <a:p>
            <a:pPr defTabSz="117155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71" tIns="63786" rIns="127571" bIns="63786" anchor="ctr"/>
          <a:lstStyle/>
          <a:p>
            <a:pPr algn="ctr" defTabSz="1171557">
              <a:defRPr/>
            </a:pPr>
            <a:endParaRPr lang="th-TH" sz="3600" dirty="0">
              <a:solidFill>
                <a:prstClr val="white"/>
              </a:solidFill>
            </a:endParaRPr>
          </a:p>
        </p:txBody>
      </p:sp>
      <p:sp>
        <p:nvSpPr>
          <p:cNvPr id="12" name="TextBox 11"/>
          <p:cNvSpPr txBox="1"/>
          <p:nvPr/>
        </p:nvSpPr>
        <p:spPr>
          <a:xfrm>
            <a:off x="9290073" y="301634"/>
            <a:ext cx="2220383" cy="518408"/>
          </a:xfrm>
          <a:prstGeom prst="rect">
            <a:avLst/>
          </a:prstGeom>
          <a:noFill/>
          <a:effectLst>
            <a:outerShdw blurRad="50800" dist="38100" dir="5400000" algn="t" rotWithShape="0">
              <a:prstClr val="black">
                <a:alpha val="40000"/>
              </a:prstClr>
            </a:outerShdw>
          </a:effectLst>
        </p:spPr>
        <p:txBody>
          <a:bodyPr lIns="117157" tIns="58577" rIns="117157" bIns="58577">
            <a:spAutoFit/>
          </a:bodyPr>
          <a:lstStyle/>
          <a:p>
            <a:pPr algn="r" defTabSz="117155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8069241"/>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782" algn="ctr" rtl="0" fontAlgn="base">
        <a:spcBef>
          <a:spcPct val="0"/>
        </a:spcBef>
        <a:spcAft>
          <a:spcPct val="0"/>
        </a:spcAft>
        <a:defRPr sz="5600">
          <a:solidFill>
            <a:schemeClr val="tx1"/>
          </a:solidFill>
          <a:latin typeface="Arial" pitchFamily="34" charset="0"/>
          <a:cs typeface="Cordia New" pitchFamily="34" charset="-34"/>
        </a:defRPr>
      </a:lvl6pPr>
      <a:lvl7pPr marL="1171557" algn="ctr" rtl="0" fontAlgn="base">
        <a:spcBef>
          <a:spcPct val="0"/>
        </a:spcBef>
        <a:spcAft>
          <a:spcPct val="0"/>
        </a:spcAft>
        <a:defRPr sz="5600">
          <a:solidFill>
            <a:schemeClr val="tx1"/>
          </a:solidFill>
          <a:latin typeface="Arial" pitchFamily="34" charset="0"/>
          <a:cs typeface="Cordia New" pitchFamily="34" charset="-34"/>
        </a:defRPr>
      </a:lvl7pPr>
      <a:lvl8pPr marL="1757335" algn="ctr" rtl="0" fontAlgn="base">
        <a:spcBef>
          <a:spcPct val="0"/>
        </a:spcBef>
        <a:spcAft>
          <a:spcPct val="0"/>
        </a:spcAft>
        <a:defRPr sz="5600">
          <a:solidFill>
            <a:schemeClr val="tx1"/>
          </a:solidFill>
          <a:latin typeface="Arial" pitchFamily="34" charset="0"/>
          <a:cs typeface="Cordia New" pitchFamily="34" charset="-34"/>
        </a:defRPr>
      </a:lvl8pPr>
      <a:lvl9pPr marL="234311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330" indent="-43933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888" indent="-3661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441" indent="-29289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226" indent="-2928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007" indent="-2928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1784" indent="-292892" algn="l" defTabSz="117155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7561" indent="-292892" algn="l" defTabSz="117155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3343" indent="-292892" algn="l" defTabSz="117155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111" indent="-292892" algn="l" defTabSz="117155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557" rtl="0" eaLnBrk="1" latinLnBrk="0" hangingPunct="1">
        <a:defRPr sz="3600" kern="1200">
          <a:solidFill>
            <a:schemeClr val="tx1"/>
          </a:solidFill>
          <a:latin typeface="+mn-lt"/>
          <a:ea typeface="+mn-ea"/>
          <a:cs typeface="+mn-cs"/>
        </a:defRPr>
      </a:lvl1pPr>
      <a:lvl2pPr marL="585782" algn="l" defTabSz="1171557" rtl="0" eaLnBrk="1" latinLnBrk="0" hangingPunct="1">
        <a:defRPr sz="3600" kern="1200">
          <a:solidFill>
            <a:schemeClr val="tx1"/>
          </a:solidFill>
          <a:latin typeface="+mn-lt"/>
          <a:ea typeface="+mn-ea"/>
          <a:cs typeface="+mn-cs"/>
        </a:defRPr>
      </a:lvl2pPr>
      <a:lvl3pPr marL="1171557" algn="l" defTabSz="1171557" rtl="0" eaLnBrk="1" latinLnBrk="0" hangingPunct="1">
        <a:defRPr sz="3600" kern="1200">
          <a:solidFill>
            <a:schemeClr val="tx1"/>
          </a:solidFill>
          <a:latin typeface="+mn-lt"/>
          <a:ea typeface="+mn-ea"/>
          <a:cs typeface="+mn-cs"/>
        </a:defRPr>
      </a:lvl3pPr>
      <a:lvl4pPr marL="1757335" algn="l" defTabSz="1171557" rtl="0" eaLnBrk="1" latinLnBrk="0" hangingPunct="1">
        <a:defRPr sz="3600" kern="1200">
          <a:solidFill>
            <a:schemeClr val="tx1"/>
          </a:solidFill>
          <a:latin typeface="+mn-lt"/>
          <a:ea typeface="+mn-ea"/>
          <a:cs typeface="+mn-cs"/>
        </a:defRPr>
      </a:lvl4pPr>
      <a:lvl5pPr marL="2343117" algn="l" defTabSz="1171557" rtl="0" eaLnBrk="1" latinLnBrk="0" hangingPunct="1">
        <a:defRPr sz="3600" kern="1200">
          <a:solidFill>
            <a:schemeClr val="tx1"/>
          </a:solidFill>
          <a:latin typeface="+mn-lt"/>
          <a:ea typeface="+mn-ea"/>
          <a:cs typeface="+mn-cs"/>
        </a:defRPr>
      </a:lvl5pPr>
      <a:lvl6pPr marL="2928889" algn="l" defTabSz="1171557" rtl="0" eaLnBrk="1" latinLnBrk="0" hangingPunct="1">
        <a:defRPr sz="3600" kern="1200">
          <a:solidFill>
            <a:schemeClr val="tx1"/>
          </a:solidFill>
          <a:latin typeface="+mn-lt"/>
          <a:ea typeface="+mn-ea"/>
          <a:cs typeface="+mn-cs"/>
        </a:defRPr>
      </a:lvl6pPr>
      <a:lvl7pPr marL="3514667" algn="l" defTabSz="1171557" rtl="0" eaLnBrk="1" latinLnBrk="0" hangingPunct="1">
        <a:defRPr sz="3600" kern="1200">
          <a:solidFill>
            <a:schemeClr val="tx1"/>
          </a:solidFill>
          <a:latin typeface="+mn-lt"/>
          <a:ea typeface="+mn-ea"/>
          <a:cs typeface="+mn-cs"/>
        </a:defRPr>
      </a:lvl7pPr>
      <a:lvl8pPr marL="4100451" algn="l" defTabSz="1171557" rtl="0" eaLnBrk="1" latinLnBrk="0" hangingPunct="1">
        <a:defRPr sz="3600" kern="1200">
          <a:solidFill>
            <a:schemeClr val="tx1"/>
          </a:solidFill>
          <a:latin typeface="+mn-lt"/>
          <a:ea typeface="+mn-ea"/>
          <a:cs typeface="+mn-cs"/>
        </a:defRPr>
      </a:lvl8pPr>
      <a:lvl9pPr marL="4686232" algn="l" defTabSz="1171557" rtl="0" eaLnBrk="1" latinLnBrk="0" hangingPunct="1">
        <a:defRPr sz="3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9"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2"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2" y="642938"/>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7986" y="800101"/>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53"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1119035"/>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3"/>
            <a:ext cx="723900" cy="365125"/>
          </a:xfrm>
          <a:prstGeom prst="rect">
            <a:avLst/>
          </a:prstGeom>
        </p:spPr>
        <p:txBody>
          <a:bodyPr vert="horz" lIns="91058" tIns="45537" rIns="91058" bIns="45537"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3006"/>
            <a:ext cx="4341284" cy="65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173" tIns="49601" rIns="99173" bIns="4960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dirty="0">
                <a:solidFill>
                  <a:prstClr val="white"/>
                </a:solidFill>
              </a:rPr>
              <a:t>HIV and AIDS</a:t>
            </a:r>
            <a:endParaRPr lang="th-TH" sz="3600" b="1">
              <a:solidFill>
                <a:prstClr val="white"/>
              </a:solidFill>
            </a:endParaRPr>
          </a:p>
        </p:txBody>
      </p:sp>
      <p:sp>
        <p:nvSpPr>
          <p:cNvPr id="27" name="TextBox 26"/>
          <p:cNvSpPr txBox="1"/>
          <p:nvPr/>
        </p:nvSpPr>
        <p:spPr>
          <a:xfrm>
            <a:off x="7148100" y="800143"/>
            <a:ext cx="4948767" cy="438725"/>
          </a:xfrm>
          <a:prstGeom prst="rect">
            <a:avLst/>
          </a:prstGeom>
          <a:noFill/>
        </p:spPr>
        <p:txBody>
          <a:bodyPr lIns="99173" tIns="49601" rIns="99173" bIns="49601">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anchor="ctr"/>
          <a:lstStyle/>
          <a:p>
            <a:pPr algn="ctr">
              <a:defRPr/>
            </a:pPr>
            <a:endParaRPr lang="th-TH" sz="2800" dirty="0">
              <a:solidFill>
                <a:prstClr val="white"/>
              </a:solidFill>
            </a:endParaRPr>
          </a:p>
        </p:txBody>
      </p:sp>
      <p:sp>
        <p:nvSpPr>
          <p:cNvPr id="12" name="TextBox 11"/>
          <p:cNvSpPr txBox="1"/>
          <p:nvPr/>
        </p:nvSpPr>
        <p:spPr>
          <a:xfrm>
            <a:off x="9290189" y="301684"/>
            <a:ext cx="2220383" cy="415129"/>
          </a:xfrm>
          <a:prstGeom prst="rect">
            <a:avLst/>
          </a:prstGeom>
          <a:noFill/>
          <a:effectLst>
            <a:outerShdw blurRad="50800" dist="38100" dir="5400000" algn="t" rotWithShape="0">
              <a:prstClr val="black">
                <a:alpha val="40000"/>
              </a:prstClr>
            </a:outerShdw>
          </a:effectLst>
        </p:spPr>
        <p:txBody>
          <a:bodyPr lIns="91058" tIns="45537" rIns="91058" bIns="45537">
            <a:spAutoFit/>
          </a:bodyPr>
          <a:lstStyle/>
          <a:p>
            <a:pPr algn="r">
              <a:defRPr/>
            </a:pPr>
            <a:r>
              <a:rPr lang="en-US" sz="21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1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57342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329" algn="ctr" rtl="0" fontAlgn="base">
        <a:spcBef>
          <a:spcPct val="0"/>
        </a:spcBef>
        <a:spcAft>
          <a:spcPct val="0"/>
        </a:spcAft>
        <a:defRPr sz="4400">
          <a:solidFill>
            <a:schemeClr val="tx1"/>
          </a:solidFill>
          <a:latin typeface="Arial" pitchFamily="34" charset="0"/>
          <a:cs typeface="Cordia New" pitchFamily="34" charset="-34"/>
        </a:defRPr>
      </a:lvl6pPr>
      <a:lvl7pPr marL="910652" algn="ctr" rtl="0" fontAlgn="base">
        <a:spcBef>
          <a:spcPct val="0"/>
        </a:spcBef>
        <a:spcAft>
          <a:spcPct val="0"/>
        </a:spcAft>
        <a:defRPr sz="4400">
          <a:solidFill>
            <a:schemeClr val="tx1"/>
          </a:solidFill>
          <a:latin typeface="Arial" pitchFamily="34" charset="0"/>
          <a:cs typeface="Cordia New" pitchFamily="34" charset="-34"/>
        </a:defRPr>
      </a:lvl7pPr>
      <a:lvl8pPr marL="1365980" algn="ctr" rtl="0" fontAlgn="base">
        <a:spcBef>
          <a:spcPct val="0"/>
        </a:spcBef>
        <a:spcAft>
          <a:spcPct val="0"/>
        </a:spcAft>
        <a:defRPr sz="4400">
          <a:solidFill>
            <a:schemeClr val="tx1"/>
          </a:solidFill>
          <a:latin typeface="Arial" pitchFamily="34" charset="0"/>
          <a:cs typeface="Cordia New" pitchFamily="34" charset="-34"/>
        </a:defRPr>
      </a:lvl8pPr>
      <a:lvl9pPr marL="182127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493" indent="-34149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9910" indent="-284562"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8316" indent="-22767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3621" indent="-227676"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48948" indent="-227676"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4297"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596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4920"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02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0652" rtl="0" eaLnBrk="1" latinLnBrk="0" hangingPunct="1">
        <a:defRPr sz="2800" kern="1200">
          <a:solidFill>
            <a:schemeClr val="tx1"/>
          </a:solidFill>
          <a:latin typeface="+mn-lt"/>
          <a:ea typeface="+mn-ea"/>
          <a:cs typeface="+mn-cs"/>
        </a:defRPr>
      </a:lvl1pPr>
      <a:lvl2pPr marL="455329" algn="l" defTabSz="910652" rtl="0" eaLnBrk="1" latinLnBrk="0" hangingPunct="1">
        <a:defRPr sz="2800" kern="1200">
          <a:solidFill>
            <a:schemeClr val="tx1"/>
          </a:solidFill>
          <a:latin typeface="+mn-lt"/>
          <a:ea typeface="+mn-ea"/>
          <a:cs typeface="+mn-cs"/>
        </a:defRPr>
      </a:lvl2pPr>
      <a:lvl3pPr marL="910652" algn="l" defTabSz="910652" rtl="0" eaLnBrk="1" latinLnBrk="0" hangingPunct="1">
        <a:defRPr sz="2800" kern="1200">
          <a:solidFill>
            <a:schemeClr val="tx1"/>
          </a:solidFill>
          <a:latin typeface="+mn-lt"/>
          <a:ea typeface="+mn-ea"/>
          <a:cs typeface="+mn-cs"/>
        </a:defRPr>
      </a:lvl3pPr>
      <a:lvl4pPr marL="1365980" algn="l" defTabSz="910652" rtl="0" eaLnBrk="1" latinLnBrk="0" hangingPunct="1">
        <a:defRPr sz="2800" kern="1200">
          <a:solidFill>
            <a:schemeClr val="tx1"/>
          </a:solidFill>
          <a:latin typeface="+mn-lt"/>
          <a:ea typeface="+mn-ea"/>
          <a:cs typeface="+mn-cs"/>
        </a:defRPr>
      </a:lvl4pPr>
      <a:lvl5pPr marL="1821275" algn="l" defTabSz="910652" rtl="0" eaLnBrk="1" latinLnBrk="0" hangingPunct="1">
        <a:defRPr sz="2800" kern="1200">
          <a:solidFill>
            <a:schemeClr val="tx1"/>
          </a:solidFill>
          <a:latin typeface="+mn-lt"/>
          <a:ea typeface="+mn-ea"/>
          <a:cs typeface="+mn-cs"/>
        </a:defRPr>
      </a:lvl5pPr>
      <a:lvl6pPr marL="2276622" algn="l" defTabSz="910652" rtl="0" eaLnBrk="1" latinLnBrk="0" hangingPunct="1">
        <a:defRPr sz="2800" kern="1200">
          <a:solidFill>
            <a:schemeClr val="tx1"/>
          </a:solidFill>
          <a:latin typeface="+mn-lt"/>
          <a:ea typeface="+mn-ea"/>
          <a:cs typeface="+mn-cs"/>
        </a:defRPr>
      </a:lvl6pPr>
      <a:lvl7pPr marL="2731961" algn="l" defTabSz="910652" rtl="0" eaLnBrk="1" latinLnBrk="0" hangingPunct="1">
        <a:defRPr sz="2800" kern="1200">
          <a:solidFill>
            <a:schemeClr val="tx1"/>
          </a:solidFill>
          <a:latin typeface="+mn-lt"/>
          <a:ea typeface="+mn-ea"/>
          <a:cs typeface="+mn-cs"/>
        </a:defRPr>
      </a:lvl7pPr>
      <a:lvl8pPr marL="3187270" algn="l" defTabSz="910652" rtl="0" eaLnBrk="1" latinLnBrk="0" hangingPunct="1">
        <a:defRPr sz="2800" kern="1200">
          <a:solidFill>
            <a:schemeClr val="tx1"/>
          </a:solidFill>
          <a:latin typeface="+mn-lt"/>
          <a:ea typeface="+mn-ea"/>
          <a:cs typeface="+mn-cs"/>
        </a:defRPr>
      </a:lvl8pPr>
      <a:lvl9pPr marL="3642570" algn="l" defTabSz="910652"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360701"/>
            <a:ext cx="11715789" cy="6140134"/>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rtlCol="0" anchor="ctr"/>
          <a:lstStyle/>
          <a:p>
            <a:pPr algn="ctr"/>
            <a:endParaRPr lang="th-TH" sz="2800" dirty="0">
              <a:solidFill>
                <a:prstClr val="white"/>
              </a:solidFill>
            </a:endParaRPr>
          </a:p>
        </p:txBody>
      </p:sp>
      <p:sp>
        <p:nvSpPr>
          <p:cNvPr id="14" name="TextBox 13"/>
          <p:cNvSpPr txBox="1"/>
          <p:nvPr/>
        </p:nvSpPr>
        <p:spPr>
          <a:xfrm>
            <a:off x="9340712" y="6508247"/>
            <a:ext cx="2286016" cy="284837"/>
          </a:xfrm>
          <a:prstGeom prst="rect">
            <a:avLst/>
          </a:prstGeom>
          <a:noFill/>
        </p:spPr>
        <p:txBody>
          <a:bodyPr wrap="square" lIns="99173" tIns="49601" rIns="99173" bIns="49601" rtlCol="0">
            <a:spAutoFit/>
          </a:bodyPr>
          <a:lstStyle/>
          <a:p>
            <a:pPr algn="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4" name="Picture 3" descr="color-01.png"/>
          <p:cNvPicPr>
            <a:picLocks noChangeAspect="1"/>
          </p:cNvPicPr>
          <p:nvPr/>
        </p:nvPicPr>
        <p:blipFill>
          <a:blip r:embed="rId4" cstate="print"/>
          <a:srcRect b="10271"/>
          <a:stretch>
            <a:fillRect/>
          </a:stretch>
        </p:blipFill>
        <p:spPr>
          <a:xfrm>
            <a:off x="3326420" y="1189577"/>
            <a:ext cx="7489967" cy="5311258"/>
          </a:xfrm>
          <a:prstGeom prst="rect">
            <a:avLst/>
          </a:prstGeom>
        </p:spPr>
      </p:pic>
    </p:spTree>
    <p:extLst>
      <p:ext uri="{BB962C8B-B14F-4D97-AF65-F5344CB8AC3E}">
        <p14:creationId xmlns:p14="http://schemas.microsoft.com/office/powerpoint/2010/main" val="2323345643"/>
      </p:ext>
    </p:extLst>
  </p:cSld>
  <p:clrMap bg1="lt1" tx1="dk1" bg2="lt2" tx2="dk2" accent1="accent1" accent2="accent2" accent3="accent3" accent4="accent4" accent5="accent5" accent6="accent6" hlink="hlink" folHlink="folHlink"/>
  <p:sldLayoutIdLst>
    <p:sldLayoutId id="2147483682" r:id="rId1"/>
    <p:sldLayoutId id="2147483683" r:id="rId2"/>
  </p:sldLayoutIdLst>
  <p:hf hdr="0" ftr="0" dt="0"/>
  <p:txStyles>
    <p:titleStyle>
      <a:lvl1pPr algn="ctr" defTabSz="910652" rtl="0" eaLnBrk="1" latinLnBrk="0" hangingPunct="1">
        <a:spcBef>
          <a:spcPct val="0"/>
        </a:spcBef>
        <a:buNone/>
        <a:defRPr sz="4400" kern="1200">
          <a:solidFill>
            <a:schemeClr val="tx1"/>
          </a:solidFill>
          <a:latin typeface="+mj-lt"/>
          <a:ea typeface="+mj-ea"/>
          <a:cs typeface="+mj-cs"/>
        </a:defRPr>
      </a:lvl1pPr>
    </p:titleStyle>
    <p:bodyStyle>
      <a:lvl1pPr marL="341493" indent="-341493" algn="l" defTabSz="91065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9910" indent="-284562" algn="l" defTabSz="91065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8316" indent="-227676" algn="l" defTabSz="91065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3621"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48948"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04297"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596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4920"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02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0652" rtl="0" eaLnBrk="1" latinLnBrk="0" hangingPunct="1">
        <a:defRPr sz="2800" kern="1200">
          <a:solidFill>
            <a:schemeClr val="tx1"/>
          </a:solidFill>
          <a:latin typeface="+mn-lt"/>
          <a:ea typeface="+mn-ea"/>
          <a:cs typeface="+mn-cs"/>
        </a:defRPr>
      </a:lvl1pPr>
      <a:lvl2pPr marL="455329" algn="l" defTabSz="910652" rtl="0" eaLnBrk="1" latinLnBrk="0" hangingPunct="1">
        <a:defRPr sz="2800" kern="1200">
          <a:solidFill>
            <a:schemeClr val="tx1"/>
          </a:solidFill>
          <a:latin typeface="+mn-lt"/>
          <a:ea typeface="+mn-ea"/>
          <a:cs typeface="+mn-cs"/>
        </a:defRPr>
      </a:lvl2pPr>
      <a:lvl3pPr marL="910652" algn="l" defTabSz="910652" rtl="0" eaLnBrk="1" latinLnBrk="0" hangingPunct="1">
        <a:defRPr sz="2800" kern="1200">
          <a:solidFill>
            <a:schemeClr val="tx1"/>
          </a:solidFill>
          <a:latin typeface="+mn-lt"/>
          <a:ea typeface="+mn-ea"/>
          <a:cs typeface="+mn-cs"/>
        </a:defRPr>
      </a:lvl3pPr>
      <a:lvl4pPr marL="1365980" algn="l" defTabSz="910652" rtl="0" eaLnBrk="1" latinLnBrk="0" hangingPunct="1">
        <a:defRPr sz="2800" kern="1200">
          <a:solidFill>
            <a:schemeClr val="tx1"/>
          </a:solidFill>
          <a:latin typeface="+mn-lt"/>
          <a:ea typeface="+mn-ea"/>
          <a:cs typeface="+mn-cs"/>
        </a:defRPr>
      </a:lvl4pPr>
      <a:lvl5pPr marL="1821275" algn="l" defTabSz="910652" rtl="0" eaLnBrk="1" latinLnBrk="0" hangingPunct="1">
        <a:defRPr sz="2800" kern="1200">
          <a:solidFill>
            <a:schemeClr val="tx1"/>
          </a:solidFill>
          <a:latin typeface="+mn-lt"/>
          <a:ea typeface="+mn-ea"/>
          <a:cs typeface="+mn-cs"/>
        </a:defRPr>
      </a:lvl5pPr>
      <a:lvl6pPr marL="2276622" algn="l" defTabSz="910652" rtl="0" eaLnBrk="1" latinLnBrk="0" hangingPunct="1">
        <a:defRPr sz="2800" kern="1200">
          <a:solidFill>
            <a:schemeClr val="tx1"/>
          </a:solidFill>
          <a:latin typeface="+mn-lt"/>
          <a:ea typeface="+mn-ea"/>
          <a:cs typeface="+mn-cs"/>
        </a:defRPr>
      </a:lvl6pPr>
      <a:lvl7pPr marL="2731961" algn="l" defTabSz="910652" rtl="0" eaLnBrk="1" latinLnBrk="0" hangingPunct="1">
        <a:defRPr sz="2800" kern="1200">
          <a:solidFill>
            <a:schemeClr val="tx1"/>
          </a:solidFill>
          <a:latin typeface="+mn-lt"/>
          <a:ea typeface="+mn-ea"/>
          <a:cs typeface="+mn-cs"/>
        </a:defRPr>
      </a:lvl7pPr>
      <a:lvl8pPr marL="3187270" algn="l" defTabSz="910652" rtl="0" eaLnBrk="1" latinLnBrk="0" hangingPunct="1">
        <a:defRPr sz="2800" kern="1200">
          <a:solidFill>
            <a:schemeClr val="tx1"/>
          </a:solidFill>
          <a:latin typeface="+mn-lt"/>
          <a:ea typeface="+mn-ea"/>
          <a:cs typeface="+mn-cs"/>
        </a:defRPr>
      </a:lvl8pPr>
      <a:lvl9pPr marL="3642570" algn="l" defTabSz="910652"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3"/>
            <a:ext cx="723900" cy="365125"/>
          </a:xfrm>
          <a:prstGeom prst="rect">
            <a:avLst/>
          </a:prstGeom>
        </p:spPr>
        <p:txBody>
          <a:bodyPr vert="horz" wrap="square" lIns="91058" tIns="45537" rIns="91058" bIns="45537"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D106FF99-581D-4F20-8850-5A562DED17F3}" type="slidenum">
              <a:rPr lang="th-TH" smtClean="0">
                <a:ea typeface="ＭＳ Ｐゴシック" pitchFamily="34" charset="-128"/>
              </a:rPr>
              <a:pPr fontAlgn="base">
                <a:spcBef>
                  <a:spcPct val="0"/>
                </a:spcBef>
                <a:spcAft>
                  <a:spcPct val="0"/>
                </a:spcAft>
              </a:pPr>
              <a:t>‹#›</a:t>
            </a:fld>
            <a:endParaRPr lang="th-TH">
              <a:ea typeface="ＭＳ Ｐゴシック" pitchFamily="34" charset="-128"/>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3006"/>
            <a:ext cx="4341284" cy="65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173" tIns="49601" rIns="99173" bIns="49601">
            <a:spAutoFit/>
          </a:bodyPr>
          <a:lstStyle>
            <a:lvl1pPr>
              <a:defRPr sz="2800">
                <a:solidFill>
                  <a:schemeClr val="tx1"/>
                </a:solidFill>
                <a:latin typeface="Arial" pitchFamily="34" charset="0"/>
                <a:ea typeface="Cordia New"/>
                <a:cs typeface="Cordia New"/>
              </a:defRPr>
            </a:lvl1pPr>
            <a:lvl2pPr marL="742950" indent="-285750">
              <a:defRPr sz="2800">
                <a:solidFill>
                  <a:schemeClr val="tx1"/>
                </a:solidFill>
                <a:latin typeface="Arial" pitchFamily="34" charset="0"/>
                <a:ea typeface="Cordia New"/>
                <a:cs typeface="Cordia New"/>
              </a:defRPr>
            </a:lvl2pPr>
            <a:lvl3pPr marL="1143000" indent="-228600">
              <a:defRPr sz="2800">
                <a:solidFill>
                  <a:schemeClr val="tx1"/>
                </a:solidFill>
                <a:latin typeface="Arial" pitchFamily="34" charset="0"/>
                <a:ea typeface="Cordia New"/>
                <a:cs typeface="Cordia New"/>
              </a:defRPr>
            </a:lvl3pPr>
            <a:lvl4pPr marL="1600200" indent="-228600">
              <a:defRPr sz="2800">
                <a:solidFill>
                  <a:schemeClr val="tx1"/>
                </a:solidFill>
                <a:latin typeface="Arial" pitchFamily="34" charset="0"/>
                <a:ea typeface="Cordia New"/>
                <a:cs typeface="Cordia New"/>
              </a:defRPr>
            </a:lvl4pPr>
            <a:lvl5pPr marL="2057400" indent="-228600">
              <a:defRPr sz="2800">
                <a:solidFill>
                  <a:schemeClr val="tx1"/>
                </a:solidFill>
                <a:latin typeface="Arial" pitchFamily="34" charset="0"/>
                <a:ea typeface="Cordia New"/>
                <a:cs typeface="Cordia New"/>
              </a:defRPr>
            </a:lvl5pPr>
            <a:lvl6pPr marL="2514600" indent="-228600" fontAlgn="base">
              <a:spcBef>
                <a:spcPct val="0"/>
              </a:spcBef>
              <a:spcAft>
                <a:spcPct val="0"/>
              </a:spcAft>
              <a:defRPr sz="2800">
                <a:solidFill>
                  <a:schemeClr val="tx1"/>
                </a:solidFill>
                <a:latin typeface="Arial" pitchFamily="34" charset="0"/>
                <a:ea typeface="Cordia New"/>
                <a:cs typeface="Cordia New"/>
              </a:defRPr>
            </a:lvl6pPr>
            <a:lvl7pPr marL="2971800" indent="-228600" fontAlgn="base">
              <a:spcBef>
                <a:spcPct val="0"/>
              </a:spcBef>
              <a:spcAft>
                <a:spcPct val="0"/>
              </a:spcAft>
              <a:defRPr sz="2800">
                <a:solidFill>
                  <a:schemeClr val="tx1"/>
                </a:solidFill>
                <a:latin typeface="Arial" pitchFamily="34" charset="0"/>
                <a:ea typeface="Cordia New"/>
                <a:cs typeface="Cordia New"/>
              </a:defRPr>
            </a:lvl7pPr>
            <a:lvl8pPr marL="3429000" indent="-228600" fontAlgn="base">
              <a:spcBef>
                <a:spcPct val="0"/>
              </a:spcBef>
              <a:spcAft>
                <a:spcPct val="0"/>
              </a:spcAft>
              <a:defRPr sz="2800">
                <a:solidFill>
                  <a:schemeClr val="tx1"/>
                </a:solidFill>
                <a:latin typeface="Arial" pitchFamily="34" charset="0"/>
                <a:ea typeface="Cordia New"/>
                <a:cs typeface="Cordia New"/>
              </a:defRPr>
            </a:lvl8pPr>
            <a:lvl9pPr marL="3886200" indent="-228600" fontAlgn="base">
              <a:spcBef>
                <a:spcPct val="0"/>
              </a:spcBef>
              <a:spcAft>
                <a:spcPct val="0"/>
              </a:spcAft>
              <a:defRPr sz="2800">
                <a:solidFill>
                  <a:schemeClr val="tx1"/>
                </a:solidFill>
                <a:latin typeface="Arial" pitchFamily="34" charset="0"/>
                <a:ea typeface="Cordia New"/>
                <a:cs typeface="Cordia New"/>
              </a:defRPr>
            </a:lvl9pPr>
          </a:lstStyle>
          <a:p>
            <a:pPr fontAlgn="base">
              <a:spcBef>
                <a:spcPct val="0"/>
              </a:spcBef>
              <a:spcAft>
                <a:spcPct val="0"/>
              </a:spcAft>
              <a:defRPr/>
            </a:pPr>
            <a:r>
              <a:rPr lang="en-US" sz="3600" b="1" dirty="0">
                <a:solidFill>
                  <a:prstClr val="white"/>
                </a:solidFill>
              </a:rPr>
              <a:t>HIV and AIDS</a:t>
            </a:r>
            <a:endParaRPr lang="th-TH" sz="3600" b="1">
              <a:solidFill>
                <a:prstClr val="white"/>
              </a:solidFill>
            </a:endParaRPr>
          </a:p>
        </p:txBody>
      </p:sp>
      <p:sp>
        <p:nvSpPr>
          <p:cNvPr id="27" name="TextBox 26"/>
          <p:cNvSpPr txBox="1"/>
          <p:nvPr/>
        </p:nvSpPr>
        <p:spPr>
          <a:xfrm>
            <a:off x="7148100" y="800143"/>
            <a:ext cx="4948767" cy="438725"/>
          </a:xfrm>
          <a:prstGeom prst="rect">
            <a:avLst/>
          </a:prstGeom>
          <a:noFill/>
        </p:spPr>
        <p:txBody>
          <a:bodyPr lIns="99173" tIns="49601" rIns="99173" bIns="49601">
            <a:spAutoFit/>
          </a:bodyPr>
          <a:lstStyle/>
          <a:p>
            <a:pPr>
              <a:defRPr/>
            </a:pPr>
            <a:r>
              <a:rPr lang="en-US" sz="2200" kern="700" dirty="0">
                <a:solidFill>
                  <a:prstClr val="white"/>
                </a:solidFill>
                <a:ea typeface="ＭＳ Ｐゴシック" pitchFamily="34" charset="-128"/>
                <a:cs typeface="Arial" pitchFamily="34" charset="0"/>
              </a:rPr>
              <a:t>Data Hub for Asia-Pacific</a:t>
            </a:r>
            <a:endParaRPr lang="th-TH" sz="2200" kern="700" dirty="0">
              <a:solidFill>
                <a:prstClr val="white"/>
              </a:solidFill>
              <a:ea typeface="ＭＳ Ｐゴシック" pitchFamily="34" charset="-128"/>
            </a:endParaRPr>
          </a:p>
        </p:txBody>
      </p:sp>
      <p:pic>
        <p:nvPicPr>
          <p:cNvPr id="4104"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93146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5pPr>
      <a:lvl6pPr marL="455329" algn="ctr" rtl="0" fontAlgn="base">
        <a:spcBef>
          <a:spcPct val="0"/>
        </a:spcBef>
        <a:spcAft>
          <a:spcPct val="0"/>
        </a:spcAft>
        <a:defRPr sz="4400">
          <a:solidFill>
            <a:schemeClr val="tx1"/>
          </a:solidFill>
          <a:latin typeface="Arial" pitchFamily="34" charset="0"/>
          <a:ea typeface="Cordia New"/>
          <a:cs typeface="Cordia New"/>
        </a:defRPr>
      </a:lvl6pPr>
      <a:lvl7pPr marL="910652" algn="ctr" rtl="0" fontAlgn="base">
        <a:spcBef>
          <a:spcPct val="0"/>
        </a:spcBef>
        <a:spcAft>
          <a:spcPct val="0"/>
        </a:spcAft>
        <a:defRPr sz="4400">
          <a:solidFill>
            <a:schemeClr val="tx1"/>
          </a:solidFill>
          <a:latin typeface="Arial" pitchFamily="34" charset="0"/>
          <a:ea typeface="Cordia New"/>
          <a:cs typeface="Cordia New"/>
        </a:defRPr>
      </a:lvl7pPr>
      <a:lvl8pPr marL="1365980" algn="ctr" rtl="0" fontAlgn="base">
        <a:spcBef>
          <a:spcPct val="0"/>
        </a:spcBef>
        <a:spcAft>
          <a:spcPct val="0"/>
        </a:spcAft>
        <a:defRPr sz="4400">
          <a:solidFill>
            <a:schemeClr val="tx1"/>
          </a:solidFill>
          <a:latin typeface="Arial" pitchFamily="34" charset="0"/>
          <a:ea typeface="Cordia New"/>
          <a:cs typeface="Cordia New"/>
        </a:defRPr>
      </a:lvl8pPr>
      <a:lvl9pPr marL="1821275" algn="ctr" rtl="0" fontAlgn="base">
        <a:spcBef>
          <a:spcPct val="0"/>
        </a:spcBef>
        <a:spcAft>
          <a:spcPct val="0"/>
        </a:spcAft>
        <a:defRPr sz="4400">
          <a:solidFill>
            <a:schemeClr val="tx1"/>
          </a:solidFill>
          <a:latin typeface="Arial" pitchFamily="34" charset="0"/>
          <a:ea typeface="Cordia New"/>
          <a:cs typeface="Cordia New"/>
        </a:defRPr>
      </a:lvl9pPr>
    </p:titleStyle>
    <p:bodyStyle>
      <a:lvl1pPr marL="341493" indent="-341493"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39910" indent="-284562"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a:cs typeface="Cordia New" charset="0"/>
        </a:defRPr>
      </a:lvl2pPr>
      <a:lvl3pPr marL="1138316" indent="-227676"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a:cs typeface="Cordia New" charset="0"/>
        </a:defRPr>
      </a:lvl3pPr>
      <a:lvl4pPr marL="1593621" indent="-227676" algn="l" rtl="0" eaLnBrk="0" fontAlgn="base" hangingPunct="0">
        <a:spcBef>
          <a:spcPct val="20000"/>
        </a:spcBef>
        <a:spcAft>
          <a:spcPct val="0"/>
        </a:spcAft>
        <a:buFont typeface="Arial" pitchFamily="34" charset="0"/>
        <a:buChar char="–"/>
        <a:defRPr sz="2100" kern="1200">
          <a:solidFill>
            <a:schemeClr val="tx1"/>
          </a:solidFill>
          <a:latin typeface="Arial" charset="0"/>
          <a:ea typeface="Cordia New"/>
          <a:cs typeface="Cordia New" charset="0"/>
        </a:defRPr>
      </a:lvl4pPr>
      <a:lvl5pPr marL="2048948" indent="-227676" algn="l" rtl="0" eaLnBrk="0" fontAlgn="base" hangingPunct="0">
        <a:spcBef>
          <a:spcPct val="20000"/>
        </a:spcBef>
        <a:spcAft>
          <a:spcPct val="0"/>
        </a:spcAft>
        <a:buFont typeface="Arial" pitchFamily="34" charset="0"/>
        <a:buChar char="»"/>
        <a:defRPr sz="2100" kern="1200">
          <a:solidFill>
            <a:schemeClr val="tx1"/>
          </a:solidFill>
          <a:latin typeface="Arial" charset="0"/>
          <a:ea typeface="Cordia New"/>
          <a:cs typeface="Cordia New" charset="0"/>
        </a:defRPr>
      </a:lvl5pPr>
      <a:lvl6pPr marL="2504297"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596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4920"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02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0652" rtl="0" eaLnBrk="1" latinLnBrk="0" hangingPunct="1">
        <a:defRPr sz="2800" kern="1200">
          <a:solidFill>
            <a:schemeClr val="tx1"/>
          </a:solidFill>
          <a:latin typeface="+mn-lt"/>
          <a:ea typeface="+mn-ea"/>
          <a:cs typeface="+mn-cs"/>
        </a:defRPr>
      </a:lvl1pPr>
      <a:lvl2pPr marL="455329" algn="l" defTabSz="910652" rtl="0" eaLnBrk="1" latinLnBrk="0" hangingPunct="1">
        <a:defRPr sz="2800" kern="1200">
          <a:solidFill>
            <a:schemeClr val="tx1"/>
          </a:solidFill>
          <a:latin typeface="+mn-lt"/>
          <a:ea typeface="+mn-ea"/>
          <a:cs typeface="+mn-cs"/>
        </a:defRPr>
      </a:lvl2pPr>
      <a:lvl3pPr marL="910652" algn="l" defTabSz="910652" rtl="0" eaLnBrk="1" latinLnBrk="0" hangingPunct="1">
        <a:defRPr sz="2800" kern="1200">
          <a:solidFill>
            <a:schemeClr val="tx1"/>
          </a:solidFill>
          <a:latin typeface="+mn-lt"/>
          <a:ea typeface="+mn-ea"/>
          <a:cs typeface="+mn-cs"/>
        </a:defRPr>
      </a:lvl3pPr>
      <a:lvl4pPr marL="1365980" algn="l" defTabSz="910652" rtl="0" eaLnBrk="1" latinLnBrk="0" hangingPunct="1">
        <a:defRPr sz="2800" kern="1200">
          <a:solidFill>
            <a:schemeClr val="tx1"/>
          </a:solidFill>
          <a:latin typeface="+mn-lt"/>
          <a:ea typeface="+mn-ea"/>
          <a:cs typeface="+mn-cs"/>
        </a:defRPr>
      </a:lvl4pPr>
      <a:lvl5pPr marL="1821275" algn="l" defTabSz="910652" rtl="0" eaLnBrk="1" latinLnBrk="0" hangingPunct="1">
        <a:defRPr sz="2800" kern="1200">
          <a:solidFill>
            <a:schemeClr val="tx1"/>
          </a:solidFill>
          <a:latin typeface="+mn-lt"/>
          <a:ea typeface="+mn-ea"/>
          <a:cs typeface="+mn-cs"/>
        </a:defRPr>
      </a:lvl5pPr>
      <a:lvl6pPr marL="2276622" algn="l" defTabSz="910652" rtl="0" eaLnBrk="1" latinLnBrk="0" hangingPunct="1">
        <a:defRPr sz="2800" kern="1200">
          <a:solidFill>
            <a:schemeClr val="tx1"/>
          </a:solidFill>
          <a:latin typeface="+mn-lt"/>
          <a:ea typeface="+mn-ea"/>
          <a:cs typeface="+mn-cs"/>
        </a:defRPr>
      </a:lvl6pPr>
      <a:lvl7pPr marL="2731961" algn="l" defTabSz="910652" rtl="0" eaLnBrk="1" latinLnBrk="0" hangingPunct="1">
        <a:defRPr sz="2800" kern="1200">
          <a:solidFill>
            <a:schemeClr val="tx1"/>
          </a:solidFill>
          <a:latin typeface="+mn-lt"/>
          <a:ea typeface="+mn-ea"/>
          <a:cs typeface="+mn-cs"/>
        </a:defRPr>
      </a:lvl7pPr>
      <a:lvl8pPr marL="3187270" algn="l" defTabSz="910652" rtl="0" eaLnBrk="1" latinLnBrk="0" hangingPunct="1">
        <a:defRPr sz="2800" kern="1200">
          <a:solidFill>
            <a:schemeClr val="tx1"/>
          </a:solidFill>
          <a:latin typeface="+mn-lt"/>
          <a:ea typeface="+mn-ea"/>
          <a:cs typeface="+mn-cs"/>
        </a:defRPr>
      </a:lvl8pPr>
      <a:lvl9pPr marL="3642570" algn="l" defTabSz="910652"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3"/>
            <a:ext cx="723900" cy="365125"/>
          </a:xfrm>
          <a:prstGeom prst="rect">
            <a:avLst/>
          </a:prstGeom>
        </p:spPr>
        <p:txBody>
          <a:bodyPr vert="horz" wrap="square" lIns="91058" tIns="45537" rIns="91058" bIns="45537"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3006"/>
            <a:ext cx="4341284" cy="654169"/>
          </a:xfrm>
          <a:prstGeom prst="rect">
            <a:avLst/>
          </a:prstGeom>
          <a:noFill/>
          <a:ln>
            <a:noFill/>
          </a:ln>
        </p:spPr>
        <p:txBody>
          <a:bodyPr lIns="99173" tIns="49601" rIns="99173" bIns="49601">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dirty="0">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8100" y="800143"/>
            <a:ext cx="4948767" cy="438725"/>
          </a:xfrm>
          <a:prstGeom prst="rect">
            <a:avLst/>
          </a:prstGeom>
          <a:noFill/>
        </p:spPr>
        <p:txBody>
          <a:bodyPr lIns="99173" tIns="49601" rIns="99173" bIns="49601">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72733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329" algn="ctr" rtl="0" fontAlgn="base">
        <a:spcBef>
          <a:spcPct val="0"/>
        </a:spcBef>
        <a:spcAft>
          <a:spcPct val="0"/>
        </a:spcAft>
        <a:defRPr sz="4400">
          <a:solidFill>
            <a:schemeClr val="tx1"/>
          </a:solidFill>
          <a:latin typeface="Arial" charset="0"/>
          <a:cs typeface="Cordia New" pitchFamily="34" charset="-34"/>
        </a:defRPr>
      </a:lvl6pPr>
      <a:lvl7pPr marL="910652" algn="ctr" rtl="0" fontAlgn="base">
        <a:spcBef>
          <a:spcPct val="0"/>
        </a:spcBef>
        <a:spcAft>
          <a:spcPct val="0"/>
        </a:spcAft>
        <a:defRPr sz="4400">
          <a:solidFill>
            <a:schemeClr val="tx1"/>
          </a:solidFill>
          <a:latin typeface="Arial" charset="0"/>
          <a:cs typeface="Cordia New" pitchFamily="34" charset="-34"/>
        </a:defRPr>
      </a:lvl7pPr>
      <a:lvl8pPr marL="1365980" algn="ctr" rtl="0" fontAlgn="base">
        <a:spcBef>
          <a:spcPct val="0"/>
        </a:spcBef>
        <a:spcAft>
          <a:spcPct val="0"/>
        </a:spcAft>
        <a:defRPr sz="4400">
          <a:solidFill>
            <a:schemeClr val="tx1"/>
          </a:solidFill>
          <a:latin typeface="Arial" charset="0"/>
          <a:cs typeface="Cordia New" pitchFamily="34" charset="-34"/>
        </a:defRPr>
      </a:lvl8pPr>
      <a:lvl9pPr marL="1821275" algn="ctr" rtl="0" fontAlgn="base">
        <a:spcBef>
          <a:spcPct val="0"/>
        </a:spcBef>
        <a:spcAft>
          <a:spcPct val="0"/>
        </a:spcAft>
        <a:defRPr sz="4400">
          <a:solidFill>
            <a:schemeClr val="tx1"/>
          </a:solidFill>
          <a:latin typeface="Arial" charset="0"/>
          <a:cs typeface="Cordia New" pitchFamily="34" charset="-34"/>
        </a:defRPr>
      </a:lvl9pPr>
    </p:titleStyle>
    <p:bodyStyle>
      <a:lvl1pPr marL="341493" indent="-34149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39910" indent="-2845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8316" indent="-227676"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3621" indent="-227676"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48948" indent="-227676"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4297"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596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4920"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02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0652" rtl="0" eaLnBrk="1" latinLnBrk="0" hangingPunct="1">
        <a:defRPr sz="2800" kern="1200">
          <a:solidFill>
            <a:schemeClr val="tx1"/>
          </a:solidFill>
          <a:latin typeface="+mn-lt"/>
          <a:ea typeface="+mn-ea"/>
          <a:cs typeface="+mn-cs"/>
        </a:defRPr>
      </a:lvl1pPr>
      <a:lvl2pPr marL="455329" algn="l" defTabSz="910652" rtl="0" eaLnBrk="1" latinLnBrk="0" hangingPunct="1">
        <a:defRPr sz="2800" kern="1200">
          <a:solidFill>
            <a:schemeClr val="tx1"/>
          </a:solidFill>
          <a:latin typeface="+mn-lt"/>
          <a:ea typeface="+mn-ea"/>
          <a:cs typeface="+mn-cs"/>
        </a:defRPr>
      </a:lvl2pPr>
      <a:lvl3pPr marL="910652" algn="l" defTabSz="910652" rtl="0" eaLnBrk="1" latinLnBrk="0" hangingPunct="1">
        <a:defRPr sz="2800" kern="1200">
          <a:solidFill>
            <a:schemeClr val="tx1"/>
          </a:solidFill>
          <a:latin typeface="+mn-lt"/>
          <a:ea typeface="+mn-ea"/>
          <a:cs typeface="+mn-cs"/>
        </a:defRPr>
      </a:lvl3pPr>
      <a:lvl4pPr marL="1365980" algn="l" defTabSz="910652" rtl="0" eaLnBrk="1" latinLnBrk="0" hangingPunct="1">
        <a:defRPr sz="2800" kern="1200">
          <a:solidFill>
            <a:schemeClr val="tx1"/>
          </a:solidFill>
          <a:latin typeface="+mn-lt"/>
          <a:ea typeface="+mn-ea"/>
          <a:cs typeface="+mn-cs"/>
        </a:defRPr>
      </a:lvl4pPr>
      <a:lvl5pPr marL="1821275" algn="l" defTabSz="910652" rtl="0" eaLnBrk="1" latinLnBrk="0" hangingPunct="1">
        <a:defRPr sz="2800" kern="1200">
          <a:solidFill>
            <a:schemeClr val="tx1"/>
          </a:solidFill>
          <a:latin typeface="+mn-lt"/>
          <a:ea typeface="+mn-ea"/>
          <a:cs typeface="+mn-cs"/>
        </a:defRPr>
      </a:lvl5pPr>
      <a:lvl6pPr marL="2276622" algn="l" defTabSz="910652" rtl="0" eaLnBrk="1" latinLnBrk="0" hangingPunct="1">
        <a:defRPr sz="2800" kern="1200">
          <a:solidFill>
            <a:schemeClr val="tx1"/>
          </a:solidFill>
          <a:latin typeface="+mn-lt"/>
          <a:ea typeface="+mn-ea"/>
          <a:cs typeface="+mn-cs"/>
        </a:defRPr>
      </a:lvl6pPr>
      <a:lvl7pPr marL="2731961" algn="l" defTabSz="910652" rtl="0" eaLnBrk="1" latinLnBrk="0" hangingPunct="1">
        <a:defRPr sz="2800" kern="1200">
          <a:solidFill>
            <a:schemeClr val="tx1"/>
          </a:solidFill>
          <a:latin typeface="+mn-lt"/>
          <a:ea typeface="+mn-ea"/>
          <a:cs typeface="+mn-cs"/>
        </a:defRPr>
      </a:lvl7pPr>
      <a:lvl8pPr marL="3187270" algn="l" defTabSz="910652" rtl="0" eaLnBrk="1" latinLnBrk="0" hangingPunct="1">
        <a:defRPr sz="2800" kern="1200">
          <a:solidFill>
            <a:schemeClr val="tx1"/>
          </a:solidFill>
          <a:latin typeface="+mn-lt"/>
          <a:ea typeface="+mn-ea"/>
          <a:cs typeface="+mn-cs"/>
        </a:defRPr>
      </a:lvl8pPr>
      <a:lvl9pPr marL="3642570" algn="l" defTabSz="910652"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058" tIns="45537" rIns="91058" bIns="45537"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058" tIns="45537" rIns="91058" bIns="455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75"/>
            <a:ext cx="2844800" cy="365125"/>
          </a:xfrm>
          <a:prstGeom prst="rect">
            <a:avLst/>
          </a:prstGeom>
        </p:spPr>
        <p:txBody>
          <a:bodyPr vert="horz" lIns="91058" tIns="45537" rIns="91058" bIns="45537" rtlCol="0" anchor="ctr"/>
          <a:lstStyle>
            <a:lvl1pPr algn="l">
              <a:defRPr sz="1200">
                <a:solidFill>
                  <a:schemeClr val="tx1">
                    <a:tint val="75000"/>
                  </a:schemeClr>
                </a:solidFill>
              </a:defRPr>
            </a:lvl1pPr>
          </a:lstStyle>
          <a:p>
            <a:fld id="{9748A70B-1BB8-4432-ACF6-097390654B70}" type="datetimeFigureOut">
              <a:rPr lang="en-US" smtClean="0">
                <a:solidFill>
                  <a:prstClr val="black">
                    <a:tint val="75000"/>
                  </a:prstClr>
                </a:solidFill>
              </a:rPr>
              <a:pPr/>
              <a:t>9/14/2020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475"/>
            <a:ext cx="3860800" cy="365125"/>
          </a:xfrm>
          <a:prstGeom prst="rect">
            <a:avLst/>
          </a:prstGeom>
        </p:spPr>
        <p:txBody>
          <a:bodyPr vert="horz" lIns="91058" tIns="45537" rIns="91058" bIns="45537"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475"/>
            <a:ext cx="2844800" cy="365125"/>
          </a:xfrm>
          <a:prstGeom prst="rect">
            <a:avLst/>
          </a:prstGeom>
        </p:spPr>
        <p:txBody>
          <a:bodyPr vert="horz" lIns="91058" tIns="45537" rIns="91058" bIns="45537" rtlCol="0" anchor="ctr"/>
          <a:lstStyle>
            <a:lvl1pPr algn="r">
              <a:defRPr sz="1200">
                <a:solidFill>
                  <a:schemeClr val="tx1">
                    <a:tint val="75000"/>
                  </a:schemeClr>
                </a:solidFill>
              </a:defRPr>
            </a:lvl1pPr>
          </a:lstStyle>
          <a:p>
            <a:fld id="{AFC7E653-7899-41B6-8451-3319338766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46503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0652" rtl="0" eaLnBrk="1" latinLnBrk="0" hangingPunct="1">
        <a:spcBef>
          <a:spcPct val="0"/>
        </a:spcBef>
        <a:buNone/>
        <a:defRPr sz="4400" kern="1200">
          <a:solidFill>
            <a:schemeClr val="tx1"/>
          </a:solidFill>
          <a:latin typeface="+mj-lt"/>
          <a:ea typeface="+mj-ea"/>
          <a:cs typeface="+mj-cs"/>
        </a:defRPr>
      </a:lvl1pPr>
    </p:titleStyle>
    <p:bodyStyle>
      <a:lvl1pPr marL="341493" indent="-341493" algn="l" defTabSz="91065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910" indent="-284562" algn="l" defTabSz="91065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8316" indent="-227676" algn="l" defTabSz="91065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3621" indent="-227676" algn="l" defTabSz="91065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048948" indent="-227676" algn="l" defTabSz="91065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504297" indent="-227676" algn="l" defTabSz="91065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2959625" indent="-227676" algn="l" defTabSz="91065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414920" indent="-227676" algn="l" defTabSz="91065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3870225" indent="-227676" algn="l" defTabSz="91065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10652" rtl="0" eaLnBrk="1" latinLnBrk="0" hangingPunct="1">
        <a:defRPr sz="1800" kern="1200">
          <a:solidFill>
            <a:schemeClr val="tx1"/>
          </a:solidFill>
          <a:latin typeface="+mn-lt"/>
          <a:ea typeface="+mn-ea"/>
          <a:cs typeface="+mn-cs"/>
        </a:defRPr>
      </a:lvl1pPr>
      <a:lvl2pPr marL="455329" algn="l" defTabSz="910652" rtl="0" eaLnBrk="1" latinLnBrk="0" hangingPunct="1">
        <a:defRPr sz="1800" kern="1200">
          <a:solidFill>
            <a:schemeClr val="tx1"/>
          </a:solidFill>
          <a:latin typeface="+mn-lt"/>
          <a:ea typeface="+mn-ea"/>
          <a:cs typeface="+mn-cs"/>
        </a:defRPr>
      </a:lvl2pPr>
      <a:lvl3pPr marL="910652" algn="l" defTabSz="910652" rtl="0" eaLnBrk="1" latinLnBrk="0" hangingPunct="1">
        <a:defRPr sz="1800" kern="1200">
          <a:solidFill>
            <a:schemeClr val="tx1"/>
          </a:solidFill>
          <a:latin typeface="+mn-lt"/>
          <a:ea typeface="+mn-ea"/>
          <a:cs typeface="+mn-cs"/>
        </a:defRPr>
      </a:lvl3pPr>
      <a:lvl4pPr marL="1365980" algn="l" defTabSz="910652" rtl="0" eaLnBrk="1" latinLnBrk="0" hangingPunct="1">
        <a:defRPr sz="1800" kern="1200">
          <a:solidFill>
            <a:schemeClr val="tx1"/>
          </a:solidFill>
          <a:latin typeface="+mn-lt"/>
          <a:ea typeface="+mn-ea"/>
          <a:cs typeface="+mn-cs"/>
        </a:defRPr>
      </a:lvl4pPr>
      <a:lvl5pPr marL="1821275" algn="l" defTabSz="910652" rtl="0" eaLnBrk="1" latinLnBrk="0" hangingPunct="1">
        <a:defRPr sz="1800" kern="1200">
          <a:solidFill>
            <a:schemeClr val="tx1"/>
          </a:solidFill>
          <a:latin typeface="+mn-lt"/>
          <a:ea typeface="+mn-ea"/>
          <a:cs typeface="+mn-cs"/>
        </a:defRPr>
      </a:lvl5pPr>
      <a:lvl6pPr marL="2276622" algn="l" defTabSz="910652" rtl="0" eaLnBrk="1" latinLnBrk="0" hangingPunct="1">
        <a:defRPr sz="1800" kern="1200">
          <a:solidFill>
            <a:schemeClr val="tx1"/>
          </a:solidFill>
          <a:latin typeface="+mn-lt"/>
          <a:ea typeface="+mn-ea"/>
          <a:cs typeface="+mn-cs"/>
        </a:defRPr>
      </a:lvl6pPr>
      <a:lvl7pPr marL="2731961" algn="l" defTabSz="910652" rtl="0" eaLnBrk="1" latinLnBrk="0" hangingPunct="1">
        <a:defRPr sz="1800" kern="1200">
          <a:solidFill>
            <a:schemeClr val="tx1"/>
          </a:solidFill>
          <a:latin typeface="+mn-lt"/>
          <a:ea typeface="+mn-ea"/>
          <a:cs typeface="+mn-cs"/>
        </a:defRPr>
      </a:lvl7pPr>
      <a:lvl8pPr marL="3187270" algn="l" defTabSz="910652" rtl="0" eaLnBrk="1" latinLnBrk="0" hangingPunct="1">
        <a:defRPr sz="1800" kern="1200">
          <a:solidFill>
            <a:schemeClr val="tx1"/>
          </a:solidFill>
          <a:latin typeface="+mn-lt"/>
          <a:ea typeface="+mn-ea"/>
          <a:cs typeface="+mn-cs"/>
        </a:defRPr>
      </a:lvl8pPr>
      <a:lvl9pPr marL="3642570" algn="l" defTabSz="91065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3"/>
            <a:ext cx="723900" cy="365125"/>
          </a:xfrm>
          <a:prstGeom prst="rect">
            <a:avLst/>
          </a:prstGeom>
        </p:spPr>
        <p:txBody>
          <a:bodyPr vert="horz" wrap="square" lIns="91058" tIns="45537" rIns="91058" bIns="45537"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3006"/>
            <a:ext cx="4341284" cy="654169"/>
          </a:xfrm>
          <a:prstGeom prst="rect">
            <a:avLst/>
          </a:prstGeom>
          <a:noFill/>
          <a:ln>
            <a:noFill/>
          </a:ln>
        </p:spPr>
        <p:txBody>
          <a:bodyPr lIns="99173" tIns="49601" rIns="99173" bIns="49601">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8100" y="800143"/>
            <a:ext cx="4948767" cy="438725"/>
          </a:xfrm>
          <a:prstGeom prst="rect">
            <a:avLst/>
          </a:prstGeom>
          <a:noFill/>
        </p:spPr>
        <p:txBody>
          <a:bodyPr lIns="99173" tIns="49601" rIns="99173" bIns="49601">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240359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329" algn="ctr" rtl="0" fontAlgn="base">
        <a:spcBef>
          <a:spcPct val="0"/>
        </a:spcBef>
        <a:spcAft>
          <a:spcPct val="0"/>
        </a:spcAft>
        <a:defRPr sz="4400">
          <a:solidFill>
            <a:schemeClr val="tx1"/>
          </a:solidFill>
          <a:latin typeface="Arial" charset="0"/>
          <a:cs typeface="Cordia New" pitchFamily="34" charset="-34"/>
        </a:defRPr>
      </a:lvl6pPr>
      <a:lvl7pPr marL="910652" algn="ctr" rtl="0" fontAlgn="base">
        <a:spcBef>
          <a:spcPct val="0"/>
        </a:spcBef>
        <a:spcAft>
          <a:spcPct val="0"/>
        </a:spcAft>
        <a:defRPr sz="4400">
          <a:solidFill>
            <a:schemeClr val="tx1"/>
          </a:solidFill>
          <a:latin typeface="Arial" charset="0"/>
          <a:cs typeface="Cordia New" pitchFamily="34" charset="-34"/>
        </a:defRPr>
      </a:lvl7pPr>
      <a:lvl8pPr marL="1365980" algn="ctr" rtl="0" fontAlgn="base">
        <a:spcBef>
          <a:spcPct val="0"/>
        </a:spcBef>
        <a:spcAft>
          <a:spcPct val="0"/>
        </a:spcAft>
        <a:defRPr sz="4400">
          <a:solidFill>
            <a:schemeClr val="tx1"/>
          </a:solidFill>
          <a:latin typeface="Arial" charset="0"/>
          <a:cs typeface="Cordia New" pitchFamily="34" charset="-34"/>
        </a:defRPr>
      </a:lvl8pPr>
      <a:lvl9pPr marL="1821275" algn="ctr" rtl="0" fontAlgn="base">
        <a:spcBef>
          <a:spcPct val="0"/>
        </a:spcBef>
        <a:spcAft>
          <a:spcPct val="0"/>
        </a:spcAft>
        <a:defRPr sz="4400">
          <a:solidFill>
            <a:schemeClr val="tx1"/>
          </a:solidFill>
          <a:latin typeface="Arial" charset="0"/>
          <a:cs typeface="Cordia New" pitchFamily="34" charset="-34"/>
        </a:defRPr>
      </a:lvl9pPr>
    </p:titleStyle>
    <p:bodyStyle>
      <a:lvl1pPr marL="341493" indent="-34149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39910" indent="-2845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8316" indent="-227676"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3621" indent="-227676"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48948" indent="-227676"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4297"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596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4920"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02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0652" rtl="0" eaLnBrk="1" latinLnBrk="0" hangingPunct="1">
        <a:defRPr sz="2800" kern="1200">
          <a:solidFill>
            <a:schemeClr val="tx1"/>
          </a:solidFill>
          <a:latin typeface="+mn-lt"/>
          <a:ea typeface="+mn-ea"/>
          <a:cs typeface="+mn-cs"/>
        </a:defRPr>
      </a:lvl1pPr>
      <a:lvl2pPr marL="455329" algn="l" defTabSz="910652" rtl="0" eaLnBrk="1" latinLnBrk="0" hangingPunct="1">
        <a:defRPr sz="2800" kern="1200">
          <a:solidFill>
            <a:schemeClr val="tx1"/>
          </a:solidFill>
          <a:latin typeface="+mn-lt"/>
          <a:ea typeface="+mn-ea"/>
          <a:cs typeface="+mn-cs"/>
        </a:defRPr>
      </a:lvl2pPr>
      <a:lvl3pPr marL="910652" algn="l" defTabSz="910652" rtl="0" eaLnBrk="1" latinLnBrk="0" hangingPunct="1">
        <a:defRPr sz="2800" kern="1200">
          <a:solidFill>
            <a:schemeClr val="tx1"/>
          </a:solidFill>
          <a:latin typeface="+mn-lt"/>
          <a:ea typeface="+mn-ea"/>
          <a:cs typeface="+mn-cs"/>
        </a:defRPr>
      </a:lvl3pPr>
      <a:lvl4pPr marL="1365980" algn="l" defTabSz="910652" rtl="0" eaLnBrk="1" latinLnBrk="0" hangingPunct="1">
        <a:defRPr sz="2800" kern="1200">
          <a:solidFill>
            <a:schemeClr val="tx1"/>
          </a:solidFill>
          <a:latin typeface="+mn-lt"/>
          <a:ea typeface="+mn-ea"/>
          <a:cs typeface="+mn-cs"/>
        </a:defRPr>
      </a:lvl4pPr>
      <a:lvl5pPr marL="1821275" algn="l" defTabSz="910652" rtl="0" eaLnBrk="1" latinLnBrk="0" hangingPunct="1">
        <a:defRPr sz="2800" kern="1200">
          <a:solidFill>
            <a:schemeClr val="tx1"/>
          </a:solidFill>
          <a:latin typeface="+mn-lt"/>
          <a:ea typeface="+mn-ea"/>
          <a:cs typeface="+mn-cs"/>
        </a:defRPr>
      </a:lvl5pPr>
      <a:lvl6pPr marL="2276622" algn="l" defTabSz="910652" rtl="0" eaLnBrk="1" latinLnBrk="0" hangingPunct="1">
        <a:defRPr sz="2800" kern="1200">
          <a:solidFill>
            <a:schemeClr val="tx1"/>
          </a:solidFill>
          <a:latin typeface="+mn-lt"/>
          <a:ea typeface="+mn-ea"/>
          <a:cs typeface="+mn-cs"/>
        </a:defRPr>
      </a:lvl6pPr>
      <a:lvl7pPr marL="2731961" algn="l" defTabSz="910652" rtl="0" eaLnBrk="1" latinLnBrk="0" hangingPunct="1">
        <a:defRPr sz="2800" kern="1200">
          <a:solidFill>
            <a:schemeClr val="tx1"/>
          </a:solidFill>
          <a:latin typeface="+mn-lt"/>
          <a:ea typeface="+mn-ea"/>
          <a:cs typeface="+mn-cs"/>
        </a:defRPr>
      </a:lvl7pPr>
      <a:lvl8pPr marL="3187270" algn="l" defTabSz="910652" rtl="0" eaLnBrk="1" latinLnBrk="0" hangingPunct="1">
        <a:defRPr sz="2800" kern="1200">
          <a:solidFill>
            <a:schemeClr val="tx1"/>
          </a:solidFill>
          <a:latin typeface="+mn-lt"/>
          <a:ea typeface="+mn-ea"/>
          <a:cs typeface="+mn-cs"/>
        </a:defRPr>
      </a:lvl8pPr>
      <a:lvl9pPr marL="3642570" algn="l" defTabSz="910652"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8"/>
            <a:ext cx="723900" cy="365125"/>
          </a:xfrm>
          <a:prstGeom prst="rect">
            <a:avLst/>
          </a:prstGeom>
        </p:spPr>
        <p:txBody>
          <a:bodyPr vert="horz" lIns="116775" tIns="58377" rIns="116775" bIns="58377"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7643">
              <a:defRPr/>
            </a:pPr>
            <a:fld id="{79C0BFF6-9B14-4446-AF07-628EFEB400B0}" type="slidenum">
              <a:rPr lang="th-TH" smtClean="0">
                <a:solidFill>
                  <a:prstClr val="black">
                    <a:tint val="75000"/>
                  </a:prstClr>
                </a:solidFill>
              </a:rPr>
              <a:pPr defTabSz="116764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140" tIns="63571" rIns="127140" bIns="63571" anchor="ctr"/>
          <a:lstStyle/>
          <a:p>
            <a:pPr algn="ctr" defTabSz="116764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3000"/>
            <a:ext cx="4341284" cy="83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140" tIns="63571" rIns="127140" bIns="6357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764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100" y="800149"/>
            <a:ext cx="4948767" cy="559271"/>
          </a:xfrm>
          <a:prstGeom prst="rect">
            <a:avLst/>
          </a:prstGeom>
          <a:noFill/>
        </p:spPr>
        <p:txBody>
          <a:bodyPr lIns="127140" tIns="63571" rIns="127140" bIns="63571">
            <a:spAutoFit/>
          </a:bodyPr>
          <a:lstStyle/>
          <a:p>
            <a:pPr defTabSz="116764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140" tIns="63571" rIns="127140" bIns="63571" anchor="ctr"/>
          <a:lstStyle/>
          <a:p>
            <a:pPr algn="ctr" defTabSz="1167643">
              <a:defRPr/>
            </a:pPr>
            <a:endParaRPr lang="th-TH" sz="3600" dirty="0">
              <a:solidFill>
                <a:prstClr val="white"/>
              </a:solidFill>
            </a:endParaRPr>
          </a:p>
        </p:txBody>
      </p:sp>
      <p:sp>
        <p:nvSpPr>
          <p:cNvPr id="12" name="TextBox 11"/>
          <p:cNvSpPr txBox="1"/>
          <p:nvPr/>
        </p:nvSpPr>
        <p:spPr>
          <a:xfrm>
            <a:off x="9290185" y="301679"/>
            <a:ext cx="2220383" cy="518004"/>
          </a:xfrm>
          <a:prstGeom prst="rect">
            <a:avLst/>
          </a:prstGeom>
          <a:noFill/>
          <a:effectLst>
            <a:outerShdw blurRad="50800" dist="38100" dir="5400000" algn="t" rotWithShape="0">
              <a:prstClr val="black">
                <a:alpha val="40000"/>
              </a:prstClr>
            </a:outerShdw>
          </a:effectLst>
        </p:spPr>
        <p:txBody>
          <a:bodyPr lIns="116775" tIns="58377" rIns="116775" bIns="58377">
            <a:spAutoFit/>
          </a:bodyPr>
          <a:lstStyle/>
          <a:p>
            <a:pPr algn="r" defTabSz="116764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743079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3832" algn="ctr" rtl="0" fontAlgn="base">
        <a:spcBef>
          <a:spcPct val="0"/>
        </a:spcBef>
        <a:spcAft>
          <a:spcPct val="0"/>
        </a:spcAft>
        <a:defRPr sz="5600">
          <a:solidFill>
            <a:schemeClr val="tx1"/>
          </a:solidFill>
          <a:latin typeface="Arial" pitchFamily="34" charset="0"/>
          <a:cs typeface="Cordia New" pitchFamily="34" charset="-34"/>
        </a:defRPr>
      </a:lvl6pPr>
      <a:lvl7pPr marL="1167643" algn="ctr" rtl="0" fontAlgn="base">
        <a:spcBef>
          <a:spcPct val="0"/>
        </a:spcBef>
        <a:spcAft>
          <a:spcPct val="0"/>
        </a:spcAft>
        <a:defRPr sz="5600">
          <a:solidFill>
            <a:schemeClr val="tx1"/>
          </a:solidFill>
          <a:latin typeface="Arial" pitchFamily="34" charset="0"/>
          <a:cs typeface="Cordia New" pitchFamily="34" charset="-34"/>
        </a:defRPr>
      </a:lvl7pPr>
      <a:lvl8pPr marL="1751425" algn="ctr" rtl="0" fontAlgn="base">
        <a:spcBef>
          <a:spcPct val="0"/>
        </a:spcBef>
        <a:spcAft>
          <a:spcPct val="0"/>
        </a:spcAft>
        <a:defRPr sz="5600">
          <a:solidFill>
            <a:schemeClr val="tx1"/>
          </a:solidFill>
          <a:latin typeface="Arial" pitchFamily="34" charset="0"/>
          <a:cs typeface="Cordia New" pitchFamily="34" charset="-34"/>
        </a:defRPr>
      </a:lvl8pPr>
      <a:lvl9pPr marL="233525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7830" indent="-43783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8677" indent="-3649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59499" indent="-29192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3344" indent="-2919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7172" indent="-2919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0990" indent="-291923" algn="l" defTabSz="116764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4794" indent="-291923" algn="l" defTabSz="116764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78611" indent="-291923" algn="l" defTabSz="116764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2380" indent="-291923" algn="l" defTabSz="116764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7643" rtl="0" eaLnBrk="1" latinLnBrk="0" hangingPunct="1">
        <a:defRPr sz="3600" kern="1200">
          <a:solidFill>
            <a:schemeClr val="tx1"/>
          </a:solidFill>
          <a:latin typeface="+mn-lt"/>
          <a:ea typeface="+mn-ea"/>
          <a:cs typeface="+mn-cs"/>
        </a:defRPr>
      </a:lvl1pPr>
      <a:lvl2pPr marL="583832" algn="l" defTabSz="1167643" rtl="0" eaLnBrk="1" latinLnBrk="0" hangingPunct="1">
        <a:defRPr sz="3600" kern="1200">
          <a:solidFill>
            <a:schemeClr val="tx1"/>
          </a:solidFill>
          <a:latin typeface="+mn-lt"/>
          <a:ea typeface="+mn-ea"/>
          <a:cs typeface="+mn-cs"/>
        </a:defRPr>
      </a:lvl2pPr>
      <a:lvl3pPr marL="1167643" algn="l" defTabSz="1167643" rtl="0" eaLnBrk="1" latinLnBrk="0" hangingPunct="1">
        <a:defRPr sz="3600" kern="1200">
          <a:solidFill>
            <a:schemeClr val="tx1"/>
          </a:solidFill>
          <a:latin typeface="+mn-lt"/>
          <a:ea typeface="+mn-ea"/>
          <a:cs typeface="+mn-cs"/>
        </a:defRPr>
      </a:lvl3pPr>
      <a:lvl4pPr marL="1751425" algn="l" defTabSz="1167643" rtl="0" eaLnBrk="1" latinLnBrk="0" hangingPunct="1">
        <a:defRPr sz="3600" kern="1200">
          <a:solidFill>
            <a:schemeClr val="tx1"/>
          </a:solidFill>
          <a:latin typeface="+mn-lt"/>
          <a:ea typeface="+mn-ea"/>
          <a:cs typeface="+mn-cs"/>
        </a:defRPr>
      </a:lvl4pPr>
      <a:lvl5pPr marL="2335255" algn="l" defTabSz="1167643" rtl="0" eaLnBrk="1" latinLnBrk="0" hangingPunct="1">
        <a:defRPr sz="3600" kern="1200">
          <a:solidFill>
            <a:schemeClr val="tx1"/>
          </a:solidFill>
          <a:latin typeface="+mn-lt"/>
          <a:ea typeface="+mn-ea"/>
          <a:cs typeface="+mn-cs"/>
        </a:defRPr>
      </a:lvl5pPr>
      <a:lvl6pPr marL="2919076" algn="l" defTabSz="1167643" rtl="0" eaLnBrk="1" latinLnBrk="0" hangingPunct="1">
        <a:defRPr sz="3600" kern="1200">
          <a:solidFill>
            <a:schemeClr val="tx1"/>
          </a:solidFill>
          <a:latin typeface="+mn-lt"/>
          <a:ea typeface="+mn-ea"/>
          <a:cs typeface="+mn-cs"/>
        </a:defRPr>
      </a:lvl6pPr>
      <a:lvl7pPr marL="3502830" algn="l" defTabSz="1167643" rtl="0" eaLnBrk="1" latinLnBrk="0" hangingPunct="1">
        <a:defRPr sz="3600" kern="1200">
          <a:solidFill>
            <a:schemeClr val="tx1"/>
          </a:solidFill>
          <a:latin typeface="+mn-lt"/>
          <a:ea typeface="+mn-ea"/>
          <a:cs typeface="+mn-cs"/>
        </a:defRPr>
      </a:lvl7pPr>
      <a:lvl8pPr marL="4086698" algn="l" defTabSz="1167643" rtl="0" eaLnBrk="1" latinLnBrk="0" hangingPunct="1">
        <a:defRPr sz="3600" kern="1200">
          <a:solidFill>
            <a:schemeClr val="tx1"/>
          </a:solidFill>
          <a:latin typeface="+mn-lt"/>
          <a:ea typeface="+mn-ea"/>
          <a:cs typeface="+mn-cs"/>
        </a:defRPr>
      </a:lvl8pPr>
      <a:lvl9pPr marL="4670516" algn="l" defTabSz="1167643"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1"/>
            <a:ext cx="723900" cy="365125"/>
          </a:xfrm>
          <a:prstGeom prst="rect">
            <a:avLst/>
          </a:prstGeom>
        </p:spPr>
        <p:txBody>
          <a:bodyPr vert="horz" lIns="116802" tIns="58391" rIns="116802" bIns="5839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7923">
              <a:defRPr/>
            </a:pPr>
            <a:fld id="{79C0BFF6-9B14-4446-AF07-628EFEB400B0}" type="slidenum">
              <a:rPr lang="th-TH" smtClean="0">
                <a:solidFill>
                  <a:prstClr val="black">
                    <a:tint val="75000"/>
                  </a:prstClr>
                </a:solidFill>
              </a:rPr>
              <a:pPr defTabSz="116792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171" tIns="63586" rIns="127171" bIns="63586" anchor="ctr"/>
          <a:lstStyle/>
          <a:p>
            <a:pPr algn="ctr" defTabSz="116792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8"/>
            <a:ext cx="4341284" cy="83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171" tIns="63586" rIns="127171" bIns="6358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792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100" y="800142"/>
            <a:ext cx="4948767" cy="559301"/>
          </a:xfrm>
          <a:prstGeom prst="rect">
            <a:avLst/>
          </a:prstGeom>
          <a:noFill/>
        </p:spPr>
        <p:txBody>
          <a:bodyPr lIns="127171" tIns="63586" rIns="127171" bIns="63586">
            <a:spAutoFit/>
          </a:bodyPr>
          <a:lstStyle/>
          <a:p>
            <a:pPr defTabSz="116792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171" tIns="63586" rIns="127171" bIns="63586" anchor="ctr"/>
          <a:lstStyle/>
          <a:p>
            <a:pPr algn="ctr" defTabSz="1167923">
              <a:defRPr/>
            </a:pPr>
            <a:endParaRPr lang="th-TH" sz="3600" dirty="0">
              <a:solidFill>
                <a:prstClr val="white"/>
              </a:solidFill>
            </a:endParaRPr>
          </a:p>
        </p:txBody>
      </p:sp>
      <p:sp>
        <p:nvSpPr>
          <p:cNvPr id="12" name="TextBox 11"/>
          <p:cNvSpPr txBox="1"/>
          <p:nvPr/>
        </p:nvSpPr>
        <p:spPr>
          <a:xfrm>
            <a:off x="9290177" y="301679"/>
            <a:ext cx="2220383" cy="518032"/>
          </a:xfrm>
          <a:prstGeom prst="rect">
            <a:avLst/>
          </a:prstGeom>
          <a:noFill/>
          <a:effectLst>
            <a:outerShdw blurRad="50800" dist="38100" dir="5400000" algn="t" rotWithShape="0">
              <a:prstClr val="black">
                <a:alpha val="40000"/>
              </a:prstClr>
            </a:outerShdw>
          </a:effectLst>
        </p:spPr>
        <p:txBody>
          <a:bodyPr lIns="116802" tIns="58391" rIns="116802" bIns="58391">
            <a:spAutoFit/>
          </a:bodyPr>
          <a:lstStyle/>
          <a:p>
            <a:pPr algn="r" defTabSz="116792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4690539"/>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3972" algn="ctr" rtl="0" fontAlgn="base">
        <a:spcBef>
          <a:spcPct val="0"/>
        </a:spcBef>
        <a:spcAft>
          <a:spcPct val="0"/>
        </a:spcAft>
        <a:defRPr sz="5600">
          <a:solidFill>
            <a:schemeClr val="tx1"/>
          </a:solidFill>
          <a:latin typeface="Arial" pitchFamily="34" charset="0"/>
          <a:cs typeface="Cordia New" pitchFamily="34" charset="-34"/>
        </a:defRPr>
      </a:lvl6pPr>
      <a:lvl7pPr marL="1167923" algn="ctr" rtl="0" fontAlgn="base">
        <a:spcBef>
          <a:spcPct val="0"/>
        </a:spcBef>
        <a:spcAft>
          <a:spcPct val="0"/>
        </a:spcAft>
        <a:defRPr sz="5600">
          <a:solidFill>
            <a:schemeClr val="tx1"/>
          </a:solidFill>
          <a:latin typeface="Arial" pitchFamily="34" charset="0"/>
          <a:cs typeface="Cordia New" pitchFamily="34" charset="-34"/>
        </a:defRPr>
      </a:lvl7pPr>
      <a:lvl8pPr marL="1751845" algn="ctr" rtl="0" fontAlgn="base">
        <a:spcBef>
          <a:spcPct val="0"/>
        </a:spcBef>
        <a:spcAft>
          <a:spcPct val="0"/>
        </a:spcAft>
        <a:defRPr sz="5600">
          <a:solidFill>
            <a:schemeClr val="tx1"/>
          </a:solidFill>
          <a:latin typeface="Arial" pitchFamily="34" charset="0"/>
          <a:cs typeface="Cordia New" pitchFamily="34" charset="-34"/>
        </a:defRPr>
      </a:lvl8pPr>
      <a:lvl9pPr marL="233581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7936" indent="-43793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8907" indent="-3650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59853" indent="-29199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3834" indent="-2919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7803" indent="-2919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1759" indent="-291992" algn="l" defTabSz="116792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5705" indent="-291992" algn="l" defTabSz="116792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79661" indent="-291992" algn="l" defTabSz="116792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3571" indent="-291992" algn="l" defTabSz="116792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7923" rtl="0" eaLnBrk="1" latinLnBrk="0" hangingPunct="1">
        <a:defRPr sz="3600" kern="1200">
          <a:solidFill>
            <a:schemeClr val="tx1"/>
          </a:solidFill>
          <a:latin typeface="+mn-lt"/>
          <a:ea typeface="+mn-ea"/>
          <a:cs typeface="+mn-cs"/>
        </a:defRPr>
      </a:lvl1pPr>
      <a:lvl2pPr marL="583972" algn="l" defTabSz="1167923" rtl="0" eaLnBrk="1" latinLnBrk="0" hangingPunct="1">
        <a:defRPr sz="3600" kern="1200">
          <a:solidFill>
            <a:schemeClr val="tx1"/>
          </a:solidFill>
          <a:latin typeface="+mn-lt"/>
          <a:ea typeface="+mn-ea"/>
          <a:cs typeface="+mn-cs"/>
        </a:defRPr>
      </a:lvl2pPr>
      <a:lvl3pPr marL="1167923" algn="l" defTabSz="1167923" rtl="0" eaLnBrk="1" latinLnBrk="0" hangingPunct="1">
        <a:defRPr sz="3600" kern="1200">
          <a:solidFill>
            <a:schemeClr val="tx1"/>
          </a:solidFill>
          <a:latin typeface="+mn-lt"/>
          <a:ea typeface="+mn-ea"/>
          <a:cs typeface="+mn-cs"/>
        </a:defRPr>
      </a:lvl3pPr>
      <a:lvl4pPr marL="1751845" algn="l" defTabSz="1167923" rtl="0" eaLnBrk="1" latinLnBrk="0" hangingPunct="1">
        <a:defRPr sz="3600" kern="1200">
          <a:solidFill>
            <a:schemeClr val="tx1"/>
          </a:solidFill>
          <a:latin typeface="+mn-lt"/>
          <a:ea typeface="+mn-ea"/>
          <a:cs typeface="+mn-cs"/>
        </a:defRPr>
      </a:lvl4pPr>
      <a:lvl5pPr marL="2335817" algn="l" defTabSz="1167923" rtl="0" eaLnBrk="1" latinLnBrk="0" hangingPunct="1">
        <a:defRPr sz="3600" kern="1200">
          <a:solidFill>
            <a:schemeClr val="tx1"/>
          </a:solidFill>
          <a:latin typeface="+mn-lt"/>
          <a:ea typeface="+mn-ea"/>
          <a:cs typeface="+mn-cs"/>
        </a:defRPr>
      </a:lvl5pPr>
      <a:lvl6pPr marL="2919776" algn="l" defTabSz="1167923" rtl="0" eaLnBrk="1" latinLnBrk="0" hangingPunct="1">
        <a:defRPr sz="3600" kern="1200">
          <a:solidFill>
            <a:schemeClr val="tx1"/>
          </a:solidFill>
          <a:latin typeface="+mn-lt"/>
          <a:ea typeface="+mn-ea"/>
          <a:cs typeface="+mn-cs"/>
        </a:defRPr>
      </a:lvl6pPr>
      <a:lvl7pPr marL="3503675" algn="l" defTabSz="1167923" rtl="0" eaLnBrk="1" latinLnBrk="0" hangingPunct="1">
        <a:defRPr sz="3600" kern="1200">
          <a:solidFill>
            <a:schemeClr val="tx1"/>
          </a:solidFill>
          <a:latin typeface="+mn-lt"/>
          <a:ea typeface="+mn-ea"/>
          <a:cs typeface="+mn-cs"/>
        </a:defRPr>
      </a:lvl7pPr>
      <a:lvl8pPr marL="4087680" algn="l" defTabSz="1167923" rtl="0" eaLnBrk="1" latinLnBrk="0" hangingPunct="1">
        <a:defRPr sz="3600" kern="1200">
          <a:solidFill>
            <a:schemeClr val="tx1"/>
          </a:solidFill>
          <a:latin typeface="+mn-lt"/>
          <a:ea typeface="+mn-ea"/>
          <a:cs typeface="+mn-cs"/>
        </a:defRPr>
      </a:lvl8pPr>
      <a:lvl9pPr marL="4671634" algn="l" defTabSz="1167923"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55.xml"/><Relationship Id="rId2" Type="http://schemas.openxmlformats.org/officeDocument/2006/relationships/slide" Target="slide3.xml"/><Relationship Id="rId1" Type="http://schemas.openxmlformats.org/officeDocument/2006/relationships/slideLayout" Target="../slideLayouts/slideLayout13.xml"/><Relationship Id="rId6" Type="http://schemas.openxmlformats.org/officeDocument/2006/relationships/slide" Target="slide46.xml"/><Relationship Id="rId5" Type="http://schemas.openxmlformats.org/officeDocument/2006/relationships/slide" Target="slide42.xml"/><Relationship Id="rId4" Type="http://schemas.openxmlformats.org/officeDocument/2006/relationships/slide" Target="slide28.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www.aidsdatahub.org/" TargetMode="Externa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www.aidsdatahub.org/" TargetMode="Externa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hyperlink" Target="http://www.aidsdatahub.org/" TargetMode="Externa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chart" Target="../charts/chart20.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chart" Target="../charts/chart21.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chart" Target="../charts/char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chart" Target="../charts/char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chart" Target="../charts/chart26.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chart" Target="../charts/chart27.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chart" Target="../charts/chart28.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chart" Target="../charts/chart29.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chart" Target="../charts/chart30.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chart" Target="../charts/chart31.xm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chart" Target="../charts/chart32.xm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chart" Target="../charts/chart33.xm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chart" Target="../charts/chart34.xm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chart" Target="../charts/char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chart" Target="../charts/chart36.xm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chart" Target="../charts/char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chart" Target="../charts/chart38.xm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chart" Target="../charts/chart39.xml"/></Relationships>
</file>

<file path=ppt/slides/_rels/slide4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hyperlink" Target="http://www.aidsdatahub.org/" TargetMode="Externa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1.xml"/><Relationship Id="rId7" Type="http://schemas.openxmlformats.org/officeDocument/2006/relationships/hyperlink" Target="http://www.aidsdatahub.org/"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chart" Target="../charts/chart42.xml"/></Relationships>
</file>

<file path=ppt/slides/_rels/slide4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17.xml"/><Relationship Id="rId4" Type="http://schemas.openxmlformats.org/officeDocument/2006/relationships/chart" Target="../charts/chart44.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52.xml"/><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17.xml"/><Relationship Id="rId4" Type="http://schemas.openxmlformats.org/officeDocument/2006/relationships/chart" Target="../charts/chart45.xml"/></Relationships>
</file>

<file path=ppt/slides/_rels/slide5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5.xml"/><Relationship Id="rId1" Type="http://schemas.openxmlformats.org/officeDocument/2006/relationships/slideLayout" Target="../slideLayouts/slideLayout17.xml"/><Relationship Id="rId5" Type="http://schemas.openxmlformats.org/officeDocument/2006/relationships/chart" Target="../charts/chart46.xml"/><Relationship Id="rId4" Type="http://schemas.openxmlformats.org/officeDocument/2006/relationships/hyperlink" Target="http://www.aidsinfoonline.org/"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6.xml"/><Relationship Id="rId1" Type="http://schemas.openxmlformats.org/officeDocument/2006/relationships/slideLayout" Target="../slideLayouts/slideLayout17.xml"/><Relationship Id="rId5" Type="http://schemas.openxmlformats.org/officeDocument/2006/relationships/chart" Target="../charts/chart47.xml"/><Relationship Id="rId4" Type="http://schemas.openxmlformats.org/officeDocument/2006/relationships/hyperlink" Target="http://www.aidsinfoonline.or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7.xml"/><Relationship Id="rId1" Type="http://schemas.openxmlformats.org/officeDocument/2006/relationships/slideLayout" Target="../slideLayouts/slideLayout17.xml"/><Relationship Id="rId5" Type="http://schemas.openxmlformats.org/officeDocument/2006/relationships/chart" Target="../charts/chart48.xml"/><Relationship Id="rId4" Type="http://schemas.openxmlformats.org/officeDocument/2006/relationships/hyperlink" Target="http://www.aidsinfoonline.org/"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8.xml"/><Relationship Id="rId1" Type="http://schemas.openxmlformats.org/officeDocument/2006/relationships/slideLayout" Target="../slideLayouts/slideLayout17.xml"/><Relationship Id="rId5" Type="http://schemas.openxmlformats.org/officeDocument/2006/relationships/chart" Target="../charts/chart49.xml"/><Relationship Id="rId4" Type="http://schemas.openxmlformats.org/officeDocument/2006/relationships/hyperlink" Target="http://www.aidsinfoonline.org/"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9.xml"/><Relationship Id="rId1" Type="http://schemas.openxmlformats.org/officeDocument/2006/relationships/slideLayout" Target="../slideLayouts/slideLayout17.xml"/><Relationship Id="rId4" Type="http://schemas.openxmlformats.org/officeDocument/2006/relationships/chart" Target="../charts/chart50.xml"/></Relationships>
</file>

<file path=ppt/slides/_rels/slide5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0.xml"/><Relationship Id="rId1" Type="http://schemas.openxmlformats.org/officeDocument/2006/relationships/slideLayout" Target="../slideLayouts/slideLayout76.xml"/><Relationship Id="rId4" Type="http://schemas.openxmlformats.org/officeDocument/2006/relationships/chart" Target="../charts/chart51.xml"/></Relationships>
</file>

<file path=ppt/slides/_rels/slide5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chart" Target="../charts/chart52.xml"/></Relationships>
</file>

<file path=ppt/slides/_rels/slide5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2.xml"/><Relationship Id="rId1" Type="http://schemas.openxmlformats.org/officeDocument/2006/relationships/slideLayout" Target="../slideLayouts/slideLayout84.xml"/><Relationship Id="rId5" Type="http://schemas.openxmlformats.org/officeDocument/2006/relationships/chart" Target="../charts/chart53.xml"/><Relationship Id="rId4" Type="http://schemas.openxmlformats.org/officeDocument/2006/relationships/hyperlink" Target="http://aidsinfo.unaids.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60.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3.xml"/><Relationship Id="rId1" Type="http://schemas.openxmlformats.org/officeDocument/2006/relationships/slideLayout" Target="../slideLayouts/slideLayout100.xml"/><Relationship Id="rId6" Type="http://schemas.openxmlformats.org/officeDocument/2006/relationships/chart" Target="../charts/chart55.xml"/><Relationship Id="rId5" Type="http://schemas.openxmlformats.org/officeDocument/2006/relationships/chart" Target="../charts/chart54.xml"/><Relationship Id="rId4" Type="http://schemas.openxmlformats.org/officeDocument/2006/relationships/hyperlink" Target="http://aidsinfo.unaids.org/"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4.xml"/><Relationship Id="rId1" Type="http://schemas.openxmlformats.org/officeDocument/2006/relationships/slideLayout" Target="../slideLayouts/slideLayout92.xml"/><Relationship Id="rId5" Type="http://schemas.openxmlformats.org/officeDocument/2006/relationships/chart" Target="../charts/chart56.xml"/><Relationship Id="rId4" Type="http://schemas.openxmlformats.org/officeDocument/2006/relationships/hyperlink" Target="http://aidsinfo.unaids.org/"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5.xml"/><Relationship Id="rId1" Type="http://schemas.openxmlformats.org/officeDocument/2006/relationships/slideLayout" Target="../slideLayouts/slideLayout132.xml"/><Relationship Id="rId5" Type="http://schemas.openxmlformats.org/officeDocument/2006/relationships/chart" Target="../charts/chart57.xml"/><Relationship Id="rId4" Type="http://schemas.openxmlformats.org/officeDocument/2006/relationships/hyperlink" Target="http://aidsinfo.unaids.org/"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6.xml"/><Relationship Id="rId1" Type="http://schemas.openxmlformats.org/officeDocument/2006/relationships/slideLayout" Target="../slideLayouts/slideLayout108.xml"/><Relationship Id="rId4" Type="http://schemas.openxmlformats.org/officeDocument/2006/relationships/chart" Target="../charts/chart58.xml"/></Relationships>
</file>

<file path=ppt/slides/_rels/slide6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7.xml"/><Relationship Id="rId1" Type="http://schemas.openxmlformats.org/officeDocument/2006/relationships/slideLayout" Target="../slideLayouts/slideLayout116.xml"/><Relationship Id="rId4" Type="http://schemas.openxmlformats.org/officeDocument/2006/relationships/chart" Target="../charts/chart59.xml"/></Relationships>
</file>

<file path=ppt/slides/_rels/slide6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8.xml"/><Relationship Id="rId1" Type="http://schemas.openxmlformats.org/officeDocument/2006/relationships/slideLayout" Target="../slideLayouts/slideLayout124.xml"/><Relationship Id="rId5" Type="http://schemas.openxmlformats.org/officeDocument/2006/relationships/chart" Target="../charts/chart60.xml"/><Relationship Id="rId4" Type="http://schemas.openxmlformats.org/officeDocument/2006/relationships/hyperlink" Target="http://aidsinfo.unaids.org/"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9.xml"/><Relationship Id="rId1" Type="http://schemas.openxmlformats.org/officeDocument/2006/relationships/slideLayout" Target="../slideLayouts/slideLayout35.xml"/><Relationship Id="rId4" Type="http://schemas.openxmlformats.org/officeDocument/2006/relationships/hyperlink" Target="http://www.aidsdatahub.org/" TargetMode="External"/></Relationships>
</file>

<file path=ppt/slides/_rels/slide6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hyperlink" Target="http://www.who.int/maternal_child_adolescent/epidemiology/policy-indicators/en/" TargetMode="External"/><Relationship Id="rId4" Type="http://schemas.openxmlformats.org/officeDocument/2006/relationships/hyperlink" Target="http://www.aidsdatahub.org/"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aidsdatahub.org/" TargetMode="External"/><Relationship Id="rId1" Type="http://schemas.openxmlformats.org/officeDocument/2006/relationships/slideLayout" Target="../slideLayouts/slideLayout25.xml"/><Relationship Id="rId4" Type="http://schemas.openxmlformats.org/officeDocument/2006/relationships/image" Target="../media/image12.emf"/></Relationships>
</file>

<file path=ppt/slides/_rels/slide69.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68.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04802" y="4377295"/>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bodyPr>
          <a:lstStyle/>
          <a:p>
            <a:pPr eaLnBrk="1" hangingPunct="1"/>
            <a:r>
              <a:rPr lang="en-US" dirty="0">
                <a:cs typeface="Cordia New" pitchFamily="34" charset="-34"/>
              </a:rPr>
              <a:t>Cambodia</a:t>
            </a:r>
            <a:endParaRPr lang="th-TH" dirty="0"/>
          </a:p>
        </p:txBody>
      </p:sp>
      <p:sp>
        <p:nvSpPr>
          <p:cNvPr id="2" name="TextBox 1">
            <a:extLst>
              <a:ext uri="{FF2B5EF4-FFF2-40B4-BE49-F238E27FC236}">
                <a16:creationId xmlns:a16="http://schemas.microsoft.com/office/drawing/2014/main" id="{011D7D59-D614-4A95-BE3D-CDF20BC53C32}"/>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September 2020</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4166830099"/>
              </p:ext>
            </p:extLst>
          </p:nvPr>
        </p:nvGraphicFramePr>
        <p:xfrm>
          <a:off x="1828800" y="2331349"/>
          <a:ext cx="8534400" cy="3937013"/>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2344748" y="2112649"/>
            <a:ext cx="7552629" cy="307407"/>
          </a:xfrm>
          <a:prstGeom prst="rect">
            <a:avLst/>
          </a:prstGeom>
        </p:spPr>
        <p:txBody>
          <a:bodyPr wrap="square" lIns="91058" tIns="45537" rIns="91058" bIns="45537">
            <a:spAutoFit/>
          </a:bodyPr>
          <a:lstStyle/>
          <a:p>
            <a:pPr algn="ctr">
              <a:defRPr/>
            </a:pPr>
            <a:r>
              <a:rPr lang="en-US" sz="1400" b="1" dirty="0">
                <a:solidFill>
                  <a:prstClr val="black"/>
                </a:solidFill>
                <a:latin typeface="Arial" pitchFamily="34" charset="0"/>
                <a:cs typeface="Arial" pitchFamily="34" charset="0"/>
              </a:rPr>
              <a:t>National versus location specific HIV prevalence among key populations, 2014 - 2017</a:t>
            </a:r>
            <a:endParaRPr lang="en-GB" sz="1400" b="1" dirty="0">
              <a:solidFill>
                <a:prstClr val="black"/>
              </a:solidFill>
              <a:latin typeface="Arial" pitchFamily="34" charset="0"/>
              <a:cs typeface="Arial" pitchFamily="34" charset="0"/>
            </a:endParaRPr>
          </a:p>
        </p:txBody>
      </p:sp>
      <p:grpSp>
        <p:nvGrpSpPr>
          <p:cNvPr id="2" name="Group 1"/>
          <p:cNvGrpSpPr/>
          <p:nvPr/>
        </p:nvGrpSpPr>
        <p:grpSpPr>
          <a:xfrm>
            <a:off x="8883479" y="5647675"/>
            <a:ext cx="1013896" cy="307777"/>
            <a:chOff x="7063289" y="5713511"/>
            <a:chExt cx="1013896" cy="307777"/>
          </a:xfrm>
        </p:grpSpPr>
        <p:sp>
          <p:nvSpPr>
            <p:cNvPr id="11" name="Rectangle 10"/>
            <p:cNvSpPr/>
            <p:nvPr/>
          </p:nvSpPr>
          <p:spPr>
            <a:xfrm>
              <a:off x="7063289" y="5822516"/>
              <a:ext cx="90000" cy="90000"/>
            </a:xfrm>
            <a:prstGeom prst="rect">
              <a:avLst/>
            </a:prstGeom>
            <a:pattFill prst="dkUpDiag">
              <a:fgClr>
                <a:schemeClr val="bg1">
                  <a:lumMod val="50000"/>
                </a:schemeClr>
              </a:fgClr>
              <a:bgClr>
                <a:schemeClr val="bg1"/>
              </a:bgClr>
            </a:patt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sz="1000" b="1" kern="0" dirty="0">
                <a:solidFill>
                  <a:sysClr val="window" lastClr="FFFFFF"/>
                </a:solidFill>
                <a:latin typeface="Arial" panose="020B0604020202020204" pitchFamily="34" charset="0"/>
                <a:cs typeface="Arial" panose="020B0604020202020204" pitchFamily="34" charset="0"/>
              </a:endParaRPr>
            </a:p>
          </p:txBody>
        </p:sp>
        <p:sp>
          <p:nvSpPr>
            <p:cNvPr id="12" name="Rectangle 11"/>
            <p:cNvSpPr/>
            <p:nvPr/>
          </p:nvSpPr>
          <p:spPr>
            <a:xfrm>
              <a:off x="7114226" y="5713511"/>
              <a:ext cx="962959" cy="307777"/>
            </a:xfrm>
            <a:prstGeom prst="rect">
              <a:avLst/>
            </a:prstGeom>
          </p:spPr>
          <p:txBody>
            <a:bodyPr wrap="square">
              <a:spAutoFit/>
            </a:bodyPr>
            <a:lstStyle/>
            <a:p>
              <a:pPr>
                <a:defRPr/>
              </a:pPr>
              <a:r>
                <a:rPr lang="en-US" sz="1400" b="1" dirty="0">
                  <a:solidFill>
                    <a:prstClr val="black"/>
                  </a:solidFill>
                  <a:latin typeface="Arial" panose="020B0604020202020204" pitchFamily="34" charset="0"/>
                  <a:cs typeface="Arial" panose="020B0604020202020204" pitchFamily="34" charset="0"/>
                </a:rPr>
                <a:t>National</a:t>
              </a:r>
            </a:p>
          </p:txBody>
        </p:sp>
      </p:grpSp>
      <p:sp>
        <p:nvSpPr>
          <p:cNvPr id="16" name="TextBox 15"/>
          <p:cNvSpPr txBox="1"/>
          <p:nvPr/>
        </p:nvSpPr>
        <p:spPr>
          <a:xfrm>
            <a:off x="76200" y="6487627"/>
            <a:ext cx="10591800" cy="230463"/>
          </a:xfrm>
          <a:prstGeom prst="rect">
            <a:avLst/>
          </a:prstGeom>
          <a:noFill/>
        </p:spPr>
        <p:txBody>
          <a:bodyPr wrap="square" lIns="91058" tIns="45537" rIns="91058" bIns="45537">
            <a:spAutoFit/>
          </a:bodyPr>
          <a:lstStyle/>
          <a:p>
            <a:pPr>
              <a:defRPr/>
            </a:pPr>
            <a:r>
              <a:rPr lang="en-US" sz="900" kern="0" dirty="0">
                <a:solidFill>
                  <a:sysClr val="windowText" lastClr="000000"/>
                </a:solidFill>
                <a:latin typeface="Arial" pitchFamily="34" charset="0"/>
                <a:cs typeface="Arial" pitchFamily="34" charset="0"/>
                <a:sym typeface="Calibri"/>
              </a:rPr>
              <a:t>Source: Prepared by  </a:t>
            </a:r>
            <a:r>
              <a:rPr lang="en-US" sz="900" kern="0" dirty="0">
                <a:solidFill>
                  <a:sysClr val="windowText" lastClr="000000"/>
                </a:solidFill>
                <a:latin typeface="Arial" pitchFamily="34" charset="0"/>
                <a:cs typeface="Arial" pitchFamily="34" charset="0"/>
                <a:sym typeface="Calibri"/>
                <a:hlinkClick r:id="rId3"/>
              </a:rPr>
              <a:t>www.aidsdatahub.org</a:t>
            </a:r>
            <a:r>
              <a:rPr lang="en-US" sz="900" kern="0" dirty="0">
                <a:solidFill>
                  <a:sysClr val="windowText" lastClr="000000"/>
                </a:solidFill>
                <a:latin typeface="Arial" pitchFamily="34" charset="0"/>
                <a:cs typeface="Arial" pitchFamily="34" charset="0"/>
                <a:sym typeface="Calibri"/>
              </a:rPr>
              <a:t> based on HIV Sentinel Surveillance Reports, Integrated Biological and Behavioral Surveillance Reports </a:t>
            </a:r>
            <a:r>
              <a:rPr lang="en-US" sz="900" dirty="0">
                <a:solidFill>
                  <a:prstClr val="black"/>
                </a:solidFill>
                <a:latin typeface="Arial" pitchFamily="34" charset="0"/>
                <a:cs typeface="Arial" pitchFamily="34" charset="0"/>
                <a:sym typeface="Calibri"/>
              </a:rPr>
              <a:t>and other serological survey reports</a:t>
            </a:r>
            <a:endParaRPr lang="en-GB" sz="900" dirty="0">
              <a:solidFill>
                <a:prstClr val="black"/>
              </a:solidFill>
              <a:latin typeface="Arial" pitchFamily="34" charset="0"/>
              <a:cs typeface="Arial" pitchFamily="34" charset="0"/>
              <a:sym typeface="Calibri"/>
            </a:endParaRPr>
          </a:p>
        </p:txBody>
      </p:sp>
      <p:sp>
        <p:nvSpPr>
          <p:cNvPr id="22" name="Rectangle 21"/>
          <p:cNvSpPr/>
          <p:nvPr/>
        </p:nvSpPr>
        <p:spPr>
          <a:xfrm>
            <a:off x="304800" y="1498936"/>
            <a:ext cx="8352928" cy="504056"/>
          </a:xfrm>
          <a:prstGeom prst="rect">
            <a:avLst/>
          </a:prstGeom>
        </p:spPr>
        <p:txBody>
          <a:bodyPr lIns="91058" tIns="45537" rIns="91058" bIns="45537">
            <a:noAutofit/>
          </a:bodyPr>
          <a:lstStyle/>
          <a:p>
            <a:pPr eaLnBrk="0" fontAlgn="base" hangingPunct="0">
              <a:spcBef>
                <a:spcPct val="0"/>
              </a:spcBef>
              <a:spcAft>
                <a:spcPct val="0"/>
              </a:spcAft>
              <a:defRPr/>
            </a:pPr>
            <a:r>
              <a:rPr lang="en-US" sz="2400" b="1" dirty="0">
                <a:solidFill>
                  <a:srgbClr val="C00000"/>
                </a:solidFill>
                <a:latin typeface="Arial"/>
              </a:rPr>
              <a:t>HIV epidemic: location and population snapshot</a:t>
            </a:r>
            <a:endParaRPr lang="en-GB" sz="2400" b="1" dirty="0">
              <a:solidFill>
                <a:srgbClr val="C00000"/>
              </a:solidFill>
              <a:latin typeface="Arial"/>
            </a:endParaRPr>
          </a:p>
        </p:txBody>
      </p:sp>
    </p:spTree>
    <p:extLst>
      <p:ext uri="{BB962C8B-B14F-4D97-AF65-F5344CB8AC3E}">
        <p14:creationId xmlns:p14="http://schemas.microsoft.com/office/powerpoint/2010/main" val="2180625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97693"/>
            <a:ext cx="8745544" cy="504000"/>
          </a:xfrm>
        </p:spPr>
        <p:txBody>
          <a:bodyPr/>
          <a:lstStyle/>
          <a:p>
            <a:r>
              <a:rPr lang="en-US" dirty="0"/>
              <a:t>HIV prevalence trends among key populations, 2002-2019</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11</a:t>
            </a:fld>
            <a:endParaRPr lang="th-TH" dirty="0">
              <a:solidFill>
                <a:prstClr val="black">
                  <a:tint val="75000"/>
                </a:prstClr>
              </a:solidFill>
            </a:endParaRPr>
          </a:p>
        </p:txBody>
      </p:sp>
      <p:sp>
        <p:nvSpPr>
          <p:cNvPr id="5" name="TextBox 1"/>
          <p:cNvSpPr txBox="1"/>
          <p:nvPr/>
        </p:nvSpPr>
        <p:spPr>
          <a:xfrm>
            <a:off x="76200" y="6569075"/>
            <a:ext cx="10387013" cy="365125"/>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a:t>
            </a:r>
            <a:r>
              <a:rPr lang="en-US" sz="800" dirty="0">
                <a:solidFill>
                  <a:prstClr val="black"/>
                </a:solidFill>
                <a:latin typeface="Arial" pitchFamily="34" charset="0"/>
                <a:cs typeface="Arial" pitchFamily="34" charset="0"/>
              </a:rPr>
              <a:t> HIV Sentinel Surveillance Reports, Integrated Biological and Behavioral Survey Reports, other serological survey reports</a:t>
            </a:r>
            <a:r>
              <a:rPr lang="en-US" sz="800" dirty="0">
                <a:solidFill>
                  <a:prstClr val="black"/>
                </a:solidFill>
                <a:cs typeface="Arial" pitchFamily="34" charset="0"/>
              </a:rPr>
              <a:t> and Global AIDS Monitoring 2017 and 2018</a:t>
            </a:r>
            <a:endParaRPr lang="en-US" sz="800" dirty="0">
              <a:latin typeface="Arial" pitchFamily="34" charset="0"/>
              <a:cs typeface="Arial" pitchFamily="34" charset="0"/>
            </a:endParaRPr>
          </a:p>
          <a:p>
            <a:endParaRPr lang="en-US" sz="8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3832453066"/>
              </p:ext>
            </p:extLst>
          </p:nvPr>
        </p:nvGraphicFramePr>
        <p:xfrm>
          <a:off x="838200" y="2057400"/>
          <a:ext cx="10439400" cy="44452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2513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65621" y="1551821"/>
            <a:ext cx="11203563" cy="504000"/>
          </a:xfrm>
        </p:spPr>
        <p:txBody>
          <a:bodyPr/>
          <a:lstStyle/>
          <a:p>
            <a:r>
              <a:rPr lang="en-US" dirty="0"/>
              <a:t>HIV prevalence among MSM by sexual practice, 2014</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12</a:t>
            </a:fld>
            <a:endParaRPr lang="th-TH" dirty="0">
              <a:solidFill>
                <a:prstClr val="black">
                  <a:tint val="75000"/>
                </a:prstClr>
              </a:solidFill>
            </a:endParaRPr>
          </a:p>
        </p:txBody>
      </p:sp>
      <p:sp>
        <p:nvSpPr>
          <p:cNvPr id="6" name="TextBox 1"/>
          <p:cNvSpPr txBox="1"/>
          <p:nvPr/>
        </p:nvSpPr>
        <p:spPr>
          <a:xfrm>
            <a:off x="226484" y="6576239"/>
            <a:ext cx="8254991" cy="281764"/>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National Center for HIV/AIDS, Dermatology and STD (NCHADS). (2015). National HSS among ANC and MSM 2014</a:t>
            </a:r>
          </a:p>
        </p:txBody>
      </p:sp>
      <p:graphicFrame>
        <p:nvGraphicFramePr>
          <p:cNvPr id="8" name="Chart 7"/>
          <p:cNvGraphicFramePr>
            <a:graphicFrameLocks noGrp="1"/>
          </p:cNvGraphicFramePr>
          <p:nvPr>
            <p:extLst>
              <p:ext uri="{D42A27DB-BD31-4B8C-83A1-F6EECF244321}">
                <p14:modId xmlns:p14="http://schemas.microsoft.com/office/powerpoint/2010/main" val="3873022308"/>
              </p:ext>
            </p:extLst>
          </p:nvPr>
        </p:nvGraphicFramePr>
        <p:xfrm>
          <a:off x="2514600" y="2438405"/>
          <a:ext cx="6705600" cy="38766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45015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28601" y="1509502"/>
            <a:ext cx="11203563" cy="504000"/>
          </a:xfrm>
        </p:spPr>
        <p:txBody>
          <a:bodyPr/>
          <a:lstStyle/>
          <a:p>
            <a:r>
              <a:rPr lang="en-US" dirty="0"/>
              <a:t>HIV prevalence among PWID by city, 2017</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13</a:t>
            </a:fld>
            <a:endParaRPr lang="th-TH" dirty="0">
              <a:solidFill>
                <a:prstClr val="black">
                  <a:tint val="75000"/>
                </a:prstClr>
              </a:solidFill>
            </a:endParaRPr>
          </a:p>
        </p:txBody>
      </p:sp>
      <p:sp>
        <p:nvSpPr>
          <p:cNvPr id="6" name="TextBox 1"/>
          <p:cNvSpPr txBox="1"/>
          <p:nvPr/>
        </p:nvSpPr>
        <p:spPr>
          <a:xfrm>
            <a:off x="3" y="6478913"/>
            <a:ext cx="10858500" cy="281764"/>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a:t>
            </a:r>
            <a:r>
              <a:rPr lang="en-US" sz="800" dirty="0" err="1">
                <a:latin typeface="Arial" pitchFamily="34" charset="0"/>
                <a:cs typeface="Arial" pitchFamily="34" charset="0"/>
              </a:rPr>
              <a:t>Mun</a:t>
            </a:r>
            <a:r>
              <a:rPr lang="en-US" sz="800" dirty="0">
                <a:latin typeface="Arial" pitchFamily="34" charset="0"/>
                <a:cs typeface="Arial" pitchFamily="34" charset="0"/>
              </a:rPr>
              <a:t> P., Yi S., and </a:t>
            </a:r>
            <a:r>
              <a:rPr lang="en-US" sz="800" dirty="0" err="1">
                <a:latin typeface="Arial" pitchFamily="34" charset="0"/>
                <a:cs typeface="Arial" pitchFamily="34" charset="0"/>
              </a:rPr>
              <a:t>Tuot</a:t>
            </a:r>
            <a:r>
              <a:rPr lang="en-US" sz="800" dirty="0">
                <a:latin typeface="Arial" pitchFamily="34" charset="0"/>
                <a:cs typeface="Arial" pitchFamily="34" charset="0"/>
              </a:rPr>
              <a:t> S. (2018). National Population Size Estimation, Integrated Biological and Behavioral Survey, and HCV among PWID and PWUD in Cambodia, 2017. Presentation at Sunway Hotel, May 21, 2018; and Global AIDS Monitoring (GAM) Reporting</a:t>
            </a:r>
          </a:p>
        </p:txBody>
      </p:sp>
      <p:graphicFrame>
        <p:nvGraphicFramePr>
          <p:cNvPr id="7" name="Chart 6"/>
          <p:cNvGraphicFramePr>
            <a:graphicFrameLocks/>
          </p:cNvGraphicFramePr>
          <p:nvPr>
            <p:extLst>
              <p:ext uri="{D42A27DB-BD31-4B8C-83A1-F6EECF244321}">
                <p14:modId xmlns:p14="http://schemas.microsoft.com/office/powerpoint/2010/main" val="2180798680"/>
              </p:ext>
            </p:extLst>
          </p:nvPr>
        </p:nvGraphicFramePr>
        <p:xfrm>
          <a:off x="2324100" y="2209800"/>
          <a:ext cx="7543800"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7378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a:t>HIV prevalence among PWID by age and gender, 2017</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14</a:t>
            </a:fld>
            <a:endParaRPr lang="th-TH" dirty="0">
              <a:solidFill>
                <a:prstClr val="black">
                  <a:tint val="75000"/>
                </a:prstClr>
              </a:solidFill>
            </a:endParaRPr>
          </a:p>
        </p:txBody>
      </p:sp>
      <p:sp>
        <p:nvSpPr>
          <p:cNvPr id="6" name="TextBox 1"/>
          <p:cNvSpPr txBox="1"/>
          <p:nvPr/>
        </p:nvSpPr>
        <p:spPr>
          <a:xfrm>
            <a:off x="1" y="6478913"/>
            <a:ext cx="11203563" cy="281764"/>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a:t>
            </a:r>
            <a:r>
              <a:rPr lang="en-US" sz="800" dirty="0" err="1">
                <a:latin typeface="Arial" pitchFamily="34" charset="0"/>
                <a:cs typeface="Arial" pitchFamily="34" charset="0"/>
              </a:rPr>
              <a:t>Mun</a:t>
            </a:r>
            <a:r>
              <a:rPr lang="en-US" sz="800" dirty="0">
                <a:latin typeface="Arial" pitchFamily="34" charset="0"/>
                <a:cs typeface="Arial" pitchFamily="34" charset="0"/>
              </a:rPr>
              <a:t> P., Yi S., and </a:t>
            </a:r>
            <a:r>
              <a:rPr lang="en-US" sz="800" dirty="0" err="1">
                <a:latin typeface="Arial" pitchFamily="34" charset="0"/>
                <a:cs typeface="Arial" pitchFamily="34" charset="0"/>
              </a:rPr>
              <a:t>Tuot</a:t>
            </a:r>
            <a:r>
              <a:rPr lang="en-US" sz="800" dirty="0">
                <a:latin typeface="Arial" pitchFamily="34" charset="0"/>
                <a:cs typeface="Arial" pitchFamily="34" charset="0"/>
              </a:rPr>
              <a:t> S. (2018). National Population Size Estimation, Integrated Biological and Behavioral Survey, and HCV among PWID and PWUD in Cambodia, 2017. Presentation at Sunway Hotel, May 21, 2018.</a:t>
            </a:r>
          </a:p>
        </p:txBody>
      </p:sp>
      <p:graphicFrame>
        <p:nvGraphicFramePr>
          <p:cNvPr id="9" name="Chart 8"/>
          <p:cNvGraphicFramePr>
            <a:graphicFrameLocks/>
          </p:cNvGraphicFramePr>
          <p:nvPr>
            <p:extLst>
              <p:ext uri="{D42A27DB-BD31-4B8C-83A1-F6EECF244321}">
                <p14:modId xmlns:p14="http://schemas.microsoft.com/office/powerpoint/2010/main" val="1208447647"/>
              </p:ext>
            </p:extLst>
          </p:nvPr>
        </p:nvGraphicFramePr>
        <p:xfrm>
          <a:off x="2438400" y="2133600"/>
          <a:ext cx="7315200" cy="419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8741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04800" y="1548594"/>
            <a:ext cx="8402672" cy="504000"/>
          </a:xfrm>
        </p:spPr>
        <p:txBody>
          <a:bodyPr/>
          <a:lstStyle/>
          <a:p>
            <a:r>
              <a:rPr lang="en-US" dirty="0"/>
              <a:t>HIV prevalence among MSM by city, 2010 and 2014</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15</a:t>
            </a:fld>
            <a:endParaRPr lang="th-TH" dirty="0">
              <a:solidFill>
                <a:prstClr val="black">
                  <a:tint val="75000"/>
                </a:prstClr>
              </a:solidFill>
            </a:endParaRPr>
          </a:p>
        </p:txBody>
      </p:sp>
      <p:sp>
        <p:nvSpPr>
          <p:cNvPr id="6" name="TextBox 1"/>
          <p:cNvSpPr txBox="1"/>
          <p:nvPr/>
        </p:nvSpPr>
        <p:spPr>
          <a:xfrm>
            <a:off x="-772" y="6510715"/>
            <a:ext cx="10896599" cy="450251"/>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Liu, K.-L., &amp; </a:t>
            </a:r>
            <a:r>
              <a:rPr lang="en-US" sz="800" dirty="0" err="1">
                <a:latin typeface="Arial" pitchFamily="34" charset="0"/>
                <a:cs typeface="Arial" pitchFamily="34" charset="0"/>
              </a:rPr>
              <a:t>Chhorvann</a:t>
            </a:r>
            <a:r>
              <a:rPr lang="en-US" sz="800" dirty="0">
                <a:latin typeface="Arial" pitchFamily="34" charset="0"/>
                <a:cs typeface="Arial" pitchFamily="34" charset="0"/>
              </a:rPr>
              <a:t>, C. (2010). Behavioral Risks On-site </a:t>
            </a:r>
            <a:r>
              <a:rPr lang="en-US" sz="800" dirty="0" err="1">
                <a:latin typeface="Arial" pitchFamily="34" charset="0"/>
                <a:cs typeface="Arial" pitchFamily="34" charset="0"/>
              </a:rPr>
              <a:t>Serosurvey</a:t>
            </a:r>
            <a:r>
              <a:rPr lang="en-US" sz="800" dirty="0">
                <a:latin typeface="Arial" pitchFamily="34" charset="0"/>
                <a:cs typeface="Arial" pitchFamily="34" charset="0"/>
              </a:rPr>
              <a:t> among at-risk Urban Men in Cambodia. Bros Khmer 2010; and 2) National Center for HIV/AIDS, Dermatology and STD (NCHADS). (2015). National HSS among ANC and MSM 2014</a:t>
            </a:r>
          </a:p>
        </p:txBody>
      </p:sp>
      <p:graphicFrame>
        <p:nvGraphicFramePr>
          <p:cNvPr id="8" name="Chart 7"/>
          <p:cNvGraphicFramePr>
            <a:graphicFrameLocks noGrp="1"/>
          </p:cNvGraphicFramePr>
          <p:nvPr>
            <p:extLst>
              <p:ext uri="{D42A27DB-BD31-4B8C-83A1-F6EECF244321}">
                <p14:modId xmlns:p14="http://schemas.microsoft.com/office/powerpoint/2010/main" val="2742417198"/>
              </p:ext>
            </p:extLst>
          </p:nvPr>
        </p:nvGraphicFramePr>
        <p:xfrm>
          <a:off x="1600200" y="2143667"/>
          <a:ext cx="8077200" cy="42905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8036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5921" y="1486271"/>
            <a:ext cx="11125200" cy="504000"/>
          </a:xfrm>
        </p:spPr>
        <p:txBody>
          <a:bodyPr/>
          <a:lstStyle/>
          <a:p>
            <a:r>
              <a:rPr lang="en-US" dirty="0"/>
              <a:t>HIV prevalence among female entertainment workers (FEWs) in selected geographical locations, 2011 to 2016</a:t>
            </a:r>
            <a:br>
              <a:rPr lang="en-US" dirty="0"/>
            </a:br>
            <a:endParaRPr lang="en-GB" dirty="0"/>
          </a:p>
        </p:txBody>
      </p:sp>
      <p:sp>
        <p:nvSpPr>
          <p:cNvPr id="3" name="Slide Number Placeholder 2"/>
          <p:cNvSpPr>
            <a:spLocks noGrp="1"/>
          </p:cNvSpPr>
          <p:nvPr>
            <p:ph type="sldNum" sz="quarter" idx="10"/>
          </p:nvPr>
        </p:nvSpPr>
        <p:spPr/>
        <p:txBody>
          <a:bodyPr/>
          <a:lstStyle/>
          <a:p>
            <a:fld id="{6BA23C89-135D-46DE-B092-FFC83433F3DC}" type="slidenum">
              <a:rPr lang="th-TH" smtClean="0"/>
              <a:pPr/>
              <a:t>16</a:t>
            </a:fld>
            <a:endParaRPr lang="th-TH"/>
          </a:p>
        </p:txBody>
      </p:sp>
      <p:sp>
        <p:nvSpPr>
          <p:cNvPr id="6" name="Text Placeholder 5"/>
          <p:cNvSpPr>
            <a:spLocks noGrp="1"/>
          </p:cNvSpPr>
          <p:nvPr>
            <p:ph type="body" sz="quarter" idx="4294967295"/>
          </p:nvPr>
        </p:nvSpPr>
        <p:spPr>
          <a:xfrm>
            <a:off x="0" y="6311900"/>
            <a:ext cx="11353800" cy="469900"/>
          </a:xfrm>
          <a:prstGeom prst="rect">
            <a:avLst/>
          </a:prstGeom>
        </p:spPr>
        <p:txBody>
          <a:bodyPr lIns="91058" tIns="45537" rIns="91058" bIns="45537">
            <a:noAutofit/>
          </a:bodyPr>
          <a:lstStyle/>
          <a:p>
            <a:pPr marL="0" indent="0">
              <a:buNone/>
            </a:pPr>
            <a:r>
              <a:rPr lang="en-GB" sz="800" dirty="0"/>
              <a:t>Source: Prepared by </a:t>
            </a:r>
            <a:r>
              <a:rPr lang="en-GB" sz="800" dirty="0">
                <a:hlinkClick r:id="rId2"/>
              </a:rPr>
              <a:t>www.aidsdatahub.org</a:t>
            </a:r>
            <a:r>
              <a:rPr lang="en-GB" sz="800" dirty="0"/>
              <a:t> based on 1) </a:t>
            </a:r>
            <a:r>
              <a:rPr lang="en-GB" sz="800" dirty="0" err="1"/>
              <a:t>Phalkun</a:t>
            </a:r>
            <a:r>
              <a:rPr lang="en-GB" sz="800" dirty="0"/>
              <a:t> </a:t>
            </a:r>
            <a:r>
              <a:rPr lang="en-GB" sz="800" dirty="0" err="1"/>
              <a:t>Mun</a:t>
            </a:r>
            <a:r>
              <a:rPr lang="en-GB" sz="800" dirty="0"/>
              <a:t>, Navy </a:t>
            </a:r>
            <a:r>
              <a:rPr lang="en-GB" sz="800" dirty="0" err="1"/>
              <a:t>Chann</a:t>
            </a:r>
            <a:r>
              <a:rPr lang="en-GB" sz="800" dirty="0"/>
              <a:t>, Perry Killam, Jeff </a:t>
            </a:r>
            <a:r>
              <a:rPr lang="en-GB" sz="800" dirty="0" err="1"/>
              <a:t>Mutuc</a:t>
            </a:r>
            <a:r>
              <a:rPr lang="en-GB" sz="800" dirty="0"/>
              <a:t>, </a:t>
            </a:r>
            <a:r>
              <a:rPr lang="en-GB" sz="800" dirty="0" err="1"/>
              <a:t>Sodara</a:t>
            </a:r>
            <a:r>
              <a:rPr lang="en-GB" sz="800" dirty="0"/>
              <a:t> Chan. (2013). 2011 Cambodia STI Prevalence Survey - Integrated Biological and </a:t>
            </a:r>
            <a:r>
              <a:rPr lang="en-GB" sz="800" dirty="0" err="1"/>
              <a:t>Behavioral</a:t>
            </a:r>
            <a:r>
              <a:rPr lang="en-GB" sz="800" dirty="0"/>
              <a:t> Survey for Sexually Transmitted Infections and Risk </a:t>
            </a:r>
            <a:r>
              <a:rPr lang="en-GB" sz="800" dirty="0" err="1"/>
              <a:t>Behaviors</a:t>
            </a:r>
            <a:r>
              <a:rPr lang="en-GB" sz="800" dirty="0"/>
              <a:t> among Female Entertainment Workers. NCHADS; and 2) </a:t>
            </a:r>
            <a:r>
              <a:rPr lang="en-GB" sz="800" dirty="0" err="1"/>
              <a:t>Mun</a:t>
            </a:r>
            <a:r>
              <a:rPr lang="en-GB" sz="800" dirty="0"/>
              <a:t> P., </a:t>
            </a:r>
            <a:r>
              <a:rPr lang="en-GB" sz="800" dirty="0" err="1"/>
              <a:t>Tuot</a:t>
            </a:r>
            <a:r>
              <a:rPr lang="en-GB" sz="800" dirty="0"/>
              <a:t> S., </a:t>
            </a:r>
            <a:r>
              <a:rPr lang="en-GB" sz="800" dirty="0" err="1"/>
              <a:t>Sopehab</a:t>
            </a:r>
            <a:r>
              <a:rPr lang="en-GB" sz="800" dirty="0"/>
              <a:t> H., </a:t>
            </a:r>
            <a:r>
              <a:rPr lang="en-GB" sz="800" dirty="0" err="1"/>
              <a:t>Srean</a:t>
            </a:r>
            <a:r>
              <a:rPr lang="en-GB" sz="800" dirty="0"/>
              <a:t> C., Mitchell L., </a:t>
            </a:r>
            <a:r>
              <a:rPr lang="en-GB" sz="800" dirty="0" err="1"/>
              <a:t>Chhoun</a:t>
            </a:r>
            <a:r>
              <a:rPr lang="en-GB" sz="800" dirty="0"/>
              <a:t> P., </a:t>
            </a:r>
            <a:r>
              <a:rPr lang="en-GB" sz="800" dirty="0" err="1"/>
              <a:t>Sokunthea</a:t>
            </a:r>
            <a:r>
              <a:rPr lang="en-GB" sz="800" dirty="0"/>
              <a:t> Y., Yi S., National Integrated Biological and </a:t>
            </a:r>
            <a:r>
              <a:rPr lang="en-GB" sz="800" dirty="0" err="1"/>
              <a:t>Behavioral</a:t>
            </a:r>
            <a:r>
              <a:rPr lang="en-GB" sz="800" dirty="0"/>
              <a:t> Survey among Female Entertainment Workers in Cambodia, 2016. Phnom Penh, Cambodia 2016. NCHADS</a:t>
            </a:r>
          </a:p>
        </p:txBody>
      </p:sp>
      <p:graphicFrame>
        <p:nvGraphicFramePr>
          <p:cNvPr id="8" name="Chart 7"/>
          <p:cNvGraphicFramePr>
            <a:graphicFrameLocks/>
          </p:cNvGraphicFramePr>
          <p:nvPr>
            <p:extLst>
              <p:ext uri="{D42A27DB-BD31-4B8C-83A1-F6EECF244321}">
                <p14:modId xmlns:p14="http://schemas.microsoft.com/office/powerpoint/2010/main" val="3532728450"/>
              </p:ext>
            </p:extLst>
          </p:nvPr>
        </p:nvGraphicFramePr>
        <p:xfrm>
          <a:off x="381000" y="2438400"/>
          <a:ext cx="108204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3864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28600" y="1447800"/>
            <a:ext cx="11125200" cy="504000"/>
          </a:xfrm>
        </p:spPr>
        <p:txBody>
          <a:bodyPr/>
          <a:lstStyle/>
          <a:p>
            <a:r>
              <a:rPr lang="en-US" dirty="0"/>
              <a:t>HIV prevalence among female entertainment workers (FEW) by age and entertainment venue, 2016</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17</a:t>
            </a:fld>
            <a:endParaRPr lang="th-TH" dirty="0">
              <a:solidFill>
                <a:prstClr val="black">
                  <a:tint val="75000"/>
                </a:prstClr>
              </a:solidFill>
            </a:endParaRPr>
          </a:p>
        </p:txBody>
      </p:sp>
      <p:sp>
        <p:nvSpPr>
          <p:cNvPr id="6" name="TextBox 1"/>
          <p:cNvSpPr txBox="1"/>
          <p:nvPr/>
        </p:nvSpPr>
        <p:spPr>
          <a:xfrm>
            <a:off x="76200" y="6498999"/>
            <a:ext cx="10896600" cy="345554"/>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a:t>
            </a:r>
            <a:r>
              <a:rPr lang="en-GB" sz="800" dirty="0" err="1"/>
              <a:t>Mun</a:t>
            </a:r>
            <a:r>
              <a:rPr lang="en-GB" sz="800" dirty="0"/>
              <a:t> P., </a:t>
            </a:r>
            <a:r>
              <a:rPr lang="en-GB" sz="800" dirty="0" err="1"/>
              <a:t>Tuot</a:t>
            </a:r>
            <a:r>
              <a:rPr lang="en-GB" sz="800" dirty="0"/>
              <a:t> S., </a:t>
            </a:r>
            <a:r>
              <a:rPr lang="en-GB" sz="800" dirty="0" err="1"/>
              <a:t>Sopehab</a:t>
            </a:r>
            <a:r>
              <a:rPr lang="en-GB" sz="800" dirty="0"/>
              <a:t> H., </a:t>
            </a:r>
            <a:r>
              <a:rPr lang="en-GB" sz="800" dirty="0" err="1"/>
              <a:t>Srean</a:t>
            </a:r>
            <a:r>
              <a:rPr lang="en-GB" sz="800" dirty="0"/>
              <a:t> C., Mitchell L., </a:t>
            </a:r>
            <a:r>
              <a:rPr lang="en-GB" sz="800" dirty="0" err="1"/>
              <a:t>Chhoun</a:t>
            </a:r>
            <a:r>
              <a:rPr lang="en-GB" sz="800" dirty="0"/>
              <a:t> P., </a:t>
            </a:r>
            <a:r>
              <a:rPr lang="en-GB" sz="800" dirty="0" err="1"/>
              <a:t>Sokunthea</a:t>
            </a:r>
            <a:r>
              <a:rPr lang="en-GB" sz="800" dirty="0"/>
              <a:t> Y., Yi S., National Integrated Biological and </a:t>
            </a:r>
            <a:r>
              <a:rPr lang="en-GB" sz="800" dirty="0" err="1"/>
              <a:t>Behavioral</a:t>
            </a:r>
            <a:r>
              <a:rPr lang="en-GB" sz="800" dirty="0"/>
              <a:t> Survey among Female Entertainment Workers in Cambodia, 2016. Phnom Penh, Cambodia 2016. NCHADS</a:t>
            </a:r>
          </a:p>
        </p:txBody>
      </p:sp>
      <p:graphicFrame>
        <p:nvGraphicFramePr>
          <p:cNvPr id="8" name="Chart 7"/>
          <p:cNvGraphicFramePr>
            <a:graphicFrameLocks noGrp="1"/>
          </p:cNvGraphicFramePr>
          <p:nvPr>
            <p:extLst>
              <p:ext uri="{D42A27DB-BD31-4B8C-83A1-F6EECF244321}">
                <p14:modId xmlns:p14="http://schemas.microsoft.com/office/powerpoint/2010/main" val="2752262233"/>
              </p:ext>
            </p:extLst>
          </p:nvPr>
        </p:nvGraphicFramePr>
        <p:xfrm>
          <a:off x="2476500" y="2362200"/>
          <a:ext cx="7239000" cy="41610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5937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bwMode="auto">
          <a:xfrm>
            <a:off x="228600" y="1524000"/>
            <a:ext cx="11734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noAutofit/>
          </a:bodyPr>
          <a:lstStyle/>
          <a:p>
            <a:pPr eaLnBrk="1" hangingPunct="1"/>
            <a:r>
              <a:rPr lang="en-US" dirty="0">
                <a:latin typeface="Arial" pitchFamily="34" charset="0"/>
                <a:ea typeface="ＭＳ Ｐゴシック" pitchFamily="34" charset="-128"/>
                <a:cs typeface="Cordia New" pitchFamily="34" charset="-34"/>
              </a:rPr>
              <a:t>HIV prevalence among female entertainment workers (FEW) in selected geographical locations, 2010</a:t>
            </a:r>
          </a:p>
        </p:txBody>
      </p:sp>
      <p:sp>
        <p:nvSpPr>
          <p:cNvPr id="4608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39910" indent="-284562" eaLnBrk="0" hangingPunct="0">
              <a:defRPr sz="2800">
                <a:solidFill>
                  <a:schemeClr val="tx1"/>
                </a:solidFill>
                <a:latin typeface="Arial" pitchFamily="34" charset="0"/>
                <a:ea typeface="ＭＳ Ｐゴシック" pitchFamily="34" charset="-128"/>
              </a:defRPr>
            </a:lvl2pPr>
            <a:lvl3pPr marL="1138316" indent="-227676" eaLnBrk="0" hangingPunct="0">
              <a:defRPr sz="2800">
                <a:solidFill>
                  <a:schemeClr val="tx1"/>
                </a:solidFill>
                <a:latin typeface="Arial" pitchFamily="34" charset="0"/>
                <a:ea typeface="ＭＳ Ｐゴシック" pitchFamily="34" charset="-128"/>
              </a:defRPr>
            </a:lvl3pPr>
            <a:lvl4pPr marL="1593621" indent="-227676" eaLnBrk="0" hangingPunct="0">
              <a:defRPr sz="2800">
                <a:solidFill>
                  <a:schemeClr val="tx1"/>
                </a:solidFill>
                <a:latin typeface="Arial" pitchFamily="34" charset="0"/>
                <a:ea typeface="ＭＳ Ｐゴシック" pitchFamily="34" charset="-128"/>
              </a:defRPr>
            </a:lvl4pPr>
            <a:lvl5pPr marL="2048948" indent="-227676" eaLnBrk="0" hangingPunct="0">
              <a:defRPr sz="2800">
                <a:solidFill>
                  <a:schemeClr val="tx1"/>
                </a:solidFill>
                <a:latin typeface="Arial" pitchFamily="34" charset="0"/>
                <a:ea typeface="ＭＳ Ｐゴシック" pitchFamily="34" charset="-128"/>
              </a:defRPr>
            </a:lvl5pPr>
            <a:lvl6pPr marL="2504297" indent="-227676"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596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4920" indent="-227676"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702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5D9DD064-8729-4835-955B-7E439E915E3C}" type="slidenum">
              <a:rPr lang="th-TH" sz="1200">
                <a:solidFill>
                  <a:srgbClr val="898989"/>
                </a:solidFill>
              </a:rPr>
              <a:pPr eaLnBrk="1" hangingPunct="1"/>
              <a:t>18</a:t>
            </a:fld>
            <a:endParaRPr lang="th-TH" sz="1200">
              <a:solidFill>
                <a:srgbClr val="898989"/>
              </a:solidFill>
            </a:endParaRPr>
          </a:p>
        </p:txBody>
      </p:sp>
      <p:sp>
        <p:nvSpPr>
          <p:cNvPr id="46084" name="Text Box 96"/>
          <p:cNvSpPr txBox="1">
            <a:spLocks noChangeArrowheads="1"/>
          </p:cNvSpPr>
          <p:nvPr/>
        </p:nvSpPr>
        <p:spPr bwMode="auto">
          <a:xfrm>
            <a:off x="19051" y="6540541"/>
            <a:ext cx="11201400" cy="33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8" tIns="45537" rIns="91058" bIns="45537">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800" dirty="0">
                <a:solidFill>
                  <a:prstClr val="black"/>
                </a:solidFill>
                <a:ea typeface="SimSun" pitchFamily="2" charset="-122"/>
              </a:rPr>
              <a:t>Source: </a:t>
            </a:r>
            <a:r>
              <a:rPr lang="en-US" sz="800" dirty="0">
                <a:solidFill>
                  <a:srgbClr val="000000"/>
                </a:solidFill>
                <a:ea typeface="SimSun" pitchFamily="2" charset="-122"/>
              </a:rPr>
              <a:t>Prepared by </a:t>
            </a:r>
            <a:r>
              <a:rPr lang="en-US" sz="800" dirty="0">
                <a:solidFill>
                  <a:srgbClr val="000000"/>
                </a:solidFill>
                <a:ea typeface="SimSun" pitchFamily="2" charset="-122"/>
                <a:hlinkClick r:id="rId3"/>
              </a:rPr>
              <a:t>www.aidsdatahub.org</a:t>
            </a:r>
            <a:r>
              <a:rPr lang="en-US" sz="800" dirty="0">
                <a:solidFill>
                  <a:srgbClr val="000000"/>
                </a:solidFill>
                <a:ea typeface="SimSun" pitchFamily="2" charset="-122"/>
              </a:rPr>
              <a:t>  based on </a:t>
            </a:r>
            <a:r>
              <a:rPr lang="en-US" sz="800" dirty="0">
                <a:solidFill>
                  <a:prstClr val="black"/>
                </a:solidFill>
              </a:rPr>
              <a:t>National Center for HIV/AIDS Dermatology and STDs and Ministry of Health (2012). HIV sentinel surveys 2010: Female entertainment workers (FEWs); Antenatal care clinic (ANC) attendees.</a:t>
            </a:r>
          </a:p>
        </p:txBody>
      </p:sp>
      <p:graphicFrame>
        <p:nvGraphicFramePr>
          <p:cNvPr id="6" name="Chart 5"/>
          <p:cNvGraphicFramePr>
            <a:graphicFrameLocks/>
          </p:cNvGraphicFramePr>
          <p:nvPr>
            <p:extLst>
              <p:ext uri="{D42A27DB-BD31-4B8C-83A1-F6EECF244321}">
                <p14:modId xmlns:p14="http://schemas.microsoft.com/office/powerpoint/2010/main" val="3331512362"/>
              </p:ext>
            </p:extLst>
          </p:nvPr>
        </p:nvGraphicFramePr>
        <p:xfrm>
          <a:off x="609615" y="2514605"/>
          <a:ext cx="10820401" cy="38805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80860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04804" y="1524000"/>
            <a:ext cx="11456487" cy="504000"/>
          </a:xfrm>
        </p:spPr>
        <p:txBody>
          <a:bodyPr/>
          <a:lstStyle/>
          <a:p>
            <a:r>
              <a:rPr lang="en-US" dirty="0"/>
              <a:t>STI prevalence among female entertainment workers who sold sex in the last 12 months, 2011</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19</a:t>
            </a:fld>
            <a:endParaRPr lang="th-TH" dirty="0">
              <a:solidFill>
                <a:prstClr val="black">
                  <a:tint val="75000"/>
                </a:prstClr>
              </a:solidFill>
            </a:endParaRPr>
          </a:p>
        </p:txBody>
      </p:sp>
      <p:sp>
        <p:nvSpPr>
          <p:cNvPr id="6" name="TextBox 1"/>
          <p:cNvSpPr txBox="1"/>
          <p:nvPr/>
        </p:nvSpPr>
        <p:spPr>
          <a:xfrm>
            <a:off x="185008" y="6493633"/>
            <a:ext cx="8254991" cy="225125"/>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NCHADS. (2013). 2011 Cambodia STI Survey: Female Entertainment Workers. Presentation by </a:t>
            </a:r>
            <a:r>
              <a:rPr lang="en-US" sz="800" dirty="0" err="1">
                <a:latin typeface="Arial" pitchFamily="34" charset="0"/>
                <a:cs typeface="Arial" pitchFamily="34" charset="0"/>
              </a:rPr>
              <a:t>Mun</a:t>
            </a:r>
            <a:r>
              <a:rPr lang="en-US" sz="800" dirty="0">
                <a:latin typeface="Arial" pitchFamily="34" charset="0"/>
                <a:cs typeface="Arial" pitchFamily="34" charset="0"/>
              </a:rPr>
              <a:t> </a:t>
            </a:r>
            <a:r>
              <a:rPr lang="en-US" sz="800" dirty="0" err="1">
                <a:latin typeface="Arial" pitchFamily="34" charset="0"/>
                <a:cs typeface="Arial" pitchFamily="34" charset="0"/>
              </a:rPr>
              <a:t>Phalkun</a:t>
            </a:r>
            <a:r>
              <a:rPr lang="en-US" sz="800" dirty="0">
                <a:latin typeface="Arial" pitchFamily="34" charset="0"/>
                <a:cs typeface="Arial" pitchFamily="34" charset="0"/>
              </a:rPr>
              <a:t>.</a:t>
            </a:r>
          </a:p>
        </p:txBody>
      </p:sp>
      <p:graphicFrame>
        <p:nvGraphicFramePr>
          <p:cNvPr id="7" name="Chart 6"/>
          <p:cNvGraphicFramePr>
            <a:graphicFrameLocks noGrp="1"/>
          </p:cNvGraphicFramePr>
          <p:nvPr>
            <p:extLst>
              <p:ext uri="{D42A27DB-BD31-4B8C-83A1-F6EECF244321}">
                <p14:modId xmlns:p14="http://schemas.microsoft.com/office/powerpoint/2010/main" val="2757132816"/>
              </p:ext>
            </p:extLst>
          </p:nvPr>
        </p:nvGraphicFramePr>
        <p:xfrm>
          <a:off x="838200" y="2438400"/>
          <a:ext cx="96774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33605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9"/>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39910" indent="-284562" eaLnBrk="0" hangingPunct="0">
              <a:defRPr sz="2800">
                <a:solidFill>
                  <a:schemeClr val="tx1"/>
                </a:solidFill>
                <a:latin typeface="Arial" pitchFamily="34" charset="0"/>
                <a:ea typeface="ＭＳ Ｐゴシック" pitchFamily="34" charset="-128"/>
              </a:defRPr>
            </a:lvl2pPr>
            <a:lvl3pPr marL="1138316" indent="-227676" eaLnBrk="0" hangingPunct="0">
              <a:defRPr sz="2800">
                <a:solidFill>
                  <a:schemeClr val="tx1"/>
                </a:solidFill>
                <a:latin typeface="Arial" pitchFamily="34" charset="0"/>
                <a:ea typeface="ＭＳ Ｐゴシック" pitchFamily="34" charset="-128"/>
              </a:defRPr>
            </a:lvl3pPr>
            <a:lvl4pPr marL="1593621" indent="-227676" eaLnBrk="0" hangingPunct="0">
              <a:defRPr sz="2800">
                <a:solidFill>
                  <a:schemeClr val="tx1"/>
                </a:solidFill>
                <a:latin typeface="Arial" pitchFamily="34" charset="0"/>
                <a:ea typeface="ＭＳ Ｐゴシック" pitchFamily="34" charset="-128"/>
              </a:defRPr>
            </a:lvl4pPr>
            <a:lvl5pPr marL="2048948" indent="-227676" eaLnBrk="0" hangingPunct="0">
              <a:defRPr sz="2800">
                <a:solidFill>
                  <a:schemeClr val="tx1"/>
                </a:solidFill>
                <a:latin typeface="Arial" pitchFamily="34" charset="0"/>
                <a:ea typeface="ＭＳ Ｐゴシック" pitchFamily="34" charset="-128"/>
              </a:defRPr>
            </a:lvl5pPr>
            <a:lvl6pPr marL="2504297" indent="-227676"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596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4920" indent="-227676"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702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46F2A3BE-57A6-4D43-8AAE-8C1B3A146635}" type="slidenum">
              <a:rPr lang="th-TH" sz="1200">
                <a:solidFill>
                  <a:srgbClr val="898989"/>
                </a:solidFill>
              </a:rPr>
              <a:pPr eaLnBrk="1" hangingPunct="1"/>
              <a:t>2</a:t>
            </a:fld>
            <a:endParaRPr lang="th-TH" sz="1200">
              <a:solidFill>
                <a:srgbClr val="898989"/>
              </a:solidFill>
            </a:endParaRPr>
          </a:p>
        </p:txBody>
      </p:sp>
      <p:sp>
        <p:nvSpPr>
          <p:cNvPr id="25602" name="Subtitle 4"/>
          <p:cNvSpPr>
            <a:spLocks noGrp="1"/>
          </p:cNvSpPr>
          <p:nvPr>
            <p:ph type="subTitle" idx="1"/>
          </p:nvPr>
        </p:nvSpPr>
        <p:spPr bwMode="auto">
          <a:xfrm>
            <a:off x="515936" y="2362203"/>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normAutofit/>
          </a:bodyPr>
          <a:lstStyle/>
          <a:p>
            <a:pPr fontAlgn="base">
              <a:spcAft>
                <a:spcPct val="0"/>
              </a:spcAft>
            </a:pPr>
            <a:r>
              <a:rPr lang="en-US" dirty="0">
                <a:latin typeface="Arial" pitchFamily="34" charset="0"/>
                <a:ea typeface="ＭＳ Ｐゴシック" pitchFamily="34" charset="-128"/>
                <a:cs typeface="Cordia New" pitchFamily="34" charset="-34"/>
                <a:hlinkClick r:id="rId2" action="ppaction://hlinksldjump"/>
              </a:rPr>
              <a:t>Basic socio-demographic indicators</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3" action="ppaction://hlinksldjump"/>
              </a:rPr>
              <a:t>HIV prevalence and epidemiological status </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4" action="ppaction://hlinksldjump"/>
              </a:rPr>
              <a:t>Risk behaviors</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5" action="ppaction://hlinksldjump"/>
              </a:rPr>
              <a:t>Vulnerability and HIV knowledge</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6" action="ppaction://hlinksldjump"/>
              </a:rPr>
              <a:t>HIV expenditure </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7" action="ppaction://hlinksldjump"/>
              </a:rPr>
              <a:t>National response </a:t>
            </a:r>
            <a:endParaRPr lang="th-TH" dirty="0">
              <a:latin typeface="Arial" pitchFamily="34" charset="0"/>
              <a:ea typeface="ＭＳ Ｐゴシック" pitchFamily="34" charset="-128"/>
              <a:cs typeface="Cordia New" pitchFamily="34" charset="-34"/>
            </a:endParaRPr>
          </a:p>
        </p:txBody>
      </p:sp>
      <p:sp>
        <p:nvSpPr>
          <p:cNvPr id="25603" name="Title 3"/>
          <p:cNvSpPr>
            <a:spLocks noGrp="1"/>
          </p:cNvSpPr>
          <p:nvPr>
            <p:ph type="title"/>
          </p:nvPr>
        </p:nvSpPr>
        <p:spPr bwMode="auto">
          <a:xfrm>
            <a:off x="190499" y="160020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noAutofit/>
          </a:bodyPr>
          <a:lstStyle/>
          <a:p>
            <a:pPr eaLnBrk="1" hangingPunct="1"/>
            <a:r>
              <a:rPr lang="en-US" dirty="0">
                <a:latin typeface="Arial" pitchFamily="34" charset="0"/>
                <a:ea typeface="ＭＳ Ｐゴシック" pitchFamily="34" charset="-128"/>
                <a:cs typeface="Cordia New" pitchFamily="34" charset="-34"/>
              </a:rPr>
              <a:t>CONTENT</a:t>
            </a:r>
            <a:endParaRPr lang="th-TH" dirty="0">
              <a:latin typeface="Arial" pitchFamily="34" charset="0"/>
              <a:ea typeface="ＭＳ Ｐゴシック" pitchFamily="34" charset="-128"/>
              <a:cs typeface="Cordia New" pitchFamily="34" charset="-34"/>
            </a:endParaRPr>
          </a:p>
        </p:txBody>
      </p:sp>
    </p:spTree>
    <p:extLst>
      <p:ext uri="{BB962C8B-B14F-4D97-AF65-F5344CB8AC3E}">
        <p14:creationId xmlns:p14="http://schemas.microsoft.com/office/powerpoint/2010/main" val="3908201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799" y="1447800"/>
            <a:ext cx="11201400" cy="504000"/>
          </a:xfrm>
        </p:spPr>
        <p:txBody>
          <a:bodyPr/>
          <a:lstStyle/>
          <a:p>
            <a:r>
              <a:rPr lang="en-US" dirty="0"/>
              <a:t>STI prevalence among female entertainment workers (FEW) in selected geographical locations, 2011</a:t>
            </a:r>
          </a:p>
        </p:txBody>
      </p:sp>
      <p:sp>
        <p:nvSpPr>
          <p:cNvPr id="3" name="Slide Number Placeholder 2"/>
          <p:cNvSpPr>
            <a:spLocks noGrp="1"/>
          </p:cNvSpPr>
          <p:nvPr>
            <p:ph type="sldNum" sz="quarter" idx="10"/>
          </p:nvPr>
        </p:nvSpPr>
        <p:spPr/>
        <p:txBody>
          <a:bodyPr/>
          <a:lstStyle/>
          <a:p>
            <a:fld id="{6BA23C89-135D-46DE-B092-FFC83433F3DC}" type="slidenum">
              <a:rPr lang="th-TH" smtClean="0"/>
              <a:pPr/>
              <a:t>20</a:t>
            </a:fld>
            <a:endParaRPr lang="th-TH"/>
          </a:p>
        </p:txBody>
      </p:sp>
      <p:sp>
        <p:nvSpPr>
          <p:cNvPr id="6" name="Text Placeholder 5"/>
          <p:cNvSpPr>
            <a:spLocks noGrp="1"/>
          </p:cNvSpPr>
          <p:nvPr>
            <p:ph type="body" sz="quarter" idx="4294967295"/>
          </p:nvPr>
        </p:nvSpPr>
        <p:spPr>
          <a:xfrm>
            <a:off x="228603" y="6477000"/>
            <a:ext cx="10896601" cy="317500"/>
          </a:xfrm>
          <a:prstGeom prst="rect">
            <a:avLst/>
          </a:prstGeom>
        </p:spPr>
        <p:txBody>
          <a:bodyPr lIns="91058" tIns="45537" rIns="91058" bIns="45537">
            <a:noAutofit/>
          </a:bodyPr>
          <a:lstStyle/>
          <a:p>
            <a:pPr marL="0" indent="0">
              <a:buNone/>
            </a:pPr>
            <a:r>
              <a:rPr lang="en-GB" sz="800" dirty="0"/>
              <a:t>Source: Prepared by </a:t>
            </a:r>
            <a:r>
              <a:rPr lang="en-GB" sz="800" dirty="0">
                <a:hlinkClick r:id="rId2"/>
              </a:rPr>
              <a:t>www.aidsdatahub.org</a:t>
            </a:r>
            <a:r>
              <a:rPr lang="en-GB" sz="800" dirty="0"/>
              <a:t> based on </a:t>
            </a:r>
            <a:r>
              <a:rPr lang="en-GB" sz="800" dirty="0" err="1"/>
              <a:t>Phalkun</a:t>
            </a:r>
            <a:r>
              <a:rPr lang="en-GB" sz="800" dirty="0"/>
              <a:t> </a:t>
            </a:r>
            <a:r>
              <a:rPr lang="en-GB" sz="800" dirty="0" err="1"/>
              <a:t>Mun</a:t>
            </a:r>
            <a:r>
              <a:rPr lang="en-GB" sz="800" dirty="0"/>
              <a:t>, Navy </a:t>
            </a:r>
            <a:r>
              <a:rPr lang="en-GB" sz="800" dirty="0" err="1"/>
              <a:t>Chann</a:t>
            </a:r>
            <a:r>
              <a:rPr lang="en-GB" sz="800" dirty="0"/>
              <a:t>, Perry </a:t>
            </a:r>
            <a:r>
              <a:rPr lang="en-GB" sz="800" dirty="0" err="1"/>
              <a:t>Killam</a:t>
            </a:r>
            <a:r>
              <a:rPr lang="en-GB" sz="800" dirty="0"/>
              <a:t>, Jeff </a:t>
            </a:r>
            <a:r>
              <a:rPr lang="en-GB" sz="800" dirty="0" err="1"/>
              <a:t>Mutuc</a:t>
            </a:r>
            <a:r>
              <a:rPr lang="en-GB" sz="800" dirty="0"/>
              <a:t>, </a:t>
            </a:r>
            <a:r>
              <a:rPr lang="en-GB" sz="800" dirty="0" err="1"/>
              <a:t>Sodara</a:t>
            </a:r>
            <a:r>
              <a:rPr lang="en-GB" sz="800" dirty="0"/>
              <a:t> Chan. (2013). 2011 Cambodia STI Prevalence Survey - Integrated Biological and </a:t>
            </a:r>
            <a:r>
              <a:rPr lang="en-GB" sz="800" dirty="0" err="1"/>
              <a:t>Behavioral</a:t>
            </a:r>
            <a:r>
              <a:rPr lang="en-GB" sz="800" dirty="0"/>
              <a:t> Survey for Sexually Transmitted Infections and Risk </a:t>
            </a:r>
            <a:r>
              <a:rPr lang="en-GB" sz="800" dirty="0" err="1"/>
              <a:t>Behaviors</a:t>
            </a:r>
            <a:r>
              <a:rPr lang="en-GB" sz="800" dirty="0"/>
              <a:t> among Female Entertainment Workers. NCHADS.</a:t>
            </a:r>
          </a:p>
        </p:txBody>
      </p:sp>
      <p:graphicFrame>
        <p:nvGraphicFramePr>
          <p:cNvPr id="7" name="Chart 6"/>
          <p:cNvGraphicFramePr>
            <a:graphicFrameLocks noGrp="1"/>
          </p:cNvGraphicFramePr>
          <p:nvPr>
            <p:extLst>
              <p:ext uri="{D42A27DB-BD31-4B8C-83A1-F6EECF244321}">
                <p14:modId xmlns:p14="http://schemas.microsoft.com/office/powerpoint/2010/main" val="819595369"/>
              </p:ext>
            </p:extLst>
          </p:nvPr>
        </p:nvGraphicFramePr>
        <p:xfrm>
          <a:off x="228603" y="2438400"/>
          <a:ext cx="11353801"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3939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 y="1447800"/>
            <a:ext cx="11658600" cy="504000"/>
          </a:xfrm>
        </p:spPr>
        <p:txBody>
          <a:bodyPr/>
          <a:lstStyle/>
          <a:p>
            <a:r>
              <a:rPr lang="en-US" dirty="0"/>
              <a:t>Chlamydia prevalence among female entertainment workers (FEW) in selected geographical locations, 2011</a:t>
            </a:r>
          </a:p>
        </p:txBody>
      </p:sp>
      <p:sp>
        <p:nvSpPr>
          <p:cNvPr id="3" name="Slide Number Placeholder 2"/>
          <p:cNvSpPr>
            <a:spLocks noGrp="1"/>
          </p:cNvSpPr>
          <p:nvPr>
            <p:ph type="sldNum" sz="quarter" idx="10"/>
          </p:nvPr>
        </p:nvSpPr>
        <p:spPr/>
        <p:txBody>
          <a:bodyPr/>
          <a:lstStyle/>
          <a:p>
            <a:fld id="{6BA23C89-135D-46DE-B092-FFC83433F3DC}" type="slidenum">
              <a:rPr lang="th-TH" smtClean="0"/>
              <a:pPr/>
              <a:t>21</a:t>
            </a:fld>
            <a:endParaRPr lang="th-TH"/>
          </a:p>
        </p:txBody>
      </p:sp>
      <p:sp>
        <p:nvSpPr>
          <p:cNvPr id="6" name="Text Placeholder 5"/>
          <p:cNvSpPr>
            <a:spLocks noGrp="1"/>
          </p:cNvSpPr>
          <p:nvPr>
            <p:ph type="body" sz="quarter" idx="4294967295"/>
          </p:nvPr>
        </p:nvSpPr>
        <p:spPr>
          <a:xfrm>
            <a:off x="76200" y="6369587"/>
            <a:ext cx="10896600" cy="469900"/>
          </a:xfrm>
          <a:prstGeom prst="rect">
            <a:avLst/>
          </a:prstGeom>
        </p:spPr>
        <p:txBody>
          <a:bodyPr lIns="91058" tIns="45537" rIns="91058" bIns="45537">
            <a:noAutofit/>
          </a:bodyPr>
          <a:lstStyle/>
          <a:p>
            <a:pPr marL="0" indent="0">
              <a:buNone/>
            </a:pPr>
            <a:r>
              <a:rPr lang="en-GB" sz="800" dirty="0"/>
              <a:t>Source: Prepared by </a:t>
            </a:r>
            <a:r>
              <a:rPr lang="en-GB" sz="800" dirty="0">
                <a:hlinkClick r:id="rId2"/>
              </a:rPr>
              <a:t>www.aidsdatahub.org</a:t>
            </a:r>
            <a:r>
              <a:rPr lang="en-GB" sz="800" dirty="0"/>
              <a:t> based on </a:t>
            </a:r>
            <a:r>
              <a:rPr lang="en-GB" sz="800" dirty="0" err="1"/>
              <a:t>Phalkun</a:t>
            </a:r>
            <a:r>
              <a:rPr lang="en-GB" sz="800" dirty="0"/>
              <a:t> </a:t>
            </a:r>
            <a:r>
              <a:rPr lang="en-GB" sz="800" dirty="0" err="1"/>
              <a:t>Mun</a:t>
            </a:r>
            <a:r>
              <a:rPr lang="en-GB" sz="800" dirty="0"/>
              <a:t>, Navy </a:t>
            </a:r>
            <a:r>
              <a:rPr lang="en-GB" sz="800" dirty="0" err="1"/>
              <a:t>Chann</a:t>
            </a:r>
            <a:r>
              <a:rPr lang="en-GB" sz="800" dirty="0"/>
              <a:t>, Perry </a:t>
            </a:r>
            <a:r>
              <a:rPr lang="en-GB" sz="800" dirty="0" err="1"/>
              <a:t>Killam</a:t>
            </a:r>
            <a:r>
              <a:rPr lang="en-GB" sz="800" dirty="0"/>
              <a:t>, Jeff </a:t>
            </a:r>
            <a:r>
              <a:rPr lang="en-GB" sz="800" dirty="0" err="1"/>
              <a:t>Mutuc</a:t>
            </a:r>
            <a:r>
              <a:rPr lang="en-GB" sz="800" dirty="0"/>
              <a:t>, </a:t>
            </a:r>
            <a:r>
              <a:rPr lang="en-GB" sz="800" dirty="0" err="1"/>
              <a:t>Sodara</a:t>
            </a:r>
            <a:r>
              <a:rPr lang="en-GB" sz="800" dirty="0"/>
              <a:t> Chan. (2013). 2011 Cambodia STI Prevalence Survey - Integrated Biological and </a:t>
            </a:r>
            <a:r>
              <a:rPr lang="en-GB" sz="800" dirty="0" err="1"/>
              <a:t>Behavioral</a:t>
            </a:r>
            <a:r>
              <a:rPr lang="en-GB" sz="800" dirty="0"/>
              <a:t> Survey for Sexually Transmitted Infections and Risk </a:t>
            </a:r>
            <a:r>
              <a:rPr lang="en-GB" sz="800" dirty="0" err="1"/>
              <a:t>Behaviors</a:t>
            </a:r>
            <a:r>
              <a:rPr lang="en-GB" sz="800" dirty="0"/>
              <a:t> among Female Entertainment Workers. NCHADS.</a:t>
            </a:r>
          </a:p>
        </p:txBody>
      </p:sp>
      <p:graphicFrame>
        <p:nvGraphicFramePr>
          <p:cNvPr id="8" name="Chart 7"/>
          <p:cNvGraphicFramePr>
            <a:graphicFrameLocks noGrp="1"/>
          </p:cNvGraphicFramePr>
          <p:nvPr>
            <p:extLst>
              <p:ext uri="{D42A27DB-BD31-4B8C-83A1-F6EECF244321}">
                <p14:modId xmlns:p14="http://schemas.microsoft.com/office/powerpoint/2010/main" val="1686113209"/>
              </p:ext>
            </p:extLst>
          </p:nvPr>
        </p:nvGraphicFramePr>
        <p:xfrm>
          <a:off x="685800" y="2438399"/>
          <a:ext cx="10515600" cy="3886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0906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740" y="1447800"/>
            <a:ext cx="11584525" cy="504000"/>
          </a:xfrm>
        </p:spPr>
        <p:txBody>
          <a:bodyPr/>
          <a:lstStyle/>
          <a:p>
            <a:r>
              <a:rPr lang="en-US" dirty="0"/>
              <a:t>Gonorrhea prevalence among female entertainment workers (FEW) in selected geographical locations, 2011</a:t>
            </a:r>
          </a:p>
        </p:txBody>
      </p:sp>
      <p:sp>
        <p:nvSpPr>
          <p:cNvPr id="3" name="Slide Number Placeholder 2"/>
          <p:cNvSpPr>
            <a:spLocks noGrp="1"/>
          </p:cNvSpPr>
          <p:nvPr>
            <p:ph type="sldNum" sz="quarter" idx="10"/>
          </p:nvPr>
        </p:nvSpPr>
        <p:spPr/>
        <p:txBody>
          <a:bodyPr/>
          <a:lstStyle/>
          <a:p>
            <a:fld id="{6BA23C89-135D-46DE-B092-FFC83433F3DC}" type="slidenum">
              <a:rPr lang="th-TH" smtClean="0"/>
              <a:pPr/>
              <a:t>22</a:t>
            </a:fld>
            <a:endParaRPr lang="th-TH"/>
          </a:p>
        </p:txBody>
      </p:sp>
      <p:sp>
        <p:nvSpPr>
          <p:cNvPr id="6" name="Text Placeholder 5"/>
          <p:cNvSpPr>
            <a:spLocks noGrp="1"/>
          </p:cNvSpPr>
          <p:nvPr>
            <p:ph type="body" sz="quarter" idx="4294967295"/>
          </p:nvPr>
        </p:nvSpPr>
        <p:spPr>
          <a:xfrm>
            <a:off x="0" y="6324600"/>
            <a:ext cx="11049000" cy="469900"/>
          </a:xfrm>
          <a:prstGeom prst="rect">
            <a:avLst/>
          </a:prstGeom>
        </p:spPr>
        <p:txBody>
          <a:bodyPr lIns="91058" tIns="45537" rIns="91058" bIns="45537">
            <a:noAutofit/>
          </a:bodyPr>
          <a:lstStyle/>
          <a:p>
            <a:pPr marL="0" indent="0">
              <a:buNone/>
            </a:pPr>
            <a:r>
              <a:rPr lang="en-GB" sz="800" dirty="0"/>
              <a:t>Source: Prepared by </a:t>
            </a:r>
            <a:r>
              <a:rPr lang="en-GB" sz="800" dirty="0">
                <a:hlinkClick r:id="rId2"/>
              </a:rPr>
              <a:t>www.aidsdatahub.org</a:t>
            </a:r>
            <a:r>
              <a:rPr lang="en-GB" sz="800" dirty="0"/>
              <a:t> based on </a:t>
            </a:r>
            <a:r>
              <a:rPr lang="en-GB" sz="800" dirty="0" err="1"/>
              <a:t>Phalkun</a:t>
            </a:r>
            <a:r>
              <a:rPr lang="en-GB" sz="800" dirty="0"/>
              <a:t> </a:t>
            </a:r>
            <a:r>
              <a:rPr lang="en-GB" sz="800" dirty="0" err="1"/>
              <a:t>Mun</a:t>
            </a:r>
            <a:r>
              <a:rPr lang="en-GB" sz="800" dirty="0"/>
              <a:t>, Navy </a:t>
            </a:r>
            <a:r>
              <a:rPr lang="en-GB" sz="800" dirty="0" err="1"/>
              <a:t>Chann</a:t>
            </a:r>
            <a:r>
              <a:rPr lang="en-GB" sz="800" dirty="0"/>
              <a:t>, Perry </a:t>
            </a:r>
            <a:r>
              <a:rPr lang="en-GB" sz="800" dirty="0" err="1"/>
              <a:t>Killam</a:t>
            </a:r>
            <a:r>
              <a:rPr lang="en-GB" sz="800" dirty="0"/>
              <a:t>, Jeff </a:t>
            </a:r>
            <a:r>
              <a:rPr lang="en-GB" sz="800" dirty="0" err="1"/>
              <a:t>Mutuc</a:t>
            </a:r>
            <a:r>
              <a:rPr lang="en-GB" sz="800" dirty="0"/>
              <a:t>, </a:t>
            </a:r>
            <a:r>
              <a:rPr lang="en-GB" sz="800" dirty="0" err="1"/>
              <a:t>Sodara</a:t>
            </a:r>
            <a:r>
              <a:rPr lang="en-GB" sz="800" dirty="0"/>
              <a:t> Chan. (2013). 2011 Cambodia STI Prevalence Survey - Integrated Biological and </a:t>
            </a:r>
            <a:r>
              <a:rPr lang="en-GB" sz="800" dirty="0" err="1"/>
              <a:t>Behavioral</a:t>
            </a:r>
            <a:r>
              <a:rPr lang="en-GB" sz="800" dirty="0"/>
              <a:t> Survey for Sexually Transmitted Infections and Risk </a:t>
            </a:r>
            <a:r>
              <a:rPr lang="en-GB" sz="800" dirty="0" err="1"/>
              <a:t>Behaviors</a:t>
            </a:r>
            <a:r>
              <a:rPr lang="en-GB" sz="800" dirty="0"/>
              <a:t> among Female Entertainment Workers. NCHADS.</a:t>
            </a:r>
          </a:p>
        </p:txBody>
      </p:sp>
      <p:graphicFrame>
        <p:nvGraphicFramePr>
          <p:cNvPr id="9" name="Chart 8"/>
          <p:cNvGraphicFramePr>
            <a:graphicFrameLocks noGrp="1"/>
          </p:cNvGraphicFramePr>
          <p:nvPr>
            <p:extLst>
              <p:ext uri="{D42A27DB-BD31-4B8C-83A1-F6EECF244321}">
                <p14:modId xmlns:p14="http://schemas.microsoft.com/office/powerpoint/2010/main" val="1620939618"/>
              </p:ext>
            </p:extLst>
          </p:nvPr>
        </p:nvGraphicFramePr>
        <p:xfrm>
          <a:off x="685800" y="2590805"/>
          <a:ext cx="10363200" cy="37338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1403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447800"/>
            <a:ext cx="11734800" cy="504000"/>
          </a:xfrm>
        </p:spPr>
        <p:txBody>
          <a:bodyPr/>
          <a:lstStyle/>
          <a:p>
            <a:r>
              <a:rPr lang="en-US" dirty="0"/>
              <a:t>Hepatitis B prevalence among female entertainment workers (FEWs) in selected geographical locations, 2011</a:t>
            </a:r>
          </a:p>
        </p:txBody>
      </p:sp>
      <p:sp>
        <p:nvSpPr>
          <p:cNvPr id="3" name="Slide Number Placeholder 2"/>
          <p:cNvSpPr>
            <a:spLocks noGrp="1"/>
          </p:cNvSpPr>
          <p:nvPr>
            <p:ph type="sldNum" sz="quarter" idx="10"/>
          </p:nvPr>
        </p:nvSpPr>
        <p:spPr/>
        <p:txBody>
          <a:bodyPr/>
          <a:lstStyle/>
          <a:p>
            <a:fld id="{6BA23C89-135D-46DE-B092-FFC83433F3DC}" type="slidenum">
              <a:rPr lang="th-TH" smtClean="0"/>
              <a:pPr/>
              <a:t>23</a:t>
            </a:fld>
            <a:endParaRPr lang="th-TH"/>
          </a:p>
        </p:txBody>
      </p:sp>
      <p:sp>
        <p:nvSpPr>
          <p:cNvPr id="6" name="Text Placeholder 5"/>
          <p:cNvSpPr>
            <a:spLocks noGrp="1"/>
          </p:cNvSpPr>
          <p:nvPr>
            <p:ph type="body" sz="quarter" idx="4294967295"/>
          </p:nvPr>
        </p:nvSpPr>
        <p:spPr>
          <a:xfrm>
            <a:off x="0" y="6424759"/>
            <a:ext cx="10972800" cy="365126"/>
          </a:xfrm>
          <a:prstGeom prst="rect">
            <a:avLst/>
          </a:prstGeom>
        </p:spPr>
        <p:txBody>
          <a:bodyPr lIns="91058" tIns="45537" rIns="91058" bIns="45537">
            <a:noAutofit/>
          </a:bodyPr>
          <a:lstStyle/>
          <a:p>
            <a:pPr marL="0" indent="0">
              <a:buNone/>
            </a:pPr>
            <a:r>
              <a:rPr lang="en-GB" sz="800" dirty="0"/>
              <a:t>Source: Prepared by </a:t>
            </a:r>
            <a:r>
              <a:rPr lang="en-GB" sz="800" dirty="0">
                <a:hlinkClick r:id="rId3"/>
              </a:rPr>
              <a:t>www.aidsdatahub.org</a:t>
            </a:r>
            <a:r>
              <a:rPr lang="en-GB" sz="800" dirty="0"/>
              <a:t> based on </a:t>
            </a:r>
            <a:r>
              <a:rPr lang="en-GB" sz="800" dirty="0" err="1"/>
              <a:t>Phalkun</a:t>
            </a:r>
            <a:r>
              <a:rPr lang="en-GB" sz="800" dirty="0"/>
              <a:t> </a:t>
            </a:r>
            <a:r>
              <a:rPr lang="en-GB" sz="800" dirty="0" err="1"/>
              <a:t>Mun</a:t>
            </a:r>
            <a:r>
              <a:rPr lang="en-GB" sz="800" dirty="0"/>
              <a:t>, Navy </a:t>
            </a:r>
            <a:r>
              <a:rPr lang="en-GB" sz="800" dirty="0" err="1"/>
              <a:t>Chann</a:t>
            </a:r>
            <a:r>
              <a:rPr lang="en-GB" sz="800" dirty="0"/>
              <a:t>, Perry </a:t>
            </a:r>
            <a:r>
              <a:rPr lang="en-GB" sz="800" dirty="0" err="1"/>
              <a:t>Killam</a:t>
            </a:r>
            <a:r>
              <a:rPr lang="en-GB" sz="800" dirty="0"/>
              <a:t>, Jeff </a:t>
            </a:r>
            <a:r>
              <a:rPr lang="en-GB" sz="800" dirty="0" err="1"/>
              <a:t>Mutuc</a:t>
            </a:r>
            <a:r>
              <a:rPr lang="en-GB" sz="800" dirty="0"/>
              <a:t>, </a:t>
            </a:r>
            <a:r>
              <a:rPr lang="en-GB" sz="800" dirty="0" err="1"/>
              <a:t>Sodara</a:t>
            </a:r>
            <a:r>
              <a:rPr lang="en-GB" sz="800" dirty="0"/>
              <a:t> Chan. (2013). 2011 Cambodia STI Prevalence Survey - Integrated Biological and </a:t>
            </a:r>
            <a:r>
              <a:rPr lang="en-GB" sz="800" dirty="0" err="1"/>
              <a:t>Behavioral</a:t>
            </a:r>
            <a:r>
              <a:rPr lang="en-GB" sz="800" dirty="0"/>
              <a:t> Survey for Sexually Transmitted Infections and Risk </a:t>
            </a:r>
            <a:r>
              <a:rPr lang="en-GB" sz="800" dirty="0" err="1"/>
              <a:t>Behaviors</a:t>
            </a:r>
            <a:r>
              <a:rPr lang="en-GB" sz="800" dirty="0"/>
              <a:t> among Female Entertainment Workers. NCHADS.</a:t>
            </a:r>
          </a:p>
        </p:txBody>
      </p:sp>
      <p:graphicFrame>
        <p:nvGraphicFramePr>
          <p:cNvPr id="7" name="Chart 6"/>
          <p:cNvGraphicFramePr>
            <a:graphicFrameLocks noGrp="1"/>
          </p:cNvGraphicFramePr>
          <p:nvPr>
            <p:extLst>
              <p:ext uri="{D42A27DB-BD31-4B8C-83A1-F6EECF244321}">
                <p14:modId xmlns:p14="http://schemas.microsoft.com/office/powerpoint/2010/main" val="3836909667"/>
              </p:ext>
            </p:extLst>
          </p:nvPr>
        </p:nvGraphicFramePr>
        <p:xfrm>
          <a:off x="914400" y="2514605"/>
          <a:ext cx="9944101" cy="38862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33354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bwMode="auto">
          <a:xfrm>
            <a:off x="228604" y="1447800"/>
            <a:ext cx="11277599"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noAutofit/>
          </a:bodyPr>
          <a:lstStyle/>
          <a:p>
            <a:pPr eaLnBrk="1" hangingPunct="1"/>
            <a:r>
              <a:rPr lang="en-US" dirty="0">
                <a:latin typeface="Arial" pitchFamily="34" charset="0"/>
                <a:ea typeface="ＭＳ Ｐゴシック" pitchFamily="34" charset="-128"/>
                <a:cs typeface="Cordia New" pitchFamily="34" charset="-34"/>
              </a:rPr>
              <a:t>Trends of HIV prevalence among ANC attendees (15-24 </a:t>
            </a:r>
            <a:r>
              <a:rPr lang="en-US" dirty="0" err="1">
                <a:latin typeface="Arial" pitchFamily="34" charset="0"/>
                <a:ea typeface="ＭＳ Ｐゴシック" pitchFamily="34" charset="-128"/>
                <a:cs typeface="Cordia New" pitchFamily="34" charset="-34"/>
              </a:rPr>
              <a:t>yr</a:t>
            </a:r>
            <a:r>
              <a:rPr lang="en-US" dirty="0">
                <a:latin typeface="Arial" pitchFamily="34" charset="0"/>
                <a:ea typeface="ＭＳ Ｐゴシック" pitchFamily="34" charset="-128"/>
                <a:cs typeface="Cordia New" pitchFamily="34" charset="-34"/>
              </a:rPr>
              <a:t>) by province, 2000-2010</a:t>
            </a:r>
            <a:br>
              <a:rPr lang="en-US" dirty="0">
                <a:latin typeface="Arial" pitchFamily="34" charset="0"/>
                <a:ea typeface="ＭＳ Ｐゴシック" pitchFamily="34" charset="-128"/>
                <a:cs typeface="Cordia New" pitchFamily="34" charset="-34"/>
              </a:rPr>
            </a:br>
            <a:endParaRPr lang="en-US" dirty="0">
              <a:latin typeface="Arial" pitchFamily="34" charset="0"/>
              <a:ea typeface="ＭＳ Ｐゴシック" pitchFamily="34" charset="-128"/>
              <a:cs typeface="Cordia New" pitchFamily="34" charset="-34"/>
            </a:endParaRPr>
          </a:p>
        </p:txBody>
      </p:sp>
      <p:sp>
        <p:nvSpPr>
          <p:cNvPr id="4608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39910" indent="-284562" eaLnBrk="0" hangingPunct="0">
              <a:defRPr sz="2800">
                <a:solidFill>
                  <a:schemeClr val="tx1"/>
                </a:solidFill>
                <a:latin typeface="Arial" pitchFamily="34" charset="0"/>
                <a:ea typeface="ＭＳ Ｐゴシック" pitchFamily="34" charset="-128"/>
              </a:defRPr>
            </a:lvl2pPr>
            <a:lvl3pPr marL="1138316" indent="-227676" eaLnBrk="0" hangingPunct="0">
              <a:defRPr sz="2800">
                <a:solidFill>
                  <a:schemeClr val="tx1"/>
                </a:solidFill>
                <a:latin typeface="Arial" pitchFamily="34" charset="0"/>
                <a:ea typeface="ＭＳ Ｐゴシック" pitchFamily="34" charset="-128"/>
              </a:defRPr>
            </a:lvl3pPr>
            <a:lvl4pPr marL="1593621" indent="-227676" eaLnBrk="0" hangingPunct="0">
              <a:defRPr sz="2800">
                <a:solidFill>
                  <a:schemeClr val="tx1"/>
                </a:solidFill>
                <a:latin typeface="Arial" pitchFamily="34" charset="0"/>
                <a:ea typeface="ＭＳ Ｐゴシック" pitchFamily="34" charset="-128"/>
              </a:defRPr>
            </a:lvl4pPr>
            <a:lvl5pPr marL="2048948" indent="-227676" eaLnBrk="0" hangingPunct="0">
              <a:defRPr sz="2800">
                <a:solidFill>
                  <a:schemeClr val="tx1"/>
                </a:solidFill>
                <a:latin typeface="Arial" pitchFamily="34" charset="0"/>
                <a:ea typeface="ＭＳ Ｐゴシック" pitchFamily="34" charset="-128"/>
              </a:defRPr>
            </a:lvl5pPr>
            <a:lvl6pPr marL="2504297" indent="-227676"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596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4920" indent="-227676"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702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5D9DD064-8729-4835-955B-7E439E915E3C}" type="slidenum">
              <a:rPr lang="th-TH" sz="1200">
                <a:solidFill>
                  <a:srgbClr val="898989"/>
                </a:solidFill>
              </a:rPr>
              <a:pPr eaLnBrk="1" hangingPunct="1"/>
              <a:t>24</a:t>
            </a:fld>
            <a:endParaRPr lang="th-TH" sz="1200">
              <a:solidFill>
                <a:srgbClr val="898989"/>
              </a:solidFill>
            </a:endParaRPr>
          </a:p>
        </p:txBody>
      </p:sp>
      <p:sp>
        <p:nvSpPr>
          <p:cNvPr id="46084" name="Text Box 96"/>
          <p:cNvSpPr txBox="1">
            <a:spLocks noChangeArrowheads="1"/>
          </p:cNvSpPr>
          <p:nvPr/>
        </p:nvSpPr>
        <p:spPr bwMode="auto">
          <a:xfrm>
            <a:off x="76200" y="6566726"/>
            <a:ext cx="11277600" cy="21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8" tIns="45537" rIns="91058" bIns="45537">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800" dirty="0">
                <a:solidFill>
                  <a:prstClr val="black"/>
                </a:solidFill>
                <a:ea typeface="SimSun" pitchFamily="2" charset="-122"/>
              </a:rPr>
              <a:t>Source: </a:t>
            </a:r>
            <a:r>
              <a:rPr lang="en-US" sz="800" dirty="0">
                <a:solidFill>
                  <a:srgbClr val="000000"/>
                </a:solidFill>
                <a:ea typeface="SimSun" pitchFamily="2" charset="-122"/>
              </a:rPr>
              <a:t>Prepared by </a:t>
            </a:r>
            <a:r>
              <a:rPr lang="en-US" sz="800" dirty="0">
                <a:solidFill>
                  <a:srgbClr val="000000"/>
                </a:solidFill>
                <a:ea typeface="SimSun" pitchFamily="2" charset="-122"/>
                <a:hlinkClick r:id="rId3"/>
              </a:rPr>
              <a:t>www.aidsdatahub.org</a:t>
            </a:r>
            <a:r>
              <a:rPr lang="en-US" sz="800" dirty="0">
                <a:solidFill>
                  <a:srgbClr val="000000"/>
                </a:solidFill>
                <a:ea typeface="SimSun" pitchFamily="2" charset="-122"/>
              </a:rPr>
              <a:t>  based on </a:t>
            </a:r>
            <a:r>
              <a:rPr lang="en-US" sz="800" dirty="0">
                <a:solidFill>
                  <a:prstClr val="black"/>
                </a:solidFill>
              </a:rPr>
              <a:t>National Center for HIV/AIDS Dermatology and STDs and Ministry of Health (2012). HIV sentinel surveys 2010: Female entertainment workers (FEWs); Antenatal care clinic (ANC) attendees.</a:t>
            </a:r>
          </a:p>
        </p:txBody>
      </p:sp>
      <p:graphicFrame>
        <p:nvGraphicFramePr>
          <p:cNvPr id="6" name="Chart 5"/>
          <p:cNvGraphicFramePr>
            <a:graphicFrameLocks noGrp="1"/>
          </p:cNvGraphicFramePr>
          <p:nvPr>
            <p:extLst>
              <p:ext uri="{D42A27DB-BD31-4B8C-83A1-F6EECF244321}">
                <p14:modId xmlns:p14="http://schemas.microsoft.com/office/powerpoint/2010/main" val="436980530"/>
              </p:ext>
            </p:extLst>
          </p:nvPr>
        </p:nvGraphicFramePr>
        <p:xfrm>
          <a:off x="1676415" y="2362200"/>
          <a:ext cx="8686801"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8793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bwMode="auto">
          <a:xfrm>
            <a:off x="228600" y="1447800"/>
            <a:ext cx="11582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noAutofit/>
          </a:bodyPr>
          <a:lstStyle/>
          <a:p>
            <a:pPr eaLnBrk="1" hangingPunct="1"/>
            <a:r>
              <a:rPr lang="en-US" dirty="0">
                <a:latin typeface="Arial" pitchFamily="34" charset="0"/>
                <a:ea typeface="ＭＳ Ｐゴシック" pitchFamily="34" charset="-128"/>
                <a:cs typeface="Cordia New" pitchFamily="34" charset="-34"/>
              </a:rPr>
              <a:t>Trends of HIV prevalence among ANC attendees (25+ </a:t>
            </a:r>
            <a:r>
              <a:rPr lang="en-US" dirty="0" err="1">
                <a:latin typeface="Arial" pitchFamily="34" charset="0"/>
                <a:ea typeface="ＭＳ Ｐゴシック" pitchFamily="34" charset="-128"/>
                <a:cs typeface="Cordia New" pitchFamily="34" charset="-34"/>
              </a:rPr>
              <a:t>yr</a:t>
            </a:r>
            <a:r>
              <a:rPr lang="en-US" dirty="0">
                <a:latin typeface="Arial" pitchFamily="34" charset="0"/>
                <a:ea typeface="ＭＳ Ｐゴシック" pitchFamily="34" charset="-128"/>
                <a:cs typeface="Cordia New" pitchFamily="34" charset="-34"/>
              </a:rPr>
              <a:t>) by province, </a:t>
            </a:r>
            <a:br>
              <a:rPr lang="en-US" dirty="0">
                <a:latin typeface="Arial" pitchFamily="34" charset="0"/>
                <a:ea typeface="ＭＳ Ｐゴシック" pitchFamily="34" charset="-128"/>
                <a:cs typeface="Cordia New" pitchFamily="34" charset="-34"/>
              </a:rPr>
            </a:br>
            <a:r>
              <a:rPr lang="en-US" dirty="0">
                <a:latin typeface="Arial" pitchFamily="34" charset="0"/>
                <a:ea typeface="ＭＳ Ｐゴシック" pitchFamily="34" charset="-128"/>
                <a:cs typeface="Cordia New" pitchFamily="34" charset="-34"/>
              </a:rPr>
              <a:t>2000-2010</a:t>
            </a:r>
            <a:br>
              <a:rPr lang="en-US" dirty="0">
                <a:latin typeface="Arial" pitchFamily="34" charset="0"/>
                <a:ea typeface="ＭＳ Ｐゴシック" pitchFamily="34" charset="-128"/>
                <a:cs typeface="Cordia New" pitchFamily="34" charset="-34"/>
              </a:rPr>
            </a:br>
            <a:endParaRPr lang="en-US" dirty="0">
              <a:latin typeface="Arial" pitchFamily="34" charset="0"/>
              <a:ea typeface="ＭＳ Ｐゴシック" pitchFamily="34" charset="-128"/>
              <a:cs typeface="Cordia New" pitchFamily="34" charset="-34"/>
            </a:endParaRPr>
          </a:p>
        </p:txBody>
      </p:sp>
      <p:sp>
        <p:nvSpPr>
          <p:cNvPr id="4608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39910" indent="-284562" eaLnBrk="0" hangingPunct="0">
              <a:defRPr sz="2800">
                <a:solidFill>
                  <a:schemeClr val="tx1"/>
                </a:solidFill>
                <a:latin typeface="Arial" pitchFamily="34" charset="0"/>
                <a:ea typeface="ＭＳ Ｐゴシック" pitchFamily="34" charset="-128"/>
              </a:defRPr>
            </a:lvl2pPr>
            <a:lvl3pPr marL="1138316" indent="-227676" eaLnBrk="0" hangingPunct="0">
              <a:defRPr sz="2800">
                <a:solidFill>
                  <a:schemeClr val="tx1"/>
                </a:solidFill>
                <a:latin typeface="Arial" pitchFamily="34" charset="0"/>
                <a:ea typeface="ＭＳ Ｐゴシック" pitchFamily="34" charset="-128"/>
              </a:defRPr>
            </a:lvl3pPr>
            <a:lvl4pPr marL="1593621" indent="-227676" eaLnBrk="0" hangingPunct="0">
              <a:defRPr sz="2800">
                <a:solidFill>
                  <a:schemeClr val="tx1"/>
                </a:solidFill>
                <a:latin typeface="Arial" pitchFamily="34" charset="0"/>
                <a:ea typeface="ＭＳ Ｐゴシック" pitchFamily="34" charset="-128"/>
              </a:defRPr>
            </a:lvl4pPr>
            <a:lvl5pPr marL="2048948" indent="-227676" eaLnBrk="0" hangingPunct="0">
              <a:defRPr sz="2800">
                <a:solidFill>
                  <a:schemeClr val="tx1"/>
                </a:solidFill>
                <a:latin typeface="Arial" pitchFamily="34" charset="0"/>
                <a:ea typeface="ＭＳ Ｐゴシック" pitchFamily="34" charset="-128"/>
              </a:defRPr>
            </a:lvl5pPr>
            <a:lvl6pPr marL="2504297" indent="-227676"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596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4920" indent="-227676"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702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5D9DD064-8729-4835-955B-7E439E915E3C}" type="slidenum">
              <a:rPr lang="th-TH" sz="1200">
                <a:solidFill>
                  <a:srgbClr val="898989"/>
                </a:solidFill>
              </a:rPr>
              <a:pPr eaLnBrk="1" hangingPunct="1"/>
              <a:t>25</a:t>
            </a:fld>
            <a:endParaRPr lang="th-TH" sz="1200">
              <a:solidFill>
                <a:srgbClr val="898989"/>
              </a:solidFill>
            </a:endParaRPr>
          </a:p>
        </p:txBody>
      </p:sp>
      <p:sp>
        <p:nvSpPr>
          <p:cNvPr id="46084" name="Text Box 96"/>
          <p:cNvSpPr txBox="1">
            <a:spLocks noChangeArrowheads="1"/>
          </p:cNvSpPr>
          <p:nvPr/>
        </p:nvSpPr>
        <p:spPr bwMode="auto">
          <a:xfrm>
            <a:off x="-57149" y="6615412"/>
            <a:ext cx="11277600" cy="21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8" tIns="45537" rIns="91058" bIns="45537">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800" dirty="0">
                <a:solidFill>
                  <a:prstClr val="black"/>
                </a:solidFill>
                <a:ea typeface="SimSun" pitchFamily="2" charset="-122"/>
              </a:rPr>
              <a:t>Source: </a:t>
            </a:r>
            <a:r>
              <a:rPr lang="en-US" sz="800" dirty="0">
                <a:solidFill>
                  <a:srgbClr val="000000"/>
                </a:solidFill>
                <a:ea typeface="SimSun" pitchFamily="2" charset="-122"/>
              </a:rPr>
              <a:t>Prepared by </a:t>
            </a:r>
            <a:r>
              <a:rPr lang="en-US" sz="800" dirty="0">
                <a:solidFill>
                  <a:srgbClr val="000000"/>
                </a:solidFill>
                <a:ea typeface="SimSun" pitchFamily="2" charset="-122"/>
                <a:hlinkClick r:id="rId2"/>
              </a:rPr>
              <a:t>www.aidsdatahub.org</a:t>
            </a:r>
            <a:r>
              <a:rPr lang="en-US" sz="800" dirty="0">
                <a:solidFill>
                  <a:srgbClr val="000000"/>
                </a:solidFill>
                <a:ea typeface="SimSun" pitchFamily="2" charset="-122"/>
              </a:rPr>
              <a:t>  based on </a:t>
            </a:r>
            <a:r>
              <a:rPr lang="en-US" sz="800" dirty="0">
                <a:solidFill>
                  <a:prstClr val="black"/>
                </a:solidFill>
              </a:rPr>
              <a:t>National Center for HIV/AIDS Dermatology and STDs and Ministry of Health (2012). HIV sentinel surveys 2010: Female entertainment workers (FEWs); Antenatal care clinic (ANC) attendees.</a:t>
            </a:r>
          </a:p>
        </p:txBody>
      </p:sp>
      <p:graphicFrame>
        <p:nvGraphicFramePr>
          <p:cNvPr id="7" name="Chart 6"/>
          <p:cNvGraphicFramePr>
            <a:graphicFrameLocks noGrp="1"/>
          </p:cNvGraphicFramePr>
          <p:nvPr>
            <p:extLst>
              <p:ext uri="{D42A27DB-BD31-4B8C-83A1-F6EECF244321}">
                <p14:modId xmlns:p14="http://schemas.microsoft.com/office/powerpoint/2010/main" val="2643385471"/>
              </p:ext>
            </p:extLst>
          </p:nvPr>
        </p:nvGraphicFramePr>
        <p:xfrm>
          <a:off x="1828803" y="2514600"/>
          <a:ext cx="8610601"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0470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bwMode="auto">
          <a:xfrm>
            <a:off x="228601" y="14478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noAutofit/>
          </a:bodyPr>
          <a:lstStyle/>
          <a:p>
            <a:pPr eaLnBrk="1" hangingPunct="1"/>
            <a:r>
              <a:rPr lang="en-US" dirty="0">
                <a:latin typeface="Arial" pitchFamily="34" charset="0"/>
                <a:ea typeface="ＭＳ Ｐゴシック" pitchFamily="34" charset="-128"/>
                <a:cs typeface="Cordia New" pitchFamily="34" charset="-34"/>
              </a:rPr>
              <a:t>HIV prevalence among pregnant women, 1996-2014</a:t>
            </a:r>
            <a:br>
              <a:rPr lang="en-US" dirty="0">
                <a:latin typeface="Arial" pitchFamily="34" charset="0"/>
                <a:ea typeface="ＭＳ Ｐゴシック" pitchFamily="34" charset="-128"/>
                <a:cs typeface="Cordia New" pitchFamily="34" charset="-34"/>
              </a:rPr>
            </a:br>
            <a:endParaRPr lang="en-US" dirty="0">
              <a:latin typeface="Arial" pitchFamily="34" charset="0"/>
              <a:ea typeface="ＭＳ Ｐゴシック" pitchFamily="34" charset="-128"/>
              <a:cs typeface="Cordia New" pitchFamily="34" charset="-34"/>
            </a:endParaRPr>
          </a:p>
        </p:txBody>
      </p:sp>
      <p:sp>
        <p:nvSpPr>
          <p:cNvPr id="4608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39910" indent="-284562" eaLnBrk="0" hangingPunct="0">
              <a:defRPr sz="2800">
                <a:solidFill>
                  <a:schemeClr val="tx1"/>
                </a:solidFill>
                <a:latin typeface="Arial" pitchFamily="34" charset="0"/>
                <a:ea typeface="ＭＳ Ｐゴシック" pitchFamily="34" charset="-128"/>
              </a:defRPr>
            </a:lvl2pPr>
            <a:lvl3pPr marL="1138316" indent="-227676" eaLnBrk="0" hangingPunct="0">
              <a:defRPr sz="2800">
                <a:solidFill>
                  <a:schemeClr val="tx1"/>
                </a:solidFill>
                <a:latin typeface="Arial" pitchFamily="34" charset="0"/>
                <a:ea typeface="ＭＳ Ｐゴシック" pitchFamily="34" charset="-128"/>
              </a:defRPr>
            </a:lvl3pPr>
            <a:lvl4pPr marL="1593621" indent="-227676" eaLnBrk="0" hangingPunct="0">
              <a:defRPr sz="2800">
                <a:solidFill>
                  <a:schemeClr val="tx1"/>
                </a:solidFill>
                <a:latin typeface="Arial" pitchFamily="34" charset="0"/>
                <a:ea typeface="ＭＳ Ｐゴシック" pitchFamily="34" charset="-128"/>
              </a:defRPr>
            </a:lvl4pPr>
            <a:lvl5pPr marL="2048948" indent="-227676" eaLnBrk="0" hangingPunct="0">
              <a:defRPr sz="2800">
                <a:solidFill>
                  <a:schemeClr val="tx1"/>
                </a:solidFill>
                <a:latin typeface="Arial" pitchFamily="34" charset="0"/>
                <a:ea typeface="ＭＳ Ｐゴシック" pitchFamily="34" charset="-128"/>
              </a:defRPr>
            </a:lvl5pPr>
            <a:lvl6pPr marL="2504297" indent="-227676"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596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4920" indent="-227676"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702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5D9DD064-8729-4835-955B-7E439E915E3C}" type="slidenum">
              <a:rPr lang="th-TH" sz="1200">
                <a:solidFill>
                  <a:srgbClr val="898989"/>
                </a:solidFill>
              </a:rPr>
              <a:pPr eaLnBrk="1" hangingPunct="1"/>
              <a:t>26</a:t>
            </a:fld>
            <a:endParaRPr lang="th-TH" sz="1200">
              <a:solidFill>
                <a:srgbClr val="898989"/>
              </a:solidFill>
            </a:endParaRPr>
          </a:p>
        </p:txBody>
      </p:sp>
      <p:sp>
        <p:nvSpPr>
          <p:cNvPr id="46084" name="Text Box 96"/>
          <p:cNvSpPr txBox="1">
            <a:spLocks noChangeArrowheads="1"/>
          </p:cNvSpPr>
          <p:nvPr/>
        </p:nvSpPr>
        <p:spPr bwMode="auto">
          <a:xfrm>
            <a:off x="1" y="6477037"/>
            <a:ext cx="11203563" cy="33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8" tIns="45537" rIns="91058" bIns="45537">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800" dirty="0">
                <a:solidFill>
                  <a:prstClr val="black"/>
                </a:solidFill>
                <a:ea typeface="SimSun" pitchFamily="2" charset="-122"/>
              </a:rPr>
              <a:t>Source: </a:t>
            </a:r>
            <a:r>
              <a:rPr lang="en-US" sz="800" dirty="0">
                <a:solidFill>
                  <a:srgbClr val="000000"/>
                </a:solidFill>
                <a:ea typeface="SimSun" pitchFamily="2" charset="-122"/>
              </a:rPr>
              <a:t>Prepared by </a:t>
            </a:r>
            <a:r>
              <a:rPr lang="en-US" sz="800" dirty="0">
                <a:solidFill>
                  <a:srgbClr val="000000"/>
                </a:solidFill>
                <a:ea typeface="SimSun" pitchFamily="2" charset="-122"/>
                <a:hlinkClick r:id="rId3"/>
              </a:rPr>
              <a:t>www.aidsdatahub.org</a:t>
            </a:r>
            <a:r>
              <a:rPr lang="en-US" sz="800" dirty="0">
                <a:solidFill>
                  <a:srgbClr val="000000"/>
                </a:solidFill>
                <a:ea typeface="SimSun" pitchFamily="2" charset="-122"/>
              </a:rPr>
              <a:t>  based on </a:t>
            </a:r>
            <a:r>
              <a:rPr lang="en-US" sz="800" dirty="0">
                <a:solidFill>
                  <a:prstClr val="black"/>
                </a:solidFill>
              </a:rPr>
              <a:t>National Center for HIV/AIDS, Dermatology and STD (NCHADS). (2015). National HSS among ANC and MSM 2014 (Dissemination Presentation by Dr. </a:t>
            </a:r>
            <a:r>
              <a:rPr lang="en-US" sz="800" dirty="0" err="1">
                <a:solidFill>
                  <a:prstClr val="black"/>
                </a:solidFill>
              </a:rPr>
              <a:t>Mun</a:t>
            </a:r>
            <a:r>
              <a:rPr lang="en-US" sz="800" dirty="0">
                <a:solidFill>
                  <a:prstClr val="black"/>
                </a:solidFill>
              </a:rPr>
              <a:t> </a:t>
            </a:r>
            <a:r>
              <a:rPr lang="en-US" sz="800" dirty="0" err="1">
                <a:solidFill>
                  <a:prstClr val="black"/>
                </a:solidFill>
              </a:rPr>
              <a:t>Phalkun</a:t>
            </a:r>
            <a:r>
              <a:rPr lang="en-US" sz="800" dirty="0">
                <a:solidFill>
                  <a:prstClr val="black"/>
                </a:solidFill>
              </a:rPr>
              <a:t>, Surveillance Unit, NCHADS, 04 August, 2015).</a:t>
            </a:r>
          </a:p>
        </p:txBody>
      </p:sp>
      <p:graphicFrame>
        <p:nvGraphicFramePr>
          <p:cNvPr id="7" name="Chart 6"/>
          <p:cNvGraphicFramePr>
            <a:graphicFrameLocks/>
          </p:cNvGraphicFramePr>
          <p:nvPr>
            <p:extLst>
              <p:ext uri="{D42A27DB-BD31-4B8C-83A1-F6EECF244321}">
                <p14:modId xmlns:p14="http://schemas.microsoft.com/office/powerpoint/2010/main" val="3443853396"/>
              </p:ext>
            </p:extLst>
          </p:nvPr>
        </p:nvGraphicFramePr>
        <p:xfrm>
          <a:off x="1752600" y="2194685"/>
          <a:ext cx="7924800" cy="39624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8119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bwMode="auto">
          <a:xfrm>
            <a:off x="228600" y="1371600"/>
            <a:ext cx="8915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noAutofit/>
          </a:bodyPr>
          <a:lstStyle/>
          <a:p>
            <a:pPr eaLnBrk="1" hangingPunct="1"/>
            <a:r>
              <a:rPr lang="en-US" dirty="0">
                <a:latin typeface="Arial" pitchFamily="34" charset="0"/>
                <a:ea typeface="ＭＳ Ｐゴシック" pitchFamily="34" charset="-128"/>
                <a:cs typeface="Cordia New" pitchFamily="34" charset="-34"/>
              </a:rPr>
              <a:t>HIV prevalence among pregnant women by province, 2014</a:t>
            </a:r>
          </a:p>
        </p:txBody>
      </p:sp>
      <p:sp>
        <p:nvSpPr>
          <p:cNvPr id="4608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39910" indent="-284562" eaLnBrk="0" hangingPunct="0">
              <a:defRPr sz="2800">
                <a:solidFill>
                  <a:schemeClr val="tx1"/>
                </a:solidFill>
                <a:latin typeface="Arial" pitchFamily="34" charset="0"/>
                <a:ea typeface="ＭＳ Ｐゴシック" pitchFamily="34" charset="-128"/>
              </a:defRPr>
            </a:lvl2pPr>
            <a:lvl3pPr marL="1138316" indent="-227676" eaLnBrk="0" hangingPunct="0">
              <a:defRPr sz="2800">
                <a:solidFill>
                  <a:schemeClr val="tx1"/>
                </a:solidFill>
                <a:latin typeface="Arial" pitchFamily="34" charset="0"/>
                <a:ea typeface="ＭＳ Ｐゴシック" pitchFamily="34" charset="-128"/>
              </a:defRPr>
            </a:lvl3pPr>
            <a:lvl4pPr marL="1593621" indent="-227676" eaLnBrk="0" hangingPunct="0">
              <a:defRPr sz="2800">
                <a:solidFill>
                  <a:schemeClr val="tx1"/>
                </a:solidFill>
                <a:latin typeface="Arial" pitchFamily="34" charset="0"/>
                <a:ea typeface="ＭＳ Ｐゴシック" pitchFamily="34" charset="-128"/>
              </a:defRPr>
            </a:lvl4pPr>
            <a:lvl5pPr marL="2048948" indent="-227676" eaLnBrk="0" hangingPunct="0">
              <a:defRPr sz="2800">
                <a:solidFill>
                  <a:schemeClr val="tx1"/>
                </a:solidFill>
                <a:latin typeface="Arial" pitchFamily="34" charset="0"/>
                <a:ea typeface="ＭＳ Ｐゴシック" pitchFamily="34" charset="-128"/>
              </a:defRPr>
            </a:lvl5pPr>
            <a:lvl6pPr marL="2504297" indent="-227676"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596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4920" indent="-227676"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702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5D9DD064-8729-4835-955B-7E439E915E3C}" type="slidenum">
              <a:rPr lang="th-TH" sz="1200">
                <a:solidFill>
                  <a:srgbClr val="898989"/>
                </a:solidFill>
              </a:rPr>
              <a:pPr eaLnBrk="1" hangingPunct="1"/>
              <a:t>27</a:t>
            </a:fld>
            <a:endParaRPr lang="th-TH" sz="1200">
              <a:solidFill>
                <a:srgbClr val="898989"/>
              </a:solidFill>
            </a:endParaRPr>
          </a:p>
        </p:txBody>
      </p:sp>
      <p:sp>
        <p:nvSpPr>
          <p:cNvPr id="46084" name="Text Box 96"/>
          <p:cNvSpPr txBox="1">
            <a:spLocks noChangeArrowheads="1"/>
          </p:cNvSpPr>
          <p:nvPr/>
        </p:nvSpPr>
        <p:spPr bwMode="auto">
          <a:xfrm>
            <a:off x="152400" y="6477037"/>
            <a:ext cx="10972800" cy="33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8" tIns="45537" rIns="91058" bIns="45537">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800" dirty="0">
                <a:solidFill>
                  <a:prstClr val="black"/>
                </a:solidFill>
                <a:ea typeface="SimSun" pitchFamily="2" charset="-122"/>
              </a:rPr>
              <a:t>Source: </a:t>
            </a:r>
            <a:r>
              <a:rPr lang="en-US" sz="800" dirty="0">
                <a:solidFill>
                  <a:srgbClr val="000000"/>
                </a:solidFill>
                <a:ea typeface="SimSun" pitchFamily="2" charset="-122"/>
              </a:rPr>
              <a:t>Prepared by </a:t>
            </a:r>
            <a:r>
              <a:rPr lang="en-US" sz="800" dirty="0">
                <a:solidFill>
                  <a:srgbClr val="000000"/>
                </a:solidFill>
                <a:ea typeface="SimSun" pitchFamily="2" charset="-122"/>
                <a:hlinkClick r:id="rId3"/>
              </a:rPr>
              <a:t>www.aidsdatahub.org</a:t>
            </a:r>
            <a:r>
              <a:rPr lang="en-US" sz="800" dirty="0">
                <a:solidFill>
                  <a:srgbClr val="000000"/>
                </a:solidFill>
                <a:ea typeface="SimSun" pitchFamily="2" charset="-122"/>
              </a:rPr>
              <a:t>  based on </a:t>
            </a:r>
            <a:r>
              <a:rPr lang="en-US" sz="800" dirty="0">
                <a:solidFill>
                  <a:prstClr val="black"/>
                </a:solidFill>
              </a:rPr>
              <a:t>National Center for HIV/AIDS, Dermatology and STD (NCHADS). (2015). National HSS among ANC and MSM 2014 (Dissemination Presentation by Dr. </a:t>
            </a:r>
            <a:r>
              <a:rPr lang="en-US" sz="800" dirty="0" err="1">
                <a:solidFill>
                  <a:prstClr val="black"/>
                </a:solidFill>
              </a:rPr>
              <a:t>Mun</a:t>
            </a:r>
            <a:r>
              <a:rPr lang="en-US" sz="800" dirty="0">
                <a:solidFill>
                  <a:prstClr val="black"/>
                </a:solidFill>
              </a:rPr>
              <a:t> </a:t>
            </a:r>
            <a:r>
              <a:rPr lang="en-US" sz="800" dirty="0" err="1">
                <a:solidFill>
                  <a:prstClr val="black"/>
                </a:solidFill>
              </a:rPr>
              <a:t>Phalkun</a:t>
            </a:r>
            <a:r>
              <a:rPr lang="en-US" sz="800" dirty="0">
                <a:solidFill>
                  <a:prstClr val="black"/>
                </a:solidFill>
              </a:rPr>
              <a:t>, Surveillance Unit, NCHADS, 04 August, 2015).</a:t>
            </a:r>
          </a:p>
        </p:txBody>
      </p:sp>
      <p:graphicFrame>
        <p:nvGraphicFramePr>
          <p:cNvPr id="6" name="Chart 5"/>
          <p:cNvGraphicFramePr>
            <a:graphicFrameLocks/>
          </p:cNvGraphicFramePr>
          <p:nvPr>
            <p:extLst>
              <p:ext uri="{D42A27DB-BD31-4B8C-83A1-F6EECF244321}">
                <p14:modId xmlns:p14="http://schemas.microsoft.com/office/powerpoint/2010/main" val="48162482"/>
              </p:ext>
            </p:extLst>
          </p:nvPr>
        </p:nvGraphicFramePr>
        <p:xfrm>
          <a:off x="2133600" y="1875605"/>
          <a:ext cx="7467600" cy="46776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4211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228603" y="32766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19856"/>
            <a:ext cx="11658600" cy="504000"/>
          </a:xfrm>
        </p:spPr>
        <p:txBody>
          <a:bodyPr/>
          <a:lstStyle/>
          <a:p>
            <a:r>
              <a:rPr lang="en-US" dirty="0"/>
              <a:t>Proportion of key populations who reported condom use at last sex, 2003-2019</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29</a:t>
            </a:fld>
            <a:endParaRPr lang="th-TH" dirty="0">
              <a:solidFill>
                <a:prstClr val="black">
                  <a:tint val="75000"/>
                </a:prstClr>
              </a:solidFill>
            </a:endParaRPr>
          </a:p>
        </p:txBody>
      </p:sp>
      <p:sp>
        <p:nvSpPr>
          <p:cNvPr id="5" name="TextBox 1"/>
          <p:cNvSpPr txBox="1"/>
          <p:nvPr/>
        </p:nvSpPr>
        <p:spPr>
          <a:xfrm>
            <a:off x="0" y="6492875"/>
            <a:ext cx="9753600" cy="365125"/>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Integrated Biological and Behavioral Surveys, Behavioral Surveillance Surveys, other behavioral survey reports and Global AIDS Monitoring </a:t>
            </a:r>
            <a:r>
              <a:rPr lang="en-GB" sz="800" dirty="0">
                <a:latin typeface="Arial" pitchFamily="34" charset="0"/>
                <a:cs typeface="Arial" pitchFamily="34" charset="0"/>
              </a:rPr>
              <a:t>(GAM) reporting</a:t>
            </a:r>
            <a:endParaRPr lang="en-GB" sz="800" dirty="0"/>
          </a:p>
          <a:p>
            <a:pPr algn="just"/>
            <a:endParaRPr lang="en-US" sz="800" dirty="0">
              <a:latin typeface="Arial" pitchFamily="34" charset="0"/>
              <a:cs typeface="Arial" pitchFamily="34" charset="0"/>
            </a:endParaRPr>
          </a:p>
        </p:txBody>
      </p:sp>
      <p:graphicFrame>
        <p:nvGraphicFramePr>
          <p:cNvPr id="7" name="Chart 6">
            <a:extLst>
              <a:ext uri="{FF2B5EF4-FFF2-40B4-BE49-F238E27FC236}">
                <a16:creationId xmlns:a16="http://schemas.microsoft.com/office/drawing/2014/main" id="{00000000-0008-0000-0000-000003000000}"/>
              </a:ext>
            </a:extLst>
          </p:cNvPr>
          <p:cNvGraphicFramePr>
            <a:graphicFrameLocks noGrp="1"/>
          </p:cNvGraphicFramePr>
          <p:nvPr>
            <p:extLst>
              <p:ext uri="{D42A27DB-BD31-4B8C-83A1-F6EECF244321}">
                <p14:modId xmlns:p14="http://schemas.microsoft.com/office/powerpoint/2010/main" val="2673950763"/>
              </p:ext>
            </p:extLst>
          </p:nvPr>
        </p:nvGraphicFramePr>
        <p:xfrm>
          <a:off x="1104900" y="2057400"/>
          <a:ext cx="9982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4283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2400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388481301"/>
              </p:ext>
            </p:extLst>
          </p:nvPr>
        </p:nvGraphicFramePr>
        <p:xfrm>
          <a:off x="1847528" y="1988843"/>
          <a:ext cx="8208912" cy="4032448"/>
        </p:xfrm>
        <a:graphic>
          <a:graphicData uri="http://schemas.openxmlformats.org/drawingml/2006/table">
            <a:tbl>
              <a:tblPr/>
              <a:tblGrid>
                <a:gridCol w="6462899">
                  <a:extLst>
                    <a:ext uri="{9D8B030D-6E8A-4147-A177-3AD203B41FA5}">
                      <a16:colId xmlns:a16="http://schemas.microsoft.com/office/drawing/2014/main" val="20000"/>
                    </a:ext>
                  </a:extLst>
                </a:gridCol>
                <a:gridCol w="1746013">
                  <a:extLst>
                    <a:ext uri="{9D8B030D-6E8A-4147-A177-3AD203B41FA5}">
                      <a16:colId xmlns:a16="http://schemas.microsoft.com/office/drawing/2014/main" val="20001"/>
                    </a:ext>
                  </a:extLst>
                </a:gridCol>
              </a:tblGrid>
              <a:tr h="29603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15,578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9603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8,425(2015)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744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161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9603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21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kern="1200" baseline="30000" dirty="0">
                        <a:solidFill>
                          <a:schemeClr val="tx1"/>
                        </a:solidFill>
                        <a:effectLst/>
                        <a:latin typeface="Arial" pitchFamily="34" charset="0"/>
                        <a:ea typeface="+mn-ea"/>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744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95.3 (2014)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9744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24.1 (2014) </a:t>
                      </a:r>
                      <a:r>
                        <a:rPr lang="en-GB" sz="1400" b="1" i="0" u="none" strike="noStrike" kern="1200" baseline="30000" dirty="0">
                          <a:solidFill>
                            <a:schemeClr val="tx1"/>
                          </a:solidFill>
                          <a:effectLst/>
                          <a:latin typeface="Arial" pitchFamily="34" charset="0"/>
                          <a:ea typeface="+mn-ea"/>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603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29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9603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143/0.555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744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67/71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9603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74 (2009)</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441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0.95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9603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3,483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9603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183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0" y="6132251"/>
            <a:ext cx="12039600" cy="707517"/>
          </a:xfrm>
          <a:prstGeom prst="rect">
            <a:avLst/>
          </a:prstGeom>
        </p:spPr>
        <p:txBody>
          <a:bodyPr wrap="square" lIns="91058" tIns="45537" rIns="91058" bIns="45537">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p>
        </p:txBody>
      </p:sp>
    </p:spTree>
    <p:extLst>
      <p:ext uri="{BB962C8B-B14F-4D97-AF65-F5344CB8AC3E}">
        <p14:creationId xmlns:p14="http://schemas.microsoft.com/office/powerpoint/2010/main" val="3661842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07402"/>
            <a:ext cx="11582400" cy="504000"/>
          </a:xfrm>
        </p:spPr>
        <p:txBody>
          <a:bodyPr/>
          <a:lstStyle/>
          <a:p>
            <a:r>
              <a:rPr lang="en-US" dirty="0"/>
              <a:t>Trends in consistent condom use among female sex workers, 1997- 2016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30</a:t>
            </a:fld>
            <a:endParaRPr lang="th-TH" dirty="0">
              <a:solidFill>
                <a:prstClr val="black">
                  <a:tint val="75000"/>
                </a:prstClr>
              </a:solidFill>
            </a:endParaRPr>
          </a:p>
        </p:txBody>
      </p:sp>
      <p:sp>
        <p:nvSpPr>
          <p:cNvPr id="5" name="TextBox 4"/>
          <p:cNvSpPr txBox="1"/>
          <p:nvPr/>
        </p:nvSpPr>
        <p:spPr>
          <a:xfrm>
            <a:off x="19051" y="6197602"/>
            <a:ext cx="11201400" cy="685800"/>
          </a:xfrm>
          <a:prstGeom prst="rect">
            <a:avLst/>
          </a:prstGeom>
        </p:spPr>
        <p:txBody>
          <a:bodyPr wrap="square" lIns="91058" tIns="45537" rIns="91058" bIns="45537" rtlCol="0"/>
          <a:lstStyle>
            <a:defPPr>
              <a:defRPr lang="en-US"/>
            </a:defPPr>
            <a:lvl1pPr indent="0">
              <a:defRPr sz="1000" u="none">
                <a:latin typeface="Arial" pitchFamily="34" charset="0"/>
                <a:cs typeface="Arial"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GB" sz="800" dirty="0"/>
              <a:t>Source: Prepared by </a:t>
            </a:r>
            <a:r>
              <a:rPr lang="en-GB" sz="800" dirty="0">
                <a:hlinkClick r:id="rId3"/>
              </a:rPr>
              <a:t>www.aidsdatahub.org</a:t>
            </a:r>
            <a:r>
              <a:rPr lang="en-GB" sz="800" dirty="0"/>
              <a:t> based on 1. National </a:t>
            </a:r>
            <a:r>
              <a:rPr lang="en-GB" sz="800" dirty="0" err="1"/>
              <a:t>Center</a:t>
            </a:r>
            <a:r>
              <a:rPr lang="en-GB" sz="800" dirty="0"/>
              <a:t> for HIV/AIDS Dermatology and STD Cambodia, FHI, &amp; USAID. (2007). Cambodia 2007 </a:t>
            </a:r>
            <a:r>
              <a:rPr lang="en-GB" sz="800" dirty="0" err="1"/>
              <a:t>Behavioral</a:t>
            </a:r>
            <a:r>
              <a:rPr lang="en-GB" sz="800" dirty="0"/>
              <a:t> Surveillance Survey: HIV/AIDS Related Sexual </a:t>
            </a:r>
            <a:r>
              <a:rPr lang="en-GB" sz="800" dirty="0" err="1"/>
              <a:t>Behaviors</a:t>
            </a:r>
            <a:r>
              <a:rPr lang="en-GB" sz="800" dirty="0"/>
              <a:t> among Sentinel Groups ; 2. </a:t>
            </a:r>
            <a:r>
              <a:rPr lang="en-GB" sz="800" dirty="0" err="1"/>
              <a:t>Chhorvann</a:t>
            </a:r>
            <a:r>
              <a:rPr lang="en-GB" sz="800" dirty="0"/>
              <a:t>, C. (2011). </a:t>
            </a:r>
            <a:r>
              <a:rPr lang="en-GB" sz="800" i="1" dirty="0" err="1"/>
              <a:t>Behavioral</a:t>
            </a:r>
            <a:r>
              <a:rPr lang="en-GB" sz="800" i="1" dirty="0"/>
              <a:t> Sentinel Surveillance 2010</a:t>
            </a:r>
            <a:r>
              <a:rPr lang="en-GB" sz="800" dirty="0"/>
              <a:t>. Power Point Presentation. National </a:t>
            </a:r>
            <a:r>
              <a:rPr lang="en-GB" sz="800" dirty="0" err="1"/>
              <a:t>Center</a:t>
            </a:r>
            <a:r>
              <a:rPr lang="en-GB" sz="800" dirty="0"/>
              <a:t> for HIV/AIDS Dermatology and STD; 3. National </a:t>
            </a:r>
            <a:r>
              <a:rPr lang="en-GB" sz="800" dirty="0" err="1"/>
              <a:t>Center</a:t>
            </a:r>
            <a:r>
              <a:rPr lang="en-GB" sz="800" dirty="0"/>
              <a:t> for HIV/AIDS Dermatology and STD Cambodia. (2013). </a:t>
            </a:r>
            <a:r>
              <a:rPr lang="en-GB" sz="800" dirty="0" err="1"/>
              <a:t>Behavioral</a:t>
            </a:r>
            <a:r>
              <a:rPr lang="en-GB" sz="800" dirty="0"/>
              <a:t> Sentinel Surveillance (BSS 2013): Presented by </a:t>
            </a:r>
            <a:r>
              <a:rPr lang="en-GB" sz="800" dirty="0" err="1"/>
              <a:t>Mun</a:t>
            </a:r>
            <a:r>
              <a:rPr lang="en-GB" sz="800" dirty="0"/>
              <a:t> </a:t>
            </a:r>
            <a:r>
              <a:rPr lang="en-GB" sz="800" dirty="0" err="1"/>
              <a:t>Phalkun</a:t>
            </a:r>
            <a:r>
              <a:rPr lang="en-GB" sz="800" dirty="0"/>
              <a:t> on 16 December 2013; and 4. </a:t>
            </a:r>
            <a:r>
              <a:rPr lang="en-US" sz="800" dirty="0" err="1"/>
              <a:t>Mun</a:t>
            </a:r>
            <a:r>
              <a:rPr lang="en-US" sz="800" dirty="0"/>
              <a:t> P., Yi S., and </a:t>
            </a:r>
            <a:r>
              <a:rPr lang="en-US" sz="800" dirty="0" err="1"/>
              <a:t>Tuot</a:t>
            </a:r>
            <a:r>
              <a:rPr lang="en-US" sz="800" dirty="0"/>
              <a:t> S. (2018). National Population Size Estimation, Integrated Biological and Behavioral Survey, and HCV among PWID and PWUD in Cambodia, 2017. Presentation at Sunway Hotel, May 21, 2018.</a:t>
            </a:r>
          </a:p>
          <a:p>
            <a:endParaRPr lang="en-GB" sz="800" dirty="0"/>
          </a:p>
          <a:p>
            <a:endParaRPr lang="en-GB" sz="800" dirty="0"/>
          </a:p>
          <a:p>
            <a:endParaRPr lang="en-GB" sz="800" dirty="0"/>
          </a:p>
        </p:txBody>
      </p:sp>
      <p:graphicFrame>
        <p:nvGraphicFramePr>
          <p:cNvPr id="7" name="Chart 6"/>
          <p:cNvGraphicFramePr>
            <a:graphicFrameLocks noGrp="1"/>
          </p:cNvGraphicFramePr>
          <p:nvPr>
            <p:extLst>
              <p:ext uri="{D42A27DB-BD31-4B8C-83A1-F6EECF244321}">
                <p14:modId xmlns:p14="http://schemas.microsoft.com/office/powerpoint/2010/main" val="1103023702"/>
              </p:ext>
            </p:extLst>
          </p:nvPr>
        </p:nvGraphicFramePr>
        <p:xfrm>
          <a:off x="1790700" y="2057404"/>
          <a:ext cx="8610600" cy="40942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04931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89410"/>
            <a:ext cx="11430000" cy="504000"/>
          </a:xfrm>
        </p:spPr>
        <p:txBody>
          <a:bodyPr/>
          <a:lstStyle/>
          <a:p>
            <a:r>
              <a:rPr lang="en-US" dirty="0"/>
              <a:t>Proportion of PWID who reported having protective sexual behavior and safe injection practice, 2007 and 2012</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31</a:t>
            </a:fld>
            <a:endParaRPr lang="th-TH" dirty="0">
              <a:solidFill>
                <a:prstClr val="black">
                  <a:tint val="75000"/>
                </a:prstClr>
              </a:solidFill>
            </a:endParaRPr>
          </a:p>
        </p:txBody>
      </p:sp>
      <p:sp>
        <p:nvSpPr>
          <p:cNvPr id="5" name="TextBox 1"/>
          <p:cNvSpPr txBox="1"/>
          <p:nvPr/>
        </p:nvSpPr>
        <p:spPr>
          <a:xfrm>
            <a:off x="40432" y="6476019"/>
            <a:ext cx="11430000" cy="494096"/>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National Center for HIV/AIDS Dermatology and STDs Cambodia. (2007) Cambodia HIV Surveillance Survey among Drug Users 2007; and 2. </a:t>
            </a:r>
            <a:r>
              <a:rPr lang="en-US" sz="800" dirty="0" err="1">
                <a:latin typeface="Arial" pitchFamily="34" charset="0"/>
                <a:cs typeface="Arial" pitchFamily="34" charset="0"/>
              </a:rPr>
              <a:t>Chhorvann</a:t>
            </a:r>
            <a:r>
              <a:rPr lang="en-US" sz="800" dirty="0">
                <a:latin typeface="Arial" pitchFamily="34" charset="0"/>
                <a:cs typeface="Arial" pitchFamily="34" charset="0"/>
              </a:rPr>
              <a:t>, C.  </a:t>
            </a:r>
            <a:r>
              <a:rPr lang="en-US" sz="800" dirty="0" err="1">
                <a:latin typeface="Arial" pitchFamily="34" charset="0"/>
                <a:cs typeface="Arial" pitchFamily="34" charset="0"/>
              </a:rPr>
              <a:t>Sopheab</a:t>
            </a:r>
            <a:r>
              <a:rPr lang="en-US" sz="800" dirty="0">
                <a:latin typeface="Arial" pitchFamily="34" charset="0"/>
                <a:cs typeface="Arial" pitchFamily="34" charset="0"/>
              </a:rPr>
              <a:t>, H. </a:t>
            </a:r>
            <a:r>
              <a:rPr lang="en-US" sz="800" dirty="0" err="1">
                <a:latin typeface="Arial" pitchFamily="34" charset="0"/>
                <a:cs typeface="Arial" pitchFamily="34" charset="0"/>
              </a:rPr>
              <a:t>Sovannary</a:t>
            </a:r>
            <a:r>
              <a:rPr lang="en-US" sz="800" dirty="0">
                <a:latin typeface="Arial" pitchFamily="34" charset="0"/>
                <a:cs typeface="Arial" pitchFamily="34" charset="0"/>
              </a:rPr>
              <a:t>, T.  (2014). National Population Size Estimation, HIV Related Risk Behaviors and HIV Prevalence among People Who Use Drugs in Cambodia in 2012.</a:t>
            </a:r>
          </a:p>
        </p:txBody>
      </p:sp>
      <p:graphicFrame>
        <p:nvGraphicFramePr>
          <p:cNvPr id="7" name="Chart 6"/>
          <p:cNvGraphicFramePr>
            <a:graphicFrameLocks noGrp="1"/>
          </p:cNvGraphicFramePr>
          <p:nvPr>
            <p:extLst>
              <p:ext uri="{D42A27DB-BD31-4B8C-83A1-F6EECF244321}">
                <p14:modId xmlns:p14="http://schemas.microsoft.com/office/powerpoint/2010/main" val="908677168"/>
              </p:ext>
            </p:extLst>
          </p:nvPr>
        </p:nvGraphicFramePr>
        <p:xfrm>
          <a:off x="2209800" y="2304448"/>
          <a:ext cx="70104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81400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734800" cy="504000"/>
          </a:xfrm>
        </p:spPr>
        <p:txBody>
          <a:bodyPr/>
          <a:lstStyle/>
          <a:p>
            <a:r>
              <a:rPr lang="en-US" dirty="0"/>
              <a:t>Proportion of PWID who reported their sexual activities and consistent </a:t>
            </a:r>
            <a:br>
              <a:rPr lang="en-US" dirty="0"/>
            </a:br>
            <a:r>
              <a:rPr lang="en-US" dirty="0"/>
              <a:t>condom use by partner type in the last 3 months,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32</a:t>
            </a:fld>
            <a:endParaRPr lang="th-TH" dirty="0">
              <a:solidFill>
                <a:prstClr val="black">
                  <a:tint val="75000"/>
                </a:prstClr>
              </a:solidFill>
            </a:endParaRPr>
          </a:p>
        </p:txBody>
      </p:sp>
      <p:sp>
        <p:nvSpPr>
          <p:cNvPr id="5" name="TextBox 1"/>
          <p:cNvSpPr txBox="1"/>
          <p:nvPr/>
        </p:nvSpPr>
        <p:spPr>
          <a:xfrm>
            <a:off x="0" y="6477003"/>
            <a:ext cx="11201400" cy="494096"/>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a:t>
            </a:r>
            <a:r>
              <a:rPr lang="en-US" sz="800" dirty="0" err="1"/>
              <a:t>Mun</a:t>
            </a:r>
            <a:r>
              <a:rPr lang="en-US" sz="800" dirty="0"/>
              <a:t> P., Yi S., and </a:t>
            </a:r>
            <a:r>
              <a:rPr lang="en-US" sz="800" dirty="0" err="1"/>
              <a:t>Tuot</a:t>
            </a:r>
            <a:r>
              <a:rPr lang="en-US" sz="800" dirty="0"/>
              <a:t> S. (2018). National Population Size Estimation, Integrated Biological and Behavioral Survey, and HCV among PWID and PWUD in Cambodia, 2017. Presentation at Sunway Hotel, May 21, 2018.</a:t>
            </a:r>
          </a:p>
        </p:txBody>
      </p:sp>
      <p:graphicFrame>
        <p:nvGraphicFramePr>
          <p:cNvPr id="6" name="Chart 5"/>
          <p:cNvGraphicFramePr>
            <a:graphicFrameLocks/>
          </p:cNvGraphicFramePr>
          <p:nvPr>
            <p:extLst>
              <p:ext uri="{D42A27DB-BD31-4B8C-83A1-F6EECF244321}">
                <p14:modId xmlns:p14="http://schemas.microsoft.com/office/powerpoint/2010/main" val="4281765539"/>
              </p:ext>
            </p:extLst>
          </p:nvPr>
        </p:nvGraphicFramePr>
        <p:xfrm>
          <a:off x="2438400" y="2743200"/>
          <a:ext cx="7086600" cy="3429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766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447800"/>
            <a:ext cx="11203563" cy="504000"/>
          </a:xfrm>
        </p:spPr>
        <p:txBody>
          <a:bodyPr/>
          <a:lstStyle/>
          <a:p>
            <a:r>
              <a:rPr lang="en-US" dirty="0"/>
              <a:t>Proportion of MSM who reported condom use at last sex by partner type, 2007 and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33</a:t>
            </a:fld>
            <a:endParaRPr lang="th-TH" dirty="0">
              <a:solidFill>
                <a:prstClr val="black">
                  <a:tint val="75000"/>
                </a:prstClr>
              </a:solidFill>
            </a:endParaRPr>
          </a:p>
        </p:txBody>
      </p:sp>
      <p:sp>
        <p:nvSpPr>
          <p:cNvPr id="5" name="TextBox 1"/>
          <p:cNvSpPr txBox="1"/>
          <p:nvPr/>
        </p:nvSpPr>
        <p:spPr>
          <a:xfrm>
            <a:off x="152404" y="6448937"/>
            <a:ext cx="10286999" cy="409066"/>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Ministry of Health, National Center for HIV/AIDS Dermatology and STDs. (2013). Behavioral Sentinel Surveillance (BSS 2013). Presentation by </a:t>
            </a:r>
            <a:r>
              <a:rPr lang="en-US" sz="800" dirty="0" err="1">
                <a:latin typeface="Arial" pitchFamily="34" charset="0"/>
                <a:cs typeface="Arial" pitchFamily="34" charset="0"/>
              </a:rPr>
              <a:t>Mun</a:t>
            </a:r>
            <a:r>
              <a:rPr lang="en-US" sz="800" dirty="0">
                <a:latin typeface="Arial" pitchFamily="34" charset="0"/>
                <a:cs typeface="Arial" pitchFamily="34" charset="0"/>
              </a:rPr>
              <a:t> </a:t>
            </a:r>
            <a:r>
              <a:rPr lang="en-US" sz="800" dirty="0" err="1">
                <a:latin typeface="Arial" pitchFamily="34" charset="0"/>
                <a:cs typeface="Arial" pitchFamily="34" charset="0"/>
              </a:rPr>
              <a:t>Phalkun</a:t>
            </a:r>
            <a:r>
              <a:rPr lang="en-US" sz="800" dirty="0">
                <a:latin typeface="Arial" pitchFamily="34" charset="0"/>
                <a:cs typeface="Arial" pitchFamily="34" charset="0"/>
              </a:rPr>
              <a:t>.</a:t>
            </a:r>
          </a:p>
        </p:txBody>
      </p:sp>
      <p:graphicFrame>
        <p:nvGraphicFramePr>
          <p:cNvPr id="6" name="Chart 5"/>
          <p:cNvGraphicFramePr>
            <a:graphicFrameLocks noGrp="1"/>
          </p:cNvGraphicFramePr>
          <p:nvPr>
            <p:extLst>
              <p:ext uri="{D42A27DB-BD31-4B8C-83A1-F6EECF244321}">
                <p14:modId xmlns:p14="http://schemas.microsoft.com/office/powerpoint/2010/main" val="3545804754"/>
              </p:ext>
            </p:extLst>
          </p:nvPr>
        </p:nvGraphicFramePr>
        <p:xfrm>
          <a:off x="1524000" y="2514600"/>
          <a:ext cx="8915399" cy="393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3578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7" y="1447800"/>
            <a:ext cx="11582401" cy="504000"/>
          </a:xfrm>
        </p:spPr>
        <p:txBody>
          <a:bodyPr/>
          <a:lstStyle/>
          <a:p>
            <a:r>
              <a:rPr lang="en-US" dirty="0"/>
              <a:t>Proportion of MSM who reported consistent condom use in the last month by partner type, 2007 and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34</a:t>
            </a:fld>
            <a:endParaRPr lang="th-TH" dirty="0">
              <a:solidFill>
                <a:prstClr val="black">
                  <a:tint val="75000"/>
                </a:prstClr>
              </a:solidFill>
            </a:endParaRPr>
          </a:p>
        </p:txBody>
      </p:sp>
      <p:sp>
        <p:nvSpPr>
          <p:cNvPr id="5" name="TextBox 1"/>
          <p:cNvSpPr txBox="1"/>
          <p:nvPr/>
        </p:nvSpPr>
        <p:spPr>
          <a:xfrm>
            <a:off x="0" y="6448935"/>
            <a:ext cx="10439399" cy="409066"/>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Ministry of Health, National Center for HIV/AIDS Dermatology and STDs. (2013). Behavioral Sentinel Surveillance (BSS 2013). Presentation by </a:t>
            </a:r>
            <a:r>
              <a:rPr lang="en-US" sz="800" dirty="0" err="1">
                <a:latin typeface="Arial" pitchFamily="34" charset="0"/>
                <a:cs typeface="Arial" pitchFamily="34" charset="0"/>
              </a:rPr>
              <a:t>Mun</a:t>
            </a:r>
            <a:r>
              <a:rPr lang="en-US" sz="800" dirty="0">
                <a:latin typeface="Arial" pitchFamily="34" charset="0"/>
                <a:cs typeface="Arial" pitchFamily="34" charset="0"/>
              </a:rPr>
              <a:t> </a:t>
            </a:r>
            <a:r>
              <a:rPr lang="en-US" sz="800" dirty="0" err="1">
                <a:latin typeface="Arial" pitchFamily="34" charset="0"/>
                <a:cs typeface="Arial" pitchFamily="34" charset="0"/>
              </a:rPr>
              <a:t>Phalkun</a:t>
            </a:r>
            <a:r>
              <a:rPr lang="en-US" sz="800" dirty="0">
                <a:latin typeface="Arial" pitchFamily="34" charset="0"/>
                <a:cs typeface="Arial" pitchFamily="34" charset="0"/>
              </a:rPr>
              <a:t>.</a:t>
            </a:r>
          </a:p>
        </p:txBody>
      </p:sp>
      <p:graphicFrame>
        <p:nvGraphicFramePr>
          <p:cNvPr id="7" name="Chart 6"/>
          <p:cNvGraphicFramePr>
            <a:graphicFrameLocks noGrp="1"/>
          </p:cNvGraphicFramePr>
          <p:nvPr>
            <p:extLst>
              <p:ext uri="{D42A27DB-BD31-4B8C-83A1-F6EECF244321}">
                <p14:modId xmlns:p14="http://schemas.microsoft.com/office/powerpoint/2010/main" val="1549542406"/>
              </p:ext>
            </p:extLst>
          </p:nvPr>
        </p:nvGraphicFramePr>
        <p:xfrm>
          <a:off x="1524000" y="2438411"/>
          <a:ext cx="8763000" cy="38100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4234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261" y="1524000"/>
            <a:ext cx="11203563" cy="504000"/>
          </a:xfrm>
        </p:spPr>
        <p:txBody>
          <a:bodyPr/>
          <a:lstStyle/>
          <a:p>
            <a:r>
              <a:rPr lang="en-US" dirty="0"/>
              <a:t>Proportion of transgender people who reported condom use at last sex by partner type, 2007 and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35</a:t>
            </a:fld>
            <a:endParaRPr lang="th-TH" dirty="0">
              <a:solidFill>
                <a:prstClr val="black">
                  <a:tint val="75000"/>
                </a:prstClr>
              </a:solidFill>
            </a:endParaRPr>
          </a:p>
        </p:txBody>
      </p:sp>
      <p:sp>
        <p:nvSpPr>
          <p:cNvPr id="5" name="TextBox 1"/>
          <p:cNvSpPr txBox="1"/>
          <p:nvPr/>
        </p:nvSpPr>
        <p:spPr>
          <a:xfrm>
            <a:off x="228600" y="6372737"/>
            <a:ext cx="10286999" cy="409066"/>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Ministry of Health, National Center for HIV/AIDS Dermatology and STDs. (2013). Behavioral Sentinel Surveillance (BSS 2013). Presentation by </a:t>
            </a:r>
            <a:r>
              <a:rPr lang="en-US" sz="800" dirty="0" err="1">
                <a:latin typeface="Arial" pitchFamily="34" charset="0"/>
                <a:cs typeface="Arial" pitchFamily="34" charset="0"/>
              </a:rPr>
              <a:t>Mun</a:t>
            </a:r>
            <a:r>
              <a:rPr lang="en-US" sz="800" dirty="0">
                <a:latin typeface="Arial" pitchFamily="34" charset="0"/>
                <a:cs typeface="Arial" pitchFamily="34" charset="0"/>
              </a:rPr>
              <a:t> </a:t>
            </a:r>
            <a:r>
              <a:rPr lang="en-US" sz="800" dirty="0" err="1">
                <a:latin typeface="Arial" pitchFamily="34" charset="0"/>
                <a:cs typeface="Arial" pitchFamily="34" charset="0"/>
              </a:rPr>
              <a:t>Phalkun</a:t>
            </a:r>
            <a:r>
              <a:rPr lang="en-US" sz="800" dirty="0">
                <a:latin typeface="Arial" pitchFamily="34" charset="0"/>
                <a:cs typeface="Arial" pitchFamily="34" charset="0"/>
              </a:rPr>
              <a:t>.</a:t>
            </a:r>
          </a:p>
        </p:txBody>
      </p:sp>
      <p:graphicFrame>
        <p:nvGraphicFramePr>
          <p:cNvPr id="7" name="Chart 6"/>
          <p:cNvGraphicFramePr>
            <a:graphicFrameLocks noGrp="1"/>
          </p:cNvGraphicFramePr>
          <p:nvPr>
            <p:extLst>
              <p:ext uri="{D42A27DB-BD31-4B8C-83A1-F6EECF244321}">
                <p14:modId xmlns:p14="http://schemas.microsoft.com/office/powerpoint/2010/main" val="2951689244"/>
              </p:ext>
            </p:extLst>
          </p:nvPr>
        </p:nvGraphicFramePr>
        <p:xfrm>
          <a:off x="2057401" y="2514600"/>
          <a:ext cx="7760835" cy="38581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16710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7" y="1447800"/>
            <a:ext cx="11430001" cy="504000"/>
          </a:xfrm>
        </p:spPr>
        <p:txBody>
          <a:bodyPr/>
          <a:lstStyle/>
          <a:p>
            <a:r>
              <a:rPr lang="en-US" dirty="0"/>
              <a:t>Proportion of transgender people who reported consistent condom use in </a:t>
            </a:r>
            <a:br>
              <a:rPr lang="en-US" dirty="0"/>
            </a:br>
            <a:r>
              <a:rPr lang="en-US" dirty="0"/>
              <a:t>the last month by partner type, 2007 and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36</a:t>
            </a:fld>
            <a:endParaRPr lang="th-TH" dirty="0">
              <a:solidFill>
                <a:prstClr val="black">
                  <a:tint val="75000"/>
                </a:prstClr>
              </a:solidFill>
            </a:endParaRPr>
          </a:p>
        </p:txBody>
      </p:sp>
      <p:sp>
        <p:nvSpPr>
          <p:cNvPr id="5" name="TextBox 1"/>
          <p:cNvSpPr txBox="1"/>
          <p:nvPr/>
        </p:nvSpPr>
        <p:spPr>
          <a:xfrm>
            <a:off x="76202" y="6372737"/>
            <a:ext cx="9742036" cy="409066"/>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Ministry of Health, National Center for HIV/AIDS Dermatology and STDs. (2013). Behavioral Sentinel Surveillance (BSS 2013). Presentation by </a:t>
            </a:r>
            <a:r>
              <a:rPr lang="en-US" sz="800" dirty="0" err="1">
                <a:latin typeface="Arial" pitchFamily="34" charset="0"/>
                <a:cs typeface="Arial" pitchFamily="34" charset="0"/>
              </a:rPr>
              <a:t>Mun</a:t>
            </a:r>
            <a:r>
              <a:rPr lang="en-US" sz="800" dirty="0">
                <a:latin typeface="Arial" pitchFamily="34" charset="0"/>
                <a:cs typeface="Arial" pitchFamily="34" charset="0"/>
              </a:rPr>
              <a:t> </a:t>
            </a:r>
            <a:r>
              <a:rPr lang="en-US" sz="800" dirty="0" err="1">
                <a:latin typeface="Arial" pitchFamily="34" charset="0"/>
                <a:cs typeface="Arial" pitchFamily="34" charset="0"/>
              </a:rPr>
              <a:t>Phalkun</a:t>
            </a:r>
            <a:r>
              <a:rPr lang="en-US" sz="800" dirty="0">
                <a:latin typeface="Arial" pitchFamily="34" charset="0"/>
                <a:cs typeface="Arial" pitchFamily="34" charset="0"/>
              </a:rPr>
              <a:t>.</a:t>
            </a:r>
          </a:p>
        </p:txBody>
      </p:sp>
      <p:graphicFrame>
        <p:nvGraphicFramePr>
          <p:cNvPr id="6" name="Chart 5"/>
          <p:cNvGraphicFramePr>
            <a:graphicFrameLocks noGrp="1"/>
          </p:cNvGraphicFramePr>
          <p:nvPr>
            <p:extLst>
              <p:ext uri="{D42A27DB-BD31-4B8C-83A1-F6EECF244321}">
                <p14:modId xmlns:p14="http://schemas.microsoft.com/office/powerpoint/2010/main" val="159275782"/>
              </p:ext>
            </p:extLst>
          </p:nvPr>
        </p:nvGraphicFramePr>
        <p:xfrm>
          <a:off x="1828804" y="2590800"/>
          <a:ext cx="8077199" cy="36295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59124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447800"/>
            <a:ext cx="11203563" cy="504000"/>
          </a:xfrm>
        </p:spPr>
        <p:txBody>
          <a:bodyPr/>
          <a:lstStyle/>
          <a:p>
            <a:r>
              <a:rPr lang="en-US" dirty="0"/>
              <a:t>Mean number of clients/sexual partners among FEW, MSM and transgender people, 2013-2016</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37</a:t>
            </a:fld>
            <a:endParaRPr lang="th-TH" dirty="0">
              <a:solidFill>
                <a:prstClr val="black">
                  <a:tint val="75000"/>
                </a:prstClr>
              </a:solidFill>
            </a:endParaRPr>
          </a:p>
        </p:txBody>
      </p:sp>
      <p:sp>
        <p:nvSpPr>
          <p:cNvPr id="5" name="TextBox 1"/>
          <p:cNvSpPr txBox="1"/>
          <p:nvPr/>
        </p:nvSpPr>
        <p:spPr>
          <a:xfrm>
            <a:off x="76200" y="6389898"/>
            <a:ext cx="11203563" cy="468103"/>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Ministry of Health, National Center for HIV/AIDS Dermatology and STDs. (2013). Behavioral Sentinel Surveillance (BSS 2013). Presentation by </a:t>
            </a:r>
            <a:r>
              <a:rPr lang="en-US" sz="800" dirty="0" err="1">
                <a:latin typeface="Arial" pitchFamily="34" charset="0"/>
                <a:cs typeface="Arial" pitchFamily="34" charset="0"/>
              </a:rPr>
              <a:t>Mun</a:t>
            </a:r>
            <a:r>
              <a:rPr lang="en-US" sz="800" dirty="0">
                <a:latin typeface="Arial" pitchFamily="34" charset="0"/>
                <a:cs typeface="Arial" pitchFamily="34" charset="0"/>
              </a:rPr>
              <a:t> </a:t>
            </a:r>
            <a:r>
              <a:rPr lang="en-US" sz="800" dirty="0" err="1">
                <a:latin typeface="Arial" pitchFamily="34" charset="0"/>
                <a:cs typeface="Arial" pitchFamily="34" charset="0"/>
              </a:rPr>
              <a:t>Phalkun</a:t>
            </a:r>
            <a:r>
              <a:rPr lang="en-US" sz="800" dirty="0">
                <a:latin typeface="Arial" pitchFamily="34" charset="0"/>
                <a:cs typeface="Arial" pitchFamily="34" charset="0"/>
              </a:rPr>
              <a:t>; and </a:t>
            </a:r>
            <a:r>
              <a:rPr lang="en-US" sz="800" dirty="0" err="1"/>
              <a:t>Mun</a:t>
            </a:r>
            <a:r>
              <a:rPr lang="en-US" sz="800" dirty="0"/>
              <a:t> P., Yi S., and </a:t>
            </a:r>
            <a:r>
              <a:rPr lang="en-US" sz="800" dirty="0" err="1"/>
              <a:t>Tuot</a:t>
            </a:r>
            <a:r>
              <a:rPr lang="en-US" sz="800" dirty="0"/>
              <a:t> S. (2018). National Population Size Estimation, Integrated Biological and Behavioral Survey, and HCV among PWID and PWUD in Cambodia, 2017. Presentation at Sunway Hotel, May 21, 2018.</a:t>
            </a:r>
          </a:p>
        </p:txBody>
      </p:sp>
      <p:graphicFrame>
        <p:nvGraphicFramePr>
          <p:cNvPr id="6" name="Chart 5"/>
          <p:cNvGraphicFramePr>
            <a:graphicFrameLocks noGrp="1"/>
          </p:cNvGraphicFramePr>
          <p:nvPr>
            <p:extLst>
              <p:ext uri="{D42A27DB-BD31-4B8C-83A1-F6EECF244321}">
                <p14:modId xmlns:p14="http://schemas.microsoft.com/office/powerpoint/2010/main" val="1788165605"/>
              </p:ext>
            </p:extLst>
          </p:nvPr>
        </p:nvGraphicFramePr>
        <p:xfrm>
          <a:off x="1924051" y="2438400"/>
          <a:ext cx="8343900"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42278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30815"/>
            <a:ext cx="10553701" cy="504000"/>
          </a:xfrm>
        </p:spPr>
        <p:txBody>
          <a:bodyPr/>
          <a:lstStyle/>
          <a:p>
            <a:r>
              <a:rPr lang="en-US" dirty="0"/>
              <a:t>Overlapping risk behaviors among MSM and transgender people,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38</a:t>
            </a:fld>
            <a:endParaRPr lang="th-TH" dirty="0">
              <a:solidFill>
                <a:prstClr val="black">
                  <a:tint val="75000"/>
                </a:prstClr>
              </a:solidFill>
            </a:endParaRPr>
          </a:p>
        </p:txBody>
      </p:sp>
      <p:sp>
        <p:nvSpPr>
          <p:cNvPr id="5" name="TextBox 1"/>
          <p:cNvSpPr txBox="1"/>
          <p:nvPr/>
        </p:nvSpPr>
        <p:spPr>
          <a:xfrm>
            <a:off x="76202" y="6448935"/>
            <a:ext cx="9742036" cy="409066"/>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Ministry of Health, National Center for HIV/AIDS Dermatology and STDs. (2013). Behavioral Sentinel Surveillance (BSS 2013). Presentation by </a:t>
            </a:r>
            <a:r>
              <a:rPr lang="en-US" sz="800" dirty="0" err="1">
                <a:solidFill>
                  <a:prstClr val="black"/>
                </a:solidFill>
                <a:cs typeface="Arial" pitchFamily="34" charset="0"/>
              </a:rPr>
              <a:t>Mun</a:t>
            </a:r>
            <a:r>
              <a:rPr lang="en-US" sz="800" dirty="0">
                <a:solidFill>
                  <a:prstClr val="black"/>
                </a:solidFill>
                <a:cs typeface="Arial" pitchFamily="34" charset="0"/>
              </a:rPr>
              <a:t> </a:t>
            </a:r>
            <a:r>
              <a:rPr lang="en-US" sz="800" dirty="0" err="1">
                <a:solidFill>
                  <a:prstClr val="black"/>
                </a:solidFill>
                <a:cs typeface="Arial" pitchFamily="34" charset="0"/>
              </a:rPr>
              <a:t>Phalkun</a:t>
            </a:r>
            <a:r>
              <a:rPr lang="en-US" sz="800" dirty="0">
                <a:solidFill>
                  <a:prstClr val="black"/>
                </a:solidFill>
                <a:cs typeface="Arial" pitchFamily="34" charset="0"/>
              </a:rPr>
              <a:t>.</a:t>
            </a:r>
          </a:p>
        </p:txBody>
      </p:sp>
      <p:graphicFrame>
        <p:nvGraphicFramePr>
          <p:cNvPr id="7" name="Chart 6"/>
          <p:cNvGraphicFramePr>
            <a:graphicFrameLocks noGrp="1"/>
          </p:cNvGraphicFramePr>
          <p:nvPr>
            <p:extLst>
              <p:ext uri="{D42A27DB-BD31-4B8C-83A1-F6EECF244321}">
                <p14:modId xmlns:p14="http://schemas.microsoft.com/office/powerpoint/2010/main" val="3561884755"/>
              </p:ext>
            </p:extLst>
          </p:nvPr>
        </p:nvGraphicFramePr>
        <p:xfrm>
          <a:off x="1828803" y="2362200"/>
          <a:ext cx="8458201"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391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24000"/>
            <a:ext cx="11203563" cy="504000"/>
          </a:xfrm>
        </p:spPr>
        <p:txBody>
          <a:bodyPr/>
          <a:lstStyle/>
          <a:p>
            <a:r>
              <a:rPr lang="en-US" dirty="0"/>
              <a:t>Proportion of male PLHIV with reported risk behaviors, 2010 and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39</a:t>
            </a:fld>
            <a:endParaRPr lang="th-TH" dirty="0">
              <a:solidFill>
                <a:prstClr val="black">
                  <a:tint val="75000"/>
                </a:prstClr>
              </a:solidFill>
            </a:endParaRPr>
          </a:p>
        </p:txBody>
      </p:sp>
      <p:sp>
        <p:nvSpPr>
          <p:cNvPr id="5" name="TextBox 1"/>
          <p:cNvSpPr txBox="1"/>
          <p:nvPr/>
        </p:nvSpPr>
        <p:spPr>
          <a:xfrm>
            <a:off x="3" y="6540502"/>
            <a:ext cx="9818236" cy="304800"/>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Ministry of Health, National Center for HIV/AIDS Dermatology and STDs. (2013). Behavioral Sentinel Surveillance (BSS 2013). Presentation by </a:t>
            </a:r>
            <a:r>
              <a:rPr lang="en-US" sz="800" dirty="0" err="1">
                <a:latin typeface="Arial" pitchFamily="34" charset="0"/>
                <a:cs typeface="Arial" pitchFamily="34" charset="0"/>
              </a:rPr>
              <a:t>Mun</a:t>
            </a:r>
            <a:r>
              <a:rPr lang="en-US" sz="800" dirty="0">
                <a:latin typeface="Arial" pitchFamily="34" charset="0"/>
                <a:cs typeface="Arial" pitchFamily="34" charset="0"/>
              </a:rPr>
              <a:t> </a:t>
            </a:r>
            <a:r>
              <a:rPr lang="en-US" sz="800" dirty="0" err="1">
                <a:latin typeface="Arial" pitchFamily="34" charset="0"/>
                <a:cs typeface="Arial" pitchFamily="34" charset="0"/>
              </a:rPr>
              <a:t>Phalkun</a:t>
            </a:r>
            <a:r>
              <a:rPr lang="en-US" sz="800" dirty="0">
                <a:latin typeface="Arial" pitchFamily="34" charset="0"/>
                <a:cs typeface="Arial" pitchFamily="34" charset="0"/>
              </a:rPr>
              <a:t>.</a:t>
            </a:r>
          </a:p>
        </p:txBody>
      </p:sp>
      <p:graphicFrame>
        <p:nvGraphicFramePr>
          <p:cNvPr id="8" name="Chart 7"/>
          <p:cNvGraphicFramePr>
            <a:graphicFrameLocks noGrp="1"/>
          </p:cNvGraphicFramePr>
          <p:nvPr>
            <p:extLst>
              <p:ext uri="{D42A27DB-BD31-4B8C-83A1-F6EECF244321}">
                <p14:modId xmlns:p14="http://schemas.microsoft.com/office/powerpoint/2010/main" val="3967283465"/>
              </p:ext>
            </p:extLst>
          </p:nvPr>
        </p:nvGraphicFramePr>
        <p:xfrm>
          <a:off x="1600219" y="2235575"/>
          <a:ext cx="8733313"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673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304800" y="3357562"/>
            <a:ext cx="101346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2"/>
          <p:cNvSpPr>
            <a:spLocks noGrp="1"/>
          </p:cNvSpPr>
          <p:nvPr>
            <p:ph type="title"/>
          </p:nvPr>
        </p:nvSpPr>
        <p:spPr bwMode="auto">
          <a:xfrm>
            <a:off x="228601" y="1447800"/>
            <a:ext cx="11203563" cy="504000"/>
          </a:xfrm>
        </p:spPr>
        <p:txBody>
          <a:bodyPr>
            <a:noAutofit/>
          </a:bodyPr>
          <a:lstStyle/>
          <a:p>
            <a:r>
              <a:rPr lang="en-US" dirty="0"/>
              <a:t>Trends in consistent condom use (in last three months) among moto-taxi drivers by type of partner, 1997-2010 </a:t>
            </a:r>
            <a:endParaRPr lang="en-GB" dirty="0"/>
          </a:p>
        </p:txBody>
      </p:sp>
      <p:sp>
        <p:nvSpPr>
          <p:cNvPr id="101379" name="Text Box 96"/>
          <p:cNvSpPr txBox="1">
            <a:spLocks noChangeArrowheads="1"/>
          </p:cNvSpPr>
          <p:nvPr/>
        </p:nvSpPr>
        <p:spPr bwMode="auto">
          <a:xfrm>
            <a:off x="1" y="6494344"/>
            <a:ext cx="11203563" cy="21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8" tIns="45537" rIns="91058" bIns="45537">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r>
              <a:rPr lang="en-US" sz="800" dirty="0">
                <a:ea typeface="SimSun" pitchFamily="2" charset="-122"/>
              </a:rPr>
              <a:t>Source: </a:t>
            </a:r>
            <a:r>
              <a:rPr lang="en-US" sz="800" dirty="0">
                <a:solidFill>
                  <a:srgbClr val="000000"/>
                </a:solidFill>
                <a:ea typeface="SimSun" pitchFamily="2" charset="-122"/>
              </a:rPr>
              <a:t>Prepared by </a:t>
            </a:r>
            <a:r>
              <a:rPr lang="en-US" sz="800" dirty="0">
                <a:solidFill>
                  <a:srgbClr val="000000"/>
                </a:solidFill>
                <a:ea typeface="SimSun" pitchFamily="2" charset="-122"/>
                <a:hlinkClick r:id="rId3"/>
              </a:rPr>
              <a:t>www.aidsdatahub.org</a:t>
            </a:r>
            <a:r>
              <a:rPr lang="en-US" sz="800" dirty="0">
                <a:solidFill>
                  <a:srgbClr val="000000"/>
                </a:solidFill>
                <a:ea typeface="SimSun" pitchFamily="2" charset="-122"/>
              </a:rPr>
              <a:t>  based on National Center for HIV/AIDS Dermatology and STD Cambodia. (2010). Behavioral Sentinel Surveillance (Dissemination Presentation at Naga World Hotel 30th December), 2010.</a:t>
            </a:r>
            <a:endParaRPr lang="en-US" sz="800" dirty="0"/>
          </a:p>
        </p:txBody>
      </p:sp>
      <p:graphicFrame>
        <p:nvGraphicFramePr>
          <p:cNvPr id="2" name="Chart 7"/>
          <p:cNvGraphicFramePr>
            <a:graphicFrameLocks/>
          </p:cNvGraphicFramePr>
          <p:nvPr>
            <p:extLst>
              <p:ext uri="{D42A27DB-BD31-4B8C-83A1-F6EECF244321}">
                <p14:modId xmlns:p14="http://schemas.microsoft.com/office/powerpoint/2010/main" val="292063469"/>
              </p:ext>
            </p:extLst>
          </p:nvPr>
        </p:nvGraphicFramePr>
        <p:xfrm>
          <a:off x="1601281" y="2514600"/>
          <a:ext cx="84582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92843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447800"/>
            <a:ext cx="11353800" cy="504000"/>
          </a:xfrm>
        </p:spPr>
        <p:txBody>
          <a:bodyPr/>
          <a:lstStyle/>
          <a:p>
            <a:r>
              <a:rPr lang="en-US" sz="2100" dirty="0"/>
              <a:t>Proportion of males (15-49) years who reported having more than one sexual partner in the last 12 months and reported condom use at last paid sex, 2005-2010</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41</a:t>
            </a:fld>
            <a:endParaRPr lang="th-TH" dirty="0">
              <a:solidFill>
                <a:prstClr val="black">
                  <a:tint val="75000"/>
                </a:prstClr>
              </a:solidFill>
            </a:endParaRPr>
          </a:p>
        </p:txBody>
      </p:sp>
      <p:sp>
        <p:nvSpPr>
          <p:cNvPr id="5" name="TextBox 1"/>
          <p:cNvSpPr txBox="1"/>
          <p:nvPr/>
        </p:nvSpPr>
        <p:spPr>
          <a:xfrm>
            <a:off x="76204" y="6372737"/>
            <a:ext cx="11201399" cy="409066"/>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National Institute of Statistics Ministry of Planning, Directorate General for Health Ministry of Health, &amp; MEASURE DHS ICF Macro. (2011). Cambodia Demographic and Health Survey 2010; National Institute of Public Health and National Institute of Statistics.  Cambodia Demographic and Health Survey 2005, December 2006;  and UNAIDS. (2010). UNAIDS Report on the Global AIDS Epidemic 2010.</a:t>
            </a:r>
          </a:p>
        </p:txBody>
      </p:sp>
      <p:graphicFrame>
        <p:nvGraphicFramePr>
          <p:cNvPr id="6" name="Chart 5"/>
          <p:cNvGraphicFramePr>
            <a:graphicFrameLocks noGrp="1"/>
          </p:cNvGraphicFramePr>
          <p:nvPr>
            <p:extLst>
              <p:ext uri="{D42A27DB-BD31-4B8C-83A1-F6EECF244321}">
                <p14:modId xmlns:p14="http://schemas.microsoft.com/office/powerpoint/2010/main" val="1557608805"/>
              </p:ext>
            </p:extLst>
          </p:nvPr>
        </p:nvGraphicFramePr>
        <p:xfrm>
          <a:off x="1828807" y="2590800"/>
          <a:ext cx="8534401" cy="36295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98874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5400" dirty="0"/>
              <a:t>Vulnerability and HIV knowledge</a:t>
            </a:r>
            <a:br>
              <a:rPr lang="en-US" altLang="zh-CN" sz="5400" dirty="0"/>
            </a:br>
            <a:br>
              <a:rPr lang="zh-CN" altLang="en-US" sz="5400" dirty="0"/>
            </a:br>
            <a:r>
              <a:rPr lang="zh-CN" altLang="en-US" sz="5400" dirty="0"/>
              <a:t> </a:t>
            </a:r>
            <a:endParaRPr lang="en-US" dirty="0"/>
          </a:p>
        </p:txBody>
      </p:sp>
    </p:spTree>
    <p:extLst>
      <p:ext uri="{BB962C8B-B14F-4D97-AF65-F5344CB8AC3E}">
        <p14:creationId xmlns:p14="http://schemas.microsoft.com/office/powerpoint/2010/main" val="372071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757" y="1505896"/>
            <a:ext cx="11563243" cy="504000"/>
          </a:xfrm>
        </p:spPr>
        <p:txBody>
          <a:bodyPr/>
          <a:lstStyle/>
          <a:p>
            <a:r>
              <a:rPr lang="en-US" dirty="0"/>
              <a:t>People who inject drugs who knew where to get clean needles and syringes, 2012</a:t>
            </a:r>
            <a:br>
              <a:rPr lang="en-US" dirty="0"/>
            </a:br>
            <a:endParaRPr lang="en-US" dirty="0"/>
          </a:p>
        </p:txBody>
      </p:sp>
      <p:sp>
        <p:nvSpPr>
          <p:cNvPr id="2" name="Slide Number Placeholder 1"/>
          <p:cNvSpPr>
            <a:spLocks noGrp="1"/>
          </p:cNvSpPr>
          <p:nvPr>
            <p:ph type="sldNum" sz="quarter" idx="10"/>
          </p:nvPr>
        </p:nvSpPr>
        <p:spPr/>
        <p:txBody>
          <a:bodyPr/>
          <a:lstStyle/>
          <a:p>
            <a:fld id="{26C2CD33-3677-460D-89D1-390D86E77732}" type="slidenum">
              <a:rPr lang="th-TH" smtClean="0">
                <a:solidFill>
                  <a:prstClr val="black">
                    <a:tint val="75000"/>
                  </a:prstClr>
                </a:solidFill>
              </a:rPr>
              <a:pPr/>
              <a:t>43</a:t>
            </a:fld>
            <a:endParaRPr lang="th-TH" dirty="0">
              <a:solidFill>
                <a:prstClr val="black">
                  <a:tint val="75000"/>
                </a:prstClr>
              </a:solidFill>
            </a:endParaRPr>
          </a:p>
        </p:txBody>
      </p:sp>
      <p:sp>
        <p:nvSpPr>
          <p:cNvPr id="4" name="Rectangle 6"/>
          <p:cNvSpPr>
            <a:spLocks noChangeArrowheads="1"/>
          </p:cNvSpPr>
          <p:nvPr/>
        </p:nvSpPr>
        <p:spPr bwMode="auto">
          <a:xfrm>
            <a:off x="152400" y="6477037"/>
            <a:ext cx="10820400" cy="33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8" tIns="45537" rIns="91058" bIns="45537">
            <a:spAutoFit/>
          </a:bodyPr>
          <a:lstStyle/>
          <a:p>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3"/>
              </a:rPr>
              <a:t>www.aidsdatahub.org</a:t>
            </a:r>
            <a:r>
              <a:rPr lang="en-US" sz="800" dirty="0">
                <a:solidFill>
                  <a:srgbClr val="000000"/>
                </a:solidFill>
                <a:latin typeface="Arial" pitchFamily="34" charset="0"/>
                <a:cs typeface="Arial" pitchFamily="34" charset="0"/>
              </a:rPr>
              <a:t>  based on  </a:t>
            </a:r>
            <a:r>
              <a:rPr lang="en-US" sz="800" dirty="0" err="1">
                <a:solidFill>
                  <a:prstClr val="black"/>
                </a:solidFill>
                <a:latin typeface="Arial" pitchFamily="34" charset="0"/>
                <a:cs typeface="Arial" pitchFamily="34" charset="0"/>
              </a:rPr>
              <a:t>Chhorvann</a:t>
            </a:r>
            <a:r>
              <a:rPr lang="en-US" sz="800" dirty="0">
                <a:solidFill>
                  <a:prstClr val="black"/>
                </a:solidFill>
                <a:latin typeface="Arial" pitchFamily="34" charset="0"/>
                <a:cs typeface="Arial" pitchFamily="34" charset="0"/>
              </a:rPr>
              <a:t>, C.  </a:t>
            </a:r>
            <a:r>
              <a:rPr lang="en-US" sz="800" dirty="0" err="1">
                <a:solidFill>
                  <a:prstClr val="black"/>
                </a:solidFill>
                <a:latin typeface="Arial" pitchFamily="34" charset="0"/>
                <a:cs typeface="Arial" pitchFamily="34" charset="0"/>
              </a:rPr>
              <a:t>Sopheab</a:t>
            </a:r>
            <a:r>
              <a:rPr lang="en-US" sz="800" dirty="0">
                <a:solidFill>
                  <a:prstClr val="black"/>
                </a:solidFill>
                <a:latin typeface="Arial" pitchFamily="34" charset="0"/>
                <a:cs typeface="Arial" pitchFamily="34" charset="0"/>
              </a:rPr>
              <a:t>, H. </a:t>
            </a:r>
            <a:r>
              <a:rPr lang="en-US" sz="800" dirty="0" err="1">
                <a:solidFill>
                  <a:prstClr val="black"/>
                </a:solidFill>
                <a:latin typeface="Arial" pitchFamily="34" charset="0"/>
                <a:cs typeface="Arial" pitchFamily="34" charset="0"/>
              </a:rPr>
              <a:t>Sovannary</a:t>
            </a:r>
            <a:r>
              <a:rPr lang="en-US" sz="800" dirty="0">
                <a:solidFill>
                  <a:prstClr val="black"/>
                </a:solidFill>
                <a:latin typeface="Arial" pitchFamily="34" charset="0"/>
                <a:cs typeface="Arial" pitchFamily="34" charset="0"/>
              </a:rPr>
              <a:t>, T.  (2014). National Population Size Estimation, HIV Related Risk Behaviors and HIV Prevalence among People Who Use Drugs in Cambodia in 2012.</a:t>
            </a:r>
          </a:p>
        </p:txBody>
      </p:sp>
      <p:sp>
        <p:nvSpPr>
          <p:cNvPr id="6" name="Title 1"/>
          <p:cNvSpPr txBox="1">
            <a:spLocks/>
          </p:cNvSpPr>
          <p:nvPr/>
        </p:nvSpPr>
        <p:spPr>
          <a:xfrm>
            <a:off x="1828800" y="609600"/>
            <a:ext cx="8610600" cy="838200"/>
          </a:xfrm>
          <a:prstGeom prst="rect">
            <a:avLst/>
          </a:prstGeom>
        </p:spPr>
        <p:txBody>
          <a:bodyPr lIns="91058" tIns="45537" rIns="91058" bIns="45537">
            <a:noAutofit/>
          </a:bodyPr>
          <a:lstStyle>
            <a:lvl1pPr algn="l" defTabSz="914400" rtl="0" eaLnBrk="1" latinLnBrk="0" hangingPunct="1">
              <a:spcBef>
                <a:spcPct val="0"/>
              </a:spcBef>
              <a:buNone/>
              <a:defRPr sz="2400" b="1" kern="1200">
                <a:solidFill>
                  <a:srgbClr val="C00000"/>
                </a:solidFill>
                <a:latin typeface="+mj-lt"/>
                <a:ea typeface="+mj-ea"/>
                <a:cs typeface="+mj-cs"/>
              </a:defRPr>
            </a:lvl1pPr>
          </a:lstStyle>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198514617"/>
              </p:ext>
            </p:extLst>
          </p:nvPr>
        </p:nvGraphicFramePr>
        <p:xfrm>
          <a:off x="2057404" y="2471740"/>
          <a:ext cx="7350919"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1374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447800"/>
            <a:ext cx="11430000" cy="504000"/>
          </a:xfrm>
        </p:spPr>
        <p:txBody>
          <a:bodyPr/>
          <a:lstStyle/>
          <a:p>
            <a:r>
              <a:rPr lang="en-US" dirty="0"/>
              <a:t>Proportion of MSM and transgender who perceive themselves at risk of HIV, and who know that condom use can reduce HIV transmission, 2013</a:t>
            </a:r>
          </a:p>
        </p:txBody>
      </p:sp>
      <p:sp>
        <p:nvSpPr>
          <p:cNvPr id="2" name="Slide Number Placeholder 1"/>
          <p:cNvSpPr>
            <a:spLocks noGrp="1"/>
          </p:cNvSpPr>
          <p:nvPr>
            <p:ph type="sldNum" sz="quarter" idx="10"/>
          </p:nvPr>
        </p:nvSpPr>
        <p:spPr/>
        <p:txBody>
          <a:bodyPr/>
          <a:lstStyle/>
          <a:p>
            <a:fld id="{26C2CD33-3677-460D-89D1-390D86E77732}" type="slidenum">
              <a:rPr lang="th-TH" smtClean="0">
                <a:solidFill>
                  <a:prstClr val="black">
                    <a:tint val="75000"/>
                  </a:prstClr>
                </a:solidFill>
              </a:rPr>
              <a:pPr/>
              <a:t>44</a:t>
            </a:fld>
            <a:endParaRPr lang="th-TH" dirty="0">
              <a:solidFill>
                <a:prstClr val="black">
                  <a:tint val="75000"/>
                </a:prstClr>
              </a:solidFill>
            </a:endParaRPr>
          </a:p>
        </p:txBody>
      </p:sp>
      <p:sp>
        <p:nvSpPr>
          <p:cNvPr id="5" name="Rectangle 6"/>
          <p:cNvSpPr>
            <a:spLocks noChangeArrowheads="1"/>
          </p:cNvSpPr>
          <p:nvPr/>
        </p:nvSpPr>
        <p:spPr bwMode="auto">
          <a:xfrm>
            <a:off x="152400" y="6507688"/>
            <a:ext cx="9562605" cy="21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8" tIns="45537" rIns="91058" bIns="45537">
            <a:spAutoFit/>
          </a:bodyPr>
          <a:lstStyle/>
          <a:p>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3"/>
              </a:rPr>
              <a:t>www.aidsdatahub.org</a:t>
            </a:r>
            <a:r>
              <a:rPr lang="en-US" sz="800" dirty="0">
                <a:solidFill>
                  <a:srgbClr val="000000"/>
                </a:solidFill>
                <a:latin typeface="Arial" pitchFamily="34" charset="0"/>
                <a:cs typeface="Arial" pitchFamily="34" charset="0"/>
              </a:rPr>
              <a:t>  based on National Center for HIV/AIDS Dermatology and STD Cambodia. (2013). Behavioral Sentinel Surveillance (BSS 2013). Dissemination Presentation, 2013.</a:t>
            </a:r>
            <a:endParaRPr lang="en-US" sz="800" dirty="0">
              <a:solidFill>
                <a:prstClr val="black"/>
              </a:solidFill>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983197297"/>
              </p:ext>
            </p:extLst>
          </p:nvPr>
        </p:nvGraphicFramePr>
        <p:xfrm>
          <a:off x="2667000" y="2667000"/>
          <a:ext cx="6553200" cy="3581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06308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19646"/>
            <a:ext cx="11506200" cy="504000"/>
          </a:xfrm>
        </p:spPr>
        <p:txBody>
          <a:bodyPr/>
          <a:lstStyle/>
          <a:p>
            <a:r>
              <a:rPr lang="en-US" dirty="0"/>
              <a:t>Comprehensive knowledge of HIV among adults (15 - 49 </a:t>
            </a:r>
            <a:r>
              <a:rPr lang="en-US" dirty="0" err="1"/>
              <a:t>yr</a:t>
            </a:r>
            <a:r>
              <a:rPr lang="en-US" dirty="0"/>
              <a:t>) by age group, gender and area of residence, 2014</a:t>
            </a:r>
          </a:p>
        </p:txBody>
      </p:sp>
      <p:sp>
        <p:nvSpPr>
          <p:cNvPr id="2" name="Slide Number Placeholder 1"/>
          <p:cNvSpPr>
            <a:spLocks noGrp="1"/>
          </p:cNvSpPr>
          <p:nvPr>
            <p:ph type="sldNum" sz="quarter" idx="10"/>
          </p:nvPr>
        </p:nvSpPr>
        <p:spPr/>
        <p:txBody>
          <a:bodyPr/>
          <a:lstStyle/>
          <a:p>
            <a:fld id="{26C2CD33-3677-460D-89D1-390D86E77732}" type="slidenum">
              <a:rPr lang="th-TH" smtClean="0">
                <a:solidFill>
                  <a:prstClr val="black">
                    <a:tint val="75000"/>
                  </a:prstClr>
                </a:solidFill>
              </a:rPr>
              <a:pPr/>
              <a:t>45</a:t>
            </a:fld>
            <a:endParaRPr lang="th-TH" dirty="0">
              <a:solidFill>
                <a:prstClr val="black">
                  <a:tint val="75000"/>
                </a:prstClr>
              </a:solidFill>
            </a:endParaRPr>
          </a:p>
        </p:txBody>
      </p:sp>
      <p:sp>
        <p:nvSpPr>
          <p:cNvPr id="5" name="Rectangle 6"/>
          <p:cNvSpPr>
            <a:spLocks noChangeArrowheads="1"/>
          </p:cNvSpPr>
          <p:nvPr/>
        </p:nvSpPr>
        <p:spPr bwMode="auto">
          <a:xfrm>
            <a:off x="76200" y="6396115"/>
            <a:ext cx="11201400" cy="33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8" tIns="45537" rIns="91058" bIns="45537">
            <a:spAutoFit/>
          </a:bodyPr>
          <a:lstStyle/>
          <a:p>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2"/>
              </a:rPr>
              <a:t>www.aidsdatahub.org</a:t>
            </a:r>
            <a:r>
              <a:rPr lang="en-US" sz="800" dirty="0">
                <a:solidFill>
                  <a:srgbClr val="000000"/>
                </a:solidFill>
                <a:latin typeface="Arial" pitchFamily="34" charset="0"/>
                <a:cs typeface="Arial" pitchFamily="34" charset="0"/>
              </a:rPr>
              <a:t>  based on National Institute of Statistics, Directorate General for Health, and ICF International, 2015. Cambodia  Demographic and Health Survey 2014.Phnom Penh, Cambodia, and Rockville, Maryland, USA: National Institute of Statistics, Directorate General for Health, and ICF International. </a:t>
            </a:r>
            <a:endParaRPr lang="en-US" sz="800" dirty="0">
              <a:solidFill>
                <a:prstClr val="black"/>
              </a:solidFill>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780889669"/>
              </p:ext>
            </p:extLst>
          </p:nvPr>
        </p:nvGraphicFramePr>
        <p:xfrm>
          <a:off x="1828800" y="2362200"/>
          <a:ext cx="8534400" cy="4033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5948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30480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798662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647731" y="1510389"/>
            <a:ext cx="4799860" cy="523220"/>
          </a:xfrm>
          <a:prstGeom prst="rect">
            <a:avLst/>
          </a:prstGeom>
        </p:spPr>
        <p:txBody>
          <a:bodyPr lIns="91058" tIns="45537" rIns="91058" bIns="45537" anchor="ctr"/>
          <a:lstStyle>
            <a:lvl1pPr algn="ctr" fontAlgn="base">
              <a:spcBef>
                <a:spcPct val="0"/>
              </a:spcBef>
              <a:spcAft>
                <a:spcPct val="0"/>
              </a:spcAft>
              <a:defRPr b="1">
                <a:solidFill>
                  <a:srgbClr val="00B0F0"/>
                </a:solidFill>
                <a:latin typeface="Arial" panose="020B0604020202020204" pitchFamily="34" charset="0"/>
                <a:ea typeface="+mj-ea"/>
                <a:cs typeface="Arial" panose="020B0604020202020204" pitchFamily="34" charset="0"/>
              </a:defRPr>
            </a:lvl1pPr>
            <a:lvl2pPr algn="ctr" eaLnBrk="0" fontAlgn="base" hangingPunct="0">
              <a:spcBef>
                <a:spcPct val="0"/>
              </a:spcBef>
              <a:spcAft>
                <a:spcPct val="0"/>
              </a:spcAft>
              <a:defRPr sz="4400">
                <a:solidFill>
                  <a:schemeClr val="tx2"/>
                </a:solidFill>
                <a:latin typeface="Arial" charset="0"/>
                <a:ea typeface="ＭＳ Ｐゴシック" pitchFamily="4" charset="-128"/>
              </a:defRPr>
            </a:lvl2pPr>
            <a:lvl3pPr algn="ctr" eaLnBrk="0" fontAlgn="base" hangingPunct="0">
              <a:spcBef>
                <a:spcPct val="0"/>
              </a:spcBef>
              <a:spcAft>
                <a:spcPct val="0"/>
              </a:spcAft>
              <a:defRPr sz="4400">
                <a:solidFill>
                  <a:schemeClr val="tx2"/>
                </a:solidFill>
                <a:latin typeface="Arial" charset="0"/>
                <a:ea typeface="ＭＳ Ｐゴシック" pitchFamily="4" charset="-128"/>
              </a:defRPr>
            </a:lvl3pPr>
            <a:lvl4pPr algn="ctr" eaLnBrk="0" fontAlgn="base" hangingPunct="0">
              <a:spcBef>
                <a:spcPct val="0"/>
              </a:spcBef>
              <a:spcAft>
                <a:spcPct val="0"/>
              </a:spcAft>
              <a:defRPr sz="4400">
                <a:solidFill>
                  <a:schemeClr val="tx2"/>
                </a:solidFill>
                <a:latin typeface="Arial" charset="0"/>
                <a:ea typeface="ＭＳ Ｐゴシック" pitchFamily="4" charset="-128"/>
              </a:defRPr>
            </a:lvl4pPr>
            <a:lvl5pPr algn="ctr" eaLnBrk="0" fontAlgn="base" hangingPunct="0">
              <a:spcBef>
                <a:spcPct val="0"/>
              </a:spcBef>
              <a:spcAft>
                <a:spcPct val="0"/>
              </a:spcAft>
              <a:defRPr sz="4400">
                <a:solidFill>
                  <a:schemeClr val="tx2"/>
                </a:solidFill>
                <a:latin typeface="Arial" charset="0"/>
                <a:ea typeface="ＭＳ Ｐゴシック" pitchFamily="4" charset="-128"/>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defRPr/>
            </a:pPr>
            <a:endParaRPr lang="en-GB" dirty="0"/>
          </a:p>
        </p:txBody>
      </p:sp>
      <p:sp>
        <p:nvSpPr>
          <p:cNvPr id="5" name="Title 4"/>
          <p:cNvSpPr>
            <a:spLocks noGrp="1"/>
          </p:cNvSpPr>
          <p:nvPr>
            <p:ph type="title"/>
          </p:nvPr>
        </p:nvSpPr>
        <p:spPr>
          <a:xfrm>
            <a:off x="294393" y="1551480"/>
            <a:ext cx="8402672" cy="504000"/>
          </a:xfrm>
        </p:spPr>
        <p:txBody>
          <a:bodyPr/>
          <a:lstStyle/>
          <a:p>
            <a:r>
              <a:rPr lang="en-GB" dirty="0"/>
              <a:t>AIDS financing, 2015</a:t>
            </a:r>
            <a:br>
              <a:rPr lang="en-GB" dirty="0"/>
            </a:br>
            <a:endParaRPr lang="en-GB" dirty="0"/>
          </a:p>
        </p:txBody>
      </p:sp>
      <p:grpSp>
        <p:nvGrpSpPr>
          <p:cNvPr id="4" name="Group 3"/>
          <p:cNvGrpSpPr/>
          <p:nvPr/>
        </p:nvGrpSpPr>
        <p:grpSpPr>
          <a:xfrm>
            <a:off x="1539382" y="2492896"/>
            <a:ext cx="8994243" cy="3536184"/>
            <a:chOff x="-237692" y="787779"/>
            <a:chExt cx="8994243" cy="3536184"/>
          </a:xfrm>
        </p:grpSpPr>
        <p:graphicFrame>
          <p:nvGraphicFramePr>
            <p:cNvPr id="36" name="Chart 35"/>
            <p:cNvGraphicFramePr>
              <a:graphicFrameLocks/>
            </p:cNvGraphicFramePr>
            <p:nvPr/>
          </p:nvGraphicFramePr>
          <p:xfrm>
            <a:off x="-237692" y="1006713"/>
            <a:ext cx="4719293" cy="3292762"/>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81693" y="787779"/>
              <a:ext cx="8674858" cy="3536184"/>
              <a:chOff x="81693" y="681903"/>
              <a:chExt cx="8674858" cy="3536184"/>
            </a:xfrm>
          </p:grpSpPr>
          <p:graphicFrame>
            <p:nvGraphicFramePr>
              <p:cNvPr id="7" name="Chart 6"/>
              <p:cNvGraphicFramePr>
                <a:graphicFrameLocks/>
              </p:cNvGraphicFramePr>
              <p:nvPr/>
            </p:nvGraphicFramePr>
            <p:xfrm>
              <a:off x="4616551" y="836712"/>
              <a:ext cx="4140000" cy="338137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3"/>
              <p:cNvSpPr txBox="1"/>
              <p:nvPr/>
            </p:nvSpPr>
            <p:spPr>
              <a:xfrm>
                <a:off x="1564878" y="2125749"/>
                <a:ext cx="1120820" cy="815608"/>
              </a:xfrm>
              <a:prstGeom prst="rect">
                <a:avLst/>
              </a:prstGeom>
              <a:noFill/>
              <a:ln>
                <a:noFill/>
              </a:ln>
              <a:effectLst/>
            </p:spPr>
            <p:txBody>
              <a:bodyPr wrap="non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GB" sz="3600" b="1" kern="0" dirty="0">
                    <a:solidFill>
                      <a:sysClr val="windowText" lastClr="000000"/>
                    </a:solidFill>
                    <a:latin typeface="Arial" pitchFamily="34" charset="0"/>
                    <a:cs typeface="Arial" pitchFamily="34" charset="0"/>
                  </a:rPr>
                  <a:t>46.9</a:t>
                </a:r>
                <a:r>
                  <a:rPr lang="en-GB" kern="0" dirty="0">
                    <a:solidFill>
                      <a:sysClr val="windowText" lastClr="000000"/>
                    </a:solidFill>
                    <a:latin typeface="Arial" pitchFamily="34" charset="0"/>
                    <a:cs typeface="Arial" pitchFamily="34" charset="0"/>
                  </a:rPr>
                  <a:t> </a:t>
                </a:r>
              </a:p>
              <a:p>
                <a:pPr algn="ctr">
                  <a:defRPr/>
                </a:pPr>
                <a:r>
                  <a:rPr lang="en-GB" kern="0" dirty="0">
                    <a:solidFill>
                      <a:sysClr val="windowText" lastClr="000000"/>
                    </a:solidFill>
                    <a:latin typeface="Arial" pitchFamily="34" charset="0"/>
                    <a:cs typeface="Arial" pitchFamily="34" charset="0"/>
                  </a:rPr>
                  <a:t>million US$</a:t>
                </a:r>
              </a:p>
            </p:txBody>
          </p:sp>
          <p:sp>
            <p:nvSpPr>
              <p:cNvPr id="20" name="Rectangle 19"/>
              <p:cNvSpPr/>
              <p:nvPr/>
            </p:nvSpPr>
            <p:spPr>
              <a:xfrm>
                <a:off x="81693" y="681904"/>
                <a:ext cx="4032448" cy="313932"/>
              </a:xfrm>
              <a:prstGeom prst="rect">
                <a:avLst/>
              </a:prstGeom>
            </p:spPr>
            <p:txBody>
              <a:bodyPr wrap="square">
                <a:spAutoFit/>
              </a:bodyPr>
              <a:lstStyle/>
              <a:p>
                <a:pPr algn="ctr">
                  <a:defRPr/>
                </a:pPr>
                <a:r>
                  <a:rPr lang="en-US" sz="1400" b="1" kern="0" dirty="0">
                    <a:solidFill>
                      <a:prstClr val="black"/>
                    </a:solidFill>
                    <a:latin typeface="Arial"/>
                  </a:rPr>
                  <a:t>AIDS spending by financing source</a:t>
                </a:r>
                <a:endParaRPr lang="en-GB" sz="1400" kern="0" dirty="0">
                  <a:solidFill>
                    <a:prstClr val="black"/>
                  </a:solidFill>
                  <a:latin typeface="Arial"/>
                </a:endParaRPr>
              </a:p>
            </p:txBody>
          </p:sp>
          <p:sp>
            <p:nvSpPr>
              <p:cNvPr id="21" name="Rectangle 20"/>
              <p:cNvSpPr/>
              <p:nvPr/>
            </p:nvSpPr>
            <p:spPr>
              <a:xfrm>
                <a:off x="4788024" y="681903"/>
                <a:ext cx="3765258" cy="313932"/>
              </a:xfrm>
              <a:prstGeom prst="rect">
                <a:avLst/>
              </a:prstGeom>
            </p:spPr>
            <p:txBody>
              <a:bodyPr wrap="square">
                <a:spAutoFit/>
              </a:bodyPr>
              <a:lstStyle/>
              <a:p>
                <a:pPr algn="ctr">
                  <a:defRPr/>
                </a:pPr>
                <a:r>
                  <a:rPr lang="en-US" sz="1400" b="1" kern="0" dirty="0">
                    <a:solidFill>
                      <a:prstClr val="black"/>
                    </a:solidFill>
                    <a:latin typeface="Arial"/>
                  </a:rPr>
                  <a:t>AIDS spending by service category</a:t>
                </a:r>
                <a:endParaRPr lang="en-GB" sz="1400" kern="0" dirty="0">
                  <a:solidFill>
                    <a:prstClr val="black"/>
                  </a:solidFill>
                  <a:latin typeface="Arial"/>
                </a:endParaRPr>
              </a:p>
            </p:txBody>
          </p:sp>
          <p:grpSp>
            <p:nvGrpSpPr>
              <p:cNvPr id="40" name="Group 39"/>
              <p:cNvGrpSpPr/>
              <p:nvPr/>
            </p:nvGrpSpPr>
            <p:grpSpPr>
              <a:xfrm>
                <a:off x="4903162" y="980728"/>
                <a:ext cx="3552118" cy="3232615"/>
                <a:chOff x="4903162" y="980728"/>
                <a:chExt cx="3552118" cy="3232615"/>
              </a:xfrm>
            </p:grpSpPr>
            <p:grpSp>
              <p:nvGrpSpPr>
                <p:cNvPr id="41" name="Group 40"/>
                <p:cNvGrpSpPr/>
                <p:nvPr/>
              </p:nvGrpSpPr>
              <p:grpSpPr>
                <a:xfrm>
                  <a:off x="5597364" y="980728"/>
                  <a:ext cx="2857916" cy="3232615"/>
                  <a:chOff x="5597364" y="980728"/>
                  <a:chExt cx="2857916" cy="3232615"/>
                </a:xfrm>
              </p:grpSpPr>
              <p:sp>
                <p:nvSpPr>
                  <p:cNvPr id="44" name="TextBox 4"/>
                  <p:cNvSpPr txBox="1"/>
                  <p:nvPr/>
                </p:nvSpPr>
                <p:spPr>
                  <a:xfrm>
                    <a:off x="5957365" y="980728"/>
                    <a:ext cx="1925527" cy="430887"/>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GB" kern="0" dirty="0">
                        <a:solidFill>
                          <a:sysClr val="windowText" lastClr="000000"/>
                        </a:solidFill>
                        <a:latin typeface="Arial" pitchFamily="34" charset="0"/>
                        <a:cs typeface="Arial" pitchFamily="34" charset="0"/>
                      </a:rPr>
                      <a:t>Key populations prevention </a:t>
                    </a:r>
                  </a:p>
                  <a:p>
                    <a:pPr>
                      <a:defRPr/>
                    </a:pPr>
                    <a:r>
                      <a:rPr lang="en-GB" b="1" kern="0" dirty="0">
                        <a:solidFill>
                          <a:sysClr val="windowText" lastClr="000000"/>
                        </a:solidFill>
                        <a:latin typeface="Arial" pitchFamily="34" charset="0"/>
                        <a:cs typeface="Arial" pitchFamily="34" charset="0"/>
                      </a:rPr>
                      <a:t>11%</a:t>
                    </a:r>
                  </a:p>
                </p:txBody>
              </p:sp>
              <p:sp>
                <p:nvSpPr>
                  <p:cNvPr id="45" name="TextBox 5"/>
                  <p:cNvSpPr txBox="1"/>
                  <p:nvPr/>
                </p:nvSpPr>
                <p:spPr>
                  <a:xfrm>
                    <a:off x="7019410" y="1845986"/>
                    <a:ext cx="1271502" cy="430887"/>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dirty="0">
                        <a:solidFill>
                          <a:sysClr val="windowText" lastClr="000000"/>
                        </a:solidFill>
                        <a:latin typeface="Arial" pitchFamily="34" charset="0"/>
                        <a:cs typeface="Arial" pitchFamily="34" charset="0"/>
                      </a:rPr>
                      <a:t>Other prevention </a:t>
                    </a:r>
                  </a:p>
                  <a:p>
                    <a:pPr>
                      <a:defRPr/>
                    </a:pPr>
                    <a:r>
                      <a:rPr lang="en-GB" b="1" kern="0" dirty="0">
                        <a:solidFill>
                          <a:sysClr val="windowText" lastClr="000000"/>
                        </a:solidFill>
                        <a:latin typeface="Arial" pitchFamily="34" charset="0"/>
                        <a:cs typeface="Arial" pitchFamily="34" charset="0"/>
                      </a:rPr>
                      <a:t>14%</a:t>
                    </a:r>
                  </a:p>
                </p:txBody>
              </p:sp>
              <p:sp>
                <p:nvSpPr>
                  <p:cNvPr id="46" name="TextBox 7"/>
                  <p:cNvSpPr txBox="1"/>
                  <p:nvPr/>
                </p:nvSpPr>
                <p:spPr>
                  <a:xfrm>
                    <a:off x="7020272" y="2926106"/>
                    <a:ext cx="1435008" cy="430887"/>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dirty="0">
                        <a:solidFill>
                          <a:sysClr val="windowText" lastClr="000000"/>
                        </a:solidFill>
                        <a:latin typeface="Arial" pitchFamily="34" charset="0"/>
                        <a:cs typeface="Arial" pitchFamily="34" charset="0"/>
                      </a:rPr>
                      <a:t>Care and treatment </a:t>
                    </a:r>
                  </a:p>
                  <a:p>
                    <a:pPr>
                      <a:defRPr/>
                    </a:pPr>
                    <a:r>
                      <a:rPr lang="en-GB" b="1" kern="0" dirty="0">
                        <a:solidFill>
                          <a:sysClr val="windowText" lastClr="000000"/>
                        </a:solidFill>
                        <a:latin typeface="Arial" pitchFamily="34" charset="0"/>
                        <a:cs typeface="Arial" pitchFamily="34" charset="0"/>
                      </a:rPr>
                      <a:t>37%</a:t>
                    </a:r>
                  </a:p>
                </p:txBody>
              </p:sp>
              <p:sp>
                <p:nvSpPr>
                  <p:cNvPr id="47" name="TextBox 8"/>
                  <p:cNvSpPr txBox="1"/>
                  <p:nvPr/>
                </p:nvSpPr>
                <p:spPr>
                  <a:xfrm>
                    <a:off x="5597364" y="3782456"/>
                    <a:ext cx="1718740" cy="430887"/>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dirty="0">
                        <a:solidFill>
                          <a:sysClr val="windowText" lastClr="000000"/>
                        </a:solidFill>
                        <a:latin typeface="Arial" pitchFamily="34" charset="0"/>
                        <a:cs typeface="Arial" pitchFamily="34" charset="0"/>
                      </a:rPr>
                      <a:t>Other AIDS expenditure </a:t>
                    </a:r>
                  </a:p>
                  <a:p>
                    <a:pPr>
                      <a:defRPr/>
                    </a:pPr>
                    <a:r>
                      <a:rPr lang="en-GB" b="1" kern="0" dirty="0">
                        <a:solidFill>
                          <a:sysClr val="windowText" lastClr="000000"/>
                        </a:solidFill>
                        <a:latin typeface="Arial" pitchFamily="34" charset="0"/>
                        <a:cs typeface="Arial" pitchFamily="34" charset="0"/>
                      </a:rPr>
                      <a:t>37%</a:t>
                    </a:r>
                  </a:p>
                </p:txBody>
              </p:sp>
              <p:cxnSp>
                <p:nvCxnSpPr>
                  <p:cNvPr id="48" name="Straight Connector 47"/>
                  <p:cNvCxnSpPr/>
                  <p:nvPr/>
                </p:nvCxnSpPr>
                <p:spPr>
                  <a:xfrm rot="16200000">
                    <a:off x="6929524" y="1867369"/>
                    <a:ext cx="0" cy="21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084129" y="1373705"/>
                    <a:ext cx="0" cy="10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a:off x="6966280" y="2968096"/>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4903162" y="2854193"/>
                  <a:ext cx="0" cy="104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a:off x="5263162" y="3538552"/>
                  <a:ext cx="0" cy="7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6" name="Picture 9" descr="F:\!!\Putat to passport\!UNAIDS RST\UNAIDS\Logo and template\FT commitment_2016\logos without borders\8-investment-rez.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0128" y1="78520" x2="30128" y2="78520"/>
                        <a14:foregroundMark x1="26709" y1="64200" x2="26709" y2="73270"/>
                        <a14:foregroundMark x1="44658" y1="57279" x2="44658" y2="74463"/>
                        <a14:foregroundMark x1="72009" y1="47971" x2="72009" y2="73270"/>
                      </a14:backgroundRemoval>
                    </a14:imgEffect>
                  </a14:imgLayer>
                </a14:imgProps>
              </a:ext>
              <a:ext uri="{28A0092B-C50C-407E-A947-70E740481C1C}">
                <a14:useLocalDpi xmlns:a14="http://schemas.microsoft.com/office/drawing/2010/main" val="0"/>
              </a:ext>
            </a:extLst>
          </a:blip>
          <a:srcRect/>
          <a:stretch>
            <a:fillRect/>
          </a:stretch>
        </p:blipFill>
        <p:spPr bwMode="auto">
          <a:xfrm>
            <a:off x="9336361" y="1268760"/>
            <a:ext cx="1193667" cy="1008112"/>
          </a:xfrm>
          <a:prstGeom prst="rect">
            <a:avLst/>
          </a:prstGeom>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34212" y="6588685"/>
            <a:ext cx="6804760" cy="230463"/>
          </a:xfrm>
          <a:prstGeom prst="rect">
            <a:avLst/>
          </a:prstGeom>
          <a:noFill/>
        </p:spPr>
        <p:txBody>
          <a:bodyPr wrap="square" lIns="91058" tIns="45537" rIns="91058" bIns="45537" rtlCol="0">
            <a:spAutoFit/>
          </a:bodyPr>
          <a:lstStyle/>
          <a:p>
            <a:pPr>
              <a:defRPr/>
            </a:pPr>
            <a:r>
              <a:rPr lang="en-US" sz="900" dirty="0">
                <a:solidFill>
                  <a:prstClr val="black"/>
                </a:solidFill>
                <a:latin typeface="Arial" panose="020B0604020202020204" pitchFamily="34" charset="0"/>
                <a:cs typeface="Arial" panose="020B0604020202020204" pitchFamily="34" charset="0"/>
              </a:rPr>
              <a:t>Prepared by </a:t>
            </a:r>
            <a:r>
              <a:rPr lang="en-US" sz="900" dirty="0">
                <a:solidFill>
                  <a:prstClr val="black"/>
                </a:solidFill>
                <a:latin typeface="Arial" panose="020B0604020202020204" pitchFamily="34" charset="0"/>
                <a:cs typeface="Arial" panose="020B0604020202020204" pitchFamily="34" charset="0"/>
                <a:hlinkClick r:id="rId7"/>
              </a:rPr>
              <a:t>www.aidsdatahub.org</a:t>
            </a:r>
            <a:r>
              <a:rPr lang="en-US" sz="900" dirty="0">
                <a:solidFill>
                  <a:prstClr val="black"/>
                </a:solidFill>
                <a:latin typeface="Arial" panose="020B0604020202020204" pitchFamily="34" charset="0"/>
                <a:cs typeface="Arial" panose="020B0604020202020204" pitchFamily="34" charset="0"/>
              </a:rPr>
              <a:t> based on Cambodia NASA 2014-15</a:t>
            </a:r>
            <a:endParaRPr lang="en-GB" sz="9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249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p:cNvGraphicFramePr>
          <p:nvPr/>
        </p:nvGraphicFramePr>
        <p:xfrm>
          <a:off x="4871864" y="2780928"/>
          <a:ext cx="5796136"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5181065" y="2497460"/>
            <a:ext cx="5344848" cy="571500"/>
          </a:xfrm>
          <a:prstGeom prst="rect">
            <a:avLst/>
          </a:prstGeom>
        </p:spPr>
        <p:txBody>
          <a:bodyPr lIns="91058" tIns="45537" rIns="91058" bIns="45537"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1500" b="1" dirty="0">
                <a:solidFill>
                  <a:prstClr val="black"/>
                </a:solidFill>
                <a:latin typeface="Arial" pitchFamily="34" charset="0"/>
                <a:cs typeface="Arial" pitchFamily="34" charset="0"/>
              </a:rPr>
              <a:t>Amount and proportion of key populations prevention spending in Cambodia, 2015</a:t>
            </a:r>
            <a:endParaRPr lang="en-GB" sz="1500" b="1" dirty="0">
              <a:solidFill>
                <a:prstClr val="black"/>
              </a:solidFill>
              <a:latin typeface="Arial" pitchFamily="34" charset="0"/>
              <a:cs typeface="Arial" pitchFamily="34" charset="0"/>
            </a:endParaRPr>
          </a:p>
        </p:txBody>
      </p:sp>
      <p:sp>
        <p:nvSpPr>
          <p:cNvPr id="6" name="TextBox 6"/>
          <p:cNvSpPr txBox="1">
            <a:spLocks noChangeArrowheads="1"/>
          </p:cNvSpPr>
          <p:nvPr/>
        </p:nvSpPr>
        <p:spPr bwMode="auto">
          <a:xfrm>
            <a:off x="72732" y="6596875"/>
            <a:ext cx="8870951" cy="2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58" tIns="45537" rIns="91058" bIns="45537">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900" dirty="0">
                <a:solidFill>
                  <a:srgbClr val="000000"/>
                </a:solidFill>
                <a:cs typeface="Arial" charset="0"/>
              </a:rPr>
              <a:t>Source: Prepared by </a:t>
            </a:r>
            <a:r>
              <a:rPr lang="en-US" sz="900" dirty="0">
                <a:solidFill>
                  <a:srgbClr val="000000"/>
                </a:solidFill>
                <a:cs typeface="Arial" charset="0"/>
                <a:hlinkClick r:id="rId4"/>
              </a:rPr>
              <a:t>www.aidsdatahub.org</a:t>
            </a:r>
            <a:r>
              <a:rPr lang="en-US" sz="900" dirty="0">
                <a:solidFill>
                  <a:srgbClr val="000000"/>
                </a:solidFill>
                <a:cs typeface="Arial" charset="0"/>
              </a:rPr>
              <a:t> based on Cambodia NASA 2014-15 </a:t>
            </a:r>
            <a:endParaRPr lang="en-GB" sz="900" dirty="0">
              <a:solidFill>
                <a:srgbClr val="000000"/>
              </a:solidFill>
              <a:cs typeface="Arial" charset="0"/>
            </a:endParaRPr>
          </a:p>
        </p:txBody>
      </p:sp>
      <p:sp>
        <p:nvSpPr>
          <p:cNvPr id="26" name="Title 1"/>
          <p:cNvSpPr txBox="1">
            <a:spLocks/>
          </p:cNvSpPr>
          <p:nvPr/>
        </p:nvSpPr>
        <p:spPr>
          <a:xfrm>
            <a:off x="1559500" y="30977"/>
            <a:ext cx="9063999" cy="1093768"/>
          </a:xfrm>
          <a:prstGeom prst="rect">
            <a:avLst/>
          </a:prstGeom>
        </p:spPr>
        <p:txBody>
          <a:bodyPr lIns="91058" tIns="45537" rIns="91058" bIns="45537">
            <a:noAutofit/>
          </a:bodyPr>
          <a:lstStyle>
            <a:defPPr>
              <a:defRPr lang="en-US"/>
            </a:defPPr>
            <a:lvl1pPr algn="ctr" defTabSz="457200" eaLnBrk="0" fontAlgn="base" hangingPunct="0">
              <a:spcBef>
                <a:spcPct val="0"/>
              </a:spcBef>
              <a:spcAft>
                <a:spcPct val="0"/>
              </a:spcAft>
              <a:defRPr sz="2800" b="1">
                <a:solidFill>
                  <a:srgbClr val="00AEEF"/>
                </a:solidFill>
                <a:latin typeface="Arial" pitchFamily="34" charset="0"/>
                <a:ea typeface="ＭＳ Ｐゴシック" charset="-128"/>
                <a:cs typeface="Arial" pitchFamily="34" charset="0"/>
              </a:defRPr>
            </a:lvl1pPr>
            <a:lvl2pPr algn="ctr" defTabSz="457200" eaLnBrk="0" fontAlgn="base" hangingPunct="0">
              <a:spcBef>
                <a:spcPct val="0"/>
              </a:spcBef>
              <a:spcAft>
                <a:spcPct val="0"/>
              </a:spcAft>
              <a:defRPr sz="4400">
                <a:latin typeface="Calibri" charset="0"/>
                <a:ea typeface="ＭＳ Ｐゴシック" charset="-128"/>
                <a:cs typeface="ＭＳ Ｐゴシック" charset="-128"/>
              </a:defRPr>
            </a:lvl2pPr>
            <a:lvl3pPr algn="ctr" defTabSz="457200" eaLnBrk="0" fontAlgn="base" hangingPunct="0">
              <a:spcBef>
                <a:spcPct val="0"/>
              </a:spcBef>
              <a:spcAft>
                <a:spcPct val="0"/>
              </a:spcAft>
              <a:defRPr sz="4400">
                <a:latin typeface="Calibri" charset="0"/>
                <a:ea typeface="ＭＳ Ｐゴシック" charset="-128"/>
                <a:cs typeface="ＭＳ Ｐゴシック" charset="-128"/>
              </a:defRPr>
            </a:lvl3pPr>
            <a:lvl4pPr algn="ctr" defTabSz="457200" eaLnBrk="0" fontAlgn="base" hangingPunct="0">
              <a:spcBef>
                <a:spcPct val="0"/>
              </a:spcBef>
              <a:spcAft>
                <a:spcPct val="0"/>
              </a:spcAft>
              <a:defRPr sz="4400">
                <a:latin typeface="Calibri" charset="0"/>
                <a:ea typeface="ＭＳ Ｐゴシック" charset="-128"/>
                <a:cs typeface="ＭＳ Ｐゴシック" charset="-128"/>
              </a:defRPr>
            </a:lvl4pPr>
            <a:lvl5pPr algn="ctr" defTabSz="457200" eaLnBrk="0" fontAlgn="base" hangingPunct="0">
              <a:spcBef>
                <a:spcPct val="0"/>
              </a:spcBef>
              <a:spcAft>
                <a:spcPct val="0"/>
              </a:spcAft>
              <a:defRPr sz="4400">
                <a:latin typeface="Calibri" charset="0"/>
                <a:ea typeface="ＭＳ Ｐゴシック" charset="-128"/>
                <a:cs typeface="ＭＳ Ｐゴシック" charset="-128"/>
              </a:defRPr>
            </a:lvl5pPr>
            <a:lvl6pPr marL="457200" algn="ctr" defTabSz="457200" fontAlgn="base">
              <a:spcBef>
                <a:spcPct val="0"/>
              </a:spcBef>
              <a:spcAft>
                <a:spcPct val="0"/>
              </a:spcAft>
              <a:defRPr sz="4400">
                <a:latin typeface="Calibri" charset="0"/>
                <a:ea typeface="ＭＳ Ｐゴシック" charset="-128"/>
                <a:cs typeface="ＭＳ Ｐゴシック" charset="-128"/>
              </a:defRPr>
            </a:lvl6pPr>
            <a:lvl7pPr marL="914400" algn="ctr" defTabSz="457200" fontAlgn="base">
              <a:spcBef>
                <a:spcPct val="0"/>
              </a:spcBef>
              <a:spcAft>
                <a:spcPct val="0"/>
              </a:spcAft>
              <a:defRPr sz="4400">
                <a:latin typeface="Calibri" charset="0"/>
                <a:ea typeface="ＭＳ Ｐゴシック" charset="-128"/>
                <a:cs typeface="ＭＳ Ｐゴシック" charset="-128"/>
              </a:defRPr>
            </a:lvl7pPr>
            <a:lvl8pPr marL="1371600" algn="ctr" defTabSz="457200" fontAlgn="base">
              <a:spcBef>
                <a:spcPct val="0"/>
              </a:spcBef>
              <a:spcAft>
                <a:spcPct val="0"/>
              </a:spcAft>
              <a:defRPr sz="4400">
                <a:latin typeface="Calibri" charset="0"/>
                <a:ea typeface="ＭＳ Ｐゴシック" charset="-128"/>
                <a:cs typeface="ＭＳ Ｐゴシック" charset="-128"/>
              </a:defRPr>
            </a:lvl8pPr>
            <a:lvl9pPr marL="1828800" algn="ctr" defTabSz="457200" fontAlgn="base">
              <a:spcBef>
                <a:spcPct val="0"/>
              </a:spcBef>
              <a:spcAft>
                <a:spcPct val="0"/>
              </a:spcAft>
              <a:defRPr sz="4400">
                <a:latin typeface="Calibri" charset="0"/>
                <a:ea typeface="ＭＳ Ｐゴシック" charset="-128"/>
                <a:cs typeface="ＭＳ Ｐゴシック" charset="-128"/>
              </a:defRPr>
            </a:lvl9pPr>
          </a:lstStyle>
          <a:p>
            <a:pPr>
              <a:defRPr/>
            </a:pPr>
            <a:endParaRPr lang="th-TH" sz="2400" dirty="0"/>
          </a:p>
        </p:txBody>
      </p:sp>
      <p:grpSp>
        <p:nvGrpSpPr>
          <p:cNvPr id="2" name="Group 1"/>
          <p:cNvGrpSpPr/>
          <p:nvPr/>
        </p:nvGrpSpPr>
        <p:grpSpPr>
          <a:xfrm>
            <a:off x="5496185" y="3849352"/>
            <a:ext cx="5104531" cy="1062813"/>
            <a:chOff x="2283372" y="3164326"/>
            <a:chExt cx="5104530" cy="1062809"/>
          </a:xfrm>
        </p:grpSpPr>
        <p:grpSp>
          <p:nvGrpSpPr>
            <p:cNvPr id="15" name="Group 14"/>
            <p:cNvGrpSpPr/>
            <p:nvPr/>
          </p:nvGrpSpPr>
          <p:grpSpPr>
            <a:xfrm>
              <a:off x="2283372" y="3164326"/>
              <a:ext cx="5104530" cy="1062809"/>
              <a:chOff x="2283372" y="3429000"/>
              <a:chExt cx="5104530" cy="1062809"/>
            </a:xfrm>
          </p:grpSpPr>
          <p:sp>
            <p:nvSpPr>
              <p:cNvPr id="3" name="Bent Arrow 2"/>
              <p:cNvSpPr/>
              <p:nvPr/>
            </p:nvSpPr>
            <p:spPr bwMode="auto">
              <a:xfrm rot="5400000">
                <a:off x="2625372" y="3087000"/>
                <a:ext cx="360000" cy="1044000"/>
              </a:xfrm>
              <a:prstGeom prst="bentArrow">
                <a:avLst/>
              </a:prstGeom>
              <a:solidFill>
                <a:srgbClr val="FF5050"/>
              </a:solid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kern="0">
                  <a:solidFill>
                    <a:prstClr val="black"/>
                  </a:solidFill>
                  <a:latin typeface="Arial"/>
                </a:endParaRPr>
              </a:p>
            </p:txBody>
          </p:sp>
          <p:grpSp>
            <p:nvGrpSpPr>
              <p:cNvPr id="13" name="Group 12"/>
              <p:cNvGrpSpPr/>
              <p:nvPr/>
            </p:nvGrpSpPr>
            <p:grpSpPr>
              <a:xfrm>
                <a:off x="3289499" y="3703391"/>
                <a:ext cx="2103503" cy="494339"/>
                <a:chOff x="3289499" y="3582338"/>
                <a:chExt cx="2103503" cy="494339"/>
              </a:xfrm>
            </p:grpSpPr>
            <p:sp>
              <p:nvSpPr>
                <p:cNvPr id="8" name="Bent Arrow 7"/>
                <p:cNvSpPr/>
                <p:nvPr/>
              </p:nvSpPr>
              <p:spPr bwMode="auto">
                <a:xfrm rot="5400000">
                  <a:off x="3595499" y="3276338"/>
                  <a:ext cx="396000" cy="1008000"/>
                </a:xfrm>
                <a:prstGeom prst="bentArrow">
                  <a:avLst/>
                </a:prstGeom>
                <a:pattFill prst="pct60">
                  <a:fgClr>
                    <a:srgbClr val="33CCCC"/>
                  </a:fgClr>
                  <a:bgClr>
                    <a:schemeClr val="bg1"/>
                  </a:bgClr>
                </a:patt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kern="0">
                    <a:solidFill>
                      <a:prstClr val="black"/>
                    </a:solidFill>
                    <a:latin typeface="Arial"/>
                  </a:endParaRPr>
                </a:p>
              </p:txBody>
            </p:sp>
            <p:sp>
              <p:nvSpPr>
                <p:cNvPr id="9" name="Bent Arrow 8"/>
                <p:cNvSpPr/>
                <p:nvPr/>
              </p:nvSpPr>
              <p:spPr bwMode="auto">
                <a:xfrm rot="5400000">
                  <a:off x="4299524" y="2934338"/>
                  <a:ext cx="396000" cy="1692000"/>
                </a:xfrm>
                <a:prstGeom prst="bentArrow">
                  <a:avLst/>
                </a:prstGeom>
                <a:pattFill prst="pct60">
                  <a:fgClr>
                    <a:srgbClr val="33CCCC"/>
                  </a:fgClr>
                  <a:bgClr>
                    <a:schemeClr val="bg1"/>
                  </a:bgClr>
                </a:patt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kern="0">
                    <a:solidFill>
                      <a:prstClr val="black"/>
                    </a:solidFill>
                    <a:latin typeface="Arial"/>
                  </a:endParaRPr>
                </a:p>
              </p:txBody>
            </p:sp>
            <p:sp>
              <p:nvSpPr>
                <p:cNvPr id="11" name="TextBox 33"/>
                <p:cNvSpPr txBox="1">
                  <a:spLocks noChangeArrowheads="1"/>
                </p:cNvSpPr>
                <p:nvPr/>
              </p:nvSpPr>
              <p:spPr bwMode="auto">
                <a:xfrm>
                  <a:off x="3697806" y="3615012"/>
                  <a:ext cx="601822"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2400" b="1" kern="0" dirty="0">
                      <a:solidFill>
                        <a:srgbClr val="E31837"/>
                      </a:solidFill>
                      <a:latin typeface="Arial" charset="0"/>
                    </a:rPr>
                    <a:t>9</a:t>
                  </a:r>
                  <a:r>
                    <a:rPr lang="en-US" b="1" kern="0" dirty="0">
                      <a:solidFill>
                        <a:srgbClr val="E31837"/>
                      </a:solidFill>
                      <a:latin typeface="Arial" charset="0"/>
                    </a:rPr>
                    <a:t>%</a:t>
                  </a:r>
                  <a:endParaRPr lang="en-GB" sz="2400" b="1" kern="0" dirty="0">
                    <a:solidFill>
                      <a:srgbClr val="E31837"/>
                    </a:solidFill>
                    <a:latin typeface="Arial" charset="0"/>
                  </a:endParaRPr>
                </a:p>
              </p:txBody>
            </p:sp>
            <p:sp>
              <p:nvSpPr>
                <p:cNvPr id="12" name="TextBox 33"/>
                <p:cNvSpPr txBox="1">
                  <a:spLocks noChangeArrowheads="1"/>
                </p:cNvSpPr>
                <p:nvPr/>
              </p:nvSpPr>
              <p:spPr bwMode="auto">
                <a:xfrm>
                  <a:off x="4565066" y="3615012"/>
                  <a:ext cx="827936"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2400" b="1" kern="0" dirty="0">
                      <a:solidFill>
                        <a:srgbClr val="E31837"/>
                      </a:solidFill>
                      <a:latin typeface="Arial" charset="0"/>
                    </a:rPr>
                    <a:t>16</a:t>
                  </a:r>
                  <a:r>
                    <a:rPr lang="en-US" b="1" kern="0" dirty="0">
                      <a:solidFill>
                        <a:srgbClr val="E31837"/>
                      </a:solidFill>
                      <a:latin typeface="Arial" charset="0"/>
                    </a:rPr>
                    <a:t>%</a:t>
                  </a:r>
                  <a:endParaRPr lang="en-GB" sz="2400" b="1" kern="0" dirty="0">
                    <a:solidFill>
                      <a:srgbClr val="E31837"/>
                    </a:solidFill>
                    <a:latin typeface="Arial" charset="0"/>
                  </a:endParaRPr>
                </a:p>
              </p:txBody>
            </p:sp>
          </p:grpSp>
          <p:sp>
            <p:nvSpPr>
              <p:cNvPr id="25" name="TextBox 24"/>
              <p:cNvSpPr txBox="1"/>
              <p:nvPr/>
            </p:nvSpPr>
            <p:spPr>
              <a:xfrm>
                <a:off x="6327886" y="3845481"/>
                <a:ext cx="1060016" cy="646328"/>
              </a:xfrm>
              <a:prstGeom prst="rect">
                <a:avLst/>
              </a:prstGeom>
              <a:noFill/>
            </p:spPr>
            <p:txBody>
              <a:bodyPr wrap="square" rtlCol="0">
                <a:spAutoFit/>
              </a:bodyPr>
              <a:lstStyle/>
              <a:p>
                <a:pPr>
                  <a:defRPr/>
                </a:pPr>
                <a:r>
                  <a:rPr lang="en-GB" sz="1200" b="1" dirty="0">
                    <a:solidFill>
                      <a:prstClr val="black"/>
                    </a:solidFill>
                    <a:latin typeface="Arial" pitchFamily="34" charset="0"/>
                    <a:cs typeface="Arial" pitchFamily="34" charset="0"/>
                  </a:rPr>
                  <a:t>of total </a:t>
                </a:r>
              </a:p>
              <a:p>
                <a:pPr>
                  <a:defRPr/>
                </a:pPr>
                <a:r>
                  <a:rPr lang="en-GB" sz="1200" b="1" dirty="0">
                    <a:solidFill>
                      <a:prstClr val="black"/>
                    </a:solidFill>
                    <a:latin typeface="Arial" pitchFamily="34" charset="0"/>
                    <a:cs typeface="Arial" pitchFamily="34" charset="0"/>
                  </a:rPr>
                  <a:t>prevention </a:t>
                </a:r>
              </a:p>
              <a:p>
                <a:pPr>
                  <a:defRPr/>
                </a:pPr>
                <a:r>
                  <a:rPr lang="en-GB" sz="1200" b="1" dirty="0">
                    <a:solidFill>
                      <a:prstClr val="black"/>
                    </a:solidFill>
                    <a:latin typeface="Arial" pitchFamily="34" charset="0"/>
                    <a:cs typeface="Arial" pitchFamily="34" charset="0"/>
                  </a:rPr>
                  <a:t>spending*</a:t>
                </a:r>
                <a:endParaRPr lang="th-TH" sz="1200" b="1" dirty="0">
                  <a:solidFill>
                    <a:prstClr val="black"/>
                  </a:solidFill>
                  <a:latin typeface="Arial" pitchFamily="34" charset="0"/>
                  <a:cs typeface="Cordia New" panose="020B0304020202020204" pitchFamily="34" charset="-34"/>
                </a:endParaRPr>
              </a:p>
            </p:txBody>
          </p:sp>
          <p:sp>
            <p:nvSpPr>
              <p:cNvPr id="4" name="TextBox 33"/>
              <p:cNvSpPr txBox="1">
                <a:spLocks noChangeArrowheads="1"/>
              </p:cNvSpPr>
              <p:nvPr/>
            </p:nvSpPr>
            <p:spPr bwMode="auto">
              <a:xfrm>
                <a:off x="2474875" y="3431520"/>
                <a:ext cx="954248"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2400" b="1" kern="0" dirty="0">
                    <a:solidFill>
                      <a:srgbClr val="E31837"/>
                    </a:solidFill>
                    <a:latin typeface="Arial" charset="0"/>
                  </a:rPr>
                  <a:t>44</a:t>
                </a:r>
                <a:r>
                  <a:rPr lang="en-US" b="1" kern="0" dirty="0">
                    <a:solidFill>
                      <a:srgbClr val="E31837"/>
                    </a:solidFill>
                    <a:latin typeface="Arial" charset="0"/>
                  </a:rPr>
                  <a:t>%</a:t>
                </a:r>
                <a:endParaRPr lang="en-GB" sz="2400" b="1" kern="0" dirty="0">
                  <a:solidFill>
                    <a:srgbClr val="E31837"/>
                  </a:solidFill>
                  <a:latin typeface="Arial" charset="0"/>
                </a:endParaRPr>
              </a:p>
            </p:txBody>
          </p:sp>
        </p:grpSp>
        <p:sp>
          <p:nvSpPr>
            <p:cNvPr id="19" name="Bent Arrow 18"/>
            <p:cNvSpPr/>
            <p:nvPr/>
          </p:nvSpPr>
          <p:spPr bwMode="auto">
            <a:xfrm rot="5400000">
              <a:off x="5283886" y="2789941"/>
              <a:ext cx="396000" cy="1692000"/>
            </a:xfrm>
            <a:prstGeom prst="bentArrow">
              <a:avLst/>
            </a:prstGeom>
            <a:pattFill prst="pct60">
              <a:fgClr>
                <a:srgbClr val="33CCCC"/>
              </a:fgClr>
              <a:bgClr>
                <a:schemeClr val="bg1"/>
              </a:bgClr>
            </a:patt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kern="0">
                <a:solidFill>
                  <a:prstClr val="black"/>
                </a:solidFill>
                <a:latin typeface="Arial"/>
              </a:endParaRPr>
            </a:p>
          </p:txBody>
        </p:sp>
        <p:sp>
          <p:nvSpPr>
            <p:cNvPr id="20" name="TextBox 33"/>
            <p:cNvSpPr txBox="1">
              <a:spLocks noChangeArrowheads="1"/>
            </p:cNvSpPr>
            <p:nvPr/>
          </p:nvSpPr>
          <p:spPr bwMode="auto">
            <a:xfrm>
              <a:off x="5715248" y="3470945"/>
              <a:ext cx="638789"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2400" b="1" kern="0" dirty="0">
                  <a:solidFill>
                    <a:srgbClr val="E31837"/>
                  </a:solidFill>
                  <a:latin typeface="Arial" charset="0"/>
                </a:rPr>
                <a:t>4</a:t>
              </a:r>
              <a:r>
                <a:rPr lang="en-US" b="1" kern="0" dirty="0">
                  <a:solidFill>
                    <a:srgbClr val="E31837"/>
                  </a:solidFill>
                  <a:latin typeface="Arial" charset="0"/>
                </a:rPr>
                <a:t>%</a:t>
              </a:r>
              <a:endParaRPr lang="en-GB" sz="2400" b="1" kern="0" dirty="0">
                <a:solidFill>
                  <a:srgbClr val="E31837"/>
                </a:solidFill>
                <a:latin typeface="Arial" charset="0"/>
              </a:endParaRPr>
            </a:p>
          </p:txBody>
        </p:sp>
      </p:grpSp>
      <p:sp>
        <p:nvSpPr>
          <p:cNvPr id="7" name="Rectangle 6"/>
          <p:cNvSpPr/>
          <p:nvPr/>
        </p:nvSpPr>
        <p:spPr>
          <a:xfrm rot="10800000" flipV="1">
            <a:off x="2711624" y="6150175"/>
            <a:ext cx="6120680" cy="461295"/>
          </a:xfrm>
          <a:prstGeom prst="rect">
            <a:avLst/>
          </a:prstGeom>
        </p:spPr>
        <p:txBody>
          <a:bodyPr wrap="square" lIns="91058" tIns="45537" rIns="91058" bIns="45537">
            <a:spAutoFit/>
          </a:bodyPr>
          <a:lstStyle/>
          <a:p>
            <a:pPr>
              <a:defRPr/>
            </a:pPr>
            <a:r>
              <a:rPr lang="en-GB" sz="1200" dirty="0">
                <a:solidFill>
                  <a:prstClr val="black"/>
                </a:solidFill>
                <a:latin typeface="Arial" pitchFamily="34" charset="0"/>
                <a:cs typeface="Arial" pitchFamily="34" charset="0"/>
              </a:rPr>
              <a:t>* additional 1.7 million USD was spent for key population prevention but breakdown data by key    population for 1.7 million USD is not available</a:t>
            </a:r>
            <a:endParaRPr lang="th-TH" sz="1200" dirty="0">
              <a:solidFill>
                <a:prstClr val="black"/>
              </a:solidFill>
              <a:latin typeface="Arial" pitchFamily="34" charset="0"/>
              <a:cs typeface="Cordia New" panose="020B0304020202020204" pitchFamily="34" charset="-34"/>
            </a:endParaRPr>
          </a:p>
        </p:txBody>
      </p:sp>
      <p:grpSp>
        <p:nvGrpSpPr>
          <p:cNvPr id="42" name="Group 41"/>
          <p:cNvGrpSpPr/>
          <p:nvPr/>
        </p:nvGrpSpPr>
        <p:grpSpPr>
          <a:xfrm>
            <a:off x="1919536" y="3368069"/>
            <a:ext cx="2088232" cy="2036164"/>
            <a:chOff x="127644" y="2406636"/>
            <a:chExt cx="2088232" cy="2036163"/>
          </a:xfrm>
        </p:grpSpPr>
        <p:grpSp>
          <p:nvGrpSpPr>
            <p:cNvPr id="43" name="Group 42"/>
            <p:cNvGrpSpPr/>
            <p:nvPr/>
          </p:nvGrpSpPr>
          <p:grpSpPr>
            <a:xfrm>
              <a:off x="127644" y="2406636"/>
              <a:ext cx="2040358" cy="2036163"/>
              <a:chOff x="295852" y="2406636"/>
              <a:chExt cx="2040358" cy="2036163"/>
            </a:xfrm>
          </p:grpSpPr>
          <p:sp>
            <p:nvSpPr>
              <p:cNvPr id="45" name="Rectangle 44"/>
              <p:cNvSpPr/>
              <p:nvPr/>
            </p:nvSpPr>
            <p:spPr>
              <a:xfrm>
                <a:off x="297650" y="3429104"/>
                <a:ext cx="1008000" cy="1008000"/>
              </a:xfrm>
              <a:prstGeom prst="rect">
                <a:avLst/>
              </a:prstGeom>
              <a:solidFill>
                <a:sysClr val="window" lastClr="FFFFFF">
                  <a:lumMod val="65000"/>
                </a:sysClr>
              </a:solidFill>
              <a:ln w="9525" cap="flat" cmpd="sng" algn="ctr">
                <a:noFill/>
                <a:prstDash val="solid"/>
              </a:ln>
              <a:effectLst>
                <a:outerShdw sx="1000" sy="1000" rotWithShape="0">
                  <a:srgbClr val="000000"/>
                </a:outerShdw>
              </a:effectLst>
            </p:spPr>
            <p:txBody>
              <a:bodyPr rtlCol="0" anchor="ctr"/>
              <a:lstStyle/>
              <a:p>
                <a:pPr algn="ctr">
                  <a:defRPr/>
                </a:pPr>
                <a:endParaRPr lang="th-TH" kern="0">
                  <a:solidFill>
                    <a:prstClr val="white"/>
                  </a:solidFill>
                  <a:latin typeface="Arial"/>
                  <a:cs typeface="Cordia New" panose="020B0304020202020204" pitchFamily="34" charset="-34"/>
                </a:endParaRPr>
              </a:p>
            </p:txBody>
          </p:sp>
          <p:grpSp>
            <p:nvGrpSpPr>
              <p:cNvPr id="46" name="Group 45"/>
              <p:cNvGrpSpPr/>
              <p:nvPr/>
            </p:nvGrpSpPr>
            <p:grpSpPr>
              <a:xfrm>
                <a:off x="295852" y="2406636"/>
                <a:ext cx="2040358" cy="2036163"/>
                <a:chOff x="445305" y="2006586"/>
                <a:chExt cx="2040358" cy="2036163"/>
              </a:xfrm>
            </p:grpSpPr>
            <p:sp>
              <p:nvSpPr>
                <p:cNvPr id="47" name="Rectangle 46"/>
                <p:cNvSpPr/>
                <p:nvPr/>
              </p:nvSpPr>
              <p:spPr>
                <a:xfrm>
                  <a:off x="1471464" y="3034749"/>
                  <a:ext cx="1008000" cy="1008000"/>
                </a:xfrm>
                <a:prstGeom prst="rect">
                  <a:avLst/>
                </a:prstGeom>
                <a:solidFill>
                  <a:sysClr val="window" lastClr="FFFFFF">
                    <a:lumMod val="65000"/>
                  </a:sysClr>
                </a:solidFill>
                <a:ln w="9525" cap="flat" cmpd="sng" algn="ctr">
                  <a:noFill/>
                  <a:prstDash val="solid"/>
                </a:ln>
                <a:effectLst>
                  <a:outerShdw sx="1000" sy="1000" rotWithShape="0">
                    <a:srgbClr val="000000"/>
                  </a:outerShdw>
                </a:effectLst>
              </p:spPr>
              <p:txBody>
                <a:bodyPr rtlCol="0" anchor="ctr"/>
                <a:lstStyle/>
                <a:p>
                  <a:pPr algn="ctr">
                    <a:defRPr/>
                  </a:pPr>
                  <a:endParaRPr lang="th-TH" kern="0">
                    <a:solidFill>
                      <a:prstClr val="white"/>
                    </a:solidFill>
                    <a:latin typeface="Arial"/>
                    <a:cs typeface="Cordia New" panose="020B0304020202020204" pitchFamily="34" charset="-34"/>
                  </a:endParaRPr>
                </a:p>
              </p:txBody>
            </p:sp>
            <p:sp>
              <p:nvSpPr>
                <p:cNvPr id="49" name="Rectangle 48"/>
                <p:cNvSpPr/>
                <p:nvPr/>
              </p:nvSpPr>
              <p:spPr>
                <a:xfrm>
                  <a:off x="1477663" y="2007692"/>
                  <a:ext cx="1008000" cy="1008000"/>
                </a:xfrm>
                <a:prstGeom prst="rect">
                  <a:avLst/>
                </a:prstGeom>
                <a:solidFill>
                  <a:srgbClr val="FF5050"/>
                </a:solidFill>
                <a:ln w="9525" cap="flat" cmpd="sng" algn="ctr">
                  <a:noFill/>
                  <a:prstDash val="solid"/>
                </a:ln>
                <a:effectLst>
                  <a:outerShdw sx="1000" sy="1000" rotWithShape="0">
                    <a:srgbClr val="000000"/>
                  </a:outerShdw>
                </a:effectLst>
              </p:spPr>
              <p:txBody>
                <a:bodyPr rtlCol="0" anchor="ctr"/>
                <a:lstStyle/>
                <a:p>
                  <a:pPr algn="ctr">
                    <a:defRPr/>
                  </a:pPr>
                  <a:endParaRPr lang="th-TH" kern="0">
                    <a:solidFill>
                      <a:prstClr val="white"/>
                    </a:solidFill>
                    <a:latin typeface="Arial"/>
                    <a:cs typeface="Cordia New" panose="020B0304020202020204" pitchFamily="34" charset="-34"/>
                  </a:endParaRPr>
                </a:p>
              </p:txBody>
            </p:sp>
            <p:sp>
              <p:nvSpPr>
                <p:cNvPr id="50" name="Rectangle 49"/>
                <p:cNvSpPr/>
                <p:nvPr/>
              </p:nvSpPr>
              <p:spPr>
                <a:xfrm>
                  <a:off x="445305" y="2006586"/>
                  <a:ext cx="1008000" cy="1008000"/>
                </a:xfrm>
                <a:prstGeom prst="rect">
                  <a:avLst/>
                </a:prstGeom>
                <a:solidFill>
                  <a:sysClr val="window" lastClr="FFFFFF">
                    <a:lumMod val="65000"/>
                  </a:sysClr>
                </a:solidFill>
                <a:ln w="9525" cap="flat" cmpd="sng" algn="ctr">
                  <a:noFill/>
                  <a:prstDash val="solid"/>
                </a:ln>
                <a:effectLst>
                  <a:outerShdw sx="1000" sy="1000" rotWithShape="0">
                    <a:srgbClr val="000000"/>
                  </a:outerShdw>
                </a:effectLst>
              </p:spPr>
              <p:txBody>
                <a:bodyPr rtlCol="0" anchor="ctr"/>
                <a:lstStyle/>
                <a:p>
                  <a:pPr algn="ctr">
                    <a:defRPr/>
                  </a:pPr>
                  <a:endParaRPr lang="th-TH" kern="0">
                    <a:solidFill>
                      <a:prstClr val="white"/>
                    </a:solidFill>
                    <a:latin typeface="Arial"/>
                    <a:cs typeface="Cordia New" panose="020B0304020202020204" pitchFamily="34" charset="-34"/>
                  </a:endParaRPr>
                </a:p>
              </p:txBody>
            </p:sp>
          </p:grpSp>
        </p:grpSp>
        <p:sp>
          <p:nvSpPr>
            <p:cNvPr id="44" name="TextBox 43"/>
            <p:cNvSpPr txBox="1"/>
            <p:nvPr/>
          </p:nvSpPr>
          <p:spPr>
            <a:xfrm>
              <a:off x="964718" y="2448404"/>
              <a:ext cx="1251158" cy="523220"/>
            </a:xfrm>
            <a:prstGeom prst="rect">
              <a:avLst/>
            </a:prstGeom>
            <a:noFill/>
          </p:spPr>
          <p:txBody>
            <a:bodyPr wrap="square" rtlCol="0" anchor="ctr">
              <a:spAutoFit/>
            </a:bodyPr>
            <a:lstStyle/>
            <a:p>
              <a:pPr algn="r">
                <a:defRPr/>
              </a:pPr>
              <a:r>
                <a:rPr lang="en-GB" sz="1400" b="1" kern="0" dirty="0">
                  <a:solidFill>
                    <a:prstClr val="white"/>
                  </a:solidFill>
                  <a:latin typeface="Arial" pitchFamily="34" charset="0"/>
                  <a:cs typeface="Arial" pitchFamily="34" charset="0"/>
                </a:rPr>
                <a:t>Prevention spending</a:t>
              </a:r>
            </a:p>
          </p:txBody>
        </p:sp>
      </p:grpSp>
      <p:sp>
        <p:nvSpPr>
          <p:cNvPr id="54" name="TextBox 53"/>
          <p:cNvSpPr txBox="1"/>
          <p:nvPr/>
        </p:nvSpPr>
        <p:spPr>
          <a:xfrm>
            <a:off x="3424896" y="3829856"/>
            <a:ext cx="618309" cy="415129"/>
          </a:xfrm>
          <a:prstGeom prst="rect">
            <a:avLst/>
          </a:prstGeom>
          <a:noFill/>
        </p:spPr>
        <p:txBody>
          <a:bodyPr wrap="none" lIns="91058" tIns="45537" rIns="91058" bIns="45537" rtlCol="0" anchor="ctr">
            <a:spAutoFit/>
          </a:bodyPr>
          <a:lstStyle/>
          <a:p>
            <a:pPr algn="ctr">
              <a:defRPr/>
            </a:pPr>
            <a:r>
              <a:rPr lang="en-GB" sz="2100" b="1" kern="0" dirty="0">
                <a:solidFill>
                  <a:prstClr val="white"/>
                </a:solidFill>
                <a:latin typeface="Arial" pitchFamily="34" charset="0"/>
                <a:cs typeface="Arial" pitchFamily="34" charset="0"/>
              </a:rPr>
              <a:t>24</a:t>
            </a:r>
            <a:r>
              <a:rPr lang="en-GB" sz="1200" b="1" kern="0" dirty="0">
                <a:solidFill>
                  <a:prstClr val="white"/>
                </a:solidFill>
                <a:latin typeface="Arial" pitchFamily="34" charset="0"/>
                <a:cs typeface="Arial" pitchFamily="34" charset="0"/>
              </a:rPr>
              <a:t>%</a:t>
            </a:r>
            <a:endParaRPr lang="th-TH" sz="1200" b="1" kern="0" dirty="0">
              <a:solidFill>
                <a:prstClr val="white"/>
              </a:solidFill>
              <a:latin typeface="Arial" pitchFamily="34" charset="0"/>
              <a:cs typeface="Cordia New" panose="020B0304020202020204" pitchFamily="34" charset="-34"/>
            </a:endParaRPr>
          </a:p>
        </p:txBody>
      </p:sp>
      <p:grpSp>
        <p:nvGrpSpPr>
          <p:cNvPr id="14" name="Group 13"/>
          <p:cNvGrpSpPr/>
          <p:nvPr/>
        </p:nvGrpSpPr>
        <p:grpSpPr>
          <a:xfrm>
            <a:off x="2454566" y="3933056"/>
            <a:ext cx="1008000" cy="1008000"/>
            <a:chOff x="10476656" y="2504552"/>
            <a:chExt cx="1008000" cy="1008000"/>
          </a:xfrm>
        </p:grpSpPr>
        <p:sp>
          <p:nvSpPr>
            <p:cNvPr id="10" name="Oval 9"/>
            <p:cNvSpPr/>
            <p:nvPr/>
          </p:nvSpPr>
          <p:spPr>
            <a:xfrm>
              <a:off x="10476656" y="2504552"/>
              <a:ext cx="1008000" cy="1008000"/>
            </a:xfrm>
            <a:prstGeom prst="ellipse">
              <a:avLst/>
            </a:prstGeom>
            <a:solidFill>
              <a:schemeClr val="bg1"/>
            </a:solidFill>
            <a:ln w="15875">
              <a:solidFill>
                <a:srgbClr val="00CCFF"/>
              </a:solid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th-TH">
                <a:solidFill>
                  <a:prstClr val="white"/>
                </a:solidFill>
                <a:latin typeface="Arial"/>
                <a:cs typeface="Cordia New" panose="020B0304020202020204" pitchFamily="34" charset="-34"/>
              </a:endParaRPr>
            </a:p>
          </p:txBody>
        </p:sp>
        <p:sp>
          <p:nvSpPr>
            <p:cNvPr id="53" name="TextBox 3"/>
            <p:cNvSpPr txBox="1"/>
            <p:nvPr/>
          </p:nvSpPr>
          <p:spPr>
            <a:xfrm>
              <a:off x="10531863" y="2683845"/>
              <a:ext cx="923651" cy="677108"/>
            </a:xfrm>
            <a:prstGeom prst="rect">
              <a:avLst/>
            </a:prstGeom>
            <a:noFill/>
            <a:ln>
              <a:noFill/>
            </a:ln>
            <a:effectLst/>
          </p:spPr>
          <p:txBody>
            <a:bodyPr wrap="non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GB" sz="2800" b="1" kern="0" dirty="0">
                  <a:solidFill>
                    <a:sysClr val="windowText" lastClr="000000"/>
                  </a:solidFill>
                  <a:latin typeface="Arial" pitchFamily="34" charset="0"/>
                  <a:cs typeface="Arial" pitchFamily="34" charset="0"/>
                </a:rPr>
                <a:t>46.9</a:t>
              </a:r>
              <a:r>
                <a:rPr lang="en-GB" kern="0" dirty="0">
                  <a:solidFill>
                    <a:sysClr val="windowText" lastClr="000000"/>
                  </a:solidFill>
                  <a:latin typeface="Arial" pitchFamily="34" charset="0"/>
                  <a:cs typeface="Arial" pitchFamily="34" charset="0"/>
                </a:rPr>
                <a:t> </a:t>
              </a:r>
            </a:p>
            <a:p>
              <a:pPr algn="ctr">
                <a:defRPr/>
              </a:pPr>
              <a:r>
                <a:rPr lang="en-GB" sz="1000" b="1" kern="0" dirty="0">
                  <a:solidFill>
                    <a:sysClr val="windowText" lastClr="000000"/>
                  </a:solidFill>
                  <a:latin typeface="Arial" pitchFamily="34" charset="0"/>
                  <a:cs typeface="Arial" pitchFamily="34" charset="0"/>
                </a:rPr>
                <a:t>million US$</a:t>
              </a:r>
              <a:endParaRPr lang="en-GB" b="1" kern="0" dirty="0">
                <a:solidFill>
                  <a:sysClr val="windowText" lastClr="000000"/>
                </a:solidFill>
                <a:latin typeface="Arial" pitchFamily="34" charset="0"/>
                <a:cs typeface="Arial" pitchFamily="34" charset="0"/>
              </a:endParaRPr>
            </a:p>
          </p:txBody>
        </p:sp>
      </p:grpSp>
      <p:sp>
        <p:nvSpPr>
          <p:cNvPr id="16" name="Right Arrow 15"/>
          <p:cNvSpPr/>
          <p:nvPr/>
        </p:nvSpPr>
        <p:spPr>
          <a:xfrm>
            <a:off x="4081473" y="3570125"/>
            <a:ext cx="978408" cy="254656"/>
          </a:xfrm>
          <a:prstGeom prst="rightArrow">
            <a:avLst/>
          </a:prstGeom>
          <a:solidFill>
            <a:srgbClr val="FF5050"/>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lIns="91058" tIns="45537" rIns="91058" bIns="45537" rtlCol="0" anchor="ctr"/>
          <a:lstStyle/>
          <a:p>
            <a:pPr algn="ctr">
              <a:defRPr/>
            </a:pPr>
            <a:endParaRPr lang="th-TH">
              <a:solidFill>
                <a:prstClr val="white"/>
              </a:solidFill>
              <a:latin typeface="Arial"/>
              <a:cs typeface="Cordia New" panose="020B0304020202020204" pitchFamily="34" charset="-34"/>
            </a:endParaRPr>
          </a:p>
        </p:txBody>
      </p:sp>
      <p:sp>
        <p:nvSpPr>
          <p:cNvPr id="55" name="Title 1"/>
          <p:cNvSpPr txBox="1">
            <a:spLocks/>
          </p:cNvSpPr>
          <p:nvPr/>
        </p:nvSpPr>
        <p:spPr>
          <a:xfrm>
            <a:off x="1559556" y="2497460"/>
            <a:ext cx="2664295" cy="571500"/>
          </a:xfrm>
          <a:prstGeom prst="rect">
            <a:avLst/>
          </a:prstGeom>
        </p:spPr>
        <p:txBody>
          <a:bodyPr lIns="91058" tIns="45537" rIns="91058" bIns="45537"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1500" b="1" dirty="0">
                <a:solidFill>
                  <a:prstClr val="black"/>
                </a:solidFill>
                <a:latin typeface="Arial" pitchFamily="34" charset="0"/>
                <a:cs typeface="Arial" pitchFamily="34" charset="0"/>
              </a:rPr>
              <a:t>Total AIDS spending and a quarter for prevention</a:t>
            </a:r>
            <a:endParaRPr lang="en-GB" sz="1500" b="1" dirty="0">
              <a:solidFill>
                <a:prstClr val="black"/>
              </a:solidFill>
              <a:latin typeface="Arial" pitchFamily="34" charset="0"/>
              <a:cs typeface="Arial" pitchFamily="34" charset="0"/>
            </a:endParaRPr>
          </a:p>
        </p:txBody>
      </p:sp>
      <p:sp>
        <p:nvSpPr>
          <p:cNvPr id="51" name="TextBox 4"/>
          <p:cNvSpPr txBox="1"/>
          <p:nvPr/>
        </p:nvSpPr>
        <p:spPr>
          <a:xfrm>
            <a:off x="2211993" y="5738980"/>
            <a:ext cx="1479121" cy="261241"/>
          </a:xfrm>
          <a:prstGeom prst="rect">
            <a:avLst/>
          </a:prstGeom>
          <a:noFill/>
          <a:ln>
            <a:noFill/>
          </a:ln>
          <a:effectLst/>
        </p:spPr>
        <p:txBody>
          <a:bodyPr wrap="none" lIns="91058" tIns="45537" rIns="91058" bIns="45537"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GB" kern="0" dirty="0">
                <a:solidFill>
                  <a:sysClr val="windowText" lastClr="000000"/>
                </a:solidFill>
                <a:latin typeface="Arial" pitchFamily="34" charset="0"/>
                <a:cs typeface="Arial" pitchFamily="34" charset="0"/>
              </a:rPr>
              <a:t>Total AIDS spending</a:t>
            </a:r>
            <a:endParaRPr lang="en-GB" b="1" kern="0" dirty="0">
              <a:solidFill>
                <a:sysClr val="windowText" lastClr="000000"/>
              </a:solidFill>
              <a:latin typeface="Arial" pitchFamily="34" charset="0"/>
              <a:cs typeface="Arial" pitchFamily="34" charset="0"/>
            </a:endParaRPr>
          </a:p>
        </p:txBody>
      </p:sp>
      <p:grpSp>
        <p:nvGrpSpPr>
          <p:cNvPr id="27" name="Group 26"/>
          <p:cNvGrpSpPr/>
          <p:nvPr/>
        </p:nvGrpSpPr>
        <p:grpSpPr>
          <a:xfrm>
            <a:off x="2908191" y="4950561"/>
            <a:ext cx="108000" cy="809626"/>
            <a:chOff x="1375565" y="4302488"/>
            <a:chExt cx="108000" cy="809625"/>
          </a:xfrm>
        </p:grpSpPr>
        <p:cxnSp>
          <p:nvCxnSpPr>
            <p:cNvPr id="52" name="Straight Connector 51"/>
            <p:cNvCxnSpPr/>
            <p:nvPr/>
          </p:nvCxnSpPr>
          <p:spPr>
            <a:xfrm>
              <a:off x="1424474" y="4302488"/>
              <a:ext cx="0" cy="771097"/>
            </a:xfrm>
            <a:prstGeom prst="line">
              <a:avLst/>
            </a:prstGeom>
            <a:noFill/>
            <a:ln w="15875" cap="flat" cmpd="sng" algn="ctr">
              <a:solidFill>
                <a:srgbClr val="00CCFF"/>
              </a:solidFill>
              <a:prstDash val="solid"/>
            </a:ln>
            <a:effectLst/>
          </p:spPr>
        </p:cxnSp>
        <p:sp>
          <p:nvSpPr>
            <p:cNvPr id="18" name="Oval 17"/>
            <p:cNvSpPr/>
            <p:nvPr/>
          </p:nvSpPr>
          <p:spPr>
            <a:xfrm>
              <a:off x="1375565" y="5004113"/>
              <a:ext cx="108000" cy="108000"/>
            </a:xfrm>
            <a:prstGeom prst="ellipse">
              <a:avLst/>
            </a:prstGeom>
            <a:solidFill>
              <a:srgbClr val="00CCFF"/>
            </a:solidFill>
            <a:ln>
              <a:solidFill>
                <a:srgbClr val="00CCFF"/>
              </a:solid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Arial"/>
              </a:endParaRPr>
            </a:p>
          </p:txBody>
        </p:sp>
      </p:grpSp>
      <p:sp>
        <p:nvSpPr>
          <p:cNvPr id="17" name="Title 16"/>
          <p:cNvSpPr>
            <a:spLocks noGrp="1"/>
          </p:cNvSpPr>
          <p:nvPr>
            <p:ph type="title"/>
          </p:nvPr>
        </p:nvSpPr>
        <p:spPr>
          <a:xfrm>
            <a:off x="304800" y="1524000"/>
            <a:ext cx="11734800" cy="504000"/>
          </a:xfrm>
        </p:spPr>
        <p:txBody>
          <a:bodyPr/>
          <a:lstStyle/>
          <a:p>
            <a:r>
              <a:rPr lang="en-US" dirty="0"/>
              <a:t>Less than 50% of total prevention expenditure was spent for key populations HIV prevention </a:t>
            </a:r>
            <a:r>
              <a:rPr lang="en-US" dirty="0" err="1"/>
              <a:t>programmes</a:t>
            </a:r>
            <a:br>
              <a:rPr lang="en-US" dirty="0"/>
            </a:br>
            <a:endParaRPr lang="en-GB" dirty="0"/>
          </a:p>
        </p:txBody>
      </p:sp>
    </p:spTree>
    <p:extLst>
      <p:ext uri="{BB962C8B-B14F-4D97-AF65-F5344CB8AC3E}">
        <p14:creationId xmlns:p14="http://schemas.microsoft.com/office/powerpoint/2010/main" val="2601898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48734"/>
            <a:ext cx="11203563" cy="504000"/>
          </a:xfrm>
        </p:spPr>
        <p:txBody>
          <a:bodyPr/>
          <a:lstStyle/>
          <a:p>
            <a:r>
              <a:rPr lang="en-US" dirty="0"/>
              <a:t>AIDS spending by financing source, 2006-2012</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49</a:t>
            </a:fld>
            <a:endParaRPr lang="th-TH" dirty="0">
              <a:solidFill>
                <a:prstClr val="black">
                  <a:tint val="75000"/>
                </a:prstClr>
              </a:solidFill>
            </a:endParaRPr>
          </a:p>
        </p:txBody>
      </p:sp>
      <p:sp>
        <p:nvSpPr>
          <p:cNvPr id="5" name="TextBox 1"/>
          <p:cNvSpPr txBox="1"/>
          <p:nvPr/>
        </p:nvSpPr>
        <p:spPr>
          <a:xfrm>
            <a:off x="76200" y="6603983"/>
            <a:ext cx="6635719" cy="254020"/>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prstClr val="black"/>
                </a:solidFill>
                <a:cs typeface="Arial" pitchFamily="34" charset="0"/>
              </a:rPr>
              <a:t>Source: Prepared by </a:t>
            </a:r>
            <a:r>
              <a:rPr lang="en-GB" sz="800" dirty="0">
                <a:solidFill>
                  <a:prstClr val="black"/>
                </a:solidFill>
                <a:cs typeface="Arial" pitchFamily="34" charset="0"/>
                <a:hlinkClick r:id="rId2"/>
              </a:rPr>
              <a:t>www.aidsdatahub.org</a:t>
            </a:r>
            <a:r>
              <a:rPr lang="en-GB" sz="800" dirty="0">
                <a:solidFill>
                  <a:prstClr val="black"/>
                </a:solidFill>
                <a:cs typeface="Arial" pitchFamily="34" charset="0"/>
              </a:rPr>
              <a:t>  based on </a:t>
            </a:r>
            <a:r>
              <a:rPr lang="en-GB" sz="800" dirty="0">
                <a:solidFill>
                  <a:prstClr val="black"/>
                </a:solidFill>
                <a:cs typeface="Arial" pitchFamily="34" charset="0"/>
                <a:hlinkClick r:id="rId3"/>
              </a:rPr>
              <a:t>www.aidsinfoonline.org</a:t>
            </a:r>
            <a:r>
              <a:rPr lang="en-GB" sz="8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3395240302"/>
              </p:ext>
            </p:extLst>
          </p:nvPr>
        </p:nvGraphicFramePr>
        <p:xfrm>
          <a:off x="1752607" y="2057417"/>
          <a:ext cx="8686801" cy="42672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2976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203563" cy="504000"/>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a:t>
            </a:fld>
            <a:endParaRPr lang="th-TH" dirty="0">
              <a:solidFill>
                <a:prstClr val="black">
                  <a:tint val="75000"/>
                </a:prstClr>
              </a:solidFill>
            </a:endParaRPr>
          </a:p>
        </p:txBody>
      </p:sp>
      <p:sp>
        <p:nvSpPr>
          <p:cNvPr id="5" name="Rectangle 4"/>
          <p:cNvSpPr/>
          <p:nvPr/>
        </p:nvSpPr>
        <p:spPr>
          <a:xfrm>
            <a:off x="213172" y="6504109"/>
            <a:ext cx="11064429" cy="271778"/>
          </a:xfrm>
          <a:prstGeom prst="rect">
            <a:avLst/>
          </a:prstGeom>
        </p:spPr>
        <p:txBody>
          <a:bodyPr wrap="square" lIns="116771" tIns="58375" rIns="116771" bIns="58375">
            <a:spAutoFit/>
          </a:bodyPr>
          <a:lstStyle/>
          <a:p>
            <a:pPr defTabSz="1167597"/>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2305968837"/>
              </p:ext>
            </p:extLst>
          </p:nvPr>
        </p:nvGraphicFramePr>
        <p:xfrm>
          <a:off x="947624" y="2219266"/>
          <a:ext cx="10296757" cy="42847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39260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28002"/>
            <a:ext cx="8402672" cy="504000"/>
          </a:xfrm>
        </p:spPr>
        <p:txBody>
          <a:bodyPr/>
          <a:lstStyle/>
          <a:p>
            <a:r>
              <a:rPr lang="en-US" dirty="0"/>
              <a:t>AIDS spending by financing source, 2006-2012</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50</a:t>
            </a:fld>
            <a:endParaRPr lang="th-TH" dirty="0">
              <a:solidFill>
                <a:prstClr val="black">
                  <a:tint val="75000"/>
                </a:prstClr>
              </a:solidFill>
            </a:endParaRPr>
          </a:p>
        </p:txBody>
      </p:sp>
      <p:sp>
        <p:nvSpPr>
          <p:cNvPr id="5" name="TextBox 1"/>
          <p:cNvSpPr txBox="1"/>
          <p:nvPr/>
        </p:nvSpPr>
        <p:spPr>
          <a:xfrm>
            <a:off x="76200" y="6596057"/>
            <a:ext cx="6635719" cy="254020"/>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prstClr val="black"/>
                </a:solidFill>
                <a:cs typeface="Arial" pitchFamily="34" charset="0"/>
              </a:rPr>
              <a:t>Source: Prepared by </a:t>
            </a:r>
            <a:r>
              <a:rPr lang="en-GB" sz="800" dirty="0">
                <a:solidFill>
                  <a:prstClr val="black"/>
                </a:solidFill>
                <a:cs typeface="Arial" pitchFamily="34" charset="0"/>
                <a:hlinkClick r:id="rId2"/>
              </a:rPr>
              <a:t>www.aidsdatahub.org</a:t>
            </a:r>
            <a:r>
              <a:rPr lang="en-GB" sz="800" dirty="0">
                <a:solidFill>
                  <a:prstClr val="black"/>
                </a:solidFill>
                <a:cs typeface="Arial" pitchFamily="34" charset="0"/>
              </a:rPr>
              <a:t>  based on </a:t>
            </a:r>
            <a:r>
              <a:rPr lang="en-GB" sz="800" dirty="0">
                <a:solidFill>
                  <a:prstClr val="black"/>
                </a:solidFill>
                <a:cs typeface="Arial" pitchFamily="34" charset="0"/>
                <a:hlinkClick r:id="rId3"/>
              </a:rPr>
              <a:t>www.aidsinfoonline.org</a:t>
            </a:r>
            <a:r>
              <a:rPr lang="en-GB" sz="800" dirty="0">
                <a:solidFill>
                  <a:prstClr val="black"/>
                </a:solidFill>
                <a:cs typeface="Arial" pitchFamily="34" charset="0"/>
              </a:rPr>
              <a:t> </a:t>
            </a:r>
          </a:p>
        </p:txBody>
      </p:sp>
      <p:graphicFrame>
        <p:nvGraphicFramePr>
          <p:cNvPr id="7" name="Chart 6"/>
          <p:cNvGraphicFramePr>
            <a:graphicFrameLocks/>
          </p:cNvGraphicFramePr>
          <p:nvPr>
            <p:extLst>
              <p:ext uri="{D42A27DB-BD31-4B8C-83A1-F6EECF244321}">
                <p14:modId xmlns:p14="http://schemas.microsoft.com/office/powerpoint/2010/main" val="2339944095"/>
              </p:ext>
            </p:extLst>
          </p:nvPr>
        </p:nvGraphicFramePr>
        <p:xfrm>
          <a:off x="1752600" y="2172220"/>
          <a:ext cx="8458200" cy="4343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23600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AIDS spending by category, 2006-2012</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51</a:t>
            </a:fld>
            <a:endParaRPr lang="th-TH" dirty="0">
              <a:solidFill>
                <a:prstClr val="black">
                  <a:tint val="75000"/>
                </a:prstClr>
              </a:solidFill>
            </a:endParaRPr>
          </a:p>
        </p:txBody>
      </p:sp>
      <p:sp>
        <p:nvSpPr>
          <p:cNvPr id="7" name="TextBox 1"/>
          <p:cNvSpPr txBox="1"/>
          <p:nvPr/>
        </p:nvSpPr>
        <p:spPr>
          <a:xfrm>
            <a:off x="4" y="6603983"/>
            <a:ext cx="6635719" cy="254020"/>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prstClr val="black"/>
                </a:solidFill>
                <a:cs typeface="Arial" pitchFamily="34" charset="0"/>
              </a:rPr>
              <a:t>Source: Prepared by </a:t>
            </a:r>
            <a:r>
              <a:rPr lang="en-GB" sz="800" dirty="0">
                <a:solidFill>
                  <a:prstClr val="black"/>
                </a:solidFill>
                <a:cs typeface="Arial" pitchFamily="34" charset="0"/>
                <a:hlinkClick r:id="rId3"/>
              </a:rPr>
              <a:t>www.aidsdatahub.org</a:t>
            </a:r>
            <a:r>
              <a:rPr lang="en-GB" sz="800" dirty="0">
                <a:solidFill>
                  <a:prstClr val="black"/>
                </a:solidFill>
                <a:cs typeface="Arial" pitchFamily="34" charset="0"/>
              </a:rPr>
              <a:t>  based on </a:t>
            </a:r>
            <a:r>
              <a:rPr lang="en-GB" sz="800" dirty="0">
                <a:solidFill>
                  <a:prstClr val="black"/>
                </a:solidFill>
                <a:cs typeface="Arial" pitchFamily="34" charset="0"/>
                <a:hlinkClick r:id="rId4"/>
              </a:rPr>
              <a:t>www.aidsinfoonline.org</a:t>
            </a:r>
            <a:r>
              <a:rPr lang="en-GB" sz="800" dirty="0">
                <a:solidFill>
                  <a:prstClr val="black"/>
                </a:solidFill>
                <a:cs typeface="Arial" pitchFamily="34" charset="0"/>
              </a:rPr>
              <a:t> </a:t>
            </a:r>
          </a:p>
        </p:txBody>
      </p:sp>
      <p:graphicFrame>
        <p:nvGraphicFramePr>
          <p:cNvPr id="8" name="Chart 7"/>
          <p:cNvGraphicFramePr>
            <a:graphicFrameLocks noGrp="1"/>
          </p:cNvGraphicFramePr>
          <p:nvPr>
            <p:extLst>
              <p:ext uri="{D42A27DB-BD31-4B8C-83A1-F6EECF244321}">
                <p14:modId xmlns:p14="http://schemas.microsoft.com/office/powerpoint/2010/main" val="3852322052"/>
              </p:ext>
            </p:extLst>
          </p:nvPr>
        </p:nvGraphicFramePr>
        <p:xfrm>
          <a:off x="1828800" y="2006249"/>
          <a:ext cx="8534400" cy="43183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277485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40" y="1447800"/>
            <a:ext cx="11584525" cy="504000"/>
          </a:xfrm>
        </p:spPr>
        <p:txBody>
          <a:bodyPr/>
          <a:lstStyle/>
          <a:p>
            <a:r>
              <a:rPr lang="en-US" dirty="0"/>
              <a:t>Proportion of total prevention programme spending on key populations at higher risk, 2006-2012</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52</a:t>
            </a:fld>
            <a:endParaRPr lang="th-TH" dirty="0">
              <a:solidFill>
                <a:prstClr val="black">
                  <a:tint val="75000"/>
                </a:prstClr>
              </a:solidFill>
            </a:endParaRPr>
          </a:p>
        </p:txBody>
      </p:sp>
      <p:sp>
        <p:nvSpPr>
          <p:cNvPr id="5" name="TextBox 1"/>
          <p:cNvSpPr txBox="1"/>
          <p:nvPr/>
        </p:nvSpPr>
        <p:spPr>
          <a:xfrm>
            <a:off x="76200" y="6582847"/>
            <a:ext cx="7548483" cy="247058"/>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prstClr val="black"/>
                </a:solidFill>
                <a:cs typeface="Arial" pitchFamily="34" charset="0"/>
              </a:rPr>
              <a:t>Source: Prepared by </a:t>
            </a:r>
            <a:r>
              <a:rPr lang="en-GB" sz="800" dirty="0">
                <a:solidFill>
                  <a:prstClr val="black"/>
                </a:solidFill>
                <a:cs typeface="Arial" pitchFamily="34" charset="0"/>
                <a:hlinkClick r:id="rId3"/>
              </a:rPr>
              <a:t>www.aidsdatahub.org</a:t>
            </a:r>
            <a:r>
              <a:rPr lang="en-GB" sz="800" dirty="0">
                <a:solidFill>
                  <a:prstClr val="black"/>
                </a:solidFill>
                <a:cs typeface="Arial" pitchFamily="34" charset="0"/>
              </a:rPr>
              <a:t>  based on </a:t>
            </a:r>
            <a:r>
              <a:rPr lang="en-GB" sz="800" dirty="0">
                <a:solidFill>
                  <a:prstClr val="black"/>
                </a:solidFill>
                <a:cs typeface="Arial" pitchFamily="34" charset="0"/>
                <a:hlinkClick r:id="rId4"/>
              </a:rPr>
              <a:t>www.aidsinfoonline.org</a:t>
            </a:r>
            <a:r>
              <a:rPr lang="en-GB" sz="8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1393758844"/>
              </p:ext>
            </p:extLst>
          </p:nvPr>
        </p:nvGraphicFramePr>
        <p:xfrm>
          <a:off x="1828800" y="2362200"/>
          <a:ext cx="8229600" cy="411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73212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447800"/>
            <a:ext cx="11203563" cy="504000"/>
          </a:xfrm>
        </p:spPr>
        <p:txBody>
          <a:bodyPr/>
          <a:lstStyle/>
          <a:p>
            <a:r>
              <a:rPr lang="en-US" dirty="0"/>
              <a:t>Proportion of spending on HIV prevention </a:t>
            </a:r>
            <a:r>
              <a:rPr lang="en-US" dirty="0" err="1"/>
              <a:t>programmes</a:t>
            </a:r>
            <a:r>
              <a:rPr lang="en-US" dirty="0"/>
              <a:t> by funding source, 2006-2012</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53</a:t>
            </a:fld>
            <a:endParaRPr lang="th-TH" dirty="0">
              <a:solidFill>
                <a:prstClr val="black">
                  <a:tint val="75000"/>
                </a:prstClr>
              </a:solidFill>
            </a:endParaRPr>
          </a:p>
        </p:txBody>
      </p:sp>
      <p:sp>
        <p:nvSpPr>
          <p:cNvPr id="5" name="TextBox 1"/>
          <p:cNvSpPr txBox="1"/>
          <p:nvPr/>
        </p:nvSpPr>
        <p:spPr>
          <a:xfrm>
            <a:off x="228600" y="6540501"/>
            <a:ext cx="7548483" cy="247058"/>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prstClr val="black"/>
                </a:solidFill>
                <a:cs typeface="Arial" pitchFamily="34" charset="0"/>
              </a:rPr>
              <a:t>Source: Prepared by </a:t>
            </a:r>
            <a:r>
              <a:rPr lang="en-GB" sz="800" dirty="0">
                <a:solidFill>
                  <a:prstClr val="black"/>
                </a:solidFill>
                <a:cs typeface="Arial" pitchFamily="34" charset="0"/>
                <a:hlinkClick r:id="rId3"/>
              </a:rPr>
              <a:t>www.aidsdatahub.org</a:t>
            </a:r>
            <a:r>
              <a:rPr lang="en-GB" sz="800" dirty="0">
                <a:solidFill>
                  <a:prstClr val="black"/>
                </a:solidFill>
                <a:cs typeface="Arial" pitchFamily="34" charset="0"/>
              </a:rPr>
              <a:t>  based on </a:t>
            </a:r>
            <a:r>
              <a:rPr lang="en-GB" sz="800" dirty="0">
                <a:solidFill>
                  <a:prstClr val="black"/>
                </a:solidFill>
                <a:cs typeface="Arial" pitchFamily="34" charset="0"/>
                <a:hlinkClick r:id="rId4"/>
              </a:rPr>
              <a:t>www.aidsinfoonline.org</a:t>
            </a:r>
            <a:r>
              <a:rPr lang="en-GB" sz="800" dirty="0">
                <a:solidFill>
                  <a:prstClr val="black"/>
                </a:solidFill>
                <a:cs typeface="Arial" pitchFamily="34" charset="0"/>
              </a:rPr>
              <a:t> </a:t>
            </a:r>
          </a:p>
        </p:txBody>
      </p:sp>
      <p:graphicFrame>
        <p:nvGraphicFramePr>
          <p:cNvPr id="7" name="Chart 6"/>
          <p:cNvGraphicFramePr>
            <a:graphicFrameLocks noGrp="1"/>
          </p:cNvGraphicFramePr>
          <p:nvPr>
            <p:extLst>
              <p:ext uri="{D42A27DB-BD31-4B8C-83A1-F6EECF244321}">
                <p14:modId xmlns:p14="http://schemas.microsoft.com/office/powerpoint/2010/main" val="1337737203"/>
              </p:ext>
            </p:extLst>
          </p:nvPr>
        </p:nvGraphicFramePr>
        <p:xfrm>
          <a:off x="2133600" y="2362200"/>
          <a:ext cx="7772400" cy="411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04043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11430000" cy="504000"/>
          </a:xfrm>
        </p:spPr>
        <p:txBody>
          <a:bodyPr/>
          <a:lstStyle/>
          <a:p>
            <a:r>
              <a:rPr lang="en-US" dirty="0"/>
              <a:t>Proportion of spending on care and treatment by funding source, 2006 - 2012</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54</a:t>
            </a:fld>
            <a:endParaRPr lang="th-TH" dirty="0">
              <a:solidFill>
                <a:prstClr val="black">
                  <a:tint val="75000"/>
                </a:prstClr>
              </a:solidFill>
            </a:endParaRPr>
          </a:p>
        </p:txBody>
      </p:sp>
      <p:sp>
        <p:nvSpPr>
          <p:cNvPr id="5" name="TextBox 1"/>
          <p:cNvSpPr txBox="1"/>
          <p:nvPr/>
        </p:nvSpPr>
        <p:spPr>
          <a:xfrm>
            <a:off x="206829" y="6490360"/>
            <a:ext cx="7548483" cy="247058"/>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prstClr val="black"/>
                </a:solidFill>
                <a:cs typeface="Arial" pitchFamily="34" charset="0"/>
              </a:rPr>
              <a:t>Source: Prepared by </a:t>
            </a:r>
            <a:r>
              <a:rPr lang="en-GB" sz="800" dirty="0">
                <a:solidFill>
                  <a:prstClr val="black"/>
                </a:solidFill>
                <a:cs typeface="Arial" pitchFamily="34" charset="0"/>
                <a:hlinkClick r:id="rId3"/>
              </a:rPr>
              <a:t>www.aidsdatahub.org</a:t>
            </a:r>
            <a:r>
              <a:rPr lang="en-GB" sz="800" dirty="0">
                <a:solidFill>
                  <a:prstClr val="black"/>
                </a:solidFill>
                <a:cs typeface="Arial" pitchFamily="34" charset="0"/>
              </a:rPr>
              <a:t>  based on </a:t>
            </a:r>
            <a:r>
              <a:rPr lang="en-GB" sz="800" dirty="0">
                <a:solidFill>
                  <a:prstClr val="black"/>
                </a:solidFill>
                <a:cs typeface="Arial" pitchFamily="34" charset="0"/>
                <a:hlinkClick r:id="rId4"/>
              </a:rPr>
              <a:t>www.aidsinfoonline.org</a:t>
            </a:r>
            <a:r>
              <a:rPr lang="en-GB" sz="8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1748515867"/>
              </p:ext>
            </p:extLst>
          </p:nvPr>
        </p:nvGraphicFramePr>
        <p:xfrm>
          <a:off x="1981200" y="2438401"/>
          <a:ext cx="7924800" cy="3962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66321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30480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5120440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11430000" cy="504000"/>
          </a:xfrm>
        </p:spPr>
        <p:txBody>
          <a:bodyPr/>
          <a:lstStyle/>
          <a:p>
            <a:r>
              <a:rPr lang="en-US" dirty="0"/>
              <a:t>Proportion of key populations who received an HIV test in the last 12 months and know their results, 2007-2019</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56</a:t>
            </a:fld>
            <a:endParaRPr lang="th-TH" dirty="0">
              <a:solidFill>
                <a:prstClr val="black">
                  <a:tint val="75000"/>
                </a:prstClr>
              </a:solidFill>
            </a:endParaRPr>
          </a:p>
        </p:txBody>
      </p:sp>
      <p:sp>
        <p:nvSpPr>
          <p:cNvPr id="5" name="TextBox 1"/>
          <p:cNvSpPr txBox="1"/>
          <p:nvPr/>
        </p:nvSpPr>
        <p:spPr>
          <a:xfrm>
            <a:off x="-26437" y="6209111"/>
            <a:ext cx="11049000" cy="662782"/>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1.</a:t>
            </a:r>
            <a:r>
              <a:rPr lang="en-GB" sz="800" dirty="0">
                <a:solidFill>
                  <a:prstClr val="black"/>
                </a:solidFill>
                <a:cs typeface="Arial" pitchFamily="34" charset="0"/>
              </a:rPr>
              <a:t>National </a:t>
            </a:r>
            <a:r>
              <a:rPr lang="en-GB" sz="800" dirty="0" err="1">
                <a:solidFill>
                  <a:prstClr val="black"/>
                </a:solidFill>
                <a:cs typeface="Arial" pitchFamily="34" charset="0"/>
              </a:rPr>
              <a:t>Center</a:t>
            </a:r>
            <a:r>
              <a:rPr lang="en-GB" sz="800" dirty="0">
                <a:solidFill>
                  <a:prstClr val="black"/>
                </a:solidFill>
                <a:cs typeface="Arial" pitchFamily="34" charset="0"/>
              </a:rPr>
              <a:t> for HIV/AIDS Dermatology and STD Cambodia, FHI, &amp; USAID. (2007). Cambodia 2007 </a:t>
            </a:r>
            <a:r>
              <a:rPr lang="en-GB" sz="800" dirty="0" err="1">
                <a:solidFill>
                  <a:prstClr val="black"/>
                </a:solidFill>
                <a:cs typeface="Arial" pitchFamily="34" charset="0"/>
              </a:rPr>
              <a:t>Behavioral</a:t>
            </a:r>
            <a:r>
              <a:rPr lang="en-GB" sz="800" dirty="0">
                <a:solidFill>
                  <a:prstClr val="black"/>
                </a:solidFill>
                <a:cs typeface="Arial" pitchFamily="34" charset="0"/>
              </a:rPr>
              <a:t> Surveillance Survey: HIV/AIDS Related Sexual </a:t>
            </a:r>
            <a:r>
              <a:rPr lang="en-GB" sz="800" dirty="0" err="1">
                <a:solidFill>
                  <a:prstClr val="black"/>
                </a:solidFill>
                <a:cs typeface="Arial" pitchFamily="34" charset="0"/>
              </a:rPr>
              <a:t>Behaviors</a:t>
            </a:r>
            <a:r>
              <a:rPr lang="en-GB" sz="800" dirty="0">
                <a:solidFill>
                  <a:prstClr val="black"/>
                </a:solidFill>
                <a:cs typeface="Arial" pitchFamily="34" charset="0"/>
              </a:rPr>
              <a:t> among Sentinel Groups ; . 2.Chhorvann, C. (2011). </a:t>
            </a:r>
            <a:r>
              <a:rPr lang="en-GB" sz="800" i="1" dirty="0" err="1">
                <a:solidFill>
                  <a:prstClr val="black"/>
                </a:solidFill>
                <a:cs typeface="Arial" pitchFamily="34" charset="0"/>
              </a:rPr>
              <a:t>Behavioral</a:t>
            </a:r>
            <a:r>
              <a:rPr lang="en-GB" sz="800" i="1" dirty="0">
                <a:solidFill>
                  <a:prstClr val="black"/>
                </a:solidFill>
                <a:cs typeface="Arial" pitchFamily="34" charset="0"/>
              </a:rPr>
              <a:t> Sentinel Surveillance 2010</a:t>
            </a:r>
            <a:r>
              <a:rPr lang="en-GB" sz="800" dirty="0">
                <a:solidFill>
                  <a:prstClr val="black"/>
                </a:solidFill>
                <a:cs typeface="Arial" pitchFamily="34" charset="0"/>
              </a:rPr>
              <a:t>. Power Point Presentation. National </a:t>
            </a:r>
            <a:r>
              <a:rPr lang="en-GB" sz="800" dirty="0" err="1">
                <a:solidFill>
                  <a:prstClr val="black"/>
                </a:solidFill>
                <a:cs typeface="Arial" pitchFamily="34" charset="0"/>
              </a:rPr>
              <a:t>Center</a:t>
            </a:r>
            <a:r>
              <a:rPr lang="en-GB" sz="800" dirty="0">
                <a:solidFill>
                  <a:prstClr val="black"/>
                </a:solidFill>
                <a:cs typeface="Arial" pitchFamily="34" charset="0"/>
              </a:rPr>
              <a:t> for HIV/AIDS Dermatology and STD; </a:t>
            </a:r>
            <a:r>
              <a:rPr lang="en-US" sz="800" dirty="0">
                <a:solidFill>
                  <a:prstClr val="black"/>
                </a:solidFill>
                <a:cs typeface="Arial" pitchFamily="34" charset="0"/>
              </a:rPr>
              <a:t>3.Liu, K.-L., &amp; </a:t>
            </a:r>
            <a:r>
              <a:rPr lang="en-US" sz="800" dirty="0" err="1">
                <a:solidFill>
                  <a:prstClr val="black"/>
                </a:solidFill>
                <a:cs typeface="Arial" pitchFamily="34" charset="0"/>
              </a:rPr>
              <a:t>Chhorvann</a:t>
            </a:r>
            <a:r>
              <a:rPr lang="en-US" sz="800" dirty="0">
                <a:solidFill>
                  <a:prstClr val="black"/>
                </a:solidFill>
                <a:cs typeface="Arial" pitchFamily="34" charset="0"/>
              </a:rPr>
              <a:t>, C. (2010). Behavioral Risks On-site </a:t>
            </a:r>
            <a:r>
              <a:rPr lang="en-US" sz="800" dirty="0" err="1">
                <a:solidFill>
                  <a:prstClr val="black"/>
                </a:solidFill>
                <a:cs typeface="Arial" pitchFamily="34" charset="0"/>
              </a:rPr>
              <a:t>Serosurvey</a:t>
            </a:r>
            <a:r>
              <a:rPr lang="en-US" sz="800" dirty="0">
                <a:solidFill>
                  <a:prstClr val="black"/>
                </a:solidFill>
                <a:cs typeface="Arial" pitchFamily="34" charset="0"/>
              </a:rPr>
              <a:t> among At-risk Urban Men in Cambodia; 4.Drug User HIV Prevalence and Behavioral Survey 2007 cited in National AIDS Authority Cambodia. (2010). UNGASS Country Progress Report: Cambodia; 4. NCHADS. (2013). 2011 Cambodia STI Survey: Female Entertainment Workers. Presentation by </a:t>
            </a:r>
            <a:r>
              <a:rPr lang="en-US" sz="800" dirty="0" err="1">
                <a:solidFill>
                  <a:prstClr val="black"/>
                </a:solidFill>
                <a:cs typeface="Arial" pitchFamily="34" charset="0"/>
              </a:rPr>
              <a:t>Mun</a:t>
            </a:r>
            <a:r>
              <a:rPr lang="en-US" sz="800" dirty="0">
                <a:solidFill>
                  <a:prstClr val="black"/>
                </a:solidFill>
                <a:cs typeface="Arial" pitchFamily="34" charset="0"/>
              </a:rPr>
              <a:t> </a:t>
            </a:r>
            <a:r>
              <a:rPr lang="en-US" sz="800" dirty="0" err="1">
                <a:solidFill>
                  <a:prstClr val="black"/>
                </a:solidFill>
                <a:cs typeface="Arial" pitchFamily="34" charset="0"/>
              </a:rPr>
              <a:t>Phalkun</a:t>
            </a:r>
            <a:r>
              <a:rPr lang="en-US" sz="800" dirty="0">
                <a:solidFill>
                  <a:prstClr val="black"/>
                </a:solidFill>
                <a:cs typeface="Arial" pitchFamily="34" charset="0"/>
              </a:rPr>
              <a:t>; 5. Cambodia Global AIDS Response Progress Report (Country narrative report) and 5. Global AIDS Monitoring Reports</a:t>
            </a:r>
          </a:p>
        </p:txBody>
      </p:sp>
      <p:graphicFrame>
        <p:nvGraphicFramePr>
          <p:cNvPr id="6" name="Chart 5"/>
          <p:cNvGraphicFramePr>
            <a:graphicFrameLocks noGrp="1"/>
          </p:cNvGraphicFramePr>
          <p:nvPr>
            <p:extLst>
              <p:ext uri="{D42A27DB-BD31-4B8C-83A1-F6EECF244321}">
                <p14:modId xmlns:p14="http://schemas.microsoft.com/office/powerpoint/2010/main" val="3702044493"/>
              </p:ext>
            </p:extLst>
          </p:nvPr>
        </p:nvGraphicFramePr>
        <p:xfrm>
          <a:off x="1524001" y="2286000"/>
          <a:ext cx="9143999" cy="37730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43338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553400"/>
            <a:ext cx="11203563" cy="504000"/>
          </a:xfrm>
        </p:spPr>
        <p:txBody>
          <a:bodyPr/>
          <a:lstStyle/>
          <a:p>
            <a:r>
              <a:rPr lang="en-GB" sz="2400" dirty="0"/>
              <a:t>Number of needles/syringes distributed per PWID per year, 2008 – 2018</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57</a:t>
            </a:fld>
            <a:endParaRPr lang="th-TH" dirty="0">
              <a:solidFill>
                <a:prstClr val="black">
                  <a:tint val="75000"/>
                </a:prstClr>
              </a:solidFill>
            </a:endParaRPr>
          </a:p>
        </p:txBody>
      </p:sp>
      <p:grpSp>
        <p:nvGrpSpPr>
          <p:cNvPr id="11" name="Group 10">
            <a:extLst>
              <a:ext uri="{FF2B5EF4-FFF2-40B4-BE49-F238E27FC236}">
                <a16:creationId xmlns:a16="http://schemas.microsoft.com/office/drawing/2014/main" id="{00000000-0008-0000-0100-000003000000}"/>
              </a:ext>
            </a:extLst>
          </p:cNvPr>
          <p:cNvGrpSpPr/>
          <p:nvPr/>
        </p:nvGrpSpPr>
        <p:grpSpPr>
          <a:xfrm>
            <a:off x="7728181" y="3657600"/>
            <a:ext cx="4077355" cy="1968248"/>
            <a:chOff x="0" y="100899"/>
            <a:chExt cx="2756294" cy="2423572"/>
          </a:xfrm>
        </p:grpSpPr>
        <p:sp>
          <p:nvSpPr>
            <p:cNvPr id="12" name="Rounded Rectangle 11">
              <a:extLst>
                <a:ext uri="{FF2B5EF4-FFF2-40B4-BE49-F238E27FC236}">
                  <a16:creationId xmlns:a16="http://schemas.microsoft.com/office/drawing/2014/main" id="{00000000-0008-0000-0100-000004000000}"/>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8525">
                <a:lnSpc>
                  <a:spcPct val="150000"/>
                </a:lnSpc>
                <a:defRPr/>
              </a:pPr>
              <a:r>
                <a:rPr lang="en-US" sz="1600" kern="0">
                  <a:solidFill>
                    <a:sysClr val="windowText" lastClr="000000"/>
                  </a:solidFill>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00000000-0008-0000-0100-000005000000}"/>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8525">
                <a:lnSpc>
                  <a:spcPct val="150000"/>
                </a:lnSpc>
                <a:defRPr/>
              </a:pPr>
              <a:r>
                <a:rPr lang="en-US" sz="1600" kern="0">
                  <a:solidFill>
                    <a:sysClr val="windowText" lastClr="000000"/>
                  </a:solidFill>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00000000-0008-0000-0100-000006000000}"/>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8525">
                <a:lnSpc>
                  <a:spcPct val="150000"/>
                </a:lnSpc>
                <a:defRPr/>
              </a:pPr>
              <a:r>
                <a:rPr lang="en-US" sz="1600" kern="0">
                  <a:solidFill>
                    <a:sysClr val="windowText" lastClr="000000"/>
                  </a:solidFill>
                  <a:cs typeface="Arial" pitchFamily="34" charset="0"/>
                </a:rPr>
                <a:t>High coverage: &gt;200 syringes per PWID per year</a:t>
              </a:r>
            </a:p>
          </p:txBody>
        </p:sp>
      </p:grpSp>
      <p:sp>
        <p:nvSpPr>
          <p:cNvPr id="9" name="TextBox 1"/>
          <p:cNvSpPr txBox="1"/>
          <p:nvPr/>
        </p:nvSpPr>
        <p:spPr>
          <a:xfrm>
            <a:off x="0" y="6519624"/>
            <a:ext cx="12192000" cy="365760"/>
          </a:xfrm>
          <a:prstGeom prst="rect">
            <a:avLst/>
          </a:prstGeom>
        </p:spPr>
        <p:txBody>
          <a:bodyPr wrap="square" lIns="116861" tIns="58423" rIns="116861" bIns="5842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168525"/>
            <a:r>
              <a:rPr lang="en-GB" sz="1200" dirty="0">
                <a:solidFill>
                  <a:prstClr val="black"/>
                </a:solidFill>
                <a:cs typeface="Arial" pitchFamily="34" charset="0"/>
              </a:rPr>
              <a:t>Source: Prepared by </a:t>
            </a:r>
            <a:r>
              <a:rPr lang="en-GB" sz="1200" dirty="0">
                <a:solidFill>
                  <a:prstClr val="black"/>
                </a:solidFill>
                <a:cs typeface="Arial" pitchFamily="34" charset="0"/>
                <a:hlinkClick r:id="rId3"/>
              </a:rPr>
              <a:t>www.aidsdatahub.org</a:t>
            </a:r>
            <a:r>
              <a:rPr lang="en-GB" sz="1200" dirty="0">
                <a:solidFill>
                  <a:prstClr val="black"/>
                </a:solidFill>
                <a:cs typeface="Arial" pitchFamily="34" charset="0"/>
              </a:rPr>
              <a:t> based on  Global AIDS Response Progress Reporting and Global AIDS Monitoring </a:t>
            </a:r>
          </a:p>
        </p:txBody>
      </p:sp>
      <p:graphicFrame>
        <p:nvGraphicFramePr>
          <p:cNvPr id="10" name="Chart 9">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3480682045"/>
              </p:ext>
            </p:extLst>
          </p:nvPr>
        </p:nvGraphicFramePr>
        <p:xfrm>
          <a:off x="334433" y="2214344"/>
          <a:ext cx="7392000" cy="414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364151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3" y="1513212"/>
            <a:ext cx="11353801" cy="504000"/>
          </a:xfrm>
        </p:spPr>
        <p:txBody>
          <a:bodyPr/>
          <a:lstStyle/>
          <a:p>
            <a:r>
              <a:rPr lang="en-US" dirty="0"/>
              <a:t>Proportion of people who inject drugs with reported sources of new needles and syringes in the last month, 2016</a:t>
            </a:r>
          </a:p>
        </p:txBody>
      </p:sp>
      <p:sp>
        <p:nvSpPr>
          <p:cNvPr id="2" name="Slide Number Placeholder 1"/>
          <p:cNvSpPr>
            <a:spLocks noGrp="1"/>
          </p:cNvSpPr>
          <p:nvPr>
            <p:ph type="sldNum" sz="quarter" idx="10"/>
          </p:nvPr>
        </p:nvSpPr>
        <p:spPr/>
        <p:txBody>
          <a:bodyPr/>
          <a:lstStyle/>
          <a:p>
            <a:fld id="{26C2CD33-3677-460D-89D1-390D86E77732}" type="slidenum">
              <a:rPr lang="th-TH" smtClean="0">
                <a:solidFill>
                  <a:prstClr val="black">
                    <a:tint val="75000"/>
                  </a:prstClr>
                </a:solidFill>
              </a:rPr>
              <a:pPr/>
              <a:t>58</a:t>
            </a:fld>
            <a:endParaRPr lang="th-TH" dirty="0">
              <a:solidFill>
                <a:prstClr val="black">
                  <a:tint val="75000"/>
                </a:prstClr>
              </a:solidFill>
            </a:endParaRPr>
          </a:p>
        </p:txBody>
      </p:sp>
      <p:sp>
        <p:nvSpPr>
          <p:cNvPr id="4" name="Rectangle 6"/>
          <p:cNvSpPr>
            <a:spLocks noChangeArrowheads="1"/>
          </p:cNvSpPr>
          <p:nvPr/>
        </p:nvSpPr>
        <p:spPr bwMode="auto">
          <a:xfrm>
            <a:off x="-76201" y="6477037"/>
            <a:ext cx="11353801" cy="33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8" tIns="45537" rIns="91058" bIns="45537">
            <a:spAutoFit/>
          </a:bodyPr>
          <a:lstStyle/>
          <a:p>
            <a:r>
              <a:rPr lang="en-US" sz="800" dirty="0">
                <a:solidFill>
                  <a:prstClr val="black"/>
                </a:solidFill>
                <a:cs typeface="Arial" pitchFamily="34" charset="0"/>
              </a:rPr>
              <a:t>Source: </a:t>
            </a:r>
            <a:r>
              <a:rPr lang="en-US" sz="800" dirty="0">
                <a:solidFill>
                  <a:srgbClr val="000000"/>
                </a:solidFill>
                <a:cs typeface="Arial" pitchFamily="34" charset="0"/>
              </a:rPr>
              <a:t>Prepared by </a:t>
            </a:r>
            <a:r>
              <a:rPr lang="en-US" sz="800" dirty="0">
                <a:solidFill>
                  <a:srgbClr val="000000"/>
                </a:solidFill>
                <a:cs typeface="Arial" pitchFamily="34" charset="0"/>
                <a:hlinkClick r:id="rId3"/>
              </a:rPr>
              <a:t>www.aidsdatahub.org</a:t>
            </a:r>
            <a:r>
              <a:rPr lang="en-US" sz="800" dirty="0">
                <a:solidFill>
                  <a:srgbClr val="000000"/>
                </a:solidFill>
                <a:cs typeface="Arial" pitchFamily="34" charset="0"/>
              </a:rPr>
              <a:t>  based on  </a:t>
            </a:r>
            <a:r>
              <a:rPr lang="en-US" sz="800" dirty="0" err="1"/>
              <a:t>Mun</a:t>
            </a:r>
            <a:r>
              <a:rPr lang="en-US" sz="800" dirty="0"/>
              <a:t> P., Yi S., and </a:t>
            </a:r>
            <a:r>
              <a:rPr lang="en-US" sz="800" dirty="0" err="1"/>
              <a:t>Tuot</a:t>
            </a:r>
            <a:r>
              <a:rPr lang="en-US" sz="800" dirty="0"/>
              <a:t> S. (2018). National Population Size Estimation, Integrated Biological and Behavioral Survey, and HCV among PWID and PWUD in Cambodia, 2017. Presentation at Sunway Hotel, May 21, 2018.</a:t>
            </a:r>
          </a:p>
        </p:txBody>
      </p:sp>
      <p:sp>
        <p:nvSpPr>
          <p:cNvPr id="6" name="Title 1"/>
          <p:cNvSpPr txBox="1">
            <a:spLocks/>
          </p:cNvSpPr>
          <p:nvPr/>
        </p:nvSpPr>
        <p:spPr>
          <a:xfrm>
            <a:off x="1828800" y="609600"/>
            <a:ext cx="8610600" cy="838200"/>
          </a:xfrm>
          <a:prstGeom prst="rect">
            <a:avLst/>
          </a:prstGeom>
        </p:spPr>
        <p:txBody>
          <a:bodyPr lIns="91058" tIns="45537" rIns="91058" bIns="45537">
            <a:noAutofit/>
          </a:bodyPr>
          <a:lstStyle>
            <a:lvl1pPr algn="l" defTabSz="914400" rtl="0" eaLnBrk="1" latinLnBrk="0" hangingPunct="1">
              <a:spcBef>
                <a:spcPct val="0"/>
              </a:spcBef>
              <a:buNone/>
              <a:defRPr sz="2400" b="1" kern="1200">
                <a:solidFill>
                  <a:srgbClr val="C00000"/>
                </a:solidFill>
                <a:latin typeface="+mj-lt"/>
                <a:ea typeface="+mj-ea"/>
                <a:cs typeface="+mj-cs"/>
              </a:defRPr>
            </a:lvl1pPr>
          </a:lstStyle>
          <a:p>
            <a:endParaRPr lang="en-US" dirty="0"/>
          </a:p>
        </p:txBody>
      </p:sp>
      <p:graphicFrame>
        <p:nvGraphicFramePr>
          <p:cNvPr id="9" name="Chart 8"/>
          <p:cNvGraphicFramePr>
            <a:graphicFrameLocks/>
          </p:cNvGraphicFramePr>
          <p:nvPr>
            <p:extLst>
              <p:ext uri="{D42A27DB-BD31-4B8C-83A1-F6EECF244321}">
                <p14:modId xmlns:p14="http://schemas.microsoft.com/office/powerpoint/2010/main" val="414877468"/>
              </p:ext>
            </p:extLst>
          </p:nvPr>
        </p:nvGraphicFramePr>
        <p:xfrm>
          <a:off x="1940721" y="2743211"/>
          <a:ext cx="8310563" cy="36528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34867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553400"/>
            <a:ext cx="11203563" cy="504000"/>
          </a:xfrm>
        </p:spPr>
        <p:txBody>
          <a:bodyPr/>
          <a:lstStyle/>
          <a:p>
            <a:r>
              <a:rPr lang="en-GB" sz="2400" dirty="0"/>
              <a:t>ART scale up, 2000-2019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59</a:t>
            </a:fld>
            <a:endParaRPr lang="th-TH" dirty="0">
              <a:solidFill>
                <a:prstClr val="black">
                  <a:tint val="75000"/>
                </a:prstClr>
              </a:solidFill>
            </a:endParaRPr>
          </a:p>
        </p:txBody>
      </p:sp>
      <p:sp>
        <p:nvSpPr>
          <p:cNvPr id="5" name="Rectangle 4"/>
          <p:cNvSpPr/>
          <p:nvPr/>
        </p:nvSpPr>
        <p:spPr>
          <a:xfrm>
            <a:off x="213172" y="6504095"/>
            <a:ext cx="11064429" cy="271912"/>
          </a:xfrm>
          <a:prstGeom prst="rect">
            <a:avLst/>
          </a:prstGeom>
        </p:spPr>
        <p:txBody>
          <a:bodyPr wrap="square" lIns="116898" tIns="58441" rIns="116898" bIns="58441">
            <a:spAutoFit/>
          </a:bodyPr>
          <a:lstStyle/>
          <a:p>
            <a:pPr defTabSz="1168897"/>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2031677230"/>
              </p:ext>
            </p:extLst>
          </p:nvPr>
        </p:nvGraphicFramePr>
        <p:xfrm>
          <a:off x="487680" y="1837580"/>
          <a:ext cx="11216640" cy="47548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7499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37" y="1324800"/>
            <a:ext cx="11736963" cy="504000"/>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a:t>
            </a:fld>
            <a:endParaRPr lang="th-TH" dirty="0">
              <a:solidFill>
                <a:prstClr val="black">
                  <a:tint val="75000"/>
                </a:prstClr>
              </a:solidFill>
            </a:endParaRPr>
          </a:p>
        </p:txBody>
      </p:sp>
      <p:sp>
        <p:nvSpPr>
          <p:cNvPr id="5" name="Rectangle 4"/>
          <p:cNvSpPr/>
          <p:nvPr/>
        </p:nvSpPr>
        <p:spPr>
          <a:xfrm>
            <a:off x="213172" y="6629400"/>
            <a:ext cx="11064429" cy="271807"/>
          </a:xfrm>
          <a:prstGeom prst="rect">
            <a:avLst/>
          </a:prstGeom>
        </p:spPr>
        <p:txBody>
          <a:bodyPr wrap="square" lIns="116798" tIns="58389" rIns="116798" bIns="58389">
            <a:spAutoFit/>
          </a:bodyPr>
          <a:lstStyle/>
          <a:p>
            <a:pPr defTabSz="1167876"/>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724740399"/>
              </p:ext>
            </p:extLst>
          </p:nvPr>
        </p:nvGraphicFramePr>
        <p:xfrm>
          <a:off x="334433" y="2406000"/>
          <a:ext cx="3840000" cy="414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640538795"/>
              </p:ext>
            </p:extLst>
          </p:nvPr>
        </p:nvGraphicFramePr>
        <p:xfrm>
          <a:off x="4175787" y="2406000"/>
          <a:ext cx="3840000" cy="4147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377657291"/>
              </p:ext>
            </p:extLst>
          </p:nvPr>
        </p:nvGraphicFramePr>
        <p:xfrm>
          <a:off x="8016213" y="2406000"/>
          <a:ext cx="3840000" cy="4147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357642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25" y="1441579"/>
            <a:ext cx="11347878" cy="504000"/>
          </a:xfrm>
        </p:spPr>
        <p:txBody>
          <a:bodyPr/>
          <a:lstStyle/>
          <a:p>
            <a:r>
              <a:rPr lang="en-GB" sz="2400" dirty="0"/>
              <a:t>ART coverage trends among children, adult males and females and all ages, 2000 - 2019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60</a:t>
            </a:fld>
            <a:endParaRPr lang="th-TH" dirty="0">
              <a:solidFill>
                <a:prstClr val="black">
                  <a:tint val="75000"/>
                </a:prstClr>
              </a:solidFill>
            </a:endParaRPr>
          </a:p>
        </p:txBody>
      </p:sp>
      <p:sp>
        <p:nvSpPr>
          <p:cNvPr id="5" name="Rectangle 4"/>
          <p:cNvSpPr/>
          <p:nvPr/>
        </p:nvSpPr>
        <p:spPr>
          <a:xfrm>
            <a:off x="213172" y="6585997"/>
            <a:ext cx="11064429" cy="272003"/>
          </a:xfrm>
          <a:prstGeom prst="rect">
            <a:avLst/>
          </a:prstGeom>
        </p:spPr>
        <p:txBody>
          <a:bodyPr wrap="square" lIns="116984" tIns="58486" rIns="116984" bIns="58486">
            <a:spAutoFit/>
          </a:bodyPr>
          <a:lstStyle/>
          <a:p>
            <a:pPr defTabSz="1169779"/>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p:cNvGraphicFramePr>
          <p:nvPr>
            <p:extLst>
              <p:ext uri="{D42A27DB-BD31-4B8C-83A1-F6EECF244321}">
                <p14:modId xmlns:p14="http://schemas.microsoft.com/office/powerpoint/2010/main" val="761268929"/>
              </p:ext>
            </p:extLst>
          </p:nvPr>
        </p:nvGraphicFramePr>
        <p:xfrm>
          <a:off x="0" y="2219326"/>
          <a:ext cx="6720000" cy="44074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236975470"/>
              </p:ext>
            </p:extLst>
          </p:nvPr>
        </p:nvGraphicFramePr>
        <p:xfrm>
          <a:off x="6788480" y="2118254"/>
          <a:ext cx="5280000" cy="4406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639496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GB" sz="2400" dirty="0"/>
              <a:t>Estimated adults living with HIV, adults receiving ARVs, and adult ART coverage,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61</a:t>
            </a:fld>
            <a:endParaRPr lang="th-TH" dirty="0">
              <a:solidFill>
                <a:prstClr val="black">
                  <a:tint val="75000"/>
                </a:prstClr>
              </a:solidFill>
            </a:endParaRPr>
          </a:p>
        </p:txBody>
      </p:sp>
      <p:sp>
        <p:nvSpPr>
          <p:cNvPr id="5" name="Rectangle 4"/>
          <p:cNvSpPr/>
          <p:nvPr/>
        </p:nvSpPr>
        <p:spPr>
          <a:xfrm>
            <a:off x="213172" y="6504091"/>
            <a:ext cx="11064429" cy="271956"/>
          </a:xfrm>
          <a:prstGeom prst="rect">
            <a:avLst/>
          </a:prstGeom>
        </p:spPr>
        <p:txBody>
          <a:bodyPr wrap="square" lIns="116939" tIns="58463" rIns="116939" bIns="58463">
            <a:spAutoFit/>
          </a:bodyPr>
          <a:lstStyle/>
          <a:p>
            <a:pPr defTabSz="1169315"/>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2146709373"/>
              </p:ext>
            </p:extLst>
          </p:nvPr>
        </p:nvGraphicFramePr>
        <p:xfrm>
          <a:off x="1679225" y="2114938"/>
          <a:ext cx="8833555" cy="4389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198503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553400"/>
            <a:ext cx="11203563" cy="504000"/>
          </a:xfrm>
        </p:spPr>
        <p:txBody>
          <a:bodyPr/>
          <a:lstStyle/>
          <a:p>
            <a:r>
              <a:rPr lang="en-US" sz="2400" dirty="0"/>
              <a:t>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62</a:t>
            </a:fld>
            <a:endParaRPr lang="th-TH" dirty="0">
              <a:solidFill>
                <a:prstClr val="black">
                  <a:tint val="75000"/>
                </a:prstClr>
              </a:solidFill>
            </a:endParaRPr>
          </a:p>
        </p:txBody>
      </p:sp>
      <p:sp>
        <p:nvSpPr>
          <p:cNvPr id="5" name="Rectangle 4"/>
          <p:cNvSpPr/>
          <p:nvPr/>
        </p:nvSpPr>
        <p:spPr>
          <a:xfrm>
            <a:off x="213172" y="6504059"/>
            <a:ext cx="11064429" cy="272253"/>
          </a:xfrm>
          <a:prstGeom prst="rect">
            <a:avLst/>
          </a:prstGeom>
        </p:spPr>
        <p:txBody>
          <a:bodyPr wrap="square" lIns="117221" tIns="58610" rIns="117221" bIns="58610">
            <a:spAutoFit/>
          </a:bodyPr>
          <a:lstStyle/>
          <a:p>
            <a:pPr defTabSz="1172215"/>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1. UNAIDS. (2020). UNAIDS 2019 HIV Estimates; 2.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and 3. Global AIDS Monitoring (GAM) 2020 </a:t>
            </a:r>
          </a:p>
        </p:txBody>
      </p:sp>
      <p:graphicFrame>
        <p:nvGraphicFramePr>
          <p:cNvPr id="6" name="Chart 5">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4200646919"/>
              </p:ext>
            </p:extLst>
          </p:nvPr>
        </p:nvGraphicFramePr>
        <p:xfrm>
          <a:off x="426720" y="2219266"/>
          <a:ext cx="11338560" cy="42847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188373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HIV testing and 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63</a:t>
            </a:fld>
            <a:endParaRPr lang="th-TH" dirty="0">
              <a:solidFill>
                <a:prstClr val="black">
                  <a:tint val="75000"/>
                </a:prstClr>
              </a:solidFill>
            </a:endParaRPr>
          </a:p>
        </p:txBody>
      </p:sp>
      <p:sp>
        <p:nvSpPr>
          <p:cNvPr id="5" name="Rectangle 4"/>
          <p:cNvSpPr/>
          <p:nvPr/>
        </p:nvSpPr>
        <p:spPr>
          <a:xfrm>
            <a:off x="213172" y="6585943"/>
            <a:ext cx="11064429" cy="272057"/>
          </a:xfrm>
          <a:prstGeom prst="rect">
            <a:avLst/>
          </a:prstGeom>
        </p:spPr>
        <p:txBody>
          <a:bodyPr wrap="square" lIns="117034" tIns="58513" rIns="117034" bIns="58513">
            <a:spAutoFit/>
          </a:bodyPr>
          <a:lstStyle/>
          <a:p>
            <a:pPr defTabSz="1170293"/>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7" name="Chart 6">
            <a:extLst>
              <a:ext uri="{FF2B5EF4-FFF2-40B4-BE49-F238E27FC236}">
                <a16:creationId xmlns:a16="http://schemas.microsoft.com/office/drawing/2014/main" id="{EA417A1E-EA00-413F-84C6-BA7CFF16C5B5}"/>
              </a:ext>
            </a:extLst>
          </p:cNvPr>
          <p:cNvGraphicFramePr>
            <a:graphicFrameLocks/>
          </p:cNvGraphicFramePr>
          <p:nvPr>
            <p:extLst>
              <p:ext uri="{D42A27DB-BD31-4B8C-83A1-F6EECF244321}">
                <p14:modId xmlns:p14="http://schemas.microsoft.com/office/powerpoint/2010/main" val="1029136126"/>
              </p:ext>
            </p:extLst>
          </p:nvPr>
        </p:nvGraphicFramePr>
        <p:xfrm>
          <a:off x="2057400" y="2104770"/>
          <a:ext cx="7988300" cy="43712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52363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GB" sz="2400" dirty="0"/>
              <a:t>Estimated number of pregnant women living with HIV, pregnant women receiving ARVs, and PMTCT coverage,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64</a:t>
            </a:fld>
            <a:endParaRPr lang="th-TH" dirty="0">
              <a:solidFill>
                <a:prstClr val="black">
                  <a:tint val="75000"/>
                </a:prstClr>
              </a:solidFill>
            </a:endParaRPr>
          </a:p>
        </p:txBody>
      </p:sp>
      <p:sp>
        <p:nvSpPr>
          <p:cNvPr id="5" name="Rectangle 4"/>
          <p:cNvSpPr/>
          <p:nvPr/>
        </p:nvSpPr>
        <p:spPr>
          <a:xfrm>
            <a:off x="213172" y="6504084"/>
            <a:ext cx="11064429" cy="272114"/>
          </a:xfrm>
          <a:prstGeom prst="rect">
            <a:avLst/>
          </a:prstGeom>
        </p:spPr>
        <p:txBody>
          <a:bodyPr wrap="square" lIns="117089" tIns="58541" rIns="117089" bIns="58541">
            <a:spAutoFit/>
          </a:bodyPr>
          <a:lstStyle/>
          <a:p>
            <a:pPr defTabSz="1170854"/>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noGrp="1"/>
          </p:cNvGraphicFramePr>
          <p:nvPr>
            <p:extLst>
              <p:ext uri="{D42A27DB-BD31-4B8C-83A1-F6EECF244321}">
                <p14:modId xmlns:p14="http://schemas.microsoft.com/office/powerpoint/2010/main" val="1970553166"/>
              </p:ext>
            </p:extLst>
          </p:nvPr>
        </p:nvGraphicFramePr>
        <p:xfrm>
          <a:off x="1679225" y="2114938"/>
          <a:ext cx="8833555" cy="4389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631911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553400"/>
            <a:ext cx="11203563" cy="504000"/>
          </a:xfrm>
        </p:spPr>
        <p:txBody>
          <a:bodyPr/>
          <a:lstStyle/>
          <a:p>
            <a:r>
              <a:rPr lang="en-US" sz="2400" dirty="0"/>
              <a:t>PMTCT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65</a:t>
            </a:fld>
            <a:endParaRPr lang="th-TH" dirty="0">
              <a:solidFill>
                <a:prstClr val="black">
                  <a:tint val="75000"/>
                </a:prstClr>
              </a:solidFill>
            </a:endParaRPr>
          </a:p>
        </p:txBody>
      </p:sp>
      <p:sp>
        <p:nvSpPr>
          <p:cNvPr id="5" name="Rectangle 4"/>
          <p:cNvSpPr/>
          <p:nvPr/>
        </p:nvSpPr>
        <p:spPr>
          <a:xfrm>
            <a:off x="213172" y="6504075"/>
            <a:ext cx="11064429" cy="272182"/>
          </a:xfrm>
          <a:prstGeom prst="rect">
            <a:avLst/>
          </a:prstGeom>
        </p:spPr>
        <p:txBody>
          <a:bodyPr wrap="square" lIns="117152" tIns="58575" rIns="117152" bIns="58575">
            <a:spAutoFit/>
          </a:bodyPr>
          <a:lstStyle/>
          <a:p>
            <a:pPr defTabSz="1171510"/>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1. UNAIDS. (2020). UNAIDS 2019 HIV Estimates; 2.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and 3. Global AIDS Monitoring (GAM) 2020 </a:t>
            </a:r>
          </a:p>
        </p:txBody>
      </p:sp>
      <p:graphicFrame>
        <p:nvGraphicFramePr>
          <p:cNvPr id="6" name="Chart 5">
            <a:extLst>
              <a:ext uri="{FF2B5EF4-FFF2-40B4-BE49-F238E27FC236}">
                <a16:creationId xmlns:a16="http://schemas.microsoft.com/office/drawing/2014/main" id="{5549C6C6-5356-4C0F-BE33-16A4E9EA2A44}"/>
              </a:ext>
            </a:extLst>
          </p:cNvPr>
          <p:cNvGraphicFramePr>
            <a:graphicFrameLocks/>
          </p:cNvGraphicFramePr>
          <p:nvPr>
            <p:extLst>
              <p:ext uri="{D42A27DB-BD31-4B8C-83A1-F6EECF244321}">
                <p14:modId xmlns:p14="http://schemas.microsoft.com/office/powerpoint/2010/main" val="542734449"/>
              </p:ext>
            </p:extLst>
          </p:nvPr>
        </p:nvGraphicFramePr>
        <p:xfrm>
          <a:off x="1371600" y="2305050"/>
          <a:ext cx="9448800" cy="38679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460191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5187" y="1127219"/>
            <a:ext cx="8991600" cy="3477506"/>
          </a:xfrm>
          <a:prstGeom prst="rect">
            <a:avLst/>
          </a:prstGeom>
        </p:spPr>
        <p:txBody>
          <a:bodyPr wrap="square" lIns="91058" tIns="45537" rIns="91058" bIns="45537">
            <a:spAutoFit/>
          </a:bodyPr>
          <a:lstStyle/>
          <a:p>
            <a:pPr>
              <a:lnSpc>
                <a:spcPts val="2200"/>
              </a:lnSpc>
            </a:pPr>
            <a:br>
              <a:rPr lang="en-US" sz="2100" dirty="0">
                <a:solidFill>
                  <a:prstClr val="black"/>
                </a:solidFill>
                <a:latin typeface="Arial" pitchFamily="34" charset="0"/>
                <a:cs typeface="Arial" pitchFamily="34" charset="0"/>
              </a:rPr>
            </a:br>
            <a:r>
              <a:rPr lang="en-US" b="1" dirty="0">
                <a:solidFill>
                  <a:prstClr val="black"/>
                </a:solidFill>
                <a:latin typeface="Arial" pitchFamily="34" charset="0"/>
                <a:cs typeface="Arial" pitchFamily="34" charset="0"/>
              </a:rPr>
              <a:t>Selected indicators of response from NCPI 2014</a:t>
            </a:r>
          </a:p>
          <a:p>
            <a:pPr>
              <a:lnSpc>
                <a:spcPts val="2200"/>
              </a:lnSpc>
            </a:pPr>
            <a:endParaRPr lang="en-US" b="1" i="1" dirty="0">
              <a:solidFill>
                <a:prstClr val="black"/>
              </a:solidFill>
              <a:latin typeface="Arial" pitchFamily="34" charset="0"/>
              <a:cs typeface="Arial" pitchFamily="34" charset="0"/>
            </a:endParaRPr>
          </a:p>
          <a:p>
            <a:pPr>
              <a:lnSpc>
                <a:spcPts val="2200"/>
              </a:lnSpc>
            </a:pPr>
            <a:r>
              <a:rPr lang="en-US" b="1" i="1" dirty="0">
                <a:solidFill>
                  <a:prstClr val="black"/>
                </a:solidFill>
                <a:latin typeface="Arial" pitchFamily="34" charset="0"/>
                <a:cs typeface="Arial" pitchFamily="34" charset="0"/>
              </a:rPr>
              <a:t>Access to justice:</a:t>
            </a:r>
          </a:p>
          <a:p>
            <a:pPr>
              <a:lnSpc>
                <a:spcPts val="2200"/>
              </a:lnSpc>
            </a:pPr>
            <a:r>
              <a:rPr lang="en-US" dirty="0">
                <a:solidFill>
                  <a:prstClr val="black"/>
                </a:solidFill>
                <a:latin typeface="Arial" pitchFamily="34" charset="0"/>
                <a:cs typeface="Arial" pitchFamily="34" charset="0"/>
              </a:rPr>
              <a:t>         Legal services (legal aid or other)                NHRI or other mechanisms </a:t>
            </a:r>
          </a:p>
          <a:p>
            <a:pPr>
              <a:lnSpc>
                <a:spcPts val="2200"/>
              </a:lnSpc>
            </a:pPr>
            <a:r>
              <a:rPr lang="en-US" i="1" dirty="0">
                <a:solidFill>
                  <a:prstClr val="black"/>
                </a:solidFill>
                <a:latin typeface="Arial" pitchFamily="34" charset="0"/>
                <a:cs typeface="Arial" pitchFamily="34" charset="0"/>
              </a:rPr>
              <a:t> </a:t>
            </a:r>
            <a:br>
              <a:rPr lang="en-US" sz="800" i="1" dirty="0">
                <a:solidFill>
                  <a:prstClr val="black"/>
                </a:solidFill>
                <a:latin typeface="Arial" pitchFamily="34" charset="0"/>
                <a:cs typeface="Arial" pitchFamily="34" charset="0"/>
              </a:rPr>
            </a:b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r>
              <a:rPr lang="en-US" sz="1200" dirty="0">
                <a:solidFill>
                  <a:prstClr val="black"/>
                </a:solidFill>
                <a:latin typeface="Arial"/>
                <a:cs typeface="Arial"/>
              </a:rPr>
              <a:t>                                                                                               </a:t>
            </a:r>
          </a:p>
        </p:txBody>
      </p:sp>
      <p:sp>
        <p:nvSpPr>
          <p:cNvPr id="7" name="Rectangle 6"/>
          <p:cNvSpPr/>
          <p:nvPr/>
        </p:nvSpPr>
        <p:spPr>
          <a:xfrm>
            <a:off x="2971800" y="476107"/>
            <a:ext cx="7467600" cy="538239"/>
          </a:xfrm>
          <a:prstGeom prst="rect">
            <a:avLst/>
          </a:prstGeom>
        </p:spPr>
        <p:txBody>
          <a:bodyPr wrap="square" lIns="91058" tIns="45537" rIns="91058" bIns="45537">
            <a:spAutoFit/>
          </a:bodyPr>
          <a:lstStyle/>
          <a:p>
            <a:r>
              <a:rPr lang="en-US" sz="2900" dirty="0">
                <a:solidFill>
                  <a:srgbClr val="00AEEF"/>
                </a:solidFill>
                <a:latin typeface="Arial" pitchFamily="34" charset="0"/>
                <a:cs typeface="Arial" pitchFamily="34" charset="0"/>
              </a:rPr>
              <a:t>National data on stigma and discrimination </a:t>
            </a:r>
            <a:endParaRPr lang="en-GB" sz="2900" dirty="0">
              <a:solidFill>
                <a:srgbClr val="00AEEF"/>
              </a:solidFill>
              <a:latin typeface="Arial" pitchFamily="34" charset="0"/>
              <a:cs typeface="Arial" pitchFamily="34" charset="0"/>
            </a:endParaRPr>
          </a:p>
        </p:txBody>
      </p:sp>
      <p:sp>
        <p:nvSpPr>
          <p:cNvPr id="14" name="Oval 13"/>
          <p:cNvSpPr/>
          <p:nvPr/>
        </p:nvSpPr>
        <p:spPr>
          <a:xfrm>
            <a:off x="1846293" y="2317260"/>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rtlCol="0" anchor="ctr"/>
          <a:lstStyle/>
          <a:p>
            <a:pPr algn="ctr"/>
            <a:endParaRPr lang="en-GB" dirty="0">
              <a:solidFill>
                <a:prstClr val="white"/>
              </a:solidFill>
            </a:endParaRPr>
          </a:p>
        </p:txBody>
      </p:sp>
      <p:sp>
        <p:nvSpPr>
          <p:cNvPr id="16" name="Oval 15"/>
          <p:cNvSpPr/>
          <p:nvPr/>
        </p:nvSpPr>
        <p:spPr>
          <a:xfrm>
            <a:off x="6285743" y="2349060"/>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rtlCol="0" anchor="ctr"/>
          <a:lstStyle/>
          <a:p>
            <a:pPr algn="ctr"/>
            <a:endParaRPr lang="en-GB" dirty="0">
              <a:solidFill>
                <a:prstClr val="white"/>
              </a:solidFill>
            </a:endParaRPr>
          </a:p>
        </p:txBody>
      </p:sp>
      <p:sp>
        <p:nvSpPr>
          <p:cNvPr id="19" name="TextBox 18"/>
          <p:cNvSpPr txBox="1"/>
          <p:nvPr/>
        </p:nvSpPr>
        <p:spPr>
          <a:xfrm>
            <a:off x="2935259" y="4879601"/>
            <a:ext cx="6471457" cy="1292292"/>
          </a:xfrm>
          <a:prstGeom prst="rect">
            <a:avLst/>
          </a:prstGeom>
          <a:noFill/>
          <a:ln w="15875">
            <a:solidFill>
              <a:schemeClr val="bg1">
                <a:lumMod val="50000"/>
                <a:alpha val="48000"/>
              </a:schemeClr>
            </a:solidFill>
          </a:ln>
        </p:spPr>
        <p:txBody>
          <a:bodyPr wrap="square" lIns="91058" tIns="45537" rIns="91058" bIns="45537" rtlCol="0">
            <a:spAutoFit/>
          </a:bodyPr>
          <a:lstStyle/>
          <a:p>
            <a:pPr indent="-113830"/>
            <a:r>
              <a:rPr lang="en-US" sz="2400" dirty="0">
                <a:solidFill>
                  <a:srgbClr val="00B0F0"/>
                </a:solidFill>
                <a:latin typeface="Arial" pitchFamily="34" charset="0"/>
                <a:cs typeface="Arial" pitchFamily="34" charset="0"/>
              </a:rPr>
              <a:t>STIGMA INDEX </a:t>
            </a:r>
          </a:p>
          <a:p>
            <a:pPr indent="-113830"/>
            <a:r>
              <a:rPr lang="en-US" dirty="0">
                <a:solidFill>
                  <a:srgbClr val="00B0F0"/>
                </a:solidFill>
                <a:latin typeface="Arial" pitchFamily="34" charset="0"/>
                <a:cs typeface="Arial" pitchFamily="34" charset="0"/>
              </a:rPr>
              <a:t>(2010 Data) </a:t>
            </a:r>
          </a:p>
          <a:p>
            <a:pPr indent="-113830"/>
            <a:r>
              <a:rPr lang="en-US" dirty="0">
                <a:solidFill>
                  <a:prstClr val="black"/>
                </a:solidFill>
                <a:latin typeface="Arial" pitchFamily="34" charset="0"/>
                <a:cs typeface="Arial" pitchFamily="34" charset="0"/>
              </a:rPr>
              <a:t>Percent of PLHIV respondents who avoided going to a local clinic when needed because of HIV status:  </a:t>
            </a:r>
            <a:r>
              <a:rPr lang="en-US" dirty="0">
                <a:solidFill>
                  <a:srgbClr val="00B0F0"/>
                </a:solidFill>
                <a:latin typeface="Arial" pitchFamily="34" charset="0"/>
                <a:cs typeface="Arial" pitchFamily="34" charset="0"/>
              </a:rPr>
              <a:t>24%</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4" y="226787"/>
            <a:ext cx="1099959" cy="109996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828566483"/>
              </p:ext>
            </p:extLst>
          </p:nvPr>
        </p:nvGraphicFramePr>
        <p:xfrm>
          <a:off x="1676400" y="2958138"/>
          <a:ext cx="8761336" cy="1819841"/>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630936">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10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8/10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8/10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4/10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560832">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5/10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8/10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3/10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3" name="Flowchart: Merge 7"/>
          <p:cNvSpPr/>
          <p:nvPr/>
        </p:nvSpPr>
        <p:spPr>
          <a:xfrm>
            <a:off x="9906000" y="3429000"/>
            <a:ext cx="304800" cy="228600"/>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rtlCol="0" anchor="ctr"/>
          <a:lstStyle/>
          <a:p>
            <a:pPr algn="ctr"/>
            <a:endParaRPr lang="en-GB" dirty="0">
              <a:solidFill>
                <a:prstClr val="white"/>
              </a:solidFill>
            </a:endParaRPr>
          </a:p>
        </p:txBody>
      </p:sp>
      <p:sp>
        <p:nvSpPr>
          <p:cNvPr id="12" name="Wave 11"/>
          <p:cNvSpPr/>
          <p:nvPr/>
        </p:nvSpPr>
        <p:spPr>
          <a:xfrm>
            <a:off x="9906000" y="4038600"/>
            <a:ext cx="279400" cy="158750"/>
          </a:xfrm>
          <a:prstGeom prst="wav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058" tIns="45537" rIns="91058" bIns="45537" numCol="1" spcCol="0" rtlCol="0" fromWordArt="0" anchor="ctr" anchorCtr="0" forceAA="0" compatLnSpc="1">
            <a:prstTxWarp prst="textNoShape">
              <a:avLst/>
            </a:prstTxWarp>
            <a:noAutofit/>
          </a:bodyPr>
          <a:lstStyle/>
          <a:p>
            <a:endParaRPr lang="en-US" dirty="0">
              <a:solidFill>
                <a:prstClr val="white"/>
              </a:solidFill>
            </a:endParaRPr>
          </a:p>
        </p:txBody>
      </p:sp>
      <p:sp>
        <p:nvSpPr>
          <p:cNvPr id="8" name="Slide Number Placeholder 7"/>
          <p:cNvSpPr>
            <a:spLocks noGrp="1"/>
          </p:cNvSpPr>
          <p:nvPr>
            <p:ph type="sldNum" sz="quarter" idx="12"/>
          </p:nvPr>
        </p:nvSpPr>
        <p:spPr/>
        <p:txBody>
          <a:bodyPr/>
          <a:lstStyle/>
          <a:p>
            <a:fld id="{84BB6952-0182-45BD-AA28-A5322F469A92}" type="slidenum">
              <a:rPr lang="en-GB" smtClean="0">
                <a:solidFill>
                  <a:prstClr val="black">
                    <a:tint val="75000"/>
                  </a:prstClr>
                </a:solidFill>
              </a:rPr>
              <a:pPr/>
              <a:t>66</a:t>
            </a:fld>
            <a:endParaRPr lang="en-GB" dirty="0">
              <a:solidFill>
                <a:prstClr val="black">
                  <a:tint val="75000"/>
                </a:prstClr>
              </a:solidFill>
            </a:endParaRPr>
          </a:p>
        </p:txBody>
      </p:sp>
      <p:sp>
        <p:nvSpPr>
          <p:cNvPr id="15" name="Rectangle 14"/>
          <p:cNvSpPr/>
          <p:nvPr/>
        </p:nvSpPr>
        <p:spPr>
          <a:xfrm>
            <a:off x="0" y="6523558"/>
            <a:ext cx="8077200" cy="215074"/>
          </a:xfrm>
          <a:prstGeom prst="rect">
            <a:avLst/>
          </a:prstGeom>
        </p:spPr>
        <p:txBody>
          <a:bodyPr wrap="square" lIns="91058" tIns="45537" rIns="91058" bIns="45537">
            <a:spAutoFit/>
          </a:bodyPr>
          <a:lstStyle/>
          <a:p>
            <a:pPr>
              <a:defRPr/>
            </a:pPr>
            <a:r>
              <a:rPr lang="en-US" sz="800" kern="0" dirty="0">
                <a:solidFill>
                  <a:prstClr val="black"/>
                </a:solidFill>
                <a:latin typeface="Arial" pitchFamily="34" charset="0"/>
                <a:cs typeface="Arial" pitchFamily="34" charset="0"/>
              </a:rPr>
              <a:t>Source: </a:t>
            </a:r>
            <a:r>
              <a:rPr lang="en-GB" sz="800" kern="0" dirty="0">
                <a:solidFill>
                  <a:sysClr val="windowText" lastClr="000000"/>
                </a:solidFill>
                <a:latin typeface="Arial" pitchFamily="34" charset="0"/>
                <a:cs typeface="Arial" pitchFamily="34" charset="0"/>
              </a:rPr>
              <a:t>Prepared by UNAIDS Regional Support Team Asia and the Pacific and</a:t>
            </a:r>
            <a:r>
              <a:rPr lang="en-GB" sz="800" u="sng" kern="0" dirty="0">
                <a:solidFill>
                  <a:sysClr val="windowText" lastClr="000000"/>
                </a:solidFill>
                <a:latin typeface="Arial" pitchFamily="34" charset="0"/>
                <a:cs typeface="Arial" pitchFamily="34" charset="0"/>
                <a:hlinkClick r:id="rId4"/>
              </a:rPr>
              <a:t>www.aidsdatahub.org</a:t>
            </a:r>
            <a:r>
              <a:rPr lang="en-GB" sz="800" kern="0" dirty="0">
                <a:solidFill>
                  <a:sysClr val="windowText" lastClr="000000"/>
                </a:solidFill>
                <a:latin typeface="Arial" pitchFamily="34" charset="0"/>
                <a:cs typeface="Arial" pitchFamily="34" charset="0"/>
              </a:rPr>
              <a:t> based on information provided by UNAIDS country office and partners.</a:t>
            </a:r>
          </a:p>
        </p:txBody>
      </p:sp>
    </p:spTree>
    <p:extLst>
      <p:ext uri="{BB962C8B-B14F-4D97-AF65-F5344CB8AC3E}">
        <p14:creationId xmlns:p14="http://schemas.microsoft.com/office/powerpoint/2010/main" val="31071348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91544" y="1196753"/>
            <a:ext cx="8229600" cy="792088"/>
          </a:xfrm>
          <a:prstGeom prst="rect">
            <a:avLst/>
          </a:prstGeom>
          <a:noFill/>
        </p:spPr>
        <p:txBody>
          <a:bodyPr vert="horz" wrap="square" lIns="91058" tIns="45537" rIns="91058" bIns="45537" numCol="1" anchor="ctr" anchorCtr="0" compatLnSpc="1">
            <a:prstTxWarp prst="textNoShape">
              <a:avLst/>
            </a:prstTxWarp>
            <a:noAutofit/>
          </a:bodyPr>
          <a:lstStyle>
            <a:lvl1pPr algn="ctr" defTabSz="457200" eaLnBrk="0" fontAlgn="base" hangingPunct="0">
              <a:spcBef>
                <a:spcPct val="0"/>
              </a:spcBef>
              <a:spcAft>
                <a:spcPct val="0"/>
              </a:spcAft>
              <a:defRPr sz="2600" b="1">
                <a:solidFill>
                  <a:srgbClr val="00B0F0"/>
                </a:solidFill>
                <a:latin typeface="Arial" pitchFamily="34" charset="0"/>
                <a:ea typeface="ＭＳ Ｐゴシック" charset="-128"/>
                <a:cs typeface="Arial" pitchFamily="34" charset="0"/>
              </a:defRPr>
            </a:lvl1pPr>
            <a:lvl2pPr algn="ctr" defTabSz="457200" eaLnBrk="0" fontAlgn="base" hangingPunct="0">
              <a:spcBef>
                <a:spcPct val="0"/>
              </a:spcBef>
              <a:spcAft>
                <a:spcPct val="0"/>
              </a:spcAft>
              <a:defRPr sz="4400">
                <a:latin typeface="Calibri" charset="0"/>
                <a:ea typeface="ＭＳ Ｐゴシック" charset="-128"/>
                <a:cs typeface="ＭＳ Ｐゴシック" charset="-128"/>
              </a:defRPr>
            </a:lvl2pPr>
            <a:lvl3pPr algn="ctr" defTabSz="457200" eaLnBrk="0" fontAlgn="base" hangingPunct="0">
              <a:spcBef>
                <a:spcPct val="0"/>
              </a:spcBef>
              <a:spcAft>
                <a:spcPct val="0"/>
              </a:spcAft>
              <a:defRPr sz="4400">
                <a:latin typeface="Calibri" charset="0"/>
                <a:ea typeface="ＭＳ Ｐゴシック" charset="-128"/>
                <a:cs typeface="ＭＳ Ｐゴシック" charset="-128"/>
              </a:defRPr>
            </a:lvl3pPr>
            <a:lvl4pPr algn="ctr" defTabSz="457200" eaLnBrk="0" fontAlgn="base" hangingPunct="0">
              <a:spcBef>
                <a:spcPct val="0"/>
              </a:spcBef>
              <a:spcAft>
                <a:spcPct val="0"/>
              </a:spcAft>
              <a:defRPr sz="4400">
                <a:latin typeface="Calibri" charset="0"/>
                <a:ea typeface="ＭＳ Ｐゴシック" charset="-128"/>
                <a:cs typeface="ＭＳ Ｐゴシック" charset="-128"/>
              </a:defRPr>
            </a:lvl4pPr>
            <a:lvl5pPr algn="ctr" defTabSz="457200" eaLnBrk="0" fontAlgn="base" hangingPunct="0">
              <a:spcBef>
                <a:spcPct val="0"/>
              </a:spcBef>
              <a:spcAft>
                <a:spcPct val="0"/>
              </a:spcAft>
              <a:defRPr sz="4400">
                <a:latin typeface="Calibri" charset="0"/>
                <a:ea typeface="ＭＳ Ｐゴシック" charset="-128"/>
                <a:cs typeface="ＭＳ Ｐゴシック" charset="-128"/>
              </a:defRPr>
            </a:lvl5pPr>
            <a:lvl6pPr marL="457200" algn="ctr" defTabSz="457200" fontAlgn="base">
              <a:spcBef>
                <a:spcPct val="0"/>
              </a:spcBef>
              <a:spcAft>
                <a:spcPct val="0"/>
              </a:spcAft>
              <a:defRPr sz="4400">
                <a:latin typeface="Calibri" charset="0"/>
                <a:ea typeface="ＭＳ Ｐゴシック" charset="-128"/>
                <a:cs typeface="ＭＳ Ｐゴシック" charset="-128"/>
              </a:defRPr>
            </a:lvl6pPr>
            <a:lvl7pPr marL="914400" algn="ctr" defTabSz="457200" fontAlgn="base">
              <a:spcBef>
                <a:spcPct val="0"/>
              </a:spcBef>
              <a:spcAft>
                <a:spcPct val="0"/>
              </a:spcAft>
              <a:defRPr sz="4400">
                <a:latin typeface="Calibri" charset="0"/>
                <a:ea typeface="ＭＳ Ｐゴシック" charset="-128"/>
                <a:cs typeface="ＭＳ Ｐゴシック" charset="-128"/>
              </a:defRPr>
            </a:lvl7pPr>
            <a:lvl8pPr marL="1371600" algn="ctr" defTabSz="457200" fontAlgn="base">
              <a:spcBef>
                <a:spcPct val="0"/>
              </a:spcBef>
              <a:spcAft>
                <a:spcPct val="0"/>
              </a:spcAft>
              <a:defRPr sz="4400">
                <a:latin typeface="Calibri" charset="0"/>
                <a:ea typeface="ＭＳ Ｐゴシック" charset="-128"/>
                <a:cs typeface="ＭＳ Ｐゴシック" charset="-128"/>
              </a:defRPr>
            </a:lvl8pPr>
            <a:lvl9pPr marL="1828800" algn="ctr" defTabSz="457200" fontAlgn="base">
              <a:spcBef>
                <a:spcPct val="0"/>
              </a:spcBef>
              <a:spcAft>
                <a:spcPct val="0"/>
              </a:spcAft>
              <a:defRPr sz="4400">
                <a:latin typeface="Calibri" charset="0"/>
                <a:ea typeface="ＭＳ Ｐゴシック" charset="-128"/>
                <a:cs typeface="ＭＳ Ｐゴシック" charset="-128"/>
              </a:defRPr>
            </a:lvl9pPr>
          </a:lstStyle>
          <a:p>
            <a:pPr>
              <a:defRPr/>
            </a:pPr>
            <a:r>
              <a:rPr lang="en-US" dirty="0">
                <a:solidFill>
                  <a:srgbClr val="C00000"/>
                </a:solidFill>
              </a:rPr>
              <a:t>Human rights and legal environment </a:t>
            </a:r>
          </a:p>
        </p:txBody>
      </p:sp>
      <p:sp>
        <p:nvSpPr>
          <p:cNvPr id="4" name="TextBox 3"/>
          <p:cNvSpPr txBox="1"/>
          <p:nvPr/>
        </p:nvSpPr>
        <p:spPr>
          <a:xfrm>
            <a:off x="1827325" y="4509179"/>
            <a:ext cx="1891093" cy="415129"/>
          </a:xfrm>
          <a:prstGeom prst="rect">
            <a:avLst/>
          </a:prstGeom>
          <a:noFill/>
        </p:spPr>
        <p:txBody>
          <a:bodyPr wrap="none" lIns="91058" tIns="45537" rIns="91058" bIns="45537" rtlCol="0">
            <a:spAutoFit/>
          </a:bodyPr>
          <a:lstStyle/>
          <a:p>
            <a:pPr>
              <a:defRPr/>
            </a:pPr>
            <a:r>
              <a:rPr lang="en-US" sz="2100" b="1" dirty="0">
                <a:solidFill>
                  <a:srgbClr val="00CCFF"/>
                </a:solidFill>
                <a:latin typeface="Arial" pitchFamily="34" charset="0"/>
                <a:cs typeface="Arial" pitchFamily="34" charset="0"/>
              </a:rPr>
              <a:t>Punitive laws</a:t>
            </a:r>
            <a:endParaRPr lang="en-GB" sz="2100" b="1" dirty="0">
              <a:solidFill>
                <a:srgbClr val="00CCFF"/>
              </a:solidFill>
              <a:latin typeface="Arial" pitchFamily="34" charset="0"/>
              <a:cs typeface="Arial" pitchFamily="34" charset="0"/>
            </a:endParaRPr>
          </a:p>
        </p:txBody>
      </p:sp>
      <p:sp>
        <p:nvSpPr>
          <p:cNvPr id="15" name="Rectangle 14"/>
          <p:cNvSpPr/>
          <p:nvPr/>
        </p:nvSpPr>
        <p:spPr>
          <a:xfrm>
            <a:off x="1613203" y="1886671"/>
            <a:ext cx="4449756" cy="553628"/>
          </a:xfrm>
          <a:prstGeom prst="rect">
            <a:avLst/>
          </a:prstGeom>
        </p:spPr>
        <p:txBody>
          <a:bodyPr wrap="square" lIns="91058" tIns="45537" rIns="91058" bIns="45537">
            <a:spAutoFit/>
          </a:bodyPr>
          <a:lstStyle/>
          <a:p>
            <a:pPr>
              <a:defRPr/>
            </a:pPr>
            <a:r>
              <a:rPr lang="en-US" sz="1500" b="1" dirty="0">
                <a:solidFill>
                  <a:srgbClr val="00CCFF"/>
                </a:solidFill>
                <a:latin typeface="Arial" panose="020B0604020202020204" pitchFamily="34" charset="0"/>
                <a:cs typeface="Arial" panose="020B0604020202020204" pitchFamily="34" charset="0"/>
              </a:rPr>
              <a:t>Age of legal capacity to consent independently to an HIV test</a:t>
            </a:r>
          </a:p>
        </p:txBody>
      </p:sp>
      <p:grpSp>
        <p:nvGrpSpPr>
          <p:cNvPr id="16" name="Group 15"/>
          <p:cNvGrpSpPr/>
          <p:nvPr/>
        </p:nvGrpSpPr>
        <p:grpSpPr>
          <a:xfrm>
            <a:off x="2164212" y="2395141"/>
            <a:ext cx="3169207" cy="2160240"/>
            <a:chOff x="323528" y="4437112"/>
            <a:chExt cx="3169206" cy="2160240"/>
          </a:xfrm>
        </p:grpSpPr>
        <p:pic>
          <p:nvPicPr>
            <p:cNvPr id="17" name="Picture 3"/>
            <p:cNvPicPr>
              <a:picLocks noChangeAspect="1" noChangeArrowheads="1"/>
            </p:cNvPicPr>
            <p:nvPr/>
          </p:nvPicPr>
          <p:blipFill rotWithShape="1">
            <a:blip r:embed="rId2">
              <a:clrChange>
                <a:clrFrom>
                  <a:srgbClr val="FFFFFF"/>
                </a:clrFrom>
                <a:clrTo>
                  <a:srgbClr val="FFFFFF">
                    <a:alpha val="0"/>
                  </a:srgbClr>
                </a:clrTo>
              </a:clrChange>
              <a:duotone>
                <a:prstClr val="black"/>
                <a:srgbClr val="9BBB59">
                  <a:tint val="45000"/>
                  <a:satMod val="400000"/>
                </a:srgbClr>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r="73955"/>
            <a:stretch/>
          </p:blipFill>
          <p:spPr bwMode="auto">
            <a:xfrm>
              <a:off x="323528" y="4437112"/>
              <a:ext cx="1034492"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ular Callout 17"/>
            <p:cNvSpPr/>
            <p:nvPr/>
          </p:nvSpPr>
          <p:spPr>
            <a:xfrm>
              <a:off x="1376126" y="4993126"/>
              <a:ext cx="2116608" cy="936104"/>
            </a:xfrm>
            <a:prstGeom prst="wedgeRoundRectCallout">
              <a:avLst>
                <a:gd name="adj1" fmla="val -57055"/>
                <a:gd name="adj2" fmla="val -92002"/>
                <a:gd name="adj3" fmla="val 16667"/>
              </a:avLst>
            </a:prstGeom>
            <a:noFill/>
            <a:ln w="28575" cap="flat" cmpd="sng" algn="ctr">
              <a:solidFill>
                <a:srgbClr val="92B54B"/>
              </a:solidFill>
              <a:prstDash val="solid"/>
            </a:ln>
            <a:effectLst/>
          </p:spPr>
          <p:txBody>
            <a:bodyPr rtlCol="0" anchor="ctr"/>
            <a:lstStyle/>
            <a:p>
              <a:pPr algn="ctr">
                <a:defRPr/>
              </a:pPr>
              <a:endParaRPr lang="en-GB" kern="0">
                <a:solidFill>
                  <a:prstClr val="white"/>
                </a:solidFill>
                <a:latin typeface="Calibri"/>
              </a:endParaRPr>
            </a:p>
          </p:txBody>
        </p:sp>
        <p:sp>
          <p:nvSpPr>
            <p:cNvPr id="19" name="TextBox 18"/>
            <p:cNvSpPr txBox="1"/>
            <p:nvPr/>
          </p:nvSpPr>
          <p:spPr>
            <a:xfrm>
              <a:off x="1414345" y="5006723"/>
              <a:ext cx="2078389" cy="830997"/>
            </a:xfrm>
            <a:prstGeom prst="rect">
              <a:avLst/>
            </a:prstGeom>
            <a:noFill/>
          </p:spPr>
          <p:txBody>
            <a:bodyPr wrap="square" rtlCol="0">
              <a:spAutoFit/>
            </a:bodyPr>
            <a:lstStyle>
              <a:defPPr>
                <a:defRPr lang="en-US"/>
              </a:defPPr>
              <a:lvl1pPr>
                <a:defRPr sz="1200" b="1">
                  <a:solidFill>
                    <a:prstClr val="black"/>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a:defRPr/>
              </a:pPr>
              <a:r>
                <a:rPr lang="en-US" dirty="0"/>
                <a:t>Yes, “under 18” if guardian consent cannot be obtained and in best interests of the child</a:t>
              </a:r>
              <a:endParaRPr lang="en-GB" dirty="0"/>
            </a:p>
          </p:txBody>
        </p:sp>
      </p:grpSp>
      <p:sp>
        <p:nvSpPr>
          <p:cNvPr id="11" name="TextBox 10"/>
          <p:cNvSpPr txBox="1"/>
          <p:nvPr/>
        </p:nvSpPr>
        <p:spPr>
          <a:xfrm>
            <a:off x="186614" y="6512825"/>
            <a:ext cx="11548188" cy="461295"/>
          </a:xfrm>
          <a:prstGeom prst="rect">
            <a:avLst/>
          </a:prstGeom>
          <a:noFill/>
        </p:spPr>
        <p:txBody>
          <a:bodyPr wrap="square" lIns="91058" tIns="45537" rIns="91058" bIns="45537" rtlCol="0">
            <a:spAutoFit/>
          </a:bodyPr>
          <a:lstStyle/>
          <a:p>
            <a:pPr>
              <a:defRPr/>
            </a:pPr>
            <a:r>
              <a:rPr lang="en-US" sz="800" dirty="0">
                <a:solidFill>
                  <a:prstClr val="black"/>
                </a:solidFill>
                <a:latin typeface="Arial" panose="020B0604020202020204" pitchFamily="34" charset="0"/>
                <a:cs typeface="Arial" panose="020B0604020202020204" pitchFamily="34" charset="0"/>
              </a:rPr>
              <a:t>Prepared by </a:t>
            </a:r>
            <a:r>
              <a:rPr lang="en-US" sz="800" dirty="0">
                <a:solidFill>
                  <a:prstClr val="black"/>
                </a:solidFill>
                <a:latin typeface="Arial" panose="020B0604020202020204" pitchFamily="34" charset="0"/>
                <a:cs typeface="Arial" panose="020B0604020202020204" pitchFamily="34" charset="0"/>
                <a:hlinkClick r:id="rId4"/>
              </a:rPr>
              <a:t>www.aidsdatahub.org</a:t>
            </a:r>
            <a:r>
              <a:rPr lang="en-US" sz="800" dirty="0">
                <a:solidFill>
                  <a:prstClr val="black"/>
                </a:solidFill>
                <a:latin typeface="Arial" panose="020B0604020202020204" pitchFamily="34" charset="0"/>
                <a:cs typeface="Arial" panose="020B0604020202020204" pitchFamily="34" charset="0"/>
              </a:rPr>
              <a:t> based on UNAIDS, AIDS Data Hub, UNODC, UNFPA, &amp; UNDP. Punitive Laws Hindering the HIV Response in Asia and the Pacific and World Health Organization -  </a:t>
            </a:r>
            <a:r>
              <a:rPr lang="en-US" sz="800" dirty="0">
                <a:solidFill>
                  <a:prstClr val="black"/>
                </a:solidFill>
                <a:latin typeface="Arial" panose="020B0604020202020204" pitchFamily="34" charset="0"/>
                <a:cs typeface="Arial" panose="020B0604020202020204" pitchFamily="34" charset="0"/>
                <a:hlinkClick r:id="rId5"/>
              </a:rPr>
              <a:t>http://www.who.int/maternal_child_adolescent/epidemiology/policy-indicators/en/</a:t>
            </a:r>
            <a:r>
              <a:rPr lang="en-US" sz="800" dirty="0">
                <a:solidFill>
                  <a:prstClr val="black"/>
                </a:solidFill>
                <a:latin typeface="Arial" panose="020B0604020202020204" pitchFamily="34" charset="0"/>
                <a:cs typeface="Arial" panose="020B0604020202020204" pitchFamily="34" charset="0"/>
              </a:rPr>
              <a:t> (accessed Feb 10, 2017)</a:t>
            </a:r>
          </a:p>
          <a:p>
            <a:pPr>
              <a:defRPr/>
            </a:pPr>
            <a:endParaRPr lang="en-GB" sz="800" dirty="0">
              <a:solidFill>
                <a:prstClr val="black"/>
              </a:solidFill>
              <a:latin typeface="Arial" panose="020B0604020202020204" pitchFamily="34" charset="0"/>
              <a:cs typeface="Arial" panose="020B0604020202020204" pitchFamily="34" charset="0"/>
            </a:endParaRPr>
          </a:p>
        </p:txBody>
      </p:sp>
      <p:grpSp>
        <p:nvGrpSpPr>
          <p:cNvPr id="12" name="Group 11"/>
          <p:cNvGrpSpPr/>
          <p:nvPr/>
        </p:nvGrpSpPr>
        <p:grpSpPr>
          <a:xfrm>
            <a:off x="1919552" y="4960012"/>
            <a:ext cx="8373615" cy="1205292"/>
            <a:chOff x="-289967" y="143107"/>
            <a:chExt cx="8506263" cy="1206933"/>
          </a:xfrm>
        </p:grpSpPr>
        <p:sp>
          <p:nvSpPr>
            <p:cNvPr id="23" name="Oval 22"/>
            <p:cNvSpPr/>
            <p:nvPr/>
          </p:nvSpPr>
          <p:spPr>
            <a:xfrm>
              <a:off x="167783" y="809307"/>
              <a:ext cx="548554" cy="540733"/>
            </a:xfrm>
            <a:prstGeom prst="ellipse">
              <a:avLst/>
            </a:prstGeom>
            <a:solidFill>
              <a:srgbClr val="33CCCC"/>
            </a:solidFill>
            <a:ln w="25400" cap="flat" cmpd="sng" algn="ctr">
              <a:noFill/>
              <a:prstDash val="solid"/>
            </a:ln>
            <a:effectLst/>
          </p:spPr>
          <p:txBody>
            <a:bodyPr wrap="square" rtlCol="0" anchor="ctr"/>
            <a:lstStyle/>
            <a:p>
              <a:pPr>
                <a:defRPr/>
              </a:pPr>
              <a:endParaRPr lang="en-GB" kern="0">
                <a:solidFill>
                  <a:sysClr val="windowText" lastClr="000000"/>
                </a:solidFill>
                <a:latin typeface="Arial"/>
              </a:endParaRPr>
            </a:p>
          </p:txBody>
        </p:sp>
        <p:sp>
          <p:nvSpPr>
            <p:cNvPr id="24" name="Oval 23"/>
            <p:cNvSpPr/>
            <p:nvPr/>
          </p:nvSpPr>
          <p:spPr>
            <a:xfrm>
              <a:off x="5210787" y="809305"/>
              <a:ext cx="548554" cy="540733"/>
            </a:xfrm>
            <a:prstGeom prst="ellipse">
              <a:avLst/>
            </a:prstGeom>
            <a:solidFill>
              <a:srgbClr val="FF5050"/>
            </a:solidFill>
            <a:ln w="25400" cap="flat" cmpd="sng" algn="ctr">
              <a:noFill/>
              <a:prstDash val="solid"/>
            </a:ln>
            <a:effectLst/>
          </p:spPr>
          <p:txBody>
            <a:bodyPr wrap="square" rtlCol="0" anchor="ctr"/>
            <a:lstStyle/>
            <a:p>
              <a:pPr>
                <a:defRPr/>
              </a:pPr>
              <a:endParaRPr lang="en-GB" kern="0">
                <a:solidFill>
                  <a:sysClr val="windowText" lastClr="000000"/>
                </a:solidFill>
                <a:latin typeface="Arial"/>
              </a:endParaRPr>
            </a:p>
          </p:txBody>
        </p:sp>
        <p:sp>
          <p:nvSpPr>
            <p:cNvPr id="25" name="Oval 24"/>
            <p:cNvSpPr/>
            <p:nvPr/>
          </p:nvSpPr>
          <p:spPr>
            <a:xfrm>
              <a:off x="1872060" y="809305"/>
              <a:ext cx="548554" cy="540733"/>
            </a:xfrm>
            <a:prstGeom prst="ellipse">
              <a:avLst/>
            </a:prstGeom>
            <a:solidFill>
              <a:srgbClr val="FF5050"/>
            </a:solidFill>
            <a:ln w="25400" cap="flat" cmpd="sng" algn="ctr">
              <a:noFill/>
              <a:prstDash val="solid"/>
            </a:ln>
            <a:effectLst/>
          </p:spPr>
          <p:txBody>
            <a:bodyPr wrap="square" rtlCol="0" anchor="ctr"/>
            <a:lstStyle/>
            <a:p>
              <a:pPr>
                <a:defRPr/>
              </a:pPr>
              <a:endParaRPr lang="en-GB" kern="0">
                <a:solidFill>
                  <a:sysClr val="windowText" lastClr="000000"/>
                </a:solidFill>
                <a:latin typeface="Arial"/>
              </a:endParaRPr>
            </a:p>
          </p:txBody>
        </p:sp>
        <p:sp>
          <p:nvSpPr>
            <p:cNvPr id="26" name="Oval 25"/>
            <p:cNvSpPr/>
            <p:nvPr/>
          </p:nvSpPr>
          <p:spPr>
            <a:xfrm>
              <a:off x="3519028" y="809305"/>
              <a:ext cx="548554" cy="540733"/>
            </a:xfrm>
            <a:prstGeom prst="ellipse">
              <a:avLst/>
            </a:prstGeom>
            <a:solidFill>
              <a:srgbClr val="FF5050"/>
            </a:solidFill>
            <a:ln w="25400" cap="flat" cmpd="sng" algn="ctr">
              <a:noFill/>
              <a:prstDash val="solid"/>
            </a:ln>
            <a:effectLst/>
          </p:spPr>
          <p:txBody>
            <a:bodyPr wrap="square" rtlCol="0" anchor="ctr"/>
            <a:lstStyle/>
            <a:p>
              <a:pPr>
                <a:defRPr/>
              </a:pPr>
              <a:endParaRPr lang="en-GB" kern="0">
                <a:solidFill>
                  <a:sysClr val="windowText" lastClr="000000"/>
                </a:solidFill>
                <a:latin typeface="Arial"/>
              </a:endParaRPr>
            </a:p>
          </p:txBody>
        </p:sp>
        <p:sp>
          <p:nvSpPr>
            <p:cNvPr id="27" name="Oval 26"/>
            <p:cNvSpPr/>
            <p:nvPr/>
          </p:nvSpPr>
          <p:spPr>
            <a:xfrm>
              <a:off x="7043445" y="809305"/>
              <a:ext cx="548554" cy="540733"/>
            </a:xfrm>
            <a:prstGeom prst="ellipse">
              <a:avLst/>
            </a:prstGeom>
            <a:solidFill>
              <a:srgbClr val="33CCCC"/>
            </a:solidFill>
            <a:ln w="25400" cap="flat" cmpd="sng" algn="ctr">
              <a:noFill/>
              <a:prstDash val="solid"/>
            </a:ln>
            <a:effectLst/>
          </p:spPr>
          <p:txBody>
            <a:bodyPr wrap="square" rtlCol="0" anchor="ctr"/>
            <a:lstStyle/>
            <a:p>
              <a:pPr>
                <a:defRPr/>
              </a:pPr>
              <a:endParaRPr lang="en-GB" kern="0">
                <a:solidFill>
                  <a:sysClr val="windowText" lastClr="000000"/>
                </a:solidFill>
                <a:latin typeface="Arial"/>
              </a:endParaRPr>
            </a:p>
          </p:txBody>
        </p:sp>
        <p:sp>
          <p:nvSpPr>
            <p:cNvPr id="28" name="TextBox 52"/>
            <p:cNvSpPr txBox="1"/>
            <p:nvPr/>
          </p:nvSpPr>
          <p:spPr>
            <a:xfrm>
              <a:off x="-289967" y="165324"/>
              <a:ext cx="1485899" cy="520708"/>
            </a:xfrm>
            <a:prstGeom prst="rect">
              <a:avLst/>
            </a:prstGeom>
            <a:noFill/>
            <a:ln>
              <a:noFill/>
            </a:ln>
            <a:effectLst/>
          </p:spPr>
          <p:txBody>
            <a:bodyPr wrap="square" rtlCol="0" anchor="ctr">
              <a:noAutofit/>
            </a:bodyPr>
            <a:lstStyle/>
            <a:p>
              <a:pPr algn="ctr">
                <a:defRPr/>
              </a:pPr>
              <a:r>
                <a:rPr lang="en-GB" sz="1200" b="1" kern="0" dirty="0">
                  <a:solidFill>
                    <a:srgbClr val="000000"/>
                  </a:solidFill>
                  <a:latin typeface="Arial" pitchFamily="34" charset="0"/>
                  <a:ea typeface="Times New Roman"/>
                  <a:cs typeface="Arial" pitchFamily="34" charset="0"/>
                </a:rPr>
                <a:t>Criminalization </a:t>
              </a:r>
              <a:endParaRPr lang="en-GB" sz="1200" kern="0" dirty="0">
                <a:solidFill>
                  <a:sysClr val="windowText" lastClr="000000"/>
                </a:solidFill>
                <a:latin typeface="Arial" pitchFamily="34" charset="0"/>
                <a:ea typeface="Times New Roman"/>
                <a:cs typeface="Arial" pitchFamily="34" charset="0"/>
              </a:endParaRPr>
            </a:p>
            <a:p>
              <a:pPr algn="ctr">
                <a:defRPr/>
              </a:pPr>
              <a:r>
                <a:rPr lang="en-GB" sz="1200" b="1" kern="0" dirty="0">
                  <a:solidFill>
                    <a:srgbClr val="000000"/>
                  </a:solidFill>
                  <a:latin typeface="Arial" pitchFamily="34" charset="0"/>
                  <a:ea typeface="Times New Roman"/>
                  <a:cs typeface="Arial" pitchFamily="34" charset="0"/>
                </a:rPr>
                <a:t>of same-sex sexual activities </a:t>
              </a:r>
              <a:endParaRPr lang="en-GB" sz="1200" kern="0" dirty="0">
                <a:solidFill>
                  <a:sysClr val="windowText" lastClr="000000"/>
                </a:solidFill>
                <a:latin typeface="Arial" pitchFamily="34" charset="0"/>
                <a:ea typeface="Times New Roman"/>
                <a:cs typeface="Arial" pitchFamily="34" charset="0"/>
              </a:endParaRPr>
            </a:p>
          </p:txBody>
        </p:sp>
        <p:sp>
          <p:nvSpPr>
            <p:cNvPr id="29" name="TextBox 53"/>
            <p:cNvSpPr txBox="1"/>
            <p:nvPr/>
          </p:nvSpPr>
          <p:spPr>
            <a:xfrm>
              <a:off x="1483828" y="165324"/>
              <a:ext cx="1371599" cy="520708"/>
            </a:xfrm>
            <a:prstGeom prst="rect">
              <a:avLst/>
            </a:prstGeom>
            <a:noFill/>
            <a:ln>
              <a:noFill/>
            </a:ln>
            <a:effectLst/>
          </p:spPr>
          <p:txBody>
            <a:bodyPr wrap="square" rtlCol="0" anchor="ctr">
              <a:noAutofit/>
            </a:bodyPr>
            <a:lstStyle/>
            <a:p>
              <a:pPr algn="ctr">
                <a:defRPr/>
              </a:pPr>
              <a:r>
                <a:rPr lang="en-GB" sz="1200" b="1" kern="0" dirty="0">
                  <a:solidFill>
                    <a:srgbClr val="000000"/>
                  </a:solidFill>
                  <a:latin typeface="Arial" pitchFamily="34" charset="0"/>
                  <a:ea typeface="Times New Roman"/>
                  <a:cs typeface="Arial" pitchFamily="34" charset="0"/>
                </a:rPr>
                <a:t>Compulsory detention centres for PWUD </a:t>
              </a:r>
              <a:endParaRPr lang="en-GB" sz="1200" kern="0" dirty="0">
                <a:solidFill>
                  <a:sysClr val="windowText" lastClr="000000"/>
                </a:solidFill>
                <a:latin typeface="Arial" pitchFamily="34" charset="0"/>
                <a:ea typeface="Times New Roman"/>
                <a:cs typeface="Arial" pitchFamily="34" charset="0"/>
              </a:endParaRPr>
            </a:p>
          </p:txBody>
        </p:sp>
        <p:sp>
          <p:nvSpPr>
            <p:cNvPr id="30" name="TextBox 54"/>
            <p:cNvSpPr txBox="1"/>
            <p:nvPr/>
          </p:nvSpPr>
          <p:spPr>
            <a:xfrm>
              <a:off x="3191399" y="143107"/>
              <a:ext cx="1200150" cy="445068"/>
            </a:xfrm>
            <a:prstGeom prst="rect">
              <a:avLst/>
            </a:prstGeom>
            <a:noFill/>
            <a:ln>
              <a:noFill/>
            </a:ln>
            <a:effectLst/>
          </p:spPr>
          <p:txBody>
            <a:bodyPr wrap="square" rtlCol="0" anchor="ctr">
              <a:noAutofit/>
            </a:bodyPr>
            <a:lstStyle/>
            <a:p>
              <a:pPr algn="ctr">
                <a:defRPr/>
              </a:pPr>
              <a:r>
                <a:rPr lang="en-GB" sz="1200" b="1" kern="0" dirty="0">
                  <a:solidFill>
                    <a:srgbClr val="000000"/>
                  </a:solidFill>
                  <a:latin typeface="Arial" pitchFamily="34" charset="0"/>
                  <a:ea typeface="Times New Roman"/>
                  <a:cs typeface="Arial" pitchFamily="34" charset="0"/>
                </a:rPr>
                <a:t>Criminalization of sex work </a:t>
              </a:r>
              <a:endParaRPr lang="en-GB" sz="1200" kern="0" dirty="0">
                <a:solidFill>
                  <a:sysClr val="windowText" lastClr="000000"/>
                </a:solidFill>
                <a:latin typeface="Arial" pitchFamily="34" charset="0"/>
                <a:ea typeface="Times New Roman"/>
                <a:cs typeface="Arial" pitchFamily="34" charset="0"/>
              </a:endParaRPr>
            </a:p>
          </p:txBody>
        </p:sp>
        <p:sp>
          <p:nvSpPr>
            <p:cNvPr id="31" name="TextBox 55"/>
            <p:cNvSpPr txBox="1"/>
            <p:nvPr/>
          </p:nvSpPr>
          <p:spPr>
            <a:xfrm>
              <a:off x="4655116" y="165324"/>
              <a:ext cx="1638299" cy="520708"/>
            </a:xfrm>
            <a:prstGeom prst="rect">
              <a:avLst/>
            </a:prstGeom>
            <a:noFill/>
            <a:ln>
              <a:noFill/>
            </a:ln>
            <a:effectLst/>
          </p:spPr>
          <p:txBody>
            <a:bodyPr wrap="square" rtlCol="0" anchor="ctr">
              <a:noAutofit/>
            </a:bodyPr>
            <a:lstStyle/>
            <a:p>
              <a:pPr algn="ctr">
                <a:defRPr/>
              </a:pPr>
              <a:r>
                <a:rPr lang="en-GB" sz="1200" b="1" kern="0" dirty="0">
                  <a:solidFill>
                    <a:srgbClr val="000000"/>
                  </a:solidFill>
                  <a:latin typeface="Arial" pitchFamily="34" charset="0"/>
                  <a:ea typeface="Times New Roman"/>
                  <a:cs typeface="Arial" pitchFamily="34" charset="0"/>
                </a:rPr>
                <a:t>Criminalization of </a:t>
              </a:r>
              <a:endParaRPr lang="en-GB" sz="1200" kern="0" dirty="0">
                <a:solidFill>
                  <a:sysClr val="windowText" lastClr="000000"/>
                </a:solidFill>
                <a:latin typeface="Arial" pitchFamily="34" charset="0"/>
                <a:ea typeface="Times New Roman"/>
                <a:cs typeface="Arial" pitchFamily="34" charset="0"/>
              </a:endParaRPr>
            </a:p>
            <a:p>
              <a:pPr algn="ctr">
                <a:defRPr/>
              </a:pPr>
              <a:r>
                <a:rPr lang="en-GB" sz="1200" b="1" kern="0" dirty="0">
                  <a:solidFill>
                    <a:srgbClr val="000000"/>
                  </a:solidFill>
                  <a:latin typeface="Arial" pitchFamily="34" charset="0"/>
                  <a:ea typeface="Times New Roman"/>
                  <a:cs typeface="Arial" pitchFamily="34" charset="0"/>
                </a:rPr>
                <a:t>HIV transmission or exposure </a:t>
              </a:r>
              <a:endParaRPr lang="en-GB" sz="1200" kern="0" dirty="0">
                <a:solidFill>
                  <a:sysClr val="windowText" lastClr="000000"/>
                </a:solidFill>
                <a:latin typeface="Arial" pitchFamily="34" charset="0"/>
                <a:ea typeface="Times New Roman"/>
                <a:cs typeface="Arial" pitchFamily="34" charset="0"/>
              </a:endParaRPr>
            </a:p>
          </p:txBody>
        </p:sp>
        <p:sp>
          <p:nvSpPr>
            <p:cNvPr id="32" name="TextBox 56"/>
            <p:cNvSpPr txBox="1"/>
            <p:nvPr/>
          </p:nvSpPr>
          <p:spPr>
            <a:xfrm>
              <a:off x="6582132" y="165324"/>
              <a:ext cx="1634164" cy="520708"/>
            </a:xfrm>
            <a:prstGeom prst="rect">
              <a:avLst/>
            </a:prstGeom>
            <a:noFill/>
            <a:ln>
              <a:noFill/>
            </a:ln>
            <a:effectLst/>
          </p:spPr>
          <p:txBody>
            <a:bodyPr wrap="square" rtlCol="0" anchor="ctr">
              <a:noAutofit/>
            </a:bodyPr>
            <a:lstStyle/>
            <a:p>
              <a:pPr algn="ctr">
                <a:defRPr/>
              </a:pPr>
              <a:r>
                <a:rPr lang="en-GB" sz="1200" b="1" kern="0" dirty="0">
                  <a:solidFill>
                    <a:srgbClr val="000000"/>
                  </a:solidFill>
                  <a:latin typeface="Arial" pitchFamily="34" charset="0"/>
                  <a:ea typeface="Times New Roman"/>
                  <a:cs typeface="Arial" pitchFamily="34" charset="0"/>
                </a:rPr>
                <a:t>HIV-related restrictions on entry, stay and residence </a:t>
              </a:r>
              <a:endParaRPr lang="en-GB" sz="1200" kern="0" dirty="0">
                <a:solidFill>
                  <a:sysClr val="windowText" lastClr="000000"/>
                </a:solidFill>
                <a:latin typeface="Arial" pitchFamily="34" charset="0"/>
                <a:ea typeface="Times New Roman"/>
                <a:cs typeface="Arial" pitchFamily="34" charset="0"/>
              </a:endParaRPr>
            </a:p>
          </p:txBody>
        </p:sp>
      </p:grpSp>
      <p:grpSp>
        <p:nvGrpSpPr>
          <p:cNvPr id="13" name="Group 12"/>
          <p:cNvGrpSpPr/>
          <p:nvPr/>
        </p:nvGrpSpPr>
        <p:grpSpPr>
          <a:xfrm>
            <a:off x="4342725" y="6237317"/>
            <a:ext cx="1645920" cy="325756"/>
            <a:chOff x="2333624" y="1345110"/>
            <a:chExt cx="1464375" cy="230832"/>
          </a:xfrm>
        </p:grpSpPr>
        <p:sp>
          <p:nvSpPr>
            <p:cNvPr id="21" name="Rectangle 20"/>
            <p:cNvSpPr/>
            <p:nvPr/>
          </p:nvSpPr>
          <p:spPr>
            <a:xfrm>
              <a:off x="2418362" y="1345110"/>
              <a:ext cx="1379637" cy="230832"/>
            </a:xfrm>
            <a:prstGeom prst="rect">
              <a:avLst/>
            </a:prstGeom>
            <a:noFill/>
          </p:spPr>
          <p:txBody>
            <a:bodyPr wrap="square" rtlCol="0">
              <a:noAutofit/>
            </a:bodyPr>
            <a:lstStyle/>
            <a:p>
              <a:pPr>
                <a:defRPr/>
              </a:pPr>
              <a:r>
                <a:rPr lang="en-GB" sz="900" kern="0" dirty="0">
                  <a:solidFill>
                    <a:sysClr val="windowText" lastClr="000000"/>
                  </a:solidFill>
                  <a:latin typeface="Arial"/>
                  <a:ea typeface="Times New Roman"/>
                </a:rPr>
                <a:t>Has punitive law</a:t>
              </a:r>
              <a:endParaRPr lang="en-GB" sz="1200" kern="0" dirty="0">
                <a:solidFill>
                  <a:sysClr val="windowText" lastClr="000000"/>
                </a:solidFill>
                <a:latin typeface="Times New Roman"/>
                <a:ea typeface="Times New Roman"/>
              </a:endParaRPr>
            </a:p>
          </p:txBody>
        </p:sp>
        <p:sp>
          <p:nvSpPr>
            <p:cNvPr id="22" name="Oval 21"/>
            <p:cNvSpPr/>
            <p:nvPr/>
          </p:nvSpPr>
          <p:spPr>
            <a:xfrm>
              <a:off x="2333624" y="1381125"/>
              <a:ext cx="128117" cy="102039"/>
            </a:xfrm>
            <a:prstGeom prst="ellipse">
              <a:avLst/>
            </a:prstGeom>
            <a:solidFill>
              <a:srgbClr val="FF5050"/>
            </a:solidFill>
            <a:ln w="25400" cap="flat" cmpd="sng" algn="ctr">
              <a:noFill/>
              <a:prstDash val="solid"/>
            </a:ln>
            <a:effectLst/>
          </p:spPr>
          <p:txBody>
            <a:bodyPr wrap="square" rtlCol="0" anchor="ctr"/>
            <a:lstStyle/>
            <a:p>
              <a:pPr>
                <a:defRPr/>
              </a:pPr>
              <a:endParaRPr lang="en-GB" kern="0">
                <a:solidFill>
                  <a:sysClr val="windowText" lastClr="000000"/>
                </a:solidFill>
                <a:latin typeface="Arial"/>
              </a:endParaRPr>
            </a:p>
          </p:txBody>
        </p:sp>
      </p:grpSp>
      <p:grpSp>
        <p:nvGrpSpPr>
          <p:cNvPr id="33" name="Group 32"/>
          <p:cNvGrpSpPr/>
          <p:nvPr/>
        </p:nvGrpSpPr>
        <p:grpSpPr>
          <a:xfrm>
            <a:off x="6132940" y="6252255"/>
            <a:ext cx="1979295" cy="365125"/>
            <a:chOff x="3505199" y="1346301"/>
            <a:chExt cx="2015385" cy="365670"/>
          </a:xfrm>
        </p:grpSpPr>
        <p:sp>
          <p:nvSpPr>
            <p:cNvPr id="34" name="TextBox 37"/>
            <p:cNvSpPr txBox="1"/>
            <p:nvPr/>
          </p:nvSpPr>
          <p:spPr>
            <a:xfrm>
              <a:off x="3587657" y="1346301"/>
              <a:ext cx="1932927" cy="365670"/>
            </a:xfrm>
            <a:prstGeom prst="rect">
              <a:avLst/>
            </a:prstGeom>
            <a:noFill/>
          </p:spPr>
          <p:txBody>
            <a:bodyPr wrap="square" rtlCol="0">
              <a:noAutofit/>
            </a:bodyPr>
            <a:lstStyle/>
            <a:p>
              <a:pPr>
                <a:defRPr/>
              </a:pPr>
              <a:r>
                <a:rPr lang="en-US" sz="900" kern="0" dirty="0">
                  <a:solidFill>
                    <a:sysClr val="windowText" lastClr="000000"/>
                  </a:solidFill>
                  <a:latin typeface="Arial"/>
                  <a:ea typeface="Times New Roman"/>
                </a:rPr>
                <a:t>Does not have punitive law</a:t>
              </a:r>
              <a:endParaRPr lang="en-GB" sz="1200" kern="0" dirty="0">
                <a:solidFill>
                  <a:sysClr val="windowText" lastClr="000000"/>
                </a:solidFill>
                <a:latin typeface="Times New Roman"/>
                <a:ea typeface="Times New Roman"/>
              </a:endParaRPr>
            </a:p>
          </p:txBody>
        </p:sp>
        <p:sp>
          <p:nvSpPr>
            <p:cNvPr id="35" name="Oval 34"/>
            <p:cNvSpPr/>
            <p:nvPr/>
          </p:nvSpPr>
          <p:spPr>
            <a:xfrm>
              <a:off x="3505199" y="1381125"/>
              <a:ext cx="144000" cy="144000"/>
            </a:xfrm>
            <a:prstGeom prst="ellipse">
              <a:avLst/>
            </a:prstGeom>
            <a:solidFill>
              <a:srgbClr val="33CCCC"/>
            </a:solidFill>
            <a:ln w="25400" cap="flat" cmpd="sng" algn="ctr">
              <a:noFill/>
              <a:prstDash val="solid"/>
            </a:ln>
            <a:effectLst/>
          </p:spPr>
          <p:txBody>
            <a:bodyPr wrap="square" rtlCol="0" anchor="ctr"/>
            <a:lstStyle/>
            <a:p>
              <a:pPr>
                <a:defRPr/>
              </a:pPr>
              <a:endParaRPr lang="en-GB" kern="0">
                <a:solidFill>
                  <a:sysClr val="windowText" lastClr="000000"/>
                </a:solidFill>
                <a:latin typeface="Arial"/>
              </a:endParaRPr>
            </a:p>
          </p:txBody>
        </p:sp>
      </p:grpSp>
      <p:grpSp>
        <p:nvGrpSpPr>
          <p:cNvPr id="39" name="Group 38"/>
          <p:cNvGrpSpPr/>
          <p:nvPr/>
        </p:nvGrpSpPr>
        <p:grpSpPr>
          <a:xfrm>
            <a:off x="6599208" y="2399402"/>
            <a:ext cx="3169207" cy="2160240"/>
            <a:chOff x="323528" y="4437112"/>
            <a:chExt cx="3169206" cy="2160240"/>
          </a:xfrm>
        </p:grpSpPr>
        <p:pic>
          <p:nvPicPr>
            <p:cNvPr id="40" name="Picture 3"/>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r="73955"/>
            <a:stretch/>
          </p:blipFill>
          <p:spPr bwMode="auto">
            <a:xfrm>
              <a:off x="323528" y="4437112"/>
              <a:ext cx="1034492"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Rounded Rectangular Callout 40"/>
            <p:cNvSpPr/>
            <p:nvPr/>
          </p:nvSpPr>
          <p:spPr>
            <a:xfrm>
              <a:off x="1376126" y="4993126"/>
              <a:ext cx="2116608" cy="624889"/>
            </a:xfrm>
            <a:prstGeom prst="wedgeRoundRectCallout">
              <a:avLst>
                <a:gd name="adj1" fmla="val -56240"/>
                <a:gd name="adj2" fmla="val -111329"/>
                <a:gd name="adj3" fmla="val 16667"/>
              </a:avLst>
            </a:prstGeom>
            <a:noFill/>
            <a:ln w="28575" cap="flat" cmpd="sng" algn="ctr">
              <a:solidFill>
                <a:srgbClr val="F78E1E"/>
              </a:solidFill>
              <a:prstDash val="solid"/>
            </a:ln>
            <a:effectLst/>
          </p:spPr>
          <p:txBody>
            <a:bodyPr rtlCol="0" anchor="ctr"/>
            <a:lstStyle/>
            <a:p>
              <a:pPr algn="ctr">
                <a:defRPr/>
              </a:pPr>
              <a:endParaRPr lang="en-GB" kern="0">
                <a:solidFill>
                  <a:prstClr val="white"/>
                </a:solidFill>
                <a:latin typeface="Calibri"/>
              </a:endParaRPr>
            </a:p>
          </p:txBody>
        </p:sp>
        <p:sp>
          <p:nvSpPr>
            <p:cNvPr id="42" name="TextBox 41"/>
            <p:cNvSpPr txBox="1"/>
            <p:nvPr/>
          </p:nvSpPr>
          <p:spPr>
            <a:xfrm>
              <a:off x="1398106" y="5106670"/>
              <a:ext cx="2078389" cy="276999"/>
            </a:xfrm>
            <a:prstGeom prst="rect">
              <a:avLst/>
            </a:prstGeom>
            <a:noFill/>
          </p:spPr>
          <p:txBody>
            <a:bodyPr wrap="square" rtlCol="0">
              <a:spAutoFit/>
            </a:bodyPr>
            <a:lstStyle>
              <a:defPPr>
                <a:defRPr lang="en-US"/>
              </a:defPPr>
              <a:lvl1pPr>
                <a:defRPr sz="1200" b="1">
                  <a:solidFill>
                    <a:prstClr val="black"/>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algn="ctr">
                <a:defRPr/>
              </a:pPr>
              <a:r>
                <a:rPr lang="en-US" dirty="0"/>
                <a:t>Yes, available</a:t>
              </a:r>
              <a:endParaRPr lang="en-GB" dirty="0"/>
            </a:p>
          </p:txBody>
        </p:sp>
      </p:grpSp>
      <p:sp>
        <p:nvSpPr>
          <p:cNvPr id="43" name="Rectangle 42"/>
          <p:cNvSpPr/>
          <p:nvPr/>
        </p:nvSpPr>
        <p:spPr>
          <a:xfrm>
            <a:off x="6228879" y="1844857"/>
            <a:ext cx="4449756" cy="322796"/>
          </a:xfrm>
          <a:prstGeom prst="rect">
            <a:avLst/>
          </a:prstGeom>
        </p:spPr>
        <p:txBody>
          <a:bodyPr wrap="square" lIns="91058" tIns="45537" rIns="91058" bIns="45537">
            <a:spAutoFit/>
          </a:bodyPr>
          <a:lstStyle/>
          <a:p>
            <a:pPr>
              <a:defRPr/>
            </a:pPr>
            <a:r>
              <a:rPr lang="en-US" sz="1500" b="1" dirty="0">
                <a:solidFill>
                  <a:srgbClr val="00CCFF"/>
                </a:solidFill>
                <a:latin typeface="Arial" panose="020B0604020202020204" pitchFamily="34" charset="0"/>
                <a:cs typeface="Arial" panose="020B0604020202020204" pitchFamily="34" charset="0"/>
              </a:rPr>
              <a:t>Harm reduction services for young PWID</a:t>
            </a:r>
          </a:p>
        </p:txBody>
      </p:sp>
    </p:spTree>
    <p:extLst>
      <p:ext uri="{BB962C8B-B14F-4D97-AF65-F5344CB8AC3E}">
        <p14:creationId xmlns:p14="http://schemas.microsoft.com/office/powerpoint/2010/main" val="3124286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Punitive laws hindering the HIV response</a:t>
            </a:r>
            <a:endParaRPr lang="en-GB" dirty="0"/>
          </a:p>
        </p:txBody>
      </p:sp>
      <p:sp>
        <p:nvSpPr>
          <p:cNvPr id="3" name="Slide Number Placeholder 2"/>
          <p:cNvSpPr>
            <a:spLocks noGrp="1"/>
          </p:cNvSpPr>
          <p:nvPr>
            <p:ph type="sldNum" sz="quarter" idx="10"/>
          </p:nvPr>
        </p:nvSpPr>
        <p:spPr/>
        <p:txBody>
          <a:bodyPr/>
          <a:lstStyle/>
          <a:p>
            <a:fld id="{9D833C6D-8637-714B-9745-6BCA58E6393D}" type="slidenum">
              <a:rPr lang="th-TH" smtClean="0"/>
              <a:pPr/>
              <a:t>68</a:t>
            </a:fld>
            <a:endParaRPr lang="th-TH"/>
          </a:p>
        </p:txBody>
      </p:sp>
      <p:sp>
        <p:nvSpPr>
          <p:cNvPr id="5" name="Rectangle 4"/>
          <p:cNvSpPr/>
          <p:nvPr/>
        </p:nvSpPr>
        <p:spPr>
          <a:xfrm>
            <a:off x="18661" y="6507688"/>
            <a:ext cx="9601200" cy="215074"/>
          </a:xfrm>
          <a:prstGeom prst="rect">
            <a:avLst/>
          </a:prstGeom>
        </p:spPr>
        <p:txBody>
          <a:bodyPr wrap="square" lIns="91058" tIns="45537" rIns="91058" bIns="45537">
            <a:spAutoFit/>
          </a:bodyPr>
          <a:lstStyle/>
          <a:p>
            <a:pPr fontAlgn="base">
              <a:spcBef>
                <a:spcPct val="0"/>
              </a:spcBef>
              <a:spcAft>
                <a:spcPct val="0"/>
              </a:spcAft>
            </a:pPr>
            <a:r>
              <a:rPr lang="en-US" sz="800" dirty="0">
                <a:solidFill>
                  <a:prstClr val="black"/>
                </a:solidFill>
                <a:ea typeface="ＭＳ Ｐゴシック" charset="0"/>
                <a:cs typeface="Arial" pitchFamily="34" charset="0"/>
              </a:rPr>
              <a:t>Sources: Prepared by </a:t>
            </a:r>
            <a:r>
              <a:rPr lang="en-US" sz="800" dirty="0">
                <a:solidFill>
                  <a:prstClr val="black"/>
                </a:solidFill>
                <a:ea typeface="ＭＳ Ｐゴシック" charset="0"/>
                <a:cs typeface="Arial" pitchFamily="34" charset="0"/>
                <a:hlinkClick r:id="rId2"/>
              </a:rPr>
              <a:t>www.aidsdatahub.org</a:t>
            </a:r>
            <a:r>
              <a:rPr lang="en-US" sz="800" dirty="0">
                <a:solidFill>
                  <a:prstClr val="black"/>
                </a:solidFill>
                <a:ea typeface="ＭＳ Ｐゴシック" charset="0"/>
                <a:cs typeface="Arial" pitchFamily="34" charset="0"/>
              </a:rPr>
              <a:t> based on UNAIDS, UNDP, UNFPA, and UNODC. (2014). Punitive Laws Hindering the HIV Response in Asia and the Pacific in October 2014</a:t>
            </a:r>
            <a:endParaRPr lang="en-GB" sz="800" dirty="0">
              <a:solidFill>
                <a:prstClr val="black"/>
              </a:solidFill>
              <a:ea typeface="ＭＳ Ｐゴシック" charset="0"/>
              <a:cs typeface="Arial" pitchFamily="34"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00727"/>
            <a:ext cx="2616200" cy="37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695" y="2658293"/>
            <a:ext cx="8810625" cy="280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5742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39910" indent="-284562" eaLnBrk="0" hangingPunct="0">
              <a:defRPr sz="2800">
                <a:solidFill>
                  <a:schemeClr val="tx1"/>
                </a:solidFill>
                <a:latin typeface="Arial" pitchFamily="34" charset="0"/>
                <a:ea typeface="ＭＳ Ｐゴシック" pitchFamily="34" charset="-128"/>
              </a:defRPr>
            </a:lvl2pPr>
            <a:lvl3pPr marL="1138316" indent="-227676" eaLnBrk="0" hangingPunct="0">
              <a:defRPr sz="2800">
                <a:solidFill>
                  <a:schemeClr val="tx1"/>
                </a:solidFill>
                <a:latin typeface="Arial" pitchFamily="34" charset="0"/>
                <a:ea typeface="ＭＳ Ｐゴシック" pitchFamily="34" charset="-128"/>
              </a:defRPr>
            </a:lvl3pPr>
            <a:lvl4pPr marL="1593621" indent="-227676" eaLnBrk="0" hangingPunct="0">
              <a:defRPr sz="2800">
                <a:solidFill>
                  <a:schemeClr val="tx1"/>
                </a:solidFill>
                <a:latin typeface="Arial" pitchFamily="34" charset="0"/>
                <a:ea typeface="ＭＳ Ｐゴシック" pitchFamily="34" charset="-128"/>
              </a:defRPr>
            </a:lvl4pPr>
            <a:lvl5pPr marL="2048948" indent="-227676" eaLnBrk="0" hangingPunct="0">
              <a:defRPr sz="2800">
                <a:solidFill>
                  <a:schemeClr val="tx1"/>
                </a:solidFill>
                <a:latin typeface="Arial" pitchFamily="34" charset="0"/>
                <a:ea typeface="ＭＳ Ｐゴシック" pitchFamily="34" charset="-128"/>
              </a:defRPr>
            </a:lvl5pPr>
            <a:lvl6pPr marL="2504297" indent="-227676"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596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4920" indent="-227676"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702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EF88FFF3-271C-4193-880B-E71A9CD8552C}" type="slidenum">
              <a:rPr lang="th-TH" sz="1200">
                <a:solidFill>
                  <a:srgbClr val="898989"/>
                </a:solidFill>
              </a:rPr>
              <a:pPr eaLnBrk="1" hangingPunct="1"/>
              <a:t>69</a:t>
            </a:fld>
            <a:endParaRPr lang="th-TH" sz="1200">
              <a:solidFill>
                <a:srgbClr val="898989"/>
              </a:solidFill>
            </a:endParaRPr>
          </a:p>
        </p:txBody>
      </p:sp>
      <p:sp>
        <p:nvSpPr>
          <p:cNvPr id="186370" name="Rectangle 2"/>
          <p:cNvSpPr txBox="1">
            <a:spLocks noChangeArrowheads="1"/>
          </p:cNvSpPr>
          <p:nvPr/>
        </p:nvSpPr>
        <p:spPr bwMode="auto">
          <a:xfrm>
            <a:off x="1905000" y="2057142"/>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58" tIns="45537" rIns="91058" bIns="45537"/>
          <a:lstStyle>
            <a:lvl1pPr marL="342900" indent="-342900"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fontAlgn="base" hangingPunct="1">
              <a:spcBef>
                <a:spcPct val="20000"/>
              </a:spcBef>
              <a:spcAft>
                <a:spcPct val="0"/>
              </a:spcAft>
            </a:pPr>
            <a:r>
              <a:rPr lang="en-US" sz="4000" dirty="0">
                <a:solidFill>
                  <a:srgbClr val="C00000"/>
                </a:solidFill>
              </a:rPr>
              <a:t>THANK YOU</a:t>
            </a:r>
          </a:p>
          <a:p>
            <a:pPr algn="ctr" eaLnBrk="1" fontAlgn="base" hangingPunct="1">
              <a:spcBef>
                <a:spcPct val="20000"/>
              </a:spcBef>
              <a:spcAft>
                <a:spcPct val="0"/>
              </a:spcAft>
            </a:pPr>
            <a:endParaRPr lang="en-US" dirty="0">
              <a:solidFill>
                <a:srgbClr val="C00000"/>
              </a:solidFill>
            </a:endParaRPr>
          </a:p>
          <a:p>
            <a:pPr algn="ctr" eaLnBrk="1" fontAlgn="base" hangingPunct="1">
              <a:spcBef>
                <a:spcPct val="20000"/>
              </a:spcBef>
              <a:spcAft>
                <a:spcPct val="0"/>
              </a:spcAft>
            </a:pPr>
            <a:r>
              <a:rPr lang="en-US" dirty="0">
                <a:solidFill>
                  <a:srgbClr val="C00000"/>
                </a:solidFill>
              </a:rPr>
              <a:t>slides compiled by </a:t>
            </a:r>
            <a:r>
              <a:rPr lang="en-US" u="sng" dirty="0">
                <a:solidFill>
                  <a:srgbClr val="C00000"/>
                </a:solidFill>
                <a:hlinkClick r:id="rId2"/>
              </a:rPr>
              <a:t>www.aidsdatahub.org</a:t>
            </a:r>
            <a:endParaRPr lang="en-US" u="sng" dirty="0">
              <a:solidFill>
                <a:srgbClr val="C00000"/>
              </a:solidFill>
            </a:endParaRPr>
          </a:p>
          <a:p>
            <a:pPr algn="ctr" eaLnBrk="1" fontAlgn="base" hangingPunct="1">
              <a:spcBef>
                <a:spcPct val="20000"/>
              </a:spcBef>
              <a:spcAft>
                <a:spcPct val="0"/>
              </a:spcAft>
            </a:pPr>
            <a:endParaRPr lang="en-US" sz="900" u="sng"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r>
              <a:rPr lang="en-US" sz="1400" i="1" dirty="0">
                <a:solidFill>
                  <a:srgbClr val="C00000"/>
                </a:solidFill>
              </a:rPr>
              <a:t>Data shown in this slide set  are comprehensive to the extent they are available from country reports. Please inform us if you know of sources where more recent data can be used.</a:t>
            </a:r>
          </a:p>
          <a:p>
            <a:pPr algn="ctr" eaLnBrk="1" fontAlgn="base" hangingPunct="1">
              <a:spcBef>
                <a:spcPct val="20000"/>
              </a:spcBef>
              <a:spcAft>
                <a:spcPct val="0"/>
              </a:spcAft>
            </a:pPr>
            <a:r>
              <a:rPr lang="en-US" sz="1400" i="1" dirty="0">
                <a:solidFill>
                  <a:srgbClr val="C00000"/>
                </a:solidFill>
              </a:rPr>
              <a:t>Please acknowledge </a:t>
            </a:r>
            <a:r>
              <a:rPr lang="en-US" sz="1400" i="1" dirty="0">
                <a:solidFill>
                  <a:srgbClr val="C00000"/>
                </a:solidFill>
                <a:hlinkClick r:id="rId2"/>
              </a:rPr>
              <a:t>www.aidsdatahub.org</a:t>
            </a:r>
            <a:r>
              <a:rPr lang="en-US" sz="1400" i="1" dirty="0">
                <a:solidFill>
                  <a:srgbClr val="C00000"/>
                </a:solidFill>
              </a:rPr>
              <a:t> if slides are lifted directly from this site.</a:t>
            </a:r>
          </a:p>
          <a:p>
            <a:pPr algn="ctr" eaLnBrk="1" fontAlgn="base" hangingPunct="1">
              <a:spcBef>
                <a:spcPct val="20000"/>
              </a:spcBef>
              <a:spcAft>
                <a:spcPct val="0"/>
              </a:spcAft>
            </a:pPr>
            <a:endParaRPr lang="en-US" sz="1400" dirty="0">
              <a:solidFill>
                <a:srgbClr val="C00000"/>
              </a:solidFill>
            </a:endParaRPr>
          </a:p>
        </p:txBody>
      </p:sp>
    </p:spTree>
    <p:extLst>
      <p:ext uri="{BB962C8B-B14F-4D97-AF65-F5344CB8AC3E}">
        <p14:creationId xmlns:p14="http://schemas.microsoft.com/office/powerpoint/2010/main" val="351865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203563" cy="504000"/>
          </a:xfrm>
        </p:spPr>
        <p:txBody>
          <a:bodyPr/>
          <a:lstStyle/>
          <a:p>
            <a:r>
              <a:rPr lang="en-GB" sz="2400" dirty="0"/>
              <a:t>Estimated number of adults (15+) living with HIV and women (15+) living with HIV,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7</a:t>
            </a:fld>
            <a:endParaRPr lang="th-TH" dirty="0">
              <a:solidFill>
                <a:prstClr val="black">
                  <a:tint val="75000"/>
                </a:prstClr>
              </a:solidFill>
            </a:endParaRPr>
          </a:p>
        </p:txBody>
      </p:sp>
      <p:sp>
        <p:nvSpPr>
          <p:cNvPr id="5" name="Rectangle 4"/>
          <p:cNvSpPr/>
          <p:nvPr/>
        </p:nvSpPr>
        <p:spPr>
          <a:xfrm>
            <a:off x="213172" y="6504108"/>
            <a:ext cx="11064429" cy="271839"/>
          </a:xfrm>
          <a:prstGeom prst="rect">
            <a:avLst/>
          </a:prstGeom>
        </p:spPr>
        <p:txBody>
          <a:bodyPr wrap="square" lIns="116830" tIns="58405" rIns="116830" bIns="58405">
            <a:spAutoFit/>
          </a:bodyPr>
          <a:lstStyle/>
          <a:p>
            <a:pPr defTabSz="1168201"/>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3095896918"/>
              </p:ext>
            </p:extLst>
          </p:nvPr>
        </p:nvGraphicFramePr>
        <p:xfrm>
          <a:off x="566033" y="2557939"/>
          <a:ext cx="11059939" cy="41476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8230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population size estimates, 2012-2015</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8</a:t>
            </a:fld>
            <a:endParaRPr lang="th-TH"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880975679"/>
              </p:ext>
            </p:extLst>
          </p:nvPr>
        </p:nvGraphicFramePr>
        <p:xfrm>
          <a:off x="1770489" y="2476273"/>
          <a:ext cx="7897386" cy="3886090"/>
        </p:xfrm>
        <a:graphic>
          <a:graphicData uri="http://schemas.openxmlformats.org/drawingml/2006/table">
            <a:tbl>
              <a:tblPr/>
              <a:tblGrid>
                <a:gridCol w="3657600">
                  <a:extLst>
                    <a:ext uri="{9D8B030D-6E8A-4147-A177-3AD203B41FA5}">
                      <a16:colId xmlns:a16="http://schemas.microsoft.com/office/drawing/2014/main" val="20000"/>
                    </a:ext>
                  </a:extLst>
                </a:gridCol>
                <a:gridCol w="1917263">
                  <a:extLst>
                    <a:ext uri="{9D8B030D-6E8A-4147-A177-3AD203B41FA5}">
                      <a16:colId xmlns:a16="http://schemas.microsoft.com/office/drawing/2014/main" val="20001"/>
                    </a:ext>
                  </a:extLst>
                </a:gridCol>
                <a:gridCol w="2322523">
                  <a:extLst>
                    <a:ext uri="{9D8B030D-6E8A-4147-A177-3AD203B41FA5}">
                      <a16:colId xmlns:a16="http://schemas.microsoft.com/office/drawing/2014/main" val="20002"/>
                    </a:ext>
                  </a:extLst>
                </a:gridCol>
              </a:tblGrid>
              <a:tr h="419330">
                <a:tc gridSpan="3">
                  <a:txBody>
                    <a:bodyPr/>
                    <a:lstStyle/>
                    <a:p>
                      <a:pPr algn="ctr" fontAlgn="ctr"/>
                      <a:r>
                        <a:rPr lang="en-GB" sz="1800" b="1" i="0" u="none" strike="noStrike" dirty="0">
                          <a:solidFill>
                            <a:srgbClr val="FFFFFF"/>
                          </a:solidFill>
                          <a:effectLst/>
                          <a:latin typeface="+mj-lt"/>
                        </a:rPr>
                        <a:t>Key population size estimates  </a:t>
                      </a:r>
                    </a:p>
                  </a:txBody>
                  <a:tcPr marL="0" marR="0" marT="0" marB="0" anchor="ctr">
                    <a:lnL>
                      <a:noFill/>
                    </a:lnL>
                    <a:lnR>
                      <a:noFill/>
                    </a:lnR>
                    <a:lnT>
                      <a:noFill/>
                    </a:lnT>
                    <a:lnB w="6350" cap="flat" cmpd="sng" algn="ctr">
                      <a:solidFill>
                        <a:srgbClr val="98B954"/>
                      </a:solidFill>
                      <a:prstDash val="solid"/>
                      <a:round/>
                      <a:headEnd type="none" w="med" len="med"/>
                      <a:tailEnd type="none" w="med" len="med"/>
                    </a:lnB>
                    <a:solidFill>
                      <a:srgbClr val="E31837"/>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88110">
                <a:tc>
                  <a:txBody>
                    <a:bodyPr/>
                    <a:lstStyle/>
                    <a:p>
                      <a:pPr algn="ctr" rtl="0" fontAlgn="ctr"/>
                      <a:r>
                        <a:rPr lang="en-GB" sz="1600" b="1" i="0" u="none" strike="noStrike" dirty="0">
                          <a:solidFill>
                            <a:srgbClr val="FFFFFF"/>
                          </a:solidFill>
                          <a:effectLst/>
                          <a:latin typeface="Arial"/>
                        </a:rPr>
                        <a:t>Populations</a:t>
                      </a:r>
                    </a:p>
                  </a:txBody>
                  <a:tcPr marL="0" marR="0" marT="0" marB="0" anchor="ctr">
                    <a:lnL w="6350" cap="flat" cmpd="sng" algn="ctr">
                      <a:solidFill>
                        <a:srgbClr val="98B954"/>
                      </a:solidFill>
                      <a:prstDash val="solid"/>
                      <a:round/>
                      <a:headEnd type="none" w="med" len="med"/>
                      <a:tailEnd type="none" w="med" len="med"/>
                    </a:lnL>
                    <a:lnR>
                      <a:noFill/>
                    </a:lnR>
                    <a:lnT w="6350" cap="flat" cmpd="sng" algn="ctr">
                      <a:solidFill>
                        <a:srgbClr val="98B954"/>
                      </a:solidFill>
                      <a:prstDash val="solid"/>
                      <a:round/>
                      <a:headEnd type="none" w="med" len="med"/>
                      <a:tailEnd type="none" w="med" len="med"/>
                    </a:lnT>
                    <a:lnB w="6350" cap="flat" cmpd="sng" algn="ctr">
                      <a:noFill/>
                      <a:prstDash val="solid"/>
                      <a:round/>
                      <a:headEnd type="none" w="med" len="med"/>
                      <a:tailEnd type="none" w="med" len="med"/>
                    </a:lnB>
                    <a:solidFill>
                      <a:srgbClr val="33CCCC"/>
                    </a:solidFill>
                  </a:tcPr>
                </a:tc>
                <a:tc>
                  <a:txBody>
                    <a:bodyPr/>
                    <a:lstStyle/>
                    <a:p>
                      <a:pPr algn="ctr" rtl="0" fontAlgn="ctr"/>
                      <a:r>
                        <a:rPr lang="en-GB" sz="1600" b="1" i="0" u="none" strike="noStrike" dirty="0">
                          <a:solidFill>
                            <a:srgbClr val="FFFFFF"/>
                          </a:solidFill>
                          <a:effectLst/>
                          <a:latin typeface="Arial"/>
                        </a:rPr>
                        <a:t>Estimate</a:t>
                      </a:r>
                    </a:p>
                  </a:txBody>
                  <a:tcPr marL="0" marR="0" marT="0" marB="0" anchor="ctr">
                    <a:lnL>
                      <a:noFill/>
                    </a:lnL>
                    <a:lnR>
                      <a:noFill/>
                    </a:lnR>
                    <a:lnT w="6350" cap="flat" cmpd="sng" algn="ctr">
                      <a:solidFill>
                        <a:srgbClr val="98B954"/>
                      </a:solidFill>
                      <a:prstDash val="solid"/>
                      <a:round/>
                      <a:headEnd type="none" w="med" len="med"/>
                      <a:tailEnd type="none" w="med" len="med"/>
                    </a:lnT>
                    <a:lnB w="6350" cap="flat" cmpd="sng" algn="ctr">
                      <a:noFill/>
                      <a:prstDash val="solid"/>
                      <a:round/>
                      <a:headEnd type="none" w="med" len="med"/>
                      <a:tailEnd type="none" w="med" len="med"/>
                    </a:lnB>
                    <a:solidFill>
                      <a:srgbClr val="33CCCC"/>
                    </a:solidFill>
                  </a:tcPr>
                </a:tc>
                <a:tc>
                  <a:txBody>
                    <a:bodyPr/>
                    <a:lstStyle/>
                    <a:p>
                      <a:pPr algn="ctr" rtl="0" fontAlgn="ctr"/>
                      <a:r>
                        <a:rPr lang="en-GB" sz="1600" b="1" i="0" u="none" strike="noStrike" dirty="0">
                          <a:solidFill>
                            <a:srgbClr val="FFFFFF"/>
                          </a:solidFill>
                          <a:effectLst/>
                          <a:latin typeface="Arial"/>
                        </a:rPr>
                        <a:t>Year of estimate</a:t>
                      </a:r>
                    </a:p>
                  </a:txBody>
                  <a:tcPr marL="0" marR="0" marT="0" marB="0" anchor="ctr">
                    <a:lnL>
                      <a:noFill/>
                    </a:lnL>
                    <a:lnR>
                      <a:noFill/>
                    </a:lnR>
                    <a:lnT>
                      <a:noFill/>
                    </a:lnT>
                    <a:lnB w="6350" cap="flat" cmpd="sng" algn="ctr">
                      <a:noFill/>
                      <a:prstDash val="solid"/>
                      <a:round/>
                      <a:headEnd type="none" w="med" len="med"/>
                      <a:tailEnd type="none" w="med" len="med"/>
                    </a:lnB>
                    <a:solidFill>
                      <a:srgbClr val="33CCCC"/>
                    </a:solidFill>
                  </a:tcPr>
                </a:tc>
                <a:extLst>
                  <a:ext uri="{0D108BD9-81ED-4DB2-BD59-A6C34878D82A}">
                    <a16:rowId xmlns:a16="http://schemas.microsoft.com/office/drawing/2014/main" val="10001"/>
                  </a:ext>
                </a:extLst>
              </a:tr>
              <a:tr h="615730">
                <a:tc>
                  <a:txBody>
                    <a:bodyPr/>
                    <a:lstStyle/>
                    <a:p>
                      <a:pPr algn="l" rtl="0" fontAlgn="ctr"/>
                      <a:r>
                        <a:rPr lang="en-GB" sz="1600" b="1" i="0" u="none" strike="noStrike" dirty="0">
                          <a:solidFill>
                            <a:srgbClr val="000000"/>
                          </a:solidFill>
                          <a:effectLst/>
                          <a:latin typeface="Arial"/>
                        </a:rPr>
                        <a:t>People who inject drugs (PWID)</a:t>
                      </a:r>
                    </a:p>
                  </a:txBody>
                  <a:tcPr marL="11430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Arial"/>
                        </a:rPr>
                        <a:t> 1300</a:t>
                      </a:r>
                    </a:p>
                  </a:txBody>
                  <a:tcPr marL="0" marR="0" marT="0" marB="0" anchor="ctr">
                    <a:lnL>
                      <a:noFill/>
                    </a:lnL>
                    <a:lnR>
                      <a:noFill/>
                    </a:lnR>
                    <a:lnT w="635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Arial"/>
                        </a:rPr>
                        <a:t>2012</a:t>
                      </a: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15730">
                <a:tc>
                  <a:txBody>
                    <a:bodyPr/>
                    <a:lstStyle/>
                    <a:p>
                      <a:pPr algn="l" rtl="0" fontAlgn="ctr"/>
                      <a:r>
                        <a:rPr lang="en-GB" sz="1600" b="1" i="0" u="none" strike="noStrike" dirty="0">
                          <a:solidFill>
                            <a:srgbClr val="000000"/>
                          </a:solidFill>
                          <a:effectLst/>
                          <a:latin typeface="Arial"/>
                        </a:rPr>
                        <a:t>Female sex workers * (FSW)</a:t>
                      </a:r>
                    </a:p>
                  </a:txBody>
                  <a:tcPr marL="114300" marR="0" marT="0" marB="0" anchor="ctr">
                    <a:lnL w="6350" cap="flat" cmpd="sng" algn="ctr">
                      <a:noFill/>
                      <a:prstDash val="solid"/>
                      <a:round/>
                      <a:headEnd type="none" w="med" len="med"/>
                      <a:tailEnd type="none" w="med" len="med"/>
                    </a:lnL>
                    <a:lnR>
                      <a:noFill/>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Arial"/>
                        </a:rPr>
                        <a:t>34 000</a:t>
                      </a:r>
                    </a:p>
                  </a:txBody>
                  <a:tcPr marL="0" marR="0" marT="0" marB="0" anchor="ctr">
                    <a:lnL>
                      <a:noFill/>
                    </a:lnL>
                    <a:lnR>
                      <a:noFill/>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Arial"/>
                        </a:rPr>
                        <a:t>2014</a:t>
                      </a:r>
                    </a:p>
                  </a:txBody>
                  <a:tcPr marL="0" marR="0" marT="0" marB="0" anchor="ctr">
                    <a:lnL>
                      <a:noFill/>
                    </a:lnL>
                    <a:lnR w="635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15730">
                <a:tc>
                  <a:txBody>
                    <a:bodyPr/>
                    <a:lstStyle/>
                    <a:p>
                      <a:pPr algn="l" rtl="0" fontAlgn="ctr"/>
                      <a:r>
                        <a:rPr lang="en-GB" sz="1600" b="1" i="0" u="none" strike="noStrike" dirty="0">
                          <a:solidFill>
                            <a:srgbClr val="000000"/>
                          </a:solidFill>
                          <a:effectLst/>
                          <a:latin typeface="Arial"/>
                        </a:rPr>
                        <a:t>Men</a:t>
                      </a:r>
                      <a:r>
                        <a:rPr lang="en-GB" sz="1600" b="1" i="0" u="none" strike="noStrike" baseline="0" dirty="0">
                          <a:solidFill>
                            <a:srgbClr val="000000"/>
                          </a:solidFill>
                          <a:effectLst/>
                          <a:latin typeface="Arial"/>
                        </a:rPr>
                        <a:t> who have sex with men (MSM)</a:t>
                      </a:r>
                      <a:endParaRPr lang="en-GB" sz="1600" b="1" i="0" u="none" strike="noStrike" dirty="0">
                        <a:solidFill>
                          <a:srgbClr val="000000"/>
                        </a:solidFill>
                        <a:effectLst/>
                        <a:latin typeface="Arial"/>
                      </a:endParaRPr>
                    </a:p>
                  </a:txBody>
                  <a:tcPr marL="114300" marR="0" marT="0" marB="0" anchor="ctr">
                    <a:lnL w="6350" cap="flat" cmpd="sng" algn="ctr">
                      <a:noFill/>
                      <a:prstDash val="solid"/>
                      <a:round/>
                      <a:headEnd type="none" w="med" len="med"/>
                      <a:tailEnd type="none" w="med" len="med"/>
                    </a:lnL>
                    <a:lnR>
                      <a:noFill/>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mn-lt"/>
                        </a:rPr>
                        <a:t>20 000</a:t>
                      </a:r>
                      <a:endParaRPr lang="en-GB" sz="1600" b="1" i="0" u="none" strike="noStrike" dirty="0">
                        <a:solidFill>
                          <a:srgbClr val="000000"/>
                        </a:solidFill>
                        <a:effectLst/>
                        <a:latin typeface="Arial"/>
                      </a:endParaRPr>
                    </a:p>
                  </a:txBody>
                  <a:tcPr marL="0" marR="0" marT="0" marB="0" anchor="ctr">
                    <a:lnL>
                      <a:noFill/>
                    </a:lnL>
                    <a:lnR>
                      <a:noFill/>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Arial"/>
                        </a:rPr>
                        <a:t>2015</a:t>
                      </a:r>
                    </a:p>
                  </a:txBody>
                  <a:tcPr marL="0" marR="0" marT="0" marB="0" anchor="ctr">
                    <a:lnL>
                      <a:noFill/>
                    </a:lnL>
                    <a:lnR w="635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5730">
                <a:tc>
                  <a:txBody>
                    <a:bodyPr/>
                    <a:lstStyle/>
                    <a:p>
                      <a:pPr algn="l" rtl="0" fontAlgn="ctr"/>
                      <a:r>
                        <a:rPr lang="en-US" sz="1600" b="1" i="0" u="none" strike="noStrike" dirty="0">
                          <a:solidFill>
                            <a:srgbClr val="000000"/>
                          </a:solidFill>
                          <a:effectLst/>
                          <a:latin typeface="Arial"/>
                        </a:rPr>
                        <a:t>Transgender (TG)</a:t>
                      </a:r>
                      <a:endParaRPr lang="en-GB" sz="1600" b="1" i="0" u="none" strike="noStrike" dirty="0">
                        <a:solidFill>
                          <a:srgbClr val="000000"/>
                        </a:solidFill>
                        <a:effectLst/>
                        <a:latin typeface="Arial"/>
                      </a:endParaRPr>
                    </a:p>
                  </a:txBody>
                  <a:tcPr marL="114300" marR="0" marT="0" marB="0" anchor="ctr">
                    <a:lnL w="6350" cap="flat" cmpd="sng" algn="ctr">
                      <a:noFill/>
                      <a:prstDash val="solid"/>
                      <a:round/>
                      <a:headEnd type="none" w="med" len="med"/>
                      <a:tailEnd type="none" w="med" len="med"/>
                    </a:lnL>
                    <a:lnR>
                      <a:noFill/>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Arial"/>
                        </a:rPr>
                        <a:t>3000</a:t>
                      </a:r>
                      <a:endParaRPr lang="en-GB" sz="1600" b="1" i="0" u="none" strike="noStrike" dirty="0">
                        <a:solidFill>
                          <a:srgbClr val="000000"/>
                        </a:solidFill>
                        <a:effectLst/>
                        <a:latin typeface="Arial"/>
                      </a:endParaRPr>
                    </a:p>
                  </a:txBody>
                  <a:tcPr marL="0" marR="0" marT="0" marB="0" anchor="ctr">
                    <a:lnL>
                      <a:noFill/>
                    </a:lnL>
                    <a:lnR>
                      <a:noFill/>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Arial"/>
                        </a:rPr>
                        <a:t>2015</a:t>
                      </a:r>
                      <a:endParaRPr lang="en-GB" sz="1600" b="1" i="0" u="none" strike="noStrike" dirty="0">
                        <a:solidFill>
                          <a:srgbClr val="000000"/>
                        </a:solidFill>
                        <a:effectLst/>
                        <a:latin typeface="Arial"/>
                      </a:endParaRPr>
                    </a:p>
                  </a:txBody>
                  <a:tcPr marL="0" marR="0" marT="0" marB="0" anchor="ctr">
                    <a:lnL>
                      <a:noFill/>
                    </a:lnL>
                    <a:lnR w="635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6932257"/>
                  </a:ext>
                </a:extLst>
              </a:tr>
              <a:tr h="615730">
                <a:tc>
                  <a:txBody>
                    <a:bodyPr/>
                    <a:lstStyle/>
                    <a:p>
                      <a:pPr algn="l" rtl="0" fontAlgn="ctr"/>
                      <a:endParaRPr lang="en-GB" sz="1800" b="1" i="0" u="none" strike="noStrike" dirty="0">
                        <a:solidFill>
                          <a:srgbClr val="000000"/>
                        </a:solidFill>
                        <a:effectLst/>
                        <a:latin typeface="Arial"/>
                      </a:endParaRPr>
                    </a:p>
                  </a:txBody>
                  <a:tcPr marL="114300" marR="0" marT="0" marB="0" anchor="ctr">
                    <a:lnL w="6350" cap="flat" cmpd="sng" algn="ctr">
                      <a:noFill/>
                      <a:prstDash val="solid"/>
                      <a:round/>
                      <a:headEnd type="none" w="med" len="med"/>
                      <a:tailEnd type="none" w="med" len="med"/>
                    </a:lnL>
                    <a:lnR>
                      <a:noFill/>
                    </a:lnR>
                    <a:lnT w="12700" cap="flat" cmpd="sng" algn="ctr">
                      <a:solidFill>
                        <a:srgbClr val="33CCC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GB" sz="1800" b="1" i="0" u="none" strike="noStrike" dirty="0">
                        <a:solidFill>
                          <a:srgbClr val="000000"/>
                        </a:solidFill>
                        <a:effectLst/>
                        <a:latin typeface="Arial"/>
                      </a:endParaRPr>
                    </a:p>
                  </a:txBody>
                  <a:tcPr marL="0" marR="0" marT="0" marB="0" anchor="ctr">
                    <a:lnL>
                      <a:noFill/>
                    </a:lnL>
                    <a:lnR>
                      <a:noFill/>
                    </a:lnR>
                    <a:lnT w="12700" cap="flat" cmpd="sng" algn="ctr">
                      <a:solidFill>
                        <a:srgbClr val="33CCC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GB" sz="1800" b="1" i="0" u="none" strike="noStrike" dirty="0">
                        <a:solidFill>
                          <a:srgbClr val="000000"/>
                        </a:solidFill>
                        <a:effectLst/>
                        <a:latin typeface="Arial"/>
                      </a:endParaRPr>
                    </a:p>
                  </a:txBody>
                  <a:tcPr marL="0" marR="0" marT="0" marB="0" anchor="ctr">
                    <a:lnL>
                      <a:noFill/>
                    </a:lnL>
                    <a:lnR w="635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6926280"/>
                  </a:ext>
                </a:extLst>
              </a:tr>
            </a:tbl>
          </a:graphicData>
        </a:graphic>
      </p:graphicFrame>
      <p:sp>
        <p:nvSpPr>
          <p:cNvPr id="6" name="TextBox 5"/>
          <p:cNvSpPr txBox="1"/>
          <p:nvPr/>
        </p:nvSpPr>
        <p:spPr>
          <a:xfrm>
            <a:off x="7305675" y="6219779"/>
            <a:ext cx="2362200" cy="245852"/>
          </a:xfrm>
          <a:prstGeom prst="rect">
            <a:avLst/>
          </a:prstGeom>
          <a:noFill/>
          <a:ln w="15875">
            <a:solidFill>
              <a:srgbClr val="E31837"/>
            </a:solidFill>
            <a:prstDash val="sysDot"/>
          </a:ln>
        </p:spPr>
        <p:txBody>
          <a:bodyPr wrap="square" lIns="91058" tIns="45537" rIns="91058" bIns="45537" rtlCol="0" anchor="ctr">
            <a:spAutoFit/>
          </a:bodyPr>
          <a:lstStyle/>
          <a:p>
            <a:pPr>
              <a:defRPr/>
            </a:pPr>
            <a:r>
              <a:rPr lang="en-US" sz="1000" dirty="0">
                <a:solidFill>
                  <a:prstClr val="black"/>
                </a:solidFill>
                <a:cs typeface="Arial" pitchFamily="34" charset="0"/>
              </a:rPr>
              <a:t>* Female entertainment workers</a:t>
            </a:r>
          </a:p>
        </p:txBody>
      </p:sp>
      <p:sp>
        <p:nvSpPr>
          <p:cNvPr id="7" name="TextBox 6">
            <a:extLst>
              <a:ext uri="{FF2B5EF4-FFF2-40B4-BE49-F238E27FC236}">
                <a16:creationId xmlns:a16="http://schemas.microsoft.com/office/drawing/2014/main" id="{DDFE6EF5-8448-46CB-B8BD-364A0FC4CA4D}"/>
              </a:ext>
            </a:extLst>
          </p:cNvPr>
          <p:cNvSpPr txBox="1"/>
          <p:nvPr/>
        </p:nvSpPr>
        <p:spPr>
          <a:xfrm>
            <a:off x="0" y="6607687"/>
            <a:ext cx="8991600" cy="230463"/>
          </a:xfrm>
          <a:prstGeom prst="rect">
            <a:avLst/>
          </a:prstGeom>
          <a:noFill/>
        </p:spPr>
        <p:txBody>
          <a:bodyPr wrap="square" lIns="91058" tIns="45537" rIns="91058" bIns="45537">
            <a:spAutoFit/>
          </a:bodyPr>
          <a:lstStyle/>
          <a:p>
            <a:pPr>
              <a:defRPr/>
            </a:pPr>
            <a:r>
              <a:rPr lang="en-US" sz="900" kern="0" dirty="0">
                <a:solidFill>
                  <a:sysClr val="windowText" lastClr="000000"/>
                </a:solidFill>
                <a:cs typeface="Arial" pitchFamily="34" charset="0"/>
                <a:sym typeface="Calibri"/>
              </a:rPr>
              <a:t>Source: Prepared by  </a:t>
            </a:r>
            <a:r>
              <a:rPr lang="en-US" sz="900" kern="0" dirty="0">
                <a:solidFill>
                  <a:sysClr val="windowText" lastClr="000000"/>
                </a:solidFill>
                <a:cs typeface="Arial" pitchFamily="34" charset="0"/>
                <a:sym typeface="Calibri"/>
                <a:hlinkClick r:id="rId2"/>
              </a:rPr>
              <a:t>www.aidsdatahub.org</a:t>
            </a:r>
            <a:r>
              <a:rPr lang="en-US" sz="900" kern="0" dirty="0">
                <a:solidFill>
                  <a:sysClr val="windowText" lastClr="000000"/>
                </a:solidFill>
                <a:cs typeface="Arial" pitchFamily="34" charset="0"/>
                <a:sym typeface="Calibri"/>
              </a:rPr>
              <a:t> based on </a:t>
            </a:r>
            <a:r>
              <a:rPr lang="en-US" sz="900" dirty="0">
                <a:solidFill>
                  <a:prstClr val="black"/>
                </a:solidFill>
                <a:cs typeface="Arial" pitchFamily="34" charset="0"/>
                <a:sym typeface="Calibri"/>
              </a:rPr>
              <a:t>Global AIDS Monitoring (GAM) reporting 2018</a:t>
            </a:r>
            <a:endParaRPr lang="en-GB" sz="900" dirty="0">
              <a:solidFill>
                <a:prstClr val="black"/>
              </a:solidFill>
              <a:cs typeface="Arial" pitchFamily="34" charset="0"/>
              <a:sym typeface="Calibri"/>
            </a:endParaRPr>
          </a:p>
        </p:txBody>
      </p:sp>
    </p:spTree>
    <p:extLst>
      <p:ext uri="{BB962C8B-B14F-4D97-AF65-F5344CB8AC3E}">
        <p14:creationId xmlns:p14="http://schemas.microsoft.com/office/powerpoint/2010/main" val="907233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2015 - 2019</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9</a:t>
            </a:fld>
            <a:endParaRPr lang="th-TH" dirty="0">
              <a:solidFill>
                <a:prstClr val="black">
                  <a:tint val="75000"/>
                </a:prstClr>
              </a:solidFill>
            </a:endParaRPr>
          </a:p>
        </p:txBody>
      </p:sp>
      <p:sp>
        <p:nvSpPr>
          <p:cNvPr id="8" name="TextBox 7">
            <a:extLst>
              <a:ext uri="{FF2B5EF4-FFF2-40B4-BE49-F238E27FC236}">
                <a16:creationId xmlns:a16="http://schemas.microsoft.com/office/drawing/2014/main" id="{0BB7FB8B-A0C4-4C82-A807-65B8AA43A793}"/>
              </a:ext>
            </a:extLst>
          </p:cNvPr>
          <p:cNvSpPr txBox="1"/>
          <p:nvPr/>
        </p:nvSpPr>
        <p:spPr>
          <a:xfrm>
            <a:off x="76200" y="6487632"/>
            <a:ext cx="11203563" cy="368962"/>
          </a:xfrm>
          <a:prstGeom prst="rect">
            <a:avLst/>
          </a:prstGeom>
          <a:noFill/>
        </p:spPr>
        <p:txBody>
          <a:bodyPr wrap="square" lIns="91058" tIns="45537" rIns="91058" bIns="45537">
            <a:spAutoFit/>
          </a:bodyPr>
          <a:lstStyle/>
          <a:p>
            <a:pPr>
              <a:defRPr/>
            </a:pPr>
            <a:r>
              <a:rPr lang="en-US" sz="900" kern="0" dirty="0">
                <a:solidFill>
                  <a:sysClr val="windowText" lastClr="000000"/>
                </a:solidFill>
                <a:latin typeface="Arial" pitchFamily="34" charset="0"/>
                <a:cs typeface="Arial" pitchFamily="34" charset="0"/>
                <a:sym typeface="Calibri"/>
              </a:rPr>
              <a:t>Source: Prepared by  </a:t>
            </a:r>
            <a:r>
              <a:rPr lang="en-US" sz="900" kern="0" dirty="0">
                <a:solidFill>
                  <a:sysClr val="windowText" lastClr="000000"/>
                </a:solidFill>
                <a:latin typeface="Arial" pitchFamily="34" charset="0"/>
                <a:cs typeface="Arial" pitchFamily="34" charset="0"/>
                <a:sym typeface="Calibri"/>
                <a:hlinkClick r:id="rId3"/>
              </a:rPr>
              <a:t>www.aidsdatahub.org</a:t>
            </a:r>
            <a:r>
              <a:rPr lang="en-US" sz="900" kern="0" dirty="0">
                <a:solidFill>
                  <a:sysClr val="windowText" lastClr="000000"/>
                </a:solidFill>
                <a:latin typeface="Arial" pitchFamily="34" charset="0"/>
                <a:cs typeface="Arial" pitchFamily="34" charset="0"/>
                <a:sym typeface="Calibri"/>
              </a:rPr>
              <a:t> based on HIV Sentinel Surveillance Reports, Integrated Biological and Behavioral Surveillance Reports,</a:t>
            </a:r>
            <a:r>
              <a:rPr lang="en-US" sz="900" dirty="0">
                <a:solidFill>
                  <a:prstClr val="black"/>
                </a:solidFill>
                <a:latin typeface="Arial" pitchFamily="34" charset="0"/>
                <a:cs typeface="Arial" pitchFamily="34" charset="0"/>
                <a:sym typeface="Calibri"/>
              </a:rPr>
              <a:t> other serological survey reports and Global AIDS Monitoring (GAM) reporting</a:t>
            </a:r>
            <a:endParaRPr lang="en-GB" sz="900" dirty="0">
              <a:solidFill>
                <a:prstClr val="black"/>
              </a:solidFill>
              <a:latin typeface="Arial" pitchFamily="34" charset="0"/>
              <a:cs typeface="Arial" pitchFamily="34" charset="0"/>
              <a:sym typeface="Calibri"/>
            </a:endParaRPr>
          </a:p>
        </p:txBody>
      </p:sp>
      <p:graphicFrame>
        <p:nvGraphicFramePr>
          <p:cNvPr id="6" name="Chart 5"/>
          <p:cNvGraphicFramePr>
            <a:graphicFrameLocks/>
          </p:cNvGraphicFramePr>
          <p:nvPr>
            <p:extLst>
              <p:ext uri="{D42A27DB-BD31-4B8C-83A1-F6EECF244321}">
                <p14:modId xmlns:p14="http://schemas.microsoft.com/office/powerpoint/2010/main" val="3449133375"/>
              </p:ext>
            </p:extLst>
          </p:nvPr>
        </p:nvGraphicFramePr>
        <p:xfrm>
          <a:off x="2744281" y="2414700"/>
          <a:ext cx="5867400" cy="3733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90506509"/>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11168</TotalTime>
  <Words>4944</Words>
  <Application>Microsoft Office PowerPoint</Application>
  <PresentationFormat>Widescreen</PresentationFormat>
  <Paragraphs>510</Paragraphs>
  <Slides>69</Slides>
  <Notes>49</Notes>
  <HiddenSlides>0</HiddenSlides>
  <MMClips>0</MMClips>
  <ScaleCrop>false</ScaleCrop>
  <HeadingPairs>
    <vt:vector size="6" baseType="variant">
      <vt:variant>
        <vt:lpstr>Fonts Used</vt:lpstr>
      </vt:variant>
      <vt:variant>
        <vt:i4>3</vt:i4>
      </vt:variant>
      <vt:variant>
        <vt:lpstr>Theme</vt:lpstr>
      </vt:variant>
      <vt:variant>
        <vt:i4>18</vt:i4>
      </vt:variant>
      <vt:variant>
        <vt:lpstr>Slide Titles</vt:lpstr>
      </vt:variant>
      <vt:variant>
        <vt:i4>69</vt:i4>
      </vt:variant>
    </vt:vector>
  </HeadingPairs>
  <TitlesOfParts>
    <vt:vector size="90" baseType="lpstr">
      <vt:lpstr>Arial</vt:lpstr>
      <vt:lpstr>Calibri</vt:lpstr>
      <vt:lpstr>Times New Roman</vt:lpstr>
      <vt:lpstr>1_Cover Design</vt:lpstr>
      <vt:lpstr>Layout with Latest!</vt:lpstr>
      <vt:lpstr>2_Cover Design</vt:lpstr>
      <vt:lpstr>Layout</vt:lpstr>
      <vt:lpstr>1_Layout</vt:lpstr>
      <vt:lpstr>1_Office Theme</vt:lpstr>
      <vt:lpstr>3_Layout</vt:lpstr>
      <vt:lpstr>3_Layout with Latest!</vt:lpstr>
      <vt:lpstr>4_Layout with Latest!</vt:lpstr>
      <vt:lpstr>5_Layout with Latest!</vt:lpstr>
      <vt:lpstr>6_Layout with Latest!</vt:lpstr>
      <vt:lpstr>7_Layout with Latest!</vt:lpstr>
      <vt:lpstr>8_Layout with Latest!</vt:lpstr>
      <vt:lpstr>9_Layout with Latest!</vt:lpstr>
      <vt:lpstr>11_Layout with Latest!</vt:lpstr>
      <vt:lpstr>12_Layout with Latest!</vt:lpstr>
      <vt:lpstr>13_Layout with Latest!</vt:lpstr>
      <vt:lpstr>14_Layout with Latest!</vt:lpstr>
      <vt:lpstr>Cambodia</vt:lpstr>
      <vt:lpstr>CONTENT</vt:lpstr>
      <vt:lpstr>BASIC SOCIO-DEMOGRAPHIC INDICATORS</vt:lpstr>
      <vt:lpstr>HIV prevalence and  epidemiology </vt:lpstr>
      <vt:lpstr>Estimated people living with HIV, new HIV infections and AIDS-related deaths, 1990-2019</vt:lpstr>
      <vt:lpstr>Estimated people living with HIV, new HIV infections and AIDS-related deaths, 1990-2019</vt:lpstr>
      <vt:lpstr>Estimated number of adults (15+) living with HIV and women (15+) living with HIV, 1990-2019</vt:lpstr>
      <vt:lpstr>Key population size estimates, 2012-2015</vt:lpstr>
      <vt:lpstr>HIV prevalence among key populations, 2015 - 2019</vt:lpstr>
      <vt:lpstr>PowerPoint Presentation</vt:lpstr>
      <vt:lpstr>HIV prevalence trends among key populations, 2002-2019</vt:lpstr>
      <vt:lpstr>HIV prevalence among MSM by sexual practice, 2014</vt:lpstr>
      <vt:lpstr>HIV prevalence among PWID by city, 2017</vt:lpstr>
      <vt:lpstr>HIV prevalence among PWID by age and gender, 2017</vt:lpstr>
      <vt:lpstr>HIV prevalence among MSM by city, 2010 and 2014</vt:lpstr>
      <vt:lpstr>HIV prevalence among female entertainment workers (FEWs) in selected geographical locations, 2011 to 2016 </vt:lpstr>
      <vt:lpstr>HIV prevalence among female entertainment workers (FEW) by age and entertainment venue, 2016</vt:lpstr>
      <vt:lpstr>HIV prevalence among female entertainment workers (FEW) in selected geographical locations, 2010</vt:lpstr>
      <vt:lpstr>STI prevalence among female entertainment workers who sold sex in the last 12 months, 2011</vt:lpstr>
      <vt:lpstr>STI prevalence among female entertainment workers (FEW) in selected geographical locations, 2011</vt:lpstr>
      <vt:lpstr>Chlamydia prevalence among female entertainment workers (FEW) in selected geographical locations, 2011</vt:lpstr>
      <vt:lpstr>Gonorrhea prevalence among female entertainment workers (FEW) in selected geographical locations, 2011</vt:lpstr>
      <vt:lpstr>Hepatitis B prevalence among female entertainment workers (FEWs) in selected geographical locations, 2011</vt:lpstr>
      <vt:lpstr>Trends of HIV prevalence among ANC attendees (15-24 yr) by province, 2000-2010 </vt:lpstr>
      <vt:lpstr>Trends of HIV prevalence among ANC attendees (25+ yr) by province,  2000-2010 </vt:lpstr>
      <vt:lpstr>HIV prevalence among pregnant women, 1996-2014 </vt:lpstr>
      <vt:lpstr>HIV prevalence among pregnant women by province, 2014</vt:lpstr>
      <vt:lpstr>Risk behaviours </vt:lpstr>
      <vt:lpstr>Proportion of key populations who reported condom use at last sex, 2003-2019 </vt:lpstr>
      <vt:lpstr>Trends in consistent condom use among female sex workers, 1997- 2016</vt:lpstr>
      <vt:lpstr>Proportion of PWID who reported having protective sexual behavior and safe injection practice, 2007 and 2012</vt:lpstr>
      <vt:lpstr>Proportion of PWID who reported their sexual activities and consistent  condom use by partner type in the last 3 months, 2016</vt:lpstr>
      <vt:lpstr>Proportion of MSM who reported condom use at last sex by partner type, 2007 and 2013</vt:lpstr>
      <vt:lpstr>Proportion of MSM who reported consistent condom use in the last month by partner type, 2007 and 2013</vt:lpstr>
      <vt:lpstr>Proportion of transgender people who reported condom use at last sex by partner type, 2007 and 2013</vt:lpstr>
      <vt:lpstr>Proportion of transgender people who reported consistent condom use in  the last month by partner type, 2007 and 2013</vt:lpstr>
      <vt:lpstr>Mean number of clients/sexual partners among FEW, MSM and transgender people, 2013-2016</vt:lpstr>
      <vt:lpstr>Overlapping risk behaviors among MSM and transgender people, 2013</vt:lpstr>
      <vt:lpstr>Proportion of male PLHIV with reported risk behaviors, 2010 and 2013</vt:lpstr>
      <vt:lpstr>Trends in consistent condom use (in last three months) among moto-taxi drivers by type of partner, 1997-2010 </vt:lpstr>
      <vt:lpstr>Proportion of males (15-49) years who reported having more than one sexual partner in the last 12 months and reported condom use at last paid sex, 2005-2010</vt:lpstr>
      <vt:lpstr>Vulnerability and HIV knowledge   </vt:lpstr>
      <vt:lpstr>People who inject drugs who knew where to get clean needles and syringes, 2012 </vt:lpstr>
      <vt:lpstr>Proportion of MSM and transgender who perceive themselves at risk of HIV, and who know that condom use can reduce HIV transmission, 2013</vt:lpstr>
      <vt:lpstr>Comprehensive knowledge of HIV among adults (15 - 49 yr) by age group, gender and area of residence, 2014</vt:lpstr>
      <vt:lpstr>HIV expenditure </vt:lpstr>
      <vt:lpstr>AIDS financing, 2015 </vt:lpstr>
      <vt:lpstr>Less than 50% of total prevention expenditure was spent for key populations HIV prevention programmes </vt:lpstr>
      <vt:lpstr>AIDS spending by financing source, 2006-2012 </vt:lpstr>
      <vt:lpstr>AIDS spending by financing source, 2006-2012 </vt:lpstr>
      <vt:lpstr>AIDS spending by category, 2006-2012</vt:lpstr>
      <vt:lpstr>Proportion of total prevention programme spending on key populations at higher risk, 2006-2012</vt:lpstr>
      <vt:lpstr>Proportion of spending on HIV prevention programmes by funding source, 2006-2012</vt:lpstr>
      <vt:lpstr>Proportion of spending on care and treatment by funding source, 2006 - 2012</vt:lpstr>
      <vt:lpstr>National response </vt:lpstr>
      <vt:lpstr>Proportion of key populations who received an HIV test in the last 12 months and know their results, 2007-2019 </vt:lpstr>
      <vt:lpstr>Number of needles/syringes distributed per PWID per year, 2008 – 2018</vt:lpstr>
      <vt:lpstr>Proportion of people who inject drugs with reported sources of new needles and syringes in the last month, 2016</vt:lpstr>
      <vt:lpstr>ART scale up, 2000-2019</vt:lpstr>
      <vt:lpstr>ART coverage trends among children, adult males and females and all ages, 2000 - 2019</vt:lpstr>
      <vt:lpstr>Estimated adults living with HIV, adults receiving ARVs, and adult ART coverage, 2019</vt:lpstr>
      <vt:lpstr>Treatment cascade, 2019</vt:lpstr>
      <vt:lpstr>HIV testing and treatment cascade, 2019</vt:lpstr>
      <vt:lpstr>Estimated number of pregnant women living with HIV, pregnant women receiving ARVs, and PMTCT coverage, 2019</vt:lpstr>
      <vt:lpstr>PMTCT cascade, 2019</vt:lpstr>
      <vt:lpstr>PowerPoint Presentation</vt:lpstr>
      <vt:lpstr>PowerPoint Presentation</vt:lpstr>
      <vt:lpstr>Punitive laws hindering the HIV response</vt:lpstr>
      <vt:lpstr>PowerPoint Presentation</vt:lpstr>
    </vt:vector>
  </TitlesOfParts>
  <Manager/>
  <Company>HIV and AIDS Data Hub for Asia-Pacific</Company>
  <LinksUpToDate>false</LinksUpToDate>
  <SharedDoc>false</SharedDoc>
  <HyperlinkBase>https://www.aidsdatahub.org/resource/cambodia-country-slides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Cambodia</dc:title>
  <dc:subject>Get an overview of the HIV/AIDS situation in Cambodia. Browse and view charts and graphs illustrating data on the country's basic socio-demographic indicators, HIV prevalence and epidemiology, risk behaviors, vulnerability and HIV knowledge, HIV expenditu</dc:subject>
  <dc:creator>HIV and AIDS Data Hub for Asia-Pacific</dc:creator>
  <cp:keywords>hiv, aids, socio-demographic indicators, prevalence, epidemiology, risk behaviors, vulnerability, hiv knowledge, national response</cp:keywords>
  <dc:description/>
  <cp:lastModifiedBy>BOONYATHAROKUL, Earn</cp:lastModifiedBy>
  <cp:revision>1113</cp:revision>
  <dcterms:created xsi:type="dcterms:W3CDTF">2013-01-31T02:09:13Z</dcterms:created>
  <dcterms:modified xsi:type="dcterms:W3CDTF">2020-09-14T00:20:46Z</dcterms:modified>
  <cp:category/>
</cp:coreProperties>
</file>