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9.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21.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3.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4.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6.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theme/themeOverride27.xml" ContentType="application/vnd.openxmlformats-officedocument.themeOverride+xml"/>
  <Override PartName="/ppt/charts/chart27.xml" ContentType="application/vnd.openxmlformats-officedocument.drawingml.chart+xml"/>
  <Override PartName="/ppt/theme/themeOverride28.xml" ContentType="application/vnd.openxmlformats-officedocument.themeOverride+xml"/>
  <Override PartName="/ppt/drawings/drawing4.xml" ContentType="application/vnd.openxmlformats-officedocument.drawingml.chartshapes+xml"/>
  <Override PartName="/ppt/theme/themeOverride29.xml" ContentType="application/vnd.openxmlformats-officedocument.themeOverride+xml"/>
  <Override PartName="/ppt/charts/chart28.xml" ContentType="application/vnd.openxmlformats-officedocument.drawingml.chart+xml"/>
  <Override PartName="/ppt/theme/themeOverride30.xml" ContentType="application/vnd.openxmlformats-officedocument.themeOverride+xml"/>
  <Override PartName="/ppt/drawings/drawing5.xml" ContentType="application/vnd.openxmlformats-officedocument.drawingml.chartshapes+xml"/>
  <Override PartName="/ppt/charts/chart29.xml" ContentType="application/vnd.openxmlformats-officedocument.drawingml.chart+xml"/>
  <Override PartName="/ppt/theme/themeOverride31.xml" ContentType="application/vnd.openxmlformats-officedocument.themeOverride+xml"/>
  <Override PartName="/ppt/drawings/drawing6.xml" ContentType="application/vnd.openxmlformats-officedocument.drawingml.chartshapes+xml"/>
  <Override PartName="/ppt/theme/themeOverride32.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 id="2147483690" r:id="rId5"/>
    <p:sldMasterId id="2147483699" r:id="rId6"/>
    <p:sldMasterId id="2147483708" r:id="rId7"/>
    <p:sldMasterId id="2147483717" r:id="rId8"/>
    <p:sldMasterId id="2147483726" r:id="rId9"/>
  </p:sldMasterIdLst>
  <p:notesMasterIdLst>
    <p:notesMasterId r:id="rId54"/>
  </p:notesMasterIdLst>
  <p:sldIdLst>
    <p:sldId id="257" r:id="rId10"/>
    <p:sldId id="311" r:id="rId11"/>
    <p:sldId id="319" r:id="rId12"/>
    <p:sldId id="258" r:id="rId13"/>
    <p:sldId id="302" r:id="rId14"/>
    <p:sldId id="267" r:id="rId15"/>
    <p:sldId id="550" r:id="rId16"/>
    <p:sldId id="274" r:id="rId17"/>
    <p:sldId id="273" r:id="rId18"/>
    <p:sldId id="315" r:id="rId19"/>
    <p:sldId id="317" r:id="rId20"/>
    <p:sldId id="276" r:id="rId21"/>
    <p:sldId id="549" r:id="rId22"/>
    <p:sldId id="551" r:id="rId23"/>
    <p:sldId id="314" r:id="rId24"/>
    <p:sldId id="259" r:id="rId25"/>
    <p:sldId id="263" r:id="rId26"/>
    <p:sldId id="268" r:id="rId27"/>
    <p:sldId id="272" r:id="rId28"/>
    <p:sldId id="280" r:id="rId29"/>
    <p:sldId id="318" r:id="rId30"/>
    <p:sldId id="303" r:id="rId31"/>
    <p:sldId id="260" r:id="rId32"/>
    <p:sldId id="304" r:id="rId33"/>
    <p:sldId id="306" r:id="rId34"/>
    <p:sldId id="305" r:id="rId35"/>
    <p:sldId id="307" r:id="rId36"/>
    <p:sldId id="309" r:id="rId37"/>
    <p:sldId id="261" r:id="rId38"/>
    <p:sldId id="313" r:id="rId39"/>
    <p:sldId id="262" r:id="rId40"/>
    <p:sldId id="365" r:id="rId41"/>
    <p:sldId id="288" r:id="rId42"/>
    <p:sldId id="606" r:id="rId43"/>
    <p:sldId id="271" r:id="rId44"/>
    <p:sldId id="285" r:id="rId45"/>
    <p:sldId id="286" r:id="rId46"/>
    <p:sldId id="301" r:id="rId47"/>
    <p:sldId id="320" r:id="rId48"/>
    <p:sldId id="321" r:id="rId49"/>
    <p:sldId id="323" r:id="rId50"/>
    <p:sldId id="316" r:id="rId51"/>
    <p:sldId id="324" r:id="rId52"/>
    <p:sldId id="31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E31837"/>
    <a:srgbClr val="00AEEF"/>
    <a:srgbClr val="F78E1E"/>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9" autoAdjust="0"/>
    <p:restoredTop sz="92857" autoAdjust="0"/>
  </p:normalViewPr>
  <p:slideViewPr>
    <p:cSldViewPr>
      <p:cViewPr varScale="1">
        <p:scale>
          <a:sx n="103" d="100"/>
          <a:sy n="103" d="100"/>
        </p:scale>
        <p:origin x="504" y="176"/>
      </p:cViewPr>
      <p:guideLst>
        <p:guide orient="horz" pos="2160"/>
        <p:guide pos="3840"/>
      </p:guideLst>
    </p:cSldViewPr>
  </p:slideViewPr>
  <p:notesTextViewPr>
    <p:cViewPr>
      <p:scale>
        <a:sx n="3" d="2"/>
        <a:sy n="3" d="2"/>
      </p:scale>
      <p:origin x="0" y="0"/>
    </p:cViewPr>
  </p:notesTextViewPr>
  <p:sorterViewPr>
    <p:cViewPr varScale="1">
      <p:scale>
        <a:sx n="1" d="1"/>
        <a:sy n="1" d="1"/>
      </p:scale>
      <p:origin x="0" y="-10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L:\@UN_WORKSHOP\YEYU_WORKSHOP\!%20CHINA\China%20Draft%20(working_28_Sept2010).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7.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9.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2.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5.xlsx"/><Relationship Id="rId1" Type="http://schemas.openxmlformats.org/officeDocument/2006/relationships/themeOverride" Target="../theme/themeOverride28.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H:\!!\Putat%20to%20passport\!UNAIDS%20RST\UNAIDS\RMM\2014\Country%20responses\China\CHN_Final\RMM2014%20City%20Poster%20Template%20Tool_China_10%20Oct%202014_DH.xlsx" TargetMode="External"/><Relationship Id="rId1" Type="http://schemas.openxmlformats.org/officeDocument/2006/relationships/themeOverride" Target="../theme/themeOverride30.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bin"/><Relationship Id="rId1" Type="http://schemas.openxmlformats.org/officeDocument/2006/relationships/themeOverride" Target="../theme/themeOverride3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KP_2014'!$B$6</c:f>
              <c:strCache>
                <c:ptCount val="1"/>
                <c:pt idx="0">
                  <c:v>2014</c:v>
                </c:pt>
              </c:strCache>
            </c:strRef>
          </c:tx>
          <c:invertIfNegative val="0"/>
          <c:dPt>
            <c:idx val="0"/>
            <c:invertIfNegative val="0"/>
            <c:bubble3D val="0"/>
            <c:spPr>
              <a:solidFill>
                <a:srgbClr val="88C540"/>
              </a:solidFill>
              <a:ln>
                <a:noFill/>
              </a:ln>
            </c:spPr>
            <c:extLst>
              <c:ext xmlns:c16="http://schemas.microsoft.com/office/drawing/2014/chart" uri="{C3380CC4-5D6E-409C-BE32-E72D297353CC}">
                <c16:uniqueId val="{00000001-2C14-44CB-80CB-3F643210AFD6}"/>
              </c:ext>
            </c:extLst>
          </c:dPt>
          <c:dPt>
            <c:idx val="1"/>
            <c:invertIfNegative val="0"/>
            <c:bubble3D val="0"/>
            <c:spPr>
              <a:solidFill>
                <a:srgbClr val="00AEEF"/>
              </a:solidFill>
              <a:ln>
                <a:noFill/>
              </a:ln>
            </c:spPr>
            <c:extLst>
              <c:ext xmlns:c16="http://schemas.microsoft.com/office/drawing/2014/chart" uri="{C3380CC4-5D6E-409C-BE32-E72D297353CC}">
                <c16:uniqueId val="{00000003-2C14-44CB-80CB-3F643210AFD6}"/>
              </c:ext>
            </c:extLst>
          </c:dPt>
          <c:dPt>
            <c:idx val="2"/>
            <c:invertIfNegative val="0"/>
            <c:bubble3D val="0"/>
            <c:spPr>
              <a:solidFill>
                <a:srgbClr val="F78E1E"/>
              </a:solidFill>
              <a:ln>
                <a:noFill/>
              </a:ln>
            </c:spPr>
            <c:extLst>
              <c:ext xmlns:c16="http://schemas.microsoft.com/office/drawing/2014/chart" uri="{C3380CC4-5D6E-409C-BE32-E72D297353CC}">
                <c16:uniqueId val="{00000005-2C14-44CB-80CB-3F643210AFD6}"/>
              </c:ext>
            </c:extLst>
          </c:dPt>
          <c:dLbls>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C14-44CB-80CB-3F643210AFD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KP_2014'!$A$7:$A$9</c:f>
              <c:strCache>
                <c:ptCount val="3"/>
                <c:pt idx="0">
                  <c:v>FSW</c:v>
                </c:pt>
                <c:pt idx="1">
                  <c:v>PWID</c:v>
                </c:pt>
                <c:pt idx="2">
                  <c:v>MSM</c:v>
                </c:pt>
              </c:strCache>
            </c:strRef>
          </c:cat>
          <c:val>
            <c:numRef>
              <c:f>'HIV Prev KP_2014'!$B$7:$B$9</c:f>
              <c:numCache>
                <c:formatCode>0.0</c:formatCode>
                <c:ptCount val="3"/>
                <c:pt idx="0">
                  <c:v>0.22</c:v>
                </c:pt>
                <c:pt idx="1">
                  <c:v>6</c:v>
                </c:pt>
                <c:pt idx="2">
                  <c:v>7.7</c:v>
                </c:pt>
              </c:numCache>
            </c:numRef>
          </c:val>
          <c:extLst>
            <c:ext xmlns:c16="http://schemas.microsoft.com/office/drawing/2014/chart" uri="{C3380CC4-5D6E-409C-BE32-E72D297353CC}">
              <c16:uniqueId val="{00000006-2C14-44CB-80CB-3F643210AFD6}"/>
            </c:ext>
          </c:extLst>
        </c:ser>
        <c:dLbls>
          <c:showLegendKey val="0"/>
          <c:showVal val="0"/>
          <c:showCatName val="0"/>
          <c:showSerName val="0"/>
          <c:showPercent val="0"/>
          <c:showBubbleSize val="0"/>
        </c:dLbls>
        <c:gapWidth val="220"/>
        <c:axId val="83113088"/>
        <c:axId val="83114624"/>
      </c:barChart>
      <c:scatterChart>
        <c:scatterStyle val="lineMarker"/>
        <c:varyColors val="0"/>
        <c:ser>
          <c:idx val="1"/>
          <c:order val="1"/>
          <c:tx>
            <c:strRef>
              <c:f>'HIV Prev KP_2014'!$R$1</c:f>
              <c:strCache>
                <c:ptCount val="1"/>
                <c:pt idx="0">
                  <c:v>tar</c:v>
                </c:pt>
              </c:strCache>
            </c:strRef>
          </c:tx>
          <c:spPr>
            <a:ln w="19050">
              <a:solidFill>
                <a:srgbClr val="E31837"/>
              </a:solidFill>
              <a:prstDash val="dash"/>
            </a:ln>
          </c:spPr>
          <c:marker>
            <c:symbol val="none"/>
          </c:marker>
          <c:xVal>
            <c:numRef>
              <c:f>'HIV Prev KP_2014'!$Q$2:$Q$3</c:f>
              <c:numCache>
                <c:formatCode>General</c:formatCode>
                <c:ptCount val="2"/>
                <c:pt idx="0">
                  <c:v>0</c:v>
                </c:pt>
                <c:pt idx="1">
                  <c:v>1</c:v>
                </c:pt>
              </c:numCache>
            </c:numRef>
          </c:xVal>
          <c:yVal>
            <c:numRef>
              <c:f>'HIV Prev KP_2014'!$R$2:$R$3</c:f>
              <c:numCache>
                <c:formatCode>General</c:formatCode>
                <c:ptCount val="2"/>
                <c:pt idx="0">
                  <c:v>5</c:v>
                </c:pt>
                <c:pt idx="1">
                  <c:v>5</c:v>
                </c:pt>
              </c:numCache>
            </c:numRef>
          </c:yVal>
          <c:smooth val="0"/>
          <c:extLst>
            <c:ext xmlns:c16="http://schemas.microsoft.com/office/drawing/2014/chart" uri="{C3380CC4-5D6E-409C-BE32-E72D297353CC}">
              <c16:uniqueId val="{00000007-2C14-44CB-80CB-3F643210AFD6}"/>
            </c:ext>
          </c:extLst>
        </c:ser>
        <c:dLbls>
          <c:showLegendKey val="0"/>
          <c:showVal val="0"/>
          <c:showCatName val="0"/>
          <c:showSerName val="0"/>
          <c:showPercent val="0"/>
          <c:showBubbleSize val="0"/>
        </c:dLbls>
        <c:axId val="83147008"/>
        <c:axId val="83145472"/>
      </c:scatterChart>
      <c:catAx>
        <c:axId val="83113088"/>
        <c:scaling>
          <c:orientation val="minMax"/>
        </c:scaling>
        <c:delete val="0"/>
        <c:axPos val="b"/>
        <c:numFmt formatCode="General" sourceLinked="0"/>
        <c:majorTickMark val="out"/>
        <c:minorTickMark val="none"/>
        <c:tickLblPos val="nextTo"/>
        <c:crossAx val="83114624"/>
        <c:crosses val="autoZero"/>
        <c:auto val="1"/>
        <c:lblAlgn val="ctr"/>
        <c:lblOffset val="100"/>
        <c:noMultiLvlLbl val="0"/>
      </c:catAx>
      <c:valAx>
        <c:axId val="83114624"/>
        <c:scaling>
          <c:orientation val="minMax"/>
          <c:max val="9"/>
          <c:min val="0"/>
        </c:scaling>
        <c:delete val="0"/>
        <c:axPos val="l"/>
        <c:title>
          <c:tx>
            <c:rich>
              <a:bodyPr rot="-5400000" vert="horz"/>
              <a:lstStyle/>
              <a:p>
                <a:pPr>
                  <a:defRPr/>
                </a:pPr>
                <a:r>
                  <a:rPr lang="en-US"/>
                  <a:t>HIV prevalence (%)</a:t>
                </a:r>
              </a:p>
            </c:rich>
          </c:tx>
          <c:layout>
            <c:manualLayout>
              <c:xMode val="edge"/>
              <c:yMode val="edge"/>
              <c:x val="0"/>
              <c:y val="0.33368925393566051"/>
            </c:manualLayout>
          </c:layout>
          <c:overlay val="0"/>
        </c:title>
        <c:numFmt formatCode="0" sourceLinked="0"/>
        <c:majorTickMark val="out"/>
        <c:minorTickMark val="none"/>
        <c:tickLblPos val="nextTo"/>
        <c:crossAx val="83113088"/>
        <c:crosses val="autoZero"/>
        <c:crossBetween val="between"/>
        <c:majorUnit val="1"/>
      </c:valAx>
      <c:valAx>
        <c:axId val="83145472"/>
        <c:scaling>
          <c:orientation val="minMax"/>
          <c:max val="9"/>
          <c:min val="0"/>
        </c:scaling>
        <c:delete val="1"/>
        <c:axPos val="r"/>
        <c:numFmt formatCode="General" sourceLinked="1"/>
        <c:majorTickMark val="out"/>
        <c:minorTickMark val="none"/>
        <c:tickLblPos val="nextTo"/>
        <c:crossAx val="83147008"/>
        <c:crosses val="max"/>
        <c:crossBetween val="midCat"/>
        <c:majorUnit val="1"/>
      </c:valAx>
      <c:valAx>
        <c:axId val="83147008"/>
        <c:scaling>
          <c:orientation val="minMax"/>
          <c:max val="1"/>
          <c:min val="0"/>
        </c:scaling>
        <c:delete val="1"/>
        <c:axPos val="t"/>
        <c:numFmt formatCode="General" sourceLinked="1"/>
        <c:majorTickMark val="out"/>
        <c:minorTickMark val="none"/>
        <c:tickLblPos val="nextTo"/>
        <c:crossAx val="8314547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09651161016216"/>
          <c:y val="8.6063397442705442E-2"/>
          <c:w val="0.83053875579382364"/>
          <c:h val="0.8193039883311134"/>
        </c:manualLayout>
      </c:layout>
      <c:barChart>
        <c:barDir val="col"/>
        <c:grouping val="clustered"/>
        <c:varyColors val="0"/>
        <c:ser>
          <c:idx val="0"/>
          <c:order val="0"/>
          <c:tx>
            <c:strRef>
              <c:f>'MSM RB'!$B$2</c:f>
              <c:strCache>
                <c:ptCount val="1"/>
                <c:pt idx="0">
                  <c:v>Commercial sex with male partner in last 6 months</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RB'!$C$1:$F$1</c:f>
              <c:numCache>
                <c:formatCode>General</c:formatCode>
                <c:ptCount val="4"/>
                <c:pt idx="0">
                  <c:v>2008</c:v>
                </c:pt>
                <c:pt idx="1">
                  <c:v>2009</c:v>
                </c:pt>
                <c:pt idx="2">
                  <c:v>2010</c:v>
                </c:pt>
                <c:pt idx="3">
                  <c:v>2011</c:v>
                </c:pt>
              </c:numCache>
            </c:numRef>
          </c:cat>
          <c:val>
            <c:numRef>
              <c:f>'MSM RB'!$C$2:$F$2</c:f>
              <c:numCache>
                <c:formatCode>0</c:formatCode>
                <c:ptCount val="4"/>
                <c:pt idx="0">
                  <c:v>7.3</c:v>
                </c:pt>
                <c:pt idx="1">
                  <c:v>11.9</c:v>
                </c:pt>
                <c:pt idx="2">
                  <c:v>10.9</c:v>
                </c:pt>
                <c:pt idx="3">
                  <c:v>8.1999999999999993</c:v>
                </c:pt>
              </c:numCache>
            </c:numRef>
          </c:val>
          <c:extLst>
            <c:ext xmlns:c16="http://schemas.microsoft.com/office/drawing/2014/chart" uri="{C3380CC4-5D6E-409C-BE32-E72D297353CC}">
              <c16:uniqueId val="{00000000-2D3B-44DD-AF98-06FEF95FE109}"/>
            </c:ext>
          </c:extLst>
        </c:ser>
        <c:ser>
          <c:idx val="1"/>
          <c:order val="1"/>
          <c:tx>
            <c:strRef>
              <c:f>'MSM RB'!$B$3</c:f>
              <c:strCache>
                <c:ptCount val="1"/>
                <c:pt idx="0">
                  <c:v>Married to female partner</c:v>
                </c:pt>
              </c:strCache>
            </c:strRef>
          </c:tx>
          <c:spPr>
            <a:solidFill>
              <a:srgbClr val="EC008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 RB'!$C$1:$F$1</c:f>
              <c:numCache>
                <c:formatCode>General</c:formatCode>
                <c:ptCount val="4"/>
                <c:pt idx="0">
                  <c:v>2008</c:v>
                </c:pt>
                <c:pt idx="1">
                  <c:v>2009</c:v>
                </c:pt>
                <c:pt idx="2">
                  <c:v>2010</c:v>
                </c:pt>
                <c:pt idx="3">
                  <c:v>2011</c:v>
                </c:pt>
              </c:numCache>
            </c:numRef>
          </c:cat>
          <c:val>
            <c:numRef>
              <c:f>'MSM RB'!$C$3:$F$3</c:f>
              <c:numCache>
                <c:formatCode>0</c:formatCode>
                <c:ptCount val="4"/>
                <c:pt idx="0">
                  <c:v>19.3</c:v>
                </c:pt>
                <c:pt idx="1">
                  <c:v>19.899999999999999</c:v>
                </c:pt>
                <c:pt idx="2">
                  <c:v>24.6</c:v>
                </c:pt>
                <c:pt idx="3">
                  <c:v>27.9</c:v>
                </c:pt>
              </c:numCache>
            </c:numRef>
          </c:val>
          <c:extLst>
            <c:ext xmlns:c16="http://schemas.microsoft.com/office/drawing/2014/chart" uri="{C3380CC4-5D6E-409C-BE32-E72D297353CC}">
              <c16:uniqueId val="{00000001-2D3B-44DD-AF98-06FEF95FE109}"/>
            </c:ext>
          </c:extLst>
        </c:ser>
        <c:dLbls>
          <c:showLegendKey val="0"/>
          <c:showVal val="0"/>
          <c:showCatName val="0"/>
          <c:showSerName val="0"/>
          <c:showPercent val="0"/>
          <c:showBubbleSize val="0"/>
        </c:dLbls>
        <c:gapWidth val="150"/>
        <c:axId val="90195840"/>
        <c:axId val="90197376"/>
      </c:barChart>
      <c:catAx>
        <c:axId val="90195840"/>
        <c:scaling>
          <c:orientation val="minMax"/>
        </c:scaling>
        <c:delete val="0"/>
        <c:axPos val="b"/>
        <c:numFmt formatCode="General" sourceLinked="1"/>
        <c:majorTickMark val="out"/>
        <c:minorTickMark val="none"/>
        <c:tickLblPos val="nextTo"/>
        <c:crossAx val="90197376"/>
        <c:crosses val="autoZero"/>
        <c:auto val="1"/>
        <c:lblAlgn val="ctr"/>
        <c:lblOffset val="100"/>
        <c:noMultiLvlLbl val="0"/>
      </c:catAx>
      <c:valAx>
        <c:axId val="90197376"/>
        <c:scaling>
          <c:orientation val="minMax"/>
          <c:max val="100"/>
        </c:scaling>
        <c:delete val="0"/>
        <c:axPos val="l"/>
        <c:title>
          <c:tx>
            <c:rich>
              <a:bodyPr rot="0" vert="horz"/>
              <a:lstStyle/>
              <a:p>
                <a:pPr>
                  <a:defRPr/>
                </a:pPr>
                <a:r>
                  <a:rPr lang="en-GB"/>
                  <a:t>%</a:t>
                </a:r>
              </a:p>
            </c:rich>
          </c:tx>
          <c:layout>
            <c:manualLayout>
              <c:xMode val="edge"/>
              <c:yMode val="edge"/>
              <c:x val="1.0611576778709297E-4"/>
              <c:y val="1.8064456884841467E-2"/>
            </c:manualLayout>
          </c:layout>
          <c:overlay val="0"/>
        </c:title>
        <c:numFmt formatCode="0" sourceLinked="1"/>
        <c:majorTickMark val="out"/>
        <c:minorTickMark val="none"/>
        <c:tickLblPos val="nextTo"/>
        <c:crossAx val="90195840"/>
        <c:crosses val="autoZero"/>
        <c:crossBetween val="between"/>
        <c:majorUnit val="20"/>
      </c:valAx>
    </c:plotArea>
    <c:legend>
      <c:legendPos val="r"/>
      <c:layout>
        <c:manualLayout>
          <c:xMode val="edge"/>
          <c:yMode val="edge"/>
          <c:x val="0.29542413581281063"/>
          <c:y val="6.5565265983477602E-2"/>
          <c:w val="0.69962350539515894"/>
          <c:h val="0.2956905558871584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29357889336831E-2"/>
          <c:y val="8.5980421310284896E-2"/>
          <c:w val="0.89446200704234813"/>
          <c:h val="0.62752289892334889"/>
        </c:manualLayout>
      </c:layout>
      <c:barChart>
        <c:barDir val="col"/>
        <c:grouping val="clustered"/>
        <c:varyColors val="0"/>
        <c:ser>
          <c:idx val="0"/>
          <c:order val="0"/>
          <c:tx>
            <c:strRef>
              <c:f>'Data_risk behav_MSM'!$B$6</c:f>
              <c:strCache>
                <c:ptCount val="1"/>
                <c:pt idx="0">
                  <c:v>had multiple male sex partners in the last 6 months</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'Data_risk behav_MSM'!$C$5:$F$5</c:f>
              <c:numCache>
                <c:formatCode>General</c:formatCode>
                <c:ptCount val="4"/>
                <c:pt idx="0">
                  <c:v>2008</c:v>
                </c:pt>
                <c:pt idx="1">
                  <c:v>2009</c:v>
                </c:pt>
                <c:pt idx="2">
                  <c:v>2010</c:v>
                </c:pt>
                <c:pt idx="3">
                  <c:v>2011</c:v>
                </c:pt>
              </c:numCache>
            </c:numRef>
          </c:cat>
          <c:val>
            <c:numRef>
              <c:f>'Data_risk behav_MSM'!$C$6:$F$6</c:f>
              <c:numCache>
                <c:formatCode>General</c:formatCode>
                <c:ptCount val="4"/>
                <c:pt idx="0">
                  <c:v>68</c:v>
                </c:pt>
                <c:pt idx="1">
                  <c:v>88</c:v>
                </c:pt>
                <c:pt idx="2">
                  <c:v>83.4</c:v>
                </c:pt>
                <c:pt idx="3">
                  <c:v>85.4</c:v>
                </c:pt>
              </c:numCache>
            </c:numRef>
          </c:val>
          <c:extLst>
            <c:ext xmlns:c16="http://schemas.microsoft.com/office/drawing/2014/chart" uri="{C3380CC4-5D6E-409C-BE32-E72D297353CC}">
              <c16:uniqueId val="{00000000-ADA7-4985-BF0C-8DE5E3F10D09}"/>
            </c:ext>
          </c:extLst>
        </c:ser>
        <c:ser>
          <c:idx val="1"/>
          <c:order val="1"/>
          <c:tx>
            <c:strRef>
              <c:f>'Data_risk behav_MSM'!$B$7</c:f>
              <c:strCache>
                <c:ptCount val="1"/>
                <c:pt idx="0">
                  <c:v>had paid sex in the last 6 months</c:v>
                </c:pt>
              </c:strCache>
            </c:strRef>
          </c:tx>
          <c:spPr>
            <a:solidFill>
              <a:srgbClr val="F78E1E"/>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'Data_risk behav_MSM'!$C$5:$F$5</c:f>
              <c:numCache>
                <c:formatCode>General</c:formatCode>
                <c:ptCount val="4"/>
                <c:pt idx="0">
                  <c:v>2008</c:v>
                </c:pt>
                <c:pt idx="1">
                  <c:v>2009</c:v>
                </c:pt>
                <c:pt idx="2">
                  <c:v>2010</c:v>
                </c:pt>
                <c:pt idx="3">
                  <c:v>2011</c:v>
                </c:pt>
              </c:numCache>
            </c:numRef>
          </c:cat>
          <c:val>
            <c:numRef>
              <c:f>'Data_risk behav_MSM'!$C$7:$F$7</c:f>
              <c:numCache>
                <c:formatCode>General</c:formatCode>
                <c:ptCount val="4"/>
                <c:pt idx="0">
                  <c:v>7.3</c:v>
                </c:pt>
                <c:pt idx="1">
                  <c:v>11.9</c:v>
                </c:pt>
                <c:pt idx="2">
                  <c:v>10.9</c:v>
                </c:pt>
                <c:pt idx="3">
                  <c:v>8.1999999999999993</c:v>
                </c:pt>
              </c:numCache>
            </c:numRef>
          </c:val>
          <c:extLst>
            <c:ext xmlns:c16="http://schemas.microsoft.com/office/drawing/2014/chart" uri="{C3380CC4-5D6E-409C-BE32-E72D297353CC}">
              <c16:uniqueId val="{00000001-ADA7-4985-BF0C-8DE5E3F10D09}"/>
            </c:ext>
          </c:extLst>
        </c:ser>
        <c:dLbls>
          <c:showLegendKey val="0"/>
          <c:showVal val="0"/>
          <c:showCatName val="0"/>
          <c:showSerName val="0"/>
          <c:showPercent val="0"/>
          <c:showBubbleSize val="0"/>
        </c:dLbls>
        <c:gapWidth val="150"/>
        <c:axId val="90288128"/>
        <c:axId val="90289664"/>
      </c:barChart>
      <c:catAx>
        <c:axId val="90288128"/>
        <c:scaling>
          <c:orientation val="minMax"/>
        </c:scaling>
        <c:delete val="0"/>
        <c:axPos val="b"/>
        <c:numFmt formatCode="General" sourceLinked="1"/>
        <c:majorTickMark val="out"/>
        <c:minorTickMark val="none"/>
        <c:tickLblPos val="nextTo"/>
        <c:crossAx val="90289664"/>
        <c:crosses val="autoZero"/>
        <c:auto val="1"/>
        <c:lblAlgn val="ctr"/>
        <c:lblOffset val="100"/>
        <c:noMultiLvlLbl val="0"/>
      </c:catAx>
      <c:valAx>
        <c:axId val="90289664"/>
        <c:scaling>
          <c:orientation val="minMax"/>
          <c:max val="100"/>
        </c:scaling>
        <c:delete val="0"/>
        <c:axPos val="l"/>
        <c:majorGridlines>
          <c:spPr>
            <a:ln>
              <a:solidFill>
                <a:schemeClr val="bg1">
                  <a:lumMod val="85000"/>
                  <a:alpha val="60000"/>
                </a:schemeClr>
              </a:solidFill>
              <a:prstDash val="sysDot"/>
            </a:ln>
          </c:spPr>
        </c:majorGridlines>
        <c:title>
          <c:tx>
            <c:rich>
              <a:bodyPr rot="0" vert="horz"/>
              <a:lstStyle/>
              <a:p>
                <a:pPr>
                  <a:defRPr/>
                </a:pPr>
                <a:r>
                  <a:rPr lang="en-US"/>
                  <a:t>%</a:t>
                </a:r>
              </a:p>
            </c:rich>
          </c:tx>
          <c:layout>
            <c:manualLayout>
              <c:xMode val="edge"/>
              <c:yMode val="edge"/>
              <c:x val="4.0333261094657892E-5"/>
              <c:y val="4.1122448979591844E-2"/>
            </c:manualLayout>
          </c:layout>
          <c:overlay val="0"/>
        </c:title>
        <c:numFmt formatCode="General" sourceLinked="1"/>
        <c:majorTickMark val="out"/>
        <c:minorTickMark val="none"/>
        <c:tickLblPos val="nextTo"/>
        <c:crossAx val="90288128"/>
        <c:crosses val="autoZero"/>
        <c:crossBetween val="between"/>
        <c:majorUnit val="20"/>
      </c:valAx>
    </c:plotArea>
    <c:legend>
      <c:legendPos val="b"/>
      <c:layout>
        <c:manualLayout>
          <c:xMode val="edge"/>
          <c:yMode val="edge"/>
          <c:x val="0.15642489370674073"/>
          <c:y val="0.81346894138232717"/>
          <c:w val="0.69124347669605901"/>
          <c:h val="0.17399144551375523"/>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34394203718534E-2"/>
          <c:y val="5.6549268690322299E-2"/>
          <c:w val="0.878426579911044"/>
          <c:h val="0.74761607054881052"/>
        </c:manualLayout>
      </c:layout>
      <c:barChart>
        <c:barDir val="col"/>
        <c:grouping val="clustered"/>
        <c:varyColors val="0"/>
        <c:ser>
          <c:idx val="0"/>
          <c:order val="0"/>
          <c:tx>
            <c:strRef>
              <c:f>'FSW_consist cndm use'!$B$34</c:f>
              <c:strCache>
                <c:ptCount val="1"/>
                <c:pt idx="0">
                  <c:v>Consistent condom use with clients in the last month</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'FSW_consist cndm use'!$C$33:$S$33</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'FSW_consist cndm use'!$C$34:$S$34</c:f>
              <c:numCache>
                <c:formatCode>0</c:formatCode>
                <c:ptCount val="17"/>
                <c:pt idx="0" formatCode="General">
                  <c:v>10</c:v>
                </c:pt>
                <c:pt idx="1">
                  <c:v>8.9</c:v>
                </c:pt>
                <c:pt idx="2">
                  <c:v>10.3</c:v>
                </c:pt>
                <c:pt idx="3">
                  <c:v>10</c:v>
                </c:pt>
                <c:pt idx="4">
                  <c:v>13.3</c:v>
                </c:pt>
                <c:pt idx="5">
                  <c:v>11.6</c:v>
                </c:pt>
                <c:pt idx="6">
                  <c:v>14.7</c:v>
                </c:pt>
                <c:pt idx="7">
                  <c:v>24.9</c:v>
                </c:pt>
                <c:pt idx="8">
                  <c:v>27.6</c:v>
                </c:pt>
                <c:pt idx="9">
                  <c:v>35</c:v>
                </c:pt>
                <c:pt idx="10">
                  <c:v>38.700000000000003</c:v>
                </c:pt>
                <c:pt idx="11">
                  <c:v>41.4</c:v>
                </c:pt>
                <c:pt idx="12">
                  <c:v>45</c:v>
                </c:pt>
                <c:pt idx="13">
                  <c:v>57.7</c:v>
                </c:pt>
                <c:pt idx="14">
                  <c:v>69</c:v>
                </c:pt>
                <c:pt idx="15">
                  <c:v>67.8</c:v>
                </c:pt>
                <c:pt idx="16">
                  <c:v>70.2</c:v>
                </c:pt>
              </c:numCache>
            </c:numRef>
          </c:val>
          <c:extLst>
            <c:ext xmlns:c16="http://schemas.microsoft.com/office/drawing/2014/chart" uri="{C3380CC4-5D6E-409C-BE32-E72D297353CC}">
              <c16:uniqueId val="{00000000-06FE-46AA-A20B-7504751720CA}"/>
            </c:ext>
          </c:extLst>
        </c:ser>
        <c:dLbls>
          <c:showLegendKey val="0"/>
          <c:showVal val="0"/>
          <c:showCatName val="0"/>
          <c:showSerName val="0"/>
          <c:showPercent val="0"/>
          <c:showBubbleSize val="0"/>
        </c:dLbls>
        <c:gapWidth val="60"/>
        <c:axId val="90536576"/>
        <c:axId val="90542464"/>
      </c:barChart>
      <c:scatterChart>
        <c:scatterStyle val="lineMarker"/>
        <c:varyColors val="0"/>
        <c:ser>
          <c:idx val="1"/>
          <c:order val="1"/>
          <c:tx>
            <c:strRef>
              <c:f>'FSW_consist cndm use'!$P$36</c:f>
              <c:strCache>
                <c:ptCount val="1"/>
                <c:pt idx="0">
                  <c:v>Target</c:v>
                </c:pt>
              </c:strCache>
            </c:strRef>
          </c:tx>
          <c:spPr>
            <a:ln w="19050">
              <a:solidFill>
                <a:srgbClr val="E31837"/>
              </a:solidFill>
              <a:prstDash val="dash"/>
            </a:ln>
          </c:spPr>
          <c:marker>
            <c:symbol val="none"/>
          </c:marker>
          <c:xVal>
            <c:numRef>
              <c:f>'FSW_consist cndm use'!$O$37:$O$38</c:f>
              <c:numCache>
                <c:formatCode>General</c:formatCode>
                <c:ptCount val="2"/>
                <c:pt idx="0">
                  <c:v>0</c:v>
                </c:pt>
                <c:pt idx="1">
                  <c:v>1</c:v>
                </c:pt>
              </c:numCache>
            </c:numRef>
          </c:xVal>
          <c:yVal>
            <c:numRef>
              <c:f>'FSW_consist cndm use'!$P$37:$P$38</c:f>
              <c:numCache>
                <c:formatCode>General</c:formatCode>
                <c:ptCount val="2"/>
                <c:pt idx="0">
                  <c:v>90</c:v>
                </c:pt>
                <c:pt idx="1">
                  <c:v>90</c:v>
                </c:pt>
              </c:numCache>
            </c:numRef>
          </c:yVal>
          <c:smooth val="0"/>
          <c:extLst>
            <c:ext xmlns:c16="http://schemas.microsoft.com/office/drawing/2014/chart" uri="{C3380CC4-5D6E-409C-BE32-E72D297353CC}">
              <c16:uniqueId val="{00000001-06FE-46AA-A20B-7504751720CA}"/>
            </c:ext>
          </c:extLst>
        </c:ser>
        <c:dLbls>
          <c:showLegendKey val="0"/>
          <c:showVal val="0"/>
          <c:showCatName val="0"/>
          <c:showSerName val="0"/>
          <c:showPercent val="0"/>
          <c:showBubbleSize val="0"/>
        </c:dLbls>
        <c:axId val="90550272"/>
        <c:axId val="90544384"/>
      </c:scatterChart>
      <c:catAx>
        <c:axId val="90536576"/>
        <c:scaling>
          <c:orientation val="minMax"/>
        </c:scaling>
        <c:delete val="0"/>
        <c:axPos val="b"/>
        <c:numFmt formatCode="General" sourceLinked="1"/>
        <c:majorTickMark val="out"/>
        <c:minorTickMark val="none"/>
        <c:tickLblPos val="nextTo"/>
        <c:crossAx val="90542464"/>
        <c:crosses val="autoZero"/>
        <c:auto val="1"/>
        <c:lblAlgn val="ctr"/>
        <c:lblOffset val="100"/>
        <c:noMultiLvlLbl val="0"/>
      </c:catAx>
      <c:valAx>
        <c:axId val="90542464"/>
        <c:scaling>
          <c:orientation val="minMax"/>
          <c:max val="100"/>
          <c:min val="0"/>
        </c:scaling>
        <c:delete val="0"/>
        <c:axPos val="l"/>
        <c:title>
          <c:tx>
            <c:rich>
              <a:bodyPr rot="0" vert="horz"/>
              <a:lstStyle/>
              <a:p>
                <a:pPr>
                  <a:defRPr/>
                </a:pPr>
                <a:r>
                  <a:rPr lang="en-GB"/>
                  <a:t>%</a:t>
                </a:r>
              </a:p>
            </c:rich>
          </c:tx>
          <c:layout>
            <c:manualLayout>
              <c:xMode val="edge"/>
              <c:yMode val="edge"/>
              <c:x val="0"/>
              <c:y val="2.1402492083723416E-2"/>
            </c:manualLayout>
          </c:layout>
          <c:overlay val="0"/>
        </c:title>
        <c:numFmt formatCode="General" sourceLinked="1"/>
        <c:majorTickMark val="out"/>
        <c:minorTickMark val="none"/>
        <c:tickLblPos val="nextTo"/>
        <c:crossAx val="90536576"/>
        <c:crosses val="autoZero"/>
        <c:crossBetween val="between"/>
        <c:majorUnit val="10"/>
      </c:valAx>
      <c:valAx>
        <c:axId val="90544384"/>
        <c:scaling>
          <c:orientation val="minMax"/>
          <c:max val="100"/>
          <c:min val="0"/>
        </c:scaling>
        <c:delete val="1"/>
        <c:axPos val="r"/>
        <c:numFmt formatCode="General" sourceLinked="1"/>
        <c:majorTickMark val="out"/>
        <c:minorTickMark val="none"/>
        <c:tickLblPos val="nextTo"/>
        <c:crossAx val="90550272"/>
        <c:crosses val="max"/>
        <c:crossBetween val="midCat"/>
        <c:majorUnit val="10"/>
      </c:valAx>
      <c:valAx>
        <c:axId val="90550272"/>
        <c:scaling>
          <c:orientation val="minMax"/>
          <c:max val="1"/>
          <c:min val="0"/>
        </c:scaling>
        <c:delete val="1"/>
        <c:axPos val="t"/>
        <c:numFmt formatCode="General" sourceLinked="1"/>
        <c:majorTickMark val="out"/>
        <c:minorTickMark val="none"/>
        <c:tickLblPos val="nextTo"/>
        <c:crossAx val="90544384"/>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'KP_comp knowledge'!$C$5</c:f>
              <c:strCache>
                <c:ptCount val="1"/>
                <c:pt idx="0">
                  <c:v>FSW</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5DAB-4D7D-8B32-0F1BF5DA4A5C}"/>
              </c:ext>
            </c:extLst>
          </c:dPt>
          <c:dPt>
            <c:idx val="1"/>
            <c:invertIfNegative val="0"/>
            <c:bubble3D val="0"/>
            <c:extLst>
              <c:ext xmlns:c16="http://schemas.microsoft.com/office/drawing/2014/chart" uri="{C3380CC4-5D6E-409C-BE32-E72D297353CC}">
                <c16:uniqueId val="{00000001-5DAB-4D7D-8B32-0F1BF5DA4A5C}"/>
              </c:ext>
            </c:extLst>
          </c:dPt>
          <c:dPt>
            <c:idx val="2"/>
            <c:invertIfNegative val="0"/>
            <c:bubble3D val="0"/>
            <c:extLst>
              <c:ext xmlns:c16="http://schemas.microsoft.com/office/drawing/2014/chart" uri="{C3380CC4-5D6E-409C-BE32-E72D297353CC}">
                <c16:uniqueId val="{00000002-5DAB-4D7D-8B32-0F1BF5DA4A5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'KP_comp knowledge'!$D$4:$F$4</c:f>
              <c:strCache>
                <c:ptCount val="3"/>
                <c:pt idx="0">
                  <c:v>2005</c:v>
                </c:pt>
                <c:pt idx="1">
                  <c:v>2007</c:v>
                </c:pt>
                <c:pt idx="2">
                  <c:v>2009</c:v>
                </c:pt>
              </c:strCache>
            </c:strRef>
          </c:cat>
          <c:val>
            <c:numRef>
              <c:f>'KP_comp knowledge'!$D$5:$F$5</c:f>
              <c:numCache>
                <c:formatCode>General</c:formatCode>
                <c:ptCount val="3"/>
                <c:pt idx="0">
                  <c:v>24</c:v>
                </c:pt>
                <c:pt idx="1">
                  <c:v>41</c:v>
                </c:pt>
                <c:pt idx="2">
                  <c:v>54</c:v>
                </c:pt>
              </c:numCache>
            </c:numRef>
          </c:val>
          <c:extLst>
            <c:ext xmlns:c16="http://schemas.microsoft.com/office/drawing/2014/chart" uri="{C3380CC4-5D6E-409C-BE32-E72D297353CC}">
              <c16:uniqueId val="{00000003-5DAB-4D7D-8B32-0F1BF5DA4A5C}"/>
            </c:ext>
          </c:extLst>
        </c:ser>
        <c:ser>
          <c:idx val="1"/>
          <c:order val="1"/>
          <c:tx>
            <c:strRef>
              <c:f>'KP_comp knowledge'!$C$6</c:f>
              <c:strCache>
                <c:ptCount val="1"/>
                <c:pt idx="0">
                  <c:v>MSM</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'KP_comp knowledge'!$D$4:$F$4</c:f>
              <c:strCache>
                <c:ptCount val="3"/>
                <c:pt idx="0">
                  <c:v>2005</c:v>
                </c:pt>
                <c:pt idx="1">
                  <c:v>2007</c:v>
                </c:pt>
                <c:pt idx="2">
                  <c:v>2009</c:v>
                </c:pt>
              </c:strCache>
            </c:strRef>
          </c:cat>
          <c:val>
            <c:numRef>
              <c:f>'KP_comp knowledge'!$D$6:$F$6</c:f>
              <c:numCache>
                <c:formatCode>General</c:formatCode>
                <c:ptCount val="3"/>
                <c:pt idx="0">
                  <c:v>37</c:v>
                </c:pt>
                <c:pt idx="1">
                  <c:v>55</c:v>
                </c:pt>
                <c:pt idx="2">
                  <c:v>51</c:v>
                </c:pt>
              </c:numCache>
            </c:numRef>
          </c:val>
          <c:extLst>
            <c:ext xmlns:c16="http://schemas.microsoft.com/office/drawing/2014/chart" uri="{C3380CC4-5D6E-409C-BE32-E72D297353CC}">
              <c16:uniqueId val="{00000004-5DAB-4D7D-8B32-0F1BF5DA4A5C}"/>
            </c:ext>
          </c:extLst>
        </c:ser>
        <c:ser>
          <c:idx val="2"/>
          <c:order val="2"/>
          <c:tx>
            <c:strRef>
              <c:f>'KP_comp knowledge'!$C$7</c:f>
              <c:strCache>
                <c:ptCount val="1"/>
                <c:pt idx="0">
                  <c:v>PWID</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'KP_comp knowledge'!$D$4:$F$4</c:f>
              <c:strCache>
                <c:ptCount val="3"/>
                <c:pt idx="0">
                  <c:v>2005</c:v>
                </c:pt>
                <c:pt idx="1">
                  <c:v>2007</c:v>
                </c:pt>
                <c:pt idx="2">
                  <c:v>2009</c:v>
                </c:pt>
              </c:strCache>
            </c:strRef>
          </c:cat>
          <c:val>
            <c:numRef>
              <c:f>'KP_comp knowledge'!$D$7:$F$7</c:f>
              <c:numCache>
                <c:formatCode>General</c:formatCode>
                <c:ptCount val="3"/>
                <c:pt idx="0">
                  <c:v>36</c:v>
                </c:pt>
                <c:pt idx="1">
                  <c:v>49</c:v>
                </c:pt>
                <c:pt idx="2">
                  <c:v>57</c:v>
                </c:pt>
              </c:numCache>
            </c:numRef>
          </c:val>
          <c:extLst>
            <c:ext xmlns:c16="http://schemas.microsoft.com/office/drawing/2014/chart" uri="{C3380CC4-5D6E-409C-BE32-E72D297353CC}">
              <c16:uniqueId val="{00000005-5DAB-4D7D-8B32-0F1BF5DA4A5C}"/>
            </c:ext>
          </c:extLst>
        </c:ser>
        <c:dLbls>
          <c:showLegendKey val="0"/>
          <c:showVal val="0"/>
          <c:showCatName val="0"/>
          <c:showSerName val="0"/>
          <c:showPercent val="0"/>
          <c:showBubbleSize val="0"/>
        </c:dLbls>
        <c:gapWidth val="120"/>
        <c:axId val="91100672"/>
        <c:axId val="91102208"/>
      </c:barChart>
      <c:catAx>
        <c:axId val="91100672"/>
        <c:scaling>
          <c:orientation val="minMax"/>
        </c:scaling>
        <c:delete val="0"/>
        <c:axPos val="b"/>
        <c:numFmt formatCode="General" sourceLinked="0"/>
        <c:majorTickMark val="out"/>
        <c:minorTickMark val="none"/>
        <c:tickLblPos val="nextTo"/>
        <c:crossAx val="91102208"/>
        <c:crosses val="autoZero"/>
        <c:auto val="1"/>
        <c:lblAlgn val="ctr"/>
        <c:lblOffset val="100"/>
        <c:noMultiLvlLbl val="0"/>
      </c:catAx>
      <c:valAx>
        <c:axId val="91102208"/>
        <c:scaling>
          <c:orientation val="minMax"/>
          <c:max val="100"/>
        </c:scaling>
        <c:delete val="0"/>
        <c:axPos val="l"/>
        <c:majorGridlines>
          <c:spPr>
            <a:ln w="6350">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1.020408163265306E-2"/>
              <c:y val="8.401641419188087E-2"/>
            </c:manualLayout>
          </c:layout>
          <c:overlay val="0"/>
        </c:title>
        <c:numFmt formatCode="General" sourceLinked="1"/>
        <c:majorTickMark val="out"/>
        <c:minorTickMark val="none"/>
        <c:tickLblPos val="nextTo"/>
        <c:crossAx val="91100672"/>
        <c:crosses val="autoZero"/>
        <c:crossBetween val="between"/>
        <c:majorUnit val="2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5412448443943"/>
          <c:y val="0.10597227978081822"/>
          <c:w val="0.83871859767529056"/>
          <c:h val="0.7787695016906715"/>
        </c:manualLayout>
      </c:layout>
      <c:barChart>
        <c:barDir val="col"/>
        <c:grouping val="clustered"/>
        <c:varyColors val="0"/>
        <c:ser>
          <c:idx val="0"/>
          <c:order val="0"/>
          <c:tx>
            <c:strRef>
              <c:f>'MSM_comp knowledge'!$C$2</c:f>
              <c:strCache>
                <c:ptCount val="1"/>
                <c:pt idx="0">
                  <c:v>2007</c:v>
                </c:pt>
              </c:strCache>
            </c:strRef>
          </c:tx>
          <c:spPr>
            <a:solidFill>
              <a:srgbClr val="F78E1E"/>
            </a:solidFill>
            <a:ln>
              <a:noFill/>
            </a:ln>
          </c:spPr>
          <c:invertIfNegative val="0"/>
          <c:dPt>
            <c:idx val="1"/>
            <c:invertIfNegative val="0"/>
            <c:bubble3D val="0"/>
            <c:extLst>
              <c:ext xmlns:c16="http://schemas.microsoft.com/office/drawing/2014/chart" uri="{C3380CC4-5D6E-409C-BE32-E72D297353CC}">
                <c16:uniqueId val="{00000000-0A14-4630-A319-568F6A3941E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'MSM_comp knowledge'!$B$3:$B$4</c:f>
              <c:strCache>
                <c:ptCount val="2"/>
                <c:pt idx="0">
                  <c:v>&lt;25 yr</c:v>
                </c:pt>
                <c:pt idx="1">
                  <c:v>25+ yr</c:v>
                </c:pt>
              </c:strCache>
            </c:strRef>
          </c:cat>
          <c:val>
            <c:numRef>
              <c:f>'MSM_comp knowledge'!$C$3:$C$4</c:f>
              <c:numCache>
                <c:formatCode>General</c:formatCode>
                <c:ptCount val="2"/>
                <c:pt idx="0">
                  <c:v>55</c:v>
                </c:pt>
                <c:pt idx="1">
                  <c:v>55</c:v>
                </c:pt>
              </c:numCache>
            </c:numRef>
          </c:val>
          <c:extLst>
            <c:ext xmlns:c16="http://schemas.microsoft.com/office/drawing/2014/chart" uri="{C3380CC4-5D6E-409C-BE32-E72D297353CC}">
              <c16:uniqueId val="{00000001-0A14-4630-A319-568F6A3941EC}"/>
            </c:ext>
          </c:extLst>
        </c:ser>
        <c:ser>
          <c:idx val="1"/>
          <c:order val="1"/>
          <c:tx>
            <c:strRef>
              <c:f>'MSM_comp knowledge'!$D$2</c:f>
              <c:strCache>
                <c:ptCount val="1"/>
                <c:pt idx="0">
                  <c:v>2009</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'MSM_comp knowledge'!$B$3:$B$4</c:f>
              <c:strCache>
                <c:ptCount val="2"/>
                <c:pt idx="0">
                  <c:v>&lt;25 yr</c:v>
                </c:pt>
                <c:pt idx="1">
                  <c:v>25+ yr</c:v>
                </c:pt>
              </c:strCache>
            </c:strRef>
          </c:cat>
          <c:val>
            <c:numRef>
              <c:f>'MSM_comp knowledge'!$D$3:$D$4</c:f>
              <c:numCache>
                <c:formatCode>General</c:formatCode>
                <c:ptCount val="2"/>
                <c:pt idx="0">
                  <c:v>51</c:v>
                </c:pt>
                <c:pt idx="1">
                  <c:v>51</c:v>
                </c:pt>
              </c:numCache>
            </c:numRef>
          </c:val>
          <c:extLst>
            <c:ext xmlns:c16="http://schemas.microsoft.com/office/drawing/2014/chart" uri="{C3380CC4-5D6E-409C-BE32-E72D297353CC}">
              <c16:uniqueId val="{00000002-0A14-4630-A319-568F6A3941EC}"/>
            </c:ext>
          </c:extLst>
        </c:ser>
        <c:dLbls>
          <c:showLegendKey val="0"/>
          <c:showVal val="0"/>
          <c:showCatName val="0"/>
          <c:showSerName val="0"/>
          <c:showPercent val="0"/>
          <c:showBubbleSize val="0"/>
        </c:dLbls>
        <c:gapWidth val="250"/>
        <c:axId val="86367616"/>
        <c:axId val="91139072"/>
      </c:barChart>
      <c:catAx>
        <c:axId val="86367616"/>
        <c:scaling>
          <c:orientation val="minMax"/>
        </c:scaling>
        <c:delete val="0"/>
        <c:axPos val="b"/>
        <c:numFmt formatCode="General" sourceLinked="1"/>
        <c:majorTickMark val="out"/>
        <c:minorTickMark val="none"/>
        <c:tickLblPos val="nextTo"/>
        <c:crossAx val="91139072"/>
        <c:crosses val="autoZero"/>
        <c:auto val="1"/>
        <c:lblAlgn val="ctr"/>
        <c:lblOffset val="100"/>
        <c:noMultiLvlLbl val="0"/>
      </c:catAx>
      <c:valAx>
        <c:axId val="91139072"/>
        <c:scaling>
          <c:orientation val="minMax"/>
          <c:max val="100"/>
        </c:scaling>
        <c:delete val="0"/>
        <c:axPos val="l"/>
        <c:title>
          <c:tx>
            <c:rich>
              <a:bodyPr rot="0" vert="horz"/>
              <a:lstStyle/>
              <a:p>
                <a:pPr>
                  <a:defRPr/>
                </a:pPr>
                <a:r>
                  <a:rPr lang="en-US"/>
                  <a:t>%</a:t>
                </a:r>
              </a:p>
            </c:rich>
          </c:tx>
          <c:layout>
            <c:manualLayout>
              <c:xMode val="edge"/>
              <c:yMode val="edge"/>
              <c:x val="4.0778728023943697E-4"/>
              <c:y val="7.6128861296184125E-2"/>
            </c:manualLayout>
          </c:layout>
          <c:overlay val="0"/>
        </c:title>
        <c:numFmt formatCode="0" sourceLinked="0"/>
        <c:majorTickMark val="out"/>
        <c:minorTickMark val="none"/>
        <c:tickLblPos val="nextTo"/>
        <c:crossAx val="8636761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14026576100514E-2"/>
          <c:y val="0.10714213984108555"/>
          <c:w val="0.73888017085429869"/>
          <c:h val="0.71086729137432669"/>
        </c:manualLayout>
      </c:layout>
      <c:barChart>
        <c:barDir val="col"/>
        <c:grouping val="clustered"/>
        <c:varyColors val="0"/>
        <c:ser>
          <c:idx val="0"/>
          <c:order val="0"/>
          <c:tx>
            <c:strRef>
              <c:f>'PWID_Compr Knowledge'!$D$2</c:f>
              <c:strCache>
                <c:ptCount val="1"/>
                <c:pt idx="0">
                  <c:v>2007</c:v>
                </c:pt>
              </c:strCache>
            </c:strRef>
          </c:tx>
          <c:spPr>
            <a:solidFill>
              <a:srgbClr val="88C540"/>
            </a:solidFill>
            <a:ln>
              <a:solidFill>
                <a:sysClr val="window" lastClr="FFFFFF"/>
              </a:solidFill>
            </a:ln>
          </c:spPr>
          <c:invertIfNegative val="0"/>
          <c:dPt>
            <c:idx val="0"/>
            <c:invertIfNegative val="0"/>
            <c:bubble3D val="0"/>
            <c:extLst>
              <c:ext xmlns:c16="http://schemas.microsoft.com/office/drawing/2014/chart" uri="{C3380CC4-5D6E-409C-BE32-E72D297353CC}">
                <c16:uniqueId val="{00000000-149B-41EB-903A-10DAA4373C05}"/>
              </c:ext>
            </c:extLst>
          </c:dPt>
          <c:dPt>
            <c:idx val="1"/>
            <c:invertIfNegative val="0"/>
            <c:bubble3D val="0"/>
            <c:extLst>
              <c:ext xmlns:c16="http://schemas.microsoft.com/office/drawing/2014/chart" uri="{C3380CC4-5D6E-409C-BE32-E72D297353CC}">
                <c16:uniqueId val="{00000001-149B-41EB-903A-10DAA4373C05}"/>
              </c:ext>
            </c:extLst>
          </c:dPt>
          <c:dPt>
            <c:idx val="2"/>
            <c:invertIfNegative val="0"/>
            <c:bubble3D val="0"/>
            <c:extLst>
              <c:ext xmlns:c16="http://schemas.microsoft.com/office/drawing/2014/chart" uri="{C3380CC4-5D6E-409C-BE32-E72D297353CC}">
                <c16:uniqueId val="{00000002-149B-41EB-903A-10DAA4373C05}"/>
              </c:ext>
            </c:extLst>
          </c:dPt>
          <c:dPt>
            <c:idx val="3"/>
            <c:invertIfNegative val="0"/>
            <c:bubble3D val="0"/>
            <c:extLst>
              <c:ext xmlns:c16="http://schemas.microsoft.com/office/drawing/2014/chart" uri="{C3380CC4-5D6E-409C-BE32-E72D297353CC}">
                <c16:uniqueId val="{00000003-149B-41EB-903A-10DAA4373C05}"/>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'PWID_Compr Knowledge'!$B$3:$C$6</c:f>
              <c:multiLvlStrCache>
                <c:ptCount val="4"/>
                <c:lvl>
                  <c:pt idx="0">
                    <c:v>Male</c:v>
                  </c:pt>
                  <c:pt idx="1">
                    <c:v>Female</c:v>
                  </c:pt>
                  <c:pt idx="2">
                    <c:v>&lt;25 yr</c:v>
                  </c:pt>
                  <c:pt idx="3">
                    <c:v>25+ yr</c:v>
                  </c:pt>
                </c:lvl>
                <c:lvl>
                  <c:pt idx="0">
                    <c:v>Gender</c:v>
                  </c:pt>
                  <c:pt idx="2">
                    <c:v>Age group</c:v>
                  </c:pt>
                </c:lvl>
              </c:multiLvlStrCache>
            </c:multiLvlStrRef>
          </c:cat>
          <c:val>
            <c:numRef>
              <c:f>'PWID_Compr Knowledge'!$D$3:$D$6</c:f>
              <c:numCache>
                <c:formatCode>General</c:formatCode>
                <c:ptCount val="4"/>
                <c:pt idx="0">
                  <c:v>48</c:v>
                </c:pt>
                <c:pt idx="1">
                  <c:v>52</c:v>
                </c:pt>
                <c:pt idx="2">
                  <c:v>41</c:v>
                </c:pt>
                <c:pt idx="3">
                  <c:v>50</c:v>
                </c:pt>
              </c:numCache>
            </c:numRef>
          </c:val>
          <c:extLst>
            <c:ext xmlns:c16="http://schemas.microsoft.com/office/drawing/2014/chart" uri="{C3380CC4-5D6E-409C-BE32-E72D297353CC}">
              <c16:uniqueId val="{00000004-149B-41EB-903A-10DAA4373C05}"/>
            </c:ext>
          </c:extLst>
        </c:ser>
        <c:ser>
          <c:idx val="1"/>
          <c:order val="1"/>
          <c:tx>
            <c:strRef>
              <c:f>'PWID_Compr Knowledge'!$E$2</c:f>
              <c:strCache>
                <c:ptCount val="1"/>
                <c:pt idx="0">
                  <c:v>2009</c:v>
                </c:pt>
              </c:strCache>
            </c:strRef>
          </c:tx>
          <c:spPr>
            <a:solidFill>
              <a:srgbClr val="00AEEF"/>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'PWID_Compr Knowledge'!$B$3:$C$6</c:f>
              <c:multiLvlStrCache>
                <c:ptCount val="4"/>
                <c:lvl>
                  <c:pt idx="0">
                    <c:v>Male</c:v>
                  </c:pt>
                  <c:pt idx="1">
                    <c:v>Female</c:v>
                  </c:pt>
                  <c:pt idx="2">
                    <c:v>&lt;25 yr</c:v>
                  </c:pt>
                  <c:pt idx="3">
                    <c:v>25+ yr</c:v>
                  </c:pt>
                </c:lvl>
                <c:lvl>
                  <c:pt idx="0">
                    <c:v>Gender</c:v>
                  </c:pt>
                  <c:pt idx="2">
                    <c:v>Age group</c:v>
                  </c:pt>
                </c:lvl>
              </c:multiLvlStrCache>
            </c:multiLvlStrRef>
          </c:cat>
          <c:val>
            <c:numRef>
              <c:f>'PWID_Compr Knowledge'!$E$3:$E$6</c:f>
              <c:numCache>
                <c:formatCode>General</c:formatCode>
                <c:ptCount val="4"/>
                <c:pt idx="0">
                  <c:v>56</c:v>
                </c:pt>
                <c:pt idx="1">
                  <c:v>63</c:v>
                </c:pt>
                <c:pt idx="2">
                  <c:v>49</c:v>
                </c:pt>
                <c:pt idx="3">
                  <c:v>58</c:v>
                </c:pt>
              </c:numCache>
            </c:numRef>
          </c:val>
          <c:extLst>
            <c:ext xmlns:c16="http://schemas.microsoft.com/office/drawing/2014/chart" uri="{C3380CC4-5D6E-409C-BE32-E72D297353CC}">
              <c16:uniqueId val="{00000005-149B-41EB-903A-10DAA4373C05}"/>
            </c:ext>
          </c:extLst>
        </c:ser>
        <c:dLbls>
          <c:showLegendKey val="0"/>
          <c:showVal val="0"/>
          <c:showCatName val="0"/>
          <c:showSerName val="0"/>
          <c:showPercent val="0"/>
          <c:showBubbleSize val="0"/>
        </c:dLbls>
        <c:gapWidth val="150"/>
        <c:axId val="87218048"/>
        <c:axId val="87219584"/>
      </c:barChart>
      <c:catAx>
        <c:axId val="87218048"/>
        <c:scaling>
          <c:orientation val="minMax"/>
        </c:scaling>
        <c:delete val="0"/>
        <c:axPos val="b"/>
        <c:numFmt formatCode="General" sourceLinked="1"/>
        <c:majorTickMark val="out"/>
        <c:minorTickMark val="none"/>
        <c:tickLblPos val="nextTo"/>
        <c:crossAx val="87219584"/>
        <c:crosses val="autoZero"/>
        <c:auto val="1"/>
        <c:lblAlgn val="ctr"/>
        <c:lblOffset val="100"/>
        <c:noMultiLvlLbl val="0"/>
      </c:catAx>
      <c:valAx>
        <c:axId val="87219584"/>
        <c:scaling>
          <c:orientation val="minMax"/>
          <c:max val="100"/>
        </c:scaling>
        <c:delete val="0"/>
        <c:axPos val="l"/>
        <c:title>
          <c:tx>
            <c:rich>
              <a:bodyPr rot="0" vert="horz"/>
              <a:lstStyle/>
              <a:p>
                <a:pPr>
                  <a:defRPr/>
                </a:pPr>
                <a:r>
                  <a:rPr lang="en-US"/>
                  <a:t>%</a:t>
                </a:r>
              </a:p>
            </c:rich>
          </c:tx>
          <c:layout>
            <c:manualLayout>
              <c:xMode val="edge"/>
              <c:yMode val="edge"/>
              <c:x val="1.5150322661071E-4"/>
              <c:y val="7.6732981475398532E-2"/>
            </c:manualLayout>
          </c:layout>
          <c:overlay val="0"/>
        </c:title>
        <c:numFmt formatCode="General" sourceLinked="1"/>
        <c:majorTickMark val="out"/>
        <c:minorTickMark val="none"/>
        <c:tickLblPos val="nextTo"/>
        <c:crossAx val="87218048"/>
        <c:crosses val="autoZero"/>
        <c:crossBetween val="between"/>
        <c:majorUnit val="20"/>
      </c:valAx>
    </c:plotArea>
    <c:legend>
      <c:legendPos val="r"/>
      <c:layout>
        <c:manualLayout>
          <c:xMode val="edge"/>
          <c:yMode val="edge"/>
          <c:x val="0.82850419374048911"/>
          <c:y val="0.30614223702806381"/>
          <c:w val="0.11894325992016504"/>
          <c:h val="0.3684847567131031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96375564969431"/>
          <c:y val="0.15823787239061132"/>
          <c:w val="0.56727819544605285"/>
          <c:h val="0.70744765120378772"/>
        </c:manualLayout>
      </c:layout>
      <c:barChart>
        <c:barDir val="bar"/>
        <c:grouping val="clustered"/>
        <c:varyColors val="0"/>
        <c:ser>
          <c:idx val="0"/>
          <c:order val="0"/>
          <c:tx>
            <c:strRef>
              <c:f>'FSW_comp knowledge'!$C$2</c:f>
              <c:strCache>
                <c:ptCount val="1"/>
                <c:pt idx="0">
                  <c:v>2007</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C676-4BDE-B92B-16096B659BB9}"/>
              </c:ext>
            </c:extLst>
          </c:dPt>
          <c:dPt>
            <c:idx val="1"/>
            <c:invertIfNegative val="0"/>
            <c:bubble3D val="0"/>
            <c:extLst>
              <c:ext xmlns:c16="http://schemas.microsoft.com/office/drawing/2014/chart" uri="{C3380CC4-5D6E-409C-BE32-E72D297353CC}">
                <c16:uniqueId val="{00000001-C676-4BDE-B92B-16096B659B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 knowledge'!$B$3:$B$4</c:f>
              <c:strCache>
                <c:ptCount val="2"/>
                <c:pt idx="0">
                  <c:v>&lt;25 yr</c:v>
                </c:pt>
                <c:pt idx="1">
                  <c:v>25+ yr</c:v>
                </c:pt>
              </c:strCache>
            </c:strRef>
          </c:cat>
          <c:val>
            <c:numRef>
              <c:f>'FSW_comp knowledge'!$C$3:$C$4</c:f>
              <c:numCache>
                <c:formatCode>General</c:formatCode>
                <c:ptCount val="2"/>
                <c:pt idx="0">
                  <c:v>41</c:v>
                </c:pt>
                <c:pt idx="1">
                  <c:v>40</c:v>
                </c:pt>
              </c:numCache>
            </c:numRef>
          </c:val>
          <c:extLst>
            <c:ext xmlns:c16="http://schemas.microsoft.com/office/drawing/2014/chart" uri="{C3380CC4-5D6E-409C-BE32-E72D297353CC}">
              <c16:uniqueId val="{00000002-C676-4BDE-B92B-16096B659BB9}"/>
            </c:ext>
          </c:extLst>
        </c:ser>
        <c:ser>
          <c:idx val="1"/>
          <c:order val="1"/>
          <c:tx>
            <c:strRef>
              <c:f>'FSW_comp knowledge'!$D$2</c:f>
              <c:strCache>
                <c:ptCount val="1"/>
                <c:pt idx="0">
                  <c:v>2009</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'FSW_comp knowledge'!$B$3:$B$4</c:f>
              <c:strCache>
                <c:ptCount val="2"/>
                <c:pt idx="0">
                  <c:v>&lt;25 yr</c:v>
                </c:pt>
                <c:pt idx="1">
                  <c:v>25+ yr</c:v>
                </c:pt>
              </c:strCache>
            </c:strRef>
          </c:cat>
          <c:val>
            <c:numRef>
              <c:f>'FSW_comp knowledge'!$D$3:$D$4</c:f>
              <c:numCache>
                <c:formatCode>General</c:formatCode>
                <c:ptCount val="2"/>
                <c:pt idx="0">
                  <c:v>52</c:v>
                </c:pt>
                <c:pt idx="1">
                  <c:v>56</c:v>
                </c:pt>
              </c:numCache>
            </c:numRef>
          </c:val>
          <c:extLst>
            <c:ext xmlns:c16="http://schemas.microsoft.com/office/drawing/2014/chart" uri="{C3380CC4-5D6E-409C-BE32-E72D297353CC}">
              <c16:uniqueId val="{00000003-C676-4BDE-B92B-16096B659BB9}"/>
            </c:ext>
          </c:extLst>
        </c:ser>
        <c:dLbls>
          <c:showLegendKey val="0"/>
          <c:showVal val="0"/>
          <c:showCatName val="0"/>
          <c:showSerName val="0"/>
          <c:showPercent val="0"/>
          <c:showBubbleSize val="0"/>
        </c:dLbls>
        <c:gapWidth val="150"/>
        <c:axId val="87419520"/>
        <c:axId val="87425408"/>
      </c:barChart>
      <c:catAx>
        <c:axId val="87419520"/>
        <c:scaling>
          <c:orientation val="maxMin"/>
        </c:scaling>
        <c:delete val="0"/>
        <c:axPos val="l"/>
        <c:numFmt formatCode="General" sourceLinked="1"/>
        <c:majorTickMark val="out"/>
        <c:minorTickMark val="none"/>
        <c:tickLblPos val="nextTo"/>
        <c:crossAx val="87425408"/>
        <c:crosses val="autoZero"/>
        <c:auto val="1"/>
        <c:lblAlgn val="ctr"/>
        <c:lblOffset val="100"/>
        <c:noMultiLvlLbl val="0"/>
      </c:catAx>
      <c:valAx>
        <c:axId val="87425408"/>
        <c:scaling>
          <c:orientation val="minMax"/>
          <c:max val="100"/>
          <c:min val="0"/>
        </c:scaling>
        <c:delete val="0"/>
        <c:axPos val="t"/>
        <c:title>
          <c:tx>
            <c:rich>
              <a:bodyPr/>
              <a:lstStyle/>
              <a:p>
                <a:pPr>
                  <a:defRPr/>
                </a:pPr>
                <a:r>
                  <a:rPr lang="en-US"/>
                  <a:t>%</a:t>
                </a:r>
              </a:p>
            </c:rich>
          </c:tx>
          <c:layout>
            <c:manualLayout>
              <c:xMode val="edge"/>
              <c:yMode val="edge"/>
              <c:x val="0.75702445472742963"/>
              <c:y val="9.5779048776131512E-2"/>
            </c:manualLayout>
          </c:layout>
          <c:overlay val="0"/>
        </c:title>
        <c:numFmt formatCode="General" sourceLinked="1"/>
        <c:majorTickMark val="out"/>
        <c:minorTickMark val="none"/>
        <c:tickLblPos val="nextTo"/>
        <c:crossAx val="87419520"/>
        <c:crosses val="autoZero"/>
        <c:crossBetween val="between"/>
        <c:majorUnit val="20"/>
      </c:valAx>
    </c:plotArea>
    <c:legend>
      <c:legendPos val="r"/>
      <c:layout>
        <c:manualLayout>
          <c:xMode val="edge"/>
          <c:yMode val="edge"/>
          <c:x val="0.70988558914596611"/>
          <c:y val="0.78679652915195508"/>
          <c:w val="0.2450693711345947"/>
          <c:h val="0.153679577233836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440036341611149E-2"/>
          <c:y val="0.10608141087627219"/>
          <c:w val="0.82326153341409247"/>
          <c:h val="0.53434887946698972"/>
        </c:manualLayout>
      </c:layout>
      <c:barChart>
        <c:barDir val="col"/>
        <c:grouping val="clustered"/>
        <c:varyColors val="0"/>
        <c:ser>
          <c:idx val="0"/>
          <c:order val="0"/>
          <c:spPr>
            <a:solidFill>
              <a:srgbClr val="F78E1E"/>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Vulnerability!$A$82:$A$86</c:f>
              <c:strCache>
                <c:ptCount val="5"/>
                <c:pt idx="0">
                  <c:v>Limiting sex to one faithful partner who is not infected with HIV</c:v>
                </c:pt>
                <c:pt idx="1">
                  <c:v>Abstaining from sex</c:v>
                </c:pt>
                <c:pt idx="2">
                  <c:v>Using condoms </c:v>
                </c:pt>
                <c:pt idx="3">
                  <c:v>Avoidance of needle sharing</c:v>
                </c:pt>
                <c:pt idx="4">
                  <c:v>Screening blood for transfusion</c:v>
                </c:pt>
              </c:strCache>
            </c:strRef>
          </c:cat>
          <c:val>
            <c:numRef>
              <c:f>Vulnerability!$B$82:$B$86</c:f>
              <c:numCache>
                <c:formatCode>0</c:formatCode>
                <c:ptCount val="5"/>
                <c:pt idx="0">
                  <c:v>81.2</c:v>
                </c:pt>
                <c:pt idx="1">
                  <c:v>68.7</c:v>
                </c:pt>
                <c:pt idx="2">
                  <c:v>80.900000000000006</c:v>
                </c:pt>
                <c:pt idx="3">
                  <c:v>87.8</c:v>
                </c:pt>
                <c:pt idx="4">
                  <c:v>87.4</c:v>
                </c:pt>
              </c:numCache>
            </c:numRef>
          </c:val>
          <c:extLst>
            <c:ext xmlns:c16="http://schemas.microsoft.com/office/drawing/2014/chart" uri="{C3380CC4-5D6E-409C-BE32-E72D297353CC}">
              <c16:uniqueId val="{00000000-13D9-449B-B7D1-19C0B95F24FE}"/>
            </c:ext>
          </c:extLst>
        </c:ser>
        <c:dLbls>
          <c:showLegendKey val="0"/>
          <c:showVal val="0"/>
          <c:showCatName val="0"/>
          <c:showSerName val="0"/>
          <c:showPercent val="0"/>
          <c:showBubbleSize val="0"/>
        </c:dLbls>
        <c:gapWidth val="150"/>
        <c:axId val="78001664"/>
        <c:axId val="78003200"/>
      </c:barChart>
      <c:catAx>
        <c:axId val="78001664"/>
        <c:scaling>
          <c:orientation val="minMax"/>
        </c:scaling>
        <c:delete val="0"/>
        <c:axPos val="b"/>
        <c:numFmt formatCode="General" sourceLinked="0"/>
        <c:majorTickMark val="out"/>
        <c:minorTickMark val="none"/>
        <c:tickLblPos val="nextTo"/>
        <c:crossAx val="78003200"/>
        <c:crosses val="autoZero"/>
        <c:auto val="1"/>
        <c:lblAlgn val="ctr"/>
        <c:lblOffset val="100"/>
        <c:noMultiLvlLbl val="0"/>
      </c:catAx>
      <c:valAx>
        <c:axId val="78003200"/>
        <c:scaling>
          <c:orientation val="minMax"/>
        </c:scaling>
        <c:delete val="0"/>
        <c:axPos val="l"/>
        <c:title>
          <c:tx>
            <c:rich>
              <a:bodyPr rot="0" vert="horz"/>
              <a:lstStyle/>
              <a:p>
                <a:pPr>
                  <a:defRPr/>
                </a:pPr>
                <a:r>
                  <a:rPr lang="en-US"/>
                  <a:t>%</a:t>
                </a:r>
              </a:p>
            </c:rich>
          </c:tx>
          <c:layout>
            <c:manualLayout>
              <c:xMode val="edge"/>
              <c:yMode val="edge"/>
              <c:x val="8.9929083383807791E-3"/>
              <c:y val="8.1239400363416106E-2"/>
            </c:manualLayout>
          </c:layout>
          <c:overlay val="0"/>
        </c:title>
        <c:numFmt formatCode="0" sourceLinked="1"/>
        <c:majorTickMark val="out"/>
        <c:minorTickMark val="none"/>
        <c:tickLblPos val="nextTo"/>
        <c:crossAx val="7800166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3.3748683922430342E-2"/>
          <c:w val="0.79107182056788361"/>
          <c:h val="0.78948860097817397"/>
        </c:manualLayout>
      </c:layout>
      <c:barChart>
        <c:barDir val="col"/>
        <c:grouping val="stacked"/>
        <c:varyColors val="0"/>
        <c:ser>
          <c:idx val="2"/>
          <c:order val="1"/>
          <c:tx>
            <c:strRef>
              <c:f>China!$C$3</c:f>
              <c:strCache>
                <c:ptCount val="1"/>
                <c:pt idx="0">
                  <c:v>International funding</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2E1-4B25-ACFA-EC377C61023C}"/>
                </c:ext>
              </c:extLst>
            </c:dLbl>
            <c:dLbl>
              <c:idx val="1"/>
              <c:delete val="1"/>
              <c:extLst>
                <c:ext xmlns:c15="http://schemas.microsoft.com/office/drawing/2012/chart" uri="{CE6537A1-D6FC-4f65-9D91-7224C49458BB}"/>
                <c:ext xmlns:c16="http://schemas.microsoft.com/office/drawing/2014/chart" uri="{C3380CC4-5D6E-409C-BE32-E72D297353CC}">
                  <c16:uniqueId val="{00000001-02E1-4B25-ACFA-EC377C61023C}"/>
                </c:ext>
              </c:extLst>
            </c:dLbl>
            <c:dLbl>
              <c:idx val="2"/>
              <c:delete val="1"/>
              <c:extLst>
                <c:ext xmlns:c15="http://schemas.microsoft.com/office/drawing/2012/chart" uri="{CE6537A1-D6FC-4f65-9D91-7224C49458BB}"/>
                <c:ext xmlns:c16="http://schemas.microsoft.com/office/drawing/2014/chart" uri="{C3380CC4-5D6E-409C-BE32-E72D297353CC}">
                  <c16:uniqueId val="{00000002-02E1-4B25-ACFA-EC377C61023C}"/>
                </c:ext>
              </c:extLst>
            </c:dLbl>
            <c:dLbl>
              <c:idx val="3"/>
              <c:delete val="1"/>
              <c:extLst>
                <c:ext xmlns:c15="http://schemas.microsoft.com/office/drawing/2012/chart" uri="{CE6537A1-D6FC-4f65-9D91-7224C49458BB}"/>
                <c:ext xmlns:c16="http://schemas.microsoft.com/office/drawing/2014/chart" uri="{C3380CC4-5D6E-409C-BE32-E72D297353CC}">
                  <c16:uniqueId val="{00000003-02E1-4B25-ACFA-EC377C61023C}"/>
                </c:ext>
              </c:extLst>
            </c:dLbl>
            <c:dLbl>
              <c:idx val="4"/>
              <c:delete val="1"/>
              <c:extLst>
                <c:ext xmlns:c15="http://schemas.microsoft.com/office/drawing/2012/chart" uri="{CE6537A1-D6FC-4f65-9D91-7224C49458BB}"/>
                <c:ext xmlns:c16="http://schemas.microsoft.com/office/drawing/2014/chart" uri="{C3380CC4-5D6E-409C-BE32-E72D297353CC}">
                  <c16:uniqueId val="{00000004-02E1-4B25-ACFA-EC377C61023C}"/>
                </c:ext>
              </c:extLst>
            </c:dLbl>
            <c:dLbl>
              <c:idx val="5"/>
              <c:delete val="1"/>
              <c:extLst>
                <c:ext xmlns:c15="http://schemas.microsoft.com/office/drawing/2012/chart" uri="{CE6537A1-D6FC-4f65-9D91-7224C49458BB}"/>
                <c:ext xmlns:c16="http://schemas.microsoft.com/office/drawing/2014/chart" uri="{C3380CC4-5D6E-409C-BE32-E72D297353CC}">
                  <c16:uniqueId val="{00000005-02E1-4B25-ACFA-EC377C61023C}"/>
                </c:ext>
              </c:extLst>
            </c:dLbl>
            <c:dLbl>
              <c:idx val="6"/>
              <c:delete val="1"/>
              <c:extLst>
                <c:ext xmlns:c15="http://schemas.microsoft.com/office/drawing/2012/chart" uri="{CE6537A1-D6FC-4f65-9D91-7224C49458BB}"/>
                <c:ext xmlns:c16="http://schemas.microsoft.com/office/drawing/2014/chart" uri="{C3380CC4-5D6E-409C-BE32-E72D297353CC}">
                  <c16:uniqueId val="{00000006-02E1-4B25-ACFA-EC377C61023C}"/>
                </c:ext>
              </c:extLst>
            </c:dLbl>
            <c:dLbl>
              <c:idx val="7"/>
              <c:delete val="1"/>
              <c:extLst>
                <c:ext xmlns:c15="http://schemas.microsoft.com/office/drawing/2012/chart" uri="{CE6537A1-D6FC-4f65-9D91-7224C49458BB}"/>
                <c:ext xmlns:c16="http://schemas.microsoft.com/office/drawing/2014/chart" uri="{C3380CC4-5D6E-409C-BE32-E72D297353CC}">
                  <c16:uniqueId val="{00000007-02E1-4B25-ACFA-EC377C61023C}"/>
                </c:ext>
              </c:extLst>
            </c:dLbl>
            <c:dLbl>
              <c:idx val="8"/>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E1-4B25-ACFA-EC377C61023C}"/>
                </c:ext>
              </c:extLst>
            </c:dLbl>
            <c:numFmt formatCode="&quot;$&quot;#,##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China!$A$4:$A$12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China!$C$4:$C$12</c:f>
              <c:numCache>
                <c:formatCode>_(* #,##0_);_(* \(#,##0\);_(* "-"??_);_(@_)</c:formatCode>
                <c:ptCount val="9"/>
                <c:pt idx="0">
                  <c:v>31806368</c:v>
                </c:pt>
                <c:pt idx="1">
                  <c:v>0</c:v>
                </c:pt>
                <c:pt idx="2">
                  <c:v>87795048.930000007</c:v>
                </c:pt>
                <c:pt idx="3">
                  <c:v>84760649.980000004</c:v>
                </c:pt>
                <c:pt idx="4">
                  <c:v>86317453.280000001</c:v>
                </c:pt>
                <c:pt idx="5">
                  <c:v>59997523.219999999</c:v>
                </c:pt>
                <c:pt idx="6">
                  <c:v>76621435.090000004</c:v>
                </c:pt>
                <c:pt idx="7">
                  <c:v>36775944.810000002</c:v>
                </c:pt>
                <c:pt idx="8" formatCode="#,##0">
                  <c:v>8866450</c:v>
                </c:pt>
              </c:numCache>
            </c:numRef>
          </c:val>
          <c:extLst>
            <c:ext xmlns:c16="http://schemas.microsoft.com/office/drawing/2014/chart" uri="{C3380CC4-5D6E-409C-BE32-E72D297353CC}">
              <c16:uniqueId val="{00000009-02E1-4B25-ACFA-EC377C61023C}"/>
            </c:ext>
          </c:extLst>
        </c:ser>
        <c:ser>
          <c:idx val="1"/>
          <c:order val="2"/>
          <c:tx>
            <c:strRef>
              <c:f>China!$D$3</c:f>
              <c:strCache>
                <c:ptCount val="1"/>
                <c:pt idx="0">
                  <c:v>Domestic funding</c:v>
                </c:pt>
              </c:strCache>
            </c:strRef>
          </c:tx>
          <c:spPr>
            <a:solidFill>
              <a:srgbClr val="88C540"/>
            </a:solidFill>
            <a:ln>
              <a:noFill/>
            </a:ln>
          </c:spPr>
          <c:invertIfNegative val="0"/>
          <c:dLbls>
            <c:dLbl>
              <c:idx val="8"/>
              <c:tx>
                <c:rich>
                  <a:bodyPr/>
                  <a:lstStyle/>
                  <a:p>
                    <a:r>
                      <a:rPr lang="en-US" dirty="0"/>
                      <a:t>$978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E1-4B25-ACFA-EC377C61023C}"/>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China!$A$4:$A$12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China!$D$4:$D$12</c:f>
              <c:numCache>
                <c:formatCode>_(* #,##0_);_(* \(#,##0\);_(* "-"??_);_(@_)</c:formatCode>
                <c:ptCount val="9"/>
                <c:pt idx="0">
                  <c:v>107120904</c:v>
                </c:pt>
                <c:pt idx="1">
                  <c:v>124115808</c:v>
                </c:pt>
                <c:pt idx="2">
                  <c:v>236039148</c:v>
                </c:pt>
                <c:pt idx="3">
                  <c:v>268774703.60000002</c:v>
                </c:pt>
                <c:pt idx="4">
                  <c:v>497309402.5</c:v>
                </c:pt>
                <c:pt idx="5">
                  <c:v>529376006.19999999</c:v>
                </c:pt>
                <c:pt idx="6">
                  <c:v>554007384.60000002</c:v>
                </c:pt>
                <c:pt idx="7">
                  <c:v>714079591.5</c:v>
                </c:pt>
                <c:pt idx="8" formatCode="#,##0">
                  <c:v>977788274</c:v>
                </c:pt>
              </c:numCache>
            </c:numRef>
          </c:val>
          <c:extLst>
            <c:ext xmlns:c16="http://schemas.microsoft.com/office/drawing/2014/chart" uri="{C3380CC4-5D6E-409C-BE32-E72D297353CC}">
              <c16:uniqueId val="{0000000B-02E1-4B25-ACFA-EC377C61023C}"/>
            </c:ext>
          </c:extLst>
        </c:ser>
        <c:dLbls>
          <c:showLegendKey val="0"/>
          <c:showVal val="0"/>
          <c:showCatName val="0"/>
          <c:showSerName val="0"/>
          <c:showPercent val="0"/>
          <c:showBubbleSize val="0"/>
        </c:dLbls>
        <c:gapWidth val="150"/>
        <c:overlap val="100"/>
        <c:axId val="91947008"/>
        <c:axId val="91948544"/>
      </c:barChart>
      <c:lineChart>
        <c:grouping val="standard"/>
        <c:varyColors val="0"/>
        <c:ser>
          <c:idx val="0"/>
          <c:order val="0"/>
          <c:tx>
            <c:strRef>
              <c:f>China!$B$3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8"/>
              <c:layout>
                <c:manualLayout>
                  <c:x val="-3.0508479229525345E-2"/>
                  <c:y val="-3.5121948521455816E-2"/>
                </c:manualLayout>
              </c:layout>
              <c:tx>
                <c:rich>
                  <a:bodyPr/>
                  <a:lstStyle/>
                  <a:p>
                    <a:r>
                      <a:rPr lang="en-US" dirty="0"/>
                      <a:t>$987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E1-4B25-ACFA-EC377C61023C}"/>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China!$A$4:$A$12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China!$B$4:$B$12</c:f>
              <c:numCache>
                <c:formatCode>_(* #,##0_);_(* \(#,##0\);_(* "-"??_);_(@_)</c:formatCode>
                <c:ptCount val="9"/>
                <c:pt idx="0">
                  <c:v>138927264</c:v>
                </c:pt>
                <c:pt idx="1">
                  <c:v>124115808</c:v>
                </c:pt>
                <c:pt idx="2">
                  <c:v>323834208</c:v>
                </c:pt>
                <c:pt idx="3">
                  <c:v>353535360</c:v>
                </c:pt>
                <c:pt idx="4">
                  <c:v>583626880</c:v>
                </c:pt>
                <c:pt idx="5">
                  <c:v>589373504</c:v>
                </c:pt>
                <c:pt idx="6">
                  <c:v>630628800</c:v>
                </c:pt>
                <c:pt idx="7">
                  <c:v>750855552</c:v>
                </c:pt>
                <c:pt idx="8" formatCode="#,##0">
                  <c:v>986654724</c:v>
                </c:pt>
              </c:numCache>
            </c:numRef>
          </c:val>
          <c:smooth val="1"/>
          <c:extLst>
            <c:ext xmlns:c16="http://schemas.microsoft.com/office/drawing/2014/chart" uri="{C3380CC4-5D6E-409C-BE32-E72D297353CC}">
              <c16:uniqueId val="{0000000D-02E1-4B25-ACFA-EC377C61023C}"/>
            </c:ext>
          </c:extLst>
        </c:ser>
        <c:dLbls>
          <c:showLegendKey val="0"/>
          <c:showVal val="0"/>
          <c:showCatName val="0"/>
          <c:showSerName val="0"/>
          <c:showPercent val="0"/>
          <c:showBubbleSize val="0"/>
        </c:dLbls>
        <c:marker val="1"/>
        <c:smooth val="0"/>
        <c:axId val="91947008"/>
        <c:axId val="91948544"/>
      </c:lineChart>
      <c:catAx>
        <c:axId val="91947008"/>
        <c:scaling>
          <c:orientation val="minMax"/>
        </c:scaling>
        <c:delete val="0"/>
        <c:axPos val="b"/>
        <c:numFmt formatCode="General" sourceLinked="1"/>
        <c:majorTickMark val="out"/>
        <c:minorTickMark val="none"/>
        <c:tickLblPos val="nextTo"/>
        <c:crossAx val="91948544"/>
        <c:crosses val="autoZero"/>
        <c:auto val="1"/>
        <c:lblAlgn val="ctr"/>
        <c:lblOffset val="100"/>
        <c:noMultiLvlLbl val="0"/>
      </c:catAx>
      <c:valAx>
        <c:axId val="91948544"/>
        <c:scaling>
          <c:orientation val="minMax"/>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919470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8584284163777112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CHN!$A$2</c:f>
              <c:strCache>
                <c:ptCount val="1"/>
                <c:pt idx="0">
                  <c:v>China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9821-4654-901D-55226AA2D110}"/>
              </c:ext>
            </c:extLst>
          </c:dPt>
          <c:dPt>
            <c:idx val="1"/>
            <c:invertIfNegative val="0"/>
            <c:bubble3D val="0"/>
            <c:spPr>
              <a:solidFill>
                <a:srgbClr val="F26B73"/>
              </a:solidFill>
              <a:ln>
                <a:noFill/>
              </a:ln>
            </c:spPr>
            <c:extLst>
              <c:ext xmlns:c16="http://schemas.microsoft.com/office/drawing/2014/chart" uri="{C3380CC4-5D6E-409C-BE32-E72D297353CC}">
                <c16:uniqueId val="{00000003-9821-4654-901D-55226AA2D110}"/>
              </c:ext>
            </c:extLst>
          </c:dPt>
          <c:dPt>
            <c:idx val="3"/>
            <c:invertIfNegative val="0"/>
            <c:bubble3D val="0"/>
            <c:spPr>
              <a:solidFill>
                <a:srgbClr val="00A99A"/>
              </a:solidFill>
              <a:ln>
                <a:noFill/>
              </a:ln>
            </c:spPr>
            <c:extLst>
              <c:ext xmlns:c16="http://schemas.microsoft.com/office/drawing/2014/chart" uri="{C3380CC4-5D6E-409C-BE32-E72D297353CC}">
                <c16:uniqueId val="{00000005-9821-4654-901D-55226AA2D110}"/>
              </c:ext>
            </c:extLst>
          </c:dPt>
          <c:dPt>
            <c:idx val="4"/>
            <c:invertIfNegative val="0"/>
            <c:bubble3D val="0"/>
            <c:spPr>
              <a:solidFill>
                <a:srgbClr val="78A7B7"/>
              </a:solidFill>
              <a:ln>
                <a:noFill/>
              </a:ln>
            </c:spPr>
            <c:extLst>
              <c:ext xmlns:c16="http://schemas.microsoft.com/office/drawing/2014/chart" uri="{C3380CC4-5D6E-409C-BE32-E72D297353CC}">
                <c16:uniqueId val="{00000007-9821-4654-901D-55226AA2D110}"/>
              </c:ext>
            </c:extLst>
          </c:dPt>
          <c:dPt>
            <c:idx val="5"/>
            <c:invertIfNegative val="0"/>
            <c:bubble3D val="0"/>
            <c:spPr>
              <a:solidFill>
                <a:srgbClr val="CDC884"/>
              </a:solidFill>
              <a:ln>
                <a:noFill/>
              </a:ln>
            </c:spPr>
            <c:extLst>
              <c:ext xmlns:c16="http://schemas.microsoft.com/office/drawing/2014/chart" uri="{C3380CC4-5D6E-409C-BE32-E72D297353CC}">
                <c16:uniqueId val="{00000009-9821-4654-901D-55226AA2D110}"/>
              </c:ext>
            </c:extLst>
          </c:dPt>
          <c:dLbls>
            <c:dLbl>
              <c:idx val="0"/>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21-4654-901D-55226AA2D110}"/>
                </c:ext>
              </c:extLst>
            </c:dLbl>
            <c:dLbl>
              <c:idx val="2"/>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21-4654-901D-55226AA2D11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CHN!$B$1:$G$1</c:f>
              <c:strCache>
                <c:ptCount val="6"/>
                <c:pt idx="0">
                  <c:v>Estimated PLHIV</c:v>
                </c:pt>
                <c:pt idx="1">
                  <c:v>PLHIV know their
status</c:v>
                </c:pt>
                <c:pt idx="2">
                  <c:v>PLHIV receiving
care</c:v>
                </c:pt>
                <c:pt idx="3">
                  <c:v>People on ART</c:v>
                </c:pt>
                <c:pt idx="4">
                  <c:v>Tested for viral load</c:v>
                </c:pt>
                <c:pt idx="5">
                  <c:v>Suppressed viral
load *</c:v>
                </c:pt>
              </c:strCache>
            </c:strRef>
          </c:cat>
          <c:val>
            <c:numRef>
              <c:f>CHN!$B$2:$G$2</c:f>
              <c:numCache>
                <c:formatCode>General</c:formatCode>
                <c:ptCount val="6"/>
                <c:pt idx="0">
                  <c:v>0</c:v>
                </c:pt>
                <c:pt idx="1">
                  <c:v>861042</c:v>
                </c:pt>
                <c:pt idx="2">
                  <c:v>0</c:v>
                </c:pt>
                <c:pt idx="3">
                  <c:v>718499</c:v>
                </c:pt>
                <c:pt idx="4">
                  <c:v>512499</c:v>
                </c:pt>
                <c:pt idx="5">
                  <c:v>482954</c:v>
                </c:pt>
              </c:numCache>
            </c:numRef>
          </c:val>
          <c:extLst>
            <c:ext xmlns:c16="http://schemas.microsoft.com/office/drawing/2014/chart" uri="{C3380CC4-5D6E-409C-BE32-E72D297353CC}">
              <c16:uniqueId val="{0000000B-9821-4654-901D-55226AA2D110}"/>
            </c:ext>
          </c:extLst>
        </c:ser>
        <c:dLbls>
          <c:showLegendKey val="0"/>
          <c:showVal val="0"/>
          <c:showCatName val="0"/>
          <c:showSerName val="0"/>
          <c:showPercent val="0"/>
          <c:showBubbleSize val="0"/>
        </c:dLbls>
        <c:gapWidth val="100"/>
        <c:overlap val="100"/>
        <c:axId val="46448000"/>
        <c:axId val="46453888"/>
      </c:barChart>
      <c:catAx>
        <c:axId val="46448000"/>
        <c:scaling>
          <c:orientation val="minMax"/>
        </c:scaling>
        <c:delete val="0"/>
        <c:axPos val="b"/>
        <c:numFmt formatCode="General" sourceLinked="1"/>
        <c:majorTickMark val="out"/>
        <c:minorTickMark val="none"/>
        <c:tickLblPos val="nextTo"/>
        <c:crossAx val="46453888"/>
        <c:crosses val="autoZero"/>
        <c:auto val="1"/>
        <c:lblAlgn val="ctr"/>
        <c:lblOffset val="100"/>
        <c:noMultiLvlLbl val="0"/>
      </c:catAx>
      <c:valAx>
        <c:axId val="4645388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0"/>
              <c:y val="0.20210832736816989"/>
            </c:manualLayout>
          </c:layout>
          <c:overlay val="0"/>
        </c:title>
        <c:numFmt formatCode="General" sourceLinked="1"/>
        <c:majorTickMark val="out"/>
        <c:minorTickMark val="none"/>
        <c:tickLblPos val="nextTo"/>
        <c:crossAx val="46448000"/>
        <c:crosses val="autoZero"/>
        <c:crossBetween val="between"/>
        <c:majorUnit val="2000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6147097634895E-2"/>
          <c:y val="6.3981481481481486E-2"/>
          <c:w val="0.8954142196313859"/>
          <c:h val="0.67178878681831433"/>
        </c:manualLayout>
      </c:layout>
      <c:lineChart>
        <c:grouping val="standard"/>
        <c:varyColors val="0"/>
        <c:ser>
          <c:idx val="0"/>
          <c:order val="0"/>
          <c:tx>
            <c:strRef>
              <c:f>'HIV Prev KP_trend'!$A$4</c:f>
              <c:strCache>
                <c:ptCount val="1"/>
                <c:pt idx="0">
                  <c:v>FSW</c:v>
                </c:pt>
              </c:strCache>
            </c:strRef>
          </c:tx>
          <c:spPr>
            <a:ln w="38100">
              <a:solidFill>
                <a:srgbClr val="88C540"/>
              </a:solidFill>
            </a:ln>
          </c:spPr>
          <c:marker>
            <c:symbol val="circle"/>
            <c:size val="11"/>
            <c:spPr>
              <a:solidFill>
                <a:srgbClr val="88C540"/>
              </a:solidFill>
              <a:ln>
                <a:solidFill>
                  <a:sysClr val="window" lastClr="FFFFFF"/>
                </a:solidFill>
              </a:ln>
            </c:spPr>
          </c:marker>
          <c:dLbls>
            <c:dLbl>
              <c:idx val="4"/>
              <c:layout>
                <c:manualLayout>
                  <c:x val="-3.0063444196856758E-2"/>
                  <c:y val="-2.9297457514567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E9-4B4A-9FEF-8F7641AA5358}"/>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E9-4B4A-9FEF-8F7641AA53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KP_trend'!$B$3:$M$3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'HIV Prev KP_trend'!$B$4:$M$4</c:f>
              <c:numCache>
                <c:formatCode>General</c:formatCode>
                <c:ptCount val="12"/>
                <c:pt idx="4" formatCode="0.0">
                  <c:v>0.3</c:v>
                </c:pt>
                <c:pt idx="6" formatCode="0.0">
                  <c:v>0.6</c:v>
                </c:pt>
                <c:pt idx="7" formatCode="0.0">
                  <c:v>0.3</c:v>
                </c:pt>
                <c:pt idx="8" formatCode="0.0">
                  <c:v>0.3</c:v>
                </c:pt>
                <c:pt idx="9" formatCode="0.0">
                  <c:v>0.3</c:v>
                </c:pt>
                <c:pt idx="10" formatCode="0.0">
                  <c:v>0.2</c:v>
                </c:pt>
                <c:pt idx="11">
                  <c:v>0.2</c:v>
                </c:pt>
              </c:numCache>
            </c:numRef>
          </c:val>
          <c:smooth val="0"/>
          <c:extLst>
            <c:ext xmlns:c16="http://schemas.microsoft.com/office/drawing/2014/chart" uri="{C3380CC4-5D6E-409C-BE32-E72D297353CC}">
              <c16:uniqueId val="{00000002-75E9-4B4A-9FEF-8F7641AA5358}"/>
            </c:ext>
          </c:extLst>
        </c:ser>
        <c:ser>
          <c:idx val="1"/>
          <c:order val="1"/>
          <c:tx>
            <c:strRef>
              <c:f>'HIV Prev KP_trend'!$A$5</c:f>
              <c:strCache>
                <c:ptCount val="1"/>
                <c:pt idx="0">
                  <c:v>MSM</c:v>
                </c:pt>
              </c:strCache>
            </c:strRef>
          </c:tx>
          <c:spPr>
            <a:ln w="38100">
              <a:solidFill>
                <a:srgbClr val="F78E1E"/>
              </a:solidFill>
            </a:ln>
          </c:spPr>
          <c:marker>
            <c:symbol val="square"/>
            <c:size val="10"/>
            <c:spPr>
              <a:solidFill>
                <a:srgbClr val="F78E1E"/>
              </a:solidFill>
              <a:ln>
                <a:solidFill>
                  <a:sysClr val="window" lastClr="FFFFFF"/>
                </a:solidFill>
              </a:ln>
            </c:spPr>
          </c:marker>
          <c:dLbls>
            <c:dLbl>
              <c:idx val="0"/>
              <c:layout>
                <c:manualLayout>
                  <c:x val="-2.7330403815324374E-2"/>
                  <c:y val="-2.5112106441057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E9-4B4A-9FEF-8F7641AA5358}"/>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E9-4B4A-9FEF-8F7641AA53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KP_trend'!$B$3:$M$3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'HIV Prev KP_trend'!$B$5:$M$5</c:f>
              <c:numCache>
                <c:formatCode>General</c:formatCode>
                <c:ptCount val="12"/>
                <c:pt idx="0">
                  <c:v>0.9</c:v>
                </c:pt>
                <c:pt idx="1">
                  <c:v>1.3</c:v>
                </c:pt>
                <c:pt idx="2" formatCode="0.0">
                  <c:v>1.4</c:v>
                </c:pt>
                <c:pt idx="3" formatCode="0.0">
                  <c:v>3</c:v>
                </c:pt>
                <c:pt idx="4" formatCode="0.0">
                  <c:v>4.2</c:v>
                </c:pt>
                <c:pt idx="5" formatCode="0.0">
                  <c:v>5</c:v>
                </c:pt>
                <c:pt idx="6" formatCode="0.0">
                  <c:v>5.4</c:v>
                </c:pt>
                <c:pt idx="7" formatCode="0.0">
                  <c:v>5.7</c:v>
                </c:pt>
                <c:pt idx="8" formatCode="0.0">
                  <c:v>6.3</c:v>
                </c:pt>
                <c:pt idx="9" formatCode="0.0">
                  <c:v>6.7</c:v>
                </c:pt>
                <c:pt idx="10" formatCode="0.0">
                  <c:v>7.3</c:v>
                </c:pt>
                <c:pt idx="11">
                  <c:v>7.7</c:v>
                </c:pt>
              </c:numCache>
            </c:numRef>
          </c:val>
          <c:smooth val="0"/>
          <c:extLst>
            <c:ext xmlns:c16="http://schemas.microsoft.com/office/drawing/2014/chart" uri="{C3380CC4-5D6E-409C-BE32-E72D297353CC}">
              <c16:uniqueId val="{00000005-75E9-4B4A-9FEF-8F7641AA5358}"/>
            </c:ext>
          </c:extLst>
        </c:ser>
        <c:ser>
          <c:idx val="2"/>
          <c:order val="2"/>
          <c:tx>
            <c:strRef>
              <c:f>'HIV Prev KP_trend'!$A$6</c:f>
              <c:strCache>
                <c:ptCount val="1"/>
                <c:pt idx="0">
                  <c:v>PWID</c:v>
                </c:pt>
              </c:strCache>
            </c:strRef>
          </c:tx>
          <c:spPr>
            <a:ln w="38100">
              <a:solidFill>
                <a:srgbClr val="00AEEF"/>
              </a:solidFill>
            </a:ln>
          </c:spPr>
          <c:marker>
            <c:symbol val="circle"/>
            <c:size val="11"/>
            <c:spPr>
              <a:solidFill>
                <a:srgbClr val="00AEEF"/>
              </a:solidFill>
              <a:ln>
                <a:solidFill>
                  <a:sysClr val="window" lastClr="FFFFFF"/>
                </a:solidFill>
              </a:ln>
            </c:spPr>
          </c:marker>
          <c:dLbls>
            <c:dLbl>
              <c:idx val="2"/>
              <c:layout>
                <c:manualLayout>
                  <c:x val="-3.5529524959921684E-2"/>
                  <c:y val="-3.1390133051321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E9-4B4A-9FEF-8F7641AA5358}"/>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E9-4B4A-9FEF-8F7641AA53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KP_trend'!$B$3:$M$3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'HIV Prev KP_trend'!$B$6:$M$6</c:f>
              <c:numCache>
                <c:formatCode>General</c:formatCode>
                <c:ptCount val="12"/>
                <c:pt idx="2" formatCode="0.0">
                  <c:v>8.3000000000000007</c:v>
                </c:pt>
                <c:pt idx="4" formatCode="0.0">
                  <c:v>8.1</c:v>
                </c:pt>
                <c:pt idx="6" formatCode="0.0">
                  <c:v>9.3000000000000007</c:v>
                </c:pt>
                <c:pt idx="7" formatCode="0.0">
                  <c:v>6.9</c:v>
                </c:pt>
                <c:pt idx="8" formatCode="0.0">
                  <c:v>6.4</c:v>
                </c:pt>
                <c:pt idx="9" formatCode="0.0">
                  <c:v>6.3</c:v>
                </c:pt>
                <c:pt idx="10" formatCode="0.0">
                  <c:v>6.3</c:v>
                </c:pt>
                <c:pt idx="11">
                  <c:v>6</c:v>
                </c:pt>
              </c:numCache>
            </c:numRef>
          </c:val>
          <c:smooth val="0"/>
          <c:extLst>
            <c:ext xmlns:c16="http://schemas.microsoft.com/office/drawing/2014/chart" uri="{C3380CC4-5D6E-409C-BE32-E72D297353CC}">
              <c16:uniqueId val="{00000008-75E9-4B4A-9FEF-8F7641AA5358}"/>
            </c:ext>
          </c:extLst>
        </c:ser>
        <c:ser>
          <c:idx val="3"/>
          <c:order val="3"/>
          <c:tx>
            <c:strRef>
              <c:f>'HIV Prev KP_trend'!$A$7</c:f>
              <c:strCache>
                <c:ptCount val="1"/>
                <c:pt idx="0">
                  <c:v>Drug users</c:v>
                </c:pt>
              </c:strCache>
            </c:strRef>
          </c:tx>
          <c:spPr>
            <a:ln w="38100">
              <a:solidFill>
                <a:srgbClr val="E31837"/>
              </a:solidFill>
            </a:ln>
          </c:spPr>
          <c:marker>
            <c:symbol val="square"/>
            <c:size val="9"/>
            <c:spPr>
              <a:solidFill>
                <a:srgbClr val="E31837"/>
              </a:solidFill>
              <a:ln>
                <a:solidFill>
                  <a:sysClr val="window" lastClr="FFFFFF"/>
                </a:solidFill>
              </a:ln>
            </c:spPr>
          </c:marker>
          <c:dLbls>
            <c:dLbl>
              <c:idx val="0"/>
              <c:layout>
                <c:manualLayout>
                  <c:x val="-2.1864323052259497E-2"/>
                  <c:y val="-3.5575484124831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E9-4B4A-9FEF-8F7641AA535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E9-4B4A-9FEF-8F7641AA53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KP_trend'!$B$3:$M$3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'HIV Prev KP_trend'!$B$7:$M$7</c:f>
              <c:numCache>
                <c:formatCode>General</c:formatCode>
                <c:ptCount val="12"/>
                <c:pt idx="0">
                  <c:v>7.2</c:v>
                </c:pt>
                <c:pt idx="1">
                  <c:v>6.5</c:v>
                </c:pt>
                <c:pt idx="2">
                  <c:v>7.5</c:v>
                </c:pt>
                <c:pt idx="3">
                  <c:v>7.1</c:v>
                </c:pt>
                <c:pt idx="4">
                  <c:v>7</c:v>
                </c:pt>
                <c:pt idx="5">
                  <c:v>6.6</c:v>
                </c:pt>
                <c:pt idx="6">
                  <c:v>6.2</c:v>
                </c:pt>
                <c:pt idx="7">
                  <c:v>4.5</c:v>
                </c:pt>
                <c:pt idx="8">
                  <c:v>4</c:v>
                </c:pt>
                <c:pt idx="9">
                  <c:v>3.8</c:v>
                </c:pt>
                <c:pt idx="10">
                  <c:v>3.6</c:v>
                </c:pt>
              </c:numCache>
            </c:numRef>
          </c:val>
          <c:smooth val="0"/>
          <c:extLst>
            <c:ext xmlns:c16="http://schemas.microsoft.com/office/drawing/2014/chart" uri="{C3380CC4-5D6E-409C-BE32-E72D297353CC}">
              <c16:uniqueId val="{0000000B-75E9-4B4A-9FEF-8F7641AA5358}"/>
            </c:ext>
          </c:extLst>
        </c:ser>
        <c:dLbls>
          <c:showLegendKey val="0"/>
          <c:showVal val="0"/>
          <c:showCatName val="0"/>
          <c:showSerName val="0"/>
          <c:showPercent val="0"/>
          <c:showBubbleSize val="0"/>
        </c:dLbls>
        <c:marker val="1"/>
        <c:smooth val="0"/>
        <c:axId val="84644608"/>
        <c:axId val="84646144"/>
      </c:lineChart>
      <c:catAx>
        <c:axId val="84644608"/>
        <c:scaling>
          <c:orientation val="minMax"/>
        </c:scaling>
        <c:delete val="0"/>
        <c:axPos val="b"/>
        <c:numFmt formatCode="General" sourceLinked="1"/>
        <c:majorTickMark val="out"/>
        <c:minorTickMark val="none"/>
        <c:tickLblPos val="nextTo"/>
        <c:crossAx val="84646144"/>
        <c:crosses val="autoZero"/>
        <c:auto val="1"/>
        <c:lblAlgn val="ctr"/>
        <c:lblOffset val="100"/>
        <c:noMultiLvlLbl val="0"/>
      </c:catAx>
      <c:valAx>
        <c:axId val="84646144"/>
        <c:scaling>
          <c:orientation val="minMax"/>
        </c:scaling>
        <c:delete val="0"/>
        <c:axPos val="l"/>
        <c:majorGridlines>
          <c:spPr>
            <a:ln>
              <a:solidFill>
                <a:schemeClr val="bg1">
                  <a:lumMod val="85000"/>
                </a:schemeClr>
              </a:solidFill>
              <a:prstDash val="sysDash"/>
            </a:ln>
          </c:spPr>
        </c:majorGridlines>
        <c:title>
          <c:tx>
            <c:rich>
              <a:bodyPr rot="-5400000" vert="horz"/>
              <a:lstStyle/>
              <a:p>
                <a:pPr>
                  <a:defRPr/>
                </a:pPr>
                <a:r>
                  <a:rPr lang="en-US"/>
                  <a:t>HIV prevalence (%)</a:t>
                </a:r>
              </a:p>
            </c:rich>
          </c:tx>
          <c:overlay val="0"/>
        </c:title>
        <c:numFmt formatCode="0" sourceLinked="0"/>
        <c:majorTickMark val="out"/>
        <c:minorTickMark val="none"/>
        <c:tickLblPos val="nextTo"/>
        <c:crossAx val="84644608"/>
        <c:crosses val="autoZero"/>
        <c:crossBetween val="between"/>
        <c:majorUnit val="2"/>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88458350600915"/>
          <c:y val="8.8824021553646396E-2"/>
          <c:w val="0.84165032002578621"/>
          <c:h val="0.66563583809702842"/>
        </c:manualLayout>
      </c:layout>
      <c:barChart>
        <c:barDir val="col"/>
        <c:grouping val="clustered"/>
        <c:varyColors val="0"/>
        <c:ser>
          <c:idx val="0"/>
          <c:order val="0"/>
          <c:tx>
            <c:strRef>
              <c:f>'ART scale up'!$C$2</c:f>
              <c:strCache>
                <c:ptCount val="1"/>
                <c:pt idx="0">
                  <c:v>Number of people on ART</c:v>
                </c:pt>
              </c:strCache>
            </c:strRef>
          </c:tx>
          <c:spPr>
            <a:solidFill>
              <a:srgbClr val="33CCCC"/>
            </a:solidFill>
            <a:ln w="38100">
              <a:noFill/>
            </a:ln>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A3-4009-B4D0-9DC6068069FD}"/>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up'!$C$3:$C$21</c:f>
              <c:numCache>
                <c:formatCode>#,##0</c:formatCode>
                <c:ptCount val="19"/>
                <c:pt idx="0">
                  <c:v>0</c:v>
                </c:pt>
                <c:pt idx="1">
                  <c:v>9</c:v>
                </c:pt>
                <c:pt idx="2">
                  <c:v>3822</c:v>
                </c:pt>
                <c:pt idx="3">
                  <c:v>7572</c:v>
                </c:pt>
                <c:pt idx="4">
                  <c:v>8661</c:v>
                </c:pt>
                <c:pt idx="5">
                  <c:v>19785</c:v>
                </c:pt>
                <c:pt idx="6">
                  <c:v>26249</c:v>
                </c:pt>
                <c:pt idx="7">
                  <c:v>35546</c:v>
                </c:pt>
                <c:pt idx="8">
                  <c:v>49374</c:v>
                </c:pt>
                <c:pt idx="9">
                  <c:v>67075</c:v>
                </c:pt>
                <c:pt idx="10">
                  <c:v>87950</c:v>
                </c:pt>
                <c:pt idx="11">
                  <c:v>128473</c:v>
                </c:pt>
                <c:pt idx="12">
                  <c:v>172740</c:v>
                </c:pt>
                <c:pt idx="13">
                  <c:v>230826</c:v>
                </c:pt>
                <c:pt idx="14">
                  <c:v>299212</c:v>
                </c:pt>
                <c:pt idx="15">
                  <c:v>386139</c:v>
                </c:pt>
                <c:pt idx="16">
                  <c:v>494657</c:v>
                </c:pt>
                <c:pt idx="17">
                  <c:v>609829</c:v>
                </c:pt>
                <c:pt idx="18">
                  <c:v>718499</c:v>
                </c:pt>
              </c:numCache>
            </c:numRef>
          </c:val>
          <c:extLst>
            <c:ext xmlns:c16="http://schemas.microsoft.com/office/drawing/2014/chart" uri="{C3380CC4-5D6E-409C-BE32-E72D297353CC}">
              <c16:uniqueId val="{00000008-3AA3-4009-B4D0-9DC6068069FD}"/>
            </c:ext>
          </c:extLst>
        </c:ser>
        <c:dLbls>
          <c:showLegendKey val="0"/>
          <c:showVal val="0"/>
          <c:showCatName val="0"/>
          <c:showSerName val="0"/>
          <c:showPercent val="0"/>
          <c:showBubbleSize val="0"/>
        </c:dLbls>
        <c:gapWidth val="150"/>
        <c:axId val="40490880"/>
        <c:axId val="40492416"/>
      </c:barChart>
      <c:catAx>
        <c:axId val="40490880"/>
        <c:scaling>
          <c:orientation val="minMax"/>
        </c:scaling>
        <c:delete val="0"/>
        <c:axPos val="b"/>
        <c:numFmt formatCode="General" sourceLinked="1"/>
        <c:majorTickMark val="out"/>
        <c:minorTickMark val="none"/>
        <c:tickLblPos val="nextTo"/>
        <c:crossAx val="40492416"/>
        <c:crosses val="autoZero"/>
        <c:auto val="1"/>
        <c:lblAlgn val="ctr"/>
        <c:lblOffset val="100"/>
        <c:noMultiLvlLbl val="0"/>
      </c:catAx>
      <c:valAx>
        <c:axId val="4049241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2.8711378182990281E-3"/>
              <c:y val="0.3091644921366784"/>
            </c:manualLayout>
          </c:layout>
          <c:overlay val="0"/>
        </c:title>
        <c:numFmt formatCode="#,##0" sourceLinked="0"/>
        <c:majorTickMark val="out"/>
        <c:minorTickMark val="none"/>
        <c:tickLblPos val="nextTo"/>
        <c:crossAx val="40490880"/>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3.5976262609509715E-2"/>
          <c:w val="0.74971237970253723"/>
          <c:h val="0.73676899857365574"/>
        </c:manualLayout>
      </c:layout>
      <c:barChart>
        <c:barDir val="col"/>
        <c:grouping val="clustered"/>
        <c:varyColors val="0"/>
        <c:ser>
          <c:idx val="0"/>
          <c:order val="0"/>
          <c:tx>
            <c:strRef>
              <c:f>CHN_9!$B$3</c:f>
              <c:strCache>
                <c:ptCount val="1"/>
                <c:pt idx="0">
                  <c:v>Estimate</c:v>
                </c:pt>
              </c:strCache>
            </c:strRef>
          </c:tx>
          <c:spPr>
            <a:solidFill>
              <a:srgbClr val="00A99A"/>
            </a:solidFill>
          </c:spPr>
          <c:invertIfNegative val="0"/>
          <c:dLbls>
            <c:dLbl>
              <c:idx val="0"/>
              <c:tx>
                <c:rich>
                  <a:bodyPr/>
                  <a:lstStyle/>
                  <a:p>
                    <a:r>
                      <a:rPr lang="en-US" dirty="0"/>
                      <a:t>n/a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C3-4571-B6CC-381F1372633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CHN_9!$B$4:$B$6</c:f>
              <c:numCache>
                <c:formatCode>General</c:formatCode>
                <c:ptCount val="3"/>
                <c:pt idx="0" formatCode="_(* #,##0_);_(* \(#,##0\);_(* &quot;-&quot;??_);_(@_)">
                  <c:v>0</c:v>
                </c:pt>
              </c:numCache>
            </c:numRef>
          </c:val>
          <c:extLst>
            <c:ext xmlns:c16="http://schemas.microsoft.com/office/drawing/2014/chart" uri="{C3380CC4-5D6E-409C-BE32-E72D297353CC}">
              <c16:uniqueId val="{00000001-DCC3-4571-B6CC-381F13726332}"/>
            </c:ext>
          </c:extLst>
        </c:ser>
        <c:ser>
          <c:idx val="3"/>
          <c:order val="3"/>
          <c:tx>
            <c:strRef>
              <c:f>CHN_9!$E$3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C3-4571-B6CC-381F1372633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CHN_9!$E$4:$E$6</c:f>
              <c:numCache>
                <c:formatCode>_(* #,##0_);_(* \(#,##0\);_(* "-"??_);_(@_)</c:formatCode>
                <c:ptCount val="3"/>
                <c:pt idx="1">
                  <c:v>712282</c:v>
                </c:pt>
              </c:numCache>
            </c:numRef>
          </c:val>
          <c:extLst>
            <c:ext xmlns:c16="http://schemas.microsoft.com/office/drawing/2014/chart" uri="{C3380CC4-5D6E-409C-BE32-E72D297353CC}">
              <c16:uniqueId val="{00000003-DCC3-4571-B6CC-381F13726332}"/>
            </c:ext>
          </c:extLst>
        </c:ser>
        <c:dLbls>
          <c:showLegendKey val="0"/>
          <c:showVal val="0"/>
          <c:showCatName val="0"/>
          <c:showSerName val="0"/>
          <c:showPercent val="0"/>
          <c:showBubbleSize val="0"/>
        </c:dLbls>
        <c:gapWidth val="90"/>
        <c:overlap val="100"/>
        <c:axId val="49782784"/>
        <c:axId val="49784320"/>
      </c:barChart>
      <c:barChart>
        <c:barDir val="col"/>
        <c:grouping val="clustered"/>
        <c:varyColors val="0"/>
        <c:ser>
          <c:idx val="4"/>
          <c:order val="4"/>
          <c:tx>
            <c:strRef>
              <c:f>CHN_9!$F$3</c:f>
              <c:strCache>
                <c:ptCount val="1"/>
                <c:pt idx="0">
                  <c:v>Estimated ART coverage</c:v>
                </c:pt>
              </c:strCache>
            </c:strRef>
          </c:tx>
          <c:spPr>
            <a:solidFill>
              <a:srgbClr val="00AEEF"/>
            </a:solidFill>
          </c:spPr>
          <c:invertIfNegative val="0"/>
          <c:dLbls>
            <c:dLbl>
              <c:idx val="2"/>
              <c:layout>
                <c:manualLayout>
                  <c:x val="-5.3962291410810141E-4"/>
                  <c:y val="1.1903017805346396E-2"/>
                </c:manualLayout>
              </c:layout>
              <c:tx>
                <c:rich>
                  <a:bodyPr/>
                  <a:lstStyle/>
                  <a:p>
                    <a:r>
                      <a:rPr lang="en-US" dirty="0"/>
                      <a:t>n/a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C3-4571-B6CC-381F1372633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CHN_9!$F$4:$F$6</c:f>
              <c:numCache>
                <c:formatCode>General</c:formatCode>
                <c:ptCount val="3"/>
                <c:pt idx="2" formatCode="#,##0">
                  <c:v>0</c:v>
                </c:pt>
              </c:numCache>
            </c:numRef>
          </c:val>
          <c:extLst>
            <c:ext xmlns:c16="http://schemas.microsoft.com/office/drawing/2014/chart" uri="{C3380CC4-5D6E-409C-BE32-E72D297353CC}">
              <c16:uniqueId val="{00000005-DCC3-4571-B6CC-381F13726332}"/>
            </c:ext>
          </c:extLst>
        </c:ser>
        <c:dLbls>
          <c:showLegendKey val="0"/>
          <c:showVal val="0"/>
          <c:showCatName val="0"/>
          <c:showSerName val="0"/>
          <c:showPercent val="0"/>
          <c:showBubbleSize val="0"/>
        </c:dLbls>
        <c:gapWidth val="90"/>
        <c:axId val="49800704"/>
        <c:axId val="49786240"/>
      </c:barChart>
      <c:lineChart>
        <c:grouping val="standard"/>
        <c:varyColors val="0"/>
        <c:ser>
          <c:idx val="1"/>
          <c:order val="1"/>
          <c:tx>
            <c:strRef>
              <c:f>CHN_9!$C$3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DCC3-4571-B6CC-381F1372633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CHN_9!$A$4:$A$6</c:f>
              <c:strCache>
                <c:ptCount val="3"/>
                <c:pt idx="0">
                  <c:v>Estimated number 
of adults 15+
living with HIV</c:v>
                </c:pt>
                <c:pt idx="1">
                  <c:v>Number of 
adults 15+
receiving ARVs</c:v>
                </c:pt>
                <c:pt idx="2">
                  <c:v>ART coverage (%)</c:v>
                </c:pt>
              </c:strCache>
            </c:strRef>
          </c:cat>
          <c:val>
            <c:numRef>
              <c:f>CHN_9!$C$4:$C$6</c:f>
              <c:numCache>
                <c:formatCode>General</c:formatCode>
                <c:ptCount val="3"/>
                <c:pt idx="0" formatCode="_(* #,##0_);_(* \(#,##0\);_(* &quot;-&quot;??_);_(@_)">
                  <c:v>0</c:v>
                </c:pt>
              </c:numCache>
            </c:numRef>
          </c:val>
          <c:smooth val="0"/>
          <c:extLst>
            <c:ext xmlns:c16="http://schemas.microsoft.com/office/drawing/2014/chart" uri="{C3380CC4-5D6E-409C-BE32-E72D297353CC}">
              <c16:uniqueId val="{00000007-DCC3-4571-B6CC-381F13726332}"/>
            </c:ext>
          </c:extLst>
        </c:ser>
        <c:ser>
          <c:idx val="2"/>
          <c:order val="2"/>
          <c:tx>
            <c:strRef>
              <c:f>CHN_9!$D$3</c:f>
              <c:strCache>
                <c:ptCount val="1"/>
                <c:pt idx="0">
                  <c:v>Upper estimate</c:v>
                </c:pt>
              </c:strCache>
            </c:strRef>
          </c:tx>
          <c:marker>
            <c:symbol val="dash"/>
            <c:size val="10"/>
            <c:spPr>
              <a:solidFill>
                <a:schemeClr val="tx1"/>
              </a:solidFill>
              <a:ln>
                <a:noFill/>
              </a:ln>
            </c:spPr>
          </c:marker>
          <c:cat>
            <c:strRef>
              <c:f>CHN_9!$A$4:$A$6</c:f>
              <c:strCache>
                <c:ptCount val="3"/>
                <c:pt idx="0">
                  <c:v>Estimated number 
of adults 15+
living with HIV</c:v>
                </c:pt>
                <c:pt idx="1">
                  <c:v>Number of 
adults 15+
receiving ARVs</c:v>
                </c:pt>
                <c:pt idx="2">
                  <c:v>ART coverage (%)</c:v>
                </c:pt>
              </c:strCache>
            </c:strRef>
          </c:cat>
          <c:val>
            <c:numRef>
              <c:f>CHN_9!$D$4:$D$6</c:f>
              <c:numCache>
                <c:formatCode>General</c:formatCode>
                <c:ptCount val="3"/>
                <c:pt idx="0" formatCode="_(* #,##0_);_(* \(#,##0\);_(* &quot;-&quot;??_);_(@_)">
                  <c:v>0</c:v>
                </c:pt>
              </c:numCache>
            </c:numRef>
          </c:val>
          <c:smooth val="0"/>
          <c:extLst>
            <c:ext xmlns:c16="http://schemas.microsoft.com/office/drawing/2014/chart" uri="{C3380CC4-5D6E-409C-BE32-E72D297353CC}">
              <c16:uniqueId val="{00000008-DCC3-4571-B6CC-381F13726332}"/>
            </c:ext>
          </c:extLst>
        </c:ser>
        <c:dLbls>
          <c:showLegendKey val="0"/>
          <c:showVal val="0"/>
          <c:showCatName val="0"/>
          <c:showSerName val="0"/>
          <c:showPercent val="0"/>
          <c:showBubbleSize val="0"/>
        </c:dLbls>
        <c:hiLowLines/>
        <c:marker val="1"/>
        <c:smooth val="0"/>
        <c:axId val="49782784"/>
        <c:axId val="49784320"/>
      </c:lineChart>
      <c:lineChart>
        <c:grouping val="standard"/>
        <c:varyColors val="0"/>
        <c:ser>
          <c:idx val="5"/>
          <c:order val="5"/>
          <c:tx>
            <c:strRef>
              <c:f>CHN_9!$G$3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DCC3-4571-B6CC-381F13726332}"/>
              </c:ext>
            </c:extLst>
          </c:dPt>
          <c:cat>
            <c:strRef>
              <c:f>CHN_9!$A$4:$A$6</c:f>
              <c:strCache>
                <c:ptCount val="3"/>
                <c:pt idx="0">
                  <c:v>Estimated number 
of adults 15+
living with HIV</c:v>
                </c:pt>
                <c:pt idx="1">
                  <c:v>Number of 
adults 15+
receiving ARVs</c:v>
                </c:pt>
                <c:pt idx="2">
                  <c:v>ART coverage (%)</c:v>
                </c:pt>
              </c:strCache>
            </c:strRef>
          </c:cat>
          <c:val>
            <c:numRef>
              <c:f>CHN_9!$G$4:$G$6</c:f>
              <c:numCache>
                <c:formatCode>General</c:formatCode>
                <c:ptCount val="3"/>
                <c:pt idx="2" formatCode="#,##0">
                  <c:v>0</c:v>
                </c:pt>
              </c:numCache>
            </c:numRef>
          </c:val>
          <c:smooth val="0"/>
          <c:extLst>
            <c:ext xmlns:c16="http://schemas.microsoft.com/office/drawing/2014/chart" uri="{C3380CC4-5D6E-409C-BE32-E72D297353CC}">
              <c16:uniqueId val="{0000000A-DCC3-4571-B6CC-381F13726332}"/>
            </c:ext>
          </c:extLst>
        </c:ser>
        <c:ser>
          <c:idx val="6"/>
          <c:order val="6"/>
          <c:tx>
            <c:strRef>
              <c:f>CHN_9!$H$3</c:f>
              <c:strCache>
                <c:ptCount val="1"/>
                <c:pt idx="0">
                  <c:v>ART Upper estimate</c:v>
                </c:pt>
              </c:strCache>
            </c:strRef>
          </c:tx>
          <c:marker>
            <c:symbol val="dash"/>
            <c:size val="10"/>
            <c:spPr>
              <a:solidFill>
                <a:schemeClr val="tx1"/>
              </a:solidFill>
              <a:ln>
                <a:noFill/>
              </a:ln>
            </c:spPr>
          </c:marker>
          <c:cat>
            <c:strRef>
              <c:f>CHN_9!$A$4:$A$6</c:f>
              <c:strCache>
                <c:ptCount val="3"/>
                <c:pt idx="0">
                  <c:v>Estimated number 
of adults 15+
living with HIV</c:v>
                </c:pt>
                <c:pt idx="1">
                  <c:v>Number of 
adults 15+
receiving ARVs</c:v>
                </c:pt>
                <c:pt idx="2">
                  <c:v>ART coverage (%)</c:v>
                </c:pt>
              </c:strCache>
            </c:strRef>
          </c:cat>
          <c:val>
            <c:numRef>
              <c:f>CHN_9!$H$4:$H$6</c:f>
              <c:numCache>
                <c:formatCode>General</c:formatCode>
                <c:ptCount val="3"/>
                <c:pt idx="2" formatCode="#,##0">
                  <c:v>0</c:v>
                </c:pt>
              </c:numCache>
            </c:numRef>
          </c:val>
          <c:smooth val="0"/>
          <c:extLst>
            <c:ext xmlns:c16="http://schemas.microsoft.com/office/drawing/2014/chart" uri="{C3380CC4-5D6E-409C-BE32-E72D297353CC}">
              <c16:uniqueId val="{0000000B-DCC3-4571-B6CC-381F13726332}"/>
            </c:ext>
          </c:extLst>
        </c:ser>
        <c:dLbls>
          <c:showLegendKey val="0"/>
          <c:showVal val="0"/>
          <c:showCatName val="0"/>
          <c:showSerName val="0"/>
          <c:showPercent val="0"/>
          <c:showBubbleSize val="0"/>
        </c:dLbls>
        <c:hiLowLines/>
        <c:marker val="1"/>
        <c:smooth val="0"/>
        <c:axId val="49800704"/>
        <c:axId val="49786240"/>
      </c:lineChart>
      <c:catAx>
        <c:axId val="49782784"/>
        <c:scaling>
          <c:orientation val="minMax"/>
        </c:scaling>
        <c:delete val="0"/>
        <c:axPos val="b"/>
        <c:numFmt formatCode="General" sourceLinked="0"/>
        <c:majorTickMark val="out"/>
        <c:minorTickMark val="none"/>
        <c:tickLblPos val="nextTo"/>
        <c:crossAx val="49784320"/>
        <c:crosses val="autoZero"/>
        <c:auto val="1"/>
        <c:lblAlgn val="ctr"/>
        <c:lblOffset val="100"/>
        <c:noMultiLvlLbl val="0"/>
      </c:catAx>
      <c:valAx>
        <c:axId val="4978432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49782784"/>
        <c:crosses val="autoZero"/>
        <c:crossBetween val="between"/>
      </c:valAx>
      <c:valAx>
        <c:axId val="4978624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49800704"/>
        <c:crosses val="max"/>
        <c:crossBetween val="between"/>
        <c:majorUnit val="20"/>
      </c:valAx>
      <c:catAx>
        <c:axId val="49800704"/>
        <c:scaling>
          <c:orientation val="minMax"/>
        </c:scaling>
        <c:delete val="1"/>
        <c:axPos val="b"/>
        <c:numFmt formatCode="General" sourceLinked="1"/>
        <c:majorTickMark val="out"/>
        <c:minorTickMark val="none"/>
        <c:tickLblPos val="nextTo"/>
        <c:crossAx val="4978624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'Prevention progs KP'!$A$6</c:f>
              <c:strCache>
                <c:ptCount val="1"/>
                <c:pt idx="0">
                  <c:v>PWID</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progs KP'!$B$3:$H$3</c:f>
              <c:numCache>
                <c:formatCode>General</c:formatCode>
                <c:ptCount val="7"/>
                <c:pt idx="0">
                  <c:v>2007</c:v>
                </c:pt>
                <c:pt idx="1">
                  <c:v>2009</c:v>
                </c:pt>
                <c:pt idx="2">
                  <c:v>2010</c:v>
                </c:pt>
                <c:pt idx="3">
                  <c:v>2011</c:v>
                </c:pt>
                <c:pt idx="4">
                  <c:v>2012</c:v>
                </c:pt>
                <c:pt idx="5">
                  <c:v>2013</c:v>
                </c:pt>
                <c:pt idx="6">
                  <c:v>2014</c:v>
                </c:pt>
              </c:numCache>
            </c:numRef>
          </c:cat>
          <c:val>
            <c:numRef>
              <c:f>'Prevention progs KP'!$B$6:$H$6</c:f>
              <c:numCache>
                <c:formatCode>General</c:formatCode>
                <c:ptCount val="7"/>
                <c:pt idx="0">
                  <c:v>25</c:v>
                </c:pt>
                <c:pt idx="1">
                  <c:v>39</c:v>
                </c:pt>
              </c:numCache>
            </c:numRef>
          </c:val>
          <c:extLst>
            <c:ext xmlns:c16="http://schemas.microsoft.com/office/drawing/2014/chart" uri="{C3380CC4-5D6E-409C-BE32-E72D297353CC}">
              <c16:uniqueId val="{00000000-1568-4E7A-B634-950C689423A9}"/>
            </c:ext>
          </c:extLst>
        </c:ser>
        <c:ser>
          <c:idx val="0"/>
          <c:order val="0"/>
          <c:tx>
            <c:strRef>
              <c:f>'Prevention progs KP'!$A$4</c:f>
              <c:strCache>
                <c:ptCount val="1"/>
                <c:pt idx="0">
                  <c:v>FSW</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progs KP'!$B$3:$H$3</c:f>
              <c:numCache>
                <c:formatCode>General</c:formatCode>
                <c:ptCount val="7"/>
                <c:pt idx="0">
                  <c:v>2007</c:v>
                </c:pt>
                <c:pt idx="1">
                  <c:v>2009</c:v>
                </c:pt>
                <c:pt idx="2">
                  <c:v>2010</c:v>
                </c:pt>
                <c:pt idx="3">
                  <c:v>2011</c:v>
                </c:pt>
                <c:pt idx="4">
                  <c:v>2012</c:v>
                </c:pt>
                <c:pt idx="5">
                  <c:v>2013</c:v>
                </c:pt>
                <c:pt idx="6">
                  <c:v>2014</c:v>
                </c:pt>
              </c:numCache>
            </c:numRef>
          </c:cat>
          <c:val>
            <c:numRef>
              <c:f>'Prevention progs KP'!$B$4:$H$4</c:f>
              <c:numCache>
                <c:formatCode>0</c:formatCode>
                <c:ptCount val="7"/>
                <c:pt idx="0">
                  <c:v>46</c:v>
                </c:pt>
                <c:pt idx="1">
                  <c:v>74</c:v>
                </c:pt>
                <c:pt idx="2">
                  <c:v>76.5</c:v>
                </c:pt>
                <c:pt idx="3">
                  <c:v>81</c:v>
                </c:pt>
                <c:pt idx="4">
                  <c:v>82.66</c:v>
                </c:pt>
                <c:pt idx="5">
                  <c:v>86</c:v>
                </c:pt>
                <c:pt idx="6">
                  <c:v>86.1</c:v>
                </c:pt>
              </c:numCache>
            </c:numRef>
          </c:val>
          <c:extLst>
            <c:ext xmlns:c16="http://schemas.microsoft.com/office/drawing/2014/chart" uri="{C3380CC4-5D6E-409C-BE32-E72D297353CC}">
              <c16:uniqueId val="{00000001-1568-4E7A-B634-950C689423A9}"/>
            </c:ext>
          </c:extLst>
        </c:ser>
        <c:ser>
          <c:idx val="1"/>
          <c:order val="1"/>
          <c:tx>
            <c:strRef>
              <c:f>'Prevention progs KP'!$A$5</c:f>
              <c:strCache>
                <c:ptCount val="1"/>
                <c:pt idx="0">
                  <c:v>MSM</c:v>
                </c:pt>
              </c:strCache>
            </c:strRef>
          </c:tx>
          <c:spPr>
            <a:solidFill>
              <a:srgbClr val="F78E1E"/>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progs KP'!$B$3:$H$3</c:f>
              <c:numCache>
                <c:formatCode>General</c:formatCode>
                <c:ptCount val="7"/>
                <c:pt idx="0">
                  <c:v>2007</c:v>
                </c:pt>
                <c:pt idx="1">
                  <c:v>2009</c:v>
                </c:pt>
                <c:pt idx="2">
                  <c:v>2010</c:v>
                </c:pt>
                <c:pt idx="3">
                  <c:v>2011</c:v>
                </c:pt>
                <c:pt idx="4">
                  <c:v>2012</c:v>
                </c:pt>
                <c:pt idx="5">
                  <c:v>2013</c:v>
                </c:pt>
                <c:pt idx="6">
                  <c:v>2014</c:v>
                </c:pt>
              </c:numCache>
            </c:numRef>
          </c:cat>
          <c:val>
            <c:numRef>
              <c:f>'Prevention progs KP'!$B$5:$H$5</c:f>
              <c:numCache>
                <c:formatCode>0</c:formatCode>
                <c:ptCount val="7"/>
                <c:pt idx="0">
                  <c:v>38</c:v>
                </c:pt>
                <c:pt idx="1">
                  <c:v>75</c:v>
                </c:pt>
                <c:pt idx="2">
                  <c:v>74.7</c:v>
                </c:pt>
                <c:pt idx="3">
                  <c:v>76.7</c:v>
                </c:pt>
                <c:pt idx="4">
                  <c:v>76.92</c:v>
                </c:pt>
                <c:pt idx="5">
                  <c:v>77</c:v>
                </c:pt>
                <c:pt idx="6">
                  <c:v>80.599999999999994</c:v>
                </c:pt>
              </c:numCache>
            </c:numRef>
          </c:val>
          <c:extLst>
            <c:ext xmlns:c16="http://schemas.microsoft.com/office/drawing/2014/chart" uri="{C3380CC4-5D6E-409C-BE32-E72D297353CC}">
              <c16:uniqueId val="{00000002-1568-4E7A-B634-950C689423A9}"/>
            </c:ext>
          </c:extLst>
        </c:ser>
        <c:dLbls>
          <c:showLegendKey val="0"/>
          <c:showVal val="0"/>
          <c:showCatName val="0"/>
          <c:showSerName val="0"/>
          <c:showPercent val="0"/>
          <c:showBubbleSize val="0"/>
        </c:dLbls>
        <c:gapWidth val="150"/>
        <c:axId val="92010368"/>
        <c:axId val="92011904"/>
      </c:barChart>
      <c:scatterChart>
        <c:scatterStyle val="lineMarker"/>
        <c:varyColors val="0"/>
        <c:ser>
          <c:idx val="3"/>
          <c:order val="3"/>
          <c:tx>
            <c:strRef>
              <c:f>'Prevention progs KP'!$L$2</c:f>
              <c:strCache>
                <c:ptCount val="1"/>
                <c:pt idx="0">
                  <c:v>tar</c:v>
                </c:pt>
              </c:strCache>
            </c:strRef>
          </c:tx>
          <c:spPr>
            <a:ln w="19050">
              <a:solidFill>
                <a:srgbClr val="E31837"/>
              </a:solidFill>
              <a:prstDash val="dash"/>
            </a:ln>
          </c:spPr>
          <c:marker>
            <c:symbol val="none"/>
          </c:marker>
          <c:xVal>
            <c:numRef>
              <c:f>'Prevention progs KP'!$K$3:$K$4</c:f>
              <c:numCache>
                <c:formatCode>General</c:formatCode>
                <c:ptCount val="2"/>
                <c:pt idx="0">
                  <c:v>0</c:v>
                </c:pt>
                <c:pt idx="1">
                  <c:v>1</c:v>
                </c:pt>
              </c:numCache>
            </c:numRef>
          </c:xVal>
          <c:yVal>
            <c:numRef>
              <c:f>'Prevention progs KP'!$L$3:$L$4</c:f>
              <c:numCache>
                <c:formatCode>General</c:formatCode>
                <c:ptCount val="2"/>
                <c:pt idx="0">
                  <c:v>90</c:v>
                </c:pt>
                <c:pt idx="1">
                  <c:v>90</c:v>
                </c:pt>
              </c:numCache>
            </c:numRef>
          </c:yVal>
          <c:smooth val="0"/>
          <c:extLst>
            <c:ext xmlns:c16="http://schemas.microsoft.com/office/drawing/2014/chart" uri="{C3380CC4-5D6E-409C-BE32-E72D297353CC}">
              <c16:uniqueId val="{00000003-1568-4E7A-B634-950C689423A9}"/>
            </c:ext>
          </c:extLst>
        </c:ser>
        <c:dLbls>
          <c:showLegendKey val="0"/>
          <c:showVal val="0"/>
          <c:showCatName val="0"/>
          <c:showSerName val="0"/>
          <c:showPercent val="0"/>
          <c:showBubbleSize val="0"/>
        </c:dLbls>
        <c:axId val="92032000"/>
        <c:axId val="92030464"/>
      </c:scatterChart>
      <c:catAx>
        <c:axId val="92010368"/>
        <c:scaling>
          <c:orientation val="minMax"/>
        </c:scaling>
        <c:delete val="0"/>
        <c:axPos val="b"/>
        <c:numFmt formatCode="General" sourceLinked="1"/>
        <c:majorTickMark val="none"/>
        <c:minorTickMark val="none"/>
        <c:tickLblPos val="nextTo"/>
        <c:crossAx val="92011904"/>
        <c:crosses val="autoZero"/>
        <c:auto val="1"/>
        <c:lblAlgn val="ctr"/>
        <c:lblOffset val="100"/>
        <c:noMultiLvlLbl val="0"/>
      </c:catAx>
      <c:valAx>
        <c:axId val="92011904"/>
        <c:scaling>
          <c:orientation val="minMax"/>
          <c:max val="100"/>
          <c:min val="0"/>
        </c:scaling>
        <c:delete val="0"/>
        <c:axPos val="l"/>
        <c:title>
          <c:tx>
            <c:rich>
              <a:bodyPr rot="0" vert="horz"/>
              <a:lstStyle/>
              <a:p>
                <a:pPr>
                  <a:defRPr/>
                </a:pPr>
                <a:r>
                  <a:rPr lang="en-US"/>
                  <a:t>%</a:t>
                </a:r>
              </a:p>
            </c:rich>
          </c:tx>
          <c:layout>
            <c:manualLayout>
              <c:xMode val="edge"/>
              <c:yMode val="edge"/>
              <c:x val="8.1828833895763037E-3"/>
              <c:y val="8.0863779527559049E-2"/>
            </c:manualLayout>
          </c:layout>
          <c:overlay val="0"/>
        </c:title>
        <c:numFmt formatCode="General" sourceLinked="1"/>
        <c:majorTickMark val="none"/>
        <c:minorTickMark val="none"/>
        <c:tickLblPos val="nextTo"/>
        <c:crossAx val="92010368"/>
        <c:crosses val="autoZero"/>
        <c:crossBetween val="between"/>
        <c:majorUnit val="20"/>
      </c:valAx>
      <c:valAx>
        <c:axId val="92030464"/>
        <c:scaling>
          <c:orientation val="minMax"/>
          <c:max val="100"/>
          <c:min val="0"/>
        </c:scaling>
        <c:delete val="1"/>
        <c:axPos val="r"/>
        <c:numFmt formatCode="General" sourceLinked="1"/>
        <c:majorTickMark val="out"/>
        <c:minorTickMark val="none"/>
        <c:tickLblPos val="nextTo"/>
        <c:crossAx val="92032000"/>
        <c:crosses val="max"/>
        <c:crossBetween val="midCat"/>
        <c:majorUnit val="10"/>
      </c:valAx>
      <c:valAx>
        <c:axId val="92032000"/>
        <c:scaling>
          <c:orientation val="minMax"/>
          <c:max val="1"/>
          <c:min val="0"/>
        </c:scaling>
        <c:delete val="1"/>
        <c:axPos val="t"/>
        <c:numFmt formatCode="General" sourceLinked="1"/>
        <c:majorTickMark val="out"/>
        <c:minorTickMark val="none"/>
        <c:tickLblPos val="nextTo"/>
        <c:crossAx val="92030464"/>
        <c:crosses val="max"/>
        <c:crossBetween val="midCat"/>
        <c:majorUnit val="0.2"/>
      </c:valAx>
    </c:plotArea>
    <c:legend>
      <c:legendPos val="t"/>
      <c:legendEntry>
        <c:idx val="3"/>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58333333333334"/>
          <c:y val="8.6412878390201245E-2"/>
          <c:w val="0.87108333333333332"/>
          <c:h val="0.80318740157480317"/>
        </c:manualLayout>
      </c:layout>
      <c:lineChart>
        <c:grouping val="standard"/>
        <c:varyColors val="0"/>
        <c:ser>
          <c:idx val="0"/>
          <c:order val="0"/>
          <c:tx>
            <c:strRef>
              <c:f>'HIV testing KP '!$A$5</c:f>
              <c:strCache>
                <c:ptCount val="1"/>
                <c:pt idx="0">
                  <c:v>FSW</c:v>
                </c:pt>
              </c:strCache>
            </c:strRef>
          </c:tx>
          <c:spPr>
            <a:ln w="38100">
              <a:solidFill>
                <a:srgbClr val="88C540"/>
              </a:solidFill>
            </a:ln>
          </c:spPr>
          <c:marker>
            <c:symbol val="none"/>
          </c:marker>
          <c:dLbls>
            <c:dLbl>
              <c:idx val="6"/>
              <c:layout>
                <c:manualLayout>
                  <c:x val="-8.3333333333333332E-3"/>
                  <c:y val="3.7189151356080488E-2"/>
                </c:manualLayout>
              </c:layout>
              <c:spPr/>
              <c:txPr>
                <a:bodyPr/>
                <a:lstStyle/>
                <a:p>
                  <a:pPr>
                    <a:defRPr>
                      <a:solidFill>
                        <a:srgbClr val="00B05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8A-486D-8CB1-41E259027DB4}"/>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 '!$B$4:$H$4</c:f>
              <c:numCache>
                <c:formatCode>General</c:formatCode>
                <c:ptCount val="7"/>
                <c:pt idx="0">
                  <c:v>2007</c:v>
                </c:pt>
                <c:pt idx="1">
                  <c:v>2009</c:v>
                </c:pt>
                <c:pt idx="2">
                  <c:v>2010</c:v>
                </c:pt>
                <c:pt idx="3">
                  <c:v>2011</c:v>
                </c:pt>
                <c:pt idx="4">
                  <c:v>2012</c:v>
                </c:pt>
                <c:pt idx="5">
                  <c:v>2013</c:v>
                </c:pt>
                <c:pt idx="6">
                  <c:v>2014</c:v>
                </c:pt>
              </c:numCache>
            </c:numRef>
          </c:cat>
          <c:val>
            <c:numRef>
              <c:f>'HIV testing KP '!$B$5:$H$5</c:f>
              <c:numCache>
                <c:formatCode>0</c:formatCode>
                <c:ptCount val="7"/>
                <c:pt idx="0">
                  <c:v>29</c:v>
                </c:pt>
                <c:pt idx="1">
                  <c:v>37</c:v>
                </c:pt>
                <c:pt idx="2">
                  <c:v>34</c:v>
                </c:pt>
                <c:pt idx="3">
                  <c:v>38</c:v>
                </c:pt>
                <c:pt idx="4">
                  <c:v>35.1</c:v>
                </c:pt>
                <c:pt idx="5">
                  <c:v>38</c:v>
                </c:pt>
                <c:pt idx="6">
                  <c:v>37.200000000000003</c:v>
                </c:pt>
              </c:numCache>
            </c:numRef>
          </c:val>
          <c:smooth val="0"/>
          <c:extLst>
            <c:ext xmlns:c16="http://schemas.microsoft.com/office/drawing/2014/chart" uri="{C3380CC4-5D6E-409C-BE32-E72D297353CC}">
              <c16:uniqueId val="{00000001-8D8A-486D-8CB1-41E259027DB4}"/>
            </c:ext>
          </c:extLst>
        </c:ser>
        <c:ser>
          <c:idx val="1"/>
          <c:order val="1"/>
          <c:tx>
            <c:strRef>
              <c:f>'HIV testing KP '!$A$6</c:f>
              <c:strCache>
                <c:ptCount val="1"/>
                <c:pt idx="0">
                  <c:v>MSM</c:v>
                </c:pt>
              </c:strCache>
            </c:strRef>
          </c:tx>
          <c:spPr>
            <a:ln w="38100">
              <a:solidFill>
                <a:srgbClr val="F78E1E"/>
              </a:solidFill>
            </a:ln>
          </c:spPr>
          <c:marker>
            <c:symbol val="none"/>
          </c:marker>
          <c:dLbls>
            <c:dLbl>
              <c:idx val="6"/>
              <c:layout>
                <c:manualLayout>
                  <c:x val="0"/>
                  <c:y val="-2.1333333333333333E-2"/>
                </c:manualLayout>
              </c:layout>
              <c:spPr/>
              <c:txPr>
                <a:bodyPr/>
                <a:lstStyle/>
                <a:p>
                  <a:pPr>
                    <a:defRPr>
                      <a:solidFill>
                        <a:srgbClr val="F78E1E"/>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8A-486D-8CB1-41E259027DB4}"/>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 '!$B$4:$H$4</c:f>
              <c:numCache>
                <c:formatCode>General</c:formatCode>
                <c:ptCount val="7"/>
                <c:pt idx="0">
                  <c:v>2007</c:v>
                </c:pt>
                <c:pt idx="1">
                  <c:v>2009</c:v>
                </c:pt>
                <c:pt idx="2">
                  <c:v>2010</c:v>
                </c:pt>
                <c:pt idx="3">
                  <c:v>2011</c:v>
                </c:pt>
                <c:pt idx="4">
                  <c:v>2012</c:v>
                </c:pt>
                <c:pt idx="5">
                  <c:v>2013</c:v>
                </c:pt>
                <c:pt idx="6">
                  <c:v>2014</c:v>
                </c:pt>
              </c:numCache>
            </c:numRef>
          </c:cat>
          <c:val>
            <c:numRef>
              <c:f>'HIV testing KP '!$B$6:$H$6</c:f>
              <c:numCache>
                <c:formatCode>0</c:formatCode>
                <c:ptCount val="7"/>
                <c:pt idx="0">
                  <c:v>33</c:v>
                </c:pt>
                <c:pt idx="1">
                  <c:v>45</c:v>
                </c:pt>
                <c:pt idx="2">
                  <c:v>49</c:v>
                </c:pt>
                <c:pt idx="3">
                  <c:v>50</c:v>
                </c:pt>
                <c:pt idx="4">
                  <c:v>43.2</c:v>
                </c:pt>
                <c:pt idx="5">
                  <c:v>46</c:v>
                </c:pt>
                <c:pt idx="6">
                  <c:v>45.1</c:v>
                </c:pt>
              </c:numCache>
            </c:numRef>
          </c:val>
          <c:smooth val="0"/>
          <c:extLst>
            <c:ext xmlns:c16="http://schemas.microsoft.com/office/drawing/2014/chart" uri="{C3380CC4-5D6E-409C-BE32-E72D297353CC}">
              <c16:uniqueId val="{00000003-8D8A-486D-8CB1-41E259027DB4}"/>
            </c:ext>
          </c:extLst>
        </c:ser>
        <c:ser>
          <c:idx val="2"/>
          <c:order val="2"/>
          <c:tx>
            <c:strRef>
              <c:f>'HIV testing KP '!$A$7</c:f>
              <c:strCache>
                <c:ptCount val="1"/>
                <c:pt idx="0">
                  <c:v>PWID</c:v>
                </c:pt>
              </c:strCache>
            </c:strRef>
          </c:tx>
          <c:spPr>
            <a:ln w="38100">
              <a:solidFill>
                <a:srgbClr val="00AEEF"/>
              </a:solidFill>
            </a:ln>
          </c:spPr>
          <c:marker>
            <c:symbol val="none"/>
          </c:marker>
          <c:dLbls>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8A-486D-8CB1-41E259027DB4}"/>
                </c:ext>
              </c:extLst>
            </c:dLbl>
            <c:spPr>
              <a:noFill/>
              <a:ln>
                <a:noFill/>
              </a:ln>
              <a:effectLst/>
            </c:spPr>
            <c:txPr>
              <a:bodyPr/>
              <a:lstStyle/>
              <a:p>
                <a:pPr>
                  <a:defRPr>
                    <a:solidFill>
                      <a:srgbClr val="00AEEF"/>
                    </a:solidFill>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 '!$B$4:$H$4</c:f>
              <c:numCache>
                <c:formatCode>General</c:formatCode>
                <c:ptCount val="7"/>
                <c:pt idx="0">
                  <c:v>2007</c:v>
                </c:pt>
                <c:pt idx="1">
                  <c:v>2009</c:v>
                </c:pt>
                <c:pt idx="2">
                  <c:v>2010</c:v>
                </c:pt>
                <c:pt idx="3">
                  <c:v>2011</c:v>
                </c:pt>
                <c:pt idx="4">
                  <c:v>2012</c:v>
                </c:pt>
                <c:pt idx="5">
                  <c:v>2013</c:v>
                </c:pt>
                <c:pt idx="6">
                  <c:v>2014</c:v>
                </c:pt>
              </c:numCache>
            </c:numRef>
          </c:cat>
          <c:val>
            <c:numRef>
              <c:f>'HIV testing KP '!$B$7:$H$7</c:f>
              <c:numCache>
                <c:formatCode>0</c:formatCode>
                <c:ptCount val="7"/>
                <c:pt idx="0">
                  <c:v>41</c:v>
                </c:pt>
                <c:pt idx="1">
                  <c:v>37</c:v>
                </c:pt>
                <c:pt idx="2">
                  <c:v>40</c:v>
                </c:pt>
                <c:pt idx="3">
                  <c:v>44</c:v>
                </c:pt>
                <c:pt idx="4">
                  <c:v>36.799999999999997</c:v>
                </c:pt>
                <c:pt idx="5">
                  <c:v>38</c:v>
                </c:pt>
                <c:pt idx="6">
                  <c:v>40.5</c:v>
                </c:pt>
              </c:numCache>
            </c:numRef>
          </c:val>
          <c:smooth val="0"/>
          <c:extLst>
            <c:ext xmlns:c16="http://schemas.microsoft.com/office/drawing/2014/chart" uri="{C3380CC4-5D6E-409C-BE32-E72D297353CC}">
              <c16:uniqueId val="{00000005-8D8A-486D-8CB1-41E259027DB4}"/>
            </c:ext>
          </c:extLst>
        </c:ser>
        <c:dLbls>
          <c:showLegendKey val="0"/>
          <c:showVal val="0"/>
          <c:showCatName val="0"/>
          <c:showSerName val="0"/>
          <c:showPercent val="0"/>
          <c:showBubbleSize val="0"/>
        </c:dLbls>
        <c:marker val="1"/>
        <c:smooth val="0"/>
        <c:axId val="92278144"/>
        <c:axId val="92316800"/>
      </c:lineChart>
      <c:scatterChart>
        <c:scatterStyle val="lineMarker"/>
        <c:varyColors val="0"/>
        <c:ser>
          <c:idx val="3"/>
          <c:order val="3"/>
          <c:tx>
            <c:strRef>
              <c:f>'HIV testing KP '!$M$1</c:f>
              <c:strCache>
                <c:ptCount val="1"/>
                <c:pt idx="0">
                  <c:v>tar</c:v>
                </c:pt>
              </c:strCache>
            </c:strRef>
          </c:tx>
          <c:spPr>
            <a:ln w="19050">
              <a:solidFill>
                <a:srgbClr val="E31837"/>
              </a:solidFill>
              <a:prstDash val="dash"/>
            </a:ln>
          </c:spPr>
          <c:marker>
            <c:symbol val="none"/>
          </c:marker>
          <c:xVal>
            <c:numRef>
              <c:f>'HIV testing KP '!$L$2:$L$3</c:f>
              <c:numCache>
                <c:formatCode>General</c:formatCode>
                <c:ptCount val="2"/>
                <c:pt idx="0">
                  <c:v>0</c:v>
                </c:pt>
                <c:pt idx="1">
                  <c:v>1</c:v>
                </c:pt>
              </c:numCache>
            </c:numRef>
          </c:xVal>
          <c:yVal>
            <c:numRef>
              <c:f>'HIV testing KP '!$M$2:$M$3</c:f>
              <c:numCache>
                <c:formatCode>General</c:formatCode>
                <c:ptCount val="2"/>
                <c:pt idx="0">
                  <c:v>90</c:v>
                </c:pt>
                <c:pt idx="1">
                  <c:v>90</c:v>
                </c:pt>
              </c:numCache>
            </c:numRef>
          </c:yVal>
          <c:smooth val="0"/>
          <c:extLst>
            <c:ext xmlns:c16="http://schemas.microsoft.com/office/drawing/2014/chart" uri="{C3380CC4-5D6E-409C-BE32-E72D297353CC}">
              <c16:uniqueId val="{00000006-8D8A-486D-8CB1-41E259027DB4}"/>
            </c:ext>
          </c:extLst>
        </c:ser>
        <c:dLbls>
          <c:showLegendKey val="0"/>
          <c:showVal val="0"/>
          <c:showCatName val="0"/>
          <c:showSerName val="0"/>
          <c:showPercent val="0"/>
          <c:showBubbleSize val="0"/>
        </c:dLbls>
        <c:axId val="92320512"/>
        <c:axId val="92318720"/>
      </c:scatterChart>
      <c:catAx>
        <c:axId val="92278144"/>
        <c:scaling>
          <c:orientation val="minMax"/>
        </c:scaling>
        <c:delete val="0"/>
        <c:axPos val="b"/>
        <c:numFmt formatCode="General" sourceLinked="1"/>
        <c:majorTickMark val="none"/>
        <c:minorTickMark val="none"/>
        <c:tickLblPos val="nextTo"/>
        <c:crossAx val="92316800"/>
        <c:crosses val="autoZero"/>
        <c:auto val="1"/>
        <c:lblAlgn val="ctr"/>
        <c:lblOffset val="100"/>
        <c:noMultiLvlLbl val="0"/>
      </c:catAx>
      <c:valAx>
        <c:axId val="92316800"/>
        <c:scaling>
          <c:orientation val="minMax"/>
          <c:max val="100"/>
          <c:min val="0"/>
        </c:scaling>
        <c:delete val="0"/>
        <c:axPos val="l"/>
        <c:title>
          <c:tx>
            <c:rich>
              <a:bodyPr rot="0" vert="horz"/>
              <a:lstStyle/>
              <a:p>
                <a:pPr>
                  <a:defRPr/>
                </a:pPr>
                <a:r>
                  <a:rPr lang="en-GB"/>
                  <a:t>%</a:t>
                </a:r>
              </a:p>
            </c:rich>
          </c:tx>
          <c:layout>
            <c:manualLayout>
              <c:xMode val="edge"/>
              <c:yMode val="edge"/>
              <c:x val="0.01"/>
              <c:y val="4.5161994750656152E-2"/>
            </c:manualLayout>
          </c:layout>
          <c:overlay val="0"/>
        </c:title>
        <c:numFmt formatCode="0" sourceLinked="1"/>
        <c:majorTickMark val="none"/>
        <c:minorTickMark val="none"/>
        <c:tickLblPos val="nextTo"/>
        <c:crossAx val="92278144"/>
        <c:crosses val="autoZero"/>
        <c:crossBetween val="between"/>
        <c:majorUnit val="10"/>
      </c:valAx>
      <c:valAx>
        <c:axId val="92318720"/>
        <c:scaling>
          <c:orientation val="minMax"/>
          <c:max val="100"/>
          <c:min val="0"/>
        </c:scaling>
        <c:delete val="1"/>
        <c:axPos val="r"/>
        <c:numFmt formatCode="General" sourceLinked="1"/>
        <c:majorTickMark val="out"/>
        <c:minorTickMark val="none"/>
        <c:tickLblPos val="nextTo"/>
        <c:crossAx val="92320512"/>
        <c:crosses val="max"/>
        <c:crossBetween val="midCat"/>
        <c:majorUnit val="10"/>
      </c:valAx>
      <c:valAx>
        <c:axId val="92320512"/>
        <c:scaling>
          <c:orientation val="minMax"/>
          <c:max val="1"/>
        </c:scaling>
        <c:delete val="1"/>
        <c:axPos val="t"/>
        <c:numFmt formatCode="General" sourceLinked="1"/>
        <c:majorTickMark val="out"/>
        <c:minorTickMark val="none"/>
        <c:tickLblPos val="nextTo"/>
        <c:crossAx val="92318720"/>
        <c:crosses val="max"/>
        <c:crossBetween val="midCat"/>
        <c:majorUnit val="0.2"/>
      </c:valAx>
      <c:dTable>
        <c:showHorzBorder val="1"/>
        <c:showVertBorder val="1"/>
        <c:showOutline val="1"/>
        <c:showKeys val="1"/>
      </c:dTable>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4791035735917"/>
          <c:y val="0.11959736415926735"/>
          <c:w val="0.56234322632747835"/>
          <c:h val="0.72791334843653388"/>
        </c:manualLayout>
      </c:layout>
      <c:barChart>
        <c:barDir val="col"/>
        <c:grouping val="clustered"/>
        <c:varyColors val="0"/>
        <c:ser>
          <c:idx val="0"/>
          <c:order val="0"/>
          <c:spPr>
            <a:solidFill>
              <a:srgbClr val="33CCCC"/>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'Syringes per PWID'!$C$3:$L$3</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'Syringes per PWID'!$C$4:$L$4</c:f>
              <c:numCache>
                <c:formatCode>0</c:formatCode>
                <c:ptCount val="10"/>
                <c:pt idx="0">
                  <c:v>23.2</c:v>
                </c:pt>
                <c:pt idx="1">
                  <c:v>18.899999999999999</c:v>
                </c:pt>
                <c:pt idx="2">
                  <c:v>180</c:v>
                </c:pt>
                <c:pt idx="3">
                  <c:v>193</c:v>
                </c:pt>
                <c:pt idx="4">
                  <c:v>194</c:v>
                </c:pt>
                <c:pt idx="5" formatCode="General">
                  <c:v>204</c:v>
                </c:pt>
                <c:pt idx="6">
                  <c:v>201</c:v>
                </c:pt>
                <c:pt idx="7">
                  <c:v>208</c:v>
                </c:pt>
                <c:pt idx="8">
                  <c:v>240</c:v>
                </c:pt>
                <c:pt idx="9" formatCode="General">
                  <c:v>241</c:v>
                </c:pt>
              </c:numCache>
            </c:numRef>
          </c:val>
          <c:extLst>
            <c:ext xmlns:c16="http://schemas.microsoft.com/office/drawing/2014/chart" uri="{C3380CC4-5D6E-409C-BE32-E72D297353CC}">
              <c16:uniqueId val="{00000000-718C-414E-8AA9-092DDC510403}"/>
            </c:ext>
          </c:extLst>
        </c:ser>
        <c:dLbls>
          <c:showLegendKey val="0"/>
          <c:showVal val="0"/>
          <c:showCatName val="0"/>
          <c:showSerName val="0"/>
          <c:showPercent val="0"/>
          <c:showBubbleSize val="0"/>
        </c:dLbls>
        <c:gapWidth val="90"/>
        <c:axId val="92422528"/>
        <c:axId val="92424064"/>
      </c:barChart>
      <c:scatterChart>
        <c:scatterStyle val="lineMarker"/>
        <c:varyColors val="0"/>
        <c:ser>
          <c:idx val="1"/>
          <c:order val="1"/>
          <c:tx>
            <c:strRef>
              <c:f>'Syringes per PWID'!$R$1</c:f>
              <c:strCache>
                <c:ptCount val="1"/>
                <c:pt idx="0">
                  <c:v>tar 1</c:v>
                </c:pt>
              </c:strCache>
            </c:strRef>
          </c:tx>
          <c:spPr>
            <a:ln w="19050">
              <a:solidFill>
                <a:srgbClr val="F78E1E"/>
              </a:solidFill>
              <a:prstDash val="dash"/>
            </a:ln>
          </c:spPr>
          <c:marker>
            <c:symbol val="none"/>
          </c:marker>
          <c:xVal>
            <c:numRef>
              <c:f>'Syringes per PWID'!$Q$2:$Q$3</c:f>
              <c:numCache>
                <c:formatCode>General</c:formatCode>
                <c:ptCount val="2"/>
                <c:pt idx="0">
                  <c:v>0</c:v>
                </c:pt>
                <c:pt idx="1">
                  <c:v>1</c:v>
                </c:pt>
              </c:numCache>
            </c:numRef>
          </c:xVal>
          <c:yVal>
            <c:numRef>
              <c:f>'Syringes per PWID'!$R$2:$R$3</c:f>
              <c:numCache>
                <c:formatCode>General</c:formatCode>
                <c:ptCount val="2"/>
                <c:pt idx="0">
                  <c:v>100</c:v>
                </c:pt>
                <c:pt idx="1">
                  <c:v>100</c:v>
                </c:pt>
              </c:numCache>
            </c:numRef>
          </c:yVal>
          <c:smooth val="0"/>
          <c:extLst>
            <c:ext xmlns:c16="http://schemas.microsoft.com/office/drawing/2014/chart" uri="{C3380CC4-5D6E-409C-BE32-E72D297353CC}">
              <c16:uniqueId val="{00000001-718C-414E-8AA9-092DDC510403}"/>
            </c:ext>
          </c:extLst>
        </c:ser>
        <c:ser>
          <c:idx val="2"/>
          <c:order val="2"/>
          <c:tx>
            <c:strRef>
              <c:f>'Syringes per PWID'!$S$1</c:f>
              <c:strCache>
                <c:ptCount val="1"/>
                <c:pt idx="0">
                  <c:v>tar 2</c:v>
                </c:pt>
              </c:strCache>
            </c:strRef>
          </c:tx>
          <c:spPr>
            <a:ln w="19050">
              <a:solidFill>
                <a:srgbClr val="88C540"/>
              </a:solidFill>
              <a:prstDash val="dash"/>
            </a:ln>
          </c:spPr>
          <c:marker>
            <c:symbol val="none"/>
          </c:marker>
          <c:xVal>
            <c:numRef>
              <c:f>'Syringes per PWID'!$Q$2:$Q$3</c:f>
              <c:numCache>
                <c:formatCode>General</c:formatCode>
                <c:ptCount val="2"/>
                <c:pt idx="0">
                  <c:v>0</c:v>
                </c:pt>
                <c:pt idx="1">
                  <c:v>1</c:v>
                </c:pt>
              </c:numCache>
            </c:numRef>
          </c:xVal>
          <c:yVal>
            <c:numRef>
              <c:f>'Syringes per PWID'!$S$2:$S$3</c:f>
              <c:numCache>
                <c:formatCode>General</c:formatCode>
                <c:ptCount val="2"/>
                <c:pt idx="0">
                  <c:v>200</c:v>
                </c:pt>
                <c:pt idx="1">
                  <c:v>200</c:v>
                </c:pt>
              </c:numCache>
            </c:numRef>
          </c:yVal>
          <c:smooth val="0"/>
          <c:extLst>
            <c:ext xmlns:c16="http://schemas.microsoft.com/office/drawing/2014/chart" uri="{C3380CC4-5D6E-409C-BE32-E72D297353CC}">
              <c16:uniqueId val="{00000002-718C-414E-8AA9-092DDC510403}"/>
            </c:ext>
          </c:extLst>
        </c:ser>
        <c:dLbls>
          <c:showLegendKey val="0"/>
          <c:showVal val="0"/>
          <c:showCatName val="0"/>
          <c:showSerName val="0"/>
          <c:showPercent val="0"/>
          <c:showBubbleSize val="0"/>
        </c:dLbls>
        <c:axId val="92448256"/>
        <c:axId val="92446720"/>
      </c:scatterChart>
      <c:catAx>
        <c:axId val="92422528"/>
        <c:scaling>
          <c:orientation val="minMax"/>
        </c:scaling>
        <c:delete val="0"/>
        <c:axPos val="b"/>
        <c:numFmt formatCode="General" sourceLinked="0"/>
        <c:majorTickMark val="out"/>
        <c:minorTickMark val="none"/>
        <c:tickLblPos val="nextTo"/>
        <c:crossAx val="92424064"/>
        <c:crosses val="autoZero"/>
        <c:auto val="1"/>
        <c:lblAlgn val="ctr"/>
        <c:lblOffset val="100"/>
        <c:noMultiLvlLbl val="0"/>
      </c:catAx>
      <c:valAx>
        <c:axId val="92424064"/>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2.0085503735110033E-2"/>
              <c:y val="0.10274278215223097"/>
            </c:manualLayout>
          </c:layout>
          <c:overlay val="0"/>
        </c:title>
        <c:numFmt formatCode="0" sourceLinked="1"/>
        <c:majorTickMark val="out"/>
        <c:minorTickMark val="none"/>
        <c:tickLblPos val="nextTo"/>
        <c:crossAx val="92422528"/>
        <c:crosses val="autoZero"/>
        <c:crossBetween val="between"/>
        <c:majorUnit val="100"/>
      </c:valAx>
      <c:valAx>
        <c:axId val="92446720"/>
        <c:scaling>
          <c:orientation val="minMax"/>
          <c:max val="300"/>
          <c:min val="0"/>
        </c:scaling>
        <c:delete val="1"/>
        <c:axPos val="r"/>
        <c:numFmt formatCode="General" sourceLinked="1"/>
        <c:majorTickMark val="out"/>
        <c:minorTickMark val="none"/>
        <c:tickLblPos val="nextTo"/>
        <c:crossAx val="92448256"/>
        <c:crosses val="max"/>
        <c:crossBetween val="midCat"/>
        <c:majorUnit val="100"/>
      </c:valAx>
      <c:valAx>
        <c:axId val="92448256"/>
        <c:scaling>
          <c:orientation val="minMax"/>
          <c:max val="1"/>
          <c:min val="0"/>
        </c:scaling>
        <c:delete val="1"/>
        <c:axPos val="t"/>
        <c:numFmt formatCode="General" sourceLinked="1"/>
        <c:majorTickMark val="out"/>
        <c:minorTickMark val="none"/>
        <c:tickLblPos val="nextTo"/>
        <c:crossAx val="9244672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'NSP and OST sites'!$A$3</c:f>
              <c:strCache>
                <c:ptCount val="1"/>
                <c:pt idx="0">
                  <c:v>NSP sites </c:v>
                </c:pt>
              </c:strCache>
            </c:strRef>
          </c:tx>
          <c:spPr>
            <a:solidFill>
              <a:srgbClr val="E31837"/>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'NSP and OST sites'!$B$2:$E$2</c:f>
              <c:strCache>
                <c:ptCount val="4"/>
                <c:pt idx="0">
                  <c:v>2011</c:v>
                </c:pt>
                <c:pt idx="1">
                  <c:v>2012</c:v>
                </c:pt>
                <c:pt idx="2">
                  <c:v>2013</c:v>
                </c:pt>
                <c:pt idx="3">
                  <c:v>2014</c:v>
                </c:pt>
              </c:strCache>
            </c:strRef>
          </c:cat>
          <c:val>
            <c:numRef>
              <c:f>'NSP and OST sites'!$B$3:$E$3</c:f>
              <c:numCache>
                <c:formatCode>General</c:formatCode>
                <c:ptCount val="4"/>
                <c:pt idx="0">
                  <c:v>913</c:v>
                </c:pt>
                <c:pt idx="1">
                  <c:v>941</c:v>
                </c:pt>
                <c:pt idx="2">
                  <c:v>898</c:v>
                </c:pt>
                <c:pt idx="3">
                  <c:v>814</c:v>
                </c:pt>
              </c:numCache>
            </c:numRef>
          </c:val>
          <c:extLst>
            <c:ext xmlns:c16="http://schemas.microsoft.com/office/drawing/2014/chart" uri="{C3380CC4-5D6E-409C-BE32-E72D297353CC}">
              <c16:uniqueId val="{00000000-964E-4826-819C-C3F4A800EEB6}"/>
            </c:ext>
          </c:extLst>
        </c:ser>
        <c:ser>
          <c:idx val="1"/>
          <c:order val="1"/>
          <c:tx>
            <c:strRef>
              <c:f>'NSP and OST sites'!$A$4</c:f>
              <c:strCache>
                <c:ptCount val="1"/>
                <c:pt idx="0">
                  <c:v>OST sites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'NSP and OST sites'!$B$2:$E$2</c:f>
              <c:strCache>
                <c:ptCount val="4"/>
                <c:pt idx="0">
                  <c:v>2011</c:v>
                </c:pt>
                <c:pt idx="1">
                  <c:v>2012</c:v>
                </c:pt>
                <c:pt idx="2">
                  <c:v>2013</c:v>
                </c:pt>
                <c:pt idx="3">
                  <c:v>2014</c:v>
                </c:pt>
              </c:strCache>
            </c:strRef>
          </c:cat>
          <c:val>
            <c:numRef>
              <c:f>'NSP and OST sites'!$B$4:$E$4</c:f>
              <c:numCache>
                <c:formatCode>General</c:formatCode>
                <c:ptCount val="4"/>
                <c:pt idx="0">
                  <c:v>738</c:v>
                </c:pt>
                <c:pt idx="1">
                  <c:v>756</c:v>
                </c:pt>
                <c:pt idx="2">
                  <c:v>763</c:v>
                </c:pt>
                <c:pt idx="3">
                  <c:v>767</c:v>
                </c:pt>
              </c:numCache>
            </c:numRef>
          </c:val>
          <c:extLst>
            <c:ext xmlns:c16="http://schemas.microsoft.com/office/drawing/2014/chart" uri="{C3380CC4-5D6E-409C-BE32-E72D297353CC}">
              <c16:uniqueId val="{00000001-964E-4826-819C-C3F4A800EEB6}"/>
            </c:ext>
          </c:extLst>
        </c:ser>
        <c:dLbls>
          <c:showLegendKey val="0"/>
          <c:showVal val="0"/>
          <c:showCatName val="0"/>
          <c:showSerName val="0"/>
          <c:showPercent val="0"/>
          <c:showBubbleSize val="0"/>
        </c:dLbls>
        <c:gapWidth val="150"/>
        <c:axId val="99076352"/>
        <c:axId val="99086336"/>
      </c:barChart>
      <c:catAx>
        <c:axId val="99076352"/>
        <c:scaling>
          <c:orientation val="minMax"/>
        </c:scaling>
        <c:delete val="0"/>
        <c:axPos val="b"/>
        <c:numFmt formatCode="General" sourceLinked="1"/>
        <c:majorTickMark val="out"/>
        <c:minorTickMark val="none"/>
        <c:tickLblPos val="nextTo"/>
        <c:crossAx val="99086336"/>
        <c:crosses val="autoZero"/>
        <c:auto val="1"/>
        <c:lblAlgn val="ctr"/>
        <c:lblOffset val="100"/>
        <c:noMultiLvlLbl val="0"/>
      </c:catAx>
      <c:valAx>
        <c:axId val="9908633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sites</a:t>
                </a:r>
              </a:p>
            </c:rich>
          </c:tx>
          <c:overlay val="0"/>
        </c:title>
        <c:numFmt formatCode="General" sourceLinked="1"/>
        <c:majorTickMark val="out"/>
        <c:minorTickMark val="none"/>
        <c:tickLblPos val="nextTo"/>
        <c:crossAx val="99076352"/>
        <c:crosses val="autoZero"/>
        <c:crossBetween val="between"/>
        <c:majorUnit val="20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45712241550403"/>
          <c:y val="3.9406274982289276E-2"/>
          <c:w val="0.76584039114168645"/>
          <c:h val="0.68070083890875299"/>
        </c:manualLayout>
      </c:layout>
      <c:barChart>
        <c:barDir val="col"/>
        <c:grouping val="clustered"/>
        <c:varyColors val="0"/>
        <c:ser>
          <c:idx val="0"/>
          <c:order val="0"/>
          <c:tx>
            <c:strRef>
              <c:f>Sheet1!$A$3</c:f>
              <c:strCache>
                <c:ptCount val="1"/>
                <c:pt idx="0">
                  <c:v>Number of serodiscordant couples receiving treatment</c:v>
                </c:pt>
              </c:strCache>
            </c:strRef>
          </c:tx>
          <c:spPr>
            <a:solidFill>
              <a:srgbClr val="00AEEF"/>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Sheet1!$B$2:$E$2</c:f>
              <c:numCache>
                <c:formatCode>@</c:formatCode>
                <c:ptCount val="4"/>
                <c:pt idx="0">
                  <c:v>2010</c:v>
                </c:pt>
                <c:pt idx="1">
                  <c:v>2011</c:v>
                </c:pt>
                <c:pt idx="2">
                  <c:v>2012</c:v>
                </c:pt>
                <c:pt idx="3">
                  <c:v>2013</c:v>
                </c:pt>
              </c:numCache>
            </c:numRef>
          </c:cat>
          <c:val>
            <c:numRef>
              <c:f>Sheet1!$B$3:$E$3</c:f>
              <c:numCache>
                <c:formatCode>General</c:formatCode>
                <c:ptCount val="4"/>
                <c:pt idx="0">
                  <c:v>26812</c:v>
                </c:pt>
                <c:pt idx="1">
                  <c:v>38196</c:v>
                </c:pt>
                <c:pt idx="2">
                  <c:v>53799</c:v>
                </c:pt>
                <c:pt idx="3">
                  <c:v>58621</c:v>
                </c:pt>
              </c:numCache>
            </c:numRef>
          </c:val>
          <c:extLst>
            <c:ext xmlns:c16="http://schemas.microsoft.com/office/drawing/2014/chart" uri="{C3380CC4-5D6E-409C-BE32-E72D297353CC}">
              <c16:uniqueId val="{00000000-C82B-450D-B16B-3D16D792E641}"/>
            </c:ext>
          </c:extLst>
        </c:ser>
        <c:dLbls>
          <c:showLegendKey val="0"/>
          <c:showVal val="0"/>
          <c:showCatName val="0"/>
          <c:showSerName val="0"/>
          <c:showPercent val="0"/>
          <c:showBubbleSize val="0"/>
        </c:dLbls>
        <c:gapWidth val="150"/>
        <c:axId val="104699776"/>
        <c:axId val="105211008"/>
      </c:barChart>
      <c:lineChart>
        <c:grouping val="standard"/>
        <c:varyColors val="0"/>
        <c:ser>
          <c:idx val="1"/>
          <c:order val="1"/>
          <c:tx>
            <c:strRef>
              <c:f>Sheet1!$A$4</c:f>
              <c:strCache>
                <c:ptCount val="1"/>
                <c:pt idx="0">
                  <c:v>Treatment coverage of serodiscordant couples (%)</c:v>
                </c:pt>
              </c:strCache>
            </c:strRef>
          </c:tx>
          <c:spPr>
            <a:ln w="38100">
              <a:solidFill>
                <a:srgbClr val="E31837"/>
              </a:solidFill>
            </a:ln>
          </c:spPr>
          <c:marker>
            <c:symbol val="square"/>
            <c:size val="9"/>
            <c:spPr>
              <a:solidFill>
                <a:srgbClr val="E31837"/>
              </a:solidFill>
              <a:ln>
                <a:no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Sheet1!$B$2:$E$2</c:f>
              <c:numCache>
                <c:formatCode>@</c:formatCode>
                <c:ptCount val="4"/>
                <c:pt idx="0">
                  <c:v>2010</c:v>
                </c:pt>
                <c:pt idx="1">
                  <c:v>2011</c:v>
                </c:pt>
                <c:pt idx="2">
                  <c:v>2012</c:v>
                </c:pt>
                <c:pt idx="3">
                  <c:v>2013</c:v>
                </c:pt>
              </c:numCache>
            </c:numRef>
          </c:cat>
          <c:val>
            <c:numRef>
              <c:f>Sheet1!$B$4:$E$4</c:f>
              <c:numCache>
                <c:formatCode>General</c:formatCode>
                <c:ptCount val="4"/>
                <c:pt idx="0">
                  <c:v>44.9</c:v>
                </c:pt>
                <c:pt idx="1">
                  <c:v>58.1</c:v>
                </c:pt>
                <c:pt idx="2">
                  <c:v>64.8</c:v>
                </c:pt>
                <c:pt idx="3">
                  <c:v>67.2</c:v>
                </c:pt>
              </c:numCache>
            </c:numRef>
          </c:val>
          <c:smooth val="0"/>
          <c:extLst>
            <c:ext xmlns:c16="http://schemas.microsoft.com/office/drawing/2014/chart" uri="{C3380CC4-5D6E-409C-BE32-E72D297353CC}">
              <c16:uniqueId val="{00000001-C82B-450D-B16B-3D16D792E641}"/>
            </c:ext>
          </c:extLst>
        </c:ser>
        <c:dLbls>
          <c:showLegendKey val="0"/>
          <c:showVal val="0"/>
          <c:showCatName val="0"/>
          <c:showSerName val="0"/>
          <c:showPercent val="0"/>
          <c:showBubbleSize val="0"/>
        </c:dLbls>
        <c:marker val="1"/>
        <c:smooth val="0"/>
        <c:axId val="105664512"/>
        <c:axId val="105650048"/>
      </c:lineChart>
      <c:catAx>
        <c:axId val="104699776"/>
        <c:scaling>
          <c:orientation val="minMax"/>
        </c:scaling>
        <c:delete val="0"/>
        <c:axPos val="b"/>
        <c:numFmt formatCode="@" sourceLinked="1"/>
        <c:majorTickMark val="out"/>
        <c:minorTickMark val="none"/>
        <c:tickLblPos val="nextTo"/>
        <c:crossAx val="105211008"/>
        <c:crosses val="autoZero"/>
        <c:auto val="1"/>
        <c:lblAlgn val="ctr"/>
        <c:lblOffset val="100"/>
        <c:noMultiLvlLbl val="0"/>
      </c:catAx>
      <c:valAx>
        <c:axId val="105211008"/>
        <c:scaling>
          <c:orientation val="minMax"/>
          <c:max val="100000"/>
        </c:scaling>
        <c:delete val="0"/>
        <c:axPos val="l"/>
        <c:majorGridlines>
          <c:spPr>
            <a:ln>
              <a:solidFill>
                <a:schemeClr val="bg1">
                  <a:lumMod val="95000"/>
                </a:schemeClr>
              </a:solidFill>
              <a:prstDash val="sysDash"/>
            </a:ln>
          </c:spPr>
        </c:majorGridlines>
        <c:title>
          <c:tx>
            <c:rich>
              <a:bodyPr rot="-5400000" vert="horz"/>
              <a:lstStyle/>
              <a:p>
                <a:pPr>
                  <a:defRPr/>
                </a:pPr>
                <a:r>
                  <a:rPr lang="en-US" dirty="0"/>
                  <a:t>Number receiving treatment</a:t>
                </a:r>
              </a:p>
            </c:rich>
          </c:tx>
          <c:overlay val="0"/>
        </c:title>
        <c:numFmt formatCode="General" sourceLinked="1"/>
        <c:majorTickMark val="out"/>
        <c:minorTickMark val="none"/>
        <c:tickLblPos val="nextTo"/>
        <c:crossAx val="104699776"/>
        <c:crosses val="autoZero"/>
        <c:crossBetween val="between"/>
        <c:majorUnit val="20000"/>
      </c:valAx>
      <c:valAx>
        <c:axId val="105650048"/>
        <c:scaling>
          <c:orientation val="minMax"/>
          <c:max val="100"/>
        </c:scaling>
        <c:delete val="0"/>
        <c:axPos val="r"/>
        <c:title>
          <c:tx>
            <c:rich>
              <a:bodyPr rot="-5400000" vert="horz"/>
              <a:lstStyle/>
              <a:p>
                <a:pPr>
                  <a:defRPr/>
                </a:pPr>
                <a:r>
                  <a:rPr lang="en-US" dirty="0"/>
                  <a:t>Treatment coverage(%)</a:t>
                </a:r>
              </a:p>
            </c:rich>
          </c:tx>
          <c:overlay val="0"/>
        </c:title>
        <c:numFmt formatCode="General" sourceLinked="1"/>
        <c:majorTickMark val="out"/>
        <c:minorTickMark val="none"/>
        <c:tickLblPos val="nextTo"/>
        <c:crossAx val="105664512"/>
        <c:crosses val="max"/>
        <c:crossBetween val="between"/>
        <c:majorUnit val="20"/>
      </c:valAx>
      <c:catAx>
        <c:axId val="105664512"/>
        <c:scaling>
          <c:orientation val="minMax"/>
        </c:scaling>
        <c:delete val="1"/>
        <c:axPos val="b"/>
        <c:numFmt formatCode="@" sourceLinked="1"/>
        <c:majorTickMark val="out"/>
        <c:minorTickMark val="none"/>
        <c:tickLblPos val="nextTo"/>
        <c:crossAx val="105650048"/>
        <c:crosses val="autoZero"/>
        <c:auto val="1"/>
        <c:lblAlgn val="ctr"/>
        <c:lblOffset val="100"/>
        <c:noMultiLvlLbl val="0"/>
      </c:catAx>
    </c:plotArea>
    <c:legend>
      <c:legendPos val="b"/>
      <c:layout>
        <c:manualLayout>
          <c:xMode val="edge"/>
          <c:yMode val="edge"/>
          <c:x val="0.21069152949339973"/>
          <c:y val="0.81106122284002369"/>
          <c:w val="0.6366526484987054"/>
          <c:h val="0.170495902753288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94961871915789"/>
          <c:y val="2.7707270963528718E-2"/>
          <c:w val="0.83773618054241084"/>
          <c:h val="0.73217091638677412"/>
        </c:manualLayout>
      </c:layout>
      <c:barChart>
        <c:barDir val="col"/>
        <c:grouping val="clustered"/>
        <c:varyColors val="0"/>
        <c:ser>
          <c:idx val="0"/>
          <c:order val="0"/>
          <c:spPr>
            <a:solidFill>
              <a:srgbClr val="00AEEF"/>
            </a:solidFill>
            <a:ln>
              <a:noFill/>
            </a:ln>
          </c:spPr>
          <c:invertIfNegative val="0"/>
          <c:dLbls>
            <c:dLbl>
              <c:idx val="0"/>
              <c:tx>
                <c:rich>
                  <a:bodyPr/>
                  <a:lstStyle/>
                  <a:p>
                    <a:r>
                      <a:rPr lang="en-US"/>
                      <a:t>500,700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7-4CC2-87AD-5663361A2F1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'China_Data_Treatment cascade'!$G$14:$G$18</c:f>
              <c:strCache>
                <c:ptCount val="5"/>
                <c:pt idx="0">
                  <c:v>Diagnosed PLHIV</c:v>
                </c:pt>
                <c:pt idx="1">
                  <c:v>Enrolled in care</c:v>
                </c:pt>
                <c:pt idx="2">
                  <c:v>People on  ART </c:v>
                </c:pt>
                <c:pt idx="3">
                  <c:v>Received viral load test</c:v>
                </c:pt>
                <c:pt idx="4">
                  <c:v>Suppressed viral load*</c:v>
                </c:pt>
              </c:strCache>
            </c:strRef>
          </c:cat>
          <c:val>
            <c:numRef>
              <c:f>'China_Data_Treatment cascade'!$H$14:$H$18</c:f>
              <c:numCache>
                <c:formatCode>General</c:formatCode>
                <c:ptCount val="5"/>
                <c:pt idx="0" formatCode="#,##0">
                  <c:v>500679</c:v>
                </c:pt>
              </c:numCache>
            </c:numRef>
          </c:val>
          <c:extLst>
            <c:ext xmlns:c16="http://schemas.microsoft.com/office/drawing/2014/chart" uri="{C3380CC4-5D6E-409C-BE32-E72D297353CC}">
              <c16:uniqueId val="{00000001-ED87-4CC2-87AD-5663361A2F11}"/>
            </c:ext>
          </c:extLst>
        </c:ser>
        <c:ser>
          <c:idx val="1"/>
          <c:order val="1"/>
          <c:spPr>
            <a:solidFill>
              <a:srgbClr val="E31837"/>
            </a:solidFill>
            <a:ln>
              <a:noFill/>
            </a:ln>
          </c:spPr>
          <c:invertIfNegative val="0"/>
          <c:dLbls>
            <c:dLbl>
              <c:idx val="1"/>
              <c:tx>
                <c:rich>
                  <a:bodyPr/>
                  <a:lstStyle/>
                  <a:p>
                    <a:r>
                      <a:rPr lang="en-US"/>
                      <a:t>441,800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7-4CC2-87AD-5663361A2F1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'China_Data_Treatment cascade'!$G$14:$G$18</c:f>
              <c:strCache>
                <c:ptCount val="5"/>
                <c:pt idx="0">
                  <c:v>Diagnosed PLHIV</c:v>
                </c:pt>
                <c:pt idx="1">
                  <c:v>Enrolled in care</c:v>
                </c:pt>
                <c:pt idx="2">
                  <c:v>People on  ART </c:v>
                </c:pt>
                <c:pt idx="3">
                  <c:v>Received viral load test</c:v>
                </c:pt>
                <c:pt idx="4">
                  <c:v>Suppressed viral load*</c:v>
                </c:pt>
              </c:strCache>
            </c:strRef>
          </c:cat>
          <c:val>
            <c:numRef>
              <c:f>'China_Data_Treatment cascade'!$I$14:$I$18</c:f>
              <c:numCache>
                <c:formatCode>#,##0</c:formatCode>
                <c:ptCount val="5"/>
                <c:pt idx="1">
                  <c:v>441809</c:v>
                </c:pt>
              </c:numCache>
            </c:numRef>
          </c:val>
          <c:extLst>
            <c:ext xmlns:c16="http://schemas.microsoft.com/office/drawing/2014/chart" uri="{C3380CC4-5D6E-409C-BE32-E72D297353CC}">
              <c16:uniqueId val="{00000003-ED87-4CC2-87AD-5663361A2F11}"/>
            </c:ext>
          </c:extLst>
        </c:ser>
        <c:ser>
          <c:idx val="2"/>
          <c:order val="2"/>
          <c:spPr>
            <a:solidFill>
              <a:srgbClr val="EC008C"/>
            </a:solidFill>
            <a:ln>
              <a:noFill/>
            </a:ln>
          </c:spPr>
          <c:invertIfNegative val="0"/>
          <c:dLbls>
            <c:dLbl>
              <c:idx val="2"/>
              <c:tx>
                <c:rich>
                  <a:bodyPr/>
                  <a:lstStyle/>
                  <a:p>
                    <a:r>
                      <a:rPr lang="en-US"/>
                      <a:t>295,400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7-4CC2-87AD-5663361A2F1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'China_Data_Treatment cascade'!$G$14:$G$18</c:f>
              <c:strCache>
                <c:ptCount val="5"/>
                <c:pt idx="0">
                  <c:v>Diagnosed PLHIV</c:v>
                </c:pt>
                <c:pt idx="1">
                  <c:v>Enrolled in care</c:v>
                </c:pt>
                <c:pt idx="2">
                  <c:v>People on  ART </c:v>
                </c:pt>
                <c:pt idx="3">
                  <c:v>Received viral load test</c:v>
                </c:pt>
                <c:pt idx="4">
                  <c:v>Suppressed viral load*</c:v>
                </c:pt>
              </c:strCache>
            </c:strRef>
          </c:cat>
          <c:val>
            <c:numRef>
              <c:f>'China_Data_Treatment cascade'!$J$14:$J$18</c:f>
              <c:numCache>
                <c:formatCode>General</c:formatCode>
                <c:ptCount val="5"/>
                <c:pt idx="2" formatCode="#,##0">
                  <c:v>295358</c:v>
                </c:pt>
              </c:numCache>
            </c:numRef>
          </c:val>
          <c:extLst>
            <c:ext xmlns:c16="http://schemas.microsoft.com/office/drawing/2014/chart" uri="{C3380CC4-5D6E-409C-BE32-E72D297353CC}">
              <c16:uniqueId val="{00000005-ED87-4CC2-87AD-5663361A2F11}"/>
            </c:ext>
          </c:extLst>
        </c:ser>
        <c:ser>
          <c:idx val="3"/>
          <c:order val="3"/>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'China_Data_Treatment cascade'!$G$14:$G$18</c:f>
              <c:strCache>
                <c:ptCount val="5"/>
                <c:pt idx="0">
                  <c:v>Diagnosed PLHIV</c:v>
                </c:pt>
                <c:pt idx="1">
                  <c:v>Enrolled in care</c:v>
                </c:pt>
                <c:pt idx="2">
                  <c:v>People on  ART </c:v>
                </c:pt>
                <c:pt idx="3">
                  <c:v>Received viral load test</c:v>
                </c:pt>
                <c:pt idx="4">
                  <c:v>Suppressed viral load*</c:v>
                </c:pt>
              </c:strCache>
            </c:strRef>
          </c:cat>
          <c:val>
            <c:numRef>
              <c:f>'China_Data_Treatment cascade'!$K$14:$K$18</c:f>
              <c:numCache>
                <c:formatCode>General</c:formatCode>
                <c:ptCount val="5"/>
              </c:numCache>
            </c:numRef>
          </c:val>
          <c:extLst>
            <c:ext xmlns:c16="http://schemas.microsoft.com/office/drawing/2014/chart" uri="{C3380CC4-5D6E-409C-BE32-E72D297353CC}">
              <c16:uniqueId val="{00000006-ED87-4CC2-87AD-5663361A2F11}"/>
            </c:ext>
          </c:extLst>
        </c:ser>
        <c:ser>
          <c:idx val="4"/>
          <c:order val="4"/>
          <c:spPr>
            <a:solidFill>
              <a:srgbClr val="88C540"/>
            </a:solidFill>
            <a:ln>
              <a:noFill/>
            </a:ln>
          </c:spPr>
          <c:invertIfNegative val="0"/>
          <c:dLbls>
            <c:dLbl>
              <c:idx val="3"/>
              <c:tx>
                <c:rich>
                  <a:bodyPr/>
                  <a:lstStyle/>
                  <a:p>
                    <a:r>
                      <a:rPr lang="en-US"/>
                      <a:t>216,400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87-4CC2-87AD-5663361A2F1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'China_Data_Treatment cascade'!$G$14:$G$18</c:f>
              <c:strCache>
                <c:ptCount val="5"/>
                <c:pt idx="0">
                  <c:v>Diagnosed PLHIV</c:v>
                </c:pt>
                <c:pt idx="1">
                  <c:v>Enrolled in care</c:v>
                </c:pt>
                <c:pt idx="2">
                  <c:v>People on  ART </c:v>
                </c:pt>
                <c:pt idx="3">
                  <c:v>Received viral load test</c:v>
                </c:pt>
                <c:pt idx="4">
                  <c:v>Suppressed viral load*</c:v>
                </c:pt>
              </c:strCache>
            </c:strRef>
          </c:cat>
          <c:val>
            <c:numRef>
              <c:f>'China_Data_Treatment cascade'!$L$14:$L$18</c:f>
              <c:numCache>
                <c:formatCode>General</c:formatCode>
                <c:ptCount val="5"/>
                <c:pt idx="3" formatCode="#,##0">
                  <c:v>216427</c:v>
                </c:pt>
              </c:numCache>
            </c:numRef>
          </c:val>
          <c:extLst>
            <c:ext xmlns:c16="http://schemas.microsoft.com/office/drawing/2014/chart" uri="{C3380CC4-5D6E-409C-BE32-E72D297353CC}">
              <c16:uniqueId val="{00000008-ED87-4CC2-87AD-5663361A2F11}"/>
            </c:ext>
          </c:extLst>
        </c:ser>
        <c:ser>
          <c:idx val="5"/>
          <c:order val="5"/>
          <c:spPr>
            <a:pattFill prst="pct60">
              <a:fgClr>
                <a:srgbClr val="88C540"/>
              </a:fgClr>
              <a:bgClr>
                <a:schemeClr val="bg1"/>
              </a:bgClr>
            </a:pattFill>
            <a:ln>
              <a:noFill/>
            </a:ln>
          </c:spPr>
          <c:invertIfNegative val="0"/>
          <c:dLbls>
            <c:dLbl>
              <c:idx val="4"/>
              <c:tx>
                <c:rich>
                  <a:bodyPr/>
                  <a:lstStyle/>
                  <a:p>
                    <a:r>
                      <a:rPr lang="en-US"/>
                      <a:t>195,100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87-4CC2-87AD-5663361A2F1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'China_Data_Treatment cascade'!$G$14:$G$18</c:f>
              <c:strCache>
                <c:ptCount val="5"/>
                <c:pt idx="0">
                  <c:v>Diagnosed PLHIV</c:v>
                </c:pt>
                <c:pt idx="1">
                  <c:v>Enrolled in care</c:v>
                </c:pt>
                <c:pt idx="2">
                  <c:v>People on  ART </c:v>
                </c:pt>
                <c:pt idx="3">
                  <c:v>Received viral load test</c:v>
                </c:pt>
                <c:pt idx="4">
                  <c:v>Suppressed viral load*</c:v>
                </c:pt>
              </c:strCache>
            </c:strRef>
          </c:cat>
          <c:val>
            <c:numRef>
              <c:f>'China_Data_Treatment cascade'!$M$14:$M$18</c:f>
              <c:numCache>
                <c:formatCode>General</c:formatCode>
                <c:ptCount val="5"/>
                <c:pt idx="4" formatCode="#,##0">
                  <c:v>195104</c:v>
                </c:pt>
              </c:numCache>
            </c:numRef>
          </c:val>
          <c:extLst>
            <c:ext xmlns:c16="http://schemas.microsoft.com/office/drawing/2014/chart" uri="{C3380CC4-5D6E-409C-BE32-E72D297353CC}">
              <c16:uniqueId val="{0000000A-ED87-4CC2-87AD-5663361A2F11}"/>
            </c:ext>
          </c:extLst>
        </c:ser>
        <c:dLbls>
          <c:showLegendKey val="0"/>
          <c:showVal val="0"/>
          <c:showCatName val="0"/>
          <c:showSerName val="0"/>
          <c:showPercent val="0"/>
          <c:showBubbleSize val="0"/>
        </c:dLbls>
        <c:gapWidth val="110"/>
        <c:overlap val="100"/>
        <c:axId val="105962880"/>
        <c:axId val="106415232"/>
      </c:barChart>
      <c:catAx>
        <c:axId val="105962880"/>
        <c:scaling>
          <c:orientation val="minMax"/>
        </c:scaling>
        <c:delete val="0"/>
        <c:axPos val="b"/>
        <c:numFmt formatCode="General" sourceLinked="0"/>
        <c:majorTickMark val="out"/>
        <c:minorTickMark val="none"/>
        <c:tickLblPos val="nextTo"/>
        <c:crossAx val="106415232"/>
        <c:crosses val="autoZero"/>
        <c:auto val="1"/>
        <c:lblAlgn val="ctr"/>
        <c:lblOffset val="100"/>
        <c:noMultiLvlLbl val="0"/>
      </c:catAx>
      <c:valAx>
        <c:axId val="106415232"/>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US" dirty="0"/>
                  <a:t>Number</a:t>
                </a:r>
              </a:p>
            </c:rich>
          </c:tx>
          <c:overlay val="0"/>
        </c:title>
        <c:numFmt formatCode="#,##0" sourceLinked="1"/>
        <c:majorTickMark val="out"/>
        <c:minorTickMark val="none"/>
        <c:tickLblPos val="nextTo"/>
        <c:crossAx val="105962880"/>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415888986146981"/>
          <c:y val="0.18466383221589902"/>
          <c:w val="0.19794524868838395"/>
          <c:h val="0.62412535181667206"/>
        </c:manualLayout>
      </c:layout>
      <c:barChart>
        <c:barDir val="col"/>
        <c:grouping val="percentStacked"/>
        <c:varyColors val="0"/>
        <c:ser>
          <c:idx val="0"/>
          <c:order val="0"/>
          <c:tx>
            <c:strRef>
              <c:f>'Data_Treatment &amp; PMTCT'!$B$6</c:f>
              <c:strCache>
                <c:ptCount val="1"/>
                <c:pt idx="0">
                  <c:v>Pregnant women tested for HIV</c:v>
                </c:pt>
              </c:strCache>
            </c:strRef>
          </c:tx>
          <c:spPr>
            <a:solidFill>
              <a:srgbClr val="F78E1E"/>
            </a:solidFill>
            <a:ln w="25400">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'Data_Treatment &amp; PMTCT'!$C$6</c:f>
              <c:numCache>
                <c:formatCode>0%</c:formatCode>
                <c:ptCount val="1"/>
                <c:pt idx="0">
                  <c:v>0.98199999999999998</c:v>
                </c:pt>
              </c:numCache>
            </c:numRef>
          </c:val>
          <c:extLst>
            <c:ext xmlns:c16="http://schemas.microsoft.com/office/drawing/2014/chart" uri="{C3380CC4-5D6E-409C-BE32-E72D297353CC}">
              <c16:uniqueId val="{00000000-DE6B-45C9-AC39-271EEEA18E7F}"/>
            </c:ext>
          </c:extLst>
        </c:ser>
        <c:ser>
          <c:idx val="1"/>
          <c:order val="1"/>
          <c:tx>
            <c:strRef>
              <c:f>'Data_Treatment &amp; PMTCT'!$B$7</c:f>
              <c:strCache>
                <c:ptCount val="1"/>
                <c:pt idx="0">
                  <c:v>Gap</c:v>
                </c:pt>
              </c:strCache>
            </c:strRef>
          </c:tx>
          <c:spPr>
            <a:solidFill>
              <a:schemeClr val="bg1">
                <a:lumMod val="65000"/>
              </a:schemeClr>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'Data_Treatment &amp; PMTCT'!$C$7</c:f>
              <c:numCache>
                <c:formatCode>0%</c:formatCode>
                <c:ptCount val="1"/>
                <c:pt idx="0">
                  <c:v>1.8000000000000016E-2</c:v>
                </c:pt>
              </c:numCache>
            </c:numRef>
          </c:val>
          <c:extLst>
            <c:ext xmlns:c16="http://schemas.microsoft.com/office/drawing/2014/chart" uri="{C3380CC4-5D6E-409C-BE32-E72D297353CC}">
              <c16:uniqueId val="{00000001-DE6B-45C9-AC39-271EEEA18E7F}"/>
            </c:ext>
          </c:extLst>
        </c:ser>
        <c:dLbls>
          <c:showLegendKey val="0"/>
          <c:showVal val="0"/>
          <c:showCatName val="0"/>
          <c:showSerName val="0"/>
          <c:showPercent val="0"/>
          <c:showBubbleSize val="0"/>
        </c:dLbls>
        <c:gapWidth val="5"/>
        <c:overlap val="100"/>
        <c:axId val="78044160"/>
        <c:axId val="78054144"/>
      </c:barChart>
      <c:catAx>
        <c:axId val="78044160"/>
        <c:scaling>
          <c:orientation val="minMax"/>
        </c:scaling>
        <c:delete val="0"/>
        <c:axPos val="b"/>
        <c:majorTickMark val="out"/>
        <c:minorTickMark val="none"/>
        <c:tickLblPos val="none"/>
        <c:spPr>
          <a:ln>
            <a:noFill/>
          </a:ln>
        </c:spPr>
        <c:crossAx val="78054144"/>
        <c:crosses val="autoZero"/>
        <c:auto val="1"/>
        <c:lblAlgn val="ctr"/>
        <c:lblOffset val="100"/>
        <c:noMultiLvlLbl val="0"/>
      </c:catAx>
      <c:valAx>
        <c:axId val="78054144"/>
        <c:scaling>
          <c:orientation val="minMax"/>
          <c:min val="0"/>
        </c:scaling>
        <c:delete val="0"/>
        <c:axPos val="l"/>
        <c:majorGridlines/>
        <c:numFmt formatCode="0%" sourceLinked="1"/>
        <c:majorTickMark val="out"/>
        <c:minorTickMark val="none"/>
        <c:tickLblPos val="nextTo"/>
        <c:crossAx val="78044160"/>
        <c:crosses val="autoZero"/>
        <c:crossBetween val="between"/>
        <c:majorUnit val="1"/>
      </c:valAx>
    </c:plotArea>
    <c:legend>
      <c:legendPos val="r"/>
      <c:layout>
        <c:manualLayout>
          <c:xMode val="edge"/>
          <c:yMode val="edge"/>
          <c:x val="1.9360930421208496E-3"/>
          <c:y val="0.84618190217206668"/>
          <c:w val="0.97036984053719111"/>
          <c:h val="0.14727519790331689"/>
        </c:manualLayout>
      </c:layout>
      <c:overlay val="0"/>
    </c:legend>
    <c:plotVisOnly val="1"/>
    <c:dispBlanksAs val="gap"/>
    <c:showDLblsOverMax val="0"/>
  </c:chart>
  <c:spPr>
    <a:ln w="25400">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573853803146114"/>
          <c:y val="0.18104164836775419"/>
          <c:w val="0.20206414259692948"/>
          <c:h val="0.62576021517202862"/>
        </c:manualLayout>
      </c:layout>
      <c:barChart>
        <c:barDir val="col"/>
        <c:grouping val="percentStacked"/>
        <c:varyColors val="0"/>
        <c:ser>
          <c:idx val="0"/>
          <c:order val="0"/>
          <c:tx>
            <c:strRef>
              <c:f>'Data_Treatment &amp; PMTCT'!$B$10</c:f>
              <c:strCache>
                <c:ptCount val="1"/>
                <c:pt idx="0">
                  <c:v>PMTCT coverage </c:v>
                </c:pt>
              </c:strCache>
            </c:strRef>
          </c:tx>
          <c:spPr>
            <a:solidFill>
              <a:srgbClr val="88C540"/>
            </a:solidFill>
            <a:ln w="25400">
              <a:solidFill>
                <a:sysClr val="window" lastClr="FFFFFF"/>
              </a:solidFill>
            </a:ln>
          </c:spPr>
          <c:invertIfNegative val="0"/>
          <c:val>
            <c:numRef>
              <c:f>'Data_Treatment &amp; PMTCT'!$C$10</c:f>
              <c:numCache>
                <c:formatCode>0%</c:formatCode>
                <c:ptCount val="1"/>
                <c:pt idx="0">
                  <c:v>0</c:v>
                </c:pt>
              </c:numCache>
            </c:numRef>
          </c:val>
          <c:extLst>
            <c:ext xmlns:c16="http://schemas.microsoft.com/office/drawing/2014/chart" uri="{C3380CC4-5D6E-409C-BE32-E72D297353CC}">
              <c16:uniqueId val="{00000000-C766-47EB-A4EA-3AC128FF706B}"/>
            </c:ext>
          </c:extLst>
        </c:ser>
        <c:ser>
          <c:idx val="1"/>
          <c:order val="1"/>
          <c:tx>
            <c:strRef>
              <c:f>'Data_Treatment &amp; PMTCT'!$B$11</c:f>
              <c:strCache>
                <c:ptCount val="1"/>
                <c:pt idx="0">
                  <c:v>Gap</c:v>
                </c:pt>
              </c:strCache>
            </c:strRef>
          </c:tx>
          <c:spPr>
            <a:solidFill>
              <a:schemeClr val="bg1">
                <a:lumMod val="65000"/>
              </a:schemeClr>
            </a:solidFill>
            <a:ln w="25400">
              <a:solidFill>
                <a:sysClr val="window" lastClr="FFFFFF"/>
              </a:solidFill>
            </a:ln>
          </c:spPr>
          <c:invertIfNegative val="0"/>
          <c:val>
            <c:numRef>
              <c:f>'Data_Treatment &amp; PMTCT'!$C$11</c:f>
              <c:numCache>
                <c:formatCode>0%</c:formatCode>
                <c:ptCount val="1"/>
                <c:pt idx="0">
                  <c:v>0</c:v>
                </c:pt>
              </c:numCache>
            </c:numRef>
          </c:val>
          <c:extLst>
            <c:ext xmlns:c16="http://schemas.microsoft.com/office/drawing/2014/chart" uri="{C3380CC4-5D6E-409C-BE32-E72D297353CC}">
              <c16:uniqueId val="{00000001-C766-47EB-A4EA-3AC128FF706B}"/>
            </c:ext>
          </c:extLst>
        </c:ser>
        <c:dLbls>
          <c:showLegendKey val="0"/>
          <c:showVal val="0"/>
          <c:showCatName val="0"/>
          <c:showSerName val="0"/>
          <c:showPercent val="0"/>
          <c:showBubbleSize val="0"/>
        </c:dLbls>
        <c:gapWidth val="5"/>
        <c:overlap val="100"/>
        <c:axId val="78079104"/>
        <c:axId val="78080640"/>
      </c:barChart>
      <c:catAx>
        <c:axId val="78079104"/>
        <c:scaling>
          <c:orientation val="minMax"/>
        </c:scaling>
        <c:delete val="0"/>
        <c:axPos val="b"/>
        <c:majorTickMark val="out"/>
        <c:minorTickMark val="none"/>
        <c:tickLblPos val="none"/>
        <c:spPr>
          <a:ln>
            <a:noFill/>
          </a:ln>
        </c:spPr>
        <c:crossAx val="78080640"/>
        <c:crosses val="autoZero"/>
        <c:auto val="1"/>
        <c:lblAlgn val="ctr"/>
        <c:lblOffset val="100"/>
        <c:noMultiLvlLbl val="0"/>
      </c:catAx>
      <c:valAx>
        <c:axId val="78080640"/>
        <c:scaling>
          <c:orientation val="minMax"/>
          <c:min val="0"/>
        </c:scaling>
        <c:delete val="0"/>
        <c:axPos val="l"/>
        <c:majorGridlines/>
        <c:numFmt formatCode="0%" sourceLinked="1"/>
        <c:majorTickMark val="out"/>
        <c:minorTickMark val="none"/>
        <c:tickLblPos val="nextTo"/>
        <c:crossAx val="78079104"/>
        <c:crosses val="autoZero"/>
        <c:crossBetween val="between"/>
        <c:majorUnit val="1"/>
      </c:valAx>
    </c:plotArea>
    <c:legend>
      <c:legendPos val="r"/>
      <c:layout>
        <c:manualLayout>
          <c:xMode val="edge"/>
          <c:yMode val="edge"/>
          <c:x val="0.15115627532342724"/>
          <c:y val="0.84859267303387265"/>
          <c:w val="0.74749911431631333"/>
          <c:h val="0.14731335044866573"/>
        </c:manualLayout>
      </c:layout>
      <c:overlay val="0"/>
    </c:legend>
    <c:plotVisOnly val="1"/>
    <c:dispBlanksAs val="gap"/>
    <c:showDLblsOverMax val="0"/>
  </c:chart>
  <c:spPr>
    <a:solidFill>
      <a:sysClr val="window" lastClr="FFFFFF"/>
    </a:solidFill>
    <a:ln w="25400">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71579868305937E-2"/>
          <c:y val="8.6550128309170291E-2"/>
          <c:w val="0.89734654878666487"/>
          <c:h val="0.50229699003502004"/>
        </c:manualLayout>
      </c:layout>
      <c:barChart>
        <c:barDir val="col"/>
        <c:grouping val="clustered"/>
        <c:varyColors val="0"/>
        <c:ser>
          <c:idx val="0"/>
          <c:order val="0"/>
          <c:tx>
            <c:strRef>
              <c:f>'HIV prev_cities'!$B$3</c:f>
              <c:strCache>
                <c:ptCount val="1"/>
                <c:pt idx="0">
                  <c:v>MSM</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prev_cities'!$A$4:$A$20</c:f>
              <c:strCache>
                <c:ptCount val="17"/>
                <c:pt idx="0">
                  <c:v>Chengdu (2013)</c:v>
                </c:pt>
                <c:pt idx="1">
                  <c:v>Henan (2013)</c:v>
                </c:pt>
                <c:pt idx="2">
                  <c:v>Chongqing (2012)</c:v>
                </c:pt>
                <c:pt idx="3">
                  <c:v>Sichuan (2013)</c:v>
                </c:pt>
                <c:pt idx="4">
                  <c:v>Nanjing (2013)</c:v>
                </c:pt>
                <c:pt idx="5">
                  <c:v>Jiangsu (2011)</c:v>
                </c:pt>
                <c:pt idx="6">
                  <c:v>Urumqi (2009)</c:v>
                </c:pt>
                <c:pt idx="7">
                  <c:v>Kunming (2009)</c:v>
                </c:pt>
                <c:pt idx="8">
                  <c:v>Yunnan (2010)</c:v>
                </c:pt>
                <c:pt idx="9">
                  <c:v>Guiyang (2009)</c:v>
                </c:pt>
                <c:pt idx="10">
                  <c:v>Chengdu (2009)</c:v>
                </c:pt>
                <c:pt idx="11">
                  <c:v>Guazgzhou (2009)</c:v>
                </c:pt>
                <c:pt idx="12">
                  <c:v>Yunnan (2012)</c:v>
                </c:pt>
                <c:pt idx="13">
                  <c:v>Guangxi (2012)</c:v>
                </c:pt>
                <c:pt idx="14">
                  <c:v>Sichuan (2012)</c:v>
                </c:pt>
                <c:pt idx="15">
                  <c:v>Chongqing (2012)</c:v>
                </c:pt>
                <c:pt idx="16">
                  <c:v>Shanghai (2012)</c:v>
                </c:pt>
              </c:strCache>
            </c:strRef>
          </c:cat>
          <c:val>
            <c:numRef>
              <c:f>'HIV prev_cities'!$B$4:$B$20</c:f>
              <c:numCache>
                <c:formatCode>General</c:formatCode>
                <c:ptCount val="17"/>
                <c:pt idx="0">
                  <c:v>17.829999999999998</c:v>
                </c:pt>
                <c:pt idx="1">
                  <c:v>17.100000000000001</c:v>
                </c:pt>
                <c:pt idx="2">
                  <c:v>14.6</c:v>
                </c:pt>
                <c:pt idx="3">
                  <c:v>11.1</c:v>
                </c:pt>
                <c:pt idx="4">
                  <c:v>10.42</c:v>
                </c:pt>
                <c:pt idx="5">
                  <c:v>10</c:v>
                </c:pt>
              </c:numCache>
            </c:numRef>
          </c:val>
          <c:extLst>
            <c:ext xmlns:c16="http://schemas.microsoft.com/office/drawing/2014/chart" uri="{C3380CC4-5D6E-409C-BE32-E72D297353CC}">
              <c16:uniqueId val="{00000000-B098-43C6-B038-97532E7ECDFE}"/>
            </c:ext>
          </c:extLst>
        </c:ser>
        <c:ser>
          <c:idx val="1"/>
          <c:order val="1"/>
          <c:tx>
            <c:strRef>
              <c:f>'HIV prev_cities'!$C$3</c:f>
              <c:strCache>
                <c:ptCount val="1"/>
                <c:pt idx="0">
                  <c:v>PWID</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prev_cities'!$A$4:$A$20</c:f>
              <c:strCache>
                <c:ptCount val="17"/>
                <c:pt idx="0">
                  <c:v>Chengdu (2013)</c:v>
                </c:pt>
                <c:pt idx="1">
                  <c:v>Henan (2013)</c:v>
                </c:pt>
                <c:pt idx="2">
                  <c:v>Chongqing (2012)</c:v>
                </c:pt>
                <c:pt idx="3">
                  <c:v>Sichuan (2013)</c:v>
                </c:pt>
                <c:pt idx="4">
                  <c:v>Nanjing (2013)</c:v>
                </c:pt>
                <c:pt idx="5">
                  <c:v>Jiangsu (2011)</c:v>
                </c:pt>
                <c:pt idx="6">
                  <c:v>Urumqi (2009)</c:v>
                </c:pt>
                <c:pt idx="7">
                  <c:v>Kunming (2009)</c:v>
                </c:pt>
                <c:pt idx="8">
                  <c:v>Yunnan (2010)</c:v>
                </c:pt>
                <c:pt idx="9">
                  <c:v>Guiyang (2009)</c:v>
                </c:pt>
                <c:pt idx="10">
                  <c:v>Chengdu (2009)</c:v>
                </c:pt>
                <c:pt idx="11">
                  <c:v>Guazgzhou (2009)</c:v>
                </c:pt>
                <c:pt idx="12">
                  <c:v>Yunnan (2012)</c:v>
                </c:pt>
                <c:pt idx="13">
                  <c:v>Guangxi (2012)</c:v>
                </c:pt>
                <c:pt idx="14">
                  <c:v>Sichuan (2012)</c:v>
                </c:pt>
                <c:pt idx="15">
                  <c:v>Chongqing (2012)</c:v>
                </c:pt>
                <c:pt idx="16">
                  <c:v>Shanghai (2012)</c:v>
                </c:pt>
              </c:strCache>
            </c:strRef>
          </c:cat>
          <c:val>
            <c:numRef>
              <c:f>'HIV prev_cities'!$C$4:$C$20</c:f>
              <c:numCache>
                <c:formatCode>General</c:formatCode>
                <c:ptCount val="17"/>
                <c:pt idx="6">
                  <c:v>37.200000000000003</c:v>
                </c:pt>
                <c:pt idx="7">
                  <c:v>25.6</c:v>
                </c:pt>
                <c:pt idx="8">
                  <c:v>20.84</c:v>
                </c:pt>
                <c:pt idx="9">
                  <c:v>9.8000000000000007</c:v>
                </c:pt>
                <c:pt idx="10">
                  <c:v>8.6300000000000008</c:v>
                </c:pt>
                <c:pt idx="11">
                  <c:v>8.39</c:v>
                </c:pt>
              </c:numCache>
            </c:numRef>
          </c:val>
          <c:extLst>
            <c:ext xmlns:c16="http://schemas.microsoft.com/office/drawing/2014/chart" uri="{C3380CC4-5D6E-409C-BE32-E72D297353CC}">
              <c16:uniqueId val="{00000001-B098-43C6-B038-97532E7ECDFE}"/>
            </c:ext>
          </c:extLst>
        </c:ser>
        <c:ser>
          <c:idx val="2"/>
          <c:order val="2"/>
          <c:tx>
            <c:strRef>
              <c:f>'HIV prev_cities'!$D$3</c:f>
              <c:strCache>
                <c:ptCount val="1"/>
                <c:pt idx="0">
                  <c:v>FSW</c:v>
                </c:pt>
              </c:strCache>
            </c:strRef>
          </c:tx>
          <c:spPr>
            <a:solidFill>
              <a:srgbClr val="88C54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prev_cities'!$A$4:$A$20</c:f>
              <c:strCache>
                <c:ptCount val="17"/>
                <c:pt idx="0">
                  <c:v>Chengdu (2013)</c:v>
                </c:pt>
                <c:pt idx="1">
                  <c:v>Henan (2013)</c:v>
                </c:pt>
                <c:pt idx="2">
                  <c:v>Chongqing (2012)</c:v>
                </c:pt>
                <c:pt idx="3">
                  <c:v>Sichuan (2013)</c:v>
                </c:pt>
                <c:pt idx="4">
                  <c:v>Nanjing (2013)</c:v>
                </c:pt>
                <c:pt idx="5">
                  <c:v>Jiangsu (2011)</c:v>
                </c:pt>
                <c:pt idx="6">
                  <c:v>Urumqi (2009)</c:v>
                </c:pt>
                <c:pt idx="7">
                  <c:v>Kunming (2009)</c:v>
                </c:pt>
                <c:pt idx="8">
                  <c:v>Yunnan (2010)</c:v>
                </c:pt>
                <c:pt idx="9">
                  <c:v>Guiyang (2009)</c:v>
                </c:pt>
                <c:pt idx="10">
                  <c:v>Chengdu (2009)</c:v>
                </c:pt>
                <c:pt idx="11">
                  <c:v>Guazgzhou (2009)</c:v>
                </c:pt>
                <c:pt idx="12">
                  <c:v>Yunnan (2012)</c:v>
                </c:pt>
                <c:pt idx="13">
                  <c:v>Guangxi (2012)</c:v>
                </c:pt>
                <c:pt idx="14">
                  <c:v>Sichuan (2012)</c:v>
                </c:pt>
                <c:pt idx="15">
                  <c:v>Chongqing (2012)</c:v>
                </c:pt>
                <c:pt idx="16">
                  <c:v>Shanghai (2012)</c:v>
                </c:pt>
              </c:strCache>
            </c:strRef>
          </c:cat>
          <c:val>
            <c:numRef>
              <c:f>'HIV prev_cities'!$D$4:$D$20</c:f>
              <c:numCache>
                <c:formatCode>General</c:formatCode>
                <c:ptCount val="17"/>
                <c:pt idx="12">
                  <c:v>1.83</c:v>
                </c:pt>
                <c:pt idx="13">
                  <c:v>1.2</c:v>
                </c:pt>
                <c:pt idx="14">
                  <c:v>0.42</c:v>
                </c:pt>
                <c:pt idx="15">
                  <c:v>0.25</c:v>
                </c:pt>
                <c:pt idx="16">
                  <c:v>0.14000000000000001</c:v>
                </c:pt>
              </c:numCache>
            </c:numRef>
          </c:val>
          <c:extLst>
            <c:ext xmlns:c16="http://schemas.microsoft.com/office/drawing/2014/chart" uri="{C3380CC4-5D6E-409C-BE32-E72D297353CC}">
              <c16:uniqueId val="{00000002-B098-43C6-B038-97532E7ECDFE}"/>
            </c:ext>
          </c:extLst>
        </c:ser>
        <c:dLbls>
          <c:showLegendKey val="0"/>
          <c:showVal val="0"/>
          <c:showCatName val="0"/>
          <c:showSerName val="0"/>
          <c:showPercent val="0"/>
          <c:showBubbleSize val="0"/>
        </c:dLbls>
        <c:gapWidth val="100"/>
        <c:overlap val="100"/>
        <c:axId val="85056128"/>
        <c:axId val="85057920"/>
      </c:barChart>
      <c:scatterChart>
        <c:scatterStyle val="lineMarker"/>
        <c:varyColors val="0"/>
        <c:ser>
          <c:idx val="3"/>
          <c:order val="3"/>
          <c:tx>
            <c:strRef>
              <c:f>'HIV prev_cities'!$B$24</c:f>
              <c:strCache>
                <c:ptCount val="1"/>
                <c:pt idx="0">
                  <c:v>tar</c:v>
                </c:pt>
              </c:strCache>
            </c:strRef>
          </c:tx>
          <c:spPr>
            <a:ln w="19050">
              <a:solidFill>
                <a:srgbClr val="E31837"/>
              </a:solidFill>
              <a:prstDash val="dash"/>
            </a:ln>
          </c:spPr>
          <c:marker>
            <c:symbol val="none"/>
          </c:marker>
          <c:xVal>
            <c:numRef>
              <c:f>'HIV prev_cities'!$A$25:$A$26</c:f>
              <c:numCache>
                <c:formatCode>General</c:formatCode>
                <c:ptCount val="2"/>
                <c:pt idx="0">
                  <c:v>0</c:v>
                </c:pt>
                <c:pt idx="1">
                  <c:v>1</c:v>
                </c:pt>
              </c:numCache>
            </c:numRef>
          </c:xVal>
          <c:yVal>
            <c:numRef>
              <c:f>'HIV prev_cities'!$B$25:$B$26</c:f>
              <c:numCache>
                <c:formatCode>General</c:formatCode>
                <c:ptCount val="2"/>
                <c:pt idx="0">
                  <c:v>5</c:v>
                </c:pt>
                <c:pt idx="1">
                  <c:v>5</c:v>
                </c:pt>
              </c:numCache>
            </c:numRef>
          </c:yVal>
          <c:smooth val="0"/>
          <c:extLst>
            <c:ext xmlns:c16="http://schemas.microsoft.com/office/drawing/2014/chart" uri="{C3380CC4-5D6E-409C-BE32-E72D297353CC}">
              <c16:uniqueId val="{00000003-B098-43C6-B038-97532E7ECDFE}"/>
            </c:ext>
          </c:extLst>
        </c:ser>
        <c:dLbls>
          <c:showLegendKey val="0"/>
          <c:showVal val="0"/>
          <c:showCatName val="0"/>
          <c:showSerName val="0"/>
          <c:showPercent val="0"/>
          <c:showBubbleSize val="0"/>
        </c:dLbls>
        <c:axId val="85061632"/>
        <c:axId val="85059840"/>
      </c:scatterChart>
      <c:catAx>
        <c:axId val="85056128"/>
        <c:scaling>
          <c:orientation val="minMax"/>
        </c:scaling>
        <c:delete val="0"/>
        <c:axPos val="b"/>
        <c:numFmt formatCode="General" sourceLinked="0"/>
        <c:majorTickMark val="out"/>
        <c:minorTickMark val="none"/>
        <c:tickLblPos val="nextTo"/>
        <c:crossAx val="85057920"/>
        <c:crosses val="autoZero"/>
        <c:auto val="1"/>
        <c:lblAlgn val="ctr"/>
        <c:lblOffset val="100"/>
        <c:noMultiLvlLbl val="0"/>
      </c:catAx>
      <c:valAx>
        <c:axId val="85057920"/>
        <c:scaling>
          <c:orientation val="minMax"/>
          <c:max val="40"/>
          <c:min val="0"/>
        </c:scaling>
        <c:delete val="0"/>
        <c:axPos val="l"/>
        <c:title>
          <c:tx>
            <c:rich>
              <a:bodyPr rot="-5400000" vert="horz"/>
              <a:lstStyle/>
              <a:p>
                <a:pPr>
                  <a:defRPr/>
                </a:pPr>
                <a:r>
                  <a:rPr lang="en-US"/>
                  <a:t>HIV prevalence (%)</a:t>
                </a:r>
              </a:p>
            </c:rich>
          </c:tx>
          <c:layout>
            <c:manualLayout>
              <c:xMode val="edge"/>
              <c:yMode val="edge"/>
              <c:x val="2.9498779757793432E-3"/>
              <c:y val="7.800788132681187E-2"/>
            </c:manualLayout>
          </c:layout>
          <c:overlay val="0"/>
        </c:title>
        <c:numFmt formatCode="General" sourceLinked="1"/>
        <c:majorTickMark val="out"/>
        <c:minorTickMark val="none"/>
        <c:tickLblPos val="nextTo"/>
        <c:crossAx val="85056128"/>
        <c:crosses val="autoZero"/>
        <c:crossBetween val="between"/>
        <c:majorUnit val="5"/>
      </c:valAx>
      <c:valAx>
        <c:axId val="85059840"/>
        <c:scaling>
          <c:orientation val="minMax"/>
          <c:max val="40"/>
          <c:min val="0"/>
        </c:scaling>
        <c:delete val="1"/>
        <c:axPos val="r"/>
        <c:numFmt formatCode="General" sourceLinked="1"/>
        <c:majorTickMark val="out"/>
        <c:minorTickMark val="none"/>
        <c:tickLblPos val="nextTo"/>
        <c:crossAx val="85061632"/>
        <c:crosses val="max"/>
        <c:crossBetween val="midCat"/>
        <c:majorUnit val="5"/>
      </c:valAx>
      <c:valAx>
        <c:axId val="85061632"/>
        <c:scaling>
          <c:orientation val="minMax"/>
          <c:max val="1"/>
          <c:min val="0"/>
        </c:scaling>
        <c:delete val="1"/>
        <c:axPos val="t"/>
        <c:numFmt formatCode="General" sourceLinked="1"/>
        <c:majorTickMark val="out"/>
        <c:minorTickMark val="none"/>
        <c:tickLblPos val="nextTo"/>
        <c:crossAx val="85059840"/>
        <c:crosses val="max"/>
        <c:crossBetween val="midCat"/>
        <c:majorUnit val="0.2"/>
      </c:valAx>
    </c:plotArea>
    <c:legend>
      <c:legendPos val="t"/>
      <c:legendEntry>
        <c:idx val="3"/>
        <c:delete val="1"/>
      </c:legendEntry>
      <c:layout>
        <c:manualLayout>
          <c:xMode val="edge"/>
          <c:yMode val="edge"/>
          <c:x val="0.68178477690288719"/>
          <c:y val="1.774862828921327E-2"/>
          <c:w val="0.31821522309711286"/>
          <c:h val="0.1373810524264513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71579868305937E-2"/>
          <c:y val="3.8848484848484847E-2"/>
          <c:w val="0.89734654878666487"/>
          <c:h val="0.66553271118887913"/>
        </c:manualLayout>
      </c:layout>
      <c:lineChart>
        <c:grouping val="standard"/>
        <c:varyColors val="0"/>
        <c:ser>
          <c:idx val="0"/>
          <c:order val="0"/>
          <c:tx>
            <c:strRef>
              <c:f>'Data_HIV prev MSM_Provinces'!$A$3</c:f>
              <c:strCache>
                <c:ptCount val="1"/>
                <c:pt idx="0">
                  <c:v>Yunnan </c:v>
                </c:pt>
              </c:strCache>
            </c:strRef>
          </c:tx>
          <c:spPr>
            <a:ln w="38100">
              <a:solidFill>
                <a:schemeClr val="tx1">
                  <a:alpha val="49000"/>
                </a:schemeClr>
              </a:solidFill>
            </a:ln>
          </c:spPr>
          <c:marker>
            <c:symbol val="plus"/>
            <c:size val="9"/>
            <c:spPr>
              <a:solidFill>
                <a:schemeClr val="tx1">
                  <a:alpha val="50000"/>
                </a:schemeClr>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1-4617-9319-9C9BEB492D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MSM_Provinces'!$B$3:$K$3</c:f>
              <c:numCache>
                <c:formatCode>General</c:formatCode>
                <c:ptCount val="10"/>
                <c:pt idx="3">
                  <c:v>5.3</c:v>
                </c:pt>
                <c:pt idx="4">
                  <c:v>13.3</c:v>
                </c:pt>
                <c:pt idx="5">
                  <c:v>11.4</c:v>
                </c:pt>
                <c:pt idx="6">
                  <c:v>10.7</c:v>
                </c:pt>
                <c:pt idx="7">
                  <c:v>7.2</c:v>
                </c:pt>
                <c:pt idx="8">
                  <c:v>7.3</c:v>
                </c:pt>
              </c:numCache>
            </c:numRef>
          </c:val>
          <c:smooth val="0"/>
          <c:extLst>
            <c:ext xmlns:c16="http://schemas.microsoft.com/office/drawing/2014/chart" uri="{C3380CC4-5D6E-409C-BE32-E72D297353CC}">
              <c16:uniqueId val="{00000001-81D1-4617-9319-9C9BEB492DE0}"/>
            </c:ext>
          </c:extLst>
        </c:ser>
        <c:ser>
          <c:idx val="1"/>
          <c:order val="1"/>
          <c:tx>
            <c:strRef>
              <c:f>'Data_HIV prev MSM_Provinces'!$A$4</c:f>
              <c:strCache>
                <c:ptCount val="1"/>
                <c:pt idx="0">
                  <c:v>Guangxi </c:v>
                </c:pt>
              </c:strCache>
            </c:strRef>
          </c:tx>
          <c:spPr>
            <a:ln w="38100">
              <a:solidFill>
                <a:srgbClr val="E31837"/>
              </a:solidFill>
            </a:ln>
          </c:spPr>
          <c:marker>
            <c:spPr>
              <a:solidFill>
                <a:srgbClr val="E31837"/>
              </a:solidFill>
              <a:ln>
                <a:solidFill>
                  <a:schemeClr val="bg1"/>
                </a:solidFill>
              </a:ln>
            </c:spPr>
          </c:marker>
          <c:dLbls>
            <c:dLbl>
              <c:idx val="8"/>
              <c:layout>
                <c:manualLayout>
                  <c:x val="0"/>
                  <c:y val="1.2121212121212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D1-4617-9319-9C9BEB492DE0}"/>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MSM_Provinces'!$B$4:$K$4</c:f>
              <c:numCache>
                <c:formatCode>General</c:formatCode>
                <c:ptCount val="10"/>
                <c:pt idx="3">
                  <c:v>0</c:v>
                </c:pt>
                <c:pt idx="4">
                  <c:v>0.8</c:v>
                </c:pt>
                <c:pt idx="5">
                  <c:v>2.1</c:v>
                </c:pt>
                <c:pt idx="6">
                  <c:v>1.8</c:v>
                </c:pt>
                <c:pt idx="7">
                  <c:v>3.8</c:v>
                </c:pt>
                <c:pt idx="8">
                  <c:v>5.8</c:v>
                </c:pt>
              </c:numCache>
            </c:numRef>
          </c:val>
          <c:smooth val="0"/>
          <c:extLst>
            <c:ext xmlns:c16="http://schemas.microsoft.com/office/drawing/2014/chart" uri="{C3380CC4-5D6E-409C-BE32-E72D297353CC}">
              <c16:uniqueId val="{00000003-81D1-4617-9319-9C9BEB492DE0}"/>
            </c:ext>
          </c:extLst>
        </c:ser>
        <c:ser>
          <c:idx val="2"/>
          <c:order val="2"/>
          <c:tx>
            <c:strRef>
              <c:f>'Data_HIV prev MSM_Provinces'!$A$6</c:f>
              <c:strCache>
                <c:ptCount val="1"/>
                <c:pt idx="0">
                  <c:v>Guangdong </c:v>
                </c:pt>
              </c:strCache>
            </c:strRef>
          </c:tx>
          <c:spPr>
            <a:ln w="38100">
              <a:solidFill>
                <a:srgbClr val="88C540"/>
              </a:solidFill>
            </a:ln>
          </c:spPr>
          <c:marker>
            <c:symbol val="triangle"/>
            <c:size val="10"/>
            <c:spPr>
              <a:solidFill>
                <a:srgbClr val="88C540"/>
              </a:solidFill>
              <a:ln>
                <a:solidFill>
                  <a:schemeClr val="bg1"/>
                </a:solidFill>
              </a:ln>
            </c:spPr>
          </c:marker>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MSM_Provinces'!$B$6:$K$6</c:f>
              <c:numCache>
                <c:formatCode>General</c:formatCode>
                <c:ptCount val="10"/>
                <c:pt idx="0">
                  <c:v>1.7</c:v>
                </c:pt>
                <c:pt idx="1">
                  <c:v>0.6</c:v>
                </c:pt>
                <c:pt idx="2">
                  <c:v>1.7</c:v>
                </c:pt>
                <c:pt idx="3">
                  <c:v>1.8</c:v>
                </c:pt>
                <c:pt idx="4">
                  <c:v>3.5</c:v>
                </c:pt>
                <c:pt idx="5">
                  <c:v>6.5</c:v>
                </c:pt>
                <c:pt idx="6">
                  <c:v>5.9</c:v>
                </c:pt>
                <c:pt idx="7">
                  <c:v>7.1</c:v>
                </c:pt>
                <c:pt idx="8">
                  <c:v>7.9</c:v>
                </c:pt>
              </c:numCache>
            </c:numRef>
          </c:val>
          <c:smooth val="0"/>
          <c:extLst>
            <c:ext xmlns:c16="http://schemas.microsoft.com/office/drawing/2014/chart" uri="{C3380CC4-5D6E-409C-BE32-E72D297353CC}">
              <c16:uniqueId val="{00000004-81D1-4617-9319-9C9BEB492DE0}"/>
            </c:ext>
          </c:extLst>
        </c:ser>
        <c:ser>
          <c:idx val="4"/>
          <c:order val="3"/>
          <c:tx>
            <c:strRef>
              <c:f>'Data_HIV prev MSM_Provinces'!$A$11</c:f>
              <c:strCache>
                <c:ptCount val="1"/>
                <c:pt idx="0">
                  <c:v>Sichuan </c:v>
                </c:pt>
              </c:strCache>
            </c:strRef>
          </c:tx>
          <c:spPr>
            <a:ln w="38100">
              <a:solidFill>
                <a:srgbClr val="00B050"/>
              </a:solidFill>
            </a:ln>
          </c:spPr>
          <c:marker>
            <c:symbol val="star"/>
            <c:size val="9"/>
            <c:spPr>
              <a:solidFill>
                <a:srgbClr val="00B050"/>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D1-4617-9319-9C9BEB492DE0}"/>
                </c:ext>
              </c:extLst>
            </c:dLbl>
            <c:spPr>
              <a:noFill/>
              <a:ln>
                <a:noFill/>
              </a:ln>
              <a:effectLst/>
            </c:spPr>
            <c:txPr>
              <a:bodyPr/>
              <a:lstStyle/>
              <a:p>
                <a:pPr>
                  <a:defRPr>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MSM_Provinces'!$B$11:$K$11</c:f>
              <c:numCache>
                <c:formatCode>General</c:formatCode>
                <c:ptCount val="10"/>
                <c:pt idx="1">
                  <c:v>1.1000000000000001</c:v>
                </c:pt>
                <c:pt idx="2">
                  <c:v>1.8</c:v>
                </c:pt>
                <c:pt idx="3">
                  <c:v>3</c:v>
                </c:pt>
                <c:pt idx="4">
                  <c:v>11.8</c:v>
                </c:pt>
                <c:pt idx="5">
                  <c:v>11.7</c:v>
                </c:pt>
                <c:pt idx="6">
                  <c:v>9.9</c:v>
                </c:pt>
                <c:pt idx="7">
                  <c:v>10.9</c:v>
                </c:pt>
                <c:pt idx="8">
                  <c:v>26.2</c:v>
                </c:pt>
              </c:numCache>
            </c:numRef>
          </c:val>
          <c:smooth val="0"/>
          <c:extLst>
            <c:ext xmlns:c16="http://schemas.microsoft.com/office/drawing/2014/chart" uri="{C3380CC4-5D6E-409C-BE32-E72D297353CC}">
              <c16:uniqueId val="{00000006-81D1-4617-9319-9C9BEB492DE0}"/>
            </c:ext>
          </c:extLst>
        </c:ser>
        <c:ser>
          <c:idx val="5"/>
          <c:order val="4"/>
          <c:tx>
            <c:strRef>
              <c:f>'Data_HIV prev MSM_Provinces'!$A$12</c:f>
              <c:strCache>
                <c:ptCount val="1"/>
                <c:pt idx="0">
                  <c:v>Chongqing </c:v>
                </c:pt>
              </c:strCache>
            </c:strRef>
          </c:tx>
          <c:spPr>
            <a:ln w="38100">
              <a:solidFill>
                <a:srgbClr val="F78E1E"/>
              </a:solidFill>
            </a:ln>
          </c:spPr>
          <c:marker>
            <c:symbol val="circle"/>
            <c:size val="9"/>
            <c:spPr>
              <a:solidFill>
                <a:srgbClr val="F78E1E"/>
              </a:solidFill>
              <a:ln>
                <a:solidFill>
                  <a:schemeClr val="bg1"/>
                </a:solid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D1-4617-9319-9C9BEB492DE0}"/>
                </c:ext>
              </c:extLst>
            </c:dLbl>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MSM_Provinces'!$B$12:$K$12</c:f>
              <c:numCache>
                <c:formatCode>General</c:formatCode>
                <c:ptCount val="10"/>
                <c:pt idx="3">
                  <c:v>9.6999999999999993</c:v>
                </c:pt>
                <c:pt idx="4">
                  <c:v>11.5</c:v>
                </c:pt>
                <c:pt idx="5">
                  <c:v>13.1</c:v>
                </c:pt>
                <c:pt idx="6">
                  <c:v>16.100000000000001</c:v>
                </c:pt>
                <c:pt idx="7">
                  <c:v>15.4</c:v>
                </c:pt>
                <c:pt idx="8">
                  <c:v>11.6</c:v>
                </c:pt>
                <c:pt idx="9">
                  <c:v>14.6</c:v>
                </c:pt>
              </c:numCache>
            </c:numRef>
          </c:val>
          <c:smooth val="0"/>
          <c:extLst>
            <c:ext xmlns:c16="http://schemas.microsoft.com/office/drawing/2014/chart" uri="{C3380CC4-5D6E-409C-BE32-E72D297353CC}">
              <c16:uniqueId val="{00000008-81D1-4617-9319-9C9BEB492DE0}"/>
            </c:ext>
          </c:extLst>
        </c:ser>
        <c:ser>
          <c:idx val="6"/>
          <c:order val="5"/>
          <c:tx>
            <c:strRef>
              <c:f>'Data_HIV prev MSM_Provinces'!$A$24</c:f>
              <c:strCache>
                <c:ptCount val="1"/>
                <c:pt idx="0">
                  <c:v>Shaanxi </c:v>
                </c:pt>
              </c:strCache>
            </c:strRef>
          </c:tx>
          <c:spPr>
            <a:ln w="38100">
              <a:solidFill>
                <a:srgbClr val="00AEEF"/>
              </a:solidFill>
            </a:ln>
          </c:spPr>
          <c:marker>
            <c:symbol val="plus"/>
            <c:size val="9"/>
            <c:spPr>
              <a:solidFill>
                <a:srgbClr val="00AEEF"/>
              </a:solidFill>
              <a:ln>
                <a:solidFill>
                  <a:schemeClr val="bg1"/>
                </a:solidFill>
              </a:ln>
            </c:spPr>
          </c:marker>
          <c:dLbls>
            <c:dLbl>
              <c:idx val="9"/>
              <c:layout>
                <c:manualLayout>
                  <c:x val="0"/>
                  <c:y val="2.7272727272727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D1-4617-9319-9C9BEB492DE0}"/>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MSM_Provinces'!$B$24:$K$24</c:f>
              <c:numCache>
                <c:formatCode>General</c:formatCode>
                <c:ptCount val="10"/>
                <c:pt idx="4">
                  <c:v>3.3</c:v>
                </c:pt>
                <c:pt idx="5">
                  <c:v>3.3</c:v>
                </c:pt>
                <c:pt idx="6">
                  <c:v>5.9</c:v>
                </c:pt>
                <c:pt idx="9">
                  <c:v>13.8</c:v>
                </c:pt>
              </c:numCache>
            </c:numRef>
          </c:val>
          <c:smooth val="0"/>
          <c:extLst>
            <c:ext xmlns:c16="http://schemas.microsoft.com/office/drawing/2014/chart" uri="{C3380CC4-5D6E-409C-BE32-E72D297353CC}">
              <c16:uniqueId val="{0000000A-81D1-4617-9319-9C9BEB492DE0}"/>
            </c:ext>
          </c:extLst>
        </c:ser>
        <c:ser>
          <c:idx val="7"/>
          <c:order val="6"/>
          <c:tx>
            <c:strRef>
              <c:f>'Data_HIV prev MSM_Provinces'!$A$32</c:f>
              <c:strCache>
                <c:ptCount val="1"/>
                <c:pt idx="0">
                  <c:v>Shanghai </c:v>
                </c:pt>
              </c:strCache>
            </c:strRef>
          </c:tx>
          <c:spPr>
            <a:ln w="38100">
              <a:solidFill>
                <a:srgbClr val="EC008C"/>
              </a:solidFill>
            </a:ln>
          </c:spPr>
          <c:marker>
            <c:symbol val="star"/>
            <c:size val="7"/>
            <c:spPr>
              <a:solidFill>
                <a:srgbClr val="EC008C"/>
              </a:solidFill>
              <a:ln>
                <a:solidFill>
                  <a:schemeClr val="bg1"/>
                </a:solid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D1-4617-9319-9C9BEB492DE0}"/>
                </c:ext>
              </c:extLst>
            </c:dLbl>
            <c:spPr>
              <a:noFill/>
              <a:ln>
                <a:noFill/>
              </a:ln>
              <a:effectLst/>
            </c:spPr>
            <c:txPr>
              <a:bodyPr/>
              <a:lstStyle/>
              <a:p>
                <a:pPr>
                  <a:defRPr>
                    <a:solidFill>
                      <a:srgbClr val="EC008C"/>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MSM_Provinces'!$B$32:$K$32</c:f>
              <c:numCache>
                <c:formatCode>General</c:formatCode>
                <c:ptCount val="10"/>
                <c:pt idx="3">
                  <c:v>2.6</c:v>
                </c:pt>
                <c:pt idx="4">
                  <c:v>1.5</c:v>
                </c:pt>
                <c:pt idx="5">
                  <c:v>8</c:v>
                </c:pt>
                <c:pt idx="6">
                  <c:v>7.3</c:v>
                </c:pt>
                <c:pt idx="7">
                  <c:v>10.5</c:v>
                </c:pt>
                <c:pt idx="8">
                  <c:v>7.9</c:v>
                </c:pt>
                <c:pt idx="9">
                  <c:v>19.7</c:v>
                </c:pt>
              </c:numCache>
            </c:numRef>
          </c:val>
          <c:smooth val="0"/>
          <c:extLst>
            <c:ext xmlns:c16="http://schemas.microsoft.com/office/drawing/2014/chart" uri="{C3380CC4-5D6E-409C-BE32-E72D297353CC}">
              <c16:uniqueId val="{0000000C-81D1-4617-9319-9C9BEB492DE0}"/>
            </c:ext>
          </c:extLst>
        </c:ser>
        <c:ser>
          <c:idx val="8"/>
          <c:order val="7"/>
          <c:tx>
            <c:strRef>
              <c:f>'Data_HIV prev MSM_Provinces'!$A$33</c:f>
              <c:strCache>
                <c:ptCount val="1"/>
                <c:pt idx="0">
                  <c:v>Zhejiang </c:v>
                </c:pt>
              </c:strCache>
            </c:strRef>
          </c:tx>
          <c:spPr>
            <a:ln w="38100">
              <a:solidFill>
                <a:srgbClr val="7030A0"/>
              </a:solidFill>
            </a:ln>
          </c:spPr>
          <c:marker>
            <c:symbol val="square"/>
            <c:size val="9"/>
            <c:spPr>
              <a:solidFill>
                <a:srgbClr val="7030A0"/>
              </a:solidFill>
              <a:ln>
                <a:solidFill>
                  <a:schemeClr val="bg1"/>
                </a:solid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D1-4617-9319-9C9BEB492DE0}"/>
                </c:ext>
              </c:extLst>
            </c:dLbl>
            <c:spPr>
              <a:noFill/>
              <a:ln>
                <a:noFill/>
              </a:ln>
              <a:effectLst/>
            </c:spPr>
            <c:txPr>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'Data_HIV prev MSM_Provinces'!$B$2:$K$2</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'Data_HIV prev MSM_Provinces'!$B$33:$K$33</c:f>
              <c:numCache>
                <c:formatCode>General</c:formatCode>
                <c:ptCount val="10"/>
                <c:pt idx="3">
                  <c:v>2.8</c:v>
                </c:pt>
                <c:pt idx="4">
                  <c:v>5</c:v>
                </c:pt>
                <c:pt idx="5">
                  <c:v>8.1</c:v>
                </c:pt>
                <c:pt idx="6">
                  <c:v>5.2</c:v>
                </c:pt>
                <c:pt idx="7">
                  <c:v>8.6999999999999993</c:v>
                </c:pt>
                <c:pt idx="8">
                  <c:v>8.5</c:v>
                </c:pt>
                <c:pt idx="9">
                  <c:v>8.6999999999999993</c:v>
                </c:pt>
              </c:numCache>
            </c:numRef>
          </c:val>
          <c:smooth val="0"/>
          <c:extLst>
            <c:ext xmlns:c16="http://schemas.microsoft.com/office/drawing/2014/chart" uri="{C3380CC4-5D6E-409C-BE32-E72D297353CC}">
              <c16:uniqueId val="{0000000E-81D1-4617-9319-9C9BEB492DE0}"/>
            </c:ext>
          </c:extLst>
        </c:ser>
        <c:dLbls>
          <c:showLegendKey val="0"/>
          <c:showVal val="0"/>
          <c:showCatName val="0"/>
          <c:showSerName val="0"/>
          <c:showPercent val="0"/>
          <c:showBubbleSize val="0"/>
        </c:dLbls>
        <c:marker val="1"/>
        <c:smooth val="0"/>
        <c:axId val="85732352"/>
        <c:axId val="85771008"/>
      </c:lineChart>
      <c:catAx>
        <c:axId val="85732352"/>
        <c:scaling>
          <c:orientation val="minMax"/>
        </c:scaling>
        <c:delete val="0"/>
        <c:axPos val="b"/>
        <c:numFmt formatCode="General" sourceLinked="1"/>
        <c:majorTickMark val="out"/>
        <c:minorTickMark val="none"/>
        <c:tickLblPos val="nextTo"/>
        <c:crossAx val="85771008"/>
        <c:crosses val="autoZero"/>
        <c:auto val="1"/>
        <c:lblAlgn val="ctr"/>
        <c:lblOffset val="100"/>
        <c:noMultiLvlLbl val="0"/>
      </c:catAx>
      <c:valAx>
        <c:axId val="85771008"/>
        <c:scaling>
          <c:orientation val="minMax"/>
        </c:scaling>
        <c:delete val="0"/>
        <c:axPos val="l"/>
        <c:majorGridlines>
          <c:spPr>
            <a:ln>
              <a:solidFill>
                <a:schemeClr val="bg1">
                  <a:lumMod val="85000"/>
                </a:schemeClr>
              </a:solidFill>
              <a:prstDash val="sysDash"/>
            </a:ln>
          </c:spPr>
        </c:majorGridlines>
        <c:title>
          <c:tx>
            <c:rich>
              <a:bodyPr rot="-5400000" vert="horz"/>
              <a:lstStyle/>
              <a:p>
                <a:pPr>
                  <a:defRPr/>
                </a:pPr>
                <a:r>
                  <a:rPr lang="en-US"/>
                  <a:t>HIV prevalence (%)</a:t>
                </a:r>
              </a:p>
            </c:rich>
          </c:tx>
          <c:layout>
            <c:manualLayout>
              <c:xMode val="edge"/>
              <c:yMode val="edge"/>
              <c:x val="5.8479532163742687E-3"/>
              <c:y val="0.17464065855404437"/>
            </c:manualLayout>
          </c:layout>
          <c:overlay val="0"/>
        </c:title>
        <c:numFmt formatCode="General" sourceLinked="1"/>
        <c:majorTickMark val="out"/>
        <c:minorTickMark val="none"/>
        <c:tickLblPos val="nextTo"/>
        <c:crossAx val="85732352"/>
        <c:crosses val="autoZero"/>
        <c:crossBetween val="between"/>
      </c:valAx>
    </c:plotArea>
    <c:legend>
      <c:legendPos val="b"/>
      <c:layout>
        <c:manualLayout>
          <c:xMode val="edge"/>
          <c:yMode val="edge"/>
          <c:x val="4.5114016711213852E-2"/>
          <c:y val="0.81676592698639938"/>
          <c:w val="0.91760492667774329"/>
          <c:h val="0.1650522548317824"/>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67510751296932E-2"/>
          <c:y val="7.2173305380852551E-2"/>
          <c:w val="0.89277103337422281"/>
          <c:h val="0.60092746820109022"/>
        </c:manualLayout>
      </c:layout>
      <c:lineChart>
        <c:grouping val="standard"/>
        <c:varyColors val="0"/>
        <c:ser>
          <c:idx val="0"/>
          <c:order val="0"/>
          <c:tx>
            <c:strRef>
              <c:f>'HIV prev_MSM'!$A$3</c:f>
              <c:strCache>
                <c:ptCount val="1"/>
                <c:pt idx="0">
                  <c:v>Chengdu</c:v>
                </c:pt>
              </c:strCache>
            </c:strRef>
          </c:tx>
          <c:spPr>
            <a:ln w="38100">
              <a:solidFill>
                <a:srgbClr val="E31837"/>
              </a:solidFill>
            </a:ln>
          </c:spPr>
          <c:marker>
            <c:symbol val="diamond"/>
            <c:size val="10"/>
            <c:spPr>
              <a:solidFill>
                <a:srgbClr val="E31837"/>
              </a:solidFill>
              <a:ln>
                <a:solidFill>
                  <a:schemeClr val="bg1"/>
                </a:solidFill>
              </a:ln>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26-481E-8BF8-9B658C6E23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prev_MSM'!$B$2:$L$2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'HIV prev_MSM'!$B$3:$L$3</c:f>
              <c:numCache>
                <c:formatCode>General</c:formatCode>
                <c:ptCount val="11"/>
                <c:pt idx="5" formatCode="0.0">
                  <c:v>11.2</c:v>
                </c:pt>
                <c:pt idx="6" formatCode="0.0">
                  <c:v>13.33</c:v>
                </c:pt>
                <c:pt idx="7">
                  <c:v>14.15</c:v>
                </c:pt>
                <c:pt idx="8">
                  <c:v>15.54</c:v>
                </c:pt>
                <c:pt idx="9">
                  <c:v>13.89</c:v>
                </c:pt>
                <c:pt idx="10">
                  <c:v>17.829999999999998</c:v>
                </c:pt>
              </c:numCache>
            </c:numRef>
          </c:val>
          <c:smooth val="0"/>
          <c:extLst>
            <c:ext xmlns:c16="http://schemas.microsoft.com/office/drawing/2014/chart" uri="{C3380CC4-5D6E-409C-BE32-E72D297353CC}">
              <c16:uniqueId val="{00000001-7F26-481E-8BF8-9B658C6E2340}"/>
            </c:ext>
          </c:extLst>
        </c:ser>
        <c:ser>
          <c:idx val="1"/>
          <c:order val="1"/>
          <c:tx>
            <c:strRef>
              <c:f>'HIV prev_MSM'!$A$4</c:f>
              <c:strCache>
                <c:ptCount val="1"/>
                <c:pt idx="0">
                  <c:v>Zhengzhou, Henan</c:v>
                </c:pt>
              </c:strCache>
            </c:strRef>
          </c:tx>
          <c:spPr>
            <a:ln w="38100">
              <a:solidFill>
                <a:srgbClr val="00AEEF"/>
              </a:solidFill>
            </a:ln>
          </c:spPr>
          <c:marker>
            <c:symbol val="square"/>
            <c:size val="7"/>
            <c:spPr>
              <a:solidFill>
                <a:srgbClr val="00AEEF"/>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26-481E-8BF8-9B658C6E23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prev_MSM'!$B$2:$L$2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'HIV prev_MSM'!$B$4:$L$4</c:f>
              <c:numCache>
                <c:formatCode>General</c:formatCode>
                <c:ptCount val="11"/>
                <c:pt idx="2">
                  <c:v>0.9</c:v>
                </c:pt>
                <c:pt idx="3">
                  <c:v>3.4</c:v>
                </c:pt>
                <c:pt idx="4">
                  <c:v>2.9</c:v>
                </c:pt>
                <c:pt idx="5">
                  <c:v>5.5</c:v>
                </c:pt>
                <c:pt idx="6">
                  <c:v>5</c:v>
                </c:pt>
                <c:pt idx="7">
                  <c:v>13.2</c:v>
                </c:pt>
                <c:pt idx="8">
                  <c:v>12.5</c:v>
                </c:pt>
              </c:numCache>
            </c:numRef>
          </c:val>
          <c:smooth val="0"/>
          <c:extLst>
            <c:ext xmlns:c16="http://schemas.microsoft.com/office/drawing/2014/chart" uri="{C3380CC4-5D6E-409C-BE32-E72D297353CC}">
              <c16:uniqueId val="{00000003-7F26-481E-8BF8-9B658C6E2340}"/>
            </c:ext>
          </c:extLst>
        </c:ser>
        <c:ser>
          <c:idx val="2"/>
          <c:order val="2"/>
          <c:tx>
            <c:strRef>
              <c:f>'HIV prev_MSM'!$A$5</c:f>
              <c:strCache>
                <c:ptCount val="1"/>
                <c:pt idx="0">
                  <c:v>Harbin, Heilongjiang</c:v>
                </c:pt>
              </c:strCache>
            </c:strRef>
          </c:tx>
          <c:spPr>
            <a:ln w="38100">
              <a:solidFill>
                <a:srgbClr val="F78E1E"/>
              </a:solidFill>
            </a:ln>
          </c:spPr>
          <c:marker>
            <c:symbol val="circle"/>
            <c:size val="9"/>
            <c:spPr>
              <a:solidFill>
                <a:srgbClr val="F78E1E"/>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26-481E-8BF8-9B658C6E23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prev_MSM'!$B$2:$L$2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'HIV prev_MSM'!$B$5:$L$5</c:f>
              <c:numCache>
                <c:formatCode>General</c:formatCode>
                <c:ptCount val="11"/>
                <c:pt idx="0">
                  <c:v>1.2</c:v>
                </c:pt>
                <c:pt idx="1">
                  <c:v>1.4</c:v>
                </c:pt>
                <c:pt idx="2">
                  <c:v>0.5</c:v>
                </c:pt>
                <c:pt idx="3">
                  <c:v>1</c:v>
                </c:pt>
                <c:pt idx="4">
                  <c:v>2.8</c:v>
                </c:pt>
                <c:pt idx="5">
                  <c:v>4.4000000000000004</c:v>
                </c:pt>
                <c:pt idx="6">
                  <c:v>6</c:v>
                </c:pt>
                <c:pt idx="7">
                  <c:v>7.5</c:v>
                </c:pt>
                <c:pt idx="8">
                  <c:v>10.3</c:v>
                </c:pt>
              </c:numCache>
            </c:numRef>
          </c:val>
          <c:smooth val="0"/>
          <c:extLst>
            <c:ext xmlns:c16="http://schemas.microsoft.com/office/drawing/2014/chart" uri="{C3380CC4-5D6E-409C-BE32-E72D297353CC}">
              <c16:uniqueId val="{00000005-7F26-481E-8BF8-9B658C6E2340}"/>
            </c:ext>
          </c:extLst>
        </c:ser>
        <c:ser>
          <c:idx val="3"/>
          <c:order val="3"/>
          <c:tx>
            <c:strRef>
              <c:f>'HIV prev_MSM'!$A$6</c:f>
              <c:strCache>
                <c:ptCount val="1"/>
                <c:pt idx="0">
                  <c:v>Beijing</c:v>
                </c:pt>
              </c:strCache>
            </c:strRef>
          </c:tx>
          <c:spPr>
            <a:ln w="38100">
              <a:solidFill>
                <a:srgbClr val="EC008C"/>
              </a:solidFill>
            </a:ln>
          </c:spPr>
          <c:marker>
            <c:symbol val="plus"/>
            <c:size val="8"/>
            <c:spPr>
              <a:solidFill>
                <a:srgbClr val="EC008C"/>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26-481E-8BF8-9B658C6E23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prev_MSM'!$B$2:$L$2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'HIV prev_MSM'!$B$6:$L$6</c:f>
              <c:numCache>
                <c:formatCode>General</c:formatCode>
                <c:ptCount val="11"/>
                <c:pt idx="1">
                  <c:v>1.5</c:v>
                </c:pt>
                <c:pt idx="2">
                  <c:v>5.5</c:v>
                </c:pt>
                <c:pt idx="3">
                  <c:v>6.5</c:v>
                </c:pt>
                <c:pt idx="4">
                  <c:v>6.2</c:v>
                </c:pt>
                <c:pt idx="5">
                  <c:v>5.9</c:v>
                </c:pt>
                <c:pt idx="6">
                  <c:v>5.4</c:v>
                </c:pt>
                <c:pt idx="7">
                  <c:v>6.1</c:v>
                </c:pt>
                <c:pt idx="8">
                  <c:v>7.9</c:v>
                </c:pt>
              </c:numCache>
            </c:numRef>
          </c:val>
          <c:smooth val="0"/>
          <c:extLst>
            <c:ext xmlns:c16="http://schemas.microsoft.com/office/drawing/2014/chart" uri="{C3380CC4-5D6E-409C-BE32-E72D297353CC}">
              <c16:uniqueId val="{00000007-7F26-481E-8BF8-9B658C6E2340}"/>
            </c:ext>
          </c:extLst>
        </c:ser>
        <c:ser>
          <c:idx val="4"/>
          <c:order val="4"/>
          <c:tx>
            <c:strRef>
              <c:f>'HIV prev_MSM'!$A$7</c:f>
              <c:strCache>
                <c:ptCount val="1"/>
                <c:pt idx="0">
                  <c:v>Hefei, Anhui</c:v>
                </c:pt>
              </c:strCache>
            </c:strRef>
          </c:tx>
          <c:spPr>
            <a:ln w="38100">
              <a:solidFill>
                <a:srgbClr val="88C540"/>
              </a:solidFill>
            </a:ln>
          </c:spPr>
          <c:marker>
            <c:symbol val="x"/>
            <c:size val="9"/>
            <c:spPr>
              <a:solidFill>
                <a:srgbClr val="88C540"/>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F26-481E-8BF8-9B658C6E23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prev_MSM'!$B$2:$L$2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'HIV prev_MSM'!$B$7:$L$7</c:f>
              <c:numCache>
                <c:formatCode>General</c:formatCode>
                <c:ptCount val="11"/>
                <c:pt idx="2">
                  <c:v>3.3</c:v>
                </c:pt>
                <c:pt idx="3">
                  <c:v>3.6</c:v>
                </c:pt>
                <c:pt idx="4">
                  <c:v>3.8</c:v>
                </c:pt>
                <c:pt idx="5">
                  <c:v>3.4</c:v>
                </c:pt>
                <c:pt idx="6">
                  <c:v>3.2</c:v>
                </c:pt>
                <c:pt idx="7">
                  <c:v>4.7</c:v>
                </c:pt>
                <c:pt idx="8">
                  <c:v>6.7</c:v>
                </c:pt>
              </c:numCache>
            </c:numRef>
          </c:val>
          <c:smooth val="0"/>
          <c:extLst>
            <c:ext xmlns:c16="http://schemas.microsoft.com/office/drawing/2014/chart" uri="{C3380CC4-5D6E-409C-BE32-E72D297353CC}">
              <c16:uniqueId val="{00000009-7F26-481E-8BF8-9B658C6E2340}"/>
            </c:ext>
          </c:extLst>
        </c:ser>
        <c:dLbls>
          <c:showLegendKey val="0"/>
          <c:showVal val="0"/>
          <c:showCatName val="0"/>
          <c:showSerName val="0"/>
          <c:showPercent val="0"/>
          <c:showBubbleSize val="0"/>
        </c:dLbls>
        <c:marker val="1"/>
        <c:smooth val="0"/>
        <c:axId val="85894272"/>
        <c:axId val="85895808"/>
      </c:lineChart>
      <c:catAx>
        <c:axId val="85894272"/>
        <c:scaling>
          <c:orientation val="minMax"/>
        </c:scaling>
        <c:delete val="0"/>
        <c:axPos val="b"/>
        <c:numFmt formatCode="General" sourceLinked="1"/>
        <c:majorTickMark val="out"/>
        <c:minorTickMark val="none"/>
        <c:tickLblPos val="nextTo"/>
        <c:crossAx val="85895808"/>
        <c:crosses val="autoZero"/>
        <c:auto val="1"/>
        <c:lblAlgn val="ctr"/>
        <c:lblOffset val="100"/>
        <c:noMultiLvlLbl val="0"/>
      </c:catAx>
      <c:valAx>
        <c:axId val="85895808"/>
        <c:scaling>
          <c:orientation val="minMax"/>
        </c:scaling>
        <c:delete val="0"/>
        <c:axPos val="l"/>
        <c:title>
          <c:tx>
            <c:rich>
              <a:bodyPr rot="0" vert="horz"/>
              <a:lstStyle/>
              <a:p>
                <a:pPr>
                  <a:defRPr/>
                </a:pPr>
                <a:r>
                  <a:rPr lang="en-GB"/>
                  <a:t>%</a:t>
                </a:r>
              </a:p>
            </c:rich>
          </c:tx>
          <c:layout>
            <c:manualLayout>
              <c:xMode val="edge"/>
              <c:yMode val="edge"/>
              <c:x val="0"/>
              <c:y val="3.9691348677569155E-2"/>
            </c:manualLayout>
          </c:layout>
          <c:overlay val="0"/>
        </c:title>
        <c:numFmt formatCode="General" sourceLinked="1"/>
        <c:majorTickMark val="out"/>
        <c:minorTickMark val="none"/>
        <c:tickLblPos val="nextTo"/>
        <c:crossAx val="85894272"/>
        <c:crosses val="autoZero"/>
        <c:crossBetween val="between"/>
      </c:valAx>
    </c:plotArea>
    <c:legend>
      <c:legendPos val="b"/>
      <c:layout>
        <c:manualLayout>
          <c:xMode val="edge"/>
          <c:yMode val="edge"/>
          <c:x val="0"/>
          <c:y val="0.80614223702806376"/>
          <c:w val="1"/>
          <c:h val="0.1778321219462951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81585114360706"/>
          <c:y val="0.10961018761543696"/>
          <c:w val="0.82854295556805402"/>
          <c:h val="0.7045559930008749"/>
        </c:manualLayout>
      </c:layout>
      <c:barChart>
        <c:barDir val="col"/>
        <c:grouping val="clustered"/>
        <c:varyColors val="0"/>
        <c:ser>
          <c:idx val="0"/>
          <c:order val="0"/>
          <c:tx>
            <c:strRef>
              <c:f>'Reported cases'!$A$3</c:f>
              <c:strCache>
                <c:ptCount val="1"/>
                <c:pt idx="0">
                  <c:v>People living with HIV and AIDS</c:v>
                </c:pt>
              </c:strCache>
            </c:strRef>
          </c:tx>
          <c:spPr>
            <a:solidFill>
              <a:srgbClr val="00AEEF"/>
            </a:solidFill>
            <a:ln>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7C-4A3C-AFCE-D15F87F5DD1C}"/>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7C-4A3C-AFCE-D15F87F5DD1C}"/>
                </c:ext>
              </c:extLst>
            </c:dLbl>
            <c:spPr>
              <a:no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cases'!$B$2:$F$2</c:f>
              <c:numCache>
                <c:formatCode>General</c:formatCode>
                <c:ptCount val="5"/>
                <c:pt idx="0">
                  <c:v>2010</c:v>
                </c:pt>
                <c:pt idx="1">
                  <c:v>2011</c:v>
                </c:pt>
                <c:pt idx="2">
                  <c:v>2012</c:v>
                </c:pt>
                <c:pt idx="3">
                  <c:v>2013</c:v>
                </c:pt>
                <c:pt idx="4">
                  <c:v>2014</c:v>
                </c:pt>
              </c:numCache>
            </c:numRef>
          </c:cat>
          <c:val>
            <c:numRef>
              <c:f>'Reported cases'!$B$3:$F$3</c:f>
              <c:numCache>
                <c:formatCode>_(* #,##0_);_(* \(#,##0\);_(* "-"??_);_(@_)</c:formatCode>
                <c:ptCount val="5"/>
                <c:pt idx="0">
                  <c:v>307000</c:v>
                </c:pt>
                <c:pt idx="1">
                  <c:v>352000</c:v>
                </c:pt>
                <c:pt idx="2">
                  <c:v>386000</c:v>
                </c:pt>
                <c:pt idx="3">
                  <c:v>437000</c:v>
                </c:pt>
                <c:pt idx="4">
                  <c:v>501000</c:v>
                </c:pt>
              </c:numCache>
            </c:numRef>
          </c:val>
          <c:extLst>
            <c:ext xmlns:c16="http://schemas.microsoft.com/office/drawing/2014/chart" uri="{C3380CC4-5D6E-409C-BE32-E72D297353CC}">
              <c16:uniqueId val="{00000002-857C-4A3C-AFCE-D15F87F5DD1C}"/>
            </c:ext>
          </c:extLst>
        </c:ser>
        <c:ser>
          <c:idx val="1"/>
          <c:order val="1"/>
          <c:tx>
            <c:strRef>
              <c:f>'Reported cases'!$A$4</c:f>
              <c:strCache>
                <c:ptCount val="1"/>
                <c:pt idx="0">
                  <c:v>AIDS patients</c:v>
                </c:pt>
              </c:strCache>
            </c:strRef>
          </c:tx>
          <c:spPr>
            <a:solidFill>
              <a:srgbClr val="F78E1E"/>
            </a:solidFill>
            <a:ln>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7C-4A3C-AFCE-D15F87F5DD1C}"/>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7C-4A3C-AFCE-D15F87F5DD1C}"/>
                </c:ext>
              </c:extLst>
            </c:dLbl>
            <c:spPr>
              <a:no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cases'!$B$2:$F$2</c:f>
              <c:numCache>
                <c:formatCode>General</c:formatCode>
                <c:ptCount val="5"/>
                <c:pt idx="0">
                  <c:v>2010</c:v>
                </c:pt>
                <c:pt idx="1">
                  <c:v>2011</c:v>
                </c:pt>
                <c:pt idx="2">
                  <c:v>2012</c:v>
                </c:pt>
                <c:pt idx="3">
                  <c:v>2013</c:v>
                </c:pt>
                <c:pt idx="4">
                  <c:v>2014</c:v>
                </c:pt>
              </c:numCache>
            </c:numRef>
          </c:cat>
          <c:val>
            <c:numRef>
              <c:f>'Reported cases'!$B$4:$F$4</c:f>
              <c:numCache>
                <c:formatCode>_(* #,##0_);_(* \(#,##0\);_(* "-"??_);_(@_)</c:formatCode>
                <c:ptCount val="5"/>
                <c:pt idx="0">
                  <c:v>96000</c:v>
                </c:pt>
                <c:pt idx="1">
                  <c:v>121000</c:v>
                </c:pt>
                <c:pt idx="2">
                  <c:v>146000</c:v>
                </c:pt>
                <c:pt idx="3">
                  <c:v>174000</c:v>
                </c:pt>
                <c:pt idx="4">
                  <c:v>205000</c:v>
                </c:pt>
              </c:numCache>
            </c:numRef>
          </c:val>
          <c:extLst>
            <c:ext xmlns:c16="http://schemas.microsoft.com/office/drawing/2014/chart" uri="{C3380CC4-5D6E-409C-BE32-E72D297353CC}">
              <c16:uniqueId val="{00000005-857C-4A3C-AFCE-D15F87F5DD1C}"/>
            </c:ext>
          </c:extLst>
        </c:ser>
        <c:ser>
          <c:idx val="2"/>
          <c:order val="2"/>
          <c:tx>
            <c:strRef>
              <c:f>'Reported cases'!$A$5</c:f>
              <c:strCache>
                <c:ptCount val="1"/>
                <c:pt idx="0">
                  <c:v>AIDS-related deaths</c:v>
                </c:pt>
              </c:strCache>
            </c:strRef>
          </c:tx>
          <c:spPr>
            <a:solidFill>
              <a:sysClr val="window" lastClr="FFFFFF">
                <a:lumMod val="50000"/>
              </a:sysClr>
            </a:solidFill>
            <a:ln>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7C-4A3C-AFCE-D15F87F5DD1C}"/>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7C-4A3C-AFCE-D15F87F5DD1C}"/>
                </c:ext>
              </c:extLst>
            </c:dLbl>
            <c:spPr>
              <a:no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cases'!$B$2:$F$2</c:f>
              <c:numCache>
                <c:formatCode>General</c:formatCode>
                <c:ptCount val="5"/>
                <c:pt idx="0">
                  <c:v>2010</c:v>
                </c:pt>
                <c:pt idx="1">
                  <c:v>2011</c:v>
                </c:pt>
                <c:pt idx="2">
                  <c:v>2012</c:v>
                </c:pt>
                <c:pt idx="3">
                  <c:v>2013</c:v>
                </c:pt>
                <c:pt idx="4">
                  <c:v>2014</c:v>
                </c:pt>
              </c:numCache>
            </c:numRef>
          </c:cat>
          <c:val>
            <c:numRef>
              <c:f>'Reported cases'!$B$5:$F$5</c:f>
              <c:numCache>
                <c:formatCode>_(* #,##0_);_(* \(#,##0\);_(* "-"??_);_(@_)</c:formatCode>
                <c:ptCount val="5"/>
                <c:pt idx="0">
                  <c:v>16000</c:v>
                </c:pt>
                <c:pt idx="1">
                  <c:v>19000</c:v>
                </c:pt>
                <c:pt idx="2">
                  <c:v>22000</c:v>
                </c:pt>
                <c:pt idx="3">
                  <c:v>22000</c:v>
                </c:pt>
                <c:pt idx="4">
                  <c:v>21000</c:v>
                </c:pt>
              </c:numCache>
            </c:numRef>
          </c:val>
          <c:extLst>
            <c:ext xmlns:c16="http://schemas.microsoft.com/office/drawing/2014/chart" uri="{C3380CC4-5D6E-409C-BE32-E72D297353CC}">
              <c16:uniqueId val="{00000008-857C-4A3C-AFCE-D15F87F5DD1C}"/>
            </c:ext>
          </c:extLst>
        </c:ser>
        <c:dLbls>
          <c:showLegendKey val="0"/>
          <c:showVal val="0"/>
          <c:showCatName val="0"/>
          <c:showSerName val="0"/>
          <c:showPercent val="0"/>
          <c:showBubbleSize val="0"/>
        </c:dLbls>
        <c:gapWidth val="80"/>
        <c:axId val="86311296"/>
        <c:axId val="86312832"/>
      </c:barChart>
      <c:catAx>
        <c:axId val="86311296"/>
        <c:scaling>
          <c:orientation val="minMax"/>
        </c:scaling>
        <c:delete val="0"/>
        <c:axPos val="b"/>
        <c:numFmt formatCode="General" sourceLinked="1"/>
        <c:majorTickMark val="out"/>
        <c:minorTickMark val="none"/>
        <c:tickLblPos val="nextTo"/>
        <c:txPr>
          <a:bodyPr rot="0" vert="horz"/>
          <a:lstStyle/>
          <a:p>
            <a:pPr>
              <a:defRPr/>
            </a:pPr>
            <a:endParaRPr lang="en-US"/>
          </a:p>
        </c:txPr>
        <c:crossAx val="86312832"/>
        <c:crosses val="autoZero"/>
        <c:auto val="1"/>
        <c:lblAlgn val="ctr"/>
        <c:lblOffset val="100"/>
        <c:noMultiLvlLbl val="0"/>
      </c:catAx>
      <c:valAx>
        <c:axId val="86312832"/>
        <c:scaling>
          <c:orientation val="minMax"/>
          <c:min val="0"/>
        </c:scaling>
        <c:delete val="0"/>
        <c:axPos val="l"/>
        <c:title>
          <c:tx>
            <c:rich>
              <a:bodyPr rot="-5400000" vert="horz"/>
              <a:lstStyle/>
              <a:p>
                <a:pPr>
                  <a:defRPr/>
                </a:pPr>
                <a:r>
                  <a:rPr lang="en-GB"/>
                  <a:t>Number</a:t>
                </a:r>
              </a:p>
            </c:rich>
          </c:tx>
          <c:layout>
            <c:manualLayout>
              <c:xMode val="edge"/>
              <c:yMode val="edge"/>
              <c:x val="1.1015633915325799E-3"/>
              <c:y val="0.31128583686654554"/>
            </c:manualLayout>
          </c:layout>
          <c:overlay val="0"/>
        </c:title>
        <c:numFmt formatCode="_(* #,##0_);_(* \(#,##0\);_(* &quot;-&quot;??_);_(@_)" sourceLinked="1"/>
        <c:majorTickMark val="out"/>
        <c:minorTickMark val="none"/>
        <c:tickLblPos val="nextTo"/>
        <c:crossAx val="86311296"/>
        <c:crosses val="autoZero"/>
        <c:crossBetween val="between"/>
      </c:valAx>
    </c:plotArea>
    <c:legend>
      <c:legendPos val="b"/>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'Condom use KP'!$A$4</c:f>
              <c:strCache>
                <c:ptCount val="1"/>
                <c:pt idx="0">
                  <c:v>FSW</c:v>
                </c:pt>
              </c:strCache>
            </c:strRef>
          </c:tx>
          <c:spPr>
            <a:ln w="38100">
              <a:solidFill>
                <a:srgbClr val="88C540"/>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4F-48B7-9D9D-2B8BFF3AF7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KP'!$B$3:$K$3</c:f>
              <c:numCache>
                <c:formatCode>General</c:formatCode>
                <c:ptCount val="10"/>
                <c:pt idx="0">
                  <c:v>2004</c:v>
                </c:pt>
                <c:pt idx="1">
                  <c:v>2005</c:v>
                </c:pt>
                <c:pt idx="2">
                  <c:v>2006</c:v>
                </c:pt>
                <c:pt idx="3">
                  <c:v>2007</c:v>
                </c:pt>
                <c:pt idx="4">
                  <c:v>2009</c:v>
                </c:pt>
                <c:pt idx="5">
                  <c:v>2010</c:v>
                </c:pt>
                <c:pt idx="6">
                  <c:v>2011</c:v>
                </c:pt>
                <c:pt idx="7">
                  <c:v>2012</c:v>
                </c:pt>
                <c:pt idx="8">
                  <c:v>2013</c:v>
                </c:pt>
                <c:pt idx="9">
                  <c:v>2014</c:v>
                </c:pt>
              </c:numCache>
            </c:numRef>
          </c:cat>
          <c:val>
            <c:numRef>
              <c:f>'Condom use KP'!$B$4:$K$4</c:f>
              <c:numCache>
                <c:formatCode>General</c:formatCode>
                <c:ptCount val="10"/>
                <c:pt idx="0" formatCode="0">
                  <c:v>68.5</c:v>
                </c:pt>
                <c:pt idx="3" formatCode="0">
                  <c:v>82.05</c:v>
                </c:pt>
                <c:pt idx="4" formatCode="0">
                  <c:v>85.1</c:v>
                </c:pt>
                <c:pt idx="5" formatCode="0">
                  <c:v>85.9</c:v>
                </c:pt>
                <c:pt idx="6" formatCode="0">
                  <c:v>87.5</c:v>
                </c:pt>
                <c:pt idx="7" formatCode="0">
                  <c:v>89</c:v>
                </c:pt>
                <c:pt idx="8">
                  <c:v>90</c:v>
                </c:pt>
                <c:pt idx="9" formatCode="0">
                  <c:v>88.7</c:v>
                </c:pt>
              </c:numCache>
            </c:numRef>
          </c:val>
          <c:smooth val="0"/>
          <c:extLst>
            <c:ext xmlns:c16="http://schemas.microsoft.com/office/drawing/2014/chart" uri="{C3380CC4-5D6E-409C-BE32-E72D297353CC}">
              <c16:uniqueId val="{00000001-414F-48B7-9D9D-2B8BFF3AF772}"/>
            </c:ext>
          </c:extLst>
        </c:ser>
        <c:ser>
          <c:idx val="1"/>
          <c:order val="1"/>
          <c:tx>
            <c:strRef>
              <c:f>'Condom use KP'!$A$5</c:f>
              <c:strCache>
                <c:ptCount val="1"/>
                <c:pt idx="0">
                  <c:v>MSM</c:v>
                </c:pt>
              </c:strCache>
            </c:strRef>
          </c:tx>
          <c:spPr>
            <a:ln w="38100">
              <a:solidFill>
                <a:srgbClr val="F78E1E"/>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4F-48B7-9D9D-2B8BFF3AF7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KP'!$B$3:$K$3</c:f>
              <c:numCache>
                <c:formatCode>General</c:formatCode>
                <c:ptCount val="10"/>
                <c:pt idx="0">
                  <c:v>2004</c:v>
                </c:pt>
                <c:pt idx="1">
                  <c:v>2005</c:v>
                </c:pt>
                <c:pt idx="2">
                  <c:v>2006</c:v>
                </c:pt>
                <c:pt idx="3">
                  <c:v>2007</c:v>
                </c:pt>
                <c:pt idx="4">
                  <c:v>2009</c:v>
                </c:pt>
                <c:pt idx="5">
                  <c:v>2010</c:v>
                </c:pt>
                <c:pt idx="6">
                  <c:v>2011</c:v>
                </c:pt>
                <c:pt idx="7">
                  <c:v>2012</c:v>
                </c:pt>
                <c:pt idx="8">
                  <c:v>2013</c:v>
                </c:pt>
                <c:pt idx="9">
                  <c:v>2014</c:v>
                </c:pt>
              </c:numCache>
            </c:numRef>
          </c:cat>
          <c:val>
            <c:numRef>
              <c:f>'Condom use KP'!$B$5:$K$5</c:f>
              <c:numCache>
                <c:formatCode>0</c:formatCode>
                <c:ptCount val="10"/>
                <c:pt idx="0">
                  <c:v>44.2</c:v>
                </c:pt>
                <c:pt idx="1">
                  <c:v>41.1</c:v>
                </c:pt>
                <c:pt idx="3">
                  <c:v>64.400000000000006</c:v>
                </c:pt>
                <c:pt idx="4">
                  <c:v>73.099999999999994</c:v>
                </c:pt>
                <c:pt idx="5">
                  <c:v>73.5</c:v>
                </c:pt>
                <c:pt idx="6">
                  <c:v>74.099999999999994</c:v>
                </c:pt>
                <c:pt idx="7">
                  <c:v>76</c:v>
                </c:pt>
                <c:pt idx="8" formatCode="General">
                  <c:v>79</c:v>
                </c:pt>
                <c:pt idx="9">
                  <c:v>77.5</c:v>
                </c:pt>
              </c:numCache>
            </c:numRef>
          </c:val>
          <c:smooth val="0"/>
          <c:extLst>
            <c:ext xmlns:c16="http://schemas.microsoft.com/office/drawing/2014/chart" uri="{C3380CC4-5D6E-409C-BE32-E72D297353CC}">
              <c16:uniqueId val="{00000003-414F-48B7-9D9D-2B8BFF3AF772}"/>
            </c:ext>
          </c:extLst>
        </c:ser>
        <c:ser>
          <c:idx val="2"/>
          <c:order val="2"/>
          <c:tx>
            <c:strRef>
              <c:f>'Condom use KP'!$A$6</c:f>
              <c:strCache>
                <c:ptCount val="1"/>
                <c:pt idx="0">
                  <c:v>PWID</c:v>
                </c:pt>
              </c:strCache>
            </c:strRef>
          </c:tx>
          <c:spPr>
            <a:ln w="38100">
              <a:solidFill>
                <a:srgbClr val="00AEEF"/>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4F-48B7-9D9D-2B8BFF3AF7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KP'!$B$3:$K$3</c:f>
              <c:numCache>
                <c:formatCode>General</c:formatCode>
                <c:ptCount val="10"/>
                <c:pt idx="0">
                  <c:v>2004</c:v>
                </c:pt>
                <c:pt idx="1">
                  <c:v>2005</c:v>
                </c:pt>
                <c:pt idx="2">
                  <c:v>2006</c:v>
                </c:pt>
                <c:pt idx="3">
                  <c:v>2007</c:v>
                </c:pt>
                <c:pt idx="4">
                  <c:v>2009</c:v>
                </c:pt>
                <c:pt idx="5">
                  <c:v>2010</c:v>
                </c:pt>
                <c:pt idx="6">
                  <c:v>2011</c:v>
                </c:pt>
                <c:pt idx="7">
                  <c:v>2012</c:v>
                </c:pt>
                <c:pt idx="8">
                  <c:v>2013</c:v>
                </c:pt>
                <c:pt idx="9">
                  <c:v>2014</c:v>
                </c:pt>
              </c:numCache>
            </c:numRef>
          </c:cat>
          <c:val>
            <c:numRef>
              <c:f>'Condom use KP'!$B$6:$K$6</c:f>
              <c:numCache>
                <c:formatCode>General</c:formatCode>
                <c:ptCount val="10"/>
                <c:pt idx="3" formatCode="0">
                  <c:v>34.200000000000003</c:v>
                </c:pt>
                <c:pt idx="4" formatCode="0">
                  <c:v>35.799999999999997</c:v>
                </c:pt>
                <c:pt idx="5" formatCode="0">
                  <c:v>42.1</c:v>
                </c:pt>
                <c:pt idx="6" formatCode="0">
                  <c:v>40.400001525878906</c:v>
                </c:pt>
                <c:pt idx="7" formatCode="0">
                  <c:v>43</c:v>
                </c:pt>
                <c:pt idx="8">
                  <c:v>45</c:v>
                </c:pt>
                <c:pt idx="9" formatCode="0">
                  <c:v>44.8</c:v>
                </c:pt>
              </c:numCache>
            </c:numRef>
          </c:val>
          <c:smooth val="0"/>
          <c:extLst>
            <c:ext xmlns:c16="http://schemas.microsoft.com/office/drawing/2014/chart" uri="{C3380CC4-5D6E-409C-BE32-E72D297353CC}">
              <c16:uniqueId val="{00000005-414F-48B7-9D9D-2B8BFF3AF772}"/>
            </c:ext>
          </c:extLst>
        </c:ser>
        <c:dLbls>
          <c:showLegendKey val="0"/>
          <c:showVal val="0"/>
          <c:showCatName val="0"/>
          <c:showSerName val="0"/>
          <c:showPercent val="0"/>
          <c:showBubbleSize val="0"/>
        </c:dLbls>
        <c:smooth val="0"/>
        <c:axId val="88672896"/>
        <c:axId val="88686976"/>
      </c:lineChart>
      <c:catAx>
        <c:axId val="88672896"/>
        <c:scaling>
          <c:orientation val="minMax"/>
        </c:scaling>
        <c:delete val="0"/>
        <c:axPos val="b"/>
        <c:numFmt formatCode="General" sourceLinked="1"/>
        <c:majorTickMark val="out"/>
        <c:minorTickMark val="none"/>
        <c:tickLblPos val="nextTo"/>
        <c:crossAx val="88686976"/>
        <c:crosses val="autoZero"/>
        <c:auto val="1"/>
        <c:lblAlgn val="ctr"/>
        <c:lblOffset val="100"/>
        <c:noMultiLvlLbl val="0"/>
      </c:catAx>
      <c:valAx>
        <c:axId val="88686976"/>
        <c:scaling>
          <c:orientation val="minMax"/>
          <c:max val="100"/>
        </c:scaling>
        <c:delete val="0"/>
        <c:axPos val="l"/>
        <c:majorGridlines>
          <c:spPr>
            <a:ln>
              <a:solidFill>
                <a:schemeClr val="bg1">
                  <a:lumMod val="85000"/>
                  <a:alpha val="60000"/>
                </a:schemeClr>
              </a:solidFill>
              <a:prstDash val="sysDot"/>
            </a:ln>
          </c:spPr>
        </c:majorGridlines>
        <c:title>
          <c:tx>
            <c:rich>
              <a:bodyPr rot="0" vert="horz"/>
              <a:lstStyle/>
              <a:p>
                <a:pPr>
                  <a:defRPr/>
                </a:pPr>
                <a:r>
                  <a:rPr lang="en-US"/>
                  <a:t>%</a:t>
                </a:r>
              </a:p>
            </c:rich>
          </c:tx>
          <c:layout>
            <c:manualLayout>
              <c:xMode val="edge"/>
              <c:yMode val="edge"/>
              <c:x val="1.2272727711980232E-2"/>
              <c:y val="0.11595241545532164"/>
            </c:manualLayout>
          </c:layout>
          <c:overlay val="0"/>
        </c:title>
        <c:numFmt formatCode="0" sourceLinked="1"/>
        <c:majorTickMark val="out"/>
        <c:minorTickMark val="none"/>
        <c:tickLblPos val="nextTo"/>
        <c:crossAx val="88672896"/>
        <c:crosses val="autoZero"/>
        <c:crossBetween val="between"/>
        <c:majorUnit val="20"/>
      </c:valAx>
    </c:plotArea>
    <c:legend>
      <c:legendPos val="t"/>
      <c:layout>
        <c:manualLayout>
          <c:xMode val="edge"/>
          <c:yMode val="edge"/>
          <c:x val="0.34334538296349321"/>
          <c:y val="1.8957345971563982E-2"/>
          <c:w val="0.32997590073968025"/>
          <c:h val="9.6314761602666971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'Sterile injecting equip'!$A$5</c:f>
              <c:strCache>
                <c:ptCount val="1"/>
                <c:pt idx="0">
                  <c:v>China</c:v>
                </c:pt>
              </c:strCache>
            </c:strRef>
          </c:tx>
          <c:spPr>
            <a:solidFill>
              <a:srgbClr val="00AEE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injecting equip'!$B$4:$H$4</c:f>
              <c:strCache>
                <c:ptCount val="7"/>
                <c:pt idx="0">
                  <c:v>2007</c:v>
                </c:pt>
                <c:pt idx="1">
                  <c:v>2009</c:v>
                </c:pt>
                <c:pt idx="2">
                  <c:v>2010</c:v>
                </c:pt>
                <c:pt idx="3">
                  <c:v>2011</c:v>
                </c:pt>
                <c:pt idx="4">
                  <c:v>2012</c:v>
                </c:pt>
                <c:pt idx="5">
                  <c:v>2013</c:v>
                </c:pt>
                <c:pt idx="6">
                  <c:v>2014</c:v>
                </c:pt>
              </c:strCache>
            </c:strRef>
          </c:cat>
          <c:val>
            <c:numRef>
              <c:f>'Sterile injecting equip'!$B$5:$H$5</c:f>
              <c:numCache>
                <c:formatCode>0</c:formatCode>
                <c:ptCount val="7"/>
                <c:pt idx="0">
                  <c:v>41</c:v>
                </c:pt>
                <c:pt idx="1">
                  <c:v>72</c:v>
                </c:pt>
                <c:pt idx="2">
                  <c:v>73</c:v>
                </c:pt>
                <c:pt idx="3">
                  <c:v>66.099999999999994</c:v>
                </c:pt>
                <c:pt idx="4">
                  <c:v>69.22</c:v>
                </c:pt>
                <c:pt idx="5">
                  <c:v>70</c:v>
                </c:pt>
                <c:pt idx="6" formatCode="General">
                  <c:v>77.8</c:v>
                </c:pt>
              </c:numCache>
            </c:numRef>
          </c:val>
          <c:extLst>
            <c:ext xmlns:c16="http://schemas.microsoft.com/office/drawing/2014/chart" uri="{C3380CC4-5D6E-409C-BE32-E72D297353CC}">
              <c16:uniqueId val="{00000000-606B-4097-8A2A-247D9A8C8865}"/>
            </c:ext>
          </c:extLst>
        </c:ser>
        <c:dLbls>
          <c:showLegendKey val="0"/>
          <c:showVal val="0"/>
          <c:showCatName val="0"/>
          <c:showSerName val="0"/>
          <c:showPercent val="0"/>
          <c:showBubbleSize val="0"/>
        </c:dLbls>
        <c:gapWidth val="150"/>
        <c:axId val="88876160"/>
        <c:axId val="88877696"/>
      </c:barChart>
      <c:scatterChart>
        <c:scatterStyle val="lineMarker"/>
        <c:varyColors val="0"/>
        <c:ser>
          <c:idx val="1"/>
          <c:order val="1"/>
          <c:tx>
            <c:strRef>
              <c:f>'Sterile injecting equip'!$N$2</c:f>
              <c:strCache>
                <c:ptCount val="1"/>
                <c:pt idx="0">
                  <c:v>tar</c:v>
                </c:pt>
              </c:strCache>
            </c:strRef>
          </c:tx>
          <c:spPr>
            <a:ln w="19050">
              <a:solidFill>
                <a:srgbClr val="E31837"/>
              </a:solidFill>
              <a:prstDash val="dash"/>
            </a:ln>
          </c:spPr>
          <c:marker>
            <c:symbol val="none"/>
          </c:marker>
          <c:xVal>
            <c:numRef>
              <c:f>'Sterile injecting equip'!$M$3:$M$4</c:f>
              <c:numCache>
                <c:formatCode>General</c:formatCode>
                <c:ptCount val="2"/>
                <c:pt idx="0">
                  <c:v>0</c:v>
                </c:pt>
                <c:pt idx="1">
                  <c:v>1</c:v>
                </c:pt>
              </c:numCache>
            </c:numRef>
          </c:xVal>
          <c:yVal>
            <c:numRef>
              <c:f>'Sterile injecting equip'!$N$3:$N$4</c:f>
              <c:numCache>
                <c:formatCode>General</c:formatCode>
                <c:ptCount val="2"/>
                <c:pt idx="0">
                  <c:v>90</c:v>
                </c:pt>
                <c:pt idx="1">
                  <c:v>90</c:v>
                </c:pt>
              </c:numCache>
            </c:numRef>
          </c:yVal>
          <c:smooth val="0"/>
          <c:extLst>
            <c:ext xmlns:c16="http://schemas.microsoft.com/office/drawing/2014/chart" uri="{C3380CC4-5D6E-409C-BE32-E72D297353CC}">
              <c16:uniqueId val="{00000001-606B-4097-8A2A-247D9A8C8865}"/>
            </c:ext>
          </c:extLst>
        </c:ser>
        <c:dLbls>
          <c:showLegendKey val="0"/>
          <c:showVal val="0"/>
          <c:showCatName val="0"/>
          <c:showSerName val="0"/>
          <c:showPercent val="0"/>
          <c:showBubbleSize val="0"/>
        </c:dLbls>
        <c:axId val="88885504"/>
        <c:axId val="88883968"/>
      </c:scatterChart>
      <c:catAx>
        <c:axId val="88876160"/>
        <c:scaling>
          <c:orientation val="minMax"/>
        </c:scaling>
        <c:delete val="0"/>
        <c:axPos val="b"/>
        <c:numFmt formatCode="General" sourceLinked="0"/>
        <c:majorTickMark val="out"/>
        <c:minorTickMark val="none"/>
        <c:tickLblPos val="nextTo"/>
        <c:crossAx val="88877696"/>
        <c:crosses val="autoZero"/>
        <c:auto val="1"/>
        <c:lblAlgn val="ctr"/>
        <c:lblOffset val="100"/>
        <c:noMultiLvlLbl val="0"/>
      </c:catAx>
      <c:valAx>
        <c:axId val="88877696"/>
        <c:scaling>
          <c:orientation val="minMax"/>
          <c:max val="100"/>
          <c:min val="0"/>
        </c:scaling>
        <c:delete val="0"/>
        <c:axPos val="l"/>
        <c:title>
          <c:tx>
            <c:rich>
              <a:bodyPr rot="0" vert="horz"/>
              <a:lstStyle/>
              <a:p>
                <a:pPr>
                  <a:defRPr/>
                </a:pPr>
                <a:r>
                  <a:rPr lang="en-US"/>
                  <a:t>%</a:t>
                </a:r>
              </a:p>
            </c:rich>
          </c:tx>
          <c:layout>
            <c:manualLayout>
              <c:xMode val="edge"/>
              <c:yMode val="edge"/>
              <c:x val="9.0909090909090905E-3"/>
              <c:y val="9.4904856721246826E-4"/>
            </c:manualLayout>
          </c:layout>
          <c:overlay val="0"/>
        </c:title>
        <c:numFmt formatCode="0" sourceLinked="1"/>
        <c:majorTickMark val="out"/>
        <c:minorTickMark val="none"/>
        <c:tickLblPos val="nextTo"/>
        <c:crossAx val="88876160"/>
        <c:crosses val="autoZero"/>
        <c:crossBetween val="between"/>
        <c:majorUnit val="10"/>
      </c:valAx>
      <c:valAx>
        <c:axId val="88883968"/>
        <c:scaling>
          <c:orientation val="minMax"/>
          <c:max val="100"/>
          <c:min val="0"/>
        </c:scaling>
        <c:delete val="1"/>
        <c:axPos val="r"/>
        <c:numFmt formatCode="General" sourceLinked="1"/>
        <c:majorTickMark val="out"/>
        <c:minorTickMark val="none"/>
        <c:tickLblPos val="nextTo"/>
        <c:crossAx val="88885504"/>
        <c:crosses val="max"/>
        <c:crossBetween val="midCat"/>
        <c:majorUnit val="20"/>
      </c:valAx>
      <c:valAx>
        <c:axId val="88885504"/>
        <c:scaling>
          <c:orientation val="minMax"/>
          <c:max val="1"/>
          <c:min val="0"/>
        </c:scaling>
        <c:delete val="1"/>
        <c:axPos val="t"/>
        <c:numFmt formatCode="General" sourceLinked="1"/>
        <c:majorTickMark val="out"/>
        <c:minorTickMark val="none"/>
        <c:tickLblPos val="nextTo"/>
        <c:crossAx val="88883968"/>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12518587267846"/>
          <c:y val="4.0525706345530356E-2"/>
          <c:w val="0.76561964542168082"/>
          <c:h val="0.64566851937625447"/>
        </c:manualLayout>
      </c:layout>
      <c:barChart>
        <c:barDir val="col"/>
        <c:grouping val="clustered"/>
        <c:varyColors val="0"/>
        <c:ser>
          <c:idx val="0"/>
          <c:order val="0"/>
          <c:tx>
            <c:strRef>
              <c:f>'Cdm use MSM'!$A$3</c:f>
              <c:strCache>
                <c:ptCount val="1"/>
                <c:pt idx="0">
                  <c:v>Condom use at last anal sex</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'Cdm use MSM'!$B$2:$H$2</c:f>
              <c:numCache>
                <c:formatCode>General</c:formatCode>
                <c:ptCount val="7"/>
                <c:pt idx="0">
                  <c:v>2005</c:v>
                </c:pt>
                <c:pt idx="1">
                  <c:v>2006</c:v>
                </c:pt>
                <c:pt idx="2">
                  <c:v>2007</c:v>
                </c:pt>
                <c:pt idx="3">
                  <c:v>2008</c:v>
                </c:pt>
                <c:pt idx="4">
                  <c:v>2009</c:v>
                </c:pt>
                <c:pt idx="5">
                  <c:v>2010</c:v>
                </c:pt>
                <c:pt idx="6">
                  <c:v>2011</c:v>
                </c:pt>
              </c:numCache>
            </c:numRef>
          </c:cat>
          <c:val>
            <c:numRef>
              <c:f>'Cdm use MSM'!$B$3:$H$3</c:f>
              <c:numCache>
                <c:formatCode>0</c:formatCode>
                <c:ptCount val="7"/>
                <c:pt idx="0">
                  <c:v>66.099999999999994</c:v>
                </c:pt>
                <c:pt idx="1">
                  <c:v>73.900000000000006</c:v>
                </c:pt>
                <c:pt idx="2">
                  <c:v>71.2</c:v>
                </c:pt>
                <c:pt idx="3">
                  <c:v>73.8</c:v>
                </c:pt>
                <c:pt idx="4">
                  <c:v>71.5</c:v>
                </c:pt>
                <c:pt idx="5">
                  <c:v>73.5</c:v>
                </c:pt>
                <c:pt idx="6">
                  <c:v>74.099999999999994</c:v>
                </c:pt>
              </c:numCache>
            </c:numRef>
          </c:val>
          <c:extLst>
            <c:ext xmlns:c16="http://schemas.microsoft.com/office/drawing/2014/chart" uri="{C3380CC4-5D6E-409C-BE32-E72D297353CC}">
              <c16:uniqueId val="{00000000-1651-4DFA-8FB5-9BBAB4779B0C}"/>
            </c:ext>
          </c:extLst>
        </c:ser>
        <c:ser>
          <c:idx val="1"/>
          <c:order val="1"/>
          <c:tx>
            <c:strRef>
              <c:f>'Cdm use MSM'!$A$4</c:f>
              <c:strCache>
                <c:ptCount val="1"/>
                <c:pt idx="0">
                  <c:v>Consistent condom use during anal sex in the last 6 months </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'Cdm use MSM'!$B$2:$H$2</c:f>
              <c:numCache>
                <c:formatCode>General</c:formatCode>
                <c:ptCount val="7"/>
                <c:pt idx="0">
                  <c:v>2005</c:v>
                </c:pt>
                <c:pt idx="1">
                  <c:v>2006</c:v>
                </c:pt>
                <c:pt idx="2">
                  <c:v>2007</c:v>
                </c:pt>
                <c:pt idx="3">
                  <c:v>2008</c:v>
                </c:pt>
                <c:pt idx="4">
                  <c:v>2009</c:v>
                </c:pt>
                <c:pt idx="5">
                  <c:v>2010</c:v>
                </c:pt>
                <c:pt idx="6">
                  <c:v>2011</c:v>
                </c:pt>
              </c:numCache>
            </c:numRef>
          </c:cat>
          <c:val>
            <c:numRef>
              <c:f>'Cdm use MSM'!$B$4:$H$4</c:f>
              <c:numCache>
                <c:formatCode>0</c:formatCode>
                <c:ptCount val="7"/>
                <c:pt idx="0">
                  <c:v>40.200000000000003</c:v>
                </c:pt>
                <c:pt idx="1">
                  <c:v>33.6</c:v>
                </c:pt>
                <c:pt idx="2">
                  <c:v>33.6</c:v>
                </c:pt>
                <c:pt idx="3">
                  <c:v>41.7</c:v>
                </c:pt>
                <c:pt idx="4">
                  <c:v>40.5</c:v>
                </c:pt>
                <c:pt idx="5">
                  <c:v>42.6</c:v>
                </c:pt>
                <c:pt idx="6">
                  <c:v>43.3</c:v>
                </c:pt>
              </c:numCache>
            </c:numRef>
          </c:val>
          <c:extLst>
            <c:ext xmlns:c16="http://schemas.microsoft.com/office/drawing/2014/chart" uri="{C3380CC4-5D6E-409C-BE32-E72D297353CC}">
              <c16:uniqueId val="{00000001-1651-4DFA-8FB5-9BBAB4779B0C}"/>
            </c:ext>
          </c:extLst>
        </c:ser>
        <c:dLbls>
          <c:showLegendKey val="0"/>
          <c:showVal val="0"/>
          <c:showCatName val="0"/>
          <c:showSerName val="0"/>
          <c:showPercent val="0"/>
          <c:showBubbleSize val="0"/>
        </c:dLbls>
        <c:gapWidth val="150"/>
        <c:axId val="88985984"/>
        <c:axId val="88987520"/>
      </c:barChart>
      <c:scatterChart>
        <c:scatterStyle val="lineMarker"/>
        <c:varyColors val="0"/>
        <c:ser>
          <c:idx val="2"/>
          <c:order val="2"/>
          <c:tx>
            <c:strRef>
              <c:f>'Cdm use MSM'!$I$6</c:f>
              <c:strCache>
                <c:ptCount val="1"/>
                <c:pt idx="0">
                  <c:v>Target</c:v>
                </c:pt>
              </c:strCache>
            </c:strRef>
          </c:tx>
          <c:spPr>
            <a:ln w="15875">
              <a:solidFill>
                <a:srgbClr val="E31837"/>
              </a:solidFill>
              <a:prstDash val="dash"/>
            </a:ln>
          </c:spPr>
          <c:marker>
            <c:symbol val="none"/>
          </c:marker>
          <c:xVal>
            <c:numRef>
              <c:f>'Cdm use MSM'!$H$7:$H$8</c:f>
              <c:numCache>
                <c:formatCode>General</c:formatCode>
                <c:ptCount val="2"/>
                <c:pt idx="0">
                  <c:v>0</c:v>
                </c:pt>
                <c:pt idx="1">
                  <c:v>1</c:v>
                </c:pt>
              </c:numCache>
            </c:numRef>
          </c:xVal>
          <c:yVal>
            <c:numRef>
              <c:f>'Cdm use MSM'!$I$7:$I$8</c:f>
              <c:numCache>
                <c:formatCode>General</c:formatCode>
                <c:ptCount val="2"/>
                <c:pt idx="0">
                  <c:v>90</c:v>
                </c:pt>
                <c:pt idx="1">
                  <c:v>90</c:v>
                </c:pt>
              </c:numCache>
            </c:numRef>
          </c:yVal>
          <c:smooth val="0"/>
          <c:extLst>
            <c:ext xmlns:c16="http://schemas.microsoft.com/office/drawing/2014/chart" uri="{C3380CC4-5D6E-409C-BE32-E72D297353CC}">
              <c16:uniqueId val="{00000002-1651-4DFA-8FB5-9BBAB4779B0C}"/>
            </c:ext>
          </c:extLst>
        </c:ser>
        <c:dLbls>
          <c:showLegendKey val="0"/>
          <c:showVal val="0"/>
          <c:showCatName val="0"/>
          <c:showSerName val="0"/>
          <c:showPercent val="0"/>
          <c:showBubbleSize val="0"/>
        </c:dLbls>
        <c:axId val="89015808"/>
        <c:axId val="89014272"/>
      </c:scatterChart>
      <c:catAx>
        <c:axId val="88985984"/>
        <c:scaling>
          <c:orientation val="minMax"/>
        </c:scaling>
        <c:delete val="0"/>
        <c:axPos val="b"/>
        <c:numFmt formatCode="General" sourceLinked="1"/>
        <c:majorTickMark val="out"/>
        <c:minorTickMark val="none"/>
        <c:tickLblPos val="nextTo"/>
        <c:crossAx val="88987520"/>
        <c:crosses val="autoZero"/>
        <c:auto val="1"/>
        <c:lblAlgn val="ctr"/>
        <c:lblOffset val="100"/>
        <c:noMultiLvlLbl val="0"/>
      </c:catAx>
      <c:valAx>
        <c:axId val="88987520"/>
        <c:scaling>
          <c:orientation val="minMax"/>
          <c:max val="100"/>
          <c:min val="0"/>
        </c:scaling>
        <c:delete val="0"/>
        <c:axPos val="l"/>
        <c:title>
          <c:tx>
            <c:rich>
              <a:bodyPr rot="0" vert="horz"/>
              <a:lstStyle/>
              <a:p>
                <a:pPr>
                  <a:defRPr/>
                </a:pPr>
                <a:r>
                  <a:rPr lang="en-GB"/>
                  <a:t>%</a:t>
                </a:r>
              </a:p>
            </c:rich>
          </c:tx>
          <c:layout>
            <c:manualLayout>
              <c:xMode val="edge"/>
              <c:yMode val="edge"/>
              <c:x val="1.4964344079631531E-3"/>
              <c:y val="3.8983325613710054E-2"/>
            </c:manualLayout>
          </c:layout>
          <c:overlay val="0"/>
        </c:title>
        <c:numFmt formatCode="0" sourceLinked="1"/>
        <c:majorTickMark val="out"/>
        <c:minorTickMark val="none"/>
        <c:tickLblPos val="nextTo"/>
        <c:crossAx val="88985984"/>
        <c:crosses val="autoZero"/>
        <c:crossBetween val="between"/>
        <c:majorUnit val="10"/>
      </c:valAx>
      <c:valAx>
        <c:axId val="89014272"/>
        <c:scaling>
          <c:orientation val="minMax"/>
          <c:max val="100"/>
          <c:min val="0"/>
        </c:scaling>
        <c:delete val="1"/>
        <c:axPos val="r"/>
        <c:numFmt formatCode="General" sourceLinked="1"/>
        <c:majorTickMark val="out"/>
        <c:minorTickMark val="none"/>
        <c:tickLblPos val="nextTo"/>
        <c:crossAx val="89015808"/>
        <c:crosses val="max"/>
        <c:crossBetween val="midCat"/>
        <c:majorUnit val="10"/>
      </c:valAx>
      <c:valAx>
        <c:axId val="89015808"/>
        <c:scaling>
          <c:orientation val="minMax"/>
          <c:max val="1"/>
          <c:min val="0"/>
        </c:scaling>
        <c:delete val="1"/>
        <c:axPos val="t"/>
        <c:numFmt formatCode="General" sourceLinked="1"/>
        <c:majorTickMark val="out"/>
        <c:minorTickMark val="none"/>
        <c:tickLblPos val="nextTo"/>
        <c:crossAx val="89014272"/>
        <c:crosses val="max"/>
        <c:crossBetween val="midCat"/>
        <c:majorUnit val="0.2"/>
      </c:valAx>
    </c:plotArea>
    <c:legend>
      <c:legendPos val="b"/>
      <c:legendEntry>
        <c:idx val="2"/>
        <c:delete val="1"/>
      </c:legendEntry>
      <c:layout>
        <c:manualLayout>
          <c:xMode val="edge"/>
          <c:yMode val="edge"/>
          <c:x val="4.9999968185794955E-2"/>
          <c:y val="0.80393726519479181"/>
          <c:w val="0.76075050760164409"/>
          <c:h val="0.1960627348052081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0.69231</cdr:x>
      <cdr:y>0.14894</cdr:y>
    </cdr:from>
    <cdr:to>
      <cdr:x>0.99873</cdr:x>
      <cdr:y>0.84515</cdr:y>
    </cdr:to>
    <cdr:grpSp>
      <cdr:nvGrpSpPr>
        <cdr:cNvPr id="6" name="Group 5">
          <a:extLst xmlns:a="http://schemas.openxmlformats.org/drawingml/2006/main">
            <a:ext uri="{FF2B5EF4-FFF2-40B4-BE49-F238E27FC236}">
              <a16:creationId xmlns:a16="http://schemas.microsoft.com/office/drawing/2014/main" id="{48594E2F-4BB8-4AC7-BA23-E42ACC04A255}"/>
            </a:ext>
          </a:extLst>
        </cdr:cNvPr>
        <cdr:cNvGrpSpPr/>
      </cdr:nvGrpSpPr>
      <cdr:grpSpPr>
        <a:xfrm xmlns:a="http://schemas.openxmlformats.org/drawingml/2006/main">
          <a:off x="6858023" y="533414"/>
          <a:ext cx="3035396" cy="2493406"/>
          <a:chOff x="0" y="57764"/>
          <a:chExt cx="1607102" cy="1218668"/>
        </a:xfrm>
      </cdr:grpSpPr>
      <cdr:sp macro="" textlink="">
        <cdr:nvSpPr>
          <cdr:cNvPr id="7" name="Rounded Rectangle 6"/>
          <cdr:cNvSpPr/>
        </cdr:nvSpPr>
        <cdr:spPr>
          <a:xfrm xmlns:a="http://schemas.openxmlformats.org/drawingml/2006/main">
            <a:off x="0" y="471575"/>
            <a:ext cx="1607102" cy="35311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F78E1E"/>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50000"/>
              </a:lnSpc>
            </a:pPr>
            <a:r>
              <a:rPr lang="en-US" sz="1400" b="0">
                <a:solidFill>
                  <a:sysClr val="windowText" lastClr="000000"/>
                </a:solidFill>
                <a:latin typeface="Arial" pitchFamily="34" charset="0"/>
                <a:cs typeface="Arial" pitchFamily="34" charset="0"/>
              </a:rPr>
              <a:t>Medium coverage: &gt;100–&lt;200 syringes per PWID per year</a:t>
            </a:r>
          </a:p>
        </cdr:txBody>
      </cdr:sp>
      <cdr:sp macro="" textlink="">
        <cdr:nvSpPr>
          <cdr:cNvPr id="8" name="Rounded Rectangle 7"/>
          <cdr:cNvSpPr/>
        </cdr:nvSpPr>
        <cdr:spPr>
          <a:xfrm xmlns:a="http://schemas.openxmlformats.org/drawingml/2006/main">
            <a:off x="0" y="923313"/>
            <a:ext cx="1607102" cy="35311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E31837"/>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50000"/>
              </a:lnSpc>
            </a:pPr>
            <a:r>
              <a:rPr lang="en-US" sz="1400" b="0">
                <a:solidFill>
                  <a:sysClr val="windowText" lastClr="000000"/>
                </a:solidFill>
                <a:latin typeface="Arial" pitchFamily="34" charset="0"/>
                <a:cs typeface="Arial" pitchFamily="34" charset="0"/>
              </a:rPr>
              <a:t>Low coverage: &lt;100 syringes per PWID per year</a:t>
            </a:r>
          </a:p>
        </cdr:txBody>
      </cdr:sp>
      <cdr:sp macro="" textlink="">
        <cdr:nvSpPr>
          <cdr:cNvPr id="9" name="Rounded Rectangle 8"/>
          <cdr:cNvSpPr/>
        </cdr:nvSpPr>
        <cdr:spPr>
          <a:xfrm xmlns:a="http://schemas.openxmlformats.org/drawingml/2006/main">
            <a:off x="0" y="57764"/>
            <a:ext cx="1607102" cy="353119"/>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88C540"/>
            </a:solidFill>
            <a:prstDash val="sys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50000"/>
              </a:lnSpc>
            </a:pPr>
            <a:r>
              <a:rPr lang="en-US" sz="1400" b="0" dirty="0">
                <a:solidFill>
                  <a:sysClr val="windowText" lastClr="000000"/>
                </a:solidFill>
                <a:latin typeface="Arial" pitchFamily="34" charset="0"/>
                <a:cs typeface="Arial" pitchFamily="34" charset="0"/>
              </a:rPr>
              <a:t>High coverage: &gt;200 syringes per PWID per year</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0.10811</cdr:x>
      <cdr:y>0.92658</cdr:y>
    </cdr:from>
    <cdr:to>
      <cdr:x>0.92958</cdr:x>
      <cdr:y>0.97066</cdr:y>
    </cdr:to>
    <cdr:sp macro="" textlink="">
      <cdr:nvSpPr>
        <cdr:cNvPr id="2" name="TextBox 1"/>
        <cdr:cNvSpPr txBox="1"/>
      </cdr:nvSpPr>
      <cdr:spPr>
        <a:xfrm xmlns:a="http://schemas.openxmlformats.org/drawingml/2006/main">
          <a:off x="914401" y="3846494"/>
          <a:ext cx="6948158" cy="182989"/>
        </a:xfrm>
        <a:prstGeom xmlns:a="http://schemas.openxmlformats.org/drawingml/2006/main" prst="rect">
          <a:avLst/>
        </a:prstGeom>
        <a:ln xmlns:a="http://schemas.openxmlformats.org/drawingml/2006/main">
          <a:solidFill>
            <a:srgbClr val="88C540"/>
          </a:solid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 Number of people on ART tested for viral load in 2014 with undetectable viral load</a:t>
          </a:r>
          <a:endParaRPr lang="th-TH" sz="1100" b="1"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0.00812</cdr:y>
    </cdr:from>
    <cdr:to>
      <cdr:x>1</cdr:x>
      <cdr:y>0.13424</cdr:y>
    </cdr:to>
    <cdr:sp macro="" textlink="">
      <cdr:nvSpPr>
        <cdr:cNvPr id="5" name="TextBox 1"/>
        <cdr:cNvSpPr txBox="1"/>
      </cdr:nvSpPr>
      <cdr:spPr>
        <a:xfrm xmlns:a="http://schemas.openxmlformats.org/drawingml/2006/main">
          <a:off x="0" y="31750"/>
          <a:ext cx="2530496" cy="49343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AEEF"/>
              </a:solidFill>
              <a:effectLst/>
              <a:uLnTx/>
              <a:uFillTx/>
              <a:latin typeface="Arial" pitchFamily="34" charset="0"/>
              <a:cs typeface="Arial" pitchFamily="34" charset="0"/>
            </a:rPr>
            <a:t>HIV testing coverage among pregnant women</a:t>
          </a:r>
          <a:endParaRPr kumimoji="0" lang="en-GB" sz="1400" b="0" i="0" u="none" strike="noStrike" kern="0" cap="none" spc="0" normalizeH="0" baseline="0" noProof="0">
            <a:ln>
              <a:noFill/>
            </a:ln>
            <a:solidFill>
              <a:srgbClr val="00AEEF"/>
            </a:solidFill>
            <a:effectLst/>
            <a:uLnTx/>
            <a:uFillTx/>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0.01055</cdr:y>
    </cdr:from>
    <cdr:to>
      <cdr:x>1</cdr:x>
      <cdr:y>0.13432</cdr:y>
    </cdr:to>
    <cdr:sp macro="" textlink="">
      <cdr:nvSpPr>
        <cdr:cNvPr id="3" name="TextBox 1"/>
        <cdr:cNvSpPr txBox="1"/>
      </cdr:nvSpPr>
      <cdr:spPr>
        <a:xfrm xmlns:a="http://schemas.openxmlformats.org/drawingml/2006/main">
          <a:off x="0" y="41275"/>
          <a:ext cx="2455730" cy="4841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a:pPr>
          <a:r>
            <a:rPr lang="en-US" sz="1400" b="1" dirty="0">
              <a:solidFill>
                <a:srgbClr val="00AEEF"/>
              </a:solidFill>
              <a:latin typeface="Arial" pitchFamily="34" charset="0"/>
              <a:cs typeface="Arial" pitchFamily="34" charset="0"/>
            </a:rPr>
            <a:t>4,400 pregnant women living with HIV registered and delivered in 2014</a:t>
          </a:r>
          <a:endParaRPr lang="en-GB" sz="1400" dirty="0">
            <a:solidFill>
              <a:srgbClr val="00AEEF"/>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11/18/19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386790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3873788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149232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280646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319751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319751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208877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38161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823441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a:t>
            </a:fld>
            <a:endParaRPr lang="en-US"/>
          </a:p>
        </p:txBody>
      </p:sp>
    </p:spTree>
    <p:extLst>
      <p:ext uri="{BB962C8B-B14F-4D97-AF65-F5344CB8AC3E}">
        <p14:creationId xmlns:p14="http://schemas.microsoft.com/office/powerpoint/2010/main" val="185741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10193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269077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4193825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234656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2356465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C7A5E-C5A6-0545-BAA5-F9C024F010D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2916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a:t>
            </a:fld>
            <a:endParaRPr lang="en-US"/>
          </a:p>
        </p:txBody>
      </p:sp>
    </p:spTree>
    <p:extLst>
      <p:ext uri="{BB962C8B-B14F-4D97-AF65-F5344CB8AC3E}">
        <p14:creationId xmlns:p14="http://schemas.microsoft.com/office/powerpoint/2010/main" val="38627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6</a:t>
            </a:fld>
            <a:endParaRPr lang="en-US"/>
          </a:p>
        </p:txBody>
      </p:sp>
    </p:spTree>
    <p:extLst>
      <p:ext uri="{BB962C8B-B14F-4D97-AF65-F5344CB8AC3E}">
        <p14:creationId xmlns:p14="http://schemas.microsoft.com/office/powerpoint/2010/main" val="211149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8</a:t>
            </a:fld>
            <a:endParaRPr lang="en-US"/>
          </a:p>
        </p:txBody>
      </p:sp>
    </p:spTree>
    <p:extLst>
      <p:ext uri="{BB962C8B-B14F-4D97-AF65-F5344CB8AC3E}">
        <p14:creationId xmlns:p14="http://schemas.microsoft.com/office/powerpoint/2010/main" val="380591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87769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3281233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328123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327094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716D00C-945F-44AA-80D9-B501B6302AB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70236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ADDA40EE-F92C-456C-8166-EBAE37FFA18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64620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622CBE5-C9D9-4258-AE6F-12CCD772899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481628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8700670-3C07-453E-98FF-1E25ADA5A1C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208298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01A56669-2736-47CF-9BF8-BAA7D2C3C61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64276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1AAD56C-7359-45A5-8ECE-070878B7958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941555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9CAE604A-B2DC-4337-BE27-AFE8A4B71A0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664360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A07AA17-5FB0-444F-A033-251C5508B0F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665377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015552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781862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2574930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7056728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0872363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76771727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8050863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1709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8732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005368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05428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7167130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824157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312653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833396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115570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3A222E1E-AF71-604E-87CE-06A17C4A0DFB}" type="slidenum">
              <a:rPr lang="th-TH"/>
              <a:pPr/>
              <a:t>‹#›</a:t>
            </a:fld>
            <a:endParaRPr lang="th-TH"/>
          </a:p>
        </p:txBody>
      </p:sp>
    </p:spTree>
    <p:extLst>
      <p:ext uri="{BB962C8B-B14F-4D97-AF65-F5344CB8AC3E}">
        <p14:creationId xmlns:p14="http://schemas.microsoft.com/office/powerpoint/2010/main" val="81800729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944783DE-9DBB-624B-9DAD-9F71ADCDA402}" type="slidenum">
              <a:rPr lang="th-TH"/>
              <a:pPr/>
              <a:t>‹#›</a:t>
            </a:fld>
            <a:endParaRPr lang="th-TH"/>
          </a:p>
        </p:txBody>
      </p:sp>
    </p:spTree>
    <p:extLst>
      <p:ext uri="{BB962C8B-B14F-4D97-AF65-F5344CB8AC3E}">
        <p14:creationId xmlns:p14="http://schemas.microsoft.com/office/powerpoint/2010/main" val="249866828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9A30598-FE0A-B449-BE97-2485C18F0C03}" type="slidenum">
              <a:rPr lang="th-TH"/>
              <a:pPr/>
              <a:t>‹#›</a:t>
            </a:fld>
            <a:endParaRPr lang="th-TH"/>
          </a:p>
        </p:txBody>
      </p:sp>
    </p:spTree>
    <p:extLst>
      <p:ext uri="{BB962C8B-B14F-4D97-AF65-F5344CB8AC3E}">
        <p14:creationId xmlns:p14="http://schemas.microsoft.com/office/powerpoint/2010/main" val="56544787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AA7A60B1-3F90-4A4C-A8EF-F6CCFD8E50A4}" type="slidenum">
              <a:rPr lang="th-TH"/>
              <a:pPr/>
              <a:t>‹#›</a:t>
            </a:fld>
            <a:endParaRPr lang="th-TH"/>
          </a:p>
        </p:txBody>
      </p:sp>
    </p:spTree>
    <p:extLst>
      <p:ext uri="{BB962C8B-B14F-4D97-AF65-F5344CB8AC3E}">
        <p14:creationId xmlns:p14="http://schemas.microsoft.com/office/powerpoint/2010/main" val="258538169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9D833C6D-8637-714B-9745-6BCA58E6393D}" type="slidenum">
              <a:rPr lang="th-TH"/>
              <a:pPr/>
              <a:t>‹#›</a:t>
            </a:fld>
            <a:endParaRPr lang="th-TH"/>
          </a:p>
        </p:txBody>
      </p:sp>
    </p:spTree>
    <p:extLst>
      <p:ext uri="{BB962C8B-B14F-4D97-AF65-F5344CB8AC3E}">
        <p14:creationId xmlns:p14="http://schemas.microsoft.com/office/powerpoint/2010/main" val="30503600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E9D0B1B-BB3A-2840-9C22-73B61126EB45}" type="slidenum">
              <a:rPr lang="th-TH"/>
              <a:pPr/>
              <a:t>‹#›</a:t>
            </a:fld>
            <a:endParaRPr lang="th-TH"/>
          </a:p>
        </p:txBody>
      </p:sp>
    </p:spTree>
    <p:extLst>
      <p:ext uri="{BB962C8B-B14F-4D97-AF65-F5344CB8AC3E}">
        <p14:creationId xmlns:p14="http://schemas.microsoft.com/office/powerpoint/2010/main" val="99461642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10D1F89D-E185-B743-BF90-259157769448}" type="slidenum">
              <a:rPr lang="th-TH"/>
              <a:pPr/>
              <a:t>‹#›</a:t>
            </a:fld>
            <a:endParaRPr lang="th-TH"/>
          </a:p>
        </p:txBody>
      </p:sp>
    </p:spTree>
    <p:extLst>
      <p:ext uri="{BB962C8B-B14F-4D97-AF65-F5344CB8AC3E}">
        <p14:creationId xmlns:p14="http://schemas.microsoft.com/office/powerpoint/2010/main" val="344821378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1B07850-D60B-8A4B-B493-E0A0463FF622}" type="slidenum">
              <a:rPr lang="th-TH"/>
              <a:pPr/>
              <a:t>‹#›</a:t>
            </a:fld>
            <a:endParaRPr lang="th-TH"/>
          </a:p>
        </p:txBody>
      </p:sp>
    </p:spTree>
    <p:extLst>
      <p:ext uri="{BB962C8B-B14F-4D97-AF65-F5344CB8AC3E}">
        <p14:creationId xmlns:p14="http://schemas.microsoft.com/office/powerpoint/2010/main" val="334227626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9646854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58814948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73933403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8206337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682069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0262099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5884776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65481699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249767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252168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132230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561231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6260551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5410163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25272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565386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86200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2201536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010463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087712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167843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1385277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148939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73743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279CB1D-01DE-45CC-947D-D15D2BBE74AC}"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1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2717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5817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5536971C-AAD1-B74E-A7A9-2FD3CD55393A}"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3080"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cs typeface="Cordia New" charset="0"/>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0"/>
            </a:endParaRPr>
          </a:p>
        </p:txBody>
      </p:sp>
    </p:spTree>
    <p:extLst>
      <p:ext uri="{BB962C8B-B14F-4D97-AF65-F5344CB8AC3E}">
        <p14:creationId xmlns:p14="http://schemas.microsoft.com/office/powerpoint/2010/main" val="15741679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3401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05167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0904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chart" Target="../charts/chart7.xml"/><Relationship Id="rId4" Type="http://schemas.openxmlformats.org/officeDocument/2006/relationships/hyperlink" Target="http://www.aidsinfoonlin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chart" Target="../charts/chart8.xml"/><Relationship Id="rId4" Type="http://schemas.openxmlformats.org/officeDocument/2006/relationships/hyperlink" Target="http://www.aidsinfoonlin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7.xml"/><Relationship Id="rId6" Type="http://schemas.openxmlformats.org/officeDocument/2006/relationships/slide" Target="slide29.xml"/><Relationship Id="rId5" Type="http://schemas.openxmlformats.org/officeDocument/2006/relationships/slide" Target="slide23.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63.xm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63.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63.xml"/><Relationship Id="rId4" Type="http://schemas.openxmlformats.org/officeDocument/2006/relationships/hyperlink" Target="http://www.aidsdatahub.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chart" Target="../charts/chart22.xml"/><Relationship Id="rId4" Type="http://schemas.openxmlformats.org/officeDocument/2006/relationships/hyperlink" Target="http://www.aidsinfoonline.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chart" Target="../charts/chart23.xml"/><Relationship Id="rId4" Type="http://schemas.openxmlformats.org/officeDocument/2006/relationships/hyperlink" Target="http://www.aidsinfoonlin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chart" Target="../charts/chart24.xml"/><Relationship Id="rId4" Type="http://schemas.openxmlformats.org/officeDocument/2006/relationships/hyperlink" Target="http://www.aidsinfoonline.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slideLayout" Target="../slideLayouts/slideLayout23.xml"/><Relationship Id="rId1" Type="http://schemas.openxmlformats.org/officeDocument/2006/relationships/themeOverride" Target="../theme/themeOverride27.xml"/><Relationship Id="rId4" Type="http://schemas.openxmlformats.org/officeDocument/2006/relationships/hyperlink" Target="http://www.aidsdatahub.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31.xml"/><Relationship Id="rId1" Type="http://schemas.openxmlformats.org/officeDocument/2006/relationships/themeOverride" Target="../theme/themeOverride29.xml"/><Relationship Id="rId5" Type="http://schemas.openxmlformats.org/officeDocument/2006/relationships/chart" Target="../charts/chart29.xml"/><Relationship Id="rId4" Type="http://schemas.openxmlformats.org/officeDocument/2006/relationships/chart" Target="../charts/chart2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hemeOverride" Target="../theme/themeOverride32.xml"/><Relationship Id="rId5" Type="http://schemas.openxmlformats.org/officeDocument/2006/relationships/hyperlink" Target="http://www.aidsdatahub.org/" TargetMode="Externa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chart" Target="../charts/chart1.xml"/><Relationship Id="rId4" Type="http://schemas.openxmlformats.org/officeDocument/2006/relationships/hyperlink" Target="http://www.aidsinfoonline.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chart" Target="../charts/chart2.xml"/><Relationship Id="rId4" Type="http://schemas.openxmlformats.org/officeDocument/2006/relationships/hyperlink" Target="http://www.aidsinfoonlin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0" y="441616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China</a:t>
            </a:r>
            <a:endParaRPr lang="th-TH" dirty="0"/>
          </a:p>
        </p:txBody>
      </p:sp>
      <p:sp>
        <p:nvSpPr>
          <p:cNvPr id="3" name="TextBox 2"/>
          <p:cNvSpPr txBox="1"/>
          <p:nvPr/>
        </p:nvSpPr>
        <p:spPr>
          <a:xfrm>
            <a:off x="340242" y="5761074"/>
            <a:ext cx="5791200" cy="461665"/>
          </a:xfrm>
          <a:prstGeom prst="rect">
            <a:avLst/>
          </a:prstGeom>
          <a:noFill/>
        </p:spPr>
        <p:txBody>
          <a:bodyPr wrap="square" rtlCol="0">
            <a:spAutoFit/>
          </a:bodyPr>
          <a:lstStyle/>
          <a:p>
            <a:r>
              <a:rPr lang="en-US" sz="2400" b="1" dirty="0">
                <a:solidFill>
                  <a:schemeClr val="bg1"/>
                </a:solidFill>
              </a:rPr>
              <a:t>Last Updated: </a:t>
            </a:r>
            <a:r>
              <a:rPr lang="en-US" sz="2400" b="1" i="1" dirty="0">
                <a:solidFill>
                  <a:schemeClr val="bg1"/>
                </a:solidFill>
              </a:rPr>
              <a:t>November 2019</a:t>
            </a:r>
            <a:endParaRPr lang="en-GB" sz="2400" b="1" i="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125200" cy="504000"/>
          </a:xfrm>
        </p:spPr>
        <p:txBody>
          <a:bodyPr/>
          <a:lstStyle/>
          <a:p>
            <a:r>
              <a:rPr lang="en-GB" dirty="0"/>
              <a:t>HIV prevalence among key populations in selected cities/provinces</a:t>
            </a: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10633" y="5596211"/>
            <a:ext cx="11277600" cy="1219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1. Chengdu Center for Disease Control and Prevention. (2014). Intensifying HIV response among MSMs with city-approach in Chengdu city, China; 2. Wang, L., et al. (2012). "HIV Prevalence and Influencing Factors Analysis of Sentinel Surveillance among Men who Have Sex with Men in China, 2003 - 2011." Chin Med J </a:t>
            </a:r>
            <a:r>
              <a:rPr lang="en-US" sz="800" b="1" dirty="0"/>
              <a:t>125</a:t>
            </a:r>
            <a:r>
              <a:rPr lang="en-US" sz="800" dirty="0"/>
              <a:t>(11): 1857-1861.; 3. Wu, Z., et al. (2013). "HIV and syphilis prevalence among men who have sex with men: a cross-sectional survey of 61 cities in China." Clinical Infectious Diseases </a:t>
            </a:r>
            <a:r>
              <a:rPr lang="en-US" sz="800" b="1" dirty="0"/>
              <a:t>57</a:t>
            </a:r>
            <a:r>
              <a:rPr lang="en-US" sz="800" dirty="0"/>
              <a:t>(2): 298-309.; 4. Workbook data for 2009 HIV estimates; 5. Wang, L. et al. (2014). The HIV, Syphilis, and HCV Epidemics Among Female Sex Workers in China: Results From a Serial Cross-Sectional Study Between 2008 and 2012. Clinical Infectious Diseases 2014;59(1):1–9. DOI: 10.1093/</a:t>
            </a:r>
            <a:r>
              <a:rPr lang="en-US" sz="800" dirty="0" err="1"/>
              <a:t>cid</a:t>
            </a:r>
            <a:r>
              <a:rPr lang="en-US" sz="800" dirty="0"/>
              <a:t>/ciu245; 6. Chow, E. P., et al. (2014). "HIV Prevalence Trends, Risky </a:t>
            </a:r>
            <a:r>
              <a:rPr lang="en-US" sz="800" dirty="0" err="1"/>
              <a:t>Behaviours</a:t>
            </a:r>
            <a:r>
              <a:rPr lang="en-US" sz="800" dirty="0"/>
              <a:t>, and Governmental and Community Responses to the Epidemic among Men Who Have Sex with Men in China." </a:t>
            </a:r>
            <a:r>
              <a:rPr lang="en-US" sz="800" dirty="0" err="1"/>
              <a:t>BioMed</a:t>
            </a:r>
            <a:r>
              <a:rPr lang="en-US" sz="800" dirty="0"/>
              <a:t> research international 2014; 7. MEI Lin, et al. (2014). Survey of sexual behavior </a:t>
            </a:r>
            <a:r>
              <a:rPr lang="en-US" sz="800" dirty="0" err="1"/>
              <a:t>characteristics,HIV</a:t>
            </a:r>
            <a:r>
              <a:rPr lang="en-US" sz="800" dirty="0"/>
              <a:t> infection status and sexually transmitted disease prevalence among men who have sex with men in Taiyuan,Shanxi,2013. Disease Surveillance, Year 2014 , Issue 10 , Page 776-781; 8. Ma et al. (2015). HIV infection status among men who have sex with men in Henan, 2008-2013. Chinese Journal of Epidemiology, Year 2015 , Issue 2 , Page 158-161; 9. Li, L et al. (2014). Infection status of HIV and its influence factors among men who have sex with men in Sichuan province. Chinese Journal of Preventive Medicine, Year 2014 , Issue 11 , Page 980-984; 10. Guan, W et al. (2015). Trends on the changing prevalence in patients with early syphilis and HIV infection among men who having sex with men in Nanjing, from 2008 to 2013. Chinese Journal of Epidemiology, Year 2015 , Issue 6 , Page 624-628 </a:t>
            </a:r>
          </a:p>
        </p:txBody>
      </p:sp>
      <p:graphicFrame>
        <p:nvGraphicFramePr>
          <p:cNvPr id="7" name="Chart 6"/>
          <p:cNvGraphicFramePr>
            <a:graphicFrameLocks noGrp="1"/>
          </p:cNvGraphicFramePr>
          <p:nvPr>
            <p:extLst>
              <p:ext uri="{D42A27DB-BD31-4B8C-83A1-F6EECF244321}">
                <p14:modId xmlns:p14="http://schemas.microsoft.com/office/powerpoint/2010/main" val="221728227"/>
              </p:ext>
            </p:extLst>
          </p:nvPr>
        </p:nvGraphicFramePr>
        <p:xfrm>
          <a:off x="1752600" y="2066926"/>
          <a:ext cx="8686800" cy="3419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080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850472" cy="504000"/>
          </a:xfrm>
        </p:spPr>
        <p:txBody>
          <a:bodyPr/>
          <a:lstStyle/>
          <a:p>
            <a:r>
              <a:rPr lang="en-GB" dirty="0"/>
              <a:t>HIV prevalence among MSM in selected provinces, 2003-2012</a:t>
            </a: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228600" y="6477000"/>
            <a:ext cx="10972800" cy="3429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Chow, E. P., et al. (2014). "HIV Prevalence Trends, Risky </a:t>
            </a:r>
            <a:r>
              <a:rPr lang="en-US" sz="800" dirty="0" err="1"/>
              <a:t>Behaviours</a:t>
            </a:r>
            <a:r>
              <a:rPr lang="en-US" sz="800" dirty="0"/>
              <a:t>, and Governmental and Community Responses to the Epidemic among Men Who Have Sex with Men in China." </a:t>
            </a:r>
            <a:r>
              <a:rPr lang="en-US" sz="800" dirty="0" err="1"/>
              <a:t>BioMed</a:t>
            </a:r>
            <a:r>
              <a:rPr lang="en-US" sz="800" dirty="0"/>
              <a:t> research international 2014.</a:t>
            </a:r>
            <a:endParaRPr lang="th-TH" sz="800" dirty="0"/>
          </a:p>
        </p:txBody>
      </p:sp>
      <p:graphicFrame>
        <p:nvGraphicFramePr>
          <p:cNvPr id="8" name="Chart 7"/>
          <p:cNvGraphicFramePr>
            <a:graphicFrameLocks noGrp="1"/>
          </p:cNvGraphicFramePr>
          <p:nvPr>
            <p:extLst>
              <p:ext uri="{D42A27DB-BD31-4B8C-83A1-F6EECF244321}">
                <p14:modId xmlns:p14="http://schemas.microsoft.com/office/powerpoint/2010/main" val="3300231383"/>
              </p:ext>
            </p:extLst>
          </p:nvPr>
        </p:nvGraphicFramePr>
        <p:xfrm>
          <a:off x="1905000" y="2362200"/>
          <a:ext cx="8305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049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MSM, selected sentinel sites, 2003-2013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0" y="6353075"/>
            <a:ext cx="11049000" cy="3651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a:t>
            </a:r>
            <a:r>
              <a:rPr lang="en-GB" sz="800" dirty="0" err="1"/>
              <a:t>Lan</a:t>
            </a:r>
            <a:r>
              <a:rPr lang="en-GB" sz="800" dirty="0"/>
              <a:t>, W., Lu, W., </a:t>
            </a:r>
            <a:r>
              <a:rPr lang="en-GB" sz="800" dirty="0" err="1"/>
              <a:t>L.Norris</a:t>
            </a:r>
            <a:r>
              <a:rPr lang="en-GB" sz="800" dirty="0"/>
              <a:t>, J., Dong-min, L., Wei, G., </a:t>
            </a:r>
            <a:r>
              <a:rPr lang="en-GB" sz="800" dirty="0" err="1"/>
              <a:t>Zheng-wei</a:t>
            </a:r>
            <a:r>
              <a:rPr lang="en-GB" sz="800" dirty="0"/>
              <a:t>, D., &amp; </a:t>
            </a:r>
            <a:r>
              <a:rPr lang="en-GB" sz="800" dirty="0" err="1"/>
              <a:t>Ning</a:t>
            </a:r>
            <a:r>
              <a:rPr lang="en-GB" sz="800" dirty="0"/>
              <a:t>, W. (2012). HIV Prevalence and Influencing Factors Analysis of Sentinel </a:t>
            </a:r>
            <a:r>
              <a:rPr lang="en-GB" sz="800" dirty="0" err="1"/>
              <a:t>Surveillane</a:t>
            </a:r>
            <a:r>
              <a:rPr lang="en-GB" sz="800" dirty="0"/>
              <a:t> among Men who have Sex with Men in China, 2003-2011. </a:t>
            </a:r>
            <a:r>
              <a:rPr lang="en-GB" sz="800" i="1" dirty="0"/>
              <a:t>Chinese Medical Journal, 125</a:t>
            </a:r>
            <a:r>
              <a:rPr lang="en-GB" sz="800" dirty="0"/>
              <a:t>(11), 1857-1861; and </a:t>
            </a:r>
            <a:r>
              <a:rPr lang="en-US" sz="800" dirty="0"/>
              <a:t>Chengdu Center for Disease Control and Prevention. (2014). Intensifying HIV response among MSMs with city-approach in Chengdu city, China.</a:t>
            </a:r>
          </a:p>
        </p:txBody>
      </p:sp>
      <p:graphicFrame>
        <p:nvGraphicFramePr>
          <p:cNvPr id="6" name="Chart 5"/>
          <p:cNvGraphicFramePr>
            <a:graphicFrameLocks noGrp="1"/>
          </p:cNvGraphicFramePr>
          <p:nvPr>
            <p:extLst>
              <p:ext uri="{D42A27DB-BD31-4B8C-83A1-F6EECF244321}">
                <p14:modId xmlns:p14="http://schemas.microsoft.com/office/powerpoint/2010/main" val="2631585661"/>
              </p:ext>
            </p:extLst>
          </p:nvPr>
        </p:nvGraphicFramePr>
        <p:xfrm>
          <a:off x="1828800" y="2362200"/>
          <a:ext cx="8610601"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168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28600" y="1518136"/>
            <a:ext cx="11353800" cy="504000"/>
          </a:xfrm>
        </p:spPr>
        <p:txBody>
          <a:bodyPr>
            <a:noAutofit/>
          </a:bodyPr>
          <a:lstStyle/>
          <a:p>
            <a:r>
              <a:rPr lang="en-US" altLang="zh-CN" b="1" dirty="0"/>
              <a:t>Trend of modes of </a:t>
            </a:r>
            <a:r>
              <a:rPr lang="en-US" altLang="zh-CN" dirty="0"/>
              <a:t>transmission </a:t>
            </a:r>
            <a:r>
              <a:rPr lang="en-US" altLang="zh-CN" b="1" dirty="0"/>
              <a:t>among newly diagnosed HIV/AIDS cases, 1985 - 2017</a:t>
            </a:r>
            <a:endParaRPr lang="zh-CN" altLang="en-US" b="1" dirty="0"/>
          </a:p>
        </p:txBody>
      </p:sp>
      <p:pic>
        <p:nvPicPr>
          <p:cNvPr id="6" name="内容占位符 5"/>
          <p:cNvPicPr>
            <a:picLocks noGrp="1" noChangeAspect="1"/>
          </p:cNvPicPr>
          <p:nvPr>
            <p:ph idx="4294967295"/>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914400" y="2443296"/>
            <a:ext cx="8254478" cy="4454692"/>
          </a:xfrm>
          <a:prstGeom prst="rect">
            <a:avLst/>
          </a:prstGeom>
        </p:spPr>
      </p:pic>
      <p:sp>
        <p:nvSpPr>
          <p:cNvPr id="7" name="TextBox 3"/>
          <p:cNvSpPr txBox="1">
            <a:spLocks noChangeArrowheads="1"/>
          </p:cNvSpPr>
          <p:nvPr/>
        </p:nvSpPr>
        <p:spPr bwMode="auto">
          <a:xfrm>
            <a:off x="9589199" y="3730394"/>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00" rIns="13500" anchor="ctr">
            <a:spAutoFit/>
          </a:bodyPr>
          <a:lstStyle>
            <a:lvl1pPr>
              <a:spcBef>
                <a:spcPct val="20000"/>
              </a:spcBef>
              <a:buSzPct val="75000"/>
              <a:buBlip>
                <a:blip r:embed="rId4"/>
              </a:buBlip>
              <a:defRPr kumimoji="1" sz="2600" b="1" i="1">
                <a:solidFill>
                  <a:srgbClr val="5F5F5F"/>
                </a:solidFill>
                <a:latin typeface="Calibri" panose="020F0502020204030204" pitchFamily="34" charset="0"/>
                <a:ea typeface="华文中宋" panose="02010600040101010101" pitchFamily="2" charset="-122"/>
              </a:defRPr>
            </a:lvl1pPr>
            <a:lvl2pPr marL="742950" indent="-285750">
              <a:spcBef>
                <a:spcPct val="20000"/>
              </a:spcBef>
              <a:buSzPct val="75000"/>
              <a:buBlip>
                <a:blip r:embed="rId5"/>
              </a:buBlip>
              <a:defRPr kumimoji="1" sz="2400" b="1" i="1">
                <a:solidFill>
                  <a:srgbClr val="5F5F5F"/>
                </a:solidFill>
                <a:latin typeface="Calibri" panose="020F0502020204030204" pitchFamily="34" charset="0"/>
                <a:ea typeface="华文中宋" panose="02010600040101010101" pitchFamily="2" charset="-122"/>
              </a:defRPr>
            </a:lvl2pPr>
            <a:lvl3pPr marL="1143000" indent="-228600">
              <a:spcBef>
                <a:spcPct val="20000"/>
              </a:spcBef>
              <a:buChar char="•"/>
              <a:defRPr kumimoji="1" sz="2000" b="1" i="1">
                <a:solidFill>
                  <a:srgbClr val="5F5F5F"/>
                </a:solidFill>
                <a:latin typeface="Calibri" panose="020F0502020204030204" pitchFamily="34" charset="0"/>
                <a:ea typeface="华文中宋" panose="02010600040101010101" pitchFamily="2" charset="-122"/>
              </a:defRPr>
            </a:lvl3pPr>
            <a:lvl4pPr marL="1600200" indent="-228600">
              <a:spcBef>
                <a:spcPct val="20000"/>
              </a:spcBef>
              <a:buChar char="–"/>
              <a:defRPr kumimoji="1" sz="2000" b="1" i="1">
                <a:solidFill>
                  <a:srgbClr val="5F5F5F"/>
                </a:solidFill>
                <a:latin typeface="Calibri" panose="020F0502020204030204" pitchFamily="34" charset="0"/>
                <a:ea typeface="华文中宋" panose="02010600040101010101" pitchFamily="2" charset="-122"/>
              </a:defRPr>
            </a:lvl4pPr>
            <a:lvl5pPr marL="2057400" indent="-228600">
              <a:spcBef>
                <a:spcPct val="20000"/>
              </a:spcBef>
              <a:buClr>
                <a:schemeClr val="tx2"/>
              </a:buClr>
              <a:buChar char="–"/>
              <a:defRPr kumimoji="1" sz="2000" b="1" i="1">
                <a:solidFill>
                  <a:srgbClr val="5F5F5F"/>
                </a:solidFill>
                <a:latin typeface="Calibri" panose="020F0502020204030204" pitchFamily="34" charset="0"/>
                <a:ea typeface="华文中宋" panose="02010600040101010101" pitchFamily="2" charset="-122"/>
              </a:defRPr>
            </a:lvl5pPr>
            <a:lvl6pPr marL="25146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6pPr>
            <a:lvl7pPr marL="29718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7pPr>
            <a:lvl8pPr marL="34290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8pPr>
            <a:lvl9pPr marL="3886200" indent="-228600" eaLnBrk="0" fontAlgn="base" hangingPunct="0">
              <a:spcBef>
                <a:spcPct val="20000"/>
              </a:spcBef>
              <a:spcAft>
                <a:spcPct val="0"/>
              </a:spcAft>
              <a:buClr>
                <a:schemeClr val="tx2"/>
              </a:buClr>
              <a:buChar char="–"/>
              <a:defRPr kumimoji="1" sz="2000" b="1" i="1">
                <a:solidFill>
                  <a:srgbClr val="5F5F5F"/>
                </a:solidFill>
                <a:latin typeface="Calibri" panose="020F0502020204030204" pitchFamily="34" charset="0"/>
                <a:ea typeface="华文中宋" panose="02010600040101010101" pitchFamily="2" charset="-122"/>
              </a:defRPr>
            </a:lvl9pPr>
          </a:lstStyle>
          <a:p>
            <a:pPr defTabSz="457200">
              <a:spcBef>
                <a:spcPct val="0"/>
              </a:spcBef>
              <a:buSzTx/>
              <a:buNone/>
            </a:pPr>
            <a:r>
              <a:rPr lang="en-US" altLang="zh-CN" sz="3600" i="0" dirty="0">
                <a:solidFill>
                  <a:prstClr val="black"/>
                </a:solidFill>
                <a:latin typeface="Arial" panose="020B0604020202020204" pitchFamily="34" charset="0"/>
                <a:ea typeface="宋体" panose="02010600030101010101" pitchFamily="2" charset="-122"/>
              </a:rPr>
              <a:t>95.1</a:t>
            </a:r>
            <a:r>
              <a:rPr lang="en-US" altLang="zh-CN" sz="1800" i="0" dirty="0">
                <a:solidFill>
                  <a:prstClr val="black"/>
                </a:solidFill>
                <a:latin typeface="Arial" panose="020B0604020202020204" pitchFamily="34" charset="0"/>
                <a:ea typeface="宋体" panose="02010600030101010101" pitchFamily="2" charset="-122"/>
              </a:rPr>
              <a:t>% </a:t>
            </a:r>
          </a:p>
          <a:p>
            <a:pPr defTabSz="457200">
              <a:spcBef>
                <a:spcPct val="0"/>
              </a:spcBef>
              <a:buSzTx/>
              <a:buNone/>
            </a:pPr>
            <a:r>
              <a:rPr lang="en-US" altLang="zh-CN" sz="1800" i="0" dirty="0">
                <a:solidFill>
                  <a:prstClr val="black"/>
                </a:solidFill>
                <a:latin typeface="Arial" panose="020B0604020202020204" pitchFamily="34" charset="0"/>
                <a:ea typeface="宋体" panose="02010600030101010101" pitchFamily="2" charset="-122"/>
              </a:rPr>
              <a:t>through sexual transmission</a:t>
            </a:r>
          </a:p>
        </p:txBody>
      </p:sp>
      <p:sp>
        <p:nvSpPr>
          <p:cNvPr id="8" name="右大括号 3"/>
          <p:cNvSpPr>
            <a:spLocks/>
          </p:cNvSpPr>
          <p:nvPr/>
        </p:nvSpPr>
        <p:spPr bwMode="auto">
          <a:xfrm>
            <a:off x="9192324" y="2829303"/>
            <a:ext cx="341609" cy="3002508"/>
          </a:xfrm>
          <a:prstGeom prst="rightBrace">
            <a:avLst>
              <a:gd name="adj1" fmla="val 8333"/>
              <a:gd name="adj2" fmla="val 50000"/>
            </a:avLst>
          </a:prstGeom>
          <a:noFill/>
          <a:ln w="19050" algn="ctr">
            <a:solidFill>
              <a:srgbClr val="2146FD"/>
            </a:solidFill>
            <a:round/>
            <a:headEnd/>
            <a:tailEnd/>
          </a:ln>
          <a:effectLst>
            <a:outerShdw dist="17961" dir="2700000" algn="ctr" rotWithShape="0">
              <a:schemeClr val="bg1"/>
            </a:outerShdw>
          </a:effectLst>
        </p:spPr>
        <p:txBody>
          <a:bodyPr/>
          <a:lstStyle>
            <a:lvl1pPr>
              <a:defRPr kumimoji="1" sz="1200">
                <a:solidFill>
                  <a:srgbClr val="0000D8"/>
                </a:solidFill>
                <a:latin typeface="Abadi MT Condensed Light" pitchFamily="34" charset="0"/>
                <a:ea typeface="宋体" panose="02010600030101010101" pitchFamily="2" charset="-122"/>
              </a:defRPr>
            </a:lvl1pPr>
            <a:lvl2pPr marL="742950" indent="-285750">
              <a:defRPr kumimoji="1" sz="1200">
                <a:solidFill>
                  <a:srgbClr val="0000D8"/>
                </a:solidFill>
                <a:latin typeface="Abadi MT Condensed Light" pitchFamily="34" charset="0"/>
                <a:ea typeface="宋体" panose="02010600030101010101" pitchFamily="2" charset="-122"/>
              </a:defRPr>
            </a:lvl2pPr>
            <a:lvl3pPr marL="1143000" indent="-228600">
              <a:defRPr kumimoji="1" sz="1200">
                <a:solidFill>
                  <a:srgbClr val="0000D8"/>
                </a:solidFill>
                <a:latin typeface="Abadi MT Condensed Light" pitchFamily="34" charset="0"/>
                <a:ea typeface="宋体" panose="02010600030101010101" pitchFamily="2" charset="-122"/>
              </a:defRPr>
            </a:lvl3pPr>
            <a:lvl4pPr marL="1600200" indent="-228600">
              <a:defRPr kumimoji="1" sz="1200">
                <a:solidFill>
                  <a:srgbClr val="0000D8"/>
                </a:solidFill>
                <a:latin typeface="Abadi MT Condensed Light" pitchFamily="34" charset="0"/>
                <a:ea typeface="宋体" panose="02010600030101010101" pitchFamily="2" charset="-122"/>
              </a:defRPr>
            </a:lvl4pPr>
            <a:lvl5pPr marL="2057400" indent="-228600">
              <a:defRPr kumimoji="1" sz="1200">
                <a:solidFill>
                  <a:srgbClr val="0000D8"/>
                </a:solidFill>
                <a:latin typeface="Abadi MT Condensed Light" pitchFamily="34" charset="0"/>
                <a:ea typeface="宋体" panose="02010600030101010101" pitchFamily="2" charset="-122"/>
              </a:defRPr>
            </a:lvl5pPr>
            <a:lvl6pPr marL="25146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6pPr>
            <a:lvl7pPr marL="29718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7pPr>
            <a:lvl8pPr marL="34290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8pPr>
            <a:lvl9pPr marL="3886200" indent="-228600" eaLnBrk="0" fontAlgn="base" hangingPunct="0">
              <a:spcBef>
                <a:spcPct val="0"/>
              </a:spcBef>
              <a:spcAft>
                <a:spcPct val="0"/>
              </a:spcAft>
              <a:defRPr kumimoji="1" sz="1200">
                <a:solidFill>
                  <a:srgbClr val="0000D8"/>
                </a:solidFill>
                <a:latin typeface="Abadi MT Condensed Light" pitchFamily="34" charset="0"/>
                <a:ea typeface="宋体" panose="02010600030101010101" pitchFamily="2" charset="-122"/>
              </a:defRPr>
            </a:lvl9pPr>
          </a:lstStyle>
          <a:p>
            <a:pPr algn="ctr" defTabSz="457200">
              <a:lnSpc>
                <a:spcPct val="80000"/>
              </a:lnSpc>
            </a:pPr>
            <a:endParaRPr lang="zh-CN" altLang="en-US">
              <a:ea typeface="方正姚体" panose="02010601030101010101" pitchFamily="2" charset="-122"/>
            </a:endParaRPr>
          </a:p>
        </p:txBody>
      </p:sp>
      <p:sp>
        <p:nvSpPr>
          <p:cNvPr id="10" name="Rectangle 9">
            <a:extLst>
              <a:ext uri="{FF2B5EF4-FFF2-40B4-BE49-F238E27FC236}">
                <a16:creationId xmlns:a16="http://schemas.microsoft.com/office/drawing/2014/main" id="{A0FA967D-B6BB-4386-9928-D88BB77713AE}"/>
              </a:ext>
            </a:extLst>
          </p:cNvPr>
          <p:cNvSpPr/>
          <p:nvPr/>
        </p:nvSpPr>
        <p:spPr>
          <a:xfrm>
            <a:off x="10048" y="6631671"/>
            <a:ext cx="8534399" cy="215444"/>
          </a:xfrm>
          <a:prstGeom prst="rect">
            <a:avLst/>
          </a:prstGeom>
        </p:spPr>
        <p:txBody>
          <a:bodyPr wrap="square">
            <a:spAutoFit/>
          </a:bodyPr>
          <a:lstStyle/>
          <a:p>
            <a:pPr algn="just"/>
            <a:r>
              <a:rPr lang="en-US" sz="800" dirty="0">
                <a:solidFill>
                  <a:prstClr val="black"/>
                </a:solidFill>
                <a:latin typeface="Arial"/>
              </a:rPr>
              <a:t>Source: </a:t>
            </a:r>
            <a:r>
              <a:rPr lang="en-US" sz="800" dirty="0">
                <a:solidFill>
                  <a:srgbClr val="000000"/>
                </a:solidFill>
                <a:latin typeface="Arial"/>
              </a:rPr>
              <a:t>NCAIDS, China CDC</a:t>
            </a:r>
            <a:endParaRPr lang="en-GB" sz="800" dirty="0">
              <a:solidFill>
                <a:prstClr val="black"/>
              </a:solidFill>
              <a:latin typeface="Arial"/>
            </a:endParaRPr>
          </a:p>
        </p:txBody>
      </p:sp>
    </p:spTree>
    <p:extLst>
      <p:ext uri="{BB962C8B-B14F-4D97-AF65-F5344CB8AC3E}">
        <p14:creationId xmlns:p14="http://schemas.microsoft.com/office/powerpoint/2010/main" val="135960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475" y="1447800"/>
            <a:ext cx="11203563" cy="627812"/>
          </a:xfrm>
        </p:spPr>
        <p:txBody>
          <a:bodyPr>
            <a:noAutofit/>
          </a:bodyPr>
          <a:lstStyle/>
          <a:p>
            <a:r>
              <a:rPr lang="en-US" altLang="zh-CN" sz="3200" b="1" dirty="0"/>
              <a:t>Pattern of heterosexual transmission among newly diagnosed cases in 2017, by gender</a:t>
            </a:r>
            <a:endParaRPr lang="zh-CN" altLang="en-US" sz="3200" b="1" dirty="0"/>
          </a:p>
        </p:txBody>
      </p:sp>
      <p:pic>
        <p:nvPicPr>
          <p:cNvPr id="6" name="图片 5"/>
          <p:cNvPicPr>
            <a:picLocks noChangeAspect="1"/>
          </p:cNvPicPr>
          <p:nvPr/>
        </p:nvPicPr>
        <p:blipFill rotWithShape="1">
          <a:blip r:embed="rId2"/>
          <a:srcRect l="4264" r="3593"/>
          <a:stretch/>
        </p:blipFill>
        <p:spPr>
          <a:xfrm>
            <a:off x="1943373" y="2971800"/>
            <a:ext cx="8419827" cy="3276600"/>
          </a:xfrm>
          <a:prstGeom prst="rect">
            <a:avLst/>
          </a:prstGeom>
        </p:spPr>
      </p:pic>
      <p:sp>
        <p:nvSpPr>
          <p:cNvPr id="5" name="Rectangle 4">
            <a:extLst>
              <a:ext uri="{FF2B5EF4-FFF2-40B4-BE49-F238E27FC236}">
                <a16:creationId xmlns:a16="http://schemas.microsoft.com/office/drawing/2014/main" id="{DBADF579-A93A-4F80-B5E6-EAF541AA5AAA}"/>
              </a:ext>
            </a:extLst>
          </p:cNvPr>
          <p:cNvSpPr/>
          <p:nvPr/>
        </p:nvSpPr>
        <p:spPr>
          <a:xfrm>
            <a:off x="10048" y="6631671"/>
            <a:ext cx="8534399" cy="215444"/>
          </a:xfrm>
          <a:prstGeom prst="rect">
            <a:avLst/>
          </a:prstGeom>
        </p:spPr>
        <p:txBody>
          <a:bodyPr wrap="square">
            <a:spAutoFit/>
          </a:bodyPr>
          <a:lstStyle/>
          <a:p>
            <a:pPr algn="just"/>
            <a:r>
              <a:rPr lang="en-US" sz="800" dirty="0">
                <a:solidFill>
                  <a:prstClr val="black"/>
                </a:solidFill>
                <a:latin typeface="Arial"/>
              </a:rPr>
              <a:t>Source: </a:t>
            </a:r>
            <a:r>
              <a:rPr lang="en-US" sz="800" dirty="0">
                <a:solidFill>
                  <a:srgbClr val="000000"/>
                </a:solidFill>
                <a:latin typeface="Arial"/>
              </a:rPr>
              <a:t>NCAIDS, China CDC</a:t>
            </a:r>
            <a:endParaRPr lang="en-GB" sz="800" dirty="0">
              <a:solidFill>
                <a:prstClr val="black"/>
              </a:solidFill>
              <a:latin typeface="Arial"/>
            </a:endParaRPr>
          </a:p>
        </p:txBody>
      </p:sp>
    </p:spTree>
    <p:extLst>
      <p:ext uri="{BB962C8B-B14F-4D97-AF65-F5344CB8AC3E}">
        <p14:creationId xmlns:p14="http://schemas.microsoft.com/office/powerpoint/2010/main" val="44688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972800" cy="504000"/>
          </a:xfrm>
        </p:spPr>
        <p:txBody>
          <a:bodyPr/>
          <a:lstStyle/>
          <a:p>
            <a:r>
              <a:rPr lang="en-US" dirty="0"/>
              <a:t>Reported number of people living with HIV and AIDS, AIDS patients, and AIDS-related deaths, 2010-2014</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0" y="6626390"/>
            <a:ext cx="8991600" cy="966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Family Planning Commission of The People’s Republic of China. (2015). 2015 China AIDS Response Progress Report </a:t>
            </a:r>
          </a:p>
        </p:txBody>
      </p:sp>
      <p:graphicFrame>
        <p:nvGraphicFramePr>
          <p:cNvPr id="8" name="Chart 7"/>
          <p:cNvGraphicFramePr>
            <a:graphicFrameLocks noGrp="1"/>
          </p:cNvGraphicFramePr>
          <p:nvPr>
            <p:extLst>
              <p:ext uri="{D42A27DB-BD31-4B8C-83A1-F6EECF244321}">
                <p14:modId xmlns:p14="http://schemas.microsoft.com/office/powerpoint/2010/main" val="2980016910"/>
              </p:ext>
            </p:extLst>
          </p:nvPr>
        </p:nvGraphicFramePr>
        <p:xfrm>
          <a:off x="1828800" y="2133600"/>
          <a:ext cx="8534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288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0" y="3432544"/>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reported condom use at last sex, 2004-2014</a:t>
            </a: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17</a:t>
            </a:fld>
            <a:endParaRPr lang="th-TH" dirty="0">
              <a:solidFill>
                <a:prstClr val="black">
                  <a:tint val="75000"/>
                </a:prstClr>
              </a:solidFill>
            </a:endParaRPr>
          </a:p>
        </p:txBody>
      </p:sp>
      <p:sp>
        <p:nvSpPr>
          <p:cNvPr id="7" name="TextBox 1"/>
          <p:cNvSpPr txBox="1"/>
          <p:nvPr/>
        </p:nvSpPr>
        <p:spPr>
          <a:xfrm>
            <a:off x="0" y="6357939"/>
            <a:ext cx="11203562" cy="476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HIV Sentinel Surveillance Results, 2004, 2005, 2007 cited in 2005, 2008 and 2010 UNGASS Country Progress Report: China, 2. National HIV Sentinel Surveillance Results, 2010 and 2011 cited in State Council AIDS Working Committee Office China. (2012). China Global AIDS Response Progress Report, 2012; 3. National Sentinel Surveillance 2013; and 4. </a:t>
            </a:r>
            <a:r>
              <a:rPr lang="en-US" sz="800" dirty="0">
                <a:latin typeface="Arial" pitchFamily="34" charset="0"/>
                <a:cs typeface="Arial" pitchFamily="34" charset="0"/>
                <a:hlinkClick r:id="rId4"/>
              </a:rPr>
              <a:t>www.aidsinfoonline.org</a:t>
            </a:r>
            <a:r>
              <a:rPr lang="en-US" sz="800" dirty="0">
                <a:latin typeface="Arial" pitchFamily="34" charset="0"/>
                <a:cs typeface="Arial" pitchFamily="34" charset="0"/>
              </a:rPr>
              <a:t> </a:t>
            </a:r>
            <a:endParaRPr lang="en-US" sz="800" b="1" i="1"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377872067"/>
              </p:ext>
            </p:extLst>
          </p:nvPr>
        </p:nvGraphicFramePr>
        <p:xfrm>
          <a:off x="1905000" y="2209800"/>
          <a:ext cx="8382000" cy="401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691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PWID who reported using sterile injecting equipment, </a:t>
            </a:r>
            <a:br>
              <a:rPr lang="en-GB" dirty="0"/>
            </a:br>
            <a:r>
              <a:rPr lang="en-GB" dirty="0"/>
              <a:t>2007-2014</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18</a:t>
            </a:fld>
            <a:endParaRPr lang="th-TH" dirty="0">
              <a:solidFill>
                <a:prstClr val="black">
                  <a:tint val="75000"/>
                </a:prstClr>
              </a:solidFill>
            </a:endParaRPr>
          </a:p>
        </p:txBody>
      </p:sp>
      <p:sp>
        <p:nvSpPr>
          <p:cNvPr id="6" name="TextBox 1"/>
          <p:cNvSpPr txBox="1"/>
          <p:nvPr/>
        </p:nvSpPr>
        <p:spPr>
          <a:xfrm>
            <a:off x="226475" y="6357939"/>
            <a:ext cx="11051125" cy="397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HIV Sentinel Surveillance Results, 2007 and 2009 cited in 2008 and 2010 UNGASS Country Progress Report: China, 2. National HIV Sentinel Surveillance Results, 2010 and 2011 cited in State Council AIDS Working Committee Office China. (2012). China Global AIDS Response Progress Report, 2012; 3. National Sentinel Surveillance 2013;  and 4. </a:t>
            </a:r>
            <a:r>
              <a:rPr lang="en-US" sz="800" dirty="0">
                <a:latin typeface="Arial" pitchFamily="34" charset="0"/>
                <a:cs typeface="Arial" pitchFamily="34" charset="0"/>
                <a:hlinkClick r:id="rId4"/>
              </a:rPr>
              <a:t>www.aidsinfoonline,org</a:t>
            </a:r>
            <a:r>
              <a:rPr lang="en-US" sz="800" dirty="0">
                <a:latin typeface="Arial" pitchFamily="34" charset="0"/>
                <a:cs typeface="Arial" pitchFamily="34" charset="0"/>
              </a:rPr>
              <a:t> </a:t>
            </a:r>
          </a:p>
        </p:txBody>
      </p:sp>
      <p:graphicFrame>
        <p:nvGraphicFramePr>
          <p:cNvPr id="8" name="Chart 7"/>
          <p:cNvGraphicFramePr>
            <a:graphicFrameLocks noGrp="1"/>
          </p:cNvGraphicFramePr>
          <p:nvPr>
            <p:extLst>
              <p:ext uri="{D42A27DB-BD31-4B8C-83A1-F6EECF244321}">
                <p14:modId xmlns:p14="http://schemas.microsoft.com/office/powerpoint/2010/main" val="4059091108"/>
              </p:ext>
            </p:extLst>
          </p:nvPr>
        </p:nvGraphicFramePr>
        <p:xfrm>
          <a:off x="2057400" y="2514600"/>
          <a:ext cx="7620000" cy="3733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8795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condom use at last sex and consistent condom use among MSM, 2005-2011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152399" y="6477000"/>
            <a:ext cx="11203563"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a:t>
            </a:r>
            <a:r>
              <a:rPr lang="en-GB" sz="800" dirty="0" err="1"/>
              <a:t>Lan</a:t>
            </a:r>
            <a:r>
              <a:rPr lang="en-GB" sz="800" dirty="0"/>
              <a:t>, W., Lu, W., </a:t>
            </a:r>
            <a:r>
              <a:rPr lang="en-GB" sz="800" dirty="0" err="1"/>
              <a:t>L.Norris</a:t>
            </a:r>
            <a:r>
              <a:rPr lang="en-GB" sz="800" dirty="0"/>
              <a:t>, J., Dong-min, L., Wei, G., </a:t>
            </a:r>
            <a:r>
              <a:rPr lang="en-GB" sz="800" dirty="0" err="1"/>
              <a:t>Zheng-wei</a:t>
            </a:r>
            <a:r>
              <a:rPr lang="en-GB" sz="800" dirty="0"/>
              <a:t>, D., &amp; </a:t>
            </a:r>
            <a:r>
              <a:rPr lang="en-GB" sz="800" dirty="0" err="1"/>
              <a:t>Ning</a:t>
            </a:r>
            <a:r>
              <a:rPr lang="en-GB" sz="800" dirty="0"/>
              <a:t>, W. (2012). HIV Prevalence and Influencing Factors Analysis of Sentinel </a:t>
            </a:r>
            <a:r>
              <a:rPr lang="en-GB" sz="800" dirty="0" err="1"/>
              <a:t>Surveillane</a:t>
            </a:r>
            <a:r>
              <a:rPr lang="en-GB" sz="800" dirty="0"/>
              <a:t> among Men who have Sex with Men in China. </a:t>
            </a:r>
            <a:r>
              <a:rPr lang="en-GB" sz="800" i="1" dirty="0"/>
              <a:t>Chinese Medical Journal, 125</a:t>
            </a:r>
            <a:r>
              <a:rPr lang="en-GB" sz="800" dirty="0"/>
              <a:t>(11), 1857-1861.</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115084465"/>
              </p:ext>
            </p:extLst>
          </p:nvPr>
        </p:nvGraphicFramePr>
        <p:xfrm>
          <a:off x="1981200" y="2438400"/>
          <a:ext cx="80772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304800" y="2438400"/>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304800" y="16002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810959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00"/>
            <a:ext cx="11353801" cy="504000"/>
          </a:xfrm>
        </p:spPr>
        <p:txBody>
          <a:bodyPr/>
          <a:lstStyle/>
          <a:p>
            <a:r>
              <a:rPr lang="en-US" dirty="0"/>
              <a:t>Proportion of MSM who are married to female partner and proportion of MSM reported having commercial sex with male partners, 2008-2011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1505566964"/>
              </p:ext>
            </p:extLst>
          </p:nvPr>
        </p:nvGraphicFramePr>
        <p:xfrm>
          <a:off x="2362200" y="2514600"/>
          <a:ext cx="7162800" cy="35718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76200" y="6357939"/>
            <a:ext cx="111252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4"/>
              </a:rPr>
              <a:t>www.aidsdatahub.org</a:t>
            </a:r>
            <a:r>
              <a:rPr lang="en-US" sz="800" dirty="0"/>
              <a:t>  based on </a:t>
            </a:r>
            <a:r>
              <a:rPr lang="en-GB" sz="800" dirty="0" err="1"/>
              <a:t>Lan</a:t>
            </a:r>
            <a:r>
              <a:rPr lang="en-GB" sz="800" dirty="0"/>
              <a:t>, W., Lu, W., </a:t>
            </a:r>
            <a:r>
              <a:rPr lang="en-GB" sz="800" dirty="0" err="1"/>
              <a:t>L.Norris</a:t>
            </a:r>
            <a:r>
              <a:rPr lang="en-GB" sz="800" dirty="0"/>
              <a:t>, J., Dong-min, L., Wei, G., </a:t>
            </a:r>
            <a:r>
              <a:rPr lang="en-GB" sz="800" dirty="0" err="1"/>
              <a:t>Zheng-wei</a:t>
            </a:r>
            <a:r>
              <a:rPr lang="en-GB" sz="800" dirty="0"/>
              <a:t>, D., &amp; </a:t>
            </a:r>
            <a:r>
              <a:rPr lang="en-GB" sz="800" dirty="0" err="1"/>
              <a:t>Ning</a:t>
            </a:r>
            <a:r>
              <a:rPr lang="en-GB" sz="800" dirty="0"/>
              <a:t>, W. (2012). HIV Prevalence and Influencing Factors Analysis of Sentinel </a:t>
            </a:r>
            <a:r>
              <a:rPr lang="en-GB" sz="800" dirty="0" err="1"/>
              <a:t>Surveillane</a:t>
            </a:r>
            <a:r>
              <a:rPr lang="en-GB" sz="800" dirty="0"/>
              <a:t> among Men who have Sex with Men in China. </a:t>
            </a:r>
            <a:r>
              <a:rPr lang="en-GB" sz="800" i="1" dirty="0"/>
              <a:t>Chinese Medical Journal, 125</a:t>
            </a:r>
            <a:r>
              <a:rPr lang="en-GB" sz="800" dirty="0"/>
              <a:t>(11), 1857-1861.</a:t>
            </a:r>
            <a:endParaRPr lang="en-US" sz="800" dirty="0"/>
          </a:p>
        </p:txBody>
      </p:sp>
    </p:spTree>
    <p:extLst>
      <p:ext uri="{BB962C8B-B14F-4D97-AF65-F5344CB8AC3E}">
        <p14:creationId xmlns:p14="http://schemas.microsoft.com/office/powerpoint/2010/main" val="288140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9600"/>
            <a:ext cx="8821744" cy="504000"/>
          </a:xfrm>
        </p:spPr>
        <p:txBody>
          <a:bodyPr/>
          <a:lstStyle/>
          <a:p>
            <a:r>
              <a:rPr lang="en-US" dirty="0"/>
              <a:t>Proportion of MSM with reported risk behaviors, 2008-2011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76200" y="6400800"/>
            <a:ext cx="110490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a:t>
            </a:r>
            <a:r>
              <a:rPr lang="en-GB" sz="800" dirty="0" err="1"/>
              <a:t>Lan</a:t>
            </a:r>
            <a:r>
              <a:rPr lang="en-GB" sz="800" dirty="0"/>
              <a:t>, W., Lu, W., </a:t>
            </a:r>
            <a:r>
              <a:rPr lang="en-GB" sz="800" dirty="0" err="1"/>
              <a:t>L.Norris</a:t>
            </a:r>
            <a:r>
              <a:rPr lang="en-GB" sz="800" dirty="0"/>
              <a:t>, J., Dong-min, L., Wei, G., </a:t>
            </a:r>
            <a:r>
              <a:rPr lang="en-GB" sz="800" dirty="0" err="1"/>
              <a:t>Zheng-wei</a:t>
            </a:r>
            <a:r>
              <a:rPr lang="en-GB" sz="800" dirty="0"/>
              <a:t>, D., &amp; </a:t>
            </a:r>
            <a:r>
              <a:rPr lang="en-GB" sz="800" dirty="0" err="1"/>
              <a:t>Ning</a:t>
            </a:r>
            <a:r>
              <a:rPr lang="en-GB" sz="800" dirty="0"/>
              <a:t>, W. (2012). HIV Prevalence and Influencing Factors Analysis of Sentinel </a:t>
            </a:r>
            <a:r>
              <a:rPr lang="en-GB" sz="800" dirty="0" err="1"/>
              <a:t>Surveillane</a:t>
            </a:r>
            <a:r>
              <a:rPr lang="en-GB" sz="800" dirty="0"/>
              <a:t> among Men who have Sex with Men in China. </a:t>
            </a:r>
            <a:r>
              <a:rPr lang="en-GB" sz="800" i="1" dirty="0"/>
              <a:t>Chinese Medical Journal, 125</a:t>
            </a:r>
            <a:r>
              <a:rPr lang="en-GB" sz="800" dirty="0"/>
              <a:t>(11), 1857-1861.</a:t>
            </a:r>
            <a:endParaRPr lang="en-US" sz="800" dirty="0"/>
          </a:p>
        </p:txBody>
      </p:sp>
      <p:graphicFrame>
        <p:nvGraphicFramePr>
          <p:cNvPr id="6" name="Chart 5"/>
          <p:cNvGraphicFramePr>
            <a:graphicFrameLocks noGrp="1"/>
          </p:cNvGraphicFramePr>
          <p:nvPr>
            <p:extLst>
              <p:ext uri="{D42A27DB-BD31-4B8C-83A1-F6EECF244321}">
                <p14:modId xmlns:p14="http://schemas.microsoft.com/office/powerpoint/2010/main" val="3773338341"/>
              </p:ext>
            </p:extLst>
          </p:nvPr>
        </p:nvGraphicFramePr>
        <p:xfrm>
          <a:off x="1981200" y="2209800"/>
          <a:ext cx="8305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486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FSW who reported consistent condom use with clients in the last month, 1995-2011</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TextBox 1"/>
          <p:cNvSpPr txBox="1"/>
          <p:nvPr/>
        </p:nvSpPr>
        <p:spPr>
          <a:xfrm>
            <a:off x="70885" y="6540501"/>
            <a:ext cx="83058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power point presentation presented at the NCAIDS training workshop on surveillance 2011(Unpublished)</a:t>
            </a:r>
          </a:p>
        </p:txBody>
      </p:sp>
      <p:graphicFrame>
        <p:nvGraphicFramePr>
          <p:cNvPr id="6" name="Chart 5"/>
          <p:cNvGraphicFramePr>
            <a:graphicFrameLocks noGrp="1"/>
          </p:cNvGraphicFramePr>
          <p:nvPr>
            <p:extLst>
              <p:ext uri="{D42A27DB-BD31-4B8C-83A1-F6EECF244321}">
                <p14:modId xmlns:p14="http://schemas.microsoft.com/office/powerpoint/2010/main" val="3038720606"/>
              </p:ext>
            </p:extLst>
          </p:nvPr>
        </p:nvGraphicFramePr>
        <p:xfrm>
          <a:off x="2133601" y="2514601"/>
          <a:ext cx="7467601" cy="3809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067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key populations with comprehensive knowledge of HIV, 2005-2009</a:t>
            </a:r>
          </a:p>
        </p:txBody>
      </p:sp>
      <p:sp>
        <p:nvSpPr>
          <p:cNvPr id="3" name="Slide Number Placeholder 2"/>
          <p:cNvSpPr>
            <a:spLocks noGrp="1"/>
          </p:cNvSpPr>
          <p:nvPr>
            <p:ph type="sldNum" sz="quarter" idx="10"/>
          </p:nvPr>
        </p:nvSpPr>
        <p:spPr/>
        <p:txBody>
          <a:bodyPr/>
          <a:lstStyle/>
          <a:p>
            <a:pPr>
              <a:defRPr/>
            </a:pPr>
            <a:fld id="{11C1ED40-C30B-4E8A-B9B7-4781A29C7686}" type="slidenum">
              <a:rPr lang="th-TH" smtClean="0">
                <a:solidFill>
                  <a:prstClr val="black">
                    <a:tint val="75000"/>
                  </a:prstClr>
                </a:solidFill>
              </a:rPr>
              <a:pPr>
                <a:defRPr/>
              </a:pPr>
              <a:t>24</a:t>
            </a:fld>
            <a:endParaRPr lang="th-TH" dirty="0">
              <a:solidFill>
                <a:prstClr val="black">
                  <a:tint val="75000"/>
                </a:prstClr>
              </a:solidFill>
            </a:endParaRPr>
          </a:p>
        </p:txBody>
      </p:sp>
      <p:sp>
        <p:nvSpPr>
          <p:cNvPr id="27653" name="Text Box 149"/>
          <p:cNvSpPr txBox="1">
            <a:spLocks noChangeArrowheads="1"/>
          </p:cNvSpPr>
          <p:nvPr/>
        </p:nvSpPr>
        <p:spPr bwMode="auto">
          <a:xfrm>
            <a:off x="16888" y="6384510"/>
            <a:ext cx="11203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Office of the State Council Working Committee on AIDS China. (2005). Progress on Implementing UNGASS Declaration of Commitment in China 2005, 2, State Council AIDS Working Committee Office China. (2008). UNGASS Country Progress Report: China, and 3.  State Council AIDS Working Committee Office China. (2010). UNGASS Country Progress Report: China.</a:t>
            </a:r>
            <a:endParaRPr lang="en-US" sz="8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498487733"/>
              </p:ext>
            </p:extLst>
          </p:nvPr>
        </p:nvGraphicFramePr>
        <p:xfrm>
          <a:off x="2286000" y="2514600"/>
          <a:ext cx="7010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506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MSM who had comprehensive knowledge of HIV by age group, 2007 and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CAFBA44-80F5-424A-90C9-AADC3F34AD85}" type="slidenum">
              <a:rPr lang="th-TH" smtClean="0">
                <a:solidFill>
                  <a:prstClr val="black">
                    <a:tint val="75000"/>
                  </a:prstClr>
                </a:solidFill>
              </a:rPr>
              <a:pPr>
                <a:defRPr/>
              </a:pPr>
              <a:t>25</a:t>
            </a:fld>
            <a:endParaRPr lang="th-TH" dirty="0">
              <a:solidFill>
                <a:prstClr val="black">
                  <a:tint val="75000"/>
                </a:prstClr>
              </a:solidFill>
            </a:endParaRPr>
          </a:p>
        </p:txBody>
      </p:sp>
      <p:sp>
        <p:nvSpPr>
          <p:cNvPr id="29700" name="Text Box 149"/>
          <p:cNvSpPr txBox="1">
            <a:spLocks noChangeArrowheads="1"/>
          </p:cNvSpPr>
          <p:nvPr/>
        </p:nvSpPr>
        <p:spPr bwMode="auto">
          <a:xfrm>
            <a:off x="226475" y="6397625"/>
            <a:ext cx="11127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State Council AIDS Working Committee Office China. (2008). UNGASS Country Progress Report: China, and 2.  State Council AIDS Working Committee Office China. (2010). UNGASS Country Progress Report: China.</a:t>
            </a:r>
          </a:p>
        </p:txBody>
      </p:sp>
      <p:graphicFrame>
        <p:nvGraphicFramePr>
          <p:cNvPr id="6" name="Chart 5"/>
          <p:cNvGraphicFramePr>
            <a:graphicFrameLocks noGrp="1"/>
          </p:cNvGraphicFramePr>
          <p:nvPr>
            <p:extLst>
              <p:ext uri="{D42A27DB-BD31-4B8C-83A1-F6EECF244321}">
                <p14:modId xmlns:p14="http://schemas.microsoft.com/office/powerpoint/2010/main" val="2448480377"/>
              </p:ext>
            </p:extLst>
          </p:nvPr>
        </p:nvGraphicFramePr>
        <p:xfrm>
          <a:off x="2514600" y="2362200"/>
          <a:ext cx="6400800"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577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PWID who had comprehensive knowledge of HIV by age group and gender, 2007 and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4778EF9-6E80-4176-8FC6-8FD388F4E9A9}" type="slidenum">
              <a:rPr lang="th-TH" smtClean="0">
                <a:solidFill>
                  <a:prstClr val="black">
                    <a:tint val="75000"/>
                  </a:prstClr>
                </a:solidFill>
              </a:rPr>
              <a:pPr>
                <a:defRPr/>
              </a:pPr>
              <a:t>26</a:t>
            </a:fld>
            <a:endParaRPr lang="th-TH" dirty="0">
              <a:solidFill>
                <a:prstClr val="black">
                  <a:tint val="75000"/>
                </a:prstClr>
              </a:solidFill>
            </a:endParaRPr>
          </a:p>
        </p:txBody>
      </p:sp>
      <p:sp>
        <p:nvSpPr>
          <p:cNvPr id="28677" name="Text Box 149"/>
          <p:cNvSpPr txBox="1">
            <a:spLocks noChangeArrowheads="1"/>
          </p:cNvSpPr>
          <p:nvPr/>
        </p:nvSpPr>
        <p:spPr bwMode="auto">
          <a:xfrm>
            <a:off x="76200" y="6397625"/>
            <a:ext cx="11203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State Council AIDS Working Committee Office China. (2008). UNGASS Country Progress Report: China, and 2.  State Council AIDS Working Committee Office China. (2010). UNGASS Country Progress Report: China.</a:t>
            </a:r>
            <a:endParaRPr lang="en-US" sz="8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67573816"/>
              </p:ext>
            </p:extLst>
          </p:nvPr>
        </p:nvGraphicFramePr>
        <p:xfrm>
          <a:off x="1828800" y="2286001"/>
          <a:ext cx="84582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74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FSWs who had comprehensive knowledge of HIV by age group, 2007 and 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BEF98498-FF31-4BD9-9E34-149F4817D710}" type="slidenum">
              <a:rPr lang="th-TH" smtClean="0">
                <a:solidFill>
                  <a:prstClr val="black">
                    <a:tint val="75000"/>
                  </a:prstClr>
                </a:solidFill>
              </a:rPr>
              <a:pPr>
                <a:defRPr/>
              </a:pPr>
              <a:t>27</a:t>
            </a:fld>
            <a:endParaRPr lang="th-TH" dirty="0">
              <a:solidFill>
                <a:prstClr val="black">
                  <a:tint val="75000"/>
                </a:prstClr>
              </a:solidFill>
            </a:endParaRPr>
          </a:p>
        </p:txBody>
      </p:sp>
      <p:sp>
        <p:nvSpPr>
          <p:cNvPr id="30725" name="Text Box 149"/>
          <p:cNvSpPr txBox="1">
            <a:spLocks noChangeArrowheads="1"/>
          </p:cNvSpPr>
          <p:nvPr/>
        </p:nvSpPr>
        <p:spPr bwMode="auto">
          <a:xfrm>
            <a:off x="0" y="6326188"/>
            <a:ext cx="1104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Sources: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2"/>
              </a:rPr>
              <a:t>www.aidsdatahub.org</a:t>
            </a:r>
            <a:r>
              <a:rPr lang="en-US" sz="800" dirty="0">
                <a:solidFill>
                  <a:srgbClr val="000000"/>
                </a:solidFill>
                <a:cs typeface="Angsana New" pitchFamily="18" charset="-34"/>
              </a:rPr>
              <a:t>  based on  1. </a:t>
            </a:r>
            <a:r>
              <a:rPr lang="en-US" sz="800" dirty="0">
                <a:solidFill>
                  <a:prstClr val="black"/>
                </a:solidFill>
                <a:cs typeface="Arial" pitchFamily="34" charset="0"/>
              </a:rPr>
              <a:t>State Council AIDS Working Committee Office China. (2008). UNGASS Country Progress Report: China, and 2.  State Council AIDS Working Committee Office China. (2010). UNGASS Country Progress Report: China.</a:t>
            </a:r>
          </a:p>
        </p:txBody>
      </p:sp>
      <p:graphicFrame>
        <p:nvGraphicFramePr>
          <p:cNvPr id="7" name="Chart 6"/>
          <p:cNvGraphicFramePr>
            <a:graphicFrameLocks noGrp="1"/>
          </p:cNvGraphicFramePr>
          <p:nvPr>
            <p:extLst>
              <p:ext uri="{D42A27DB-BD31-4B8C-83A1-F6EECF244321}">
                <p14:modId xmlns:p14="http://schemas.microsoft.com/office/powerpoint/2010/main" val="1059926138"/>
              </p:ext>
            </p:extLst>
          </p:nvPr>
        </p:nvGraphicFramePr>
        <p:xfrm>
          <a:off x="1676400" y="2362200"/>
          <a:ext cx="8458201" cy="3963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2641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Proportion </a:t>
            </a:r>
            <a:r>
              <a:rPr lang="en-US" dirty="0">
                <a:cs typeface="Cordia New" pitchFamily="34" charset="-34"/>
              </a:rPr>
              <a:t>of adults (15-49) who had correct knowledge of HIV prevention,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CFEC01A-7FBA-4EBC-8DB7-4B9A8E84D410}"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2168022837"/>
              </p:ext>
            </p:extLst>
          </p:nvPr>
        </p:nvGraphicFramePr>
        <p:xfrm>
          <a:off x="2209800" y="2486025"/>
          <a:ext cx="7924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2773" name="Text Box 149"/>
          <p:cNvSpPr txBox="1">
            <a:spLocks noChangeArrowheads="1"/>
          </p:cNvSpPr>
          <p:nvPr/>
        </p:nvSpPr>
        <p:spPr bwMode="auto">
          <a:xfrm>
            <a:off x="76200" y="6324600"/>
            <a:ext cx="1089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0"/>
              </a:spcBef>
              <a:spcAft>
                <a:spcPct val="0"/>
              </a:spcAft>
            </a:pPr>
            <a:r>
              <a:rPr lang="en-US" sz="800" dirty="0">
                <a:solidFill>
                  <a:prstClr val="black"/>
                </a:solidFill>
              </a:rPr>
              <a:t>Source: </a:t>
            </a:r>
            <a:r>
              <a:rPr lang="en-US" sz="800" dirty="0">
                <a:solidFill>
                  <a:srgbClr val="000000"/>
                </a:solidFill>
                <a:cs typeface="Angsana New" pitchFamily="18" charset="-34"/>
              </a:rPr>
              <a:t>Prepared by </a:t>
            </a:r>
            <a:r>
              <a:rPr lang="en-US" sz="800" dirty="0">
                <a:solidFill>
                  <a:srgbClr val="000000"/>
                </a:solidFill>
                <a:cs typeface="Angsana New" pitchFamily="18" charset="-34"/>
                <a:hlinkClick r:id="rId3"/>
              </a:rPr>
              <a:t>www.aidsdatahub.org</a:t>
            </a:r>
            <a:r>
              <a:rPr lang="en-US" sz="800" dirty="0">
                <a:solidFill>
                  <a:srgbClr val="000000"/>
                </a:solidFill>
                <a:cs typeface="Angsana New" pitchFamily="18" charset="-34"/>
              </a:rPr>
              <a:t>  based on </a:t>
            </a:r>
            <a:r>
              <a:rPr lang="en-US" sz="800" dirty="0">
                <a:solidFill>
                  <a:prstClr val="black"/>
                </a:solidFill>
                <a:cs typeface="Arial" pitchFamily="34" charset="0"/>
              </a:rPr>
              <a:t>UNAIDS, Global Business Coalition, Century </a:t>
            </a:r>
            <a:r>
              <a:rPr lang="en-US" sz="800" dirty="0" err="1">
                <a:solidFill>
                  <a:prstClr val="black"/>
                </a:solidFill>
                <a:cs typeface="Arial" pitchFamily="34" charset="0"/>
              </a:rPr>
              <a:t>JinQin</a:t>
            </a:r>
            <a:r>
              <a:rPr lang="en-US" sz="800" dirty="0">
                <a:solidFill>
                  <a:prstClr val="black"/>
                </a:solidFill>
                <a:cs typeface="Arial" pitchFamily="34" charset="0"/>
              </a:rPr>
              <a:t> Marketing Research Company </a:t>
            </a:r>
            <a:r>
              <a:rPr lang="en-US" sz="800" dirty="0" err="1">
                <a:solidFill>
                  <a:prstClr val="black"/>
                </a:solidFill>
                <a:cs typeface="Arial" pitchFamily="34" charset="0"/>
              </a:rPr>
              <a:t>Renmin</a:t>
            </a:r>
            <a:r>
              <a:rPr lang="en-US" sz="800" dirty="0">
                <a:solidFill>
                  <a:prstClr val="black"/>
                </a:solidFill>
                <a:cs typeface="Arial" pitchFamily="34" charset="0"/>
              </a:rPr>
              <a:t> University, et al. (2008). AIDS-Related Knowledge, Attitudes, Behavior, and Practices: A Survey of 6 Chinese Cities.</a:t>
            </a:r>
          </a:p>
        </p:txBody>
      </p:sp>
    </p:spTree>
    <p:extLst>
      <p:ext uri="{BB962C8B-B14F-4D97-AF65-F5344CB8AC3E}">
        <p14:creationId xmlns:p14="http://schemas.microsoft.com/office/powerpoint/2010/main" val="2624139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93DDE38F-8861-2346-A597-4B87837C998D}" type="slidenum">
              <a:rPr lang="th-TH" sz="1200">
                <a:solidFill>
                  <a:srgbClr val="898989"/>
                </a:solidFill>
              </a:rPr>
              <a:pPr eaLnBrk="1" hangingPunct="1"/>
              <a:t>3</a:t>
            </a:fld>
            <a:endParaRPr lang="th-TH" sz="1200">
              <a:solidFill>
                <a:srgbClr val="898989"/>
              </a:solidFill>
            </a:endParaRPr>
          </a:p>
        </p:txBody>
      </p:sp>
      <p:sp>
        <p:nvSpPr>
          <p:cNvPr id="24579" name="Title 3"/>
          <p:cNvSpPr>
            <a:spLocks noGrp="1"/>
          </p:cNvSpPr>
          <p:nvPr>
            <p:ph type="title"/>
          </p:nvPr>
        </p:nvSpPr>
        <p:spPr bwMode="auto">
          <a:xfrm>
            <a:off x="228600" y="1630363"/>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419135640"/>
              </p:ext>
            </p:extLst>
          </p:nvPr>
        </p:nvGraphicFramePr>
        <p:xfrm>
          <a:off x="2063750" y="2133601"/>
          <a:ext cx="7773988" cy="3816349"/>
        </p:xfrm>
        <a:graphic>
          <a:graphicData uri="http://schemas.openxmlformats.org/drawingml/2006/table">
            <a:tbl>
              <a:tblPr/>
              <a:tblGrid>
                <a:gridCol w="5832450">
                  <a:extLst>
                    <a:ext uri="{9D8B030D-6E8A-4147-A177-3AD203B41FA5}">
                      <a16:colId xmlns:a16="http://schemas.microsoft.com/office/drawing/2014/main" val="20000"/>
                    </a:ext>
                  </a:extLst>
                </a:gridCol>
                <a:gridCol w="1941538">
                  <a:extLst>
                    <a:ext uri="{9D8B030D-6E8A-4147-A177-3AD203B41FA5}">
                      <a16:colId xmlns:a16="http://schemas.microsoft.com/office/drawing/2014/main" val="20001"/>
                    </a:ext>
                  </a:extLst>
                </a:gridCol>
              </a:tblGrid>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1,393,784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Annual population growth rate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0.6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99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766,799 (2014) </a:t>
                      </a:r>
                      <a:r>
                        <a:rPr lang="en-GB" sz="1400" b="1" i="0" u="none" strike="noStrike" baseline="30000" dirty="0">
                          <a:solidFill>
                            <a:schemeClr val="tx1"/>
                          </a:solidFill>
                          <a:effectLst/>
                          <a:latin typeface="Arial" pitchFamily="34" charset="0"/>
                          <a:cs typeface="Arial" pitchFamily="34" charset="0"/>
                        </a:rPr>
                        <a:t>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53 (2013) </a:t>
                      </a:r>
                      <a:r>
                        <a:rPr lang="en-GB" sz="1400" b="1" i="0" u="none" strike="noStrike" kern="1200" baseline="30000" dirty="0">
                          <a:solidFill>
                            <a:schemeClr val="tx1"/>
                          </a:solidFill>
                          <a:effectLst/>
                          <a:latin typeface="Arial" pitchFamily="34" charset="0"/>
                          <a:ea typeface="+mn-ea"/>
                          <a:cs typeface="Arial" pitchFamily="34" charset="0"/>
                        </a:rPr>
                        <a:t>3</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99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12.1 (2012) </a:t>
                      </a:r>
                      <a:r>
                        <a:rPr lang="en-GB" sz="1400" b="1" i="0" u="none" strike="noStrike" baseline="30000" dirty="0">
                          <a:solidFill>
                            <a:schemeClr val="tx1"/>
                          </a:solidFill>
                          <a:effectLst/>
                          <a:latin typeface="Arial" pitchFamily="34" charset="0"/>
                          <a:cs typeface="Arial" pitchFamily="34" charset="0"/>
                        </a:rPr>
                        <a:t>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91/0.719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1992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75.3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95.1 (2005-2012)</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931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in primary and secondary education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100.8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$US)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6,807 (2013) </a:t>
                      </a:r>
                      <a:r>
                        <a:rPr lang="en-GB" sz="1400" b="1" i="0" u="none" strike="noStrike" baseline="30000" dirty="0">
                          <a:solidFill>
                            <a:schemeClr val="tx1"/>
                          </a:solidFill>
                          <a:effectLst/>
                          <a:latin typeface="Arial" pitchFamily="34" charset="0"/>
                          <a:cs typeface="Arial" pitchFamily="34" charset="0"/>
                        </a:rPr>
                        <a:t>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1840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health expenditure (Int.$)</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423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2" name="Rectangle 1"/>
          <p:cNvSpPr/>
          <p:nvPr/>
        </p:nvSpPr>
        <p:spPr>
          <a:xfrm>
            <a:off x="228600" y="6261399"/>
            <a:ext cx="11277600" cy="461665"/>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UNDP. (2014). Human Development Report 2014 Sustaining Human Progress: Reducing Vulnerabilities and Building Resilience; 2. WHO. (2014). World Health Statistics 2014; 3. World Bank. World Data Bank: World Development Indicators &amp; Global Development Finance. Retrieved October, 2014, from h​t​</a:t>
            </a:r>
            <a:r>
              <a:rPr lang="en-US" sz="800" dirty="0" err="1">
                <a:solidFill>
                  <a:prstClr val="black"/>
                </a:solidFill>
                <a:ea typeface="ＭＳ Ｐゴシック" charset="0"/>
                <a:cs typeface="Cordia New" charset="0"/>
              </a:rPr>
              <a:t>t</a:t>
            </a:r>
            <a:r>
              <a:rPr lang="en-US" sz="800" dirty="0">
                <a:solidFill>
                  <a:prstClr val="black"/>
                </a:solidFill>
                <a:ea typeface="ＭＳ Ｐゴシック" charset="0"/>
                <a:cs typeface="Cordia New" charset="0"/>
              </a:rPr>
              <a:t>​p​:​/​/​d​a​t​a​b​a​n​k​.​w​o​r​l​d​b​a​n​k​.​o​r​g​​; and 4. UN Population Division. (2013). World Population Prospects: The 2012 Revision - Extended Dataset.</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143555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2006-2014</a:t>
            </a: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30</a:t>
            </a:fld>
            <a:endParaRPr lang="th-TH" dirty="0">
              <a:solidFill>
                <a:prstClr val="black">
                  <a:tint val="75000"/>
                </a:prstClr>
              </a:solidFill>
            </a:endParaRPr>
          </a:p>
        </p:txBody>
      </p:sp>
      <p:sp>
        <p:nvSpPr>
          <p:cNvPr id="7" name="Rectangle 6"/>
          <p:cNvSpPr/>
          <p:nvPr/>
        </p:nvSpPr>
        <p:spPr>
          <a:xfrm>
            <a:off x="30126" y="6606363"/>
            <a:ext cx="7696200" cy="215444"/>
          </a:xfrm>
          <a:prstGeom prst="rect">
            <a:avLst/>
          </a:prstGeom>
        </p:spPr>
        <p:txBody>
          <a:bodyPr wrap="square">
            <a:spAutoFit/>
          </a:bodyPr>
          <a:lstStyle/>
          <a:p>
            <a:pPr lvl="0" algn="just">
              <a:defRPr/>
            </a:pPr>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lang="en-US" sz="800" kern="0" dirty="0">
                <a:solidFill>
                  <a:prstClr val="black"/>
                </a:solidFill>
                <a:latin typeface="Arial" pitchFamily="34" charset="0"/>
                <a:cs typeface="Arial" pitchFamily="34" charset="0"/>
              </a:rPr>
              <a:t>UNAIDS 2014 Estimates  and Global AIDS Response Progress Reporting</a:t>
            </a:r>
            <a:endParaRPr lang="en-US" sz="800" kern="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1608675847"/>
              </p:ext>
            </p:extLst>
          </p:nvPr>
        </p:nvGraphicFramePr>
        <p:xfrm>
          <a:off x="1981200" y="2057401"/>
          <a:ext cx="8229600" cy="43433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603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0"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3758"/>
            <a:ext cx="8784976" cy="504000"/>
          </a:xfrm>
        </p:spPr>
        <p:txBody>
          <a:bodyPr/>
          <a:lstStyle/>
          <a:p>
            <a:r>
              <a:rPr lang="en-US" dirty="0"/>
              <a:t>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32</a:t>
            </a:fld>
            <a:endParaRPr lang="th-TH" dirty="0">
              <a:solidFill>
                <a:prstClr val="black">
                  <a:tint val="75000"/>
                </a:prstClr>
              </a:solidFill>
              <a:latin typeface="Arial"/>
              <a:cs typeface="Cordia New" panose="020B0304020202020204" pitchFamily="34" charset="-34"/>
            </a:endParaRPr>
          </a:p>
        </p:txBody>
      </p:sp>
      <p:graphicFrame>
        <p:nvGraphicFramePr>
          <p:cNvPr id="7" name="Chart 6"/>
          <p:cNvGraphicFramePr>
            <a:graphicFrameLocks noGrp="1"/>
          </p:cNvGraphicFramePr>
          <p:nvPr>
            <p:extLst>
              <p:ext uri="{D42A27DB-BD31-4B8C-83A1-F6EECF244321}">
                <p14:modId xmlns:p14="http://schemas.microsoft.com/office/powerpoint/2010/main" val="3461034127"/>
              </p:ext>
            </p:extLst>
          </p:nvPr>
        </p:nvGraphicFramePr>
        <p:xfrm>
          <a:off x="1676400" y="2286000"/>
          <a:ext cx="8686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16668D57-2D8A-4820-84F5-F1EA09C4ACE4}"/>
              </a:ext>
            </a:extLst>
          </p:cNvPr>
          <p:cNvSpPr/>
          <p:nvPr/>
        </p:nvSpPr>
        <p:spPr>
          <a:xfrm>
            <a:off x="152400" y="6639200"/>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4"/>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(2019). UNAIDS 2019 HIV Estimates and Global AIDS Monitoring 2019</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50675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1168"/>
            <a:ext cx="8784976" cy="504000"/>
          </a:xfrm>
        </p:spPr>
        <p:txBody>
          <a:bodyPr/>
          <a:lstStyle/>
          <a:p>
            <a:r>
              <a:rPr lang="en-US" dirty="0"/>
              <a:t>ART scale up,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33</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extLst>
              <p:ext uri="{D42A27DB-BD31-4B8C-83A1-F6EECF244321}">
                <p14:modId xmlns:p14="http://schemas.microsoft.com/office/powerpoint/2010/main" val="2166030294"/>
              </p:ext>
            </p:extLst>
          </p:nvPr>
        </p:nvGraphicFramePr>
        <p:xfrm>
          <a:off x="1600200" y="2286000"/>
          <a:ext cx="86868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55EB4948-8389-4694-BC8D-1C2EB7208E56}"/>
              </a:ext>
            </a:extLst>
          </p:cNvPr>
          <p:cNvSpPr/>
          <p:nvPr/>
        </p:nvSpPr>
        <p:spPr>
          <a:xfrm>
            <a:off x="0" y="6627168"/>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4"/>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(2019). UNAIDS 2019 HIV Estimates and Global AIDS Monitoring 2019</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155414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963400" cy="504000"/>
          </a:xfrm>
        </p:spPr>
        <p:txBody>
          <a:bodyPr/>
          <a:lstStyle/>
          <a:p>
            <a:r>
              <a:rPr lang="en-US" dirty="0"/>
              <a:t>Estimated adults living with HIV, adults receiving ARVs, and adult ART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34</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8800" y="2286000"/>
          <a:ext cx="83058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A0C91B3-8F3E-4C24-AEA8-4E755D0B1772}"/>
              </a:ext>
            </a:extLst>
          </p:cNvPr>
          <p:cNvSpPr/>
          <p:nvPr/>
        </p:nvSpPr>
        <p:spPr>
          <a:xfrm>
            <a:off x="48126" y="6627168"/>
            <a:ext cx="8153400" cy="215444"/>
          </a:xfrm>
          <a:prstGeom prst="rect">
            <a:avLst/>
          </a:prstGeom>
        </p:spPr>
        <p:txBody>
          <a:bodyPr wrap="square">
            <a:spAutoFit/>
          </a:bodyPr>
          <a:lstStyle/>
          <a:p>
            <a:pPr>
              <a:defRPr/>
            </a:pPr>
            <a:r>
              <a:rPr lang="en-US" sz="800" dirty="0">
                <a:solidFill>
                  <a:prstClr val="black"/>
                </a:solidFill>
                <a:latin typeface="Arial"/>
                <a:cs typeface="Arial" pitchFamily="34" charset="0"/>
              </a:rPr>
              <a:t>Source: </a:t>
            </a:r>
            <a:r>
              <a:rPr lang="en-US" sz="800" dirty="0">
                <a:solidFill>
                  <a:srgbClr val="000000"/>
                </a:solidFill>
                <a:latin typeface="Arial"/>
                <a:cs typeface="Arial" pitchFamily="34" charset="0"/>
              </a:rPr>
              <a:t>Prepared by </a:t>
            </a:r>
            <a:r>
              <a:rPr lang="en-US" sz="800" dirty="0">
                <a:solidFill>
                  <a:srgbClr val="000000"/>
                </a:solidFill>
                <a:latin typeface="Arial"/>
                <a:cs typeface="Arial" pitchFamily="34" charset="0"/>
                <a:hlinkClick r:id="rId4"/>
              </a:rPr>
              <a:t>www.aidsdatahub.org</a:t>
            </a:r>
            <a:r>
              <a:rPr lang="en-US" sz="800" dirty="0">
                <a:solidFill>
                  <a:srgbClr val="000000"/>
                </a:solidFill>
                <a:latin typeface="Arial"/>
                <a:cs typeface="Arial" pitchFamily="34" charset="0"/>
              </a:rPr>
              <a:t>  based on </a:t>
            </a:r>
            <a:r>
              <a:rPr lang="en-US" sz="800" dirty="0">
                <a:solidFill>
                  <a:prstClr val="black"/>
                </a:solidFill>
                <a:latin typeface="Arial"/>
                <a:cs typeface="Arial" pitchFamily="34" charset="0"/>
              </a:rPr>
              <a:t>UNAIDS. (2019). UNAIDS 2019 HIV Estimates and Global AIDS Monitoring 2019</a:t>
            </a:r>
            <a:endParaRPr lang="en-GB" sz="800" dirty="0">
              <a:solidFill>
                <a:prstClr val="black"/>
              </a:solidFill>
              <a:latin typeface="Arial"/>
              <a:cs typeface="Cordia New" pitchFamily="34" charset="-34"/>
            </a:endParaRPr>
          </a:p>
        </p:txBody>
      </p:sp>
    </p:spTree>
    <p:extLst>
      <p:ext uri="{BB962C8B-B14F-4D97-AF65-F5344CB8AC3E}">
        <p14:creationId xmlns:p14="http://schemas.microsoft.com/office/powerpoint/2010/main" val="2894737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3563" cy="504000"/>
          </a:xfrm>
        </p:spPr>
        <p:txBody>
          <a:bodyPr/>
          <a:lstStyle/>
          <a:p>
            <a:r>
              <a:rPr lang="en-US" dirty="0">
                <a:latin typeface="Arial" pitchFamily="34" charset="0"/>
                <a:cs typeface="Arial" pitchFamily="34" charset="0"/>
              </a:rPr>
              <a:t>Proportion of key populations reached with HIV prevention programmes, 2007-2014</a:t>
            </a: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35</a:t>
            </a:fld>
            <a:endParaRPr lang="th-TH" dirty="0">
              <a:solidFill>
                <a:prstClr val="black">
                  <a:tint val="75000"/>
                </a:prstClr>
              </a:solidFill>
            </a:endParaRPr>
          </a:p>
        </p:txBody>
      </p:sp>
      <p:sp>
        <p:nvSpPr>
          <p:cNvPr id="7" name="TextBox 1"/>
          <p:cNvSpPr txBox="1"/>
          <p:nvPr/>
        </p:nvSpPr>
        <p:spPr>
          <a:xfrm>
            <a:off x="-39871" y="6311901"/>
            <a:ext cx="11430038"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State Council AIDS Working Committee Office China. (2008). UNGASS Country Progress Report: China; 2. China Comprehensive National Surveillance 2009 cited in 2010 UNGASS Country Progress Report: China, 3. China Comprehensive National Surveillance 2010-2011 cited in State Council AIDS Working Committee Office China. (2012). China Global AIDS Response Progress Report, 2012; 4. National Sentinel Surveillance 2013; and 5. </a:t>
            </a:r>
            <a:r>
              <a:rPr lang="en-US" sz="800" dirty="0">
                <a:latin typeface="Arial" pitchFamily="34" charset="0"/>
                <a:cs typeface="Arial" pitchFamily="34" charset="0"/>
                <a:hlinkClick r:id="rId4"/>
              </a:rPr>
              <a:t>www.aidsinfoonline.org</a:t>
            </a:r>
            <a:r>
              <a:rPr lang="en-US" sz="800" dirty="0">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982022142"/>
              </p:ext>
            </p:extLst>
          </p:nvPr>
        </p:nvGraphicFramePr>
        <p:xfrm>
          <a:off x="1828800" y="2362200"/>
          <a:ext cx="8534400" cy="381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490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received an HIV test in the last 12 months and know their results, 2007-2014</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36</a:t>
            </a:fld>
            <a:endParaRPr lang="th-TH" dirty="0">
              <a:solidFill>
                <a:prstClr val="black">
                  <a:tint val="75000"/>
                </a:prstClr>
              </a:solidFill>
            </a:endParaRPr>
          </a:p>
        </p:txBody>
      </p:sp>
      <p:sp>
        <p:nvSpPr>
          <p:cNvPr id="6" name="TextBox 1"/>
          <p:cNvSpPr txBox="1"/>
          <p:nvPr/>
        </p:nvSpPr>
        <p:spPr>
          <a:xfrm>
            <a:off x="76201" y="6400800"/>
            <a:ext cx="11203562"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Prepared by </a:t>
            </a:r>
            <a:r>
              <a:rPr lang="en-GB" sz="800" dirty="0">
                <a:solidFill>
                  <a:prstClr val="black"/>
                </a:solidFill>
                <a:cs typeface="Arial" pitchFamily="34" charset="0"/>
                <a:hlinkClick r:id="rId3"/>
              </a:rPr>
              <a:t>www.aidsdatahub.org</a:t>
            </a:r>
            <a:r>
              <a:rPr lang="en-GB" sz="800" dirty="0">
                <a:solidFill>
                  <a:prstClr val="black"/>
                </a:solidFill>
                <a:cs typeface="Arial" pitchFamily="34" charset="0"/>
              </a:rPr>
              <a:t>  based on 1. State Council AIDS Working Committee Office China. (2012). China Global AIDS Response Progress Report, 2012; 2. National sentinel surveillance 2013; and 3.  </a:t>
            </a:r>
            <a:r>
              <a:rPr lang="en-GB" sz="800" dirty="0">
                <a:solidFill>
                  <a:prstClr val="black"/>
                </a:solidFill>
                <a:cs typeface="Arial" pitchFamily="34" charset="0"/>
                <a:hlinkClick r:id="rId4"/>
              </a:rPr>
              <a:t>www.aidsinfoonline.org</a:t>
            </a:r>
            <a:r>
              <a:rPr lang="en-GB" sz="800" dirty="0">
                <a:solidFill>
                  <a:prstClr val="black"/>
                </a:solidFill>
                <a:cs typeface="Arial" pitchFamily="34" charset="0"/>
              </a:rPr>
              <a:t> </a:t>
            </a:r>
            <a:endParaRPr lang="en-US" sz="800" dirty="0"/>
          </a:p>
        </p:txBody>
      </p:sp>
      <p:graphicFrame>
        <p:nvGraphicFramePr>
          <p:cNvPr id="8" name="Chart 7"/>
          <p:cNvGraphicFramePr>
            <a:graphicFrameLocks noGrp="1"/>
          </p:cNvGraphicFramePr>
          <p:nvPr>
            <p:extLst>
              <p:ext uri="{D42A27DB-BD31-4B8C-83A1-F6EECF244321}">
                <p14:modId xmlns:p14="http://schemas.microsoft.com/office/powerpoint/2010/main" val="3924279781"/>
              </p:ext>
            </p:extLst>
          </p:nvPr>
        </p:nvGraphicFramePr>
        <p:xfrm>
          <a:off x="2133600" y="2438400"/>
          <a:ext cx="7620000" cy="3571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0930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Number of needle/syringes distributed per person who inject drugs per year, 2009-2018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37</a:t>
            </a:fld>
            <a:endParaRPr lang="th-TH" dirty="0">
              <a:solidFill>
                <a:prstClr val="black">
                  <a:tint val="75000"/>
                </a:prstClr>
              </a:solidFill>
            </a:endParaRPr>
          </a:p>
        </p:txBody>
      </p:sp>
      <p:sp>
        <p:nvSpPr>
          <p:cNvPr id="6" name="TextBox 1"/>
          <p:cNvSpPr txBox="1"/>
          <p:nvPr/>
        </p:nvSpPr>
        <p:spPr>
          <a:xfrm>
            <a:off x="0" y="6096000"/>
            <a:ext cx="11430038"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WHO, UNAIDS, &amp; UNICEF. (2009). Towards Universal Access: Scaling up Priority HIV/AIDS Interventions in the Health Sector- Progress Report 2009; 2. WHO, UNAIDS, &amp; UNICEF. (2010). Towards Universal Access: Scaling up Priority HIV/AIDS Interventions in the Health Sector - Progress Report 2010; 3. WHO, UNAIDS, &amp; UNICEF. (2011). Global HIV/AIDS Response Epidemic Update and Health Sector Progress towards Universal Access Progress Report 2011; 4. State Council AIDS Working Committee Office China. (2012). China Global AIDS Response Progress Report, 2012; 5. </a:t>
            </a:r>
            <a:r>
              <a:rPr lang="en-US" sz="800" kern="0" dirty="0">
                <a:solidFill>
                  <a:prstClr val="black"/>
                </a:solidFill>
                <a:latin typeface="Arial" pitchFamily="34" charset="0"/>
                <a:cs typeface="Arial" pitchFamily="34" charset="0"/>
              </a:rPr>
              <a:t>Data presented at the UNAIDS Regional Management Meeting (RMM) held from 25 to 28 October 2014; and 6. Global AIDS Monitoring Reporting and </a:t>
            </a:r>
            <a:r>
              <a:rPr lang="en-US" sz="800" kern="0" dirty="0">
                <a:solidFill>
                  <a:prstClr val="black"/>
                </a:solidFill>
                <a:latin typeface="Arial" pitchFamily="34" charset="0"/>
                <a:cs typeface="Arial" pitchFamily="34" charset="0"/>
                <a:hlinkClick r:id="rId4"/>
              </a:rPr>
              <a:t>www.aidsinfoonline.org</a:t>
            </a:r>
            <a:r>
              <a:rPr lang="en-US" sz="800" kern="0" dirty="0">
                <a:solidFill>
                  <a:prstClr val="black"/>
                </a:solidFill>
                <a:latin typeface="Arial" pitchFamily="34" charset="0"/>
                <a:cs typeface="Arial" pitchFamily="34" charset="0"/>
              </a:rPr>
              <a:t> </a:t>
            </a:r>
            <a:endParaRPr lang="en-US" sz="800" kern="0" dirty="0">
              <a:solidFill>
                <a:prstClr val="black"/>
              </a:solidFill>
            </a:endParaRPr>
          </a:p>
          <a:p>
            <a:endParaRPr lang="en-US" sz="800" dirty="0"/>
          </a:p>
        </p:txBody>
      </p:sp>
      <p:graphicFrame>
        <p:nvGraphicFramePr>
          <p:cNvPr id="8" name="Chart 7"/>
          <p:cNvGraphicFramePr>
            <a:graphicFrameLocks noGrp="1"/>
          </p:cNvGraphicFramePr>
          <p:nvPr>
            <p:extLst>
              <p:ext uri="{D42A27DB-BD31-4B8C-83A1-F6EECF244321}">
                <p14:modId xmlns:p14="http://schemas.microsoft.com/office/powerpoint/2010/main" val="2605686266"/>
              </p:ext>
            </p:extLst>
          </p:nvPr>
        </p:nvGraphicFramePr>
        <p:xfrm>
          <a:off x="762000" y="2362200"/>
          <a:ext cx="9906000" cy="3581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4806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203563" cy="504000"/>
          </a:xfrm>
        </p:spPr>
        <p:txBody>
          <a:bodyPr/>
          <a:lstStyle/>
          <a:p>
            <a:r>
              <a:rPr lang="en-US" dirty="0"/>
              <a:t>Number of Needle and Syringe Programme (NSP) and Opioid Substitution Therapy (OST) sites, 2011 - 2014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TextBox 1"/>
          <p:cNvSpPr txBox="1"/>
          <p:nvPr/>
        </p:nvSpPr>
        <p:spPr>
          <a:xfrm>
            <a:off x="0" y="6568197"/>
            <a:ext cx="7924800" cy="2397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3"/>
              </a:rPr>
              <a:t>www.aidsdatahub.org</a:t>
            </a:r>
            <a:r>
              <a:rPr lang="en-GB" sz="800" dirty="0">
                <a:latin typeface="Arial" pitchFamily="34" charset="0"/>
                <a:cs typeface="Arial" pitchFamily="34" charset="0"/>
              </a:rPr>
              <a:t> based on  Global AIDS Response Progress Reporting</a:t>
            </a:r>
          </a:p>
        </p:txBody>
      </p:sp>
      <p:graphicFrame>
        <p:nvGraphicFramePr>
          <p:cNvPr id="7" name="Chart 6"/>
          <p:cNvGraphicFramePr>
            <a:graphicFrameLocks noGrp="1"/>
          </p:cNvGraphicFramePr>
          <p:nvPr>
            <p:extLst>
              <p:ext uri="{D42A27DB-BD31-4B8C-83A1-F6EECF244321}">
                <p14:modId xmlns:p14="http://schemas.microsoft.com/office/powerpoint/2010/main" val="1649595834"/>
              </p:ext>
            </p:extLst>
          </p:nvPr>
        </p:nvGraphicFramePr>
        <p:xfrm>
          <a:off x="1905000" y="2425701"/>
          <a:ext cx="83820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5800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5885"/>
            <a:ext cx="8821744" cy="504000"/>
          </a:xfrm>
        </p:spPr>
        <p:txBody>
          <a:bodyPr/>
          <a:lstStyle/>
          <a:p>
            <a:r>
              <a:rPr lang="en-US" dirty="0"/>
              <a:t>Treatment  coverage of </a:t>
            </a:r>
            <a:r>
              <a:rPr lang="en-US" dirty="0" err="1"/>
              <a:t>sero</a:t>
            </a:r>
            <a:r>
              <a:rPr lang="en-US" dirty="0"/>
              <a:t>-discordant couples, 2010-2013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1"/>
          <p:cNvSpPr txBox="1"/>
          <p:nvPr/>
        </p:nvSpPr>
        <p:spPr>
          <a:xfrm>
            <a:off x="152400" y="6540501"/>
            <a:ext cx="9790981" cy="215444"/>
          </a:xfrm>
          <a:prstGeom prst="rect">
            <a:avLst/>
          </a:prstGeom>
        </p:spPr>
        <p:txBody>
          <a:bodyPr wrap="square">
            <a:spAutoFit/>
          </a:bodyPr>
          <a:lstStyle>
            <a:defPPr>
              <a:defRPr lang="th-TH"/>
            </a:defPPr>
            <a:lvl1pPr>
              <a:defRPr sz="800">
                <a:solidFill>
                  <a:prstClr val="black"/>
                </a:solidFill>
              </a:defRPr>
            </a:lvl1pPr>
          </a:lstStyle>
          <a:p>
            <a:pPr lvl="0" algn="just"/>
            <a:r>
              <a:rPr lang="en-US" dirty="0"/>
              <a:t>Source: Prepared by </a:t>
            </a:r>
            <a:r>
              <a:rPr lang="en-US" dirty="0">
                <a:hlinkClick r:id="rId3"/>
              </a:rPr>
              <a:t>www.aidsdatahub.org</a:t>
            </a:r>
            <a:r>
              <a:rPr lang="en-US" dirty="0"/>
              <a:t> based on </a:t>
            </a:r>
            <a:r>
              <a:rPr lang="en-US" dirty="0">
                <a:latin typeface="Arial" pitchFamily="34" charset="0"/>
                <a:cs typeface="Arial" pitchFamily="34" charset="0"/>
              </a:rPr>
              <a:t>National Health and Family Planning Commission of The People’s Republic of China. (2014). 2014 China AIDS Response Progress Report (unpublished)</a:t>
            </a:r>
            <a:endParaRPr lang="en-US" kern="0" dirty="0"/>
          </a:p>
        </p:txBody>
      </p:sp>
      <p:graphicFrame>
        <p:nvGraphicFramePr>
          <p:cNvPr id="7" name="Chart 6"/>
          <p:cNvGraphicFramePr>
            <a:graphicFrameLocks noGrp="1"/>
          </p:cNvGraphicFramePr>
          <p:nvPr>
            <p:extLst>
              <p:ext uri="{D42A27DB-BD31-4B8C-83A1-F6EECF244321}">
                <p14:modId xmlns:p14="http://schemas.microsoft.com/office/powerpoint/2010/main" val="2000605549"/>
              </p:ext>
            </p:extLst>
          </p:nvPr>
        </p:nvGraphicFramePr>
        <p:xfrm>
          <a:off x="1828800" y="2286000"/>
          <a:ext cx="8534401" cy="41316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8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195827703"/>
              </p:ext>
            </p:extLst>
          </p:nvPr>
        </p:nvGraphicFramePr>
        <p:xfrm>
          <a:off x="1905000" y="2325707"/>
          <a:ext cx="8458201" cy="415129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04800" y="1578185"/>
            <a:ext cx="10210801" cy="533399"/>
          </a:xfrm>
          <a:prstGeom prst="rect">
            <a:avLst/>
          </a:prstGeom>
        </p:spPr>
        <p:txBody>
          <a:bodyPr>
            <a:noAutofit/>
          </a:bodyPr>
          <a:lstStyle/>
          <a:p>
            <a:pPr eaLnBrk="0" fontAlgn="base" hangingPunct="0">
              <a:spcBef>
                <a:spcPct val="0"/>
              </a:spcBef>
              <a:spcAft>
                <a:spcPct val="0"/>
              </a:spcAft>
            </a:pPr>
            <a:r>
              <a:rPr lang="en-US" sz="2400" b="1" dirty="0">
                <a:solidFill>
                  <a:srgbClr val="C00000"/>
                </a:solidFill>
                <a:latin typeface="+mj-lt"/>
                <a:ea typeface="+mj-ea"/>
                <a:cs typeface="+mj-cs"/>
              </a:rPr>
              <a:t>Cumulative cross-sectional cascade for HIV treatment and care, 2014</a:t>
            </a:r>
          </a:p>
        </p:txBody>
      </p:sp>
      <p:sp>
        <p:nvSpPr>
          <p:cNvPr id="5" name="Rectangle 4"/>
          <p:cNvSpPr/>
          <p:nvPr/>
        </p:nvSpPr>
        <p:spPr>
          <a:xfrm>
            <a:off x="152400" y="6640784"/>
            <a:ext cx="8458200" cy="215444"/>
          </a:xfrm>
          <a:prstGeom prst="rect">
            <a:avLst/>
          </a:prstGeom>
        </p:spPr>
        <p:txBody>
          <a:bodyPr wrap="square">
            <a:spAutoFit/>
          </a:bodyPr>
          <a:lstStyle/>
          <a:p>
            <a:r>
              <a:rPr lang="en-US" sz="800" kern="0" dirty="0">
                <a:solidFill>
                  <a:prstClr val="black"/>
                </a:solidFill>
                <a:latin typeface="Arial" pitchFamily="34" charset="0"/>
                <a:cs typeface="Arial" pitchFamily="34" charset="0"/>
              </a:rPr>
              <a:t>Source: </a:t>
            </a:r>
            <a:r>
              <a:rPr lang="en-GB" sz="800" kern="0" dirty="0">
                <a:solidFill>
                  <a:sysClr val="windowText" lastClr="000000"/>
                </a:solidFill>
                <a:latin typeface="Arial" panose="020B0604020202020204" pitchFamily="34" charset="0"/>
                <a:cs typeface="Arial" panose="020B0604020202020204" pitchFamily="34" charset="0"/>
              </a:rPr>
              <a:t>Prepared by </a:t>
            </a:r>
            <a:r>
              <a:rPr lang="en-GB" sz="800" u="sng" kern="0" dirty="0">
                <a:solidFill>
                  <a:sysClr val="windowText" lastClr="000000"/>
                </a:solidFill>
                <a:latin typeface="Arial" panose="020B0604020202020204" pitchFamily="34" charset="0"/>
                <a:cs typeface="Arial" panose="020B0604020202020204" pitchFamily="34" charset="0"/>
                <a:hlinkClick r:id="rId4"/>
              </a:rPr>
              <a:t>www.aidsdatahub.org</a:t>
            </a:r>
            <a:r>
              <a:rPr lang="en-GB" sz="800" kern="0" dirty="0">
                <a:solidFill>
                  <a:sysClr val="windowText" lastClr="000000"/>
                </a:solidFill>
                <a:latin typeface="Arial" panose="020B0604020202020204" pitchFamily="34" charset="0"/>
                <a:cs typeface="Arial" panose="020B0604020202020204" pitchFamily="34" charset="0"/>
              </a:rPr>
              <a:t> based on </a:t>
            </a:r>
            <a:r>
              <a:rPr lang="en-US" sz="800" dirty="0"/>
              <a:t>Global AIDS Response Progress Reporting 2015</a:t>
            </a:r>
          </a:p>
        </p:txBody>
      </p:sp>
    </p:spTree>
    <p:extLst>
      <p:ext uri="{BB962C8B-B14F-4D97-AF65-F5344CB8AC3E}">
        <p14:creationId xmlns:p14="http://schemas.microsoft.com/office/powerpoint/2010/main" val="334514961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304800" y="1508611"/>
            <a:ext cx="10896600" cy="533399"/>
          </a:xfrm>
          <a:prstGeom prst="rect">
            <a:avLst/>
          </a:prstGeom>
        </p:spPr>
        <p:txBody>
          <a:bodyPr>
            <a:noAutofit/>
          </a:bodyPr>
          <a:lstStyle/>
          <a:p>
            <a:pPr eaLnBrk="0" fontAlgn="base" hangingPunct="0">
              <a:spcBef>
                <a:spcPct val="0"/>
              </a:spcBef>
              <a:spcAft>
                <a:spcPct val="0"/>
              </a:spcAft>
            </a:pPr>
            <a:r>
              <a:rPr lang="en-US" sz="2400" b="1" dirty="0">
                <a:solidFill>
                  <a:srgbClr val="C00000"/>
                </a:solidFill>
                <a:latin typeface="Arial" charset="0"/>
                <a:ea typeface="ＭＳ Ｐゴシック" charset="0"/>
                <a:cs typeface="Cordia New" charset="0"/>
              </a:rPr>
              <a:t>PMTCT coverage and HIV testing coverage among pregnant women, 2014</a:t>
            </a:r>
          </a:p>
        </p:txBody>
      </p:sp>
      <p:sp>
        <p:nvSpPr>
          <p:cNvPr id="5" name="Rectangle 4"/>
          <p:cNvSpPr/>
          <p:nvPr/>
        </p:nvSpPr>
        <p:spPr>
          <a:xfrm>
            <a:off x="76200" y="6632379"/>
            <a:ext cx="8458200" cy="215444"/>
          </a:xfrm>
          <a:prstGeom prst="rect">
            <a:avLst/>
          </a:prstGeom>
        </p:spPr>
        <p:txBody>
          <a:bodyPr wrap="square">
            <a:spAutoFit/>
          </a:bodyPr>
          <a:lstStyle/>
          <a:p>
            <a:pPr>
              <a:defRPr/>
            </a:pPr>
            <a:r>
              <a:rPr lang="en-US" sz="800" kern="0" dirty="0">
                <a:solidFill>
                  <a:prstClr val="black"/>
                </a:solidFill>
                <a:latin typeface="Arial" pitchFamily="34" charset="0"/>
                <a:cs typeface="Arial" pitchFamily="34" charset="0"/>
              </a:rPr>
              <a:t>Source: </a:t>
            </a:r>
            <a:r>
              <a:rPr lang="en-GB" sz="800" kern="0" dirty="0">
                <a:solidFill>
                  <a:sysClr val="windowText" lastClr="000000"/>
                </a:solidFill>
                <a:latin typeface="Arial" panose="020B0604020202020204" pitchFamily="34" charset="0"/>
                <a:cs typeface="Arial" panose="020B0604020202020204" pitchFamily="34" charset="0"/>
              </a:rPr>
              <a:t>Prepared by </a:t>
            </a:r>
            <a:r>
              <a:rPr lang="en-GB" sz="800" u="sng" kern="0" dirty="0">
                <a:solidFill>
                  <a:sysClr val="windowText" lastClr="000000"/>
                </a:solidFill>
                <a:latin typeface="Arial" panose="020B0604020202020204" pitchFamily="34" charset="0"/>
                <a:cs typeface="Arial" panose="020B0604020202020204" pitchFamily="34" charset="0"/>
                <a:hlinkClick r:id="rId3"/>
              </a:rPr>
              <a:t>ww.aidsdatahub.org</a:t>
            </a:r>
            <a:r>
              <a:rPr lang="en-GB" sz="800" kern="0" dirty="0">
                <a:solidFill>
                  <a:sysClr val="windowText" lastClr="000000"/>
                </a:solidFill>
                <a:latin typeface="Arial" panose="020B0604020202020204" pitchFamily="34" charset="0"/>
                <a:cs typeface="Arial" panose="020B0604020202020204" pitchFamily="34" charset="0"/>
              </a:rPr>
              <a:t> based </a:t>
            </a:r>
            <a:r>
              <a:rPr lang="en-US" sz="800" dirty="0">
                <a:solidFill>
                  <a:srgbClr val="000000"/>
                </a:solidFill>
                <a:cs typeface="Arial" pitchFamily="34" charset="0"/>
              </a:rPr>
              <a:t>on  </a:t>
            </a:r>
            <a:r>
              <a:rPr lang="en-US" sz="800" dirty="0">
                <a:solidFill>
                  <a:prstClr val="black"/>
                </a:solidFill>
              </a:rPr>
              <a:t>Global AIDS Response Progress Reporting 2015 </a:t>
            </a:r>
            <a:endParaRPr lang="en-US" sz="800" kern="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1435347715"/>
              </p:ext>
            </p:extLst>
          </p:nvPr>
        </p:nvGraphicFramePr>
        <p:xfrm>
          <a:off x="2514601" y="2286000"/>
          <a:ext cx="3426097" cy="3733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690770135"/>
              </p:ext>
            </p:extLst>
          </p:nvPr>
        </p:nvGraphicFramePr>
        <p:xfrm>
          <a:off x="5943600" y="2286000"/>
          <a:ext cx="3429000" cy="37338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3235598" y="6172201"/>
            <a:ext cx="5410200" cy="307777"/>
          </a:xfrm>
          <a:prstGeom prst="rect">
            <a:avLst/>
          </a:prstGeom>
          <a:noFill/>
          <a:ln>
            <a:solidFill>
              <a:schemeClr val="bg1">
                <a:lumMod val="50000"/>
              </a:schemeClr>
            </a:solidFill>
            <a:prstDash val="dashDot"/>
          </a:ln>
        </p:spPr>
        <p:txBody>
          <a:bodyPr wrap="square" rtlCol="0" anchor="b">
            <a:spAutoFit/>
          </a:bodyPr>
          <a:lstStyle/>
          <a:p>
            <a:pPr algn="ctr"/>
            <a:r>
              <a:rPr lang="en-US" sz="1400" dirty="0"/>
              <a:t>NOTE: 3,576 pregnant women received ARVs for PMTCT in 2014</a:t>
            </a:r>
            <a:endParaRPr lang="th-TH" sz="1400" dirty="0"/>
          </a:p>
        </p:txBody>
      </p:sp>
    </p:spTree>
    <p:extLst>
      <p:ext uri="{BB962C8B-B14F-4D97-AF65-F5344CB8AC3E}">
        <p14:creationId xmlns:p14="http://schemas.microsoft.com/office/powerpoint/2010/main" val="209252800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2389526"/>
            <a:ext cx="8991600" cy="3477875"/>
          </a:xfrm>
          <a:prstGeom prst="rect">
            <a:avLst/>
          </a:prstGeom>
        </p:spPr>
        <p:txBody>
          <a:bodyPr wrap="square">
            <a:spAutoFit/>
          </a:bodyPr>
          <a:lstStyle/>
          <a:p>
            <a:pPr>
              <a:lnSpc>
                <a:spcPts val="2200"/>
              </a:lnSpc>
            </a:pPr>
            <a:br>
              <a:rPr lang="en-US" sz="2000" b="1" dirty="0">
                <a:solidFill>
                  <a:prstClr val="black"/>
                </a:solidFill>
                <a:latin typeface="Arial" pitchFamily="34" charset="0"/>
                <a:cs typeface="Arial" pitchFamily="34" charset="0"/>
              </a:rPr>
            </a:br>
            <a:r>
              <a:rPr lang="en-US" b="1"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846293" y="3579626"/>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1" y="1295401"/>
            <a:ext cx="1099959" cy="10999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78764531"/>
              </p:ext>
            </p:extLst>
          </p:nvPr>
        </p:nvGraphicFramePr>
        <p:xfrm>
          <a:off x="1676400" y="4220503"/>
          <a:ext cx="8761336" cy="1524099"/>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05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314036">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6248400" y="3548366"/>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Wave 10"/>
          <p:cNvSpPr/>
          <p:nvPr/>
        </p:nvSpPr>
        <p:spPr>
          <a:xfrm>
            <a:off x="9982200" y="4691366"/>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2" name="Wave 11"/>
          <p:cNvSpPr/>
          <p:nvPr/>
        </p:nvSpPr>
        <p:spPr>
          <a:xfrm>
            <a:off x="9982200" y="5224766"/>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
        <p:nvSpPr>
          <p:cNvPr id="15" name="Rectangle 14"/>
          <p:cNvSpPr/>
          <p:nvPr/>
        </p:nvSpPr>
        <p:spPr>
          <a:xfrm>
            <a:off x="2776360" y="1544680"/>
            <a:ext cx="7739241" cy="461665"/>
          </a:xfrm>
          <a:prstGeom prst="rect">
            <a:avLst/>
          </a:prstGeom>
        </p:spPr>
        <p:txBody>
          <a:bodyPr>
            <a:noAutofit/>
          </a:bodyPr>
          <a:lstStyle/>
          <a:p>
            <a:pPr eaLnBrk="0" fontAlgn="base" hangingPunct="0">
              <a:spcBef>
                <a:spcPct val="0"/>
              </a:spcBef>
              <a:spcAft>
                <a:spcPct val="0"/>
              </a:spcAft>
            </a:pPr>
            <a:r>
              <a:rPr lang="en-US" sz="2400" b="1" dirty="0">
                <a:solidFill>
                  <a:srgbClr val="C00000"/>
                </a:solidFill>
                <a:latin typeface="+mj-lt"/>
                <a:ea typeface="+mj-ea"/>
                <a:cs typeface="+mj-cs"/>
              </a:rPr>
              <a:t>National data on stigma and discrimination </a:t>
            </a:r>
            <a:endParaRPr lang="en-GB" sz="2400" b="1" dirty="0">
              <a:solidFill>
                <a:srgbClr val="C00000"/>
              </a:solidFill>
              <a:latin typeface="+mj-lt"/>
              <a:ea typeface="+mj-ea"/>
              <a:cs typeface="+mj-cs"/>
            </a:endParaRPr>
          </a:p>
        </p:txBody>
      </p:sp>
      <p:sp>
        <p:nvSpPr>
          <p:cNvPr id="6" name="Slide Number Placeholder 5"/>
          <p:cNvSpPr>
            <a:spLocks noGrp="1"/>
          </p:cNvSpPr>
          <p:nvPr>
            <p:ph type="sldNum" sz="quarter" idx="10"/>
          </p:nvPr>
        </p:nvSpPr>
        <p:spPr/>
        <p:txBody>
          <a:bodyPr/>
          <a:lstStyle/>
          <a:p>
            <a:fld id="{84BB6952-0182-45BD-AA28-A5322F469A92}" type="slidenum">
              <a:rPr lang="en-GB" smtClean="0">
                <a:solidFill>
                  <a:prstClr val="black">
                    <a:tint val="75000"/>
                  </a:prstClr>
                </a:solidFill>
              </a:rPr>
              <a:pPr/>
              <a:t>42</a:t>
            </a:fld>
            <a:endParaRPr lang="en-GB">
              <a:solidFill>
                <a:prstClr val="black">
                  <a:tint val="75000"/>
                </a:prstClr>
              </a:solidFill>
            </a:endParaRPr>
          </a:p>
        </p:txBody>
      </p:sp>
      <p:sp>
        <p:nvSpPr>
          <p:cNvPr id="17" name="Rectangle 16"/>
          <p:cNvSpPr/>
          <p:nvPr/>
        </p:nvSpPr>
        <p:spPr>
          <a:xfrm>
            <a:off x="76200" y="6540501"/>
            <a:ext cx="8991600" cy="215444"/>
          </a:xfrm>
          <a:prstGeom prst="rect">
            <a:avLst/>
          </a:prstGeom>
        </p:spPr>
        <p:txBody>
          <a:bodyPr wrap="square">
            <a:spAutoFit/>
          </a:bodyPr>
          <a:lstStyle/>
          <a:p>
            <a:pPr>
              <a:defRPr/>
            </a:pPr>
            <a:r>
              <a:rPr lang="en-US" sz="800" kern="0" dirty="0">
                <a:solidFill>
                  <a:prstClr val="black"/>
                </a:solidFill>
                <a:latin typeface="Arial" pitchFamily="34" charset="0"/>
                <a:cs typeface="Arial" pitchFamily="34" charset="0"/>
              </a:rPr>
              <a:t>Source: </a:t>
            </a:r>
            <a:r>
              <a:rPr lang="en-GB" sz="800" kern="0" dirty="0">
                <a:solidFill>
                  <a:sysClr val="windowText" lastClr="000000"/>
                </a:solidFill>
                <a:latin typeface="Arial" panose="020B0604020202020204" pitchFamily="34" charset="0"/>
                <a:cs typeface="Arial" panose="020B0604020202020204" pitchFamily="34" charset="0"/>
              </a:rPr>
              <a:t>Prepared by UNAIDS Regional Support Team Asia and the Pacific and</a:t>
            </a:r>
            <a:r>
              <a:rPr lang="en-GB" sz="800" u="sng" kern="0" dirty="0">
                <a:solidFill>
                  <a:sysClr val="windowText" lastClr="000000"/>
                </a:solidFill>
                <a:latin typeface="Arial" panose="020B0604020202020204" pitchFamily="34" charset="0"/>
                <a:cs typeface="Arial" panose="020B0604020202020204" pitchFamily="34" charset="0"/>
                <a:hlinkClick r:id="rId5"/>
              </a:rPr>
              <a:t>www.aidsdatahub.org</a:t>
            </a:r>
            <a:r>
              <a:rPr lang="en-GB" sz="800" kern="0" dirty="0">
                <a:solidFill>
                  <a:sysClr val="windowText" lastClr="000000"/>
                </a:solidFill>
                <a:latin typeface="Arial" panose="020B0604020202020204" pitchFamily="34" charset="0"/>
                <a:cs typeface="Arial" panose="020B0604020202020204" pitchFamily="34" charset="0"/>
              </a:rPr>
              <a:t> based on information provided by UNAIDS country office and partners.</a:t>
            </a:r>
          </a:p>
        </p:txBody>
      </p:sp>
    </p:spTree>
    <p:extLst>
      <p:ext uri="{BB962C8B-B14F-4D97-AF65-F5344CB8AC3E}">
        <p14:creationId xmlns:p14="http://schemas.microsoft.com/office/powerpoint/2010/main" val="252470914"/>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43</a:t>
            </a:fld>
            <a:endParaRPr lang="th-TH"/>
          </a:p>
        </p:txBody>
      </p:sp>
      <p:sp>
        <p:nvSpPr>
          <p:cNvPr id="5" name="Rectangle 4"/>
          <p:cNvSpPr/>
          <p:nvPr/>
        </p:nvSpPr>
        <p:spPr>
          <a:xfrm>
            <a:off x="152400" y="6400800"/>
            <a:ext cx="10134600" cy="215444"/>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Arial" pitchFamily="34" charset="0"/>
              </a:rPr>
              <a:t>Sources: Prepared by </a:t>
            </a:r>
            <a:r>
              <a:rPr lang="en-US" sz="800" dirty="0">
                <a:solidFill>
                  <a:prstClr val="black"/>
                </a:solidFill>
                <a:ea typeface="ＭＳ Ｐゴシック" charset="0"/>
                <a:cs typeface="Arial" pitchFamily="34" charset="0"/>
                <a:hlinkClick r:id="rId2"/>
              </a:rPr>
              <a:t>www.aidsdatahub.org</a:t>
            </a:r>
            <a:r>
              <a:rPr lang="en-US" sz="800" dirty="0">
                <a:solidFill>
                  <a:prstClr val="black"/>
                </a:solidFill>
                <a:ea typeface="ＭＳ Ｐゴシック" charset="0"/>
                <a:cs typeface="Arial" pitchFamily="34" charset="0"/>
              </a:rPr>
              <a:t> based on UNAIDS, UNDP, UNFPA, and UNODC. (2014). Punitive Laws Hindering the HIV Response in Asia and the Pacific in October 2014</a:t>
            </a:r>
            <a:endParaRPr lang="en-GB" sz="800" dirty="0">
              <a:solidFill>
                <a:prstClr val="black"/>
              </a:solidFill>
              <a:ea typeface="ＭＳ Ｐゴシック"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9" y="2219326"/>
            <a:ext cx="88106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410201"/>
            <a:ext cx="26162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78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44</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2"/>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2"/>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209500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53400"/>
            <a:ext cx="10553701" cy="808800"/>
          </a:xfrm>
        </p:spPr>
        <p:txBody>
          <a:bodyPr/>
          <a:lstStyle/>
          <a:p>
            <a:r>
              <a:rPr lang="en-GB" dirty="0"/>
              <a:t>Estimated number of people living with HIV, new HIV infections and AIDS-related deaths,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45" name="Rectangle 44"/>
          <p:cNvSpPr/>
          <p:nvPr/>
        </p:nvSpPr>
        <p:spPr>
          <a:xfrm>
            <a:off x="319391" y="6540501"/>
            <a:ext cx="8534399" cy="215444"/>
          </a:xfrm>
          <a:prstGeom prst="rect">
            <a:avLst/>
          </a:prstGeom>
        </p:spPr>
        <p:txBody>
          <a:bodyPr wrap="square">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NCAIDS, China CDC</a:t>
            </a:r>
            <a:endParaRPr lang="en-GB" sz="800" dirty="0"/>
          </a:p>
        </p:txBody>
      </p:sp>
      <p:graphicFrame>
        <p:nvGraphicFramePr>
          <p:cNvPr id="9" name="Table 8">
            <a:extLst>
              <a:ext uri="{FF2B5EF4-FFF2-40B4-BE49-F238E27FC236}">
                <a16:creationId xmlns:a16="http://schemas.microsoft.com/office/drawing/2014/main" id="{613DC0B7-72D2-4EC0-BA34-A40EF32CA0B2}"/>
              </a:ext>
            </a:extLst>
          </p:cNvPr>
          <p:cNvGraphicFramePr>
            <a:graphicFrameLocks noGrp="1"/>
          </p:cNvGraphicFramePr>
          <p:nvPr>
            <p:extLst>
              <p:ext uri="{D42A27DB-BD31-4B8C-83A1-F6EECF244321}">
                <p14:modId xmlns:p14="http://schemas.microsoft.com/office/powerpoint/2010/main" val="3260352290"/>
              </p:ext>
            </p:extLst>
          </p:nvPr>
        </p:nvGraphicFramePr>
        <p:xfrm>
          <a:off x="1600200" y="2936889"/>
          <a:ext cx="8991599" cy="2701911"/>
        </p:xfrm>
        <a:graphic>
          <a:graphicData uri="http://schemas.openxmlformats.org/drawingml/2006/table">
            <a:tbl>
              <a:tblPr>
                <a:tableStyleId>{BDBED569-4797-4DF1-A0F4-6AAB3CD982D8}</a:tableStyleId>
              </a:tblPr>
              <a:tblGrid>
                <a:gridCol w="3276600">
                  <a:extLst>
                    <a:ext uri="{9D8B030D-6E8A-4147-A177-3AD203B41FA5}">
                      <a16:colId xmlns:a16="http://schemas.microsoft.com/office/drawing/2014/main" val="20000"/>
                    </a:ext>
                  </a:extLst>
                </a:gridCol>
                <a:gridCol w="3657599">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534083">
                <a:tc>
                  <a:txBody>
                    <a:bodyPr/>
                    <a:lstStyle/>
                    <a:p>
                      <a:pPr algn="ctr" rtl="0" fontAlgn="ctr"/>
                      <a:endParaRPr lang="en-US" sz="1400" b="1" i="0" u="none" strike="noStrike" dirty="0">
                        <a:solidFill>
                          <a:srgbClr val="FFFFFF"/>
                        </a:solidFill>
                        <a:effectLst/>
                        <a:latin typeface="Arial"/>
                      </a:endParaRPr>
                    </a:p>
                  </a:txBody>
                  <a:tcPr marL="0" marR="0" marT="0" marB="0" anchor="ctr"/>
                </a:tc>
                <a:tc>
                  <a:txBody>
                    <a:bodyPr/>
                    <a:lstStyle/>
                    <a:p>
                      <a:pPr algn="ctr" rtl="0" fontAlgn="ctr"/>
                      <a:r>
                        <a:rPr lang="en-US" sz="1400" u="none" strike="noStrike" dirty="0">
                          <a:effectLst/>
                        </a:rPr>
                        <a:t>Estimates</a:t>
                      </a:r>
                      <a:endParaRPr lang="en-US" sz="1400" b="1" i="0" u="none" strike="noStrike" dirty="0">
                        <a:solidFill>
                          <a:srgbClr val="FFFFFF"/>
                        </a:solidFill>
                        <a:effectLst/>
                        <a:latin typeface="Arial"/>
                      </a:endParaRPr>
                    </a:p>
                  </a:txBody>
                  <a:tcPr marL="0" marR="0" marT="0" marB="0" anchor="ctr">
                    <a:solidFill>
                      <a:srgbClr val="33CCCC"/>
                    </a:solidFill>
                  </a:tcPr>
                </a:tc>
                <a:tc>
                  <a:txBody>
                    <a:bodyPr/>
                    <a:lstStyle/>
                    <a:p>
                      <a:pPr algn="ctr" rtl="0" fontAlgn="ctr"/>
                      <a:r>
                        <a:rPr lang="en-US" sz="1400" u="none" strike="noStrike" dirty="0">
                          <a:effectLst/>
                        </a:rPr>
                        <a:t>Year of estimates</a:t>
                      </a:r>
                      <a:endParaRPr lang="en-US" sz="1400" b="1" i="0" u="none" strike="noStrike" dirty="0">
                        <a:solidFill>
                          <a:srgbClr val="FFFFFF"/>
                        </a:solidFill>
                        <a:effectLst/>
                        <a:latin typeface="Arial"/>
                      </a:endParaRPr>
                    </a:p>
                  </a:txBody>
                  <a:tcPr marL="0" marR="0" marT="0" marB="0" anchor="ctr">
                    <a:solidFill>
                      <a:srgbClr val="33CCCC"/>
                    </a:solidFill>
                  </a:tcPr>
                </a:tc>
                <a:extLst>
                  <a:ext uri="{0D108BD9-81ED-4DB2-BD59-A6C34878D82A}">
                    <a16:rowId xmlns:a16="http://schemas.microsoft.com/office/drawing/2014/main" val="10001"/>
                  </a:ext>
                </a:extLst>
              </a:tr>
              <a:tr h="686977">
                <a:tc>
                  <a:txBody>
                    <a:bodyPr/>
                    <a:lstStyle/>
                    <a:p>
                      <a:pPr algn="l" rtl="0" fontAlgn="ctr"/>
                      <a:r>
                        <a:rPr lang="en-US" sz="1400" u="none" strike="noStrike" dirty="0">
                          <a:effectLst/>
                        </a:rPr>
                        <a:t>People living with HIV (15+ </a:t>
                      </a:r>
                      <a:r>
                        <a:rPr lang="en-US" sz="1400" u="none" strike="noStrike" dirty="0" err="1">
                          <a:effectLst/>
                        </a:rPr>
                        <a:t>yr</a:t>
                      </a:r>
                      <a:r>
                        <a:rPr lang="en-US" sz="1400" u="none" strike="noStrike" dirty="0">
                          <a:effectLst/>
                        </a:rPr>
                        <a:t>)</a:t>
                      </a:r>
                      <a:endParaRPr lang="en-US" sz="1400" b="1" i="0" u="none" strike="noStrike" dirty="0">
                        <a:solidFill>
                          <a:srgbClr val="000000"/>
                        </a:solidFill>
                        <a:effectLst/>
                        <a:latin typeface="Arial"/>
                      </a:endParaRPr>
                    </a:p>
                  </a:txBody>
                  <a:tcPr marL="95941" marR="0" marT="0" marB="0" anchor="ctr"/>
                </a:tc>
                <a:tc>
                  <a:txBody>
                    <a:bodyPr/>
                    <a:lstStyle/>
                    <a:p>
                      <a:pPr algn="ctr" rtl="0" fontAlgn="ctr"/>
                      <a:r>
                        <a:rPr lang="en-US" sz="1400" u="none" strike="noStrike" dirty="0">
                          <a:effectLst/>
                        </a:rPr>
                        <a:t>1.25 million (1.04 - 1.46million)</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u="none" strike="noStrike" dirty="0">
                          <a:effectLst/>
                        </a:rPr>
                        <a:t>2018</a:t>
                      </a:r>
                      <a:endParaRPr lang="en-US" sz="14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710809">
                <a:tc>
                  <a:txBody>
                    <a:bodyPr/>
                    <a:lstStyle/>
                    <a:p>
                      <a:pPr algn="l" rtl="0" fontAlgn="ctr"/>
                      <a:r>
                        <a:rPr lang="en-US" sz="1400" u="none" strike="noStrike" dirty="0">
                          <a:effectLst/>
                        </a:rPr>
                        <a:t>New HIV infections (15+ </a:t>
                      </a:r>
                      <a:r>
                        <a:rPr lang="en-US" sz="1400" u="none" strike="noStrike" dirty="0" err="1">
                          <a:effectLst/>
                        </a:rPr>
                        <a:t>yr</a:t>
                      </a:r>
                      <a:r>
                        <a:rPr lang="en-US" sz="1400" u="none" strike="noStrike" dirty="0">
                          <a:effectLst/>
                        </a:rPr>
                        <a:t>)</a:t>
                      </a:r>
                      <a:endParaRPr lang="en-US" sz="1400" b="1" i="0" u="none" strike="noStrike" dirty="0">
                        <a:solidFill>
                          <a:srgbClr val="000000"/>
                        </a:solidFill>
                        <a:effectLst/>
                        <a:latin typeface="Arial"/>
                      </a:endParaRPr>
                    </a:p>
                  </a:txBody>
                  <a:tcPr marL="95941" marR="0" marT="0" marB="0" anchor="ctr"/>
                </a:tc>
                <a:tc>
                  <a:txBody>
                    <a:bodyPr/>
                    <a:lstStyle/>
                    <a:p>
                      <a:pPr algn="ctr" rtl="0" fontAlgn="ctr"/>
                      <a:r>
                        <a:rPr lang="en-US" sz="1400" u="none" strike="noStrike" dirty="0">
                          <a:effectLst/>
                        </a:rPr>
                        <a:t>81,000 (60,000 - 105,000)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u="none" strike="noStrike" dirty="0">
                          <a:effectLst/>
                        </a:rPr>
                        <a:t>2018</a:t>
                      </a:r>
                      <a:endParaRPr lang="en-US" sz="14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770042">
                <a:tc>
                  <a:txBody>
                    <a:bodyPr/>
                    <a:lstStyle/>
                    <a:p>
                      <a:pPr algn="l" rtl="0" fontAlgn="ctr"/>
                      <a:r>
                        <a:rPr lang="en-US" sz="1400" u="none" strike="noStrike" dirty="0">
                          <a:effectLst/>
                        </a:rPr>
                        <a:t>AIDS-related deaths (15+ </a:t>
                      </a:r>
                      <a:r>
                        <a:rPr lang="en-US" sz="1400" u="none" strike="noStrike" dirty="0" err="1">
                          <a:effectLst/>
                        </a:rPr>
                        <a:t>yr</a:t>
                      </a:r>
                      <a:r>
                        <a:rPr lang="en-US" sz="1400" u="none" strike="noStrike" dirty="0">
                          <a:effectLst/>
                        </a:rPr>
                        <a:t>)</a:t>
                      </a:r>
                      <a:endParaRPr lang="en-US" sz="1400" b="1" i="0" u="none" strike="noStrike" dirty="0">
                        <a:solidFill>
                          <a:srgbClr val="000000"/>
                        </a:solidFill>
                        <a:effectLst/>
                        <a:latin typeface="Arial"/>
                      </a:endParaRPr>
                    </a:p>
                  </a:txBody>
                  <a:tcPr marL="95941" marR="0" marT="0" marB="0" anchor="ctr"/>
                </a:tc>
                <a:tc>
                  <a:txBody>
                    <a:bodyPr/>
                    <a:lstStyle/>
                    <a:p>
                      <a:pPr algn="ctr" rtl="0" fontAlgn="ctr"/>
                      <a:r>
                        <a:rPr lang="en-US" sz="1400" u="none" strike="noStrike" dirty="0">
                          <a:effectLst/>
                        </a:rPr>
                        <a:t>35,000（23,000 - 48,000)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u="none" strike="noStrike" dirty="0">
                          <a:effectLst/>
                        </a:rPr>
                        <a:t>2018</a:t>
                      </a:r>
                      <a:endParaRPr lang="en-US" sz="1400" b="1"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277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 size estimates, 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Text Box 149"/>
          <p:cNvSpPr txBox="1">
            <a:spLocks noChangeArrowheads="1"/>
          </p:cNvSpPr>
          <p:nvPr/>
        </p:nvSpPr>
        <p:spPr bwMode="auto">
          <a:xfrm>
            <a:off x="237108" y="6489899"/>
            <a:ext cx="9059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pPr>
            <a:r>
              <a:rPr lang="en-US" sz="800" dirty="0"/>
              <a:t>Source: </a:t>
            </a:r>
            <a:r>
              <a:rPr lang="en-US" sz="800" dirty="0">
                <a:cs typeface="Angsana New" pitchFamily="18" charset="-34"/>
              </a:rPr>
              <a:t>Prepared by </a:t>
            </a:r>
            <a:r>
              <a:rPr lang="en-US" sz="800" dirty="0">
                <a:cs typeface="Angsana New" pitchFamily="18" charset="-34"/>
                <a:hlinkClick r:id="rId3"/>
              </a:rPr>
              <a:t>www.aidsdatahub.org</a:t>
            </a:r>
            <a:r>
              <a:rPr lang="en-US" sz="800" dirty="0">
                <a:cs typeface="Angsana New" pitchFamily="18" charset="-34"/>
              </a:rPr>
              <a:t>  based on </a:t>
            </a:r>
            <a:r>
              <a:rPr lang="en-US" sz="800" dirty="0">
                <a:solidFill>
                  <a:prstClr val="black"/>
                </a:solidFill>
                <a:cs typeface="Arial" pitchFamily="34" charset="0"/>
              </a:rPr>
              <a:t>Ministry of Health China, WHO, and UNAIDS. (2011). 2011 Estimates for the HIV/AIDS Epidemic in China (Unpublished).</a:t>
            </a:r>
          </a:p>
        </p:txBody>
      </p:sp>
      <p:graphicFrame>
        <p:nvGraphicFramePr>
          <p:cNvPr id="6" name="Table 5"/>
          <p:cNvGraphicFramePr>
            <a:graphicFrameLocks noGrp="1"/>
          </p:cNvGraphicFramePr>
          <p:nvPr>
            <p:extLst>
              <p:ext uri="{D42A27DB-BD31-4B8C-83A1-F6EECF244321}">
                <p14:modId xmlns:p14="http://schemas.microsoft.com/office/powerpoint/2010/main" val="2091106343"/>
              </p:ext>
            </p:extLst>
          </p:nvPr>
        </p:nvGraphicFramePr>
        <p:xfrm>
          <a:off x="2286000" y="2438399"/>
          <a:ext cx="7315200" cy="3276602"/>
        </p:xfrm>
        <a:graphic>
          <a:graphicData uri="http://schemas.openxmlformats.org/drawingml/2006/table">
            <a:tbl>
              <a:tblPr/>
              <a:tblGrid>
                <a:gridCol w="3012584">
                  <a:extLst>
                    <a:ext uri="{9D8B030D-6E8A-4147-A177-3AD203B41FA5}">
                      <a16:colId xmlns:a16="http://schemas.microsoft.com/office/drawing/2014/main" val="20000"/>
                    </a:ext>
                  </a:extLst>
                </a:gridCol>
                <a:gridCol w="2151308">
                  <a:extLst>
                    <a:ext uri="{9D8B030D-6E8A-4147-A177-3AD203B41FA5}">
                      <a16:colId xmlns:a16="http://schemas.microsoft.com/office/drawing/2014/main" val="20001"/>
                    </a:ext>
                  </a:extLst>
                </a:gridCol>
                <a:gridCol w="2151308">
                  <a:extLst>
                    <a:ext uri="{9D8B030D-6E8A-4147-A177-3AD203B41FA5}">
                      <a16:colId xmlns:a16="http://schemas.microsoft.com/office/drawing/2014/main" val="20002"/>
                    </a:ext>
                  </a:extLst>
                </a:gridCol>
              </a:tblGrid>
              <a:tr h="338732">
                <a:tc gridSpan="3">
                  <a:txBody>
                    <a:bodyPr/>
                    <a:lstStyle/>
                    <a:p>
                      <a:pPr algn="ctr" fontAlgn="ctr"/>
                      <a:r>
                        <a:rPr lang="en-US" sz="1800" b="1" i="0" u="none" strike="noStrike" dirty="0">
                          <a:solidFill>
                            <a:srgbClr val="FFFFFF"/>
                          </a:solidFill>
                          <a:effectLst/>
                          <a:latin typeface="Arial"/>
                        </a:rPr>
                        <a:t>Population size estimates</a:t>
                      </a:r>
                    </a:p>
                  </a:txBody>
                  <a:tcPr marL="0" marR="0" marT="0" marB="0" anchor="ctr">
                    <a:lnL w="12700" cap="flat" cmpd="sng" algn="ctr">
                      <a:solidFill>
                        <a:srgbClr val="E31837"/>
                      </a:solidFill>
                      <a:prstDash val="solid"/>
                      <a:round/>
                      <a:headEnd type="none" w="med" len="med"/>
                      <a:tailEnd type="none" w="med" len="med"/>
                    </a:lnL>
                    <a:lnR w="12700" cap="flat" cmpd="sng" algn="ctr">
                      <a:solidFill>
                        <a:srgbClr val="E31837"/>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E31837"/>
                      </a:solidFill>
                      <a:prstDash val="solid"/>
                      <a:round/>
                      <a:headEnd type="none" w="med" len="med"/>
                      <a:tailEnd type="none" w="med" len="med"/>
                    </a:lnB>
                    <a:solidFill>
                      <a:srgbClr val="96363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0042">
                <a:tc>
                  <a:txBody>
                    <a:bodyPr/>
                    <a:lstStyle/>
                    <a:p>
                      <a:pPr algn="ctr" rtl="0" fontAlgn="ctr"/>
                      <a:r>
                        <a:rPr lang="en-US" sz="1400" b="1" i="0" u="none" strike="noStrike" dirty="0">
                          <a:solidFill>
                            <a:srgbClr val="FFFFFF"/>
                          </a:solidFill>
                          <a:effectLst/>
                          <a:latin typeface="Arial"/>
                        </a:rPr>
                        <a:t>Populations</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88C540"/>
                      </a:solidFill>
                      <a:prstDash val="solid"/>
                      <a:round/>
                      <a:headEnd type="none" w="med" len="med"/>
                      <a:tailEnd type="none" w="med" len="med"/>
                    </a:lnB>
                    <a:solidFill>
                      <a:srgbClr val="9BBB59"/>
                    </a:solidFill>
                  </a:tcPr>
                </a:tc>
                <a:tc>
                  <a:txBody>
                    <a:bodyPr/>
                    <a:lstStyle/>
                    <a:p>
                      <a:pPr algn="ctr" rtl="0" fontAlgn="ctr"/>
                      <a:r>
                        <a:rPr lang="en-US" sz="1400" b="1" i="0" u="none" strike="noStrike" dirty="0">
                          <a:solidFill>
                            <a:srgbClr val="FFFFFF"/>
                          </a:solidFill>
                          <a:effectLst/>
                          <a:latin typeface="Arial"/>
                        </a:rPr>
                        <a:t>Estimate</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88C540"/>
                      </a:solidFill>
                      <a:prstDash val="solid"/>
                      <a:round/>
                      <a:headEnd type="none" w="med" len="med"/>
                      <a:tailEnd type="none" w="med" len="med"/>
                    </a:lnB>
                    <a:solidFill>
                      <a:srgbClr val="9BBB59"/>
                    </a:solidFill>
                  </a:tcPr>
                </a:tc>
                <a:tc>
                  <a:txBody>
                    <a:bodyPr/>
                    <a:lstStyle/>
                    <a:p>
                      <a:pPr algn="ctr" rtl="0" fontAlgn="ctr"/>
                      <a:r>
                        <a:rPr lang="en-US" sz="1400" b="1" i="0" u="none" strike="noStrike" dirty="0">
                          <a:solidFill>
                            <a:srgbClr val="FFFFFF"/>
                          </a:solidFill>
                          <a:effectLst/>
                          <a:latin typeface="Arial"/>
                        </a:rPr>
                        <a:t>Year of estimate</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E31837"/>
                      </a:solidFill>
                      <a:prstDash val="solid"/>
                      <a:round/>
                      <a:headEnd type="none" w="med" len="med"/>
                      <a:tailEnd type="none" w="med" len="med"/>
                    </a:lnT>
                    <a:lnB w="12700" cap="flat" cmpd="sng" algn="ctr">
                      <a:solidFill>
                        <a:srgbClr val="88C540"/>
                      </a:solidFill>
                      <a:prstDash val="solid"/>
                      <a:round/>
                      <a:headEnd type="none" w="med" len="med"/>
                      <a:tailEnd type="none" w="med" len="med"/>
                    </a:lnB>
                    <a:solidFill>
                      <a:srgbClr val="9BBB59"/>
                    </a:solidFill>
                  </a:tcPr>
                </a:tc>
                <a:extLst>
                  <a:ext uri="{0D108BD9-81ED-4DB2-BD59-A6C34878D82A}">
                    <a16:rowId xmlns:a16="http://schemas.microsoft.com/office/drawing/2014/main" val="10001"/>
                  </a:ext>
                </a:extLst>
              </a:tr>
              <a:tr h="686977">
                <a:tc>
                  <a:txBody>
                    <a:bodyPr/>
                    <a:lstStyle/>
                    <a:p>
                      <a:pPr algn="l" rtl="0" fontAlgn="ctr"/>
                      <a:r>
                        <a:rPr lang="en-US" sz="1400" b="1" i="0" u="none" strike="noStrike" dirty="0">
                          <a:solidFill>
                            <a:srgbClr val="000000"/>
                          </a:solidFill>
                          <a:effectLst/>
                          <a:latin typeface="Arial"/>
                        </a:rPr>
                        <a:t>People who inject drugs</a:t>
                      </a:r>
                    </a:p>
                  </a:txBody>
                  <a:tcPr marL="95941"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a:t>
                      </a:r>
                      <a:r>
                        <a:rPr lang="en-US" sz="1400" b="1" i="0" u="none" strike="noStrike" baseline="0" dirty="0">
                          <a:solidFill>
                            <a:srgbClr val="000000"/>
                          </a:solidFill>
                          <a:effectLst/>
                          <a:latin typeface="Arial"/>
                        </a:rPr>
                        <a:t>17</a:t>
                      </a:r>
                      <a:r>
                        <a:rPr lang="en-US" sz="1400" b="1" i="0" u="none" strike="noStrike" dirty="0">
                          <a:solidFill>
                            <a:srgbClr val="000000"/>
                          </a:solidFill>
                          <a:effectLst/>
                          <a:latin typeface="Arial"/>
                        </a:rPr>
                        <a:t> million</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2011</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2"/>
                  </a:ext>
                </a:extLst>
              </a:tr>
              <a:tr h="710809">
                <a:tc>
                  <a:txBody>
                    <a:bodyPr/>
                    <a:lstStyle/>
                    <a:p>
                      <a:pPr algn="l" rtl="0" fontAlgn="ctr"/>
                      <a:r>
                        <a:rPr lang="en-US" sz="1400" b="1" i="0" u="none" strike="noStrike" dirty="0">
                          <a:solidFill>
                            <a:srgbClr val="000000"/>
                          </a:solidFill>
                          <a:effectLst/>
                          <a:latin typeface="Arial"/>
                        </a:rPr>
                        <a:t>Female sex workers</a:t>
                      </a:r>
                    </a:p>
                  </a:txBody>
                  <a:tcPr marL="95941"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2.47 million</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2011</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3"/>
                  </a:ext>
                </a:extLst>
              </a:tr>
              <a:tr h="770042">
                <a:tc>
                  <a:txBody>
                    <a:bodyPr/>
                    <a:lstStyle/>
                    <a:p>
                      <a:pPr algn="l" rtl="0" fontAlgn="ctr"/>
                      <a:r>
                        <a:rPr lang="en-US" sz="1400" b="1" i="0" u="none" strike="noStrike" dirty="0">
                          <a:solidFill>
                            <a:srgbClr val="000000"/>
                          </a:solidFill>
                          <a:effectLst/>
                          <a:latin typeface="Arial"/>
                        </a:rPr>
                        <a:t>Men</a:t>
                      </a:r>
                      <a:r>
                        <a:rPr lang="en-US" sz="1400" b="1" i="0" u="none" strike="noStrike" baseline="0" dirty="0">
                          <a:solidFill>
                            <a:srgbClr val="000000"/>
                          </a:solidFill>
                          <a:effectLst/>
                          <a:latin typeface="Arial"/>
                        </a:rPr>
                        <a:t> who have sex with men</a:t>
                      </a:r>
                      <a:endParaRPr lang="en-US" sz="1400" b="1" i="0" u="none" strike="noStrike" dirty="0">
                        <a:solidFill>
                          <a:srgbClr val="000000"/>
                        </a:solidFill>
                        <a:effectLst/>
                        <a:latin typeface="Arial"/>
                      </a:endParaRPr>
                    </a:p>
                  </a:txBody>
                  <a:tcPr marL="95941"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3.83 million</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2011</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928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2047905" y="2181989"/>
            <a:ext cx="8096190" cy="4371211"/>
          </a:xfrm>
          <a:prstGeom prst="rect">
            <a:avLst/>
          </a:prstGeom>
        </p:spPr>
      </p:pic>
      <p:sp>
        <p:nvSpPr>
          <p:cNvPr id="4" name="Rectangle 3">
            <a:extLst>
              <a:ext uri="{FF2B5EF4-FFF2-40B4-BE49-F238E27FC236}">
                <a16:creationId xmlns:a16="http://schemas.microsoft.com/office/drawing/2014/main" id="{24CA359E-F460-4A5B-BEAC-0521BB1327B0}"/>
              </a:ext>
            </a:extLst>
          </p:cNvPr>
          <p:cNvSpPr/>
          <p:nvPr/>
        </p:nvSpPr>
        <p:spPr>
          <a:xfrm>
            <a:off x="321" y="6631671"/>
            <a:ext cx="8534399" cy="21544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NCAIDS, China CDC</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itle 1">
            <a:extLst>
              <a:ext uri="{FF2B5EF4-FFF2-40B4-BE49-F238E27FC236}">
                <a16:creationId xmlns:a16="http://schemas.microsoft.com/office/drawing/2014/main" id="{BE68DA79-8160-4695-A76F-90EDDDC98AA3}"/>
              </a:ext>
            </a:extLst>
          </p:cNvPr>
          <p:cNvSpPr txBox="1">
            <a:spLocks/>
          </p:cNvSpPr>
          <p:nvPr/>
        </p:nvSpPr>
        <p:spPr>
          <a:xfrm>
            <a:off x="228600" y="1546909"/>
            <a:ext cx="11203563" cy="458182"/>
          </a:xfrm>
          <a:prstGeom prst="rect">
            <a:avLst/>
          </a:prstGeom>
        </p:spPr>
        <p:txBody>
          <a:bodyPr>
            <a:noAutofit/>
          </a:bodyPr>
          <a:lstStyle>
            <a:lvl1pPr algn="l" rtl="0" eaLnBrk="0" fontAlgn="base" hangingPunct="0">
              <a:spcBef>
                <a:spcPct val="0"/>
              </a:spcBef>
              <a:spcAft>
                <a:spcPct val="0"/>
              </a:spcAft>
              <a:defRPr sz="2400" b="1" kern="1200">
                <a:solidFill>
                  <a:srgbClr val="C00000"/>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a:lstStyle>
          <a:p>
            <a:r>
              <a:rPr lang="en-US" dirty="0"/>
              <a:t>Trends of HIV prevalence by sentinel population, 2010-2017</a:t>
            </a:r>
          </a:p>
        </p:txBody>
      </p:sp>
    </p:spTree>
    <p:extLst>
      <p:ext uri="{BB962C8B-B14F-4D97-AF65-F5344CB8AC3E}">
        <p14:creationId xmlns:p14="http://schemas.microsoft.com/office/powerpoint/2010/main" val="3690940407"/>
      </p:ext>
    </p:extLst>
  </p:cSld>
  <p:clrMapOvr>
    <a:masterClrMapping/>
  </p:clrMapOvr>
  <mc:AlternateContent xmlns:mc="http://schemas.openxmlformats.org/markup-compatibility/2006" xmlns:p14="http://schemas.microsoft.com/office/powerpoint/2010/main">
    <mc:Choice Requires="p14">
      <p:transition spd="slow" p14:dur="2000" advTm="37331"/>
    </mc:Choice>
    <mc:Fallback xmlns="">
      <p:transition spd="slow" advTm="373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2014</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8</a:t>
            </a:fld>
            <a:endParaRPr lang="th-TH" dirty="0">
              <a:solidFill>
                <a:prstClr val="black">
                  <a:tint val="75000"/>
                </a:prstClr>
              </a:solidFill>
            </a:endParaRPr>
          </a:p>
        </p:txBody>
      </p:sp>
      <p:sp>
        <p:nvSpPr>
          <p:cNvPr id="6" name="TextBox 1"/>
          <p:cNvSpPr txBox="1"/>
          <p:nvPr/>
        </p:nvSpPr>
        <p:spPr>
          <a:xfrm>
            <a:off x="76200" y="6418264"/>
            <a:ext cx="7932993"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Source: Prepared by </a:t>
            </a:r>
            <a:r>
              <a:rPr lang="en-US" sz="800" dirty="0">
                <a:hlinkClick r:id="rId3"/>
              </a:rPr>
              <a:t>www.aidsdatahub.org</a:t>
            </a:r>
            <a:r>
              <a:rPr lang="en-US" sz="800" dirty="0"/>
              <a:t>  based on </a:t>
            </a:r>
            <a:r>
              <a:rPr lang="en-US" sz="800" dirty="0">
                <a:hlinkClick r:id="rId4"/>
              </a:rPr>
              <a:t>www.aidsinfoonline.org</a:t>
            </a:r>
            <a:r>
              <a:rPr lang="en-US" sz="800" dirty="0"/>
              <a:t> </a:t>
            </a:r>
          </a:p>
        </p:txBody>
      </p:sp>
      <p:graphicFrame>
        <p:nvGraphicFramePr>
          <p:cNvPr id="7" name="Chart 6"/>
          <p:cNvGraphicFramePr>
            <a:graphicFrameLocks noGrp="1"/>
          </p:cNvGraphicFramePr>
          <p:nvPr>
            <p:extLst>
              <p:ext uri="{D42A27DB-BD31-4B8C-83A1-F6EECF244321}">
                <p14:modId xmlns:p14="http://schemas.microsoft.com/office/powerpoint/2010/main" val="4242564581"/>
              </p:ext>
            </p:extLst>
          </p:nvPr>
        </p:nvGraphicFramePr>
        <p:xfrm>
          <a:off x="2662238" y="2133601"/>
          <a:ext cx="6557963" cy="3614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660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2003-2014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226475" y="6172200"/>
            <a:ext cx="11127325"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t>Sources: Prepared by </a:t>
            </a:r>
            <a:r>
              <a:rPr lang="en-US" sz="800" dirty="0">
                <a:hlinkClick r:id="rId3"/>
              </a:rPr>
              <a:t>www.aidsdatahub.org</a:t>
            </a:r>
            <a:r>
              <a:rPr lang="en-US" sz="800" dirty="0"/>
              <a:t>   based on 1. Office of the State Council Working Committee on AIDS China. (2005). Progress on Implementing UNGASS Declaration of Commitment in China 2005; 2. State Council AIDS Working Committee Office China. (2008). UNGASS Country Progress Report: China; 3. State Council AIDS Working Committee Office China. (2010). UNGASS Country Progress Report: China, 4. State Council AIDS Working Committee Office China. (2012). China Global AIDS Response Progress Report, 2012; 5. National Sentinel Surveillance, 2013; 6. </a:t>
            </a:r>
            <a:r>
              <a:rPr lang="en-US" sz="800" dirty="0">
                <a:latin typeface="Arial" pitchFamily="34" charset="0"/>
                <a:cs typeface="Arial" pitchFamily="34" charset="0"/>
              </a:rPr>
              <a:t>National Health and Family Planning Commission of The People’s Republic of China. (2014). 2014 China AIDS Response Progress Report (unpublished), and 7. </a:t>
            </a:r>
            <a:r>
              <a:rPr lang="en-US" sz="800" dirty="0">
                <a:latin typeface="Arial" pitchFamily="34" charset="0"/>
                <a:cs typeface="Arial" pitchFamily="34" charset="0"/>
                <a:hlinkClick r:id="rId4"/>
              </a:rPr>
              <a:t>www.aidsinfoonline.org</a:t>
            </a:r>
            <a:r>
              <a:rPr lang="en-US" sz="800" dirty="0">
                <a:latin typeface="Arial" pitchFamily="34" charset="0"/>
                <a:cs typeface="Arial" pitchFamily="34" charset="0"/>
              </a:rPr>
              <a:t> </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735247029"/>
              </p:ext>
            </p:extLst>
          </p:nvPr>
        </p:nvGraphicFramePr>
        <p:xfrm>
          <a:off x="1738313" y="2057400"/>
          <a:ext cx="8701088" cy="3943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30841394"/>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5512</TotalTime>
  <Words>3251</Words>
  <Application>Microsoft Macintosh PowerPoint</Application>
  <PresentationFormat>Widescreen</PresentationFormat>
  <Paragraphs>280</Paragraphs>
  <Slides>44</Slides>
  <Notes>27</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44</vt:i4>
      </vt:variant>
    </vt:vector>
  </HeadingPairs>
  <TitlesOfParts>
    <vt:vector size="57" baseType="lpstr">
      <vt:lpstr>Abadi MT Condensed Light</vt:lpstr>
      <vt:lpstr>Arial</vt:lpstr>
      <vt:lpstr>Calibri</vt:lpstr>
      <vt:lpstr>Times New Roman</vt:lpstr>
      <vt:lpstr>1_Cover Design</vt:lpstr>
      <vt:lpstr>Layout with Latest!</vt:lpstr>
      <vt:lpstr>1_Layout with Latest!</vt:lpstr>
      <vt:lpstr>Layout</vt:lpstr>
      <vt:lpstr>1_Layout</vt:lpstr>
      <vt:lpstr>2_Layout with Latest!</vt:lpstr>
      <vt:lpstr>5_Layout</vt:lpstr>
      <vt:lpstr>8_Layout</vt:lpstr>
      <vt:lpstr>3_Layout</vt:lpstr>
      <vt:lpstr>China</vt:lpstr>
      <vt:lpstr>CONTENT</vt:lpstr>
      <vt:lpstr>BASIC SOCIO-DEMOGRAPHIC INDICATORS</vt:lpstr>
      <vt:lpstr>HIV prevalence and  epidemiology </vt:lpstr>
      <vt:lpstr>Estimated number of people living with HIV, new HIV infections and AIDS-related deaths, 2018</vt:lpstr>
      <vt:lpstr>Key population size estimates, 2011</vt:lpstr>
      <vt:lpstr>PowerPoint Presentation</vt:lpstr>
      <vt:lpstr>HIV prevalence among key populations, 2014 </vt:lpstr>
      <vt:lpstr>HIV prevalence among key populations, 2003-2014</vt:lpstr>
      <vt:lpstr>HIV prevalence among key populations in selected cities/provinces</vt:lpstr>
      <vt:lpstr>HIV prevalence among MSM in selected provinces, 2003-2012</vt:lpstr>
      <vt:lpstr>HIV prevalence among MSM, selected sentinel sites, 2003-2013 </vt:lpstr>
      <vt:lpstr>Trend of modes of transmission among newly diagnosed HIV/AIDS cases, 1985 - 2017</vt:lpstr>
      <vt:lpstr>Pattern of heterosexual transmission among newly diagnosed cases in 2017, by gender</vt:lpstr>
      <vt:lpstr>Reported number of people living with HIV and AIDS, AIDS patients, and AIDS-related deaths, 2010-2014</vt:lpstr>
      <vt:lpstr>Risk behaviours </vt:lpstr>
      <vt:lpstr>Proportion of key populations who reported condom use at last sex, 2004-2014</vt:lpstr>
      <vt:lpstr>Proportion of PWID who reported using sterile injecting equipment,  2007-2014 </vt:lpstr>
      <vt:lpstr>Trends in condom use at last sex and consistent condom use among MSM, 2005-2011</vt:lpstr>
      <vt:lpstr>Proportion of MSM who are married to female partner and proportion of MSM reported having commercial sex with male partners, 2008-2011</vt:lpstr>
      <vt:lpstr>Proportion of MSM with reported risk behaviors, 2008-2011</vt:lpstr>
      <vt:lpstr>Proportion of FSW who reported consistent condom use with clients in the last month, 1995-2011</vt:lpstr>
      <vt:lpstr>Vulnerability and  HIV knowledge</vt:lpstr>
      <vt:lpstr>Proportion of key populations with comprehensive knowledge of HIV, 2005-2009</vt:lpstr>
      <vt:lpstr>Proportion of MSM who had comprehensive knowledge of HIV by age group, 2007 and 2009 </vt:lpstr>
      <vt:lpstr>Proportion of PWID who had comprehensive knowledge of HIV by age group and gender, 2007 and 2009 </vt:lpstr>
      <vt:lpstr>Proportion of FSWs who had comprehensive knowledge of HIV by age group, 2007 and 2009 </vt:lpstr>
      <vt:lpstr>Proportion of adults (15-49) who had correct knowledge of HIV prevention, 2008 </vt:lpstr>
      <vt:lpstr>HIV Expenditure </vt:lpstr>
      <vt:lpstr>AIDS spending by financing source, 2006-2014</vt:lpstr>
      <vt:lpstr>National response </vt:lpstr>
      <vt:lpstr>Treatment cascade, 2018</vt:lpstr>
      <vt:lpstr>ART scale up, 2000-2018</vt:lpstr>
      <vt:lpstr>Estimated adults living with HIV, adults receiving ARVs, and adult ART coverage, 2018</vt:lpstr>
      <vt:lpstr>Proportion of key populations reached with HIV prevention programmes, 2007-2014</vt:lpstr>
      <vt:lpstr>Proportion of key populations who received an HIV test in the last 12 months and know their results, 2007-2014 </vt:lpstr>
      <vt:lpstr>Number of needle/syringes distributed per person who inject drugs per year, 2009-2018 </vt:lpstr>
      <vt:lpstr>Number of Needle and Syringe Programme (NSP) and Opioid Substitution Therapy (OST) sites, 2011 - 2014</vt:lpstr>
      <vt:lpstr>Treatment  coverage of sero-discordant couples, 2010-2013</vt:lpstr>
      <vt:lpstr>PowerPoint Presentation</vt:lpstr>
      <vt:lpstr>PowerPoint Presentation</vt:lpstr>
      <vt:lpstr>PowerPoint Presentation</vt:lpstr>
      <vt:lpstr>Punitive laws hindering the HIV response</vt:lpstr>
      <vt:lpstr>PowerPoint Presentation</vt:lpstr>
    </vt:vector>
  </TitlesOfParts>
  <Manager/>
  <Company>HIV and AIDS Data Hub for Asia-Pacific</Company>
  <LinksUpToDate>false</LinksUpToDate>
  <SharedDoc>false</SharedDoc>
  <HyperlinkBase>https://www.aidsdatahub.org/resource/china-country-slides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China</dc:title>
  <dc:subject>Get an overview of the HIV/AIDS situation in China.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pro6738</cp:lastModifiedBy>
  <cp:revision>498</cp:revision>
  <dcterms:created xsi:type="dcterms:W3CDTF">2013-01-31T02:09:13Z</dcterms:created>
  <dcterms:modified xsi:type="dcterms:W3CDTF">2019-11-18T06:59:03Z</dcterms:modified>
  <cp:category/>
</cp:coreProperties>
</file>