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67" r:id="rId3"/>
    <p:sldId id="258" r:id="rId4"/>
    <p:sldId id="259" r:id="rId5"/>
    <p:sldId id="260" r:id="rId6"/>
    <p:sldId id="263" r:id="rId7"/>
    <p:sldId id="265" r:id="rId8"/>
    <p:sldId id="264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63CDF6"/>
    <a:srgbClr val="00AEEF"/>
    <a:srgbClr val="F15B40"/>
    <a:srgbClr val="F26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954" y="-7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4AB6F-A50B-47AC-AAD6-B68895CD6118}" type="datetimeFigureOut">
              <a:rPr lang="en-GB" smtClean="0"/>
              <a:t>22/06/2017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93C16-9FB1-4824-873E-E8A6C5571D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593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7388A-FE00-4424-ADFE-E93111FC92E6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35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C8FAE-CBAC-4AC9-9D97-79F77B5EC25A}" type="datetimeFigureOut">
              <a:rPr lang="en-GB" smtClean="0"/>
              <a:t>22/06/2017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1081-DB49-4E47-B8C7-7667821FB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85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C8FAE-CBAC-4AC9-9D97-79F77B5EC25A}" type="datetimeFigureOut">
              <a:rPr lang="en-GB" smtClean="0"/>
              <a:t>22/06/2017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1081-DB49-4E47-B8C7-7667821FB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67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C8FAE-CBAC-4AC9-9D97-79F77B5EC25A}" type="datetimeFigureOut">
              <a:rPr lang="en-GB" smtClean="0"/>
              <a:t>22/06/2017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1081-DB49-4E47-B8C7-7667821FB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156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845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FCC857F-23A2-475B-946D-4295B6E65726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6/22/2017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B228CDF-01D7-48A4-B591-A2B16CD7E884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1178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9F4F385-CEF1-4132-A8A5-5519C78738A5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6/22/2017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C9AAB96-2DF5-4CAE-AE7F-2F91ED90AABB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6242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270DBE6-A942-4168-9402-4CEF65D25684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6/22/2017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C95F3CE-879B-47EB-8D7C-72EF16561CC6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8160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6FD583A-8034-49C7-90D8-AE6FA1298DEE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6/22/2017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A2D6D05-5FAB-424C-A1F4-452032EA2D9A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7556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FF0A697-62B5-4AEE-8D38-F573E6BFBABF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6/22/2017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2676449-CBED-43BB-A439-57B2FE186F46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0357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F4034F0-330A-40B9-8A08-0DD70F32CB33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6/22/2017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BC201CD-5CDE-464A-B209-0547D1455F7F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0462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8DF37A4-B3DF-4C48-840B-DBED5115D01C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6/22/2017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3247F38-F4C3-4756-B5E3-08BB20BD22CA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9806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C8FAE-CBAC-4AC9-9D97-79F77B5EC25A}" type="datetimeFigureOut">
              <a:rPr lang="en-GB" smtClean="0"/>
              <a:t>22/06/2017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1081-DB49-4E47-B8C7-7667821FB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491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C6842E7-0726-45A0-9D46-1DC9E28EEBE1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6/22/2017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778E8677-E9EF-4645-B4BB-F60205DEEB28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0850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B66DE26-EE6B-4ED1-A0BE-FD2A67B43525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6/22/2017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596F9CE-D868-4A91-88A4-751CAEE0A2EA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4320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F2A864C-6F9E-478E-9858-8789A2A4C571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6/22/2017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A394163-E596-4109-ABE2-EADC32248066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7778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C8FAE-CBAC-4AC9-9D97-79F77B5EC25A}" type="datetimeFigureOut">
              <a:rPr lang="en-GB" smtClean="0"/>
              <a:t>22/06/2017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1081-DB49-4E47-B8C7-7667821FB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315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C8FAE-CBAC-4AC9-9D97-79F77B5EC25A}" type="datetimeFigureOut">
              <a:rPr lang="en-GB" smtClean="0"/>
              <a:t>22/06/2017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1081-DB49-4E47-B8C7-7667821FB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32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C8FAE-CBAC-4AC9-9D97-79F77B5EC25A}" type="datetimeFigureOut">
              <a:rPr lang="en-GB" smtClean="0"/>
              <a:t>22/06/2017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1081-DB49-4E47-B8C7-7667821FB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96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C8FAE-CBAC-4AC9-9D97-79F77B5EC25A}" type="datetimeFigureOut">
              <a:rPr lang="en-GB" smtClean="0"/>
              <a:t>22/06/2017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1081-DB49-4E47-B8C7-7667821FB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20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C8FAE-CBAC-4AC9-9D97-79F77B5EC25A}" type="datetimeFigureOut">
              <a:rPr lang="en-GB" smtClean="0"/>
              <a:t>22/06/2017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1081-DB49-4E47-B8C7-7667821FB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0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C8FAE-CBAC-4AC9-9D97-79F77B5EC25A}" type="datetimeFigureOut">
              <a:rPr lang="en-GB" smtClean="0"/>
              <a:t>22/06/2017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1081-DB49-4E47-B8C7-7667821FB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25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C8FAE-CBAC-4AC9-9D97-79F77B5EC25A}" type="datetimeFigureOut">
              <a:rPr lang="en-GB" smtClean="0"/>
              <a:t>22/06/2017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1081-DB49-4E47-B8C7-7667821FB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52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C8FAE-CBAC-4AC9-9D97-79F77B5EC25A}" type="datetimeFigureOut">
              <a:rPr lang="en-GB" smtClean="0"/>
              <a:t>22/06/2017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91081-DB49-4E47-B8C7-7667821FB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03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58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idsdatahub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www.aidsdatahub.org/" TargetMode="External"/><Relationship Id="rId2" Type="http://schemas.openxmlformats.org/officeDocument/2006/relationships/hyperlink" Target="http://www.aidsdatahub.org/aids-data-hub-app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play.google.com/store/apps/details?id=com.pun.mewnichapa.unaids" TargetMode="External"/><Relationship Id="rId5" Type="http://schemas.openxmlformats.org/officeDocument/2006/relationships/hyperlink" Target="https://itunes.apple.com/th/app/aids-data-hub/id1192742469?mt=8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www.aidsdatahub.org/" TargetMode="Externa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://www.aidsdatahub.org/" TargetMode="Externa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hyperlink" Target="http://www.aidsdatahub.org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hyperlink" Target="http://www.aidsdatahub.org/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5626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14400"/>
            <a:ext cx="7924800" cy="3124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AIDS Data Hub App</a:t>
            </a:r>
            <a:endParaRPr lang="en-GB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56" y="6096000"/>
            <a:ext cx="17811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295400" y="3429000"/>
            <a:ext cx="6400800" cy="213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HIV and AIDS Data Hub for Asia and the Pacific</a:t>
            </a:r>
          </a:p>
          <a:p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4"/>
              </a:rPr>
              <a:t>www.aidsdatahub.org</a:t>
            </a: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 February  2017</a:t>
            </a:r>
          </a:p>
        </p:txBody>
      </p:sp>
    </p:spTree>
    <p:extLst>
      <p:ext uri="{BB962C8B-B14F-4D97-AF65-F5344CB8AC3E}">
        <p14:creationId xmlns:p14="http://schemas.microsoft.com/office/powerpoint/2010/main" val="94435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2"/>
    </mc:Choice>
    <mc:Fallback xmlns="">
      <p:transition spd="slow" advTm="1126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01000" cy="1512168"/>
          </a:xfrm>
          <a:noFill/>
        </p:spPr>
        <p:txBody>
          <a:bodyPr/>
          <a:lstStyle/>
          <a:p>
            <a:r>
              <a:rPr lang="en-US" sz="2800" b="1" dirty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Data Hub's newest feature - </a:t>
            </a:r>
            <a:r>
              <a:rPr lang="en-US" sz="2800" b="1" dirty="0">
                <a:solidFill>
                  <a:srgbClr val="00AEEF"/>
                </a:solidFill>
                <a:latin typeface="Arial" pitchFamily="34" charset="0"/>
                <a:cs typeface="Arial" pitchFamily="34" charset="0"/>
                <a:hlinkClick r:id="rId2"/>
              </a:rPr>
              <a:t>the mobile application, AIDS Data Hub app</a:t>
            </a:r>
            <a:r>
              <a:rPr lang="en-US" sz="2800" b="1" dirty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- provides </a:t>
            </a:r>
            <a:r>
              <a:rPr lang="en-US" sz="2800" b="1" dirty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key information on the HIV epidemic in Asia and the Pacific</a:t>
            </a:r>
            <a:endParaRPr lang="en-GB" sz="2800" b="1" dirty="0">
              <a:solidFill>
                <a:srgbClr val="00AEE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http://www.aidsdatahub.org/sites/default/files/Application/App_images/IOS-LANDING-F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75" y="2165884"/>
            <a:ext cx="453371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72" y="3966075"/>
            <a:ext cx="4536000" cy="216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91680" y="1627365"/>
            <a:ext cx="5768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Available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free download and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installation at</a:t>
            </a:r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48568" y="2878153"/>
            <a:ext cx="2191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  <a:hlinkClick r:id="rId5"/>
              </a:rPr>
              <a:t>App Store 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for iPhones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5215" y="5262219"/>
            <a:ext cx="36502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  <a:hlinkClick r:id="rId6"/>
              </a:rPr>
              <a:t>Google </a:t>
            </a:r>
            <a:r>
              <a:rPr lang="en-US" sz="1600" dirty="0">
                <a:latin typeface="Arial" pitchFamily="34" charset="0"/>
                <a:cs typeface="Arial" pitchFamily="34" charset="0"/>
                <a:hlinkClick r:id="rId6"/>
              </a:rPr>
              <a:t>Play </a:t>
            </a:r>
            <a:r>
              <a:rPr lang="en-US" sz="1600" dirty="0" smtClean="0">
                <a:latin typeface="Arial" pitchFamily="34" charset="0"/>
                <a:cs typeface="Arial" pitchFamily="34" charset="0"/>
                <a:hlinkClick r:id="rId6"/>
              </a:rPr>
              <a:t>Store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for Android Phones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37" y="6625076"/>
            <a:ext cx="87732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Prepared </a:t>
            </a:r>
            <a:r>
              <a:rPr lang="en-US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en-US" sz="9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7"/>
              </a:rPr>
              <a:t>www.aidsdatahub.org</a:t>
            </a:r>
            <a:endParaRPr lang="en-GB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2"/>
    </mc:Choice>
    <mc:Fallback xmlns="">
      <p:transition spd="slow" advTm="1621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25760"/>
            <a:ext cx="8568952" cy="1287016"/>
          </a:xfrm>
          <a:noFill/>
        </p:spPr>
        <p:txBody>
          <a:bodyPr anchor="ctr"/>
          <a:lstStyle/>
          <a:p>
            <a:r>
              <a:rPr lang="en-US" sz="2800" b="1" dirty="0" smtClean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Main features – Regional overview, Country snapshots, Fast-Track scorecards and link to AIDS Data Hub</a:t>
            </a:r>
            <a:endParaRPr lang="en-GB" sz="2800" b="1" dirty="0">
              <a:solidFill>
                <a:srgbClr val="00AEE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03848" y="1744241"/>
            <a:ext cx="2492045" cy="3960440"/>
            <a:chOff x="601733" y="1988840"/>
            <a:chExt cx="2151981" cy="3693459"/>
          </a:xfrm>
        </p:grpSpPr>
        <p:pic>
          <p:nvPicPr>
            <p:cNvPr id="2050" name="Picture 2" descr="F:\! My Data\! OPERATIONS RST\! DH Operations\DH app_2016-2017\App screenshots\Screenshot_20170131-134319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51"/>
            <a:stretch/>
          </p:blipFill>
          <p:spPr bwMode="auto">
            <a:xfrm>
              <a:off x="608680" y="1988841"/>
              <a:ext cx="2145034" cy="366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601733" y="1988840"/>
              <a:ext cx="2151981" cy="3693459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372488" y="1556792"/>
            <a:ext cx="2592000" cy="4431633"/>
            <a:chOff x="6164802" y="1556792"/>
            <a:chExt cx="2592000" cy="4431633"/>
          </a:xfrm>
        </p:grpSpPr>
        <p:pic>
          <p:nvPicPr>
            <p:cNvPr id="2052" name="Picture 4" descr="F:\! My Data\! OPERATIONS RST\! DH Operations\DH app_2016-2017\App screenshots\Screenshot_20170131-14571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7"/>
            <a:stretch/>
          </p:blipFill>
          <p:spPr bwMode="auto">
            <a:xfrm>
              <a:off x="6164802" y="1556792"/>
              <a:ext cx="2592000" cy="4431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171065" y="1556792"/>
              <a:ext cx="2583533" cy="4428000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7196" y="1510630"/>
            <a:ext cx="2366114" cy="4582666"/>
            <a:chOff x="-3149727" y="-1889"/>
            <a:chExt cx="2366114" cy="4582666"/>
          </a:xfrm>
        </p:grpSpPr>
        <p:grpSp>
          <p:nvGrpSpPr>
            <p:cNvPr id="9" name="Group 8"/>
            <p:cNvGrpSpPr/>
            <p:nvPr/>
          </p:nvGrpSpPr>
          <p:grpSpPr>
            <a:xfrm>
              <a:off x="-3149727" y="584777"/>
              <a:ext cx="2361600" cy="3996000"/>
              <a:chOff x="-3149727" y="584777"/>
              <a:chExt cx="2361600" cy="399600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-3149727" y="584777"/>
                <a:ext cx="2361600" cy="3996000"/>
              </a:xfrm>
              <a:prstGeom prst="rect">
                <a:avLst/>
              </a:prstGeom>
              <a:noFill/>
              <a:ln w="12700">
                <a:solidFill>
                  <a:srgbClr val="33CCCC"/>
                </a:solidFill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056" name="Picture 8" descr="F:\! My Data\! OPERATIONS RST\! DH Operations\DH app_2016-2017\App screenshots\IMG_0490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64"/>
              <a:stretch/>
            </p:blipFill>
            <p:spPr bwMode="auto">
              <a:xfrm>
                <a:off x="-3132856" y="599925"/>
                <a:ext cx="2340000" cy="39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-3145213" y="-1889"/>
              <a:ext cx="2361600" cy="576064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33CCCC"/>
                  </a:solidFill>
                  <a:latin typeface="Arial" pitchFamily="34" charset="0"/>
                  <a:cs typeface="Arial" pitchFamily="34" charset="0"/>
                </a:rPr>
                <a:t>iPhone App Store</a:t>
              </a:r>
              <a:endParaRPr lang="en-GB" b="1" dirty="0">
                <a:solidFill>
                  <a:srgbClr val="33CC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2839" y="1498811"/>
            <a:ext cx="2358000" cy="4572064"/>
            <a:chOff x="179512" y="1155527"/>
            <a:chExt cx="2358000" cy="4572064"/>
          </a:xfrm>
        </p:grpSpPr>
        <p:grpSp>
          <p:nvGrpSpPr>
            <p:cNvPr id="6" name="Group 5"/>
            <p:cNvGrpSpPr/>
            <p:nvPr/>
          </p:nvGrpSpPr>
          <p:grpSpPr>
            <a:xfrm>
              <a:off x="179512" y="1731591"/>
              <a:ext cx="2340001" cy="3996000"/>
              <a:chOff x="9468544" y="1737256"/>
              <a:chExt cx="2340001" cy="3996000"/>
            </a:xfrm>
          </p:grpSpPr>
          <p:pic>
            <p:nvPicPr>
              <p:cNvPr id="2055" name="Picture 7" descr="F:\! My Data\! OPERATIONS RST\! DH Operations\DH app_2016-2017\App screenshots\Screenshot_20170131-151443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77"/>
              <a:stretch/>
            </p:blipFill>
            <p:spPr bwMode="auto">
              <a:xfrm>
                <a:off x="9468544" y="1745530"/>
                <a:ext cx="2340000" cy="3982061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9468545" y="1737256"/>
                <a:ext cx="2340000" cy="3996000"/>
              </a:xfrm>
              <a:prstGeom prst="rect">
                <a:avLst/>
              </a:prstGeom>
              <a:noFill/>
              <a:ln w="12700">
                <a:solidFill>
                  <a:srgbClr val="33CCCC"/>
                </a:solidFill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79512" y="1155527"/>
              <a:ext cx="2358000" cy="576064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33CCCC"/>
                  </a:solidFill>
                  <a:latin typeface="Arial" pitchFamily="34" charset="0"/>
                  <a:cs typeface="Arial" pitchFamily="34" charset="0"/>
                </a:rPr>
                <a:t>Google Play Store</a:t>
              </a:r>
              <a:endParaRPr lang="en-GB" b="1" dirty="0">
                <a:solidFill>
                  <a:srgbClr val="33CC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63095" y="3383986"/>
            <a:ext cx="792000" cy="324000"/>
            <a:chOff x="4788024" y="3356993"/>
            <a:chExt cx="720080" cy="357330"/>
          </a:xfrm>
        </p:grpSpPr>
        <p:sp>
          <p:nvSpPr>
            <p:cNvPr id="26" name="Down Arrow 25"/>
            <p:cNvSpPr/>
            <p:nvPr/>
          </p:nvSpPr>
          <p:spPr>
            <a:xfrm rot="16200000">
              <a:off x="5005403" y="3211622"/>
              <a:ext cx="357330" cy="648072"/>
            </a:xfrm>
            <a:prstGeom prst="downArrow">
              <a:avLst/>
            </a:prstGeom>
            <a:solidFill>
              <a:srgbClr val="63C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7" name="Down Arrow 26"/>
            <p:cNvSpPr/>
            <p:nvPr/>
          </p:nvSpPr>
          <p:spPr>
            <a:xfrm rot="16200000">
              <a:off x="4933395" y="3211622"/>
              <a:ext cx="357330" cy="648072"/>
            </a:xfrm>
            <a:prstGeom prst="downArrow">
              <a:avLst/>
            </a:prstGeom>
            <a:solidFill>
              <a:srgbClr val="63C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724216" y="3381706"/>
            <a:ext cx="792000" cy="324000"/>
            <a:chOff x="4788024" y="3356993"/>
            <a:chExt cx="720080" cy="357330"/>
          </a:xfrm>
        </p:grpSpPr>
        <p:sp>
          <p:nvSpPr>
            <p:cNvPr id="29" name="Down Arrow 28"/>
            <p:cNvSpPr/>
            <p:nvPr/>
          </p:nvSpPr>
          <p:spPr>
            <a:xfrm rot="16200000">
              <a:off x="5005403" y="3211622"/>
              <a:ext cx="357330" cy="648072"/>
            </a:xfrm>
            <a:prstGeom prst="downArrow">
              <a:avLst/>
            </a:prstGeom>
            <a:solidFill>
              <a:srgbClr val="63C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0" name="Down Arrow 29"/>
            <p:cNvSpPr/>
            <p:nvPr/>
          </p:nvSpPr>
          <p:spPr>
            <a:xfrm rot="16200000">
              <a:off x="4933395" y="3211622"/>
              <a:ext cx="357330" cy="648072"/>
            </a:xfrm>
            <a:prstGeom prst="downArrow">
              <a:avLst/>
            </a:prstGeom>
            <a:solidFill>
              <a:srgbClr val="63C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0237" y="6625076"/>
            <a:ext cx="87732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Prepared </a:t>
            </a:r>
            <a:r>
              <a:rPr lang="en-US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en-US" sz="9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7"/>
              </a:rPr>
              <a:t>www.aidsdatahub.org</a:t>
            </a:r>
            <a:endParaRPr lang="en-GB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5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98"/>
    </mc:Choice>
    <mc:Fallback xmlns="">
      <p:transition spd="slow" advTm="23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8220"/>
          </a:xfrm>
          <a:noFill/>
        </p:spPr>
        <p:txBody>
          <a:bodyPr anchor="ctr"/>
          <a:lstStyle/>
          <a:p>
            <a:r>
              <a:rPr lang="en-US" sz="2500" b="1" dirty="0" smtClean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Regional overview: snapshot, key slide sets by population and thematic area, </a:t>
            </a:r>
            <a:r>
              <a:rPr lang="en-US" sz="2500" b="1" dirty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and link to o</a:t>
            </a:r>
            <a:r>
              <a:rPr lang="en-US" sz="2500" b="1" dirty="0" smtClean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fficial </a:t>
            </a:r>
            <a:r>
              <a:rPr lang="en-US" sz="2500" b="1" dirty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website of the UNAIDS Regional Support Team for Asia and the Pacific </a:t>
            </a:r>
            <a:endParaRPr lang="en-GB" sz="2500" b="1" dirty="0">
              <a:solidFill>
                <a:srgbClr val="00AEE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9512" y="1688258"/>
            <a:ext cx="2592000" cy="4428805"/>
            <a:chOff x="-2988840" y="1580059"/>
            <a:chExt cx="2592000" cy="4428805"/>
          </a:xfrm>
        </p:grpSpPr>
        <p:pic>
          <p:nvPicPr>
            <p:cNvPr id="3074" name="Picture 2" descr="F:\! My Data\! OPERATIONS RST\! DH Operations\DH app_2016-2017\App screenshots\Screenshot_20170131-134344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9"/>
            <a:stretch/>
          </p:blipFill>
          <p:spPr bwMode="auto">
            <a:xfrm>
              <a:off x="-2988840" y="1580060"/>
              <a:ext cx="2592000" cy="4428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2988840" y="1580059"/>
              <a:ext cx="2592000" cy="4428000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63888" y="1328220"/>
            <a:ext cx="3286800" cy="5177128"/>
            <a:chOff x="4312543" y="908722"/>
            <a:chExt cx="3286800" cy="5177128"/>
          </a:xfrm>
        </p:grpSpPr>
        <p:sp>
          <p:nvSpPr>
            <p:cNvPr id="4" name="Rectangle 3"/>
            <p:cNvSpPr/>
            <p:nvPr/>
          </p:nvSpPr>
          <p:spPr>
            <a:xfrm>
              <a:off x="4312543" y="911054"/>
              <a:ext cx="3286800" cy="5174796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75" name="Picture 3" descr="F:\! My Data\! OPERATIONS RST\! DH Operations\DH app_2016-2017\App screenshots\Screenshot_20170131-140739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" t="3750" r="2346" b="11528"/>
            <a:stretch/>
          </p:blipFill>
          <p:spPr bwMode="auto">
            <a:xfrm>
              <a:off x="4320336" y="908722"/>
              <a:ext cx="3276000" cy="5177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849568" y="1338217"/>
            <a:ext cx="3034800" cy="5187127"/>
            <a:chOff x="-3206628" y="908720"/>
            <a:chExt cx="3034800" cy="5187127"/>
          </a:xfrm>
        </p:grpSpPr>
        <p:pic>
          <p:nvPicPr>
            <p:cNvPr id="3076" name="Picture 4" descr="F:\! My Data\! OPERATIONS RST\! DH Operations\DH app_2016-2017\App screenshots\Screenshot_20170131-134653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"/>
            <a:stretch/>
          </p:blipFill>
          <p:spPr bwMode="auto">
            <a:xfrm>
              <a:off x="-3204864" y="918719"/>
              <a:ext cx="3025594" cy="5177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-3206628" y="908720"/>
              <a:ext cx="3034800" cy="5174796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74496" y="1328977"/>
            <a:ext cx="2862000" cy="5184036"/>
            <a:chOff x="-3138730" y="928244"/>
            <a:chExt cx="2862000" cy="5184036"/>
          </a:xfrm>
        </p:grpSpPr>
        <p:sp>
          <p:nvSpPr>
            <p:cNvPr id="8" name="Rectangle 7"/>
            <p:cNvSpPr/>
            <p:nvPr/>
          </p:nvSpPr>
          <p:spPr>
            <a:xfrm>
              <a:off x="-3138730" y="928244"/>
              <a:ext cx="2862000" cy="5184000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77" name="Picture 5" descr="F:\! My Data\! OPERATIONS RST\! DH Operations\DH app_2016-2017\App screenshots\Screenshot_20170131-140839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" t="3333" r="3333"/>
            <a:stretch/>
          </p:blipFill>
          <p:spPr bwMode="auto">
            <a:xfrm>
              <a:off x="-3132856" y="930551"/>
              <a:ext cx="2844000" cy="5181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2819190" y="3874754"/>
            <a:ext cx="864000" cy="324000"/>
            <a:chOff x="4788024" y="3356993"/>
            <a:chExt cx="720080" cy="357330"/>
          </a:xfrm>
        </p:grpSpPr>
        <p:sp>
          <p:nvSpPr>
            <p:cNvPr id="16" name="Down Arrow 15"/>
            <p:cNvSpPr/>
            <p:nvPr/>
          </p:nvSpPr>
          <p:spPr>
            <a:xfrm rot="16200000">
              <a:off x="5005403" y="3211622"/>
              <a:ext cx="357330" cy="648072"/>
            </a:xfrm>
            <a:prstGeom prst="downArrow">
              <a:avLst/>
            </a:prstGeom>
            <a:pattFill prst="pct60">
              <a:fgClr>
                <a:srgbClr val="63CDF6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 rot="16200000">
              <a:off x="4933395" y="3211622"/>
              <a:ext cx="357330" cy="648072"/>
            </a:xfrm>
            <a:prstGeom prst="downArrow">
              <a:avLst/>
            </a:prstGeom>
            <a:pattFill prst="pct60">
              <a:fgClr>
                <a:srgbClr val="63CDF6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0237" y="6625076"/>
            <a:ext cx="87732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Prepared </a:t>
            </a:r>
            <a:r>
              <a:rPr lang="en-US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en-US" sz="9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7"/>
              </a:rPr>
              <a:t>www.aidsdatahub.org</a:t>
            </a:r>
            <a:endParaRPr lang="en-GB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76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91"/>
    </mc:Choice>
    <mc:Fallback xmlns="">
      <p:transition spd="slow" advTm="30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80484"/>
            <a:ext cx="9036496" cy="670222"/>
          </a:xfrm>
          <a:noFill/>
        </p:spPr>
        <p:txBody>
          <a:bodyPr anchor="ctr"/>
          <a:lstStyle/>
          <a:p>
            <a:r>
              <a:rPr lang="en-US" sz="2600" b="1" dirty="0" smtClean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Country snapshots with overview of HIV epidemic and response – available for share, download and print !!!</a:t>
            </a:r>
            <a:endParaRPr lang="en-GB" sz="2600" b="1" dirty="0">
              <a:solidFill>
                <a:srgbClr val="00AEE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12679" y="3877002"/>
            <a:ext cx="1044000" cy="357330"/>
            <a:chOff x="4788024" y="3356993"/>
            <a:chExt cx="720080" cy="357330"/>
          </a:xfrm>
        </p:grpSpPr>
        <p:sp>
          <p:nvSpPr>
            <p:cNvPr id="14" name="Down Arrow 13"/>
            <p:cNvSpPr/>
            <p:nvPr/>
          </p:nvSpPr>
          <p:spPr>
            <a:xfrm rot="16200000">
              <a:off x="5005403" y="3211622"/>
              <a:ext cx="357330" cy="648072"/>
            </a:xfrm>
            <a:prstGeom prst="downArrow">
              <a:avLst/>
            </a:prstGeom>
            <a:pattFill prst="pct60">
              <a:fgClr>
                <a:srgbClr val="F26B73"/>
              </a:fgClr>
              <a:bgClr>
                <a:sysClr val="window" lastClr="FFFFFF"/>
              </a:bgClr>
            </a:patt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 rot="16200000">
              <a:off x="4933395" y="3211622"/>
              <a:ext cx="357330" cy="648072"/>
            </a:xfrm>
            <a:prstGeom prst="downArrow">
              <a:avLst/>
            </a:prstGeom>
            <a:pattFill prst="pct60">
              <a:fgClr>
                <a:srgbClr val="F26B73"/>
              </a:fgClr>
              <a:bgClr>
                <a:sysClr val="window" lastClr="FFFFFF"/>
              </a:bgClr>
            </a:patt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46744" y="855155"/>
            <a:ext cx="3529712" cy="5837948"/>
            <a:chOff x="5146744" y="855155"/>
            <a:chExt cx="3529712" cy="5837948"/>
          </a:xfrm>
        </p:grpSpPr>
        <p:pic>
          <p:nvPicPr>
            <p:cNvPr id="4100" name="Picture 4" descr="F:\! My Data\! OPERATIONS RST\! DH Operations\DH app_2016-2017\App screenshots\Screenshot_20170131-161350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" t="3411" r="3620" b="9301"/>
            <a:stretch/>
          </p:blipFill>
          <p:spPr bwMode="auto">
            <a:xfrm>
              <a:off x="5148064" y="855156"/>
              <a:ext cx="3528392" cy="5837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5146744" y="855155"/>
              <a:ext cx="3529712" cy="5837947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416432" y="961885"/>
            <a:ext cx="1044000" cy="357330"/>
            <a:chOff x="4788024" y="3356993"/>
            <a:chExt cx="720080" cy="357330"/>
          </a:xfrm>
        </p:grpSpPr>
        <p:sp>
          <p:nvSpPr>
            <p:cNvPr id="27" name="Down Arrow 26"/>
            <p:cNvSpPr/>
            <p:nvPr/>
          </p:nvSpPr>
          <p:spPr>
            <a:xfrm rot="16200000">
              <a:off x="5005403" y="3211622"/>
              <a:ext cx="357330" cy="648072"/>
            </a:xfrm>
            <a:prstGeom prst="downArrow">
              <a:avLst/>
            </a:prstGeom>
            <a:solidFill>
              <a:srgbClr val="F15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 rot="16200000">
              <a:off x="4933395" y="3211622"/>
              <a:ext cx="357330" cy="648072"/>
            </a:xfrm>
            <a:prstGeom prst="downArrow">
              <a:avLst/>
            </a:prstGeom>
            <a:solidFill>
              <a:srgbClr val="F15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70644" y="855156"/>
            <a:ext cx="3677761" cy="5901069"/>
            <a:chOff x="9705833" y="972628"/>
            <a:chExt cx="3677761" cy="5901069"/>
          </a:xfrm>
        </p:grpSpPr>
        <p:pic>
          <p:nvPicPr>
            <p:cNvPr id="11" name="Picture 6" descr="E:\App screenshots\Screenshot_20170131-163057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5" t="3256" r="2677" b="10698"/>
            <a:stretch/>
          </p:blipFill>
          <p:spPr bwMode="auto">
            <a:xfrm>
              <a:off x="9715362" y="972628"/>
              <a:ext cx="3646967" cy="5901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9705833" y="972628"/>
              <a:ext cx="3677761" cy="5885372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 flipH="1">
            <a:off x="7804405" y="980728"/>
            <a:ext cx="1044000" cy="357330"/>
            <a:chOff x="4788024" y="3356993"/>
            <a:chExt cx="720080" cy="357330"/>
          </a:xfrm>
        </p:grpSpPr>
        <p:sp>
          <p:nvSpPr>
            <p:cNvPr id="24" name="Down Arrow 23"/>
            <p:cNvSpPr/>
            <p:nvPr/>
          </p:nvSpPr>
          <p:spPr>
            <a:xfrm rot="16200000">
              <a:off x="5005403" y="3211622"/>
              <a:ext cx="357330" cy="648072"/>
            </a:xfrm>
            <a:prstGeom prst="downArrow">
              <a:avLst/>
            </a:prstGeom>
            <a:solidFill>
              <a:srgbClr val="F26B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Down Arrow 24"/>
            <p:cNvSpPr/>
            <p:nvPr/>
          </p:nvSpPr>
          <p:spPr>
            <a:xfrm rot="16200000">
              <a:off x="4933395" y="3211622"/>
              <a:ext cx="357330" cy="648072"/>
            </a:xfrm>
            <a:prstGeom prst="downArrow">
              <a:avLst/>
            </a:prstGeom>
            <a:solidFill>
              <a:srgbClr val="F26B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58287" y="855963"/>
            <a:ext cx="3677761" cy="5910054"/>
            <a:chOff x="9317558" y="846171"/>
            <a:chExt cx="3677761" cy="5910054"/>
          </a:xfrm>
        </p:grpSpPr>
        <p:pic>
          <p:nvPicPr>
            <p:cNvPr id="20" name="Picture 8" descr="F:\! My Data\! OPERATIONS RST\! DH Operations\DH app_2016-2017\App screenshots\Screenshot_20170131-16322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7" t="12470" r="2256"/>
            <a:stretch/>
          </p:blipFill>
          <p:spPr bwMode="auto">
            <a:xfrm>
              <a:off x="9331275" y="855154"/>
              <a:ext cx="3653412" cy="5901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9317558" y="846171"/>
              <a:ext cx="3677761" cy="5910053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pic>
        <p:nvPicPr>
          <p:cNvPr id="19" name="Picture 7" descr="F:\! My Data\! OPERATIONS RST\! DH Operations\DH app_2016-2017\App screenshots\Screenshot_20170131-16390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80756" r="3348"/>
          <a:stretch/>
        </p:blipFill>
        <p:spPr bwMode="auto">
          <a:xfrm>
            <a:off x="5212556" y="5437014"/>
            <a:ext cx="3582870" cy="131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uble Bracket 7"/>
          <p:cNvSpPr/>
          <p:nvPr/>
        </p:nvSpPr>
        <p:spPr>
          <a:xfrm>
            <a:off x="8099982" y="855155"/>
            <a:ext cx="720000" cy="720000"/>
          </a:xfrm>
          <a:prstGeom prst="bracketPair">
            <a:avLst/>
          </a:prstGeom>
          <a:noFill/>
          <a:ln w="38100">
            <a:solidFill>
              <a:srgbClr val="F15B4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5190911" y="1635103"/>
            <a:ext cx="3629071" cy="1323115"/>
            <a:chOff x="5191321" y="1635103"/>
            <a:chExt cx="3629071" cy="1323115"/>
          </a:xfrm>
        </p:grpSpPr>
        <p:sp>
          <p:nvSpPr>
            <p:cNvPr id="10" name="TextBox 9"/>
            <p:cNvSpPr txBox="1"/>
            <p:nvPr/>
          </p:nvSpPr>
          <p:spPr>
            <a:xfrm>
              <a:off x="5191321" y="2127221"/>
              <a:ext cx="3629071" cy="830997"/>
            </a:xfrm>
            <a:prstGeom prst="rect">
              <a:avLst/>
            </a:prstGeom>
            <a:solidFill>
              <a:srgbClr val="F26B73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Scan QR code to access more information on country specific page of AIDS Data Hub website</a:t>
              </a:r>
              <a:endPara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Down Arrow 34"/>
            <p:cNvSpPr/>
            <p:nvPr/>
          </p:nvSpPr>
          <p:spPr>
            <a:xfrm rot="10800000">
              <a:off x="8604392" y="1635103"/>
              <a:ext cx="216000" cy="680400"/>
            </a:xfrm>
            <a:prstGeom prst="downArrow">
              <a:avLst/>
            </a:prstGeom>
            <a:solidFill>
              <a:srgbClr val="F26B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7504" y="941625"/>
            <a:ext cx="3401861" cy="5761526"/>
            <a:chOff x="6120987" y="889826"/>
            <a:chExt cx="3401861" cy="5761526"/>
          </a:xfrm>
        </p:grpSpPr>
        <p:pic>
          <p:nvPicPr>
            <p:cNvPr id="39" name="Picture 4" descr="F:\! My Data\! OPERATIONS RST\! DH Operations\DH app_2016-2017\App screenshots\Screenshot_20170131-145715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7"/>
            <a:stretch/>
          </p:blipFill>
          <p:spPr bwMode="auto">
            <a:xfrm>
              <a:off x="6153248" y="890229"/>
              <a:ext cx="3369600" cy="5761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6120987" y="889826"/>
              <a:ext cx="3401861" cy="5761525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147239" y="2982764"/>
            <a:ext cx="3362126" cy="614798"/>
          </a:xfrm>
          <a:prstGeom prst="rect">
            <a:avLst/>
          </a:prstGeom>
          <a:noFill/>
          <a:ln w="38100">
            <a:solidFill>
              <a:srgbClr val="63CDF6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127408" y="952442"/>
            <a:ext cx="3420000" cy="5763960"/>
            <a:chOff x="-2920455" y="1352866"/>
            <a:chExt cx="3420000" cy="5763960"/>
          </a:xfrm>
        </p:grpSpPr>
        <p:pic>
          <p:nvPicPr>
            <p:cNvPr id="4098" name="Picture 2" descr="F:\! My Data\! OPERATIONS RST\! DH Operations\DH app_2016-2017\App screenshots\Screenshot_20170131-134949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9"/>
            <a:stretch/>
          </p:blipFill>
          <p:spPr bwMode="auto">
            <a:xfrm>
              <a:off x="-2895670" y="1356826"/>
              <a:ext cx="3371089" cy="57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-2920455" y="1352866"/>
              <a:ext cx="3420000" cy="5760000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0237" y="6662147"/>
            <a:ext cx="87732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Prepared </a:t>
            </a:r>
            <a:r>
              <a:rPr lang="en-US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en-US" sz="9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9"/>
              </a:rPr>
              <a:t>www.aidsdatahub.org</a:t>
            </a:r>
            <a:endParaRPr lang="en-GB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9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38"/>
    </mc:Choice>
    <mc:Fallback xmlns="">
      <p:transition spd="slow" advTm="53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13" y="0"/>
            <a:ext cx="8696148" cy="980493"/>
          </a:xfrm>
        </p:spPr>
        <p:txBody>
          <a:bodyPr anchor="ctr"/>
          <a:lstStyle/>
          <a:p>
            <a:r>
              <a:rPr lang="en-US" sz="3200" b="1" dirty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Fast-Track </a:t>
            </a:r>
            <a:r>
              <a:rPr lang="en-US" sz="3200" b="1" dirty="0" smtClean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scorecards by country and by Fast-Track commitment</a:t>
            </a:r>
            <a:endParaRPr lang="en-GB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135697" y="1012576"/>
            <a:ext cx="3401861" cy="5761526"/>
            <a:chOff x="6120987" y="889826"/>
            <a:chExt cx="3401861" cy="5761526"/>
          </a:xfrm>
        </p:grpSpPr>
        <p:pic>
          <p:nvPicPr>
            <p:cNvPr id="4" name="Picture 4" descr="F:\! My Data\! OPERATIONS RST\! DH Operations\DH app_2016-2017\App screenshots\Screenshot_20170131-145715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7"/>
            <a:stretch/>
          </p:blipFill>
          <p:spPr bwMode="auto">
            <a:xfrm>
              <a:off x="6153248" y="890229"/>
              <a:ext cx="3369600" cy="5761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120987" y="889826"/>
              <a:ext cx="3401861" cy="5761525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274595" y="1012575"/>
            <a:ext cx="3401861" cy="5761527"/>
            <a:chOff x="5274595" y="1012575"/>
            <a:chExt cx="3401861" cy="5761527"/>
          </a:xfrm>
        </p:grpSpPr>
        <p:pic>
          <p:nvPicPr>
            <p:cNvPr id="6146" name="Picture 2" descr="F:\! My Data\! OPERATIONS RST\! DH Operations\DH app_2016-2017\App screenshots\Screenshot_20170131-174329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6"/>
            <a:stretch/>
          </p:blipFill>
          <p:spPr bwMode="auto">
            <a:xfrm>
              <a:off x="5292080" y="1014102"/>
              <a:ext cx="3370645" cy="57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274595" y="1012575"/>
              <a:ext cx="3401861" cy="5761525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7151232" y="4951801"/>
            <a:ext cx="1512000" cy="357330"/>
            <a:chOff x="4788024" y="3356993"/>
            <a:chExt cx="720080" cy="357330"/>
          </a:xfrm>
        </p:grpSpPr>
        <p:sp>
          <p:nvSpPr>
            <p:cNvPr id="10" name="Down Arrow 9"/>
            <p:cNvSpPr/>
            <p:nvPr/>
          </p:nvSpPr>
          <p:spPr>
            <a:xfrm rot="16200000">
              <a:off x="5005403" y="3211622"/>
              <a:ext cx="357330" cy="648072"/>
            </a:xfrm>
            <a:prstGeom prst="downArrow">
              <a:avLst/>
            </a:prstGeom>
            <a:solidFill>
              <a:srgbClr val="63CDF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Down Arrow 10"/>
            <p:cNvSpPr/>
            <p:nvPr/>
          </p:nvSpPr>
          <p:spPr>
            <a:xfrm rot="16200000">
              <a:off x="4933395" y="3211622"/>
              <a:ext cx="357330" cy="648072"/>
            </a:xfrm>
            <a:prstGeom prst="downArrow">
              <a:avLst/>
            </a:prstGeom>
            <a:solidFill>
              <a:srgbClr val="63CDF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89657" y="1008801"/>
            <a:ext cx="3401861" cy="5762043"/>
            <a:chOff x="9235035" y="998168"/>
            <a:chExt cx="3401861" cy="5762043"/>
          </a:xfrm>
        </p:grpSpPr>
        <p:pic>
          <p:nvPicPr>
            <p:cNvPr id="6147" name="Picture 3" descr="F:\! My Data\! OPERATIONS RST\! DH Operations\DH app_2016-2017\App screenshots\Screenshot_20170131-174340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6"/>
            <a:stretch/>
          </p:blipFill>
          <p:spPr bwMode="auto">
            <a:xfrm>
              <a:off x="9252520" y="998168"/>
              <a:ext cx="3370645" cy="57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9235035" y="998686"/>
              <a:ext cx="3401861" cy="5761525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639249" y="4317072"/>
            <a:ext cx="1508815" cy="357330"/>
            <a:chOff x="4788024" y="3356993"/>
            <a:chExt cx="720080" cy="357330"/>
          </a:xfrm>
        </p:grpSpPr>
        <p:sp>
          <p:nvSpPr>
            <p:cNvPr id="19" name="Down Arrow 18"/>
            <p:cNvSpPr/>
            <p:nvPr/>
          </p:nvSpPr>
          <p:spPr>
            <a:xfrm rot="16200000">
              <a:off x="5005403" y="3211622"/>
              <a:ext cx="357330" cy="648072"/>
            </a:xfrm>
            <a:prstGeom prst="downArrow">
              <a:avLst/>
            </a:prstGeom>
            <a:pattFill prst="pct60">
              <a:fgClr>
                <a:srgbClr val="33CCCC"/>
              </a:fgClr>
              <a:bgClr>
                <a:sysClr val="window" lastClr="FFFFFF"/>
              </a:bgClr>
            </a:patt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Down Arrow 19"/>
            <p:cNvSpPr/>
            <p:nvPr/>
          </p:nvSpPr>
          <p:spPr>
            <a:xfrm rot="16200000">
              <a:off x="4933395" y="3211622"/>
              <a:ext cx="357330" cy="648072"/>
            </a:xfrm>
            <a:prstGeom prst="downArrow">
              <a:avLst/>
            </a:prstGeom>
            <a:pattFill prst="pct60">
              <a:fgClr>
                <a:srgbClr val="33CCCC"/>
              </a:fgClr>
              <a:bgClr>
                <a:sysClr val="window" lastClr="FFFFFF"/>
              </a:bgClr>
            </a:patt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80113" y="3242841"/>
            <a:ext cx="2816506" cy="2232180"/>
            <a:chOff x="5580113" y="3242841"/>
            <a:chExt cx="2816506" cy="2232180"/>
          </a:xfrm>
        </p:grpSpPr>
        <p:grpSp>
          <p:nvGrpSpPr>
            <p:cNvPr id="17" name="Group 16"/>
            <p:cNvGrpSpPr/>
            <p:nvPr/>
          </p:nvGrpSpPr>
          <p:grpSpPr>
            <a:xfrm>
              <a:off x="5580113" y="3242841"/>
              <a:ext cx="2808311" cy="719118"/>
              <a:chOff x="5580113" y="3242841"/>
              <a:chExt cx="2808311" cy="719118"/>
            </a:xfrm>
          </p:grpSpPr>
          <p:sp>
            <p:nvSpPr>
              <p:cNvPr id="22" name="Down Arrow 21"/>
              <p:cNvSpPr/>
              <p:nvPr/>
            </p:nvSpPr>
            <p:spPr>
              <a:xfrm flipH="1">
                <a:off x="5796136" y="3346359"/>
                <a:ext cx="252000" cy="615600"/>
              </a:xfrm>
              <a:prstGeom prst="downArrow">
                <a:avLst/>
              </a:prstGeom>
              <a:solidFill>
                <a:srgbClr val="F26B7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580113" y="3242841"/>
                <a:ext cx="2808311" cy="523220"/>
              </a:xfrm>
              <a:prstGeom prst="rect">
                <a:avLst/>
              </a:prstGeom>
              <a:solidFill>
                <a:srgbClr val="F26B73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b="1" dirty="0" smtClean="0">
                    <a:latin typeface="Arial" pitchFamily="34" charset="0"/>
                    <a:cs typeface="Arial" pitchFamily="34" charset="0"/>
                  </a:rPr>
                  <a:t>Please provide UNAIDS email address</a:t>
                </a:r>
                <a:endParaRPr lang="en-GB" sz="14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588308" y="4653136"/>
              <a:ext cx="2808311" cy="821885"/>
              <a:chOff x="5580113" y="2944176"/>
              <a:chExt cx="2808311" cy="821885"/>
            </a:xfrm>
          </p:grpSpPr>
          <p:sp>
            <p:nvSpPr>
              <p:cNvPr id="27" name="Down Arrow 26"/>
              <p:cNvSpPr/>
              <p:nvPr/>
            </p:nvSpPr>
            <p:spPr>
              <a:xfrm flipH="1" flipV="1">
                <a:off x="5796136" y="2944176"/>
                <a:ext cx="252000" cy="615600"/>
              </a:xfrm>
              <a:prstGeom prst="downArrow">
                <a:avLst/>
              </a:prstGeom>
              <a:solidFill>
                <a:srgbClr val="F26B7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580113" y="3242841"/>
                <a:ext cx="2808311" cy="523220"/>
              </a:xfrm>
              <a:prstGeom prst="rect">
                <a:avLst/>
              </a:prstGeom>
              <a:solidFill>
                <a:srgbClr val="F26B73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b="1" dirty="0" smtClean="0">
                    <a:latin typeface="Arial" pitchFamily="34" charset="0"/>
                    <a:cs typeface="Arial" pitchFamily="34" charset="0"/>
                  </a:rPr>
                  <a:t>Password can be any of your choice</a:t>
                </a:r>
                <a:endParaRPr lang="en-GB" sz="14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5281447" y="1015223"/>
            <a:ext cx="3401861" cy="5781600"/>
            <a:chOff x="9304620" y="937410"/>
            <a:chExt cx="3401861" cy="5781600"/>
          </a:xfrm>
        </p:grpSpPr>
        <p:sp>
          <p:nvSpPr>
            <p:cNvPr id="15" name="Rectangle 14"/>
            <p:cNvSpPr/>
            <p:nvPr/>
          </p:nvSpPr>
          <p:spPr>
            <a:xfrm>
              <a:off x="9304620" y="937410"/>
              <a:ext cx="3401861" cy="5781600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148" name="Picture 4" descr="F:\! My Data\! OPERATIONS RST\! DH Operations\DH app_2016-2017\App screenshots\Screenshot_20170131-175633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6"/>
            <a:stretch/>
          </p:blipFill>
          <p:spPr bwMode="auto">
            <a:xfrm>
              <a:off x="9324528" y="943664"/>
              <a:ext cx="3370645" cy="57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9" name="Picture 5" descr="F:\! My Data\! OPERATIONS RST\! DH Operations\DH app_2016-2017\App screenshots\Screenshot_20170131-174504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"/>
          <a:stretch/>
        </p:blipFill>
        <p:spPr bwMode="auto">
          <a:xfrm>
            <a:off x="5303939" y="1016623"/>
            <a:ext cx="3370645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5286454" y="1007863"/>
            <a:ext cx="3401861" cy="5761525"/>
          </a:xfrm>
          <a:prstGeom prst="rect">
            <a:avLst/>
          </a:prstGeom>
          <a:noFill/>
          <a:ln w="12700">
            <a:solidFill>
              <a:srgbClr val="33CCCC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ed Rectangle 28"/>
          <p:cNvSpPr/>
          <p:nvPr/>
        </p:nvSpPr>
        <p:spPr>
          <a:xfrm>
            <a:off x="6253719" y="5775836"/>
            <a:ext cx="1476000" cy="396000"/>
          </a:xfrm>
          <a:prstGeom prst="roundRect">
            <a:avLst/>
          </a:prstGeom>
          <a:solidFill>
            <a:srgbClr val="F26B73">
              <a:alpha val="20000"/>
            </a:srgbClr>
          </a:solidFill>
          <a:ln w="31750">
            <a:solidFill>
              <a:srgbClr val="F15B4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/>
          <p:cNvGrpSpPr/>
          <p:nvPr/>
        </p:nvGrpSpPr>
        <p:grpSpPr>
          <a:xfrm>
            <a:off x="3337231" y="4317072"/>
            <a:ext cx="2484000" cy="357330"/>
            <a:chOff x="4788024" y="3356993"/>
            <a:chExt cx="720080" cy="357330"/>
          </a:xfrm>
        </p:grpSpPr>
        <p:sp>
          <p:nvSpPr>
            <p:cNvPr id="37" name="Down Arrow 36"/>
            <p:cNvSpPr/>
            <p:nvPr/>
          </p:nvSpPr>
          <p:spPr>
            <a:xfrm rot="16200000">
              <a:off x="5005403" y="3211622"/>
              <a:ext cx="357330" cy="648072"/>
            </a:xfrm>
            <a:prstGeom prst="downArrow">
              <a:avLst/>
            </a:prstGeom>
            <a:solidFill>
              <a:srgbClr val="33CCCC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Down Arrow 37"/>
            <p:cNvSpPr/>
            <p:nvPr/>
          </p:nvSpPr>
          <p:spPr>
            <a:xfrm rot="16200000">
              <a:off x="4933395" y="3211622"/>
              <a:ext cx="357330" cy="648072"/>
            </a:xfrm>
            <a:prstGeom prst="downArrow">
              <a:avLst/>
            </a:prstGeom>
            <a:solidFill>
              <a:srgbClr val="33CCCC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267089" y="1015049"/>
            <a:ext cx="3420000" cy="5782834"/>
            <a:chOff x="168878" y="908719"/>
            <a:chExt cx="3420000" cy="5782834"/>
          </a:xfrm>
        </p:grpSpPr>
        <p:pic>
          <p:nvPicPr>
            <p:cNvPr id="40" name="Picture 2" descr="E:\App screenshots\Screenshot_20170131-135106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6"/>
            <a:stretch/>
          </p:blipFill>
          <p:spPr bwMode="auto">
            <a:xfrm>
              <a:off x="195932" y="908726"/>
              <a:ext cx="3384000" cy="5782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168878" y="908719"/>
              <a:ext cx="3420000" cy="5760000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99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48"/>
    </mc:Choice>
    <mc:Fallback xmlns="">
      <p:transition spd="slow" advTm="7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App screenshots\Screenshot_20170131-1352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"/>
          <a:stretch/>
        </p:blipFill>
        <p:spPr bwMode="auto">
          <a:xfrm>
            <a:off x="5370232" y="908726"/>
            <a:ext cx="366626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64088" y="908726"/>
            <a:ext cx="3672408" cy="5760000"/>
          </a:xfrm>
          <a:prstGeom prst="rect">
            <a:avLst/>
          </a:prstGeom>
          <a:noFill/>
          <a:ln w="12700">
            <a:solidFill>
              <a:srgbClr val="33CCCC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168878" y="908719"/>
            <a:ext cx="3420000" cy="5782834"/>
            <a:chOff x="168878" y="908719"/>
            <a:chExt cx="3420000" cy="5782834"/>
          </a:xfrm>
        </p:grpSpPr>
        <p:pic>
          <p:nvPicPr>
            <p:cNvPr id="5122" name="Picture 2" descr="E:\App screenshots\Screenshot_20170131-135106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6"/>
            <a:stretch/>
          </p:blipFill>
          <p:spPr bwMode="auto">
            <a:xfrm>
              <a:off x="195932" y="908726"/>
              <a:ext cx="3384000" cy="5782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68878" y="908719"/>
              <a:ext cx="3420000" cy="5760000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0413" y="-53165"/>
            <a:ext cx="8696148" cy="980493"/>
          </a:xfrm>
        </p:spPr>
        <p:txBody>
          <a:bodyPr anchor="ctr"/>
          <a:lstStyle/>
          <a:p>
            <a:r>
              <a:rPr lang="en-US" sz="3200" b="1" dirty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Fast-Track </a:t>
            </a:r>
            <a:r>
              <a:rPr lang="en-US" sz="3200" b="1" dirty="0" smtClean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scorecards by country and by Fast-Track commitment</a:t>
            </a:r>
            <a:endParaRPr lang="en-GB" sz="3200" dirty="0"/>
          </a:p>
        </p:txBody>
      </p:sp>
      <p:sp>
        <p:nvSpPr>
          <p:cNvPr id="12" name="Down Arrow 11"/>
          <p:cNvSpPr/>
          <p:nvPr/>
        </p:nvSpPr>
        <p:spPr>
          <a:xfrm rot="16200000">
            <a:off x="3998967" y="2348558"/>
            <a:ext cx="357330" cy="2235600"/>
          </a:xfrm>
          <a:prstGeom prst="downArrow">
            <a:avLst/>
          </a:prstGeom>
          <a:solidFill>
            <a:srgbClr val="33CC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23182" y="2092747"/>
            <a:ext cx="1728192" cy="1224000"/>
          </a:xfrm>
          <a:prstGeom prst="rect">
            <a:avLst/>
          </a:prstGeom>
          <a:noFill/>
          <a:ln w="31750">
            <a:solidFill>
              <a:srgbClr val="F15B4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5345245" y="908720"/>
            <a:ext cx="3690233" cy="5788800"/>
            <a:chOff x="-3644813" y="574198"/>
            <a:chExt cx="3761888" cy="5788800"/>
          </a:xfrm>
        </p:grpSpPr>
        <p:sp>
          <p:nvSpPr>
            <p:cNvPr id="9" name="Rectangle 8"/>
            <p:cNvSpPr/>
            <p:nvPr/>
          </p:nvSpPr>
          <p:spPr>
            <a:xfrm>
              <a:off x="-3644813" y="574198"/>
              <a:ext cx="3743301" cy="5788800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25" name="Picture 5" descr="F:\! My Data\! OPERATIONS RST\! DH Operations\DH app_2016-2017\App screenshots\Screenshot_20170131-183640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" t="13080" r="2112" b="5083"/>
            <a:stretch/>
          </p:blipFill>
          <p:spPr bwMode="auto">
            <a:xfrm>
              <a:off x="-3596695" y="586357"/>
              <a:ext cx="3713770" cy="57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361292" y="908726"/>
            <a:ext cx="3672000" cy="5761525"/>
            <a:chOff x="-3071481" y="2852936"/>
            <a:chExt cx="3672000" cy="5761525"/>
          </a:xfrm>
        </p:grpSpPr>
        <p:pic>
          <p:nvPicPr>
            <p:cNvPr id="5126" name="Picture 6" descr="F:\! My Data\! OPERATIONS RST\! DH Operations\DH app_2016-2017\App screenshots\Screenshot_20170131-18375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" t="14419" r="2593" b="4031"/>
            <a:stretch/>
          </p:blipFill>
          <p:spPr bwMode="auto">
            <a:xfrm>
              <a:off x="-3060848" y="2854461"/>
              <a:ext cx="3646970" cy="57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-3071481" y="2852936"/>
              <a:ext cx="3672000" cy="5761525"/>
            </a:xfrm>
            <a:prstGeom prst="rect">
              <a:avLst/>
            </a:prstGeom>
            <a:noFill/>
            <a:ln w="1270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74721" y="908720"/>
            <a:ext cx="3654000" cy="5788800"/>
            <a:chOff x="9342936" y="952077"/>
            <a:chExt cx="3654000" cy="5788800"/>
          </a:xfrm>
        </p:grpSpPr>
        <p:sp>
          <p:nvSpPr>
            <p:cNvPr id="19" name="Rectangle 18"/>
            <p:cNvSpPr/>
            <p:nvPr/>
          </p:nvSpPr>
          <p:spPr>
            <a:xfrm>
              <a:off x="9342936" y="952077"/>
              <a:ext cx="3654000" cy="57888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24" name="Picture 4" descr="E:\App screenshots\Screenshot_20170131-135226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1"/>
            <a:stretch/>
          </p:blipFill>
          <p:spPr bwMode="auto">
            <a:xfrm>
              <a:off x="9474408" y="962710"/>
              <a:ext cx="3376089" cy="57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Down Arrow 17"/>
          <p:cNvSpPr/>
          <p:nvPr/>
        </p:nvSpPr>
        <p:spPr>
          <a:xfrm rot="16200000">
            <a:off x="4359007" y="3497977"/>
            <a:ext cx="357330" cy="2235600"/>
          </a:xfrm>
          <a:prstGeom prst="downArrow">
            <a:avLst/>
          </a:prstGeom>
          <a:solidFill>
            <a:srgbClr val="33CC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69751" y="2216317"/>
            <a:ext cx="1764000" cy="2232000"/>
          </a:xfrm>
          <a:prstGeom prst="rect">
            <a:avLst/>
          </a:prstGeom>
          <a:noFill/>
          <a:ln w="31750">
            <a:solidFill>
              <a:srgbClr val="F15B4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5380089" y="906479"/>
            <a:ext cx="3668400" cy="5788800"/>
            <a:chOff x="9385373" y="1042418"/>
            <a:chExt cx="3668400" cy="5788800"/>
          </a:xfrm>
        </p:grpSpPr>
        <p:sp>
          <p:nvSpPr>
            <p:cNvPr id="21" name="Rectangle 20"/>
            <p:cNvSpPr/>
            <p:nvPr/>
          </p:nvSpPr>
          <p:spPr>
            <a:xfrm>
              <a:off x="9385373" y="1042418"/>
              <a:ext cx="3668400" cy="57888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27" name="Picture 7" descr="F:\! My Data\! OPERATIONS RST\! DH Operations\DH app_2016-2017\App screenshots\Screenshot_20170131-190635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2" t="12517" r="2213" b="4887"/>
            <a:stretch/>
          </p:blipFill>
          <p:spPr bwMode="auto">
            <a:xfrm>
              <a:off x="9399270" y="1061905"/>
              <a:ext cx="3648091" cy="56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Down Arrow 26"/>
          <p:cNvSpPr/>
          <p:nvPr/>
        </p:nvSpPr>
        <p:spPr>
          <a:xfrm rot="16200000">
            <a:off x="4213207" y="3641644"/>
            <a:ext cx="357330" cy="1944000"/>
          </a:xfrm>
          <a:prstGeom prst="downArrow">
            <a:avLst/>
          </a:prstGeom>
          <a:solidFill>
            <a:srgbClr val="33CC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363872" y="901252"/>
            <a:ext cx="3708000" cy="5788800"/>
            <a:chOff x="-4102023" y="-459432"/>
            <a:chExt cx="3708000" cy="5788800"/>
          </a:xfrm>
        </p:grpSpPr>
        <p:sp>
          <p:nvSpPr>
            <p:cNvPr id="26" name="Rectangle 25"/>
            <p:cNvSpPr/>
            <p:nvPr/>
          </p:nvSpPr>
          <p:spPr>
            <a:xfrm>
              <a:off x="-4102023" y="-459432"/>
              <a:ext cx="3708000" cy="57888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33CCCC"/>
              </a:solidFill>
            </a:ln>
            <a:effectLst>
              <a:outerShdw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28" name="Picture 8" descr="F:\! My Data\! OPERATIONS RST\! DH Operations\DH app_2016-2017\App screenshots\Screenshot_20170131-190706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5" t="609" r="2231" b="16442"/>
            <a:stretch/>
          </p:blipFill>
          <p:spPr bwMode="auto">
            <a:xfrm>
              <a:off x="-4086301" y="-459432"/>
              <a:ext cx="3673367" cy="5688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0237" y="6649790"/>
            <a:ext cx="87732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Prepared </a:t>
            </a:r>
            <a:r>
              <a:rPr lang="en-US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en-US" sz="9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10"/>
              </a:rPr>
              <a:t>www.aidsdatahub.org</a:t>
            </a:r>
            <a:endParaRPr lang="en-GB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1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91"/>
    </mc:Choice>
    <mc:Fallback xmlns="">
      <p:transition spd="slow" advTm="60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8" grpId="0" animBg="1"/>
      <p:bldP spid="18" grpId="0" animBg="1"/>
      <p:bldP spid="18" grpId="1" animBg="1"/>
      <p:bldP spid="20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780928"/>
            <a:ext cx="8229600" cy="1143000"/>
          </a:xfrm>
        </p:spPr>
        <p:txBody>
          <a:bodyPr anchor="ctr"/>
          <a:lstStyle/>
          <a:p>
            <a:r>
              <a:rPr lang="en-US" sz="3200" b="1" dirty="0" smtClean="0">
                <a:solidFill>
                  <a:srgbClr val="00AEEF"/>
                </a:solidFill>
                <a:latin typeface="Arial" pitchFamily="34" charset="0"/>
                <a:cs typeface="Arial" pitchFamily="34" charset="0"/>
              </a:rPr>
              <a:t>Thank you!</a:t>
            </a:r>
            <a:endParaRPr lang="en-GB" sz="3200" b="1" dirty="0">
              <a:solidFill>
                <a:srgbClr val="00AEE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0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5"/>
    </mc:Choice>
    <mc:Fallback xmlns="">
      <p:transition spd="slow" advTm="786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5.8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6.8|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2.3|3.2|7|4.9|5.7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7.8|14.2|12.3|8.6|9.5|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0.1|11.5|10.6|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172</Words>
  <Application>Microsoft Office PowerPoint</Application>
  <PresentationFormat>On-screen Show (4:3)</PresentationFormat>
  <Paragraphs>25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AIDS Data Hub App</vt:lpstr>
      <vt:lpstr>Data Hub's newest feature - the mobile application, AIDS Data Hub app - provides key information on the HIV epidemic in Asia and the Pacific</vt:lpstr>
      <vt:lpstr>Main features – Regional overview, Country snapshots, Fast-Track scorecards and link to AIDS Data Hub</vt:lpstr>
      <vt:lpstr>Regional overview: snapshot, key slide sets by population and thematic area, and link to official website of the UNAIDS Regional Support Team for Asia and the Pacific </vt:lpstr>
      <vt:lpstr>Country snapshots with overview of HIV epidemic and response – available for share, download and print !!!</vt:lpstr>
      <vt:lpstr>Fast-Track scorecards by country and by Fast-Track commitment</vt:lpstr>
      <vt:lpstr>Fast-Track scorecards by country and by Fast-Track commitment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Data Hub</dc:creator>
  <cp:lastModifiedBy>Administrator</cp:lastModifiedBy>
  <cp:revision>220</cp:revision>
  <dcterms:created xsi:type="dcterms:W3CDTF">2017-01-31T07:01:44Z</dcterms:created>
  <dcterms:modified xsi:type="dcterms:W3CDTF">2017-06-22T03:35:54Z</dcterms:modified>
</cp:coreProperties>
</file>