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7.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8.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9.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20.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21.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9.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10.xml" ContentType="application/vnd.openxmlformats-officedocument.themeOverride+xml"/>
  <Override PartName="/ppt/charts/chart3.xml" ContentType="application/vnd.openxmlformats-officedocument.drawingml.chart+xml"/>
  <Override PartName="/ppt/theme/themeOverride11.xml" ContentType="application/vnd.openxmlformats-officedocument.themeOverride+xml"/>
  <Override PartName="/ppt/charts/chart4.xml" ContentType="application/vnd.openxmlformats-officedocument.drawingml.chart+xml"/>
  <Override PartName="/ppt/theme/themeOverride12.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13.xml" ContentType="application/vnd.openxmlformats-officedocument.themeOverride+xml"/>
  <Override PartName="/ppt/charts/chart6.xml" ContentType="application/vnd.openxmlformats-officedocument.drawingml.chart+xml"/>
  <Override PartName="/ppt/theme/themeOverride14.xml" ContentType="application/vnd.openxmlformats-officedocument.themeOverride+xml"/>
  <Override PartName="/ppt/charts/chart7.xml" ContentType="application/vnd.openxmlformats-officedocument.drawingml.chart+xml"/>
  <Override PartName="/ppt/theme/themeOverride15.xml" ContentType="application/vnd.openxmlformats-officedocument.themeOverride+xml"/>
  <Override PartName="/ppt/charts/chart8.xml" ContentType="application/vnd.openxmlformats-officedocument.drawingml.chart+xml"/>
  <Override PartName="/ppt/theme/themeOverride16.xml" ContentType="application/vnd.openxmlformats-officedocument.themeOverride+xml"/>
  <Override PartName="/ppt/charts/chart9.xml" ContentType="application/vnd.openxmlformats-officedocument.drawingml.chart+xml"/>
  <Override PartName="/ppt/theme/themeOverride17.xml" ContentType="application/vnd.openxmlformats-officedocument.themeOverride+xml"/>
  <Override PartName="/ppt/charts/chart10.xml" ContentType="application/vnd.openxmlformats-officedocument.drawingml.chart+xml"/>
  <Override PartName="/ppt/theme/themeOverride18.xml" ContentType="application/vnd.openxmlformats-officedocument.themeOverride+xml"/>
  <Override PartName="/ppt/charts/chart11.xml" ContentType="application/vnd.openxmlformats-officedocument.drawingml.chart+xml"/>
  <Override PartName="/ppt/theme/themeOverride19.xml" ContentType="application/vnd.openxmlformats-officedocument.themeOverride+xml"/>
  <Override PartName="/ppt/notesSlides/notesSlide6.xml" ContentType="application/vnd.openxmlformats-officedocument.presentationml.notesSlide+xml"/>
  <Override PartName="/ppt/charts/chart12.xml" ContentType="application/vnd.openxmlformats-officedocument.drawingml.chart+xml"/>
  <Override PartName="/ppt/theme/themeOverride20.xml" ContentType="application/vnd.openxmlformats-officedocument.themeOverride+xml"/>
  <Override PartName="/ppt/drawings/drawing1.xml" ContentType="application/vnd.openxmlformats-officedocument.drawingml.chartshapes+xml"/>
  <Override PartName="/ppt/charts/chart13.xml" ContentType="application/vnd.openxmlformats-officedocument.drawingml.chart+xml"/>
  <Override PartName="/ppt/theme/themeOverride21.xml" ContentType="application/vnd.openxmlformats-officedocument.themeOverride+xml"/>
  <Override PartName="/ppt/drawings/drawing2.xml" ContentType="application/vnd.openxmlformats-officedocument.drawingml.chartshapes+xml"/>
  <Override PartName="/ppt/charts/chart14.xml" ContentType="application/vnd.openxmlformats-officedocument.drawingml.chart+xml"/>
  <Override PartName="/ppt/theme/themeOverride22.xml" ContentType="application/vnd.openxmlformats-officedocument.themeOverride+xml"/>
  <Override PartName="/ppt/charts/chart15.xml" ContentType="application/vnd.openxmlformats-officedocument.drawingml.chart+xml"/>
  <Override PartName="/ppt/theme/themeOverride23.xml" ContentType="application/vnd.openxmlformats-officedocument.themeOverride+xml"/>
  <Override PartName="/ppt/charts/chart16.xml" ContentType="application/vnd.openxmlformats-officedocument.drawingml.chart+xml"/>
  <Override PartName="/ppt/theme/themeOverride24.xml" ContentType="application/vnd.openxmlformats-officedocument.themeOverride+xml"/>
  <Override PartName="/ppt/charts/chart17.xml" ContentType="application/vnd.openxmlformats-officedocument.drawingml.chart+xml"/>
  <Override PartName="/ppt/theme/themeOverride25.xml" ContentType="application/vnd.openxmlformats-officedocument.themeOverride+xml"/>
  <Override PartName="/ppt/charts/chart18.xml" ContentType="application/vnd.openxmlformats-officedocument.drawingml.chart+xml"/>
  <Override PartName="/ppt/theme/themeOverride26.xml" ContentType="application/vnd.openxmlformats-officedocument.themeOverride+xml"/>
  <Override PartName="/ppt/charts/chart19.xml" ContentType="application/vnd.openxmlformats-officedocument.drawingml.chart+xml"/>
  <Override PartName="/ppt/theme/themeOverride27.xml" ContentType="application/vnd.openxmlformats-officedocument.themeOverride+xml"/>
  <Override PartName="/ppt/charts/chart20.xml" ContentType="application/vnd.openxmlformats-officedocument.drawingml.chart+xml"/>
  <Override PartName="/ppt/theme/themeOverride28.xml" ContentType="application/vnd.openxmlformats-officedocument.themeOverride+xml"/>
  <Override PartName="/ppt/charts/chart21.xml" ContentType="application/vnd.openxmlformats-officedocument.drawingml.chart+xml"/>
  <Override PartName="/ppt/theme/themeOverride29.xml" ContentType="application/vnd.openxmlformats-officedocument.themeOverride+xml"/>
  <Override PartName="/ppt/charts/chart22.xml" ContentType="application/vnd.openxmlformats-officedocument.drawingml.chart+xml"/>
  <Override PartName="/ppt/theme/themeOverride30.xml" ContentType="application/vnd.openxmlformats-officedocument.themeOverride+xml"/>
  <Override PartName="/ppt/charts/chart23.xml" ContentType="application/vnd.openxmlformats-officedocument.drawingml.chart+xml"/>
  <Override PartName="/ppt/theme/themeOverride31.xml" ContentType="application/vnd.openxmlformats-officedocument.themeOverride+xml"/>
  <Override PartName="/ppt/charts/chart24.xml" ContentType="application/vnd.openxmlformats-officedocument.drawingml.chart+xml"/>
  <Override PartName="/ppt/theme/themeOverride32.xml" ContentType="application/vnd.openxmlformats-officedocument.themeOverride+xml"/>
  <Override PartName="/ppt/charts/chart25.xml" ContentType="application/vnd.openxmlformats-officedocument.drawingml.chart+xml"/>
  <Override PartName="/ppt/theme/themeOverride33.xml" ContentType="application/vnd.openxmlformats-officedocument.themeOverride+xml"/>
  <Override PartName="/ppt/notesSlides/notesSlide7.xml" ContentType="application/vnd.openxmlformats-officedocument.presentationml.notesSlide+xml"/>
  <Override PartName="/ppt/charts/chart26.xml" ContentType="application/vnd.openxmlformats-officedocument.drawingml.chart+xml"/>
  <Override PartName="/ppt/theme/themeOverride34.xml" ContentType="application/vnd.openxmlformats-officedocument.themeOverride+xml"/>
  <Override PartName="/ppt/notesSlides/notesSlide8.xml" ContentType="application/vnd.openxmlformats-officedocument.presentationml.notesSlide+xml"/>
  <Override PartName="/ppt/charts/chart27.xml" ContentType="application/vnd.openxmlformats-officedocument.drawingml.chart+xml"/>
  <Override PartName="/ppt/theme/themeOverride35.xml" ContentType="application/vnd.openxmlformats-officedocument.themeOverride+xml"/>
  <Override PartName="/ppt/charts/chart28.xml" ContentType="application/vnd.openxmlformats-officedocument.drawingml.chart+xml"/>
  <Override PartName="/ppt/theme/themeOverride36.xml" ContentType="application/vnd.openxmlformats-officedocument.themeOverride+xml"/>
  <Override PartName="/ppt/drawings/drawing3.xml" ContentType="application/vnd.openxmlformats-officedocument.drawingml.chartshapes+xml"/>
  <Override PartName="/ppt/charts/chart29.xml" ContentType="application/vnd.openxmlformats-officedocument.drawingml.chart+xml"/>
  <Override PartName="/ppt/theme/themeOverride37.xml" ContentType="application/vnd.openxmlformats-officedocument.themeOverride+xml"/>
  <Override PartName="/ppt/drawings/drawing4.xml" ContentType="application/vnd.openxmlformats-officedocument.drawingml.chartshapes+xml"/>
  <Override PartName="/ppt/charts/chart30.xml" ContentType="application/vnd.openxmlformats-officedocument.drawingml.chart+xml"/>
  <Override PartName="/ppt/theme/themeOverride38.xml" ContentType="application/vnd.openxmlformats-officedocument.themeOverride+xml"/>
  <Override PartName="/ppt/charts/chart31.xml" ContentType="application/vnd.openxmlformats-officedocument.drawingml.chart+xml"/>
  <Override PartName="/ppt/theme/themeOverride39.xml" ContentType="application/vnd.openxmlformats-officedocument.themeOverride+xml"/>
  <Override PartName="/ppt/notesSlides/notesSlide9.xml" ContentType="application/vnd.openxmlformats-officedocument.presentationml.notesSlide+xml"/>
  <Override PartName="/ppt/charts/chart32.xml" ContentType="application/vnd.openxmlformats-officedocument.drawingml.chart+xml"/>
  <Override PartName="/ppt/theme/themeOverride40.xml" ContentType="application/vnd.openxmlformats-officedocument.themeOverride+xml"/>
  <Override PartName="/ppt/notesSlides/notesSlide10.xml" ContentType="application/vnd.openxmlformats-officedocument.presentationml.notesSlide+xml"/>
  <Override PartName="/ppt/charts/chart33.xml" ContentType="application/vnd.openxmlformats-officedocument.drawingml.chart+xml"/>
  <Override PartName="/ppt/theme/themeOverride41.xml" ContentType="application/vnd.openxmlformats-officedocument.themeOverride+xml"/>
  <Override PartName="/ppt/charts/chart34.xml" ContentType="application/vnd.openxmlformats-officedocument.drawingml.chart+xml"/>
  <Override PartName="/ppt/theme/themeOverride42.xml" ContentType="application/vnd.openxmlformats-officedocument.themeOverride+xml"/>
  <Override PartName="/ppt/notesSlides/notesSlide11.xml" ContentType="application/vnd.openxmlformats-officedocument.presentationml.notesSlide+xml"/>
  <Override PartName="/ppt/charts/chart35.xml" ContentType="application/vnd.openxmlformats-officedocument.drawingml.chart+xml"/>
  <Override PartName="/ppt/theme/themeOverride43.xml" ContentType="application/vnd.openxmlformats-officedocument.themeOverride+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36.xml" ContentType="application/vnd.openxmlformats-officedocument.drawingml.chart+xml"/>
  <Override PartName="/ppt/theme/themeOverride44.xml" ContentType="application/vnd.openxmlformats-officedocument.themeOverride+xml"/>
  <Override PartName="/ppt/drawings/drawing6.xml" ContentType="application/vnd.openxmlformats-officedocument.drawingml.chartshapes+xml"/>
  <Override PartName="/ppt/notesSlides/notesSlide13.xml" ContentType="application/vnd.openxmlformats-officedocument.presentationml.notesSlide+xml"/>
  <Override PartName="/ppt/charts/chart37.xml" ContentType="application/vnd.openxmlformats-officedocument.drawingml.chart+xml"/>
  <Override PartName="/ppt/theme/themeOverride45.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833" r:id="rId4"/>
    <p:sldMasterId id="2147483842" r:id="rId5"/>
    <p:sldMasterId id="2147483845" r:id="rId6"/>
    <p:sldMasterId id="2147483854" r:id="rId7"/>
    <p:sldMasterId id="2147483863" r:id="rId8"/>
    <p:sldMasterId id="2147483911" r:id="rId9"/>
    <p:sldMasterId id="2147483920" r:id="rId10"/>
    <p:sldMasterId id="2147483929" r:id="rId11"/>
    <p:sldMasterId id="2147483938" r:id="rId12"/>
    <p:sldMasterId id="2147483947" r:id="rId13"/>
    <p:sldMasterId id="2147483965" r:id="rId14"/>
    <p:sldMasterId id="2147483974" r:id="rId15"/>
    <p:sldMasterId id="2147483983" r:id="rId16"/>
    <p:sldMasterId id="2147483992" r:id="rId17"/>
    <p:sldMasterId id="2147484001" r:id="rId18"/>
    <p:sldMasterId id="2147484010" r:id="rId19"/>
    <p:sldMasterId id="2147484019" r:id="rId20"/>
    <p:sldMasterId id="2147484028" r:id="rId21"/>
    <p:sldMasterId id="2147484037" r:id="rId22"/>
  </p:sldMasterIdLst>
  <p:notesMasterIdLst>
    <p:notesMasterId r:id="rId66"/>
  </p:notesMasterIdLst>
  <p:handoutMasterIdLst>
    <p:handoutMasterId r:id="rId67"/>
  </p:handoutMasterIdLst>
  <p:sldIdLst>
    <p:sldId id="368" r:id="rId23"/>
    <p:sldId id="369" r:id="rId24"/>
    <p:sldId id="417" r:id="rId25"/>
    <p:sldId id="271" r:id="rId26"/>
    <p:sldId id="264" r:id="rId27"/>
    <p:sldId id="418" r:id="rId28"/>
    <p:sldId id="419" r:id="rId29"/>
    <p:sldId id="420" r:id="rId30"/>
    <p:sldId id="383" r:id="rId31"/>
    <p:sldId id="281" r:id="rId32"/>
    <p:sldId id="275" r:id="rId33"/>
    <p:sldId id="410" r:id="rId34"/>
    <p:sldId id="414" r:id="rId35"/>
    <p:sldId id="284" r:id="rId36"/>
    <p:sldId id="394" r:id="rId37"/>
    <p:sldId id="395" r:id="rId38"/>
    <p:sldId id="357" r:id="rId39"/>
    <p:sldId id="356" r:id="rId40"/>
    <p:sldId id="396" r:id="rId41"/>
    <p:sldId id="290" r:id="rId42"/>
    <p:sldId id="289" r:id="rId43"/>
    <p:sldId id="285" r:id="rId44"/>
    <p:sldId id="293" r:id="rId45"/>
    <p:sldId id="397" r:id="rId46"/>
    <p:sldId id="294" r:id="rId47"/>
    <p:sldId id="295" r:id="rId48"/>
    <p:sldId id="296" r:id="rId49"/>
    <p:sldId id="297" r:id="rId50"/>
    <p:sldId id="371" r:id="rId51"/>
    <p:sldId id="411" r:id="rId52"/>
    <p:sldId id="415" r:id="rId53"/>
    <p:sldId id="308" r:id="rId54"/>
    <p:sldId id="362" r:id="rId55"/>
    <p:sldId id="361" r:id="rId56"/>
    <p:sldId id="310" r:id="rId57"/>
    <p:sldId id="398" r:id="rId58"/>
    <p:sldId id="421" r:id="rId59"/>
    <p:sldId id="423" r:id="rId60"/>
    <p:sldId id="422" r:id="rId61"/>
    <p:sldId id="425" r:id="rId62"/>
    <p:sldId id="424" r:id="rId63"/>
    <p:sldId id="405" r:id="rId64"/>
    <p:sldId id="337" r:id="rId65"/>
  </p:sldIdLst>
  <p:sldSz cx="12192000" cy="6858000"/>
  <p:notesSz cx="6797675" cy="9928225"/>
  <p:defaultTextStyle>
    <a:defPPr>
      <a:defRPr lang="th-TH"/>
    </a:defPPr>
    <a:lvl1pPr algn="l" rtl="0" fontAlgn="base">
      <a:spcBef>
        <a:spcPct val="0"/>
      </a:spcBef>
      <a:spcAft>
        <a:spcPct val="0"/>
      </a:spcAft>
      <a:defRPr sz="2800" kern="1200">
        <a:solidFill>
          <a:schemeClr val="tx1"/>
        </a:solidFill>
        <a:latin typeface="Arial" charset="0"/>
        <a:ea typeface="+mn-ea"/>
        <a:cs typeface="Cordia New" pitchFamily="34" charset="-34"/>
      </a:defRPr>
    </a:lvl1pPr>
    <a:lvl2pPr marL="456184" algn="l" rtl="0" fontAlgn="base">
      <a:spcBef>
        <a:spcPct val="0"/>
      </a:spcBef>
      <a:spcAft>
        <a:spcPct val="0"/>
      </a:spcAft>
      <a:defRPr sz="2800" kern="1200">
        <a:solidFill>
          <a:schemeClr val="tx1"/>
        </a:solidFill>
        <a:latin typeface="Arial" charset="0"/>
        <a:ea typeface="+mn-ea"/>
        <a:cs typeface="Cordia New" pitchFamily="34" charset="-34"/>
      </a:defRPr>
    </a:lvl2pPr>
    <a:lvl3pPr marL="912361" algn="l" rtl="0" fontAlgn="base">
      <a:spcBef>
        <a:spcPct val="0"/>
      </a:spcBef>
      <a:spcAft>
        <a:spcPct val="0"/>
      </a:spcAft>
      <a:defRPr sz="2800" kern="1200">
        <a:solidFill>
          <a:schemeClr val="tx1"/>
        </a:solidFill>
        <a:latin typeface="Arial" charset="0"/>
        <a:ea typeface="+mn-ea"/>
        <a:cs typeface="Cordia New" pitchFamily="34" charset="-34"/>
      </a:defRPr>
    </a:lvl3pPr>
    <a:lvl4pPr marL="1368543" algn="l" rtl="0" fontAlgn="base">
      <a:spcBef>
        <a:spcPct val="0"/>
      </a:spcBef>
      <a:spcAft>
        <a:spcPct val="0"/>
      </a:spcAft>
      <a:defRPr sz="2800" kern="1200">
        <a:solidFill>
          <a:schemeClr val="tx1"/>
        </a:solidFill>
        <a:latin typeface="Arial" charset="0"/>
        <a:ea typeface="+mn-ea"/>
        <a:cs typeface="Cordia New" pitchFamily="34" charset="-34"/>
      </a:defRPr>
    </a:lvl4pPr>
    <a:lvl5pPr marL="1824708" algn="l" rtl="0" fontAlgn="base">
      <a:spcBef>
        <a:spcPct val="0"/>
      </a:spcBef>
      <a:spcAft>
        <a:spcPct val="0"/>
      </a:spcAft>
      <a:defRPr sz="2800" kern="1200">
        <a:solidFill>
          <a:schemeClr val="tx1"/>
        </a:solidFill>
        <a:latin typeface="Arial" charset="0"/>
        <a:ea typeface="+mn-ea"/>
        <a:cs typeface="Cordia New" pitchFamily="34" charset="-34"/>
      </a:defRPr>
    </a:lvl5pPr>
    <a:lvl6pPr marL="2280900" algn="l" defTabSz="912361" rtl="0" eaLnBrk="1" latinLnBrk="0" hangingPunct="1">
      <a:defRPr sz="2800" kern="1200">
        <a:solidFill>
          <a:schemeClr val="tx1"/>
        </a:solidFill>
        <a:latin typeface="Arial" charset="0"/>
        <a:ea typeface="+mn-ea"/>
        <a:cs typeface="Cordia New" pitchFamily="34" charset="-34"/>
      </a:defRPr>
    </a:lvl6pPr>
    <a:lvl7pPr marL="2737088" algn="l" defTabSz="912361" rtl="0" eaLnBrk="1" latinLnBrk="0" hangingPunct="1">
      <a:defRPr sz="2800" kern="1200">
        <a:solidFill>
          <a:schemeClr val="tx1"/>
        </a:solidFill>
        <a:latin typeface="Arial" charset="0"/>
        <a:ea typeface="+mn-ea"/>
        <a:cs typeface="Cordia New" pitchFamily="34" charset="-34"/>
      </a:defRPr>
    </a:lvl7pPr>
    <a:lvl8pPr marL="3193252" algn="l" defTabSz="912361" rtl="0" eaLnBrk="1" latinLnBrk="0" hangingPunct="1">
      <a:defRPr sz="2800" kern="1200">
        <a:solidFill>
          <a:schemeClr val="tx1"/>
        </a:solidFill>
        <a:latin typeface="Arial" charset="0"/>
        <a:ea typeface="+mn-ea"/>
        <a:cs typeface="Cordia New" pitchFamily="34" charset="-34"/>
      </a:defRPr>
    </a:lvl8pPr>
    <a:lvl9pPr marL="3649416" algn="l" defTabSz="912361" rtl="0" eaLnBrk="1" latinLnBrk="0" hangingPunct="1">
      <a:defRPr sz="2800" kern="1200">
        <a:solidFill>
          <a:schemeClr val="tx1"/>
        </a:solidFill>
        <a:latin typeface="Arial"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837"/>
    <a:srgbClr val="F68222"/>
    <a:srgbClr val="EC008C"/>
    <a:srgbClr val="88C540"/>
    <a:srgbClr val="00AEEF"/>
    <a:srgbClr val="0066FF"/>
    <a:srgbClr val="CDE1FF"/>
    <a:srgbClr val="3788FF"/>
    <a:srgbClr val="2980FF"/>
    <a:srgbClr val="E7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5" autoAdjust="0"/>
    <p:restoredTop sz="95526" autoAdjust="0"/>
  </p:normalViewPr>
  <p:slideViewPr>
    <p:cSldViewPr>
      <p:cViewPr varScale="1">
        <p:scale>
          <a:sx n="62" d="100"/>
          <a:sy n="62" d="100"/>
        </p:scale>
        <p:origin x="89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2" d="100"/>
          <a:sy n="52" d="100"/>
        </p:scale>
        <p:origin x="-2592"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9.xml"/></Relationships>
</file>

<file path=ppt/charts/_rels/chart10.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Fiji_2015.xlsx" TargetMode="External"/><Relationship Id="rId1" Type="http://schemas.openxmlformats.org/officeDocument/2006/relationships/themeOverride" Target="../theme/themeOverride1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9.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20.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9.xlsx"/><Relationship Id="rId1" Type="http://schemas.openxmlformats.org/officeDocument/2006/relationships/themeOverride" Target="../theme/themeOverride2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5.xml"/></Relationships>
</file>

<file path=ppt/charts/_rels/chart18.xml.rels><?xml version="1.0" encoding="UTF-8" standalone="yes"?>
<Relationships xmlns="http://schemas.openxmlformats.org/package/2006/relationships"><Relationship Id="rId2" Type="http://schemas.openxmlformats.org/officeDocument/2006/relationships/oleObject" Target="file:///L:\@UN_WORKSHOP\YEYU_WORKSHOP\!%20Fiji_25JULY2010\Fiji%20Draft.xlsx" TargetMode="External"/><Relationship Id="rId1" Type="http://schemas.openxmlformats.org/officeDocument/2006/relationships/themeOverride" Target="../theme/themeOverride26.xml"/></Relationships>
</file>

<file path=ppt/charts/_rels/chart19.xml.rels><?xml version="1.0" encoding="UTF-8" standalone="yes"?>
<Relationships xmlns="http://schemas.openxmlformats.org/package/2006/relationships"><Relationship Id="rId2" Type="http://schemas.openxmlformats.org/officeDocument/2006/relationships/oleObject" Target="file:///L:\@UN_WORKSHOP\YEYU_WORKSHOP\!%20Fiji_25JULY2010\Fiji%20Draft.xlsx" TargetMode="External"/><Relationship Id="rId1" Type="http://schemas.openxmlformats.org/officeDocument/2006/relationships/themeOverride" Target="../theme/themeOverride2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0.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3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3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3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33.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4.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5.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2.xlsx"/><Relationship Id="rId1" Type="http://schemas.openxmlformats.org/officeDocument/2006/relationships/themeOverride" Target="../theme/themeOverride36.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3.xlsx"/><Relationship Id="rId1" Type="http://schemas.openxmlformats.org/officeDocument/2006/relationships/themeOverride" Target="../theme/themeOverride3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1.xml"/></Relationships>
</file>

<file path=ppt/charts/_rels/chart30.xml.rels><?xml version="1.0" encoding="UTF-8" standalone="yes"?>
<Relationships xmlns="http://schemas.openxmlformats.org/package/2006/relationships"><Relationship Id="rId2" Type="http://schemas.openxmlformats.org/officeDocument/2006/relationships/oleObject" Target="file:///L:\@UN_WORKSHOP\YEYU_WORKSHOP\!%20Fiji_25JULY2010\Fiji%20Draft.xlsx" TargetMode="External"/><Relationship Id="rId1" Type="http://schemas.openxmlformats.org/officeDocument/2006/relationships/themeOverride" Target="../theme/themeOverride3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4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4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42.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28.xlsx"/><Relationship Id="rId1" Type="http://schemas.openxmlformats.org/officeDocument/2006/relationships/themeOverride" Target="../theme/themeOverride43.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9.xlsx"/><Relationship Id="rId1" Type="http://schemas.openxmlformats.org/officeDocument/2006/relationships/themeOverride" Target="../theme/themeOverride4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4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4.xml"/></Relationships>
</file>

<file path=ppt/charts/_rels/chart7.xml.rels><?xml version="1.0" encoding="UTF-8" standalone="yes"?>
<Relationships xmlns="http://schemas.openxmlformats.org/package/2006/relationships"><Relationship Id="rId2" Type="http://schemas.openxmlformats.org/officeDocument/2006/relationships/oleObject" Target="file:///L:\@UN_WORKSHOP\YEYU_WORKSHOP\!%20Fiji_25JULY2010\Fiji%20Draft.xlsx" TargetMode="External"/><Relationship Id="rId1" Type="http://schemas.openxmlformats.org/officeDocument/2006/relationships/themeOverride" Target="../theme/themeOverride1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6.xml"/></Relationships>
</file>

<file path=ppt/charts/_rels/chart9.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Fiji_2015.xlsx" TargetMode="External"/><Relationship Id="rId1" Type="http://schemas.openxmlformats.org/officeDocument/2006/relationships/themeOverride" Target="../theme/themeOverride1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PLHIV_NI_Deaths!$C$2</c:f>
              <c:strCache>
                <c:ptCount val="1"/>
                <c:pt idx="0">
                  <c:v>PLHIV</c:v>
                </c:pt>
              </c:strCache>
            </c:strRef>
          </c:tx>
          <c:spPr>
            <a:ln w="38100">
              <a:solidFill>
                <a:srgbClr val="63CDF6"/>
              </a:solidFill>
            </a:ln>
          </c:spPr>
          <c:marker>
            <c:symbol val="none"/>
          </c:marker>
          <c:dLbls>
            <c:dLbl>
              <c:idx val="29"/>
              <c:tx>
                <c:rich>
                  <a:bodyPr/>
                  <a:lstStyle/>
                  <a:p>
                    <a:r>
                      <a:rPr lang="en-US" dirty="0"/>
                      <a:t> 1 000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6BB-4207-B323-96F757C9F8AF}"/>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PLHIV_NI_Deaths!$C$3:$C$32</c:f>
              <c:numCache>
                <c:formatCode>_-* #,##0_-;\-* #,##0_-;_-* "-"??_-;_-@_-</c:formatCode>
                <c:ptCount val="30"/>
                <c:pt idx="0">
                  <c:v>19</c:v>
                </c:pt>
                <c:pt idx="1">
                  <c:v>25</c:v>
                </c:pt>
                <c:pt idx="2">
                  <c:v>32</c:v>
                </c:pt>
                <c:pt idx="3">
                  <c:v>41</c:v>
                </c:pt>
                <c:pt idx="4">
                  <c:v>49</c:v>
                </c:pt>
                <c:pt idx="5">
                  <c:v>58</c:v>
                </c:pt>
                <c:pt idx="6">
                  <c:v>68</c:v>
                </c:pt>
                <c:pt idx="7">
                  <c:v>80</c:v>
                </c:pt>
                <c:pt idx="8">
                  <c:v>92</c:v>
                </c:pt>
                <c:pt idx="9">
                  <c:v>106</c:v>
                </c:pt>
                <c:pt idx="10">
                  <c:v>122</c:v>
                </c:pt>
                <c:pt idx="11">
                  <c:v>139</c:v>
                </c:pt>
                <c:pt idx="12">
                  <c:v>159</c:v>
                </c:pt>
                <c:pt idx="13">
                  <c:v>181</c:v>
                </c:pt>
                <c:pt idx="14">
                  <c:v>207</c:v>
                </c:pt>
                <c:pt idx="15">
                  <c:v>235</c:v>
                </c:pt>
                <c:pt idx="16">
                  <c:v>269</c:v>
                </c:pt>
                <c:pt idx="17">
                  <c:v>306</c:v>
                </c:pt>
                <c:pt idx="18">
                  <c:v>347</c:v>
                </c:pt>
                <c:pt idx="19">
                  <c:v>392</c:v>
                </c:pt>
                <c:pt idx="20">
                  <c:v>439</c:v>
                </c:pt>
                <c:pt idx="21">
                  <c:v>490</c:v>
                </c:pt>
                <c:pt idx="22">
                  <c:v>544</c:v>
                </c:pt>
                <c:pt idx="23">
                  <c:v>602</c:v>
                </c:pt>
                <c:pt idx="24">
                  <c:v>663</c:v>
                </c:pt>
                <c:pt idx="25">
                  <c:v>729</c:v>
                </c:pt>
                <c:pt idx="26">
                  <c:v>799</c:v>
                </c:pt>
                <c:pt idx="27">
                  <c:v>876</c:v>
                </c:pt>
                <c:pt idx="28">
                  <c:v>959</c:v>
                </c:pt>
                <c:pt idx="29">
                  <c:v>1048</c:v>
                </c:pt>
              </c:numCache>
            </c:numRef>
          </c:val>
          <c:smooth val="0"/>
          <c:extLst>
            <c:ext xmlns:c16="http://schemas.microsoft.com/office/drawing/2014/chart" uri="{C3380CC4-5D6E-409C-BE32-E72D297353CC}">
              <c16:uniqueId val="{00000001-9D1F-4C96-9772-7F0B859553B4}"/>
            </c:ext>
          </c:extLst>
        </c:ser>
        <c:ser>
          <c:idx val="1"/>
          <c:order val="1"/>
          <c:tx>
            <c:strRef>
              <c:f>PLHIV_NI_Deaths!$D$2</c:f>
              <c:strCache>
                <c:ptCount val="1"/>
                <c:pt idx="0">
                  <c:v>PLHIV Lower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PLHIV_NI_Deaths!$D$3:$D$32</c:f>
              <c:numCache>
                <c:formatCode>_-* #,##0_-;\-* #,##0_-;_-* "-"??_-;_-@_-</c:formatCode>
                <c:ptCount val="30"/>
                <c:pt idx="0">
                  <c:v>13</c:v>
                </c:pt>
                <c:pt idx="1">
                  <c:v>18</c:v>
                </c:pt>
                <c:pt idx="2">
                  <c:v>24</c:v>
                </c:pt>
                <c:pt idx="3">
                  <c:v>31</c:v>
                </c:pt>
                <c:pt idx="4">
                  <c:v>37</c:v>
                </c:pt>
                <c:pt idx="5">
                  <c:v>44</c:v>
                </c:pt>
                <c:pt idx="6">
                  <c:v>51</c:v>
                </c:pt>
                <c:pt idx="7">
                  <c:v>58</c:v>
                </c:pt>
                <c:pt idx="8">
                  <c:v>67</c:v>
                </c:pt>
                <c:pt idx="9">
                  <c:v>75</c:v>
                </c:pt>
                <c:pt idx="10">
                  <c:v>85</c:v>
                </c:pt>
                <c:pt idx="11">
                  <c:v>97</c:v>
                </c:pt>
                <c:pt idx="12">
                  <c:v>112</c:v>
                </c:pt>
                <c:pt idx="13">
                  <c:v>127</c:v>
                </c:pt>
                <c:pt idx="14">
                  <c:v>148</c:v>
                </c:pt>
                <c:pt idx="15">
                  <c:v>171</c:v>
                </c:pt>
                <c:pt idx="16">
                  <c:v>196</c:v>
                </c:pt>
                <c:pt idx="17">
                  <c:v>227</c:v>
                </c:pt>
                <c:pt idx="18">
                  <c:v>258</c:v>
                </c:pt>
                <c:pt idx="19">
                  <c:v>288</c:v>
                </c:pt>
                <c:pt idx="20">
                  <c:v>327</c:v>
                </c:pt>
                <c:pt idx="21">
                  <c:v>359</c:v>
                </c:pt>
                <c:pt idx="22">
                  <c:v>400</c:v>
                </c:pt>
                <c:pt idx="23">
                  <c:v>437</c:v>
                </c:pt>
                <c:pt idx="24">
                  <c:v>471</c:v>
                </c:pt>
                <c:pt idx="25">
                  <c:v>504</c:v>
                </c:pt>
                <c:pt idx="26">
                  <c:v>545</c:v>
                </c:pt>
                <c:pt idx="27">
                  <c:v>590</c:v>
                </c:pt>
                <c:pt idx="28">
                  <c:v>630</c:v>
                </c:pt>
                <c:pt idx="29">
                  <c:v>673</c:v>
                </c:pt>
              </c:numCache>
            </c:numRef>
          </c:val>
          <c:smooth val="0"/>
          <c:extLst>
            <c:ext xmlns:c16="http://schemas.microsoft.com/office/drawing/2014/chart" uri="{C3380CC4-5D6E-409C-BE32-E72D297353CC}">
              <c16:uniqueId val="{00000002-9D1F-4C96-9772-7F0B859553B4}"/>
            </c:ext>
          </c:extLst>
        </c:ser>
        <c:ser>
          <c:idx val="2"/>
          <c:order val="2"/>
          <c:tx>
            <c:strRef>
              <c:f>PLHIV_NI_Deaths!$E$2</c:f>
              <c:strCache>
                <c:ptCount val="1"/>
                <c:pt idx="0">
                  <c:v>PLHIV Upper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PLHIV_NI_Deaths!$E$3:$E$32</c:f>
              <c:numCache>
                <c:formatCode>_-* #,##0_-;\-* #,##0_-;_-* "-"??_-;_-@_-</c:formatCode>
                <c:ptCount val="30"/>
                <c:pt idx="0">
                  <c:v>24</c:v>
                </c:pt>
                <c:pt idx="1">
                  <c:v>33</c:v>
                </c:pt>
                <c:pt idx="2">
                  <c:v>47</c:v>
                </c:pt>
                <c:pt idx="3">
                  <c:v>68</c:v>
                </c:pt>
                <c:pt idx="4">
                  <c:v>97</c:v>
                </c:pt>
                <c:pt idx="5">
                  <c:v>136</c:v>
                </c:pt>
                <c:pt idx="6">
                  <c:v>201</c:v>
                </c:pt>
                <c:pt idx="7">
                  <c:v>276</c:v>
                </c:pt>
                <c:pt idx="8">
                  <c:v>305</c:v>
                </c:pt>
                <c:pt idx="9">
                  <c:v>348</c:v>
                </c:pt>
                <c:pt idx="10">
                  <c:v>377</c:v>
                </c:pt>
                <c:pt idx="11">
                  <c:v>408</c:v>
                </c:pt>
                <c:pt idx="12">
                  <c:v>472</c:v>
                </c:pt>
                <c:pt idx="13">
                  <c:v>544</c:v>
                </c:pt>
                <c:pt idx="14">
                  <c:v>612</c:v>
                </c:pt>
                <c:pt idx="15">
                  <c:v>649</c:v>
                </c:pt>
                <c:pt idx="16">
                  <c:v>662</c:v>
                </c:pt>
                <c:pt idx="17">
                  <c:v>690</c:v>
                </c:pt>
                <c:pt idx="18">
                  <c:v>728</c:v>
                </c:pt>
                <c:pt idx="19">
                  <c:v>770</c:v>
                </c:pt>
                <c:pt idx="20">
                  <c:v>804</c:v>
                </c:pt>
                <c:pt idx="21">
                  <c:v>854</c:v>
                </c:pt>
                <c:pt idx="22">
                  <c:v>927</c:v>
                </c:pt>
                <c:pt idx="23">
                  <c:v>1026</c:v>
                </c:pt>
                <c:pt idx="24">
                  <c:v>1183</c:v>
                </c:pt>
                <c:pt idx="25">
                  <c:v>1362</c:v>
                </c:pt>
                <c:pt idx="26">
                  <c:v>1524</c:v>
                </c:pt>
                <c:pt idx="27">
                  <c:v>1735</c:v>
                </c:pt>
                <c:pt idx="28">
                  <c:v>1950</c:v>
                </c:pt>
                <c:pt idx="29">
                  <c:v>2162</c:v>
                </c:pt>
              </c:numCache>
            </c:numRef>
          </c:val>
          <c:smooth val="0"/>
          <c:extLst>
            <c:ext xmlns:c16="http://schemas.microsoft.com/office/drawing/2014/chart" uri="{C3380CC4-5D6E-409C-BE32-E72D297353CC}">
              <c16:uniqueId val="{00000003-9D1F-4C96-9772-7F0B859553B4}"/>
            </c:ext>
          </c:extLst>
        </c:ser>
        <c:ser>
          <c:idx val="3"/>
          <c:order val="3"/>
          <c:tx>
            <c:strRef>
              <c:f>PLHIV_NI_Deaths!$F$2</c:f>
              <c:strCache>
                <c:ptCount val="1"/>
                <c:pt idx="0">
                  <c:v>New HIV infections</c:v>
                </c:pt>
              </c:strCache>
            </c:strRef>
          </c:tx>
          <c:spPr>
            <a:ln w="38100">
              <a:solidFill>
                <a:srgbClr val="E31837"/>
              </a:solidFill>
            </a:ln>
          </c:spPr>
          <c:marker>
            <c:symbol val="none"/>
          </c:marker>
          <c:dLbls>
            <c:dLbl>
              <c:idx val="29"/>
              <c:tx>
                <c:rich>
                  <a:bodyPr/>
                  <a:lstStyle/>
                  <a:p>
                    <a:r>
                      <a:rPr lang="en-US" dirty="0"/>
                      <a:t>&lt;200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6BB-4207-B323-96F757C9F8AF}"/>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PLHIV_NI_Deaths!$F$3:$F$32</c:f>
              <c:numCache>
                <c:formatCode>_-* #,##0_-;\-* #,##0_-;_-* "-"??_-;_-@_-</c:formatCode>
                <c:ptCount val="30"/>
                <c:pt idx="0">
                  <c:v>6</c:v>
                </c:pt>
                <c:pt idx="1">
                  <c:v>7</c:v>
                </c:pt>
                <c:pt idx="2">
                  <c:v>9</c:v>
                </c:pt>
                <c:pt idx="3">
                  <c:v>10</c:v>
                </c:pt>
                <c:pt idx="4">
                  <c:v>11</c:v>
                </c:pt>
                <c:pt idx="5">
                  <c:v>12</c:v>
                </c:pt>
                <c:pt idx="6">
                  <c:v>14</c:v>
                </c:pt>
                <c:pt idx="7">
                  <c:v>16</c:v>
                </c:pt>
                <c:pt idx="8">
                  <c:v>18</c:v>
                </c:pt>
                <c:pt idx="9">
                  <c:v>20</c:v>
                </c:pt>
                <c:pt idx="10">
                  <c:v>22</c:v>
                </c:pt>
                <c:pt idx="11">
                  <c:v>25</c:v>
                </c:pt>
                <c:pt idx="12">
                  <c:v>27</c:v>
                </c:pt>
                <c:pt idx="13">
                  <c:v>31</c:v>
                </c:pt>
                <c:pt idx="14">
                  <c:v>35</c:v>
                </c:pt>
                <c:pt idx="15">
                  <c:v>39</c:v>
                </c:pt>
                <c:pt idx="16">
                  <c:v>44</c:v>
                </c:pt>
                <c:pt idx="17">
                  <c:v>50</c:v>
                </c:pt>
                <c:pt idx="18">
                  <c:v>56</c:v>
                </c:pt>
                <c:pt idx="19">
                  <c:v>62</c:v>
                </c:pt>
                <c:pt idx="20">
                  <c:v>66</c:v>
                </c:pt>
                <c:pt idx="21">
                  <c:v>73</c:v>
                </c:pt>
                <c:pt idx="22">
                  <c:v>79</c:v>
                </c:pt>
                <c:pt idx="23">
                  <c:v>84</c:v>
                </c:pt>
                <c:pt idx="24">
                  <c:v>91</c:v>
                </c:pt>
                <c:pt idx="25">
                  <c:v>97</c:v>
                </c:pt>
                <c:pt idx="26">
                  <c:v>106</c:v>
                </c:pt>
                <c:pt idx="27">
                  <c:v>115</c:v>
                </c:pt>
                <c:pt idx="28">
                  <c:v>123</c:v>
                </c:pt>
                <c:pt idx="29">
                  <c:v>130</c:v>
                </c:pt>
              </c:numCache>
            </c:numRef>
          </c:val>
          <c:smooth val="0"/>
          <c:extLst>
            <c:ext xmlns:c16="http://schemas.microsoft.com/office/drawing/2014/chart" uri="{C3380CC4-5D6E-409C-BE32-E72D297353CC}">
              <c16:uniqueId val="{00000005-9D1F-4C96-9772-7F0B859553B4}"/>
            </c:ext>
          </c:extLst>
        </c:ser>
        <c:ser>
          <c:idx val="4"/>
          <c:order val="4"/>
          <c:tx>
            <c:strRef>
              <c:f>PLHIV_NI_Deaths!$G$2</c:f>
              <c:strCache>
                <c:ptCount val="1"/>
                <c:pt idx="0">
                  <c:v>New HIV infections Lower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PLHIV_NI_Deaths!$G$3:$G$32</c:f>
              <c:numCache>
                <c:formatCode>_-* #,##0_-;\-* #,##0_-;_-* "-"??_-;_-@_-</c:formatCode>
                <c:ptCount val="30"/>
                <c:pt idx="0">
                  <c:v>4</c:v>
                </c:pt>
                <c:pt idx="1">
                  <c:v>5</c:v>
                </c:pt>
                <c:pt idx="2">
                  <c:v>6</c:v>
                </c:pt>
                <c:pt idx="3">
                  <c:v>7</c:v>
                </c:pt>
                <c:pt idx="4">
                  <c:v>8</c:v>
                </c:pt>
                <c:pt idx="5">
                  <c:v>9</c:v>
                </c:pt>
                <c:pt idx="6">
                  <c:v>10</c:v>
                </c:pt>
                <c:pt idx="7">
                  <c:v>11</c:v>
                </c:pt>
                <c:pt idx="8">
                  <c:v>12</c:v>
                </c:pt>
                <c:pt idx="9">
                  <c:v>13</c:v>
                </c:pt>
                <c:pt idx="10">
                  <c:v>15</c:v>
                </c:pt>
                <c:pt idx="11">
                  <c:v>17</c:v>
                </c:pt>
                <c:pt idx="12">
                  <c:v>19</c:v>
                </c:pt>
                <c:pt idx="13">
                  <c:v>22</c:v>
                </c:pt>
                <c:pt idx="14">
                  <c:v>25</c:v>
                </c:pt>
                <c:pt idx="15">
                  <c:v>27</c:v>
                </c:pt>
                <c:pt idx="16">
                  <c:v>30</c:v>
                </c:pt>
                <c:pt idx="17">
                  <c:v>35</c:v>
                </c:pt>
                <c:pt idx="18">
                  <c:v>38</c:v>
                </c:pt>
                <c:pt idx="19">
                  <c:v>40</c:v>
                </c:pt>
                <c:pt idx="20">
                  <c:v>43</c:v>
                </c:pt>
                <c:pt idx="21">
                  <c:v>46</c:v>
                </c:pt>
                <c:pt idx="22">
                  <c:v>49</c:v>
                </c:pt>
                <c:pt idx="23">
                  <c:v>50</c:v>
                </c:pt>
                <c:pt idx="24">
                  <c:v>53</c:v>
                </c:pt>
                <c:pt idx="25">
                  <c:v>57</c:v>
                </c:pt>
                <c:pt idx="26">
                  <c:v>60</c:v>
                </c:pt>
                <c:pt idx="27">
                  <c:v>63</c:v>
                </c:pt>
                <c:pt idx="28">
                  <c:v>64</c:v>
                </c:pt>
                <c:pt idx="29">
                  <c:v>64</c:v>
                </c:pt>
              </c:numCache>
            </c:numRef>
          </c:val>
          <c:smooth val="0"/>
          <c:extLst>
            <c:ext xmlns:c16="http://schemas.microsoft.com/office/drawing/2014/chart" uri="{C3380CC4-5D6E-409C-BE32-E72D297353CC}">
              <c16:uniqueId val="{00000006-9D1F-4C96-9772-7F0B859553B4}"/>
            </c:ext>
          </c:extLst>
        </c:ser>
        <c:ser>
          <c:idx val="5"/>
          <c:order val="5"/>
          <c:tx>
            <c:strRef>
              <c:f>PLHIV_NI_Deaths!$H$2</c:f>
              <c:strCache>
                <c:ptCount val="1"/>
                <c:pt idx="0">
                  <c:v>New HIV infections Upper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PLHIV_NI_Deaths!$H$3:$H$32</c:f>
              <c:numCache>
                <c:formatCode>_-* #,##0_-;\-* #,##0_-;_-* "-"??_-;_-@_-</c:formatCode>
                <c:ptCount val="30"/>
                <c:pt idx="0">
                  <c:v>13</c:v>
                </c:pt>
                <c:pt idx="1">
                  <c:v>11</c:v>
                </c:pt>
                <c:pt idx="2">
                  <c:v>16</c:v>
                </c:pt>
                <c:pt idx="3">
                  <c:v>24</c:v>
                </c:pt>
                <c:pt idx="4">
                  <c:v>31</c:v>
                </c:pt>
                <c:pt idx="5">
                  <c:v>48</c:v>
                </c:pt>
                <c:pt idx="6">
                  <c:v>62</c:v>
                </c:pt>
                <c:pt idx="7">
                  <c:v>64</c:v>
                </c:pt>
                <c:pt idx="8">
                  <c:v>68</c:v>
                </c:pt>
                <c:pt idx="9">
                  <c:v>68</c:v>
                </c:pt>
                <c:pt idx="10">
                  <c:v>79</c:v>
                </c:pt>
                <c:pt idx="11">
                  <c:v>85</c:v>
                </c:pt>
                <c:pt idx="12">
                  <c:v>82</c:v>
                </c:pt>
                <c:pt idx="13">
                  <c:v>80</c:v>
                </c:pt>
                <c:pt idx="14">
                  <c:v>80</c:v>
                </c:pt>
                <c:pt idx="15">
                  <c:v>77</c:v>
                </c:pt>
                <c:pt idx="16">
                  <c:v>83</c:v>
                </c:pt>
                <c:pt idx="17">
                  <c:v>90</c:v>
                </c:pt>
                <c:pt idx="18">
                  <c:v>96</c:v>
                </c:pt>
                <c:pt idx="19">
                  <c:v>105</c:v>
                </c:pt>
                <c:pt idx="20">
                  <c:v>119</c:v>
                </c:pt>
                <c:pt idx="21">
                  <c:v>137</c:v>
                </c:pt>
                <c:pt idx="22">
                  <c:v>157</c:v>
                </c:pt>
                <c:pt idx="23">
                  <c:v>180</c:v>
                </c:pt>
                <c:pt idx="24">
                  <c:v>200</c:v>
                </c:pt>
                <c:pt idx="25">
                  <c:v>222</c:v>
                </c:pt>
                <c:pt idx="26">
                  <c:v>249</c:v>
                </c:pt>
                <c:pt idx="27">
                  <c:v>264</c:v>
                </c:pt>
                <c:pt idx="28">
                  <c:v>284</c:v>
                </c:pt>
                <c:pt idx="29">
                  <c:v>311</c:v>
                </c:pt>
              </c:numCache>
            </c:numRef>
          </c:val>
          <c:smooth val="0"/>
          <c:extLst>
            <c:ext xmlns:c16="http://schemas.microsoft.com/office/drawing/2014/chart" uri="{C3380CC4-5D6E-409C-BE32-E72D297353CC}">
              <c16:uniqueId val="{00000007-9D1F-4C96-9772-7F0B859553B4}"/>
            </c:ext>
          </c:extLst>
        </c:ser>
        <c:ser>
          <c:idx val="6"/>
          <c:order val="6"/>
          <c:tx>
            <c:strRef>
              <c:f>PLHIV_NI_Deaths!$I$2</c:f>
              <c:strCache>
                <c:ptCount val="1"/>
                <c:pt idx="0">
                  <c:v>AIDS-related deaths</c:v>
                </c:pt>
              </c:strCache>
            </c:strRef>
          </c:tx>
          <c:spPr>
            <a:ln w="38100">
              <a:solidFill>
                <a:srgbClr val="00A99A"/>
              </a:solidFill>
            </a:ln>
          </c:spPr>
          <c:marker>
            <c:symbol val="none"/>
          </c:marker>
          <c:dLbls>
            <c:dLbl>
              <c:idx val="29"/>
              <c:layout>
                <c:manualLayout>
                  <c:x val="3.2890613588640464E-3"/>
                  <c:y val="2.177981691234224E-2"/>
                </c:manualLayout>
              </c:layout>
              <c:tx>
                <c:rich>
                  <a:bodyPr/>
                  <a:lstStyle/>
                  <a:p>
                    <a:r>
                      <a:rPr lang="en-US" dirty="0"/>
                      <a:t> &lt;100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6BB-4207-B323-96F757C9F8AF}"/>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PLHIV_NI_Deaths!$I$3:$I$32</c:f>
              <c:numCache>
                <c:formatCode>_-* #,##0_-;\-* #,##0_-;_-* "-"??_-;_-@_-</c:formatCode>
                <c:ptCount val="30"/>
                <c:pt idx="0">
                  <c:v>0</c:v>
                </c:pt>
                <c:pt idx="1">
                  <c:v>1</c:v>
                </c:pt>
                <c:pt idx="2">
                  <c:v>1</c:v>
                </c:pt>
                <c:pt idx="3">
                  <c:v>1</c:v>
                </c:pt>
                <c:pt idx="4">
                  <c:v>2</c:v>
                </c:pt>
                <c:pt idx="5">
                  <c:v>2</c:v>
                </c:pt>
                <c:pt idx="6">
                  <c:v>2</c:v>
                </c:pt>
                <c:pt idx="7">
                  <c:v>3</c:v>
                </c:pt>
                <c:pt idx="8">
                  <c:v>4</c:v>
                </c:pt>
                <c:pt idx="9">
                  <c:v>4</c:v>
                </c:pt>
                <c:pt idx="10">
                  <c:v>5</c:v>
                </c:pt>
                <c:pt idx="11">
                  <c:v>6</c:v>
                </c:pt>
                <c:pt idx="12">
                  <c:v>7</c:v>
                </c:pt>
                <c:pt idx="13">
                  <c:v>8</c:v>
                </c:pt>
                <c:pt idx="14">
                  <c:v>10</c:v>
                </c:pt>
                <c:pt idx="15">
                  <c:v>9</c:v>
                </c:pt>
                <c:pt idx="16">
                  <c:v>9</c:v>
                </c:pt>
                <c:pt idx="17">
                  <c:v>10</c:v>
                </c:pt>
                <c:pt idx="18">
                  <c:v>11</c:v>
                </c:pt>
                <c:pt idx="19">
                  <c:v>11</c:v>
                </c:pt>
                <c:pt idx="20">
                  <c:v>12</c:v>
                </c:pt>
                <c:pt idx="21">
                  <c:v>14</c:v>
                </c:pt>
                <c:pt idx="22">
                  <c:v>15</c:v>
                </c:pt>
                <c:pt idx="23">
                  <c:v>16</c:v>
                </c:pt>
                <c:pt idx="24">
                  <c:v>19</c:v>
                </c:pt>
                <c:pt idx="25">
                  <c:v>22</c:v>
                </c:pt>
                <c:pt idx="26">
                  <c:v>26</c:v>
                </c:pt>
                <c:pt idx="27">
                  <c:v>29</c:v>
                </c:pt>
                <c:pt idx="28">
                  <c:v>31</c:v>
                </c:pt>
                <c:pt idx="29">
                  <c:v>31</c:v>
                </c:pt>
              </c:numCache>
            </c:numRef>
          </c:val>
          <c:smooth val="0"/>
          <c:extLst>
            <c:ext xmlns:c16="http://schemas.microsoft.com/office/drawing/2014/chart" uri="{C3380CC4-5D6E-409C-BE32-E72D297353CC}">
              <c16:uniqueId val="{00000009-9D1F-4C96-9772-7F0B859553B4}"/>
            </c:ext>
          </c:extLst>
        </c:ser>
        <c:ser>
          <c:idx val="7"/>
          <c:order val="7"/>
          <c:tx>
            <c:strRef>
              <c:f>PLHIV_NI_Deaths!$J$2</c:f>
              <c:strCache>
                <c:ptCount val="1"/>
                <c:pt idx="0">
                  <c:v>AIDS-related deaths Lower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PLHIV_NI_Deaths!$J$3:$J$32</c:f>
              <c:numCache>
                <c:formatCode>_-* #,##0_-;\-* #,##0_-;_-* "-"??_-;_-@_-</c:formatCode>
                <c:ptCount val="30"/>
                <c:pt idx="0">
                  <c:v>0.11275</c:v>
                </c:pt>
                <c:pt idx="1">
                  <c:v>0.22572999999999999</c:v>
                </c:pt>
                <c:pt idx="2">
                  <c:v>0.41249999999999998</c:v>
                </c:pt>
                <c:pt idx="3">
                  <c:v>0.64151000000000002</c:v>
                </c:pt>
                <c:pt idx="4">
                  <c:v>0.92752999999999997</c:v>
                </c:pt>
                <c:pt idx="5">
                  <c:v>1</c:v>
                </c:pt>
                <c:pt idx="6">
                  <c:v>2</c:v>
                </c:pt>
                <c:pt idx="7">
                  <c:v>2</c:v>
                </c:pt>
                <c:pt idx="8">
                  <c:v>2</c:v>
                </c:pt>
                <c:pt idx="9">
                  <c:v>3</c:v>
                </c:pt>
                <c:pt idx="10">
                  <c:v>3</c:v>
                </c:pt>
                <c:pt idx="11">
                  <c:v>4</c:v>
                </c:pt>
                <c:pt idx="12">
                  <c:v>5</c:v>
                </c:pt>
                <c:pt idx="13">
                  <c:v>5</c:v>
                </c:pt>
                <c:pt idx="14">
                  <c:v>6</c:v>
                </c:pt>
                <c:pt idx="15">
                  <c:v>6</c:v>
                </c:pt>
                <c:pt idx="16">
                  <c:v>6</c:v>
                </c:pt>
                <c:pt idx="17">
                  <c:v>6</c:v>
                </c:pt>
                <c:pt idx="18">
                  <c:v>6</c:v>
                </c:pt>
                <c:pt idx="19">
                  <c:v>7</c:v>
                </c:pt>
                <c:pt idx="20">
                  <c:v>8</c:v>
                </c:pt>
                <c:pt idx="21">
                  <c:v>8</c:v>
                </c:pt>
                <c:pt idx="22">
                  <c:v>9</c:v>
                </c:pt>
                <c:pt idx="23">
                  <c:v>9</c:v>
                </c:pt>
                <c:pt idx="24">
                  <c:v>11</c:v>
                </c:pt>
                <c:pt idx="25">
                  <c:v>13</c:v>
                </c:pt>
                <c:pt idx="26">
                  <c:v>15</c:v>
                </c:pt>
                <c:pt idx="27">
                  <c:v>16</c:v>
                </c:pt>
                <c:pt idx="28">
                  <c:v>16</c:v>
                </c:pt>
                <c:pt idx="29">
                  <c:v>16</c:v>
                </c:pt>
              </c:numCache>
            </c:numRef>
          </c:val>
          <c:smooth val="0"/>
          <c:extLst>
            <c:ext xmlns:c16="http://schemas.microsoft.com/office/drawing/2014/chart" uri="{C3380CC4-5D6E-409C-BE32-E72D297353CC}">
              <c16:uniqueId val="{0000000A-9D1F-4C96-9772-7F0B859553B4}"/>
            </c:ext>
          </c:extLst>
        </c:ser>
        <c:ser>
          <c:idx val="8"/>
          <c:order val="8"/>
          <c:tx>
            <c:strRef>
              <c:f>PLHIV_NI_Deaths!$K$2</c:f>
              <c:strCache>
                <c:ptCount val="1"/>
                <c:pt idx="0">
                  <c:v>AIDS-related deaths Upper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PLHIV_NI_Deaths!$K$3:$K$32</c:f>
              <c:numCache>
                <c:formatCode>_-* #,##0_-;\-* #,##0_-;_-* "-"??_-;_-@_-</c:formatCode>
                <c:ptCount val="30"/>
                <c:pt idx="0">
                  <c:v>0.68611999999999995</c:v>
                </c:pt>
                <c:pt idx="1">
                  <c:v>0.92254999999999998</c:v>
                </c:pt>
                <c:pt idx="2">
                  <c:v>1</c:v>
                </c:pt>
                <c:pt idx="3">
                  <c:v>2</c:v>
                </c:pt>
                <c:pt idx="4">
                  <c:v>2</c:v>
                </c:pt>
                <c:pt idx="5">
                  <c:v>3</c:v>
                </c:pt>
                <c:pt idx="6">
                  <c:v>5</c:v>
                </c:pt>
                <c:pt idx="7">
                  <c:v>6</c:v>
                </c:pt>
                <c:pt idx="8">
                  <c:v>9</c:v>
                </c:pt>
                <c:pt idx="9">
                  <c:v>12</c:v>
                </c:pt>
                <c:pt idx="10">
                  <c:v>16</c:v>
                </c:pt>
                <c:pt idx="11">
                  <c:v>19</c:v>
                </c:pt>
                <c:pt idx="12">
                  <c:v>23</c:v>
                </c:pt>
                <c:pt idx="13">
                  <c:v>26</c:v>
                </c:pt>
                <c:pt idx="14">
                  <c:v>29</c:v>
                </c:pt>
                <c:pt idx="15">
                  <c:v>29</c:v>
                </c:pt>
                <c:pt idx="16">
                  <c:v>31</c:v>
                </c:pt>
                <c:pt idx="17">
                  <c:v>33</c:v>
                </c:pt>
                <c:pt idx="18">
                  <c:v>35</c:v>
                </c:pt>
                <c:pt idx="19">
                  <c:v>36</c:v>
                </c:pt>
                <c:pt idx="20">
                  <c:v>36</c:v>
                </c:pt>
                <c:pt idx="21">
                  <c:v>37</c:v>
                </c:pt>
                <c:pt idx="22">
                  <c:v>38</c:v>
                </c:pt>
                <c:pt idx="23">
                  <c:v>38</c:v>
                </c:pt>
                <c:pt idx="24">
                  <c:v>41</c:v>
                </c:pt>
                <c:pt idx="25">
                  <c:v>46</c:v>
                </c:pt>
                <c:pt idx="26">
                  <c:v>54</c:v>
                </c:pt>
                <c:pt idx="27">
                  <c:v>64</c:v>
                </c:pt>
                <c:pt idx="28">
                  <c:v>70</c:v>
                </c:pt>
                <c:pt idx="29">
                  <c:v>75</c:v>
                </c:pt>
              </c:numCache>
            </c:numRef>
          </c:val>
          <c:smooth val="0"/>
          <c:extLst>
            <c:ext xmlns:c16="http://schemas.microsoft.com/office/drawing/2014/chart" uri="{C3380CC4-5D6E-409C-BE32-E72D297353CC}">
              <c16:uniqueId val="{0000000B-9D1F-4C96-9772-7F0B859553B4}"/>
            </c:ext>
          </c:extLst>
        </c:ser>
        <c:dLbls>
          <c:showLegendKey val="0"/>
          <c:showVal val="0"/>
          <c:showCatName val="0"/>
          <c:showSerName val="0"/>
          <c:showPercent val="0"/>
          <c:showBubbleSize val="0"/>
        </c:dLbls>
        <c:smooth val="0"/>
        <c:axId val="45212032"/>
        <c:axId val="45213568"/>
      </c:lineChart>
      <c:catAx>
        <c:axId val="4521203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213568"/>
        <c:crosses val="autoZero"/>
        <c:auto val="1"/>
        <c:lblAlgn val="ctr"/>
        <c:lblOffset val="100"/>
        <c:noMultiLvlLbl val="0"/>
      </c:catAx>
      <c:valAx>
        <c:axId val="45213568"/>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45212032"/>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t>New HIV cases (2014)</a:t>
            </a:r>
          </a:p>
        </c:rich>
      </c:tx>
      <c:overlay val="1"/>
    </c:title>
    <c:autoTitleDeleted val="0"/>
    <c:plotArea>
      <c:layout>
        <c:manualLayout>
          <c:layoutTarget val="inner"/>
          <c:xMode val="edge"/>
          <c:yMode val="edge"/>
          <c:x val="0.1103110195576508"/>
          <c:y val="0.13047141586264291"/>
          <c:w val="0.79253846854848475"/>
          <c:h val="0.60411525482391626"/>
        </c:manualLayout>
      </c:layout>
      <c:barChart>
        <c:barDir val="col"/>
        <c:grouping val="clustered"/>
        <c:varyColors val="0"/>
        <c:ser>
          <c:idx val="0"/>
          <c:order val="0"/>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cases by age group'!$B$3:$I$3</c:f>
              <c:strCache>
                <c:ptCount val="8"/>
                <c:pt idx="0">
                  <c:v>0-9</c:v>
                </c:pt>
                <c:pt idx="1">
                  <c:v>10-19</c:v>
                </c:pt>
                <c:pt idx="2">
                  <c:v>20-29</c:v>
                </c:pt>
                <c:pt idx="3">
                  <c:v>30-39</c:v>
                </c:pt>
                <c:pt idx="4">
                  <c:v>40-49</c:v>
                </c:pt>
                <c:pt idx="5">
                  <c:v>50-59</c:v>
                </c:pt>
                <c:pt idx="6">
                  <c:v>60+</c:v>
                </c:pt>
                <c:pt idx="7">
                  <c:v>Unknown</c:v>
                </c:pt>
              </c:strCache>
            </c:strRef>
          </c:cat>
          <c:val>
            <c:numRef>
              <c:f>'HIV cases by age group'!$B$29:$I$29</c:f>
              <c:numCache>
                <c:formatCode>General</c:formatCode>
                <c:ptCount val="8"/>
                <c:pt idx="0">
                  <c:v>5</c:v>
                </c:pt>
                <c:pt idx="1">
                  <c:v>0</c:v>
                </c:pt>
                <c:pt idx="2">
                  <c:v>36</c:v>
                </c:pt>
                <c:pt idx="3">
                  <c:v>17</c:v>
                </c:pt>
                <c:pt idx="4">
                  <c:v>4</c:v>
                </c:pt>
                <c:pt idx="5">
                  <c:v>1</c:v>
                </c:pt>
                <c:pt idx="6">
                  <c:v>0</c:v>
                </c:pt>
                <c:pt idx="7">
                  <c:v>1</c:v>
                </c:pt>
              </c:numCache>
            </c:numRef>
          </c:val>
          <c:extLst>
            <c:ext xmlns:c16="http://schemas.microsoft.com/office/drawing/2014/chart" uri="{C3380CC4-5D6E-409C-BE32-E72D297353CC}">
              <c16:uniqueId val="{00000000-A078-49F7-8905-6C07416FCC6C}"/>
            </c:ext>
          </c:extLst>
        </c:ser>
        <c:dLbls>
          <c:showLegendKey val="0"/>
          <c:showVal val="0"/>
          <c:showCatName val="0"/>
          <c:showSerName val="0"/>
          <c:showPercent val="0"/>
          <c:showBubbleSize val="0"/>
        </c:dLbls>
        <c:gapWidth val="150"/>
        <c:axId val="44859392"/>
        <c:axId val="44860928"/>
      </c:barChart>
      <c:catAx>
        <c:axId val="44859392"/>
        <c:scaling>
          <c:orientation val="minMax"/>
        </c:scaling>
        <c:delete val="0"/>
        <c:axPos val="b"/>
        <c:numFmt formatCode="General" sourceLinked="0"/>
        <c:majorTickMark val="out"/>
        <c:minorTickMark val="none"/>
        <c:tickLblPos val="nextTo"/>
        <c:txPr>
          <a:bodyPr rot="-2700000"/>
          <a:lstStyle/>
          <a:p>
            <a:pPr>
              <a:defRPr/>
            </a:pPr>
            <a:endParaRPr lang="en-US"/>
          </a:p>
        </c:txPr>
        <c:crossAx val="44860928"/>
        <c:crosses val="autoZero"/>
        <c:auto val="1"/>
        <c:lblAlgn val="ctr"/>
        <c:lblOffset val="100"/>
        <c:noMultiLvlLbl val="0"/>
      </c:catAx>
      <c:valAx>
        <c:axId val="44860928"/>
        <c:scaling>
          <c:orientation val="minMax"/>
          <c:max val="300"/>
        </c:scaling>
        <c:delete val="0"/>
        <c:axPos val="l"/>
        <c:majorGridlines>
          <c:spPr>
            <a:ln w="6350">
              <a:solidFill>
                <a:schemeClr val="accent2">
                  <a:lumMod val="20000"/>
                  <a:lumOff val="80000"/>
                </a:schemeClr>
              </a:solidFill>
              <a:prstDash val="sysDash"/>
            </a:ln>
          </c:spPr>
        </c:majorGridlines>
        <c:title>
          <c:tx>
            <c:rich>
              <a:bodyPr rot="0" vert="horz"/>
              <a:lstStyle/>
              <a:p>
                <a:pPr>
                  <a:defRPr/>
                </a:pPr>
                <a:r>
                  <a:rPr lang="en-GB"/>
                  <a:t>Number</a:t>
                </a:r>
              </a:p>
            </c:rich>
          </c:tx>
          <c:layout>
            <c:manualLayout>
              <c:xMode val="edge"/>
              <c:yMode val="edge"/>
              <c:x val="0.88863537134237669"/>
              <c:y val="1.5987042186971324E-2"/>
            </c:manualLayout>
          </c:layout>
          <c:overlay val="0"/>
        </c:title>
        <c:numFmt formatCode="General" sourceLinked="1"/>
        <c:majorTickMark val="out"/>
        <c:minorTickMark val="none"/>
        <c:tickLblPos val="high"/>
        <c:crossAx val="44859392"/>
        <c:crosses val="autoZero"/>
        <c:crossBetween val="between"/>
        <c:majorUnit val="50"/>
      </c:valAx>
    </c:plotArea>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366843265481611E-2"/>
          <c:y val="6.7703491035109156E-2"/>
          <c:w val="0.421936311261982"/>
          <c:h val="0.89568946530307547"/>
        </c:manualLayout>
      </c:layout>
      <c:doughnutChart>
        <c:varyColors val="1"/>
        <c:ser>
          <c:idx val="0"/>
          <c:order val="0"/>
          <c:dPt>
            <c:idx val="0"/>
            <c:bubble3D val="0"/>
            <c:spPr>
              <a:solidFill>
                <a:srgbClr val="00AEEF"/>
              </a:solidFill>
            </c:spPr>
            <c:extLst>
              <c:ext xmlns:c16="http://schemas.microsoft.com/office/drawing/2014/chart" uri="{C3380CC4-5D6E-409C-BE32-E72D297353CC}">
                <c16:uniqueId val="{00000001-F24F-4AE8-BD6F-5A88C4523206}"/>
              </c:ext>
            </c:extLst>
          </c:dPt>
          <c:dPt>
            <c:idx val="1"/>
            <c:bubble3D val="0"/>
            <c:spPr>
              <a:solidFill>
                <a:srgbClr val="E31837"/>
              </a:solidFill>
            </c:spPr>
            <c:extLst>
              <c:ext xmlns:c16="http://schemas.microsoft.com/office/drawing/2014/chart" uri="{C3380CC4-5D6E-409C-BE32-E72D297353CC}">
                <c16:uniqueId val="{00000003-F24F-4AE8-BD6F-5A88C4523206}"/>
              </c:ext>
            </c:extLst>
          </c:dPt>
          <c:dPt>
            <c:idx val="2"/>
            <c:bubble3D val="0"/>
            <c:spPr>
              <a:solidFill>
                <a:srgbClr val="F78E1E"/>
              </a:solidFill>
            </c:spPr>
            <c:extLst>
              <c:ext xmlns:c16="http://schemas.microsoft.com/office/drawing/2014/chart" uri="{C3380CC4-5D6E-409C-BE32-E72D297353CC}">
                <c16:uniqueId val="{00000005-F24F-4AE8-BD6F-5A88C4523206}"/>
              </c:ext>
            </c:extLst>
          </c:dPt>
          <c:dPt>
            <c:idx val="3"/>
            <c:bubble3D val="0"/>
            <c:spPr>
              <a:solidFill>
                <a:srgbClr val="88C540"/>
              </a:solidFill>
            </c:spPr>
            <c:extLst>
              <c:ext xmlns:c16="http://schemas.microsoft.com/office/drawing/2014/chart" uri="{C3380CC4-5D6E-409C-BE32-E72D297353CC}">
                <c16:uniqueId val="{00000007-F24F-4AE8-BD6F-5A88C4523206}"/>
              </c:ext>
            </c:extLst>
          </c:dPt>
          <c:dPt>
            <c:idx val="4"/>
            <c:bubble3D val="0"/>
            <c:spPr>
              <a:solidFill>
                <a:srgbClr val="EC008C"/>
              </a:solidFill>
              <a:ln>
                <a:noFill/>
              </a:ln>
            </c:spPr>
            <c:extLst>
              <c:ext xmlns:c16="http://schemas.microsoft.com/office/drawing/2014/chart" uri="{C3380CC4-5D6E-409C-BE32-E72D297353CC}">
                <c16:uniqueId val="{00000009-F24F-4AE8-BD6F-5A88C4523206}"/>
              </c:ext>
            </c:extLst>
          </c:dPt>
          <c:dPt>
            <c:idx val="5"/>
            <c:bubble3D val="0"/>
            <c:spPr>
              <a:solidFill>
                <a:srgbClr val="00AEEF">
                  <a:alpha val="29000"/>
                </a:srgbClr>
              </a:solidFill>
            </c:spPr>
            <c:extLst>
              <c:ext xmlns:c16="http://schemas.microsoft.com/office/drawing/2014/chart" uri="{C3380CC4-5D6E-409C-BE32-E72D297353CC}">
                <c16:uniqueId val="{0000000B-F24F-4AE8-BD6F-5A88C4523206}"/>
              </c:ext>
            </c:extLst>
          </c:dPt>
          <c:dPt>
            <c:idx val="6"/>
            <c:bubble3D val="0"/>
            <c:spPr>
              <a:solidFill>
                <a:srgbClr val="F78E1E">
                  <a:alpha val="48000"/>
                </a:srgbClr>
              </a:solidFill>
            </c:spPr>
            <c:extLst>
              <c:ext xmlns:c16="http://schemas.microsoft.com/office/drawing/2014/chart" uri="{C3380CC4-5D6E-409C-BE32-E72D297353CC}">
                <c16:uniqueId val="{0000000D-F24F-4AE8-BD6F-5A88C4523206}"/>
              </c:ext>
            </c:extLst>
          </c:dPt>
          <c:dPt>
            <c:idx val="7"/>
            <c:bubble3D val="0"/>
            <c:spPr>
              <a:solidFill>
                <a:sysClr val="window" lastClr="FFFFFF">
                  <a:lumMod val="65000"/>
                </a:sysClr>
              </a:solidFill>
            </c:spPr>
            <c:extLst>
              <c:ext xmlns:c16="http://schemas.microsoft.com/office/drawing/2014/chart" uri="{C3380CC4-5D6E-409C-BE32-E72D297353CC}">
                <c16:uniqueId val="{0000000F-F24F-4AE8-BD6F-5A88C4523206}"/>
              </c:ext>
            </c:extLst>
          </c:dPt>
          <c:dLbls>
            <c:dLbl>
              <c:idx val="2"/>
              <c:delete val="1"/>
              <c:extLst>
                <c:ext xmlns:c15="http://schemas.microsoft.com/office/drawing/2012/chart" uri="{CE6537A1-D6FC-4f65-9D91-7224C49458BB}"/>
                <c:ext xmlns:c16="http://schemas.microsoft.com/office/drawing/2014/chart" uri="{C3380CC4-5D6E-409C-BE32-E72D297353CC}">
                  <c16:uniqueId val="{00000005-F24F-4AE8-BD6F-5A88C4523206}"/>
                </c:ext>
              </c:extLst>
            </c:dLbl>
            <c:dLbl>
              <c:idx val="3"/>
              <c:delete val="1"/>
              <c:extLst>
                <c:ext xmlns:c15="http://schemas.microsoft.com/office/drawing/2012/chart" uri="{CE6537A1-D6FC-4f65-9D91-7224C49458BB}"/>
                <c:ext xmlns:c16="http://schemas.microsoft.com/office/drawing/2014/chart" uri="{C3380CC4-5D6E-409C-BE32-E72D297353CC}">
                  <c16:uniqueId val="{00000007-F24F-4AE8-BD6F-5A88C4523206}"/>
                </c:ext>
              </c:extLst>
            </c:dLbl>
            <c:dLbl>
              <c:idx val="4"/>
              <c:delete val="1"/>
              <c:extLst>
                <c:ext xmlns:c15="http://schemas.microsoft.com/office/drawing/2012/chart" uri="{CE6537A1-D6FC-4f65-9D91-7224C49458BB}"/>
                <c:ext xmlns:c16="http://schemas.microsoft.com/office/drawing/2014/chart" uri="{C3380CC4-5D6E-409C-BE32-E72D297353CC}">
                  <c16:uniqueId val="{00000009-F24F-4AE8-BD6F-5A88C4523206}"/>
                </c:ext>
              </c:extLst>
            </c:dLbl>
            <c:dLbl>
              <c:idx val="6"/>
              <c:delete val="1"/>
              <c:extLst>
                <c:ext xmlns:c15="http://schemas.microsoft.com/office/drawing/2012/chart" uri="{CE6537A1-D6FC-4f65-9D91-7224C49458BB}"/>
                <c:ext xmlns:c16="http://schemas.microsoft.com/office/drawing/2014/chart" uri="{C3380CC4-5D6E-409C-BE32-E72D297353CC}">
                  <c16:uniqueId val="{0000000D-F24F-4AE8-BD6F-5A88C4523206}"/>
                </c:ext>
              </c:extLst>
            </c:dLbl>
            <c:dLbl>
              <c:idx val="7"/>
              <c:layout>
                <c:manualLayout>
                  <c:x val="2.7337681172678895E-3"/>
                  <c:y val="-2.510698888620356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24F-4AE8-BD6F-5A88C4523206}"/>
                </c:ext>
              </c:extLst>
            </c:dLbl>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'cumulative cases_MOT'!$A$3:$A$10</c:f>
              <c:strCache>
                <c:ptCount val="8"/>
                <c:pt idx="0">
                  <c:v>Heterosexual</c:v>
                </c:pt>
                <c:pt idx="1">
                  <c:v>Homosexual</c:v>
                </c:pt>
                <c:pt idx="2">
                  <c:v>Bi-sexual</c:v>
                </c:pt>
                <c:pt idx="3">
                  <c:v>Trans-sexual</c:v>
                </c:pt>
                <c:pt idx="4">
                  <c:v>Injecting drug use</c:v>
                </c:pt>
                <c:pt idx="5">
                  <c:v>Perinatal</c:v>
                </c:pt>
                <c:pt idx="6">
                  <c:v>Blood transfusion/piercing</c:v>
                </c:pt>
                <c:pt idx="7">
                  <c:v>Unknown</c:v>
                </c:pt>
              </c:strCache>
            </c:strRef>
          </c:cat>
          <c:val>
            <c:numRef>
              <c:f>'cumulative cases_MOT'!$G$3:$G$10</c:f>
              <c:numCache>
                <c:formatCode>General</c:formatCode>
                <c:ptCount val="8"/>
                <c:pt idx="0">
                  <c:v>543</c:v>
                </c:pt>
                <c:pt idx="1">
                  <c:v>20</c:v>
                </c:pt>
                <c:pt idx="2">
                  <c:v>1</c:v>
                </c:pt>
                <c:pt idx="3">
                  <c:v>1</c:v>
                </c:pt>
                <c:pt idx="4">
                  <c:v>1</c:v>
                </c:pt>
                <c:pt idx="5">
                  <c:v>35</c:v>
                </c:pt>
                <c:pt idx="6">
                  <c:v>1</c:v>
                </c:pt>
                <c:pt idx="7">
                  <c:v>7</c:v>
                </c:pt>
              </c:numCache>
            </c:numRef>
          </c:val>
          <c:extLst>
            <c:ext xmlns:c16="http://schemas.microsoft.com/office/drawing/2014/chart" uri="{C3380CC4-5D6E-409C-BE32-E72D297353CC}">
              <c16:uniqueId val="{00000010-F24F-4AE8-BD6F-5A88C4523206}"/>
            </c:ext>
          </c:extLst>
        </c:ser>
        <c:dLbls>
          <c:showLegendKey val="0"/>
          <c:showVal val="0"/>
          <c:showCatName val="0"/>
          <c:showSerName val="0"/>
          <c:showPercent val="0"/>
          <c:showBubbleSize val="0"/>
          <c:showLeaderLines val="0"/>
        </c:dLbls>
        <c:firstSliceAng val="0"/>
        <c:holeSize val="50"/>
      </c:doughnutChart>
      <c:spPr>
        <a:noFill/>
        <a:ln w="25397">
          <a:noFill/>
        </a:ln>
      </c:spPr>
    </c:plotArea>
    <c:legend>
      <c:legendPos val="r"/>
      <c:layout>
        <c:manualLayout>
          <c:xMode val="edge"/>
          <c:yMode val="edge"/>
          <c:x val="0.52826240974804339"/>
          <c:y val="6.9520540602701061E-2"/>
          <c:w val="0.40503277355858835"/>
          <c:h val="0.85764593407750012"/>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177372092211249"/>
          <c:y val="2.2989417462643019E-2"/>
          <c:w val="0.54180968470585711"/>
          <c:h val="0.81680671475368116"/>
        </c:manualLayout>
      </c:layout>
      <c:barChart>
        <c:barDir val="bar"/>
        <c:grouping val="clustered"/>
        <c:varyColors val="0"/>
        <c:ser>
          <c:idx val="0"/>
          <c:order val="0"/>
          <c:tx>
            <c:strRef>
              <c:f>'condom use at last sex_KP'!$C$2</c:f>
              <c:strCache>
                <c:ptCount val="1"/>
                <c:pt idx="0">
                  <c:v>Sex workers</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'condom use at last sex_KP'!$A$3:$B$13</c:f>
              <c:multiLvlStrCache>
                <c:ptCount val="11"/>
                <c:lvl>
                  <c:pt idx="0">
                    <c:v>Total</c:v>
                  </c:pt>
                  <c:pt idx="1">
                    <c:v>FSW</c:v>
                  </c:pt>
                  <c:pt idx="2">
                    <c:v>Transgender SW</c:v>
                  </c:pt>
                  <c:pt idx="3">
                    <c:v>Sex workers &lt;25 yr</c:v>
                  </c:pt>
                  <c:pt idx="4">
                    <c:v>Sex workers 25+ yr</c:v>
                  </c:pt>
                  <c:pt idx="5">
                    <c:v>With regular gay partner</c:v>
                  </c:pt>
                  <c:pt idx="6">
                    <c:v>With casual TG partner</c:v>
                  </c:pt>
                  <c:pt idx="7">
                    <c:v>With casual gay partner</c:v>
                  </c:pt>
                  <c:pt idx="8">
                    <c:v>With regular TG partner</c:v>
                  </c:pt>
                  <c:pt idx="9">
                    <c:v>With regular straight male partner</c:v>
                  </c:pt>
                  <c:pt idx="10">
                    <c:v>With casual straight male partner</c:v>
                  </c:pt>
                </c:lvl>
                <c:lvl>
                  <c:pt idx="0">
                    <c:v>Sex workers 
(2012)</c:v>
                  </c:pt>
                  <c:pt idx="5">
                    <c:v>MSM 
(2011)</c:v>
                  </c:pt>
                </c:lvl>
              </c:multiLvlStrCache>
            </c:multiLvlStrRef>
          </c:cat>
          <c:val>
            <c:numRef>
              <c:f>'condom use at last sex_KP'!$C$3:$C$13</c:f>
              <c:numCache>
                <c:formatCode>General</c:formatCode>
                <c:ptCount val="11"/>
                <c:pt idx="0">
                  <c:v>91</c:v>
                </c:pt>
                <c:pt idx="1">
                  <c:v>93</c:v>
                </c:pt>
                <c:pt idx="2">
                  <c:v>89</c:v>
                </c:pt>
                <c:pt idx="3">
                  <c:v>91</c:v>
                </c:pt>
                <c:pt idx="4">
                  <c:v>91</c:v>
                </c:pt>
              </c:numCache>
            </c:numRef>
          </c:val>
          <c:extLst>
            <c:ext xmlns:c16="http://schemas.microsoft.com/office/drawing/2014/chart" uri="{C3380CC4-5D6E-409C-BE32-E72D297353CC}">
              <c16:uniqueId val="{00000000-701B-43EF-944F-B66A985727CA}"/>
            </c:ext>
          </c:extLst>
        </c:ser>
        <c:ser>
          <c:idx val="1"/>
          <c:order val="1"/>
          <c:tx>
            <c:strRef>
              <c:f>'condom use at last sex_KP'!$D$2</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'condom use at last sex_KP'!$A$3:$B$13</c:f>
              <c:multiLvlStrCache>
                <c:ptCount val="11"/>
                <c:lvl>
                  <c:pt idx="0">
                    <c:v>Total</c:v>
                  </c:pt>
                  <c:pt idx="1">
                    <c:v>FSW</c:v>
                  </c:pt>
                  <c:pt idx="2">
                    <c:v>Transgender SW</c:v>
                  </c:pt>
                  <c:pt idx="3">
                    <c:v>Sex workers &lt;25 yr</c:v>
                  </c:pt>
                  <c:pt idx="4">
                    <c:v>Sex workers 25+ yr</c:v>
                  </c:pt>
                  <c:pt idx="5">
                    <c:v>With regular gay partner</c:v>
                  </c:pt>
                  <c:pt idx="6">
                    <c:v>With casual TG partner</c:v>
                  </c:pt>
                  <c:pt idx="7">
                    <c:v>With casual gay partner</c:v>
                  </c:pt>
                  <c:pt idx="8">
                    <c:v>With regular TG partner</c:v>
                  </c:pt>
                  <c:pt idx="9">
                    <c:v>With regular straight male partner</c:v>
                  </c:pt>
                  <c:pt idx="10">
                    <c:v>With casual straight male partner</c:v>
                  </c:pt>
                </c:lvl>
                <c:lvl>
                  <c:pt idx="0">
                    <c:v>Sex workers 
(2012)</c:v>
                  </c:pt>
                  <c:pt idx="5">
                    <c:v>MSM 
(2011)</c:v>
                  </c:pt>
                </c:lvl>
              </c:multiLvlStrCache>
            </c:multiLvlStrRef>
          </c:cat>
          <c:val>
            <c:numRef>
              <c:f>'condom use at last sex_KP'!$D$3:$D$13</c:f>
              <c:numCache>
                <c:formatCode>General</c:formatCode>
                <c:ptCount val="11"/>
                <c:pt idx="5">
                  <c:v>61.8</c:v>
                </c:pt>
                <c:pt idx="6">
                  <c:v>58.8</c:v>
                </c:pt>
                <c:pt idx="7">
                  <c:v>58.7</c:v>
                </c:pt>
                <c:pt idx="8">
                  <c:v>45</c:v>
                </c:pt>
                <c:pt idx="9">
                  <c:v>42.3</c:v>
                </c:pt>
                <c:pt idx="10">
                  <c:v>41.9</c:v>
                </c:pt>
              </c:numCache>
            </c:numRef>
          </c:val>
          <c:extLst>
            <c:ext xmlns:c16="http://schemas.microsoft.com/office/drawing/2014/chart" uri="{C3380CC4-5D6E-409C-BE32-E72D297353CC}">
              <c16:uniqueId val="{00000001-701B-43EF-944F-B66A985727CA}"/>
            </c:ext>
          </c:extLst>
        </c:ser>
        <c:dLbls>
          <c:showLegendKey val="0"/>
          <c:showVal val="0"/>
          <c:showCatName val="0"/>
          <c:showSerName val="0"/>
          <c:showPercent val="0"/>
          <c:showBubbleSize val="0"/>
        </c:dLbls>
        <c:gapWidth val="100"/>
        <c:overlap val="100"/>
        <c:axId val="134973312"/>
        <c:axId val="135008256"/>
      </c:barChart>
      <c:catAx>
        <c:axId val="134973312"/>
        <c:scaling>
          <c:orientation val="minMax"/>
        </c:scaling>
        <c:delete val="0"/>
        <c:axPos val="l"/>
        <c:numFmt formatCode="General" sourceLinked="0"/>
        <c:majorTickMark val="out"/>
        <c:minorTickMark val="none"/>
        <c:tickLblPos val="nextTo"/>
        <c:crossAx val="135008256"/>
        <c:crosses val="autoZero"/>
        <c:auto val="1"/>
        <c:lblAlgn val="ctr"/>
        <c:lblOffset val="100"/>
        <c:noMultiLvlLbl val="0"/>
      </c:catAx>
      <c:valAx>
        <c:axId val="135008256"/>
        <c:scaling>
          <c:orientation val="minMax"/>
          <c:max val="100"/>
          <c:min val="0"/>
        </c:scaling>
        <c:delete val="0"/>
        <c:axPos val="b"/>
        <c:title>
          <c:tx>
            <c:rich>
              <a:bodyPr/>
              <a:lstStyle/>
              <a:p>
                <a:pPr>
                  <a:defRPr/>
                </a:pPr>
                <a:r>
                  <a:rPr lang="en-US"/>
                  <a:t>%</a:t>
                </a:r>
              </a:p>
            </c:rich>
          </c:tx>
          <c:layout>
            <c:manualLayout>
              <c:xMode val="edge"/>
              <c:yMode val="edge"/>
              <c:x val="0.96579974910195165"/>
              <c:y val="0.91138005225524044"/>
            </c:manualLayout>
          </c:layout>
          <c:overlay val="0"/>
        </c:title>
        <c:numFmt formatCode="General" sourceLinked="1"/>
        <c:majorTickMark val="out"/>
        <c:minorTickMark val="none"/>
        <c:tickLblPos val="nextTo"/>
        <c:crossAx val="134973312"/>
        <c:crosses val="autoZero"/>
        <c:crossBetween val="between"/>
        <c:majorUnit val="10"/>
      </c:valAx>
    </c:plotArea>
    <c:legend>
      <c:legendPos val="b"/>
      <c:layout>
        <c:manualLayout>
          <c:xMode val="edge"/>
          <c:yMode val="edge"/>
          <c:x val="8.4340222360117165E-3"/>
          <c:y val="0.93300852316074112"/>
          <c:w val="0.36835111826149075"/>
          <c:h val="4.4899632350339634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90695114723562"/>
          <c:y val="9.1000059651634449E-2"/>
          <c:w val="0.84234657687607362"/>
          <c:h val="0.54964087323630706"/>
        </c:manualLayout>
      </c:layout>
      <c:barChart>
        <c:barDir val="col"/>
        <c:grouping val="clustered"/>
        <c:varyColors val="0"/>
        <c:ser>
          <c:idx val="0"/>
          <c:order val="0"/>
          <c:tx>
            <c:strRef>
              <c:f>'Risk Behavior'!$B$258</c:f>
              <c:strCache>
                <c:ptCount val="1"/>
                <c:pt idx="0">
                  <c:v>with client</c:v>
                </c:pt>
              </c:strCache>
            </c:strRef>
          </c:tx>
          <c:spPr>
            <a:solidFill>
              <a:srgbClr val="00AEEF"/>
            </a:solidFill>
            <a:ln>
              <a:noFill/>
            </a:ln>
            <a:effectLst>
              <a:outerShdw sx="1000" sy="1000" rotWithShape="0">
                <a:srgbClr val="000000"/>
              </a:outerShdw>
            </a:effectLst>
          </c:spPr>
          <c:invertIfNegative val="0"/>
          <c:dPt>
            <c:idx val="0"/>
            <c:invertIfNegative val="0"/>
            <c:bubble3D val="0"/>
            <c:extLst>
              <c:ext xmlns:c16="http://schemas.microsoft.com/office/drawing/2014/chart" uri="{C3380CC4-5D6E-409C-BE32-E72D297353CC}">
                <c16:uniqueId val="{00000000-FD21-4095-B57D-E6E065AFF7E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Behavior'!$A$259:$A$261</c:f>
              <c:strCache>
                <c:ptCount val="3"/>
                <c:pt idx="0">
                  <c:v>Female sex workers* (2012)</c:v>
                </c:pt>
                <c:pt idx="1">
                  <c:v>Transgender sex workers* (2012)</c:v>
                </c:pt>
                <c:pt idx="2">
                  <c:v>Men who have sex with men** (2011)</c:v>
                </c:pt>
              </c:strCache>
            </c:strRef>
          </c:cat>
          <c:val>
            <c:numRef>
              <c:f>'Risk Behavior'!$B$259:$B$261</c:f>
              <c:numCache>
                <c:formatCode>General</c:formatCode>
                <c:ptCount val="3"/>
                <c:pt idx="0">
                  <c:v>64</c:v>
                </c:pt>
                <c:pt idx="1">
                  <c:v>45</c:v>
                </c:pt>
              </c:numCache>
            </c:numRef>
          </c:val>
          <c:extLst>
            <c:ext xmlns:c16="http://schemas.microsoft.com/office/drawing/2014/chart" uri="{C3380CC4-5D6E-409C-BE32-E72D297353CC}">
              <c16:uniqueId val="{00000001-FD21-4095-B57D-E6E065AFF7ED}"/>
            </c:ext>
          </c:extLst>
        </c:ser>
        <c:ser>
          <c:idx val="1"/>
          <c:order val="1"/>
          <c:tx>
            <c:strRef>
              <c:f>'Risk Behavior'!$C$258</c:f>
              <c:strCache>
                <c:ptCount val="1"/>
                <c:pt idx="0">
                  <c:v>with casual transgender partner</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Behavior'!$A$259:$A$261</c:f>
              <c:strCache>
                <c:ptCount val="3"/>
                <c:pt idx="0">
                  <c:v>Female sex workers* (2012)</c:v>
                </c:pt>
                <c:pt idx="1">
                  <c:v>Transgender sex workers* (2012)</c:v>
                </c:pt>
                <c:pt idx="2">
                  <c:v>Men who have sex with men** (2011)</c:v>
                </c:pt>
              </c:strCache>
            </c:strRef>
          </c:cat>
          <c:val>
            <c:numRef>
              <c:f>'Risk Behavior'!$C$259:$C$261</c:f>
              <c:numCache>
                <c:formatCode>General</c:formatCode>
                <c:ptCount val="3"/>
                <c:pt idx="2" formatCode="0">
                  <c:v>35.299999999999997</c:v>
                </c:pt>
              </c:numCache>
            </c:numRef>
          </c:val>
          <c:extLst>
            <c:ext xmlns:c16="http://schemas.microsoft.com/office/drawing/2014/chart" uri="{C3380CC4-5D6E-409C-BE32-E72D297353CC}">
              <c16:uniqueId val="{00000002-FD21-4095-B57D-E6E065AFF7ED}"/>
            </c:ext>
          </c:extLst>
        </c:ser>
        <c:dLbls>
          <c:showLegendKey val="0"/>
          <c:showVal val="0"/>
          <c:showCatName val="0"/>
          <c:showSerName val="0"/>
          <c:showPercent val="0"/>
          <c:showBubbleSize val="0"/>
        </c:dLbls>
        <c:gapWidth val="220"/>
        <c:overlap val="100"/>
        <c:axId val="136397952"/>
        <c:axId val="136399488"/>
      </c:barChart>
      <c:catAx>
        <c:axId val="136397952"/>
        <c:scaling>
          <c:orientation val="minMax"/>
        </c:scaling>
        <c:delete val="0"/>
        <c:axPos val="b"/>
        <c:numFmt formatCode="General" sourceLinked="0"/>
        <c:majorTickMark val="out"/>
        <c:minorTickMark val="none"/>
        <c:tickLblPos val="nextTo"/>
        <c:crossAx val="136399488"/>
        <c:crosses val="autoZero"/>
        <c:auto val="1"/>
        <c:lblAlgn val="ctr"/>
        <c:lblOffset val="100"/>
        <c:noMultiLvlLbl val="0"/>
      </c:catAx>
      <c:valAx>
        <c:axId val="136399488"/>
        <c:scaling>
          <c:orientation val="minMax"/>
          <c:max val="100"/>
          <c:min val="0"/>
        </c:scaling>
        <c:delete val="0"/>
        <c:axPos val="l"/>
        <c:title>
          <c:tx>
            <c:rich>
              <a:bodyPr rot="-5400000" vert="horz"/>
              <a:lstStyle/>
              <a:p>
                <a:pPr>
                  <a:defRPr/>
                </a:pPr>
                <a:r>
                  <a:rPr lang="en-GB"/>
                  <a:t>Consistent condom use (%)</a:t>
                </a:r>
              </a:p>
            </c:rich>
          </c:tx>
          <c:layout>
            <c:manualLayout>
              <c:xMode val="edge"/>
              <c:yMode val="edge"/>
              <c:x val="1.2888689991222309E-2"/>
              <c:y val="2.485039732601246E-2"/>
            </c:manualLayout>
          </c:layout>
          <c:overlay val="0"/>
        </c:title>
        <c:numFmt formatCode="General" sourceLinked="1"/>
        <c:majorTickMark val="out"/>
        <c:minorTickMark val="none"/>
        <c:tickLblPos val="nextTo"/>
        <c:crossAx val="136397952"/>
        <c:crosses val="autoZero"/>
        <c:crossBetween val="between"/>
        <c:majorUnit val="20"/>
      </c:valAx>
    </c:plotArea>
    <c:legend>
      <c:legendPos val="b"/>
      <c:layout>
        <c:manualLayout>
          <c:xMode val="edge"/>
          <c:yMode val="edge"/>
          <c:x val="0.55625122849597897"/>
          <c:y val="1.0468694967698607E-3"/>
          <c:w val="0.44255058732790381"/>
          <c:h val="0.2340986935257784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54186136180947"/>
          <c:y val="0.11595015259016485"/>
          <c:w val="0.83493255651332854"/>
          <c:h val="0.63080627206998785"/>
        </c:manualLayout>
      </c:layout>
      <c:barChart>
        <c:barDir val="col"/>
        <c:grouping val="clustered"/>
        <c:varyColors val="0"/>
        <c:ser>
          <c:idx val="0"/>
          <c:order val="0"/>
          <c:tx>
            <c:strRef>
              <c:f>'Risk Behavior'!$M$155</c:f>
              <c:strCache>
                <c:ptCount val="1"/>
                <c:pt idx="0">
                  <c:v>with regular partner</c:v>
                </c:pt>
              </c:strCache>
            </c:strRef>
          </c:tx>
          <c:spPr>
            <a:solidFill>
              <a:srgbClr val="3788F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Behavior'!$J$156:$L$161</c:f>
              <c:multiLvlStrCache>
                <c:ptCount val="6"/>
                <c:lvl>
                  <c:pt idx="0">
                    <c:v>straight male</c:v>
                  </c:pt>
                  <c:pt idx="1">
                    <c:v>gay</c:v>
                  </c:pt>
                  <c:pt idx="2">
                    <c:v>transgender</c:v>
                  </c:pt>
                  <c:pt idx="3">
                    <c:v>straight male</c:v>
                  </c:pt>
                  <c:pt idx="4">
                    <c:v>gay</c:v>
                  </c:pt>
                  <c:pt idx="5">
                    <c:v>transgender</c:v>
                  </c:pt>
                </c:lvl>
                <c:lvl>
                  <c:pt idx="0">
                    <c:v>sexual identity of regular partners</c:v>
                  </c:pt>
                  <c:pt idx="3">
                    <c:v>sexual identity of casual partners</c:v>
                  </c:pt>
                </c:lvl>
              </c:multiLvlStrCache>
            </c:multiLvlStrRef>
          </c:cat>
          <c:val>
            <c:numRef>
              <c:f>'Risk Behavior'!$M$156:$M$161</c:f>
              <c:numCache>
                <c:formatCode>General</c:formatCode>
                <c:ptCount val="6"/>
                <c:pt idx="0">
                  <c:v>42.3</c:v>
                </c:pt>
                <c:pt idx="1">
                  <c:v>61.8</c:v>
                </c:pt>
                <c:pt idx="2">
                  <c:v>45</c:v>
                </c:pt>
              </c:numCache>
            </c:numRef>
          </c:val>
          <c:extLst>
            <c:ext xmlns:c16="http://schemas.microsoft.com/office/drawing/2014/chart" uri="{C3380CC4-5D6E-409C-BE32-E72D297353CC}">
              <c16:uniqueId val="{00000000-5791-4A36-8463-0890AE4ED56A}"/>
            </c:ext>
          </c:extLst>
        </c:ser>
        <c:ser>
          <c:idx val="1"/>
          <c:order val="1"/>
          <c:tx>
            <c:strRef>
              <c:f>'Risk Behavior'!$N$155</c:f>
              <c:strCache>
                <c:ptCount val="1"/>
                <c:pt idx="0">
                  <c:v>with casual partner</c:v>
                </c:pt>
              </c:strCache>
            </c:strRef>
          </c:tx>
          <c:spPr>
            <a:solidFill>
              <a:srgbClr val="E31837"/>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Behavior'!$J$156:$L$161</c:f>
              <c:multiLvlStrCache>
                <c:ptCount val="6"/>
                <c:lvl>
                  <c:pt idx="0">
                    <c:v>straight male</c:v>
                  </c:pt>
                  <c:pt idx="1">
                    <c:v>gay</c:v>
                  </c:pt>
                  <c:pt idx="2">
                    <c:v>transgender</c:v>
                  </c:pt>
                  <c:pt idx="3">
                    <c:v>straight male</c:v>
                  </c:pt>
                  <c:pt idx="4">
                    <c:v>gay</c:v>
                  </c:pt>
                  <c:pt idx="5">
                    <c:v>transgender</c:v>
                  </c:pt>
                </c:lvl>
                <c:lvl>
                  <c:pt idx="0">
                    <c:v>sexual identity of regular partners</c:v>
                  </c:pt>
                  <c:pt idx="3">
                    <c:v>sexual identity of casual partners</c:v>
                  </c:pt>
                </c:lvl>
              </c:multiLvlStrCache>
            </c:multiLvlStrRef>
          </c:cat>
          <c:val>
            <c:numRef>
              <c:f>'Risk Behavior'!$N$156:$N$161</c:f>
              <c:numCache>
                <c:formatCode>General</c:formatCode>
                <c:ptCount val="6"/>
                <c:pt idx="3">
                  <c:v>41.9</c:v>
                </c:pt>
                <c:pt idx="4">
                  <c:v>58.7</c:v>
                </c:pt>
                <c:pt idx="5">
                  <c:v>58.8</c:v>
                </c:pt>
              </c:numCache>
            </c:numRef>
          </c:val>
          <c:extLst>
            <c:ext xmlns:c16="http://schemas.microsoft.com/office/drawing/2014/chart" uri="{C3380CC4-5D6E-409C-BE32-E72D297353CC}">
              <c16:uniqueId val="{00000001-5791-4A36-8463-0890AE4ED56A}"/>
            </c:ext>
          </c:extLst>
        </c:ser>
        <c:dLbls>
          <c:showLegendKey val="0"/>
          <c:showVal val="0"/>
          <c:showCatName val="0"/>
          <c:showSerName val="0"/>
          <c:showPercent val="0"/>
          <c:showBubbleSize val="0"/>
        </c:dLbls>
        <c:gapWidth val="150"/>
        <c:axId val="136571904"/>
        <c:axId val="136594176"/>
      </c:barChart>
      <c:catAx>
        <c:axId val="136571904"/>
        <c:scaling>
          <c:orientation val="minMax"/>
        </c:scaling>
        <c:delete val="0"/>
        <c:axPos val="b"/>
        <c:numFmt formatCode="General" sourceLinked="1"/>
        <c:majorTickMark val="out"/>
        <c:minorTickMark val="none"/>
        <c:tickLblPos val="nextTo"/>
        <c:txPr>
          <a:bodyPr/>
          <a:lstStyle/>
          <a:p>
            <a:pPr>
              <a:defRPr sz="1200"/>
            </a:pPr>
            <a:endParaRPr lang="en-US"/>
          </a:p>
        </c:txPr>
        <c:crossAx val="136594176"/>
        <c:crosses val="autoZero"/>
        <c:auto val="1"/>
        <c:lblAlgn val="ctr"/>
        <c:lblOffset val="100"/>
        <c:noMultiLvlLbl val="0"/>
      </c:catAx>
      <c:valAx>
        <c:axId val="136594176"/>
        <c:scaling>
          <c:orientation val="minMax"/>
          <c:max val="100"/>
          <c:min val="0"/>
        </c:scaling>
        <c:delete val="0"/>
        <c:axPos val="l"/>
        <c:majorGridlines>
          <c:spPr>
            <a:ln w="15875">
              <a:solidFill>
                <a:schemeClr val="accent4">
                  <a:lumMod val="20000"/>
                  <a:lumOff val="80000"/>
                </a:schemeClr>
              </a:solidFill>
              <a:prstDash val="sysDash"/>
            </a:ln>
          </c:spPr>
        </c:majorGridlines>
        <c:title>
          <c:tx>
            <c:rich>
              <a:bodyPr rot="-5400000" vert="horz"/>
              <a:lstStyle/>
              <a:p>
                <a:pPr>
                  <a:defRPr/>
                </a:pPr>
                <a:r>
                  <a:rPr lang="en-US"/>
                  <a:t>Condom use at last sex (%)</a:t>
                </a:r>
              </a:p>
            </c:rich>
          </c:tx>
          <c:layout>
            <c:manualLayout>
              <c:xMode val="edge"/>
              <c:yMode val="edge"/>
              <c:x val="4.6785086333660277E-3"/>
              <c:y val="9.9690992939782286E-2"/>
            </c:manualLayout>
          </c:layout>
          <c:overlay val="0"/>
        </c:title>
        <c:numFmt formatCode="General" sourceLinked="1"/>
        <c:majorTickMark val="out"/>
        <c:minorTickMark val="none"/>
        <c:tickLblPos val="nextTo"/>
        <c:crossAx val="136571904"/>
        <c:crosses val="autoZero"/>
        <c:crossBetween val="between"/>
        <c:majorUnit val="20"/>
      </c:valAx>
    </c:plotArea>
    <c:legend>
      <c:legendPos val="r"/>
      <c:layout>
        <c:manualLayout>
          <c:xMode val="edge"/>
          <c:yMode val="edge"/>
          <c:x val="0.60974132573420903"/>
          <c:y val="8.4391539854923835E-3"/>
          <c:w val="0.26390196997681997"/>
          <c:h val="0.246678131611875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15869158276394"/>
          <c:y val="0.11595015259016485"/>
          <c:w val="0.84486157392328309"/>
          <c:h val="0.64718898335914743"/>
        </c:manualLayout>
      </c:layout>
      <c:barChart>
        <c:barDir val="col"/>
        <c:grouping val="clustered"/>
        <c:varyColors val="0"/>
        <c:ser>
          <c:idx val="0"/>
          <c:order val="0"/>
          <c:tx>
            <c:strRef>
              <c:f>'Risk Behavior'!$M$133</c:f>
              <c:strCache>
                <c:ptCount val="1"/>
                <c:pt idx="0">
                  <c:v>with regular partners</c:v>
                </c:pt>
              </c:strCache>
            </c:strRef>
          </c:tx>
          <c:spPr>
            <a:solidFill>
              <a:srgbClr val="3788F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Behavior'!$J$134:$L$139</c:f>
              <c:multiLvlStrCache>
                <c:ptCount val="6"/>
                <c:lvl>
                  <c:pt idx="0">
                    <c:v>straight male</c:v>
                  </c:pt>
                  <c:pt idx="1">
                    <c:v>gay</c:v>
                  </c:pt>
                  <c:pt idx="2">
                    <c:v>transgender</c:v>
                  </c:pt>
                  <c:pt idx="3">
                    <c:v>straight male</c:v>
                  </c:pt>
                  <c:pt idx="4">
                    <c:v>gay</c:v>
                  </c:pt>
                  <c:pt idx="5">
                    <c:v>transgender</c:v>
                  </c:pt>
                </c:lvl>
                <c:lvl>
                  <c:pt idx="0">
                    <c:v>sexual identity of regular partners</c:v>
                  </c:pt>
                  <c:pt idx="3">
                    <c:v>sexual identity of casual partners</c:v>
                  </c:pt>
                </c:lvl>
              </c:multiLvlStrCache>
            </c:multiLvlStrRef>
          </c:cat>
          <c:val>
            <c:numRef>
              <c:f>'Risk Behavior'!$M$134:$M$139</c:f>
              <c:numCache>
                <c:formatCode>General</c:formatCode>
                <c:ptCount val="6"/>
                <c:pt idx="0">
                  <c:v>21.2</c:v>
                </c:pt>
                <c:pt idx="1">
                  <c:v>39.299999999999997</c:v>
                </c:pt>
                <c:pt idx="2">
                  <c:v>23.8</c:v>
                </c:pt>
              </c:numCache>
            </c:numRef>
          </c:val>
          <c:extLst>
            <c:ext xmlns:c16="http://schemas.microsoft.com/office/drawing/2014/chart" uri="{C3380CC4-5D6E-409C-BE32-E72D297353CC}">
              <c16:uniqueId val="{00000000-0968-48EF-9414-C33680B831E4}"/>
            </c:ext>
          </c:extLst>
        </c:ser>
        <c:ser>
          <c:idx val="1"/>
          <c:order val="1"/>
          <c:tx>
            <c:strRef>
              <c:f>'Risk Behavior'!$N$133</c:f>
              <c:strCache>
                <c:ptCount val="1"/>
                <c:pt idx="0">
                  <c:v>with casual partners</c:v>
                </c:pt>
              </c:strCache>
            </c:strRef>
          </c:tx>
          <c:spPr>
            <a:solidFill>
              <a:srgbClr val="F68222"/>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Behavior'!$J$134:$L$139</c:f>
              <c:multiLvlStrCache>
                <c:ptCount val="6"/>
                <c:lvl>
                  <c:pt idx="0">
                    <c:v>straight male</c:v>
                  </c:pt>
                  <c:pt idx="1">
                    <c:v>gay</c:v>
                  </c:pt>
                  <c:pt idx="2">
                    <c:v>transgender</c:v>
                  </c:pt>
                  <c:pt idx="3">
                    <c:v>straight male</c:v>
                  </c:pt>
                  <c:pt idx="4">
                    <c:v>gay</c:v>
                  </c:pt>
                  <c:pt idx="5">
                    <c:v>transgender</c:v>
                  </c:pt>
                </c:lvl>
                <c:lvl>
                  <c:pt idx="0">
                    <c:v>sexual identity of regular partners</c:v>
                  </c:pt>
                  <c:pt idx="3">
                    <c:v>sexual identity of casual partners</c:v>
                  </c:pt>
                </c:lvl>
              </c:multiLvlStrCache>
            </c:multiLvlStrRef>
          </c:cat>
          <c:val>
            <c:numRef>
              <c:f>'Risk Behavior'!$N$134:$N$139</c:f>
              <c:numCache>
                <c:formatCode>General</c:formatCode>
                <c:ptCount val="6"/>
                <c:pt idx="3">
                  <c:v>23.9</c:v>
                </c:pt>
                <c:pt idx="4">
                  <c:v>35.799999999999997</c:v>
                </c:pt>
                <c:pt idx="5">
                  <c:v>35.299999999999997</c:v>
                </c:pt>
              </c:numCache>
            </c:numRef>
          </c:val>
          <c:extLst>
            <c:ext xmlns:c16="http://schemas.microsoft.com/office/drawing/2014/chart" uri="{C3380CC4-5D6E-409C-BE32-E72D297353CC}">
              <c16:uniqueId val="{00000001-0968-48EF-9414-C33680B831E4}"/>
            </c:ext>
          </c:extLst>
        </c:ser>
        <c:dLbls>
          <c:showLegendKey val="0"/>
          <c:showVal val="0"/>
          <c:showCatName val="0"/>
          <c:showSerName val="0"/>
          <c:showPercent val="0"/>
          <c:showBubbleSize val="0"/>
        </c:dLbls>
        <c:gapWidth val="150"/>
        <c:axId val="137237248"/>
        <c:axId val="137238784"/>
      </c:barChart>
      <c:catAx>
        <c:axId val="137237248"/>
        <c:scaling>
          <c:orientation val="minMax"/>
        </c:scaling>
        <c:delete val="0"/>
        <c:axPos val="b"/>
        <c:numFmt formatCode="General" sourceLinked="1"/>
        <c:majorTickMark val="out"/>
        <c:minorTickMark val="none"/>
        <c:tickLblPos val="nextTo"/>
        <c:txPr>
          <a:bodyPr/>
          <a:lstStyle/>
          <a:p>
            <a:pPr>
              <a:defRPr sz="1200"/>
            </a:pPr>
            <a:endParaRPr lang="en-US"/>
          </a:p>
        </c:txPr>
        <c:crossAx val="137238784"/>
        <c:crosses val="autoZero"/>
        <c:auto val="1"/>
        <c:lblAlgn val="ctr"/>
        <c:lblOffset val="100"/>
        <c:noMultiLvlLbl val="0"/>
      </c:catAx>
      <c:valAx>
        <c:axId val="137238784"/>
        <c:scaling>
          <c:orientation val="minMax"/>
          <c:max val="100"/>
          <c:min val="0"/>
        </c:scaling>
        <c:delete val="0"/>
        <c:axPos val="l"/>
        <c:majorGridlines>
          <c:spPr>
            <a:ln w="15875">
              <a:solidFill>
                <a:schemeClr val="accent4">
                  <a:lumMod val="20000"/>
                  <a:lumOff val="80000"/>
                </a:schemeClr>
              </a:solidFill>
              <a:prstDash val="sysDash"/>
            </a:ln>
          </c:spPr>
        </c:majorGridlines>
        <c:title>
          <c:tx>
            <c:rich>
              <a:bodyPr rot="-5400000" vert="horz"/>
              <a:lstStyle/>
              <a:p>
                <a:pPr>
                  <a:defRPr/>
                </a:pPr>
                <a:r>
                  <a:rPr lang="en-US"/>
                  <a:t>Consistent condom use (%)</a:t>
                </a:r>
              </a:p>
            </c:rich>
          </c:tx>
          <c:layout>
            <c:manualLayout>
              <c:xMode val="edge"/>
              <c:yMode val="edge"/>
              <c:x val="2.5894892820455921E-3"/>
              <c:y val="8.1835294944552647E-2"/>
            </c:manualLayout>
          </c:layout>
          <c:overlay val="0"/>
        </c:title>
        <c:numFmt formatCode="General" sourceLinked="1"/>
        <c:majorTickMark val="out"/>
        <c:minorTickMark val="none"/>
        <c:tickLblPos val="nextTo"/>
        <c:crossAx val="137237248"/>
        <c:crosses val="autoZero"/>
        <c:crossBetween val="between"/>
        <c:majorUnit val="20"/>
      </c:valAx>
    </c:plotArea>
    <c:legend>
      <c:legendPos val="r"/>
      <c:layout>
        <c:manualLayout>
          <c:xMode val="edge"/>
          <c:yMode val="edge"/>
          <c:x val="0.60974132573420903"/>
          <c:y val="8.4391539854923835E-3"/>
          <c:w val="0.36754168888761629"/>
          <c:h val="0.2466781316118752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74196964311587"/>
          <c:y val="0.1416203755138318"/>
          <c:w val="0.34797765188981161"/>
          <c:h val="0.69696755916009334"/>
        </c:manualLayout>
      </c:layout>
      <c:barChart>
        <c:barDir val="bar"/>
        <c:grouping val="clustered"/>
        <c:varyColors val="0"/>
        <c:ser>
          <c:idx val="0"/>
          <c:order val="0"/>
          <c:tx>
            <c:strRef>
              <c:f>'Risk Behavior'!$B$279</c:f>
              <c:strCache>
                <c:ptCount val="1"/>
                <c:pt idx="0">
                  <c:v>Female sex workers</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Behavior'!$A$280:$A$283</c:f>
              <c:strCache>
                <c:ptCount val="4"/>
                <c:pt idx="0">
                  <c:v>1 client</c:v>
                </c:pt>
                <c:pt idx="1">
                  <c:v>2-3 clients</c:v>
                </c:pt>
                <c:pt idx="2">
                  <c:v>4-6 clients</c:v>
                </c:pt>
                <c:pt idx="3">
                  <c:v>7-10 clients</c:v>
                </c:pt>
              </c:strCache>
            </c:strRef>
          </c:cat>
          <c:val>
            <c:numRef>
              <c:f>'Risk Behavior'!$B$280:$B$283</c:f>
              <c:numCache>
                <c:formatCode>General</c:formatCode>
                <c:ptCount val="4"/>
                <c:pt idx="0">
                  <c:v>14</c:v>
                </c:pt>
                <c:pt idx="1">
                  <c:v>60</c:v>
                </c:pt>
                <c:pt idx="2">
                  <c:v>18</c:v>
                </c:pt>
                <c:pt idx="3">
                  <c:v>2</c:v>
                </c:pt>
              </c:numCache>
            </c:numRef>
          </c:val>
          <c:extLst>
            <c:ext xmlns:c16="http://schemas.microsoft.com/office/drawing/2014/chart" uri="{C3380CC4-5D6E-409C-BE32-E72D297353CC}">
              <c16:uniqueId val="{00000000-863C-42E0-9330-0D20BC8543F0}"/>
            </c:ext>
          </c:extLst>
        </c:ser>
        <c:ser>
          <c:idx val="1"/>
          <c:order val="1"/>
          <c:tx>
            <c:strRef>
              <c:f>'Risk Behavior'!$C$279</c:f>
              <c:strCache>
                <c:ptCount val="1"/>
                <c:pt idx="0">
                  <c:v>Transgender sex workers </c:v>
                </c:pt>
              </c:strCache>
            </c:strRef>
          </c:tx>
          <c:spPr>
            <a:solidFill>
              <a:srgbClr val="F68222"/>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Behavior'!$A$280:$A$283</c:f>
              <c:strCache>
                <c:ptCount val="4"/>
                <c:pt idx="0">
                  <c:v>1 client</c:v>
                </c:pt>
                <c:pt idx="1">
                  <c:v>2-3 clients</c:v>
                </c:pt>
                <c:pt idx="2">
                  <c:v>4-6 clients</c:v>
                </c:pt>
                <c:pt idx="3">
                  <c:v>7-10 clients</c:v>
                </c:pt>
              </c:strCache>
            </c:strRef>
          </c:cat>
          <c:val>
            <c:numRef>
              <c:f>'Risk Behavior'!$C$280:$C$283</c:f>
              <c:numCache>
                <c:formatCode>General</c:formatCode>
                <c:ptCount val="4"/>
                <c:pt idx="0">
                  <c:v>4</c:v>
                </c:pt>
                <c:pt idx="1">
                  <c:v>43</c:v>
                </c:pt>
                <c:pt idx="2">
                  <c:v>34</c:v>
                </c:pt>
                <c:pt idx="3">
                  <c:v>11</c:v>
                </c:pt>
              </c:numCache>
            </c:numRef>
          </c:val>
          <c:extLst>
            <c:ext xmlns:c16="http://schemas.microsoft.com/office/drawing/2014/chart" uri="{C3380CC4-5D6E-409C-BE32-E72D297353CC}">
              <c16:uniqueId val="{00000001-863C-42E0-9330-0D20BC8543F0}"/>
            </c:ext>
          </c:extLst>
        </c:ser>
        <c:dLbls>
          <c:showLegendKey val="0"/>
          <c:showVal val="0"/>
          <c:showCatName val="0"/>
          <c:showSerName val="0"/>
          <c:showPercent val="0"/>
          <c:showBubbleSize val="0"/>
        </c:dLbls>
        <c:gapWidth val="150"/>
        <c:axId val="137394816"/>
        <c:axId val="137409280"/>
      </c:barChart>
      <c:catAx>
        <c:axId val="137394816"/>
        <c:scaling>
          <c:orientation val="maxMin"/>
        </c:scaling>
        <c:delete val="0"/>
        <c:axPos val="l"/>
        <c:title>
          <c:tx>
            <c:rich>
              <a:bodyPr rot="-5400000" vert="horz"/>
              <a:lstStyle/>
              <a:p>
                <a:pPr>
                  <a:defRPr/>
                </a:pPr>
                <a:r>
                  <a:rPr lang="en-US" dirty="0"/>
                  <a:t>Clients per day</a:t>
                </a:r>
                <a:endParaRPr lang="en-GB" dirty="0"/>
              </a:p>
            </c:rich>
          </c:tx>
          <c:overlay val="0"/>
        </c:title>
        <c:numFmt formatCode="General" sourceLinked="0"/>
        <c:majorTickMark val="out"/>
        <c:minorTickMark val="none"/>
        <c:tickLblPos val="nextTo"/>
        <c:crossAx val="137409280"/>
        <c:crosses val="autoZero"/>
        <c:auto val="1"/>
        <c:lblAlgn val="ctr"/>
        <c:lblOffset val="100"/>
        <c:noMultiLvlLbl val="0"/>
      </c:catAx>
      <c:valAx>
        <c:axId val="137409280"/>
        <c:scaling>
          <c:orientation val="minMax"/>
          <c:max val="100"/>
        </c:scaling>
        <c:delete val="0"/>
        <c:axPos val="t"/>
        <c:title>
          <c:tx>
            <c:rich>
              <a:bodyPr/>
              <a:lstStyle/>
              <a:p>
                <a:pPr>
                  <a:defRPr/>
                </a:pPr>
                <a:r>
                  <a:rPr lang="en-GB"/>
                  <a:t>%</a:t>
                </a:r>
              </a:p>
            </c:rich>
          </c:tx>
          <c:layout>
            <c:manualLayout>
              <c:xMode val="edge"/>
              <c:yMode val="edge"/>
              <c:x val="0.54831123497904299"/>
              <c:y val="4.1910898789023439E-2"/>
            </c:manualLayout>
          </c:layout>
          <c:overlay val="0"/>
        </c:title>
        <c:numFmt formatCode="General" sourceLinked="1"/>
        <c:majorTickMark val="out"/>
        <c:minorTickMark val="none"/>
        <c:tickLblPos val="nextTo"/>
        <c:crossAx val="137394816"/>
        <c:crosses val="autoZero"/>
        <c:crossBetween val="between"/>
        <c:majorUnit val="50"/>
      </c:valAx>
    </c:plotArea>
    <c:legend>
      <c:legendPos val="b"/>
      <c:layout>
        <c:manualLayout>
          <c:xMode val="edge"/>
          <c:yMode val="edge"/>
          <c:x val="0.2434747002220897"/>
          <c:y val="0.91735584935007219"/>
          <c:w val="0.72124017305658417"/>
          <c:h val="7.578102433062992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957403497541946"/>
          <c:y val="0.13761191938269485"/>
          <c:w val="0.57274593866310131"/>
          <c:h val="0.7914202714849865"/>
        </c:manualLayout>
      </c:layout>
      <c:barChart>
        <c:barDir val="bar"/>
        <c:grouping val="clustered"/>
        <c:varyColors val="0"/>
        <c:ser>
          <c:idx val="0"/>
          <c:order val="0"/>
          <c:tx>
            <c:strRef>
              <c:f>'Risk Behavior'!$B$296</c:f>
              <c:strCache>
                <c:ptCount val="1"/>
                <c:pt idx="0">
                  <c:v>Female sex workers</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Behavior'!$A$297:$A$300</c:f>
              <c:strCache>
                <c:ptCount val="4"/>
                <c:pt idx="0">
                  <c:v>1 day</c:v>
                </c:pt>
                <c:pt idx="1">
                  <c:v>2-3 days</c:v>
                </c:pt>
                <c:pt idx="2">
                  <c:v>4-6 days</c:v>
                </c:pt>
                <c:pt idx="3">
                  <c:v>7 days</c:v>
                </c:pt>
              </c:strCache>
            </c:strRef>
          </c:cat>
          <c:val>
            <c:numRef>
              <c:f>'Risk Behavior'!$B$297:$B$300</c:f>
              <c:numCache>
                <c:formatCode>General</c:formatCode>
                <c:ptCount val="4"/>
                <c:pt idx="0">
                  <c:v>9</c:v>
                </c:pt>
                <c:pt idx="1">
                  <c:v>51</c:v>
                </c:pt>
                <c:pt idx="2">
                  <c:v>31</c:v>
                </c:pt>
                <c:pt idx="3">
                  <c:v>8</c:v>
                </c:pt>
              </c:numCache>
            </c:numRef>
          </c:val>
          <c:extLst>
            <c:ext xmlns:c16="http://schemas.microsoft.com/office/drawing/2014/chart" uri="{C3380CC4-5D6E-409C-BE32-E72D297353CC}">
              <c16:uniqueId val="{00000000-3948-4901-B211-6F0457359E47}"/>
            </c:ext>
          </c:extLst>
        </c:ser>
        <c:ser>
          <c:idx val="1"/>
          <c:order val="1"/>
          <c:tx>
            <c:strRef>
              <c:f>'Risk Behavior'!$C$296</c:f>
              <c:strCache>
                <c:ptCount val="1"/>
                <c:pt idx="0">
                  <c:v>Transgender sex workers </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Behavior'!$A$297:$A$300</c:f>
              <c:strCache>
                <c:ptCount val="4"/>
                <c:pt idx="0">
                  <c:v>1 day</c:v>
                </c:pt>
                <c:pt idx="1">
                  <c:v>2-3 days</c:v>
                </c:pt>
                <c:pt idx="2">
                  <c:v>4-6 days</c:v>
                </c:pt>
                <c:pt idx="3">
                  <c:v>7 days</c:v>
                </c:pt>
              </c:strCache>
            </c:strRef>
          </c:cat>
          <c:val>
            <c:numRef>
              <c:f>'Risk Behavior'!$C$297:$C$300</c:f>
              <c:numCache>
                <c:formatCode>General</c:formatCode>
                <c:ptCount val="4"/>
                <c:pt idx="0">
                  <c:v>4</c:v>
                </c:pt>
                <c:pt idx="1">
                  <c:v>49</c:v>
                </c:pt>
                <c:pt idx="2">
                  <c:v>28</c:v>
                </c:pt>
                <c:pt idx="3">
                  <c:v>19</c:v>
                </c:pt>
              </c:numCache>
            </c:numRef>
          </c:val>
          <c:extLst>
            <c:ext xmlns:c16="http://schemas.microsoft.com/office/drawing/2014/chart" uri="{C3380CC4-5D6E-409C-BE32-E72D297353CC}">
              <c16:uniqueId val="{00000001-3948-4901-B211-6F0457359E47}"/>
            </c:ext>
          </c:extLst>
        </c:ser>
        <c:dLbls>
          <c:showLegendKey val="0"/>
          <c:showVal val="0"/>
          <c:showCatName val="0"/>
          <c:showSerName val="0"/>
          <c:showPercent val="0"/>
          <c:showBubbleSize val="0"/>
        </c:dLbls>
        <c:gapWidth val="150"/>
        <c:axId val="138468352"/>
        <c:axId val="138474624"/>
      </c:barChart>
      <c:catAx>
        <c:axId val="138468352"/>
        <c:scaling>
          <c:orientation val="maxMin"/>
        </c:scaling>
        <c:delete val="0"/>
        <c:axPos val="l"/>
        <c:title>
          <c:tx>
            <c:rich>
              <a:bodyPr rot="-5400000" vert="horz"/>
              <a:lstStyle/>
              <a:p>
                <a:pPr>
                  <a:defRPr/>
                </a:pPr>
                <a:r>
                  <a:rPr lang="en-US" dirty="0"/>
                  <a:t>Working</a:t>
                </a:r>
                <a:r>
                  <a:rPr lang="en-US" baseline="0" dirty="0"/>
                  <a:t> days per week</a:t>
                </a:r>
                <a:endParaRPr lang="en-GB" dirty="0"/>
              </a:p>
            </c:rich>
          </c:tx>
          <c:layout>
            <c:manualLayout>
              <c:xMode val="edge"/>
              <c:yMode val="edge"/>
              <c:x val="4.916342740526989E-2"/>
              <c:y val="0.21397338427043461"/>
            </c:manualLayout>
          </c:layout>
          <c:overlay val="0"/>
        </c:title>
        <c:numFmt formatCode="General" sourceLinked="0"/>
        <c:majorTickMark val="out"/>
        <c:minorTickMark val="none"/>
        <c:tickLblPos val="nextTo"/>
        <c:crossAx val="138474624"/>
        <c:crosses val="autoZero"/>
        <c:auto val="1"/>
        <c:lblAlgn val="ctr"/>
        <c:lblOffset val="100"/>
        <c:noMultiLvlLbl val="0"/>
      </c:catAx>
      <c:valAx>
        <c:axId val="138474624"/>
        <c:scaling>
          <c:orientation val="minMax"/>
          <c:max val="100"/>
        </c:scaling>
        <c:delete val="0"/>
        <c:axPos val="t"/>
        <c:title>
          <c:tx>
            <c:rich>
              <a:bodyPr/>
              <a:lstStyle/>
              <a:p>
                <a:pPr>
                  <a:defRPr/>
                </a:pPr>
                <a:r>
                  <a:rPr lang="en-GB"/>
                  <a:t>%</a:t>
                </a:r>
              </a:p>
            </c:rich>
          </c:tx>
          <c:layout>
            <c:manualLayout>
              <c:xMode val="edge"/>
              <c:yMode val="edge"/>
              <c:x val="0.90892104633735471"/>
              <c:y val="2.5174601811919887E-2"/>
            </c:manualLayout>
          </c:layout>
          <c:overlay val="0"/>
        </c:title>
        <c:numFmt formatCode="General" sourceLinked="1"/>
        <c:majorTickMark val="out"/>
        <c:minorTickMark val="none"/>
        <c:tickLblPos val="nextTo"/>
        <c:crossAx val="138468352"/>
        <c:crosses val="autoZero"/>
        <c:crossBetween val="between"/>
        <c:majorUnit val="5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940599852021819E-2"/>
          <c:y val="6.2119560806502112E-2"/>
          <c:w val="0.88759334368349296"/>
          <c:h val="0.60022522000255074"/>
        </c:manualLayout>
      </c:layout>
      <c:barChart>
        <c:barDir val="col"/>
        <c:grouping val="clustered"/>
        <c:varyColors val="0"/>
        <c:ser>
          <c:idx val="0"/>
          <c:order val="0"/>
          <c:tx>
            <c:strRef>
              <c:f>'Risk Behavior'!$C$66</c:f>
              <c:strCache>
                <c:ptCount val="1"/>
                <c:pt idx="0">
                  <c:v>2004-05</c:v>
                </c:pt>
              </c:strCache>
            </c:strRef>
          </c:tx>
          <c:spPr>
            <a:solidFill>
              <a:srgbClr val="F68222"/>
            </a:solidFill>
            <a:ln>
              <a:no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369A-42D8-9A21-5291E0F84AD9}"/>
                </c:ext>
              </c:extLst>
            </c:dLbl>
            <c:dLbl>
              <c:idx val="2"/>
              <c:delete val="1"/>
              <c:extLst>
                <c:ext xmlns:c15="http://schemas.microsoft.com/office/drawing/2012/chart" uri="{CE6537A1-D6FC-4f65-9D91-7224C49458BB}"/>
                <c:ext xmlns:c16="http://schemas.microsoft.com/office/drawing/2014/chart" uri="{C3380CC4-5D6E-409C-BE32-E72D297353CC}">
                  <c16:uniqueId val="{00000001-369A-42D8-9A21-5291E0F84AD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Behavior'!$A$67:$B$72</c:f>
              <c:multiLvlStrCache>
                <c:ptCount val="6"/>
                <c:lvl>
                  <c:pt idx="0">
                    <c:v>STI clinic attendees</c:v>
                  </c:pt>
                  <c:pt idx="1">
                    <c:v>Tertiary students</c:v>
                  </c:pt>
                  <c:pt idx="2">
                    <c:v>Seafarers</c:v>
                  </c:pt>
                  <c:pt idx="3">
                    <c:v>Uniformed services</c:v>
                  </c:pt>
                  <c:pt idx="4">
                    <c:v>Police/Military</c:v>
                  </c:pt>
                  <c:pt idx="5">
                    <c:v>STI clinic attendees</c:v>
                  </c:pt>
                </c:lvl>
                <c:lvl>
                  <c:pt idx="0">
                    <c:v>Male reported ever having sex with men</c:v>
                  </c:pt>
                  <c:pt idx="4">
                    <c:v>Condom use at last anal sex with a male partner</c:v>
                  </c:pt>
                </c:lvl>
              </c:multiLvlStrCache>
            </c:multiLvlStrRef>
          </c:cat>
          <c:val>
            <c:numRef>
              <c:f>'Risk Behavior'!$C$67:$C$72</c:f>
              <c:numCache>
                <c:formatCode>General</c:formatCode>
                <c:ptCount val="6"/>
                <c:pt idx="0">
                  <c:v>6</c:v>
                </c:pt>
                <c:pt idx="1">
                  <c:v>0</c:v>
                </c:pt>
                <c:pt idx="2">
                  <c:v>0</c:v>
                </c:pt>
                <c:pt idx="3">
                  <c:v>7</c:v>
                </c:pt>
                <c:pt idx="4" formatCode="0">
                  <c:v>33.300000000000004</c:v>
                </c:pt>
                <c:pt idx="5">
                  <c:v>20</c:v>
                </c:pt>
              </c:numCache>
            </c:numRef>
          </c:val>
          <c:extLst>
            <c:ext xmlns:c16="http://schemas.microsoft.com/office/drawing/2014/chart" uri="{C3380CC4-5D6E-409C-BE32-E72D297353CC}">
              <c16:uniqueId val="{00000002-369A-42D8-9A21-5291E0F84AD9}"/>
            </c:ext>
          </c:extLst>
        </c:ser>
        <c:ser>
          <c:idx val="1"/>
          <c:order val="1"/>
          <c:tx>
            <c:strRef>
              <c:f>'Risk Behavior'!$D$66</c:f>
              <c:strCache>
                <c:ptCount val="1"/>
                <c:pt idx="0">
                  <c:v>2008</c:v>
                </c:pt>
              </c:strCache>
            </c:strRef>
          </c:tx>
          <c:spPr>
            <a:solidFill>
              <a:srgbClr val="00AEEF"/>
            </a:solidFill>
            <a:ln>
              <a:no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369A-42D8-9A21-5291E0F84AD9}"/>
                </c:ext>
              </c:extLst>
            </c:dLbl>
            <c:dLbl>
              <c:idx val="4"/>
              <c:delete val="1"/>
              <c:extLst>
                <c:ext xmlns:c15="http://schemas.microsoft.com/office/drawing/2012/chart" uri="{CE6537A1-D6FC-4f65-9D91-7224C49458BB}"/>
                <c:ext xmlns:c16="http://schemas.microsoft.com/office/drawing/2014/chart" uri="{C3380CC4-5D6E-409C-BE32-E72D297353CC}">
                  <c16:uniqueId val="{00000004-369A-42D8-9A21-5291E0F84AD9}"/>
                </c:ext>
              </c:extLst>
            </c:dLbl>
            <c:dLbl>
              <c:idx val="5"/>
              <c:delete val="1"/>
              <c:extLst>
                <c:ext xmlns:c15="http://schemas.microsoft.com/office/drawing/2012/chart" uri="{CE6537A1-D6FC-4f65-9D91-7224C49458BB}"/>
                <c:ext xmlns:c16="http://schemas.microsoft.com/office/drawing/2014/chart" uri="{C3380CC4-5D6E-409C-BE32-E72D297353CC}">
                  <c16:uniqueId val="{00000005-369A-42D8-9A21-5291E0F84AD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Behavior'!$A$67:$B$72</c:f>
              <c:multiLvlStrCache>
                <c:ptCount val="6"/>
                <c:lvl>
                  <c:pt idx="0">
                    <c:v>STI clinic attendees</c:v>
                  </c:pt>
                  <c:pt idx="1">
                    <c:v>Tertiary students</c:v>
                  </c:pt>
                  <c:pt idx="2">
                    <c:v>Seafarers</c:v>
                  </c:pt>
                  <c:pt idx="3">
                    <c:v>Uniformed services</c:v>
                  </c:pt>
                  <c:pt idx="4">
                    <c:v>Police/Military</c:v>
                  </c:pt>
                  <c:pt idx="5">
                    <c:v>STI clinic attendees</c:v>
                  </c:pt>
                </c:lvl>
                <c:lvl>
                  <c:pt idx="0">
                    <c:v>Male reported ever having sex with men</c:v>
                  </c:pt>
                  <c:pt idx="4">
                    <c:v>Condom use at last anal sex with a male partner</c:v>
                  </c:pt>
                </c:lvl>
              </c:multiLvlStrCache>
            </c:multiLvlStrRef>
          </c:cat>
          <c:val>
            <c:numRef>
              <c:f>'Risk Behavior'!$D$67:$D$72</c:f>
              <c:numCache>
                <c:formatCode>General</c:formatCode>
                <c:ptCount val="6"/>
                <c:pt idx="0">
                  <c:v>15</c:v>
                </c:pt>
                <c:pt idx="1">
                  <c:v>6</c:v>
                </c:pt>
                <c:pt idx="2">
                  <c:v>3</c:v>
                </c:pt>
                <c:pt idx="3">
                  <c:v>0</c:v>
                </c:pt>
                <c:pt idx="4">
                  <c:v>0</c:v>
                </c:pt>
                <c:pt idx="5">
                  <c:v>0</c:v>
                </c:pt>
              </c:numCache>
            </c:numRef>
          </c:val>
          <c:extLst>
            <c:ext xmlns:c16="http://schemas.microsoft.com/office/drawing/2014/chart" uri="{C3380CC4-5D6E-409C-BE32-E72D297353CC}">
              <c16:uniqueId val="{00000006-369A-42D8-9A21-5291E0F84AD9}"/>
            </c:ext>
          </c:extLst>
        </c:ser>
        <c:dLbls>
          <c:showLegendKey val="0"/>
          <c:showVal val="0"/>
          <c:showCatName val="0"/>
          <c:showSerName val="0"/>
          <c:showPercent val="0"/>
          <c:showBubbleSize val="0"/>
        </c:dLbls>
        <c:gapWidth val="150"/>
        <c:axId val="44900352"/>
        <c:axId val="44901888"/>
      </c:barChart>
      <c:catAx>
        <c:axId val="44900352"/>
        <c:scaling>
          <c:orientation val="minMax"/>
        </c:scaling>
        <c:delete val="0"/>
        <c:axPos val="b"/>
        <c:numFmt formatCode="General" sourceLinked="0"/>
        <c:majorTickMark val="out"/>
        <c:minorTickMark val="none"/>
        <c:tickLblPos val="nextTo"/>
        <c:txPr>
          <a:bodyPr/>
          <a:lstStyle/>
          <a:p>
            <a:pPr>
              <a:defRPr sz="1200"/>
            </a:pPr>
            <a:endParaRPr lang="en-US"/>
          </a:p>
        </c:txPr>
        <c:crossAx val="44901888"/>
        <c:crosses val="autoZero"/>
        <c:auto val="1"/>
        <c:lblAlgn val="ctr"/>
        <c:lblOffset val="100"/>
        <c:noMultiLvlLbl val="0"/>
      </c:catAx>
      <c:valAx>
        <c:axId val="44901888"/>
        <c:scaling>
          <c:orientation val="minMax"/>
          <c:max val="50"/>
          <c:min val="0"/>
        </c:scaling>
        <c:delete val="0"/>
        <c:axPos val="l"/>
        <c:title>
          <c:tx>
            <c:rich>
              <a:bodyPr rot="0" vert="horz"/>
              <a:lstStyle/>
              <a:p>
                <a:pPr>
                  <a:defRPr/>
                </a:pPr>
                <a:r>
                  <a:rPr lang="en-US"/>
                  <a:t>%</a:t>
                </a:r>
              </a:p>
            </c:rich>
          </c:tx>
          <c:layout>
            <c:manualLayout>
              <c:xMode val="edge"/>
              <c:yMode val="edge"/>
              <c:x val="1.0108551975259378E-3"/>
              <c:y val="1.6029171352711119E-4"/>
            </c:manualLayout>
          </c:layout>
          <c:overlay val="0"/>
        </c:title>
        <c:numFmt formatCode="General" sourceLinked="1"/>
        <c:majorTickMark val="out"/>
        <c:minorTickMark val="none"/>
        <c:tickLblPos val="nextTo"/>
        <c:crossAx val="44900352"/>
        <c:crosses val="autoZero"/>
        <c:crossBetween val="between"/>
        <c:majorUnit val="10"/>
      </c:valAx>
    </c:plotArea>
    <c:legend>
      <c:legendPos val="b"/>
      <c:layout>
        <c:manualLayout>
          <c:xMode val="edge"/>
          <c:yMode val="edge"/>
          <c:x val="0.12115960756683956"/>
          <c:y val="2.3023455344409791E-2"/>
          <c:w val="0.3208235131517691"/>
          <c:h val="0.2090621340537281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009247108000391"/>
          <c:y val="0.15470327861559691"/>
          <c:w val="0.78349166423641492"/>
          <c:h val="0.71870017632304373"/>
        </c:manualLayout>
      </c:layout>
      <c:barChart>
        <c:barDir val="bar"/>
        <c:grouping val="clustered"/>
        <c:varyColors val="0"/>
        <c:ser>
          <c:idx val="1"/>
          <c:order val="0"/>
          <c:tx>
            <c:strRef>
              <c:f>'Risk Behavior'!$C$29</c:f>
              <c:strCache>
                <c:ptCount val="1"/>
                <c:pt idx="0">
                  <c:v>Male</c:v>
                </c:pt>
              </c:strCache>
            </c:strRef>
          </c:tx>
          <c:spPr>
            <a:solidFill>
              <a:srgbClr val="E31837"/>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8C5-4ACB-BDD8-0084EDF6664A}"/>
                </c:ext>
              </c:extLst>
            </c:dLbl>
            <c:dLbl>
              <c:idx val="1"/>
              <c:tx>
                <c:rich>
                  <a:bodyPr/>
                  <a:lstStyle/>
                  <a:p>
                    <a:r>
                      <a:rPr lang="en-US">
                        <a:solidFill>
                          <a:schemeClr val="tx1"/>
                        </a:solidFill>
                      </a:rPr>
                      <a:t>10</a:t>
                    </a:r>
                    <a:endParaRPr lang="en-US">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8C5-4ACB-BDD8-0084EDF6664A}"/>
                </c:ext>
              </c:extLst>
            </c:dLbl>
            <c:dLbl>
              <c:idx val="2"/>
              <c:tx>
                <c:rich>
                  <a:bodyPr/>
                  <a:lstStyle/>
                  <a:p>
                    <a:r>
                      <a:rPr lang="en-US">
                        <a:solidFill>
                          <a:schemeClr val="tx1"/>
                        </a:solidFill>
                      </a:rPr>
                      <a:t>47</a:t>
                    </a:r>
                    <a:endParaRPr lang="en-US" dirty="0">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8C5-4ACB-BDD8-0084EDF6664A}"/>
                </c:ext>
              </c:extLst>
            </c:dLbl>
            <c:dLbl>
              <c:idx val="3"/>
              <c:tx>
                <c:rich>
                  <a:bodyPr/>
                  <a:lstStyle/>
                  <a:p>
                    <a:r>
                      <a:rPr lang="en-US">
                        <a:solidFill>
                          <a:schemeClr val="tx1"/>
                        </a:solidFill>
                      </a:rPr>
                      <a:t>28</a:t>
                    </a:r>
                    <a:endParaRPr lang="en-US">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8C5-4ACB-BDD8-0084EDF6664A}"/>
                </c:ext>
              </c:extLst>
            </c:dLbl>
            <c:dLbl>
              <c:idx val="4"/>
              <c:tx>
                <c:rich>
                  <a:bodyPr/>
                  <a:lstStyle/>
                  <a:p>
                    <a:r>
                      <a:rPr lang="en-US">
                        <a:solidFill>
                          <a:schemeClr val="tx1"/>
                        </a:solidFill>
                      </a:rPr>
                      <a:t>30</a:t>
                    </a:r>
                    <a:endParaRPr lang="en-US" dirty="0">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8C5-4ACB-BDD8-0084EDF6664A}"/>
                </c:ext>
              </c:extLst>
            </c:dLbl>
            <c:spPr>
              <a:noFill/>
              <a:ln>
                <a:noFill/>
              </a:ln>
              <a:effectLst/>
            </c:spPr>
            <c:txPr>
              <a:bodyPr/>
              <a:lstStyle/>
              <a:p>
                <a:pP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Behavior'!$A$30:$A$34</c:f>
              <c:strCache>
                <c:ptCount val="5"/>
                <c:pt idx="0">
                  <c:v>ANC attendees</c:v>
                </c:pt>
                <c:pt idx="1">
                  <c:v>STI clinic attendees</c:v>
                </c:pt>
                <c:pt idx="2">
                  <c:v>Tertiary students</c:v>
                </c:pt>
                <c:pt idx="3">
                  <c:v>Seafarers</c:v>
                </c:pt>
                <c:pt idx="4">
                  <c:v>Uniformed services</c:v>
                </c:pt>
              </c:strCache>
            </c:strRef>
          </c:cat>
          <c:val>
            <c:numRef>
              <c:f>'Risk Behavior'!$C$30:$C$34</c:f>
              <c:numCache>
                <c:formatCode>General</c:formatCode>
                <c:ptCount val="5"/>
                <c:pt idx="0">
                  <c:v>0</c:v>
                </c:pt>
                <c:pt idx="1">
                  <c:v>-10</c:v>
                </c:pt>
                <c:pt idx="2">
                  <c:v>-47</c:v>
                </c:pt>
                <c:pt idx="3">
                  <c:v>-28</c:v>
                </c:pt>
                <c:pt idx="4">
                  <c:v>-30</c:v>
                </c:pt>
              </c:numCache>
            </c:numRef>
          </c:val>
          <c:extLst>
            <c:ext xmlns:c16="http://schemas.microsoft.com/office/drawing/2014/chart" uri="{C3380CC4-5D6E-409C-BE32-E72D297353CC}">
              <c16:uniqueId val="{00000005-C8C5-4ACB-BDD8-0084EDF6664A}"/>
            </c:ext>
          </c:extLst>
        </c:ser>
        <c:ser>
          <c:idx val="0"/>
          <c:order val="1"/>
          <c:tx>
            <c:strRef>
              <c:f>'Risk Behavior'!$B$29</c:f>
              <c:strCache>
                <c:ptCount val="1"/>
                <c:pt idx="0">
                  <c:v>Female</c:v>
                </c:pt>
              </c:strCache>
            </c:strRef>
          </c:tx>
          <c:spPr>
            <a:solidFill>
              <a:srgbClr val="00AEEF"/>
            </a:solidFill>
            <a:ln>
              <a:no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C8C5-4ACB-BDD8-0084EDF6664A}"/>
                </c:ext>
              </c:extLst>
            </c:dLbl>
            <c:dLbl>
              <c:idx val="4"/>
              <c:delete val="1"/>
              <c:extLst>
                <c:ext xmlns:c15="http://schemas.microsoft.com/office/drawing/2012/chart" uri="{CE6537A1-D6FC-4f65-9D91-7224C49458BB}"/>
                <c:ext xmlns:c16="http://schemas.microsoft.com/office/drawing/2014/chart" uri="{C3380CC4-5D6E-409C-BE32-E72D297353CC}">
                  <c16:uniqueId val="{00000007-C8C5-4ACB-BDD8-0084EDF6664A}"/>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Behavior'!$A$30:$A$34</c:f>
              <c:strCache>
                <c:ptCount val="5"/>
                <c:pt idx="0">
                  <c:v>ANC attendees</c:v>
                </c:pt>
                <c:pt idx="1">
                  <c:v>STI clinic attendees</c:v>
                </c:pt>
                <c:pt idx="2">
                  <c:v>Tertiary students</c:v>
                </c:pt>
                <c:pt idx="3">
                  <c:v>Seafarers</c:v>
                </c:pt>
                <c:pt idx="4">
                  <c:v>Uniformed services</c:v>
                </c:pt>
              </c:strCache>
            </c:strRef>
          </c:cat>
          <c:val>
            <c:numRef>
              <c:f>'Risk Behavior'!$B$30:$B$34</c:f>
              <c:numCache>
                <c:formatCode>General</c:formatCode>
                <c:ptCount val="5"/>
                <c:pt idx="0">
                  <c:v>5</c:v>
                </c:pt>
                <c:pt idx="1">
                  <c:v>38</c:v>
                </c:pt>
                <c:pt idx="2">
                  <c:v>13</c:v>
                </c:pt>
                <c:pt idx="3">
                  <c:v>0</c:v>
                </c:pt>
                <c:pt idx="4">
                  <c:v>0</c:v>
                </c:pt>
              </c:numCache>
            </c:numRef>
          </c:val>
          <c:extLst>
            <c:ext xmlns:c16="http://schemas.microsoft.com/office/drawing/2014/chart" uri="{C3380CC4-5D6E-409C-BE32-E72D297353CC}">
              <c16:uniqueId val="{00000008-C8C5-4ACB-BDD8-0084EDF6664A}"/>
            </c:ext>
          </c:extLst>
        </c:ser>
        <c:dLbls>
          <c:showLegendKey val="0"/>
          <c:showVal val="0"/>
          <c:showCatName val="0"/>
          <c:showSerName val="0"/>
          <c:showPercent val="0"/>
          <c:showBubbleSize val="0"/>
        </c:dLbls>
        <c:gapWidth val="100"/>
        <c:overlap val="100"/>
        <c:axId val="44945792"/>
        <c:axId val="44947328"/>
      </c:barChart>
      <c:catAx>
        <c:axId val="44945792"/>
        <c:scaling>
          <c:orientation val="maxMin"/>
        </c:scaling>
        <c:delete val="0"/>
        <c:axPos val="l"/>
        <c:numFmt formatCode="General" sourceLinked="0"/>
        <c:majorTickMark val="out"/>
        <c:minorTickMark val="none"/>
        <c:tickLblPos val="low"/>
        <c:crossAx val="44947328"/>
        <c:crosses val="autoZero"/>
        <c:auto val="1"/>
        <c:lblAlgn val="ctr"/>
        <c:lblOffset val="100"/>
        <c:noMultiLvlLbl val="0"/>
      </c:catAx>
      <c:valAx>
        <c:axId val="44947328"/>
        <c:scaling>
          <c:orientation val="minMax"/>
          <c:max val="100"/>
          <c:min val="-100"/>
        </c:scaling>
        <c:delete val="0"/>
        <c:axPos val="t"/>
        <c:title>
          <c:tx>
            <c:rich>
              <a:bodyPr/>
              <a:lstStyle/>
              <a:p>
                <a:pPr>
                  <a:defRPr/>
                </a:pPr>
                <a:r>
                  <a:rPr lang="en-US"/>
                  <a:t>%</a:t>
                </a:r>
              </a:p>
            </c:rich>
          </c:tx>
          <c:overlay val="0"/>
        </c:title>
        <c:numFmt formatCode="#,##0;#,##0" sourceLinked="0"/>
        <c:majorTickMark val="out"/>
        <c:minorTickMark val="none"/>
        <c:tickLblPos val="nextTo"/>
        <c:crossAx val="44945792"/>
        <c:crosses val="autoZero"/>
        <c:crossBetween val="between"/>
        <c:majorUnit val="25"/>
      </c:valAx>
    </c:plotArea>
    <c:legend>
      <c:legendPos val="b"/>
      <c:layout>
        <c:manualLayout>
          <c:xMode val="edge"/>
          <c:yMode val="edge"/>
          <c:x val="0.65459706546767138"/>
          <c:y val="0.91131571129777855"/>
          <c:w val="0.34293466303308345"/>
          <c:h val="8.3862802029041741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40763888888889"/>
          <c:y val="4.9980491479642224E-2"/>
          <c:w val="0.66013055555555555"/>
          <c:h val="0.61760277777777772"/>
        </c:manualLayout>
      </c:layout>
      <c:areaChart>
        <c:grouping val="standard"/>
        <c:varyColors val="0"/>
        <c:ser>
          <c:idx val="0"/>
          <c:order val="0"/>
          <c:tx>
            <c:strRef>
              <c:f>'PLHIV_NI_Deaths (2)'!$C$2</c:f>
              <c:strCache>
                <c:ptCount val="1"/>
                <c:pt idx="0">
                  <c:v>PLHIV Upper bound</c:v>
                </c:pt>
              </c:strCache>
            </c:strRef>
          </c:tx>
          <c:spPr>
            <a:solidFill>
              <a:srgbClr val="00B0F0">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(2)'!$C$3:$C$32</c:f>
              <c:numCache>
                <c:formatCode>_-* #,##0_-;\-* #,##0_-;_-* "-"??_-;_-@_-</c:formatCode>
                <c:ptCount val="30"/>
                <c:pt idx="0">
                  <c:v>24</c:v>
                </c:pt>
                <c:pt idx="1">
                  <c:v>33</c:v>
                </c:pt>
                <c:pt idx="2">
                  <c:v>47</c:v>
                </c:pt>
                <c:pt idx="3">
                  <c:v>68</c:v>
                </c:pt>
                <c:pt idx="4">
                  <c:v>97</c:v>
                </c:pt>
                <c:pt idx="5">
                  <c:v>136</c:v>
                </c:pt>
                <c:pt idx="6">
                  <c:v>201</c:v>
                </c:pt>
                <c:pt idx="7">
                  <c:v>276</c:v>
                </c:pt>
                <c:pt idx="8">
                  <c:v>305</c:v>
                </c:pt>
                <c:pt idx="9">
                  <c:v>348</c:v>
                </c:pt>
                <c:pt idx="10">
                  <c:v>377</c:v>
                </c:pt>
                <c:pt idx="11">
                  <c:v>408</c:v>
                </c:pt>
                <c:pt idx="12">
                  <c:v>472</c:v>
                </c:pt>
                <c:pt idx="13">
                  <c:v>544</c:v>
                </c:pt>
                <c:pt idx="14">
                  <c:v>612</c:v>
                </c:pt>
                <c:pt idx="15">
                  <c:v>649</c:v>
                </c:pt>
                <c:pt idx="16">
                  <c:v>662</c:v>
                </c:pt>
                <c:pt idx="17">
                  <c:v>690</c:v>
                </c:pt>
                <c:pt idx="18">
                  <c:v>728</c:v>
                </c:pt>
                <c:pt idx="19">
                  <c:v>770</c:v>
                </c:pt>
                <c:pt idx="20">
                  <c:v>804</c:v>
                </c:pt>
                <c:pt idx="21">
                  <c:v>854</c:v>
                </c:pt>
                <c:pt idx="22">
                  <c:v>927</c:v>
                </c:pt>
                <c:pt idx="23">
                  <c:v>1026</c:v>
                </c:pt>
                <c:pt idx="24">
                  <c:v>1183</c:v>
                </c:pt>
                <c:pt idx="25">
                  <c:v>1362</c:v>
                </c:pt>
                <c:pt idx="26">
                  <c:v>1524</c:v>
                </c:pt>
                <c:pt idx="27">
                  <c:v>1735</c:v>
                </c:pt>
                <c:pt idx="28">
                  <c:v>1950</c:v>
                </c:pt>
                <c:pt idx="29">
                  <c:v>2162</c:v>
                </c:pt>
              </c:numCache>
            </c:numRef>
          </c:val>
          <c:extLst>
            <c:ext xmlns:c16="http://schemas.microsoft.com/office/drawing/2014/chart" uri="{C3380CC4-5D6E-409C-BE32-E72D297353CC}">
              <c16:uniqueId val="{00000001-9D1F-4C96-9772-7F0B859553B4}"/>
            </c:ext>
          </c:extLst>
        </c:ser>
        <c:ser>
          <c:idx val="2"/>
          <c:order val="2"/>
          <c:tx>
            <c:strRef>
              <c:f>'PLHIV_NI_Deaths (2)'!$E$2</c:f>
              <c:strCache>
                <c:ptCount val="1"/>
                <c:pt idx="0">
                  <c:v>PLHIV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(2)'!$E$3:$E$32</c:f>
              <c:numCache>
                <c:formatCode>_-* #,##0_-;\-* #,##0_-;_-* "-"??_-;_-@_-</c:formatCode>
                <c:ptCount val="30"/>
                <c:pt idx="0">
                  <c:v>13</c:v>
                </c:pt>
                <c:pt idx="1">
                  <c:v>18</c:v>
                </c:pt>
                <c:pt idx="2">
                  <c:v>24</c:v>
                </c:pt>
                <c:pt idx="3">
                  <c:v>31</c:v>
                </c:pt>
                <c:pt idx="4">
                  <c:v>37</c:v>
                </c:pt>
                <c:pt idx="5">
                  <c:v>44</c:v>
                </c:pt>
                <c:pt idx="6">
                  <c:v>51</c:v>
                </c:pt>
                <c:pt idx="7">
                  <c:v>58</c:v>
                </c:pt>
                <c:pt idx="8">
                  <c:v>67</c:v>
                </c:pt>
                <c:pt idx="9">
                  <c:v>75</c:v>
                </c:pt>
                <c:pt idx="10">
                  <c:v>85</c:v>
                </c:pt>
                <c:pt idx="11">
                  <c:v>97</c:v>
                </c:pt>
                <c:pt idx="12">
                  <c:v>112</c:v>
                </c:pt>
                <c:pt idx="13">
                  <c:v>127</c:v>
                </c:pt>
                <c:pt idx="14">
                  <c:v>148</c:v>
                </c:pt>
                <c:pt idx="15">
                  <c:v>171</c:v>
                </c:pt>
                <c:pt idx="16">
                  <c:v>196</c:v>
                </c:pt>
                <c:pt idx="17">
                  <c:v>227</c:v>
                </c:pt>
                <c:pt idx="18">
                  <c:v>258</c:v>
                </c:pt>
                <c:pt idx="19">
                  <c:v>288</c:v>
                </c:pt>
                <c:pt idx="20">
                  <c:v>327</c:v>
                </c:pt>
                <c:pt idx="21">
                  <c:v>359</c:v>
                </c:pt>
                <c:pt idx="22">
                  <c:v>400</c:v>
                </c:pt>
                <c:pt idx="23">
                  <c:v>437</c:v>
                </c:pt>
                <c:pt idx="24">
                  <c:v>471</c:v>
                </c:pt>
                <c:pt idx="25">
                  <c:v>504</c:v>
                </c:pt>
                <c:pt idx="26">
                  <c:v>545</c:v>
                </c:pt>
                <c:pt idx="27">
                  <c:v>590</c:v>
                </c:pt>
                <c:pt idx="28">
                  <c:v>630</c:v>
                </c:pt>
                <c:pt idx="29">
                  <c:v>673</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5327488"/>
        <c:axId val="45329024"/>
      </c:areaChart>
      <c:lineChart>
        <c:grouping val="standard"/>
        <c:varyColors val="0"/>
        <c:ser>
          <c:idx val="1"/>
          <c:order val="1"/>
          <c:tx>
            <c:strRef>
              <c:f>'PLHIV_NI_Deaths (2)'!$D$2</c:f>
              <c:strCache>
                <c:ptCount val="1"/>
                <c:pt idx="0">
                  <c:v>PLHIV</c:v>
                </c:pt>
              </c:strCache>
            </c:strRef>
          </c:tx>
          <c:spPr>
            <a:ln w="38100">
              <a:solidFill>
                <a:srgbClr val="63CDF6"/>
              </a:solidFill>
              <a:prstDash val="solid"/>
            </a:ln>
          </c:spPr>
          <c:marker>
            <c:symbol val="none"/>
          </c:marker>
          <c:dLbls>
            <c:dLbl>
              <c:idx val="29"/>
              <c:tx>
                <c:rich>
                  <a:bodyPr/>
                  <a:lstStyle/>
                  <a:p>
                    <a:r>
                      <a:rPr lang="en-US" dirty="0"/>
                      <a:t>1,000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33D-4226-AB0D-03D7DD04C2E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(2)'!$D$3:$D$32</c:f>
              <c:numCache>
                <c:formatCode>_-* #,##0_-;\-* #,##0_-;_-* "-"??_-;_-@_-</c:formatCode>
                <c:ptCount val="30"/>
                <c:pt idx="0">
                  <c:v>19</c:v>
                </c:pt>
                <c:pt idx="1">
                  <c:v>25</c:v>
                </c:pt>
                <c:pt idx="2">
                  <c:v>32</c:v>
                </c:pt>
                <c:pt idx="3">
                  <c:v>41</c:v>
                </c:pt>
                <c:pt idx="4">
                  <c:v>49</c:v>
                </c:pt>
                <c:pt idx="5">
                  <c:v>58</c:v>
                </c:pt>
                <c:pt idx="6">
                  <c:v>68</c:v>
                </c:pt>
                <c:pt idx="7">
                  <c:v>80</c:v>
                </c:pt>
                <c:pt idx="8">
                  <c:v>92</c:v>
                </c:pt>
                <c:pt idx="9">
                  <c:v>106</c:v>
                </c:pt>
                <c:pt idx="10">
                  <c:v>122</c:v>
                </c:pt>
                <c:pt idx="11">
                  <c:v>139</c:v>
                </c:pt>
                <c:pt idx="12">
                  <c:v>159</c:v>
                </c:pt>
                <c:pt idx="13">
                  <c:v>181</c:v>
                </c:pt>
                <c:pt idx="14">
                  <c:v>207</c:v>
                </c:pt>
                <c:pt idx="15">
                  <c:v>235</c:v>
                </c:pt>
                <c:pt idx="16">
                  <c:v>269</c:v>
                </c:pt>
                <c:pt idx="17">
                  <c:v>306</c:v>
                </c:pt>
                <c:pt idx="18">
                  <c:v>347</c:v>
                </c:pt>
                <c:pt idx="19">
                  <c:v>392</c:v>
                </c:pt>
                <c:pt idx="20">
                  <c:v>439</c:v>
                </c:pt>
                <c:pt idx="21">
                  <c:v>490</c:v>
                </c:pt>
                <c:pt idx="22">
                  <c:v>544</c:v>
                </c:pt>
                <c:pt idx="23">
                  <c:v>602</c:v>
                </c:pt>
                <c:pt idx="24">
                  <c:v>663</c:v>
                </c:pt>
                <c:pt idx="25">
                  <c:v>729</c:v>
                </c:pt>
                <c:pt idx="26">
                  <c:v>799</c:v>
                </c:pt>
                <c:pt idx="27">
                  <c:v>876</c:v>
                </c:pt>
                <c:pt idx="28">
                  <c:v>959</c:v>
                </c:pt>
                <c:pt idx="29">
                  <c:v>1048</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5327488"/>
        <c:axId val="45329024"/>
      </c:lineChart>
      <c:catAx>
        <c:axId val="4532748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329024"/>
        <c:crosses val="autoZero"/>
        <c:auto val="1"/>
        <c:lblAlgn val="ctr"/>
        <c:lblOffset val="100"/>
        <c:tickMarkSkip val="1"/>
        <c:noMultiLvlLbl val="0"/>
      </c:catAx>
      <c:valAx>
        <c:axId val="4532902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5327488"/>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53265196155116"/>
          <c:y val="0.10435353049306087"/>
          <c:w val="0.88035542577045423"/>
          <c:h val="0.5386937216062182"/>
        </c:manualLayout>
      </c:layout>
      <c:barChart>
        <c:barDir val="col"/>
        <c:grouping val="clustered"/>
        <c:varyColors val="0"/>
        <c:ser>
          <c:idx val="0"/>
          <c:order val="0"/>
          <c:tx>
            <c:strRef>
              <c:f>'Risk Behavior'!$C$10</c:f>
              <c:strCache>
                <c:ptCount val="1"/>
                <c:pt idx="0">
                  <c:v>2004-05</c:v>
                </c:pt>
              </c:strCache>
            </c:strRef>
          </c:tx>
          <c:spPr>
            <a:solidFill>
              <a:srgbClr val="F68222"/>
            </a:solidFill>
            <a:ln>
              <a:noFill/>
            </a:ln>
          </c:spPr>
          <c:invertIfNegative val="0"/>
          <c:dPt>
            <c:idx val="0"/>
            <c:invertIfNegative val="0"/>
            <c:bubble3D val="0"/>
            <c:extLst>
              <c:ext xmlns:c16="http://schemas.microsoft.com/office/drawing/2014/chart" uri="{C3380CC4-5D6E-409C-BE32-E72D297353CC}">
                <c16:uniqueId val="{00000000-3488-405C-A6B6-DB56A69CFD03}"/>
              </c:ext>
            </c:extLst>
          </c:dPt>
          <c:dPt>
            <c:idx val="2"/>
            <c:invertIfNegative val="0"/>
            <c:bubble3D val="0"/>
            <c:extLst>
              <c:ext xmlns:c16="http://schemas.microsoft.com/office/drawing/2014/chart" uri="{C3380CC4-5D6E-409C-BE32-E72D297353CC}">
                <c16:uniqueId val="{00000001-3488-405C-A6B6-DB56A69CFD0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Behavior'!$A$11:$B$17</c:f>
              <c:multiLvlStrCache>
                <c:ptCount val="7"/>
                <c:lvl>
                  <c:pt idx="0">
                    <c:v>2004-05</c:v>
                  </c:pt>
                  <c:pt idx="1">
                    <c:v>2008</c:v>
                  </c:pt>
                  <c:pt idx="2">
                    <c:v>2004-05</c:v>
                  </c:pt>
                  <c:pt idx="3">
                    <c:v>2008</c:v>
                  </c:pt>
                  <c:pt idx="4">
                    <c:v>2008</c:v>
                  </c:pt>
                  <c:pt idx="5">
                    <c:v>2008</c:v>
                  </c:pt>
                  <c:pt idx="6">
                    <c:v>2008</c:v>
                  </c:pt>
                </c:lvl>
                <c:lvl>
                  <c:pt idx="0">
                    <c:v>STI clinic attendees
(male)</c:v>
                  </c:pt>
                  <c:pt idx="2">
                    <c:v>Uniformed services personnel</c:v>
                  </c:pt>
                  <c:pt idx="4">
                    <c:v>Tertiary students
(male)</c:v>
                  </c:pt>
                  <c:pt idx="5">
                    <c:v>Tertiary students
(female)</c:v>
                  </c:pt>
                  <c:pt idx="6">
                    <c:v>Seafarers </c:v>
                  </c:pt>
                </c:lvl>
              </c:multiLvlStrCache>
            </c:multiLvlStrRef>
          </c:cat>
          <c:val>
            <c:numRef>
              <c:f>'Risk Behavior'!$C$11:$C$17</c:f>
              <c:numCache>
                <c:formatCode>General</c:formatCode>
                <c:ptCount val="7"/>
                <c:pt idx="0" formatCode="0">
                  <c:v>20.7</c:v>
                </c:pt>
                <c:pt idx="2" formatCode="0">
                  <c:v>6</c:v>
                </c:pt>
              </c:numCache>
            </c:numRef>
          </c:val>
          <c:extLst>
            <c:ext xmlns:c16="http://schemas.microsoft.com/office/drawing/2014/chart" uri="{C3380CC4-5D6E-409C-BE32-E72D297353CC}">
              <c16:uniqueId val="{00000002-3488-405C-A6B6-DB56A69CFD03}"/>
            </c:ext>
          </c:extLst>
        </c:ser>
        <c:ser>
          <c:idx val="1"/>
          <c:order val="1"/>
          <c:tx>
            <c:strRef>
              <c:f>'Risk Behavior'!$D$10</c:f>
              <c:strCache>
                <c:ptCount val="1"/>
                <c:pt idx="0">
                  <c:v>2008</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Behavior'!$A$11:$B$17</c:f>
              <c:multiLvlStrCache>
                <c:ptCount val="7"/>
                <c:lvl>
                  <c:pt idx="0">
                    <c:v>2004-05</c:v>
                  </c:pt>
                  <c:pt idx="1">
                    <c:v>2008</c:v>
                  </c:pt>
                  <c:pt idx="2">
                    <c:v>2004-05</c:v>
                  </c:pt>
                  <c:pt idx="3">
                    <c:v>2008</c:v>
                  </c:pt>
                  <c:pt idx="4">
                    <c:v>2008</c:v>
                  </c:pt>
                  <c:pt idx="5">
                    <c:v>2008</c:v>
                  </c:pt>
                  <c:pt idx="6">
                    <c:v>2008</c:v>
                  </c:pt>
                </c:lvl>
                <c:lvl>
                  <c:pt idx="0">
                    <c:v>STI clinic attendees
(male)</c:v>
                  </c:pt>
                  <c:pt idx="2">
                    <c:v>Uniformed services personnel</c:v>
                  </c:pt>
                  <c:pt idx="4">
                    <c:v>Tertiary students
(male)</c:v>
                  </c:pt>
                  <c:pt idx="5">
                    <c:v>Tertiary students
(female)</c:v>
                  </c:pt>
                  <c:pt idx="6">
                    <c:v>Seafarers </c:v>
                  </c:pt>
                </c:lvl>
              </c:multiLvlStrCache>
            </c:multiLvlStrRef>
          </c:cat>
          <c:val>
            <c:numRef>
              <c:f>'Risk Behavior'!$D$11:$D$17</c:f>
              <c:numCache>
                <c:formatCode>0</c:formatCode>
                <c:ptCount val="7"/>
                <c:pt idx="1">
                  <c:v>7</c:v>
                </c:pt>
                <c:pt idx="3">
                  <c:v>11</c:v>
                </c:pt>
                <c:pt idx="4">
                  <c:v>9</c:v>
                </c:pt>
                <c:pt idx="5">
                  <c:v>2</c:v>
                </c:pt>
                <c:pt idx="6">
                  <c:v>7.6</c:v>
                </c:pt>
              </c:numCache>
            </c:numRef>
          </c:val>
          <c:extLst>
            <c:ext xmlns:c16="http://schemas.microsoft.com/office/drawing/2014/chart" uri="{C3380CC4-5D6E-409C-BE32-E72D297353CC}">
              <c16:uniqueId val="{00000003-3488-405C-A6B6-DB56A69CFD03}"/>
            </c:ext>
          </c:extLst>
        </c:ser>
        <c:dLbls>
          <c:showLegendKey val="0"/>
          <c:showVal val="0"/>
          <c:showCatName val="0"/>
          <c:showSerName val="0"/>
          <c:showPercent val="0"/>
          <c:showBubbleSize val="0"/>
        </c:dLbls>
        <c:gapWidth val="60"/>
        <c:axId val="138585600"/>
        <c:axId val="138587136"/>
      </c:barChart>
      <c:catAx>
        <c:axId val="138585600"/>
        <c:scaling>
          <c:orientation val="minMax"/>
        </c:scaling>
        <c:delete val="0"/>
        <c:axPos val="b"/>
        <c:numFmt formatCode="General" sourceLinked="0"/>
        <c:majorTickMark val="out"/>
        <c:minorTickMark val="none"/>
        <c:tickLblPos val="nextTo"/>
        <c:crossAx val="138587136"/>
        <c:crosses val="autoZero"/>
        <c:auto val="1"/>
        <c:lblAlgn val="ctr"/>
        <c:lblOffset val="100"/>
        <c:noMultiLvlLbl val="0"/>
      </c:catAx>
      <c:valAx>
        <c:axId val="138587136"/>
        <c:scaling>
          <c:orientation val="minMax"/>
          <c:max val="50"/>
          <c:min val="0"/>
        </c:scaling>
        <c:delete val="0"/>
        <c:axPos val="l"/>
        <c:title>
          <c:tx>
            <c:rich>
              <a:bodyPr rot="0" vert="horz"/>
              <a:lstStyle/>
              <a:p>
                <a:pPr>
                  <a:defRPr/>
                </a:pPr>
                <a:r>
                  <a:rPr lang="en-GB" dirty="0"/>
                  <a:t>%</a:t>
                </a:r>
              </a:p>
            </c:rich>
          </c:tx>
          <c:layout>
            <c:manualLayout>
              <c:xMode val="edge"/>
              <c:yMode val="edge"/>
              <c:x val="1.0512176044219638E-2"/>
              <c:y val="5.943495725282625E-2"/>
            </c:manualLayout>
          </c:layout>
          <c:overlay val="0"/>
        </c:title>
        <c:numFmt formatCode="0" sourceLinked="1"/>
        <c:majorTickMark val="out"/>
        <c:minorTickMark val="none"/>
        <c:tickLblPos val="nextTo"/>
        <c:crossAx val="138585600"/>
        <c:crosses val="autoZero"/>
        <c:crossBetween val="between"/>
        <c:majorUnit val="10"/>
      </c:valAx>
    </c:plotArea>
    <c:legend>
      <c:legendPos val="r"/>
      <c:layout>
        <c:manualLayout>
          <c:xMode val="edge"/>
          <c:yMode val="edge"/>
          <c:x val="0.53887093914585171"/>
          <c:y val="5.934350864924931E-2"/>
          <c:w val="0.44346901670403782"/>
          <c:h val="0.1485702284888075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9069588175731"/>
          <c:y val="8.0550343944394906E-2"/>
          <c:w val="0.86319383460012722"/>
          <c:h val="0.74422504023148051"/>
        </c:manualLayout>
      </c:layout>
      <c:barChart>
        <c:barDir val="col"/>
        <c:grouping val="clustered"/>
        <c:varyColors val="0"/>
        <c:ser>
          <c:idx val="0"/>
          <c:order val="0"/>
          <c:tx>
            <c:strRef>
              <c:f>'comp know_KP'!$B$2</c:f>
              <c:strCache>
                <c:ptCount val="1"/>
                <c:pt idx="0">
                  <c:v>Female sex workers</c:v>
                </c:pt>
              </c:strCache>
            </c:strRef>
          </c:tx>
          <c:spPr>
            <a:solidFill>
              <a:srgbClr val="E31837"/>
            </a:solidFill>
            <a:ln>
              <a:noFill/>
            </a:ln>
            <a:effectLst>
              <a:outerShdw sx="1000" sy="1000" rotWithShape="0">
                <a:srgbClr val="000000"/>
              </a:outerShdw>
            </a:effectLst>
          </c:spPr>
          <c:invertIfNegative val="0"/>
          <c:dPt>
            <c:idx val="0"/>
            <c:invertIfNegative val="0"/>
            <c:bubble3D val="0"/>
            <c:extLst>
              <c:ext xmlns:c16="http://schemas.microsoft.com/office/drawing/2014/chart" uri="{C3380CC4-5D6E-409C-BE32-E72D297353CC}">
                <c16:uniqueId val="{00000000-A3E3-4029-9E23-61592994BAD6}"/>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know_KP'!$A$3:$A$8</c:f>
              <c:strCache>
                <c:ptCount val="6"/>
                <c:pt idx="0">
                  <c:v>Female sex 
workers</c:v>
                </c:pt>
                <c:pt idx="1">
                  <c:v>Transgender 
sex workers</c:v>
                </c:pt>
                <c:pt idx="2">
                  <c:v>Labasa</c:v>
                </c:pt>
                <c:pt idx="3">
                  <c:v>Lautoka</c:v>
                </c:pt>
                <c:pt idx="4">
                  <c:v>Suva</c:v>
                </c:pt>
                <c:pt idx="5">
                  <c:v>Nadi</c:v>
                </c:pt>
              </c:strCache>
            </c:strRef>
          </c:cat>
          <c:val>
            <c:numRef>
              <c:f>'comp know_KP'!$B$3:$B$8</c:f>
              <c:numCache>
                <c:formatCode>General</c:formatCode>
                <c:ptCount val="6"/>
                <c:pt idx="0">
                  <c:v>35</c:v>
                </c:pt>
              </c:numCache>
            </c:numRef>
          </c:val>
          <c:extLst>
            <c:ext xmlns:c16="http://schemas.microsoft.com/office/drawing/2014/chart" uri="{C3380CC4-5D6E-409C-BE32-E72D297353CC}">
              <c16:uniqueId val="{00000001-A3E3-4029-9E23-61592994BAD6}"/>
            </c:ext>
          </c:extLst>
        </c:ser>
        <c:ser>
          <c:idx val="1"/>
          <c:order val="1"/>
          <c:tx>
            <c:strRef>
              <c:f>'comp know_KP'!$C$2</c:f>
              <c:strCache>
                <c:ptCount val="1"/>
                <c:pt idx="0">
                  <c:v>Transgender sex workers</c:v>
                </c:pt>
              </c:strCache>
            </c:strRef>
          </c:tx>
          <c:spPr>
            <a:solidFill>
              <a:srgbClr val="F78E1E"/>
            </a:solidFill>
            <a:ln>
              <a:noFill/>
            </a:ln>
            <a:effectLst>
              <a:outerShdw dist="20000" sx="1000" sy="1000" rotWithShape="0">
                <a:srgbClr val="000000"/>
              </a:outerShdw>
            </a:effectLst>
          </c:spPr>
          <c:invertIfNegative val="0"/>
          <c:dPt>
            <c:idx val="0"/>
            <c:invertIfNegative val="0"/>
            <c:bubble3D val="0"/>
            <c:extLst>
              <c:ext xmlns:c16="http://schemas.microsoft.com/office/drawing/2014/chart" uri="{C3380CC4-5D6E-409C-BE32-E72D297353CC}">
                <c16:uniqueId val="{00000002-A3E3-4029-9E23-61592994BAD6}"/>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know_KP'!$A$3:$A$8</c:f>
              <c:strCache>
                <c:ptCount val="6"/>
                <c:pt idx="0">
                  <c:v>Female sex 
workers</c:v>
                </c:pt>
                <c:pt idx="1">
                  <c:v>Transgender 
sex workers</c:v>
                </c:pt>
                <c:pt idx="2">
                  <c:v>Labasa</c:v>
                </c:pt>
                <c:pt idx="3">
                  <c:v>Lautoka</c:v>
                </c:pt>
                <c:pt idx="4">
                  <c:v>Suva</c:v>
                </c:pt>
                <c:pt idx="5">
                  <c:v>Nadi</c:v>
                </c:pt>
              </c:strCache>
            </c:strRef>
          </c:cat>
          <c:val>
            <c:numRef>
              <c:f>'comp know_KP'!$C$3:$C$8</c:f>
              <c:numCache>
                <c:formatCode>General</c:formatCode>
                <c:ptCount val="6"/>
                <c:pt idx="1">
                  <c:v>41</c:v>
                </c:pt>
              </c:numCache>
            </c:numRef>
          </c:val>
          <c:extLst>
            <c:ext xmlns:c16="http://schemas.microsoft.com/office/drawing/2014/chart" uri="{C3380CC4-5D6E-409C-BE32-E72D297353CC}">
              <c16:uniqueId val="{00000003-A3E3-4029-9E23-61592994BAD6}"/>
            </c:ext>
          </c:extLst>
        </c:ser>
        <c:ser>
          <c:idx val="2"/>
          <c:order val="2"/>
          <c:tx>
            <c:strRef>
              <c:f>'comp know_KP'!$D$2</c:f>
              <c:strCache>
                <c:ptCount val="1"/>
                <c:pt idx="0">
                  <c:v>Both female and transgender sex workers</c:v>
                </c:pt>
              </c:strCache>
            </c:strRef>
          </c:tx>
          <c:spPr>
            <a:solidFill>
              <a:srgbClr val="00AEEF"/>
            </a:solidFill>
            <a:ln>
              <a:noFill/>
            </a:ln>
            <a:effectLst>
              <a:outerShdw dist="20000" sx="1000" sy="1000" rotWithShape="0">
                <a:srgbClr val="000000"/>
              </a:outerShdw>
            </a:effectLst>
          </c:spPr>
          <c:invertIfNegative val="0"/>
          <c:dPt>
            <c:idx val="0"/>
            <c:invertIfNegative val="0"/>
            <c:bubble3D val="0"/>
            <c:extLst>
              <c:ext xmlns:c16="http://schemas.microsoft.com/office/drawing/2014/chart" uri="{C3380CC4-5D6E-409C-BE32-E72D297353CC}">
                <c16:uniqueId val="{00000004-A3E3-4029-9E23-61592994BAD6}"/>
              </c:ext>
            </c:extLst>
          </c:dPt>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know_KP'!$A$3:$A$8</c:f>
              <c:strCache>
                <c:ptCount val="6"/>
                <c:pt idx="0">
                  <c:v>Female sex 
workers</c:v>
                </c:pt>
                <c:pt idx="1">
                  <c:v>Transgender 
sex workers</c:v>
                </c:pt>
                <c:pt idx="2">
                  <c:v>Labasa</c:v>
                </c:pt>
                <c:pt idx="3">
                  <c:v>Lautoka</c:v>
                </c:pt>
                <c:pt idx="4">
                  <c:v>Suva</c:v>
                </c:pt>
                <c:pt idx="5">
                  <c:v>Nadi</c:v>
                </c:pt>
              </c:strCache>
            </c:strRef>
          </c:cat>
          <c:val>
            <c:numRef>
              <c:f>'comp know_KP'!$D$3:$D$8</c:f>
              <c:numCache>
                <c:formatCode>General</c:formatCode>
                <c:ptCount val="6"/>
                <c:pt idx="2">
                  <c:v>15</c:v>
                </c:pt>
                <c:pt idx="3">
                  <c:v>41</c:v>
                </c:pt>
                <c:pt idx="4">
                  <c:v>34</c:v>
                </c:pt>
                <c:pt idx="5">
                  <c:v>48</c:v>
                </c:pt>
              </c:numCache>
            </c:numRef>
          </c:val>
          <c:extLst>
            <c:ext xmlns:c16="http://schemas.microsoft.com/office/drawing/2014/chart" uri="{C3380CC4-5D6E-409C-BE32-E72D297353CC}">
              <c16:uniqueId val="{00000005-A3E3-4029-9E23-61592994BAD6}"/>
            </c:ext>
          </c:extLst>
        </c:ser>
        <c:dLbls>
          <c:showLegendKey val="0"/>
          <c:showVal val="0"/>
          <c:showCatName val="0"/>
          <c:showSerName val="0"/>
          <c:showPercent val="0"/>
          <c:showBubbleSize val="0"/>
        </c:dLbls>
        <c:gapWidth val="120"/>
        <c:overlap val="52"/>
        <c:axId val="139529216"/>
        <c:axId val="139596544"/>
      </c:barChart>
      <c:catAx>
        <c:axId val="139529216"/>
        <c:scaling>
          <c:orientation val="minMax"/>
        </c:scaling>
        <c:delete val="0"/>
        <c:axPos val="b"/>
        <c:numFmt formatCode="General" sourceLinked="0"/>
        <c:majorTickMark val="out"/>
        <c:minorTickMark val="none"/>
        <c:tickLblPos val="nextTo"/>
        <c:crossAx val="139596544"/>
        <c:crosses val="autoZero"/>
        <c:auto val="1"/>
        <c:lblAlgn val="ctr"/>
        <c:lblOffset val="100"/>
        <c:noMultiLvlLbl val="0"/>
      </c:catAx>
      <c:valAx>
        <c:axId val="139596544"/>
        <c:scaling>
          <c:orientation val="minMax"/>
          <c:max val="100"/>
          <c:min val="0"/>
        </c:scaling>
        <c:delete val="0"/>
        <c:axPos val="l"/>
        <c:title>
          <c:tx>
            <c:rich>
              <a:bodyPr rot="-5400000" vert="horz"/>
              <a:lstStyle/>
              <a:p>
                <a:pPr>
                  <a:defRPr/>
                </a:pPr>
                <a:r>
                  <a:rPr lang="en-GB"/>
                  <a:t>Comprehensive knowledge (%)</a:t>
                </a:r>
              </a:p>
            </c:rich>
          </c:tx>
          <c:layout>
            <c:manualLayout>
              <c:xMode val="edge"/>
              <c:yMode val="edge"/>
              <c:x val="1.6776145243121134E-2"/>
              <c:y val="3.6241367217211343E-2"/>
            </c:manualLayout>
          </c:layout>
          <c:overlay val="0"/>
        </c:title>
        <c:numFmt formatCode="General" sourceLinked="1"/>
        <c:majorTickMark val="out"/>
        <c:minorTickMark val="none"/>
        <c:tickLblPos val="nextTo"/>
        <c:crossAx val="139529216"/>
        <c:crosses val="autoZero"/>
        <c:crossBetween val="between"/>
        <c:majorUnit val="20"/>
      </c:valAx>
    </c:plotArea>
    <c:legend>
      <c:legendPos val="b"/>
      <c:layout>
        <c:manualLayout>
          <c:xMode val="edge"/>
          <c:yMode val="edge"/>
          <c:x val="0.44133809985523165"/>
          <c:y val="1.8086903979316241E-2"/>
          <c:w val="0.53076929229999215"/>
          <c:h val="0.2909843055034733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53874126030814"/>
          <c:y val="0.25770781182955921"/>
          <c:w val="0.65804469083604755"/>
          <c:h val="0.60550939941858317"/>
        </c:manualLayout>
      </c:layout>
      <c:barChart>
        <c:barDir val="bar"/>
        <c:grouping val="clustered"/>
        <c:varyColors val="0"/>
        <c:ser>
          <c:idx val="0"/>
          <c:order val="0"/>
          <c:tx>
            <c:strRef>
              <c:f>'comp know_students'!$D$3</c:f>
              <c:strCache>
                <c:ptCount val="1"/>
                <c:pt idx="0">
                  <c:v>Female</c:v>
                </c:pt>
              </c:strCache>
            </c:strRef>
          </c:tx>
          <c:spPr>
            <a:solidFill>
              <a:srgbClr val="E31837"/>
            </a:solidFill>
            <a:ln>
              <a:noFill/>
            </a:ln>
          </c:spPr>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know_students'!$B$4:$B$6</c:f>
              <c:strCache>
                <c:ptCount val="3"/>
                <c:pt idx="0">
                  <c:v>Total</c:v>
                </c:pt>
                <c:pt idx="1">
                  <c:v>15-19 year</c:v>
                </c:pt>
                <c:pt idx="2">
                  <c:v>20-24 year</c:v>
                </c:pt>
              </c:strCache>
            </c:strRef>
          </c:cat>
          <c:val>
            <c:numRef>
              <c:f>'comp know_students'!$D$4:$D$6</c:f>
              <c:numCache>
                <c:formatCode>0</c:formatCode>
                <c:ptCount val="3"/>
                <c:pt idx="0" formatCode="General">
                  <c:v>54</c:v>
                </c:pt>
                <c:pt idx="1">
                  <c:v>55.1</c:v>
                </c:pt>
                <c:pt idx="2" formatCode="General">
                  <c:v>54</c:v>
                </c:pt>
              </c:numCache>
            </c:numRef>
          </c:val>
          <c:extLst>
            <c:ext xmlns:c16="http://schemas.microsoft.com/office/drawing/2014/chart" uri="{C3380CC4-5D6E-409C-BE32-E72D297353CC}">
              <c16:uniqueId val="{00000000-5E96-4C30-84E4-BDF7D6EDA5C4}"/>
            </c:ext>
          </c:extLst>
        </c:ser>
        <c:ser>
          <c:idx val="1"/>
          <c:order val="1"/>
          <c:tx>
            <c:strRef>
              <c:f>'comp know_students'!$E$3</c:f>
              <c:strCache>
                <c:ptCount val="1"/>
                <c:pt idx="0">
                  <c:v>Male</c:v>
                </c:pt>
              </c:strCache>
            </c:strRef>
          </c:tx>
          <c:spPr>
            <a:solidFill>
              <a:srgbClr val="00AEEF"/>
            </a:solidFill>
            <a:ln>
              <a:noFill/>
            </a:ln>
          </c:spPr>
          <c:invertIfNegative val="0"/>
          <c:dLbls>
            <c:dLbl>
              <c:idx val="0"/>
              <c:tx>
                <c:rich>
                  <a:bodyPr/>
                  <a:lstStyle/>
                  <a:p>
                    <a:r>
                      <a:rPr lang="en-US">
                        <a:solidFill>
                          <a:schemeClr val="bg1"/>
                        </a:solidFill>
                      </a:rPr>
                      <a:t>50</a:t>
                    </a:r>
                    <a:endParaRPr lang="en-US"/>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E96-4C30-84E4-BDF7D6EDA5C4}"/>
                </c:ext>
              </c:extLst>
            </c:dLbl>
            <c:dLbl>
              <c:idx val="1"/>
              <c:tx>
                <c:rich>
                  <a:bodyPr/>
                  <a:lstStyle/>
                  <a:p>
                    <a:r>
                      <a:rPr lang="en-US">
                        <a:solidFill>
                          <a:schemeClr val="bg1"/>
                        </a:solidFill>
                      </a:rPr>
                      <a:t>41</a:t>
                    </a:r>
                    <a:endParaRPr lang="en-US"/>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E96-4C30-84E4-BDF7D6EDA5C4}"/>
                </c:ext>
              </c:extLst>
            </c:dLbl>
            <c:dLbl>
              <c:idx val="2"/>
              <c:tx>
                <c:rich>
                  <a:bodyPr/>
                  <a:lstStyle/>
                  <a:p>
                    <a:r>
                      <a:rPr lang="en-US">
                        <a:solidFill>
                          <a:schemeClr val="bg1"/>
                        </a:solidFill>
                      </a:rPr>
                      <a:t>54</a:t>
                    </a:r>
                    <a:endParaRPr lang="en-US"/>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E96-4C30-84E4-BDF7D6EDA5C4}"/>
                </c:ext>
              </c:extLst>
            </c:dLbl>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know_students'!$B$4:$B$6</c:f>
              <c:strCache>
                <c:ptCount val="3"/>
                <c:pt idx="0">
                  <c:v>Total</c:v>
                </c:pt>
                <c:pt idx="1">
                  <c:v>15-19 year</c:v>
                </c:pt>
                <c:pt idx="2">
                  <c:v>20-24 year</c:v>
                </c:pt>
              </c:strCache>
            </c:strRef>
          </c:cat>
          <c:val>
            <c:numRef>
              <c:f>'comp know_students'!$E$4:$E$6</c:f>
              <c:numCache>
                <c:formatCode>0</c:formatCode>
                <c:ptCount val="3"/>
                <c:pt idx="0" formatCode="General">
                  <c:v>-50</c:v>
                </c:pt>
                <c:pt idx="1">
                  <c:v>-41.2</c:v>
                </c:pt>
                <c:pt idx="2">
                  <c:v>-54.1</c:v>
                </c:pt>
              </c:numCache>
            </c:numRef>
          </c:val>
          <c:extLst>
            <c:ext xmlns:c16="http://schemas.microsoft.com/office/drawing/2014/chart" uri="{C3380CC4-5D6E-409C-BE32-E72D297353CC}">
              <c16:uniqueId val="{00000004-5E96-4C30-84E4-BDF7D6EDA5C4}"/>
            </c:ext>
          </c:extLst>
        </c:ser>
        <c:dLbls>
          <c:showLegendKey val="0"/>
          <c:showVal val="0"/>
          <c:showCatName val="0"/>
          <c:showSerName val="0"/>
          <c:showPercent val="0"/>
          <c:showBubbleSize val="0"/>
        </c:dLbls>
        <c:gapWidth val="150"/>
        <c:overlap val="100"/>
        <c:axId val="139634560"/>
        <c:axId val="139636096"/>
      </c:barChart>
      <c:catAx>
        <c:axId val="139634560"/>
        <c:scaling>
          <c:orientation val="maxMin"/>
        </c:scaling>
        <c:delete val="0"/>
        <c:axPos val="l"/>
        <c:numFmt formatCode="General" sourceLinked="0"/>
        <c:majorTickMark val="none"/>
        <c:minorTickMark val="none"/>
        <c:tickLblPos val="low"/>
        <c:crossAx val="139636096"/>
        <c:crosses val="autoZero"/>
        <c:auto val="1"/>
        <c:lblAlgn val="ctr"/>
        <c:lblOffset val="100"/>
        <c:noMultiLvlLbl val="0"/>
      </c:catAx>
      <c:valAx>
        <c:axId val="139636096"/>
        <c:scaling>
          <c:orientation val="minMax"/>
          <c:max val="100"/>
          <c:min val="-100"/>
        </c:scaling>
        <c:delete val="0"/>
        <c:axPos val="t"/>
        <c:title>
          <c:tx>
            <c:rich>
              <a:bodyPr/>
              <a:lstStyle/>
              <a:p>
                <a:pPr>
                  <a:defRPr/>
                </a:pPr>
                <a:r>
                  <a:rPr lang="en-US" dirty="0"/>
                  <a:t>Comprehensive knowledge (%)</a:t>
                </a:r>
              </a:p>
            </c:rich>
          </c:tx>
          <c:layout>
            <c:manualLayout>
              <c:xMode val="edge"/>
              <c:yMode val="edge"/>
              <c:x val="0.34402701753960113"/>
              <c:y val="6.8112598415027148E-2"/>
            </c:manualLayout>
          </c:layout>
          <c:overlay val="0"/>
        </c:title>
        <c:numFmt formatCode="#,##0;#,##0" sourceLinked="0"/>
        <c:majorTickMark val="out"/>
        <c:minorTickMark val="none"/>
        <c:tickLblPos val="nextTo"/>
        <c:crossAx val="139634560"/>
        <c:crosses val="autoZero"/>
        <c:crossBetween val="between"/>
        <c:majorUnit val="25"/>
      </c:valAx>
      <c:spPr>
        <a:noFill/>
      </c:spPr>
    </c:plotArea>
    <c:legend>
      <c:legendPos val="b"/>
      <c:layout>
        <c:manualLayout>
          <c:xMode val="edge"/>
          <c:yMode val="edge"/>
          <c:x val="0.62110780874954141"/>
          <c:y val="0.89551324581716707"/>
          <c:w val="0.35494702269309014"/>
          <c:h val="7.8938567011072838E-2"/>
        </c:manualLayout>
      </c:layout>
      <c:overlay val="0"/>
    </c:legend>
    <c:plotVisOnly val="1"/>
    <c:dispBlanksAs val="gap"/>
    <c:showDLblsOverMax val="0"/>
  </c:chart>
  <c:spPr>
    <a:noFill/>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468300837395326"/>
          <c:y val="0.24679333561565675"/>
          <c:w val="0.65280746156730396"/>
          <c:h val="0.57559682757046671"/>
        </c:manualLayout>
      </c:layout>
      <c:barChart>
        <c:barDir val="bar"/>
        <c:grouping val="clustered"/>
        <c:varyColors val="0"/>
        <c:ser>
          <c:idx val="0"/>
          <c:order val="0"/>
          <c:tx>
            <c:strRef>
              <c:f>'comp know sti attendees'!$D$2</c:f>
              <c:strCache>
                <c:ptCount val="1"/>
                <c:pt idx="0">
                  <c:v>Female</c:v>
                </c:pt>
              </c:strCache>
            </c:strRef>
          </c:tx>
          <c:spPr>
            <a:solidFill>
              <a:srgbClr val="E31837"/>
            </a:solidFill>
            <a:ln>
              <a:noFill/>
            </a:ln>
          </c:spPr>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sti attendees'!$B$3:$B$6</c:f>
              <c:strCache>
                <c:ptCount val="4"/>
                <c:pt idx="0">
                  <c:v>Total</c:v>
                </c:pt>
                <c:pt idx="1">
                  <c:v>15-19 year</c:v>
                </c:pt>
                <c:pt idx="2">
                  <c:v>20-24 year</c:v>
                </c:pt>
                <c:pt idx="3">
                  <c:v>25-49 year</c:v>
                </c:pt>
              </c:strCache>
            </c:strRef>
          </c:cat>
          <c:val>
            <c:numRef>
              <c:f>'comp know sti attendees'!$D$3:$D$6</c:f>
              <c:numCache>
                <c:formatCode>General</c:formatCode>
                <c:ptCount val="4"/>
                <c:pt idx="0">
                  <c:v>53</c:v>
                </c:pt>
                <c:pt idx="1">
                  <c:v>100</c:v>
                </c:pt>
                <c:pt idx="2">
                  <c:v>52</c:v>
                </c:pt>
                <c:pt idx="3">
                  <c:v>50</c:v>
                </c:pt>
              </c:numCache>
            </c:numRef>
          </c:val>
          <c:extLst>
            <c:ext xmlns:c16="http://schemas.microsoft.com/office/drawing/2014/chart" uri="{C3380CC4-5D6E-409C-BE32-E72D297353CC}">
              <c16:uniqueId val="{00000000-A690-4854-B3A9-4D0DCC772E3F}"/>
            </c:ext>
          </c:extLst>
        </c:ser>
        <c:ser>
          <c:idx val="1"/>
          <c:order val="1"/>
          <c:tx>
            <c:strRef>
              <c:f>'comp know sti attendees'!$E$2</c:f>
              <c:strCache>
                <c:ptCount val="1"/>
                <c:pt idx="0">
                  <c:v>Male</c:v>
                </c:pt>
              </c:strCache>
            </c:strRef>
          </c:tx>
          <c:spPr>
            <a:solidFill>
              <a:srgbClr val="00AEEF"/>
            </a:solidFill>
            <a:ln>
              <a:noFill/>
            </a:ln>
          </c:spPr>
          <c:invertIfNegative val="0"/>
          <c:dLbls>
            <c:dLbl>
              <c:idx val="0"/>
              <c:tx>
                <c:rich>
                  <a:bodyPr/>
                  <a:lstStyle/>
                  <a:p>
                    <a:r>
                      <a:rPr lang="en-US"/>
                      <a:t>50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690-4854-B3A9-4D0DCC772E3F}"/>
                </c:ext>
              </c:extLst>
            </c:dLbl>
            <c:dLbl>
              <c:idx val="1"/>
              <c:tx>
                <c:rich>
                  <a:bodyPr/>
                  <a:lstStyle/>
                  <a:p>
                    <a:r>
                      <a:rPr lang="en-US"/>
                      <a:t>54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690-4854-B3A9-4D0DCC772E3F}"/>
                </c:ext>
              </c:extLst>
            </c:dLbl>
            <c:dLbl>
              <c:idx val="2"/>
              <c:tx>
                <c:rich>
                  <a:bodyPr/>
                  <a:lstStyle/>
                  <a:p>
                    <a:r>
                      <a:rPr lang="en-US"/>
                      <a:t>54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690-4854-B3A9-4D0DCC772E3F}"/>
                </c:ext>
              </c:extLst>
            </c:dLbl>
            <c:dLbl>
              <c:idx val="3"/>
              <c:tx>
                <c:rich>
                  <a:bodyPr/>
                  <a:lstStyle/>
                  <a:p>
                    <a:r>
                      <a:rPr lang="en-US"/>
                      <a:t>46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690-4854-B3A9-4D0DCC772E3F}"/>
                </c:ext>
              </c:extLst>
            </c:dLbl>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sti attendees'!$B$3:$B$6</c:f>
              <c:strCache>
                <c:ptCount val="4"/>
                <c:pt idx="0">
                  <c:v>Total</c:v>
                </c:pt>
                <c:pt idx="1">
                  <c:v>15-19 year</c:v>
                </c:pt>
                <c:pt idx="2">
                  <c:v>20-24 year</c:v>
                </c:pt>
                <c:pt idx="3">
                  <c:v>25-49 year</c:v>
                </c:pt>
              </c:strCache>
            </c:strRef>
          </c:cat>
          <c:val>
            <c:numRef>
              <c:f>'comp know sti attendees'!$E$3:$E$6</c:f>
              <c:numCache>
                <c:formatCode>0</c:formatCode>
                <c:ptCount val="4"/>
                <c:pt idx="0" formatCode="General">
                  <c:v>-50</c:v>
                </c:pt>
                <c:pt idx="1">
                  <c:v>-53.9</c:v>
                </c:pt>
                <c:pt idx="2">
                  <c:v>-53.7</c:v>
                </c:pt>
                <c:pt idx="3">
                  <c:v>-46.2</c:v>
                </c:pt>
              </c:numCache>
            </c:numRef>
          </c:val>
          <c:extLst>
            <c:ext xmlns:c16="http://schemas.microsoft.com/office/drawing/2014/chart" uri="{C3380CC4-5D6E-409C-BE32-E72D297353CC}">
              <c16:uniqueId val="{00000005-A690-4854-B3A9-4D0DCC772E3F}"/>
            </c:ext>
          </c:extLst>
        </c:ser>
        <c:dLbls>
          <c:showLegendKey val="0"/>
          <c:showVal val="0"/>
          <c:showCatName val="0"/>
          <c:showSerName val="0"/>
          <c:showPercent val="0"/>
          <c:showBubbleSize val="0"/>
        </c:dLbls>
        <c:gapWidth val="150"/>
        <c:overlap val="100"/>
        <c:axId val="140805632"/>
        <c:axId val="140807168"/>
      </c:barChart>
      <c:catAx>
        <c:axId val="140805632"/>
        <c:scaling>
          <c:orientation val="maxMin"/>
        </c:scaling>
        <c:delete val="0"/>
        <c:axPos val="l"/>
        <c:numFmt formatCode="General" sourceLinked="1"/>
        <c:majorTickMark val="none"/>
        <c:minorTickMark val="none"/>
        <c:tickLblPos val="low"/>
        <c:crossAx val="140807168"/>
        <c:crosses val="autoZero"/>
        <c:auto val="1"/>
        <c:lblAlgn val="ctr"/>
        <c:lblOffset val="100"/>
        <c:noMultiLvlLbl val="0"/>
      </c:catAx>
      <c:valAx>
        <c:axId val="140807168"/>
        <c:scaling>
          <c:orientation val="minMax"/>
          <c:max val="100"/>
          <c:min val="-100"/>
        </c:scaling>
        <c:delete val="0"/>
        <c:axPos val="t"/>
        <c:title>
          <c:tx>
            <c:rich>
              <a:bodyPr/>
              <a:lstStyle/>
              <a:p>
                <a:pPr>
                  <a:defRPr/>
                </a:pPr>
                <a:r>
                  <a:rPr lang="en-US" dirty="0"/>
                  <a:t>Comprehensive knowledge (%)</a:t>
                </a:r>
              </a:p>
            </c:rich>
          </c:tx>
          <c:layout>
            <c:manualLayout>
              <c:xMode val="edge"/>
              <c:yMode val="edge"/>
              <c:x val="0.33760651244166145"/>
              <c:y val="4.990722278421305E-2"/>
            </c:manualLayout>
          </c:layout>
          <c:overlay val="0"/>
        </c:title>
        <c:numFmt formatCode="#,##0;#,##0" sourceLinked="0"/>
        <c:majorTickMark val="out"/>
        <c:minorTickMark val="none"/>
        <c:tickLblPos val="nextTo"/>
        <c:crossAx val="140805632"/>
        <c:crosses val="autoZero"/>
        <c:crossBetween val="between"/>
        <c:majorUnit val="20"/>
      </c:valAx>
      <c:spPr>
        <a:noFill/>
      </c:spPr>
    </c:plotArea>
    <c:legend>
      <c:legendPos val="b"/>
      <c:layout>
        <c:manualLayout>
          <c:xMode val="edge"/>
          <c:yMode val="edge"/>
          <c:x val="0.65404042407986418"/>
          <c:y val="0.89449953903757273"/>
          <c:w val="0.32268788528632208"/>
          <c:h val="7.783921031610179E-2"/>
        </c:manualLayout>
      </c:layout>
      <c:overlay val="0"/>
    </c:legend>
    <c:plotVisOnly val="1"/>
    <c:dispBlanksAs val="gap"/>
    <c:showDLblsOverMax val="0"/>
  </c:chart>
  <c:spPr>
    <a:noFill/>
  </c:spPr>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73336758878642"/>
          <c:y val="0.12550939620940302"/>
          <c:w val="0.83833860156517859"/>
          <c:h val="0.63141316766197109"/>
        </c:manualLayout>
      </c:layout>
      <c:barChart>
        <c:barDir val="col"/>
        <c:grouping val="clustered"/>
        <c:varyColors val="0"/>
        <c:ser>
          <c:idx val="0"/>
          <c:order val="0"/>
          <c:tx>
            <c:strRef>
              <c:f>'comp know sea fearers'!$C$2</c:f>
              <c:strCache>
                <c:ptCount val="1"/>
                <c:pt idx="0">
                  <c:v>Seafarers</c:v>
                </c:pt>
              </c:strCache>
            </c:strRef>
          </c:tx>
          <c:spPr>
            <a:solidFill>
              <a:srgbClr val="E31837"/>
            </a:solidFill>
            <a:ln>
              <a:noFill/>
            </a:ln>
            <a:effectLst>
              <a:outerShdw sx="1000" sy="1000" rotWithShape="0">
                <a:srgbClr val="000000"/>
              </a:outerShdw>
            </a:effectLst>
          </c:spPr>
          <c:invertIfNegative val="0"/>
          <c:dPt>
            <c:idx val="0"/>
            <c:invertIfNegative val="0"/>
            <c:bubble3D val="0"/>
            <c:extLst>
              <c:ext xmlns:c16="http://schemas.microsoft.com/office/drawing/2014/chart" uri="{C3380CC4-5D6E-409C-BE32-E72D297353CC}">
                <c16:uniqueId val="{00000000-DDC5-41B4-8F54-2D0C155DEC7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 sea fearers'!$A$3:$B$8</c:f>
              <c:multiLvlStrCache>
                <c:ptCount val="6"/>
                <c:lvl>
                  <c:pt idx="0">
                    <c:v>Total</c:v>
                  </c:pt>
                  <c:pt idx="1">
                    <c:v>20-24 yr</c:v>
                  </c:pt>
                  <c:pt idx="2">
                    <c:v>25-29 yr</c:v>
                  </c:pt>
                  <c:pt idx="3">
                    <c:v>Total</c:v>
                  </c:pt>
                  <c:pt idx="4">
                    <c:v>20-24 yr</c:v>
                  </c:pt>
                  <c:pt idx="5">
                    <c:v>25-29 yr</c:v>
                  </c:pt>
                </c:lvl>
                <c:lvl>
                  <c:pt idx="0">
                    <c:v>Seafarers</c:v>
                  </c:pt>
                  <c:pt idx="3">
                    <c:v>Uniformed services</c:v>
                  </c:pt>
                </c:lvl>
              </c:multiLvlStrCache>
            </c:multiLvlStrRef>
          </c:cat>
          <c:val>
            <c:numRef>
              <c:f>'comp know sea fearers'!$C$3:$C$8</c:f>
              <c:numCache>
                <c:formatCode>0</c:formatCode>
                <c:ptCount val="6"/>
                <c:pt idx="0" formatCode="General">
                  <c:v>35</c:v>
                </c:pt>
                <c:pt idx="1">
                  <c:v>34.1</c:v>
                </c:pt>
                <c:pt idx="2">
                  <c:v>35.4</c:v>
                </c:pt>
              </c:numCache>
            </c:numRef>
          </c:val>
          <c:extLst>
            <c:ext xmlns:c16="http://schemas.microsoft.com/office/drawing/2014/chart" uri="{C3380CC4-5D6E-409C-BE32-E72D297353CC}">
              <c16:uniqueId val="{00000001-DDC5-41B4-8F54-2D0C155DEC73}"/>
            </c:ext>
          </c:extLst>
        </c:ser>
        <c:ser>
          <c:idx val="1"/>
          <c:order val="1"/>
          <c:tx>
            <c:strRef>
              <c:f>'comp know sea fearers'!$D$2</c:f>
              <c:strCache>
                <c:ptCount val="1"/>
                <c:pt idx="0">
                  <c:v>Uniformed services</c:v>
                </c:pt>
              </c:strCache>
            </c:strRef>
          </c:tx>
          <c:spPr>
            <a:solidFill>
              <a:srgbClr val="88C540"/>
            </a:solidFill>
            <a:ln>
              <a:noFill/>
            </a:ln>
            <a:effectLst>
              <a:outerShdw dist="20000" sx="1000" sy="1000" rotWithShape="0">
                <a:srgbClr val="000000"/>
              </a:outerShdw>
            </a:effectLst>
          </c:spPr>
          <c:invertIfNegative val="0"/>
          <c:dPt>
            <c:idx val="0"/>
            <c:invertIfNegative val="0"/>
            <c:bubble3D val="0"/>
            <c:spPr>
              <a:pattFill prst="dkUpDiag">
                <a:fgClr>
                  <a:srgbClr val="88C540"/>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3-DDC5-41B4-8F54-2D0C155DEC73}"/>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 sea fearers'!$A$3:$B$8</c:f>
              <c:multiLvlStrCache>
                <c:ptCount val="6"/>
                <c:lvl>
                  <c:pt idx="0">
                    <c:v>Total</c:v>
                  </c:pt>
                  <c:pt idx="1">
                    <c:v>20-24 yr</c:v>
                  </c:pt>
                  <c:pt idx="2">
                    <c:v>25-29 yr</c:v>
                  </c:pt>
                  <c:pt idx="3">
                    <c:v>Total</c:v>
                  </c:pt>
                  <c:pt idx="4">
                    <c:v>20-24 yr</c:v>
                  </c:pt>
                  <c:pt idx="5">
                    <c:v>25-29 yr</c:v>
                  </c:pt>
                </c:lvl>
                <c:lvl>
                  <c:pt idx="0">
                    <c:v>Seafarers</c:v>
                  </c:pt>
                  <c:pt idx="3">
                    <c:v>Uniformed services</c:v>
                  </c:pt>
                </c:lvl>
              </c:multiLvlStrCache>
            </c:multiLvlStrRef>
          </c:cat>
          <c:val>
            <c:numRef>
              <c:f>'comp know sea fearers'!$D$3:$D$8</c:f>
              <c:numCache>
                <c:formatCode>General</c:formatCode>
                <c:ptCount val="6"/>
                <c:pt idx="3">
                  <c:v>41</c:v>
                </c:pt>
                <c:pt idx="4">
                  <c:v>44</c:v>
                </c:pt>
                <c:pt idx="5" formatCode="0">
                  <c:v>40.5</c:v>
                </c:pt>
              </c:numCache>
            </c:numRef>
          </c:val>
          <c:extLst>
            <c:ext xmlns:c16="http://schemas.microsoft.com/office/drawing/2014/chart" uri="{C3380CC4-5D6E-409C-BE32-E72D297353CC}">
              <c16:uniqueId val="{00000004-DDC5-41B4-8F54-2D0C155DEC73}"/>
            </c:ext>
          </c:extLst>
        </c:ser>
        <c:dLbls>
          <c:showLegendKey val="0"/>
          <c:showVal val="0"/>
          <c:showCatName val="0"/>
          <c:showSerName val="0"/>
          <c:showPercent val="0"/>
          <c:showBubbleSize val="0"/>
        </c:dLbls>
        <c:gapWidth val="150"/>
        <c:overlap val="100"/>
        <c:axId val="157385472"/>
        <c:axId val="157387008"/>
      </c:barChart>
      <c:catAx>
        <c:axId val="157385472"/>
        <c:scaling>
          <c:orientation val="minMax"/>
        </c:scaling>
        <c:delete val="0"/>
        <c:axPos val="b"/>
        <c:numFmt formatCode="General" sourceLinked="0"/>
        <c:majorTickMark val="out"/>
        <c:minorTickMark val="none"/>
        <c:tickLblPos val="nextTo"/>
        <c:crossAx val="157387008"/>
        <c:crosses val="autoZero"/>
        <c:auto val="1"/>
        <c:lblAlgn val="ctr"/>
        <c:lblOffset val="100"/>
        <c:noMultiLvlLbl val="0"/>
      </c:catAx>
      <c:valAx>
        <c:axId val="157387008"/>
        <c:scaling>
          <c:orientation val="minMax"/>
          <c:max val="100"/>
          <c:min val="0"/>
        </c:scaling>
        <c:delete val="0"/>
        <c:axPos val="l"/>
        <c:title>
          <c:tx>
            <c:rich>
              <a:bodyPr rot="-5400000" vert="horz"/>
              <a:lstStyle/>
              <a:p>
                <a:pPr>
                  <a:defRPr/>
                </a:pPr>
                <a:r>
                  <a:rPr lang="en-GB" dirty="0"/>
                  <a:t>Comprehensive knowledge (%)</a:t>
                </a:r>
              </a:p>
            </c:rich>
          </c:tx>
          <c:layout>
            <c:manualLayout>
              <c:xMode val="edge"/>
              <c:yMode val="edge"/>
              <c:x val="2.611642687849498E-2"/>
              <c:y val="0.12210415804652713"/>
            </c:manualLayout>
          </c:layout>
          <c:overlay val="0"/>
        </c:title>
        <c:numFmt formatCode="General" sourceLinked="1"/>
        <c:majorTickMark val="out"/>
        <c:minorTickMark val="none"/>
        <c:tickLblPos val="nextTo"/>
        <c:crossAx val="157385472"/>
        <c:crosses val="autoZero"/>
        <c:crossBetween val="between"/>
        <c:majorUnit val="20"/>
      </c:valAx>
    </c:plotArea>
    <c:legend>
      <c:legendPos val="r"/>
      <c:layout>
        <c:manualLayout>
          <c:xMode val="edge"/>
          <c:yMode val="edge"/>
          <c:x val="0.39129610598822345"/>
          <c:y val="3.3193229047657279E-2"/>
          <c:w val="0.59901330407732478"/>
          <c:h val="0.23317025573252143"/>
        </c:manualLayout>
      </c:layout>
      <c:overlay val="1"/>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12202947789109"/>
          <c:y val="0.23042742995365587"/>
          <c:w val="0.78434430650637266"/>
          <c:h val="0.70000733995341169"/>
        </c:manualLayout>
      </c:layout>
      <c:barChart>
        <c:barDir val="bar"/>
        <c:grouping val="clustered"/>
        <c:varyColors val="0"/>
        <c:ser>
          <c:idx val="0"/>
          <c:order val="0"/>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know_ANC'!$C$2:$C$5</c:f>
              <c:strCache>
                <c:ptCount val="4"/>
                <c:pt idx="0">
                  <c:v>Total</c:v>
                </c:pt>
                <c:pt idx="1">
                  <c:v>15-19 yr</c:v>
                </c:pt>
                <c:pt idx="2">
                  <c:v>20-24 yr</c:v>
                </c:pt>
                <c:pt idx="3">
                  <c:v>25-29 yr</c:v>
                </c:pt>
              </c:strCache>
            </c:strRef>
          </c:cat>
          <c:val>
            <c:numRef>
              <c:f>'Comp know_ANC'!$D$2:$D$5</c:f>
              <c:numCache>
                <c:formatCode>0</c:formatCode>
                <c:ptCount val="4"/>
                <c:pt idx="0" formatCode="General">
                  <c:v>46</c:v>
                </c:pt>
                <c:pt idx="1">
                  <c:v>13.3</c:v>
                </c:pt>
                <c:pt idx="2">
                  <c:v>44.9</c:v>
                </c:pt>
                <c:pt idx="3">
                  <c:v>48.5</c:v>
                </c:pt>
              </c:numCache>
            </c:numRef>
          </c:val>
          <c:extLst>
            <c:ext xmlns:c16="http://schemas.microsoft.com/office/drawing/2014/chart" uri="{C3380CC4-5D6E-409C-BE32-E72D297353CC}">
              <c16:uniqueId val="{00000000-EE4F-4536-80B7-5946A7748E87}"/>
            </c:ext>
          </c:extLst>
        </c:ser>
        <c:dLbls>
          <c:showLegendKey val="0"/>
          <c:showVal val="0"/>
          <c:showCatName val="0"/>
          <c:showSerName val="0"/>
          <c:showPercent val="0"/>
          <c:showBubbleSize val="0"/>
        </c:dLbls>
        <c:gapWidth val="150"/>
        <c:axId val="158139520"/>
        <c:axId val="158141056"/>
      </c:barChart>
      <c:catAx>
        <c:axId val="158139520"/>
        <c:scaling>
          <c:orientation val="maxMin"/>
        </c:scaling>
        <c:delete val="0"/>
        <c:axPos val="l"/>
        <c:numFmt formatCode="General" sourceLinked="0"/>
        <c:majorTickMark val="out"/>
        <c:minorTickMark val="none"/>
        <c:tickLblPos val="nextTo"/>
        <c:crossAx val="158141056"/>
        <c:crosses val="autoZero"/>
        <c:auto val="1"/>
        <c:lblAlgn val="ctr"/>
        <c:lblOffset val="100"/>
        <c:noMultiLvlLbl val="0"/>
      </c:catAx>
      <c:valAx>
        <c:axId val="158141056"/>
        <c:scaling>
          <c:orientation val="minMax"/>
          <c:max val="100"/>
          <c:min val="0"/>
        </c:scaling>
        <c:delete val="0"/>
        <c:axPos val="t"/>
        <c:title>
          <c:tx>
            <c:rich>
              <a:bodyPr/>
              <a:lstStyle/>
              <a:p>
                <a:pPr>
                  <a:defRPr/>
                </a:pPr>
                <a:r>
                  <a:rPr lang="en-US" dirty="0"/>
                  <a:t>Comprehensive</a:t>
                </a:r>
                <a:r>
                  <a:rPr lang="en-US" baseline="0" dirty="0"/>
                  <a:t> knowledge (</a:t>
                </a:r>
                <a:r>
                  <a:rPr lang="en-US" dirty="0"/>
                  <a:t>%)</a:t>
                </a:r>
              </a:p>
            </c:rich>
          </c:tx>
          <c:layout>
            <c:manualLayout>
              <c:xMode val="edge"/>
              <c:yMode val="edge"/>
              <c:x val="0.40929514776135989"/>
              <c:y val="3.5338522819083777E-2"/>
            </c:manualLayout>
          </c:layout>
          <c:overlay val="0"/>
        </c:title>
        <c:numFmt formatCode="General" sourceLinked="1"/>
        <c:majorTickMark val="out"/>
        <c:minorTickMark val="none"/>
        <c:tickLblPos val="nextTo"/>
        <c:crossAx val="158139520"/>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9205366070437"/>
          <c:y val="9.4787812037978689E-2"/>
          <c:w val="0.77252807914505228"/>
          <c:h val="0.67347538307709398"/>
        </c:manualLayout>
      </c:layout>
      <c:barChart>
        <c:barDir val="col"/>
        <c:grouping val="percentStacked"/>
        <c:varyColors val="0"/>
        <c:ser>
          <c:idx val="0"/>
          <c:order val="0"/>
          <c:tx>
            <c:strRef>
              <c:f>'spending and AIDS info'!$F$2</c:f>
              <c:strCache>
                <c:ptCount val="1"/>
                <c:pt idx="0">
                  <c:v>Domestic funding </c:v>
                </c:pt>
              </c:strCache>
            </c:strRef>
          </c:tx>
          <c:spPr>
            <a:solidFill>
              <a:srgbClr val="88C540"/>
            </a:solidFill>
            <a:ln>
              <a:noFill/>
            </a:ln>
          </c:spPr>
          <c:invertIfNegative val="0"/>
          <c:dLbls>
            <c:dLbl>
              <c:idx val="0"/>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646-4418-84B0-ED820FE76175}"/>
                </c:ext>
              </c:extLst>
            </c:dLbl>
            <c:dLbl>
              <c:idx val="1"/>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646-4418-84B0-ED820FE76175}"/>
                </c:ext>
              </c:extLst>
            </c:dLbl>
            <c:dLbl>
              <c:idx val="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646-4418-84B0-ED820FE76175}"/>
                </c:ext>
              </c:extLst>
            </c:dLbl>
            <c:dLbl>
              <c:idx val="3"/>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646-4418-84B0-ED820FE76175}"/>
                </c:ext>
              </c:extLst>
            </c:dLbl>
            <c:dLbl>
              <c:idx val="4"/>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646-4418-84B0-ED820FE76175}"/>
                </c:ext>
              </c:extLst>
            </c:dLbl>
            <c:dLbl>
              <c:idx val="5"/>
              <c:delete val="1"/>
              <c:extLst>
                <c:ext xmlns:c15="http://schemas.microsoft.com/office/drawing/2012/chart" uri="{CE6537A1-D6FC-4f65-9D91-7224C49458BB}"/>
                <c:ext xmlns:c16="http://schemas.microsoft.com/office/drawing/2014/chart" uri="{C3380CC4-5D6E-409C-BE32-E72D297353CC}">
                  <c16:uniqueId val="{00000005-0646-4418-84B0-ED820FE76175}"/>
                </c:ext>
              </c:extLst>
            </c:dLbl>
            <c:dLbl>
              <c:idx val="6"/>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646-4418-84B0-ED820FE76175}"/>
                </c:ext>
              </c:extLst>
            </c:dLbl>
            <c:dLbl>
              <c:idx val="7"/>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646-4418-84B0-ED820FE7617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'spending and AIDS info'!$B$3:$B$10</c:f>
              <c:numCache>
                <c:formatCode>General</c:formatCode>
                <c:ptCount val="8"/>
                <c:pt idx="0">
                  <c:v>2007</c:v>
                </c:pt>
                <c:pt idx="1">
                  <c:v>2008</c:v>
                </c:pt>
                <c:pt idx="2">
                  <c:v>2009</c:v>
                </c:pt>
                <c:pt idx="3">
                  <c:v>2010</c:v>
                </c:pt>
                <c:pt idx="4">
                  <c:v>2011</c:v>
                </c:pt>
                <c:pt idx="5">
                  <c:v>2012</c:v>
                </c:pt>
                <c:pt idx="6">
                  <c:v>2013</c:v>
                </c:pt>
                <c:pt idx="7">
                  <c:v>2014</c:v>
                </c:pt>
              </c:numCache>
            </c:numRef>
          </c:cat>
          <c:val>
            <c:numRef>
              <c:f>'spending and AIDS info'!$F$3:$F$10</c:f>
              <c:numCache>
                <c:formatCode>0%</c:formatCode>
                <c:ptCount val="8"/>
                <c:pt idx="0">
                  <c:v>0.20055997953592267</c:v>
                </c:pt>
                <c:pt idx="1">
                  <c:v>0.1586074667665778</c:v>
                </c:pt>
                <c:pt idx="2">
                  <c:v>0.11755262041031975</c:v>
                </c:pt>
                <c:pt idx="3">
                  <c:v>0.20009359135732027</c:v>
                </c:pt>
                <c:pt idx="4">
                  <c:v>0.20734279526714119</c:v>
                </c:pt>
                <c:pt idx="5">
                  <c:v>0</c:v>
                </c:pt>
                <c:pt idx="6">
                  <c:v>0.99999998695799897</c:v>
                </c:pt>
                <c:pt idx="7">
                  <c:v>0.70685518262678904</c:v>
                </c:pt>
              </c:numCache>
            </c:numRef>
          </c:val>
          <c:extLst>
            <c:ext xmlns:c16="http://schemas.microsoft.com/office/drawing/2014/chart" uri="{C3380CC4-5D6E-409C-BE32-E72D297353CC}">
              <c16:uniqueId val="{00000008-0646-4418-84B0-ED820FE76175}"/>
            </c:ext>
          </c:extLst>
        </c:ser>
        <c:ser>
          <c:idx val="1"/>
          <c:order val="1"/>
          <c:tx>
            <c:strRef>
              <c:f>'spending and AIDS info'!$D$2</c:f>
              <c:strCache>
                <c:ptCount val="1"/>
                <c:pt idx="0">
                  <c:v>International funding</c:v>
                </c:pt>
              </c:strCache>
            </c:strRef>
          </c:tx>
          <c:spPr>
            <a:solidFill>
              <a:srgbClr val="E31837"/>
            </a:solidFill>
            <a:ln>
              <a:noFill/>
            </a:ln>
          </c:spPr>
          <c:invertIfNegative val="0"/>
          <c:dLbls>
            <c:dLbl>
              <c:idx val="0"/>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646-4418-84B0-ED820FE76175}"/>
                </c:ext>
              </c:extLst>
            </c:dLbl>
            <c:dLbl>
              <c:idx val="1"/>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646-4418-84B0-ED820FE76175}"/>
                </c:ext>
              </c:extLst>
            </c:dLbl>
            <c:dLbl>
              <c:idx val="2"/>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646-4418-84B0-ED820FE76175}"/>
                </c:ext>
              </c:extLst>
            </c:dLbl>
            <c:dLbl>
              <c:idx val="3"/>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646-4418-84B0-ED820FE76175}"/>
                </c:ext>
              </c:extLst>
            </c:dLbl>
            <c:dLbl>
              <c:idx val="4"/>
              <c:tx>
                <c:rich>
                  <a:bodyPr/>
                  <a:lstStyle/>
                  <a:p>
                    <a:r>
                      <a:rPr lang="en-US"/>
                      <a:t>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0646-4418-84B0-ED820FE76175}"/>
                </c:ext>
              </c:extLst>
            </c:dLbl>
            <c:dLbl>
              <c:idx val="5"/>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0646-4418-84B0-ED820FE76175}"/>
                </c:ext>
              </c:extLst>
            </c:dLbl>
            <c:dLbl>
              <c:idx val="6"/>
              <c:delete val="1"/>
              <c:extLst>
                <c:ext xmlns:c15="http://schemas.microsoft.com/office/drawing/2012/chart" uri="{CE6537A1-D6FC-4f65-9D91-7224C49458BB}"/>
                <c:ext xmlns:c16="http://schemas.microsoft.com/office/drawing/2014/chart" uri="{C3380CC4-5D6E-409C-BE32-E72D297353CC}">
                  <c16:uniqueId val="{0000000F-0646-4418-84B0-ED820FE76175}"/>
                </c:ext>
              </c:extLst>
            </c:dLbl>
            <c:dLbl>
              <c:idx val="7"/>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646-4418-84B0-ED820FE7617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'spending and AIDS info'!$B$3:$B$10</c:f>
              <c:numCache>
                <c:formatCode>General</c:formatCode>
                <c:ptCount val="8"/>
                <c:pt idx="0">
                  <c:v>2007</c:v>
                </c:pt>
                <c:pt idx="1">
                  <c:v>2008</c:v>
                </c:pt>
                <c:pt idx="2">
                  <c:v>2009</c:v>
                </c:pt>
                <c:pt idx="3">
                  <c:v>2010</c:v>
                </c:pt>
                <c:pt idx="4">
                  <c:v>2011</c:v>
                </c:pt>
                <c:pt idx="5">
                  <c:v>2012</c:v>
                </c:pt>
                <c:pt idx="6">
                  <c:v>2013</c:v>
                </c:pt>
                <c:pt idx="7">
                  <c:v>2014</c:v>
                </c:pt>
              </c:numCache>
            </c:numRef>
          </c:cat>
          <c:val>
            <c:numRef>
              <c:f>'spending and AIDS info'!$D$3:$D$10</c:f>
              <c:numCache>
                <c:formatCode>0%</c:formatCode>
                <c:ptCount val="8"/>
                <c:pt idx="0">
                  <c:v>0.7994400135579921</c:v>
                </c:pt>
                <c:pt idx="1">
                  <c:v>0.84139255395141788</c:v>
                </c:pt>
                <c:pt idx="2">
                  <c:v>0.88244738922496613</c:v>
                </c:pt>
                <c:pt idx="3">
                  <c:v>0.7999064229489099</c:v>
                </c:pt>
                <c:pt idx="4">
                  <c:v>0.79265716482530246</c:v>
                </c:pt>
                <c:pt idx="5">
                  <c:v>0.99999999976230514</c:v>
                </c:pt>
                <c:pt idx="6">
                  <c:v>0</c:v>
                </c:pt>
                <c:pt idx="7">
                  <c:v>0.29314481737321096</c:v>
                </c:pt>
              </c:numCache>
            </c:numRef>
          </c:val>
          <c:extLst>
            <c:ext xmlns:c16="http://schemas.microsoft.com/office/drawing/2014/chart" uri="{C3380CC4-5D6E-409C-BE32-E72D297353CC}">
              <c16:uniqueId val="{00000011-0646-4418-84B0-ED820FE76175}"/>
            </c:ext>
          </c:extLst>
        </c:ser>
        <c:dLbls>
          <c:showLegendKey val="0"/>
          <c:showVal val="0"/>
          <c:showCatName val="0"/>
          <c:showSerName val="0"/>
          <c:showPercent val="0"/>
          <c:showBubbleSize val="0"/>
        </c:dLbls>
        <c:gapWidth val="40"/>
        <c:overlap val="100"/>
        <c:axId val="158463872"/>
        <c:axId val="158465408"/>
      </c:barChart>
      <c:catAx>
        <c:axId val="158463872"/>
        <c:scaling>
          <c:orientation val="minMax"/>
        </c:scaling>
        <c:delete val="0"/>
        <c:axPos val="b"/>
        <c:numFmt formatCode="General" sourceLinked="1"/>
        <c:majorTickMark val="out"/>
        <c:minorTickMark val="none"/>
        <c:tickLblPos val="nextTo"/>
        <c:crossAx val="158465408"/>
        <c:crosses val="autoZero"/>
        <c:auto val="1"/>
        <c:lblAlgn val="ctr"/>
        <c:lblOffset val="100"/>
        <c:noMultiLvlLbl val="0"/>
      </c:catAx>
      <c:valAx>
        <c:axId val="158465408"/>
        <c:scaling>
          <c:orientation val="minMax"/>
          <c:max val="1"/>
          <c:min val="0"/>
        </c:scaling>
        <c:delete val="0"/>
        <c:axPos val="l"/>
        <c:majorGridlines>
          <c:spPr>
            <a:ln w="12700">
              <a:solidFill>
                <a:schemeClr val="accent5">
                  <a:lumMod val="20000"/>
                  <a:lumOff val="80000"/>
                </a:schemeClr>
              </a:solidFill>
              <a:prstDash val="sysDash"/>
            </a:ln>
          </c:spPr>
        </c:majorGridlines>
        <c:numFmt formatCode="0%" sourceLinked="1"/>
        <c:majorTickMark val="out"/>
        <c:minorTickMark val="none"/>
        <c:tickLblPos val="nextTo"/>
        <c:crossAx val="158463872"/>
        <c:crosses val="autoZero"/>
        <c:crossBetween val="between"/>
        <c:majorUnit val="0.2"/>
      </c:valAx>
    </c:plotArea>
    <c:legend>
      <c:legendPos val="r"/>
      <c:layout>
        <c:manualLayout>
          <c:xMode val="edge"/>
          <c:yMode val="edge"/>
          <c:x val="4.8644492308522455E-2"/>
          <c:y val="0.94079554394498044"/>
          <c:w val="0.87683159340110672"/>
          <c:h val="5.920447944006999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7196895049046"/>
          <c:y val="6.8314070321729287E-2"/>
          <c:w val="0.82205546735720958"/>
          <c:h val="0.72516118851876976"/>
        </c:manualLayout>
      </c:layout>
      <c:barChart>
        <c:barDir val="col"/>
        <c:grouping val="stacked"/>
        <c:varyColors val="0"/>
        <c:ser>
          <c:idx val="2"/>
          <c:order val="1"/>
          <c:tx>
            <c:strRef>
              <c:f>Fiji!$C$3</c:f>
              <c:strCache>
                <c:ptCount val="1"/>
                <c:pt idx="0">
                  <c:v>International funding</c:v>
                </c:pt>
              </c:strCache>
            </c:strRef>
          </c:tx>
          <c:spPr>
            <a:solidFill>
              <a:srgbClr val="E31837"/>
            </a:solidFill>
            <a:ln>
              <a:noFill/>
            </a:ln>
          </c:spPr>
          <c:invertIfNegative val="0"/>
          <c:dLbls>
            <c:dLbl>
              <c:idx val="7"/>
              <c:layout>
                <c:manualLayout>
                  <c:x val="5.3753034832973223E-2"/>
                  <c:y val="-5.85365808690930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36-49EF-8FF0-B93625CCEC6F}"/>
                </c:ext>
              </c:extLst>
            </c:dLbl>
            <c:numFmt formatCode="&quot;$&quot;#,##0.00" sourceLinked="0"/>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Fiji!$A$4:$A$11</c:f>
              <c:numCache>
                <c:formatCode>General</c:formatCode>
                <c:ptCount val="8"/>
                <c:pt idx="0">
                  <c:v>2007</c:v>
                </c:pt>
                <c:pt idx="1">
                  <c:v>2008</c:v>
                </c:pt>
                <c:pt idx="2">
                  <c:v>2009</c:v>
                </c:pt>
                <c:pt idx="3">
                  <c:v>2010</c:v>
                </c:pt>
                <c:pt idx="4">
                  <c:v>2011</c:v>
                </c:pt>
                <c:pt idx="5">
                  <c:v>2012</c:v>
                </c:pt>
                <c:pt idx="6">
                  <c:v>2013</c:v>
                </c:pt>
                <c:pt idx="7">
                  <c:v>2014</c:v>
                </c:pt>
              </c:numCache>
            </c:numRef>
          </c:cat>
          <c:val>
            <c:numRef>
              <c:f>Fiji!$C$4:$C$11</c:f>
              <c:numCache>
                <c:formatCode>_(* #,##0_);_(* \(#,##0\);_(* "-"??_);_(@_)</c:formatCode>
                <c:ptCount val="8"/>
                <c:pt idx="0">
                  <c:v>1478239.6329999999</c:v>
                </c:pt>
                <c:pt idx="1">
                  <c:v>2108720.736</c:v>
                </c:pt>
                <c:pt idx="2">
                  <c:v>2058089.247</c:v>
                </c:pt>
                <c:pt idx="3">
                  <c:v>1677394.57</c:v>
                </c:pt>
                <c:pt idx="4">
                  <c:v>1787609.95</c:v>
                </c:pt>
                <c:pt idx="5">
                  <c:v>335117.6249</c:v>
                </c:pt>
                <c:pt idx="6">
                  <c:v>0</c:v>
                </c:pt>
                <c:pt idx="7" formatCode="#,##0">
                  <c:v>62553</c:v>
                </c:pt>
              </c:numCache>
            </c:numRef>
          </c:val>
          <c:extLst>
            <c:ext xmlns:c16="http://schemas.microsoft.com/office/drawing/2014/chart" uri="{C3380CC4-5D6E-409C-BE32-E72D297353CC}">
              <c16:uniqueId val="{00000001-6636-49EF-8FF0-B93625CCEC6F}"/>
            </c:ext>
          </c:extLst>
        </c:ser>
        <c:ser>
          <c:idx val="1"/>
          <c:order val="2"/>
          <c:tx>
            <c:strRef>
              <c:f>Fiji!$D$3</c:f>
              <c:strCache>
                <c:ptCount val="1"/>
                <c:pt idx="0">
                  <c:v>Domestic funding</c:v>
                </c:pt>
              </c:strCache>
            </c:strRef>
          </c:tx>
          <c:spPr>
            <a:solidFill>
              <a:srgbClr val="88C540"/>
            </a:solidFill>
            <a:ln>
              <a:noFill/>
            </a:ln>
          </c:spPr>
          <c:invertIfNegative val="0"/>
          <c:dLbls>
            <c:dLbl>
              <c:idx val="7"/>
              <c:layout>
                <c:manualLayout>
                  <c:x val="5.3753034832973223E-2"/>
                  <c:y val="-1.463414521727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36-49EF-8FF0-B93625CCEC6F}"/>
                </c:ext>
              </c:extLst>
            </c:dLbl>
            <c:numFmt formatCode="&quot;$&quot;#,##0.00" sourceLinked="0"/>
            <c:spPr>
              <a:noFill/>
              <a:ln>
                <a:noFill/>
              </a:ln>
              <a:effectLst/>
            </c:spPr>
            <c:txPr>
              <a:bodyPr/>
              <a:lstStyle/>
              <a:p>
                <a:pPr>
                  <a:defRPr>
                    <a:solidFill>
                      <a:srgbClr val="00B05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Fiji!$A$4:$A$11</c:f>
              <c:numCache>
                <c:formatCode>General</c:formatCode>
                <c:ptCount val="8"/>
                <c:pt idx="0">
                  <c:v>2007</c:v>
                </c:pt>
                <c:pt idx="1">
                  <c:v>2008</c:v>
                </c:pt>
                <c:pt idx="2">
                  <c:v>2009</c:v>
                </c:pt>
                <c:pt idx="3">
                  <c:v>2010</c:v>
                </c:pt>
                <c:pt idx="4">
                  <c:v>2011</c:v>
                </c:pt>
                <c:pt idx="5">
                  <c:v>2012</c:v>
                </c:pt>
                <c:pt idx="6">
                  <c:v>2013</c:v>
                </c:pt>
                <c:pt idx="7">
                  <c:v>2014</c:v>
                </c:pt>
              </c:numCache>
            </c:numRef>
          </c:cat>
          <c:val>
            <c:numRef>
              <c:f>Fiji!$D$4:$D$11</c:f>
              <c:numCache>
                <c:formatCode>_(* #,##0_);_(* \(#,##0\);_(* "-"??_);_(@_)</c:formatCode>
                <c:ptCount val="8"/>
                <c:pt idx="0">
                  <c:v>370854.22970000003</c:v>
                </c:pt>
                <c:pt idx="1">
                  <c:v>397506.31559999997</c:v>
                </c:pt>
                <c:pt idx="2">
                  <c:v>274162.27529999998</c:v>
                </c:pt>
                <c:pt idx="3">
                  <c:v>419593.96</c:v>
                </c:pt>
                <c:pt idx="4">
                  <c:v>467601.96</c:v>
                </c:pt>
                <c:pt idx="5">
                  <c:v>0</c:v>
                </c:pt>
                <c:pt idx="6">
                  <c:v>191953.13810000001</c:v>
                </c:pt>
                <c:pt idx="7" formatCode="#,##0">
                  <c:v>150833</c:v>
                </c:pt>
              </c:numCache>
            </c:numRef>
          </c:val>
          <c:extLst>
            <c:ext xmlns:c16="http://schemas.microsoft.com/office/drawing/2014/chart" uri="{C3380CC4-5D6E-409C-BE32-E72D297353CC}">
              <c16:uniqueId val="{00000003-6636-49EF-8FF0-B93625CCEC6F}"/>
            </c:ext>
          </c:extLst>
        </c:ser>
        <c:dLbls>
          <c:showLegendKey val="0"/>
          <c:showVal val="0"/>
          <c:showCatName val="0"/>
          <c:showSerName val="0"/>
          <c:showPercent val="0"/>
          <c:showBubbleSize val="0"/>
        </c:dLbls>
        <c:gapWidth val="150"/>
        <c:overlap val="100"/>
        <c:axId val="158695808"/>
        <c:axId val="158697344"/>
      </c:barChart>
      <c:lineChart>
        <c:grouping val="standard"/>
        <c:varyColors val="0"/>
        <c:ser>
          <c:idx val="0"/>
          <c:order val="0"/>
          <c:tx>
            <c:strRef>
              <c:f>Fiji!$B$3</c:f>
              <c:strCache>
                <c:ptCount val="1"/>
                <c:pt idx="0">
                  <c:v>Total AIDS spending</c:v>
                </c:pt>
              </c:strCache>
            </c:strRef>
          </c:tx>
          <c:spPr>
            <a:ln w="38100">
              <a:solidFill>
                <a:srgbClr val="00AEEF"/>
              </a:solidFill>
            </a:ln>
          </c:spPr>
          <c:marker>
            <c:symbol val="circle"/>
            <c:size val="8"/>
            <c:spPr>
              <a:solidFill>
                <a:srgbClr val="00AEEF"/>
              </a:solidFill>
              <a:ln>
                <a:noFill/>
              </a:ln>
            </c:spPr>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36-49EF-8FF0-B93625CCEC6F}"/>
                </c:ext>
              </c:extLst>
            </c:dLbl>
            <c:numFmt formatCode="&quot;$&quot;#,##0.00" sourceLinked="0"/>
            <c:spPr>
              <a:noFill/>
              <a:ln>
                <a:noFill/>
              </a:ln>
              <a:effectLst/>
            </c:spPr>
            <c:txPr>
              <a:bodyPr/>
              <a:lstStyle/>
              <a:p>
                <a:pPr>
                  <a:defRPr>
                    <a:solidFill>
                      <a:srgbClr val="00AEEF"/>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Fiji!$A$4:$A$11</c:f>
              <c:numCache>
                <c:formatCode>General</c:formatCode>
                <c:ptCount val="8"/>
                <c:pt idx="0">
                  <c:v>2007</c:v>
                </c:pt>
                <c:pt idx="1">
                  <c:v>2008</c:v>
                </c:pt>
                <c:pt idx="2">
                  <c:v>2009</c:v>
                </c:pt>
                <c:pt idx="3">
                  <c:v>2010</c:v>
                </c:pt>
                <c:pt idx="4">
                  <c:v>2011</c:v>
                </c:pt>
                <c:pt idx="5">
                  <c:v>2012</c:v>
                </c:pt>
                <c:pt idx="6">
                  <c:v>2013</c:v>
                </c:pt>
                <c:pt idx="7">
                  <c:v>2014</c:v>
                </c:pt>
              </c:numCache>
            </c:numRef>
          </c:cat>
          <c:val>
            <c:numRef>
              <c:f>Fiji!$B$4:$B$11</c:f>
              <c:numCache>
                <c:formatCode>_(* #,##0_);_(* \(#,##0\);_(* "-"??_);_(@_)</c:formatCode>
                <c:ptCount val="8"/>
                <c:pt idx="0">
                  <c:v>1849093.875</c:v>
                </c:pt>
                <c:pt idx="1">
                  <c:v>2506227</c:v>
                </c:pt>
                <c:pt idx="2">
                  <c:v>2332251.5</c:v>
                </c:pt>
                <c:pt idx="3">
                  <c:v>2096988.5</c:v>
                </c:pt>
                <c:pt idx="4">
                  <c:v>2255212</c:v>
                </c:pt>
                <c:pt idx="5">
                  <c:v>335117.625</c:v>
                </c:pt>
                <c:pt idx="6">
                  <c:v>191953.14060000001</c:v>
                </c:pt>
                <c:pt idx="7" formatCode="#,##0">
                  <c:v>213386</c:v>
                </c:pt>
              </c:numCache>
            </c:numRef>
          </c:val>
          <c:smooth val="1"/>
          <c:extLst>
            <c:ext xmlns:c16="http://schemas.microsoft.com/office/drawing/2014/chart" uri="{C3380CC4-5D6E-409C-BE32-E72D297353CC}">
              <c16:uniqueId val="{00000005-6636-49EF-8FF0-B93625CCEC6F}"/>
            </c:ext>
          </c:extLst>
        </c:ser>
        <c:dLbls>
          <c:showLegendKey val="0"/>
          <c:showVal val="0"/>
          <c:showCatName val="0"/>
          <c:showSerName val="0"/>
          <c:showPercent val="0"/>
          <c:showBubbleSize val="0"/>
        </c:dLbls>
        <c:marker val="1"/>
        <c:smooth val="0"/>
        <c:axId val="158695808"/>
        <c:axId val="158697344"/>
      </c:lineChart>
      <c:catAx>
        <c:axId val="158695808"/>
        <c:scaling>
          <c:orientation val="minMax"/>
        </c:scaling>
        <c:delete val="0"/>
        <c:axPos val="b"/>
        <c:numFmt formatCode="General" sourceLinked="1"/>
        <c:majorTickMark val="out"/>
        <c:minorTickMark val="none"/>
        <c:tickLblPos val="nextTo"/>
        <c:crossAx val="158697344"/>
        <c:crosses val="autoZero"/>
        <c:auto val="1"/>
        <c:lblAlgn val="ctr"/>
        <c:lblOffset val="100"/>
        <c:noMultiLvlLbl val="0"/>
      </c:catAx>
      <c:valAx>
        <c:axId val="158697344"/>
        <c:scaling>
          <c:orientation val="minMax"/>
        </c:scaling>
        <c:delete val="0"/>
        <c:axPos val="l"/>
        <c:majorGridlines>
          <c:spPr>
            <a:ln>
              <a:solidFill>
                <a:schemeClr val="tx2">
                  <a:lumMod val="20000"/>
                  <a:lumOff val="80000"/>
                </a:schemeClr>
              </a:solidFill>
              <a:prstDash val="sysDash"/>
            </a:ln>
          </c:spPr>
        </c:majorGridlines>
        <c:numFmt formatCode="#,##0" sourceLinked="0"/>
        <c:majorTickMark val="out"/>
        <c:minorTickMark val="none"/>
        <c:tickLblPos val="nextTo"/>
        <c:crossAx val="158695808"/>
        <c:crosses val="autoZero"/>
        <c:crossBetween val="between"/>
        <c:dispUnits>
          <c:builtInUnit val="hundredThousands"/>
          <c:dispUnitsLbl>
            <c:layout>
              <c:manualLayout>
                <c:xMode val="edge"/>
                <c:yMode val="edge"/>
                <c:x val="2.8209612223771607E-2"/>
                <c:y val="0.16520593678370082"/>
              </c:manualLayout>
            </c:layout>
            <c:tx>
              <c:rich>
                <a:bodyPr/>
                <a:lstStyle/>
                <a:p>
                  <a:pPr>
                    <a:defRPr/>
                  </a:pPr>
                  <a:r>
                    <a:rPr lang="en-US"/>
                    <a:t>US$ (Hundred</a:t>
                  </a:r>
                  <a:r>
                    <a:rPr lang="en-US" baseline="0"/>
                    <a:t> thousands)</a:t>
                  </a:r>
                  <a:endParaRPr lang="en-US"/>
                </a:p>
              </c:rich>
            </c:tx>
          </c:dispUnitsLbl>
        </c:dispUnits>
      </c:valAx>
    </c:plotArea>
    <c:legend>
      <c:legendPos val="r"/>
      <c:layout>
        <c:manualLayout>
          <c:xMode val="edge"/>
          <c:yMode val="edge"/>
          <c:x val="3.6851305202848697E-2"/>
          <c:y val="0.91293645256715295"/>
          <c:w val="0.93425068554168955"/>
          <c:h val="7.1618142187811609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12740162197328"/>
          <c:y val="9.1000059651634449E-2"/>
          <c:w val="0.76395053158942106"/>
          <c:h val="0.62342902942756928"/>
        </c:manualLayout>
      </c:layout>
      <c:barChart>
        <c:barDir val="col"/>
        <c:grouping val="clustered"/>
        <c:varyColors val="0"/>
        <c:ser>
          <c:idx val="0"/>
          <c:order val="0"/>
          <c:spPr>
            <a:solidFill>
              <a:srgbClr val="EC008C"/>
            </a:solidFill>
            <a:ln>
              <a:noFill/>
            </a:ln>
            <a:effectLst>
              <a:outerShdw sx="1000" sy="1000" rotWithShape="0">
                <a:srgbClr val="000000"/>
              </a:outerShdw>
            </a:effectLst>
          </c:spPr>
          <c:invertIfNegative val="0"/>
          <c:dPt>
            <c:idx val="0"/>
            <c:invertIfNegative val="0"/>
            <c:bubble3D val="0"/>
            <c:spPr>
              <a:solidFill>
                <a:srgbClr val="88C540"/>
              </a:solidFill>
              <a:ln>
                <a:noFill/>
              </a:ln>
              <a:effectLst>
                <a:outerShdw sx="1000" sy="1000" rotWithShape="0">
                  <a:srgbClr val="000000"/>
                </a:outerShdw>
              </a:effectLst>
            </c:spPr>
            <c:extLst>
              <c:ext xmlns:c16="http://schemas.microsoft.com/office/drawing/2014/chart" uri="{C3380CC4-5D6E-409C-BE32-E72D297353CC}">
                <c16:uniqueId val="{00000001-BC7B-4E3D-AEF2-B54D6F1294C8}"/>
              </c:ext>
            </c:extLst>
          </c:dPt>
          <c:dPt>
            <c:idx val="2"/>
            <c:invertIfNegative val="0"/>
            <c:bubble3D val="0"/>
            <c:spPr>
              <a:solidFill>
                <a:srgbClr val="F78E1E"/>
              </a:solidFill>
              <a:ln>
                <a:noFill/>
              </a:ln>
              <a:effectLst>
                <a:outerShdw sx="1000" sy="1000" rotWithShape="0">
                  <a:srgbClr val="000000"/>
                </a:outerShdw>
              </a:effectLst>
            </c:spPr>
            <c:extLst>
              <c:ext xmlns:c16="http://schemas.microsoft.com/office/drawing/2014/chart" uri="{C3380CC4-5D6E-409C-BE32-E72D297353CC}">
                <c16:uniqueId val="{00000003-BC7B-4E3D-AEF2-B54D6F1294C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'Prevention coverage'!$B$3:$C$5</c:f>
              <c:multiLvlStrCache>
                <c:ptCount val="3"/>
                <c:lvl>
                  <c:pt idx="0">
                    <c:v>FSW (2012)</c:v>
                  </c:pt>
                  <c:pt idx="1">
                    <c:v>TG sex workers (2012)</c:v>
                  </c:pt>
                  <c:pt idx="2">
                    <c:v>MSM (2011)</c:v>
                  </c:pt>
                </c:lvl>
                <c:lvl>
                  <c:pt idx="0">
                    <c:v>in the last year</c:v>
                  </c:pt>
                  <c:pt idx="2">
                    <c:v>in the last 6 months</c:v>
                  </c:pt>
                </c:lvl>
              </c:multiLvlStrCache>
            </c:multiLvlStrRef>
          </c:cat>
          <c:val>
            <c:numRef>
              <c:f>'Prevention coverage'!$D$3:$D$5</c:f>
              <c:numCache>
                <c:formatCode>General</c:formatCode>
                <c:ptCount val="3"/>
                <c:pt idx="0">
                  <c:v>62</c:v>
                </c:pt>
                <c:pt idx="1">
                  <c:v>77</c:v>
                </c:pt>
                <c:pt idx="2">
                  <c:v>40</c:v>
                </c:pt>
              </c:numCache>
            </c:numRef>
          </c:val>
          <c:extLst>
            <c:ext xmlns:c16="http://schemas.microsoft.com/office/drawing/2014/chart" uri="{C3380CC4-5D6E-409C-BE32-E72D297353CC}">
              <c16:uniqueId val="{00000004-BC7B-4E3D-AEF2-B54D6F1294C8}"/>
            </c:ext>
          </c:extLst>
        </c:ser>
        <c:dLbls>
          <c:showLegendKey val="0"/>
          <c:showVal val="0"/>
          <c:showCatName val="0"/>
          <c:showSerName val="0"/>
          <c:showPercent val="0"/>
          <c:showBubbleSize val="0"/>
        </c:dLbls>
        <c:gapWidth val="220"/>
        <c:overlap val="100"/>
        <c:axId val="158941568"/>
        <c:axId val="158943104"/>
      </c:barChart>
      <c:catAx>
        <c:axId val="158941568"/>
        <c:scaling>
          <c:orientation val="minMax"/>
        </c:scaling>
        <c:delete val="0"/>
        <c:axPos val="b"/>
        <c:numFmt formatCode="General" sourceLinked="1"/>
        <c:majorTickMark val="out"/>
        <c:minorTickMark val="none"/>
        <c:tickLblPos val="nextTo"/>
        <c:crossAx val="158943104"/>
        <c:crosses val="autoZero"/>
        <c:auto val="1"/>
        <c:lblAlgn val="ctr"/>
        <c:lblOffset val="100"/>
        <c:noMultiLvlLbl val="0"/>
      </c:catAx>
      <c:valAx>
        <c:axId val="158943104"/>
        <c:scaling>
          <c:orientation val="minMax"/>
          <c:max val="100"/>
          <c:min val="0"/>
        </c:scaling>
        <c:delete val="0"/>
        <c:axPos val="l"/>
        <c:title>
          <c:tx>
            <c:rich>
              <a:bodyPr rot="0" vert="horz"/>
              <a:lstStyle/>
              <a:p>
                <a:pPr>
                  <a:defRPr/>
                </a:pPr>
                <a:r>
                  <a:rPr lang="en-US" dirty="0"/>
                  <a:t>%</a:t>
                </a:r>
              </a:p>
            </c:rich>
          </c:tx>
          <c:layout>
            <c:manualLayout>
              <c:xMode val="edge"/>
              <c:yMode val="edge"/>
              <c:x val="2.5157829666531056E-2"/>
              <c:y val="3.7474273712293997E-2"/>
            </c:manualLayout>
          </c:layout>
          <c:overlay val="0"/>
        </c:title>
        <c:numFmt formatCode="General" sourceLinked="1"/>
        <c:majorTickMark val="out"/>
        <c:minorTickMark val="none"/>
        <c:tickLblPos val="nextTo"/>
        <c:crossAx val="15894156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90695114723562"/>
          <c:y val="4.0124281062787891E-2"/>
          <c:w val="0.71859545636070465"/>
          <c:h val="0.73662568475297618"/>
        </c:manualLayout>
      </c:layout>
      <c:barChart>
        <c:barDir val="col"/>
        <c:grouping val="clustered"/>
        <c:varyColors val="0"/>
        <c:ser>
          <c:idx val="0"/>
          <c:order val="0"/>
          <c:tx>
            <c:strRef>
              <c:f>'National response'!$C$13</c:f>
              <c:strCache>
                <c:ptCount val="1"/>
                <c:pt idx="0">
                  <c:v>Female sex workers</c:v>
                </c:pt>
              </c:strCache>
            </c:strRef>
          </c:tx>
          <c:spPr>
            <a:solidFill>
              <a:srgbClr val="88C540"/>
            </a:solidFill>
            <a:ln>
              <a:noFill/>
            </a:ln>
            <a:effectLst>
              <a:outerShdw sx="1000" sy="1000" rotWithShape="0">
                <a:srgbClr val="000000"/>
              </a:outerShdw>
            </a:effectLst>
          </c:spPr>
          <c:invertIfNegative val="0"/>
          <c:dPt>
            <c:idx val="0"/>
            <c:invertIfNegative val="0"/>
            <c:bubble3D val="0"/>
            <c:extLst>
              <c:ext xmlns:c16="http://schemas.microsoft.com/office/drawing/2014/chart" uri="{C3380CC4-5D6E-409C-BE32-E72D297353CC}">
                <c16:uniqueId val="{00000000-CF14-4363-9560-DE872CD838F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response'!$B$14:$B$16</c:f>
              <c:strCache>
                <c:ptCount val="3"/>
                <c:pt idx="0">
                  <c:v>Female sex workers (2012)</c:v>
                </c:pt>
                <c:pt idx="1">
                  <c:v>Transgender sex workers (2012)</c:v>
                </c:pt>
                <c:pt idx="2">
                  <c:v>Men who have sex with men (2011)</c:v>
                </c:pt>
              </c:strCache>
            </c:strRef>
          </c:cat>
          <c:val>
            <c:numRef>
              <c:f>'National response'!$C$14:$C$16</c:f>
              <c:numCache>
                <c:formatCode>General</c:formatCode>
                <c:ptCount val="3"/>
                <c:pt idx="0" formatCode="0">
                  <c:v>25</c:v>
                </c:pt>
              </c:numCache>
            </c:numRef>
          </c:val>
          <c:extLst>
            <c:ext xmlns:c16="http://schemas.microsoft.com/office/drawing/2014/chart" uri="{C3380CC4-5D6E-409C-BE32-E72D297353CC}">
              <c16:uniqueId val="{00000001-CF14-4363-9560-DE872CD838F4}"/>
            </c:ext>
          </c:extLst>
        </c:ser>
        <c:ser>
          <c:idx val="1"/>
          <c:order val="1"/>
          <c:tx>
            <c:strRef>
              <c:f>'National response'!$D$13</c:f>
              <c:strCache>
                <c:ptCount val="1"/>
                <c:pt idx="0">
                  <c:v>Transgender sex workers</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response'!$B$14:$B$16</c:f>
              <c:strCache>
                <c:ptCount val="3"/>
                <c:pt idx="0">
                  <c:v>Female sex workers (2012)</c:v>
                </c:pt>
                <c:pt idx="1">
                  <c:v>Transgender sex workers (2012)</c:v>
                </c:pt>
                <c:pt idx="2">
                  <c:v>Men who have sex with men (2011)</c:v>
                </c:pt>
              </c:strCache>
            </c:strRef>
          </c:cat>
          <c:val>
            <c:numRef>
              <c:f>'National response'!$D$14:$D$16</c:f>
              <c:numCache>
                <c:formatCode>0</c:formatCode>
                <c:ptCount val="3"/>
                <c:pt idx="1">
                  <c:v>44</c:v>
                </c:pt>
              </c:numCache>
            </c:numRef>
          </c:val>
          <c:extLst>
            <c:ext xmlns:c16="http://schemas.microsoft.com/office/drawing/2014/chart" uri="{C3380CC4-5D6E-409C-BE32-E72D297353CC}">
              <c16:uniqueId val="{00000002-CF14-4363-9560-DE872CD838F4}"/>
            </c:ext>
          </c:extLst>
        </c:ser>
        <c:ser>
          <c:idx val="2"/>
          <c:order val="2"/>
          <c:tx>
            <c:strRef>
              <c:f>'National response'!$E$13</c:f>
              <c:strCache>
                <c:ptCount val="1"/>
                <c:pt idx="0">
                  <c:v>Men who have sex with men</c:v>
                </c:pt>
              </c:strCache>
            </c:strRef>
          </c:tx>
          <c:spPr>
            <a:solidFill>
              <a:srgbClr val="F68222"/>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response'!$B$14:$B$16</c:f>
              <c:strCache>
                <c:ptCount val="3"/>
                <c:pt idx="0">
                  <c:v>Female sex workers (2012)</c:v>
                </c:pt>
                <c:pt idx="1">
                  <c:v>Transgender sex workers (2012)</c:v>
                </c:pt>
                <c:pt idx="2">
                  <c:v>Men who have sex with men (2011)</c:v>
                </c:pt>
              </c:strCache>
            </c:strRef>
          </c:cat>
          <c:val>
            <c:numRef>
              <c:f>'National response'!$E$14:$E$16</c:f>
              <c:numCache>
                <c:formatCode>General</c:formatCode>
                <c:ptCount val="3"/>
                <c:pt idx="2" formatCode="0">
                  <c:v>10.5</c:v>
                </c:pt>
              </c:numCache>
            </c:numRef>
          </c:val>
          <c:extLst>
            <c:ext xmlns:c16="http://schemas.microsoft.com/office/drawing/2014/chart" uri="{C3380CC4-5D6E-409C-BE32-E72D297353CC}">
              <c16:uniqueId val="{00000003-CF14-4363-9560-DE872CD838F4}"/>
            </c:ext>
          </c:extLst>
        </c:ser>
        <c:dLbls>
          <c:showLegendKey val="0"/>
          <c:showVal val="0"/>
          <c:showCatName val="0"/>
          <c:showSerName val="0"/>
          <c:showPercent val="0"/>
          <c:showBubbleSize val="0"/>
        </c:dLbls>
        <c:gapWidth val="220"/>
        <c:overlap val="100"/>
        <c:axId val="159018368"/>
        <c:axId val="159028352"/>
      </c:barChart>
      <c:catAx>
        <c:axId val="159018368"/>
        <c:scaling>
          <c:orientation val="minMax"/>
        </c:scaling>
        <c:delete val="0"/>
        <c:axPos val="b"/>
        <c:numFmt formatCode="General" sourceLinked="0"/>
        <c:majorTickMark val="out"/>
        <c:minorTickMark val="none"/>
        <c:tickLblPos val="nextTo"/>
        <c:crossAx val="159028352"/>
        <c:crosses val="autoZero"/>
        <c:auto val="1"/>
        <c:lblAlgn val="ctr"/>
        <c:lblOffset val="100"/>
        <c:noMultiLvlLbl val="0"/>
      </c:catAx>
      <c:valAx>
        <c:axId val="159028352"/>
        <c:scaling>
          <c:orientation val="minMax"/>
          <c:max val="100"/>
          <c:min val="0"/>
        </c:scaling>
        <c:delete val="0"/>
        <c:axPos val="l"/>
        <c:title>
          <c:tx>
            <c:rich>
              <a:bodyPr rot="0" vert="horz"/>
              <a:lstStyle/>
              <a:p>
                <a:pPr>
                  <a:defRPr/>
                </a:pPr>
                <a:r>
                  <a:rPr lang="en-GB" dirty="0"/>
                  <a:t>%</a:t>
                </a:r>
              </a:p>
            </c:rich>
          </c:tx>
          <c:layout>
            <c:manualLayout>
              <c:xMode val="edge"/>
              <c:yMode val="edge"/>
              <c:x val="1.7746882095998597E-2"/>
              <c:y val="1.1083170246041047E-3"/>
            </c:manualLayout>
          </c:layout>
          <c:overlay val="0"/>
        </c:title>
        <c:numFmt formatCode="0" sourceLinked="1"/>
        <c:majorTickMark val="out"/>
        <c:minorTickMark val="none"/>
        <c:tickLblPos val="nextTo"/>
        <c:crossAx val="159018368"/>
        <c:crosses val="autoZero"/>
        <c:crossBetween val="between"/>
        <c:majorUnit val="10"/>
      </c:valAx>
    </c:plotArea>
    <c:legend>
      <c:legendPos val="r"/>
      <c:layout>
        <c:manualLayout>
          <c:xMode val="edge"/>
          <c:yMode val="edge"/>
          <c:x val="0.642075663109274"/>
          <c:y val="2.2145070300830766E-2"/>
          <c:w val="0.345966973577638"/>
          <c:h val="0.3976181658828031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35902777777777"/>
          <c:y val="4.9980491479642224E-2"/>
          <c:w val="0.68217916666666667"/>
          <c:h val="0.61760277777777772"/>
        </c:manualLayout>
      </c:layout>
      <c:areaChart>
        <c:grouping val="standard"/>
        <c:varyColors val="0"/>
        <c:ser>
          <c:idx val="0"/>
          <c:order val="0"/>
          <c:tx>
            <c:strRef>
              <c:f>'PLHIV_NI_Deaths (2)'!$F$2</c:f>
              <c:strCache>
                <c:ptCount val="1"/>
                <c:pt idx="0">
                  <c:v>New HIV infections Upper bound</c:v>
                </c:pt>
              </c:strCache>
            </c:strRef>
          </c:tx>
          <c:spPr>
            <a:solidFill>
              <a:srgbClr val="E31837">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(2)'!$F$3:$F$32</c:f>
              <c:numCache>
                <c:formatCode>_-* #,##0_-;\-* #,##0_-;_-* "-"??_-;_-@_-</c:formatCode>
                <c:ptCount val="30"/>
                <c:pt idx="0">
                  <c:v>13</c:v>
                </c:pt>
                <c:pt idx="1">
                  <c:v>11</c:v>
                </c:pt>
                <c:pt idx="2">
                  <c:v>16</c:v>
                </c:pt>
                <c:pt idx="3">
                  <c:v>24</c:v>
                </c:pt>
                <c:pt idx="4">
                  <c:v>31</c:v>
                </c:pt>
                <c:pt idx="5">
                  <c:v>48</c:v>
                </c:pt>
                <c:pt idx="6">
                  <c:v>62</c:v>
                </c:pt>
                <c:pt idx="7">
                  <c:v>64</c:v>
                </c:pt>
                <c:pt idx="8">
                  <c:v>68</c:v>
                </c:pt>
                <c:pt idx="9">
                  <c:v>68</c:v>
                </c:pt>
                <c:pt idx="10">
                  <c:v>79</c:v>
                </c:pt>
                <c:pt idx="11">
                  <c:v>85</c:v>
                </c:pt>
                <c:pt idx="12">
                  <c:v>82</c:v>
                </c:pt>
                <c:pt idx="13">
                  <c:v>80</c:v>
                </c:pt>
                <c:pt idx="14">
                  <c:v>80</c:v>
                </c:pt>
                <c:pt idx="15">
                  <c:v>77</c:v>
                </c:pt>
                <c:pt idx="16">
                  <c:v>83</c:v>
                </c:pt>
                <c:pt idx="17">
                  <c:v>90</c:v>
                </c:pt>
                <c:pt idx="18">
                  <c:v>96</c:v>
                </c:pt>
                <c:pt idx="19">
                  <c:v>105</c:v>
                </c:pt>
                <c:pt idx="20">
                  <c:v>119</c:v>
                </c:pt>
                <c:pt idx="21">
                  <c:v>137</c:v>
                </c:pt>
                <c:pt idx="22">
                  <c:v>157</c:v>
                </c:pt>
                <c:pt idx="23">
                  <c:v>180</c:v>
                </c:pt>
                <c:pt idx="24">
                  <c:v>200</c:v>
                </c:pt>
                <c:pt idx="25">
                  <c:v>222</c:v>
                </c:pt>
                <c:pt idx="26">
                  <c:v>249</c:v>
                </c:pt>
                <c:pt idx="27">
                  <c:v>264</c:v>
                </c:pt>
                <c:pt idx="28">
                  <c:v>284</c:v>
                </c:pt>
                <c:pt idx="29">
                  <c:v>311</c:v>
                </c:pt>
              </c:numCache>
            </c:numRef>
          </c:val>
          <c:extLst>
            <c:ext xmlns:c16="http://schemas.microsoft.com/office/drawing/2014/chart" uri="{C3380CC4-5D6E-409C-BE32-E72D297353CC}">
              <c16:uniqueId val="{00000001-9D1F-4C96-9772-7F0B859553B4}"/>
            </c:ext>
          </c:extLst>
        </c:ser>
        <c:ser>
          <c:idx val="2"/>
          <c:order val="2"/>
          <c:tx>
            <c:strRef>
              <c:f>'PLHIV_NI_Deaths (2)'!$H$2</c:f>
              <c:strCache>
                <c:ptCount val="1"/>
                <c:pt idx="0">
                  <c:v>New HIV infections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(2)'!$H$3:$H$32</c:f>
              <c:numCache>
                <c:formatCode>_-* #,##0_-;\-* #,##0_-;_-* "-"??_-;_-@_-</c:formatCode>
                <c:ptCount val="30"/>
                <c:pt idx="0">
                  <c:v>4</c:v>
                </c:pt>
                <c:pt idx="1">
                  <c:v>5</c:v>
                </c:pt>
                <c:pt idx="2">
                  <c:v>6</c:v>
                </c:pt>
                <c:pt idx="3">
                  <c:v>7</c:v>
                </c:pt>
                <c:pt idx="4">
                  <c:v>8</c:v>
                </c:pt>
                <c:pt idx="5">
                  <c:v>9</c:v>
                </c:pt>
                <c:pt idx="6">
                  <c:v>10</c:v>
                </c:pt>
                <c:pt idx="7">
                  <c:v>11</c:v>
                </c:pt>
                <c:pt idx="8">
                  <c:v>12</c:v>
                </c:pt>
                <c:pt idx="9">
                  <c:v>13</c:v>
                </c:pt>
                <c:pt idx="10">
                  <c:v>15</c:v>
                </c:pt>
                <c:pt idx="11">
                  <c:v>17</c:v>
                </c:pt>
                <c:pt idx="12">
                  <c:v>19</c:v>
                </c:pt>
                <c:pt idx="13">
                  <c:v>22</c:v>
                </c:pt>
                <c:pt idx="14">
                  <c:v>25</c:v>
                </c:pt>
                <c:pt idx="15">
                  <c:v>27</c:v>
                </c:pt>
                <c:pt idx="16">
                  <c:v>30</c:v>
                </c:pt>
                <c:pt idx="17">
                  <c:v>35</c:v>
                </c:pt>
                <c:pt idx="18">
                  <c:v>38</c:v>
                </c:pt>
                <c:pt idx="19">
                  <c:v>40</c:v>
                </c:pt>
                <c:pt idx="20">
                  <c:v>43</c:v>
                </c:pt>
                <c:pt idx="21">
                  <c:v>46</c:v>
                </c:pt>
                <c:pt idx="22">
                  <c:v>49</c:v>
                </c:pt>
                <c:pt idx="23">
                  <c:v>50</c:v>
                </c:pt>
                <c:pt idx="24">
                  <c:v>53</c:v>
                </c:pt>
                <c:pt idx="25">
                  <c:v>57</c:v>
                </c:pt>
                <c:pt idx="26">
                  <c:v>60</c:v>
                </c:pt>
                <c:pt idx="27">
                  <c:v>63</c:v>
                </c:pt>
                <c:pt idx="28">
                  <c:v>64</c:v>
                </c:pt>
                <c:pt idx="29">
                  <c:v>64</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5663744"/>
        <c:axId val="45665280"/>
      </c:areaChart>
      <c:lineChart>
        <c:grouping val="standard"/>
        <c:varyColors val="0"/>
        <c:ser>
          <c:idx val="1"/>
          <c:order val="1"/>
          <c:tx>
            <c:strRef>
              <c:f>'PLHIV_NI_Deaths (2)'!$G$2</c:f>
              <c:strCache>
                <c:ptCount val="1"/>
                <c:pt idx="0">
                  <c:v>New HIV infections</c:v>
                </c:pt>
              </c:strCache>
            </c:strRef>
          </c:tx>
          <c:spPr>
            <a:ln w="38100">
              <a:solidFill>
                <a:srgbClr val="E31837"/>
              </a:solidFill>
              <a:prstDash val="solid"/>
            </a:ln>
          </c:spPr>
          <c:marker>
            <c:symbol val="none"/>
          </c:marker>
          <c:dLbls>
            <c:dLbl>
              <c:idx val="29"/>
              <c:tx>
                <c:rich>
                  <a:bodyPr/>
                  <a:lstStyle/>
                  <a:p>
                    <a:r>
                      <a:rPr lang="en-US" dirty="0"/>
                      <a:t> &lt;200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CAC-4151-B0DA-C735B38FF2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(2)'!$G$3:$G$32</c:f>
              <c:numCache>
                <c:formatCode>_-* #,##0_-;\-* #,##0_-;_-* "-"??_-;_-@_-</c:formatCode>
                <c:ptCount val="30"/>
                <c:pt idx="0">
                  <c:v>6</c:v>
                </c:pt>
                <c:pt idx="1">
                  <c:v>7</c:v>
                </c:pt>
                <c:pt idx="2">
                  <c:v>9</c:v>
                </c:pt>
                <c:pt idx="3">
                  <c:v>10</c:v>
                </c:pt>
                <c:pt idx="4">
                  <c:v>11</c:v>
                </c:pt>
                <c:pt idx="5">
                  <c:v>12</c:v>
                </c:pt>
                <c:pt idx="6">
                  <c:v>14</c:v>
                </c:pt>
                <c:pt idx="7">
                  <c:v>16</c:v>
                </c:pt>
                <c:pt idx="8">
                  <c:v>18</c:v>
                </c:pt>
                <c:pt idx="9">
                  <c:v>20</c:v>
                </c:pt>
                <c:pt idx="10">
                  <c:v>22</c:v>
                </c:pt>
                <c:pt idx="11">
                  <c:v>25</c:v>
                </c:pt>
                <c:pt idx="12">
                  <c:v>27</c:v>
                </c:pt>
                <c:pt idx="13">
                  <c:v>31</c:v>
                </c:pt>
                <c:pt idx="14">
                  <c:v>35</c:v>
                </c:pt>
                <c:pt idx="15">
                  <c:v>39</c:v>
                </c:pt>
                <c:pt idx="16">
                  <c:v>44</c:v>
                </c:pt>
                <c:pt idx="17">
                  <c:v>50</c:v>
                </c:pt>
                <c:pt idx="18">
                  <c:v>56</c:v>
                </c:pt>
                <c:pt idx="19">
                  <c:v>62</c:v>
                </c:pt>
                <c:pt idx="20">
                  <c:v>66</c:v>
                </c:pt>
                <c:pt idx="21">
                  <c:v>73</c:v>
                </c:pt>
                <c:pt idx="22">
                  <c:v>79</c:v>
                </c:pt>
                <c:pt idx="23">
                  <c:v>84</c:v>
                </c:pt>
                <c:pt idx="24">
                  <c:v>91</c:v>
                </c:pt>
                <c:pt idx="25">
                  <c:v>97</c:v>
                </c:pt>
                <c:pt idx="26">
                  <c:v>106</c:v>
                </c:pt>
                <c:pt idx="27">
                  <c:v>115</c:v>
                </c:pt>
                <c:pt idx="28">
                  <c:v>123</c:v>
                </c:pt>
                <c:pt idx="29">
                  <c:v>130</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5663744"/>
        <c:axId val="45665280"/>
      </c:lineChart>
      <c:catAx>
        <c:axId val="4566374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665280"/>
        <c:crosses val="autoZero"/>
        <c:auto val="1"/>
        <c:lblAlgn val="ctr"/>
        <c:lblOffset val="100"/>
        <c:tickMarkSkip val="1"/>
        <c:noMultiLvlLbl val="0"/>
      </c:catAx>
      <c:valAx>
        <c:axId val="45665280"/>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5663744"/>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20442950249196"/>
          <c:y val="0.26081467757706761"/>
          <c:w val="0.58766787578518975"/>
          <c:h val="0.57349647470536769"/>
        </c:manualLayout>
      </c:layout>
      <c:barChart>
        <c:barDir val="bar"/>
        <c:grouping val="clustered"/>
        <c:varyColors val="0"/>
        <c:ser>
          <c:idx val="0"/>
          <c:order val="0"/>
          <c:tx>
            <c:strRef>
              <c:f>Sheet3!$D$2</c:f>
              <c:strCache>
                <c:ptCount val="1"/>
                <c:pt idx="0">
                  <c:v>Male</c:v>
                </c:pt>
              </c:strCache>
            </c:strRef>
          </c:tx>
          <c:spPr>
            <a:solidFill>
              <a:srgbClr val="E31837"/>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389-4227-9E70-594486C6C527}"/>
                </c:ext>
              </c:extLst>
            </c:dLbl>
            <c:dLbl>
              <c:idx val="1"/>
              <c:tx>
                <c:rich>
                  <a:bodyPr/>
                  <a:lstStyle/>
                  <a:p>
                    <a:r>
                      <a:rPr lang="en-US"/>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389-4227-9E70-594486C6C527}"/>
                </c:ext>
              </c:extLst>
            </c:dLbl>
            <c:dLbl>
              <c:idx val="2"/>
              <c:tx>
                <c:rich>
                  <a:bodyPr/>
                  <a:lstStyle/>
                  <a:p>
                    <a:r>
                      <a:rPr lang="en-US"/>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389-4227-9E70-594486C6C527}"/>
                </c:ext>
              </c:extLst>
            </c:dLbl>
            <c:dLbl>
              <c:idx val="3"/>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389-4227-9E70-594486C6C527}"/>
                </c:ext>
              </c:extLst>
            </c:dLbl>
            <c:dLbl>
              <c:idx val="4"/>
              <c:tx>
                <c:rich>
                  <a:bodyPr/>
                  <a:lstStyle/>
                  <a:p>
                    <a:r>
                      <a:rPr lang="en-US"/>
                      <a:t>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389-4227-9E70-594486C6C52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Sheet3!$B$3:$B$7</c:f>
              <c:strCache>
                <c:ptCount val="5"/>
                <c:pt idx="0">
                  <c:v>ANC attendees</c:v>
                </c:pt>
                <c:pt idx="1">
                  <c:v>STI clinic attendees</c:v>
                </c:pt>
                <c:pt idx="2">
                  <c:v>Youths</c:v>
                </c:pt>
                <c:pt idx="3">
                  <c:v>Seafarers </c:v>
                </c:pt>
                <c:pt idx="4">
                  <c:v>Uniformed services</c:v>
                </c:pt>
              </c:strCache>
            </c:strRef>
          </c:cat>
          <c:val>
            <c:numRef>
              <c:f>Sheet3!$D$3:$D$7</c:f>
              <c:numCache>
                <c:formatCode>General</c:formatCode>
                <c:ptCount val="5"/>
                <c:pt idx="0">
                  <c:v>0</c:v>
                </c:pt>
                <c:pt idx="1">
                  <c:v>-54</c:v>
                </c:pt>
                <c:pt idx="2">
                  <c:v>-54</c:v>
                </c:pt>
                <c:pt idx="3">
                  <c:v>-45</c:v>
                </c:pt>
                <c:pt idx="4">
                  <c:v>-50</c:v>
                </c:pt>
              </c:numCache>
            </c:numRef>
          </c:val>
          <c:extLst>
            <c:ext xmlns:c16="http://schemas.microsoft.com/office/drawing/2014/chart" uri="{C3380CC4-5D6E-409C-BE32-E72D297353CC}">
              <c16:uniqueId val="{00000005-9389-4227-9E70-594486C6C527}"/>
            </c:ext>
          </c:extLst>
        </c:ser>
        <c:ser>
          <c:idx val="1"/>
          <c:order val="1"/>
          <c:tx>
            <c:strRef>
              <c:f>Sheet3!$C$2</c:f>
              <c:strCache>
                <c:ptCount val="1"/>
                <c:pt idx="0">
                  <c:v>Female</c:v>
                </c:pt>
              </c:strCache>
            </c:strRef>
          </c:tx>
          <c:spPr>
            <a:solidFill>
              <a:srgbClr val="00AEEF"/>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9389-4227-9E70-594486C6C527}"/>
                </c:ext>
              </c:extLst>
            </c:dLbl>
            <c:dLbl>
              <c:idx val="4"/>
              <c:delete val="1"/>
              <c:extLst>
                <c:ext xmlns:c15="http://schemas.microsoft.com/office/drawing/2012/chart" uri="{CE6537A1-D6FC-4f65-9D91-7224C49458BB}"/>
                <c:ext xmlns:c16="http://schemas.microsoft.com/office/drawing/2014/chart" uri="{C3380CC4-5D6E-409C-BE32-E72D297353CC}">
                  <c16:uniqueId val="{00000007-9389-4227-9E70-594486C6C52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Sheet3!$B$3:$B$7</c:f>
              <c:strCache>
                <c:ptCount val="5"/>
                <c:pt idx="0">
                  <c:v>ANC attendees</c:v>
                </c:pt>
                <c:pt idx="1">
                  <c:v>STI clinic attendees</c:v>
                </c:pt>
                <c:pt idx="2">
                  <c:v>Youths</c:v>
                </c:pt>
                <c:pt idx="3">
                  <c:v>Seafarers </c:v>
                </c:pt>
                <c:pt idx="4">
                  <c:v>Uniformed services</c:v>
                </c:pt>
              </c:strCache>
            </c:strRef>
          </c:cat>
          <c:val>
            <c:numRef>
              <c:f>Sheet3!$C$3:$C$7</c:f>
              <c:numCache>
                <c:formatCode>General</c:formatCode>
                <c:ptCount val="5"/>
                <c:pt idx="0">
                  <c:v>32</c:v>
                </c:pt>
                <c:pt idx="1">
                  <c:v>61</c:v>
                </c:pt>
                <c:pt idx="2">
                  <c:v>53</c:v>
                </c:pt>
                <c:pt idx="3">
                  <c:v>0</c:v>
                </c:pt>
                <c:pt idx="4">
                  <c:v>0</c:v>
                </c:pt>
              </c:numCache>
            </c:numRef>
          </c:val>
          <c:extLst>
            <c:ext xmlns:c16="http://schemas.microsoft.com/office/drawing/2014/chart" uri="{C3380CC4-5D6E-409C-BE32-E72D297353CC}">
              <c16:uniqueId val="{00000008-9389-4227-9E70-594486C6C527}"/>
            </c:ext>
          </c:extLst>
        </c:ser>
        <c:dLbls>
          <c:showLegendKey val="0"/>
          <c:showVal val="0"/>
          <c:showCatName val="0"/>
          <c:showSerName val="0"/>
          <c:showPercent val="0"/>
          <c:showBubbleSize val="0"/>
        </c:dLbls>
        <c:gapWidth val="100"/>
        <c:overlap val="100"/>
        <c:axId val="44991616"/>
        <c:axId val="44993152"/>
      </c:barChart>
      <c:catAx>
        <c:axId val="44991616"/>
        <c:scaling>
          <c:orientation val="maxMin"/>
        </c:scaling>
        <c:delete val="0"/>
        <c:axPos val="l"/>
        <c:numFmt formatCode="General" sourceLinked="0"/>
        <c:majorTickMark val="none"/>
        <c:minorTickMark val="none"/>
        <c:tickLblPos val="low"/>
        <c:crossAx val="44993152"/>
        <c:crosses val="autoZero"/>
        <c:auto val="1"/>
        <c:lblAlgn val="ctr"/>
        <c:lblOffset val="100"/>
        <c:noMultiLvlLbl val="0"/>
      </c:catAx>
      <c:valAx>
        <c:axId val="44993152"/>
        <c:scaling>
          <c:orientation val="minMax"/>
          <c:max val="100"/>
          <c:min val="-100"/>
        </c:scaling>
        <c:delete val="0"/>
        <c:axPos val="t"/>
        <c:title>
          <c:tx>
            <c:rich>
              <a:bodyPr/>
              <a:lstStyle/>
              <a:p>
                <a:pPr>
                  <a:defRPr/>
                </a:pPr>
                <a:r>
                  <a:rPr lang="en-US" dirty="0"/>
                  <a:t>Received HIV test (%)</a:t>
                </a:r>
              </a:p>
            </c:rich>
          </c:tx>
          <c:layout>
            <c:manualLayout>
              <c:xMode val="edge"/>
              <c:yMode val="edge"/>
              <c:x val="0.44083523429899274"/>
              <c:y val="7.6865575626576088E-2"/>
            </c:manualLayout>
          </c:layout>
          <c:overlay val="0"/>
        </c:title>
        <c:numFmt formatCode="#,##0;#,##0" sourceLinked="0"/>
        <c:majorTickMark val="out"/>
        <c:minorTickMark val="none"/>
        <c:tickLblPos val="nextTo"/>
        <c:crossAx val="44991616"/>
        <c:crosses val="autoZero"/>
        <c:crossBetween val="between"/>
        <c:majorUnit val="25"/>
      </c:valAx>
    </c:plotArea>
    <c:legend>
      <c:legendPos val="b"/>
      <c:layout>
        <c:manualLayout>
          <c:xMode val="edge"/>
          <c:yMode val="edge"/>
          <c:x val="0.66268285870624966"/>
          <c:y val="0.8885049662909783"/>
          <c:w val="0.33211808241451884"/>
          <c:h val="8.3717191601050026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4186149455616"/>
          <c:y val="3.9310359645573972E-2"/>
          <c:w val="0.80271278451699812"/>
          <c:h val="0.69686491857298871"/>
        </c:manualLayout>
      </c:layout>
      <c:barChart>
        <c:barDir val="col"/>
        <c:grouping val="clustered"/>
        <c:varyColors val="0"/>
        <c:ser>
          <c:idx val="1"/>
          <c:order val="1"/>
          <c:tx>
            <c:strRef>
              <c:f>'ART scale up'!$D$2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746-4477-8C1A-2C52C688C197}"/>
                </c:ext>
              </c:extLst>
            </c:dLbl>
            <c:dLbl>
              <c:idx val="1"/>
              <c:delete val="1"/>
              <c:extLst>
                <c:ext xmlns:c15="http://schemas.microsoft.com/office/drawing/2012/chart" uri="{CE6537A1-D6FC-4f65-9D91-7224C49458BB}"/>
                <c:ext xmlns:c16="http://schemas.microsoft.com/office/drawing/2014/chart" uri="{C3380CC4-5D6E-409C-BE32-E72D297353CC}">
                  <c16:uniqueId val="{00000001-F746-4477-8C1A-2C52C688C197}"/>
                </c:ext>
              </c:extLst>
            </c:dLbl>
            <c:dLbl>
              <c:idx val="2"/>
              <c:delete val="1"/>
              <c:extLst>
                <c:ext xmlns:c15="http://schemas.microsoft.com/office/drawing/2012/chart" uri="{CE6537A1-D6FC-4f65-9D91-7224C49458BB}"/>
                <c:ext xmlns:c16="http://schemas.microsoft.com/office/drawing/2014/chart" uri="{C3380CC4-5D6E-409C-BE32-E72D297353CC}">
                  <c16:uniqueId val="{00000002-F746-4477-8C1A-2C52C688C197}"/>
                </c:ext>
              </c:extLst>
            </c:dLbl>
            <c:dLbl>
              <c:idx val="3"/>
              <c:delete val="1"/>
              <c:extLst>
                <c:ext xmlns:c15="http://schemas.microsoft.com/office/drawing/2012/chart" uri="{CE6537A1-D6FC-4f65-9D91-7224C49458BB}"/>
                <c:ext xmlns:c16="http://schemas.microsoft.com/office/drawing/2014/chart" uri="{C3380CC4-5D6E-409C-BE32-E72D297353CC}">
                  <c16:uniqueId val="{00000003-F746-4477-8C1A-2C52C688C197}"/>
                </c:ext>
              </c:extLst>
            </c:dLbl>
            <c:dLbl>
              <c:idx val="4"/>
              <c:delete val="1"/>
              <c:extLst>
                <c:ext xmlns:c15="http://schemas.microsoft.com/office/drawing/2012/chart" uri="{CE6537A1-D6FC-4f65-9D91-7224C49458BB}"/>
                <c:ext xmlns:c16="http://schemas.microsoft.com/office/drawing/2014/chart" uri="{C3380CC4-5D6E-409C-BE32-E72D297353CC}">
                  <c16:uniqueId val="{00000004-F746-4477-8C1A-2C52C688C197}"/>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up'!$B$3:$B$22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'ART scale up'!$D$3:$D$22</c:f>
              <c:numCache>
                <c:formatCode>General</c:formatCode>
                <c:ptCount val="20"/>
                <c:pt idx="8" formatCode="#,##0">
                  <c:v>6</c:v>
                </c:pt>
                <c:pt idx="11" formatCode="#,##0">
                  <c:v>8</c:v>
                </c:pt>
                <c:pt idx="12" formatCode="#,##0">
                  <c:v>9</c:v>
                </c:pt>
              </c:numCache>
            </c:numRef>
          </c:val>
          <c:extLst>
            <c:ext xmlns:c16="http://schemas.microsoft.com/office/drawing/2014/chart" uri="{C3380CC4-5D6E-409C-BE32-E72D297353CC}">
              <c16:uniqueId val="{00000005-F746-4477-8C1A-2C52C688C197}"/>
            </c:ext>
          </c:extLst>
        </c:ser>
        <c:dLbls>
          <c:showLegendKey val="0"/>
          <c:showVal val="0"/>
          <c:showCatName val="0"/>
          <c:showSerName val="0"/>
          <c:showPercent val="0"/>
          <c:showBubbleSize val="0"/>
        </c:dLbls>
        <c:gapWidth val="60"/>
        <c:axId val="159120384"/>
        <c:axId val="159118464"/>
      </c:barChart>
      <c:lineChart>
        <c:grouping val="standard"/>
        <c:varyColors val="0"/>
        <c:ser>
          <c:idx val="0"/>
          <c:order val="0"/>
          <c:tx>
            <c:strRef>
              <c:f>'ART scale up'!$C$2</c:f>
              <c:strCache>
                <c:ptCount val="1"/>
                <c:pt idx="0">
                  <c:v>Number of people on ART</c:v>
                </c:pt>
              </c:strCache>
            </c:strRef>
          </c:tx>
          <c:spPr>
            <a:ln w="38100">
              <a:solidFill>
                <a:srgbClr val="00AEEF"/>
              </a:solidFill>
            </a:ln>
          </c:spPr>
          <c:marker>
            <c:symbol val="none"/>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46-4477-8C1A-2C52C688C197}"/>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'ART scale up'!$B$3:$B$22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'ART scale up'!$C$3:$C$22</c:f>
              <c:numCache>
                <c:formatCode>#,##0</c:formatCode>
                <c:ptCount val="20"/>
                <c:pt idx="0">
                  <c:v>0</c:v>
                </c:pt>
                <c:pt idx="1">
                  <c:v>0</c:v>
                </c:pt>
                <c:pt idx="2">
                  <c:v>0</c:v>
                </c:pt>
                <c:pt idx="3">
                  <c:v>0</c:v>
                </c:pt>
                <c:pt idx="4">
                  <c:v>11</c:v>
                </c:pt>
                <c:pt idx="5">
                  <c:v>20</c:v>
                </c:pt>
                <c:pt idx="6">
                  <c:v>28</c:v>
                </c:pt>
                <c:pt idx="7">
                  <c:v>36</c:v>
                </c:pt>
                <c:pt idx="8">
                  <c:v>50</c:v>
                </c:pt>
                <c:pt idx="9">
                  <c:v>63</c:v>
                </c:pt>
                <c:pt idx="10">
                  <c:v>79</c:v>
                </c:pt>
                <c:pt idx="11">
                  <c:v>96</c:v>
                </c:pt>
                <c:pt idx="12">
                  <c:v>160</c:v>
                </c:pt>
                <c:pt idx="13">
                  <c:v>165</c:v>
                </c:pt>
                <c:pt idx="14">
                  <c:v>195</c:v>
                </c:pt>
                <c:pt idx="15">
                  <c:v>202</c:v>
                </c:pt>
                <c:pt idx="16">
                  <c:v>222</c:v>
                </c:pt>
                <c:pt idx="17">
                  <c:v>274</c:v>
                </c:pt>
                <c:pt idx="18">
                  <c:v>352</c:v>
                </c:pt>
                <c:pt idx="19">
                  <c:v>434</c:v>
                </c:pt>
              </c:numCache>
            </c:numRef>
          </c:val>
          <c:smooth val="0"/>
          <c:extLst>
            <c:ext xmlns:c16="http://schemas.microsoft.com/office/drawing/2014/chart" uri="{C3380CC4-5D6E-409C-BE32-E72D297353CC}">
              <c16:uniqueId val="{00000007-F746-4477-8C1A-2C52C688C197}"/>
            </c:ext>
          </c:extLst>
        </c:ser>
        <c:dLbls>
          <c:showLegendKey val="0"/>
          <c:showVal val="0"/>
          <c:showCatName val="0"/>
          <c:showSerName val="0"/>
          <c:showPercent val="0"/>
          <c:showBubbleSize val="0"/>
        </c:dLbls>
        <c:marker val="1"/>
        <c:smooth val="0"/>
        <c:axId val="159098368"/>
        <c:axId val="159099904"/>
      </c:lineChart>
      <c:catAx>
        <c:axId val="159098368"/>
        <c:scaling>
          <c:orientation val="minMax"/>
        </c:scaling>
        <c:delete val="0"/>
        <c:axPos val="b"/>
        <c:numFmt formatCode="General" sourceLinked="1"/>
        <c:majorTickMark val="out"/>
        <c:minorTickMark val="none"/>
        <c:tickLblPos val="nextTo"/>
        <c:crossAx val="159099904"/>
        <c:crosses val="autoZero"/>
        <c:auto val="1"/>
        <c:lblAlgn val="ctr"/>
        <c:lblOffset val="100"/>
        <c:noMultiLvlLbl val="0"/>
      </c:catAx>
      <c:valAx>
        <c:axId val="15909990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159098368"/>
        <c:crosses val="autoZero"/>
        <c:crossBetween val="between"/>
      </c:valAx>
      <c:valAx>
        <c:axId val="159118464"/>
        <c:scaling>
          <c:orientation val="minMax"/>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159120384"/>
        <c:crosses val="max"/>
        <c:crossBetween val="between"/>
      </c:valAx>
      <c:catAx>
        <c:axId val="159120384"/>
        <c:scaling>
          <c:orientation val="minMax"/>
        </c:scaling>
        <c:delete val="1"/>
        <c:axPos val="b"/>
        <c:numFmt formatCode="General" sourceLinked="1"/>
        <c:majorTickMark val="out"/>
        <c:minorTickMark val="none"/>
        <c:tickLblPos val="nextTo"/>
        <c:crossAx val="159118464"/>
        <c:crosses val="autoZero"/>
        <c:auto val="1"/>
        <c:lblAlgn val="ctr"/>
        <c:lblOffset val="100"/>
        <c:noMultiLvlLbl val="0"/>
      </c:catAx>
    </c:plotArea>
    <c:legend>
      <c:legendPos val="b"/>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62645745003028463"/>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A4-4139-A582-656A1E10614B}"/>
                </c:ext>
              </c:extLst>
            </c:dLbl>
            <c:dLbl>
              <c:idx val="1"/>
              <c:delete val="1"/>
              <c:extLst>
                <c:ext xmlns:c15="http://schemas.microsoft.com/office/drawing/2012/chart" uri="{CE6537A1-D6FC-4f65-9D91-7224C49458BB}"/>
                <c:ext xmlns:c16="http://schemas.microsoft.com/office/drawing/2014/chart" uri="{C3380CC4-5D6E-409C-BE32-E72D297353CC}">
                  <c16:uniqueId val="{00000001-73A4-4139-A582-656A1E10614B}"/>
                </c:ext>
              </c:extLst>
            </c:dLbl>
            <c:dLbl>
              <c:idx val="2"/>
              <c:delete val="1"/>
              <c:extLst>
                <c:ext xmlns:c15="http://schemas.microsoft.com/office/drawing/2012/chart" uri="{CE6537A1-D6FC-4f65-9D91-7224C49458BB}"/>
                <c:ext xmlns:c16="http://schemas.microsoft.com/office/drawing/2014/chart" uri="{C3380CC4-5D6E-409C-BE32-E72D297353CC}">
                  <c16:uniqueId val="{00000002-73A4-4139-A582-656A1E10614B}"/>
                </c:ext>
              </c:extLst>
            </c:dLbl>
            <c:dLbl>
              <c:idx val="3"/>
              <c:delete val="1"/>
              <c:extLst>
                <c:ext xmlns:c15="http://schemas.microsoft.com/office/drawing/2012/chart" uri="{CE6537A1-D6FC-4f65-9D91-7224C49458BB}"/>
                <c:ext xmlns:c16="http://schemas.microsoft.com/office/drawing/2014/chart" uri="{C3380CC4-5D6E-409C-BE32-E72D297353CC}">
                  <c16:uniqueId val="{00000003-73A4-4139-A582-656A1E10614B}"/>
                </c:ext>
              </c:extLst>
            </c:dLbl>
            <c:dLbl>
              <c:idx val="4"/>
              <c:delete val="1"/>
              <c:extLst>
                <c:ext xmlns:c15="http://schemas.microsoft.com/office/drawing/2012/chart" uri="{CE6537A1-D6FC-4f65-9D91-7224C49458BB}"/>
                <c:ext xmlns:c16="http://schemas.microsoft.com/office/drawing/2014/chart" uri="{C3380CC4-5D6E-409C-BE32-E72D297353CC}">
                  <c16:uniqueId val="{00000004-73A4-4139-A582-656A1E10614B}"/>
                </c:ext>
              </c:extLst>
            </c:dLbl>
            <c:dLbl>
              <c:idx val="5"/>
              <c:delete val="1"/>
              <c:extLst>
                <c:ext xmlns:c15="http://schemas.microsoft.com/office/drawing/2012/chart" uri="{CE6537A1-D6FC-4f65-9D91-7224C49458BB}"/>
                <c:ext xmlns:c16="http://schemas.microsoft.com/office/drawing/2014/chart" uri="{C3380CC4-5D6E-409C-BE32-E72D297353CC}">
                  <c16:uniqueId val="{00000000-E23C-4704-A681-F0D1F64FCBDD}"/>
                </c:ext>
              </c:extLst>
            </c:dLbl>
            <c:dLbl>
              <c:idx val="6"/>
              <c:delete val="1"/>
              <c:extLst>
                <c:ext xmlns:c15="http://schemas.microsoft.com/office/drawing/2012/chart" uri="{CE6537A1-D6FC-4f65-9D91-7224C49458BB}"/>
                <c:ext xmlns:c16="http://schemas.microsoft.com/office/drawing/2014/chart" uri="{C3380CC4-5D6E-409C-BE32-E72D297353CC}">
                  <c16:uniqueId val="{00000001-E23C-4704-A681-F0D1F64FCBDD}"/>
                </c:ext>
              </c:extLst>
            </c:dLbl>
            <c:dLbl>
              <c:idx val="7"/>
              <c:delete val="1"/>
              <c:extLst>
                <c:ext xmlns:c15="http://schemas.microsoft.com/office/drawing/2012/chart" uri="{CE6537A1-D6FC-4f65-9D91-7224C49458BB}"/>
                <c:ext xmlns:c16="http://schemas.microsoft.com/office/drawing/2014/chart" uri="{C3380CC4-5D6E-409C-BE32-E72D297353CC}">
                  <c16:uniqueId val="{00000002-E23C-4704-A681-F0D1F64FCBDD}"/>
                </c:ext>
              </c:extLst>
            </c:dLbl>
            <c:dLbl>
              <c:idx val="8"/>
              <c:delete val="1"/>
              <c:extLst>
                <c:ext xmlns:c15="http://schemas.microsoft.com/office/drawing/2012/chart" uri="{CE6537A1-D6FC-4f65-9D91-7224C49458BB}"/>
                <c:ext xmlns:c16="http://schemas.microsoft.com/office/drawing/2014/chart" uri="{C3380CC4-5D6E-409C-BE32-E72D297353CC}">
                  <c16:uniqueId val="{00000003-E23C-4704-A681-F0D1F64FCBDD}"/>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Rounded!$E$3:$E$22</c:f>
              <c:numCache>
                <c:formatCode>General</c:formatCode>
                <c:ptCount val="20"/>
                <c:pt idx="0">
                  <c:v>0</c:v>
                </c:pt>
                <c:pt idx="1">
                  <c:v>0</c:v>
                </c:pt>
                <c:pt idx="2">
                  <c:v>0</c:v>
                </c:pt>
                <c:pt idx="3">
                  <c:v>0</c:v>
                </c:pt>
                <c:pt idx="4">
                  <c:v>5</c:v>
                </c:pt>
                <c:pt idx="5">
                  <c:v>9</c:v>
                </c:pt>
                <c:pt idx="6">
                  <c:v>10</c:v>
                </c:pt>
                <c:pt idx="7">
                  <c:v>12</c:v>
                </c:pt>
                <c:pt idx="8">
                  <c:v>14</c:v>
                </c:pt>
                <c:pt idx="9">
                  <c:v>16</c:v>
                </c:pt>
                <c:pt idx="10">
                  <c:v>18</c:v>
                </c:pt>
                <c:pt idx="11">
                  <c:v>20</c:v>
                </c:pt>
                <c:pt idx="12">
                  <c:v>29</c:v>
                </c:pt>
                <c:pt idx="13">
                  <c:v>27</c:v>
                </c:pt>
                <c:pt idx="14">
                  <c:v>29</c:v>
                </c:pt>
                <c:pt idx="15">
                  <c:v>28</c:v>
                </c:pt>
                <c:pt idx="16">
                  <c:v>28</c:v>
                </c:pt>
                <c:pt idx="17">
                  <c:v>31</c:v>
                </c:pt>
                <c:pt idx="18">
                  <c:v>37</c:v>
                </c:pt>
                <c:pt idx="19">
                  <c:v>41</c:v>
                </c:pt>
              </c:numCache>
            </c:numRef>
          </c:val>
          <c:extLst>
            <c:ext xmlns:c16="http://schemas.microsoft.com/office/drawing/2014/chart" uri="{C3380CC4-5D6E-409C-BE32-E72D297353CC}">
              <c16:uniqueId val="{00000005-73A4-4139-A582-656A1E10614B}"/>
            </c:ext>
          </c:extLst>
        </c:ser>
        <c:dLbls>
          <c:showLegendKey val="0"/>
          <c:showVal val="0"/>
          <c:showCatName val="0"/>
          <c:showSerName val="0"/>
          <c:showPercent val="0"/>
          <c:showBubbleSize val="0"/>
        </c:dLbls>
        <c:gapWidth val="60"/>
        <c:axId val="162739712"/>
        <c:axId val="162737536"/>
      </c:barChart>
      <c:lineChart>
        <c:grouping val="standard"/>
        <c:varyColors val="0"/>
        <c:ser>
          <c:idx val="0"/>
          <c:order val="0"/>
          <c:tx>
            <c:strRef>
              <c:f>Rounded!$D$2</c:f>
              <c:strCache>
                <c:ptCount val="1"/>
                <c:pt idx="0">
                  <c:v>Number of people on ART</c:v>
                </c:pt>
              </c:strCache>
            </c:strRef>
          </c:tx>
          <c:spPr>
            <a:ln w="38100">
              <a:solidFill>
                <a:srgbClr val="00AEEF"/>
              </a:solidFill>
            </a:ln>
          </c:spPr>
          <c:marker>
            <c:symbol val="none"/>
          </c:marker>
          <c:dLbls>
            <c:dLbl>
              <c:idx val="19"/>
              <c:layout>
                <c:manualLayout>
                  <c:x val="-3.7741545893719697E-2"/>
                  <c:y val="-3.0193236714975844E-2"/>
                </c:manualLayout>
              </c:layout>
              <c:spPr/>
              <c:txPr>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3C-4704-A681-F0D1F64FCB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Rounded!$D$3:$D$22</c:f>
              <c:numCache>
                <c:formatCode>_-* #,##0_-;\-* #,##0_-;_-* "-"??_-;_-@_-</c:formatCode>
                <c:ptCount val="20"/>
                <c:pt idx="0">
                  <c:v>0</c:v>
                </c:pt>
                <c:pt idx="1">
                  <c:v>0</c:v>
                </c:pt>
                <c:pt idx="2">
                  <c:v>0</c:v>
                </c:pt>
                <c:pt idx="3">
                  <c:v>0</c:v>
                </c:pt>
                <c:pt idx="4">
                  <c:v>11</c:v>
                </c:pt>
                <c:pt idx="5">
                  <c:v>20</c:v>
                </c:pt>
                <c:pt idx="6">
                  <c:v>28</c:v>
                </c:pt>
                <c:pt idx="7">
                  <c:v>36</c:v>
                </c:pt>
                <c:pt idx="8">
                  <c:v>50</c:v>
                </c:pt>
                <c:pt idx="9">
                  <c:v>63</c:v>
                </c:pt>
                <c:pt idx="10">
                  <c:v>79</c:v>
                </c:pt>
                <c:pt idx="11">
                  <c:v>96</c:v>
                </c:pt>
                <c:pt idx="12">
                  <c:v>160</c:v>
                </c:pt>
                <c:pt idx="13">
                  <c:v>165</c:v>
                </c:pt>
                <c:pt idx="14">
                  <c:v>195</c:v>
                </c:pt>
                <c:pt idx="15">
                  <c:v>202</c:v>
                </c:pt>
                <c:pt idx="16">
                  <c:v>222</c:v>
                </c:pt>
                <c:pt idx="17">
                  <c:v>274</c:v>
                </c:pt>
                <c:pt idx="18">
                  <c:v>352</c:v>
                </c:pt>
                <c:pt idx="19">
                  <c:v>434</c:v>
                </c:pt>
              </c:numCache>
            </c:numRef>
          </c:val>
          <c:smooth val="0"/>
          <c:extLst>
            <c:ext xmlns:c16="http://schemas.microsoft.com/office/drawing/2014/chart" uri="{C3380CC4-5D6E-409C-BE32-E72D297353CC}">
              <c16:uniqueId val="{00000007-73A4-4139-A582-656A1E10614B}"/>
            </c:ext>
          </c:extLst>
        </c:ser>
        <c:dLbls>
          <c:showLegendKey val="0"/>
          <c:showVal val="0"/>
          <c:showCatName val="0"/>
          <c:showSerName val="0"/>
          <c:showPercent val="0"/>
          <c:showBubbleSize val="0"/>
        </c:dLbls>
        <c:marker val="1"/>
        <c:smooth val="0"/>
        <c:axId val="162734080"/>
        <c:axId val="162735616"/>
      </c:lineChart>
      <c:lineChart>
        <c:grouping val="standard"/>
        <c:varyColors val="0"/>
        <c:ser>
          <c:idx val="2"/>
          <c:order val="2"/>
          <c:tx>
            <c:strRef>
              <c:f>Rounded!$F$2</c:f>
              <c:strCache>
                <c:ptCount val="1"/>
                <c:pt idx="0">
                  <c:v>% Lower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Rounded!$F$3:$F$22</c:f>
              <c:numCache>
                <c:formatCode>General</c:formatCode>
                <c:ptCount val="20"/>
                <c:pt idx="0">
                  <c:v>0</c:v>
                </c:pt>
                <c:pt idx="1">
                  <c:v>0</c:v>
                </c:pt>
                <c:pt idx="2">
                  <c:v>0</c:v>
                </c:pt>
                <c:pt idx="3">
                  <c:v>0</c:v>
                </c:pt>
                <c:pt idx="4">
                  <c:v>4</c:v>
                </c:pt>
                <c:pt idx="5">
                  <c:v>6</c:v>
                </c:pt>
                <c:pt idx="6">
                  <c:v>8</c:v>
                </c:pt>
                <c:pt idx="7">
                  <c:v>9</c:v>
                </c:pt>
                <c:pt idx="8">
                  <c:v>11</c:v>
                </c:pt>
                <c:pt idx="9">
                  <c:v>12</c:v>
                </c:pt>
                <c:pt idx="10">
                  <c:v>13</c:v>
                </c:pt>
                <c:pt idx="11">
                  <c:v>14</c:v>
                </c:pt>
                <c:pt idx="12">
                  <c:v>22</c:v>
                </c:pt>
                <c:pt idx="13">
                  <c:v>20</c:v>
                </c:pt>
                <c:pt idx="14">
                  <c:v>21</c:v>
                </c:pt>
                <c:pt idx="15">
                  <c:v>19</c:v>
                </c:pt>
                <c:pt idx="16">
                  <c:v>19</c:v>
                </c:pt>
                <c:pt idx="17">
                  <c:v>21</c:v>
                </c:pt>
                <c:pt idx="18">
                  <c:v>24</c:v>
                </c:pt>
                <c:pt idx="19">
                  <c:v>27</c:v>
                </c:pt>
              </c:numCache>
            </c:numRef>
          </c:val>
          <c:smooth val="0"/>
          <c:extLst>
            <c:ext xmlns:c16="http://schemas.microsoft.com/office/drawing/2014/chart" uri="{C3380CC4-5D6E-409C-BE32-E72D297353CC}">
              <c16:uniqueId val="{00000008-73A4-4139-A582-656A1E10614B}"/>
            </c:ext>
          </c:extLst>
        </c:ser>
        <c:ser>
          <c:idx val="3"/>
          <c:order val="3"/>
          <c:tx>
            <c:strRef>
              <c:f>Rounded!$G$2</c:f>
              <c:strCache>
                <c:ptCount val="1"/>
                <c:pt idx="0">
                  <c:v>%Upper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Rounded!$G$3:$G$22</c:f>
              <c:numCache>
                <c:formatCode>General</c:formatCode>
                <c:ptCount val="20"/>
                <c:pt idx="0">
                  <c:v>0</c:v>
                </c:pt>
                <c:pt idx="1">
                  <c:v>0</c:v>
                </c:pt>
                <c:pt idx="2">
                  <c:v>0</c:v>
                </c:pt>
                <c:pt idx="3">
                  <c:v>0</c:v>
                </c:pt>
                <c:pt idx="4">
                  <c:v>16</c:v>
                </c:pt>
                <c:pt idx="5">
                  <c:v>24</c:v>
                </c:pt>
                <c:pt idx="6">
                  <c:v>26</c:v>
                </c:pt>
                <c:pt idx="7">
                  <c:v>27</c:v>
                </c:pt>
                <c:pt idx="8">
                  <c:v>30</c:v>
                </c:pt>
                <c:pt idx="9">
                  <c:v>32</c:v>
                </c:pt>
                <c:pt idx="10">
                  <c:v>33</c:v>
                </c:pt>
                <c:pt idx="11">
                  <c:v>34</c:v>
                </c:pt>
                <c:pt idx="12">
                  <c:v>50</c:v>
                </c:pt>
                <c:pt idx="13">
                  <c:v>47</c:v>
                </c:pt>
                <c:pt idx="14">
                  <c:v>52</c:v>
                </c:pt>
                <c:pt idx="15">
                  <c:v>52</c:v>
                </c:pt>
                <c:pt idx="16">
                  <c:v>53</c:v>
                </c:pt>
                <c:pt idx="17">
                  <c:v>62</c:v>
                </c:pt>
                <c:pt idx="18">
                  <c:v>75</c:v>
                </c:pt>
                <c:pt idx="19">
                  <c:v>85</c:v>
                </c:pt>
              </c:numCache>
            </c:numRef>
          </c:val>
          <c:smooth val="0"/>
          <c:extLst>
            <c:ext xmlns:c16="http://schemas.microsoft.com/office/drawing/2014/chart" uri="{C3380CC4-5D6E-409C-BE32-E72D297353CC}">
              <c16:uniqueId val="{00000009-73A4-4139-A582-656A1E10614B}"/>
            </c:ext>
          </c:extLst>
        </c:ser>
        <c:dLbls>
          <c:showLegendKey val="0"/>
          <c:showVal val="0"/>
          <c:showCatName val="0"/>
          <c:showSerName val="0"/>
          <c:showPercent val="0"/>
          <c:showBubbleSize val="0"/>
        </c:dLbls>
        <c:hiLowLines/>
        <c:marker val="1"/>
        <c:smooth val="0"/>
        <c:axId val="162739712"/>
        <c:axId val="162737536"/>
      </c:lineChart>
      <c:catAx>
        <c:axId val="162734080"/>
        <c:scaling>
          <c:orientation val="minMax"/>
        </c:scaling>
        <c:delete val="0"/>
        <c:axPos val="b"/>
        <c:numFmt formatCode="General" sourceLinked="1"/>
        <c:majorTickMark val="out"/>
        <c:minorTickMark val="none"/>
        <c:tickLblPos val="nextTo"/>
        <c:txPr>
          <a:bodyPr rot="-2700000"/>
          <a:lstStyle/>
          <a:p>
            <a:pPr>
              <a:defRPr/>
            </a:pPr>
            <a:endParaRPr lang="en-US"/>
          </a:p>
        </c:txPr>
        <c:crossAx val="162735616"/>
        <c:crosses val="autoZero"/>
        <c:auto val="1"/>
        <c:lblAlgn val="ctr"/>
        <c:lblOffset val="100"/>
        <c:noMultiLvlLbl val="0"/>
      </c:catAx>
      <c:valAx>
        <c:axId val="16273561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62734080"/>
        <c:crosses val="autoZero"/>
        <c:crossBetween val="between"/>
      </c:valAx>
      <c:valAx>
        <c:axId val="162737536"/>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62739712"/>
        <c:crosses val="max"/>
        <c:crossBetween val="between"/>
        <c:majorUnit val="20"/>
      </c:valAx>
      <c:catAx>
        <c:axId val="162739712"/>
        <c:scaling>
          <c:orientation val="minMax"/>
        </c:scaling>
        <c:delete val="1"/>
        <c:axPos val="b"/>
        <c:numFmt formatCode="General" sourceLinked="1"/>
        <c:majorTickMark val="out"/>
        <c:minorTickMark val="none"/>
        <c:tickLblPos val="nextTo"/>
        <c:crossAx val="162737536"/>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c:f>
              <c:strCache>
                <c:ptCount val="1"/>
                <c:pt idx="0">
                  <c:v>Children 0-14 yr</c:v>
                </c:pt>
              </c:strCache>
            </c:strRef>
          </c:tx>
          <c:spPr>
            <a:ln w="38100">
              <a:solidFill>
                <a:srgbClr val="00A99A"/>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coverage'!$D$2:$D$21</c:f>
              <c:numCache>
                <c:formatCode>General</c:formatCode>
                <c:ptCount val="20"/>
              </c:numCache>
            </c:numRef>
          </c:val>
          <c:smooth val="0"/>
          <c:extLst>
            <c:ext xmlns:c16="http://schemas.microsoft.com/office/drawing/2014/chart" uri="{C3380CC4-5D6E-409C-BE32-E72D297353CC}">
              <c16:uniqueId val="{00000000-EC8B-4E6B-8DD4-4427F0211358}"/>
            </c:ext>
          </c:extLst>
        </c:ser>
        <c:ser>
          <c:idx val="1"/>
          <c:order val="1"/>
          <c:tx>
            <c:strRef>
              <c:f>'ART coverage'!$E$1</c:f>
              <c:strCache>
                <c:ptCount val="1"/>
                <c:pt idx="0">
                  <c:v>Children 0-14 yr - Lower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coverage'!$E$2:$E$21</c:f>
              <c:numCache>
                <c:formatCode>General</c:formatCode>
                <c:ptCount val="20"/>
              </c:numCache>
            </c:numRef>
          </c:val>
          <c:smooth val="0"/>
          <c:extLst>
            <c:ext xmlns:c16="http://schemas.microsoft.com/office/drawing/2014/chart" uri="{C3380CC4-5D6E-409C-BE32-E72D297353CC}">
              <c16:uniqueId val="{00000001-EC8B-4E6B-8DD4-4427F0211358}"/>
            </c:ext>
          </c:extLst>
        </c:ser>
        <c:ser>
          <c:idx val="2"/>
          <c:order val="2"/>
          <c:tx>
            <c:strRef>
              <c:f>'ART coverage'!$F$1</c:f>
              <c:strCache>
                <c:ptCount val="1"/>
                <c:pt idx="0">
                  <c:v>Children 0-14 yr - Upper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coverage'!$F$2:$F$21</c:f>
              <c:numCache>
                <c:formatCode>General</c:formatCode>
                <c:ptCount val="20"/>
              </c:numCache>
            </c:numRef>
          </c:val>
          <c:smooth val="0"/>
          <c:extLst>
            <c:ext xmlns:c16="http://schemas.microsoft.com/office/drawing/2014/chart" uri="{C3380CC4-5D6E-409C-BE32-E72D297353CC}">
              <c16:uniqueId val="{00000002-EC8B-4E6B-8DD4-4427F0211358}"/>
            </c:ext>
          </c:extLst>
        </c:ser>
        <c:ser>
          <c:idx val="3"/>
          <c:order val="3"/>
          <c:tx>
            <c:strRef>
              <c:f>'ART coverage'!$G$1</c:f>
              <c:strCache>
                <c:ptCount val="1"/>
                <c:pt idx="0">
                  <c:v>Male 15+ yr</c:v>
                </c:pt>
              </c:strCache>
            </c:strRef>
          </c:tx>
          <c:spPr>
            <a:ln w="38100">
              <a:solidFill>
                <a:srgbClr val="63CDF6"/>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coverage'!$G$2:$G$21</c:f>
              <c:numCache>
                <c:formatCode>General</c:formatCode>
                <c:ptCount val="20"/>
                <c:pt idx="0">
                  <c:v>0</c:v>
                </c:pt>
                <c:pt idx="1">
                  <c:v>0</c:v>
                </c:pt>
                <c:pt idx="2">
                  <c:v>0</c:v>
                </c:pt>
                <c:pt idx="3">
                  <c:v>0</c:v>
                </c:pt>
                <c:pt idx="4">
                  <c:v>3</c:v>
                </c:pt>
                <c:pt idx="5">
                  <c:v>7</c:v>
                </c:pt>
                <c:pt idx="6">
                  <c:v>8</c:v>
                </c:pt>
                <c:pt idx="7">
                  <c:v>10</c:v>
                </c:pt>
                <c:pt idx="8">
                  <c:v>11</c:v>
                </c:pt>
                <c:pt idx="9">
                  <c:v>12</c:v>
                </c:pt>
                <c:pt idx="10">
                  <c:v>13</c:v>
                </c:pt>
                <c:pt idx="11">
                  <c:v>14</c:v>
                </c:pt>
                <c:pt idx="12">
                  <c:v>21</c:v>
                </c:pt>
                <c:pt idx="13">
                  <c:v>21</c:v>
                </c:pt>
                <c:pt idx="14">
                  <c:v>22</c:v>
                </c:pt>
                <c:pt idx="15">
                  <c:v>21</c:v>
                </c:pt>
                <c:pt idx="16">
                  <c:v>18</c:v>
                </c:pt>
                <c:pt idx="17">
                  <c:v>19</c:v>
                </c:pt>
                <c:pt idx="18">
                  <c:v>22</c:v>
                </c:pt>
                <c:pt idx="19">
                  <c:v>26</c:v>
                </c:pt>
              </c:numCache>
            </c:numRef>
          </c:val>
          <c:smooth val="0"/>
          <c:extLst>
            <c:ext xmlns:c16="http://schemas.microsoft.com/office/drawing/2014/chart" uri="{C3380CC4-5D6E-409C-BE32-E72D297353CC}">
              <c16:uniqueId val="{00000003-EC8B-4E6B-8DD4-4427F0211358}"/>
            </c:ext>
          </c:extLst>
        </c:ser>
        <c:ser>
          <c:idx val="4"/>
          <c:order val="4"/>
          <c:tx>
            <c:strRef>
              <c:f>'ART coverage'!$H$1</c:f>
              <c:strCache>
                <c:ptCount val="1"/>
                <c:pt idx="0">
                  <c:v>Male 15+ - Lower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coverage'!$H$2:$H$21</c:f>
              <c:numCache>
                <c:formatCode>General</c:formatCode>
                <c:ptCount val="20"/>
                <c:pt idx="0">
                  <c:v>0</c:v>
                </c:pt>
                <c:pt idx="1">
                  <c:v>0</c:v>
                </c:pt>
                <c:pt idx="2">
                  <c:v>0</c:v>
                </c:pt>
                <c:pt idx="3">
                  <c:v>0</c:v>
                </c:pt>
                <c:pt idx="4">
                  <c:v>2</c:v>
                </c:pt>
                <c:pt idx="5">
                  <c:v>5</c:v>
                </c:pt>
                <c:pt idx="6">
                  <c:v>6</c:v>
                </c:pt>
                <c:pt idx="7">
                  <c:v>7</c:v>
                </c:pt>
                <c:pt idx="8">
                  <c:v>8</c:v>
                </c:pt>
                <c:pt idx="9">
                  <c:v>9</c:v>
                </c:pt>
                <c:pt idx="10">
                  <c:v>9</c:v>
                </c:pt>
                <c:pt idx="11">
                  <c:v>11</c:v>
                </c:pt>
                <c:pt idx="12">
                  <c:v>16</c:v>
                </c:pt>
                <c:pt idx="13">
                  <c:v>15</c:v>
                </c:pt>
                <c:pt idx="14">
                  <c:v>15</c:v>
                </c:pt>
                <c:pt idx="15">
                  <c:v>15</c:v>
                </c:pt>
                <c:pt idx="16">
                  <c:v>12</c:v>
                </c:pt>
                <c:pt idx="17">
                  <c:v>13</c:v>
                </c:pt>
                <c:pt idx="18">
                  <c:v>14</c:v>
                </c:pt>
                <c:pt idx="19">
                  <c:v>16</c:v>
                </c:pt>
              </c:numCache>
            </c:numRef>
          </c:val>
          <c:smooth val="0"/>
          <c:extLst>
            <c:ext xmlns:c16="http://schemas.microsoft.com/office/drawing/2014/chart" uri="{C3380CC4-5D6E-409C-BE32-E72D297353CC}">
              <c16:uniqueId val="{00000004-EC8B-4E6B-8DD4-4427F0211358}"/>
            </c:ext>
          </c:extLst>
        </c:ser>
        <c:ser>
          <c:idx val="5"/>
          <c:order val="5"/>
          <c:tx>
            <c:strRef>
              <c:f>'ART coverage'!$I$1</c:f>
              <c:strCache>
                <c:ptCount val="1"/>
                <c:pt idx="0">
                  <c:v>Male 15+ - Upper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coverage'!$I$2:$I$21</c:f>
              <c:numCache>
                <c:formatCode>General</c:formatCode>
                <c:ptCount val="20"/>
                <c:pt idx="0">
                  <c:v>0</c:v>
                </c:pt>
                <c:pt idx="1">
                  <c:v>0</c:v>
                </c:pt>
                <c:pt idx="2">
                  <c:v>0</c:v>
                </c:pt>
                <c:pt idx="3">
                  <c:v>0</c:v>
                </c:pt>
                <c:pt idx="4">
                  <c:v>8</c:v>
                </c:pt>
                <c:pt idx="5">
                  <c:v>19</c:v>
                </c:pt>
                <c:pt idx="6">
                  <c:v>19</c:v>
                </c:pt>
                <c:pt idx="7">
                  <c:v>22</c:v>
                </c:pt>
                <c:pt idx="8">
                  <c:v>22</c:v>
                </c:pt>
                <c:pt idx="9">
                  <c:v>23</c:v>
                </c:pt>
                <c:pt idx="10">
                  <c:v>22</c:v>
                </c:pt>
                <c:pt idx="11">
                  <c:v>26</c:v>
                </c:pt>
                <c:pt idx="12">
                  <c:v>36</c:v>
                </c:pt>
                <c:pt idx="13">
                  <c:v>36</c:v>
                </c:pt>
                <c:pt idx="14">
                  <c:v>40</c:v>
                </c:pt>
                <c:pt idx="15">
                  <c:v>40</c:v>
                </c:pt>
                <c:pt idx="16">
                  <c:v>35</c:v>
                </c:pt>
                <c:pt idx="17">
                  <c:v>38</c:v>
                </c:pt>
                <c:pt idx="18">
                  <c:v>46</c:v>
                </c:pt>
                <c:pt idx="19">
                  <c:v>53</c:v>
                </c:pt>
              </c:numCache>
            </c:numRef>
          </c:val>
          <c:smooth val="0"/>
          <c:extLst>
            <c:ext xmlns:c16="http://schemas.microsoft.com/office/drawing/2014/chart" uri="{C3380CC4-5D6E-409C-BE32-E72D297353CC}">
              <c16:uniqueId val="{00000005-EC8B-4E6B-8DD4-4427F0211358}"/>
            </c:ext>
          </c:extLst>
        </c:ser>
        <c:ser>
          <c:idx val="6"/>
          <c:order val="6"/>
          <c:tx>
            <c:strRef>
              <c:f>'ART coverage'!$J$1</c:f>
              <c:strCache>
                <c:ptCount val="1"/>
                <c:pt idx="0">
                  <c:v>Female 15+ yr</c:v>
                </c:pt>
              </c:strCache>
            </c:strRef>
          </c:tx>
          <c:spPr>
            <a:ln w="38100">
              <a:solidFill>
                <a:srgbClr val="F26B73"/>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coverage'!$J$2:$J$21</c:f>
              <c:numCache>
                <c:formatCode>General</c:formatCode>
                <c:ptCount val="20"/>
                <c:pt idx="0">
                  <c:v>0</c:v>
                </c:pt>
                <c:pt idx="1">
                  <c:v>0</c:v>
                </c:pt>
                <c:pt idx="2">
                  <c:v>0</c:v>
                </c:pt>
                <c:pt idx="3">
                  <c:v>0</c:v>
                </c:pt>
                <c:pt idx="4">
                  <c:v>11</c:v>
                </c:pt>
                <c:pt idx="5">
                  <c:v>12</c:v>
                </c:pt>
                <c:pt idx="6">
                  <c:v>16</c:v>
                </c:pt>
                <c:pt idx="7">
                  <c:v>16</c:v>
                </c:pt>
                <c:pt idx="8">
                  <c:v>22</c:v>
                </c:pt>
                <c:pt idx="9">
                  <c:v>25</c:v>
                </c:pt>
                <c:pt idx="10">
                  <c:v>29</c:v>
                </c:pt>
                <c:pt idx="11">
                  <c:v>30</c:v>
                </c:pt>
                <c:pt idx="12">
                  <c:v>44</c:v>
                </c:pt>
                <c:pt idx="13">
                  <c:v>41</c:v>
                </c:pt>
                <c:pt idx="14">
                  <c:v>44</c:v>
                </c:pt>
                <c:pt idx="15">
                  <c:v>41</c:v>
                </c:pt>
                <c:pt idx="16">
                  <c:v>43</c:v>
                </c:pt>
                <c:pt idx="17">
                  <c:v>50</c:v>
                </c:pt>
                <c:pt idx="18">
                  <c:v>59</c:v>
                </c:pt>
                <c:pt idx="19">
                  <c:v>66</c:v>
                </c:pt>
              </c:numCache>
            </c:numRef>
          </c:val>
          <c:smooth val="0"/>
          <c:extLst>
            <c:ext xmlns:c16="http://schemas.microsoft.com/office/drawing/2014/chart" uri="{C3380CC4-5D6E-409C-BE32-E72D297353CC}">
              <c16:uniqueId val="{00000006-EC8B-4E6B-8DD4-4427F0211358}"/>
            </c:ext>
          </c:extLst>
        </c:ser>
        <c:ser>
          <c:idx val="7"/>
          <c:order val="7"/>
          <c:tx>
            <c:strRef>
              <c:f>'ART coverage'!$K$1</c:f>
              <c:strCache>
                <c:ptCount val="1"/>
                <c:pt idx="0">
                  <c:v>Female 15+ - Lower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coverage'!$K$2:$K$21</c:f>
              <c:numCache>
                <c:formatCode>General</c:formatCode>
                <c:ptCount val="20"/>
                <c:pt idx="0">
                  <c:v>0</c:v>
                </c:pt>
                <c:pt idx="1">
                  <c:v>0</c:v>
                </c:pt>
                <c:pt idx="2">
                  <c:v>0</c:v>
                </c:pt>
                <c:pt idx="3">
                  <c:v>0</c:v>
                </c:pt>
                <c:pt idx="4">
                  <c:v>7</c:v>
                </c:pt>
                <c:pt idx="5">
                  <c:v>8</c:v>
                </c:pt>
                <c:pt idx="6">
                  <c:v>12</c:v>
                </c:pt>
                <c:pt idx="7">
                  <c:v>12</c:v>
                </c:pt>
                <c:pt idx="8">
                  <c:v>16</c:v>
                </c:pt>
                <c:pt idx="9">
                  <c:v>18</c:v>
                </c:pt>
                <c:pt idx="10">
                  <c:v>22</c:v>
                </c:pt>
                <c:pt idx="11">
                  <c:v>22</c:v>
                </c:pt>
                <c:pt idx="12">
                  <c:v>32</c:v>
                </c:pt>
                <c:pt idx="13">
                  <c:v>29</c:v>
                </c:pt>
                <c:pt idx="14">
                  <c:v>31</c:v>
                </c:pt>
                <c:pt idx="15">
                  <c:v>28</c:v>
                </c:pt>
                <c:pt idx="16">
                  <c:v>29</c:v>
                </c:pt>
                <c:pt idx="17">
                  <c:v>34</c:v>
                </c:pt>
                <c:pt idx="18">
                  <c:v>39</c:v>
                </c:pt>
                <c:pt idx="19">
                  <c:v>44</c:v>
                </c:pt>
              </c:numCache>
            </c:numRef>
          </c:val>
          <c:smooth val="0"/>
          <c:extLst>
            <c:ext xmlns:c16="http://schemas.microsoft.com/office/drawing/2014/chart" uri="{C3380CC4-5D6E-409C-BE32-E72D297353CC}">
              <c16:uniqueId val="{00000007-EC8B-4E6B-8DD4-4427F0211358}"/>
            </c:ext>
          </c:extLst>
        </c:ser>
        <c:ser>
          <c:idx val="8"/>
          <c:order val="8"/>
          <c:tx>
            <c:strRef>
              <c:f>'ART coverage'!$L$1</c:f>
              <c:strCache>
                <c:ptCount val="1"/>
                <c:pt idx="0">
                  <c:v>Female 15+ - Upper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coverage'!$L$2:$L$21</c:f>
              <c:numCache>
                <c:formatCode>General</c:formatCode>
                <c:ptCount val="20"/>
                <c:pt idx="0">
                  <c:v>0</c:v>
                </c:pt>
                <c:pt idx="1">
                  <c:v>0</c:v>
                </c:pt>
                <c:pt idx="2">
                  <c:v>0</c:v>
                </c:pt>
                <c:pt idx="3">
                  <c:v>0</c:v>
                </c:pt>
                <c:pt idx="4">
                  <c:v>31</c:v>
                </c:pt>
                <c:pt idx="5">
                  <c:v>32</c:v>
                </c:pt>
                <c:pt idx="6">
                  <c:v>40</c:v>
                </c:pt>
                <c:pt idx="7">
                  <c:v>35</c:v>
                </c:pt>
                <c:pt idx="8">
                  <c:v>46</c:v>
                </c:pt>
                <c:pt idx="9">
                  <c:v>47</c:v>
                </c:pt>
                <c:pt idx="10">
                  <c:v>51</c:v>
                </c:pt>
                <c:pt idx="11">
                  <c:v>50</c:v>
                </c:pt>
                <c:pt idx="12">
                  <c:v>73</c:v>
                </c:pt>
                <c:pt idx="13">
                  <c:v>69</c:v>
                </c:pt>
                <c:pt idx="14">
                  <c:v>76</c:v>
                </c:pt>
                <c:pt idx="15">
                  <c:v>73</c:v>
                </c:pt>
                <c:pt idx="16">
                  <c:v>81</c:v>
                </c:pt>
                <c:pt idx="17">
                  <c:v>94</c:v>
                </c:pt>
                <c:pt idx="18">
                  <c:v>112</c:v>
                </c:pt>
                <c:pt idx="19">
                  <c:v>129</c:v>
                </c:pt>
              </c:numCache>
            </c:numRef>
          </c:val>
          <c:smooth val="0"/>
          <c:extLst>
            <c:ext xmlns:c16="http://schemas.microsoft.com/office/drawing/2014/chart" uri="{C3380CC4-5D6E-409C-BE32-E72D297353CC}">
              <c16:uniqueId val="{00000008-EC8B-4E6B-8DD4-4427F0211358}"/>
            </c:ext>
          </c:extLst>
        </c:ser>
        <c:ser>
          <c:idx val="9"/>
          <c:order val="9"/>
          <c:tx>
            <c:strRef>
              <c:f>'ART coverage'!$M$1</c:f>
              <c:strCache>
                <c:ptCount val="1"/>
                <c:pt idx="0">
                  <c:v>All ages</c:v>
                </c:pt>
              </c:strCache>
            </c:strRef>
          </c:tx>
          <c:spPr>
            <a:ln w="38100">
              <a:solidFill>
                <a:srgbClr val="B6AEA7"/>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coverage'!$M$2:$M$21</c:f>
              <c:numCache>
                <c:formatCode>General</c:formatCode>
                <c:ptCount val="20"/>
                <c:pt idx="0">
                  <c:v>0</c:v>
                </c:pt>
                <c:pt idx="1">
                  <c:v>0</c:v>
                </c:pt>
                <c:pt idx="2">
                  <c:v>0</c:v>
                </c:pt>
                <c:pt idx="3">
                  <c:v>0</c:v>
                </c:pt>
                <c:pt idx="4">
                  <c:v>5</c:v>
                </c:pt>
                <c:pt idx="5">
                  <c:v>9</c:v>
                </c:pt>
                <c:pt idx="6">
                  <c:v>10</c:v>
                </c:pt>
                <c:pt idx="7">
                  <c:v>12</c:v>
                </c:pt>
                <c:pt idx="8">
                  <c:v>14</c:v>
                </c:pt>
                <c:pt idx="9">
                  <c:v>16</c:v>
                </c:pt>
                <c:pt idx="10">
                  <c:v>18</c:v>
                </c:pt>
                <c:pt idx="11">
                  <c:v>20</c:v>
                </c:pt>
                <c:pt idx="12">
                  <c:v>29</c:v>
                </c:pt>
                <c:pt idx="13">
                  <c:v>27</c:v>
                </c:pt>
                <c:pt idx="14">
                  <c:v>29</c:v>
                </c:pt>
                <c:pt idx="15">
                  <c:v>28</c:v>
                </c:pt>
                <c:pt idx="16">
                  <c:v>28</c:v>
                </c:pt>
                <c:pt idx="17">
                  <c:v>31</c:v>
                </c:pt>
                <c:pt idx="18">
                  <c:v>37</c:v>
                </c:pt>
                <c:pt idx="19">
                  <c:v>41</c:v>
                </c:pt>
              </c:numCache>
            </c:numRef>
          </c:val>
          <c:smooth val="0"/>
          <c:extLst>
            <c:ext xmlns:c16="http://schemas.microsoft.com/office/drawing/2014/chart" uri="{C3380CC4-5D6E-409C-BE32-E72D297353CC}">
              <c16:uniqueId val="{00000009-EC8B-4E6B-8DD4-4427F0211358}"/>
            </c:ext>
          </c:extLst>
        </c:ser>
        <c:ser>
          <c:idx val="10"/>
          <c:order val="10"/>
          <c:tx>
            <c:strRef>
              <c:f>'ART coverage'!$N$1</c:f>
              <c:strCache>
                <c:ptCount val="1"/>
                <c:pt idx="0">
                  <c:v>All ages - Lower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coverage'!$N$2:$N$21</c:f>
              <c:numCache>
                <c:formatCode>General</c:formatCode>
                <c:ptCount val="20"/>
                <c:pt idx="0">
                  <c:v>0</c:v>
                </c:pt>
                <c:pt idx="1">
                  <c:v>0</c:v>
                </c:pt>
                <c:pt idx="2">
                  <c:v>0</c:v>
                </c:pt>
                <c:pt idx="3">
                  <c:v>0</c:v>
                </c:pt>
                <c:pt idx="4">
                  <c:v>4</c:v>
                </c:pt>
                <c:pt idx="5">
                  <c:v>6</c:v>
                </c:pt>
                <c:pt idx="6">
                  <c:v>8</c:v>
                </c:pt>
                <c:pt idx="7">
                  <c:v>9</c:v>
                </c:pt>
                <c:pt idx="8">
                  <c:v>11</c:v>
                </c:pt>
                <c:pt idx="9">
                  <c:v>12</c:v>
                </c:pt>
                <c:pt idx="10">
                  <c:v>13</c:v>
                </c:pt>
                <c:pt idx="11">
                  <c:v>14</c:v>
                </c:pt>
                <c:pt idx="12">
                  <c:v>22</c:v>
                </c:pt>
                <c:pt idx="13">
                  <c:v>20</c:v>
                </c:pt>
                <c:pt idx="14">
                  <c:v>21</c:v>
                </c:pt>
                <c:pt idx="15">
                  <c:v>19</c:v>
                </c:pt>
                <c:pt idx="16">
                  <c:v>19</c:v>
                </c:pt>
                <c:pt idx="17">
                  <c:v>21</c:v>
                </c:pt>
                <c:pt idx="18">
                  <c:v>24</c:v>
                </c:pt>
                <c:pt idx="19">
                  <c:v>27</c:v>
                </c:pt>
              </c:numCache>
            </c:numRef>
          </c:val>
          <c:smooth val="0"/>
          <c:extLst>
            <c:ext xmlns:c16="http://schemas.microsoft.com/office/drawing/2014/chart" uri="{C3380CC4-5D6E-409C-BE32-E72D297353CC}">
              <c16:uniqueId val="{0000000A-EC8B-4E6B-8DD4-4427F0211358}"/>
            </c:ext>
          </c:extLst>
        </c:ser>
        <c:ser>
          <c:idx val="11"/>
          <c:order val="11"/>
          <c:tx>
            <c:strRef>
              <c:f>'ART coverage'!$O$1</c:f>
              <c:strCache>
                <c:ptCount val="1"/>
                <c:pt idx="0">
                  <c:v>All ages - Upper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coverage'!$O$2:$O$21</c:f>
              <c:numCache>
                <c:formatCode>General</c:formatCode>
                <c:ptCount val="20"/>
                <c:pt idx="0">
                  <c:v>0</c:v>
                </c:pt>
                <c:pt idx="1">
                  <c:v>0</c:v>
                </c:pt>
                <c:pt idx="2">
                  <c:v>0</c:v>
                </c:pt>
                <c:pt idx="3">
                  <c:v>0</c:v>
                </c:pt>
                <c:pt idx="4">
                  <c:v>16</c:v>
                </c:pt>
                <c:pt idx="5">
                  <c:v>24</c:v>
                </c:pt>
                <c:pt idx="6">
                  <c:v>26</c:v>
                </c:pt>
                <c:pt idx="7">
                  <c:v>27</c:v>
                </c:pt>
                <c:pt idx="8">
                  <c:v>30</c:v>
                </c:pt>
                <c:pt idx="9">
                  <c:v>32</c:v>
                </c:pt>
                <c:pt idx="10">
                  <c:v>33</c:v>
                </c:pt>
                <c:pt idx="11">
                  <c:v>34</c:v>
                </c:pt>
                <c:pt idx="12">
                  <c:v>50</c:v>
                </c:pt>
                <c:pt idx="13">
                  <c:v>47</c:v>
                </c:pt>
                <c:pt idx="14">
                  <c:v>52</c:v>
                </c:pt>
                <c:pt idx="15">
                  <c:v>52</c:v>
                </c:pt>
                <c:pt idx="16">
                  <c:v>53</c:v>
                </c:pt>
                <c:pt idx="17">
                  <c:v>62</c:v>
                </c:pt>
                <c:pt idx="18">
                  <c:v>75</c:v>
                </c:pt>
                <c:pt idx="19">
                  <c:v>85</c:v>
                </c:pt>
              </c:numCache>
            </c:numRef>
          </c:val>
          <c:smooth val="0"/>
          <c:extLst>
            <c:ext xmlns:c16="http://schemas.microsoft.com/office/drawing/2014/chart" uri="{C3380CC4-5D6E-409C-BE32-E72D297353CC}">
              <c16:uniqueId val="{0000000B-EC8B-4E6B-8DD4-4427F0211358}"/>
            </c:ext>
          </c:extLst>
        </c:ser>
        <c:dLbls>
          <c:showLegendKey val="0"/>
          <c:showVal val="0"/>
          <c:showCatName val="0"/>
          <c:showSerName val="0"/>
          <c:showPercent val="0"/>
          <c:showBubbleSize val="0"/>
        </c:dLbls>
        <c:smooth val="0"/>
        <c:axId val="163727616"/>
        <c:axId val="163737600"/>
      </c:lineChart>
      <c:catAx>
        <c:axId val="163727616"/>
        <c:scaling>
          <c:orientation val="minMax"/>
        </c:scaling>
        <c:delete val="0"/>
        <c:axPos val="b"/>
        <c:numFmt formatCode="General" sourceLinked="0"/>
        <c:majorTickMark val="out"/>
        <c:minorTickMark val="none"/>
        <c:tickLblPos val="nextTo"/>
        <c:crossAx val="163737600"/>
        <c:crosses val="autoZero"/>
        <c:auto val="1"/>
        <c:lblAlgn val="ctr"/>
        <c:lblOffset val="100"/>
        <c:noMultiLvlLbl val="0"/>
      </c:catAx>
      <c:valAx>
        <c:axId val="163737600"/>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163727616"/>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GB" sz="1400" dirty="0"/>
              <a:t>2019</a:t>
            </a:r>
          </a:p>
        </c:rich>
      </c:tx>
      <c:overlay val="0"/>
    </c:title>
    <c:autoTitleDeleted val="0"/>
    <c:plotArea>
      <c:layout/>
      <c:barChart>
        <c:barDir val="col"/>
        <c:grouping val="clustered"/>
        <c:varyColors val="0"/>
        <c:ser>
          <c:idx val="0"/>
          <c:order val="0"/>
          <c:tx>
            <c:strRef>
              <c:f>FJI!$B$5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E689-4586-872D-2A3E45A177A8}"/>
              </c:ext>
            </c:extLst>
          </c:dPt>
          <c:dLbls>
            <c:dLbl>
              <c:idx val="0"/>
              <c:tx>
                <c:rich>
                  <a:bodyPr/>
                  <a:lstStyle/>
                  <a:p>
                    <a:r>
                      <a:rPr lang="en-US"/>
                      <a:t> n/a</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689-4586-872D-2A3E45A177A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FJI!$A$6:$A$9</c:f>
              <c:strCache>
                <c:ptCount val="4"/>
                <c:pt idx="0">
                  <c:v>Children 
0-14 yr</c:v>
                </c:pt>
                <c:pt idx="1">
                  <c:v>Male 
15+ yr</c:v>
                </c:pt>
                <c:pt idx="2">
                  <c:v>Female 
15+ yr</c:v>
                </c:pt>
                <c:pt idx="3">
                  <c:v>All ages</c:v>
                </c:pt>
              </c:strCache>
            </c:strRef>
          </c:cat>
          <c:val>
            <c:numRef>
              <c:f>FJI!$B$6:$B$9</c:f>
              <c:numCache>
                <c:formatCode>General</c:formatCode>
                <c:ptCount val="4"/>
                <c:pt idx="0" formatCode="_(* #,##0_);_(* \(#,##0\);_(* &quot;-&quot;??_);_(@_)">
                  <c:v>0</c:v>
                </c:pt>
              </c:numCache>
            </c:numRef>
          </c:val>
          <c:extLst>
            <c:ext xmlns:c16="http://schemas.microsoft.com/office/drawing/2014/chart" uri="{C3380CC4-5D6E-409C-BE32-E72D297353CC}">
              <c16:uniqueId val="{00000002-E689-4586-872D-2A3E45A177A8}"/>
            </c:ext>
          </c:extLst>
        </c:ser>
        <c:ser>
          <c:idx val="3"/>
          <c:order val="3"/>
          <c:tx>
            <c:strRef>
              <c:f>FJI!$E$5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FJI!$A$6:$A$9</c:f>
              <c:strCache>
                <c:ptCount val="4"/>
                <c:pt idx="0">
                  <c:v>Children 
0-14 yr</c:v>
                </c:pt>
                <c:pt idx="1">
                  <c:v>Male 
15+ yr</c:v>
                </c:pt>
                <c:pt idx="2">
                  <c:v>Female 
15+ yr</c:v>
                </c:pt>
                <c:pt idx="3">
                  <c:v>All ages</c:v>
                </c:pt>
              </c:strCache>
            </c:strRef>
          </c:cat>
          <c:val>
            <c:numRef>
              <c:f>FJI!$E$6:$E$9</c:f>
              <c:numCache>
                <c:formatCode>#,##0</c:formatCode>
                <c:ptCount val="4"/>
                <c:pt idx="1">
                  <c:v>26</c:v>
                </c:pt>
              </c:numCache>
            </c:numRef>
          </c:val>
          <c:extLst>
            <c:ext xmlns:c16="http://schemas.microsoft.com/office/drawing/2014/chart" uri="{C3380CC4-5D6E-409C-BE32-E72D297353CC}">
              <c16:uniqueId val="{00000003-E689-4586-872D-2A3E45A177A8}"/>
            </c:ext>
          </c:extLst>
        </c:ser>
        <c:ser>
          <c:idx val="6"/>
          <c:order val="6"/>
          <c:tx>
            <c:strRef>
              <c:f>FJI!$H$5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89-4586-872D-2A3E45A177A8}"/>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FJI!$A$6:$A$9</c:f>
              <c:strCache>
                <c:ptCount val="4"/>
                <c:pt idx="0">
                  <c:v>Children 
0-14 yr</c:v>
                </c:pt>
                <c:pt idx="1">
                  <c:v>Male 
15+ yr</c:v>
                </c:pt>
                <c:pt idx="2">
                  <c:v>Female 
15+ yr</c:v>
                </c:pt>
                <c:pt idx="3">
                  <c:v>All ages</c:v>
                </c:pt>
              </c:strCache>
            </c:strRef>
          </c:cat>
          <c:val>
            <c:numRef>
              <c:f>FJI!$H$6:$H$9</c:f>
              <c:numCache>
                <c:formatCode>General</c:formatCode>
                <c:ptCount val="4"/>
                <c:pt idx="2" formatCode="_(* #,##0_);_(* \(#,##0\);_(* &quot;-&quot;??_);_(@_)">
                  <c:v>66</c:v>
                </c:pt>
              </c:numCache>
            </c:numRef>
          </c:val>
          <c:extLst>
            <c:ext xmlns:c16="http://schemas.microsoft.com/office/drawing/2014/chart" uri="{C3380CC4-5D6E-409C-BE32-E72D297353CC}">
              <c16:uniqueId val="{00000005-E689-4586-872D-2A3E45A177A8}"/>
            </c:ext>
          </c:extLst>
        </c:ser>
        <c:ser>
          <c:idx val="9"/>
          <c:order val="9"/>
          <c:tx>
            <c:strRef>
              <c:f>FJI!$K$5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FJI!$A$6:$A$9</c:f>
              <c:strCache>
                <c:ptCount val="4"/>
                <c:pt idx="0">
                  <c:v>Children 
0-14 yr</c:v>
                </c:pt>
                <c:pt idx="1">
                  <c:v>Male 
15+ yr</c:v>
                </c:pt>
                <c:pt idx="2">
                  <c:v>Female 
15+ yr</c:v>
                </c:pt>
                <c:pt idx="3">
                  <c:v>All ages</c:v>
                </c:pt>
              </c:strCache>
            </c:strRef>
          </c:cat>
          <c:val>
            <c:numRef>
              <c:f>FJI!$K$6:$K$9</c:f>
              <c:numCache>
                <c:formatCode>General</c:formatCode>
                <c:ptCount val="4"/>
                <c:pt idx="3">
                  <c:v>41</c:v>
                </c:pt>
              </c:numCache>
            </c:numRef>
          </c:val>
          <c:extLst>
            <c:ext xmlns:c16="http://schemas.microsoft.com/office/drawing/2014/chart" uri="{C3380CC4-5D6E-409C-BE32-E72D297353CC}">
              <c16:uniqueId val="{00000006-E689-4586-872D-2A3E45A177A8}"/>
            </c:ext>
          </c:extLst>
        </c:ser>
        <c:dLbls>
          <c:showLegendKey val="0"/>
          <c:showVal val="0"/>
          <c:showCatName val="0"/>
          <c:showSerName val="0"/>
          <c:showPercent val="0"/>
          <c:showBubbleSize val="0"/>
        </c:dLbls>
        <c:gapWidth val="150"/>
        <c:overlap val="100"/>
        <c:axId val="163889920"/>
        <c:axId val="163891456"/>
      </c:barChart>
      <c:lineChart>
        <c:grouping val="standard"/>
        <c:varyColors val="0"/>
        <c:ser>
          <c:idx val="1"/>
          <c:order val="1"/>
          <c:tx>
            <c:strRef>
              <c:f>FJI!$C$5</c:f>
              <c:strCache>
                <c:ptCount val="1"/>
                <c:pt idx="0">
                  <c:v>Lower </c:v>
                </c:pt>
              </c:strCache>
            </c:strRef>
          </c:tx>
          <c:marker>
            <c:symbol val="dash"/>
            <c:size val="9"/>
            <c:spPr>
              <a:solidFill>
                <a:schemeClr val="tx1"/>
              </a:solidFill>
              <a:ln>
                <a:noFill/>
              </a:ln>
            </c:spPr>
          </c:marker>
          <c:cat>
            <c:strRef>
              <c:f>FJI!$A$6:$A$9</c:f>
              <c:strCache>
                <c:ptCount val="4"/>
                <c:pt idx="0">
                  <c:v>Children 
0-14 yr</c:v>
                </c:pt>
                <c:pt idx="1">
                  <c:v>Male 
15+ yr</c:v>
                </c:pt>
                <c:pt idx="2">
                  <c:v>Female 
15+ yr</c:v>
                </c:pt>
                <c:pt idx="3">
                  <c:v>All ages</c:v>
                </c:pt>
              </c:strCache>
            </c:strRef>
          </c:cat>
          <c:val>
            <c:numRef>
              <c:f>FJI!$C$6:$C$9</c:f>
              <c:numCache>
                <c:formatCode>General</c:formatCode>
                <c:ptCount val="4"/>
                <c:pt idx="0" formatCode="_(* #,##0_);_(* \(#,##0\);_(* &quot;-&quot;??_);_(@_)">
                  <c:v>0</c:v>
                </c:pt>
              </c:numCache>
            </c:numRef>
          </c:val>
          <c:smooth val="0"/>
          <c:extLst>
            <c:ext xmlns:c16="http://schemas.microsoft.com/office/drawing/2014/chart" uri="{C3380CC4-5D6E-409C-BE32-E72D297353CC}">
              <c16:uniqueId val="{00000007-E689-4586-872D-2A3E45A177A8}"/>
            </c:ext>
          </c:extLst>
        </c:ser>
        <c:ser>
          <c:idx val="2"/>
          <c:order val="2"/>
          <c:tx>
            <c:strRef>
              <c:f>FJI!$D$5</c:f>
              <c:strCache>
                <c:ptCount val="1"/>
                <c:pt idx="0">
                  <c:v>Upper</c:v>
                </c:pt>
              </c:strCache>
            </c:strRef>
          </c:tx>
          <c:marker>
            <c:symbol val="dash"/>
            <c:size val="9"/>
            <c:spPr>
              <a:solidFill>
                <a:schemeClr val="tx1"/>
              </a:solidFill>
              <a:ln>
                <a:noFill/>
              </a:ln>
            </c:spPr>
          </c:marker>
          <c:cat>
            <c:strRef>
              <c:f>FJI!$A$6:$A$9</c:f>
              <c:strCache>
                <c:ptCount val="4"/>
                <c:pt idx="0">
                  <c:v>Children 
0-14 yr</c:v>
                </c:pt>
                <c:pt idx="1">
                  <c:v>Male 
15+ yr</c:v>
                </c:pt>
                <c:pt idx="2">
                  <c:v>Female 
15+ yr</c:v>
                </c:pt>
                <c:pt idx="3">
                  <c:v>All ages</c:v>
                </c:pt>
              </c:strCache>
            </c:strRef>
          </c:cat>
          <c:val>
            <c:numRef>
              <c:f>FJI!$D$6:$D$9</c:f>
              <c:numCache>
                <c:formatCode>General</c:formatCode>
                <c:ptCount val="4"/>
                <c:pt idx="0" formatCode="_(* #,##0_);_(* \(#,##0\);_(* &quot;-&quot;??_);_(@_)">
                  <c:v>0</c:v>
                </c:pt>
              </c:numCache>
            </c:numRef>
          </c:val>
          <c:smooth val="0"/>
          <c:extLst>
            <c:ext xmlns:c16="http://schemas.microsoft.com/office/drawing/2014/chart" uri="{C3380CC4-5D6E-409C-BE32-E72D297353CC}">
              <c16:uniqueId val="{00000008-E689-4586-872D-2A3E45A177A8}"/>
            </c:ext>
          </c:extLst>
        </c:ser>
        <c:ser>
          <c:idx val="4"/>
          <c:order val="4"/>
          <c:tx>
            <c:strRef>
              <c:f>FJI!$F$5</c:f>
              <c:strCache>
                <c:ptCount val="1"/>
                <c:pt idx="0">
                  <c:v>Lower </c:v>
                </c:pt>
              </c:strCache>
            </c:strRef>
          </c:tx>
          <c:marker>
            <c:symbol val="dash"/>
            <c:size val="9"/>
            <c:spPr>
              <a:solidFill>
                <a:schemeClr val="tx1"/>
              </a:solidFill>
              <a:ln>
                <a:noFill/>
              </a:ln>
            </c:spPr>
          </c:marker>
          <c:cat>
            <c:strRef>
              <c:f>FJI!$A$6:$A$9</c:f>
              <c:strCache>
                <c:ptCount val="4"/>
                <c:pt idx="0">
                  <c:v>Children 
0-14 yr</c:v>
                </c:pt>
                <c:pt idx="1">
                  <c:v>Male 
15+ yr</c:v>
                </c:pt>
                <c:pt idx="2">
                  <c:v>Female 
15+ yr</c:v>
                </c:pt>
                <c:pt idx="3">
                  <c:v>All ages</c:v>
                </c:pt>
              </c:strCache>
            </c:strRef>
          </c:cat>
          <c:val>
            <c:numRef>
              <c:f>FJI!$F$6:$F$9</c:f>
              <c:numCache>
                <c:formatCode>#,##0</c:formatCode>
                <c:ptCount val="4"/>
                <c:pt idx="1">
                  <c:v>16</c:v>
                </c:pt>
              </c:numCache>
            </c:numRef>
          </c:val>
          <c:smooth val="0"/>
          <c:extLst>
            <c:ext xmlns:c16="http://schemas.microsoft.com/office/drawing/2014/chart" uri="{C3380CC4-5D6E-409C-BE32-E72D297353CC}">
              <c16:uniqueId val="{00000009-E689-4586-872D-2A3E45A177A8}"/>
            </c:ext>
          </c:extLst>
        </c:ser>
        <c:ser>
          <c:idx val="5"/>
          <c:order val="5"/>
          <c:tx>
            <c:strRef>
              <c:f>FJI!$G$5</c:f>
              <c:strCache>
                <c:ptCount val="1"/>
                <c:pt idx="0">
                  <c:v>Upper</c:v>
                </c:pt>
              </c:strCache>
            </c:strRef>
          </c:tx>
          <c:marker>
            <c:symbol val="dash"/>
            <c:size val="9"/>
            <c:spPr>
              <a:solidFill>
                <a:schemeClr val="tx1"/>
              </a:solidFill>
              <a:ln>
                <a:noFill/>
              </a:ln>
            </c:spPr>
          </c:marker>
          <c:cat>
            <c:strRef>
              <c:f>FJI!$A$6:$A$9</c:f>
              <c:strCache>
                <c:ptCount val="4"/>
                <c:pt idx="0">
                  <c:v>Children 
0-14 yr</c:v>
                </c:pt>
                <c:pt idx="1">
                  <c:v>Male 
15+ yr</c:v>
                </c:pt>
                <c:pt idx="2">
                  <c:v>Female 
15+ yr</c:v>
                </c:pt>
                <c:pt idx="3">
                  <c:v>All ages</c:v>
                </c:pt>
              </c:strCache>
            </c:strRef>
          </c:cat>
          <c:val>
            <c:numRef>
              <c:f>FJI!$G$6:$G$9</c:f>
              <c:numCache>
                <c:formatCode>#,##0</c:formatCode>
                <c:ptCount val="4"/>
                <c:pt idx="1">
                  <c:v>53</c:v>
                </c:pt>
              </c:numCache>
            </c:numRef>
          </c:val>
          <c:smooth val="0"/>
          <c:extLst>
            <c:ext xmlns:c16="http://schemas.microsoft.com/office/drawing/2014/chart" uri="{C3380CC4-5D6E-409C-BE32-E72D297353CC}">
              <c16:uniqueId val="{0000000A-E689-4586-872D-2A3E45A177A8}"/>
            </c:ext>
          </c:extLst>
        </c:ser>
        <c:ser>
          <c:idx val="7"/>
          <c:order val="7"/>
          <c:tx>
            <c:strRef>
              <c:f>FJI!$I$5</c:f>
              <c:strCache>
                <c:ptCount val="1"/>
                <c:pt idx="0">
                  <c:v>Lower </c:v>
                </c:pt>
              </c:strCache>
            </c:strRef>
          </c:tx>
          <c:marker>
            <c:symbol val="dash"/>
            <c:size val="9"/>
            <c:spPr>
              <a:solidFill>
                <a:schemeClr val="tx1"/>
              </a:solidFill>
              <a:ln>
                <a:noFill/>
              </a:ln>
            </c:spPr>
          </c:marker>
          <c:cat>
            <c:strRef>
              <c:f>FJI!$A$6:$A$9</c:f>
              <c:strCache>
                <c:ptCount val="4"/>
                <c:pt idx="0">
                  <c:v>Children 
0-14 yr</c:v>
                </c:pt>
                <c:pt idx="1">
                  <c:v>Male 
15+ yr</c:v>
                </c:pt>
                <c:pt idx="2">
                  <c:v>Female 
15+ yr</c:v>
                </c:pt>
                <c:pt idx="3">
                  <c:v>All ages</c:v>
                </c:pt>
              </c:strCache>
            </c:strRef>
          </c:cat>
          <c:val>
            <c:numRef>
              <c:f>FJI!$I$6:$I$9</c:f>
              <c:numCache>
                <c:formatCode>General</c:formatCode>
                <c:ptCount val="4"/>
                <c:pt idx="2">
                  <c:v>44</c:v>
                </c:pt>
              </c:numCache>
            </c:numRef>
          </c:val>
          <c:smooth val="0"/>
          <c:extLst>
            <c:ext xmlns:c16="http://schemas.microsoft.com/office/drawing/2014/chart" uri="{C3380CC4-5D6E-409C-BE32-E72D297353CC}">
              <c16:uniqueId val="{0000000B-E689-4586-872D-2A3E45A177A8}"/>
            </c:ext>
          </c:extLst>
        </c:ser>
        <c:ser>
          <c:idx val="8"/>
          <c:order val="8"/>
          <c:tx>
            <c:strRef>
              <c:f>FJI!$J$5</c:f>
              <c:strCache>
                <c:ptCount val="1"/>
                <c:pt idx="0">
                  <c:v>Upper</c:v>
                </c:pt>
              </c:strCache>
            </c:strRef>
          </c:tx>
          <c:marker>
            <c:symbol val="dash"/>
            <c:size val="9"/>
            <c:spPr>
              <a:solidFill>
                <a:schemeClr val="tx1"/>
              </a:solidFill>
              <a:ln>
                <a:noFill/>
              </a:ln>
            </c:spPr>
          </c:marker>
          <c:cat>
            <c:strRef>
              <c:f>FJI!$A$6:$A$9</c:f>
              <c:strCache>
                <c:ptCount val="4"/>
                <c:pt idx="0">
                  <c:v>Children 
0-14 yr</c:v>
                </c:pt>
                <c:pt idx="1">
                  <c:v>Male 
15+ yr</c:v>
                </c:pt>
                <c:pt idx="2">
                  <c:v>Female 
15+ yr</c:v>
                </c:pt>
                <c:pt idx="3">
                  <c:v>All ages</c:v>
                </c:pt>
              </c:strCache>
            </c:strRef>
          </c:cat>
          <c:val>
            <c:numRef>
              <c:f>FJI!$J$6:$J$9</c:f>
              <c:numCache>
                <c:formatCode>General</c:formatCode>
                <c:ptCount val="4"/>
                <c:pt idx="2">
                  <c:v>100</c:v>
                </c:pt>
              </c:numCache>
            </c:numRef>
          </c:val>
          <c:smooth val="0"/>
          <c:extLst>
            <c:ext xmlns:c16="http://schemas.microsoft.com/office/drawing/2014/chart" uri="{C3380CC4-5D6E-409C-BE32-E72D297353CC}">
              <c16:uniqueId val="{0000000C-E689-4586-872D-2A3E45A177A8}"/>
            </c:ext>
          </c:extLst>
        </c:ser>
        <c:ser>
          <c:idx val="10"/>
          <c:order val="10"/>
          <c:tx>
            <c:strRef>
              <c:f>FJI!$L$5</c:f>
              <c:strCache>
                <c:ptCount val="1"/>
                <c:pt idx="0">
                  <c:v>Lower </c:v>
                </c:pt>
              </c:strCache>
            </c:strRef>
          </c:tx>
          <c:marker>
            <c:symbol val="dash"/>
            <c:size val="9"/>
            <c:spPr>
              <a:solidFill>
                <a:schemeClr val="tx1"/>
              </a:solidFill>
              <a:ln>
                <a:noFill/>
              </a:ln>
            </c:spPr>
          </c:marker>
          <c:cat>
            <c:strRef>
              <c:f>FJI!$A$6:$A$9</c:f>
              <c:strCache>
                <c:ptCount val="4"/>
                <c:pt idx="0">
                  <c:v>Children 
0-14 yr</c:v>
                </c:pt>
                <c:pt idx="1">
                  <c:v>Male 
15+ yr</c:v>
                </c:pt>
                <c:pt idx="2">
                  <c:v>Female 
15+ yr</c:v>
                </c:pt>
                <c:pt idx="3">
                  <c:v>All ages</c:v>
                </c:pt>
              </c:strCache>
            </c:strRef>
          </c:cat>
          <c:val>
            <c:numRef>
              <c:f>FJI!$L$6:$L$9</c:f>
              <c:numCache>
                <c:formatCode>General</c:formatCode>
                <c:ptCount val="4"/>
                <c:pt idx="3">
                  <c:v>27</c:v>
                </c:pt>
              </c:numCache>
            </c:numRef>
          </c:val>
          <c:smooth val="0"/>
          <c:extLst>
            <c:ext xmlns:c16="http://schemas.microsoft.com/office/drawing/2014/chart" uri="{C3380CC4-5D6E-409C-BE32-E72D297353CC}">
              <c16:uniqueId val="{0000000D-E689-4586-872D-2A3E45A177A8}"/>
            </c:ext>
          </c:extLst>
        </c:ser>
        <c:ser>
          <c:idx val="11"/>
          <c:order val="11"/>
          <c:tx>
            <c:strRef>
              <c:f>FJI!$M$5</c:f>
              <c:strCache>
                <c:ptCount val="1"/>
                <c:pt idx="0">
                  <c:v>Upper</c:v>
                </c:pt>
              </c:strCache>
            </c:strRef>
          </c:tx>
          <c:marker>
            <c:symbol val="dash"/>
            <c:size val="9"/>
            <c:spPr>
              <a:solidFill>
                <a:schemeClr val="tx1"/>
              </a:solidFill>
              <a:ln>
                <a:noFill/>
              </a:ln>
            </c:spPr>
          </c:marker>
          <c:cat>
            <c:strRef>
              <c:f>FJI!$A$6:$A$9</c:f>
              <c:strCache>
                <c:ptCount val="4"/>
                <c:pt idx="0">
                  <c:v>Children 
0-14 yr</c:v>
                </c:pt>
                <c:pt idx="1">
                  <c:v>Male 
15+ yr</c:v>
                </c:pt>
                <c:pt idx="2">
                  <c:v>Female 
15+ yr</c:v>
                </c:pt>
                <c:pt idx="3">
                  <c:v>All ages</c:v>
                </c:pt>
              </c:strCache>
            </c:strRef>
          </c:cat>
          <c:val>
            <c:numRef>
              <c:f>FJI!$M$6:$M$9</c:f>
              <c:numCache>
                <c:formatCode>General</c:formatCode>
                <c:ptCount val="4"/>
                <c:pt idx="3">
                  <c:v>85</c:v>
                </c:pt>
              </c:numCache>
            </c:numRef>
          </c:val>
          <c:smooth val="0"/>
          <c:extLst>
            <c:ext xmlns:c16="http://schemas.microsoft.com/office/drawing/2014/chart" uri="{C3380CC4-5D6E-409C-BE32-E72D297353CC}">
              <c16:uniqueId val="{0000000E-E689-4586-872D-2A3E45A177A8}"/>
            </c:ext>
          </c:extLst>
        </c:ser>
        <c:dLbls>
          <c:showLegendKey val="0"/>
          <c:showVal val="0"/>
          <c:showCatName val="0"/>
          <c:showSerName val="0"/>
          <c:showPercent val="0"/>
          <c:showBubbleSize val="0"/>
        </c:dLbls>
        <c:hiLowLines/>
        <c:marker val="1"/>
        <c:smooth val="0"/>
        <c:axId val="163889920"/>
        <c:axId val="163891456"/>
      </c:lineChart>
      <c:catAx>
        <c:axId val="163889920"/>
        <c:scaling>
          <c:orientation val="minMax"/>
        </c:scaling>
        <c:delete val="0"/>
        <c:axPos val="b"/>
        <c:numFmt formatCode="General" sourceLinked="0"/>
        <c:majorTickMark val="out"/>
        <c:minorTickMark val="none"/>
        <c:tickLblPos val="nextTo"/>
        <c:crossAx val="163891456"/>
        <c:crosses val="autoZero"/>
        <c:auto val="1"/>
        <c:lblAlgn val="ctr"/>
        <c:lblOffset val="100"/>
        <c:noMultiLvlLbl val="0"/>
      </c:catAx>
      <c:valAx>
        <c:axId val="163891456"/>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163889920"/>
        <c:crosses val="autoZero"/>
        <c:crossBetween val="between"/>
        <c:majorUnit val="90"/>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8.7083971274424049E-2"/>
          <c:w val="0.74971237970253723"/>
          <c:h val="0.67023503572470111"/>
        </c:manualLayout>
      </c:layout>
      <c:barChart>
        <c:barDir val="col"/>
        <c:grouping val="clustered"/>
        <c:varyColors val="0"/>
        <c:ser>
          <c:idx val="0"/>
          <c:order val="0"/>
          <c:tx>
            <c:strRef>
              <c:f>Fiji_11!$B$3</c:f>
              <c:strCache>
                <c:ptCount val="1"/>
                <c:pt idx="0">
                  <c:v>Estimate</c:v>
                </c:pt>
              </c:strCache>
            </c:strRef>
          </c:tx>
          <c:spPr>
            <a:solidFill>
              <a:srgbClr val="00A99A"/>
            </a:solidFill>
          </c:spPr>
          <c:invertIfNegative val="0"/>
          <c:dLbls>
            <c:dLbl>
              <c:idx val="0"/>
              <c:tx>
                <c:rich>
                  <a:bodyPr/>
                  <a:lstStyle/>
                  <a:p>
                    <a:r>
                      <a:rPr lang="en-US"/>
                      <a:t> 1,000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CDE-452D-B9D3-87D6EEF78CF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Fiji_11!$A$4:$A$6</c:f>
              <c:strCache>
                <c:ptCount val="3"/>
                <c:pt idx="0">
                  <c:v>Estimated number 
of adults 15+
living with HIV</c:v>
                </c:pt>
                <c:pt idx="1">
                  <c:v>Number of 
adults 15+
receiving ARVs</c:v>
                </c:pt>
                <c:pt idx="2">
                  <c:v>ART coverage (%)</c:v>
                </c:pt>
              </c:strCache>
            </c:strRef>
          </c:cat>
          <c:val>
            <c:numRef>
              <c:f>Fiji_11!$B$4:$B$6</c:f>
              <c:numCache>
                <c:formatCode>General</c:formatCode>
                <c:ptCount val="3"/>
                <c:pt idx="0" formatCode="_(* #,##0_);_(* \(#,##0\);_(* &quot;-&quot;??_);_(@_)">
                  <c:v>1040</c:v>
                </c:pt>
              </c:numCache>
            </c:numRef>
          </c:val>
          <c:extLst>
            <c:ext xmlns:c16="http://schemas.microsoft.com/office/drawing/2014/chart" uri="{C3380CC4-5D6E-409C-BE32-E72D297353CC}">
              <c16:uniqueId val="{00000001-5CDE-452D-B9D3-87D6EEF78CFD}"/>
            </c:ext>
          </c:extLst>
        </c:ser>
        <c:ser>
          <c:idx val="3"/>
          <c:order val="3"/>
          <c:tx>
            <c:strRef>
              <c:f>Fiji_11!$E$3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DE-452D-B9D3-87D6EEF78CF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Fiji_11!$A$4:$A$6</c:f>
              <c:strCache>
                <c:ptCount val="3"/>
                <c:pt idx="0">
                  <c:v>Estimated number 
of adults 15+
living with HIV</c:v>
                </c:pt>
                <c:pt idx="1">
                  <c:v>Number of 
adults 15+
receiving ARVs</c:v>
                </c:pt>
                <c:pt idx="2">
                  <c:v>ART coverage (%)</c:v>
                </c:pt>
              </c:strCache>
            </c:strRef>
          </c:cat>
          <c:val>
            <c:numRef>
              <c:f>Fiji_11!$E$4:$E$6</c:f>
              <c:numCache>
                <c:formatCode>_(* #,##0_);_(* \(#,##0\);_(* "-"??_);_(@_)</c:formatCode>
                <c:ptCount val="3"/>
                <c:pt idx="1">
                  <c:v>401</c:v>
                </c:pt>
              </c:numCache>
            </c:numRef>
          </c:val>
          <c:extLst>
            <c:ext xmlns:c16="http://schemas.microsoft.com/office/drawing/2014/chart" uri="{C3380CC4-5D6E-409C-BE32-E72D297353CC}">
              <c16:uniqueId val="{00000003-5CDE-452D-B9D3-87D6EEF78CFD}"/>
            </c:ext>
          </c:extLst>
        </c:ser>
        <c:dLbls>
          <c:showLegendKey val="0"/>
          <c:showVal val="0"/>
          <c:showCatName val="0"/>
          <c:showSerName val="0"/>
          <c:showPercent val="0"/>
          <c:showBubbleSize val="0"/>
        </c:dLbls>
        <c:gapWidth val="90"/>
        <c:overlap val="100"/>
        <c:axId val="170741120"/>
        <c:axId val="170763392"/>
      </c:barChart>
      <c:barChart>
        <c:barDir val="col"/>
        <c:grouping val="clustered"/>
        <c:varyColors val="0"/>
        <c:ser>
          <c:idx val="4"/>
          <c:order val="4"/>
          <c:tx>
            <c:strRef>
              <c:f>Fiji_11!$F$3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DE-452D-B9D3-87D6EEF78CF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Fiji_11!$A$4:$A$6</c:f>
              <c:strCache>
                <c:ptCount val="3"/>
                <c:pt idx="0">
                  <c:v>Estimated number 
of adults 15+
living with HIV</c:v>
                </c:pt>
                <c:pt idx="1">
                  <c:v>Number of 
adults 15+
receiving ARVs</c:v>
                </c:pt>
                <c:pt idx="2">
                  <c:v>ART coverage (%)</c:v>
                </c:pt>
              </c:strCache>
            </c:strRef>
          </c:cat>
          <c:val>
            <c:numRef>
              <c:f>Fiji_11!$F$4:$F$6</c:f>
              <c:numCache>
                <c:formatCode>General</c:formatCode>
                <c:ptCount val="3"/>
                <c:pt idx="2" formatCode="#,##0">
                  <c:v>39</c:v>
                </c:pt>
              </c:numCache>
            </c:numRef>
          </c:val>
          <c:extLst>
            <c:ext xmlns:c16="http://schemas.microsoft.com/office/drawing/2014/chart" uri="{C3380CC4-5D6E-409C-BE32-E72D297353CC}">
              <c16:uniqueId val="{00000005-5CDE-452D-B9D3-87D6EEF78CFD}"/>
            </c:ext>
          </c:extLst>
        </c:ser>
        <c:dLbls>
          <c:showLegendKey val="0"/>
          <c:showVal val="0"/>
          <c:showCatName val="0"/>
          <c:showSerName val="0"/>
          <c:showPercent val="0"/>
          <c:showBubbleSize val="0"/>
        </c:dLbls>
        <c:gapWidth val="90"/>
        <c:axId val="170771584"/>
        <c:axId val="170765312"/>
      </c:barChart>
      <c:lineChart>
        <c:grouping val="standard"/>
        <c:varyColors val="0"/>
        <c:ser>
          <c:idx val="1"/>
          <c:order val="1"/>
          <c:tx>
            <c:strRef>
              <c:f>Fiji_11!$C$3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5CDE-452D-B9D3-87D6EEF78CF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Fiji_11!$A$4:$A$6</c:f>
              <c:strCache>
                <c:ptCount val="3"/>
                <c:pt idx="0">
                  <c:v>Estimated number 
of adults 15+
living with HIV</c:v>
                </c:pt>
                <c:pt idx="1">
                  <c:v>Number of 
adults 15+
receiving ARVs</c:v>
                </c:pt>
                <c:pt idx="2">
                  <c:v>ART coverage (%)</c:v>
                </c:pt>
              </c:strCache>
            </c:strRef>
          </c:cat>
          <c:val>
            <c:numRef>
              <c:f>Fiji_11!$C$4:$C$6</c:f>
              <c:numCache>
                <c:formatCode>General</c:formatCode>
                <c:ptCount val="3"/>
                <c:pt idx="0" formatCode="_(* #,##0_);_(* \(#,##0\);_(* &quot;-&quot;??_);_(@_)">
                  <c:v>667</c:v>
                </c:pt>
              </c:numCache>
            </c:numRef>
          </c:val>
          <c:smooth val="0"/>
          <c:extLst>
            <c:ext xmlns:c16="http://schemas.microsoft.com/office/drawing/2014/chart" uri="{C3380CC4-5D6E-409C-BE32-E72D297353CC}">
              <c16:uniqueId val="{00000007-5CDE-452D-B9D3-87D6EEF78CFD}"/>
            </c:ext>
          </c:extLst>
        </c:ser>
        <c:ser>
          <c:idx val="2"/>
          <c:order val="2"/>
          <c:tx>
            <c:strRef>
              <c:f>Fiji_11!$D$3</c:f>
              <c:strCache>
                <c:ptCount val="1"/>
                <c:pt idx="0">
                  <c:v>Upper estimate</c:v>
                </c:pt>
              </c:strCache>
            </c:strRef>
          </c:tx>
          <c:marker>
            <c:symbol val="dash"/>
            <c:size val="10"/>
            <c:spPr>
              <a:solidFill>
                <a:schemeClr val="tx1"/>
              </a:solidFill>
              <a:ln>
                <a:noFill/>
              </a:ln>
            </c:spPr>
          </c:marker>
          <c:cat>
            <c:strRef>
              <c:f>Fiji_11!$A$4:$A$6</c:f>
              <c:strCache>
                <c:ptCount val="3"/>
                <c:pt idx="0">
                  <c:v>Estimated number 
of adults 15+
living with HIV</c:v>
                </c:pt>
                <c:pt idx="1">
                  <c:v>Number of 
adults 15+
receiving ARVs</c:v>
                </c:pt>
                <c:pt idx="2">
                  <c:v>ART coverage (%)</c:v>
                </c:pt>
              </c:strCache>
            </c:strRef>
          </c:cat>
          <c:val>
            <c:numRef>
              <c:f>Fiji_11!$D$4:$D$6</c:f>
              <c:numCache>
                <c:formatCode>General</c:formatCode>
                <c:ptCount val="3"/>
                <c:pt idx="0" formatCode="_(* #,##0_);_(* \(#,##0\);_(* &quot;-&quot;??_);_(@_)">
                  <c:v>2145</c:v>
                </c:pt>
              </c:numCache>
            </c:numRef>
          </c:val>
          <c:smooth val="0"/>
          <c:extLst>
            <c:ext xmlns:c16="http://schemas.microsoft.com/office/drawing/2014/chart" uri="{C3380CC4-5D6E-409C-BE32-E72D297353CC}">
              <c16:uniqueId val="{00000008-5CDE-452D-B9D3-87D6EEF78CFD}"/>
            </c:ext>
          </c:extLst>
        </c:ser>
        <c:dLbls>
          <c:showLegendKey val="0"/>
          <c:showVal val="0"/>
          <c:showCatName val="0"/>
          <c:showSerName val="0"/>
          <c:showPercent val="0"/>
          <c:showBubbleSize val="0"/>
        </c:dLbls>
        <c:hiLowLines/>
        <c:marker val="1"/>
        <c:smooth val="0"/>
        <c:axId val="170741120"/>
        <c:axId val="170763392"/>
      </c:lineChart>
      <c:lineChart>
        <c:grouping val="standard"/>
        <c:varyColors val="0"/>
        <c:ser>
          <c:idx val="5"/>
          <c:order val="5"/>
          <c:tx>
            <c:strRef>
              <c:f>Fiji_11!$G$3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5CDE-452D-B9D3-87D6EEF78CFD}"/>
              </c:ext>
            </c:extLst>
          </c:dPt>
          <c:cat>
            <c:strRef>
              <c:f>Fiji_11!$A$4:$A$6</c:f>
              <c:strCache>
                <c:ptCount val="3"/>
                <c:pt idx="0">
                  <c:v>Estimated number 
of adults 15+
living with HIV</c:v>
                </c:pt>
                <c:pt idx="1">
                  <c:v>Number of 
adults 15+
receiving ARVs</c:v>
                </c:pt>
                <c:pt idx="2">
                  <c:v>ART coverage (%)</c:v>
                </c:pt>
              </c:strCache>
            </c:strRef>
          </c:cat>
          <c:val>
            <c:numRef>
              <c:f>Fiji_11!$G$4:$G$6</c:f>
              <c:numCache>
                <c:formatCode>General</c:formatCode>
                <c:ptCount val="3"/>
                <c:pt idx="2" formatCode="#,##0">
                  <c:v>25</c:v>
                </c:pt>
              </c:numCache>
            </c:numRef>
          </c:val>
          <c:smooth val="0"/>
          <c:extLst>
            <c:ext xmlns:c16="http://schemas.microsoft.com/office/drawing/2014/chart" uri="{C3380CC4-5D6E-409C-BE32-E72D297353CC}">
              <c16:uniqueId val="{0000000A-5CDE-452D-B9D3-87D6EEF78CFD}"/>
            </c:ext>
          </c:extLst>
        </c:ser>
        <c:ser>
          <c:idx val="6"/>
          <c:order val="6"/>
          <c:tx>
            <c:strRef>
              <c:f>Fiji_11!$H$3</c:f>
              <c:strCache>
                <c:ptCount val="1"/>
                <c:pt idx="0">
                  <c:v>ART Upper estimate</c:v>
                </c:pt>
              </c:strCache>
            </c:strRef>
          </c:tx>
          <c:marker>
            <c:symbol val="dash"/>
            <c:size val="10"/>
            <c:spPr>
              <a:solidFill>
                <a:schemeClr val="tx1"/>
              </a:solidFill>
              <a:ln>
                <a:noFill/>
              </a:ln>
            </c:spPr>
          </c:marker>
          <c:cat>
            <c:strRef>
              <c:f>Fiji_11!$A$4:$A$6</c:f>
              <c:strCache>
                <c:ptCount val="3"/>
                <c:pt idx="0">
                  <c:v>Estimated number 
of adults 15+
living with HIV</c:v>
                </c:pt>
                <c:pt idx="1">
                  <c:v>Number of 
adults 15+
receiving ARVs</c:v>
                </c:pt>
                <c:pt idx="2">
                  <c:v>ART coverage (%)</c:v>
                </c:pt>
              </c:strCache>
            </c:strRef>
          </c:cat>
          <c:val>
            <c:numRef>
              <c:f>Fiji_11!$H$4:$H$6</c:f>
              <c:numCache>
                <c:formatCode>General</c:formatCode>
                <c:ptCount val="3"/>
                <c:pt idx="2" formatCode="#,##0">
                  <c:v>80</c:v>
                </c:pt>
              </c:numCache>
            </c:numRef>
          </c:val>
          <c:smooth val="0"/>
          <c:extLst>
            <c:ext xmlns:c16="http://schemas.microsoft.com/office/drawing/2014/chart" uri="{C3380CC4-5D6E-409C-BE32-E72D297353CC}">
              <c16:uniqueId val="{0000000B-5CDE-452D-B9D3-87D6EEF78CFD}"/>
            </c:ext>
          </c:extLst>
        </c:ser>
        <c:dLbls>
          <c:showLegendKey val="0"/>
          <c:showVal val="0"/>
          <c:showCatName val="0"/>
          <c:showSerName val="0"/>
          <c:showPercent val="0"/>
          <c:showBubbleSize val="0"/>
        </c:dLbls>
        <c:hiLowLines/>
        <c:marker val="1"/>
        <c:smooth val="0"/>
        <c:axId val="170771584"/>
        <c:axId val="170765312"/>
      </c:lineChart>
      <c:catAx>
        <c:axId val="170741120"/>
        <c:scaling>
          <c:orientation val="minMax"/>
        </c:scaling>
        <c:delete val="0"/>
        <c:axPos val="b"/>
        <c:numFmt formatCode="General" sourceLinked="0"/>
        <c:majorTickMark val="out"/>
        <c:minorTickMark val="none"/>
        <c:tickLblPos val="nextTo"/>
        <c:crossAx val="170763392"/>
        <c:crosses val="autoZero"/>
        <c:auto val="1"/>
        <c:lblAlgn val="ctr"/>
        <c:lblOffset val="100"/>
        <c:noMultiLvlLbl val="0"/>
      </c:catAx>
      <c:valAx>
        <c:axId val="17076339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70741120"/>
        <c:crosses val="autoZero"/>
        <c:crossBetween val="between"/>
      </c:valAx>
      <c:valAx>
        <c:axId val="170765312"/>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70771584"/>
        <c:crosses val="max"/>
        <c:crossBetween val="between"/>
        <c:majorUnit val="20"/>
      </c:valAx>
      <c:catAx>
        <c:axId val="170771584"/>
        <c:scaling>
          <c:orientation val="minMax"/>
        </c:scaling>
        <c:delete val="1"/>
        <c:axPos val="b"/>
        <c:numFmt formatCode="General" sourceLinked="1"/>
        <c:majorTickMark val="out"/>
        <c:minorTickMark val="none"/>
        <c:tickLblPos val="nextTo"/>
        <c:crossAx val="170765312"/>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3402060123338544"/>
        </c:manualLayout>
      </c:layout>
      <c:barChart>
        <c:barDir val="col"/>
        <c:grouping val="clustered"/>
        <c:varyColors val="0"/>
        <c:ser>
          <c:idx val="1"/>
          <c:order val="0"/>
          <c:tx>
            <c:strRef>
              <c:f>FJI!$A$2</c:f>
              <c:strCache>
                <c:ptCount val="1"/>
                <c:pt idx="0">
                  <c:v>Fiji</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0402-418F-B29F-8367FFB647D8}"/>
              </c:ext>
            </c:extLst>
          </c:dPt>
          <c:dPt>
            <c:idx val="1"/>
            <c:invertIfNegative val="0"/>
            <c:bubble3D val="0"/>
            <c:spPr>
              <a:solidFill>
                <a:srgbClr val="F26B73"/>
              </a:solidFill>
              <a:ln>
                <a:noFill/>
              </a:ln>
            </c:spPr>
            <c:extLst>
              <c:ext xmlns:c16="http://schemas.microsoft.com/office/drawing/2014/chart" uri="{C3380CC4-5D6E-409C-BE32-E72D297353CC}">
                <c16:uniqueId val="{00000003-0402-418F-B29F-8367FFB647D8}"/>
              </c:ext>
            </c:extLst>
          </c:dPt>
          <c:dPt>
            <c:idx val="3"/>
            <c:invertIfNegative val="0"/>
            <c:bubble3D val="0"/>
            <c:spPr>
              <a:solidFill>
                <a:srgbClr val="00A99A"/>
              </a:solidFill>
              <a:ln>
                <a:noFill/>
              </a:ln>
            </c:spPr>
            <c:extLst>
              <c:ext xmlns:c16="http://schemas.microsoft.com/office/drawing/2014/chart" uri="{C3380CC4-5D6E-409C-BE32-E72D297353CC}">
                <c16:uniqueId val="{00000005-0402-418F-B29F-8367FFB647D8}"/>
              </c:ext>
            </c:extLst>
          </c:dPt>
          <c:dPt>
            <c:idx val="4"/>
            <c:invertIfNegative val="0"/>
            <c:bubble3D val="0"/>
            <c:spPr>
              <a:solidFill>
                <a:srgbClr val="78A7B7"/>
              </a:solidFill>
              <a:ln>
                <a:noFill/>
              </a:ln>
            </c:spPr>
            <c:extLst>
              <c:ext xmlns:c16="http://schemas.microsoft.com/office/drawing/2014/chart" uri="{C3380CC4-5D6E-409C-BE32-E72D297353CC}">
                <c16:uniqueId val="{00000007-0402-418F-B29F-8367FFB647D8}"/>
              </c:ext>
            </c:extLst>
          </c:dPt>
          <c:dPt>
            <c:idx val="5"/>
            <c:invertIfNegative val="0"/>
            <c:bubble3D val="0"/>
            <c:spPr>
              <a:solidFill>
                <a:srgbClr val="CDC884"/>
              </a:solidFill>
              <a:ln>
                <a:noFill/>
              </a:ln>
            </c:spPr>
            <c:extLst>
              <c:ext xmlns:c16="http://schemas.microsoft.com/office/drawing/2014/chart" uri="{C3380CC4-5D6E-409C-BE32-E72D297353CC}">
                <c16:uniqueId val="{00000009-0402-418F-B29F-8367FFB647D8}"/>
              </c:ext>
            </c:extLst>
          </c:dPt>
          <c:dLbls>
            <c:dLbl>
              <c:idx val="0"/>
              <c:tx>
                <c:rich>
                  <a:bodyPr/>
                  <a:lstStyle/>
                  <a:p>
                    <a:r>
                      <a:rPr lang="en-US"/>
                      <a:t>1,000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402-418F-B29F-8367FFB647D8}"/>
                </c:ext>
              </c:extLst>
            </c:dLbl>
            <c:dLbl>
              <c:idx val="1"/>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402-418F-B29F-8367FFB647D8}"/>
                </c:ext>
              </c:extLst>
            </c:dLbl>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402-418F-B29F-8367FFB647D8}"/>
                </c:ext>
              </c:extLst>
            </c:dLbl>
            <c:dLbl>
              <c:idx val="4"/>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402-418F-B29F-8367FFB647D8}"/>
                </c:ext>
              </c:extLst>
            </c:dLbl>
            <c:dLbl>
              <c:idx val="5"/>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402-418F-B29F-8367FFB647D8}"/>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FJI!$B$1:$F$1</c:f>
              <c:strCache>
                <c:ptCount val="5"/>
                <c:pt idx="0">
                  <c:v>Estimated PLHIV</c:v>
                </c:pt>
                <c:pt idx="1">
                  <c:v>PLHIV who know
 their HIV status</c:v>
                </c:pt>
                <c:pt idx="2">
                  <c:v>People on ART</c:v>
                </c:pt>
                <c:pt idx="3">
                  <c:v>Tested for viral load</c:v>
                </c:pt>
                <c:pt idx="4">
                  <c:v>Suppressed viral
load *</c:v>
                </c:pt>
              </c:strCache>
            </c:strRef>
          </c:cat>
          <c:val>
            <c:numRef>
              <c:f>FJI!$B$2:$F$2</c:f>
              <c:numCache>
                <c:formatCode>General</c:formatCode>
                <c:ptCount val="5"/>
                <c:pt idx="0">
                  <c:v>1048</c:v>
                </c:pt>
                <c:pt idx="1">
                  <c:v>0</c:v>
                </c:pt>
                <c:pt idx="2">
                  <c:v>434</c:v>
                </c:pt>
                <c:pt idx="3">
                  <c:v>0</c:v>
                </c:pt>
                <c:pt idx="4">
                  <c:v>0</c:v>
                </c:pt>
              </c:numCache>
            </c:numRef>
          </c:val>
          <c:extLst>
            <c:ext xmlns:c16="http://schemas.microsoft.com/office/drawing/2014/chart" uri="{C3380CC4-5D6E-409C-BE32-E72D297353CC}">
              <c16:uniqueId val="{0000000A-0402-418F-B29F-8367FFB647D8}"/>
            </c:ext>
          </c:extLst>
        </c:ser>
        <c:dLbls>
          <c:showLegendKey val="0"/>
          <c:showVal val="0"/>
          <c:showCatName val="0"/>
          <c:showSerName val="0"/>
          <c:showPercent val="0"/>
          <c:showBubbleSize val="0"/>
        </c:dLbls>
        <c:gapWidth val="100"/>
        <c:overlap val="100"/>
        <c:axId val="170822656"/>
        <c:axId val="170836736"/>
      </c:barChart>
      <c:catAx>
        <c:axId val="170822656"/>
        <c:scaling>
          <c:orientation val="minMax"/>
        </c:scaling>
        <c:delete val="0"/>
        <c:axPos val="b"/>
        <c:numFmt formatCode="General" sourceLinked="1"/>
        <c:majorTickMark val="out"/>
        <c:minorTickMark val="none"/>
        <c:tickLblPos val="nextTo"/>
        <c:crossAx val="170836736"/>
        <c:crosses val="autoZero"/>
        <c:auto val="1"/>
        <c:lblAlgn val="ctr"/>
        <c:lblOffset val="100"/>
        <c:noMultiLvlLbl val="0"/>
      </c:catAx>
      <c:valAx>
        <c:axId val="170836736"/>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170822656"/>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Fiji!$C$2</c:f>
              <c:strCache>
                <c:ptCount val="1"/>
                <c:pt idx="0">
                  <c:v>Progress (%)</c:v>
                </c:pt>
              </c:strCache>
            </c:strRef>
          </c:tx>
          <c:spPr>
            <a:solidFill>
              <a:srgbClr val="009999"/>
            </a:solidFill>
            <a:ln>
              <a:noFill/>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Fiji!$B$3:$B$5</c:f>
              <c:strCache>
                <c:ptCount val="3"/>
                <c:pt idx="0">
                  <c:v>PLHIV who know
their HIV status</c:v>
                </c:pt>
                <c:pt idx="1">
                  <c:v>PLHIV on 
treatment</c:v>
                </c:pt>
                <c:pt idx="2">
                  <c:v>PLHIV who are 
virally suppressed </c:v>
                </c:pt>
              </c:strCache>
            </c:strRef>
          </c:cat>
          <c:val>
            <c:numRef>
              <c:f>Fiji!$C$3:$C$5</c:f>
              <c:numCache>
                <c:formatCode>General</c:formatCode>
                <c:ptCount val="3"/>
                <c:pt idx="0">
                  <c:v>50</c:v>
                </c:pt>
                <c:pt idx="1">
                  <c:v>41</c:v>
                </c:pt>
                <c:pt idx="2">
                  <c:v>29</c:v>
                </c:pt>
              </c:numCache>
            </c:numRef>
          </c:val>
          <c:extLst>
            <c:ext xmlns:c16="http://schemas.microsoft.com/office/drawing/2014/chart" uri="{C3380CC4-5D6E-409C-BE32-E72D297353CC}">
              <c16:uniqueId val="{00000000-563A-45D1-9441-CFF2E0BC4CA2}"/>
            </c:ext>
          </c:extLst>
        </c:ser>
        <c:ser>
          <c:idx val="1"/>
          <c:order val="1"/>
          <c:tx>
            <c:strRef>
              <c:f>Fiji!$D$2</c:f>
              <c:strCache>
                <c:ptCount val="1"/>
                <c:pt idx="0">
                  <c:v>Gap</c:v>
                </c:pt>
              </c:strCache>
            </c:strRef>
          </c:tx>
          <c:spPr>
            <a:pattFill prst="dkDnDiag">
              <a:fgClr>
                <a:srgbClr val="BFBFBF"/>
              </a:fgClr>
              <a:bgClr>
                <a:schemeClr val="bg1"/>
              </a:bgClr>
            </a:pattFill>
            <a:ln>
              <a:noFill/>
            </a:ln>
            <a:effectLst/>
          </c:spPr>
          <c:invertIfNegative val="0"/>
          <c:cat>
            <c:strRef>
              <c:f>Fiji!$B$3:$B$5</c:f>
              <c:strCache>
                <c:ptCount val="3"/>
                <c:pt idx="0">
                  <c:v>PLHIV who know
their HIV status</c:v>
                </c:pt>
                <c:pt idx="1">
                  <c:v>PLHIV on 
treatment</c:v>
                </c:pt>
                <c:pt idx="2">
                  <c:v>PLHIV who are 
virally suppressed </c:v>
                </c:pt>
              </c:strCache>
            </c:strRef>
          </c:cat>
          <c:val>
            <c:numRef>
              <c:f>Fiji!$D$3:$D$5</c:f>
              <c:numCache>
                <c:formatCode>General</c:formatCode>
                <c:ptCount val="3"/>
                <c:pt idx="0">
                  <c:v>40</c:v>
                </c:pt>
                <c:pt idx="1">
                  <c:v>40</c:v>
                </c:pt>
                <c:pt idx="2">
                  <c:v>44</c:v>
                </c:pt>
              </c:numCache>
            </c:numRef>
          </c:val>
          <c:extLst>
            <c:ext xmlns:c16="http://schemas.microsoft.com/office/drawing/2014/chart" uri="{C3380CC4-5D6E-409C-BE32-E72D297353CC}">
              <c16:uniqueId val="{00000001-563A-45D1-9441-CFF2E0BC4CA2}"/>
            </c:ext>
          </c:extLst>
        </c:ser>
        <c:dLbls>
          <c:showLegendKey val="0"/>
          <c:showVal val="0"/>
          <c:showCatName val="0"/>
          <c:showSerName val="0"/>
          <c:showPercent val="0"/>
          <c:showBubbleSize val="0"/>
        </c:dLbls>
        <c:gapWidth val="150"/>
        <c:overlap val="100"/>
        <c:axId val="175597440"/>
        <c:axId val="175598976"/>
      </c:barChart>
      <c:scatterChart>
        <c:scatterStyle val="lineMarker"/>
        <c:varyColors val="0"/>
        <c:ser>
          <c:idx val="2"/>
          <c:order val="2"/>
          <c:tx>
            <c:strRef>
              <c:f>Fiji!$E$2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Fiji!$B$3:$B$5</c:f>
              <c:strCache>
                <c:ptCount val="3"/>
                <c:pt idx="0">
                  <c:v>PLHIV who know
their HIV status</c:v>
                </c:pt>
                <c:pt idx="1">
                  <c:v>PLHIV on 
treatment</c:v>
                </c:pt>
                <c:pt idx="2">
                  <c:v>PLHIV who are 
virally suppressed </c:v>
                </c:pt>
              </c:strCache>
            </c:strRef>
          </c:xVal>
          <c:yVal>
            <c:numRef>
              <c:f>Fiji!$E$3:$E$5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563A-45D1-9441-CFF2E0BC4CA2}"/>
            </c:ext>
          </c:extLst>
        </c:ser>
        <c:dLbls>
          <c:showLegendKey val="0"/>
          <c:showVal val="0"/>
          <c:showCatName val="0"/>
          <c:showSerName val="0"/>
          <c:showPercent val="0"/>
          <c:showBubbleSize val="0"/>
        </c:dLbls>
        <c:axId val="175614976"/>
        <c:axId val="175613440"/>
      </c:scatterChart>
      <c:catAx>
        <c:axId val="17559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5598976"/>
        <c:crosses val="autoZero"/>
        <c:auto val="1"/>
        <c:lblAlgn val="ctr"/>
        <c:lblOffset val="100"/>
        <c:noMultiLvlLbl val="0"/>
      </c:catAx>
      <c:valAx>
        <c:axId val="1755989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5597440"/>
        <c:crosses val="autoZero"/>
        <c:crossBetween val="between"/>
        <c:majorUnit val="20"/>
      </c:valAx>
      <c:valAx>
        <c:axId val="175613440"/>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5614976"/>
        <c:crosses val="max"/>
        <c:crossBetween val="midCat"/>
      </c:valAx>
      <c:valAx>
        <c:axId val="175614976"/>
        <c:scaling>
          <c:orientation val="minMax"/>
        </c:scaling>
        <c:delete val="1"/>
        <c:axPos val="b"/>
        <c:numFmt formatCode="General" sourceLinked="1"/>
        <c:majorTickMark val="out"/>
        <c:minorTickMark val="none"/>
        <c:tickLblPos val="nextTo"/>
        <c:crossAx val="1756134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53968253968253"/>
          <c:y val="4.9980491479642224E-2"/>
          <c:w val="0.69099861111111105"/>
          <c:h val="0.61760277777777772"/>
        </c:manualLayout>
      </c:layout>
      <c:areaChart>
        <c:grouping val="standard"/>
        <c:varyColors val="0"/>
        <c:ser>
          <c:idx val="0"/>
          <c:order val="0"/>
          <c:tx>
            <c:strRef>
              <c:f>'PLHIV_NI_Deaths (2)'!$I$2</c:f>
              <c:strCache>
                <c:ptCount val="1"/>
                <c:pt idx="0">
                  <c:v>AIDS-related deaths Upper bound</c:v>
                </c:pt>
              </c:strCache>
            </c:strRef>
          </c:tx>
          <c:spPr>
            <a:solidFill>
              <a:srgbClr val="00A99A">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(2)'!$I$3:$I$32</c:f>
              <c:numCache>
                <c:formatCode>_-* #,##0_-;\-* #,##0_-;_-* "-"??_-;_-@_-</c:formatCode>
                <c:ptCount val="30"/>
                <c:pt idx="0">
                  <c:v>0.68611999999999995</c:v>
                </c:pt>
                <c:pt idx="1">
                  <c:v>0.92254999999999998</c:v>
                </c:pt>
                <c:pt idx="2">
                  <c:v>1</c:v>
                </c:pt>
                <c:pt idx="3">
                  <c:v>2</c:v>
                </c:pt>
                <c:pt idx="4">
                  <c:v>2</c:v>
                </c:pt>
                <c:pt idx="5">
                  <c:v>3</c:v>
                </c:pt>
                <c:pt idx="6">
                  <c:v>5</c:v>
                </c:pt>
                <c:pt idx="7">
                  <c:v>6</c:v>
                </c:pt>
                <c:pt idx="8">
                  <c:v>9</c:v>
                </c:pt>
                <c:pt idx="9">
                  <c:v>12</c:v>
                </c:pt>
                <c:pt idx="10">
                  <c:v>16</c:v>
                </c:pt>
                <c:pt idx="11">
                  <c:v>19</c:v>
                </c:pt>
                <c:pt idx="12">
                  <c:v>23</c:v>
                </c:pt>
                <c:pt idx="13">
                  <c:v>26</c:v>
                </c:pt>
                <c:pt idx="14">
                  <c:v>29</c:v>
                </c:pt>
                <c:pt idx="15">
                  <c:v>29</c:v>
                </c:pt>
                <c:pt idx="16">
                  <c:v>31</c:v>
                </c:pt>
                <c:pt idx="17">
                  <c:v>33</c:v>
                </c:pt>
                <c:pt idx="18">
                  <c:v>35</c:v>
                </c:pt>
                <c:pt idx="19">
                  <c:v>36</c:v>
                </c:pt>
                <c:pt idx="20">
                  <c:v>36</c:v>
                </c:pt>
                <c:pt idx="21">
                  <c:v>37</c:v>
                </c:pt>
                <c:pt idx="22">
                  <c:v>38</c:v>
                </c:pt>
                <c:pt idx="23">
                  <c:v>38</c:v>
                </c:pt>
                <c:pt idx="24">
                  <c:v>41</c:v>
                </c:pt>
                <c:pt idx="25">
                  <c:v>46</c:v>
                </c:pt>
                <c:pt idx="26">
                  <c:v>54</c:v>
                </c:pt>
                <c:pt idx="27">
                  <c:v>64</c:v>
                </c:pt>
                <c:pt idx="28">
                  <c:v>70</c:v>
                </c:pt>
                <c:pt idx="29">
                  <c:v>75</c:v>
                </c:pt>
              </c:numCache>
            </c:numRef>
          </c:val>
          <c:extLst>
            <c:ext xmlns:c16="http://schemas.microsoft.com/office/drawing/2014/chart" uri="{C3380CC4-5D6E-409C-BE32-E72D297353CC}">
              <c16:uniqueId val="{00000001-9D1F-4C96-9772-7F0B859553B4}"/>
            </c:ext>
          </c:extLst>
        </c:ser>
        <c:ser>
          <c:idx val="2"/>
          <c:order val="2"/>
          <c:tx>
            <c:strRef>
              <c:f>'PLHIV_NI_Deaths (2)'!$K$2</c:f>
              <c:strCache>
                <c:ptCount val="1"/>
                <c:pt idx="0">
                  <c:v>AIDS-related deaths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(2)'!$K$3:$K$32</c:f>
              <c:numCache>
                <c:formatCode>_-* #,##0_-;\-* #,##0_-;_-* "-"??_-;_-@_-</c:formatCode>
                <c:ptCount val="30"/>
                <c:pt idx="0">
                  <c:v>0.11275</c:v>
                </c:pt>
                <c:pt idx="1">
                  <c:v>0.22572999999999999</c:v>
                </c:pt>
                <c:pt idx="2">
                  <c:v>0.41249999999999998</c:v>
                </c:pt>
                <c:pt idx="3">
                  <c:v>0.64151000000000002</c:v>
                </c:pt>
                <c:pt idx="4">
                  <c:v>0.92752999999999997</c:v>
                </c:pt>
                <c:pt idx="5">
                  <c:v>1</c:v>
                </c:pt>
                <c:pt idx="6">
                  <c:v>2</c:v>
                </c:pt>
                <c:pt idx="7">
                  <c:v>2</c:v>
                </c:pt>
                <c:pt idx="8">
                  <c:v>2</c:v>
                </c:pt>
                <c:pt idx="9">
                  <c:v>3</c:v>
                </c:pt>
                <c:pt idx="10">
                  <c:v>3</c:v>
                </c:pt>
                <c:pt idx="11">
                  <c:v>4</c:v>
                </c:pt>
                <c:pt idx="12">
                  <c:v>5</c:v>
                </c:pt>
                <c:pt idx="13">
                  <c:v>5</c:v>
                </c:pt>
                <c:pt idx="14">
                  <c:v>6</c:v>
                </c:pt>
                <c:pt idx="15">
                  <c:v>6</c:v>
                </c:pt>
                <c:pt idx="16">
                  <c:v>6</c:v>
                </c:pt>
                <c:pt idx="17">
                  <c:v>6</c:v>
                </c:pt>
                <c:pt idx="18">
                  <c:v>6</c:v>
                </c:pt>
                <c:pt idx="19">
                  <c:v>7</c:v>
                </c:pt>
                <c:pt idx="20">
                  <c:v>8</c:v>
                </c:pt>
                <c:pt idx="21">
                  <c:v>8</c:v>
                </c:pt>
                <c:pt idx="22">
                  <c:v>9</c:v>
                </c:pt>
                <c:pt idx="23">
                  <c:v>9</c:v>
                </c:pt>
                <c:pt idx="24">
                  <c:v>11</c:v>
                </c:pt>
                <c:pt idx="25">
                  <c:v>13</c:v>
                </c:pt>
                <c:pt idx="26">
                  <c:v>15</c:v>
                </c:pt>
                <c:pt idx="27">
                  <c:v>16</c:v>
                </c:pt>
                <c:pt idx="28">
                  <c:v>16</c:v>
                </c:pt>
                <c:pt idx="29">
                  <c:v>16</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128145280"/>
        <c:axId val="128146816"/>
      </c:areaChart>
      <c:lineChart>
        <c:grouping val="standard"/>
        <c:varyColors val="0"/>
        <c:ser>
          <c:idx val="1"/>
          <c:order val="1"/>
          <c:tx>
            <c:strRef>
              <c:f>'PLHIV_NI_Deaths (2)'!$J$2</c:f>
              <c:strCache>
                <c:ptCount val="1"/>
                <c:pt idx="0">
                  <c:v>AIDS-related deaths</c:v>
                </c:pt>
              </c:strCache>
            </c:strRef>
          </c:tx>
          <c:spPr>
            <a:ln w="38100">
              <a:solidFill>
                <a:srgbClr val="00A99A"/>
              </a:solidFill>
              <a:prstDash val="solid"/>
            </a:ln>
          </c:spPr>
          <c:marker>
            <c:symbol val="none"/>
          </c:marker>
          <c:dLbls>
            <c:dLbl>
              <c:idx val="29"/>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708-428E-8DD5-2966498EE4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(2)'!$J$3:$J$32</c:f>
              <c:numCache>
                <c:formatCode>_-* #,##0_-;\-* #,##0_-;_-* "-"??_-;_-@_-</c:formatCode>
                <c:ptCount val="30"/>
                <c:pt idx="0">
                  <c:v>0</c:v>
                </c:pt>
                <c:pt idx="1">
                  <c:v>1</c:v>
                </c:pt>
                <c:pt idx="2">
                  <c:v>1</c:v>
                </c:pt>
                <c:pt idx="3">
                  <c:v>1</c:v>
                </c:pt>
                <c:pt idx="4">
                  <c:v>2</c:v>
                </c:pt>
                <c:pt idx="5">
                  <c:v>2</c:v>
                </c:pt>
                <c:pt idx="6">
                  <c:v>2</c:v>
                </c:pt>
                <c:pt idx="7">
                  <c:v>3</c:v>
                </c:pt>
                <c:pt idx="8">
                  <c:v>4</c:v>
                </c:pt>
                <c:pt idx="9">
                  <c:v>4</c:v>
                </c:pt>
                <c:pt idx="10">
                  <c:v>5</c:v>
                </c:pt>
                <c:pt idx="11">
                  <c:v>6</c:v>
                </c:pt>
                <c:pt idx="12">
                  <c:v>7</c:v>
                </c:pt>
                <c:pt idx="13">
                  <c:v>8</c:v>
                </c:pt>
                <c:pt idx="14">
                  <c:v>10</c:v>
                </c:pt>
                <c:pt idx="15">
                  <c:v>9</c:v>
                </c:pt>
                <c:pt idx="16">
                  <c:v>9</c:v>
                </c:pt>
                <c:pt idx="17">
                  <c:v>10</c:v>
                </c:pt>
                <c:pt idx="18">
                  <c:v>11</c:v>
                </c:pt>
                <c:pt idx="19">
                  <c:v>11</c:v>
                </c:pt>
                <c:pt idx="20">
                  <c:v>12</c:v>
                </c:pt>
                <c:pt idx="21">
                  <c:v>14</c:v>
                </c:pt>
                <c:pt idx="22">
                  <c:v>15</c:v>
                </c:pt>
                <c:pt idx="23">
                  <c:v>16</c:v>
                </c:pt>
                <c:pt idx="24">
                  <c:v>19</c:v>
                </c:pt>
                <c:pt idx="25">
                  <c:v>22</c:v>
                </c:pt>
                <c:pt idx="26">
                  <c:v>26</c:v>
                </c:pt>
                <c:pt idx="27">
                  <c:v>29</c:v>
                </c:pt>
                <c:pt idx="28">
                  <c:v>31</c:v>
                </c:pt>
                <c:pt idx="29">
                  <c:v>31</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128145280"/>
        <c:axId val="128146816"/>
      </c:lineChart>
      <c:catAx>
        <c:axId val="12814528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28146816"/>
        <c:crosses val="autoZero"/>
        <c:auto val="1"/>
        <c:lblAlgn val="ctr"/>
        <c:lblOffset val="100"/>
        <c:tickMarkSkip val="1"/>
        <c:noMultiLvlLbl val="0"/>
      </c:catAx>
      <c:valAx>
        <c:axId val="12814681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128145280"/>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3BF9-408B-A843-CB78B31924F2}"/>
                </c:ext>
              </c:extLst>
            </c:dLbl>
            <c:dLbl>
              <c:idx val="1"/>
              <c:delete val="1"/>
              <c:extLst>
                <c:ext xmlns:c15="http://schemas.microsoft.com/office/drawing/2012/chart" uri="{CE6537A1-D6FC-4f65-9D91-7224C49458BB}"/>
                <c:ext xmlns:c16="http://schemas.microsoft.com/office/drawing/2014/chart" uri="{C3380CC4-5D6E-409C-BE32-E72D297353CC}">
                  <c16:uniqueId val="{00000001-3BF9-408B-A843-CB78B31924F2}"/>
                </c:ext>
              </c:extLst>
            </c:dLbl>
            <c:dLbl>
              <c:idx val="2"/>
              <c:delete val="1"/>
              <c:extLst>
                <c:ext xmlns:c15="http://schemas.microsoft.com/office/drawing/2012/chart" uri="{CE6537A1-D6FC-4f65-9D91-7224C49458BB}"/>
                <c:ext xmlns:c16="http://schemas.microsoft.com/office/drawing/2014/chart" uri="{C3380CC4-5D6E-409C-BE32-E72D297353CC}">
                  <c16:uniqueId val="{00000002-3BF9-408B-A843-CB78B31924F2}"/>
                </c:ext>
              </c:extLst>
            </c:dLbl>
            <c:dLbl>
              <c:idx val="3"/>
              <c:delete val="1"/>
              <c:extLst>
                <c:ext xmlns:c15="http://schemas.microsoft.com/office/drawing/2012/chart" uri="{CE6537A1-D6FC-4f65-9D91-7224C49458BB}"/>
                <c:ext xmlns:c16="http://schemas.microsoft.com/office/drawing/2014/chart" uri="{C3380CC4-5D6E-409C-BE32-E72D297353CC}">
                  <c16:uniqueId val="{00000003-3BF9-408B-A843-CB78B31924F2}"/>
                </c:ext>
              </c:extLst>
            </c:dLbl>
            <c:dLbl>
              <c:idx val="4"/>
              <c:delete val="1"/>
              <c:extLst>
                <c:ext xmlns:c15="http://schemas.microsoft.com/office/drawing/2012/chart" uri="{CE6537A1-D6FC-4f65-9D91-7224C49458BB}"/>
                <c:ext xmlns:c16="http://schemas.microsoft.com/office/drawing/2014/chart" uri="{C3380CC4-5D6E-409C-BE32-E72D297353CC}">
                  <c16:uniqueId val="{00000004-3BF9-408B-A843-CB78B31924F2}"/>
                </c:ext>
              </c:extLst>
            </c:dLbl>
            <c:dLbl>
              <c:idx val="5"/>
              <c:delete val="1"/>
              <c:extLst>
                <c:ext xmlns:c15="http://schemas.microsoft.com/office/drawing/2012/chart" uri="{CE6537A1-D6FC-4f65-9D91-7224C49458BB}"/>
                <c:ext xmlns:c16="http://schemas.microsoft.com/office/drawing/2014/chart" uri="{C3380CC4-5D6E-409C-BE32-E72D297353CC}">
                  <c16:uniqueId val="{00000005-3BF9-408B-A843-CB78B31924F2}"/>
                </c:ext>
              </c:extLst>
            </c:dLbl>
            <c:dLbl>
              <c:idx val="6"/>
              <c:delete val="1"/>
              <c:extLst>
                <c:ext xmlns:c15="http://schemas.microsoft.com/office/drawing/2012/chart" uri="{CE6537A1-D6FC-4f65-9D91-7224C49458BB}"/>
                <c:ext xmlns:c16="http://schemas.microsoft.com/office/drawing/2014/chart" uri="{C3380CC4-5D6E-409C-BE32-E72D297353CC}">
                  <c16:uniqueId val="{00000006-3BF9-408B-A843-CB78B31924F2}"/>
                </c:ext>
              </c:extLst>
            </c:dLbl>
            <c:dLbl>
              <c:idx val="7"/>
              <c:delete val="1"/>
              <c:extLst>
                <c:ext xmlns:c15="http://schemas.microsoft.com/office/drawing/2012/chart" uri="{CE6537A1-D6FC-4f65-9D91-7224C49458BB}"/>
                <c:ext xmlns:c16="http://schemas.microsoft.com/office/drawing/2014/chart" uri="{C3380CC4-5D6E-409C-BE32-E72D297353CC}">
                  <c16:uniqueId val="{00000007-3BF9-408B-A843-CB78B31924F2}"/>
                </c:ext>
              </c:extLst>
            </c:dLbl>
            <c:dLbl>
              <c:idx val="8"/>
              <c:delete val="1"/>
              <c:extLst>
                <c:ext xmlns:c15="http://schemas.microsoft.com/office/drawing/2012/chart" uri="{CE6537A1-D6FC-4f65-9D91-7224C49458BB}"/>
                <c:ext xmlns:c16="http://schemas.microsoft.com/office/drawing/2014/chart" uri="{C3380CC4-5D6E-409C-BE32-E72D297353CC}">
                  <c16:uniqueId val="{00000008-3BF9-408B-A843-CB78B31924F2}"/>
                </c:ext>
              </c:extLst>
            </c:dLbl>
            <c:dLbl>
              <c:idx val="9"/>
              <c:delete val="1"/>
              <c:extLst>
                <c:ext xmlns:c15="http://schemas.microsoft.com/office/drawing/2012/chart" uri="{CE6537A1-D6FC-4f65-9D91-7224C49458BB}"/>
                <c:ext xmlns:c16="http://schemas.microsoft.com/office/drawing/2014/chart" uri="{C3380CC4-5D6E-409C-BE32-E72D297353CC}">
                  <c16:uniqueId val="{00000009-3BF9-408B-A843-CB78B31924F2}"/>
                </c:ext>
              </c:extLst>
            </c:dLbl>
            <c:dLbl>
              <c:idx val="10"/>
              <c:delete val="1"/>
              <c:extLst>
                <c:ext xmlns:c15="http://schemas.microsoft.com/office/drawing/2012/chart" uri="{CE6537A1-D6FC-4f65-9D91-7224C49458BB}"/>
                <c:ext xmlns:c16="http://schemas.microsoft.com/office/drawing/2014/chart" uri="{C3380CC4-5D6E-409C-BE32-E72D297353CC}">
                  <c16:uniqueId val="{0000000A-3BF9-408B-A843-CB78B31924F2}"/>
                </c:ext>
              </c:extLst>
            </c:dLbl>
            <c:dLbl>
              <c:idx val="11"/>
              <c:delete val="1"/>
              <c:extLst>
                <c:ext xmlns:c15="http://schemas.microsoft.com/office/drawing/2012/chart" uri="{CE6537A1-D6FC-4f65-9D91-7224C49458BB}"/>
                <c:ext xmlns:c16="http://schemas.microsoft.com/office/drawing/2014/chart" uri="{C3380CC4-5D6E-409C-BE32-E72D297353CC}">
                  <c16:uniqueId val="{0000000B-3BF9-408B-A843-CB78B31924F2}"/>
                </c:ext>
              </c:extLst>
            </c:dLbl>
            <c:dLbl>
              <c:idx val="12"/>
              <c:delete val="1"/>
              <c:extLst>
                <c:ext xmlns:c15="http://schemas.microsoft.com/office/drawing/2012/chart" uri="{CE6537A1-D6FC-4f65-9D91-7224C49458BB}"/>
                <c:ext xmlns:c16="http://schemas.microsoft.com/office/drawing/2014/chart" uri="{C3380CC4-5D6E-409C-BE32-E72D297353CC}">
                  <c16:uniqueId val="{0000000C-3BF9-408B-A843-CB78B31924F2}"/>
                </c:ext>
              </c:extLst>
            </c:dLbl>
            <c:dLbl>
              <c:idx val="13"/>
              <c:delete val="1"/>
              <c:extLst>
                <c:ext xmlns:c15="http://schemas.microsoft.com/office/drawing/2012/chart" uri="{CE6537A1-D6FC-4f65-9D91-7224C49458BB}"/>
                <c:ext xmlns:c16="http://schemas.microsoft.com/office/drawing/2014/chart" uri="{C3380CC4-5D6E-409C-BE32-E72D297353CC}">
                  <c16:uniqueId val="{0000000D-3BF9-408B-A843-CB78B31924F2}"/>
                </c:ext>
              </c:extLst>
            </c:dLbl>
            <c:dLbl>
              <c:idx val="14"/>
              <c:delete val="1"/>
              <c:extLst>
                <c:ext xmlns:c15="http://schemas.microsoft.com/office/drawing/2012/chart" uri="{CE6537A1-D6FC-4f65-9D91-7224C49458BB}"/>
                <c:ext xmlns:c16="http://schemas.microsoft.com/office/drawing/2014/chart" uri="{C3380CC4-5D6E-409C-BE32-E72D297353CC}">
                  <c16:uniqueId val="{0000000E-3BF9-408B-A843-CB78B31924F2}"/>
                </c:ext>
              </c:extLst>
            </c:dLbl>
            <c:dLbl>
              <c:idx val="15"/>
              <c:delete val="1"/>
              <c:extLst>
                <c:ext xmlns:c15="http://schemas.microsoft.com/office/drawing/2012/chart" uri="{CE6537A1-D6FC-4f65-9D91-7224C49458BB}"/>
                <c:ext xmlns:c16="http://schemas.microsoft.com/office/drawing/2014/chart" uri="{C3380CC4-5D6E-409C-BE32-E72D297353CC}">
                  <c16:uniqueId val="{0000000F-3BF9-408B-A843-CB78B31924F2}"/>
                </c:ext>
              </c:extLst>
            </c:dLbl>
            <c:dLbl>
              <c:idx val="16"/>
              <c:delete val="1"/>
              <c:extLst>
                <c:ext xmlns:c15="http://schemas.microsoft.com/office/drawing/2012/chart" uri="{CE6537A1-D6FC-4f65-9D91-7224C49458BB}"/>
                <c:ext xmlns:c16="http://schemas.microsoft.com/office/drawing/2014/chart" uri="{C3380CC4-5D6E-409C-BE32-E72D297353CC}">
                  <c16:uniqueId val="{00000010-3BF9-408B-A843-CB78B31924F2}"/>
                </c:ext>
              </c:extLst>
            </c:dLbl>
            <c:dLbl>
              <c:idx val="17"/>
              <c:delete val="1"/>
              <c:extLst>
                <c:ext xmlns:c15="http://schemas.microsoft.com/office/drawing/2012/chart" uri="{CE6537A1-D6FC-4f65-9D91-7224C49458BB}"/>
                <c:ext xmlns:c16="http://schemas.microsoft.com/office/drawing/2014/chart" uri="{C3380CC4-5D6E-409C-BE32-E72D297353CC}">
                  <c16:uniqueId val="{00000011-3BF9-408B-A843-CB78B31924F2}"/>
                </c:ext>
              </c:extLst>
            </c:dLbl>
            <c:dLbl>
              <c:idx val="18"/>
              <c:delete val="1"/>
              <c:extLst>
                <c:ext xmlns:c15="http://schemas.microsoft.com/office/drawing/2012/chart" uri="{CE6537A1-D6FC-4f65-9D91-7224C49458BB}"/>
                <c:ext xmlns:c16="http://schemas.microsoft.com/office/drawing/2014/chart" uri="{C3380CC4-5D6E-409C-BE32-E72D297353CC}">
                  <c16:uniqueId val="{00000012-3BF9-408B-A843-CB78B31924F2}"/>
                </c:ext>
              </c:extLst>
            </c:dLbl>
            <c:dLbl>
              <c:idx val="19"/>
              <c:delete val="1"/>
              <c:extLst>
                <c:ext xmlns:c15="http://schemas.microsoft.com/office/drawing/2012/chart" uri="{CE6537A1-D6FC-4f65-9D91-7224C49458BB}"/>
                <c:ext xmlns:c16="http://schemas.microsoft.com/office/drawing/2014/chart" uri="{C3380CC4-5D6E-409C-BE32-E72D297353CC}">
                  <c16:uniqueId val="{00000013-3BF9-408B-A843-CB78B31924F2}"/>
                </c:ext>
              </c:extLst>
            </c:dLbl>
            <c:dLbl>
              <c:idx val="20"/>
              <c:delete val="1"/>
              <c:extLst>
                <c:ext xmlns:c15="http://schemas.microsoft.com/office/drawing/2012/chart" uri="{CE6537A1-D6FC-4f65-9D91-7224C49458BB}"/>
                <c:ext xmlns:c16="http://schemas.microsoft.com/office/drawing/2014/chart" uri="{C3380CC4-5D6E-409C-BE32-E72D297353CC}">
                  <c16:uniqueId val="{00000014-3BF9-408B-A843-CB78B31924F2}"/>
                </c:ext>
              </c:extLst>
            </c:dLbl>
            <c:dLbl>
              <c:idx val="21"/>
              <c:delete val="1"/>
              <c:extLst>
                <c:ext xmlns:c15="http://schemas.microsoft.com/office/drawing/2012/chart" uri="{CE6537A1-D6FC-4f65-9D91-7224C49458BB}"/>
                <c:ext xmlns:c16="http://schemas.microsoft.com/office/drawing/2014/chart" uri="{C3380CC4-5D6E-409C-BE32-E72D297353CC}">
                  <c16:uniqueId val="{00000015-3BF9-408B-A843-CB78B31924F2}"/>
                </c:ext>
              </c:extLst>
            </c:dLbl>
            <c:dLbl>
              <c:idx val="22"/>
              <c:delete val="1"/>
              <c:extLst>
                <c:ext xmlns:c15="http://schemas.microsoft.com/office/drawing/2012/chart" uri="{CE6537A1-D6FC-4f65-9D91-7224C49458BB}"/>
                <c:ext xmlns:c16="http://schemas.microsoft.com/office/drawing/2014/chart" uri="{C3380CC4-5D6E-409C-BE32-E72D297353CC}">
                  <c16:uniqueId val="{00000016-3BF9-408B-A843-CB78B31924F2}"/>
                </c:ext>
              </c:extLst>
            </c:dLbl>
            <c:dLbl>
              <c:idx val="23"/>
              <c:delete val="1"/>
              <c:extLst>
                <c:ext xmlns:c15="http://schemas.microsoft.com/office/drawing/2012/chart" uri="{CE6537A1-D6FC-4f65-9D91-7224C49458BB}"/>
                <c:ext xmlns:c16="http://schemas.microsoft.com/office/drawing/2014/chart" uri="{C3380CC4-5D6E-409C-BE32-E72D297353CC}">
                  <c16:uniqueId val="{00000017-3BF9-408B-A843-CB78B31924F2}"/>
                </c:ext>
              </c:extLst>
            </c:dLbl>
            <c:dLbl>
              <c:idx val="24"/>
              <c:delete val="1"/>
              <c:extLst>
                <c:ext xmlns:c15="http://schemas.microsoft.com/office/drawing/2012/chart" uri="{CE6537A1-D6FC-4f65-9D91-7224C49458BB}"/>
                <c:ext xmlns:c16="http://schemas.microsoft.com/office/drawing/2014/chart" uri="{C3380CC4-5D6E-409C-BE32-E72D297353CC}">
                  <c16:uniqueId val="{00000018-3BF9-408B-A843-CB78B31924F2}"/>
                </c:ext>
              </c:extLst>
            </c:dLbl>
            <c:dLbl>
              <c:idx val="25"/>
              <c:delete val="1"/>
              <c:extLst>
                <c:ext xmlns:c15="http://schemas.microsoft.com/office/drawing/2012/chart" uri="{CE6537A1-D6FC-4f65-9D91-7224C49458BB}"/>
                <c:ext xmlns:c16="http://schemas.microsoft.com/office/drawing/2014/chart" uri="{C3380CC4-5D6E-409C-BE32-E72D297353CC}">
                  <c16:uniqueId val="{00000019-3BF9-408B-A843-CB78B31924F2}"/>
                </c:ext>
              </c:extLst>
            </c:dLbl>
            <c:dLbl>
              <c:idx val="26"/>
              <c:delete val="1"/>
              <c:extLst>
                <c:ext xmlns:c15="http://schemas.microsoft.com/office/drawing/2012/chart" uri="{CE6537A1-D6FC-4f65-9D91-7224C49458BB}"/>
                <c:ext xmlns:c16="http://schemas.microsoft.com/office/drawing/2014/chart" uri="{C3380CC4-5D6E-409C-BE32-E72D297353CC}">
                  <c16:uniqueId val="{0000001A-3BF9-408B-A843-CB78B31924F2}"/>
                </c:ext>
              </c:extLst>
            </c:dLbl>
            <c:dLbl>
              <c:idx val="27"/>
              <c:delete val="1"/>
              <c:extLst>
                <c:ext xmlns:c15="http://schemas.microsoft.com/office/drawing/2012/chart" uri="{CE6537A1-D6FC-4f65-9D91-7224C49458BB}"/>
                <c:ext xmlns:c16="http://schemas.microsoft.com/office/drawing/2014/chart" uri="{C3380CC4-5D6E-409C-BE32-E72D297353CC}">
                  <c16:uniqueId val="{0000001B-3BF9-408B-A843-CB78B31924F2}"/>
                </c:ext>
              </c:extLst>
            </c:dLbl>
            <c:dLbl>
              <c:idx val="28"/>
              <c:delete val="1"/>
              <c:extLst>
                <c:ext xmlns:c15="http://schemas.microsoft.com/office/drawing/2012/chart" uri="{CE6537A1-D6FC-4f65-9D91-7224C49458BB}"/>
                <c:ext xmlns:c16="http://schemas.microsoft.com/office/drawing/2014/chart" uri="{C3380CC4-5D6E-409C-BE32-E72D297353CC}">
                  <c16:uniqueId val="{0000001C-3BF9-408B-A843-CB78B31924F2}"/>
                </c:ext>
              </c:extLst>
            </c:dLbl>
            <c:dLbl>
              <c:idx val="29"/>
              <c:tx>
                <c:rich>
                  <a:bodyPr/>
                  <a:lstStyle/>
                  <a:p>
                    <a:r>
                      <a:rPr lang="en-US"/>
                      <a:t>1 000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3BF9-408B-A843-CB78B31924F2}"/>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women'!$C$3:$C$32</c:f>
              <c:numCache>
                <c:formatCode>0</c:formatCode>
                <c:ptCount val="30"/>
                <c:pt idx="0">
                  <c:v>18</c:v>
                </c:pt>
                <c:pt idx="1">
                  <c:v>25</c:v>
                </c:pt>
                <c:pt idx="2">
                  <c:v>32</c:v>
                </c:pt>
                <c:pt idx="3">
                  <c:v>40</c:v>
                </c:pt>
                <c:pt idx="4">
                  <c:v>48</c:v>
                </c:pt>
                <c:pt idx="5">
                  <c:v>57</c:v>
                </c:pt>
                <c:pt idx="6">
                  <c:v>68</c:v>
                </c:pt>
                <c:pt idx="7">
                  <c:v>79</c:v>
                </c:pt>
                <c:pt idx="8">
                  <c:v>91</c:v>
                </c:pt>
                <c:pt idx="9">
                  <c:v>105</c:v>
                </c:pt>
                <c:pt idx="10">
                  <c:v>120</c:v>
                </c:pt>
                <c:pt idx="11">
                  <c:v>137</c:v>
                </c:pt>
                <c:pt idx="12">
                  <c:v>157</c:v>
                </c:pt>
                <c:pt idx="13">
                  <c:v>179</c:v>
                </c:pt>
                <c:pt idx="14">
                  <c:v>204</c:v>
                </c:pt>
                <c:pt idx="15">
                  <c:v>232</c:v>
                </c:pt>
                <c:pt idx="16">
                  <c:v>265</c:v>
                </c:pt>
                <c:pt idx="17">
                  <c:v>303</c:v>
                </c:pt>
                <c:pt idx="18">
                  <c:v>343</c:v>
                </c:pt>
                <c:pt idx="19">
                  <c:v>388</c:v>
                </c:pt>
                <c:pt idx="20">
                  <c:v>435</c:v>
                </c:pt>
                <c:pt idx="21">
                  <c:v>485</c:v>
                </c:pt>
                <c:pt idx="22">
                  <c:v>539</c:v>
                </c:pt>
                <c:pt idx="23">
                  <c:v>597</c:v>
                </c:pt>
                <c:pt idx="24">
                  <c:v>658</c:v>
                </c:pt>
                <c:pt idx="25">
                  <c:v>723</c:v>
                </c:pt>
                <c:pt idx="26">
                  <c:v>793</c:v>
                </c:pt>
                <c:pt idx="27">
                  <c:v>869</c:v>
                </c:pt>
                <c:pt idx="28">
                  <c:v>952</c:v>
                </c:pt>
                <c:pt idx="29">
                  <c:v>1040</c:v>
                </c:pt>
              </c:numCache>
            </c:numRef>
          </c:val>
          <c:smooth val="0"/>
          <c:extLst>
            <c:ext xmlns:c16="http://schemas.microsoft.com/office/drawing/2014/chart" uri="{C3380CC4-5D6E-409C-BE32-E72D297353CC}">
              <c16:uniqueId val="{00000001-FF3D-4B82-8D5A-1E1A64EA7440}"/>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women'!$D$3:$D$32</c:f>
              <c:numCache>
                <c:formatCode>0</c:formatCode>
                <c:ptCount val="30"/>
                <c:pt idx="0">
                  <c:v>13</c:v>
                </c:pt>
                <c:pt idx="1">
                  <c:v>18</c:v>
                </c:pt>
                <c:pt idx="2">
                  <c:v>24</c:v>
                </c:pt>
                <c:pt idx="3">
                  <c:v>31</c:v>
                </c:pt>
                <c:pt idx="4">
                  <c:v>36</c:v>
                </c:pt>
                <c:pt idx="5">
                  <c:v>43</c:v>
                </c:pt>
                <c:pt idx="6">
                  <c:v>50</c:v>
                </c:pt>
                <c:pt idx="7">
                  <c:v>58</c:v>
                </c:pt>
                <c:pt idx="8">
                  <c:v>66</c:v>
                </c:pt>
                <c:pt idx="9">
                  <c:v>74</c:v>
                </c:pt>
                <c:pt idx="10">
                  <c:v>84</c:v>
                </c:pt>
                <c:pt idx="11">
                  <c:v>95</c:v>
                </c:pt>
                <c:pt idx="12">
                  <c:v>110</c:v>
                </c:pt>
                <c:pt idx="13">
                  <c:v>126</c:v>
                </c:pt>
                <c:pt idx="14">
                  <c:v>146</c:v>
                </c:pt>
                <c:pt idx="15">
                  <c:v>168</c:v>
                </c:pt>
                <c:pt idx="16">
                  <c:v>193</c:v>
                </c:pt>
                <c:pt idx="17">
                  <c:v>224</c:v>
                </c:pt>
                <c:pt idx="18">
                  <c:v>255</c:v>
                </c:pt>
                <c:pt idx="19">
                  <c:v>285</c:v>
                </c:pt>
                <c:pt idx="20">
                  <c:v>324</c:v>
                </c:pt>
                <c:pt idx="21">
                  <c:v>355</c:v>
                </c:pt>
                <c:pt idx="22">
                  <c:v>397</c:v>
                </c:pt>
                <c:pt idx="23">
                  <c:v>434</c:v>
                </c:pt>
                <c:pt idx="24">
                  <c:v>468</c:v>
                </c:pt>
                <c:pt idx="25">
                  <c:v>498</c:v>
                </c:pt>
                <c:pt idx="26">
                  <c:v>541</c:v>
                </c:pt>
                <c:pt idx="27">
                  <c:v>585</c:v>
                </c:pt>
                <c:pt idx="28">
                  <c:v>625</c:v>
                </c:pt>
                <c:pt idx="29">
                  <c:v>667</c:v>
                </c:pt>
              </c:numCache>
            </c:numRef>
          </c:val>
          <c:smooth val="0"/>
          <c:extLst>
            <c:ext xmlns:c16="http://schemas.microsoft.com/office/drawing/2014/chart" uri="{C3380CC4-5D6E-409C-BE32-E72D297353CC}">
              <c16:uniqueId val="{00000002-FF3D-4B82-8D5A-1E1A64EA7440}"/>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women'!$E$3:$E$32</c:f>
              <c:numCache>
                <c:formatCode>0</c:formatCode>
                <c:ptCount val="30"/>
                <c:pt idx="0">
                  <c:v>24</c:v>
                </c:pt>
                <c:pt idx="1">
                  <c:v>33</c:v>
                </c:pt>
                <c:pt idx="2">
                  <c:v>47</c:v>
                </c:pt>
                <c:pt idx="3">
                  <c:v>68</c:v>
                </c:pt>
                <c:pt idx="4">
                  <c:v>96</c:v>
                </c:pt>
                <c:pt idx="5">
                  <c:v>135</c:v>
                </c:pt>
                <c:pt idx="6">
                  <c:v>199</c:v>
                </c:pt>
                <c:pt idx="7">
                  <c:v>272</c:v>
                </c:pt>
                <c:pt idx="8">
                  <c:v>301</c:v>
                </c:pt>
                <c:pt idx="9">
                  <c:v>345</c:v>
                </c:pt>
                <c:pt idx="10">
                  <c:v>372</c:v>
                </c:pt>
                <c:pt idx="11">
                  <c:v>403</c:v>
                </c:pt>
                <c:pt idx="12">
                  <c:v>467</c:v>
                </c:pt>
                <c:pt idx="13">
                  <c:v>538</c:v>
                </c:pt>
                <c:pt idx="14">
                  <c:v>604</c:v>
                </c:pt>
                <c:pt idx="15">
                  <c:v>641</c:v>
                </c:pt>
                <c:pt idx="16">
                  <c:v>653</c:v>
                </c:pt>
                <c:pt idx="17">
                  <c:v>681</c:v>
                </c:pt>
                <c:pt idx="18">
                  <c:v>719</c:v>
                </c:pt>
                <c:pt idx="19">
                  <c:v>760</c:v>
                </c:pt>
                <c:pt idx="20">
                  <c:v>796</c:v>
                </c:pt>
                <c:pt idx="21">
                  <c:v>841</c:v>
                </c:pt>
                <c:pt idx="22">
                  <c:v>922</c:v>
                </c:pt>
                <c:pt idx="23">
                  <c:v>1018</c:v>
                </c:pt>
                <c:pt idx="24">
                  <c:v>1175</c:v>
                </c:pt>
                <c:pt idx="25">
                  <c:v>1352</c:v>
                </c:pt>
                <c:pt idx="26">
                  <c:v>1512</c:v>
                </c:pt>
                <c:pt idx="27">
                  <c:v>1723</c:v>
                </c:pt>
                <c:pt idx="28">
                  <c:v>1937</c:v>
                </c:pt>
                <c:pt idx="29">
                  <c:v>2145</c:v>
                </c:pt>
              </c:numCache>
            </c:numRef>
          </c:val>
          <c:smooth val="0"/>
          <c:extLst>
            <c:ext xmlns:c16="http://schemas.microsoft.com/office/drawing/2014/chart" uri="{C3380CC4-5D6E-409C-BE32-E72D297353CC}">
              <c16:uniqueId val="{00000003-FF3D-4B82-8D5A-1E1A64EA7440}"/>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29"/>
              <c:tx>
                <c:rich>
                  <a:bodyPr/>
                  <a:lstStyle/>
                  <a:p>
                    <a:r>
                      <a:rPr lang="en-US" dirty="0"/>
                      <a:t>&lt;500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3BF9-408B-A843-CB78B31924F2}"/>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women'!$F$3:$F$32</c:f>
              <c:numCache>
                <c:formatCode>0</c:formatCode>
                <c:ptCount val="30"/>
                <c:pt idx="0">
                  <c:v>6</c:v>
                </c:pt>
                <c:pt idx="1">
                  <c:v>8</c:v>
                </c:pt>
                <c:pt idx="2">
                  <c:v>11</c:v>
                </c:pt>
                <c:pt idx="3">
                  <c:v>14</c:v>
                </c:pt>
                <c:pt idx="4">
                  <c:v>17</c:v>
                </c:pt>
                <c:pt idx="5">
                  <c:v>20</c:v>
                </c:pt>
                <c:pt idx="6">
                  <c:v>24</c:v>
                </c:pt>
                <c:pt idx="7">
                  <c:v>28</c:v>
                </c:pt>
                <c:pt idx="8">
                  <c:v>32</c:v>
                </c:pt>
                <c:pt idx="9">
                  <c:v>36</c:v>
                </c:pt>
                <c:pt idx="10">
                  <c:v>40</c:v>
                </c:pt>
                <c:pt idx="11">
                  <c:v>45</c:v>
                </c:pt>
                <c:pt idx="12">
                  <c:v>51</c:v>
                </c:pt>
                <c:pt idx="13">
                  <c:v>57</c:v>
                </c:pt>
                <c:pt idx="14">
                  <c:v>65</c:v>
                </c:pt>
                <c:pt idx="15">
                  <c:v>75</c:v>
                </c:pt>
                <c:pt idx="16">
                  <c:v>86</c:v>
                </c:pt>
                <c:pt idx="17">
                  <c:v>99</c:v>
                </c:pt>
                <c:pt idx="18">
                  <c:v>113</c:v>
                </c:pt>
                <c:pt idx="19">
                  <c:v>130</c:v>
                </c:pt>
                <c:pt idx="20">
                  <c:v>147</c:v>
                </c:pt>
                <c:pt idx="21">
                  <c:v>166</c:v>
                </c:pt>
                <c:pt idx="22">
                  <c:v>186</c:v>
                </c:pt>
                <c:pt idx="23">
                  <c:v>207</c:v>
                </c:pt>
                <c:pt idx="24">
                  <c:v>228</c:v>
                </c:pt>
                <c:pt idx="25">
                  <c:v>249</c:v>
                </c:pt>
                <c:pt idx="26">
                  <c:v>269</c:v>
                </c:pt>
                <c:pt idx="27">
                  <c:v>290</c:v>
                </c:pt>
                <c:pt idx="28">
                  <c:v>311</c:v>
                </c:pt>
                <c:pt idx="29">
                  <c:v>331</c:v>
                </c:pt>
              </c:numCache>
            </c:numRef>
          </c:val>
          <c:smooth val="0"/>
          <c:extLst>
            <c:ext xmlns:c16="http://schemas.microsoft.com/office/drawing/2014/chart" uri="{C3380CC4-5D6E-409C-BE32-E72D297353CC}">
              <c16:uniqueId val="{00000005-FF3D-4B82-8D5A-1E1A64EA7440}"/>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women'!$G$3:$G$32</c:f>
              <c:numCache>
                <c:formatCode>0</c:formatCode>
                <c:ptCount val="30"/>
                <c:pt idx="0">
                  <c:v>4</c:v>
                </c:pt>
                <c:pt idx="1">
                  <c:v>6</c:v>
                </c:pt>
                <c:pt idx="2">
                  <c:v>8</c:v>
                </c:pt>
                <c:pt idx="3">
                  <c:v>11</c:v>
                </c:pt>
                <c:pt idx="4">
                  <c:v>13</c:v>
                </c:pt>
                <c:pt idx="5">
                  <c:v>16</c:v>
                </c:pt>
                <c:pt idx="6">
                  <c:v>18</c:v>
                </c:pt>
                <c:pt idx="7">
                  <c:v>20</c:v>
                </c:pt>
                <c:pt idx="8">
                  <c:v>23</c:v>
                </c:pt>
                <c:pt idx="9">
                  <c:v>25</c:v>
                </c:pt>
                <c:pt idx="10">
                  <c:v>28</c:v>
                </c:pt>
                <c:pt idx="11">
                  <c:v>32</c:v>
                </c:pt>
                <c:pt idx="12">
                  <c:v>35</c:v>
                </c:pt>
                <c:pt idx="13">
                  <c:v>39</c:v>
                </c:pt>
                <c:pt idx="14">
                  <c:v>45</c:v>
                </c:pt>
                <c:pt idx="15">
                  <c:v>53</c:v>
                </c:pt>
                <c:pt idx="16">
                  <c:v>62</c:v>
                </c:pt>
                <c:pt idx="17">
                  <c:v>72</c:v>
                </c:pt>
                <c:pt idx="18">
                  <c:v>83</c:v>
                </c:pt>
                <c:pt idx="19">
                  <c:v>95</c:v>
                </c:pt>
                <c:pt idx="20">
                  <c:v>109</c:v>
                </c:pt>
                <c:pt idx="21">
                  <c:v>122</c:v>
                </c:pt>
                <c:pt idx="22">
                  <c:v>137</c:v>
                </c:pt>
                <c:pt idx="23">
                  <c:v>148</c:v>
                </c:pt>
                <c:pt idx="24">
                  <c:v>159</c:v>
                </c:pt>
                <c:pt idx="25">
                  <c:v>171</c:v>
                </c:pt>
                <c:pt idx="26">
                  <c:v>183</c:v>
                </c:pt>
                <c:pt idx="27">
                  <c:v>196</c:v>
                </c:pt>
                <c:pt idx="28">
                  <c:v>206</c:v>
                </c:pt>
                <c:pt idx="29">
                  <c:v>219</c:v>
                </c:pt>
              </c:numCache>
            </c:numRef>
          </c:val>
          <c:smooth val="0"/>
          <c:extLst>
            <c:ext xmlns:c16="http://schemas.microsoft.com/office/drawing/2014/chart" uri="{C3380CC4-5D6E-409C-BE32-E72D297353CC}">
              <c16:uniqueId val="{00000006-FF3D-4B82-8D5A-1E1A64EA7440}"/>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women'!$H$3:$H$32</c:f>
              <c:numCache>
                <c:formatCode>0</c:formatCode>
                <c:ptCount val="30"/>
                <c:pt idx="0">
                  <c:v>7</c:v>
                </c:pt>
                <c:pt idx="1">
                  <c:v>11</c:v>
                </c:pt>
                <c:pt idx="2">
                  <c:v>16</c:v>
                </c:pt>
                <c:pt idx="3">
                  <c:v>24</c:v>
                </c:pt>
                <c:pt idx="4">
                  <c:v>33</c:v>
                </c:pt>
                <c:pt idx="5">
                  <c:v>47</c:v>
                </c:pt>
                <c:pt idx="6">
                  <c:v>68</c:v>
                </c:pt>
                <c:pt idx="7">
                  <c:v>92</c:v>
                </c:pt>
                <c:pt idx="8">
                  <c:v>103</c:v>
                </c:pt>
                <c:pt idx="9">
                  <c:v>111</c:v>
                </c:pt>
                <c:pt idx="10">
                  <c:v>121</c:v>
                </c:pt>
                <c:pt idx="11">
                  <c:v>132</c:v>
                </c:pt>
                <c:pt idx="12">
                  <c:v>155</c:v>
                </c:pt>
                <c:pt idx="13">
                  <c:v>176</c:v>
                </c:pt>
                <c:pt idx="14">
                  <c:v>190</c:v>
                </c:pt>
                <c:pt idx="15">
                  <c:v>202</c:v>
                </c:pt>
                <c:pt idx="16">
                  <c:v>212</c:v>
                </c:pt>
                <c:pt idx="17">
                  <c:v>217</c:v>
                </c:pt>
                <c:pt idx="18">
                  <c:v>237</c:v>
                </c:pt>
                <c:pt idx="19">
                  <c:v>246</c:v>
                </c:pt>
                <c:pt idx="20">
                  <c:v>256</c:v>
                </c:pt>
                <c:pt idx="21">
                  <c:v>274</c:v>
                </c:pt>
                <c:pt idx="22">
                  <c:v>310</c:v>
                </c:pt>
                <c:pt idx="23">
                  <c:v>353</c:v>
                </c:pt>
                <c:pt idx="24">
                  <c:v>395</c:v>
                </c:pt>
                <c:pt idx="25">
                  <c:v>449</c:v>
                </c:pt>
                <c:pt idx="26">
                  <c:v>509</c:v>
                </c:pt>
                <c:pt idx="27">
                  <c:v>544</c:v>
                </c:pt>
                <c:pt idx="28">
                  <c:v>591</c:v>
                </c:pt>
                <c:pt idx="29">
                  <c:v>644</c:v>
                </c:pt>
              </c:numCache>
            </c:numRef>
          </c:val>
          <c:smooth val="0"/>
          <c:extLst>
            <c:ext xmlns:c16="http://schemas.microsoft.com/office/drawing/2014/chart" uri="{C3380CC4-5D6E-409C-BE32-E72D297353CC}">
              <c16:uniqueId val="{00000007-FF3D-4B82-8D5A-1E1A64EA7440}"/>
            </c:ext>
          </c:extLst>
        </c:ser>
        <c:dLbls>
          <c:showLegendKey val="0"/>
          <c:showVal val="0"/>
          <c:showCatName val="0"/>
          <c:showSerName val="0"/>
          <c:showPercent val="0"/>
          <c:showBubbleSize val="0"/>
        </c:dLbls>
        <c:smooth val="0"/>
        <c:axId val="131053824"/>
        <c:axId val="133451776"/>
      </c:lineChart>
      <c:catAx>
        <c:axId val="13105382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3451776"/>
        <c:crosses val="autoZero"/>
        <c:auto val="1"/>
        <c:lblAlgn val="ctr"/>
        <c:lblOffset val="100"/>
        <c:tickLblSkip val="1"/>
        <c:noMultiLvlLbl val="0"/>
      </c:catAx>
      <c:valAx>
        <c:axId val="133451776"/>
        <c:scaling>
          <c:orientation val="minMax"/>
        </c:scaling>
        <c:delete val="0"/>
        <c:axPos val="l"/>
        <c:title>
          <c:tx>
            <c:rich>
              <a:bodyPr rot="-5400000" vert="horz"/>
              <a:lstStyle/>
              <a:p>
                <a:pPr>
                  <a:defRPr/>
                </a:pPr>
                <a:r>
                  <a:rPr lang="en-US" dirty="0"/>
                  <a:t>Number (estimate)</a:t>
                </a:r>
              </a:p>
            </c:rich>
          </c:tx>
          <c:overlay val="0"/>
        </c:title>
        <c:numFmt formatCode="0" sourceLinked="1"/>
        <c:majorTickMark val="out"/>
        <c:minorTickMark val="none"/>
        <c:tickLblPos val="nextTo"/>
        <c:crossAx val="13105382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123967398811989"/>
          <c:y val="5.1597039953339169E-2"/>
          <c:w val="0.79265776857596115"/>
          <c:h val="0.74178436786310797"/>
        </c:manualLayout>
      </c:layout>
      <c:barChart>
        <c:barDir val="col"/>
        <c:grouping val="clustered"/>
        <c:varyColors val="0"/>
        <c:ser>
          <c:idx val="0"/>
          <c:order val="0"/>
          <c:tx>
            <c:strRef>
              <c:f>'Prev &amp; Epi'!$A$3</c:f>
              <c:strCache>
                <c:ptCount val="1"/>
                <c:pt idx="0">
                  <c:v>Female sex workers</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 &amp; Epi'!$B$2:$F$2</c:f>
              <c:strCache>
                <c:ptCount val="5"/>
                <c:pt idx="0">
                  <c:v>HIV</c:v>
                </c:pt>
                <c:pt idx="1">
                  <c:v>Hepatitis B </c:v>
                </c:pt>
                <c:pt idx="2">
                  <c:v>Syphilis</c:v>
                </c:pt>
                <c:pt idx="3">
                  <c:v>Chlamydia</c:v>
                </c:pt>
                <c:pt idx="4">
                  <c:v>Gonorrhoea </c:v>
                </c:pt>
              </c:strCache>
            </c:strRef>
          </c:cat>
          <c:val>
            <c:numRef>
              <c:f>'Prev &amp; Epi'!$B$3:$F$3</c:f>
              <c:numCache>
                <c:formatCode>General</c:formatCode>
                <c:ptCount val="5"/>
                <c:pt idx="0">
                  <c:v>0</c:v>
                </c:pt>
                <c:pt idx="1">
                  <c:v>3.4</c:v>
                </c:pt>
                <c:pt idx="2">
                  <c:v>22</c:v>
                </c:pt>
                <c:pt idx="3">
                  <c:v>30</c:v>
                </c:pt>
                <c:pt idx="4">
                  <c:v>19</c:v>
                </c:pt>
              </c:numCache>
            </c:numRef>
          </c:val>
          <c:extLst>
            <c:ext xmlns:c16="http://schemas.microsoft.com/office/drawing/2014/chart" uri="{C3380CC4-5D6E-409C-BE32-E72D297353CC}">
              <c16:uniqueId val="{00000000-80C1-472B-B6B7-EADE2ACBA01F}"/>
            </c:ext>
          </c:extLst>
        </c:ser>
        <c:ser>
          <c:idx val="1"/>
          <c:order val="1"/>
          <c:tx>
            <c:strRef>
              <c:f>'Prev &amp; Epi'!$A$4</c:f>
              <c:strCache>
                <c:ptCount val="1"/>
                <c:pt idx="0">
                  <c:v>Transgender sex workers</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 &amp; Epi'!$B$2:$F$2</c:f>
              <c:strCache>
                <c:ptCount val="5"/>
                <c:pt idx="0">
                  <c:v>HIV</c:v>
                </c:pt>
                <c:pt idx="1">
                  <c:v>Hepatitis B </c:v>
                </c:pt>
                <c:pt idx="2">
                  <c:v>Syphilis</c:v>
                </c:pt>
                <c:pt idx="3">
                  <c:v>Chlamydia</c:v>
                </c:pt>
                <c:pt idx="4">
                  <c:v>Gonorrhoea </c:v>
                </c:pt>
              </c:strCache>
            </c:strRef>
          </c:cat>
          <c:val>
            <c:numRef>
              <c:f>'Prev &amp; Epi'!$B$4:$F$4</c:f>
              <c:numCache>
                <c:formatCode>General</c:formatCode>
                <c:ptCount val="5"/>
                <c:pt idx="0">
                  <c:v>1.8</c:v>
                </c:pt>
                <c:pt idx="1">
                  <c:v>7.1</c:v>
                </c:pt>
                <c:pt idx="2">
                  <c:v>30</c:v>
                </c:pt>
                <c:pt idx="3">
                  <c:v>0</c:v>
                </c:pt>
                <c:pt idx="4">
                  <c:v>0</c:v>
                </c:pt>
              </c:numCache>
            </c:numRef>
          </c:val>
          <c:extLst>
            <c:ext xmlns:c16="http://schemas.microsoft.com/office/drawing/2014/chart" uri="{C3380CC4-5D6E-409C-BE32-E72D297353CC}">
              <c16:uniqueId val="{00000001-80C1-472B-B6B7-EADE2ACBA01F}"/>
            </c:ext>
          </c:extLst>
        </c:ser>
        <c:ser>
          <c:idx val="2"/>
          <c:order val="2"/>
          <c:tx>
            <c:strRef>
              <c:f>'Prev &amp; Epi'!$A$5</c:f>
              <c:strCache>
                <c:ptCount val="1"/>
                <c:pt idx="0">
                  <c:v>Men who have sex with men (Suva)</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 &amp; Epi'!$B$2:$F$2</c:f>
              <c:strCache>
                <c:ptCount val="5"/>
                <c:pt idx="0">
                  <c:v>HIV</c:v>
                </c:pt>
                <c:pt idx="1">
                  <c:v>Hepatitis B </c:v>
                </c:pt>
                <c:pt idx="2">
                  <c:v>Syphilis</c:v>
                </c:pt>
                <c:pt idx="3">
                  <c:v>Chlamydia</c:v>
                </c:pt>
                <c:pt idx="4">
                  <c:v>Gonorrhoea </c:v>
                </c:pt>
              </c:strCache>
            </c:strRef>
          </c:cat>
          <c:val>
            <c:numRef>
              <c:f>'Prev &amp; Epi'!$B$5:$F$5</c:f>
              <c:numCache>
                <c:formatCode>General</c:formatCode>
                <c:ptCount val="5"/>
                <c:pt idx="0">
                  <c:v>0.5</c:v>
                </c:pt>
                <c:pt idx="1">
                  <c:v>4</c:v>
                </c:pt>
                <c:pt idx="2">
                  <c:v>20</c:v>
                </c:pt>
                <c:pt idx="3">
                  <c:v>9</c:v>
                </c:pt>
                <c:pt idx="4">
                  <c:v>3</c:v>
                </c:pt>
              </c:numCache>
            </c:numRef>
          </c:val>
          <c:extLst>
            <c:ext xmlns:c16="http://schemas.microsoft.com/office/drawing/2014/chart" uri="{C3380CC4-5D6E-409C-BE32-E72D297353CC}">
              <c16:uniqueId val="{00000002-80C1-472B-B6B7-EADE2ACBA01F}"/>
            </c:ext>
          </c:extLst>
        </c:ser>
        <c:dLbls>
          <c:showLegendKey val="0"/>
          <c:showVal val="0"/>
          <c:showCatName val="0"/>
          <c:showSerName val="0"/>
          <c:showPercent val="0"/>
          <c:showBubbleSize val="0"/>
        </c:dLbls>
        <c:gapWidth val="150"/>
        <c:axId val="133544192"/>
        <c:axId val="133558272"/>
      </c:barChart>
      <c:catAx>
        <c:axId val="133544192"/>
        <c:scaling>
          <c:orientation val="minMax"/>
        </c:scaling>
        <c:delete val="0"/>
        <c:axPos val="b"/>
        <c:numFmt formatCode="General" sourceLinked="0"/>
        <c:majorTickMark val="out"/>
        <c:minorTickMark val="none"/>
        <c:tickLblPos val="nextTo"/>
        <c:crossAx val="133558272"/>
        <c:crosses val="autoZero"/>
        <c:auto val="1"/>
        <c:lblAlgn val="ctr"/>
        <c:lblOffset val="100"/>
        <c:noMultiLvlLbl val="0"/>
      </c:catAx>
      <c:valAx>
        <c:axId val="133558272"/>
        <c:scaling>
          <c:orientation val="minMax"/>
          <c:max val="100"/>
          <c:min val="0"/>
        </c:scaling>
        <c:delete val="0"/>
        <c:axPos val="l"/>
        <c:title>
          <c:tx>
            <c:rich>
              <a:bodyPr rot="-5400000" vert="horz"/>
              <a:lstStyle/>
              <a:p>
                <a:pPr>
                  <a:defRPr/>
                </a:pPr>
                <a:r>
                  <a:rPr lang="en-US"/>
                  <a:t>Prevalence (%)</a:t>
                </a:r>
              </a:p>
            </c:rich>
          </c:tx>
          <c:layout>
            <c:manualLayout>
              <c:xMode val="edge"/>
              <c:yMode val="edge"/>
              <c:x val="2.751083212643398E-2"/>
              <c:y val="0.22162665435982823"/>
            </c:manualLayout>
          </c:layout>
          <c:overlay val="0"/>
        </c:title>
        <c:numFmt formatCode="General" sourceLinked="1"/>
        <c:majorTickMark val="out"/>
        <c:minorTickMark val="none"/>
        <c:tickLblPos val="nextTo"/>
        <c:crossAx val="133544192"/>
        <c:crosses val="autoZero"/>
        <c:crossBetween val="between"/>
        <c:majorUnit val="20"/>
      </c:valAx>
    </c:plotArea>
    <c:legend>
      <c:legendPos val="r"/>
      <c:layout>
        <c:manualLayout>
          <c:xMode val="edge"/>
          <c:yMode val="edge"/>
          <c:x val="0.61439412477839705"/>
          <c:y val="3.7121356084897077E-2"/>
          <c:w val="0.33863222910938834"/>
          <c:h val="0.3444678046470380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11551440685298"/>
          <c:y val="0.13698053325712911"/>
          <c:w val="0.85325718900522052"/>
          <c:h val="0.64188402220317209"/>
        </c:manualLayout>
      </c:layout>
      <c:barChart>
        <c:barDir val="col"/>
        <c:grouping val="clustered"/>
        <c:varyColors val="0"/>
        <c:ser>
          <c:idx val="0"/>
          <c:order val="0"/>
          <c:tx>
            <c:strRef>
              <c:f>Sheet1!$B$9</c:f>
              <c:strCache>
                <c:ptCount val="1"/>
                <c:pt idx="0">
                  <c:v>2004-05</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Sheet1!$A$10:$A$14</c:f>
              <c:strCache>
                <c:ptCount val="5"/>
                <c:pt idx="0">
                  <c:v>HIV</c:v>
                </c:pt>
                <c:pt idx="1">
                  <c:v>Chlamydia</c:v>
                </c:pt>
                <c:pt idx="2">
                  <c:v>Gonorrhoea </c:v>
                </c:pt>
                <c:pt idx="3">
                  <c:v>Syphilis</c:v>
                </c:pt>
                <c:pt idx="4">
                  <c:v>Hepatitis B </c:v>
                </c:pt>
              </c:strCache>
            </c:strRef>
          </c:cat>
          <c:val>
            <c:numRef>
              <c:f>Sheet1!$B$10:$B$14</c:f>
              <c:numCache>
                <c:formatCode>General</c:formatCode>
                <c:ptCount val="5"/>
                <c:pt idx="0">
                  <c:v>0</c:v>
                </c:pt>
                <c:pt idx="1">
                  <c:v>29</c:v>
                </c:pt>
                <c:pt idx="2">
                  <c:v>1.7000000000000015</c:v>
                </c:pt>
                <c:pt idx="3">
                  <c:v>2.6</c:v>
                </c:pt>
              </c:numCache>
            </c:numRef>
          </c:val>
          <c:extLst>
            <c:ext xmlns:c16="http://schemas.microsoft.com/office/drawing/2014/chart" uri="{C3380CC4-5D6E-409C-BE32-E72D297353CC}">
              <c16:uniqueId val="{00000000-133A-4D7F-8A0B-2311D92DD01E}"/>
            </c:ext>
          </c:extLst>
        </c:ser>
        <c:ser>
          <c:idx val="1"/>
          <c:order val="1"/>
          <c:tx>
            <c:strRef>
              <c:f>Sheet1!$C$9</c:f>
              <c:strCache>
                <c:ptCount val="1"/>
                <c:pt idx="0">
                  <c:v>2008</c:v>
                </c:pt>
              </c:strCache>
            </c:strRef>
          </c:tx>
          <c:spPr>
            <a:solidFill>
              <a:srgbClr val="F68222"/>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Sheet1!$A$10:$A$14</c:f>
              <c:strCache>
                <c:ptCount val="5"/>
                <c:pt idx="0">
                  <c:v>HIV</c:v>
                </c:pt>
                <c:pt idx="1">
                  <c:v>Chlamydia</c:v>
                </c:pt>
                <c:pt idx="2">
                  <c:v>Gonorrhoea </c:v>
                </c:pt>
                <c:pt idx="3">
                  <c:v>Syphilis</c:v>
                </c:pt>
                <c:pt idx="4">
                  <c:v>Hepatitis B </c:v>
                </c:pt>
              </c:strCache>
            </c:strRef>
          </c:cat>
          <c:val>
            <c:numRef>
              <c:f>Sheet1!$C$10:$C$14</c:f>
              <c:numCache>
                <c:formatCode>General</c:formatCode>
                <c:ptCount val="5"/>
                <c:pt idx="0">
                  <c:v>0</c:v>
                </c:pt>
                <c:pt idx="1">
                  <c:v>26.8</c:v>
                </c:pt>
                <c:pt idx="2">
                  <c:v>2.2000000000000002</c:v>
                </c:pt>
                <c:pt idx="3">
                  <c:v>2.7</c:v>
                </c:pt>
                <c:pt idx="4">
                  <c:v>2.2000000000000002</c:v>
                </c:pt>
              </c:numCache>
            </c:numRef>
          </c:val>
          <c:extLst>
            <c:ext xmlns:c16="http://schemas.microsoft.com/office/drawing/2014/chart" uri="{C3380CC4-5D6E-409C-BE32-E72D297353CC}">
              <c16:uniqueId val="{00000001-133A-4D7F-8A0B-2311D92DD01E}"/>
            </c:ext>
          </c:extLst>
        </c:ser>
        <c:dLbls>
          <c:showLegendKey val="0"/>
          <c:showVal val="0"/>
          <c:showCatName val="0"/>
          <c:showSerName val="0"/>
          <c:showPercent val="0"/>
          <c:showBubbleSize val="0"/>
        </c:dLbls>
        <c:gapWidth val="150"/>
        <c:axId val="44799872"/>
        <c:axId val="44801408"/>
      </c:barChart>
      <c:catAx>
        <c:axId val="44799872"/>
        <c:scaling>
          <c:orientation val="minMax"/>
        </c:scaling>
        <c:delete val="0"/>
        <c:axPos val="b"/>
        <c:numFmt formatCode="General" sourceLinked="0"/>
        <c:majorTickMark val="out"/>
        <c:minorTickMark val="none"/>
        <c:tickLblPos val="nextTo"/>
        <c:crossAx val="44801408"/>
        <c:crosses val="autoZero"/>
        <c:auto val="1"/>
        <c:lblAlgn val="ctr"/>
        <c:lblOffset val="100"/>
        <c:noMultiLvlLbl val="0"/>
      </c:catAx>
      <c:valAx>
        <c:axId val="44801408"/>
        <c:scaling>
          <c:orientation val="minMax"/>
          <c:max val="50"/>
          <c:min val="0"/>
        </c:scaling>
        <c:delete val="0"/>
        <c:axPos val="l"/>
        <c:title>
          <c:tx>
            <c:rich>
              <a:bodyPr rot="-5400000" vert="horz"/>
              <a:lstStyle/>
              <a:p>
                <a:pPr>
                  <a:defRPr b="1"/>
                </a:pPr>
                <a:r>
                  <a:rPr lang="en-US" b="1" dirty="0"/>
                  <a:t>Prevalence (%)</a:t>
                </a:r>
              </a:p>
            </c:rich>
          </c:tx>
          <c:layout>
            <c:manualLayout>
              <c:xMode val="edge"/>
              <c:yMode val="edge"/>
              <c:x val="5.4945054945054949E-3"/>
              <c:y val="0.22172131946068116"/>
            </c:manualLayout>
          </c:layout>
          <c:overlay val="0"/>
        </c:title>
        <c:numFmt formatCode="General" sourceLinked="1"/>
        <c:majorTickMark val="out"/>
        <c:minorTickMark val="none"/>
        <c:tickLblPos val="nextTo"/>
        <c:crossAx val="44799872"/>
        <c:crosses val="autoZero"/>
        <c:crossBetween val="between"/>
        <c:majorUnit val="10"/>
      </c:valAx>
    </c:plotArea>
    <c:legend>
      <c:legendPos val="b"/>
      <c:layout>
        <c:manualLayout>
          <c:xMode val="edge"/>
          <c:yMode val="edge"/>
          <c:x val="0.48730783652043497"/>
          <c:y val="5.7376232908147806E-2"/>
          <c:w val="0.49608015344235817"/>
          <c:h val="0.155602966773179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269383915857732E-2"/>
          <c:y val="0.13960586290432722"/>
          <c:w val="0.86461906717158854"/>
          <c:h val="0.64081203783383767"/>
        </c:manualLayout>
      </c:layout>
      <c:areaChart>
        <c:grouping val="standard"/>
        <c:varyColors val="0"/>
        <c:ser>
          <c:idx val="0"/>
          <c:order val="0"/>
          <c:tx>
            <c:strRef>
              <c:f>'Reported HIV cases'!$B$2</c:f>
              <c:strCache>
                <c:ptCount val="1"/>
                <c:pt idx="0">
                  <c:v>Cumulative HIV cases</c:v>
                </c:pt>
              </c:strCache>
            </c:strRef>
          </c:tx>
          <c:spPr>
            <a:solidFill>
              <a:srgbClr val="00AEEF"/>
            </a:solidFill>
          </c:spPr>
          <c:dLbls>
            <c:dLbl>
              <c:idx val="0"/>
              <c:delete val="1"/>
              <c:extLst>
                <c:ext xmlns:c15="http://schemas.microsoft.com/office/drawing/2012/chart" uri="{CE6537A1-D6FC-4f65-9D91-7224C49458BB}"/>
                <c:ext xmlns:c16="http://schemas.microsoft.com/office/drawing/2014/chart" uri="{C3380CC4-5D6E-409C-BE32-E72D297353CC}">
                  <c16:uniqueId val="{00000000-47AA-48AF-A463-4291109417E2}"/>
                </c:ext>
              </c:extLst>
            </c:dLbl>
            <c:dLbl>
              <c:idx val="1"/>
              <c:delete val="1"/>
              <c:extLst>
                <c:ext xmlns:c15="http://schemas.microsoft.com/office/drawing/2012/chart" uri="{CE6537A1-D6FC-4f65-9D91-7224C49458BB}"/>
                <c:ext xmlns:c16="http://schemas.microsoft.com/office/drawing/2014/chart" uri="{C3380CC4-5D6E-409C-BE32-E72D297353CC}">
                  <c16:uniqueId val="{00000001-47AA-48AF-A463-4291109417E2}"/>
                </c:ext>
              </c:extLst>
            </c:dLbl>
            <c:dLbl>
              <c:idx val="2"/>
              <c:delete val="1"/>
              <c:extLst>
                <c:ext xmlns:c15="http://schemas.microsoft.com/office/drawing/2012/chart" uri="{CE6537A1-D6FC-4f65-9D91-7224C49458BB}"/>
                <c:ext xmlns:c16="http://schemas.microsoft.com/office/drawing/2014/chart" uri="{C3380CC4-5D6E-409C-BE32-E72D297353CC}">
                  <c16:uniqueId val="{00000002-47AA-48AF-A463-4291109417E2}"/>
                </c:ext>
              </c:extLst>
            </c:dLbl>
            <c:dLbl>
              <c:idx val="3"/>
              <c:delete val="1"/>
              <c:extLst>
                <c:ext xmlns:c15="http://schemas.microsoft.com/office/drawing/2012/chart" uri="{CE6537A1-D6FC-4f65-9D91-7224C49458BB}"/>
                <c:ext xmlns:c16="http://schemas.microsoft.com/office/drawing/2014/chart" uri="{C3380CC4-5D6E-409C-BE32-E72D297353CC}">
                  <c16:uniqueId val="{00000003-47AA-48AF-A463-4291109417E2}"/>
                </c:ext>
              </c:extLst>
            </c:dLbl>
            <c:dLbl>
              <c:idx val="4"/>
              <c:delete val="1"/>
              <c:extLst>
                <c:ext xmlns:c15="http://schemas.microsoft.com/office/drawing/2012/chart" uri="{CE6537A1-D6FC-4f65-9D91-7224C49458BB}"/>
                <c:ext xmlns:c16="http://schemas.microsoft.com/office/drawing/2014/chart" uri="{C3380CC4-5D6E-409C-BE32-E72D297353CC}">
                  <c16:uniqueId val="{00000004-47AA-48AF-A463-4291109417E2}"/>
                </c:ext>
              </c:extLst>
            </c:dLbl>
            <c:dLbl>
              <c:idx val="5"/>
              <c:delete val="1"/>
              <c:extLst>
                <c:ext xmlns:c15="http://schemas.microsoft.com/office/drawing/2012/chart" uri="{CE6537A1-D6FC-4f65-9D91-7224C49458BB}"/>
                <c:ext xmlns:c16="http://schemas.microsoft.com/office/drawing/2014/chart" uri="{C3380CC4-5D6E-409C-BE32-E72D297353CC}">
                  <c16:uniqueId val="{00000005-47AA-48AF-A463-4291109417E2}"/>
                </c:ext>
              </c:extLst>
            </c:dLbl>
            <c:dLbl>
              <c:idx val="6"/>
              <c:delete val="1"/>
              <c:extLst>
                <c:ext xmlns:c15="http://schemas.microsoft.com/office/drawing/2012/chart" uri="{CE6537A1-D6FC-4f65-9D91-7224C49458BB}"/>
                <c:ext xmlns:c16="http://schemas.microsoft.com/office/drawing/2014/chart" uri="{C3380CC4-5D6E-409C-BE32-E72D297353CC}">
                  <c16:uniqueId val="{00000006-47AA-48AF-A463-4291109417E2}"/>
                </c:ext>
              </c:extLst>
            </c:dLbl>
            <c:dLbl>
              <c:idx val="7"/>
              <c:delete val="1"/>
              <c:extLst>
                <c:ext xmlns:c15="http://schemas.microsoft.com/office/drawing/2012/chart" uri="{CE6537A1-D6FC-4f65-9D91-7224C49458BB}"/>
                <c:ext xmlns:c16="http://schemas.microsoft.com/office/drawing/2014/chart" uri="{C3380CC4-5D6E-409C-BE32-E72D297353CC}">
                  <c16:uniqueId val="{00000007-47AA-48AF-A463-4291109417E2}"/>
                </c:ext>
              </c:extLst>
            </c:dLbl>
            <c:dLbl>
              <c:idx val="8"/>
              <c:delete val="1"/>
              <c:extLst>
                <c:ext xmlns:c15="http://schemas.microsoft.com/office/drawing/2012/chart" uri="{CE6537A1-D6FC-4f65-9D91-7224C49458BB}"/>
                <c:ext xmlns:c16="http://schemas.microsoft.com/office/drawing/2014/chart" uri="{C3380CC4-5D6E-409C-BE32-E72D297353CC}">
                  <c16:uniqueId val="{00000008-47AA-48AF-A463-4291109417E2}"/>
                </c:ext>
              </c:extLst>
            </c:dLbl>
            <c:dLbl>
              <c:idx val="9"/>
              <c:delete val="1"/>
              <c:extLst>
                <c:ext xmlns:c15="http://schemas.microsoft.com/office/drawing/2012/chart" uri="{CE6537A1-D6FC-4f65-9D91-7224C49458BB}"/>
                <c:ext xmlns:c16="http://schemas.microsoft.com/office/drawing/2014/chart" uri="{C3380CC4-5D6E-409C-BE32-E72D297353CC}">
                  <c16:uniqueId val="{00000009-47AA-48AF-A463-4291109417E2}"/>
                </c:ext>
              </c:extLst>
            </c:dLbl>
            <c:dLbl>
              <c:idx val="10"/>
              <c:delete val="1"/>
              <c:extLst>
                <c:ext xmlns:c15="http://schemas.microsoft.com/office/drawing/2012/chart" uri="{CE6537A1-D6FC-4f65-9D91-7224C49458BB}"/>
                <c:ext xmlns:c16="http://schemas.microsoft.com/office/drawing/2014/chart" uri="{C3380CC4-5D6E-409C-BE32-E72D297353CC}">
                  <c16:uniqueId val="{0000000A-47AA-48AF-A463-4291109417E2}"/>
                </c:ext>
              </c:extLst>
            </c:dLbl>
            <c:dLbl>
              <c:idx val="11"/>
              <c:delete val="1"/>
              <c:extLst>
                <c:ext xmlns:c15="http://schemas.microsoft.com/office/drawing/2012/chart" uri="{CE6537A1-D6FC-4f65-9D91-7224C49458BB}"/>
                <c:ext xmlns:c16="http://schemas.microsoft.com/office/drawing/2014/chart" uri="{C3380CC4-5D6E-409C-BE32-E72D297353CC}">
                  <c16:uniqueId val="{0000000B-47AA-48AF-A463-4291109417E2}"/>
                </c:ext>
              </c:extLst>
            </c:dLbl>
            <c:dLbl>
              <c:idx val="12"/>
              <c:delete val="1"/>
              <c:extLst>
                <c:ext xmlns:c15="http://schemas.microsoft.com/office/drawing/2012/chart" uri="{CE6537A1-D6FC-4f65-9D91-7224C49458BB}"/>
                <c:ext xmlns:c16="http://schemas.microsoft.com/office/drawing/2014/chart" uri="{C3380CC4-5D6E-409C-BE32-E72D297353CC}">
                  <c16:uniqueId val="{0000000C-47AA-48AF-A463-4291109417E2}"/>
                </c:ext>
              </c:extLst>
            </c:dLbl>
            <c:dLbl>
              <c:idx val="13"/>
              <c:delete val="1"/>
              <c:extLst>
                <c:ext xmlns:c15="http://schemas.microsoft.com/office/drawing/2012/chart" uri="{CE6537A1-D6FC-4f65-9D91-7224C49458BB}"/>
                <c:ext xmlns:c16="http://schemas.microsoft.com/office/drawing/2014/chart" uri="{C3380CC4-5D6E-409C-BE32-E72D297353CC}">
                  <c16:uniqueId val="{0000000D-47AA-48AF-A463-4291109417E2}"/>
                </c:ext>
              </c:extLst>
            </c:dLbl>
            <c:dLbl>
              <c:idx val="14"/>
              <c:delete val="1"/>
              <c:extLst>
                <c:ext xmlns:c15="http://schemas.microsoft.com/office/drawing/2012/chart" uri="{CE6537A1-D6FC-4f65-9D91-7224C49458BB}"/>
                <c:ext xmlns:c16="http://schemas.microsoft.com/office/drawing/2014/chart" uri="{C3380CC4-5D6E-409C-BE32-E72D297353CC}">
                  <c16:uniqueId val="{0000000E-47AA-48AF-A463-4291109417E2}"/>
                </c:ext>
              </c:extLst>
            </c:dLbl>
            <c:dLbl>
              <c:idx val="15"/>
              <c:delete val="1"/>
              <c:extLst>
                <c:ext xmlns:c15="http://schemas.microsoft.com/office/drawing/2012/chart" uri="{CE6537A1-D6FC-4f65-9D91-7224C49458BB}"/>
                <c:ext xmlns:c16="http://schemas.microsoft.com/office/drawing/2014/chart" uri="{C3380CC4-5D6E-409C-BE32-E72D297353CC}">
                  <c16:uniqueId val="{0000000F-47AA-48AF-A463-4291109417E2}"/>
                </c:ext>
              </c:extLst>
            </c:dLbl>
            <c:dLbl>
              <c:idx val="16"/>
              <c:delete val="1"/>
              <c:extLst>
                <c:ext xmlns:c15="http://schemas.microsoft.com/office/drawing/2012/chart" uri="{CE6537A1-D6FC-4f65-9D91-7224C49458BB}"/>
                <c:ext xmlns:c16="http://schemas.microsoft.com/office/drawing/2014/chart" uri="{C3380CC4-5D6E-409C-BE32-E72D297353CC}">
                  <c16:uniqueId val="{00000010-47AA-48AF-A463-4291109417E2}"/>
                </c:ext>
              </c:extLst>
            </c:dLbl>
            <c:dLbl>
              <c:idx val="17"/>
              <c:delete val="1"/>
              <c:extLst>
                <c:ext xmlns:c15="http://schemas.microsoft.com/office/drawing/2012/chart" uri="{CE6537A1-D6FC-4f65-9D91-7224C49458BB}"/>
                <c:ext xmlns:c16="http://schemas.microsoft.com/office/drawing/2014/chart" uri="{C3380CC4-5D6E-409C-BE32-E72D297353CC}">
                  <c16:uniqueId val="{00000011-47AA-48AF-A463-4291109417E2}"/>
                </c:ext>
              </c:extLst>
            </c:dLbl>
            <c:dLbl>
              <c:idx val="18"/>
              <c:delete val="1"/>
              <c:extLst>
                <c:ext xmlns:c15="http://schemas.microsoft.com/office/drawing/2012/chart" uri="{CE6537A1-D6FC-4f65-9D91-7224C49458BB}"/>
                <c:ext xmlns:c16="http://schemas.microsoft.com/office/drawing/2014/chart" uri="{C3380CC4-5D6E-409C-BE32-E72D297353CC}">
                  <c16:uniqueId val="{00000012-47AA-48AF-A463-4291109417E2}"/>
                </c:ext>
              </c:extLst>
            </c:dLbl>
            <c:dLbl>
              <c:idx val="19"/>
              <c:delete val="1"/>
              <c:extLst>
                <c:ext xmlns:c15="http://schemas.microsoft.com/office/drawing/2012/chart" uri="{CE6537A1-D6FC-4f65-9D91-7224C49458BB}"/>
                <c:ext xmlns:c16="http://schemas.microsoft.com/office/drawing/2014/chart" uri="{C3380CC4-5D6E-409C-BE32-E72D297353CC}">
                  <c16:uniqueId val="{00000013-47AA-48AF-A463-4291109417E2}"/>
                </c:ext>
              </c:extLst>
            </c:dLbl>
            <c:dLbl>
              <c:idx val="20"/>
              <c:delete val="1"/>
              <c:extLst>
                <c:ext xmlns:c15="http://schemas.microsoft.com/office/drawing/2012/chart" uri="{CE6537A1-D6FC-4f65-9D91-7224C49458BB}"/>
                <c:ext xmlns:c16="http://schemas.microsoft.com/office/drawing/2014/chart" uri="{C3380CC4-5D6E-409C-BE32-E72D297353CC}">
                  <c16:uniqueId val="{00000014-47AA-48AF-A463-4291109417E2}"/>
                </c:ext>
              </c:extLst>
            </c:dLbl>
            <c:dLbl>
              <c:idx val="21"/>
              <c:delete val="1"/>
              <c:extLst>
                <c:ext xmlns:c15="http://schemas.microsoft.com/office/drawing/2012/chart" uri="{CE6537A1-D6FC-4f65-9D91-7224C49458BB}"/>
                <c:ext xmlns:c16="http://schemas.microsoft.com/office/drawing/2014/chart" uri="{C3380CC4-5D6E-409C-BE32-E72D297353CC}">
                  <c16:uniqueId val="{00000015-47AA-48AF-A463-4291109417E2}"/>
                </c:ext>
              </c:extLst>
            </c:dLbl>
            <c:dLbl>
              <c:idx val="22"/>
              <c:delete val="1"/>
              <c:extLst>
                <c:ext xmlns:c15="http://schemas.microsoft.com/office/drawing/2012/chart" uri="{CE6537A1-D6FC-4f65-9D91-7224C49458BB}"/>
                <c:ext xmlns:c16="http://schemas.microsoft.com/office/drawing/2014/chart" uri="{C3380CC4-5D6E-409C-BE32-E72D297353CC}">
                  <c16:uniqueId val="{00000016-47AA-48AF-A463-4291109417E2}"/>
                </c:ext>
              </c:extLst>
            </c:dLbl>
            <c:dLbl>
              <c:idx val="23"/>
              <c:delete val="1"/>
              <c:extLst>
                <c:ext xmlns:c15="http://schemas.microsoft.com/office/drawing/2012/chart" uri="{CE6537A1-D6FC-4f65-9D91-7224C49458BB}"/>
                <c:ext xmlns:c16="http://schemas.microsoft.com/office/drawing/2014/chart" uri="{C3380CC4-5D6E-409C-BE32-E72D297353CC}">
                  <c16:uniqueId val="{00000017-47AA-48AF-A463-4291109417E2}"/>
                </c:ext>
              </c:extLst>
            </c:dLbl>
            <c:dLbl>
              <c:idx val="24"/>
              <c:delete val="1"/>
              <c:extLst>
                <c:ext xmlns:c15="http://schemas.microsoft.com/office/drawing/2012/chart" uri="{CE6537A1-D6FC-4f65-9D91-7224C49458BB}"/>
                <c:ext xmlns:c16="http://schemas.microsoft.com/office/drawing/2014/chart" uri="{C3380CC4-5D6E-409C-BE32-E72D297353CC}">
                  <c16:uniqueId val="{00000018-47AA-48AF-A463-4291109417E2}"/>
                </c:ext>
              </c:extLst>
            </c:dLbl>
            <c:dLbl>
              <c:idx val="25"/>
              <c:layout>
                <c:manualLayout>
                  <c:x val="-5.8789757296671052E-3"/>
                  <c:y val="-0.306072630348040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7AA-48AF-A463-4291109417E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'Reported HIV cases'!$A$3:$A$28</c:f>
              <c:strCache>
                <c:ptCount val="26"/>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strCache>
            </c:strRef>
          </c:cat>
          <c:val>
            <c:numRef>
              <c:f>'Reported HIV cases'!$B$3:$B$28</c:f>
              <c:numCache>
                <c:formatCode>General</c:formatCode>
                <c:ptCount val="26"/>
                <c:pt idx="0">
                  <c:v>5</c:v>
                </c:pt>
                <c:pt idx="1">
                  <c:v>7</c:v>
                </c:pt>
                <c:pt idx="2">
                  <c:v>10</c:v>
                </c:pt>
                <c:pt idx="3">
                  <c:v>14</c:v>
                </c:pt>
                <c:pt idx="4">
                  <c:v>20</c:v>
                </c:pt>
                <c:pt idx="5">
                  <c:v>22</c:v>
                </c:pt>
                <c:pt idx="6">
                  <c:v>29</c:v>
                </c:pt>
                <c:pt idx="7">
                  <c:v>35</c:v>
                </c:pt>
                <c:pt idx="8">
                  <c:v>41</c:v>
                </c:pt>
                <c:pt idx="9">
                  <c:v>45</c:v>
                </c:pt>
                <c:pt idx="10">
                  <c:v>57</c:v>
                </c:pt>
                <c:pt idx="11">
                  <c:v>72</c:v>
                </c:pt>
                <c:pt idx="12">
                  <c:v>84</c:v>
                </c:pt>
                <c:pt idx="13">
                  <c:v>110</c:v>
                </c:pt>
                <c:pt idx="14">
                  <c:v>143</c:v>
                </c:pt>
                <c:pt idx="15">
                  <c:v>178</c:v>
                </c:pt>
                <c:pt idx="16">
                  <c:v>195</c:v>
                </c:pt>
                <c:pt idx="17">
                  <c:v>215</c:v>
                </c:pt>
                <c:pt idx="18">
                  <c:v>276</c:v>
                </c:pt>
                <c:pt idx="19">
                  <c:v>290</c:v>
                </c:pt>
                <c:pt idx="20">
                  <c:v>333</c:v>
                </c:pt>
                <c:pt idx="21">
                  <c:v>366</c:v>
                </c:pt>
                <c:pt idx="22">
                  <c:v>419</c:v>
                </c:pt>
                <c:pt idx="23">
                  <c:v>482</c:v>
                </c:pt>
                <c:pt idx="24">
                  <c:v>546</c:v>
                </c:pt>
                <c:pt idx="25">
                  <c:v>610</c:v>
                </c:pt>
              </c:numCache>
            </c:numRef>
          </c:val>
          <c:extLst>
            <c:ext xmlns:c16="http://schemas.microsoft.com/office/drawing/2014/chart" uri="{C3380CC4-5D6E-409C-BE32-E72D297353CC}">
              <c16:uniqueId val="{0000001A-47AA-48AF-A463-4291109417E2}"/>
            </c:ext>
          </c:extLst>
        </c:ser>
        <c:dLbls>
          <c:showLegendKey val="0"/>
          <c:showVal val="0"/>
          <c:showCatName val="0"/>
          <c:showSerName val="0"/>
          <c:showPercent val="0"/>
          <c:showBubbleSize val="0"/>
        </c:dLbls>
        <c:axId val="133610496"/>
        <c:axId val="133640960"/>
      </c:areaChart>
      <c:barChart>
        <c:barDir val="col"/>
        <c:grouping val="clustered"/>
        <c:varyColors val="0"/>
        <c:ser>
          <c:idx val="1"/>
          <c:order val="1"/>
          <c:tx>
            <c:strRef>
              <c:f>'Reported HIV cases'!$C$2</c:f>
              <c:strCache>
                <c:ptCount val="1"/>
                <c:pt idx="0">
                  <c:v>New HIV cases</c:v>
                </c:pt>
              </c:strCache>
            </c:strRef>
          </c:tx>
          <c:spPr>
            <a:solidFill>
              <a:srgbClr val="E31837"/>
            </a:solidFill>
            <a:ln>
              <a:noFill/>
            </a:ln>
          </c:spPr>
          <c:invertIfNegative val="0"/>
          <c:dLbls>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7AA-48AF-A463-4291109417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HIV cases'!$A$3:$A$28</c:f>
              <c:strCache>
                <c:ptCount val="26"/>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strCache>
            </c:strRef>
          </c:cat>
          <c:val>
            <c:numRef>
              <c:f>'Reported HIV cases'!$C$3:$C$28</c:f>
              <c:numCache>
                <c:formatCode>General</c:formatCode>
                <c:ptCount val="26"/>
                <c:pt idx="0">
                  <c:v>5</c:v>
                </c:pt>
                <c:pt idx="1">
                  <c:v>2</c:v>
                </c:pt>
                <c:pt idx="2">
                  <c:v>3</c:v>
                </c:pt>
                <c:pt idx="3">
                  <c:v>4</c:v>
                </c:pt>
                <c:pt idx="4">
                  <c:v>6</c:v>
                </c:pt>
                <c:pt idx="5">
                  <c:v>5</c:v>
                </c:pt>
                <c:pt idx="6">
                  <c:v>6</c:v>
                </c:pt>
                <c:pt idx="7">
                  <c:v>4</c:v>
                </c:pt>
                <c:pt idx="8">
                  <c:v>6</c:v>
                </c:pt>
                <c:pt idx="9">
                  <c:v>6</c:v>
                </c:pt>
                <c:pt idx="10">
                  <c:v>11</c:v>
                </c:pt>
                <c:pt idx="11">
                  <c:v>14</c:v>
                </c:pt>
                <c:pt idx="12">
                  <c:v>16</c:v>
                </c:pt>
                <c:pt idx="13">
                  <c:v>25</c:v>
                </c:pt>
                <c:pt idx="14">
                  <c:v>32</c:v>
                </c:pt>
                <c:pt idx="15">
                  <c:v>36</c:v>
                </c:pt>
                <c:pt idx="16">
                  <c:v>24</c:v>
                </c:pt>
                <c:pt idx="17">
                  <c:v>15</c:v>
                </c:pt>
                <c:pt idx="18">
                  <c:v>40</c:v>
                </c:pt>
                <c:pt idx="19">
                  <c:v>31</c:v>
                </c:pt>
                <c:pt idx="20">
                  <c:v>43</c:v>
                </c:pt>
                <c:pt idx="21">
                  <c:v>33</c:v>
                </c:pt>
                <c:pt idx="22">
                  <c:v>53</c:v>
                </c:pt>
                <c:pt idx="23">
                  <c:v>62</c:v>
                </c:pt>
                <c:pt idx="24">
                  <c:v>64</c:v>
                </c:pt>
                <c:pt idx="25">
                  <c:v>64</c:v>
                </c:pt>
              </c:numCache>
            </c:numRef>
          </c:val>
          <c:extLst>
            <c:ext xmlns:c16="http://schemas.microsoft.com/office/drawing/2014/chart" uri="{C3380CC4-5D6E-409C-BE32-E72D297353CC}">
              <c16:uniqueId val="{0000001C-47AA-48AF-A463-4291109417E2}"/>
            </c:ext>
          </c:extLst>
        </c:ser>
        <c:dLbls>
          <c:showLegendKey val="0"/>
          <c:showVal val="0"/>
          <c:showCatName val="0"/>
          <c:showSerName val="0"/>
          <c:showPercent val="0"/>
          <c:showBubbleSize val="0"/>
        </c:dLbls>
        <c:gapWidth val="100"/>
        <c:axId val="133610496"/>
        <c:axId val="133640960"/>
      </c:barChart>
      <c:catAx>
        <c:axId val="133610496"/>
        <c:scaling>
          <c:orientation val="minMax"/>
        </c:scaling>
        <c:delete val="0"/>
        <c:axPos val="b"/>
        <c:numFmt formatCode="General" sourceLinked="0"/>
        <c:majorTickMark val="out"/>
        <c:minorTickMark val="none"/>
        <c:tickLblPos val="nextTo"/>
        <c:crossAx val="133640960"/>
        <c:crosses val="autoZero"/>
        <c:auto val="1"/>
        <c:lblAlgn val="ctr"/>
        <c:lblOffset val="100"/>
        <c:noMultiLvlLbl val="0"/>
      </c:catAx>
      <c:valAx>
        <c:axId val="133640960"/>
        <c:scaling>
          <c:orientation val="minMax"/>
        </c:scaling>
        <c:delete val="0"/>
        <c:axPos val="l"/>
        <c:title>
          <c:tx>
            <c:rich>
              <a:bodyPr rot="0" vert="horz"/>
              <a:lstStyle/>
              <a:p>
                <a:pPr>
                  <a:defRPr/>
                </a:pPr>
                <a:r>
                  <a:rPr lang="en-US" dirty="0"/>
                  <a:t>Number</a:t>
                </a:r>
              </a:p>
            </c:rich>
          </c:tx>
          <c:layout>
            <c:manualLayout>
              <c:xMode val="edge"/>
              <c:yMode val="edge"/>
              <c:x val="1.5816759270178397E-2"/>
              <c:y val="5.023311910729316E-2"/>
            </c:manualLayout>
          </c:layout>
          <c:overlay val="0"/>
        </c:title>
        <c:numFmt formatCode="General" sourceLinked="1"/>
        <c:majorTickMark val="out"/>
        <c:minorTickMark val="none"/>
        <c:tickLblPos val="nextTo"/>
        <c:crossAx val="133610496"/>
        <c:crosses val="autoZero"/>
        <c:crossBetween val="between"/>
        <c:majorUnit val="100"/>
      </c:valAx>
    </c:plotArea>
    <c:legend>
      <c:legendPos val="b"/>
      <c:layout>
        <c:manualLayout>
          <c:xMode val="edge"/>
          <c:yMode val="edge"/>
          <c:x val="0.1911192516665681"/>
          <c:y val="0.92444248190878975"/>
          <c:w val="0.60894303307236308"/>
          <c:h val="5.7621657857224902E-2"/>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t>Cumulative HIV cases (1989-2014)</a:t>
            </a:r>
          </a:p>
        </c:rich>
      </c:tx>
      <c:layout>
        <c:manualLayout>
          <c:xMode val="edge"/>
          <c:yMode val="edge"/>
          <c:x val="0.19103585119593974"/>
          <c:y val="1.1904277374465994E-3"/>
        </c:manualLayout>
      </c:layout>
      <c:overlay val="1"/>
    </c:title>
    <c:autoTitleDeleted val="0"/>
    <c:plotArea>
      <c:layout>
        <c:manualLayout>
          <c:layoutTarget val="inner"/>
          <c:xMode val="edge"/>
          <c:yMode val="edge"/>
          <c:x val="4.7399057630373555E-3"/>
          <c:y val="0.12169715958280083"/>
          <c:w val="0.93634072013118497"/>
          <c:h val="0.61812325272073365"/>
        </c:manualLayout>
      </c:layout>
      <c:barChart>
        <c:barDir val="col"/>
        <c:grouping val="clustered"/>
        <c:varyColors val="0"/>
        <c:ser>
          <c:idx val="0"/>
          <c:order val="0"/>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cases by age group'!$B$3:$I$3</c:f>
              <c:strCache>
                <c:ptCount val="8"/>
                <c:pt idx="0">
                  <c:v>0-9</c:v>
                </c:pt>
                <c:pt idx="1">
                  <c:v>10-19</c:v>
                </c:pt>
                <c:pt idx="2">
                  <c:v>20-29</c:v>
                </c:pt>
                <c:pt idx="3">
                  <c:v>30-39</c:v>
                </c:pt>
                <c:pt idx="4">
                  <c:v>40-49</c:v>
                </c:pt>
                <c:pt idx="5">
                  <c:v>50-59</c:v>
                </c:pt>
                <c:pt idx="6">
                  <c:v>60+</c:v>
                </c:pt>
                <c:pt idx="7">
                  <c:v>Unknown</c:v>
                </c:pt>
              </c:strCache>
            </c:strRef>
          </c:cat>
          <c:val>
            <c:numRef>
              <c:f>'HIV cases by age group'!$B$30:$I$30</c:f>
              <c:numCache>
                <c:formatCode>General</c:formatCode>
                <c:ptCount val="8"/>
                <c:pt idx="0">
                  <c:v>24</c:v>
                </c:pt>
                <c:pt idx="1">
                  <c:v>14</c:v>
                </c:pt>
                <c:pt idx="2">
                  <c:v>296</c:v>
                </c:pt>
                <c:pt idx="3">
                  <c:v>175</c:v>
                </c:pt>
                <c:pt idx="4">
                  <c:v>53</c:v>
                </c:pt>
                <c:pt idx="5">
                  <c:v>16</c:v>
                </c:pt>
                <c:pt idx="6">
                  <c:v>2</c:v>
                </c:pt>
                <c:pt idx="7">
                  <c:v>30</c:v>
                </c:pt>
              </c:numCache>
            </c:numRef>
          </c:val>
          <c:extLst>
            <c:ext xmlns:c16="http://schemas.microsoft.com/office/drawing/2014/chart" uri="{C3380CC4-5D6E-409C-BE32-E72D297353CC}">
              <c16:uniqueId val="{00000000-8372-42AD-A1DD-C38A20E6A74C}"/>
            </c:ext>
          </c:extLst>
        </c:ser>
        <c:dLbls>
          <c:showLegendKey val="0"/>
          <c:showVal val="0"/>
          <c:showCatName val="0"/>
          <c:showSerName val="0"/>
          <c:showPercent val="0"/>
          <c:showBubbleSize val="0"/>
        </c:dLbls>
        <c:gapWidth val="150"/>
        <c:axId val="44840832"/>
        <c:axId val="44842368"/>
      </c:barChart>
      <c:catAx>
        <c:axId val="44840832"/>
        <c:scaling>
          <c:orientation val="minMax"/>
        </c:scaling>
        <c:delete val="0"/>
        <c:axPos val="b"/>
        <c:numFmt formatCode="General" sourceLinked="0"/>
        <c:majorTickMark val="out"/>
        <c:minorTickMark val="none"/>
        <c:tickLblPos val="nextTo"/>
        <c:txPr>
          <a:bodyPr rot="-2700000"/>
          <a:lstStyle/>
          <a:p>
            <a:pPr>
              <a:defRPr/>
            </a:pPr>
            <a:endParaRPr lang="en-US"/>
          </a:p>
        </c:txPr>
        <c:crossAx val="44842368"/>
        <c:crosses val="autoZero"/>
        <c:auto val="1"/>
        <c:lblAlgn val="ctr"/>
        <c:lblOffset val="100"/>
        <c:noMultiLvlLbl val="0"/>
      </c:catAx>
      <c:valAx>
        <c:axId val="44842368"/>
        <c:scaling>
          <c:orientation val="minMax"/>
          <c:max val="300"/>
        </c:scaling>
        <c:delete val="1"/>
        <c:axPos val="l"/>
        <c:majorGridlines>
          <c:spPr>
            <a:ln w="6350">
              <a:solidFill>
                <a:schemeClr val="tx2">
                  <a:lumMod val="20000"/>
                  <a:lumOff val="80000"/>
                </a:schemeClr>
              </a:solidFill>
              <a:prstDash val="sysDash"/>
            </a:ln>
          </c:spPr>
        </c:majorGridlines>
        <c:numFmt formatCode="General" sourceLinked="1"/>
        <c:majorTickMark val="out"/>
        <c:minorTickMark val="none"/>
        <c:tickLblPos val="nextTo"/>
        <c:crossAx val="44840832"/>
        <c:crosses val="autoZero"/>
        <c:crossBetween val="between"/>
        <c:majorUnit val="50"/>
      </c:valAx>
    </c:plotArea>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0.90536</cdr:x>
      <cdr:y>0.00242</cdr:y>
    </cdr:from>
    <cdr:to>
      <cdr:x>0.90536</cdr:x>
      <cdr:y>0.84492</cdr:y>
    </cdr:to>
    <cdr:cxnSp macro="">
      <cdr:nvCxnSpPr>
        <cdr:cNvPr id="3" name="Straight Connector 2">
          <a:extLst xmlns:a="http://schemas.openxmlformats.org/drawingml/2006/main">
            <a:ext uri="{FF2B5EF4-FFF2-40B4-BE49-F238E27FC236}">
              <a16:creationId xmlns:a16="http://schemas.microsoft.com/office/drawing/2014/main" id="{63F1F921-7AFD-4BB0-90C9-5F639532E6FC}"/>
            </a:ext>
          </a:extLst>
        </cdr:cNvPr>
        <cdr:cNvCxnSpPr/>
      </cdr:nvCxnSpPr>
      <cdr:spPr>
        <a:xfrm xmlns:a="http://schemas.openxmlformats.org/drawingml/2006/main" flipV="1">
          <a:off x="7758011" y="9426"/>
          <a:ext cx="0" cy="3276000"/>
        </a:xfrm>
        <a:prstGeom xmlns:a="http://schemas.openxmlformats.org/drawingml/2006/main" prst="line">
          <a:avLst/>
        </a:prstGeom>
        <a:ln xmlns:a="http://schemas.openxmlformats.org/drawingml/2006/main" w="12700">
          <a:solidFill>
            <a:srgbClr val="E31837"/>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0.85106</cdr:y>
    </cdr:from>
    <cdr:to>
      <cdr:x>0.22115</cdr:x>
      <cdr:y>1</cdr:y>
    </cdr:to>
    <cdr:sp macro="" textlink="">
      <cdr:nvSpPr>
        <cdr:cNvPr id="2" name="Rounded Rectangle 1"/>
        <cdr:cNvSpPr/>
      </cdr:nvSpPr>
      <cdr:spPr>
        <a:xfrm xmlns:a="http://schemas.openxmlformats.org/drawingml/2006/main">
          <a:off x="-755576" y="3064156"/>
          <a:ext cx="1656155" cy="536244"/>
        </a:xfrm>
        <a:prstGeom xmlns:a="http://schemas.openxmlformats.org/drawingml/2006/main" prst="roundRect">
          <a:avLst/>
        </a:prstGeom>
        <a:noFill xmlns:a="http://schemas.openxmlformats.org/drawingml/2006/main"/>
        <a:ln xmlns:a="http://schemas.openxmlformats.org/drawingml/2006/main" w="15875">
          <a:solidFill>
            <a:srgbClr val="00B05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nSpc>
              <a:spcPct val="150000"/>
            </a:lnSpc>
          </a:pPr>
          <a:r>
            <a:rPr lang="en-US" sz="1100" b="1" dirty="0">
              <a:solidFill>
                <a:schemeClr val="tx1"/>
              </a:solidFill>
              <a:latin typeface="Arial" pitchFamily="34" charset="0"/>
              <a:cs typeface="Arial" pitchFamily="34" charset="0"/>
            </a:rPr>
            <a:t>* In last year</a:t>
          </a:r>
        </a:p>
        <a:p xmlns:a="http://schemas.openxmlformats.org/drawingml/2006/main">
          <a:pPr>
            <a:lnSpc>
              <a:spcPct val="150000"/>
            </a:lnSpc>
          </a:pPr>
          <a:r>
            <a:rPr lang="en-US" sz="1100" b="1" dirty="0">
              <a:solidFill>
                <a:schemeClr val="tx1"/>
              </a:solidFill>
              <a:latin typeface="Arial" pitchFamily="34" charset="0"/>
              <a:cs typeface="Arial" pitchFamily="34" charset="0"/>
            </a:rPr>
            <a:t>** In last six months</a:t>
          </a:r>
        </a:p>
      </cdr:txBody>
    </cdr:sp>
  </cdr:relSizeAnchor>
</c:userShapes>
</file>

<file path=ppt/drawings/drawing3.xml><?xml version="1.0" encoding="utf-8"?>
<c:userShapes xmlns:c="http://schemas.openxmlformats.org/drawingml/2006/chart">
  <cdr:relSizeAnchor xmlns:cdr="http://schemas.openxmlformats.org/drawingml/2006/chartDrawing">
    <cdr:from>
      <cdr:x>0.13131</cdr:x>
      <cdr:y>0.21663</cdr:y>
    </cdr:from>
    <cdr:to>
      <cdr:x>0.8284</cdr:x>
      <cdr:y>0.21663</cdr:y>
    </cdr:to>
    <cdr:cxnSp macro="">
      <cdr:nvCxnSpPr>
        <cdr:cNvPr id="3" name="Straight Connector 2">
          <a:extLst xmlns:a="http://schemas.openxmlformats.org/drawingml/2006/main">
            <a:ext uri="{FF2B5EF4-FFF2-40B4-BE49-F238E27FC236}">
              <a16:creationId xmlns:a16="http://schemas.microsoft.com/office/drawing/2014/main" id="{4B0AAFAF-8E4C-4356-B680-30C565659619}"/>
            </a:ext>
          </a:extLst>
        </cdr:cNvPr>
        <cdr:cNvCxnSpPr/>
      </cdr:nvCxnSpPr>
      <cdr:spPr>
        <a:xfrm xmlns:a="http://schemas.openxmlformats.org/drawingml/2006/main" flipV="1">
          <a:off x="1222962" y="1317037"/>
          <a:ext cx="6492240" cy="1"/>
        </a:xfrm>
        <a:prstGeom xmlns:a="http://schemas.openxmlformats.org/drawingml/2006/main" prst="line">
          <a:avLst/>
        </a:prstGeom>
        <a:ln xmlns:a="http://schemas.openxmlformats.org/drawingml/2006/main">
          <a:solidFill>
            <a:srgbClr val="E31837"/>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0.11936</cdr:x>
      <cdr:y>0.11538</cdr:y>
    </cdr:from>
    <cdr:to>
      <cdr:x>0.58575</cdr:x>
      <cdr:y>0.11538</cdr:y>
    </cdr:to>
    <cdr:cxnSp macro="">
      <cdr:nvCxnSpPr>
        <cdr:cNvPr id="3" name="Straight Connector 2">
          <a:extLst xmlns:a="http://schemas.openxmlformats.org/drawingml/2006/main">
            <a:ext uri="{FF2B5EF4-FFF2-40B4-BE49-F238E27FC236}">
              <a16:creationId xmlns:a16="http://schemas.microsoft.com/office/drawing/2014/main" id="{7CA10EB8-0029-41F6-B999-4FD3B1AFEF3D}"/>
            </a:ext>
          </a:extLst>
        </cdr:cNvPr>
        <cdr:cNvCxnSpPr/>
      </cdr:nvCxnSpPr>
      <cdr:spPr>
        <a:xfrm xmlns:a="http://schemas.openxmlformats.org/drawingml/2006/main">
          <a:off x="936104" y="432048"/>
          <a:ext cx="3657600" cy="0"/>
        </a:xfrm>
        <a:prstGeom xmlns:a="http://schemas.openxmlformats.org/drawingml/2006/main" prst="line">
          <a:avLst/>
        </a:prstGeom>
        <a:ln xmlns:a="http://schemas.openxmlformats.org/drawingml/2006/main">
          <a:solidFill>
            <a:srgbClr val="E31837"/>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65" cy="495872"/>
          </a:xfrm>
          <a:prstGeom prst="rect">
            <a:avLst/>
          </a:prstGeom>
        </p:spPr>
        <p:txBody>
          <a:bodyPr vert="horz" lIns="91326" tIns="45663" rIns="91326" bIns="45663"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3850092" y="1"/>
            <a:ext cx="2946065" cy="495872"/>
          </a:xfrm>
          <a:prstGeom prst="rect">
            <a:avLst/>
          </a:prstGeom>
        </p:spPr>
        <p:txBody>
          <a:bodyPr vert="horz" lIns="91326" tIns="45663" rIns="91326" bIns="45663" rtlCol="0"/>
          <a:lstStyle>
            <a:lvl1pPr algn="r" fontAlgn="auto">
              <a:spcBef>
                <a:spcPts val="0"/>
              </a:spcBef>
              <a:spcAft>
                <a:spcPts val="0"/>
              </a:spcAft>
              <a:defRPr sz="1200">
                <a:latin typeface="+mn-lt"/>
                <a:cs typeface="+mn-cs"/>
              </a:defRPr>
            </a:lvl1pPr>
          </a:lstStyle>
          <a:p>
            <a:pPr>
              <a:defRPr/>
            </a:pPr>
            <a:fld id="{03B662D1-A619-49FC-B72E-C55C65AF782E}" type="datetimeFigureOut">
              <a:rPr lang="th-TH"/>
              <a:pPr>
                <a:defRPr/>
              </a:pPr>
              <a:t>14/09/63</a:t>
            </a:fld>
            <a:endParaRPr lang="th-TH"/>
          </a:p>
        </p:txBody>
      </p:sp>
      <p:sp>
        <p:nvSpPr>
          <p:cNvPr id="4" name="Footer Placeholder 3"/>
          <p:cNvSpPr>
            <a:spLocks noGrp="1"/>
          </p:cNvSpPr>
          <p:nvPr>
            <p:ph type="ftr" sz="quarter" idx="2"/>
          </p:nvPr>
        </p:nvSpPr>
        <p:spPr>
          <a:xfrm>
            <a:off x="0" y="9430813"/>
            <a:ext cx="2946065" cy="495872"/>
          </a:xfrm>
          <a:prstGeom prst="rect">
            <a:avLst/>
          </a:prstGeom>
        </p:spPr>
        <p:txBody>
          <a:bodyPr vert="horz" lIns="91326" tIns="45663" rIns="91326" bIns="45663"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3850092" y="9430813"/>
            <a:ext cx="2946065" cy="495872"/>
          </a:xfrm>
          <a:prstGeom prst="rect">
            <a:avLst/>
          </a:prstGeom>
        </p:spPr>
        <p:txBody>
          <a:bodyPr vert="horz" lIns="91326" tIns="45663" rIns="91326" bIns="45663" rtlCol="0" anchor="b"/>
          <a:lstStyle>
            <a:lvl1pPr algn="r" fontAlgn="auto">
              <a:spcBef>
                <a:spcPts val="0"/>
              </a:spcBef>
              <a:spcAft>
                <a:spcPts val="0"/>
              </a:spcAft>
              <a:defRPr sz="1200">
                <a:latin typeface="+mn-lt"/>
                <a:cs typeface="+mn-cs"/>
              </a:defRPr>
            </a:lvl1pPr>
          </a:lstStyle>
          <a:p>
            <a:pPr>
              <a:defRPr/>
            </a:pPr>
            <a:fld id="{56E9728B-A662-4F69-BCBD-35EBD23F0485}" type="slidenum">
              <a:rPr lang="th-TH"/>
              <a:pPr>
                <a:defRPr/>
              </a:pPr>
              <a:t>‹#›</a:t>
            </a:fld>
            <a:endParaRPr lang="th-TH"/>
          </a:p>
        </p:txBody>
      </p:sp>
    </p:spTree>
    <p:extLst>
      <p:ext uri="{BB962C8B-B14F-4D97-AF65-F5344CB8AC3E}">
        <p14:creationId xmlns:p14="http://schemas.microsoft.com/office/powerpoint/2010/main" val="1996148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65" cy="495872"/>
          </a:xfrm>
          <a:prstGeom prst="rect">
            <a:avLst/>
          </a:prstGeom>
        </p:spPr>
        <p:txBody>
          <a:bodyPr vert="horz" lIns="91326" tIns="45663" rIns="91326" bIns="45663"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3850092" y="1"/>
            <a:ext cx="2946065" cy="495872"/>
          </a:xfrm>
          <a:prstGeom prst="rect">
            <a:avLst/>
          </a:prstGeom>
        </p:spPr>
        <p:txBody>
          <a:bodyPr vert="horz" lIns="91326" tIns="45663" rIns="91326" bIns="45663" rtlCol="0"/>
          <a:lstStyle>
            <a:lvl1pPr algn="r" fontAlgn="auto">
              <a:spcBef>
                <a:spcPts val="0"/>
              </a:spcBef>
              <a:spcAft>
                <a:spcPts val="0"/>
              </a:spcAft>
              <a:defRPr sz="1200">
                <a:latin typeface="+mn-lt"/>
                <a:cs typeface="+mn-cs"/>
              </a:defRPr>
            </a:lvl1pPr>
          </a:lstStyle>
          <a:p>
            <a:pPr>
              <a:defRPr/>
            </a:pPr>
            <a:fld id="{EE0BE583-18AB-48C9-AAD8-6990A6611C08}" type="datetimeFigureOut">
              <a:rPr lang="th-TH"/>
              <a:pPr>
                <a:defRPr/>
              </a:pPr>
              <a:t>14/09/63</a:t>
            </a:fld>
            <a:endParaRPr lang="th-TH"/>
          </a:p>
        </p:txBody>
      </p:sp>
      <p:sp>
        <p:nvSpPr>
          <p:cNvPr id="4" name="Slide Image Placeholder 3"/>
          <p:cNvSpPr>
            <a:spLocks noGrp="1" noRot="1" noChangeAspect="1"/>
          </p:cNvSpPr>
          <p:nvPr>
            <p:ph type="sldImg" idx="2"/>
          </p:nvPr>
        </p:nvSpPr>
        <p:spPr>
          <a:xfrm>
            <a:off x="92075" y="746125"/>
            <a:ext cx="6615113" cy="3721100"/>
          </a:xfrm>
          <a:prstGeom prst="rect">
            <a:avLst/>
          </a:prstGeom>
          <a:noFill/>
          <a:ln w="12700">
            <a:solidFill>
              <a:prstClr val="black"/>
            </a:solidFill>
          </a:ln>
        </p:spPr>
        <p:txBody>
          <a:bodyPr vert="horz" lIns="91326" tIns="45663" rIns="91326" bIns="45663" rtlCol="0" anchor="ctr"/>
          <a:lstStyle/>
          <a:p>
            <a:pPr lvl="0"/>
            <a:endParaRPr lang="th-TH" noProof="0"/>
          </a:p>
        </p:txBody>
      </p:sp>
      <p:sp>
        <p:nvSpPr>
          <p:cNvPr id="5" name="Notes Placeholder 4"/>
          <p:cNvSpPr>
            <a:spLocks noGrp="1"/>
          </p:cNvSpPr>
          <p:nvPr>
            <p:ph type="body" sz="quarter" idx="3"/>
          </p:nvPr>
        </p:nvSpPr>
        <p:spPr>
          <a:xfrm>
            <a:off x="679160" y="4715406"/>
            <a:ext cx="5439355" cy="4467471"/>
          </a:xfrm>
          <a:prstGeom prst="rect">
            <a:avLst/>
          </a:prstGeom>
        </p:spPr>
        <p:txBody>
          <a:bodyPr vert="horz" lIns="91326" tIns="45663" rIns="91326" bIns="4566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430813"/>
            <a:ext cx="2946065" cy="495872"/>
          </a:xfrm>
          <a:prstGeom prst="rect">
            <a:avLst/>
          </a:prstGeom>
        </p:spPr>
        <p:txBody>
          <a:bodyPr vert="horz" lIns="91326" tIns="45663" rIns="91326" bIns="45663"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3850092" y="9430813"/>
            <a:ext cx="2946065" cy="495872"/>
          </a:xfrm>
          <a:prstGeom prst="rect">
            <a:avLst/>
          </a:prstGeom>
        </p:spPr>
        <p:txBody>
          <a:bodyPr vert="horz" lIns="91326" tIns="45663" rIns="91326" bIns="45663" rtlCol="0" anchor="b"/>
          <a:lstStyle>
            <a:lvl1pPr algn="r" fontAlgn="auto">
              <a:spcBef>
                <a:spcPts val="0"/>
              </a:spcBef>
              <a:spcAft>
                <a:spcPts val="0"/>
              </a:spcAft>
              <a:defRPr sz="1200">
                <a:latin typeface="+mn-lt"/>
                <a:cs typeface="+mn-cs"/>
              </a:defRPr>
            </a:lvl1pPr>
          </a:lstStyle>
          <a:p>
            <a:pPr>
              <a:defRPr/>
            </a:pPr>
            <a:fld id="{E40A19B1-8F21-406D-9332-997CCC02EEAA}" type="slidenum">
              <a:rPr lang="th-TH"/>
              <a:pPr>
                <a:defRPr/>
              </a:pPr>
              <a:t>‹#›</a:t>
            </a:fld>
            <a:endParaRPr lang="th-TH"/>
          </a:p>
        </p:txBody>
      </p:sp>
    </p:spTree>
    <p:extLst>
      <p:ext uri="{BB962C8B-B14F-4D97-AF65-F5344CB8AC3E}">
        <p14:creationId xmlns:p14="http://schemas.microsoft.com/office/powerpoint/2010/main" val="3483083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6184" algn="l" rtl="0" eaLnBrk="0" fontAlgn="base" hangingPunct="0">
      <a:spcBef>
        <a:spcPct val="30000"/>
      </a:spcBef>
      <a:spcAft>
        <a:spcPct val="0"/>
      </a:spcAft>
      <a:defRPr kern="1200">
        <a:solidFill>
          <a:schemeClr val="tx1"/>
        </a:solidFill>
        <a:latin typeface="+mn-lt"/>
        <a:ea typeface="+mn-ea"/>
        <a:cs typeface="+mn-cs"/>
      </a:defRPr>
    </a:lvl2pPr>
    <a:lvl3pPr marL="912361" algn="l" rtl="0" eaLnBrk="0" fontAlgn="base" hangingPunct="0">
      <a:spcBef>
        <a:spcPct val="30000"/>
      </a:spcBef>
      <a:spcAft>
        <a:spcPct val="0"/>
      </a:spcAft>
      <a:defRPr kern="1200">
        <a:solidFill>
          <a:schemeClr val="tx1"/>
        </a:solidFill>
        <a:latin typeface="+mn-lt"/>
        <a:ea typeface="+mn-ea"/>
        <a:cs typeface="+mn-cs"/>
      </a:defRPr>
    </a:lvl3pPr>
    <a:lvl4pPr marL="1368543" algn="l" rtl="0" eaLnBrk="0" fontAlgn="base" hangingPunct="0">
      <a:spcBef>
        <a:spcPct val="30000"/>
      </a:spcBef>
      <a:spcAft>
        <a:spcPct val="0"/>
      </a:spcAft>
      <a:defRPr kern="1200">
        <a:solidFill>
          <a:schemeClr val="tx1"/>
        </a:solidFill>
        <a:latin typeface="+mn-lt"/>
        <a:ea typeface="+mn-ea"/>
        <a:cs typeface="+mn-cs"/>
      </a:defRPr>
    </a:lvl4pPr>
    <a:lvl5pPr marL="1824708" algn="l" rtl="0" eaLnBrk="0" fontAlgn="base" hangingPunct="0">
      <a:spcBef>
        <a:spcPct val="30000"/>
      </a:spcBef>
      <a:spcAft>
        <a:spcPct val="0"/>
      </a:spcAft>
      <a:defRPr kern="1200">
        <a:solidFill>
          <a:schemeClr val="tx1"/>
        </a:solidFill>
        <a:latin typeface="+mn-lt"/>
        <a:ea typeface="+mn-ea"/>
        <a:cs typeface="+mn-cs"/>
      </a:defRPr>
    </a:lvl5pPr>
    <a:lvl6pPr marL="2280900" algn="l" defTabSz="912361" rtl="0" eaLnBrk="1" latinLnBrk="0" hangingPunct="1">
      <a:defRPr sz="1800" kern="1200">
        <a:solidFill>
          <a:schemeClr val="tx1"/>
        </a:solidFill>
        <a:latin typeface="+mn-lt"/>
        <a:ea typeface="+mn-ea"/>
        <a:cs typeface="+mn-cs"/>
      </a:defRPr>
    </a:lvl6pPr>
    <a:lvl7pPr marL="2737088" algn="l" defTabSz="912361" rtl="0" eaLnBrk="1" latinLnBrk="0" hangingPunct="1">
      <a:defRPr sz="1800" kern="1200">
        <a:solidFill>
          <a:schemeClr val="tx1"/>
        </a:solidFill>
        <a:latin typeface="+mn-lt"/>
        <a:ea typeface="+mn-ea"/>
        <a:cs typeface="+mn-cs"/>
      </a:defRPr>
    </a:lvl7pPr>
    <a:lvl8pPr marL="3193252" algn="l" defTabSz="912361" rtl="0" eaLnBrk="1" latinLnBrk="0" hangingPunct="1">
      <a:defRPr sz="1800" kern="1200">
        <a:solidFill>
          <a:schemeClr val="tx1"/>
        </a:solidFill>
        <a:latin typeface="+mn-lt"/>
        <a:ea typeface="+mn-ea"/>
        <a:cs typeface="+mn-cs"/>
      </a:defRPr>
    </a:lvl8pPr>
    <a:lvl9pPr marL="3649416" algn="l" defTabSz="912361"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2075" y="746125"/>
            <a:ext cx="6615113"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700">
                <a:solidFill>
                  <a:schemeClr val="tx1"/>
                </a:solidFill>
                <a:latin typeface="Arial" charset="0"/>
                <a:ea typeface="ＭＳ Ｐゴシック" charset="0"/>
                <a:cs typeface="Cordia New" charset="0"/>
              </a:defRPr>
            </a:lvl1pPr>
            <a:lvl2pPr marL="716724" indent="-275663" eaLnBrk="0" hangingPunct="0">
              <a:defRPr sz="2700">
                <a:solidFill>
                  <a:schemeClr val="tx1"/>
                </a:solidFill>
                <a:latin typeface="Arial" charset="0"/>
                <a:ea typeface="Cordia New" charset="0"/>
                <a:cs typeface="Cordia New" charset="0"/>
              </a:defRPr>
            </a:lvl2pPr>
            <a:lvl3pPr marL="1102652" indent="-220530" eaLnBrk="0" hangingPunct="0">
              <a:defRPr sz="2700">
                <a:solidFill>
                  <a:schemeClr val="tx1"/>
                </a:solidFill>
                <a:latin typeface="Arial" charset="0"/>
                <a:ea typeface="Cordia New" charset="0"/>
                <a:cs typeface="Cordia New" charset="0"/>
              </a:defRPr>
            </a:lvl3pPr>
            <a:lvl4pPr marL="1543713" indent="-220530" eaLnBrk="0" hangingPunct="0">
              <a:defRPr sz="2700">
                <a:solidFill>
                  <a:schemeClr val="tx1"/>
                </a:solidFill>
                <a:latin typeface="Arial" charset="0"/>
                <a:ea typeface="Cordia New" charset="0"/>
                <a:cs typeface="Cordia New" charset="0"/>
              </a:defRPr>
            </a:lvl4pPr>
            <a:lvl5pPr marL="1984774" indent="-220530" eaLnBrk="0" hangingPunct="0">
              <a:defRPr sz="2700">
                <a:solidFill>
                  <a:schemeClr val="tx1"/>
                </a:solidFill>
                <a:latin typeface="Arial" charset="0"/>
                <a:ea typeface="Cordia New" charset="0"/>
                <a:cs typeface="Cordia New" charset="0"/>
              </a:defRPr>
            </a:lvl5pPr>
            <a:lvl6pPr marL="2425835" indent="-220530" eaLnBrk="0" fontAlgn="base" hangingPunct="0">
              <a:spcBef>
                <a:spcPct val="0"/>
              </a:spcBef>
              <a:spcAft>
                <a:spcPct val="0"/>
              </a:spcAft>
              <a:defRPr sz="2700">
                <a:solidFill>
                  <a:schemeClr val="tx1"/>
                </a:solidFill>
                <a:latin typeface="Arial" charset="0"/>
                <a:ea typeface="Cordia New" charset="0"/>
                <a:cs typeface="Cordia New" charset="0"/>
              </a:defRPr>
            </a:lvl6pPr>
            <a:lvl7pPr marL="2866895" indent="-220530" eaLnBrk="0" fontAlgn="base" hangingPunct="0">
              <a:spcBef>
                <a:spcPct val="0"/>
              </a:spcBef>
              <a:spcAft>
                <a:spcPct val="0"/>
              </a:spcAft>
              <a:defRPr sz="2700">
                <a:solidFill>
                  <a:schemeClr val="tx1"/>
                </a:solidFill>
                <a:latin typeface="Arial" charset="0"/>
                <a:ea typeface="Cordia New" charset="0"/>
                <a:cs typeface="Cordia New" charset="0"/>
              </a:defRPr>
            </a:lvl7pPr>
            <a:lvl8pPr marL="3307956" indent="-220530" eaLnBrk="0" fontAlgn="base" hangingPunct="0">
              <a:spcBef>
                <a:spcPct val="0"/>
              </a:spcBef>
              <a:spcAft>
                <a:spcPct val="0"/>
              </a:spcAft>
              <a:defRPr sz="2700">
                <a:solidFill>
                  <a:schemeClr val="tx1"/>
                </a:solidFill>
                <a:latin typeface="Arial" charset="0"/>
                <a:ea typeface="Cordia New" charset="0"/>
                <a:cs typeface="Cordia New" charset="0"/>
              </a:defRPr>
            </a:lvl8pPr>
            <a:lvl9pPr marL="3749017" indent="-220530" eaLnBrk="0" fontAlgn="base" hangingPunct="0">
              <a:spcBef>
                <a:spcPct val="0"/>
              </a:spcBef>
              <a:spcAft>
                <a:spcPct val="0"/>
              </a:spcAft>
              <a:defRPr sz="2700">
                <a:solidFill>
                  <a:schemeClr val="tx1"/>
                </a:solidFill>
                <a:latin typeface="Arial" charset="0"/>
                <a:ea typeface="Cordia New" charset="0"/>
                <a:cs typeface="Cordia New" charset="0"/>
              </a:defRPr>
            </a:lvl9pPr>
          </a:lstStyle>
          <a:p>
            <a:pPr eaLnBrk="1" hangingPunct="1"/>
            <a:fld id="{05BAF77B-11FF-6348-AA49-C7DF953FEF33}" type="slidenum">
              <a:rPr lang="th-TH" sz="1200">
                <a:solidFill>
                  <a:prstClr val="black"/>
                </a:solidFill>
                <a:latin typeface="Calibri" charset="0"/>
              </a:rPr>
              <a:pPr eaLnBrk="1" hangingPunct="1"/>
              <a:t>3</a:t>
            </a:fld>
            <a:endParaRPr lang="th-TH" sz="12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C7A5E-C5A6-0545-BAA5-F9C024F010D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27798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8:notes"/>
          <p:cNvSpPr txBox="1">
            <a:spLocks noGrp="1"/>
          </p:cNvSpPr>
          <p:nvPr>
            <p:ph type="body" idx="1"/>
          </p:nvPr>
        </p:nvSpPr>
        <p:spPr>
          <a:xfrm>
            <a:off x="679160" y="4715406"/>
            <a:ext cx="5439355" cy="4467471"/>
          </a:xfrm>
          <a:prstGeom prst="rect">
            <a:avLst/>
          </a:prstGeom>
        </p:spPr>
        <p:txBody>
          <a:bodyPr spcFirstLastPara="1" wrap="square" lIns="91325" tIns="45650" rIns="91325" bIns="45650" anchor="t" anchorCtr="0">
            <a:noAutofit/>
          </a:bodyPr>
          <a:lstStyle/>
          <a:p>
            <a:pPr marL="0" lvl="0" indent="0">
              <a:spcBef>
                <a:spcPts val="540"/>
              </a:spcBef>
              <a:spcAft>
                <a:spcPts val="0"/>
              </a:spcAft>
              <a:buNone/>
            </a:pPr>
            <a:endParaRPr/>
          </a:p>
        </p:txBody>
      </p:sp>
      <p:sp>
        <p:nvSpPr>
          <p:cNvPr id="526" name="Google Shape;526;p8:notes"/>
          <p:cNvSpPr>
            <a:spLocks noGrp="1" noRot="1" noChangeAspect="1"/>
          </p:cNvSpPr>
          <p:nvPr>
            <p:ph type="sldImg" idx="2"/>
          </p:nvPr>
        </p:nvSpPr>
        <p:spPr>
          <a:xfrm>
            <a:off x="92075" y="746125"/>
            <a:ext cx="6615113"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40A19B1-8F21-406D-9332-997CCC02EEAA}" type="slidenum">
              <a:rPr lang="th-TH" smtClean="0"/>
              <a:pPr>
                <a:defRPr/>
              </a:pPr>
              <a:t>15</a:t>
            </a:fld>
            <a:endParaRPr lang="th-TH"/>
          </a:p>
        </p:txBody>
      </p:sp>
    </p:spTree>
    <p:extLst>
      <p:ext uri="{BB962C8B-B14F-4D97-AF65-F5344CB8AC3E}">
        <p14:creationId xmlns:p14="http://schemas.microsoft.com/office/powerpoint/2010/main" val="901003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40A19B1-8F21-406D-9332-997CCC02EEAA}" type="slidenum">
              <a:rPr lang="th-TH" smtClean="0"/>
              <a:pPr>
                <a:defRPr/>
              </a:pPr>
              <a:t>30</a:t>
            </a:fld>
            <a:endParaRPr lang="th-TH"/>
          </a:p>
        </p:txBody>
      </p:sp>
    </p:spTree>
    <p:extLst>
      <p:ext uri="{BB962C8B-B14F-4D97-AF65-F5344CB8AC3E}">
        <p14:creationId xmlns:p14="http://schemas.microsoft.com/office/powerpoint/2010/main" val="396363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40A19B1-8F21-406D-9332-997CCC02EEAA}" type="slidenum">
              <a:rPr lang="th-TH" smtClean="0"/>
              <a:pPr>
                <a:defRPr/>
              </a:pPr>
              <a:t>31</a:t>
            </a:fld>
            <a:endParaRPr lang="th-TH"/>
          </a:p>
        </p:txBody>
      </p:sp>
    </p:spTree>
    <p:extLst>
      <p:ext uri="{BB962C8B-B14F-4D97-AF65-F5344CB8AC3E}">
        <p14:creationId xmlns:p14="http://schemas.microsoft.com/office/powerpoint/2010/main" val="396363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3.xml"/><Relationship Id="rId1" Type="http://schemas.openxmlformats.org/officeDocument/2006/relationships/themeOverride" Target="../theme/themeOverride1.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2.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3.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4.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6.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7.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schemeClr val="bg1"/>
                </a:solidFill>
                <a:cs typeface="Arial" charset="0"/>
              </a:rPr>
              <a:t>HIV and AIDS</a:t>
            </a:r>
            <a:endParaRPr lang="th-TH" sz="3600" b="1" dirty="0">
              <a:solidFill>
                <a:schemeClr val="bg1"/>
              </a:solidFill>
            </a:endParaRPr>
          </a:p>
        </p:txBody>
      </p:sp>
      <p:sp>
        <p:nvSpPr>
          <p:cNvPr id="5" name="TextBox 4"/>
          <p:cNvSpPr txBox="1"/>
          <p:nvPr userDrawn="1"/>
        </p:nvSpPr>
        <p:spPr>
          <a:xfrm>
            <a:off x="359834" y="3570308"/>
            <a:ext cx="8191500" cy="638947"/>
          </a:xfrm>
          <a:prstGeom prst="rect">
            <a:avLst/>
          </a:prstGeom>
          <a:noFill/>
        </p:spPr>
        <p:txBody>
          <a:bodyPr lIns="99354" tIns="49684" rIns="99354" bIns="49684">
            <a:spAutoFit/>
          </a:bodyPr>
          <a:lstStyle/>
          <a:p>
            <a:pPr fontAlgn="auto">
              <a:spcBef>
                <a:spcPts val="0"/>
              </a:spcBef>
              <a:spcAft>
                <a:spcPts val="0"/>
              </a:spcAft>
              <a:defRPr/>
            </a:pPr>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cs typeface="+mn-cs"/>
            </a:endParaRPr>
          </a:p>
        </p:txBody>
      </p:sp>
      <p:sp>
        <p:nvSpPr>
          <p:cNvPr id="6" name="TextBox 5"/>
          <p:cNvSpPr txBox="1"/>
          <p:nvPr userDrawn="1"/>
        </p:nvSpPr>
        <p:spPr>
          <a:xfrm>
            <a:off x="359834" y="4025918"/>
            <a:ext cx="8191500" cy="500448"/>
          </a:xfrm>
          <a:prstGeom prst="rect">
            <a:avLst/>
          </a:prstGeom>
          <a:noFill/>
        </p:spPr>
        <p:txBody>
          <a:bodyPr lIns="99354" tIns="49684" rIns="99354" bIns="49684">
            <a:spAutoFit/>
          </a:bodyPr>
          <a:lstStyle/>
          <a:p>
            <a:pPr fontAlgn="auto">
              <a:spcBef>
                <a:spcPts val="0"/>
              </a:spcBef>
              <a:spcAft>
                <a:spcPts val="0"/>
              </a:spcAft>
              <a:defRPr/>
            </a:pPr>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cs typeface="+mn-cs"/>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232" tIns="45621" rIns="91232" bIns="45621"/>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7014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C4D3F6B5-26A9-4F28-8C74-63320D6ED238}" type="slidenum">
              <a:rPr lang="th-TH"/>
              <a:pPr>
                <a:defRPr/>
              </a:pPr>
              <a:t>‹#›</a:t>
            </a:fld>
            <a:endParaRPr lang="th-TH"/>
          </a:p>
        </p:txBody>
      </p:sp>
    </p:spTree>
    <p:extLst>
      <p:ext uri="{BB962C8B-B14F-4D97-AF65-F5344CB8AC3E}">
        <p14:creationId xmlns:p14="http://schemas.microsoft.com/office/powerpoint/2010/main" val="3045689681"/>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94"/>
        <p:cNvGrpSpPr/>
        <p:nvPr/>
      </p:nvGrpSpPr>
      <p:grpSpPr>
        <a:xfrm>
          <a:off x="0" y="0"/>
          <a:ext cx="0" cy="0"/>
          <a:chOff x="0" y="0"/>
          <a:chExt cx="0" cy="0"/>
        </a:xfrm>
      </p:grpSpPr>
      <p:sp>
        <p:nvSpPr>
          <p:cNvPr id="195" name="Google Shape;195;p33"/>
          <p:cNvSpPr txBox="1">
            <a:spLocks noGrp="1"/>
          </p:cNvSpPr>
          <p:nvPr>
            <p:ph type="body" idx="1"/>
          </p:nvPr>
        </p:nvSpPr>
        <p:spPr>
          <a:xfrm>
            <a:off x="660339" y="5929399"/>
            <a:ext cx="10198197" cy="788737"/>
          </a:xfrm>
          <a:prstGeom prst="rect">
            <a:avLst/>
          </a:prstGeom>
          <a:noFill/>
          <a:ln>
            <a:noFill/>
          </a:ln>
        </p:spPr>
        <p:txBody>
          <a:bodyPr spcFirstLastPara="1" wrap="square" lIns="91218" tIns="45599" rIns="91218" bIns="45599" anchor="b" anchorCtr="0"/>
          <a:lstStyle>
            <a:lvl1pPr marL="456184" marR="0" lvl="0" indent="-228097"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361" marR="0" lvl="1"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543" marR="0" lvl="2"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708" marR="0" lvl="3"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900" marR="0" lvl="4"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96" name="Google Shape;196;p33"/>
          <p:cNvSpPr txBox="1">
            <a:spLocks noGrp="1"/>
          </p:cNvSpPr>
          <p:nvPr>
            <p:ph type="body" idx="2"/>
          </p:nvPr>
        </p:nvSpPr>
        <p:spPr>
          <a:xfrm>
            <a:off x="660338" y="1571615"/>
            <a:ext cx="10769700" cy="4000528"/>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8543" marR="0" lvl="2"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4708" marR="0" lvl="3"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0900" marR="0" lvl="4"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97" name="Google Shape;197;p33"/>
          <p:cNvSpPr txBox="1">
            <a:spLocks noGrp="1"/>
          </p:cNvSpPr>
          <p:nvPr>
            <p:ph type="body" idx="3"/>
          </p:nvPr>
        </p:nvSpPr>
        <p:spPr>
          <a:xfrm>
            <a:off x="660333" y="5572140"/>
            <a:ext cx="10769704" cy="357190"/>
          </a:xfrm>
          <a:prstGeom prst="rect">
            <a:avLst/>
          </a:prstGeom>
          <a:noFill/>
          <a:ln>
            <a:noFill/>
          </a:ln>
        </p:spPr>
        <p:txBody>
          <a:bodyPr spcFirstLastPara="1" wrap="square" lIns="91218" tIns="45599" rIns="91218" bIns="45599" anchor="t" anchorCtr="0"/>
          <a:lstStyle>
            <a:lvl1pPr marL="456184" marR="0" lvl="0" indent="-228097"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8543" marR="0" lvl="2"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4708" marR="0" lvl="3"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0900" marR="0" lvl="4"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98" name="Google Shape;198;p33"/>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138085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4" tIns="58486" rIns="116984" bIns="58486">
            <a:normAutofit/>
          </a:bodyPr>
          <a:lstStyle>
            <a:lvl1pPr marL="682375" marR="0" indent="-682375" algn="l" defTabSz="11697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00" indent="0" algn="ctr">
              <a:buNone/>
              <a:defRPr>
                <a:solidFill>
                  <a:schemeClr val="tx1">
                    <a:tint val="75000"/>
                  </a:schemeClr>
                </a:solidFill>
              </a:defRPr>
            </a:lvl2pPr>
            <a:lvl3pPr marL="1169779" indent="0" algn="ctr">
              <a:buNone/>
              <a:defRPr>
                <a:solidFill>
                  <a:schemeClr val="tx1">
                    <a:tint val="75000"/>
                  </a:schemeClr>
                </a:solidFill>
              </a:defRPr>
            </a:lvl3pPr>
            <a:lvl4pPr marL="1754657" indent="0" algn="ctr">
              <a:buNone/>
              <a:defRPr>
                <a:solidFill>
                  <a:schemeClr val="tx1">
                    <a:tint val="75000"/>
                  </a:schemeClr>
                </a:solidFill>
              </a:defRPr>
            </a:lvl4pPr>
            <a:lvl5pPr marL="2339560" indent="0" algn="ctr">
              <a:buNone/>
              <a:defRPr>
                <a:solidFill>
                  <a:schemeClr val="tx1">
                    <a:tint val="75000"/>
                  </a:schemeClr>
                </a:solidFill>
              </a:defRPr>
            </a:lvl5pPr>
            <a:lvl6pPr marL="2924442" indent="0" algn="ctr">
              <a:buNone/>
              <a:defRPr>
                <a:solidFill>
                  <a:schemeClr val="tx1">
                    <a:tint val="75000"/>
                  </a:schemeClr>
                </a:solidFill>
              </a:defRPr>
            </a:lvl6pPr>
            <a:lvl7pPr marL="3509312" indent="0" algn="ctr">
              <a:buNone/>
              <a:defRPr>
                <a:solidFill>
                  <a:schemeClr val="tx1">
                    <a:tint val="75000"/>
                  </a:schemeClr>
                </a:solidFill>
              </a:defRPr>
            </a:lvl7pPr>
            <a:lvl8pPr marL="4094225" indent="0" algn="ctr">
              <a:buNone/>
              <a:defRPr>
                <a:solidFill>
                  <a:schemeClr val="tx1">
                    <a:tint val="75000"/>
                  </a:schemeClr>
                </a:solidFill>
              </a:defRPr>
            </a:lvl8pPr>
            <a:lvl9pPr marL="46791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6227592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95507256"/>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25945558"/>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6392408"/>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93549473"/>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69498788"/>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4" tIns="58486" rIns="116984" bIns="584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90613471"/>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5"/>
            <a:ext cx="10198197" cy="788737"/>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4" tIns="58486" rIns="116984" bIns="584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4" tIns="58486" rIns="116984" bIns="584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62279775"/>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07" tIns="58498" rIns="117007" bIns="58498">
            <a:normAutofit/>
          </a:bodyPr>
          <a:lstStyle>
            <a:lvl1pPr marL="682511" marR="0" indent="-682511" algn="l" defTabSz="117001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15" indent="0" algn="ctr">
              <a:buNone/>
              <a:defRPr>
                <a:solidFill>
                  <a:schemeClr val="tx1">
                    <a:tint val="75000"/>
                  </a:schemeClr>
                </a:solidFill>
              </a:defRPr>
            </a:lvl2pPr>
            <a:lvl3pPr marL="1170013" indent="0" algn="ctr">
              <a:buNone/>
              <a:defRPr>
                <a:solidFill>
                  <a:schemeClr val="tx1">
                    <a:tint val="75000"/>
                  </a:schemeClr>
                </a:solidFill>
              </a:defRPr>
            </a:lvl3pPr>
            <a:lvl4pPr marL="1755009" indent="0" algn="ctr">
              <a:buNone/>
              <a:defRPr>
                <a:solidFill>
                  <a:schemeClr val="tx1">
                    <a:tint val="75000"/>
                  </a:schemeClr>
                </a:solidFill>
              </a:defRPr>
            </a:lvl4pPr>
            <a:lvl5pPr marL="2340028" indent="0" algn="ctr">
              <a:buNone/>
              <a:defRPr>
                <a:solidFill>
                  <a:schemeClr val="tx1">
                    <a:tint val="75000"/>
                  </a:schemeClr>
                </a:solidFill>
              </a:defRPr>
            </a:lvl5pPr>
            <a:lvl6pPr marL="2925025" indent="0" algn="ctr">
              <a:buNone/>
              <a:defRPr>
                <a:solidFill>
                  <a:schemeClr val="tx1">
                    <a:tint val="75000"/>
                  </a:schemeClr>
                </a:solidFill>
              </a:defRPr>
            </a:lvl6pPr>
            <a:lvl7pPr marL="3510016" indent="0" algn="ctr">
              <a:buNone/>
              <a:defRPr>
                <a:solidFill>
                  <a:schemeClr val="tx1">
                    <a:tint val="75000"/>
                  </a:schemeClr>
                </a:solidFill>
              </a:defRPr>
            </a:lvl7pPr>
            <a:lvl8pPr marL="4095043" indent="0" algn="ctr">
              <a:buNone/>
              <a:defRPr>
                <a:solidFill>
                  <a:schemeClr val="tx1">
                    <a:tint val="75000"/>
                  </a:schemeClr>
                </a:solidFill>
              </a:defRPr>
            </a:lvl8pPr>
            <a:lvl9pPr marL="468005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151881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E3A673-E6B7-4F5C-B50A-A58BFE9DAFB7}" type="slidenum">
              <a:rPr lang="th-TH"/>
              <a:pPr>
                <a:defRPr/>
              </a:pPr>
              <a:t>‹#›</a:t>
            </a:fld>
            <a:endParaRPr lang="th-TH"/>
          </a:p>
        </p:txBody>
      </p:sp>
    </p:spTree>
    <p:extLst>
      <p:ext uri="{BB962C8B-B14F-4D97-AF65-F5344CB8AC3E}">
        <p14:creationId xmlns:p14="http://schemas.microsoft.com/office/powerpoint/2010/main" val="171511316"/>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5005721"/>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0797356"/>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84244929"/>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93141345"/>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16293103"/>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07" tIns="58498" rIns="117007" bIns="5849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40272965"/>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9"/>
            <a:ext cx="10198197" cy="788737"/>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07" tIns="58498" rIns="117007" bIns="5849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07" tIns="58498" rIns="117007" bIns="5849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93043191"/>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4" tIns="58513" rIns="117034" bIns="58513" anchor="ctr"/>
          <a:lstStyle/>
          <a:p>
            <a:pPr algn="ctr" defTabSz="117029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34" tIns="58513" rIns="117034" bIns="58513">
            <a:normAutofit/>
          </a:bodyPr>
          <a:lstStyle>
            <a:lvl1pPr marL="682675" marR="0" indent="-682675" algn="l" defTabSz="117029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55" indent="0" algn="ctr">
              <a:buNone/>
              <a:defRPr>
                <a:solidFill>
                  <a:schemeClr val="tx1">
                    <a:tint val="75000"/>
                  </a:schemeClr>
                </a:solidFill>
              </a:defRPr>
            </a:lvl2pPr>
            <a:lvl3pPr marL="1170293" indent="0" algn="ctr">
              <a:buNone/>
              <a:defRPr>
                <a:solidFill>
                  <a:schemeClr val="tx1">
                    <a:tint val="75000"/>
                  </a:schemeClr>
                </a:solidFill>
              </a:defRPr>
            </a:lvl3pPr>
            <a:lvl4pPr marL="1755432" indent="0" algn="ctr">
              <a:buNone/>
              <a:defRPr>
                <a:solidFill>
                  <a:schemeClr val="tx1">
                    <a:tint val="75000"/>
                  </a:schemeClr>
                </a:solidFill>
              </a:defRPr>
            </a:lvl4pPr>
            <a:lvl5pPr marL="2340590" indent="0" algn="ctr">
              <a:buNone/>
              <a:defRPr>
                <a:solidFill>
                  <a:schemeClr val="tx1">
                    <a:tint val="75000"/>
                  </a:schemeClr>
                </a:solidFill>
              </a:defRPr>
            </a:lvl5pPr>
            <a:lvl6pPr marL="2925725" indent="0" algn="ctr">
              <a:buNone/>
              <a:defRPr>
                <a:solidFill>
                  <a:schemeClr val="tx1">
                    <a:tint val="75000"/>
                  </a:schemeClr>
                </a:solidFill>
              </a:defRPr>
            </a:lvl6pPr>
            <a:lvl7pPr marL="3510862" indent="0" algn="ctr">
              <a:buNone/>
              <a:defRPr>
                <a:solidFill>
                  <a:schemeClr val="tx1">
                    <a:tint val="75000"/>
                  </a:schemeClr>
                </a:solidFill>
              </a:defRPr>
            </a:lvl7pPr>
            <a:lvl8pPr marL="4096025" indent="0" algn="ctr">
              <a:buNone/>
              <a:defRPr>
                <a:solidFill>
                  <a:schemeClr val="tx1">
                    <a:tint val="75000"/>
                  </a:schemeClr>
                </a:solidFill>
              </a:defRPr>
            </a:lvl8pPr>
            <a:lvl9pPr marL="468117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34" tIns="58513" rIns="117034" bIns="585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4" tIns="58513" rIns="117034" bIns="585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66039577"/>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4" tIns="58513" rIns="117034" bIns="58513" anchor="ctr"/>
          <a:lstStyle/>
          <a:p>
            <a:pPr algn="ctr" defTabSz="117029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4" tIns="58513" rIns="117034" bIns="585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34" tIns="58513" rIns="117034" bIns="585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4" tIns="58513" rIns="117034" bIns="585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1881798"/>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4" tIns="58513" rIns="117034" bIns="58513" anchor="ctr"/>
          <a:lstStyle/>
          <a:p>
            <a:pPr algn="ctr" defTabSz="117029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4" tIns="58513" rIns="117034" bIns="585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34" tIns="58513" rIns="117034" bIns="585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34" tIns="58513" rIns="117034" bIns="585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4" tIns="58513" rIns="117034" bIns="585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2448973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C5D15AD-751C-43F5-AA58-5A0A13BF98D3}" type="slidenum">
              <a:rPr lang="th-TH"/>
              <a:pPr>
                <a:defRPr/>
              </a:pPr>
              <a:t>‹#›</a:t>
            </a:fld>
            <a:endParaRPr lang="th-TH"/>
          </a:p>
        </p:txBody>
      </p:sp>
    </p:spTree>
    <p:extLst>
      <p:ext uri="{BB962C8B-B14F-4D97-AF65-F5344CB8AC3E}">
        <p14:creationId xmlns:p14="http://schemas.microsoft.com/office/powerpoint/2010/main" val="2936645176"/>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4" tIns="58513" rIns="117034" bIns="58513" anchor="ctr"/>
          <a:lstStyle/>
          <a:p>
            <a:pPr algn="ctr" defTabSz="117029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4" tIns="58513" rIns="117034" bIns="585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34" tIns="58513" rIns="117034" bIns="585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34" tIns="58513" rIns="117034" bIns="585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34" tIns="58513" rIns="117034" bIns="585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34" tIns="58513" rIns="117034" bIns="585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34" tIns="58513" rIns="117034" bIns="585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2459060"/>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4" tIns="58513" rIns="117034" bIns="58513" anchor="ctr"/>
          <a:lstStyle/>
          <a:p>
            <a:pPr algn="ctr" defTabSz="117029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4" tIns="58513" rIns="117034" bIns="585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26497660"/>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53105449"/>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4" tIns="58513" rIns="117034" bIns="58513" anchor="ctr"/>
          <a:lstStyle/>
          <a:p>
            <a:pPr algn="ctr" defTabSz="117029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34" tIns="58513" rIns="117034" bIns="585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34" tIns="58513" rIns="117034" bIns="585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34" tIns="58513" rIns="117034" bIns="585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4" tIns="58513" rIns="117034" bIns="585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58063165"/>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2"/>
            <a:ext cx="10198197" cy="788737"/>
          </a:xfrm>
          <a:prstGeom prst="rect">
            <a:avLst/>
          </a:prstGeom>
        </p:spPr>
        <p:txBody>
          <a:bodyPr lIns="117034" tIns="58513" rIns="117034" bIns="585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34" tIns="58513" rIns="117034" bIns="585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34" tIns="58513" rIns="117034" bIns="585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6120307"/>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61" tIns="58527" rIns="117061" bIns="58527">
            <a:normAutofit/>
          </a:bodyPr>
          <a:lstStyle>
            <a:lvl1pPr marL="682838" marR="0" indent="-682838" algn="l" defTabSz="117057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95" indent="0" algn="ctr">
              <a:buNone/>
              <a:defRPr>
                <a:solidFill>
                  <a:schemeClr val="tx1">
                    <a:tint val="75000"/>
                  </a:schemeClr>
                </a:solidFill>
              </a:defRPr>
            </a:lvl2pPr>
            <a:lvl3pPr marL="1170572" indent="0" algn="ctr">
              <a:buNone/>
              <a:defRPr>
                <a:solidFill>
                  <a:schemeClr val="tx1">
                    <a:tint val="75000"/>
                  </a:schemeClr>
                </a:solidFill>
              </a:defRPr>
            </a:lvl3pPr>
            <a:lvl4pPr marL="1755855" indent="0" algn="ctr">
              <a:buNone/>
              <a:defRPr>
                <a:solidFill>
                  <a:schemeClr val="tx1">
                    <a:tint val="75000"/>
                  </a:schemeClr>
                </a:solidFill>
              </a:defRPr>
            </a:lvl4pPr>
            <a:lvl5pPr marL="2341151" indent="0" algn="ctr">
              <a:buNone/>
              <a:defRPr>
                <a:solidFill>
                  <a:schemeClr val="tx1">
                    <a:tint val="75000"/>
                  </a:schemeClr>
                </a:solidFill>
              </a:defRPr>
            </a:lvl5pPr>
            <a:lvl6pPr marL="2926425" indent="0" algn="ctr">
              <a:buNone/>
              <a:defRPr>
                <a:solidFill>
                  <a:schemeClr val="tx1">
                    <a:tint val="75000"/>
                  </a:schemeClr>
                </a:solidFill>
              </a:defRPr>
            </a:lvl6pPr>
            <a:lvl7pPr marL="3511707" indent="0" algn="ctr">
              <a:buNone/>
              <a:defRPr>
                <a:solidFill>
                  <a:schemeClr val="tx1">
                    <a:tint val="75000"/>
                  </a:schemeClr>
                </a:solidFill>
              </a:defRPr>
            </a:lvl7pPr>
            <a:lvl8pPr marL="4097007" indent="0" algn="ctr">
              <a:buNone/>
              <a:defRPr>
                <a:solidFill>
                  <a:schemeClr val="tx1">
                    <a:tint val="75000"/>
                  </a:schemeClr>
                </a:solidFill>
              </a:defRPr>
            </a:lvl8pPr>
            <a:lvl9pPr marL="468229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18737048"/>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0323243"/>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36913046"/>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61" tIns="58527" rIns="117061" bIns="5852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61" tIns="58527" rIns="117061" bIns="5852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13282522"/>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9236879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8847299F-BC2A-477F-9982-9EDFC32F83BA}" type="slidenum">
              <a:rPr lang="th-TH"/>
              <a:pPr>
                <a:defRPr/>
              </a:pPr>
              <a:t>‹#›</a:t>
            </a:fld>
            <a:endParaRPr lang="th-TH"/>
          </a:p>
        </p:txBody>
      </p:sp>
    </p:spTree>
    <p:extLst>
      <p:ext uri="{BB962C8B-B14F-4D97-AF65-F5344CB8AC3E}">
        <p14:creationId xmlns:p14="http://schemas.microsoft.com/office/powerpoint/2010/main" val="3016733207"/>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35936982"/>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61" tIns="58527" rIns="117061" bIns="5852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35189549"/>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5"/>
            <a:ext cx="10198197" cy="788737"/>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61" tIns="58527" rIns="117061" bIns="5852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61" tIns="58527" rIns="117061" bIns="5852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07404100"/>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93" tIns="58543" rIns="117093" bIns="58543">
            <a:normAutofit/>
          </a:bodyPr>
          <a:lstStyle>
            <a:lvl1pPr marL="683029" marR="0" indent="-683029" algn="l" defTabSz="117090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456" indent="0" algn="ctr">
              <a:buNone/>
              <a:defRPr>
                <a:solidFill>
                  <a:schemeClr val="tx1">
                    <a:tint val="75000"/>
                  </a:schemeClr>
                </a:solidFill>
              </a:defRPr>
            </a:lvl2pPr>
            <a:lvl3pPr marL="1170901" indent="0" algn="ctr">
              <a:buNone/>
              <a:defRPr>
                <a:solidFill>
                  <a:schemeClr val="tx1">
                    <a:tint val="75000"/>
                  </a:schemeClr>
                </a:solidFill>
              </a:defRPr>
            </a:lvl3pPr>
            <a:lvl4pPr marL="1756348" indent="0" algn="ctr">
              <a:buNone/>
              <a:defRPr>
                <a:solidFill>
                  <a:schemeClr val="tx1">
                    <a:tint val="75000"/>
                  </a:schemeClr>
                </a:solidFill>
              </a:defRPr>
            </a:lvl4pPr>
            <a:lvl5pPr marL="2341806" indent="0" algn="ctr">
              <a:buNone/>
              <a:defRPr>
                <a:solidFill>
                  <a:schemeClr val="tx1">
                    <a:tint val="75000"/>
                  </a:schemeClr>
                </a:solidFill>
              </a:defRPr>
            </a:lvl5pPr>
            <a:lvl6pPr marL="2927242" indent="0" algn="ctr">
              <a:buNone/>
              <a:defRPr>
                <a:solidFill>
                  <a:schemeClr val="tx1">
                    <a:tint val="75000"/>
                  </a:schemeClr>
                </a:solidFill>
              </a:defRPr>
            </a:lvl6pPr>
            <a:lvl7pPr marL="3512694" indent="0" algn="ctr">
              <a:buNone/>
              <a:defRPr>
                <a:solidFill>
                  <a:schemeClr val="tx1">
                    <a:tint val="75000"/>
                  </a:schemeClr>
                </a:solidFill>
              </a:defRPr>
            </a:lvl7pPr>
            <a:lvl8pPr marL="4098154" indent="0" algn="ctr">
              <a:buNone/>
              <a:defRPr>
                <a:solidFill>
                  <a:schemeClr val="tx1">
                    <a:tint val="75000"/>
                  </a:schemeClr>
                </a:solidFill>
              </a:defRPr>
            </a:lvl8pPr>
            <a:lvl9pPr marL="468360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28670422"/>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24122638"/>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091379"/>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93" tIns="58543" rIns="117093" bIns="585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93" tIns="58543" rIns="117093" bIns="585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25712632"/>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69998132"/>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40604436"/>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93" tIns="58543" rIns="117093" bIns="5854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2833156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0222024-AE09-47C2-B1A6-262404387F6C}" type="slidenum">
              <a:rPr lang="th-TH"/>
              <a:pPr>
                <a:defRPr/>
              </a:pPr>
              <a:t>‹#›</a:t>
            </a:fld>
            <a:endParaRPr lang="th-TH"/>
          </a:p>
        </p:txBody>
      </p:sp>
    </p:spTree>
    <p:extLst>
      <p:ext uri="{BB962C8B-B14F-4D97-AF65-F5344CB8AC3E}">
        <p14:creationId xmlns:p14="http://schemas.microsoft.com/office/powerpoint/2010/main" val="3246109097"/>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6"/>
            <a:ext cx="10198197" cy="788737"/>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93" tIns="58543" rIns="117093" bIns="5854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93" tIns="58543" rIns="117093" bIns="5854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94216"/>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30" tIns="58563" rIns="117130" bIns="58563">
            <a:normAutofit/>
          </a:bodyPr>
          <a:lstStyle>
            <a:lvl1pPr marL="683248" marR="0" indent="-683248" algn="l" defTabSz="117127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642" indent="0" algn="ctr">
              <a:buNone/>
              <a:defRPr>
                <a:solidFill>
                  <a:schemeClr val="tx1">
                    <a:tint val="75000"/>
                  </a:schemeClr>
                </a:solidFill>
              </a:defRPr>
            </a:lvl2pPr>
            <a:lvl3pPr marL="1171275" indent="0" algn="ctr">
              <a:buNone/>
              <a:defRPr>
                <a:solidFill>
                  <a:schemeClr val="tx1">
                    <a:tint val="75000"/>
                  </a:schemeClr>
                </a:solidFill>
              </a:defRPr>
            </a:lvl3pPr>
            <a:lvl4pPr marL="1756912" indent="0" algn="ctr">
              <a:buNone/>
              <a:defRPr>
                <a:solidFill>
                  <a:schemeClr val="tx1">
                    <a:tint val="75000"/>
                  </a:schemeClr>
                </a:solidFill>
              </a:defRPr>
            </a:lvl4pPr>
            <a:lvl5pPr marL="2342555" indent="0" algn="ctr">
              <a:buNone/>
              <a:defRPr>
                <a:solidFill>
                  <a:schemeClr val="tx1">
                    <a:tint val="75000"/>
                  </a:schemeClr>
                </a:solidFill>
              </a:defRPr>
            </a:lvl5pPr>
            <a:lvl6pPr marL="2928183" indent="0" algn="ctr">
              <a:buNone/>
              <a:defRPr>
                <a:solidFill>
                  <a:schemeClr val="tx1">
                    <a:tint val="75000"/>
                  </a:schemeClr>
                </a:solidFill>
              </a:defRPr>
            </a:lvl6pPr>
            <a:lvl7pPr marL="3513821" indent="0" algn="ctr">
              <a:buNone/>
              <a:defRPr>
                <a:solidFill>
                  <a:schemeClr val="tx1">
                    <a:tint val="75000"/>
                  </a:schemeClr>
                </a:solidFill>
              </a:defRPr>
            </a:lvl7pPr>
            <a:lvl8pPr marL="4099467" indent="0" algn="ctr">
              <a:buNone/>
              <a:defRPr>
                <a:solidFill>
                  <a:schemeClr val="tx1">
                    <a:tint val="75000"/>
                  </a:schemeClr>
                </a:solidFill>
              </a:defRPr>
            </a:lvl8pPr>
            <a:lvl9pPr marL="46851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78347749"/>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97360755"/>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30169502"/>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30" tIns="58563" rIns="117130" bIns="5856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30" tIns="58563" rIns="117130" bIns="5856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945828"/>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89656839"/>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63587880"/>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30" tIns="58563" rIns="117130" bIns="5856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16023353"/>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7"/>
            <a:ext cx="10198197" cy="788737"/>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30" tIns="58563" rIns="117130" bIns="5856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30" tIns="58563" rIns="117130" bIns="5856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2406599"/>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75" tIns="58586" rIns="117175" bIns="58586">
            <a:normAutofit/>
          </a:bodyPr>
          <a:lstStyle>
            <a:lvl1pPr marL="683520" marR="0" indent="-683520" algn="l" defTabSz="117174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74" indent="0" algn="ctr">
              <a:buNone/>
              <a:defRPr>
                <a:solidFill>
                  <a:schemeClr val="tx1">
                    <a:tint val="75000"/>
                  </a:schemeClr>
                </a:solidFill>
              </a:defRPr>
            </a:lvl2pPr>
            <a:lvl3pPr marL="1171745" indent="0" algn="ctr">
              <a:buNone/>
              <a:defRPr>
                <a:solidFill>
                  <a:schemeClr val="tx1">
                    <a:tint val="75000"/>
                  </a:schemeClr>
                </a:solidFill>
              </a:defRPr>
            </a:lvl3pPr>
            <a:lvl4pPr marL="1757616" indent="0" algn="ctr">
              <a:buNone/>
              <a:defRPr>
                <a:solidFill>
                  <a:schemeClr val="tx1">
                    <a:tint val="75000"/>
                  </a:schemeClr>
                </a:solidFill>
              </a:defRPr>
            </a:lvl4pPr>
            <a:lvl5pPr marL="2343491" indent="0" algn="ctr">
              <a:buNone/>
              <a:defRPr>
                <a:solidFill>
                  <a:schemeClr val="tx1">
                    <a:tint val="75000"/>
                  </a:schemeClr>
                </a:solidFill>
              </a:defRPr>
            </a:lvl5pPr>
            <a:lvl6pPr marL="2929358" indent="0" algn="ctr">
              <a:buNone/>
              <a:defRPr>
                <a:solidFill>
                  <a:schemeClr val="tx1">
                    <a:tint val="75000"/>
                  </a:schemeClr>
                </a:solidFill>
              </a:defRPr>
            </a:lvl6pPr>
            <a:lvl7pPr marL="3515231" indent="0" algn="ctr">
              <a:buNone/>
              <a:defRPr>
                <a:solidFill>
                  <a:schemeClr val="tx1">
                    <a:tint val="75000"/>
                  </a:schemeClr>
                </a:solidFill>
              </a:defRPr>
            </a:lvl7pPr>
            <a:lvl8pPr marL="4101108" indent="0" algn="ctr">
              <a:buNone/>
              <a:defRPr>
                <a:solidFill>
                  <a:schemeClr val="tx1">
                    <a:tint val="75000"/>
                  </a:schemeClr>
                </a:solidFill>
              </a:defRPr>
            </a:lvl8pPr>
            <a:lvl9pPr marL="46869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226231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4205BDD-A0BC-4DD6-943E-39BF5C4DCD41}" type="slidenum">
              <a:rPr lang="th-TH"/>
              <a:pPr>
                <a:defRPr/>
              </a:pPr>
              <a:t>‹#›</a:t>
            </a:fld>
            <a:endParaRPr lang="th-TH" dirty="0"/>
          </a:p>
        </p:txBody>
      </p:sp>
    </p:spTree>
    <p:extLst>
      <p:ext uri="{BB962C8B-B14F-4D97-AF65-F5344CB8AC3E}">
        <p14:creationId xmlns:p14="http://schemas.microsoft.com/office/powerpoint/2010/main" val="2335036012"/>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87579440"/>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1481087"/>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1301741"/>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25332811"/>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53394181"/>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75" tIns="58586" rIns="117175" bIns="585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09806755"/>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5"/>
            <a:ext cx="10198197" cy="788737"/>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75" tIns="58586" rIns="117175" bIns="585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75" tIns="58586" rIns="117175" bIns="585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5557414"/>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35316"/>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25885605"/>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196901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207145E-589D-469D-8035-4535E4A56BB1}" type="slidenum">
              <a:rPr lang="th-TH"/>
              <a:pPr>
                <a:defRPr/>
              </a:pPr>
              <a:t>‹#›</a:t>
            </a:fld>
            <a:endParaRPr lang="th-TH" dirty="0"/>
          </a:p>
        </p:txBody>
      </p:sp>
    </p:spTree>
    <p:extLst>
      <p:ext uri="{BB962C8B-B14F-4D97-AF65-F5344CB8AC3E}">
        <p14:creationId xmlns:p14="http://schemas.microsoft.com/office/powerpoint/2010/main" val="880006179"/>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71651616"/>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73062550"/>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99232120"/>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38557938"/>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9625266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67FC49ED-BCE7-4FA1-B7D7-2115E3920A8C}" type="slidenum">
              <a:rPr lang="th-TH"/>
              <a:pPr>
                <a:defRPr/>
              </a:pPr>
              <a:t>‹#›</a:t>
            </a:fld>
            <a:endParaRPr lang="th-TH"/>
          </a:p>
        </p:txBody>
      </p:sp>
    </p:spTree>
    <p:extLst>
      <p:ext uri="{BB962C8B-B14F-4D97-AF65-F5344CB8AC3E}">
        <p14:creationId xmlns:p14="http://schemas.microsoft.com/office/powerpoint/2010/main" val="299644110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8017D603-72EE-40AD-AB6B-9C0ED6598E5C}" type="slidenum">
              <a:rPr lang="th-TH"/>
              <a:pPr>
                <a:defRPr/>
              </a:pPr>
              <a:t>‹#›</a:t>
            </a:fld>
            <a:endParaRPr lang="th-TH"/>
          </a:p>
        </p:txBody>
      </p:sp>
    </p:spTree>
    <p:extLst>
      <p:ext uri="{BB962C8B-B14F-4D97-AF65-F5344CB8AC3E}">
        <p14:creationId xmlns:p14="http://schemas.microsoft.com/office/powerpoint/2010/main" val="414288254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AB9E076-D386-40D5-A783-E96C6A14A17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56044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lIns="91232" tIns="45621" rIns="91232" bIns="45621"/>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323285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6555AE9-2FCF-4C4E-88E1-D68F610A3E0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5023700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00D10E9-95AC-4A94-9722-7007859F7A8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727928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F3250590-9BDD-4538-BE88-65D402E8DB8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197198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AB15613-C859-4320-8F7A-26E2780A219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9444280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45D68A1-D144-4FAE-BEA5-7DAD36324AC4}"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4962087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4423B8FC-D8CE-4B50-B4D3-8222B8328E4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397891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C4D3F6B5-26A9-4F28-8C74-63320D6ED2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470333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prstClr val="white"/>
                </a:solidFill>
                <a:cs typeface="Arial" charset="0"/>
              </a:rPr>
              <a:t>HIV and AIDS</a:t>
            </a:r>
            <a:endParaRPr lang="th-TH" sz="3600" b="1" dirty="0">
              <a:solidFill>
                <a:prstClr val="white"/>
              </a:solidFill>
            </a:endParaRPr>
          </a:p>
        </p:txBody>
      </p:sp>
      <p:sp>
        <p:nvSpPr>
          <p:cNvPr id="5" name="TextBox 4"/>
          <p:cNvSpPr txBox="1"/>
          <p:nvPr userDrawn="1"/>
        </p:nvSpPr>
        <p:spPr>
          <a:xfrm>
            <a:off x="359834" y="3570308"/>
            <a:ext cx="8191500" cy="638947"/>
          </a:xfrm>
          <a:prstGeom prst="rect">
            <a:avLst/>
          </a:prstGeom>
          <a:noFill/>
        </p:spPr>
        <p:txBody>
          <a:bodyPr lIns="99354" tIns="49684" rIns="99354" bIns="49684">
            <a:spAutoFit/>
          </a:bodyPr>
          <a:lstStyle/>
          <a:p>
            <a:pPr fontAlgn="auto">
              <a:spcBef>
                <a:spcPts val="0"/>
              </a:spcBef>
              <a:spcAft>
                <a:spcPts val="0"/>
              </a:spcAft>
              <a:defRPr/>
            </a:pPr>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cs typeface="Cordia New"/>
            </a:endParaRPr>
          </a:p>
        </p:txBody>
      </p:sp>
      <p:sp>
        <p:nvSpPr>
          <p:cNvPr id="6" name="TextBox 5"/>
          <p:cNvSpPr txBox="1"/>
          <p:nvPr userDrawn="1"/>
        </p:nvSpPr>
        <p:spPr>
          <a:xfrm>
            <a:off x="359834" y="4025918"/>
            <a:ext cx="8191500" cy="500448"/>
          </a:xfrm>
          <a:prstGeom prst="rect">
            <a:avLst/>
          </a:prstGeom>
          <a:noFill/>
        </p:spPr>
        <p:txBody>
          <a:bodyPr lIns="99354" tIns="49684" rIns="99354" bIns="49684">
            <a:spAutoFit/>
          </a:bodyPr>
          <a:lstStyle/>
          <a:p>
            <a:pPr fontAlgn="auto">
              <a:spcBef>
                <a:spcPts val="0"/>
              </a:spcBef>
              <a:spcAft>
                <a:spcPts val="0"/>
              </a:spcAft>
              <a:defRPr/>
            </a:pPr>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cs typeface="Cordia New"/>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232" tIns="45621" rIns="91232" bIns="45621"/>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106832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232" tIns="45621" rIns="91232" bIns="45621"/>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374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AB9E076-D386-40D5-A783-E96C6A14A17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4348612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AB9E076-D386-40D5-A783-E96C6A14A171}" type="slidenum">
              <a:rPr lang="th-TH"/>
              <a:pPr>
                <a:defRPr/>
              </a:pPr>
              <a:t>‹#›</a:t>
            </a:fld>
            <a:endParaRPr lang="th-TH"/>
          </a:p>
        </p:txBody>
      </p:sp>
    </p:spTree>
    <p:extLst>
      <p:ext uri="{BB962C8B-B14F-4D97-AF65-F5344CB8AC3E}">
        <p14:creationId xmlns:p14="http://schemas.microsoft.com/office/powerpoint/2010/main" val="255750470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6555AE9-2FCF-4C4E-88E1-D68F610A3E0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3801061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00D10E9-95AC-4A94-9722-7007859F7A8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9108201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F3250590-9BDD-4538-BE88-65D402E8DB8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1783424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AB15613-C859-4320-8F7A-26E2780A219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2780796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45D68A1-D144-4FAE-BEA5-7DAD36324AC4}"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965993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4423B8FC-D8CE-4B50-B4D3-8222B8328E4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611015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C4D3F6B5-26A9-4F28-8C74-63320D6ED2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0845216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E3A673-E6B7-4F5C-B50A-A58BFE9DAFB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0713901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C5D15AD-751C-43F5-AA58-5A0A13BF98D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255200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8847299F-BC2A-477F-9982-9EDFC32F83B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3897598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6555AE9-2FCF-4C4E-88E1-D68F610A3E0C}" type="slidenum">
              <a:rPr lang="th-TH"/>
              <a:pPr>
                <a:defRPr/>
              </a:pPr>
              <a:t>‹#›</a:t>
            </a:fld>
            <a:endParaRPr lang="th-TH"/>
          </a:p>
        </p:txBody>
      </p:sp>
    </p:spTree>
    <p:extLst>
      <p:ext uri="{BB962C8B-B14F-4D97-AF65-F5344CB8AC3E}">
        <p14:creationId xmlns:p14="http://schemas.microsoft.com/office/powerpoint/2010/main" val="353279936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0222024-AE09-47C2-B1A6-262404387F6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696836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4205BDD-A0BC-4DD6-943E-39BF5C4DCD4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8631806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207145E-589D-469D-8035-4535E4A56BB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1966544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67FC49ED-BCE7-4FA1-B7D7-2115E3920A8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4569039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8017D603-72EE-40AD-AB6B-9C0ED6598E5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081292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4506784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764172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934378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8392875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08908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00D10E9-95AC-4A94-9722-7007859F7A89}" type="slidenum">
              <a:rPr lang="th-TH"/>
              <a:pPr>
                <a:defRPr/>
              </a:pPr>
              <a:t>‹#›</a:t>
            </a:fld>
            <a:endParaRPr lang="th-TH"/>
          </a:p>
        </p:txBody>
      </p:sp>
    </p:spTree>
    <p:extLst>
      <p:ext uri="{BB962C8B-B14F-4D97-AF65-F5344CB8AC3E}">
        <p14:creationId xmlns:p14="http://schemas.microsoft.com/office/powerpoint/2010/main" val="318099139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9685363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32187732"/>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2950259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62826017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25754617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82493396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40437582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66473294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2532330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87843554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F3250590-9BDD-4538-BE88-65D402E8DB86}" type="slidenum">
              <a:rPr lang="th-TH"/>
              <a:pPr>
                <a:defRPr/>
              </a:pPr>
              <a:t>‹#›</a:t>
            </a:fld>
            <a:endParaRPr lang="th-TH"/>
          </a:p>
        </p:txBody>
      </p:sp>
    </p:spTree>
    <p:extLst>
      <p:ext uri="{BB962C8B-B14F-4D97-AF65-F5344CB8AC3E}">
        <p14:creationId xmlns:p14="http://schemas.microsoft.com/office/powerpoint/2010/main" val="2358427479"/>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87915270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422545644"/>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80687159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35552847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58922669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016983159"/>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42884397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63558078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560148870"/>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478279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AB15613-C859-4320-8F7A-26E2780A219C}" type="slidenum">
              <a:rPr lang="th-TH"/>
              <a:pPr>
                <a:defRPr/>
              </a:pPr>
              <a:t>‹#›</a:t>
            </a:fld>
            <a:endParaRPr lang="th-TH" dirty="0"/>
          </a:p>
        </p:txBody>
      </p:sp>
    </p:spTree>
    <p:extLst>
      <p:ext uri="{BB962C8B-B14F-4D97-AF65-F5344CB8AC3E}">
        <p14:creationId xmlns:p14="http://schemas.microsoft.com/office/powerpoint/2010/main" val="2209062601"/>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0817638"/>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503821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1475592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00933941"/>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67807439"/>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722549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36606877"/>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403126361"/>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06766729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85285084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45D68A1-D144-4FAE-BEA5-7DAD36324AC4}" type="slidenum">
              <a:rPr lang="th-TH"/>
              <a:pPr>
                <a:defRPr/>
              </a:pPr>
              <a:t>‹#›</a:t>
            </a:fld>
            <a:endParaRPr lang="th-TH" dirty="0"/>
          </a:p>
        </p:txBody>
      </p:sp>
    </p:spTree>
    <p:extLst>
      <p:ext uri="{BB962C8B-B14F-4D97-AF65-F5344CB8AC3E}">
        <p14:creationId xmlns:p14="http://schemas.microsoft.com/office/powerpoint/2010/main" val="33350327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164774465"/>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815888897"/>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2866235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888405942"/>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13445936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marL="532201" marR="0" lvl="0" indent="-532201" algn="l" defTabSz="912361"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230139754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2355365522"/>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151779691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3840020789"/>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360408027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4423B8FC-D8CE-4B50-B4D3-8222B8328E4E}" type="slidenum">
              <a:rPr lang="th-TH"/>
              <a:pPr>
                <a:defRPr/>
              </a:pPr>
              <a:t>‹#›</a:t>
            </a:fld>
            <a:endParaRPr lang="th-TH"/>
          </a:p>
        </p:txBody>
      </p:sp>
    </p:spTree>
    <p:extLst>
      <p:ext uri="{BB962C8B-B14F-4D97-AF65-F5344CB8AC3E}">
        <p14:creationId xmlns:p14="http://schemas.microsoft.com/office/powerpoint/2010/main" val="1688763953"/>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40569840"/>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4153399837"/>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30487653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3"/>
        <p:cNvGrpSpPr/>
        <p:nvPr/>
      </p:nvGrpSpPr>
      <p:grpSpPr>
        <a:xfrm>
          <a:off x="0" y="0"/>
          <a:ext cx="0" cy="0"/>
          <a:chOff x="0" y="0"/>
          <a:chExt cx="0" cy="0"/>
        </a:xfrm>
      </p:grpSpPr>
      <p:sp>
        <p:nvSpPr>
          <p:cNvPr id="154" name="Google Shape;154;p26"/>
          <p:cNvSpPr/>
          <p:nvPr/>
        </p:nvSpPr>
        <p:spPr>
          <a:xfrm>
            <a:off x="0" y="1628777"/>
            <a:ext cx="239184" cy="649288"/>
          </a:xfrm>
          <a:prstGeom prst="rect">
            <a:avLst/>
          </a:prstGeom>
          <a:solidFill>
            <a:srgbClr val="C1001F"/>
          </a:solidFill>
          <a:ln>
            <a:noFill/>
          </a:ln>
        </p:spPr>
        <p:txBody>
          <a:bodyPr spcFirstLastPara="1" wrap="square" lIns="91218" tIns="45599" rIns="91218" bIns="45599"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155" name="Google Shape;155;p26"/>
          <p:cNvSpPr txBox="1">
            <a:spLocks noGrp="1"/>
          </p:cNvSpPr>
          <p:nvPr>
            <p:ph type="title"/>
          </p:nvPr>
        </p:nvSpPr>
        <p:spPr>
          <a:xfrm>
            <a:off x="226477" y="1571612"/>
            <a:ext cx="11203563" cy="504000"/>
          </a:xfrm>
          <a:prstGeom prst="rect">
            <a:avLst/>
          </a:prstGeom>
          <a:noFill/>
          <a:ln>
            <a:noFill/>
          </a:ln>
        </p:spPr>
        <p:txBody>
          <a:bodyPr spcFirstLastPara="1" wrap="square" lIns="91218" tIns="45599" rIns="91218" bIns="45599"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6" name="Google Shape;156;p26"/>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410668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57"/>
        <p:cNvGrpSpPr/>
        <p:nvPr/>
      </p:nvGrpSpPr>
      <p:grpSpPr>
        <a:xfrm>
          <a:off x="0" y="0"/>
          <a:ext cx="0" cy="0"/>
          <a:chOff x="0" y="0"/>
          <a:chExt cx="0" cy="0"/>
        </a:xfrm>
      </p:grpSpPr>
      <p:sp>
        <p:nvSpPr>
          <p:cNvPr id="158" name="Google Shape;158;p27"/>
          <p:cNvSpPr/>
          <p:nvPr/>
        </p:nvSpPr>
        <p:spPr>
          <a:xfrm>
            <a:off x="0" y="1628777"/>
            <a:ext cx="239184" cy="649288"/>
          </a:xfrm>
          <a:prstGeom prst="rect">
            <a:avLst/>
          </a:prstGeom>
          <a:solidFill>
            <a:srgbClr val="C1001F"/>
          </a:solidFill>
          <a:ln>
            <a:noFill/>
          </a:ln>
        </p:spPr>
        <p:txBody>
          <a:bodyPr spcFirstLastPara="1" wrap="square" lIns="91218" tIns="45599" rIns="91218" bIns="45599"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159" name="Google Shape;159;p27"/>
          <p:cNvSpPr txBox="1">
            <a:spLocks noGrp="1"/>
          </p:cNvSpPr>
          <p:nvPr>
            <p:ph type="title"/>
          </p:nvPr>
        </p:nvSpPr>
        <p:spPr>
          <a:xfrm>
            <a:off x="226477" y="1571612"/>
            <a:ext cx="11203563" cy="504000"/>
          </a:xfrm>
          <a:prstGeom prst="rect">
            <a:avLst/>
          </a:prstGeom>
          <a:noFill/>
          <a:ln>
            <a:noFill/>
          </a:ln>
        </p:spPr>
        <p:txBody>
          <a:bodyPr spcFirstLastPara="1" wrap="square" lIns="91218" tIns="45599" rIns="91218" bIns="45599"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0" name="Google Shape;160;p27"/>
          <p:cNvSpPr txBox="1">
            <a:spLocks noGrp="1"/>
          </p:cNvSpPr>
          <p:nvPr>
            <p:ph type="body" idx="1"/>
          </p:nvPr>
        </p:nvSpPr>
        <p:spPr>
          <a:xfrm>
            <a:off x="660338" y="1978289"/>
            <a:ext cx="10769700" cy="3448056"/>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543" marR="0" lvl="2"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708" marR="0" lvl="3"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900" marR="0" lvl="4"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1" name="Google Shape;161;p27"/>
          <p:cNvSpPr txBox="1">
            <a:spLocks noGrp="1"/>
          </p:cNvSpPr>
          <p:nvPr>
            <p:ph type="body" idx="2"/>
          </p:nvPr>
        </p:nvSpPr>
        <p:spPr>
          <a:xfrm>
            <a:off x="660339" y="5429267"/>
            <a:ext cx="10198196" cy="1288804"/>
          </a:xfrm>
          <a:prstGeom prst="rect">
            <a:avLst/>
          </a:prstGeom>
          <a:noFill/>
          <a:ln>
            <a:noFill/>
          </a:ln>
        </p:spPr>
        <p:txBody>
          <a:bodyPr spcFirstLastPara="1" wrap="square" lIns="91218" tIns="45599" rIns="91218" bIns="45599" anchor="b" anchorCtr="0"/>
          <a:lstStyle>
            <a:lvl1pPr marL="456184" marR="0" lvl="0" indent="-228097"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361" marR="0" lvl="1"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543" marR="0" lvl="2"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708" marR="0" lvl="3"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900" marR="0" lvl="4"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2" name="Google Shape;162;p27"/>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073728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3"/>
        <p:cNvGrpSpPr/>
        <p:nvPr/>
      </p:nvGrpSpPr>
      <p:grpSpPr>
        <a:xfrm>
          <a:off x="0" y="0"/>
          <a:ext cx="0" cy="0"/>
          <a:chOff x="0" y="0"/>
          <a:chExt cx="0" cy="0"/>
        </a:xfrm>
      </p:grpSpPr>
      <p:sp>
        <p:nvSpPr>
          <p:cNvPr id="164" name="Google Shape;164;p28"/>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987736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5"/>
        <p:cNvGrpSpPr/>
        <p:nvPr/>
      </p:nvGrpSpPr>
      <p:grpSpPr>
        <a:xfrm>
          <a:off x="0" y="0"/>
          <a:ext cx="0" cy="0"/>
          <a:chOff x="0" y="0"/>
          <a:chExt cx="0" cy="0"/>
        </a:xfrm>
      </p:grpSpPr>
      <p:sp>
        <p:nvSpPr>
          <p:cNvPr id="166" name="Google Shape;166;p29"/>
          <p:cNvSpPr/>
          <p:nvPr/>
        </p:nvSpPr>
        <p:spPr>
          <a:xfrm>
            <a:off x="0" y="1628777"/>
            <a:ext cx="239184" cy="649288"/>
          </a:xfrm>
          <a:prstGeom prst="rect">
            <a:avLst/>
          </a:prstGeom>
          <a:solidFill>
            <a:srgbClr val="C1001F"/>
          </a:solidFill>
          <a:ln>
            <a:noFill/>
          </a:ln>
        </p:spPr>
        <p:txBody>
          <a:bodyPr spcFirstLastPara="1" wrap="square" lIns="91218" tIns="45599" rIns="91218" bIns="45599"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167" name="Google Shape;167;p29"/>
          <p:cNvSpPr txBox="1">
            <a:spLocks noGrp="1"/>
          </p:cNvSpPr>
          <p:nvPr>
            <p:ph type="subTitle" idx="1"/>
          </p:nvPr>
        </p:nvSpPr>
        <p:spPr>
          <a:xfrm>
            <a:off x="660338" y="1978296"/>
            <a:ext cx="10769700" cy="3448055"/>
          </a:xfrm>
          <a:prstGeom prst="rect">
            <a:avLst/>
          </a:prstGeom>
          <a:noFill/>
          <a:ln>
            <a:noFill/>
          </a:ln>
        </p:spPr>
        <p:txBody>
          <a:bodyPr spcFirstLastPara="1" wrap="square" lIns="91218" tIns="45599" rIns="91218" bIns="45599"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168" name="Google Shape;168;p29"/>
          <p:cNvSpPr txBox="1">
            <a:spLocks noGrp="1"/>
          </p:cNvSpPr>
          <p:nvPr>
            <p:ph type="title"/>
          </p:nvPr>
        </p:nvSpPr>
        <p:spPr>
          <a:xfrm>
            <a:off x="226477" y="1571612"/>
            <a:ext cx="11203563" cy="504000"/>
          </a:xfrm>
          <a:prstGeom prst="rect">
            <a:avLst/>
          </a:prstGeom>
          <a:noFill/>
          <a:ln>
            <a:noFill/>
          </a:ln>
        </p:spPr>
        <p:txBody>
          <a:bodyPr spcFirstLastPara="1" wrap="square" lIns="91218" tIns="45599" rIns="91218" bIns="45599"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9" name="Google Shape;169;p29"/>
          <p:cNvSpPr txBox="1">
            <a:spLocks noGrp="1"/>
          </p:cNvSpPr>
          <p:nvPr>
            <p:ph type="body" idx="2"/>
          </p:nvPr>
        </p:nvSpPr>
        <p:spPr>
          <a:xfrm>
            <a:off x="660339" y="5429267"/>
            <a:ext cx="10198196" cy="1288804"/>
          </a:xfrm>
          <a:prstGeom prst="rect">
            <a:avLst/>
          </a:prstGeom>
          <a:noFill/>
          <a:ln>
            <a:noFill/>
          </a:ln>
        </p:spPr>
        <p:txBody>
          <a:bodyPr spcFirstLastPara="1" wrap="square" lIns="91218" tIns="45599" rIns="91218" bIns="45599" anchor="b" anchorCtr="0"/>
          <a:lstStyle>
            <a:lvl1pPr marL="456184" marR="0" lvl="0" indent="-228097"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361" marR="0" lvl="1"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543" marR="0" lvl="2"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708" marR="0" lvl="3"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900" marR="0" lvl="4"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0" name="Google Shape;170;p29"/>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512342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1"/>
        <p:cNvGrpSpPr/>
        <p:nvPr/>
      </p:nvGrpSpPr>
      <p:grpSpPr>
        <a:xfrm>
          <a:off x="0" y="0"/>
          <a:ext cx="0" cy="0"/>
          <a:chOff x="0" y="0"/>
          <a:chExt cx="0" cy="0"/>
        </a:xfrm>
      </p:grpSpPr>
      <p:sp>
        <p:nvSpPr>
          <p:cNvPr id="172" name="Google Shape;172;p30"/>
          <p:cNvSpPr/>
          <p:nvPr/>
        </p:nvSpPr>
        <p:spPr>
          <a:xfrm>
            <a:off x="0" y="1628777"/>
            <a:ext cx="239184" cy="649288"/>
          </a:xfrm>
          <a:prstGeom prst="rect">
            <a:avLst/>
          </a:prstGeom>
          <a:solidFill>
            <a:srgbClr val="C1001F"/>
          </a:solidFill>
          <a:ln>
            <a:noFill/>
          </a:ln>
        </p:spPr>
        <p:txBody>
          <a:bodyPr spcFirstLastPara="1" wrap="square" lIns="91218" tIns="45599" rIns="91218" bIns="45599"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173" name="Google Shape;173;p30"/>
          <p:cNvSpPr txBox="1">
            <a:spLocks noGrp="1"/>
          </p:cNvSpPr>
          <p:nvPr>
            <p:ph type="title"/>
          </p:nvPr>
        </p:nvSpPr>
        <p:spPr>
          <a:xfrm>
            <a:off x="226477" y="1571612"/>
            <a:ext cx="11203563" cy="504000"/>
          </a:xfrm>
          <a:prstGeom prst="rect">
            <a:avLst/>
          </a:prstGeom>
          <a:noFill/>
          <a:ln>
            <a:noFill/>
          </a:ln>
        </p:spPr>
        <p:txBody>
          <a:bodyPr spcFirstLastPara="1" wrap="square" lIns="91218" tIns="45599" rIns="91218" bIns="45599"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4" name="Google Shape;174;p30"/>
          <p:cNvSpPr txBox="1">
            <a:spLocks noGrp="1"/>
          </p:cNvSpPr>
          <p:nvPr>
            <p:ph type="body" idx="1"/>
          </p:nvPr>
        </p:nvSpPr>
        <p:spPr>
          <a:xfrm>
            <a:off x="660335" y="1978289"/>
            <a:ext cx="5280000" cy="3448056"/>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543" marR="0" lvl="2"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708" marR="0" lvl="3"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900" marR="0" lvl="4"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5" name="Google Shape;175;p30"/>
          <p:cNvSpPr txBox="1">
            <a:spLocks noGrp="1"/>
          </p:cNvSpPr>
          <p:nvPr>
            <p:ph type="body" idx="2"/>
          </p:nvPr>
        </p:nvSpPr>
        <p:spPr>
          <a:xfrm>
            <a:off x="6150037" y="1978289"/>
            <a:ext cx="5280000" cy="3448056"/>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543" marR="0" lvl="2"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708" marR="0" lvl="3"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900" marR="0" lvl="4"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6" name="Google Shape;176;p30"/>
          <p:cNvSpPr txBox="1">
            <a:spLocks noGrp="1"/>
          </p:cNvSpPr>
          <p:nvPr>
            <p:ph type="body" idx="3"/>
          </p:nvPr>
        </p:nvSpPr>
        <p:spPr>
          <a:xfrm>
            <a:off x="660339" y="5429267"/>
            <a:ext cx="10198196" cy="1288804"/>
          </a:xfrm>
          <a:prstGeom prst="rect">
            <a:avLst/>
          </a:prstGeom>
          <a:noFill/>
          <a:ln>
            <a:noFill/>
          </a:ln>
        </p:spPr>
        <p:txBody>
          <a:bodyPr spcFirstLastPara="1" wrap="square" lIns="91218" tIns="45599" rIns="91218" bIns="45599" anchor="b" anchorCtr="0"/>
          <a:lstStyle>
            <a:lvl1pPr marL="456184" marR="0" lvl="0" indent="-228097"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361" marR="0" lvl="1"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543" marR="0" lvl="2"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708" marR="0" lvl="3"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900" marR="0" lvl="4"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7" name="Google Shape;177;p30"/>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552082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8"/>
        <p:cNvGrpSpPr/>
        <p:nvPr/>
      </p:nvGrpSpPr>
      <p:grpSpPr>
        <a:xfrm>
          <a:off x="0" y="0"/>
          <a:ext cx="0" cy="0"/>
          <a:chOff x="0" y="0"/>
          <a:chExt cx="0" cy="0"/>
        </a:xfrm>
      </p:grpSpPr>
      <p:sp>
        <p:nvSpPr>
          <p:cNvPr id="179" name="Google Shape;179;p31"/>
          <p:cNvSpPr/>
          <p:nvPr/>
        </p:nvSpPr>
        <p:spPr>
          <a:xfrm>
            <a:off x="0" y="1628777"/>
            <a:ext cx="239184" cy="649288"/>
          </a:xfrm>
          <a:prstGeom prst="rect">
            <a:avLst/>
          </a:prstGeom>
          <a:solidFill>
            <a:srgbClr val="C1001F"/>
          </a:solidFill>
          <a:ln>
            <a:noFill/>
          </a:ln>
        </p:spPr>
        <p:txBody>
          <a:bodyPr spcFirstLastPara="1" wrap="square" lIns="91218" tIns="45599" rIns="91218" bIns="45599"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180" name="Google Shape;180;p31"/>
          <p:cNvSpPr txBox="1">
            <a:spLocks noGrp="1"/>
          </p:cNvSpPr>
          <p:nvPr>
            <p:ph type="title"/>
          </p:nvPr>
        </p:nvSpPr>
        <p:spPr>
          <a:xfrm>
            <a:off x="226477" y="1571612"/>
            <a:ext cx="11203563" cy="504000"/>
          </a:xfrm>
          <a:prstGeom prst="rect">
            <a:avLst/>
          </a:prstGeom>
          <a:noFill/>
          <a:ln>
            <a:noFill/>
          </a:ln>
        </p:spPr>
        <p:txBody>
          <a:bodyPr spcFirstLastPara="1" wrap="square" lIns="91218" tIns="45599" rIns="91218" bIns="45599"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81" name="Google Shape;181;p31"/>
          <p:cNvSpPr txBox="1">
            <a:spLocks noGrp="1"/>
          </p:cNvSpPr>
          <p:nvPr>
            <p:ph type="body" idx="1"/>
          </p:nvPr>
        </p:nvSpPr>
        <p:spPr>
          <a:xfrm>
            <a:off x="660335" y="2500308"/>
            <a:ext cx="5280000" cy="2926039"/>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543" marR="0" lvl="2"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708" marR="0" lvl="3"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900" marR="0" lvl="4"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2" name="Google Shape;182;p31"/>
          <p:cNvSpPr txBox="1">
            <a:spLocks noGrp="1"/>
          </p:cNvSpPr>
          <p:nvPr>
            <p:ph type="body" idx="2"/>
          </p:nvPr>
        </p:nvSpPr>
        <p:spPr>
          <a:xfrm>
            <a:off x="660335" y="1978289"/>
            <a:ext cx="5280000" cy="522000"/>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8543" marR="0" lvl="2"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4708" marR="0" lvl="3"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0900" marR="0" lvl="4"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3" name="Google Shape;183;p31"/>
          <p:cNvSpPr txBox="1">
            <a:spLocks noGrp="1"/>
          </p:cNvSpPr>
          <p:nvPr>
            <p:ph type="body" idx="3"/>
          </p:nvPr>
        </p:nvSpPr>
        <p:spPr>
          <a:xfrm>
            <a:off x="6150037" y="2500308"/>
            <a:ext cx="5280000" cy="2926039"/>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543" marR="0" lvl="2"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708" marR="0" lvl="3"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900" marR="0" lvl="4"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4" name="Google Shape;184;p31"/>
          <p:cNvSpPr txBox="1">
            <a:spLocks noGrp="1"/>
          </p:cNvSpPr>
          <p:nvPr>
            <p:ph type="body" idx="4"/>
          </p:nvPr>
        </p:nvSpPr>
        <p:spPr>
          <a:xfrm>
            <a:off x="6150037" y="1978289"/>
            <a:ext cx="5280000" cy="522000"/>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8543" marR="0" lvl="2"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4708" marR="0" lvl="3"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0900" marR="0" lvl="4"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5" name="Google Shape;185;p31"/>
          <p:cNvSpPr txBox="1">
            <a:spLocks noGrp="1"/>
          </p:cNvSpPr>
          <p:nvPr>
            <p:ph type="body" idx="5"/>
          </p:nvPr>
        </p:nvSpPr>
        <p:spPr>
          <a:xfrm>
            <a:off x="660339" y="5429267"/>
            <a:ext cx="10198196" cy="1288804"/>
          </a:xfrm>
          <a:prstGeom prst="rect">
            <a:avLst/>
          </a:prstGeom>
          <a:noFill/>
          <a:ln>
            <a:noFill/>
          </a:ln>
        </p:spPr>
        <p:txBody>
          <a:bodyPr spcFirstLastPara="1" wrap="square" lIns="91218" tIns="45599" rIns="91218" bIns="45599" anchor="b" anchorCtr="0"/>
          <a:lstStyle>
            <a:lvl1pPr marL="456184" marR="0" lvl="0" indent="-228097"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361" marR="0" lvl="1"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543" marR="0" lvl="2"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708" marR="0" lvl="3"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900" marR="0" lvl="4"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6" name="Google Shape;186;p31"/>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34834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7"/>
        <p:cNvGrpSpPr/>
        <p:nvPr/>
      </p:nvGrpSpPr>
      <p:grpSpPr>
        <a:xfrm>
          <a:off x="0" y="0"/>
          <a:ext cx="0" cy="0"/>
          <a:chOff x="0" y="0"/>
          <a:chExt cx="0" cy="0"/>
        </a:xfrm>
      </p:grpSpPr>
      <p:sp>
        <p:nvSpPr>
          <p:cNvPr id="188" name="Google Shape;188;p32"/>
          <p:cNvSpPr/>
          <p:nvPr/>
        </p:nvSpPr>
        <p:spPr>
          <a:xfrm>
            <a:off x="0" y="1628777"/>
            <a:ext cx="239184" cy="649288"/>
          </a:xfrm>
          <a:prstGeom prst="rect">
            <a:avLst/>
          </a:prstGeom>
          <a:solidFill>
            <a:srgbClr val="C1001F"/>
          </a:solidFill>
          <a:ln>
            <a:noFill/>
          </a:ln>
        </p:spPr>
        <p:txBody>
          <a:bodyPr spcFirstLastPara="1" wrap="square" lIns="91218" tIns="45599" rIns="91218" bIns="45599"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189" name="Google Shape;189;p32"/>
          <p:cNvSpPr txBox="1">
            <a:spLocks noGrp="1"/>
          </p:cNvSpPr>
          <p:nvPr>
            <p:ph type="title"/>
          </p:nvPr>
        </p:nvSpPr>
        <p:spPr>
          <a:xfrm>
            <a:off x="226476" y="1571612"/>
            <a:ext cx="4440765" cy="1214446"/>
          </a:xfrm>
          <a:prstGeom prst="rect">
            <a:avLst/>
          </a:prstGeom>
          <a:noFill/>
          <a:ln>
            <a:noFill/>
          </a:ln>
        </p:spPr>
        <p:txBody>
          <a:bodyPr spcFirstLastPara="1" wrap="square" lIns="91218" tIns="45599" rIns="91218" bIns="45599"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90" name="Google Shape;190;p32"/>
          <p:cNvSpPr txBox="1">
            <a:spLocks noGrp="1"/>
          </p:cNvSpPr>
          <p:nvPr>
            <p:ph type="body" idx="1"/>
          </p:nvPr>
        </p:nvSpPr>
        <p:spPr>
          <a:xfrm>
            <a:off x="4857741" y="1571613"/>
            <a:ext cx="6572296" cy="3854734"/>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543" marR="0" lvl="2"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708" marR="0" lvl="3"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900" marR="0" lvl="4"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91" name="Google Shape;191;p32"/>
          <p:cNvSpPr txBox="1">
            <a:spLocks noGrp="1"/>
          </p:cNvSpPr>
          <p:nvPr>
            <p:ph type="body" idx="2"/>
          </p:nvPr>
        </p:nvSpPr>
        <p:spPr>
          <a:xfrm>
            <a:off x="660339" y="2857496"/>
            <a:ext cx="4006905" cy="2571768"/>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2361" marR="0" lvl="1"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8543" marR="0" lvl="2"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4708" marR="0" lvl="3"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0900" marR="0" lvl="4"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92" name="Google Shape;192;p32"/>
          <p:cNvSpPr txBox="1">
            <a:spLocks noGrp="1"/>
          </p:cNvSpPr>
          <p:nvPr>
            <p:ph type="body" idx="3"/>
          </p:nvPr>
        </p:nvSpPr>
        <p:spPr>
          <a:xfrm>
            <a:off x="660339" y="5429267"/>
            <a:ext cx="10198196" cy="1288804"/>
          </a:xfrm>
          <a:prstGeom prst="rect">
            <a:avLst/>
          </a:prstGeom>
          <a:noFill/>
          <a:ln>
            <a:noFill/>
          </a:ln>
        </p:spPr>
        <p:txBody>
          <a:bodyPr spcFirstLastPara="1" wrap="square" lIns="91218" tIns="45599" rIns="91218" bIns="45599" anchor="b" anchorCtr="0"/>
          <a:lstStyle>
            <a:lvl1pPr marL="456184" marR="0" lvl="0" indent="-228097"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361" marR="0" lvl="1"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543" marR="0" lvl="2"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708" marR="0" lvl="3"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900" marR="0" lvl="4"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93" name="Google Shape;193;p32"/>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49764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7.png"/><Relationship Id="rId5" Type="http://schemas.openxmlformats.org/officeDocument/2006/relationships/slideLayout" Target="../slideLayouts/slideLayout65.xml"/><Relationship Id="rId10" Type="http://schemas.openxmlformats.org/officeDocument/2006/relationships/image" Target="../media/image6.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4.png"/><Relationship Id="rId5" Type="http://schemas.openxmlformats.org/officeDocument/2006/relationships/slideLayout" Target="../slideLayouts/slideLayout73.xml"/><Relationship Id="rId10" Type="http://schemas.openxmlformats.org/officeDocument/2006/relationships/image" Target="../media/image3.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7.png"/><Relationship Id="rId5" Type="http://schemas.openxmlformats.org/officeDocument/2006/relationships/slideLayout" Target="../slideLayouts/slideLayout81.xml"/><Relationship Id="rId10" Type="http://schemas.openxmlformats.org/officeDocument/2006/relationships/image" Target="../media/image6.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4.png"/><Relationship Id="rId5" Type="http://schemas.openxmlformats.org/officeDocument/2006/relationships/slideLayout" Target="../slideLayouts/slideLayout89.xml"/><Relationship Id="rId10" Type="http://schemas.openxmlformats.org/officeDocument/2006/relationships/image" Target="../media/image3.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4.png"/><Relationship Id="rId5" Type="http://schemas.openxmlformats.org/officeDocument/2006/relationships/slideLayout" Target="../slideLayouts/slideLayout97.xml"/><Relationship Id="rId10" Type="http://schemas.openxmlformats.org/officeDocument/2006/relationships/image" Target="../media/image3.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4.png"/><Relationship Id="rId5" Type="http://schemas.openxmlformats.org/officeDocument/2006/relationships/slideLayout" Target="../slideLayouts/slideLayout105.xml"/><Relationship Id="rId10" Type="http://schemas.openxmlformats.org/officeDocument/2006/relationships/image" Target="../media/image3.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4.png"/><Relationship Id="rId5" Type="http://schemas.openxmlformats.org/officeDocument/2006/relationships/slideLayout" Target="../slideLayouts/slideLayout113.xml"/><Relationship Id="rId10" Type="http://schemas.openxmlformats.org/officeDocument/2006/relationships/image" Target="../media/image3.png"/><Relationship Id="rId4" Type="http://schemas.openxmlformats.org/officeDocument/2006/relationships/slideLayout" Target="../slideLayouts/slideLayout112.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4.png"/><Relationship Id="rId5" Type="http://schemas.openxmlformats.org/officeDocument/2006/relationships/slideLayout" Target="../slideLayouts/slideLayout121.xml"/><Relationship Id="rId10" Type="http://schemas.openxmlformats.org/officeDocument/2006/relationships/image" Target="../media/image3.png"/><Relationship Id="rId4" Type="http://schemas.openxmlformats.org/officeDocument/2006/relationships/slideLayout" Target="../slideLayouts/slideLayout120.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4.png"/><Relationship Id="rId5" Type="http://schemas.openxmlformats.org/officeDocument/2006/relationships/slideLayout" Target="../slideLayouts/slideLayout129.xml"/><Relationship Id="rId10" Type="http://schemas.openxmlformats.org/officeDocument/2006/relationships/image" Target="../media/image3.png"/><Relationship Id="rId4" Type="http://schemas.openxmlformats.org/officeDocument/2006/relationships/slideLayout" Target="../slideLayouts/slideLayout128.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image" Target="../media/image4.png"/><Relationship Id="rId5" Type="http://schemas.openxmlformats.org/officeDocument/2006/relationships/slideLayout" Target="../slideLayouts/slideLayout137.xml"/><Relationship Id="rId10" Type="http://schemas.openxmlformats.org/officeDocument/2006/relationships/image" Target="../media/image3.png"/><Relationship Id="rId4" Type="http://schemas.openxmlformats.org/officeDocument/2006/relationships/slideLayout" Target="../slideLayouts/slideLayout136.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image" Target="../media/image4.png"/><Relationship Id="rId5" Type="http://schemas.openxmlformats.org/officeDocument/2006/relationships/slideLayout" Target="../slideLayouts/slideLayout145.xml"/><Relationship Id="rId10" Type="http://schemas.openxmlformats.org/officeDocument/2006/relationships/image" Target="../media/image3.png"/><Relationship Id="rId4" Type="http://schemas.openxmlformats.org/officeDocument/2006/relationships/slideLayout" Target="../slideLayouts/slideLayout144.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image" Target="../media/image4.png"/><Relationship Id="rId5" Type="http://schemas.openxmlformats.org/officeDocument/2006/relationships/slideLayout" Target="../slideLayouts/slideLayout153.xml"/><Relationship Id="rId10" Type="http://schemas.openxmlformats.org/officeDocument/2006/relationships/image" Target="../media/image3.png"/><Relationship Id="rId4" Type="http://schemas.openxmlformats.org/officeDocument/2006/relationships/slideLayout" Target="../slideLayouts/slideLayout152.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image" Target="../media/image4.png"/><Relationship Id="rId5" Type="http://schemas.openxmlformats.org/officeDocument/2006/relationships/slideLayout" Target="../slideLayouts/slideLayout161.xml"/><Relationship Id="rId10" Type="http://schemas.openxmlformats.org/officeDocument/2006/relationships/image" Target="../media/image3.png"/><Relationship Id="rId4" Type="http://schemas.openxmlformats.org/officeDocument/2006/relationships/slideLayout" Target="../slideLayouts/slideLayout160.xml"/><Relationship Id="rId9" Type="http://schemas.openxmlformats.org/officeDocument/2006/relationships/theme" Target="../theme/theme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png"/><Relationship Id="rId5" Type="http://schemas.openxmlformats.org/officeDocument/2006/relationships/slideLayout" Target="../slideLayouts/slideLayout41.xml"/><Relationship Id="rId10" Type="http://schemas.openxmlformats.org/officeDocument/2006/relationships/image" Target="../media/image3.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4.png"/><Relationship Id="rId5" Type="http://schemas.openxmlformats.org/officeDocument/2006/relationships/slideLayout" Target="../slideLayouts/slideLayout49.xml"/><Relationship Id="rId10"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7.png"/><Relationship Id="rId5" Type="http://schemas.openxmlformats.org/officeDocument/2006/relationships/slideLayout" Target="../slideLayouts/slideLayout57.xml"/><Relationship Id="rId10" Type="http://schemas.openxmlformats.org/officeDocument/2006/relationships/image" Target="../media/image6.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p>
        </p:txBody>
      </p:sp>
      <p:sp>
        <p:nvSpPr>
          <p:cNvPr id="14" name="TextBox 13"/>
          <p:cNvSpPr txBox="1"/>
          <p:nvPr/>
        </p:nvSpPr>
        <p:spPr>
          <a:xfrm>
            <a:off x="9340851" y="6508787"/>
            <a:ext cx="2286000" cy="285004"/>
          </a:xfrm>
          <a:prstGeom prst="rect">
            <a:avLst/>
          </a:prstGeom>
          <a:noFill/>
        </p:spPr>
        <p:txBody>
          <a:bodyPr lIns="99354" tIns="49684" rIns="99354" bIns="49684">
            <a:spAutoFit/>
          </a:bodyPr>
          <a:lstStyle/>
          <a:p>
            <a:pPr algn="r" fontAlgn="auto">
              <a:spcBef>
                <a:spcPts val="0"/>
              </a:spcBef>
              <a:spcAft>
                <a:spcPts val="0"/>
              </a:spcAft>
              <a:defRPr/>
            </a:pP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cs typeface="+mn-cs"/>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5" r:id="rId1"/>
    <p:sldLayoutId id="2147483816"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wrap="square" lIns="91232" tIns="45621" rIns="91232" bIns="45621"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336"/>
          </a:xfrm>
          <a:prstGeom prst="rect">
            <a:avLst/>
          </a:prstGeom>
          <a:noFill/>
          <a:ln>
            <a:noFill/>
          </a:ln>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02169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91232" tIns="45621" rIns="91232" bIns="45621"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651467"/>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wrap="square" lIns="91232" tIns="45621" rIns="91232" bIns="45621"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336"/>
          </a:xfrm>
          <a:prstGeom prst="rect">
            <a:avLst/>
          </a:prstGeom>
          <a:noFill/>
          <a:ln>
            <a:noFill/>
          </a:ln>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297422"/>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624"/>
            <a:ext cx="723867" cy="365125"/>
          </a:xfrm>
          <a:prstGeom prst="rect">
            <a:avLst/>
          </a:prstGeom>
        </p:spPr>
        <p:txBody>
          <a:bodyPr vert="horz" lIns="91232" tIns="45621" rIns="91232" bIns="45621" rtlCol="0" anchor="b" anchorCtr="0"/>
          <a:lstStyle>
            <a:lvl1pPr algn="r">
              <a:defRPr sz="1200">
                <a:solidFill>
                  <a:schemeClr val="tx1">
                    <a:tint val="75000"/>
                  </a:schemeClr>
                </a:solidFill>
              </a:defRPr>
            </a:lvl1pPr>
          </a:lstStyle>
          <a:p>
            <a:pPr fontAlgn="auto">
              <a:spcBef>
                <a:spcPts val="0"/>
              </a:spcBef>
              <a:spcAft>
                <a:spcPts val="0"/>
              </a:spcAft>
            </a:pPr>
            <a:fld id="{26C2CD33-3677-460D-89D1-390D86E77732}" type="slidenum">
              <a:rPr lang="th-TH" smtClean="0">
                <a:solidFill>
                  <a:prstClr val="black">
                    <a:tint val="75000"/>
                  </a:prstClr>
                </a:solidFill>
                <a:latin typeface="Arial"/>
                <a:cs typeface="Cordia New"/>
              </a:rPr>
              <a:pPr fontAlgn="auto">
                <a:spcBef>
                  <a:spcPts val="0"/>
                </a:spcBef>
                <a:spcAft>
                  <a:spcPts val="0"/>
                </a:spcAft>
              </a:pPr>
              <a:t>‹#›</a:t>
            </a:fld>
            <a:endParaRPr lang="th-TH" dirty="0">
              <a:solidFill>
                <a:prstClr val="black">
                  <a:tint val="75000"/>
                </a:prstClr>
              </a:solidFill>
              <a:latin typeface="Arial"/>
              <a:cs typeface="Cordia New"/>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rtlCol="0" anchor="ctr"/>
          <a:lstStyle/>
          <a:p>
            <a:pPr algn="ctr" fontAlgn="auto">
              <a:spcBef>
                <a:spcPts val="0"/>
              </a:spcBef>
              <a:spcAft>
                <a:spcPts val="0"/>
              </a:spcAft>
            </a:pP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60"/>
            <a:ext cx="4340840" cy="654336"/>
          </a:xfrm>
          <a:prstGeom prst="rect">
            <a:avLst/>
          </a:prstGeom>
          <a:noFill/>
        </p:spPr>
        <p:txBody>
          <a:bodyPr wrap="square" lIns="99354" tIns="49684" rIns="99354" bIns="49684" rtlCol="0">
            <a:spAutoFit/>
          </a:bodyPr>
          <a:lstStyle/>
          <a:p>
            <a:pPr fontAlgn="auto">
              <a:spcBef>
                <a:spcPts val="0"/>
              </a:spcBef>
              <a:spcAft>
                <a:spcPts val="0"/>
              </a:spcAft>
            </a:pPr>
            <a:r>
              <a:rPr lang="en-US" sz="3600" b="1" dirty="0">
                <a:solidFill>
                  <a:prstClr val="white"/>
                </a:solidFill>
                <a:latin typeface="Arial"/>
                <a:cs typeface="+mn-cs"/>
              </a:rPr>
              <a:t>HIV and AIDS</a:t>
            </a:r>
            <a:endParaRPr lang="th-TH" sz="3600" b="1" dirty="0">
              <a:solidFill>
                <a:prstClr val="white"/>
              </a:solidFill>
              <a:latin typeface="Arial"/>
              <a:cs typeface="Cordia New"/>
            </a:endParaRPr>
          </a:p>
        </p:txBody>
      </p:sp>
      <p:sp>
        <p:nvSpPr>
          <p:cNvPr id="27" name="TextBox 26"/>
          <p:cNvSpPr txBox="1"/>
          <p:nvPr/>
        </p:nvSpPr>
        <p:spPr>
          <a:xfrm>
            <a:off x="7148034" y="799888"/>
            <a:ext cx="4948833" cy="438893"/>
          </a:xfrm>
          <a:prstGeom prst="rect">
            <a:avLst/>
          </a:prstGeom>
          <a:noFill/>
        </p:spPr>
        <p:txBody>
          <a:bodyPr wrap="square" lIns="99354" tIns="49684" rIns="99354" bIns="49684" rtlCol="0">
            <a:spAutoFit/>
          </a:bodyPr>
          <a:lstStyle/>
          <a:p>
            <a:pPr fontAlgn="auto">
              <a:spcBef>
                <a:spcPts val="0"/>
              </a:spcBef>
              <a:spcAft>
                <a:spcPts val="0"/>
              </a:spcAft>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11" name="Picture 10" descr="Unaid logo_approve.png"/>
          <p:cNvPicPr>
            <a:picLocks noChangeAspect="1"/>
          </p:cNvPicPr>
          <p:nvPr/>
        </p:nvPicPr>
        <p:blipFill>
          <a:blip r:embed="rId11" cstate="print"/>
          <a:srcRect b="15549"/>
          <a:stretch>
            <a:fillRect/>
          </a:stretch>
        </p:blipFill>
        <p:spPr>
          <a:xfrm>
            <a:off x="67283" y="452194"/>
            <a:ext cx="2787681" cy="805110"/>
          </a:xfrm>
          <a:prstGeom prst="rect">
            <a:avLst/>
          </a:prstGeom>
        </p:spPr>
      </p:pic>
    </p:spTree>
    <p:extLst>
      <p:ext uri="{BB962C8B-B14F-4D97-AF65-F5344CB8AC3E}">
        <p14:creationId xmlns:p14="http://schemas.microsoft.com/office/powerpoint/2010/main" val="2310425736"/>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Lst>
  <p:hf hdr="0" ftr="0" dt="0"/>
  <p:txStyles>
    <p:titleStyle>
      <a:lvl1pPr algn="ctr" defTabSz="912361" rtl="0" eaLnBrk="1" latinLnBrk="0" hangingPunct="1">
        <a:spcBef>
          <a:spcPct val="0"/>
        </a:spcBef>
        <a:buNone/>
        <a:defRPr sz="4400" kern="1200">
          <a:solidFill>
            <a:schemeClr val="tx1"/>
          </a:solidFill>
          <a:latin typeface="+mj-lt"/>
          <a:ea typeface="+mj-ea"/>
          <a:cs typeface="+mj-cs"/>
        </a:defRPr>
      </a:lvl1pPr>
    </p:titleStyle>
    <p:bodyStyle>
      <a:lvl1pPr marL="342134" indent="-342134" algn="l" defTabSz="91236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296" indent="-285104" algn="l" defTabSz="91236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0452" indent="-228097" algn="l" defTabSz="91236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6612"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2804"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p25"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147" name="Google Shape;147;p25"/>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148" name="Google Shape;148;p25"/>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334" tIns="49676" rIns="99334" bIns="49676"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149" name="Google Shape;149;p25"/>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150" name="Google Shape;150;p25"/>
          <p:cNvSpPr txBox="1"/>
          <p:nvPr/>
        </p:nvSpPr>
        <p:spPr>
          <a:xfrm>
            <a:off x="3048003" y="642939"/>
            <a:ext cx="4341284" cy="654050"/>
          </a:xfrm>
          <a:prstGeom prst="rect">
            <a:avLst/>
          </a:prstGeom>
          <a:noFill/>
          <a:ln>
            <a:noFill/>
          </a:ln>
        </p:spPr>
        <p:txBody>
          <a:bodyPr spcFirstLastPara="1" wrap="square" lIns="99334" tIns="49676" rIns="99334" bIns="49676"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151" name="Google Shape;151;p25"/>
          <p:cNvSpPr txBox="1"/>
          <p:nvPr/>
        </p:nvSpPr>
        <p:spPr>
          <a:xfrm>
            <a:off x="7148059" y="800104"/>
            <a:ext cx="4948767" cy="438150"/>
          </a:xfrm>
          <a:prstGeom prst="rect">
            <a:avLst/>
          </a:prstGeom>
          <a:noFill/>
          <a:ln>
            <a:noFill/>
          </a:ln>
        </p:spPr>
        <p:txBody>
          <a:bodyPr spcFirstLastPara="1" wrap="square" lIns="99334" tIns="49676" rIns="99334" bIns="49676"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152" name="Google Shape;152;p25"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1972151732"/>
      </p:ext>
    </p:extLst>
  </p:cSld>
  <p:clrMap bg1="lt1" tx1="dk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3"/>
            <a:ext cx="723900" cy="365125"/>
          </a:xfrm>
          <a:prstGeom prst="rect">
            <a:avLst/>
          </a:prstGeom>
        </p:spPr>
        <p:txBody>
          <a:bodyPr vert="horz" lIns="116984" tIns="58486" rIns="116984" bIns="584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79">
              <a:defRPr/>
            </a:pPr>
            <a:fld id="{79C0BFF6-9B14-4446-AF07-628EFEB400B0}" type="slidenum">
              <a:rPr lang="th-TH" smtClean="0">
                <a:solidFill>
                  <a:prstClr val="black">
                    <a:tint val="75000"/>
                  </a:prstClr>
                </a:solidFill>
              </a:rPr>
              <a:pPr defTabSz="11697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6" tIns="63688" rIns="127376" bIns="636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79">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6" y="800128"/>
            <a:ext cx="4948767" cy="559507"/>
          </a:xfrm>
          <a:prstGeom prst="rect">
            <a:avLst/>
          </a:prstGeom>
          <a:noFill/>
        </p:spPr>
        <p:txBody>
          <a:bodyPr lIns="127376" tIns="63688" rIns="127376" bIns="63688">
            <a:spAutoFit/>
          </a:bodyPr>
          <a:lstStyle/>
          <a:p>
            <a:pPr defTabSz="1169779"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fontAlgn="auto">
              <a:spcBef>
                <a:spcPts val="0"/>
              </a:spcBef>
              <a:spcAft>
                <a:spcPts val="0"/>
              </a:spcAft>
              <a:defRPr/>
            </a:pPr>
            <a:endParaRPr lang="th-TH" sz="3600" dirty="0">
              <a:solidFill>
                <a:prstClr val="white"/>
              </a:solidFill>
            </a:endParaRPr>
          </a:p>
        </p:txBody>
      </p:sp>
      <p:sp>
        <p:nvSpPr>
          <p:cNvPr id="12" name="TextBox 11"/>
          <p:cNvSpPr txBox="1"/>
          <p:nvPr/>
        </p:nvSpPr>
        <p:spPr>
          <a:xfrm>
            <a:off x="9290123" y="301651"/>
            <a:ext cx="2220383" cy="518224"/>
          </a:xfrm>
          <a:prstGeom prst="rect">
            <a:avLst/>
          </a:prstGeom>
          <a:noFill/>
          <a:effectLst>
            <a:outerShdw blurRad="50800" dist="38100" dir="5400000" algn="t" rotWithShape="0">
              <a:prstClr val="black">
                <a:alpha val="40000"/>
              </a:prstClr>
            </a:outerShdw>
          </a:effectLst>
        </p:spPr>
        <p:txBody>
          <a:bodyPr lIns="116984" tIns="58486" rIns="116984" bIns="58486">
            <a:spAutoFit/>
          </a:bodyPr>
          <a:lstStyle/>
          <a:p>
            <a:pPr algn="r" defTabSz="1169779"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61500484"/>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00" algn="ctr" rtl="0" fontAlgn="base">
        <a:spcBef>
          <a:spcPct val="0"/>
        </a:spcBef>
        <a:spcAft>
          <a:spcPct val="0"/>
        </a:spcAft>
        <a:defRPr sz="5600">
          <a:solidFill>
            <a:schemeClr val="tx1"/>
          </a:solidFill>
          <a:latin typeface="Arial" pitchFamily="34" charset="0"/>
          <a:cs typeface="Cordia New" pitchFamily="34" charset="-34"/>
        </a:defRPr>
      </a:lvl6pPr>
      <a:lvl7pPr marL="1169779" algn="ctr" rtl="0" fontAlgn="base">
        <a:spcBef>
          <a:spcPct val="0"/>
        </a:spcBef>
        <a:spcAft>
          <a:spcPct val="0"/>
        </a:spcAft>
        <a:defRPr sz="5600">
          <a:solidFill>
            <a:schemeClr val="tx1"/>
          </a:solidFill>
          <a:latin typeface="Arial" pitchFamily="34" charset="0"/>
          <a:cs typeface="Cordia New" pitchFamily="34" charset="-34"/>
        </a:defRPr>
      </a:lvl7pPr>
      <a:lvl8pPr marL="1754657" algn="ctr" rtl="0" fontAlgn="base">
        <a:spcBef>
          <a:spcPct val="0"/>
        </a:spcBef>
        <a:spcAft>
          <a:spcPct val="0"/>
        </a:spcAft>
        <a:defRPr sz="5600">
          <a:solidFill>
            <a:schemeClr val="tx1"/>
          </a:solidFill>
          <a:latin typeface="Arial" pitchFamily="34" charset="0"/>
          <a:cs typeface="Cordia New" pitchFamily="34" charset="-34"/>
        </a:defRPr>
      </a:lvl8pPr>
      <a:lvl9pPr marL="233956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50" indent="-4386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36" indent="-3655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04" indent="-2924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0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900"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777"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66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51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79" rtl="0" eaLnBrk="1" latinLnBrk="0" hangingPunct="1">
        <a:defRPr sz="3600" kern="1200">
          <a:solidFill>
            <a:schemeClr val="tx1"/>
          </a:solidFill>
          <a:latin typeface="+mn-lt"/>
          <a:ea typeface="+mn-ea"/>
          <a:cs typeface="+mn-cs"/>
        </a:defRPr>
      </a:lvl1pPr>
      <a:lvl2pPr marL="584900" algn="l" defTabSz="1169779" rtl="0" eaLnBrk="1" latinLnBrk="0" hangingPunct="1">
        <a:defRPr sz="3600" kern="1200">
          <a:solidFill>
            <a:schemeClr val="tx1"/>
          </a:solidFill>
          <a:latin typeface="+mn-lt"/>
          <a:ea typeface="+mn-ea"/>
          <a:cs typeface="+mn-cs"/>
        </a:defRPr>
      </a:lvl2pPr>
      <a:lvl3pPr marL="1169779" algn="l" defTabSz="1169779" rtl="0" eaLnBrk="1" latinLnBrk="0" hangingPunct="1">
        <a:defRPr sz="3600" kern="1200">
          <a:solidFill>
            <a:schemeClr val="tx1"/>
          </a:solidFill>
          <a:latin typeface="+mn-lt"/>
          <a:ea typeface="+mn-ea"/>
          <a:cs typeface="+mn-cs"/>
        </a:defRPr>
      </a:lvl3pPr>
      <a:lvl4pPr marL="1754657" algn="l" defTabSz="1169779" rtl="0" eaLnBrk="1" latinLnBrk="0" hangingPunct="1">
        <a:defRPr sz="3600" kern="1200">
          <a:solidFill>
            <a:schemeClr val="tx1"/>
          </a:solidFill>
          <a:latin typeface="+mn-lt"/>
          <a:ea typeface="+mn-ea"/>
          <a:cs typeface="+mn-cs"/>
        </a:defRPr>
      </a:lvl4pPr>
      <a:lvl5pPr marL="2339560" algn="l" defTabSz="1169779" rtl="0" eaLnBrk="1" latinLnBrk="0" hangingPunct="1">
        <a:defRPr sz="3600" kern="1200">
          <a:solidFill>
            <a:schemeClr val="tx1"/>
          </a:solidFill>
          <a:latin typeface="+mn-lt"/>
          <a:ea typeface="+mn-ea"/>
          <a:cs typeface="+mn-cs"/>
        </a:defRPr>
      </a:lvl5pPr>
      <a:lvl6pPr marL="2924442" algn="l" defTabSz="1169779" rtl="0" eaLnBrk="1" latinLnBrk="0" hangingPunct="1">
        <a:defRPr sz="3600" kern="1200">
          <a:solidFill>
            <a:schemeClr val="tx1"/>
          </a:solidFill>
          <a:latin typeface="+mn-lt"/>
          <a:ea typeface="+mn-ea"/>
          <a:cs typeface="+mn-cs"/>
        </a:defRPr>
      </a:lvl6pPr>
      <a:lvl7pPr marL="3509312" algn="l" defTabSz="1169779" rtl="0" eaLnBrk="1" latinLnBrk="0" hangingPunct="1">
        <a:defRPr sz="3600" kern="1200">
          <a:solidFill>
            <a:schemeClr val="tx1"/>
          </a:solidFill>
          <a:latin typeface="+mn-lt"/>
          <a:ea typeface="+mn-ea"/>
          <a:cs typeface="+mn-cs"/>
        </a:defRPr>
      </a:lvl7pPr>
      <a:lvl8pPr marL="4094225" algn="l" defTabSz="1169779" rtl="0" eaLnBrk="1" latinLnBrk="0" hangingPunct="1">
        <a:defRPr sz="3600" kern="1200">
          <a:solidFill>
            <a:schemeClr val="tx1"/>
          </a:solidFill>
          <a:latin typeface="+mn-lt"/>
          <a:ea typeface="+mn-ea"/>
          <a:cs typeface="+mn-cs"/>
        </a:defRPr>
      </a:lvl8pPr>
      <a:lvl9pPr marL="4679115" algn="l" defTabSz="1169779"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7"/>
            <a:ext cx="723900" cy="365125"/>
          </a:xfrm>
          <a:prstGeom prst="rect">
            <a:avLst/>
          </a:prstGeom>
        </p:spPr>
        <p:txBody>
          <a:bodyPr vert="horz" lIns="117007" tIns="58498" rIns="117007" bIns="5849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013">
              <a:defRPr/>
            </a:pPr>
            <a:fld id="{79C0BFF6-9B14-4446-AF07-628EFEB400B0}" type="slidenum">
              <a:rPr lang="th-TH" smtClean="0">
                <a:solidFill>
                  <a:prstClr val="black">
                    <a:tint val="75000"/>
                  </a:prstClr>
                </a:solidFill>
              </a:rPr>
              <a:pPr defTabSz="117001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01" tIns="63701" rIns="127401" bIns="6370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013">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0" y="800122"/>
            <a:ext cx="4948767" cy="559533"/>
          </a:xfrm>
          <a:prstGeom prst="rect">
            <a:avLst/>
          </a:prstGeom>
          <a:noFill/>
        </p:spPr>
        <p:txBody>
          <a:bodyPr lIns="127401" tIns="63701" rIns="127401" bIns="63701">
            <a:spAutoFit/>
          </a:bodyPr>
          <a:lstStyle/>
          <a:p>
            <a:pPr defTabSz="1170013"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fontAlgn="auto">
              <a:spcBef>
                <a:spcPts val="0"/>
              </a:spcBef>
              <a:spcAft>
                <a:spcPts val="0"/>
              </a:spcAft>
              <a:defRPr/>
            </a:pPr>
            <a:endParaRPr lang="th-TH" sz="3600" dirty="0">
              <a:solidFill>
                <a:prstClr val="white"/>
              </a:solidFill>
            </a:endParaRPr>
          </a:p>
        </p:txBody>
      </p:sp>
      <p:sp>
        <p:nvSpPr>
          <p:cNvPr id="12" name="TextBox 11"/>
          <p:cNvSpPr txBox="1"/>
          <p:nvPr/>
        </p:nvSpPr>
        <p:spPr>
          <a:xfrm>
            <a:off x="9290117" y="301651"/>
            <a:ext cx="2220383" cy="518248"/>
          </a:xfrm>
          <a:prstGeom prst="rect">
            <a:avLst/>
          </a:prstGeom>
          <a:noFill/>
          <a:effectLst>
            <a:outerShdw blurRad="50800" dist="38100" dir="5400000" algn="t" rotWithShape="0">
              <a:prstClr val="black">
                <a:alpha val="40000"/>
              </a:prstClr>
            </a:outerShdw>
          </a:effectLst>
        </p:spPr>
        <p:txBody>
          <a:bodyPr lIns="117007" tIns="58498" rIns="117007" bIns="58498">
            <a:spAutoFit/>
          </a:bodyPr>
          <a:lstStyle/>
          <a:p>
            <a:pPr algn="r" defTabSz="1170013"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949848943"/>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15" algn="ctr" rtl="0" fontAlgn="base">
        <a:spcBef>
          <a:spcPct val="0"/>
        </a:spcBef>
        <a:spcAft>
          <a:spcPct val="0"/>
        </a:spcAft>
        <a:defRPr sz="5600">
          <a:solidFill>
            <a:schemeClr val="tx1"/>
          </a:solidFill>
          <a:latin typeface="Arial" pitchFamily="34" charset="0"/>
          <a:cs typeface="Cordia New" pitchFamily="34" charset="-34"/>
        </a:defRPr>
      </a:lvl6pPr>
      <a:lvl7pPr marL="1170013" algn="ctr" rtl="0" fontAlgn="base">
        <a:spcBef>
          <a:spcPct val="0"/>
        </a:spcBef>
        <a:spcAft>
          <a:spcPct val="0"/>
        </a:spcAft>
        <a:defRPr sz="5600">
          <a:solidFill>
            <a:schemeClr val="tx1"/>
          </a:solidFill>
          <a:latin typeface="Arial" pitchFamily="34" charset="0"/>
          <a:cs typeface="Cordia New" pitchFamily="34" charset="-34"/>
        </a:defRPr>
      </a:lvl7pPr>
      <a:lvl8pPr marL="1755009" algn="ctr" rtl="0" fontAlgn="base">
        <a:spcBef>
          <a:spcPct val="0"/>
        </a:spcBef>
        <a:spcAft>
          <a:spcPct val="0"/>
        </a:spcAft>
        <a:defRPr sz="5600">
          <a:solidFill>
            <a:schemeClr val="tx1"/>
          </a:solidFill>
          <a:latin typeface="Arial" pitchFamily="34" charset="0"/>
          <a:cs typeface="Cordia New" pitchFamily="34" charset="-34"/>
        </a:defRPr>
      </a:lvl8pPr>
      <a:lvl9pPr marL="234002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40" indent="-43874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627" indent="-3656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499" indent="-29251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518"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533"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542"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53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548"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51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013" rtl="0" eaLnBrk="1" latinLnBrk="0" hangingPunct="1">
        <a:defRPr sz="3600" kern="1200">
          <a:solidFill>
            <a:schemeClr val="tx1"/>
          </a:solidFill>
          <a:latin typeface="+mn-lt"/>
          <a:ea typeface="+mn-ea"/>
          <a:cs typeface="+mn-cs"/>
        </a:defRPr>
      </a:lvl1pPr>
      <a:lvl2pPr marL="585015" algn="l" defTabSz="1170013" rtl="0" eaLnBrk="1" latinLnBrk="0" hangingPunct="1">
        <a:defRPr sz="3600" kern="1200">
          <a:solidFill>
            <a:schemeClr val="tx1"/>
          </a:solidFill>
          <a:latin typeface="+mn-lt"/>
          <a:ea typeface="+mn-ea"/>
          <a:cs typeface="+mn-cs"/>
        </a:defRPr>
      </a:lvl2pPr>
      <a:lvl3pPr marL="1170013" algn="l" defTabSz="1170013" rtl="0" eaLnBrk="1" latinLnBrk="0" hangingPunct="1">
        <a:defRPr sz="3600" kern="1200">
          <a:solidFill>
            <a:schemeClr val="tx1"/>
          </a:solidFill>
          <a:latin typeface="+mn-lt"/>
          <a:ea typeface="+mn-ea"/>
          <a:cs typeface="+mn-cs"/>
        </a:defRPr>
      </a:lvl3pPr>
      <a:lvl4pPr marL="1755009" algn="l" defTabSz="1170013" rtl="0" eaLnBrk="1" latinLnBrk="0" hangingPunct="1">
        <a:defRPr sz="3600" kern="1200">
          <a:solidFill>
            <a:schemeClr val="tx1"/>
          </a:solidFill>
          <a:latin typeface="+mn-lt"/>
          <a:ea typeface="+mn-ea"/>
          <a:cs typeface="+mn-cs"/>
        </a:defRPr>
      </a:lvl4pPr>
      <a:lvl5pPr marL="2340028" algn="l" defTabSz="1170013" rtl="0" eaLnBrk="1" latinLnBrk="0" hangingPunct="1">
        <a:defRPr sz="3600" kern="1200">
          <a:solidFill>
            <a:schemeClr val="tx1"/>
          </a:solidFill>
          <a:latin typeface="+mn-lt"/>
          <a:ea typeface="+mn-ea"/>
          <a:cs typeface="+mn-cs"/>
        </a:defRPr>
      </a:lvl5pPr>
      <a:lvl6pPr marL="2925025" algn="l" defTabSz="1170013" rtl="0" eaLnBrk="1" latinLnBrk="0" hangingPunct="1">
        <a:defRPr sz="3600" kern="1200">
          <a:solidFill>
            <a:schemeClr val="tx1"/>
          </a:solidFill>
          <a:latin typeface="+mn-lt"/>
          <a:ea typeface="+mn-ea"/>
          <a:cs typeface="+mn-cs"/>
        </a:defRPr>
      </a:lvl6pPr>
      <a:lvl7pPr marL="3510016" algn="l" defTabSz="1170013" rtl="0" eaLnBrk="1" latinLnBrk="0" hangingPunct="1">
        <a:defRPr sz="3600" kern="1200">
          <a:solidFill>
            <a:schemeClr val="tx1"/>
          </a:solidFill>
          <a:latin typeface="+mn-lt"/>
          <a:ea typeface="+mn-ea"/>
          <a:cs typeface="+mn-cs"/>
        </a:defRPr>
      </a:lvl7pPr>
      <a:lvl8pPr marL="4095043" algn="l" defTabSz="1170013" rtl="0" eaLnBrk="1" latinLnBrk="0" hangingPunct="1">
        <a:defRPr sz="3600" kern="1200">
          <a:solidFill>
            <a:schemeClr val="tx1"/>
          </a:solidFill>
          <a:latin typeface="+mn-lt"/>
          <a:ea typeface="+mn-ea"/>
          <a:cs typeface="+mn-cs"/>
        </a:defRPr>
      </a:lvl8pPr>
      <a:lvl9pPr marL="4680051" algn="l" defTabSz="1170013"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0"/>
            <a:ext cx="723900" cy="365125"/>
          </a:xfrm>
          <a:prstGeom prst="rect">
            <a:avLst/>
          </a:prstGeom>
        </p:spPr>
        <p:txBody>
          <a:bodyPr vert="horz" lIns="117034" tIns="58513" rIns="117034" bIns="585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293">
              <a:defRPr/>
            </a:pPr>
            <a:fld id="{79C0BFF6-9B14-4446-AF07-628EFEB400B0}" type="slidenum">
              <a:rPr lang="th-TH" smtClean="0">
                <a:solidFill>
                  <a:prstClr val="black">
                    <a:tint val="75000"/>
                  </a:prstClr>
                </a:solidFill>
              </a:rPr>
              <a:pPr defTabSz="117029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32" tIns="63717" rIns="127432" bIns="63717" anchor="ctr"/>
          <a:lstStyle/>
          <a:p>
            <a:pPr algn="ctr" defTabSz="1170293"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9"/>
            <a:ext cx="4341284" cy="83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32" tIns="63717" rIns="127432" bIns="6371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293">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2" y="800118"/>
            <a:ext cx="4948767" cy="559566"/>
          </a:xfrm>
          <a:prstGeom prst="rect">
            <a:avLst/>
          </a:prstGeom>
          <a:noFill/>
        </p:spPr>
        <p:txBody>
          <a:bodyPr lIns="127432" tIns="63717" rIns="127432" bIns="63717">
            <a:spAutoFit/>
          </a:bodyPr>
          <a:lstStyle/>
          <a:p>
            <a:pPr defTabSz="1170293"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32" tIns="63717" rIns="127432" bIns="63717" anchor="ctr"/>
          <a:lstStyle/>
          <a:p>
            <a:pPr algn="ctr" defTabSz="1170293" fontAlgn="auto">
              <a:spcBef>
                <a:spcPts val="0"/>
              </a:spcBef>
              <a:spcAft>
                <a:spcPts val="0"/>
              </a:spcAft>
              <a:defRPr/>
            </a:pPr>
            <a:endParaRPr lang="th-TH" sz="3600" dirty="0">
              <a:solidFill>
                <a:prstClr val="white"/>
              </a:solidFill>
            </a:endParaRPr>
          </a:p>
        </p:txBody>
      </p:sp>
      <p:sp>
        <p:nvSpPr>
          <p:cNvPr id="12" name="TextBox 11"/>
          <p:cNvSpPr txBox="1"/>
          <p:nvPr/>
        </p:nvSpPr>
        <p:spPr>
          <a:xfrm>
            <a:off x="9290109" y="301651"/>
            <a:ext cx="2220383" cy="518278"/>
          </a:xfrm>
          <a:prstGeom prst="rect">
            <a:avLst/>
          </a:prstGeom>
          <a:noFill/>
          <a:effectLst>
            <a:outerShdw blurRad="50800" dist="38100" dir="5400000" algn="t" rotWithShape="0">
              <a:prstClr val="black">
                <a:alpha val="40000"/>
              </a:prstClr>
            </a:outerShdw>
          </a:effectLst>
        </p:spPr>
        <p:txBody>
          <a:bodyPr lIns="117034" tIns="58513" rIns="117034" bIns="58513">
            <a:spAutoFit/>
          </a:bodyPr>
          <a:lstStyle/>
          <a:p>
            <a:pPr algn="r" defTabSz="1170293"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61323375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55" algn="ctr" rtl="0" fontAlgn="base">
        <a:spcBef>
          <a:spcPct val="0"/>
        </a:spcBef>
        <a:spcAft>
          <a:spcPct val="0"/>
        </a:spcAft>
        <a:defRPr sz="5600">
          <a:solidFill>
            <a:schemeClr val="tx1"/>
          </a:solidFill>
          <a:latin typeface="Arial" pitchFamily="34" charset="0"/>
          <a:cs typeface="Cordia New" pitchFamily="34" charset="-34"/>
        </a:defRPr>
      </a:lvl6pPr>
      <a:lvl7pPr marL="1170293" algn="ctr" rtl="0" fontAlgn="base">
        <a:spcBef>
          <a:spcPct val="0"/>
        </a:spcBef>
        <a:spcAft>
          <a:spcPct val="0"/>
        </a:spcAft>
        <a:defRPr sz="5600">
          <a:solidFill>
            <a:schemeClr val="tx1"/>
          </a:solidFill>
          <a:latin typeface="Arial" pitchFamily="34" charset="0"/>
          <a:cs typeface="Cordia New" pitchFamily="34" charset="-34"/>
        </a:defRPr>
      </a:lvl7pPr>
      <a:lvl8pPr marL="1755432" algn="ctr" rtl="0" fontAlgn="base">
        <a:spcBef>
          <a:spcPct val="0"/>
        </a:spcBef>
        <a:spcAft>
          <a:spcPct val="0"/>
        </a:spcAft>
        <a:defRPr sz="5600">
          <a:solidFill>
            <a:schemeClr val="tx1"/>
          </a:solidFill>
          <a:latin typeface="Arial" pitchFamily="34" charset="0"/>
          <a:cs typeface="Cordia New" pitchFamily="34" charset="-34"/>
        </a:defRPr>
      </a:lvl8pPr>
      <a:lvl9pPr marL="234059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47" indent="-438847"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856" indent="-3657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850" indent="-29258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010" indent="-29258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164" indent="-29258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314" indent="-292581" algn="l" defTabSz="117029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450" indent="-292581" algn="l" defTabSz="117029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601" indent="-292581" algn="l" defTabSz="117029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716" indent="-292581" algn="l" defTabSz="117029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293" rtl="0" eaLnBrk="1" latinLnBrk="0" hangingPunct="1">
        <a:defRPr sz="3600" kern="1200">
          <a:solidFill>
            <a:schemeClr val="tx1"/>
          </a:solidFill>
          <a:latin typeface="+mn-lt"/>
          <a:ea typeface="+mn-ea"/>
          <a:cs typeface="+mn-cs"/>
        </a:defRPr>
      </a:lvl1pPr>
      <a:lvl2pPr marL="585155" algn="l" defTabSz="1170293" rtl="0" eaLnBrk="1" latinLnBrk="0" hangingPunct="1">
        <a:defRPr sz="3600" kern="1200">
          <a:solidFill>
            <a:schemeClr val="tx1"/>
          </a:solidFill>
          <a:latin typeface="+mn-lt"/>
          <a:ea typeface="+mn-ea"/>
          <a:cs typeface="+mn-cs"/>
        </a:defRPr>
      </a:lvl2pPr>
      <a:lvl3pPr marL="1170293" algn="l" defTabSz="1170293" rtl="0" eaLnBrk="1" latinLnBrk="0" hangingPunct="1">
        <a:defRPr sz="3600" kern="1200">
          <a:solidFill>
            <a:schemeClr val="tx1"/>
          </a:solidFill>
          <a:latin typeface="+mn-lt"/>
          <a:ea typeface="+mn-ea"/>
          <a:cs typeface="+mn-cs"/>
        </a:defRPr>
      </a:lvl3pPr>
      <a:lvl4pPr marL="1755432" algn="l" defTabSz="1170293" rtl="0" eaLnBrk="1" latinLnBrk="0" hangingPunct="1">
        <a:defRPr sz="3600" kern="1200">
          <a:solidFill>
            <a:schemeClr val="tx1"/>
          </a:solidFill>
          <a:latin typeface="+mn-lt"/>
          <a:ea typeface="+mn-ea"/>
          <a:cs typeface="+mn-cs"/>
        </a:defRPr>
      </a:lvl4pPr>
      <a:lvl5pPr marL="2340590" algn="l" defTabSz="1170293" rtl="0" eaLnBrk="1" latinLnBrk="0" hangingPunct="1">
        <a:defRPr sz="3600" kern="1200">
          <a:solidFill>
            <a:schemeClr val="tx1"/>
          </a:solidFill>
          <a:latin typeface="+mn-lt"/>
          <a:ea typeface="+mn-ea"/>
          <a:cs typeface="+mn-cs"/>
        </a:defRPr>
      </a:lvl5pPr>
      <a:lvl6pPr marL="2925725" algn="l" defTabSz="1170293" rtl="0" eaLnBrk="1" latinLnBrk="0" hangingPunct="1">
        <a:defRPr sz="3600" kern="1200">
          <a:solidFill>
            <a:schemeClr val="tx1"/>
          </a:solidFill>
          <a:latin typeface="+mn-lt"/>
          <a:ea typeface="+mn-ea"/>
          <a:cs typeface="+mn-cs"/>
        </a:defRPr>
      </a:lvl6pPr>
      <a:lvl7pPr marL="3510862" algn="l" defTabSz="1170293" rtl="0" eaLnBrk="1" latinLnBrk="0" hangingPunct="1">
        <a:defRPr sz="3600" kern="1200">
          <a:solidFill>
            <a:schemeClr val="tx1"/>
          </a:solidFill>
          <a:latin typeface="+mn-lt"/>
          <a:ea typeface="+mn-ea"/>
          <a:cs typeface="+mn-cs"/>
        </a:defRPr>
      </a:lvl7pPr>
      <a:lvl8pPr marL="4096025" algn="l" defTabSz="1170293" rtl="0" eaLnBrk="1" latinLnBrk="0" hangingPunct="1">
        <a:defRPr sz="3600" kern="1200">
          <a:solidFill>
            <a:schemeClr val="tx1"/>
          </a:solidFill>
          <a:latin typeface="+mn-lt"/>
          <a:ea typeface="+mn-ea"/>
          <a:cs typeface="+mn-cs"/>
        </a:defRPr>
      </a:lvl8pPr>
      <a:lvl9pPr marL="4681174" algn="l" defTabSz="1170293"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2"/>
            <a:ext cx="723900" cy="365125"/>
          </a:xfrm>
          <a:prstGeom prst="rect">
            <a:avLst/>
          </a:prstGeom>
        </p:spPr>
        <p:txBody>
          <a:bodyPr vert="horz" lIns="117061" tIns="58527" rIns="117061" bIns="5852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572">
              <a:defRPr/>
            </a:pPr>
            <a:fld id="{79C0BFF6-9B14-4446-AF07-628EFEB400B0}" type="slidenum">
              <a:rPr lang="th-TH" smtClean="0">
                <a:solidFill>
                  <a:prstClr val="black">
                    <a:tint val="75000"/>
                  </a:prstClr>
                </a:solidFill>
              </a:rPr>
              <a:pPr defTabSz="117057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3" tIns="63732" rIns="127463" bIns="63732" anchor="ctr"/>
          <a:lstStyle/>
          <a:p>
            <a:pPr algn="ctr" defTabSz="1170572"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2"/>
            <a:ext cx="4341284" cy="83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63" tIns="63732" rIns="127463" bIns="6373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572">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4" y="800112"/>
            <a:ext cx="4948767" cy="559596"/>
          </a:xfrm>
          <a:prstGeom prst="rect">
            <a:avLst/>
          </a:prstGeom>
          <a:noFill/>
        </p:spPr>
        <p:txBody>
          <a:bodyPr lIns="127463" tIns="63732" rIns="127463" bIns="63732">
            <a:spAutoFit/>
          </a:bodyPr>
          <a:lstStyle/>
          <a:p>
            <a:pPr defTabSz="1170572"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63" tIns="63732" rIns="127463" bIns="63732" anchor="ctr"/>
          <a:lstStyle/>
          <a:p>
            <a:pPr algn="ctr" defTabSz="1170572" fontAlgn="auto">
              <a:spcBef>
                <a:spcPts val="0"/>
              </a:spcBef>
              <a:spcAft>
                <a:spcPts val="0"/>
              </a:spcAft>
              <a:defRPr/>
            </a:pPr>
            <a:endParaRPr lang="th-TH" sz="3600" dirty="0">
              <a:solidFill>
                <a:prstClr val="white"/>
              </a:solidFill>
            </a:endParaRPr>
          </a:p>
        </p:txBody>
      </p:sp>
      <p:sp>
        <p:nvSpPr>
          <p:cNvPr id="12" name="TextBox 11"/>
          <p:cNvSpPr txBox="1"/>
          <p:nvPr/>
        </p:nvSpPr>
        <p:spPr>
          <a:xfrm>
            <a:off x="9290101" y="301651"/>
            <a:ext cx="2220383" cy="518307"/>
          </a:xfrm>
          <a:prstGeom prst="rect">
            <a:avLst/>
          </a:prstGeom>
          <a:noFill/>
          <a:effectLst>
            <a:outerShdw blurRad="50800" dist="38100" dir="5400000" algn="t" rotWithShape="0">
              <a:prstClr val="black">
                <a:alpha val="40000"/>
              </a:prstClr>
            </a:outerShdw>
          </a:effectLst>
        </p:spPr>
        <p:txBody>
          <a:bodyPr lIns="117061" tIns="58527" rIns="117061" bIns="58527">
            <a:spAutoFit/>
          </a:bodyPr>
          <a:lstStyle/>
          <a:p>
            <a:pPr algn="r" defTabSz="1170572"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230514995"/>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95" algn="ctr" rtl="0" fontAlgn="base">
        <a:spcBef>
          <a:spcPct val="0"/>
        </a:spcBef>
        <a:spcAft>
          <a:spcPct val="0"/>
        </a:spcAft>
        <a:defRPr sz="5600">
          <a:solidFill>
            <a:schemeClr val="tx1"/>
          </a:solidFill>
          <a:latin typeface="Arial" pitchFamily="34" charset="0"/>
          <a:cs typeface="Cordia New" pitchFamily="34" charset="-34"/>
        </a:defRPr>
      </a:lvl6pPr>
      <a:lvl7pPr marL="1170572" algn="ctr" rtl="0" fontAlgn="base">
        <a:spcBef>
          <a:spcPct val="0"/>
        </a:spcBef>
        <a:spcAft>
          <a:spcPct val="0"/>
        </a:spcAft>
        <a:defRPr sz="5600">
          <a:solidFill>
            <a:schemeClr val="tx1"/>
          </a:solidFill>
          <a:latin typeface="Arial" pitchFamily="34" charset="0"/>
          <a:cs typeface="Cordia New" pitchFamily="34" charset="-34"/>
        </a:defRPr>
      </a:lvl7pPr>
      <a:lvl8pPr marL="1755855" algn="ctr" rtl="0" fontAlgn="base">
        <a:spcBef>
          <a:spcPct val="0"/>
        </a:spcBef>
        <a:spcAft>
          <a:spcPct val="0"/>
        </a:spcAft>
        <a:defRPr sz="5600">
          <a:solidFill>
            <a:schemeClr val="tx1"/>
          </a:solidFill>
          <a:latin typeface="Arial" pitchFamily="34" charset="0"/>
          <a:cs typeface="Cordia New" pitchFamily="34" charset="-34"/>
        </a:defRPr>
      </a:lvl8pPr>
      <a:lvl9pPr marL="234115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54" indent="-43895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085" indent="-3658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204" indent="-29265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503" indent="-2926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795" indent="-2926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085"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363"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655"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916"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572" rtl="0" eaLnBrk="1" latinLnBrk="0" hangingPunct="1">
        <a:defRPr sz="3600" kern="1200">
          <a:solidFill>
            <a:schemeClr val="tx1"/>
          </a:solidFill>
          <a:latin typeface="+mn-lt"/>
          <a:ea typeface="+mn-ea"/>
          <a:cs typeface="+mn-cs"/>
        </a:defRPr>
      </a:lvl1pPr>
      <a:lvl2pPr marL="585295" algn="l" defTabSz="1170572" rtl="0" eaLnBrk="1" latinLnBrk="0" hangingPunct="1">
        <a:defRPr sz="3600" kern="1200">
          <a:solidFill>
            <a:schemeClr val="tx1"/>
          </a:solidFill>
          <a:latin typeface="+mn-lt"/>
          <a:ea typeface="+mn-ea"/>
          <a:cs typeface="+mn-cs"/>
        </a:defRPr>
      </a:lvl2pPr>
      <a:lvl3pPr marL="1170572" algn="l" defTabSz="1170572" rtl="0" eaLnBrk="1" latinLnBrk="0" hangingPunct="1">
        <a:defRPr sz="3600" kern="1200">
          <a:solidFill>
            <a:schemeClr val="tx1"/>
          </a:solidFill>
          <a:latin typeface="+mn-lt"/>
          <a:ea typeface="+mn-ea"/>
          <a:cs typeface="+mn-cs"/>
        </a:defRPr>
      </a:lvl3pPr>
      <a:lvl4pPr marL="1755855" algn="l" defTabSz="1170572" rtl="0" eaLnBrk="1" latinLnBrk="0" hangingPunct="1">
        <a:defRPr sz="3600" kern="1200">
          <a:solidFill>
            <a:schemeClr val="tx1"/>
          </a:solidFill>
          <a:latin typeface="+mn-lt"/>
          <a:ea typeface="+mn-ea"/>
          <a:cs typeface="+mn-cs"/>
        </a:defRPr>
      </a:lvl4pPr>
      <a:lvl5pPr marL="2341151" algn="l" defTabSz="1170572" rtl="0" eaLnBrk="1" latinLnBrk="0" hangingPunct="1">
        <a:defRPr sz="3600" kern="1200">
          <a:solidFill>
            <a:schemeClr val="tx1"/>
          </a:solidFill>
          <a:latin typeface="+mn-lt"/>
          <a:ea typeface="+mn-ea"/>
          <a:cs typeface="+mn-cs"/>
        </a:defRPr>
      </a:lvl5pPr>
      <a:lvl6pPr marL="2926425" algn="l" defTabSz="1170572" rtl="0" eaLnBrk="1" latinLnBrk="0" hangingPunct="1">
        <a:defRPr sz="3600" kern="1200">
          <a:solidFill>
            <a:schemeClr val="tx1"/>
          </a:solidFill>
          <a:latin typeface="+mn-lt"/>
          <a:ea typeface="+mn-ea"/>
          <a:cs typeface="+mn-cs"/>
        </a:defRPr>
      </a:lvl6pPr>
      <a:lvl7pPr marL="3511707" algn="l" defTabSz="1170572" rtl="0" eaLnBrk="1" latinLnBrk="0" hangingPunct="1">
        <a:defRPr sz="3600" kern="1200">
          <a:solidFill>
            <a:schemeClr val="tx1"/>
          </a:solidFill>
          <a:latin typeface="+mn-lt"/>
          <a:ea typeface="+mn-ea"/>
          <a:cs typeface="+mn-cs"/>
        </a:defRPr>
      </a:lvl7pPr>
      <a:lvl8pPr marL="4097007" algn="l" defTabSz="1170572" rtl="0" eaLnBrk="1" latinLnBrk="0" hangingPunct="1">
        <a:defRPr sz="3600" kern="1200">
          <a:solidFill>
            <a:schemeClr val="tx1"/>
          </a:solidFill>
          <a:latin typeface="+mn-lt"/>
          <a:ea typeface="+mn-ea"/>
          <a:cs typeface="+mn-cs"/>
        </a:defRPr>
      </a:lvl8pPr>
      <a:lvl9pPr marL="4682297" algn="l" defTabSz="1170572" rtl="0" eaLnBrk="1" latinLnBrk="0" hangingPunct="1">
        <a:defRPr sz="3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4"/>
            <a:ext cx="723900" cy="365125"/>
          </a:xfrm>
          <a:prstGeom prst="rect">
            <a:avLst/>
          </a:prstGeom>
        </p:spPr>
        <p:txBody>
          <a:bodyPr vert="horz" lIns="117093" tIns="58543" rIns="117093" bIns="5854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901">
              <a:defRPr/>
            </a:pPr>
            <a:fld id="{79C0BFF6-9B14-4446-AF07-628EFEB400B0}" type="slidenum">
              <a:rPr lang="th-TH" smtClean="0">
                <a:solidFill>
                  <a:prstClr val="black">
                    <a:tint val="75000"/>
                  </a:prstClr>
                </a:solidFill>
              </a:rPr>
              <a:pPr defTabSz="117090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99" tIns="63750" rIns="127499" bIns="63750" anchor="ctr"/>
          <a:lstStyle/>
          <a:p>
            <a:pPr algn="ctr" defTabSz="1170901"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4"/>
            <a:ext cx="4341284" cy="8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99" tIns="63750" rIns="127499" bIns="6375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901">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25" y="800109"/>
            <a:ext cx="4948767" cy="559632"/>
          </a:xfrm>
          <a:prstGeom prst="rect">
            <a:avLst/>
          </a:prstGeom>
          <a:noFill/>
        </p:spPr>
        <p:txBody>
          <a:bodyPr lIns="127499" tIns="63750" rIns="127499" bIns="63750">
            <a:spAutoFit/>
          </a:bodyPr>
          <a:lstStyle/>
          <a:p>
            <a:pPr defTabSz="1170901"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99" tIns="63750" rIns="127499" bIns="63750" anchor="ctr"/>
          <a:lstStyle/>
          <a:p>
            <a:pPr algn="ctr" defTabSz="1170901" fontAlgn="auto">
              <a:spcBef>
                <a:spcPts val="0"/>
              </a:spcBef>
              <a:spcAft>
                <a:spcPts val="0"/>
              </a:spcAft>
              <a:defRPr/>
            </a:pPr>
            <a:endParaRPr lang="th-TH" sz="3600" dirty="0">
              <a:solidFill>
                <a:prstClr val="white"/>
              </a:solidFill>
            </a:endParaRPr>
          </a:p>
        </p:txBody>
      </p:sp>
      <p:sp>
        <p:nvSpPr>
          <p:cNvPr id="12" name="TextBox 11"/>
          <p:cNvSpPr txBox="1"/>
          <p:nvPr/>
        </p:nvSpPr>
        <p:spPr>
          <a:xfrm>
            <a:off x="9290091" y="301649"/>
            <a:ext cx="2220383" cy="518339"/>
          </a:xfrm>
          <a:prstGeom prst="rect">
            <a:avLst/>
          </a:prstGeom>
          <a:noFill/>
          <a:effectLst>
            <a:outerShdw blurRad="50800" dist="38100" dir="5400000" algn="t" rotWithShape="0">
              <a:prstClr val="black">
                <a:alpha val="40000"/>
              </a:prstClr>
            </a:outerShdw>
          </a:effectLst>
        </p:spPr>
        <p:txBody>
          <a:bodyPr lIns="117093" tIns="58543" rIns="117093" bIns="58543">
            <a:spAutoFit/>
          </a:bodyPr>
          <a:lstStyle/>
          <a:p>
            <a:pPr algn="r" defTabSz="1170901"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415525333"/>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456" algn="ctr" rtl="0" fontAlgn="base">
        <a:spcBef>
          <a:spcPct val="0"/>
        </a:spcBef>
        <a:spcAft>
          <a:spcPct val="0"/>
        </a:spcAft>
        <a:defRPr sz="5600">
          <a:solidFill>
            <a:schemeClr val="tx1"/>
          </a:solidFill>
          <a:latin typeface="Arial" pitchFamily="34" charset="0"/>
          <a:cs typeface="Cordia New" pitchFamily="34" charset="-34"/>
        </a:defRPr>
      </a:lvl6pPr>
      <a:lvl7pPr marL="1170901" algn="ctr" rtl="0" fontAlgn="base">
        <a:spcBef>
          <a:spcPct val="0"/>
        </a:spcBef>
        <a:spcAft>
          <a:spcPct val="0"/>
        </a:spcAft>
        <a:defRPr sz="5600">
          <a:solidFill>
            <a:schemeClr val="tx1"/>
          </a:solidFill>
          <a:latin typeface="Arial" pitchFamily="34" charset="0"/>
          <a:cs typeface="Cordia New" pitchFamily="34" charset="-34"/>
        </a:defRPr>
      </a:lvl7pPr>
      <a:lvl8pPr marL="1756348" algn="ctr" rtl="0" fontAlgn="base">
        <a:spcBef>
          <a:spcPct val="0"/>
        </a:spcBef>
        <a:spcAft>
          <a:spcPct val="0"/>
        </a:spcAft>
        <a:defRPr sz="5600">
          <a:solidFill>
            <a:schemeClr val="tx1"/>
          </a:solidFill>
          <a:latin typeface="Arial" pitchFamily="34" charset="0"/>
          <a:cs typeface="Cordia New" pitchFamily="34" charset="-34"/>
        </a:defRPr>
      </a:lvl8pPr>
      <a:lvl9pPr marL="234180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080" indent="-43908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353" indent="-3659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617" indent="-29273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077" indent="-2927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532" indent="-2927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984"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430"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885"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6312"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901" rtl="0" eaLnBrk="1" latinLnBrk="0" hangingPunct="1">
        <a:defRPr sz="3600" kern="1200">
          <a:solidFill>
            <a:schemeClr val="tx1"/>
          </a:solidFill>
          <a:latin typeface="+mn-lt"/>
          <a:ea typeface="+mn-ea"/>
          <a:cs typeface="+mn-cs"/>
        </a:defRPr>
      </a:lvl1pPr>
      <a:lvl2pPr marL="585456" algn="l" defTabSz="1170901" rtl="0" eaLnBrk="1" latinLnBrk="0" hangingPunct="1">
        <a:defRPr sz="3600" kern="1200">
          <a:solidFill>
            <a:schemeClr val="tx1"/>
          </a:solidFill>
          <a:latin typeface="+mn-lt"/>
          <a:ea typeface="+mn-ea"/>
          <a:cs typeface="+mn-cs"/>
        </a:defRPr>
      </a:lvl2pPr>
      <a:lvl3pPr marL="1170901" algn="l" defTabSz="1170901" rtl="0" eaLnBrk="1" latinLnBrk="0" hangingPunct="1">
        <a:defRPr sz="3600" kern="1200">
          <a:solidFill>
            <a:schemeClr val="tx1"/>
          </a:solidFill>
          <a:latin typeface="+mn-lt"/>
          <a:ea typeface="+mn-ea"/>
          <a:cs typeface="+mn-cs"/>
        </a:defRPr>
      </a:lvl3pPr>
      <a:lvl4pPr marL="1756348" algn="l" defTabSz="1170901" rtl="0" eaLnBrk="1" latinLnBrk="0" hangingPunct="1">
        <a:defRPr sz="3600" kern="1200">
          <a:solidFill>
            <a:schemeClr val="tx1"/>
          </a:solidFill>
          <a:latin typeface="+mn-lt"/>
          <a:ea typeface="+mn-ea"/>
          <a:cs typeface="+mn-cs"/>
        </a:defRPr>
      </a:lvl4pPr>
      <a:lvl5pPr marL="2341806" algn="l" defTabSz="1170901" rtl="0" eaLnBrk="1" latinLnBrk="0" hangingPunct="1">
        <a:defRPr sz="3600" kern="1200">
          <a:solidFill>
            <a:schemeClr val="tx1"/>
          </a:solidFill>
          <a:latin typeface="+mn-lt"/>
          <a:ea typeface="+mn-ea"/>
          <a:cs typeface="+mn-cs"/>
        </a:defRPr>
      </a:lvl5pPr>
      <a:lvl6pPr marL="2927242" algn="l" defTabSz="1170901" rtl="0" eaLnBrk="1" latinLnBrk="0" hangingPunct="1">
        <a:defRPr sz="3600" kern="1200">
          <a:solidFill>
            <a:schemeClr val="tx1"/>
          </a:solidFill>
          <a:latin typeface="+mn-lt"/>
          <a:ea typeface="+mn-ea"/>
          <a:cs typeface="+mn-cs"/>
        </a:defRPr>
      </a:lvl6pPr>
      <a:lvl7pPr marL="3512694" algn="l" defTabSz="1170901" rtl="0" eaLnBrk="1" latinLnBrk="0" hangingPunct="1">
        <a:defRPr sz="3600" kern="1200">
          <a:solidFill>
            <a:schemeClr val="tx1"/>
          </a:solidFill>
          <a:latin typeface="+mn-lt"/>
          <a:ea typeface="+mn-ea"/>
          <a:cs typeface="+mn-cs"/>
        </a:defRPr>
      </a:lvl7pPr>
      <a:lvl8pPr marL="4098154" algn="l" defTabSz="1170901" rtl="0" eaLnBrk="1" latinLnBrk="0" hangingPunct="1">
        <a:defRPr sz="3600" kern="1200">
          <a:solidFill>
            <a:schemeClr val="tx1"/>
          </a:solidFill>
          <a:latin typeface="+mn-lt"/>
          <a:ea typeface="+mn-ea"/>
          <a:cs typeface="+mn-cs"/>
        </a:defRPr>
      </a:lvl8pPr>
      <a:lvl9pPr marL="4683608" algn="l" defTabSz="1170901"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91232" tIns="45621" rIns="91232" bIns="45621"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DB33C908-B64C-42A2-98E5-C4AE78241957}" type="slidenum">
              <a:rPr lang="th-TH"/>
              <a:pPr>
                <a:defRPr/>
              </a:pPr>
              <a:t>‹#›</a:t>
            </a:fld>
            <a:endParaRPr lang="th-TH" dirty="0"/>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schemeClr val="bg1"/>
                </a:solidFill>
              </a:rPr>
              <a:t>HIV and AIDS</a:t>
            </a:r>
            <a:endParaRPr lang="th-TH" sz="3600" b="1" dirty="0">
              <a:solidFill>
                <a:schemeClr val="bg1"/>
              </a:solidFill>
            </a:endParaRPr>
          </a:p>
        </p:txBody>
      </p:sp>
      <p:sp>
        <p:nvSpPr>
          <p:cNvPr id="27" name="TextBox 26"/>
          <p:cNvSpPr txBox="1"/>
          <p:nvPr/>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2056"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4"/>
            <a:ext cx="723900" cy="365125"/>
          </a:xfrm>
          <a:prstGeom prst="rect">
            <a:avLst/>
          </a:prstGeom>
        </p:spPr>
        <p:txBody>
          <a:bodyPr vert="horz" lIns="117130" tIns="58563" rIns="117130" bIns="5856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275">
              <a:defRPr/>
            </a:pPr>
            <a:fld id="{79C0BFF6-9B14-4446-AF07-628EFEB400B0}" type="slidenum">
              <a:rPr lang="th-TH" smtClean="0">
                <a:solidFill>
                  <a:prstClr val="black">
                    <a:tint val="75000"/>
                  </a:prstClr>
                </a:solidFill>
              </a:rPr>
              <a:pPr defTabSz="117127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40" tIns="63771" rIns="127540" bIns="63771" anchor="ctr"/>
          <a:lstStyle/>
          <a:p>
            <a:pPr algn="ctr" defTabSz="1171275"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5"/>
            <a:ext cx="4341284" cy="83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40" tIns="63771" rIns="127540" bIns="637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275">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4" y="800107"/>
            <a:ext cx="4948767" cy="559675"/>
          </a:xfrm>
          <a:prstGeom prst="rect">
            <a:avLst/>
          </a:prstGeom>
          <a:noFill/>
        </p:spPr>
        <p:txBody>
          <a:bodyPr lIns="127540" tIns="63771" rIns="127540" bIns="63771">
            <a:spAutoFit/>
          </a:bodyPr>
          <a:lstStyle/>
          <a:p>
            <a:pPr defTabSz="1171275"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40" tIns="63771" rIns="127540" bIns="63771" anchor="ctr"/>
          <a:lstStyle/>
          <a:p>
            <a:pPr algn="ctr" defTabSz="1171275" fontAlgn="auto">
              <a:spcBef>
                <a:spcPts val="0"/>
              </a:spcBef>
              <a:spcAft>
                <a:spcPts val="0"/>
              </a:spcAft>
              <a:defRPr/>
            </a:pPr>
            <a:endParaRPr lang="th-TH" sz="3600" dirty="0">
              <a:solidFill>
                <a:prstClr val="white"/>
              </a:solidFill>
            </a:endParaRPr>
          </a:p>
        </p:txBody>
      </p:sp>
      <p:sp>
        <p:nvSpPr>
          <p:cNvPr id="12" name="TextBox 11"/>
          <p:cNvSpPr txBox="1"/>
          <p:nvPr/>
        </p:nvSpPr>
        <p:spPr>
          <a:xfrm>
            <a:off x="9290081" y="301640"/>
            <a:ext cx="2220383" cy="518379"/>
          </a:xfrm>
          <a:prstGeom prst="rect">
            <a:avLst/>
          </a:prstGeom>
          <a:noFill/>
          <a:effectLst>
            <a:outerShdw blurRad="50800" dist="38100" dir="5400000" algn="t" rotWithShape="0">
              <a:prstClr val="black">
                <a:alpha val="40000"/>
              </a:prstClr>
            </a:outerShdw>
          </a:effectLst>
        </p:spPr>
        <p:txBody>
          <a:bodyPr lIns="117130" tIns="58563" rIns="117130" bIns="58563">
            <a:spAutoFit/>
          </a:bodyPr>
          <a:lstStyle/>
          <a:p>
            <a:pPr algn="r" defTabSz="1171275"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825591498"/>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642" algn="ctr" rtl="0" fontAlgn="base">
        <a:spcBef>
          <a:spcPct val="0"/>
        </a:spcBef>
        <a:spcAft>
          <a:spcPct val="0"/>
        </a:spcAft>
        <a:defRPr sz="5600">
          <a:solidFill>
            <a:schemeClr val="tx1"/>
          </a:solidFill>
          <a:latin typeface="Arial" pitchFamily="34" charset="0"/>
          <a:cs typeface="Cordia New" pitchFamily="34" charset="-34"/>
        </a:defRPr>
      </a:lvl6pPr>
      <a:lvl7pPr marL="1171275" algn="ctr" rtl="0" fontAlgn="base">
        <a:spcBef>
          <a:spcPct val="0"/>
        </a:spcBef>
        <a:spcAft>
          <a:spcPct val="0"/>
        </a:spcAft>
        <a:defRPr sz="5600">
          <a:solidFill>
            <a:schemeClr val="tx1"/>
          </a:solidFill>
          <a:latin typeface="Arial" pitchFamily="34" charset="0"/>
          <a:cs typeface="Cordia New" pitchFamily="34" charset="-34"/>
        </a:defRPr>
      </a:lvl7pPr>
      <a:lvl8pPr marL="1756912" algn="ctr" rtl="0" fontAlgn="base">
        <a:spcBef>
          <a:spcPct val="0"/>
        </a:spcBef>
        <a:spcAft>
          <a:spcPct val="0"/>
        </a:spcAft>
        <a:defRPr sz="5600">
          <a:solidFill>
            <a:schemeClr val="tx1"/>
          </a:solidFill>
          <a:latin typeface="Arial" pitchFamily="34" charset="0"/>
          <a:cs typeface="Cordia New" pitchFamily="34" charset="-34"/>
        </a:defRPr>
      </a:lvl8pPr>
      <a:lvl9pPr marL="234255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222" indent="-43922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659" indent="-3660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089" indent="-2928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733" indent="-2928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5374" indent="-2928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1013"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648"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2290"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912"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275" rtl="0" eaLnBrk="1" latinLnBrk="0" hangingPunct="1">
        <a:defRPr sz="3600" kern="1200">
          <a:solidFill>
            <a:schemeClr val="tx1"/>
          </a:solidFill>
          <a:latin typeface="+mn-lt"/>
          <a:ea typeface="+mn-ea"/>
          <a:cs typeface="+mn-cs"/>
        </a:defRPr>
      </a:lvl1pPr>
      <a:lvl2pPr marL="585642" algn="l" defTabSz="1171275" rtl="0" eaLnBrk="1" latinLnBrk="0" hangingPunct="1">
        <a:defRPr sz="3600" kern="1200">
          <a:solidFill>
            <a:schemeClr val="tx1"/>
          </a:solidFill>
          <a:latin typeface="+mn-lt"/>
          <a:ea typeface="+mn-ea"/>
          <a:cs typeface="+mn-cs"/>
        </a:defRPr>
      </a:lvl2pPr>
      <a:lvl3pPr marL="1171275" algn="l" defTabSz="1171275" rtl="0" eaLnBrk="1" latinLnBrk="0" hangingPunct="1">
        <a:defRPr sz="3600" kern="1200">
          <a:solidFill>
            <a:schemeClr val="tx1"/>
          </a:solidFill>
          <a:latin typeface="+mn-lt"/>
          <a:ea typeface="+mn-ea"/>
          <a:cs typeface="+mn-cs"/>
        </a:defRPr>
      </a:lvl3pPr>
      <a:lvl4pPr marL="1756912" algn="l" defTabSz="1171275" rtl="0" eaLnBrk="1" latinLnBrk="0" hangingPunct="1">
        <a:defRPr sz="3600" kern="1200">
          <a:solidFill>
            <a:schemeClr val="tx1"/>
          </a:solidFill>
          <a:latin typeface="+mn-lt"/>
          <a:ea typeface="+mn-ea"/>
          <a:cs typeface="+mn-cs"/>
        </a:defRPr>
      </a:lvl4pPr>
      <a:lvl5pPr marL="2342555" algn="l" defTabSz="1171275" rtl="0" eaLnBrk="1" latinLnBrk="0" hangingPunct="1">
        <a:defRPr sz="3600" kern="1200">
          <a:solidFill>
            <a:schemeClr val="tx1"/>
          </a:solidFill>
          <a:latin typeface="+mn-lt"/>
          <a:ea typeface="+mn-ea"/>
          <a:cs typeface="+mn-cs"/>
        </a:defRPr>
      </a:lvl5pPr>
      <a:lvl6pPr marL="2928183" algn="l" defTabSz="1171275" rtl="0" eaLnBrk="1" latinLnBrk="0" hangingPunct="1">
        <a:defRPr sz="3600" kern="1200">
          <a:solidFill>
            <a:schemeClr val="tx1"/>
          </a:solidFill>
          <a:latin typeface="+mn-lt"/>
          <a:ea typeface="+mn-ea"/>
          <a:cs typeface="+mn-cs"/>
        </a:defRPr>
      </a:lvl6pPr>
      <a:lvl7pPr marL="3513821" algn="l" defTabSz="1171275" rtl="0" eaLnBrk="1" latinLnBrk="0" hangingPunct="1">
        <a:defRPr sz="3600" kern="1200">
          <a:solidFill>
            <a:schemeClr val="tx1"/>
          </a:solidFill>
          <a:latin typeface="+mn-lt"/>
          <a:ea typeface="+mn-ea"/>
          <a:cs typeface="+mn-cs"/>
        </a:defRPr>
      </a:lvl7pPr>
      <a:lvl8pPr marL="4099467" algn="l" defTabSz="1171275" rtl="0" eaLnBrk="1" latinLnBrk="0" hangingPunct="1">
        <a:defRPr sz="3600" kern="1200">
          <a:solidFill>
            <a:schemeClr val="tx1"/>
          </a:solidFill>
          <a:latin typeface="+mn-lt"/>
          <a:ea typeface="+mn-ea"/>
          <a:cs typeface="+mn-cs"/>
        </a:defRPr>
      </a:lvl8pPr>
      <a:lvl9pPr marL="4685107" algn="l" defTabSz="1171275" rtl="0" eaLnBrk="1" latinLnBrk="0" hangingPunct="1">
        <a:defRPr sz="3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2"/>
            <a:ext cx="723900" cy="365125"/>
          </a:xfrm>
          <a:prstGeom prst="rect">
            <a:avLst/>
          </a:prstGeom>
        </p:spPr>
        <p:txBody>
          <a:bodyPr vert="horz" lIns="117175" tIns="58586" rIns="117175" bIns="585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745">
              <a:defRPr/>
            </a:pPr>
            <a:fld id="{79C0BFF6-9B14-4446-AF07-628EFEB400B0}" type="slidenum">
              <a:rPr lang="th-TH" smtClean="0">
                <a:solidFill>
                  <a:prstClr val="black">
                    <a:tint val="75000"/>
                  </a:prstClr>
                </a:solidFill>
              </a:rPr>
              <a:pPr defTabSz="117174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91" tIns="63796" rIns="127591" bIns="6379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745">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1" y="800106"/>
            <a:ext cx="4948767" cy="559725"/>
          </a:xfrm>
          <a:prstGeom prst="rect">
            <a:avLst/>
          </a:prstGeom>
          <a:noFill/>
        </p:spPr>
        <p:txBody>
          <a:bodyPr lIns="127591" tIns="63796" rIns="127591" bIns="63796">
            <a:spAutoFit/>
          </a:bodyPr>
          <a:lstStyle/>
          <a:p>
            <a:pPr defTabSz="1171745"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fontAlgn="auto">
              <a:spcBef>
                <a:spcPts val="0"/>
              </a:spcBef>
              <a:spcAft>
                <a:spcPts val="0"/>
              </a:spcAft>
              <a:defRPr/>
            </a:pPr>
            <a:endParaRPr lang="th-TH" sz="3600" dirty="0">
              <a:solidFill>
                <a:prstClr val="white"/>
              </a:solidFill>
            </a:endParaRPr>
          </a:p>
        </p:txBody>
      </p:sp>
      <p:sp>
        <p:nvSpPr>
          <p:cNvPr id="12" name="TextBox 11"/>
          <p:cNvSpPr txBox="1"/>
          <p:nvPr/>
        </p:nvSpPr>
        <p:spPr>
          <a:xfrm>
            <a:off x="9290067" y="301630"/>
            <a:ext cx="2220383" cy="518426"/>
          </a:xfrm>
          <a:prstGeom prst="rect">
            <a:avLst/>
          </a:prstGeom>
          <a:noFill/>
          <a:effectLst>
            <a:outerShdw blurRad="50800" dist="38100" dir="5400000" algn="t" rotWithShape="0">
              <a:prstClr val="black">
                <a:alpha val="40000"/>
              </a:prstClr>
            </a:outerShdw>
          </a:effectLst>
        </p:spPr>
        <p:txBody>
          <a:bodyPr lIns="117175" tIns="58586" rIns="117175" bIns="58586">
            <a:spAutoFit/>
          </a:bodyPr>
          <a:lstStyle/>
          <a:p>
            <a:pPr algn="r" defTabSz="1171745"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5583888"/>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74" algn="ctr" rtl="0" fontAlgn="base">
        <a:spcBef>
          <a:spcPct val="0"/>
        </a:spcBef>
        <a:spcAft>
          <a:spcPct val="0"/>
        </a:spcAft>
        <a:defRPr sz="5600">
          <a:solidFill>
            <a:schemeClr val="tx1"/>
          </a:solidFill>
          <a:latin typeface="Arial" pitchFamily="34" charset="0"/>
          <a:cs typeface="Cordia New" pitchFamily="34" charset="-34"/>
        </a:defRPr>
      </a:lvl6pPr>
      <a:lvl7pPr marL="1171745" algn="ctr" rtl="0" fontAlgn="base">
        <a:spcBef>
          <a:spcPct val="0"/>
        </a:spcBef>
        <a:spcAft>
          <a:spcPct val="0"/>
        </a:spcAft>
        <a:defRPr sz="5600">
          <a:solidFill>
            <a:schemeClr val="tx1"/>
          </a:solidFill>
          <a:latin typeface="Arial" pitchFamily="34" charset="0"/>
          <a:cs typeface="Cordia New" pitchFamily="34" charset="-34"/>
        </a:defRPr>
      </a:lvl7pPr>
      <a:lvl8pPr marL="1757616" algn="ctr" rtl="0" fontAlgn="base">
        <a:spcBef>
          <a:spcPct val="0"/>
        </a:spcBef>
        <a:spcAft>
          <a:spcPct val="0"/>
        </a:spcAft>
        <a:defRPr sz="5600">
          <a:solidFill>
            <a:schemeClr val="tx1"/>
          </a:solidFill>
          <a:latin typeface="Arial" pitchFamily="34" charset="0"/>
          <a:cs typeface="Cordia New" pitchFamily="34" charset="-34"/>
        </a:defRPr>
      </a:lvl8pPr>
      <a:lvl9pPr marL="234349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400" indent="-4394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041" indent="-3661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677" indent="-29293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554"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428"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299"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8171"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4046"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908"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745" rtl="0" eaLnBrk="1" latinLnBrk="0" hangingPunct="1">
        <a:defRPr sz="3600" kern="1200">
          <a:solidFill>
            <a:schemeClr val="tx1"/>
          </a:solidFill>
          <a:latin typeface="+mn-lt"/>
          <a:ea typeface="+mn-ea"/>
          <a:cs typeface="+mn-cs"/>
        </a:defRPr>
      </a:lvl1pPr>
      <a:lvl2pPr marL="585874" algn="l" defTabSz="1171745" rtl="0" eaLnBrk="1" latinLnBrk="0" hangingPunct="1">
        <a:defRPr sz="3600" kern="1200">
          <a:solidFill>
            <a:schemeClr val="tx1"/>
          </a:solidFill>
          <a:latin typeface="+mn-lt"/>
          <a:ea typeface="+mn-ea"/>
          <a:cs typeface="+mn-cs"/>
        </a:defRPr>
      </a:lvl2pPr>
      <a:lvl3pPr marL="1171745" algn="l" defTabSz="1171745" rtl="0" eaLnBrk="1" latinLnBrk="0" hangingPunct="1">
        <a:defRPr sz="3600" kern="1200">
          <a:solidFill>
            <a:schemeClr val="tx1"/>
          </a:solidFill>
          <a:latin typeface="+mn-lt"/>
          <a:ea typeface="+mn-ea"/>
          <a:cs typeface="+mn-cs"/>
        </a:defRPr>
      </a:lvl3pPr>
      <a:lvl4pPr marL="1757616" algn="l" defTabSz="1171745" rtl="0" eaLnBrk="1" latinLnBrk="0" hangingPunct="1">
        <a:defRPr sz="3600" kern="1200">
          <a:solidFill>
            <a:schemeClr val="tx1"/>
          </a:solidFill>
          <a:latin typeface="+mn-lt"/>
          <a:ea typeface="+mn-ea"/>
          <a:cs typeface="+mn-cs"/>
        </a:defRPr>
      </a:lvl4pPr>
      <a:lvl5pPr marL="2343491" algn="l" defTabSz="1171745" rtl="0" eaLnBrk="1" latinLnBrk="0" hangingPunct="1">
        <a:defRPr sz="3600" kern="1200">
          <a:solidFill>
            <a:schemeClr val="tx1"/>
          </a:solidFill>
          <a:latin typeface="+mn-lt"/>
          <a:ea typeface="+mn-ea"/>
          <a:cs typeface="+mn-cs"/>
        </a:defRPr>
      </a:lvl5pPr>
      <a:lvl6pPr marL="2929358" algn="l" defTabSz="1171745" rtl="0" eaLnBrk="1" latinLnBrk="0" hangingPunct="1">
        <a:defRPr sz="3600" kern="1200">
          <a:solidFill>
            <a:schemeClr val="tx1"/>
          </a:solidFill>
          <a:latin typeface="+mn-lt"/>
          <a:ea typeface="+mn-ea"/>
          <a:cs typeface="+mn-cs"/>
        </a:defRPr>
      </a:lvl6pPr>
      <a:lvl7pPr marL="3515231" algn="l" defTabSz="1171745" rtl="0" eaLnBrk="1" latinLnBrk="0" hangingPunct="1">
        <a:defRPr sz="3600" kern="1200">
          <a:solidFill>
            <a:schemeClr val="tx1"/>
          </a:solidFill>
          <a:latin typeface="+mn-lt"/>
          <a:ea typeface="+mn-ea"/>
          <a:cs typeface="+mn-cs"/>
        </a:defRPr>
      </a:lvl7pPr>
      <a:lvl8pPr marL="4101108" algn="l" defTabSz="1171745" rtl="0" eaLnBrk="1" latinLnBrk="0" hangingPunct="1">
        <a:defRPr sz="3600" kern="1200">
          <a:solidFill>
            <a:schemeClr val="tx1"/>
          </a:solidFill>
          <a:latin typeface="+mn-lt"/>
          <a:ea typeface="+mn-ea"/>
          <a:cs typeface="+mn-cs"/>
        </a:defRPr>
      </a:lvl8pPr>
      <a:lvl9pPr marL="4686982" algn="l" defTabSz="1171745" rtl="0" eaLnBrk="1" latinLnBrk="0" hangingPunct="1">
        <a:defRPr sz="36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fontAlgn="auto">
              <a:spcBef>
                <a:spcPts val="0"/>
              </a:spcBef>
              <a:spcAft>
                <a:spcPts val="0"/>
              </a:spcAft>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650962134"/>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91232" tIns="45621" rIns="91232" bIns="45621"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CCD7D277-6128-4122-83AD-325F4AB53C56}" type="slidenum">
              <a:rPr lang="th-TH"/>
              <a:pPr>
                <a:defRPr/>
              </a:pPr>
              <a:t>‹#›</a:t>
            </a:fld>
            <a:endParaRPr lang="th-TH" dirty="0"/>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9"/>
            <a:ext cx="4341284"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schemeClr val="bg1"/>
                </a:solidFill>
              </a:rPr>
              <a:t>HIV and AIDS</a:t>
            </a:r>
            <a:endParaRPr lang="th-TH" sz="3600" b="1" dirty="0">
              <a:solidFill>
                <a:schemeClr val="bg1"/>
              </a:solidFill>
            </a:endParaRPr>
          </a:p>
        </p:txBody>
      </p:sp>
      <p:sp>
        <p:nvSpPr>
          <p:cNvPr id="27" name="TextBox 26"/>
          <p:cNvSpPr txBox="1"/>
          <p:nvPr/>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p>
        </p:txBody>
      </p:sp>
      <p:sp>
        <p:nvSpPr>
          <p:cNvPr id="12" name="TextBox 11"/>
          <p:cNvSpPr txBox="1"/>
          <p:nvPr/>
        </p:nvSpPr>
        <p:spPr>
          <a:xfrm>
            <a:off x="9290126" y="301662"/>
            <a:ext cx="2220383" cy="415298"/>
          </a:xfrm>
          <a:prstGeom prst="rect">
            <a:avLst/>
          </a:prstGeom>
          <a:noFill/>
          <a:effectLst>
            <a:outerShdw blurRad="50800" dist="38100" dir="5400000" algn="t" rotWithShape="0">
              <a:prstClr val="black">
                <a:alpha val="40000"/>
              </a:prstClr>
            </a:outerShdw>
          </a:effectLst>
        </p:spPr>
        <p:txBody>
          <a:bodyPr lIns="91232" tIns="45621" rIns="91232" bIns="45621">
            <a:spAutoFit/>
          </a:bodyPr>
          <a:lstStyle/>
          <a:p>
            <a:pPr algn="r" fontAlgn="auto">
              <a:spcBef>
                <a:spcPts val="0"/>
              </a:spcBef>
              <a:spcAft>
                <a:spcPts val="0"/>
              </a:spcAft>
              <a:defRPr/>
            </a:pPr>
            <a:r>
              <a:rPr lang="en-US" sz="21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91232" tIns="45621" rIns="91232" bIns="45621"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DB33C908-B64C-42A2-98E5-C4AE78241957}"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97185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87"/>
            <a:ext cx="2286000" cy="285004"/>
          </a:xfrm>
          <a:prstGeom prst="rect">
            <a:avLst/>
          </a:prstGeom>
          <a:noFill/>
        </p:spPr>
        <p:txBody>
          <a:bodyPr lIns="99354" tIns="49684" rIns="99354" bIns="49684">
            <a:spAutoFit/>
          </a:bodyPr>
          <a:lstStyle/>
          <a:p>
            <a:pPr algn="r" fontAlgn="auto">
              <a:spcBef>
                <a:spcPts val="0"/>
              </a:spcBef>
              <a:spcAft>
                <a:spcPts val="0"/>
              </a:spcAft>
              <a:defRPr/>
            </a:pP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cs typeface="Cordia New"/>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886625"/>
      </p:ext>
    </p:extLst>
  </p:cSld>
  <p:clrMap bg1="lt1" tx1="dk1" bg2="lt2" tx2="dk2" accent1="accent1" accent2="accent2" accent3="accent3" accent4="accent4" accent5="accent5" accent6="accent6" hlink="hlink" folHlink="folHlink"/>
  <p:sldLayoutIdLst>
    <p:sldLayoutId id="2147483843" r:id="rId1"/>
    <p:sldLayoutId id="214748384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91232" tIns="45621" rIns="91232" bIns="45621"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DB33C908-B64C-42A2-98E5-C4AE78241957}"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80709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91232" tIns="45621" rIns="91232" bIns="45621"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CCD7D277-6128-4122-83AD-325F4AB53C56}"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9"/>
            <a:ext cx="4341284"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126" y="301662"/>
            <a:ext cx="2220383" cy="415298"/>
          </a:xfrm>
          <a:prstGeom prst="rect">
            <a:avLst/>
          </a:prstGeom>
          <a:noFill/>
          <a:effectLst>
            <a:outerShdw blurRad="50800" dist="38100" dir="5400000" algn="t" rotWithShape="0">
              <a:prstClr val="black">
                <a:alpha val="40000"/>
              </a:prstClr>
            </a:outerShdw>
          </a:effectLst>
        </p:spPr>
        <p:txBody>
          <a:bodyPr lIns="91232" tIns="45621" rIns="91232" bIns="45621">
            <a:spAutoFit/>
          </a:bodyPr>
          <a:lstStyle/>
          <a:p>
            <a:pPr algn="r" fontAlgn="auto">
              <a:spcBef>
                <a:spcPts val="0"/>
              </a:spcBef>
              <a:spcAft>
                <a:spcPts val="0"/>
              </a:spcAft>
              <a:defRPr/>
            </a:pPr>
            <a:r>
              <a:rPr lang="en-US" sz="21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98690777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91232" tIns="45621" rIns="91232" bIns="45621"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9"/>
            <a:ext cx="4341284"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126" y="301662"/>
            <a:ext cx="2220383" cy="415298"/>
          </a:xfrm>
          <a:prstGeom prst="rect">
            <a:avLst/>
          </a:prstGeom>
          <a:noFill/>
          <a:effectLst>
            <a:outerShdw blurRad="50800" dist="38100" dir="5400000" algn="t" rotWithShape="0">
              <a:prstClr val="black">
                <a:alpha val="40000"/>
              </a:prstClr>
            </a:outerShdw>
          </a:effectLst>
        </p:spPr>
        <p:txBody>
          <a:bodyPr lIns="91232" tIns="45621" rIns="91232" bIns="45621">
            <a:spAutoFit/>
          </a:bodyPr>
          <a:lstStyle/>
          <a:p>
            <a:pPr algn="r" fontAlgn="auto">
              <a:spcBef>
                <a:spcPts val="0"/>
              </a:spcBef>
              <a:spcAft>
                <a:spcPts val="0"/>
              </a:spcAft>
              <a:defRPr/>
            </a:pPr>
            <a:r>
              <a:rPr lang="en-US" sz="21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50983919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6184" algn="ctr" rtl="0" fontAlgn="base">
        <a:spcBef>
          <a:spcPct val="0"/>
        </a:spcBef>
        <a:spcAft>
          <a:spcPct val="0"/>
        </a:spcAft>
        <a:defRPr sz="4400">
          <a:solidFill>
            <a:schemeClr val="tx1"/>
          </a:solidFill>
          <a:latin typeface="Arial" pitchFamily="34" charset="0"/>
          <a:cs typeface="Cordia New" pitchFamily="34" charset="-34"/>
        </a:defRPr>
      </a:lvl6pPr>
      <a:lvl7pPr marL="912361" algn="ctr" rtl="0" fontAlgn="base">
        <a:spcBef>
          <a:spcPct val="0"/>
        </a:spcBef>
        <a:spcAft>
          <a:spcPct val="0"/>
        </a:spcAft>
        <a:defRPr sz="4400">
          <a:solidFill>
            <a:schemeClr val="tx1"/>
          </a:solidFill>
          <a:latin typeface="Arial" pitchFamily="34" charset="0"/>
          <a:cs typeface="Cordia New" pitchFamily="34" charset="-34"/>
        </a:defRPr>
      </a:lvl7pPr>
      <a:lvl8pPr marL="1368543" algn="ctr" rtl="0" fontAlgn="base">
        <a:spcBef>
          <a:spcPct val="0"/>
        </a:spcBef>
        <a:spcAft>
          <a:spcPct val="0"/>
        </a:spcAft>
        <a:defRPr sz="4400">
          <a:solidFill>
            <a:schemeClr val="tx1"/>
          </a:solidFill>
          <a:latin typeface="Arial" pitchFamily="34" charset="0"/>
          <a:cs typeface="Cordia New" pitchFamily="34" charset="-34"/>
        </a:defRPr>
      </a:lvl8pPr>
      <a:lvl9pPr marL="1824708"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134" indent="-342134"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wrap="square" lIns="91232" tIns="45621" rIns="91232" bIns="45621"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336"/>
          </a:xfrm>
          <a:prstGeom prst="rect">
            <a:avLst/>
          </a:prstGeom>
          <a:noFill/>
          <a:ln>
            <a:noFill/>
          </a:ln>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604015"/>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29.xml"/><Relationship Id="rId6" Type="http://schemas.openxmlformats.org/officeDocument/2006/relationships/slide" Target="slide29.xml"/><Relationship Id="rId5" Type="http://schemas.openxmlformats.org/officeDocument/2006/relationships/slide" Target="slide23.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hyperlink" Target="http://www.aidsinfoonline.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27.xml"/><Relationship Id="rId4" Type="http://schemas.openxmlformats.org/officeDocument/2006/relationships/hyperlink" Target="http://www.aidsinfoonline.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129.xml"/><Relationship Id="rId5" Type="http://schemas.openxmlformats.org/officeDocument/2006/relationships/chart" Target="../charts/chart32.xml"/><Relationship Id="rId4" Type="http://schemas.openxmlformats.org/officeDocument/2006/relationships/hyperlink" Target="http://aidsinfo.unaids.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145.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hyperlink" Target="http://aidsinfo.unaids.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137.xml"/><Relationship Id="rId5" Type="http://schemas.openxmlformats.org/officeDocument/2006/relationships/chart" Target="../charts/chart35.xml"/><Relationship Id="rId4" Type="http://schemas.openxmlformats.org/officeDocument/2006/relationships/hyperlink" Target="http://aidsinfo.unaid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161.xml"/><Relationship Id="rId5" Type="http://schemas.openxmlformats.org/officeDocument/2006/relationships/chart" Target="../charts/chart36.xml"/><Relationship Id="rId4" Type="http://schemas.openxmlformats.org/officeDocument/2006/relationships/hyperlink" Target="http://aidsinfo.unaids.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153.xml"/><Relationship Id="rId4" Type="http://schemas.openxmlformats.org/officeDocument/2006/relationships/chart" Target="../charts/chart37.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www.aidsdatahub.org/"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105.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11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121.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35362" y="4371835"/>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bodyPr>
          <a:lstStyle/>
          <a:p>
            <a:pPr eaLnBrk="1" hangingPunct="1"/>
            <a:r>
              <a:rPr lang="en-US" dirty="0">
                <a:cs typeface="Cordia New" pitchFamily="34" charset="-34"/>
              </a:rPr>
              <a:t>Fiji</a:t>
            </a:r>
            <a:endParaRPr lang="th-TH" dirty="0"/>
          </a:p>
        </p:txBody>
      </p:sp>
      <p:sp>
        <p:nvSpPr>
          <p:cNvPr id="2" name="TextBox 1">
            <a:extLst>
              <a:ext uri="{FF2B5EF4-FFF2-40B4-BE49-F238E27FC236}">
                <a16:creationId xmlns:a16="http://schemas.microsoft.com/office/drawing/2014/main" id="{F56899D2-3FF4-4EF4-B44F-550A5DBCCEDE}"/>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2020</a:t>
            </a:r>
            <a:endParaRPr lang="en-GB" sz="2100" b="1" dirty="0">
              <a:solidFill>
                <a:schemeClr val="bg1"/>
              </a:solidFill>
            </a:endParaRPr>
          </a:p>
        </p:txBody>
      </p:sp>
    </p:spTree>
    <p:extLst>
      <p:ext uri="{BB962C8B-B14F-4D97-AF65-F5344CB8AC3E}">
        <p14:creationId xmlns:p14="http://schemas.microsoft.com/office/powerpoint/2010/main" val="272895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226477" y="1484784"/>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cs typeface="Cordia New" pitchFamily="34" charset="-34"/>
              </a:rPr>
              <a:t>HIV and STI prevalence among antenatal care attendees, 2004-05 and 2008</a:t>
            </a:r>
            <a:br>
              <a:rPr lang="th-TH" dirty="0"/>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49CC9AE0-C6D1-4E7C-8422-CFAF2D5FF0F5}" type="slidenum">
              <a:rPr lang="th-TH" smtClean="0"/>
              <a:pPr>
                <a:defRPr/>
              </a:pPr>
              <a:t>10</a:t>
            </a:fld>
            <a:endParaRPr lang="th-TH" dirty="0"/>
          </a:p>
        </p:txBody>
      </p:sp>
      <p:graphicFrame>
        <p:nvGraphicFramePr>
          <p:cNvPr id="5" name="Content Placeholder 5"/>
          <p:cNvGraphicFramePr>
            <a:graphicFrameLocks/>
          </p:cNvGraphicFramePr>
          <p:nvPr>
            <p:extLst>
              <p:ext uri="{D42A27DB-BD31-4B8C-83A1-F6EECF244321}">
                <p14:modId xmlns:p14="http://schemas.microsoft.com/office/powerpoint/2010/main" val="685328991"/>
              </p:ext>
            </p:extLst>
          </p:nvPr>
        </p:nvGraphicFramePr>
        <p:xfrm>
          <a:off x="2495600" y="2636912"/>
          <a:ext cx="6934200" cy="3695328"/>
        </p:xfrm>
        <a:graphic>
          <a:graphicData uri="http://schemas.openxmlformats.org/drawingml/2006/chart">
            <c:chart xmlns:c="http://schemas.openxmlformats.org/drawingml/2006/chart" xmlns:r="http://schemas.openxmlformats.org/officeDocument/2006/relationships" r:id="rId2"/>
          </a:graphicData>
        </a:graphic>
      </p:graphicFrame>
      <p:sp>
        <p:nvSpPr>
          <p:cNvPr id="35845" name="Text Box 149"/>
          <p:cNvSpPr txBox="1">
            <a:spLocks noChangeArrowheads="1"/>
          </p:cNvSpPr>
          <p:nvPr/>
        </p:nvSpPr>
        <p:spPr bwMode="auto">
          <a:xfrm>
            <a:off x="226476" y="6413362"/>
            <a:ext cx="9679525"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t>Sources: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US" sz="900" dirty="0"/>
              <a:t>Burnet Institute. (2008). HIV in the Pacific, 1984-2007,</a:t>
            </a:r>
            <a:r>
              <a:rPr lang="en-US" sz="900" dirty="0">
                <a:solidFill>
                  <a:srgbClr val="000000"/>
                </a:solidFill>
                <a:cs typeface="Angsana New" pitchFamily="18" charset="-34"/>
              </a:rPr>
              <a:t> and F</a:t>
            </a:r>
            <a:r>
              <a:rPr lang="en-US" sz="900" dirty="0"/>
              <a:t>iji Second Generation Surveillance 2008 cited in Ministry of Health Fiji. (2010). UNGASS Country Progress Report: Fiji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cs typeface="Cordia New" pitchFamily="34" charset="-34"/>
              </a:rPr>
              <a:t>Reported cumulative and new HIV cases, 1989-2014</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4B044048-CDC3-4449-9539-092E6B5DE89D}" type="slidenum">
              <a:rPr lang="th-TH" smtClean="0"/>
              <a:pPr>
                <a:defRPr/>
              </a:pPr>
              <a:t>11</a:t>
            </a:fld>
            <a:endParaRPr lang="th-TH" dirty="0"/>
          </a:p>
        </p:txBody>
      </p:sp>
      <p:sp>
        <p:nvSpPr>
          <p:cNvPr id="29701" name="Text Box 149"/>
          <p:cNvSpPr txBox="1">
            <a:spLocks noChangeArrowheads="1"/>
          </p:cNvSpPr>
          <p:nvPr/>
        </p:nvSpPr>
        <p:spPr bwMode="auto">
          <a:xfrm>
            <a:off x="255251" y="6425116"/>
            <a:ext cx="8382000" cy="2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a:t>
            </a:r>
            <a:r>
              <a:rPr lang="en-US" sz="900" dirty="0"/>
              <a:t>Ministry of Health Fiji. (2015). Global AIDS Progress Report 2015.</a:t>
            </a:r>
            <a:endParaRPr lang="en-US" sz="900" dirty="0">
              <a:solidFill>
                <a:srgbClr val="000000"/>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2776296288"/>
              </p:ext>
            </p:extLst>
          </p:nvPr>
        </p:nvGraphicFramePr>
        <p:xfrm>
          <a:off x="1703515" y="2060849"/>
          <a:ext cx="8640961" cy="42484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6" y="1571612"/>
            <a:ext cx="11486149" cy="504000"/>
          </a:xfrm>
        </p:spPr>
        <p:txBody>
          <a:bodyPr/>
          <a:lstStyle/>
          <a:p>
            <a:r>
              <a:rPr lang="en-US" dirty="0"/>
              <a:t>Number of newly reported HIV cases and cumulative HIV cases by age group</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solidFill>
                  <a:prstClr val="black">
                    <a:tint val="75000"/>
                  </a:prstClr>
                </a:solidFill>
              </a:rPr>
              <a:pPr>
                <a:defRPr/>
              </a:pPr>
              <a:t>12</a:t>
            </a:fld>
            <a:endParaRPr lang="th-TH" dirty="0">
              <a:solidFill>
                <a:prstClr val="black">
                  <a:tint val="75000"/>
                </a:prstClr>
              </a:solidFill>
            </a:endParaRPr>
          </a:p>
        </p:txBody>
      </p:sp>
      <p:sp>
        <p:nvSpPr>
          <p:cNvPr id="9" name="Text Box 149"/>
          <p:cNvSpPr txBox="1">
            <a:spLocks noChangeArrowheads="1"/>
          </p:cNvSpPr>
          <p:nvPr/>
        </p:nvSpPr>
        <p:spPr bwMode="auto">
          <a:xfrm>
            <a:off x="263352" y="6428410"/>
            <a:ext cx="8382000" cy="2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prstClr val="black"/>
                </a:solidFill>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a:t>
            </a:r>
            <a:r>
              <a:rPr lang="en-US" sz="900" dirty="0">
                <a:solidFill>
                  <a:prstClr val="black"/>
                </a:solidFill>
              </a:rPr>
              <a:t>Ministry of Health Fiji. (2015). Global AIDS Progress Report 2015.</a:t>
            </a:r>
            <a:endParaRPr lang="en-US" sz="900" i="1" dirty="0">
              <a:solidFill>
                <a:prstClr val="black"/>
              </a:solidFill>
            </a:endParaRPr>
          </a:p>
        </p:txBody>
      </p:sp>
      <p:grpSp>
        <p:nvGrpSpPr>
          <p:cNvPr id="6" name="Group 5"/>
          <p:cNvGrpSpPr/>
          <p:nvPr/>
        </p:nvGrpSpPr>
        <p:grpSpPr>
          <a:xfrm>
            <a:off x="1524000" y="2564907"/>
            <a:ext cx="8964488" cy="3960440"/>
            <a:chOff x="0" y="0"/>
            <a:chExt cx="10997406" cy="2984500"/>
          </a:xfrm>
        </p:grpSpPr>
        <p:graphicFrame>
          <p:nvGraphicFramePr>
            <p:cNvPr id="7" name="Chart 6"/>
            <p:cNvGraphicFramePr/>
            <p:nvPr>
              <p:extLst>
                <p:ext uri="{D42A27DB-BD31-4B8C-83A1-F6EECF244321}">
                  <p14:modId xmlns:p14="http://schemas.microsoft.com/office/powerpoint/2010/main" val="1695103251"/>
                </p:ext>
              </p:extLst>
            </p:nvPr>
          </p:nvGraphicFramePr>
          <p:xfrm>
            <a:off x="5544344" y="0"/>
            <a:ext cx="5453062" cy="2980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2625858146"/>
                </p:ext>
              </p:extLst>
            </p:nvPr>
          </p:nvGraphicFramePr>
          <p:xfrm>
            <a:off x="0" y="0"/>
            <a:ext cx="5742782" cy="298450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147555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484784"/>
            <a:ext cx="11161240" cy="504000"/>
          </a:xfrm>
        </p:spPr>
        <p:txBody>
          <a:bodyPr/>
          <a:lstStyle/>
          <a:p>
            <a:r>
              <a:rPr lang="en-US" dirty="0"/>
              <a:t>Percent distribution of cumulative HIV cases by mode of transmission, 1989-2014</a:t>
            </a:r>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solidFill>
                  <a:prstClr val="black">
                    <a:tint val="75000"/>
                  </a:prstClr>
                </a:solidFill>
              </a:rPr>
              <a:pPr>
                <a:defRPr/>
              </a:pPr>
              <a:t>13</a:t>
            </a:fld>
            <a:endParaRPr lang="th-TH" dirty="0">
              <a:solidFill>
                <a:prstClr val="black">
                  <a:tint val="75000"/>
                </a:prstClr>
              </a:solidFill>
            </a:endParaRPr>
          </a:p>
        </p:txBody>
      </p:sp>
      <p:sp>
        <p:nvSpPr>
          <p:cNvPr id="9" name="Text Box 149"/>
          <p:cNvSpPr txBox="1">
            <a:spLocks noChangeArrowheads="1"/>
          </p:cNvSpPr>
          <p:nvPr/>
        </p:nvSpPr>
        <p:spPr bwMode="auto">
          <a:xfrm>
            <a:off x="335360" y="6627196"/>
            <a:ext cx="8382000" cy="2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prstClr val="black"/>
                </a:solidFill>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a:t>
            </a:r>
            <a:r>
              <a:rPr lang="en-US" sz="900" dirty="0">
                <a:solidFill>
                  <a:prstClr val="black"/>
                </a:solidFill>
              </a:rPr>
              <a:t>Ministry of Health Fiji. (2015). Global AIDS Progress Report 2015.</a:t>
            </a:r>
            <a:endParaRPr lang="en-US" sz="900" i="1" dirty="0">
              <a:solidFill>
                <a:prstClr val="black"/>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652451495"/>
              </p:ext>
            </p:extLst>
          </p:nvPr>
        </p:nvGraphicFramePr>
        <p:xfrm>
          <a:off x="1775527" y="2276873"/>
          <a:ext cx="8712969"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479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263354"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endParaRPr lang="en-US" dirty="0">
              <a:cs typeface="Cordia New" pitchFamily="34" charset="-3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840"/>
            <a:ext cx="11665296" cy="504000"/>
          </a:xfrm>
        </p:spPr>
        <p:txBody>
          <a:bodyPr/>
          <a:lstStyle/>
          <a:p>
            <a:r>
              <a:rPr lang="en-US" dirty="0"/>
              <a:t>Proportion of key populations who reported condom use at last sex, 2011-2012</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15</a:t>
            </a:fld>
            <a:endParaRPr lang="th-TH" dirty="0"/>
          </a:p>
        </p:txBody>
      </p:sp>
      <p:sp>
        <p:nvSpPr>
          <p:cNvPr id="5" name="Text Box 149"/>
          <p:cNvSpPr txBox="1">
            <a:spLocks noChangeArrowheads="1"/>
          </p:cNvSpPr>
          <p:nvPr/>
        </p:nvSpPr>
        <p:spPr bwMode="auto">
          <a:xfrm>
            <a:off x="154065" y="6488704"/>
            <a:ext cx="11017224"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1. </a:t>
            </a:r>
            <a:r>
              <a:rPr lang="en-US" sz="900" dirty="0"/>
              <a:t>Mossman, E., </a:t>
            </a:r>
            <a:r>
              <a:rPr lang="en-US" sz="900" dirty="0" err="1"/>
              <a:t>Roguski</a:t>
            </a:r>
            <a:r>
              <a:rPr lang="en-US" sz="900" dirty="0"/>
              <a:t>, M., </a:t>
            </a:r>
            <a:r>
              <a:rPr lang="en-US" sz="900" dirty="0" err="1"/>
              <a:t>Ravuidi</a:t>
            </a:r>
            <a:r>
              <a:rPr lang="en-US" sz="900" dirty="0"/>
              <a:t>, R., &amp; Devi, R. (2014). Integrated Biological Behavioural Surveillance Survey and Size Estimation of Sex Workers in Fiji; and 2. </a:t>
            </a:r>
            <a:r>
              <a:rPr lang="en-US" sz="900" dirty="0" err="1"/>
              <a:t>Bavinton</a:t>
            </a:r>
            <a:r>
              <a:rPr lang="en-US" sz="900" dirty="0"/>
              <a:t>, B., N. Singh, et al. (2011). Secret Lives, Other Voices: A Community-based Study Exploring Male-to-Male Sex, Gender Identity and HIV Transmission Risk in Fiji.</a:t>
            </a:r>
          </a:p>
        </p:txBody>
      </p:sp>
      <p:graphicFrame>
        <p:nvGraphicFramePr>
          <p:cNvPr id="6" name="Chart 5"/>
          <p:cNvGraphicFramePr>
            <a:graphicFrameLocks noGrp="1"/>
          </p:cNvGraphicFramePr>
          <p:nvPr>
            <p:extLst>
              <p:ext uri="{D42A27DB-BD31-4B8C-83A1-F6EECF244321}">
                <p14:modId xmlns:p14="http://schemas.microsoft.com/office/powerpoint/2010/main" val="2679019378"/>
              </p:ext>
            </p:extLst>
          </p:nvPr>
        </p:nvGraphicFramePr>
        <p:xfrm>
          <a:off x="1847528" y="2348880"/>
          <a:ext cx="8568952" cy="3888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1338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key populations reported consistent condom use, 2011-2012</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16</a:t>
            </a:fld>
            <a:endParaRPr lang="th-TH" dirty="0"/>
          </a:p>
        </p:txBody>
      </p:sp>
      <p:graphicFrame>
        <p:nvGraphicFramePr>
          <p:cNvPr id="4" name="Chart 3"/>
          <p:cNvGraphicFramePr>
            <a:graphicFrameLocks/>
          </p:cNvGraphicFramePr>
          <p:nvPr>
            <p:extLst>
              <p:ext uri="{D42A27DB-BD31-4B8C-83A1-F6EECF244321}">
                <p14:modId xmlns:p14="http://schemas.microsoft.com/office/powerpoint/2010/main" val="33046933"/>
              </p:ext>
            </p:extLst>
          </p:nvPr>
        </p:nvGraphicFramePr>
        <p:xfrm>
          <a:off x="2279576" y="2564904"/>
          <a:ext cx="7488832"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49"/>
          <p:cNvSpPr txBox="1">
            <a:spLocks noChangeArrowheads="1"/>
          </p:cNvSpPr>
          <p:nvPr/>
        </p:nvSpPr>
        <p:spPr bwMode="auto">
          <a:xfrm>
            <a:off x="6856" y="6469966"/>
            <a:ext cx="11054101"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US" sz="900" dirty="0"/>
              <a:t>Mossman, E., </a:t>
            </a:r>
            <a:r>
              <a:rPr lang="en-US" sz="900" dirty="0" err="1"/>
              <a:t>Roguski</a:t>
            </a:r>
            <a:r>
              <a:rPr lang="en-US" sz="900" dirty="0"/>
              <a:t>, M., </a:t>
            </a:r>
            <a:r>
              <a:rPr lang="en-US" sz="900" dirty="0" err="1"/>
              <a:t>Ravuidi</a:t>
            </a:r>
            <a:r>
              <a:rPr lang="en-US" sz="900" dirty="0"/>
              <a:t>, R., &amp; Devi, R. (2014). Integrated Biological </a:t>
            </a:r>
            <a:r>
              <a:rPr lang="en-US" sz="900" dirty="0" err="1"/>
              <a:t>Behavioural</a:t>
            </a:r>
            <a:r>
              <a:rPr lang="en-US" sz="900" dirty="0"/>
              <a:t> Surveillance Survey and Size Estimation of Sex Workers in Fiji, and </a:t>
            </a:r>
            <a:r>
              <a:rPr lang="en-US" sz="900" dirty="0" err="1"/>
              <a:t>Bavinton</a:t>
            </a:r>
            <a:r>
              <a:rPr lang="en-US" sz="900" dirty="0"/>
              <a:t>, B., N. Singh, et al. (2011). Secret Lives, Other Voices: A Community-based Study Exploring Male-to-Male Sex, Gender Identity and HIV Transmission Risk in Fiji.</a:t>
            </a:r>
          </a:p>
        </p:txBody>
      </p:sp>
    </p:spTree>
    <p:extLst>
      <p:ext uri="{BB962C8B-B14F-4D97-AF65-F5344CB8AC3E}">
        <p14:creationId xmlns:p14="http://schemas.microsoft.com/office/powerpoint/2010/main" val="2380601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men who have sex with men who reported condom use at last anal sex by type of partner, 2011</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17</a:t>
            </a:fld>
            <a:endParaRPr lang="th-TH" dirty="0"/>
          </a:p>
        </p:txBody>
      </p:sp>
      <p:graphicFrame>
        <p:nvGraphicFramePr>
          <p:cNvPr id="4" name="Chart 3"/>
          <p:cNvGraphicFramePr>
            <a:graphicFrameLocks/>
          </p:cNvGraphicFramePr>
          <p:nvPr>
            <p:extLst>
              <p:ext uri="{D42A27DB-BD31-4B8C-83A1-F6EECF244321}">
                <p14:modId xmlns:p14="http://schemas.microsoft.com/office/powerpoint/2010/main" val="1553726705"/>
              </p:ext>
            </p:extLst>
          </p:nvPr>
        </p:nvGraphicFramePr>
        <p:xfrm>
          <a:off x="2279576" y="2708920"/>
          <a:ext cx="7344816"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49"/>
          <p:cNvSpPr txBox="1">
            <a:spLocks noChangeArrowheads="1"/>
          </p:cNvSpPr>
          <p:nvPr/>
        </p:nvSpPr>
        <p:spPr bwMode="auto">
          <a:xfrm>
            <a:off x="0" y="6488704"/>
            <a:ext cx="10107847" cy="369132"/>
          </a:xfrm>
          <a:prstGeom prst="rect">
            <a:avLst/>
          </a:prstGeom>
          <a:noFill/>
          <a:ln w="9525">
            <a:noFill/>
            <a:miter lim="800000"/>
            <a:headEnd/>
            <a:tailEnd/>
          </a:ln>
        </p:spPr>
        <p:txBody>
          <a:bodyPr wrap="square" lIns="91232" tIns="45621" rIns="91232" bIns="45621">
            <a:spAutoFit/>
          </a:body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US" sz="900" dirty="0" err="1"/>
              <a:t>Bavinton</a:t>
            </a:r>
            <a:r>
              <a:rPr lang="en-US" sz="900" dirty="0"/>
              <a:t>, B., N. Singh, et al. (2011). Secret Lives, Other Voices: A Community-based Study Exploring Male-to-Male Sex, Gender Identity and HIV Transmission Risk in Fiji.</a:t>
            </a:r>
          </a:p>
        </p:txBody>
      </p:sp>
    </p:spTree>
    <p:extLst>
      <p:ext uri="{BB962C8B-B14F-4D97-AF65-F5344CB8AC3E}">
        <p14:creationId xmlns:p14="http://schemas.microsoft.com/office/powerpoint/2010/main" val="69914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5" y="1556848"/>
            <a:ext cx="11377265" cy="504000"/>
          </a:xfrm>
        </p:spPr>
        <p:txBody>
          <a:bodyPr/>
          <a:lstStyle/>
          <a:p>
            <a:r>
              <a:rPr lang="en-US" dirty="0"/>
              <a:t>Proportion of men who have sex with men who reported consistent condom use during anal sex in the last six months by type of partner, 2011</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18</a:t>
            </a:fld>
            <a:endParaRPr lang="th-TH" dirty="0"/>
          </a:p>
        </p:txBody>
      </p:sp>
      <p:graphicFrame>
        <p:nvGraphicFramePr>
          <p:cNvPr id="4" name="Chart 3"/>
          <p:cNvGraphicFramePr>
            <a:graphicFrameLocks/>
          </p:cNvGraphicFramePr>
          <p:nvPr>
            <p:extLst>
              <p:ext uri="{D42A27DB-BD31-4B8C-83A1-F6EECF244321}">
                <p14:modId xmlns:p14="http://schemas.microsoft.com/office/powerpoint/2010/main" val="1897591472"/>
              </p:ext>
            </p:extLst>
          </p:nvPr>
        </p:nvGraphicFramePr>
        <p:xfrm>
          <a:off x="2495636" y="2780931"/>
          <a:ext cx="6984775"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49"/>
          <p:cNvSpPr txBox="1">
            <a:spLocks noChangeArrowheads="1"/>
          </p:cNvSpPr>
          <p:nvPr/>
        </p:nvSpPr>
        <p:spPr bwMode="auto">
          <a:xfrm>
            <a:off x="191344" y="6480814"/>
            <a:ext cx="9937104" cy="369132"/>
          </a:xfrm>
          <a:prstGeom prst="rect">
            <a:avLst/>
          </a:prstGeom>
          <a:noFill/>
          <a:ln w="9525">
            <a:noFill/>
            <a:miter lim="800000"/>
            <a:headEnd/>
            <a:tailEnd/>
          </a:ln>
        </p:spPr>
        <p:txBody>
          <a:bodyPr wrap="square" lIns="91232" tIns="45621" rIns="91232" bIns="45621">
            <a:spAutoFit/>
          </a:body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US" sz="900" dirty="0" err="1"/>
              <a:t>Bavinton</a:t>
            </a:r>
            <a:r>
              <a:rPr lang="en-US" sz="900" dirty="0"/>
              <a:t>, B., N. Singh, et al. (2011). Secret Lives, Other Voices: A Community-based Study Exploring Male-to-Male Sex, Gender Identity and HIV Transmission Risk in Fiji.</a:t>
            </a:r>
          </a:p>
        </p:txBody>
      </p:sp>
    </p:spTree>
    <p:extLst>
      <p:ext uri="{BB962C8B-B14F-4D97-AF65-F5344CB8AC3E}">
        <p14:creationId xmlns:p14="http://schemas.microsoft.com/office/powerpoint/2010/main" val="1637967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07601701"/>
              </p:ext>
            </p:extLst>
          </p:nvPr>
        </p:nvGraphicFramePr>
        <p:xfrm>
          <a:off x="1631504" y="2636913"/>
          <a:ext cx="8928992" cy="3744416"/>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tblGrid>
              <a:tr h="3024336">
                <a:tc>
                  <a:txBody>
                    <a:bodyPr/>
                    <a:lstStyle/>
                    <a:p>
                      <a:endParaRPr lang="en-GB" sz="2800" dirty="0"/>
                    </a:p>
                  </a:txBody>
                  <a:tcPr>
                    <a:lnL w="38100" cap="flat" cmpd="sng" algn="ctr">
                      <a:solidFill>
                        <a:srgbClr val="00AEEF"/>
                      </a:solidFill>
                      <a:prstDash val="solid"/>
                      <a:round/>
                      <a:headEnd type="none" w="med" len="med"/>
                      <a:tailEnd type="none" w="med" len="med"/>
                    </a:lnL>
                    <a:lnR w="28575" cap="flat" cmpd="sng" algn="ctr">
                      <a:solidFill>
                        <a:srgbClr val="00AEEF"/>
                      </a:solidFill>
                      <a:prstDash val="solid"/>
                      <a:round/>
                      <a:headEnd type="none" w="med" len="med"/>
                      <a:tailEnd type="none" w="med" len="med"/>
                    </a:lnR>
                    <a:lnT w="38100" cap="flat" cmpd="sng" algn="ctr">
                      <a:solidFill>
                        <a:srgbClr val="00AEEF"/>
                      </a:solidFill>
                      <a:prstDash val="solid"/>
                      <a:round/>
                      <a:headEnd type="none" w="med" len="med"/>
                      <a:tailEnd type="none" w="med" len="med"/>
                    </a:lnT>
                    <a:lnB w="28575"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p>
                  </a:txBody>
                  <a:tcPr>
                    <a:lnL w="28575" cap="flat" cmpd="sng" algn="ctr">
                      <a:solidFill>
                        <a:srgbClr val="00AEEF"/>
                      </a:solidFill>
                      <a:prstDash val="solid"/>
                      <a:round/>
                      <a:headEnd type="none" w="med" len="med"/>
                      <a:tailEnd type="none" w="med" len="med"/>
                    </a:lnL>
                    <a:lnR w="38100" cap="flat" cmpd="sng" algn="ctr">
                      <a:solidFill>
                        <a:srgbClr val="00AEEF"/>
                      </a:solidFill>
                      <a:prstDash val="solid"/>
                      <a:round/>
                      <a:headEnd type="none" w="med" len="med"/>
                      <a:tailEnd type="none" w="med" len="med"/>
                    </a:lnR>
                    <a:lnT w="38100" cap="flat" cmpd="sng" algn="ctr">
                      <a:solidFill>
                        <a:srgbClr val="00AEEF"/>
                      </a:solidFill>
                      <a:prstDash val="solid"/>
                      <a:round/>
                      <a:headEnd type="none" w="med" len="med"/>
                      <a:tailEnd type="none" w="med" len="med"/>
                    </a:lnT>
                    <a:lnB w="28575"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0080">
                <a:tc>
                  <a:txBody>
                    <a:bodyPr/>
                    <a:lstStyle/>
                    <a:p>
                      <a:endParaRPr lang="en-GB" sz="2800" dirty="0"/>
                    </a:p>
                  </a:txBody>
                  <a:tcPr>
                    <a:lnL w="38100" cap="flat" cmpd="sng" algn="ctr">
                      <a:solidFill>
                        <a:srgbClr val="00AEEF"/>
                      </a:solidFill>
                      <a:prstDash val="solid"/>
                      <a:round/>
                      <a:headEnd type="none" w="med" len="med"/>
                      <a:tailEnd type="none" w="med" len="med"/>
                    </a:lnL>
                    <a:lnR w="12700" cmpd="sng">
                      <a:noFill/>
                    </a:lnR>
                    <a:lnT w="28575" cap="flat" cmpd="sng" algn="ctr">
                      <a:solidFill>
                        <a:srgbClr val="00AEEF"/>
                      </a:solidFill>
                      <a:prstDash val="solid"/>
                      <a:round/>
                      <a:headEnd type="none" w="med" len="med"/>
                      <a:tailEnd type="none" w="med" len="med"/>
                    </a:lnT>
                    <a:lnB w="381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p>
                  </a:txBody>
                  <a:tcPr>
                    <a:lnL w="12700" cmpd="sng">
                      <a:noFill/>
                    </a:lnL>
                    <a:lnR w="38100" cap="flat" cmpd="sng" algn="ctr">
                      <a:solidFill>
                        <a:srgbClr val="00AEEF"/>
                      </a:solidFill>
                      <a:prstDash val="solid"/>
                      <a:round/>
                      <a:headEnd type="none" w="med" len="med"/>
                      <a:tailEnd type="none" w="med" len="med"/>
                    </a:lnR>
                    <a:lnT w="28575" cap="flat" cmpd="sng" algn="ctr">
                      <a:solidFill>
                        <a:srgbClr val="00AEEF"/>
                      </a:solidFill>
                      <a:prstDash val="solid"/>
                      <a:round/>
                      <a:headEnd type="none" w="med" len="med"/>
                      <a:tailEnd type="none" w="med" len="med"/>
                    </a:lnT>
                    <a:lnB w="381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263352" y="1556848"/>
            <a:ext cx="12025336" cy="504000"/>
          </a:xfrm>
        </p:spPr>
        <p:txBody>
          <a:bodyPr/>
          <a:lstStyle/>
          <a:p>
            <a:r>
              <a:rPr lang="en-US" dirty="0"/>
              <a:t>Proportion of female sex workers and transgender sex workers with number of clients per day and working days per week, 2012</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19</a:t>
            </a:fld>
            <a:endParaRPr lang="th-TH" dirty="0"/>
          </a:p>
        </p:txBody>
      </p:sp>
      <p:grpSp>
        <p:nvGrpSpPr>
          <p:cNvPr id="9" name="Group 8"/>
          <p:cNvGrpSpPr/>
          <p:nvPr/>
        </p:nvGrpSpPr>
        <p:grpSpPr>
          <a:xfrm>
            <a:off x="1631504" y="2492897"/>
            <a:ext cx="9004448" cy="3600400"/>
            <a:chOff x="323528" y="2492896"/>
            <a:chExt cx="8788424" cy="3600400"/>
          </a:xfrm>
        </p:grpSpPr>
        <p:graphicFrame>
          <p:nvGraphicFramePr>
            <p:cNvPr id="4" name="Chart 3"/>
            <p:cNvGraphicFramePr>
              <a:graphicFrameLocks/>
            </p:cNvGraphicFramePr>
            <p:nvPr>
              <p:extLst>
                <p:ext uri="{D42A27DB-BD31-4B8C-83A1-F6EECF244321}">
                  <p14:modId xmlns:p14="http://schemas.microsoft.com/office/powerpoint/2010/main" val="3843234434"/>
                </p:ext>
              </p:extLst>
            </p:nvPr>
          </p:nvGraphicFramePr>
          <p:xfrm>
            <a:off x="323528" y="2492896"/>
            <a:ext cx="7416824"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286830763"/>
                </p:ext>
              </p:extLst>
            </p:nvPr>
          </p:nvGraphicFramePr>
          <p:xfrm>
            <a:off x="4574282" y="2564904"/>
            <a:ext cx="4537670" cy="3168352"/>
          </p:xfrm>
          <a:graphic>
            <a:graphicData uri="http://schemas.openxmlformats.org/drawingml/2006/chart">
              <c:chart xmlns:c="http://schemas.openxmlformats.org/drawingml/2006/chart" xmlns:r="http://schemas.openxmlformats.org/officeDocument/2006/relationships" r:id="rId3"/>
            </a:graphicData>
          </a:graphic>
        </p:graphicFrame>
      </p:grpSp>
      <p:sp>
        <p:nvSpPr>
          <p:cNvPr id="10" name="Text Box 149"/>
          <p:cNvSpPr txBox="1">
            <a:spLocks noChangeArrowheads="1"/>
          </p:cNvSpPr>
          <p:nvPr/>
        </p:nvSpPr>
        <p:spPr bwMode="auto">
          <a:xfrm>
            <a:off x="263352" y="6453370"/>
            <a:ext cx="9642648"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4"/>
              </a:rPr>
              <a:t>www.aidsdatahub.org</a:t>
            </a:r>
            <a:r>
              <a:rPr lang="en-US" sz="900" dirty="0">
                <a:solidFill>
                  <a:srgbClr val="000000"/>
                </a:solidFill>
                <a:cs typeface="Angsana New" pitchFamily="18" charset="-34"/>
              </a:rPr>
              <a:t>  based on  </a:t>
            </a:r>
            <a:r>
              <a:rPr lang="en-US" sz="900" dirty="0"/>
              <a:t>Mossman, E., </a:t>
            </a:r>
            <a:r>
              <a:rPr lang="en-US" sz="900" dirty="0" err="1"/>
              <a:t>Roguski</a:t>
            </a:r>
            <a:r>
              <a:rPr lang="en-US" sz="900" dirty="0"/>
              <a:t>, M., </a:t>
            </a:r>
            <a:r>
              <a:rPr lang="en-US" sz="900" dirty="0" err="1"/>
              <a:t>Ravuidi</a:t>
            </a:r>
            <a:r>
              <a:rPr lang="en-US" sz="900" dirty="0"/>
              <a:t>, R., &amp; Devi, R. (2014). Integrated Biological </a:t>
            </a:r>
            <a:r>
              <a:rPr lang="en-US" sz="900" dirty="0" err="1"/>
              <a:t>Behavioural</a:t>
            </a:r>
            <a:r>
              <a:rPr lang="en-US" sz="900" dirty="0"/>
              <a:t> Surveillance Survey and Size Estimation of Sex Workers in Fiji.</a:t>
            </a:r>
          </a:p>
        </p:txBody>
      </p:sp>
    </p:spTree>
    <p:extLst>
      <p:ext uri="{BB962C8B-B14F-4D97-AF65-F5344CB8AC3E}">
        <p14:creationId xmlns:p14="http://schemas.microsoft.com/office/powerpoint/2010/main" val="77289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B7F1DB38-AE3C-4924-AC15-58C8CBEEA754}"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61032" y="2348897"/>
            <a:ext cx="8077200" cy="32407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 </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 </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a:t>
            </a:r>
            <a:endParaRPr lang="en-US" dirty="0">
              <a:cs typeface="Cordia New" pitchFamily="34" charset="-34"/>
            </a:endParaRPr>
          </a:p>
        </p:txBody>
      </p:sp>
      <p:sp>
        <p:nvSpPr>
          <p:cNvPr id="23556" name="Title 3"/>
          <p:cNvSpPr>
            <a:spLocks noGrp="1"/>
          </p:cNvSpPr>
          <p:nvPr>
            <p:ph type="title"/>
          </p:nvPr>
        </p:nvSpPr>
        <p:spPr bwMode="auto">
          <a:xfrm>
            <a:off x="263352"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193938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263352" y="1484784"/>
            <a:ext cx="1157409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sz="2200" dirty="0">
                <a:cs typeface="Cordia New" pitchFamily="34" charset="-34"/>
              </a:rPr>
              <a:t>Proportion of surveyed male populations who reported ever having sex with another men, and condom use at last anal sex with a male partner, 2004-05 and 2008</a:t>
            </a:r>
            <a:br>
              <a:rPr lang="en-US" sz="2200" dirty="0">
                <a:cs typeface="Cordia New" pitchFamily="34" charset="-34"/>
              </a:rPr>
            </a:br>
            <a:endParaRPr lang="en-US" sz="2200" dirty="0">
              <a:cs typeface="Cordia New" pitchFamily="34" charset="-34"/>
            </a:endParaRPr>
          </a:p>
        </p:txBody>
      </p:sp>
      <p:sp>
        <p:nvSpPr>
          <p:cNvPr id="3" name="Slide Number Placeholder 2"/>
          <p:cNvSpPr>
            <a:spLocks noGrp="1"/>
          </p:cNvSpPr>
          <p:nvPr>
            <p:ph type="sldNum" sz="quarter" idx="15"/>
          </p:nvPr>
        </p:nvSpPr>
        <p:spPr/>
        <p:txBody>
          <a:bodyPr/>
          <a:lstStyle/>
          <a:p>
            <a:pPr>
              <a:defRPr/>
            </a:pPr>
            <a:fld id="{4A0E0CBE-794F-46D9-AF72-F1C8058075CC}" type="slidenum">
              <a:rPr lang="th-TH" smtClean="0"/>
              <a:pPr>
                <a:defRPr/>
              </a:pPr>
              <a:t>20</a:t>
            </a:fld>
            <a:endParaRPr lang="th-TH" dirty="0"/>
          </a:p>
        </p:txBody>
      </p:sp>
      <p:graphicFrame>
        <p:nvGraphicFramePr>
          <p:cNvPr id="5" name="Content Placeholder 5"/>
          <p:cNvGraphicFramePr>
            <a:graphicFrameLocks/>
          </p:cNvGraphicFramePr>
          <p:nvPr>
            <p:extLst>
              <p:ext uri="{D42A27DB-BD31-4B8C-83A1-F6EECF244321}">
                <p14:modId xmlns:p14="http://schemas.microsoft.com/office/powerpoint/2010/main" val="1474060465"/>
              </p:ext>
            </p:extLst>
          </p:nvPr>
        </p:nvGraphicFramePr>
        <p:xfrm>
          <a:off x="2207568" y="2852937"/>
          <a:ext cx="7698432" cy="3449960"/>
        </p:xfrm>
        <a:graphic>
          <a:graphicData uri="http://schemas.openxmlformats.org/drawingml/2006/chart">
            <c:chart xmlns:c="http://schemas.openxmlformats.org/drawingml/2006/chart" xmlns:r="http://schemas.openxmlformats.org/officeDocument/2006/relationships" r:id="rId2"/>
          </a:graphicData>
        </a:graphic>
      </p:graphicFrame>
      <p:sp>
        <p:nvSpPr>
          <p:cNvPr id="45061" name="Text Box 149"/>
          <p:cNvSpPr txBox="1">
            <a:spLocks noChangeArrowheads="1"/>
          </p:cNvSpPr>
          <p:nvPr/>
        </p:nvSpPr>
        <p:spPr bwMode="auto">
          <a:xfrm>
            <a:off x="119336" y="6403192"/>
            <a:ext cx="11161240"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US" sz="900" dirty="0"/>
              <a:t>Fiji Second Generation Surveillance 2008 &amp; 2004-2005 cited in Ministry of Health Fiji. (2010). UNGASS Country Progress Report: Fiji, and Burnet Institute. (2008). HIV in the Pacific, 1984-2007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263352" y="1484840"/>
            <a:ext cx="1166529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cs typeface="Cordia New" pitchFamily="34" charset="-34"/>
              </a:rPr>
              <a:t>Proportion of surveyed populations who had more than one sexual partner in the past 12 months, and reported condom use at last sex by gender,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5"/>
          </p:nvPr>
        </p:nvSpPr>
        <p:spPr/>
        <p:txBody>
          <a:bodyPr/>
          <a:lstStyle/>
          <a:p>
            <a:pPr>
              <a:defRPr/>
            </a:pPr>
            <a:fld id="{262169B6-140C-4C45-9C5B-C35815C035E1}" type="slidenum">
              <a:rPr lang="th-TH" smtClean="0"/>
              <a:pPr>
                <a:defRPr/>
              </a:pPr>
              <a:t>21</a:t>
            </a:fld>
            <a:endParaRPr lang="th-TH" dirty="0"/>
          </a:p>
        </p:txBody>
      </p:sp>
      <p:graphicFrame>
        <p:nvGraphicFramePr>
          <p:cNvPr id="5" name="Content Placeholder 5"/>
          <p:cNvGraphicFramePr>
            <a:graphicFrameLocks/>
          </p:cNvGraphicFramePr>
          <p:nvPr>
            <p:extLst>
              <p:ext uri="{D42A27DB-BD31-4B8C-83A1-F6EECF244321}">
                <p14:modId xmlns:p14="http://schemas.microsoft.com/office/powerpoint/2010/main" val="2196370031"/>
              </p:ext>
            </p:extLst>
          </p:nvPr>
        </p:nvGraphicFramePr>
        <p:xfrm>
          <a:off x="2279576" y="2780931"/>
          <a:ext cx="7488832"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44037" name="Text Box 149"/>
          <p:cNvSpPr txBox="1">
            <a:spLocks noChangeArrowheads="1"/>
          </p:cNvSpPr>
          <p:nvPr/>
        </p:nvSpPr>
        <p:spPr bwMode="auto">
          <a:xfrm>
            <a:off x="191344" y="6432580"/>
            <a:ext cx="9714656" cy="2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F</a:t>
            </a:r>
            <a:r>
              <a:rPr lang="en-US" sz="900" dirty="0"/>
              <a:t>iji Second Generation Surveillance 2008 cited in Ministry of Health Fiji. (2010). UNGASS Country Progress Report: Fiji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263352" y="1528273"/>
            <a:ext cx="1144927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cs typeface="Cordia New" pitchFamily="34" charset="-34"/>
              </a:rPr>
              <a:t>Proportion of surveyed populations who had commercial sex in the past year, 2004-05 and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5"/>
          </p:nvPr>
        </p:nvSpPr>
        <p:spPr/>
        <p:txBody>
          <a:bodyPr/>
          <a:lstStyle/>
          <a:p>
            <a:pPr>
              <a:defRPr/>
            </a:pPr>
            <a:fld id="{BFD11EA6-16E1-4915-B607-76DE6B88B591}" type="slidenum">
              <a:rPr lang="th-TH" smtClean="0"/>
              <a:pPr>
                <a:defRPr/>
              </a:pPr>
              <a:t>22</a:t>
            </a:fld>
            <a:endParaRPr lang="th-TH" dirty="0"/>
          </a:p>
        </p:txBody>
      </p:sp>
      <p:sp>
        <p:nvSpPr>
          <p:cNvPr id="7" name="Text Box 149"/>
          <p:cNvSpPr txBox="1">
            <a:spLocks noChangeArrowheads="1"/>
          </p:cNvSpPr>
          <p:nvPr/>
        </p:nvSpPr>
        <p:spPr bwMode="auto">
          <a:xfrm>
            <a:off x="191344" y="6381361"/>
            <a:ext cx="9714656" cy="230632"/>
          </a:xfrm>
          <a:prstGeom prst="rect">
            <a:avLst/>
          </a:prstGeom>
          <a:noFill/>
          <a:ln w="9525">
            <a:noFill/>
            <a:miter lim="800000"/>
            <a:headEnd/>
            <a:tailEnd/>
          </a:ln>
        </p:spPr>
        <p:txBody>
          <a:bodyPr wrap="square" lIns="91232" tIns="45621" rIns="91232" bIns="45621">
            <a:spAutoFit/>
          </a:bodyPr>
          <a:lstStyle/>
          <a:p>
            <a:pPr>
              <a:spcBef>
                <a:spcPct val="50000"/>
              </a:spcBef>
              <a:defRPr/>
            </a:pPr>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a:t>
            </a:r>
            <a:r>
              <a:rPr lang="en-US" sz="900" dirty="0"/>
              <a:t>Fiji Second Generation Surveillance 2008 &amp; 2004-2005 cited in </a:t>
            </a:r>
            <a:r>
              <a:rPr lang="en-US" sz="900" dirty="0">
                <a:latin typeface="Arial" pitchFamily="34" charset="0"/>
              </a:rPr>
              <a:t>Ministry of Health Fiji. (2010). UNGASS Country Progress Report: Fiji </a:t>
            </a:r>
            <a:endParaRPr lang="en-US" sz="1000" dirty="0"/>
          </a:p>
        </p:txBody>
      </p:sp>
      <p:graphicFrame>
        <p:nvGraphicFramePr>
          <p:cNvPr id="6" name="Chart 5"/>
          <p:cNvGraphicFramePr>
            <a:graphicFrameLocks/>
          </p:cNvGraphicFramePr>
          <p:nvPr>
            <p:extLst>
              <p:ext uri="{D42A27DB-BD31-4B8C-83A1-F6EECF244321}">
                <p14:modId xmlns:p14="http://schemas.microsoft.com/office/powerpoint/2010/main" val="31900468"/>
              </p:ext>
            </p:extLst>
          </p:nvPr>
        </p:nvGraphicFramePr>
        <p:xfrm>
          <a:off x="2207600" y="2564904"/>
          <a:ext cx="7191375" cy="34664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191344" y="3390900"/>
            <a:ext cx="9673381"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bodyPr>
          <a:lstStyle/>
          <a:p>
            <a:pPr eaLnBrk="1" hangingPunct="1"/>
            <a:r>
              <a:rPr lang="en-US" altLang="zh-CN" sz="5400" dirty="0">
                <a:cs typeface="Cordia New" pitchFamily="34" charset="-34"/>
              </a:rPr>
              <a:t>Vulnerability and </a:t>
            </a:r>
            <a:br>
              <a:rPr lang="en-US" altLang="zh-CN" sz="5400" dirty="0">
                <a:cs typeface="Cordia New" pitchFamily="34" charset="-34"/>
              </a:rPr>
            </a:br>
            <a:r>
              <a:rPr lang="en-US" altLang="zh-CN" sz="5400" dirty="0">
                <a:cs typeface="Cordia New" pitchFamily="34" charset="-34"/>
              </a:rPr>
              <a:t>HIV knowledge</a:t>
            </a:r>
            <a:endParaRPr lang="en-US" dirty="0">
              <a:cs typeface="Cordia New" pitchFamily="34" charset="-3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6792"/>
            <a:ext cx="11665296" cy="504000"/>
          </a:xfrm>
        </p:spPr>
        <p:txBody>
          <a:bodyPr/>
          <a:lstStyle/>
          <a:p>
            <a:r>
              <a:rPr lang="en-US" dirty="0"/>
              <a:t>Proportion of key populations with comprehensive HIV knowledge, 2012</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24</a:t>
            </a:fld>
            <a:endParaRPr lang="th-TH" dirty="0"/>
          </a:p>
        </p:txBody>
      </p:sp>
      <p:sp>
        <p:nvSpPr>
          <p:cNvPr id="6" name="Text Box 149"/>
          <p:cNvSpPr txBox="1">
            <a:spLocks noChangeArrowheads="1"/>
          </p:cNvSpPr>
          <p:nvPr/>
        </p:nvSpPr>
        <p:spPr bwMode="auto">
          <a:xfrm>
            <a:off x="191344" y="6467764"/>
            <a:ext cx="9714656"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a:t>
            </a:r>
            <a:r>
              <a:rPr lang="en-US" sz="900" dirty="0"/>
              <a:t>Mossman, E., </a:t>
            </a:r>
            <a:r>
              <a:rPr lang="en-US" sz="900" dirty="0" err="1"/>
              <a:t>Roguski</a:t>
            </a:r>
            <a:r>
              <a:rPr lang="en-US" sz="900" dirty="0"/>
              <a:t>, M., </a:t>
            </a:r>
            <a:r>
              <a:rPr lang="en-US" sz="900" dirty="0" err="1"/>
              <a:t>Ravuidi</a:t>
            </a:r>
            <a:r>
              <a:rPr lang="en-US" sz="900" dirty="0"/>
              <a:t>, R., &amp; Devi, R. (2014). Integrated Biological </a:t>
            </a:r>
            <a:r>
              <a:rPr lang="en-US" sz="900" dirty="0" err="1"/>
              <a:t>Behavioural</a:t>
            </a:r>
            <a:r>
              <a:rPr lang="en-US" sz="900" dirty="0"/>
              <a:t> Surveillance Survey and Size Estimation of Sex Workers in Fiji</a:t>
            </a:r>
          </a:p>
        </p:txBody>
      </p:sp>
      <p:graphicFrame>
        <p:nvGraphicFramePr>
          <p:cNvPr id="7" name="Chart 6"/>
          <p:cNvGraphicFramePr>
            <a:graphicFrameLocks noGrp="1"/>
          </p:cNvGraphicFramePr>
          <p:nvPr>
            <p:extLst>
              <p:ext uri="{D42A27DB-BD31-4B8C-83A1-F6EECF244321}">
                <p14:modId xmlns:p14="http://schemas.microsoft.com/office/powerpoint/2010/main" val="2750383696"/>
              </p:ext>
            </p:extLst>
          </p:nvPr>
        </p:nvGraphicFramePr>
        <p:xfrm>
          <a:off x="1775520" y="2348884"/>
          <a:ext cx="8640960" cy="3952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0486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63352" y="1513360"/>
            <a:ext cx="1144927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cs typeface="Cordia New" pitchFamily="34" charset="-34"/>
              </a:rPr>
              <a:t>Proportion of tertiary students with comprehensive HIV knowledge by age group and gender,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5"/>
          </p:nvPr>
        </p:nvSpPr>
        <p:spPr/>
        <p:txBody>
          <a:bodyPr/>
          <a:lstStyle/>
          <a:p>
            <a:pPr>
              <a:defRPr/>
            </a:pPr>
            <a:fld id="{0247ABC9-5FEC-46BA-B9C5-EFB9D29F19E7}" type="slidenum">
              <a:rPr lang="th-TH" smtClean="0"/>
              <a:pPr>
                <a:defRPr/>
              </a:pPr>
              <a:t>25</a:t>
            </a:fld>
            <a:endParaRPr lang="th-TH" dirty="0"/>
          </a:p>
        </p:txBody>
      </p:sp>
      <p:sp>
        <p:nvSpPr>
          <p:cNvPr id="7" name="Text Box 149"/>
          <p:cNvSpPr txBox="1">
            <a:spLocks noChangeArrowheads="1"/>
          </p:cNvSpPr>
          <p:nvPr/>
        </p:nvSpPr>
        <p:spPr bwMode="auto">
          <a:xfrm>
            <a:off x="1524000" y="6457924"/>
            <a:ext cx="8382000" cy="369132"/>
          </a:xfrm>
          <a:prstGeom prst="rect">
            <a:avLst/>
          </a:prstGeom>
          <a:noFill/>
          <a:ln w="9525">
            <a:noFill/>
            <a:miter lim="800000"/>
            <a:headEnd/>
            <a:tailEnd/>
          </a:ln>
        </p:spPr>
        <p:txBody>
          <a:bodyPr lIns="91232" tIns="45621" rIns="91232" bIns="45621">
            <a:spAutoFit/>
          </a:bodyPr>
          <a:lstStyle/>
          <a:p>
            <a:pPr>
              <a:spcBef>
                <a:spcPct val="50000"/>
              </a:spcBef>
              <a:defRPr/>
            </a:pPr>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F</a:t>
            </a:r>
            <a:r>
              <a:rPr lang="en-US" sz="900" dirty="0"/>
              <a:t>iji Second Generation Surveillance 2008 cited in </a:t>
            </a:r>
            <a:r>
              <a:rPr lang="en-US" sz="900" dirty="0">
                <a:latin typeface="Arial" pitchFamily="34" charset="0"/>
              </a:rPr>
              <a:t>Ministry of Health Fiji. (2010). UNGASS Country Progress Report: Fiji </a:t>
            </a:r>
          </a:p>
        </p:txBody>
      </p:sp>
      <p:graphicFrame>
        <p:nvGraphicFramePr>
          <p:cNvPr id="6" name="Chart 5"/>
          <p:cNvGraphicFramePr>
            <a:graphicFrameLocks noGrp="1"/>
          </p:cNvGraphicFramePr>
          <p:nvPr>
            <p:extLst>
              <p:ext uri="{D42A27DB-BD31-4B8C-83A1-F6EECF244321}">
                <p14:modId xmlns:p14="http://schemas.microsoft.com/office/powerpoint/2010/main" val="3790790389"/>
              </p:ext>
            </p:extLst>
          </p:nvPr>
        </p:nvGraphicFramePr>
        <p:xfrm>
          <a:off x="1775520" y="2276872"/>
          <a:ext cx="8568952" cy="418101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263359" y="1513360"/>
            <a:ext cx="1124704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cs typeface="Cordia New" pitchFamily="34" charset="-34"/>
              </a:rPr>
              <a:t>Proportion of STI clinic attendees with comprehensive HIV knowledge by age group and gender,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5"/>
          </p:nvPr>
        </p:nvSpPr>
        <p:spPr/>
        <p:txBody>
          <a:bodyPr/>
          <a:lstStyle/>
          <a:p>
            <a:pPr>
              <a:defRPr/>
            </a:pPr>
            <a:fld id="{044E58B4-36A8-48FF-ADC7-280481C2216A}" type="slidenum">
              <a:rPr lang="th-TH" smtClean="0"/>
              <a:pPr>
                <a:defRPr/>
              </a:pPr>
              <a:t>26</a:t>
            </a:fld>
            <a:endParaRPr lang="th-TH" dirty="0"/>
          </a:p>
        </p:txBody>
      </p:sp>
      <p:sp>
        <p:nvSpPr>
          <p:cNvPr id="6" name="Text Box 149"/>
          <p:cNvSpPr txBox="1">
            <a:spLocks noChangeArrowheads="1"/>
          </p:cNvSpPr>
          <p:nvPr/>
        </p:nvSpPr>
        <p:spPr bwMode="auto">
          <a:xfrm>
            <a:off x="335363" y="6457918"/>
            <a:ext cx="9570641" cy="230632"/>
          </a:xfrm>
          <a:prstGeom prst="rect">
            <a:avLst/>
          </a:prstGeom>
          <a:noFill/>
          <a:ln w="9525">
            <a:noFill/>
            <a:miter lim="800000"/>
            <a:headEnd/>
            <a:tailEnd/>
          </a:ln>
        </p:spPr>
        <p:txBody>
          <a:bodyPr wrap="square" lIns="91232" tIns="45621" rIns="91232" bIns="45621">
            <a:spAutoFit/>
          </a:bodyPr>
          <a:lstStyle/>
          <a:p>
            <a:pPr>
              <a:spcBef>
                <a:spcPct val="50000"/>
              </a:spcBef>
              <a:defRPr/>
            </a:pPr>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F</a:t>
            </a:r>
            <a:r>
              <a:rPr lang="en-US" sz="900" dirty="0"/>
              <a:t>iji Second Generation Surveillance 2008 cited in </a:t>
            </a:r>
            <a:r>
              <a:rPr lang="en-US" sz="900" dirty="0">
                <a:latin typeface="Arial" pitchFamily="34" charset="0"/>
              </a:rPr>
              <a:t>Ministry of Health Fiji. (2010). UNGASS Country Progress Report: Fiji </a:t>
            </a:r>
          </a:p>
        </p:txBody>
      </p:sp>
      <p:graphicFrame>
        <p:nvGraphicFramePr>
          <p:cNvPr id="7" name="Chart 6"/>
          <p:cNvGraphicFramePr>
            <a:graphicFrameLocks noGrp="1"/>
          </p:cNvGraphicFramePr>
          <p:nvPr>
            <p:extLst>
              <p:ext uri="{D42A27DB-BD31-4B8C-83A1-F6EECF244321}">
                <p14:modId xmlns:p14="http://schemas.microsoft.com/office/powerpoint/2010/main" val="2293084352"/>
              </p:ext>
            </p:extLst>
          </p:nvPr>
        </p:nvGraphicFramePr>
        <p:xfrm>
          <a:off x="1775520" y="2276872"/>
          <a:ext cx="8568952" cy="41044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284435" y="1484784"/>
            <a:ext cx="1162313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cs typeface="Cordia New" pitchFamily="34" charset="-34"/>
              </a:rPr>
              <a:t>Proportion of seafarers and uniformed services personnel with comprehensive HIV knowledge by age group,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5"/>
          </p:nvPr>
        </p:nvSpPr>
        <p:spPr/>
        <p:txBody>
          <a:bodyPr/>
          <a:lstStyle/>
          <a:p>
            <a:pPr>
              <a:defRPr/>
            </a:pPr>
            <a:fld id="{82D6208B-96FF-4868-98F2-A4F7D589AF73}" type="slidenum">
              <a:rPr lang="th-TH" smtClean="0"/>
              <a:pPr>
                <a:defRPr/>
              </a:pPr>
              <a:t>27</a:t>
            </a:fld>
            <a:endParaRPr lang="th-TH" dirty="0"/>
          </a:p>
        </p:txBody>
      </p:sp>
      <p:sp>
        <p:nvSpPr>
          <p:cNvPr id="51205" name="Text Box 149"/>
          <p:cNvSpPr txBox="1">
            <a:spLocks noChangeArrowheads="1"/>
          </p:cNvSpPr>
          <p:nvPr/>
        </p:nvSpPr>
        <p:spPr bwMode="auto">
          <a:xfrm>
            <a:off x="305518" y="6432256"/>
            <a:ext cx="9894940" cy="2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F</a:t>
            </a:r>
            <a:r>
              <a:rPr lang="en-US" sz="900" dirty="0"/>
              <a:t>iji Second Generation Surveillance 2008 cited in Ministry of Health Fiji. (2010). UNGASS Country Progress Report: Fiji </a:t>
            </a:r>
          </a:p>
        </p:txBody>
      </p:sp>
      <p:graphicFrame>
        <p:nvGraphicFramePr>
          <p:cNvPr id="7" name="Chart 6"/>
          <p:cNvGraphicFramePr>
            <a:graphicFrameLocks noGrp="1"/>
          </p:cNvGraphicFramePr>
          <p:nvPr>
            <p:extLst>
              <p:ext uri="{D42A27DB-BD31-4B8C-83A1-F6EECF244321}">
                <p14:modId xmlns:p14="http://schemas.microsoft.com/office/powerpoint/2010/main" val="3282815373"/>
              </p:ext>
            </p:extLst>
          </p:nvPr>
        </p:nvGraphicFramePr>
        <p:xfrm>
          <a:off x="1847528" y="2348910"/>
          <a:ext cx="8640960" cy="40481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63352" y="1547556"/>
            <a:ext cx="1116124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cs typeface="Cordia New" pitchFamily="34" charset="-34"/>
              </a:rPr>
              <a:t>Proportion of antenatal care attendees with comprehensive HIV knowledge by age group,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5"/>
          </p:nvPr>
        </p:nvSpPr>
        <p:spPr/>
        <p:txBody>
          <a:bodyPr/>
          <a:lstStyle/>
          <a:p>
            <a:pPr>
              <a:defRPr/>
            </a:pPr>
            <a:fld id="{073B3B69-D1B4-44C1-ACAE-C0182C4713C5}" type="slidenum">
              <a:rPr lang="th-TH" smtClean="0"/>
              <a:pPr>
                <a:defRPr/>
              </a:pPr>
              <a:t>28</a:t>
            </a:fld>
            <a:endParaRPr lang="th-TH" dirty="0"/>
          </a:p>
        </p:txBody>
      </p:sp>
      <p:sp>
        <p:nvSpPr>
          <p:cNvPr id="6" name="Text Box 149"/>
          <p:cNvSpPr txBox="1">
            <a:spLocks noChangeArrowheads="1"/>
          </p:cNvSpPr>
          <p:nvPr/>
        </p:nvSpPr>
        <p:spPr bwMode="auto">
          <a:xfrm>
            <a:off x="263352" y="6457918"/>
            <a:ext cx="9642648" cy="230632"/>
          </a:xfrm>
          <a:prstGeom prst="rect">
            <a:avLst/>
          </a:prstGeom>
          <a:noFill/>
          <a:ln w="9525">
            <a:noFill/>
            <a:miter lim="800000"/>
            <a:headEnd/>
            <a:tailEnd/>
          </a:ln>
        </p:spPr>
        <p:txBody>
          <a:bodyPr wrap="square" lIns="91232" tIns="45621" rIns="91232" bIns="45621">
            <a:spAutoFit/>
          </a:bodyPr>
          <a:lstStyle/>
          <a:p>
            <a:pPr>
              <a:spcBef>
                <a:spcPct val="50000"/>
              </a:spcBef>
              <a:defRPr/>
            </a:pPr>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F</a:t>
            </a:r>
            <a:r>
              <a:rPr lang="en-US" sz="900" dirty="0"/>
              <a:t>iji Second Generation Surveillance 2008 cited in </a:t>
            </a:r>
            <a:r>
              <a:rPr lang="en-US" sz="900" dirty="0">
                <a:latin typeface="Arial" pitchFamily="34" charset="0"/>
              </a:rPr>
              <a:t>Ministry of Health Fiji. (2010). UNGASS Country Progress Report: Fiji </a:t>
            </a:r>
          </a:p>
        </p:txBody>
      </p:sp>
      <p:graphicFrame>
        <p:nvGraphicFramePr>
          <p:cNvPr id="7" name="Chart 6"/>
          <p:cNvGraphicFramePr>
            <a:graphicFrameLocks noGrp="1"/>
          </p:cNvGraphicFramePr>
          <p:nvPr>
            <p:extLst>
              <p:ext uri="{D42A27DB-BD31-4B8C-83A1-F6EECF244321}">
                <p14:modId xmlns:p14="http://schemas.microsoft.com/office/powerpoint/2010/main" val="1191043477"/>
              </p:ext>
            </p:extLst>
          </p:nvPr>
        </p:nvGraphicFramePr>
        <p:xfrm>
          <a:off x="1524000" y="2348880"/>
          <a:ext cx="8640960" cy="418101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63354" y="3406313"/>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bodyPr>
          <a:lstStyle/>
          <a:p>
            <a:pPr eaLnBrk="1" hangingPunct="1"/>
            <a:r>
              <a:rPr lang="en-US" altLang="zh-CN"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59089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33536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t>BASIC SOCIO-DEMOGRAPHIC INDICATORS </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3973928057"/>
              </p:ext>
            </p:extLst>
          </p:nvPr>
        </p:nvGraphicFramePr>
        <p:xfrm>
          <a:off x="1847528" y="1988841"/>
          <a:ext cx="8424936" cy="4150486"/>
        </p:xfrm>
        <a:graphic>
          <a:graphicData uri="http://schemas.openxmlformats.org/drawingml/2006/table">
            <a:tbl>
              <a:tblPr/>
              <a:tblGrid>
                <a:gridCol w="6588995">
                  <a:extLst>
                    <a:ext uri="{9D8B030D-6E8A-4147-A177-3AD203B41FA5}">
                      <a16:colId xmlns:a16="http://schemas.microsoft.com/office/drawing/2014/main" val="20000"/>
                    </a:ext>
                  </a:extLst>
                </a:gridCol>
                <a:gridCol w="1835941">
                  <a:extLst>
                    <a:ext uri="{9D8B030D-6E8A-4147-A177-3AD203B41FA5}">
                      <a16:colId xmlns:a16="http://schemas.microsoft.com/office/drawing/2014/main" val="20001"/>
                    </a:ext>
                  </a:extLst>
                </a:gridCol>
              </a:tblGrid>
              <a:tr h="3003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892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03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461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181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03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54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181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 (2010)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181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20.1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03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22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03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90/0.727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181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67/73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03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N/A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41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1.01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03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9,159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664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306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228616"/>
            <a:ext cx="12072664" cy="584576"/>
          </a:xfrm>
          <a:prstGeom prst="rect">
            <a:avLst/>
          </a:prstGeom>
        </p:spPr>
        <p:txBody>
          <a:bodyPr wrap="square" lIns="91232" tIns="45621" rIns="91232" bIns="45621">
            <a:spAutoFit/>
          </a:bodyPr>
          <a:lstStyle/>
          <a:p>
            <a:pPr algn="just"/>
            <a:r>
              <a:rPr lang="en-US" sz="800" dirty="0">
                <a:solidFill>
                  <a:prstClr val="black"/>
                </a:solidFill>
                <a:latin typeface="Aria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latin typeface="Arial"/>
                <a:cs typeface="+mn-cs"/>
              </a:rPr>
              <a:t>Palanivel</a:t>
            </a:r>
            <a:r>
              <a:rPr lang="en-US" sz="800" dirty="0">
                <a:solidFill>
                  <a:prstClr val="black"/>
                </a:solidFill>
                <a:latin typeface="Arial"/>
                <a:cs typeface="+mn-cs"/>
              </a:rPr>
              <a:t>, T., </a:t>
            </a:r>
            <a:r>
              <a:rPr lang="en-US" sz="800" dirty="0" err="1">
                <a:solidFill>
                  <a:prstClr val="black"/>
                </a:solidFill>
                <a:latin typeface="Arial"/>
                <a:cs typeface="+mn-cs"/>
              </a:rPr>
              <a:t>Mirza</a:t>
            </a:r>
            <a:r>
              <a:rPr lang="en-US" sz="800" dirty="0">
                <a:solidFill>
                  <a:prstClr val="black"/>
                </a:solidFill>
                <a:latin typeface="Arial"/>
                <a:cs typeface="+mn-cs"/>
              </a:rPr>
              <a:t>, T., </a:t>
            </a:r>
            <a:r>
              <a:rPr lang="en-US" sz="800" dirty="0" err="1">
                <a:solidFill>
                  <a:prstClr val="black"/>
                </a:solidFill>
                <a:latin typeface="Arial"/>
                <a:cs typeface="+mn-cs"/>
              </a:rPr>
              <a:t>Tiwari</a:t>
            </a:r>
            <a:r>
              <a:rPr lang="en-US" sz="800" dirty="0">
                <a:solidFill>
                  <a:prstClr val="black"/>
                </a:solidFill>
                <a:latin typeface="Arial"/>
                <a:cs typeface="+mn-cs"/>
              </a:rPr>
              <a:t>, B. N., </a:t>
            </a:r>
            <a:r>
              <a:rPr lang="en-US" sz="800" dirty="0" err="1">
                <a:solidFill>
                  <a:prstClr val="black"/>
                </a:solidFill>
                <a:latin typeface="Arial"/>
                <a:cs typeface="+mn-cs"/>
              </a:rPr>
              <a:t>Standley</a:t>
            </a:r>
            <a:r>
              <a:rPr lang="en-US" sz="800" dirty="0">
                <a:solidFill>
                  <a:prstClr val="black"/>
                </a:solidFill>
                <a:latin typeface="Arial"/>
                <a:cs typeface="+mn-cs"/>
              </a:rPr>
              <a:t>, S., &amp; Nigam, A. (2016). Asia-Pacific Human Development Report - Shaping the Future: How Changing Demographics Can Power Human Development; 5. WHO. (2016). World Health Statistics 2016: Monitoring health for the SDGs; 6. World Bank Group. (2016). World Development Indicators 2016 and 7. Secretariat of the Pacific Community. Compare MDG5 Indicators (MDG) - Antenatal Care Coverage  Retrieved May 2016, from http://www.spc.int/nmdi/ mdg5.</a:t>
            </a:r>
            <a:endParaRPr lang="en-GB" sz="800" dirty="0">
              <a:solidFill>
                <a:prstClr val="black"/>
              </a:solidFill>
              <a:latin typeface="Arial"/>
              <a:ea typeface="ＭＳ Ｐゴシック" charset="0"/>
              <a:cs typeface="Cordia New" charset="0"/>
            </a:endParaRPr>
          </a:p>
        </p:txBody>
      </p:sp>
    </p:spTree>
    <p:extLst>
      <p:ext uri="{BB962C8B-B14F-4D97-AF65-F5344CB8AC3E}">
        <p14:creationId xmlns:p14="http://schemas.microsoft.com/office/powerpoint/2010/main" val="2804517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48" y="1566566"/>
            <a:ext cx="11521280" cy="504000"/>
          </a:xfrm>
        </p:spPr>
        <p:txBody>
          <a:bodyPr/>
          <a:lstStyle/>
          <a:p>
            <a:r>
              <a:rPr lang="en-US" dirty="0"/>
              <a:t>Proportion of AIDS spending by financing source, 2007-2014</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30</a:t>
            </a:fld>
            <a:endParaRPr lang="th-TH" dirty="0">
              <a:solidFill>
                <a:prstClr val="black">
                  <a:tint val="75000"/>
                </a:prstClr>
              </a:solidFill>
            </a:endParaRPr>
          </a:p>
        </p:txBody>
      </p:sp>
      <p:sp>
        <p:nvSpPr>
          <p:cNvPr id="5" name="TextBox 1"/>
          <p:cNvSpPr txBox="1"/>
          <p:nvPr/>
        </p:nvSpPr>
        <p:spPr>
          <a:xfrm>
            <a:off x="119339" y="6505969"/>
            <a:ext cx="7927801" cy="197093"/>
          </a:xfrm>
          <a:prstGeom prst="rect">
            <a:avLst/>
          </a:prstGeom>
        </p:spPr>
        <p:txBody>
          <a:bodyPr wrap="square" lIns="91232" tIns="45621" rIns="91232" bIns="45621"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fontAlgn="auto">
              <a:spcBef>
                <a:spcPts val="0"/>
              </a:spcBef>
              <a:spcAft>
                <a:spcPts val="0"/>
              </a:spcAft>
              <a:defRPr/>
            </a:pPr>
            <a:r>
              <a:rPr lang="en-US" sz="900" dirty="0">
                <a:solidFill>
                  <a:prstClr val="black"/>
                </a:solidFill>
                <a:cs typeface="Arial" pitchFamily="34" charset="0"/>
              </a:rPr>
              <a:t>Source: : </a:t>
            </a:r>
            <a:r>
              <a:rPr lang="en-US" sz="900" dirty="0">
                <a:solidFill>
                  <a:srgbClr val="000000"/>
                </a:solidFill>
                <a:cs typeface="Arial" pitchFamily="34" charset="0"/>
              </a:rPr>
              <a:t>Prepared by </a:t>
            </a:r>
            <a:r>
              <a:rPr lang="en-US" sz="900" dirty="0">
                <a:solidFill>
                  <a:srgbClr val="000000"/>
                </a:solidFill>
                <a:cs typeface="Arial" pitchFamily="34" charset="0"/>
                <a:hlinkClick r:id="rId3"/>
              </a:rPr>
              <a:t>www.aidsdatahub.org</a:t>
            </a:r>
            <a:r>
              <a:rPr lang="en-US" sz="900" dirty="0">
                <a:solidFill>
                  <a:srgbClr val="000000"/>
                </a:solidFill>
                <a:cs typeface="Arial" pitchFamily="34" charset="0"/>
              </a:rPr>
              <a:t>  based on  </a:t>
            </a:r>
            <a:r>
              <a:rPr lang="en-US" sz="900" kern="0" dirty="0">
                <a:solidFill>
                  <a:prstClr val="black"/>
                </a:solidFill>
                <a:cs typeface="Arial" pitchFamily="34" charset="0"/>
                <a:hlinkClick r:id="rId4"/>
              </a:rPr>
              <a:t>www.aidsinfoonline.org</a:t>
            </a:r>
            <a:r>
              <a:rPr lang="en-US" sz="900" kern="0" dirty="0">
                <a:solidFill>
                  <a:prstClr val="black"/>
                </a:solidFill>
                <a:cs typeface="Arial" pitchFamily="34" charset="0"/>
              </a:rPr>
              <a:t> and Fiji Global AIDS Response Progress Reporting 2015</a:t>
            </a:r>
            <a:endParaRPr lang="en-US" sz="900" kern="0" dirty="0">
              <a:solidFill>
                <a:prstClr val="black"/>
              </a:solidFill>
            </a:endParaRPr>
          </a:p>
        </p:txBody>
      </p:sp>
      <p:graphicFrame>
        <p:nvGraphicFramePr>
          <p:cNvPr id="9" name="Chart 8"/>
          <p:cNvGraphicFramePr>
            <a:graphicFrameLocks noGrp="1"/>
          </p:cNvGraphicFramePr>
          <p:nvPr>
            <p:extLst>
              <p:ext uri="{D42A27DB-BD31-4B8C-83A1-F6EECF244321}">
                <p14:modId xmlns:p14="http://schemas.microsoft.com/office/powerpoint/2010/main" val="2059863047"/>
              </p:ext>
            </p:extLst>
          </p:nvPr>
        </p:nvGraphicFramePr>
        <p:xfrm>
          <a:off x="2135560" y="2420888"/>
          <a:ext cx="7704856" cy="38884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8163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2007-2014</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31</a:t>
            </a:fld>
            <a:endParaRPr lang="th-TH" dirty="0">
              <a:solidFill>
                <a:prstClr val="black">
                  <a:tint val="75000"/>
                </a:prstClr>
              </a:solidFill>
            </a:endParaRPr>
          </a:p>
        </p:txBody>
      </p:sp>
      <p:sp>
        <p:nvSpPr>
          <p:cNvPr id="5" name="TextBox 1"/>
          <p:cNvSpPr txBox="1"/>
          <p:nvPr/>
        </p:nvSpPr>
        <p:spPr>
          <a:xfrm>
            <a:off x="7" y="6601279"/>
            <a:ext cx="7927801" cy="197093"/>
          </a:xfrm>
          <a:prstGeom prst="rect">
            <a:avLst/>
          </a:prstGeom>
        </p:spPr>
        <p:txBody>
          <a:bodyPr wrap="square" lIns="91232" tIns="45621" rIns="91232" bIns="45621"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fontAlgn="auto">
              <a:spcBef>
                <a:spcPts val="0"/>
              </a:spcBef>
              <a:spcAft>
                <a:spcPts val="0"/>
              </a:spcAft>
              <a:defRPr/>
            </a:pPr>
            <a:r>
              <a:rPr lang="en-US" sz="900" dirty="0">
                <a:solidFill>
                  <a:prstClr val="black"/>
                </a:solidFill>
                <a:cs typeface="Arial" pitchFamily="34" charset="0"/>
              </a:rPr>
              <a:t>Source: : </a:t>
            </a:r>
            <a:r>
              <a:rPr lang="en-US" sz="900" dirty="0">
                <a:solidFill>
                  <a:srgbClr val="000000"/>
                </a:solidFill>
                <a:cs typeface="Arial" pitchFamily="34" charset="0"/>
              </a:rPr>
              <a:t>Prepared by </a:t>
            </a:r>
            <a:r>
              <a:rPr lang="en-US" sz="900" dirty="0">
                <a:solidFill>
                  <a:srgbClr val="000000"/>
                </a:solidFill>
                <a:cs typeface="Arial" pitchFamily="34" charset="0"/>
                <a:hlinkClick r:id="rId3"/>
              </a:rPr>
              <a:t>www.aidsdatahub.org</a:t>
            </a:r>
            <a:r>
              <a:rPr lang="en-US" sz="900" dirty="0">
                <a:solidFill>
                  <a:srgbClr val="000000"/>
                </a:solidFill>
                <a:cs typeface="Arial" pitchFamily="34" charset="0"/>
              </a:rPr>
              <a:t>  based on  </a:t>
            </a:r>
            <a:r>
              <a:rPr lang="en-US" sz="900" kern="0" dirty="0">
                <a:solidFill>
                  <a:prstClr val="black"/>
                </a:solidFill>
                <a:cs typeface="Arial" pitchFamily="34" charset="0"/>
                <a:hlinkClick r:id="rId4"/>
              </a:rPr>
              <a:t>www.aidsinfoonline.org</a:t>
            </a:r>
            <a:r>
              <a:rPr lang="en-US" sz="900" kern="0" dirty="0">
                <a:solidFill>
                  <a:prstClr val="black"/>
                </a:solidFill>
                <a:cs typeface="Arial" pitchFamily="34" charset="0"/>
              </a:rPr>
              <a:t> and Fiji Global AIDS Response Progress Reporting 2015</a:t>
            </a:r>
            <a:endParaRPr lang="en-US" sz="900" kern="0" dirty="0">
              <a:solidFill>
                <a:prstClr val="black"/>
              </a:solidFill>
            </a:endParaRPr>
          </a:p>
        </p:txBody>
      </p:sp>
      <p:graphicFrame>
        <p:nvGraphicFramePr>
          <p:cNvPr id="6" name="Chart 5"/>
          <p:cNvGraphicFramePr>
            <a:graphicFrameLocks/>
          </p:cNvGraphicFramePr>
          <p:nvPr>
            <p:extLst>
              <p:ext uri="{D42A27DB-BD31-4B8C-83A1-F6EECF244321}">
                <p14:modId xmlns:p14="http://schemas.microsoft.com/office/powerpoint/2010/main" val="4012369311"/>
              </p:ext>
            </p:extLst>
          </p:nvPr>
        </p:nvGraphicFramePr>
        <p:xfrm>
          <a:off x="2135560" y="2204868"/>
          <a:ext cx="7704856" cy="42671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7636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xfrm>
            <a:off x="263354" y="3399573"/>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bodyPr>
          <a:lstStyle/>
          <a:p>
            <a:pPr eaLnBrk="1" hangingPunct="1"/>
            <a:r>
              <a:rPr lang="en-US" altLang="zh-CN" sz="5400" dirty="0">
                <a:cs typeface="Cordia New" pitchFamily="34" charset="-34"/>
              </a:rPr>
              <a:t>National response</a:t>
            </a:r>
            <a:endParaRPr lang="en-US" dirty="0">
              <a:cs typeface="Cordia New" pitchFamily="34" charset="-3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6848"/>
            <a:ext cx="11521280" cy="504000"/>
          </a:xfrm>
        </p:spPr>
        <p:txBody>
          <a:bodyPr/>
          <a:lstStyle/>
          <a:p>
            <a:r>
              <a:rPr lang="en-US" dirty="0"/>
              <a:t>Proportion of key populations reached with HIV prevention programmes, 2011-2012</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33</a:t>
            </a:fld>
            <a:endParaRPr lang="th-TH" dirty="0"/>
          </a:p>
        </p:txBody>
      </p:sp>
      <p:sp>
        <p:nvSpPr>
          <p:cNvPr id="7" name="Text Box 149"/>
          <p:cNvSpPr txBox="1">
            <a:spLocks noChangeArrowheads="1"/>
          </p:cNvSpPr>
          <p:nvPr/>
        </p:nvSpPr>
        <p:spPr bwMode="auto">
          <a:xfrm>
            <a:off x="119336" y="6301000"/>
            <a:ext cx="11089232"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a:t>
            </a:r>
            <a:r>
              <a:rPr lang="en-US" sz="900" dirty="0"/>
              <a:t>Mossman, E., </a:t>
            </a:r>
            <a:r>
              <a:rPr lang="en-US" sz="900" dirty="0" err="1"/>
              <a:t>Roguski</a:t>
            </a:r>
            <a:r>
              <a:rPr lang="en-US" sz="900" dirty="0"/>
              <a:t>, M., </a:t>
            </a:r>
            <a:r>
              <a:rPr lang="en-US" sz="900" dirty="0" err="1"/>
              <a:t>Ravuidi</a:t>
            </a:r>
            <a:r>
              <a:rPr lang="en-US" sz="900" dirty="0"/>
              <a:t>, R., &amp; Devi, R. (2014). Integrated Biological </a:t>
            </a:r>
            <a:r>
              <a:rPr lang="en-US" sz="900" dirty="0" err="1"/>
              <a:t>Behavioural</a:t>
            </a:r>
            <a:r>
              <a:rPr lang="en-US" sz="900" dirty="0"/>
              <a:t> Surveillance Survey and Size Estimation of Sex Workers in Fiji, and </a:t>
            </a:r>
            <a:r>
              <a:rPr lang="en-US" sz="900" dirty="0" err="1"/>
              <a:t>Bavinton</a:t>
            </a:r>
            <a:r>
              <a:rPr lang="en-US" sz="900" dirty="0"/>
              <a:t>, B., N. Singh, et al. (2011). Secret Lives, Other Voices: A Community-based Study Exploring Male-to-Male Sex, Gender Identity and HIV Transmission Risk in Fiji.</a:t>
            </a:r>
          </a:p>
        </p:txBody>
      </p:sp>
      <p:graphicFrame>
        <p:nvGraphicFramePr>
          <p:cNvPr id="10" name="Chart 9"/>
          <p:cNvGraphicFramePr>
            <a:graphicFrameLocks noGrp="1"/>
          </p:cNvGraphicFramePr>
          <p:nvPr>
            <p:extLst>
              <p:ext uri="{D42A27DB-BD31-4B8C-83A1-F6EECF244321}">
                <p14:modId xmlns:p14="http://schemas.microsoft.com/office/powerpoint/2010/main" val="2817990848"/>
              </p:ext>
            </p:extLst>
          </p:nvPr>
        </p:nvGraphicFramePr>
        <p:xfrm>
          <a:off x="1919543" y="2420889"/>
          <a:ext cx="8280921" cy="4024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3841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5" y="1484784"/>
            <a:ext cx="11319049" cy="504000"/>
          </a:xfrm>
        </p:spPr>
        <p:txBody>
          <a:bodyPr/>
          <a:lstStyle/>
          <a:p>
            <a:r>
              <a:rPr lang="en-US" dirty="0"/>
              <a:t>Proportion of key populations who received an HIV test in the last 12 months and knew the results, 2011-2012</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34</a:t>
            </a:fld>
            <a:endParaRPr lang="th-TH" dirty="0"/>
          </a:p>
        </p:txBody>
      </p:sp>
      <p:graphicFrame>
        <p:nvGraphicFramePr>
          <p:cNvPr id="6" name="Chart 5"/>
          <p:cNvGraphicFramePr>
            <a:graphicFrameLocks/>
          </p:cNvGraphicFramePr>
          <p:nvPr>
            <p:extLst>
              <p:ext uri="{D42A27DB-BD31-4B8C-83A1-F6EECF244321}">
                <p14:modId xmlns:p14="http://schemas.microsoft.com/office/powerpoint/2010/main" val="480029080"/>
              </p:ext>
            </p:extLst>
          </p:nvPr>
        </p:nvGraphicFramePr>
        <p:xfrm>
          <a:off x="2063552" y="2564907"/>
          <a:ext cx="7842448"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49"/>
          <p:cNvSpPr txBox="1">
            <a:spLocks noChangeArrowheads="1"/>
          </p:cNvSpPr>
          <p:nvPr/>
        </p:nvSpPr>
        <p:spPr bwMode="auto">
          <a:xfrm>
            <a:off x="-1" y="6301000"/>
            <a:ext cx="11319049"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1. </a:t>
            </a:r>
            <a:r>
              <a:rPr lang="en-US" sz="900" dirty="0"/>
              <a:t>Mossman, E., </a:t>
            </a:r>
            <a:r>
              <a:rPr lang="en-US" sz="900" dirty="0" err="1"/>
              <a:t>Roguski</a:t>
            </a:r>
            <a:r>
              <a:rPr lang="en-US" sz="900" dirty="0"/>
              <a:t>, M., </a:t>
            </a:r>
            <a:r>
              <a:rPr lang="en-US" sz="900" dirty="0" err="1"/>
              <a:t>Ravuidi</a:t>
            </a:r>
            <a:r>
              <a:rPr lang="en-US" sz="900" dirty="0"/>
              <a:t>, R., &amp; Devi, R. (2014). Integrated Biological Behavioural Surveillance Survey and Size Estimation of Sex Workers in Fiji, and 2. </a:t>
            </a:r>
            <a:r>
              <a:rPr lang="en-US" sz="900" dirty="0" err="1"/>
              <a:t>Bavinton</a:t>
            </a:r>
            <a:r>
              <a:rPr lang="en-US" sz="900" dirty="0"/>
              <a:t>, B., N. Singh, et al. (2011). Secret Lives, Other Voices: A Community-based Study Exploring Male-to-Male Sex, Gender Identity and HIV Transmission Risk in Fiji.</a:t>
            </a:r>
          </a:p>
        </p:txBody>
      </p:sp>
    </p:spTree>
    <p:extLst>
      <p:ext uri="{BB962C8B-B14F-4D97-AF65-F5344CB8AC3E}">
        <p14:creationId xmlns:p14="http://schemas.microsoft.com/office/powerpoint/2010/main" val="4191639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a:xfrm>
            <a:off x="263352" y="1484784"/>
            <a:ext cx="1116124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cs typeface="Cordia New" pitchFamily="34" charset="-34"/>
              </a:rPr>
              <a:t>Proportion of surveyed populations who received an HIV test in the last 12 months by gender,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5"/>
          </p:nvPr>
        </p:nvSpPr>
        <p:spPr/>
        <p:txBody>
          <a:bodyPr/>
          <a:lstStyle/>
          <a:p>
            <a:pPr>
              <a:defRPr/>
            </a:pPr>
            <a:fld id="{022B8271-BC4B-42ED-B67B-A76AF1745147}" type="slidenum">
              <a:rPr lang="th-TH" smtClean="0"/>
              <a:pPr>
                <a:defRPr/>
              </a:pPr>
              <a:t>35</a:t>
            </a:fld>
            <a:endParaRPr lang="th-TH" dirty="0"/>
          </a:p>
        </p:txBody>
      </p:sp>
      <p:graphicFrame>
        <p:nvGraphicFramePr>
          <p:cNvPr id="5" name="Content Placeholder 5"/>
          <p:cNvGraphicFramePr>
            <a:graphicFrameLocks/>
          </p:cNvGraphicFramePr>
          <p:nvPr>
            <p:extLst>
              <p:ext uri="{D42A27DB-BD31-4B8C-83A1-F6EECF244321}">
                <p14:modId xmlns:p14="http://schemas.microsoft.com/office/powerpoint/2010/main" val="3874722246"/>
              </p:ext>
            </p:extLst>
          </p:nvPr>
        </p:nvGraphicFramePr>
        <p:xfrm>
          <a:off x="2135560" y="2492896"/>
          <a:ext cx="7704856"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49"/>
          <p:cNvSpPr txBox="1">
            <a:spLocks noChangeArrowheads="1"/>
          </p:cNvSpPr>
          <p:nvPr/>
        </p:nvSpPr>
        <p:spPr bwMode="auto">
          <a:xfrm>
            <a:off x="263359" y="6469090"/>
            <a:ext cx="9649073" cy="2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F</a:t>
            </a:r>
            <a:r>
              <a:rPr lang="en-US" sz="900" dirty="0"/>
              <a:t>iji Second Generation Surveillance 2008 cited in Ministry of Health Fiji. (2010). UNGASS Country Progress Report: Fiji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71612"/>
            <a:ext cx="11203563" cy="504000"/>
          </a:xfrm>
        </p:spPr>
        <p:txBody>
          <a:bodyPr/>
          <a:lstStyle/>
          <a:p>
            <a:r>
              <a:rPr lang="en-US" dirty="0"/>
              <a:t>Number of ART sites and number of people on ART, 2000 - 2019 </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5" name="Rectangle 4"/>
          <p:cNvSpPr/>
          <p:nvPr/>
        </p:nvSpPr>
        <p:spPr>
          <a:xfrm>
            <a:off x="119336" y="6374278"/>
            <a:ext cx="10945216" cy="369132"/>
          </a:xfrm>
          <a:prstGeom prst="rect">
            <a:avLst/>
          </a:prstGeom>
        </p:spPr>
        <p:txBody>
          <a:bodyPr wrap="square" lIns="91232" tIns="45621" rIns="91232" bIns="45621">
            <a:spAutoFit/>
          </a:bodyPr>
          <a:lstStyle/>
          <a:p>
            <a:pPr fontAlgn="auto">
              <a:spcBef>
                <a:spcPts val="0"/>
              </a:spcBef>
              <a:spcAft>
                <a:spcPts val="0"/>
              </a:spcAft>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1. WHO, UNAIDS, &amp; UNICEF.(2006-2010). Towards Universal Access: Scaling up Priority HIV/AIDS Interventions in the Health Sector - Progress  Reports 2006-2010;  2. Fiji Global AiDS Response Progress Reports; 4. </a:t>
            </a:r>
            <a:r>
              <a:rPr lang="en-US" sz="900" dirty="0">
                <a:solidFill>
                  <a:prstClr val="black"/>
                </a:solidFill>
                <a:latin typeface="Arial" pitchFamily="34" charset="0"/>
                <a:cs typeface="Arial" pitchFamily="34" charset="0"/>
                <a:hlinkClick r:id="rId3"/>
              </a:rPr>
              <a:t>www.aidsinfoonline.org</a:t>
            </a:r>
            <a:r>
              <a:rPr lang="en-US" sz="900" dirty="0">
                <a:solidFill>
                  <a:prstClr val="black"/>
                </a:solidFill>
                <a:latin typeface="Arial" pitchFamily="34" charset="0"/>
                <a:cs typeface="Arial" pitchFamily="34" charset="0"/>
              </a:rPr>
              <a:t> ; and 5. UNAIDS. (2020). UNAIDS HIV Estimates 1990 - 2019</a:t>
            </a:r>
          </a:p>
        </p:txBody>
      </p:sp>
      <p:graphicFrame>
        <p:nvGraphicFramePr>
          <p:cNvPr id="6" name="Chart 5"/>
          <p:cNvGraphicFramePr>
            <a:graphicFrameLocks noGrp="1"/>
          </p:cNvGraphicFramePr>
          <p:nvPr>
            <p:extLst>
              <p:ext uri="{D42A27DB-BD31-4B8C-83A1-F6EECF244321}">
                <p14:modId xmlns:p14="http://schemas.microsoft.com/office/powerpoint/2010/main" val="1472332953"/>
              </p:ext>
            </p:extLst>
          </p:nvPr>
        </p:nvGraphicFramePr>
        <p:xfrm>
          <a:off x="1487488" y="2276872"/>
          <a:ext cx="9217024" cy="38164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303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ART scale up, 2000-2019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37</a:t>
            </a:fld>
            <a:endParaRPr lang="th-TH" dirty="0">
              <a:solidFill>
                <a:prstClr val="black">
                  <a:tint val="75000"/>
                </a:prstClr>
              </a:solidFill>
            </a:endParaRPr>
          </a:p>
        </p:txBody>
      </p:sp>
      <p:sp>
        <p:nvSpPr>
          <p:cNvPr id="5" name="Rectangle 4"/>
          <p:cNvSpPr/>
          <p:nvPr/>
        </p:nvSpPr>
        <p:spPr>
          <a:xfrm>
            <a:off x="213172" y="6504084"/>
            <a:ext cx="11064429" cy="272081"/>
          </a:xfrm>
          <a:prstGeom prst="rect">
            <a:avLst/>
          </a:prstGeom>
        </p:spPr>
        <p:txBody>
          <a:bodyPr wrap="square" lIns="117057" tIns="58525" rIns="117057" bIns="58525">
            <a:spAutoFit/>
          </a:bodyPr>
          <a:lstStyle/>
          <a:p>
            <a:pPr defTabSz="1170525"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a:t>
            </a:r>
            <a:r>
              <a:rPr lang="en-US" sz="1000" dirty="0">
                <a:solidFill>
                  <a:prstClr val="black"/>
                </a:solidFill>
                <a:latin typeface="Arial"/>
                <a:cs typeface="Arial" pitchFamily="34" charset="0"/>
                <a:hlinkClick r:id="rId4"/>
              </a:rPr>
              <a:t>http://aidsinfo.unaids.org/</a:t>
            </a:r>
            <a:r>
              <a:rPr lang="en-US" sz="1000" dirty="0">
                <a:solidFill>
                  <a:prstClr val="black"/>
                </a:solidFill>
                <a:latin typeface="Aria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1972039098"/>
              </p:ext>
            </p:extLst>
          </p:nvPr>
        </p:nvGraphicFramePr>
        <p:xfrm>
          <a:off x="487680" y="1914480"/>
          <a:ext cx="11216640" cy="4754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64010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25" y="1340768"/>
            <a:ext cx="11203563" cy="504000"/>
          </a:xfrm>
        </p:spPr>
        <p:txBody>
          <a:bodyPr/>
          <a:lstStyle/>
          <a:p>
            <a:r>
              <a:rPr lang="en-GB" sz="2400" dirty="0"/>
              <a:t>ART coverage trends among children, adult males and females and all ages, 2000 - 2019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5" name="Rectangle 4"/>
          <p:cNvSpPr/>
          <p:nvPr/>
        </p:nvSpPr>
        <p:spPr>
          <a:xfrm>
            <a:off x="213172" y="6613232"/>
            <a:ext cx="11064429" cy="272152"/>
          </a:xfrm>
          <a:prstGeom prst="rect">
            <a:avLst/>
          </a:prstGeom>
        </p:spPr>
        <p:txBody>
          <a:bodyPr wrap="square" lIns="117125" tIns="58560" rIns="117125" bIns="58560">
            <a:spAutoFit/>
          </a:bodyPr>
          <a:lstStyle/>
          <a:p>
            <a:pPr defTabSz="1171229"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a:t>
            </a:r>
            <a:r>
              <a:rPr lang="en-US" sz="1000" dirty="0">
                <a:solidFill>
                  <a:prstClr val="black"/>
                </a:solidFill>
                <a:latin typeface="Arial"/>
                <a:cs typeface="Arial" pitchFamily="34" charset="0"/>
                <a:hlinkClick r:id="rId4"/>
              </a:rPr>
              <a:t>http://aidsinfo.unaids.org/</a:t>
            </a:r>
            <a:r>
              <a:rPr lang="en-US" sz="1000" dirty="0">
                <a:solidFill>
                  <a:prstClr val="black"/>
                </a:solidFill>
                <a:latin typeface="Arial"/>
                <a:cs typeface="Arial" pitchFamily="34" charset="0"/>
              </a:rPr>
              <a:t>  </a:t>
            </a:r>
          </a:p>
        </p:txBody>
      </p:sp>
      <p:graphicFrame>
        <p:nvGraphicFramePr>
          <p:cNvPr id="6" name="Chart 5"/>
          <p:cNvGraphicFramePr>
            <a:graphicFrameLocks/>
          </p:cNvGraphicFramePr>
          <p:nvPr>
            <p:extLst>
              <p:ext uri="{D42A27DB-BD31-4B8C-83A1-F6EECF244321}">
                <p14:modId xmlns:p14="http://schemas.microsoft.com/office/powerpoint/2010/main" val="3043045378"/>
              </p:ext>
            </p:extLst>
          </p:nvPr>
        </p:nvGraphicFramePr>
        <p:xfrm>
          <a:off x="0" y="2219326"/>
          <a:ext cx="6720000" cy="4407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2512528378"/>
              </p:ext>
            </p:extLst>
          </p:nvPr>
        </p:nvGraphicFramePr>
        <p:xfrm>
          <a:off x="6788480" y="2118254"/>
          <a:ext cx="5280000" cy="4406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65491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Estimated adults living with HIV, adults receiving ARVs, and adult ART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39</a:t>
            </a:fld>
            <a:endParaRPr lang="th-TH" dirty="0">
              <a:solidFill>
                <a:prstClr val="black">
                  <a:tint val="75000"/>
                </a:prstClr>
              </a:solidFill>
            </a:endParaRPr>
          </a:p>
        </p:txBody>
      </p:sp>
      <p:sp>
        <p:nvSpPr>
          <p:cNvPr id="5" name="Rectangle 4"/>
          <p:cNvSpPr/>
          <p:nvPr/>
        </p:nvSpPr>
        <p:spPr>
          <a:xfrm>
            <a:off x="213172" y="6504084"/>
            <a:ext cx="11064429" cy="272114"/>
          </a:xfrm>
          <a:prstGeom prst="rect">
            <a:avLst/>
          </a:prstGeom>
        </p:spPr>
        <p:txBody>
          <a:bodyPr wrap="square" lIns="117089" tIns="58541" rIns="117089" bIns="58541">
            <a:spAutoFit/>
          </a:bodyPr>
          <a:lstStyle/>
          <a:p>
            <a:pPr defTabSz="1170854"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a:t>
            </a:r>
            <a:r>
              <a:rPr lang="en-US" sz="1000" dirty="0">
                <a:solidFill>
                  <a:prstClr val="black"/>
                </a:solidFill>
                <a:latin typeface="Arial"/>
                <a:cs typeface="Arial" pitchFamily="34" charset="0"/>
                <a:hlinkClick r:id="rId4"/>
              </a:rPr>
              <a:t>http://aidsinfo.unaids.org/</a:t>
            </a:r>
            <a:r>
              <a:rPr lang="en-US" sz="1000" dirty="0">
                <a:solidFill>
                  <a:prstClr val="black"/>
                </a:solidFill>
                <a:latin typeface="Aria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270441785"/>
              </p:ext>
            </p:extLst>
          </p:nvPr>
        </p:nvGraphicFramePr>
        <p:xfrm>
          <a:off x="1679225" y="2280240"/>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6302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epidemiological status</a:t>
            </a:r>
            <a:endParaRPr lang="th-TH"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40</a:t>
            </a:fld>
            <a:endParaRPr lang="th-TH" dirty="0">
              <a:solidFill>
                <a:prstClr val="black">
                  <a:tint val="75000"/>
                </a:prstClr>
              </a:solidFill>
            </a:endParaRPr>
          </a:p>
        </p:txBody>
      </p:sp>
      <p:sp>
        <p:nvSpPr>
          <p:cNvPr id="5" name="Rectangle 4"/>
          <p:cNvSpPr/>
          <p:nvPr/>
        </p:nvSpPr>
        <p:spPr>
          <a:xfrm>
            <a:off x="213172" y="6504059"/>
            <a:ext cx="11064429" cy="272253"/>
          </a:xfrm>
          <a:prstGeom prst="rect">
            <a:avLst/>
          </a:prstGeom>
        </p:spPr>
        <p:txBody>
          <a:bodyPr wrap="square" lIns="117221" tIns="58610" rIns="117221" bIns="58610">
            <a:spAutoFit/>
          </a:bodyPr>
          <a:lstStyle/>
          <a:p>
            <a:pPr defTabSz="1172215"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1. UNAIDS. (2020). UNAIDS 2019 HIV Estimates; 2. </a:t>
            </a:r>
            <a:r>
              <a:rPr lang="en-US" sz="1000" dirty="0">
                <a:solidFill>
                  <a:prstClr val="black"/>
                </a:solidFill>
                <a:latin typeface="Arial"/>
                <a:cs typeface="Arial" pitchFamily="34" charset="0"/>
                <a:hlinkClick r:id="rId4"/>
              </a:rPr>
              <a:t>http://aidsinfo.unaids.org/</a:t>
            </a:r>
            <a:r>
              <a:rPr lang="en-US" sz="1000" dirty="0">
                <a:solidFill>
                  <a:prstClr val="black"/>
                </a:solidFill>
                <a:latin typeface="Arial"/>
                <a:cs typeface="Arial" pitchFamily="34" charset="0"/>
              </a:rPr>
              <a:t> and 3. Global AIDS Monitoring (GAM) 2020 </a:t>
            </a:r>
          </a:p>
        </p:txBody>
      </p:sp>
      <p:graphicFrame>
        <p:nvGraphicFramePr>
          <p:cNvPr id="6" name="Chart 5">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1524510111"/>
              </p:ext>
            </p:extLst>
          </p:nvPr>
        </p:nvGraphicFramePr>
        <p:xfrm>
          <a:off x="426720" y="2219266"/>
          <a:ext cx="11338560" cy="42847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36802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12776"/>
            <a:ext cx="11203563" cy="504000"/>
          </a:xfrm>
        </p:spPr>
        <p:txBody>
          <a:bodyPr/>
          <a:lstStyle/>
          <a:p>
            <a:r>
              <a:rPr lang="en-US" sz="2400" dirty="0"/>
              <a:t>HIV testing and 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41</a:t>
            </a:fld>
            <a:endParaRPr lang="th-TH" dirty="0">
              <a:solidFill>
                <a:prstClr val="black">
                  <a:tint val="75000"/>
                </a:prstClr>
              </a:solidFill>
            </a:endParaRPr>
          </a:p>
        </p:txBody>
      </p:sp>
      <p:sp>
        <p:nvSpPr>
          <p:cNvPr id="5" name="Rectangle 4"/>
          <p:cNvSpPr/>
          <p:nvPr/>
        </p:nvSpPr>
        <p:spPr>
          <a:xfrm>
            <a:off x="213172" y="6504072"/>
            <a:ext cx="11064429" cy="272201"/>
          </a:xfrm>
          <a:prstGeom prst="rect">
            <a:avLst/>
          </a:prstGeom>
        </p:spPr>
        <p:txBody>
          <a:bodyPr wrap="square" lIns="117171" tIns="58584" rIns="117171" bIns="58584">
            <a:spAutoFit/>
          </a:bodyPr>
          <a:lstStyle/>
          <a:p>
            <a:pPr defTabSz="1171698"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UNAIDS. (2020). UNAIDS Data 2020.</a:t>
            </a:r>
          </a:p>
        </p:txBody>
      </p:sp>
      <p:graphicFrame>
        <p:nvGraphicFramePr>
          <p:cNvPr id="6" name="Chart 5">
            <a:extLst>
              <a:ext uri="{FF2B5EF4-FFF2-40B4-BE49-F238E27FC236}">
                <a16:creationId xmlns:a16="http://schemas.microsoft.com/office/drawing/2014/main" id="{0B85AE57-E71C-4E30-B901-230475BD4B07}"/>
              </a:ext>
            </a:extLst>
          </p:cNvPr>
          <p:cNvGraphicFramePr>
            <a:graphicFrameLocks/>
          </p:cNvGraphicFramePr>
          <p:nvPr>
            <p:extLst>
              <p:ext uri="{D42A27DB-BD31-4B8C-83A1-F6EECF244321}">
                <p14:modId xmlns:p14="http://schemas.microsoft.com/office/powerpoint/2010/main" val="374194034"/>
              </p:ext>
            </p:extLst>
          </p:nvPr>
        </p:nvGraphicFramePr>
        <p:xfrm>
          <a:off x="1790708" y="1960037"/>
          <a:ext cx="8610599" cy="44068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2091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5187" y="1844857"/>
            <a:ext cx="8991600" cy="3477675"/>
          </a:xfrm>
          <a:prstGeom prst="rect">
            <a:avLst/>
          </a:prstGeom>
        </p:spPr>
        <p:txBody>
          <a:bodyPr wrap="square" lIns="91232" tIns="45621" rIns="91232" bIns="45621">
            <a:spAutoFit/>
          </a:bodyPr>
          <a:lstStyle/>
          <a:p>
            <a:pPr fontAlgn="auto">
              <a:lnSpc>
                <a:spcPts val="2200"/>
              </a:lnSpc>
              <a:spcBef>
                <a:spcPts val="0"/>
              </a:spcBef>
              <a:spcAft>
                <a:spcPts val="0"/>
              </a:spcAft>
            </a:pPr>
            <a:br>
              <a:rPr lang="en-US" sz="2100" dirty="0">
                <a:solidFill>
                  <a:prstClr val="black"/>
                </a:solidFill>
                <a:latin typeface="Arial" pitchFamily="34" charset="0"/>
                <a:cs typeface="Arial" pitchFamily="34" charset="0"/>
              </a:rPr>
            </a:br>
            <a:r>
              <a:rPr lang="en-US" sz="1800" dirty="0">
                <a:solidFill>
                  <a:prstClr val="black"/>
                </a:solidFill>
                <a:latin typeface="Arial" pitchFamily="34" charset="0"/>
                <a:cs typeface="Arial" pitchFamily="34" charset="0"/>
              </a:rPr>
              <a:t>Selected indicators of response from NCPI 2014</a:t>
            </a:r>
          </a:p>
          <a:p>
            <a:pPr fontAlgn="auto">
              <a:lnSpc>
                <a:spcPts val="2200"/>
              </a:lnSpc>
              <a:spcBef>
                <a:spcPts val="0"/>
              </a:spcBef>
              <a:spcAft>
                <a:spcPts val="0"/>
              </a:spcAft>
            </a:pPr>
            <a:endParaRPr lang="en-US" sz="1800" b="1" i="1" dirty="0">
              <a:solidFill>
                <a:prstClr val="black"/>
              </a:solidFill>
              <a:latin typeface="Arial" pitchFamily="34" charset="0"/>
              <a:cs typeface="Arial" pitchFamily="34" charset="0"/>
            </a:endParaRPr>
          </a:p>
          <a:p>
            <a:pPr fontAlgn="auto">
              <a:lnSpc>
                <a:spcPts val="2200"/>
              </a:lnSpc>
              <a:spcBef>
                <a:spcPts val="0"/>
              </a:spcBef>
              <a:spcAft>
                <a:spcPts val="0"/>
              </a:spcAft>
            </a:pPr>
            <a:r>
              <a:rPr lang="en-US" sz="1800" b="1" i="1" dirty="0">
                <a:solidFill>
                  <a:prstClr val="black"/>
                </a:solidFill>
                <a:latin typeface="Arial" pitchFamily="34" charset="0"/>
                <a:cs typeface="Arial" pitchFamily="34" charset="0"/>
              </a:rPr>
              <a:t>Access to justice:</a:t>
            </a:r>
          </a:p>
          <a:p>
            <a:pPr fontAlgn="auto">
              <a:lnSpc>
                <a:spcPts val="2200"/>
              </a:lnSpc>
              <a:spcBef>
                <a:spcPts val="0"/>
              </a:spcBef>
              <a:spcAft>
                <a:spcPts val="0"/>
              </a:spcAft>
            </a:pPr>
            <a:r>
              <a:rPr lang="en-US" sz="1800" dirty="0">
                <a:solidFill>
                  <a:prstClr val="black"/>
                </a:solidFill>
                <a:latin typeface="Arial" pitchFamily="34" charset="0"/>
                <a:cs typeface="Arial" pitchFamily="34" charset="0"/>
              </a:rPr>
              <a:t>         Legal services (legal aid or other)                NHRI or other mechanisms </a:t>
            </a:r>
          </a:p>
          <a:p>
            <a:pPr fontAlgn="auto">
              <a:lnSpc>
                <a:spcPts val="2200"/>
              </a:lnSpc>
              <a:spcBef>
                <a:spcPts val="0"/>
              </a:spcBef>
              <a:spcAft>
                <a:spcPts val="0"/>
              </a:spcAft>
            </a:pPr>
            <a:r>
              <a:rPr lang="en-US" sz="1800"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r>
              <a:rPr lang="en-US" sz="1200" dirty="0">
                <a:solidFill>
                  <a:prstClr val="black"/>
                </a:solidFill>
                <a:latin typeface="Arial"/>
                <a:cs typeface="Arial"/>
              </a:rPr>
              <a:t>                                                                                               </a:t>
            </a:r>
          </a:p>
        </p:txBody>
      </p:sp>
      <p:sp>
        <p:nvSpPr>
          <p:cNvPr id="16" name="Oval 15"/>
          <p:cNvSpPr/>
          <p:nvPr/>
        </p:nvSpPr>
        <p:spPr>
          <a:xfrm>
            <a:off x="6384032" y="3068984"/>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rtlCol="0" anchor="ctr"/>
          <a:lstStyle/>
          <a:p>
            <a:pPr algn="ctr" fontAlgn="auto">
              <a:spcBef>
                <a:spcPts val="0"/>
              </a:spcBef>
              <a:spcAft>
                <a:spcPts val="0"/>
              </a:spcAft>
            </a:pPr>
            <a:endParaRPr lang="en-GB" sz="1800">
              <a:solidFill>
                <a:prstClr val="white"/>
              </a:solidFill>
            </a:endParaRPr>
          </a:p>
        </p:txBody>
      </p:sp>
      <p:sp>
        <p:nvSpPr>
          <p:cNvPr id="19" name="TextBox 18"/>
          <p:cNvSpPr txBox="1"/>
          <p:nvPr/>
        </p:nvSpPr>
        <p:spPr>
          <a:xfrm>
            <a:off x="2639619" y="5301229"/>
            <a:ext cx="6815721" cy="1292462"/>
          </a:xfrm>
          <a:prstGeom prst="rect">
            <a:avLst/>
          </a:prstGeom>
          <a:noFill/>
          <a:ln w="15875">
            <a:solidFill>
              <a:schemeClr val="bg1">
                <a:lumMod val="50000"/>
                <a:alpha val="48000"/>
              </a:schemeClr>
            </a:solidFill>
          </a:ln>
        </p:spPr>
        <p:txBody>
          <a:bodyPr wrap="square" lIns="91232" tIns="45621" rIns="91232" bIns="45621" rtlCol="0">
            <a:spAutoFit/>
          </a:bodyPr>
          <a:lstStyle/>
          <a:p>
            <a:pPr indent="-114043" fontAlgn="auto">
              <a:spcBef>
                <a:spcPts val="0"/>
              </a:spcBef>
              <a:spcAft>
                <a:spcPts val="0"/>
              </a:spcAft>
            </a:pPr>
            <a:r>
              <a:rPr lang="en-US" sz="2400" dirty="0">
                <a:solidFill>
                  <a:srgbClr val="00B0F0"/>
                </a:solidFill>
                <a:latin typeface="Arial" pitchFamily="34" charset="0"/>
                <a:cs typeface="Arial" pitchFamily="34" charset="0"/>
              </a:rPr>
              <a:t>STIGMA INDEX </a:t>
            </a:r>
          </a:p>
          <a:p>
            <a:pPr indent="-114043" fontAlgn="auto">
              <a:spcBef>
                <a:spcPts val="0"/>
              </a:spcBef>
              <a:spcAft>
                <a:spcPts val="0"/>
              </a:spcAft>
            </a:pPr>
            <a:r>
              <a:rPr lang="en-US" sz="1800" dirty="0">
                <a:solidFill>
                  <a:srgbClr val="00B0F0"/>
                </a:solidFill>
                <a:latin typeface="Arial" pitchFamily="34" charset="0"/>
                <a:cs typeface="Arial" pitchFamily="34" charset="0"/>
              </a:rPr>
              <a:t>(2009 Data) </a:t>
            </a:r>
          </a:p>
          <a:p>
            <a:pPr indent="-114043" fontAlgn="auto">
              <a:spcBef>
                <a:spcPts val="0"/>
              </a:spcBef>
              <a:spcAft>
                <a:spcPts val="0"/>
              </a:spcAft>
            </a:pPr>
            <a:r>
              <a:rPr lang="en-US" sz="1800" dirty="0">
                <a:solidFill>
                  <a:prstClr val="black"/>
                </a:solidFill>
                <a:latin typeface="Arial" pitchFamily="34" charset="0"/>
                <a:cs typeface="Arial" pitchFamily="34" charset="0"/>
              </a:rPr>
              <a:t>Percent of PLHIV respondents who avoided going to a local clinic when needed because of HIV status:  </a:t>
            </a:r>
            <a:r>
              <a:rPr lang="en-US" sz="1800" dirty="0">
                <a:solidFill>
                  <a:srgbClr val="00B0F0"/>
                </a:solidFill>
                <a:latin typeface="Arial" pitchFamily="34" charset="0"/>
                <a:cs typeface="Arial" pitchFamily="34" charset="0"/>
              </a:rPr>
              <a:t>30%</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942" y="1382520"/>
            <a:ext cx="856823" cy="78481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131995670"/>
              </p:ext>
            </p:extLst>
          </p:nvPr>
        </p:nvGraphicFramePr>
        <p:xfrm>
          <a:off x="1676400" y="3501008"/>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5/10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8/10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5/10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6/10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6/10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5/10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8" name="Flowchart: Merge 7"/>
          <p:cNvSpPr/>
          <p:nvPr/>
        </p:nvSpPr>
        <p:spPr>
          <a:xfrm>
            <a:off x="9877425" y="4712568"/>
            <a:ext cx="304800" cy="2286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rtlCol="0" anchor="ctr"/>
          <a:lstStyle/>
          <a:p>
            <a:pPr algn="ctr" fontAlgn="auto">
              <a:spcBef>
                <a:spcPts val="0"/>
              </a:spcBef>
              <a:spcAft>
                <a:spcPts val="0"/>
              </a:spcAft>
            </a:pPr>
            <a:endParaRPr lang="en-GB" sz="1800">
              <a:solidFill>
                <a:prstClr val="white"/>
              </a:solidFill>
            </a:endParaRPr>
          </a:p>
        </p:txBody>
      </p:sp>
      <p:sp>
        <p:nvSpPr>
          <p:cNvPr id="13" name="Oval 12"/>
          <p:cNvSpPr/>
          <p:nvPr/>
        </p:nvSpPr>
        <p:spPr>
          <a:xfrm>
            <a:off x="1991544" y="306896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rtlCol="0" anchor="ctr"/>
          <a:lstStyle/>
          <a:p>
            <a:pPr algn="ctr" fontAlgn="auto">
              <a:spcBef>
                <a:spcPts val="0"/>
              </a:spcBef>
              <a:spcAft>
                <a:spcPts val="0"/>
              </a:spcAft>
            </a:pPr>
            <a:endParaRPr lang="en-GB" sz="1800">
              <a:solidFill>
                <a:prstClr val="white"/>
              </a:solidFill>
            </a:endParaRPr>
          </a:p>
        </p:txBody>
      </p:sp>
      <p:sp>
        <p:nvSpPr>
          <p:cNvPr id="12" name="Wave 11"/>
          <p:cNvSpPr/>
          <p:nvPr/>
        </p:nvSpPr>
        <p:spPr>
          <a:xfrm>
            <a:off x="9906000" y="4149081"/>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32" tIns="45621" rIns="91232" bIns="45621" numCol="1" spcCol="0" rtlCol="0" fromWordArt="0" anchor="ctr" anchorCtr="0" forceAA="0" compatLnSpc="1">
            <a:prstTxWarp prst="textNoShape">
              <a:avLst/>
            </a:prstTxWarp>
            <a:noAutofit/>
          </a:bodyPr>
          <a:lstStyle/>
          <a:p>
            <a:pPr fontAlgn="auto">
              <a:spcBef>
                <a:spcPts val="0"/>
              </a:spcBef>
              <a:spcAft>
                <a:spcPts val="0"/>
              </a:spcAft>
            </a:pPr>
            <a:endParaRPr lang="en-US" sz="1800">
              <a:solidFill>
                <a:prstClr val="white"/>
              </a:solidFill>
            </a:endParaRPr>
          </a:p>
        </p:txBody>
      </p:sp>
      <p:sp>
        <p:nvSpPr>
          <p:cNvPr id="14" name="Rectangle 13"/>
          <p:cNvSpPr/>
          <p:nvPr/>
        </p:nvSpPr>
        <p:spPr>
          <a:xfrm>
            <a:off x="1824357" y="1398568"/>
            <a:ext cx="7467600" cy="538409"/>
          </a:xfrm>
          <a:prstGeom prst="rect">
            <a:avLst/>
          </a:prstGeom>
        </p:spPr>
        <p:txBody>
          <a:bodyPr wrap="square" lIns="91232" tIns="45621" rIns="91232" bIns="45621">
            <a:spAutoFit/>
          </a:bodyPr>
          <a:lstStyle/>
          <a:p>
            <a:pPr fontAlgn="auto">
              <a:spcBef>
                <a:spcPts val="0"/>
              </a:spcBef>
              <a:spcAft>
                <a:spcPts val="0"/>
              </a:spcAft>
            </a:pPr>
            <a:r>
              <a:rPr lang="en-US" sz="2900" dirty="0">
                <a:solidFill>
                  <a:srgbClr val="00AEEF"/>
                </a:solidFill>
                <a:latin typeface="Arial" pitchFamily="34" charset="0"/>
                <a:cs typeface="Arial" pitchFamily="34" charset="0"/>
              </a:rPr>
              <a:t>National data on stigma and discrimination </a:t>
            </a:r>
            <a:endParaRPr lang="en-GB" sz="2900" dirty="0">
              <a:solidFill>
                <a:srgbClr val="00AEEF"/>
              </a:solidFill>
              <a:latin typeface="Arial" pitchFamily="34" charset="0"/>
              <a:cs typeface="Arial" pitchFamily="34" charset="0"/>
            </a:endParaRPr>
          </a:p>
        </p:txBody>
      </p:sp>
      <p:sp>
        <p:nvSpPr>
          <p:cNvPr id="3" name="Slide Number Placeholder 2"/>
          <p:cNvSpPr>
            <a:spLocks noGrp="1"/>
          </p:cNvSpPr>
          <p:nvPr>
            <p:ph type="sldNum" sz="quarter" idx="10"/>
          </p:nvPr>
        </p:nvSpPr>
        <p:spPr/>
        <p:txBody>
          <a:bodyPr/>
          <a:lstStyle/>
          <a:p>
            <a:fld id="{84BB6952-0182-45BD-AA28-A5322F469A92}" type="slidenum">
              <a:rPr lang="en-GB" sz="900">
                <a:solidFill>
                  <a:prstClr val="black">
                    <a:tint val="75000"/>
                  </a:prstClr>
                </a:solidFill>
              </a:rPr>
              <a:pPr/>
              <a:t>42</a:t>
            </a:fld>
            <a:endParaRPr lang="en-GB" sz="900" dirty="0">
              <a:solidFill>
                <a:prstClr val="black">
                  <a:tint val="75000"/>
                </a:prstClr>
              </a:solidFill>
            </a:endParaRPr>
          </a:p>
        </p:txBody>
      </p:sp>
      <p:sp>
        <p:nvSpPr>
          <p:cNvPr id="17" name="Rectangle 16"/>
          <p:cNvSpPr/>
          <p:nvPr/>
        </p:nvSpPr>
        <p:spPr>
          <a:xfrm>
            <a:off x="119336" y="6617171"/>
            <a:ext cx="9144000" cy="215244"/>
          </a:xfrm>
          <a:prstGeom prst="rect">
            <a:avLst/>
          </a:prstGeom>
        </p:spPr>
        <p:txBody>
          <a:bodyPr wrap="square" lIns="91232" tIns="45621" rIns="91232" bIns="45621">
            <a:spAutoFit/>
          </a:bodyPr>
          <a:lstStyle/>
          <a:p>
            <a:pPr fontAlgn="auto">
              <a:spcBef>
                <a:spcPts val="0"/>
              </a:spcBef>
              <a:spcAft>
                <a:spcPts val="0"/>
              </a:spcAft>
            </a:pPr>
            <a:r>
              <a:rPr lang="en-US" sz="800" dirty="0">
                <a:solidFill>
                  <a:prstClr val="black"/>
                </a:solidFill>
                <a:latin typeface="Arial" pitchFamily="34" charset="0"/>
                <a:cs typeface="Arial" pitchFamily="34" charset="0"/>
              </a:rPr>
              <a:t>Source: Prepared by UNAIDS Regional Support Team Asia and the Pacific and </a:t>
            </a:r>
            <a:r>
              <a:rPr lang="en-US" sz="800" dirty="0">
                <a:solidFill>
                  <a:prstClr val="black"/>
                </a:solidFill>
                <a:latin typeface="Arial" pitchFamily="34" charset="0"/>
                <a:cs typeface="Arial" pitchFamily="34" charset="0"/>
                <a:hlinkClick r:id="rId4"/>
              </a:rPr>
              <a:t>www.aidsdatahub.org</a:t>
            </a:r>
            <a:r>
              <a:rPr lang="en-US" sz="800" dirty="0">
                <a:solidFill>
                  <a:prstClr val="black"/>
                </a:solidFill>
                <a:latin typeface="Arial" pitchFamily="34" charset="0"/>
                <a:cs typeface="Arial" pitchFamily="34" charset="0"/>
              </a:rPr>
              <a:t> based on Ministry of Health Fiji. (2012). Fiji Global AIDS Response Progress Report, 2012.</a:t>
            </a:r>
            <a:endParaRPr lang="en-GB" sz="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478511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3A7704F-6FA2-4193-B584-243F8C1A29F0}" type="slidenum">
              <a:rPr lang="th-TH" smtClean="0"/>
              <a:pPr>
                <a:defRPr/>
              </a:pPr>
              <a:t>43</a:t>
            </a:fld>
            <a:endParaRPr lang="th-TH" dirty="0"/>
          </a:p>
        </p:txBody>
      </p:sp>
      <p:sp>
        <p:nvSpPr>
          <p:cNvPr id="93187" name="Rectangle 2"/>
          <p:cNvSpPr txBox="1">
            <a:spLocks noChangeArrowheads="1"/>
          </p:cNvSpPr>
          <p:nvPr/>
        </p:nvSpPr>
        <p:spPr bwMode="auto">
          <a:xfrm>
            <a:off x="1981200" y="1741488"/>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2" tIns="45621" rIns="91232" bIns="45621"/>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cs typeface="Arial" charset="0"/>
              </a:rPr>
              <a:t>THANK YOU</a:t>
            </a:r>
          </a:p>
          <a:p>
            <a:pPr algn="ctr" eaLnBrk="1" hangingPunct="1">
              <a:spcBef>
                <a:spcPct val="20000"/>
              </a:spcBef>
            </a:pPr>
            <a:endParaRPr lang="en-US" sz="4000">
              <a:solidFill>
                <a:srgbClr val="C00000"/>
              </a:solidFill>
              <a:cs typeface="Arial" charset="0"/>
            </a:endParaRPr>
          </a:p>
          <a:p>
            <a:pPr algn="ctr" eaLnBrk="1" hangingPunct="1">
              <a:spcBef>
                <a:spcPct val="20000"/>
              </a:spcBef>
            </a:pPr>
            <a:r>
              <a:rPr lang="en-US">
                <a:solidFill>
                  <a:srgbClr val="C00000"/>
                </a:solidFill>
                <a:cs typeface="Arial" charset="0"/>
              </a:rPr>
              <a:t>slides compiled by </a:t>
            </a:r>
            <a:r>
              <a:rPr lang="en-US" u="sng">
                <a:solidFill>
                  <a:srgbClr val="C00000"/>
                </a:solidFill>
                <a:cs typeface="Arial" charset="0"/>
                <a:hlinkClick r:id="rId2"/>
              </a:rPr>
              <a:t>www.aidsdatahub.org</a:t>
            </a:r>
            <a:endParaRPr lang="en-US" u="sng">
              <a:solidFill>
                <a:srgbClr val="C00000"/>
              </a:solidFill>
              <a:cs typeface="Arial" charset="0"/>
            </a:endParaRPr>
          </a:p>
          <a:p>
            <a:pPr algn="ctr" eaLnBrk="1" hangingPunct="1">
              <a:spcBef>
                <a:spcPct val="20000"/>
              </a:spcBef>
            </a:pPr>
            <a:endParaRPr lang="en-US" sz="1400" u="sng">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r>
              <a:rPr lang="en-US" sz="1400" i="1">
                <a:solidFill>
                  <a:srgbClr val="C00000"/>
                </a:solidFill>
                <a:cs typeface="Arial" charset="0"/>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cs typeface="Arial" charset="0"/>
              </a:rPr>
              <a:t>Please acknowledge </a:t>
            </a:r>
            <a:r>
              <a:rPr lang="en-US" sz="1400" i="1">
                <a:solidFill>
                  <a:srgbClr val="C00000"/>
                </a:solidFill>
                <a:cs typeface="Arial" charset="0"/>
                <a:hlinkClick r:id="rId2"/>
              </a:rPr>
              <a:t>www.aidsdatahub.org</a:t>
            </a:r>
            <a:r>
              <a:rPr lang="en-US" sz="1400" i="1">
                <a:solidFill>
                  <a:srgbClr val="C00000"/>
                </a:solidFill>
                <a:cs typeface="Arial" charset="0"/>
              </a:rPr>
              <a:t> if slides are lifted directly from this site</a:t>
            </a:r>
          </a:p>
          <a:p>
            <a:pPr algn="ctr" eaLnBrk="1" hangingPunct="1">
              <a:spcBef>
                <a:spcPct val="20000"/>
              </a:spcBef>
            </a:pPr>
            <a:endParaRPr lang="en-US" sz="1400">
              <a:solidFill>
                <a:srgbClr val="C00000"/>
              </a:solidFill>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6"/>
          <p:cNvSpPr txBox="1">
            <a:spLocks noGrp="1"/>
          </p:cNvSpPr>
          <p:nvPr>
            <p:ph type="title"/>
          </p:nvPr>
        </p:nvSpPr>
        <p:spPr>
          <a:xfrm>
            <a:off x="263352" y="1571612"/>
            <a:ext cx="8402672" cy="504000"/>
          </a:xfrm>
          <a:prstGeom prst="rect">
            <a:avLst/>
          </a:prstGeom>
          <a:noFill/>
          <a:ln>
            <a:noFill/>
          </a:ln>
        </p:spPr>
        <p:txBody>
          <a:bodyPr spcFirstLastPara="1" wrap="square" lIns="91218" tIns="45599" rIns="91218" bIns="45599" anchor="t" anchorCtr="0">
            <a:noAutofit/>
          </a:bodyPr>
          <a:lstStyle/>
          <a:p>
            <a:r>
              <a:rPr lang="en-US" dirty="0"/>
              <a:t>Key population size estimates, 2012 (Fiji)</a:t>
            </a:r>
            <a:endParaRPr dirty="0"/>
          </a:p>
        </p:txBody>
      </p:sp>
      <p:sp>
        <p:nvSpPr>
          <p:cNvPr id="529" name="Google Shape;529;p86"/>
          <p:cNvSpPr txBox="1">
            <a:spLocks noGrp="1"/>
          </p:cNvSpPr>
          <p:nvPr>
            <p:ph type="sldNum" idx="12"/>
          </p:nvPr>
        </p:nvSpPr>
        <p:spPr>
          <a:xfrm>
            <a:off x="9667876" y="6358006"/>
            <a:ext cx="542925" cy="365125"/>
          </a:xfrm>
          <a:prstGeom prst="rect">
            <a:avLst/>
          </a:prstGeom>
          <a:noFill/>
          <a:ln>
            <a:noFill/>
          </a:ln>
        </p:spPr>
        <p:txBody>
          <a:bodyPr spcFirstLastPara="1" wrap="square" lIns="91218" tIns="45599" rIns="91218" bIns="45599" anchor="b" anchorCtr="0">
            <a:noAutofit/>
          </a:bodyPr>
          <a:lstStyle/>
          <a:p>
            <a:pPr fontAlgn="auto">
              <a:buClr>
                <a:srgbClr val="000000"/>
              </a:buClr>
              <a:defRPr/>
            </a:pPr>
            <a:fld id="{00000000-1234-1234-1234-123412341234}" type="slidenum">
              <a:rPr lang="en-US" kern="0"/>
              <a:pPr fontAlgn="auto">
                <a:buClr>
                  <a:srgbClr val="000000"/>
                </a:buClr>
                <a:defRPr/>
              </a:pPr>
              <a:t>5</a:t>
            </a:fld>
            <a:endParaRPr kern="0"/>
          </a:p>
        </p:txBody>
      </p:sp>
      <p:graphicFrame>
        <p:nvGraphicFramePr>
          <p:cNvPr id="530" name="Google Shape;530;p86"/>
          <p:cNvGraphicFramePr/>
          <p:nvPr>
            <p:extLst>
              <p:ext uri="{D42A27DB-BD31-4B8C-83A1-F6EECF244321}">
                <p14:modId xmlns:p14="http://schemas.microsoft.com/office/powerpoint/2010/main" val="3450231760"/>
              </p:ext>
            </p:extLst>
          </p:nvPr>
        </p:nvGraphicFramePr>
        <p:xfrm>
          <a:off x="2135564" y="2554288"/>
          <a:ext cx="7347007" cy="2041248"/>
        </p:xfrm>
        <a:graphic>
          <a:graphicData uri="http://schemas.openxmlformats.org/drawingml/2006/table">
            <a:tbl>
              <a:tblPr>
                <a:noFill/>
              </a:tblPr>
              <a:tblGrid>
                <a:gridCol w="3861201">
                  <a:extLst>
                    <a:ext uri="{9D8B030D-6E8A-4147-A177-3AD203B41FA5}">
                      <a16:colId xmlns:a16="http://schemas.microsoft.com/office/drawing/2014/main" val="20000"/>
                    </a:ext>
                  </a:extLst>
                </a:gridCol>
                <a:gridCol w="1325147">
                  <a:extLst>
                    <a:ext uri="{9D8B030D-6E8A-4147-A177-3AD203B41FA5}">
                      <a16:colId xmlns:a16="http://schemas.microsoft.com/office/drawing/2014/main" val="20001"/>
                    </a:ext>
                  </a:extLst>
                </a:gridCol>
                <a:gridCol w="2160659">
                  <a:extLst>
                    <a:ext uri="{9D8B030D-6E8A-4147-A177-3AD203B41FA5}">
                      <a16:colId xmlns:a16="http://schemas.microsoft.com/office/drawing/2014/main" val="20004"/>
                    </a:ext>
                  </a:extLst>
                </a:gridCol>
              </a:tblGrid>
              <a:tr h="492878">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lnL w="9525" cap="flat" cmpd="sng" algn="ctr">
                      <a:solidFill>
                        <a:srgbClr val="000000">
                          <a:alpha val="0"/>
                        </a:srgbClr>
                      </a:solidFill>
                      <a:prstDash val="solid"/>
                      <a:round/>
                      <a:headEnd type="none" w="sm" len="sm"/>
                      <a:tailEnd type="none" w="sm" len="sm"/>
                    </a:lnL>
                  </a:tcPr>
                </a:tc>
                <a:extLst>
                  <a:ext uri="{0D108BD9-81ED-4DB2-BD59-A6C34878D82A}">
                    <a16:rowId xmlns:a16="http://schemas.microsoft.com/office/drawing/2014/main" val="10000"/>
                  </a:ext>
                </a:extLst>
              </a:tr>
              <a:tr h="457474">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lgn="ctr">
                      <a:noFill/>
                      <a:prstDash val="solid"/>
                      <a:round/>
                      <a:headEnd type="none" w="sm" len="sm"/>
                      <a:tailEnd type="none" w="sm" len="sm"/>
                    </a:lnL>
                    <a:lnR w="9525" cap="flat" cmpd="sng">
                      <a:noFill/>
                      <a:prstDash val="solid"/>
                      <a:round/>
                      <a:headEnd type="none" w="sm" len="sm"/>
                      <a:tailEnd type="none" w="sm" len="sm"/>
                    </a:lnR>
                    <a:lnT w="12700" cmpd="sng">
                      <a:noFill/>
                      <a:prstDash val="solid"/>
                    </a:lnT>
                    <a:lnB w="9525" cap="flat" cmpd="sng" algn="ctr">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45448">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 (FSW)</a:t>
                      </a:r>
                      <a:endParaRPr sz="1600" b="1" i="0" u="none" strike="noStrike" cap="none" dirty="0">
                        <a:solidFill>
                          <a:srgbClr val="000000"/>
                        </a:solidFill>
                        <a:latin typeface="Arial"/>
                        <a:ea typeface="Arial"/>
                        <a:cs typeface="Arial"/>
                        <a:sym typeface="Arial"/>
                      </a:endParaRPr>
                    </a:p>
                  </a:txBody>
                  <a:tcPr marL="95951"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538 </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2012</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sm" len="sm"/>
                      <a:tailEnd type="none" w="sm" len="sm"/>
                    </a:lnL>
                    <a:lnR w="9525" cap="flat" cmpd="sng">
                      <a:noFill/>
                      <a:prstDash val="solid"/>
                      <a:round/>
                      <a:headEnd type="none" w="sm" len="sm"/>
                      <a:tailEnd type="none" w="sm" len="sm"/>
                    </a:lnR>
                    <a:lnT w="9525" cap="flat" cmpd="sng" algn="ctr">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5448">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sex workers  * (TG SW)</a:t>
                      </a:r>
                      <a:endParaRPr sz="1600" b="1" i="0" u="none" strike="noStrike" cap="none" dirty="0">
                        <a:solidFill>
                          <a:srgbClr val="000000"/>
                        </a:solidFill>
                        <a:latin typeface="Arial"/>
                        <a:ea typeface="Arial"/>
                        <a:cs typeface="Arial"/>
                        <a:sym typeface="Arial"/>
                      </a:endParaRPr>
                    </a:p>
                  </a:txBody>
                  <a:tcPr marL="95951"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319</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2012</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531" name="Google Shape;531;p86"/>
          <p:cNvSpPr/>
          <p:nvPr/>
        </p:nvSpPr>
        <p:spPr>
          <a:xfrm>
            <a:off x="119336" y="6381328"/>
            <a:ext cx="9585176" cy="369332"/>
          </a:xfrm>
          <a:prstGeom prst="rect">
            <a:avLst/>
          </a:prstGeom>
          <a:noFill/>
          <a:ln>
            <a:noFill/>
          </a:ln>
        </p:spPr>
        <p:txBody>
          <a:bodyPr spcFirstLastPara="1" wrap="square" lIns="91218" tIns="45599" rIns="91218" bIns="45599" anchor="t" anchorCtr="0">
            <a:noAutofit/>
          </a:bodyPr>
          <a:lstStyle/>
          <a:p>
            <a:pPr fontAlgn="auto">
              <a:spcBef>
                <a:spcPts val="0"/>
              </a:spcBef>
              <a:spcAft>
                <a:spcPts val="0"/>
              </a:spcAft>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Fiji Global AIDS Response Progress Reporting 2014  based on Mossman, E., </a:t>
            </a:r>
            <a:r>
              <a:rPr lang="en-US" sz="900" kern="0" dirty="0" err="1">
                <a:solidFill>
                  <a:srgbClr val="000000"/>
                </a:solidFill>
                <a:latin typeface="Arial"/>
                <a:ea typeface="Arial"/>
                <a:cs typeface="Arial"/>
                <a:sym typeface="Arial"/>
              </a:rPr>
              <a:t>Roguski</a:t>
            </a:r>
            <a:r>
              <a:rPr lang="en-US" sz="900" kern="0" dirty="0">
                <a:solidFill>
                  <a:srgbClr val="000000"/>
                </a:solidFill>
                <a:latin typeface="Arial"/>
                <a:ea typeface="Arial"/>
                <a:cs typeface="Arial"/>
                <a:sym typeface="Arial"/>
              </a:rPr>
              <a:t>, M., </a:t>
            </a:r>
            <a:r>
              <a:rPr lang="en-US" sz="900" kern="0" dirty="0" err="1">
                <a:solidFill>
                  <a:srgbClr val="000000"/>
                </a:solidFill>
                <a:latin typeface="Arial"/>
                <a:ea typeface="Arial"/>
                <a:cs typeface="Arial"/>
                <a:sym typeface="Arial"/>
              </a:rPr>
              <a:t>Ravuidi</a:t>
            </a:r>
            <a:r>
              <a:rPr lang="en-US" sz="900" kern="0" dirty="0">
                <a:solidFill>
                  <a:srgbClr val="000000"/>
                </a:solidFill>
                <a:latin typeface="Arial"/>
                <a:ea typeface="Arial"/>
                <a:cs typeface="Arial"/>
                <a:sym typeface="Arial"/>
              </a:rPr>
              <a:t>, R., &amp; Devi, R. (2014). Integrated Biological </a:t>
            </a:r>
            <a:r>
              <a:rPr lang="en-US" sz="900" kern="0" dirty="0" err="1">
                <a:solidFill>
                  <a:srgbClr val="000000"/>
                </a:solidFill>
                <a:latin typeface="Arial"/>
                <a:ea typeface="Arial"/>
                <a:cs typeface="Arial"/>
                <a:sym typeface="Arial"/>
              </a:rPr>
              <a:t>Behavioural</a:t>
            </a:r>
            <a:r>
              <a:rPr lang="en-US" sz="900" kern="0" dirty="0">
                <a:solidFill>
                  <a:srgbClr val="000000"/>
                </a:solidFill>
                <a:latin typeface="Arial"/>
                <a:ea typeface="Arial"/>
                <a:cs typeface="Arial"/>
                <a:sym typeface="Arial"/>
              </a:rPr>
              <a:t> Surveillance Survey and Size Estimation of Sex Workers in Fiji </a:t>
            </a:r>
            <a:endParaRPr sz="1400" kern="0" dirty="0">
              <a:solidFill>
                <a:srgbClr val="000000"/>
              </a:solidFill>
              <a:latin typeface="Arial"/>
              <a:cs typeface="Arial"/>
              <a:sym typeface="Arial"/>
            </a:endParaRPr>
          </a:p>
        </p:txBody>
      </p:sp>
      <p:sp>
        <p:nvSpPr>
          <p:cNvPr id="532" name="Google Shape;532;p86"/>
          <p:cNvSpPr txBox="1"/>
          <p:nvPr/>
        </p:nvSpPr>
        <p:spPr>
          <a:xfrm>
            <a:off x="3147728" y="4978678"/>
            <a:ext cx="3528392" cy="307777"/>
          </a:xfrm>
          <a:prstGeom prst="rect">
            <a:avLst/>
          </a:prstGeom>
          <a:noFill/>
          <a:ln w="12700" cap="flat" cmpd="sng">
            <a:solidFill>
              <a:schemeClr val="bg1">
                <a:lumMod val="65000"/>
              </a:schemeClr>
            </a:solidFill>
            <a:prstDash val="sysDot"/>
            <a:round/>
            <a:headEnd type="none" w="sm" len="sm"/>
            <a:tailEnd type="none" w="sm" len="sm"/>
          </a:ln>
        </p:spPr>
        <p:txBody>
          <a:bodyPr spcFirstLastPara="1" wrap="square" lIns="91218" tIns="45599" rIns="91218" bIns="45599" anchor="ctr" anchorCtr="0">
            <a:noAutofit/>
          </a:bodyPr>
          <a:lstStyle/>
          <a:p>
            <a:pPr algn="ctr" fontAlgn="auto">
              <a:spcBef>
                <a:spcPts val="0"/>
              </a:spcBef>
              <a:spcAft>
                <a:spcPts val="0"/>
              </a:spcAft>
              <a:buClr>
                <a:srgbClr val="000000"/>
              </a:buClr>
              <a:defRPr/>
            </a:pPr>
            <a:r>
              <a:rPr lang="en-US" sz="1200" kern="0">
                <a:solidFill>
                  <a:srgbClr val="000000"/>
                </a:solidFill>
                <a:latin typeface="Arial"/>
                <a:ea typeface="Arial"/>
                <a:cs typeface="Arial"/>
                <a:sym typeface="Arial"/>
              </a:rPr>
              <a:t>* Suva, Nadi, Lautoka, Labasa, Savsavu</a:t>
            </a:r>
            <a:endParaRPr sz="1200" kern="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643470"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Rectangle 4"/>
          <p:cNvSpPr/>
          <p:nvPr/>
        </p:nvSpPr>
        <p:spPr>
          <a:xfrm>
            <a:off x="213172" y="6504085"/>
            <a:ext cx="11064429" cy="271999"/>
          </a:xfrm>
          <a:prstGeom prst="rect">
            <a:avLst/>
          </a:prstGeom>
        </p:spPr>
        <p:txBody>
          <a:bodyPr wrap="square" lIns="116980" tIns="58484" rIns="116980" bIns="58484">
            <a:spAutoFit/>
          </a:bodyPr>
          <a:lstStyle/>
          <a:p>
            <a:pPr defTabSz="1169733"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UNAIDS. (2020). UNAIDS Data 2020.</a:t>
            </a:r>
          </a:p>
        </p:txBody>
      </p:sp>
      <p:graphicFrame>
        <p:nvGraphicFramePr>
          <p:cNvPr id="7" name="Chart 6"/>
          <p:cNvGraphicFramePr>
            <a:graphicFrameLocks/>
          </p:cNvGraphicFramePr>
          <p:nvPr>
            <p:extLst>
              <p:ext uri="{D42A27DB-BD31-4B8C-83A1-F6EECF244321}">
                <p14:modId xmlns:p14="http://schemas.microsoft.com/office/powerpoint/2010/main" val="3233818813"/>
              </p:ext>
            </p:extLst>
          </p:nvPr>
        </p:nvGraphicFramePr>
        <p:xfrm>
          <a:off x="947624" y="2305675"/>
          <a:ext cx="10296757"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7380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Rectangle 4"/>
          <p:cNvSpPr/>
          <p:nvPr/>
        </p:nvSpPr>
        <p:spPr>
          <a:xfrm>
            <a:off x="213172" y="6504085"/>
            <a:ext cx="11064429" cy="272021"/>
          </a:xfrm>
          <a:prstGeom prst="rect">
            <a:avLst/>
          </a:prstGeom>
        </p:spPr>
        <p:txBody>
          <a:bodyPr wrap="square" lIns="117002" tIns="58495" rIns="117002" bIns="58495">
            <a:spAutoFit/>
          </a:bodyPr>
          <a:lstStyle/>
          <a:p>
            <a:pPr defTabSz="1169966"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3437892355"/>
              </p:ext>
            </p:extLst>
          </p:nvPr>
        </p:nvGraphicFramePr>
        <p:xfrm>
          <a:off x="355287" y="2378144"/>
          <a:ext cx="3840000" cy="414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877876331"/>
              </p:ext>
            </p:extLst>
          </p:nvPr>
        </p:nvGraphicFramePr>
        <p:xfrm>
          <a:off x="4175787" y="2378144"/>
          <a:ext cx="3840000" cy="414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3657784533"/>
              </p:ext>
            </p:extLst>
          </p:nvPr>
        </p:nvGraphicFramePr>
        <p:xfrm>
          <a:off x="8016213" y="2378144"/>
          <a:ext cx="3840000" cy="4147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418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715478" cy="504000"/>
          </a:xfrm>
        </p:spPr>
        <p:txBody>
          <a:bodyPr/>
          <a:lstStyle/>
          <a:p>
            <a:r>
              <a:rPr lang="en-GB" sz="2400" dirty="0"/>
              <a:t>Estimated number of adults (15+) living with HIV and women (15+) living with HIV,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8</a:t>
            </a:fld>
            <a:endParaRPr lang="th-TH" dirty="0">
              <a:solidFill>
                <a:prstClr val="black">
                  <a:tint val="75000"/>
                </a:prstClr>
              </a:solidFill>
            </a:endParaRPr>
          </a:p>
        </p:txBody>
      </p:sp>
      <p:sp>
        <p:nvSpPr>
          <p:cNvPr id="5" name="Rectangle 4"/>
          <p:cNvSpPr/>
          <p:nvPr/>
        </p:nvSpPr>
        <p:spPr>
          <a:xfrm>
            <a:off x="213172" y="6504085"/>
            <a:ext cx="11064429" cy="272051"/>
          </a:xfrm>
          <a:prstGeom prst="rect">
            <a:avLst/>
          </a:prstGeom>
        </p:spPr>
        <p:txBody>
          <a:bodyPr wrap="square" lIns="117030" tIns="58510" rIns="117030" bIns="58510">
            <a:spAutoFit/>
          </a:bodyPr>
          <a:lstStyle/>
          <a:p>
            <a:pPr defTabSz="1170247" fontAlgn="auto">
              <a:spcBef>
                <a:spcPts val="0"/>
              </a:spcBef>
              <a:spcAft>
                <a:spcPts val="0"/>
              </a:spcAft>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3"/>
              </a:rPr>
              <a:t>www.aidsdatahub.org</a:t>
            </a:r>
            <a:r>
              <a:rPr lang="en-US" sz="1000" dirty="0">
                <a:solidFill>
                  <a:prstClr val="black"/>
                </a:solidFill>
                <a:latin typeface="Aria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2180783072"/>
              </p:ext>
            </p:extLst>
          </p:nvPr>
        </p:nvGraphicFramePr>
        <p:xfrm>
          <a:off x="566033" y="2470978"/>
          <a:ext cx="11059939"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2066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412776"/>
            <a:ext cx="11203563" cy="504000"/>
          </a:xfrm>
        </p:spPr>
        <p:txBody>
          <a:bodyPr/>
          <a:lstStyle/>
          <a:p>
            <a:r>
              <a:rPr lang="en-US" dirty="0"/>
              <a:t>HIV and other sexually transmitted infections(STI) prevalence among key populations, 2011-2012</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9</a:t>
            </a:fld>
            <a:endParaRPr lang="th-TH" dirty="0"/>
          </a:p>
        </p:txBody>
      </p:sp>
      <p:sp>
        <p:nvSpPr>
          <p:cNvPr id="5" name="Text Box 149"/>
          <p:cNvSpPr txBox="1">
            <a:spLocks noChangeArrowheads="1"/>
          </p:cNvSpPr>
          <p:nvPr/>
        </p:nvSpPr>
        <p:spPr bwMode="auto">
          <a:xfrm>
            <a:off x="0" y="6350206"/>
            <a:ext cx="9906000"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a:t>
            </a:r>
            <a:r>
              <a:rPr lang="en-US" sz="900" dirty="0"/>
              <a:t>Mossman, E., </a:t>
            </a:r>
            <a:r>
              <a:rPr lang="en-US" sz="900" dirty="0" err="1"/>
              <a:t>Roguski</a:t>
            </a:r>
            <a:r>
              <a:rPr lang="en-US" sz="900" dirty="0"/>
              <a:t>, M., </a:t>
            </a:r>
            <a:r>
              <a:rPr lang="en-US" sz="900" dirty="0" err="1"/>
              <a:t>Ravuidi</a:t>
            </a:r>
            <a:r>
              <a:rPr lang="en-US" sz="900" dirty="0"/>
              <a:t>, R., &amp; Devi, R. (2014). Integrated Biological </a:t>
            </a:r>
            <a:r>
              <a:rPr lang="en-US" sz="900" dirty="0" err="1"/>
              <a:t>Behavioural</a:t>
            </a:r>
            <a:r>
              <a:rPr lang="en-US" sz="900" dirty="0"/>
              <a:t> Surveillance Survey and Size Estimation of Sex Workers in Fiji, and Ministry of Health Fiji. (2012). Global AIDS Progress Report 2012: Reporting period: January 2010 – December 2011</a:t>
            </a:r>
            <a:endParaRPr lang="en-US" sz="900" i="1" dirty="0"/>
          </a:p>
        </p:txBody>
      </p:sp>
      <p:graphicFrame>
        <p:nvGraphicFramePr>
          <p:cNvPr id="6" name="Chart 5"/>
          <p:cNvGraphicFramePr>
            <a:graphicFrameLocks/>
          </p:cNvGraphicFramePr>
          <p:nvPr>
            <p:extLst>
              <p:ext uri="{D42A27DB-BD31-4B8C-83A1-F6EECF244321}">
                <p14:modId xmlns:p14="http://schemas.microsoft.com/office/powerpoint/2010/main" val="3458313670"/>
              </p:ext>
            </p:extLst>
          </p:nvPr>
        </p:nvGraphicFramePr>
        <p:xfrm>
          <a:off x="1775521" y="2564904"/>
          <a:ext cx="8342315" cy="3978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043602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9446</TotalTime>
  <Words>2788</Words>
  <Application>Microsoft Office PowerPoint</Application>
  <PresentationFormat>Widescreen</PresentationFormat>
  <Paragraphs>296</Paragraphs>
  <Slides>43</Slides>
  <Notes>14</Notes>
  <HiddenSlides>0</HiddenSlides>
  <MMClips>0</MMClips>
  <ScaleCrop>false</ScaleCrop>
  <HeadingPairs>
    <vt:vector size="6" baseType="variant">
      <vt:variant>
        <vt:lpstr>Fonts Used</vt:lpstr>
      </vt:variant>
      <vt:variant>
        <vt:i4>3</vt:i4>
      </vt:variant>
      <vt:variant>
        <vt:lpstr>Theme</vt:lpstr>
      </vt:variant>
      <vt:variant>
        <vt:i4>22</vt:i4>
      </vt:variant>
      <vt:variant>
        <vt:lpstr>Slide Titles</vt:lpstr>
      </vt:variant>
      <vt:variant>
        <vt:i4>43</vt:i4>
      </vt:variant>
    </vt:vector>
  </HeadingPairs>
  <TitlesOfParts>
    <vt:vector size="68" baseType="lpstr">
      <vt:lpstr>Arial</vt:lpstr>
      <vt:lpstr>Calibri</vt:lpstr>
      <vt:lpstr>Times New Roman</vt:lpstr>
      <vt:lpstr>1_Cover Design</vt:lpstr>
      <vt:lpstr>Layout</vt:lpstr>
      <vt:lpstr>Layout with Latest!</vt:lpstr>
      <vt:lpstr>1_Layout</vt:lpstr>
      <vt:lpstr>2_Cover Design</vt:lpstr>
      <vt:lpstr>2_Layout</vt:lpstr>
      <vt:lpstr>1_Layout with Latest!</vt:lpstr>
      <vt:lpstr>2_Layout with Latest!</vt:lpstr>
      <vt:lpstr>3_Layout</vt:lpstr>
      <vt:lpstr>4_Layout</vt:lpstr>
      <vt:lpstr>5_Layout</vt:lpstr>
      <vt:lpstr>6_Layout</vt:lpstr>
      <vt:lpstr>7_Layout</vt:lpstr>
      <vt:lpstr>9_Layout</vt:lpstr>
      <vt:lpstr>3_Layout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Fiji</vt:lpstr>
      <vt:lpstr>CONTENT</vt:lpstr>
      <vt:lpstr>BASIC SOCIO-DEMOGRAPHIC INDICATORS </vt:lpstr>
      <vt:lpstr>HIV prevalence and  epidemiological status</vt:lpstr>
      <vt:lpstr>Key population size estimates, 2012 (Fiji)</vt:lpstr>
      <vt:lpstr>Estimated people living with HIV, new HIV infections and AIDS-related deaths, 1990-2019</vt:lpstr>
      <vt:lpstr>Estimated people living with HIV, new HIV infections and AIDS-related deaths, 1990-2019</vt:lpstr>
      <vt:lpstr>Estimated number of adults (15+) living with HIV and women (15+) living with HIV, 1990-2019</vt:lpstr>
      <vt:lpstr>HIV and other sexually transmitted infections(STI) prevalence among key populations, 2011-2012</vt:lpstr>
      <vt:lpstr>HIV and STI prevalence among antenatal care attendees, 2004-05 and 2008 </vt:lpstr>
      <vt:lpstr>Reported cumulative and new HIV cases, 1989-2014 </vt:lpstr>
      <vt:lpstr>Number of newly reported HIV cases and cumulative HIV cases by age group</vt:lpstr>
      <vt:lpstr>Percent distribution of cumulative HIV cases by mode of transmission, 1989-2014</vt:lpstr>
      <vt:lpstr>Risk behaviours</vt:lpstr>
      <vt:lpstr>Proportion of key populations who reported condom use at last sex, 2011-2012</vt:lpstr>
      <vt:lpstr>Proportion of key populations reported consistent condom use, 2011-2012</vt:lpstr>
      <vt:lpstr>Proportion of men who have sex with men who reported condom use at last anal sex by type of partner, 2011</vt:lpstr>
      <vt:lpstr>Proportion of men who have sex with men who reported consistent condom use during anal sex in the last six months by type of partner, 2011</vt:lpstr>
      <vt:lpstr>Proportion of female sex workers and transgender sex workers with number of clients per day and working days per week, 2012</vt:lpstr>
      <vt:lpstr>Proportion of surveyed male populations who reported ever having sex with another men, and condom use at last anal sex with a male partner, 2004-05 and 2008 </vt:lpstr>
      <vt:lpstr>Proportion of surveyed populations who had more than one sexual partner in the past 12 months, and reported condom use at last sex by gender, 2008 </vt:lpstr>
      <vt:lpstr>Proportion of surveyed populations who had commercial sex in the past year, 2004-05 and 2008 </vt:lpstr>
      <vt:lpstr>Vulnerability and  HIV knowledge</vt:lpstr>
      <vt:lpstr>Proportion of key populations with comprehensive HIV knowledge, 2012</vt:lpstr>
      <vt:lpstr>Proportion of tertiary students with comprehensive HIV knowledge by age group and gender, 2008 </vt:lpstr>
      <vt:lpstr>Proportion of STI clinic attendees with comprehensive HIV knowledge by age group and gender, 2008 </vt:lpstr>
      <vt:lpstr>Proportion of seafarers and uniformed services personnel with comprehensive HIV knowledge by age group, 2008 </vt:lpstr>
      <vt:lpstr>Proportion of antenatal care attendees with comprehensive HIV knowledge by age group, 2008 </vt:lpstr>
      <vt:lpstr>HIV expenditure </vt:lpstr>
      <vt:lpstr>Proportion of AIDS spending by financing source, 2007-2014</vt:lpstr>
      <vt:lpstr>AIDS spending by financing source, 2007-2014</vt:lpstr>
      <vt:lpstr>National response</vt:lpstr>
      <vt:lpstr>Proportion of key populations reached with HIV prevention programmes, 2011-2012</vt:lpstr>
      <vt:lpstr>Proportion of key populations who received an HIV test in the last 12 months and knew the results, 2011-2012</vt:lpstr>
      <vt:lpstr>Proportion of surveyed populations who received an HIV test in the last 12 months by gender, 2008 </vt:lpstr>
      <vt:lpstr>Number of ART sites and number of people on ART, 2000 - 2019 </vt:lpstr>
      <vt:lpstr>ART scale up, 2000-2019</vt:lpstr>
      <vt:lpstr>ART coverage trends among children, adult males and females and all ages, 2000 - 2019</vt:lpstr>
      <vt:lpstr>Estimated adults living with HIV, adults receiving ARVs, and adult ART coverage, 2019</vt:lpstr>
      <vt:lpstr>Treatment cascade, 2019</vt:lpstr>
      <vt:lpstr>HIV testing and treatment cascade, 2019</vt:lpstr>
      <vt:lpstr>PowerPoint Presentation</vt:lpstr>
      <vt:lpstr>PowerPoint Presentation</vt:lpstr>
    </vt:vector>
  </TitlesOfParts>
  <Manager/>
  <Company>HIV and AIDS Data Hub for Asia-Pacific</Company>
  <LinksUpToDate>false</LinksUpToDate>
  <SharedDoc>false</SharedDoc>
  <HyperlinkBase>https://www.aidsdatahub.org/resource/fiji-country-slides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Fiji</dc:title>
  <dc:subject>Get an overview of the HIV/AIDS situation in Fiji. Browse and view charts and graphs illustrating data on the country's basic socio-demographic indicators, HIV prevalence and epidemiology, risk behaviors, vulnerability and HIV knowledge, HIV expenditures.</dc:subject>
  <dc:creator>HIV and AIDS Data Hub for Asia-Pacific</dc:creator>
  <cp:keywords>hiv, aids, socio-demographic indicators, prevalence, epidemiology, risk behaviors, vulnerability, hiv knowledge, national response</cp:keywords>
  <dc:description/>
  <cp:lastModifiedBy>BOONYATHAROKUL, Earn</cp:lastModifiedBy>
  <cp:revision>1117</cp:revision>
  <cp:lastPrinted>2012-02-29T02:49:17Z</cp:lastPrinted>
  <dcterms:created xsi:type="dcterms:W3CDTF">2010-11-08T08:31:49Z</dcterms:created>
  <dcterms:modified xsi:type="dcterms:W3CDTF">2020-09-14T00:21:22Z</dcterms:modified>
  <cp:category/>
</cp:coreProperties>
</file>