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5.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6.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9.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0.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3.xml" ContentType="application/vnd.openxmlformats-officedocument.themeOverride+xml"/>
  <Override PartName="/ppt/charts/chart6.xml" ContentType="application/vnd.openxmlformats-officedocument.drawingml.chart+xml"/>
  <Override PartName="/ppt/theme/themeOverride54.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55.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56.xml" ContentType="application/vnd.openxmlformats-officedocument.themeOverride+xml"/>
  <Override PartName="/ppt/charts/chart9.xml" ContentType="application/vnd.openxmlformats-officedocument.drawingml.chart+xml"/>
  <Override PartName="/ppt/theme/themeOverride57.xml" ContentType="application/vnd.openxmlformats-officedocument.themeOverride+xml"/>
  <Override PartName="/ppt/charts/chart10.xml" ContentType="application/vnd.openxmlformats-officedocument.drawingml.chart+xml"/>
  <Override PartName="/ppt/theme/themeOverride58.xml" ContentType="application/vnd.openxmlformats-officedocument.themeOverride+xml"/>
  <Override PartName="/ppt/charts/chart11.xml" ContentType="application/vnd.openxmlformats-officedocument.drawingml.chart+xml"/>
  <Override PartName="/ppt/theme/themeOverride59.xml" ContentType="application/vnd.openxmlformats-officedocument.themeOverride+xml"/>
  <Override PartName="/ppt/charts/chart12.xml" ContentType="application/vnd.openxmlformats-officedocument.drawingml.chart+xml"/>
  <Override PartName="/ppt/theme/themeOverride60.xml" ContentType="application/vnd.openxmlformats-officedocument.themeOverride+xml"/>
  <Override PartName="/ppt/notesSlides/notesSlide10.xml" ContentType="application/vnd.openxmlformats-officedocument.presentationml.notesSlide+xml"/>
  <Override PartName="/ppt/charts/chart13.xml" ContentType="application/vnd.openxmlformats-officedocument.drawingml.chart+xml"/>
  <Override PartName="/ppt/theme/themeOverride61.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2.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3.xml" ContentType="application/vnd.openxmlformats-officedocument.themeOverride+xml"/>
  <Override PartName="/ppt/notesSlides/notesSlide13.xml" ContentType="application/vnd.openxmlformats-officedocument.presentationml.notesSlide+xml"/>
  <Override PartName="/ppt/charts/chart16.xml" ContentType="application/vnd.openxmlformats-officedocument.drawingml.chart+xml"/>
  <Override PartName="/ppt/theme/themeOverride64.xml" ContentType="application/vnd.openxmlformats-officedocument.themeOverride+xml"/>
  <Override PartName="/ppt/charts/chart17.xml" ContentType="application/vnd.openxmlformats-officedocument.drawingml.chart+xml"/>
  <Override PartName="/ppt/theme/themeOverride65.xml" ContentType="application/vnd.openxmlformats-officedocument.themeOverride+xml"/>
  <Override PartName="/ppt/notesSlides/notesSlide14.xml" ContentType="application/vnd.openxmlformats-officedocument.presentationml.notesSlid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6.xml" ContentType="application/vnd.openxmlformats-officedocument.themeOverr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7.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20.xml" ContentType="application/vnd.openxmlformats-officedocument.drawingml.chart+xml"/>
  <Override PartName="/ppt/theme/themeOverride68.xml" ContentType="application/vnd.openxmlformats-officedocument.themeOverride+xml"/>
  <Override PartName="/ppt/charts/chart21.xml" ContentType="application/vnd.openxmlformats-officedocument.drawingml.chart+xml"/>
  <Override PartName="/ppt/theme/themeOverride69.xml" ContentType="application/vnd.openxmlformats-officedocument.themeOverride+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0.xml" ContentType="application/vnd.openxmlformats-officedocument.themeOverrid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1.xml" ContentType="application/vnd.openxmlformats-officedocument.themeOverride+xml"/>
  <Override PartName="/ppt/drawings/drawing5.xml" ContentType="application/vnd.openxmlformats-officedocument.drawingml.chartshapes+xml"/>
  <Override PartName="/ppt/notesSlides/notesSlide17.xml" ContentType="application/vnd.openxmlformats-officedocument.presentationml.notesSlide+xml"/>
  <Override PartName="/ppt/charts/chart24.xml" ContentType="application/vnd.openxmlformats-officedocument.drawingml.chart+xml"/>
  <Override PartName="/ppt/theme/themeOverride72.xml" ContentType="application/vnd.openxmlformats-officedocument.themeOverride+xml"/>
  <Override PartName="/ppt/charts/chart25.xml" ContentType="application/vnd.openxmlformats-officedocument.drawingml.chart+xml"/>
  <Override PartName="/ppt/theme/themeOverride73.xml" ContentType="application/vnd.openxmlformats-officedocument.themeOverride+xml"/>
  <Override PartName="/ppt/charts/chart26.xml" ContentType="application/vnd.openxmlformats-officedocument.drawingml.chart+xml"/>
  <Override PartName="/ppt/theme/themeOverride74.xml" ContentType="application/vnd.openxmlformats-officedocument.themeOverride+xml"/>
  <Override PartName="/ppt/drawings/drawing6.xml" ContentType="application/vnd.openxmlformats-officedocument.drawingml.chartshapes+xml"/>
  <Override PartName="/ppt/charts/chart27.xml" ContentType="application/vnd.openxmlformats-officedocument.drawingml.chart+xml"/>
  <Override PartName="/ppt/theme/themeOverride75.xml" ContentType="application/vnd.openxmlformats-officedocument.themeOverride+xml"/>
  <Override PartName="/ppt/notesSlides/notesSlide18.xml" ContentType="application/vnd.openxmlformats-officedocument.presentationml.notesSlide+xml"/>
  <Override PartName="/ppt/charts/chart28.xml" ContentType="application/vnd.openxmlformats-officedocument.drawingml.chart+xml"/>
  <Override PartName="/ppt/theme/themeOverride76.xml" ContentType="application/vnd.openxmlformats-officedocument.themeOverride+xml"/>
  <Override PartName="/ppt/charts/chart29.xml" ContentType="application/vnd.openxmlformats-officedocument.drawingml.chart+xml"/>
  <Override PartName="/ppt/theme/themeOverride77.xml" ContentType="application/vnd.openxmlformats-officedocument.themeOverride+xml"/>
  <Override PartName="/ppt/notesSlides/notesSlide19.xml" ContentType="application/vnd.openxmlformats-officedocument.presentationml.notesSlide+xml"/>
  <Override PartName="/ppt/charts/chart30.xml" ContentType="application/vnd.openxmlformats-officedocument.drawingml.chart+xml"/>
  <Override PartName="/ppt/theme/themeOverride78.xml" ContentType="application/vnd.openxmlformats-officedocument.themeOverride+xml"/>
  <Override PartName="/ppt/charts/chart31.xml" ContentType="application/vnd.openxmlformats-officedocument.drawingml.chart+xml"/>
  <Override PartName="/ppt/theme/themeOverride79.xml" ContentType="application/vnd.openxmlformats-officedocument.themeOverride+xml"/>
  <Override PartName="/ppt/charts/chart32.xml" ContentType="application/vnd.openxmlformats-officedocument.drawingml.chart+xml"/>
  <Override PartName="/ppt/theme/themeOverride80.xml" ContentType="application/vnd.openxmlformats-officedocument.themeOverride+xml"/>
  <Override PartName="/ppt/notesSlides/notesSlide20.xml" ContentType="application/vnd.openxmlformats-officedocument.presentationml.notesSlide+xml"/>
  <Override PartName="/ppt/charts/chart33.xml" ContentType="application/vnd.openxmlformats-officedocument.drawingml.chart+xml"/>
  <Override PartName="/ppt/theme/themeOverride81.xml" ContentType="application/vnd.openxmlformats-officedocument.themeOverride+xml"/>
  <Override PartName="/ppt/notesSlides/notesSlide21.xml" ContentType="application/vnd.openxmlformats-officedocument.presentationml.notesSlide+xml"/>
  <Override PartName="/ppt/charts/chart34.xml" ContentType="application/vnd.openxmlformats-officedocument.drawingml.chart+xml"/>
  <Override PartName="/ppt/theme/themeOverride82.xml" ContentType="application/vnd.openxmlformats-officedocument.themeOverride+xml"/>
  <Override PartName="/ppt/notesSlides/notesSlide22.xml" ContentType="application/vnd.openxmlformats-officedocument.presentationml.notesSlide+xml"/>
  <Override PartName="/ppt/charts/chart35.xml" ContentType="application/vnd.openxmlformats-officedocument.drawingml.chart+xml"/>
  <Override PartName="/ppt/theme/themeOverride83.xml" ContentType="application/vnd.openxmlformats-officedocument.themeOverride+xml"/>
  <Override PartName="/ppt/charts/chart36.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4.xml" ContentType="application/vnd.openxmlformats-officedocument.themeOverride+xml"/>
  <Override PartName="/ppt/notesSlides/notesSlide23.xml" ContentType="application/vnd.openxmlformats-officedocument.presentationml.notesSlide+xml"/>
  <Override PartName="/ppt/charts/chart37.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5.xml" ContentType="application/vnd.openxmlformats-officedocument.themeOverride+xml"/>
  <Override PartName="/ppt/charts/chart38.xml" ContentType="application/vnd.openxmlformats-officedocument.drawingml.chart+xml"/>
  <Override PartName="/ppt/theme/themeOverride86.xml" ContentType="application/vnd.openxmlformats-officedocument.themeOverride+xml"/>
  <Override PartName="/ppt/charts/chart39.xml" ContentType="application/vnd.openxmlformats-officedocument.drawingml.chart+xml"/>
  <Override PartName="/ppt/theme/themeOverride87.xml" ContentType="application/vnd.openxmlformats-officedocument.themeOverride+xml"/>
  <Override PartName="/ppt/charts/chart40.xml" ContentType="application/vnd.openxmlformats-officedocument.drawingml.chart+xml"/>
  <Override PartName="/ppt/theme/themeOverride88.xml" ContentType="application/vnd.openxmlformats-officedocument.themeOverride+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9.xml" ContentType="application/vnd.openxmlformats-officedocument.themeOverride+xml"/>
  <Override PartName="/ppt/notesSlides/notesSlide24.xml" ContentType="application/vnd.openxmlformats-officedocument.presentationml.notesSlide+xml"/>
  <Override PartName="/ppt/charts/chart42.xml" ContentType="application/vnd.openxmlformats-officedocument.drawingml.chart+xml"/>
  <Override PartName="/ppt/theme/themeOverride90.xml" ContentType="application/vnd.openxmlformats-officedocument.themeOverride+xml"/>
  <Override PartName="/ppt/notesSlides/notesSlide25.xml" ContentType="application/vnd.openxmlformats-officedocument.presentationml.notesSlide+xml"/>
  <Override PartName="/ppt/charts/chart43.xml" ContentType="application/vnd.openxmlformats-officedocument.drawingml.chart+xml"/>
  <Override PartName="/ppt/theme/themeOverride91.xml" ContentType="application/vnd.openxmlformats-officedocument.themeOverride+xml"/>
  <Override PartName="/ppt/charts/chart4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2.xml" ContentType="application/vnd.openxmlformats-officedocument.themeOverride+xml"/>
  <Override PartName="/ppt/charts/chart45.xml" ContentType="application/vnd.openxmlformats-officedocument.drawingml.chart+xml"/>
  <Override PartName="/ppt/theme/themeOverride93.xml" ContentType="application/vnd.openxmlformats-officedocument.themeOverride+xml"/>
  <Override PartName="/ppt/drawings/drawing7.xml" ContentType="application/vnd.openxmlformats-officedocument.drawingml.chartshapes+xml"/>
  <Override PartName="/ppt/charts/chart46.xml" ContentType="application/vnd.openxmlformats-officedocument.drawingml.chart+xml"/>
  <Override PartName="/ppt/theme/themeOverride94.xml" ContentType="application/vnd.openxmlformats-officedocument.themeOverride+xml"/>
  <Override PartName="/ppt/drawings/drawing8.xml" ContentType="application/vnd.openxmlformats-officedocument.drawingml.chartshapes+xml"/>
  <Override PartName="/ppt/charts/chart47.xml" ContentType="application/vnd.openxmlformats-officedocument.drawingml.chart+xml"/>
  <Override PartName="/ppt/theme/themeOverride95.xml" ContentType="application/vnd.openxmlformats-officedocument.themeOverride+xml"/>
  <Override PartName="/ppt/charts/chart48.xml" ContentType="application/vnd.openxmlformats-officedocument.drawingml.chart+xml"/>
  <Override PartName="/ppt/theme/themeOverride96.xml" ContentType="application/vnd.openxmlformats-officedocument.themeOverride+xml"/>
  <Override PartName="/ppt/notesSlides/notesSlide26.xml" ContentType="application/vnd.openxmlformats-officedocument.presentationml.notesSlide+xml"/>
  <Override PartName="/ppt/charts/chart4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7.xml" ContentType="application/vnd.openxmlformats-officedocument.themeOverride+xml"/>
  <Override PartName="/ppt/drawings/drawing9.xml" ContentType="application/vnd.openxmlformats-officedocument.drawingml.chartshapes+xml"/>
  <Override PartName="/ppt/notesSlides/notesSlide27.xml" ContentType="application/vnd.openxmlformats-officedocument.presentationml.notesSlide+xml"/>
  <Override PartName="/ppt/charts/chart50.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8.xml" ContentType="application/vnd.openxmlformats-officedocument.themeOverride+xml"/>
  <Override PartName="/ppt/notesSlides/notesSlide28.xml" ContentType="application/vnd.openxmlformats-officedocument.presentationml.notesSlide+xml"/>
  <Override PartName="/ppt/charts/chart51.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9.xml" ContentType="application/vnd.openxmlformats-officedocument.themeOverride+xml"/>
  <Override PartName="/ppt/notesSlides/notesSlide29.xml" ContentType="application/vnd.openxmlformats-officedocument.presentationml.notesSlide+xml"/>
  <Override PartName="/ppt/charts/chart52.xml" ContentType="application/vnd.openxmlformats-officedocument.drawingml.chart+xml"/>
  <Override PartName="/ppt/theme/themeOverride100.xml" ContentType="application/vnd.openxmlformats-officedocument.themeOverride+xml"/>
  <Override PartName="/ppt/notesSlides/notesSlide30.xml" ContentType="application/vnd.openxmlformats-officedocument.presentationml.notesSlide+xml"/>
  <Override PartName="/ppt/charts/chart53.xml" ContentType="application/vnd.openxmlformats-officedocument.drawingml.chart+xml"/>
  <Override PartName="/ppt/theme/themeOverride101.xml" ContentType="application/vnd.openxmlformats-officedocument.themeOverride+xml"/>
  <Override PartName="/ppt/notesSlides/notesSlide31.xml" ContentType="application/vnd.openxmlformats-officedocument.presentationml.notesSlide+xml"/>
  <Override PartName="/ppt/charts/chart54.xml" ContentType="application/vnd.openxmlformats-officedocument.drawingml.chart+xml"/>
  <Override PartName="/ppt/theme/themeOverride102.xml" ContentType="application/vnd.openxmlformats-officedocument.themeOverride+xml"/>
  <Override PartName="/ppt/notesSlides/notesSlide32.xml" ContentType="application/vnd.openxmlformats-officedocument.presentationml.notesSlide+xml"/>
  <Override PartName="/ppt/charts/chart55.xml" ContentType="application/vnd.openxmlformats-officedocument.drawingml.chart+xml"/>
  <Override PartName="/ppt/theme/themeOverride103.xml" ContentType="application/vnd.openxmlformats-officedocument.themeOverride+xml"/>
  <Override PartName="/ppt/notesSlides/notesSlide33.xml" ContentType="application/vnd.openxmlformats-officedocument.presentationml.notesSlide+xml"/>
  <Override PartName="/ppt/charts/chart56.xml" ContentType="application/vnd.openxmlformats-officedocument.drawingml.chart+xml"/>
  <Override PartName="/ppt/theme/themeOverride104.xml" ContentType="application/vnd.openxmlformats-officedocument.themeOverride+xml"/>
  <Override PartName="/ppt/drawings/drawing10.xml" ContentType="application/vnd.openxmlformats-officedocument.drawingml.chartshapes+xml"/>
  <Override PartName="/ppt/notesSlides/notesSlide34.xml" ContentType="application/vnd.openxmlformats-officedocument.presentationml.notesSlide+xml"/>
  <Override PartName="/ppt/charts/chart5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05.xml" ContentType="application/vnd.openxmlformats-officedocument.themeOverride+xml"/>
  <Override PartName="/ppt/notesSlides/notesSlide35.xml" ContentType="application/vnd.openxmlformats-officedocument.presentationml.notesSlide+xml"/>
  <Override PartName="/ppt/charts/chart58.xml" ContentType="application/vnd.openxmlformats-officedocument.drawingml.chart+xml"/>
  <Override PartName="/ppt/theme/themeOverride106.xml" ContentType="application/vnd.openxmlformats-officedocument.themeOverride+xml"/>
  <Override PartName="/ppt/drawings/drawing11.xml" ContentType="application/vnd.openxmlformats-officedocument.drawingml.chartshapes+xml"/>
  <Override PartName="/ppt/notesSlides/notesSlide36.xml" ContentType="application/vnd.openxmlformats-officedocument.presentationml.notesSlide+xml"/>
  <Override PartName="/ppt/charts/chart59.xml" ContentType="application/vnd.openxmlformats-officedocument.drawingml.chart+xml"/>
  <Override PartName="/ppt/theme/themeOverride107.xml" ContentType="application/vnd.openxmlformats-officedocument.themeOverr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689" r:id="rId4"/>
    <p:sldMasterId id="2147483698" r:id="rId5"/>
    <p:sldMasterId id="2147483707" r:id="rId6"/>
    <p:sldMasterId id="2147483716" r:id="rId7"/>
    <p:sldMasterId id="2147483738" r:id="rId8"/>
    <p:sldMasterId id="2147483747" r:id="rId9"/>
    <p:sldMasterId id="2147483757" r:id="rId10"/>
    <p:sldMasterId id="2147483767" r:id="rId11"/>
    <p:sldMasterId id="2147483776" r:id="rId12"/>
    <p:sldMasterId id="2147483785" r:id="rId13"/>
    <p:sldMasterId id="2147483794" r:id="rId14"/>
    <p:sldMasterId id="2147483804" r:id="rId15"/>
    <p:sldMasterId id="2147483813" r:id="rId16"/>
    <p:sldMasterId id="2147483822" r:id="rId17"/>
    <p:sldMasterId id="2147483831" r:id="rId18"/>
  </p:sldMasterIdLst>
  <p:notesMasterIdLst>
    <p:notesMasterId r:id="rId77"/>
  </p:notesMasterIdLst>
  <p:handoutMasterIdLst>
    <p:handoutMasterId r:id="rId78"/>
  </p:handoutMasterIdLst>
  <p:sldIdLst>
    <p:sldId id="266" r:id="rId19"/>
    <p:sldId id="535" r:id="rId20"/>
    <p:sldId id="611" r:id="rId21"/>
    <p:sldId id="271" r:id="rId22"/>
    <p:sldId id="628" r:id="rId23"/>
    <p:sldId id="629" r:id="rId24"/>
    <p:sldId id="630" r:id="rId25"/>
    <p:sldId id="633" r:id="rId26"/>
    <p:sldId id="265" r:id="rId27"/>
    <p:sldId id="509" r:id="rId28"/>
    <p:sldId id="510" r:id="rId29"/>
    <p:sldId id="309" r:id="rId30"/>
    <p:sldId id="586" r:id="rId31"/>
    <p:sldId id="558" r:id="rId32"/>
    <p:sldId id="631" r:id="rId33"/>
    <p:sldId id="634" r:id="rId34"/>
    <p:sldId id="365" r:id="rId35"/>
    <p:sldId id="511" r:id="rId36"/>
    <p:sldId id="585" r:id="rId37"/>
    <p:sldId id="604" r:id="rId38"/>
    <p:sldId id="593" r:id="rId39"/>
    <p:sldId id="594" r:id="rId40"/>
    <p:sldId id="572" r:id="rId41"/>
    <p:sldId id="597" r:id="rId42"/>
    <p:sldId id="564" r:id="rId43"/>
    <p:sldId id="563" r:id="rId44"/>
    <p:sldId id="600" r:id="rId45"/>
    <p:sldId id="601" r:id="rId46"/>
    <p:sldId id="602" r:id="rId47"/>
    <p:sldId id="603" r:id="rId48"/>
    <p:sldId id="513" r:id="rId49"/>
    <p:sldId id="346" r:id="rId50"/>
    <p:sldId id="537" r:id="rId51"/>
    <p:sldId id="587" r:id="rId52"/>
    <p:sldId id="588" r:id="rId53"/>
    <p:sldId id="589" r:id="rId54"/>
    <p:sldId id="632" r:id="rId55"/>
    <p:sldId id="538" r:id="rId56"/>
    <p:sldId id="598" r:id="rId57"/>
    <p:sldId id="550" r:id="rId58"/>
    <p:sldId id="420" r:id="rId59"/>
    <p:sldId id="522" r:id="rId60"/>
    <p:sldId id="574" r:id="rId61"/>
    <p:sldId id="568" r:id="rId62"/>
    <p:sldId id="569" r:id="rId63"/>
    <p:sldId id="429" r:id="rId64"/>
    <p:sldId id="528" r:id="rId65"/>
    <p:sldId id="636" r:id="rId66"/>
    <p:sldId id="635" r:id="rId67"/>
    <p:sldId id="529" r:id="rId68"/>
    <p:sldId id="530" r:id="rId69"/>
    <p:sldId id="531" r:id="rId70"/>
    <p:sldId id="579" r:id="rId71"/>
    <p:sldId id="367" r:id="rId72"/>
    <p:sldId id="626" r:id="rId73"/>
    <p:sldId id="343" r:id="rId74"/>
    <p:sldId id="627" r:id="rId75"/>
    <p:sldId id="503" r:id="rId76"/>
  </p:sldIdLst>
  <p:sldSz cx="12192000" cy="6858000"/>
  <p:notesSz cx="7102475" cy="10234613"/>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FF"/>
    <a:srgbClr val="00A99A"/>
    <a:srgbClr val="E31837"/>
    <a:srgbClr val="78A7B7"/>
    <a:srgbClr val="F26B73"/>
    <a:srgbClr val="F78E1E"/>
    <a:srgbClr val="00AEEF"/>
    <a:srgbClr val="D60000"/>
    <a:srgbClr val="0066CC"/>
    <a:srgbClr val="88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90418" autoAdjust="0"/>
  </p:normalViewPr>
  <p:slideViewPr>
    <p:cSldViewPr>
      <p:cViewPr varScale="1">
        <p:scale>
          <a:sx n="60" d="100"/>
          <a:sy n="60" d="100"/>
        </p:scale>
        <p:origin x="816"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theme" Target="theme/theme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58.xml"/></Relationships>
</file>

<file path=ppt/charts/_rels/chart11.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5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1.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5.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68.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6.xlsx"/><Relationship Id="rId1" Type="http://schemas.openxmlformats.org/officeDocument/2006/relationships/themeOverride" Target="../theme/themeOverride69.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7.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5.xml"/><Relationship Id="rId4" Type="http://schemas.openxmlformats.org/officeDocument/2006/relationships/package" Target="../embeddings/Microsoft_Excel_Worksheet18.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3.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1.xlsx"/><Relationship Id="rId1" Type="http://schemas.openxmlformats.org/officeDocument/2006/relationships/themeOverride" Target="../theme/themeOverride7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7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7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77.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7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7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8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8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8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83.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1.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32.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8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87.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88.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36.xlsx"/></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90.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91.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9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39.xlsx"/></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0.xlsx"/><Relationship Id="rId1" Type="http://schemas.openxmlformats.org/officeDocument/2006/relationships/themeOverride" Target="../theme/themeOverride93.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41.xlsx"/><Relationship Id="rId1" Type="http://schemas.openxmlformats.org/officeDocument/2006/relationships/themeOverride" Target="../theme/themeOverride94.xml"/></Relationships>
</file>

<file path=ppt/charts/_rels/chart4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95.xml"/></Relationships>
</file>

<file path=ppt/charts/_rels/chart4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96.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97.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9.xml"/><Relationship Id="rId4" Type="http://schemas.openxmlformats.org/officeDocument/2006/relationships/package" Target="../embeddings/Microsoft_Excel_Worksheet42.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3.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9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3.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9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44.xlsx"/></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100.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10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102.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103.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49.xlsx"/><Relationship Id="rId1" Type="http://schemas.openxmlformats.org/officeDocument/2006/relationships/themeOverride" Target="../theme/themeOverride104.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10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50.xlsx"/></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1.xlsx"/><Relationship Id="rId1" Type="http://schemas.openxmlformats.org/officeDocument/2006/relationships/themeOverride" Target="../theme/themeOverride106.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10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5.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56.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5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E31837"/>
              </a:solidFill>
              <a:ln w="19050">
                <a:solidFill>
                  <a:schemeClr val="lt1"/>
                </a:solidFill>
              </a:ln>
              <a:effectLst/>
            </c:spPr>
            <c:extLst>
              <c:ext xmlns:c16="http://schemas.microsoft.com/office/drawing/2014/chart" uri="{C3380CC4-5D6E-409C-BE32-E72D297353CC}">
                <c16:uniqueId val="{00000001-6F60-4CD4-B182-1B2020F0A971}"/>
              </c:ext>
            </c:extLst>
          </c:dPt>
          <c:dPt>
            <c:idx val="1"/>
            <c:bubble3D val="0"/>
            <c:spPr>
              <a:solidFill>
                <a:srgbClr val="00AEEF"/>
              </a:solidFill>
              <a:ln w="19050">
                <a:solidFill>
                  <a:schemeClr val="lt1"/>
                </a:solidFill>
              </a:ln>
              <a:effectLst/>
            </c:spPr>
            <c:extLst>
              <c:ext xmlns:c16="http://schemas.microsoft.com/office/drawing/2014/chart" uri="{C3380CC4-5D6E-409C-BE32-E72D297353CC}">
                <c16:uniqueId val="{00000003-6F60-4CD4-B182-1B2020F0A971}"/>
              </c:ext>
            </c:extLst>
          </c:dPt>
          <c:dPt>
            <c:idx val="2"/>
            <c:bubble3D val="0"/>
            <c:spPr>
              <a:solidFill>
                <a:srgbClr val="CDC884"/>
              </a:solidFill>
              <a:ln w="19050">
                <a:solidFill>
                  <a:schemeClr val="lt1"/>
                </a:solidFill>
              </a:ln>
              <a:effectLst/>
            </c:spPr>
            <c:extLst>
              <c:ext xmlns:c16="http://schemas.microsoft.com/office/drawing/2014/chart" uri="{C3380CC4-5D6E-409C-BE32-E72D297353CC}">
                <c16:uniqueId val="{00000005-6F60-4CD4-B182-1B2020F0A971}"/>
              </c:ext>
            </c:extLst>
          </c:dPt>
          <c:dPt>
            <c:idx val="3"/>
            <c:bubble3D val="0"/>
            <c:spPr>
              <a:solidFill>
                <a:srgbClr val="F15B40"/>
              </a:solidFill>
              <a:ln w="19050">
                <a:solidFill>
                  <a:schemeClr val="lt1"/>
                </a:solidFill>
              </a:ln>
              <a:effectLst/>
            </c:spPr>
            <c:extLst>
              <c:ext xmlns:c16="http://schemas.microsoft.com/office/drawing/2014/chart" uri="{C3380CC4-5D6E-409C-BE32-E72D297353CC}">
                <c16:uniqueId val="{00000007-6F60-4CD4-B182-1B2020F0A971}"/>
              </c:ext>
            </c:extLst>
          </c:dPt>
          <c:dPt>
            <c:idx val="4"/>
            <c:bubble3D val="0"/>
            <c:spPr>
              <a:solidFill>
                <a:srgbClr val="00A99A"/>
              </a:solidFill>
              <a:ln w="19050">
                <a:solidFill>
                  <a:schemeClr val="lt1"/>
                </a:solidFill>
              </a:ln>
              <a:effectLst/>
            </c:spPr>
            <c:extLst>
              <c:ext xmlns:c16="http://schemas.microsoft.com/office/drawing/2014/chart" uri="{C3380CC4-5D6E-409C-BE32-E72D297353CC}">
                <c16:uniqueId val="{00000009-6F60-4CD4-B182-1B2020F0A971}"/>
              </c:ext>
            </c:extLst>
          </c:dPt>
          <c:dPt>
            <c:idx val="5"/>
            <c:bubble3D val="0"/>
            <c:spPr>
              <a:solidFill>
                <a:srgbClr val="F78E1E"/>
              </a:solidFill>
              <a:ln w="19050">
                <a:solidFill>
                  <a:schemeClr val="lt1"/>
                </a:solidFill>
              </a:ln>
              <a:effectLst/>
            </c:spPr>
            <c:extLst>
              <c:ext xmlns:c16="http://schemas.microsoft.com/office/drawing/2014/chart" uri="{C3380CC4-5D6E-409C-BE32-E72D297353CC}">
                <c16:uniqueId val="{0000000B-6F60-4CD4-B182-1B2020F0A971}"/>
              </c:ext>
            </c:extLst>
          </c:dPt>
          <c:dPt>
            <c:idx val="6"/>
            <c:bubble3D val="0"/>
            <c:spPr>
              <a:solidFill>
                <a:srgbClr val="78A7B7"/>
              </a:solidFill>
              <a:ln w="19050">
                <a:solidFill>
                  <a:schemeClr val="lt1"/>
                </a:solidFill>
              </a:ln>
              <a:effectLst/>
            </c:spPr>
            <c:extLst>
              <c:ext xmlns:c16="http://schemas.microsoft.com/office/drawing/2014/chart" uri="{C3380CC4-5D6E-409C-BE32-E72D297353CC}">
                <c16:uniqueId val="{0000000D-6F60-4CD4-B182-1B2020F0A971}"/>
              </c:ext>
            </c:extLst>
          </c:dPt>
          <c:dPt>
            <c:idx val="7"/>
            <c:bubble3D val="0"/>
            <c:spPr>
              <a:solidFill>
                <a:srgbClr val="70C8BE"/>
              </a:solidFill>
              <a:ln w="19050">
                <a:solidFill>
                  <a:schemeClr val="lt1"/>
                </a:solidFill>
              </a:ln>
              <a:effectLst/>
            </c:spPr>
            <c:extLst>
              <c:ext xmlns:c16="http://schemas.microsoft.com/office/drawing/2014/chart" uri="{C3380CC4-5D6E-409C-BE32-E72D297353CC}">
                <c16:uniqueId val="{0000000F-6F60-4CD4-B182-1B2020F0A971}"/>
              </c:ext>
            </c:extLst>
          </c:dPt>
          <c:dPt>
            <c:idx val="8"/>
            <c:bubble3D val="0"/>
            <c:spPr>
              <a:solidFill>
                <a:srgbClr val="EC008C"/>
              </a:solidFill>
              <a:ln w="19050">
                <a:solidFill>
                  <a:schemeClr val="lt1"/>
                </a:solidFill>
              </a:ln>
              <a:effectLst/>
            </c:spPr>
            <c:extLst>
              <c:ext xmlns:c16="http://schemas.microsoft.com/office/drawing/2014/chart" uri="{C3380CC4-5D6E-409C-BE32-E72D297353CC}">
                <c16:uniqueId val="{00000011-6F60-4CD4-B182-1B2020F0A97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F60-4CD4-B182-1B2020F0A971}"/>
              </c:ext>
            </c:extLst>
          </c:dPt>
          <c:dPt>
            <c:idx val="10"/>
            <c:bubble3D val="0"/>
            <c:spPr>
              <a:pattFill prst="dkUpDiag">
                <a:fgClr>
                  <a:schemeClr val="bg1">
                    <a:lumMod val="65000"/>
                  </a:schemeClr>
                </a:fgClr>
                <a:bgClr>
                  <a:schemeClr val="bg1"/>
                </a:bgClr>
              </a:pattFill>
              <a:ln w="19050">
                <a:solidFill>
                  <a:schemeClr val="lt1"/>
                </a:solidFill>
              </a:ln>
              <a:effectLst/>
            </c:spPr>
            <c:extLst>
              <c:ext xmlns:c16="http://schemas.microsoft.com/office/drawing/2014/chart" uri="{C3380CC4-5D6E-409C-BE32-E72D297353CC}">
                <c16:uniqueId val="{00000015-6F60-4CD4-B182-1B2020F0A971}"/>
              </c:ext>
            </c:extLst>
          </c:dPt>
          <c:dLbls>
            <c:dLbl>
              <c:idx val="0"/>
              <c:layout>
                <c:manualLayout>
                  <c:x val="0.14124564836048628"/>
                  <c:y val="-0.1074167970304275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60-4CD4-B182-1B2020F0A971}"/>
                </c:ext>
              </c:extLst>
            </c:dLbl>
            <c:dLbl>
              <c:idx val="1"/>
              <c:layout>
                <c:manualLayout>
                  <c:x val="0.1661713510123369"/>
                  <c:y val="-0.1821415253994205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F60-4CD4-B182-1B2020F0A971}"/>
                </c:ext>
              </c:extLst>
            </c:dLbl>
            <c:dLbl>
              <c:idx val="2"/>
              <c:layout>
                <c:manualLayout>
                  <c:x val="0.21048371128229329"/>
                  <c:y val="-0.191482116445544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F60-4CD4-B182-1B2020F0A971}"/>
                </c:ext>
              </c:extLst>
            </c:dLbl>
            <c:dLbl>
              <c:idx val="3"/>
              <c:layout>
                <c:manualLayout>
                  <c:x val="0.24648750400163283"/>
                  <c:y val="-0.1027465015073655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F60-4CD4-B182-1B2020F0A971}"/>
                </c:ext>
              </c:extLst>
            </c:dLbl>
            <c:dLbl>
              <c:idx val="4"/>
              <c:layout>
                <c:manualLayout>
                  <c:x val="0.32403413447405677"/>
                  <c:y val="9.340591046124132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F60-4CD4-B182-1B2020F0A971}"/>
                </c:ext>
              </c:extLst>
            </c:dLbl>
            <c:dLbl>
              <c:idx val="5"/>
              <c:layout>
                <c:manualLayout>
                  <c:x val="0.31572556692343984"/>
                  <c:y val="0.10741679703042753"/>
                </c:manualLayout>
              </c:layout>
              <c:tx>
                <c:rich>
                  <a:bodyPr/>
                  <a:lstStyle/>
                  <a:p>
                    <a:r>
                      <a:rPr lang="en-US"/>
                      <a:t>Delhi,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6F60-4CD4-B182-1B2020F0A971}"/>
                </c:ext>
              </c:extLst>
            </c:dLbl>
            <c:dLbl>
              <c:idx val="6"/>
              <c:layout>
                <c:manualLayout>
                  <c:x val="-0.32264948225194018"/>
                  <c:y val="0.11442242418492311"/>
                </c:manualLayout>
              </c:layout>
              <c:tx>
                <c:rich>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a:t>Madhya Pradesh,</a:t>
                    </a:r>
                    <a:r>
                      <a:rPr lang="en-US" sz="1400" baseline="0"/>
                      <a:t> 4%</a:t>
                    </a:r>
                    <a:endParaRPr lang="en-US" sz="140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3547226246873924"/>
                      <c:h val="8.6400467176648219E-2"/>
                    </c:manualLayout>
                  </c15:layout>
                  <c15:showDataLabelsRange val="0"/>
                </c:ext>
                <c:ext xmlns:c16="http://schemas.microsoft.com/office/drawing/2014/chart" uri="{C3380CC4-5D6E-409C-BE32-E72D297353CC}">
                  <c16:uniqueId val="{0000000D-6F60-4CD4-B182-1B2020F0A971}"/>
                </c:ext>
              </c:extLst>
            </c:dLbl>
            <c:dLbl>
              <c:idx val="7"/>
              <c:layout>
                <c:manualLayout>
                  <c:x val="-0.31711032818187607"/>
                  <c:y val="5.6043546276744793E-2"/>
                </c:manualLayout>
              </c:layout>
              <c:tx>
                <c:rich>
                  <a:bodyPr/>
                  <a:lstStyle/>
                  <a:p>
                    <a:r>
                      <a:rPr lang="en-US"/>
                      <a:t>Chattisgarh, 4%</a:t>
                    </a:r>
                  </a:p>
                </c:rich>
              </c:tx>
              <c:showLegendKey val="0"/>
              <c:showVal val="0"/>
              <c:showCatName val="1"/>
              <c:showSerName val="0"/>
              <c:showPercent val="1"/>
              <c:showBubbleSize val="0"/>
              <c:extLst>
                <c:ext xmlns:c15="http://schemas.microsoft.com/office/drawing/2012/chart" uri="{CE6537A1-D6FC-4f65-9D91-7224C49458BB}">
                  <c15:layout>
                    <c:manualLayout>
                      <c:w val="0.22962111187388073"/>
                      <c:h val="0.12142768359961373"/>
                    </c:manualLayout>
                  </c15:layout>
                  <c15:showDataLabelsRange val="0"/>
                </c:ext>
                <c:ext xmlns:c16="http://schemas.microsoft.com/office/drawing/2014/chart" uri="{C3380CC4-5D6E-409C-BE32-E72D297353CC}">
                  <c16:uniqueId val="{0000000F-6F60-4CD4-B182-1B2020F0A971}"/>
                </c:ext>
              </c:extLst>
            </c:dLbl>
            <c:dLbl>
              <c:idx val="8"/>
              <c:layout>
                <c:manualLayout>
                  <c:x val="-0.29356938678846167"/>
                  <c:y val="-0.21950388958391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F60-4CD4-B182-1B2020F0A971}"/>
                </c:ext>
              </c:extLst>
            </c:dLbl>
            <c:dLbl>
              <c:idx val="9"/>
              <c:layout>
                <c:manualLayout>
                  <c:x val="-0.14678469339423084"/>
                  <c:y val="-0.467029552306206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6F60-4CD4-B182-1B2020F0A971}"/>
                </c:ext>
              </c:extLst>
            </c:dLbl>
            <c:dLbl>
              <c:idx val="10"/>
              <c:layout>
                <c:manualLayout>
                  <c:x val="-8.5855198023040688E-2"/>
                  <c:y val="-0.2755474358606619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6F60-4CD4-B182-1B2020F0A9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'NI  by state (2)'!$E$26:$E$36</c:f>
              <c:strCache>
                <c:ptCount val="11"/>
                <c:pt idx="0">
                  <c:v>Maharashtra</c:v>
                </c:pt>
                <c:pt idx="1">
                  <c:v>Bihar</c:v>
                </c:pt>
                <c:pt idx="2">
                  <c:v>Uttar Pradesh</c:v>
                </c:pt>
                <c:pt idx="3">
                  <c:v>West Bengal</c:v>
                </c:pt>
                <c:pt idx="4">
                  <c:v>Gujarat</c:v>
                </c:pt>
                <c:pt idx="5">
                  <c:v>Delhi</c:v>
                </c:pt>
                <c:pt idx="6">
                  <c:v>Madhya pradesh</c:v>
                </c:pt>
                <c:pt idx="7">
                  <c:v>Chhattisgarh</c:v>
                </c:pt>
                <c:pt idx="8">
                  <c:v>Andhra Pradesh</c:v>
                </c:pt>
                <c:pt idx="9">
                  <c:v>Telangana</c:v>
                </c:pt>
                <c:pt idx="10">
                  <c:v>All others</c:v>
                </c:pt>
              </c:strCache>
            </c:strRef>
          </c:cat>
          <c:val>
            <c:numRef>
              <c:f>'NI  by state (2)'!$F$26:$F$36</c:f>
              <c:numCache>
                <c:formatCode>General</c:formatCode>
                <c:ptCount val="11"/>
                <c:pt idx="0">
                  <c:v>8.5399999999999991</c:v>
                </c:pt>
                <c:pt idx="1">
                  <c:v>8.0399999999999991</c:v>
                </c:pt>
                <c:pt idx="2">
                  <c:v>6.72</c:v>
                </c:pt>
                <c:pt idx="3">
                  <c:v>3.97</c:v>
                </c:pt>
                <c:pt idx="4">
                  <c:v>3.37</c:v>
                </c:pt>
                <c:pt idx="5">
                  <c:v>2.99</c:v>
                </c:pt>
                <c:pt idx="6">
                  <c:v>2.89</c:v>
                </c:pt>
                <c:pt idx="7">
                  <c:v>2.83</c:v>
                </c:pt>
                <c:pt idx="8">
                  <c:v>2.82</c:v>
                </c:pt>
                <c:pt idx="9">
                  <c:v>2.82</c:v>
                </c:pt>
                <c:pt idx="10">
                  <c:v>24.220000000000006</c:v>
                </c:pt>
              </c:numCache>
            </c:numRef>
          </c:val>
          <c:extLst>
            <c:ext xmlns:c16="http://schemas.microsoft.com/office/drawing/2014/chart" uri="{C3380CC4-5D6E-409C-BE32-E72D297353CC}">
              <c16:uniqueId val="{00000016-6F60-4CD4-B182-1B2020F0A971}"/>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31837"/>
      </a:solidFill>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India!$W$36:$W$37</c:f>
              <c:strCache>
                <c:ptCount val="2"/>
                <c:pt idx="0">
                  <c:v>National </c:v>
                </c:pt>
                <c:pt idx="1">
                  <c:v>Mizoram</c:v>
                </c:pt>
              </c:strCache>
            </c:strRef>
          </c:cat>
          <c:val>
            <c:numRef>
              <c:f>India!$X$36:$X$37</c:f>
              <c:numCache>
                <c:formatCode>0.0</c:formatCode>
                <c:ptCount val="2"/>
                <c:pt idx="0" formatCode="General">
                  <c:v>6.3</c:v>
                </c:pt>
                <c:pt idx="1">
                  <c:v>19.809999999999999</c:v>
                </c:pt>
              </c:numCache>
            </c:numRef>
          </c:val>
          <c:extLst>
            <c:ext xmlns:c16="http://schemas.microsoft.com/office/drawing/2014/chart" uri="{C3380CC4-5D6E-409C-BE32-E72D297353CC}">
              <c16:uniqueId val="{00000000-4493-4227-8D3B-5D6A618F851E}"/>
            </c:ext>
          </c:extLst>
        </c:ser>
        <c:dLbls>
          <c:showLegendKey val="0"/>
          <c:showVal val="0"/>
          <c:showCatName val="0"/>
          <c:showSerName val="0"/>
          <c:showPercent val="0"/>
          <c:showBubbleSize val="0"/>
        </c:dLbls>
        <c:gapWidth val="25"/>
        <c:axId val="45165184"/>
        <c:axId val="45171072"/>
      </c:barChart>
      <c:catAx>
        <c:axId val="4516518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71072"/>
        <c:crosses val="autoZero"/>
        <c:auto val="1"/>
        <c:lblAlgn val="ctr"/>
        <c:lblOffset val="800"/>
        <c:noMultiLvlLbl val="0"/>
      </c:catAx>
      <c:valAx>
        <c:axId val="45171072"/>
        <c:scaling>
          <c:orientation val="minMax"/>
          <c:max val="50"/>
          <c:min val="0"/>
        </c:scaling>
        <c:delete val="1"/>
        <c:axPos val="t"/>
        <c:numFmt formatCode="General" sourceLinked="1"/>
        <c:majorTickMark val="out"/>
        <c:minorTickMark val="none"/>
        <c:tickLblPos val="nextTo"/>
        <c:crossAx val="4516518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India!$W$38:$W$39</c:f>
              <c:strCache>
                <c:ptCount val="2"/>
                <c:pt idx="0">
                  <c:v>National</c:v>
                </c:pt>
                <c:pt idx="1">
                  <c:v>Mizoram</c:v>
                </c:pt>
              </c:strCache>
            </c:strRef>
          </c:cat>
          <c:val>
            <c:numRef>
              <c:f>India!$X$38:$X$39</c:f>
              <c:numCache>
                <c:formatCode>0.0</c:formatCode>
                <c:ptCount val="2"/>
                <c:pt idx="0" formatCode="General">
                  <c:v>1.6</c:v>
                </c:pt>
                <c:pt idx="1">
                  <c:v>24.68</c:v>
                </c:pt>
              </c:numCache>
            </c:numRef>
          </c:val>
          <c:extLst>
            <c:ext xmlns:c16="http://schemas.microsoft.com/office/drawing/2014/chart" uri="{C3380CC4-5D6E-409C-BE32-E72D297353CC}">
              <c16:uniqueId val="{00000000-BE0C-4952-9B2C-D3772273C479}"/>
            </c:ext>
          </c:extLst>
        </c:ser>
        <c:dLbls>
          <c:showLegendKey val="0"/>
          <c:showVal val="0"/>
          <c:showCatName val="0"/>
          <c:showSerName val="0"/>
          <c:showPercent val="0"/>
          <c:showBubbleSize val="0"/>
        </c:dLbls>
        <c:gapWidth val="25"/>
        <c:axId val="45180032"/>
        <c:axId val="45181568"/>
      </c:barChart>
      <c:catAx>
        <c:axId val="4518003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81568"/>
        <c:crosses val="autoZero"/>
        <c:auto val="1"/>
        <c:lblAlgn val="ctr"/>
        <c:lblOffset val="800"/>
        <c:noMultiLvlLbl val="0"/>
      </c:catAx>
      <c:valAx>
        <c:axId val="45181568"/>
        <c:scaling>
          <c:orientation val="minMax"/>
          <c:max val="50"/>
          <c:min val="0"/>
        </c:scaling>
        <c:delete val="1"/>
        <c:axPos val="t"/>
        <c:numFmt formatCode="General" sourceLinked="1"/>
        <c:majorTickMark val="out"/>
        <c:minorTickMark val="none"/>
        <c:tickLblPos val="nextTo"/>
        <c:crossAx val="4518003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58866585338804"/>
          <c:y val="3.6206778500513515E-2"/>
          <c:w val="0.65550230851022495"/>
          <c:h val="0.84924232297049829"/>
        </c:manualLayout>
      </c:layout>
      <c:barChart>
        <c:barDir val="bar"/>
        <c:grouping val="clustered"/>
        <c:varyColors val="0"/>
        <c:ser>
          <c:idx val="0"/>
          <c:order val="0"/>
          <c:spPr>
            <a:solidFill>
              <a:srgbClr val="00AEEF"/>
            </a:solidFill>
            <a:ln>
              <a:noFill/>
            </a:ln>
          </c:spPr>
          <c:invertIfNegative val="0"/>
          <c:dPt>
            <c:idx val="0"/>
            <c:invertIfNegative val="0"/>
            <c:bubble3D val="0"/>
            <c:extLst>
              <c:ext xmlns:c16="http://schemas.microsoft.com/office/drawing/2014/chart" uri="{C3380CC4-5D6E-409C-BE32-E72D297353CC}">
                <c16:uniqueId val="{00000000-351F-4353-8834-ECAE805A0338}"/>
              </c:ext>
            </c:extLst>
          </c:dPt>
          <c:dPt>
            <c:idx val="1"/>
            <c:invertIfNegative val="0"/>
            <c:bubble3D val="0"/>
            <c:extLst>
              <c:ext xmlns:c16="http://schemas.microsoft.com/office/drawing/2014/chart" uri="{C3380CC4-5D6E-409C-BE32-E72D297353CC}">
                <c16:uniqueId val="{00000001-351F-4353-8834-ECAE805A0338}"/>
              </c:ext>
            </c:extLst>
          </c:dPt>
          <c:dPt>
            <c:idx val="5"/>
            <c:invertIfNegative val="0"/>
            <c:bubble3D val="0"/>
            <c:extLst>
              <c:ext xmlns:c16="http://schemas.microsoft.com/office/drawing/2014/chart" uri="{C3380CC4-5D6E-409C-BE32-E72D297353CC}">
                <c16:uniqueId val="{00000002-351F-4353-8834-ECAE805A0338}"/>
              </c:ext>
            </c:extLst>
          </c:dPt>
          <c:dPt>
            <c:idx val="6"/>
            <c:invertIfNegative val="0"/>
            <c:bubble3D val="0"/>
            <c:extLst>
              <c:ext xmlns:c16="http://schemas.microsoft.com/office/drawing/2014/chart" uri="{C3380CC4-5D6E-409C-BE32-E72D297353CC}">
                <c16:uniqueId val="{00000003-351F-4353-8834-ECAE805A033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KP_states'!$A$2:$B$11</c:f>
              <c:multiLvlStrCache>
                <c:ptCount val="10"/>
                <c:lvl>
                  <c:pt idx="0">
                    <c:v>Mizoram</c:v>
                  </c:pt>
                  <c:pt idx="1">
                    <c:v>Dehli</c:v>
                  </c:pt>
                  <c:pt idx="2">
                    <c:v>Punjab</c:v>
                  </c:pt>
                  <c:pt idx="3">
                    <c:v>Chhattisgarh</c:v>
                  </c:pt>
                  <c:pt idx="4">
                    <c:v>West Bengal</c:v>
                  </c:pt>
                  <c:pt idx="5">
                    <c:v>Manipur</c:v>
                  </c:pt>
                  <c:pt idx="6">
                    <c:v>Nagaland</c:v>
                  </c:pt>
                  <c:pt idx="7">
                    <c:v>Karnataka</c:v>
                  </c:pt>
                  <c:pt idx="8">
                    <c:v>Mizoram</c:v>
                  </c:pt>
                  <c:pt idx="9">
                    <c:v>Meghalaya</c:v>
                  </c:pt>
                </c:lvl>
                <c:lvl>
                  <c:pt idx="0">
                    <c:v>PWID</c:v>
                  </c:pt>
                  <c:pt idx="5">
                    <c:v>MSM</c:v>
                  </c:pt>
                  <c:pt idx="8">
                    <c:v>FSW</c:v>
                  </c:pt>
                </c:lvl>
              </c:multiLvlStrCache>
            </c:multiLvlStrRef>
          </c:cat>
          <c:val>
            <c:numRef>
              <c:f>'HIV Prev KP_states'!$C$2:$C$11</c:f>
              <c:numCache>
                <c:formatCode>0.0</c:formatCode>
                <c:ptCount val="10"/>
                <c:pt idx="0">
                  <c:v>19.809999999999999</c:v>
                </c:pt>
                <c:pt idx="1">
                  <c:v>16.21</c:v>
                </c:pt>
                <c:pt idx="2">
                  <c:v>12.09</c:v>
                </c:pt>
                <c:pt idx="3">
                  <c:v>10.77</c:v>
                </c:pt>
                <c:pt idx="4">
                  <c:v>10.76</c:v>
                </c:pt>
              </c:numCache>
            </c:numRef>
          </c:val>
          <c:extLst>
            <c:ext xmlns:c16="http://schemas.microsoft.com/office/drawing/2014/chart" uri="{C3380CC4-5D6E-409C-BE32-E72D297353CC}">
              <c16:uniqueId val="{00000004-351F-4353-8834-ECAE805A0338}"/>
            </c:ext>
          </c:extLst>
        </c:ser>
        <c:ser>
          <c:idx val="1"/>
          <c:order val="1"/>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KP_states'!$A$2:$B$11</c:f>
              <c:multiLvlStrCache>
                <c:ptCount val="10"/>
                <c:lvl>
                  <c:pt idx="0">
                    <c:v>Mizoram</c:v>
                  </c:pt>
                  <c:pt idx="1">
                    <c:v>Dehli</c:v>
                  </c:pt>
                  <c:pt idx="2">
                    <c:v>Punjab</c:v>
                  </c:pt>
                  <c:pt idx="3">
                    <c:v>Chhattisgarh</c:v>
                  </c:pt>
                  <c:pt idx="4">
                    <c:v>West Bengal</c:v>
                  </c:pt>
                  <c:pt idx="5">
                    <c:v>Manipur</c:v>
                  </c:pt>
                  <c:pt idx="6">
                    <c:v>Nagaland</c:v>
                  </c:pt>
                  <c:pt idx="7">
                    <c:v>Karnataka</c:v>
                  </c:pt>
                  <c:pt idx="8">
                    <c:v>Mizoram</c:v>
                  </c:pt>
                  <c:pt idx="9">
                    <c:v>Meghalaya</c:v>
                  </c:pt>
                </c:lvl>
                <c:lvl>
                  <c:pt idx="0">
                    <c:v>PWID</c:v>
                  </c:pt>
                  <c:pt idx="5">
                    <c:v>MSM</c:v>
                  </c:pt>
                  <c:pt idx="8">
                    <c:v>FSW</c:v>
                  </c:pt>
                </c:lvl>
              </c:multiLvlStrCache>
            </c:multiLvlStrRef>
          </c:cat>
          <c:val>
            <c:numRef>
              <c:f>'HIV Prev KP_states'!$D$2:$D$11</c:f>
              <c:numCache>
                <c:formatCode>General</c:formatCode>
                <c:ptCount val="10"/>
                <c:pt idx="5" formatCode="0.0">
                  <c:v>8.4</c:v>
                </c:pt>
                <c:pt idx="6" formatCode="0.0">
                  <c:v>7.66</c:v>
                </c:pt>
                <c:pt idx="7" formatCode="0.0">
                  <c:v>5.4</c:v>
                </c:pt>
              </c:numCache>
            </c:numRef>
          </c:val>
          <c:extLst>
            <c:ext xmlns:c16="http://schemas.microsoft.com/office/drawing/2014/chart" uri="{C3380CC4-5D6E-409C-BE32-E72D297353CC}">
              <c16:uniqueId val="{00000005-351F-4353-8834-ECAE805A0338}"/>
            </c:ext>
          </c:extLst>
        </c:ser>
        <c:ser>
          <c:idx val="2"/>
          <c:order val="2"/>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KP_states'!$A$2:$B$11</c:f>
              <c:multiLvlStrCache>
                <c:ptCount val="10"/>
                <c:lvl>
                  <c:pt idx="0">
                    <c:v>Mizoram</c:v>
                  </c:pt>
                  <c:pt idx="1">
                    <c:v>Dehli</c:v>
                  </c:pt>
                  <c:pt idx="2">
                    <c:v>Punjab</c:v>
                  </c:pt>
                  <c:pt idx="3">
                    <c:v>Chhattisgarh</c:v>
                  </c:pt>
                  <c:pt idx="4">
                    <c:v>West Bengal</c:v>
                  </c:pt>
                  <c:pt idx="5">
                    <c:v>Manipur</c:v>
                  </c:pt>
                  <c:pt idx="6">
                    <c:v>Nagaland</c:v>
                  </c:pt>
                  <c:pt idx="7">
                    <c:v>Karnataka</c:v>
                  </c:pt>
                  <c:pt idx="8">
                    <c:v>Mizoram</c:v>
                  </c:pt>
                  <c:pt idx="9">
                    <c:v>Meghalaya</c:v>
                  </c:pt>
                </c:lvl>
                <c:lvl>
                  <c:pt idx="0">
                    <c:v>PWID</c:v>
                  </c:pt>
                  <c:pt idx="5">
                    <c:v>MSM</c:v>
                  </c:pt>
                  <c:pt idx="8">
                    <c:v>FSW</c:v>
                  </c:pt>
                </c:lvl>
              </c:multiLvlStrCache>
            </c:multiLvlStrRef>
          </c:cat>
          <c:val>
            <c:numRef>
              <c:f>'HIV Prev KP_states'!$E$2:$E$11</c:f>
              <c:numCache>
                <c:formatCode>General</c:formatCode>
                <c:ptCount val="10"/>
                <c:pt idx="8" formatCode="0.0">
                  <c:v>24.68</c:v>
                </c:pt>
                <c:pt idx="9" formatCode="0.0">
                  <c:v>5.94</c:v>
                </c:pt>
              </c:numCache>
            </c:numRef>
          </c:val>
          <c:extLst>
            <c:ext xmlns:c16="http://schemas.microsoft.com/office/drawing/2014/chart" uri="{C3380CC4-5D6E-409C-BE32-E72D297353CC}">
              <c16:uniqueId val="{00000006-351F-4353-8834-ECAE805A0338}"/>
            </c:ext>
          </c:extLst>
        </c:ser>
        <c:dLbls>
          <c:dLblPos val="outEnd"/>
          <c:showLegendKey val="0"/>
          <c:showVal val="1"/>
          <c:showCatName val="0"/>
          <c:showSerName val="0"/>
          <c:showPercent val="0"/>
          <c:showBubbleSize val="0"/>
        </c:dLbls>
        <c:gapWidth val="53"/>
        <c:overlap val="100"/>
        <c:axId val="45246720"/>
        <c:axId val="45248512"/>
      </c:barChart>
      <c:scatterChart>
        <c:scatterStyle val="lineMarker"/>
        <c:varyColors val="0"/>
        <c:ser>
          <c:idx val="3"/>
          <c:order val="3"/>
          <c:tx>
            <c:strRef>
              <c:f>'HIV Prev KP_states'!$M$1</c:f>
              <c:strCache>
                <c:ptCount val="1"/>
                <c:pt idx="0">
                  <c:v>5% line</c:v>
                </c:pt>
              </c:strCache>
            </c:strRef>
          </c:tx>
          <c:spPr>
            <a:ln w="19050">
              <a:solidFill>
                <a:srgbClr val="E31837"/>
              </a:solidFill>
              <a:prstDash val="dash"/>
            </a:ln>
          </c:spPr>
          <c:marker>
            <c:symbol val="none"/>
          </c:marker>
          <c:xVal>
            <c:numRef>
              <c:f>'HIV Prev KP_states'!$L$2:$L$3</c:f>
              <c:numCache>
                <c:formatCode>General</c:formatCode>
                <c:ptCount val="2"/>
                <c:pt idx="0">
                  <c:v>5</c:v>
                </c:pt>
                <c:pt idx="1">
                  <c:v>5</c:v>
                </c:pt>
              </c:numCache>
            </c:numRef>
          </c:xVal>
          <c:yVal>
            <c:numRef>
              <c:f>'HIV Prev KP_states'!$M$2:$M$3</c:f>
              <c:numCache>
                <c:formatCode>General</c:formatCode>
                <c:ptCount val="2"/>
                <c:pt idx="0">
                  <c:v>0</c:v>
                </c:pt>
                <c:pt idx="1">
                  <c:v>1</c:v>
                </c:pt>
              </c:numCache>
            </c:numRef>
          </c:yVal>
          <c:smooth val="0"/>
          <c:extLst>
            <c:ext xmlns:c16="http://schemas.microsoft.com/office/drawing/2014/chart" uri="{C3380CC4-5D6E-409C-BE32-E72D297353CC}">
              <c16:uniqueId val="{00000007-351F-4353-8834-ECAE805A0338}"/>
            </c:ext>
          </c:extLst>
        </c:ser>
        <c:dLbls>
          <c:showLegendKey val="0"/>
          <c:showVal val="0"/>
          <c:showCatName val="0"/>
          <c:showSerName val="0"/>
          <c:showPercent val="0"/>
          <c:showBubbleSize val="0"/>
        </c:dLbls>
        <c:axId val="45251968"/>
        <c:axId val="45250432"/>
      </c:scatterChart>
      <c:catAx>
        <c:axId val="45246720"/>
        <c:scaling>
          <c:orientation val="minMax"/>
        </c:scaling>
        <c:delete val="0"/>
        <c:axPos val="l"/>
        <c:numFmt formatCode="General" sourceLinked="0"/>
        <c:majorTickMark val="out"/>
        <c:minorTickMark val="none"/>
        <c:tickLblPos val="nextTo"/>
        <c:crossAx val="45248512"/>
        <c:crosses val="autoZero"/>
        <c:auto val="1"/>
        <c:lblAlgn val="ctr"/>
        <c:lblOffset val="100"/>
        <c:noMultiLvlLbl val="0"/>
      </c:catAx>
      <c:valAx>
        <c:axId val="45248512"/>
        <c:scaling>
          <c:orientation val="minMax"/>
        </c:scaling>
        <c:delete val="0"/>
        <c:axPos val="b"/>
        <c:title>
          <c:tx>
            <c:rich>
              <a:bodyPr/>
              <a:lstStyle/>
              <a:p>
                <a:pPr>
                  <a:defRPr/>
                </a:pPr>
                <a:r>
                  <a:rPr lang="en-GB"/>
                  <a:t>%</a:t>
                </a:r>
              </a:p>
            </c:rich>
          </c:tx>
          <c:layout>
            <c:manualLayout>
              <c:xMode val="edge"/>
              <c:yMode val="edge"/>
              <c:x val="0.97364144501222061"/>
              <c:y val="0.89277160415340839"/>
            </c:manualLayout>
          </c:layout>
          <c:overlay val="0"/>
        </c:title>
        <c:numFmt formatCode="0" sourceLinked="0"/>
        <c:majorTickMark val="out"/>
        <c:minorTickMark val="none"/>
        <c:tickLblPos val="nextTo"/>
        <c:crossAx val="45246720"/>
        <c:crosses val="autoZero"/>
        <c:crossBetween val="between"/>
      </c:valAx>
      <c:valAx>
        <c:axId val="45250432"/>
        <c:scaling>
          <c:orientation val="minMax"/>
          <c:max val="1"/>
          <c:min val="0"/>
        </c:scaling>
        <c:delete val="1"/>
        <c:axPos val="r"/>
        <c:numFmt formatCode="General" sourceLinked="1"/>
        <c:majorTickMark val="out"/>
        <c:minorTickMark val="none"/>
        <c:tickLblPos val="nextTo"/>
        <c:crossAx val="45251968"/>
        <c:crosses val="max"/>
        <c:crossBetween val="midCat"/>
        <c:majorUnit val="0.2"/>
      </c:valAx>
      <c:valAx>
        <c:axId val="45251968"/>
        <c:scaling>
          <c:orientation val="minMax"/>
        </c:scaling>
        <c:delete val="1"/>
        <c:axPos val="b"/>
        <c:numFmt formatCode="General" sourceLinked="1"/>
        <c:majorTickMark val="out"/>
        <c:minorTickMark val="none"/>
        <c:tickLblPos val="nextTo"/>
        <c:crossAx val="45250432"/>
        <c:crosses val="autoZero"/>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58866585338804"/>
          <c:y val="0.14662775848671089"/>
          <c:w val="0.65550230851022495"/>
          <c:h val="0.81611602897463909"/>
        </c:manualLayout>
      </c:layout>
      <c:barChart>
        <c:barDir val="bar"/>
        <c:grouping val="clustered"/>
        <c:varyColors val="0"/>
        <c:ser>
          <c:idx val="0"/>
          <c:order val="0"/>
          <c:tx>
            <c:strRef>
              <c:f>'HIV Prev KP_states_IBBS'!$C$2</c:f>
              <c:strCache>
                <c:ptCount val="1"/>
                <c:pt idx="0">
                  <c:v>Male PWID</c:v>
                </c:pt>
              </c:strCache>
            </c:strRef>
          </c:tx>
          <c:spPr>
            <a:solidFill>
              <a:srgbClr val="00AEEF"/>
            </a:solidFill>
            <a:ln>
              <a:noFill/>
            </a:ln>
          </c:spPr>
          <c:invertIfNegative val="0"/>
          <c:dPt>
            <c:idx val="0"/>
            <c:invertIfNegative val="0"/>
            <c:bubble3D val="0"/>
            <c:extLst>
              <c:ext xmlns:c16="http://schemas.microsoft.com/office/drawing/2014/chart" uri="{C3380CC4-5D6E-409C-BE32-E72D297353CC}">
                <c16:uniqueId val="{00000000-A1A6-493E-B2D6-4FA5F0F2BCB0}"/>
              </c:ext>
            </c:extLst>
          </c:dPt>
          <c:dPt>
            <c:idx val="1"/>
            <c:invertIfNegative val="0"/>
            <c:bubble3D val="0"/>
            <c:extLst>
              <c:ext xmlns:c16="http://schemas.microsoft.com/office/drawing/2014/chart" uri="{C3380CC4-5D6E-409C-BE32-E72D297353CC}">
                <c16:uniqueId val="{00000001-A1A6-493E-B2D6-4FA5F0F2BCB0}"/>
              </c:ext>
            </c:extLst>
          </c:dPt>
          <c:dPt>
            <c:idx val="5"/>
            <c:invertIfNegative val="0"/>
            <c:bubble3D val="0"/>
            <c:extLst>
              <c:ext xmlns:c16="http://schemas.microsoft.com/office/drawing/2014/chart" uri="{C3380CC4-5D6E-409C-BE32-E72D297353CC}">
                <c16:uniqueId val="{00000002-A1A6-493E-B2D6-4FA5F0F2BCB0}"/>
              </c:ext>
            </c:extLst>
          </c:dPt>
          <c:dPt>
            <c:idx val="6"/>
            <c:invertIfNegative val="0"/>
            <c:bubble3D val="0"/>
            <c:extLst>
              <c:ext xmlns:c16="http://schemas.microsoft.com/office/drawing/2014/chart" uri="{C3380CC4-5D6E-409C-BE32-E72D297353CC}">
                <c16:uniqueId val="{00000003-A1A6-493E-B2D6-4FA5F0F2BCB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KP_states_IBBS'!$A$3:$B$13</c:f>
              <c:multiLvlStrCache>
                <c:ptCount val="11"/>
                <c:lvl>
                  <c:pt idx="0">
                    <c:v>Bihar, Uttar Pradesh &amp; Uttarakhand</c:v>
                  </c:pt>
                  <c:pt idx="1">
                    <c:v>Delhi &amp; Rajasthan </c:v>
                  </c:pt>
                  <c:pt idx="2">
                    <c:v>Chhattisgarh &amp; Madhya Pradesh</c:v>
                  </c:pt>
                  <c:pt idx="3">
                    <c:v>Manipur </c:v>
                  </c:pt>
                  <c:pt idx="4">
                    <c:v>Andhra Pradesh</c:v>
                  </c:pt>
                  <c:pt idx="5">
                    <c:v>Gujarat, Goa</c:v>
                  </c:pt>
                  <c:pt idx="6">
                    <c:v>West Bengal, Odisha, Jharkhand</c:v>
                  </c:pt>
                  <c:pt idx="7">
                    <c:v>Maharashtra</c:v>
                  </c:pt>
                  <c:pt idx="8">
                    <c:v>Andhra Pradesh</c:v>
                  </c:pt>
                  <c:pt idx="9">
                    <c:v>Manipur, Mizoram, Nagaland</c:v>
                  </c:pt>
                  <c:pt idx="10">
                    <c:v>Karnataka</c:v>
                  </c:pt>
                </c:lvl>
                <c:lvl>
                  <c:pt idx="0">
                    <c:v>Male PWID</c:v>
                  </c:pt>
                  <c:pt idx="4">
                    <c:v>MSM</c:v>
                  </c:pt>
                  <c:pt idx="7">
                    <c:v>FSW</c:v>
                  </c:pt>
                </c:lvl>
              </c:multiLvlStrCache>
            </c:multiLvlStrRef>
          </c:cat>
          <c:val>
            <c:numRef>
              <c:f>'HIV Prev KP_states_IBBS'!$C$3:$C$13</c:f>
              <c:numCache>
                <c:formatCode>General</c:formatCode>
                <c:ptCount val="11"/>
                <c:pt idx="0">
                  <c:v>27.2</c:v>
                </c:pt>
                <c:pt idx="1">
                  <c:v>21.8</c:v>
                </c:pt>
                <c:pt idx="2">
                  <c:v>13.6</c:v>
                </c:pt>
                <c:pt idx="3">
                  <c:v>12.1</c:v>
                </c:pt>
              </c:numCache>
            </c:numRef>
          </c:val>
          <c:extLst>
            <c:ext xmlns:c16="http://schemas.microsoft.com/office/drawing/2014/chart" uri="{C3380CC4-5D6E-409C-BE32-E72D297353CC}">
              <c16:uniqueId val="{00000004-A1A6-493E-B2D6-4FA5F0F2BCB0}"/>
            </c:ext>
          </c:extLst>
        </c:ser>
        <c:ser>
          <c:idx val="1"/>
          <c:order val="1"/>
          <c:tx>
            <c:strRef>
              <c:f>'HIV Prev KP_states_IBBS'!$D$2</c:f>
              <c:strCache>
                <c:ptCount val="1"/>
                <c:pt idx="0">
                  <c:v>MSM</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KP_states_IBBS'!$A$3:$B$13</c:f>
              <c:multiLvlStrCache>
                <c:ptCount val="11"/>
                <c:lvl>
                  <c:pt idx="0">
                    <c:v>Bihar, Uttar Pradesh &amp; Uttarakhand</c:v>
                  </c:pt>
                  <c:pt idx="1">
                    <c:v>Delhi &amp; Rajasthan </c:v>
                  </c:pt>
                  <c:pt idx="2">
                    <c:v>Chhattisgarh &amp; Madhya Pradesh</c:v>
                  </c:pt>
                  <c:pt idx="3">
                    <c:v>Manipur </c:v>
                  </c:pt>
                  <c:pt idx="4">
                    <c:v>Andhra Pradesh</c:v>
                  </c:pt>
                  <c:pt idx="5">
                    <c:v>Gujarat, Goa</c:v>
                  </c:pt>
                  <c:pt idx="6">
                    <c:v>West Bengal, Odisha, Jharkhand</c:v>
                  </c:pt>
                  <c:pt idx="7">
                    <c:v>Maharashtra</c:v>
                  </c:pt>
                  <c:pt idx="8">
                    <c:v>Andhra Pradesh</c:v>
                  </c:pt>
                  <c:pt idx="9">
                    <c:v>Manipur, Mizoram, Nagaland</c:v>
                  </c:pt>
                  <c:pt idx="10">
                    <c:v>Karnataka</c:v>
                  </c:pt>
                </c:lvl>
                <c:lvl>
                  <c:pt idx="0">
                    <c:v>Male PWID</c:v>
                  </c:pt>
                  <c:pt idx="4">
                    <c:v>MSM</c:v>
                  </c:pt>
                  <c:pt idx="7">
                    <c:v>FSW</c:v>
                  </c:pt>
                </c:lvl>
              </c:multiLvlStrCache>
            </c:multiLvlStrRef>
          </c:cat>
          <c:val>
            <c:numRef>
              <c:f>'HIV Prev KP_states_IBBS'!$D$3:$D$13</c:f>
              <c:numCache>
                <c:formatCode>General</c:formatCode>
                <c:ptCount val="11"/>
                <c:pt idx="4">
                  <c:v>10.1</c:v>
                </c:pt>
                <c:pt idx="5">
                  <c:v>6.8</c:v>
                </c:pt>
                <c:pt idx="6">
                  <c:v>6.7</c:v>
                </c:pt>
              </c:numCache>
            </c:numRef>
          </c:val>
          <c:extLst>
            <c:ext xmlns:c16="http://schemas.microsoft.com/office/drawing/2014/chart" uri="{C3380CC4-5D6E-409C-BE32-E72D297353CC}">
              <c16:uniqueId val="{00000005-A1A6-493E-B2D6-4FA5F0F2BCB0}"/>
            </c:ext>
          </c:extLst>
        </c:ser>
        <c:ser>
          <c:idx val="2"/>
          <c:order val="2"/>
          <c:tx>
            <c:strRef>
              <c:f>'HIV Prev KP_states_IBBS'!$E$2</c:f>
              <c:strCache>
                <c:ptCount val="1"/>
                <c:pt idx="0">
                  <c:v>FSW</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KP_states_IBBS'!$A$3:$B$13</c:f>
              <c:multiLvlStrCache>
                <c:ptCount val="11"/>
                <c:lvl>
                  <c:pt idx="0">
                    <c:v>Bihar, Uttar Pradesh &amp; Uttarakhand</c:v>
                  </c:pt>
                  <c:pt idx="1">
                    <c:v>Delhi &amp; Rajasthan </c:v>
                  </c:pt>
                  <c:pt idx="2">
                    <c:v>Chhattisgarh &amp; Madhya Pradesh</c:v>
                  </c:pt>
                  <c:pt idx="3">
                    <c:v>Manipur </c:v>
                  </c:pt>
                  <c:pt idx="4">
                    <c:v>Andhra Pradesh</c:v>
                  </c:pt>
                  <c:pt idx="5">
                    <c:v>Gujarat, Goa</c:v>
                  </c:pt>
                  <c:pt idx="6">
                    <c:v>West Bengal, Odisha, Jharkhand</c:v>
                  </c:pt>
                  <c:pt idx="7">
                    <c:v>Maharashtra</c:v>
                  </c:pt>
                  <c:pt idx="8">
                    <c:v>Andhra Pradesh</c:v>
                  </c:pt>
                  <c:pt idx="9">
                    <c:v>Manipur, Mizoram, Nagaland</c:v>
                  </c:pt>
                  <c:pt idx="10">
                    <c:v>Karnataka</c:v>
                  </c:pt>
                </c:lvl>
                <c:lvl>
                  <c:pt idx="0">
                    <c:v>Male PWID</c:v>
                  </c:pt>
                  <c:pt idx="4">
                    <c:v>MSM</c:v>
                  </c:pt>
                  <c:pt idx="7">
                    <c:v>FSW</c:v>
                  </c:pt>
                </c:lvl>
              </c:multiLvlStrCache>
            </c:multiLvlStrRef>
          </c:cat>
          <c:val>
            <c:numRef>
              <c:f>'HIV Prev KP_states_IBBS'!$E$3:$E$13</c:f>
              <c:numCache>
                <c:formatCode>General</c:formatCode>
                <c:ptCount val="11"/>
                <c:pt idx="7">
                  <c:v>7.4</c:v>
                </c:pt>
                <c:pt idx="8">
                  <c:v>6.3</c:v>
                </c:pt>
                <c:pt idx="9">
                  <c:v>5.9</c:v>
                </c:pt>
                <c:pt idx="10">
                  <c:v>5.8</c:v>
                </c:pt>
              </c:numCache>
            </c:numRef>
          </c:val>
          <c:extLst>
            <c:ext xmlns:c16="http://schemas.microsoft.com/office/drawing/2014/chart" uri="{C3380CC4-5D6E-409C-BE32-E72D297353CC}">
              <c16:uniqueId val="{00000006-A1A6-493E-B2D6-4FA5F0F2BCB0}"/>
            </c:ext>
          </c:extLst>
        </c:ser>
        <c:dLbls>
          <c:dLblPos val="outEnd"/>
          <c:showLegendKey val="0"/>
          <c:showVal val="1"/>
          <c:showCatName val="0"/>
          <c:showSerName val="0"/>
          <c:showPercent val="0"/>
          <c:showBubbleSize val="0"/>
        </c:dLbls>
        <c:gapWidth val="53"/>
        <c:overlap val="100"/>
        <c:axId val="45334912"/>
        <c:axId val="45336448"/>
      </c:barChart>
      <c:scatterChart>
        <c:scatterStyle val="lineMarker"/>
        <c:varyColors val="0"/>
        <c:ser>
          <c:idx val="3"/>
          <c:order val="3"/>
          <c:tx>
            <c:strRef>
              <c:f>'HIV Prev KP_states_IBBS'!$M$2</c:f>
              <c:strCache>
                <c:ptCount val="1"/>
                <c:pt idx="0">
                  <c:v>t</c:v>
                </c:pt>
              </c:strCache>
            </c:strRef>
          </c:tx>
          <c:spPr>
            <a:ln w="15875">
              <a:solidFill>
                <a:srgbClr val="E31837"/>
              </a:solidFill>
              <a:prstDash val="dash"/>
            </a:ln>
          </c:spPr>
          <c:marker>
            <c:symbol val="none"/>
          </c:marker>
          <c:xVal>
            <c:numRef>
              <c:f>'HIV Prev KP_states_IBBS'!$L$3:$L$4</c:f>
              <c:numCache>
                <c:formatCode>General</c:formatCode>
                <c:ptCount val="2"/>
                <c:pt idx="0">
                  <c:v>5</c:v>
                </c:pt>
                <c:pt idx="1">
                  <c:v>5</c:v>
                </c:pt>
              </c:numCache>
            </c:numRef>
          </c:xVal>
          <c:yVal>
            <c:numRef>
              <c:f>'HIV Prev KP_states_IBBS'!$M$3:$M$4</c:f>
              <c:numCache>
                <c:formatCode>General</c:formatCode>
                <c:ptCount val="2"/>
                <c:pt idx="0">
                  <c:v>0</c:v>
                </c:pt>
                <c:pt idx="1">
                  <c:v>1</c:v>
                </c:pt>
              </c:numCache>
            </c:numRef>
          </c:yVal>
          <c:smooth val="0"/>
          <c:extLst>
            <c:ext xmlns:c16="http://schemas.microsoft.com/office/drawing/2014/chart" uri="{C3380CC4-5D6E-409C-BE32-E72D297353CC}">
              <c16:uniqueId val="{00000007-A1A6-493E-B2D6-4FA5F0F2BCB0}"/>
            </c:ext>
          </c:extLst>
        </c:ser>
        <c:dLbls>
          <c:showLegendKey val="0"/>
          <c:showVal val="0"/>
          <c:showCatName val="0"/>
          <c:showSerName val="0"/>
          <c:showPercent val="0"/>
          <c:showBubbleSize val="0"/>
        </c:dLbls>
        <c:axId val="45344256"/>
        <c:axId val="45342720"/>
      </c:scatterChart>
      <c:catAx>
        <c:axId val="45334912"/>
        <c:scaling>
          <c:orientation val="maxMin"/>
        </c:scaling>
        <c:delete val="0"/>
        <c:axPos val="l"/>
        <c:numFmt formatCode="General" sourceLinked="0"/>
        <c:majorTickMark val="out"/>
        <c:minorTickMark val="none"/>
        <c:tickLblPos val="nextTo"/>
        <c:crossAx val="45336448"/>
        <c:crosses val="autoZero"/>
        <c:auto val="1"/>
        <c:lblAlgn val="ctr"/>
        <c:lblOffset val="100"/>
        <c:noMultiLvlLbl val="0"/>
      </c:catAx>
      <c:valAx>
        <c:axId val="45336448"/>
        <c:scaling>
          <c:orientation val="minMax"/>
        </c:scaling>
        <c:delete val="0"/>
        <c:axPos val="t"/>
        <c:title>
          <c:tx>
            <c:rich>
              <a:bodyPr/>
              <a:lstStyle/>
              <a:p>
                <a:pPr>
                  <a:defRPr/>
                </a:pPr>
                <a:r>
                  <a:rPr lang="en-GB"/>
                  <a:t>%</a:t>
                </a:r>
              </a:p>
            </c:rich>
          </c:tx>
          <c:layout>
            <c:manualLayout>
              <c:xMode val="edge"/>
              <c:yMode val="edge"/>
              <c:x val="0.96829071332436079"/>
              <c:y val="7.2895888013998267E-2"/>
            </c:manualLayout>
          </c:layout>
          <c:overlay val="0"/>
        </c:title>
        <c:numFmt formatCode="General" sourceLinked="1"/>
        <c:majorTickMark val="out"/>
        <c:minorTickMark val="none"/>
        <c:tickLblPos val="nextTo"/>
        <c:crossAx val="45334912"/>
        <c:crosses val="autoZero"/>
        <c:crossBetween val="between"/>
      </c:valAx>
      <c:valAx>
        <c:axId val="45342720"/>
        <c:scaling>
          <c:orientation val="minMax"/>
          <c:max val="1"/>
          <c:min val="0"/>
        </c:scaling>
        <c:delete val="1"/>
        <c:axPos val="r"/>
        <c:numFmt formatCode="General" sourceLinked="1"/>
        <c:majorTickMark val="out"/>
        <c:minorTickMark val="none"/>
        <c:tickLblPos val="nextTo"/>
        <c:crossAx val="45344256"/>
        <c:crosses val="max"/>
        <c:crossBetween val="midCat"/>
        <c:majorUnit val="0.2"/>
      </c:valAx>
      <c:valAx>
        <c:axId val="45344256"/>
        <c:scaling>
          <c:orientation val="minMax"/>
        </c:scaling>
        <c:delete val="1"/>
        <c:axPos val="b"/>
        <c:numFmt formatCode="General" sourceLinked="1"/>
        <c:majorTickMark val="out"/>
        <c:minorTickMark val="none"/>
        <c:tickLblPos val="nextTo"/>
        <c:crossAx val="45342720"/>
        <c:crosses val="autoZero"/>
        <c:crossBetween val="midCat"/>
      </c:valAx>
    </c:plotArea>
    <c:legend>
      <c:legendPos val="t"/>
      <c:legendEntry>
        <c:idx val="3"/>
        <c:delete val="1"/>
      </c:legendEntry>
      <c:layout>
        <c:manualLayout>
          <c:xMode val="edge"/>
          <c:yMode val="edge"/>
          <c:x val="0.8579157349611245"/>
          <c:y val="0.60209799861973778"/>
          <c:w val="0.14208426503887553"/>
          <c:h val="0.24092727539492345"/>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prev_Prisoners'!$C$1</c:f>
              <c:strCache>
                <c:ptCount val="1"/>
                <c:pt idx="0">
                  <c:v>percent</c:v>
                </c:pt>
              </c:strCache>
            </c:strRef>
          </c:tx>
          <c:spPr>
            <a:solidFill>
              <a:srgbClr val="CDC88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1E-459A-94D6-DC38694610F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1E-459A-94D6-DC38694610F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prev_Prisoners'!$B$2:$B$27</c:f>
              <c:strCache>
                <c:ptCount val="26"/>
                <c:pt idx="0">
                  <c:v>Mizoram</c:v>
                </c:pt>
                <c:pt idx="1">
                  <c:v>Punjab</c:v>
                </c:pt>
                <c:pt idx="2">
                  <c:v>Nagaland</c:v>
                </c:pt>
                <c:pt idx="3">
                  <c:v>Assam</c:v>
                </c:pt>
                <c:pt idx="4">
                  <c:v>Chandigarh</c:v>
                </c:pt>
                <c:pt idx="5">
                  <c:v>Telangana</c:v>
                </c:pt>
                <c:pt idx="6">
                  <c:v>Manipur</c:v>
                </c:pt>
                <c:pt idx="7">
                  <c:v>Delhi</c:v>
                </c:pt>
                <c:pt idx="8">
                  <c:v>India</c:v>
                </c:pt>
                <c:pt idx="9">
                  <c:v>Andhra Pradesh</c:v>
                </c:pt>
                <c:pt idx="10">
                  <c:v>Gujarat</c:v>
                </c:pt>
                <c:pt idx="11">
                  <c:v>Karnataka</c:v>
                </c:pt>
                <c:pt idx="12">
                  <c:v>Uttarakhand</c:v>
                </c:pt>
                <c:pt idx="13">
                  <c:v>Maharashtra</c:v>
                </c:pt>
                <c:pt idx="14">
                  <c:v>Madhya Pradesh</c:v>
                </c:pt>
                <c:pt idx="15">
                  <c:v>Haryana</c:v>
                </c:pt>
                <c:pt idx="16">
                  <c:v>Tripura</c:v>
                </c:pt>
                <c:pt idx="17">
                  <c:v>Himachal Pradesh</c:v>
                </c:pt>
                <c:pt idx="18">
                  <c:v>Odisha</c:v>
                </c:pt>
                <c:pt idx="19">
                  <c:v>West Bengal</c:v>
                </c:pt>
                <c:pt idx="20">
                  <c:v>Rajasthan</c:v>
                </c:pt>
                <c:pt idx="21">
                  <c:v>Tamil Nadu</c:v>
                </c:pt>
                <c:pt idx="22">
                  <c:v>Chhattisgarh</c:v>
                </c:pt>
                <c:pt idx="23">
                  <c:v>Jharkhand</c:v>
                </c:pt>
                <c:pt idx="24">
                  <c:v>Uttar Pradesh</c:v>
                </c:pt>
                <c:pt idx="25">
                  <c:v>Kerala</c:v>
                </c:pt>
              </c:strCache>
            </c:strRef>
          </c:cat>
          <c:val>
            <c:numRef>
              <c:f>'HIV prev_Prisoners'!$C$2:$C$27</c:f>
              <c:numCache>
                <c:formatCode>General</c:formatCode>
                <c:ptCount val="26"/>
                <c:pt idx="0">
                  <c:v>20.8</c:v>
                </c:pt>
                <c:pt idx="1">
                  <c:v>6.7</c:v>
                </c:pt>
                <c:pt idx="2">
                  <c:v>4.7</c:v>
                </c:pt>
                <c:pt idx="3">
                  <c:v>4.4000000000000004</c:v>
                </c:pt>
                <c:pt idx="4">
                  <c:v>4</c:v>
                </c:pt>
                <c:pt idx="5">
                  <c:v>3</c:v>
                </c:pt>
                <c:pt idx="6">
                  <c:v>3</c:v>
                </c:pt>
                <c:pt idx="7">
                  <c:v>2.4</c:v>
                </c:pt>
                <c:pt idx="8">
                  <c:v>2.1</c:v>
                </c:pt>
                <c:pt idx="9">
                  <c:v>1.9</c:v>
                </c:pt>
                <c:pt idx="10">
                  <c:v>1.5</c:v>
                </c:pt>
                <c:pt idx="11">
                  <c:v>1.3</c:v>
                </c:pt>
                <c:pt idx="12">
                  <c:v>1.3</c:v>
                </c:pt>
                <c:pt idx="13">
                  <c:v>1.1000000000000001</c:v>
                </c:pt>
                <c:pt idx="14">
                  <c:v>0.9</c:v>
                </c:pt>
                <c:pt idx="15">
                  <c:v>0.9</c:v>
                </c:pt>
                <c:pt idx="16">
                  <c:v>0.8</c:v>
                </c:pt>
                <c:pt idx="17">
                  <c:v>0.8</c:v>
                </c:pt>
                <c:pt idx="18">
                  <c:v>0.7</c:v>
                </c:pt>
                <c:pt idx="19">
                  <c:v>0.6</c:v>
                </c:pt>
                <c:pt idx="20">
                  <c:v>0.5</c:v>
                </c:pt>
                <c:pt idx="21">
                  <c:v>0.4</c:v>
                </c:pt>
                <c:pt idx="22">
                  <c:v>0.3</c:v>
                </c:pt>
                <c:pt idx="23">
                  <c:v>0.1</c:v>
                </c:pt>
                <c:pt idx="24">
                  <c:v>0.1</c:v>
                </c:pt>
                <c:pt idx="25">
                  <c:v>0</c:v>
                </c:pt>
              </c:numCache>
            </c:numRef>
          </c:val>
          <c:extLst>
            <c:ext xmlns:c16="http://schemas.microsoft.com/office/drawing/2014/chart" uri="{C3380CC4-5D6E-409C-BE32-E72D297353CC}">
              <c16:uniqueId val="{00000002-1B1E-459A-94D6-DC38694610FA}"/>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'HIV prev_Prisoners'!$G$26</c:f>
              <c:strCache>
                <c:ptCount val="1"/>
                <c:pt idx="0">
                  <c:v>Threshold</c:v>
                </c:pt>
              </c:strCache>
            </c:strRef>
          </c:tx>
          <c:spPr>
            <a:ln w="19050" cap="rnd">
              <a:solidFill>
                <a:srgbClr val="E31837"/>
              </a:solidFill>
              <a:prstDash val="dash"/>
              <a:round/>
            </a:ln>
            <a:effectLst/>
          </c:spPr>
          <c:marker>
            <c:symbol val="none"/>
          </c:marker>
          <c:xVal>
            <c:numRef>
              <c:f>'HIV prev_Prisoners'!$F$27:$F$28</c:f>
              <c:numCache>
                <c:formatCode>General</c:formatCode>
                <c:ptCount val="2"/>
                <c:pt idx="0">
                  <c:v>0</c:v>
                </c:pt>
                <c:pt idx="1">
                  <c:v>1</c:v>
                </c:pt>
              </c:numCache>
            </c:numRef>
          </c:xVal>
          <c:yVal>
            <c:numRef>
              <c:f>'HIV prev_Prisoners'!$G$27:$G$28</c:f>
              <c:numCache>
                <c:formatCode>General</c:formatCode>
                <c:ptCount val="2"/>
                <c:pt idx="0">
                  <c:v>5</c:v>
                </c:pt>
                <c:pt idx="1">
                  <c:v>5</c:v>
                </c:pt>
              </c:numCache>
            </c:numRef>
          </c:yVal>
          <c:smooth val="1"/>
          <c:extLst>
            <c:ext xmlns:c16="http://schemas.microsoft.com/office/drawing/2014/chart" uri="{C3380CC4-5D6E-409C-BE32-E72D297353CC}">
              <c16:uniqueId val="{00000003-1B1E-459A-94D6-DC38694610FA}"/>
            </c:ext>
          </c:extLst>
        </c:ser>
        <c:dLbls>
          <c:showLegendKey val="0"/>
          <c:showVal val="0"/>
          <c:showCatName val="0"/>
          <c:showSerName val="0"/>
          <c:showPercent val="0"/>
          <c:showBubbleSize val="0"/>
        </c:dLbls>
        <c:axId val="451004200"/>
        <c:axId val="451006496"/>
      </c:scatterChart>
      <c:catAx>
        <c:axId val="6763730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valAx>
      <c:valAx>
        <c:axId val="451006496"/>
        <c:scaling>
          <c:orientation val="minMax"/>
          <c:max val="25"/>
        </c:scaling>
        <c:delete val="1"/>
        <c:axPos val="r"/>
        <c:numFmt formatCode="General" sourceLinked="1"/>
        <c:majorTickMark val="out"/>
        <c:minorTickMark val="none"/>
        <c:tickLblPos val="nextTo"/>
        <c:crossAx val="451004200"/>
        <c:crosses val="max"/>
        <c:crossBetween val="midCat"/>
      </c:valAx>
      <c:valAx>
        <c:axId val="451004200"/>
        <c:scaling>
          <c:orientation val="minMax"/>
          <c:max val="1"/>
        </c:scaling>
        <c:delete val="1"/>
        <c:axPos val="t"/>
        <c:numFmt formatCode="General" sourceLinked="1"/>
        <c:majorTickMark val="out"/>
        <c:minorTickMark val="none"/>
        <c:tickLblPos val="nextTo"/>
        <c:crossAx val="451006496"/>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prev_ANC'!$C$1</c:f>
              <c:strCache>
                <c:ptCount val="1"/>
                <c:pt idx="0">
                  <c:v>Prevalence</c:v>
                </c:pt>
              </c:strCache>
            </c:strRef>
          </c:tx>
          <c:spPr>
            <a:solidFill>
              <a:srgbClr val="F26B73"/>
            </a:solidFill>
            <a:ln>
              <a:noFill/>
            </a:ln>
            <a:effectLst/>
          </c:spPr>
          <c:invertIfNegative val="0"/>
          <c:dPt>
            <c:idx val="35"/>
            <c:invertIfNegative val="0"/>
            <c:bubble3D val="0"/>
            <c:spPr>
              <a:pattFill prst="dkUpDiag">
                <a:fgClr>
                  <a:srgbClr val="F26B73"/>
                </a:fgClr>
                <a:bgClr>
                  <a:schemeClr val="bg1"/>
                </a:bgClr>
              </a:pattFill>
              <a:ln>
                <a:noFill/>
              </a:ln>
              <a:effectLst/>
            </c:spPr>
            <c:extLst>
              <c:ext xmlns:c16="http://schemas.microsoft.com/office/drawing/2014/chart" uri="{C3380CC4-5D6E-409C-BE32-E72D297353CC}">
                <c16:uniqueId val="{00000001-1A96-4088-B3ED-B033F723FDFB}"/>
              </c:ext>
            </c:extLst>
          </c:dPt>
          <c:dLbls>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96-4088-B3ED-B033F723FDF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prev_ANC'!$B$2:$B$37</c:f>
              <c:strCache>
                <c:ptCount val="36"/>
                <c:pt idx="0">
                  <c:v>Nagaland</c:v>
                </c:pt>
                <c:pt idx="1">
                  <c:v>Mizoram</c:v>
                </c:pt>
                <c:pt idx="2">
                  <c:v>Tripura</c:v>
                </c:pt>
                <c:pt idx="3">
                  <c:v>Manipur</c:v>
                </c:pt>
                <c:pt idx="4">
                  <c:v>Meghalaya</c:v>
                </c:pt>
                <c:pt idx="5">
                  <c:v>Gujarat</c:v>
                </c:pt>
                <c:pt idx="6">
                  <c:v>Bihar</c:v>
                </c:pt>
                <c:pt idx="7">
                  <c:v>Odisha</c:v>
                </c:pt>
                <c:pt idx="8">
                  <c:v>Chhattisgarh</c:v>
                </c:pt>
                <c:pt idx="9">
                  <c:v>Andhra Pradesh</c:v>
                </c:pt>
                <c:pt idx="10">
                  <c:v>Chandigarh U.T.</c:v>
                </c:pt>
                <c:pt idx="11">
                  <c:v>Dadra &amp; Nagar Haveli</c:v>
                </c:pt>
                <c:pt idx="12">
                  <c:v>Maharashtra</c:v>
                </c:pt>
                <c:pt idx="13">
                  <c:v>Telangana</c:v>
                </c:pt>
                <c:pt idx="14">
                  <c:v>West Bengal</c:v>
                </c:pt>
                <c:pt idx="15">
                  <c:v>Karnataka</c:v>
                </c:pt>
                <c:pt idx="16">
                  <c:v>Delhi</c:v>
                </c:pt>
                <c:pt idx="17">
                  <c:v>Tamil Nadu</c:v>
                </c:pt>
                <c:pt idx="18">
                  <c:v>Haryana</c:v>
                </c:pt>
                <c:pt idx="19">
                  <c:v>Uttar Pradesh</c:v>
                </c:pt>
                <c:pt idx="20">
                  <c:v>Rajasthan</c:v>
                </c:pt>
                <c:pt idx="21">
                  <c:v>Punjab</c:v>
                </c:pt>
                <c:pt idx="22">
                  <c:v>Assam</c:v>
                </c:pt>
                <c:pt idx="23">
                  <c:v>Sikkim</c:v>
                </c:pt>
                <c:pt idx="24">
                  <c:v>Jharkhand</c:v>
                </c:pt>
                <c:pt idx="25">
                  <c:v>Madhya Pradesh</c:v>
                </c:pt>
                <c:pt idx="26">
                  <c:v>Goa</c:v>
                </c:pt>
                <c:pt idx="27">
                  <c:v>Andaman &amp; Nicobar Islands</c:v>
                </c:pt>
                <c:pt idx="28">
                  <c:v>Kerala</c:v>
                </c:pt>
                <c:pt idx="29">
                  <c:v>Himachal Pradesh</c:v>
                </c:pt>
                <c:pt idx="30">
                  <c:v>Jammu &amp; Kashmir</c:v>
                </c:pt>
                <c:pt idx="31">
                  <c:v>Uttarakhand</c:v>
                </c:pt>
                <c:pt idx="32">
                  <c:v>Arunachal Pradesh</c:v>
                </c:pt>
                <c:pt idx="33">
                  <c:v>Daman &amp; Diu</c:v>
                </c:pt>
                <c:pt idx="34">
                  <c:v>Puducherry</c:v>
                </c:pt>
                <c:pt idx="35">
                  <c:v>India</c:v>
                </c:pt>
              </c:strCache>
            </c:strRef>
          </c:cat>
          <c:val>
            <c:numRef>
              <c:f>'HIV prev_ANC'!$C$2:$C$37</c:f>
              <c:numCache>
                <c:formatCode>General</c:formatCode>
                <c:ptCount val="36"/>
                <c:pt idx="0">
                  <c:v>1.66</c:v>
                </c:pt>
                <c:pt idx="1">
                  <c:v>0.91</c:v>
                </c:pt>
                <c:pt idx="2">
                  <c:v>0.63</c:v>
                </c:pt>
                <c:pt idx="3">
                  <c:v>0.51</c:v>
                </c:pt>
                <c:pt idx="4">
                  <c:v>0.45</c:v>
                </c:pt>
                <c:pt idx="5">
                  <c:v>0.39</c:v>
                </c:pt>
                <c:pt idx="6">
                  <c:v>0.38</c:v>
                </c:pt>
                <c:pt idx="7">
                  <c:v>0.35</c:v>
                </c:pt>
                <c:pt idx="8">
                  <c:v>0.33</c:v>
                </c:pt>
                <c:pt idx="9">
                  <c:v>0.3</c:v>
                </c:pt>
                <c:pt idx="10">
                  <c:v>0.25</c:v>
                </c:pt>
                <c:pt idx="11">
                  <c:v>0.25</c:v>
                </c:pt>
                <c:pt idx="12">
                  <c:v>0.23</c:v>
                </c:pt>
                <c:pt idx="13">
                  <c:v>0.23</c:v>
                </c:pt>
                <c:pt idx="14">
                  <c:v>0.23</c:v>
                </c:pt>
                <c:pt idx="15">
                  <c:v>0.22</c:v>
                </c:pt>
                <c:pt idx="16">
                  <c:v>0.18</c:v>
                </c:pt>
                <c:pt idx="17">
                  <c:v>0.18</c:v>
                </c:pt>
                <c:pt idx="18">
                  <c:v>0.16</c:v>
                </c:pt>
                <c:pt idx="19">
                  <c:v>0.16</c:v>
                </c:pt>
                <c:pt idx="20">
                  <c:v>0.14000000000000001</c:v>
                </c:pt>
                <c:pt idx="21">
                  <c:v>0.13</c:v>
                </c:pt>
                <c:pt idx="22">
                  <c:v>0.12</c:v>
                </c:pt>
                <c:pt idx="23">
                  <c:v>0.1</c:v>
                </c:pt>
                <c:pt idx="24">
                  <c:v>0.09</c:v>
                </c:pt>
                <c:pt idx="25">
                  <c:v>0.09</c:v>
                </c:pt>
                <c:pt idx="26">
                  <c:v>0.08</c:v>
                </c:pt>
                <c:pt idx="27">
                  <c:v>0.06</c:v>
                </c:pt>
                <c:pt idx="28">
                  <c:v>0.04</c:v>
                </c:pt>
                <c:pt idx="29">
                  <c:v>0.03</c:v>
                </c:pt>
                <c:pt idx="30">
                  <c:v>0.03</c:v>
                </c:pt>
                <c:pt idx="31">
                  <c:v>0.03</c:v>
                </c:pt>
                <c:pt idx="32">
                  <c:v>0</c:v>
                </c:pt>
                <c:pt idx="33">
                  <c:v>0</c:v>
                </c:pt>
                <c:pt idx="34">
                  <c:v>0</c:v>
                </c:pt>
                <c:pt idx="35">
                  <c:v>0.24</c:v>
                </c:pt>
              </c:numCache>
            </c:numRef>
          </c:val>
          <c:extLst>
            <c:ext xmlns:c16="http://schemas.microsoft.com/office/drawing/2014/chart" uri="{C3380CC4-5D6E-409C-BE32-E72D297353CC}">
              <c16:uniqueId val="{00000002-1A96-4088-B3ED-B033F723FDFB}"/>
            </c:ext>
          </c:extLst>
        </c:ser>
        <c:dLbls>
          <c:showLegendKey val="0"/>
          <c:showVal val="0"/>
          <c:showCatName val="0"/>
          <c:showSerName val="0"/>
          <c:showPercent val="0"/>
          <c:showBubbleSize val="0"/>
        </c:dLbls>
        <c:gapWidth val="99"/>
        <c:overlap val="100"/>
        <c:axId val="817604240"/>
        <c:axId val="817598008"/>
      </c:barChart>
      <c:catAx>
        <c:axId val="817604240"/>
        <c:scaling>
          <c:orientation val="minMax"/>
        </c:scaling>
        <c:delete val="0"/>
        <c:axPos val="b"/>
        <c:numFmt formatCode="General" sourceLinked="1"/>
        <c:majorTickMark val="out"/>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598008"/>
        <c:crosses val="autoZero"/>
        <c:auto val="1"/>
        <c:lblAlgn val="ctr"/>
        <c:lblOffset val="100"/>
        <c:noMultiLvlLbl val="0"/>
      </c:catAx>
      <c:valAx>
        <c:axId val="817598008"/>
        <c:scaling>
          <c:orientation val="minMax"/>
          <c:max val="2"/>
        </c:scaling>
        <c:delete val="0"/>
        <c:axPos val="l"/>
        <c:majorGridlines>
          <c:spPr>
            <a:ln w="9525" cap="flat" cmpd="sng" algn="ctr">
              <a:solidFill>
                <a:sysClr val="window" lastClr="FFFFFF">
                  <a:lumMod val="75000"/>
                </a:sysClr>
              </a:solidFill>
              <a:prstDash val="lg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749587395242564E-2"/>
              <c:y val="0"/>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ysClr val="window" lastClr="FFFFFF">
                <a:lumMod val="65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604240"/>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IBBS 2014-15</a:t>
            </a:r>
          </a:p>
        </c:rich>
      </c:tx>
      <c:overlay val="0"/>
    </c:title>
    <c:autoTitleDeleted val="0"/>
    <c:plotArea>
      <c:layout>
        <c:manualLayout>
          <c:layoutTarget val="inner"/>
          <c:xMode val="edge"/>
          <c:yMode val="edge"/>
          <c:x val="0.12478674912189244"/>
          <c:y val="0.14950262545438542"/>
          <c:w val="0.80798741379162997"/>
          <c:h val="0.75548537112115444"/>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00A99A"/>
              </a:solidFill>
              <a:ln>
                <a:noFill/>
              </a:ln>
            </c:spPr>
            <c:extLst>
              <c:ext xmlns:c16="http://schemas.microsoft.com/office/drawing/2014/chart" uri="{C3380CC4-5D6E-409C-BE32-E72D297353CC}">
                <c16:uniqueId val="{00000001-2CD8-4633-B1DF-D9489C50FBDF}"/>
              </c:ext>
            </c:extLst>
          </c:dPt>
          <c:dPt>
            <c:idx val="1"/>
            <c:invertIfNegative val="0"/>
            <c:bubble3D val="0"/>
            <c:spPr>
              <a:solidFill>
                <a:srgbClr val="F15B40"/>
              </a:solidFill>
              <a:ln>
                <a:noFill/>
              </a:ln>
            </c:spPr>
            <c:extLst>
              <c:ext xmlns:c16="http://schemas.microsoft.com/office/drawing/2014/chart" uri="{C3380CC4-5D6E-409C-BE32-E72D297353CC}">
                <c16:uniqueId val="{00000003-2CD8-4633-B1DF-D9489C50FBDF}"/>
              </c:ext>
            </c:extLst>
          </c:dPt>
          <c:dPt>
            <c:idx val="2"/>
            <c:invertIfNegative val="0"/>
            <c:bubble3D val="0"/>
            <c:spPr>
              <a:solidFill>
                <a:srgbClr val="78A7B7"/>
              </a:solidFill>
              <a:ln>
                <a:noFill/>
              </a:ln>
            </c:spPr>
            <c:extLst>
              <c:ext xmlns:c16="http://schemas.microsoft.com/office/drawing/2014/chart" uri="{C3380CC4-5D6E-409C-BE32-E72D297353CC}">
                <c16:uniqueId val="{00000005-2CD8-4633-B1DF-D9489C50FBDF}"/>
              </c:ext>
            </c:extLst>
          </c:dPt>
          <c:dPt>
            <c:idx val="3"/>
            <c:invertIfNegative val="0"/>
            <c:bubble3D val="0"/>
            <c:spPr>
              <a:solidFill>
                <a:srgbClr val="00AEEF"/>
              </a:solidFill>
              <a:ln>
                <a:noFill/>
              </a:ln>
            </c:spPr>
            <c:extLst>
              <c:ext xmlns:c16="http://schemas.microsoft.com/office/drawing/2014/chart" uri="{C3380CC4-5D6E-409C-BE32-E72D297353CC}">
                <c16:uniqueId val="{00000007-2CD8-4633-B1DF-D9489C50FBDF}"/>
              </c:ext>
            </c:extLst>
          </c:dPt>
          <c:dLbls>
            <c:dLbl>
              <c:idx val="0"/>
              <c:layout>
                <c:manualLayout>
                  <c:x val="2.0481310803891449E-3"/>
                  <c:y val="1.1444919597186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D8-4633-B1DF-D9489C50F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KP'!$A$5:$A$8</c:f>
              <c:strCache>
                <c:ptCount val="4"/>
                <c:pt idx="0">
                  <c:v>FSW</c:v>
                </c:pt>
                <c:pt idx="1">
                  <c:v>MSM</c:v>
                </c:pt>
                <c:pt idx="2">
                  <c:v>Hijra/TG</c:v>
                </c:pt>
                <c:pt idx="3">
                  <c:v>PWID</c:v>
                </c:pt>
              </c:strCache>
            </c:strRef>
          </c:cat>
          <c:val>
            <c:numRef>
              <c:f>'Condom use KP'!$B$5:$B$8</c:f>
              <c:numCache>
                <c:formatCode>0</c:formatCode>
                <c:ptCount val="4"/>
                <c:pt idx="0">
                  <c:v>90.8</c:v>
                </c:pt>
                <c:pt idx="1">
                  <c:v>83.9</c:v>
                </c:pt>
                <c:pt idx="2">
                  <c:v>79.7</c:v>
                </c:pt>
                <c:pt idx="3">
                  <c:v>77.400000000000006</c:v>
                </c:pt>
              </c:numCache>
            </c:numRef>
          </c:val>
          <c:extLst>
            <c:ext xmlns:c16="http://schemas.microsoft.com/office/drawing/2014/chart" uri="{C3380CC4-5D6E-409C-BE32-E72D297353CC}">
              <c16:uniqueId val="{00000008-2CD8-4633-B1DF-D9489C50FBDF}"/>
            </c:ext>
          </c:extLst>
        </c:ser>
        <c:ser>
          <c:idx val="1"/>
          <c:order val="1"/>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KP'!$A$5:$A$8</c:f>
              <c:strCache>
                <c:ptCount val="4"/>
                <c:pt idx="0">
                  <c:v>FSW</c:v>
                </c:pt>
                <c:pt idx="1">
                  <c:v>MSM</c:v>
                </c:pt>
                <c:pt idx="2">
                  <c:v>Hijra/TG</c:v>
                </c:pt>
                <c:pt idx="3">
                  <c:v>PWID</c:v>
                </c:pt>
              </c:strCache>
            </c:strRef>
          </c:cat>
          <c:val>
            <c:numRef>
              <c:f>'Condom use KP'!$C$5:$C$7</c:f>
              <c:numCache>
                <c:formatCode>General</c:formatCode>
                <c:ptCount val="3"/>
              </c:numCache>
            </c:numRef>
          </c:val>
          <c:extLst>
            <c:ext xmlns:c16="http://schemas.microsoft.com/office/drawing/2014/chart" uri="{C3380CC4-5D6E-409C-BE32-E72D297353CC}">
              <c16:uniqueId val="{00000009-2CD8-4633-B1DF-D9489C50FBDF}"/>
            </c:ext>
          </c:extLst>
        </c:ser>
        <c:ser>
          <c:idx val="2"/>
          <c:order val="2"/>
          <c:spPr>
            <a:solidFill>
              <a:srgbClr val="F78E1E"/>
            </a:solidFill>
            <a:ln>
              <a:noFill/>
            </a:ln>
          </c:spPr>
          <c:invertIfNegative val="0"/>
          <c:dLbls>
            <c:dLbl>
              <c:idx val="4"/>
              <c:layout>
                <c:manualLayout>
                  <c:x val="0"/>
                  <c:y val="7.62994639812461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D8-4633-B1DF-D9489C50F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KP'!$A$5:$A$8</c:f>
              <c:strCache>
                <c:ptCount val="4"/>
                <c:pt idx="0">
                  <c:v>FSW</c:v>
                </c:pt>
                <c:pt idx="1">
                  <c:v>MSM</c:v>
                </c:pt>
                <c:pt idx="2">
                  <c:v>Hijra/TG</c:v>
                </c:pt>
                <c:pt idx="3">
                  <c:v>PWID</c:v>
                </c:pt>
              </c:strCache>
            </c:strRef>
          </c:cat>
          <c:val>
            <c:numRef>
              <c:f>'Condom use KP'!$D$5:$D$7</c:f>
              <c:numCache>
                <c:formatCode>General</c:formatCode>
                <c:ptCount val="3"/>
              </c:numCache>
            </c:numRef>
          </c:val>
          <c:extLst>
            <c:ext xmlns:c16="http://schemas.microsoft.com/office/drawing/2014/chart" uri="{C3380CC4-5D6E-409C-BE32-E72D297353CC}">
              <c16:uniqueId val="{0000000B-2CD8-4633-B1DF-D9489C50FBDF}"/>
            </c:ext>
          </c:extLst>
        </c:ser>
        <c:dLbls>
          <c:showLegendKey val="0"/>
          <c:showVal val="0"/>
          <c:showCatName val="0"/>
          <c:showSerName val="0"/>
          <c:showPercent val="0"/>
          <c:showBubbleSize val="0"/>
        </c:dLbls>
        <c:gapWidth val="102"/>
        <c:overlap val="100"/>
        <c:axId val="45657472"/>
        <c:axId val="45667456"/>
      </c:barChart>
      <c:scatterChart>
        <c:scatterStyle val="lineMarker"/>
        <c:varyColors val="0"/>
        <c:ser>
          <c:idx val="3"/>
          <c:order val="3"/>
          <c:tx>
            <c:strRef>
              <c:f>'Condom use KP'!$M$1</c:f>
              <c:strCache>
                <c:ptCount val="1"/>
                <c:pt idx="0">
                  <c:v>t</c:v>
                </c:pt>
              </c:strCache>
            </c:strRef>
          </c:tx>
          <c:spPr>
            <a:ln w="19050">
              <a:solidFill>
                <a:srgbClr val="E31837"/>
              </a:solidFill>
              <a:prstDash val="dash"/>
            </a:ln>
          </c:spPr>
          <c:marker>
            <c:symbol val="none"/>
          </c:marker>
          <c:xVal>
            <c:numRef>
              <c:f>'Condom use KP'!$L$2:$L$3</c:f>
              <c:numCache>
                <c:formatCode>General</c:formatCode>
                <c:ptCount val="2"/>
                <c:pt idx="0">
                  <c:v>0</c:v>
                </c:pt>
                <c:pt idx="1">
                  <c:v>1</c:v>
                </c:pt>
              </c:numCache>
            </c:numRef>
          </c:xVal>
          <c:yVal>
            <c:numRef>
              <c:f>'Condom use KP'!$M$2:$M$3</c:f>
              <c:numCache>
                <c:formatCode>General</c:formatCode>
                <c:ptCount val="2"/>
                <c:pt idx="0">
                  <c:v>90</c:v>
                </c:pt>
                <c:pt idx="1">
                  <c:v>90</c:v>
                </c:pt>
              </c:numCache>
            </c:numRef>
          </c:yVal>
          <c:smooth val="0"/>
          <c:extLst>
            <c:ext xmlns:c16="http://schemas.microsoft.com/office/drawing/2014/chart" uri="{C3380CC4-5D6E-409C-BE32-E72D297353CC}">
              <c16:uniqueId val="{0000000C-2CD8-4633-B1DF-D9489C50FBDF}"/>
            </c:ext>
          </c:extLst>
        </c:ser>
        <c:dLbls>
          <c:showLegendKey val="0"/>
          <c:showVal val="0"/>
          <c:showCatName val="0"/>
          <c:showSerName val="0"/>
          <c:showPercent val="0"/>
          <c:showBubbleSize val="0"/>
        </c:dLbls>
        <c:axId val="45671168"/>
        <c:axId val="45669376"/>
      </c:scatterChart>
      <c:catAx>
        <c:axId val="45657472"/>
        <c:scaling>
          <c:orientation val="minMax"/>
        </c:scaling>
        <c:delete val="0"/>
        <c:axPos val="b"/>
        <c:numFmt formatCode="General" sourceLinked="1"/>
        <c:majorTickMark val="out"/>
        <c:minorTickMark val="none"/>
        <c:tickLblPos val="nextTo"/>
        <c:crossAx val="45667456"/>
        <c:crosses val="autoZero"/>
        <c:auto val="1"/>
        <c:lblAlgn val="ctr"/>
        <c:lblOffset val="100"/>
        <c:noMultiLvlLbl val="0"/>
      </c:catAx>
      <c:valAx>
        <c:axId val="45667456"/>
        <c:scaling>
          <c:orientation val="minMax"/>
          <c:max val="100"/>
          <c:min val="0"/>
        </c:scaling>
        <c:delete val="0"/>
        <c:axPos val="l"/>
        <c:title>
          <c:tx>
            <c:rich>
              <a:bodyPr rot="0" vert="horz"/>
              <a:lstStyle/>
              <a:p>
                <a:pPr>
                  <a:defRPr/>
                </a:pPr>
                <a:r>
                  <a:rPr lang="en-US"/>
                  <a:t>%</a:t>
                </a:r>
              </a:p>
            </c:rich>
          </c:tx>
          <c:layout>
            <c:manualLayout>
              <c:xMode val="edge"/>
              <c:yMode val="edge"/>
              <c:x val="6.734066585194238E-3"/>
              <c:y val="0.11128762007353997"/>
            </c:manualLayout>
          </c:layout>
          <c:overlay val="0"/>
        </c:title>
        <c:numFmt formatCode="0" sourceLinked="1"/>
        <c:majorTickMark val="out"/>
        <c:minorTickMark val="none"/>
        <c:tickLblPos val="nextTo"/>
        <c:crossAx val="45657472"/>
        <c:crosses val="autoZero"/>
        <c:crossBetween val="between"/>
        <c:majorUnit val="10"/>
      </c:valAx>
      <c:valAx>
        <c:axId val="45669376"/>
        <c:scaling>
          <c:orientation val="minMax"/>
          <c:max val="100"/>
          <c:min val="0"/>
        </c:scaling>
        <c:delete val="1"/>
        <c:axPos val="r"/>
        <c:numFmt formatCode="General" sourceLinked="1"/>
        <c:majorTickMark val="out"/>
        <c:minorTickMark val="none"/>
        <c:tickLblPos val="nextTo"/>
        <c:crossAx val="45671168"/>
        <c:crosses val="max"/>
        <c:crossBetween val="midCat"/>
      </c:valAx>
      <c:valAx>
        <c:axId val="45671168"/>
        <c:scaling>
          <c:orientation val="minMax"/>
          <c:max val="1"/>
          <c:min val="0"/>
        </c:scaling>
        <c:delete val="1"/>
        <c:axPos val="t"/>
        <c:numFmt formatCode="General" sourceLinked="1"/>
        <c:majorTickMark val="out"/>
        <c:minorTickMark val="none"/>
        <c:tickLblPos val="nextTo"/>
        <c:crossAx val="45669376"/>
        <c:crosses val="max"/>
        <c:crossBetween val="midCat"/>
        <c:majorUnit val="0.2"/>
      </c:valAx>
    </c:plotArea>
    <c:plotVisOnly val="1"/>
    <c:dispBlanksAs val="gap"/>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BSS 2019-20</a:t>
            </a:r>
          </a:p>
        </c:rich>
      </c:tx>
      <c:overlay val="0"/>
    </c:title>
    <c:autoTitleDeleted val="0"/>
    <c:plotArea>
      <c:layout>
        <c:manualLayout>
          <c:layoutTarget val="inner"/>
          <c:xMode val="edge"/>
          <c:yMode val="edge"/>
          <c:x val="0.14174531874790819"/>
          <c:y val="0.1510212603648077"/>
          <c:w val="0.84051500000000001"/>
          <c:h val="0.75396673621073218"/>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00A99A"/>
              </a:solidFill>
              <a:ln>
                <a:noFill/>
              </a:ln>
            </c:spPr>
            <c:extLst>
              <c:ext xmlns:c16="http://schemas.microsoft.com/office/drawing/2014/chart" uri="{C3380CC4-5D6E-409C-BE32-E72D297353CC}">
                <c16:uniqueId val="{00000001-A1D3-4903-A31F-D770726131DC}"/>
              </c:ext>
            </c:extLst>
          </c:dPt>
          <c:dPt>
            <c:idx val="1"/>
            <c:invertIfNegative val="0"/>
            <c:bubble3D val="0"/>
            <c:spPr>
              <a:solidFill>
                <a:srgbClr val="F15B40"/>
              </a:solidFill>
              <a:ln>
                <a:noFill/>
              </a:ln>
            </c:spPr>
            <c:extLst>
              <c:ext xmlns:c16="http://schemas.microsoft.com/office/drawing/2014/chart" uri="{C3380CC4-5D6E-409C-BE32-E72D297353CC}">
                <c16:uniqueId val="{00000003-A1D3-4903-A31F-D770726131DC}"/>
              </c:ext>
            </c:extLst>
          </c:dPt>
          <c:dPt>
            <c:idx val="2"/>
            <c:invertIfNegative val="0"/>
            <c:bubble3D val="0"/>
            <c:spPr>
              <a:solidFill>
                <a:srgbClr val="78A7B7"/>
              </a:solidFill>
              <a:ln>
                <a:noFill/>
              </a:ln>
            </c:spPr>
            <c:extLst>
              <c:ext xmlns:c16="http://schemas.microsoft.com/office/drawing/2014/chart" uri="{C3380CC4-5D6E-409C-BE32-E72D297353CC}">
                <c16:uniqueId val="{00000005-A1D3-4903-A31F-D770726131DC}"/>
              </c:ext>
            </c:extLst>
          </c:dPt>
          <c:dPt>
            <c:idx val="3"/>
            <c:invertIfNegative val="0"/>
            <c:bubble3D val="0"/>
            <c:spPr>
              <a:solidFill>
                <a:srgbClr val="00AEEF"/>
              </a:solidFill>
              <a:ln>
                <a:noFill/>
              </a:ln>
            </c:spPr>
            <c:extLst>
              <c:ext xmlns:c16="http://schemas.microsoft.com/office/drawing/2014/chart" uri="{C3380CC4-5D6E-409C-BE32-E72D297353CC}">
                <c16:uniqueId val="{00000007-A1D3-4903-A31F-D770726131DC}"/>
              </c:ext>
            </c:extLst>
          </c:dPt>
          <c:dLbls>
            <c:dLbl>
              <c:idx val="0"/>
              <c:layout>
                <c:manualLayout>
                  <c:x val="2.0481310803891449E-3"/>
                  <c:y val="1.1444919597186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D3-4903-A31F-D770726131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KP'!$L$4:$L$7</c:f>
              <c:strCache>
                <c:ptCount val="4"/>
                <c:pt idx="0">
                  <c:v>FSW *</c:v>
                </c:pt>
                <c:pt idx="1">
                  <c:v>MSM **</c:v>
                </c:pt>
                <c:pt idx="2">
                  <c:v>Hijra/TG **</c:v>
                </c:pt>
                <c:pt idx="3">
                  <c:v>PWID</c:v>
                </c:pt>
              </c:strCache>
            </c:strRef>
          </c:cat>
          <c:val>
            <c:numRef>
              <c:f>'Condom use KP'!$M$4:$M$7</c:f>
              <c:numCache>
                <c:formatCode>0</c:formatCode>
                <c:ptCount val="4"/>
                <c:pt idx="0">
                  <c:v>96.2</c:v>
                </c:pt>
                <c:pt idx="1">
                  <c:v>92.4</c:v>
                </c:pt>
                <c:pt idx="2">
                  <c:v>97.5</c:v>
                </c:pt>
                <c:pt idx="3">
                  <c:v>54.6</c:v>
                </c:pt>
              </c:numCache>
            </c:numRef>
          </c:val>
          <c:extLst>
            <c:ext xmlns:c16="http://schemas.microsoft.com/office/drawing/2014/chart" uri="{C3380CC4-5D6E-409C-BE32-E72D297353CC}">
              <c16:uniqueId val="{00000008-A1D3-4903-A31F-D770726131DC}"/>
            </c:ext>
          </c:extLst>
        </c:ser>
        <c:ser>
          <c:idx val="1"/>
          <c:order val="1"/>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KP'!$L$4:$L$7</c:f>
              <c:strCache>
                <c:ptCount val="4"/>
                <c:pt idx="0">
                  <c:v>FSW *</c:v>
                </c:pt>
                <c:pt idx="1">
                  <c:v>MSM **</c:v>
                </c:pt>
                <c:pt idx="2">
                  <c:v>Hijra/TG **</c:v>
                </c:pt>
                <c:pt idx="3">
                  <c:v>PWID</c:v>
                </c:pt>
              </c:strCache>
            </c:strRef>
          </c:cat>
          <c:val>
            <c:numRef>
              <c:f>'Condom use KP'!$C$5:$C$7</c:f>
              <c:numCache>
                <c:formatCode>General</c:formatCode>
                <c:ptCount val="3"/>
              </c:numCache>
            </c:numRef>
          </c:val>
          <c:extLst>
            <c:ext xmlns:c16="http://schemas.microsoft.com/office/drawing/2014/chart" uri="{C3380CC4-5D6E-409C-BE32-E72D297353CC}">
              <c16:uniqueId val="{00000009-A1D3-4903-A31F-D770726131DC}"/>
            </c:ext>
          </c:extLst>
        </c:ser>
        <c:ser>
          <c:idx val="2"/>
          <c:order val="2"/>
          <c:spPr>
            <a:solidFill>
              <a:srgbClr val="F78E1E"/>
            </a:solidFill>
            <a:ln>
              <a:noFill/>
            </a:ln>
          </c:spPr>
          <c:invertIfNegative val="0"/>
          <c:dLbls>
            <c:dLbl>
              <c:idx val="4"/>
              <c:layout>
                <c:manualLayout>
                  <c:x val="0"/>
                  <c:y val="7.62994639812461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D3-4903-A31F-D770726131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KP'!$L$4:$L$7</c:f>
              <c:strCache>
                <c:ptCount val="4"/>
                <c:pt idx="0">
                  <c:v>FSW *</c:v>
                </c:pt>
                <c:pt idx="1">
                  <c:v>MSM **</c:v>
                </c:pt>
                <c:pt idx="2">
                  <c:v>Hijra/TG **</c:v>
                </c:pt>
                <c:pt idx="3">
                  <c:v>PWID</c:v>
                </c:pt>
              </c:strCache>
            </c:strRef>
          </c:cat>
          <c:val>
            <c:numRef>
              <c:f>'Condom use KP'!$D$5:$D$7</c:f>
              <c:numCache>
                <c:formatCode>General</c:formatCode>
                <c:ptCount val="3"/>
              </c:numCache>
            </c:numRef>
          </c:val>
          <c:extLst>
            <c:ext xmlns:c16="http://schemas.microsoft.com/office/drawing/2014/chart" uri="{C3380CC4-5D6E-409C-BE32-E72D297353CC}">
              <c16:uniqueId val="{0000000B-A1D3-4903-A31F-D770726131DC}"/>
            </c:ext>
          </c:extLst>
        </c:ser>
        <c:dLbls>
          <c:showLegendKey val="0"/>
          <c:showVal val="0"/>
          <c:showCatName val="0"/>
          <c:showSerName val="0"/>
          <c:showPercent val="0"/>
          <c:showBubbleSize val="0"/>
        </c:dLbls>
        <c:gapWidth val="102"/>
        <c:overlap val="100"/>
        <c:axId val="212909056"/>
        <c:axId val="212919040"/>
      </c:barChart>
      <c:scatterChart>
        <c:scatterStyle val="lineMarker"/>
        <c:varyColors val="0"/>
        <c:ser>
          <c:idx val="3"/>
          <c:order val="3"/>
          <c:tx>
            <c:strRef>
              <c:f>'Condom use KP'!$F$3</c:f>
              <c:strCache>
                <c:ptCount val="1"/>
                <c:pt idx="0">
                  <c:v>t</c:v>
                </c:pt>
              </c:strCache>
            </c:strRef>
          </c:tx>
          <c:spPr>
            <a:ln w="19050">
              <a:solidFill>
                <a:srgbClr val="E31837"/>
              </a:solidFill>
              <a:prstDash val="dash"/>
            </a:ln>
          </c:spPr>
          <c:marker>
            <c:symbol val="none"/>
          </c:marker>
          <c:xVal>
            <c:numRef>
              <c:f>'Condom use KP'!$E$4:$E$5</c:f>
              <c:numCache>
                <c:formatCode>General</c:formatCode>
                <c:ptCount val="2"/>
                <c:pt idx="0">
                  <c:v>0</c:v>
                </c:pt>
                <c:pt idx="1">
                  <c:v>1</c:v>
                </c:pt>
              </c:numCache>
            </c:numRef>
          </c:xVal>
          <c:yVal>
            <c:numRef>
              <c:f>'Condom use KP'!$F$4:$F$5</c:f>
              <c:numCache>
                <c:formatCode>General</c:formatCode>
                <c:ptCount val="2"/>
                <c:pt idx="0">
                  <c:v>90</c:v>
                </c:pt>
                <c:pt idx="1">
                  <c:v>90</c:v>
                </c:pt>
              </c:numCache>
            </c:numRef>
          </c:yVal>
          <c:smooth val="0"/>
          <c:extLst>
            <c:ext xmlns:c16="http://schemas.microsoft.com/office/drawing/2014/chart" uri="{C3380CC4-5D6E-409C-BE32-E72D297353CC}">
              <c16:uniqueId val="{0000000C-A1D3-4903-A31F-D770726131DC}"/>
            </c:ext>
          </c:extLst>
        </c:ser>
        <c:dLbls>
          <c:showLegendKey val="0"/>
          <c:showVal val="0"/>
          <c:showCatName val="0"/>
          <c:showSerName val="0"/>
          <c:showPercent val="0"/>
          <c:showBubbleSize val="0"/>
        </c:dLbls>
        <c:axId val="221380992"/>
        <c:axId val="212920960"/>
      </c:scatterChart>
      <c:catAx>
        <c:axId val="212909056"/>
        <c:scaling>
          <c:orientation val="minMax"/>
        </c:scaling>
        <c:delete val="0"/>
        <c:axPos val="b"/>
        <c:numFmt formatCode="General" sourceLinked="1"/>
        <c:majorTickMark val="out"/>
        <c:minorTickMark val="none"/>
        <c:tickLblPos val="nextTo"/>
        <c:crossAx val="212919040"/>
        <c:crosses val="autoZero"/>
        <c:auto val="1"/>
        <c:lblAlgn val="ctr"/>
        <c:lblOffset val="100"/>
        <c:noMultiLvlLbl val="0"/>
      </c:catAx>
      <c:valAx>
        <c:axId val="212919040"/>
        <c:scaling>
          <c:orientation val="minMax"/>
          <c:max val="100"/>
          <c:min val="0"/>
        </c:scaling>
        <c:delete val="0"/>
        <c:axPos val="l"/>
        <c:title>
          <c:tx>
            <c:rich>
              <a:bodyPr rot="0" vert="horz"/>
              <a:lstStyle/>
              <a:p>
                <a:pPr>
                  <a:defRPr/>
                </a:pPr>
                <a:r>
                  <a:rPr lang="en-US"/>
                  <a:t>%</a:t>
                </a:r>
              </a:p>
            </c:rich>
          </c:tx>
          <c:layout>
            <c:manualLayout>
              <c:xMode val="edge"/>
              <c:yMode val="edge"/>
              <c:x val="6.7342094075776788E-3"/>
              <c:y val="0.11128762007353997"/>
            </c:manualLayout>
          </c:layout>
          <c:overlay val="0"/>
        </c:title>
        <c:numFmt formatCode="0" sourceLinked="1"/>
        <c:majorTickMark val="out"/>
        <c:minorTickMark val="none"/>
        <c:tickLblPos val="nextTo"/>
        <c:crossAx val="212909056"/>
        <c:crosses val="autoZero"/>
        <c:crossBetween val="between"/>
        <c:majorUnit val="10"/>
      </c:valAx>
      <c:valAx>
        <c:axId val="212920960"/>
        <c:scaling>
          <c:orientation val="minMax"/>
          <c:max val="100"/>
          <c:min val="0"/>
        </c:scaling>
        <c:delete val="1"/>
        <c:axPos val="r"/>
        <c:numFmt formatCode="General" sourceLinked="1"/>
        <c:majorTickMark val="out"/>
        <c:minorTickMark val="none"/>
        <c:tickLblPos val="nextTo"/>
        <c:crossAx val="221380992"/>
        <c:crosses val="max"/>
        <c:crossBetween val="midCat"/>
      </c:valAx>
      <c:valAx>
        <c:axId val="221380992"/>
        <c:scaling>
          <c:orientation val="minMax"/>
          <c:max val="1"/>
          <c:min val="0"/>
        </c:scaling>
        <c:delete val="1"/>
        <c:axPos val="t"/>
        <c:numFmt formatCode="General" sourceLinked="1"/>
        <c:majorTickMark val="out"/>
        <c:minorTickMark val="none"/>
        <c:tickLblPos val="nextTo"/>
        <c:crossAx val="212920960"/>
        <c:crosses val="max"/>
        <c:crossBetween val="midCat"/>
        <c:majorUnit val="0.2"/>
      </c:valAx>
    </c:plotArea>
    <c:plotVisOnly val="1"/>
    <c:dispBlanksAs val="gap"/>
    <c:showDLblsOverMax val="0"/>
  </c:chart>
  <c:spPr>
    <a:ln>
      <a:solidFill>
        <a:srgbClr val="00AEEF"/>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condom use at last sex</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'FSW condom use'!$Q$2</c:f>
              <c:strCache>
                <c:ptCount val="1"/>
                <c:pt idx="0">
                  <c:v>2014/15</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use'!$P$3:$P$7</c:f>
              <c:strCache>
                <c:ptCount val="5"/>
                <c:pt idx="0">
                  <c:v>with an occasional 
client</c:v>
                </c:pt>
                <c:pt idx="1">
                  <c:v>with a regular
client</c:v>
                </c:pt>
                <c:pt idx="2">
                  <c:v>with a casual 
male partner</c:v>
                </c:pt>
                <c:pt idx="3">
                  <c:v>with a non-paying
regular partner</c:v>
                </c:pt>
                <c:pt idx="4">
                  <c:v>with most recent client</c:v>
                </c:pt>
              </c:strCache>
            </c:strRef>
          </c:cat>
          <c:val>
            <c:numRef>
              <c:f>'FSW condom use'!$Q$3:$Q$7</c:f>
              <c:numCache>
                <c:formatCode>0</c:formatCode>
                <c:ptCount val="5"/>
                <c:pt idx="0">
                  <c:v>94</c:v>
                </c:pt>
                <c:pt idx="1">
                  <c:v>90.7</c:v>
                </c:pt>
                <c:pt idx="2">
                  <c:v>80.8</c:v>
                </c:pt>
                <c:pt idx="3">
                  <c:v>54.9</c:v>
                </c:pt>
                <c:pt idx="4">
                  <c:v>91</c:v>
                </c:pt>
              </c:numCache>
            </c:numRef>
          </c:val>
          <c:extLst>
            <c:ext xmlns:c16="http://schemas.microsoft.com/office/drawing/2014/chart" uri="{C3380CC4-5D6E-409C-BE32-E72D297353CC}">
              <c16:uniqueId val="{00000000-BE30-4144-952E-3E62D0CBCC40}"/>
            </c:ext>
          </c:extLst>
        </c:ser>
        <c:ser>
          <c:idx val="1"/>
          <c:order val="1"/>
          <c:tx>
            <c:strRef>
              <c:f>'FSW condom use'!$R$2</c:f>
              <c:strCache>
                <c:ptCount val="1"/>
                <c:pt idx="0">
                  <c:v>2019/20</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use'!$P$3:$P$7</c:f>
              <c:strCache>
                <c:ptCount val="5"/>
                <c:pt idx="0">
                  <c:v>with an occasional 
client</c:v>
                </c:pt>
                <c:pt idx="1">
                  <c:v>with a regular
client</c:v>
                </c:pt>
                <c:pt idx="2">
                  <c:v>with a casual 
male partner</c:v>
                </c:pt>
                <c:pt idx="3">
                  <c:v>with a non-paying
regular partner</c:v>
                </c:pt>
                <c:pt idx="4">
                  <c:v>with most recent client</c:v>
                </c:pt>
              </c:strCache>
            </c:strRef>
          </c:cat>
          <c:val>
            <c:numRef>
              <c:f>'FSW condom use'!$R$3:$R$7</c:f>
              <c:numCache>
                <c:formatCode>General</c:formatCode>
                <c:ptCount val="5"/>
                <c:pt idx="3" formatCode="0">
                  <c:v>53.7</c:v>
                </c:pt>
                <c:pt idx="4" formatCode="0">
                  <c:v>96.2</c:v>
                </c:pt>
              </c:numCache>
            </c:numRef>
          </c:val>
          <c:extLst>
            <c:ext xmlns:c16="http://schemas.microsoft.com/office/drawing/2014/chart" uri="{C3380CC4-5D6E-409C-BE32-E72D297353CC}">
              <c16:uniqueId val="{00000001-BE30-4144-952E-3E62D0CBCC40}"/>
            </c:ext>
          </c:extLst>
        </c:ser>
        <c:dLbls>
          <c:showLegendKey val="0"/>
          <c:showVal val="0"/>
          <c:showCatName val="0"/>
          <c:showSerName val="0"/>
          <c:showPercent val="0"/>
          <c:showBubbleSize val="0"/>
        </c:dLbls>
        <c:gapWidth val="219"/>
        <c:overlap val="-27"/>
        <c:axId val="672856408"/>
        <c:axId val="672861656"/>
      </c:barChart>
      <c:scatterChart>
        <c:scatterStyle val="smoothMarker"/>
        <c:varyColors val="0"/>
        <c:ser>
          <c:idx val="2"/>
          <c:order val="2"/>
          <c:tx>
            <c:strRef>
              <c:f>'FSW condom use'!$M$2</c:f>
              <c:strCache>
                <c:ptCount val="1"/>
                <c:pt idx="0">
                  <c:v>tar</c:v>
                </c:pt>
              </c:strCache>
            </c:strRef>
          </c:tx>
          <c:spPr>
            <a:ln w="22225" cap="rnd">
              <a:solidFill>
                <a:srgbClr val="E31837"/>
              </a:solidFill>
              <a:prstDash val="dash"/>
              <a:round/>
            </a:ln>
            <a:effectLst/>
          </c:spPr>
          <c:marker>
            <c:symbol val="none"/>
          </c:marker>
          <c:xVal>
            <c:numRef>
              <c:f>'FSW condom use'!$L$3:$L$4</c:f>
              <c:numCache>
                <c:formatCode>General</c:formatCode>
                <c:ptCount val="2"/>
                <c:pt idx="0">
                  <c:v>0</c:v>
                </c:pt>
                <c:pt idx="1">
                  <c:v>1</c:v>
                </c:pt>
              </c:numCache>
            </c:numRef>
          </c:xVal>
          <c:yVal>
            <c:numRef>
              <c:f>'FSW condom use'!$M$3:$M$4</c:f>
              <c:numCache>
                <c:formatCode>General</c:formatCode>
                <c:ptCount val="2"/>
                <c:pt idx="0">
                  <c:v>90</c:v>
                </c:pt>
                <c:pt idx="1">
                  <c:v>90</c:v>
                </c:pt>
              </c:numCache>
            </c:numRef>
          </c:yVal>
          <c:smooth val="1"/>
          <c:extLst>
            <c:ext xmlns:c16="http://schemas.microsoft.com/office/drawing/2014/chart" uri="{C3380CC4-5D6E-409C-BE32-E72D297353CC}">
              <c16:uniqueId val="{00000002-BE30-4144-952E-3E62D0CBCC40}"/>
            </c:ext>
          </c:extLst>
        </c:ser>
        <c:dLbls>
          <c:showLegendKey val="0"/>
          <c:showVal val="0"/>
          <c:showCatName val="0"/>
          <c:showSerName val="0"/>
          <c:showPercent val="0"/>
          <c:showBubbleSize val="0"/>
        </c:dLbls>
        <c:axId val="738201168"/>
        <c:axId val="738200184"/>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738200184"/>
        <c:scaling>
          <c:orientation val="minMax"/>
        </c:scaling>
        <c:delete val="1"/>
        <c:axPos val="r"/>
        <c:numFmt formatCode="General" sourceLinked="1"/>
        <c:majorTickMark val="out"/>
        <c:minorTickMark val="none"/>
        <c:tickLblPos val="nextTo"/>
        <c:crossAx val="738201168"/>
        <c:crosses val="max"/>
        <c:crossBetween val="midCat"/>
      </c:valAx>
      <c:valAx>
        <c:axId val="738201168"/>
        <c:scaling>
          <c:orientation val="minMax"/>
          <c:max val="1"/>
        </c:scaling>
        <c:delete val="1"/>
        <c:axPos val="t"/>
        <c:numFmt formatCode="General" sourceLinked="1"/>
        <c:majorTickMark val="out"/>
        <c:minorTickMark val="none"/>
        <c:tickLblPos val="nextTo"/>
        <c:crossAx val="738200184"/>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solidFill>
        <a:srgbClr val="F78E1E"/>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consistent condom use</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'FSW consistnt cndm use'!$Q$2</c:f>
              <c:strCache>
                <c:ptCount val="1"/>
                <c:pt idx="0">
                  <c:v>2014/15</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consistnt cndm use'!$P$3:$P$6</c:f>
              <c:strCache>
                <c:ptCount val="4"/>
                <c:pt idx="0">
                  <c:v>with occasional
clients *</c:v>
                </c:pt>
                <c:pt idx="1">
                  <c:v>with regular
clients *</c:v>
                </c:pt>
                <c:pt idx="2">
                  <c:v>with casual 
male partners **</c:v>
                </c:pt>
                <c:pt idx="3">
                  <c:v>with non-paying
regular partners **</c:v>
                </c:pt>
              </c:strCache>
            </c:strRef>
          </c:cat>
          <c:val>
            <c:numRef>
              <c:f>'FSW consistnt cndm use'!$Q$3:$Q$6</c:f>
              <c:numCache>
                <c:formatCode>0</c:formatCode>
                <c:ptCount val="4"/>
                <c:pt idx="0">
                  <c:v>74.2</c:v>
                </c:pt>
                <c:pt idx="1">
                  <c:v>68.2</c:v>
                </c:pt>
                <c:pt idx="2">
                  <c:v>49.4</c:v>
                </c:pt>
                <c:pt idx="3">
                  <c:v>28.9</c:v>
                </c:pt>
              </c:numCache>
            </c:numRef>
          </c:val>
          <c:extLst>
            <c:ext xmlns:c16="http://schemas.microsoft.com/office/drawing/2014/chart" uri="{C3380CC4-5D6E-409C-BE32-E72D297353CC}">
              <c16:uniqueId val="{00000000-1E34-40BD-890A-14EB8E476EDF}"/>
            </c:ext>
          </c:extLst>
        </c:ser>
        <c:ser>
          <c:idx val="1"/>
          <c:order val="1"/>
          <c:tx>
            <c:strRef>
              <c:f>'FSW consistnt cndm use'!$R$2</c:f>
              <c:strCache>
                <c:ptCount val="1"/>
                <c:pt idx="0">
                  <c:v>2019/20</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consistnt cndm use'!$P$3:$P$6</c:f>
              <c:strCache>
                <c:ptCount val="4"/>
                <c:pt idx="0">
                  <c:v>with occasional
clients *</c:v>
                </c:pt>
                <c:pt idx="1">
                  <c:v>with regular
clients *</c:v>
                </c:pt>
                <c:pt idx="2">
                  <c:v>with casual 
male partners **</c:v>
                </c:pt>
                <c:pt idx="3">
                  <c:v>with non-paying
regular partners **</c:v>
                </c:pt>
              </c:strCache>
            </c:strRef>
          </c:cat>
          <c:val>
            <c:numRef>
              <c:f>'FSW consistnt cndm use'!$R$3:$R$6</c:f>
              <c:numCache>
                <c:formatCode>0</c:formatCode>
                <c:ptCount val="4"/>
                <c:pt idx="1">
                  <c:v>87.8</c:v>
                </c:pt>
                <c:pt idx="3">
                  <c:v>32.299999999999997</c:v>
                </c:pt>
              </c:numCache>
            </c:numRef>
          </c:val>
          <c:extLst>
            <c:ext xmlns:c16="http://schemas.microsoft.com/office/drawing/2014/chart" uri="{C3380CC4-5D6E-409C-BE32-E72D297353CC}">
              <c16:uniqueId val="{00000001-1E34-40BD-890A-14EB8E476EDF}"/>
            </c:ext>
          </c:extLst>
        </c:ser>
        <c:dLbls>
          <c:showLegendKey val="0"/>
          <c:showVal val="0"/>
          <c:showCatName val="0"/>
          <c:showSerName val="0"/>
          <c:showPercent val="0"/>
          <c:showBubbleSize val="0"/>
        </c:dLbls>
        <c:gapWidth val="219"/>
        <c:overlap val="-27"/>
        <c:axId val="672856408"/>
        <c:axId val="672861656"/>
      </c:barChart>
      <c:scatterChart>
        <c:scatterStyle val="smoothMarker"/>
        <c:varyColors val="0"/>
        <c:ser>
          <c:idx val="2"/>
          <c:order val="2"/>
          <c:tx>
            <c:strRef>
              <c:f>'FSW consistnt cndm use'!$M$2</c:f>
              <c:strCache>
                <c:ptCount val="1"/>
                <c:pt idx="0">
                  <c:v>tar</c:v>
                </c:pt>
              </c:strCache>
            </c:strRef>
          </c:tx>
          <c:spPr>
            <a:ln w="22225" cap="rnd">
              <a:solidFill>
                <a:srgbClr val="E31837"/>
              </a:solidFill>
              <a:prstDash val="dash"/>
              <a:round/>
            </a:ln>
            <a:effectLst/>
          </c:spPr>
          <c:marker>
            <c:symbol val="none"/>
          </c:marker>
          <c:xVal>
            <c:numRef>
              <c:f>'FSW consistnt cndm use'!$L$3:$L$4</c:f>
              <c:numCache>
                <c:formatCode>General</c:formatCode>
                <c:ptCount val="2"/>
                <c:pt idx="0">
                  <c:v>0</c:v>
                </c:pt>
                <c:pt idx="1">
                  <c:v>1</c:v>
                </c:pt>
              </c:numCache>
            </c:numRef>
          </c:xVal>
          <c:yVal>
            <c:numRef>
              <c:f>'FSW consistnt cndm use'!$M$3:$M$4</c:f>
              <c:numCache>
                <c:formatCode>General</c:formatCode>
                <c:ptCount val="2"/>
                <c:pt idx="0">
                  <c:v>90</c:v>
                </c:pt>
                <c:pt idx="1">
                  <c:v>90</c:v>
                </c:pt>
              </c:numCache>
            </c:numRef>
          </c:yVal>
          <c:smooth val="1"/>
          <c:extLst>
            <c:ext xmlns:c16="http://schemas.microsoft.com/office/drawing/2014/chart" uri="{C3380CC4-5D6E-409C-BE32-E72D297353CC}">
              <c16:uniqueId val="{00000002-1E34-40BD-890A-14EB8E476EDF}"/>
            </c:ext>
          </c:extLst>
        </c:ser>
        <c:dLbls>
          <c:showLegendKey val="0"/>
          <c:showVal val="0"/>
          <c:showCatName val="0"/>
          <c:showSerName val="0"/>
          <c:showPercent val="0"/>
          <c:showBubbleSize val="0"/>
        </c:dLbls>
        <c:axId val="825826104"/>
        <c:axId val="825842832"/>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825842832"/>
        <c:scaling>
          <c:orientation val="minMax"/>
        </c:scaling>
        <c:delete val="1"/>
        <c:axPos val="r"/>
        <c:numFmt formatCode="General" sourceLinked="1"/>
        <c:majorTickMark val="out"/>
        <c:minorTickMark val="none"/>
        <c:tickLblPos val="nextTo"/>
        <c:crossAx val="825826104"/>
        <c:crosses val="max"/>
        <c:crossBetween val="midCat"/>
      </c:valAx>
      <c:valAx>
        <c:axId val="825826104"/>
        <c:scaling>
          <c:orientation val="minMax"/>
          <c:max val="1"/>
        </c:scaling>
        <c:delete val="1"/>
        <c:axPos val="t"/>
        <c:numFmt formatCode="General" sourceLinked="1"/>
        <c:majorTickMark val="out"/>
        <c:minorTickMark val="none"/>
        <c:tickLblPos val="nextTo"/>
        <c:crossAx val="825842832"/>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solidFill>
        <a:srgbClr val="F78E1E"/>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E31837"/>
              </a:solidFill>
              <a:ln w="19050">
                <a:solidFill>
                  <a:schemeClr val="lt1"/>
                </a:solidFill>
              </a:ln>
              <a:effectLst/>
            </c:spPr>
            <c:extLst>
              <c:ext xmlns:c16="http://schemas.microsoft.com/office/drawing/2014/chart" uri="{C3380CC4-5D6E-409C-BE32-E72D297353CC}">
                <c16:uniqueId val="{00000001-4245-4DE7-AAC5-3CDD5BE8502F}"/>
              </c:ext>
            </c:extLst>
          </c:dPt>
          <c:dPt>
            <c:idx val="1"/>
            <c:bubble3D val="0"/>
            <c:spPr>
              <a:solidFill>
                <a:srgbClr val="00AEEF"/>
              </a:solidFill>
              <a:ln w="19050">
                <a:solidFill>
                  <a:schemeClr val="lt1"/>
                </a:solidFill>
              </a:ln>
              <a:effectLst/>
            </c:spPr>
            <c:extLst>
              <c:ext xmlns:c16="http://schemas.microsoft.com/office/drawing/2014/chart" uri="{C3380CC4-5D6E-409C-BE32-E72D297353CC}">
                <c16:uniqueId val="{00000003-4245-4DE7-AAC5-3CDD5BE8502F}"/>
              </c:ext>
            </c:extLst>
          </c:dPt>
          <c:dPt>
            <c:idx val="2"/>
            <c:bubble3D val="0"/>
            <c:spPr>
              <a:solidFill>
                <a:srgbClr val="CDC884"/>
              </a:solidFill>
              <a:ln w="19050">
                <a:solidFill>
                  <a:schemeClr val="lt1"/>
                </a:solidFill>
              </a:ln>
              <a:effectLst/>
            </c:spPr>
            <c:extLst>
              <c:ext xmlns:c16="http://schemas.microsoft.com/office/drawing/2014/chart" uri="{C3380CC4-5D6E-409C-BE32-E72D297353CC}">
                <c16:uniqueId val="{00000005-4245-4DE7-AAC5-3CDD5BE8502F}"/>
              </c:ext>
            </c:extLst>
          </c:dPt>
          <c:dPt>
            <c:idx val="3"/>
            <c:bubble3D val="0"/>
            <c:spPr>
              <a:solidFill>
                <a:srgbClr val="F15B40"/>
              </a:solidFill>
              <a:ln w="19050">
                <a:solidFill>
                  <a:schemeClr val="lt1"/>
                </a:solidFill>
              </a:ln>
              <a:effectLst/>
            </c:spPr>
            <c:extLst>
              <c:ext xmlns:c16="http://schemas.microsoft.com/office/drawing/2014/chart" uri="{C3380CC4-5D6E-409C-BE32-E72D297353CC}">
                <c16:uniqueId val="{00000007-4245-4DE7-AAC5-3CDD5BE8502F}"/>
              </c:ext>
            </c:extLst>
          </c:dPt>
          <c:dPt>
            <c:idx val="4"/>
            <c:bubble3D val="0"/>
            <c:spPr>
              <a:solidFill>
                <a:srgbClr val="00A99A"/>
              </a:solidFill>
              <a:ln w="19050">
                <a:solidFill>
                  <a:schemeClr val="lt1"/>
                </a:solidFill>
              </a:ln>
              <a:effectLst/>
            </c:spPr>
            <c:extLst>
              <c:ext xmlns:c16="http://schemas.microsoft.com/office/drawing/2014/chart" uri="{C3380CC4-5D6E-409C-BE32-E72D297353CC}">
                <c16:uniqueId val="{00000009-4245-4DE7-AAC5-3CDD5BE8502F}"/>
              </c:ext>
            </c:extLst>
          </c:dPt>
          <c:dPt>
            <c:idx val="5"/>
            <c:bubble3D val="0"/>
            <c:spPr>
              <a:solidFill>
                <a:srgbClr val="F78E1E"/>
              </a:solidFill>
              <a:ln w="19050">
                <a:solidFill>
                  <a:schemeClr val="lt1"/>
                </a:solidFill>
              </a:ln>
              <a:effectLst/>
            </c:spPr>
            <c:extLst>
              <c:ext xmlns:c16="http://schemas.microsoft.com/office/drawing/2014/chart" uri="{C3380CC4-5D6E-409C-BE32-E72D297353CC}">
                <c16:uniqueId val="{0000000B-4245-4DE7-AAC5-3CDD5BE8502F}"/>
              </c:ext>
            </c:extLst>
          </c:dPt>
          <c:dPt>
            <c:idx val="6"/>
            <c:bubble3D val="0"/>
            <c:spPr>
              <a:solidFill>
                <a:srgbClr val="78A7B7"/>
              </a:solidFill>
              <a:ln w="19050">
                <a:solidFill>
                  <a:schemeClr val="lt1"/>
                </a:solidFill>
              </a:ln>
              <a:effectLst/>
            </c:spPr>
            <c:extLst>
              <c:ext xmlns:c16="http://schemas.microsoft.com/office/drawing/2014/chart" uri="{C3380CC4-5D6E-409C-BE32-E72D297353CC}">
                <c16:uniqueId val="{0000000D-4245-4DE7-AAC5-3CDD5BE8502F}"/>
              </c:ext>
            </c:extLst>
          </c:dPt>
          <c:dPt>
            <c:idx val="7"/>
            <c:bubble3D val="0"/>
            <c:spPr>
              <a:solidFill>
                <a:srgbClr val="70C8BE"/>
              </a:solidFill>
              <a:ln w="19050">
                <a:solidFill>
                  <a:schemeClr val="lt1"/>
                </a:solidFill>
              </a:ln>
              <a:effectLst/>
            </c:spPr>
            <c:extLst>
              <c:ext xmlns:c16="http://schemas.microsoft.com/office/drawing/2014/chart" uri="{C3380CC4-5D6E-409C-BE32-E72D297353CC}">
                <c16:uniqueId val="{0000000F-4245-4DE7-AAC5-3CDD5BE8502F}"/>
              </c:ext>
            </c:extLst>
          </c:dPt>
          <c:dPt>
            <c:idx val="8"/>
            <c:bubble3D val="0"/>
            <c:spPr>
              <a:solidFill>
                <a:srgbClr val="EC008C"/>
              </a:solidFill>
              <a:ln w="19050">
                <a:solidFill>
                  <a:schemeClr val="lt1"/>
                </a:solidFill>
              </a:ln>
              <a:effectLst/>
            </c:spPr>
            <c:extLst>
              <c:ext xmlns:c16="http://schemas.microsoft.com/office/drawing/2014/chart" uri="{C3380CC4-5D6E-409C-BE32-E72D297353CC}">
                <c16:uniqueId val="{00000011-4245-4DE7-AAC5-3CDD5BE8502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245-4DE7-AAC5-3CDD5BE8502F}"/>
              </c:ext>
            </c:extLst>
          </c:dPt>
          <c:dPt>
            <c:idx val="10"/>
            <c:bubble3D val="0"/>
            <c:spPr>
              <a:pattFill prst="dkUpDiag">
                <a:fgClr>
                  <a:schemeClr val="bg1">
                    <a:lumMod val="65000"/>
                  </a:schemeClr>
                </a:fgClr>
                <a:bgClr>
                  <a:schemeClr val="bg1"/>
                </a:bgClr>
              </a:pattFill>
              <a:ln w="19050">
                <a:solidFill>
                  <a:schemeClr val="lt1"/>
                </a:solidFill>
              </a:ln>
              <a:effectLst/>
            </c:spPr>
            <c:extLst>
              <c:ext xmlns:c16="http://schemas.microsoft.com/office/drawing/2014/chart" uri="{C3380CC4-5D6E-409C-BE32-E72D297353CC}">
                <c16:uniqueId val="{00000015-4245-4DE7-AAC5-3CDD5BE8502F}"/>
              </c:ext>
            </c:extLst>
          </c:dPt>
          <c:dLbls>
            <c:dLbl>
              <c:idx val="0"/>
              <c:layout>
                <c:manualLayout>
                  <c:x val="0.11631994570863566"/>
                  <c:y val="-0.1587900477841102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45-4DE7-AAC5-3CDD5BE8502F}"/>
                </c:ext>
              </c:extLst>
            </c:dLbl>
            <c:dLbl>
              <c:idx val="1"/>
              <c:layout>
                <c:manualLayout>
                  <c:x val="0.14955421591110313"/>
                  <c:y val="-0.2148335940608550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245-4DE7-AAC5-3CDD5BE8502F}"/>
                </c:ext>
              </c:extLst>
            </c:dLbl>
            <c:dLbl>
              <c:idx val="2"/>
              <c:layout>
                <c:manualLayout>
                  <c:x val="0.20771418876542092"/>
                  <c:y val="-0.1447791612149239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45-4DE7-AAC5-3CDD5BE8502F}"/>
                </c:ext>
              </c:extLst>
            </c:dLbl>
            <c:dLbl>
              <c:idx val="3"/>
              <c:layout>
                <c:manualLayout>
                  <c:x val="0.28249129672097256"/>
                  <c:y val="0.112087092553489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45-4DE7-AAC5-3CDD5BE8502F}"/>
                </c:ext>
              </c:extLst>
            </c:dLbl>
            <c:dLbl>
              <c:idx val="4"/>
              <c:layout>
                <c:manualLayout>
                  <c:x val="-0.11078090067489126"/>
                  <c:y val="0.1027465015073654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245-4DE7-AAC5-3CDD5BE8502F}"/>
                </c:ext>
              </c:extLst>
            </c:dLbl>
            <c:dLbl>
              <c:idx val="5"/>
              <c:layout>
                <c:manualLayout>
                  <c:x val="-0.27695225168722803"/>
                  <c:y val="0.1260979791226757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245-4DE7-AAC5-3CDD5BE8502F}"/>
                </c:ext>
              </c:extLst>
            </c:dLbl>
            <c:dLbl>
              <c:idx val="6"/>
              <c:layout>
                <c:manualLayout>
                  <c:x val="-0.16617135101233682"/>
                  <c:y val="1.868118209224817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245-4DE7-AAC5-3CDD5BE8502F}"/>
                </c:ext>
              </c:extLst>
            </c:dLbl>
            <c:dLbl>
              <c:idx val="7"/>
              <c:layout>
                <c:manualLayout>
                  <c:x val="-0.21879227883291014"/>
                  <c:y val="4.670295523061980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245-4DE7-AAC5-3CDD5BE8502F}"/>
                </c:ext>
              </c:extLst>
            </c:dLbl>
            <c:dLbl>
              <c:idx val="8"/>
              <c:layout>
                <c:manualLayout>
                  <c:x val="-0.15599462225716129"/>
                  <c:y val="-0.1541197916666666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245-4DE7-AAC5-3CDD5BE8502F}"/>
                </c:ext>
              </c:extLst>
            </c:dLbl>
            <c:dLbl>
              <c:idx val="9"/>
              <c:layout>
                <c:manualLayout>
                  <c:x val="-4.6828305996942675E-2"/>
                  <c:y val="-0.2352529761904762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4245-4DE7-AAC5-3CDD5BE8502F}"/>
                </c:ext>
              </c:extLst>
            </c:dLbl>
            <c:dLbl>
              <c:idx val="10"/>
              <c:layout>
                <c:manualLayout>
                  <c:x val="-8.5855198023040702E-2"/>
                  <c:y val="-0.1681306388302343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4245-4DE7-AAC5-3CDD5BE8502F}"/>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'PLHIV by state'!$D$25:$D$35</c:f>
              <c:strCache>
                <c:ptCount val="11"/>
                <c:pt idx="0">
                  <c:v>Maharashtra</c:v>
                </c:pt>
                <c:pt idx="1">
                  <c:v>Andhra Pradesh</c:v>
                </c:pt>
                <c:pt idx="2">
                  <c:v>Karnataka</c:v>
                </c:pt>
                <c:pt idx="3">
                  <c:v>Uttar Pradesh</c:v>
                </c:pt>
                <c:pt idx="4">
                  <c:v>Telangana</c:v>
                </c:pt>
                <c:pt idx="5">
                  <c:v>Tamil Nadu</c:v>
                </c:pt>
                <c:pt idx="6">
                  <c:v>Bihar</c:v>
                </c:pt>
                <c:pt idx="7">
                  <c:v>Gujarat</c:v>
                </c:pt>
                <c:pt idx="8">
                  <c:v>West Bengal</c:v>
                </c:pt>
                <c:pt idx="9">
                  <c:v>Delhi</c:v>
                </c:pt>
                <c:pt idx="10">
                  <c:v>All others</c:v>
                </c:pt>
              </c:strCache>
            </c:strRef>
          </c:cat>
          <c:val>
            <c:numRef>
              <c:f>'PLHIV by state'!$E$25:$E$35</c:f>
              <c:numCache>
                <c:formatCode>General</c:formatCode>
                <c:ptCount val="11"/>
                <c:pt idx="0">
                  <c:v>3.96</c:v>
                </c:pt>
                <c:pt idx="1">
                  <c:v>3.14</c:v>
                </c:pt>
                <c:pt idx="2">
                  <c:v>2.69</c:v>
                </c:pt>
                <c:pt idx="3">
                  <c:v>1.61</c:v>
                </c:pt>
                <c:pt idx="4">
                  <c:v>1.58</c:v>
                </c:pt>
                <c:pt idx="5">
                  <c:v>1.55</c:v>
                </c:pt>
                <c:pt idx="6">
                  <c:v>1.34</c:v>
                </c:pt>
                <c:pt idx="7">
                  <c:v>1.04</c:v>
                </c:pt>
                <c:pt idx="8">
                  <c:v>0.74</c:v>
                </c:pt>
                <c:pt idx="9">
                  <c:v>0.68</c:v>
                </c:pt>
                <c:pt idx="10">
                  <c:v>5.120000000000001</c:v>
                </c:pt>
              </c:numCache>
            </c:numRef>
          </c:val>
          <c:extLst>
            <c:ext xmlns:c16="http://schemas.microsoft.com/office/drawing/2014/chart" uri="{C3380CC4-5D6E-409C-BE32-E72D297353CC}">
              <c16:uniqueId val="{00000016-4245-4DE7-AAC5-3CDD5BE8502F}"/>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31837"/>
      </a:solidFill>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Condom use at last anal sex</a:t>
            </a:r>
          </a:p>
        </c:rich>
      </c:tx>
      <c:overlay val="0"/>
    </c:title>
    <c:autoTitleDeleted val="0"/>
    <c:plotArea>
      <c:layout>
        <c:manualLayout>
          <c:layoutTarget val="inner"/>
          <c:xMode val="edge"/>
          <c:yMode val="edge"/>
          <c:x val="0.10540682414698163"/>
          <c:y val="0.10711937822407595"/>
          <c:w val="0.86606274910080672"/>
          <c:h val="0.59744439839756869"/>
        </c:manualLayout>
      </c:layout>
      <c:barChart>
        <c:barDir val="col"/>
        <c:grouping val="clustered"/>
        <c:varyColors val="0"/>
        <c:ser>
          <c:idx val="0"/>
          <c:order val="0"/>
          <c:tx>
            <c:strRef>
              <c:f>Sheet2!$H$7</c:f>
              <c:strCache>
                <c:ptCount val="1"/>
                <c:pt idx="0">
                  <c:v>India</c:v>
                </c:pt>
              </c:strCache>
            </c:strRef>
          </c:tx>
          <c:spPr>
            <a:solidFill>
              <a:srgbClr val="EC008C"/>
            </a:solidFill>
            <a:ln>
              <a:noFill/>
            </a:ln>
          </c:spPr>
          <c:invertIfNegative val="0"/>
          <c:dPt>
            <c:idx val="0"/>
            <c:invertIfNegative val="0"/>
            <c:bubble3D val="0"/>
            <c:extLst>
              <c:ext xmlns:c16="http://schemas.microsoft.com/office/drawing/2014/chart" uri="{C3380CC4-5D6E-409C-BE32-E72D297353CC}">
                <c16:uniqueId val="{00000000-77BB-4048-A38F-AD939E87B3D9}"/>
              </c:ext>
            </c:extLst>
          </c:dPt>
          <c:dPt>
            <c:idx val="1"/>
            <c:invertIfNegative val="0"/>
            <c:bubble3D val="0"/>
            <c:extLst>
              <c:ext xmlns:c16="http://schemas.microsoft.com/office/drawing/2014/chart" uri="{C3380CC4-5D6E-409C-BE32-E72D297353CC}">
                <c16:uniqueId val="{00000001-77BB-4048-A38F-AD939E87B3D9}"/>
              </c:ext>
            </c:extLst>
          </c:dPt>
          <c:dPt>
            <c:idx val="2"/>
            <c:invertIfNegative val="0"/>
            <c:bubble3D val="0"/>
            <c:extLst>
              <c:ext xmlns:c16="http://schemas.microsoft.com/office/drawing/2014/chart" uri="{C3380CC4-5D6E-409C-BE32-E72D297353CC}">
                <c16:uniqueId val="{00000002-77BB-4048-A38F-AD939E87B3D9}"/>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Sheet2!$G$8:$G$11</c:f>
              <c:strCache>
                <c:ptCount val="4"/>
                <c:pt idx="0">
                  <c:v>with an occasional client</c:v>
                </c:pt>
                <c:pt idx="1">
                  <c:v>with a regular client</c:v>
                </c:pt>
                <c:pt idx="2">
                  <c:v>with a casual male partner</c:v>
                </c:pt>
                <c:pt idx="3">
                  <c:v>with a non-paying regular partner</c:v>
                </c:pt>
              </c:strCache>
            </c:strRef>
          </c:cat>
          <c:val>
            <c:numRef>
              <c:f>Sheet2!$H$8:$H$11</c:f>
              <c:numCache>
                <c:formatCode>General</c:formatCode>
                <c:ptCount val="4"/>
                <c:pt idx="0">
                  <c:v>88.3</c:v>
                </c:pt>
                <c:pt idx="1">
                  <c:v>86.5</c:v>
                </c:pt>
                <c:pt idx="2">
                  <c:v>82</c:v>
                </c:pt>
                <c:pt idx="3">
                  <c:v>66.3</c:v>
                </c:pt>
              </c:numCache>
            </c:numRef>
          </c:val>
          <c:extLst>
            <c:ext xmlns:c16="http://schemas.microsoft.com/office/drawing/2014/chart" uri="{C3380CC4-5D6E-409C-BE32-E72D297353CC}">
              <c16:uniqueId val="{00000003-77BB-4048-A38F-AD939E87B3D9}"/>
            </c:ext>
          </c:extLst>
        </c:ser>
        <c:dLbls>
          <c:showLegendKey val="0"/>
          <c:showVal val="0"/>
          <c:showCatName val="0"/>
          <c:showSerName val="0"/>
          <c:showPercent val="0"/>
          <c:showBubbleSize val="0"/>
        </c:dLbls>
        <c:gapWidth val="150"/>
        <c:overlap val="60"/>
        <c:axId val="130971136"/>
        <c:axId val="130972672"/>
      </c:barChart>
      <c:lineChart>
        <c:grouping val="standard"/>
        <c:varyColors val="0"/>
        <c:ser>
          <c:idx val="1"/>
          <c:order val="1"/>
          <c:tx>
            <c:strRef>
              <c:f>Sheet2!$I$7</c:f>
              <c:strCache>
                <c:ptCount val="1"/>
                <c:pt idx="0">
                  <c:v>Min</c:v>
                </c:pt>
              </c:strCache>
            </c:strRef>
          </c:tx>
          <c:spPr>
            <a:ln>
              <a:noFill/>
            </a:ln>
          </c:spPr>
          <c:marker>
            <c:symbol val="dash"/>
            <c:size val="10"/>
            <c:spPr>
              <a:solidFill>
                <a:sysClr val="windowText" lastClr="000000"/>
              </a:solidFill>
              <a:ln>
                <a:noFill/>
              </a:ln>
            </c:spPr>
          </c:marker>
          <c:cat>
            <c:strRef>
              <c:f>Sheet2!$G$8:$G$11</c:f>
              <c:strCache>
                <c:ptCount val="4"/>
                <c:pt idx="0">
                  <c:v>with an occasional client</c:v>
                </c:pt>
                <c:pt idx="1">
                  <c:v>with a regular client</c:v>
                </c:pt>
                <c:pt idx="2">
                  <c:v>with a casual male partner</c:v>
                </c:pt>
                <c:pt idx="3">
                  <c:v>with a non-paying regular partner</c:v>
                </c:pt>
              </c:strCache>
            </c:strRef>
          </c:cat>
          <c:val>
            <c:numRef>
              <c:f>Sheet2!$I$8:$I$11</c:f>
              <c:numCache>
                <c:formatCode>General</c:formatCode>
                <c:ptCount val="4"/>
                <c:pt idx="0">
                  <c:v>48.5</c:v>
                </c:pt>
                <c:pt idx="1">
                  <c:v>65</c:v>
                </c:pt>
                <c:pt idx="2">
                  <c:v>0</c:v>
                </c:pt>
                <c:pt idx="3">
                  <c:v>24.5</c:v>
                </c:pt>
              </c:numCache>
            </c:numRef>
          </c:val>
          <c:smooth val="0"/>
          <c:extLst>
            <c:ext xmlns:c16="http://schemas.microsoft.com/office/drawing/2014/chart" uri="{C3380CC4-5D6E-409C-BE32-E72D297353CC}">
              <c16:uniqueId val="{00000004-77BB-4048-A38F-AD939E87B3D9}"/>
            </c:ext>
          </c:extLst>
        </c:ser>
        <c:ser>
          <c:idx val="2"/>
          <c:order val="2"/>
          <c:tx>
            <c:strRef>
              <c:f>Sheet2!$J$7</c:f>
              <c:strCache>
                <c:ptCount val="1"/>
                <c:pt idx="0">
                  <c:v>Max</c:v>
                </c:pt>
              </c:strCache>
            </c:strRef>
          </c:tx>
          <c:spPr>
            <a:ln>
              <a:noFill/>
            </a:ln>
          </c:spPr>
          <c:marker>
            <c:symbol val="dot"/>
            <c:size val="10"/>
            <c:spPr>
              <a:solidFill>
                <a:srgbClr val="00B050"/>
              </a:solidFill>
            </c:spPr>
          </c:marker>
          <c:cat>
            <c:strRef>
              <c:f>Sheet2!$G$8:$G$11</c:f>
              <c:strCache>
                <c:ptCount val="4"/>
                <c:pt idx="0">
                  <c:v>with an occasional client</c:v>
                </c:pt>
                <c:pt idx="1">
                  <c:v>with a regular client</c:v>
                </c:pt>
                <c:pt idx="2">
                  <c:v>with a casual male partner</c:v>
                </c:pt>
                <c:pt idx="3">
                  <c:v>with a non-paying regular partner</c:v>
                </c:pt>
              </c:strCache>
            </c:strRef>
          </c:cat>
          <c:val>
            <c:numRef>
              <c:f>Sheet2!$J$8:$J$11</c:f>
              <c:numCache>
                <c:formatCode>General</c:formatCode>
                <c:ptCount val="4"/>
                <c:pt idx="0">
                  <c:v>99.5</c:v>
                </c:pt>
                <c:pt idx="1">
                  <c:v>99.2</c:v>
                </c:pt>
                <c:pt idx="2">
                  <c:v>100</c:v>
                </c:pt>
                <c:pt idx="3">
                  <c:v>100</c:v>
                </c:pt>
              </c:numCache>
            </c:numRef>
          </c:val>
          <c:smooth val="0"/>
          <c:extLst>
            <c:ext xmlns:c16="http://schemas.microsoft.com/office/drawing/2014/chart" uri="{C3380CC4-5D6E-409C-BE32-E72D297353CC}">
              <c16:uniqueId val="{00000005-77BB-4048-A38F-AD939E87B3D9}"/>
            </c:ext>
          </c:extLst>
        </c:ser>
        <c:dLbls>
          <c:showLegendKey val="0"/>
          <c:showVal val="0"/>
          <c:showCatName val="0"/>
          <c:showSerName val="0"/>
          <c:showPercent val="0"/>
          <c:showBubbleSize val="0"/>
        </c:dLbls>
        <c:hiLowLines/>
        <c:marker val="1"/>
        <c:smooth val="0"/>
        <c:axId val="130971136"/>
        <c:axId val="130972672"/>
      </c:lineChart>
      <c:scatterChart>
        <c:scatterStyle val="lineMarker"/>
        <c:varyColors val="0"/>
        <c:ser>
          <c:idx val="3"/>
          <c:order val="3"/>
          <c:tx>
            <c:strRef>
              <c:f>Sheet2!$H$3</c:f>
              <c:strCache>
                <c:ptCount val="1"/>
                <c:pt idx="0">
                  <c:v>target</c:v>
                </c:pt>
              </c:strCache>
            </c:strRef>
          </c:tx>
          <c:spPr>
            <a:ln w="15875">
              <a:solidFill>
                <a:srgbClr val="E31837"/>
              </a:solidFill>
              <a:prstDash val="dashDot"/>
            </a:ln>
          </c:spPr>
          <c:marker>
            <c:symbol val="none"/>
          </c:marker>
          <c:xVal>
            <c:numRef>
              <c:f>Sheet2!$G$4:$G$5</c:f>
              <c:numCache>
                <c:formatCode>General</c:formatCode>
                <c:ptCount val="2"/>
                <c:pt idx="0">
                  <c:v>0</c:v>
                </c:pt>
                <c:pt idx="1">
                  <c:v>1</c:v>
                </c:pt>
              </c:numCache>
            </c:numRef>
          </c:xVal>
          <c:yVal>
            <c:numRef>
              <c:f>Sheet2!$H$4:$H$5</c:f>
              <c:numCache>
                <c:formatCode>General</c:formatCode>
                <c:ptCount val="2"/>
                <c:pt idx="0">
                  <c:v>90</c:v>
                </c:pt>
                <c:pt idx="1">
                  <c:v>90</c:v>
                </c:pt>
              </c:numCache>
            </c:numRef>
          </c:yVal>
          <c:smooth val="0"/>
          <c:extLst>
            <c:ext xmlns:c16="http://schemas.microsoft.com/office/drawing/2014/chart" uri="{C3380CC4-5D6E-409C-BE32-E72D297353CC}">
              <c16:uniqueId val="{00000006-77BB-4048-A38F-AD939E87B3D9}"/>
            </c:ext>
          </c:extLst>
        </c:ser>
        <c:dLbls>
          <c:showLegendKey val="0"/>
          <c:showVal val="0"/>
          <c:showCatName val="0"/>
          <c:showSerName val="0"/>
          <c:showPercent val="0"/>
          <c:showBubbleSize val="0"/>
        </c:dLbls>
        <c:axId val="130992768"/>
        <c:axId val="130991232"/>
      </c:scatterChart>
      <c:catAx>
        <c:axId val="130971136"/>
        <c:scaling>
          <c:orientation val="minMax"/>
        </c:scaling>
        <c:delete val="0"/>
        <c:axPos val="b"/>
        <c:numFmt formatCode="General" sourceLinked="0"/>
        <c:majorTickMark val="out"/>
        <c:minorTickMark val="none"/>
        <c:tickLblPos val="nextTo"/>
        <c:crossAx val="130972672"/>
        <c:crosses val="autoZero"/>
        <c:auto val="1"/>
        <c:lblAlgn val="ctr"/>
        <c:lblOffset val="100"/>
        <c:noMultiLvlLbl val="0"/>
      </c:catAx>
      <c:valAx>
        <c:axId val="130972672"/>
        <c:scaling>
          <c:orientation val="minMax"/>
          <c:max val="100"/>
          <c:min val="0"/>
        </c:scaling>
        <c:delete val="0"/>
        <c:axPos val="l"/>
        <c:title>
          <c:tx>
            <c:rich>
              <a:bodyPr rot="0" vert="horz"/>
              <a:lstStyle/>
              <a:p>
                <a:pPr>
                  <a:defRPr/>
                </a:pPr>
                <a:r>
                  <a:rPr lang="en-US"/>
                  <a:t>%</a:t>
                </a:r>
              </a:p>
            </c:rich>
          </c:tx>
          <c:layout>
            <c:manualLayout>
              <c:xMode val="edge"/>
              <c:yMode val="edge"/>
              <c:x val="1.5123456790123458E-2"/>
              <c:y val="2.0892211739801419E-2"/>
            </c:manualLayout>
          </c:layout>
          <c:overlay val="0"/>
        </c:title>
        <c:numFmt formatCode="General" sourceLinked="1"/>
        <c:majorTickMark val="out"/>
        <c:minorTickMark val="none"/>
        <c:tickLblPos val="nextTo"/>
        <c:crossAx val="130971136"/>
        <c:crosses val="autoZero"/>
        <c:crossBetween val="between"/>
        <c:majorUnit val="20"/>
      </c:valAx>
      <c:valAx>
        <c:axId val="130991232"/>
        <c:scaling>
          <c:orientation val="minMax"/>
          <c:max val="100"/>
          <c:min val="0"/>
        </c:scaling>
        <c:delete val="1"/>
        <c:axPos val="r"/>
        <c:numFmt formatCode="General" sourceLinked="1"/>
        <c:majorTickMark val="out"/>
        <c:minorTickMark val="none"/>
        <c:tickLblPos val="nextTo"/>
        <c:crossAx val="130992768"/>
        <c:crosses val="max"/>
        <c:crossBetween val="midCat"/>
        <c:majorUnit val="10"/>
      </c:valAx>
      <c:valAx>
        <c:axId val="130992768"/>
        <c:scaling>
          <c:orientation val="minMax"/>
          <c:max val="1"/>
          <c:min val="0"/>
        </c:scaling>
        <c:delete val="1"/>
        <c:axPos val="t"/>
        <c:numFmt formatCode="General" sourceLinked="1"/>
        <c:majorTickMark val="out"/>
        <c:minorTickMark val="none"/>
        <c:tickLblPos val="nextTo"/>
        <c:crossAx val="130991232"/>
        <c:crosses val="max"/>
        <c:crossBetween val="midCat"/>
        <c:majorUnit val="0.2"/>
      </c:valAx>
    </c:plotArea>
    <c:plotVisOnly val="1"/>
    <c:dispBlanksAs val="gap"/>
    <c:showDLblsOverMax val="0"/>
  </c:chart>
  <c:spPr>
    <a:ln>
      <a:solidFill>
        <a:srgbClr val="F78E1E"/>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Consistent</a:t>
            </a:r>
            <a:r>
              <a:rPr lang="en-US" baseline="0" dirty="0"/>
              <a:t> c</a:t>
            </a:r>
            <a:r>
              <a:rPr lang="en-US" dirty="0"/>
              <a:t>ondom use at anal sex</a:t>
            </a:r>
          </a:p>
        </c:rich>
      </c:tx>
      <c:overlay val="0"/>
    </c:title>
    <c:autoTitleDeleted val="0"/>
    <c:plotArea>
      <c:layout>
        <c:manualLayout>
          <c:layoutTarget val="inner"/>
          <c:xMode val="edge"/>
          <c:yMode val="edge"/>
          <c:x val="0.10540682414698163"/>
          <c:y val="0.10711937822407595"/>
          <c:w val="0.86606274910080672"/>
          <c:h val="0.59744439839756869"/>
        </c:manualLayout>
      </c:layout>
      <c:barChart>
        <c:barDir val="col"/>
        <c:grouping val="clustered"/>
        <c:varyColors val="0"/>
        <c:ser>
          <c:idx val="0"/>
          <c:order val="0"/>
          <c:tx>
            <c:strRef>
              <c:f>Sheet2!$H$43</c:f>
              <c:strCache>
                <c:ptCount val="1"/>
                <c:pt idx="0">
                  <c:v>India</c:v>
                </c:pt>
              </c:strCache>
            </c:strRef>
          </c:tx>
          <c:spPr>
            <a:solidFill>
              <a:srgbClr val="EC008C"/>
            </a:solidFill>
            <a:ln>
              <a:noFill/>
            </a:ln>
          </c:spPr>
          <c:invertIfNegative val="0"/>
          <c:dPt>
            <c:idx val="0"/>
            <c:invertIfNegative val="0"/>
            <c:bubble3D val="0"/>
            <c:extLst>
              <c:ext xmlns:c16="http://schemas.microsoft.com/office/drawing/2014/chart" uri="{C3380CC4-5D6E-409C-BE32-E72D297353CC}">
                <c16:uniqueId val="{00000000-3C98-46B8-8E2C-F07BD688F1AD}"/>
              </c:ext>
            </c:extLst>
          </c:dPt>
          <c:dPt>
            <c:idx val="1"/>
            <c:invertIfNegative val="0"/>
            <c:bubble3D val="0"/>
            <c:extLst>
              <c:ext xmlns:c16="http://schemas.microsoft.com/office/drawing/2014/chart" uri="{C3380CC4-5D6E-409C-BE32-E72D297353CC}">
                <c16:uniqueId val="{00000001-3C98-46B8-8E2C-F07BD688F1AD}"/>
              </c:ext>
            </c:extLst>
          </c:dPt>
          <c:dPt>
            <c:idx val="2"/>
            <c:invertIfNegative val="0"/>
            <c:bubble3D val="0"/>
            <c:extLst>
              <c:ext xmlns:c16="http://schemas.microsoft.com/office/drawing/2014/chart" uri="{C3380CC4-5D6E-409C-BE32-E72D297353CC}">
                <c16:uniqueId val="{00000002-3C98-46B8-8E2C-F07BD688F1AD}"/>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Sheet2!$G$44:$G$47</c:f>
              <c:strCache>
                <c:ptCount val="4"/>
                <c:pt idx="0">
                  <c:v>with occasional clients*</c:v>
                </c:pt>
                <c:pt idx="1">
                  <c:v>with 
regular 
clients *</c:v>
                </c:pt>
                <c:pt idx="2">
                  <c:v>with casual male partners **</c:v>
                </c:pt>
                <c:pt idx="3">
                  <c:v>with non-paying regular partners **</c:v>
                </c:pt>
              </c:strCache>
            </c:strRef>
          </c:cat>
          <c:val>
            <c:numRef>
              <c:f>Sheet2!$H$44:$H$47</c:f>
              <c:numCache>
                <c:formatCode>General</c:formatCode>
                <c:ptCount val="4"/>
                <c:pt idx="0">
                  <c:v>64.400000000000006</c:v>
                </c:pt>
                <c:pt idx="1">
                  <c:v>62.7</c:v>
                </c:pt>
                <c:pt idx="2">
                  <c:v>51.2</c:v>
                </c:pt>
                <c:pt idx="3">
                  <c:v>38.799999999999997</c:v>
                </c:pt>
              </c:numCache>
            </c:numRef>
          </c:val>
          <c:extLst>
            <c:ext xmlns:c16="http://schemas.microsoft.com/office/drawing/2014/chart" uri="{C3380CC4-5D6E-409C-BE32-E72D297353CC}">
              <c16:uniqueId val="{00000003-3C98-46B8-8E2C-F07BD688F1AD}"/>
            </c:ext>
          </c:extLst>
        </c:ser>
        <c:dLbls>
          <c:showLegendKey val="0"/>
          <c:showVal val="0"/>
          <c:showCatName val="0"/>
          <c:showSerName val="0"/>
          <c:showPercent val="0"/>
          <c:showBubbleSize val="0"/>
        </c:dLbls>
        <c:gapWidth val="150"/>
        <c:overlap val="60"/>
        <c:axId val="133429120"/>
        <c:axId val="133430656"/>
      </c:barChart>
      <c:lineChart>
        <c:grouping val="standard"/>
        <c:varyColors val="0"/>
        <c:ser>
          <c:idx val="1"/>
          <c:order val="1"/>
          <c:tx>
            <c:strRef>
              <c:f>Sheet2!$I$43</c:f>
              <c:strCache>
                <c:ptCount val="1"/>
                <c:pt idx="0">
                  <c:v>Min</c:v>
                </c:pt>
              </c:strCache>
            </c:strRef>
          </c:tx>
          <c:spPr>
            <a:ln>
              <a:noFill/>
            </a:ln>
          </c:spPr>
          <c:marker>
            <c:symbol val="dash"/>
            <c:size val="10"/>
            <c:spPr>
              <a:solidFill>
                <a:sysClr val="windowText" lastClr="000000"/>
              </a:solidFill>
              <a:ln>
                <a:noFill/>
              </a:ln>
            </c:spPr>
          </c:marker>
          <c:cat>
            <c:strRef>
              <c:f>Sheet2!$G$44:$G$47</c:f>
              <c:strCache>
                <c:ptCount val="4"/>
                <c:pt idx="0">
                  <c:v>with occasional clients*</c:v>
                </c:pt>
                <c:pt idx="1">
                  <c:v>with 
regular 
clients *</c:v>
                </c:pt>
                <c:pt idx="2">
                  <c:v>with casual male partners **</c:v>
                </c:pt>
                <c:pt idx="3">
                  <c:v>with non-paying regular partners **</c:v>
                </c:pt>
              </c:strCache>
            </c:strRef>
          </c:cat>
          <c:val>
            <c:numRef>
              <c:f>Sheet2!$I$44:$I$47</c:f>
              <c:numCache>
                <c:formatCode>General</c:formatCode>
                <c:ptCount val="4"/>
                <c:pt idx="0">
                  <c:v>18.7</c:v>
                </c:pt>
                <c:pt idx="1">
                  <c:v>15</c:v>
                </c:pt>
                <c:pt idx="2">
                  <c:v>0</c:v>
                </c:pt>
                <c:pt idx="3">
                  <c:v>0</c:v>
                </c:pt>
              </c:numCache>
            </c:numRef>
          </c:val>
          <c:smooth val="0"/>
          <c:extLst>
            <c:ext xmlns:c16="http://schemas.microsoft.com/office/drawing/2014/chart" uri="{C3380CC4-5D6E-409C-BE32-E72D297353CC}">
              <c16:uniqueId val="{00000004-3C98-46B8-8E2C-F07BD688F1AD}"/>
            </c:ext>
          </c:extLst>
        </c:ser>
        <c:ser>
          <c:idx val="2"/>
          <c:order val="2"/>
          <c:tx>
            <c:strRef>
              <c:f>Sheet2!$J$43</c:f>
              <c:strCache>
                <c:ptCount val="1"/>
                <c:pt idx="0">
                  <c:v>Max</c:v>
                </c:pt>
              </c:strCache>
            </c:strRef>
          </c:tx>
          <c:spPr>
            <a:ln>
              <a:noFill/>
            </a:ln>
          </c:spPr>
          <c:marker>
            <c:symbol val="dot"/>
            <c:size val="10"/>
            <c:spPr>
              <a:solidFill>
                <a:srgbClr val="00B050"/>
              </a:solidFill>
            </c:spPr>
          </c:marker>
          <c:cat>
            <c:strRef>
              <c:f>Sheet2!$G$44:$G$47</c:f>
              <c:strCache>
                <c:ptCount val="4"/>
                <c:pt idx="0">
                  <c:v>with occasional clients*</c:v>
                </c:pt>
                <c:pt idx="1">
                  <c:v>with 
regular 
clients *</c:v>
                </c:pt>
                <c:pt idx="2">
                  <c:v>with casual male partners **</c:v>
                </c:pt>
                <c:pt idx="3">
                  <c:v>with non-paying regular partners **</c:v>
                </c:pt>
              </c:strCache>
            </c:strRef>
          </c:cat>
          <c:val>
            <c:numRef>
              <c:f>Sheet2!$J$44:$J$47</c:f>
              <c:numCache>
                <c:formatCode>General</c:formatCode>
                <c:ptCount val="4"/>
                <c:pt idx="0">
                  <c:v>98.3</c:v>
                </c:pt>
                <c:pt idx="1">
                  <c:v>91.9</c:v>
                </c:pt>
                <c:pt idx="2">
                  <c:v>100</c:v>
                </c:pt>
                <c:pt idx="3">
                  <c:v>96.6</c:v>
                </c:pt>
              </c:numCache>
            </c:numRef>
          </c:val>
          <c:smooth val="0"/>
          <c:extLst>
            <c:ext xmlns:c16="http://schemas.microsoft.com/office/drawing/2014/chart" uri="{C3380CC4-5D6E-409C-BE32-E72D297353CC}">
              <c16:uniqueId val="{00000005-3C98-46B8-8E2C-F07BD688F1AD}"/>
            </c:ext>
          </c:extLst>
        </c:ser>
        <c:dLbls>
          <c:showLegendKey val="0"/>
          <c:showVal val="0"/>
          <c:showCatName val="0"/>
          <c:showSerName val="0"/>
          <c:showPercent val="0"/>
          <c:showBubbleSize val="0"/>
        </c:dLbls>
        <c:hiLowLines/>
        <c:marker val="1"/>
        <c:smooth val="0"/>
        <c:axId val="133429120"/>
        <c:axId val="133430656"/>
      </c:lineChart>
      <c:scatterChart>
        <c:scatterStyle val="lineMarker"/>
        <c:varyColors val="0"/>
        <c:ser>
          <c:idx val="3"/>
          <c:order val="3"/>
          <c:tx>
            <c:strRef>
              <c:f>Sheet2!$I$38</c:f>
              <c:strCache>
                <c:ptCount val="1"/>
                <c:pt idx="0">
                  <c:v>target</c:v>
                </c:pt>
              </c:strCache>
            </c:strRef>
          </c:tx>
          <c:spPr>
            <a:ln w="15875">
              <a:solidFill>
                <a:srgbClr val="E31837"/>
              </a:solidFill>
              <a:prstDash val="dashDot"/>
            </a:ln>
          </c:spPr>
          <c:marker>
            <c:symbol val="none"/>
          </c:marker>
          <c:xVal>
            <c:numRef>
              <c:f>Sheet2!$H$39:$H$40</c:f>
              <c:numCache>
                <c:formatCode>General</c:formatCode>
                <c:ptCount val="2"/>
                <c:pt idx="0">
                  <c:v>0</c:v>
                </c:pt>
                <c:pt idx="1">
                  <c:v>1</c:v>
                </c:pt>
              </c:numCache>
            </c:numRef>
          </c:xVal>
          <c:yVal>
            <c:numRef>
              <c:f>Sheet2!$I$39:$I$40</c:f>
              <c:numCache>
                <c:formatCode>General</c:formatCode>
                <c:ptCount val="2"/>
                <c:pt idx="0">
                  <c:v>90</c:v>
                </c:pt>
                <c:pt idx="1">
                  <c:v>90</c:v>
                </c:pt>
              </c:numCache>
            </c:numRef>
          </c:yVal>
          <c:smooth val="0"/>
          <c:extLst>
            <c:ext xmlns:c16="http://schemas.microsoft.com/office/drawing/2014/chart" uri="{C3380CC4-5D6E-409C-BE32-E72D297353CC}">
              <c16:uniqueId val="{00000006-3C98-46B8-8E2C-F07BD688F1AD}"/>
            </c:ext>
          </c:extLst>
        </c:ser>
        <c:dLbls>
          <c:showLegendKey val="0"/>
          <c:showVal val="0"/>
          <c:showCatName val="0"/>
          <c:showSerName val="0"/>
          <c:showPercent val="0"/>
          <c:showBubbleSize val="0"/>
        </c:dLbls>
        <c:axId val="133438464"/>
        <c:axId val="133436928"/>
      </c:scatterChart>
      <c:catAx>
        <c:axId val="133429120"/>
        <c:scaling>
          <c:orientation val="minMax"/>
        </c:scaling>
        <c:delete val="0"/>
        <c:axPos val="b"/>
        <c:numFmt formatCode="General" sourceLinked="0"/>
        <c:majorTickMark val="out"/>
        <c:minorTickMark val="none"/>
        <c:tickLblPos val="nextTo"/>
        <c:crossAx val="133430656"/>
        <c:crosses val="autoZero"/>
        <c:auto val="1"/>
        <c:lblAlgn val="ctr"/>
        <c:lblOffset val="100"/>
        <c:noMultiLvlLbl val="0"/>
      </c:catAx>
      <c:valAx>
        <c:axId val="133430656"/>
        <c:scaling>
          <c:orientation val="minMax"/>
          <c:max val="100"/>
          <c:min val="0"/>
        </c:scaling>
        <c:delete val="0"/>
        <c:axPos val="l"/>
        <c:title>
          <c:tx>
            <c:rich>
              <a:bodyPr rot="0" vert="horz"/>
              <a:lstStyle/>
              <a:p>
                <a:pPr>
                  <a:defRPr/>
                </a:pPr>
                <a:r>
                  <a:rPr lang="en-US"/>
                  <a:t>%</a:t>
                </a:r>
              </a:p>
            </c:rich>
          </c:tx>
          <c:layout>
            <c:manualLayout>
              <c:xMode val="edge"/>
              <c:yMode val="edge"/>
              <c:x val="1.5123456790123458E-2"/>
              <c:y val="2.0892211739801419E-2"/>
            </c:manualLayout>
          </c:layout>
          <c:overlay val="0"/>
        </c:title>
        <c:numFmt formatCode="General" sourceLinked="1"/>
        <c:majorTickMark val="out"/>
        <c:minorTickMark val="none"/>
        <c:tickLblPos val="nextTo"/>
        <c:crossAx val="133429120"/>
        <c:crosses val="autoZero"/>
        <c:crossBetween val="between"/>
        <c:majorUnit val="20"/>
      </c:valAx>
      <c:valAx>
        <c:axId val="133436928"/>
        <c:scaling>
          <c:orientation val="minMax"/>
          <c:max val="100"/>
          <c:min val="0"/>
        </c:scaling>
        <c:delete val="1"/>
        <c:axPos val="r"/>
        <c:numFmt formatCode="General" sourceLinked="1"/>
        <c:majorTickMark val="out"/>
        <c:minorTickMark val="none"/>
        <c:tickLblPos val="nextTo"/>
        <c:crossAx val="133438464"/>
        <c:crosses val="max"/>
        <c:crossBetween val="midCat"/>
        <c:majorUnit val="10"/>
      </c:valAx>
      <c:valAx>
        <c:axId val="133438464"/>
        <c:scaling>
          <c:orientation val="minMax"/>
          <c:max val="1"/>
          <c:min val="0"/>
        </c:scaling>
        <c:delete val="1"/>
        <c:axPos val="t"/>
        <c:numFmt formatCode="General" sourceLinked="1"/>
        <c:majorTickMark val="out"/>
        <c:minorTickMark val="none"/>
        <c:tickLblPos val="nextTo"/>
        <c:crossAx val="133436928"/>
        <c:crosses val="max"/>
        <c:crossBetween val="midCat"/>
        <c:majorUnit val="0.2"/>
      </c:valAx>
    </c:plotArea>
    <c:plotVisOnly val="1"/>
    <c:dispBlanksAs val="gap"/>
    <c:showDLblsOverMax val="0"/>
  </c:chart>
  <c:spPr>
    <a:ln>
      <a:solidFill>
        <a:srgbClr val="F78E1E"/>
      </a:solid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condom use at last sex</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832429888822644"/>
          <c:y val="0.12998420221169035"/>
          <c:w val="0.85040116286595591"/>
          <c:h val="0.33535221604408455"/>
        </c:manualLayout>
      </c:layout>
      <c:barChart>
        <c:barDir val="col"/>
        <c:grouping val="clustered"/>
        <c:varyColors val="0"/>
        <c:ser>
          <c:idx val="0"/>
          <c:order val="0"/>
          <c:tx>
            <c:strRef>
              <c:f>'MSM-cndm use last sex'!$B$60</c:f>
              <c:strCache>
                <c:ptCount val="1"/>
                <c:pt idx="0">
                  <c:v>2014/15</c:v>
                </c:pt>
              </c:strCache>
            </c:strRef>
          </c:tx>
          <c:spPr>
            <a:solidFill>
              <a:srgbClr val="F78E1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'MSM-cndm use last sex'!$A$61:$A$69</c:f>
              <c:strCache>
                <c:ptCount val="9"/>
                <c:pt idx="0">
                  <c:v>with a male client</c:v>
                </c:pt>
                <c:pt idx="1">
                  <c:v>with a male sex worker</c:v>
                </c:pt>
                <c:pt idx="2">
                  <c:v>with a FSW</c:v>
                </c:pt>
                <c:pt idx="3">
                  <c:v>with a casual male/hijra partner</c:v>
                </c:pt>
                <c:pt idx="4">
                  <c:v>with a regular hijra partner</c:v>
                </c:pt>
                <c:pt idx="5">
                  <c:v>with a casual female partner</c:v>
                </c:pt>
                <c:pt idx="6">
                  <c:v>with a regular male partner</c:v>
                </c:pt>
                <c:pt idx="7">
                  <c:v>with a regular female partner</c:v>
                </c:pt>
                <c:pt idx="8">
                  <c:v>with a female partner</c:v>
                </c:pt>
              </c:strCache>
            </c:strRef>
          </c:cat>
          <c:val>
            <c:numRef>
              <c:f>'MSM-cndm use last sex'!$B$61:$B$69</c:f>
              <c:numCache>
                <c:formatCode>0</c:formatCode>
                <c:ptCount val="9"/>
                <c:pt idx="0">
                  <c:v>88.8</c:v>
                </c:pt>
                <c:pt idx="1">
                  <c:v>87.1</c:v>
                </c:pt>
                <c:pt idx="2">
                  <c:v>86.2</c:v>
                </c:pt>
                <c:pt idx="3">
                  <c:v>85.7</c:v>
                </c:pt>
                <c:pt idx="4">
                  <c:v>83.3</c:v>
                </c:pt>
                <c:pt idx="5">
                  <c:v>82.1</c:v>
                </c:pt>
                <c:pt idx="6">
                  <c:v>82.1</c:v>
                </c:pt>
                <c:pt idx="7">
                  <c:v>44.9</c:v>
                </c:pt>
              </c:numCache>
            </c:numRef>
          </c:val>
          <c:extLst>
            <c:ext xmlns:c16="http://schemas.microsoft.com/office/drawing/2014/chart" uri="{C3380CC4-5D6E-409C-BE32-E72D297353CC}">
              <c16:uniqueId val="{00000000-AFE9-49AC-8BD8-67CA7E395A46}"/>
            </c:ext>
          </c:extLst>
        </c:ser>
        <c:ser>
          <c:idx val="1"/>
          <c:order val="1"/>
          <c:tx>
            <c:strRef>
              <c:f>'MSM-cndm use last sex'!$C$60</c:f>
              <c:strCache>
                <c:ptCount val="1"/>
                <c:pt idx="0">
                  <c:v>2019/20</c:v>
                </c:pt>
              </c:strCache>
            </c:strRef>
          </c:tx>
          <c:spPr>
            <a:solidFill>
              <a:srgbClr val="CDC88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'MSM-cndm use last sex'!$A$61:$A$69</c:f>
              <c:strCache>
                <c:ptCount val="9"/>
                <c:pt idx="0">
                  <c:v>with a male client</c:v>
                </c:pt>
                <c:pt idx="1">
                  <c:v>with a male sex worker</c:v>
                </c:pt>
                <c:pt idx="2">
                  <c:v>with a FSW</c:v>
                </c:pt>
                <c:pt idx="3">
                  <c:v>with a casual male/hijra partner</c:v>
                </c:pt>
                <c:pt idx="4">
                  <c:v>with a regular hijra partner</c:v>
                </c:pt>
                <c:pt idx="5">
                  <c:v>with a casual female partner</c:v>
                </c:pt>
                <c:pt idx="6">
                  <c:v>with a regular male partner</c:v>
                </c:pt>
                <c:pt idx="7">
                  <c:v>with a regular female partner</c:v>
                </c:pt>
                <c:pt idx="8">
                  <c:v>with a female partner</c:v>
                </c:pt>
              </c:strCache>
            </c:strRef>
          </c:cat>
          <c:val>
            <c:numRef>
              <c:f>'MSM-cndm use last sex'!$C$61:$C$69</c:f>
              <c:numCache>
                <c:formatCode>0</c:formatCode>
                <c:ptCount val="9"/>
                <c:pt idx="1">
                  <c:v>92.4</c:v>
                </c:pt>
                <c:pt idx="6">
                  <c:v>84.7</c:v>
                </c:pt>
                <c:pt idx="8">
                  <c:v>60.6</c:v>
                </c:pt>
              </c:numCache>
            </c:numRef>
          </c:val>
          <c:extLst>
            <c:ext xmlns:c16="http://schemas.microsoft.com/office/drawing/2014/chart" uri="{C3380CC4-5D6E-409C-BE32-E72D297353CC}">
              <c16:uniqueId val="{00000001-AFE9-49AC-8BD8-67CA7E395A46}"/>
            </c:ext>
          </c:extLst>
        </c:ser>
        <c:dLbls>
          <c:showLegendKey val="0"/>
          <c:showVal val="0"/>
          <c:showCatName val="0"/>
          <c:showSerName val="0"/>
          <c:showPercent val="0"/>
          <c:showBubbleSize val="0"/>
        </c:dLbls>
        <c:gapWidth val="219"/>
        <c:axId val="672856408"/>
        <c:axId val="672861656"/>
      </c:barChart>
      <c:scatterChart>
        <c:scatterStyle val="smoothMarker"/>
        <c:varyColors val="0"/>
        <c:ser>
          <c:idx val="2"/>
          <c:order val="2"/>
          <c:tx>
            <c:strRef>
              <c:f>'MSM-cndm use last sex'!$C$72</c:f>
              <c:strCache>
                <c:ptCount val="1"/>
                <c:pt idx="0">
                  <c:v>tar</c:v>
                </c:pt>
              </c:strCache>
            </c:strRef>
          </c:tx>
          <c:spPr>
            <a:ln w="22225" cap="rnd">
              <a:solidFill>
                <a:srgbClr val="E31837"/>
              </a:solidFill>
              <a:prstDash val="dash"/>
              <a:round/>
            </a:ln>
            <a:effectLst/>
          </c:spPr>
          <c:marker>
            <c:symbol val="none"/>
          </c:marker>
          <c:xVal>
            <c:numRef>
              <c:f>'MSM-cndm use last sex'!$B$73:$B$74</c:f>
              <c:numCache>
                <c:formatCode>General</c:formatCode>
                <c:ptCount val="2"/>
                <c:pt idx="0">
                  <c:v>0</c:v>
                </c:pt>
                <c:pt idx="1">
                  <c:v>1</c:v>
                </c:pt>
              </c:numCache>
            </c:numRef>
          </c:xVal>
          <c:yVal>
            <c:numRef>
              <c:f>'MSM-cndm use last sex'!$C$73:$C$74</c:f>
              <c:numCache>
                <c:formatCode>General</c:formatCode>
                <c:ptCount val="2"/>
                <c:pt idx="0">
                  <c:v>90</c:v>
                </c:pt>
                <c:pt idx="1">
                  <c:v>90</c:v>
                </c:pt>
              </c:numCache>
            </c:numRef>
          </c:yVal>
          <c:smooth val="1"/>
          <c:extLst>
            <c:ext xmlns:c16="http://schemas.microsoft.com/office/drawing/2014/chart" uri="{C3380CC4-5D6E-409C-BE32-E72D297353CC}">
              <c16:uniqueId val="{00000002-AFE9-49AC-8BD8-67CA7E395A46}"/>
            </c:ext>
          </c:extLst>
        </c:ser>
        <c:dLbls>
          <c:showLegendKey val="0"/>
          <c:showVal val="0"/>
          <c:showCatName val="0"/>
          <c:showSerName val="0"/>
          <c:showPercent val="0"/>
          <c:showBubbleSize val="0"/>
        </c:dLbls>
        <c:axId val="825825776"/>
        <c:axId val="825827744"/>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valAx>
        <c:axId val="825827744"/>
        <c:scaling>
          <c:orientation val="minMax"/>
        </c:scaling>
        <c:delete val="1"/>
        <c:axPos val="r"/>
        <c:numFmt formatCode="General" sourceLinked="1"/>
        <c:majorTickMark val="out"/>
        <c:minorTickMark val="none"/>
        <c:tickLblPos val="nextTo"/>
        <c:crossAx val="825825776"/>
        <c:crosses val="max"/>
        <c:crossBetween val="midCat"/>
      </c:valAx>
      <c:valAx>
        <c:axId val="825825776"/>
        <c:scaling>
          <c:orientation val="minMax"/>
          <c:max val="1"/>
        </c:scaling>
        <c:delete val="1"/>
        <c:axPos val="t"/>
        <c:numFmt formatCode="General" sourceLinked="1"/>
        <c:majorTickMark val="out"/>
        <c:minorTickMark val="none"/>
        <c:tickLblPos val="nextTo"/>
        <c:crossAx val="825827744"/>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solidFill>
        <a:srgbClr val="00A99A"/>
      </a:solid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consistent condom use</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832429888822644"/>
          <c:y val="0.12998420221169035"/>
          <c:w val="0.85040116286595591"/>
          <c:h val="0.33535221604408455"/>
        </c:manualLayout>
      </c:layout>
      <c:barChart>
        <c:barDir val="col"/>
        <c:grouping val="clustered"/>
        <c:varyColors val="0"/>
        <c:ser>
          <c:idx val="0"/>
          <c:order val="0"/>
          <c:tx>
            <c:strRef>
              <c:f>'MSM-cnstnt cnd use'!$C$52</c:f>
              <c:strCache>
                <c:ptCount val="1"/>
                <c:pt idx="0">
                  <c:v>2014/15</c:v>
                </c:pt>
              </c:strCache>
            </c:strRef>
          </c:tx>
          <c:spPr>
            <a:solidFill>
              <a:srgbClr val="F78E1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'MSM-cnstnt cnd use'!$B$53:$B$61</c:f>
              <c:strCache>
                <c:ptCount val="9"/>
                <c:pt idx="0">
                  <c:v>with male clients *</c:v>
                </c:pt>
                <c:pt idx="1">
                  <c:v>with male sex workers *</c:v>
                </c:pt>
                <c:pt idx="2">
                  <c:v>with FSW **</c:v>
                </c:pt>
                <c:pt idx="3">
                  <c:v>with casual male/hijra partners *</c:v>
                </c:pt>
                <c:pt idx="4">
                  <c:v>with regular hijra partners*</c:v>
                </c:pt>
                <c:pt idx="5">
                  <c:v>with female casual partners **</c:v>
                </c:pt>
                <c:pt idx="6">
                  <c:v>with regular male partners*</c:v>
                </c:pt>
                <c:pt idx="7">
                  <c:v>with regular female partners **</c:v>
                </c:pt>
                <c:pt idx="8">
                  <c:v>with female partners *</c:v>
                </c:pt>
              </c:strCache>
            </c:strRef>
          </c:cat>
          <c:val>
            <c:numRef>
              <c:f>'MSM-cnstnt cnd use'!$C$53:$C$61</c:f>
              <c:numCache>
                <c:formatCode>0</c:formatCode>
                <c:ptCount val="9"/>
                <c:pt idx="0">
                  <c:v>55.3</c:v>
                </c:pt>
                <c:pt idx="1">
                  <c:v>50.7</c:v>
                </c:pt>
                <c:pt idx="2">
                  <c:v>56.9</c:v>
                </c:pt>
                <c:pt idx="3">
                  <c:v>54.3</c:v>
                </c:pt>
                <c:pt idx="4">
                  <c:v>54.3</c:v>
                </c:pt>
                <c:pt idx="5">
                  <c:v>50.1</c:v>
                </c:pt>
                <c:pt idx="6">
                  <c:v>50.4</c:v>
                </c:pt>
                <c:pt idx="7">
                  <c:v>24.7</c:v>
                </c:pt>
              </c:numCache>
            </c:numRef>
          </c:val>
          <c:extLst>
            <c:ext xmlns:c16="http://schemas.microsoft.com/office/drawing/2014/chart" uri="{C3380CC4-5D6E-409C-BE32-E72D297353CC}">
              <c16:uniqueId val="{00000000-FBE2-4F44-A1E1-3DF15CAD186D}"/>
            </c:ext>
          </c:extLst>
        </c:ser>
        <c:ser>
          <c:idx val="1"/>
          <c:order val="1"/>
          <c:tx>
            <c:strRef>
              <c:f>'MSM-cnstnt cnd use'!$D$52</c:f>
              <c:strCache>
                <c:ptCount val="1"/>
                <c:pt idx="0">
                  <c:v>2019/20</c:v>
                </c:pt>
              </c:strCache>
            </c:strRef>
          </c:tx>
          <c:spPr>
            <a:solidFill>
              <a:srgbClr val="CDC884"/>
            </a:solidFill>
            <a:ln>
              <a:noFill/>
            </a:ln>
            <a:effectLst/>
          </c:spPr>
          <c:invertIfNegative val="0"/>
          <c:cat>
            <c:strRef>
              <c:f>'MSM-cnstnt cnd use'!$B$53:$B$61</c:f>
              <c:strCache>
                <c:ptCount val="9"/>
                <c:pt idx="0">
                  <c:v>with male clients *</c:v>
                </c:pt>
                <c:pt idx="1">
                  <c:v>with male sex workers *</c:v>
                </c:pt>
                <c:pt idx="2">
                  <c:v>with FSW **</c:v>
                </c:pt>
                <c:pt idx="3">
                  <c:v>with casual male/hijra partners *</c:v>
                </c:pt>
                <c:pt idx="4">
                  <c:v>with regular hijra partners*</c:v>
                </c:pt>
                <c:pt idx="5">
                  <c:v>with female casual partners **</c:v>
                </c:pt>
                <c:pt idx="6">
                  <c:v>with regular male partners*</c:v>
                </c:pt>
                <c:pt idx="7">
                  <c:v>with regular female partners **</c:v>
                </c:pt>
                <c:pt idx="8">
                  <c:v>with female partners *</c:v>
                </c:pt>
              </c:strCache>
            </c:strRef>
          </c:cat>
          <c:val>
            <c:numRef>
              <c:f>'MSM-cnstnt cnd use'!$D$53:$D$61</c:f>
              <c:numCache>
                <c:formatCode>0</c:formatCode>
                <c:ptCount val="9"/>
                <c:pt idx="1">
                  <c:v>79</c:v>
                </c:pt>
                <c:pt idx="6">
                  <c:v>62.8</c:v>
                </c:pt>
                <c:pt idx="8" formatCode="General">
                  <c:v>41.2</c:v>
                </c:pt>
              </c:numCache>
            </c:numRef>
          </c:val>
          <c:extLst>
            <c:ext xmlns:c16="http://schemas.microsoft.com/office/drawing/2014/chart" uri="{C3380CC4-5D6E-409C-BE32-E72D297353CC}">
              <c16:uniqueId val="{00000001-FBE2-4F44-A1E1-3DF15CAD186D}"/>
            </c:ext>
          </c:extLst>
        </c:ser>
        <c:dLbls>
          <c:showLegendKey val="0"/>
          <c:showVal val="0"/>
          <c:showCatName val="0"/>
          <c:showSerName val="0"/>
          <c:showPercent val="0"/>
          <c:showBubbleSize val="0"/>
        </c:dLbls>
        <c:gapWidth val="219"/>
        <c:axId val="672856408"/>
        <c:axId val="672861656"/>
      </c:barChart>
      <c:scatterChart>
        <c:scatterStyle val="smoothMarker"/>
        <c:varyColors val="0"/>
        <c:ser>
          <c:idx val="2"/>
          <c:order val="2"/>
          <c:tx>
            <c:strRef>
              <c:f>'MSM-cnstnt cnd use'!$R$53</c:f>
              <c:strCache>
                <c:ptCount val="1"/>
                <c:pt idx="0">
                  <c:v>tar</c:v>
                </c:pt>
              </c:strCache>
            </c:strRef>
          </c:tx>
          <c:spPr>
            <a:ln w="22225" cap="rnd">
              <a:solidFill>
                <a:srgbClr val="E31837"/>
              </a:solidFill>
              <a:prstDash val="dash"/>
              <a:round/>
            </a:ln>
            <a:effectLst/>
          </c:spPr>
          <c:marker>
            <c:symbol val="none"/>
          </c:marker>
          <c:xVal>
            <c:numRef>
              <c:f>'MSM-cnstnt cnd use'!$Q$54:$Q$55</c:f>
              <c:numCache>
                <c:formatCode>General</c:formatCode>
                <c:ptCount val="2"/>
                <c:pt idx="0">
                  <c:v>0</c:v>
                </c:pt>
                <c:pt idx="1">
                  <c:v>1</c:v>
                </c:pt>
              </c:numCache>
            </c:numRef>
          </c:xVal>
          <c:yVal>
            <c:numRef>
              <c:f>'MSM-cnstnt cnd use'!$R$54:$R$55</c:f>
              <c:numCache>
                <c:formatCode>General</c:formatCode>
                <c:ptCount val="2"/>
                <c:pt idx="0">
                  <c:v>90</c:v>
                </c:pt>
                <c:pt idx="1">
                  <c:v>90</c:v>
                </c:pt>
              </c:numCache>
            </c:numRef>
          </c:yVal>
          <c:smooth val="1"/>
          <c:extLst>
            <c:ext xmlns:c16="http://schemas.microsoft.com/office/drawing/2014/chart" uri="{C3380CC4-5D6E-409C-BE32-E72D297353CC}">
              <c16:uniqueId val="{00000002-FBE2-4F44-A1E1-3DF15CAD186D}"/>
            </c:ext>
          </c:extLst>
        </c:ser>
        <c:dLbls>
          <c:showLegendKey val="0"/>
          <c:showVal val="0"/>
          <c:showCatName val="0"/>
          <c:showSerName val="0"/>
          <c:showPercent val="0"/>
          <c:showBubbleSize val="0"/>
        </c:dLbls>
        <c:axId val="912453592"/>
        <c:axId val="688814072"/>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valAx>
        <c:axId val="688814072"/>
        <c:scaling>
          <c:orientation val="minMax"/>
        </c:scaling>
        <c:delete val="1"/>
        <c:axPos val="r"/>
        <c:numFmt formatCode="General" sourceLinked="1"/>
        <c:majorTickMark val="out"/>
        <c:minorTickMark val="none"/>
        <c:tickLblPos val="nextTo"/>
        <c:crossAx val="912453592"/>
        <c:crosses val="max"/>
        <c:crossBetween val="midCat"/>
      </c:valAx>
      <c:valAx>
        <c:axId val="912453592"/>
        <c:scaling>
          <c:orientation val="minMax"/>
          <c:max val="1"/>
        </c:scaling>
        <c:delete val="1"/>
        <c:axPos val="t"/>
        <c:numFmt formatCode="General" sourceLinked="1"/>
        <c:majorTickMark val="out"/>
        <c:minorTickMark val="none"/>
        <c:tickLblPos val="nextTo"/>
        <c:crossAx val="688814072"/>
        <c:crosses val="max"/>
        <c:crossBetween val="midCat"/>
      </c:valAx>
      <c:spPr>
        <a:noFill/>
        <a:ln>
          <a:noFill/>
        </a:ln>
        <a:effectLst/>
      </c:spPr>
    </c:plotArea>
    <c:legend>
      <c:legendPos val="b"/>
      <c:legendEntry>
        <c:idx val="2"/>
        <c:delete val="1"/>
      </c:legendEntry>
      <c:layout>
        <c:manualLayout>
          <c:xMode val="edge"/>
          <c:yMode val="edge"/>
          <c:x val="0.67394070917129856"/>
          <c:y val="0.92957723613621213"/>
          <c:w val="0.25878808794074409"/>
          <c:h val="5.370579271570048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solidFill>
        <a:srgbClr val="00A99A"/>
      </a:solid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Condom use at last sex</a:t>
            </a:r>
          </a:p>
        </c:rich>
      </c:tx>
      <c:overlay val="0"/>
    </c:title>
    <c:autoTitleDeleted val="0"/>
    <c:plotArea>
      <c:layout>
        <c:manualLayout>
          <c:layoutTarget val="inner"/>
          <c:xMode val="edge"/>
          <c:yMode val="edge"/>
          <c:x val="0.10654831340526878"/>
          <c:y val="0.15674486143777483"/>
          <c:w val="0.85950106931078063"/>
          <c:h val="0.56334937299504229"/>
        </c:manualLayout>
      </c:layout>
      <c:barChart>
        <c:barDir val="col"/>
        <c:grouping val="clustered"/>
        <c:varyColors val="0"/>
        <c:ser>
          <c:idx val="0"/>
          <c:order val="0"/>
          <c:tx>
            <c:strRef>
              <c:f>'PWID condom use'!$H$2</c:f>
              <c:strCache>
                <c:ptCount val="1"/>
                <c:pt idx="0">
                  <c:v>%</c:v>
                </c:pt>
              </c:strCache>
            </c:strRef>
          </c:tx>
          <c:spPr>
            <a:solidFill>
              <a:srgbClr val="00AEEF"/>
            </a:solidFill>
            <a:ln>
              <a:noFill/>
            </a:ln>
          </c:spPr>
          <c:invertIfNegative val="0"/>
          <c:dPt>
            <c:idx val="0"/>
            <c:invertIfNegative val="0"/>
            <c:bubble3D val="0"/>
            <c:extLst>
              <c:ext xmlns:c16="http://schemas.microsoft.com/office/drawing/2014/chart" uri="{C3380CC4-5D6E-409C-BE32-E72D297353CC}">
                <c16:uniqueId val="{00000000-C5B1-4226-A3A7-ED426546A0FF}"/>
              </c:ext>
            </c:extLst>
          </c:dPt>
          <c:dPt>
            <c:idx val="1"/>
            <c:invertIfNegative val="0"/>
            <c:bubble3D val="0"/>
            <c:extLst>
              <c:ext xmlns:c16="http://schemas.microsoft.com/office/drawing/2014/chart" uri="{C3380CC4-5D6E-409C-BE32-E72D297353CC}">
                <c16:uniqueId val="{00000001-C5B1-4226-A3A7-ED426546A0FF}"/>
              </c:ext>
            </c:extLst>
          </c:dPt>
          <c:dPt>
            <c:idx val="2"/>
            <c:invertIfNegative val="0"/>
            <c:bubble3D val="0"/>
            <c:extLst>
              <c:ext xmlns:c16="http://schemas.microsoft.com/office/drawing/2014/chart" uri="{C3380CC4-5D6E-409C-BE32-E72D297353CC}">
                <c16:uniqueId val="{00000002-C5B1-4226-A3A7-ED426546A0FF}"/>
              </c:ext>
            </c:extLst>
          </c:dPt>
          <c:dLbls>
            <c:dLbl>
              <c:idx val="0"/>
              <c:layout>
                <c:manualLayout>
                  <c:x val="3.333333333333328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B1-4226-A3A7-ED426546A0FF}"/>
                </c:ext>
              </c:extLst>
            </c:dLbl>
            <c:dLbl>
              <c:idx val="1"/>
              <c:layout>
                <c:manualLayout>
                  <c:x val="3.3333333333333333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B1-4226-A3A7-ED426546A0FF}"/>
                </c:ext>
              </c:extLst>
            </c:dLbl>
            <c:dLbl>
              <c:idx val="2"/>
              <c:layout>
                <c:manualLayout>
                  <c:x val="3.8888888888888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B1-4226-A3A7-ED426546A0FF}"/>
                </c:ext>
              </c:extLst>
            </c:dLbl>
            <c:dLbl>
              <c:idx val="3"/>
              <c:layout>
                <c:manualLayout>
                  <c:x val="2.2824536376604851E-2"/>
                  <c:y val="1.0389610389610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B1-4226-A3A7-ED426546A0FF}"/>
                </c:ext>
              </c:extLst>
            </c:dLbl>
            <c:dLbl>
              <c:idx val="4"/>
              <c:layout>
                <c:manualLayout>
                  <c:x val="2.0922491678554447E-2"/>
                  <c:y val="2.4242424242424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B1-4226-A3A7-ED426546A0FF}"/>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use'!$G$3:$G$6</c:f>
              <c:strCache>
                <c:ptCount val="4"/>
                <c:pt idx="0">
                  <c:v>with a  
FSW</c:v>
                </c:pt>
                <c:pt idx="1">
                  <c:v>with a
casual 
female 
partner</c:v>
                </c:pt>
                <c:pt idx="2">
                  <c:v>with a
male/hijra 
partner</c:v>
                </c:pt>
                <c:pt idx="3">
                  <c:v>with a
regular 
female 
partner</c:v>
                </c:pt>
              </c:strCache>
            </c:strRef>
          </c:cat>
          <c:val>
            <c:numRef>
              <c:f>'PWID condom use'!$H$3:$H$6</c:f>
              <c:numCache>
                <c:formatCode>General</c:formatCode>
                <c:ptCount val="4"/>
                <c:pt idx="0">
                  <c:v>77.400000000000006</c:v>
                </c:pt>
                <c:pt idx="1">
                  <c:v>55.2</c:v>
                </c:pt>
                <c:pt idx="2">
                  <c:v>45.4</c:v>
                </c:pt>
                <c:pt idx="3">
                  <c:v>40.6</c:v>
                </c:pt>
              </c:numCache>
            </c:numRef>
          </c:val>
          <c:extLst>
            <c:ext xmlns:c16="http://schemas.microsoft.com/office/drawing/2014/chart" uri="{C3380CC4-5D6E-409C-BE32-E72D297353CC}">
              <c16:uniqueId val="{00000005-C5B1-4226-A3A7-ED426546A0FF}"/>
            </c:ext>
          </c:extLst>
        </c:ser>
        <c:dLbls>
          <c:showLegendKey val="0"/>
          <c:showVal val="0"/>
          <c:showCatName val="0"/>
          <c:showSerName val="0"/>
          <c:showPercent val="0"/>
          <c:showBubbleSize val="0"/>
        </c:dLbls>
        <c:gapWidth val="150"/>
        <c:axId val="134221184"/>
        <c:axId val="134247552"/>
      </c:barChart>
      <c:lineChart>
        <c:grouping val="standard"/>
        <c:varyColors val="0"/>
        <c:ser>
          <c:idx val="1"/>
          <c:order val="1"/>
          <c:tx>
            <c:strRef>
              <c:f>'PWID condom use'!$I$2</c:f>
              <c:strCache>
                <c:ptCount val="1"/>
                <c:pt idx="0">
                  <c:v>% low</c:v>
                </c:pt>
              </c:strCache>
            </c:strRef>
          </c:tx>
          <c:spPr>
            <a:ln>
              <a:noFill/>
            </a:ln>
          </c:spPr>
          <c:marker>
            <c:symbol val="dash"/>
            <c:size val="10"/>
            <c:spPr>
              <a:solidFill>
                <a:sysClr val="windowText" lastClr="000000"/>
              </a:solidFill>
              <a:ln>
                <a:noFill/>
              </a:ln>
            </c:spPr>
          </c:marker>
          <c:cat>
            <c:strRef>
              <c:f>'PWID condom use'!$G$3:$G$6</c:f>
              <c:strCache>
                <c:ptCount val="4"/>
                <c:pt idx="0">
                  <c:v>with a  
FSW</c:v>
                </c:pt>
                <c:pt idx="1">
                  <c:v>with a
casual 
female 
partner</c:v>
                </c:pt>
                <c:pt idx="2">
                  <c:v>with a
male/hijra 
partner</c:v>
                </c:pt>
                <c:pt idx="3">
                  <c:v>with a
regular 
female 
partner</c:v>
                </c:pt>
              </c:strCache>
            </c:strRef>
          </c:cat>
          <c:val>
            <c:numRef>
              <c:f>'PWID condom use'!$I$3:$I$6</c:f>
              <c:numCache>
                <c:formatCode>General</c:formatCode>
                <c:ptCount val="4"/>
                <c:pt idx="0">
                  <c:v>47.7</c:v>
                </c:pt>
                <c:pt idx="1">
                  <c:v>24.7</c:v>
                </c:pt>
                <c:pt idx="2">
                  <c:v>0</c:v>
                </c:pt>
                <c:pt idx="3">
                  <c:v>11.7</c:v>
                </c:pt>
              </c:numCache>
            </c:numRef>
          </c:val>
          <c:smooth val="0"/>
          <c:extLst>
            <c:ext xmlns:c16="http://schemas.microsoft.com/office/drawing/2014/chart" uri="{C3380CC4-5D6E-409C-BE32-E72D297353CC}">
              <c16:uniqueId val="{00000006-C5B1-4226-A3A7-ED426546A0FF}"/>
            </c:ext>
          </c:extLst>
        </c:ser>
        <c:ser>
          <c:idx val="2"/>
          <c:order val="2"/>
          <c:tx>
            <c:strRef>
              <c:f>'PWID condom use'!$J$2</c:f>
              <c:strCache>
                <c:ptCount val="1"/>
                <c:pt idx="0">
                  <c:v>% high</c:v>
                </c:pt>
              </c:strCache>
            </c:strRef>
          </c:tx>
          <c:spPr>
            <a:ln>
              <a:noFill/>
            </a:ln>
          </c:spPr>
          <c:marker>
            <c:symbol val="dot"/>
            <c:size val="10"/>
            <c:spPr>
              <a:solidFill>
                <a:srgbClr val="00B050"/>
              </a:solidFill>
              <a:ln>
                <a:noFill/>
              </a:ln>
            </c:spPr>
          </c:marker>
          <c:cat>
            <c:strRef>
              <c:f>'PWID condom use'!$G$3:$G$6</c:f>
              <c:strCache>
                <c:ptCount val="4"/>
                <c:pt idx="0">
                  <c:v>with a  
FSW</c:v>
                </c:pt>
                <c:pt idx="1">
                  <c:v>with a
casual 
female 
partner</c:v>
                </c:pt>
                <c:pt idx="2">
                  <c:v>with a
male/hijra 
partner</c:v>
                </c:pt>
                <c:pt idx="3">
                  <c:v>with a
regular 
female 
partner</c:v>
                </c:pt>
              </c:strCache>
            </c:strRef>
          </c:cat>
          <c:val>
            <c:numRef>
              <c:f>'PWID condom use'!$J$3:$J$6</c:f>
              <c:numCache>
                <c:formatCode>General</c:formatCode>
                <c:ptCount val="4"/>
                <c:pt idx="0">
                  <c:v>94.8</c:v>
                </c:pt>
                <c:pt idx="1">
                  <c:v>93.3</c:v>
                </c:pt>
                <c:pt idx="2">
                  <c:v>100</c:v>
                </c:pt>
                <c:pt idx="3">
                  <c:v>60.1</c:v>
                </c:pt>
              </c:numCache>
            </c:numRef>
          </c:val>
          <c:smooth val="0"/>
          <c:extLst>
            <c:ext xmlns:c16="http://schemas.microsoft.com/office/drawing/2014/chart" uri="{C3380CC4-5D6E-409C-BE32-E72D297353CC}">
              <c16:uniqueId val="{00000007-C5B1-4226-A3A7-ED426546A0FF}"/>
            </c:ext>
          </c:extLst>
        </c:ser>
        <c:dLbls>
          <c:showLegendKey val="0"/>
          <c:showVal val="0"/>
          <c:showCatName val="0"/>
          <c:showSerName val="0"/>
          <c:showPercent val="0"/>
          <c:showBubbleSize val="0"/>
        </c:dLbls>
        <c:hiLowLines/>
        <c:marker val="1"/>
        <c:smooth val="0"/>
        <c:axId val="134221184"/>
        <c:axId val="134247552"/>
      </c:lineChart>
      <c:scatterChart>
        <c:scatterStyle val="lineMarker"/>
        <c:varyColors val="0"/>
        <c:ser>
          <c:idx val="3"/>
          <c:order val="3"/>
          <c:tx>
            <c:strRef>
              <c:f>'PWID condom use'!$P$2</c:f>
              <c:strCache>
                <c:ptCount val="1"/>
                <c:pt idx="0">
                  <c:v>Targ</c:v>
                </c:pt>
              </c:strCache>
            </c:strRef>
          </c:tx>
          <c:spPr>
            <a:ln w="19050">
              <a:solidFill>
                <a:srgbClr val="E31837"/>
              </a:solidFill>
              <a:prstDash val="dash"/>
            </a:ln>
          </c:spPr>
          <c:marker>
            <c:symbol val="none"/>
          </c:marker>
          <c:xVal>
            <c:numRef>
              <c:f>'PWID condom use'!$O$3:$O$4</c:f>
              <c:numCache>
                <c:formatCode>General</c:formatCode>
                <c:ptCount val="2"/>
                <c:pt idx="0">
                  <c:v>0</c:v>
                </c:pt>
                <c:pt idx="1">
                  <c:v>1</c:v>
                </c:pt>
              </c:numCache>
            </c:numRef>
          </c:xVal>
          <c:yVal>
            <c:numRef>
              <c:f>'PWID condom use'!$P$3:$P$4</c:f>
              <c:numCache>
                <c:formatCode>General</c:formatCode>
                <c:ptCount val="2"/>
                <c:pt idx="0">
                  <c:v>90</c:v>
                </c:pt>
                <c:pt idx="1">
                  <c:v>90</c:v>
                </c:pt>
              </c:numCache>
            </c:numRef>
          </c:yVal>
          <c:smooth val="0"/>
          <c:extLst>
            <c:ext xmlns:c16="http://schemas.microsoft.com/office/drawing/2014/chart" uri="{C3380CC4-5D6E-409C-BE32-E72D297353CC}">
              <c16:uniqueId val="{00000008-C5B1-4226-A3A7-ED426546A0FF}"/>
            </c:ext>
          </c:extLst>
        </c:ser>
        <c:dLbls>
          <c:showLegendKey val="0"/>
          <c:showVal val="0"/>
          <c:showCatName val="0"/>
          <c:showSerName val="0"/>
          <c:showPercent val="0"/>
          <c:showBubbleSize val="0"/>
        </c:dLbls>
        <c:axId val="134259456"/>
        <c:axId val="134249472"/>
      </c:scatterChart>
      <c:catAx>
        <c:axId val="134221184"/>
        <c:scaling>
          <c:orientation val="minMax"/>
        </c:scaling>
        <c:delete val="0"/>
        <c:axPos val="b"/>
        <c:numFmt formatCode="General" sourceLinked="0"/>
        <c:majorTickMark val="out"/>
        <c:minorTickMark val="none"/>
        <c:tickLblPos val="nextTo"/>
        <c:crossAx val="134247552"/>
        <c:crosses val="autoZero"/>
        <c:auto val="1"/>
        <c:lblAlgn val="ctr"/>
        <c:lblOffset val="100"/>
        <c:noMultiLvlLbl val="0"/>
      </c:catAx>
      <c:valAx>
        <c:axId val="134247552"/>
        <c:scaling>
          <c:orientation val="minMax"/>
          <c:max val="100"/>
          <c:min val="0"/>
        </c:scaling>
        <c:delete val="0"/>
        <c:axPos val="l"/>
        <c:title>
          <c:tx>
            <c:rich>
              <a:bodyPr rot="0" vert="horz"/>
              <a:lstStyle/>
              <a:p>
                <a:pPr>
                  <a:defRPr/>
                </a:pPr>
                <a:r>
                  <a:rPr lang="en-US"/>
                  <a:t>%</a:t>
                </a:r>
              </a:p>
            </c:rich>
          </c:tx>
          <c:layout>
            <c:manualLayout>
              <c:xMode val="edge"/>
              <c:yMode val="edge"/>
              <c:x val="2.7777777777777779E-3"/>
              <c:y val="2.4059588705257987E-2"/>
            </c:manualLayout>
          </c:layout>
          <c:overlay val="0"/>
        </c:title>
        <c:numFmt formatCode="General" sourceLinked="1"/>
        <c:majorTickMark val="out"/>
        <c:minorTickMark val="none"/>
        <c:tickLblPos val="nextTo"/>
        <c:crossAx val="134221184"/>
        <c:crosses val="autoZero"/>
        <c:crossBetween val="between"/>
        <c:majorUnit val="20"/>
      </c:valAx>
      <c:valAx>
        <c:axId val="134249472"/>
        <c:scaling>
          <c:orientation val="minMax"/>
          <c:max val="100"/>
          <c:min val="0"/>
        </c:scaling>
        <c:delete val="1"/>
        <c:axPos val="r"/>
        <c:numFmt formatCode="General" sourceLinked="1"/>
        <c:majorTickMark val="out"/>
        <c:minorTickMark val="none"/>
        <c:tickLblPos val="nextTo"/>
        <c:crossAx val="134259456"/>
        <c:crosses val="max"/>
        <c:crossBetween val="midCat"/>
        <c:majorUnit val="10"/>
      </c:valAx>
      <c:valAx>
        <c:axId val="134259456"/>
        <c:scaling>
          <c:orientation val="minMax"/>
          <c:max val="1"/>
          <c:min val="0"/>
        </c:scaling>
        <c:delete val="1"/>
        <c:axPos val="t"/>
        <c:numFmt formatCode="General" sourceLinked="1"/>
        <c:majorTickMark val="out"/>
        <c:minorTickMark val="none"/>
        <c:tickLblPos val="nextTo"/>
        <c:crossAx val="134249472"/>
        <c:crosses val="max"/>
        <c:crossBetween val="midCat"/>
        <c:majorUnit val="0.2"/>
      </c:valAx>
    </c:plotArea>
    <c:plotVisOnly val="1"/>
    <c:dispBlanksAs val="gap"/>
    <c:showDLblsOverMax val="0"/>
  </c:chart>
  <c:spPr>
    <a:ln>
      <a:solidFill>
        <a:srgbClr val="E31837"/>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Consistent condom use in the last 12 months</a:t>
            </a:r>
          </a:p>
        </c:rich>
      </c:tx>
      <c:overlay val="0"/>
    </c:title>
    <c:autoTitleDeleted val="0"/>
    <c:plotArea>
      <c:layout>
        <c:manualLayout>
          <c:layoutTarget val="inner"/>
          <c:xMode val="edge"/>
          <c:yMode val="edge"/>
          <c:x val="9.9059259879749076E-2"/>
          <c:y val="0.15866680301325969"/>
          <c:w val="0.86843482995476629"/>
          <c:h val="0.5578561923071349"/>
        </c:manualLayout>
      </c:layout>
      <c:barChart>
        <c:barDir val="col"/>
        <c:grouping val="clustered"/>
        <c:varyColors val="0"/>
        <c:ser>
          <c:idx val="0"/>
          <c:order val="0"/>
          <c:tx>
            <c:strRef>
              <c:f>'PWID const cndm use'!$H$2</c:f>
              <c:strCache>
                <c:ptCount val="1"/>
                <c:pt idx="0">
                  <c:v>India</c:v>
                </c:pt>
              </c:strCache>
            </c:strRef>
          </c:tx>
          <c:spPr>
            <a:solidFill>
              <a:srgbClr val="00AEEF"/>
            </a:solidFill>
            <a:ln>
              <a:noFill/>
            </a:ln>
          </c:spPr>
          <c:invertIfNegative val="0"/>
          <c:dPt>
            <c:idx val="0"/>
            <c:invertIfNegative val="0"/>
            <c:bubble3D val="0"/>
            <c:extLst>
              <c:ext xmlns:c16="http://schemas.microsoft.com/office/drawing/2014/chart" uri="{C3380CC4-5D6E-409C-BE32-E72D297353CC}">
                <c16:uniqueId val="{00000000-8F2A-48F6-8E89-5E9B3C278C90}"/>
              </c:ext>
            </c:extLst>
          </c:dPt>
          <c:dPt>
            <c:idx val="1"/>
            <c:invertIfNegative val="0"/>
            <c:bubble3D val="0"/>
            <c:extLst>
              <c:ext xmlns:c16="http://schemas.microsoft.com/office/drawing/2014/chart" uri="{C3380CC4-5D6E-409C-BE32-E72D297353CC}">
                <c16:uniqueId val="{00000001-8F2A-48F6-8E89-5E9B3C278C90}"/>
              </c:ext>
            </c:extLst>
          </c:dPt>
          <c:dPt>
            <c:idx val="2"/>
            <c:invertIfNegative val="0"/>
            <c:bubble3D val="0"/>
            <c:extLst>
              <c:ext xmlns:c16="http://schemas.microsoft.com/office/drawing/2014/chart" uri="{C3380CC4-5D6E-409C-BE32-E72D297353CC}">
                <c16:uniqueId val="{00000002-8F2A-48F6-8E89-5E9B3C278C90}"/>
              </c:ext>
            </c:extLst>
          </c:dPt>
          <c:dLbls>
            <c:dLbl>
              <c:idx val="0"/>
              <c:layout>
                <c:manualLayout>
                  <c:x val="3.333333333333328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2A-48F6-8E89-5E9B3C278C90}"/>
                </c:ext>
              </c:extLst>
            </c:dLbl>
            <c:dLbl>
              <c:idx val="1"/>
              <c:layout>
                <c:manualLayout>
                  <c:x val="3.3333333333333333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2A-48F6-8E89-5E9B3C278C90}"/>
                </c:ext>
              </c:extLst>
            </c:dLbl>
            <c:dLbl>
              <c:idx val="2"/>
              <c:layout>
                <c:manualLayout>
                  <c:x val="3.8888888888888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2A-48F6-8E89-5E9B3C278C90}"/>
                </c:ext>
              </c:extLst>
            </c:dLbl>
            <c:dLbl>
              <c:idx val="3"/>
              <c:layout>
                <c:manualLayout>
                  <c:x val="2.2824536376604851E-2"/>
                  <c:y val="1.0389610389610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2A-48F6-8E89-5E9B3C278C90}"/>
                </c:ext>
              </c:extLst>
            </c:dLbl>
            <c:dLbl>
              <c:idx val="4"/>
              <c:layout>
                <c:manualLayout>
                  <c:x val="2.0922491678554447E-2"/>
                  <c:y val="2.4242424242424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2A-48F6-8E89-5E9B3C278C9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const cndm use'!$G$3:$G$6</c:f>
              <c:strCache>
                <c:ptCount val="4"/>
                <c:pt idx="0">
                  <c:v>with FSW</c:v>
                </c:pt>
                <c:pt idx="1">
                  <c:v>with casual 
female partners</c:v>
                </c:pt>
                <c:pt idx="2">
                  <c:v>with male/hijra 
partners</c:v>
                </c:pt>
                <c:pt idx="3">
                  <c:v>with regular 
female partners</c:v>
                </c:pt>
              </c:strCache>
            </c:strRef>
          </c:cat>
          <c:val>
            <c:numRef>
              <c:f>'PWID const cndm use'!$H$3:$H$6</c:f>
              <c:numCache>
                <c:formatCode>General</c:formatCode>
                <c:ptCount val="4"/>
                <c:pt idx="0">
                  <c:v>50</c:v>
                </c:pt>
                <c:pt idx="1">
                  <c:v>29.2</c:v>
                </c:pt>
                <c:pt idx="2">
                  <c:v>35.9</c:v>
                </c:pt>
                <c:pt idx="3">
                  <c:v>15.9</c:v>
                </c:pt>
              </c:numCache>
            </c:numRef>
          </c:val>
          <c:extLst>
            <c:ext xmlns:c16="http://schemas.microsoft.com/office/drawing/2014/chart" uri="{C3380CC4-5D6E-409C-BE32-E72D297353CC}">
              <c16:uniqueId val="{00000005-8F2A-48F6-8E89-5E9B3C278C90}"/>
            </c:ext>
          </c:extLst>
        </c:ser>
        <c:dLbls>
          <c:showLegendKey val="0"/>
          <c:showVal val="0"/>
          <c:showCatName val="0"/>
          <c:showSerName val="0"/>
          <c:showPercent val="0"/>
          <c:showBubbleSize val="0"/>
        </c:dLbls>
        <c:gapWidth val="150"/>
        <c:axId val="134428544"/>
        <c:axId val="134430080"/>
      </c:barChart>
      <c:lineChart>
        <c:grouping val="standard"/>
        <c:varyColors val="0"/>
        <c:ser>
          <c:idx val="1"/>
          <c:order val="1"/>
          <c:tx>
            <c:strRef>
              <c:f>'PWID const cndm use'!$I$2</c:f>
              <c:strCache>
                <c:ptCount val="1"/>
                <c:pt idx="0">
                  <c:v>Min</c:v>
                </c:pt>
              </c:strCache>
            </c:strRef>
          </c:tx>
          <c:spPr>
            <a:ln>
              <a:noFill/>
            </a:ln>
          </c:spPr>
          <c:marker>
            <c:symbol val="dash"/>
            <c:size val="10"/>
            <c:spPr>
              <a:solidFill>
                <a:sysClr val="windowText" lastClr="000000"/>
              </a:solidFill>
              <a:ln>
                <a:noFill/>
              </a:ln>
            </c:spPr>
          </c:marker>
          <c:cat>
            <c:strRef>
              <c:f>'PWID const cndm use'!$G$3:$G$6</c:f>
              <c:strCache>
                <c:ptCount val="4"/>
                <c:pt idx="0">
                  <c:v>with FSW</c:v>
                </c:pt>
                <c:pt idx="1">
                  <c:v>with casual 
female partners</c:v>
                </c:pt>
                <c:pt idx="2">
                  <c:v>with male/hijra 
partners</c:v>
                </c:pt>
                <c:pt idx="3">
                  <c:v>with regular 
female partners</c:v>
                </c:pt>
              </c:strCache>
            </c:strRef>
          </c:cat>
          <c:val>
            <c:numRef>
              <c:f>'PWID const cndm use'!$I$3:$I$6</c:f>
              <c:numCache>
                <c:formatCode>General</c:formatCode>
                <c:ptCount val="4"/>
                <c:pt idx="0">
                  <c:v>18.7</c:v>
                </c:pt>
                <c:pt idx="1">
                  <c:v>10.3</c:v>
                </c:pt>
                <c:pt idx="2">
                  <c:v>0</c:v>
                </c:pt>
                <c:pt idx="3">
                  <c:v>2.5</c:v>
                </c:pt>
              </c:numCache>
            </c:numRef>
          </c:val>
          <c:smooth val="0"/>
          <c:extLst>
            <c:ext xmlns:c16="http://schemas.microsoft.com/office/drawing/2014/chart" uri="{C3380CC4-5D6E-409C-BE32-E72D297353CC}">
              <c16:uniqueId val="{00000006-8F2A-48F6-8E89-5E9B3C278C90}"/>
            </c:ext>
          </c:extLst>
        </c:ser>
        <c:ser>
          <c:idx val="2"/>
          <c:order val="2"/>
          <c:tx>
            <c:strRef>
              <c:f>'PWID const cndm use'!$J$2</c:f>
              <c:strCache>
                <c:ptCount val="1"/>
                <c:pt idx="0">
                  <c:v>Max</c:v>
                </c:pt>
              </c:strCache>
            </c:strRef>
          </c:tx>
          <c:spPr>
            <a:ln>
              <a:noFill/>
            </a:ln>
          </c:spPr>
          <c:marker>
            <c:symbol val="dot"/>
            <c:size val="10"/>
            <c:spPr>
              <a:solidFill>
                <a:srgbClr val="00B050"/>
              </a:solidFill>
              <a:ln>
                <a:noFill/>
              </a:ln>
            </c:spPr>
          </c:marker>
          <c:cat>
            <c:strRef>
              <c:f>'PWID const cndm use'!$G$3:$G$6</c:f>
              <c:strCache>
                <c:ptCount val="4"/>
                <c:pt idx="0">
                  <c:v>with FSW</c:v>
                </c:pt>
                <c:pt idx="1">
                  <c:v>with casual 
female partners</c:v>
                </c:pt>
                <c:pt idx="2">
                  <c:v>with male/hijra 
partners</c:v>
                </c:pt>
                <c:pt idx="3">
                  <c:v>with regular 
female partners</c:v>
                </c:pt>
              </c:strCache>
            </c:strRef>
          </c:cat>
          <c:val>
            <c:numRef>
              <c:f>'PWID const cndm use'!$J$3:$J$6</c:f>
              <c:numCache>
                <c:formatCode>General</c:formatCode>
                <c:ptCount val="4"/>
                <c:pt idx="0">
                  <c:v>75.099999999999994</c:v>
                </c:pt>
                <c:pt idx="1">
                  <c:v>82.1</c:v>
                </c:pt>
                <c:pt idx="2">
                  <c:v>100</c:v>
                </c:pt>
                <c:pt idx="3">
                  <c:v>47.8</c:v>
                </c:pt>
              </c:numCache>
            </c:numRef>
          </c:val>
          <c:smooth val="0"/>
          <c:extLst>
            <c:ext xmlns:c16="http://schemas.microsoft.com/office/drawing/2014/chart" uri="{C3380CC4-5D6E-409C-BE32-E72D297353CC}">
              <c16:uniqueId val="{00000007-8F2A-48F6-8E89-5E9B3C278C90}"/>
            </c:ext>
          </c:extLst>
        </c:ser>
        <c:dLbls>
          <c:showLegendKey val="0"/>
          <c:showVal val="0"/>
          <c:showCatName val="0"/>
          <c:showSerName val="0"/>
          <c:showPercent val="0"/>
          <c:showBubbleSize val="0"/>
        </c:dLbls>
        <c:hiLowLines/>
        <c:marker val="1"/>
        <c:smooth val="0"/>
        <c:axId val="134428544"/>
        <c:axId val="134430080"/>
      </c:lineChart>
      <c:scatterChart>
        <c:scatterStyle val="lineMarker"/>
        <c:varyColors val="0"/>
        <c:ser>
          <c:idx val="3"/>
          <c:order val="3"/>
          <c:tx>
            <c:strRef>
              <c:f>'PWID const cndm use'!$P$2</c:f>
              <c:strCache>
                <c:ptCount val="1"/>
                <c:pt idx="0">
                  <c:v>Targ</c:v>
                </c:pt>
              </c:strCache>
            </c:strRef>
          </c:tx>
          <c:spPr>
            <a:ln w="19050">
              <a:solidFill>
                <a:srgbClr val="E31837"/>
              </a:solidFill>
              <a:prstDash val="dash"/>
            </a:ln>
          </c:spPr>
          <c:marker>
            <c:symbol val="none"/>
          </c:marker>
          <c:xVal>
            <c:numRef>
              <c:f>'PWID const cndm use'!$O$3:$O$4</c:f>
              <c:numCache>
                <c:formatCode>General</c:formatCode>
                <c:ptCount val="2"/>
                <c:pt idx="0">
                  <c:v>0</c:v>
                </c:pt>
                <c:pt idx="1">
                  <c:v>1</c:v>
                </c:pt>
              </c:numCache>
            </c:numRef>
          </c:xVal>
          <c:yVal>
            <c:numRef>
              <c:f>'PWID const cndm use'!$P$3:$P$4</c:f>
              <c:numCache>
                <c:formatCode>General</c:formatCode>
                <c:ptCount val="2"/>
                <c:pt idx="0">
                  <c:v>90</c:v>
                </c:pt>
                <c:pt idx="1">
                  <c:v>90</c:v>
                </c:pt>
              </c:numCache>
            </c:numRef>
          </c:yVal>
          <c:smooth val="0"/>
          <c:extLst>
            <c:ext xmlns:c16="http://schemas.microsoft.com/office/drawing/2014/chart" uri="{C3380CC4-5D6E-409C-BE32-E72D297353CC}">
              <c16:uniqueId val="{00000008-8F2A-48F6-8E89-5E9B3C278C90}"/>
            </c:ext>
          </c:extLst>
        </c:ser>
        <c:dLbls>
          <c:showLegendKey val="0"/>
          <c:showVal val="0"/>
          <c:showCatName val="0"/>
          <c:showSerName val="0"/>
          <c:showPercent val="0"/>
          <c:showBubbleSize val="0"/>
        </c:dLbls>
        <c:axId val="134433792"/>
        <c:axId val="134432256"/>
      </c:scatterChart>
      <c:catAx>
        <c:axId val="134428544"/>
        <c:scaling>
          <c:orientation val="minMax"/>
        </c:scaling>
        <c:delete val="0"/>
        <c:axPos val="b"/>
        <c:numFmt formatCode="General" sourceLinked="0"/>
        <c:majorTickMark val="out"/>
        <c:minorTickMark val="none"/>
        <c:tickLblPos val="nextTo"/>
        <c:crossAx val="134430080"/>
        <c:crosses val="autoZero"/>
        <c:auto val="1"/>
        <c:lblAlgn val="ctr"/>
        <c:lblOffset val="100"/>
        <c:noMultiLvlLbl val="0"/>
      </c:catAx>
      <c:valAx>
        <c:axId val="134430080"/>
        <c:scaling>
          <c:orientation val="minMax"/>
          <c:max val="100"/>
          <c:min val="0"/>
        </c:scaling>
        <c:delete val="0"/>
        <c:axPos val="l"/>
        <c:title>
          <c:tx>
            <c:rich>
              <a:bodyPr rot="0" vert="horz"/>
              <a:lstStyle/>
              <a:p>
                <a:pPr>
                  <a:defRPr/>
                </a:pPr>
                <a:r>
                  <a:rPr lang="en-US"/>
                  <a:t>%</a:t>
                </a:r>
              </a:p>
            </c:rich>
          </c:tx>
          <c:layout>
            <c:manualLayout>
              <c:xMode val="edge"/>
              <c:yMode val="edge"/>
              <c:x val="2.7777777777777779E-3"/>
              <c:y val="2.4059588705257987E-2"/>
            </c:manualLayout>
          </c:layout>
          <c:overlay val="0"/>
        </c:title>
        <c:numFmt formatCode="General" sourceLinked="1"/>
        <c:majorTickMark val="out"/>
        <c:minorTickMark val="none"/>
        <c:tickLblPos val="nextTo"/>
        <c:crossAx val="134428544"/>
        <c:crosses val="autoZero"/>
        <c:crossBetween val="between"/>
        <c:majorUnit val="20"/>
      </c:valAx>
      <c:valAx>
        <c:axId val="134432256"/>
        <c:scaling>
          <c:orientation val="minMax"/>
          <c:max val="100"/>
          <c:min val="0"/>
        </c:scaling>
        <c:delete val="1"/>
        <c:axPos val="r"/>
        <c:numFmt formatCode="General" sourceLinked="1"/>
        <c:majorTickMark val="out"/>
        <c:minorTickMark val="none"/>
        <c:tickLblPos val="nextTo"/>
        <c:crossAx val="134433792"/>
        <c:crosses val="max"/>
        <c:crossBetween val="midCat"/>
        <c:majorUnit val="10"/>
      </c:valAx>
      <c:valAx>
        <c:axId val="134433792"/>
        <c:scaling>
          <c:orientation val="minMax"/>
          <c:max val="1"/>
          <c:min val="0"/>
        </c:scaling>
        <c:delete val="1"/>
        <c:axPos val="t"/>
        <c:numFmt formatCode="General" sourceLinked="1"/>
        <c:majorTickMark val="out"/>
        <c:minorTickMark val="none"/>
        <c:tickLblPos val="nextTo"/>
        <c:crossAx val="134432256"/>
        <c:crosses val="max"/>
        <c:crossBetween val="midCat"/>
        <c:majorUnit val="0.2"/>
      </c:valAx>
    </c:plotArea>
    <c:plotVisOnly val="1"/>
    <c:dispBlanksAs val="gap"/>
    <c:showDLblsOverMax val="0"/>
  </c:chart>
  <c:spPr>
    <a:ln>
      <a:solidFill>
        <a:srgbClr val="E31837"/>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968805446565926E-2"/>
          <c:y val="7.4525987964814522E-2"/>
          <c:w val="0.8554661222902693"/>
          <c:h val="0.555399661299397"/>
        </c:manualLayout>
      </c:layout>
      <c:barChart>
        <c:barDir val="col"/>
        <c:grouping val="clustered"/>
        <c:varyColors val="0"/>
        <c:ser>
          <c:idx val="1"/>
          <c:order val="0"/>
          <c:tx>
            <c:strRef>
              <c:f>'MSM_condom use'!$A$4</c:f>
              <c:strCache>
                <c:ptCount val="1"/>
                <c:pt idx="0">
                  <c:v> Manipur</c:v>
                </c:pt>
              </c:strCache>
            </c:strRef>
          </c:tx>
          <c:spPr>
            <a:solidFill>
              <a:srgbClr val="78A7B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use'!$B$4:$D$4</c:f>
              <c:numCache>
                <c:formatCode>0.0</c:formatCode>
                <c:ptCount val="3"/>
                <c:pt idx="1">
                  <c:v>72</c:v>
                </c:pt>
              </c:numCache>
            </c:numRef>
          </c:val>
          <c:extLst>
            <c:ext xmlns:c16="http://schemas.microsoft.com/office/drawing/2014/chart" uri="{C3380CC4-5D6E-409C-BE32-E72D297353CC}">
              <c16:uniqueId val="{00000000-708B-4506-9AD2-E4A86FD7F415}"/>
            </c:ext>
          </c:extLst>
        </c:ser>
        <c:ser>
          <c:idx val="0"/>
          <c:order val="1"/>
          <c:tx>
            <c:strRef>
              <c:f>'MSM_condom use'!$A$5</c:f>
              <c:strCache>
                <c:ptCount val="1"/>
                <c:pt idx="0">
                  <c:v> Andhra Pradesh</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use'!$B$5:$D$5</c:f>
              <c:numCache>
                <c:formatCode>0.0</c:formatCode>
                <c:ptCount val="3"/>
                <c:pt idx="0" formatCode="0">
                  <c:v>86</c:v>
                </c:pt>
                <c:pt idx="1">
                  <c:v>99.6</c:v>
                </c:pt>
                <c:pt idx="2">
                  <c:v>91.7</c:v>
                </c:pt>
              </c:numCache>
            </c:numRef>
          </c:val>
          <c:extLst>
            <c:ext xmlns:c16="http://schemas.microsoft.com/office/drawing/2014/chart" uri="{C3380CC4-5D6E-409C-BE32-E72D297353CC}">
              <c16:uniqueId val="{00000001-708B-4506-9AD2-E4A86FD7F415}"/>
            </c:ext>
          </c:extLst>
        </c:ser>
        <c:ser>
          <c:idx val="2"/>
          <c:order val="2"/>
          <c:tx>
            <c:strRef>
              <c:f>'MSM_condom use'!$A$6</c:f>
              <c:strCache>
                <c:ptCount val="1"/>
                <c:pt idx="0">
                  <c:v>Tamil Nadu</c:v>
                </c:pt>
              </c:strCache>
            </c:strRef>
          </c:tx>
          <c:spPr>
            <a:solidFill>
              <a:srgbClr val="00AEE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use'!$B$6:$D$6</c:f>
              <c:numCache>
                <c:formatCode>0.0</c:formatCode>
                <c:ptCount val="3"/>
                <c:pt idx="0" formatCode="0">
                  <c:v>50</c:v>
                </c:pt>
                <c:pt idx="1">
                  <c:v>99.8</c:v>
                </c:pt>
                <c:pt idx="2">
                  <c:v>90.7</c:v>
                </c:pt>
              </c:numCache>
            </c:numRef>
          </c:val>
          <c:extLst>
            <c:ext xmlns:c16="http://schemas.microsoft.com/office/drawing/2014/chart" uri="{C3380CC4-5D6E-409C-BE32-E72D297353CC}">
              <c16:uniqueId val="{00000002-708B-4506-9AD2-E4A86FD7F415}"/>
            </c:ext>
          </c:extLst>
        </c:ser>
        <c:ser>
          <c:idx val="3"/>
          <c:order val="3"/>
          <c:tx>
            <c:strRef>
              <c:f>'MSM_condom use'!$A$7</c:f>
              <c:strCache>
                <c:ptCount val="1"/>
                <c:pt idx="0">
                  <c:v> Karnataka</c:v>
                </c:pt>
              </c:strCache>
            </c:strRef>
          </c:tx>
          <c:spPr>
            <a:solidFill>
              <a:srgbClr val="F26B73"/>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use'!$B$7:$D$7</c:f>
              <c:numCache>
                <c:formatCode>0.0</c:formatCode>
                <c:ptCount val="3"/>
                <c:pt idx="0" formatCode="0">
                  <c:v>56</c:v>
                </c:pt>
                <c:pt idx="1">
                  <c:v>98.7</c:v>
                </c:pt>
                <c:pt idx="2">
                  <c:v>93.5</c:v>
                </c:pt>
              </c:numCache>
            </c:numRef>
          </c:val>
          <c:extLst>
            <c:ext xmlns:c16="http://schemas.microsoft.com/office/drawing/2014/chart" uri="{C3380CC4-5D6E-409C-BE32-E72D297353CC}">
              <c16:uniqueId val="{00000003-708B-4506-9AD2-E4A86FD7F415}"/>
            </c:ext>
          </c:extLst>
        </c:ser>
        <c:ser>
          <c:idx val="4"/>
          <c:order val="4"/>
          <c:tx>
            <c:strRef>
              <c:f>'MSM_condom use'!$A$8</c:f>
              <c:strCache>
                <c:ptCount val="1"/>
                <c:pt idx="0">
                  <c:v>Uttar Pradesh</c:v>
                </c:pt>
              </c:strCache>
            </c:strRef>
          </c:tx>
          <c:spPr>
            <a:solidFill>
              <a:srgbClr val="F78E1E"/>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use'!$B$8:$D$8</c:f>
              <c:numCache>
                <c:formatCode>0.0</c:formatCode>
                <c:ptCount val="3"/>
                <c:pt idx="0" formatCode="0">
                  <c:v>13</c:v>
                </c:pt>
                <c:pt idx="1">
                  <c:v>91</c:v>
                </c:pt>
                <c:pt idx="2">
                  <c:v>89.7</c:v>
                </c:pt>
              </c:numCache>
            </c:numRef>
          </c:val>
          <c:extLst>
            <c:ext xmlns:c16="http://schemas.microsoft.com/office/drawing/2014/chart" uri="{C3380CC4-5D6E-409C-BE32-E72D297353CC}">
              <c16:uniqueId val="{00000004-708B-4506-9AD2-E4A86FD7F415}"/>
            </c:ext>
          </c:extLst>
        </c:ser>
        <c:dLbls>
          <c:showLegendKey val="0"/>
          <c:showVal val="0"/>
          <c:showCatName val="0"/>
          <c:showSerName val="0"/>
          <c:showPercent val="0"/>
          <c:showBubbleSize val="0"/>
        </c:dLbls>
        <c:gapWidth val="90"/>
        <c:overlap val="-5"/>
        <c:axId val="134891008"/>
        <c:axId val="134892544"/>
      </c:barChart>
      <c:scatterChart>
        <c:scatterStyle val="lineMarker"/>
        <c:varyColors val="0"/>
        <c:ser>
          <c:idx val="5"/>
          <c:order val="5"/>
          <c:tx>
            <c:strRef>
              <c:f>'MSM_condom use'!$H$1</c:f>
              <c:strCache>
                <c:ptCount val="1"/>
                <c:pt idx="0">
                  <c:v>t</c:v>
                </c:pt>
              </c:strCache>
            </c:strRef>
          </c:tx>
          <c:spPr>
            <a:ln w="19050">
              <a:solidFill>
                <a:srgbClr val="E31837"/>
              </a:solidFill>
              <a:prstDash val="dash"/>
            </a:ln>
          </c:spPr>
          <c:marker>
            <c:symbol val="none"/>
          </c:marker>
          <c:xVal>
            <c:numRef>
              <c:f>'MSM_condom use'!$G$2:$G$3</c:f>
              <c:numCache>
                <c:formatCode>General</c:formatCode>
                <c:ptCount val="2"/>
                <c:pt idx="0">
                  <c:v>0</c:v>
                </c:pt>
                <c:pt idx="1">
                  <c:v>1</c:v>
                </c:pt>
              </c:numCache>
            </c:numRef>
          </c:xVal>
          <c:yVal>
            <c:numRef>
              <c:f>'MSM_condom use'!$H$2:$H$3</c:f>
              <c:numCache>
                <c:formatCode>General</c:formatCode>
                <c:ptCount val="2"/>
                <c:pt idx="0">
                  <c:v>90</c:v>
                </c:pt>
                <c:pt idx="1">
                  <c:v>90</c:v>
                </c:pt>
              </c:numCache>
            </c:numRef>
          </c:yVal>
          <c:smooth val="0"/>
          <c:extLst>
            <c:ext xmlns:c16="http://schemas.microsoft.com/office/drawing/2014/chart" uri="{C3380CC4-5D6E-409C-BE32-E72D297353CC}">
              <c16:uniqueId val="{00000005-708B-4506-9AD2-E4A86FD7F415}"/>
            </c:ext>
          </c:extLst>
        </c:ser>
        <c:dLbls>
          <c:showLegendKey val="0"/>
          <c:showVal val="0"/>
          <c:showCatName val="0"/>
          <c:showSerName val="0"/>
          <c:showPercent val="0"/>
          <c:showBubbleSize val="0"/>
        </c:dLbls>
        <c:axId val="134912640"/>
        <c:axId val="134911104"/>
      </c:scatterChart>
      <c:catAx>
        <c:axId val="134891008"/>
        <c:scaling>
          <c:orientation val="minMax"/>
        </c:scaling>
        <c:delete val="0"/>
        <c:axPos val="b"/>
        <c:majorGridlines>
          <c:spPr>
            <a:ln>
              <a:solidFill>
                <a:sysClr val="window" lastClr="FFFFFF">
                  <a:lumMod val="50000"/>
                </a:sysClr>
              </a:solidFill>
            </a:ln>
          </c:spPr>
        </c:majorGridlines>
        <c:numFmt formatCode="General" sourceLinked="0"/>
        <c:majorTickMark val="out"/>
        <c:minorTickMark val="none"/>
        <c:tickLblPos val="nextTo"/>
        <c:txPr>
          <a:bodyPr rot="-2700000"/>
          <a:lstStyle/>
          <a:p>
            <a:pPr>
              <a:defRPr/>
            </a:pPr>
            <a:endParaRPr lang="en-US"/>
          </a:p>
        </c:txPr>
        <c:crossAx val="134892544"/>
        <c:crosses val="autoZero"/>
        <c:auto val="1"/>
        <c:lblAlgn val="ctr"/>
        <c:lblOffset val="100"/>
        <c:noMultiLvlLbl val="0"/>
      </c:catAx>
      <c:valAx>
        <c:axId val="134892544"/>
        <c:scaling>
          <c:orientation val="minMax"/>
          <c:max val="100"/>
          <c:min val="0"/>
        </c:scaling>
        <c:delete val="0"/>
        <c:axPos val="l"/>
        <c:title>
          <c:tx>
            <c:rich>
              <a:bodyPr rot="0" vert="horz"/>
              <a:lstStyle/>
              <a:p>
                <a:pPr>
                  <a:defRPr/>
                </a:pPr>
                <a:r>
                  <a:rPr lang="en-GB"/>
                  <a:t>%</a:t>
                </a:r>
              </a:p>
            </c:rich>
          </c:tx>
          <c:layout>
            <c:manualLayout>
              <c:xMode val="edge"/>
              <c:yMode val="edge"/>
              <c:x val="7.8138947510371579E-2"/>
              <c:y val="4.0187901259831189E-2"/>
            </c:manualLayout>
          </c:layout>
          <c:overlay val="0"/>
        </c:title>
        <c:numFmt formatCode="0" sourceLinked="0"/>
        <c:majorTickMark val="out"/>
        <c:minorTickMark val="none"/>
        <c:tickLblPos val="nextTo"/>
        <c:crossAx val="134891008"/>
        <c:crosses val="autoZero"/>
        <c:crossBetween val="between"/>
        <c:majorUnit val="20"/>
      </c:valAx>
      <c:valAx>
        <c:axId val="134911104"/>
        <c:scaling>
          <c:orientation val="minMax"/>
          <c:max val="100"/>
          <c:min val="0"/>
        </c:scaling>
        <c:delete val="1"/>
        <c:axPos val="r"/>
        <c:numFmt formatCode="General" sourceLinked="1"/>
        <c:majorTickMark val="out"/>
        <c:minorTickMark val="none"/>
        <c:tickLblPos val="nextTo"/>
        <c:crossAx val="134912640"/>
        <c:crosses val="max"/>
        <c:crossBetween val="midCat"/>
        <c:majorUnit val="10"/>
      </c:valAx>
      <c:valAx>
        <c:axId val="134912640"/>
        <c:scaling>
          <c:orientation val="minMax"/>
          <c:max val="1"/>
          <c:min val="0"/>
        </c:scaling>
        <c:delete val="1"/>
        <c:axPos val="t"/>
        <c:numFmt formatCode="General" sourceLinked="1"/>
        <c:majorTickMark val="out"/>
        <c:minorTickMark val="none"/>
        <c:tickLblPos val="nextTo"/>
        <c:crossAx val="134911104"/>
        <c:crosses val="max"/>
        <c:crossBetween val="midCat"/>
        <c:majorUnit val="0.2"/>
      </c:valAx>
    </c:plotArea>
    <c:legend>
      <c:legendPos val="b"/>
      <c:legendEntry>
        <c:idx val="5"/>
        <c:delete val="1"/>
      </c:legendEntry>
      <c:layout>
        <c:manualLayout>
          <c:xMode val="edge"/>
          <c:yMode val="edge"/>
          <c:x val="2.4602687452955109E-2"/>
          <c:y val="0.86963815322349303"/>
          <c:w val="0.69049500555951759"/>
          <c:h val="0.13036184677650683"/>
        </c:manualLayout>
      </c:layout>
      <c:overlay val="0"/>
      <c:txPr>
        <a:bodyPr/>
        <a:lstStyle/>
        <a:p>
          <a:pPr>
            <a:defRPr sz="1400"/>
          </a:pPr>
          <a:endParaRPr lang="en-US"/>
        </a:p>
      </c:txPr>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122754879087505E-2"/>
          <c:y val="3.7903364272656573E-2"/>
          <c:w val="0.90836133948079845"/>
          <c:h val="0.50180434497177084"/>
        </c:manualLayout>
      </c:layout>
      <c:barChart>
        <c:barDir val="col"/>
        <c:grouping val="clustered"/>
        <c:varyColors val="0"/>
        <c:ser>
          <c:idx val="0"/>
          <c:order val="0"/>
          <c:spPr>
            <a:solidFill>
              <a:srgbClr val="00AEEF"/>
            </a:solidFill>
            <a:ln>
              <a:noFill/>
            </a:ln>
          </c:spPr>
          <c:invertIfNegative val="0"/>
          <c:dPt>
            <c:idx val="2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22F4-49DF-9D7E-12134CD50B9E}"/>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F4-49DF-9D7E-12134CD50B9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'PWID_safe injection'!$A$44:$A$73</c:f>
              <c:strCache>
                <c:ptCount val="30"/>
                <c:pt idx="0">
                  <c:v>Bihar</c:v>
                </c:pt>
                <c:pt idx="1">
                  <c:v>Jharkhand</c:v>
                </c:pt>
                <c:pt idx="2">
                  <c:v>Chandigarh U.T.</c:v>
                </c:pt>
                <c:pt idx="3">
                  <c:v>West Bengal</c:v>
                </c:pt>
                <c:pt idx="4">
                  <c:v>Uttarakhand</c:v>
                </c:pt>
                <c:pt idx="5">
                  <c:v>Himachal Pradesh</c:v>
                </c:pt>
                <c:pt idx="6">
                  <c:v>Chhattisgarh</c:v>
                </c:pt>
                <c:pt idx="7">
                  <c:v>Rajasthan</c:v>
                </c:pt>
                <c:pt idx="8">
                  <c:v>Jammu &amp; Kashmir</c:v>
                </c:pt>
                <c:pt idx="9">
                  <c:v>Delhi</c:v>
                </c:pt>
                <c:pt idx="10">
                  <c:v>Haryana</c:v>
                </c:pt>
                <c:pt idx="11">
                  <c:v>Andhra Pradesh</c:v>
                </c:pt>
                <c:pt idx="12">
                  <c:v>Tripura</c:v>
                </c:pt>
                <c:pt idx="13">
                  <c:v>Kerala</c:v>
                </c:pt>
                <c:pt idx="14">
                  <c:v>Arunachal Pradesh</c:v>
                </c:pt>
                <c:pt idx="15">
                  <c:v>Nagaland</c:v>
                </c:pt>
                <c:pt idx="16">
                  <c:v>Assam</c:v>
                </c:pt>
                <c:pt idx="17">
                  <c:v>Odisha</c:v>
                </c:pt>
                <c:pt idx="18">
                  <c:v>Punjab</c:v>
                </c:pt>
                <c:pt idx="19">
                  <c:v>Madhya Pradesh</c:v>
                </c:pt>
                <c:pt idx="20">
                  <c:v>Sikkim</c:v>
                </c:pt>
                <c:pt idx="21">
                  <c:v>Manipur</c:v>
                </c:pt>
                <c:pt idx="22">
                  <c:v>Uttar Pradesh</c:v>
                </c:pt>
                <c:pt idx="23">
                  <c:v>Mizoram</c:v>
                </c:pt>
                <c:pt idx="24">
                  <c:v>Gujarat</c:v>
                </c:pt>
                <c:pt idx="25">
                  <c:v>Meghalaya</c:v>
                </c:pt>
                <c:pt idx="26">
                  <c:v>Maharashtra</c:v>
                </c:pt>
                <c:pt idx="27">
                  <c:v>Karnataka</c:v>
                </c:pt>
                <c:pt idx="28">
                  <c:v>Goa</c:v>
                </c:pt>
                <c:pt idx="29">
                  <c:v>India</c:v>
                </c:pt>
              </c:strCache>
            </c:strRef>
          </c:cat>
          <c:val>
            <c:numRef>
              <c:f>'PWID_safe injection'!$B$44:$B$73</c:f>
              <c:numCache>
                <c:formatCode>General</c:formatCode>
                <c:ptCount val="30"/>
                <c:pt idx="0">
                  <c:v>96.6</c:v>
                </c:pt>
                <c:pt idx="1">
                  <c:v>95</c:v>
                </c:pt>
                <c:pt idx="2">
                  <c:v>94.8</c:v>
                </c:pt>
                <c:pt idx="3">
                  <c:v>94.6</c:v>
                </c:pt>
                <c:pt idx="4">
                  <c:v>93.2</c:v>
                </c:pt>
                <c:pt idx="5">
                  <c:v>92.8</c:v>
                </c:pt>
                <c:pt idx="6">
                  <c:v>92.3</c:v>
                </c:pt>
                <c:pt idx="7">
                  <c:v>92.2</c:v>
                </c:pt>
                <c:pt idx="8">
                  <c:v>90.9</c:v>
                </c:pt>
                <c:pt idx="9">
                  <c:v>90.8</c:v>
                </c:pt>
                <c:pt idx="10">
                  <c:v>90.7</c:v>
                </c:pt>
                <c:pt idx="11">
                  <c:v>90.3</c:v>
                </c:pt>
                <c:pt idx="12">
                  <c:v>89.7</c:v>
                </c:pt>
                <c:pt idx="13">
                  <c:v>88.7</c:v>
                </c:pt>
                <c:pt idx="14">
                  <c:v>87.9</c:v>
                </c:pt>
                <c:pt idx="15">
                  <c:v>87.9</c:v>
                </c:pt>
                <c:pt idx="16">
                  <c:v>87.6</c:v>
                </c:pt>
                <c:pt idx="17">
                  <c:v>87.3</c:v>
                </c:pt>
                <c:pt idx="18">
                  <c:v>86.7</c:v>
                </c:pt>
                <c:pt idx="19">
                  <c:v>85.7</c:v>
                </c:pt>
                <c:pt idx="20">
                  <c:v>84.2</c:v>
                </c:pt>
                <c:pt idx="21">
                  <c:v>82.8</c:v>
                </c:pt>
                <c:pt idx="22">
                  <c:v>82.6</c:v>
                </c:pt>
                <c:pt idx="23">
                  <c:v>79.5</c:v>
                </c:pt>
                <c:pt idx="24">
                  <c:v>79.400000000000006</c:v>
                </c:pt>
                <c:pt idx="25">
                  <c:v>76.900000000000006</c:v>
                </c:pt>
                <c:pt idx="26">
                  <c:v>70.400000000000006</c:v>
                </c:pt>
                <c:pt idx="27">
                  <c:v>69.599999999999994</c:v>
                </c:pt>
                <c:pt idx="28">
                  <c:v>62.7</c:v>
                </c:pt>
                <c:pt idx="29">
                  <c:v>85.5</c:v>
                </c:pt>
              </c:numCache>
            </c:numRef>
          </c:val>
          <c:extLst>
            <c:ext xmlns:c16="http://schemas.microsoft.com/office/drawing/2014/chart" uri="{C3380CC4-5D6E-409C-BE32-E72D297353CC}">
              <c16:uniqueId val="{00000002-22F4-49DF-9D7E-12134CD50B9E}"/>
            </c:ext>
          </c:extLst>
        </c:ser>
        <c:dLbls>
          <c:showLegendKey val="0"/>
          <c:showVal val="0"/>
          <c:showCatName val="0"/>
          <c:showSerName val="0"/>
          <c:showPercent val="0"/>
          <c:showBubbleSize val="0"/>
        </c:dLbls>
        <c:gapWidth val="150"/>
        <c:axId val="135055232"/>
        <c:axId val="135056768"/>
      </c:barChart>
      <c:scatterChart>
        <c:scatterStyle val="lineMarker"/>
        <c:varyColors val="0"/>
        <c:ser>
          <c:idx val="1"/>
          <c:order val="1"/>
          <c:tx>
            <c:strRef>
              <c:f>'PWID_safe injection'!$K$42</c:f>
              <c:strCache>
                <c:ptCount val="1"/>
                <c:pt idx="0">
                  <c:v>Targ</c:v>
                </c:pt>
              </c:strCache>
            </c:strRef>
          </c:tx>
          <c:spPr>
            <a:ln w="19050">
              <a:solidFill>
                <a:srgbClr val="E31837"/>
              </a:solidFill>
              <a:prstDash val="dash"/>
            </a:ln>
          </c:spPr>
          <c:marker>
            <c:symbol val="none"/>
          </c:marker>
          <c:xVal>
            <c:numRef>
              <c:f>'PWID_safe injection'!$J$43:$J$44</c:f>
              <c:numCache>
                <c:formatCode>General</c:formatCode>
                <c:ptCount val="2"/>
                <c:pt idx="0">
                  <c:v>0</c:v>
                </c:pt>
                <c:pt idx="1">
                  <c:v>1</c:v>
                </c:pt>
              </c:numCache>
            </c:numRef>
          </c:xVal>
          <c:yVal>
            <c:numRef>
              <c:f>'PWID_safe injection'!$K$43:$K$44</c:f>
              <c:numCache>
                <c:formatCode>General</c:formatCode>
                <c:ptCount val="2"/>
                <c:pt idx="0">
                  <c:v>90</c:v>
                </c:pt>
                <c:pt idx="1">
                  <c:v>90</c:v>
                </c:pt>
              </c:numCache>
            </c:numRef>
          </c:yVal>
          <c:smooth val="0"/>
          <c:extLst>
            <c:ext xmlns:c16="http://schemas.microsoft.com/office/drawing/2014/chart" uri="{C3380CC4-5D6E-409C-BE32-E72D297353CC}">
              <c16:uniqueId val="{00000003-22F4-49DF-9D7E-12134CD50B9E}"/>
            </c:ext>
          </c:extLst>
        </c:ser>
        <c:dLbls>
          <c:showLegendKey val="0"/>
          <c:showVal val="0"/>
          <c:showCatName val="0"/>
          <c:showSerName val="0"/>
          <c:showPercent val="0"/>
          <c:showBubbleSize val="0"/>
        </c:dLbls>
        <c:axId val="135064576"/>
        <c:axId val="135063040"/>
      </c:scatterChart>
      <c:catAx>
        <c:axId val="1350552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5056768"/>
        <c:crosses val="autoZero"/>
        <c:auto val="1"/>
        <c:lblAlgn val="ctr"/>
        <c:lblOffset val="100"/>
        <c:noMultiLvlLbl val="0"/>
      </c:catAx>
      <c:valAx>
        <c:axId val="135056768"/>
        <c:scaling>
          <c:orientation val="minMax"/>
          <c:max val="100"/>
          <c:min val="0"/>
        </c:scaling>
        <c:delete val="0"/>
        <c:axPos val="l"/>
        <c:title>
          <c:tx>
            <c:rich>
              <a:bodyPr rot="0" vert="horz"/>
              <a:lstStyle/>
              <a:p>
                <a:pPr>
                  <a:defRPr/>
                </a:pPr>
                <a:r>
                  <a:rPr lang="en-US"/>
                  <a:t>%</a:t>
                </a:r>
              </a:p>
            </c:rich>
          </c:tx>
          <c:layout>
            <c:manualLayout>
              <c:xMode val="edge"/>
              <c:yMode val="edge"/>
              <c:x val="4.9971299485242378E-2"/>
              <c:y val="9.9936485044638647E-4"/>
            </c:manualLayout>
          </c:layout>
          <c:overlay val="0"/>
        </c:title>
        <c:numFmt formatCode="General" sourceLinked="1"/>
        <c:majorTickMark val="out"/>
        <c:minorTickMark val="none"/>
        <c:tickLblPos val="nextTo"/>
        <c:crossAx val="135055232"/>
        <c:crosses val="autoZero"/>
        <c:crossBetween val="between"/>
        <c:majorUnit val="20"/>
      </c:valAx>
      <c:valAx>
        <c:axId val="135063040"/>
        <c:scaling>
          <c:orientation val="minMax"/>
          <c:max val="100"/>
          <c:min val="0"/>
        </c:scaling>
        <c:delete val="1"/>
        <c:axPos val="r"/>
        <c:numFmt formatCode="General" sourceLinked="1"/>
        <c:majorTickMark val="out"/>
        <c:minorTickMark val="none"/>
        <c:tickLblPos val="nextTo"/>
        <c:crossAx val="135064576"/>
        <c:crosses val="max"/>
        <c:crossBetween val="midCat"/>
        <c:majorUnit val="10"/>
      </c:valAx>
      <c:valAx>
        <c:axId val="135064576"/>
        <c:scaling>
          <c:orientation val="minMax"/>
          <c:max val="1"/>
          <c:min val="0"/>
        </c:scaling>
        <c:delete val="1"/>
        <c:axPos val="t"/>
        <c:numFmt formatCode="General" sourceLinked="1"/>
        <c:majorTickMark val="out"/>
        <c:minorTickMark val="none"/>
        <c:tickLblPos val="nextTo"/>
        <c:crossAx val="135063040"/>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Mumbai, India (2004-2009)</a:t>
            </a:r>
          </a:p>
        </c:rich>
      </c:tx>
      <c:overlay val="0"/>
    </c:title>
    <c:autoTitleDeleted val="0"/>
    <c:plotArea>
      <c:layout>
        <c:manualLayout>
          <c:layoutTarget val="inner"/>
          <c:xMode val="edge"/>
          <c:yMode val="edge"/>
          <c:x val="9.5347112860892383E-2"/>
          <c:y val="0.11641185476815398"/>
          <c:w val="0.87409733158355207"/>
          <c:h val="0.56100165457806273"/>
        </c:manualLayout>
      </c:layout>
      <c:lineChart>
        <c:grouping val="standard"/>
        <c:varyColors val="0"/>
        <c:ser>
          <c:idx val="0"/>
          <c:order val="0"/>
          <c:tx>
            <c:strRef>
              <c:f>'MSM CCU trend'!$A$6</c:f>
              <c:strCache>
                <c:ptCount val="1"/>
                <c:pt idx="0">
                  <c:v>Consistent condom use</c:v>
                </c:pt>
              </c:strCache>
            </c:strRef>
          </c:tx>
          <c:spPr>
            <a:ln w="38100">
              <a:solidFill>
                <a:srgbClr val="F78E1E"/>
              </a:solidFill>
            </a:ln>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C6-4445-9EB1-C9B2127572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'MSM CCU trend'!$B$5:$J$5</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'MSM CCU trend'!$B$6:$J$6</c:f>
              <c:numCache>
                <c:formatCode>General</c:formatCode>
                <c:ptCount val="9"/>
                <c:pt idx="0">
                  <c:v>56</c:v>
                </c:pt>
                <c:pt idx="5">
                  <c:v>79</c:v>
                </c:pt>
                <c:pt idx="8">
                  <c:v>80</c:v>
                </c:pt>
              </c:numCache>
            </c:numRef>
          </c:val>
          <c:smooth val="0"/>
          <c:extLst>
            <c:ext xmlns:c16="http://schemas.microsoft.com/office/drawing/2014/chart" uri="{C3380CC4-5D6E-409C-BE32-E72D297353CC}">
              <c16:uniqueId val="{00000001-82C6-4445-9EB1-C9B2127572F0}"/>
            </c:ext>
          </c:extLst>
        </c:ser>
        <c:ser>
          <c:idx val="1"/>
          <c:order val="1"/>
          <c:tx>
            <c:strRef>
              <c:f>'MSM CCU trend'!$A$7</c:f>
              <c:strCache>
                <c:ptCount val="1"/>
                <c:pt idx="0">
                  <c:v>HIV prevalence </c:v>
                </c:pt>
              </c:strCache>
            </c:strRef>
          </c:tx>
          <c:spPr>
            <a:ln w="38100">
              <a:solidFill>
                <a:srgbClr val="E31837"/>
              </a:solidFill>
            </a:ln>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C6-4445-9EB1-C9B2127572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'MSM CCU trend'!$B$5:$J$5</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'MSM CCU trend'!$B$7:$J$7</c:f>
              <c:numCache>
                <c:formatCode>General</c:formatCode>
                <c:ptCount val="9"/>
                <c:pt idx="1">
                  <c:v>16.8</c:v>
                </c:pt>
                <c:pt idx="2">
                  <c:v>18.8</c:v>
                </c:pt>
                <c:pt idx="3">
                  <c:v>9.6</c:v>
                </c:pt>
                <c:pt idx="4">
                  <c:v>6</c:v>
                </c:pt>
                <c:pt idx="5">
                  <c:v>7.6</c:v>
                </c:pt>
                <c:pt idx="6">
                  <c:v>8.4</c:v>
                </c:pt>
                <c:pt idx="7">
                  <c:v>9.1999999999999993</c:v>
                </c:pt>
              </c:numCache>
            </c:numRef>
          </c:val>
          <c:smooth val="0"/>
          <c:extLst>
            <c:ext xmlns:c16="http://schemas.microsoft.com/office/drawing/2014/chart" uri="{C3380CC4-5D6E-409C-BE32-E72D297353CC}">
              <c16:uniqueId val="{00000003-82C6-4445-9EB1-C9B2127572F0}"/>
            </c:ext>
          </c:extLst>
        </c:ser>
        <c:dLbls>
          <c:showLegendKey val="0"/>
          <c:showVal val="0"/>
          <c:showCatName val="0"/>
          <c:showSerName val="0"/>
          <c:showPercent val="0"/>
          <c:showBubbleSize val="0"/>
        </c:dLbls>
        <c:smooth val="0"/>
        <c:axId val="135600000"/>
        <c:axId val="135601536"/>
      </c:lineChart>
      <c:catAx>
        <c:axId val="135600000"/>
        <c:scaling>
          <c:orientation val="minMax"/>
        </c:scaling>
        <c:delete val="0"/>
        <c:axPos val="b"/>
        <c:numFmt formatCode="General" sourceLinked="1"/>
        <c:majorTickMark val="out"/>
        <c:minorTickMark val="none"/>
        <c:tickLblPos val="nextTo"/>
        <c:txPr>
          <a:bodyPr rot="-1980000"/>
          <a:lstStyle/>
          <a:p>
            <a:pPr>
              <a:defRPr/>
            </a:pPr>
            <a:endParaRPr lang="en-US"/>
          </a:p>
        </c:txPr>
        <c:crossAx val="135601536"/>
        <c:crosses val="autoZero"/>
        <c:auto val="1"/>
        <c:lblAlgn val="ctr"/>
        <c:lblOffset val="100"/>
        <c:noMultiLvlLbl val="0"/>
      </c:catAx>
      <c:valAx>
        <c:axId val="135601536"/>
        <c:scaling>
          <c:orientation val="minMax"/>
          <c:max val="100"/>
        </c:scaling>
        <c:delete val="0"/>
        <c:axPos val="l"/>
        <c:title>
          <c:tx>
            <c:rich>
              <a:bodyPr rot="0" vert="horz"/>
              <a:lstStyle/>
              <a:p>
                <a:pPr>
                  <a:defRPr/>
                </a:pPr>
                <a:r>
                  <a:rPr lang="en-GB"/>
                  <a:t>%</a:t>
                </a:r>
              </a:p>
            </c:rich>
          </c:tx>
          <c:layout>
            <c:manualLayout>
              <c:xMode val="edge"/>
              <c:yMode val="edge"/>
              <c:x val="6.3888888888888884E-2"/>
              <c:y val="4.3934091571887065E-3"/>
            </c:manualLayout>
          </c:layout>
          <c:overlay val="0"/>
        </c:title>
        <c:numFmt formatCode="General" sourceLinked="1"/>
        <c:majorTickMark val="out"/>
        <c:minorTickMark val="none"/>
        <c:tickLblPos val="nextTo"/>
        <c:crossAx val="135600000"/>
        <c:crosses val="autoZero"/>
        <c:crossBetween val="between"/>
        <c:majorUnit val="20"/>
      </c:valAx>
    </c:plotArea>
    <c:legend>
      <c:legendPos val="b"/>
      <c:layout>
        <c:manualLayout>
          <c:xMode val="edge"/>
          <c:yMode val="edge"/>
          <c:x val="4.6993535814372336E-2"/>
          <c:y val="0.84200143436443586"/>
          <c:w val="0.89999995265373456"/>
          <c:h val="0.13910185574618694"/>
        </c:manualLayout>
      </c:layout>
      <c:overlay val="0"/>
    </c:legend>
    <c:plotVisOnly val="1"/>
    <c:dispBlanksAs val="span"/>
    <c:showDLblsOverMax val="0"/>
  </c:chart>
  <c:spPr>
    <a:solidFill>
      <a:sysClr val="window" lastClr="FFFFFF"/>
    </a:solidFill>
    <a:ln w="25400" cap="flat" cmpd="sng" algn="ctr">
      <a:solidFill>
        <a:srgbClr val="EC008C"/>
      </a:solidFill>
      <a:prstDash val="solid"/>
    </a:ln>
    <a:effectLst/>
  </c:spPr>
  <c:txPr>
    <a:bodyPr/>
    <a:lstStyle/>
    <a:p>
      <a:pPr>
        <a:defRPr sz="1400" b="1">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Maharashtra, India (2003-2011)</a:t>
            </a:r>
          </a:p>
        </c:rich>
      </c:tx>
      <c:overlay val="0"/>
    </c:title>
    <c:autoTitleDeleted val="0"/>
    <c:plotArea>
      <c:layout>
        <c:manualLayout>
          <c:layoutTarget val="inner"/>
          <c:xMode val="edge"/>
          <c:yMode val="edge"/>
          <c:x val="8.1458223972003502E-2"/>
          <c:y val="0.11641185476815398"/>
          <c:w val="0.84330577427821518"/>
          <c:h val="0.5567501458151064"/>
        </c:manualLayout>
      </c:layout>
      <c:lineChart>
        <c:grouping val="standard"/>
        <c:varyColors val="0"/>
        <c:ser>
          <c:idx val="0"/>
          <c:order val="0"/>
          <c:tx>
            <c:strRef>
              <c:f>'MSM CCU trend'!$A$69</c:f>
              <c:strCache>
                <c:ptCount val="1"/>
                <c:pt idx="0">
                  <c:v>Consistent condom use</c:v>
                </c:pt>
              </c:strCache>
            </c:strRef>
          </c:tx>
          <c:spPr>
            <a:ln w="38100">
              <a:solidFill>
                <a:srgbClr val="F78E1E"/>
              </a:solidFill>
            </a:ln>
          </c:spPr>
          <c:marker>
            <c:symbol val="none"/>
          </c:marker>
          <c:dLbls>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9E-4695-AF7C-A82D29500710}"/>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9E-4695-AF7C-A82D29500710}"/>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'MSM CCU trend'!$B$68:$I$68</c:f>
              <c:strCache>
                <c:ptCount val="8"/>
                <c:pt idx="0">
                  <c:v>2003</c:v>
                </c:pt>
                <c:pt idx="1">
                  <c:v>2004</c:v>
                </c:pt>
                <c:pt idx="2">
                  <c:v>2005</c:v>
                </c:pt>
                <c:pt idx="3">
                  <c:v>2006</c:v>
                </c:pt>
                <c:pt idx="4">
                  <c:v>2007</c:v>
                </c:pt>
                <c:pt idx="5">
                  <c:v>2008</c:v>
                </c:pt>
                <c:pt idx="6">
                  <c:v>2009</c:v>
                </c:pt>
                <c:pt idx="7">
                  <c:v>2010-11</c:v>
                </c:pt>
              </c:strCache>
            </c:strRef>
          </c:cat>
          <c:val>
            <c:numRef>
              <c:f>'MSM CCU trend'!$B$69:$I$69</c:f>
              <c:numCache>
                <c:formatCode>0</c:formatCode>
                <c:ptCount val="8"/>
                <c:pt idx="1">
                  <c:v>60.7</c:v>
                </c:pt>
                <c:pt idx="2">
                  <c:v>70.3</c:v>
                </c:pt>
                <c:pt idx="4">
                  <c:v>74</c:v>
                </c:pt>
                <c:pt idx="6">
                  <c:v>88.9</c:v>
                </c:pt>
              </c:numCache>
            </c:numRef>
          </c:val>
          <c:smooth val="0"/>
          <c:extLst>
            <c:ext xmlns:c16="http://schemas.microsoft.com/office/drawing/2014/chart" uri="{C3380CC4-5D6E-409C-BE32-E72D297353CC}">
              <c16:uniqueId val="{00000002-FC9E-4695-AF7C-A82D29500710}"/>
            </c:ext>
          </c:extLst>
        </c:ser>
        <c:ser>
          <c:idx val="1"/>
          <c:order val="1"/>
          <c:tx>
            <c:strRef>
              <c:f>'MSM CCU trend'!$A$70</c:f>
              <c:strCache>
                <c:ptCount val="1"/>
                <c:pt idx="0">
                  <c:v>HIV prevalence </c:v>
                </c:pt>
              </c:strCache>
            </c:strRef>
          </c:tx>
          <c:spPr>
            <a:ln w="38100">
              <a:solidFill>
                <a:srgbClr val="E31837"/>
              </a:solidFill>
            </a:ln>
          </c:spPr>
          <c:marker>
            <c:symbol val="none"/>
          </c:marker>
          <c:dLbls>
            <c:dLbl>
              <c:idx val="6"/>
              <c:layout>
                <c:manualLayout>
                  <c:x val="-6.388888888888899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9E-4695-AF7C-A82D29500710}"/>
                </c:ext>
              </c:extLst>
            </c:dLbl>
            <c:dLbl>
              <c:idx val="7"/>
              <c:layout>
                <c:manualLayout>
                  <c:x val="-5.2777777777777674E-2"/>
                  <c:y val="3.7037037037037035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9E-4695-AF7C-A82D295007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'MSM CCU trend'!$B$68:$I$68</c:f>
              <c:strCache>
                <c:ptCount val="8"/>
                <c:pt idx="0">
                  <c:v>2003</c:v>
                </c:pt>
                <c:pt idx="1">
                  <c:v>2004</c:v>
                </c:pt>
                <c:pt idx="2">
                  <c:v>2005</c:v>
                </c:pt>
                <c:pt idx="3">
                  <c:v>2006</c:v>
                </c:pt>
                <c:pt idx="4">
                  <c:v>2007</c:v>
                </c:pt>
                <c:pt idx="5">
                  <c:v>2008</c:v>
                </c:pt>
                <c:pt idx="6">
                  <c:v>2009</c:v>
                </c:pt>
                <c:pt idx="7">
                  <c:v>2010-11</c:v>
                </c:pt>
              </c:strCache>
            </c:strRef>
          </c:cat>
          <c:val>
            <c:numRef>
              <c:f>'MSM CCU trend'!$B$70:$I$70</c:f>
              <c:numCache>
                <c:formatCode>General</c:formatCode>
                <c:ptCount val="8"/>
                <c:pt idx="0">
                  <c:v>18.8</c:v>
                </c:pt>
                <c:pt idx="1">
                  <c:v>11.2</c:v>
                </c:pt>
                <c:pt idx="2">
                  <c:v>10.4</c:v>
                </c:pt>
                <c:pt idx="3">
                  <c:v>15.6</c:v>
                </c:pt>
                <c:pt idx="4">
                  <c:v>11.8</c:v>
                </c:pt>
                <c:pt idx="5">
                  <c:v>11.9</c:v>
                </c:pt>
                <c:pt idx="7">
                  <c:v>9.9</c:v>
                </c:pt>
              </c:numCache>
            </c:numRef>
          </c:val>
          <c:smooth val="0"/>
          <c:extLst>
            <c:ext xmlns:c16="http://schemas.microsoft.com/office/drawing/2014/chart" uri="{C3380CC4-5D6E-409C-BE32-E72D297353CC}">
              <c16:uniqueId val="{00000005-FC9E-4695-AF7C-A82D29500710}"/>
            </c:ext>
          </c:extLst>
        </c:ser>
        <c:dLbls>
          <c:showLegendKey val="0"/>
          <c:showVal val="0"/>
          <c:showCatName val="0"/>
          <c:showSerName val="0"/>
          <c:showPercent val="0"/>
          <c:showBubbleSize val="0"/>
        </c:dLbls>
        <c:smooth val="0"/>
        <c:axId val="135885568"/>
        <c:axId val="135887104"/>
      </c:lineChart>
      <c:catAx>
        <c:axId val="135885568"/>
        <c:scaling>
          <c:orientation val="minMax"/>
        </c:scaling>
        <c:delete val="0"/>
        <c:axPos val="b"/>
        <c:numFmt formatCode="General" sourceLinked="1"/>
        <c:majorTickMark val="out"/>
        <c:minorTickMark val="none"/>
        <c:tickLblPos val="nextTo"/>
        <c:crossAx val="135887104"/>
        <c:crosses val="autoZero"/>
        <c:auto val="1"/>
        <c:lblAlgn val="ctr"/>
        <c:lblOffset val="100"/>
        <c:noMultiLvlLbl val="0"/>
      </c:catAx>
      <c:valAx>
        <c:axId val="135887104"/>
        <c:scaling>
          <c:orientation val="minMax"/>
          <c:max val="100"/>
        </c:scaling>
        <c:delete val="0"/>
        <c:axPos val="l"/>
        <c:title>
          <c:tx>
            <c:rich>
              <a:bodyPr rot="0" vert="horz"/>
              <a:lstStyle/>
              <a:p>
                <a:pPr>
                  <a:defRPr/>
                </a:pPr>
                <a:r>
                  <a:rPr lang="en-GB"/>
                  <a:t>%</a:t>
                </a:r>
              </a:p>
            </c:rich>
          </c:tx>
          <c:layout>
            <c:manualLayout>
              <c:xMode val="edge"/>
              <c:yMode val="edge"/>
              <c:x val="2.0055555555555556E-2"/>
              <c:y val="4.3934091571887065E-3"/>
            </c:manualLayout>
          </c:layout>
          <c:overlay val="0"/>
        </c:title>
        <c:numFmt formatCode="0" sourceLinked="1"/>
        <c:majorTickMark val="out"/>
        <c:minorTickMark val="none"/>
        <c:tickLblPos val="nextTo"/>
        <c:crossAx val="135885568"/>
        <c:crosses val="autoZero"/>
        <c:crossBetween val="between"/>
        <c:majorUnit val="20"/>
      </c:valAx>
    </c:plotArea>
    <c:legend>
      <c:legendPos val="b"/>
      <c:layout>
        <c:manualLayout>
          <c:xMode val="edge"/>
          <c:yMode val="edge"/>
          <c:x val="5.0892493426656298E-2"/>
          <c:y val="0.84200143436443586"/>
          <c:w val="0.89821501314668739"/>
          <c:h val="0.13910185574618694"/>
        </c:manualLayout>
      </c:layout>
      <c:overlay val="0"/>
    </c:legend>
    <c:plotVisOnly val="1"/>
    <c:dispBlanksAs val="span"/>
    <c:showDLblsOverMax val="0"/>
  </c:chart>
  <c:spPr>
    <a:solidFill>
      <a:sysClr val="window" lastClr="FFFFFF"/>
    </a:solidFill>
    <a:ln w="25400" cap="flat" cmpd="sng" algn="ctr">
      <a:solidFill>
        <a:srgbClr val="EC008C"/>
      </a:solidFill>
      <a:prstDash val="solid"/>
    </a:ln>
    <a:effectLst/>
  </c:spPr>
  <c:txPr>
    <a:bodyPr/>
    <a:lstStyle/>
    <a:p>
      <a:pPr>
        <a:defRPr sz="1400" b="1">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'%change in NI'!$B$2</c:f>
              <c:strCache>
                <c:ptCount val="1"/>
                <c:pt idx="0">
                  <c:v>% decrease</c:v>
                </c:pt>
              </c:strCache>
            </c:strRef>
          </c:tx>
          <c:spPr>
            <a:solidFill>
              <a:srgbClr val="00A99A"/>
            </a:solidFill>
            <a:ln>
              <a:noFill/>
            </a:ln>
            <a:effectLst/>
          </c:spPr>
          <c:invertIfNegative val="0"/>
          <c:dPt>
            <c:idx val="12"/>
            <c:invertIfNegative val="0"/>
            <c:bubble3D val="0"/>
            <c:spPr>
              <a:pattFill prst="dkHorz">
                <a:fgClr>
                  <a:srgbClr val="00A99A"/>
                </a:fgClr>
                <a:bgClr>
                  <a:schemeClr val="bg1"/>
                </a:bgClr>
              </a:pattFill>
              <a:ln>
                <a:noFill/>
              </a:ln>
              <a:effectLst/>
            </c:spPr>
            <c:extLst>
              <c:ext xmlns:c16="http://schemas.microsoft.com/office/drawing/2014/chart" uri="{C3380CC4-5D6E-409C-BE32-E72D297353CC}">
                <c16:uniqueId val="{00000001-1CE6-4376-A935-1157618BC275}"/>
              </c:ext>
            </c:extLst>
          </c:dPt>
          <c:dLbls>
            <c:dLbl>
              <c:idx val="0"/>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CE6-4376-A935-1157618BC27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NI'!$A$3:$A$34</c:f>
              <c:strCache>
                <c:ptCount val="32"/>
                <c:pt idx="0">
                  <c:v>Karnataka</c:v>
                </c:pt>
                <c:pt idx="1">
                  <c:v>Himachal Pradesh</c:v>
                </c:pt>
                <c:pt idx="2">
                  <c:v>Andhra Pradesh</c:v>
                </c:pt>
                <c:pt idx="3">
                  <c:v>Telangana</c:v>
                </c:pt>
                <c:pt idx="4">
                  <c:v>Meghalaya</c:v>
                </c:pt>
                <c:pt idx="5">
                  <c:v>Uttar Pradesh</c:v>
                </c:pt>
                <c:pt idx="6">
                  <c:v>Uttarakhand</c:v>
                </c:pt>
                <c:pt idx="7">
                  <c:v>Tamil Nadu</c:v>
                </c:pt>
                <c:pt idx="8">
                  <c:v>Goa</c:v>
                </c:pt>
                <c:pt idx="9">
                  <c:v>Rajasthan</c:v>
                </c:pt>
                <c:pt idx="10">
                  <c:v>Maharashtra</c:v>
                </c:pt>
                <c:pt idx="11">
                  <c:v>Odisha</c:v>
                </c:pt>
                <c:pt idx="12">
                  <c:v>INDIA</c:v>
                </c:pt>
                <c:pt idx="13">
                  <c:v>Punjab</c:v>
                </c:pt>
                <c:pt idx="14">
                  <c:v>Jammu &amp; Kashmir</c:v>
                </c:pt>
                <c:pt idx="15">
                  <c:v>Delhi</c:v>
                </c:pt>
                <c:pt idx="16">
                  <c:v>Gujarat</c:v>
                </c:pt>
                <c:pt idx="17">
                  <c:v>Sikkim</c:v>
                </c:pt>
                <c:pt idx="18">
                  <c:v>Manipur</c:v>
                </c:pt>
                <c:pt idx="19">
                  <c:v>Bihar</c:v>
                </c:pt>
                <c:pt idx="20">
                  <c:v>Jharkhand</c:v>
                </c:pt>
                <c:pt idx="21">
                  <c:v>Kerala</c:v>
                </c:pt>
                <c:pt idx="22">
                  <c:v>Assam</c:v>
                </c:pt>
                <c:pt idx="23">
                  <c:v>Madhya Pradesh</c:v>
                </c:pt>
                <c:pt idx="24">
                  <c:v>Haryana</c:v>
                </c:pt>
                <c:pt idx="25">
                  <c:v>Nagaland</c:v>
                </c:pt>
                <c:pt idx="26">
                  <c:v>Mizoram</c:v>
                </c:pt>
                <c:pt idx="27">
                  <c:v>West Bengal</c:v>
                </c:pt>
                <c:pt idx="28">
                  <c:v>Chandigarh</c:v>
                </c:pt>
                <c:pt idx="29">
                  <c:v>Chhattisgarh</c:v>
                </c:pt>
                <c:pt idx="30">
                  <c:v>Arunachal Pradesh</c:v>
                </c:pt>
                <c:pt idx="31">
                  <c:v>Tripura</c:v>
                </c:pt>
              </c:strCache>
            </c:strRef>
          </c:cat>
          <c:val>
            <c:numRef>
              <c:f>'%change in NI'!$B$3:$B$34</c:f>
              <c:numCache>
                <c:formatCode>General</c:formatCode>
                <c:ptCount val="32"/>
                <c:pt idx="0">
                  <c:v>-75.099999999999994</c:v>
                </c:pt>
                <c:pt idx="1">
                  <c:v>-73.8</c:v>
                </c:pt>
                <c:pt idx="2">
                  <c:v>-64.900000000000006</c:v>
                </c:pt>
                <c:pt idx="3">
                  <c:v>-52.1</c:v>
                </c:pt>
                <c:pt idx="4">
                  <c:v>-48.7</c:v>
                </c:pt>
                <c:pt idx="5">
                  <c:v>-46.4</c:v>
                </c:pt>
                <c:pt idx="6">
                  <c:v>-46.1</c:v>
                </c:pt>
                <c:pt idx="7">
                  <c:v>-44.4</c:v>
                </c:pt>
                <c:pt idx="8">
                  <c:v>-44</c:v>
                </c:pt>
                <c:pt idx="9">
                  <c:v>-41.6</c:v>
                </c:pt>
                <c:pt idx="10">
                  <c:v>-38.4</c:v>
                </c:pt>
                <c:pt idx="11">
                  <c:v>-38.299999999999997</c:v>
                </c:pt>
                <c:pt idx="12">
                  <c:v>-37.4</c:v>
                </c:pt>
                <c:pt idx="13">
                  <c:v>-36.6</c:v>
                </c:pt>
                <c:pt idx="14">
                  <c:v>-36</c:v>
                </c:pt>
                <c:pt idx="15">
                  <c:v>-35.9</c:v>
                </c:pt>
                <c:pt idx="16">
                  <c:v>-35.200000000000003</c:v>
                </c:pt>
                <c:pt idx="17">
                  <c:v>-34.4</c:v>
                </c:pt>
                <c:pt idx="18">
                  <c:v>-29.1</c:v>
                </c:pt>
                <c:pt idx="19">
                  <c:v>-26.9</c:v>
                </c:pt>
                <c:pt idx="20">
                  <c:v>-24.8</c:v>
                </c:pt>
                <c:pt idx="21">
                  <c:v>-24.2</c:v>
                </c:pt>
                <c:pt idx="22">
                  <c:v>-22.7</c:v>
                </c:pt>
                <c:pt idx="23">
                  <c:v>-16.2</c:v>
                </c:pt>
                <c:pt idx="24">
                  <c:v>-12.3</c:v>
                </c:pt>
                <c:pt idx="25">
                  <c:v>-6.5</c:v>
                </c:pt>
                <c:pt idx="26">
                  <c:v>-0.5</c:v>
                </c:pt>
              </c:numCache>
            </c:numRef>
          </c:val>
          <c:extLst>
            <c:ext xmlns:c16="http://schemas.microsoft.com/office/drawing/2014/chart" uri="{C3380CC4-5D6E-409C-BE32-E72D297353CC}">
              <c16:uniqueId val="{00000003-1CE6-4376-A935-1157618BC275}"/>
            </c:ext>
          </c:extLst>
        </c:ser>
        <c:ser>
          <c:idx val="1"/>
          <c:order val="1"/>
          <c:tx>
            <c:strRef>
              <c:f>'%change in NI'!$C$2</c:f>
              <c:strCache>
                <c:ptCount val="1"/>
                <c:pt idx="0">
                  <c:v>% increase</c:v>
                </c:pt>
              </c:strCache>
            </c:strRef>
          </c:tx>
          <c:spPr>
            <a:solidFill>
              <a:srgbClr val="F15B40"/>
            </a:solidFill>
            <a:ln>
              <a:noFill/>
            </a:ln>
            <a:effectLst/>
          </c:spPr>
          <c:invertIfNegative val="0"/>
          <c:dLbls>
            <c:dLbl>
              <c:idx val="31"/>
              <c:tx>
                <c:rich>
                  <a:bodyPr/>
                  <a:lstStyle/>
                  <a:p>
                    <a:r>
                      <a:rPr lang="en-US"/>
                      <a:t>265%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CE6-4376-A935-1157618BC27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NI'!$A$3:$A$34</c:f>
              <c:strCache>
                <c:ptCount val="32"/>
                <c:pt idx="0">
                  <c:v>Karnataka</c:v>
                </c:pt>
                <c:pt idx="1">
                  <c:v>Himachal Pradesh</c:v>
                </c:pt>
                <c:pt idx="2">
                  <c:v>Andhra Pradesh</c:v>
                </c:pt>
                <c:pt idx="3">
                  <c:v>Telangana</c:v>
                </c:pt>
                <c:pt idx="4">
                  <c:v>Meghalaya</c:v>
                </c:pt>
                <c:pt idx="5">
                  <c:v>Uttar Pradesh</c:v>
                </c:pt>
                <c:pt idx="6">
                  <c:v>Uttarakhand</c:v>
                </c:pt>
                <c:pt idx="7">
                  <c:v>Tamil Nadu</c:v>
                </c:pt>
                <c:pt idx="8">
                  <c:v>Goa</c:v>
                </c:pt>
                <c:pt idx="9">
                  <c:v>Rajasthan</c:v>
                </c:pt>
                <c:pt idx="10">
                  <c:v>Maharashtra</c:v>
                </c:pt>
                <c:pt idx="11">
                  <c:v>Odisha</c:v>
                </c:pt>
                <c:pt idx="12">
                  <c:v>INDIA</c:v>
                </c:pt>
                <c:pt idx="13">
                  <c:v>Punjab</c:v>
                </c:pt>
                <c:pt idx="14">
                  <c:v>Jammu &amp; Kashmir</c:v>
                </c:pt>
                <c:pt idx="15">
                  <c:v>Delhi</c:v>
                </c:pt>
                <c:pt idx="16">
                  <c:v>Gujarat</c:v>
                </c:pt>
                <c:pt idx="17">
                  <c:v>Sikkim</c:v>
                </c:pt>
                <c:pt idx="18">
                  <c:v>Manipur</c:v>
                </c:pt>
                <c:pt idx="19">
                  <c:v>Bihar</c:v>
                </c:pt>
                <c:pt idx="20">
                  <c:v>Jharkhand</c:v>
                </c:pt>
                <c:pt idx="21">
                  <c:v>Kerala</c:v>
                </c:pt>
                <c:pt idx="22">
                  <c:v>Assam</c:v>
                </c:pt>
                <c:pt idx="23">
                  <c:v>Madhya Pradesh</c:v>
                </c:pt>
                <c:pt idx="24">
                  <c:v>Haryana</c:v>
                </c:pt>
                <c:pt idx="25">
                  <c:v>Nagaland</c:v>
                </c:pt>
                <c:pt idx="26">
                  <c:v>Mizoram</c:v>
                </c:pt>
                <c:pt idx="27">
                  <c:v>West Bengal</c:v>
                </c:pt>
                <c:pt idx="28">
                  <c:v>Chandigarh</c:v>
                </c:pt>
                <c:pt idx="29">
                  <c:v>Chhattisgarh</c:v>
                </c:pt>
                <c:pt idx="30">
                  <c:v>Arunachal Pradesh</c:v>
                </c:pt>
                <c:pt idx="31">
                  <c:v>Tripura</c:v>
                </c:pt>
              </c:strCache>
            </c:strRef>
          </c:cat>
          <c:val>
            <c:numRef>
              <c:f>'%change in NI'!$C$3:$C$34</c:f>
              <c:numCache>
                <c:formatCode>General</c:formatCode>
                <c:ptCount val="32"/>
                <c:pt idx="27">
                  <c:v>0.5</c:v>
                </c:pt>
                <c:pt idx="28">
                  <c:v>6.3</c:v>
                </c:pt>
                <c:pt idx="29">
                  <c:v>6.5</c:v>
                </c:pt>
                <c:pt idx="30">
                  <c:v>62.2</c:v>
                </c:pt>
                <c:pt idx="31">
                  <c:v>264.5</c:v>
                </c:pt>
              </c:numCache>
            </c:numRef>
          </c:val>
          <c:extLst>
            <c:ext xmlns:c16="http://schemas.microsoft.com/office/drawing/2014/chart" uri="{C3380CC4-5D6E-409C-BE32-E72D297353CC}">
              <c16:uniqueId val="{00000005-1CE6-4376-A935-1157618BC275}"/>
            </c:ext>
          </c:extLst>
        </c:ser>
        <c:dLbls>
          <c:showLegendKey val="0"/>
          <c:showVal val="0"/>
          <c:showCatName val="0"/>
          <c:showSerName val="0"/>
          <c:showPercent val="0"/>
          <c:showBubbleSize val="0"/>
        </c:dLbls>
        <c:gapWidth val="129"/>
        <c:overlap val="100"/>
        <c:axId val="840176696"/>
        <c:axId val="840177680"/>
      </c:barChart>
      <c:catAx>
        <c:axId val="840176696"/>
        <c:scaling>
          <c:orientation val="minMax"/>
        </c:scaling>
        <c:delete val="0"/>
        <c:axPos val="b"/>
        <c:numFmt formatCode="General" sourceLinked="1"/>
        <c:majorTickMark val="none"/>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0177680"/>
        <c:crosses val="autoZero"/>
        <c:auto val="1"/>
        <c:lblAlgn val="ctr"/>
        <c:lblOffset val="100"/>
        <c:noMultiLvlLbl val="0"/>
      </c:catAx>
      <c:valAx>
        <c:axId val="84017768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24204267226303E-2"/>
              <c:y val="9.3220297133601471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2222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0176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Andhra Pradesh, India, 2006-2010</a:t>
            </a:r>
          </a:p>
        </c:rich>
      </c:tx>
      <c:overlay val="0"/>
    </c:title>
    <c:autoTitleDeleted val="0"/>
    <c:plotArea>
      <c:layout>
        <c:manualLayout>
          <c:layoutTarget val="inner"/>
          <c:xMode val="edge"/>
          <c:yMode val="edge"/>
          <c:x val="8.6402668416447947E-2"/>
          <c:y val="0.16351851851851851"/>
          <c:w val="0.88304177602799649"/>
          <c:h val="0.6305655580752465"/>
        </c:manualLayout>
      </c:layout>
      <c:lineChart>
        <c:grouping val="standard"/>
        <c:varyColors val="0"/>
        <c:ser>
          <c:idx val="1"/>
          <c:order val="0"/>
          <c:spPr>
            <a:ln w="38100">
              <a:solidFill>
                <a:srgbClr val="00AEEF"/>
              </a:solidFill>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02-432A-801D-3FB8F8EF0C5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2-432A-801D-3FB8F8EF0C5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02-432A-801D-3FB8F8EF0C5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 CCU trend'!$L$6:$O$6</c:f>
              <c:strCache>
                <c:ptCount val="4"/>
                <c:pt idx="0">
                  <c:v>2006</c:v>
                </c:pt>
                <c:pt idx="1">
                  <c:v>2007</c:v>
                </c:pt>
                <c:pt idx="2">
                  <c:v>2008</c:v>
                </c:pt>
                <c:pt idx="3">
                  <c:v>2009-10</c:v>
                </c:pt>
              </c:strCache>
            </c:strRef>
          </c:cat>
          <c:val>
            <c:numRef>
              <c:f>'FSW CCU trend'!$L$7:$O$7</c:f>
              <c:numCache>
                <c:formatCode>0</c:formatCode>
                <c:ptCount val="4"/>
                <c:pt idx="0">
                  <c:v>56.3</c:v>
                </c:pt>
                <c:pt idx="1">
                  <c:v>72</c:v>
                </c:pt>
                <c:pt idx="3">
                  <c:v>75.3</c:v>
                </c:pt>
              </c:numCache>
            </c:numRef>
          </c:val>
          <c:smooth val="0"/>
          <c:extLst>
            <c:ext xmlns:c16="http://schemas.microsoft.com/office/drawing/2014/chart" uri="{C3380CC4-5D6E-409C-BE32-E72D297353CC}">
              <c16:uniqueId val="{00000003-D202-432A-801D-3FB8F8EF0C50}"/>
            </c:ext>
          </c:extLst>
        </c:ser>
        <c:dLbls>
          <c:showLegendKey val="0"/>
          <c:showVal val="0"/>
          <c:showCatName val="0"/>
          <c:showSerName val="0"/>
          <c:showPercent val="0"/>
          <c:showBubbleSize val="0"/>
        </c:dLbls>
        <c:smooth val="0"/>
        <c:axId val="136146304"/>
        <c:axId val="136148096"/>
      </c:lineChart>
      <c:catAx>
        <c:axId val="136146304"/>
        <c:scaling>
          <c:orientation val="minMax"/>
        </c:scaling>
        <c:delete val="0"/>
        <c:axPos val="b"/>
        <c:numFmt formatCode="General" sourceLinked="1"/>
        <c:majorTickMark val="out"/>
        <c:minorTickMark val="none"/>
        <c:tickLblPos val="nextTo"/>
        <c:txPr>
          <a:bodyPr rot="-1860000"/>
          <a:lstStyle/>
          <a:p>
            <a:pPr>
              <a:defRPr/>
            </a:pPr>
            <a:endParaRPr lang="en-US"/>
          </a:p>
        </c:txPr>
        <c:crossAx val="136148096"/>
        <c:crosses val="autoZero"/>
        <c:auto val="1"/>
        <c:lblAlgn val="ctr"/>
        <c:lblOffset val="100"/>
        <c:noMultiLvlLbl val="0"/>
      </c:catAx>
      <c:valAx>
        <c:axId val="136148096"/>
        <c:scaling>
          <c:orientation val="minMax"/>
          <c:max val="100"/>
          <c:min val="0"/>
        </c:scaling>
        <c:delete val="0"/>
        <c:axPos val="l"/>
        <c:title>
          <c:tx>
            <c:rich>
              <a:bodyPr rot="0" vert="horz"/>
              <a:lstStyle/>
              <a:p>
                <a:pPr>
                  <a:defRPr/>
                </a:pPr>
                <a:r>
                  <a:rPr lang="en-GB"/>
                  <a:t>%</a:t>
                </a:r>
              </a:p>
            </c:rich>
          </c:tx>
          <c:layout>
            <c:manualLayout>
              <c:xMode val="edge"/>
              <c:yMode val="edge"/>
              <c:x val="3.888888888888889E-2"/>
              <c:y val="5.1481481481481482E-2"/>
            </c:manualLayout>
          </c:layout>
          <c:overlay val="0"/>
        </c:title>
        <c:numFmt formatCode="0" sourceLinked="1"/>
        <c:majorTickMark val="out"/>
        <c:minorTickMark val="none"/>
        <c:tickLblPos val="nextTo"/>
        <c:crossAx val="136146304"/>
        <c:crosses val="autoZero"/>
        <c:crossBetween val="between"/>
        <c:majorUnit val="20"/>
      </c:valAx>
    </c:plotArea>
    <c:plotVisOnly val="1"/>
    <c:dispBlanksAs val="span"/>
    <c:showDLblsOverMax val="0"/>
  </c:chart>
  <c:spPr>
    <a:solidFill>
      <a:sysClr val="window" lastClr="FFFFFF"/>
    </a:solidFill>
    <a:ln w="25400" cap="flat" cmpd="sng" algn="ctr">
      <a:solidFill>
        <a:srgbClr val="EC008C"/>
      </a:solidFill>
      <a:prstDash val="solid"/>
    </a:ln>
    <a:effectLst/>
  </c:spPr>
  <c:txPr>
    <a:bodyPr/>
    <a:lstStyle/>
    <a:p>
      <a:pPr>
        <a:defRPr sz="1400" b="1">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Mumbai, India, 2004-2009</a:t>
            </a:r>
          </a:p>
        </c:rich>
      </c:tx>
      <c:overlay val="0"/>
    </c:title>
    <c:autoTitleDeleted val="0"/>
    <c:plotArea>
      <c:layout>
        <c:manualLayout>
          <c:layoutTarget val="inner"/>
          <c:xMode val="edge"/>
          <c:yMode val="edge"/>
          <c:x val="8.6402668416447947E-2"/>
          <c:y val="0.16351851851851851"/>
          <c:w val="0.88304177602799649"/>
          <c:h val="0.6305655580752465"/>
        </c:manualLayout>
      </c:layout>
      <c:lineChart>
        <c:grouping val="standard"/>
        <c:varyColors val="0"/>
        <c:ser>
          <c:idx val="1"/>
          <c:order val="0"/>
          <c:tx>
            <c:strRef>
              <c:f>'FSW CCU trend'!$C$34:$H$34</c:f>
              <c:strCache>
                <c:ptCount val="1"/>
                <c:pt idx="0">
                  <c:v>71 76 95</c:v>
                </c:pt>
              </c:strCache>
            </c:strRef>
          </c:tx>
          <c:spPr>
            <a:ln w="38100">
              <a:solidFill>
                <a:srgbClr val="00AEEF"/>
              </a:solidFill>
            </a:ln>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22-4474-A7AC-0D54738BDF2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22-4474-A7AC-0D54738BDF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'FSW CCU trend'!$C$33:$H$33</c:f>
              <c:numCache>
                <c:formatCode>0</c:formatCode>
                <c:ptCount val="6"/>
                <c:pt idx="0">
                  <c:v>2004</c:v>
                </c:pt>
                <c:pt idx="1">
                  <c:v>2005</c:v>
                </c:pt>
                <c:pt idx="2">
                  <c:v>2006</c:v>
                </c:pt>
                <c:pt idx="3">
                  <c:v>2007</c:v>
                </c:pt>
                <c:pt idx="4">
                  <c:v>2008</c:v>
                </c:pt>
                <c:pt idx="5">
                  <c:v>2009</c:v>
                </c:pt>
              </c:numCache>
            </c:numRef>
          </c:cat>
          <c:val>
            <c:numRef>
              <c:f>'FSW CCU trend'!$C$34:$H$34</c:f>
              <c:numCache>
                <c:formatCode>General</c:formatCode>
                <c:ptCount val="6"/>
                <c:pt idx="0" formatCode="0">
                  <c:v>71</c:v>
                </c:pt>
                <c:pt idx="2" formatCode="0">
                  <c:v>76</c:v>
                </c:pt>
                <c:pt idx="5" formatCode="0">
                  <c:v>95</c:v>
                </c:pt>
              </c:numCache>
            </c:numRef>
          </c:val>
          <c:smooth val="0"/>
          <c:extLst>
            <c:ext xmlns:c16="http://schemas.microsoft.com/office/drawing/2014/chart" uri="{C3380CC4-5D6E-409C-BE32-E72D297353CC}">
              <c16:uniqueId val="{00000002-8D22-4474-A7AC-0D54738BDF29}"/>
            </c:ext>
          </c:extLst>
        </c:ser>
        <c:dLbls>
          <c:showLegendKey val="0"/>
          <c:showVal val="0"/>
          <c:showCatName val="0"/>
          <c:showSerName val="0"/>
          <c:showPercent val="0"/>
          <c:showBubbleSize val="0"/>
        </c:dLbls>
        <c:smooth val="0"/>
        <c:axId val="136432640"/>
        <c:axId val="136438528"/>
      </c:lineChart>
      <c:catAx>
        <c:axId val="136432640"/>
        <c:scaling>
          <c:orientation val="minMax"/>
        </c:scaling>
        <c:delete val="0"/>
        <c:axPos val="b"/>
        <c:numFmt formatCode="0" sourceLinked="1"/>
        <c:majorTickMark val="out"/>
        <c:minorTickMark val="none"/>
        <c:tickLblPos val="nextTo"/>
        <c:txPr>
          <a:bodyPr rot="-1800000"/>
          <a:lstStyle/>
          <a:p>
            <a:pPr>
              <a:defRPr/>
            </a:pPr>
            <a:endParaRPr lang="en-US"/>
          </a:p>
        </c:txPr>
        <c:crossAx val="136438528"/>
        <c:crosses val="autoZero"/>
        <c:auto val="1"/>
        <c:lblAlgn val="ctr"/>
        <c:lblOffset val="100"/>
        <c:noMultiLvlLbl val="0"/>
      </c:catAx>
      <c:valAx>
        <c:axId val="136438528"/>
        <c:scaling>
          <c:orientation val="minMax"/>
          <c:max val="100"/>
          <c:min val="0"/>
        </c:scaling>
        <c:delete val="0"/>
        <c:axPos val="l"/>
        <c:title>
          <c:tx>
            <c:rich>
              <a:bodyPr rot="0" vert="horz"/>
              <a:lstStyle/>
              <a:p>
                <a:pPr>
                  <a:defRPr/>
                </a:pPr>
                <a:r>
                  <a:rPr lang="en-GB"/>
                  <a:t>%</a:t>
                </a:r>
              </a:p>
            </c:rich>
          </c:tx>
          <c:layout>
            <c:manualLayout>
              <c:xMode val="edge"/>
              <c:yMode val="edge"/>
              <c:x val="3.888888888888889E-2"/>
              <c:y val="5.1481481481481482E-2"/>
            </c:manualLayout>
          </c:layout>
          <c:overlay val="0"/>
        </c:title>
        <c:numFmt formatCode="0" sourceLinked="1"/>
        <c:majorTickMark val="out"/>
        <c:minorTickMark val="none"/>
        <c:tickLblPos val="nextTo"/>
        <c:crossAx val="136432640"/>
        <c:crosses val="autoZero"/>
        <c:crossBetween val="between"/>
        <c:majorUnit val="20"/>
      </c:valAx>
    </c:plotArea>
    <c:plotVisOnly val="1"/>
    <c:dispBlanksAs val="span"/>
    <c:showDLblsOverMax val="0"/>
  </c:chart>
  <c:spPr>
    <a:solidFill>
      <a:sysClr val="window" lastClr="FFFFFF"/>
    </a:solidFill>
    <a:ln w="25400" cap="flat" cmpd="sng" algn="ctr">
      <a:solidFill>
        <a:srgbClr val="EC008C"/>
      </a:solidFill>
      <a:prstDash val="solid"/>
    </a:ln>
    <a:effectLst/>
  </c:spPr>
  <c:txPr>
    <a:bodyPr/>
    <a:lstStyle/>
    <a:p>
      <a:pPr algn="ctr" rtl="0">
        <a:defRPr sz="1400" b="1">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'KP_younger than 25'!$B$3</c:f>
              <c:strCache>
                <c:ptCount val="1"/>
                <c:pt idx="0">
                  <c:v>&lt;25 yr</c:v>
                </c:pt>
              </c:strCache>
            </c:strRef>
          </c:tx>
          <c:spPr>
            <a:solidFill>
              <a:srgbClr val="CDC884"/>
            </a:solidFill>
            <a:ln>
              <a:noFill/>
            </a:ln>
          </c:spPr>
          <c:invertIfNegative val="0"/>
          <c:dPt>
            <c:idx val="0"/>
            <c:invertIfNegative val="0"/>
            <c:bubble3D val="0"/>
            <c:extLst>
              <c:ext xmlns:c16="http://schemas.microsoft.com/office/drawing/2014/chart" uri="{C3380CC4-5D6E-409C-BE32-E72D297353CC}">
                <c16:uniqueId val="{00000000-2C04-4BF7-B2A7-B7756D1E85F6}"/>
              </c:ext>
            </c:extLst>
          </c:dPt>
          <c:dPt>
            <c:idx val="1"/>
            <c:invertIfNegative val="0"/>
            <c:bubble3D val="0"/>
            <c:extLst>
              <c:ext xmlns:c16="http://schemas.microsoft.com/office/drawing/2014/chart" uri="{C3380CC4-5D6E-409C-BE32-E72D297353CC}">
                <c16:uniqueId val="{00000001-2C04-4BF7-B2A7-B7756D1E85F6}"/>
              </c:ext>
            </c:extLst>
          </c:dPt>
          <c:dPt>
            <c:idx val="2"/>
            <c:invertIfNegative val="0"/>
            <c:bubble3D val="0"/>
            <c:extLst>
              <c:ext xmlns:c16="http://schemas.microsoft.com/office/drawing/2014/chart" uri="{C3380CC4-5D6E-409C-BE32-E72D297353CC}">
                <c16:uniqueId val="{00000002-2C04-4BF7-B2A7-B7756D1E85F6}"/>
              </c:ext>
            </c:extLst>
          </c:dPt>
          <c:dPt>
            <c:idx val="3"/>
            <c:invertIfNegative val="0"/>
            <c:bubble3D val="0"/>
            <c:extLst>
              <c:ext xmlns:c16="http://schemas.microsoft.com/office/drawing/2014/chart" uri="{C3380CC4-5D6E-409C-BE32-E72D297353CC}">
                <c16:uniqueId val="{00000003-2C04-4BF7-B2A7-B7756D1E85F6}"/>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'KP_younger than 25'!$A$4:$A$7</c:f>
              <c:strCache>
                <c:ptCount val="4"/>
                <c:pt idx="0">
                  <c:v>FSW</c:v>
                </c:pt>
                <c:pt idx="1">
                  <c:v>PWID</c:v>
                </c:pt>
                <c:pt idx="2">
                  <c:v>TG</c:v>
                </c:pt>
                <c:pt idx="3">
                  <c:v>MSM</c:v>
                </c:pt>
              </c:strCache>
            </c:strRef>
          </c:cat>
          <c:val>
            <c:numRef>
              <c:f>'KP_younger than 25'!$B$4:$B$7</c:f>
              <c:numCache>
                <c:formatCode>0</c:formatCode>
                <c:ptCount val="4"/>
                <c:pt idx="0">
                  <c:v>17.3</c:v>
                </c:pt>
                <c:pt idx="1">
                  <c:v>23.9</c:v>
                </c:pt>
                <c:pt idx="2">
                  <c:v>37.799999999999997</c:v>
                </c:pt>
                <c:pt idx="3">
                  <c:v>39.5</c:v>
                </c:pt>
              </c:numCache>
            </c:numRef>
          </c:val>
          <c:extLst>
            <c:ext xmlns:c16="http://schemas.microsoft.com/office/drawing/2014/chart" uri="{C3380CC4-5D6E-409C-BE32-E72D297353CC}">
              <c16:uniqueId val="{00000004-2C04-4BF7-B2A7-B7756D1E85F6}"/>
            </c:ext>
          </c:extLst>
        </c:ser>
        <c:ser>
          <c:idx val="1"/>
          <c:order val="1"/>
          <c:tx>
            <c:strRef>
              <c:f>'KP_younger than 25'!$C$3</c:f>
              <c:strCache>
                <c:ptCount val="1"/>
                <c:pt idx="0">
                  <c:v>Married</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'KP_younger than 25'!$A$4:$A$7</c:f>
              <c:strCache>
                <c:ptCount val="4"/>
                <c:pt idx="0">
                  <c:v>FSW</c:v>
                </c:pt>
                <c:pt idx="1">
                  <c:v>PWID</c:v>
                </c:pt>
                <c:pt idx="2">
                  <c:v>TG</c:v>
                </c:pt>
                <c:pt idx="3">
                  <c:v>MSM</c:v>
                </c:pt>
              </c:strCache>
            </c:strRef>
          </c:cat>
          <c:val>
            <c:numRef>
              <c:f>'KP_younger than 25'!$C$4:$C$7</c:f>
              <c:numCache>
                <c:formatCode>General</c:formatCode>
                <c:ptCount val="4"/>
                <c:pt idx="0">
                  <c:v>56.9</c:v>
                </c:pt>
                <c:pt idx="1">
                  <c:v>40.1</c:v>
                </c:pt>
                <c:pt idx="2">
                  <c:v>16.100000000000001</c:v>
                </c:pt>
                <c:pt idx="3">
                  <c:v>30.5</c:v>
                </c:pt>
              </c:numCache>
            </c:numRef>
          </c:val>
          <c:extLst>
            <c:ext xmlns:c16="http://schemas.microsoft.com/office/drawing/2014/chart" uri="{C3380CC4-5D6E-409C-BE32-E72D297353CC}">
              <c16:uniqueId val="{00000005-2C04-4BF7-B2A7-B7756D1E85F6}"/>
            </c:ext>
          </c:extLst>
        </c:ser>
        <c:dLbls>
          <c:showLegendKey val="0"/>
          <c:showVal val="0"/>
          <c:showCatName val="0"/>
          <c:showSerName val="0"/>
          <c:showPercent val="0"/>
          <c:showBubbleSize val="0"/>
        </c:dLbls>
        <c:gapWidth val="150"/>
        <c:axId val="197443968"/>
        <c:axId val="197445504"/>
      </c:barChart>
      <c:catAx>
        <c:axId val="197443968"/>
        <c:scaling>
          <c:orientation val="minMax"/>
        </c:scaling>
        <c:delete val="0"/>
        <c:axPos val="b"/>
        <c:numFmt formatCode="General" sourceLinked="0"/>
        <c:majorTickMark val="out"/>
        <c:minorTickMark val="none"/>
        <c:tickLblPos val="nextTo"/>
        <c:crossAx val="197445504"/>
        <c:crosses val="autoZero"/>
        <c:auto val="1"/>
        <c:lblAlgn val="ctr"/>
        <c:lblOffset val="100"/>
        <c:noMultiLvlLbl val="0"/>
      </c:catAx>
      <c:valAx>
        <c:axId val="197445504"/>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0.1449387576552931"/>
            </c:manualLayout>
          </c:layout>
          <c:overlay val="0"/>
        </c:title>
        <c:numFmt formatCode="0" sourceLinked="1"/>
        <c:majorTickMark val="out"/>
        <c:minorTickMark val="none"/>
        <c:tickLblPos val="nextTo"/>
        <c:crossAx val="197443968"/>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88C540"/>
            </a:solidFill>
            <a:ln>
              <a:noFill/>
            </a:ln>
          </c:spPr>
          <c:invertIfNegative val="0"/>
          <c:dPt>
            <c:idx val="29"/>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1-9CED-4264-A00C-84828AED304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Sheet6!$A$3:$A$32</c:f>
              <c:strCache>
                <c:ptCount val="30"/>
                <c:pt idx="0">
                  <c:v>Kerala</c:v>
                </c:pt>
                <c:pt idx="1">
                  <c:v>Gujarat</c:v>
                </c:pt>
                <c:pt idx="2">
                  <c:v>Karnataka</c:v>
                </c:pt>
                <c:pt idx="3">
                  <c:v>Maharashtra</c:v>
                </c:pt>
                <c:pt idx="4">
                  <c:v>Madhya Pradesh</c:v>
                </c:pt>
                <c:pt idx="5">
                  <c:v>Andhra Pradesh</c:v>
                </c:pt>
                <c:pt idx="6">
                  <c:v>Goa</c:v>
                </c:pt>
                <c:pt idx="7">
                  <c:v>Haryana</c:v>
                </c:pt>
                <c:pt idx="8">
                  <c:v>Rajasthan</c:v>
                </c:pt>
                <c:pt idx="9">
                  <c:v>Chhattisgarh</c:v>
                </c:pt>
                <c:pt idx="10">
                  <c:v>Delhi</c:v>
                </c:pt>
                <c:pt idx="11">
                  <c:v>Himachal Pradesh</c:v>
                </c:pt>
                <c:pt idx="12">
                  <c:v>India</c:v>
                </c:pt>
                <c:pt idx="13">
                  <c:v>Uttarakhand</c:v>
                </c:pt>
                <c:pt idx="14">
                  <c:v>West Bengal</c:v>
                </c:pt>
                <c:pt idx="15">
                  <c:v>Arunachal Pradesh</c:v>
                </c:pt>
                <c:pt idx="16">
                  <c:v>Assam</c:v>
                </c:pt>
                <c:pt idx="17">
                  <c:v>Chandigarh U.T.</c:v>
                </c:pt>
                <c:pt idx="18">
                  <c:v>Jharkhand</c:v>
                </c:pt>
                <c:pt idx="19">
                  <c:v>Nagaland</c:v>
                </c:pt>
                <c:pt idx="20">
                  <c:v>Puducherry</c:v>
                </c:pt>
                <c:pt idx="21">
                  <c:v>Tamil Nadu</c:v>
                </c:pt>
                <c:pt idx="22">
                  <c:v>Tripura</c:v>
                </c:pt>
                <c:pt idx="23">
                  <c:v>Uttar Pradesh</c:v>
                </c:pt>
                <c:pt idx="24">
                  <c:v>Meghalaya</c:v>
                </c:pt>
                <c:pt idx="25">
                  <c:v>Odisha</c:v>
                </c:pt>
                <c:pt idx="26">
                  <c:v>Punjab</c:v>
                </c:pt>
                <c:pt idx="27">
                  <c:v>Manipur</c:v>
                </c:pt>
                <c:pt idx="28">
                  <c:v>Mizoram</c:v>
                </c:pt>
                <c:pt idx="29">
                  <c:v>India</c:v>
                </c:pt>
              </c:strCache>
            </c:strRef>
          </c:cat>
          <c:val>
            <c:numRef>
              <c:f>Sheet6!$B$3:$B$32</c:f>
              <c:numCache>
                <c:formatCode>General</c:formatCode>
                <c:ptCount val="30"/>
                <c:pt idx="0">
                  <c:v>13</c:v>
                </c:pt>
                <c:pt idx="1">
                  <c:v>9</c:v>
                </c:pt>
                <c:pt idx="2">
                  <c:v>9</c:v>
                </c:pt>
                <c:pt idx="3">
                  <c:v>9</c:v>
                </c:pt>
                <c:pt idx="4">
                  <c:v>8</c:v>
                </c:pt>
                <c:pt idx="5">
                  <c:v>7</c:v>
                </c:pt>
                <c:pt idx="6">
                  <c:v>7</c:v>
                </c:pt>
                <c:pt idx="7">
                  <c:v>7</c:v>
                </c:pt>
                <c:pt idx="8">
                  <c:v>7</c:v>
                </c:pt>
                <c:pt idx="9">
                  <c:v>6</c:v>
                </c:pt>
                <c:pt idx="10">
                  <c:v>6</c:v>
                </c:pt>
                <c:pt idx="11">
                  <c:v>6</c:v>
                </c:pt>
                <c:pt idx="12">
                  <c:v>6</c:v>
                </c:pt>
                <c:pt idx="13">
                  <c:v>6</c:v>
                </c:pt>
                <c:pt idx="14">
                  <c:v>6</c:v>
                </c:pt>
                <c:pt idx="15">
                  <c:v>5</c:v>
                </c:pt>
                <c:pt idx="16">
                  <c:v>5</c:v>
                </c:pt>
                <c:pt idx="17">
                  <c:v>5</c:v>
                </c:pt>
                <c:pt idx="18">
                  <c:v>5</c:v>
                </c:pt>
                <c:pt idx="19">
                  <c:v>5</c:v>
                </c:pt>
                <c:pt idx="20">
                  <c:v>5</c:v>
                </c:pt>
                <c:pt idx="21">
                  <c:v>5</c:v>
                </c:pt>
                <c:pt idx="22">
                  <c:v>5</c:v>
                </c:pt>
                <c:pt idx="23">
                  <c:v>5</c:v>
                </c:pt>
                <c:pt idx="24">
                  <c:v>4</c:v>
                </c:pt>
                <c:pt idx="25">
                  <c:v>4</c:v>
                </c:pt>
                <c:pt idx="26">
                  <c:v>4</c:v>
                </c:pt>
                <c:pt idx="27">
                  <c:v>3</c:v>
                </c:pt>
                <c:pt idx="28">
                  <c:v>3</c:v>
                </c:pt>
                <c:pt idx="29">
                  <c:v>6</c:v>
                </c:pt>
              </c:numCache>
            </c:numRef>
          </c:val>
          <c:extLst>
            <c:ext xmlns:c16="http://schemas.microsoft.com/office/drawing/2014/chart" uri="{C3380CC4-5D6E-409C-BE32-E72D297353CC}">
              <c16:uniqueId val="{00000002-9CED-4264-A00C-84828AED3041}"/>
            </c:ext>
          </c:extLst>
        </c:ser>
        <c:dLbls>
          <c:showLegendKey val="0"/>
          <c:showVal val="0"/>
          <c:showCatName val="0"/>
          <c:showSerName val="0"/>
          <c:showPercent val="0"/>
          <c:showBubbleSize val="0"/>
        </c:dLbls>
        <c:gapWidth val="150"/>
        <c:axId val="136758016"/>
        <c:axId val="136759552"/>
      </c:barChart>
      <c:catAx>
        <c:axId val="13675801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6759552"/>
        <c:crosses val="autoZero"/>
        <c:auto val="1"/>
        <c:lblAlgn val="ctr"/>
        <c:lblOffset val="100"/>
        <c:noMultiLvlLbl val="0"/>
      </c:catAx>
      <c:valAx>
        <c:axId val="136759552"/>
        <c:scaling>
          <c:orientation val="minMax"/>
          <c:max val="14"/>
          <c:min val="0"/>
        </c:scaling>
        <c:delete val="0"/>
        <c:axPos val="l"/>
        <c:majorGridlines>
          <c:spPr>
            <a:ln>
              <a:solidFill>
                <a:schemeClr val="bg1">
                  <a:lumMod val="85000"/>
                </a:schemeClr>
              </a:solidFill>
              <a:prstDash val="dash"/>
            </a:ln>
          </c:spPr>
        </c:majorGridlines>
        <c:title>
          <c:tx>
            <c:rich>
              <a:bodyPr rot="-5400000" vert="horz"/>
              <a:lstStyle/>
              <a:p>
                <a:pPr>
                  <a:defRPr/>
                </a:pPr>
                <a:r>
                  <a:rPr lang="en-US"/>
                  <a:t>Years</a:t>
                </a:r>
              </a:p>
            </c:rich>
          </c:tx>
          <c:layout>
            <c:manualLayout>
              <c:xMode val="edge"/>
              <c:yMode val="edge"/>
              <c:x val="0"/>
              <c:y val="7.4127308488826007E-3"/>
            </c:manualLayout>
          </c:layout>
          <c:overlay val="0"/>
        </c:title>
        <c:numFmt formatCode="General" sourceLinked="1"/>
        <c:majorTickMark val="out"/>
        <c:minorTickMark val="none"/>
        <c:tickLblPos val="nextTo"/>
        <c:crossAx val="136758016"/>
        <c:crosses val="autoZero"/>
        <c:crossBetween val="between"/>
        <c:majorUnit val="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909222114973979E-2"/>
          <c:y val="0.11895758809334991"/>
          <c:w val="0.901020494399008"/>
          <c:h val="0.48498713182728054"/>
        </c:manualLayout>
      </c:layout>
      <c:barChart>
        <c:barDir val="col"/>
        <c:grouping val="percentStacked"/>
        <c:varyColors val="0"/>
        <c:ser>
          <c:idx val="0"/>
          <c:order val="0"/>
          <c:tx>
            <c:strRef>
              <c:f>'duration of idu'!$C$2</c:f>
              <c:strCache>
                <c:ptCount val="1"/>
                <c:pt idx="0">
                  <c:v> ≤ 1 year</c:v>
                </c:pt>
              </c:strCache>
            </c:strRef>
          </c:tx>
          <c:spPr>
            <a:solidFill>
              <a:srgbClr val="88C540"/>
            </a:solidFill>
            <a:ln>
              <a:noFill/>
            </a:ln>
          </c:spPr>
          <c:invertIfNegative val="0"/>
          <c:dPt>
            <c:idx val="29"/>
            <c:invertIfNegative val="0"/>
            <c:bubble3D val="0"/>
            <c:spPr>
              <a:pattFill prst="dkUpDiag">
                <a:fgClr>
                  <a:srgbClr val="88C540"/>
                </a:fgClr>
                <a:bgClr>
                  <a:schemeClr val="bg1"/>
                </a:bgClr>
              </a:pattFill>
              <a:ln>
                <a:noFill/>
              </a:ln>
            </c:spPr>
            <c:extLst>
              <c:ext xmlns:c16="http://schemas.microsoft.com/office/drawing/2014/chart" uri="{C3380CC4-5D6E-409C-BE32-E72D297353CC}">
                <c16:uniqueId val="{00000001-5F35-4F84-8A2D-2BC677C12D68}"/>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35-4F84-8A2D-2BC677C12D68}"/>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of idu'!$B$3:$B$32</c:f>
              <c:strCache>
                <c:ptCount val="30"/>
                <c:pt idx="0">
                  <c:v>Meghalaya</c:v>
                </c:pt>
                <c:pt idx="1">
                  <c:v>Sikkim</c:v>
                </c:pt>
                <c:pt idx="2">
                  <c:v>Haryana</c:v>
                </c:pt>
                <c:pt idx="3">
                  <c:v>Mizoram</c:v>
                </c:pt>
                <c:pt idx="4">
                  <c:v>Chhattisgarh</c:v>
                </c:pt>
                <c:pt idx="5">
                  <c:v>Punjab</c:v>
                </c:pt>
                <c:pt idx="6">
                  <c:v>Himachal Pradesh</c:v>
                </c:pt>
                <c:pt idx="7">
                  <c:v>Bihar</c:v>
                </c:pt>
                <c:pt idx="8">
                  <c:v>Manipur</c:v>
                </c:pt>
                <c:pt idx="9">
                  <c:v>Nagaland</c:v>
                </c:pt>
                <c:pt idx="10">
                  <c:v>Madhya Pradesh</c:v>
                </c:pt>
                <c:pt idx="11">
                  <c:v>West Bengal</c:v>
                </c:pt>
                <c:pt idx="12">
                  <c:v>Assam</c:v>
                </c:pt>
                <c:pt idx="13">
                  <c:v>Odisha</c:v>
                </c:pt>
                <c:pt idx="14">
                  <c:v>Karnataka</c:v>
                </c:pt>
                <c:pt idx="15">
                  <c:v>Goa</c:v>
                </c:pt>
                <c:pt idx="16">
                  <c:v>Chandigarh U.T.</c:v>
                </c:pt>
                <c:pt idx="17">
                  <c:v>Tripura</c:v>
                </c:pt>
                <c:pt idx="18">
                  <c:v>Uttar Pradesh</c:v>
                </c:pt>
                <c:pt idx="19">
                  <c:v>Andhra Pradesh</c:v>
                </c:pt>
                <c:pt idx="20">
                  <c:v>Kerala</c:v>
                </c:pt>
                <c:pt idx="21">
                  <c:v>Delhi</c:v>
                </c:pt>
                <c:pt idx="22">
                  <c:v>Uttarakhand</c:v>
                </c:pt>
                <c:pt idx="23">
                  <c:v>Rajasthan</c:v>
                </c:pt>
                <c:pt idx="24">
                  <c:v>Arunachal Pradesh</c:v>
                </c:pt>
                <c:pt idx="25">
                  <c:v>Jharkhand</c:v>
                </c:pt>
                <c:pt idx="26">
                  <c:v>Maharashtra</c:v>
                </c:pt>
                <c:pt idx="27">
                  <c:v>Jammu &amp; Kashmir</c:v>
                </c:pt>
                <c:pt idx="28">
                  <c:v>Gujarat</c:v>
                </c:pt>
                <c:pt idx="29">
                  <c:v>India</c:v>
                </c:pt>
              </c:strCache>
            </c:strRef>
          </c:cat>
          <c:val>
            <c:numRef>
              <c:f>'duration of idu'!$C$3:$C$32</c:f>
              <c:numCache>
                <c:formatCode>General</c:formatCode>
                <c:ptCount val="30"/>
                <c:pt idx="0">
                  <c:v>18.8</c:v>
                </c:pt>
                <c:pt idx="1">
                  <c:v>17.2</c:v>
                </c:pt>
                <c:pt idx="2">
                  <c:v>13.8</c:v>
                </c:pt>
                <c:pt idx="3">
                  <c:v>13.5</c:v>
                </c:pt>
                <c:pt idx="4">
                  <c:v>12.2</c:v>
                </c:pt>
                <c:pt idx="5">
                  <c:v>11.5</c:v>
                </c:pt>
                <c:pt idx="6">
                  <c:v>11</c:v>
                </c:pt>
                <c:pt idx="7">
                  <c:v>10.3</c:v>
                </c:pt>
                <c:pt idx="8">
                  <c:v>10.1</c:v>
                </c:pt>
                <c:pt idx="9">
                  <c:v>9.1999999999999993</c:v>
                </c:pt>
                <c:pt idx="10">
                  <c:v>9</c:v>
                </c:pt>
                <c:pt idx="11">
                  <c:v>8.4</c:v>
                </c:pt>
                <c:pt idx="12">
                  <c:v>7.3</c:v>
                </c:pt>
                <c:pt idx="13">
                  <c:v>5.9</c:v>
                </c:pt>
                <c:pt idx="14">
                  <c:v>5.9</c:v>
                </c:pt>
                <c:pt idx="15">
                  <c:v>5.8</c:v>
                </c:pt>
                <c:pt idx="16">
                  <c:v>5.2</c:v>
                </c:pt>
                <c:pt idx="17">
                  <c:v>5</c:v>
                </c:pt>
                <c:pt idx="18">
                  <c:v>4.9000000000000004</c:v>
                </c:pt>
                <c:pt idx="19">
                  <c:v>4.8</c:v>
                </c:pt>
                <c:pt idx="20">
                  <c:v>4.8</c:v>
                </c:pt>
                <c:pt idx="21">
                  <c:v>4.7</c:v>
                </c:pt>
                <c:pt idx="22">
                  <c:v>4.0999999999999996</c:v>
                </c:pt>
                <c:pt idx="23">
                  <c:v>3.3</c:v>
                </c:pt>
                <c:pt idx="24">
                  <c:v>3.3</c:v>
                </c:pt>
                <c:pt idx="25">
                  <c:v>2.2999999999999998</c:v>
                </c:pt>
                <c:pt idx="26">
                  <c:v>1.8</c:v>
                </c:pt>
                <c:pt idx="27">
                  <c:v>1.1000000000000001</c:v>
                </c:pt>
                <c:pt idx="28">
                  <c:v>0.4</c:v>
                </c:pt>
                <c:pt idx="29">
                  <c:v>8.6999999999999993</c:v>
                </c:pt>
              </c:numCache>
            </c:numRef>
          </c:val>
          <c:extLst>
            <c:ext xmlns:c16="http://schemas.microsoft.com/office/drawing/2014/chart" uri="{C3380CC4-5D6E-409C-BE32-E72D297353CC}">
              <c16:uniqueId val="{00000002-5F35-4F84-8A2D-2BC677C12D68}"/>
            </c:ext>
          </c:extLst>
        </c:ser>
        <c:ser>
          <c:idx val="1"/>
          <c:order val="1"/>
          <c:tx>
            <c:strRef>
              <c:f>'duration of idu'!$D$2</c:f>
              <c:strCache>
                <c:ptCount val="1"/>
                <c:pt idx="0">
                  <c:v>2-4 years</c:v>
                </c:pt>
              </c:strCache>
            </c:strRef>
          </c:tx>
          <c:spPr>
            <a:solidFill>
              <a:srgbClr val="00AEEF"/>
            </a:solidFill>
            <a:ln>
              <a:noFill/>
            </a:ln>
          </c:spPr>
          <c:invertIfNegative val="0"/>
          <c:dPt>
            <c:idx val="29"/>
            <c:invertIfNegative val="0"/>
            <c:bubble3D val="0"/>
            <c:spPr>
              <a:pattFill prst="dkUpDiag">
                <a:fgClr>
                  <a:srgbClr val="00AEEF"/>
                </a:fgClr>
                <a:bgClr>
                  <a:schemeClr val="bg1"/>
                </a:bgClr>
              </a:pattFill>
              <a:ln>
                <a:noFill/>
              </a:ln>
            </c:spPr>
            <c:extLst>
              <c:ext xmlns:c16="http://schemas.microsoft.com/office/drawing/2014/chart" uri="{C3380CC4-5D6E-409C-BE32-E72D297353CC}">
                <c16:uniqueId val="{00000004-5F35-4F84-8A2D-2BC677C12D68}"/>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35-4F84-8A2D-2BC677C12D68}"/>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of idu'!$B$3:$B$32</c:f>
              <c:strCache>
                <c:ptCount val="30"/>
                <c:pt idx="0">
                  <c:v>Meghalaya</c:v>
                </c:pt>
                <c:pt idx="1">
                  <c:v>Sikkim</c:v>
                </c:pt>
                <c:pt idx="2">
                  <c:v>Haryana</c:v>
                </c:pt>
                <c:pt idx="3">
                  <c:v>Mizoram</c:v>
                </c:pt>
                <c:pt idx="4">
                  <c:v>Chhattisgarh</c:v>
                </c:pt>
                <c:pt idx="5">
                  <c:v>Punjab</c:v>
                </c:pt>
                <c:pt idx="6">
                  <c:v>Himachal Pradesh</c:v>
                </c:pt>
                <c:pt idx="7">
                  <c:v>Bihar</c:v>
                </c:pt>
                <c:pt idx="8">
                  <c:v>Manipur</c:v>
                </c:pt>
                <c:pt idx="9">
                  <c:v>Nagaland</c:v>
                </c:pt>
                <c:pt idx="10">
                  <c:v>Madhya Pradesh</c:v>
                </c:pt>
                <c:pt idx="11">
                  <c:v>West Bengal</c:v>
                </c:pt>
                <c:pt idx="12">
                  <c:v>Assam</c:v>
                </c:pt>
                <c:pt idx="13">
                  <c:v>Odisha</c:v>
                </c:pt>
                <c:pt idx="14">
                  <c:v>Karnataka</c:v>
                </c:pt>
                <c:pt idx="15">
                  <c:v>Goa</c:v>
                </c:pt>
                <c:pt idx="16">
                  <c:v>Chandigarh U.T.</c:v>
                </c:pt>
                <c:pt idx="17">
                  <c:v>Tripura</c:v>
                </c:pt>
                <c:pt idx="18">
                  <c:v>Uttar Pradesh</c:v>
                </c:pt>
                <c:pt idx="19">
                  <c:v>Andhra Pradesh</c:v>
                </c:pt>
                <c:pt idx="20">
                  <c:v>Kerala</c:v>
                </c:pt>
                <c:pt idx="21">
                  <c:v>Delhi</c:v>
                </c:pt>
                <c:pt idx="22">
                  <c:v>Uttarakhand</c:v>
                </c:pt>
                <c:pt idx="23">
                  <c:v>Rajasthan</c:v>
                </c:pt>
                <c:pt idx="24">
                  <c:v>Arunachal Pradesh</c:v>
                </c:pt>
                <c:pt idx="25">
                  <c:v>Jharkhand</c:v>
                </c:pt>
                <c:pt idx="26">
                  <c:v>Maharashtra</c:v>
                </c:pt>
                <c:pt idx="27">
                  <c:v>Jammu &amp; Kashmir</c:v>
                </c:pt>
                <c:pt idx="28">
                  <c:v>Gujarat</c:v>
                </c:pt>
                <c:pt idx="29">
                  <c:v>India</c:v>
                </c:pt>
              </c:strCache>
            </c:strRef>
          </c:cat>
          <c:val>
            <c:numRef>
              <c:f>'duration of idu'!$D$3:$D$32</c:f>
              <c:numCache>
                <c:formatCode>General</c:formatCode>
                <c:ptCount val="30"/>
                <c:pt idx="0">
                  <c:v>34.5</c:v>
                </c:pt>
                <c:pt idx="1">
                  <c:v>36.799999999999997</c:v>
                </c:pt>
                <c:pt idx="2">
                  <c:v>28.8</c:v>
                </c:pt>
                <c:pt idx="3">
                  <c:v>31</c:v>
                </c:pt>
                <c:pt idx="4">
                  <c:v>30.5</c:v>
                </c:pt>
                <c:pt idx="5">
                  <c:v>30.7</c:v>
                </c:pt>
                <c:pt idx="6">
                  <c:v>33.700000000000003</c:v>
                </c:pt>
                <c:pt idx="7">
                  <c:v>27.7</c:v>
                </c:pt>
                <c:pt idx="8">
                  <c:v>32.799999999999997</c:v>
                </c:pt>
                <c:pt idx="9">
                  <c:v>24.3</c:v>
                </c:pt>
                <c:pt idx="10">
                  <c:v>25.5</c:v>
                </c:pt>
                <c:pt idx="11">
                  <c:v>26.1</c:v>
                </c:pt>
                <c:pt idx="12">
                  <c:v>37.700000000000003</c:v>
                </c:pt>
                <c:pt idx="13">
                  <c:v>30.1</c:v>
                </c:pt>
                <c:pt idx="14">
                  <c:v>28.4</c:v>
                </c:pt>
                <c:pt idx="15">
                  <c:v>26.5</c:v>
                </c:pt>
                <c:pt idx="16">
                  <c:v>13.9</c:v>
                </c:pt>
                <c:pt idx="17">
                  <c:v>15.6</c:v>
                </c:pt>
                <c:pt idx="18">
                  <c:v>22.5</c:v>
                </c:pt>
                <c:pt idx="19">
                  <c:v>40.5</c:v>
                </c:pt>
                <c:pt idx="20">
                  <c:v>18.399999999999999</c:v>
                </c:pt>
                <c:pt idx="21">
                  <c:v>13.7</c:v>
                </c:pt>
                <c:pt idx="22">
                  <c:v>29.1</c:v>
                </c:pt>
                <c:pt idx="23">
                  <c:v>14.2</c:v>
                </c:pt>
                <c:pt idx="24">
                  <c:v>23.3</c:v>
                </c:pt>
                <c:pt idx="25">
                  <c:v>25.4</c:v>
                </c:pt>
                <c:pt idx="26">
                  <c:v>12.2</c:v>
                </c:pt>
                <c:pt idx="27">
                  <c:v>15.9</c:v>
                </c:pt>
                <c:pt idx="28">
                  <c:v>9.6</c:v>
                </c:pt>
                <c:pt idx="29">
                  <c:v>27.4</c:v>
                </c:pt>
              </c:numCache>
            </c:numRef>
          </c:val>
          <c:extLst>
            <c:ext xmlns:c16="http://schemas.microsoft.com/office/drawing/2014/chart" uri="{C3380CC4-5D6E-409C-BE32-E72D297353CC}">
              <c16:uniqueId val="{00000005-5F35-4F84-8A2D-2BC677C12D68}"/>
            </c:ext>
          </c:extLst>
        </c:ser>
        <c:ser>
          <c:idx val="2"/>
          <c:order val="2"/>
          <c:tx>
            <c:strRef>
              <c:f>'duration of idu'!$E$2</c:f>
              <c:strCache>
                <c:ptCount val="1"/>
                <c:pt idx="0">
                  <c:v>5-9 years</c:v>
                </c:pt>
              </c:strCache>
            </c:strRef>
          </c:tx>
          <c:spPr>
            <a:solidFill>
              <a:srgbClr val="F78E1E"/>
            </a:solidFill>
          </c:spPr>
          <c:invertIfNegative val="0"/>
          <c:dPt>
            <c:idx val="29"/>
            <c:invertIfNegative val="0"/>
            <c:bubble3D val="0"/>
            <c:spPr>
              <a:pattFill prst="dkUpDiag">
                <a:fgClr>
                  <a:srgbClr val="F78E1E"/>
                </a:fgClr>
                <a:bgClr>
                  <a:schemeClr val="bg1"/>
                </a:bgClr>
              </a:pattFill>
            </c:spPr>
            <c:extLst>
              <c:ext xmlns:c16="http://schemas.microsoft.com/office/drawing/2014/chart" uri="{C3380CC4-5D6E-409C-BE32-E72D297353CC}">
                <c16:uniqueId val="{00000007-5F35-4F84-8A2D-2BC677C12D68}"/>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35-4F84-8A2D-2BC677C12D68}"/>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of idu'!$B$3:$B$32</c:f>
              <c:strCache>
                <c:ptCount val="30"/>
                <c:pt idx="0">
                  <c:v>Meghalaya</c:v>
                </c:pt>
                <c:pt idx="1">
                  <c:v>Sikkim</c:v>
                </c:pt>
                <c:pt idx="2">
                  <c:v>Haryana</c:v>
                </c:pt>
                <c:pt idx="3">
                  <c:v>Mizoram</c:v>
                </c:pt>
                <c:pt idx="4">
                  <c:v>Chhattisgarh</c:v>
                </c:pt>
                <c:pt idx="5">
                  <c:v>Punjab</c:v>
                </c:pt>
                <c:pt idx="6">
                  <c:v>Himachal Pradesh</c:v>
                </c:pt>
                <c:pt idx="7">
                  <c:v>Bihar</c:v>
                </c:pt>
                <c:pt idx="8">
                  <c:v>Manipur</c:v>
                </c:pt>
                <c:pt idx="9">
                  <c:v>Nagaland</c:v>
                </c:pt>
                <c:pt idx="10">
                  <c:v>Madhya Pradesh</c:v>
                </c:pt>
                <c:pt idx="11">
                  <c:v>West Bengal</c:v>
                </c:pt>
                <c:pt idx="12">
                  <c:v>Assam</c:v>
                </c:pt>
                <c:pt idx="13">
                  <c:v>Odisha</c:v>
                </c:pt>
                <c:pt idx="14">
                  <c:v>Karnataka</c:v>
                </c:pt>
                <c:pt idx="15">
                  <c:v>Goa</c:v>
                </c:pt>
                <c:pt idx="16">
                  <c:v>Chandigarh U.T.</c:v>
                </c:pt>
                <c:pt idx="17">
                  <c:v>Tripura</c:v>
                </c:pt>
                <c:pt idx="18">
                  <c:v>Uttar Pradesh</c:v>
                </c:pt>
                <c:pt idx="19">
                  <c:v>Andhra Pradesh</c:v>
                </c:pt>
                <c:pt idx="20">
                  <c:v>Kerala</c:v>
                </c:pt>
                <c:pt idx="21">
                  <c:v>Delhi</c:v>
                </c:pt>
                <c:pt idx="22">
                  <c:v>Uttarakhand</c:v>
                </c:pt>
                <c:pt idx="23">
                  <c:v>Rajasthan</c:v>
                </c:pt>
                <c:pt idx="24">
                  <c:v>Arunachal Pradesh</c:v>
                </c:pt>
                <c:pt idx="25">
                  <c:v>Jharkhand</c:v>
                </c:pt>
                <c:pt idx="26">
                  <c:v>Maharashtra</c:v>
                </c:pt>
                <c:pt idx="27">
                  <c:v>Jammu &amp; Kashmir</c:v>
                </c:pt>
                <c:pt idx="28">
                  <c:v>Gujarat</c:v>
                </c:pt>
                <c:pt idx="29">
                  <c:v>India</c:v>
                </c:pt>
              </c:strCache>
            </c:strRef>
          </c:cat>
          <c:val>
            <c:numRef>
              <c:f>'duration of idu'!$E$3:$E$32</c:f>
              <c:numCache>
                <c:formatCode>General</c:formatCode>
                <c:ptCount val="30"/>
                <c:pt idx="0">
                  <c:v>21</c:v>
                </c:pt>
                <c:pt idx="1">
                  <c:v>30</c:v>
                </c:pt>
                <c:pt idx="2">
                  <c:v>28.4</c:v>
                </c:pt>
                <c:pt idx="3">
                  <c:v>24</c:v>
                </c:pt>
                <c:pt idx="4">
                  <c:v>38.200000000000003</c:v>
                </c:pt>
                <c:pt idx="5">
                  <c:v>32.1</c:v>
                </c:pt>
                <c:pt idx="6">
                  <c:v>28.6</c:v>
                </c:pt>
                <c:pt idx="7">
                  <c:v>30.3</c:v>
                </c:pt>
                <c:pt idx="8">
                  <c:v>25.1</c:v>
                </c:pt>
                <c:pt idx="9">
                  <c:v>31.6</c:v>
                </c:pt>
                <c:pt idx="10">
                  <c:v>29.9</c:v>
                </c:pt>
                <c:pt idx="11">
                  <c:v>24.7</c:v>
                </c:pt>
                <c:pt idx="12">
                  <c:v>35</c:v>
                </c:pt>
                <c:pt idx="13">
                  <c:v>36.9</c:v>
                </c:pt>
                <c:pt idx="14">
                  <c:v>37.4</c:v>
                </c:pt>
                <c:pt idx="15">
                  <c:v>18.7</c:v>
                </c:pt>
                <c:pt idx="16">
                  <c:v>40.4</c:v>
                </c:pt>
                <c:pt idx="17">
                  <c:v>36.1</c:v>
                </c:pt>
                <c:pt idx="18">
                  <c:v>33.9</c:v>
                </c:pt>
                <c:pt idx="19">
                  <c:v>32.9</c:v>
                </c:pt>
                <c:pt idx="20">
                  <c:v>26.1</c:v>
                </c:pt>
                <c:pt idx="21">
                  <c:v>25.3</c:v>
                </c:pt>
                <c:pt idx="22">
                  <c:v>44.4</c:v>
                </c:pt>
                <c:pt idx="23">
                  <c:v>37.4</c:v>
                </c:pt>
                <c:pt idx="24">
                  <c:v>28.9</c:v>
                </c:pt>
                <c:pt idx="25">
                  <c:v>26.2</c:v>
                </c:pt>
                <c:pt idx="26">
                  <c:v>28.1</c:v>
                </c:pt>
                <c:pt idx="27">
                  <c:v>29.6</c:v>
                </c:pt>
                <c:pt idx="28">
                  <c:v>22.2</c:v>
                </c:pt>
                <c:pt idx="29">
                  <c:v>28.6</c:v>
                </c:pt>
              </c:numCache>
            </c:numRef>
          </c:val>
          <c:extLst>
            <c:ext xmlns:c16="http://schemas.microsoft.com/office/drawing/2014/chart" uri="{C3380CC4-5D6E-409C-BE32-E72D297353CC}">
              <c16:uniqueId val="{00000008-5F35-4F84-8A2D-2BC677C12D68}"/>
            </c:ext>
          </c:extLst>
        </c:ser>
        <c:ser>
          <c:idx val="3"/>
          <c:order val="3"/>
          <c:tx>
            <c:strRef>
              <c:f>'duration of idu'!$F$2</c:f>
              <c:strCache>
                <c:ptCount val="1"/>
                <c:pt idx="0">
                  <c:v>10+ years</c:v>
                </c:pt>
              </c:strCache>
            </c:strRef>
          </c:tx>
          <c:spPr>
            <a:solidFill>
              <a:srgbClr val="E31837"/>
            </a:solidFill>
          </c:spPr>
          <c:invertIfNegative val="0"/>
          <c:dPt>
            <c:idx val="29"/>
            <c:invertIfNegative val="0"/>
            <c:bubble3D val="0"/>
            <c:spPr>
              <a:pattFill prst="dkUpDiag">
                <a:fgClr>
                  <a:srgbClr val="E31837"/>
                </a:fgClr>
                <a:bgClr>
                  <a:schemeClr val="bg1"/>
                </a:bgClr>
              </a:pattFill>
            </c:spPr>
            <c:extLst>
              <c:ext xmlns:c16="http://schemas.microsoft.com/office/drawing/2014/chart" uri="{C3380CC4-5D6E-409C-BE32-E72D297353CC}">
                <c16:uniqueId val="{0000000A-5F35-4F84-8A2D-2BC677C12D68}"/>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35-4F84-8A2D-2BC677C12D68}"/>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of idu'!$B$3:$B$32</c:f>
              <c:strCache>
                <c:ptCount val="30"/>
                <c:pt idx="0">
                  <c:v>Meghalaya</c:v>
                </c:pt>
                <c:pt idx="1">
                  <c:v>Sikkim</c:v>
                </c:pt>
                <c:pt idx="2">
                  <c:v>Haryana</c:v>
                </c:pt>
                <c:pt idx="3">
                  <c:v>Mizoram</c:v>
                </c:pt>
                <c:pt idx="4">
                  <c:v>Chhattisgarh</c:v>
                </c:pt>
                <c:pt idx="5">
                  <c:v>Punjab</c:v>
                </c:pt>
                <c:pt idx="6">
                  <c:v>Himachal Pradesh</c:v>
                </c:pt>
                <c:pt idx="7">
                  <c:v>Bihar</c:v>
                </c:pt>
                <c:pt idx="8">
                  <c:v>Manipur</c:v>
                </c:pt>
                <c:pt idx="9">
                  <c:v>Nagaland</c:v>
                </c:pt>
                <c:pt idx="10">
                  <c:v>Madhya Pradesh</c:v>
                </c:pt>
                <c:pt idx="11">
                  <c:v>West Bengal</c:v>
                </c:pt>
                <c:pt idx="12">
                  <c:v>Assam</c:v>
                </c:pt>
                <c:pt idx="13">
                  <c:v>Odisha</c:v>
                </c:pt>
                <c:pt idx="14">
                  <c:v>Karnataka</c:v>
                </c:pt>
                <c:pt idx="15">
                  <c:v>Goa</c:v>
                </c:pt>
                <c:pt idx="16">
                  <c:v>Chandigarh U.T.</c:v>
                </c:pt>
                <c:pt idx="17">
                  <c:v>Tripura</c:v>
                </c:pt>
                <c:pt idx="18">
                  <c:v>Uttar Pradesh</c:v>
                </c:pt>
                <c:pt idx="19">
                  <c:v>Andhra Pradesh</c:v>
                </c:pt>
                <c:pt idx="20">
                  <c:v>Kerala</c:v>
                </c:pt>
                <c:pt idx="21">
                  <c:v>Delhi</c:v>
                </c:pt>
                <c:pt idx="22">
                  <c:v>Uttarakhand</c:v>
                </c:pt>
                <c:pt idx="23">
                  <c:v>Rajasthan</c:v>
                </c:pt>
                <c:pt idx="24">
                  <c:v>Arunachal Pradesh</c:v>
                </c:pt>
                <c:pt idx="25">
                  <c:v>Jharkhand</c:v>
                </c:pt>
                <c:pt idx="26">
                  <c:v>Maharashtra</c:v>
                </c:pt>
                <c:pt idx="27">
                  <c:v>Jammu &amp; Kashmir</c:v>
                </c:pt>
                <c:pt idx="28">
                  <c:v>Gujarat</c:v>
                </c:pt>
                <c:pt idx="29">
                  <c:v>India</c:v>
                </c:pt>
              </c:strCache>
            </c:strRef>
          </c:cat>
          <c:val>
            <c:numRef>
              <c:f>'duration of idu'!$F$3:$F$32</c:f>
              <c:numCache>
                <c:formatCode>General</c:formatCode>
                <c:ptCount val="30"/>
                <c:pt idx="0">
                  <c:v>9.1</c:v>
                </c:pt>
                <c:pt idx="1">
                  <c:v>14.4</c:v>
                </c:pt>
                <c:pt idx="2">
                  <c:v>23.3</c:v>
                </c:pt>
                <c:pt idx="3">
                  <c:v>30.7</c:v>
                </c:pt>
                <c:pt idx="4">
                  <c:v>17.7</c:v>
                </c:pt>
                <c:pt idx="5">
                  <c:v>22.1</c:v>
                </c:pt>
                <c:pt idx="6">
                  <c:v>25.4</c:v>
                </c:pt>
                <c:pt idx="7">
                  <c:v>31.5</c:v>
                </c:pt>
                <c:pt idx="8">
                  <c:v>30.2</c:v>
                </c:pt>
                <c:pt idx="9">
                  <c:v>29.6</c:v>
                </c:pt>
                <c:pt idx="10">
                  <c:v>28.9</c:v>
                </c:pt>
                <c:pt idx="11">
                  <c:v>38.6</c:v>
                </c:pt>
                <c:pt idx="12">
                  <c:v>17</c:v>
                </c:pt>
                <c:pt idx="13">
                  <c:v>26.4</c:v>
                </c:pt>
                <c:pt idx="14">
                  <c:v>27.3</c:v>
                </c:pt>
                <c:pt idx="15">
                  <c:v>16</c:v>
                </c:pt>
                <c:pt idx="16">
                  <c:v>40.299999999999997</c:v>
                </c:pt>
                <c:pt idx="17">
                  <c:v>34.9</c:v>
                </c:pt>
                <c:pt idx="18">
                  <c:v>33.700000000000003</c:v>
                </c:pt>
                <c:pt idx="19">
                  <c:v>18.7</c:v>
                </c:pt>
                <c:pt idx="20">
                  <c:v>42.5</c:v>
                </c:pt>
                <c:pt idx="21">
                  <c:v>45.9</c:v>
                </c:pt>
                <c:pt idx="22">
                  <c:v>20.8</c:v>
                </c:pt>
                <c:pt idx="23">
                  <c:v>45.1</c:v>
                </c:pt>
                <c:pt idx="24">
                  <c:v>18.8</c:v>
                </c:pt>
                <c:pt idx="25">
                  <c:v>45.7</c:v>
                </c:pt>
                <c:pt idx="26">
                  <c:v>51.8</c:v>
                </c:pt>
                <c:pt idx="27">
                  <c:v>35.5</c:v>
                </c:pt>
                <c:pt idx="28">
                  <c:v>40.6</c:v>
                </c:pt>
                <c:pt idx="29">
                  <c:v>30.8</c:v>
                </c:pt>
              </c:numCache>
            </c:numRef>
          </c:val>
          <c:extLst>
            <c:ext xmlns:c16="http://schemas.microsoft.com/office/drawing/2014/chart" uri="{C3380CC4-5D6E-409C-BE32-E72D297353CC}">
              <c16:uniqueId val="{0000000B-5F35-4F84-8A2D-2BC677C12D68}"/>
            </c:ext>
          </c:extLst>
        </c:ser>
        <c:dLbls>
          <c:showLegendKey val="0"/>
          <c:showVal val="0"/>
          <c:showCatName val="0"/>
          <c:showSerName val="0"/>
          <c:showPercent val="0"/>
          <c:showBubbleSize val="0"/>
        </c:dLbls>
        <c:gapWidth val="70"/>
        <c:overlap val="100"/>
        <c:axId val="137294592"/>
        <c:axId val="137296128"/>
      </c:barChart>
      <c:catAx>
        <c:axId val="137294592"/>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7296128"/>
        <c:crosses val="autoZero"/>
        <c:auto val="1"/>
        <c:lblAlgn val="ctr"/>
        <c:lblOffset val="100"/>
        <c:noMultiLvlLbl val="0"/>
      </c:catAx>
      <c:valAx>
        <c:axId val="137296128"/>
        <c:scaling>
          <c:orientation val="minMax"/>
          <c:max val="1"/>
          <c:min val="0"/>
        </c:scaling>
        <c:delete val="0"/>
        <c:axPos val="l"/>
        <c:majorGridlines>
          <c:spPr>
            <a:ln w="6350">
              <a:solidFill>
                <a:schemeClr val="bg1">
                  <a:lumMod val="75000"/>
                </a:schemeClr>
              </a:solidFill>
              <a:prstDash val="dashDot"/>
            </a:ln>
          </c:spPr>
        </c:majorGridlines>
        <c:numFmt formatCode="0%" sourceLinked="1"/>
        <c:majorTickMark val="out"/>
        <c:minorTickMark val="none"/>
        <c:tickLblPos val="nextTo"/>
        <c:crossAx val="137294592"/>
        <c:crosses val="autoZero"/>
        <c:crossBetween val="between"/>
        <c:majorUnit val="0.2"/>
      </c:valAx>
    </c:plotArea>
    <c:legend>
      <c:legendPos val="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127136917850505E-2"/>
          <c:y val="4.3002079399628489E-2"/>
          <c:w val="0.90387788432587279"/>
          <c:h val="0.49970616892078024"/>
        </c:manualLayout>
      </c:layout>
      <c:barChart>
        <c:barDir val="col"/>
        <c:grouping val="clustered"/>
        <c:varyColors val="0"/>
        <c:ser>
          <c:idx val="0"/>
          <c:order val="0"/>
          <c:spPr>
            <a:solidFill>
              <a:srgbClr val="F78E1E"/>
            </a:solidFill>
            <a:ln>
              <a:noFill/>
            </a:ln>
          </c:spPr>
          <c:invertIfNegative val="0"/>
          <c:dPt>
            <c:idx val="24"/>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9727-4C03-85D5-4210B30F539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Sheet13!$A$3:$A$27</c:f>
              <c:strCache>
                <c:ptCount val="25"/>
                <c:pt idx="0">
                  <c:v>Gujarat</c:v>
                </c:pt>
                <c:pt idx="1">
                  <c:v>Tamil Nadu</c:v>
                </c:pt>
                <c:pt idx="2">
                  <c:v>Delhi</c:v>
                </c:pt>
                <c:pt idx="3">
                  <c:v>Kerala</c:v>
                </c:pt>
                <c:pt idx="4">
                  <c:v>Karnataka</c:v>
                </c:pt>
                <c:pt idx="5">
                  <c:v>Maharashtra</c:v>
                </c:pt>
                <c:pt idx="6">
                  <c:v>Andhra Pradesh</c:v>
                </c:pt>
                <c:pt idx="7">
                  <c:v>Rajasthan</c:v>
                </c:pt>
                <c:pt idx="8">
                  <c:v>Jharkhand</c:v>
                </c:pt>
                <c:pt idx="9">
                  <c:v>Odisha</c:v>
                </c:pt>
                <c:pt idx="10">
                  <c:v>Assam</c:v>
                </c:pt>
                <c:pt idx="11">
                  <c:v>Nagaland</c:v>
                </c:pt>
                <c:pt idx="12">
                  <c:v>Goa</c:v>
                </c:pt>
                <c:pt idx="13">
                  <c:v>Puducherry</c:v>
                </c:pt>
                <c:pt idx="14">
                  <c:v>Haryana</c:v>
                </c:pt>
                <c:pt idx="15">
                  <c:v>Punjab</c:v>
                </c:pt>
                <c:pt idx="16">
                  <c:v>Madhya Pradesh</c:v>
                </c:pt>
                <c:pt idx="17">
                  <c:v>Uttar Pradesh</c:v>
                </c:pt>
                <c:pt idx="18">
                  <c:v>West Bengal</c:v>
                </c:pt>
                <c:pt idx="19">
                  <c:v>Tripura</c:v>
                </c:pt>
                <c:pt idx="20">
                  <c:v>Chandigarh U.T.</c:v>
                </c:pt>
                <c:pt idx="21">
                  <c:v>Uttarakhand</c:v>
                </c:pt>
                <c:pt idx="22">
                  <c:v>Chhattisgarh</c:v>
                </c:pt>
                <c:pt idx="23">
                  <c:v>Himachal Pradesh</c:v>
                </c:pt>
                <c:pt idx="24">
                  <c:v>India</c:v>
                </c:pt>
              </c:strCache>
            </c:strRef>
          </c:cat>
          <c:val>
            <c:numRef>
              <c:f>Sheet13!$B$3:$B$27</c:f>
              <c:numCache>
                <c:formatCode>General</c:formatCode>
                <c:ptCount val="25"/>
                <c:pt idx="0">
                  <c:v>14</c:v>
                </c:pt>
                <c:pt idx="1">
                  <c:v>12</c:v>
                </c:pt>
                <c:pt idx="2">
                  <c:v>11</c:v>
                </c:pt>
                <c:pt idx="3">
                  <c:v>11</c:v>
                </c:pt>
                <c:pt idx="4">
                  <c:v>10</c:v>
                </c:pt>
                <c:pt idx="5">
                  <c:v>9</c:v>
                </c:pt>
                <c:pt idx="6">
                  <c:v>9</c:v>
                </c:pt>
                <c:pt idx="7">
                  <c:v>8</c:v>
                </c:pt>
                <c:pt idx="8">
                  <c:v>8</c:v>
                </c:pt>
                <c:pt idx="9">
                  <c:v>8</c:v>
                </c:pt>
                <c:pt idx="10">
                  <c:v>8</c:v>
                </c:pt>
                <c:pt idx="11">
                  <c:v>8</c:v>
                </c:pt>
                <c:pt idx="12">
                  <c:v>8</c:v>
                </c:pt>
                <c:pt idx="13">
                  <c:v>8</c:v>
                </c:pt>
                <c:pt idx="14">
                  <c:v>7</c:v>
                </c:pt>
                <c:pt idx="15">
                  <c:v>7</c:v>
                </c:pt>
                <c:pt idx="16">
                  <c:v>7</c:v>
                </c:pt>
                <c:pt idx="17">
                  <c:v>7</c:v>
                </c:pt>
                <c:pt idx="18">
                  <c:v>7</c:v>
                </c:pt>
                <c:pt idx="19">
                  <c:v>7</c:v>
                </c:pt>
                <c:pt idx="20">
                  <c:v>6</c:v>
                </c:pt>
                <c:pt idx="21">
                  <c:v>6</c:v>
                </c:pt>
                <c:pt idx="22">
                  <c:v>6</c:v>
                </c:pt>
                <c:pt idx="23">
                  <c:v>4</c:v>
                </c:pt>
                <c:pt idx="24">
                  <c:v>10</c:v>
                </c:pt>
              </c:numCache>
            </c:numRef>
          </c:val>
          <c:extLst>
            <c:ext xmlns:c16="http://schemas.microsoft.com/office/drawing/2014/chart" uri="{C3380CC4-5D6E-409C-BE32-E72D297353CC}">
              <c16:uniqueId val="{00000002-9727-4C03-85D5-4210B30F539D}"/>
            </c:ext>
          </c:extLst>
        </c:ser>
        <c:dLbls>
          <c:showLegendKey val="0"/>
          <c:showVal val="0"/>
          <c:showCatName val="0"/>
          <c:showSerName val="0"/>
          <c:showPercent val="0"/>
          <c:showBubbleSize val="0"/>
        </c:dLbls>
        <c:gapWidth val="150"/>
        <c:axId val="137392896"/>
        <c:axId val="137394432"/>
      </c:barChart>
      <c:catAx>
        <c:axId val="13739289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7394432"/>
        <c:crosses val="autoZero"/>
        <c:auto val="1"/>
        <c:lblAlgn val="ctr"/>
        <c:lblOffset val="100"/>
        <c:noMultiLvlLbl val="0"/>
      </c:catAx>
      <c:valAx>
        <c:axId val="137394432"/>
        <c:scaling>
          <c:orientation val="minMax"/>
          <c:max val="15"/>
          <c:min val="0"/>
        </c:scaling>
        <c:delete val="0"/>
        <c:axPos val="l"/>
        <c:majorGridlines>
          <c:spPr>
            <a:ln>
              <a:solidFill>
                <a:schemeClr val="bg1">
                  <a:lumMod val="85000"/>
                </a:schemeClr>
              </a:solidFill>
              <a:prstDash val="dash"/>
            </a:ln>
          </c:spPr>
        </c:majorGridlines>
        <c:title>
          <c:tx>
            <c:rich>
              <a:bodyPr rot="-5400000" vert="horz"/>
              <a:lstStyle/>
              <a:p>
                <a:pPr>
                  <a:defRPr/>
                </a:pPr>
                <a:r>
                  <a:rPr lang="en-US"/>
                  <a:t>Years</a:t>
                </a:r>
              </a:p>
            </c:rich>
          </c:tx>
          <c:layout>
            <c:manualLayout>
              <c:xMode val="edge"/>
              <c:yMode val="edge"/>
              <c:x val="0"/>
              <c:y val="7.4127308488826007E-3"/>
            </c:manualLayout>
          </c:layout>
          <c:overlay val="0"/>
        </c:title>
        <c:numFmt formatCode="General" sourceLinked="1"/>
        <c:majorTickMark val="out"/>
        <c:minorTickMark val="none"/>
        <c:tickLblPos val="nextTo"/>
        <c:crossAx val="137392896"/>
        <c:crosses val="autoZero"/>
        <c:crossBetween val="between"/>
        <c:majorUnit val="3"/>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'YP_sex before 15'!$C$1</c:f>
              <c:strCache>
                <c:ptCount val="1"/>
                <c:pt idx="0">
                  <c:v>Men</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'YP_sex before 15'!$A$2:$B$7</c:f>
              <c:multiLvlStrCache>
                <c:ptCount val="6"/>
                <c:lvl>
                  <c:pt idx="0">
                    <c:v>15-17 yr</c:v>
                  </c:pt>
                  <c:pt idx="1">
                    <c:v>18-19 yr</c:v>
                  </c:pt>
                  <c:pt idx="2">
                    <c:v>20-22 yr</c:v>
                  </c:pt>
                  <c:pt idx="3">
                    <c:v>23-24 yr</c:v>
                  </c:pt>
                  <c:pt idx="4">
                    <c:v>Urban</c:v>
                  </c:pt>
                  <c:pt idx="5">
                    <c:v>Rural</c:v>
                  </c:pt>
                </c:lvl>
                <c:lvl>
                  <c:pt idx="0">
                    <c:v>Age group</c:v>
                  </c:pt>
                  <c:pt idx="4">
                    <c:v>Residence</c:v>
                  </c:pt>
                </c:lvl>
              </c:multiLvlStrCache>
            </c:multiLvlStrRef>
          </c:cat>
          <c:val>
            <c:numRef>
              <c:f>'YP_sex before 15'!$C$2:$C$7</c:f>
              <c:numCache>
                <c:formatCode>0</c:formatCode>
                <c:ptCount val="6"/>
                <c:pt idx="0">
                  <c:v>1.2</c:v>
                </c:pt>
                <c:pt idx="1">
                  <c:v>0.8</c:v>
                </c:pt>
                <c:pt idx="2">
                  <c:v>0.7</c:v>
                </c:pt>
                <c:pt idx="3">
                  <c:v>0.9</c:v>
                </c:pt>
                <c:pt idx="4">
                  <c:v>0.6</c:v>
                </c:pt>
                <c:pt idx="5">
                  <c:v>1.1000000000000001</c:v>
                </c:pt>
              </c:numCache>
            </c:numRef>
          </c:val>
          <c:extLst>
            <c:ext xmlns:c16="http://schemas.microsoft.com/office/drawing/2014/chart" uri="{C3380CC4-5D6E-409C-BE32-E72D297353CC}">
              <c16:uniqueId val="{00000000-AA0B-45A8-883B-81770B2CA612}"/>
            </c:ext>
          </c:extLst>
        </c:ser>
        <c:ser>
          <c:idx val="1"/>
          <c:order val="1"/>
          <c:tx>
            <c:strRef>
              <c:f>'YP_sex before 15'!$D$1</c:f>
              <c:strCache>
                <c:ptCount val="1"/>
                <c:pt idx="0">
                  <c:v>Women</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'YP_sex before 15'!$A$2:$B$7</c:f>
              <c:multiLvlStrCache>
                <c:ptCount val="6"/>
                <c:lvl>
                  <c:pt idx="0">
                    <c:v>15-17 yr</c:v>
                  </c:pt>
                  <c:pt idx="1">
                    <c:v>18-19 yr</c:v>
                  </c:pt>
                  <c:pt idx="2">
                    <c:v>20-22 yr</c:v>
                  </c:pt>
                  <c:pt idx="3">
                    <c:v>23-24 yr</c:v>
                  </c:pt>
                  <c:pt idx="4">
                    <c:v>Urban</c:v>
                  </c:pt>
                  <c:pt idx="5">
                    <c:v>Rural</c:v>
                  </c:pt>
                </c:lvl>
                <c:lvl>
                  <c:pt idx="0">
                    <c:v>Age group</c:v>
                  </c:pt>
                  <c:pt idx="4">
                    <c:v>Residence</c:v>
                  </c:pt>
                </c:lvl>
              </c:multiLvlStrCache>
            </c:multiLvlStrRef>
          </c:cat>
          <c:val>
            <c:numRef>
              <c:f>'YP_sex before 15'!$D$2:$D$7</c:f>
              <c:numCache>
                <c:formatCode>0</c:formatCode>
                <c:ptCount val="6"/>
                <c:pt idx="0">
                  <c:v>1.3</c:v>
                </c:pt>
                <c:pt idx="1">
                  <c:v>1.9</c:v>
                </c:pt>
                <c:pt idx="2">
                  <c:v>3.5</c:v>
                </c:pt>
                <c:pt idx="3">
                  <c:v>4.5999999999999996</c:v>
                </c:pt>
                <c:pt idx="4">
                  <c:v>1.7</c:v>
                </c:pt>
                <c:pt idx="5">
                  <c:v>3.2</c:v>
                </c:pt>
              </c:numCache>
            </c:numRef>
          </c:val>
          <c:extLst>
            <c:ext xmlns:c16="http://schemas.microsoft.com/office/drawing/2014/chart" uri="{C3380CC4-5D6E-409C-BE32-E72D297353CC}">
              <c16:uniqueId val="{00000001-AA0B-45A8-883B-81770B2CA612}"/>
            </c:ext>
          </c:extLst>
        </c:ser>
        <c:dLbls>
          <c:showLegendKey val="0"/>
          <c:showVal val="0"/>
          <c:showCatName val="0"/>
          <c:showSerName val="0"/>
          <c:showPercent val="0"/>
          <c:showBubbleSize val="0"/>
        </c:dLbls>
        <c:gapWidth val="219"/>
        <c:overlap val="-27"/>
        <c:axId val="672856408"/>
        <c:axId val="672861656"/>
      </c:ba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'Comprehensive knowledge'!$B$46</c:f>
              <c:strCache>
                <c:ptCount val="1"/>
                <c:pt idx="0">
                  <c:v>TG</c:v>
                </c:pt>
              </c:strCache>
            </c:strRef>
          </c:tx>
          <c:spPr>
            <a:solidFill>
              <a:srgbClr val="78A7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knowledge'!$C$46:$G$46</c:f>
              <c:numCache>
                <c:formatCode>General</c:formatCode>
                <c:ptCount val="5"/>
                <c:pt idx="0" formatCode="0">
                  <c:v>45.3</c:v>
                </c:pt>
              </c:numCache>
            </c:numRef>
          </c:val>
          <c:extLst>
            <c:ext xmlns:c16="http://schemas.microsoft.com/office/drawing/2014/chart" uri="{C3380CC4-5D6E-409C-BE32-E72D297353CC}">
              <c16:uniqueId val="{00000000-14F8-4FBA-9DFC-42294172F69F}"/>
            </c:ext>
          </c:extLst>
        </c:ser>
        <c:ser>
          <c:idx val="1"/>
          <c:order val="1"/>
          <c:tx>
            <c:strRef>
              <c:f>'Comprehensive knowledge'!$B$47</c:f>
              <c:strCache>
                <c:ptCount val="1"/>
                <c:pt idx="0">
                  <c:v>MSM</c:v>
                </c:pt>
              </c:strCache>
            </c:strRef>
          </c:tx>
          <c:spPr>
            <a:solidFill>
              <a:srgbClr val="F15B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knowledge'!$C$47:$G$47</c:f>
              <c:numCache>
                <c:formatCode>0</c:formatCode>
                <c:ptCount val="5"/>
                <c:pt idx="1">
                  <c:v>43.1</c:v>
                </c:pt>
              </c:numCache>
            </c:numRef>
          </c:val>
          <c:extLst>
            <c:ext xmlns:c16="http://schemas.microsoft.com/office/drawing/2014/chart" uri="{C3380CC4-5D6E-409C-BE32-E72D297353CC}">
              <c16:uniqueId val="{00000001-14F8-4FBA-9DFC-42294172F69F}"/>
            </c:ext>
          </c:extLst>
        </c:ser>
        <c:ser>
          <c:idx val="2"/>
          <c:order val="2"/>
          <c:tx>
            <c:strRef>
              <c:f>'Comprehensive knowledge'!$B$48</c:f>
              <c:strCache>
                <c:ptCount val="1"/>
                <c:pt idx="0">
                  <c:v>PWID</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knowledge'!$C$48:$G$48</c:f>
              <c:numCache>
                <c:formatCode>General</c:formatCode>
                <c:ptCount val="5"/>
                <c:pt idx="2" formatCode="0">
                  <c:v>35.9</c:v>
                </c:pt>
              </c:numCache>
            </c:numRef>
          </c:val>
          <c:extLst>
            <c:ext xmlns:c16="http://schemas.microsoft.com/office/drawing/2014/chart" uri="{C3380CC4-5D6E-409C-BE32-E72D297353CC}">
              <c16:uniqueId val="{00000002-14F8-4FBA-9DFC-42294172F69F}"/>
            </c:ext>
          </c:extLst>
        </c:ser>
        <c:ser>
          <c:idx val="3"/>
          <c:order val="3"/>
          <c:tx>
            <c:strRef>
              <c:f>'Comprehensive knowledge'!$B$49</c:f>
              <c:strCache>
                <c:ptCount val="1"/>
                <c:pt idx="0">
                  <c:v>FSW</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knowledge'!$C$49:$G$49</c:f>
              <c:numCache>
                <c:formatCode>General</c:formatCode>
                <c:ptCount val="5"/>
                <c:pt idx="3" formatCode="0">
                  <c:v>34.9</c:v>
                </c:pt>
              </c:numCache>
            </c:numRef>
          </c:val>
          <c:extLst>
            <c:ext xmlns:c16="http://schemas.microsoft.com/office/drawing/2014/chart" uri="{C3380CC4-5D6E-409C-BE32-E72D297353CC}">
              <c16:uniqueId val="{00000003-14F8-4FBA-9DFC-42294172F69F}"/>
            </c:ext>
          </c:extLst>
        </c:ser>
        <c:ser>
          <c:idx val="4"/>
          <c:order val="4"/>
          <c:tx>
            <c:strRef>
              <c:f>'Comprehensive knowledge'!$B$50</c:f>
              <c:strCache>
                <c:ptCount val="1"/>
                <c:pt idx="0">
                  <c:v>Prisoners</c:v>
                </c:pt>
              </c:strCache>
            </c:strRef>
          </c:tx>
          <c:spPr>
            <a:solidFill>
              <a:srgbClr val="CDC8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knowledge'!$C$50:$G$50</c:f>
              <c:numCache>
                <c:formatCode>General</c:formatCode>
                <c:ptCount val="5"/>
                <c:pt idx="4" formatCode="0">
                  <c:v>26</c:v>
                </c:pt>
              </c:numCache>
            </c:numRef>
          </c:val>
          <c:extLst>
            <c:ext xmlns:c16="http://schemas.microsoft.com/office/drawing/2014/chart" uri="{C3380CC4-5D6E-409C-BE32-E72D297353CC}">
              <c16:uniqueId val="{00000004-14F8-4FBA-9DFC-42294172F69F}"/>
            </c:ext>
          </c:extLst>
        </c:ser>
        <c:dLbls>
          <c:showLegendKey val="0"/>
          <c:showVal val="0"/>
          <c:showCatName val="0"/>
          <c:showSerName val="0"/>
          <c:showPercent val="0"/>
          <c:showBubbleSize val="0"/>
        </c:dLbls>
        <c:gapWidth val="219"/>
        <c:overlap val="100"/>
        <c:axId val="453969800"/>
        <c:axId val="453970128"/>
      </c:barChart>
      <c:catAx>
        <c:axId val="453969800"/>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3970128"/>
        <c:crosses val="autoZero"/>
        <c:auto val="1"/>
        <c:lblAlgn val="ctr"/>
        <c:lblOffset val="100"/>
        <c:noMultiLvlLbl val="0"/>
      </c:catAx>
      <c:valAx>
        <c:axId val="453970128"/>
        <c:scaling>
          <c:orientation val="minMax"/>
          <c:max val="100"/>
        </c:scaling>
        <c:delete val="1"/>
        <c:axPos val="l"/>
        <c:numFmt formatCode="0" sourceLinked="1"/>
        <c:majorTickMark val="none"/>
        <c:minorTickMark val="none"/>
        <c:tickLblPos val="nextTo"/>
        <c:crossAx val="453969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a:ln>
              <a:noFill/>
            </a:ln>
          </c:spPr>
          <c:invertIfNegative val="0"/>
          <c:dPt>
            <c:idx val="28"/>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1-F577-4BD6-A26D-372A6B374FDB}"/>
              </c:ext>
            </c:extLst>
          </c:dPt>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77-4BD6-A26D-372A6B374FDB}"/>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'FSW_compre know_states'!$A$30:$A$58</c:f>
              <c:strCache>
                <c:ptCount val="29"/>
                <c:pt idx="0">
                  <c:v>Punjab</c:v>
                </c:pt>
                <c:pt idx="1">
                  <c:v>Mizoram</c:v>
                </c:pt>
                <c:pt idx="2">
                  <c:v>Odisha</c:v>
                </c:pt>
                <c:pt idx="3">
                  <c:v>Puducherry</c:v>
                </c:pt>
                <c:pt idx="4">
                  <c:v>Uttar Pradesh</c:v>
                </c:pt>
                <c:pt idx="5">
                  <c:v>Chhattisgarh</c:v>
                </c:pt>
                <c:pt idx="6">
                  <c:v>Chandigarh U.T.</c:v>
                </c:pt>
                <c:pt idx="7">
                  <c:v>Haryana</c:v>
                </c:pt>
                <c:pt idx="8">
                  <c:v>Uttarakhand</c:v>
                </c:pt>
                <c:pt idx="9">
                  <c:v>Nagaland</c:v>
                </c:pt>
                <c:pt idx="10">
                  <c:v>Andhra Pradesh</c:v>
                </c:pt>
                <c:pt idx="11">
                  <c:v>Tamil Nadu</c:v>
                </c:pt>
                <c:pt idx="12">
                  <c:v>Goa</c:v>
                </c:pt>
                <c:pt idx="13">
                  <c:v>Delhi</c:v>
                </c:pt>
                <c:pt idx="14">
                  <c:v>Tripura</c:v>
                </c:pt>
                <c:pt idx="15">
                  <c:v>Karnataka</c:v>
                </c:pt>
                <c:pt idx="16">
                  <c:v>Kerala</c:v>
                </c:pt>
                <c:pt idx="17">
                  <c:v>Himachal Pradesh</c:v>
                </c:pt>
                <c:pt idx="18">
                  <c:v>Madhya Pradesh</c:v>
                </c:pt>
                <c:pt idx="19">
                  <c:v>Maharashtra</c:v>
                </c:pt>
                <c:pt idx="20">
                  <c:v>Rajasthan</c:v>
                </c:pt>
                <c:pt idx="21">
                  <c:v>Arunachal Pradesh</c:v>
                </c:pt>
                <c:pt idx="22">
                  <c:v>Jharkhand</c:v>
                </c:pt>
                <c:pt idx="23">
                  <c:v>Assam</c:v>
                </c:pt>
                <c:pt idx="24">
                  <c:v>Meghalaya</c:v>
                </c:pt>
                <c:pt idx="25">
                  <c:v>Manipur</c:v>
                </c:pt>
                <c:pt idx="26">
                  <c:v>West Bengal</c:v>
                </c:pt>
                <c:pt idx="27">
                  <c:v>Gujarat</c:v>
                </c:pt>
                <c:pt idx="28">
                  <c:v>India</c:v>
                </c:pt>
              </c:strCache>
            </c:strRef>
          </c:cat>
          <c:val>
            <c:numRef>
              <c:f>'FSW_compre know_states'!$B$30:$B$58</c:f>
              <c:numCache>
                <c:formatCode>General</c:formatCode>
                <c:ptCount val="29"/>
                <c:pt idx="0">
                  <c:v>82.3</c:v>
                </c:pt>
                <c:pt idx="1">
                  <c:v>69.5</c:v>
                </c:pt>
                <c:pt idx="2">
                  <c:v>58.1</c:v>
                </c:pt>
                <c:pt idx="3">
                  <c:v>56.5</c:v>
                </c:pt>
                <c:pt idx="4">
                  <c:v>54.1</c:v>
                </c:pt>
                <c:pt idx="5">
                  <c:v>53.2</c:v>
                </c:pt>
                <c:pt idx="6">
                  <c:v>50.9</c:v>
                </c:pt>
                <c:pt idx="7">
                  <c:v>49.1</c:v>
                </c:pt>
                <c:pt idx="8">
                  <c:v>48.6</c:v>
                </c:pt>
                <c:pt idx="9">
                  <c:v>48</c:v>
                </c:pt>
                <c:pt idx="10">
                  <c:v>47.1</c:v>
                </c:pt>
                <c:pt idx="11">
                  <c:v>46.7</c:v>
                </c:pt>
                <c:pt idx="12">
                  <c:v>46.5</c:v>
                </c:pt>
                <c:pt idx="13">
                  <c:v>46.4</c:v>
                </c:pt>
                <c:pt idx="14">
                  <c:v>46.1</c:v>
                </c:pt>
                <c:pt idx="15">
                  <c:v>45.6</c:v>
                </c:pt>
                <c:pt idx="16">
                  <c:v>43.9</c:v>
                </c:pt>
                <c:pt idx="17">
                  <c:v>43.3</c:v>
                </c:pt>
                <c:pt idx="18">
                  <c:v>40.799999999999997</c:v>
                </c:pt>
                <c:pt idx="19">
                  <c:v>36.200000000000003</c:v>
                </c:pt>
                <c:pt idx="20">
                  <c:v>33.9</c:v>
                </c:pt>
                <c:pt idx="21">
                  <c:v>31.8</c:v>
                </c:pt>
                <c:pt idx="22">
                  <c:v>29.2</c:v>
                </c:pt>
                <c:pt idx="23">
                  <c:v>28.3</c:v>
                </c:pt>
                <c:pt idx="24">
                  <c:v>27.6</c:v>
                </c:pt>
                <c:pt idx="25">
                  <c:v>23.5</c:v>
                </c:pt>
                <c:pt idx="26">
                  <c:v>21.6</c:v>
                </c:pt>
                <c:pt idx="27">
                  <c:v>14.5</c:v>
                </c:pt>
                <c:pt idx="28">
                  <c:v>42.5</c:v>
                </c:pt>
              </c:numCache>
            </c:numRef>
          </c:val>
          <c:extLst>
            <c:ext xmlns:c16="http://schemas.microsoft.com/office/drawing/2014/chart" uri="{C3380CC4-5D6E-409C-BE32-E72D297353CC}">
              <c16:uniqueId val="{00000002-F577-4BD6-A26D-372A6B374FDB}"/>
            </c:ext>
          </c:extLst>
        </c:ser>
        <c:dLbls>
          <c:showLegendKey val="0"/>
          <c:showVal val="0"/>
          <c:showCatName val="0"/>
          <c:showSerName val="0"/>
          <c:showPercent val="0"/>
          <c:showBubbleSize val="0"/>
        </c:dLbls>
        <c:gapWidth val="150"/>
        <c:axId val="138482816"/>
        <c:axId val="138484352"/>
      </c:barChart>
      <c:catAx>
        <c:axId val="13848281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8484352"/>
        <c:crosses val="autoZero"/>
        <c:auto val="1"/>
        <c:lblAlgn val="ctr"/>
        <c:lblOffset val="100"/>
        <c:noMultiLvlLbl val="0"/>
      </c:catAx>
      <c:valAx>
        <c:axId val="138484352"/>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1.0416666666666666E-2"/>
              <c:y val="2.19176099577118E-2"/>
            </c:manualLayout>
          </c:layout>
          <c:overlay val="0"/>
        </c:title>
        <c:numFmt formatCode="General" sourceLinked="1"/>
        <c:majorTickMark val="out"/>
        <c:minorTickMark val="none"/>
        <c:tickLblPos val="nextTo"/>
        <c:crossAx val="13848281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78E1E"/>
            </a:solidFill>
            <a:ln>
              <a:noFill/>
            </a:ln>
          </c:spPr>
          <c:invertIfNegative val="0"/>
          <c:dPt>
            <c:idx val="24"/>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A0F2-415C-A964-9C0E8AB1F36A}"/>
              </c:ext>
            </c:extLst>
          </c:dPt>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F2-415C-A964-9C0E8AB1F36A}"/>
                </c:ext>
              </c:extLst>
            </c:dLbl>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F2-415C-A964-9C0E8AB1F36A}"/>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 know_states'!$A$3:$A$27</c:f>
              <c:strCache>
                <c:ptCount val="25"/>
                <c:pt idx="0">
                  <c:v>Uttar Pradesh</c:v>
                </c:pt>
                <c:pt idx="1">
                  <c:v>Chandigarh U.T.</c:v>
                </c:pt>
                <c:pt idx="2">
                  <c:v>Odisha</c:v>
                </c:pt>
                <c:pt idx="3">
                  <c:v>Punjab</c:v>
                </c:pt>
                <c:pt idx="4">
                  <c:v>Chhattisgarh</c:v>
                </c:pt>
                <c:pt idx="5">
                  <c:v>Uttarakhand</c:v>
                </c:pt>
                <c:pt idx="6">
                  <c:v>Haryana</c:v>
                </c:pt>
                <c:pt idx="7">
                  <c:v>Rajasthan</c:v>
                </c:pt>
                <c:pt idx="8">
                  <c:v>Madhya Pradesh</c:v>
                </c:pt>
                <c:pt idx="9">
                  <c:v>Kerala</c:v>
                </c:pt>
                <c:pt idx="10">
                  <c:v>Maharashtra</c:v>
                </c:pt>
                <c:pt idx="11">
                  <c:v>Tamil Nadu</c:v>
                </c:pt>
                <c:pt idx="12">
                  <c:v>Delhi</c:v>
                </c:pt>
                <c:pt idx="13">
                  <c:v>West Bengal</c:v>
                </c:pt>
                <c:pt idx="14">
                  <c:v>Karnataka</c:v>
                </c:pt>
                <c:pt idx="15">
                  <c:v>Gujarat</c:v>
                </c:pt>
                <c:pt idx="16">
                  <c:v>Goa</c:v>
                </c:pt>
                <c:pt idx="17">
                  <c:v>Tripura</c:v>
                </c:pt>
                <c:pt idx="18">
                  <c:v>Andhra Pradesh</c:v>
                </c:pt>
                <c:pt idx="19">
                  <c:v>Jharkhand</c:v>
                </c:pt>
                <c:pt idx="20">
                  <c:v>Nagaland</c:v>
                </c:pt>
                <c:pt idx="21">
                  <c:v>Assam</c:v>
                </c:pt>
                <c:pt idx="22">
                  <c:v>Puducherry</c:v>
                </c:pt>
                <c:pt idx="23">
                  <c:v>Himachal Pradesh</c:v>
                </c:pt>
                <c:pt idx="24">
                  <c:v>India</c:v>
                </c:pt>
              </c:strCache>
            </c:strRef>
          </c:cat>
          <c:val>
            <c:numRef>
              <c:f>'compre know_states'!$B$3:$B$27</c:f>
              <c:numCache>
                <c:formatCode>General</c:formatCode>
                <c:ptCount val="25"/>
                <c:pt idx="0">
                  <c:v>71.2</c:v>
                </c:pt>
                <c:pt idx="1">
                  <c:v>64.7</c:v>
                </c:pt>
                <c:pt idx="2">
                  <c:v>59.5</c:v>
                </c:pt>
                <c:pt idx="3">
                  <c:v>57.9</c:v>
                </c:pt>
                <c:pt idx="4">
                  <c:v>57.6</c:v>
                </c:pt>
                <c:pt idx="5">
                  <c:v>53.4</c:v>
                </c:pt>
                <c:pt idx="6">
                  <c:v>53.3</c:v>
                </c:pt>
                <c:pt idx="7">
                  <c:v>53.2</c:v>
                </c:pt>
                <c:pt idx="8">
                  <c:v>51.2</c:v>
                </c:pt>
                <c:pt idx="9">
                  <c:v>50.5</c:v>
                </c:pt>
                <c:pt idx="10">
                  <c:v>49.1</c:v>
                </c:pt>
                <c:pt idx="11">
                  <c:v>45.2</c:v>
                </c:pt>
                <c:pt idx="12">
                  <c:v>43.7</c:v>
                </c:pt>
                <c:pt idx="13">
                  <c:v>42.1</c:v>
                </c:pt>
                <c:pt idx="14">
                  <c:v>41.6</c:v>
                </c:pt>
                <c:pt idx="15">
                  <c:v>41.4</c:v>
                </c:pt>
                <c:pt idx="16">
                  <c:v>38.5</c:v>
                </c:pt>
                <c:pt idx="17">
                  <c:v>36.200000000000003</c:v>
                </c:pt>
                <c:pt idx="18">
                  <c:v>34.700000000000003</c:v>
                </c:pt>
                <c:pt idx="19">
                  <c:v>32</c:v>
                </c:pt>
                <c:pt idx="20">
                  <c:v>30.5</c:v>
                </c:pt>
                <c:pt idx="21">
                  <c:v>27.1</c:v>
                </c:pt>
                <c:pt idx="22">
                  <c:v>26.7</c:v>
                </c:pt>
                <c:pt idx="23">
                  <c:v>19.8</c:v>
                </c:pt>
                <c:pt idx="24">
                  <c:v>45.5</c:v>
                </c:pt>
              </c:numCache>
            </c:numRef>
          </c:val>
          <c:extLst>
            <c:ext xmlns:c16="http://schemas.microsoft.com/office/drawing/2014/chart" uri="{C3380CC4-5D6E-409C-BE32-E72D297353CC}">
              <c16:uniqueId val="{00000003-A0F2-415C-A964-9C0E8AB1F36A}"/>
            </c:ext>
          </c:extLst>
        </c:ser>
        <c:dLbls>
          <c:showLegendKey val="0"/>
          <c:showVal val="0"/>
          <c:showCatName val="0"/>
          <c:showSerName val="0"/>
          <c:showPercent val="0"/>
          <c:showBubbleSize val="0"/>
        </c:dLbls>
        <c:gapWidth val="150"/>
        <c:axId val="138549888"/>
        <c:axId val="138551680"/>
      </c:barChart>
      <c:catAx>
        <c:axId val="13854988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8551680"/>
        <c:crosses val="autoZero"/>
        <c:auto val="1"/>
        <c:lblAlgn val="ctr"/>
        <c:lblOffset val="100"/>
        <c:noMultiLvlLbl val="0"/>
      </c:catAx>
      <c:valAx>
        <c:axId val="138551680"/>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1.0416666666666666E-2"/>
              <c:y val="2.19176099577118E-2"/>
            </c:manualLayout>
          </c:layout>
          <c:overlay val="0"/>
        </c:title>
        <c:numFmt formatCode="General" sourceLinked="1"/>
        <c:majorTickMark val="out"/>
        <c:minorTickMark val="none"/>
        <c:tickLblPos val="nextTo"/>
        <c:crossAx val="13854988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739261019372748E-2"/>
          <c:y val="9.4228684725792156E-2"/>
          <c:w val="0.9130232695233409"/>
          <c:h val="0.65534230610637456"/>
        </c:manualLayout>
      </c:layout>
      <c:barChart>
        <c:barDir val="col"/>
        <c:grouping val="clustered"/>
        <c:varyColors val="0"/>
        <c:ser>
          <c:idx val="0"/>
          <c:order val="0"/>
          <c:tx>
            <c:strRef>
              <c:f>'%change in AIDS Deaths'!$B$2</c:f>
              <c:strCache>
                <c:ptCount val="1"/>
                <c:pt idx="0">
                  <c:v>% decrease</c:v>
                </c:pt>
              </c:strCache>
            </c:strRef>
          </c:tx>
          <c:spPr>
            <a:solidFill>
              <a:srgbClr val="00A99A"/>
            </a:solidFill>
            <a:ln>
              <a:noFill/>
            </a:ln>
            <a:effectLst/>
          </c:spPr>
          <c:invertIfNegative val="0"/>
          <c:dPt>
            <c:idx val="12"/>
            <c:invertIfNegative val="0"/>
            <c:bubble3D val="0"/>
            <c:spPr>
              <a:solidFill>
                <a:srgbClr val="00A99A"/>
              </a:solidFill>
              <a:ln>
                <a:noFill/>
              </a:ln>
              <a:effectLst/>
            </c:spPr>
            <c:extLst>
              <c:ext xmlns:c16="http://schemas.microsoft.com/office/drawing/2014/chart" uri="{C3380CC4-5D6E-409C-BE32-E72D297353CC}">
                <c16:uniqueId val="{00000001-EAEA-47D6-A88E-AA1527DAFE92}"/>
              </c:ext>
            </c:extLst>
          </c:dPt>
          <c:dLbls>
            <c:dLbl>
              <c:idx val="0"/>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AEA-47D6-A88E-AA1527DAFE92}"/>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AIDS Deaths'!$A$3:$A$34</c:f>
              <c:strCache>
                <c:ptCount val="32"/>
                <c:pt idx="0">
                  <c:v>Karnataka</c:v>
                </c:pt>
                <c:pt idx="1">
                  <c:v>Telangana</c:v>
                </c:pt>
                <c:pt idx="2">
                  <c:v>Tamil Nadu</c:v>
                </c:pt>
                <c:pt idx="3">
                  <c:v>Maharashtra</c:v>
                </c:pt>
                <c:pt idx="4">
                  <c:v>Himachal Pradesh</c:v>
                </c:pt>
                <c:pt idx="5">
                  <c:v>West Bengal</c:v>
                </c:pt>
                <c:pt idx="6">
                  <c:v>Andhra Pradesh</c:v>
                </c:pt>
                <c:pt idx="7">
                  <c:v>Daman &amp; Diu</c:v>
                </c:pt>
                <c:pt idx="8">
                  <c:v>Punjab</c:v>
                </c:pt>
                <c:pt idx="9">
                  <c:v>Goa</c:v>
                </c:pt>
                <c:pt idx="10">
                  <c:v>Chhattisgarh</c:v>
                </c:pt>
                <c:pt idx="11">
                  <c:v>Kerala</c:v>
                </c:pt>
                <c:pt idx="12">
                  <c:v>Madhya Pradesh</c:v>
                </c:pt>
                <c:pt idx="13">
                  <c:v>Manipur</c:v>
                </c:pt>
                <c:pt idx="14">
                  <c:v>Gujarat</c:v>
                </c:pt>
                <c:pt idx="15">
                  <c:v>Mizoram</c:v>
                </c:pt>
                <c:pt idx="16">
                  <c:v>Chandigarh</c:v>
                </c:pt>
                <c:pt idx="17">
                  <c:v>Uttar Pradesh</c:v>
                </c:pt>
                <c:pt idx="18">
                  <c:v>Nagaland</c:v>
                </c:pt>
                <c:pt idx="19">
                  <c:v>Odisha</c:v>
                </c:pt>
                <c:pt idx="20">
                  <c:v>Haryana</c:v>
                </c:pt>
                <c:pt idx="21">
                  <c:v>Rajasthan</c:v>
                </c:pt>
                <c:pt idx="22">
                  <c:v>Dadra &amp; Nagar</c:v>
                </c:pt>
                <c:pt idx="23">
                  <c:v>Andaman &amp; Nicobar</c:v>
                </c:pt>
                <c:pt idx="24">
                  <c:v>Uttarakhand</c:v>
                </c:pt>
                <c:pt idx="25">
                  <c:v>Delhi</c:v>
                </c:pt>
                <c:pt idx="26">
                  <c:v>Sikkim</c:v>
                </c:pt>
                <c:pt idx="27">
                  <c:v>Bihar</c:v>
                </c:pt>
                <c:pt idx="28">
                  <c:v>Assam</c:v>
                </c:pt>
                <c:pt idx="29">
                  <c:v>Jharkhand</c:v>
                </c:pt>
                <c:pt idx="30">
                  <c:v>Jammu &amp; Kashmir</c:v>
                </c:pt>
                <c:pt idx="31">
                  <c:v>Tripura</c:v>
                </c:pt>
              </c:strCache>
            </c:strRef>
          </c:cat>
          <c:val>
            <c:numRef>
              <c:f>'%change in AIDS Deaths'!$B$3:$B$34</c:f>
              <c:numCache>
                <c:formatCode>0</c:formatCode>
                <c:ptCount val="32"/>
                <c:pt idx="0">
                  <c:v>-80.400000000000006</c:v>
                </c:pt>
                <c:pt idx="1">
                  <c:v>-72.599999999999994</c:v>
                </c:pt>
                <c:pt idx="2">
                  <c:v>-72.599999999999994</c:v>
                </c:pt>
                <c:pt idx="3">
                  <c:v>-71.8</c:v>
                </c:pt>
                <c:pt idx="4">
                  <c:v>-70.599999999999994</c:v>
                </c:pt>
                <c:pt idx="5">
                  <c:v>-70.3</c:v>
                </c:pt>
                <c:pt idx="6">
                  <c:v>-70</c:v>
                </c:pt>
                <c:pt idx="7">
                  <c:v>-70</c:v>
                </c:pt>
                <c:pt idx="8">
                  <c:v>-67.400000000000006</c:v>
                </c:pt>
                <c:pt idx="9">
                  <c:v>-65.2</c:v>
                </c:pt>
                <c:pt idx="10">
                  <c:v>-55.9</c:v>
                </c:pt>
                <c:pt idx="11">
                  <c:v>-53.4</c:v>
                </c:pt>
                <c:pt idx="12">
                  <c:v>-53.2</c:v>
                </c:pt>
                <c:pt idx="13">
                  <c:v>-52.4</c:v>
                </c:pt>
                <c:pt idx="14">
                  <c:v>-50.6</c:v>
                </c:pt>
                <c:pt idx="15">
                  <c:v>-50</c:v>
                </c:pt>
                <c:pt idx="16">
                  <c:v>-38.700000000000003</c:v>
                </c:pt>
                <c:pt idx="17">
                  <c:v>-37.700000000000003</c:v>
                </c:pt>
                <c:pt idx="18">
                  <c:v>-34.700000000000003</c:v>
                </c:pt>
                <c:pt idx="19">
                  <c:v>-32.700000000000003</c:v>
                </c:pt>
                <c:pt idx="20">
                  <c:v>-26.4</c:v>
                </c:pt>
                <c:pt idx="21">
                  <c:v>-20.5</c:v>
                </c:pt>
                <c:pt idx="22">
                  <c:v>-18.2</c:v>
                </c:pt>
                <c:pt idx="23">
                  <c:v>-14.3</c:v>
                </c:pt>
                <c:pt idx="24">
                  <c:v>-14.2</c:v>
                </c:pt>
                <c:pt idx="25">
                  <c:v>-4.7</c:v>
                </c:pt>
              </c:numCache>
            </c:numRef>
          </c:val>
          <c:extLst>
            <c:ext xmlns:c16="http://schemas.microsoft.com/office/drawing/2014/chart" uri="{C3380CC4-5D6E-409C-BE32-E72D297353CC}">
              <c16:uniqueId val="{00000003-EAEA-47D6-A88E-AA1527DAFE92}"/>
            </c:ext>
          </c:extLst>
        </c:ser>
        <c:ser>
          <c:idx val="1"/>
          <c:order val="1"/>
          <c:tx>
            <c:strRef>
              <c:f>'%change in AIDS Deaths'!$C$2</c:f>
              <c:strCache>
                <c:ptCount val="1"/>
                <c:pt idx="0">
                  <c:v>% increase</c:v>
                </c:pt>
              </c:strCache>
            </c:strRef>
          </c:tx>
          <c:spPr>
            <a:solidFill>
              <a:srgbClr val="F15B40"/>
            </a:solidFill>
            <a:ln>
              <a:noFill/>
            </a:ln>
            <a:effectLst/>
          </c:spPr>
          <c:invertIfNegative val="0"/>
          <c:dLbls>
            <c:dLbl>
              <c:idx val="31"/>
              <c:tx>
                <c:rich>
                  <a:bodyPr/>
                  <a:lstStyle/>
                  <a:p>
                    <a:fld id="{83884A3A-B872-4F2A-A53E-727217A2786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AEA-47D6-A88E-AA1527DAFE92}"/>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AIDS Deaths'!$A$3:$A$34</c:f>
              <c:strCache>
                <c:ptCount val="32"/>
                <c:pt idx="0">
                  <c:v>Karnataka</c:v>
                </c:pt>
                <c:pt idx="1">
                  <c:v>Telangana</c:v>
                </c:pt>
                <c:pt idx="2">
                  <c:v>Tamil Nadu</c:v>
                </c:pt>
                <c:pt idx="3">
                  <c:v>Maharashtra</c:v>
                </c:pt>
                <c:pt idx="4">
                  <c:v>Himachal Pradesh</c:v>
                </c:pt>
                <c:pt idx="5">
                  <c:v>West Bengal</c:v>
                </c:pt>
                <c:pt idx="6">
                  <c:v>Andhra Pradesh</c:v>
                </c:pt>
                <c:pt idx="7">
                  <c:v>Daman &amp; Diu</c:v>
                </c:pt>
                <c:pt idx="8">
                  <c:v>Punjab</c:v>
                </c:pt>
                <c:pt idx="9">
                  <c:v>Goa</c:v>
                </c:pt>
                <c:pt idx="10">
                  <c:v>Chhattisgarh</c:v>
                </c:pt>
                <c:pt idx="11">
                  <c:v>Kerala</c:v>
                </c:pt>
                <c:pt idx="12">
                  <c:v>Madhya Pradesh</c:v>
                </c:pt>
                <c:pt idx="13">
                  <c:v>Manipur</c:v>
                </c:pt>
                <c:pt idx="14">
                  <c:v>Gujarat</c:v>
                </c:pt>
                <c:pt idx="15">
                  <c:v>Mizoram</c:v>
                </c:pt>
                <c:pt idx="16">
                  <c:v>Chandigarh</c:v>
                </c:pt>
                <c:pt idx="17">
                  <c:v>Uttar Pradesh</c:v>
                </c:pt>
                <c:pt idx="18">
                  <c:v>Nagaland</c:v>
                </c:pt>
                <c:pt idx="19">
                  <c:v>Odisha</c:v>
                </c:pt>
                <c:pt idx="20">
                  <c:v>Haryana</c:v>
                </c:pt>
                <c:pt idx="21">
                  <c:v>Rajasthan</c:v>
                </c:pt>
                <c:pt idx="22">
                  <c:v>Dadra &amp; Nagar</c:v>
                </c:pt>
                <c:pt idx="23">
                  <c:v>Andaman &amp; Nicobar</c:v>
                </c:pt>
                <c:pt idx="24">
                  <c:v>Uttarakhand</c:v>
                </c:pt>
                <c:pt idx="25">
                  <c:v>Delhi</c:v>
                </c:pt>
                <c:pt idx="26">
                  <c:v>Sikkim</c:v>
                </c:pt>
                <c:pt idx="27">
                  <c:v>Bihar</c:v>
                </c:pt>
                <c:pt idx="28">
                  <c:v>Assam</c:v>
                </c:pt>
                <c:pt idx="29">
                  <c:v>Jharkhand</c:v>
                </c:pt>
                <c:pt idx="30">
                  <c:v>Jammu &amp; Kashmir</c:v>
                </c:pt>
                <c:pt idx="31">
                  <c:v>Tripura</c:v>
                </c:pt>
              </c:strCache>
            </c:strRef>
          </c:cat>
          <c:val>
            <c:numRef>
              <c:f>'%change in AIDS Deaths'!$C$3:$C$34</c:f>
              <c:numCache>
                <c:formatCode>General</c:formatCode>
                <c:ptCount val="32"/>
                <c:pt idx="26" formatCode="0">
                  <c:v>0</c:v>
                </c:pt>
                <c:pt idx="27" formatCode="0">
                  <c:v>0.3</c:v>
                </c:pt>
                <c:pt idx="28" formatCode="0">
                  <c:v>1.8</c:v>
                </c:pt>
                <c:pt idx="29" formatCode="0">
                  <c:v>2.9</c:v>
                </c:pt>
                <c:pt idx="30" formatCode="0">
                  <c:v>20</c:v>
                </c:pt>
                <c:pt idx="31" formatCode="0">
                  <c:v>80</c:v>
                </c:pt>
              </c:numCache>
            </c:numRef>
          </c:val>
          <c:extLst>
            <c:ext xmlns:c16="http://schemas.microsoft.com/office/drawing/2014/chart" uri="{C3380CC4-5D6E-409C-BE32-E72D297353CC}">
              <c16:uniqueId val="{00000005-EAEA-47D6-A88E-AA1527DAFE92}"/>
            </c:ext>
          </c:extLst>
        </c:ser>
        <c:dLbls>
          <c:showLegendKey val="0"/>
          <c:showVal val="0"/>
          <c:showCatName val="0"/>
          <c:showSerName val="0"/>
          <c:showPercent val="0"/>
          <c:showBubbleSize val="0"/>
        </c:dLbls>
        <c:gapWidth val="129"/>
        <c:overlap val="100"/>
        <c:axId val="840176696"/>
        <c:axId val="840177680"/>
      </c:barChart>
      <c:catAx>
        <c:axId val="840176696"/>
        <c:scaling>
          <c:orientation val="minMax"/>
        </c:scaling>
        <c:delete val="0"/>
        <c:axPos val="b"/>
        <c:numFmt formatCode="General" sourceLinked="1"/>
        <c:majorTickMark val="none"/>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0177680"/>
        <c:crosses val="autoZero"/>
        <c:auto val="1"/>
        <c:lblAlgn val="ctr"/>
        <c:lblOffset val="100"/>
        <c:noMultiLvlLbl val="0"/>
      </c:catAx>
      <c:valAx>
        <c:axId val="84017768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7305021664259531E-3"/>
              <c:y val="2.2826991405001961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w="2222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0176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a:ln>
              <a:noFill/>
            </a:ln>
          </c:spPr>
          <c:invertIfNegative val="0"/>
          <c:dPt>
            <c:idx val="28"/>
            <c:invertIfNegative val="0"/>
            <c:bubble3D val="0"/>
            <c:extLst>
              <c:ext xmlns:c16="http://schemas.microsoft.com/office/drawing/2014/chart" uri="{C3380CC4-5D6E-409C-BE32-E72D297353CC}">
                <c16:uniqueId val="{00000000-6D70-49EA-9E02-4A8C80280E73}"/>
              </c:ext>
            </c:extLst>
          </c:dPt>
          <c:dPt>
            <c:idx val="2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2-6D70-49EA-9E02-4A8C80280E73}"/>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70-49EA-9E02-4A8C80280E73}"/>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 know_states'!$A$3:$A$32</c:f>
              <c:strCache>
                <c:ptCount val="30"/>
                <c:pt idx="0">
                  <c:v>Andhra Pradesh</c:v>
                </c:pt>
                <c:pt idx="1">
                  <c:v>Chandigarh U.T.</c:v>
                </c:pt>
                <c:pt idx="2">
                  <c:v>Mizoram</c:v>
                </c:pt>
                <c:pt idx="3">
                  <c:v>Sikkim</c:v>
                </c:pt>
                <c:pt idx="4">
                  <c:v>Manipur</c:v>
                </c:pt>
                <c:pt idx="5">
                  <c:v>Kerala</c:v>
                </c:pt>
                <c:pt idx="6">
                  <c:v>West Bengal</c:v>
                </c:pt>
                <c:pt idx="7">
                  <c:v>Odisha</c:v>
                </c:pt>
                <c:pt idx="8">
                  <c:v>Delhi</c:v>
                </c:pt>
                <c:pt idx="9">
                  <c:v>Chhattisgarh</c:v>
                </c:pt>
                <c:pt idx="10">
                  <c:v>Tripura</c:v>
                </c:pt>
                <c:pt idx="11">
                  <c:v>Assam</c:v>
                </c:pt>
                <c:pt idx="12">
                  <c:v>Madhya Pradesh</c:v>
                </c:pt>
                <c:pt idx="13">
                  <c:v>Arunachal Pradesh</c:v>
                </c:pt>
                <c:pt idx="14">
                  <c:v>Uttarakhand</c:v>
                </c:pt>
                <c:pt idx="15">
                  <c:v>Rajasthan</c:v>
                </c:pt>
                <c:pt idx="16">
                  <c:v>Punjab</c:v>
                </c:pt>
                <c:pt idx="17">
                  <c:v>Nagaland</c:v>
                </c:pt>
                <c:pt idx="18">
                  <c:v>Karnataka</c:v>
                </c:pt>
                <c:pt idx="19">
                  <c:v>Jharkhand</c:v>
                </c:pt>
                <c:pt idx="20">
                  <c:v>Haryana</c:v>
                </c:pt>
                <c:pt idx="21">
                  <c:v>Jammu &amp; Kashmir</c:v>
                </c:pt>
                <c:pt idx="22">
                  <c:v>Gujarat</c:v>
                </c:pt>
                <c:pt idx="23">
                  <c:v>Himachal Pradesh</c:v>
                </c:pt>
                <c:pt idx="24">
                  <c:v>Bihar</c:v>
                </c:pt>
                <c:pt idx="25">
                  <c:v>Goa</c:v>
                </c:pt>
                <c:pt idx="26">
                  <c:v>Meghalaya</c:v>
                </c:pt>
                <c:pt idx="27">
                  <c:v>Uttar Pradesh</c:v>
                </c:pt>
                <c:pt idx="28">
                  <c:v>Maharashtra</c:v>
                </c:pt>
                <c:pt idx="29">
                  <c:v>India</c:v>
                </c:pt>
              </c:strCache>
            </c:strRef>
          </c:cat>
          <c:val>
            <c:numRef>
              <c:f>'compre know_states'!$B$3:$B$32</c:f>
              <c:numCache>
                <c:formatCode>General</c:formatCode>
                <c:ptCount val="30"/>
                <c:pt idx="0">
                  <c:v>67.3</c:v>
                </c:pt>
                <c:pt idx="1">
                  <c:v>62.7</c:v>
                </c:pt>
                <c:pt idx="2">
                  <c:v>61.3</c:v>
                </c:pt>
                <c:pt idx="3">
                  <c:v>55</c:v>
                </c:pt>
                <c:pt idx="4">
                  <c:v>52.1</c:v>
                </c:pt>
                <c:pt idx="5">
                  <c:v>51.4</c:v>
                </c:pt>
                <c:pt idx="6">
                  <c:v>50.7</c:v>
                </c:pt>
                <c:pt idx="7">
                  <c:v>47.6</c:v>
                </c:pt>
                <c:pt idx="8">
                  <c:v>45.2</c:v>
                </c:pt>
                <c:pt idx="9">
                  <c:v>44.3</c:v>
                </c:pt>
                <c:pt idx="10">
                  <c:v>40.6</c:v>
                </c:pt>
                <c:pt idx="11">
                  <c:v>39.9</c:v>
                </c:pt>
                <c:pt idx="12">
                  <c:v>39.299999999999997</c:v>
                </c:pt>
                <c:pt idx="13">
                  <c:v>35.6</c:v>
                </c:pt>
                <c:pt idx="14">
                  <c:v>34</c:v>
                </c:pt>
                <c:pt idx="15">
                  <c:v>33.5</c:v>
                </c:pt>
                <c:pt idx="16">
                  <c:v>33.4</c:v>
                </c:pt>
                <c:pt idx="17">
                  <c:v>32.4</c:v>
                </c:pt>
                <c:pt idx="18">
                  <c:v>30.6</c:v>
                </c:pt>
                <c:pt idx="19">
                  <c:v>28.9</c:v>
                </c:pt>
                <c:pt idx="20">
                  <c:v>28.8</c:v>
                </c:pt>
                <c:pt idx="21">
                  <c:v>28.5</c:v>
                </c:pt>
                <c:pt idx="22">
                  <c:v>28.1</c:v>
                </c:pt>
                <c:pt idx="23">
                  <c:v>28.1</c:v>
                </c:pt>
                <c:pt idx="24">
                  <c:v>26.3</c:v>
                </c:pt>
                <c:pt idx="25">
                  <c:v>24.6</c:v>
                </c:pt>
                <c:pt idx="26">
                  <c:v>20.8</c:v>
                </c:pt>
                <c:pt idx="27">
                  <c:v>20</c:v>
                </c:pt>
                <c:pt idx="28">
                  <c:v>18.899999999999999</c:v>
                </c:pt>
                <c:pt idx="29">
                  <c:v>42.6</c:v>
                </c:pt>
              </c:numCache>
            </c:numRef>
          </c:val>
          <c:extLst>
            <c:ext xmlns:c16="http://schemas.microsoft.com/office/drawing/2014/chart" uri="{C3380CC4-5D6E-409C-BE32-E72D297353CC}">
              <c16:uniqueId val="{00000003-6D70-49EA-9E02-4A8C80280E73}"/>
            </c:ext>
          </c:extLst>
        </c:ser>
        <c:dLbls>
          <c:showLegendKey val="0"/>
          <c:showVal val="0"/>
          <c:showCatName val="0"/>
          <c:showSerName val="0"/>
          <c:showPercent val="0"/>
          <c:showBubbleSize val="0"/>
        </c:dLbls>
        <c:gapWidth val="150"/>
        <c:axId val="138708096"/>
        <c:axId val="138709632"/>
      </c:barChart>
      <c:catAx>
        <c:axId val="13870809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8709632"/>
        <c:crosses val="autoZero"/>
        <c:auto val="1"/>
        <c:lblAlgn val="ctr"/>
        <c:lblOffset val="100"/>
        <c:noMultiLvlLbl val="0"/>
      </c:catAx>
      <c:valAx>
        <c:axId val="138709632"/>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1.0416666666666666E-2"/>
              <c:y val="2.19176099577118E-2"/>
            </c:manualLayout>
          </c:layout>
          <c:overlay val="0"/>
        </c:title>
        <c:numFmt formatCode="General" sourceLinked="1"/>
        <c:majorTickMark val="out"/>
        <c:minorTickMark val="none"/>
        <c:tickLblPos val="nextTo"/>
        <c:crossAx val="13870809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Sheet4!$C$1</c:f>
              <c:strCache>
                <c:ptCount val="1"/>
                <c:pt idx="0">
                  <c:v>Comprehensive knowledge</c:v>
                </c:pt>
              </c:strCache>
            </c:strRef>
          </c:tx>
          <c:spPr>
            <a:solidFill>
              <a:srgbClr val="CDC884"/>
            </a:solidFill>
            <a:ln>
              <a:noFill/>
            </a:ln>
            <a:effectLst/>
          </c:spPr>
          <c:invertIfNegative val="0"/>
          <c:dPt>
            <c:idx val="25"/>
            <c:invertIfNegative val="0"/>
            <c:bubble3D val="0"/>
            <c:spPr>
              <a:pattFill prst="wdUpDiag">
                <a:fgClr>
                  <a:srgbClr val="CDC884"/>
                </a:fgClr>
                <a:bgClr>
                  <a:sysClr val="window" lastClr="FFFFFF"/>
                </a:bgClr>
              </a:pattFill>
              <a:ln>
                <a:noFill/>
              </a:ln>
              <a:effectLst/>
            </c:spPr>
            <c:extLst>
              <c:ext xmlns:c16="http://schemas.microsoft.com/office/drawing/2014/chart" uri="{C3380CC4-5D6E-409C-BE32-E72D297353CC}">
                <c16:uniqueId val="{00000001-E52A-4B97-8384-19BCB8AE3272}"/>
              </c:ext>
            </c:extLst>
          </c:dPt>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2A-4B97-8384-19BCB8AE327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Sheet4!$B$2:$B$27</c:f>
              <c:strCache>
                <c:ptCount val="26"/>
                <c:pt idx="0">
                  <c:v>Uttar Pradesh</c:v>
                </c:pt>
                <c:pt idx="1">
                  <c:v>Mizoram</c:v>
                </c:pt>
                <c:pt idx="2">
                  <c:v>Punjab</c:v>
                </c:pt>
                <c:pt idx="3">
                  <c:v>Tamil Nadu</c:v>
                </c:pt>
                <c:pt idx="4">
                  <c:v>Himachal Pradesh</c:v>
                </c:pt>
                <c:pt idx="5">
                  <c:v>Haryana</c:v>
                </c:pt>
                <c:pt idx="6">
                  <c:v>Kerala</c:v>
                </c:pt>
                <c:pt idx="7">
                  <c:v>Maharashtra</c:v>
                </c:pt>
                <c:pt idx="8">
                  <c:v>Chandigarh</c:v>
                </c:pt>
                <c:pt idx="9">
                  <c:v>Assam</c:v>
                </c:pt>
                <c:pt idx="10">
                  <c:v>Gujarat</c:v>
                </c:pt>
                <c:pt idx="11">
                  <c:v>Karnataka</c:v>
                </c:pt>
                <c:pt idx="12">
                  <c:v>Manipur</c:v>
                </c:pt>
                <c:pt idx="13">
                  <c:v>Andhra Pradesh</c:v>
                </c:pt>
                <c:pt idx="14">
                  <c:v>Madhya Pradesh</c:v>
                </c:pt>
                <c:pt idx="15">
                  <c:v>West Bengal</c:v>
                </c:pt>
                <c:pt idx="16">
                  <c:v>Rajasthan</c:v>
                </c:pt>
                <c:pt idx="17">
                  <c:v>Uttarakhand</c:v>
                </c:pt>
                <c:pt idx="18">
                  <c:v>Chhattisgarh</c:v>
                </c:pt>
                <c:pt idx="19">
                  <c:v>Telangana</c:v>
                </c:pt>
                <c:pt idx="20">
                  <c:v>Jharkhand</c:v>
                </c:pt>
                <c:pt idx="21">
                  <c:v>Tripura</c:v>
                </c:pt>
                <c:pt idx="22">
                  <c:v>Delhi</c:v>
                </c:pt>
                <c:pt idx="23">
                  <c:v>Odisha</c:v>
                </c:pt>
                <c:pt idx="24">
                  <c:v>Nagaland</c:v>
                </c:pt>
                <c:pt idx="25">
                  <c:v>India</c:v>
                </c:pt>
              </c:strCache>
            </c:strRef>
          </c:cat>
          <c:val>
            <c:numRef>
              <c:f>Sheet4!$C$2:$C$27</c:f>
              <c:numCache>
                <c:formatCode>0</c:formatCode>
                <c:ptCount val="26"/>
                <c:pt idx="0">
                  <c:v>66.3</c:v>
                </c:pt>
                <c:pt idx="1">
                  <c:v>48.4</c:v>
                </c:pt>
                <c:pt idx="2">
                  <c:v>43.5</c:v>
                </c:pt>
                <c:pt idx="3">
                  <c:v>40.299999999999997</c:v>
                </c:pt>
                <c:pt idx="4">
                  <c:v>40</c:v>
                </c:pt>
                <c:pt idx="5">
                  <c:v>39.6</c:v>
                </c:pt>
                <c:pt idx="6">
                  <c:v>39.299999999999997</c:v>
                </c:pt>
                <c:pt idx="7">
                  <c:v>35.700000000000003</c:v>
                </c:pt>
                <c:pt idx="8">
                  <c:v>30.8</c:v>
                </c:pt>
                <c:pt idx="9">
                  <c:v>30</c:v>
                </c:pt>
                <c:pt idx="10">
                  <c:v>22.4</c:v>
                </c:pt>
                <c:pt idx="11">
                  <c:v>22.2</c:v>
                </c:pt>
                <c:pt idx="12">
                  <c:v>20.7</c:v>
                </c:pt>
                <c:pt idx="13">
                  <c:v>20.6</c:v>
                </c:pt>
                <c:pt idx="14">
                  <c:v>18.100000000000001</c:v>
                </c:pt>
                <c:pt idx="15">
                  <c:v>16.5</c:v>
                </c:pt>
                <c:pt idx="16">
                  <c:v>16.100000000000001</c:v>
                </c:pt>
                <c:pt idx="17">
                  <c:v>16.100000000000001</c:v>
                </c:pt>
                <c:pt idx="18">
                  <c:v>15.9</c:v>
                </c:pt>
                <c:pt idx="19">
                  <c:v>15.8</c:v>
                </c:pt>
                <c:pt idx="20">
                  <c:v>14</c:v>
                </c:pt>
                <c:pt idx="21">
                  <c:v>10</c:v>
                </c:pt>
                <c:pt idx="22">
                  <c:v>1.9</c:v>
                </c:pt>
                <c:pt idx="23">
                  <c:v>0.6</c:v>
                </c:pt>
                <c:pt idx="24">
                  <c:v>0</c:v>
                </c:pt>
                <c:pt idx="25">
                  <c:v>26.4</c:v>
                </c:pt>
              </c:numCache>
            </c:numRef>
          </c:val>
          <c:extLst>
            <c:ext xmlns:c16="http://schemas.microsoft.com/office/drawing/2014/chart" uri="{C3380CC4-5D6E-409C-BE32-E72D297353CC}">
              <c16:uniqueId val="{00000002-E52A-4B97-8384-19BCB8AE3272}"/>
            </c:ext>
          </c:extLst>
        </c:ser>
        <c:dLbls>
          <c:showLegendKey val="0"/>
          <c:showVal val="0"/>
          <c:showCatName val="0"/>
          <c:showSerName val="0"/>
          <c:showPercent val="0"/>
          <c:showBubbleSize val="0"/>
        </c:dLbls>
        <c:gapWidth val="99"/>
        <c:overlap val="100"/>
        <c:axId val="676373072"/>
        <c:axId val="676373728"/>
      </c:barChart>
      <c:catAx>
        <c:axId val="6763730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1.3373453694416584E-2"/>
              <c:y val="9.7962999723073832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'FSW_compre know_states'!$B$2</c:f>
              <c:strCache>
                <c:ptCount val="1"/>
                <c:pt idx="0">
                  <c:v>2001</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'FSW_compre know_states'!$A$3:$A$6</c:f>
              <c:strCache>
                <c:ptCount val="4"/>
                <c:pt idx="0">
                  <c:v>Andhra 
Pradesh</c:v>
                </c:pt>
                <c:pt idx="1">
                  <c:v>Karnataka</c:v>
                </c:pt>
                <c:pt idx="2">
                  <c:v>Manipur</c:v>
                </c:pt>
                <c:pt idx="3">
                  <c:v>Uttar 
Pradesh</c:v>
                </c:pt>
              </c:strCache>
            </c:strRef>
          </c:cat>
          <c:val>
            <c:numRef>
              <c:f>'FSW_compre know_states'!$B$3:$B$6</c:f>
              <c:numCache>
                <c:formatCode>General</c:formatCode>
                <c:ptCount val="4"/>
                <c:pt idx="0">
                  <c:v>26</c:v>
                </c:pt>
                <c:pt idx="1">
                  <c:v>13</c:v>
                </c:pt>
                <c:pt idx="2">
                  <c:v>34</c:v>
                </c:pt>
                <c:pt idx="3">
                  <c:v>20</c:v>
                </c:pt>
              </c:numCache>
            </c:numRef>
          </c:val>
          <c:extLst>
            <c:ext xmlns:c16="http://schemas.microsoft.com/office/drawing/2014/chart" uri="{C3380CC4-5D6E-409C-BE32-E72D297353CC}">
              <c16:uniqueId val="{00000000-E16C-410E-AF64-EE3738C8C73F}"/>
            </c:ext>
          </c:extLst>
        </c:ser>
        <c:ser>
          <c:idx val="1"/>
          <c:order val="1"/>
          <c:tx>
            <c:strRef>
              <c:f>'FSW_compre know_states'!$C$2</c:f>
              <c:strCache>
                <c:ptCount val="1"/>
                <c:pt idx="0">
                  <c:v>2006</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'FSW_compre know_states'!$A$3:$A$6</c:f>
              <c:strCache>
                <c:ptCount val="4"/>
                <c:pt idx="0">
                  <c:v>Andhra 
Pradesh</c:v>
                </c:pt>
                <c:pt idx="1">
                  <c:v>Karnataka</c:v>
                </c:pt>
                <c:pt idx="2">
                  <c:v>Manipur</c:v>
                </c:pt>
                <c:pt idx="3">
                  <c:v>Uttar 
Pradesh</c:v>
                </c:pt>
              </c:strCache>
            </c:strRef>
          </c:cat>
          <c:val>
            <c:numRef>
              <c:f>'FSW_compre know_states'!$C$3:$C$6</c:f>
              <c:numCache>
                <c:formatCode>General</c:formatCode>
                <c:ptCount val="4"/>
                <c:pt idx="0">
                  <c:v>31</c:v>
                </c:pt>
                <c:pt idx="1">
                  <c:v>53</c:v>
                </c:pt>
                <c:pt idx="2">
                  <c:v>54</c:v>
                </c:pt>
                <c:pt idx="3">
                  <c:v>14</c:v>
                </c:pt>
              </c:numCache>
            </c:numRef>
          </c:val>
          <c:extLst>
            <c:ext xmlns:c16="http://schemas.microsoft.com/office/drawing/2014/chart" uri="{C3380CC4-5D6E-409C-BE32-E72D297353CC}">
              <c16:uniqueId val="{00000001-E16C-410E-AF64-EE3738C8C73F}"/>
            </c:ext>
          </c:extLst>
        </c:ser>
        <c:ser>
          <c:idx val="2"/>
          <c:order val="2"/>
          <c:tx>
            <c:strRef>
              <c:f>'FSW_compre know_states'!$D$2</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'FSW_compre know_states'!$A$3:$A$6</c:f>
              <c:strCache>
                <c:ptCount val="4"/>
                <c:pt idx="0">
                  <c:v>Andhra 
Pradesh</c:v>
                </c:pt>
                <c:pt idx="1">
                  <c:v>Karnataka</c:v>
                </c:pt>
                <c:pt idx="2">
                  <c:v>Manipur</c:v>
                </c:pt>
                <c:pt idx="3">
                  <c:v>Uttar 
Pradesh</c:v>
                </c:pt>
              </c:strCache>
            </c:strRef>
          </c:cat>
          <c:val>
            <c:numRef>
              <c:f>'FSW_compre know_states'!$D$3:$D$6</c:f>
              <c:numCache>
                <c:formatCode>General</c:formatCode>
                <c:ptCount val="4"/>
                <c:pt idx="0">
                  <c:v>47</c:v>
                </c:pt>
                <c:pt idx="1">
                  <c:v>40</c:v>
                </c:pt>
                <c:pt idx="2">
                  <c:v>24</c:v>
                </c:pt>
                <c:pt idx="3">
                  <c:v>20</c:v>
                </c:pt>
              </c:numCache>
            </c:numRef>
          </c:val>
          <c:extLst>
            <c:ext xmlns:c16="http://schemas.microsoft.com/office/drawing/2014/chart" uri="{C3380CC4-5D6E-409C-BE32-E72D297353CC}">
              <c16:uniqueId val="{00000002-E16C-410E-AF64-EE3738C8C73F}"/>
            </c:ext>
          </c:extLst>
        </c:ser>
        <c:ser>
          <c:idx val="3"/>
          <c:order val="3"/>
          <c:tx>
            <c:strRef>
              <c:f>'FSW_compre know_states'!$E$2</c:f>
              <c:strCache>
                <c:ptCount val="1"/>
                <c:pt idx="0">
                  <c:v>2014-15</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'FSW_compre know_states'!$A$3:$A$6</c:f>
              <c:strCache>
                <c:ptCount val="4"/>
                <c:pt idx="0">
                  <c:v>Andhra 
Pradesh</c:v>
                </c:pt>
                <c:pt idx="1">
                  <c:v>Karnataka</c:v>
                </c:pt>
                <c:pt idx="2">
                  <c:v>Manipur</c:v>
                </c:pt>
                <c:pt idx="3">
                  <c:v>Uttar 
Pradesh</c:v>
                </c:pt>
              </c:strCache>
            </c:strRef>
          </c:cat>
          <c:val>
            <c:numRef>
              <c:f>'FSW_compre know_states'!$E$3:$E$6</c:f>
              <c:numCache>
                <c:formatCode>General</c:formatCode>
                <c:ptCount val="4"/>
                <c:pt idx="0">
                  <c:v>47.1</c:v>
                </c:pt>
                <c:pt idx="1">
                  <c:v>45.6</c:v>
                </c:pt>
                <c:pt idx="2">
                  <c:v>23.5</c:v>
                </c:pt>
                <c:pt idx="3">
                  <c:v>54.1</c:v>
                </c:pt>
              </c:numCache>
            </c:numRef>
          </c:val>
          <c:extLst>
            <c:ext xmlns:c16="http://schemas.microsoft.com/office/drawing/2014/chart" uri="{C3380CC4-5D6E-409C-BE32-E72D297353CC}">
              <c16:uniqueId val="{00000003-E16C-410E-AF64-EE3738C8C73F}"/>
            </c:ext>
          </c:extLst>
        </c:ser>
        <c:dLbls>
          <c:showLegendKey val="0"/>
          <c:showVal val="0"/>
          <c:showCatName val="0"/>
          <c:showSerName val="0"/>
          <c:showPercent val="0"/>
          <c:showBubbleSize val="0"/>
        </c:dLbls>
        <c:gapWidth val="150"/>
        <c:axId val="139228672"/>
        <c:axId val="139230208"/>
      </c:barChart>
      <c:catAx>
        <c:axId val="139228672"/>
        <c:scaling>
          <c:orientation val="minMax"/>
        </c:scaling>
        <c:delete val="0"/>
        <c:axPos val="b"/>
        <c:numFmt formatCode="General" sourceLinked="0"/>
        <c:majorTickMark val="out"/>
        <c:minorTickMark val="none"/>
        <c:tickLblPos val="nextTo"/>
        <c:crossAx val="139230208"/>
        <c:crosses val="autoZero"/>
        <c:auto val="1"/>
        <c:lblAlgn val="ctr"/>
        <c:lblOffset val="100"/>
        <c:noMultiLvlLbl val="0"/>
      </c:catAx>
      <c:valAx>
        <c:axId val="139230208"/>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39228672"/>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Sheet8!$C$2</c:f>
              <c:strCache>
                <c:ptCount val="1"/>
                <c:pt idx="0">
                  <c:v>Sexual violence</c:v>
                </c:pt>
              </c:strCache>
            </c:strRef>
          </c:tx>
          <c:spPr>
            <a:solidFill>
              <a:srgbClr val="88C540"/>
            </a:solidFill>
            <a:ln>
              <a:noFill/>
            </a:ln>
          </c:spPr>
          <c:invertIfNegative val="0"/>
          <c:dLbls>
            <c:dLbl>
              <c:idx val="0"/>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A71-469E-B746-D9C475F55AD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Sheet8!$B$3:$B$5</c:f>
              <c:strCache>
                <c:ptCount val="3"/>
                <c:pt idx="0">
                  <c:v>Male PWID 
(29 States)</c:v>
                </c:pt>
                <c:pt idx="1">
                  <c:v>FSW 
(28 States)</c:v>
                </c:pt>
                <c:pt idx="2">
                  <c:v>MSM 
(24 States)</c:v>
                </c:pt>
              </c:strCache>
            </c:strRef>
          </c:cat>
          <c:val>
            <c:numRef>
              <c:f>Sheet8!$C$3:$C$5</c:f>
              <c:numCache>
                <c:formatCode>General</c:formatCode>
                <c:ptCount val="3"/>
                <c:pt idx="0">
                  <c:v>0</c:v>
                </c:pt>
                <c:pt idx="1">
                  <c:v>17.899999999999999</c:v>
                </c:pt>
                <c:pt idx="2">
                  <c:v>11.9</c:v>
                </c:pt>
              </c:numCache>
            </c:numRef>
          </c:val>
          <c:extLst>
            <c:ext xmlns:c16="http://schemas.microsoft.com/office/drawing/2014/chart" uri="{C3380CC4-5D6E-409C-BE32-E72D297353CC}">
              <c16:uniqueId val="{00000001-7A71-469E-B746-D9C475F55ADB}"/>
            </c:ext>
          </c:extLst>
        </c:ser>
        <c:ser>
          <c:idx val="1"/>
          <c:order val="1"/>
          <c:tx>
            <c:strRef>
              <c:f>Sheet8!$D$2</c:f>
              <c:strCache>
                <c:ptCount val="1"/>
                <c:pt idx="0">
                  <c:v>Physical violence</c:v>
                </c:pt>
              </c:strCache>
            </c:strRef>
          </c:tx>
          <c:spPr>
            <a:solidFill>
              <a:srgbClr val="F78E1E"/>
            </a:solidFill>
            <a:ln>
              <a:noFill/>
            </a:ln>
          </c:spPr>
          <c:invertIfNegative val="0"/>
          <c:dLbls>
            <c:numFmt formatCode="#,##0;[Black]#,##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Sheet8!$B$3:$B$5</c:f>
              <c:strCache>
                <c:ptCount val="3"/>
                <c:pt idx="0">
                  <c:v>Male PWID 
(29 States)</c:v>
                </c:pt>
                <c:pt idx="1">
                  <c:v>FSW 
(28 States)</c:v>
                </c:pt>
                <c:pt idx="2">
                  <c:v>MSM 
(24 States)</c:v>
                </c:pt>
              </c:strCache>
            </c:strRef>
          </c:cat>
          <c:val>
            <c:numRef>
              <c:f>Sheet8!$D$3:$D$5</c:f>
              <c:numCache>
                <c:formatCode>General</c:formatCode>
                <c:ptCount val="3"/>
                <c:pt idx="0">
                  <c:v>-37.299999999999997</c:v>
                </c:pt>
                <c:pt idx="1">
                  <c:v>-25.2</c:v>
                </c:pt>
                <c:pt idx="2">
                  <c:v>-14.4</c:v>
                </c:pt>
              </c:numCache>
            </c:numRef>
          </c:val>
          <c:extLst>
            <c:ext xmlns:c16="http://schemas.microsoft.com/office/drawing/2014/chart" uri="{C3380CC4-5D6E-409C-BE32-E72D297353CC}">
              <c16:uniqueId val="{00000002-7A71-469E-B746-D9C475F55ADB}"/>
            </c:ext>
          </c:extLst>
        </c:ser>
        <c:dLbls>
          <c:showLegendKey val="0"/>
          <c:showVal val="0"/>
          <c:showCatName val="0"/>
          <c:showSerName val="0"/>
          <c:showPercent val="0"/>
          <c:showBubbleSize val="0"/>
        </c:dLbls>
        <c:gapWidth val="150"/>
        <c:overlap val="100"/>
        <c:axId val="139645696"/>
        <c:axId val="139647232"/>
      </c:barChart>
      <c:catAx>
        <c:axId val="139645696"/>
        <c:scaling>
          <c:orientation val="minMax"/>
        </c:scaling>
        <c:delete val="0"/>
        <c:axPos val="l"/>
        <c:numFmt formatCode="General" sourceLinked="0"/>
        <c:majorTickMark val="none"/>
        <c:minorTickMark val="none"/>
        <c:tickLblPos val="low"/>
        <c:crossAx val="139647232"/>
        <c:crosses val="autoZero"/>
        <c:auto val="1"/>
        <c:lblAlgn val="ctr"/>
        <c:lblOffset val="100"/>
        <c:noMultiLvlLbl val="0"/>
      </c:catAx>
      <c:valAx>
        <c:axId val="139647232"/>
        <c:scaling>
          <c:orientation val="minMax"/>
          <c:max val="50"/>
          <c:min val="-50"/>
        </c:scaling>
        <c:delete val="0"/>
        <c:axPos val="b"/>
        <c:title>
          <c:tx>
            <c:rich>
              <a:bodyPr/>
              <a:lstStyle/>
              <a:p>
                <a:pPr>
                  <a:defRPr/>
                </a:pPr>
                <a:r>
                  <a:rPr lang="en-US" dirty="0"/>
                  <a:t>Percentage (%)</a:t>
                </a:r>
              </a:p>
            </c:rich>
          </c:tx>
          <c:overlay val="0"/>
        </c:title>
        <c:numFmt formatCode="#,##0;[Black]#,##0" sourceLinked="0"/>
        <c:majorTickMark val="out"/>
        <c:minorTickMark val="none"/>
        <c:tickLblPos val="nextTo"/>
        <c:crossAx val="139645696"/>
        <c:crosses val="autoZero"/>
        <c:crossBetween val="between"/>
        <c:majorUnit val="10"/>
      </c:valAx>
    </c:plotArea>
    <c:legend>
      <c:legendPos val="t"/>
      <c:layout>
        <c:manualLayout>
          <c:xMode val="edge"/>
          <c:yMode val="edge"/>
          <c:x val="0.17749425991801787"/>
          <c:y val="2.4353116351967088E-2"/>
          <c:w val="0.8051917875747765"/>
          <c:h val="8.719885789637013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'Knowledge_adult men and women'!$C$1</c:f>
              <c:strCache>
                <c:ptCount val="1"/>
                <c:pt idx="0">
                  <c:v>Men</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'Knowledge_adult men and women'!$A$2:$B$8</c:f>
              <c:multiLvlStrCache>
                <c:ptCount val="7"/>
                <c:lvl>
                  <c:pt idx="0">
                    <c:v>15-19 yr</c:v>
                  </c:pt>
                  <c:pt idx="1">
                    <c:v>20-24 yr</c:v>
                  </c:pt>
                  <c:pt idx="2">
                    <c:v>25-29 yr</c:v>
                  </c:pt>
                  <c:pt idx="3">
                    <c:v>30-39 yr</c:v>
                  </c:pt>
                  <c:pt idx="4">
                    <c:v>40-49 yr</c:v>
                  </c:pt>
                  <c:pt idx="5">
                    <c:v>Urban</c:v>
                  </c:pt>
                  <c:pt idx="6">
                    <c:v>Rural</c:v>
                  </c:pt>
                </c:lvl>
                <c:lvl>
                  <c:pt idx="0">
                    <c:v>Age group</c:v>
                  </c:pt>
                  <c:pt idx="5">
                    <c:v>Residence</c:v>
                  </c:pt>
                </c:lvl>
              </c:multiLvlStrCache>
            </c:multiLvlStrRef>
          </c:cat>
          <c:val>
            <c:numRef>
              <c:f>'Knowledge_adult men and women'!$C$2:$C$8</c:f>
              <c:numCache>
                <c:formatCode>0</c:formatCode>
                <c:ptCount val="7"/>
                <c:pt idx="0">
                  <c:v>28.2</c:v>
                </c:pt>
                <c:pt idx="1">
                  <c:v>35.299999999999997</c:v>
                </c:pt>
                <c:pt idx="2">
                  <c:v>36.200000000000003</c:v>
                </c:pt>
                <c:pt idx="3">
                  <c:v>33.6</c:v>
                </c:pt>
                <c:pt idx="4">
                  <c:v>30</c:v>
                </c:pt>
                <c:pt idx="5">
                  <c:v>37.799999999999997</c:v>
                </c:pt>
                <c:pt idx="6">
                  <c:v>29.2</c:v>
                </c:pt>
              </c:numCache>
            </c:numRef>
          </c:val>
          <c:extLst>
            <c:ext xmlns:c16="http://schemas.microsoft.com/office/drawing/2014/chart" uri="{C3380CC4-5D6E-409C-BE32-E72D297353CC}">
              <c16:uniqueId val="{00000000-C764-4F54-9CAE-9BFC9D867FC7}"/>
            </c:ext>
          </c:extLst>
        </c:ser>
        <c:ser>
          <c:idx val="1"/>
          <c:order val="1"/>
          <c:tx>
            <c:strRef>
              <c:f>'Knowledge_adult men and women'!$D$1</c:f>
              <c:strCache>
                <c:ptCount val="1"/>
                <c:pt idx="0">
                  <c:v>Women</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'Knowledge_adult men and women'!$A$2:$B$8</c:f>
              <c:multiLvlStrCache>
                <c:ptCount val="7"/>
                <c:lvl>
                  <c:pt idx="0">
                    <c:v>15-19 yr</c:v>
                  </c:pt>
                  <c:pt idx="1">
                    <c:v>20-24 yr</c:v>
                  </c:pt>
                  <c:pt idx="2">
                    <c:v>25-29 yr</c:v>
                  </c:pt>
                  <c:pt idx="3">
                    <c:v>30-39 yr</c:v>
                  </c:pt>
                  <c:pt idx="4">
                    <c:v>40-49 yr</c:v>
                  </c:pt>
                  <c:pt idx="5">
                    <c:v>Urban</c:v>
                  </c:pt>
                  <c:pt idx="6">
                    <c:v>Rural</c:v>
                  </c:pt>
                </c:lvl>
                <c:lvl>
                  <c:pt idx="0">
                    <c:v>Age group</c:v>
                  </c:pt>
                  <c:pt idx="5">
                    <c:v>Residence</c:v>
                  </c:pt>
                </c:lvl>
              </c:multiLvlStrCache>
            </c:multiLvlStrRef>
          </c:cat>
          <c:val>
            <c:numRef>
              <c:f>'Knowledge_adult men and women'!$D$2:$D$8</c:f>
              <c:numCache>
                <c:formatCode>0</c:formatCode>
                <c:ptCount val="7"/>
                <c:pt idx="0">
                  <c:v>18.5</c:v>
                </c:pt>
                <c:pt idx="1">
                  <c:v>24.8</c:v>
                </c:pt>
                <c:pt idx="2">
                  <c:v>23.8</c:v>
                </c:pt>
                <c:pt idx="3">
                  <c:v>21.2</c:v>
                </c:pt>
                <c:pt idx="4">
                  <c:v>17.3</c:v>
                </c:pt>
                <c:pt idx="5">
                  <c:v>28.1</c:v>
                </c:pt>
                <c:pt idx="6">
                  <c:v>16.899999999999999</c:v>
                </c:pt>
              </c:numCache>
            </c:numRef>
          </c:val>
          <c:extLst>
            <c:ext xmlns:c16="http://schemas.microsoft.com/office/drawing/2014/chart" uri="{C3380CC4-5D6E-409C-BE32-E72D297353CC}">
              <c16:uniqueId val="{00000001-C764-4F54-9CAE-9BFC9D867FC7}"/>
            </c:ext>
          </c:extLst>
        </c:ser>
        <c:dLbls>
          <c:showLegendKey val="0"/>
          <c:showVal val="0"/>
          <c:showCatName val="0"/>
          <c:showSerName val="0"/>
          <c:showPercent val="0"/>
          <c:showBubbleSize val="0"/>
        </c:dLbls>
        <c:gapWidth val="219"/>
        <c:overlap val="-27"/>
        <c:axId val="672856408"/>
        <c:axId val="672861656"/>
      </c:ba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391717494061"/>
          <c:y val="8.1821652584741056E-2"/>
          <c:w val="0.77891829523700584"/>
          <c:h val="0.65952582481419197"/>
        </c:manualLayout>
      </c:layout>
      <c:lineChart>
        <c:grouping val="standard"/>
        <c:varyColors val="0"/>
        <c:ser>
          <c:idx val="0"/>
          <c:order val="0"/>
          <c:tx>
            <c:strRef>
              <c:f>Sheet1!$A$5</c:f>
              <c:strCache>
                <c:ptCount val="1"/>
                <c:pt idx="0">
                  <c:v>Domestic budget support</c:v>
                </c:pt>
              </c:strCache>
            </c:strRef>
          </c:tx>
          <c:spPr>
            <a:ln w="38100">
              <a:solidFill>
                <a:srgbClr val="88C540"/>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D7-4B54-9834-9748DA875C6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Sheet1!$B$4:$G$4</c:f>
              <c:strCache>
                <c:ptCount val="6"/>
                <c:pt idx="0">
                  <c:v>2007-08</c:v>
                </c:pt>
                <c:pt idx="1">
                  <c:v>2008-09</c:v>
                </c:pt>
                <c:pt idx="2">
                  <c:v>2009-10</c:v>
                </c:pt>
                <c:pt idx="3">
                  <c:v>2010-11</c:v>
                </c:pt>
                <c:pt idx="4">
                  <c:v>2011-12</c:v>
                </c:pt>
                <c:pt idx="5">
                  <c:v>2012-13 *</c:v>
                </c:pt>
              </c:strCache>
            </c:strRef>
          </c:cat>
          <c:val>
            <c:numRef>
              <c:f>Sheet1!$B$5:$G$5</c:f>
              <c:numCache>
                <c:formatCode>General</c:formatCode>
                <c:ptCount val="6"/>
                <c:pt idx="0">
                  <c:v>2873.8</c:v>
                </c:pt>
                <c:pt idx="1">
                  <c:v>1880</c:v>
                </c:pt>
                <c:pt idx="2">
                  <c:v>2007.5</c:v>
                </c:pt>
                <c:pt idx="3">
                  <c:v>3032.2</c:v>
                </c:pt>
                <c:pt idx="4">
                  <c:v>1362.7</c:v>
                </c:pt>
                <c:pt idx="5">
                  <c:v>9427.1</c:v>
                </c:pt>
              </c:numCache>
            </c:numRef>
          </c:val>
          <c:smooth val="0"/>
          <c:extLst>
            <c:ext xmlns:c16="http://schemas.microsoft.com/office/drawing/2014/chart" uri="{C3380CC4-5D6E-409C-BE32-E72D297353CC}">
              <c16:uniqueId val="{00000001-67D7-4B54-9834-9748DA875C61}"/>
            </c:ext>
          </c:extLst>
        </c:ser>
        <c:ser>
          <c:idx val="1"/>
          <c:order val="1"/>
          <c:tx>
            <c:strRef>
              <c:f>Sheet1!$A$8</c:f>
              <c:strCache>
                <c:ptCount val="1"/>
                <c:pt idx="0">
                  <c:v>The Global Fund</c:v>
                </c:pt>
              </c:strCache>
            </c:strRef>
          </c:tx>
          <c:spPr>
            <a:ln w="38100">
              <a:solidFill>
                <a:srgbClr val="E31837"/>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D7-4B54-9834-9748DA875C6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Sheet1!$B$4:$G$4</c:f>
              <c:strCache>
                <c:ptCount val="6"/>
                <c:pt idx="0">
                  <c:v>2007-08</c:v>
                </c:pt>
                <c:pt idx="1">
                  <c:v>2008-09</c:v>
                </c:pt>
                <c:pt idx="2">
                  <c:v>2009-10</c:v>
                </c:pt>
                <c:pt idx="3">
                  <c:v>2010-11</c:v>
                </c:pt>
                <c:pt idx="4">
                  <c:v>2011-12</c:v>
                </c:pt>
                <c:pt idx="5">
                  <c:v>2012-13 *</c:v>
                </c:pt>
              </c:strCache>
            </c:strRef>
          </c:cat>
          <c:val>
            <c:numRef>
              <c:f>Sheet1!$B$8:$G$8</c:f>
              <c:numCache>
                <c:formatCode>General</c:formatCode>
                <c:ptCount val="6"/>
                <c:pt idx="0">
                  <c:v>3774.9</c:v>
                </c:pt>
                <c:pt idx="1">
                  <c:v>4809.8999999999996</c:v>
                </c:pt>
                <c:pt idx="2">
                  <c:v>4040.2</c:v>
                </c:pt>
                <c:pt idx="3">
                  <c:v>5223.2</c:v>
                </c:pt>
                <c:pt idx="4">
                  <c:v>6164.2</c:v>
                </c:pt>
                <c:pt idx="5">
                  <c:v>3733.6</c:v>
                </c:pt>
              </c:numCache>
            </c:numRef>
          </c:val>
          <c:smooth val="0"/>
          <c:extLst>
            <c:ext xmlns:c16="http://schemas.microsoft.com/office/drawing/2014/chart" uri="{C3380CC4-5D6E-409C-BE32-E72D297353CC}">
              <c16:uniqueId val="{00000003-67D7-4B54-9834-9748DA875C61}"/>
            </c:ext>
          </c:extLst>
        </c:ser>
        <c:ser>
          <c:idx val="2"/>
          <c:order val="2"/>
          <c:tx>
            <c:strRef>
              <c:f>Sheet1!$A$11</c:f>
              <c:strCache>
                <c:ptCount val="1"/>
                <c:pt idx="0">
                  <c:v>Total AIDS spending</c:v>
                </c:pt>
              </c:strCache>
            </c:strRef>
          </c:tx>
          <c:spPr>
            <a:ln w="38100">
              <a:solidFill>
                <a:srgbClr val="00AEEF"/>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D7-4B54-9834-9748DA875C6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Sheet1!$B$4:$G$4</c:f>
              <c:strCache>
                <c:ptCount val="6"/>
                <c:pt idx="0">
                  <c:v>2007-08</c:v>
                </c:pt>
                <c:pt idx="1">
                  <c:v>2008-09</c:v>
                </c:pt>
                <c:pt idx="2">
                  <c:v>2009-10</c:v>
                </c:pt>
                <c:pt idx="3">
                  <c:v>2010-11</c:v>
                </c:pt>
                <c:pt idx="4">
                  <c:v>2011-12</c:v>
                </c:pt>
                <c:pt idx="5">
                  <c:v>2012-13 *</c:v>
                </c:pt>
              </c:strCache>
            </c:strRef>
          </c:cat>
          <c:val>
            <c:numRef>
              <c:f>Sheet1!$B$11:$G$11</c:f>
              <c:numCache>
                <c:formatCode>General</c:formatCode>
                <c:ptCount val="6"/>
                <c:pt idx="0">
                  <c:v>11925.4</c:v>
                </c:pt>
                <c:pt idx="1">
                  <c:v>12049.1</c:v>
                </c:pt>
                <c:pt idx="2">
                  <c:v>10827.9</c:v>
                </c:pt>
                <c:pt idx="3">
                  <c:v>14522.8</c:v>
                </c:pt>
                <c:pt idx="4">
                  <c:v>13049.6</c:v>
                </c:pt>
                <c:pt idx="5">
                  <c:v>13160.7</c:v>
                </c:pt>
              </c:numCache>
            </c:numRef>
          </c:val>
          <c:smooth val="0"/>
          <c:extLst>
            <c:ext xmlns:c16="http://schemas.microsoft.com/office/drawing/2014/chart" uri="{C3380CC4-5D6E-409C-BE32-E72D297353CC}">
              <c16:uniqueId val="{00000005-67D7-4B54-9834-9748DA875C61}"/>
            </c:ext>
          </c:extLst>
        </c:ser>
        <c:dLbls>
          <c:showLegendKey val="0"/>
          <c:showVal val="0"/>
          <c:showCatName val="0"/>
          <c:showSerName val="0"/>
          <c:showPercent val="0"/>
          <c:showBubbleSize val="0"/>
        </c:dLbls>
        <c:smooth val="0"/>
        <c:axId val="158177920"/>
        <c:axId val="158196096"/>
      </c:lineChart>
      <c:catAx>
        <c:axId val="158177920"/>
        <c:scaling>
          <c:orientation val="minMax"/>
        </c:scaling>
        <c:delete val="0"/>
        <c:axPos val="b"/>
        <c:numFmt formatCode="General" sourceLinked="1"/>
        <c:majorTickMark val="out"/>
        <c:minorTickMark val="none"/>
        <c:tickLblPos val="nextTo"/>
        <c:crossAx val="158196096"/>
        <c:crosses val="autoZero"/>
        <c:auto val="1"/>
        <c:lblAlgn val="ctr"/>
        <c:lblOffset val="100"/>
        <c:noMultiLvlLbl val="0"/>
      </c:catAx>
      <c:valAx>
        <c:axId val="158196096"/>
        <c:scaling>
          <c:orientation val="minMax"/>
        </c:scaling>
        <c:delete val="0"/>
        <c:axPos val="l"/>
        <c:title>
          <c:tx>
            <c:rich>
              <a:bodyPr rot="-5400000" vert="horz"/>
              <a:lstStyle/>
              <a:p>
                <a:pPr>
                  <a:defRPr/>
                </a:pPr>
                <a:r>
                  <a:rPr lang="en-GB"/>
                  <a:t>INR million</a:t>
                </a:r>
              </a:p>
            </c:rich>
          </c:tx>
          <c:layout>
            <c:manualLayout>
              <c:xMode val="edge"/>
              <c:yMode val="edge"/>
              <c:x val="5.4078812671607907E-3"/>
              <c:y val="4.4382941711314329E-2"/>
            </c:manualLayout>
          </c:layout>
          <c:overlay val="0"/>
        </c:title>
        <c:numFmt formatCode="#,##0" sourceLinked="0"/>
        <c:majorTickMark val="out"/>
        <c:minorTickMark val="none"/>
        <c:tickLblPos val="nextTo"/>
        <c:crossAx val="158177920"/>
        <c:crosses val="autoZero"/>
        <c:crossBetween val="between"/>
      </c:valAx>
    </c:plotArea>
    <c:legend>
      <c:legendPos val="b"/>
      <c:layout>
        <c:manualLayout>
          <c:xMode val="edge"/>
          <c:yMode val="edge"/>
          <c:x val="6.1769580812275821E-2"/>
          <c:y val="0.85034172285941878"/>
          <c:w val="0.89999995040233627"/>
          <c:h val="6.766162886663386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6.7449873580950823E-2"/>
          <c:w val="0.79107182056788361"/>
          <c:h val="0.68339794410377297"/>
        </c:manualLayout>
      </c:layout>
      <c:barChart>
        <c:barDir val="col"/>
        <c:grouping val="stacked"/>
        <c:varyColors val="0"/>
        <c:ser>
          <c:idx val="2"/>
          <c:order val="0"/>
          <c:tx>
            <c:strRef>
              <c:f>India!$A$7</c:f>
              <c:strCache>
                <c:ptCount val="1"/>
                <c:pt idx="0">
                  <c:v>International funding</c:v>
                </c:pt>
              </c:strCache>
            </c:strRef>
          </c:tx>
          <c:spPr>
            <a:solidFill>
              <a:srgbClr val="E31837"/>
            </a:solidFill>
            <a:ln>
              <a:noFill/>
            </a:ln>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E8-4939-80E3-28C8998B12B6}"/>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India!$B$5:$G$5</c:f>
              <c:strCache>
                <c:ptCount val="6"/>
                <c:pt idx="0">
                  <c:v>2007-08</c:v>
                </c:pt>
                <c:pt idx="1">
                  <c:v>2008-09</c:v>
                </c:pt>
                <c:pt idx="2">
                  <c:v>2009-10</c:v>
                </c:pt>
                <c:pt idx="3">
                  <c:v>2010-11</c:v>
                </c:pt>
                <c:pt idx="4">
                  <c:v>2011-12</c:v>
                </c:pt>
                <c:pt idx="5">
                  <c:v>2012-13 *</c:v>
                </c:pt>
              </c:strCache>
            </c:strRef>
          </c:cat>
          <c:val>
            <c:numRef>
              <c:f>India!$B$7:$G$7</c:f>
              <c:numCache>
                <c:formatCode>General</c:formatCode>
                <c:ptCount val="6"/>
                <c:pt idx="0">
                  <c:v>9051.6</c:v>
                </c:pt>
                <c:pt idx="1">
                  <c:v>10169.099999999999</c:v>
                </c:pt>
                <c:pt idx="2">
                  <c:v>8820.4</c:v>
                </c:pt>
                <c:pt idx="3">
                  <c:v>11490.599999999999</c:v>
                </c:pt>
                <c:pt idx="4">
                  <c:v>11686.9</c:v>
                </c:pt>
                <c:pt idx="5">
                  <c:v>3733.6</c:v>
                </c:pt>
              </c:numCache>
            </c:numRef>
          </c:val>
          <c:extLst>
            <c:ext xmlns:c16="http://schemas.microsoft.com/office/drawing/2014/chart" uri="{C3380CC4-5D6E-409C-BE32-E72D297353CC}">
              <c16:uniqueId val="{00000001-21E8-4939-80E3-28C8998B12B6}"/>
            </c:ext>
          </c:extLst>
        </c:ser>
        <c:ser>
          <c:idx val="0"/>
          <c:order val="1"/>
          <c:tx>
            <c:strRef>
              <c:f>India!$A$6</c:f>
              <c:strCache>
                <c:ptCount val="1"/>
                <c:pt idx="0">
                  <c:v>Domestic Budget Support</c:v>
                </c:pt>
              </c:strCache>
            </c:strRef>
          </c:tx>
          <c:spPr>
            <a:solidFill>
              <a:srgbClr val="88C540"/>
            </a:solidFill>
            <a:ln w="38100">
              <a:noFill/>
            </a:ln>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E8-4939-80E3-28C8998B12B6}"/>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India!$B$5:$G$5</c:f>
              <c:strCache>
                <c:ptCount val="6"/>
                <c:pt idx="0">
                  <c:v>2007-08</c:v>
                </c:pt>
                <c:pt idx="1">
                  <c:v>2008-09</c:v>
                </c:pt>
                <c:pt idx="2">
                  <c:v>2009-10</c:v>
                </c:pt>
                <c:pt idx="3">
                  <c:v>2010-11</c:v>
                </c:pt>
                <c:pt idx="4">
                  <c:v>2011-12</c:v>
                </c:pt>
                <c:pt idx="5">
                  <c:v>2012-13 *</c:v>
                </c:pt>
              </c:strCache>
            </c:strRef>
          </c:cat>
          <c:val>
            <c:numRef>
              <c:f>India!$B$6:$G$6</c:f>
              <c:numCache>
                <c:formatCode>General</c:formatCode>
                <c:ptCount val="6"/>
                <c:pt idx="0">
                  <c:v>2873.8</c:v>
                </c:pt>
                <c:pt idx="1">
                  <c:v>1880</c:v>
                </c:pt>
                <c:pt idx="2">
                  <c:v>2007.5</c:v>
                </c:pt>
                <c:pt idx="3">
                  <c:v>3032.2</c:v>
                </c:pt>
                <c:pt idx="4">
                  <c:v>1362.7</c:v>
                </c:pt>
                <c:pt idx="5">
                  <c:v>9427.1</c:v>
                </c:pt>
              </c:numCache>
            </c:numRef>
          </c:val>
          <c:extLst>
            <c:ext xmlns:c16="http://schemas.microsoft.com/office/drawing/2014/chart" uri="{C3380CC4-5D6E-409C-BE32-E72D297353CC}">
              <c16:uniqueId val="{00000003-21E8-4939-80E3-28C8998B12B6}"/>
            </c:ext>
          </c:extLst>
        </c:ser>
        <c:dLbls>
          <c:showLegendKey val="0"/>
          <c:showVal val="0"/>
          <c:showCatName val="0"/>
          <c:showSerName val="0"/>
          <c:showPercent val="0"/>
          <c:showBubbleSize val="0"/>
        </c:dLbls>
        <c:gapWidth val="150"/>
        <c:overlap val="100"/>
        <c:axId val="158319744"/>
        <c:axId val="158321280"/>
      </c:barChart>
      <c:lineChart>
        <c:grouping val="standard"/>
        <c:varyColors val="0"/>
        <c:ser>
          <c:idx val="1"/>
          <c:order val="2"/>
          <c:tx>
            <c:strRef>
              <c:f>India!$A$12</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E8-4939-80E3-28C8998B12B6}"/>
                </c:ext>
              </c:extLst>
            </c:dLbl>
            <c:numFmt formatCode="#,##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India!$B$5:$G$5</c:f>
              <c:strCache>
                <c:ptCount val="6"/>
                <c:pt idx="0">
                  <c:v>2007-08</c:v>
                </c:pt>
                <c:pt idx="1">
                  <c:v>2008-09</c:v>
                </c:pt>
                <c:pt idx="2">
                  <c:v>2009-10</c:v>
                </c:pt>
                <c:pt idx="3">
                  <c:v>2010-11</c:v>
                </c:pt>
                <c:pt idx="4">
                  <c:v>2011-12</c:v>
                </c:pt>
                <c:pt idx="5">
                  <c:v>2012-13 *</c:v>
                </c:pt>
              </c:strCache>
            </c:strRef>
          </c:cat>
          <c:val>
            <c:numRef>
              <c:f>India!$B$12:$G$12</c:f>
              <c:numCache>
                <c:formatCode>_-* #,##0_-;\-* #,##0_-;_-* "-"??_-;_-@_-</c:formatCode>
                <c:ptCount val="6"/>
                <c:pt idx="0">
                  <c:v>11925.4</c:v>
                </c:pt>
                <c:pt idx="1">
                  <c:v>12049.1</c:v>
                </c:pt>
                <c:pt idx="2">
                  <c:v>10827.9</c:v>
                </c:pt>
                <c:pt idx="3">
                  <c:v>14522.8</c:v>
                </c:pt>
                <c:pt idx="4">
                  <c:v>13049.6</c:v>
                </c:pt>
                <c:pt idx="5">
                  <c:v>13160.7</c:v>
                </c:pt>
              </c:numCache>
            </c:numRef>
          </c:val>
          <c:smooth val="1"/>
          <c:extLst>
            <c:ext xmlns:c16="http://schemas.microsoft.com/office/drawing/2014/chart" uri="{C3380CC4-5D6E-409C-BE32-E72D297353CC}">
              <c16:uniqueId val="{00000005-21E8-4939-80E3-28C8998B12B6}"/>
            </c:ext>
          </c:extLst>
        </c:ser>
        <c:dLbls>
          <c:showLegendKey val="0"/>
          <c:showVal val="0"/>
          <c:showCatName val="0"/>
          <c:showSerName val="0"/>
          <c:showPercent val="0"/>
          <c:showBubbleSize val="0"/>
        </c:dLbls>
        <c:marker val="1"/>
        <c:smooth val="0"/>
        <c:axId val="158319744"/>
        <c:axId val="158321280"/>
      </c:lineChart>
      <c:catAx>
        <c:axId val="158319744"/>
        <c:scaling>
          <c:orientation val="minMax"/>
        </c:scaling>
        <c:delete val="0"/>
        <c:axPos val="b"/>
        <c:numFmt formatCode="General" sourceLinked="1"/>
        <c:majorTickMark val="out"/>
        <c:minorTickMark val="none"/>
        <c:tickLblPos val="nextTo"/>
        <c:crossAx val="158321280"/>
        <c:crosses val="autoZero"/>
        <c:auto val="1"/>
        <c:lblAlgn val="ctr"/>
        <c:lblOffset val="100"/>
        <c:noMultiLvlLbl val="0"/>
      </c:catAx>
      <c:valAx>
        <c:axId val="158321280"/>
        <c:scaling>
          <c:orientation val="minMax"/>
          <c:min val="0"/>
        </c:scaling>
        <c:delete val="0"/>
        <c:axPos val="l"/>
        <c:majorGridlines>
          <c:spPr>
            <a:ln>
              <a:solidFill>
                <a:schemeClr val="tx2">
                  <a:lumMod val="20000"/>
                  <a:lumOff val="80000"/>
                </a:schemeClr>
              </a:solidFill>
              <a:prstDash val="sysDash"/>
            </a:ln>
          </c:spPr>
        </c:majorGridlines>
        <c:title>
          <c:tx>
            <c:rich>
              <a:bodyPr rot="-5400000" vert="horz"/>
              <a:lstStyle/>
              <a:p>
                <a:pPr>
                  <a:defRPr/>
                </a:pPr>
                <a:r>
                  <a:rPr lang="en-US"/>
                  <a:t>INR million</a:t>
                </a:r>
              </a:p>
            </c:rich>
          </c:tx>
          <c:overlay val="0"/>
        </c:title>
        <c:numFmt formatCode="#,##0" sourceLinked="0"/>
        <c:majorTickMark val="out"/>
        <c:minorTickMark val="none"/>
        <c:tickLblPos val="nextTo"/>
        <c:crossAx val="158319744"/>
        <c:crosses val="autoZero"/>
        <c:crossBetween val="between"/>
      </c:valAx>
    </c:plotArea>
    <c:legend>
      <c:legendPos val="r"/>
      <c:layout>
        <c:manualLayout>
          <c:xMode val="edge"/>
          <c:yMode val="edge"/>
          <c:x val="9.9096036266078297E-2"/>
          <c:y val="0.83977873542366333"/>
          <c:w val="0.86244578225184576"/>
          <c:h val="9.8968368820478367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9271241704345"/>
          <c:y val="8.0975602439483346E-2"/>
          <c:w val="0.63908472309772402"/>
          <c:h val="0.78744333310001458"/>
        </c:manualLayout>
      </c:layout>
      <c:barChart>
        <c:barDir val="col"/>
        <c:grouping val="percentStacked"/>
        <c:varyColors val="0"/>
        <c:ser>
          <c:idx val="0"/>
          <c:order val="0"/>
          <c:tx>
            <c:strRef>
              <c:f>'[RMM 2012 Poster Template_India_DH (24 Oct 2012).xlsx]Master (ART, PMTCT, Funding)'!$B$18</c:f>
              <c:strCache>
                <c:ptCount val="1"/>
                <c:pt idx="0">
                  <c:v>Prevention </c:v>
                </c:pt>
              </c:strCache>
            </c:strRef>
          </c:tx>
          <c:spPr>
            <a:solidFill>
              <a:srgbClr val="88C540"/>
            </a:solidFill>
          </c:spPr>
          <c:invertIfNegative val="0"/>
          <c:dLbls>
            <c:numFmt formatCode="[$$-409]#,##0" sourceLinked="0"/>
            <c:spPr>
              <a:noFill/>
              <a:ln>
                <a:noFill/>
              </a:ln>
              <a:effectLst/>
            </c:spPr>
            <c:txPr>
              <a:bodyPr/>
              <a:lstStyle/>
              <a:p>
                <a:pPr>
                  <a:defRPr sz="12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Funding)'!$G$17:$I$17</c:f>
              <c:strCache>
                <c:ptCount val="3"/>
                <c:pt idx="0">
                  <c:v>2009-10</c:v>
                </c:pt>
                <c:pt idx="1">
                  <c:v>2010-11</c:v>
                </c:pt>
                <c:pt idx="2">
                  <c:v>2011-12</c:v>
                </c:pt>
              </c:strCache>
            </c:strRef>
          </c:cat>
          <c:val>
            <c:numRef>
              <c:f>'[RMM 2012 Poster Template_India_DH (24 Oct 2012).xlsx]Master (ART, PMTCT, Funding)'!$G$18:$I$18</c:f>
              <c:numCache>
                <c:formatCode>#,##0</c:formatCode>
                <c:ptCount val="3"/>
                <c:pt idx="0">
                  <c:v>71989108.700000003</c:v>
                </c:pt>
                <c:pt idx="1">
                  <c:v>147661571.10869566</c:v>
                </c:pt>
                <c:pt idx="2">
                  <c:v>165101738.65217391</c:v>
                </c:pt>
              </c:numCache>
            </c:numRef>
          </c:val>
          <c:extLst>
            <c:ext xmlns:c16="http://schemas.microsoft.com/office/drawing/2014/chart" uri="{C3380CC4-5D6E-409C-BE32-E72D297353CC}">
              <c16:uniqueId val="{00000000-36E2-4E5A-AA1D-15DC1EAB48E3}"/>
            </c:ext>
          </c:extLst>
        </c:ser>
        <c:ser>
          <c:idx val="1"/>
          <c:order val="1"/>
          <c:tx>
            <c:strRef>
              <c:f>'[RMM 2012 Poster Template_India_DH (24 Oct 2012).xlsx]Master (ART, PMTCT, Funding)'!$B$19</c:f>
              <c:strCache>
                <c:ptCount val="1"/>
                <c:pt idx="0">
                  <c:v>Care and treatment </c:v>
                </c:pt>
              </c:strCache>
            </c:strRef>
          </c:tx>
          <c:spPr>
            <a:solidFill>
              <a:srgbClr val="EC008C"/>
            </a:solidFill>
          </c:spPr>
          <c:invertIfNegative val="0"/>
          <c:dLbls>
            <c:numFmt formatCode="[$$-409]#,##0" sourceLinked="0"/>
            <c:spPr>
              <a:noFill/>
              <a:ln>
                <a:noFill/>
              </a:ln>
              <a:effectLst/>
            </c:spPr>
            <c:txPr>
              <a:bodyPr/>
              <a:lstStyle/>
              <a:p>
                <a:pPr>
                  <a:defRPr sz="12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Funding)'!$G$17:$I$17</c:f>
              <c:strCache>
                <c:ptCount val="3"/>
                <c:pt idx="0">
                  <c:v>2009-10</c:v>
                </c:pt>
                <c:pt idx="1">
                  <c:v>2010-11</c:v>
                </c:pt>
                <c:pt idx="2">
                  <c:v>2011-12</c:v>
                </c:pt>
              </c:strCache>
            </c:strRef>
          </c:cat>
          <c:val>
            <c:numRef>
              <c:f>'[RMM 2012 Poster Template_India_DH (24 Oct 2012).xlsx]Master (ART, PMTCT, Funding)'!$G$19:$I$19</c:f>
              <c:numCache>
                <c:formatCode>#,##0</c:formatCode>
                <c:ptCount val="3"/>
                <c:pt idx="0">
                  <c:v>52244630.399999902</c:v>
                </c:pt>
                <c:pt idx="1">
                  <c:v>56065879.782608695</c:v>
                </c:pt>
                <c:pt idx="2">
                  <c:v>93441551.130434781</c:v>
                </c:pt>
              </c:numCache>
            </c:numRef>
          </c:val>
          <c:extLst>
            <c:ext xmlns:c16="http://schemas.microsoft.com/office/drawing/2014/chart" uri="{C3380CC4-5D6E-409C-BE32-E72D297353CC}">
              <c16:uniqueId val="{00000001-36E2-4E5A-AA1D-15DC1EAB48E3}"/>
            </c:ext>
          </c:extLst>
        </c:ser>
        <c:ser>
          <c:idx val="2"/>
          <c:order val="2"/>
          <c:tx>
            <c:strRef>
              <c:f>'[RMM 2012 Poster Template_India_DH (24 Oct 2012).xlsx]Master (ART, PMTCT, Funding)'!$B$20</c:f>
              <c:strCache>
                <c:ptCount val="1"/>
                <c:pt idx="0">
                  <c:v>Others </c:v>
                </c:pt>
              </c:strCache>
            </c:strRef>
          </c:tx>
          <c:spPr>
            <a:solidFill>
              <a:srgbClr val="00AEEF"/>
            </a:solidFill>
          </c:spPr>
          <c:invertIfNegative val="0"/>
          <c:dLbls>
            <c:numFmt formatCode="[$$-409]#,##0" sourceLinked="0"/>
            <c:spPr>
              <a:noFill/>
              <a:ln>
                <a:noFill/>
              </a:ln>
              <a:effectLst/>
            </c:spPr>
            <c:txPr>
              <a:bodyPr/>
              <a:lstStyle/>
              <a:p>
                <a:pPr>
                  <a:defRPr sz="12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Funding)'!$G$17:$I$17</c:f>
              <c:strCache>
                <c:ptCount val="3"/>
                <c:pt idx="0">
                  <c:v>2009-10</c:v>
                </c:pt>
                <c:pt idx="1">
                  <c:v>2010-11</c:v>
                </c:pt>
                <c:pt idx="2">
                  <c:v>2011-12</c:v>
                </c:pt>
              </c:strCache>
            </c:strRef>
          </c:cat>
          <c:val>
            <c:numRef>
              <c:f>'[RMM 2012 Poster Template_India_DH (24 Oct 2012).xlsx]Master (ART, PMTCT, Funding)'!$G$20:$I$20</c:f>
              <c:numCache>
                <c:formatCode>#,##0</c:formatCode>
                <c:ptCount val="3"/>
                <c:pt idx="0">
                  <c:v>15767825.900000095</c:v>
                </c:pt>
                <c:pt idx="1">
                  <c:v>20642644.217391305</c:v>
                </c:pt>
                <c:pt idx="2">
                  <c:v>21538308.891304348</c:v>
                </c:pt>
              </c:numCache>
            </c:numRef>
          </c:val>
          <c:extLst>
            <c:ext xmlns:c16="http://schemas.microsoft.com/office/drawing/2014/chart" uri="{C3380CC4-5D6E-409C-BE32-E72D297353CC}">
              <c16:uniqueId val="{00000002-36E2-4E5A-AA1D-15DC1EAB48E3}"/>
            </c:ext>
          </c:extLst>
        </c:ser>
        <c:dLbls>
          <c:showLegendKey val="0"/>
          <c:showVal val="0"/>
          <c:showCatName val="0"/>
          <c:showSerName val="0"/>
          <c:showPercent val="0"/>
          <c:showBubbleSize val="0"/>
        </c:dLbls>
        <c:gapWidth val="68"/>
        <c:overlap val="100"/>
        <c:axId val="158536832"/>
        <c:axId val="158538368"/>
      </c:barChart>
      <c:catAx>
        <c:axId val="158536832"/>
        <c:scaling>
          <c:orientation val="minMax"/>
        </c:scaling>
        <c:delete val="0"/>
        <c:axPos val="b"/>
        <c:numFmt formatCode="General" sourceLinked="1"/>
        <c:majorTickMark val="out"/>
        <c:minorTickMark val="none"/>
        <c:tickLblPos val="nextTo"/>
        <c:crossAx val="158538368"/>
        <c:crosses val="autoZero"/>
        <c:auto val="1"/>
        <c:lblAlgn val="ctr"/>
        <c:lblOffset val="100"/>
        <c:noMultiLvlLbl val="0"/>
      </c:catAx>
      <c:valAx>
        <c:axId val="158538368"/>
        <c:scaling>
          <c:orientation val="minMax"/>
        </c:scaling>
        <c:delete val="0"/>
        <c:axPos val="l"/>
        <c:majorGridlines>
          <c:spPr>
            <a:ln>
              <a:solidFill>
                <a:schemeClr val="bg1">
                  <a:lumMod val="65000"/>
                </a:schemeClr>
              </a:solidFill>
              <a:prstDash val="sysDash"/>
            </a:ln>
          </c:spPr>
        </c:majorGridlines>
        <c:title>
          <c:tx>
            <c:rich>
              <a:bodyPr rot="-5400000" vert="horz"/>
              <a:lstStyle/>
              <a:p>
                <a:pPr>
                  <a:defRPr/>
                </a:pPr>
                <a:r>
                  <a:rPr lang="en-GB"/>
                  <a:t>USD</a:t>
                </a:r>
              </a:p>
            </c:rich>
          </c:tx>
          <c:layout>
            <c:manualLayout>
              <c:xMode val="edge"/>
              <c:yMode val="edge"/>
              <c:x val="2.5927128683761288E-2"/>
              <c:y val="0.14015729557309428"/>
            </c:manualLayout>
          </c:layout>
          <c:overlay val="0"/>
        </c:title>
        <c:numFmt formatCode="0%" sourceLinked="1"/>
        <c:majorTickMark val="out"/>
        <c:minorTickMark val="none"/>
        <c:tickLblPos val="nextTo"/>
        <c:crossAx val="158536832"/>
        <c:crosses val="autoZero"/>
        <c:crossBetween val="between"/>
      </c:valAx>
    </c:plotArea>
    <c:legend>
      <c:legendPos val="r"/>
      <c:layout>
        <c:manualLayout>
          <c:xMode val="edge"/>
          <c:yMode val="edge"/>
          <c:x val="0.78069368544733619"/>
          <c:y val="0.17899604479355385"/>
          <c:w val="0.20701596667588465"/>
          <c:h val="0.503749310270537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669543848877741E-2"/>
          <c:y val="8.169092123845445E-2"/>
          <c:w val="0.57645796918319048"/>
          <c:h val="0.81888918503386643"/>
        </c:manualLayout>
      </c:layout>
      <c:barChart>
        <c:barDir val="col"/>
        <c:grouping val="percentStacked"/>
        <c:varyColors val="0"/>
        <c:ser>
          <c:idx val="0"/>
          <c:order val="0"/>
          <c:tx>
            <c:strRef>
              <c:f>'[RMM 2012 Poster Template_India_DH (24 Oct 2012).xlsx]Master (ART, PMTCT, Funding)'!$B$23</c:f>
              <c:strCache>
                <c:ptCount val="1"/>
                <c:pt idx="0">
                  <c:v>% on female sex workers </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Funding)'!$G$22:$I$22</c:f>
              <c:strCache>
                <c:ptCount val="3"/>
                <c:pt idx="0">
                  <c:v>2009-10</c:v>
                </c:pt>
                <c:pt idx="1">
                  <c:v>2010-11</c:v>
                </c:pt>
                <c:pt idx="2">
                  <c:v>2011-12</c:v>
                </c:pt>
              </c:strCache>
            </c:strRef>
          </c:cat>
          <c:val>
            <c:numRef>
              <c:f>'[RMM 2012 Poster Template_India_DH (24 Oct 2012).xlsx]Master (ART, PMTCT, Funding)'!$G$23:$I$23</c:f>
              <c:numCache>
                <c:formatCode>#,##0.0</c:formatCode>
                <c:ptCount val="3"/>
                <c:pt idx="0">
                  <c:v>9.89</c:v>
                </c:pt>
                <c:pt idx="1">
                  <c:v>8.7100000000000009</c:v>
                </c:pt>
                <c:pt idx="2">
                  <c:v>8.17</c:v>
                </c:pt>
              </c:numCache>
            </c:numRef>
          </c:val>
          <c:extLst>
            <c:ext xmlns:c16="http://schemas.microsoft.com/office/drawing/2014/chart" uri="{C3380CC4-5D6E-409C-BE32-E72D297353CC}">
              <c16:uniqueId val="{00000000-7AA6-4539-A4D1-22E6187A5755}"/>
            </c:ext>
          </c:extLst>
        </c:ser>
        <c:ser>
          <c:idx val="1"/>
          <c:order val="1"/>
          <c:tx>
            <c:strRef>
              <c:f>'[RMM 2012 Poster Template_India_DH (24 Oct 2012).xlsx]Master (ART, PMTCT, Funding)'!$B$24</c:f>
              <c:strCache>
                <c:ptCount val="1"/>
                <c:pt idx="0">
                  <c:v>% on men who have sex with men </c:v>
                </c:pt>
              </c:strCache>
            </c:strRef>
          </c:tx>
          <c:spPr>
            <a:solidFill>
              <a:srgbClr val="EC008C"/>
            </a:solidFill>
          </c:spPr>
          <c:invertIfNegative val="0"/>
          <c:dLbls>
            <c:dLbl>
              <c:idx val="2"/>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AA6-4539-A4D1-22E6187A57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Funding)'!$G$22:$I$22</c:f>
              <c:strCache>
                <c:ptCount val="3"/>
                <c:pt idx="0">
                  <c:v>2009-10</c:v>
                </c:pt>
                <c:pt idx="1">
                  <c:v>2010-11</c:v>
                </c:pt>
                <c:pt idx="2">
                  <c:v>2011-12</c:v>
                </c:pt>
              </c:strCache>
            </c:strRef>
          </c:cat>
          <c:val>
            <c:numRef>
              <c:f>'[RMM 2012 Poster Template_India_DH (24 Oct 2012).xlsx]Master (ART, PMTCT, Funding)'!$G$24:$I$24</c:f>
              <c:numCache>
                <c:formatCode>#,##0.0</c:formatCode>
                <c:ptCount val="3"/>
                <c:pt idx="0">
                  <c:v>2.19</c:v>
                </c:pt>
                <c:pt idx="1">
                  <c:v>1.92</c:v>
                </c:pt>
                <c:pt idx="2">
                  <c:v>1.8</c:v>
                </c:pt>
              </c:numCache>
            </c:numRef>
          </c:val>
          <c:extLst>
            <c:ext xmlns:c16="http://schemas.microsoft.com/office/drawing/2014/chart" uri="{C3380CC4-5D6E-409C-BE32-E72D297353CC}">
              <c16:uniqueId val="{00000002-7AA6-4539-A4D1-22E6187A5755}"/>
            </c:ext>
          </c:extLst>
        </c:ser>
        <c:ser>
          <c:idx val="2"/>
          <c:order val="2"/>
          <c:tx>
            <c:strRef>
              <c:f>'[RMM 2012 Poster Template_India_DH (24 Oct 2012).xlsx]Master (ART, PMTCT, Funding)'!$B$25</c:f>
              <c:strCache>
                <c:ptCount val="1"/>
                <c:pt idx="0">
                  <c:v>% on people who inject drugs </c:v>
                </c:pt>
              </c:strCache>
            </c:strRef>
          </c:tx>
          <c:spPr>
            <a:solidFill>
              <a:srgbClr val="00AEEF"/>
            </a:solidFill>
          </c:spPr>
          <c:invertIfNegative val="0"/>
          <c:dLbls>
            <c:dLbl>
              <c:idx val="2"/>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AA6-4539-A4D1-22E6187A57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Funding)'!$G$22:$I$22</c:f>
              <c:strCache>
                <c:ptCount val="3"/>
                <c:pt idx="0">
                  <c:v>2009-10</c:v>
                </c:pt>
                <c:pt idx="1">
                  <c:v>2010-11</c:v>
                </c:pt>
                <c:pt idx="2">
                  <c:v>2011-12</c:v>
                </c:pt>
              </c:strCache>
            </c:strRef>
          </c:cat>
          <c:val>
            <c:numRef>
              <c:f>'[RMM 2012 Poster Template_India_DH (24 Oct 2012).xlsx]Master (ART, PMTCT, Funding)'!$G$25:$I$25</c:f>
              <c:numCache>
                <c:formatCode>#,##0.0</c:formatCode>
                <c:ptCount val="3"/>
                <c:pt idx="0" formatCode="#,##0">
                  <c:v>4.96</c:v>
                </c:pt>
                <c:pt idx="1">
                  <c:v>4.3600000000000003</c:v>
                </c:pt>
                <c:pt idx="2">
                  <c:v>4.0999999999999996</c:v>
                </c:pt>
              </c:numCache>
            </c:numRef>
          </c:val>
          <c:extLst>
            <c:ext xmlns:c16="http://schemas.microsoft.com/office/drawing/2014/chart" uri="{C3380CC4-5D6E-409C-BE32-E72D297353CC}">
              <c16:uniqueId val="{00000004-7AA6-4539-A4D1-22E6187A5755}"/>
            </c:ext>
          </c:extLst>
        </c:ser>
        <c:ser>
          <c:idx val="3"/>
          <c:order val="3"/>
          <c:tx>
            <c:strRef>
              <c:f>'[RMM 2012 Poster Template_India_DH (24 Oct 2012).xlsx]Master (ART, PMTCT, Funding)'!$B$26</c:f>
              <c:strCache>
                <c:ptCount val="1"/>
                <c:pt idx="0">
                  <c:v>Others </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Funding)'!$G$22:$I$22</c:f>
              <c:strCache>
                <c:ptCount val="3"/>
                <c:pt idx="0">
                  <c:v>2009-10</c:v>
                </c:pt>
                <c:pt idx="1">
                  <c:v>2010-11</c:v>
                </c:pt>
                <c:pt idx="2">
                  <c:v>2011-12</c:v>
                </c:pt>
              </c:strCache>
            </c:strRef>
          </c:cat>
          <c:val>
            <c:numRef>
              <c:f>'[RMM 2012 Poster Template_India_DH (24 Oct 2012).xlsx]Master (ART, PMTCT, Funding)'!$G$26:$I$26</c:f>
              <c:numCache>
                <c:formatCode>#,##0</c:formatCode>
                <c:ptCount val="3"/>
                <c:pt idx="0">
                  <c:v>82.960000000000008</c:v>
                </c:pt>
                <c:pt idx="1">
                  <c:v>85.009999999999991</c:v>
                </c:pt>
                <c:pt idx="2">
                  <c:v>85.93</c:v>
                </c:pt>
              </c:numCache>
            </c:numRef>
          </c:val>
          <c:extLst>
            <c:ext xmlns:c16="http://schemas.microsoft.com/office/drawing/2014/chart" uri="{C3380CC4-5D6E-409C-BE32-E72D297353CC}">
              <c16:uniqueId val="{00000005-7AA6-4539-A4D1-22E6187A5755}"/>
            </c:ext>
          </c:extLst>
        </c:ser>
        <c:dLbls>
          <c:showLegendKey val="0"/>
          <c:showVal val="0"/>
          <c:showCatName val="0"/>
          <c:showSerName val="0"/>
          <c:showPercent val="0"/>
          <c:showBubbleSize val="0"/>
        </c:dLbls>
        <c:gapWidth val="71"/>
        <c:overlap val="100"/>
        <c:axId val="158616576"/>
        <c:axId val="158634752"/>
      </c:barChart>
      <c:catAx>
        <c:axId val="158616576"/>
        <c:scaling>
          <c:orientation val="minMax"/>
        </c:scaling>
        <c:delete val="0"/>
        <c:axPos val="b"/>
        <c:numFmt formatCode="General" sourceLinked="1"/>
        <c:majorTickMark val="out"/>
        <c:minorTickMark val="none"/>
        <c:tickLblPos val="nextTo"/>
        <c:crossAx val="158634752"/>
        <c:crosses val="autoZero"/>
        <c:auto val="1"/>
        <c:lblAlgn val="ctr"/>
        <c:lblOffset val="100"/>
        <c:noMultiLvlLbl val="0"/>
      </c:catAx>
      <c:valAx>
        <c:axId val="158634752"/>
        <c:scaling>
          <c:orientation val="minMax"/>
        </c:scaling>
        <c:delete val="0"/>
        <c:axPos val="l"/>
        <c:majorGridlines>
          <c:spPr>
            <a:ln>
              <a:solidFill>
                <a:schemeClr val="bg1">
                  <a:lumMod val="75000"/>
                </a:schemeClr>
              </a:solidFill>
              <a:prstDash val="sysDot"/>
            </a:ln>
          </c:spPr>
        </c:majorGridlines>
        <c:numFmt formatCode="0%" sourceLinked="1"/>
        <c:majorTickMark val="out"/>
        <c:minorTickMark val="none"/>
        <c:tickLblPos val="nextTo"/>
        <c:crossAx val="158616576"/>
        <c:crosses val="autoZero"/>
        <c:crossBetween val="between"/>
      </c:valAx>
    </c:plotArea>
    <c:legend>
      <c:legendPos val="r"/>
      <c:layout>
        <c:manualLayout>
          <c:xMode val="edge"/>
          <c:yMode val="edge"/>
          <c:x val="0.65371987310815005"/>
          <c:y val="0.19868499459655994"/>
          <c:w val="0.33672924887687505"/>
          <c:h val="0.7039695084384561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'Prevention cov'!$B$54</c:f>
              <c:strCache>
                <c:ptCount val="1"/>
                <c:pt idx="0">
                  <c:v>MSM</c:v>
                </c:pt>
              </c:strCache>
            </c:strRef>
          </c:tx>
          <c:spPr>
            <a:solidFill>
              <a:srgbClr val="F78E1E"/>
            </a:solidFill>
            <a:ln>
              <a:noFill/>
            </a:ln>
            <a:effectLst/>
          </c:spPr>
          <c:invertIfNegative val="0"/>
          <c:dPt>
            <c:idx val="3"/>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5-F44A-46B8-8257-7C36B9D831BD}"/>
              </c:ext>
            </c:extLst>
          </c:dPt>
          <c:dPt>
            <c:idx val="4"/>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8-F44A-46B8-8257-7C36B9D831B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cov'!$A$55:$A$59</c:f>
              <c:strCache>
                <c:ptCount val="5"/>
                <c:pt idx="0">
                  <c:v>Received condoms</c:v>
                </c:pt>
                <c:pt idx="1">
                  <c:v>Received counseling
 on condom use 
and safe sex behavior</c:v>
                </c:pt>
                <c:pt idx="2">
                  <c:v>Medical check-ups
 for STI</c:v>
                </c:pt>
                <c:pt idx="3">
                  <c:v>Received at least 
one service *</c:v>
                </c:pt>
                <c:pt idx="4">
                  <c:v>Received at least
 three services *</c:v>
                </c:pt>
              </c:strCache>
            </c:strRef>
          </c:cat>
          <c:val>
            <c:numRef>
              <c:f>'Prevention cov'!$B$55:$B$59</c:f>
              <c:numCache>
                <c:formatCode>0</c:formatCode>
                <c:ptCount val="5"/>
                <c:pt idx="0">
                  <c:v>86.4</c:v>
                </c:pt>
                <c:pt idx="1">
                  <c:v>78.5</c:v>
                </c:pt>
                <c:pt idx="2">
                  <c:v>58.9</c:v>
                </c:pt>
                <c:pt idx="3">
                  <c:v>91.6</c:v>
                </c:pt>
                <c:pt idx="4">
                  <c:v>65.7</c:v>
                </c:pt>
              </c:numCache>
            </c:numRef>
          </c:val>
          <c:extLst>
            <c:ext xmlns:c16="http://schemas.microsoft.com/office/drawing/2014/chart" uri="{C3380CC4-5D6E-409C-BE32-E72D297353CC}">
              <c16:uniqueId val="{00000000-F44A-46B8-8257-7C36B9D831BD}"/>
            </c:ext>
          </c:extLst>
        </c:ser>
        <c:ser>
          <c:idx val="1"/>
          <c:order val="1"/>
          <c:tx>
            <c:strRef>
              <c:f>'Prevention cov'!$C$54</c:f>
              <c:strCache>
                <c:ptCount val="1"/>
                <c:pt idx="0">
                  <c:v>FSW</c:v>
                </c:pt>
              </c:strCache>
            </c:strRef>
          </c:tx>
          <c:spPr>
            <a:solidFill>
              <a:srgbClr val="00A99A"/>
            </a:solidFill>
            <a:ln>
              <a:noFill/>
            </a:ln>
            <a:effectLst/>
          </c:spPr>
          <c:invertIfNegative val="0"/>
          <c:dPt>
            <c:idx val="3"/>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6-F44A-46B8-8257-7C36B9D831BD}"/>
              </c:ext>
            </c:extLst>
          </c:dPt>
          <c:dPt>
            <c:idx val="4"/>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9-F44A-46B8-8257-7C36B9D831B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cov'!$A$55:$A$59</c:f>
              <c:strCache>
                <c:ptCount val="5"/>
                <c:pt idx="0">
                  <c:v>Received condoms</c:v>
                </c:pt>
                <c:pt idx="1">
                  <c:v>Received counseling
 on condom use 
and safe sex behavior</c:v>
                </c:pt>
                <c:pt idx="2">
                  <c:v>Medical check-ups
 for STI</c:v>
                </c:pt>
                <c:pt idx="3">
                  <c:v>Received at least 
one service *</c:v>
                </c:pt>
                <c:pt idx="4">
                  <c:v>Received at least
 three services *</c:v>
                </c:pt>
              </c:strCache>
            </c:strRef>
          </c:cat>
          <c:val>
            <c:numRef>
              <c:f>'Prevention cov'!$C$55:$C$59</c:f>
              <c:numCache>
                <c:formatCode>0</c:formatCode>
                <c:ptCount val="5"/>
                <c:pt idx="0">
                  <c:v>92.6</c:v>
                </c:pt>
                <c:pt idx="1">
                  <c:v>86.5</c:v>
                </c:pt>
                <c:pt idx="2">
                  <c:v>71.8</c:v>
                </c:pt>
                <c:pt idx="3">
                  <c:v>95.9</c:v>
                </c:pt>
                <c:pt idx="4">
                  <c:v>76.8</c:v>
                </c:pt>
              </c:numCache>
            </c:numRef>
          </c:val>
          <c:extLst>
            <c:ext xmlns:c16="http://schemas.microsoft.com/office/drawing/2014/chart" uri="{C3380CC4-5D6E-409C-BE32-E72D297353CC}">
              <c16:uniqueId val="{00000001-F44A-46B8-8257-7C36B9D831BD}"/>
            </c:ext>
          </c:extLst>
        </c:ser>
        <c:ser>
          <c:idx val="2"/>
          <c:order val="2"/>
          <c:tx>
            <c:strRef>
              <c:f>'Prevention cov'!$D$54</c:f>
              <c:strCache>
                <c:ptCount val="1"/>
                <c:pt idx="0">
                  <c:v>Hijra</c:v>
                </c:pt>
              </c:strCache>
            </c:strRef>
          </c:tx>
          <c:spPr>
            <a:solidFill>
              <a:srgbClr val="CDC884"/>
            </a:solidFill>
            <a:ln>
              <a:noFill/>
            </a:ln>
            <a:effectLst/>
          </c:spPr>
          <c:invertIfNegative val="0"/>
          <c:dPt>
            <c:idx val="3"/>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7-F44A-46B8-8257-7C36B9D831BD}"/>
              </c:ext>
            </c:extLst>
          </c:dPt>
          <c:dPt>
            <c:idx val="4"/>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A-F44A-46B8-8257-7C36B9D831B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cov'!$A$55:$A$59</c:f>
              <c:strCache>
                <c:ptCount val="5"/>
                <c:pt idx="0">
                  <c:v>Received condoms</c:v>
                </c:pt>
                <c:pt idx="1">
                  <c:v>Received counseling
 on condom use 
and safe sex behavior</c:v>
                </c:pt>
                <c:pt idx="2">
                  <c:v>Medical check-ups
 for STI</c:v>
                </c:pt>
                <c:pt idx="3">
                  <c:v>Received at least 
one service *</c:v>
                </c:pt>
                <c:pt idx="4">
                  <c:v>Received at least
 three services *</c:v>
                </c:pt>
              </c:strCache>
            </c:strRef>
          </c:cat>
          <c:val>
            <c:numRef>
              <c:f>'Prevention cov'!$D$55:$D$59</c:f>
              <c:numCache>
                <c:formatCode>0</c:formatCode>
                <c:ptCount val="5"/>
                <c:pt idx="0">
                  <c:v>89.4</c:v>
                </c:pt>
                <c:pt idx="1">
                  <c:v>77.599999999999994</c:v>
                </c:pt>
                <c:pt idx="2">
                  <c:v>59.1</c:v>
                </c:pt>
                <c:pt idx="3">
                  <c:v>93.2</c:v>
                </c:pt>
                <c:pt idx="4">
                  <c:v>63.7</c:v>
                </c:pt>
              </c:numCache>
            </c:numRef>
          </c:val>
          <c:extLst>
            <c:ext xmlns:c16="http://schemas.microsoft.com/office/drawing/2014/chart" uri="{C3380CC4-5D6E-409C-BE32-E72D297353CC}">
              <c16:uniqueId val="{00000002-F44A-46B8-8257-7C36B9D831BD}"/>
            </c:ext>
          </c:extLst>
        </c:ser>
        <c:dLbls>
          <c:showLegendKey val="0"/>
          <c:showVal val="0"/>
          <c:showCatName val="0"/>
          <c:showSerName val="0"/>
          <c:showPercent val="0"/>
          <c:showBubbleSize val="0"/>
        </c:dLbls>
        <c:gapWidth val="219"/>
        <c:axId val="672856408"/>
        <c:axId val="672861656"/>
      </c:barChart>
      <c:scatterChart>
        <c:scatterStyle val="smoothMarker"/>
        <c:varyColors val="0"/>
        <c:ser>
          <c:idx val="3"/>
          <c:order val="3"/>
          <c:tx>
            <c:strRef>
              <c:f>'Prevention cov'!$J$5</c:f>
              <c:strCache>
                <c:ptCount val="1"/>
                <c:pt idx="0">
                  <c:v>threshold</c:v>
                </c:pt>
              </c:strCache>
            </c:strRef>
          </c:tx>
          <c:spPr>
            <a:ln w="22225" cap="rnd">
              <a:solidFill>
                <a:srgbClr val="E31837"/>
              </a:solidFill>
              <a:prstDash val="dash"/>
              <a:round/>
            </a:ln>
            <a:effectLst/>
          </c:spPr>
          <c:marker>
            <c:symbol val="none"/>
          </c:marker>
          <c:xVal>
            <c:numRef>
              <c:f>'Prevention cov'!$I$6:$I$7</c:f>
              <c:numCache>
                <c:formatCode>General</c:formatCode>
                <c:ptCount val="2"/>
                <c:pt idx="0">
                  <c:v>0</c:v>
                </c:pt>
                <c:pt idx="1">
                  <c:v>1</c:v>
                </c:pt>
              </c:numCache>
            </c:numRef>
          </c:xVal>
          <c:yVal>
            <c:numRef>
              <c:f>'Prevention cov'!$J$6:$J$7</c:f>
              <c:numCache>
                <c:formatCode>General</c:formatCode>
                <c:ptCount val="2"/>
                <c:pt idx="0">
                  <c:v>90</c:v>
                </c:pt>
                <c:pt idx="1">
                  <c:v>90</c:v>
                </c:pt>
              </c:numCache>
            </c:numRef>
          </c:yVal>
          <c:smooth val="1"/>
          <c:extLst>
            <c:ext xmlns:c16="http://schemas.microsoft.com/office/drawing/2014/chart" uri="{C3380CC4-5D6E-409C-BE32-E72D297353CC}">
              <c16:uniqueId val="{00000003-F44A-46B8-8257-7C36B9D831BD}"/>
            </c:ext>
          </c:extLst>
        </c:ser>
        <c:dLbls>
          <c:showLegendKey val="0"/>
          <c:showVal val="0"/>
          <c:showCatName val="0"/>
          <c:showSerName val="0"/>
          <c:showPercent val="0"/>
          <c:showBubbleSize val="0"/>
        </c:dLbls>
        <c:axId val="899706304"/>
        <c:axId val="899703352"/>
      </c:scatterChart>
      <c:catAx>
        <c:axId val="672856408"/>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3.3293326276503612E-4"/>
              <c:y val="1.7414460129261136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899703352"/>
        <c:scaling>
          <c:orientation val="minMax"/>
        </c:scaling>
        <c:delete val="1"/>
        <c:axPos val="r"/>
        <c:numFmt formatCode="General" sourceLinked="1"/>
        <c:majorTickMark val="out"/>
        <c:minorTickMark val="none"/>
        <c:tickLblPos val="nextTo"/>
        <c:crossAx val="899706304"/>
        <c:crosses val="max"/>
        <c:crossBetween val="midCat"/>
      </c:valAx>
      <c:valAx>
        <c:axId val="899706304"/>
        <c:scaling>
          <c:orientation val="minMax"/>
          <c:max val="1"/>
        </c:scaling>
        <c:delete val="1"/>
        <c:axPos val="t"/>
        <c:numFmt formatCode="General" sourceLinked="1"/>
        <c:majorTickMark val="out"/>
        <c:minorTickMark val="none"/>
        <c:tickLblPos val="nextTo"/>
        <c:crossAx val="899703352"/>
        <c:crosses val="max"/>
        <c:crossBetween val="midCat"/>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2014-15</a:t>
            </a:r>
          </a:p>
        </c:rich>
      </c:tx>
      <c:overlay val="0"/>
    </c:title>
    <c:autoTitleDeleted val="0"/>
    <c:plotArea>
      <c:layout>
        <c:manualLayout>
          <c:layoutTarget val="inner"/>
          <c:xMode val="edge"/>
          <c:yMode val="edge"/>
          <c:x val="0.11827216938230969"/>
          <c:y val="0.11330135508606741"/>
          <c:w val="0.84884542018871734"/>
          <c:h val="0.58240426385921484"/>
        </c:manualLayout>
      </c:layout>
      <c:barChart>
        <c:barDir val="col"/>
        <c:grouping val="clustered"/>
        <c:varyColors val="0"/>
        <c:ser>
          <c:idx val="0"/>
          <c:order val="0"/>
          <c:spPr>
            <a:solidFill>
              <a:srgbClr val="E31837"/>
            </a:solidFill>
            <a:ln>
              <a:noFill/>
            </a:ln>
          </c:spPr>
          <c:invertIfNegative val="0"/>
          <c:dPt>
            <c:idx val="0"/>
            <c:invertIfNegative val="0"/>
            <c:bubble3D val="0"/>
            <c:spPr>
              <a:solidFill>
                <a:srgbClr val="88C540"/>
              </a:solidFill>
              <a:ln>
                <a:noFill/>
              </a:ln>
            </c:spPr>
            <c:extLst>
              <c:ext xmlns:c16="http://schemas.microsoft.com/office/drawing/2014/chart" uri="{C3380CC4-5D6E-409C-BE32-E72D297353CC}">
                <c16:uniqueId val="{00000001-6B61-46D9-ACCD-27BA95566BEF}"/>
              </c:ext>
            </c:extLst>
          </c:dPt>
          <c:dPt>
            <c:idx val="1"/>
            <c:invertIfNegative val="0"/>
            <c:bubble3D val="0"/>
            <c:spPr>
              <a:solidFill>
                <a:srgbClr val="F78E1E"/>
              </a:solidFill>
              <a:ln>
                <a:noFill/>
              </a:ln>
            </c:spPr>
            <c:extLst>
              <c:ext xmlns:c16="http://schemas.microsoft.com/office/drawing/2014/chart" uri="{C3380CC4-5D6E-409C-BE32-E72D297353CC}">
                <c16:uniqueId val="{00000003-6B61-46D9-ACCD-27BA95566BEF}"/>
              </c:ext>
            </c:extLst>
          </c:dPt>
          <c:dPt>
            <c:idx val="2"/>
            <c:invertIfNegative val="0"/>
            <c:bubble3D val="0"/>
            <c:spPr>
              <a:solidFill>
                <a:srgbClr val="00AEEF"/>
              </a:solidFill>
              <a:ln>
                <a:noFill/>
              </a:ln>
            </c:spPr>
            <c:extLst>
              <c:ext xmlns:c16="http://schemas.microsoft.com/office/drawing/2014/chart" uri="{C3380CC4-5D6E-409C-BE32-E72D297353CC}">
                <c16:uniqueId val="{00000005-6B61-46D9-ACCD-27BA95566BE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KP_trend'!$L$6:$L$8</c:f>
              <c:strCache>
                <c:ptCount val="3"/>
                <c:pt idx="0">
                  <c:v>FSW</c:v>
                </c:pt>
                <c:pt idx="1">
                  <c:v>MSM</c:v>
                </c:pt>
                <c:pt idx="2">
                  <c:v>Male 
PWID</c:v>
                </c:pt>
              </c:strCache>
            </c:strRef>
          </c:cat>
          <c:val>
            <c:numRef>
              <c:f>'HIV Prev KP_trend'!$M$6:$M$8</c:f>
              <c:numCache>
                <c:formatCode>General</c:formatCode>
                <c:ptCount val="3"/>
                <c:pt idx="0">
                  <c:v>2.2000000000000002</c:v>
                </c:pt>
                <c:pt idx="1">
                  <c:v>4.3</c:v>
                </c:pt>
                <c:pt idx="2">
                  <c:v>9.9</c:v>
                </c:pt>
              </c:numCache>
            </c:numRef>
          </c:val>
          <c:extLst>
            <c:ext xmlns:c16="http://schemas.microsoft.com/office/drawing/2014/chart" uri="{C3380CC4-5D6E-409C-BE32-E72D297353CC}">
              <c16:uniqueId val="{00000006-6B61-46D9-ACCD-27BA95566BEF}"/>
            </c:ext>
          </c:extLst>
        </c:ser>
        <c:dLbls>
          <c:showLegendKey val="0"/>
          <c:showVal val="0"/>
          <c:showCatName val="0"/>
          <c:showSerName val="0"/>
          <c:showPercent val="0"/>
          <c:showBubbleSize val="0"/>
        </c:dLbls>
        <c:gapWidth val="150"/>
        <c:axId val="44895232"/>
        <c:axId val="44925696"/>
      </c:barChart>
      <c:scatterChart>
        <c:scatterStyle val="lineMarker"/>
        <c:varyColors val="0"/>
        <c:ser>
          <c:idx val="1"/>
          <c:order val="1"/>
          <c:tx>
            <c:strRef>
              <c:f>'HIV Prev KP_trend'!$R$5</c:f>
              <c:strCache>
                <c:ptCount val="1"/>
                <c:pt idx="0">
                  <c:v>targ</c:v>
                </c:pt>
              </c:strCache>
            </c:strRef>
          </c:tx>
          <c:spPr>
            <a:ln w="19050">
              <a:solidFill>
                <a:srgbClr val="E31837"/>
              </a:solidFill>
              <a:prstDash val="dash"/>
            </a:ln>
          </c:spPr>
          <c:marker>
            <c:symbol val="none"/>
          </c:marker>
          <c:xVal>
            <c:numRef>
              <c:f>'HIV Prev KP_trend'!$Q$6:$Q$7</c:f>
              <c:numCache>
                <c:formatCode>General</c:formatCode>
                <c:ptCount val="2"/>
                <c:pt idx="0">
                  <c:v>0</c:v>
                </c:pt>
                <c:pt idx="1">
                  <c:v>1</c:v>
                </c:pt>
              </c:numCache>
            </c:numRef>
          </c:xVal>
          <c:yVal>
            <c:numRef>
              <c:f>'HIV Prev KP_trend'!$R$6:$R$7</c:f>
              <c:numCache>
                <c:formatCode>General</c:formatCode>
                <c:ptCount val="2"/>
                <c:pt idx="0">
                  <c:v>5</c:v>
                </c:pt>
                <c:pt idx="1">
                  <c:v>5</c:v>
                </c:pt>
              </c:numCache>
            </c:numRef>
          </c:yVal>
          <c:smooth val="0"/>
          <c:extLst>
            <c:ext xmlns:c16="http://schemas.microsoft.com/office/drawing/2014/chart" uri="{C3380CC4-5D6E-409C-BE32-E72D297353CC}">
              <c16:uniqueId val="{00000007-6B61-46D9-ACCD-27BA95566BEF}"/>
            </c:ext>
          </c:extLst>
        </c:ser>
        <c:dLbls>
          <c:showLegendKey val="0"/>
          <c:showVal val="0"/>
          <c:showCatName val="0"/>
          <c:showSerName val="0"/>
          <c:showPercent val="0"/>
          <c:showBubbleSize val="0"/>
        </c:dLbls>
        <c:axId val="44929408"/>
        <c:axId val="44927616"/>
      </c:scatterChart>
      <c:catAx>
        <c:axId val="44895232"/>
        <c:scaling>
          <c:orientation val="minMax"/>
        </c:scaling>
        <c:delete val="0"/>
        <c:axPos val="b"/>
        <c:numFmt formatCode="General" sourceLinked="0"/>
        <c:majorTickMark val="out"/>
        <c:minorTickMark val="none"/>
        <c:tickLblPos val="nextTo"/>
        <c:crossAx val="44925696"/>
        <c:crosses val="autoZero"/>
        <c:auto val="1"/>
        <c:lblAlgn val="ctr"/>
        <c:lblOffset val="100"/>
        <c:noMultiLvlLbl val="0"/>
      </c:catAx>
      <c:valAx>
        <c:axId val="44925696"/>
        <c:scaling>
          <c:orientation val="minMax"/>
          <c:max val="10"/>
          <c:min val="0"/>
        </c:scaling>
        <c:delete val="0"/>
        <c:axPos val="l"/>
        <c:title>
          <c:tx>
            <c:rich>
              <a:bodyPr rot="0" vert="horz"/>
              <a:lstStyle/>
              <a:p>
                <a:pPr>
                  <a:defRPr/>
                </a:pPr>
                <a:r>
                  <a:rPr lang="en-US"/>
                  <a:t>%</a:t>
                </a:r>
              </a:p>
            </c:rich>
          </c:tx>
          <c:layout>
            <c:manualLayout>
              <c:xMode val="edge"/>
              <c:yMode val="edge"/>
              <c:x val="1.1360417871494877E-2"/>
              <c:y val="3.7979569182140127E-2"/>
            </c:manualLayout>
          </c:layout>
          <c:overlay val="0"/>
        </c:title>
        <c:numFmt formatCode="General" sourceLinked="1"/>
        <c:majorTickMark val="out"/>
        <c:minorTickMark val="none"/>
        <c:tickLblPos val="nextTo"/>
        <c:crossAx val="44895232"/>
        <c:crosses val="autoZero"/>
        <c:crossBetween val="between"/>
        <c:majorUnit val="2"/>
      </c:valAx>
      <c:valAx>
        <c:axId val="44927616"/>
        <c:scaling>
          <c:orientation val="minMax"/>
          <c:max val="10"/>
          <c:min val="0"/>
        </c:scaling>
        <c:delete val="1"/>
        <c:axPos val="r"/>
        <c:numFmt formatCode="General" sourceLinked="1"/>
        <c:majorTickMark val="out"/>
        <c:minorTickMark val="none"/>
        <c:tickLblPos val="nextTo"/>
        <c:crossAx val="44929408"/>
        <c:crosses val="max"/>
        <c:crossBetween val="midCat"/>
        <c:majorUnit val="1"/>
      </c:valAx>
      <c:valAx>
        <c:axId val="44929408"/>
        <c:scaling>
          <c:orientation val="minMax"/>
          <c:max val="1"/>
          <c:min val="0"/>
        </c:scaling>
        <c:delete val="1"/>
        <c:axPos val="t"/>
        <c:numFmt formatCode="General" sourceLinked="1"/>
        <c:majorTickMark val="out"/>
        <c:minorTickMark val="none"/>
        <c:tickLblPos val="nextTo"/>
        <c:crossAx val="44927616"/>
        <c:crosses val="max"/>
        <c:crossBetween val="midCat"/>
        <c:majorUnit val="0.5"/>
      </c:valAx>
    </c:plotArea>
    <c:plotVisOnly val="1"/>
    <c:dispBlanksAs val="gap"/>
    <c:showDLblsOverMax val="0"/>
  </c:chart>
  <c:spPr>
    <a:ln>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'Prevention cov'!$A$88</c:f>
              <c:strCache>
                <c:ptCount val="1"/>
                <c:pt idx="0">
                  <c:v>Tested for HIV</c:v>
                </c:pt>
              </c:strCache>
            </c:strRef>
          </c:tx>
          <c:spPr>
            <a:solidFill>
              <a:srgbClr val="00AEEF"/>
            </a:solidFill>
            <a:ln>
              <a:noFill/>
            </a:ln>
            <a:effectLst/>
          </c:spPr>
          <c:invertIfNegative val="0"/>
          <c:dPt>
            <c:idx val="0"/>
            <c:invertIfNegative val="0"/>
            <c:bubble3D val="0"/>
            <c:spPr>
              <a:solidFill>
                <a:srgbClr val="00A99A"/>
              </a:solidFill>
              <a:ln>
                <a:noFill/>
              </a:ln>
              <a:effectLst/>
            </c:spPr>
            <c:extLst>
              <c:ext xmlns:c16="http://schemas.microsoft.com/office/drawing/2014/chart" uri="{C3380CC4-5D6E-409C-BE32-E72D297353CC}">
                <c16:uniqueId val="{00000001-7234-41CD-96F3-4894CF9C1CA2}"/>
              </c:ext>
            </c:extLst>
          </c:dPt>
          <c:dPt>
            <c:idx val="1"/>
            <c:invertIfNegative val="0"/>
            <c:bubble3D val="0"/>
            <c:spPr>
              <a:solidFill>
                <a:srgbClr val="F78E1E"/>
              </a:solidFill>
              <a:ln>
                <a:noFill/>
              </a:ln>
              <a:effectLst/>
            </c:spPr>
            <c:extLst>
              <c:ext xmlns:c16="http://schemas.microsoft.com/office/drawing/2014/chart" uri="{C3380CC4-5D6E-409C-BE32-E72D297353CC}">
                <c16:uniqueId val="{00000003-7234-41CD-96F3-4894CF9C1CA2}"/>
              </c:ext>
            </c:extLst>
          </c:dPt>
          <c:dPt>
            <c:idx val="2"/>
            <c:invertIfNegative val="0"/>
            <c:bubble3D val="0"/>
            <c:spPr>
              <a:solidFill>
                <a:srgbClr val="CDC884"/>
              </a:solidFill>
              <a:ln>
                <a:noFill/>
              </a:ln>
              <a:effectLst/>
            </c:spPr>
            <c:extLst>
              <c:ext xmlns:c16="http://schemas.microsoft.com/office/drawing/2014/chart" uri="{C3380CC4-5D6E-409C-BE32-E72D297353CC}">
                <c16:uniqueId val="{00000005-7234-41CD-96F3-4894CF9C1CA2}"/>
              </c:ext>
            </c:extLst>
          </c:dPt>
          <c:dPt>
            <c:idx val="4"/>
            <c:invertIfNegative val="0"/>
            <c:bubble3D val="0"/>
            <c:spPr>
              <a:solidFill>
                <a:srgbClr val="00AEEF"/>
              </a:solidFill>
              <a:ln>
                <a:noFill/>
              </a:ln>
              <a:effectLst/>
            </c:spPr>
            <c:extLst>
              <c:ext xmlns:c16="http://schemas.microsoft.com/office/drawing/2014/chart" uri="{C3380CC4-5D6E-409C-BE32-E72D297353CC}">
                <c16:uniqueId val="{00000007-7234-41CD-96F3-4894CF9C1CA2}"/>
              </c:ext>
            </c:extLst>
          </c:dPt>
          <c:dPt>
            <c:idx val="5"/>
            <c:invertIfNegative val="0"/>
            <c:bubble3D val="0"/>
            <c:spPr>
              <a:solidFill>
                <a:srgbClr val="00AEEF"/>
              </a:solidFill>
              <a:ln>
                <a:noFill/>
              </a:ln>
              <a:effectLst/>
            </c:spPr>
            <c:extLst>
              <c:ext xmlns:c16="http://schemas.microsoft.com/office/drawing/2014/chart" uri="{C3380CC4-5D6E-409C-BE32-E72D297353CC}">
                <c16:uniqueId val="{00000009-7234-41CD-96F3-4894CF9C1CA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cov'!$B$87:$E$87</c:f>
              <c:strCache>
                <c:ptCount val="4"/>
                <c:pt idx="0">
                  <c:v>FSW</c:v>
                </c:pt>
                <c:pt idx="1">
                  <c:v>MSM</c:v>
                </c:pt>
                <c:pt idx="2">
                  <c:v>Hijra</c:v>
                </c:pt>
                <c:pt idx="3">
                  <c:v>PWID</c:v>
                </c:pt>
              </c:strCache>
            </c:strRef>
          </c:cat>
          <c:val>
            <c:numRef>
              <c:f>'Prevention cov'!$B$88:$E$88</c:f>
              <c:numCache>
                <c:formatCode>0</c:formatCode>
                <c:ptCount val="4"/>
                <c:pt idx="0">
                  <c:v>54.4</c:v>
                </c:pt>
                <c:pt idx="1">
                  <c:v>49.6</c:v>
                </c:pt>
                <c:pt idx="2">
                  <c:v>50.4</c:v>
                </c:pt>
                <c:pt idx="3">
                  <c:v>39.700000000000003</c:v>
                </c:pt>
              </c:numCache>
            </c:numRef>
          </c:val>
          <c:extLst>
            <c:ext xmlns:c16="http://schemas.microsoft.com/office/drawing/2014/chart" uri="{C3380CC4-5D6E-409C-BE32-E72D297353CC}">
              <c16:uniqueId val="{0000000A-7234-41CD-96F3-4894CF9C1CA2}"/>
            </c:ext>
          </c:extLst>
        </c:ser>
        <c:dLbls>
          <c:showLegendKey val="0"/>
          <c:showVal val="0"/>
          <c:showCatName val="0"/>
          <c:showSerName val="0"/>
          <c:showPercent val="0"/>
          <c:showBubbleSize val="0"/>
        </c:dLbls>
        <c:gapWidth val="219"/>
        <c:overlap val="-27"/>
        <c:axId val="932386416"/>
        <c:axId val="932383136"/>
      </c:barChart>
      <c:scatterChart>
        <c:scatterStyle val="smoothMarker"/>
        <c:varyColors val="0"/>
        <c:ser>
          <c:idx val="1"/>
          <c:order val="1"/>
          <c:tx>
            <c:strRef>
              <c:f>'Prevention cov'!$C$21</c:f>
              <c:strCache>
                <c:ptCount val="1"/>
                <c:pt idx="0">
                  <c:v>threshold</c:v>
                </c:pt>
              </c:strCache>
            </c:strRef>
          </c:tx>
          <c:spPr>
            <a:ln w="19050" cap="rnd">
              <a:solidFill>
                <a:srgbClr val="E31837"/>
              </a:solidFill>
              <a:prstDash val="dash"/>
              <a:round/>
            </a:ln>
            <a:effectLst/>
          </c:spPr>
          <c:marker>
            <c:symbol val="none"/>
          </c:marker>
          <c:xVal>
            <c:numRef>
              <c:f>'Prevention cov'!$B$22:$B$23</c:f>
              <c:numCache>
                <c:formatCode>General</c:formatCode>
                <c:ptCount val="2"/>
                <c:pt idx="0">
                  <c:v>0</c:v>
                </c:pt>
                <c:pt idx="1">
                  <c:v>1</c:v>
                </c:pt>
              </c:numCache>
            </c:numRef>
          </c:xVal>
          <c:yVal>
            <c:numRef>
              <c:f>'Prevention cov'!$C$22:$C$23</c:f>
              <c:numCache>
                <c:formatCode>General</c:formatCode>
                <c:ptCount val="2"/>
                <c:pt idx="0">
                  <c:v>90</c:v>
                </c:pt>
                <c:pt idx="1">
                  <c:v>90</c:v>
                </c:pt>
              </c:numCache>
            </c:numRef>
          </c:yVal>
          <c:smooth val="1"/>
          <c:extLst>
            <c:ext xmlns:c16="http://schemas.microsoft.com/office/drawing/2014/chart" uri="{C3380CC4-5D6E-409C-BE32-E72D297353CC}">
              <c16:uniqueId val="{0000000B-7234-41CD-96F3-4894CF9C1CA2}"/>
            </c:ext>
          </c:extLst>
        </c:ser>
        <c:dLbls>
          <c:showLegendKey val="0"/>
          <c:showVal val="0"/>
          <c:showCatName val="0"/>
          <c:showSerName val="0"/>
          <c:showPercent val="0"/>
          <c:showBubbleSize val="0"/>
        </c:dLbls>
        <c:axId val="347518144"/>
        <c:axId val="370637568"/>
      </c:scatterChart>
      <c:catAx>
        <c:axId val="932386416"/>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3136"/>
        <c:crosses val="autoZero"/>
        <c:auto val="1"/>
        <c:lblAlgn val="ctr"/>
        <c:lblOffset val="100"/>
        <c:noMultiLvlLbl val="0"/>
      </c:catAx>
      <c:valAx>
        <c:axId val="93238313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877115526122149E-2"/>
              <c:y val="1.2936574969651298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6416"/>
        <c:crosses val="autoZero"/>
        <c:crossBetween val="between"/>
      </c:valAx>
      <c:valAx>
        <c:axId val="370637568"/>
        <c:scaling>
          <c:orientation val="minMax"/>
        </c:scaling>
        <c:delete val="1"/>
        <c:axPos val="r"/>
        <c:numFmt formatCode="General" sourceLinked="1"/>
        <c:majorTickMark val="out"/>
        <c:minorTickMark val="none"/>
        <c:tickLblPos val="nextTo"/>
        <c:crossAx val="347518144"/>
        <c:crosses val="max"/>
        <c:crossBetween val="midCat"/>
      </c:valAx>
      <c:valAx>
        <c:axId val="347518144"/>
        <c:scaling>
          <c:orientation val="minMax"/>
          <c:max val="1"/>
        </c:scaling>
        <c:delete val="1"/>
        <c:axPos val="t"/>
        <c:numFmt formatCode="General" sourceLinked="1"/>
        <c:majorTickMark val="out"/>
        <c:minorTickMark val="none"/>
        <c:tickLblPos val="nextTo"/>
        <c:crossAx val="370637568"/>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'Prevention cov'!$B$24</c:f>
              <c:strCache>
                <c:ptCount val="1"/>
                <c:pt idx="0">
                  <c:v>PWID</c:v>
                </c:pt>
              </c:strCache>
            </c:strRef>
          </c:tx>
          <c:spPr>
            <a:solidFill>
              <a:srgbClr val="00AEEF"/>
            </a:solidFill>
            <a:ln>
              <a:noFill/>
            </a:ln>
            <a:effectLst/>
          </c:spPr>
          <c:invertIfNegative val="0"/>
          <c:dPt>
            <c:idx val="3"/>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7-6E8E-418A-96FC-3C615B227D78}"/>
              </c:ext>
            </c:extLst>
          </c:dPt>
          <c:dPt>
            <c:idx val="4"/>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1-6E8E-418A-96FC-3C615B227D78}"/>
              </c:ext>
            </c:extLst>
          </c:dPt>
          <c:dPt>
            <c:idx val="5"/>
            <c:invertIfNegative val="0"/>
            <c:bubble3D val="0"/>
            <c:spPr>
              <a:solidFill>
                <a:srgbClr val="00AEEF"/>
              </a:solidFill>
              <a:ln>
                <a:noFill/>
              </a:ln>
              <a:effectLst/>
            </c:spPr>
            <c:extLst>
              <c:ext xmlns:c16="http://schemas.microsoft.com/office/drawing/2014/chart" uri="{C3380CC4-5D6E-409C-BE32-E72D297353CC}">
                <c16:uniqueId val="{00000003-6E8E-418A-96FC-3C615B227D7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cov'!$A$25:$A$29</c:f>
              <c:strCache>
                <c:ptCount val="5"/>
                <c:pt idx="0">
                  <c:v>Received needles/syringes</c:v>
                </c:pt>
                <c:pt idx="1">
                  <c:v>Ever been on OST</c:v>
                </c:pt>
                <c:pt idx="2">
                  <c:v>Currently on OST</c:v>
                </c:pt>
                <c:pt idx="3">
                  <c:v>Received at least one service *</c:v>
                </c:pt>
                <c:pt idx="4">
                  <c:v>Received at least three services *</c:v>
                </c:pt>
              </c:strCache>
            </c:strRef>
          </c:cat>
          <c:val>
            <c:numRef>
              <c:f>'Prevention cov'!$B$25:$B$29</c:f>
              <c:numCache>
                <c:formatCode>0</c:formatCode>
                <c:ptCount val="5"/>
                <c:pt idx="0">
                  <c:v>86.5</c:v>
                </c:pt>
                <c:pt idx="1">
                  <c:v>44.7</c:v>
                </c:pt>
                <c:pt idx="2">
                  <c:v>25.3</c:v>
                </c:pt>
                <c:pt idx="3">
                  <c:v>92.8</c:v>
                </c:pt>
                <c:pt idx="4">
                  <c:v>45.6</c:v>
                </c:pt>
              </c:numCache>
            </c:numRef>
          </c:val>
          <c:extLst>
            <c:ext xmlns:c16="http://schemas.microsoft.com/office/drawing/2014/chart" uri="{C3380CC4-5D6E-409C-BE32-E72D297353CC}">
              <c16:uniqueId val="{00000004-6E8E-418A-96FC-3C615B227D78}"/>
            </c:ext>
          </c:extLst>
        </c:ser>
        <c:dLbls>
          <c:showLegendKey val="0"/>
          <c:showVal val="0"/>
          <c:showCatName val="0"/>
          <c:showSerName val="0"/>
          <c:showPercent val="0"/>
          <c:showBubbleSize val="0"/>
        </c:dLbls>
        <c:gapWidth val="219"/>
        <c:overlap val="-27"/>
        <c:axId val="932386416"/>
        <c:axId val="932383136"/>
      </c:barChart>
      <c:scatterChart>
        <c:scatterStyle val="smoothMarker"/>
        <c:varyColors val="0"/>
        <c:ser>
          <c:idx val="1"/>
          <c:order val="1"/>
          <c:tx>
            <c:strRef>
              <c:f>'Prevention cov'!$J$5</c:f>
              <c:strCache>
                <c:ptCount val="1"/>
                <c:pt idx="0">
                  <c:v>threshold</c:v>
                </c:pt>
              </c:strCache>
            </c:strRef>
          </c:tx>
          <c:spPr>
            <a:ln w="22225" cap="rnd">
              <a:solidFill>
                <a:srgbClr val="E31837"/>
              </a:solidFill>
              <a:prstDash val="dash"/>
              <a:round/>
            </a:ln>
            <a:effectLst/>
          </c:spPr>
          <c:marker>
            <c:symbol val="none"/>
          </c:marker>
          <c:xVal>
            <c:numRef>
              <c:f>'Prevention cov'!$I$6:$I$7</c:f>
              <c:numCache>
                <c:formatCode>General</c:formatCode>
                <c:ptCount val="2"/>
                <c:pt idx="0">
                  <c:v>0</c:v>
                </c:pt>
                <c:pt idx="1">
                  <c:v>1</c:v>
                </c:pt>
              </c:numCache>
            </c:numRef>
          </c:xVal>
          <c:yVal>
            <c:numRef>
              <c:f>'Prevention cov'!$J$6:$J$7</c:f>
              <c:numCache>
                <c:formatCode>General</c:formatCode>
                <c:ptCount val="2"/>
                <c:pt idx="0">
                  <c:v>90</c:v>
                </c:pt>
                <c:pt idx="1">
                  <c:v>90</c:v>
                </c:pt>
              </c:numCache>
            </c:numRef>
          </c:yVal>
          <c:smooth val="1"/>
          <c:extLst>
            <c:ext xmlns:c16="http://schemas.microsoft.com/office/drawing/2014/chart" uri="{C3380CC4-5D6E-409C-BE32-E72D297353CC}">
              <c16:uniqueId val="{00000005-6E8E-418A-96FC-3C615B227D78}"/>
            </c:ext>
          </c:extLst>
        </c:ser>
        <c:dLbls>
          <c:showLegendKey val="0"/>
          <c:showVal val="0"/>
          <c:showCatName val="0"/>
          <c:showSerName val="0"/>
          <c:showPercent val="0"/>
          <c:showBubbleSize val="0"/>
        </c:dLbls>
        <c:axId val="699348472"/>
        <c:axId val="699342568"/>
      </c:scatterChart>
      <c:catAx>
        <c:axId val="932386416"/>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3136"/>
        <c:crosses val="autoZero"/>
        <c:auto val="1"/>
        <c:lblAlgn val="ctr"/>
        <c:lblOffset val="100"/>
        <c:noMultiLvlLbl val="0"/>
      </c:catAx>
      <c:valAx>
        <c:axId val="93238313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877115526122149E-2"/>
              <c:y val="1.2936574969651298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6416"/>
        <c:crosses val="autoZero"/>
        <c:crossBetween val="between"/>
      </c:valAx>
      <c:valAx>
        <c:axId val="699342568"/>
        <c:scaling>
          <c:orientation val="minMax"/>
        </c:scaling>
        <c:delete val="1"/>
        <c:axPos val="r"/>
        <c:numFmt formatCode="General" sourceLinked="1"/>
        <c:majorTickMark val="out"/>
        <c:minorTickMark val="none"/>
        <c:tickLblPos val="nextTo"/>
        <c:crossAx val="699348472"/>
        <c:crosses val="max"/>
        <c:crossBetween val="midCat"/>
      </c:valAx>
      <c:valAx>
        <c:axId val="699348472"/>
        <c:scaling>
          <c:orientation val="minMax"/>
          <c:max val="1"/>
        </c:scaling>
        <c:delete val="1"/>
        <c:axPos val="t"/>
        <c:numFmt formatCode="General" sourceLinked="1"/>
        <c:majorTickMark val="out"/>
        <c:minorTickMark val="none"/>
        <c:tickLblPos val="nextTo"/>
        <c:crossAx val="699342568"/>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08153016306033"/>
          <c:y val="7.2897406240576446E-2"/>
          <c:w val="0.82782135697604731"/>
          <c:h val="0.69527170592156429"/>
        </c:manualLayout>
      </c:layout>
      <c:barChart>
        <c:barDir val="col"/>
        <c:grouping val="clustered"/>
        <c:varyColors val="0"/>
        <c:ser>
          <c:idx val="0"/>
          <c:order val="0"/>
          <c:tx>
            <c:strRef>
              <c:f>'OST and NSP'!$A$4</c:f>
              <c:strCache>
                <c:ptCount val="1"/>
                <c:pt idx="0">
                  <c:v>NSP sites</c:v>
                </c:pt>
              </c:strCache>
            </c:strRef>
          </c:tx>
          <c:spPr>
            <a:solidFill>
              <a:srgbClr val="E31837"/>
            </a:solidFill>
            <a:ln>
              <a:noFill/>
            </a:ln>
          </c:spPr>
          <c:invertIfNegative val="0"/>
          <c:dPt>
            <c:idx val="1"/>
            <c:invertIfNegative val="0"/>
            <c:bubble3D val="0"/>
            <c:extLst>
              <c:ext xmlns:c16="http://schemas.microsoft.com/office/drawing/2014/chart" uri="{C3380CC4-5D6E-409C-BE32-E72D297353CC}">
                <c16:uniqueId val="{00000000-6028-4127-B561-20824AFDEFA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NSP'!$B$3:$E$3</c:f>
              <c:strCache>
                <c:ptCount val="4"/>
                <c:pt idx="0">
                  <c:v>2011</c:v>
                </c:pt>
                <c:pt idx="1">
                  <c:v>2012</c:v>
                </c:pt>
                <c:pt idx="2">
                  <c:v>2013</c:v>
                </c:pt>
                <c:pt idx="3">
                  <c:v>2014</c:v>
                </c:pt>
              </c:strCache>
            </c:strRef>
          </c:cat>
          <c:val>
            <c:numRef>
              <c:f>'OST and NSP'!$B$4:$E$4</c:f>
              <c:numCache>
                <c:formatCode>General</c:formatCode>
                <c:ptCount val="4"/>
                <c:pt idx="0">
                  <c:v>305</c:v>
                </c:pt>
                <c:pt idx="1">
                  <c:v>264</c:v>
                </c:pt>
                <c:pt idx="2">
                  <c:v>286</c:v>
                </c:pt>
                <c:pt idx="3">
                  <c:v>401</c:v>
                </c:pt>
              </c:numCache>
            </c:numRef>
          </c:val>
          <c:extLst>
            <c:ext xmlns:c16="http://schemas.microsoft.com/office/drawing/2014/chart" uri="{C3380CC4-5D6E-409C-BE32-E72D297353CC}">
              <c16:uniqueId val="{00000001-6028-4127-B561-20824AFDEFA9}"/>
            </c:ext>
          </c:extLst>
        </c:ser>
        <c:ser>
          <c:idx val="1"/>
          <c:order val="1"/>
          <c:tx>
            <c:strRef>
              <c:f>'OST and NSP'!$A$5</c:f>
              <c:strCache>
                <c:ptCount val="1"/>
                <c:pt idx="0">
                  <c:v>OST sites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NSP'!$B$3:$E$3</c:f>
              <c:strCache>
                <c:ptCount val="4"/>
                <c:pt idx="0">
                  <c:v>2011</c:v>
                </c:pt>
                <c:pt idx="1">
                  <c:v>2012</c:v>
                </c:pt>
                <c:pt idx="2">
                  <c:v>2013</c:v>
                </c:pt>
                <c:pt idx="3">
                  <c:v>2014</c:v>
                </c:pt>
              </c:strCache>
            </c:strRef>
          </c:cat>
          <c:val>
            <c:numRef>
              <c:f>'OST and NSP'!$B$5:$E$5</c:f>
              <c:numCache>
                <c:formatCode>General</c:formatCode>
                <c:ptCount val="4"/>
                <c:pt idx="0">
                  <c:v>75</c:v>
                </c:pt>
                <c:pt idx="1">
                  <c:v>107</c:v>
                </c:pt>
                <c:pt idx="2">
                  <c:v>147</c:v>
                </c:pt>
                <c:pt idx="3">
                  <c:v>178</c:v>
                </c:pt>
              </c:numCache>
            </c:numRef>
          </c:val>
          <c:extLst>
            <c:ext xmlns:c16="http://schemas.microsoft.com/office/drawing/2014/chart" uri="{C3380CC4-5D6E-409C-BE32-E72D297353CC}">
              <c16:uniqueId val="{00000002-6028-4127-B561-20824AFDEFA9}"/>
            </c:ext>
          </c:extLst>
        </c:ser>
        <c:dLbls>
          <c:showLegendKey val="0"/>
          <c:showVal val="0"/>
          <c:showCatName val="0"/>
          <c:showSerName val="0"/>
          <c:showPercent val="0"/>
          <c:showBubbleSize val="0"/>
        </c:dLbls>
        <c:gapWidth val="150"/>
        <c:axId val="158966144"/>
        <c:axId val="158967680"/>
      </c:barChart>
      <c:catAx>
        <c:axId val="158966144"/>
        <c:scaling>
          <c:orientation val="minMax"/>
        </c:scaling>
        <c:delete val="0"/>
        <c:axPos val="b"/>
        <c:numFmt formatCode="General" sourceLinked="0"/>
        <c:majorTickMark val="out"/>
        <c:minorTickMark val="none"/>
        <c:tickLblPos val="nextTo"/>
        <c:crossAx val="158967680"/>
        <c:crosses val="autoZero"/>
        <c:auto val="1"/>
        <c:lblAlgn val="ctr"/>
        <c:lblOffset val="100"/>
        <c:noMultiLvlLbl val="0"/>
      </c:catAx>
      <c:valAx>
        <c:axId val="158967680"/>
        <c:scaling>
          <c:orientation val="minMax"/>
          <c:max val="500"/>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sites</a:t>
                </a:r>
              </a:p>
            </c:rich>
          </c:tx>
          <c:layout>
            <c:manualLayout>
              <c:xMode val="edge"/>
              <c:yMode val="edge"/>
              <c:x val="2.3442245088903808E-2"/>
              <c:y val="0.15967819051851381"/>
            </c:manualLayout>
          </c:layout>
          <c:overlay val="0"/>
        </c:title>
        <c:numFmt formatCode="General" sourceLinked="1"/>
        <c:majorTickMark val="out"/>
        <c:minorTickMark val="none"/>
        <c:tickLblPos val="nextTo"/>
        <c:crossAx val="158966144"/>
        <c:crosses val="autoZero"/>
        <c:crossBetween val="between"/>
        <c:majorUnit val="10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85059081791605318"/>
        </c:manualLayout>
      </c:layout>
      <c:barChart>
        <c:barDir val="col"/>
        <c:grouping val="clustered"/>
        <c:varyColors val="0"/>
        <c:ser>
          <c:idx val="0"/>
          <c:order val="0"/>
          <c:spPr>
            <a:solidFill>
              <a:srgbClr val="00A99A"/>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'Syringes per PWID'!$B$5:$L$5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'Syringes per PWID'!$B$6:$L$6</c:f>
              <c:numCache>
                <c:formatCode>0</c:formatCode>
                <c:ptCount val="11"/>
                <c:pt idx="0">
                  <c:v>28.6</c:v>
                </c:pt>
                <c:pt idx="1">
                  <c:v>81</c:v>
                </c:pt>
                <c:pt idx="2">
                  <c:v>228.2</c:v>
                </c:pt>
                <c:pt idx="3">
                  <c:v>387</c:v>
                </c:pt>
                <c:pt idx="4">
                  <c:v>163.12</c:v>
                </c:pt>
                <c:pt idx="5" formatCode="General">
                  <c:v>193</c:v>
                </c:pt>
                <c:pt idx="6" formatCode="General">
                  <c:v>240</c:v>
                </c:pt>
                <c:pt idx="7" formatCode="General">
                  <c:v>259</c:v>
                </c:pt>
                <c:pt idx="8" formatCode="General">
                  <c:v>284</c:v>
                </c:pt>
                <c:pt idx="9" formatCode="General">
                  <c:v>424</c:v>
                </c:pt>
                <c:pt idx="10" formatCode="General">
                  <c:v>366</c:v>
                </c:pt>
              </c:numCache>
            </c:numRef>
          </c:val>
          <c:extLst>
            <c:ext xmlns:c16="http://schemas.microsoft.com/office/drawing/2014/chart" uri="{C3380CC4-5D6E-409C-BE32-E72D297353CC}">
              <c16:uniqueId val="{00000000-0791-446C-BF99-ED49B53D5751}"/>
            </c:ext>
          </c:extLst>
        </c:ser>
        <c:dLbls>
          <c:showLegendKey val="0"/>
          <c:showVal val="0"/>
          <c:showCatName val="0"/>
          <c:showSerName val="0"/>
          <c:showPercent val="0"/>
          <c:showBubbleSize val="0"/>
        </c:dLbls>
        <c:gapWidth val="90"/>
        <c:axId val="159077504"/>
        <c:axId val="159079040"/>
      </c:barChart>
      <c:scatterChart>
        <c:scatterStyle val="lineMarker"/>
        <c:varyColors val="0"/>
        <c:ser>
          <c:idx val="1"/>
          <c:order val="1"/>
          <c:tx>
            <c:strRef>
              <c:f>'Syringes per PWID'!$R$1</c:f>
              <c:strCache>
                <c:ptCount val="1"/>
                <c:pt idx="0">
                  <c:v>t1</c:v>
                </c:pt>
              </c:strCache>
            </c:strRef>
          </c:tx>
          <c:spPr>
            <a:ln w="19050">
              <a:solidFill>
                <a:srgbClr val="F78E1E"/>
              </a:solidFill>
              <a:prstDash val="dash"/>
            </a:ln>
          </c:spPr>
          <c:marker>
            <c:symbol val="none"/>
          </c:marker>
          <c:xVal>
            <c:numRef>
              <c:f>'Syringes per PWID'!$Q$2:$Q$3</c:f>
              <c:numCache>
                <c:formatCode>General</c:formatCode>
                <c:ptCount val="2"/>
                <c:pt idx="0">
                  <c:v>0</c:v>
                </c:pt>
                <c:pt idx="1">
                  <c:v>1</c:v>
                </c:pt>
              </c:numCache>
            </c:numRef>
          </c:xVal>
          <c:yVal>
            <c:numRef>
              <c:f>'Syringes per PWID'!$R$2:$R$3</c:f>
              <c:numCache>
                <c:formatCode>General</c:formatCode>
                <c:ptCount val="2"/>
                <c:pt idx="0">
                  <c:v>100</c:v>
                </c:pt>
                <c:pt idx="1">
                  <c:v>100</c:v>
                </c:pt>
              </c:numCache>
            </c:numRef>
          </c:yVal>
          <c:smooth val="0"/>
          <c:extLst>
            <c:ext xmlns:c16="http://schemas.microsoft.com/office/drawing/2014/chart" uri="{C3380CC4-5D6E-409C-BE32-E72D297353CC}">
              <c16:uniqueId val="{00000001-0791-446C-BF99-ED49B53D5751}"/>
            </c:ext>
          </c:extLst>
        </c:ser>
        <c:ser>
          <c:idx val="2"/>
          <c:order val="2"/>
          <c:tx>
            <c:strRef>
              <c:f>'Syringes per PWID'!$S$1</c:f>
              <c:strCache>
                <c:ptCount val="1"/>
                <c:pt idx="0">
                  <c:v>t2</c:v>
                </c:pt>
              </c:strCache>
            </c:strRef>
          </c:tx>
          <c:spPr>
            <a:ln w="19050">
              <a:solidFill>
                <a:srgbClr val="00A99A"/>
              </a:solidFill>
              <a:prstDash val="dash"/>
            </a:ln>
          </c:spPr>
          <c:marker>
            <c:symbol val="none"/>
          </c:marker>
          <c:xVal>
            <c:numRef>
              <c:f>'Syringes per PWID'!$Q$2:$Q$3</c:f>
              <c:numCache>
                <c:formatCode>General</c:formatCode>
                <c:ptCount val="2"/>
                <c:pt idx="0">
                  <c:v>0</c:v>
                </c:pt>
                <c:pt idx="1">
                  <c:v>1</c:v>
                </c:pt>
              </c:numCache>
            </c:numRef>
          </c:xVal>
          <c:yVal>
            <c:numRef>
              <c:f>'Syringes per PWID'!$S$2:$S$3</c:f>
              <c:numCache>
                <c:formatCode>General</c:formatCode>
                <c:ptCount val="2"/>
                <c:pt idx="0">
                  <c:v>200</c:v>
                </c:pt>
                <c:pt idx="1">
                  <c:v>200</c:v>
                </c:pt>
              </c:numCache>
            </c:numRef>
          </c:yVal>
          <c:smooth val="0"/>
          <c:extLst>
            <c:ext xmlns:c16="http://schemas.microsoft.com/office/drawing/2014/chart" uri="{C3380CC4-5D6E-409C-BE32-E72D297353CC}">
              <c16:uniqueId val="{00000002-0791-446C-BF99-ED49B53D5751}"/>
            </c:ext>
          </c:extLst>
        </c:ser>
        <c:dLbls>
          <c:showLegendKey val="0"/>
          <c:showVal val="0"/>
          <c:showCatName val="0"/>
          <c:showSerName val="0"/>
          <c:showPercent val="0"/>
          <c:showBubbleSize val="0"/>
        </c:dLbls>
        <c:axId val="159086848"/>
        <c:axId val="159085312"/>
      </c:scatterChart>
      <c:catAx>
        <c:axId val="159077504"/>
        <c:scaling>
          <c:orientation val="minMax"/>
        </c:scaling>
        <c:delete val="0"/>
        <c:axPos val="b"/>
        <c:numFmt formatCode="General" sourceLinked="0"/>
        <c:majorTickMark val="out"/>
        <c:minorTickMark val="none"/>
        <c:tickLblPos val="nextTo"/>
        <c:crossAx val="159079040"/>
        <c:crosses val="autoZero"/>
        <c:auto val="1"/>
        <c:lblAlgn val="ctr"/>
        <c:lblOffset val="100"/>
        <c:noMultiLvlLbl val="0"/>
      </c:catAx>
      <c:valAx>
        <c:axId val="159079040"/>
        <c:scaling>
          <c:orientation val="minMax"/>
          <c:max val="5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59077504"/>
        <c:crosses val="autoZero"/>
        <c:crossBetween val="between"/>
        <c:majorUnit val="100"/>
      </c:valAx>
      <c:valAx>
        <c:axId val="159085312"/>
        <c:scaling>
          <c:orientation val="minMax"/>
          <c:max val="400"/>
          <c:min val="0"/>
        </c:scaling>
        <c:delete val="1"/>
        <c:axPos val="r"/>
        <c:numFmt formatCode="General" sourceLinked="1"/>
        <c:majorTickMark val="out"/>
        <c:minorTickMark val="none"/>
        <c:tickLblPos val="nextTo"/>
        <c:crossAx val="159086848"/>
        <c:crosses val="max"/>
        <c:crossBetween val="midCat"/>
        <c:majorUnit val="100"/>
      </c:valAx>
      <c:valAx>
        <c:axId val="159086848"/>
        <c:scaling>
          <c:orientation val="minMax"/>
          <c:max val="1"/>
          <c:min val="0"/>
        </c:scaling>
        <c:delete val="1"/>
        <c:axPos val="t"/>
        <c:numFmt formatCode="General" sourceLinked="1"/>
        <c:majorTickMark val="out"/>
        <c:minorTickMark val="none"/>
        <c:tickLblPos val="nextTo"/>
        <c:crossAx val="15908531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testing KP'!$B$4</c:f>
              <c:strCache>
                <c:ptCount val="1"/>
                <c:pt idx="0">
                  <c:v>2011</c:v>
                </c:pt>
              </c:strCache>
            </c:strRef>
          </c:tx>
          <c:spPr>
            <a:solidFill>
              <a:srgbClr val="00A99A">
                <a:alpha val="25000"/>
              </a:srgbClr>
            </a:solidFill>
            <a:ln>
              <a:noFill/>
            </a:ln>
          </c:spPr>
          <c:invertIfNegative val="0"/>
          <c:dPt>
            <c:idx val="1"/>
            <c:invertIfNegative val="0"/>
            <c:bubble3D val="0"/>
            <c:extLst>
              <c:ext xmlns:c16="http://schemas.microsoft.com/office/drawing/2014/chart" uri="{C3380CC4-5D6E-409C-BE32-E72D297353CC}">
                <c16:uniqueId val="{00000000-1490-412A-B46D-A21669EC693C}"/>
              </c:ext>
            </c:extLst>
          </c:dPt>
          <c:dPt>
            <c:idx val="2"/>
            <c:invertIfNegative val="0"/>
            <c:bubble3D val="0"/>
            <c:extLst>
              <c:ext xmlns:c16="http://schemas.microsoft.com/office/drawing/2014/chart" uri="{C3380CC4-5D6E-409C-BE32-E72D297353CC}">
                <c16:uniqueId val="{00000001-1490-412A-B46D-A21669EC693C}"/>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KP'!$A$5:$A$7</c:f>
              <c:strCache>
                <c:ptCount val="3"/>
                <c:pt idx="0">
                  <c:v>FSW</c:v>
                </c:pt>
                <c:pt idx="1">
                  <c:v>MSM</c:v>
                </c:pt>
                <c:pt idx="2">
                  <c:v>PWID</c:v>
                </c:pt>
              </c:strCache>
            </c:strRef>
          </c:cat>
          <c:val>
            <c:numRef>
              <c:f>'HIV testing KP'!$B$5:$B$7</c:f>
              <c:numCache>
                <c:formatCode>General</c:formatCode>
                <c:ptCount val="3"/>
                <c:pt idx="0">
                  <c:v>47</c:v>
                </c:pt>
                <c:pt idx="1">
                  <c:v>47</c:v>
                </c:pt>
                <c:pt idx="2">
                  <c:v>43</c:v>
                </c:pt>
              </c:numCache>
            </c:numRef>
          </c:val>
          <c:extLst>
            <c:ext xmlns:c16="http://schemas.microsoft.com/office/drawing/2014/chart" uri="{C3380CC4-5D6E-409C-BE32-E72D297353CC}">
              <c16:uniqueId val="{00000002-1490-412A-B46D-A21669EC693C}"/>
            </c:ext>
          </c:extLst>
        </c:ser>
        <c:ser>
          <c:idx val="1"/>
          <c:order val="1"/>
          <c:tx>
            <c:strRef>
              <c:f>'HIV testing KP'!$C$4</c:f>
              <c:strCache>
                <c:ptCount val="1"/>
                <c:pt idx="0">
                  <c:v>2012</c:v>
                </c:pt>
              </c:strCache>
            </c:strRef>
          </c:tx>
          <c:spPr>
            <a:solidFill>
              <a:srgbClr val="00A99A">
                <a:alpha val="50000"/>
              </a:srgbClr>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KP'!$A$5:$A$7</c:f>
              <c:strCache>
                <c:ptCount val="3"/>
                <c:pt idx="0">
                  <c:v>FSW</c:v>
                </c:pt>
                <c:pt idx="1">
                  <c:v>MSM</c:v>
                </c:pt>
                <c:pt idx="2">
                  <c:v>PWID</c:v>
                </c:pt>
              </c:strCache>
            </c:strRef>
          </c:cat>
          <c:val>
            <c:numRef>
              <c:f>'HIV testing KP'!$C$5:$C$7</c:f>
              <c:numCache>
                <c:formatCode>General</c:formatCode>
                <c:ptCount val="3"/>
                <c:pt idx="0">
                  <c:v>48.57</c:v>
                </c:pt>
                <c:pt idx="1">
                  <c:v>42.36</c:v>
                </c:pt>
                <c:pt idx="2">
                  <c:v>46.72</c:v>
                </c:pt>
              </c:numCache>
            </c:numRef>
          </c:val>
          <c:extLst>
            <c:ext xmlns:c16="http://schemas.microsoft.com/office/drawing/2014/chart" uri="{C3380CC4-5D6E-409C-BE32-E72D297353CC}">
              <c16:uniqueId val="{00000003-1490-412A-B46D-A21669EC693C}"/>
            </c:ext>
          </c:extLst>
        </c:ser>
        <c:ser>
          <c:idx val="2"/>
          <c:order val="2"/>
          <c:tx>
            <c:strRef>
              <c:f>'HIV testing KP'!$D$4</c:f>
              <c:strCache>
                <c:ptCount val="1"/>
                <c:pt idx="0">
                  <c:v>2013</c:v>
                </c:pt>
              </c:strCache>
            </c:strRef>
          </c:tx>
          <c:spPr>
            <a:solidFill>
              <a:srgbClr val="00A99A">
                <a:alpha val="75000"/>
              </a:srgbClr>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KP'!$A$5:$A$7</c:f>
              <c:strCache>
                <c:ptCount val="3"/>
                <c:pt idx="0">
                  <c:v>FSW</c:v>
                </c:pt>
                <c:pt idx="1">
                  <c:v>MSM</c:v>
                </c:pt>
                <c:pt idx="2">
                  <c:v>PWID</c:v>
                </c:pt>
              </c:strCache>
            </c:strRef>
          </c:cat>
          <c:val>
            <c:numRef>
              <c:f>'HIV testing KP'!$D$5:$D$7</c:f>
              <c:numCache>
                <c:formatCode>General</c:formatCode>
                <c:ptCount val="3"/>
                <c:pt idx="0">
                  <c:v>65.599999999999994</c:v>
                </c:pt>
                <c:pt idx="1">
                  <c:v>68</c:v>
                </c:pt>
                <c:pt idx="2">
                  <c:v>63.3</c:v>
                </c:pt>
              </c:numCache>
            </c:numRef>
          </c:val>
          <c:extLst>
            <c:ext xmlns:c16="http://schemas.microsoft.com/office/drawing/2014/chart" uri="{C3380CC4-5D6E-409C-BE32-E72D297353CC}">
              <c16:uniqueId val="{00000004-1490-412A-B46D-A21669EC693C}"/>
            </c:ext>
          </c:extLst>
        </c:ser>
        <c:ser>
          <c:idx val="3"/>
          <c:order val="3"/>
          <c:tx>
            <c:strRef>
              <c:f>'HIV testing KP'!$E$4</c:f>
              <c:strCache>
                <c:ptCount val="1"/>
                <c:pt idx="0">
                  <c:v>2014</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KP'!$A$5:$A$7</c:f>
              <c:strCache>
                <c:ptCount val="3"/>
                <c:pt idx="0">
                  <c:v>FSW</c:v>
                </c:pt>
                <c:pt idx="1">
                  <c:v>MSM</c:v>
                </c:pt>
                <c:pt idx="2">
                  <c:v>PWID</c:v>
                </c:pt>
              </c:strCache>
            </c:strRef>
          </c:cat>
          <c:val>
            <c:numRef>
              <c:f>'HIV testing KP'!$E$5:$E$7</c:f>
              <c:numCache>
                <c:formatCode>General</c:formatCode>
                <c:ptCount val="3"/>
                <c:pt idx="0">
                  <c:v>70.5</c:v>
                </c:pt>
                <c:pt idx="1">
                  <c:v>70.099999999999994</c:v>
                </c:pt>
                <c:pt idx="2">
                  <c:v>68</c:v>
                </c:pt>
              </c:numCache>
            </c:numRef>
          </c:val>
          <c:extLst>
            <c:ext xmlns:c16="http://schemas.microsoft.com/office/drawing/2014/chart" uri="{C3380CC4-5D6E-409C-BE32-E72D297353CC}">
              <c16:uniqueId val="{00000005-1490-412A-B46D-A21669EC693C}"/>
            </c:ext>
          </c:extLst>
        </c:ser>
        <c:dLbls>
          <c:showLegendKey val="0"/>
          <c:showVal val="0"/>
          <c:showCatName val="0"/>
          <c:showSerName val="0"/>
          <c:showPercent val="0"/>
          <c:showBubbleSize val="0"/>
        </c:dLbls>
        <c:gapWidth val="130"/>
        <c:axId val="162703616"/>
        <c:axId val="162729984"/>
      </c:barChart>
      <c:scatterChart>
        <c:scatterStyle val="lineMarker"/>
        <c:varyColors val="0"/>
        <c:ser>
          <c:idx val="4"/>
          <c:order val="4"/>
          <c:tx>
            <c:strRef>
              <c:f>'HIV testing KP'!$M$1</c:f>
              <c:strCache>
                <c:ptCount val="1"/>
                <c:pt idx="0">
                  <c:v>t</c:v>
                </c:pt>
              </c:strCache>
            </c:strRef>
          </c:tx>
          <c:spPr>
            <a:ln w="19050">
              <a:solidFill>
                <a:srgbClr val="E31837"/>
              </a:solidFill>
              <a:prstDash val="dash"/>
            </a:ln>
          </c:spPr>
          <c:marker>
            <c:symbol val="none"/>
          </c:marker>
          <c:xVal>
            <c:numRef>
              <c:f>'HIV testing KP'!$L$2:$L$3</c:f>
              <c:numCache>
                <c:formatCode>General</c:formatCode>
                <c:ptCount val="2"/>
                <c:pt idx="0">
                  <c:v>0</c:v>
                </c:pt>
                <c:pt idx="1">
                  <c:v>1</c:v>
                </c:pt>
              </c:numCache>
            </c:numRef>
          </c:xVal>
          <c:yVal>
            <c:numRef>
              <c:f>'HIV testing KP'!$M$2:$M$3</c:f>
              <c:numCache>
                <c:formatCode>General</c:formatCode>
                <c:ptCount val="2"/>
                <c:pt idx="0">
                  <c:v>90</c:v>
                </c:pt>
                <c:pt idx="1">
                  <c:v>90</c:v>
                </c:pt>
              </c:numCache>
            </c:numRef>
          </c:yVal>
          <c:smooth val="0"/>
          <c:extLst>
            <c:ext xmlns:c16="http://schemas.microsoft.com/office/drawing/2014/chart" uri="{C3380CC4-5D6E-409C-BE32-E72D297353CC}">
              <c16:uniqueId val="{00000006-1490-412A-B46D-A21669EC693C}"/>
            </c:ext>
          </c:extLst>
        </c:ser>
        <c:dLbls>
          <c:showLegendKey val="0"/>
          <c:showVal val="0"/>
          <c:showCatName val="0"/>
          <c:showSerName val="0"/>
          <c:showPercent val="0"/>
          <c:showBubbleSize val="0"/>
        </c:dLbls>
        <c:axId val="162733440"/>
        <c:axId val="162731904"/>
      </c:scatterChart>
      <c:catAx>
        <c:axId val="162703616"/>
        <c:scaling>
          <c:orientation val="minMax"/>
        </c:scaling>
        <c:delete val="0"/>
        <c:axPos val="b"/>
        <c:numFmt formatCode="General" sourceLinked="1"/>
        <c:majorTickMark val="out"/>
        <c:minorTickMark val="none"/>
        <c:tickLblPos val="nextTo"/>
        <c:crossAx val="162729984"/>
        <c:crosses val="autoZero"/>
        <c:auto val="1"/>
        <c:lblAlgn val="ctr"/>
        <c:lblOffset val="100"/>
        <c:noMultiLvlLbl val="0"/>
      </c:catAx>
      <c:valAx>
        <c:axId val="162729984"/>
        <c:scaling>
          <c:orientation val="minMax"/>
          <c:max val="100"/>
          <c:min val="0"/>
        </c:scaling>
        <c:delete val="0"/>
        <c:axPos val="l"/>
        <c:title>
          <c:tx>
            <c:rich>
              <a:bodyPr rot="0" vert="horz"/>
              <a:lstStyle/>
              <a:p>
                <a:pPr>
                  <a:defRPr/>
                </a:pPr>
                <a:r>
                  <a:rPr lang="en-US"/>
                  <a:t>%</a:t>
                </a:r>
              </a:p>
            </c:rich>
          </c:tx>
          <c:layout>
            <c:manualLayout>
              <c:xMode val="edge"/>
              <c:yMode val="edge"/>
              <c:x val="1.0217153846229475E-2"/>
              <c:y val="0.11132121683449314"/>
            </c:manualLayout>
          </c:layout>
          <c:overlay val="0"/>
        </c:title>
        <c:numFmt formatCode="General" sourceLinked="1"/>
        <c:majorTickMark val="out"/>
        <c:minorTickMark val="none"/>
        <c:tickLblPos val="nextTo"/>
        <c:crossAx val="162703616"/>
        <c:crosses val="autoZero"/>
        <c:crossBetween val="between"/>
        <c:majorUnit val="10"/>
      </c:valAx>
      <c:valAx>
        <c:axId val="162731904"/>
        <c:scaling>
          <c:orientation val="minMax"/>
          <c:max val="100"/>
          <c:min val="0"/>
        </c:scaling>
        <c:delete val="1"/>
        <c:axPos val="r"/>
        <c:numFmt formatCode="General" sourceLinked="1"/>
        <c:majorTickMark val="out"/>
        <c:minorTickMark val="none"/>
        <c:tickLblPos val="nextTo"/>
        <c:crossAx val="162733440"/>
        <c:crosses val="max"/>
        <c:crossBetween val="midCat"/>
        <c:majorUnit val="10"/>
      </c:valAx>
      <c:valAx>
        <c:axId val="162733440"/>
        <c:scaling>
          <c:orientation val="minMax"/>
          <c:max val="1"/>
          <c:min val="0"/>
        </c:scaling>
        <c:delete val="1"/>
        <c:axPos val="t"/>
        <c:numFmt formatCode="General" sourceLinked="1"/>
        <c:majorTickMark val="out"/>
        <c:minorTickMark val="none"/>
        <c:tickLblPos val="nextTo"/>
        <c:crossAx val="162731904"/>
        <c:crosses val="max"/>
        <c:crossBetween val="midCat"/>
        <c:majorUnit val="0.2"/>
      </c:valAx>
    </c:plotArea>
    <c:legend>
      <c:legendPos val="t"/>
      <c:legendEntry>
        <c:idx val="4"/>
        <c:delete val="1"/>
      </c:legendEntry>
      <c:layout>
        <c:manualLayout>
          <c:xMode val="edge"/>
          <c:yMode val="edge"/>
          <c:x val="0.29076587360499762"/>
          <c:y val="2.1164315076102655E-2"/>
          <c:w val="0.4512448469344113"/>
          <c:h val="0.1392739695589379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'ICTC testing coverage'!$B$2</c:f>
              <c:strCache>
                <c:ptCount val="1"/>
                <c:pt idx="0">
                  <c:v>% ICTC testing</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'ICTC testing coverage'!$A$3:$A$8</c:f>
              <c:strCache>
                <c:ptCount val="6"/>
                <c:pt idx="0">
                  <c:v>PWID</c:v>
                </c:pt>
                <c:pt idx="1">
                  <c:v>FSW</c:v>
                </c:pt>
                <c:pt idx="2">
                  <c:v>MSM</c:v>
                </c:pt>
                <c:pt idx="3">
                  <c:v>TG</c:v>
                </c:pt>
                <c:pt idx="4">
                  <c:v>Migrants</c:v>
                </c:pt>
                <c:pt idx="5">
                  <c:v>Truckers</c:v>
                </c:pt>
              </c:strCache>
            </c:strRef>
          </c:cat>
          <c:val>
            <c:numRef>
              <c:f>'ICTC testing coverage'!$B$3:$B$8</c:f>
              <c:numCache>
                <c:formatCode>General</c:formatCode>
                <c:ptCount val="6"/>
                <c:pt idx="0">
                  <c:v>69</c:v>
                </c:pt>
                <c:pt idx="1">
                  <c:v>67.900000000000006</c:v>
                </c:pt>
                <c:pt idx="2">
                  <c:v>67.400000000000006</c:v>
                </c:pt>
                <c:pt idx="3">
                  <c:v>51.7</c:v>
                </c:pt>
                <c:pt idx="4">
                  <c:v>14.2</c:v>
                </c:pt>
                <c:pt idx="5">
                  <c:v>8.8000000000000007</c:v>
                </c:pt>
              </c:numCache>
            </c:numRef>
          </c:val>
          <c:extLst>
            <c:ext xmlns:c16="http://schemas.microsoft.com/office/drawing/2014/chart" uri="{C3380CC4-5D6E-409C-BE32-E72D297353CC}">
              <c16:uniqueId val="{00000000-77B7-4CE7-B6F0-EE325B493A91}"/>
            </c:ext>
          </c:extLst>
        </c:ser>
        <c:ser>
          <c:idx val="1"/>
          <c:order val="1"/>
          <c:tx>
            <c:strRef>
              <c:f>'ICTC testing coverage'!$C$2</c:f>
              <c:strCache>
                <c:ptCount val="1"/>
                <c:pt idx="0">
                  <c:v>% Positivity rate</c:v>
                </c:pt>
              </c:strCache>
            </c:strRef>
          </c:tx>
          <c:spPr>
            <a:solidFill>
              <a:srgbClr val="E31837"/>
            </a:solidFill>
            <a:ln>
              <a:noFill/>
            </a:ln>
          </c:spPr>
          <c:invertIfNegative val="0"/>
          <c:dLbls>
            <c:numFmt formatCode="#,##0.0" sourceLinked="0"/>
            <c:spPr>
              <a:noFill/>
              <a:ln>
                <a:noFill/>
              </a:ln>
              <a:effectLst/>
            </c:spPr>
            <c:txPr>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'ICTC testing coverage'!$A$3:$A$8</c:f>
              <c:strCache>
                <c:ptCount val="6"/>
                <c:pt idx="0">
                  <c:v>PWID</c:v>
                </c:pt>
                <c:pt idx="1">
                  <c:v>FSW</c:v>
                </c:pt>
                <c:pt idx="2">
                  <c:v>MSM</c:v>
                </c:pt>
                <c:pt idx="3">
                  <c:v>TG</c:v>
                </c:pt>
                <c:pt idx="4">
                  <c:v>Migrants</c:v>
                </c:pt>
                <c:pt idx="5">
                  <c:v>Truckers</c:v>
                </c:pt>
              </c:strCache>
            </c:strRef>
          </c:cat>
          <c:val>
            <c:numRef>
              <c:f>'ICTC testing coverage'!$C$3:$C$8</c:f>
              <c:numCache>
                <c:formatCode>General</c:formatCode>
                <c:ptCount val="6"/>
                <c:pt idx="0">
                  <c:v>0.77</c:v>
                </c:pt>
                <c:pt idx="1">
                  <c:v>0.12</c:v>
                </c:pt>
                <c:pt idx="2">
                  <c:v>0.21</c:v>
                </c:pt>
                <c:pt idx="3">
                  <c:v>0.57999999999999996</c:v>
                </c:pt>
                <c:pt idx="4">
                  <c:v>0.22</c:v>
                </c:pt>
                <c:pt idx="5">
                  <c:v>0.34</c:v>
                </c:pt>
              </c:numCache>
            </c:numRef>
          </c:val>
          <c:extLst>
            <c:ext xmlns:c16="http://schemas.microsoft.com/office/drawing/2014/chart" uri="{C3380CC4-5D6E-409C-BE32-E72D297353CC}">
              <c16:uniqueId val="{00000001-77B7-4CE7-B6F0-EE325B493A91}"/>
            </c:ext>
          </c:extLst>
        </c:ser>
        <c:dLbls>
          <c:showLegendKey val="0"/>
          <c:showVal val="0"/>
          <c:showCatName val="0"/>
          <c:showSerName val="0"/>
          <c:showPercent val="0"/>
          <c:showBubbleSize val="0"/>
        </c:dLbls>
        <c:gapWidth val="120"/>
        <c:axId val="162882304"/>
        <c:axId val="162883840"/>
      </c:barChart>
      <c:catAx>
        <c:axId val="162882304"/>
        <c:scaling>
          <c:orientation val="minMax"/>
        </c:scaling>
        <c:delete val="0"/>
        <c:axPos val="b"/>
        <c:numFmt formatCode="General" sourceLinked="0"/>
        <c:majorTickMark val="out"/>
        <c:minorTickMark val="none"/>
        <c:tickLblPos val="nextTo"/>
        <c:crossAx val="162883840"/>
        <c:crosses val="autoZero"/>
        <c:auto val="1"/>
        <c:lblAlgn val="ctr"/>
        <c:lblOffset val="100"/>
        <c:noMultiLvlLbl val="0"/>
      </c:catAx>
      <c:valAx>
        <c:axId val="162883840"/>
        <c:scaling>
          <c:orientation val="minMax"/>
          <c:max val="100"/>
          <c:min val="0"/>
        </c:scaling>
        <c:delete val="0"/>
        <c:axPos val="l"/>
        <c:title>
          <c:tx>
            <c:rich>
              <a:bodyPr rot="0" vert="horz"/>
              <a:lstStyle/>
              <a:p>
                <a:pPr>
                  <a:defRPr/>
                </a:pPr>
                <a:r>
                  <a:rPr lang="en-US"/>
                  <a:t>%</a:t>
                </a:r>
              </a:p>
            </c:rich>
          </c:tx>
          <c:layout>
            <c:manualLayout>
              <c:xMode val="edge"/>
              <c:yMode val="edge"/>
              <c:x val="8.6439762290653702E-3"/>
              <c:y val="4.4254440494107079E-3"/>
            </c:manualLayout>
          </c:layout>
          <c:overlay val="0"/>
        </c:title>
        <c:numFmt formatCode="General" sourceLinked="1"/>
        <c:majorTickMark val="out"/>
        <c:minorTickMark val="none"/>
        <c:tickLblPos val="nextTo"/>
        <c:crossAx val="162882304"/>
        <c:crosses val="autoZero"/>
        <c:crossBetween val="between"/>
        <c:majorUnit val="10"/>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09091309019355"/>
          <c:y val="5.1862712320879661E-2"/>
          <c:w val="0.85821868040016436"/>
          <c:h val="0.68587242043581798"/>
        </c:manualLayout>
      </c:layout>
      <c:barChart>
        <c:barDir val="col"/>
        <c:grouping val="clustered"/>
        <c:varyColors val="0"/>
        <c:ser>
          <c:idx val="1"/>
          <c:order val="0"/>
          <c:tx>
            <c:strRef>
              <c:f>'Treatment cascade'!$A$2</c:f>
              <c:strCache>
                <c:ptCount val="1"/>
                <c:pt idx="0">
                  <c:v>India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6FFA-498E-8C29-7D3734A592F4}"/>
              </c:ext>
            </c:extLst>
          </c:dPt>
          <c:dPt>
            <c:idx val="1"/>
            <c:invertIfNegative val="0"/>
            <c:bubble3D val="0"/>
            <c:spPr>
              <a:solidFill>
                <a:srgbClr val="F26B73"/>
              </a:solidFill>
              <a:ln>
                <a:noFill/>
              </a:ln>
            </c:spPr>
            <c:extLst>
              <c:ext xmlns:c16="http://schemas.microsoft.com/office/drawing/2014/chart" uri="{C3380CC4-5D6E-409C-BE32-E72D297353CC}">
                <c16:uniqueId val="{00000003-6FFA-498E-8C29-7D3734A592F4}"/>
              </c:ext>
            </c:extLst>
          </c:dPt>
          <c:dPt>
            <c:idx val="3"/>
            <c:invertIfNegative val="0"/>
            <c:bubble3D val="0"/>
            <c:spPr>
              <a:solidFill>
                <a:srgbClr val="00A99A"/>
              </a:solidFill>
              <a:ln>
                <a:noFill/>
              </a:ln>
            </c:spPr>
            <c:extLst>
              <c:ext xmlns:c16="http://schemas.microsoft.com/office/drawing/2014/chart" uri="{C3380CC4-5D6E-409C-BE32-E72D297353CC}">
                <c16:uniqueId val="{00000005-6FFA-498E-8C29-7D3734A592F4}"/>
              </c:ext>
            </c:extLst>
          </c:dPt>
          <c:dPt>
            <c:idx val="4"/>
            <c:invertIfNegative val="0"/>
            <c:bubble3D val="0"/>
            <c:spPr>
              <a:solidFill>
                <a:srgbClr val="78A7B7"/>
              </a:solidFill>
              <a:ln>
                <a:noFill/>
              </a:ln>
            </c:spPr>
            <c:extLst>
              <c:ext xmlns:c16="http://schemas.microsoft.com/office/drawing/2014/chart" uri="{C3380CC4-5D6E-409C-BE32-E72D297353CC}">
                <c16:uniqueId val="{00000007-6FFA-498E-8C29-7D3734A592F4}"/>
              </c:ext>
            </c:extLst>
          </c:dPt>
          <c:dPt>
            <c:idx val="5"/>
            <c:invertIfNegative val="0"/>
            <c:bubble3D val="0"/>
            <c:spPr>
              <a:solidFill>
                <a:srgbClr val="CDC884"/>
              </a:solidFill>
              <a:ln>
                <a:noFill/>
              </a:ln>
            </c:spPr>
            <c:extLst>
              <c:ext xmlns:c16="http://schemas.microsoft.com/office/drawing/2014/chart" uri="{C3380CC4-5D6E-409C-BE32-E72D297353CC}">
                <c16:uniqueId val="{00000009-6FFA-498E-8C29-7D3734A592F4}"/>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'Treatment cascade'!$B$1:$F$1</c:f>
              <c:strCache>
                <c:ptCount val="5"/>
                <c:pt idx="0">
                  <c:v>Estimated PLHIV</c:v>
                </c:pt>
                <c:pt idx="1">
                  <c:v>PLHIV who know
their HIV status</c:v>
                </c:pt>
                <c:pt idx="2">
                  <c:v>People on ART</c:v>
                </c:pt>
                <c:pt idx="3">
                  <c:v>Tested for viral load</c:v>
                </c:pt>
                <c:pt idx="4">
                  <c:v>Suppressed viral
load *</c:v>
                </c:pt>
              </c:strCache>
            </c:strRef>
          </c:cat>
          <c:val>
            <c:numRef>
              <c:f>'Treatment cascade'!$B$2:$F$2</c:f>
              <c:numCache>
                <c:formatCode>General</c:formatCode>
                <c:ptCount val="5"/>
                <c:pt idx="0">
                  <c:v>2300000</c:v>
                </c:pt>
                <c:pt idx="1">
                  <c:v>1774867</c:v>
                </c:pt>
                <c:pt idx="2">
                  <c:v>1485895</c:v>
                </c:pt>
                <c:pt idx="3">
                  <c:v>576810</c:v>
                </c:pt>
                <c:pt idx="4">
                  <c:v>487147</c:v>
                </c:pt>
              </c:numCache>
            </c:numRef>
          </c:val>
          <c:extLst>
            <c:ext xmlns:c16="http://schemas.microsoft.com/office/drawing/2014/chart" uri="{C3380CC4-5D6E-409C-BE32-E72D297353CC}">
              <c16:uniqueId val="{0000000A-6FFA-498E-8C29-7D3734A592F4}"/>
            </c:ext>
          </c:extLst>
        </c:ser>
        <c:dLbls>
          <c:showLegendKey val="0"/>
          <c:showVal val="0"/>
          <c:showCatName val="0"/>
          <c:showSerName val="0"/>
          <c:showPercent val="0"/>
          <c:showBubbleSize val="0"/>
        </c:dLbls>
        <c:gapWidth val="100"/>
        <c:overlap val="100"/>
        <c:axId val="297984000"/>
        <c:axId val="327730688"/>
      </c:barChart>
      <c:catAx>
        <c:axId val="297984000"/>
        <c:scaling>
          <c:orientation val="minMax"/>
        </c:scaling>
        <c:delete val="0"/>
        <c:axPos val="b"/>
        <c:numFmt formatCode="General" sourceLinked="1"/>
        <c:majorTickMark val="out"/>
        <c:minorTickMark val="none"/>
        <c:tickLblPos val="nextTo"/>
        <c:crossAx val="327730688"/>
        <c:crosses val="autoZero"/>
        <c:auto val="1"/>
        <c:lblAlgn val="ctr"/>
        <c:lblOffset val="100"/>
        <c:noMultiLvlLbl val="0"/>
      </c:catAx>
      <c:valAx>
        <c:axId val="327730688"/>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97984000"/>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508420822397"/>
          <c:y val="0.15737019138592465"/>
          <c:w val="0.82532630686789155"/>
          <c:h val="0.66021743424348955"/>
        </c:manualLayout>
      </c:layout>
      <c:barChart>
        <c:barDir val="col"/>
        <c:grouping val="clustered"/>
        <c:varyColors val="0"/>
        <c:ser>
          <c:idx val="0"/>
          <c:order val="0"/>
          <c:spPr>
            <a:solidFill>
              <a:srgbClr val="00A99A"/>
            </a:solidFill>
            <a:ln>
              <a:noFill/>
            </a:ln>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9A-4A61-82B8-87BA7D9B991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'PPle on ART'!$C$3:$C$18</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'PPle on ART'!$D$3:$D$18</c:f>
              <c:numCache>
                <c:formatCode>_(* #,##0_);_(* \(#,##0\);_(* "-"??_);_(@_)</c:formatCode>
                <c:ptCount val="16"/>
                <c:pt idx="0">
                  <c:v>6904</c:v>
                </c:pt>
                <c:pt idx="1">
                  <c:v>33249</c:v>
                </c:pt>
                <c:pt idx="2">
                  <c:v>65910</c:v>
                </c:pt>
                <c:pt idx="3">
                  <c:v>134912</c:v>
                </c:pt>
                <c:pt idx="4">
                  <c:v>219374</c:v>
                </c:pt>
                <c:pt idx="5">
                  <c:v>313146</c:v>
                </c:pt>
                <c:pt idx="6">
                  <c:v>412109</c:v>
                </c:pt>
                <c:pt idx="7">
                  <c:v>543000</c:v>
                </c:pt>
                <c:pt idx="8">
                  <c:v>604987</c:v>
                </c:pt>
                <c:pt idx="9">
                  <c:v>747175</c:v>
                </c:pt>
                <c:pt idx="10">
                  <c:v>830707</c:v>
                </c:pt>
                <c:pt idx="11">
                  <c:v>919141</c:v>
                </c:pt>
                <c:pt idx="12">
                  <c:v>1023640</c:v>
                </c:pt>
                <c:pt idx="13">
                  <c:v>1181129</c:v>
                </c:pt>
                <c:pt idx="14">
                  <c:v>1398705</c:v>
                </c:pt>
                <c:pt idx="15">
                  <c:v>1485895</c:v>
                </c:pt>
              </c:numCache>
            </c:numRef>
          </c:val>
          <c:extLst>
            <c:ext xmlns:c16="http://schemas.microsoft.com/office/drawing/2014/chart" uri="{C3380CC4-5D6E-409C-BE32-E72D297353CC}">
              <c16:uniqueId val="{00000001-CA9A-4A61-82B8-87BA7D9B991D}"/>
            </c:ext>
          </c:extLst>
        </c:ser>
        <c:dLbls>
          <c:showLegendKey val="0"/>
          <c:showVal val="0"/>
          <c:showCatName val="0"/>
          <c:showSerName val="0"/>
          <c:showPercent val="0"/>
          <c:showBubbleSize val="0"/>
        </c:dLbls>
        <c:gapWidth val="100"/>
        <c:axId val="250512143"/>
        <c:axId val="32835567"/>
      </c:barChart>
      <c:catAx>
        <c:axId val="250512143"/>
        <c:scaling>
          <c:orientation val="minMax"/>
        </c:scaling>
        <c:delete val="0"/>
        <c:axPos val="b"/>
        <c:majorGridlines>
          <c:spPr>
            <a:ln w="9525" cap="flat" cmpd="sng" algn="ctr">
              <a:solidFill>
                <a:srgbClr val="00A99A">
                  <a:alpha val="30000"/>
                </a:srgb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835567"/>
        <c:crosses val="autoZero"/>
        <c:auto val="1"/>
        <c:lblAlgn val="ctr"/>
        <c:lblOffset val="100"/>
        <c:noMultiLvlLbl val="0"/>
      </c:catAx>
      <c:valAx>
        <c:axId val="32835567"/>
        <c:scaling>
          <c:orientation val="minMax"/>
          <c:max val="1500000"/>
        </c:scaling>
        <c:delete val="0"/>
        <c:axPos val="l"/>
        <c:majorGridlines>
          <c:spPr>
            <a:ln w="9525" cap="flat" cmpd="sng" algn="ctr">
              <a:solidFill>
                <a:srgbClr val="00A99A">
                  <a:alpha val="30000"/>
                </a:srgb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People on ART</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0512143"/>
        <c:crosses val="autoZero"/>
        <c:crossBetween val="between"/>
        <c:majorUnit val="5000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120682713994161E-2"/>
          <c:w val="0.74971237970253723"/>
          <c:h val="0.66808811446479444"/>
        </c:manualLayout>
      </c:layout>
      <c:barChart>
        <c:barDir val="col"/>
        <c:grouping val="clustered"/>
        <c:varyColors val="0"/>
        <c:ser>
          <c:idx val="0"/>
          <c:order val="0"/>
          <c:tx>
            <c:strRef>
              <c:f>PMTCT!$B$3</c:f>
              <c:strCache>
                <c:ptCount val="1"/>
                <c:pt idx="0">
                  <c:v>Estimate</c:v>
                </c:pt>
              </c:strCache>
            </c:strRef>
          </c:tx>
          <c:spPr>
            <a:solidFill>
              <a:srgbClr val="00A99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c:v>
                </c:pt>
                <c:pt idx="2">
                  <c:v>PMTCT coverage (%)</c:v>
                </c:pt>
              </c:strCache>
            </c:strRef>
          </c:cat>
          <c:val>
            <c:numRef>
              <c:f>PMTCT!$B$4:$B$6</c:f>
              <c:numCache>
                <c:formatCode>General</c:formatCode>
                <c:ptCount val="3"/>
                <c:pt idx="0" formatCode="_(* #,##0_);_(* \(#,##0\);_(* &quot;-&quot;??_);_(@_)">
                  <c:v>20520</c:v>
                </c:pt>
              </c:numCache>
            </c:numRef>
          </c:val>
          <c:extLst>
            <c:ext xmlns:c16="http://schemas.microsoft.com/office/drawing/2014/chart" uri="{C3380CC4-5D6E-409C-BE32-E72D297353CC}">
              <c16:uniqueId val="{00000000-855B-4A6A-BA5C-28ADE34B3E4F}"/>
            </c:ext>
          </c:extLst>
        </c:ser>
        <c:ser>
          <c:idx val="3"/>
          <c:order val="3"/>
          <c:tx>
            <c:strRef>
              <c:f>PMTCT!$E$3</c:f>
              <c:strCache>
                <c:ptCount val="1"/>
                <c:pt idx="0">
                  <c:v>Number of pregnant women
 receiving PMTCT</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5B-4A6A-BA5C-28ADE34B3E4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c:v>
                </c:pt>
                <c:pt idx="2">
                  <c:v>PMTCT coverage (%)</c:v>
                </c:pt>
              </c:strCache>
            </c:strRef>
          </c:cat>
          <c:val>
            <c:numRef>
              <c:f>PMTCT!$E$4:$E$6</c:f>
              <c:numCache>
                <c:formatCode>_(* #,##0_);_(* \(#,##0\);_(* "-"??_);_(@_)</c:formatCode>
                <c:ptCount val="3"/>
                <c:pt idx="1">
                  <c:v>13878</c:v>
                </c:pt>
              </c:numCache>
            </c:numRef>
          </c:val>
          <c:extLst>
            <c:ext xmlns:c16="http://schemas.microsoft.com/office/drawing/2014/chart" uri="{C3380CC4-5D6E-409C-BE32-E72D297353CC}">
              <c16:uniqueId val="{00000002-855B-4A6A-BA5C-28ADE34B3E4F}"/>
            </c:ext>
          </c:extLst>
        </c:ser>
        <c:dLbls>
          <c:showLegendKey val="0"/>
          <c:showVal val="0"/>
          <c:showCatName val="0"/>
          <c:showSerName val="0"/>
          <c:showPercent val="0"/>
          <c:showBubbleSize val="0"/>
        </c:dLbls>
        <c:gapWidth val="90"/>
        <c:overlap val="100"/>
        <c:axId val="62938112"/>
        <c:axId val="64049920"/>
      </c:barChart>
      <c:barChart>
        <c:barDir val="col"/>
        <c:grouping val="clustered"/>
        <c:varyColors val="0"/>
        <c:ser>
          <c:idx val="4"/>
          <c:order val="4"/>
          <c:tx>
            <c:strRef>
              <c:f>PMTCT!$F$3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5B-4A6A-BA5C-28ADE34B3E4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c:v>
                </c:pt>
                <c:pt idx="2">
                  <c:v>PMTCT coverage (%)</c:v>
                </c:pt>
              </c:strCache>
            </c:strRef>
          </c:cat>
          <c:val>
            <c:numRef>
              <c:f>PMTCT!$F$4:$F$6</c:f>
              <c:numCache>
                <c:formatCode>General</c:formatCode>
                <c:ptCount val="3"/>
                <c:pt idx="2" formatCode="#,##0">
                  <c:v>67.599999999999994</c:v>
                </c:pt>
              </c:numCache>
            </c:numRef>
          </c:val>
          <c:extLst>
            <c:ext xmlns:c16="http://schemas.microsoft.com/office/drawing/2014/chart" uri="{C3380CC4-5D6E-409C-BE32-E72D297353CC}">
              <c16:uniqueId val="{00000004-855B-4A6A-BA5C-28ADE34B3E4F}"/>
            </c:ext>
          </c:extLst>
        </c:ser>
        <c:dLbls>
          <c:showLegendKey val="0"/>
          <c:showVal val="0"/>
          <c:showCatName val="0"/>
          <c:showSerName val="0"/>
          <c:showPercent val="0"/>
          <c:showBubbleSize val="0"/>
        </c:dLbls>
        <c:gapWidth val="90"/>
        <c:axId val="404702720"/>
        <c:axId val="87080960"/>
      </c:barChart>
      <c:lineChart>
        <c:grouping val="standard"/>
        <c:varyColors val="0"/>
        <c:ser>
          <c:idx val="1"/>
          <c:order val="1"/>
          <c:tx>
            <c:strRef>
              <c:f>PMTCT!$C$3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855B-4A6A-BA5C-28ADE34B3E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c:v>
                </c:pt>
                <c:pt idx="2">
                  <c:v>PMTCT coverage (%)</c:v>
                </c:pt>
              </c:strCache>
            </c:strRef>
          </c:cat>
          <c:val>
            <c:numRef>
              <c:f>PMTCT!$C$4:$C$6</c:f>
              <c:numCache>
                <c:formatCode>General</c:formatCode>
                <c:ptCount val="3"/>
                <c:pt idx="0" formatCode="_(* #,##0_);_(* \(#,##0\);_(* &quot;-&quot;??_);_(@_)">
                  <c:v>14980</c:v>
                </c:pt>
              </c:numCache>
            </c:numRef>
          </c:val>
          <c:smooth val="0"/>
          <c:extLst>
            <c:ext xmlns:c16="http://schemas.microsoft.com/office/drawing/2014/chart" uri="{C3380CC4-5D6E-409C-BE32-E72D297353CC}">
              <c16:uniqueId val="{00000006-855B-4A6A-BA5C-28ADE34B3E4F}"/>
            </c:ext>
          </c:extLst>
        </c:ser>
        <c:ser>
          <c:idx val="2"/>
          <c:order val="2"/>
          <c:tx>
            <c:strRef>
              <c:f>PMTCT!$D$3</c:f>
              <c:strCache>
                <c:ptCount val="1"/>
                <c:pt idx="0">
                  <c:v>Upper estimate</c:v>
                </c:pt>
              </c:strCache>
            </c:strRef>
          </c:tx>
          <c:marker>
            <c:symbol val="dash"/>
            <c:size val="10"/>
            <c:spPr>
              <a:solidFill>
                <a:schemeClr val="tx1"/>
              </a:solidFill>
              <a:ln>
                <a:noFill/>
              </a:ln>
            </c:spPr>
          </c:marker>
          <c:cat>
            <c:strRef>
              <c:f>PMTCT!$A$4:$A$6</c:f>
              <c:strCache>
                <c:ptCount val="3"/>
                <c:pt idx="0">
                  <c:v>Estimated number 
of pregnant women 
living with HIV</c:v>
                </c:pt>
                <c:pt idx="1">
                  <c:v>Number of 
pregnant women
receiving ARVs</c:v>
                </c:pt>
                <c:pt idx="2">
                  <c:v>PMTCT coverage (%)</c:v>
                </c:pt>
              </c:strCache>
            </c:strRef>
          </c:cat>
          <c:val>
            <c:numRef>
              <c:f>PMTCT!$D$4:$D$6</c:f>
              <c:numCache>
                <c:formatCode>General</c:formatCode>
                <c:ptCount val="3"/>
                <c:pt idx="0" formatCode="_(* #,##0_);_(* \(#,##0\);_(* &quot;-&quot;??_);_(@_)">
                  <c:v>28130</c:v>
                </c:pt>
              </c:numCache>
            </c:numRef>
          </c:val>
          <c:smooth val="0"/>
          <c:extLst>
            <c:ext xmlns:c16="http://schemas.microsoft.com/office/drawing/2014/chart" uri="{C3380CC4-5D6E-409C-BE32-E72D297353CC}">
              <c16:uniqueId val="{00000007-855B-4A6A-BA5C-28ADE34B3E4F}"/>
            </c:ext>
          </c:extLst>
        </c:ser>
        <c:dLbls>
          <c:showLegendKey val="0"/>
          <c:showVal val="0"/>
          <c:showCatName val="0"/>
          <c:showSerName val="0"/>
          <c:showPercent val="0"/>
          <c:showBubbleSize val="0"/>
        </c:dLbls>
        <c:hiLowLines/>
        <c:marker val="1"/>
        <c:smooth val="0"/>
        <c:axId val="62938112"/>
        <c:axId val="64049920"/>
      </c:lineChart>
      <c:catAx>
        <c:axId val="62938112"/>
        <c:scaling>
          <c:orientation val="minMax"/>
        </c:scaling>
        <c:delete val="0"/>
        <c:axPos val="b"/>
        <c:numFmt formatCode="General" sourceLinked="0"/>
        <c:majorTickMark val="out"/>
        <c:minorTickMark val="none"/>
        <c:tickLblPos val="nextTo"/>
        <c:crossAx val="64049920"/>
        <c:crosses val="autoZero"/>
        <c:auto val="1"/>
        <c:lblAlgn val="ctr"/>
        <c:lblOffset val="100"/>
        <c:noMultiLvlLbl val="0"/>
      </c:catAx>
      <c:valAx>
        <c:axId val="6404992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62938112"/>
        <c:crosses val="autoZero"/>
        <c:crossBetween val="between"/>
      </c:valAx>
      <c:valAx>
        <c:axId val="8708096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404702720"/>
        <c:crosses val="max"/>
        <c:crossBetween val="between"/>
        <c:majorUnit val="20"/>
      </c:valAx>
      <c:catAx>
        <c:axId val="404702720"/>
        <c:scaling>
          <c:orientation val="minMax"/>
        </c:scaling>
        <c:delete val="1"/>
        <c:axPos val="b"/>
        <c:numFmt formatCode="General" sourceLinked="1"/>
        <c:majorTickMark val="out"/>
        <c:minorTickMark val="none"/>
        <c:tickLblPos val="nextTo"/>
        <c:crossAx val="8708096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'HIV testing &amp; Rx cascade'!$C$2</c:f>
              <c:strCache>
                <c:ptCount val="1"/>
                <c:pt idx="0">
                  <c:v>Progress (%)</c:v>
                </c:pt>
              </c:strCache>
            </c:strRef>
          </c:tx>
          <c:spPr>
            <a:solidFill>
              <a:srgbClr val="009999"/>
            </a:solidFill>
            <a:ln>
              <a:noFill/>
            </a:ln>
            <a:effectLst/>
          </c:spPr>
          <c:invertIfNegative val="0"/>
          <c:dLbls>
            <c:dLbl>
              <c:idx val="2"/>
              <c:tx>
                <c:rich>
                  <a:bodyPr/>
                  <a:lstStyle/>
                  <a:p>
                    <a:r>
                      <a:rPr lang="en-US" dirty="0">
                        <a:solidFill>
                          <a:schemeClr val="bg1">
                            <a:lumMod val="50000"/>
                          </a:schemeClr>
                        </a:solidFill>
                      </a:rPr>
                      <a:t>n/a</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38C-4C6B-9575-B5DFBE78700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testing &amp; Rx cascade'!$B$3:$B$5</c:f>
              <c:strCache>
                <c:ptCount val="3"/>
                <c:pt idx="0">
                  <c:v>PLHIV who know
their HIV status</c:v>
                </c:pt>
                <c:pt idx="1">
                  <c:v>PLHIV on treatment</c:v>
                </c:pt>
                <c:pt idx="2">
                  <c:v>PLHIV who are virally suppressed </c:v>
                </c:pt>
              </c:strCache>
            </c:strRef>
          </c:cat>
          <c:val>
            <c:numRef>
              <c:f>'HIV testing &amp; Rx cascade'!$C$3:$C$5</c:f>
              <c:numCache>
                <c:formatCode>0</c:formatCode>
                <c:ptCount val="3"/>
                <c:pt idx="0">
                  <c:v>75.562943539820822</c:v>
                </c:pt>
                <c:pt idx="1">
                  <c:v>63.260289357513585</c:v>
                </c:pt>
                <c:pt idx="2" formatCode="General">
                  <c:v>0</c:v>
                </c:pt>
              </c:numCache>
            </c:numRef>
          </c:val>
          <c:extLst>
            <c:ext xmlns:c16="http://schemas.microsoft.com/office/drawing/2014/chart" uri="{C3380CC4-5D6E-409C-BE32-E72D297353CC}">
              <c16:uniqueId val="{00000000-738C-4C6B-9575-B5DFBE787003}"/>
            </c:ext>
          </c:extLst>
        </c:ser>
        <c:ser>
          <c:idx val="1"/>
          <c:order val="1"/>
          <c:tx>
            <c:strRef>
              <c:f>'HIV testing &amp; Rx cascade'!$D$2</c:f>
              <c:strCache>
                <c:ptCount val="1"/>
                <c:pt idx="0">
                  <c:v>Gap</c:v>
                </c:pt>
              </c:strCache>
            </c:strRef>
          </c:tx>
          <c:spPr>
            <a:pattFill prst="dkDnDiag">
              <a:fgClr>
                <a:srgbClr val="BFBFBF"/>
              </a:fgClr>
              <a:bgClr>
                <a:schemeClr val="bg1"/>
              </a:bgClr>
            </a:pattFill>
            <a:ln>
              <a:noFill/>
            </a:ln>
            <a:effectLst/>
          </c:spPr>
          <c:invertIfNegative val="0"/>
          <c:cat>
            <c:strRef>
              <c:f>'HIV testing &amp; Rx cascade'!$B$3:$B$5</c:f>
              <c:strCache>
                <c:ptCount val="3"/>
                <c:pt idx="0">
                  <c:v>PLHIV who know
their HIV status</c:v>
                </c:pt>
                <c:pt idx="1">
                  <c:v>PLHIV on treatment</c:v>
                </c:pt>
                <c:pt idx="2">
                  <c:v>PLHIV who are virally suppressed </c:v>
                </c:pt>
              </c:strCache>
            </c:strRef>
          </c:cat>
          <c:val>
            <c:numRef>
              <c:f>'HIV testing &amp; Rx cascade'!$D$3:$D$5</c:f>
              <c:numCache>
                <c:formatCode>0</c:formatCode>
                <c:ptCount val="3"/>
                <c:pt idx="0">
                  <c:v>14.437056460179178</c:v>
                </c:pt>
                <c:pt idx="1">
                  <c:v>17.739710642486415</c:v>
                </c:pt>
                <c:pt idx="2" formatCode="General">
                  <c:v>73</c:v>
                </c:pt>
              </c:numCache>
            </c:numRef>
          </c:val>
          <c:extLst>
            <c:ext xmlns:c16="http://schemas.microsoft.com/office/drawing/2014/chart" uri="{C3380CC4-5D6E-409C-BE32-E72D297353CC}">
              <c16:uniqueId val="{00000001-738C-4C6B-9575-B5DFBE787003}"/>
            </c:ext>
          </c:extLst>
        </c:ser>
        <c:dLbls>
          <c:showLegendKey val="0"/>
          <c:showVal val="0"/>
          <c:showCatName val="0"/>
          <c:showSerName val="0"/>
          <c:showPercent val="0"/>
          <c:showBubbleSize val="0"/>
        </c:dLbls>
        <c:gapWidth val="150"/>
        <c:overlap val="100"/>
        <c:axId val="327536000"/>
        <c:axId val="327730688"/>
      </c:barChart>
      <c:scatterChart>
        <c:scatterStyle val="lineMarker"/>
        <c:varyColors val="0"/>
        <c:ser>
          <c:idx val="2"/>
          <c:order val="2"/>
          <c:tx>
            <c:strRef>
              <c:f>'HIV testing &amp; Rx cascade'!$E$2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'HIV testing &amp; Rx cascade'!$B$3:$B$5</c:f>
              <c:strCache>
                <c:ptCount val="3"/>
                <c:pt idx="0">
                  <c:v>PLHIV who know
their HIV status</c:v>
                </c:pt>
                <c:pt idx="1">
                  <c:v>PLHIV on treatment</c:v>
                </c:pt>
                <c:pt idx="2">
                  <c:v>PLHIV who are virally suppressed </c:v>
                </c:pt>
              </c:strCache>
            </c:strRef>
          </c:xVal>
          <c:yVal>
            <c:numRef>
              <c:f>'HIV testing &amp; Rx cascade'!$E$3:$E$5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738C-4C6B-9575-B5DFBE787003}"/>
            </c:ext>
          </c:extLst>
        </c:ser>
        <c:dLbls>
          <c:showLegendKey val="0"/>
          <c:showVal val="0"/>
          <c:showCatName val="0"/>
          <c:showSerName val="0"/>
          <c:showPercent val="0"/>
          <c:showBubbleSize val="0"/>
        </c:dLbls>
        <c:axId val="327833856"/>
        <c:axId val="327732608"/>
      </c:scatterChart>
      <c:catAx>
        <c:axId val="3275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730688"/>
        <c:crosses val="autoZero"/>
        <c:auto val="1"/>
        <c:lblAlgn val="ctr"/>
        <c:lblOffset val="100"/>
        <c:noMultiLvlLbl val="0"/>
      </c:catAx>
      <c:valAx>
        <c:axId val="327730688"/>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
              <c:y val="9.3223183167677817E-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536000"/>
        <c:crosses val="autoZero"/>
        <c:crossBetween val="between"/>
        <c:majorUnit val="20"/>
      </c:valAx>
      <c:valAx>
        <c:axId val="327732608"/>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833856"/>
        <c:crosses val="max"/>
        <c:crossBetween val="midCat"/>
      </c:valAx>
      <c:valAx>
        <c:axId val="327833856"/>
        <c:scaling>
          <c:orientation val="minMax"/>
        </c:scaling>
        <c:delete val="1"/>
        <c:axPos val="b"/>
        <c:numFmt formatCode="General" sourceLinked="1"/>
        <c:majorTickMark val="out"/>
        <c:minorTickMark val="none"/>
        <c:tickLblPos val="nextTo"/>
        <c:crossAx val="3277326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HSS, 2003 - 2017</a:t>
            </a:r>
          </a:p>
        </c:rich>
      </c:tx>
      <c:overlay val="0"/>
    </c:title>
    <c:autoTitleDeleted val="0"/>
    <c:plotArea>
      <c:layout/>
      <c:lineChart>
        <c:grouping val="standard"/>
        <c:varyColors val="0"/>
        <c:ser>
          <c:idx val="0"/>
          <c:order val="0"/>
          <c:tx>
            <c:strRef>
              <c:f>'HIV Prev KP_trend'!$A$6</c:f>
              <c:strCache>
                <c:ptCount val="1"/>
                <c:pt idx="0">
                  <c:v>FSW</c:v>
                </c:pt>
              </c:strCache>
            </c:strRef>
          </c:tx>
          <c:spPr>
            <a:ln w="38100">
              <a:solidFill>
                <a:srgbClr val="88C540"/>
              </a:solidFill>
            </a:ln>
          </c:spPr>
          <c:marker>
            <c:symbol val="circle"/>
            <c:size val="9"/>
            <c:spPr>
              <a:solidFill>
                <a:srgbClr val="88C540"/>
              </a:solidFill>
              <a:ln>
                <a:solidFill>
                  <a:sysClr val="window" lastClr="FFFFFF"/>
                </a:solid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D0-4616-8082-21477DB982C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D0-4616-8082-21477DB982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KP_trend'!$B$5:$I$5</c:f>
              <c:strCache>
                <c:ptCount val="8"/>
                <c:pt idx="0">
                  <c:v>2003</c:v>
                </c:pt>
                <c:pt idx="1">
                  <c:v>2004</c:v>
                </c:pt>
                <c:pt idx="2">
                  <c:v>2005</c:v>
                </c:pt>
                <c:pt idx="3">
                  <c:v>2006</c:v>
                </c:pt>
                <c:pt idx="4">
                  <c:v>2007</c:v>
                </c:pt>
                <c:pt idx="5">
                  <c:v>2008-09</c:v>
                </c:pt>
                <c:pt idx="6">
                  <c:v>2010-11</c:v>
                </c:pt>
                <c:pt idx="7">
                  <c:v>2017</c:v>
                </c:pt>
              </c:strCache>
            </c:strRef>
          </c:cat>
          <c:val>
            <c:numRef>
              <c:f>'HIV Prev KP_trend'!$B$6:$I$6</c:f>
              <c:numCache>
                <c:formatCode>0.0</c:formatCode>
                <c:ptCount val="8"/>
                <c:pt idx="0">
                  <c:v>10.3</c:v>
                </c:pt>
                <c:pt idx="1">
                  <c:v>9.43</c:v>
                </c:pt>
                <c:pt idx="2">
                  <c:v>8.44</c:v>
                </c:pt>
                <c:pt idx="3">
                  <c:v>4.9000000000000004</c:v>
                </c:pt>
                <c:pt idx="4">
                  <c:v>5.0599999999999996</c:v>
                </c:pt>
                <c:pt idx="5">
                  <c:v>4.9400000000000004</c:v>
                </c:pt>
                <c:pt idx="6">
                  <c:v>2.75</c:v>
                </c:pt>
                <c:pt idx="7">
                  <c:v>1.56</c:v>
                </c:pt>
              </c:numCache>
            </c:numRef>
          </c:val>
          <c:smooth val="0"/>
          <c:extLst>
            <c:ext xmlns:c16="http://schemas.microsoft.com/office/drawing/2014/chart" uri="{C3380CC4-5D6E-409C-BE32-E72D297353CC}">
              <c16:uniqueId val="{00000002-61D0-4616-8082-21477DB982C4}"/>
            </c:ext>
          </c:extLst>
        </c:ser>
        <c:ser>
          <c:idx val="1"/>
          <c:order val="1"/>
          <c:tx>
            <c:strRef>
              <c:f>'HIV Prev KP_trend'!$A$7</c:f>
              <c:strCache>
                <c:ptCount val="1"/>
                <c:pt idx="0">
                  <c:v>MSM</c:v>
                </c:pt>
              </c:strCache>
            </c:strRef>
          </c:tx>
          <c:spPr>
            <a:ln w="38100">
              <a:solidFill>
                <a:srgbClr val="F78E1E"/>
              </a:solidFill>
            </a:ln>
          </c:spPr>
          <c:marker>
            <c:symbol val="circle"/>
            <c:size val="9"/>
            <c:spPr>
              <a:solidFill>
                <a:srgbClr val="F78E1E"/>
              </a:solidFill>
              <a:ln>
                <a:solidFill>
                  <a:sysClr val="window" lastClr="FFFFFF"/>
                </a:solid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D0-4616-8082-21477DB982C4}"/>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D0-4616-8082-21477DB982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KP_trend'!$B$5:$I$5</c:f>
              <c:strCache>
                <c:ptCount val="8"/>
                <c:pt idx="0">
                  <c:v>2003</c:v>
                </c:pt>
                <c:pt idx="1">
                  <c:v>2004</c:v>
                </c:pt>
                <c:pt idx="2">
                  <c:v>2005</c:v>
                </c:pt>
                <c:pt idx="3">
                  <c:v>2006</c:v>
                </c:pt>
                <c:pt idx="4">
                  <c:v>2007</c:v>
                </c:pt>
                <c:pt idx="5">
                  <c:v>2008-09</c:v>
                </c:pt>
                <c:pt idx="6">
                  <c:v>2010-11</c:v>
                </c:pt>
                <c:pt idx="7">
                  <c:v>2017</c:v>
                </c:pt>
              </c:strCache>
            </c:strRef>
          </c:cat>
          <c:val>
            <c:numRef>
              <c:f>'HIV Prev KP_trend'!$B$7:$I$7</c:f>
              <c:numCache>
                <c:formatCode>0.0</c:formatCode>
                <c:ptCount val="8"/>
                <c:pt idx="0">
                  <c:v>8.4700000000000006</c:v>
                </c:pt>
                <c:pt idx="1">
                  <c:v>7.47</c:v>
                </c:pt>
                <c:pt idx="2">
                  <c:v>8.74</c:v>
                </c:pt>
                <c:pt idx="3">
                  <c:v>6.4</c:v>
                </c:pt>
                <c:pt idx="4">
                  <c:v>7.4</c:v>
                </c:pt>
                <c:pt idx="5">
                  <c:v>7.3</c:v>
                </c:pt>
                <c:pt idx="6">
                  <c:v>4.43</c:v>
                </c:pt>
                <c:pt idx="7">
                  <c:v>2.69</c:v>
                </c:pt>
              </c:numCache>
            </c:numRef>
          </c:val>
          <c:smooth val="0"/>
          <c:extLst>
            <c:ext xmlns:c16="http://schemas.microsoft.com/office/drawing/2014/chart" uri="{C3380CC4-5D6E-409C-BE32-E72D297353CC}">
              <c16:uniqueId val="{00000005-61D0-4616-8082-21477DB982C4}"/>
            </c:ext>
          </c:extLst>
        </c:ser>
        <c:ser>
          <c:idx val="2"/>
          <c:order val="2"/>
          <c:tx>
            <c:strRef>
              <c:f>'HIV Prev KP_trend'!$A$8</c:f>
              <c:strCache>
                <c:ptCount val="1"/>
                <c:pt idx="0">
                  <c:v>PWID</c:v>
                </c:pt>
              </c:strCache>
            </c:strRef>
          </c:tx>
          <c:spPr>
            <a:ln w="38100">
              <a:solidFill>
                <a:srgbClr val="00AEEF"/>
              </a:solidFill>
            </a:ln>
          </c:spPr>
          <c:marker>
            <c:symbol val="circle"/>
            <c:size val="9"/>
            <c:spPr>
              <a:solidFill>
                <a:srgbClr val="00AEEF"/>
              </a:solidFill>
              <a:ln>
                <a:solidFill>
                  <a:sysClr val="window" lastClr="FFFFFF"/>
                </a:solid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D0-4616-8082-21477DB982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KP_trend'!$B$5:$I$5</c:f>
              <c:strCache>
                <c:ptCount val="8"/>
                <c:pt idx="0">
                  <c:v>2003</c:v>
                </c:pt>
                <c:pt idx="1">
                  <c:v>2004</c:v>
                </c:pt>
                <c:pt idx="2">
                  <c:v>2005</c:v>
                </c:pt>
                <c:pt idx="3">
                  <c:v>2006</c:v>
                </c:pt>
                <c:pt idx="4">
                  <c:v>2007</c:v>
                </c:pt>
                <c:pt idx="5">
                  <c:v>2008-09</c:v>
                </c:pt>
                <c:pt idx="6">
                  <c:v>2010-11</c:v>
                </c:pt>
                <c:pt idx="7">
                  <c:v>2017</c:v>
                </c:pt>
              </c:strCache>
            </c:strRef>
          </c:cat>
          <c:val>
            <c:numRef>
              <c:f>'HIV Prev KP_trend'!$B$8:$I$8</c:f>
              <c:numCache>
                <c:formatCode>0.0</c:formatCode>
                <c:ptCount val="8"/>
                <c:pt idx="0">
                  <c:v>13.15</c:v>
                </c:pt>
                <c:pt idx="1">
                  <c:v>11.16</c:v>
                </c:pt>
                <c:pt idx="2">
                  <c:v>10.199999999999999</c:v>
                </c:pt>
                <c:pt idx="3">
                  <c:v>6.9</c:v>
                </c:pt>
                <c:pt idx="4">
                  <c:v>7.2</c:v>
                </c:pt>
                <c:pt idx="5">
                  <c:v>9.19</c:v>
                </c:pt>
                <c:pt idx="6">
                  <c:v>7.15</c:v>
                </c:pt>
                <c:pt idx="7">
                  <c:v>6.26</c:v>
                </c:pt>
              </c:numCache>
            </c:numRef>
          </c:val>
          <c:smooth val="0"/>
          <c:extLst>
            <c:ext xmlns:c16="http://schemas.microsoft.com/office/drawing/2014/chart" uri="{C3380CC4-5D6E-409C-BE32-E72D297353CC}">
              <c16:uniqueId val="{00000007-61D0-4616-8082-21477DB982C4}"/>
            </c:ext>
          </c:extLst>
        </c:ser>
        <c:dLbls>
          <c:showLegendKey val="0"/>
          <c:showVal val="0"/>
          <c:showCatName val="0"/>
          <c:showSerName val="0"/>
          <c:showPercent val="0"/>
          <c:showBubbleSize val="0"/>
        </c:dLbls>
        <c:marker val="1"/>
        <c:smooth val="0"/>
        <c:axId val="44976384"/>
        <c:axId val="44982272"/>
      </c:lineChart>
      <c:catAx>
        <c:axId val="44976384"/>
        <c:scaling>
          <c:orientation val="minMax"/>
        </c:scaling>
        <c:delete val="0"/>
        <c:axPos val="b"/>
        <c:numFmt formatCode="General" sourceLinked="1"/>
        <c:majorTickMark val="out"/>
        <c:minorTickMark val="none"/>
        <c:tickLblPos val="nextTo"/>
        <c:crossAx val="44982272"/>
        <c:crosses val="autoZero"/>
        <c:auto val="1"/>
        <c:lblAlgn val="ctr"/>
        <c:lblOffset val="100"/>
        <c:noMultiLvlLbl val="0"/>
      </c:catAx>
      <c:valAx>
        <c:axId val="44982272"/>
        <c:scaling>
          <c:orientation val="minMax"/>
        </c:scaling>
        <c:delete val="0"/>
        <c:axPos val="l"/>
        <c:majorGridlines>
          <c:spPr>
            <a:ln w="6350">
              <a:solidFill>
                <a:schemeClr val="bg1">
                  <a:lumMod val="95000"/>
                  <a:alpha val="55000"/>
                </a:schemeClr>
              </a:solidFill>
              <a:prstDash val="sysDash"/>
            </a:ln>
          </c:spPr>
        </c:majorGridlines>
        <c:title>
          <c:tx>
            <c:rich>
              <a:bodyPr rot="0" vert="horz"/>
              <a:lstStyle/>
              <a:p>
                <a:pPr>
                  <a:defRPr/>
                </a:pPr>
                <a:r>
                  <a:rPr lang="en-US"/>
                  <a:t>%</a:t>
                </a:r>
              </a:p>
            </c:rich>
          </c:tx>
          <c:layout>
            <c:manualLayout>
              <c:xMode val="edge"/>
              <c:yMode val="edge"/>
              <c:x val="2.1495062057920719E-2"/>
              <c:y val="7.6078944785839736E-2"/>
            </c:manualLayout>
          </c:layout>
          <c:overlay val="0"/>
        </c:title>
        <c:numFmt formatCode="0" sourceLinked="0"/>
        <c:majorTickMark val="out"/>
        <c:minorTickMark val="none"/>
        <c:tickLblPos val="nextTo"/>
        <c:crossAx val="44976384"/>
        <c:crosses val="autoZero"/>
        <c:crossBetween val="between"/>
      </c:valAx>
    </c:plotArea>
    <c:legend>
      <c:legendPos val="b"/>
      <c:overlay val="0"/>
    </c:legend>
    <c:plotVisOnly val="1"/>
    <c:dispBlanksAs val="span"/>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04374609717694E-2"/>
          <c:y val="0.14947254550376415"/>
          <c:w val="0.89423157963291433"/>
          <c:h val="0.69648050187543409"/>
        </c:manualLayout>
      </c:layout>
      <c:barChart>
        <c:barDir val="col"/>
        <c:grouping val="clustered"/>
        <c:varyColors val="0"/>
        <c:ser>
          <c:idx val="0"/>
          <c:order val="0"/>
          <c:tx>
            <c:strRef>
              <c:f>'HIV prev_sentinel pops'!$B$2</c:f>
              <c:strCache>
                <c:ptCount val="1"/>
                <c:pt idx="0">
                  <c:v>2008-09</c:v>
                </c:pt>
              </c:strCache>
            </c:strRef>
          </c:tx>
          <c:spPr>
            <a:solidFill>
              <a:srgbClr val="E31837"/>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pops'!$B$3:$B$10</c:f>
              <c:numCache>
                <c:formatCode>0.0</c:formatCode>
                <c:ptCount val="8"/>
                <c:pt idx="0">
                  <c:v>0.48</c:v>
                </c:pt>
                <c:pt idx="1">
                  <c:v>1.62</c:v>
                </c:pt>
                <c:pt idx="2">
                  <c:v>2.35</c:v>
                </c:pt>
                <c:pt idx="3">
                  <c:v>2.46</c:v>
                </c:pt>
                <c:pt idx="4">
                  <c:v>4.9400000000000004</c:v>
                </c:pt>
                <c:pt idx="5">
                  <c:v>7.3</c:v>
                </c:pt>
                <c:pt idx="6">
                  <c:v>9.19</c:v>
                </c:pt>
              </c:numCache>
            </c:numRef>
          </c:val>
          <c:extLst>
            <c:ext xmlns:c16="http://schemas.microsoft.com/office/drawing/2014/chart" uri="{C3380CC4-5D6E-409C-BE32-E72D297353CC}">
              <c16:uniqueId val="{00000000-E31F-42CB-AAF0-11BE5916606D}"/>
            </c:ext>
          </c:extLst>
        </c:ser>
        <c:ser>
          <c:idx val="1"/>
          <c:order val="1"/>
          <c:tx>
            <c:strRef>
              <c:f>'HIV prev_sentinel pops'!$C$2</c:f>
              <c:strCache>
                <c:ptCount val="1"/>
                <c:pt idx="0">
                  <c:v>2010-11</c:v>
                </c:pt>
              </c:strCache>
            </c:strRef>
          </c:tx>
          <c:spPr>
            <a:solidFill>
              <a:srgbClr val="CDC884"/>
            </a:solidFill>
            <a:ln>
              <a:no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1F-42CB-AAF0-11BE5916606D}"/>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pops'!$C$3:$C$10</c:f>
              <c:numCache>
                <c:formatCode>0.0</c:formatCode>
                <c:ptCount val="8"/>
                <c:pt idx="0">
                  <c:v>0.4</c:v>
                </c:pt>
                <c:pt idx="1">
                  <c:v>2.59</c:v>
                </c:pt>
                <c:pt idx="2" formatCode="0">
                  <c:v>0.99</c:v>
                </c:pt>
                <c:pt idx="4">
                  <c:v>2.67</c:v>
                </c:pt>
                <c:pt idx="5">
                  <c:v>4.43</c:v>
                </c:pt>
                <c:pt idx="6">
                  <c:v>7.14</c:v>
                </c:pt>
                <c:pt idx="7">
                  <c:v>8.82</c:v>
                </c:pt>
              </c:numCache>
            </c:numRef>
          </c:val>
          <c:extLst>
            <c:ext xmlns:c16="http://schemas.microsoft.com/office/drawing/2014/chart" uri="{C3380CC4-5D6E-409C-BE32-E72D297353CC}">
              <c16:uniqueId val="{00000002-E31F-42CB-AAF0-11BE5916606D}"/>
            </c:ext>
          </c:extLst>
        </c:ser>
        <c:ser>
          <c:idx val="2"/>
          <c:order val="2"/>
          <c:tx>
            <c:strRef>
              <c:f>'HIV prev_sentinel pops'!$D$2</c:f>
              <c:strCache>
                <c:ptCount val="1"/>
                <c:pt idx="0">
                  <c:v>2012-13</c:v>
                </c:pt>
              </c:strCache>
            </c:strRef>
          </c:tx>
          <c:spPr>
            <a:solidFill>
              <a:srgbClr val="00A99A"/>
            </a:solidFill>
            <a:ln>
              <a:noFill/>
            </a:ln>
          </c:spPr>
          <c:invertIfNegative val="0"/>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pops'!$D$3:$D$10</c:f>
              <c:numCache>
                <c:formatCode>General</c:formatCode>
                <c:ptCount val="8"/>
                <c:pt idx="0" formatCode="0.0">
                  <c:v>0.35</c:v>
                </c:pt>
              </c:numCache>
            </c:numRef>
          </c:val>
          <c:extLst>
            <c:ext xmlns:c16="http://schemas.microsoft.com/office/drawing/2014/chart" uri="{C3380CC4-5D6E-409C-BE32-E72D297353CC}">
              <c16:uniqueId val="{00000003-E31F-42CB-AAF0-11BE5916606D}"/>
            </c:ext>
          </c:extLst>
        </c:ser>
        <c:ser>
          <c:idx val="3"/>
          <c:order val="3"/>
          <c:tx>
            <c:strRef>
              <c:f>'HIV prev_sentinel pops'!$E$2</c:f>
              <c:strCache>
                <c:ptCount val="1"/>
                <c:pt idx="0">
                  <c:v>2014-15</c:v>
                </c:pt>
              </c:strCache>
            </c:strRef>
          </c:tx>
          <c:spPr>
            <a:solidFill>
              <a:srgbClr val="F15B40"/>
            </a:solidFill>
            <a:ln>
              <a:noFill/>
            </a:ln>
          </c:spPr>
          <c:invertIfNegative val="0"/>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pops'!$E$3:$E$10</c:f>
              <c:numCache>
                <c:formatCode>General</c:formatCode>
                <c:ptCount val="8"/>
                <c:pt idx="0" formatCode="0.0">
                  <c:v>0.28999999999999998</c:v>
                </c:pt>
              </c:numCache>
            </c:numRef>
          </c:val>
          <c:extLst>
            <c:ext xmlns:c16="http://schemas.microsoft.com/office/drawing/2014/chart" uri="{C3380CC4-5D6E-409C-BE32-E72D297353CC}">
              <c16:uniqueId val="{00000004-E31F-42CB-AAF0-11BE5916606D}"/>
            </c:ext>
          </c:extLst>
        </c:ser>
        <c:ser>
          <c:idx val="4"/>
          <c:order val="4"/>
          <c:tx>
            <c:strRef>
              <c:f>'HIV prev_sentinel pops'!$F$2</c:f>
              <c:strCache>
                <c:ptCount val="1"/>
                <c:pt idx="0">
                  <c:v>2017</c:v>
                </c:pt>
              </c:strCache>
            </c:strRef>
          </c:tx>
          <c:spPr>
            <a:solidFill>
              <a:srgbClr val="78A7B7"/>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pops'!$F$3:$F$10</c:f>
              <c:numCache>
                <c:formatCode>0.0</c:formatCode>
                <c:ptCount val="8"/>
                <c:pt idx="0">
                  <c:v>0.28000000000000003</c:v>
                </c:pt>
                <c:pt idx="1">
                  <c:v>0.86</c:v>
                </c:pt>
                <c:pt idx="2">
                  <c:v>0.51</c:v>
                </c:pt>
                <c:pt idx="4">
                  <c:v>1.56</c:v>
                </c:pt>
                <c:pt idx="5">
                  <c:v>2.69</c:v>
                </c:pt>
                <c:pt idx="6">
                  <c:v>6.26</c:v>
                </c:pt>
                <c:pt idx="7">
                  <c:v>3.14</c:v>
                </c:pt>
              </c:numCache>
            </c:numRef>
          </c:val>
          <c:extLst>
            <c:ext xmlns:c16="http://schemas.microsoft.com/office/drawing/2014/chart" uri="{C3380CC4-5D6E-409C-BE32-E72D297353CC}">
              <c16:uniqueId val="{00000005-E31F-42CB-AAF0-11BE5916606D}"/>
            </c:ext>
          </c:extLst>
        </c:ser>
        <c:dLbls>
          <c:showLegendKey val="0"/>
          <c:showVal val="0"/>
          <c:showCatName val="0"/>
          <c:showSerName val="0"/>
          <c:showPercent val="0"/>
          <c:showBubbleSize val="0"/>
        </c:dLbls>
        <c:gapWidth val="150"/>
        <c:axId val="45080960"/>
        <c:axId val="45082496"/>
      </c:barChart>
      <c:scatterChart>
        <c:scatterStyle val="smoothMarker"/>
        <c:varyColors val="0"/>
        <c:ser>
          <c:idx val="5"/>
          <c:order val="5"/>
          <c:tx>
            <c:strRef>
              <c:f>'HIV prev_sentinel pops'!$K$2</c:f>
              <c:strCache>
                <c:ptCount val="1"/>
                <c:pt idx="0">
                  <c:v>tar</c:v>
                </c:pt>
              </c:strCache>
            </c:strRef>
          </c:tx>
          <c:spPr>
            <a:ln w="19050">
              <a:solidFill>
                <a:srgbClr val="E31837"/>
              </a:solidFill>
              <a:prstDash val="dash"/>
            </a:ln>
          </c:spPr>
          <c:marker>
            <c:symbol val="none"/>
          </c:marker>
          <c:xVal>
            <c:numRef>
              <c:f>'HIV prev_sentinel pops'!$J$3:$J$4</c:f>
              <c:numCache>
                <c:formatCode>General</c:formatCode>
                <c:ptCount val="2"/>
                <c:pt idx="0">
                  <c:v>0</c:v>
                </c:pt>
                <c:pt idx="1">
                  <c:v>1</c:v>
                </c:pt>
              </c:numCache>
            </c:numRef>
          </c:xVal>
          <c:yVal>
            <c:numRef>
              <c:f>'HIV prev_sentinel pops'!$K$3:$K$4</c:f>
              <c:numCache>
                <c:formatCode>General</c:formatCode>
                <c:ptCount val="2"/>
                <c:pt idx="0">
                  <c:v>5</c:v>
                </c:pt>
                <c:pt idx="1">
                  <c:v>5</c:v>
                </c:pt>
              </c:numCache>
            </c:numRef>
          </c:yVal>
          <c:smooth val="1"/>
          <c:extLst>
            <c:ext xmlns:c16="http://schemas.microsoft.com/office/drawing/2014/chart" uri="{C3380CC4-5D6E-409C-BE32-E72D297353CC}">
              <c16:uniqueId val="{00000006-E31F-42CB-AAF0-11BE5916606D}"/>
            </c:ext>
          </c:extLst>
        </c:ser>
        <c:dLbls>
          <c:showLegendKey val="0"/>
          <c:showVal val="0"/>
          <c:showCatName val="0"/>
          <c:showSerName val="0"/>
          <c:showPercent val="0"/>
          <c:showBubbleSize val="0"/>
        </c:dLbls>
        <c:axId val="45094400"/>
        <c:axId val="45092864"/>
      </c:scatterChart>
      <c:catAx>
        <c:axId val="45080960"/>
        <c:scaling>
          <c:orientation val="minMax"/>
        </c:scaling>
        <c:delete val="0"/>
        <c:axPos val="b"/>
        <c:majorGridlines>
          <c:spPr>
            <a:ln w="15875">
              <a:solidFill>
                <a:srgbClr val="4BACC6">
                  <a:lumMod val="20000"/>
                  <a:lumOff val="80000"/>
                </a:srgbClr>
              </a:solidFill>
              <a:prstDash val="sysDot"/>
            </a:ln>
          </c:spPr>
        </c:majorGridlines>
        <c:numFmt formatCode="General" sourceLinked="0"/>
        <c:majorTickMark val="out"/>
        <c:minorTickMark val="none"/>
        <c:tickLblPos val="nextTo"/>
        <c:crossAx val="45082496"/>
        <c:crosses val="autoZero"/>
        <c:auto val="1"/>
        <c:lblAlgn val="ctr"/>
        <c:lblOffset val="100"/>
        <c:noMultiLvlLbl val="0"/>
      </c:catAx>
      <c:valAx>
        <c:axId val="45082496"/>
        <c:scaling>
          <c:orientation val="minMax"/>
        </c:scaling>
        <c:delete val="0"/>
        <c:axPos val="l"/>
        <c:majorGridlines>
          <c:spPr>
            <a:ln w="15875">
              <a:solidFill>
                <a:srgbClr val="4BACC6">
                  <a:lumMod val="20000"/>
                  <a:lumOff val="80000"/>
                </a:srgbClr>
              </a:solidFill>
              <a:prstDash val="sysDot"/>
            </a:ln>
          </c:spPr>
        </c:majorGridlines>
        <c:title>
          <c:tx>
            <c:rich>
              <a:bodyPr rot="0" vert="horz"/>
              <a:lstStyle/>
              <a:p>
                <a:pPr>
                  <a:defRPr/>
                </a:pPr>
                <a:r>
                  <a:rPr lang="en-US"/>
                  <a:t>%</a:t>
                </a:r>
              </a:p>
            </c:rich>
          </c:tx>
          <c:layout>
            <c:manualLayout>
              <c:xMode val="edge"/>
              <c:yMode val="edge"/>
              <c:x val="9.1225496017683858E-3"/>
              <c:y val="9.9851695915902552E-2"/>
            </c:manualLayout>
          </c:layout>
          <c:overlay val="0"/>
        </c:title>
        <c:numFmt formatCode="0" sourceLinked="0"/>
        <c:majorTickMark val="none"/>
        <c:minorTickMark val="none"/>
        <c:tickLblPos val="nextTo"/>
        <c:spPr>
          <a:ln>
            <a:noFill/>
          </a:ln>
        </c:spPr>
        <c:crossAx val="45080960"/>
        <c:crosses val="autoZero"/>
        <c:crossBetween val="between"/>
        <c:majorUnit val="2"/>
      </c:valAx>
      <c:valAx>
        <c:axId val="45092864"/>
        <c:scaling>
          <c:orientation val="minMax"/>
          <c:max val="10"/>
          <c:min val="0"/>
        </c:scaling>
        <c:delete val="1"/>
        <c:axPos val="r"/>
        <c:numFmt formatCode="General" sourceLinked="1"/>
        <c:majorTickMark val="out"/>
        <c:minorTickMark val="none"/>
        <c:tickLblPos val="nextTo"/>
        <c:crossAx val="45094400"/>
        <c:crosses val="max"/>
        <c:crossBetween val="midCat"/>
        <c:majorUnit val="1"/>
        <c:minorUnit val="0.2"/>
      </c:valAx>
      <c:valAx>
        <c:axId val="45094400"/>
        <c:scaling>
          <c:orientation val="minMax"/>
          <c:max val="1"/>
          <c:min val="0"/>
        </c:scaling>
        <c:delete val="1"/>
        <c:axPos val="t"/>
        <c:numFmt formatCode="General" sourceLinked="1"/>
        <c:majorTickMark val="out"/>
        <c:minorTickMark val="none"/>
        <c:tickLblPos val="nextTo"/>
        <c:crossAx val="45092864"/>
        <c:crosses val="max"/>
        <c:crossBetween val="midCat"/>
        <c:majorUnit val="0.2"/>
      </c:valAx>
    </c:plotArea>
    <c:legend>
      <c:legendPos val="t"/>
      <c:legendEntry>
        <c:idx val="5"/>
        <c:delete val="1"/>
      </c:legendEntry>
      <c:layout>
        <c:manualLayout>
          <c:xMode val="edge"/>
          <c:yMode val="edge"/>
          <c:x val="0.13631303897268118"/>
          <c:y val="0"/>
          <c:w val="0.74257805167241953"/>
          <c:h val="7.36370935638186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India!$W$32:$W$33</c:f>
              <c:strCache>
                <c:ptCount val="2"/>
                <c:pt idx="0">
                  <c:v>National </c:v>
                </c:pt>
                <c:pt idx="1">
                  <c:v>West Bengal</c:v>
                </c:pt>
              </c:strCache>
            </c:strRef>
          </c:cat>
          <c:val>
            <c:numRef>
              <c:f>India!$X$32:$X$33</c:f>
              <c:numCache>
                <c:formatCode>0.0</c:formatCode>
                <c:ptCount val="2"/>
                <c:pt idx="0" formatCode="General">
                  <c:v>3.1</c:v>
                </c:pt>
                <c:pt idx="1">
                  <c:v>7.28</c:v>
                </c:pt>
              </c:numCache>
            </c:numRef>
          </c:val>
          <c:extLst>
            <c:ext xmlns:c16="http://schemas.microsoft.com/office/drawing/2014/chart" uri="{C3380CC4-5D6E-409C-BE32-E72D297353CC}">
              <c16:uniqueId val="{00000000-2DFC-4A53-AEF9-425EF1031584}"/>
            </c:ext>
          </c:extLst>
        </c:ser>
        <c:dLbls>
          <c:showLegendKey val="0"/>
          <c:showVal val="0"/>
          <c:showCatName val="0"/>
          <c:showSerName val="0"/>
          <c:showPercent val="0"/>
          <c:showBubbleSize val="0"/>
        </c:dLbls>
        <c:gapWidth val="25"/>
        <c:axId val="45123456"/>
        <c:axId val="45124992"/>
      </c:barChart>
      <c:catAx>
        <c:axId val="4512345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24992"/>
        <c:crosses val="autoZero"/>
        <c:auto val="1"/>
        <c:lblAlgn val="ctr"/>
        <c:lblOffset val="800"/>
        <c:noMultiLvlLbl val="0"/>
      </c:catAx>
      <c:valAx>
        <c:axId val="45124992"/>
        <c:scaling>
          <c:orientation val="minMax"/>
          <c:max val="50"/>
          <c:min val="0"/>
        </c:scaling>
        <c:delete val="1"/>
        <c:axPos val="t"/>
        <c:numFmt formatCode="General" sourceLinked="1"/>
        <c:majorTickMark val="out"/>
        <c:minorTickMark val="none"/>
        <c:tickLblPos val="nextTo"/>
        <c:crossAx val="4512345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India!$W$34:$W$35</c:f>
              <c:strCache>
                <c:ptCount val="2"/>
                <c:pt idx="0">
                  <c:v>National</c:v>
                </c:pt>
                <c:pt idx="1">
                  <c:v>Manipur</c:v>
                </c:pt>
              </c:strCache>
            </c:strRef>
          </c:cat>
          <c:val>
            <c:numRef>
              <c:f>India!$X$34:$X$35</c:f>
              <c:numCache>
                <c:formatCode>0.0</c:formatCode>
                <c:ptCount val="2"/>
                <c:pt idx="0" formatCode="General">
                  <c:v>2.7</c:v>
                </c:pt>
                <c:pt idx="1">
                  <c:v>8.4</c:v>
                </c:pt>
              </c:numCache>
            </c:numRef>
          </c:val>
          <c:extLst>
            <c:ext xmlns:c16="http://schemas.microsoft.com/office/drawing/2014/chart" uri="{C3380CC4-5D6E-409C-BE32-E72D297353CC}">
              <c16:uniqueId val="{00000000-F61F-4B67-BFA9-33045D509A81}"/>
            </c:ext>
          </c:extLst>
        </c:ser>
        <c:dLbls>
          <c:showLegendKey val="0"/>
          <c:showVal val="0"/>
          <c:showCatName val="0"/>
          <c:showSerName val="0"/>
          <c:showPercent val="0"/>
          <c:showBubbleSize val="0"/>
        </c:dLbls>
        <c:gapWidth val="25"/>
        <c:axId val="45142400"/>
        <c:axId val="45143936"/>
      </c:barChart>
      <c:catAx>
        <c:axId val="4514240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43936"/>
        <c:crosses val="autoZero"/>
        <c:auto val="1"/>
        <c:lblAlgn val="ctr"/>
        <c:lblOffset val="800"/>
        <c:noMultiLvlLbl val="0"/>
      </c:catAx>
      <c:valAx>
        <c:axId val="45143936"/>
        <c:scaling>
          <c:orientation val="minMax"/>
          <c:max val="50"/>
          <c:min val="0"/>
        </c:scaling>
        <c:delete val="1"/>
        <c:axPos val="t"/>
        <c:numFmt formatCode="General" sourceLinked="1"/>
        <c:majorTickMark val="out"/>
        <c:minorTickMark val="none"/>
        <c:tickLblPos val="nextTo"/>
        <c:crossAx val="45142400"/>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0.56212</cdr:x>
      <cdr:y>0.0568</cdr:y>
    </cdr:from>
    <cdr:to>
      <cdr:x>0.63161</cdr:x>
      <cdr:y>0.11044</cdr:y>
    </cdr:to>
    <cdr:cxnSp macro="">
      <cdr:nvCxnSpPr>
        <cdr:cNvPr id="3" name="Connector: Elbow 2">
          <a:extLst xmlns:a="http://schemas.openxmlformats.org/drawingml/2006/main">
            <a:ext uri="{FF2B5EF4-FFF2-40B4-BE49-F238E27FC236}">
              <a16:creationId xmlns:a16="http://schemas.microsoft.com/office/drawing/2014/main" id="{BF389203-EA73-43CD-AA02-73D5E23E448E}"/>
            </a:ext>
          </a:extLst>
        </cdr:cNvPr>
        <cdr:cNvCxnSpPr/>
      </cdr:nvCxnSpPr>
      <cdr:spPr>
        <a:xfrm xmlns:a="http://schemas.openxmlformats.org/drawingml/2006/main" flipV="1">
          <a:off x="3359588" y="229018"/>
          <a:ext cx="415333" cy="216289"/>
        </a:xfrm>
        <a:prstGeom xmlns:a="http://schemas.openxmlformats.org/drawingml/2006/main" prst="bentConnector3">
          <a:avLst>
            <a:gd name="adj1" fmla="val -612"/>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0.73843</cdr:x>
      <cdr:y>0.2146</cdr:y>
    </cdr:from>
    <cdr:to>
      <cdr:x>0.86811</cdr:x>
      <cdr:y>0.31717</cdr:y>
    </cdr:to>
    <cdr:cxnSp macro="">
      <cdr:nvCxnSpPr>
        <cdr:cNvPr id="7" name="Connector: Elbow 6">
          <a:extLst xmlns:a="http://schemas.openxmlformats.org/drawingml/2006/main">
            <a:ext uri="{FF2B5EF4-FFF2-40B4-BE49-F238E27FC236}">
              <a16:creationId xmlns:a16="http://schemas.microsoft.com/office/drawing/2014/main" id="{2912B329-B24F-4458-83EF-EAF6A2ACD31C}"/>
            </a:ext>
          </a:extLst>
        </cdr:cNvPr>
        <cdr:cNvCxnSpPr/>
      </cdr:nvCxnSpPr>
      <cdr:spPr>
        <a:xfrm xmlns:a="http://schemas.openxmlformats.org/drawingml/2006/main" flipV="1">
          <a:off x="4413321" y="865254"/>
          <a:ext cx="775054" cy="413562"/>
        </a:xfrm>
        <a:prstGeom xmlns:a="http://schemas.openxmlformats.org/drawingml/2006/main" prst="bentConnector3">
          <a:avLst>
            <a:gd name="adj1" fmla="val 10026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0.77139</cdr:x>
      <cdr:y>0.4455</cdr:y>
    </cdr:from>
    <cdr:to>
      <cdr:x>0.89445</cdr:x>
      <cdr:y>0.52491</cdr:y>
    </cdr:to>
    <cdr:cxnSp macro="">
      <cdr:nvCxnSpPr>
        <cdr:cNvPr id="13" name="Connector: Elbow 12">
          <a:extLst xmlns:a="http://schemas.openxmlformats.org/drawingml/2006/main">
            <a:ext uri="{FF2B5EF4-FFF2-40B4-BE49-F238E27FC236}">
              <a16:creationId xmlns:a16="http://schemas.microsoft.com/office/drawing/2014/main" id="{7E87888E-464F-4D0C-BA7E-E90AD87DAD60}"/>
            </a:ext>
          </a:extLst>
        </cdr:cNvPr>
        <cdr:cNvCxnSpPr/>
      </cdr:nvCxnSpPr>
      <cdr:spPr>
        <a:xfrm xmlns:a="http://schemas.openxmlformats.org/drawingml/2006/main" flipV="1">
          <a:off x="4610319" y="1796240"/>
          <a:ext cx="735517" cy="320212"/>
        </a:xfrm>
        <a:prstGeom xmlns:a="http://schemas.openxmlformats.org/drawingml/2006/main" prst="bentConnector3">
          <a:avLst>
            <a:gd name="adj1" fmla="val 98585"/>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0.70769</cdr:x>
      <cdr:y>0.69814</cdr:y>
    </cdr:from>
    <cdr:to>
      <cdr:x>0.92099</cdr:x>
      <cdr:y>0.75063</cdr:y>
    </cdr:to>
    <cdr:cxnSp macro="">
      <cdr:nvCxnSpPr>
        <cdr:cNvPr id="17" name="Connector: Elbow 16">
          <a:extLst xmlns:a="http://schemas.openxmlformats.org/drawingml/2006/main">
            <a:ext uri="{FF2B5EF4-FFF2-40B4-BE49-F238E27FC236}">
              <a16:creationId xmlns:a16="http://schemas.microsoft.com/office/drawing/2014/main" id="{B05AAE06-19E1-48FD-B374-1E43A222A3C8}"/>
            </a:ext>
          </a:extLst>
        </cdr:cNvPr>
        <cdr:cNvCxnSpPr/>
      </cdr:nvCxnSpPr>
      <cdr:spPr>
        <a:xfrm xmlns:a="http://schemas.openxmlformats.org/drawingml/2006/main" flipV="1">
          <a:off x="4229633" y="2814903"/>
          <a:ext cx="1274823" cy="211639"/>
        </a:xfrm>
        <a:prstGeom xmlns:a="http://schemas.openxmlformats.org/drawingml/2006/main" prst="bentConnector3">
          <a:avLst>
            <a:gd name="adj1" fmla="val 100189"/>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0.29783</cdr:x>
      <cdr:y>0.07544</cdr:y>
    </cdr:from>
    <cdr:to>
      <cdr:x>0.36692</cdr:x>
      <cdr:y>0.15476</cdr:y>
    </cdr:to>
    <cdr:cxnSp macro="">
      <cdr:nvCxnSpPr>
        <cdr:cNvPr id="24" name="Connector: Elbow 23">
          <a:extLst xmlns:a="http://schemas.openxmlformats.org/drawingml/2006/main">
            <a:ext uri="{FF2B5EF4-FFF2-40B4-BE49-F238E27FC236}">
              <a16:creationId xmlns:a16="http://schemas.microsoft.com/office/drawing/2014/main" id="{535B3BC8-9CA7-4928-B6E3-BDECEF8C8255}"/>
            </a:ext>
          </a:extLst>
        </cdr:cNvPr>
        <cdr:cNvCxnSpPr/>
      </cdr:nvCxnSpPr>
      <cdr:spPr>
        <a:xfrm xmlns:a="http://schemas.openxmlformats.org/drawingml/2006/main">
          <a:off x="1780030" y="304174"/>
          <a:ext cx="412910" cy="319809"/>
        </a:xfrm>
        <a:prstGeom xmlns:a="http://schemas.openxmlformats.org/drawingml/2006/main" prst="bentConnector3">
          <a:avLst>
            <a:gd name="adj1" fmla="val 95818"/>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0.62561</cdr:x>
      <cdr:y>0.79117</cdr:y>
    </cdr:from>
    <cdr:to>
      <cdr:x>0.88935</cdr:x>
      <cdr:y>0.84628</cdr:y>
    </cdr:to>
    <cdr:cxnSp macro="">
      <cdr:nvCxnSpPr>
        <cdr:cNvPr id="30" name="Connector: Elbow 29">
          <a:extLst xmlns:a="http://schemas.openxmlformats.org/drawingml/2006/main">
            <a:ext uri="{FF2B5EF4-FFF2-40B4-BE49-F238E27FC236}">
              <a16:creationId xmlns:a16="http://schemas.microsoft.com/office/drawing/2014/main" id="{E3CE3FB2-7B83-4242-AFA8-ED228E98C02A}"/>
            </a:ext>
          </a:extLst>
        </cdr:cNvPr>
        <cdr:cNvCxnSpPr/>
      </cdr:nvCxnSpPr>
      <cdr:spPr>
        <a:xfrm xmlns:a="http://schemas.openxmlformats.org/drawingml/2006/main" flipV="1">
          <a:off x="3739035" y="3190012"/>
          <a:ext cx="1576286" cy="222204"/>
        </a:xfrm>
        <a:prstGeom xmlns:a="http://schemas.openxmlformats.org/drawingml/2006/main" prst="bentConnector3">
          <a:avLst>
            <a:gd name="adj1" fmla="val 50000"/>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0.08036</cdr:x>
      <cdr:y>0.66751</cdr:y>
    </cdr:from>
    <cdr:to>
      <cdr:x>0.34965</cdr:x>
      <cdr:y>0.83276</cdr:y>
    </cdr:to>
    <cdr:cxnSp macro="">
      <cdr:nvCxnSpPr>
        <cdr:cNvPr id="33" name="Connector: Elbow 32">
          <a:extLst xmlns:a="http://schemas.openxmlformats.org/drawingml/2006/main">
            <a:ext uri="{FF2B5EF4-FFF2-40B4-BE49-F238E27FC236}">
              <a16:creationId xmlns:a16="http://schemas.microsoft.com/office/drawing/2014/main" id="{9BB81168-5643-4811-A988-86163116E703}"/>
            </a:ext>
          </a:extLst>
        </cdr:cNvPr>
        <cdr:cNvCxnSpPr/>
      </cdr:nvCxnSpPr>
      <cdr:spPr>
        <a:xfrm xmlns:a="http://schemas.openxmlformats.org/drawingml/2006/main">
          <a:off x="480259" y="2691416"/>
          <a:ext cx="1609456" cy="666288"/>
        </a:xfrm>
        <a:prstGeom xmlns:a="http://schemas.openxmlformats.org/drawingml/2006/main" prst="bentConnector3">
          <a:avLst>
            <a:gd name="adj1" fmla="val 159"/>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0.39327</cdr:x>
      <cdr:y>0.38512</cdr:y>
    </cdr:from>
    <cdr:to>
      <cdr:x>0.64125</cdr:x>
      <cdr:y>0.60283</cdr:y>
    </cdr:to>
    <cdr:sp macro="" textlink="">
      <cdr:nvSpPr>
        <cdr:cNvPr id="48" name="TextBox 2">
          <a:extLst xmlns:a="http://schemas.openxmlformats.org/drawingml/2006/main">
            <a:ext uri="{FF2B5EF4-FFF2-40B4-BE49-F238E27FC236}">
              <a16:creationId xmlns:a16="http://schemas.microsoft.com/office/drawing/2014/main" id="{AC42D0A0-8B11-44AE-9F5A-2208B2120F22}"/>
            </a:ext>
          </a:extLst>
        </cdr:cNvPr>
        <cdr:cNvSpPr txBox="1"/>
      </cdr:nvSpPr>
      <cdr:spPr>
        <a:xfrm xmlns:a="http://schemas.openxmlformats.org/drawingml/2006/main">
          <a:off x="1803400" y="1047262"/>
          <a:ext cx="1137138" cy="59201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a:latin typeface="Arial" panose="020B0604020202020204" pitchFamily="34" charset="0"/>
              <a:cs typeface="Arial" panose="020B0604020202020204" pitchFamily="34" charset="0"/>
            </a:rPr>
            <a:t>69,000 </a:t>
          </a:r>
        </a:p>
        <a:p xmlns:a="http://schemas.openxmlformats.org/drawingml/2006/main">
          <a:pPr algn="ctr"/>
          <a:r>
            <a:rPr lang="en-GB" sz="1400" b="1">
              <a:latin typeface="Arial" panose="020B0604020202020204" pitchFamily="34" charset="0"/>
              <a:cs typeface="Arial" panose="020B0604020202020204" pitchFamily="34" charset="0"/>
            </a:rPr>
            <a:t>new HIV infections</a:t>
          </a:r>
        </a:p>
      </cdr:txBody>
    </cdr:sp>
  </cdr:relSizeAnchor>
  <cdr:relSizeAnchor xmlns:cdr="http://schemas.openxmlformats.org/drawingml/2006/chartDrawing">
    <cdr:from>
      <cdr:x>0.18072</cdr:x>
      <cdr:y>0.32146</cdr:y>
    </cdr:from>
    <cdr:to>
      <cdr:x>0.29657</cdr:x>
      <cdr:y>0.77255</cdr:y>
    </cdr:to>
    <cdr:cxnSp macro="">
      <cdr:nvCxnSpPr>
        <cdr:cNvPr id="18" name="Connector: Elbow 17">
          <a:extLst xmlns:a="http://schemas.openxmlformats.org/drawingml/2006/main">
            <a:ext uri="{FF2B5EF4-FFF2-40B4-BE49-F238E27FC236}">
              <a16:creationId xmlns:a16="http://schemas.microsoft.com/office/drawing/2014/main" id="{DEAF8EA8-23C5-4FC7-9D62-BF2B2461049B}"/>
            </a:ext>
          </a:extLst>
        </cdr:cNvPr>
        <cdr:cNvCxnSpPr/>
      </cdr:nvCxnSpPr>
      <cdr:spPr>
        <a:xfrm xmlns:a="http://schemas.openxmlformats.org/drawingml/2006/main" rot="16200000" flipH="1">
          <a:off x="516928" y="1859336"/>
          <a:ext cx="1818791" cy="692406"/>
        </a:xfrm>
        <a:prstGeom xmlns:a="http://schemas.openxmlformats.org/drawingml/2006/main" prst="bentConnector3">
          <a:avLst>
            <a:gd name="adj1" fmla="val 99119"/>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0.22544</cdr:x>
      <cdr:y>0.87785</cdr:y>
    </cdr:from>
    <cdr:to>
      <cdr:x>0.41846</cdr:x>
      <cdr:y>0.90156</cdr:y>
    </cdr:to>
    <cdr:cxnSp macro="">
      <cdr:nvCxnSpPr>
        <cdr:cNvPr id="34" name="Connector: Elbow 33">
          <a:extLst xmlns:a="http://schemas.openxmlformats.org/drawingml/2006/main">
            <a:ext uri="{FF2B5EF4-FFF2-40B4-BE49-F238E27FC236}">
              <a16:creationId xmlns:a16="http://schemas.microsoft.com/office/drawing/2014/main" id="{AC1B0286-0946-4DCE-BECC-88D3F08D26AC}"/>
            </a:ext>
          </a:extLst>
        </cdr:cNvPr>
        <cdr:cNvCxnSpPr/>
      </cdr:nvCxnSpPr>
      <cdr:spPr>
        <a:xfrm xmlns:a="http://schemas.openxmlformats.org/drawingml/2006/main" flipV="1">
          <a:off x="1347379" y="3539493"/>
          <a:ext cx="1153616" cy="95598"/>
        </a:xfrm>
        <a:prstGeom xmlns:a="http://schemas.openxmlformats.org/drawingml/2006/main" prst="bentConnector3">
          <a:avLst>
            <a:gd name="adj1" fmla="val 99669"/>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0.31146</cdr:x>
      <cdr:y>0.89296</cdr:y>
    </cdr:from>
    <cdr:to>
      <cdr:x>0.5</cdr:x>
      <cdr:y>0.95849</cdr:y>
    </cdr:to>
    <cdr:cxnSp macro="">
      <cdr:nvCxnSpPr>
        <cdr:cNvPr id="43" name="Connector: Elbow 42">
          <a:extLst xmlns:a="http://schemas.openxmlformats.org/drawingml/2006/main">
            <a:ext uri="{FF2B5EF4-FFF2-40B4-BE49-F238E27FC236}">
              <a16:creationId xmlns:a16="http://schemas.microsoft.com/office/drawing/2014/main" id="{CDB5B5AD-921D-42DD-AD9C-30BCA9CE5927}"/>
            </a:ext>
          </a:extLst>
        </cdr:cNvPr>
        <cdr:cNvCxnSpPr/>
      </cdr:nvCxnSpPr>
      <cdr:spPr>
        <a:xfrm xmlns:a="http://schemas.openxmlformats.org/drawingml/2006/main" flipV="1">
          <a:off x="1861492" y="3600400"/>
          <a:ext cx="1126840" cy="264232"/>
        </a:xfrm>
        <a:prstGeom xmlns:a="http://schemas.openxmlformats.org/drawingml/2006/main" prst="bentConnector3">
          <a:avLst>
            <a:gd name="adj1" fmla="val 10036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0.55422</cdr:x>
      <cdr:y>0.89296</cdr:y>
    </cdr:from>
    <cdr:to>
      <cdr:x>0.79123</cdr:x>
      <cdr:y>0.94412</cdr:y>
    </cdr:to>
    <cdr:cxnSp macro="">
      <cdr:nvCxnSpPr>
        <cdr:cNvPr id="45" name="Connector: Elbow 44">
          <a:extLst xmlns:a="http://schemas.openxmlformats.org/drawingml/2006/main">
            <a:ext uri="{FF2B5EF4-FFF2-40B4-BE49-F238E27FC236}">
              <a16:creationId xmlns:a16="http://schemas.microsoft.com/office/drawing/2014/main" id="{4ACC99ED-B99E-4017-8C78-861329B3CB24}"/>
            </a:ext>
          </a:extLst>
        </cdr:cNvPr>
        <cdr:cNvCxnSpPr/>
      </cdr:nvCxnSpPr>
      <cdr:spPr>
        <a:xfrm xmlns:a="http://schemas.openxmlformats.org/drawingml/2006/main" rot="10800000">
          <a:off x="3312368" y="3600401"/>
          <a:ext cx="1416548" cy="206293"/>
        </a:xfrm>
        <a:prstGeom xmlns:a="http://schemas.openxmlformats.org/drawingml/2006/main" prst="bentConnector3">
          <a:avLst>
            <a:gd name="adj1" fmla="val 99712"/>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xml><?xml version="1.0" encoding="utf-8"?>
<c:userShapes xmlns:c="http://schemas.openxmlformats.org/drawingml/2006/chart">
  <cdr:relSizeAnchor xmlns:cdr="http://schemas.openxmlformats.org/drawingml/2006/chartDrawing">
    <cdr:from>
      <cdr:x>0.60759</cdr:x>
      <cdr:y>0.05358</cdr:y>
    </cdr:from>
    <cdr:to>
      <cdr:x>0.64557</cdr:x>
      <cdr:y>0.12501</cdr:y>
    </cdr:to>
    <cdr:cxnSp macro="">
      <cdr:nvCxnSpPr>
        <cdr:cNvPr id="3" name="Connector: Elbow 2">
          <a:extLst xmlns:a="http://schemas.openxmlformats.org/drawingml/2006/main">
            <a:ext uri="{FF2B5EF4-FFF2-40B4-BE49-F238E27FC236}">
              <a16:creationId xmlns:a16="http://schemas.microsoft.com/office/drawing/2014/main" id="{BF389203-EA73-43CD-AA02-73D5E23E448E}"/>
            </a:ext>
          </a:extLst>
        </cdr:cNvPr>
        <cdr:cNvCxnSpPr/>
      </cdr:nvCxnSpPr>
      <cdr:spPr>
        <a:xfrm xmlns:a="http://schemas.openxmlformats.org/drawingml/2006/main" rot="5400000" flipH="1" flipV="1">
          <a:off x="3420380" y="252028"/>
          <a:ext cx="288033" cy="216027"/>
        </a:xfrm>
        <a:prstGeom xmlns:a="http://schemas.openxmlformats.org/drawingml/2006/main" prst="bentConnector3">
          <a:avLst>
            <a:gd name="adj1" fmla="val 93788"/>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0.77114</cdr:x>
      <cdr:y>0.32146</cdr:y>
    </cdr:from>
    <cdr:to>
      <cdr:x>0.90082</cdr:x>
      <cdr:y>0.42403</cdr:y>
    </cdr:to>
    <cdr:cxnSp macro="">
      <cdr:nvCxnSpPr>
        <cdr:cNvPr id="7" name="Connector: Elbow 6">
          <a:extLst xmlns:a="http://schemas.openxmlformats.org/drawingml/2006/main">
            <a:ext uri="{FF2B5EF4-FFF2-40B4-BE49-F238E27FC236}">
              <a16:creationId xmlns:a16="http://schemas.microsoft.com/office/drawing/2014/main" id="{2912B329-B24F-4458-83EF-EAF6A2ACD31C}"/>
            </a:ext>
          </a:extLst>
        </cdr:cNvPr>
        <cdr:cNvCxnSpPr/>
      </cdr:nvCxnSpPr>
      <cdr:spPr>
        <a:xfrm xmlns:a="http://schemas.openxmlformats.org/drawingml/2006/main" flipV="1">
          <a:off x="4386749" y="1296144"/>
          <a:ext cx="737702" cy="413563"/>
        </a:xfrm>
        <a:prstGeom xmlns:a="http://schemas.openxmlformats.org/drawingml/2006/main" prst="bentConnector3">
          <a:avLst>
            <a:gd name="adj1" fmla="val 10026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0.72881</cdr:x>
      <cdr:y>0.64293</cdr:y>
    </cdr:from>
    <cdr:to>
      <cdr:x>0.90068</cdr:x>
      <cdr:y>0.716</cdr:y>
    </cdr:to>
    <cdr:cxnSp macro="">
      <cdr:nvCxnSpPr>
        <cdr:cNvPr id="13" name="Connector: Elbow 12">
          <a:extLst xmlns:a="http://schemas.openxmlformats.org/drawingml/2006/main">
            <a:ext uri="{FF2B5EF4-FFF2-40B4-BE49-F238E27FC236}">
              <a16:creationId xmlns:a16="http://schemas.microsoft.com/office/drawing/2014/main" id="{7E87888E-464F-4D0C-BA7E-E90AD87DAD60}"/>
            </a:ext>
          </a:extLst>
        </cdr:cNvPr>
        <cdr:cNvCxnSpPr/>
      </cdr:nvCxnSpPr>
      <cdr:spPr>
        <a:xfrm xmlns:a="http://schemas.openxmlformats.org/drawingml/2006/main" flipV="1">
          <a:off x="4145910" y="2592288"/>
          <a:ext cx="977705" cy="294619"/>
        </a:xfrm>
        <a:prstGeom xmlns:a="http://schemas.openxmlformats.org/drawingml/2006/main" prst="bentConnector3">
          <a:avLst>
            <a:gd name="adj1" fmla="val 99830"/>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0.59308</cdr:x>
      <cdr:y>0.88204</cdr:y>
    </cdr:from>
    <cdr:to>
      <cdr:x>0.81013</cdr:x>
      <cdr:y>0.96439</cdr:y>
    </cdr:to>
    <cdr:cxnSp macro="">
      <cdr:nvCxnSpPr>
        <cdr:cNvPr id="17" name="Connector: Elbow 16">
          <a:extLst xmlns:a="http://schemas.openxmlformats.org/drawingml/2006/main">
            <a:ext uri="{FF2B5EF4-FFF2-40B4-BE49-F238E27FC236}">
              <a16:creationId xmlns:a16="http://schemas.microsoft.com/office/drawing/2014/main" id="{B05AAE06-19E1-48FD-B374-1E43A222A3C8}"/>
            </a:ext>
          </a:extLst>
        </cdr:cNvPr>
        <cdr:cNvCxnSpPr/>
      </cdr:nvCxnSpPr>
      <cdr:spPr>
        <a:xfrm xmlns:a="http://schemas.openxmlformats.org/drawingml/2006/main">
          <a:off x="3373821" y="3556369"/>
          <a:ext cx="1234691" cy="332063"/>
        </a:xfrm>
        <a:prstGeom xmlns:a="http://schemas.openxmlformats.org/drawingml/2006/main" prst="bentConnector3">
          <a:avLst>
            <a:gd name="adj1" fmla="val -224"/>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0.26582</cdr:x>
      <cdr:y>0.10715</cdr:y>
    </cdr:from>
    <cdr:to>
      <cdr:x>0.32911</cdr:x>
      <cdr:y>0.17859</cdr:y>
    </cdr:to>
    <cdr:cxnSp macro="">
      <cdr:nvCxnSpPr>
        <cdr:cNvPr id="24" name="Connector: Elbow 23">
          <a:extLst xmlns:a="http://schemas.openxmlformats.org/drawingml/2006/main">
            <a:ext uri="{FF2B5EF4-FFF2-40B4-BE49-F238E27FC236}">
              <a16:creationId xmlns:a16="http://schemas.microsoft.com/office/drawing/2014/main" id="{535B3BC8-9CA7-4928-B6E3-BDECEF8C8255}"/>
            </a:ext>
          </a:extLst>
        </cdr:cNvPr>
        <cdr:cNvCxnSpPr/>
      </cdr:nvCxnSpPr>
      <cdr:spPr>
        <a:xfrm xmlns:a="http://schemas.openxmlformats.org/drawingml/2006/main">
          <a:off x="1512168" y="432048"/>
          <a:ext cx="360040" cy="288032"/>
        </a:xfrm>
        <a:prstGeom xmlns:a="http://schemas.openxmlformats.org/drawingml/2006/main" prst="bentConnector3">
          <a:avLst>
            <a:gd name="adj1" fmla="val 373"/>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0.20253</cdr:x>
      <cdr:y>0.28575</cdr:y>
    </cdr:from>
    <cdr:to>
      <cdr:x>0.21519</cdr:x>
      <cdr:y>0.46434</cdr:y>
    </cdr:to>
    <cdr:cxnSp macro="">
      <cdr:nvCxnSpPr>
        <cdr:cNvPr id="27" name="Connector: Elbow 26">
          <a:extLst xmlns:a="http://schemas.openxmlformats.org/drawingml/2006/main">
            <a:ext uri="{FF2B5EF4-FFF2-40B4-BE49-F238E27FC236}">
              <a16:creationId xmlns:a16="http://schemas.microsoft.com/office/drawing/2014/main" id="{BAC40747-3780-47A6-AC7A-D220A666E7D2}"/>
            </a:ext>
          </a:extLst>
        </cdr:cNvPr>
        <cdr:cNvCxnSpPr/>
      </cdr:nvCxnSpPr>
      <cdr:spPr>
        <a:xfrm xmlns:a="http://schemas.openxmlformats.org/drawingml/2006/main" rot="16200000" flipH="1">
          <a:off x="828092" y="1476164"/>
          <a:ext cx="720080" cy="72008"/>
        </a:xfrm>
        <a:prstGeom xmlns:a="http://schemas.openxmlformats.org/drawingml/2006/main" prst="bentConnector3">
          <a:avLst>
            <a:gd name="adj1" fmla="val 9670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0.39711</cdr:x>
      <cdr:y>0.89507</cdr:y>
    </cdr:from>
    <cdr:to>
      <cdr:x>0.48222</cdr:x>
      <cdr:y>0.96689</cdr:y>
    </cdr:to>
    <cdr:cxnSp macro="">
      <cdr:nvCxnSpPr>
        <cdr:cNvPr id="30" name="Connector: Elbow 29">
          <a:extLst xmlns:a="http://schemas.openxmlformats.org/drawingml/2006/main">
            <a:ext uri="{FF2B5EF4-FFF2-40B4-BE49-F238E27FC236}">
              <a16:creationId xmlns:a16="http://schemas.microsoft.com/office/drawing/2014/main" id="{E3CE3FB2-7B83-4242-AFA8-ED228E98C02A}"/>
            </a:ext>
          </a:extLst>
        </cdr:cNvPr>
        <cdr:cNvCxnSpPr/>
      </cdr:nvCxnSpPr>
      <cdr:spPr>
        <a:xfrm xmlns:a="http://schemas.openxmlformats.org/drawingml/2006/main" flipV="1">
          <a:off x="2259013" y="3608921"/>
          <a:ext cx="484187" cy="289579"/>
        </a:xfrm>
        <a:prstGeom xmlns:a="http://schemas.openxmlformats.org/drawingml/2006/main" prst="bentConnector3">
          <a:avLst>
            <a:gd name="adj1" fmla="val 9992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0.0845</cdr:x>
      <cdr:y>0.83276</cdr:y>
    </cdr:from>
    <cdr:to>
      <cdr:x>0.33573</cdr:x>
      <cdr:y>0.8795</cdr:y>
    </cdr:to>
    <cdr:cxnSp macro="">
      <cdr:nvCxnSpPr>
        <cdr:cNvPr id="33" name="Connector: Elbow 32">
          <a:extLst xmlns:a="http://schemas.openxmlformats.org/drawingml/2006/main">
            <a:ext uri="{FF2B5EF4-FFF2-40B4-BE49-F238E27FC236}">
              <a16:creationId xmlns:a16="http://schemas.microsoft.com/office/drawing/2014/main" id="{9BB81168-5643-4811-A988-86163116E703}"/>
            </a:ext>
          </a:extLst>
        </cdr:cNvPr>
        <cdr:cNvCxnSpPr/>
      </cdr:nvCxnSpPr>
      <cdr:spPr>
        <a:xfrm xmlns:a="http://schemas.openxmlformats.org/drawingml/2006/main" flipV="1">
          <a:off x="480707" y="3357704"/>
          <a:ext cx="1429155" cy="188456"/>
        </a:xfrm>
        <a:prstGeom xmlns:a="http://schemas.openxmlformats.org/drawingml/2006/main" prst="bentConnector3">
          <a:avLst>
            <a:gd name="adj1" fmla="val 64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0.09347</cdr:x>
      <cdr:y>0.43186</cdr:y>
    </cdr:from>
    <cdr:to>
      <cdr:x>0.21519</cdr:x>
      <cdr:y>0.53577</cdr:y>
    </cdr:to>
    <cdr:cxnSp macro="">
      <cdr:nvCxnSpPr>
        <cdr:cNvPr id="38" name="Connector: Elbow 37">
          <a:extLst xmlns:a="http://schemas.openxmlformats.org/drawingml/2006/main">
            <a:ext uri="{FF2B5EF4-FFF2-40B4-BE49-F238E27FC236}">
              <a16:creationId xmlns:a16="http://schemas.microsoft.com/office/drawing/2014/main" id="{32132A4C-2599-4F63-B329-1F8F0AA596A5}"/>
            </a:ext>
          </a:extLst>
        </cdr:cNvPr>
        <cdr:cNvCxnSpPr/>
      </cdr:nvCxnSpPr>
      <cdr:spPr>
        <a:xfrm xmlns:a="http://schemas.openxmlformats.org/drawingml/2006/main">
          <a:off x="531716" y="1741260"/>
          <a:ext cx="692420" cy="418980"/>
        </a:xfrm>
        <a:prstGeom xmlns:a="http://schemas.openxmlformats.org/drawingml/2006/main" prst="bentConnector3">
          <a:avLst>
            <a:gd name="adj1" fmla="val 142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0.11392</cdr:x>
      <cdr:y>0.62507</cdr:y>
    </cdr:from>
    <cdr:to>
      <cdr:x>0.24049</cdr:x>
      <cdr:y>0.62507</cdr:y>
    </cdr:to>
    <cdr:cxnSp macro="">
      <cdr:nvCxnSpPr>
        <cdr:cNvPr id="42" name="Straight Connector 41">
          <a:extLst xmlns:a="http://schemas.openxmlformats.org/drawingml/2006/main">
            <a:ext uri="{FF2B5EF4-FFF2-40B4-BE49-F238E27FC236}">
              <a16:creationId xmlns:a16="http://schemas.microsoft.com/office/drawing/2014/main" id="{E6DD1983-E83A-49DC-88BE-16BD33E7EE6E}"/>
            </a:ext>
          </a:extLst>
        </cdr:cNvPr>
        <cdr:cNvCxnSpPr/>
      </cdr:nvCxnSpPr>
      <cdr:spPr>
        <a:xfrm xmlns:a="http://schemas.openxmlformats.org/drawingml/2006/main">
          <a:off x="648072" y="2520280"/>
          <a:ext cx="7200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0.17199</cdr:x>
      <cdr:y>0.72214</cdr:y>
    </cdr:from>
    <cdr:to>
      <cdr:x>0.27325</cdr:x>
      <cdr:y>0.72214</cdr:y>
    </cdr:to>
    <cdr:cxnSp macro="">
      <cdr:nvCxnSpPr>
        <cdr:cNvPr id="44" name="Straight Connector 43">
          <a:extLst xmlns:a="http://schemas.openxmlformats.org/drawingml/2006/main">
            <a:ext uri="{FF2B5EF4-FFF2-40B4-BE49-F238E27FC236}">
              <a16:creationId xmlns:a16="http://schemas.microsoft.com/office/drawing/2014/main" id="{F7A592A2-1222-4445-9FE4-7EF750C69174}"/>
            </a:ext>
          </a:extLst>
        </cdr:cNvPr>
        <cdr:cNvCxnSpPr/>
      </cdr:nvCxnSpPr>
      <cdr:spPr>
        <a:xfrm xmlns:a="http://schemas.openxmlformats.org/drawingml/2006/main">
          <a:off x="978408" y="2911668"/>
          <a:ext cx="5760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0.39327</cdr:x>
      <cdr:y>0.42862</cdr:y>
    </cdr:from>
    <cdr:to>
      <cdr:x>0.62025</cdr:x>
      <cdr:y>0.60283</cdr:y>
    </cdr:to>
    <cdr:sp macro="" textlink="">
      <cdr:nvSpPr>
        <cdr:cNvPr id="48" name="TextBox 2">
          <a:extLst xmlns:a="http://schemas.openxmlformats.org/drawingml/2006/main">
            <a:ext uri="{FF2B5EF4-FFF2-40B4-BE49-F238E27FC236}">
              <a16:creationId xmlns:a16="http://schemas.microsoft.com/office/drawing/2014/main" id="{AC42D0A0-8B11-44AE-9F5A-2208B2120F22}"/>
            </a:ext>
          </a:extLst>
        </cdr:cNvPr>
        <cdr:cNvSpPr txBox="1"/>
      </cdr:nvSpPr>
      <cdr:spPr>
        <a:xfrm xmlns:a="http://schemas.openxmlformats.org/drawingml/2006/main">
          <a:off x="2237169" y="1728192"/>
          <a:ext cx="1291224" cy="70241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dirty="0">
              <a:latin typeface="Arial" panose="020B0604020202020204" pitchFamily="34" charset="0"/>
              <a:cs typeface="Arial" panose="020B0604020202020204" pitchFamily="34" charset="0"/>
            </a:rPr>
            <a:t>2.3 million</a:t>
          </a:r>
        </a:p>
        <a:p xmlns:a="http://schemas.openxmlformats.org/drawingml/2006/main">
          <a:pPr algn="ctr"/>
          <a:r>
            <a:rPr lang="en-GB" sz="1400" b="1" dirty="0">
              <a:latin typeface="Arial" panose="020B0604020202020204" pitchFamily="34" charset="0"/>
              <a:cs typeface="Arial" panose="020B0604020202020204" pitchFamily="34" charset="0"/>
            </a:rPr>
            <a:t>PLHIV</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0.87404</cdr:y>
    </cdr:from>
    <cdr:to>
      <cdr:x>0.31928</cdr:x>
      <cdr:y>0.99543</cdr:y>
    </cdr:to>
    <cdr:sp macro="" textlink="">
      <cdr:nvSpPr>
        <cdr:cNvPr id="3" name="TextBox 2">
          <a:extLst xmlns:a="http://schemas.openxmlformats.org/drawingml/2006/main">
            <a:ext uri="{FF2B5EF4-FFF2-40B4-BE49-F238E27FC236}">
              <a16:creationId xmlns:a16="http://schemas.microsoft.com/office/drawing/2014/main" id="{1CEE61CC-222E-4277-B35D-E662D15A19A9}"/>
            </a:ext>
          </a:extLst>
        </cdr:cNvPr>
        <cdr:cNvSpPr txBox="1"/>
      </cdr:nvSpPr>
      <cdr:spPr>
        <a:xfrm xmlns:a="http://schemas.openxmlformats.org/drawingml/2006/main">
          <a:off x="-5822005" y="3810447"/>
          <a:ext cx="1850547" cy="529212"/>
        </a:xfrm>
        <a:prstGeom xmlns:a="http://schemas.openxmlformats.org/drawingml/2006/main" prst="rect">
          <a:avLst/>
        </a:prstGeom>
        <a:solidFill xmlns:a="http://schemas.openxmlformats.org/drawingml/2006/main">
          <a:schemeClr val="lt1"/>
        </a:solidFill>
        <a:ln xmlns:a="http://schemas.openxmlformats.org/drawingml/2006/main" w="9525" cmpd="sng">
          <a:solidFill>
            <a:srgbClr val="F78E1E"/>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latin typeface="Arial" pitchFamily="34" charset="0"/>
              <a:cs typeface="Arial" pitchFamily="34" charset="0"/>
            </a:rPr>
            <a:t>* in</a:t>
          </a:r>
          <a:r>
            <a:rPr lang="en-US" sz="1200" baseline="0" dirty="0">
              <a:latin typeface="Arial" pitchFamily="34" charset="0"/>
              <a:cs typeface="Arial" pitchFamily="34" charset="0"/>
            </a:rPr>
            <a:t> the last month</a:t>
          </a:r>
        </a:p>
        <a:p xmlns:a="http://schemas.openxmlformats.org/drawingml/2006/main">
          <a:r>
            <a:rPr lang="en-US" sz="1200" baseline="0" dirty="0">
              <a:latin typeface="Arial" pitchFamily="34" charset="0"/>
              <a:cs typeface="Arial" pitchFamily="34" charset="0"/>
            </a:rPr>
            <a:t>** in the last 3 months</a:t>
          </a:r>
          <a:endParaRPr lang="th-TH" sz="120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0.01043</cdr:x>
      <cdr:y>0.91183</cdr:y>
    </cdr:from>
    <cdr:to>
      <cdr:x>0.75249</cdr:x>
      <cdr:y>0.99807</cdr:y>
    </cdr:to>
    <cdr:sp macro="" textlink="">
      <cdr:nvSpPr>
        <cdr:cNvPr id="2" name="TextBox 2"/>
        <cdr:cNvSpPr txBox="1"/>
      </cdr:nvSpPr>
      <cdr:spPr>
        <a:xfrm xmlns:a="http://schemas.openxmlformats.org/drawingml/2006/main">
          <a:off x="42903" y="3168352"/>
          <a:ext cx="3053441" cy="299659"/>
        </a:xfrm>
        <a:prstGeom xmlns:a="http://schemas.openxmlformats.org/drawingml/2006/main" prst="rect">
          <a:avLst/>
        </a:prstGeom>
        <a:solidFill xmlns:a="http://schemas.openxmlformats.org/drawingml/2006/main">
          <a:schemeClr val="lt1"/>
        </a:solidFill>
        <a:ln xmlns:a="http://schemas.openxmlformats.org/drawingml/2006/main" w="9525" cmpd="sng">
          <a:solidFill>
            <a:srgbClr val="F78E1E"/>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latin typeface="Arial" pitchFamily="34" charset="0"/>
              <a:cs typeface="Arial" pitchFamily="34" charset="0"/>
            </a:rPr>
            <a:t>* in</a:t>
          </a:r>
          <a:r>
            <a:rPr lang="en-US" sz="1200" baseline="0" dirty="0">
              <a:latin typeface="Arial" pitchFamily="34" charset="0"/>
              <a:cs typeface="Arial" pitchFamily="34" charset="0"/>
            </a:rPr>
            <a:t> the last month: ** in the last 3 months</a:t>
          </a:r>
          <a:endParaRPr lang="th-TH" sz="1200"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0.05628</cdr:x>
      <cdr:y>0.90193</cdr:y>
    </cdr:from>
    <cdr:to>
      <cdr:x>0.61446</cdr:x>
      <cdr:y>0.97607</cdr:y>
    </cdr:to>
    <cdr:sp macro="" textlink="">
      <cdr:nvSpPr>
        <cdr:cNvPr id="3" name="TextBox 4">
          <a:extLst xmlns:a="http://schemas.openxmlformats.org/drawingml/2006/main">
            <a:ext uri="{FF2B5EF4-FFF2-40B4-BE49-F238E27FC236}">
              <a16:creationId xmlns:a16="http://schemas.microsoft.com/office/drawing/2014/main" id="{C6AA0C95-E47F-4CFF-8CF3-AC05D71ED5B4}"/>
            </a:ext>
          </a:extLst>
        </cdr:cNvPr>
        <cdr:cNvSpPr txBox="1"/>
      </cdr:nvSpPr>
      <cdr:spPr>
        <a:xfrm xmlns:a="http://schemas.openxmlformats.org/drawingml/2006/main">
          <a:off x="336390" y="3669061"/>
          <a:ext cx="3336018" cy="301591"/>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rgbClr val="F78E1E"/>
          </a:solidFill>
        </a:ln>
        <a:effectLst xmlns:a="http://schemas.openxmlformats.org/drawingml/2006/main"/>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in the last month;   ** in the last 12 months</a:t>
          </a:r>
          <a:endParaRPr kumimoji="0" lang="th-TH" sz="1100" b="0" i="0" u="none" strike="noStrike" kern="0" cap="none" spc="0" normalizeH="0" baseline="0" noProof="0" dirty="0">
            <a:ln>
              <a:noFill/>
            </a:ln>
            <a:solidFill>
              <a:sysClr val="windowText" lastClr="000000"/>
            </a:solidFill>
            <a:effectLst/>
            <a:uLnTx/>
            <a:uFillTx/>
            <a:latin typeface="Arial" pitchFamily="34" charset="0"/>
            <a:ea typeface="+mn-ea"/>
            <a:cs typeface="Tahoma"/>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0.74446</cdr:x>
      <cdr:y>0.90935</cdr:y>
    </cdr:from>
    <cdr:to>
      <cdr:x>0.98349</cdr:x>
      <cdr:y>0.983</cdr:y>
    </cdr:to>
    <cdr:sp macro="" textlink="">
      <cdr:nvSpPr>
        <cdr:cNvPr id="2" name="TextBox 1"/>
        <cdr:cNvSpPr txBox="1"/>
      </cdr:nvSpPr>
      <cdr:spPr>
        <a:xfrm xmlns:a="http://schemas.openxmlformats.org/drawingml/2006/main">
          <a:off x="5873850" y="3528392"/>
          <a:ext cx="1885950" cy="285750"/>
        </a:xfrm>
        <a:prstGeom xmlns:a="http://schemas.openxmlformats.org/drawingml/2006/main" prst="rect">
          <a:avLst/>
        </a:prstGeom>
        <a:solidFill xmlns:a="http://schemas.openxmlformats.org/drawingml/2006/main">
          <a:schemeClr val="lt1"/>
        </a:solidFill>
        <a:ln xmlns:a="http://schemas.openxmlformats.org/drawingml/2006/main" w="9525" cmpd="sng">
          <a:solidFill>
            <a:srgbClr val="F78E1E"/>
          </a:solidFill>
          <a:prstDash val="dashDot"/>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latin typeface="Arial" pitchFamily="34" charset="0"/>
              <a:cs typeface="Arial" pitchFamily="34" charset="0"/>
            </a:rPr>
            <a:t>* with a male client</a:t>
          </a:r>
          <a:endParaRPr lang="th-TH" sz="1400" dirty="0">
            <a:latin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0.64282</cdr:x>
      <cdr:y>0.93524</cdr:y>
    </cdr:from>
    <cdr:to>
      <cdr:x>1</cdr:x>
      <cdr:y>1</cdr:y>
    </cdr:to>
    <cdr:sp macro="" textlink="">
      <cdr:nvSpPr>
        <cdr:cNvPr id="2" name="Rectangle 1"/>
        <cdr:cNvSpPr/>
      </cdr:nvSpPr>
      <cdr:spPr>
        <a:xfrm xmlns:a="http://schemas.openxmlformats.org/drawingml/2006/main">
          <a:off x="5608295" y="4337072"/>
          <a:ext cx="3047969" cy="275145"/>
        </a:xfrm>
        <a:prstGeom xmlns:a="http://schemas.openxmlformats.org/drawingml/2006/main" prst="rect">
          <a:avLst/>
        </a:prstGeom>
        <a:ln xmlns:a="http://schemas.openxmlformats.org/drawingml/2006/main" w="3175">
          <a:solidFill>
            <a:schemeClr val="bg1">
              <a:lumMod val="8500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400" b="1">
              <a:latin typeface="Arial" pitchFamily="34" charset="0"/>
              <a:cs typeface="Arial" pitchFamily="34" charset="0"/>
            </a:rPr>
            <a:t>* NACP IV 2012 till March 2013</a:t>
          </a:r>
          <a:endParaRPr lang="th-TH" sz="1400" b="1">
            <a:latin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0.73636</cdr:x>
      <cdr:y>0.93968</cdr:y>
    </cdr:from>
    <cdr:to>
      <cdr:x>1</cdr:x>
      <cdr:y>1</cdr:y>
    </cdr:to>
    <cdr:sp macro="" textlink="">
      <cdr:nvSpPr>
        <cdr:cNvPr id="2" name="Rectangle 1"/>
        <cdr:cNvSpPr/>
      </cdr:nvSpPr>
      <cdr:spPr>
        <a:xfrm xmlns:a="http://schemas.openxmlformats.org/drawingml/2006/main">
          <a:off x="6336703" y="3992204"/>
          <a:ext cx="2268761" cy="256268"/>
        </a:xfrm>
        <a:prstGeom xmlns:a="http://schemas.openxmlformats.org/drawingml/2006/main" prst="rect">
          <a:avLst/>
        </a:prstGeom>
        <a:ln xmlns:a="http://schemas.openxmlformats.org/drawingml/2006/main" w="3175">
          <a:solidFill>
            <a:schemeClr val="bg1">
              <a:lumMod val="8500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000" b="1" dirty="0">
              <a:latin typeface="Arial" pitchFamily="34" charset="0"/>
              <a:cs typeface="Arial" pitchFamily="34" charset="0"/>
            </a:rPr>
            <a:t>* NACP IV 2012 till March 2013</a:t>
          </a:r>
          <a:endParaRPr lang="th-TH" sz="1000" b="1" dirty="0">
            <a:latin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0.6732</cdr:x>
      <cdr:y>0.91777</cdr:y>
    </cdr:from>
    <cdr:to>
      <cdr:x>0.9973</cdr:x>
      <cdr:y>0.99941</cdr:y>
    </cdr:to>
    <cdr:sp macro="" textlink="">
      <cdr:nvSpPr>
        <cdr:cNvPr id="2" name="TextBox 1">
          <a:extLst xmlns:a="http://schemas.openxmlformats.org/drawingml/2006/main">
            <a:ext uri="{FF2B5EF4-FFF2-40B4-BE49-F238E27FC236}">
              <a16:creationId xmlns:a16="http://schemas.microsoft.com/office/drawing/2014/main" id="{4C42A375-38A8-4C31-94EA-04D01B6C1A0F}"/>
            </a:ext>
          </a:extLst>
        </cdr:cNvPr>
        <cdr:cNvSpPr txBox="1"/>
      </cdr:nvSpPr>
      <cdr:spPr>
        <a:xfrm xmlns:a="http://schemas.openxmlformats.org/drawingml/2006/main">
          <a:off x="7416825" y="3879358"/>
          <a:ext cx="3570657" cy="3451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t>* Including HIV testing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668" tIns="47334" rIns="94668" bIns="47334" rtlCol="0"/>
          <a:lstStyle>
            <a:lvl1pPr algn="l">
              <a:defRPr sz="1200"/>
            </a:lvl1pPr>
          </a:lstStyle>
          <a:p>
            <a:endParaRPr lang="th-TH"/>
          </a:p>
        </p:txBody>
      </p:sp>
      <p:sp>
        <p:nvSpPr>
          <p:cNvPr id="3" name="Date Placeholder 2"/>
          <p:cNvSpPr>
            <a:spLocks noGrp="1"/>
          </p:cNvSpPr>
          <p:nvPr>
            <p:ph type="dt" sz="quarter" idx="1"/>
          </p:nvPr>
        </p:nvSpPr>
        <p:spPr>
          <a:xfrm>
            <a:off x="4023093" y="0"/>
            <a:ext cx="3077739" cy="511731"/>
          </a:xfrm>
          <a:prstGeom prst="rect">
            <a:avLst/>
          </a:prstGeom>
        </p:spPr>
        <p:txBody>
          <a:bodyPr vert="horz" lIns="94668" tIns="47334" rIns="94668" bIns="47334" rtlCol="0"/>
          <a:lstStyle>
            <a:lvl1pPr algn="r">
              <a:defRPr sz="1200"/>
            </a:lvl1pPr>
          </a:lstStyle>
          <a:p>
            <a:fld id="{97095DDA-836C-4256-B863-0AF36A2BC492}" type="datetimeFigureOut">
              <a:rPr lang="th-TH" smtClean="0"/>
              <a:pPr/>
              <a:t>04/11/63</a:t>
            </a:fld>
            <a:endParaRPr lang="th-TH"/>
          </a:p>
        </p:txBody>
      </p:sp>
      <p:sp>
        <p:nvSpPr>
          <p:cNvPr id="4" name="Footer Placeholder 3"/>
          <p:cNvSpPr>
            <a:spLocks noGrp="1"/>
          </p:cNvSpPr>
          <p:nvPr>
            <p:ph type="ftr" sz="quarter" idx="2"/>
          </p:nvPr>
        </p:nvSpPr>
        <p:spPr>
          <a:xfrm>
            <a:off x="1" y="9721106"/>
            <a:ext cx="3077739" cy="511731"/>
          </a:xfrm>
          <a:prstGeom prst="rect">
            <a:avLst/>
          </a:prstGeom>
        </p:spPr>
        <p:txBody>
          <a:bodyPr vert="horz" lIns="94668" tIns="47334" rIns="94668" bIns="47334" rtlCol="0" anchor="b"/>
          <a:lstStyle>
            <a:lvl1pPr algn="l">
              <a:defRPr sz="1200"/>
            </a:lvl1pPr>
          </a:lstStyle>
          <a:p>
            <a:endParaRPr lang="th-TH"/>
          </a:p>
        </p:txBody>
      </p:sp>
      <p:sp>
        <p:nvSpPr>
          <p:cNvPr id="5" name="Slide Number Placeholder 4"/>
          <p:cNvSpPr>
            <a:spLocks noGrp="1"/>
          </p:cNvSpPr>
          <p:nvPr>
            <p:ph type="sldNum" sz="quarter" idx="3"/>
          </p:nvPr>
        </p:nvSpPr>
        <p:spPr>
          <a:xfrm>
            <a:off x="4023093" y="9721106"/>
            <a:ext cx="3077739" cy="511731"/>
          </a:xfrm>
          <a:prstGeom prst="rect">
            <a:avLst/>
          </a:prstGeom>
        </p:spPr>
        <p:txBody>
          <a:bodyPr vert="horz" lIns="94668" tIns="47334" rIns="94668" bIns="47334" rtlCol="0" anchor="b"/>
          <a:lstStyle>
            <a:lvl1pPr algn="r">
              <a:defRPr sz="1200"/>
            </a:lvl1pPr>
          </a:lstStyle>
          <a:p>
            <a:fld id="{0803E52D-71B3-4BD4-86A1-C1795C0A45F5}" type="slidenum">
              <a:rPr lang="th-TH" smtClean="0"/>
              <a:pPr/>
              <a:t>‹#›</a:t>
            </a:fld>
            <a:endParaRPr lang="th-TH"/>
          </a:p>
        </p:txBody>
      </p:sp>
    </p:spTree>
    <p:extLst>
      <p:ext uri="{BB962C8B-B14F-4D97-AF65-F5344CB8AC3E}">
        <p14:creationId xmlns:p14="http://schemas.microsoft.com/office/powerpoint/2010/main" val="261019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668" tIns="47334" rIns="94668" bIns="47334" rtlCol="0"/>
          <a:lstStyle>
            <a:lvl1pPr algn="l">
              <a:defRPr sz="1200"/>
            </a:lvl1pPr>
          </a:lstStyle>
          <a:p>
            <a:endParaRPr lang="th-TH"/>
          </a:p>
        </p:txBody>
      </p:sp>
      <p:sp>
        <p:nvSpPr>
          <p:cNvPr id="3" name="Date Placeholder 2"/>
          <p:cNvSpPr>
            <a:spLocks noGrp="1"/>
          </p:cNvSpPr>
          <p:nvPr>
            <p:ph type="dt" idx="1"/>
          </p:nvPr>
        </p:nvSpPr>
        <p:spPr>
          <a:xfrm>
            <a:off x="4023093" y="0"/>
            <a:ext cx="3077739" cy="511731"/>
          </a:xfrm>
          <a:prstGeom prst="rect">
            <a:avLst/>
          </a:prstGeom>
        </p:spPr>
        <p:txBody>
          <a:bodyPr vert="horz" lIns="94668" tIns="47334" rIns="94668" bIns="47334" rtlCol="0"/>
          <a:lstStyle>
            <a:lvl1pPr algn="r">
              <a:defRPr sz="1200"/>
            </a:lvl1pPr>
          </a:lstStyle>
          <a:p>
            <a:fld id="{40D0997D-644F-4BFD-8C5A-21C6C92803DA}" type="datetimeFigureOut">
              <a:rPr lang="th-TH" smtClean="0"/>
              <a:pPr/>
              <a:t>04/11/63</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endParaRPr lang="th-TH"/>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4668" tIns="47334" rIns="94668" bIns="4733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1" y="9721106"/>
            <a:ext cx="3077739" cy="511731"/>
          </a:xfrm>
          <a:prstGeom prst="rect">
            <a:avLst/>
          </a:prstGeom>
        </p:spPr>
        <p:txBody>
          <a:bodyPr vert="horz" lIns="94668" tIns="47334" rIns="94668" bIns="47334" rtlCol="0" anchor="b"/>
          <a:lstStyle>
            <a:lvl1pPr algn="l">
              <a:defRPr sz="1200"/>
            </a:lvl1pPr>
          </a:lstStyle>
          <a:p>
            <a:endParaRPr lang="th-TH"/>
          </a:p>
        </p:txBody>
      </p:sp>
      <p:sp>
        <p:nvSpPr>
          <p:cNvPr id="7" name="Slide Number Placeholder 6"/>
          <p:cNvSpPr>
            <a:spLocks noGrp="1"/>
          </p:cNvSpPr>
          <p:nvPr>
            <p:ph type="sldNum" sz="quarter" idx="5"/>
          </p:nvPr>
        </p:nvSpPr>
        <p:spPr>
          <a:xfrm>
            <a:off x="4023093" y="9721106"/>
            <a:ext cx="3077739" cy="511731"/>
          </a:xfrm>
          <a:prstGeom prst="rect">
            <a:avLst/>
          </a:prstGeom>
        </p:spPr>
        <p:txBody>
          <a:bodyPr vert="horz" lIns="94668" tIns="47334" rIns="94668" bIns="47334" rtlCol="0" anchor="b"/>
          <a:lstStyle>
            <a:lvl1pPr algn="r">
              <a:defRPr sz="1200"/>
            </a:lvl1pPr>
          </a:lstStyle>
          <a:p>
            <a:fld id="{037BB5BA-26A4-4A24-90C7-D80B26C0F0CD}" type="slidenum">
              <a:rPr lang="th-TH" smtClean="0"/>
              <a:pPr/>
              <a:t>‹#›</a:t>
            </a:fld>
            <a:endParaRPr lang="th-TH"/>
          </a:p>
        </p:txBody>
      </p:sp>
    </p:spTree>
    <p:extLst>
      <p:ext uri="{BB962C8B-B14F-4D97-AF65-F5344CB8AC3E}">
        <p14:creationId xmlns:p14="http://schemas.microsoft.com/office/powerpoint/2010/main" val="400925152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14</a:t>
            </a:fld>
            <a:endParaRPr lang="th-TH"/>
          </a:p>
        </p:txBody>
      </p:sp>
    </p:spTree>
    <p:extLst>
      <p:ext uri="{BB962C8B-B14F-4D97-AF65-F5344CB8AC3E}">
        <p14:creationId xmlns:p14="http://schemas.microsoft.com/office/powerpoint/2010/main" val="110794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15</a:t>
            </a:fld>
            <a:endParaRPr lang="th-TH"/>
          </a:p>
        </p:txBody>
      </p:sp>
    </p:spTree>
    <p:extLst>
      <p:ext uri="{BB962C8B-B14F-4D97-AF65-F5344CB8AC3E}">
        <p14:creationId xmlns:p14="http://schemas.microsoft.com/office/powerpoint/2010/main" val="427973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16</a:t>
            </a:fld>
            <a:endParaRPr lang="th-TH"/>
          </a:p>
        </p:txBody>
      </p:sp>
    </p:spTree>
    <p:extLst>
      <p:ext uri="{BB962C8B-B14F-4D97-AF65-F5344CB8AC3E}">
        <p14:creationId xmlns:p14="http://schemas.microsoft.com/office/powerpoint/2010/main" val="68829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18</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19</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20</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21</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22</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C1B2683-11A5-4B65-9BCA-DE3D5B6B9034}" type="slidenum">
              <a:rPr lang="en-GB" smtClean="0"/>
              <a:t>25</a:t>
            </a:fld>
            <a:endParaRPr lang="en-GB"/>
          </a:p>
        </p:txBody>
      </p:sp>
    </p:spTree>
    <p:extLst>
      <p:ext uri="{BB962C8B-B14F-4D97-AF65-F5344CB8AC3E}">
        <p14:creationId xmlns:p14="http://schemas.microsoft.com/office/powerpoint/2010/main" val="3757159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B2683-11A5-4B65-9BCA-DE3D5B6B9034}" type="slidenum">
              <a:rPr lang="en-GB" smtClean="0"/>
              <a:t>26</a:t>
            </a:fld>
            <a:endParaRPr lang="en-GB"/>
          </a:p>
        </p:txBody>
      </p:sp>
    </p:spTree>
    <p:extLst>
      <p:ext uri="{BB962C8B-B14F-4D97-AF65-F5344CB8AC3E}">
        <p14:creationId xmlns:p14="http://schemas.microsoft.com/office/powerpoint/2010/main" val="80829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17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solidFill>
                  <a:prstClr val="black"/>
                </a:solidFill>
              </a:rPr>
              <a:pPr/>
              <a:t>28</a:t>
            </a:fld>
            <a:endParaRPr lang="th-TH">
              <a:solidFill>
                <a:prstClr val="black"/>
              </a:solidFill>
            </a:endParaRPr>
          </a:p>
        </p:txBody>
      </p:sp>
    </p:spTree>
    <p:extLst>
      <p:ext uri="{BB962C8B-B14F-4D97-AF65-F5344CB8AC3E}">
        <p14:creationId xmlns:p14="http://schemas.microsoft.com/office/powerpoint/2010/main" val="3291148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solidFill>
                  <a:prstClr val="black"/>
                </a:solidFill>
              </a:rPr>
              <a:pPr/>
              <a:t>29</a:t>
            </a:fld>
            <a:endParaRPr lang="th-TH">
              <a:solidFill>
                <a:prstClr val="black"/>
              </a:solidFill>
            </a:endParaRPr>
          </a:p>
        </p:txBody>
      </p:sp>
    </p:spTree>
    <p:extLst>
      <p:ext uri="{BB962C8B-B14F-4D97-AF65-F5344CB8AC3E}">
        <p14:creationId xmlns:p14="http://schemas.microsoft.com/office/powerpoint/2010/main" val="3291148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solidFill>
                  <a:prstClr val="black"/>
                </a:solidFill>
              </a:rPr>
              <a:pPr/>
              <a:t>30</a:t>
            </a:fld>
            <a:endParaRPr lang="th-TH">
              <a:solidFill>
                <a:prstClr val="black"/>
              </a:solidFill>
            </a:endParaRPr>
          </a:p>
        </p:txBody>
      </p:sp>
    </p:spTree>
    <p:extLst>
      <p:ext uri="{BB962C8B-B14F-4D97-AF65-F5344CB8AC3E}">
        <p14:creationId xmlns:p14="http://schemas.microsoft.com/office/powerpoint/2010/main" val="3291148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33</a:t>
            </a:fld>
            <a:endParaRPr lang="th-TH"/>
          </a:p>
        </p:txBody>
      </p:sp>
    </p:spTree>
    <p:extLst>
      <p:ext uri="{BB962C8B-B14F-4D97-AF65-F5344CB8AC3E}">
        <p14:creationId xmlns:p14="http://schemas.microsoft.com/office/powerpoint/2010/main" val="1285324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38</a:t>
            </a:fld>
            <a:endParaRPr lang="th-TH"/>
          </a:p>
        </p:txBody>
      </p:sp>
    </p:spTree>
    <p:extLst>
      <p:ext uri="{BB962C8B-B14F-4D97-AF65-F5344CB8AC3E}">
        <p14:creationId xmlns:p14="http://schemas.microsoft.com/office/powerpoint/2010/main" val="3334035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39</a:t>
            </a:fld>
            <a:endParaRPr lang="th-TH"/>
          </a:p>
        </p:txBody>
      </p:sp>
    </p:spTree>
    <p:extLst>
      <p:ext uri="{BB962C8B-B14F-4D97-AF65-F5344CB8AC3E}">
        <p14:creationId xmlns:p14="http://schemas.microsoft.com/office/powerpoint/2010/main" val="160397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47</a:t>
            </a:fld>
            <a:endParaRPr lang="th-TH"/>
          </a:p>
        </p:txBody>
      </p:sp>
    </p:spTree>
    <p:extLst>
      <p:ext uri="{BB962C8B-B14F-4D97-AF65-F5344CB8AC3E}">
        <p14:creationId xmlns:p14="http://schemas.microsoft.com/office/powerpoint/2010/main" val="2964482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48</a:t>
            </a:fld>
            <a:endParaRPr lang="th-TH"/>
          </a:p>
        </p:txBody>
      </p:sp>
    </p:spTree>
    <p:extLst>
      <p:ext uri="{BB962C8B-B14F-4D97-AF65-F5344CB8AC3E}">
        <p14:creationId xmlns:p14="http://schemas.microsoft.com/office/powerpoint/2010/main" val="538865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49</a:t>
            </a:fld>
            <a:endParaRPr lang="th-TH"/>
          </a:p>
        </p:txBody>
      </p:sp>
    </p:spTree>
    <p:extLst>
      <p:ext uri="{BB962C8B-B14F-4D97-AF65-F5344CB8AC3E}">
        <p14:creationId xmlns:p14="http://schemas.microsoft.com/office/powerpoint/2010/main" val="97351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50</a:t>
            </a:fld>
            <a:endParaRPr lang="th-TH"/>
          </a:p>
        </p:txBody>
      </p:sp>
    </p:spTree>
    <p:extLst>
      <p:ext uri="{BB962C8B-B14F-4D97-AF65-F5344CB8AC3E}">
        <p14:creationId xmlns:p14="http://schemas.microsoft.com/office/powerpoint/2010/main" val="194285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377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51</a:t>
            </a:fld>
            <a:endParaRPr lang="th-TH"/>
          </a:p>
        </p:txBody>
      </p:sp>
    </p:spTree>
    <p:extLst>
      <p:ext uri="{BB962C8B-B14F-4D97-AF65-F5344CB8AC3E}">
        <p14:creationId xmlns:p14="http://schemas.microsoft.com/office/powerpoint/2010/main" val="1092580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52</a:t>
            </a:fld>
            <a:endParaRPr lang="th-TH"/>
          </a:p>
        </p:txBody>
      </p:sp>
    </p:spTree>
    <p:extLst>
      <p:ext uri="{BB962C8B-B14F-4D97-AF65-F5344CB8AC3E}">
        <p14:creationId xmlns:p14="http://schemas.microsoft.com/office/powerpoint/2010/main" val="609922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solidFill>
                  <a:prstClr val="black"/>
                </a:solidFill>
              </a:rPr>
              <a:pPr/>
              <a:t>53</a:t>
            </a:fld>
            <a:endParaRPr lang="th-TH">
              <a:solidFill>
                <a:prstClr val="black"/>
              </a:solidFill>
            </a:endParaRPr>
          </a:p>
        </p:txBody>
      </p:sp>
    </p:spTree>
    <p:extLst>
      <p:ext uri="{BB962C8B-B14F-4D97-AF65-F5344CB8AC3E}">
        <p14:creationId xmlns:p14="http://schemas.microsoft.com/office/powerpoint/2010/main" val="2964482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45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0652"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890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58</a:t>
            </a:fld>
            <a:endParaRPr lang="th-TH"/>
          </a:p>
        </p:txBody>
      </p:sp>
    </p:spTree>
    <p:extLst>
      <p:ext uri="{BB962C8B-B14F-4D97-AF65-F5344CB8AC3E}">
        <p14:creationId xmlns:p14="http://schemas.microsoft.com/office/powerpoint/2010/main" val="371478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32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39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notes"/>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7:notes"/>
          <p:cNvSpPr txBox="1">
            <a:spLocks noGrp="1"/>
          </p:cNvSpPr>
          <p:nvPr>
            <p:ph type="body" idx="1"/>
          </p:nvPr>
        </p:nvSpPr>
        <p:spPr>
          <a:xfrm>
            <a:off x="710248" y="4861442"/>
            <a:ext cx="5681980" cy="4605576"/>
          </a:xfrm>
          <a:prstGeom prst="rect">
            <a:avLst/>
          </a:prstGeom>
          <a:noFill/>
          <a:ln>
            <a:noFill/>
          </a:ln>
        </p:spPr>
        <p:txBody>
          <a:bodyPr spcFirstLastPara="1" wrap="square" lIns="94650" tIns="47325" rIns="94650" bIns="4732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4" name="Google Shape;514;p7:notes"/>
          <p:cNvSpPr txBox="1">
            <a:spLocks noGrp="1"/>
          </p:cNvSpPr>
          <p:nvPr>
            <p:ph type="sldNum" idx="12"/>
          </p:nvPr>
        </p:nvSpPr>
        <p:spPr>
          <a:xfrm>
            <a:off x="4023093" y="9721106"/>
            <a:ext cx="3077739" cy="511731"/>
          </a:xfrm>
          <a:prstGeom prst="rect">
            <a:avLst/>
          </a:prstGeom>
          <a:noFill/>
          <a:ln>
            <a:noFill/>
          </a:ln>
        </p:spPr>
        <p:txBody>
          <a:bodyPr spcFirstLastPara="1" wrap="square" lIns="94650" tIns="47325" rIns="94650" bIns="47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10</a:t>
            </a:fld>
            <a:endParaRPr lang="th-TH"/>
          </a:p>
        </p:txBody>
      </p:sp>
    </p:spTree>
    <p:extLst>
      <p:ext uri="{BB962C8B-B14F-4D97-AF65-F5344CB8AC3E}">
        <p14:creationId xmlns:p14="http://schemas.microsoft.com/office/powerpoint/2010/main" val="28551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11</a:t>
            </a:fld>
            <a:endParaRPr lang="th-TH"/>
          </a:p>
        </p:txBody>
      </p:sp>
    </p:spTree>
    <p:extLst>
      <p:ext uri="{BB962C8B-B14F-4D97-AF65-F5344CB8AC3E}">
        <p14:creationId xmlns:p14="http://schemas.microsoft.com/office/powerpoint/2010/main" val="314162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hemeOverride" Target="../theme/themeOverride9.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hemeOverride" Target="../theme/themeOverride1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7.xml"/><Relationship Id="rId1" Type="http://schemas.openxmlformats.org/officeDocument/2006/relationships/themeOverride" Target="../theme/themeOverride2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hemeOverride" Target="../theme/themeOverride3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7.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8.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9.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4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themeOverride" Target="../theme/themeOverride4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4" y="3083227"/>
            <a:ext cx="8191425"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cs typeface="Arial" pitchFamily="34" charset="0"/>
              </a:rPr>
              <a:t>HIV and AIDS</a:t>
            </a:r>
            <a:endParaRPr lang="th-TH" sz="3600" b="1" dirty="0">
              <a:solidFill>
                <a:schemeClr val="bg1"/>
              </a:solidFill>
              <a:latin typeface="Arial" pitchFamily="34" charset="0"/>
            </a:endParaRPr>
          </a:p>
        </p:txBody>
      </p:sp>
      <p:sp>
        <p:nvSpPr>
          <p:cNvPr id="6" name="TextBox 5"/>
          <p:cNvSpPr txBox="1"/>
          <p:nvPr userDrawn="1"/>
        </p:nvSpPr>
        <p:spPr>
          <a:xfrm>
            <a:off x="359928" y="3570925"/>
            <a:ext cx="8191425" cy="639151"/>
          </a:xfrm>
          <a:prstGeom prst="rect">
            <a:avLst/>
          </a:prstGeom>
          <a:noFill/>
        </p:spPr>
        <p:txBody>
          <a:bodyPr wrap="square" lIns="99569" tIns="49785" rIns="99569" bIns="49785" rtlCol="0">
            <a:spAutoFit/>
          </a:bodyPr>
          <a:lstStyle/>
          <a:p>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endParaRPr>
          </a:p>
        </p:txBody>
      </p:sp>
      <p:sp>
        <p:nvSpPr>
          <p:cNvPr id="7" name="TextBox 6"/>
          <p:cNvSpPr txBox="1"/>
          <p:nvPr userDrawn="1"/>
        </p:nvSpPr>
        <p:spPr>
          <a:xfrm>
            <a:off x="359928" y="4026192"/>
            <a:ext cx="8191425" cy="500652"/>
          </a:xfrm>
          <a:prstGeom prst="rect">
            <a:avLst/>
          </a:prstGeom>
          <a:noFill/>
        </p:spPr>
        <p:txBody>
          <a:bodyPr wrap="square" lIns="99569" tIns="49785" rIns="99569" bIns="49785" rtlCol="0">
            <a:spAutoFit/>
          </a:bodyPr>
          <a:lstStyle/>
          <a:p>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pic>
        <p:nvPicPr>
          <p:cNvPr id="14" name="Picture 13" descr="Unaid logo_approve.png"/>
          <p:cNvPicPr>
            <a:picLocks noChangeAspect="1"/>
          </p:cNvPicPr>
          <p:nvPr userDrawn="1"/>
        </p:nvPicPr>
        <p:blipFill>
          <a:blip r:embed="rId2" cstate="print"/>
          <a:stretch>
            <a:fillRect/>
          </a:stretch>
        </p:blipFill>
        <p:spPr>
          <a:xfrm>
            <a:off x="284489" y="609619"/>
            <a:ext cx="3242233" cy="1108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6619307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210345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47"/>
        <p:cNvGrpSpPr/>
        <p:nvPr/>
      </p:nvGrpSpPr>
      <p:grpSpPr>
        <a:xfrm>
          <a:off x="0" y="0"/>
          <a:ext cx="0" cy="0"/>
          <a:chOff x="0" y="0"/>
          <a:chExt cx="0" cy="0"/>
        </a:xfrm>
      </p:grpSpPr>
      <p:sp>
        <p:nvSpPr>
          <p:cNvPr id="248" name="Google Shape;248;p41"/>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49" name="Google Shape;249;p41"/>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0" name="Google Shape;250;p41"/>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12459711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51"/>
        <p:cNvGrpSpPr/>
        <p:nvPr/>
      </p:nvGrpSpPr>
      <p:grpSpPr>
        <a:xfrm>
          <a:off x="0" y="0"/>
          <a:ext cx="0" cy="0"/>
          <a:chOff x="0" y="0"/>
          <a:chExt cx="0" cy="0"/>
        </a:xfrm>
      </p:grpSpPr>
      <p:sp>
        <p:nvSpPr>
          <p:cNvPr id="252" name="Google Shape;252;p42"/>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72258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53"/>
        <p:cNvGrpSpPr/>
        <p:nvPr/>
      </p:nvGrpSpPr>
      <p:grpSpPr>
        <a:xfrm>
          <a:off x="0" y="0"/>
          <a:ext cx="0" cy="0"/>
          <a:chOff x="0" y="0"/>
          <a:chExt cx="0" cy="0"/>
        </a:xfrm>
      </p:grpSpPr>
      <p:sp>
        <p:nvSpPr>
          <p:cNvPr id="254" name="Google Shape;254;p43"/>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5" name="Google Shape;255;p43"/>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6" name="Google Shape;256;p43"/>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7" name="Google Shape;257;p43"/>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58" name="Google Shape;258;p43"/>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774086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59"/>
        <p:cNvGrpSpPr/>
        <p:nvPr/>
      </p:nvGrpSpPr>
      <p:grpSpPr>
        <a:xfrm>
          <a:off x="0" y="0"/>
          <a:ext cx="0" cy="0"/>
          <a:chOff x="0" y="0"/>
          <a:chExt cx="0" cy="0"/>
        </a:xfrm>
      </p:grpSpPr>
      <p:sp>
        <p:nvSpPr>
          <p:cNvPr id="260" name="Google Shape;260;p44"/>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1" name="Google Shape;261;p4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2" name="Google Shape;262;p44"/>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63" name="Google Shape;263;p44"/>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58869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7" name="Google Shape;267;p45"/>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8" name="Google Shape;268;p45"/>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69" name="Google Shape;269;p45"/>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0" name="Google Shape;270;p45"/>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45"/>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553574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72"/>
        <p:cNvGrpSpPr/>
        <p:nvPr/>
      </p:nvGrpSpPr>
      <p:grpSpPr>
        <a:xfrm>
          <a:off x="0" y="0"/>
          <a:ext cx="0" cy="0"/>
          <a:chOff x="0" y="0"/>
          <a:chExt cx="0" cy="0"/>
        </a:xfrm>
      </p:grpSpPr>
      <p:sp>
        <p:nvSpPr>
          <p:cNvPr id="273" name="Google Shape;273;p46"/>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4" name="Google Shape;274;p4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5" name="Google Shape;275;p46"/>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6" name="Google Shape;276;p46"/>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7" name="Google Shape;277;p46"/>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46"/>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Google Shape;279;p46"/>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Google Shape;280;p46"/>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064743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81"/>
        <p:cNvGrpSpPr/>
        <p:nvPr/>
      </p:nvGrpSpPr>
      <p:grpSpPr>
        <a:xfrm>
          <a:off x="0" y="0"/>
          <a:ext cx="0" cy="0"/>
          <a:chOff x="0" y="0"/>
          <a:chExt cx="0" cy="0"/>
        </a:xfrm>
      </p:grpSpPr>
      <p:sp>
        <p:nvSpPr>
          <p:cNvPr id="282" name="Google Shape;282;p47"/>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3" name="Google Shape;283;p47"/>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4" name="Google Shape;284;p47"/>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5" name="Google Shape;285;p47"/>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47"/>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47"/>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81985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288"/>
        <p:cNvGrpSpPr/>
        <p:nvPr/>
      </p:nvGrpSpPr>
      <p:grpSpPr>
        <a:xfrm>
          <a:off x="0" y="0"/>
          <a:ext cx="0" cy="0"/>
          <a:chOff x="0" y="0"/>
          <a:chExt cx="0" cy="0"/>
        </a:xfrm>
      </p:grpSpPr>
      <p:sp>
        <p:nvSpPr>
          <p:cNvPr id="289" name="Google Shape;289;p48"/>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0" name="Google Shape;290;p48"/>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8"/>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8"/>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9584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3FCC857F-23A2-475B-946D-4295B6E65726}" type="datetime1">
              <a:rPr lang="en-US" smtClean="0">
                <a:solidFill>
                  <a:prstClr val="black"/>
                </a:solidFill>
                <a:ea typeface="ＭＳ Ｐゴシック" charset="-128"/>
              </a:rPr>
              <a:pPr defTabSz="457200" fontAlgn="base">
                <a:spcBef>
                  <a:spcPct val="0"/>
                </a:spcBef>
                <a:spcAft>
                  <a:spcPct val="0"/>
                </a:spcAft>
                <a:defRPr/>
              </a:pPr>
              <a:t>11/4/2020</a:t>
            </a:fld>
            <a:endParaRPr lang="en-US" dirty="0">
              <a:solidFill>
                <a:prstClr val="black"/>
              </a:solidFill>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CB228CDF-01D7-48A4-B591-A2B16CD7E884}" type="slidenum">
              <a:rPr lang="en-US" smtClean="0">
                <a:solidFill>
                  <a:prstClr val="black"/>
                </a:solidFill>
                <a:ea typeface="ＭＳ Ｐゴシック" charset="-128"/>
              </a:rPr>
              <a:pPr defTabSz="457200" fontAlgn="base">
                <a:spcBef>
                  <a:spcPct val="0"/>
                </a:spcBef>
                <a:spcAft>
                  <a:spcPct val="0"/>
                </a:spcAft>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202855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293"/>
        <p:cNvGrpSpPr/>
        <p:nvPr/>
      </p:nvGrpSpPr>
      <p:grpSpPr>
        <a:xfrm>
          <a:off x="0" y="0"/>
          <a:ext cx="0" cy="0"/>
          <a:chOff x="0" y="0"/>
          <a:chExt cx="0" cy="0"/>
        </a:xfrm>
      </p:grpSpPr>
      <p:sp>
        <p:nvSpPr>
          <p:cNvPr id="294" name="Google Shape;294;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5" name="Google Shape;295;p4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6" name="Google Shape;296;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297" name="Google Shape;297;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298" name="Google Shape;298;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a:solidFill>
                  <a:srgbClr val="000000"/>
                </a:solidFill>
                <a:latin typeface="Arial"/>
                <a:ea typeface="Arial"/>
                <a:cs typeface="Arial"/>
                <a:sym typeface="Arial"/>
              </a:defRPr>
            </a:lvl1pPr>
            <a:lvl2pPr marL="0" marR="0" lvl="1" indent="0" algn="r" rtl="0">
              <a:spcBef>
                <a:spcPts val="0"/>
              </a:spcBef>
              <a:spcAft>
                <a:spcPts val="0"/>
              </a:spcAft>
              <a:buNone/>
              <a:defRPr sz="1200">
                <a:solidFill>
                  <a:srgbClr val="000000"/>
                </a:solidFill>
                <a:latin typeface="Arial"/>
                <a:ea typeface="Arial"/>
                <a:cs typeface="Arial"/>
                <a:sym typeface="Arial"/>
              </a:defRPr>
            </a:lvl2pPr>
            <a:lvl3pPr marL="0" marR="0" lvl="2" indent="0" algn="r" rtl="0">
              <a:spcBef>
                <a:spcPts val="0"/>
              </a:spcBef>
              <a:spcAft>
                <a:spcPts val="0"/>
              </a:spcAft>
              <a:buNone/>
              <a:defRPr sz="1200">
                <a:solidFill>
                  <a:srgbClr val="000000"/>
                </a:solidFill>
                <a:latin typeface="Arial"/>
                <a:ea typeface="Arial"/>
                <a:cs typeface="Arial"/>
                <a:sym typeface="Arial"/>
              </a:defRPr>
            </a:lvl3pPr>
            <a:lvl4pPr marL="0" marR="0" lvl="3" indent="0" algn="r" rtl="0">
              <a:spcBef>
                <a:spcPts val="0"/>
              </a:spcBef>
              <a:spcAft>
                <a:spcPts val="0"/>
              </a:spcAft>
              <a:buNone/>
              <a:defRPr sz="1200">
                <a:solidFill>
                  <a:srgbClr val="000000"/>
                </a:solidFill>
                <a:latin typeface="Arial"/>
                <a:ea typeface="Arial"/>
                <a:cs typeface="Arial"/>
                <a:sym typeface="Arial"/>
              </a:defRPr>
            </a:lvl4pPr>
            <a:lvl5pPr marL="0" marR="0" lvl="4" indent="0" algn="r" rtl="0">
              <a:spcBef>
                <a:spcPts val="0"/>
              </a:spcBef>
              <a:spcAft>
                <a:spcPts val="0"/>
              </a:spcAft>
              <a:buNone/>
              <a:defRPr sz="1200">
                <a:solidFill>
                  <a:srgbClr val="000000"/>
                </a:solidFill>
                <a:latin typeface="Arial"/>
                <a:ea typeface="Arial"/>
                <a:cs typeface="Arial"/>
                <a:sym typeface="Arial"/>
              </a:defRPr>
            </a:lvl5pPr>
            <a:lvl6pPr marL="0" marR="0" lvl="5" indent="0" algn="r" rtl="0">
              <a:spcBef>
                <a:spcPts val="0"/>
              </a:spcBef>
              <a:spcAft>
                <a:spcPts val="0"/>
              </a:spcAft>
              <a:buNone/>
              <a:defRPr sz="1200">
                <a:solidFill>
                  <a:srgbClr val="000000"/>
                </a:solidFill>
                <a:latin typeface="Arial"/>
                <a:ea typeface="Arial"/>
                <a:cs typeface="Arial"/>
                <a:sym typeface="Arial"/>
              </a:defRPr>
            </a:lvl6pPr>
            <a:lvl7pPr marL="0" marR="0" lvl="6" indent="0" algn="r" rtl="0">
              <a:spcBef>
                <a:spcPts val="0"/>
              </a:spcBef>
              <a:spcAft>
                <a:spcPts val="0"/>
              </a:spcAft>
              <a:buNone/>
              <a:defRPr sz="1200">
                <a:solidFill>
                  <a:srgbClr val="000000"/>
                </a:solidFill>
                <a:latin typeface="Arial"/>
                <a:ea typeface="Arial"/>
                <a:cs typeface="Arial"/>
                <a:sym typeface="Arial"/>
              </a:defRPr>
            </a:lvl7pPr>
            <a:lvl8pPr marL="0" marR="0" lvl="7" indent="0" algn="r" rtl="0">
              <a:spcBef>
                <a:spcPts val="0"/>
              </a:spcBef>
              <a:spcAft>
                <a:spcPts val="0"/>
              </a:spcAft>
              <a:buNone/>
              <a:defRPr sz="1200">
                <a:solidFill>
                  <a:srgbClr val="000000"/>
                </a:solidFill>
                <a:latin typeface="Arial"/>
                <a:ea typeface="Arial"/>
                <a:cs typeface="Arial"/>
                <a:sym typeface="Arial"/>
              </a:defRPr>
            </a:lvl8pPr>
            <a:lvl9pPr marL="0" marR="0" lvl="8" indent="0" algn="r" rtl="0">
              <a:spcBef>
                <a:spcPts val="0"/>
              </a:spcBef>
              <a:spcAft>
                <a:spcPts val="0"/>
              </a:spcAft>
              <a:buNone/>
              <a:defRPr sz="12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09205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50375742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6211530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591519684"/>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4398533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617413447"/>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76431989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33760762"/>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517793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905291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3476487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261726785"/>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24674964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91346877"/>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53294725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291500812"/>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220956344"/>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607447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4186046"/>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69923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42805738"/>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6736583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229690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6440393"/>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948557"/>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9" tIns="58516" rIns="117039" bIns="58516">
            <a:normAutofit/>
          </a:bodyPr>
          <a:lstStyle>
            <a:lvl1pPr marL="682702" marR="0" indent="-682702" algn="l" defTabSz="1170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78" indent="0" algn="ctr">
              <a:buNone/>
              <a:defRPr>
                <a:solidFill>
                  <a:schemeClr val="tx1">
                    <a:tint val="75000"/>
                  </a:schemeClr>
                </a:solidFill>
              </a:defRPr>
            </a:lvl2pPr>
            <a:lvl3pPr marL="1170340" indent="0" algn="ctr">
              <a:buNone/>
              <a:defRPr>
                <a:solidFill>
                  <a:schemeClr val="tx1">
                    <a:tint val="75000"/>
                  </a:schemeClr>
                </a:solidFill>
              </a:defRPr>
            </a:lvl3pPr>
            <a:lvl4pPr marL="1755503" indent="0" algn="ctr">
              <a:buNone/>
              <a:defRPr>
                <a:solidFill>
                  <a:schemeClr val="tx1">
                    <a:tint val="75000"/>
                  </a:schemeClr>
                </a:solidFill>
              </a:defRPr>
            </a:lvl4pPr>
            <a:lvl5pPr marL="2340683" indent="0" algn="ctr">
              <a:buNone/>
              <a:defRPr>
                <a:solidFill>
                  <a:schemeClr val="tx1">
                    <a:tint val="75000"/>
                  </a:schemeClr>
                </a:solidFill>
              </a:defRPr>
            </a:lvl5pPr>
            <a:lvl6pPr marL="2925842" indent="0" algn="ctr">
              <a:buNone/>
              <a:defRPr>
                <a:solidFill>
                  <a:schemeClr val="tx1">
                    <a:tint val="75000"/>
                  </a:schemeClr>
                </a:solidFill>
              </a:defRPr>
            </a:lvl6pPr>
            <a:lvl7pPr marL="3511003" indent="0" algn="ctr">
              <a:buNone/>
              <a:defRPr>
                <a:solidFill>
                  <a:schemeClr val="tx1">
                    <a:tint val="75000"/>
                  </a:schemeClr>
                </a:solidFill>
              </a:defRPr>
            </a:lvl7pPr>
            <a:lvl8pPr marL="4096189" indent="0" algn="ctr">
              <a:buNone/>
              <a:defRPr>
                <a:solidFill>
                  <a:schemeClr val="tx1">
                    <a:tint val="75000"/>
                  </a:schemeClr>
                </a:solidFill>
              </a:defRPr>
            </a:lvl8pPr>
            <a:lvl9pPr marL="46813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791133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179833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6624179"/>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3850461"/>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387978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489964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9" tIns="58516" rIns="117039" bIns="5851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9325575"/>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9" tIns="58516" rIns="117039" bIns="5851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9" tIns="58516" rIns="117039" bIns="5851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979361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4"/>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9757138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97124773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95497578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287210433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128317640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17784457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381712336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382768096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13455673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9397566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6492973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32341587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40016394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6269815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8256290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2671476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69812135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5294364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9407680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6080150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324532280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75204685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5710949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421468471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3428219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6390631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85702288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15095585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13055601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33028480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23770968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40679163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963133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56548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779505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914741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041737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4778601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429834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08627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77679964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055586441"/>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05203279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52976833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48999193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16178725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78439989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67815200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3FCC857F-23A2-475B-946D-4295B6E65726}" type="datetime1">
              <a:rPr lang="en-US" smtClean="0">
                <a:solidFill>
                  <a:prstClr val="black"/>
                </a:solidFill>
                <a:ea typeface="ＭＳ Ｐゴシック" charset="-128"/>
              </a:rPr>
              <a:pPr defTabSz="457200" fontAlgn="base">
                <a:spcBef>
                  <a:spcPct val="0"/>
                </a:spcBef>
                <a:spcAft>
                  <a:spcPct val="0"/>
                </a:spcAft>
                <a:defRPr/>
              </a:pPr>
              <a:t>11/4/2020</a:t>
            </a:fld>
            <a:endParaRPr lang="en-US" dirty="0">
              <a:solidFill>
                <a:prstClr val="black"/>
              </a:solidFill>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CB228CDF-01D7-48A4-B591-A2B16CD7E884}" type="slidenum">
              <a:rPr lang="en-US" smtClean="0">
                <a:solidFill>
                  <a:prstClr val="black"/>
                </a:solidFill>
                <a:ea typeface="ＭＳ Ｐゴシック" charset="-128"/>
              </a:rPr>
              <a:pPr defTabSz="457200" fontAlgn="base">
                <a:spcBef>
                  <a:spcPct val="0"/>
                </a:spcBef>
                <a:spcAft>
                  <a:spcPct val="0"/>
                </a:spcAft>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2530627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7758219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47548251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54357299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79388367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25898810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298751263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09487118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241269712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3FCC857F-23A2-475B-946D-4295B6E65726}" type="datetime1">
              <a:rPr lang="en-US" smtClean="0">
                <a:solidFill>
                  <a:prstClr val="black"/>
                </a:solidFill>
                <a:ea typeface="ＭＳ Ｐゴシック" charset="-128"/>
              </a:rPr>
              <a:pPr defTabSz="457200" fontAlgn="base">
                <a:spcBef>
                  <a:spcPct val="0"/>
                </a:spcBef>
                <a:spcAft>
                  <a:spcPct val="0"/>
                </a:spcAft>
                <a:defRPr/>
              </a:pPr>
              <a:t>11/4/2020</a:t>
            </a:fld>
            <a:endParaRPr lang="en-US" dirty="0">
              <a:solidFill>
                <a:prstClr val="black"/>
              </a:solidFill>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CB228CDF-01D7-48A4-B591-A2B16CD7E884}" type="slidenum">
              <a:rPr lang="en-US" smtClean="0">
                <a:solidFill>
                  <a:prstClr val="black"/>
                </a:solidFill>
                <a:ea typeface="ＭＳ Ｐゴシック" charset="-128"/>
              </a:rPr>
              <a:pPr defTabSz="457200" fontAlgn="base">
                <a:spcBef>
                  <a:spcPct val="0"/>
                </a:spcBef>
                <a:spcAft>
                  <a:spcPct val="0"/>
                </a:spcAft>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7295781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639972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2057789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716788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46321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410320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5719692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266279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30569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15527369"/>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91174763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3867906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55889673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06752604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444363893"/>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8055168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86899986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982177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9989238"/>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2302220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4101973"/>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467678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83422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4.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3.png"/><Relationship Id="rId5" Type="http://schemas.openxmlformats.org/officeDocument/2006/relationships/slideLayout" Target="../slideLayouts/slideLayout73.xml"/><Relationship Id="rId10" Type="http://schemas.openxmlformats.org/officeDocument/2006/relationships/theme" Target="../theme/theme10.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4.png"/><Relationship Id="rId5" Type="http://schemas.openxmlformats.org/officeDocument/2006/relationships/slideLayout" Target="../slideLayouts/slideLayout82.xml"/><Relationship Id="rId10" Type="http://schemas.openxmlformats.org/officeDocument/2006/relationships/image" Target="../media/image3.png"/><Relationship Id="rId4" Type="http://schemas.openxmlformats.org/officeDocument/2006/relationships/slideLayout" Target="../slideLayouts/slideLayout8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7.png"/><Relationship Id="rId5" Type="http://schemas.openxmlformats.org/officeDocument/2006/relationships/slideLayout" Target="../slideLayouts/slideLayout90.xml"/><Relationship Id="rId10" Type="http://schemas.openxmlformats.org/officeDocument/2006/relationships/image" Target="../media/image6.png"/><Relationship Id="rId4" Type="http://schemas.openxmlformats.org/officeDocument/2006/relationships/slideLayout" Target="../slideLayouts/slideLayout89.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4.png"/><Relationship Id="rId5" Type="http://schemas.openxmlformats.org/officeDocument/2006/relationships/slideLayout" Target="../slideLayouts/slideLayout98.xml"/><Relationship Id="rId10" Type="http://schemas.openxmlformats.org/officeDocument/2006/relationships/image" Target="../media/image3.png"/><Relationship Id="rId4" Type="http://schemas.openxmlformats.org/officeDocument/2006/relationships/slideLayout" Target="../slideLayouts/slideLayout97.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image" Target="../media/image4.png"/><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3.png"/><Relationship Id="rId5" Type="http://schemas.openxmlformats.org/officeDocument/2006/relationships/slideLayout" Target="../slideLayouts/slideLayout106.xml"/><Relationship Id="rId10" Type="http://schemas.openxmlformats.org/officeDocument/2006/relationships/theme" Target="../theme/theme14.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image" Target="../media/image7.png"/><Relationship Id="rId5" Type="http://schemas.openxmlformats.org/officeDocument/2006/relationships/slideLayout" Target="../slideLayouts/slideLayout115.xml"/><Relationship Id="rId10" Type="http://schemas.openxmlformats.org/officeDocument/2006/relationships/image" Target="../media/image6.png"/><Relationship Id="rId4" Type="http://schemas.openxmlformats.org/officeDocument/2006/relationships/slideLayout" Target="../slideLayouts/slideLayout11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image" Target="../media/image7.png"/><Relationship Id="rId5" Type="http://schemas.openxmlformats.org/officeDocument/2006/relationships/slideLayout" Target="../slideLayouts/slideLayout123.xml"/><Relationship Id="rId10" Type="http://schemas.openxmlformats.org/officeDocument/2006/relationships/image" Target="../media/image6.png"/><Relationship Id="rId4" Type="http://schemas.openxmlformats.org/officeDocument/2006/relationships/slideLayout" Target="../slideLayouts/slideLayout12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4.png"/><Relationship Id="rId5" Type="http://schemas.openxmlformats.org/officeDocument/2006/relationships/slideLayout" Target="../slideLayouts/slideLayout131.xml"/><Relationship Id="rId10" Type="http://schemas.openxmlformats.org/officeDocument/2006/relationships/image" Target="../media/image3.png"/><Relationship Id="rId4" Type="http://schemas.openxmlformats.org/officeDocument/2006/relationships/slideLayout" Target="../slideLayouts/slideLayout13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image" Target="../media/image4.png"/><Relationship Id="rId5" Type="http://schemas.openxmlformats.org/officeDocument/2006/relationships/slideLayout" Target="../slideLayouts/slideLayout139.xml"/><Relationship Id="rId10" Type="http://schemas.openxmlformats.org/officeDocument/2006/relationships/image" Target="../media/image3.png"/><Relationship Id="rId4" Type="http://schemas.openxmlformats.org/officeDocument/2006/relationships/slideLayout" Target="../slideLayouts/slideLayout138.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png"/><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image" Target="../media/image6.png"/><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4.png"/><Relationship Id="rId5" Type="http://schemas.openxmlformats.org/officeDocument/2006/relationships/slideLayout" Target="../slideLayouts/slideLayout40.xml"/><Relationship Id="rId10"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4.png"/><Relationship Id="rId5" Type="http://schemas.openxmlformats.org/officeDocument/2006/relationships/slideLayout" Target="../slideLayouts/slideLayout48.xml"/><Relationship Id="rId10" Type="http://schemas.openxmlformats.org/officeDocument/2006/relationships/image" Target="../media/image3.png"/><Relationship Id="rId4" Type="http://schemas.openxmlformats.org/officeDocument/2006/relationships/slideLayout" Target="../slideLayouts/slideLayout4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4.png"/><Relationship Id="rId5" Type="http://schemas.openxmlformats.org/officeDocument/2006/relationships/slideLayout" Target="../slideLayouts/slideLayout56.xml"/><Relationship Id="rId10"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4.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3.png"/><Relationship Id="rId5" Type="http://schemas.openxmlformats.org/officeDocument/2006/relationships/slideLayout" Target="../slideLayouts/slideLayout64.xml"/><Relationship Id="rId10" Type="http://schemas.openxmlformats.org/officeDocument/2006/relationships/theme" Target="../theme/theme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0"/>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sp>
        <p:nvSpPr>
          <p:cNvPr id="14" name="TextBox 13"/>
          <p:cNvSpPr txBox="1"/>
          <p:nvPr/>
        </p:nvSpPr>
        <p:spPr>
          <a:xfrm>
            <a:off x="9340712" y="6508190"/>
            <a:ext cx="2286016" cy="285208"/>
          </a:xfrm>
          <a:prstGeom prst="rect">
            <a:avLst/>
          </a:prstGeom>
          <a:noFill/>
        </p:spPr>
        <p:txBody>
          <a:bodyPr wrap="square" lIns="99569" tIns="49785" rIns="99569" bIns="49785" rtlCol="0">
            <a:spAutoFit/>
          </a:bodyPr>
          <a:lstStyle/>
          <a:p>
            <a:pPr algn="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endParaRPr>
          </a:p>
        </p:txBody>
      </p:sp>
      <p:pic>
        <p:nvPicPr>
          <p:cNvPr id="4" name="Picture 3" descr="color-01.png"/>
          <p:cNvPicPr>
            <a:picLocks noChangeAspect="1"/>
          </p:cNvPicPr>
          <p:nvPr/>
        </p:nvPicPr>
        <p:blipFill>
          <a:blip r:embed="rId4"/>
          <a:srcRect b="10271"/>
          <a:stretch>
            <a:fillRect/>
          </a:stretch>
        </p:blipFill>
        <p:spPr>
          <a:xfrm>
            <a:off x="3326417" y="1189576"/>
            <a:ext cx="7489967" cy="531125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7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1"/>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2"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421502624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33304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2593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91923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40" descr="color-02 more red.png"/>
          <p:cNvPicPr preferRelativeResize="0"/>
          <p:nvPr/>
        </p:nvPicPr>
        <p:blipFill rotWithShape="1">
          <a:blip r:embed="rId11">
            <a:alphaModFix/>
          </a:blip>
          <a:srcRect r="8306" b="15313"/>
          <a:stretch/>
        </p:blipFill>
        <p:spPr>
          <a:xfrm>
            <a:off x="4308011" y="1103466"/>
            <a:ext cx="7883989" cy="5754535"/>
          </a:xfrm>
          <a:prstGeom prst="rect">
            <a:avLst/>
          </a:prstGeom>
          <a:noFill/>
          <a:ln>
            <a:noFill/>
          </a:ln>
        </p:spPr>
      </p:pic>
      <p:sp>
        <p:nvSpPr>
          <p:cNvPr id="241" name="Google Shape;241;p40"/>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42" name="Google Shape;242;p40"/>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43" name="Google Shape;243;p40"/>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44" name="Google Shape;244;p40"/>
          <p:cNvSpPr txBox="1"/>
          <p:nvPr/>
        </p:nvSpPr>
        <p:spPr>
          <a:xfrm>
            <a:off x="3047979" y="642918"/>
            <a:ext cx="4340840" cy="65454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45" name="Google Shape;245;p40"/>
          <p:cNvSpPr txBox="1"/>
          <p:nvPr/>
        </p:nvSpPr>
        <p:spPr>
          <a:xfrm>
            <a:off x="7147960" y="799863"/>
            <a:ext cx="4948833" cy="439097"/>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46" name="Google Shape;246;p40" descr="Unaid logo_approve.png"/>
          <p:cNvPicPr preferRelativeResize="0"/>
          <p:nvPr/>
        </p:nvPicPr>
        <p:blipFill rotWithShape="1">
          <a:blip r:embed="rId12">
            <a:alphaModFix/>
          </a:blip>
          <a:srcRect b="15549"/>
          <a:stretch/>
        </p:blipFill>
        <p:spPr>
          <a:xfrm>
            <a:off x="67280" y="452190"/>
            <a:ext cx="2787681" cy="805110"/>
          </a:xfrm>
          <a:prstGeom prst="rect">
            <a:avLst/>
          </a:prstGeom>
          <a:noFill/>
          <a:ln>
            <a:noFill/>
          </a:ln>
        </p:spPr>
      </p:pic>
    </p:spTree>
    <p:extLst>
      <p:ext uri="{BB962C8B-B14F-4D97-AF65-F5344CB8AC3E}">
        <p14:creationId xmlns:p14="http://schemas.microsoft.com/office/powerpoint/2010/main" val="191772462"/>
      </p:ext>
    </p:extLst>
  </p:cSld>
  <p:clrMap bg1="lt1" tx1="dk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3474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79242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04081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039" tIns="58516" rIns="117039" bIns="5851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340">
              <a:defRPr/>
            </a:pPr>
            <a:fld id="{79C0BFF6-9B14-4446-AF07-628EFEB400B0}" type="slidenum">
              <a:rPr lang="th-TH" smtClean="0">
                <a:solidFill>
                  <a:prstClr val="black">
                    <a:tint val="75000"/>
                  </a:prstClr>
                </a:solidFill>
              </a:rPr>
              <a:pPr defTabSz="1170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8"/>
            <a:ext cx="4341284" cy="83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7" tIns="63719" rIns="127437" bIns="637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1" y="800116"/>
            <a:ext cx="4948767" cy="559570"/>
          </a:xfrm>
          <a:prstGeom prst="rect">
            <a:avLst/>
          </a:prstGeom>
          <a:noFill/>
        </p:spPr>
        <p:txBody>
          <a:bodyPr lIns="127437" tIns="63719" rIns="127437" bIns="63719">
            <a:spAutoFit/>
          </a:bodyPr>
          <a:lstStyle/>
          <a:p>
            <a:pPr defTabSz="1170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sp>
        <p:nvSpPr>
          <p:cNvPr id="12" name="TextBox 11"/>
          <p:cNvSpPr txBox="1"/>
          <p:nvPr/>
        </p:nvSpPr>
        <p:spPr>
          <a:xfrm>
            <a:off x="9290107" y="301651"/>
            <a:ext cx="2220383" cy="518284"/>
          </a:xfrm>
          <a:prstGeom prst="rect">
            <a:avLst/>
          </a:prstGeom>
          <a:noFill/>
          <a:effectLst>
            <a:outerShdw blurRad="50800" dist="38100" dir="5400000" algn="t" rotWithShape="0">
              <a:prstClr val="black">
                <a:alpha val="40000"/>
              </a:prstClr>
            </a:outerShdw>
          </a:effectLst>
        </p:spPr>
        <p:txBody>
          <a:bodyPr lIns="117039" tIns="58516" rIns="117039" bIns="58516">
            <a:spAutoFit/>
          </a:bodyPr>
          <a:lstStyle/>
          <a:p>
            <a:pPr algn="r" defTabSz="1170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666440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64" indent="-4388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94" indent="-3657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909" indent="-2925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92"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269"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44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60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777"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916"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340" rtl="0" eaLnBrk="1" latinLnBrk="0" hangingPunct="1">
        <a:defRPr sz="3600" kern="1200">
          <a:solidFill>
            <a:schemeClr val="tx1"/>
          </a:solidFill>
          <a:latin typeface="+mn-lt"/>
          <a:ea typeface="+mn-ea"/>
          <a:cs typeface="+mn-cs"/>
        </a:defRPr>
      </a:lvl1pPr>
      <a:lvl2pPr marL="585178" algn="l" defTabSz="1170340" rtl="0" eaLnBrk="1" latinLnBrk="0" hangingPunct="1">
        <a:defRPr sz="3600" kern="1200">
          <a:solidFill>
            <a:schemeClr val="tx1"/>
          </a:solidFill>
          <a:latin typeface="+mn-lt"/>
          <a:ea typeface="+mn-ea"/>
          <a:cs typeface="+mn-cs"/>
        </a:defRPr>
      </a:lvl2pPr>
      <a:lvl3pPr marL="1170340" algn="l" defTabSz="1170340" rtl="0" eaLnBrk="1" latinLnBrk="0" hangingPunct="1">
        <a:defRPr sz="3600" kern="1200">
          <a:solidFill>
            <a:schemeClr val="tx1"/>
          </a:solidFill>
          <a:latin typeface="+mn-lt"/>
          <a:ea typeface="+mn-ea"/>
          <a:cs typeface="+mn-cs"/>
        </a:defRPr>
      </a:lvl3pPr>
      <a:lvl4pPr marL="1755503" algn="l" defTabSz="1170340" rtl="0" eaLnBrk="1" latinLnBrk="0" hangingPunct="1">
        <a:defRPr sz="3600" kern="1200">
          <a:solidFill>
            <a:schemeClr val="tx1"/>
          </a:solidFill>
          <a:latin typeface="+mn-lt"/>
          <a:ea typeface="+mn-ea"/>
          <a:cs typeface="+mn-cs"/>
        </a:defRPr>
      </a:lvl4pPr>
      <a:lvl5pPr marL="2340683" algn="l" defTabSz="1170340" rtl="0" eaLnBrk="1" latinLnBrk="0" hangingPunct="1">
        <a:defRPr sz="3600" kern="1200">
          <a:solidFill>
            <a:schemeClr val="tx1"/>
          </a:solidFill>
          <a:latin typeface="+mn-lt"/>
          <a:ea typeface="+mn-ea"/>
          <a:cs typeface="+mn-cs"/>
        </a:defRPr>
      </a:lvl5pPr>
      <a:lvl6pPr marL="2925842" algn="l" defTabSz="1170340" rtl="0" eaLnBrk="1" latinLnBrk="0" hangingPunct="1">
        <a:defRPr sz="3600" kern="1200">
          <a:solidFill>
            <a:schemeClr val="tx1"/>
          </a:solidFill>
          <a:latin typeface="+mn-lt"/>
          <a:ea typeface="+mn-ea"/>
          <a:cs typeface="+mn-cs"/>
        </a:defRPr>
      </a:lvl6pPr>
      <a:lvl7pPr marL="3511003" algn="l" defTabSz="1170340" rtl="0" eaLnBrk="1" latinLnBrk="0" hangingPunct="1">
        <a:defRPr sz="3600" kern="1200">
          <a:solidFill>
            <a:schemeClr val="tx1"/>
          </a:solidFill>
          <a:latin typeface="+mn-lt"/>
          <a:ea typeface="+mn-ea"/>
          <a:cs typeface="+mn-cs"/>
        </a:defRPr>
      </a:lvl7pPr>
      <a:lvl8pPr marL="4096189" algn="l" defTabSz="1170340" rtl="0" eaLnBrk="1" latinLnBrk="0" hangingPunct="1">
        <a:defRPr sz="3600" kern="1200">
          <a:solidFill>
            <a:schemeClr val="tx1"/>
          </a:solidFill>
          <a:latin typeface="+mn-lt"/>
          <a:ea typeface="+mn-ea"/>
          <a:cs typeface="+mn-cs"/>
        </a:defRPr>
      </a:lvl8pPr>
      <a:lvl9pPr marL="4681361" algn="l" defTabSz="117034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1"/>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2" cstate="print"/>
          <a:srcRect b="15549"/>
          <a:stretch>
            <a:fillRect/>
          </a:stretch>
        </p:blipFill>
        <p:spPr>
          <a:xfrm>
            <a:off x="67280" y="452190"/>
            <a:ext cx="2787681" cy="80511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8" r:id="rId4"/>
    <p:sldLayoutId id="2147483675" r:id="rId5"/>
    <p:sldLayoutId id="2147483676" r:id="rId6"/>
    <p:sldLayoutId id="2147483677" r:id="rId7"/>
    <p:sldLayoutId id="2147483679" r:id="rId8"/>
    <p:sldLayoutId id="2147483725"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sp>
        <p:nvSpPr>
          <p:cNvPr id="12" name="TextBox 11"/>
          <p:cNvSpPr txBox="1"/>
          <p:nvPr/>
        </p:nvSpPr>
        <p:spPr>
          <a:xfrm>
            <a:off x="9289724" y="300968"/>
            <a:ext cx="2220312" cy="400110"/>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en-US" sz="2000" b="1" i="1" u="none" cap="none" spc="0" dirty="0">
                <a:ln w="3175" cmpd="sng">
                  <a:noFill/>
                  <a:prstDash val="solid"/>
                </a:ln>
                <a:solidFill>
                  <a:srgbClr val="FFC000"/>
                </a:solidFill>
                <a:effectLst>
                  <a:outerShdw blurRad="38100" dist="38100" dir="2700000" algn="tl">
                    <a:srgbClr val="000000">
                      <a:alpha val="43137"/>
                    </a:srgbClr>
                  </a:outerShdw>
                </a:effectLst>
              </a:rPr>
              <a:t>Latest!</a:t>
            </a:r>
            <a:endParaRPr lang="th-TH" sz="2000" b="1" i="1" u="none" cap="none" spc="0" dirty="0">
              <a:ln w="3175" cmpd="sng">
                <a:noFill/>
                <a:prstDash val="solid"/>
              </a:ln>
              <a:solidFill>
                <a:srgbClr val="FFC0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0321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7200" algn="ctr" rtl="0" fontAlgn="base">
        <a:spcBef>
          <a:spcPct val="0"/>
        </a:spcBef>
        <a:spcAft>
          <a:spcPct val="0"/>
        </a:spcAft>
        <a:defRPr sz="4400">
          <a:solidFill>
            <a:schemeClr val="tx1"/>
          </a:solidFill>
          <a:latin typeface="Arial" pitchFamily="34" charset="0"/>
          <a:ea typeface="Cordia New"/>
          <a:cs typeface="Cordia New"/>
        </a:defRPr>
      </a:lvl6pPr>
      <a:lvl7pPr marL="914400" algn="ctr" rtl="0" fontAlgn="base">
        <a:spcBef>
          <a:spcPct val="0"/>
        </a:spcBef>
        <a:spcAft>
          <a:spcPct val="0"/>
        </a:spcAft>
        <a:defRPr sz="4400">
          <a:solidFill>
            <a:schemeClr val="tx1"/>
          </a:solidFill>
          <a:latin typeface="Arial" pitchFamily="34" charset="0"/>
          <a:ea typeface="Cordia New"/>
          <a:cs typeface="Cordia New"/>
        </a:defRPr>
      </a:lvl7pPr>
      <a:lvl8pPr marL="1371600" algn="ctr" rtl="0" fontAlgn="base">
        <a:spcBef>
          <a:spcPct val="0"/>
        </a:spcBef>
        <a:spcAft>
          <a:spcPct val="0"/>
        </a:spcAft>
        <a:defRPr sz="4400">
          <a:solidFill>
            <a:schemeClr val="tx1"/>
          </a:solidFill>
          <a:latin typeface="Arial" pitchFamily="34" charset="0"/>
          <a:ea typeface="Cordia New"/>
          <a:cs typeface="Cordia New"/>
        </a:defRPr>
      </a:lvl8pPr>
      <a:lvl9pPr marL="1828800"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2295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sp>
        <p:nvSpPr>
          <p:cNvPr id="12" name="TextBox 11"/>
          <p:cNvSpPr txBox="1"/>
          <p:nvPr/>
        </p:nvSpPr>
        <p:spPr>
          <a:xfrm>
            <a:off x="9289724" y="300968"/>
            <a:ext cx="2220312" cy="400110"/>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en-US" sz="2000" b="1" i="1" dirty="0">
                <a:ln w="3175" cmpd="sng">
                  <a:noFill/>
                  <a:prstDash val="solid"/>
                </a:ln>
                <a:solidFill>
                  <a:srgbClr val="FFC000"/>
                </a:solidFill>
                <a:effectLst>
                  <a:outerShdw blurRad="38100" dist="38100" dir="2700000" algn="tl">
                    <a:srgbClr val="000000">
                      <a:alpha val="43137"/>
                    </a:srgbClr>
                  </a:outerShdw>
                </a:effectLst>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269517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6743157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17465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1"/>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2"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069404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2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hyperlink" Target="http://www.unaids.aidsinfo.org/kpatla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9.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slide" Target="slide3.xml"/><Relationship Id="rId1" Type="http://schemas.openxmlformats.org/officeDocument/2006/relationships/slideLayout" Target="../slideLayouts/slideLayout20.xml"/><Relationship Id="rId6" Type="http://schemas.openxmlformats.org/officeDocument/2006/relationships/slide" Target="slide41.xml"/><Relationship Id="rId5" Type="http://schemas.openxmlformats.org/officeDocument/2006/relationships/slide" Target="slide32.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25.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chart" Target="../charts/chart31.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3.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3.xml"/><Relationship Id="rId4" Type="http://schemas.openxmlformats.org/officeDocument/2006/relationships/chart" Target="../charts/char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3.xml"/><Relationship Id="rId4" Type="http://schemas.openxmlformats.org/officeDocument/2006/relationships/chart" Target="../charts/chart35.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3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hyperlink" Target="http://www.aidsdatahub.org/" TargetMode="Externa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49.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51.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52.xm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53.xm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54.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55.xml"/></Relationships>
</file>

<file path=ppt/slides/_rels/slide5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3.xml"/><Relationship Id="rId1" Type="http://schemas.openxmlformats.org/officeDocument/2006/relationships/slideLayout" Target="../slideLayouts/slideLayout131.xml"/><Relationship Id="rId4" Type="http://schemas.openxmlformats.org/officeDocument/2006/relationships/hyperlink" Target="http://www.aidsdatahub.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32.xml"/><Relationship Id="rId4" Type="http://schemas.openxmlformats.org/officeDocument/2006/relationships/chart" Target="../charts/chart57.xm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131.xml"/><Relationship Id="rId4" Type="http://schemas.openxmlformats.org/officeDocument/2006/relationships/chart" Target="../charts/chart58.xml"/></Relationships>
</file>

<file path=ppt/slides/_rels/slide5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139.xml"/><Relationship Id="rId4" Type="http://schemas.openxmlformats.org/officeDocument/2006/relationships/chart" Target="../charts/chart59.xml"/></Relationships>
</file>

<file path=ppt/slides/_rels/slide5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98.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9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98.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123" y="4448064"/>
            <a:ext cx="10820437" cy="1357200"/>
          </a:xfrm>
        </p:spPr>
        <p:txBody>
          <a:bodyPr/>
          <a:lstStyle/>
          <a:p>
            <a:r>
              <a:rPr lang="en-US" dirty="0"/>
              <a:t>India</a:t>
            </a:r>
            <a:endParaRPr lang="th-TH" dirty="0"/>
          </a:p>
        </p:txBody>
      </p:sp>
      <p:sp>
        <p:nvSpPr>
          <p:cNvPr id="2" name="TextBox 1">
            <a:extLst>
              <a:ext uri="{FF2B5EF4-FFF2-40B4-BE49-F238E27FC236}">
                <a16:creationId xmlns:a16="http://schemas.microsoft.com/office/drawing/2014/main" id="{3DE45332-0F3B-41FD-A3F8-768A8AAD318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November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10</a:t>
            </a:fld>
            <a:endParaRPr lang="th-TH" dirty="0"/>
          </a:p>
        </p:txBody>
      </p:sp>
      <p:sp>
        <p:nvSpPr>
          <p:cNvPr id="3" name="Title 2"/>
          <p:cNvSpPr>
            <a:spLocks noGrp="1"/>
          </p:cNvSpPr>
          <p:nvPr>
            <p:ph type="title"/>
          </p:nvPr>
        </p:nvSpPr>
        <p:spPr>
          <a:xfrm>
            <a:off x="263352" y="1608740"/>
            <a:ext cx="8402672" cy="504000"/>
          </a:xfrm>
        </p:spPr>
        <p:txBody>
          <a:bodyPr/>
          <a:lstStyle/>
          <a:p>
            <a:r>
              <a:rPr lang="en-US" dirty="0"/>
              <a:t>HIV prevalence among key populations, 2003-2017</a:t>
            </a:r>
            <a:endParaRPr lang="en-GB" dirty="0"/>
          </a:p>
        </p:txBody>
      </p:sp>
      <p:sp>
        <p:nvSpPr>
          <p:cNvPr id="5" name="TextBox 1"/>
          <p:cNvSpPr txBox="1"/>
          <p:nvPr/>
        </p:nvSpPr>
        <p:spPr>
          <a:xfrm>
            <a:off x="119336" y="6492874"/>
            <a:ext cx="11161240" cy="365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AIDS  Control  Organization  (2017).  HIV  Sentinel  Surveillance: Technical  Brief,  India  2016-17.  New  Delhi:  NACO,  Ministry of  Health  and Family  Welfare,  Government  of  India.; and 2) National AIDS Control Organization (2015). National Integrated Biological and Behavioral Surveillance (IBBS), India 2014-15. New Delhi: NACO, Ministry of Health and Family Welfare, Government of India</a:t>
            </a:r>
          </a:p>
          <a:p>
            <a:endParaRPr lang="en-US"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864040223"/>
              </p:ext>
            </p:extLst>
          </p:nvPr>
        </p:nvGraphicFramePr>
        <p:xfrm>
          <a:off x="6096000" y="2348880"/>
          <a:ext cx="5394960" cy="3826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724232663"/>
              </p:ext>
            </p:extLst>
          </p:nvPr>
        </p:nvGraphicFramePr>
        <p:xfrm>
          <a:off x="623392" y="2348880"/>
          <a:ext cx="5394960" cy="38313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294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11</a:t>
            </a:fld>
            <a:endParaRPr lang="th-TH" dirty="0"/>
          </a:p>
        </p:txBody>
      </p:sp>
      <p:sp>
        <p:nvSpPr>
          <p:cNvPr id="3" name="Title 2"/>
          <p:cNvSpPr>
            <a:spLocks noGrp="1"/>
          </p:cNvSpPr>
          <p:nvPr>
            <p:ph type="title"/>
          </p:nvPr>
        </p:nvSpPr>
        <p:spPr>
          <a:xfrm>
            <a:off x="263352" y="1571612"/>
            <a:ext cx="10945216" cy="489236"/>
          </a:xfrm>
        </p:spPr>
        <p:txBody>
          <a:bodyPr/>
          <a:lstStyle/>
          <a:p>
            <a:r>
              <a:rPr lang="en-US" dirty="0"/>
              <a:t>HIV prevalence among sentinel populations, HSS reports 2008-2017</a:t>
            </a:r>
            <a:br>
              <a:rPr lang="en-US" dirty="0"/>
            </a:br>
            <a:endParaRPr lang="en-GB" dirty="0"/>
          </a:p>
        </p:txBody>
      </p:sp>
      <p:sp>
        <p:nvSpPr>
          <p:cNvPr id="6" name="TextBox 1"/>
          <p:cNvSpPr txBox="1"/>
          <p:nvPr/>
        </p:nvSpPr>
        <p:spPr>
          <a:xfrm>
            <a:off x="119336" y="6497632"/>
            <a:ext cx="10225136"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(2017).  HIV  Sentinel  Surveillance: Technical  Brief,  India  2016-17.  New  Delhi:  NACO,  Ministry of  Health  and Family  Welfare,  Government  of  India.</a:t>
            </a:r>
          </a:p>
        </p:txBody>
      </p:sp>
      <p:graphicFrame>
        <p:nvGraphicFramePr>
          <p:cNvPr id="7" name="Chart 6"/>
          <p:cNvGraphicFramePr>
            <a:graphicFrameLocks/>
          </p:cNvGraphicFramePr>
          <p:nvPr>
            <p:extLst>
              <p:ext uri="{D42A27DB-BD31-4B8C-83A1-F6EECF244321}">
                <p14:modId xmlns:p14="http://schemas.microsoft.com/office/powerpoint/2010/main" val="2149751512"/>
              </p:ext>
            </p:extLst>
          </p:nvPr>
        </p:nvGraphicFramePr>
        <p:xfrm>
          <a:off x="1847528" y="2460078"/>
          <a:ext cx="8352928" cy="38492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731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E427430-B620-4114-BA39-6ABB3EEA30B8}"/>
              </a:ext>
            </a:extLst>
          </p:cNvPr>
          <p:cNvGrpSpPr/>
          <p:nvPr/>
        </p:nvGrpSpPr>
        <p:grpSpPr>
          <a:xfrm>
            <a:off x="3721408" y="2336854"/>
            <a:ext cx="4310062" cy="3854827"/>
            <a:chOff x="0" y="0"/>
            <a:chExt cx="4484673" cy="3937147"/>
          </a:xfrm>
        </p:grpSpPr>
        <p:graphicFrame>
          <p:nvGraphicFramePr>
            <p:cNvPr id="15" name="Chart 14">
              <a:extLst>
                <a:ext uri="{FF2B5EF4-FFF2-40B4-BE49-F238E27FC236}">
                  <a16:creationId xmlns:a16="http://schemas.microsoft.com/office/drawing/2014/main" id="{F53EBE68-0121-4158-8A7F-46E3D3265CE9}"/>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5F136FE4-76B3-46F4-9696-C53AB35E8CD0}"/>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B52EF3A7-F4A6-4A1E-BA4A-4842F8EAC8CC}"/>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694BD0C3-11FA-489E-BEF2-EA76ACC4BE8D}"/>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43">
              <a:extLst>
                <a:ext uri="{FF2B5EF4-FFF2-40B4-BE49-F238E27FC236}">
                  <a16:creationId xmlns:a16="http://schemas.microsoft.com/office/drawing/2014/main" id="{ED9CF26D-4957-431B-8A0A-B2886940D19B}"/>
                </a:ext>
              </a:extLst>
            </p:cNvPr>
            <p:cNvSpPr txBox="1"/>
            <p:nvPr/>
          </p:nvSpPr>
          <p:spPr>
            <a:xfrm>
              <a:off x="2" y="2050793"/>
              <a:ext cx="1437080" cy="814755"/>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 (2016-2017)</a:t>
              </a:r>
            </a:p>
          </p:txBody>
        </p:sp>
        <p:sp>
          <p:nvSpPr>
            <p:cNvPr id="29" name="TextBox 44">
              <a:extLst>
                <a:ext uri="{FF2B5EF4-FFF2-40B4-BE49-F238E27FC236}">
                  <a16:creationId xmlns:a16="http://schemas.microsoft.com/office/drawing/2014/main" id="{C21CF8BB-77FC-45C3-A0E7-99E2E1F10AA6}"/>
                </a:ext>
              </a:extLst>
            </p:cNvPr>
            <p:cNvSpPr txBox="1"/>
            <p:nvPr/>
          </p:nvSpPr>
          <p:spPr>
            <a:xfrm>
              <a:off x="0" y="1065793"/>
              <a:ext cx="1422624" cy="729630"/>
            </a:xfrm>
            <a:prstGeom prst="rect">
              <a:avLst/>
            </a:prstGeom>
            <a:noFill/>
            <a:ln>
              <a:noFill/>
            </a:ln>
            <a:effectLst/>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MEN WHO HAVE SEX</a:t>
              </a:r>
            </a:p>
            <a:p>
              <a:pPr>
                <a:defRPr/>
              </a:pPr>
              <a:r>
                <a:rPr lang="en-GB" kern="0">
                  <a:solidFill>
                    <a:sysClr val="windowText" lastClr="000000"/>
                  </a:solidFill>
                  <a:latin typeface="Arial Narrow" panose="020B0606020202030204" pitchFamily="34" charset="0"/>
                  <a:cs typeface="Arial" pitchFamily="34" charset="0"/>
                </a:rPr>
                <a:t>WITH MEN </a:t>
              </a:r>
            </a:p>
            <a:p>
              <a:pPr>
                <a:defRPr/>
              </a:pPr>
              <a:r>
                <a:rPr lang="en-GB" kern="0">
                  <a:solidFill>
                    <a:sysClr val="windowText" lastClr="000000"/>
                  </a:solidFill>
                  <a:latin typeface="Arial Narrow" panose="020B0606020202030204" pitchFamily="34" charset="0"/>
                  <a:cs typeface="Arial" pitchFamily="34" charset="0"/>
                </a:rPr>
                <a:t>(2016-2017)</a:t>
              </a:r>
            </a:p>
          </p:txBody>
        </p:sp>
        <p:sp>
          <p:nvSpPr>
            <p:cNvPr id="30" name="TextBox 45">
              <a:extLst>
                <a:ext uri="{FF2B5EF4-FFF2-40B4-BE49-F238E27FC236}">
                  <a16:creationId xmlns:a16="http://schemas.microsoft.com/office/drawing/2014/main" id="{B14D55C5-84EB-47B2-A081-F7C5E2DD8E67}"/>
                </a:ext>
              </a:extLst>
            </p:cNvPr>
            <p:cNvSpPr txBox="1"/>
            <p:nvPr/>
          </p:nvSpPr>
          <p:spPr>
            <a:xfrm>
              <a:off x="0" y="224387"/>
              <a:ext cx="1626579" cy="440089"/>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a:t>
              </a:r>
            </a:p>
            <a:p>
              <a:pPr>
                <a:defRPr/>
              </a:pPr>
              <a:r>
                <a:rPr lang="en-GB" kern="0">
                  <a:solidFill>
                    <a:sysClr val="windowText" lastClr="000000"/>
                  </a:solidFill>
                  <a:latin typeface="Arial Narrow" panose="020B0606020202030204" pitchFamily="34" charset="0"/>
                  <a:cs typeface="Arial" pitchFamily="34" charset="0"/>
                </a:rPr>
                <a:t>(2016-2017)</a:t>
              </a:r>
            </a:p>
          </p:txBody>
        </p:sp>
        <p:sp>
          <p:nvSpPr>
            <p:cNvPr id="31" name="TextBox 46">
              <a:extLst>
                <a:ext uri="{FF2B5EF4-FFF2-40B4-BE49-F238E27FC236}">
                  <a16:creationId xmlns:a16="http://schemas.microsoft.com/office/drawing/2014/main" id="{4260AE84-8A27-4FB0-BDD3-797FDD1F9914}"/>
                </a:ext>
              </a:extLst>
            </p:cNvPr>
            <p:cNvSpPr txBox="1"/>
            <p:nvPr/>
          </p:nvSpPr>
          <p:spPr>
            <a:xfrm>
              <a:off x="0" y="3084437"/>
              <a:ext cx="1399915" cy="814752"/>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FEMALE</a:t>
              </a:r>
            </a:p>
            <a:p>
              <a:pPr>
                <a:defRPr/>
              </a:pPr>
              <a:r>
                <a:rPr lang="en-GB" kern="0">
                  <a:solidFill>
                    <a:sysClr val="windowText" lastClr="000000"/>
                  </a:solidFill>
                  <a:latin typeface="Arial Narrow" panose="020B0606020202030204" pitchFamily="34" charset="0"/>
                  <a:cs typeface="Arial" pitchFamily="34" charset="0"/>
                </a:rPr>
                <a:t>SEX WORKERS (2016-2017)</a:t>
              </a:r>
            </a:p>
          </p:txBody>
        </p:sp>
      </p:grpSp>
      <p:sp>
        <p:nvSpPr>
          <p:cNvPr id="2" name="Title 1"/>
          <p:cNvSpPr>
            <a:spLocks noGrp="1"/>
          </p:cNvSpPr>
          <p:nvPr>
            <p:ph type="title"/>
          </p:nvPr>
        </p:nvSpPr>
        <p:spPr>
          <a:xfrm>
            <a:off x="263352" y="1556848"/>
            <a:ext cx="11377264" cy="504000"/>
          </a:xfrm>
        </p:spPr>
        <p:txBody>
          <a:bodyPr/>
          <a:lstStyle/>
          <a:p>
            <a:r>
              <a:rPr lang="en-US" dirty="0"/>
              <a:t>HIV prevalence among key populations, national and select states, 2016-2017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12</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3432" y="6529389"/>
            <a:ext cx="883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7"/>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 2018</a:t>
            </a:r>
          </a:p>
        </p:txBody>
      </p:sp>
    </p:spTree>
    <p:extLst>
      <p:ext uri="{BB962C8B-B14F-4D97-AF65-F5344CB8AC3E}">
        <p14:creationId xmlns:p14="http://schemas.microsoft.com/office/powerpoint/2010/main" val="212961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13</a:t>
            </a:fld>
            <a:endParaRPr lang="th-TH" dirty="0"/>
          </a:p>
        </p:txBody>
      </p:sp>
      <p:sp>
        <p:nvSpPr>
          <p:cNvPr id="3" name="Title 2"/>
          <p:cNvSpPr>
            <a:spLocks noGrp="1"/>
          </p:cNvSpPr>
          <p:nvPr>
            <p:ph type="title"/>
          </p:nvPr>
        </p:nvSpPr>
        <p:spPr>
          <a:xfrm>
            <a:off x="263352" y="1556792"/>
            <a:ext cx="11089232" cy="720080"/>
          </a:xfrm>
        </p:spPr>
        <p:txBody>
          <a:bodyPr/>
          <a:lstStyle/>
          <a:p>
            <a:r>
              <a:rPr lang="en-US" dirty="0"/>
              <a:t>HIV prevalence among key populations in selected states, HSS 2017</a:t>
            </a:r>
            <a:endParaRPr lang="en-GB" dirty="0"/>
          </a:p>
        </p:txBody>
      </p:sp>
      <p:sp>
        <p:nvSpPr>
          <p:cNvPr id="5" name="TextBox 1"/>
          <p:cNvSpPr txBox="1"/>
          <p:nvPr/>
        </p:nvSpPr>
        <p:spPr>
          <a:xfrm>
            <a:off x="119336" y="6498166"/>
            <a:ext cx="10081120"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National  AIDS  Control  Organization  (2017).  HIV  Sentinel  Surveillance: Technical  Brief,  India  2016-17.  New  Delhi:  NACO,  Ministry of  Health  and Family  Welfare,  Government  of  India.</a:t>
            </a:r>
          </a:p>
        </p:txBody>
      </p:sp>
      <p:graphicFrame>
        <p:nvGraphicFramePr>
          <p:cNvPr id="6" name="Chart 5"/>
          <p:cNvGraphicFramePr>
            <a:graphicFrameLocks noGrp="1"/>
          </p:cNvGraphicFramePr>
          <p:nvPr>
            <p:extLst>
              <p:ext uri="{D42A27DB-BD31-4B8C-83A1-F6EECF244321}">
                <p14:modId xmlns:p14="http://schemas.microsoft.com/office/powerpoint/2010/main" val="3199812415"/>
              </p:ext>
            </p:extLst>
          </p:nvPr>
        </p:nvGraphicFramePr>
        <p:xfrm>
          <a:off x="2557464" y="2348881"/>
          <a:ext cx="707707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53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14</a:t>
            </a:fld>
            <a:endParaRPr lang="th-TH" dirty="0"/>
          </a:p>
        </p:txBody>
      </p:sp>
      <p:sp>
        <p:nvSpPr>
          <p:cNvPr id="3" name="Title 2"/>
          <p:cNvSpPr>
            <a:spLocks noGrp="1"/>
          </p:cNvSpPr>
          <p:nvPr>
            <p:ph type="title"/>
          </p:nvPr>
        </p:nvSpPr>
        <p:spPr>
          <a:xfrm>
            <a:off x="263352" y="1556792"/>
            <a:ext cx="11247040" cy="504000"/>
          </a:xfrm>
        </p:spPr>
        <p:txBody>
          <a:bodyPr/>
          <a:lstStyle/>
          <a:p>
            <a:r>
              <a:rPr lang="en-US" dirty="0"/>
              <a:t>HIV prevalence among key populations in selected states, IBBS 2014-15</a:t>
            </a:r>
          </a:p>
        </p:txBody>
      </p:sp>
      <p:sp>
        <p:nvSpPr>
          <p:cNvPr id="5" name="TextBox 1"/>
          <p:cNvSpPr txBox="1"/>
          <p:nvPr/>
        </p:nvSpPr>
        <p:spPr>
          <a:xfrm>
            <a:off x="119336" y="6525344"/>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a:t>
            </a:r>
          </a:p>
          <a:p>
            <a:r>
              <a:rPr lang="en-US" sz="800" dirty="0">
                <a:latin typeface="Arial" pitchFamily="34" charset="0"/>
                <a:cs typeface="Arial" pitchFamily="34" charset="0"/>
              </a:rPr>
              <a:t> </a:t>
            </a:r>
          </a:p>
          <a:p>
            <a:endParaRPr lang="en-US" sz="8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395013982"/>
              </p:ext>
            </p:extLst>
          </p:nvPr>
        </p:nvGraphicFramePr>
        <p:xfrm>
          <a:off x="2279577" y="1876606"/>
          <a:ext cx="7077075" cy="4600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726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15</a:t>
            </a:fld>
            <a:endParaRPr lang="th-TH" dirty="0"/>
          </a:p>
        </p:txBody>
      </p:sp>
      <p:sp>
        <p:nvSpPr>
          <p:cNvPr id="3" name="Title 2"/>
          <p:cNvSpPr>
            <a:spLocks noGrp="1"/>
          </p:cNvSpPr>
          <p:nvPr>
            <p:ph type="title"/>
          </p:nvPr>
        </p:nvSpPr>
        <p:spPr>
          <a:xfrm>
            <a:off x="263352" y="1556792"/>
            <a:ext cx="11247040" cy="504000"/>
          </a:xfrm>
        </p:spPr>
        <p:txBody>
          <a:bodyPr/>
          <a:lstStyle/>
          <a:p>
            <a:r>
              <a:rPr lang="en-US" dirty="0"/>
              <a:t>HIV prevalence among male prisoners by state, 2019</a:t>
            </a:r>
          </a:p>
        </p:txBody>
      </p:sp>
      <p:sp>
        <p:nvSpPr>
          <p:cNvPr id="5" name="TextBox 1"/>
          <p:cNvSpPr txBox="1"/>
          <p:nvPr/>
        </p:nvSpPr>
        <p:spPr>
          <a:xfrm>
            <a:off x="119336" y="6525344"/>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GB" sz="800" dirty="0">
                <a:latin typeface="Arial" pitchFamily="34" charset="0"/>
                <a:cs typeface="Arial" pitchFamily="34" charset="0"/>
              </a:rPr>
              <a:t>National AIDS Control Organization. HSS Plus 2019: Central Prison Sites. New Delhi: NACO, Ministry of Health and Family Welfare, Government of India; 2020</a:t>
            </a:r>
            <a:endParaRPr lang="en-US" sz="800" dirty="0">
              <a:latin typeface="Arial" pitchFamily="34" charset="0"/>
              <a:cs typeface="Arial" pitchFamily="34" charset="0"/>
            </a:endParaRPr>
          </a:p>
          <a:p>
            <a:r>
              <a:rPr lang="en-US" sz="800" dirty="0">
                <a:latin typeface="Arial" pitchFamily="34" charset="0"/>
                <a:cs typeface="Arial" pitchFamily="34" charset="0"/>
              </a:rPr>
              <a:t> </a:t>
            </a:r>
          </a:p>
          <a:p>
            <a:endParaRPr lang="en-US" sz="8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659BC2C2-6CFA-4EAF-93D2-ACBFE0143EC0}"/>
              </a:ext>
            </a:extLst>
          </p:cNvPr>
          <p:cNvGraphicFramePr>
            <a:graphicFrameLocks/>
          </p:cNvGraphicFramePr>
          <p:nvPr>
            <p:extLst>
              <p:ext uri="{D42A27DB-BD31-4B8C-83A1-F6EECF244321}">
                <p14:modId xmlns:p14="http://schemas.microsoft.com/office/powerpoint/2010/main" val="1543587941"/>
              </p:ext>
            </p:extLst>
          </p:nvPr>
        </p:nvGraphicFramePr>
        <p:xfrm>
          <a:off x="1487488" y="2222914"/>
          <a:ext cx="8928992" cy="42304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529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16</a:t>
            </a:fld>
            <a:endParaRPr lang="th-TH" dirty="0"/>
          </a:p>
        </p:txBody>
      </p:sp>
      <p:sp>
        <p:nvSpPr>
          <p:cNvPr id="3" name="Title 2"/>
          <p:cNvSpPr>
            <a:spLocks noGrp="1"/>
          </p:cNvSpPr>
          <p:nvPr>
            <p:ph type="title"/>
          </p:nvPr>
        </p:nvSpPr>
        <p:spPr>
          <a:xfrm>
            <a:off x="263352" y="1556792"/>
            <a:ext cx="11247040" cy="504000"/>
          </a:xfrm>
        </p:spPr>
        <p:txBody>
          <a:bodyPr/>
          <a:lstStyle/>
          <a:p>
            <a:r>
              <a:rPr lang="en-US" dirty="0"/>
              <a:t>HIV prevalence among pregnant women, by state, 2019</a:t>
            </a:r>
          </a:p>
        </p:txBody>
      </p:sp>
      <p:sp>
        <p:nvSpPr>
          <p:cNvPr id="5" name="TextBox 1"/>
          <p:cNvSpPr txBox="1"/>
          <p:nvPr/>
        </p:nvSpPr>
        <p:spPr>
          <a:xfrm>
            <a:off x="119336" y="6453336"/>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itchFamily="34" charset="0"/>
                <a:cs typeface="Arial" pitchFamily="34" charset="0"/>
              </a:rPr>
              <a:t>Source: Prepared by </a:t>
            </a:r>
            <a:r>
              <a:rPr lang="en-US" sz="1000" dirty="0">
                <a:latin typeface="Arial" pitchFamily="34" charset="0"/>
                <a:cs typeface="Arial" pitchFamily="34" charset="0"/>
                <a:hlinkClick r:id="rId3"/>
              </a:rPr>
              <a:t>www.aidsdatahub.org</a:t>
            </a:r>
            <a:r>
              <a:rPr lang="en-US" sz="1000" dirty="0">
                <a:latin typeface="Arial" pitchFamily="34" charset="0"/>
                <a:cs typeface="Arial" pitchFamily="34" charset="0"/>
              </a:rPr>
              <a:t>   based on </a:t>
            </a:r>
            <a:r>
              <a:rPr lang="en-GB" sz="1000" dirty="0">
                <a:latin typeface="Arial" pitchFamily="34" charset="0"/>
                <a:cs typeface="Arial" pitchFamily="34" charset="0"/>
              </a:rPr>
              <a:t>National AIDS Control Organization. (2020). ANC HSS 2019: Technical Report. New Delhi: NACO, Ministry of Health and Family Welfare, Government of India; 2020</a:t>
            </a:r>
            <a:endParaRPr lang="en-US" sz="1000" dirty="0">
              <a:latin typeface="Arial" pitchFamily="34" charset="0"/>
              <a:cs typeface="Arial" pitchFamily="34" charset="0"/>
            </a:endParaRPr>
          </a:p>
          <a:p>
            <a:r>
              <a:rPr lang="en-US" sz="1000" dirty="0">
                <a:latin typeface="Arial" pitchFamily="34" charset="0"/>
                <a:cs typeface="Arial" pitchFamily="34" charset="0"/>
              </a:rPr>
              <a:t> </a:t>
            </a:r>
          </a:p>
          <a:p>
            <a:endParaRPr lang="en-US" sz="1000" dirty="0">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ADD4B4E1-F133-4795-BFDB-4A8EF31DF251}"/>
              </a:ext>
            </a:extLst>
          </p:cNvPr>
          <p:cNvGraphicFramePr>
            <a:graphicFrameLocks/>
          </p:cNvGraphicFramePr>
          <p:nvPr>
            <p:extLst>
              <p:ext uri="{D42A27DB-BD31-4B8C-83A1-F6EECF244321}">
                <p14:modId xmlns:p14="http://schemas.microsoft.com/office/powerpoint/2010/main" val="2493822644"/>
              </p:ext>
            </p:extLst>
          </p:nvPr>
        </p:nvGraphicFramePr>
        <p:xfrm>
          <a:off x="119336" y="2204864"/>
          <a:ext cx="11953328"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944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Risk behaviors</a:t>
            </a:r>
            <a:endParaRPr lang="en-US" dirty="0"/>
          </a:p>
        </p:txBody>
      </p:sp>
    </p:spTree>
    <p:extLst>
      <p:ext uri="{BB962C8B-B14F-4D97-AF65-F5344CB8AC3E}">
        <p14:creationId xmlns:p14="http://schemas.microsoft.com/office/powerpoint/2010/main" val="304374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18</a:t>
            </a:fld>
            <a:endParaRPr lang="th-TH" dirty="0"/>
          </a:p>
        </p:txBody>
      </p:sp>
      <p:sp>
        <p:nvSpPr>
          <p:cNvPr id="3" name="Title 2"/>
          <p:cNvSpPr>
            <a:spLocks noGrp="1"/>
          </p:cNvSpPr>
          <p:nvPr>
            <p:ph type="title"/>
          </p:nvPr>
        </p:nvSpPr>
        <p:spPr>
          <a:xfrm>
            <a:off x="249560" y="1412776"/>
            <a:ext cx="11391056" cy="504000"/>
          </a:xfrm>
        </p:spPr>
        <p:txBody>
          <a:bodyPr/>
          <a:lstStyle/>
          <a:p>
            <a:r>
              <a:rPr lang="en-US" dirty="0"/>
              <a:t>Proportion of key populations who reported condom use at last sex, </a:t>
            </a:r>
            <a:br>
              <a:rPr lang="en-US" dirty="0"/>
            </a:br>
            <a:r>
              <a:rPr lang="en-US" dirty="0"/>
              <a:t>2014/15 – 2019/20</a:t>
            </a:r>
            <a:endParaRPr lang="en-GB" dirty="0"/>
          </a:p>
        </p:txBody>
      </p:sp>
      <p:sp>
        <p:nvSpPr>
          <p:cNvPr id="5" name="TextBox 1"/>
          <p:cNvSpPr txBox="1"/>
          <p:nvPr/>
        </p:nvSpPr>
        <p:spPr>
          <a:xfrm>
            <a:off x="173113" y="6610802"/>
            <a:ext cx="10685420" cy="2745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latin typeface="Arial" pitchFamily="34" charset="0"/>
                <a:cs typeface="Arial" pitchFamily="34" charset="0"/>
                <a:hlinkClick r:id="rId4"/>
              </a:rPr>
              <a:t>www.unaids.aidsinfo.org/kpatlas</a:t>
            </a:r>
            <a:r>
              <a:rPr lang="en-US" sz="800" dirty="0">
                <a:latin typeface="Arial" pitchFamily="34" charset="0"/>
                <a:cs typeface="Arial" pitchFamily="34" charset="0"/>
              </a:rPr>
              <a:t> citing IBBS 2014-2015; and </a:t>
            </a:r>
            <a:r>
              <a:rPr lang="en-GB" sz="800" dirty="0">
                <a:latin typeface="Arial" pitchFamily="34" charset="0"/>
                <a:cs typeface="Arial" pitchFamily="34" charset="0"/>
              </a:rPr>
              <a:t>National AIDS Control Organization. (2020). Behavioral Surveillance Survey-Lite: 2020 Top Line Findings</a:t>
            </a:r>
            <a:endParaRPr lang="en-GB" sz="800" dirty="0"/>
          </a:p>
          <a:p>
            <a:endParaRPr lang="en-US" sz="8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661562552"/>
              </p:ext>
            </p:extLst>
          </p:nvPr>
        </p:nvGraphicFramePr>
        <p:xfrm>
          <a:off x="616873" y="2276872"/>
          <a:ext cx="5400600" cy="38172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2F0C7CE8-6606-4201-8088-9CD9A7C3C5F4}"/>
              </a:ext>
            </a:extLst>
          </p:cNvPr>
          <p:cNvGraphicFramePr>
            <a:graphicFrameLocks noGrp="1"/>
          </p:cNvGraphicFramePr>
          <p:nvPr>
            <p:extLst>
              <p:ext uri="{D42A27DB-BD31-4B8C-83A1-F6EECF244321}">
                <p14:modId xmlns:p14="http://schemas.microsoft.com/office/powerpoint/2010/main" val="2146001027"/>
              </p:ext>
            </p:extLst>
          </p:nvPr>
        </p:nvGraphicFramePr>
        <p:xfrm>
          <a:off x="6024592" y="2276872"/>
          <a:ext cx="5400000" cy="3817244"/>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A6032F3E-4CF7-4674-B1CF-AA9ED655B0F1}"/>
              </a:ext>
            </a:extLst>
          </p:cNvPr>
          <p:cNvSpPr txBox="1"/>
          <p:nvPr/>
        </p:nvSpPr>
        <p:spPr>
          <a:xfrm>
            <a:off x="6456040" y="6093296"/>
            <a:ext cx="4968552" cy="523220"/>
          </a:xfrm>
          <a:prstGeom prst="rect">
            <a:avLst/>
          </a:prstGeom>
          <a:noFill/>
        </p:spPr>
        <p:txBody>
          <a:bodyPr wrap="square" rtlCol="0">
            <a:spAutoFit/>
          </a:bodyPr>
          <a:lstStyle/>
          <a:p>
            <a:r>
              <a:rPr lang="en-GB" sz="1400" dirty="0"/>
              <a:t>* With most recent client</a:t>
            </a:r>
          </a:p>
          <a:p>
            <a:r>
              <a:rPr lang="en-GB" sz="1400" dirty="0"/>
              <a:t>** with commercial male partner</a:t>
            </a:r>
          </a:p>
        </p:txBody>
      </p:sp>
    </p:spTree>
    <p:extLst>
      <p:ext uri="{BB962C8B-B14F-4D97-AF65-F5344CB8AC3E}">
        <p14:creationId xmlns:p14="http://schemas.microsoft.com/office/powerpoint/2010/main" val="59443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19</a:t>
            </a:fld>
            <a:endParaRPr lang="th-TH" dirty="0"/>
          </a:p>
        </p:txBody>
      </p:sp>
      <p:sp>
        <p:nvSpPr>
          <p:cNvPr id="3" name="Title 2"/>
          <p:cNvSpPr>
            <a:spLocks noGrp="1"/>
          </p:cNvSpPr>
          <p:nvPr>
            <p:ph type="title"/>
          </p:nvPr>
        </p:nvSpPr>
        <p:spPr>
          <a:xfrm>
            <a:off x="263352" y="1412776"/>
            <a:ext cx="11521280" cy="504000"/>
          </a:xfrm>
        </p:spPr>
        <p:txBody>
          <a:bodyPr/>
          <a:lstStyle/>
          <a:p>
            <a:r>
              <a:rPr lang="en-US" dirty="0"/>
              <a:t>Proportion of FSW who reported condom use by partner type, </a:t>
            </a:r>
            <a:br>
              <a:rPr lang="en-US" dirty="0"/>
            </a:br>
            <a:r>
              <a:rPr lang="en-US" dirty="0"/>
              <a:t>2014/15 - 2019/20</a:t>
            </a:r>
            <a:endParaRPr lang="en-GB" dirty="0"/>
          </a:p>
        </p:txBody>
      </p:sp>
      <p:sp>
        <p:nvSpPr>
          <p:cNvPr id="5" name="TextBox 1"/>
          <p:cNvSpPr txBox="1"/>
          <p:nvPr/>
        </p:nvSpPr>
        <p:spPr>
          <a:xfrm>
            <a:off x="0" y="6525344"/>
            <a:ext cx="1041648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 and </a:t>
            </a:r>
            <a:r>
              <a:rPr lang="en-GB" sz="800" dirty="0">
                <a:latin typeface="Arial" pitchFamily="34" charset="0"/>
                <a:cs typeface="Arial" pitchFamily="34" charset="0"/>
              </a:rPr>
              <a:t>National AIDS Control Organization. (2020). Behavioral Surveillance Survey-Lite: 2020 Top Line Findings</a:t>
            </a:r>
            <a:endParaRPr lang="en-US" sz="800" dirty="0">
              <a:latin typeface="Arial" pitchFamily="34" charset="0"/>
              <a:cs typeface="Arial" pitchFamily="34" charset="0"/>
            </a:endParaRPr>
          </a:p>
        </p:txBody>
      </p:sp>
      <p:graphicFrame>
        <p:nvGraphicFramePr>
          <p:cNvPr id="14" name="Chart 13">
            <a:extLst>
              <a:ext uri="{FF2B5EF4-FFF2-40B4-BE49-F238E27FC236}">
                <a16:creationId xmlns:a16="http://schemas.microsoft.com/office/drawing/2014/main" id="{7BA7E40C-097A-4217-9989-502D352184BC}"/>
              </a:ext>
            </a:extLst>
          </p:cNvPr>
          <p:cNvGraphicFramePr>
            <a:graphicFrameLocks/>
          </p:cNvGraphicFramePr>
          <p:nvPr>
            <p:extLst>
              <p:ext uri="{D42A27DB-BD31-4B8C-83A1-F6EECF244321}">
                <p14:modId xmlns:p14="http://schemas.microsoft.com/office/powerpoint/2010/main" val="3119298652"/>
              </p:ext>
            </p:extLst>
          </p:nvPr>
        </p:nvGraphicFramePr>
        <p:xfrm>
          <a:off x="321174" y="2219216"/>
          <a:ext cx="5796000" cy="42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1D902C95-2800-459F-BAF1-CCEDC9FE630E}"/>
              </a:ext>
            </a:extLst>
          </p:cNvPr>
          <p:cNvGraphicFramePr>
            <a:graphicFrameLocks/>
          </p:cNvGraphicFramePr>
          <p:nvPr>
            <p:extLst>
              <p:ext uri="{D42A27DB-BD31-4B8C-83A1-F6EECF244321}">
                <p14:modId xmlns:p14="http://schemas.microsoft.com/office/powerpoint/2010/main" val="2964578687"/>
              </p:ext>
            </p:extLst>
          </p:nvPr>
        </p:nvGraphicFramePr>
        <p:xfrm>
          <a:off x="6132648" y="2204864"/>
          <a:ext cx="5796000" cy="428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312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407368" y="2362200"/>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latin typeface="Arial" pitchFamily="34" charset="0"/>
                <a:ea typeface="ＭＳ Ｐゴシック" pitchFamily="34" charset="-128"/>
                <a:cs typeface="Cordia New" pitchFamily="34" charset="-34"/>
                <a:hlinkClick r:id="rId2" action="ppaction://hlinksldjump"/>
              </a:rPr>
              <a:t>Basic socio-demographic indicators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3" action="ppaction://hlinksldjump"/>
              </a:rPr>
              <a:t>HIV prevalence and epidemiological status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4" action="ppaction://hlinksldjump"/>
              </a:rPr>
              <a:t>Risk behaviors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5" action="ppaction://hlinksldjump"/>
              </a:rPr>
              <a:t>Vulnerability and HIV knowledge</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6" action="ppaction://hlinksldjump"/>
              </a:rPr>
              <a:t>HIV expenditure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335360" y="16288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115188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20</a:t>
            </a:fld>
            <a:endParaRPr lang="th-TH" dirty="0"/>
          </a:p>
        </p:txBody>
      </p:sp>
      <p:sp>
        <p:nvSpPr>
          <p:cNvPr id="3" name="Title 2"/>
          <p:cNvSpPr>
            <a:spLocks noGrp="1"/>
          </p:cNvSpPr>
          <p:nvPr>
            <p:ph type="title"/>
          </p:nvPr>
        </p:nvSpPr>
        <p:spPr>
          <a:xfrm>
            <a:off x="263352" y="1484784"/>
            <a:ext cx="11449272" cy="504000"/>
          </a:xfrm>
        </p:spPr>
        <p:txBody>
          <a:bodyPr/>
          <a:lstStyle/>
          <a:p>
            <a:r>
              <a:rPr lang="en-US" dirty="0"/>
              <a:t>Proportion of FSW who reported condom use at anal sex by partner type in 28 surveyed states, 2014-15</a:t>
            </a:r>
            <a:endParaRPr lang="en-GB" dirty="0"/>
          </a:p>
        </p:txBody>
      </p:sp>
      <p:sp>
        <p:nvSpPr>
          <p:cNvPr id="5" name="TextBox 1"/>
          <p:cNvSpPr txBox="1"/>
          <p:nvPr/>
        </p:nvSpPr>
        <p:spPr>
          <a:xfrm>
            <a:off x="119336" y="6525344"/>
            <a:ext cx="10297144"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14" name="Chart 13"/>
          <p:cNvGraphicFramePr>
            <a:graphicFrameLocks/>
          </p:cNvGraphicFramePr>
          <p:nvPr>
            <p:extLst>
              <p:ext uri="{D42A27DB-BD31-4B8C-83A1-F6EECF244321}">
                <p14:modId xmlns:p14="http://schemas.microsoft.com/office/powerpoint/2010/main" val="3367861494"/>
              </p:ext>
            </p:extLst>
          </p:nvPr>
        </p:nvGraphicFramePr>
        <p:xfrm>
          <a:off x="1909192" y="2348880"/>
          <a:ext cx="4114800" cy="3474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075360116"/>
              </p:ext>
            </p:extLst>
          </p:nvPr>
        </p:nvGraphicFramePr>
        <p:xfrm>
          <a:off x="6023992" y="2348880"/>
          <a:ext cx="4114800" cy="3474720"/>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p:cNvGrpSpPr/>
          <p:nvPr/>
        </p:nvGrpSpPr>
        <p:grpSpPr>
          <a:xfrm>
            <a:off x="3100388" y="5966397"/>
            <a:ext cx="6884045" cy="515259"/>
            <a:chOff x="0" y="0"/>
            <a:chExt cx="5991225" cy="590550"/>
          </a:xfrm>
        </p:grpSpPr>
        <p:sp>
          <p:nvSpPr>
            <p:cNvPr id="17" name="TextBox 16"/>
            <p:cNvSpPr txBox="1"/>
            <p:nvPr/>
          </p:nvSpPr>
          <p:spPr>
            <a:xfrm>
              <a:off x="0" y="0"/>
              <a:ext cx="5991225" cy="299837"/>
            </a:xfrm>
            <a:prstGeom prst="rect">
              <a:avLst/>
            </a:prstGeom>
            <a:noFill/>
            <a:ln>
              <a:solidFill>
                <a:srgbClr val="88C540"/>
              </a:solid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th-TH" kern="0">
                <a:solidFill>
                  <a:sysClr val="windowText" lastClr="000000"/>
                </a:solidFill>
                <a:latin typeface="Calibri"/>
                <a:cs typeface="Tahoma"/>
              </a:endParaRPr>
            </a:p>
          </p:txBody>
        </p:sp>
        <p:sp>
          <p:nvSpPr>
            <p:cNvPr id="18" name="TextBox 18"/>
            <p:cNvSpPr txBox="1"/>
            <p:nvPr/>
          </p:nvSpPr>
          <p:spPr>
            <a:xfrm>
              <a:off x="28575" y="19050"/>
              <a:ext cx="5895975" cy="25717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Note: Range represents the rates of condom use reported across the 28 surveyed States</a:t>
              </a:r>
            </a:p>
            <a:p>
              <a:pPr>
                <a:defRPr/>
              </a:pPr>
              <a:endParaRPr lang="th-TH" sz="1200" kern="0" dirty="0">
                <a:solidFill>
                  <a:sysClr val="windowText" lastClr="000000"/>
                </a:solidFill>
                <a:latin typeface="Arial" pitchFamily="34" charset="0"/>
                <a:cs typeface="Tahoma"/>
              </a:endParaRPr>
            </a:p>
          </p:txBody>
        </p:sp>
        <p:sp>
          <p:nvSpPr>
            <p:cNvPr id="19" name="TextBox 19"/>
            <p:cNvSpPr txBox="1"/>
            <p:nvPr/>
          </p:nvSpPr>
          <p:spPr>
            <a:xfrm>
              <a:off x="161924" y="304800"/>
              <a:ext cx="2714625" cy="285750"/>
            </a:xfrm>
            <a:prstGeom prst="rect">
              <a:avLst/>
            </a:prstGeom>
            <a:solidFill>
              <a:sysClr val="window" lastClr="FFFFFF"/>
            </a:solidFill>
            <a:ln w="9525" cmpd="sng">
              <a:noFill/>
              <a:prstDash val="dashDot"/>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State with lowest proportion of condom use</a:t>
              </a:r>
              <a:endParaRPr lang="th-TH" sz="1200" kern="0" dirty="0">
                <a:solidFill>
                  <a:sysClr val="windowText" lastClr="000000"/>
                </a:solidFill>
                <a:latin typeface="Arial" pitchFamily="34" charset="0"/>
                <a:cs typeface="Tahoma"/>
              </a:endParaRPr>
            </a:p>
          </p:txBody>
        </p:sp>
        <p:sp>
          <p:nvSpPr>
            <p:cNvPr id="20" name="Minus 19"/>
            <p:cNvSpPr/>
            <p:nvPr/>
          </p:nvSpPr>
          <p:spPr>
            <a:xfrm>
              <a:off x="28575" y="428629"/>
              <a:ext cx="91440" cy="33867"/>
            </a:xfrm>
            <a:prstGeom prst="mathMinus">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sp>
          <p:nvSpPr>
            <p:cNvPr id="21" name="Minus 20"/>
            <p:cNvSpPr/>
            <p:nvPr/>
          </p:nvSpPr>
          <p:spPr>
            <a:xfrm>
              <a:off x="2962275" y="448032"/>
              <a:ext cx="73152" cy="0"/>
            </a:xfrm>
            <a:prstGeom prst="mathMinus">
              <a:avLst/>
            </a:prstGeom>
            <a:solidFill>
              <a:sysClr val="windowText" lastClr="000000"/>
            </a:solidFill>
            <a:ln w="25400" cap="flat" cmpd="sng" algn="ctr">
              <a:solidFill>
                <a:srgbClr val="88C54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sp>
          <p:nvSpPr>
            <p:cNvPr id="22" name="TextBox 22"/>
            <p:cNvSpPr txBox="1"/>
            <p:nvPr/>
          </p:nvSpPr>
          <p:spPr>
            <a:xfrm>
              <a:off x="3028950" y="314330"/>
              <a:ext cx="2819400" cy="238126"/>
            </a:xfrm>
            <a:prstGeom prst="rect">
              <a:avLst/>
            </a:prstGeom>
            <a:solidFill>
              <a:sysClr val="window" lastClr="FFFFFF"/>
            </a:solidFill>
            <a:ln w="9525" cmpd="sng">
              <a:noFill/>
              <a:prstDash val="dashDot"/>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State with highest proportion of condom use</a:t>
              </a:r>
              <a:endParaRPr lang="th-TH" sz="1200" kern="0" dirty="0">
                <a:solidFill>
                  <a:sysClr val="windowText" lastClr="000000"/>
                </a:solidFill>
                <a:latin typeface="Arial" pitchFamily="34" charset="0"/>
                <a:cs typeface="Tahoma"/>
              </a:endParaRPr>
            </a:p>
          </p:txBody>
        </p:sp>
      </p:grpSp>
    </p:spTree>
    <p:extLst>
      <p:ext uri="{BB962C8B-B14F-4D97-AF65-F5344CB8AC3E}">
        <p14:creationId xmlns:p14="http://schemas.microsoft.com/office/powerpoint/2010/main" val="124626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21</a:t>
            </a:fld>
            <a:endParaRPr lang="th-TH" dirty="0"/>
          </a:p>
        </p:txBody>
      </p:sp>
      <p:sp>
        <p:nvSpPr>
          <p:cNvPr id="3" name="Title 2"/>
          <p:cNvSpPr>
            <a:spLocks noGrp="1"/>
          </p:cNvSpPr>
          <p:nvPr>
            <p:ph type="title"/>
          </p:nvPr>
        </p:nvSpPr>
        <p:spPr>
          <a:xfrm>
            <a:off x="252377" y="1383070"/>
            <a:ext cx="11809312" cy="504000"/>
          </a:xfrm>
        </p:spPr>
        <p:txBody>
          <a:bodyPr/>
          <a:lstStyle/>
          <a:p>
            <a:r>
              <a:rPr lang="en-US" dirty="0"/>
              <a:t>Proportion of MSM who reported condom use by partner type, 2014/15 – 2019/20</a:t>
            </a:r>
            <a:endParaRPr lang="en-GB" dirty="0"/>
          </a:p>
        </p:txBody>
      </p:sp>
      <p:sp>
        <p:nvSpPr>
          <p:cNvPr id="4" name="TextBox 1">
            <a:extLst>
              <a:ext uri="{FF2B5EF4-FFF2-40B4-BE49-F238E27FC236}">
                <a16:creationId xmlns:a16="http://schemas.microsoft.com/office/drawing/2014/main" id="{F6A8493C-7EB7-41FE-9D74-5DE85553A837}"/>
              </a:ext>
            </a:extLst>
          </p:cNvPr>
          <p:cNvSpPr txBox="1"/>
          <p:nvPr/>
        </p:nvSpPr>
        <p:spPr>
          <a:xfrm>
            <a:off x="0" y="6525344"/>
            <a:ext cx="1041648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 and </a:t>
            </a:r>
            <a:r>
              <a:rPr lang="en-GB" sz="800" dirty="0">
                <a:latin typeface="Arial" pitchFamily="34" charset="0"/>
                <a:cs typeface="Arial" pitchFamily="34" charset="0"/>
              </a:rPr>
              <a:t>National AIDS Control Organization. (2020). Behavioral Surveillance Survey-Lite: 2020 Top Line Findings</a:t>
            </a:r>
            <a:endParaRPr lang="en-US" sz="8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F8D4C59F-D676-4F86-B282-C16B970BD309}"/>
              </a:ext>
            </a:extLst>
          </p:cNvPr>
          <p:cNvGraphicFramePr>
            <a:graphicFrameLocks/>
          </p:cNvGraphicFramePr>
          <p:nvPr>
            <p:extLst>
              <p:ext uri="{D42A27DB-BD31-4B8C-83A1-F6EECF244321}">
                <p14:modId xmlns:p14="http://schemas.microsoft.com/office/powerpoint/2010/main" val="2583386821"/>
              </p:ext>
            </p:extLst>
          </p:nvPr>
        </p:nvGraphicFramePr>
        <p:xfrm>
          <a:off x="119336" y="1992187"/>
          <a:ext cx="5976664" cy="406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97F5D630-A30A-4BEC-832D-73F49E4AB939}"/>
              </a:ext>
            </a:extLst>
          </p:cNvPr>
          <p:cNvGraphicFramePr>
            <a:graphicFrameLocks/>
          </p:cNvGraphicFramePr>
          <p:nvPr>
            <p:extLst>
              <p:ext uri="{D42A27DB-BD31-4B8C-83A1-F6EECF244321}">
                <p14:modId xmlns:p14="http://schemas.microsoft.com/office/powerpoint/2010/main" val="432993108"/>
              </p:ext>
            </p:extLst>
          </p:nvPr>
        </p:nvGraphicFramePr>
        <p:xfrm>
          <a:off x="6096000" y="1992187"/>
          <a:ext cx="5976664" cy="40680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36DC84AD-69A3-47B7-92AC-2CD946F2A433}"/>
              </a:ext>
            </a:extLst>
          </p:cNvPr>
          <p:cNvSpPr txBox="1"/>
          <p:nvPr/>
        </p:nvSpPr>
        <p:spPr>
          <a:xfrm>
            <a:off x="1775520" y="6165304"/>
            <a:ext cx="9001000" cy="338554"/>
          </a:xfrm>
          <a:prstGeom prst="rect">
            <a:avLst/>
          </a:prstGeom>
          <a:noFill/>
        </p:spPr>
        <p:txBody>
          <a:bodyPr wrap="square" rtlCol="0">
            <a:spAutoFit/>
          </a:bodyPr>
          <a:lstStyle/>
          <a:p>
            <a:r>
              <a:rPr lang="en-GB" sz="1600" dirty="0"/>
              <a:t>Note: IBBS 2014/15 and BSS 2019/20 is not comparable due to differences in methodology used</a:t>
            </a:r>
          </a:p>
        </p:txBody>
      </p:sp>
    </p:spTree>
    <p:extLst>
      <p:ext uri="{BB962C8B-B14F-4D97-AF65-F5344CB8AC3E}">
        <p14:creationId xmlns:p14="http://schemas.microsoft.com/office/powerpoint/2010/main" val="25846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22</a:t>
            </a:fld>
            <a:endParaRPr lang="th-TH" dirty="0"/>
          </a:p>
        </p:txBody>
      </p:sp>
      <p:sp>
        <p:nvSpPr>
          <p:cNvPr id="3" name="Title 2"/>
          <p:cNvSpPr>
            <a:spLocks noGrp="1"/>
          </p:cNvSpPr>
          <p:nvPr>
            <p:ph type="title"/>
          </p:nvPr>
        </p:nvSpPr>
        <p:spPr>
          <a:xfrm>
            <a:off x="263352" y="1476506"/>
            <a:ext cx="11089232" cy="504000"/>
          </a:xfrm>
        </p:spPr>
        <p:txBody>
          <a:bodyPr/>
          <a:lstStyle/>
          <a:p>
            <a:r>
              <a:rPr lang="en-US" dirty="0"/>
              <a:t>Proportion of male PWID who reported condom use by partner type in </a:t>
            </a:r>
            <a:br>
              <a:rPr lang="en-US" dirty="0"/>
            </a:br>
            <a:r>
              <a:rPr lang="en-US" dirty="0"/>
              <a:t>29 surveyed states, 2014-15</a:t>
            </a:r>
            <a:endParaRPr lang="en-GB" dirty="0"/>
          </a:p>
        </p:txBody>
      </p:sp>
      <p:sp>
        <p:nvSpPr>
          <p:cNvPr id="5" name="TextBox 1"/>
          <p:cNvSpPr txBox="1"/>
          <p:nvPr/>
        </p:nvSpPr>
        <p:spPr>
          <a:xfrm>
            <a:off x="0" y="6539829"/>
            <a:ext cx="10416480" cy="3455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7" name="Chart 6"/>
          <p:cNvGraphicFramePr>
            <a:graphicFrameLocks/>
          </p:cNvGraphicFramePr>
          <p:nvPr>
            <p:extLst>
              <p:ext uri="{D42A27DB-BD31-4B8C-83A1-F6EECF244321}">
                <p14:modId xmlns:p14="http://schemas.microsoft.com/office/powerpoint/2010/main" val="2471804250"/>
              </p:ext>
            </p:extLst>
          </p:nvPr>
        </p:nvGraphicFramePr>
        <p:xfrm>
          <a:off x="1909192" y="2564904"/>
          <a:ext cx="4114800" cy="33101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552157898"/>
              </p:ext>
            </p:extLst>
          </p:nvPr>
        </p:nvGraphicFramePr>
        <p:xfrm>
          <a:off x="6023992" y="2564906"/>
          <a:ext cx="4297680" cy="3312367"/>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Group 7"/>
          <p:cNvGrpSpPr/>
          <p:nvPr/>
        </p:nvGrpSpPr>
        <p:grpSpPr>
          <a:xfrm>
            <a:off x="3100388" y="5966397"/>
            <a:ext cx="6884045" cy="515259"/>
            <a:chOff x="0" y="0"/>
            <a:chExt cx="5991225" cy="590550"/>
          </a:xfrm>
        </p:grpSpPr>
        <p:sp>
          <p:nvSpPr>
            <p:cNvPr id="9" name="TextBox 16"/>
            <p:cNvSpPr txBox="1"/>
            <p:nvPr/>
          </p:nvSpPr>
          <p:spPr>
            <a:xfrm>
              <a:off x="0" y="0"/>
              <a:ext cx="5991225" cy="299837"/>
            </a:xfrm>
            <a:prstGeom prst="rect">
              <a:avLst/>
            </a:prstGeom>
            <a:noFill/>
            <a:ln>
              <a:solidFill>
                <a:srgbClr val="88C540"/>
              </a:solid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th-TH" kern="0">
                <a:solidFill>
                  <a:sysClr val="windowText" lastClr="000000"/>
                </a:solidFill>
                <a:latin typeface="Calibri"/>
                <a:cs typeface="Tahoma"/>
              </a:endParaRPr>
            </a:p>
          </p:txBody>
        </p:sp>
        <p:sp>
          <p:nvSpPr>
            <p:cNvPr id="10" name="TextBox 18"/>
            <p:cNvSpPr txBox="1"/>
            <p:nvPr/>
          </p:nvSpPr>
          <p:spPr>
            <a:xfrm>
              <a:off x="28575" y="19050"/>
              <a:ext cx="5895975" cy="25717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Note: Range represents the rates of condom use reported across the 29 States</a:t>
              </a:r>
            </a:p>
            <a:p>
              <a:pPr>
                <a:defRPr/>
              </a:pPr>
              <a:endParaRPr lang="th-TH" sz="1200" kern="0" dirty="0">
                <a:solidFill>
                  <a:sysClr val="windowText" lastClr="000000"/>
                </a:solidFill>
                <a:latin typeface="Arial" pitchFamily="34" charset="0"/>
                <a:cs typeface="Tahoma"/>
              </a:endParaRPr>
            </a:p>
          </p:txBody>
        </p:sp>
        <p:sp>
          <p:nvSpPr>
            <p:cNvPr id="11" name="TextBox 19"/>
            <p:cNvSpPr txBox="1"/>
            <p:nvPr/>
          </p:nvSpPr>
          <p:spPr>
            <a:xfrm>
              <a:off x="161924" y="304800"/>
              <a:ext cx="2714625" cy="285750"/>
            </a:xfrm>
            <a:prstGeom prst="rect">
              <a:avLst/>
            </a:prstGeom>
            <a:solidFill>
              <a:sysClr val="window" lastClr="FFFFFF"/>
            </a:solidFill>
            <a:ln w="9525" cmpd="sng">
              <a:noFill/>
              <a:prstDash val="dashDot"/>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State with lowest proportion of condom use</a:t>
              </a:r>
              <a:endParaRPr lang="th-TH" sz="1200" kern="0" dirty="0">
                <a:solidFill>
                  <a:sysClr val="windowText" lastClr="000000"/>
                </a:solidFill>
                <a:latin typeface="Arial" pitchFamily="34" charset="0"/>
                <a:cs typeface="Tahoma"/>
              </a:endParaRPr>
            </a:p>
          </p:txBody>
        </p:sp>
        <p:sp>
          <p:nvSpPr>
            <p:cNvPr id="12" name="Minus 11"/>
            <p:cNvSpPr/>
            <p:nvPr/>
          </p:nvSpPr>
          <p:spPr>
            <a:xfrm>
              <a:off x="28575" y="428629"/>
              <a:ext cx="91440" cy="33867"/>
            </a:xfrm>
            <a:prstGeom prst="mathMinus">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sp>
          <p:nvSpPr>
            <p:cNvPr id="13" name="Minus 12"/>
            <p:cNvSpPr/>
            <p:nvPr/>
          </p:nvSpPr>
          <p:spPr>
            <a:xfrm>
              <a:off x="2962275" y="448032"/>
              <a:ext cx="73152" cy="0"/>
            </a:xfrm>
            <a:prstGeom prst="mathMinus">
              <a:avLst/>
            </a:prstGeom>
            <a:solidFill>
              <a:sysClr val="windowText" lastClr="000000"/>
            </a:solidFill>
            <a:ln w="25400" cap="flat" cmpd="sng" algn="ctr">
              <a:solidFill>
                <a:srgbClr val="88C54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sp>
          <p:nvSpPr>
            <p:cNvPr id="14" name="TextBox 22"/>
            <p:cNvSpPr txBox="1"/>
            <p:nvPr/>
          </p:nvSpPr>
          <p:spPr>
            <a:xfrm>
              <a:off x="3028950" y="314330"/>
              <a:ext cx="2819400" cy="238126"/>
            </a:xfrm>
            <a:prstGeom prst="rect">
              <a:avLst/>
            </a:prstGeom>
            <a:solidFill>
              <a:sysClr val="window" lastClr="FFFFFF"/>
            </a:solidFill>
            <a:ln w="9525" cmpd="sng">
              <a:noFill/>
              <a:prstDash val="dashDot"/>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State with highest proportion of condom use</a:t>
              </a:r>
              <a:endParaRPr lang="th-TH" sz="1200" kern="0" dirty="0">
                <a:solidFill>
                  <a:sysClr val="windowText" lastClr="000000"/>
                </a:solidFill>
                <a:latin typeface="Arial" pitchFamily="34" charset="0"/>
                <a:cs typeface="Tahoma"/>
              </a:endParaRPr>
            </a:p>
          </p:txBody>
        </p:sp>
      </p:grpSp>
    </p:spTree>
    <p:extLst>
      <p:ext uri="{BB962C8B-B14F-4D97-AF65-F5344CB8AC3E}">
        <p14:creationId xmlns:p14="http://schemas.microsoft.com/office/powerpoint/2010/main" val="148981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23</a:t>
            </a:fld>
            <a:endParaRPr lang="th-TH" dirty="0"/>
          </a:p>
        </p:txBody>
      </p:sp>
      <p:sp>
        <p:nvSpPr>
          <p:cNvPr id="3" name="Title 2"/>
          <p:cNvSpPr>
            <a:spLocks noGrp="1"/>
          </p:cNvSpPr>
          <p:nvPr>
            <p:ph type="title"/>
          </p:nvPr>
        </p:nvSpPr>
        <p:spPr>
          <a:xfrm>
            <a:off x="263352" y="1484784"/>
            <a:ext cx="11928648" cy="504000"/>
          </a:xfrm>
        </p:spPr>
        <p:txBody>
          <a:bodyPr/>
          <a:lstStyle/>
          <a:p>
            <a:r>
              <a:rPr lang="en-US" dirty="0"/>
              <a:t>Proportion of MSM who reported condom use at last commercial sex, 2006-2015</a:t>
            </a:r>
            <a:br>
              <a:rPr lang="en-US" dirty="0"/>
            </a:br>
            <a:endParaRPr lang="en-GB" dirty="0"/>
          </a:p>
        </p:txBody>
      </p:sp>
      <p:sp>
        <p:nvSpPr>
          <p:cNvPr id="5" name="TextBox 1"/>
          <p:cNvSpPr txBox="1"/>
          <p:nvPr/>
        </p:nvSpPr>
        <p:spPr>
          <a:xfrm>
            <a:off x="144066" y="6489186"/>
            <a:ext cx="10190005" cy="3651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1) </a:t>
            </a:r>
            <a:r>
              <a:rPr lang="en-US" sz="800" dirty="0">
                <a:solidFill>
                  <a:prstClr val="black"/>
                </a:solidFill>
              </a:rPr>
              <a:t>Data received from  UNAIDS India country office as part of preparation for the UNAIDS Regional Management Meeting, Bangkok, October 2012; and 2) </a:t>
            </a:r>
            <a:r>
              <a:rPr lang="en-US" sz="800" dirty="0">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endParaRPr lang="en-GB" sz="800" dirty="0"/>
          </a:p>
          <a:p>
            <a:endParaRPr lang="en-US" sz="8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669111687"/>
              </p:ext>
            </p:extLst>
          </p:nvPr>
        </p:nvGraphicFramePr>
        <p:xfrm>
          <a:off x="1919537" y="2518072"/>
          <a:ext cx="7890073" cy="3880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433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24</a:t>
            </a:fld>
            <a:endParaRPr lang="th-TH" dirty="0"/>
          </a:p>
        </p:txBody>
      </p:sp>
      <p:sp>
        <p:nvSpPr>
          <p:cNvPr id="3" name="Title 2"/>
          <p:cNvSpPr>
            <a:spLocks noGrp="1"/>
          </p:cNvSpPr>
          <p:nvPr>
            <p:ph type="title"/>
          </p:nvPr>
        </p:nvSpPr>
        <p:spPr>
          <a:xfrm>
            <a:off x="226475" y="1484784"/>
            <a:ext cx="11486149" cy="504000"/>
          </a:xfrm>
        </p:spPr>
        <p:txBody>
          <a:bodyPr/>
          <a:lstStyle/>
          <a:p>
            <a:r>
              <a:rPr lang="en-US" dirty="0"/>
              <a:t>Proportion of male PWID who reported the use of sterile injecting equipment at last injection, 2014-15</a:t>
            </a:r>
            <a:br>
              <a:rPr lang="en-US" dirty="0"/>
            </a:br>
            <a:endParaRPr lang="en-GB" dirty="0"/>
          </a:p>
        </p:txBody>
      </p:sp>
      <p:sp>
        <p:nvSpPr>
          <p:cNvPr id="5" name="TextBox 1"/>
          <p:cNvSpPr txBox="1"/>
          <p:nvPr/>
        </p:nvSpPr>
        <p:spPr>
          <a:xfrm>
            <a:off x="119336" y="6430564"/>
            <a:ext cx="10297144" cy="4548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National AIDS Control Organization (2015). National Integrated Biological and Behavioral Surveillance (IBBS), India 2014-15. New Delhi: NACO, Ministry of Health and Family Welfare, Government of India</a:t>
            </a:r>
            <a:endParaRPr lang="en-GB" sz="800" dirty="0"/>
          </a:p>
          <a:p>
            <a:endParaRPr lang="en-US"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278139764"/>
              </p:ext>
            </p:extLst>
          </p:nvPr>
        </p:nvGraphicFramePr>
        <p:xfrm>
          <a:off x="1775520" y="2492896"/>
          <a:ext cx="8640960"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4533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13" y="1484784"/>
            <a:ext cx="11558157" cy="50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r>
              <a:rPr lang="en-US" dirty="0"/>
              <a:t>Trends in consistent condom use and HIV prevalence among MSM, 2001-2011</a:t>
            </a:r>
            <a:endParaRPr lang="en-GB" dirty="0"/>
          </a:p>
        </p:txBody>
      </p:sp>
      <p:sp>
        <p:nvSpPr>
          <p:cNvPr id="8" name="TextBox 7"/>
          <p:cNvSpPr txBox="1"/>
          <p:nvPr/>
        </p:nvSpPr>
        <p:spPr>
          <a:xfrm>
            <a:off x="119336" y="6535413"/>
            <a:ext cx="10548664" cy="338554"/>
          </a:xfrm>
          <a:prstGeom prst="rect">
            <a:avLst/>
          </a:prstGeom>
          <a:noFill/>
          <a:ln w="9525">
            <a:noFill/>
            <a:miter lim="800000"/>
            <a:headEnd/>
            <a:tailEnd/>
          </a:ln>
        </p:spPr>
        <p:txBody>
          <a:bodyPr wrap="square">
            <a:spAutoFit/>
          </a:bodyPr>
          <a:lstStyle>
            <a:defPPr>
              <a:defRPr lang="th-TH"/>
            </a:defPPr>
            <a:lvl1pPr defTabSz="457200">
              <a:spcBef>
                <a:spcPct val="50000"/>
              </a:spcBef>
              <a:defRPr sz="1050">
                <a:solidFill>
                  <a:srgbClr val="000000"/>
                </a:solidFill>
                <a:ea typeface="ＭＳ Ｐゴシック" charset="-128"/>
                <a:cs typeface="Arial" charset="0"/>
              </a:defRPr>
            </a:lvl1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Mishra, R. M., </a:t>
            </a:r>
            <a:r>
              <a:rPr lang="en-US" sz="800" dirty="0" err="1">
                <a:latin typeface="Arial" pitchFamily="34" charset="0"/>
                <a:cs typeface="Arial" pitchFamily="34" charset="0"/>
              </a:rPr>
              <a:t>Dube</a:t>
            </a:r>
            <a:r>
              <a:rPr lang="en-US" sz="800" dirty="0">
                <a:latin typeface="Arial" pitchFamily="34" charset="0"/>
                <a:cs typeface="Arial" pitchFamily="34" charset="0"/>
              </a:rPr>
              <a:t>, M., et al. (2012). Changing epidemiology of HIV in Mumbai: An application of the Asian epidemic model. Glob J Health </a:t>
            </a:r>
            <a:r>
              <a:rPr lang="en-US" sz="800" dirty="0" err="1">
                <a:latin typeface="Arial" pitchFamily="34" charset="0"/>
                <a:cs typeface="Arial" pitchFamily="34" charset="0"/>
              </a:rPr>
              <a:t>Sci</a:t>
            </a:r>
            <a:r>
              <a:rPr lang="en-US" sz="800" dirty="0">
                <a:latin typeface="Arial" pitchFamily="34" charset="0"/>
                <a:cs typeface="Arial" pitchFamily="34" charset="0"/>
              </a:rPr>
              <a:t>, 4(5), 100-112.; 2.Avert Society. (2009). BSS Wave V: Maharashtra; </a:t>
            </a:r>
            <a:r>
              <a:rPr lang="en-US" sz="800" dirty="0" err="1">
                <a:latin typeface="Arial" pitchFamily="34" charset="0"/>
                <a:cs typeface="Arial" pitchFamily="34" charset="0"/>
              </a:rPr>
              <a:t>Lan</a:t>
            </a:r>
            <a:r>
              <a:rPr lang="en-US" sz="800" dirty="0">
                <a:latin typeface="Arial" pitchFamily="34" charset="0"/>
                <a:cs typeface="Arial" pitchFamily="34" charset="0"/>
              </a:rPr>
              <a:t>, W., Lu, W., et al. (2012). </a:t>
            </a:r>
            <a:endParaRPr lang="en-GB" sz="800" dirty="0">
              <a:latin typeface="Arial" pitchFamily="34" charset="0"/>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546738710"/>
              </p:ext>
            </p:extLst>
          </p:nvPr>
        </p:nvGraphicFramePr>
        <p:xfrm>
          <a:off x="1703512" y="2276872"/>
          <a:ext cx="4224198" cy="4032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865008947"/>
              </p:ext>
            </p:extLst>
          </p:nvPr>
        </p:nvGraphicFramePr>
        <p:xfrm>
          <a:off x="5927710" y="2276872"/>
          <a:ext cx="4320480" cy="40324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9140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83" y="1628800"/>
            <a:ext cx="11702173" cy="50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t>Trends in consistent condom use among female sex workers with their clients, 2006-2010</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768735476"/>
              </p:ext>
            </p:extLst>
          </p:nvPr>
        </p:nvGraphicFramePr>
        <p:xfrm>
          <a:off x="1631504" y="2636912"/>
          <a:ext cx="4392488"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281487352"/>
              </p:ext>
            </p:extLst>
          </p:nvPr>
        </p:nvGraphicFramePr>
        <p:xfrm>
          <a:off x="6023992" y="2636912"/>
          <a:ext cx="4320480"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8262" y="6519446"/>
            <a:ext cx="11382710" cy="338554"/>
          </a:xfrm>
          <a:prstGeom prst="rect">
            <a:avLst/>
          </a:prstGeom>
          <a:noFill/>
          <a:ln w="9525">
            <a:noFill/>
            <a:miter lim="800000"/>
            <a:headEnd/>
            <a:tailEnd/>
          </a:ln>
        </p:spPr>
        <p:txBody>
          <a:bodyPr wrap="square">
            <a:spAutoFit/>
          </a:bodyPr>
          <a:lstStyle>
            <a:defPPr>
              <a:defRPr lang="th-TH"/>
            </a:defPPr>
            <a:lvl1pPr defTabSz="457200">
              <a:spcBef>
                <a:spcPct val="50000"/>
              </a:spcBef>
              <a:defRPr sz="1050">
                <a:solidFill>
                  <a:srgbClr val="000000"/>
                </a:solidFill>
                <a:ea typeface="ＭＳ Ｐゴシック" charset="-128"/>
                <a:cs typeface="Arial" charset="0"/>
              </a:defRPr>
            </a:lvl1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5"/>
              </a:rPr>
              <a:t>www.aidsdatahub.org</a:t>
            </a:r>
            <a:r>
              <a:rPr lang="en-US" sz="800" dirty="0">
                <a:latin typeface="Arial" pitchFamily="34" charset="0"/>
                <a:cs typeface="Arial" pitchFamily="34" charset="0"/>
              </a:rPr>
              <a:t> based on 1. </a:t>
            </a:r>
            <a:r>
              <a:rPr lang="en-US" sz="800" dirty="0" err="1">
                <a:latin typeface="Arial" pitchFamily="34" charset="0"/>
                <a:cs typeface="Arial" pitchFamily="34" charset="0"/>
              </a:rPr>
              <a:t>Erausquin</a:t>
            </a:r>
            <a:r>
              <a:rPr lang="en-US" sz="800" dirty="0">
                <a:latin typeface="Arial" pitchFamily="34" charset="0"/>
                <a:cs typeface="Arial" pitchFamily="34" charset="0"/>
              </a:rPr>
              <a:t>, J. T., </a:t>
            </a:r>
            <a:r>
              <a:rPr lang="en-US" sz="800" dirty="0" err="1">
                <a:latin typeface="Arial" pitchFamily="34" charset="0"/>
                <a:cs typeface="Arial" pitchFamily="34" charset="0"/>
              </a:rPr>
              <a:t>Biradavolu</a:t>
            </a:r>
            <a:r>
              <a:rPr lang="en-US" sz="800" dirty="0">
                <a:latin typeface="Arial" pitchFamily="34" charset="0"/>
                <a:cs typeface="Arial" pitchFamily="34" charset="0"/>
              </a:rPr>
              <a:t>, M., et al. (2012). Trends in condom use among female sex workers in Andhra Pradesh, India: the impact of a community </a:t>
            </a:r>
            <a:r>
              <a:rPr lang="en-US" sz="800" dirty="0" err="1">
                <a:latin typeface="Arial" pitchFamily="34" charset="0"/>
                <a:cs typeface="Arial" pitchFamily="34" charset="0"/>
              </a:rPr>
              <a:t>mobilisation</a:t>
            </a:r>
            <a:r>
              <a:rPr lang="en-US" sz="800" dirty="0">
                <a:latin typeface="Arial" pitchFamily="34" charset="0"/>
                <a:cs typeface="Arial" pitchFamily="34" charset="0"/>
              </a:rPr>
              <a:t> intervention. J </a:t>
            </a:r>
            <a:r>
              <a:rPr lang="en-US" sz="800" dirty="0" err="1">
                <a:latin typeface="Arial" pitchFamily="34" charset="0"/>
                <a:cs typeface="Arial" pitchFamily="34" charset="0"/>
              </a:rPr>
              <a:t>Epidemiol</a:t>
            </a:r>
            <a:r>
              <a:rPr lang="en-US" sz="800" dirty="0">
                <a:latin typeface="Arial" pitchFamily="34" charset="0"/>
                <a:cs typeface="Arial" pitchFamily="34" charset="0"/>
              </a:rPr>
              <a:t> Community Health, 66(2), 2011-200511;  2. Mishra, R. M., </a:t>
            </a:r>
            <a:r>
              <a:rPr lang="en-US" sz="800" dirty="0" err="1">
                <a:latin typeface="Arial" pitchFamily="34" charset="0"/>
                <a:cs typeface="Arial" pitchFamily="34" charset="0"/>
              </a:rPr>
              <a:t>Dube</a:t>
            </a:r>
            <a:r>
              <a:rPr lang="en-US" sz="800" dirty="0">
                <a:latin typeface="Arial" pitchFamily="34" charset="0"/>
                <a:cs typeface="Arial" pitchFamily="34" charset="0"/>
              </a:rPr>
              <a:t>, M., et al. (2012). Changing epidemiology of HIV in Mumbai: an application of the Asian epidemic model. Glob J Health </a:t>
            </a:r>
            <a:r>
              <a:rPr lang="en-US" sz="800" dirty="0" err="1">
                <a:latin typeface="Arial" pitchFamily="34" charset="0"/>
                <a:cs typeface="Arial" pitchFamily="34" charset="0"/>
              </a:rPr>
              <a:t>Sci</a:t>
            </a:r>
            <a:r>
              <a:rPr lang="en-US" sz="800" dirty="0">
                <a:latin typeface="Arial" pitchFamily="34" charset="0"/>
                <a:cs typeface="Arial" pitchFamily="34" charset="0"/>
              </a:rPr>
              <a:t>, 4(5), 100-112.</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2247798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27</a:t>
            </a:fld>
            <a:endParaRPr lang="th-TH" dirty="0">
              <a:solidFill>
                <a:prstClr val="black">
                  <a:tint val="75000"/>
                </a:prstClr>
              </a:solidFill>
            </a:endParaRPr>
          </a:p>
        </p:txBody>
      </p:sp>
      <p:sp>
        <p:nvSpPr>
          <p:cNvPr id="3" name="Title 2"/>
          <p:cNvSpPr>
            <a:spLocks noGrp="1"/>
          </p:cNvSpPr>
          <p:nvPr>
            <p:ph type="title"/>
          </p:nvPr>
        </p:nvSpPr>
        <p:spPr>
          <a:xfrm>
            <a:off x="299356" y="1412776"/>
            <a:ext cx="12061340" cy="504000"/>
          </a:xfrm>
        </p:spPr>
        <p:txBody>
          <a:bodyPr/>
          <a:lstStyle/>
          <a:p>
            <a:r>
              <a:rPr lang="en-US" dirty="0"/>
              <a:t>Proportion of surveyed key populations who are younger than 25, or are married, 2019-2020</a:t>
            </a:r>
            <a:br>
              <a:rPr lang="en-US" dirty="0"/>
            </a:br>
            <a:endParaRPr lang="en-US" dirty="0"/>
          </a:p>
        </p:txBody>
      </p:sp>
      <p:sp>
        <p:nvSpPr>
          <p:cNvPr id="7" name="Rectangle 3"/>
          <p:cNvSpPr>
            <a:spLocks noChangeArrowheads="1"/>
          </p:cNvSpPr>
          <p:nvPr/>
        </p:nvSpPr>
        <p:spPr bwMode="auto">
          <a:xfrm>
            <a:off x="57333" y="6334938"/>
            <a:ext cx="10801200" cy="495300"/>
          </a:xfrm>
          <a:prstGeom prst="rect">
            <a:avLst/>
          </a:prstGeom>
          <a:noFill/>
          <a:ln w="9525">
            <a:noFill/>
            <a:miter lim="800000"/>
            <a:headEnd/>
            <a:tailEnd/>
          </a:ln>
        </p:spPr>
        <p:txBody>
          <a:bodyPr anchor="ctr"/>
          <a:lstStyle/>
          <a:p>
            <a:pPr>
              <a:defRPr/>
            </a:pPr>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2"/>
              </a:rPr>
              <a:t>www.aidsdatahub.org</a:t>
            </a:r>
            <a:r>
              <a:rPr lang="en-US" sz="800" dirty="0">
                <a:solidFill>
                  <a:srgbClr val="000000"/>
                </a:solidFill>
                <a:cs typeface="Arial" pitchFamily="34" charset="0"/>
              </a:rPr>
              <a:t>  based on </a:t>
            </a:r>
            <a:r>
              <a:rPr lang="en-GB" sz="800" dirty="0">
                <a:solidFill>
                  <a:prstClr val="black"/>
                </a:solidFill>
                <a:cs typeface="Arial" pitchFamily="34" charset="0"/>
              </a:rPr>
              <a:t>National AIDS Control Organization. (2020). Behavioral Surveillance Survey-Lite: 2020 Top Line Findings</a:t>
            </a:r>
            <a:endParaRPr lang="en-US" sz="800" dirty="0">
              <a:solidFill>
                <a:prstClr val="black"/>
              </a:solidFill>
              <a:cs typeface="Arial" pitchFamily="34" charset="0"/>
            </a:endParaRPr>
          </a:p>
        </p:txBody>
      </p:sp>
      <p:graphicFrame>
        <p:nvGraphicFramePr>
          <p:cNvPr id="9" name="Chart 8">
            <a:extLst>
              <a:ext uri="{FF2B5EF4-FFF2-40B4-BE49-F238E27FC236}">
                <a16:creationId xmlns:a16="http://schemas.microsoft.com/office/drawing/2014/main" id="{DF240265-BD9F-4AF8-B39F-FFF39CCFC6D6}"/>
              </a:ext>
            </a:extLst>
          </p:cNvPr>
          <p:cNvGraphicFramePr>
            <a:graphicFrameLocks/>
          </p:cNvGraphicFramePr>
          <p:nvPr>
            <p:extLst>
              <p:ext uri="{D42A27DB-BD31-4B8C-83A1-F6EECF244321}">
                <p14:modId xmlns:p14="http://schemas.microsoft.com/office/powerpoint/2010/main" val="3142814293"/>
              </p:ext>
            </p:extLst>
          </p:nvPr>
        </p:nvGraphicFramePr>
        <p:xfrm>
          <a:off x="2279576" y="2564904"/>
          <a:ext cx="6840760"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73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28</a:t>
            </a:fld>
            <a:endParaRPr lang="th-TH" dirty="0">
              <a:solidFill>
                <a:prstClr val="black">
                  <a:tint val="75000"/>
                </a:prstClr>
              </a:solidFill>
            </a:endParaRPr>
          </a:p>
        </p:txBody>
      </p:sp>
      <p:sp>
        <p:nvSpPr>
          <p:cNvPr id="3" name="Title 2"/>
          <p:cNvSpPr>
            <a:spLocks noGrp="1"/>
          </p:cNvSpPr>
          <p:nvPr>
            <p:ph type="title"/>
          </p:nvPr>
        </p:nvSpPr>
        <p:spPr>
          <a:xfrm>
            <a:off x="263352" y="1571612"/>
            <a:ext cx="10153128" cy="504000"/>
          </a:xfrm>
        </p:spPr>
        <p:txBody>
          <a:bodyPr/>
          <a:lstStyle/>
          <a:p>
            <a:r>
              <a:rPr lang="en-US" dirty="0"/>
              <a:t>Average duration of sex work among FSW, 2014-15</a:t>
            </a:r>
            <a:endParaRPr lang="en-GB" dirty="0"/>
          </a:p>
        </p:txBody>
      </p:sp>
      <p:sp>
        <p:nvSpPr>
          <p:cNvPr id="5" name="TextBox 1"/>
          <p:cNvSpPr txBox="1"/>
          <p:nvPr/>
        </p:nvSpPr>
        <p:spPr>
          <a:xfrm>
            <a:off x="119336" y="6430564"/>
            <a:ext cx="10297144" cy="4548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6" name="Chart 5"/>
          <p:cNvGraphicFramePr>
            <a:graphicFrameLocks/>
          </p:cNvGraphicFramePr>
          <p:nvPr>
            <p:extLst>
              <p:ext uri="{D42A27DB-BD31-4B8C-83A1-F6EECF244321}">
                <p14:modId xmlns:p14="http://schemas.microsoft.com/office/powerpoint/2010/main" val="148525450"/>
              </p:ext>
            </p:extLst>
          </p:nvPr>
        </p:nvGraphicFramePr>
        <p:xfrm>
          <a:off x="1847528" y="2348881"/>
          <a:ext cx="8220075" cy="37861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672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29</a:t>
            </a:fld>
            <a:endParaRPr lang="th-TH" dirty="0">
              <a:solidFill>
                <a:prstClr val="black">
                  <a:tint val="75000"/>
                </a:prstClr>
              </a:solidFill>
            </a:endParaRPr>
          </a:p>
        </p:txBody>
      </p:sp>
      <p:sp>
        <p:nvSpPr>
          <p:cNvPr id="3" name="Title 2"/>
          <p:cNvSpPr>
            <a:spLocks noGrp="1"/>
          </p:cNvSpPr>
          <p:nvPr>
            <p:ph type="title"/>
          </p:nvPr>
        </p:nvSpPr>
        <p:spPr>
          <a:xfrm>
            <a:off x="263352" y="1556848"/>
            <a:ext cx="11593288" cy="504000"/>
          </a:xfrm>
        </p:spPr>
        <p:txBody>
          <a:bodyPr/>
          <a:lstStyle/>
          <a:p>
            <a:r>
              <a:rPr lang="en-US" dirty="0"/>
              <a:t>Proportion of male PWID with reported duration of injecting drug use behavior, 2014-15</a:t>
            </a:r>
            <a:endParaRPr lang="en-GB" dirty="0"/>
          </a:p>
        </p:txBody>
      </p:sp>
      <p:sp>
        <p:nvSpPr>
          <p:cNvPr id="5" name="TextBox 1"/>
          <p:cNvSpPr txBox="1"/>
          <p:nvPr/>
        </p:nvSpPr>
        <p:spPr>
          <a:xfrm>
            <a:off x="119336" y="6454867"/>
            <a:ext cx="10225136" cy="293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7" name="Chart 6"/>
          <p:cNvGraphicFramePr>
            <a:graphicFrameLocks/>
          </p:cNvGraphicFramePr>
          <p:nvPr>
            <p:extLst>
              <p:ext uri="{D42A27DB-BD31-4B8C-83A1-F6EECF244321}">
                <p14:modId xmlns:p14="http://schemas.microsoft.com/office/powerpoint/2010/main" val="2672732575"/>
              </p:ext>
            </p:extLst>
          </p:nvPr>
        </p:nvGraphicFramePr>
        <p:xfrm>
          <a:off x="1631504" y="2482452"/>
          <a:ext cx="8784976" cy="3948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662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63352" y="148478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76231874"/>
              </p:ext>
            </p:extLst>
          </p:nvPr>
        </p:nvGraphicFramePr>
        <p:xfrm>
          <a:off x="1847528" y="1988841"/>
          <a:ext cx="8280920" cy="4104455"/>
        </p:xfrm>
        <a:graphic>
          <a:graphicData uri="http://schemas.openxmlformats.org/drawingml/2006/table">
            <a:tbl>
              <a:tblPr/>
              <a:tblGrid>
                <a:gridCol w="6549412">
                  <a:extLst>
                    <a:ext uri="{9D8B030D-6E8A-4147-A177-3AD203B41FA5}">
                      <a16:colId xmlns:a16="http://schemas.microsoft.com/office/drawing/2014/main" val="20000"/>
                    </a:ext>
                  </a:extLst>
                </a:gridCol>
                <a:gridCol w="1731508">
                  <a:extLst>
                    <a:ext uri="{9D8B030D-6E8A-4147-A177-3AD203B41FA5}">
                      <a16:colId xmlns:a16="http://schemas.microsoft.com/office/drawing/2014/main" val="20001"/>
                    </a:ext>
                  </a:extLst>
                </a:gridCol>
              </a:tblGrid>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1,311,051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701,998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33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74.2 (2006)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48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130/0.609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69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288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1.12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6,089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267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59668" y="6177498"/>
            <a:ext cx="12072664"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3528008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30</a:t>
            </a:fld>
            <a:endParaRPr lang="th-TH" dirty="0">
              <a:solidFill>
                <a:prstClr val="black">
                  <a:tint val="75000"/>
                </a:prstClr>
              </a:solidFill>
            </a:endParaRPr>
          </a:p>
        </p:txBody>
      </p:sp>
      <p:sp>
        <p:nvSpPr>
          <p:cNvPr id="3" name="Title 2"/>
          <p:cNvSpPr>
            <a:spLocks noGrp="1"/>
          </p:cNvSpPr>
          <p:nvPr>
            <p:ph type="title"/>
          </p:nvPr>
        </p:nvSpPr>
        <p:spPr>
          <a:xfrm>
            <a:off x="263352" y="1571612"/>
            <a:ext cx="10081120" cy="504000"/>
          </a:xfrm>
        </p:spPr>
        <p:txBody>
          <a:bodyPr/>
          <a:lstStyle/>
          <a:p>
            <a:r>
              <a:rPr lang="en-US" dirty="0"/>
              <a:t>Median duration of homosexual behavior among MSM, 2014-15</a:t>
            </a:r>
            <a:endParaRPr lang="en-GB" dirty="0"/>
          </a:p>
        </p:txBody>
      </p:sp>
      <p:sp>
        <p:nvSpPr>
          <p:cNvPr id="5" name="TextBox 1"/>
          <p:cNvSpPr txBox="1"/>
          <p:nvPr/>
        </p:nvSpPr>
        <p:spPr>
          <a:xfrm>
            <a:off x="119336" y="6430564"/>
            <a:ext cx="10297144" cy="4548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6" name="Chart 5"/>
          <p:cNvGraphicFramePr>
            <a:graphicFrameLocks/>
          </p:cNvGraphicFramePr>
          <p:nvPr>
            <p:extLst>
              <p:ext uri="{D42A27DB-BD31-4B8C-83A1-F6EECF244321}">
                <p14:modId xmlns:p14="http://schemas.microsoft.com/office/powerpoint/2010/main" val="1251805169"/>
              </p:ext>
            </p:extLst>
          </p:nvPr>
        </p:nvGraphicFramePr>
        <p:xfrm>
          <a:off x="1991545" y="2492897"/>
          <a:ext cx="8220075" cy="37861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6794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31</a:t>
            </a:fld>
            <a:endParaRPr lang="th-TH" dirty="0"/>
          </a:p>
        </p:txBody>
      </p:sp>
      <p:sp>
        <p:nvSpPr>
          <p:cNvPr id="3" name="Title 2"/>
          <p:cNvSpPr>
            <a:spLocks noGrp="1"/>
          </p:cNvSpPr>
          <p:nvPr>
            <p:ph type="title"/>
          </p:nvPr>
        </p:nvSpPr>
        <p:spPr>
          <a:xfrm>
            <a:off x="263352" y="1484784"/>
            <a:ext cx="11377264" cy="504000"/>
          </a:xfrm>
        </p:spPr>
        <p:txBody>
          <a:bodyPr/>
          <a:lstStyle/>
          <a:p>
            <a:r>
              <a:rPr lang="en-US" dirty="0"/>
              <a:t>Proportion of young people (15-24 </a:t>
            </a:r>
            <a:r>
              <a:rPr lang="en-US" dirty="0" err="1"/>
              <a:t>yr</a:t>
            </a:r>
            <a:r>
              <a:rPr lang="en-US" dirty="0"/>
              <a:t>) who reported having sex before the age of 15,  by age group and residence, 2015-16</a:t>
            </a:r>
            <a:endParaRPr lang="en-GB" dirty="0"/>
          </a:p>
        </p:txBody>
      </p:sp>
      <p:graphicFrame>
        <p:nvGraphicFramePr>
          <p:cNvPr id="6" name="Chart 5">
            <a:extLst>
              <a:ext uri="{FF2B5EF4-FFF2-40B4-BE49-F238E27FC236}">
                <a16:creationId xmlns:a16="http://schemas.microsoft.com/office/drawing/2014/main" id="{5CE299C3-5A39-49C1-8499-DEF3650D41A2}"/>
              </a:ext>
            </a:extLst>
          </p:cNvPr>
          <p:cNvGraphicFramePr>
            <a:graphicFrameLocks/>
          </p:cNvGraphicFramePr>
          <p:nvPr>
            <p:extLst>
              <p:ext uri="{D42A27DB-BD31-4B8C-83A1-F6EECF244321}">
                <p14:modId xmlns:p14="http://schemas.microsoft.com/office/powerpoint/2010/main" val="3977796260"/>
              </p:ext>
            </p:extLst>
          </p:nvPr>
        </p:nvGraphicFramePr>
        <p:xfrm>
          <a:off x="1928813" y="2420888"/>
          <a:ext cx="8334375" cy="383952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a:extLst>
              <a:ext uri="{FF2B5EF4-FFF2-40B4-BE49-F238E27FC236}">
                <a16:creationId xmlns:a16="http://schemas.microsoft.com/office/drawing/2014/main" id="{ECA5CB51-57BA-4CF5-92E9-AFAE313E1DC0}"/>
              </a:ext>
            </a:extLst>
          </p:cNvPr>
          <p:cNvSpPr>
            <a:spLocks noChangeArrowheads="1"/>
          </p:cNvSpPr>
          <p:nvPr/>
        </p:nvSpPr>
        <p:spPr bwMode="auto">
          <a:xfrm>
            <a:off x="119336" y="6470476"/>
            <a:ext cx="11463064" cy="342900"/>
          </a:xfrm>
          <a:prstGeom prst="rect">
            <a:avLst/>
          </a:prstGeom>
          <a:noFill/>
          <a:ln w="9525">
            <a:noFill/>
            <a:miter lim="800000"/>
            <a:headEnd/>
            <a:tailEnd/>
          </a:ln>
        </p:spPr>
        <p:txBody>
          <a:bodyPr wrap="none"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International Institute for Population Sciences (IIPS) and ICF. 2017. National Family Health Survey (NFHS-4), 2015-16: India. Mumbai: IIPS.</a:t>
            </a:r>
            <a:endParaRPr lang="th-TH" sz="800" dirty="0">
              <a:solidFill>
                <a:prstClr val="black"/>
              </a:solidFill>
              <a:latin typeface="Arial" pitchFamily="34" charset="0"/>
            </a:endParaRPr>
          </a:p>
        </p:txBody>
      </p:sp>
    </p:spTree>
    <p:extLst>
      <p:ext uri="{BB962C8B-B14F-4D97-AF65-F5344CB8AC3E}">
        <p14:creationId xmlns:p14="http://schemas.microsoft.com/office/powerpoint/2010/main" val="3646213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Vulnerability and HIV knowledge</a:t>
            </a:r>
            <a:endParaRPr lang="en-US" dirty="0"/>
          </a:p>
        </p:txBody>
      </p:sp>
    </p:spTree>
    <p:extLst>
      <p:ext uri="{BB962C8B-B14F-4D97-AF65-F5344CB8AC3E}">
        <p14:creationId xmlns:p14="http://schemas.microsoft.com/office/powerpoint/2010/main" val="2927859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33</a:t>
            </a:fld>
            <a:endParaRPr lang="th-TH" dirty="0">
              <a:solidFill>
                <a:prstClr val="black">
                  <a:tint val="75000"/>
                </a:prstClr>
              </a:solidFill>
            </a:endParaRPr>
          </a:p>
        </p:txBody>
      </p:sp>
      <p:sp>
        <p:nvSpPr>
          <p:cNvPr id="3" name="Title 2"/>
          <p:cNvSpPr>
            <a:spLocks noGrp="1"/>
          </p:cNvSpPr>
          <p:nvPr>
            <p:ph type="title"/>
          </p:nvPr>
        </p:nvSpPr>
        <p:spPr>
          <a:xfrm>
            <a:off x="263352" y="1484784"/>
            <a:ext cx="11449272" cy="504000"/>
          </a:xfrm>
        </p:spPr>
        <p:txBody>
          <a:bodyPr/>
          <a:lstStyle/>
          <a:p>
            <a:r>
              <a:rPr lang="en-US" dirty="0"/>
              <a:t>Proportion of surveyed key populations with comprehensive HIV knowledge, 2019-2020</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National AIDS Control Organization. (2020). Behavioral Surveillance Survey-Lite: 2020 Top Line Findings; and National AIDS Control Organization. HSS Plus 2019: Central Prison Sites. New Delhi: NACO, Ministry of Health and Family Welfare, Government of India; 2020</a:t>
            </a:r>
            <a:endParaRPr lang="en-US" sz="800" dirty="0">
              <a:solidFill>
                <a:prstClr val="black"/>
              </a:solidFill>
              <a:latin typeface="Arial" pitchFamily="34" charset="0"/>
              <a:cs typeface="Arial" pitchFamily="34" charset="0"/>
            </a:endParaRPr>
          </a:p>
        </p:txBody>
      </p:sp>
      <p:graphicFrame>
        <p:nvGraphicFramePr>
          <p:cNvPr id="16" name="Chart 15">
            <a:extLst>
              <a:ext uri="{FF2B5EF4-FFF2-40B4-BE49-F238E27FC236}">
                <a16:creationId xmlns:a16="http://schemas.microsoft.com/office/drawing/2014/main" id="{85E53B7F-AA7D-4E34-9850-86EBB3D8E2F0}"/>
              </a:ext>
            </a:extLst>
          </p:cNvPr>
          <p:cNvGraphicFramePr>
            <a:graphicFrameLocks/>
          </p:cNvGraphicFramePr>
          <p:nvPr>
            <p:extLst>
              <p:ext uri="{D42A27DB-BD31-4B8C-83A1-F6EECF244321}">
                <p14:modId xmlns:p14="http://schemas.microsoft.com/office/powerpoint/2010/main" val="325361666"/>
              </p:ext>
            </p:extLst>
          </p:nvPr>
        </p:nvGraphicFramePr>
        <p:xfrm>
          <a:off x="2243572" y="2198452"/>
          <a:ext cx="7704856"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341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34</a:t>
            </a:fld>
            <a:endParaRPr lang="th-TH" dirty="0">
              <a:solidFill>
                <a:prstClr val="black">
                  <a:tint val="75000"/>
                </a:prstClr>
              </a:solidFill>
            </a:endParaRPr>
          </a:p>
        </p:txBody>
      </p:sp>
      <p:sp>
        <p:nvSpPr>
          <p:cNvPr id="3" name="Title 2"/>
          <p:cNvSpPr>
            <a:spLocks noGrp="1"/>
          </p:cNvSpPr>
          <p:nvPr>
            <p:ph type="title"/>
          </p:nvPr>
        </p:nvSpPr>
        <p:spPr>
          <a:xfrm>
            <a:off x="263352" y="1556848"/>
            <a:ext cx="10945216" cy="504000"/>
          </a:xfrm>
        </p:spPr>
        <p:txBody>
          <a:bodyPr/>
          <a:lstStyle/>
          <a:p>
            <a:r>
              <a:rPr lang="en-US" dirty="0"/>
              <a:t>Proportion of FSWs with comprehensive HIV knowledge by state, 2014-15</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119336" y="6400800"/>
            <a:ext cx="11161240" cy="457200"/>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p>
        </p:txBody>
      </p:sp>
      <p:graphicFrame>
        <p:nvGraphicFramePr>
          <p:cNvPr id="7" name="Chart 6"/>
          <p:cNvGraphicFramePr>
            <a:graphicFrameLocks/>
          </p:cNvGraphicFramePr>
          <p:nvPr>
            <p:extLst>
              <p:ext uri="{D42A27DB-BD31-4B8C-83A1-F6EECF244321}">
                <p14:modId xmlns:p14="http://schemas.microsoft.com/office/powerpoint/2010/main" val="3959448255"/>
              </p:ext>
            </p:extLst>
          </p:nvPr>
        </p:nvGraphicFramePr>
        <p:xfrm>
          <a:off x="1236000" y="2492896"/>
          <a:ext cx="972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465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35</a:t>
            </a:fld>
            <a:endParaRPr lang="th-TH" dirty="0">
              <a:solidFill>
                <a:prstClr val="black">
                  <a:tint val="75000"/>
                </a:prstClr>
              </a:solidFill>
            </a:endParaRPr>
          </a:p>
        </p:txBody>
      </p:sp>
      <p:sp>
        <p:nvSpPr>
          <p:cNvPr id="3" name="Title 2"/>
          <p:cNvSpPr>
            <a:spLocks noGrp="1"/>
          </p:cNvSpPr>
          <p:nvPr>
            <p:ph type="title"/>
          </p:nvPr>
        </p:nvSpPr>
        <p:spPr>
          <a:xfrm>
            <a:off x="293037" y="1571612"/>
            <a:ext cx="11203563" cy="504000"/>
          </a:xfrm>
        </p:spPr>
        <p:txBody>
          <a:bodyPr/>
          <a:lstStyle/>
          <a:p>
            <a:r>
              <a:rPr lang="en-US" dirty="0"/>
              <a:t>Proportion of MSM with comprehensive HIV knowledge by state, 2014-15</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119336" y="6492874"/>
            <a:ext cx="11089232" cy="365126"/>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p>
        </p:txBody>
      </p:sp>
      <p:graphicFrame>
        <p:nvGraphicFramePr>
          <p:cNvPr id="8" name="Chart 7"/>
          <p:cNvGraphicFramePr>
            <a:graphicFrameLocks/>
          </p:cNvGraphicFramePr>
          <p:nvPr>
            <p:extLst>
              <p:ext uri="{D42A27DB-BD31-4B8C-83A1-F6EECF244321}">
                <p14:modId xmlns:p14="http://schemas.microsoft.com/office/powerpoint/2010/main" val="1921228237"/>
              </p:ext>
            </p:extLst>
          </p:nvPr>
        </p:nvGraphicFramePr>
        <p:xfrm>
          <a:off x="1236000" y="2348880"/>
          <a:ext cx="9720000"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049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36</a:t>
            </a:fld>
            <a:endParaRPr lang="th-TH" dirty="0">
              <a:solidFill>
                <a:prstClr val="black">
                  <a:tint val="75000"/>
                </a:prstClr>
              </a:solidFill>
            </a:endParaRPr>
          </a:p>
        </p:txBody>
      </p:sp>
      <p:sp>
        <p:nvSpPr>
          <p:cNvPr id="3" name="Title 2"/>
          <p:cNvSpPr>
            <a:spLocks noGrp="1"/>
          </p:cNvSpPr>
          <p:nvPr>
            <p:ph type="title"/>
          </p:nvPr>
        </p:nvSpPr>
        <p:spPr>
          <a:xfrm>
            <a:off x="293037" y="1556792"/>
            <a:ext cx="11203563" cy="504000"/>
          </a:xfrm>
        </p:spPr>
        <p:txBody>
          <a:bodyPr/>
          <a:lstStyle/>
          <a:p>
            <a:r>
              <a:rPr lang="en-US" dirty="0"/>
              <a:t>Proportion of PWID with comprehensive HIV knowledge by state, 2014-15</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119336" y="6492874"/>
            <a:ext cx="10873208" cy="365125"/>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p>
        </p:txBody>
      </p:sp>
      <p:graphicFrame>
        <p:nvGraphicFramePr>
          <p:cNvPr id="8" name="Chart 7"/>
          <p:cNvGraphicFramePr>
            <a:graphicFrameLocks/>
          </p:cNvGraphicFramePr>
          <p:nvPr>
            <p:extLst>
              <p:ext uri="{D42A27DB-BD31-4B8C-83A1-F6EECF244321}">
                <p14:modId xmlns:p14="http://schemas.microsoft.com/office/powerpoint/2010/main" val="1781752507"/>
              </p:ext>
            </p:extLst>
          </p:nvPr>
        </p:nvGraphicFramePr>
        <p:xfrm>
          <a:off x="1236000" y="2348880"/>
          <a:ext cx="972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593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37</a:t>
            </a:fld>
            <a:endParaRPr lang="th-TH" dirty="0">
              <a:solidFill>
                <a:prstClr val="black">
                  <a:tint val="75000"/>
                </a:prstClr>
              </a:solidFill>
            </a:endParaRPr>
          </a:p>
        </p:txBody>
      </p:sp>
      <p:sp>
        <p:nvSpPr>
          <p:cNvPr id="3" name="Title 2"/>
          <p:cNvSpPr>
            <a:spLocks noGrp="1"/>
          </p:cNvSpPr>
          <p:nvPr>
            <p:ph type="title"/>
          </p:nvPr>
        </p:nvSpPr>
        <p:spPr>
          <a:xfrm>
            <a:off x="358922" y="1556792"/>
            <a:ext cx="11203563" cy="504000"/>
          </a:xfrm>
        </p:spPr>
        <p:txBody>
          <a:bodyPr/>
          <a:lstStyle/>
          <a:p>
            <a:r>
              <a:rPr lang="en-US" dirty="0"/>
              <a:t>Proportion of male prisoners with comprehensive HIV knowledge by state, 2019</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119336" y="6492874"/>
            <a:ext cx="10873208" cy="365125"/>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National AIDS Control Organization. HSS Plus 2019: Central Prison Sites. New Delhi: NACO, Ministry of Health and Family Welfare, Government of India; 2020</a:t>
            </a:r>
            <a:endParaRPr lang="en-US" sz="800" dirty="0">
              <a:solidFill>
                <a:prstClr val="black"/>
              </a:solidFill>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159AC236-9F41-4035-B5E3-32D9592B9432}"/>
              </a:ext>
            </a:extLst>
          </p:cNvPr>
          <p:cNvGraphicFramePr>
            <a:graphicFrameLocks/>
          </p:cNvGraphicFramePr>
          <p:nvPr>
            <p:extLst>
              <p:ext uri="{D42A27DB-BD31-4B8C-83A1-F6EECF244321}">
                <p14:modId xmlns:p14="http://schemas.microsoft.com/office/powerpoint/2010/main" val="2292753491"/>
              </p:ext>
            </p:extLst>
          </p:nvPr>
        </p:nvGraphicFramePr>
        <p:xfrm>
          <a:off x="1127448" y="2227635"/>
          <a:ext cx="972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767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38</a:t>
            </a:fld>
            <a:endParaRPr lang="th-TH" dirty="0">
              <a:solidFill>
                <a:prstClr val="black">
                  <a:tint val="75000"/>
                </a:prstClr>
              </a:solidFill>
            </a:endParaRPr>
          </a:p>
        </p:txBody>
      </p:sp>
      <p:sp>
        <p:nvSpPr>
          <p:cNvPr id="3" name="Title 2"/>
          <p:cNvSpPr>
            <a:spLocks noGrp="1"/>
          </p:cNvSpPr>
          <p:nvPr>
            <p:ph type="title"/>
          </p:nvPr>
        </p:nvSpPr>
        <p:spPr>
          <a:xfrm>
            <a:off x="242190" y="1484784"/>
            <a:ext cx="11203563" cy="504000"/>
          </a:xfrm>
        </p:spPr>
        <p:txBody>
          <a:bodyPr/>
          <a:lstStyle/>
          <a:p>
            <a:r>
              <a:rPr lang="en-US" dirty="0"/>
              <a:t>Proportion of FSWs with comprehensive HIV knowledge, selected states, 2001 - 2015</a:t>
            </a:r>
            <a:br>
              <a:rPr lang="en-US" dirty="0"/>
            </a:br>
            <a:endParaRPr lang="en-US" dirty="0"/>
          </a:p>
        </p:txBody>
      </p:sp>
      <p:sp>
        <p:nvSpPr>
          <p:cNvPr id="7" name="Rectangle 3"/>
          <p:cNvSpPr>
            <a:spLocks noChangeArrowheads="1"/>
          </p:cNvSpPr>
          <p:nvPr/>
        </p:nvSpPr>
        <p:spPr bwMode="auto">
          <a:xfrm>
            <a:off x="47328" y="6318076"/>
            <a:ext cx="11017224" cy="495300"/>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1. </a:t>
            </a:r>
            <a:r>
              <a:rPr lang="en-US" sz="800" dirty="0">
                <a:solidFill>
                  <a:prstClr val="black"/>
                </a:solidFill>
                <a:latin typeface="Arial" pitchFamily="34" charset="0"/>
                <a:cs typeface="Arial" pitchFamily="34" charset="0"/>
              </a:rPr>
              <a:t>National AIDS Control Organization India. (2008). </a:t>
            </a:r>
            <a:r>
              <a:rPr lang="en-US" sz="800" i="1" dirty="0">
                <a:solidFill>
                  <a:prstClr val="black"/>
                </a:solidFill>
                <a:latin typeface="Arial" pitchFamily="34" charset="0"/>
                <a:cs typeface="Arial" pitchFamily="34" charset="0"/>
              </a:rPr>
              <a:t>National Behavioral Surveillance Survey (BSS) 2006: Female Sex Workers (FSWs) and their Clients, </a:t>
            </a:r>
            <a:r>
              <a:rPr lang="en-US" sz="800" dirty="0">
                <a:solidFill>
                  <a:prstClr val="black"/>
                </a:solidFill>
                <a:latin typeface="Arial" pitchFamily="34" charset="0"/>
                <a:cs typeface="Arial" pitchFamily="34" charset="0"/>
              </a:rPr>
              <a:t>2. Behavioral Surveillance Survey, 2009 cited in National AIDS Control Organization India. (2010). </a:t>
            </a:r>
            <a:r>
              <a:rPr lang="en-US" sz="800" i="1" dirty="0">
                <a:solidFill>
                  <a:prstClr val="black"/>
                </a:solidFill>
                <a:latin typeface="Arial" pitchFamily="34" charset="0"/>
                <a:cs typeface="Arial" pitchFamily="34" charset="0"/>
              </a:rPr>
              <a:t>UNGASS Country Progress Report: India; and 3. National AIDS Control Organization (2015). National Integrated Biological and Behavioral Surveillance (IBBS), India 2014-15. New Delhi: NACO, Ministry of Health and Family Welfare, Government of India.</a:t>
            </a:r>
            <a:endParaRPr lang="en-US" sz="800" dirty="0">
              <a:solidFill>
                <a:prstClr val="black"/>
              </a:solidFill>
              <a:latin typeface="Arial" pitchFamily="34" charset="0"/>
              <a:cs typeface="Arial" pitchFamily="34" charset="0"/>
            </a:endParaRPr>
          </a:p>
          <a:p>
            <a:pPr>
              <a:defRPr/>
            </a:pPr>
            <a:endParaRPr lang="th-TH" sz="800" dirty="0">
              <a:solidFill>
                <a:prstClr val="black"/>
              </a:solidFill>
              <a:latin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346600117"/>
              </p:ext>
            </p:extLst>
          </p:nvPr>
        </p:nvGraphicFramePr>
        <p:xfrm>
          <a:off x="2567608" y="2564904"/>
          <a:ext cx="6552728" cy="3384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6891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39</a:t>
            </a:fld>
            <a:endParaRPr lang="th-TH" dirty="0">
              <a:solidFill>
                <a:prstClr val="black">
                  <a:tint val="75000"/>
                </a:prstClr>
              </a:solidFill>
            </a:endParaRPr>
          </a:p>
        </p:txBody>
      </p:sp>
      <p:sp>
        <p:nvSpPr>
          <p:cNvPr id="3" name="Title 2"/>
          <p:cNvSpPr>
            <a:spLocks noGrp="1"/>
          </p:cNvSpPr>
          <p:nvPr>
            <p:ph type="title"/>
          </p:nvPr>
        </p:nvSpPr>
        <p:spPr>
          <a:xfrm>
            <a:off x="263352" y="1556848"/>
            <a:ext cx="10945216" cy="504000"/>
          </a:xfrm>
        </p:spPr>
        <p:txBody>
          <a:bodyPr/>
          <a:lstStyle/>
          <a:p>
            <a:r>
              <a:rPr lang="en-US" dirty="0"/>
              <a:t>Proportion of key populations who reported experiencing physical and sexual violence in the last 12 months, 2014-15</a:t>
            </a:r>
            <a:br>
              <a:rPr lang="en-US" dirty="0"/>
            </a:br>
            <a:endParaRPr lang="en-US" dirty="0"/>
          </a:p>
        </p:txBody>
      </p:sp>
      <p:sp>
        <p:nvSpPr>
          <p:cNvPr id="7" name="Rectangle 3"/>
          <p:cNvSpPr>
            <a:spLocks noChangeArrowheads="1"/>
          </p:cNvSpPr>
          <p:nvPr/>
        </p:nvSpPr>
        <p:spPr bwMode="auto">
          <a:xfrm>
            <a:off x="0" y="6448250"/>
            <a:ext cx="11064552" cy="365126"/>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p>
        </p:txBody>
      </p:sp>
      <p:graphicFrame>
        <p:nvGraphicFramePr>
          <p:cNvPr id="8" name="Chart 7"/>
          <p:cNvGraphicFramePr>
            <a:graphicFrameLocks/>
          </p:cNvGraphicFramePr>
          <p:nvPr>
            <p:extLst>
              <p:ext uri="{D42A27DB-BD31-4B8C-83A1-F6EECF244321}">
                <p14:modId xmlns:p14="http://schemas.microsoft.com/office/powerpoint/2010/main" val="4217778846"/>
              </p:ext>
            </p:extLst>
          </p:nvPr>
        </p:nvGraphicFramePr>
        <p:xfrm>
          <a:off x="3215681" y="2924945"/>
          <a:ext cx="5629275" cy="3128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847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a:t>HIV prevalence and </a:t>
            </a:r>
            <a:br>
              <a:rPr lang="en-US" sz="5400" dirty="0"/>
            </a:br>
            <a:r>
              <a:rPr lang="en-US" sz="5400" dirty="0"/>
              <a:t>epidemiology</a:t>
            </a:r>
            <a:br>
              <a:rPr lang="en-US" sz="5400" dirty="0"/>
            </a:br>
            <a:endParaRPr lang="th-TH"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40</a:t>
            </a:fld>
            <a:endParaRPr lang="th-TH" dirty="0">
              <a:solidFill>
                <a:prstClr val="black">
                  <a:tint val="75000"/>
                </a:prstClr>
              </a:solidFill>
            </a:endParaRPr>
          </a:p>
        </p:txBody>
      </p:sp>
      <p:sp>
        <p:nvSpPr>
          <p:cNvPr id="3" name="Title 2"/>
          <p:cNvSpPr>
            <a:spLocks noGrp="1"/>
          </p:cNvSpPr>
          <p:nvPr>
            <p:ph type="title"/>
          </p:nvPr>
        </p:nvSpPr>
        <p:spPr>
          <a:xfrm>
            <a:off x="263352" y="1571612"/>
            <a:ext cx="11203563" cy="504000"/>
          </a:xfrm>
        </p:spPr>
        <p:txBody>
          <a:bodyPr/>
          <a:lstStyle/>
          <a:p>
            <a:r>
              <a:rPr lang="en-US" dirty="0"/>
              <a:t>Proportion of adult men and women with knowledge of HIV by age group and residence, 2015-2016</a:t>
            </a:r>
          </a:p>
        </p:txBody>
      </p:sp>
      <p:sp>
        <p:nvSpPr>
          <p:cNvPr id="6" name="Rectangle 3"/>
          <p:cNvSpPr>
            <a:spLocks noChangeArrowheads="1"/>
          </p:cNvSpPr>
          <p:nvPr/>
        </p:nvSpPr>
        <p:spPr bwMode="auto">
          <a:xfrm>
            <a:off x="119336" y="6470476"/>
            <a:ext cx="11463064" cy="342900"/>
          </a:xfrm>
          <a:prstGeom prst="rect">
            <a:avLst/>
          </a:prstGeom>
          <a:noFill/>
          <a:ln w="9525">
            <a:noFill/>
            <a:miter lim="800000"/>
            <a:headEnd/>
            <a:tailEnd/>
          </a:ln>
        </p:spPr>
        <p:txBody>
          <a:bodyPr wrap="none"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International Institute for Population Sciences (IIPS) and ICF. 2017. National Family Health Survey (NFHS-4), 2015-16: India. Mumbai: IIPS.</a:t>
            </a:r>
            <a:endParaRPr lang="th-TH" sz="800" dirty="0">
              <a:solidFill>
                <a:prstClr val="black"/>
              </a:solidFill>
              <a:latin typeface="Arial" pitchFamily="34" charset="0"/>
            </a:endParaRPr>
          </a:p>
        </p:txBody>
      </p:sp>
      <p:graphicFrame>
        <p:nvGraphicFramePr>
          <p:cNvPr id="8" name="Chart 7">
            <a:extLst>
              <a:ext uri="{FF2B5EF4-FFF2-40B4-BE49-F238E27FC236}">
                <a16:creationId xmlns:a16="http://schemas.microsoft.com/office/drawing/2014/main" id="{2E4D6CD4-F2EA-4063-B501-956FA8D30DD3}"/>
              </a:ext>
            </a:extLst>
          </p:cNvPr>
          <p:cNvGraphicFramePr>
            <a:graphicFrameLocks/>
          </p:cNvGraphicFramePr>
          <p:nvPr>
            <p:extLst>
              <p:ext uri="{D42A27DB-BD31-4B8C-83A1-F6EECF244321}">
                <p14:modId xmlns:p14="http://schemas.microsoft.com/office/powerpoint/2010/main" val="899476998"/>
              </p:ext>
            </p:extLst>
          </p:nvPr>
        </p:nvGraphicFramePr>
        <p:xfrm>
          <a:off x="1928813" y="2392109"/>
          <a:ext cx="8334375" cy="402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8821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HIV expenditure</a:t>
            </a:r>
            <a:endParaRPr lang="en-US" dirty="0"/>
          </a:p>
        </p:txBody>
      </p:sp>
    </p:spTree>
    <p:extLst>
      <p:ext uri="{BB962C8B-B14F-4D97-AF65-F5344CB8AC3E}">
        <p14:creationId xmlns:p14="http://schemas.microsoft.com/office/powerpoint/2010/main" val="4280095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42</a:t>
            </a:fld>
            <a:endParaRPr lang="th-TH" dirty="0"/>
          </a:p>
        </p:txBody>
      </p:sp>
      <p:sp>
        <p:nvSpPr>
          <p:cNvPr id="5" name="Title 1"/>
          <p:cNvSpPr>
            <a:spLocks noGrp="1"/>
          </p:cNvSpPr>
          <p:nvPr>
            <p:ph type="title"/>
          </p:nvPr>
        </p:nvSpPr>
        <p:spPr>
          <a:xfrm>
            <a:off x="293037" y="1571612"/>
            <a:ext cx="11203563" cy="504000"/>
          </a:xfrm>
        </p:spPr>
        <p:txBody>
          <a:bodyPr/>
          <a:lstStyle/>
          <a:p>
            <a:r>
              <a:rPr lang="en-GB" dirty="0"/>
              <a:t>AIDS spending by financing source, 2007- March 2013</a:t>
            </a:r>
            <a:br>
              <a:rPr lang="en-GB" dirty="0"/>
            </a:br>
            <a:endParaRPr lang="en-US" dirty="0"/>
          </a:p>
        </p:txBody>
      </p:sp>
      <p:sp>
        <p:nvSpPr>
          <p:cNvPr id="6" name="Rectangle 5"/>
          <p:cNvSpPr/>
          <p:nvPr/>
        </p:nvSpPr>
        <p:spPr>
          <a:xfrm>
            <a:off x="191344" y="6597932"/>
            <a:ext cx="10406029" cy="21544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a:t>
            </a:r>
            <a:r>
              <a:rPr lang="en-US" sz="800" dirty="0">
                <a:solidFill>
                  <a:prstClr val="black"/>
                </a:solidFill>
                <a:latin typeface="Arial" pitchFamily="34" charset="0"/>
                <a:cs typeface="Arial" pitchFamily="34" charset="0"/>
              </a:rPr>
              <a:t>National AIDS Control Organization India, Department of AIDS Control, &amp; Ministry of Health &amp; Family Welfare. (2014). Annual Report 2013-14.</a:t>
            </a:r>
            <a:endParaRPr lang="en-GB" sz="800" dirty="0"/>
          </a:p>
        </p:txBody>
      </p:sp>
      <p:graphicFrame>
        <p:nvGraphicFramePr>
          <p:cNvPr id="9" name="Chart 8"/>
          <p:cNvGraphicFramePr>
            <a:graphicFrameLocks noGrp="1"/>
          </p:cNvGraphicFramePr>
          <p:nvPr>
            <p:extLst>
              <p:ext uri="{D42A27DB-BD31-4B8C-83A1-F6EECF244321}">
                <p14:modId xmlns:p14="http://schemas.microsoft.com/office/powerpoint/2010/main" val="72586422"/>
              </p:ext>
            </p:extLst>
          </p:nvPr>
        </p:nvGraphicFramePr>
        <p:xfrm>
          <a:off x="1775520" y="2204864"/>
          <a:ext cx="853345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2244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43</a:t>
            </a:fld>
            <a:endParaRPr lang="th-TH" dirty="0"/>
          </a:p>
        </p:txBody>
      </p:sp>
      <p:sp>
        <p:nvSpPr>
          <p:cNvPr id="5" name="Title 1"/>
          <p:cNvSpPr>
            <a:spLocks noGrp="1"/>
          </p:cNvSpPr>
          <p:nvPr>
            <p:ph type="title"/>
          </p:nvPr>
        </p:nvSpPr>
        <p:spPr>
          <a:xfrm>
            <a:off x="293037" y="1571612"/>
            <a:ext cx="11203563" cy="504000"/>
          </a:xfrm>
        </p:spPr>
        <p:txBody>
          <a:bodyPr/>
          <a:lstStyle/>
          <a:p>
            <a:r>
              <a:rPr lang="en-GB" dirty="0"/>
              <a:t>AIDS spending by financing source, 2007- March 2013</a:t>
            </a:r>
            <a:br>
              <a:rPr lang="en-GB" dirty="0"/>
            </a:br>
            <a:endParaRPr lang="en-US" dirty="0"/>
          </a:p>
        </p:txBody>
      </p:sp>
      <p:sp>
        <p:nvSpPr>
          <p:cNvPr id="6" name="Rectangle 5"/>
          <p:cNvSpPr/>
          <p:nvPr/>
        </p:nvSpPr>
        <p:spPr>
          <a:xfrm>
            <a:off x="0" y="6598084"/>
            <a:ext cx="10380984" cy="21544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a:t>
            </a:r>
            <a:r>
              <a:rPr lang="en-US" sz="800" dirty="0">
                <a:solidFill>
                  <a:prstClr val="black"/>
                </a:solidFill>
                <a:latin typeface="Arial" pitchFamily="34" charset="0"/>
                <a:cs typeface="Arial" pitchFamily="34" charset="0"/>
              </a:rPr>
              <a:t>National AIDS Control Organization India, Department of AIDS Control, &amp; Ministry of Health &amp; Family Welfare. (2014). Annual Report 2013-14.</a:t>
            </a:r>
            <a:endParaRPr lang="en-GB" sz="800" dirty="0"/>
          </a:p>
        </p:txBody>
      </p:sp>
      <p:graphicFrame>
        <p:nvGraphicFramePr>
          <p:cNvPr id="7" name="Chart 6"/>
          <p:cNvGraphicFramePr>
            <a:graphicFrameLocks/>
          </p:cNvGraphicFramePr>
          <p:nvPr>
            <p:extLst>
              <p:ext uri="{D42A27DB-BD31-4B8C-83A1-F6EECF244321}">
                <p14:modId xmlns:p14="http://schemas.microsoft.com/office/powerpoint/2010/main" val="2759010087"/>
              </p:ext>
            </p:extLst>
          </p:nvPr>
        </p:nvGraphicFramePr>
        <p:xfrm>
          <a:off x="1775521" y="2060848"/>
          <a:ext cx="8605464"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6851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44</a:t>
            </a:fld>
            <a:endParaRPr lang="th-TH" dirty="0"/>
          </a:p>
        </p:txBody>
      </p:sp>
      <p:sp>
        <p:nvSpPr>
          <p:cNvPr id="4" name="Rectangle 3"/>
          <p:cNvSpPr/>
          <p:nvPr/>
        </p:nvSpPr>
        <p:spPr>
          <a:xfrm>
            <a:off x="34144" y="6589718"/>
            <a:ext cx="10632058" cy="21544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data received from  UNAIDS India country office as part of preparation for the UNAIDS Regional Management Meeting, Bangkok, October 2012</a:t>
            </a:r>
            <a:endParaRPr lang="en-GB" sz="800" dirty="0"/>
          </a:p>
        </p:txBody>
      </p:sp>
      <p:graphicFrame>
        <p:nvGraphicFramePr>
          <p:cNvPr id="5" name="Chart 4"/>
          <p:cNvGraphicFramePr>
            <a:graphicFrameLocks noGrp="1"/>
          </p:cNvGraphicFramePr>
          <p:nvPr>
            <p:extLst>
              <p:ext uri="{D42A27DB-BD31-4B8C-83A1-F6EECF244321}">
                <p14:modId xmlns:p14="http://schemas.microsoft.com/office/powerpoint/2010/main" val="496260254"/>
              </p:ext>
            </p:extLst>
          </p:nvPr>
        </p:nvGraphicFramePr>
        <p:xfrm>
          <a:off x="1847528" y="2209420"/>
          <a:ext cx="8424936" cy="424847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293037" y="1571612"/>
            <a:ext cx="11203563" cy="504000"/>
          </a:xfrm>
        </p:spPr>
        <p:txBody>
          <a:bodyPr/>
          <a:lstStyle/>
          <a:p>
            <a:r>
              <a:rPr lang="en-US" dirty="0"/>
              <a:t>AIDS spending by category, 2009-2012</a:t>
            </a:r>
          </a:p>
        </p:txBody>
      </p:sp>
    </p:spTree>
    <p:extLst>
      <p:ext uri="{BB962C8B-B14F-4D97-AF65-F5344CB8AC3E}">
        <p14:creationId xmlns:p14="http://schemas.microsoft.com/office/powerpoint/2010/main" val="2080641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45</a:t>
            </a:fld>
            <a:endParaRPr lang="th-TH" dirty="0"/>
          </a:p>
        </p:txBody>
      </p:sp>
      <p:sp>
        <p:nvSpPr>
          <p:cNvPr id="4" name="Rectangle 3"/>
          <p:cNvSpPr/>
          <p:nvPr/>
        </p:nvSpPr>
        <p:spPr>
          <a:xfrm>
            <a:off x="47328" y="6569863"/>
            <a:ext cx="10982093" cy="21544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data received from  UNAIDS India country office as part of preparation for the UNAIDS Regional Management Meeting, Bangkok, October 2012</a:t>
            </a:r>
            <a:endParaRPr lang="en-GB" sz="800" dirty="0"/>
          </a:p>
        </p:txBody>
      </p:sp>
      <p:sp>
        <p:nvSpPr>
          <p:cNvPr id="5" name="Title 1"/>
          <p:cNvSpPr>
            <a:spLocks noGrp="1"/>
          </p:cNvSpPr>
          <p:nvPr>
            <p:ph type="title"/>
          </p:nvPr>
        </p:nvSpPr>
        <p:spPr>
          <a:xfrm>
            <a:off x="263352" y="1484784"/>
            <a:ext cx="11203563" cy="504000"/>
          </a:xfrm>
        </p:spPr>
        <p:txBody>
          <a:bodyPr/>
          <a:lstStyle/>
          <a:p>
            <a:r>
              <a:rPr lang="en-US" dirty="0"/>
              <a:t>Proportion of total prevention programme spending on key populations at higher risk, 2009-2012</a:t>
            </a:r>
          </a:p>
        </p:txBody>
      </p:sp>
      <p:graphicFrame>
        <p:nvGraphicFramePr>
          <p:cNvPr id="6" name="Chart 5"/>
          <p:cNvGraphicFramePr>
            <a:graphicFrameLocks noGrp="1"/>
          </p:cNvGraphicFramePr>
          <p:nvPr>
            <p:extLst>
              <p:ext uri="{D42A27DB-BD31-4B8C-83A1-F6EECF244321}">
                <p14:modId xmlns:p14="http://schemas.microsoft.com/office/powerpoint/2010/main" val="1322825987"/>
              </p:ext>
            </p:extLst>
          </p:nvPr>
        </p:nvGraphicFramePr>
        <p:xfrm>
          <a:off x="1991544" y="2420888"/>
          <a:ext cx="8389440"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0274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p:txBody>
          <a:bodyPr/>
          <a:lstStyle/>
          <a:p>
            <a:r>
              <a:rPr lang="en-US" sz="5400" dirty="0"/>
              <a:t>National response</a:t>
            </a:r>
            <a:endParaRPr lang="th-TH" sz="5400" dirty="0"/>
          </a:p>
        </p:txBody>
      </p:sp>
    </p:spTree>
    <p:extLst>
      <p:ext uri="{BB962C8B-B14F-4D97-AF65-F5344CB8AC3E}">
        <p14:creationId xmlns:p14="http://schemas.microsoft.com/office/powerpoint/2010/main" val="2974665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47</a:t>
            </a:fld>
            <a:endParaRPr lang="th-TH" dirty="0"/>
          </a:p>
        </p:txBody>
      </p:sp>
      <p:sp>
        <p:nvSpPr>
          <p:cNvPr id="3" name="Title 2"/>
          <p:cNvSpPr>
            <a:spLocks noGrp="1"/>
          </p:cNvSpPr>
          <p:nvPr>
            <p:ph type="title"/>
          </p:nvPr>
        </p:nvSpPr>
        <p:spPr>
          <a:xfrm>
            <a:off x="256455" y="1412776"/>
            <a:ext cx="11679090" cy="504000"/>
          </a:xfrm>
        </p:spPr>
        <p:txBody>
          <a:bodyPr/>
          <a:lstStyle/>
          <a:p>
            <a:r>
              <a:rPr lang="en-US" dirty="0"/>
              <a:t>Proportion of key populations who received different HIV prevention services in the last 3 months, 2019-2020</a:t>
            </a:r>
            <a:br>
              <a:rPr lang="en-US" dirty="0"/>
            </a:br>
            <a:endParaRPr lang="en-GB" dirty="0"/>
          </a:p>
        </p:txBody>
      </p:sp>
      <p:sp>
        <p:nvSpPr>
          <p:cNvPr id="4" name="Rectangle 3">
            <a:extLst>
              <a:ext uri="{FF2B5EF4-FFF2-40B4-BE49-F238E27FC236}">
                <a16:creationId xmlns:a16="http://schemas.microsoft.com/office/drawing/2014/main" id="{C50645D4-D0D6-4456-8421-9CE0F86C3081}"/>
              </a:ext>
            </a:extLst>
          </p:cNvPr>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GB" sz="900" dirty="0">
                <a:solidFill>
                  <a:prstClr val="black"/>
                </a:solidFill>
                <a:latin typeface="Arial" pitchFamily="34" charset="0"/>
                <a:cs typeface="Arial" pitchFamily="34" charset="0"/>
              </a:rPr>
              <a:t>National AIDS Control Organization. (2020). Behavioral Surveillance Survey-Lite: 2020 Top Line Findings</a:t>
            </a:r>
            <a:endParaRPr lang="en-US" sz="900" dirty="0">
              <a:solidFill>
                <a:prstClr val="black"/>
              </a:solidFill>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5E8725EE-A113-41F8-A17E-D375D3E75FB4}"/>
              </a:ext>
            </a:extLst>
          </p:cNvPr>
          <p:cNvGraphicFramePr>
            <a:graphicFrameLocks/>
          </p:cNvGraphicFramePr>
          <p:nvPr>
            <p:extLst>
              <p:ext uri="{D42A27DB-BD31-4B8C-83A1-F6EECF244321}">
                <p14:modId xmlns:p14="http://schemas.microsoft.com/office/powerpoint/2010/main" val="2948600820"/>
              </p:ext>
            </p:extLst>
          </p:nvPr>
        </p:nvGraphicFramePr>
        <p:xfrm>
          <a:off x="587389" y="2285946"/>
          <a:ext cx="11017223" cy="42269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2318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48</a:t>
            </a:fld>
            <a:endParaRPr lang="th-TH" dirty="0"/>
          </a:p>
        </p:txBody>
      </p:sp>
      <p:sp>
        <p:nvSpPr>
          <p:cNvPr id="3" name="Title 2"/>
          <p:cNvSpPr>
            <a:spLocks noGrp="1"/>
          </p:cNvSpPr>
          <p:nvPr>
            <p:ph type="title"/>
          </p:nvPr>
        </p:nvSpPr>
        <p:spPr>
          <a:xfrm>
            <a:off x="249559" y="1484784"/>
            <a:ext cx="11247040" cy="504000"/>
          </a:xfrm>
        </p:spPr>
        <p:txBody>
          <a:bodyPr/>
          <a:lstStyle/>
          <a:p>
            <a:r>
              <a:rPr lang="en-US" dirty="0"/>
              <a:t>Proportion of key populations who received an HIV test in the last 3 months, 2019-2020</a:t>
            </a:r>
            <a:br>
              <a:rPr lang="en-US" dirty="0"/>
            </a:br>
            <a:endParaRPr lang="en-GB" dirty="0"/>
          </a:p>
        </p:txBody>
      </p:sp>
      <p:sp>
        <p:nvSpPr>
          <p:cNvPr id="4" name="Rectangle 3">
            <a:extLst>
              <a:ext uri="{FF2B5EF4-FFF2-40B4-BE49-F238E27FC236}">
                <a16:creationId xmlns:a16="http://schemas.microsoft.com/office/drawing/2014/main" id="{B9B40574-6320-44C8-A27B-670E382DC65E}"/>
              </a:ext>
            </a:extLst>
          </p:cNvPr>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GB" sz="900" dirty="0">
                <a:solidFill>
                  <a:prstClr val="black"/>
                </a:solidFill>
                <a:latin typeface="Arial" pitchFamily="34" charset="0"/>
                <a:cs typeface="Arial" pitchFamily="34" charset="0"/>
              </a:rPr>
              <a:t>National AIDS Control Organization. (2020). Behavioral Surveillance Survey-Lite: 2020 Top Line Findings</a:t>
            </a:r>
            <a:endParaRPr lang="en-US" sz="900" dirty="0">
              <a:solidFill>
                <a:prstClr val="black"/>
              </a:solidFill>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9827A262-1794-425A-AEF7-3C6641BD1659}"/>
              </a:ext>
            </a:extLst>
          </p:cNvPr>
          <p:cNvGraphicFramePr>
            <a:graphicFrameLocks/>
          </p:cNvGraphicFramePr>
          <p:nvPr/>
        </p:nvGraphicFramePr>
        <p:xfrm>
          <a:off x="1991544" y="2348879"/>
          <a:ext cx="7776864" cy="40096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8741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49</a:t>
            </a:fld>
            <a:endParaRPr lang="th-TH" dirty="0"/>
          </a:p>
        </p:txBody>
      </p:sp>
      <p:sp>
        <p:nvSpPr>
          <p:cNvPr id="3" name="Title 2"/>
          <p:cNvSpPr>
            <a:spLocks noGrp="1"/>
          </p:cNvSpPr>
          <p:nvPr>
            <p:ph type="title"/>
          </p:nvPr>
        </p:nvSpPr>
        <p:spPr>
          <a:xfrm>
            <a:off x="249559" y="1484784"/>
            <a:ext cx="11247040" cy="504000"/>
          </a:xfrm>
        </p:spPr>
        <p:txBody>
          <a:bodyPr/>
          <a:lstStyle/>
          <a:p>
            <a:r>
              <a:rPr lang="en-US" dirty="0"/>
              <a:t>Proportion of key populations who received an HIV test in the last 3 months, 2019-2020</a:t>
            </a:r>
            <a:br>
              <a:rPr lang="en-US" dirty="0"/>
            </a:br>
            <a:endParaRPr lang="en-GB" dirty="0"/>
          </a:p>
        </p:txBody>
      </p:sp>
      <p:sp>
        <p:nvSpPr>
          <p:cNvPr id="4" name="Rectangle 3">
            <a:extLst>
              <a:ext uri="{FF2B5EF4-FFF2-40B4-BE49-F238E27FC236}">
                <a16:creationId xmlns:a16="http://schemas.microsoft.com/office/drawing/2014/main" id="{B9B40574-6320-44C8-A27B-670E382DC65E}"/>
              </a:ext>
            </a:extLst>
          </p:cNvPr>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GB" sz="900" dirty="0">
                <a:solidFill>
                  <a:prstClr val="black"/>
                </a:solidFill>
                <a:latin typeface="Arial" pitchFamily="34" charset="0"/>
                <a:cs typeface="Arial" pitchFamily="34" charset="0"/>
              </a:rPr>
              <a:t>National AIDS Control Organization. (2020). Behavioral Surveillance Survey-Lite: 2020 Top Line Findings</a:t>
            </a:r>
            <a:endParaRPr lang="en-US" sz="900" dirty="0">
              <a:solidFill>
                <a:prstClr val="black"/>
              </a:solidFill>
              <a:latin typeface="Arial" pitchFamily="34" charset="0"/>
              <a:cs typeface="Arial" pitchFamily="34" charset="0"/>
            </a:endParaRPr>
          </a:p>
        </p:txBody>
      </p:sp>
      <p:graphicFrame>
        <p:nvGraphicFramePr>
          <p:cNvPr id="9" name="Chart 8">
            <a:extLst>
              <a:ext uri="{FF2B5EF4-FFF2-40B4-BE49-F238E27FC236}">
                <a16:creationId xmlns:a16="http://schemas.microsoft.com/office/drawing/2014/main" id="{02700351-CCB5-43CB-A897-FF7112DB1968}"/>
              </a:ext>
            </a:extLst>
          </p:cNvPr>
          <p:cNvGraphicFramePr>
            <a:graphicFrameLocks/>
          </p:cNvGraphicFramePr>
          <p:nvPr>
            <p:extLst>
              <p:ext uri="{D42A27DB-BD31-4B8C-83A1-F6EECF244321}">
                <p14:modId xmlns:p14="http://schemas.microsoft.com/office/powerpoint/2010/main" val="2432762803"/>
              </p:ext>
            </p:extLst>
          </p:nvPr>
        </p:nvGraphicFramePr>
        <p:xfrm>
          <a:off x="1285928" y="2522035"/>
          <a:ext cx="9620144" cy="37022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1CE11B1E-B646-4E4E-BA0F-51154AE6A4A8}"/>
              </a:ext>
            </a:extLst>
          </p:cNvPr>
          <p:cNvSpPr txBox="1"/>
          <p:nvPr/>
        </p:nvSpPr>
        <p:spPr>
          <a:xfrm>
            <a:off x="7392144" y="6237312"/>
            <a:ext cx="3816424" cy="307777"/>
          </a:xfrm>
          <a:prstGeom prst="rect">
            <a:avLst/>
          </a:prstGeom>
          <a:noFill/>
        </p:spPr>
        <p:txBody>
          <a:bodyPr wrap="square" rtlCol="0">
            <a:spAutoFit/>
          </a:bodyPr>
          <a:lstStyle/>
          <a:p>
            <a:r>
              <a:rPr lang="en-GB" sz="1400" dirty="0"/>
              <a:t>* Including HIV testing</a:t>
            </a:r>
          </a:p>
        </p:txBody>
      </p:sp>
    </p:spTree>
    <p:extLst>
      <p:ext uri="{BB962C8B-B14F-4D97-AF65-F5344CB8AC3E}">
        <p14:creationId xmlns:p14="http://schemas.microsoft.com/office/powerpoint/2010/main" val="310624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391817"/>
            <a:ext cx="4968552" cy="762000"/>
          </a:xfrm>
        </p:spPr>
        <p:txBody>
          <a:bodyPr/>
          <a:lstStyle/>
          <a:p>
            <a:r>
              <a:rPr lang="en-US" dirty="0"/>
              <a:t>Snapshot of HIV infections and AIDS-related deaths, 2019</a:t>
            </a:r>
            <a:br>
              <a:rPr lang="en-US" dirty="0"/>
            </a:br>
            <a:br>
              <a:rPr lang="en-US" dirty="0"/>
            </a:br>
            <a:r>
              <a:rPr lang="en-US" dirty="0"/>
              <a:t> </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5</a:t>
            </a:fld>
            <a:endParaRPr lang="th-TH" dirty="0">
              <a:solidFill>
                <a:prstClr val="black">
                  <a:tint val="75000"/>
                </a:prstClr>
              </a:solidFill>
              <a:latin typeface="Arial"/>
              <a:cs typeface="Cordia New" panose="020B0304020202020204" pitchFamily="34" charset="-34"/>
            </a:endParaRPr>
          </a:p>
        </p:txBody>
      </p:sp>
      <p:sp>
        <p:nvSpPr>
          <p:cNvPr id="8" name="Rectangle 7">
            <a:extLst>
              <a:ext uri="{FF2B5EF4-FFF2-40B4-BE49-F238E27FC236}">
                <a16:creationId xmlns:a16="http://schemas.microsoft.com/office/drawing/2014/main" id="{7770E292-35CF-4BAB-8009-E28861089D02}"/>
              </a:ext>
            </a:extLst>
          </p:cNvPr>
          <p:cNvSpPr/>
          <p:nvPr/>
        </p:nvSpPr>
        <p:spPr>
          <a:xfrm>
            <a:off x="199242" y="5887288"/>
            <a:ext cx="3240360" cy="784830"/>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a:t>
            </a:r>
            <a:r>
              <a:rPr lang="en-GB" sz="900" dirty="0">
                <a:solidFill>
                  <a:srgbClr val="000000"/>
                </a:solidFill>
                <a:latin typeface="Arial" panose="020B0604020202020204" pitchFamily="34" charset="0"/>
                <a:ea typeface="Times New Roman" panose="02020603050405020304" pitchFamily="18" charset="0"/>
              </a:rPr>
              <a:t>National AIDS Control Organization &amp; ICMR-National Institute of Medical Statistics (2020). India HIV Estimates 2019: Report.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pSp>
        <p:nvGrpSpPr>
          <p:cNvPr id="26" name="Group 25">
            <a:extLst>
              <a:ext uri="{FF2B5EF4-FFF2-40B4-BE49-F238E27FC236}">
                <a16:creationId xmlns:a16="http://schemas.microsoft.com/office/drawing/2014/main" id="{45E4364C-FBCF-4A33-8EB4-2D7DF1239037}"/>
              </a:ext>
            </a:extLst>
          </p:cNvPr>
          <p:cNvGrpSpPr/>
          <p:nvPr/>
        </p:nvGrpSpPr>
        <p:grpSpPr>
          <a:xfrm>
            <a:off x="4756162" y="1772817"/>
            <a:ext cx="6668430" cy="5052603"/>
            <a:chOff x="0" y="-179435"/>
            <a:chExt cx="6668430" cy="5052603"/>
          </a:xfrm>
        </p:grpSpPr>
        <p:grpSp>
          <p:nvGrpSpPr>
            <p:cNvPr id="27" name="Group 26">
              <a:extLst>
                <a:ext uri="{FF2B5EF4-FFF2-40B4-BE49-F238E27FC236}">
                  <a16:creationId xmlns:a16="http://schemas.microsoft.com/office/drawing/2014/main" id="{3FE193E3-3927-4782-B59E-B0A75F362CD7}"/>
                </a:ext>
              </a:extLst>
            </p:cNvPr>
            <p:cNvGrpSpPr/>
            <p:nvPr/>
          </p:nvGrpSpPr>
          <p:grpSpPr>
            <a:xfrm>
              <a:off x="11024" y="-179435"/>
              <a:ext cx="6657406" cy="5052603"/>
              <a:chOff x="11024" y="-184543"/>
              <a:chExt cx="5136949" cy="5196370"/>
            </a:xfrm>
          </p:grpSpPr>
          <p:grpSp>
            <p:nvGrpSpPr>
              <p:cNvPr id="29" name="Group 28">
                <a:extLst>
                  <a:ext uri="{FF2B5EF4-FFF2-40B4-BE49-F238E27FC236}">
                    <a16:creationId xmlns:a16="http://schemas.microsoft.com/office/drawing/2014/main" id="{D7F4DB32-412F-4E7D-AA22-2CBB1E4CC99F}"/>
                  </a:ext>
                </a:extLst>
              </p:cNvPr>
              <p:cNvGrpSpPr/>
              <p:nvPr/>
            </p:nvGrpSpPr>
            <p:grpSpPr>
              <a:xfrm>
                <a:off x="2585266" y="4450582"/>
                <a:ext cx="1077260" cy="561245"/>
                <a:chOff x="2585266" y="4450582"/>
                <a:chExt cx="1077260" cy="561245"/>
              </a:xfrm>
            </p:grpSpPr>
            <p:sp>
              <p:nvSpPr>
                <p:cNvPr id="40" name="Rectangle 39">
                  <a:extLst>
                    <a:ext uri="{FF2B5EF4-FFF2-40B4-BE49-F238E27FC236}">
                      <a16:creationId xmlns:a16="http://schemas.microsoft.com/office/drawing/2014/main" id="{B56F2101-222E-4480-9B4E-318D6883C809}"/>
                    </a:ext>
                  </a:extLst>
                </p:cNvPr>
                <p:cNvSpPr/>
                <p:nvPr/>
              </p:nvSpPr>
              <p:spPr bwMode="auto">
                <a:xfrm>
                  <a:off x="2585266" y="4504279"/>
                  <a:ext cx="478971" cy="507548"/>
                </a:xfrm>
                <a:prstGeom prst="rect">
                  <a:avLst/>
                </a:prstGeom>
                <a:solidFill>
                  <a:sysClr val="window" lastClr="FFFFFF">
                    <a:lumMod val="50000"/>
                  </a:sysClr>
                </a:solidFill>
                <a:ln w="25400" cap="flat" cmpd="sng" algn="ctr">
                  <a:noFill/>
                  <a:prstDash val="soli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a:ln>
                      <a:noFill/>
                    </a:ln>
                    <a:solidFill>
                      <a:prstClr val="white"/>
                    </a:solidFill>
                    <a:effectLst/>
                    <a:uLnTx/>
                    <a:uFillTx/>
                    <a:latin typeface="Calibri" panose="020F0502020204030204"/>
                    <a:ea typeface="+mn-ea"/>
                    <a:cs typeface="Arial" pitchFamily="34" charset="0"/>
                  </a:endParaRPr>
                </a:p>
              </p:txBody>
            </p:sp>
            <p:sp>
              <p:nvSpPr>
                <p:cNvPr id="41" name="TextBox 5">
                  <a:extLst>
                    <a:ext uri="{FF2B5EF4-FFF2-40B4-BE49-F238E27FC236}">
                      <a16:creationId xmlns:a16="http://schemas.microsoft.com/office/drawing/2014/main" id="{459E1939-5FA3-4477-9809-AD3174740BF0}"/>
                    </a:ext>
                  </a:extLst>
                </p:cNvPr>
                <p:cNvSpPr txBox="1"/>
                <p:nvPr/>
              </p:nvSpPr>
              <p:spPr>
                <a:xfrm>
                  <a:off x="3093305" y="4450582"/>
                  <a:ext cx="569221" cy="47480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rPr>
                    <a:t>Deaths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rPr>
                    <a:t>59,000</a:t>
                  </a:r>
                  <a:endParaRPr kumimoji="0" lang="en-GB" sz="1200" b="1"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148E98BE-F455-45EB-A501-67CAEF4B6CC3}"/>
                  </a:ext>
                </a:extLst>
              </p:cNvPr>
              <p:cNvGrpSpPr/>
              <p:nvPr/>
            </p:nvGrpSpPr>
            <p:grpSpPr>
              <a:xfrm>
                <a:off x="11024" y="-184543"/>
                <a:ext cx="5136949" cy="4688822"/>
                <a:chOff x="11024" y="-184543"/>
                <a:chExt cx="5136949" cy="4688822"/>
              </a:xfrm>
            </p:grpSpPr>
            <p:grpSp>
              <p:nvGrpSpPr>
                <p:cNvPr id="31" name="Group 30">
                  <a:extLst>
                    <a:ext uri="{FF2B5EF4-FFF2-40B4-BE49-F238E27FC236}">
                      <a16:creationId xmlns:a16="http://schemas.microsoft.com/office/drawing/2014/main" id="{AC2F245B-921A-49EA-82BF-8D394A16D625}"/>
                    </a:ext>
                  </a:extLst>
                </p:cNvPr>
                <p:cNvGrpSpPr/>
                <p:nvPr/>
              </p:nvGrpSpPr>
              <p:grpSpPr>
                <a:xfrm>
                  <a:off x="11024" y="-184543"/>
                  <a:ext cx="5136949" cy="4688822"/>
                  <a:chOff x="11024" y="-184543"/>
                  <a:chExt cx="5136949" cy="4688822"/>
                </a:xfrm>
              </p:grpSpPr>
              <p:grpSp>
                <p:nvGrpSpPr>
                  <p:cNvPr id="33" name="Group 32">
                    <a:extLst>
                      <a:ext uri="{FF2B5EF4-FFF2-40B4-BE49-F238E27FC236}">
                        <a16:creationId xmlns:a16="http://schemas.microsoft.com/office/drawing/2014/main" id="{2B73D38E-D6B5-4FFC-95BB-A701466B072A}"/>
                      </a:ext>
                    </a:extLst>
                  </p:cNvPr>
                  <p:cNvGrpSpPr>
                    <a:grpSpLocks/>
                  </p:cNvGrpSpPr>
                  <p:nvPr/>
                </p:nvGrpSpPr>
                <p:grpSpPr bwMode="auto">
                  <a:xfrm>
                    <a:off x="11024" y="-184543"/>
                    <a:ext cx="3065282" cy="4688822"/>
                    <a:chOff x="11024" y="-184541"/>
                    <a:chExt cx="3064273" cy="4688794"/>
                  </a:xfrm>
                </p:grpSpPr>
                <p:sp>
                  <p:nvSpPr>
                    <p:cNvPr id="37" name="Rectangle 36">
                      <a:extLst>
                        <a:ext uri="{FF2B5EF4-FFF2-40B4-BE49-F238E27FC236}">
                          <a16:creationId xmlns:a16="http://schemas.microsoft.com/office/drawing/2014/main" id="{64A00C40-8DD7-436B-BA6C-673E0DD82A66}"/>
                        </a:ext>
                      </a:extLst>
                    </p:cNvPr>
                    <p:cNvSpPr/>
                    <p:nvPr/>
                  </p:nvSpPr>
                  <p:spPr>
                    <a:xfrm>
                      <a:off x="11024" y="431601"/>
                      <a:ext cx="3054585" cy="4072652"/>
                    </a:xfrm>
                    <a:prstGeom prst="rect">
                      <a:avLst/>
                    </a:prstGeom>
                    <a:solidFill>
                      <a:srgbClr val="33CCCC"/>
                    </a:solidFill>
                    <a:ln w="25400" cap="flat" cmpd="sng" algn="ctr">
                      <a:noFill/>
                      <a:prstDash val="soli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People living with HIV</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7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2.3 million</a:t>
                      </a:r>
                      <a:endParaRPr kumimoji="0" lang="en-GB" sz="11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76A1DE61-C436-4900-BF75-6639B60E8F96}"/>
                        </a:ext>
                      </a:extLst>
                    </p:cNvPr>
                    <p:cNvSpPr/>
                    <p:nvPr/>
                  </p:nvSpPr>
                  <p:spPr>
                    <a:xfrm>
                      <a:off x="2480166" y="1740927"/>
                      <a:ext cx="558012" cy="716963"/>
                    </a:xfrm>
                    <a:prstGeom prst="rect">
                      <a:avLst/>
                    </a:prstGeom>
                    <a:solidFill>
                      <a:srgbClr val="CDC81E"/>
                    </a:solidFill>
                    <a:ln w="25400" cap="flat" cmpd="sng" algn="ctr">
                      <a:noFill/>
                      <a:prstDash val="soli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9C5980A9-A86C-4B74-A233-1E2184FBEEEA}"/>
                        </a:ext>
                      </a:extLst>
                    </p:cNvPr>
                    <p:cNvSpPr/>
                    <p:nvPr/>
                  </p:nvSpPr>
                  <p:spPr>
                    <a:xfrm>
                      <a:off x="2480166" y="-184541"/>
                      <a:ext cx="595131" cy="609617"/>
                    </a:xfrm>
                    <a:prstGeom prst="rect">
                      <a:avLst/>
                    </a:prstGeom>
                    <a:solidFill>
                      <a:srgbClr val="E31837"/>
                    </a:solidFill>
                    <a:ln w="25400" cap="flat" cmpd="sng" algn="ctr">
                      <a:noFill/>
                      <a:prstDash val="soli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34" name="Group 33">
                    <a:extLst>
                      <a:ext uri="{FF2B5EF4-FFF2-40B4-BE49-F238E27FC236}">
                        <a16:creationId xmlns:a16="http://schemas.microsoft.com/office/drawing/2014/main" id="{0EC318A4-7E72-48B5-B429-1823826494EB}"/>
                      </a:ext>
                    </a:extLst>
                  </p:cNvPr>
                  <p:cNvGrpSpPr/>
                  <p:nvPr/>
                </p:nvGrpSpPr>
                <p:grpSpPr>
                  <a:xfrm>
                    <a:off x="3039174" y="2062968"/>
                    <a:ext cx="2108799" cy="506454"/>
                    <a:chOff x="3039174" y="2062968"/>
                    <a:chExt cx="2108799" cy="506454"/>
                  </a:xfrm>
                </p:grpSpPr>
                <p:sp>
                  <p:nvSpPr>
                    <p:cNvPr id="35" name="TextBox 30">
                      <a:extLst>
                        <a:ext uri="{FF2B5EF4-FFF2-40B4-BE49-F238E27FC236}">
                          <a16:creationId xmlns:a16="http://schemas.microsoft.com/office/drawing/2014/main" id="{159FAC96-06CB-4C64-979F-88FE36D11950}"/>
                        </a:ext>
                      </a:extLst>
                    </p:cNvPr>
                    <p:cNvSpPr txBox="1"/>
                    <p:nvPr/>
                  </p:nvSpPr>
                  <p:spPr>
                    <a:xfrm>
                      <a:off x="3239973" y="2062968"/>
                      <a:ext cx="1908000" cy="506454"/>
                    </a:xfrm>
                    <a:prstGeom prst="rect">
                      <a:avLst/>
                    </a:prstGeom>
                    <a:noFill/>
                    <a:ln w="19050">
                      <a:solidFill>
                        <a:srgbClr val="D2C81E"/>
                      </a:solidFill>
                      <a:prstDash val="sysDash"/>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Children living with HIV </a:t>
                      </a:r>
                    </a:p>
                    <a:p>
                      <a:pPr marL="0" marR="0" lvl="0" indent="0" algn="l"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79,000</a:t>
                      </a:r>
                      <a:endParaRPr kumimoji="0" lang="en-GB" sz="1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50E212C8-FB2E-44F5-8693-F7752266592B}"/>
                        </a:ext>
                      </a:extLst>
                    </p:cNvPr>
                    <p:cNvCxnSpPr>
                      <a:cxnSpLocks/>
                      <a:stCxn id="38" idx="3"/>
                      <a:endCxn id="35" idx="1"/>
                    </p:cNvCxnSpPr>
                    <p:nvPr/>
                  </p:nvCxnSpPr>
                  <p:spPr>
                    <a:xfrm>
                      <a:off x="3039174" y="2099421"/>
                      <a:ext cx="200799" cy="216774"/>
                    </a:xfrm>
                    <a:prstGeom prst="line">
                      <a:avLst/>
                    </a:prstGeom>
                    <a:noFill/>
                    <a:ln w="25400" cap="flat" cmpd="sng" algn="ctr">
                      <a:solidFill>
                        <a:srgbClr val="D2C81E"/>
                      </a:solidFill>
                      <a:prstDash val="sysDash"/>
                    </a:ln>
                    <a:effectLst/>
                  </p:spPr>
                </p:cxnSp>
              </p:grpSp>
            </p:grpSp>
            <p:sp>
              <p:nvSpPr>
                <p:cNvPr id="32" name="TextBox 35">
                  <a:extLst>
                    <a:ext uri="{FF2B5EF4-FFF2-40B4-BE49-F238E27FC236}">
                      <a16:creationId xmlns:a16="http://schemas.microsoft.com/office/drawing/2014/main" id="{8C8B04B3-7AA8-4910-A422-5780C3C0635A}"/>
                    </a:ext>
                  </a:extLst>
                </p:cNvPr>
                <p:cNvSpPr txBox="1"/>
                <p:nvPr/>
              </p:nvSpPr>
              <p:spPr>
                <a:xfrm>
                  <a:off x="3114907" y="0"/>
                  <a:ext cx="704043" cy="696373"/>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31837"/>
                      </a:solidFill>
                      <a:effectLst/>
                      <a:uLnTx/>
                      <a:uFillTx/>
                      <a:latin typeface="Arial" panose="020B0604020202020204" pitchFamily="34" charset="0"/>
                      <a:cs typeface="Arial" panose="020B0604020202020204" pitchFamily="34" charset="0"/>
                    </a:rPr>
                    <a:t>New HIV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31837"/>
                      </a:solidFill>
                      <a:effectLst/>
                      <a:uLnTx/>
                      <a:uFillTx/>
                      <a:latin typeface="Arial" panose="020B0604020202020204" pitchFamily="34" charset="0"/>
                      <a:cs typeface="Arial" panose="020B0604020202020204" pitchFamily="34" charset="0"/>
                    </a:rPr>
                    <a:t>infections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1837"/>
                      </a:solidFill>
                      <a:effectLst/>
                      <a:uLnTx/>
                      <a:uFillTx/>
                      <a:latin typeface="Arial" panose="020B0604020202020204" pitchFamily="34" charset="0"/>
                      <a:cs typeface="Arial" panose="020B0604020202020204" pitchFamily="34" charset="0"/>
                    </a:rPr>
                    <a:t>69,000</a:t>
                  </a:r>
                </a:p>
              </p:txBody>
            </p:sp>
          </p:grpSp>
        </p:grpSp>
        <p:sp>
          <p:nvSpPr>
            <p:cNvPr id="28" name="Rectangle 27">
              <a:extLst>
                <a:ext uri="{FF2B5EF4-FFF2-40B4-BE49-F238E27FC236}">
                  <a16:creationId xmlns:a16="http://schemas.microsoft.com/office/drawing/2014/main" id="{E703E459-9A58-4C6C-A798-125E3E1F7332}"/>
                </a:ext>
              </a:extLst>
            </p:cNvPr>
            <p:cNvSpPr/>
            <p:nvPr/>
          </p:nvSpPr>
          <p:spPr bwMode="auto">
            <a:xfrm>
              <a:off x="0" y="2689724"/>
              <a:ext cx="1692000" cy="1692000"/>
            </a:xfrm>
            <a:prstGeom prst="rect">
              <a:avLst/>
            </a:prstGeom>
            <a:solidFill>
              <a:srgbClr val="FFAFFF"/>
            </a:solidFill>
            <a:ln w="25400" cap="flat" cmpd="sng" algn="ctr">
              <a:noFill/>
              <a:prstDash val="soli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Women living with HIV</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7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994,000</a:t>
              </a:r>
            </a:p>
          </p:txBody>
        </p:sp>
      </p:grpSp>
    </p:spTree>
    <p:extLst>
      <p:ext uri="{BB962C8B-B14F-4D97-AF65-F5344CB8AC3E}">
        <p14:creationId xmlns:p14="http://schemas.microsoft.com/office/powerpoint/2010/main" val="4008746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50</a:t>
            </a:fld>
            <a:endParaRPr lang="th-TH" dirty="0"/>
          </a:p>
        </p:txBody>
      </p:sp>
      <p:sp>
        <p:nvSpPr>
          <p:cNvPr id="3" name="Title 2"/>
          <p:cNvSpPr>
            <a:spLocks noGrp="1"/>
          </p:cNvSpPr>
          <p:nvPr>
            <p:ph type="title"/>
          </p:nvPr>
        </p:nvSpPr>
        <p:spPr>
          <a:xfrm>
            <a:off x="263352" y="1499604"/>
            <a:ext cx="11103024" cy="849276"/>
          </a:xfrm>
        </p:spPr>
        <p:txBody>
          <a:bodyPr/>
          <a:lstStyle/>
          <a:p>
            <a:r>
              <a:rPr lang="en-US" dirty="0"/>
              <a:t>Number of Needle and Syringe Programme (NSP) and Opioid Substitution Therapy sites (OST), 2011–2014</a:t>
            </a:r>
            <a:br>
              <a:rPr lang="en-US" dirty="0"/>
            </a:br>
            <a:endParaRPr lang="en-GB" dirty="0"/>
          </a:p>
        </p:txBody>
      </p:sp>
      <p:sp>
        <p:nvSpPr>
          <p:cNvPr id="5" name="Rectangle 4"/>
          <p:cNvSpPr/>
          <p:nvPr/>
        </p:nvSpPr>
        <p:spPr>
          <a:xfrm>
            <a:off x="191344" y="6615960"/>
            <a:ext cx="7848872" cy="215444"/>
          </a:xfrm>
          <a:prstGeom prst="rect">
            <a:avLst/>
          </a:prstGeom>
        </p:spPr>
        <p:txBody>
          <a:bodyPr wrap="square">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Global AIDS Response Progress Reporting</a:t>
            </a:r>
            <a:endParaRPr lang="en-GB" sz="8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838455959"/>
              </p:ext>
            </p:extLst>
          </p:nvPr>
        </p:nvGraphicFramePr>
        <p:xfrm>
          <a:off x="1888796" y="2348880"/>
          <a:ext cx="8383668"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6128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51</a:t>
            </a:fld>
            <a:endParaRPr lang="th-TH" dirty="0"/>
          </a:p>
        </p:txBody>
      </p:sp>
      <p:sp>
        <p:nvSpPr>
          <p:cNvPr id="3" name="Title 2"/>
          <p:cNvSpPr>
            <a:spLocks noGrp="1"/>
          </p:cNvSpPr>
          <p:nvPr>
            <p:ph type="title"/>
          </p:nvPr>
        </p:nvSpPr>
        <p:spPr>
          <a:xfrm>
            <a:off x="263352" y="1499604"/>
            <a:ext cx="11377264" cy="777268"/>
          </a:xfrm>
        </p:spPr>
        <p:txBody>
          <a:bodyPr/>
          <a:lstStyle/>
          <a:p>
            <a:r>
              <a:rPr lang="en-US" dirty="0"/>
              <a:t>Number of needle/syringes distributed per person who inject drugs per year, 2008-2018</a:t>
            </a:r>
            <a:br>
              <a:rPr lang="en-US" dirty="0"/>
            </a:br>
            <a:endParaRPr lang="en-GB" dirty="0"/>
          </a:p>
        </p:txBody>
      </p:sp>
      <p:sp>
        <p:nvSpPr>
          <p:cNvPr id="5" name="TextBox 1"/>
          <p:cNvSpPr txBox="1"/>
          <p:nvPr/>
        </p:nvSpPr>
        <p:spPr>
          <a:xfrm>
            <a:off x="-24680" y="6358557"/>
            <a:ext cx="11161240" cy="4994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WHO, UNAIDS, &amp; UNICEF. (2009). Towards Universal Access: Scaling up Priority HIV/AIDS Interventions in the Health Sector- Progress Report 2009; 2)  WHO, UNAIDS, &amp; UNICEF. (2010). Towards Universal Access: Scaling up Priority HIV/AIDS Interventions in the Health Sector - Progress Report 2010; 3)  WHO, UNAIDS, &amp; UNICEF. (2011). Global HIV/AIDS Response Epidemic Update and Health Sector Progress towards Universal Access Progress Report 2011; 4) National AIDS Control Organization India. (2012). Global AIDS Response Progress Report: India; and 5)</a:t>
            </a:r>
            <a:r>
              <a:rPr lang="en-US" sz="800" dirty="0"/>
              <a:t> Global AIDS Monitoring Reporting</a:t>
            </a:r>
          </a:p>
          <a:p>
            <a:endParaRPr lang="en-US" sz="800" dirty="0">
              <a:latin typeface="Arial" pitchFamily="34" charset="0"/>
              <a:cs typeface="Arial" pitchFamily="34" charset="0"/>
            </a:endParaRPr>
          </a:p>
        </p:txBody>
      </p:sp>
      <p:grpSp>
        <p:nvGrpSpPr>
          <p:cNvPr id="7" name="Group 6"/>
          <p:cNvGrpSpPr/>
          <p:nvPr/>
        </p:nvGrpSpPr>
        <p:grpSpPr>
          <a:xfrm>
            <a:off x="9061470" y="3796114"/>
            <a:ext cx="2744052" cy="2172840"/>
            <a:chOff x="0" y="146270"/>
            <a:chExt cx="2774156" cy="2838067"/>
          </a:xfrm>
        </p:grpSpPr>
        <p:sp>
          <p:nvSpPr>
            <p:cNvPr id="8" name="Rounded Rectangle 7"/>
            <p:cNvSpPr/>
            <p:nvPr/>
          </p:nvSpPr>
          <p:spPr>
            <a:xfrm>
              <a:off x="0" y="1049012"/>
              <a:ext cx="2759063" cy="965154"/>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400" kern="0">
                  <a:solidFill>
                    <a:sysClr val="windowText" lastClr="000000"/>
                  </a:solidFill>
                  <a:latin typeface="Arial" pitchFamily="34" charset="0"/>
                  <a:cs typeface="Arial" pitchFamily="34" charset="0"/>
                </a:rPr>
                <a:t>Medium coverage: &gt;100–&lt;200 syringes per PWID per year</a:t>
              </a:r>
            </a:p>
          </p:txBody>
        </p:sp>
        <p:sp>
          <p:nvSpPr>
            <p:cNvPr id="9" name="Rounded Rectangle 8"/>
            <p:cNvSpPr/>
            <p:nvPr/>
          </p:nvSpPr>
          <p:spPr>
            <a:xfrm>
              <a:off x="15092" y="2067280"/>
              <a:ext cx="2759064" cy="917057"/>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400" kern="0">
                  <a:solidFill>
                    <a:sysClr val="windowText" lastClr="000000"/>
                  </a:solidFill>
                  <a:latin typeface="Arial" pitchFamily="34" charset="0"/>
                  <a:cs typeface="Arial" pitchFamily="34" charset="0"/>
                </a:rPr>
                <a:t>Low coverage: &lt;100 syringes per PWID per year</a:t>
              </a:r>
            </a:p>
          </p:txBody>
        </p:sp>
        <p:sp>
          <p:nvSpPr>
            <p:cNvPr id="10" name="Rounded Rectangle 9"/>
            <p:cNvSpPr/>
            <p:nvPr/>
          </p:nvSpPr>
          <p:spPr>
            <a:xfrm>
              <a:off x="15092" y="146270"/>
              <a:ext cx="2759064" cy="843534"/>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400" kern="0" dirty="0">
                  <a:solidFill>
                    <a:sysClr val="windowText" lastClr="000000"/>
                  </a:solidFill>
                  <a:latin typeface="Arial" pitchFamily="34" charset="0"/>
                  <a:cs typeface="Arial" pitchFamily="34" charset="0"/>
                </a:rPr>
                <a:t>High coverage: &gt;200 syringes per PWID per year</a:t>
              </a:r>
            </a:p>
          </p:txBody>
        </p:sp>
      </p:grpSp>
      <p:graphicFrame>
        <p:nvGraphicFramePr>
          <p:cNvPr id="11" name="Chart 10"/>
          <p:cNvGraphicFramePr>
            <a:graphicFrameLocks noGrp="1"/>
          </p:cNvGraphicFramePr>
          <p:nvPr>
            <p:extLst>
              <p:ext uri="{D42A27DB-BD31-4B8C-83A1-F6EECF244321}">
                <p14:modId xmlns:p14="http://schemas.microsoft.com/office/powerpoint/2010/main" val="1175289733"/>
              </p:ext>
            </p:extLst>
          </p:nvPr>
        </p:nvGraphicFramePr>
        <p:xfrm>
          <a:off x="695400" y="2356168"/>
          <a:ext cx="8208912" cy="38811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7993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52</a:t>
            </a:fld>
            <a:endParaRPr lang="th-TH" dirty="0"/>
          </a:p>
        </p:txBody>
      </p:sp>
      <p:sp>
        <p:nvSpPr>
          <p:cNvPr id="3" name="Title 2"/>
          <p:cNvSpPr>
            <a:spLocks noGrp="1"/>
          </p:cNvSpPr>
          <p:nvPr>
            <p:ph type="title"/>
          </p:nvPr>
        </p:nvSpPr>
        <p:spPr>
          <a:xfrm>
            <a:off x="263352" y="1506050"/>
            <a:ext cx="11593288" cy="504000"/>
          </a:xfrm>
        </p:spPr>
        <p:txBody>
          <a:bodyPr/>
          <a:lstStyle/>
          <a:p>
            <a:r>
              <a:rPr lang="en-US" dirty="0"/>
              <a:t>Proportion of key populations who received an HIV test in the last 12 months and knew their results (</a:t>
            </a:r>
            <a:r>
              <a:rPr lang="en-US" i="1" dirty="0"/>
              <a:t>Targeted Intervention programme data</a:t>
            </a:r>
            <a:r>
              <a:rPr lang="en-US" dirty="0"/>
              <a:t>), 2011-2014</a:t>
            </a:r>
            <a:br>
              <a:rPr lang="en-US" dirty="0"/>
            </a:br>
            <a:endParaRPr lang="en-GB" dirty="0"/>
          </a:p>
        </p:txBody>
      </p:sp>
      <p:sp>
        <p:nvSpPr>
          <p:cNvPr id="5" name="TextBox 1"/>
          <p:cNvSpPr txBox="1"/>
          <p:nvPr/>
        </p:nvSpPr>
        <p:spPr>
          <a:xfrm>
            <a:off x="119336" y="6425952"/>
            <a:ext cx="10441160" cy="432048"/>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Programme data </a:t>
            </a:r>
            <a:r>
              <a:rPr lang="en-US" sz="800" dirty="0">
                <a:solidFill>
                  <a:prstClr val="black"/>
                </a:solidFill>
              </a:rPr>
              <a:t>received from  UNAIDS India country office as part of preparation for the UNAIDS Regional Management Meeting, Bangkok, October 2012; and 2) National Programme data- Targeted Intervention Programme data reported through CMIS – as cited in GARPR 2014.</a:t>
            </a:r>
            <a:endParaRPr lang="en-GB" sz="800" dirty="0"/>
          </a:p>
          <a:p>
            <a:r>
              <a:rPr lang="en-US" sz="800" dirty="0">
                <a:latin typeface="Arial" pitchFamily="34" charset="0"/>
                <a:cs typeface="Arial" pitchFamily="34" charset="0"/>
              </a:rPr>
              <a:t> </a:t>
            </a:r>
            <a:endParaRPr lang="en-US" sz="800" dirty="0">
              <a:solidFill>
                <a:srgbClr val="FF0000"/>
              </a:solidFill>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945675149"/>
              </p:ext>
            </p:extLst>
          </p:nvPr>
        </p:nvGraphicFramePr>
        <p:xfrm>
          <a:off x="1847528" y="2708920"/>
          <a:ext cx="8136904"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6120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53</a:t>
            </a:fld>
            <a:endParaRPr lang="th-TH" dirty="0">
              <a:solidFill>
                <a:prstClr val="black">
                  <a:tint val="75000"/>
                </a:prstClr>
              </a:solidFill>
            </a:endParaRPr>
          </a:p>
        </p:txBody>
      </p:sp>
      <p:sp>
        <p:nvSpPr>
          <p:cNvPr id="3" name="Title 2"/>
          <p:cNvSpPr>
            <a:spLocks noGrp="1"/>
          </p:cNvSpPr>
          <p:nvPr>
            <p:ph type="title"/>
          </p:nvPr>
        </p:nvSpPr>
        <p:spPr>
          <a:xfrm>
            <a:off x="263352" y="1556792"/>
            <a:ext cx="10945216" cy="864096"/>
          </a:xfrm>
        </p:spPr>
        <p:txBody>
          <a:bodyPr/>
          <a:lstStyle/>
          <a:p>
            <a:r>
              <a:rPr lang="en-US" dirty="0"/>
              <a:t>Proportion of key populations and other high-risk groups tested for HIV at  Integrated Council and Testing Centers (ICTCs), up to September 2015-16</a:t>
            </a:r>
            <a:endParaRPr lang="en-GB" dirty="0"/>
          </a:p>
        </p:txBody>
      </p:sp>
      <p:sp>
        <p:nvSpPr>
          <p:cNvPr id="5" name="TextBox 1"/>
          <p:cNvSpPr txBox="1"/>
          <p:nvPr/>
        </p:nvSpPr>
        <p:spPr>
          <a:xfrm>
            <a:off x="119336" y="6578957"/>
            <a:ext cx="7972683" cy="1800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National AIDS Control Organization (NACO). (2016). Annual Report 2015-16</a:t>
            </a:r>
          </a:p>
        </p:txBody>
      </p:sp>
      <p:graphicFrame>
        <p:nvGraphicFramePr>
          <p:cNvPr id="6" name="Chart 5"/>
          <p:cNvGraphicFramePr>
            <a:graphicFrameLocks/>
          </p:cNvGraphicFramePr>
          <p:nvPr>
            <p:extLst>
              <p:ext uri="{D42A27DB-BD31-4B8C-83A1-F6EECF244321}">
                <p14:modId xmlns:p14="http://schemas.microsoft.com/office/powerpoint/2010/main" val="2933124059"/>
              </p:ext>
            </p:extLst>
          </p:nvPr>
        </p:nvGraphicFramePr>
        <p:xfrm>
          <a:off x="2063552" y="2492896"/>
          <a:ext cx="7848872" cy="388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3214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10153129" cy="504000"/>
          </a:xfrm>
        </p:spPr>
        <p:txBody>
          <a:bodyPr/>
          <a:lstStyle/>
          <a:p>
            <a:r>
              <a:rPr lang="en-US" dirty="0"/>
              <a:t>Treatment cascade, 2019</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54</a:t>
            </a:fld>
            <a:endParaRPr lang="th-TH" dirty="0">
              <a:solidFill>
                <a:prstClr val="black">
                  <a:tint val="75000"/>
                </a:prstClr>
              </a:solidFill>
              <a:latin typeface="Arial"/>
              <a:cs typeface="Cordia New" panose="020B0304020202020204" pitchFamily="34" charset="-34"/>
            </a:endParaRPr>
          </a:p>
        </p:txBody>
      </p:sp>
      <p:graphicFrame>
        <p:nvGraphicFramePr>
          <p:cNvPr id="6" name="Chart 5">
            <a:extLst>
              <a:ext uri="{FF2B5EF4-FFF2-40B4-BE49-F238E27FC236}">
                <a16:creationId xmlns:a16="http://schemas.microsoft.com/office/drawing/2014/main" id="{F28B5305-353A-4324-A757-9135A4ED262E}"/>
              </a:ext>
            </a:extLst>
          </p:cNvPr>
          <p:cNvGraphicFramePr>
            <a:graphicFrameLocks noGrp="1"/>
          </p:cNvGraphicFramePr>
          <p:nvPr>
            <p:extLst>
              <p:ext uri="{D42A27DB-BD31-4B8C-83A1-F6EECF244321}">
                <p14:modId xmlns:p14="http://schemas.microsoft.com/office/powerpoint/2010/main" val="714623424"/>
              </p:ext>
            </p:extLst>
          </p:nvPr>
        </p:nvGraphicFramePr>
        <p:xfrm>
          <a:off x="731404" y="2348879"/>
          <a:ext cx="10729192" cy="400905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EE146A8-C6CE-42F2-93CC-A51BB6905038}"/>
              </a:ext>
            </a:extLst>
          </p:cNvPr>
          <p:cNvSpPr/>
          <p:nvPr/>
        </p:nvSpPr>
        <p:spPr>
          <a:xfrm>
            <a:off x="119336" y="6357939"/>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1. </a:t>
            </a:r>
            <a:r>
              <a:rPr lang="en-GB" sz="900" dirty="0">
                <a:solidFill>
                  <a:srgbClr val="000000"/>
                </a:solidFill>
                <a:latin typeface="Arial" panose="020B0604020202020204" pitchFamily="34" charset="0"/>
                <a:ea typeface="Times New Roman" panose="02020603050405020304" pitchFamily="18" charset="0"/>
              </a:rPr>
              <a:t>National AIDS Control Organization &amp; ICMR-National Institute of Medical Statistics (2020). India HIV Estimates 2019: Report. New Delhi: NACO, Ministry of Health and Family Welfare, Government of India, and 2. Global AIDS Monitoring (GAM) 2020</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4323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8402672" cy="790588"/>
          </a:xfrm>
        </p:spPr>
        <p:txBody>
          <a:bodyPr/>
          <a:lstStyle/>
          <a:p>
            <a:r>
              <a:rPr lang="en-US" dirty="0"/>
              <a:t>ART scale up, 2004-2019</a:t>
            </a:r>
            <a:br>
              <a:rPr lang="en-US" dirty="0"/>
            </a:br>
            <a:r>
              <a:rPr lang="en-US" dirty="0"/>
              <a:t>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Rectangle 7">
            <a:extLst>
              <a:ext uri="{FF2B5EF4-FFF2-40B4-BE49-F238E27FC236}">
                <a16:creationId xmlns:a16="http://schemas.microsoft.com/office/drawing/2014/main" id="{33219C37-7BF5-4E42-BB3C-77E552D2AA7D}"/>
              </a:ext>
            </a:extLst>
          </p:cNvPr>
          <p:cNvSpPr/>
          <p:nvPr/>
        </p:nvSpPr>
        <p:spPr>
          <a:xfrm>
            <a:off x="263352" y="6540501"/>
            <a:ext cx="8153400"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pitchFamily="34" charset="0"/>
              </a:rPr>
              <a:t>Source: </a:t>
            </a:r>
            <a:r>
              <a:rPr kumimoji="0" lang="en-US" sz="800" b="0" i="0" u="none" strike="noStrike" kern="1200" cap="none" spc="0" normalizeH="0" baseline="0" noProof="0" dirty="0">
                <a:ln>
                  <a:noFill/>
                </a:ln>
                <a:solidFill>
                  <a:srgbClr val="000000"/>
                </a:solidFill>
                <a:effectLst/>
                <a:uLnTx/>
                <a:uFillTx/>
                <a:latin typeface="Arial"/>
                <a:ea typeface="+mn-ea"/>
                <a:cs typeface="Arial" pitchFamily="34" charset="0"/>
              </a:rPr>
              <a:t>Prepared by </a:t>
            </a:r>
            <a:r>
              <a:rPr kumimoji="0" lang="en-US" sz="800" b="0" i="0" u="none" strike="noStrike" kern="1200" cap="none" spc="0" normalizeH="0" baseline="0" noProof="0" dirty="0">
                <a:ln>
                  <a:noFill/>
                </a:ln>
                <a:solidFill>
                  <a:srgbClr val="000000"/>
                </a:solidFill>
                <a:effectLst/>
                <a:uLnTx/>
                <a:uFillTx/>
                <a:latin typeface="Arial"/>
                <a:ea typeface="+mn-ea"/>
                <a:cs typeface="Arial" pitchFamily="34" charset="0"/>
                <a:hlinkClick r:id="rId3"/>
              </a:rPr>
              <a:t>www.aidsdatahub.org</a:t>
            </a:r>
            <a:r>
              <a:rPr kumimoji="0" lang="en-US" sz="800" b="0" i="0" u="none" strike="noStrike" kern="1200" cap="none" spc="0" normalizeH="0" baseline="0" noProof="0" dirty="0">
                <a:ln>
                  <a:noFill/>
                </a:ln>
                <a:solidFill>
                  <a:srgbClr val="000000"/>
                </a:solidFill>
                <a:effectLst/>
                <a:uLnTx/>
                <a:uFillTx/>
                <a:latin typeface="Arial"/>
                <a:ea typeface="+mn-ea"/>
                <a:cs typeface="Arial" pitchFamily="34" charset="0"/>
              </a:rPr>
              <a:t>  based on UNAIDS HIV Estimates and </a:t>
            </a:r>
            <a:r>
              <a:rPr kumimoji="0" lang="en-US" sz="800" b="0" i="0" u="none" strike="noStrike" kern="1200" cap="none" spc="0" normalizeH="0" baseline="0" noProof="0" dirty="0">
                <a:ln>
                  <a:noFill/>
                </a:ln>
                <a:solidFill>
                  <a:prstClr val="black"/>
                </a:solidFill>
                <a:effectLst/>
                <a:uLnTx/>
                <a:uFillTx/>
                <a:latin typeface="Arial"/>
                <a:ea typeface="+mn-ea"/>
                <a:cs typeface="Arial" pitchFamily="34" charset="0"/>
              </a:rPr>
              <a:t>Global AIDS Monitoring</a:t>
            </a:r>
            <a:endParaRPr kumimoji="0" lang="en-GB" sz="800" b="0" i="0" u="none" strike="noStrike" kern="1200" cap="none" spc="0" normalizeH="0" baseline="0" noProof="0" dirty="0">
              <a:ln>
                <a:noFill/>
              </a:ln>
              <a:solidFill>
                <a:prstClr val="black"/>
              </a:solidFill>
              <a:effectLst/>
              <a:uLnTx/>
              <a:uFillTx/>
              <a:latin typeface="Arial"/>
              <a:ea typeface="+mn-ea"/>
              <a:cs typeface="Cordia New" pitchFamily="34" charset="-34"/>
            </a:endParaRPr>
          </a:p>
        </p:txBody>
      </p:sp>
      <p:graphicFrame>
        <p:nvGraphicFramePr>
          <p:cNvPr id="7" name="Chart 6">
            <a:extLst>
              <a:ext uri="{FF2B5EF4-FFF2-40B4-BE49-F238E27FC236}">
                <a16:creationId xmlns:a16="http://schemas.microsoft.com/office/drawing/2014/main" id="{59101D32-CFC5-4C3B-ADA9-D1598112F25F}"/>
              </a:ext>
            </a:extLst>
          </p:cNvPr>
          <p:cNvGraphicFramePr>
            <a:graphicFrameLocks/>
          </p:cNvGraphicFramePr>
          <p:nvPr>
            <p:extLst>
              <p:ext uri="{D42A27DB-BD31-4B8C-83A1-F6EECF244321}">
                <p14:modId xmlns:p14="http://schemas.microsoft.com/office/powerpoint/2010/main" val="2050665306"/>
              </p:ext>
            </p:extLst>
          </p:nvPr>
        </p:nvGraphicFramePr>
        <p:xfrm>
          <a:off x="1019436" y="1985553"/>
          <a:ext cx="10153128" cy="43723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401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59" y="1484784"/>
            <a:ext cx="11391057" cy="504000"/>
          </a:xfrm>
        </p:spPr>
        <p:txBody>
          <a:bodyPr/>
          <a:lstStyle/>
          <a:p>
            <a:r>
              <a:rPr lang="en-US" dirty="0"/>
              <a:t>Estimated pregnant women living with HIV, pregnant women receiving ARVs, and PMTCT coverage, 2019</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56</a:t>
            </a:fld>
            <a:endParaRPr lang="th-TH" dirty="0">
              <a:solidFill>
                <a:prstClr val="black">
                  <a:tint val="75000"/>
                </a:prstClr>
              </a:solidFill>
              <a:latin typeface="Arial"/>
              <a:cs typeface="Cordia New" panose="020B0304020202020204" pitchFamily="34" charset="-34"/>
            </a:endParaRPr>
          </a:p>
        </p:txBody>
      </p:sp>
      <p:sp>
        <p:nvSpPr>
          <p:cNvPr id="4" name="Rectangle 3">
            <a:extLst>
              <a:ext uri="{FF2B5EF4-FFF2-40B4-BE49-F238E27FC236}">
                <a16:creationId xmlns:a16="http://schemas.microsoft.com/office/drawing/2014/main" id="{982E30BC-8DBE-436E-A250-0356C4F3422D}"/>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1. </a:t>
            </a:r>
            <a:r>
              <a:rPr lang="en-GB" sz="900" dirty="0">
                <a:solidFill>
                  <a:srgbClr val="000000"/>
                </a:solidFill>
                <a:latin typeface="Arial" panose="020B0604020202020204" pitchFamily="34" charset="0"/>
                <a:ea typeface="Times New Roman" panose="02020603050405020304" pitchFamily="18" charset="0"/>
              </a:rPr>
              <a:t>National AIDS Control Organization &amp; ICMR-National Institute of Medical Statistics (2020). India HIV Estimates 2019: Report. New Delhi: NACO, Ministry of Health and Family Welfare, Government of India, and 2. Global AIDS Monitoring (GAM) 2020</a:t>
            </a:r>
            <a:endParaRPr lang="en-US" sz="1200" dirty="0">
              <a:latin typeface="Times New Roman" panose="02020603050405020304" pitchFamily="18" charset="0"/>
              <a:ea typeface="Times New Roman" panose="02020603050405020304" pitchFamily="18" charset="0"/>
            </a:endParaRPr>
          </a:p>
        </p:txBody>
      </p:sp>
      <p:graphicFrame>
        <p:nvGraphicFramePr>
          <p:cNvPr id="9" name="Chart 8">
            <a:extLst>
              <a:ext uri="{FF2B5EF4-FFF2-40B4-BE49-F238E27FC236}">
                <a16:creationId xmlns:a16="http://schemas.microsoft.com/office/drawing/2014/main" id="{FCDE40A4-6C42-4C00-84BC-DF935288CF10}"/>
              </a:ext>
            </a:extLst>
          </p:cNvPr>
          <p:cNvGraphicFramePr>
            <a:graphicFrameLocks noGrp="1"/>
          </p:cNvGraphicFramePr>
          <p:nvPr>
            <p:extLst>
              <p:ext uri="{D42A27DB-BD31-4B8C-83A1-F6EECF244321}">
                <p14:modId xmlns:p14="http://schemas.microsoft.com/office/powerpoint/2010/main" val="114771361"/>
              </p:ext>
            </p:extLst>
          </p:nvPr>
        </p:nvGraphicFramePr>
        <p:xfrm>
          <a:off x="1775520" y="2348880"/>
          <a:ext cx="8424936" cy="4009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3906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5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0652" rtl="0" eaLnBrk="1" fontAlgn="auto" latinLnBrk="0" hangingPunct="1">
                <a:lnSpc>
                  <a:spcPct val="100000"/>
                </a:lnSpc>
                <a:spcBef>
                  <a:spcPts val="0"/>
                </a:spcBef>
                <a:spcAft>
                  <a:spcPts val="0"/>
                </a:spcAft>
                <a:buClrTx/>
                <a:buSzTx/>
                <a:buFontTx/>
                <a:buNone/>
                <a:tabLst/>
                <a:defRPr/>
              </a:pPr>
              <a:t>57</a:t>
            </a:fld>
            <a:endParaRPr kumimoji="0" lang="th-TH" sz="15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4" name="Rectangle 3">
            <a:extLst>
              <a:ext uri="{FF2B5EF4-FFF2-40B4-BE49-F238E27FC236}">
                <a16:creationId xmlns:a16="http://schemas.microsoft.com/office/drawing/2014/main" id="{774BA93B-CC5B-4ADF-93C5-ADC8CEB8512F}"/>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1. </a:t>
            </a:r>
            <a:r>
              <a:rPr lang="en-GB" sz="900" dirty="0">
                <a:solidFill>
                  <a:srgbClr val="000000"/>
                </a:solidFill>
                <a:latin typeface="Arial" panose="020B0604020202020204" pitchFamily="34" charset="0"/>
                <a:ea typeface="Times New Roman" panose="02020603050405020304" pitchFamily="18" charset="0"/>
              </a:rPr>
              <a:t>National AIDS Control Organization &amp; ICMR-National Institute of Medical Statistics (2020). India HIV Estimates 2019: Report. New Delhi: NACO, Ministry of Health and Family Welfare, Government of India, and 2. Global AIDS Monitoring (GAM) 2020</a:t>
            </a:r>
            <a:endParaRPr lang="en-US" sz="1200" dirty="0">
              <a:latin typeface="Times New Roman" panose="02020603050405020304" pitchFamily="18" charset="0"/>
              <a:ea typeface="Times New Roman" panose="02020603050405020304" pitchFamily="18" charset="0"/>
            </a:endParaRPr>
          </a:p>
        </p:txBody>
      </p:sp>
      <p:graphicFrame>
        <p:nvGraphicFramePr>
          <p:cNvPr id="8" name="Chart 7">
            <a:extLst>
              <a:ext uri="{FF2B5EF4-FFF2-40B4-BE49-F238E27FC236}">
                <a16:creationId xmlns:a16="http://schemas.microsoft.com/office/drawing/2014/main" id="{815C2C52-485D-42AC-A1BC-903D7FD6D37F}"/>
              </a:ext>
            </a:extLst>
          </p:cNvPr>
          <p:cNvGraphicFramePr>
            <a:graphicFrameLocks/>
          </p:cNvGraphicFramePr>
          <p:nvPr>
            <p:extLst>
              <p:ext uri="{D42A27DB-BD31-4B8C-83A1-F6EECF244321}">
                <p14:modId xmlns:p14="http://schemas.microsoft.com/office/powerpoint/2010/main" val="1484840347"/>
              </p:ext>
            </p:extLst>
          </p:nvPr>
        </p:nvGraphicFramePr>
        <p:xfrm>
          <a:off x="2531604" y="1920129"/>
          <a:ext cx="7128792" cy="44157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5236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58</a:t>
            </a:fld>
            <a:endParaRPr lang="th-TH" dirty="0"/>
          </a:p>
        </p:txBody>
      </p:sp>
      <p:sp>
        <p:nvSpPr>
          <p:cNvPr id="3" name="Rectangle 2"/>
          <p:cNvSpPr txBox="1">
            <a:spLocks noChangeArrowheads="1"/>
          </p:cNvSpPr>
          <p:nvPr/>
        </p:nvSpPr>
        <p:spPr>
          <a:xfrm>
            <a:off x="1981200" y="2029544"/>
            <a:ext cx="82296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4000">
                <a:solidFill>
                  <a:srgbClr val="C00000"/>
                </a:solidFill>
              </a:rPr>
              <a:t>THANK YOU</a:t>
            </a:r>
          </a:p>
          <a:p>
            <a:pPr algn="ctr">
              <a:buFontTx/>
              <a:buNone/>
            </a:pPr>
            <a:endParaRPr lang="en-US" sz="4000">
              <a:solidFill>
                <a:srgbClr val="C00000"/>
              </a:solidFill>
            </a:endParaRPr>
          </a:p>
          <a:p>
            <a:pPr algn="ctr">
              <a:buFontTx/>
              <a:buNone/>
            </a:pPr>
            <a:r>
              <a:rPr lang="en-US" sz="2800">
                <a:solidFill>
                  <a:srgbClr val="C00000"/>
                </a:solidFill>
              </a:rPr>
              <a:t>slides compiled by </a:t>
            </a:r>
            <a:r>
              <a:rPr lang="en-US" sz="2800" u="sng">
                <a:solidFill>
                  <a:srgbClr val="C00000"/>
                </a:solidFill>
                <a:hlinkClick r:id="rId3"/>
              </a:rPr>
              <a:t>www.aidsdatahub.org</a:t>
            </a:r>
            <a:endParaRPr lang="en-US" sz="2800" u="sng">
              <a:solidFill>
                <a:srgbClr val="C00000"/>
              </a:solidFill>
            </a:endParaRPr>
          </a:p>
          <a:p>
            <a:pPr algn="ctr">
              <a:buFontTx/>
              <a:buNone/>
            </a:pPr>
            <a:endParaRPr lang="en-US" sz="1000" u="sng">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a:buFontTx/>
              <a:buNone/>
            </a:pPr>
            <a:r>
              <a:rPr lang="en-US" sz="1400" i="1">
                <a:solidFill>
                  <a:srgbClr val="C00000"/>
                </a:solidFill>
              </a:rPr>
              <a:t>Please acknowledge </a:t>
            </a:r>
            <a:r>
              <a:rPr lang="en-US" sz="1400" i="1">
                <a:solidFill>
                  <a:srgbClr val="C00000"/>
                </a:solidFill>
                <a:hlinkClick r:id="rId3"/>
              </a:rPr>
              <a:t>www.aidsdatahub.org</a:t>
            </a:r>
            <a:r>
              <a:rPr lang="en-US" sz="1400" i="1">
                <a:solidFill>
                  <a:srgbClr val="C00000"/>
                </a:solidFill>
              </a:rPr>
              <a:t> if slides are lifted directly from this site</a:t>
            </a:r>
          </a:p>
          <a:p>
            <a:pPr algn="ctr">
              <a:buFontTx/>
              <a:buNone/>
            </a:pPr>
            <a:endParaRPr lang="en-US" sz="1400">
              <a:solidFill>
                <a:srgbClr val="C00000"/>
              </a:solidFill>
            </a:endParaRPr>
          </a:p>
        </p:txBody>
      </p:sp>
    </p:spTree>
    <p:extLst>
      <p:ext uri="{BB962C8B-B14F-4D97-AF65-F5344CB8AC3E}">
        <p14:creationId xmlns:p14="http://schemas.microsoft.com/office/powerpoint/2010/main" val="253019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340768"/>
            <a:ext cx="11665296" cy="762000"/>
          </a:xfrm>
        </p:spPr>
        <p:txBody>
          <a:bodyPr/>
          <a:lstStyle/>
          <a:p>
            <a:r>
              <a:rPr lang="en-US" dirty="0"/>
              <a:t>10 States accounted for 65% of new HIV infections and 78% of people living with HIV in India in 2019</a:t>
            </a:r>
            <a:br>
              <a:rPr lang="en-US" dirty="0"/>
            </a:br>
            <a:br>
              <a:rPr lang="en-US" dirty="0"/>
            </a:br>
            <a:br>
              <a:rPr lang="en-US" dirty="0"/>
            </a:br>
            <a:r>
              <a:rPr lang="en-US" dirty="0"/>
              <a:t> </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6</a:t>
            </a:fld>
            <a:endParaRPr lang="th-TH" dirty="0">
              <a:solidFill>
                <a:prstClr val="black">
                  <a:tint val="75000"/>
                </a:prstClr>
              </a:solidFill>
              <a:latin typeface="Arial"/>
              <a:cs typeface="Cordia New" panose="020B0304020202020204" pitchFamily="34" charset="-34"/>
            </a:endParaRPr>
          </a:p>
        </p:txBody>
      </p:sp>
      <p:sp>
        <p:nvSpPr>
          <p:cNvPr id="8" name="Rectangle 7">
            <a:extLst>
              <a:ext uri="{FF2B5EF4-FFF2-40B4-BE49-F238E27FC236}">
                <a16:creationId xmlns:a16="http://schemas.microsoft.com/office/drawing/2014/main" id="{7770E292-35CF-4BAB-8009-E28861089D02}"/>
              </a:ext>
            </a:extLst>
          </p:cNvPr>
          <p:cNvSpPr/>
          <p:nvPr/>
        </p:nvSpPr>
        <p:spPr>
          <a:xfrm>
            <a:off x="119336" y="6357939"/>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a:t>
            </a:r>
            <a:r>
              <a:rPr lang="en-GB" sz="900" dirty="0">
                <a:solidFill>
                  <a:srgbClr val="000000"/>
                </a:solidFill>
                <a:latin typeface="Arial" panose="020B0604020202020204" pitchFamily="34" charset="0"/>
                <a:ea typeface="Times New Roman" panose="02020603050405020304" pitchFamily="18" charset="0"/>
              </a:rPr>
              <a:t>National AIDS Control Organization &amp; ICMR-National Institute of Medical Statistics (2020). India HIV Estimates 2019: Report.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52C8EF38-233A-4377-B865-4B101C5AEFDF}"/>
              </a:ext>
            </a:extLst>
          </p:cNvPr>
          <p:cNvGrpSpPr/>
          <p:nvPr/>
        </p:nvGrpSpPr>
        <p:grpSpPr>
          <a:xfrm>
            <a:off x="263352" y="2276872"/>
            <a:ext cx="11665296" cy="4032000"/>
            <a:chOff x="119336" y="2276872"/>
            <a:chExt cx="11665296" cy="4032000"/>
          </a:xfrm>
        </p:grpSpPr>
        <p:graphicFrame>
          <p:nvGraphicFramePr>
            <p:cNvPr id="9" name="Chart 8">
              <a:extLst>
                <a:ext uri="{FF2B5EF4-FFF2-40B4-BE49-F238E27FC236}">
                  <a16:creationId xmlns:a16="http://schemas.microsoft.com/office/drawing/2014/main" id="{42A117C5-19DD-40DB-9679-D2F3721D4229}"/>
                </a:ext>
              </a:extLst>
            </p:cNvPr>
            <p:cNvGraphicFramePr>
              <a:graphicFrameLocks/>
            </p:cNvGraphicFramePr>
            <p:nvPr>
              <p:extLst>
                <p:ext uri="{D42A27DB-BD31-4B8C-83A1-F6EECF244321}">
                  <p14:modId xmlns:p14="http://schemas.microsoft.com/office/powerpoint/2010/main" val="558063115"/>
                </p:ext>
              </p:extLst>
            </p:nvPr>
          </p:nvGraphicFramePr>
          <p:xfrm>
            <a:off x="119336" y="2276872"/>
            <a:ext cx="5976664" cy="403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D339A4B-CA13-4DC9-B98F-5DF5A22E2F1B}"/>
                </a:ext>
              </a:extLst>
            </p:cNvPr>
            <p:cNvGraphicFramePr>
              <a:graphicFrameLocks/>
            </p:cNvGraphicFramePr>
            <p:nvPr>
              <p:extLst>
                <p:ext uri="{D42A27DB-BD31-4B8C-83A1-F6EECF244321}">
                  <p14:modId xmlns:p14="http://schemas.microsoft.com/office/powerpoint/2010/main" val="2098381841"/>
                </p:ext>
              </p:extLst>
            </p:nvPr>
          </p:nvGraphicFramePr>
          <p:xfrm>
            <a:off x="6096000" y="2276872"/>
            <a:ext cx="5688632" cy="40320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66464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340768"/>
            <a:ext cx="11665296" cy="762000"/>
          </a:xfrm>
        </p:spPr>
        <p:txBody>
          <a:bodyPr/>
          <a:lstStyle/>
          <a:p>
            <a:r>
              <a:rPr lang="en-US" dirty="0"/>
              <a:t>Percentage change in new HIV infections from 2010 – 2019 by state </a:t>
            </a:r>
            <a:br>
              <a:rPr lang="en-US" dirty="0"/>
            </a:br>
            <a:br>
              <a:rPr lang="en-US" dirty="0"/>
            </a:br>
            <a:br>
              <a:rPr lang="en-US" dirty="0"/>
            </a:br>
            <a:r>
              <a:rPr lang="en-US" dirty="0"/>
              <a:t> </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7</a:t>
            </a:fld>
            <a:endParaRPr lang="th-TH" dirty="0">
              <a:solidFill>
                <a:prstClr val="black">
                  <a:tint val="75000"/>
                </a:prstClr>
              </a:solidFill>
              <a:latin typeface="Arial"/>
              <a:cs typeface="Cordia New" panose="020B0304020202020204" pitchFamily="34" charset="-34"/>
            </a:endParaRPr>
          </a:p>
        </p:txBody>
      </p:sp>
      <p:sp>
        <p:nvSpPr>
          <p:cNvPr id="8" name="Rectangle 7">
            <a:extLst>
              <a:ext uri="{FF2B5EF4-FFF2-40B4-BE49-F238E27FC236}">
                <a16:creationId xmlns:a16="http://schemas.microsoft.com/office/drawing/2014/main" id="{7770E292-35CF-4BAB-8009-E28861089D02}"/>
              </a:ext>
            </a:extLst>
          </p:cNvPr>
          <p:cNvSpPr/>
          <p:nvPr/>
        </p:nvSpPr>
        <p:spPr>
          <a:xfrm>
            <a:off x="119336" y="6357939"/>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a:t>
            </a:r>
            <a:r>
              <a:rPr lang="en-GB" sz="900" dirty="0">
                <a:solidFill>
                  <a:srgbClr val="000000"/>
                </a:solidFill>
                <a:latin typeface="Arial" panose="020B0604020202020204" pitchFamily="34" charset="0"/>
                <a:ea typeface="Times New Roman" panose="02020603050405020304" pitchFamily="18" charset="0"/>
              </a:rPr>
              <a:t>National AIDS Control Organization &amp; ICMR-National Institute of Medical Statistics (2020). India HIV Estimates 2019: Report.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aphicFrame>
        <p:nvGraphicFramePr>
          <p:cNvPr id="7" name="Chart 6">
            <a:extLst>
              <a:ext uri="{FF2B5EF4-FFF2-40B4-BE49-F238E27FC236}">
                <a16:creationId xmlns:a16="http://schemas.microsoft.com/office/drawing/2014/main" id="{348F7CF3-3640-43CC-97DB-02EB893609F8}"/>
              </a:ext>
            </a:extLst>
          </p:cNvPr>
          <p:cNvGraphicFramePr>
            <a:graphicFrameLocks/>
          </p:cNvGraphicFramePr>
          <p:nvPr>
            <p:extLst>
              <p:ext uri="{D42A27DB-BD31-4B8C-83A1-F6EECF244321}">
                <p14:modId xmlns:p14="http://schemas.microsoft.com/office/powerpoint/2010/main" val="2494139818"/>
              </p:ext>
            </p:extLst>
          </p:nvPr>
        </p:nvGraphicFramePr>
        <p:xfrm>
          <a:off x="263352" y="1916832"/>
          <a:ext cx="11377264" cy="4536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858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12776"/>
            <a:ext cx="11665296" cy="545976"/>
          </a:xfrm>
        </p:spPr>
        <p:txBody>
          <a:bodyPr/>
          <a:lstStyle/>
          <a:p>
            <a:r>
              <a:rPr lang="en-US" dirty="0"/>
              <a:t>Percentage change in AIDS-related deaths from 2010-2019 by state</a:t>
            </a:r>
            <a:br>
              <a:rPr lang="en-US" dirty="0"/>
            </a:br>
            <a:br>
              <a:rPr lang="en-US" dirty="0"/>
            </a:br>
            <a:br>
              <a:rPr lang="en-US" dirty="0"/>
            </a:br>
            <a:r>
              <a:rPr lang="en-US" dirty="0"/>
              <a:t> </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8" name="Rectangle 7">
            <a:extLst>
              <a:ext uri="{FF2B5EF4-FFF2-40B4-BE49-F238E27FC236}">
                <a16:creationId xmlns:a16="http://schemas.microsoft.com/office/drawing/2014/main" id="{7770E292-35CF-4BAB-8009-E28861089D02}"/>
              </a:ext>
            </a:extLst>
          </p:cNvPr>
          <p:cNvSpPr/>
          <p:nvPr/>
        </p:nvSpPr>
        <p:spPr>
          <a:xfrm>
            <a:off x="119336" y="6357939"/>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a:t>
            </a:r>
            <a:r>
              <a:rPr lang="en-GB" sz="900" dirty="0">
                <a:solidFill>
                  <a:srgbClr val="000000"/>
                </a:solidFill>
                <a:latin typeface="Arial" panose="020B0604020202020204" pitchFamily="34" charset="0"/>
                <a:ea typeface="Times New Roman" panose="02020603050405020304" pitchFamily="18" charset="0"/>
              </a:rPr>
              <a:t>National AIDS Control Organization &amp; ICMR-National Institute of Medical Statistics (2020). India HIV Estimates 2019: Report.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aphicFrame>
        <p:nvGraphicFramePr>
          <p:cNvPr id="6" name="Chart 5">
            <a:extLst>
              <a:ext uri="{FF2B5EF4-FFF2-40B4-BE49-F238E27FC236}">
                <a16:creationId xmlns:a16="http://schemas.microsoft.com/office/drawing/2014/main" id="{FA738290-E76F-4E77-8481-DBC6BB83D97C}"/>
              </a:ext>
            </a:extLst>
          </p:cNvPr>
          <p:cNvGraphicFramePr>
            <a:graphicFrameLocks/>
          </p:cNvGraphicFramePr>
          <p:nvPr>
            <p:extLst>
              <p:ext uri="{D42A27DB-BD31-4B8C-83A1-F6EECF244321}">
                <p14:modId xmlns:p14="http://schemas.microsoft.com/office/powerpoint/2010/main" val="3496067930"/>
              </p:ext>
            </p:extLst>
          </p:nvPr>
        </p:nvGraphicFramePr>
        <p:xfrm>
          <a:off x="335360" y="2187282"/>
          <a:ext cx="11521280" cy="40500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34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4"/>
          <p:cNvSpPr txBox="1">
            <a:spLocks noGrp="1"/>
          </p:cNvSpPr>
          <p:nvPr>
            <p:ph type="sldNum" idx="12"/>
          </p:nvPr>
        </p:nvSpPr>
        <p:spPr>
          <a:xfrm>
            <a:off x="9667900" y="6358557"/>
            <a:ext cx="542900" cy="365125"/>
          </a:xfrm>
          <a:prstGeom prst="rect">
            <a:avLst/>
          </a:prstGeom>
          <a:noFill/>
          <a:ln>
            <a:noFill/>
          </a:ln>
        </p:spPr>
        <p:txBody>
          <a:bodyPr spcFirstLastPara="1" wrap="square" lIns="91425" tIns="45700" rIns="91425" bIns="45700" anchor="b" anchorCtr="0">
            <a:noAutofit/>
          </a:bodyPr>
          <a:lstStyle/>
          <a:p>
            <a:pPr>
              <a:buClr>
                <a:srgbClr val="000000"/>
              </a:buClr>
              <a:defRPr/>
            </a:pPr>
            <a:fld id="{00000000-1234-1234-1234-123412341234}" type="slidenum">
              <a:rPr lang="en-US" kern="0"/>
              <a:pPr>
                <a:buClr>
                  <a:srgbClr val="000000"/>
                </a:buClr>
                <a:defRPr/>
              </a:pPr>
              <a:t>9</a:t>
            </a:fld>
            <a:endParaRPr kern="0"/>
          </a:p>
        </p:txBody>
      </p:sp>
      <p:sp>
        <p:nvSpPr>
          <p:cNvPr id="517" name="Google Shape;517;p84"/>
          <p:cNvSpPr txBox="1">
            <a:spLocks noGrp="1"/>
          </p:cNvSpPr>
          <p:nvPr>
            <p:ph type="title"/>
          </p:nvPr>
        </p:nvSpPr>
        <p:spPr>
          <a:xfrm>
            <a:off x="263352" y="1614031"/>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2009-2013</a:t>
            </a:r>
            <a:endParaRPr dirty="0"/>
          </a:p>
        </p:txBody>
      </p:sp>
      <p:graphicFrame>
        <p:nvGraphicFramePr>
          <p:cNvPr id="518" name="Google Shape;518;p84"/>
          <p:cNvGraphicFramePr/>
          <p:nvPr>
            <p:extLst>
              <p:ext uri="{D42A27DB-BD31-4B8C-83A1-F6EECF244321}">
                <p14:modId xmlns:p14="http://schemas.microsoft.com/office/powerpoint/2010/main" val="2206845889"/>
              </p:ext>
            </p:extLst>
          </p:nvPr>
        </p:nvGraphicFramePr>
        <p:xfrm>
          <a:off x="1765326" y="2420888"/>
          <a:ext cx="8689000" cy="3712425"/>
        </p:xfrm>
        <a:graphic>
          <a:graphicData uri="http://schemas.openxmlformats.org/drawingml/2006/table">
            <a:tbl>
              <a:tblPr>
                <a:noFill/>
              </a:tblPr>
              <a:tblGrid>
                <a:gridCol w="4211404">
                  <a:extLst>
                    <a:ext uri="{9D8B030D-6E8A-4147-A177-3AD203B41FA5}">
                      <a16:colId xmlns:a16="http://schemas.microsoft.com/office/drawing/2014/main" val="20000"/>
                    </a:ext>
                  </a:extLst>
                </a:gridCol>
                <a:gridCol w="2294646">
                  <a:extLst>
                    <a:ext uri="{9D8B030D-6E8A-4147-A177-3AD203B41FA5}">
                      <a16:colId xmlns:a16="http://schemas.microsoft.com/office/drawing/2014/main" val="20001"/>
                    </a:ext>
                  </a:extLst>
                </a:gridCol>
                <a:gridCol w="2182950">
                  <a:extLst>
                    <a:ext uri="{9D8B030D-6E8A-4147-A177-3AD203B41FA5}">
                      <a16:colId xmlns:a16="http://schemas.microsoft.com/office/drawing/2014/main" val="20002"/>
                    </a:ext>
                  </a:extLst>
                </a:gridCol>
              </a:tblGrid>
              <a:tr h="616075">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 </a:t>
                      </a:r>
                      <a:endParaRPr sz="18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6050">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mn-lt"/>
                          <a:ea typeface="Arial"/>
                          <a:cs typeface="Arial"/>
                          <a:sym typeface="Arial"/>
                        </a:rPr>
                        <a:t>People who inject drugs (PWID)</a:t>
                      </a:r>
                      <a:endParaRPr lang="en-US" sz="1600" dirty="0"/>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177 000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2009</a:t>
                      </a:r>
                      <a:endParaRPr sz="1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868 000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2009</a:t>
                      </a:r>
                      <a:endParaRPr lang="en-US" sz="1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mn-lt"/>
                          <a:ea typeface="Arial"/>
                          <a:cs typeface="Arial"/>
                          <a:sym typeface="Arial"/>
                        </a:rPr>
                        <a:t>Men who have sex with men (MSM)</a:t>
                      </a:r>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357 000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2009</a:t>
                      </a:r>
                      <a:endParaRPr lang="en-US" sz="1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(Hijra/TG)</a:t>
                      </a:r>
                      <a:endParaRPr sz="1600" b="1" i="0" u="none" strike="noStrike" cap="none" dirty="0">
                        <a:solidFill>
                          <a:srgbClr val="000000"/>
                        </a:solidFill>
                        <a:latin typeface="Arial"/>
                        <a:ea typeface="Arial"/>
                        <a:cs typeface="Arial"/>
                        <a:sym typeface="Arial"/>
                      </a:endParaRPr>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70 000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2013</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Google Shape;580;p98">
            <a:extLst>
              <a:ext uri="{FF2B5EF4-FFF2-40B4-BE49-F238E27FC236}">
                <a16:creationId xmlns:a16="http://schemas.microsoft.com/office/drawing/2014/main" id="{19056965-713B-4864-8C66-7F2BE1DE0774}"/>
              </a:ext>
            </a:extLst>
          </p:cNvPr>
          <p:cNvSpPr/>
          <p:nvPr/>
        </p:nvSpPr>
        <p:spPr>
          <a:xfrm>
            <a:off x="0" y="6580188"/>
            <a:ext cx="8534400" cy="233810"/>
          </a:xfrm>
          <a:prstGeom prst="rect">
            <a:avLst/>
          </a:prstGeom>
          <a:noFill/>
          <a:ln>
            <a:noFill/>
          </a:ln>
        </p:spPr>
        <p:txBody>
          <a:bodyPr spcFirstLastPara="1" wrap="square" lIns="91425" tIns="45700" rIns="91425" bIns="45700" anchor="t" anchorCtr="0">
            <a:noAutofit/>
          </a:bodyPr>
          <a:lstStyle/>
          <a:p>
            <a:pPr>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 2018</a:t>
            </a:r>
            <a:endParaRPr sz="1200" kern="0" dirty="0">
              <a:solidFill>
                <a:srgbClr val="000000"/>
              </a:solidFill>
              <a:latin typeface="Arial"/>
              <a:cs typeface="Arial"/>
              <a:sym typeface="Arial"/>
            </a:endParaRPr>
          </a:p>
        </p:txBody>
      </p:sp>
    </p:spTree>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13935</TotalTime>
  <Words>4214</Words>
  <Application>Microsoft Office PowerPoint</Application>
  <PresentationFormat>Widescreen</PresentationFormat>
  <Paragraphs>442</Paragraphs>
  <Slides>58</Slides>
  <Notes>37</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58</vt:i4>
      </vt:variant>
    </vt:vector>
  </HeadingPairs>
  <TitlesOfParts>
    <vt:vector size="80" baseType="lpstr">
      <vt:lpstr>Arial</vt:lpstr>
      <vt:lpstr>Arial Narrow</vt:lpstr>
      <vt:lpstr>Calibri</vt:lpstr>
      <vt:lpstr>Times New Roman</vt:lpstr>
      <vt:lpstr>1_Cover Design</vt:lpstr>
      <vt:lpstr>Layout</vt:lpstr>
      <vt:lpstr>Layout with Latest!</vt:lpstr>
      <vt:lpstr>1_Layout</vt:lpstr>
      <vt:lpstr>2_Layout</vt:lpstr>
      <vt:lpstr>1_Layout with Latest!</vt:lpstr>
      <vt:lpstr>3_Layout</vt:lpstr>
      <vt:lpstr>2_Layout with Latest!</vt:lpstr>
      <vt:lpstr>4_Layout</vt:lpstr>
      <vt:lpstr>5_Layout</vt:lpstr>
      <vt:lpstr>3_Layout with Latest!</vt:lpstr>
      <vt:lpstr>6_Layout</vt:lpstr>
      <vt:lpstr>7_Layout</vt:lpstr>
      <vt:lpstr>8_Layout</vt:lpstr>
      <vt:lpstr>9_Layout</vt:lpstr>
      <vt:lpstr>10_Layout</vt:lpstr>
      <vt:lpstr>11_Layout</vt:lpstr>
      <vt:lpstr>11_Layout with Latest!</vt:lpstr>
      <vt:lpstr>India</vt:lpstr>
      <vt:lpstr>CONTENT</vt:lpstr>
      <vt:lpstr>BASIC SOCIO-DEMOGRAPHIC INDICATORS </vt:lpstr>
      <vt:lpstr>HIV prevalence and  epidemiology </vt:lpstr>
      <vt:lpstr>Snapshot of HIV infections and AIDS-related deaths, 2019   </vt:lpstr>
      <vt:lpstr>10 States accounted for 65% of new HIV infections and 78% of people living with HIV in India in 2019    </vt:lpstr>
      <vt:lpstr>Percentage change in new HIV infections from 2010 – 2019 by state     </vt:lpstr>
      <vt:lpstr>Percentage change in AIDS-related deaths from 2010-2019 by state    </vt:lpstr>
      <vt:lpstr>Key population size estimates, 2009-2013</vt:lpstr>
      <vt:lpstr>HIV prevalence among key populations, 2003-2017</vt:lpstr>
      <vt:lpstr>HIV prevalence among sentinel populations, HSS reports 2008-2017 </vt:lpstr>
      <vt:lpstr>HIV prevalence among key populations, national and select states, 2016-2017 </vt:lpstr>
      <vt:lpstr>HIV prevalence among key populations in selected states, HSS 2017</vt:lpstr>
      <vt:lpstr>HIV prevalence among key populations in selected states, IBBS 2014-15</vt:lpstr>
      <vt:lpstr>HIV prevalence among male prisoners by state, 2019</vt:lpstr>
      <vt:lpstr>HIV prevalence among pregnant women, by state, 2019</vt:lpstr>
      <vt:lpstr>Risk behaviors</vt:lpstr>
      <vt:lpstr>Proportion of key populations who reported condom use at last sex,  2014/15 – 2019/20</vt:lpstr>
      <vt:lpstr>Proportion of FSW who reported condom use by partner type,  2014/15 - 2019/20</vt:lpstr>
      <vt:lpstr>Proportion of FSW who reported condom use at anal sex by partner type in 28 surveyed states, 2014-15</vt:lpstr>
      <vt:lpstr>Proportion of MSM who reported condom use by partner type, 2014/15 – 2019/20</vt:lpstr>
      <vt:lpstr>Proportion of male PWID who reported condom use by partner type in  29 surveyed states, 2014-15</vt:lpstr>
      <vt:lpstr>Proportion of MSM who reported condom use at last commercial sex, 2006-2015 </vt:lpstr>
      <vt:lpstr>Proportion of male PWID who reported the use of sterile injecting equipment at last injection, 2014-15 </vt:lpstr>
      <vt:lpstr>Trends in consistent condom use and HIV prevalence among MSM, 2001-2011</vt:lpstr>
      <vt:lpstr>Trends in consistent condom use among female sex workers with their clients, 2006-2010</vt:lpstr>
      <vt:lpstr>Proportion of surveyed key populations who are younger than 25, or are married, 2019-2020 </vt:lpstr>
      <vt:lpstr>Average duration of sex work among FSW, 2014-15</vt:lpstr>
      <vt:lpstr>Proportion of male PWID with reported duration of injecting drug use behavior, 2014-15</vt:lpstr>
      <vt:lpstr>Median duration of homosexual behavior among MSM, 2014-15</vt:lpstr>
      <vt:lpstr>Proportion of young people (15-24 yr) who reported having sex before the age of 15,  by age group and residence, 2015-16</vt:lpstr>
      <vt:lpstr>Vulnerability and HIV knowledge</vt:lpstr>
      <vt:lpstr>Proportion of surveyed key populations with comprehensive HIV knowledge, 2019-2020</vt:lpstr>
      <vt:lpstr>Proportion of FSWs with comprehensive HIV knowledge by state, 2014-15</vt:lpstr>
      <vt:lpstr>Proportion of MSM with comprehensive HIV knowledge by state, 2014-15</vt:lpstr>
      <vt:lpstr>Proportion of PWID with comprehensive HIV knowledge by state, 2014-15</vt:lpstr>
      <vt:lpstr>Proportion of male prisoners with comprehensive HIV knowledge by state, 2019</vt:lpstr>
      <vt:lpstr>Proportion of FSWs with comprehensive HIV knowledge, selected states, 2001 - 2015 </vt:lpstr>
      <vt:lpstr>Proportion of key populations who reported experiencing physical and sexual violence in the last 12 months, 2014-15 </vt:lpstr>
      <vt:lpstr>Proportion of adult men and women with knowledge of HIV by age group and residence, 2015-2016</vt:lpstr>
      <vt:lpstr>HIV expenditure</vt:lpstr>
      <vt:lpstr>AIDS spending by financing source, 2007- March 2013 </vt:lpstr>
      <vt:lpstr>AIDS spending by financing source, 2007- March 2013 </vt:lpstr>
      <vt:lpstr>AIDS spending by category, 2009-2012</vt:lpstr>
      <vt:lpstr>Proportion of total prevention programme spending on key populations at higher risk, 2009-2012</vt:lpstr>
      <vt:lpstr>National response</vt:lpstr>
      <vt:lpstr>Proportion of key populations who received different HIV prevention services in the last 3 months, 2019-2020 </vt:lpstr>
      <vt:lpstr>Proportion of key populations who received an HIV test in the last 3 months, 2019-2020 </vt:lpstr>
      <vt:lpstr>Proportion of key populations who received an HIV test in the last 3 months, 2019-2020 </vt:lpstr>
      <vt:lpstr>Number of Needle and Syringe Programme (NSP) and Opioid Substitution Therapy sites (OST), 2011–2014 </vt:lpstr>
      <vt:lpstr>Number of needle/syringes distributed per person who inject drugs per year, 2008-2018 </vt:lpstr>
      <vt:lpstr>Proportion of key populations who received an HIV test in the last 12 months and knew their results (Targeted Intervention programme data), 2011-2014 </vt:lpstr>
      <vt:lpstr>Proportion of key populations and other high-risk groups tested for HIV at  Integrated Council and Testing Centers (ICTCs), up to September 2015-16</vt:lpstr>
      <vt:lpstr>Treatment cascade, 2019</vt:lpstr>
      <vt:lpstr>ART scale up, 2004-2019  </vt:lpstr>
      <vt:lpstr>Estimated pregnant women living with HIV, pregnant women receiving ARVs, and PMTCT coverage, 2019</vt:lpstr>
      <vt:lpstr>HIV testing and treatment cascade, 2019</vt:lpstr>
      <vt:lpstr>PowerPoint Presentation</vt:lpstr>
    </vt:vector>
  </TitlesOfParts>
  <Manager/>
  <Company>HIV and AIDS Data Hub for Asia-Pacific</Company>
  <LinksUpToDate>false</LinksUpToDate>
  <SharedDoc>false</SharedDoc>
  <HyperlinkBase>https://www.aidsdatahub.org/resource/india-country-slides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India</dc:title>
  <dc:subject>Get an overview of the HIV/AIDS situation in India.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1162</cp:revision>
  <dcterms:created xsi:type="dcterms:W3CDTF">2010-11-08T08:31:49Z</dcterms:created>
  <dcterms:modified xsi:type="dcterms:W3CDTF">2020-11-04T01:50:28Z</dcterms:modified>
  <cp:category/>
</cp:coreProperties>
</file>