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6.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8.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9.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17.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theme/themeOverride18.xml" ContentType="application/vnd.openxmlformats-officedocument.themeOverride+xml"/>
  <Override PartName="/ppt/charts/chart8.xml" ContentType="application/vnd.openxmlformats-officedocument.drawingml.chart+xml"/>
  <Override PartName="/ppt/theme/themeOverride19.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theme/themeOverride20.xml" ContentType="application/vnd.openxmlformats-officedocument.themeOverride+xml"/>
  <Override PartName="/ppt/charts/chart10.xml" ContentType="application/vnd.openxmlformats-officedocument.drawingml.chart+xml"/>
  <Override PartName="/ppt/theme/themeOverride21.xml" ContentType="application/vnd.openxmlformats-officedocument.themeOverride+xml"/>
  <Override PartName="/ppt/charts/chart11.xml" ContentType="application/vnd.openxmlformats-officedocument.drawingml.chart+xml"/>
  <Override PartName="/ppt/theme/themeOverride22.xml" ContentType="application/vnd.openxmlformats-officedocument.themeOverride+xml"/>
  <Override PartName="/ppt/charts/chart12.xml" ContentType="application/vnd.openxmlformats-officedocument.drawingml.chart+xml"/>
  <Override PartName="/ppt/theme/themeOverride23.xml" ContentType="application/vnd.openxmlformats-officedocument.themeOverride+xml"/>
  <Override PartName="/ppt/charts/chart13.xml" ContentType="application/vnd.openxmlformats-officedocument.drawingml.chart+xml"/>
  <Override PartName="/ppt/theme/themeOverride24.xml" ContentType="application/vnd.openxmlformats-officedocument.themeOverride+xml"/>
  <Override PartName="/ppt/charts/chart14.xml" ContentType="application/vnd.openxmlformats-officedocument.drawingml.chart+xml"/>
  <Override PartName="/ppt/theme/themeOverride25.xml" ContentType="application/vnd.openxmlformats-officedocument.themeOverride+xml"/>
  <Override PartName="/ppt/charts/chart15.xml" ContentType="application/vnd.openxmlformats-officedocument.drawingml.chart+xml"/>
  <Override PartName="/ppt/theme/themeOverride26.xml" ContentType="application/vnd.openxmlformats-officedocument.themeOverride+xml"/>
  <Override PartName="/ppt/notesSlides/notesSlide9.xml" ContentType="application/vnd.openxmlformats-officedocument.presentationml.notesSlide+xml"/>
  <Override PartName="/ppt/charts/chart16.xml" ContentType="application/vnd.openxmlformats-officedocument.drawingml.chart+xml"/>
  <Override PartName="/ppt/theme/themeOverride27.xml" ContentType="application/vnd.openxmlformats-officedocument.themeOverride+xml"/>
  <Override PartName="/ppt/charts/chart17.xml" ContentType="application/vnd.openxmlformats-officedocument.drawingml.chart+xml"/>
  <Override PartName="/ppt/theme/themeOverride28.xml" ContentType="application/vnd.openxmlformats-officedocument.themeOverride+xml"/>
  <Override PartName="/ppt/notesSlides/notesSlide10.xml" ContentType="application/vnd.openxmlformats-officedocument.presentationml.notesSlide+xml"/>
  <Override PartName="/ppt/charts/chart18.xml" ContentType="application/vnd.openxmlformats-officedocument.drawingml.chart+xml"/>
  <Override PartName="/ppt/theme/themeOverride29.xml" ContentType="application/vnd.openxmlformats-officedocument.themeOverride+xml"/>
  <Override PartName="/ppt/notesSlides/notesSlide11.xml" ContentType="application/vnd.openxmlformats-officedocument.presentationml.notesSlide+xml"/>
  <Override PartName="/ppt/charts/chart19.xml" ContentType="application/vnd.openxmlformats-officedocument.drawingml.chart+xml"/>
  <Override PartName="/ppt/theme/themeOverride30.xml" ContentType="application/vnd.openxmlformats-officedocument.themeOverride+xml"/>
  <Override PartName="/ppt/charts/chart20.xml" ContentType="application/vnd.openxmlformats-officedocument.drawingml.chart+xml"/>
  <Override PartName="/ppt/theme/themeOverride31.xml" ContentType="application/vnd.openxmlformats-officedocument.themeOverride+xml"/>
  <Override PartName="/ppt/charts/chart21.xml" ContentType="application/vnd.openxmlformats-officedocument.drawingml.chart+xml"/>
  <Override PartName="/ppt/theme/themeOverride32.xml" ContentType="application/vnd.openxmlformats-officedocument.themeOverride+xml"/>
  <Override PartName="/ppt/charts/chart22.xml" ContentType="application/vnd.openxmlformats-officedocument.drawingml.chart+xml"/>
  <Override PartName="/ppt/theme/themeOverride33.xml" ContentType="application/vnd.openxmlformats-officedocument.themeOverride+xml"/>
  <Override PartName="/ppt/notesSlides/notesSlide12.xml" ContentType="application/vnd.openxmlformats-officedocument.presentationml.notesSlide+xml"/>
  <Override PartName="/ppt/charts/chart23.xml" ContentType="application/vnd.openxmlformats-officedocument.drawingml.chart+xml"/>
  <Override PartName="/ppt/theme/themeOverride34.xml" ContentType="application/vnd.openxmlformats-officedocument.themeOverride+xml"/>
  <Override PartName="/ppt/charts/chart24.xml" ContentType="application/vnd.openxmlformats-officedocument.drawingml.chart+xml"/>
  <Override PartName="/ppt/theme/themeOverride35.xml" ContentType="application/vnd.openxmlformats-officedocument.themeOverride+xml"/>
  <Override PartName="/ppt/charts/chart25.xml" ContentType="application/vnd.openxmlformats-officedocument.drawingml.chart+xml"/>
  <Override PartName="/ppt/theme/themeOverride36.xml" ContentType="application/vnd.openxmlformats-officedocument.themeOverride+xml"/>
  <Override PartName="/ppt/charts/chart26.xml" ContentType="application/vnd.openxmlformats-officedocument.drawingml.chart+xml"/>
  <Override PartName="/ppt/theme/themeOverride37.xml" ContentType="application/vnd.openxmlformats-officedocument.themeOverride+xml"/>
  <Override PartName="/ppt/charts/chart27.xml" ContentType="application/vnd.openxmlformats-officedocument.drawingml.chart+xml"/>
  <Override PartName="/ppt/theme/themeOverride38.xml" ContentType="application/vnd.openxmlformats-officedocument.themeOverride+xml"/>
  <Override PartName="/ppt/charts/chart28.xml" ContentType="application/vnd.openxmlformats-officedocument.drawingml.chart+xml"/>
  <Override PartName="/ppt/theme/themeOverride39.xml" ContentType="application/vnd.openxmlformats-officedocument.themeOverride+xml"/>
  <Override PartName="/ppt/notesSlides/notesSlide13.xml" ContentType="application/vnd.openxmlformats-officedocument.presentationml.notesSlide+xml"/>
  <Override PartName="/ppt/charts/chart29.xml" ContentType="application/vnd.openxmlformats-officedocument.drawingml.chart+xml"/>
  <Override PartName="/ppt/theme/themeOverride40.xml" ContentType="application/vnd.openxmlformats-officedocument.themeOverride+xml"/>
  <Override PartName="/ppt/charts/chart30.xml" ContentType="application/vnd.openxmlformats-officedocument.drawingml.chart+xml"/>
  <Override PartName="/ppt/theme/themeOverride41.xml" ContentType="application/vnd.openxmlformats-officedocument.themeOverride+xml"/>
  <Override PartName="/ppt/charts/chart31.xml" ContentType="application/vnd.openxmlformats-officedocument.drawingml.chart+xml"/>
  <Override PartName="/ppt/theme/themeOverride42.xml" ContentType="application/vnd.openxmlformats-officedocument.themeOverride+xml"/>
  <Override PartName="/ppt/charts/chart32.xml" ContentType="application/vnd.openxmlformats-officedocument.drawingml.chart+xml"/>
  <Override PartName="/ppt/theme/themeOverride43.xml" ContentType="application/vnd.openxmlformats-officedocument.themeOverride+xml"/>
  <Override PartName="/ppt/charts/chart33.xml" ContentType="application/vnd.openxmlformats-officedocument.drawingml.chart+xml"/>
  <Override PartName="/ppt/theme/themeOverride44.xml" ContentType="application/vnd.openxmlformats-officedocument.themeOverride+xml"/>
  <Override PartName="/ppt/charts/chart34.xml" ContentType="application/vnd.openxmlformats-officedocument.drawingml.chart+xml"/>
  <Override PartName="/ppt/theme/themeOverride45.xml" ContentType="application/vnd.openxmlformats-officedocument.themeOverride+xml"/>
  <Override PartName="/ppt/charts/chart35.xml" ContentType="application/vnd.openxmlformats-officedocument.drawingml.chart+xml"/>
  <Override PartName="/ppt/theme/themeOverride46.xml" ContentType="application/vnd.openxmlformats-officedocument.themeOverride+xml"/>
  <Override PartName="/ppt/charts/chart36.xml" ContentType="application/vnd.openxmlformats-officedocument.drawingml.chart+xml"/>
  <Override PartName="/ppt/theme/themeOverride47.xml" ContentType="application/vnd.openxmlformats-officedocument.themeOverride+xml"/>
  <Override PartName="/ppt/charts/chart37.xml" ContentType="application/vnd.openxmlformats-officedocument.drawingml.chart+xml"/>
  <Override PartName="/ppt/theme/themeOverride48.xml" ContentType="application/vnd.openxmlformats-officedocument.themeOverride+xml"/>
  <Override PartName="/ppt/charts/chart38.xml" ContentType="application/vnd.openxmlformats-officedocument.drawingml.chart+xml"/>
  <Override PartName="/ppt/theme/themeOverride49.xml" ContentType="application/vnd.openxmlformats-officedocument.themeOverride+xml"/>
  <Override PartName="/ppt/notesSlides/notesSlide14.xml" ContentType="application/vnd.openxmlformats-officedocument.presentationml.notesSlide+xml"/>
  <Override PartName="/ppt/charts/chart39.xml" ContentType="application/vnd.openxmlformats-officedocument.drawingml.chart+xml"/>
  <Override PartName="/ppt/theme/themeOverride50.xml" ContentType="application/vnd.openxmlformats-officedocument.themeOverride+xml"/>
  <Override PartName="/ppt/notesSlides/notesSlide15.xml" ContentType="application/vnd.openxmlformats-officedocument.presentationml.notesSlide+xml"/>
  <Override PartName="/ppt/charts/chart40.xml" ContentType="application/vnd.openxmlformats-officedocument.drawingml.chart+xml"/>
  <Override PartName="/ppt/theme/themeOverride51.xml" ContentType="application/vnd.openxmlformats-officedocument.themeOverride+xml"/>
  <Override PartName="/ppt/charts/chart41.xml" ContentType="application/vnd.openxmlformats-officedocument.drawingml.chart+xml"/>
  <Override PartName="/ppt/theme/themeOverride52.xml" ContentType="application/vnd.openxmlformats-officedocument.themeOverride+xml"/>
  <Override PartName="/ppt/notesSlides/notesSlide16.xml" ContentType="application/vnd.openxmlformats-officedocument.presentationml.notesSlide+xml"/>
  <Override PartName="/ppt/charts/chart42.xml" ContentType="application/vnd.openxmlformats-officedocument.drawingml.chart+xml"/>
  <Override PartName="/ppt/theme/themeOverride53.xml" ContentType="application/vnd.openxmlformats-officedocument.themeOverride+xml"/>
  <Override PartName="/ppt/notesSlides/notesSlide17.xml" ContentType="application/vnd.openxmlformats-officedocument.presentationml.notesSlide+xml"/>
  <Override PartName="/ppt/charts/chart43.xml" ContentType="application/vnd.openxmlformats-officedocument.drawingml.chart+xml"/>
  <Override PartName="/ppt/theme/themeOverride54.xml" ContentType="application/vnd.openxmlformats-officedocument.themeOverride+xml"/>
  <Override PartName="/ppt/notesSlides/notesSlide18.xml" ContentType="application/vnd.openxmlformats-officedocument.presentationml.notesSlide+xml"/>
  <Override PartName="/ppt/charts/chart44.xml" ContentType="application/vnd.openxmlformats-officedocument.drawingml.chart+xml"/>
  <Override PartName="/ppt/theme/themeOverride55.xml" ContentType="application/vnd.openxmlformats-officedocument.themeOverride+xml"/>
  <Override PartName="/ppt/notesSlides/notesSlide19.xml" ContentType="application/vnd.openxmlformats-officedocument.presentationml.notesSlide+xml"/>
  <Override PartName="/ppt/charts/chart45.xml" ContentType="application/vnd.openxmlformats-officedocument.drawingml.chart+xml"/>
  <Override PartName="/ppt/theme/themeOverride56.xml" ContentType="application/vnd.openxmlformats-officedocument.themeOverride+xml"/>
  <Override PartName="/ppt/charts/chart46.xml" ContentType="application/vnd.openxmlformats-officedocument.drawingml.chart+xml"/>
  <Override PartName="/ppt/theme/themeOverride57.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47.xml" ContentType="application/vnd.openxmlformats-officedocument.drawingml.chart+xml"/>
  <Override PartName="/ppt/theme/themeOverride58.xml" ContentType="application/vnd.openxmlformats-officedocument.themeOverride+xml"/>
  <Override PartName="/ppt/charts/chart48.xml" ContentType="application/vnd.openxmlformats-officedocument.drawingml.chart+xml"/>
  <Override PartName="/ppt/theme/themeOverride59.xml" ContentType="application/vnd.openxmlformats-officedocument.themeOverride+xml"/>
  <Override PartName="/ppt/drawings/drawing2.xml" ContentType="application/vnd.openxmlformats-officedocument.drawingml.chartshapes+xml"/>
  <Override PartName="/ppt/charts/chart49.xml" ContentType="application/vnd.openxmlformats-officedocument.drawingml.chart+xml"/>
  <Override PartName="/ppt/theme/themeOverride60.xml" ContentType="application/vnd.openxmlformats-officedocument.themeOverride+xml"/>
  <Override PartName="/ppt/charts/chart50.xml" ContentType="application/vnd.openxmlformats-officedocument.drawingml.chart+xml"/>
  <Override PartName="/ppt/theme/themeOverride61.xml" ContentType="application/vnd.openxmlformats-officedocument.themeOverride+xml"/>
  <Override PartName="/ppt/notesSlides/notesSlide21.xml" ContentType="application/vnd.openxmlformats-officedocument.presentationml.notesSlide+xml"/>
  <Override PartName="/ppt/charts/chart51.xml" ContentType="application/vnd.openxmlformats-officedocument.drawingml.chart+xml"/>
  <Override PartName="/ppt/theme/themeOverride62.xml" ContentType="application/vnd.openxmlformats-officedocument.themeOverride+xml"/>
  <Override PartName="/ppt/charts/chart52.xml" ContentType="application/vnd.openxmlformats-officedocument.drawingml.chart+xml"/>
  <Override PartName="/ppt/theme/themeOverride63.xml" ContentType="application/vnd.openxmlformats-officedocument.themeOverride+xml"/>
  <Override PartName="/ppt/charts/chart53.xml" ContentType="application/vnd.openxmlformats-officedocument.drawingml.chart+xml"/>
  <Override PartName="/ppt/theme/themeOverride64.xml" ContentType="application/vnd.openxmlformats-officedocument.themeOverride+xml"/>
  <Override PartName="/ppt/charts/chart54.xml" ContentType="application/vnd.openxmlformats-officedocument.drawingml.chart+xml"/>
  <Override PartName="/ppt/theme/themeOverride65.xml" ContentType="application/vnd.openxmlformats-officedocument.themeOverride+xml"/>
  <Override PartName="/ppt/charts/chart55.xml" ContentType="application/vnd.openxmlformats-officedocument.drawingml.chart+xml"/>
  <Override PartName="/ppt/theme/themeOverride66.xml" ContentType="application/vnd.openxmlformats-officedocument.themeOverride+xml"/>
  <Override PartName="/ppt/charts/chart56.xml" ContentType="application/vnd.openxmlformats-officedocument.drawingml.chart+xml"/>
  <Override PartName="/ppt/theme/themeOverride67.xml" ContentType="application/vnd.openxmlformats-officedocument.themeOverride+xml"/>
  <Override PartName="/ppt/notesSlides/notesSlide22.xml" ContentType="application/vnd.openxmlformats-officedocument.presentationml.notesSlide+xml"/>
  <Override PartName="/ppt/charts/chart57.xml" ContentType="application/vnd.openxmlformats-officedocument.drawingml.chart+xml"/>
  <Override PartName="/ppt/theme/themeOverride68.xml" ContentType="application/vnd.openxmlformats-officedocument.themeOverride+xml"/>
  <Override PartName="/ppt/charts/chart58.xml" ContentType="application/vnd.openxmlformats-officedocument.drawingml.chart+xml"/>
  <Override PartName="/ppt/theme/themeOverride69.xml" ContentType="application/vnd.openxmlformats-officedocument.themeOverride+xml"/>
  <Override PartName="/ppt/notesSlides/notesSlide23.xml" ContentType="application/vnd.openxmlformats-officedocument.presentationml.notesSlide+xml"/>
  <Override PartName="/ppt/charts/chart59.xml" ContentType="application/vnd.openxmlformats-officedocument.drawingml.chart+xml"/>
  <Override PartName="/ppt/theme/themeOverride70.xml" ContentType="application/vnd.openxmlformats-officedocument.themeOverride+xml"/>
  <Override PartName="/ppt/charts/chart60.xml" ContentType="application/vnd.openxmlformats-officedocument.drawingml.chart+xml"/>
  <Override PartName="/ppt/theme/themeOverride71.xml" ContentType="application/vnd.openxmlformats-officedocument.themeOverride+xml"/>
  <Override PartName="/ppt/notesSlides/notesSlide24.xml" ContentType="application/vnd.openxmlformats-officedocument.presentationml.notesSlide+xml"/>
  <Override PartName="/ppt/charts/chart61.xml" ContentType="application/vnd.openxmlformats-officedocument.drawingml.chart+xml"/>
  <Override PartName="/ppt/theme/themeOverride72.xml" ContentType="application/vnd.openxmlformats-officedocument.themeOverride+xml"/>
  <Override PartName="/ppt/charts/chart62.xml" ContentType="application/vnd.openxmlformats-officedocument.drawingml.chart+xml"/>
  <Override PartName="/ppt/theme/themeOverride73.xml" ContentType="application/vnd.openxmlformats-officedocument.themeOverride+xml"/>
  <Override PartName="/ppt/notesSlides/notesSlide25.xml" ContentType="application/vnd.openxmlformats-officedocument.presentationml.notesSlide+xml"/>
  <Override PartName="/ppt/charts/chart63.xml" ContentType="application/vnd.openxmlformats-officedocument.drawingml.chart+xml"/>
  <Override PartName="/ppt/theme/themeOverride74.xml" ContentType="application/vnd.openxmlformats-officedocument.themeOverride+xml"/>
  <Override PartName="/ppt/charts/chart64.xml" ContentType="application/vnd.openxmlformats-officedocument.drawingml.chart+xml"/>
  <Override PartName="/ppt/theme/themeOverride75.xml" ContentType="application/vnd.openxmlformats-officedocument.themeOverride+xml"/>
  <Override PartName="/ppt/notesSlides/notesSlide26.xml" ContentType="application/vnd.openxmlformats-officedocument.presentationml.notesSlide+xml"/>
  <Override PartName="/ppt/charts/chart65.xml" ContentType="application/vnd.openxmlformats-officedocument.drawingml.chart+xml"/>
  <Override PartName="/ppt/theme/themeOverride76.xml" ContentType="application/vnd.openxmlformats-officedocument.themeOverride+xml"/>
  <Override PartName="/ppt/charts/chart66.xml" ContentType="application/vnd.openxmlformats-officedocument.drawingml.chart+xml"/>
  <Override PartName="/ppt/theme/themeOverride77.xml" ContentType="application/vnd.openxmlformats-officedocument.themeOverride+xml"/>
  <Override PartName="/ppt/notesSlides/notesSlide27.xml" ContentType="application/vnd.openxmlformats-officedocument.presentationml.notesSlide+xml"/>
  <Override PartName="/ppt/charts/chart67.xml" ContentType="application/vnd.openxmlformats-officedocument.drawingml.chart+xml"/>
  <Override PartName="/ppt/theme/themeOverride78.xml" ContentType="application/vnd.openxmlformats-officedocument.themeOverride+xml"/>
  <Override PartName="/ppt/charts/chart68.xml" ContentType="application/vnd.openxmlformats-officedocument.drawingml.chart+xml"/>
  <Override PartName="/ppt/theme/themeOverride79.xml" ContentType="application/vnd.openxmlformats-officedocument.themeOverride+xml"/>
  <Override PartName="/ppt/drawings/drawing3.xml" ContentType="application/vnd.openxmlformats-officedocument.drawingml.chartshapes+xml"/>
  <Override PartName="/ppt/charts/chart69.xml" ContentType="application/vnd.openxmlformats-officedocument.drawingml.chart+xml"/>
  <Override PartName="/ppt/theme/themeOverride80.xml" ContentType="application/vnd.openxmlformats-officedocument.themeOverride+xml"/>
  <Override PartName="/ppt/charts/chart70.xml" ContentType="application/vnd.openxmlformats-officedocument.drawingml.chart+xml"/>
  <Override PartName="/ppt/theme/themeOverride81.xml" ContentType="application/vnd.openxmlformats-officedocument.themeOverride+xml"/>
  <Override PartName="/ppt/charts/chart71.xml" ContentType="application/vnd.openxmlformats-officedocument.drawingml.chart+xml"/>
  <Override PartName="/ppt/theme/themeOverride82.xml" ContentType="application/vnd.openxmlformats-officedocument.themeOverride+xml"/>
  <Override PartName="/ppt/charts/chart72.xml" ContentType="application/vnd.openxmlformats-officedocument.drawingml.chart+xml"/>
  <Override PartName="/ppt/theme/themeOverride83.xml" ContentType="application/vnd.openxmlformats-officedocument.themeOverride+xml"/>
  <Override PartName="/ppt/charts/chart73.xml" ContentType="application/vnd.openxmlformats-officedocument.drawingml.chart+xml"/>
  <Override PartName="/ppt/theme/themeOverride84.xml" ContentType="application/vnd.openxmlformats-officedocument.themeOverride+xml"/>
  <Override PartName="/ppt/charts/chart74.xml" ContentType="application/vnd.openxmlformats-officedocument.drawingml.chart+xml"/>
  <Override PartName="/ppt/theme/themeOverride85.xml" ContentType="application/vnd.openxmlformats-officedocument.themeOverride+xml"/>
  <Override PartName="/ppt/notesSlides/notesSlide28.xml" ContentType="application/vnd.openxmlformats-officedocument.presentationml.notesSlide+xml"/>
  <Override PartName="/ppt/charts/chart75.xml" ContentType="application/vnd.openxmlformats-officedocument.drawingml.chart+xml"/>
  <Override PartName="/ppt/theme/themeOverride86.xml" ContentType="application/vnd.openxmlformats-officedocument.themeOverride+xml"/>
  <Override PartName="/ppt/drawings/drawing4.xml" ContentType="application/vnd.openxmlformats-officedocument.drawingml.chartshapes+xml"/>
  <Override PartName="/ppt/notesSlides/notesSlide29.xml" ContentType="application/vnd.openxmlformats-officedocument.presentationml.notesSlide+xml"/>
  <Override PartName="/ppt/charts/chart76.xml" ContentType="application/vnd.openxmlformats-officedocument.drawingml.chart+xml"/>
  <Override PartName="/ppt/theme/themeOverride87.xml" ContentType="application/vnd.openxmlformats-officedocument.themeOverride+xml"/>
  <Override PartName="/ppt/notesSlides/notesSlide30.xml" ContentType="application/vnd.openxmlformats-officedocument.presentationml.notesSlide+xml"/>
  <Override PartName="/ppt/charts/chart77.xml" ContentType="application/vnd.openxmlformats-officedocument.drawingml.chart+xml"/>
  <Override PartName="/ppt/theme/themeOverride88.xml" ContentType="application/vnd.openxmlformats-officedocument.themeOverride+xml"/>
  <Override PartName="/ppt/drawings/drawing5.xml" ContentType="application/vnd.openxmlformats-officedocument.drawingml.chartshapes+xml"/>
  <Override PartName="/ppt/notesSlides/notesSlide31.xml" ContentType="application/vnd.openxmlformats-officedocument.presentationml.notesSlide+xml"/>
  <Override PartName="/ppt/charts/chart78.xml" ContentType="application/vnd.openxmlformats-officedocument.drawingml.chart+xml"/>
  <Override PartName="/ppt/theme/themeOverride89.xml" ContentType="application/vnd.openxmlformats-officedocument.themeOverride+xml"/>
  <Override PartName="/ppt/notesSlides/notesSlide32.xml" ContentType="application/vnd.openxmlformats-officedocument.presentationml.notesSlide+xml"/>
  <Override PartName="/ppt/charts/chart79.xml" ContentType="application/vnd.openxmlformats-officedocument.drawingml.chart+xml"/>
  <Override PartName="/ppt/theme/themeOverride90.xml" ContentType="application/vnd.openxmlformats-officedocument.themeOverride+xml"/>
  <Override PartName="/ppt/drawings/drawing6.xml" ContentType="application/vnd.openxmlformats-officedocument.drawingml.chartshape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2" r:id="rId4"/>
    <p:sldMasterId id="2147483685" r:id="rId5"/>
    <p:sldMasterId id="2147483694" r:id="rId6"/>
    <p:sldMasterId id="2147483703" r:id="rId7"/>
    <p:sldMasterId id="2147483724" r:id="rId8"/>
    <p:sldMasterId id="2147483733" r:id="rId9"/>
    <p:sldMasterId id="2147483742" r:id="rId10"/>
    <p:sldMasterId id="2147483751" r:id="rId11"/>
    <p:sldMasterId id="2147483760" r:id="rId12"/>
    <p:sldMasterId id="2147483769" r:id="rId13"/>
    <p:sldMasterId id="2147483778" r:id="rId14"/>
    <p:sldMasterId id="2147483787" r:id="rId15"/>
    <p:sldMasterId id="2147483796" r:id="rId16"/>
    <p:sldMasterId id="2147483806" r:id="rId17"/>
    <p:sldMasterId id="2147483815" r:id="rId18"/>
    <p:sldMasterId id="2147483824" r:id="rId19"/>
    <p:sldMasterId id="2147483833" r:id="rId20"/>
  </p:sldMasterIdLst>
  <p:notesMasterIdLst>
    <p:notesMasterId r:id="rId91"/>
  </p:notesMasterIdLst>
  <p:sldIdLst>
    <p:sldId id="257" r:id="rId21"/>
    <p:sldId id="312" r:id="rId22"/>
    <p:sldId id="345" r:id="rId23"/>
    <p:sldId id="258" r:id="rId24"/>
    <p:sldId id="617" r:id="rId25"/>
    <p:sldId id="618" r:id="rId26"/>
    <p:sldId id="619" r:id="rId27"/>
    <p:sldId id="266" r:id="rId28"/>
    <p:sldId id="624" r:id="rId29"/>
    <p:sldId id="532" r:id="rId30"/>
    <p:sldId id="309" r:id="rId31"/>
    <p:sldId id="336" r:id="rId32"/>
    <p:sldId id="535" r:id="rId33"/>
    <p:sldId id="555" r:id="rId34"/>
    <p:sldId id="556" r:id="rId35"/>
    <p:sldId id="538" r:id="rId36"/>
    <p:sldId id="539" r:id="rId37"/>
    <p:sldId id="540" r:id="rId38"/>
    <p:sldId id="541" r:id="rId39"/>
    <p:sldId id="546" r:id="rId40"/>
    <p:sldId id="547" r:id="rId41"/>
    <p:sldId id="542" r:id="rId42"/>
    <p:sldId id="545" r:id="rId43"/>
    <p:sldId id="549" r:id="rId44"/>
    <p:sldId id="543" r:id="rId45"/>
    <p:sldId id="544" r:id="rId46"/>
    <p:sldId id="548" r:id="rId47"/>
    <p:sldId id="321" r:id="rId48"/>
    <p:sldId id="322" r:id="rId49"/>
    <p:sldId id="259" r:id="rId50"/>
    <p:sldId id="263" r:id="rId51"/>
    <p:sldId id="550" r:id="rId52"/>
    <p:sldId id="557" r:id="rId53"/>
    <p:sldId id="558" r:id="rId54"/>
    <p:sldId id="559" r:id="rId55"/>
    <p:sldId id="560" r:id="rId56"/>
    <p:sldId id="268" r:id="rId57"/>
    <p:sldId id="330" r:id="rId58"/>
    <p:sldId id="304" r:id="rId59"/>
    <p:sldId id="272" r:id="rId60"/>
    <p:sldId id="552" r:id="rId61"/>
    <p:sldId id="281" r:id="rId62"/>
    <p:sldId id="279" r:id="rId63"/>
    <p:sldId id="278" r:id="rId64"/>
    <p:sldId id="553" r:id="rId65"/>
    <p:sldId id="554" r:id="rId66"/>
    <p:sldId id="305" r:id="rId67"/>
    <p:sldId id="307" r:id="rId68"/>
    <p:sldId id="311" r:id="rId69"/>
    <p:sldId id="261" r:id="rId70"/>
    <p:sldId id="270" r:id="rId71"/>
    <p:sldId id="335" r:id="rId72"/>
    <p:sldId id="286" r:id="rId73"/>
    <p:sldId id="287" r:id="rId74"/>
    <p:sldId id="318" r:id="rId75"/>
    <p:sldId id="319" r:id="rId76"/>
    <p:sldId id="262" r:id="rId77"/>
    <p:sldId id="533" r:id="rId78"/>
    <p:sldId id="271" r:id="rId79"/>
    <p:sldId id="323" r:id="rId80"/>
    <p:sldId id="325" r:id="rId81"/>
    <p:sldId id="551" r:id="rId82"/>
    <p:sldId id="302" r:id="rId83"/>
    <p:sldId id="621" r:id="rId84"/>
    <p:sldId id="620" r:id="rId85"/>
    <p:sldId id="265" r:id="rId86"/>
    <p:sldId id="622" r:id="rId87"/>
    <p:sldId id="623" r:id="rId88"/>
    <p:sldId id="327" r:id="rId89"/>
    <p:sldId id="313"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 Yu SHWE" initials="YY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32F"/>
    <a:srgbClr val="728E3A"/>
    <a:srgbClr val="B3CC82"/>
    <a:srgbClr val="00A99A"/>
    <a:srgbClr val="F78E1E"/>
    <a:srgbClr val="00AEEF"/>
    <a:srgbClr val="EC008C"/>
    <a:srgbClr val="E31837"/>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CEF97-2976-407A-9725-6D25853DC1F2}" v="1" dt="2019-08-01T00:31:35.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86717" autoAdjust="0"/>
  </p:normalViewPr>
  <p:slideViewPr>
    <p:cSldViewPr>
      <p:cViewPr varScale="1">
        <p:scale>
          <a:sx n="58" d="100"/>
          <a:sy n="58" d="100"/>
        </p:scale>
        <p:origin x="964" y="40"/>
      </p:cViewPr>
      <p:guideLst>
        <p:guide orient="horz" pos="2160"/>
        <p:guide pos="3840"/>
      </p:guideLst>
    </p:cSldViewPr>
  </p:slideViewPr>
  <p:notesTextViewPr>
    <p:cViewPr>
      <p:scale>
        <a:sx n="1" d="1"/>
        <a:sy n="1" d="1"/>
      </p:scale>
      <p:origin x="0" y="0"/>
    </p:cViewPr>
  </p:notesTextViewPr>
  <p:sorterViewPr>
    <p:cViewPr>
      <p:scale>
        <a:sx n="140" d="100"/>
        <a:sy n="140" d="100"/>
      </p:scale>
      <p:origin x="0" y="-134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theme" Target="theme/theme1.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NYATHAROKUL, Earn" userId="58b9920b-2840-4897-b490-7acafa085a88" providerId="ADAL" clId="{8D0CEF97-2976-407A-9725-6D25853DC1F2}"/>
    <pc:docChg chg="modSld">
      <pc:chgData name="BOONYATHAROKUL, Earn" userId="58b9920b-2840-4897-b490-7acafa085a88" providerId="ADAL" clId="{8D0CEF97-2976-407A-9725-6D25853DC1F2}" dt="2019-08-01T00:33:52.938" v="19" actId="14100"/>
      <pc:docMkLst>
        <pc:docMk/>
      </pc:docMkLst>
      <pc:sldChg chg="modSp">
        <pc:chgData name="BOONYATHAROKUL, Earn" userId="58b9920b-2840-4897-b490-7acafa085a88" providerId="ADAL" clId="{8D0CEF97-2976-407A-9725-6D25853DC1F2}" dt="2019-08-01T00:32:21.498" v="15" actId="1076"/>
        <pc:sldMkLst>
          <pc:docMk/>
          <pc:sldMk cId="1029330" sldId="265"/>
        </pc:sldMkLst>
        <pc:spChg chg="mod">
          <ac:chgData name="BOONYATHAROKUL, Earn" userId="58b9920b-2840-4897-b490-7acafa085a88" providerId="ADAL" clId="{8D0CEF97-2976-407A-9725-6D25853DC1F2}" dt="2019-08-01T00:32:17.786" v="14" actId="14100"/>
          <ac:spMkLst>
            <pc:docMk/>
            <pc:sldMk cId="1029330" sldId="265"/>
            <ac:spMk id="2" creationId="{00000000-0000-0000-0000-000000000000}"/>
          </ac:spMkLst>
        </pc:spChg>
        <pc:spChg chg="mod">
          <ac:chgData name="BOONYATHAROKUL, Earn" userId="58b9920b-2840-4897-b490-7acafa085a88" providerId="ADAL" clId="{8D0CEF97-2976-407A-9725-6D25853DC1F2}" dt="2019-08-01T00:32:21.498" v="15" actId="1076"/>
          <ac:spMkLst>
            <pc:docMk/>
            <pc:sldMk cId="1029330" sldId="265"/>
            <ac:spMk id="6" creationId="{2839E016-BBCE-4E6F-A1CD-643B65CC381B}"/>
          </ac:spMkLst>
        </pc:spChg>
      </pc:sldChg>
      <pc:sldChg chg="modSp">
        <pc:chgData name="BOONYATHAROKUL, Earn" userId="58b9920b-2840-4897-b490-7acafa085a88" providerId="ADAL" clId="{8D0CEF97-2976-407A-9725-6D25853DC1F2}" dt="2019-08-01T00:33:52.938" v="19" actId="14100"/>
        <pc:sldMkLst>
          <pc:docMk/>
          <pc:sldMk cId="1864719799" sldId="322"/>
        </pc:sldMkLst>
        <pc:spChg chg="mod">
          <ac:chgData name="BOONYATHAROKUL, Earn" userId="58b9920b-2840-4897-b490-7acafa085a88" providerId="ADAL" clId="{8D0CEF97-2976-407A-9725-6D25853DC1F2}" dt="2019-08-01T00:33:52.938" v="19" actId="14100"/>
          <ac:spMkLst>
            <pc:docMk/>
            <pc:sldMk cId="1864719799" sldId="322"/>
            <ac:spMk id="9" creationId="{00000000-0000-0000-0000-000000000000}"/>
          </ac:spMkLst>
        </pc:spChg>
      </pc:sldChg>
      <pc:sldChg chg="modSp">
        <pc:chgData name="BOONYATHAROKUL, Earn" userId="58b9920b-2840-4897-b490-7acafa085a88" providerId="ADAL" clId="{8D0CEF97-2976-407A-9725-6D25853DC1F2}" dt="2019-08-01T00:31:34.339" v="2" actId="1076"/>
        <pc:sldMkLst>
          <pc:docMk/>
          <pc:sldMk cId="2347602224" sldId="620"/>
        </pc:sldMkLst>
        <pc:spChg chg="mod">
          <ac:chgData name="BOONYATHAROKUL, Earn" userId="58b9920b-2840-4897-b490-7acafa085a88" providerId="ADAL" clId="{8D0CEF97-2976-407A-9725-6D25853DC1F2}" dt="2019-08-01T00:31:29.739" v="1" actId="1076"/>
          <ac:spMkLst>
            <pc:docMk/>
            <pc:sldMk cId="2347602224" sldId="620"/>
            <ac:spMk id="2" creationId="{00000000-0000-0000-0000-000000000000}"/>
          </ac:spMkLst>
        </pc:spChg>
        <pc:spChg chg="mod">
          <ac:chgData name="BOONYATHAROKUL, Earn" userId="58b9920b-2840-4897-b490-7acafa085a88" providerId="ADAL" clId="{8D0CEF97-2976-407A-9725-6D25853DC1F2}" dt="2019-08-01T00:31:34.339" v="2" actId="1076"/>
          <ac:spMkLst>
            <pc:docMk/>
            <pc:sldMk cId="2347602224" sldId="620"/>
            <ac:spMk id="6" creationId="{2839E016-BBCE-4E6F-A1CD-643B65CC381B}"/>
          </ac:spMkLst>
        </pc:spChg>
      </pc:sldChg>
      <pc:sldChg chg="modSp">
        <pc:chgData name="BOONYATHAROKUL, Earn" userId="58b9920b-2840-4897-b490-7acafa085a88" providerId="ADAL" clId="{8D0CEF97-2976-407A-9725-6D25853DC1F2}" dt="2019-08-01T00:31:46.491" v="5" actId="1076"/>
        <pc:sldMkLst>
          <pc:docMk/>
          <pc:sldMk cId="2961674716" sldId="621"/>
        </pc:sldMkLst>
        <pc:spChg chg="mod">
          <ac:chgData name="BOONYATHAROKUL, Earn" userId="58b9920b-2840-4897-b490-7acafa085a88" providerId="ADAL" clId="{8D0CEF97-2976-407A-9725-6D25853DC1F2}" dt="2019-08-01T00:31:42.782" v="4" actId="20577"/>
          <ac:spMkLst>
            <pc:docMk/>
            <pc:sldMk cId="2961674716" sldId="621"/>
            <ac:spMk id="2" creationId="{00000000-0000-0000-0000-000000000000}"/>
          </ac:spMkLst>
        </pc:spChg>
        <pc:spChg chg="mod">
          <ac:chgData name="BOONYATHAROKUL, Earn" userId="58b9920b-2840-4897-b490-7acafa085a88" providerId="ADAL" clId="{8D0CEF97-2976-407A-9725-6D25853DC1F2}" dt="2019-08-01T00:31:46.491" v="5" actId="1076"/>
          <ac:spMkLst>
            <pc:docMk/>
            <pc:sldMk cId="2961674716" sldId="621"/>
            <ac:spMk id="6" creationId="{2839E016-BBCE-4E6F-A1CD-643B65CC381B}"/>
          </ac:spMkLst>
        </pc:spChg>
      </pc:sldChg>
      <pc:sldChg chg="modSp">
        <pc:chgData name="BOONYATHAROKUL, Earn" userId="58b9920b-2840-4897-b490-7acafa085a88" providerId="ADAL" clId="{8D0CEF97-2976-407A-9725-6D25853DC1F2}" dt="2019-08-01T00:32:28.073" v="17" actId="20577"/>
        <pc:sldMkLst>
          <pc:docMk/>
          <pc:sldMk cId="3774013106" sldId="622"/>
        </pc:sldMkLst>
        <pc:spChg chg="mod">
          <ac:chgData name="BOONYATHAROKUL, Earn" userId="58b9920b-2840-4897-b490-7acafa085a88" providerId="ADAL" clId="{8D0CEF97-2976-407A-9725-6D25853DC1F2}" dt="2019-08-01T00:32:28.073" v="17" actId="20577"/>
          <ac:spMkLst>
            <pc:docMk/>
            <pc:sldMk cId="3774013106" sldId="622"/>
            <ac:spMk id="2" creationId="{00000000-0000-0000-0000-000000000000}"/>
          </ac:spMkLst>
        </pc:spChg>
      </pc:sldChg>
      <pc:sldChg chg="modSp">
        <pc:chgData name="BOONYATHAROKUL, Earn" userId="58b9920b-2840-4897-b490-7acafa085a88" providerId="ADAL" clId="{8D0CEF97-2976-407A-9725-6D25853DC1F2}" dt="2019-08-01T00:32:01.179" v="10" actId="1076"/>
        <pc:sldMkLst>
          <pc:docMk/>
          <pc:sldMk cId="843303216" sldId="623"/>
        </pc:sldMkLst>
        <pc:spChg chg="mod">
          <ac:chgData name="BOONYATHAROKUL, Earn" userId="58b9920b-2840-4897-b490-7acafa085a88" providerId="ADAL" clId="{8D0CEF97-2976-407A-9725-6D25853DC1F2}" dt="2019-08-01T00:31:57.652" v="9" actId="20577"/>
          <ac:spMkLst>
            <pc:docMk/>
            <pc:sldMk cId="843303216" sldId="623"/>
            <ac:spMk id="2" creationId="{00000000-0000-0000-0000-000000000000}"/>
          </ac:spMkLst>
        </pc:spChg>
        <pc:spChg chg="mod">
          <ac:chgData name="BOONYATHAROKUL, Earn" userId="58b9920b-2840-4897-b490-7acafa085a88" providerId="ADAL" clId="{8D0CEF97-2976-407A-9725-6D25853DC1F2}" dt="2019-08-01T00:32:01.179" v="10" actId="1076"/>
          <ac:spMkLst>
            <pc:docMk/>
            <pc:sldMk cId="843303216" sldId="623"/>
            <ac:spMk id="6" creationId="{2839E016-BBCE-4E6F-A1CD-643B65CC381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21.xml"/></Relationships>
</file>

<file path=ppt/charts/_rels/chart11.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22.xml"/></Relationships>
</file>

<file path=ppt/charts/_rels/chart12.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2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6.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7.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9.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0.xml"/></Relationships>
</file>

<file path=ppt/charts/_rels/chart2.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3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3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7.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8.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9.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40.xml"/></Relationships>
</file>

<file path=ppt/charts/_rels/chart3.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41.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4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43.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44.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45.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7.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8.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9.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50.xml"/></Relationships>
</file>

<file path=ppt/charts/_rels/chart4.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51.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5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5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54.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5.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56.xml"/></Relationships>
</file>

<file path=ppt/charts/_rels/chart4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5.xlsx"/><Relationship Id="rId1" Type="http://schemas.openxmlformats.org/officeDocument/2006/relationships/themeOverride" Target="../theme/themeOverride57.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58.xml"/></Relationships>
</file>

<file path=ppt/charts/_rels/chart4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7.xlsx"/><Relationship Id="rId1" Type="http://schemas.openxmlformats.org/officeDocument/2006/relationships/themeOverride" Target="../theme/themeOverride59.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60.xml"/></Relationships>
</file>

<file path=ppt/charts/_rels/chart5.xml.rels><?xml version="1.0" encoding="UTF-8" standalone="yes"?>
<Relationships xmlns="http://schemas.openxmlformats.org/package/2006/relationships"><Relationship Id="rId1" Type="http://schemas.openxmlformats.org/officeDocument/2006/relationships/oleObject" Target="file:///C:\Users\Intern\Documents\UNAIDS\Estimates_template_2019%20(updated).xlsx" TargetMode="Externa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61.xml"/></Relationships>
</file>

<file path=ppt/charts/_rels/chart51.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_part.xlsx" TargetMode="External"/><Relationship Id="rId1" Type="http://schemas.openxmlformats.org/officeDocument/2006/relationships/themeOverride" Target="../theme/themeOverride62.xml"/></Relationships>
</file>

<file path=ppt/charts/_rels/chart52.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_part.xlsx" TargetMode="External"/><Relationship Id="rId1" Type="http://schemas.openxmlformats.org/officeDocument/2006/relationships/themeOverride" Target="../theme/themeOverride63.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64.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65.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66.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6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68.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69.xml"/></Relationships>
</file>

<file path=ppt/charts/_rels/chart59.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xlsx" TargetMode="External"/><Relationship Id="rId1" Type="http://schemas.openxmlformats.org/officeDocument/2006/relationships/themeOverride" Target="../theme/themeOverride70.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7.xml"/></Relationships>
</file>

<file path=ppt/charts/_rels/chart60.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xlsx" TargetMode="External"/><Relationship Id="rId1" Type="http://schemas.openxmlformats.org/officeDocument/2006/relationships/themeOverride" Target="../theme/themeOverride71.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72.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73.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74.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75.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76.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77.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78.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3.xlsx"/><Relationship Id="rId1" Type="http://schemas.openxmlformats.org/officeDocument/2006/relationships/themeOverride" Target="../theme/themeOverride79.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80.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8.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8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82.xml"/></Relationships>
</file>

<file path=ppt/charts/_rels/chart72.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83.xml"/></Relationships>
</file>

<file path=ppt/charts/_rels/chart73.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84.xml"/></Relationships>
</file>

<file path=ppt/charts/_rels/chart74.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5\Masters\Indonesia_2015%20-%20part%202.xlsx" TargetMode="External"/><Relationship Id="rId1" Type="http://schemas.openxmlformats.org/officeDocument/2006/relationships/themeOverride" Target="../theme/themeOverride85.xml"/></Relationships>
</file>

<file path=ppt/charts/_rels/chart7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7.xlsx"/><Relationship Id="rId1" Type="http://schemas.openxmlformats.org/officeDocument/2006/relationships/themeOverride" Target="../theme/themeOverride86.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87.xml"/></Relationships>
</file>

<file path=ppt/charts/_rels/chart7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9.xlsx"/><Relationship Id="rId1" Type="http://schemas.openxmlformats.org/officeDocument/2006/relationships/themeOverride" Target="../theme/themeOverride88.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89.xml"/></Relationships>
</file>

<file path=ppt/charts/_rels/chart7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1.xlsx"/><Relationship Id="rId1" Type="http://schemas.openxmlformats.org/officeDocument/2006/relationships/themeOverride" Target="../theme/themeOverride90.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9.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20.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295138888889"/>
          <c:y val="4.2888194444444451E-2"/>
          <c:w val="0.84506605902777776"/>
          <c:h val="0.695087037037037"/>
        </c:manualLayout>
      </c:layout>
      <c:lineChart>
        <c:grouping val="standard"/>
        <c:varyColors val="1"/>
        <c:ser>
          <c:idx val="0"/>
          <c:order val="0"/>
          <c:tx>
            <c:strRef>
              <c:f>'Indonesia 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dirty="0"/>
                      <a:t> 640,000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832-4587-8D9E-AA8A0858523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_ni_plhiv_deaths'!$C$3:$C$31</c:f>
              <c:numCache>
                <c:formatCode>_(* #,##0_);_(* \(#,##0\);_(* "-"??_);_(@_)</c:formatCode>
                <c:ptCount val="29"/>
                <c:pt idx="0">
                  <c:v>292</c:v>
                </c:pt>
                <c:pt idx="1">
                  <c:v>619</c:v>
                </c:pt>
                <c:pt idx="2">
                  <c:v>1302</c:v>
                </c:pt>
                <c:pt idx="3">
                  <c:v>2714</c:v>
                </c:pt>
                <c:pt idx="4">
                  <c:v>5384</c:v>
                </c:pt>
                <c:pt idx="5">
                  <c:v>10094</c:v>
                </c:pt>
                <c:pt idx="6">
                  <c:v>17858</c:v>
                </c:pt>
                <c:pt idx="7">
                  <c:v>28660</c:v>
                </c:pt>
                <c:pt idx="8">
                  <c:v>42398</c:v>
                </c:pt>
                <c:pt idx="9">
                  <c:v>58910</c:v>
                </c:pt>
                <c:pt idx="10">
                  <c:v>80371</c:v>
                </c:pt>
                <c:pt idx="11">
                  <c:v>109165</c:v>
                </c:pt>
                <c:pt idx="12">
                  <c:v>148233</c:v>
                </c:pt>
                <c:pt idx="13">
                  <c:v>194355</c:v>
                </c:pt>
                <c:pt idx="14">
                  <c:v>242930</c:v>
                </c:pt>
                <c:pt idx="15">
                  <c:v>292794</c:v>
                </c:pt>
                <c:pt idx="16">
                  <c:v>343079</c:v>
                </c:pt>
                <c:pt idx="17">
                  <c:v>391419</c:v>
                </c:pt>
                <c:pt idx="18">
                  <c:v>434417</c:v>
                </c:pt>
                <c:pt idx="19">
                  <c:v>474471</c:v>
                </c:pt>
                <c:pt idx="20">
                  <c:v>511329</c:v>
                </c:pt>
                <c:pt idx="21">
                  <c:v>542932</c:v>
                </c:pt>
                <c:pt idx="22">
                  <c:v>569389</c:v>
                </c:pt>
                <c:pt idx="23">
                  <c:v>590461</c:v>
                </c:pt>
                <c:pt idx="24">
                  <c:v>605944</c:v>
                </c:pt>
                <c:pt idx="25">
                  <c:v>617909</c:v>
                </c:pt>
                <c:pt idx="26">
                  <c:v>626848</c:v>
                </c:pt>
                <c:pt idx="27">
                  <c:v>634404</c:v>
                </c:pt>
                <c:pt idx="28">
                  <c:v>639770</c:v>
                </c:pt>
              </c:numCache>
            </c:numRef>
          </c:val>
          <c:smooth val="0"/>
          <c:extLst>
            <c:ext xmlns:c16="http://schemas.microsoft.com/office/drawing/2014/chart" uri="{C3380CC4-5D6E-409C-BE32-E72D297353CC}">
              <c16:uniqueId val="{00000001-0832-4587-8D9E-AA8A0858523F}"/>
            </c:ext>
          </c:extLst>
        </c:ser>
        <c:ser>
          <c:idx val="1"/>
          <c:order val="1"/>
          <c:tx>
            <c:strRef>
              <c:f>'Indonesia _ni_plhiv_deaths'!$D$2</c:f>
              <c:strCache>
                <c:ptCount val="1"/>
                <c:pt idx="0">
                  <c:v>PLHIV - Lower</c:v>
                </c:pt>
              </c:strCache>
            </c:strRef>
          </c:tx>
          <c:spPr>
            <a:ln w="19050" cmpd="sng">
              <a:solidFill>
                <a:srgbClr val="63CDF6"/>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_ni_plhiv_deaths'!$D$3:$D$31</c:f>
              <c:numCache>
                <c:formatCode>_(* #,##0_);_(* \(#,##0\);_(* "-"??_);_(@_)</c:formatCode>
                <c:ptCount val="29"/>
                <c:pt idx="0">
                  <c:v>291</c:v>
                </c:pt>
                <c:pt idx="1">
                  <c:v>616</c:v>
                </c:pt>
                <c:pt idx="2">
                  <c:v>1175</c:v>
                </c:pt>
                <c:pt idx="3">
                  <c:v>2465</c:v>
                </c:pt>
                <c:pt idx="4">
                  <c:v>4861</c:v>
                </c:pt>
                <c:pt idx="5">
                  <c:v>9098</c:v>
                </c:pt>
                <c:pt idx="6">
                  <c:v>16078</c:v>
                </c:pt>
                <c:pt idx="7">
                  <c:v>25827</c:v>
                </c:pt>
                <c:pt idx="8">
                  <c:v>38235</c:v>
                </c:pt>
                <c:pt idx="9">
                  <c:v>53092</c:v>
                </c:pt>
                <c:pt idx="10">
                  <c:v>72397</c:v>
                </c:pt>
                <c:pt idx="11">
                  <c:v>98133</c:v>
                </c:pt>
                <c:pt idx="12">
                  <c:v>133209</c:v>
                </c:pt>
                <c:pt idx="13">
                  <c:v>174478</c:v>
                </c:pt>
                <c:pt idx="14">
                  <c:v>217938</c:v>
                </c:pt>
                <c:pt idx="15">
                  <c:v>262029</c:v>
                </c:pt>
                <c:pt idx="16">
                  <c:v>305993</c:v>
                </c:pt>
                <c:pt idx="17">
                  <c:v>347069</c:v>
                </c:pt>
                <c:pt idx="18">
                  <c:v>382627</c:v>
                </c:pt>
                <c:pt idx="19">
                  <c:v>415559</c:v>
                </c:pt>
                <c:pt idx="20">
                  <c:v>447039</c:v>
                </c:pt>
                <c:pt idx="21">
                  <c:v>474013</c:v>
                </c:pt>
                <c:pt idx="22">
                  <c:v>496603</c:v>
                </c:pt>
                <c:pt idx="23">
                  <c:v>513256</c:v>
                </c:pt>
                <c:pt idx="24">
                  <c:v>525597</c:v>
                </c:pt>
                <c:pt idx="25">
                  <c:v>536036</c:v>
                </c:pt>
                <c:pt idx="26">
                  <c:v>543397</c:v>
                </c:pt>
                <c:pt idx="27">
                  <c:v>549593</c:v>
                </c:pt>
                <c:pt idx="28">
                  <c:v>553360</c:v>
                </c:pt>
              </c:numCache>
            </c:numRef>
          </c:val>
          <c:smooth val="0"/>
          <c:extLst>
            <c:ext xmlns:c16="http://schemas.microsoft.com/office/drawing/2014/chart" uri="{C3380CC4-5D6E-409C-BE32-E72D297353CC}">
              <c16:uniqueId val="{00000002-0832-4587-8D9E-AA8A0858523F}"/>
            </c:ext>
          </c:extLst>
        </c:ser>
        <c:ser>
          <c:idx val="2"/>
          <c:order val="2"/>
          <c:tx>
            <c:strRef>
              <c:f>'Indonesia _ni_plhiv_deaths'!$E$2</c:f>
              <c:strCache>
                <c:ptCount val="1"/>
                <c:pt idx="0">
                  <c:v>PLHIV - Upper</c:v>
                </c:pt>
              </c:strCache>
            </c:strRef>
          </c:tx>
          <c:spPr>
            <a:ln w="19050" cmpd="sng">
              <a:solidFill>
                <a:srgbClr val="63CDF6"/>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_ni_plhiv_deaths'!$E$3:$E$31</c:f>
              <c:numCache>
                <c:formatCode>_(* #,##0_);_(* \(#,##0\);_(* "-"??_);_(@_)</c:formatCode>
                <c:ptCount val="29"/>
                <c:pt idx="0">
                  <c:v>442</c:v>
                </c:pt>
                <c:pt idx="1">
                  <c:v>743</c:v>
                </c:pt>
                <c:pt idx="2">
                  <c:v>1420</c:v>
                </c:pt>
                <c:pt idx="3">
                  <c:v>2958</c:v>
                </c:pt>
                <c:pt idx="4">
                  <c:v>5867</c:v>
                </c:pt>
                <c:pt idx="5">
                  <c:v>11056</c:v>
                </c:pt>
                <c:pt idx="6">
                  <c:v>19534</c:v>
                </c:pt>
                <c:pt idx="7">
                  <c:v>31386</c:v>
                </c:pt>
                <c:pt idx="8">
                  <c:v>46553</c:v>
                </c:pt>
                <c:pt idx="9">
                  <c:v>64975</c:v>
                </c:pt>
                <c:pt idx="10">
                  <c:v>89013</c:v>
                </c:pt>
                <c:pt idx="11">
                  <c:v>121088</c:v>
                </c:pt>
                <c:pt idx="12">
                  <c:v>164594</c:v>
                </c:pt>
                <c:pt idx="13">
                  <c:v>216212</c:v>
                </c:pt>
                <c:pt idx="14">
                  <c:v>271116</c:v>
                </c:pt>
                <c:pt idx="15">
                  <c:v>327828</c:v>
                </c:pt>
                <c:pt idx="16">
                  <c:v>385174</c:v>
                </c:pt>
                <c:pt idx="17">
                  <c:v>440230</c:v>
                </c:pt>
                <c:pt idx="18">
                  <c:v>490987</c:v>
                </c:pt>
                <c:pt idx="19">
                  <c:v>539845</c:v>
                </c:pt>
                <c:pt idx="20">
                  <c:v>585297</c:v>
                </c:pt>
                <c:pt idx="21">
                  <c:v>625498</c:v>
                </c:pt>
                <c:pt idx="22">
                  <c:v>659509</c:v>
                </c:pt>
                <c:pt idx="23">
                  <c:v>687417</c:v>
                </c:pt>
                <c:pt idx="24">
                  <c:v>708590</c:v>
                </c:pt>
                <c:pt idx="25">
                  <c:v>725811</c:v>
                </c:pt>
                <c:pt idx="26">
                  <c:v>738035</c:v>
                </c:pt>
                <c:pt idx="27">
                  <c:v>745277</c:v>
                </c:pt>
                <c:pt idx="28">
                  <c:v>748969</c:v>
                </c:pt>
              </c:numCache>
            </c:numRef>
          </c:val>
          <c:smooth val="0"/>
          <c:extLst>
            <c:ext xmlns:c16="http://schemas.microsoft.com/office/drawing/2014/chart" uri="{C3380CC4-5D6E-409C-BE32-E72D297353CC}">
              <c16:uniqueId val="{00000003-0832-4587-8D9E-AA8A0858523F}"/>
            </c:ext>
          </c:extLst>
        </c:ser>
        <c:ser>
          <c:idx val="3"/>
          <c:order val="3"/>
          <c:tx>
            <c:strRef>
              <c:f>'Indonesia _ni_plhiv_deaths'!$F$2</c:f>
              <c:strCache>
                <c:ptCount val="1"/>
                <c:pt idx="0">
                  <c:v>New HIV infections</c:v>
                </c:pt>
              </c:strCache>
            </c:strRef>
          </c:tx>
          <c:spPr>
            <a:ln w="38100" cmpd="sng">
              <a:solidFill>
                <a:srgbClr val="FF5050"/>
              </a:solidFill>
              <a:prstDash val="solid"/>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_ni_plhiv_deaths'!$F$3:$F$31</c:f>
              <c:numCache>
                <c:formatCode>_(* #,##0_);_(* \(#,##0\);_(* "-"??_);_(@_)</c:formatCode>
                <c:ptCount val="29"/>
                <c:pt idx="0">
                  <c:v>158</c:v>
                </c:pt>
                <c:pt idx="1">
                  <c:v>335</c:v>
                </c:pt>
                <c:pt idx="2">
                  <c:v>701</c:v>
                </c:pt>
                <c:pt idx="3">
                  <c:v>1450</c:v>
                </c:pt>
                <c:pt idx="4">
                  <c:v>2749</c:v>
                </c:pt>
                <c:pt idx="5">
                  <c:v>4867</c:v>
                </c:pt>
                <c:pt idx="6">
                  <c:v>8059</c:v>
                </c:pt>
                <c:pt idx="7">
                  <c:v>11333</c:v>
                </c:pt>
                <c:pt idx="8">
                  <c:v>14635</c:v>
                </c:pt>
                <c:pt idx="9">
                  <c:v>17946</c:v>
                </c:pt>
                <c:pt idx="10">
                  <c:v>23705</c:v>
                </c:pt>
                <c:pt idx="11">
                  <c:v>32242</c:v>
                </c:pt>
                <c:pt idx="12">
                  <c:v>44203</c:v>
                </c:pt>
                <c:pt idx="13">
                  <c:v>53421</c:v>
                </c:pt>
                <c:pt idx="14">
                  <c:v>58381</c:v>
                </c:pt>
                <c:pt idx="15">
                  <c:v>62400</c:v>
                </c:pt>
                <c:pt idx="16">
                  <c:v>65385</c:v>
                </c:pt>
                <c:pt idx="17">
                  <c:v>65060</c:v>
                </c:pt>
                <c:pt idx="18">
                  <c:v>62758</c:v>
                </c:pt>
                <c:pt idx="19">
                  <c:v>63119</c:v>
                </c:pt>
                <c:pt idx="20">
                  <c:v>63031</c:v>
                </c:pt>
                <c:pt idx="21">
                  <c:v>61776</c:v>
                </c:pt>
                <c:pt idx="22">
                  <c:v>60256</c:v>
                </c:pt>
                <c:pt idx="23">
                  <c:v>57738</c:v>
                </c:pt>
                <c:pt idx="24">
                  <c:v>54566</c:v>
                </c:pt>
                <c:pt idx="25">
                  <c:v>51607</c:v>
                </c:pt>
                <c:pt idx="26">
                  <c:v>49162</c:v>
                </c:pt>
                <c:pt idx="27">
                  <c:v>47914</c:v>
                </c:pt>
                <c:pt idx="28">
                  <c:v>46075</c:v>
                </c:pt>
              </c:numCache>
            </c:numRef>
          </c:val>
          <c:smooth val="0"/>
          <c:extLst>
            <c:ext xmlns:c16="http://schemas.microsoft.com/office/drawing/2014/chart" uri="{C3380CC4-5D6E-409C-BE32-E72D297353CC}">
              <c16:uniqueId val="{00000004-0832-4587-8D9E-AA8A0858523F}"/>
            </c:ext>
          </c:extLst>
        </c:ser>
        <c:ser>
          <c:idx val="4"/>
          <c:order val="4"/>
          <c:tx>
            <c:strRef>
              <c:f>'Indonesia _ni_plhiv_deaths'!$G$2</c:f>
              <c:strCache>
                <c:ptCount val="1"/>
                <c:pt idx="0">
                  <c:v>NI - Lower</c:v>
                </c:pt>
              </c:strCache>
            </c:strRef>
          </c:tx>
          <c:spPr>
            <a:ln w="19050" cmpd="sng">
              <a:solidFill>
                <a:srgbClr val="FF5050"/>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_ni_plhiv_deaths'!$G$3:$G$31</c:f>
              <c:numCache>
                <c:formatCode>_(* #,##0_);_(* \(#,##0\);_(* "-"??_);_(@_)</c:formatCode>
                <c:ptCount val="29"/>
                <c:pt idx="0">
                  <c:v>157</c:v>
                </c:pt>
                <c:pt idx="1">
                  <c:v>335</c:v>
                </c:pt>
                <c:pt idx="2">
                  <c:v>584</c:v>
                </c:pt>
                <c:pt idx="3">
                  <c:v>1329</c:v>
                </c:pt>
                <c:pt idx="4">
                  <c:v>2498</c:v>
                </c:pt>
                <c:pt idx="5">
                  <c:v>4358</c:v>
                </c:pt>
                <c:pt idx="6">
                  <c:v>7276</c:v>
                </c:pt>
                <c:pt idx="7">
                  <c:v>10139</c:v>
                </c:pt>
                <c:pt idx="8">
                  <c:v>13138</c:v>
                </c:pt>
                <c:pt idx="9">
                  <c:v>16220</c:v>
                </c:pt>
                <c:pt idx="10">
                  <c:v>21366</c:v>
                </c:pt>
                <c:pt idx="11">
                  <c:v>29014</c:v>
                </c:pt>
                <c:pt idx="12">
                  <c:v>39753</c:v>
                </c:pt>
                <c:pt idx="13">
                  <c:v>47998</c:v>
                </c:pt>
                <c:pt idx="14">
                  <c:v>52499</c:v>
                </c:pt>
                <c:pt idx="15">
                  <c:v>56194</c:v>
                </c:pt>
                <c:pt idx="16">
                  <c:v>58872</c:v>
                </c:pt>
                <c:pt idx="17">
                  <c:v>58575</c:v>
                </c:pt>
                <c:pt idx="18">
                  <c:v>56605</c:v>
                </c:pt>
                <c:pt idx="19">
                  <c:v>56810</c:v>
                </c:pt>
                <c:pt idx="20">
                  <c:v>56707</c:v>
                </c:pt>
                <c:pt idx="21">
                  <c:v>55579</c:v>
                </c:pt>
                <c:pt idx="22">
                  <c:v>54242</c:v>
                </c:pt>
                <c:pt idx="23">
                  <c:v>52065</c:v>
                </c:pt>
                <c:pt idx="24">
                  <c:v>49111</c:v>
                </c:pt>
                <c:pt idx="25">
                  <c:v>46556</c:v>
                </c:pt>
                <c:pt idx="26">
                  <c:v>44254</c:v>
                </c:pt>
                <c:pt idx="27">
                  <c:v>43122</c:v>
                </c:pt>
                <c:pt idx="28">
                  <c:v>41507</c:v>
                </c:pt>
              </c:numCache>
            </c:numRef>
          </c:val>
          <c:smooth val="0"/>
          <c:extLst>
            <c:ext xmlns:c16="http://schemas.microsoft.com/office/drawing/2014/chart" uri="{C3380CC4-5D6E-409C-BE32-E72D297353CC}">
              <c16:uniqueId val="{00000005-0832-4587-8D9E-AA8A0858523F}"/>
            </c:ext>
          </c:extLst>
        </c:ser>
        <c:ser>
          <c:idx val="5"/>
          <c:order val="5"/>
          <c:tx>
            <c:strRef>
              <c:f>'Indonesia _ni_plhiv_deaths'!$H$2</c:f>
              <c:strCache>
                <c:ptCount val="1"/>
                <c:pt idx="0">
                  <c:v>NI - Upper</c:v>
                </c:pt>
              </c:strCache>
            </c:strRef>
          </c:tx>
          <c:spPr>
            <a:ln w="19050" cmpd="sng">
              <a:solidFill>
                <a:srgbClr val="FF5050"/>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_ni_plhiv_deaths'!$H$3:$H$31</c:f>
              <c:numCache>
                <c:formatCode>_(* #,##0_);_(* \(#,##0\);_(* "-"??_);_(@_)</c:formatCode>
                <c:ptCount val="29"/>
                <c:pt idx="0">
                  <c:v>315</c:v>
                </c:pt>
                <c:pt idx="1">
                  <c:v>336</c:v>
                </c:pt>
                <c:pt idx="2">
                  <c:v>701</c:v>
                </c:pt>
                <c:pt idx="3">
                  <c:v>1572</c:v>
                </c:pt>
                <c:pt idx="4">
                  <c:v>3000</c:v>
                </c:pt>
                <c:pt idx="5">
                  <c:v>5379</c:v>
                </c:pt>
                <c:pt idx="6">
                  <c:v>8715</c:v>
                </c:pt>
                <c:pt idx="7">
                  <c:v>12275</c:v>
                </c:pt>
                <c:pt idx="8">
                  <c:v>15881</c:v>
                </c:pt>
                <c:pt idx="9">
                  <c:v>19620</c:v>
                </c:pt>
                <c:pt idx="10">
                  <c:v>25837</c:v>
                </c:pt>
                <c:pt idx="11">
                  <c:v>35088</c:v>
                </c:pt>
                <c:pt idx="12">
                  <c:v>48038</c:v>
                </c:pt>
                <c:pt idx="13">
                  <c:v>58069</c:v>
                </c:pt>
                <c:pt idx="14">
                  <c:v>63491</c:v>
                </c:pt>
                <c:pt idx="15">
                  <c:v>67836</c:v>
                </c:pt>
                <c:pt idx="16">
                  <c:v>71101</c:v>
                </c:pt>
                <c:pt idx="17">
                  <c:v>70695</c:v>
                </c:pt>
                <c:pt idx="18">
                  <c:v>68296</c:v>
                </c:pt>
                <c:pt idx="19">
                  <c:v>68721</c:v>
                </c:pt>
                <c:pt idx="20">
                  <c:v>68472</c:v>
                </c:pt>
                <c:pt idx="21">
                  <c:v>67306</c:v>
                </c:pt>
                <c:pt idx="22">
                  <c:v>65532</c:v>
                </c:pt>
                <c:pt idx="23">
                  <c:v>62850</c:v>
                </c:pt>
                <c:pt idx="24">
                  <c:v>59362</c:v>
                </c:pt>
                <c:pt idx="25">
                  <c:v>56222</c:v>
                </c:pt>
                <c:pt idx="26">
                  <c:v>53479</c:v>
                </c:pt>
                <c:pt idx="27">
                  <c:v>52231</c:v>
                </c:pt>
                <c:pt idx="28">
                  <c:v>50264</c:v>
                </c:pt>
              </c:numCache>
            </c:numRef>
          </c:val>
          <c:smooth val="0"/>
          <c:extLst>
            <c:ext xmlns:c16="http://schemas.microsoft.com/office/drawing/2014/chart" uri="{C3380CC4-5D6E-409C-BE32-E72D297353CC}">
              <c16:uniqueId val="{00000006-0832-4587-8D9E-AA8A0858523F}"/>
            </c:ext>
          </c:extLst>
        </c:ser>
        <c:ser>
          <c:idx val="6"/>
          <c:order val="6"/>
          <c:tx>
            <c:strRef>
              <c:f>'Indonesia _ni_plhiv_deaths'!$I$2</c:f>
              <c:strCache>
                <c:ptCount val="1"/>
                <c:pt idx="0">
                  <c:v>AIDS-related deaths</c:v>
                </c:pt>
              </c:strCache>
            </c:strRef>
          </c:tx>
          <c:spPr>
            <a:ln w="38100" cmpd="sng">
              <a:solidFill>
                <a:srgbClr val="00A99A"/>
              </a:solidFill>
              <a:prstDash val="solid"/>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_ni_plhiv_deaths'!$I$3:$I$31</c:f>
              <c:numCache>
                <c:formatCode>_(* #,##0_);_(* \(#,##0\);_(* "-"??_);_(@_)</c:formatCode>
                <c:ptCount val="29"/>
                <c:pt idx="0">
                  <c:v>3</c:v>
                </c:pt>
                <c:pt idx="1">
                  <c:v>6</c:v>
                </c:pt>
                <c:pt idx="2">
                  <c:v>14</c:v>
                </c:pt>
                <c:pt idx="3">
                  <c:v>29</c:v>
                </c:pt>
                <c:pt idx="4">
                  <c:v>61</c:v>
                </c:pt>
                <c:pt idx="5">
                  <c:v>123</c:v>
                </c:pt>
                <c:pt idx="6">
                  <c:v>238</c:v>
                </c:pt>
                <c:pt idx="7">
                  <c:v>439</c:v>
                </c:pt>
                <c:pt idx="8">
                  <c:v>756</c:v>
                </c:pt>
                <c:pt idx="9">
                  <c:v>1227</c:v>
                </c:pt>
                <c:pt idx="10">
                  <c:v>1885</c:v>
                </c:pt>
                <c:pt idx="11">
                  <c:v>2791</c:v>
                </c:pt>
                <c:pt idx="12">
                  <c:v>4009</c:v>
                </c:pt>
                <c:pt idx="13">
                  <c:v>5628</c:v>
                </c:pt>
                <c:pt idx="14">
                  <c:v>7683</c:v>
                </c:pt>
                <c:pt idx="15">
                  <c:v>10142</c:v>
                </c:pt>
                <c:pt idx="16">
                  <c:v>12591</c:v>
                </c:pt>
                <c:pt idx="17">
                  <c:v>14354</c:v>
                </c:pt>
                <c:pt idx="18">
                  <c:v>17507</c:v>
                </c:pt>
                <c:pt idx="19">
                  <c:v>20851</c:v>
                </c:pt>
                <c:pt idx="20">
                  <c:v>23977</c:v>
                </c:pt>
                <c:pt idx="21">
                  <c:v>27968</c:v>
                </c:pt>
                <c:pt idx="22">
                  <c:v>31408</c:v>
                </c:pt>
                <c:pt idx="23">
                  <c:v>34293</c:v>
                </c:pt>
                <c:pt idx="24">
                  <c:v>36795</c:v>
                </c:pt>
                <c:pt idx="25">
                  <c:v>37445</c:v>
                </c:pt>
                <c:pt idx="26">
                  <c:v>38018</c:v>
                </c:pt>
                <c:pt idx="27">
                  <c:v>38132</c:v>
                </c:pt>
                <c:pt idx="28">
                  <c:v>38463</c:v>
                </c:pt>
              </c:numCache>
            </c:numRef>
          </c:val>
          <c:smooth val="0"/>
          <c:extLst>
            <c:ext xmlns:c16="http://schemas.microsoft.com/office/drawing/2014/chart" uri="{C3380CC4-5D6E-409C-BE32-E72D297353CC}">
              <c16:uniqueId val="{00000007-0832-4587-8D9E-AA8A0858523F}"/>
            </c:ext>
          </c:extLst>
        </c:ser>
        <c:ser>
          <c:idx val="7"/>
          <c:order val="7"/>
          <c:tx>
            <c:strRef>
              <c:f>'Indonesia _ni_plhiv_deaths'!$J$2</c:f>
              <c:strCache>
                <c:ptCount val="1"/>
                <c:pt idx="0">
                  <c:v>Deaths - Lower</c:v>
                </c:pt>
              </c:strCache>
            </c:strRef>
          </c:tx>
          <c:spPr>
            <a:ln w="19050" cmpd="sng">
              <a:solidFill>
                <a:srgbClr val="00A99A"/>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_ni_plhiv_deaths'!$J$3:$J$31</c:f>
              <c:numCache>
                <c:formatCode>_(* #,##0_);_(* \(#,##0\);_(* "-"??_);_(@_)</c:formatCode>
                <c:ptCount val="29"/>
                <c:pt idx="0">
                  <c:v>1</c:v>
                </c:pt>
                <c:pt idx="1">
                  <c:v>3</c:v>
                </c:pt>
                <c:pt idx="2">
                  <c:v>7</c:v>
                </c:pt>
                <c:pt idx="3">
                  <c:v>15</c:v>
                </c:pt>
                <c:pt idx="4">
                  <c:v>33</c:v>
                </c:pt>
                <c:pt idx="5">
                  <c:v>68</c:v>
                </c:pt>
                <c:pt idx="6">
                  <c:v>135</c:v>
                </c:pt>
                <c:pt idx="7">
                  <c:v>254</c:v>
                </c:pt>
                <c:pt idx="8">
                  <c:v>453</c:v>
                </c:pt>
                <c:pt idx="9">
                  <c:v>771</c:v>
                </c:pt>
                <c:pt idx="10">
                  <c:v>1242</c:v>
                </c:pt>
                <c:pt idx="11">
                  <c:v>1910</c:v>
                </c:pt>
                <c:pt idx="12">
                  <c:v>2829</c:v>
                </c:pt>
                <c:pt idx="13">
                  <c:v>4069</c:v>
                </c:pt>
                <c:pt idx="14">
                  <c:v>5663</c:v>
                </c:pt>
                <c:pt idx="15">
                  <c:v>7637</c:v>
                </c:pt>
                <c:pt idx="16">
                  <c:v>9641</c:v>
                </c:pt>
                <c:pt idx="17">
                  <c:v>11019</c:v>
                </c:pt>
                <c:pt idx="18">
                  <c:v>13935</c:v>
                </c:pt>
                <c:pt idx="19">
                  <c:v>16719</c:v>
                </c:pt>
                <c:pt idx="20">
                  <c:v>19327</c:v>
                </c:pt>
                <c:pt idx="21">
                  <c:v>22924</c:v>
                </c:pt>
                <c:pt idx="22">
                  <c:v>26237</c:v>
                </c:pt>
                <c:pt idx="23">
                  <c:v>29140</c:v>
                </c:pt>
                <c:pt idx="24">
                  <c:v>31646</c:v>
                </c:pt>
                <c:pt idx="25">
                  <c:v>32123</c:v>
                </c:pt>
                <c:pt idx="26">
                  <c:v>32864</c:v>
                </c:pt>
                <c:pt idx="27">
                  <c:v>33082</c:v>
                </c:pt>
                <c:pt idx="28">
                  <c:v>33189</c:v>
                </c:pt>
              </c:numCache>
            </c:numRef>
          </c:val>
          <c:smooth val="0"/>
          <c:extLst>
            <c:ext xmlns:c16="http://schemas.microsoft.com/office/drawing/2014/chart" uri="{C3380CC4-5D6E-409C-BE32-E72D297353CC}">
              <c16:uniqueId val="{00000008-0832-4587-8D9E-AA8A0858523F}"/>
            </c:ext>
          </c:extLst>
        </c:ser>
        <c:ser>
          <c:idx val="8"/>
          <c:order val="8"/>
          <c:tx>
            <c:strRef>
              <c:f>'Indonesia _ni_plhiv_deaths'!$K$2</c:f>
              <c:strCache>
                <c:ptCount val="1"/>
                <c:pt idx="0">
                  <c:v>Deaths - Upper</c:v>
                </c:pt>
              </c:strCache>
            </c:strRef>
          </c:tx>
          <c:spPr>
            <a:ln w="19050" cmpd="sng">
              <a:solidFill>
                <a:srgbClr val="00A99A"/>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_ni_plhiv_deaths'!$K$3:$K$31</c:f>
              <c:numCache>
                <c:formatCode>_(* #,##0_);_(* \(#,##0\);_(* "-"??_);_(@_)</c:formatCode>
                <c:ptCount val="29"/>
                <c:pt idx="0">
                  <c:v>4</c:v>
                </c:pt>
                <c:pt idx="1">
                  <c:v>9</c:v>
                </c:pt>
                <c:pt idx="2">
                  <c:v>19</c:v>
                </c:pt>
                <c:pt idx="3">
                  <c:v>40</c:v>
                </c:pt>
                <c:pt idx="4">
                  <c:v>85</c:v>
                </c:pt>
                <c:pt idx="5">
                  <c:v>170</c:v>
                </c:pt>
                <c:pt idx="6">
                  <c:v>329</c:v>
                </c:pt>
                <c:pt idx="7">
                  <c:v>606</c:v>
                </c:pt>
                <c:pt idx="8">
                  <c:v>1043</c:v>
                </c:pt>
                <c:pt idx="9">
                  <c:v>1674</c:v>
                </c:pt>
                <c:pt idx="10">
                  <c:v>2541</c:v>
                </c:pt>
                <c:pt idx="11">
                  <c:v>3688</c:v>
                </c:pt>
                <c:pt idx="12">
                  <c:v>5223</c:v>
                </c:pt>
                <c:pt idx="13">
                  <c:v>7274</c:v>
                </c:pt>
                <c:pt idx="14">
                  <c:v>9911</c:v>
                </c:pt>
                <c:pt idx="15">
                  <c:v>12991</c:v>
                </c:pt>
                <c:pt idx="16">
                  <c:v>15885</c:v>
                </c:pt>
                <c:pt idx="17">
                  <c:v>17765</c:v>
                </c:pt>
                <c:pt idx="18">
                  <c:v>21417</c:v>
                </c:pt>
                <c:pt idx="19">
                  <c:v>25064</c:v>
                </c:pt>
                <c:pt idx="20">
                  <c:v>28369</c:v>
                </c:pt>
                <c:pt idx="21">
                  <c:v>32545</c:v>
                </c:pt>
                <c:pt idx="22">
                  <c:v>36170</c:v>
                </c:pt>
                <c:pt idx="23">
                  <c:v>39147</c:v>
                </c:pt>
                <c:pt idx="24">
                  <c:v>41749</c:v>
                </c:pt>
                <c:pt idx="25">
                  <c:v>42062</c:v>
                </c:pt>
                <c:pt idx="26">
                  <c:v>42467</c:v>
                </c:pt>
                <c:pt idx="27">
                  <c:v>42789</c:v>
                </c:pt>
                <c:pt idx="28">
                  <c:v>43353</c:v>
                </c:pt>
              </c:numCache>
            </c:numRef>
          </c:val>
          <c:smooth val="0"/>
          <c:extLst>
            <c:ext xmlns:c16="http://schemas.microsoft.com/office/drawing/2014/chart" uri="{C3380CC4-5D6E-409C-BE32-E72D297353CC}">
              <c16:uniqueId val="{00000009-0832-4587-8D9E-AA8A0858523F}"/>
            </c:ext>
          </c:extLst>
        </c:ser>
        <c:dLbls>
          <c:showLegendKey val="0"/>
          <c:showVal val="0"/>
          <c:showCatName val="0"/>
          <c:showSerName val="0"/>
          <c:showPercent val="0"/>
          <c:showBubbleSize val="0"/>
        </c:dLbls>
        <c:smooth val="0"/>
        <c:axId val="42701952"/>
        <c:axId val="42703488"/>
      </c:lineChart>
      <c:catAx>
        <c:axId val="42701952"/>
        <c:scaling>
          <c:orientation val="minMax"/>
        </c:scaling>
        <c:delete val="0"/>
        <c:axPos val="b"/>
        <c:numFmt formatCode="General" sourceLinked="1"/>
        <c:majorTickMark val="cross"/>
        <c:minorTickMark val="cross"/>
        <c:tickLblPos val="nextTo"/>
        <c:txPr>
          <a:bodyPr rot="-5400000"/>
          <a:lstStyle/>
          <a:p>
            <a:pPr>
              <a:defRPr/>
            </a:pPr>
            <a:endParaRPr lang="en-US"/>
          </a:p>
        </c:txPr>
        <c:crossAx val="42703488"/>
        <c:crosses val="autoZero"/>
        <c:auto val="1"/>
        <c:lblAlgn val="ctr"/>
        <c:lblOffset val="100"/>
        <c:noMultiLvlLbl val="1"/>
      </c:catAx>
      <c:valAx>
        <c:axId val="42703488"/>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701952"/>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0.29309374999999999"/>
          <c:y val="0.86395740740740745"/>
          <c:w val="0.41822222222222222"/>
          <c:h val="5.6667592592592596E-2"/>
        </c:manualLayout>
      </c:layout>
      <c:overlay val="0"/>
    </c:legend>
    <c:plotVisOnly val="1"/>
    <c:dispBlanksAs val="zero"/>
    <c:showDLblsOverMax val="1"/>
  </c:chart>
  <c:spPr>
    <a:noFill/>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Indonesia!$W$34:$W$35</c:f>
              <c:strCache>
                <c:ptCount val="2"/>
                <c:pt idx="0">
                  <c:v>National </c:v>
                </c:pt>
                <c:pt idx="1">
                  <c:v>Denpasar</c:v>
                </c:pt>
              </c:strCache>
            </c:strRef>
          </c:cat>
          <c:val>
            <c:numRef>
              <c:f>Indonesia!$X$34:$X$35</c:f>
              <c:numCache>
                <c:formatCode>0</c:formatCode>
                <c:ptCount val="2"/>
                <c:pt idx="0" formatCode="General">
                  <c:v>25.8</c:v>
                </c:pt>
                <c:pt idx="1">
                  <c:v>36</c:v>
                </c:pt>
              </c:numCache>
            </c:numRef>
          </c:val>
          <c:extLst>
            <c:ext xmlns:c16="http://schemas.microsoft.com/office/drawing/2014/chart" uri="{C3380CC4-5D6E-409C-BE32-E72D297353CC}">
              <c16:uniqueId val="{00000000-DFA0-4F86-BF0A-74EE9BE95A8F}"/>
            </c:ext>
          </c:extLst>
        </c:ser>
        <c:dLbls>
          <c:showLegendKey val="0"/>
          <c:showVal val="0"/>
          <c:showCatName val="0"/>
          <c:showSerName val="0"/>
          <c:showPercent val="0"/>
          <c:showBubbleSize val="0"/>
        </c:dLbls>
        <c:gapWidth val="25"/>
        <c:axId val="43205760"/>
        <c:axId val="43207296"/>
      </c:barChart>
      <c:catAx>
        <c:axId val="4320576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3207296"/>
        <c:crosses val="autoZero"/>
        <c:auto val="1"/>
        <c:lblAlgn val="ctr"/>
        <c:lblOffset val="800"/>
        <c:noMultiLvlLbl val="0"/>
      </c:catAx>
      <c:valAx>
        <c:axId val="43207296"/>
        <c:scaling>
          <c:orientation val="minMax"/>
          <c:max val="50"/>
          <c:min val="0"/>
        </c:scaling>
        <c:delete val="1"/>
        <c:axPos val="t"/>
        <c:numFmt formatCode="General" sourceLinked="1"/>
        <c:majorTickMark val="out"/>
        <c:minorTickMark val="none"/>
        <c:tickLblPos val="nextTo"/>
        <c:crossAx val="4320576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Indonesia!$W$36:$W$37</c:f>
              <c:strCache>
                <c:ptCount val="2"/>
                <c:pt idx="0">
                  <c:v>National </c:v>
                </c:pt>
                <c:pt idx="1">
                  <c:v>Jakarta</c:v>
                </c:pt>
              </c:strCache>
            </c:strRef>
          </c:cat>
          <c:val>
            <c:numRef>
              <c:f>Indonesia!$X$36:$X$37</c:f>
              <c:numCache>
                <c:formatCode>General</c:formatCode>
                <c:ptCount val="2"/>
                <c:pt idx="0">
                  <c:v>28.8</c:v>
                </c:pt>
                <c:pt idx="1">
                  <c:v>43.6</c:v>
                </c:pt>
              </c:numCache>
            </c:numRef>
          </c:val>
          <c:extLst>
            <c:ext xmlns:c16="http://schemas.microsoft.com/office/drawing/2014/chart" uri="{C3380CC4-5D6E-409C-BE32-E72D297353CC}">
              <c16:uniqueId val="{00000000-2238-45AD-B050-4D95D69AEB0C}"/>
            </c:ext>
          </c:extLst>
        </c:ser>
        <c:dLbls>
          <c:showLegendKey val="0"/>
          <c:showVal val="0"/>
          <c:showCatName val="0"/>
          <c:showSerName val="0"/>
          <c:showPercent val="0"/>
          <c:showBubbleSize val="0"/>
        </c:dLbls>
        <c:gapWidth val="25"/>
        <c:axId val="43228544"/>
        <c:axId val="43230336"/>
      </c:barChart>
      <c:catAx>
        <c:axId val="4322854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3230336"/>
        <c:crosses val="autoZero"/>
        <c:auto val="1"/>
        <c:lblAlgn val="ctr"/>
        <c:lblOffset val="800"/>
        <c:noMultiLvlLbl val="0"/>
      </c:catAx>
      <c:valAx>
        <c:axId val="43230336"/>
        <c:scaling>
          <c:orientation val="minMax"/>
          <c:max val="50"/>
          <c:min val="0"/>
        </c:scaling>
        <c:delete val="1"/>
        <c:axPos val="t"/>
        <c:numFmt formatCode="General" sourceLinked="1"/>
        <c:majorTickMark val="out"/>
        <c:minorTickMark val="none"/>
        <c:tickLblPos val="nextTo"/>
        <c:crossAx val="4322854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Indonesia!$W$38:$W$40</c:f>
              <c:strCache>
                <c:ptCount val="3"/>
                <c:pt idx="0">
                  <c:v>National </c:v>
                </c:pt>
                <c:pt idx="1">
                  <c:v>Surabaya, Direct</c:v>
                </c:pt>
                <c:pt idx="2">
                  <c:v>Denpasar, Indirect</c:v>
                </c:pt>
              </c:strCache>
            </c:strRef>
          </c:cat>
          <c:val>
            <c:numRef>
              <c:f>Indonesia!$X$38:$X$40</c:f>
              <c:numCache>
                <c:formatCode>0.0</c:formatCode>
                <c:ptCount val="3"/>
                <c:pt idx="0" formatCode="General">
                  <c:v>5.3</c:v>
                </c:pt>
                <c:pt idx="1">
                  <c:v>15.2</c:v>
                </c:pt>
                <c:pt idx="2" formatCode="General">
                  <c:v>5.6</c:v>
                </c:pt>
              </c:numCache>
            </c:numRef>
          </c:val>
          <c:extLst>
            <c:ext xmlns:c16="http://schemas.microsoft.com/office/drawing/2014/chart" uri="{C3380CC4-5D6E-409C-BE32-E72D297353CC}">
              <c16:uniqueId val="{00000000-819B-4D4B-BE9C-A0AD8F6C22B5}"/>
            </c:ext>
          </c:extLst>
        </c:ser>
        <c:dLbls>
          <c:showLegendKey val="0"/>
          <c:showVal val="0"/>
          <c:showCatName val="0"/>
          <c:showSerName val="0"/>
          <c:showPercent val="0"/>
          <c:showBubbleSize val="0"/>
        </c:dLbls>
        <c:gapWidth val="25"/>
        <c:axId val="43251584"/>
        <c:axId val="43253120"/>
      </c:barChart>
      <c:catAx>
        <c:axId val="4325158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3253120"/>
        <c:crosses val="autoZero"/>
        <c:auto val="1"/>
        <c:lblAlgn val="ctr"/>
        <c:lblOffset val="800"/>
        <c:noMultiLvlLbl val="0"/>
      </c:catAx>
      <c:valAx>
        <c:axId val="43253120"/>
        <c:scaling>
          <c:orientation val="minMax"/>
          <c:max val="50"/>
          <c:min val="0"/>
        </c:scaling>
        <c:delete val="1"/>
        <c:axPos val="t"/>
        <c:numFmt formatCode="General" sourceLinked="1"/>
        <c:majorTickMark val="out"/>
        <c:minorTickMark val="none"/>
        <c:tickLblPos val="nextTo"/>
        <c:crossAx val="43251584"/>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99A"/>
                </a:solidFill>
              </a:defRPr>
            </a:pPr>
            <a:r>
              <a:rPr lang="en-US" dirty="0">
                <a:solidFill>
                  <a:srgbClr val="00A99A"/>
                </a:solidFill>
              </a:rPr>
              <a:t>Declining trends</a:t>
            </a:r>
          </a:p>
        </c:rich>
      </c:tx>
      <c:overlay val="0"/>
    </c:title>
    <c:autoTitleDeleted val="0"/>
    <c:plotArea>
      <c:layout>
        <c:manualLayout>
          <c:layoutTarget val="inner"/>
          <c:xMode val="edge"/>
          <c:yMode val="edge"/>
          <c:x val="0.10481512179398628"/>
          <c:y val="0.22270649662381947"/>
          <c:w val="0.86302113551595516"/>
          <c:h val="0.44085318662090317"/>
        </c:manualLayout>
      </c:layout>
      <c:barChart>
        <c:barDir val="col"/>
        <c:grouping val="clustered"/>
        <c:varyColors val="0"/>
        <c:ser>
          <c:idx val="2"/>
          <c:order val="0"/>
          <c:tx>
            <c:strRef>
              <c:f>'HIV Prev Direct FSW'!$B$5</c:f>
              <c:strCache>
                <c:ptCount val="1"/>
                <c:pt idx="0">
                  <c:v>2007</c:v>
                </c:pt>
              </c:strCache>
            </c:strRef>
          </c:tx>
          <c:spPr>
            <a:solidFill>
              <a:srgbClr val="F78E1E"/>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Kupang</c:v>
                </c:pt>
                <c:pt idx="6">
                  <c:v>Kota Ambon</c:v>
                </c:pt>
                <c:pt idx="7">
                  <c:v>Kota Denpasar</c:v>
                </c:pt>
                <c:pt idx="8">
                  <c:v>Kota Semarang</c:v>
                </c:pt>
                <c:pt idx="9">
                  <c:v>Deli Serdang</c:v>
                </c:pt>
              </c:strCache>
            </c:strRef>
          </c:cat>
          <c:val>
            <c:numRef>
              <c:f>'HIV Prev Direct FSW'!$B$6:$B$15</c:f>
              <c:numCache>
                <c:formatCode>General</c:formatCode>
                <c:ptCount val="10"/>
                <c:pt idx="1">
                  <c:v>12</c:v>
                </c:pt>
                <c:pt idx="2" formatCode="0.0">
                  <c:v>12</c:v>
                </c:pt>
                <c:pt idx="3">
                  <c:v>14</c:v>
                </c:pt>
                <c:pt idx="7">
                  <c:v>14</c:v>
                </c:pt>
                <c:pt idx="8">
                  <c:v>7</c:v>
                </c:pt>
                <c:pt idx="9" formatCode="0.0">
                  <c:v>6</c:v>
                </c:pt>
              </c:numCache>
            </c:numRef>
          </c:val>
          <c:extLst>
            <c:ext xmlns:c16="http://schemas.microsoft.com/office/drawing/2014/chart" uri="{C3380CC4-5D6E-409C-BE32-E72D297353CC}">
              <c16:uniqueId val="{00000000-992F-4ABA-97D0-CC4A4A23547B}"/>
            </c:ext>
          </c:extLst>
        </c:ser>
        <c:ser>
          <c:idx val="0"/>
          <c:order val="1"/>
          <c:tx>
            <c:strRef>
              <c:f>'HIV Prev Direct FSW'!$C$5</c:f>
              <c:strCache>
                <c:ptCount val="1"/>
                <c:pt idx="0">
                  <c:v>2011</c:v>
                </c:pt>
              </c:strCache>
            </c:strRef>
          </c:tx>
          <c:spPr>
            <a:solidFill>
              <a:srgbClr val="CDC884"/>
            </a:solidFill>
            <a:ln w="38100">
              <a:noFill/>
            </a:ln>
          </c:spPr>
          <c:invertIfNegative val="0"/>
          <c:cat>
            <c:strRef>
              <c:f>'HIV Prev Direct FSW'!$A$6:$A$15</c:f>
              <c:strCache>
                <c:ptCount val="10"/>
                <c:pt idx="0">
                  <c:v>Waimena</c:v>
                </c:pt>
                <c:pt idx="1">
                  <c:v>Kota Bandung</c:v>
                </c:pt>
                <c:pt idx="2">
                  <c:v>Kota Batam</c:v>
                </c:pt>
                <c:pt idx="3">
                  <c:v>Kota Jayapura</c:v>
                </c:pt>
                <c:pt idx="4">
                  <c:v>Batang</c:v>
                </c:pt>
                <c:pt idx="5">
                  <c:v>Kota Kupang</c:v>
                </c:pt>
                <c:pt idx="6">
                  <c:v>Kota Ambon</c:v>
                </c:pt>
                <c:pt idx="7">
                  <c:v>Kota Denpasar</c:v>
                </c:pt>
                <c:pt idx="8">
                  <c:v>Kota Semarang</c:v>
                </c:pt>
                <c:pt idx="9">
                  <c:v>Deli Serdang</c:v>
                </c:pt>
              </c:strCache>
            </c:strRef>
          </c:cat>
          <c:val>
            <c:numRef>
              <c:f>'HIV Prev Direct FSW'!$C$6:$C$15</c:f>
              <c:numCache>
                <c:formatCode>0.0</c:formatCode>
                <c:ptCount val="10"/>
                <c:pt idx="0">
                  <c:v>25</c:v>
                </c:pt>
                <c:pt idx="1">
                  <c:v>11.6</c:v>
                </c:pt>
                <c:pt idx="2">
                  <c:v>10</c:v>
                </c:pt>
                <c:pt idx="3">
                  <c:v>16</c:v>
                </c:pt>
                <c:pt idx="4">
                  <c:v>20.7</c:v>
                </c:pt>
                <c:pt idx="5">
                  <c:v>8.8000000000000007</c:v>
                </c:pt>
                <c:pt idx="6" formatCode="General">
                  <c:v>12.37</c:v>
                </c:pt>
                <c:pt idx="7">
                  <c:v>16.059999999999999</c:v>
                </c:pt>
                <c:pt idx="8">
                  <c:v>4.8</c:v>
                </c:pt>
                <c:pt idx="9">
                  <c:v>3.64</c:v>
                </c:pt>
              </c:numCache>
            </c:numRef>
          </c:val>
          <c:extLst>
            <c:ext xmlns:c16="http://schemas.microsoft.com/office/drawing/2014/chart" uri="{C3380CC4-5D6E-409C-BE32-E72D297353CC}">
              <c16:uniqueId val="{00000001-992F-4ABA-97D0-CC4A4A23547B}"/>
            </c:ext>
          </c:extLst>
        </c:ser>
        <c:ser>
          <c:idx val="1"/>
          <c:order val="2"/>
          <c:tx>
            <c:strRef>
              <c:f>'HIV Prev Direct FSW'!$D$5</c:f>
              <c:strCache>
                <c:ptCount val="1"/>
                <c:pt idx="0">
                  <c:v>2015</c:v>
                </c:pt>
              </c:strCache>
            </c:strRef>
          </c:tx>
          <c:spPr>
            <a:solidFill>
              <a:srgbClr val="00A99A"/>
            </a:solidFill>
          </c:spPr>
          <c:invertIfNegative val="0"/>
          <c:dLbls>
            <c:numFmt formatCode="#,##0"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FSW'!$A$6:$A$15</c:f>
              <c:strCache>
                <c:ptCount val="10"/>
                <c:pt idx="0">
                  <c:v>Waimena</c:v>
                </c:pt>
                <c:pt idx="1">
                  <c:v>Kota Bandung</c:v>
                </c:pt>
                <c:pt idx="2">
                  <c:v>Kota Batam</c:v>
                </c:pt>
                <c:pt idx="3">
                  <c:v>Kota Jayapura</c:v>
                </c:pt>
                <c:pt idx="4">
                  <c:v>Batang</c:v>
                </c:pt>
                <c:pt idx="5">
                  <c:v>Kota Kupang</c:v>
                </c:pt>
                <c:pt idx="6">
                  <c:v>Kota Ambon</c:v>
                </c:pt>
                <c:pt idx="7">
                  <c:v>Kota Denpasar</c:v>
                </c:pt>
                <c:pt idx="8">
                  <c:v>Kota Semarang</c:v>
                </c:pt>
                <c:pt idx="9">
                  <c:v>Deli Serdang</c:v>
                </c:pt>
              </c:strCache>
            </c:strRef>
          </c:cat>
          <c:val>
            <c:numRef>
              <c:f>'HIV Prev Direct FSW'!$D$6:$D$15</c:f>
              <c:numCache>
                <c:formatCode>0.0</c:formatCode>
                <c:ptCount val="10"/>
                <c:pt idx="0">
                  <c:v>11.02</c:v>
                </c:pt>
                <c:pt idx="1">
                  <c:v>10.84</c:v>
                </c:pt>
                <c:pt idx="2">
                  <c:v>9.6</c:v>
                </c:pt>
                <c:pt idx="3">
                  <c:v>8</c:v>
                </c:pt>
                <c:pt idx="4">
                  <c:v>6.87</c:v>
                </c:pt>
                <c:pt idx="5">
                  <c:v>6.8</c:v>
                </c:pt>
                <c:pt idx="6">
                  <c:v>6.31</c:v>
                </c:pt>
                <c:pt idx="7" formatCode="General">
                  <c:v>4.8</c:v>
                </c:pt>
                <c:pt idx="8">
                  <c:v>2.8</c:v>
                </c:pt>
                <c:pt idx="9" formatCode="General">
                  <c:v>2</c:v>
                </c:pt>
              </c:numCache>
            </c:numRef>
          </c:val>
          <c:extLst>
            <c:ext xmlns:c16="http://schemas.microsoft.com/office/drawing/2014/chart" uri="{C3380CC4-5D6E-409C-BE32-E72D297353CC}">
              <c16:uniqueId val="{00000002-992F-4ABA-97D0-CC4A4A23547B}"/>
            </c:ext>
          </c:extLst>
        </c:ser>
        <c:dLbls>
          <c:showLegendKey val="0"/>
          <c:showVal val="0"/>
          <c:showCatName val="0"/>
          <c:showSerName val="0"/>
          <c:showPercent val="0"/>
          <c:showBubbleSize val="0"/>
        </c:dLbls>
        <c:gapWidth val="40"/>
        <c:overlap val="-10"/>
        <c:axId val="45251968"/>
        <c:axId val="45253760"/>
      </c:barChart>
      <c:catAx>
        <c:axId val="45251968"/>
        <c:scaling>
          <c:orientation val="minMax"/>
        </c:scaling>
        <c:delete val="0"/>
        <c:axPos val="b"/>
        <c:numFmt formatCode="General" sourceLinked="1"/>
        <c:majorTickMark val="none"/>
        <c:minorTickMark val="none"/>
        <c:tickLblPos val="nextTo"/>
        <c:crossAx val="45253760"/>
        <c:crosses val="autoZero"/>
        <c:auto val="1"/>
        <c:lblAlgn val="ctr"/>
        <c:lblOffset val="100"/>
        <c:noMultiLvlLbl val="0"/>
      </c:catAx>
      <c:valAx>
        <c:axId val="45253760"/>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dirty="0"/>
                  <a:t>%</a:t>
                </a:r>
              </a:p>
            </c:rich>
          </c:tx>
          <c:layout>
            <c:manualLayout>
              <c:xMode val="edge"/>
              <c:yMode val="edge"/>
              <c:x val="7.0994152046783637E-2"/>
              <c:y val="0.19783268277362764"/>
            </c:manualLayout>
          </c:layout>
          <c:overlay val="0"/>
        </c:title>
        <c:numFmt formatCode="0" sourceLinked="0"/>
        <c:majorTickMark val="none"/>
        <c:minorTickMark val="none"/>
        <c:tickLblPos val="nextTo"/>
        <c:spPr>
          <a:ln>
            <a:noFill/>
          </a:ln>
        </c:spPr>
        <c:crossAx val="45251968"/>
        <c:crosses val="autoZero"/>
        <c:crossBetween val="between"/>
        <c:majorUnit val="10"/>
      </c:valAx>
    </c:plotArea>
    <c:legend>
      <c:legendPos val="t"/>
      <c:overlay val="0"/>
    </c:legend>
    <c:plotVisOnly val="1"/>
    <c:dispBlanksAs val="span"/>
    <c:showDLblsOverMax val="0"/>
  </c:chart>
  <c:spPr>
    <a:ln w="15875">
      <a:solidFill>
        <a:srgbClr val="00A99A"/>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E31837"/>
                </a:solidFill>
              </a:defRPr>
            </a:pPr>
            <a:r>
              <a:rPr lang="en-US" dirty="0">
                <a:solidFill>
                  <a:srgbClr val="E31837"/>
                </a:solidFill>
              </a:rPr>
              <a:t>Increasing trends</a:t>
            </a:r>
          </a:p>
        </c:rich>
      </c:tx>
      <c:overlay val="0"/>
    </c:title>
    <c:autoTitleDeleted val="0"/>
    <c:plotArea>
      <c:layout>
        <c:manualLayout>
          <c:layoutTarget val="inner"/>
          <c:xMode val="edge"/>
          <c:yMode val="edge"/>
          <c:x val="0.15452272413316756"/>
          <c:y val="0.22270649662381947"/>
          <c:w val="0.81331353317677391"/>
          <c:h val="0.43819710837427372"/>
        </c:manualLayout>
      </c:layout>
      <c:barChart>
        <c:barDir val="col"/>
        <c:grouping val="clustered"/>
        <c:varyColors val="0"/>
        <c:ser>
          <c:idx val="2"/>
          <c:order val="0"/>
          <c:tx>
            <c:strRef>
              <c:f>'HIV Prev Direct FSW'!$B$23</c:f>
              <c:strCache>
                <c:ptCount val="1"/>
                <c:pt idx="0">
                  <c:v>2007</c:v>
                </c:pt>
              </c:strCache>
            </c:strRef>
          </c:tx>
          <c:spPr>
            <a:solidFill>
              <a:srgbClr val="F78E1E"/>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FSW'!$B$24:$B$29</c:f>
              <c:numCache>
                <c:formatCode>General</c:formatCode>
                <c:ptCount val="6"/>
                <c:pt idx="0">
                  <c:v>10</c:v>
                </c:pt>
                <c:pt idx="1">
                  <c:v>10</c:v>
                </c:pt>
                <c:pt idx="2">
                  <c:v>3</c:v>
                </c:pt>
              </c:numCache>
            </c:numRef>
          </c:val>
          <c:extLst>
            <c:ext xmlns:c16="http://schemas.microsoft.com/office/drawing/2014/chart" uri="{C3380CC4-5D6E-409C-BE32-E72D297353CC}">
              <c16:uniqueId val="{00000000-FBD2-40DA-B957-F2DB7B526CE8}"/>
            </c:ext>
          </c:extLst>
        </c:ser>
        <c:ser>
          <c:idx val="0"/>
          <c:order val="1"/>
          <c:tx>
            <c:strRef>
              <c:f>'HIV Prev Direct FSW'!$C$23</c:f>
              <c:strCache>
                <c:ptCount val="1"/>
                <c:pt idx="0">
                  <c:v>2011</c:v>
                </c:pt>
              </c:strCache>
            </c:strRef>
          </c:tx>
          <c:spPr>
            <a:solidFill>
              <a:srgbClr val="CDC884"/>
            </a:solidFill>
            <a:ln w="38100">
              <a:noFill/>
            </a:ln>
          </c:spPr>
          <c:invertIfNegative val="0"/>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FSW'!$C$24:$C$29</c:f>
              <c:numCache>
                <c:formatCode>0.0</c:formatCode>
                <c:ptCount val="6"/>
                <c:pt idx="0">
                  <c:v>10.4</c:v>
                </c:pt>
                <c:pt idx="1">
                  <c:v>10.48</c:v>
                </c:pt>
                <c:pt idx="2">
                  <c:v>7.17</c:v>
                </c:pt>
                <c:pt idx="3">
                  <c:v>6.8</c:v>
                </c:pt>
                <c:pt idx="4">
                  <c:v>5.6</c:v>
                </c:pt>
                <c:pt idx="5">
                  <c:v>4</c:v>
                </c:pt>
              </c:numCache>
            </c:numRef>
          </c:val>
          <c:extLst>
            <c:ext xmlns:c16="http://schemas.microsoft.com/office/drawing/2014/chart" uri="{C3380CC4-5D6E-409C-BE32-E72D297353CC}">
              <c16:uniqueId val="{00000001-FBD2-40DA-B957-F2DB7B526CE8}"/>
            </c:ext>
          </c:extLst>
        </c:ser>
        <c:ser>
          <c:idx val="1"/>
          <c:order val="2"/>
          <c:tx>
            <c:strRef>
              <c:f>'HIV Prev Direct FSW'!$D$23</c:f>
              <c:strCache>
                <c:ptCount val="1"/>
                <c:pt idx="0">
                  <c:v>2015</c:v>
                </c:pt>
              </c:strCache>
            </c:strRef>
          </c:tx>
          <c:spPr>
            <a:solidFill>
              <a:srgbClr val="00A99A"/>
            </a:solidFill>
          </c:spPr>
          <c:invertIfNegative val="0"/>
          <c:dLbls>
            <c:numFmt formatCode="#,##0" sourceLinked="0"/>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FSW'!$A$24:$A$29</c:f>
              <c:strCache>
                <c:ptCount val="6"/>
                <c:pt idx="0">
                  <c:v>Kota Surabaya</c:v>
                </c:pt>
                <c:pt idx="1">
                  <c:v>Kota Jakarta Utara</c:v>
                </c:pt>
                <c:pt idx="2">
                  <c:v>Banyuwangi</c:v>
                </c:pt>
                <c:pt idx="3">
                  <c:v>Bekasi</c:v>
                </c:pt>
                <c:pt idx="4">
                  <c:v>Kota Lampung</c:v>
                </c:pt>
                <c:pt idx="5">
                  <c:v>Kota Malang</c:v>
                </c:pt>
              </c:strCache>
            </c:strRef>
          </c:cat>
          <c:val>
            <c:numRef>
              <c:f>'HIV Prev Direct FSW'!$D$24:$D$29</c:f>
              <c:numCache>
                <c:formatCode>0.0</c:formatCode>
                <c:ptCount val="6"/>
                <c:pt idx="0">
                  <c:v>15.2</c:v>
                </c:pt>
                <c:pt idx="1">
                  <c:v>13.2</c:v>
                </c:pt>
                <c:pt idx="2">
                  <c:v>9.68</c:v>
                </c:pt>
                <c:pt idx="3">
                  <c:v>9.1999999999999993</c:v>
                </c:pt>
                <c:pt idx="4">
                  <c:v>7.2</c:v>
                </c:pt>
                <c:pt idx="5">
                  <c:v>4.1900000000000004</c:v>
                </c:pt>
              </c:numCache>
            </c:numRef>
          </c:val>
          <c:extLst>
            <c:ext xmlns:c16="http://schemas.microsoft.com/office/drawing/2014/chart" uri="{C3380CC4-5D6E-409C-BE32-E72D297353CC}">
              <c16:uniqueId val="{00000002-FBD2-40DA-B957-F2DB7B526CE8}"/>
            </c:ext>
          </c:extLst>
        </c:ser>
        <c:dLbls>
          <c:showLegendKey val="0"/>
          <c:showVal val="0"/>
          <c:showCatName val="0"/>
          <c:showSerName val="0"/>
          <c:showPercent val="0"/>
          <c:showBubbleSize val="0"/>
        </c:dLbls>
        <c:gapWidth val="230"/>
        <c:overlap val="-10"/>
        <c:axId val="45372160"/>
        <c:axId val="45373696"/>
      </c:barChart>
      <c:catAx>
        <c:axId val="45372160"/>
        <c:scaling>
          <c:orientation val="minMax"/>
        </c:scaling>
        <c:delete val="0"/>
        <c:axPos val="b"/>
        <c:numFmt formatCode="General" sourceLinked="1"/>
        <c:majorTickMark val="none"/>
        <c:minorTickMark val="none"/>
        <c:tickLblPos val="nextTo"/>
        <c:crossAx val="45373696"/>
        <c:crosses val="autoZero"/>
        <c:auto val="1"/>
        <c:lblAlgn val="ctr"/>
        <c:lblOffset val="100"/>
        <c:noMultiLvlLbl val="0"/>
      </c:catAx>
      <c:valAx>
        <c:axId val="45373696"/>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1978326827736277"/>
            </c:manualLayout>
          </c:layout>
          <c:overlay val="0"/>
        </c:title>
        <c:numFmt formatCode="0" sourceLinked="0"/>
        <c:majorTickMark val="none"/>
        <c:minorTickMark val="none"/>
        <c:tickLblPos val="nextTo"/>
        <c:spPr>
          <a:ln>
            <a:noFill/>
          </a:ln>
        </c:spPr>
        <c:crossAx val="45372160"/>
        <c:crosses val="autoZero"/>
        <c:crossBetween val="between"/>
        <c:majorUnit val="10"/>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92408260288214E-2"/>
          <c:y val="0.11852866949323643"/>
          <c:w val="0.87917174268310805"/>
          <c:h val="0.66038436301231573"/>
        </c:manualLayout>
      </c:layout>
      <c:barChart>
        <c:barDir val="col"/>
        <c:grouping val="clustered"/>
        <c:varyColors val="0"/>
        <c:ser>
          <c:idx val="2"/>
          <c:order val="0"/>
          <c:tx>
            <c:strRef>
              <c:f>'HIV Prev Direct FSW (2)'!$B$5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(2)'!$B$6:$B$14</c:f>
              <c:numCache>
                <c:formatCode>General</c:formatCode>
                <c:ptCount val="9"/>
                <c:pt idx="0">
                  <c:v>14.4</c:v>
                </c:pt>
                <c:pt idx="1">
                  <c:v>8.8000000000000007</c:v>
                </c:pt>
                <c:pt idx="2">
                  <c:v>4.8</c:v>
                </c:pt>
                <c:pt idx="3">
                  <c:v>3.9</c:v>
                </c:pt>
                <c:pt idx="4" formatCode="0.0">
                  <c:v>8.6</c:v>
                </c:pt>
                <c:pt idx="5">
                  <c:v>3.6</c:v>
                </c:pt>
                <c:pt idx="6" formatCode="0.0">
                  <c:v>4.8</c:v>
                </c:pt>
                <c:pt idx="7">
                  <c:v>2.8</c:v>
                </c:pt>
                <c:pt idx="8">
                  <c:v>6.5</c:v>
                </c:pt>
              </c:numCache>
            </c:numRef>
          </c:val>
          <c:extLst>
            <c:ext xmlns:c16="http://schemas.microsoft.com/office/drawing/2014/chart" uri="{C3380CC4-5D6E-409C-BE32-E72D297353CC}">
              <c16:uniqueId val="{00000002-CF9E-45B3-B9FA-28C1EF333420}"/>
            </c:ext>
          </c:extLst>
        </c:ser>
        <c:ser>
          <c:idx val="0"/>
          <c:order val="1"/>
          <c:tx>
            <c:strRef>
              <c:f>'HIV Prev Direct FSW (2)'!$C$5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CF9E-45B3-B9FA-28C1EF33342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Direct FSW (2)'!$A$6:$A$14</c:f>
              <c:strCache>
                <c:ptCount val="9"/>
                <c:pt idx="0">
                  <c:v>Mimika</c:v>
                </c:pt>
                <c:pt idx="1">
                  <c:v>Makassar</c:v>
                </c:pt>
                <c:pt idx="2">
                  <c:v>Yogyakarta</c:v>
                </c:pt>
                <c:pt idx="3">
                  <c:v>Palembang</c:v>
                </c:pt>
                <c:pt idx="4">
                  <c:v>Tangerang</c:v>
                </c:pt>
                <c:pt idx="5">
                  <c:v>Pontianak</c:v>
                </c:pt>
                <c:pt idx="6">
                  <c:v>Samarinda</c:v>
                </c:pt>
                <c:pt idx="7">
                  <c:v>Bitung</c:v>
                </c:pt>
                <c:pt idx="8">
                  <c:v>Indonesia</c:v>
                </c:pt>
              </c:strCache>
            </c:strRef>
          </c:cat>
          <c:val>
            <c:numRef>
              <c:f>'HIV Prev Direct FSW (2)'!$C$6:$C$14</c:f>
              <c:numCache>
                <c:formatCode>General</c:formatCode>
                <c:ptCount val="9"/>
                <c:pt idx="0" formatCode="0.0">
                  <c:v>16.899999999999999</c:v>
                </c:pt>
                <c:pt idx="1">
                  <c:v>12.7</c:v>
                </c:pt>
                <c:pt idx="2" formatCode="0.0">
                  <c:v>10</c:v>
                </c:pt>
                <c:pt idx="3" formatCode="0.0">
                  <c:v>6.4</c:v>
                </c:pt>
                <c:pt idx="4" formatCode="0.0">
                  <c:v>4.8</c:v>
                </c:pt>
                <c:pt idx="5">
                  <c:v>3.6</c:v>
                </c:pt>
                <c:pt idx="6">
                  <c:v>3.6</c:v>
                </c:pt>
                <c:pt idx="7" formatCode="0.0">
                  <c:v>2</c:v>
                </c:pt>
                <c:pt idx="8" formatCode="0.0">
                  <c:v>7.5</c:v>
                </c:pt>
              </c:numCache>
            </c:numRef>
          </c:val>
          <c:extLst>
            <c:ext xmlns:c16="http://schemas.microsoft.com/office/drawing/2014/chart" uri="{C3380CC4-5D6E-409C-BE32-E72D297353CC}">
              <c16:uniqueId val="{00000005-CF9E-45B3-B9FA-28C1EF333420}"/>
            </c:ext>
          </c:extLst>
        </c:ser>
        <c:dLbls>
          <c:showLegendKey val="0"/>
          <c:showVal val="0"/>
          <c:showCatName val="0"/>
          <c:showSerName val="0"/>
          <c:showPercent val="0"/>
          <c:showBubbleSize val="0"/>
        </c:dLbls>
        <c:gapWidth val="150"/>
        <c:axId val="133432832"/>
        <c:axId val="133434752"/>
      </c:barChart>
      <c:catAx>
        <c:axId val="133432832"/>
        <c:scaling>
          <c:orientation val="minMax"/>
        </c:scaling>
        <c:delete val="0"/>
        <c:axPos val="b"/>
        <c:numFmt formatCode="General" sourceLinked="1"/>
        <c:majorTickMark val="none"/>
        <c:minorTickMark val="none"/>
        <c:tickLblPos val="nextTo"/>
        <c:crossAx val="133434752"/>
        <c:crosses val="autoZero"/>
        <c:auto val="1"/>
        <c:lblAlgn val="ctr"/>
        <c:lblOffset val="100"/>
        <c:noMultiLvlLbl val="0"/>
      </c:catAx>
      <c:valAx>
        <c:axId val="133434752"/>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4842767295597487E-2"/>
              <c:y val="7.7106299212598428E-2"/>
            </c:manualLayout>
          </c:layout>
          <c:overlay val="0"/>
        </c:title>
        <c:numFmt formatCode="0" sourceLinked="0"/>
        <c:majorTickMark val="none"/>
        <c:minorTickMark val="none"/>
        <c:tickLblPos val="nextTo"/>
        <c:spPr>
          <a:ln>
            <a:noFill/>
          </a:ln>
        </c:spPr>
        <c:crossAx val="133432832"/>
        <c:crosses val="autoZero"/>
        <c:crossBetween val="between"/>
        <c:majorUnit val="10"/>
      </c:valAx>
    </c:plotArea>
    <c:legend>
      <c:legendPos val="t"/>
      <c:layout>
        <c:manualLayout>
          <c:xMode val="edge"/>
          <c:yMode val="edge"/>
          <c:x val="0.35924045461298471"/>
          <c:y val="1.9230769230769232E-2"/>
          <c:w val="0.21390890407566979"/>
          <c:h val="9.7038158691702001E-2"/>
        </c:manualLayout>
      </c:layou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99A"/>
                </a:solidFill>
              </a:defRPr>
            </a:pPr>
            <a:r>
              <a:rPr lang="en-US" dirty="0">
                <a:solidFill>
                  <a:srgbClr val="00A99A"/>
                </a:solidFill>
              </a:rPr>
              <a:t>Declining</a:t>
            </a:r>
            <a:r>
              <a:rPr lang="en-US" baseline="0" dirty="0">
                <a:solidFill>
                  <a:srgbClr val="00A99A"/>
                </a:solidFill>
              </a:rPr>
              <a:t> or stabilizing trend</a:t>
            </a:r>
            <a:endParaRPr lang="en-US" dirty="0">
              <a:solidFill>
                <a:srgbClr val="00A99A"/>
              </a:solidFill>
            </a:endParaRPr>
          </a:p>
        </c:rich>
      </c:tx>
      <c:overlay val="0"/>
    </c:title>
    <c:autoTitleDeleted val="0"/>
    <c:plotArea>
      <c:layout>
        <c:manualLayout>
          <c:layoutTarget val="inner"/>
          <c:xMode val="edge"/>
          <c:yMode val="edge"/>
          <c:x val="0.12199237156758914"/>
          <c:y val="0.22270649662381947"/>
          <c:w val="0.85275034151432827"/>
          <c:h val="0.47290446867218522"/>
        </c:manualLayout>
      </c:layout>
      <c:barChart>
        <c:barDir val="col"/>
        <c:grouping val="clustered"/>
        <c:varyColors val="0"/>
        <c:ser>
          <c:idx val="2"/>
          <c:order val="0"/>
          <c:tx>
            <c:strRef>
              <c:f>'HIV Prev InDirect FSW'!$B$23</c:f>
              <c:strCache>
                <c:ptCount val="1"/>
                <c:pt idx="0">
                  <c:v>2007</c:v>
                </c:pt>
              </c:strCache>
            </c:strRef>
          </c:tx>
          <c:spPr>
            <a:solidFill>
              <a:srgbClr val="F78E1E"/>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FSW'!$B$24:$B$33</c:f>
              <c:numCache>
                <c:formatCode>General</c:formatCode>
                <c:ptCount val="10"/>
                <c:pt idx="1">
                  <c:v>4</c:v>
                </c:pt>
                <c:pt idx="2" formatCode="0.0">
                  <c:v>9</c:v>
                </c:pt>
                <c:pt idx="3">
                  <c:v>6</c:v>
                </c:pt>
                <c:pt idx="4">
                  <c:v>2</c:v>
                </c:pt>
                <c:pt idx="5">
                  <c:v>2</c:v>
                </c:pt>
                <c:pt idx="8">
                  <c:v>3</c:v>
                </c:pt>
                <c:pt idx="9">
                  <c:v>2</c:v>
                </c:pt>
              </c:numCache>
            </c:numRef>
          </c:val>
          <c:extLst>
            <c:ext xmlns:c16="http://schemas.microsoft.com/office/drawing/2014/chart" uri="{C3380CC4-5D6E-409C-BE32-E72D297353CC}">
              <c16:uniqueId val="{00000000-F34F-440C-9DF8-F327BEABA7D6}"/>
            </c:ext>
          </c:extLst>
        </c:ser>
        <c:ser>
          <c:idx val="0"/>
          <c:order val="1"/>
          <c:tx>
            <c:strRef>
              <c:f>'HIV Prev InDirect FSW'!$C$23</c:f>
              <c:strCache>
                <c:ptCount val="1"/>
                <c:pt idx="0">
                  <c:v>2011</c:v>
                </c:pt>
              </c:strCache>
            </c:strRef>
          </c:tx>
          <c:spPr>
            <a:solidFill>
              <a:srgbClr val="CDC884"/>
            </a:solidFill>
            <a:ln w="38100">
              <a:noFill/>
            </a:ln>
          </c:spPr>
          <c:invertIfNegative val="0"/>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FSW'!$C$24:$C$33</c:f>
              <c:numCache>
                <c:formatCode>0.0</c:formatCode>
                <c:ptCount val="10"/>
                <c:pt idx="0">
                  <c:v>8.8000000000000007</c:v>
                </c:pt>
                <c:pt idx="1">
                  <c:v>3.21</c:v>
                </c:pt>
                <c:pt idx="2">
                  <c:v>6.94</c:v>
                </c:pt>
                <c:pt idx="3">
                  <c:v>5.2</c:v>
                </c:pt>
                <c:pt idx="4">
                  <c:v>0.8</c:v>
                </c:pt>
                <c:pt idx="5">
                  <c:v>3.2</c:v>
                </c:pt>
                <c:pt idx="6" formatCode="General">
                  <c:v>1.6</c:v>
                </c:pt>
                <c:pt idx="7">
                  <c:v>1.6</c:v>
                </c:pt>
                <c:pt idx="8">
                  <c:v>0.4</c:v>
                </c:pt>
                <c:pt idx="9">
                  <c:v>2</c:v>
                </c:pt>
              </c:numCache>
            </c:numRef>
          </c:val>
          <c:extLst>
            <c:ext xmlns:c16="http://schemas.microsoft.com/office/drawing/2014/chart" uri="{C3380CC4-5D6E-409C-BE32-E72D297353CC}">
              <c16:uniqueId val="{00000001-F34F-440C-9DF8-F327BEABA7D6}"/>
            </c:ext>
          </c:extLst>
        </c:ser>
        <c:ser>
          <c:idx val="1"/>
          <c:order val="2"/>
          <c:tx>
            <c:strRef>
              <c:f>'HIV Prev InDirect FSW'!$D$23</c:f>
              <c:strCache>
                <c:ptCount val="1"/>
                <c:pt idx="0">
                  <c:v>2015</c:v>
                </c:pt>
              </c:strCache>
            </c:strRef>
          </c:tx>
          <c:spPr>
            <a:solidFill>
              <a:srgbClr val="00A99A"/>
            </a:solidFill>
          </c:spPr>
          <c:invertIfNegative val="0"/>
          <c:dLbls>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0599-4125-9F21-12C5286E782A}"/>
                </c:ext>
              </c:extLst>
            </c:dLbl>
            <c:dLbl>
              <c:idx val="9"/>
              <c:numFmt formatCode="#,##0.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599-4125-9F21-12C5286E782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FSW'!$A$24:$A$33</c:f>
              <c:strCache>
                <c:ptCount val="10"/>
                <c:pt idx="0">
                  <c:v>Kota Denpasar</c:v>
                </c:pt>
                <c:pt idx="1">
                  <c:v>Kota Medan</c:v>
                </c:pt>
                <c:pt idx="2">
                  <c:v>Kota Batam</c:v>
                </c:pt>
                <c:pt idx="3">
                  <c:v>Jakarta Barat</c:v>
                </c:pt>
                <c:pt idx="4">
                  <c:v>Kota Semarang</c:v>
                </c:pt>
                <c:pt idx="5">
                  <c:v>Kota Jayapura</c:v>
                </c:pt>
                <c:pt idx="6">
                  <c:v>Kota Lampung</c:v>
                </c:pt>
                <c:pt idx="7">
                  <c:v>Bekasi</c:v>
                </c:pt>
                <c:pt idx="8">
                  <c:v>Kota Bandung</c:v>
                </c:pt>
                <c:pt idx="9">
                  <c:v>Kota Surabaya</c:v>
                </c:pt>
              </c:strCache>
            </c:strRef>
          </c:cat>
          <c:val>
            <c:numRef>
              <c:f>'HIV Prev InDirect FSW'!$D$24:$D$33</c:f>
              <c:numCache>
                <c:formatCode>0.0</c:formatCode>
                <c:ptCount val="10"/>
                <c:pt idx="0">
                  <c:v>5.62</c:v>
                </c:pt>
                <c:pt idx="1">
                  <c:v>3.6</c:v>
                </c:pt>
                <c:pt idx="2">
                  <c:v>2.4</c:v>
                </c:pt>
                <c:pt idx="3">
                  <c:v>2</c:v>
                </c:pt>
                <c:pt idx="4" formatCode="General">
                  <c:v>2</c:v>
                </c:pt>
                <c:pt idx="5">
                  <c:v>1.63</c:v>
                </c:pt>
                <c:pt idx="6">
                  <c:v>1.6</c:v>
                </c:pt>
                <c:pt idx="7">
                  <c:v>1.2</c:v>
                </c:pt>
                <c:pt idx="8" formatCode="General">
                  <c:v>1.2</c:v>
                </c:pt>
                <c:pt idx="9" formatCode="General">
                  <c:v>0.81</c:v>
                </c:pt>
              </c:numCache>
            </c:numRef>
          </c:val>
          <c:extLst>
            <c:ext xmlns:c16="http://schemas.microsoft.com/office/drawing/2014/chart" uri="{C3380CC4-5D6E-409C-BE32-E72D297353CC}">
              <c16:uniqueId val="{00000004-F34F-440C-9DF8-F327BEABA7D6}"/>
            </c:ext>
          </c:extLst>
        </c:ser>
        <c:dLbls>
          <c:showLegendKey val="0"/>
          <c:showVal val="0"/>
          <c:showCatName val="0"/>
          <c:showSerName val="0"/>
          <c:showPercent val="0"/>
          <c:showBubbleSize val="0"/>
        </c:dLbls>
        <c:gapWidth val="150"/>
        <c:axId val="133560960"/>
        <c:axId val="133583232"/>
      </c:barChart>
      <c:catAx>
        <c:axId val="133560960"/>
        <c:scaling>
          <c:orientation val="minMax"/>
        </c:scaling>
        <c:delete val="0"/>
        <c:axPos val="b"/>
        <c:numFmt formatCode="General" sourceLinked="1"/>
        <c:majorTickMark val="none"/>
        <c:minorTickMark val="none"/>
        <c:tickLblPos val="nextTo"/>
        <c:crossAx val="133583232"/>
        <c:crosses val="autoZero"/>
        <c:auto val="1"/>
        <c:lblAlgn val="ctr"/>
        <c:lblOffset val="100"/>
        <c:noMultiLvlLbl val="0"/>
      </c:catAx>
      <c:valAx>
        <c:axId val="133583232"/>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9.4386118401866448E-2"/>
              <c:y val="0.18714892208986697"/>
            </c:manualLayout>
          </c:layout>
          <c:overlay val="0"/>
        </c:title>
        <c:numFmt formatCode="0" sourceLinked="0"/>
        <c:majorTickMark val="none"/>
        <c:minorTickMark val="none"/>
        <c:tickLblPos val="nextTo"/>
        <c:spPr>
          <a:ln>
            <a:noFill/>
          </a:ln>
        </c:spPr>
        <c:crossAx val="133560960"/>
        <c:crosses val="autoZero"/>
        <c:crossBetween val="between"/>
        <c:majorUnit val="2"/>
      </c:valAx>
    </c:plotArea>
    <c:legend>
      <c:legendPos val="t"/>
      <c:overlay val="0"/>
    </c:legend>
    <c:plotVisOnly val="1"/>
    <c:dispBlanksAs val="span"/>
    <c:showDLblsOverMax val="0"/>
  </c:chart>
  <c:spPr>
    <a:ln w="15875">
      <a:solidFill>
        <a:srgbClr val="00A99A"/>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DC1B37"/>
                </a:solidFill>
              </a:defRPr>
            </a:pPr>
            <a:r>
              <a:rPr lang="en-US" dirty="0">
                <a:solidFill>
                  <a:srgbClr val="DC1B37"/>
                </a:solidFill>
              </a:rPr>
              <a:t>Increasing trend</a:t>
            </a:r>
          </a:p>
        </c:rich>
      </c:tx>
      <c:overlay val="0"/>
    </c:title>
    <c:autoTitleDeleted val="0"/>
    <c:plotArea>
      <c:layout>
        <c:manualLayout>
          <c:layoutTarget val="inner"/>
          <c:xMode val="edge"/>
          <c:yMode val="edge"/>
          <c:x val="0.13953352959258472"/>
          <c:y val="0.22982900374632659"/>
          <c:w val="0.79289890283984776"/>
          <c:h val="0.47117347511048296"/>
        </c:manualLayout>
      </c:layout>
      <c:barChart>
        <c:barDir val="col"/>
        <c:grouping val="clustered"/>
        <c:varyColors val="0"/>
        <c:ser>
          <c:idx val="2"/>
          <c:order val="0"/>
          <c:tx>
            <c:strRef>
              <c:f>'HIV Prev InDirect FSW'!$B$39</c:f>
              <c:strCache>
                <c:ptCount val="1"/>
                <c:pt idx="0">
                  <c:v>2007</c:v>
                </c:pt>
              </c:strCache>
            </c:strRef>
          </c:tx>
          <c:spPr>
            <a:solidFill>
              <a:srgbClr val="F78E1E"/>
            </a:solidFill>
            <a:ln w="38100">
              <a:noFill/>
            </a:ln>
          </c:spPr>
          <c:invertIfNegative val="0"/>
          <c:cat>
            <c:strRef>
              <c:f>'HIV Prev InDirect FSW'!$A$40:$A$42</c:f>
              <c:strCache>
                <c:ptCount val="3"/>
                <c:pt idx="0">
                  <c:v>Kota Kupang</c:v>
                </c:pt>
                <c:pt idx="1">
                  <c:v>Kota Ambon</c:v>
                </c:pt>
                <c:pt idx="2">
                  <c:v>Kota Malang</c:v>
                </c:pt>
              </c:strCache>
            </c:strRef>
          </c:cat>
          <c:val>
            <c:numRef>
              <c:f>'HIV Prev InDirect FSW'!$B$40:$B$42</c:f>
              <c:numCache>
                <c:formatCode>General</c:formatCode>
                <c:ptCount val="3"/>
              </c:numCache>
            </c:numRef>
          </c:val>
          <c:extLst>
            <c:ext xmlns:c16="http://schemas.microsoft.com/office/drawing/2014/chart" uri="{C3380CC4-5D6E-409C-BE32-E72D297353CC}">
              <c16:uniqueId val="{00000000-F7EE-481D-94BD-A081D98A3F78}"/>
            </c:ext>
          </c:extLst>
        </c:ser>
        <c:ser>
          <c:idx val="0"/>
          <c:order val="1"/>
          <c:tx>
            <c:strRef>
              <c:f>'HIV Prev InDirect FSW'!$C$39</c:f>
              <c:strCache>
                <c:ptCount val="1"/>
                <c:pt idx="0">
                  <c:v>2011</c:v>
                </c:pt>
              </c:strCache>
            </c:strRef>
          </c:tx>
          <c:spPr>
            <a:solidFill>
              <a:srgbClr val="CDC884"/>
            </a:solidFill>
            <a:ln w="38100">
              <a:noFill/>
            </a:ln>
          </c:spPr>
          <c:invertIfNegative val="0"/>
          <c:cat>
            <c:strRef>
              <c:f>'HIV Prev InDirect FSW'!$A$40:$A$42</c:f>
              <c:strCache>
                <c:ptCount val="3"/>
                <c:pt idx="0">
                  <c:v>Kota Kupang</c:v>
                </c:pt>
                <c:pt idx="1">
                  <c:v>Kota Ambon</c:v>
                </c:pt>
                <c:pt idx="2">
                  <c:v>Kota Malang</c:v>
                </c:pt>
              </c:strCache>
            </c:strRef>
          </c:cat>
          <c:val>
            <c:numRef>
              <c:f>'HIV Prev InDirect FSW'!$C$40:$C$42</c:f>
              <c:numCache>
                <c:formatCode>0.0</c:formatCode>
                <c:ptCount val="3"/>
                <c:pt idx="0">
                  <c:v>1.6</c:v>
                </c:pt>
                <c:pt idx="1">
                  <c:v>1.2</c:v>
                </c:pt>
                <c:pt idx="2">
                  <c:v>0.46</c:v>
                </c:pt>
              </c:numCache>
            </c:numRef>
          </c:val>
          <c:extLst>
            <c:ext xmlns:c16="http://schemas.microsoft.com/office/drawing/2014/chart" uri="{C3380CC4-5D6E-409C-BE32-E72D297353CC}">
              <c16:uniqueId val="{00000001-F7EE-481D-94BD-A081D98A3F78}"/>
            </c:ext>
          </c:extLst>
        </c:ser>
        <c:ser>
          <c:idx val="1"/>
          <c:order val="2"/>
          <c:tx>
            <c:strRef>
              <c:f>'HIV Prev InDirect FSW'!$D$39</c:f>
              <c:strCache>
                <c:ptCount val="1"/>
                <c:pt idx="0">
                  <c:v>2015</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FSW'!$A$40:$A$42</c:f>
              <c:strCache>
                <c:ptCount val="3"/>
                <c:pt idx="0">
                  <c:v>Kota Kupang</c:v>
                </c:pt>
                <c:pt idx="1">
                  <c:v>Kota Ambon</c:v>
                </c:pt>
                <c:pt idx="2">
                  <c:v>Kota Malang</c:v>
                </c:pt>
              </c:strCache>
            </c:strRef>
          </c:cat>
          <c:val>
            <c:numRef>
              <c:f>'HIV Prev InDirect FSW'!$D$40:$D$42</c:f>
              <c:numCache>
                <c:formatCode>0.0</c:formatCode>
                <c:ptCount val="3"/>
                <c:pt idx="0">
                  <c:v>2</c:v>
                </c:pt>
                <c:pt idx="1">
                  <c:v>2</c:v>
                </c:pt>
                <c:pt idx="2">
                  <c:v>2.67</c:v>
                </c:pt>
              </c:numCache>
            </c:numRef>
          </c:val>
          <c:extLst>
            <c:ext xmlns:c16="http://schemas.microsoft.com/office/drawing/2014/chart" uri="{C3380CC4-5D6E-409C-BE32-E72D297353CC}">
              <c16:uniqueId val="{00000002-F7EE-481D-94BD-A081D98A3F78}"/>
            </c:ext>
          </c:extLst>
        </c:ser>
        <c:dLbls>
          <c:showLegendKey val="0"/>
          <c:showVal val="0"/>
          <c:showCatName val="0"/>
          <c:showSerName val="0"/>
          <c:showPercent val="0"/>
          <c:showBubbleSize val="0"/>
        </c:dLbls>
        <c:gapWidth val="150"/>
        <c:overlap val="-7"/>
        <c:axId val="133705728"/>
        <c:axId val="133707264"/>
      </c:barChart>
      <c:catAx>
        <c:axId val="133705728"/>
        <c:scaling>
          <c:orientation val="minMax"/>
        </c:scaling>
        <c:delete val="0"/>
        <c:axPos val="b"/>
        <c:numFmt formatCode="General" sourceLinked="1"/>
        <c:majorTickMark val="none"/>
        <c:minorTickMark val="none"/>
        <c:tickLblPos val="nextTo"/>
        <c:crossAx val="133707264"/>
        <c:crosses val="autoZero"/>
        <c:auto val="1"/>
        <c:lblAlgn val="ctr"/>
        <c:lblOffset val="100"/>
        <c:noMultiLvlLbl val="0"/>
      </c:catAx>
      <c:valAx>
        <c:axId val="133707264"/>
        <c:scaling>
          <c:orientation val="minMax"/>
          <c:max val="5"/>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042642051500319"/>
              <c:y val="0.19071017565112053"/>
            </c:manualLayout>
          </c:layout>
          <c:overlay val="0"/>
        </c:title>
        <c:numFmt formatCode="0" sourceLinked="0"/>
        <c:majorTickMark val="none"/>
        <c:minorTickMark val="none"/>
        <c:tickLblPos val="nextTo"/>
        <c:spPr>
          <a:ln>
            <a:noFill/>
          </a:ln>
        </c:spPr>
        <c:crossAx val="133705728"/>
        <c:crosses val="autoZero"/>
        <c:crossBetween val="between"/>
        <c:majorUnit val="1"/>
      </c:valAx>
    </c:plotArea>
    <c:legend>
      <c:legendPos val="t"/>
      <c:overlay val="0"/>
    </c:legend>
    <c:plotVisOnly val="1"/>
    <c:dispBlanksAs val="span"/>
    <c:showDLblsOverMax val="0"/>
  </c:chart>
  <c:spPr>
    <a:ln w="15875">
      <a:solidFill>
        <a:srgbClr val="E31837"/>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'HIV Prev inDirect FSW2'!$B$5</c:f>
              <c:strCache>
                <c:ptCount val="1"/>
                <c:pt idx="0">
                  <c:v>2009</c:v>
                </c:pt>
              </c:strCache>
            </c:strRef>
          </c:tx>
          <c:spPr>
            <a:solidFill>
              <a:srgbClr val="F78E1E"/>
            </a:solidFill>
            <a:ln w="38100">
              <a:noFill/>
            </a:ln>
          </c:spPr>
          <c:invertIfNegative val="0"/>
          <c:dPt>
            <c:idx val="8"/>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FSW2'!$B$6:$B$14</c:f>
              <c:numCache>
                <c:formatCode>General</c:formatCode>
                <c:ptCount val="9"/>
                <c:pt idx="0">
                  <c:v>4.3</c:v>
                </c:pt>
                <c:pt idx="1">
                  <c:v>4.5</c:v>
                </c:pt>
                <c:pt idx="2" formatCode="0.0">
                  <c:v>7.1</c:v>
                </c:pt>
                <c:pt idx="3">
                  <c:v>2</c:v>
                </c:pt>
                <c:pt idx="4">
                  <c:v>3.5</c:v>
                </c:pt>
                <c:pt idx="5">
                  <c:v>3.5</c:v>
                </c:pt>
                <c:pt idx="6">
                  <c:v>2</c:v>
                </c:pt>
                <c:pt idx="7">
                  <c:v>1.2</c:v>
                </c:pt>
                <c:pt idx="8">
                  <c:v>3.3</c:v>
                </c:pt>
              </c:numCache>
            </c:numRef>
          </c:val>
          <c:extLst>
            <c:ext xmlns:c16="http://schemas.microsoft.com/office/drawing/2014/chart" uri="{C3380CC4-5D6E-409C-BE32-E72D297353CC}">
              <c16:uniqueId val="{00000002-E5D2-48B3-82BD-C19056E70B9C}"/>
            </c:ext>
          </c:extLst>
        </c:ser>
        <c:ser>
          <c:idx val="0"/>
          <c:order val="1"/>
          <c:tx>
            <c:strRef>
              <c:f>'HIV Prev inDirect FSW2'!$C$5</c:f>
              <c:strCache>
                <c:ptCount val="1"/>
                <c:pt idx="0">
                  <c:v>2013</c:v>
                </c:pt>
              </c:strCache>
            </c:strRef>
          </c:tx>
          <c:spPr>
            <a:solidFill>
              <a:srgbClr val="CDC884"/>
            </a:solidFill>
            <a:ln w="38100">
              <a:noFill/>
            </a:ln>
          </c:spPr>
          <c:invertIfNegative val="0"/>
          <c:dPt>
            <c:idx val="8"/>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E5D2-48B3-82BD-C19056E70B9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inDirect FSW2'!$A$6:$A$14</c:f>
              <c:strCache>
                <c:ptCount val="9"/>
                <c:pt idx="0">
                  <c:v>Mimika</c:v>
                </c:pt>
                <c:pt idx="1">
                  <c:v>Makassar</c:v>
                </c:pt>
                <c:pt idx="2">
                  <c:v>Tangerang</c:v>
                </c:pt>
                <c:pt idx="3">
                  <c:v>Samarinda</c:v>
                </c:pt>
                <c:pt idx="4">
                  <c:v>Yogyakarta</c:v>
                </c:pt>
                <c:pt idx="5">
                  <c:v>Bitung</c:v>
                </c:pt>
                <c:pt idx="6">
                  <c:v>Pontianak</c:v>
                </c:pt>
                <c:pt idx="7">
                  <c:v>Palembang</c:v>
                </c:pt>
                <c:pt idx="8">
                  <c:v>Indonesia</c:v>
                </c:pt>
              </c:strCache>
            </c:strRef>
          </c:cat>
          <c:val>
            <c:numRef>
              <c:f>'HIV Prev inDirect FSW2'!$C$6:$C$14</c:f>
              <c:numCache>
                <c:formatCode>General</c:formatCode>
                <c:ptCount val="9"/>
                <c:pt idx="0" formatCode="0.0">
                  <c:v>3.2</c:v>
                </c:pt>
                <c:pt idx="1">
                  <c:v>2</c:v>
                </c:pt>
                <c:pt idx="2" formatCode="0.0">
                  <c:v>1.6</c:v>
                </c:pt>
                <c:pt idx="3">
                  <c:v>1.6</c:v>
                </c:pt>
                <c:pt idx="4" formatCode="0.0">
                  <c:v>1.4</c:v>
                </c:pt>
                <c:pt idx="5" formatCode="0.0">
                  <c:v>1.3</c:v>
                </c:pt>
                <c:pt idx="6">
                  <c:v>1.2</c:v>
                </c:pt>
                <c:pt idx="7" formatCode="0">
                  <c:v>0</c:v>
                </c:pt>
                <c:pt idx="8" formatCode="0.0">
                  <c:v>1.5</c:v>
                </c:pt>
              </c:numCache>
            </c:numRef>
          </c:val>
          <c:extLst>
            <c:ext xmlns:c16="http://schemas.microsoft.com/office/drawing/2014/chart" uri="{C3380CC4-5D6E-409C-BE32-E72D297353CC}">
              <c16:uniqueId val="{00000005-E5D2-48B3-82BD-C19056E70B9C}"/>
            </c:ext>
          </c:extLst>
        </c:ser>
        <c:dLbls>
          <c:showLegendKey val="0"/>
          <c:showVal val="0"/>
          <c:showCatName val="0"/>
          <c:showSerName val="0"/>
          <c:showPercent val="0"/>
          <c:showBubbleSize val="0"/>
        </c:dLbls>
        <c:gapWidth val="150"/>
        <c:axId val="45669760"/>
        <c:axId val="127956096"/>
      </c:barChart>
      <c:catAx>
        <c:axId val="45669760"/>
        <c:scaling>
          <c:orientation val="minMax"/>
        </c:scaling>
        <c:delete val="0"/>
        <c:axPos val="b"/>
        <c:numFmt formatCode="General" sourceLinked="1"/>
        <c:majorTickMark val="none"/>
        <c:minorTickMark val="none"/>
        <c:tickLblPos val="nextTo"/>
        <c:crossAx val="127956096"/>
        <c:crosses val="autoZero"/>
        <c:auto val="1"/>
        <c:lblAlgn val="ctr"/>
        <c:lblOffset val="100"/>
        <c:noMultiLvlLbl val="0"/>
      </c:catAx>
      <c:valAx>
        <c:axId val="127956096"/>
        <c:scaling>
          <c:orientation val="minMax"/>
          <c:max val="1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7320261437908498E-2"/>
              <c:y val="7.9808553342596886E-2"/>
            </c:manualLayout>
          </c:layout>
          <c:overlay val="0"/>
        </c:title>
        <c:numFmt formatCode="0" sourceLinked="0"/>
        <c:majorTickMark val="none"/>
        <c:minorTickMark val="none"/>
        <c:tickLblPos val="nextTo"/>
        <c:crossAx val="45669760"/>
        <c:crosses val="autoZero"/>
        <c:crossBetween val="between"/>
        <c:majorUnit val="2"/>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3668114761516878"/>
          <c:y val="0.27613611111111108"/>
          <c:w val="0.83170965698253241"/>
          <c:h val="0.37264611111111112"/>
        </c:manualLayout>
      </c:layout>
      <c:barChart>
        <c:barDir val="col"/>
        <c:grouping val="clustered"/>
        <c:varyColors val="0"/>
        <c:ser>
          <c:idx val="0"/>
          <c:order val="0"/>
          <c:tx>
            <c:strRef>
              <c:f>'HIV prev MSM_2007-15'!$B$2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3237-44E0-98E6-9F481078ECA1}"/>
              </c:ext>
            </c:extLst>
          </c:dPt>
          <c:cat>
            <c:strRef>
              <c:f>'HIV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'HIV prev MSM_2007-15'!$B$3:$B$9</c:f>
              <c:numCache>
                <c:formatCode>General</c:formatCode>
                <c:ptCount val="7"/>
                <c:pt idx="0" formatCode="0.0">
                  <c:v>5.33</c:v>
                </c:pt>
                <c:pt idx="3" formatCode="0">
                  <c:v>8</c:v>
                </c:pt>
                <c:pt idx="5" formatCode="0.0">
                  <c:v>6</c:v>
                </c:pt>
                <c:pt idx="6" formatCode="0">
                  <c:v>2</c:v>
                </c:pt>
              </c:numCache>
            </c:numRef>
          </c:val>
          <c:extLst>
            <c:ext xmlns:c16="http://schemas.microsoft.com/office/drawing/2014/chart" uri="{C3380CC4-5D6E-409C-BE32-E72D297353CC}">
              <c16:uniqueId val="{00000002-3237-44E0-98E6-9F481078ECA1}"/>
            </c:ext>
          </c:extLst>
        </c:ser>
        <c:ser>
          <c:idx val="1"/>
          <c:order val="1"/>
          <c:tx>
            <c:strRef>
              <c:f>'HIV prev MSM_2007-15'!$C$2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3237-44E0-98E6-9F481078ECA1}"/>
              </c:ext>
            </c:extLst>
          </c:dPt>
          <c:cat>
            <c:strRef>
              <c:f>'HIV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'HIV prev MSM_2007-15'!$C$3:$C$9</c:f>
              <c:numCache>
                <c:formatCode>General</c:formatCode>
                <c:ptCount val="7"/>
                <c:pt idx="0" formatCode="0.0">
                  <c:v>8.48</c:v>
                </c:pt>
                <c:pt idx="2" formatCode="0.0">
                  <c:v>2.4</c:v>
                </c:pt>
                <c:pt idx="3" formatCode="0.0">
                  <c:v>17.2</c:v>
                </c:pt>
                <c:pt idx="4" formatCode="0.0">
                  <c:v>2.52</c:v>
                </c:pt>
                <c:pt idx="5" formatCode="0.0">
                  <c:v>9.6</c:v>
                </c:pt>
                <c:pt idx="6" formatCode="0.0">
                  <c:v>10.4</c:v>
                </c:pt>
              </c:numCache>
            </c:numRef>
          </c:val>
          <c:extLst>
            <c:ext xmlns:c16="http://schemas.microsoft.com/office/drawing/2014/chart" uri="{C3380CC4-5D6E-409C-BE32-E72D297353CC}">
              <c16:uniqueId val="{00000005-3237-44E0-98E6-9F481078ECA1}"/>
            </c:ext>
          </c:extLst>
        </c:ser>
        <c:ser>
          <c:idx val="2"/>
          <c:order val="2"/>
          <c:tx>
            <c:strRef>
              <c:f>'HIV prev MSM_2007-15'!$D$2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3237-44E0-98E6-9F481078ECA1}"/>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'HIV prev MSM_2007-15'!$D$3:$D$9</c:f>
              <c:numCache>
                <c:formatCode>0.0</c:formatCode>
                <c:ptCount val="7"/>
                <c:pt idx="0">
                  <c:v>25.8</c:v>
                </c:pt>
                <c:pt idx="1">
                  <c:v>36</c:v>
                </c:pt>
                <c:pt idx="2">
                  <c:v>19.11</c:v>
                </c:pt>
                <c:pt idx="3">
                  <c:v>32</c:v>
                </c:pt>
                <c:pt idx="4">
                  <c:v>13.2</c:v>
                </c:pt>
                <c:pt idx="5">
                  <c:v>26.4</c:v>
                </c:pt>
                <c:pt idx="6">
                  <c:v>28</c:v>
                </c:pt>
              </c:numCache>
            </c:numRef>
          </c:val>
          <c:extLst>
            <c:ext xmlns:c16="http://schemas.microsoft.com/office/drawing/2014/chart" uri="{C3380CC4-5D6E-409C-BE32-E72D297353CC}">
              <c16:uniqueId val="{00000008-3237-44E0-98E6-9F481078ECA1}"/>
            </c:ext>
          </c:extLst>
        </c:ser>
        <c:dLbls>
          <c:showLegendKey val="0"/>
          <c:showVal val="0"/>
          <c:showCatName val="0"/>
          <c:showSerName val="0"/>
          <c:showPercent val="0"/>
          <c:showBubbleSize val="0"/>
        </c:dLbls>
        <c:gapWidth val="59"/>
        <c:overlap val="-5"/>
        <c:axId val="136536832"/>
        <c:axId val="136538368"/>
      </c:barChart>
      <c:scatterChart>
        <c:scatterStyle val="smoothMarker"/>
        <c:varyColors val="0"/>
        <c:ser>
          <c:idx val="3"/>
          <c:order val="3"/>
          <c:tx>
            <c:strRef>
              <c:f>'HIV prev MSM_2007-15'!$B$11</c:f>
              <c:strCache>
                <c:ptCount val="1"/>
                <c:pt idx="0">
                  <c:v>targ</c:v>
                </c:pt>
              </c:strCache>
            </c:strRef>
          </c:tx>
          <c:spPr>
            <a:ln w="15875">
              <a:solidFill>
                <a:srgbClr val="E31837"/>
              </a:solidFill>
              <a:prstDash val="dash"/>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237-44E0-98E6-9F481078ECA1}"/>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xVal>
            <c:numRef>
              <c:f>'HIV prev MSM_2007-15'!$A$12:$A$13</c:f>
              <c:numCache>
                <c:formatCode>General</c:formatCode>
                <c:ptCount val="2"/>
                <c:pt idx="0">
                  <c:v>0</c:v>
                </c:pt>
                <c:pt idx="1">
                  <c:v>1</c:v>
                </c:pt>
              </c:numCache>
            </c:numRef>
          </c:xVal>
          <c:yVal>
            <c:numRef>
              <c:f>'HIV prev MSM_2007-15'!$B$12:$B$13</c:f>
              <c:numCache>
                <c:formatCode>General</c:formatCode>
                <c:ptCount val="2"/>
                <c:pt idx="0">
                  <c:v>5</c:v>
                </c:pt>
                <c:pt idx="1">
                  <c:v>5</c:v>
                </c:pt>
              </c:numCache>
            </c:numRef>
          </c:yVal>
          <c:smooth val="1"/>
          <c:extLst>
            <c:ext xmlns:c16="http://schemas.microsoft.com/office/drawing/2014/chart" uri="{C3380CC4-5D6E-409C-BE32-E72D297353CC}">
              <c16:uniqueId val="{0000000A-3237-44E0-98E6-9F481078ECA1}"/>
            </c:ext>
          </c:extLst>
        </c:ser>
        <c:dLbls>
          <c:showLegendKey val="0"/>
          <c:showVal val="0"/>
          <c:showCatName val="0"/>
          <c:showSerName val="0"/>
          <c:showPercent val="0"/>
          <c:showBubbleSize val="0"/>
        </c:dLbls>
        <c:axId val="136554368"/>
        <c:axId val="136552832"/>
      </c:scatterChart>
      <c:catAx>
        <c:axId val="136536832"/>
        <c:scaling>
          <c:orientation val="minMax"/>
        </c:scaling>
        <c:delete val="0"/>
        <c:axPos val="b"/>
        <c:numFmt formatCode="General" sourceLinked="1"/>
        <c:majorTickMark val="out"/>
        <c:minorTickMark val="none"/>
        <c:tickLblPos val="nextTo"/>
        <c:spPr>
          <a:noFill/>
          <a:effectLst/>
        </c:spPr>
        <c:txPr>
          <a:bodyPr rot="-60000000" vert="horz"/>
          <a:lstStyle/>
          <a:p>
            <a:pPr>
              <a:defRPr/>
            </a:pPr>
            <a:endParaRPr lang="en-US"/>
          </a:p>
        </c:txPr>
        <c:crossAx val="136538368"/>
        <c:crosses val="autoZero"/>
        <c:auto val="1"/>
        <c:lblAlgn val="ctr"/>
        <c:lblOffset val="100"/>
        <c:noMultiLvlLbl val="0"/>
      </c:catAx>
      <c:valAx>
        <c:axId val="136538368"/>
        <c:scaling>
          <c:orientation val="minMax"/>
          <c:max val="40"/>
          <c:min val="0"/>
        </c:scaling>
        <c:delete val="0"/>
        <c:axPos val="l"/>
        <c:title>
          <c:tx>
            <c:rich>
              <a:bodyPr rot="0" vert="horz"/>
              <a:lstStyle/>
              <a:p>
                <a:pPr>
                  <a:defRPr/>
                </a:pPr>
                <a:r>
                  <a:rPr lang="en-US"/>
                  <a:t>%</a:t>
                </a:r>
              </a:p>
            </c:rich>
          </c:tx>
          <c:layout>
            <c:manualLayout>
              <c:xMode val="edge"/>
              <c:yMode val="edge"/>
              <c:x val="0.10179405376052131"/>
              <c:y val="0.21981444444444442"/>
            </c:manualLayout>
          </c:layout>
          <c:overlay val="0"/>
        </c:title>
        <c:numFmt formatCode="0" sourceLinked="0"/>
        <c:majorTickMark val="out"/>
        <c:minorTickMark val="none"/>
        <c:tickLblPos val="nextTo"/>
        <c:spPr>
          <a:noFill/>
          <a:effectLst/>
        </c:spPr>
        <c:txPr>
          <a:bodyPr rot="-60000000" vert="horz"/>
          <a:lstStyle/>
          <a:p>
            <a:pPr>
              <a:defRPr/>
            </a:pPr>
            <a:endParaRPr lang="en-US"/>
          </a:p>
        </c:txPr>
        <c:crossAx val="136536832"/>
        <c:crosses val="autoZero"/>
        <c:crossBetween val="between"/>
        <c:majorUnit val="10"/>
      </c:valAx>
      <c:valAx>
        <c:axId val="136552832"/>
        <c:scaling>
          <c:orientation val="minMax"/>
          <c:max val="40"/>
          <c:min val="0"/>
        </c:scaling>
        <c:delete val="1"/>
        <c:axPos val="r"/>
        <c:numFmt formatCode="General" sourceLinked="1"/>
        <c:majorTickMark val="out"/>
        <c:minorTickMark val="none"/>
        <c:tickLblPos val="nextTo"/>
        <c:crossAx val="136554368"/>
        <c:crosses val="max"/>
        <c:crossBetween val="midCat"/>
      </c:valAx>
      <c:valAx>
        <c:axId val="136554368"/>
        <c:scaling>
          <c:orientation val="minMax"/>
          <c:max val="1"/>
          <c:min val="0"/>
        </c:scaling>
        <c:delete val="1"/>
        <c:axPos val="t"/>
        <c:numFmt formatCode="General" sourceLinked="1"/>
        <c:majorTickMark val="out"/>
        <c:minorTickMark val="none"/>
        <c:tickLblPos val="nextTo"/>
        <c:crossAx val="136552832"/>
        <c:crosses val="max"/>
        <c:crossBetween val="midCat"/>
        <c:majorUnit val="0.2"/>
      </c:valAx>
      <c:spPr>
        <a:noFill/>
        <a:ln>
          <a:noFill/>
        </a:ln>
        <a:effectLst/>
      </c:spPr>
    </c:plotArea>
    <c:legend>
      <c:legendPos val="t"/>
      <c:legendEntry>
        <c:idx val="3"/>
        <c:delete val="1"/>
      </c:legendEntry>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00AEEF"/>
      </a:solid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68717948717951"/>
          <c:y val="5.7980952380952383E-2"/>
          <c:w val="0.68005341880341874"/>
          <c:h val="0.58512896825396821"/>
        </c:manualLayout>
      </c:layout>
      <c:lineChart>
        <c:grouping val="standard"/>
        <c:varyColors val="1"/>
        <c:ser>
          <c:idx val="0"/>
          <c:order val="0"/>
          <c:tx>
            <c:strRef>
              <c:f>'Indonesia _ni_plhiv_deaths'!$C$2</c:f>
              <c:strCache>
                <c:ptCount val="1"/>
                <c:pt idx="0">
                  <c:v>PLHIV</c:v>
                </c:pt>
              </c:strCache>
            </c:strRef>
          </c:tx>
          <c:spPr>
            <a:ln w="38100" cmpd="sng">
              <a:solidFill>
                <a:srgbClr val="63CDF6"/>
              </a:solidFill>
              <a:prstDash val="solid"/>
            </a:ln>
          </c:spPr>
          <c:marker>
            <c:symbol val="none"/>
          </c:marker>
          <c:dLbls>
            <c:dLbl>
              <c:idx val="28"/>
              <c:tx>
                <c:rich>
                  <a:bodyPr/>
                  <a:lstStyle/>
                  <a:p>
                    <a:r>
                      <a:rPr lang="en-US" b="1" dirty="0"/>
                      <a:t> </a:t>
                    </a:r>
                    <a:r>
                      <a:rPr lang="en-US" sz="1200" b="1" dirty="0">
                        <a:solidFill>
                          <a:srgbClr val="63CDF6"/>
                        </a:solidFill>
                        <a:latin typeface="Arial" panose="020B0604020202020204" pitchFamily="34" charset="0"/>
                        <a:cs typeface="Arial" panose="020B0604020202020204" pitchFamily="34" charset="0"/>
                      </a:rPr>
                      <a:t>640,000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0F9-4D7A-A616-A0EAE505B3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_ni_plhiv_deaths'!$C$3:$C$31</c:f>
              <c:numCache>
                <c:formatCode>_(* #,##0_);_(* \(#,##0\);_(* "-"??_);_(@_)</c:formatCode>
                <c:ptCount val="29"/>
                <c:pt idx="0">
                  <c:v>292</c:v>
                </c:pt>
                <c:pt idx="1">
                  <c:v>619</c:v>
                </c:pt>
                <c:pt idx="2">
                  <c:v>1302</c:v>
                </c:pt>
                <c:pt idx="3">
                  <c:v>2714</c:v>
                </c:pt>
                <c:pt idx="4">
                  <c:v>5384</c:v>
                </c:pt>
                <c:pt idx="5">
                  <c:v>10094</c:v>
                </c:pt>
                <c:pt idx="6">
                  <c:v>17858</c:v>
                </c:pt>
                <c:pt idx="7">
                  <c:v>28660</c:v>
                </c:pt>
                <c:pt idx="8">
                  <c:v>42398</c:v>
                </c:pt>
                <c:pt idx="9">
                  <c:v>58910</c:v>
                </c:pt>
                <c:pt idx="10">
                  <c:v>80371</c:v>
                </c:pt>
                <c:pt idx="11">
                  <c:v>109165</c:v>
                </c:pt>
                <c:pt idx="12">
                  <c:v>148233</c:v>
                </c:pt>
                <c:pt idx="13">
                  <c:v>194355</c:v>
                </c:pt>
                <c:pt idx="14">
                  <c:v>242930</c:v>
                </c:pt>
                <c:pt idx="15">
                  <c:v>292794</c:v>
                </c:pt>
                <c:pt idx="16">
                  <c:v>343079</c:v>
                </c:pt>
                <c:pt idx="17">
                  <c:v>391419</c:v>
                </c:pt>
                <c:pt idx="18">
                  <c:v>434417</c:v>
                </c:pt>
                <c:pt idx="19">
                  <c:v>474471</c:v>
                </c:pt>
                <c:pt idx="20">
                  <c:v>511329</c:v>
                </c:pt>
                <c:pt idx="21">
                  <c:v>542932</c:v>
                </c:pt>
                <c:pt idx="22">
                  <c:v>569389</c:v>
                </c:pt>
                <c:pt idx="23">
                  <c:v>590461</c:v>
                </c:pt>
                <c:pt idx="24">
                  <c:v>605944</c:v>
                </c:pt>
                <c:pt idx="25">
                  <c:v>617909</c:v>
                </c:pt>
                <c:pt idx="26">
                  <c:v>626848</c:v>
                </c:pt>
                <c:pt idx="27">
                  <c:v>634404</c:v>
                </c:pt>
                <c:pt idx="28">
                  <c:v>639770</c:v>
                </c:pt>
              </c:numCache>
            </c:numRef>
          </c:val>
          <c:smooth val="0"/>
          <c:extLst>
            <c:ext xmlns:c16="http://schemas.microsoft.com/office/drawing/2014/chart" uri="{C3380CC4-5D6E-409C-BE32-E72D297353CC}">
              <c16:uniqueId val="{00000001-30F9-4D7A-A616-A0EAE505B3C9}"/>
            </c:ext>
          </c:extLst>
        </c:ser>
        <c:ser>
          <c:idx val="1"/>
          <c:order val="1"/>
          <c:tx>
            <c:strRef>
              <c:f>'Indonesia _ni_plhiv_deaths'!$D$2</c:f>
              <c:strCache>
                <c:ptCount val="1"/>
                <c:pt idx="0">
                  <c:v>PLHIV - Lower</c:v>
                </c:pt>
              </c:strCache>
            </c:strRef>
          </c:tx>
          <c:spPr>
            <a:ln w="19050" cmpd="sng">
              <a:solidFill>
                <a:srgbClr val="63CDF6"/>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_ni_plhiv_deaths'!$D$3:$D$31</c:f>
              <c:numCache>
                <c:formatCode>_(* #,##0_);_(* \(#,##0\);_(* "-"??_);_(@_)</c:formatCode>
                <c:ptCount val="29"/>
                <c:pt idx="0">
                  <c:v>291</c:v>
                </c:pt>
                <c:pt idx="1">
                  <c:v>616</c:v>
                </c:pt>
                <c:pt idx="2">
                  <c:v>1175</c:v>
                </c:pt>
                <c:pt idx="3">
                  <c:v>2465</c:v>
                </c:pt>
                <c:pt idx="4">
                  <c:v>4861</c:v>
                </c:pt>
                <c:pt idx="5">
                  <c:v>9098</c:v>
                </c:pt>
                <c:pt idx="6">
                  <c:v>16078</c:v>
                </c:pt>
                <c:pt idx="7">
                  <c:v>25827</c:v>
                </c:pt>
                <c:pt idx="8">
                  <c:v>38235</c:v>
                </c:pt>
                <c:pt idx="9">
                  <c:v>53092</c:v>
                </c:pt>
                <c:pt idx="10">
                  <c:v>72397</c:v>
                </c:pt>
                <c:pt idx="11">
                  <c:v>98133</c:v>
                </c:pt>
                <c:pt idx="12">
                  <c:v>133209</c:v>
                </c:pt>
                <c:pt idx="13">
                  <c:v>174478</c:v>
                </c:pt>
                <c:pt idx="14">
                  <c:v>217938</c:v>
                </c:pt>
                <c:pt idx="15">
                  <c:v>262029</c:v>
                </c:pt>
                <c:pt idx="16">
                  <c:v>305993</c:v>
                </c:pt>
                <c:pt idx="17">
                  <c:v>347069</c:v>
                </c:pt>
                <c:pt idx="18">
                  <c:v>382627</c:v>
                </c:pt>
                <c:pt idx="19">
                  <c:v>415559</c:v>
                </c:pt>
                <c:pt idx="20">
                  <c:v>447039</c:v>
                </c:pt>
                <c:pt idx="21">
                  <c:v>474013</c:v>
                </c:pt>
                <c:pt idx="22">
                  <c:v>496603</c:v>
                </c:pt>
                <c:pt idx="23">
                  <c:v>513256</c:v>
                </c:pt>
                <c:pt idx="24">
                  <c:v>525597</c:v>
                </c:pt>
                <c:pt idx="25">
                  <c:v>536036</c:v>
                </c:pt>
                <c:pt idx="26">
                  <c:v>543397</c:v>
                </c:pt>
                <c:pt idx="27">
                  <c:v>549593</c:v>
                </c:pt>
                <c:pt idx="28">
                  <c:v>553360</c:v>
                </c:pt>
              </c:numCache>
            </c:numRef>
          </c:val>
          <c:smooth val="0"/>
          <c:extLst>
            <c:ext xmlns:c16="http://schemas.microsoft.com/office/drawing/2014/chart" uri="{C3380CC4-5D6E-409C-BE32-E72D297353CC}">
              <c16:uniqueId val="{00000002-30F9-4D7A-A616-A0EAE505B3C9}"/>
            </c:ext>
          </c:extLst>
        </c:ser>
        <c:ser>
          <c:idx val="2"/>
          <c:order val="2"/>
          <c:tx>
            <c:strRef>
              <c:f>'Indonesia _ni_plhiv_deaths'!$E$2</c:f>
              <c:strCache>
                <c:ptCount val="1"/>
                <c:pt idx="0">
                  <c:v>PLHIV - Upper</c:v>
                </c:pt>
              </c:strCache>
            </c:strRef>
          </c:tx>
          <c:spPr>
            <a:ln w="19050" cmpd="sng">
              <a:solidFill>
                <a:srgbClr val="63CDF6"/>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_ni_plhiv_deaths'!$E$3:$E$31</c:f>
              <c:numCache>
                <c:formatCode>_(* #,##0_);_(* \(#,##0\);_(* "-"??_);_(@_)</c:formatCode>
                <c:ptCount val="29"/>
                <c:pt idx="0">
                  <c:v>442</c:v>
                </c:pt>
                <c:pt idx="1">
                  <c:v>743</c:v>
                </c:pt>
                <c:pt idx="2">
                  <c:v>1420</c:v>
                </c:pt>
                <c:pt idx="3">
                  <c:v>2958</c:v>
                </c:pt>
                <c:pt idx="4">
                  <c:v>5867</c:v>
                </c:pt>
                <c:pt idx="5">
                  <c:v>11056</c:v>
                </c:pt>
                <c:pt idx="6">
                  <c:v>19534</c:v>
                </c:pt>
                <c:pt idx="7">
                  <c:v>31386</c:v>
                </c:pt>
                <c:pt idx="8">
                  <c:v>46553</c:v>
                </c:pt>
                <c:pt idx="9">
                  <c:v>64975</c:v>
                </c:pt>
                <c:pt idx="10">
                  <c:v>89013</c:v>
                </c:pt>
                <c:pt idx="11">
                  <c:v>121088</c:v>
                </c:pt>
                <c:pt idx="12">
                  <c:v>164594</c:v>
                </c:pt>
                <c:pt idx="13">
                  <c:v>216212</c:v>
                </c:pt>
                <c:pt idx="14">
                  <c:v>271116</c:v>
                </c:pt>
                <c:pt idx="15">
                  <c:v>327828</c:v>
                </c:pt>
                <c:pt idx="16">
                  <c:v>385174</c:v>
                </c:pt>
                <c:pt idx="17">
                  <c:v>440230</c:v>
                </c:pt>
                <c:pt idx="18">
                  <c:v>490987</c:v>
                </c:pt>
                <c:pt idx="19">
                  <c:v>539845</c:v>
                </c:pt>
                <c:pt idx="20">
                  <c:v>585297</c:v>
                </c:pt>
                <c:pt idx="21">
                  <c:v>625498</c:v>
                </c:pt>
                <c:pt idx="22">
                  <c:v>659509</c:v>
                </c:pt>
                <c:pt idx="23">
                  <c:v>687417</c:v>
                </c:pt>
                <c:pt idx="24">
                  <c:v>708590</c:v>
                </c:pt>
                <c:pt idx="25">
                  <c:v>725811</c:v>
                </c:pt>
                <c:pt idx="26">
                  <c:v>738035</c:v>
                </c:pt>
                <c:pt idx="27">
                  <c:v>745277</c:v>
                </c:pt>
                <c:pt idx="28">
                  <c:v>748969</c:v>
                </c:pt>
              </c:numCache>
            </c:numRef>
          </c:val>
          <c:smooth val="0"/>
          <c:extLst>
            <c:ext xmlns:c16="http://schemas.microsoft.com/office/drawing/2014/chart" uri="{C3380CC4-5D6E-409C-BE32-E72D297353CC}">
              <c16:uniqueId val="{00000003-30F9-4D7A-A616-A0EAE505B3C9}"/>
            </c:ext>
          </c:extLst>
        </c:ser>
        <c:dLbls>
          <c:showLegendKey val="0"/>
          <c:showVal val="0"/>
          <c:showCatName val="0"/>
          <c:showSerName val="0"/>
          <c:showPercent val="0"/>
          <c:showBubbleSize val="0"/>
        </c:dLbls>
        <c:smooth val="0"/>
        <c:axId val="42828544"/>
        <c:axId val="42830080"/>
      </c:lineChart>
      <c:catAx>
        <c:axId val="42828544"/>
        <c:scaling>
          <c:orientation val="minMax"/>
        </c:scaling>
        <c:delete val="0"/>
        <c:axPos val="b"/>
        <c:numFmt formatCode="General" sourceLinked="1"/>
        <c:majorTickMark val="cross"/>
        <c:minorTickMark val="cross"/>
        <c:tickLblPos val="nextTo"/>
        <c:txPr>
          <a:bodyPr rot="-5400000"/>
          <a:lstStyle/>
          <a:p>
            <a:pPr>
              <a:defRPr/>
            </a:pPr>
            <a:endParaRPr lang="en-US"/>
          </a:p>
        </c:txPr>
        <c:crossAx val="42830080"/>
        <c:crosses val="autoZero"/>
        <c:auto val="1"/>
        <c:lblAlgn val="ctr"/>
        <c:lblOffset val="100"/>
        <c:noMultiLvlLbl val="1"/>
      </c:catAx>
      <c:valAx>
        <c:axId val="42830080"/>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828544"/>
        <c:crosses val="autoZero"/>
        <c:crossBetween val="between"/>
      </c:valAx>
      <c:spPr>
        <a:solidFill>
          <a:srgbClr val="FFFFFF"/>
        </a:solidFill>
      </c:spPr>
    </c:plotArea>
    <c:legend>
      <c:legendPos val="b"/>
      <c:legendEntry>
        <c:idx val="1"/>
        <c:delete val="1"/>
      </c:legendEntry>
      <c:legendEntry>
        <c:idx val="2"/>
        <c:delete val="1"/>
      </c:legendEntry>
      <c:layout>
        <c:manualLayout>
          <c:xMode val="edge"/>
          <c:yMode val="edge"/>
          <c:x val="0.44207308701796894"/>
          <c:y val="0.85857023809523825"/>
          <c:w val="0.17226410256410257"/>
          <c:h val="8.5993253968253969E-2"/>
        </c:manualLayout>
      </c:layout>
      <c:overlay val="0"/>
    </c:legend>
    <c:plotVisOnly val="1"/>
    <c:dispBlanksAs val="zero"/>
    <c:showDLblsOverMax val="1"/>
  </c:chart>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3907906248561036"/>
          <c:y val="0.27383888888888891"/>
          <c:w val="0.82875719482433119"/>
          <c:h val="0.38263277777777777"/>
        </c:manualLayout>
      </c:layout>
      <c:barChart>
        <c:barDir val="col"/>
        <c:grouping val="clustered"/>
        <c:varyColors val="0"/>
        <c:ser>
          <c:idx val="0"/>
          <c:order val="0"/>
          <c:tx>
            <c:strRef>
              <c:f>'HIV prev MSm_2013 (2)'!$B$2</c:f>
              <c:strCache>
                <c:ptCount val="1"/>
                <c:pt idx="0">
                  <c:v>2009</c:v>
                </c:pt>
              </c:strCache>
            </c:strRef>
          </c:tx>
          <c:spPr>
            <a:solidFill>
              <a:srgbClr val="EC008C"/>
            </a:solidFill>
            <a:ln>
              <a:noFill/>
            </a:ln>
          </c:spPr>
          <c:invertIfNegative val="0"/>
          <c:dPt>
            <c:idx val="0"/>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1-CE51-4EA5-B2B2-5D889F73B239}"/>
              </c:ext>
            </c:extLst>
          </c:dPt>
          <c:cat>
            <c:strRef>
              <c:f>'HIV prev MSm_2013 (2)'!$A$3:$A$6</c:f>
              <c:strCache>
                <c:ptCount val="4"/>
                <c:pt idx="0">
                  <c:v>Indonesia</c:v>
                </c:pt>
                <c:pt idx="1">
                  <c:v>Makassar</c:v>
                </c:pt>
                <c:pt idx="2">
                  <c:v>Tangerang</c:v>
                </c:pt>
                <c:pt idx="3">
                  <c:v>Yogyakarta</c:v>
                </c:pt>
              </c:strCache>
            </c:strRef>
          </c:cat>
          <c:val>
            <c:numRef>
              <c:f>'HIV prev MSm_2013 (2)'!$B$3:$B$6</c:f>
              <c:numCache>
                <c:formatCode>General</c:formatCode>
                <c:ptCount val="4"/>
                <c:pt idx="0">
                  <c:v>6.5</c:v>
                </c:pt>
                <c:pt idx="1">
                  <c:v>3</c:v>
                </c:pt>
                <c:pt idx="2">
                  <c:v>9</c:v>
                </c:pt>
                <c:pt idx="3">
                  <c:v>7</c:v>
                </c:pt>
              </c:numCache>
            </c:numRef>
          </c:val>
          <c:extLst>
            <c:ext xmlns:c16="http://schemas.microsoft.com/office/drawing/2014/chart" uri="{C3380CC4-5D6E-409C-BE32-E72D297353CC}">
              <c16:uniqueId val="{00000002-CE51-4EA5-B2B2-5D889F73B239}"/>
            </c:ext>
          </c:extLst>
        </c:ser>
        <c:ser>
          <c:idx val="1"/>
          <c:order val="1"/>
          <c:tx>
            <c:strRef>
              <c:f>'HIV prev MSm_2013 (2)'!$C$2</c:f>
              <c:strCache>
                <c:ptCount val="1"/>
                <c:pt idx="0">
                  <c:v>2013</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CE51-4EA5-B2B2-5D889F73B23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MSm_2013 (2)'!$A$3:$A$6</c:f>
              <c:strCache>
                <c:ptCount val="4"/>
                <c:pt idx="0">
                  <c:v>Indonesia</c:v>
                </c:pt>
                <c:pt idx="1">
                  <c:v>Makassar</c:v>
                </c:pt>
                <c:pt idx="2">
                  <c:v>Tangerang</c:v>
                </c:pt>
                <c:pt idx="3">
                  <c:v>Yogyakarta</c:v>
                </c:pt>
              </c:strCache>
            </c:strRef>
          </c:cat>
          <c:val>
            <c:numRef>
              <c:f>'HIV prev MSm_2013 (2)'!$C$3:$C$6</c:f>
              <c:numCache>
                <c:formatCode>General</c:formatCode>
                <c:ptCount val="4"/>
                <c:pt idx="0">
                  <c:v>12.8</c:v>
                </c:pt>
                <c:pt idx="1">
                  <c:v>1.6</c:v>
                </c:pt>
                <c:pt idx="2">
                  <c:v>18.8</c:v>
                </c:pt>
                <c:pt idx="3">
                  <c:v>20.3</c:v>
                </c:pt>
              </c:numCache>
            </c:numRef>
          </c:val>
          <c:extLst>
            <c:ext xmlns:c16="http://schemas.microsoft.com/office/drawing/2014/chart" uri="{C3380CC4-5D6E-409C-BE32-E72D297353CC}">
              <c16:uniqueId val="{00000005-CE51-4EA5-B2B2-5D889F73B239}"/>
            </c:ext>
          </c:extLst>
        </c:ser>
        <c:dLbls>
          <c:showLegendKey val="0"/>
          <c:showVal val="0"/>
          <c:showCatName val="0"/>
          <c:showSerName val="0"/>
          <c:showPercent val="0"/>
          <c:showBubbleSize val="0"/>
        </c:dLbls>
        <c:gapWidth val="350"/>
        <c:overlap val="-5"/>
        <c:axId val="136667520"/>
        <c:axId val="136669056"/>
      </c:barChart>
      <c:scatterChart>
        <c:scatterStyle val="lineMarker"/>
        <c:varyColors val="0"/>
        <c:ser>
          <c:idx val="2"/>
          <c:order val="2"/>
          <c:tx>
            <c:strRef>
              <c:f>'HIV prev MSm_2013 (2)'!$B$12</c:f>
              <c:strCache>
                <c:ptCount val="1"/>
                <c:pt idx="0">
                  <c:v>targ</c:v>
                </c:pt>
              </c:strCache>
            </c:strRef>
          </c:tx>
          <c:spPr>
            <a:ln w="12700">
              <a:solidFill>
                <a:srgbClr val="E31837"/>
              </a:solidFill>
              <a:prstDash val="dash"/>
            </a:ln>
          </c:spPr>
          <c:marker>
            <c:symbol val="none"/>
          </c:marker>
          <c:xVal>
            <c:numRef>
              <c:f>'HIV prev MSm_2013 (2)'!$A$13:$A$14</c:f>
              <c:numCache>
                <c:formatCode>General</c:formatCode>
                <c:ptCount val="2"/>
                <c:pt idx="0">
                  <c:v>0</c:v>
                </c:pt>
                <c:pt idx="1">
                  <c:v>1</c:v>
                </c:pt>
              </c:numCache>
            </c:numRef>
          </c:xVal>
          <c:yVal>
            <c:numRef>
              <c:f>'HIV prev MSm_2013 (2)'!$B$13:$B$14</c:f>
              <c:numCache>
                <c:formatCode>General</c:formatCode>
                <c:ptCount val="2"/>
                <c:pt idx="0">
                  <c:v>5</c:v>
                </c:pt>
                <c:pt idx="1">
                  <c:v>5</c:v>
                </c:pt>
              </c:numCache>
            </c:numRef>
          </c:yVal>
          <c:smooth val="0"/>
          <c:extLst>
            <c:ext xmlns:c16="http://schemas.microsoft.com/office/drawing/2014/chart" uri="{C3380CC4-5D6E-409C-BE32-E72D297353CC}">
              <c16:uniqueId val="{00000006-CE51-4EA5-B2B2-5D889F73B239}"/>
            </c:ext>
          </c:extLst>
        </c:ser>
        <c:dLbls>
          <c:showLegendKey val="0"/>
          <c:showVal val="0"/>
          <c:showCatName val="0"/>
          <c:showSerName val="0"/>
          <c:showPercent val="0"/>
          <c:showBubbleSize val="0"/>
        </c:dLbls>
        <c:axId val="136680960"/>
        <c:axId val="136679424"/>
      </c:scatterChart>
      <c:catAx>
        <c:axId val="136667520"/>
        <c:scaling>
          <c:orientation val="minMax"/>
        </c:scaling>
        <c:delete val="0"/>
        <c:axPos val="b"/>
        <c:numFmt formatCode="General" sourceLinked="0"/>
        <c:majorTickMark val="out"/>
        <c:minorTickMark val="none"/>
        <c:tickLblPos val="nextTo"/>
        <c:crossAx val="136669056"/>
        <c:crosses val="autoZero"/>
        <c:auto val="1"/>
        <c:lblAlgn val="ctr"/>
        <c:lblOffset val="100"/>
        <c:noMultiLvlLbl val="0"/>
      </c:catAx>
      <c:valAx>
        <c:axId val="136669056"/>
        <c:scaling>
          <c:orientation val="minMax"/>
          <c:max val="40"/>
          <c:min val="0"/>
        </c:scaling>
        <c:delete val="0"/>
        <c:axPos val="l"/>
        <c:title>
          <c:tx>
            <c:rich>
              <a:bodyPr rot="0" vert="horz"/>
              <a:lstStyle/>
              <a:p>
                <a:pPr>
                  <a:defRPr/>
                </a:pPr>
                <a:r>
                  <a:rPr lang="en-GB"/>
                  <a:t>%</a:t>
                </a:r>
              </a:p>
            </c:rich>
          </c:tx>
          <c:layout>
            <c:manualLayout>
              <c:xMode val="edge"/>
              <c:yMode val="edge"/>
              <c:x val="0.10353939310217802"/>
              <c:y val="0.21928"/>
            </c:manualLayout>
          </c:layout>
          <c:overlay val="0"/>
        </c:title>
        <c:numFmt formatCode="General" sourceLinked="1"/>
        <c:majorTickMark val="out"/>
        <c:minorTickMark val="none"/>
        <c:tickLblPos val="nextTo"/>
        <c:crossAx val="136667520"/>
        <c:crosses val="autoZero"/>
        <c:crossBetween val="between"/>
        <c:majorUnit val="10"/>
      </c:valAx>
      <c:valAx>
        <c:axId val="136679424"/>
        <c:scaling>
          <c:orientation val="minMax"/>
          <c:max val="25"/>
          <c:min val="0"/>
        </c:scaling>
        <c:delete val="1"/>
        <c:axPos val="r"/>
        <c:numFmt formatCode="General" sourceLinked="1"/>
        <c:majorTickMark val="out"/>
        <c:minorTickMark val="none"/>
        <c:tickLblPos val="nextTo"/>
        <c:crossAx val="136680960"/>
        <c:crosses val="max"/>
        <c:crossBetween val="midCat"/>
        <c:majorUnit val="5"/>
      </c:valAx>
      <c:valAx>
        <c:axId val="136680960"/>
        <c:scaling>
          <c:orientation val="minMax"/>
          <c:max val="1"/>
          <c:min val="0"/>
        </c:scaling>
        <c:delete val="1"/>
        <c:axPos val="t"/>
        <c:numFmt formatCode="General" sourceLinked="1"/>
        <c:majorTickMark val="out"/>
        <c:minorTickMark val="none"/>
        <c:tickLblPos val="nextTo"/>
        <c:crossAx val="136679424"/>
        <c:crosses val="max"/>
        <c:crossBetween val="midCat"/>
        <c:majorUnit val="0.2"/>
      </c:valAx>
    </c:plotArea>
    <c:legend>
      <c:legendPos val="t"/>
      <c:legendEntry>
        <c:idx val="2"/>
        <c:delete val="1"/>
      </c:legendEntry>
      <c:overlay val="0"/>
    </c:legend>
    <c:plotVisOnly val="1"/>
    <c:dispBlanksAs val="gap"/>
    <c:showDLblsOverMax val="0"/>
  </c:chart>
  <c:spPr>
    <a:ln>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2219351851851852"/>
          <c:y val="0.24438611840186644"/>
          <c:w val="0.84546851851851856"/>
          <c:h val="0.39727353792314424"/>
        </c:manualLayout>
      </c:layout>
      <c:barChart>
        <c:barDir val="col"/>
        <c:grouping val="clustered"/>
        <c:varyColors val="0"/>
        <c:ser>
          <c:idx val="0"/>
          <c:order val="0"/>
          <c:tx>
            <c:strRef>
              <c:f>'HIV prev PWID_2007-15'!$B$2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ABD3-4B05-BE6C-76F22EFA5F21}"/>
              </c:ext>
            </c:extLst>
          </c:dPt>
          <c:cat>
            <c:strRef>
              <c:f>'HIV prev PWID_2007-15'!$A$3:$A$9</c:f>
              <c:strCache>
                <c:ptCount val="7"/>
                <c:pt idx="0">
                  <c:v>Indonesia</c:v>
                </c:pt>
                <c:pt idx="1">
                  <c:v>Kota Medan</c:v>
                </c:pt>
                <c:pt idx="2">
                  <c:v>Kota Jakarta</c:v>
                </c:pt>
                <c:pt idx="3">
                  <c:v>Kota Bandung</c:v>
                </c:pt>
                <c:pt idx="4">
                  <c:v>Kota Semarang</c:v>
                </c:pt>
                <c:pt idx="5">
                  <c:v>Kota Malang</c:v>
                </c:pt>
                <c:pt idx="6">
                  <c:v>Kota Surabaya</c:v>
                </c:pt>
              </c:strCache>
            </c:strRef>
          </c:cat>
          <c:val>
            <c:numRef>
              <c:f>'HIV prev PWID_2007-15'!$B$3:$B$9</c:f>
              <c:numCache>
                <c:formatCode>0</c:formatCode>
                <c:ptCount val="7"/>
                <c:pt idx="0" formatCode="0.0">
                  <c:v>52.5</c:v>
                </c:pt>
                <c:pt idx="1">
                  <c:v>56</c:v>
                </c:pt>
                <c:pt idx="2">
                  <c:v>55</c:v>
                </c:pt>
                <c:pt idx="3">
                  <c:v>43</c:v>
                </c:pt>
                <c:pt idx="6">
                  <c:v>56</c:v>
                </c:pt>
              </c:numCache>
            </c:numRef>
          </c:val>
          <c:extLst>
            <c:ext xmlns:c16="http://schemas.microsoft.com/office/drawing/2014/chart" uri="{C3380CC4-5D6E-409C-BE32-E72D297353CC}">
              <c16:uniqueId val="{00000002-ABD3-4B05-BE6C-76F22EFA5F21}"/>
            </c:ext>
          </c:extLst>
        </c:ser>
        <c:ser>
          <c:idx val="1"/>
          <c:order val="1"/>
          <c:tx>
            <c:strRef>
              <c:f>'HIV prev PWID_2007-15'!$C$2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ABD3-4B05-BE6C-76F22EFA5F21}"/>
              </c:ext>
            </c:extLst>
          </c:dPt>
          <c:cat>
            <c:strRef>
              <c:f>'HIV prev PWID_2007-15'!$A$3:$A$9</c:f>
              <c:strCache>
                <c:ptCount val="7"/>
                <c:pt idx="0">
                  <c:v>Indonesia</c:v>
                </c:pt>
                <c:pt idx="1">
                  <c:v>Kota Medan</c:v>
                </c:pt>
                <c:pt idx="2">
                  <c:v>Kota Jakarta</c:v>
                </c:pt>
                <c:pt idx="3">
                  <c:v>Kota Bandung</c:v>
                </c:pt>
                <c:pt idx="4">
                  <c:v>Kota Semarang</c:v>
                </c:pt>
                <c:pt idx="5">
                  <c:v>Kota Malang</c:v>
                </c:pt>
                <c:pt idx="6">
                  <c:v>Kota Surabaya</c:v>
                </c:pt>
              </c:strCache>
            </c:strRef>
          </c:cat>
          <c:val>
            <c:numRef>
              <c:f>'HIV prev PWID_2007-15'!$C$3:$C$9</c:f>
              <c:numCache>
                <c:formatCode>0.0</c:formatCode>
                <c:ptCount val="7"/>
                <c:pt idx="0">
                  <c:v>36.409999999999997</c:v>
                </c:pt>
                <c:pt idx="1">
                  <c:v>39.200000000000003</c:v>
                </c:pt>
                <c:pt idx="2">
                  <c:v>56.4</c:v>
                </c:pt>
                <c:pt idx="3">
                  <c:v>25.2</c:v>
                </c:pt>
                <c:pt idx="4">
                  <c:v>1.18</c:v>
                </c:pt>
                <c:pt idx="5">
                  <c:v>36.4</c:v>
                </c:pt>
                <c:pt idx="6">
                  <c:v>48.8</c:v>
                </c:pt>
              </c:numCache>
            </c:numRef>
          </c:val>
          <c:extLst>
            <c:ext xmlns:c16="http://schemas.microsoft.com/office/drawing/2014/chart" uri="{C3380CC4-5D6E-409C-BE32-E72D297353CC}">
              <c16:uniqueId val="{00000005-ABD3-4B05-BE6C-76F22EFA5F21}"/>
            </c:ext>
          </c:extLst>
        </c:ser>
        <c:ser>
          <c:idx val="2"/>
          <c:order val="2"/>
          <c:tx>
            <c:strRef>
              <c:f>'HIV prev PWID_2007-15'!$D$2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ABD3-4B05-BE6C-76F22EFA5F21}"/>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PWID_2007-15'!$A$3:$A$9</c:f>
              <c:strCache>
                <c:ptCount val="7"/>
                <c:pt idx="0">
                  <c:v>Indonesia</c:v>
                </c:pt>
                <c:pt idx="1">
                  <c:v>Kota Medan</c:v>
                </c:pt>
                <c:pt idx="2">
                  <c:v>Kota Jakarta</c:v>
                </c:pt>
                <c:pt idx="3">
                  <c:v>Kota Bandung</c:v>
                </c:pt>
                <c:pt idx="4">
                  <c:v>Kota Semarang</c:v>
                </c:pt>
                <c:pt idx="5">
                  <c:v>Kota Malang</c:v>
                </c:pt>
                <c:pt idx="6">
                  <c:v>Kota Surabaya</c:v>
                </c:pt>
              </c:strCache>
            </c:strRef>
          </c:cat>
          <c:val>
            <c:numRef>
              <c:f>'HIV prev PWID_2007-15'!$D$3:$D$9</c:f>
              <c:numCache>
                <c:formatCode>0.0</c:formatCode>
                <c:ptCount val="7"/>
                <c:pt idx="0">
                  <c:v>28.76</c:v>
                </c:pt>
                <c:pt idx="1">
                  <c:v>15.79</c:v>
                </c:pt>
                <c:pt idx="2">
                  <c:v>43.6</c:v>
                </c:pt>
                <c:pt idx="3">
                  <c:v>21.2</c:v>
                </c:pt>
                <c:pt idx="4">
                  <c:v>4.88</c:v>
                </c:pt>
                <c:pt idx="5">
                  <c:v>28.4</c:v>
                </c:pt>
                <c:pt idx="6">
                  <c:v>35.6</c:v>
                </c:pt>
              </c:numCache>
            </c:numRef>
          </c:val>
          <c:extLst>
            <c:ext xmlns:c16="http://schemas.microsoft.com/office/drawing/2014/chart" uri="{C3380CC4-5D6E-409C-BE32-E72D297353CC}">
              <c16:uniqueId val="{00000008-ABD3-4B05-BE6C-76F22EFA5F21}"/>
            </c:ext>
          </c:extLst>
        </c:ser>
        <c:dLbls>
          <c:showLegendKey val="0"/>
          <c:showVal val="0"/>
          <c:showCatName val="0"/>
          <c:showSerName val="0"/>
          <c:showPercent val="0"/>
          <c:showBubbleSize val="0"/>
        </c:dLbls>
        <c:gapWidth val="60"/>
        <c:overlap val="-10"/>
        <c:axId val="137340800"/>
        <c:axId val="137342336"/>
      </c:barChart>
      <c:scatterChart>
        <c:scatterStyle val="smoothMarker"/>
        <c:varyColors val="0"/>
        <c:ser>
          <c:idx val="3"/>
          <c:order val="3"/>
          <c:tx>
            <c:strRef>
              <c:f>'HIV prev PWID_2007-15'!$B$11</c:f>
              <c:strCache>
                <c:ptCount val="1"/>
                <c:pt idx="0">
                  <c:v>targ</c:v>
                </c:pt>
              </c:strCache>
            </c:strRef>
          </c:tx>
          <c:spPr>
            <a:ln w="15875">
              <a:solidFill>
                <a:srgbClr val="E31837"/>
              </a:solidFill>
              <a:prstDash val="dash"/>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D3-4B05-BE6C-76F22EFA5F21}"/>
                </c:ext>
              </c:extLst>
            </c:dLbl>
            <c:spPr>
              <a:noFill/>
              <a:ln>
                <a:noFill/>
              </a:ln>
              <a:effectLst/>
            </c:spPr>
            <c:dLblPos val="l"/>
            <c:showLegendKey val="0"/>
            <c:showVal val="0"/>
            <c:showCatName val="0"/>
            <c:showSerName val="0"/>
            <c:showPercent val="0"/>
            <c:showBubbleSize val="0"/>
            <c:extLst>
              <c:ext xmlns:c15="http://schemas.microsoft.com/office/drawing/2012/chart" uri="{CE6537A1-D6FC-4f65-9D91-7224C49458BB}">
                <c15:showLeaderLines val="0"/>
              </c:ext>
            </c:extLst>
          </c:dLbls>
          <c:xVal>
            <c:numRef>
              <c:f>'HIV prev PWID_2007-15'!$A$12:$A$13</c:f>
              <c:numCache>
                <c:formatCode>General</c:formatCode>
                <c:ptCount val="2"/>
                <c:pt idx="0">
                  <c:v>0</c:v>
                </c:pt>
                <c:pt idx="1">
                  <c:v>1</c:v>
                </c:pt>
              </c:numCache>
            </c:numRef>
          </c:xVal>
          <c:yVal>
            <c:numRef>
              <c:f>'HIV prev PWID_2007-15'!$B$12:$B$13</c:f>
              <c:numCache>
                <c:formatCode>General</c:formatCode>
                <c:ptCount val="2"/>
                <c:pt idx="0">
                  <c:v>5</c:v>
                </c:pt>
                <c:pt idx="1">
                  <c:v>5</c:v>
                </c:pt>
              </c:numCache>
            </c:numRef>
          </c:yVal>
          <c:smooth val="1"/>
          <c:extLst>
            <c:ext xmlns:c16="http://schemas.microsoft.com/office/drawing/2014/chart" uri="{C3380CC4-5D6E-409C-BE32-E72D297353CC}">
              <c16:uniqueId val="{0000000A-ABD3-4B05-BE6C-76F22EFA5F21}"/>
            </c:ext>
          </c:extLst>
        </c:ser>
        <c:dLbls>
          <c:showLegendKey val="0"/>
          <c:showVal val="0"/>
          <c:showCatName val="0"/>
          <c:showSerName val="0"/>
          <c:showPercent val="0"/>
          <c:showBubbleSize val="0"/>
        </c:dLbls>
        <c:axId val="137358336"/>
        <c:axId val="137356800"/>
      </c:scatterChart>
      <c:catAx>
        <c:axId val="13734080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vert="horz"/>
          <a:lstStyle/>
          <a:p>
            <a:pPr>
              <a:defRPr/>
            </a:pPr>
            <a:endParaRPr lang="en-US"/>
          </a:p>
        </c:txPr>
        <c:crossAx val="137342336"/>
        <c:crosses val="autoZero"/>
        <c:auto val="1"/>
        <c:lblAlgn val="ctr"/>
        <c:lblOffset val="100"/>
        <c:noMultiLvlLbl val="0"/>
      </c:catAx>
      <c:valAx>
        <c:axId val="137342336"/>
        <c:scaling>
          <c:orientation val="minMax"/>
          <c:max val="80"/>
        </c:scaling>
        <c:delete val="0"/>
        <c:axPos val="l"/>
        <c:title>
          <c:tx>
            <c:rich>
              <a:bodyPr rot="0" vert="horz"/>
              <a:lstStyle/>
              <a:p>
                <a:pPr>
                  <a:defRPr/>
                </a:pPr>
                <a:r>
                  <a:rPr lang="en-US"/>
                  <a:t>%</a:t>
                </a:r>
              </a:p>
            </c:rich>
          </c:tx>
          <c:layout>
            <c:manualLayout>
              <c:xMode val="edge"/>
              <c:yMode val="edge"/>
              <c:x val="8.5254629629629625E-2"/>
              <c:y val="0.21314382977768809"/>
            </c:manualLayout>
          </c:layout>
          <c:overlay val="0"/>
        </c:title>
        <c:numFmt formatCode="0" sourceLinked="0"/>
        <c:majorTickMark val="out"/>
        <c:minorTickMark val="none"/>
        <c:tickLblPos val="nextTo"/>
        <c:spPr>
          <a:noFill/>
          <a:effectLst/>
        </c:spPr>
        <c:txPr>
          <a:bodyPr rot="-60000000" vert="horz"/>
          <a:lstStyle/>
          <a:p>
            <a:pPr>
              <a:defRPr/>
            </a:pPr>
            <a:endParaRPr lang="en-US"/>
          </a:p>
        </c:txPr>
        <c:crossAx val="137340800"/>
        <c:crosses val="autoZero"/>
        <c:crossBetween val="between"/>
        <c:majorUnit val="20"/>
      </c:valAx>
      <c:valAx>
        <c:axId val="137356800"/>
        <c:scaling>
          <c:orientation val="minMax"/>
          <c:max val="60"/>
          <c:min val="0"/>
        </c:scaling>
        <c:delete val="1"/>
        <c:axPos val="r"/>
        <c:numFmt formatCode="General" sourceLinked="1"/>
        <c:majorTickMark val="out"/>
        <c:minorTickMark val="none"/>
        <c:tickLblPos val="nextTo"/>
        <c:crossAx val="137358336"/>
        <c:crosses val="max"/>
        <c:crossBetween val="midCat"/>
      </c:valAx>
      <c:valAx>
        <c:axId val="137358336"/>
        <c:scaling>
          <c:orientation val="minMax"/>
          <c:max val="1"/>
          <c:min val="0"/>
        </c:scaling>
        <c:delete val="1"/>
        <c:axPos val="t"/>
        <c:numFmt formatCode="General" sourceLinked="1"/>
        <c:majorTickMark val="out"/>
        <c:minorTickMark val="none"/>
        <c:tickLblPos val="nextTo"/>
        <c:crossAx val="137356800"/>
        <c:crosses val="max"/>
        <c:crossBetween val="midCat"/>
        <c:majorUnit val="0.2"/>
      </c:valAx>
      <c:spPr>
        <a:noFill/>
        <a:ln>
          <a:noFill/>
        </a:ln>
        <a:effectLst/>
      </c:spPr>
    </c:plotArea>
    <c:legend>
      <c:legendPos val="t"/>
      <c:legendEntry>
        <c:idx val="3"/>
        <c:delete val="1"/>
      </c:legendEntry>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00AEEF"/>
      </a:solid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2219351851851852"/>
          <c:y val="0.24438611840186644"/>
          <c:w val="0.84546851851851856"/>
          <c:h val="0.39814197904749088"/>
        </c:manualLayout>
      </c:layout>
      <c:barChart>
        <c:barDir val="col"/>
        <c:grouping val="clustered"/>
        <c:varyColors val="0"/>
        <c:ser>
          <c:idx val="0"/>
          <c:order val="0"/>
          <c:tx>
            <c:strRef>
              <c:f>'HIV prev PWID_2009-2013'!$B$2</c:f>
              <c:strCache>
                <c:ptCount val="1"/>
                <c:pt idx="0">
                  <c:v>2009</c:v>
                </c:pt>
              </c:strCache>
            </c:strRef>
          </c:tx>
          <c:spPr>
            <a:solidFill>
              <a:srgbClr val="EC008C"/>
            </a:solidFill>
            <a:ln>
              <a:noFill/>
            </a:ln>
          </c:spPr>
          <c:invertIfNegative val="0"/>
          <c:dPt>
            <c:idx val="0"/>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1-2332-4CAC-8CEA-9A8A412C1B50}"/>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PWID_2009-2013'!$A$3:$A$7</c:f>
              <c:strCache>
                <c:ptCount val="5"/>
                <c:pt idx="0">
                  <c:v>Indonesia</c:v>
                </c:pt>
                <c:pt idx="1">
                  <c:v>Yogyakarta</c:v>
                </c:pt>
                <c:pt idx="2">
                  <c:v>Tangerang</c:v>
                </c:pt>
                <c:pt idx="3">
                  <c:v>Pontianak</c:v>
                </c:pt>
                <c:pt idx="4">
                  <c:v>Makassar</c:v>
                </c:pt>
              </c:strCache>
            </c:strRef>
          </c:cat>
          <c:val>
            <c:numRef>
              <c:f>'HIV prev PWID_2009-2013'!$B$3:$B$7</c:f>
              <c:numCache>
                <c:formatCode>General</c:formatCode>
                <c:ptCount val="5"/>
                <c:pt idx="0">
                  <c:v>27</c:v>
                </c:pt>
                <c:pt idx="1">
                  <c:v>7</c:v>
                </c:pt>
                <c:pt idx="2">
                  <c:v>40</c:v>
                </c:pt>
                <c:pt idx="3">
                  <c:v>32</c:v>
                </c:pt>
                <c:pt idx="4">
                  <c:v>30.7</c:v>
                </c:pt>
              </c:numCache>
            </c:numRef>
          </c:val>
          <c:extLst>
            <c:ext xmlns:c16="http://schemas.microsoft.com/office/drawing/2014/chart" uri="{C3380CC4-5D6E-409C-BE32-E72D297353CC}">
              <c16:uniqueId val="{00000002-2332-4CAC-8CEA-9A8A412C1B50}"/>
            </c:ext>
          </c:extLst>
        </c:ser>
        <c:ser>
          <c:idx val="1"/>
          <c:order val="1"/>
          <c:tx>
            <c:strRef>
              <c:f>'HIV prev PWID_2009-2013'!$C$2</c:f>
              <c:strCache>
                <c:ptCount val="1"/>
                <c:pt idx="0">
                  <c:v>2013</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2332-4CAC-8CEA-9A8A412C1B50}"/>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PWID_2009-2013'!$A$3:$A$7</c:f>
              <c:strCache>
                <c:ptCount val="5"/>
                <c:pt idx="0">
                  <c:v>Indonesia</c:v>
                </c:pt>
                <c:pt idx="1">
                  <c:v>Yogyakarta</c:v>
                </c:pt>
                <c:pt idx="2">
                  <c:v>Tangerang</c:v>
                </c:pt>
                <c:pt idx="3">
                  <c:v>Pontianak</c:v>
                </c:pt>
                <c:pt idx="4">
                  <c:v>Makassar</c:v>
                </c:pt>
              </c:strCache>
            </c:strRef>
          </c:cat>
          <c:val>
            <c:numRef>
              <c:f>'HIV prev PWID_2009-2013'!$C$3:$C$7</c:f>
              <c:numCache>
                <c:formatCode>General</c:formatCode>
                <c:ptCount val="5"/>
                <c:pt idx="0">
                  <c:v>39.200000000000003</c:v>
                </c:pt>
                <c:pt idx="1">
                  <c:v>16.100000000000001</c:v>
                </c:pt>
                <c:pt idx="2">
                  <c:v>53.5</c:v>
                </c:pt>
                <c:pt idx="3">
                  <c:v>60.7</c:v>
                </c:pt>
                <c:pt idx="4">
                  <c:v>30</c:v>
                </c:pt>
              </c:numCache>
            </c:numRef>
          </c:val>
          <c:extLst>
            <c:ext xmlns:c16="http://schemas.microsoft.com/office/drawing/2014/chart" uri="{C3380CC4-5D6E-409C-BE32-E72D297353CC}">
              <c16:uniqueId val="{00000005-2332-4CAC-8CEA-9A8A412C1B50}"/>
            </c:ext>
          </c:extLst>
        </c:ser>
        <c:dLbls>
          <c:showLegendKey val="0"/>
          <c:showVal val="0"/>
          <c:showCatName val="0"/>
          <c:showSerName val="0"/>
          <c:showPercent val="0"/>
          <c:showBubbleSize val="0"/>
        </c:dLbls>
        <c:gapWidth val="300"/>
        <c:overlap val="-10"/>
        <c:axId val="137828992"/>
        <c:axId val="137851264"/>
      </c:barChart>
      <c:scatterChart>
        <c:scatterStyle val="lineMarker"/>
        <c:varyColors val="0"/>
        <c:ser>
          <c:idx val="2"/>
          <c:order val="2"/>
          <c:tx>
            <c:strRef>
              <c:f>'HIV prev PWID_2009-2013'!$B$13</c:f>
              <c:strCache>
                <c:ptCount val="1"/>
                <c:pt idx="0">
                  <c:v>targ</c:v>
                </c:pt>
              </c:strCache>
            </c:strRef>
          </c:tx>
          <c:spPr>
            <a:ln w="12700">
              <a:solidFill>
                <a:srgbClr val="E31837"/>
              </a:solidFill>
              <a:prstDash val="dash"/>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2332-4CAC-8CEA-9A8A412C1B50}"/>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'HIV prev PWID_2009-2013'!$A$14:$A$15</c:f>
              <c:numCache>
                <c:formatCode>General</c:formatCode>
                <c:ptCount val="2"/>
                <c:pt idx="0">
                  <c:v>0</c:v>
                </c:pt>
                <c:pt idx="1">
                  <c:v>1</c:v>
                </c:pt>
              </c:numCache>
            </c:numRef>
          </c:xVal>
          <c:yVal>
            <c:numRef>
              <c:f>'HIV prev PWID_2009-2013'!$B$14:$B$15</c:f>
              <c:numCache>
                <c:formatCode>General</c:formatCode>
                <c:ptCount val="2"/>
                <c:pt idx="0">
                  <c:v>5</c:v>
                </c:pt>
                <c:pt idx="1">
                  <c:v>5</c:v>
                </c:pt>
              </c:numCache>
            </c:numRef>
          </c:yVal>
          <c:smooth val="0"/>
          <c:extLst>
            <c:ext xmlns:c16="http://schemas.microsoft.com/office/drawing/2014/chart" uri="{C3380CC4-5D6E-409C-BE32-E72D297353CC}">
              <c16:uniqueId val="{00000007-2332-4CAC-8CEA-9A8A412C1B50}"/>
            </c:ext>
          </c:extLst>
        </c:ser>
        <c:dLbls>
          <c:showLegendKey val="0"/>
          <c:showVal val="0"/>
          <c:showCatName val="0"/>
          <c:showSerName val="0"/>
          <c:showPercent val="0"/>
          <c:showBubbleSize val="0"/>
        </c:dLbls>
        <c:axId val="137867264"/>
        <c:axId val="137853184"/>
      </c:scatterChart>
      <c:catAx>
        <c:axId val="137828992"/>
        <c:scaling>
          <c:orientation val="minMax"/>
        </c:scaling>
        <c:delete val="0"/>
        <c:axPos val="b"/>
        <c:numFmt formatCode="General" sourceLinked="0"/>
        <c:majorTickMark val="out"/>
        <c:minorTickMark val="none"/>
        <c:tickLblPos val="nextTo"/>
        <c:crossAx val="137851264"/>
        <c:crosses val="autoZero"/>
        <c:auto val="1"/>
        <c:lblAlgn val="ctr"/>
        <c:lblOffset val="100"/>
        <c:noMultiLvlLbl val="0"/>
      </c:catAx>
      <c:valAx>
        <c:axId val="137851264"/>
        <c:scaling>
          <c:orientation val="minMax"/>
          <c:max val="80"/>
        </c:scaling>
        <c:delete val="0"/>
        <c:axPos val="l"/>
        <c:title>
          <c:tx>
            <c:rich>
              <a:bodyPr rot="0" vert="horz"/>
              <a:lstStyle/>
              <a:p>
                <a:pPr>
                  <a:defRPr/>
                </a:pPr>
                <a:r>
                  <a:rPr lang="en-GB"/>
                  <a:t>%</a:t>
                </a:r>
              </a:p>
            </c:rich>
          </c:tx>
          <c:layout>
            <c:manualLayout>
              <c:xMode val="edge"/>
              <c:yMode val="edge"/>
              <c:x val="8.3499074074074087E-2"/>
              <c:y val="0.21182280099602935"/>
            </c:manualLayout>
          </c:layout>
          <c:overlay val="0"/>
        </c:title>
        <c:numFmt formatCode="General" sourceLinked="1"/>
        <c:majorTickMark val="out"/>
        <c:minorTickMark val="none"/>
        <c:tickLblPos val="nextTo"/>
        <c:crossAx val="137828992"/>
        <c:crosses val="autoZero"/>
        <c:crossBetween val="between"/>
        <c:majorUnit val="20"/>
      </c:valAx>
      <c:valAx>
        <c:axId val="137853184"/>
        <c:scaling>
          <c:orientation val="minMax"/>
          <c:max val="25"/>
          <c:min val="0"/>
        </c:scaling>
        <c:delete val="1"/>
        <c:axPos val="r"/>
        <c:numFmt formatCode="General" sourceLinked="1"/>
        <c:majorTickMark val="out"/>
        <c:minorTickMark val="none"/>
        <c:tickLblPos val="nextTo"/>
        <c:crossAx val="137867264"/>
        <c:crosses val="max"/>
        <c:crossBetween val="midCat"/>
        <c:majorUnit val="5"/>
      </c:valAx>
      <c:valAx>
        <c:axId val="137867264"/>
        <c:scaling>
          <c:orientation val="minMax"/>
          <c:max val="1"/>
          <c:min val="0"/>
        </c:scaling>
        <c:delete val="1"/>
        <c:axPos val="t"/>
        <c:numFmt formatCode="General" sourceLinked="1"/>
        <c:majorTickMark val="out"/>
        <c:minorTickMark val="none"/>
        <c:tickLblPos val="nextTo"/>
        <c:crossAx val="137853184"/>
        <c:crosses val="max"/>
        <c:crossBetween val="midCat"/>
        <c:majorUnit val="0.2"/>
      </c:valAx>
    </c:plotArea>
    <c:legend>
      <c:legendPos val="t"/>
      <c:legendEntry>
        <c:idx val="2"/>
        <c:delete val="1"/>
      </c:legendEntry>
      <c:overlay val="0"/>
    </c:legend>
    <c:plotVisOnly val="1"/>
    <c:dispBlanksAs val="gap"/>
    <c:showDLblsOverMax val="0"/>
  </c:chart>
  <c:spPr>
    <a:ln>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7124280517566884"/>
          <c:y val="0.24438611840186644"/>
          <c:w val="0.79659345213427268"/>
          <c:h val="0.43574404962200242"/>
        </c:manualLayout>
      </c:layout>
      <c:barChart>
        <c:barDir val="col"/>
        <c:grouping val="clustered"/>
        <c:varyColors val="0"/>
        <c:ser>
          <c:idx val="0"/>
          <c:order val="0"/>
          <c:tx>
            <c:strRef>
              <c:f>'HIV prev MSM &amp; TG_2013'!$B$2</c:f>
              <c:strCache>
                <c:ptCount val="1"/>
                <c:pt idx="0">
                  <c:v>2009</c:v>
                </c:pt>
              </c:strCache>
            </c:strRef>
          </c:tx>
          <c:spPr>
            <a:solidFill>
              <a:srgbClr val="EC008C"/>
            </a:solidFill>
            <a:ln>
              <a:noFill/>
            </a:ln>
          </c:spPr>
          <c:invertIfNegative val="0"/>
          <c:dPt>
            <c:idx val="0"/>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1-C722-4AD5-B50C-233BC7A767E6}"/>
              </c:ext>
            </c:extLst>
          </c:dPt>
          <c:cat>
            <c:strRef>
              <c:f>'HIV prev MSM &amp; TG_2013'!$A$3:$A$6</c:f>
              <c:strCache>
                <c:ptCount val="4"/>
                <c:pt idx="0">
                  <c:v>Indonesia</c:v>
                </c:pt>
                <c:pt idx="1">
                  <c:v>Palembang</c:v>
                </c:pt>
                <c:pt idx="2">
                  <c:v>Pontianak</c:v>
                </c:pt>
                <c:pt idx="3">
                  <c:v>Makassar</c:v>
                </c:pt>
              </c:strCache>
            </c:strRef>
          </c:cat>
          <c:val>
            <c:numRef>
              <c:f>'HIV prev MSM &amp; TG_2013'!$B$3:$B$6</c:f>
              <c:numCache>
                <c:formatCode>General</c:formatCode>
                <c:ptCount val="4"/>
                <c:pt idx="0">
                  <c:v>9.1</c:v>
                </c:pt>
                <c:pt idx="1">
                  <c:v>5.4</c:v>
                </c:pt>
                <c:pt idx="2">
                  <c:v>7.5</c:v>
                </c:pt>
                <c:pt idx="3">
                  <c:v>13</c:v>
                </c:pt>
              </c:numCache>
            </c:numRef>
          </c:val>
          <c:extLst>
            <c:ext xmlns:c16="http://schemas.microsoft.com/office/drawing/2014/chart" uri="{C3380CC4-5D6E-409C-BE32-E72D297353CC}">
              <c16:uniqueId val="{00000002-C722-4AD5-B50C-233BC7A767E6}"/>
            </c:ext>
          </c:extLst>
        </c:ser>
        <c:ser>
          <c:idx val="1"/>
          <c:order val="1"/>
          <c:tx>
            <c:strRef>
              <c:f>'HIV prev MSM &amp; TG_2013'!$C$2</c:f>
              <c:strCache>
                <c:ptCount val="1"/>
                <c:pt idx="0">
                  <c:v>2013</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C722-4AD5-B50C-233BC7A767E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 &amp; TG_2013'!$A$3:$A$6</c:f>
              <c:strCache>
                <c:ptCount val="4"/>
                <c:pt idx="0">
                  <c:v>Indonesia</c:v>
                </c:pt>
                <c:pt idx="1">
                  <c:v>Palembang</c:v>
                </c:pt>
                <c:pt idx="2">
                  <c:v>Pontianak</c:v>
                </c:pt>
                <c:pt idx="3">
                  <c:v>Makassar</c:v>
                </c:pt>
              </c:strCache>
            </c:strRef>
          </c:cat>
          <c:val>
            <c:numRef>
              <c:f>'HIV prev MSM &amp; TG_2013'!$C$3:$C$6</c:f>
              <c:numCache>
                <c:formatCode>General</c:formatCode>
                <c:ptCount val="4"/>
                <c:pt idx="0">
                  <c:v>7.4</c:v>
                </c:pt>
                <c:pt idx="1">
                  <c:v>4.5</c:v>
                </c:pt>
                <c:pt idx="2">
                  <c:v>6.4</c:v>
                </c:pt>
                <c:pt idx="3">
                  <c:v>10.8</c:v>
                </c:pt>
              </c:numCache>
            </c:numRef>
          </c:val>
          <c:extLst>
            <c:ext xmlns:c16="http://schemas.microsoft.com/office/drawing/2014/chart" uri="{C3380CC4-5D6E-409C-BE32-E72D297353CC}">
              <c16:uniqueId val="{00000005-C722-4AD5-B50C-233BC7A767E6}"/>
            </c:ext>
          </c:extLst>
        </c:ser>
        <c:dLbls>
          <c:showLegendKey val="0"/>
          <c:showVal val="0"/>
          <c:showCatName val="0"/>
          <c:showSerName val="0"/>
          <c:showPercent val="0"/>
          <c:showBubbleSize val="0"/>
        </c:dLbls>
        <c:gapWidth val="300"/>
        <c:overlap val="-10"/>
        <c:axId val="134287744"/>
        <c:axId val="134289280"/>
      </c:barChart>
      <c:scatterChart>
        <c:scatterStyle val="lineMarker"/>
        <c:varyColors val="0"/>
        <c:ser>
          <c:idx val="2"/>
          <c:order val="2"/>
          <c:tx>
            <c:strRef>
              <c:f>'HIV prev MSM &amp; TG_2013'!$B$12</c:f>
              <c:strCache>
                <c:ptCount val="1"/>
                <c:pt idx="0">
                  <c:v>targ</c:v>
                </c:pt>
              </c:strCache>
            </c:strRef>
          </c:tx>
          <c:spPr>
            <a:ln w="15875">
              <a:solidFill>
                <a:srgbClr val="E31837"/>
              </a:solidFill>
              <a:prstDash val="dash"/>
            </a:ln>
          </c:spPr>
          <c:marker>
            <c:symbol val="none"/>
          </c:marker>
          <c:xVal>
            <c:numRef>
              <c:f>'HIV prev MSM &amp; TG_2013'!$A$13:$A$14</c:f>
              <c:numCache>
                <c:formatCode>General</c:formatCode>
                <c:ptCount val="2"/>
                <c:pt idx="0">
                  <c:v>0</c:v>
                </c:pt>
                <c:pt idx="1">
                  <c:v>1</c:v>
                </c:pt>
              </c:numCache>
            </c:numRef>
          </c:xVal>
          <c:yVal>
            <c:numRef>
              <c:f>'HIV prev MSM &amp; TG_2013'!$B$13:$B$14</c:f>
              <c:numCache>
                <c:formatCode>General</c:formatCode>
                <c:ptCount val="2"/>
                <c:pt idx="0">
                  <c:v>5</c:v>
                </c:pt>
                <c:pt idx="1">
                  <c:v>5</c:v>
                </c:pt>
              </c:numCache>
            </c:numRef>
          </c:yVal>
          <c:smooth val="0"/>
          <c:extLst>
            <c:ext xmlns:c16="http://schemas.microsoft.com/office/drawing/2014/chart" uri="{C3380CC4-5D6E-409C-BE32-E72D297353CC}">
              <c16:uniqueId val="{00000006-C722-4AD5-B50C-233BC7A767E6}"/>
            </c:ext>
          </c:extLst>
        </c:ser>
        <c:dLbls>
          <c:showLegendKey val="0"/>
          <c:showVal val="0"/>
          <c:showCatName val="0"/>
          <c:showSerName val="0"/>
          <c:showPercent val="0"/>
          <c:showBubbleSize val="0"/>
        </c:dLbls>
        <c:axId val="134294912"/>
        <c:axId val="134293376"/>
      </c:scatterChart>
      <c:catAx>
        <c:axId val="134287744"/>
        <c:scaling>
          <c:orientation val="minMax"/>
        </c:scaling>
        <c:delete val="0"/>
        <c:axPos val="b"/>
        <c:numFmt formatCode="General" sourceLinked="0"/>
        <c:majorTickMark val="out"/>
        <c:minorTickMark val="none"/>
        <c:tickLblPos val="nextTo"/>
        <c:crossAx val="134289280"/>
        <c:crosses val="autoZero"/>
        <c:auto val="1"/>
        <c:lblAlgn val="ctr"/>
        <c:lblOffset val="100"/>
        <c:noMultiLvlLbl val="0"/>
      </c:catAx>
      <c:valAx>
        <c:axId val="134289280"/>
        <c:scaling>
          <c:orientation val="minMax"/>
          <c:max val="40"/>
          <c:min val="0"/>
        </c:scaling>
        <c:delete val="0"/>
        <c:axPos val="l"/>
        <c:title>
          <c:tx>
            <c:rich>
              <a:bodyPr rot="0" vert="horz"/>
              <a:lstStyle/>
              <a:p>
                <a:pPr>
                  <a:defRPr/>
                </a:pPr>
                <a:r>
                  <a:rPr lang="en-GB"/>
                  <a:t>%</a:t>
                </a:r>
              </a:p>
            </c:rich>
          </c:tx>
          <c:layout>
            <c:manualLayout>
              <c:xMode val="edge"/>
              <c:yMode val="edge"/>
              <c:x val="0.13862711240042364"/>
              <c:y val="0.21538405455728288"/>
            </c:manualLayout>
          </c:layout>
          <c:overlay val="0"/>
        </c:title>
        <c:numFmt formatCode="General" sourceLinked="1"/>
        <c:majorTickMark val="out"/>
        <c:minorTickMark val="none"/>
        <c:tickLblPos val="nextTo"/>
        <c:crossAx val="134287744"/>
        <c:crosses val="autoZero"/>
        <c:crossBetween val="between"/>
        <c:majorUnit val="10"/>
      </c:valAx>
      <c:valAx>
        <c:axId val="134293376"/>
        <c:scaling>
          <c:orientation val="minMax"/>
          <c:max val="25"/>
          <c:min val="0"/>
        </c:scaling>
        <c:delete val="1"/>
        <c:axPos val="r"/>
        <c:numFmt formatCode="General" sourceLinked="1"/>
        <c:majorTickMark val="out"/>
        <c:minorTickMark val="none"/>
        <c:tickLblPos val="nextTo"/>
        <c:crossAx val="134294912"/>
        <c:crosses val="max"/>
        <c:crossBetween val="midCat"/>
        <c:majorUnit val="5"/>
      </c:valAx>
      <c:valAx>
        <c:axId val="134294912"/>
        <c:scaling>
          <c:orientation val="minMax"/>
          <c:max val="1"/>
          <c:min val="0"/>
        </c:scaling>
        <c:delete val="1"/>
        <c:axPos val="t"/>
        <c:numFmt formatCode="General" sourceLinked="1"/>
        <c:majorTickMark val="out"/>
        <c:minorTickMark val="none"/>
        <c:tickLblPos val="nextTo"/>
        <c:crossAx val="134293376"/>
        <c:crosses val="max"/>
        <c:crossBetween val="midCat"/>
        <c:majorUnit val="0.2"/>
      </c:valAx>
    </c:plotArea>
    <c:legend>
      <c:legendPos val="t"/>
      <c:legendEntry>
        <c:idx val="2"/>
        <c:delete val="1"/>
      </c:legendEntry>
      <c:layout>
        <c:manualLayout>
          <c:xMode val="edge"/>
          <c:yMode val="edge"/>
          <c:x val="0.31718400331537505"/>
          <c:y val="0.11237549633218924"/>
          <c:w val="0.31884813740387713"/>
          <c:h val="6.8646387150324159E-2"/>
        </c:manualLayout>
      </c:layout>
      <c:overlay val="0"/>
    </c:legend>
    <c:plotVisOnly val="1"/>
    <c:dispBlanksAs val="gap"/>
    <c:showDLblsOverMax val="0"/>
  </c:chart>
  <c:spPr>
    <a:ln>
      <a:solidFill>
        <a:srgbClr val="EC008C"/>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4679658792650918"/>
          <c:y val="0.22270649662381947"/>
          <c:w val="0.82264785651793526"/>
          <c:h val="0.45509820086591746"/>
        </c:manualLayout>
      </c:layout>
      <c:barChart>
        <c:barDir val="col"/>
        <c:grouping val="clustered"/>
        <c:varyColors val="0"/>
        <c:ser>
          <c:idx val="0"/>
          <c:order val="0"/>
          <c:tx>
            <c:strRef>
              <c:f>'HIV prev MSM2007-2015'!$B$2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D47B-43BE-9957-BE1C345FDAC7}"/>
              </c:ext>
            </c:extLst>
          </c:dPt>
          <c:cat>
            <c:strRef>
              <c:f>'HIV prev MSM2007-2015'!$A$3:$A$8</c:f>
              <c:strCache>
                <c:ptCount val="6"/>
                <c:pt idx="0">
                  <c:v>Indonesia</c:v>
                </c:pt>
                <c:pt idx="1">
                  <c:v>DKI Jakarta</c:v>
                </c:pt>
                <c:pt idx="2">
                  <c:v>Kota Bandung</c:v>
                </c:pt>
                <c:pt idx="3">
                  <c:v>Kota Semarang</c:v>
                </c:pt>
                <c:pt idx="4">
                  <c:v>Kota Malang</c:v>
                </c:pt>
                <c:pt idx="5">
                  <c:v>Kota Surabaya</c:v>
                </c:pt>
              </c:strCache>
            </c:strRef>
          </c:cat>
          <c:val>
            <c:numRef>
              <c:f>'HIV prev MSM2007-2015'!$B$3:$B$8</c:f>
              <c:numCache>
                <c:formatCode>General</c:formatCode>
                <c:ptCount val="6"/>
                <c:pt idx="0" formatCode="0.0">
                  <c:v>24.33</c:v>
                </c:pt>
                <c:pt idx="2">
                  <c:v>34</c:v>
                </c:pt>
                <c:pt idx="3">
                  <c:v>14</c:v>
                </c:pt>
                <c:pt idx="5">
                  <c:v>25</c:v>
                </c:pt>
              </c:numCache>
            </c:numRef>
          </c:val>
          <c:extLst>
            <c:ext xmlns:c16="http://schemas.microsoft.com/office/drawing/2014/chart" uri="{C3380CC4-5D6E-409C-BE32-E72D297353CC}">
              <c16:uniqueId val="{00000002-D47B-43BE-9957-BE1C345FDAC7}"/>
            </c:ext>
          </c:extLst>
        </c:ser>
        <c:ser>
          <c:idx val="1"/>
          <c:order val="1"/>
          <c:tx>
            <c:strRef>
              <c:f>'HIV prev MSM2007-2015'!$C$2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D47B-43BE-9957-BE1C345FDAC7}"/>
              </c:ext>
            </c:extLst>
          </c:dPt>
          <c:cat>
            <c:strRef>
              <c:f>'HIV prev MSM2007-2015'!$A$3:$A$8</c:f>
              <c:strCache>
                <c:ptCount val="6"/>
                <c:pt idx="0">
                  <c:v>Indonesia</c:v>
                </c:pt>
                <c:pt idx="1">
                  <c:v>DKI Jakarta</c:v>
                </c:pt>
                <c:pt idx="2">
                  <c:v>Kota Bandung</c:v>
                </c:pt>
                <c:pt idx="3">
                  <c:v>Kota Semarang</c:v>
                </c:pt>
                <c:pt idx="4">
                  <c:v>Kota Malang</c:v>
                </c:pt>
                <c:pt idx="5">
                  <c:v>Kota Surabaya</c:v>
                </c:pt>
              </c:strCache>
            </c:strRef>
          </c:cat>
          <c:val>
            <c:numRef>
              <c:f>'HIV prev MSM2007-2015'!$C$3:$C$8</c:f>
              <c:numCache>
                <c:formatCode>0.0</c:formatCode>
                <c:ptCount val="6"/>
                <c:pt idx="0">
                  <c:v>21.85</c:v>
                </c:pt>
                <c:pt idx="1">
                  <c:v>30.8</c:v>
                </c:pt>
                <c:pt idx="2">
                  <c:v>14.4</c:v>
                </c:pt>
                <c:pt idx="3">
                  <c:v>24.72</c:v>
                </c:pt>
                <c:pt idx="4">
                  <c:v>16.8</c:v>
                </c:pt>
                <c:pt idx="5">
                  <c:v>24.4</c:v>
                </c:pt>
              </c:numCache>
            </c:numRef>
          </c:val>
          <c:extLst>
            <c:ext xmlns:c16="http://schemas.microsoft.com/office/drawing/2014/chart" uri="{C3380CC4-5D6E-409C-BE32-E72D297353CC}">
              <c16:uniqueId val="{00000005-D47B-43BE-9957-BE1C345FDAC7}"/>
            </c:ext>
          </c:extLst>
        </c:ser>
        <c:ser>
          <c:idx val="2"/>
          <c:order val="2"/>
          <c:tx>
            <c:strRef>
              <c:f>'HIV prev MSM2007-2015'!$D$2</c:f>
              <c:strCache>
                <c:ptCount val="1"/>
                <c:pt idx="0">
                  <c:v>2015</c:v>
                </c:pt>
              </c:strCache>
            </c:strRef>
          </c:tx>
          <c:spPr>
            <a:solidFill>
              <a:srgbClr val="F78E1E"/>
            </a:solidFill>
            <a:ln>
              <a:noFill/>
            </a:ln>
          </c:spPr>
          <c:invertIfNegative val="0"/>
          <c:dPt>
            <c:idx val="0"/>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7-D47B-43BE-9957-BE1C345FDA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MSM2007-2015'!$A$3:$A$8</c:f>
              <c:strCache>
                <c:ptCount val="6"/>
                <c:pt idx="0">
                  <c:v>Indonesia</c:v>
                </c:pt>
                <c:pt idx="1">
                  <c:v>DKI Jakarta</c:v>
                </c:pt>
                <c:pt idx="2">
                  <c:v>Kota Bandung</c:v>
                </c:pt>
                <c:pt idx="3">
                  <c:v>Kota Semarang</c:v>
                </c:pt>
                <c:pt idx="4">
                  <c:v>Kota Malang</c:v>
                </c:pt>
                <c:pt idx="5">
                  <c:v>Kota Surabaya</c:v>
                </c:pt>
              </c:strCache>
            </c:strRef>
          </c:cat>
          <c:val>
            <c:numRef>
              <c:f>'HIV prev MSM2007-2015'!$D$3:$D$8</c:f>
              <c:numCache>
                <c:formatCode>General</c:formatCode>
                <c:ptCount val="6"/>
                <c:pt idx="0" formatCode="0.0">
                  <c:v>24.82</c:v>
                </c:pt>
                <c:pt idx="1">
                  <c:v>34</c:v>
                </c:pt>
                <c:pt idx="2">
                  <c:v>10.199999999999999</c:v>
                </c:pt>
                <c:pt idx="3" formatCode="0.0">
                  <c:v>19.18</c:v>
                </c:pt>
                <c:pt idx="4" formatCode="0.0">
                  <c:v>25.42</c:v>
                </c:pt>
                <c:pt idx="5" formatCode="0.0">
                  <c:v>31.2</c:v>
                </c:pt>
              </c:numCache>
            </c:numRef>
          </c:val>
          <c:extLst>
            <c:ext xmlns:c16="http://schemas.microsoft.com/office/drawing/2014/chart" uri="{C3380CC4-5D6E-409C-BE32-E72D297353CC}">
              <c16:uniqueId val="{00000008-D47B-43BE-9957-BE1C345FDAC7}"/>
            </c:ext>
          </c:extLst>
        </c:ser>
        <c:dLbls>
          <c:showLegendKey val="0"/>
          <c:showVal val="0"/>
          <c:showCatName val="0"/>
          <c:showSerName val="0"/>
          <c:showPercent val="0"/>
          <c:showBubbleSize val="0"/>
        </c:dLbls>
        <c:gapWidth val="70"/>
        <c:overlap val="-10"/>
        <c:axId val="135064192"/>
        <c:axId val="135333760"/>
      </c:barChart>
      <c:scatterChart>
        <c:scatterStyle val="smoothMarker"/>
        <c:varyColors val="0"/>
        <c:ser>
          <c:idx val="3"/>
          <c:order val="3"/>
          <c:tx>
            <c:strRef>
              <c:f>'HIV prev MSM2007-2015'!$B$12</c:f>
              <c:strCache>
                <c:ptCount val="1"/>
                <c:pt idx="0">
                  <c:v>targ</c:v>
                </c:pt>
              </c:strCache>
            </c:strRef>
          </c:tx>
          <c:spPr>
            <a:ln w="15875">
              <a:solidFill>
                <a:srgbClr val="E31837"/>
              </a:solidFill>
              <a:prstDash val="dash"/>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9-D47B-43BE-9957-BE1C345FDAC7}"/>
                </c:ext>
              </c:extLst>
            </c:dLbl>
            <c:spPr>
              <a:noFill/>
              <a:ln>
                <a:noFill/>
              </a:ln>
              <a:effectLst/>
            </c:sp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'HIV prev MSM2007-2015'!$A$13:$A$14</c:f>
              <c:numCache>
                <c:formatCode>General</c:formatCode>
                <c:ptCount val="2"/>
                <c:pt idx="0">
                  <c:v>0</c:v>
                </c:pt>
                <c:pt idx="1">
                  <c:v>1</c:v>
                </c:pt>
              </c:numCache>
            </c:numRef>
          </c:xVal>
          <c:yVal>
            <c:numRef>
              <c:f>'HIV prev MSM2007-2015'!$B$13:$B$14</c:f>
              <c:numCache>
                <c:formatCode>General</c:formatCode>
                <c:ptCount val="2"/>
                <c:pt idx="0">
                  <c:v>5</c:v>
                </c:pt>
                <c:pt idx="1">
                  <c:v>5</c:v>
                </c:pt>
              </c:numCache>
            </c:numRef>
          </c:yVal>
          <c:smooth val="1"/>
          <c:extLst>
            <c:ext xmlns:c16="http://schemas.microsoft.com/office/drawing/2014/chart" uri="{C3380CC4-5D6E-409C-BE32-E72D297353CC}">
              <c16:uniqueId val="{0000000A-D47B-43BE-9957-BE1C345FDAC7}"/>
            </c:ext>
          </c:extLst>
        </c:ser>
        <c:dLbls>
          <c:showLegendKey val="0"/>
          <c:showVal val="0"/>
          <c:showCatName val="0"/>
          <c:showSerName val="0"/>
          <c:showPercent val="0"/>
          <c:showBubbleSize val="0"/>
        </c:dLbls>
        <c:axId val="135382528"/>
        <c:axId val="135380992"/>
      </c:scatterChart>
      <c:catAx>
        <c:axId val="135064192"/>
        <c:scaling>
          <c:orientation val="minMax"/>
        </c:scaling>
        <c:delete val="0"/>
        <c:axPos val="b"/>
        <c:numFmt formatCode="General" sourceLinked="1"/>
        <c:majorTickMark val="out"/>
        <c:minorTickMark val="none"/>
        <c:tickLblPos val="nextTo"/>
        <c:spPr>
          <a:noFill/>
          <a:effectLst/>
        </c:spPr>
        <c:txPr>
          <a:bodyPr rot="-60000000" vert="horz"/>
          <a:lstStyle/>
          <a:p>
            <a:pPr>
              <a:defRPr/>
            </a:pPr>
            <a:endParaRPr lang="en-US"/>
          </a:p>
        </c:txPr>
        <c:crossAx val="135333760"/>
        <c:crosses val="autoZero"/>
        <c:auto val="1"/>
        <c:lblAlgn val="ctr"/>
        <c:lblOffset val="100"/>
        <c:noMultiLvlLbl val="0"/>
      </c:catAx>
      <c:valAx>
        <c:axId val="135333760"/>
        <c:scaling>
          <c:orientation val="minMax"/>
          <c:max val="40"/>
          <c:min val="0"/>
        </c:scaling>
        <c:delete val="0"/>
        <c:axPos val="l"/>
        <c:title>
          <c:tx>
            <c:rich>
              <a:bodyPr rot="0" vert="horz"/>
              <a:lstStyle/>
              <a:p>
                <a:pPr>
                  <a:defRPr/>
                </a:pPr>
                <a:r>
                  <a:rPr lang="en-US"/>
                  <a:t>%</a:t>
                </a:r>
              </a:p>
            </c:rich>
          </c:tx>
          <c:layout>
            <c:manualLayout>
              <c:xMode val="edge"/>
              <c:yMode val="edge"/>
              <c:x val="0.11564479440069991"/>
              <c:y val="0.19221151042017184"/>
            </c:manualLayout>
          </c:layout>
          <c:overlay val="0"/>
        </c:title>
        <c:numFmt formatCode="0" sourceLinked="0"/>
        <c:majorTickMark val="out"/>
        <c:minorTickMark val="none"/>
        <c:tickLblPos val="nextTo"/>
        <c:spPr>
          <a:noFill/>
          <a:effectLst/>
        </c:spPr>
        <c:txPr>
          <a:bodyPr rot="-60000000" vert="horz"/>
          <a:lstStyle/>
          <a:p>
            <a:pPr>
              <a:defRPr/>
            </a:pPr>
            <a:endParaRPr lang="en-US"/>
          </a:p>
        </c:txPr>
        <c:crossAx val="135064192"/>
        <c:crosses val="autoZero"/>
        <c:crossBetween val="between"/>
        <c:majorUnit val="10"/>
      </c:valAx>
      <c:valAx>
        <c:axId val="135380992"/>
        <c:scaling>
          <c:orientation val="minMax"/>
          <c:max val="40"/>
          <c:min val="0"/>
        </c:scaling>
        <c:delete val="1"/>
        <c:axPos val="r"/>
        <c:numFmt formatCode="General" sourceLinked="1"/>
        <c:majorTickMark val="out"/>
        <c:minorTickMark val="none"/>
        <c:tickLblPos val="nextTo"/>
        <c:crossAx val="135382528"/>
        <c:crosses val="max"/>
        <c:crossBetween val="midCat"/>
      </c:valAx>
      <c:valAx>
        <c:axId val="135382528"/>
        <c:scaling>
          <c:orientation val="minMax"/>
          <c:max val="1"/>
          <c:min val="0"/>
        </c:scaling>
        <c:delete val="1"/>
        <c:axPos val="t"/>
        <c:numFmt formatCode="General" sourceLinked="1"/>
        <c:majorTickMark val="out"/>
        <c:minorTickMark val="none"/>
        <c:tickLblPos val="nextTo"/>
        <c:crossAx val="135380992"/>
        <c:crosses val="max"/>
        <c:crossBetween val="midCat"/>
        <c:majorUnit val="0.2"/>
      </c:valAx>
      <c:spPr>
        <a:noFill/>
        <a:ln>
          <a:noFill/>
        </a:ln>
        <a:effectLst/>
      </c:spPr>
    </c:plotArea>
    <c:legend>
      <c:legendPos val="t"/>
      <c:legendEntry>
        <c:idx val="3"/>
        <c:delete val="1"/>
      </c:legendEntry>
      <c:layout>
        <c:manualLayout>
          <c:xMode val="edge"/>
          <c:yMode val="edge"/>
          <c:x val="0.30615398075240596"/>
          <c:y val="0.11237549633218924"/>
          <c:w val="0.45991426071741032"/>
          <c:h val="6.8646387150324159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rgbClr val="EC008C"/>
      </a:solid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barChart>
        <c:barDir val="col"/>
        <c:grouping val="clustered"/>
        <c:varyColors val="0"/>
        <c:ser>
          <c:idx val="2"/>
          <c:order val="0"/>
          <c:tx>
            <c:strRef>
              <c:f>'Syphilis Prev KP'!$C$5</c:f>
              <c:strCache>
                <c:ptCount val="1"/>
                <c:pt idx="0">
                  <c:v>2007</c:v>
                </c:pt>
              </c:strCache>
            </c:strRef>
          </c:tx>
          <c:spPr>
            <a:solidFill>
              <a:srgbClr val="F78E1E"/>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572-4EA0-BB26-87C367CA466C}"/>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572-4EA0-BB26-87C367CA466C}"/>
                </c:ext>
              </c:extLst>
            </c:dLbl>
            <c:dLbl>
              <c:idx val="3"/>
              <c:layout>
                <c:manualLayout>
                  <c:x val="-5.8479532163742687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KP'!$C$6:$C$10</c:f>
              <c:numCache>
                <c:formatCode>0.0</c:formatCode>
                <c:ptCount val="5"/>
                <c:pt idx="0">
                  <c:v>15</c:v>
                </c:pt>
                <c:pt idx="1">
                  <c:v>6</c:v>
                </c:pt>
                <c:pt idx="2">
                  <c:v>4.3</c:v>
                </c:pt>
                <c:pt idx="3">
                  <c:v>1.2</c:v>
                </c:pt>
                <c:pt idx="4" formatCode="General">
                  <c:v>27</c:v>
                </c:pt>
              </c:numCache>
            </c:numRef>
          </c:val>
          <c:extLst>
            <c:ext xmlns:c16="http://schemas.microsoft.com/office/drawing/2014/chart" uri="{C3380CC4-5D6E-409C-BE32-E72D297353CC}">
              <c16:uniqueId val="{00000003-1195-464E-93C9-768A096B705C}"/>
            </c:ext>
          </c:extLst>
        </c:ser>
        <c:ser>
          <c:idx val="0"/>
          <c:order val="1"/>
          <c:tx>
            <c:strRef>
              <c:f>'Syphilis Prev KP'!$D$5</c:f>
              <c:strCache>
                <c:ptCount val="1"/>
                <c:pt idx="0">
                  <c:v>2011</c:v>
                </c:pt>
              </c:strCache>
            </c:strRef>
          </c:tx>
          <c:spPr>
            <a:solidFill>
              <a:srgbClr val="CDC884"/>
            </a:solidFill>
            <a:ln w="38100">
              <a:noFill/>
            </a:ln>
          </c:spPr>
          <c:invertIfNegative val="0"/>
          <c:dLbls>
            <c:dLbl>
              <c:idx val="4"/>
              <c:layout>
                <c:manualLayout>
                  <c:x val="1.0721123712016836E-16"/>
                  <c:y val="1.78062678062678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KP'!$D$6:$D$10</c:f>
              <c:numCache>
                <c:formatCode>0.0</c:formatCode>
                <c:ptCount val="5"/>
                <c:pt idx="0">
                  <c:v>10.199999999999999</c:v>
                </c:pt>
                <c:pt idx="1">
                  <c:v>3.1</c:v>
                </c:pt>
                <c:pt idx="2">
                  <c:v>9.3000000000000007</c:v>
                </c:pt>
                <c:pt idx="3">
                  <c:v>2.1</c:v>
                </c:pt>
                <c:pt idx="4">
                  <c:v>25.3</c:v>
                </c:pt>
              </c:numCache>
            </c:numRef>
          </c:val>
          <c:extLst>
            <c:ext xmlns:c16="http://schemas.microsoft.com/office/drawing/2014/chart" uri="{C3380CC4-5D6E-409C-BE32-E72D297353CC}">
              <c16:uniqueId val="{00000005-1195-464E-93C9-768A096B705C}"/>
            </c:ext>
          </c:extLst>
        </c:ser>
        <c:ser>
          <c:idx val="1"/>
          <c:order val="2"/>
          <c:tx>
            <c:strRef>
              <c:f>'Syphilis Prev KP'!$E$5</c:f>
              <c:strCache>
                <c:ptCount val="1"/>
                <c:pt idx="0">
                  <c:v>2015</c:v>
                </c:pt>
              </c:strCache>
            </c:strRef>
          </c:tx>
          <c:spPr>
            <a:solidFill>
              <a:srgbClr val="00A99A"/>
            </a:solidFill>
          </c:spPr>
          <c:invertIfNegative val="0"/>
          <c:dLbls>
            <c:dLbl>
              <c:idx val="1"/>
              <c:layout>
                <c:manualLayout>
                  <c:x val="-2.9239766081871343E-3"/>
                  <c:y val="1.42450142450142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95-464E-93C9-768A096B70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KP'!$B$6:$B$10</c:f>
              <c:strCache>
                <c:ptCount val="5"/>
                <c:pt idx="0">
                  <c:v>Direct 
FSW</c:v>
                </c:pt>
                <c:pt idx="1">
                  <c:v>Indirect 
FSW</c:v>
                </c:pt>
                <c:pt idx="2">
                  <c:v>MSM</c:v>
                </c:pt>
                <c:pt idx="3">
                  <c:v>PWID</c:v>
                </c:pt>
                <c:pt idx="4">
                  <c:v>TG</c:v>
                </c:pt>
              </c:strCache>
            </c:strRef>
          </c:cat>
          <c:val>
            <c:numRef>
              <c:f>'Syphilis Prev KP'!$E$6:$E$10</c:f>
              <c:numCache>
                <c:formatCode>General</c:formatCode>
                <c:ptCount val="5"/>
                <c:pt idx="0">
                  <c:v>6.5</c:v>
                </c:pt>
                <c:pt idx="1">
                  <c:v>2.2000000000000002</c:v>
                </c:pt>
                <c:pt idx="2">
                  <c:v>15.7</c:v>
                </c:pt>
                <c:pt idx="3">
                  <c:v>1.5</c:v>
                </c:pt>
                <c:pt idx="4">
                  <c:v>17.399999999999999</c:v>
                </c:pt>
              </c:numCache>
            </c:numRef>
          </c:val>
          <c:extLst>
            <c:ext xmlns:c16="http://schemas.microsoft.com/office/drawing/2014/chart" uri="{C3380CC4-5D6E-409C-BE32-E72D297353CC}">
              <c16:uniqueId val="{00000007-1195-464E-93C9-768A096B705C}"/>
            </c:ext>
          </c:extLst>
        </c:ser>
        <c:dLbls>
          <c:showLegendKey val="0"/>
          <c:showVal val="0"/>
          <c:showCatName val="0"/>
          <c:showSerName val="0"/>
          <c:showPercent val="0"/>
          <c:showBubbleSize val="0"/>
        </c:dLbls>
        <c:gapWidth val="80"/>
        <c:overlap val="-10"/>
        <c:axId val="136141056"/>
        <c:axId val="136146944"/>
      </c:barChart>
      <c:catAx>
        <c:axId val="136141056"/>
        <c:scaling>
          <c:orientation val="minMax"/>
        </c:scaling>
        <c:delete val="0"/>
        <c:axPos val="b"/>
        <c:numFmt formatCode="General" sourceLinked="1"/>
        <c:majorTickMark val="none"/>
        <c:minorTickMark val="none"/>
        <c:tickLblPos val="nextTo"/>
        <c:crossAx val="136146944"/>
        <c:crosses val="autoZero"/>
        <c:auto val="1"/>
        <c:lblAlgn val="ctr"/>
        <c:lblOffset val="100"/>
        <c:noMultiLvlLbl val="0"/>
      </c:catAx>
      <c:valAx>
        <c:axId val="13614694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2070175438596491"/>
              <c:y val="0.2124361111111111"/>
            </c:manualLayout>
          </c:layout>
          <c:overlay val="0"/>
        </c:title>
        <c:numFmt formatCode="0" sourceLinked="0"/>
        <c:majorTickMark val="none"/>
        <c:minorTickMark val="none"/>
        <c:tickLblPos val="nextTo"/>
        <c:spPr>
          <a:ln>
            <a:noFill/>
          </a:ln>
        </c:spPr>
        <c:crossAx val="136141056"/>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 </a:t>
            </a:r>
          </a:p>
        </c:rich>
      </c:tx>
      <c:overlay val="0"/>
    </c:title>
    <c:autoTitleDeleted val="0"/>
    <c:plotArea>
      <c:layout/>
      <c:barChart>
        <c:barDir val="col"/>
        <c:grouping val="clustered"/>
        <c:varyColors val="0"/>
        <c:ser>
          <c:idx val="2"/>
          <c:order val="0"/>
          <c:tx>
            <c:strRef>
              <c:f>'Syphilis Prev KP'!$K$5</c:f>
              <c:strCache>
                <c:ptCount val="1"/>
                <c:pt idx="0">
                  <c:v>2009</c:v>
                </c:pt>
              </c:strCache>
            </c:strRef>
          </c:tx>
          <c:spPr>
            <a:solidFill>
              <a:srgbClr val="00AEEF"/>
            </a:solidFill>
            <a:ln w="38100">
              <a:noFill/>
            </a:ln>
          </c:spPr>
          <c:invertIfNegative val="0"/>
          <c:dLbls>
            <c:dLbl>
              <c:idx val="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C51-471D-BABE-5AC82132D570}"/>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C51-471D-BABE-5AC82132D57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KP'!$K$6:$K$10</c:f>
              <c:numCache>
                <c:formatCode>General</c:formatCode>
                <c:ptCount val="5"/>
                <c:pt idx="0" formatCode="0.0">
                  <c:v>6.3</c:v>
                </c:pt>
                <c:pt idx="1">
                  <c:v>3</c:v>
                </c:pt>
                <c:pt idx="2" formatCode="0.0">
                  <c:v>8</c:v>
                </c:pt>
                <c:pt idx="3" formatCode="0.0">
                  <c:v>1</c:v>
                </c:pt>
                <c:pt idx="4">
                  <c:v>12</c:v>
                </c:pt>
              </c:numCache>
            </c:numRef>
          </c:val>
          <c:extLst>
            <c:ext xmlns:c16="http://schemas.microsoft.com/office/drawing/2014/chart" uri="{C3380CC4-5D6E-409C-BE32-E72D297353CC}">
              <c16:uniqueId val="{00000002-79D6-40F9-831D-EDD126F334F7}"/>
            </c:ext>
          </c:extLst>
        </c:ser>
        <c:ser>
          <c:idx val="0"/>
          <c:order val="1"/>
          <c:tx>
            <c:strRef>
              <c:f>'Syphilis Prev KP'!$L$5</c:f>
              <c:strCache>
                <c:ptCount val="1"/>
                <c:pt idx="0">
                  <c:v>2013</c:v>
                </c:pt>
              </c:strCache>
            </c:strRef>
          </c:tx>
          <c:spPr>
            <a:solidFill>
              <a:srgbClr val="88C540"/>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KP'!$J$6:$J$10</c:f>
              <c:strCache>
                <c:ptCount val="5"/>
                <c:pt idx="0">
                  <c:v>Direct
 FSW</c:v>
                </c:pt>
                <c:pt idx="1">
                  <c:v>Indirect
 FSW</c:v>
                </c:pt>
                <c:pt idx="2">
                  <c:v>MSM</c:v>
                </c:pt>
                <c:pt idx="3">
                  <c:v>PWID</c:v>
                </c:pt>
                <c:pt idx="4">
                  <c:v>TG</c:v>
                </c:pt>
              </c:strCache>
            </c:strRef>
          </c:cat>
          <c:val>
            <c:numRef>
              <c:f>'Syphilis Prev KP'!$L$6:$L$10</c:f>
              <c:numCache>
                <c:formatCode>General</c:formatCode>
                <c:ptCount val="5"/>
                <c:pt idx="0">
                  <c:v>4</c:v>
                </c:pt>
                <c:pt idx="1">
                  <c:v>1.8</c:v>
                </c:pt>
                <c:pt idx="2">
                  <c:v>11.3</c:v>
                </c:pt>
                <c:pt idx="3">
                  <c:v>2.9</c:v>
                </c:pt>
                <c:pt idx="4">
                  <c:v>9.6999999999999993</c:v>
                </c:pt>
              </c:numCache>
            </c:numRef>
          </c:val>
          <c:extLst>
            <c:ext xmlns:c16="http://schemas.microsoft.com/office/drawing/2014/chart" uri="{C3380CC4-5D6E-409C-BE32-E72D297353CC}">
              <c16:uniqueId val="{00000003-79D6-40F9-831D-EDD126F334F7}"/>
            </c:ext>
          </c:extLst>
        </c:ser>
        <c:dLbls>
          <c:showLegendKey val="0"/>
          <c:showVal val="0"/>
          <c:showCatName val="0"/>
          <c:showSerName val="0"/>
          <c:showPercent val="0"/>
          <c:showBubbleSize val="0"/>
        </c:dLbls>
        <c:gapWidth val="150"/>
        <c:overlap val="-10"/>
        <c:axId val="138358144"/>
        <c:axId val="138376320"/>
      </c:barChart>
      <c:catAx>
        <c:axId val="138358144"/>
        <c:scaling>
          <c:orientation val="minMax"/>
        </c:scaling>
        <c:delete val="0"/>
        <c:axPos val="b"/>
        <c:numFmt formatCode="General" sourceLinked="1"/>
        <c:majorTickMark val="none"/>
        <c:minorTickMark val="none"/>
        <c:tickLblPos val="nextTo"/>
        <c:crossAx val="138376320"/>
        <c:crosses val="autoZero"/>
        <c:auto val="1"/>
        <c:lblAlgn val="ctr"/>
        <c:lblOffset val="100"/>
        <c:noMultiLvlLbl val="0"/>
      </c:catAx>
      <c:valAx>
        <c:axId val="138376320"/>
        <c:scaling>
          <c:orientation val="minMax"/>
          <c:max val="3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0.13017543859649125"/>
              <c:y val="0.21414506172839506"/>
            </c:manualLayout>
          </c:layout>
          <c:overlay val="0"/>
        </c:title>
        <c:numFmt formatCode="0" sourceLinked="0"/>
        <c:majorTickMark val="none"/>
        <c:minorTickMark val="none"/>
        <c:tickLblPos val="nextTo"/>
        <c:spPr>
          <a:ln>
            <a:noFill/>
          </a:ln>
        </c:spPr>
        <c:crossAx val="138358144"/>
        <c:crosses val="autoZero"/>
        <c:crossBetween val="between"/>
        <c:majorUnit val="10"/>
      </c:valAx>
    </c:plotArea>
    <c:legend>
      <c:legendPos val="t"/>
      <c:overlay val="0"/>
    </c:legend>
    <c:plotVisOnly val="1"/>
    <c:dispBlanksAs val="span"/>
    <c:showDLblsOverMax val="0"/>
  </c:chart>
  <c:spPr>
    <a:ln w="12700">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2861715633772E-2"/>
          <c:y val="0.1243938952075435"/>
          <c:w val="0.89252216159558617"/>
          <c:h val="0.69137746670555067"/>
        </c:manualLayout>
      </c:layout>
      <c:barChart>
        <c:barDir val="col"/>
        <c:grouping val="clustered"/>
        <c:varyColors val="0"/>
        <c:ser>
          <c:idx val="0"/>
          <c:order val="0"/>
          <c:tx>
            <c:strRef>
              <c:f>'Syphilis prev MSM_2007-15'!$B$2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MSM_2007-15'!$B$3:$B$9</c:f>
              <c:numCache>
                <c:formatCode>General</c:formatCode>
                <c:ptCount val="7"/>
                <c:pt idx="0" formatCode="0.0">
                  <c:v>4.33</c:v>
                </c:pt>
                <c:pt idx="3" formatCode="0">
                  <c:v>3</c:v>
                </c:pt>
                <c:pt idx="5" formatCode="0.0">
                  <c:v>4</c:v>
                </c:pt>
                <c:pt idx="6" formatCode="0">
                  <c:v>6</c:v>
                </c:pt>
              </c:numCache>
            </c:numRef>
          </c:val>
          <c:extLst>
            <c:ext xmlns:c16="http://schemas.microsoft.com/office/drawing/2014/chart" uri="{C3380CC4-5D6E-409C-BE32-E72D297353CC}">
              <c16:uniqueId val="{00000002-E4CA-43BA-A64C-7650CBC2A167}"/>
            </c:ext>
          </c:extLst>
        </c:ser>
        <c:ser>
          <c:idx val="1"/>
          <c:order val="1"/>
          <c:tx>
            <c:strRef>
              <c:f>'Syphilis prev MSM_2007-15'!$C$2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4CA-43BA-A64C-7650CBC2A16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MSM_2007-15'!$C$3:$C$9</c:f>
              <c:numCache>
                <c:formatCode>General</c:formatCode>
                <c:ptCount val="7"/>
                <c:pt idx="0" formatCode="0.0">
                  <c:v>9.2899999999999991</c:v>
                </c:pt>
                <c:pt idx="2" formatCode="0.0">
                  <c:v>5.2</c:v>
                </c:pt>
                <c:pt idx="3" formatCode="0.0">
                  <c:v>16.8</c:v>
                </c:pt>
                <c:pt idx="4" formatCode="0.0">
                  <c:v>3.36</c:v>
                </c:pt>
                <c:pt idx="5" formatCode="0.0">
                  <c:v>9.6</c:v>
                </c:pt>
                <c:pt idx="6" formatCode="0.0">
                  <c:v>11.2</c:v>
                </c:pt>
              </c:numCache>
            </c:numRef>
          </c:val>
          <c:extLst>
            <c:ext xmlns:c16="http://schemas.microsoft.com/office/drawing/2014/chart" uri="{C3380CC4-5D6E-409C-BE32-E72D297353CC}">
              <c16:uniqueId val="{00000005-E4CA-43BA-A64C-7650CBC2A167}"/>
            </c:ext>
          </c:extLst>
        </c:ser>
        <c:ser>
          <c:idx val="2"/>
          <c:order val="2"/>
          <c:tx>
            <c:strRef>
              <c:f>'Syphilis prev MSM_2007-15'!$D$2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4CA-43BA-A64C-7650CBC2A16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MSM_2007-15'!$A$3:$A$9</c:f>
              <c:strCache>
                <c:ptCount val="7"/>
                <c:pt idx="0">
                  <c:v>Indonesia</c:v>
                </c:pt>
                <c:pt idx="1">
                  <c:v>Kota Denpasar</c:v>
                </c:pt>
                <c:pt idx="2">
                  <c:v>Kota Semarang</c:v>
                </c:pt>
                <c:pt idx="3">
                  <c:v>DKI Jakarta</c:v>
                </c:pt>
                <c:pt idx="4">
                  <c:v>Kota Malang</c:v>
                </c:pt>
                <c:pt idx="5">
                  <c:v>Kota Surabaya</c:v>
                </c:pt>
                <c:pt idx="6">
                  <c:v>Kota Bandung</c:v>
                </c:pt>
              </c:strCache>
            </c:strRef>
          </c:cat>
          <c:val>
            <c:numRef>
              <c:f>'Syphilis prev MSM_2007-15'!$D$3:$D$9</c:f>
              <c:numCache>
                <c:formatCode>0.0</c:formatCode>
                <c:ptCount val="7"/>
                <c:pt idx="0">
                  <c:v>15.71</c:v>
                </c:pt>
                <c:pt idx="1">
                  <c:v>19.2</c:v>
                </c:pt>
                <c:pt idx="2">
                  <c:v>11.38</c:v>
                </c:pt>
                <c:pt idx="3">
                  <c:v>25.2</c:v>
                </c:pt>
                <c:pt idx="4">
                  <c:v>8.8000000000000007</c:v>
                </c:pt>
                <c:pt idx="5">
                  <c:v>11.2</c:v>
                </c:pt>
                <c:pt idx="6">
                  <c:v>18.399999999999999</c:v>
                </c:pt>
              </c:numCache>
            </c:numRef>
          </c:val>
          <c:extLst>
            <c:ext xmlns:c16="http://schemas.microsoft.com/office/drawing/2014/chart" uri="{C3380CC4-5D6E-409C-BE32-E72D297353CC}">
              <c16:uniqueId val="{00000008-E4CA-43BA-A64C-7650CBC2A167}"/>
            </c:ext>
          </c:extLst>
        </c:ser>
        <c:dLbls>
          <c:showLegendKey val="0"/>
          <c:showVal val="0"/>
          <c:showCatName val="0"/>
          <c:showSerName val="0"/>
          <c:showPercent val="0"/>
          <c:showBubbleSize val="0"/>
        </c:dLbls>
        <c:gapWidth val="150"/>
        <c:overlap val="-10"/>
        <c:axId val="138458624"/>
        <c:axId val="138460160"/>
      </c:barChart>
      <c:catAx>
        <c:axId val="13845862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60160"/>
        <c:crosses val="autoZero"/>
        <c:auto val="1"/>
        <c:lblAlgn val="ctr"/>
        <c:lblOffset val="100"/>
        <c:noMultiLvlLbl val="0"/>
      </c:catAx>
      <c:valAx>
        <c:axId val="138460160"/>
        <c:scaling>
          <c:orientation val="minMax"/>
          <c:max val="40"/>
          <c:min val="0"/>
        </c:scaling>
        <c:delete val="0"/>
        <c:axPos val="l"/>
        <c:title>
          <c:tx>
            <c:rich>
              <a:bodyPr rot="0" vert="horz"/>
              <a:lstStyle/>
              <a:p>
                <a:pPr>
                  <a:defRPr/>
                </a:pPr>
                <a:r>
                  <a:rPr lang="en-US"/>
                  <a:t>%</a:t>
                </a:r>
              </a:p>
            </c:rich>
          </c:tx>
          <c:layout>
            <c:manualLayout>
              <c:xMode val="edge"/>
              <c:yMode val="edge"/>
              <c:x val="9.2699872847890937E-3"/>
              <c:y val="9.3878924856615142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458624"/>
        <c:crosses val="autoZero"/>
        <c:crossBetween val="between"/>
        <c:majorUnit val="10"/>
      </c:valAx>
      <c:spPr>
        <a:noFill/>
        <a:ln>
          <a:noFill/>
        </a:ln>
        <a:effectLst/>
      </c:spPr>
    </c:plotArea>
    <c:legend>
      <c:legendPos val="t"/>
      <c:layout>
        <c:manualLayout>
          <c:xMode val="edge"/>
          <c:yMode val="edge"/>
          <c:x val="0.31399892166447124"/>
          <c:y val="1.8518518518518517E-2"/>
          <c:w val="0.379727024421672"/>
          <c:h val="0.12186303101001264"/>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2230325499422003"/>
          <c:w val="0.89151652112581281"/>
          <c:h val="0.71477165149631861"/>
        </c:manualLayout>
      </c:layout>
      <c:barChart>
        <c:barDir val="col"/>
        <c:grouping val="clustered"/>
        <c:varyColors val="0"/>
        <c:ser>
          <c:idx val="0"/>
          <c:order val="0"/>
          <c:tx>
            <c:strRef>
              <c:f>'Syphilis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Waria_2007-15'!$B$3:$B$8</c:f>
              <c:numCache>
                <c:formatCode>General</c:formatCode>
                <c:ptCount val="6"/>
                <c:pt idx="0" formatCode="0">
                  <c:v>26.67</c:v>
                </c:pt>
                <c:pt idx="2" formatCode="0">
                  <c:v>25</c:v>
                </c:pt>
                <c:pt idx="3" formatCode="0">
                  <c:v>25</c:v>
                </c:pt>
                <c:pt idx="5" formatCode="0">
                  <c:v>30</c:v>
                </c:pt>
              </c:numCache>
            </c:numRef>
          </c:val>
          <c:extLst>
            <c:ext xmlns:c16="http://schemas.microsoft.com/office/drawing/2014/chart" uri="{C3380CC4-5D6E-409C-BE32-E72D297353CC}">
              <c16:uniqueId val="{00000002-D6F8-49AB-9704-CCEFCE42174B}"/>
            </c:ext>
          </c:extLst>
        </c:ser>
        <c:ser>
          <c:idx val="1"/>
          <c:order val="1"/>
          <c:tx>
            <c:strRef>
              <c:f>'Syphilis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D6F8-49AB-9704-CCEFCE4217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Waria_2007-15'!$C$3:$C$8</c:f>
              <c:numCache>
                <c:formatCode>0</c:formatCode>
                <c:ptCount val="6"/>
                <c:pt idx="0">
                  <c:v>25.25</c:v>
                </c:pt>
                <c:pt idx="1">
                  <c:v>31.2</c:v>
                </c:pt>
                <c:pt idx="2">
                  <c:v>26.4</c:v>
                </c:pt>
                <c:pt idx="3">
                  <c:v>17.98</c:v>
                </c:pt>
                <c:pt idx="4">
                  <c:v>20.8</c:v>
                </c:pt>
                <c:pt idx="5">
                  <c:v>25.2</c:v>
                </c:pt>
              </c:numCache>
            </c:numRef>
          </c:val>
          <c:extLst>
            <c:ext xmlns:c16="http://schemas.microsoft.com/office/drawing/2014/chart" uri="{C3380CC4-5D6E-409C-BE32-E72D297353CC}">
              <c16:uniqueId val="{00000005-D6F8-49AB-9704-CCEFCE42174B}"/>
            </c:ext>
          </c:extLst>
        </c:ser>
        <c:ser>
          <c:idx val="2"/>
          <c:order val="2"/>
          <c:tx>
            <c:strRef>
              <c:f>'Syphilis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D6F8-49AB-9704-CCEFCE42174B}"/>
              </c:ext>
            </c:extLst>
          </c:dPt>
          <c:dLbls>
            <c:dLbl>
              <c:idx val="3"/>
              <c:layout>
                <c:manualLayout>
                  <c:x val="6.2378159981807185E-3"/>
                  <c:y val="2.7310927381606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F8-49AB-9704-CCEFCE4217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'Syphilis prev Waria_2007-15'!$A$3:$A$8</c:f>
              <c:strCache>
                <c:ptCount val="6"/>
                <c:pt idx="0">
                  <c:v>Indonesia</c:v>
                </c:pt>
                <c:pt idx="1">
                  <c:v>DKI Jakarta</c:v>
                </c:pt>
                <c:pt idx="2">
                  <c:v>Kota Bandung</c:v>
                </c:pt>
                <c:pt idx="3">
                  <c:v>Kota Semarang</c:v>
                </c:pt>
                <c:pt idx="4">
                  <c:v>Kota Malang</c:v>
                </c:pt>
                <c:pt idx="5">
                  <c:v>Kota Surabaya</c:v>
                </c:pt>
              </c:strCache>
            </c:strRef>
          </c:cat>
          <c:val>
            <c:numRef>
              <c:f>'Syphilis prev Waria_2007-15'!$D$3:$D$8</c:f>
              <c:numCache>
                <c:formatCode>0</c:formatCode>
                <c:ptCount val="6"/>
                <c:pt idx="0">
                  <c:v>17.39</c:v>
                </c:pt>
                <c:pt idx="1">
                  <c:v>18</c:v>
                </c:pt>
                <c:pt idx="2">
                  <c:v>17.55</c:v>
                </c:pt>
                <c:pt idx="3">
                  <c:v>17.809999999999999</c:v>
                </c:pt>
                <c:pt idx="4">
                  <c:v>11.86</c:v>
                </c:pt>
                <c:pt idx="5">
                  <c:v>20.399999999999999</c:v>
                </c:pt>
              </c:numCache>
            </c:numRef>
          </c:val>
          <c:extLst>
            <c:ext xmlns:c16="http://schemas.microsoft.com/office/drawing/2014/chart" uri="{C3380CC4-5D6E-409C-BE32-E72D297353CC}">
              <c16:uniqueId val="{00000009-D6F8-49AB-9704-CCEFCE42174B}"/>
            </c:ext>
          </c:extLst>
        </c:ser>
        <c:dLbls>
          <c:showLegendKey val="0"/>
          <c:showVal val="0"/>
          <c:showCatName val="0"/>
          <c:showSerName val="0"/>
          <c:showPercent val="0"/>
          <c:showBubbleSize val="0"/>
        </c:dLbls>
        <c:gapWidth val="220"/>
        <c:overlap val="-10"/>
        <c:axId val="138592256"/>
        <c:axId val="138593792"/>
      </c:barChart>
      <c:catAx>
        <c:axId val="13859225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3792"/>
        <c:crosses val="autoZero"/>
        <c:auto val="1"/>
        <c:lblAlgn val="ctr"/>
        <c:lblOffset val="100"/>
        <c:noMultiLvlLbl val="0"/>
      </c:catAx>
      <c:valAx>
        <c:axId val="138593792"/>
        <c:scaling>
          <c:orientation val="minMax"/>
          <c:max val="40"/>
          <c:min val="0"/>
        </c:scaling>
        <c:delete val="0"/>
        <c:axPos val="l"/>
        <c:title>
          <c:tx>
            <c:rich>
              <a:bodyPr rot="0" vert="horz"/>
              <a:lstStyle/>
              <a:p>
                <a:pPr>
                  <a:defRPr/>
                </a:pPr>
                <a:r>
                  <a:rPr lang="en-US"/>
                  <a:t>%</a:t>
                </a:r>
              </a:p>
            </c:rich>
          </c:tx>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225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KP'!$C$5</c:f>
              <c:strCache>
                <c:ptCount val="1"/>
                <c:pt idx="0">
                  <c:v>2007</c:v>
                </c:pt>
              </c:strCache>
            </c:strRef>
          </c:tx>
          <c:spPr>
            <a:solidFill>
              <a:srgbClr val="F78E1E"/>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KP'!$C$6:$C$10</c:f>
              <c:numCache>
                <c:formatCode>0</c:formatCode>
                <c:ptCount val="5"/>
                <c:pt idx="0">
                  <c:v>35</c:v>
                </c:pt>
                <c:pt idx="1">
                  <c:v>29</c:v>
                </c:pt>
                <c:pt idx="2" formatCode="0.0">
                  <c:v>23.7</c:v>
                </c:pt>
                <c:pt idx="3" formatCode="0.0">
                  <c:v>5.6</c:v>
                </c:pt>
                <c:pt idx="4" formatCode="General">
                  <c:v>30</c:v>
                </c:pt>
              </c:numCache>
            </c:numRef>
          </c:val>
          <c:extLst>
            <c:ext xmlns:c16="http://schemas.microsoft.com/office/drawing/2014/chart" uri="{C3380CC4-5D6E-409C-BE32-E72D297353CC}">
              <c16:uniqueId val="{00000000-6BFA-4086-AA20-C77F55C5091B}"/>
            </c:ext>
          </c:extLst>
        </c:ser>
        <c:ser>
          <c:idx val="0"/>
          <c:order val="1"/>
          <c:tx>
            <c:strRef>
              <c:f>'Chlamydia Prev KP'!$D$5</c:f>
              <c:strCache>
                <c:ptCount val="1"/>
                <c:pt idx="0">
                  <c:v>2011</c:v>
                </c:pt>
              </c:strCache>
            </c:strRef>
          </c:tx>
          <c:spPr>
            <a:solidFill>
              <a:srgbClr val="CDC884"/>
            </a:solidFill>
            <a:ln w="38100">
              <a:noFill/>
            </a:ln>
          </c:spPr>
          <c:invertIfNegative val="0"/>
          <c:cat>
            <c:strRef>
              <c:f>'Chlamydia Prev KP'!$B$6:$B$10</c:f>
              <c:strCache>
                <c:ptCount val="5"/>
                <c:pt idx="0">
                  <c:v>Direct 
FSW</c:v>
                </c:pt>
                <c:pt idx="1">
                  <c:v>Indirect 
FSW</c:v>
                </c:pt>
                <c:pt idx="2">
                  <c:v>MSM</c:v>
                </c:pt>
                <c:pt idx="3">
                  <c:v>PWID</c:v>
                </c:pt>
                <c:pt idx="4">
                  <c:v>TG</c:v>
                </c:pt>
              </c:strCache>
            </c:strRef>
          </c:cat>
          <c:val>
            <c:numRef>
              <c:f>'Chlamydia Prev KP'!$D$6:$D$10</c:f>
              <c:numCache>
                <c:formatCode>0.0</c:formatCode>
                <c:ptCount val="5"/>
                <c:pt idx="0">
                  <c:v>40.700000000000003</c:v>
                </c:pt>
                <c:pt idx="1">
                  <c:v>40.6</c:v>
                </c:pt>
                <c:pt idx="2">
                  <c:v>20.5</c:v>
                </c:pt>
                <c:pt idx="4">
                  <c:v>28.3</c:v>
                </c:pt>
              </c:numCache>
            </c:numRef>
          </c:val>
          <c:extLst>
            <c:ext xmlns:c16="http://schemas.microsoft.com/office/drawing/2014/chart" uri="{C3380CC4-5D6E-409C-BE32-E72D297353CC}">
              <c16:uniqueId val="{00000002-6BFA-4086-AA20-C77F55C5091B}"/>
            </c:ext>
          </c:extLst>
        </c:ser>
        <c:ser>
          <c:idx val="1"/>
          <c:order val="2"/>
          <c:tx>
            <c:strRef>
              <c:f>'Chlamydia Prev KP'!$E$5</c:f>
              <c:strCache>
                <c:ptCount val="1"/>
                <c:pt idx="0">
                  <c:v>2015</c:v>
                </c:pt>
              </c:strCache>
            </c:strRef>
          </c:tx>
          <c:spPr>
            <a:solidFill>
              <a:srgbClr val="00A99A"/>
            </a:solidFill>
          </c:spPr>
          <c:invertIfNegative val="0"/>
          <c:dLbls>
            <c:dLbl>
              <c:idx val="2"/>
              <c:layout>
                <c:manualLayout>
                  <c:x val="2.046783625730994E-2"/>
                  <c:y val="2.13675213675213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FA-4086-AA20-C77F55C5091B}"/>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KP'!$B$6:$B$10</c:f>
              <c:strCache>
                <c:ptCount val="5"/>
                <c:pt idx="0">
                  <c:v>Direct 
FSW</c:v>
                </c:pt>
                <c:pt idx="1">
                  <c:v>Indirect 
FSW</c:v>
                </c:pt>
                <c:pt idx="2">
                  <c:v>MSM</c:v>
                </c:pt>
                <c:pt idx="3">
                  <c:v>PWID</c:v>
                </c:pt>
                <c:pt idx="4">
                  <c:v>TG</c:v>
                </c:pt>
              </c:strCache>
            </c:strRef>
          </c:cat>
          <c:val>
            <c:numRef>
              <c:f>'Chlamydia Prev KP'!$E$6:$E$10</c:f>
              <c:numCache>
                <c:formatCode>General</c:formatCode>
                <c:ptCount val="5"/>
                <c:pt idx="0">
                  <c:v>32.299999999999997</c:v>
                </c:pt>
                <c:pt idx="1">
                  <c:v>30.3</c:v>
                </c:pt>
                <c:pt idx="2">
                  <c:v>18.5</c:v>
                </c:pt>
                <c:pt idx="4">
                  <c:v>16.8</c:v>
                </c:pt>
              </c:numCache>
            </c:numRef>
          </c:val>
          <c:extLst>
            <c:ext xmlns:c16="http://schemas.microsoft.com/office/drawing/2014/chart" uri="{C3380CC4-5D6E-409C-BE32-E72D297353CC}">
              <c16:uniqueId val="{00000004-6BFA-4086-AA20-C77F55C5091B}"/>
            </c:ext>
          </c:extLst>
        </c:ser>
        <c:dLbls>
          <c:showLegendKey val="0"/>
          <c:showVal val="0"/>
          <c:showCatName val="0"/>
          <c:showSerName val="0"/>
          <c:showPercent val="0"/>
          <c:showBubbleSize val="0"/>
        </c:dLbls>
        <c:gapWidth val="70"/>
        <c:overlap val="-10"/>
        <c:axId val="138734592"/>
        <c:axId val="138756864"/>
      </c:barChart>
      <c:catAx>
        <c:axId val="138734592"/>
        <c:scaling>
          <c:orientation val="minMax"/>
        </c:scaling>
        <c:delete val="0"/>
        <c:axPos val="b"/>
        <c:numFmt formatCode="General" sourceLinked="1"/>
        <c:majorTickMark val="none"/>
        <c:minorTickMark val="none"/>
        <c:tickLblPos val="nextTo"/>
        <c:crossAx val="138756864"/>
        <c:crosses val="autoZero"/>
        <c:auto val="1"/>
        <c:lblAlgn val="ctr"/>
        <c:lblOffset val="100"/>
        <c:noMultiLvlLbl val="0"/>
      </c:catAx>
      <c:valAx>
        <c:axId val="13875686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spPr>
          <a:ln>
            <a:noFill/>
          </a:ln>
        </c:spPr>
        <c:crossAx val="13873459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38931623931624"/>
          <c:y val="5.2941269841269845E-2"/>
          <c:w val="0.67603867521367522"/>
          <c:h val="0.57000992063492062"/>
        </c:manualLayout>
      </c:layout>
      <c:lineChart>
        <c:grouping val="standard"/>
        <c:varyColors val="1"/>
        <c:ser>
          <c:idx val="0"/>
          <c:order val="0"/>
          <c:tx>
            <c:strRef>
              <c:f>'Indonesia _ni_plhiv_deaths'!$F$2</c:f>
              <c:strCache>
                <c:ptCount val="1"/>
                <c:pt idx="0">
                  <c:v>New HIV infections</c:v>
                </c:pt>
              </c:strCache>
            </c:strRef>
          </c:tx>
          <c:spPr>
            <a:ln w="38100" cmpd="sng">
              <a:solidFill>
                <a:srgbClr val="FF5050"/>
              </a:solidFill>
              <a:prstDash val="solid"/>
            </a:ln>
          </c:spPr>
          <c:marker>
            <c:symbol val="none"/>
          </c:marker>
          <c:dLbls>
            <c:dLbl>
              <c:idx val="28"/>
              <c:tx>
                <c:rich>
                  <a:bodyPr/>
                  <a:lstStyle/>
                  <a:p>
                    <a:r>
                      <a:rPr lang="en-US" dirty="0"/>
                      <a:t> </a:t>
                    </a:r>
                    <a:r>
                      <a:rPr lang="en-US" sz="1200" b="1" dirty="0">
                        <a:solidFill>
                          <a:srgbClr val="FF0000"/>
                        </a:solidFill>
                        <a:latin typeface="Arial" panose="020B0604020202020204" pitchFamily="34" charset="0"/>
                        <a:cs typeface="Arial" panose="020B0604020202020204" pitchFamily="34" charset="0"/>
                      </a:rPr>
                      <a:t>46,000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E34-4726-9DCC-90B5B57A82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_ni_plhiv_deaths'!$F$3:$F$31</c:f>
              <c:numCache>
                <c:formatCode>_(* #,##0_);_(* \(#,##0\);_(* "-"??_);_(@_)</c:formatCode>
                <c:ptCount val="29"/>
                <c:pt idx="0">
                  <c:v>158</c:v>
                </c:pt>
                <c:pt idx="1">
                  <c:v>335</c:v>
                </c:pt>
                <c:pt idx="2">
                  <c:v>701</c:v>
                </c:pt>
                <c:pt idx="3">
                  <c:v>1450</c:v>
                </c:pt>
                <c:pt idx="4">
                  <c:v>2749</c:v>
                </c:pt>
                <c:pt idx="5">
                  <c:v>4867</c:v>
                </c:pt>
                <c:pt idx="6">
                  <c:v>8059</c:v>
                </c:pt>
                <c:pt idx="7">
                  <c:v>11333</c:v>
                </c:pt>
                <c:pt idx="8">
                  <c:v>14635</c:v>
                </c:pt>
                <c:pt idx="9">
                  <c:v>17946</c:v>
                </c:pt>
                <c:pt idx="10">
                  <c:v>23705</c:v>
                </c:pt>
                <c:pt idx="11">
                  <c:v>32242</c:v>
                </c:pt>
                <c:pt idx="12">
                  <c:v>44203</c:v>
                </c:pt>
                <c:pt idx="13">
                  <c:v>53421</c:v>
                </c:pt>
                <c:pt idx="14">
                  <c:v>58381</c:v>
                </c:pt>
                <c:pt idx="15">
                  <c:v>62400</c:v>
                </c:pt>
                <c:pt idx="16">
                  <c:v>65385</c:v>
                </c:pt>
                <c:pt idx="17">
                  <c:v>65060</c:v>
                </c:pt>
                <c:pt idx="18">
                  <c:v>62758</c:v>
                </c:pt>
                <c:pt idx="19">
                  <c:v>63119</c:v>
                </c:pt>
                <c:pt idx="20">
                  <c:v>63031</c:v>
                </c:pt>
                <c:pt idx="21">
                  <c:v>61776</c:v>
                </c:pt>
                <c:pt idx="22">
                  <c:v>60256</c:v>
                </c:pt>
                <c:pt idx="23">
                  <c:v>57738</c:v>
                </c:pt>
                <c:pt idx="24">
                  <c:v>54566</c:v>
                </c:pt>
                <c:pt idx="25">
                  <c:v>51607</c:v>
                </c:pt>
                <c:pt idx="26">
                  <c:v>49162</c:v>
                </c:pt>
                <c:pt idx="27">
                  <c:v>47914</c:v>
                </c:pt>
                <c:pt idx="28">
                  <c:v>46075</c:v>
                </c:pt>
              </c:numCache>
            </c:numRef>
          </c:val>
          <c:smooth val="0"/>
          <c:extLst>
            <c:ext xmlns:c16="http://schemas.microsoft.com/office/drawing/2014/chart" uri="{C3380CC4-5D6E-409C-BE32-E72D297353CC}">
              <c16:uniqueId val="{00000001-7E34-4726-9DCC-90B5B57A8237}"/>
            </c:ext>
          </c:extLst>
        </c:ser>
        <c:ser>
          <c:idx val="1"/>
          <c:order val="1"/>
          <c:tx>
            <c:strRef>
              <c:f>'Indonesia _ni_plhiv_deaths'!$G$2</c:f>
              <c:strCache>
                <c:ptCount val="1"/>
                <c:pt idx="0">
                  <c:v>NI - Lower</c:v>
                </c:pt>
              </c:strCache>
            </c:strRef>
          </c:tx>
          <c:spPr>
            <a:ln w="19050" cmpd="sng">
              <a:solidFill>
                <a:srgbClr val="FF5050"/>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_ni_plhiv_deaths'!$G$3:$G$31</c:f>
              <c:numCache>
                <c:formatCode>_(* #,##0_);_(* \(#,##0\);_(* "-"??_);_(@_)</c:formatCode>
                <c:ptCount val="29"/>
                <c:pt idx="0">
                  <c:v>157</c:v>
                </c:pt>
                <c:pt idx="1">
                  <c:v>335</c:v>
                </c:pt>
                <c:pt idx="2">
                  <c:v>584</c:v>
                </c:pt>
                <c:pt idx="3">
                  <c:v>1329</c:v>
                </c:pt>
                <c:pt idx="4">
                  <c:v>2498</c:v>
                </c:pt>
                <c:pt idx="5">
                  <c:v>4358</c:v>
                </c:pt>
                <c:pt idx="6">
                  <c:v>7276</c:v>
                </c:pt>
                <c:pt idx="7">
                  <c:v>10139</c:v>
                </c:pt>
                <c:pt idx="8">
                  <c:v>13138</c:v>
                </c:pt>
                <c:pt idx="9">
                  <c:v>16220</c:v>
                </c:pt>
                <c:pt idx="10">
                  <c:v>21366</c:v>
                </c:pt>
                <c:pt idx="11">
                  <c:v>29014</c:v>
                </c:pt>
                <c:pt idx="12">
                  <c:v>39753</c:v>
                </c:pt>
                <c:pt idx="13">
                  <c:v>47998</c:v>
                </c:pt>
                <c:pt idx="14">
                  <c:v>52499</c:v>
                </c:pt>
                <c:pt idx="15">
                  <c:v>56194</c:v>
                </c:pt>
                <c:pt idx="16">
                  <c:v>58872</c:v>
                </c:pt>
                <c:pt idx="17">
                  <c:v>58575</c:v>
                </c:pt>
                <c:pt idx="18">
                  <c:v>56605</c:v>
                </c:pt>
                <c:pt idx="19">
                  <c:v>56810</c:v>
                </c:pt>
                <c:pt idx="20">
                  <c:v>56707</c:v>
                </c:pt>
                <c:pt idx="21">
                  <c:v>55579</c:v>
                </c:pt>
                <c:pt idx="22">
                  <c:v>54242</c:v>
                </c:pt>
                <c:pt idx="23">
                  <c:v>52065</c:v>
                </c:pt>
                <c:pt idx="24">
                  <c:v>49111</c:v>
                </c:pt>
                <c:pt idx="25">
                  <c:v>46556</c:v>
                </c:pt>
                <c:pt idx="26">
                  <c:v>44254</c:v>
                </c:pt>
                <c:pt idx="27">
                  <c:v>43122</c:v>
                </c:pt>
                <c:pt idx="28">
                  <c:v>41507</c:v>
                </c:pt>
              </c:numCache>
            </c:numRef>
          </c:val>
          <c:smooth val="0"/>
          <c:extLst>
            <c:ext xmlns:c16="http://schemas.microsoft.com/office/drawing/2014/chart" uri="{C3380CC4-5D6E-409C-BE32-E72D297353CC}">
              <c16:uniqueId val="{00000002-7E34-4726-9DCC-90B5B57A8237}"/>
            </c:ext>
          </c:extLst>
        </c:ser>
        <c:ser>
          <c:idx val="2"/>
          <c:order val="2"/>
          <c:tx>
            <c:strRef>
              <c:f>'Indonesia _ni_plhiv_deaths'!$H$2</c:f>
              <c:strCache>
                <c:ptCount val="1"/>
                <c:pt idx="0">
                  <c:v>NI - Upper</c:v>
                </c:pt>
              </c:strCache>
            </c:strRef>
          </c:tx>
          <c:spPr>
            <a:ln w="19050" cmpd="sng">
              <a:solidFill>
                <a:srgbClr val="FF5050"/>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_ni_plhiv_deaths'!$H$3:$H$31</c:f>
              <c:numCache>
                <c:formatCode>_(* #,##0_);_(* \(#,##0\);_(* "-"??_);_(@_)</c:formatCode>
                <c:ptCount val="29"/>
                <c:pt idx="0">
                  <c:v>315</c:v>
                </c:pt>
                <c:pt idx="1">
                  <c:v>336</c:v>
                </c:pt>
                <c:pt idx="2">
                  <c:v>701</c:v>
                </c:pt>
                <c:pt idx="3">
                  <c:v>1572</c:v>
                </c:pt>
                <c:pt idx="4">
                  <c:v>3000</c:v>
                </c:pt>
                <c:pt idx="5">
                  <c:v>5379</c:v>
                </c:pt>
                <c:pt idx="6">
                  <c:v>8715</c:v>
                </c:pt>
                <c:pt idx="7">
                  <c:v>12275</c:v>
                </c:pt>
                <c:pt idx="8">
                  <c:v>15881</c:v>
                </c:pt>
                <c:pt idx="9">
                  <c:v>19620</c:v>
                </c:pt>
                <c:pt idx="10">
                  <c:v>25837</c:v>
                </c:pt>
                <c:pt idx="11">
                  <c:v>35088</c:v>
                </c:pt>
                <c:pt idx="12">
                  <c:v>48038</c:v>
                </c:pt>
                <c:pt idx="13">
                  <c:v>58069</c:v>
                </c:pt>
                <c:pt idx="14">
                  <c:v>63491</c:v>
                </c:pt>
                <c:pt idx="15">
                  <c:v>67836</c:v>
                </c:pt>
                <c:pt idx="16">
                  <c:v>71101</c:v>
                </c:pt>
                <c:pt idx="17">
                  <c:v>70695</c:v>
                </c:pt>
                <c:pt idx="18">
                  <c:v>68296</c:v>
                </c:pt>
                <c:pt idx="19">
                  <c:v>68721</c:v>
                </c:pt>
                <c:pt idx="20">
                  <c:v>68472</c:v>
                </c:pt>
                <c:pt idx="21">
                  <c:v>67306</c:v>
                </c:pt>
                <c:pt idx="22">
                  <c:v>65532</c:v>
                </c:pt>
                <c:pt idx="23">
                  <c:v>62850</c:v>
                </c:pt>
                <c:pt idx="24">
                  <c:v>59362</c:v>
                </c:pt>
                <c:pt idx="25">
                  <c:v>56222</c:v>
                </c:pt>
                <c:pt idx="26">
                  <c:v>53479</c:v>
                </c:pt>
                <c:pt idx="27">
                  <c:v>52231</c:v>
                </c:pt>
                <c:pt idx="28">
                  <c:v>50264</c:v>
                </c:pt>
              </c:numCache>
            </c:numRef>
          </c:val>
          <c:smooth val="0"/>
          <c:extLst>
            <c:ext xmlns:c16="http://schemas.microsoft.com/office/drawing/2014/chart" uri="{C3380CC4-5D6E-409C-BE32-E72D297353CC}">
              <c16:uniqueId val="{00000003-7E34-4726-9DCC-90B5B57A8237}"/>
            </c:ext>
          </c:extLst>
        </c:ser>
        <c:dLbls>
          <c:showLegendKey val="0"/>
          <c:showVal val="0"/>
          <c:showCatName val="0"/>
          <c:showSerName val="0"/>
          <c:showPercent val="0"/>
          <c:showBubbleSize val="0"/>
        </c:dLbls>
        <c:smooth val="0"/>
        <c:axId val="42859520"/>
        <c:axId val="42861312"/>
      </c:lineChart>
      <c:catAx>
        <c:axId val="42859520"/>
        <c:scaling>
          <c:orientation val="minMax"/>
        </c:scaling>
        <c:delete val="0"/>
        <c:axPos val="b"/>
        <c:numFmt formatCode="General" sourceLinked="1"/>
        <c:majorTickMark val="cross"/>
        <c:minorTickMark val="cross"/>
        <c:tickLblPos val="nextTo"/>
        <c:txPr>
          <a:bodyPr rot="-5400000"/>
          <a:lstStyle/>
          <a:p>
            <a:pPr>
              <a:defRPr/>
            </a:pPr>
            <a:endParaRPr lang="en-US"/>
          </a:p>
        </c:txPr>
        <c:crossAx val="42861312"/>
        <c:crosses val="autoZero"/>
        <c:auto val="1"/>
        <c:lblAlgn val="ctr"/>
        <c:lblOffset val="100"/>
        <c:noMultiLvlLbl val="1"/>
      </c:catAx>
      <c:valAx>
        <c:axId val="42861312"/>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859520"/>
        <c:crosses val="autoZero"/>
        <c:crossBetween val="between"/>
      </c:valAx>
      <c:spPr>
        <a:noFill/>
      </c:spPr>
    </c:plotArea>
    <c:legend>
      <c:legendPos val="b"/>
      <c:legendEntry>
        <c:idx val="1"/>
        <c:delete val="1"/>
      </c:legendEntry>
      <c:legendEntry>
        <c:idx val="2"/>
        <c:delete val="1"/>
      </c:legendEntry>
      <c:layout>
        <c:manualLayout>
          <c:xMode val="edge"/>
          <c:yMode val="edge"/>
          <c:x val="0.30982029914529913"/>
          <c:y val="0.78297500000000009"/>
          <c:w val="0.35322264957264959"/>
          <c:h val="8.5993253968253969E-2"/>
        </c:manualLayout>
      </c:layout>
      <c:overlay val="0"/>
    </c:legend>
    <c:plotVisOnly val="1"/>
    <c:dispBlanksAs val="zero"/>
    <c:showDLblsOverMax val="1"/>
  </c:chart>
  <c:spPr>
    <a:noFill/>
  </c:spPr>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'Chlamydia Prev KP'!$K$5</c:f>
              <c:strCache>
                <c:ptCount val="1"/>
                <c:pt idx="0">
                  <c:v>2009</c:v>
                </c:pt>
              </c:strCache>
            </c:strRef>
          </c:tx>
          <c:spPr>
            <a:solidFill>
              <a:srgbClr val="00AEEF"/>
            </a:solidFill>
            <a:ln w="38100">
              <a:noFill/>
            </a:ln>
          </c:spPr>
          <c:invertIfNegative val="0"/>
          <c:dLbls>
            <c:dLbl>
              <c:idx val="3"/>
              <c:tx>
                <c:rich>
                  <a:bodyPr/>
                  <a:lstStyle/>
                  <a:p>
                    <a:r>
                      <a:rPr lang="en-US" b="0"/>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5B2-4D5D-AAA2-80D3F6ADF0B0}"/>
                </c:ext>
              </c:extLst>
            </c:dLbl>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KP'!$K$6:$K$10</c:f>
              <c:numCache>
                <c:formatCode>General</c:formatCode>
                <c:ptCount val="5"/>
                <c:pt idx="0" formatCode="0.0">
                  <c:v>42.4</c:v>
                </c:pt>
                <c:pt idx="1">
                  <c:v>39.5</c:v>
                </c:pt>
                <c:pt idx="2" formatCode="0">
                  <c:v>17</c:v>
                </c:pt>
                <c:pt idx="3" formatCode="0.0">
                  <c:v>0</c:v>
                </c:pt>
                <c:pt idx="4">
                  <c:v>34</c:v>
                </c:pt>
              </c:numCache>
            </c:numRef>
          </c:val>
          <c:extLst>
            <c:ext xmlns:c16="http://schemas.microsoft.com/office/drawing/2014/chart" uri="{C3380CC4-5D6E-409C-BE32-E72D297353CC}">
              <c16:uniqueId val="{00000001-45B2-4D5D-AAA2-80D3F6ADF0B0}"/>
            </c:ext>
          </c:extLst>
        </c:ser>
        <c:ser>
          <c:idx val="0"/>
          <c:order val="1"/>
          <c:tx>
            <c:strRef>
              <c:f>'Chlamydia Prev KP'!$L$5</c:f>
              <c:strCache>
                <c:ptCount val="1"/>
                <c:pt idx="0">
                  <c:v>2013</c:v>
                </c:pt>
              </c:strCache>
            </c:strRef>
          </c:tx>
          <c:spPr>
            <a:solidFill>
              <a:srgbClr val="00A99A"/>
            </a:solidFill>
            <a:ln w="38100">
              <a:noFill/>
            </a:ln>
          </c:spPr>
          <c:invertIfNegative val="0"/>
          <c:dLbls>
            <c:numFmt formatCode="#,##0" sourceLinked="0"/>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KP'!$J$6:$J$10</c:f>
              <c:strCache>
                <c:ptCount val="5"/>
                <c:pt idx="0">
                  <c:v>Direct
 FSW</c:v>
                </c:pt>
                <c:pt idx="1">
                  <c:v>Indirect
 FSW</c:v>
                </c:pt>
                <c:pt idx="2">
                  <c:v>MSM</c:v>
                </c:pt>
                <c:pt idx="3">
                  <c:v>PWID</c:v>
                </c:pt>
                <c:pt idx="4">
                  <c:v>TG</c:v>
                </c:pt>
              </c:strCache>
            </c:strRef>
          </c:cat>
          <c:val>
            <c:numRef>
              <c:f>'Chlamydia Prev KP'!$L$6:$L$10</c:f>
              <c:numCache>
                <c:formatCode>General</c:formatCode>
                <c:ptCount val="5"/>
                <c:pt idx="0">
                  <c:v>40</c:v>
                </c:pt>
                <c:pt idx="1">
                  <c:v>30.8</c:v>
                </c:pt>
                <c:pt idx="2">
                  <c:v>23</c:v>
                </c:pt>
                <c:pt idx="4">
                  <c:v>19.8</c:v>
                </c:pt>
              </c:numCache>
            </c:numRef>
          </c:val>
          <c:extLst>
            <c:ext xmlns:c16="http://schemas.microsoft.com/office/drawing/2014/chart" uri="{C3380CC4-5D6E-409C-BE32-E72D297353CC}">
              <c16:uniqueId val="{00000002-45B2-4D5D-AAA2-80D3F6ADF0B0}"/>
            </c:ext>
          </c:extLst>
        </c:ser>
        <c:dLbls>
          <c:showLegendKey val="0"/>
          <c:showVal val="0"/>
          <c:showCatName val="0"/>
          <c:showSerName val="0"/>
          <c:showPercent val="0"/>
          <c:showBubbleSize val="0"/>
        </c:dLbls>
        <c:gapWidth val="150"/>
        <c:overlap val="-10"/>
        <c:axId val="140443648"/>
        <c:axId val="140445184"/>
      </c:barChart>
      <c:catAx>
        <c:axId val="140443648"/>
        <c:scaling>
          <c:orientation val="minMax"/>
        </c:scaling>
        <c:delete val="0"/>
        <c:axPos val="b"/>
        <c:numFmt formatCode="General" sourceLinked="1"/>
        <c:majorTickMark val="none"/>
        <c:minorTickMark val="none"/>
        <c:tickLblPos val="nextTo"/>
        <c:crossAx val="140445184"/>
        <c:crosses val="autoZero"/>
        <c:auto val="1"/>
        <c:lblAlgn val="ctr"/>
        <c:lblOffset val="100"/>
        <c:noMultiLvlLbl val="0"/>
      </c:catAx>
      <c:valAx>
        <c:axId val="140445184"/>
        <c:scaling>
          <c:orientation val="minMax"/>
          <c:max val="5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9239766081871355E-2"/>
              <c:y val="0.20558864436817192"/>
            </c:manualLayout>
          </c:layout>
          <c:overlay val="0"/>
        </c:title>
        <c:numFmt formatCode="0" sourceLinked="0"/>
        <c:majorTickMark val="none"/>
        <c:minorTickMark val="none"/>
        <c:tickLblPos val="nextTo"/>
        <c:spPr>
          <a:ln>
            <a:noFill/>
          </a:ln>
        </c:spPr>
        <c:crossAx val="140443648"/>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'Chlamydia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FSW'!$B$6:$B$20</c:f>
              <c:numCache>
                <c:formatCode>General</c:formatCode>
                <c:ptCount val="15"/>
                <c:pt idx="0" formatCode="0.0">
                  <c:v>49</c:v>
                </c:pt>
                <c:pt idx="4">
                  <c:v>43</c:v>
                </c:pt>
                <c:pt idx="5">
                  <c:v>54</c:v>
                </c:pt>
                <c:pt idx="6">
                  <c:v>44</c:v>
                </c:pt>
                <c:pt idx="7">
                  <c:v>13</c:v>
                </c:pt>
                <c:pt idx="9">
                  <c:v>27</c:v>
                </c:pt>
                <c:pt idx="10">
                  <c:v>29</c:v>
                </c:pt>
                <c:pt idx="13">
                  <c:v>22</c:v>
                </c:pt>
                <c:pt idx="14">
                  <c:v>35</c:v>
                </c:pt>
              </c:numCache>
            </c:numRef>
          </c:val>
          <c:extLst>
            <c:ext xmlns:c16="http://schemas.microsoft.com/office/drawing/2014/chart" uri="{C3380CC4-5D6E-409C-BE32-E72D297353CC}">
              <c16:uniqueId val="{00000002-B970-4F39-9BEC-B98BD492DB43}"/>
            </c:ext>
          </c:extLst>
        </c:ser>
        <c:ser>
          <c:idx val="0"/>
          <c:order val="1"/>
          <c:tx>
            <c:strRef>
              <c:f>'Chlamydia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B970-4F39-9BEC-B98BD492DB43}"/>
              </c:ext>
            </c:extLst>
          </c:dPt>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FSW'!$C$6:$C$20</c:f>
              <c:numCache>
                <c:formatCode>0.0</c:formatCode>
                <c:ptCount val="15"/>
                <c:pt idx="0">
                  <c:v>32.39</c:v>
                </c:pt>
                <c:pt idx="1">
                  <c:v>47.6</c:v>
                </c:pt>
                <c:pt idx="2">
                  <c:v>38.549999999999997</c:v>
                </c:pt>
                <c:pt idx="3">
                  <c:v>51.6</c:v>
                </c:pt>
                <c:pt idx="4">
                  <c:v>34.68</c:v>
                </c:pt>
                <c:pt idx="5">
                  <c:v>51.6</c:v>
                </c:pt>
                <c:pt idx="6">
                  <c:v>46</c:v>
                </c:pt>
                <c:pt idx="7">
                  <c:v>27.2</c:v>
                </c:pt>
                <c:pt idx="8">
                  <c:v>34</c:v>
                </c:pt>
                <c:pt idx="9">
                  <c:v>32.4</c:v>
                </c:pt>
                <c:pt idx="10">
                  <c:v>50.2</c:v>
                </c:pt>
                <c:pt idx="11" formatCode="General">
                  <c:v>49.48</c:v>
                </c:pt>
                <c:pt idx="12">
                  <c:v>44.79</c:v>
                </c:pt>
                <c:pt idx="13">
                  <c:v>31.2</c:v>
                </c:pt>
                <c:pt idx="14">
                  <c:v>40.68</c:v>
                </c:pt>
              </c:numCache>
            </c:numRef>
          </c:val>
          <c:extLst>
            <c:ext xmlns:c16="http://schemas.microsoft.com/office/drawing/2014/chart" uri="{C3380CC4-5D6E-409C-BE32-E72D297353CC}">
              <c16:uniqueId val="{00000005-B970-4F39-9BEC-B98BD492DB43}"/>
            </c:ext>
          </c:extLst>
        </c:ser>
        <c:ser>
          <c:idx val="1"/>
          <c:order val="2"/>
          <c:tx>
            <c:strRef>
              <c:f>'Chlamydia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B970-4F39-9BEC-B98BD492DB4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'Chlamydia Prev Direct FSW'!$D$6:$D$20</c:f>
              <c:numCache>
                <c:formatCode>0.0</c:formatCode>
                <c:ptCount val="15"/>
                <c:pt idx="0" formatCode="General">
                  <c:v>26.8</c:v>
                </c:pt>
                <c:pt idx="1">
                  <c:v>41.37</c:v>
                </c:pt>
                <c:pt idx="2">
                  <c:v>35.22</c:v>
                </c:pt>
                <c:pt idx="3">
                  <c:v>38.799999999999997</c:v>
                </c:pt>
                <c:pt idx="4">
                  <c:v>40.729999999999997</c:v>
                </c:pt>
                <c:pt idx="5">
                  <c:v>50.2</c:v>
                </c:pt>
                <c:pt idx="6">
                  <c:v>26</c:v>
                </c:pt>
                <c:pt idx="7">
                  <c:v>27.35</c:v>
                </c:pt>
                <c:pt idx="8">
                  <c:v>23.35</c:v>
                </c:pt>
                <c:pt idx="9">
                  <c:v>22.4</c:v>
                </c:pt>
                <c:pt idx="10" formatCode="General">
                  <c:v>36.799999999999997</c:v>
                </c:pt>
                <c:pt idx="11">
                  <c:v>39.19</c:v>
                </c:pt>
                <c:pt idx="12">
                  <c:v>18.8</c:v>
                </c:pt>
                <c:pt idx="13">
                  <c:v>15.29</c:v>
                </c:pt>
                <c:pt idx="14">
                  <c:v>32.28</c:v>
                </c:pt>
              </c:numCache>
            </c:numRef>
          </c:val>
          <c:extLst>
            <c:ext xmlns:c16="http://schemas.microsoft.com/office/drawing/2014/chart" uri="{C3380CC4-5D6E-409C-BE32-E72D297353CC}">
              <c16:uniqueId val="{00000008-B970-4F39-9BEC-B98BD492DB43}"/>
            </c:ext>
          </c:extLst>
        </c:ser>
        <c:dLbls>
          <c:showLegendKey val="0"/>
          <c:showVal val="0"/>
          <c:showCatName val="0"/>
          <c:showSerName val="0"/>
          <c:showPercent val="0"/>
          <c:showBubbleSize val="0"/>
        </c:dLbls>
        <c:gapWidth val="150"/>
        <c:axId val="140871936"/>
        <c:axId val="155856896"/>
      </c:barChart>
      <c:catAx>
        <c:axId val="140871936"/>
        <c:scaling>
          <c:orientation val="minMax"/>
        </c:scaling>
        <c:delete val="0"/>
        <c:axPos val="b"/>
        <c:numFmt formatCode="General" sourceLinked="1"/>
        <c:majorTickMark val="none"/>
        <c:minorTickMark val="none"/>
        <c:tickLblPos val="nextTo"/>
        <c:crossAx val="155856896"/>
        <c:crosses val="autoZero"/>
        <c:auto val="1"/>
        <c:lblAlgn val="ctr"/>
        <c:lblOffset val="100"/>
        <c:noMultiLvlLbl val="0"/>
      </c:catAx>
      <c:valAx>
        <c:axId val="155856896"/>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6666678331877222E-3"/>
              <c:y val="0.27261900051438293"/>
            </c:manualLayout>
          </c:layout>
          <c:overlay val="0"/>
        </c:title>
        <c:numFmt formatCode="0" sourceLinked="0"/>
        <c:majorTickMark val="none"/>
        <c:minorTickMark val="none"/>
        <c:tickLblPos val="nextTo"/>
        <c:crossAx val="140871936"/>
        <c:crosses val="autoZero"/>
        <c:crossBetween val="between"/>
      </c:valAx>
    </c:plotArea>
    <c:legend>
      <c:legendPos val="t"/>
      <c:overlay val="0"/>
    </c:legend>
    <c:plotVisOnly val="1"/>
    <c:dispBlanksAs val="span"/>
    <c:showDLblsOverMax val="0"/>
  </c:chart>
  <c:spPr>
    <a:ln w="28575">
      <a:solidFill>
        <a:srgbClr val="88C540"/>
      </a:solid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'Chlamydia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83B1-49B6-8F0E-C8E286493B1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Waria_2007-15'!$B$3:$B$8</c:f>
              <c:numCache>
                <c:formatCode>General</c:formatCode>
                <c:ptCount val="6"/>
                <c:pt idx="0" formatCode="0.0">
                  <c:v>29.67</c:v>
                </c:pt>
                <c:pt idx="2" formatCode="0">
                  <c:v>22</c:v>
                </c:pt>
                <c:pt idx="3" formatCode="0">
                  <c:v>34</c:v>
                </c:pt>
                <c:pt idx="5" formatCode="0">
                  <c:v>33</c:v>
                </c:pt>
              </c:numCache>
            </c:numRef>
          </c:val>
          <c:extLst>
            <c:ext xmlns:c16="http://schemas.microsoft.com/office/drawing/2014/chart" uri="{C3380CC4-5D6E-409C-BE32-E72D297353CC}">
              <c16:uniqueId val="{00000002-83B1-49B6-8F0E-C8E286493B12}"/>
            </c:ext>
          </c:extLst>
        </c:ser>
        <c:ser>
          <c:idx val="1"/>
          <c:order val="1"/>
          <c:tx>
            <c:strRef>
              <c:f>'Chlamydia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83B1-49B6-8F0E-C8E286493B12}"/>
              </c:ext>
            </c:extLst>
          </c:dPt>
          <c:dLbls>
            <c:dLbl>
              <c:idx val="0"/>
              <c:layout>
                <c:manualLayout>
                  <c:x val="-1.5151515151515152E-3"/>
                  <c:y val="1.19047619047619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B1-49B6-8F0E-C8E286493B1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Waria_2007-15'!$C$3:$C$8</c:f>
              <c:numCache>
                <c:formatCode>0.0</c:formatCode>
                <c:ptCount val="6"/>
                <c:pt idx="0">
                  <c:v>28.29</c:v>
                </c:pt>
                <c:pt idx="1">
                  <c:v>23.2</c:v>
                </c:pt>
                <c:pt idx="2">
                  <c:v>44.4</c:v>
                </c:pt>
                <c:pt idx="3">
                  <c:v>23.53</c:v>
                </c:pt>
                <c:pt idx="4">
                  <c:v>27.6</c:v>
                </c:pt>
                <c:pt idx="5">
                  <c:v>19.600000000000001</c:v>
                </c:pt>
              </c:numCache>
            </c:numRef>
          </c:val>
          <c:extLst>
            <c:ext xmlns:c16="http://schemas.microsoft.com/office/drawing/2014/chart" uri="{C3380CC4-5D6E-409C-BE32-E72D297353CC}">
              <c16:uniqueId val="{00000005-83B1-49B6-8F0E-C8E286493B12}"/>
            </c:ext>
          </c:extLst>
        </c:ser>
        <c:ser>
          <c:idx val="2"/>
          <c:order val="2"/>
          <c:tx>
            <c:strRef>
              <c:f>'Chlamydia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83B1-49B6-8F0E-C8E286493B12}"/>
              </c:ext>
            </c:extLst>
          </c:dPt>
          <c:dLbls>
            <c:dLbl>
              <c:idx val="3"/>
              <c:layout>
                <c:manualLayout>
                  <c:x val="3.0303030303030303E-3"/>
                  <c:y val="3.2738095238095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B1-49B6-8F0E-C8E286493B1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'Chlamydia prev Waria_2007-15'!$A$3:$A$8</c:f>
              <c:strCache>
                <c:ptCount val="6"/>
                <c:pt idx="0">
                  <c:v>Indonesia</c:v>
                </c:pt>
                <c:pt idx="1">
                  <c:v>DKI Jakarta</c:v>
                </c:pt>
                <c:pt idx="2">
                  <c:v>Kota Bandung</c:v>
                </c:pt>
                <c:pt idx="3">
                  <c:v>Kota Semarang</c:v>
                </c:pt>
                <c:pt idx="4">
                  <c:v>Kota Malang</c:v>
                </c:pt>
                <c:pt idx="5">
                  <c:v>Kota Surabaya</c:v>
                </c:pt>
              </c:strCache>
            </c:strRef>
          </c:cat>
          <c:val>
            <c:numRef>
              <c:f>'Chlamydia prev Waria_2007-15'!$D$3:$D$8</c:f>
              <c:numCache>
                <c:formatCode>0</c:formatCode>
                <c:ptCount val="6"/>
                <c:pt idx="0" formatCode="0.0">
                  <c:v>16.78</c:v>
                </c:pt>
                <c:pt idx="1">
                  <c:v>12</c:v>
                </c:pt>
                <c:pt idx="2" formatCode="0.0">
                  <c:v>21.29</c:v>
                </c:pt>
                <c:pt idx="3" formatCode="0.0">
                  <c:v>23.61</c:v>
                </c:pt>
                <c:pt idx="4" formatCode="0.0">
                  <c:v>14.44</c:v>
                </c:pt>
                <c:pt idx="5" formatCode="0.0">
                  <c:v>16.8</c:v>
                </c:pt>
              </c:numCache>
            </c:numRef>
          </c:val>
          <c:extLst>
            <c:ext xmlns:c16="http://schemas.microsoft.com/office/drawing/2014/chart" uri="{C3380CC4-5D6E-409C-BE32-E72D297353CC}">
              <c16:uniqueId val="{00000009-83B1-49B6-8F0E-C8E286493B12}"/>
            </c:ext>
          </c:extLst>
        </c:ser>
        <c:dLbls>
          <c:showLegendKey val="0"/>
          <c:showVal val="0"/>
          <c:showCatName val="0"/>
          <c:showSerName val="0"/>
          <c:showPercent val="0"/>
          <c:showBubbleSize val="0"/>
        </c:dLbls>
        <c:gapWidth val="219"/>
        <c:axId val="158077696"/>
        <c:axId val="158079232"/>
      </c:barChart>
      <c:catAx>
        <c:axId val="15807769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9232"/>
        <c:crosses val="autoZero"/>
        <c:auto val="1"/>
        <c:lblAlgn val="ctr"/>
        <c:lblOffset val="100"/>
        <c:noMultiLvlLbl val="0"/>
      </c:catAx>
      <c:valAx>
        <c:axId val="158079232"/>
        <c:scaling>
          <c:orientation val="minMax"/>
          <c:max val="50"/>
          <c:min val="0"/>
        </c:scaling>
        <c:delete val="0"/>
        <c:axPos val="l"/>
        <c:title>
          <c:tx>
            <c:rich>
              <a:bodyPr rot="0" vert="horz"/>
              <a:lstStyle/>
              <a:p>
                <a:pPr>
                  <a:defRPr/>
                </a:pPr>
                <a:r>
                  <a:rPr lang="en-US"/>
                  <a:t>%</a:t>
                </a:r>
              </a:p>
            </c:rich>
          </c:tx>
          <c:layout>
            <c:manualLayout>
              <c:xMode val="edge"/>
              <c:yMode val="edge"/>
              <c:x val="9.0909090909090905E-3"/>
              <c:y val="9.0049915635545527E-2"/>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077696"/>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2153520283648754"/>
          <c:y val="0.24438611840186644"/>
          <c:w val="0.84630105447345383"/>
          <c:h val="0.58933867240953852"/>
        </c:manualLayout>
      </c:layout>
      <c:barChart>
        <c:barDir val="col"/>
        <c:grouping val="clustered"/>
        <c:varyColors val="0"/>
        <c:ser>
          <c:idx val="2"/>
          <c:order val="0"/>
          <c:tx>
            <c:strRef>
              <c:f>'Gonorrhoea Prev KP'!$C$5</c:f>
              <c:strCache>
                <c:ptCount val="1"/>
                <c:pt idx="0">
                  <c:v>2007</c:v>
                </c:pt>
              </c:strCache>
            </c:strRef>
          </c:tx>
          <c:spPr>
            <a:solidFill>
              <a:srgbClr val="F78E1E"/>
            </a:solidFill>
            <a:ln w="38100">
              <a:noFill/>
            </a:ln>
          </c:spPr>
          <c:invertIfNegative val="0"/>
          <c:dLbls>
            <c:dLbl>
              <c:idx val="2"/>
              <c:layout>
                <c:manualLayout>
                  <c:x val="-1.1696136667127136E-2"/>
                  <c:y val="3.2051282051282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19-4AAB-899D-522BAEC5DDE9}"/>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KP'!$C$6:$C$10</c:f>
              <c:numCache>
                <c:formatCode>0</c:formatCode>
                <c:ptCount val="5"/>
                <c:pt idx="0">
                  <c:v>32</c:v>
                </c:pt>
                <c:pt idx="1">
                  <c:v>14</c:v>
                </c:pt>
                <c:pt idx="2" formatCode="0.0">
                  <c:v>19.600000000000001</c:v>
                </c:pt>
                <c:pt idx="3" formatCode="0.0">
                  <c:v>0.8</c:v>
                </c:pt>
                <c:pt idx="4" formatCode="General">
                  <c:v>29</c:v>
                </c:pt>
              </c:numCache>
            </c:numRef>
          </c:val>
          <c:extLst>
            <c:ext xmlns:c16="http://schemas.microsoft.com/office/drawing/2014/chart" uri="{C3380CC4-5D6E-409C-BE32-E72D297353CC}">
              <c16:uniqueId val="{00000001-8919-4AAB-899D-522BAEC5DDE9}"/>
            </c:ext>
          </c:extLst>
        </c:ser>
        <c:ser>
          <c:idx val="0"/>
          <c:order val="1"/>
          <c:tx>
            <c:strRef>
              <c:f>'Gonorrhoea Prev KP'!$D$5</c:f>
              <c:strCache>
                <c:ptCount val="1"/>
                <c:pt idx="0">
                  <c:v>2011</c:v>
                </c:pt>
              </c:strCache>
            </c:strRef>
          </c:tx>
          <c:spPr>
            <a:solidFill>
              <a:srgbClr val="CDC884"/>
            </a:solidFill>
            <a:ln w="38100">
              <a:noFill/>
            </a:ln>
          </c:spPr>
          <c:invertIfNegative val="0"/>
          <c:cat>
            <c:strRef>
              <c:f>'Gonorrhoea Prev KP'!$B$6:$B$10</c:f>
              <c:strCache>
                <c:ptCount val="5"/>
                <c:pt idx="0">
                  <c:v>Direct 
FSW</c:v>
                </c:pt>
                <c:pt idx="1">
                  <c:v>Indirect 
FSW</c:v>
                </c:pt>
                <c:pt idx="2">
                  <c:v>MSM</c:v>
                </c:pt>
                <c:pt idx="3">
                  <c:v>PWID</c:v>
                </c:pt>
                <c:pt idx="4">
                  <c:v>TG</c:v>
                </c:pt>
              </c:strCache>
            </c:strRef>
          </c:cat>
          <c:val>
            <c:numRef>
              <c:f>'Gonorrhoea Prev KP'!$D$6:$D$10</c:f>
              <c:numCache>
                <c:formatCode>0.0</c:formatCode>
                <c:ptCount val="5"/>
                <c:pt idx="0">
                  <c:v>37.799999999999997</c:v>
                </c:pt>
                <c:pt idx="1">
                  <c:v>18.7</c:v>
                </c:pt>
                <c:pt idx="2">
                  <c:v>20.8</c:v>
                </c:pt>
                <c:pt idx="4">
                  <c:v>28.8</c:v>
                </c:pt>
              </c:numCache>
            </c:numRef>
          </c:val>
          <c:extLst>
            <c:ext xmlns:c16="http://schemas.microsoft.com/office/drawing/2014/chart" uri="{C3380CC4-5D6E-409C-BE32-E72D297353CC}">
              <c16:uniqueId val="{00000003-8919-4AAB-899D-522BAEC5DDE9}"/>
            </c:ext>
          </c:extLst>
        </c:ser>
        <c:ser>
          <c:idx val="1"/>
          <c:order val="2"/>
          <c:tx>
            <c:strRef>
              <c:f>'Gonorrhoea Prev KP'!$E$5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KP'!$B$6:$B$10</c:f>
              <c:strCache>
                <c:ptCount val="5"/>
                <c:pt idx="0">
                  <c:v>Direct 
FSW</c:v>
                </c:pt>
                <c:pt idx="1">
                  <c:v>Indirect 
FSW</c:v>
                </c:pt>
                <c:pt idx="2">
                  <c:v>MSM</c:v>
                </c:pt>
                <c:pt idx="3">
                  <c:v>PWID</c:v>
                </c:pt>
                <c:pt idx="4">
                  <c:v>TG</c:v>
                </c:pt>
              </c:strCache>
            </c:strRef>
          </c:cat>
          <c:val>
            <c:numRef>
              <c:f>'Gonorrhoea Prev KP'!$E$6:$E$10</c:f>
              <c:numCache>
                <c:formatCode>General</c:formatCode>
                <c:ptCount val="5"/>
                <c:pt idx="0">
                  <c:v>21.2</c:v>
                </c:pt>
                <c:pt idx="1">
                  <c:v>9.6999999999999993</c:v>
                </c:pt>
                <c:pt idx="2">
                  <c:v>12.7</c:v>
                </c:pt>
                <c:pt idx="4">
                  <c:v>12.2</c:v>
                </c:pt>
              </c:numCache>
            </c:numRef>
          </c:val>
          <c:extLst>
            <c:ext xmlns:c16="http://schemas.microsoft.com/office/drawing/2014/chart" uri="{C3380CC4-5D6E-409C-BE32-E72D297353CC}">
              <c16:uniqueId val="{00000004-8919-4AAB-899D-522BAEC5DDE9}"/>
            </c:ext>
          </c:extLst>
        </c:ser>
        <c:dLbls>
          <c:showLegendKey val="0"/>
          <c:showVal val="0"/>
          <c:showCatName val="0"/>
          <c:showSerName val="0"/>
          <c:showPercent val="0"/>
          <c:showBubbleSize val="0"/>
        </c:dLbls>
        <c:gapWidth val="90"/>
        <c:overlap val="-10"/>
        <c:axId val="158400512"/>
        <c:axId val="158402048"/>
      </c:barChart>
      <c:catAx>
        <c:axId val="158400512"/>
        <c:scaling>
          <c:orientation val="minMax"/>
        </c:scaling>
        <c:delete val="0"/>
        <c:axPos val="b"/>
        <c:numFmt formatCode="General" sourceLinked="1"/>
        <c:majorTickMark val="none"/>
        <c:minorTickMark val="none"/>
        <c:tickLblPos val="nextTo"/>
        <c:crossAx val="158402048"/>
        <c:crosses val="autoZero"/>
        <c:auto val="1"/>
        <c:lblAlgn val="ctr"/>
        <c:lblOffset val="100"/>
        <c:noMultiLvlLbl val="0"/>
      </c:catAx>
      <c:valAx>
        <c:axId val="158402048"/>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8538011695906429E-2"/>
              <c:y val="0.20851644345738835"/>
            </c:manualLayout>
          </c:layout>
          <c:overlay val="0"/>
        </c:title>
        <c:numFmt formatCode="0" sourceLinked="0"/>
        <c:majorTickMark val="none"/>
        <c:minorTickMark val="none"/>
        <c:tickLblPos val="nextTo"/>
        <c:crossAx val="158400512"/>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barChart>
        <c:barDir val="col"/>
        <c:grouping val="clustered"/>
        <c:varyColors val="0"/>
        <c:ser>
          <c:idx val="2"/>
          <c:order val="0"/>
          <c:tx>
            <c:strRef>
              <c:f>'Gonorrhoea Prev KP'!$K$5</c:f>
              <c:strCache>
                <c:ptCount val="1"/>
                <c:pt idx="0">
                  <c:v>2009</c:v>
                </c:pt>
              </c:strCache>
            </c:strRef>
          </c:tx>
          <c:spPr>
            <a:solidFill>
              <a:srgbClr val="00AEEF"/>
            </a:solidFill>
            <a:ln w="38100">
              <a:noFill/>
            </a:ln>
          </c:spPr>
          <c:invertIfNegative val="0"/>
          <c:dLbls>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308-4D26-8527-F4C12F1D4F1A}"/>
                </c:ext>
              </c:extLst>
            </c:dLbl>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KP'!$K$6:$K$10</c:f>
              <c:numCache>
                <c:formatCode>General</c:formatCode>
                <c:ptCount val="5"/>
                <c:pt idx="0" formatCode="0.0">
                  <c:v>34.799999999999997</c:v>
                </c:pt>
                <c:pt idx="1">
                  <c:v>21.8</c:v>
                </c:pt>
                <c:pt idx="2" formatCode="0">
                  <c:v>17</c:v>
                </c:pt>
                <c:pt idx="3" formatCode="0">
                  <c:v>0</c:v>
                </c:pt>
                <c:pt idx="4">
                  <c:v>29</c:v>
                </c:pt>
              </c:numCache>
            </c:numRef>
          </c:val>
          <c:extLst>
            <c:ext xmlns:c16="http://schemas.microsoft.com/office/drawing/2014/chart" uri="{C3380CC4-5D6E-409C-BE32-E72D297353CC}">
              <c16:uniqueId val="{00000001-5308-4D26-8527-F4C12F1D4F1A}"/>
            </c:ext>
          </c:extLst>
        </c:ser>
        <c:ser>
          <c:idx val="0"/>
          <c:order val="1"/>
          <c:tx>
            <c:strRef>
              <c:f>'Gonorrhoea Prev KP'!$L$5</c:f>
              <c:strCache>
                <c:ptCount val="1"/>
                <c:pt idx="0">
                  <c:v>2013</c:v>
                </c:pt>
              </c:strCache>
            </c:strRef>
          </c:tx>
          <c:spPr>
            <a:solidFill>
              <a:srgbClr val="88C540"/>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KP'!$J$6:$J$10</c:f>
              <c:strCache>
                <c:ptCount val="5"/>
                <c:pt idx="0">
                  <c:v>Direct
 FSW</c:v>
                </c:pt>
                <c:pt idx="1">
                  <c:v>Indirect
 FSW</c:v>
                </c:pt>
                <c:pt idx="2">
                  <c:v>MSM</c:v>
                </c:pt>
                <c:pt idx="3">
                  <c:v>PWID</c:v>
                </c:pt>
                <c:pt idx="4">
                  <c:v>TG</c:v>
                </c:pt>
              </c:strCache>
            </c:strRef>
          </c:cat>
          <c:val>
            <c:numRef>
              <c:f>'Gonorrhoea Prev KP'!$L$6:$L$10</c:f>
              <c:numCache>
                <c:formatCode>General</c:formatCode>
                <c:ptCount val="5"/>
                <c:pt idx="0">
                  <c:v>32.200000000000003</c:v>
                </c:pt>
                <c:pt idx="1">
                  <c:v>17.7</c:v>
                </c:pt>
                <c:pt idx="2">
                  <c:v>21.2</c:v>
                </c:pt>
                <c:pt idx="4">
                  <c:v>19.399999999999999</c:v>
                </c:pt>
              </c:numCache>
            </c:numRef>
          </c:val>
          <c:extLst>
            <c:ext xmlns:c16="http://schemas.microsoft.com/office/drawing/2014/chart" uri="{C3380CC4-5D6E-409C-BE32-E72D297353CC}">
              <c16:uniqueId val="{00000002-5308-4D26-8527-F4C12F1D4F1A}"/>
            </c:ext>
          </c:extLst>
        </c:ser>
        <c:dLbls>
          <c:showLegendKey val="0"/>
          <c:showVal val="0"/>
          <c:showCatName val="0"/>
          <c:showSerName val="0"/>
          <c:showPercent val="0"/>
          <c:showBubbleSize val="0"/>
        </c:dLbls>
        <c:gapWidth val="150"/>
        <c:overlap val="-10"/>
        <c:axId val="158585600"/>
        <c:axId val="158587136"/>
      </c:barChart>
      <c:catAx>
        <c:axId val="158585600"/>
        <c:scaling>
          <c:orientation val="minMax"/>
        </c:scaling>
        <c:delete val="0"/>
        <c:axPos val="b"/>
        <c:numFmt formatCode="General" sourceLinked="1"/>
        <c:majorTickMark val="none"/>
        <c:minorTickMark val="none"/>
        <c:tickLblPos val="nextTo"/>
        <c:crossAx val="158587136"/>
        <c:crosses val="autoZero"/>
        <c:auto val="1"/>
        <c:lblAlgn val="ctr"/>
        <c:lblOffset val="100"/>
        <c:noMultiLvlLbl val="0"/>
      </c:catAx>
      <c:valAx>
        <c:axId val="158587136"/>
        <c:scaling>
          <c:orientation val="minMax"/>
          <c:max val="4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4.4444452221251481E-3"/>
              <c:y val="0.26256874925810147"/>
            </c:manualLayout>
          </c:layout>
          <c:overlay val="0"/>
        </c:title>
        <c:numFmt formatCode="0" sourceLinked="0"/>
        <c:majorTickMark val="none"/>
        <c:minorTickMark val="none"/>
        <c:tickLblPos val="nextTo"/>
        <c:crossAx val="158585600"/>
        <c:crosses val="autoZero"/>
        <c:crossBetween val="between"/>
        <c:majorUnit val="10"/>
      </c:valAx>
    </c:plotArea>
    <c:legend>
      <c:legendPos val="t"/>
      <c:overlay val="0"/>
    </c:legend>
    <c:plotVisOnly val="1"/>
    <c:dispBlanksAs val="span"/>
    <c:showDLblsOverMax val="0"/>
  </c:chart>
  <c:spPr>
    <a:ln w="28575">
      <a:solidFill>
        <a:srgbClr val="88C540"/>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'Gonorrhoea Prev Direct FSW'!$B$5</c:f>
              <c:strCache>
                <c:ptCount val="1"/>
                <c:pt idx="0">
                  <c:v>2007</c:v>
                </c:pt>
              </c:strCache>
            </c:strRef>
          </c:tx>
          <c:spPr>
            <a:solidFill>
              <a:srgbClr val="F78E1E"/>
            </a:solidFill>
            <a:ln w="38100">
              <a:noFill/>
            </a:ln>
          </c:spPr>
          <c:invertIfNegative val="0"/>
          <c:dPt>
            <c:idx val="14"/>
            <c:invertIfNegative val="0"/>
            <c:bubble3D val="0"/>
            <c:spPr>
              <a:pattFill prst="dkUpDiag">
                <a:fgClr>
                  <a:srgbClr val="F78E1E"/>
                </a:fgClr>
                <a:bgClr>
                  <a:sysClr val="window" lastClr="FFFFFF"/>
                </a:bgClr>
              </a:pattFill>
              <a:ln w="38100">
                <a:noFill/>
              </a:ln>
            </c:spPr>
            <c:extLst>
              <c:ext xmlns:c16="http://schemas.microsoft.com/office/drawing/2014/chart" uri="{C3380CC4-5D6E-409C-BE32-E72D297353CC}">
                <c16:uniqueId val="{00000001-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FSW'!$B$6:$B$20</c:f>
              <c:numCache>
                <c:formatCode>General</c:formatCode>
                <c:ptCount val="15"/>
                <c:pt idx="0" formatCode="0.0">
                  <c:v>42</c:v>
                </c:pt>
                <c:pt idx="4">
                  <c:v>44</c:v>
                </c:pt>
                <c:pt idx="5">
                  <c:v>44</c:v>
                </c:pt>
                <c:pt idx="6">
                  <c:v>32</c:v>
                </c:pt>
                <c:pt idx="7">
                  <c:v>17</c:v>
                </c:pt>
                <c:pt idx="9">
                  <c:v>14</c:v>
                </c:pt>
                <c:pt idx="10">
                  <c:v>29</c:v>
                </c:pt>
                <c:pt idx="13">
                  <c:v>33</c:v>
                </c:pt>
                <c:pt idx="14">
                  <c:v>32</c:v>
                </c:pt>
              </c:numCache>
            </c:numRef>
          </c:val>
          <c:extLst>
            <c:ext xmlns:c16="http://schemas.microsoft.com/office/drawing/2014/chart" uri="{C3380CC4-5D6E-409C-BE32-E72D297353CC}">
              <c16:uniqueId val="{00000002-FD9D-4DDE-9C71-9FC5BECF263C}"/>
            </c:ext>
          </c:extLst>
        </c:ser>
        <c:ser>
          <c:idx val="0"/>
          <c:order val="1"/>
          <c:tx>
            <c:strRef>
              <c:f>'Gonorrhoea Prev Direct FSW'!$C$5</c:f>
              <c:strCache>
                <c:ptCount val="1"/>
                <c:pt idx="0">
                  <c:v>2011</c:v>
                </c:pt>
              </c:strCache>
            </c:strRef>
          </c:tx>
          <c:spPr>
            <a:solidFill>
              <a:srgbClr val="CDC884"/>
            </a:solidFill>
            <a:ln w="38100">
              <a:noFill/>
            </a:ln>
          </c:spPr>
          <c:invertIfNegative val="0"/>
          <c:dPt>
            <c:idx val="14"/>
            <c:invertIfNegative val="0"/>
            <c:bubble3D val="0"/>
            <c:spPr>
              <a:pattFill prst="dkUpDiag">
                <a:fgClr>
                  <a:srgbClr val="CDC884"/>
                </a:fgClr>
                <a:bgClr>
                  <a:sysClr val="window" lastClr="FFFFFF"/>
                </a:bgClr>
              </a:pattFill>
              <a:ln w="38100">
                <a:noFill/>
              </a:ln>
            </c:spPr>
            <c:extLst>
              <c:ext xmlns:c16="http://schemas.microsoft.com/office/drawing/2014/chart" uri="{C3380CC4-5D6E-409C-BE32-E72D297353CC}">
                <c16:uniqueId val="{00000004-FD9D-4DDE-9C71-9FC5BECF263C}"/>
              </c:ext>
            </c:extLst>
          </c:dPt>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FSW'!$C$6:$C$20</c:f>
              <c:numCache>
                <c:formatCode>0.0</c:formatCode>
                <c:ptCount val="15"/>
                <c:pt idx="0">
                  <c:v>25.91</c:v>
                </c:pt>
                <c:pt idx="1">
                  <c:v>48.4</c:v>
                </c:pt>
                <c:pt idx="2">
                  <c:v>28.49</c:v>
                </c:pt>
                <c:pt idx="3">
                  <c:v>42.4</c:v>
                </c:pt>
                <c:pt idx="4">
                  <c:v>35.479999999999997</c:v>
                </c:pt>
                <c:pt idx="5">
                  <c:v>48</c:v>
                </c:pt>
                <c:pt idx="6">
                  <c:v>38</c:v>
                </c:pt>
                <c:pt idx="7">
                  <c:v>31.6</c:v>
                </c:pt>
                <c:pt idx="8">
                  <c:v>36.4</c:v>
                </c:pt>
                <c:pt idx="9">
                  <c:v>31.2</c:v>
                </c:pt>
                <c:pt idx="10">
                  <c:v>44.18</c:v>
                </c:pt>
                <c:pt idx="11" formatCode="General">
                  <c:v>51.03</c:v>
                </c:pt>
                <c:pt idx="12">
                  <c:v>35.42</c:v>
                </c:pt>
                <c:pt idx="13">
                  <c:v>32.4</c:v>
                </c:pt>
                <c:pt idx="14">
                  <c:v>37.799999999999997</c:v>
                </c:pt>
              </c:numCache>
            </c:numRef>
          </c:val>
          <c:extLst>
            <c:ext xmlns:c16="http://schemas.microsoft.com/office/drawing/2014/chart" uri="{C3380CC4-5D6E-409C-BE32-E72D297353CC}">
              <c16:uniqueId val="{00000005-FD9D-4DDE-9C71-9FC5BECF263C}"/>
            </c:ext>
          </c:extLst>
        </c:ser>
        <c:ser>
          <c:idx val="1"/>
          <c:order val="2"/>
          <c:tx>
            <c:strRef>
              <c:f>'Gonorrhoea Prev Direct FSW'!$D$5</c:f>
              <c:strCache>
                <c:ptCount val="1"/>
                <c:pt idx="0">
                  <c:v>2015</c:v>
                </c:pt>
              </c:strCache>
            </c:strRef>
          </c:tx>
          <c:spPr>
            <a:solidFill>
              <a:srgbClr val="00A99A"/>
            </a:solidFill>
          </c:spPr>
          <c:invertIfNegative val="0"/>
          <c:dPt>
            <c:idx val="14"/>
            <c:invertIfNegative val="0"/>
            <c:bubble3D val="0"/>
            <c:spPr>
              <a:pattFill prst="dkUpDiag">
                <a:fgClr>
                  <a:srgbClr val="00A99A"/>
                </a:fgClr>
                <a:bgClr>
                  <a:sysClr val="window" lastClr="FFFFFF"/>
                </a:bgClr>
              </a:pattFill>
            </c:spPr>
            <c:extLst>
              <c:ext xmlns:c16="http://schemas.microsoft.com/office/drawing/2014/chart" uri="{C3380CC4-5D6E-409C-BE32-E72D297353CC}">
                <c16:uniqueId val="{00000007-FD9D-4DDE-9C71-9FC5BECF263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'Gonorrhoea Prev Direct FSW'!$A$6:$A$20</c:f>
              <c:strCache>
                <c:ptCount val="15"/>
                <c:pt idx="0">
                  <c:v>Deli Serdang</c:v>
                </c:pt>
                <c:pt idx="1">
                  <c:v>Kota Lampung</c:v>
                </c:pt>
                <c:pt idx="2">
                  <c:v>Batang</c:v>
                </c:pt>
                <c:pt idx="3">
                  <c:v>Kota Batam</c:v>
                </c:pt>
                <c:pt idx="4">
                  <c:v>Kota Jakarta Utara</c:v>
                </c:pt>
                <c:pt idx="5">
                  <c:v>Kota Bandung</c:v>
                </c:pt>
                <c:pt idx="6">
                  <c:v>Kota Semarang</c:v>
                </c:pt>
                <c:pt idx="7">
                  <c:v>Banyuwangi</c:v>
                </c:pt>
                <c:pt idx="8">
                  <c:v>Kota Malang</c:v>
                </c:pt>
                <c:pt idx="9">
                  <c:v>Kota Surabaya</c:v>
                </c:pt>
                <c:pt idx="10">
                  <c:v>Kota Denpasar</c:v>
                </c:pt>
                <c:pt idx="11">
                  <c:v>Kota Ambon</c:v>
                </c:pt>
                <c:pt idx="12">
                  <c:v>Waimena</c:v>
                </c:pt>
                <c:pt idx="13">
                  <c:v>Kota Jayapura</c:v>
                </c:pt>
                <c:pt idx="14">
                  <c:v>Indonesia</c:v>
                </c:pt>
              </c:strCache>
            </c:strRef>
          </c:cat>
          <c:val>
            <c:numRef>
              <c:f>'Gonorrhoea Prev Direct FSW'!$D$6:$D$20</c:f>
              <c:numCache>
                <c:formatCode>0.0</c:formatCode>
                <c:ptCount val="15"/>
                <c:pt idx="0" formatCode="General">
                  <c:v>4</c:v>
                </c:pt>
                <c:pt idx="1">
                  <c:v>27.71</c:v>
                </c:pt>
                <c:pt idx="2">
                  <c:v>25.76</c:v>
                </c:pt>
                <c:pt idx="3">
                  <c:v>25.76</c:v>
                </c:pt>
                <c:pt idx="4">
                  <c:v>34.15</c:v>
                </c:pt>
                <c:pt idx="5">
                  <c:v>33.06</c:v>
                </c:pt>
                <c:pt idx="6">
                  <c:v>10.8</c:v>
                </c:pt>
                <c:pt idx="7">
                  <c:v>26.53</c:v>
                </c:pt>
                <c:pt idx="8">
                  <c:v>16.170000000000002</c:v>
                </c:pt>
                <c:pt idx="9">
                  <c:v>16.87</c:v>
                </c:pt>
                <c:pt idx="10" formatCode="General">
                  <c:v>26</c:v>
                </c:pt>
                <c:pt idx="11">
                  <c:v>28.38</c:v>
                </c:pt>
                <c:pt idx="12">
                  <c:v>14.53</c:v>
                </c:pt>
                <c:pt idx="13">
                  <c:v>8.33</c:v>
                </c:pt>
                <c:pt idx="14">
                  <c:v>21.2</c:v>
                </c:pt>
              </c:numCache>
            </c:numRef>
          </c:val>
          <c:extLst>
            <c:ext xmlns:c16="http://schemas.microsoft.com/office/drawing/2014/chart" uri="{C3380CC4-5D6E-409C-BE32-E72D297353CC}">
              <c16:uniqueId val="{00000008-FD9D-4DDE-9C71-9FC5BECF263C}"/>
            </c:ext>
          </c:extLst>
        </c:ser>
        <c:dLbls>
          <c:showLegendKey val="0"/>
          <c:showVal val="0"/>
          <c:showCatName val="0"/>
          <c:showSerName val="0"/>
          <c:showPercent val="0"/>
          <c:showBubbleSize val="0"/>
        </c:dLbls>
        <c:gapWidth val="100"/>
        <c:axId val="158713728"/>
        <c:axId val="158715264"/>
      </c:barChart>
      <c:catAx>
        <c:axId val="158713728"/>
        <c:scaling>
          <c:orientation val="minMax"/>
        </c:scaling>
        <c:delete val="0"/>
        <c:axPos val="b"/>
        <c:numFmt formatCode="General" sourceLinked="1"/>
        <c:majorTickMark val="none"/>
        <c:minorTickMark val="none"/>
        <c:tickLblPos val="nextTo"/>
        <c:crossAx val="158715264"/>
        <c:crosses val="autoZero"/>
        <c:auto val="1"/>
        <c:lblAlgn val="ctr"/>
        <c:lblOffset val="100"/>
        <c:noMultiLvlLbl val="0"/>
      </c:catAx>
      <c:valAx>
        <c:axId val="158715264"/>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6.596153846153846E-2"/>
              <c:y val="9.3351372057694712E-2"/>
            </c:manualLayout>
          </c:layout>
          <c:overlay val="0"/>
        </c:title>
        <c:numFmt formatCode="0" sourceLinked="0"/>
        <c:majorTickMark val="none"/>
        <c:minorTickMark val="none"/>
        <c:tickLblPos val="nextTo"/>
        <c:crossAx val="158713728"/>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29484879190209E-2"/>
          <c:y val="0.18612229026927191"/>
          <c:w val="0.89151652112581281"/>
          <c:h val="0.62964907164382233"/>
        </c:manualLayout>
      </c:layout>
      <c:barChart>
        <c:barDir val="col"/>
        <c:grouping val="clustered"/>
        <c:varyColors val="0"/>
        <c:ser>
          <c:idx val="0"/>
          <c:order val="0"/>
          <c:tx>
            <c:strRef>
              <c:f>'Gonorrhoe prev Waria_2007-15'!$B$2</c:f>
              <c:strCache>
                <c:ptCount val="1"/>
                <c:pt idx="0">
                  <c:v>2007</c:v>
                </c:pt>
              </c:strCache>
            </c:strRef>
          </c:tx>
          <c:spPr>
            <a:solidFill>
              <a:srgbClr val="CDC884"/>
            </a:solidFill>
            <a:ln>
              <a:noFill/>
            </a:ln>
            <a:effectLst/>
          </c:spPr>
          <c:invertIfNegative val="0"/>
          <c:dPt>
            <c:idx val="0"/>
            <c:invertIfNegative val="0"/>
            <c:bubble3D val="0"/>
            <c:spPr>
              <a:pattFill prst="dkUpDiag">
                <a:fgClr>
                  <a:srgbClr val="CDC884"/>
                </a:fgClr>
                <a:bgClr>
                  <a:sysClr val="window" lastClr="FFFFFF"/>
                </a:bgClr>
              </a:pattFill>
              <a:ln>
                <a:noFill/>
              </a:ln>
              <a:effectLst/>
            </c:spPr>
            <c:extLst>
              <c:ext xmlns:c16="http://schemas.microsoft.com/office/drawing/2014/chart" uri="{C3380CC4-5D6E-409C-BE32-E72D297353CC}">
                <c16:uniqueId val="{00000001-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Waria_2007-15'!$B$3:$B$8</c:f>
              <c:numCache>
                <c:formatCode>General</c:formatCode>
                <c:ptCount val="6"/>
                <c:pt idx="0" formatCode="0.0">
                  <c:v>28.67</c:v>
                </c:pt>
                <c:pt idx="2" formatCode="0">
                  <c:v>29</c:v>
                </c:pt>
                <c:pt idx="3" formatCode="0">
                  <c:v>38</c:v>
                </c:pt>
                <c:pt idx="5" formatCode="0">
                  <c:v>19</c:v>
                </c:pt>
              </c:numCache>
            </c:numRef>
          </c:val>
          <c:extLst>
            <c:ext xmlns:c16="http://schemas.microsoft.com/office/drawing/2014/chart" uri="{C3380CC4-5D6E-409C-BE32-E72D297353CC}">
              <c16:uniqueId val="{00000002-E376-4B04-936A-E0C5A9D5E4C5}"/>
            </c:ext>
          </c:extLst>
        </c:ser>
        <c:ser>
          <c:idx val="1"/>
          <c:order val="1"/>
          <c:tx>
            <c:strRef>
              <c:f>'Gonorrhoe prev Waria_2007-15'!$C$2</c:f>
              <c:strCache>
                <c:ptCount val="1"/>
                <c:pt idx="0">
                  <c:v>2011</c:v>
                </c:pt>
              </c:strCache>
            </c:strRef>
          </c:tx>
          <c:spPr>
            <a:solidFill>
              <a:srgbClr val="F26B73"/>
            </a:solidFill>
            <a:ln>
              <a:noFill/>
            </a:ln>
            <a:effectLst/>
          </c:spPr>
          <c:invertIfNegative val="0"/>
          <c:dPt>
            <c:idx val="0"/>
            <c:invertIfNegative val="0"/>
            <c:bubble3D val="0"/>
            <c:spPr>
              <a:pattFill prst="dkUpDiag">
                <a:fgClr>
                  <a:srgbClr val="F26B73"/>
                </a:fgClr>
                <a:bgClr>
                  <a:sysClr val="window" lastClr="FFFFFF"/>
                </a:bgClr>
              </a:pattFill>
              <a:ln>
                <a:noFill/>
              </a:ln>
              <a:effectLst/>
            </c:spPr>
            <c:extLst>
              <c:ext xmlns:c16="http://schemas.microsoft.com/office/drawing/2014/chart" uri="{C3380CC4-5D6E-409C-BE32-E72D297353CC}">
                <c16:uniqueId val="{00000004-E376-4B04-936A-E0C5A9D5E4C5}"/>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Waria_2007-15'!$C$3:$C$8</c:f>
              <c:numCache>
                <c:formatCode>0.0</c:formatCode>
                <c:ptCount val="6"/>
                <c:pt idx="0">
                  <c:v>21.85</c:v>
                </c:pt>
                <c:pt idx="1">
                  <c:v>25.2</c:v>
                </c:pt>
                <c:pt idx="2">
                  <c:v>38.4</c:v>
                </c:pt>
                <c:pt idx="3">
                  <c:v>22.35</c:v>
                </c:pt>
                <c:pt idx="4">
                  <c:v>29.2</c:v>
                </c:pt>
                <c:pt idx="5">
                  <c:v>24.4</c:v>
                </c:pt>
              </c:numCache>
            </c:numRef>
          </c:val>
          <c:extLst>
            <c:ext xmlns:c16="http://schemas.microsoft.com/office/drawing/2014/chart" uri="{C3380CC4-5D6E-409C-BE32-E72D297353CC}">
              <c16:uniqueId val="{00000005-E376-4B04-936A-E0C5A9D5E4C5}"/>
            </c:ext>
          </c:extLst>
        </c:ser>
        <c:ser>
          <c:idx val="2"/>
          <c:order val="2"/>
          <c:tx>
            <c:strRef>
              <c:f>'Gonorrhoe prev Waria_2007-15'!$D$2</c:f>
              <c:strCache>
                <c:ptCount val="1"/>
                <c:pt idx="0">
                  <c:v>2015</c:v>
                </c:pt>
              </c:strCache>
            </c:strRef>
          </c:tx>
          <c:spPr>
            <a:solidFill>
              <a:srgbClr val="00A99A"/>
            </a:solidFill>
            <a:ln>
              <a:noFill/>
            </a:ln>
          </c:spPr>
          <c:invertIfNegative val="0"/>
          <c:dPt>
            <c:idx val="0"/>
            <c:invertIfNegative val="0"/>
            <c:bubble3D val="0"/>
            <c:spPr>
              <a:pattFill prst="dkUpDiag">
                <a:fgClr>
                  <a:srgbClr val="00A99A"/>
                </a:fgClr>
                <a:bgClr>
                  <a:sysClr val="window" lastClr="FFFFFF"/>
                </a:bgClr>
              </a:pattFill>
              <a:ln>
                <a:noFill/>
              </a:ln>
            </c:spPr>
            <c:extLst>
              <c:ext xmlns:c16="http://schemas.microsoft.com/office/drawing/2014/chart" uri="{C3380CC4-5D6E-409C-BE32-E72D297353CC}">
                <c16:uniqueId val="{00000007-E376-4B04-936A-E0C5A9D5E4C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'Gonorrhoe prev Waria_2007-15'!$A$3:$A$8</c:f>
              <c:strCache>
                <c:ptCount val="6"/>
                <c:pt idx="0">
                  <c:v>Indonesia</c:v>
                </c:pt>
                <c:pt idx="1">
                  <c:v>DKI Jakarta</c:v>
                </c:pt>
                <c:pt idx="2">
                  <c:v>Kota Bandung</c:v>
                </c:pt>
                <c:pt idx="3">
                  <c:v>Kota Semarang</c:v>
                </c:pt>
                <c:pt idx="4">
                  <c:v>Kota Malang</c:v>
                </c:pt>
                <c:pt idx="5">
                  <c:v>Kota Surabaya</c:v>
                </c:pt>
              </c:strCache>
            </c:strRef>
          </c:cat>
          <c:val>
            <c:numRef>
              <c:f>'Gonorrhoe prev Waria_2007-15'!$D$3:$D$8</c:f>
              <c:numCache>
                <c:formatCode>0.0</c:formatCode>
                <c:ptCount val="6"/>
                <c:pt idx="0">
                  <c:v>12.22</c:v>
                </c:pt>
                <c:pt idx="1">
                  <c:v>11.24</c:v>
                </c:pt>
                <c:pt idx="2">
                  <c:v>14.86</c:v>
                </c:pt>
                <c:pt idx="3">
                  <c:v>11.11</c:v>
                </c:pt>
                <c:pt idx="4">
                  <c:v>15.17</c:v>
                </c:pt>
                <c:pt idx="5">
                  <c:v>8.8000000000000007</c:v>
                </c:pt>
              </c:numCache>
            </c:numRef>
          </c:val>
          <c:extLst>
            <c:ext xmlns:c16="http://schemas.microsoft.com/office/drawing/2014/chart" uri="{C3380CC4-5D6E-409C-BE32-E72D297353CC}">
              <c16:uniqueId val="{00000008-E376-4B04-936A-E0C5A9D5E4C5}"/>
            </c:ext>
          </c:extLst>
        </c:ser>
        <c:dLbls>
          <c:showLegendKey val="0"/>
          <c:showVal val="0"/>
          <c:showCatName val="0"/>
          <c:showSerName val="0"/>
          <c:showPercent val="0"/>
          <c:showBubbleSize val="0"/>
        </c:dLbls>
        <c:gapWidth val="219"/>
        <c:axId val="158899584"/>
        <c:axId val="158909568"/>
      </c:barChart>
      <c:catAx>
        <c:axId val="15889958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909568"/>
        <c:crosses val="autoZero"/>
        <c:auto val="1"/>
        <c:lblAlgn val="ctr"/>
        <c:lblOffset val="100"/>
        <c:noMultiLvlLbl val="0"/>
      </c:catAx>
      <c:valAx>
        <c:axId val="158909568"/>
        <c:scaling>
          <c:orientation val="minMax"/>
          <c:max val="40"/>
          <c:min val="0"/>
        </c:scaling>
        <c:delete val="0"/>
        <c:axPos val="l"/>
        <c:title>
          <c:tx>
            <c:rich>
              <a:bodyPr rot="0" vert="horz"/>
              <a:lstStyle/>
              <a:p>
                <a:pPr>
                  <a:defRPr/>
                </a:pPr>
                <a:r>
                  <a:rPr lang="en-US"/>
                  <a:t>%</a:t>
                </a:r>
              </a:p>
            </c:rich>
          </c:tx>
          <c:layout>
            <c:manualLayout>
              <c:xMode val="edge"/>
              <c:yMode val="edge"/>
              <c:x val="6.8615975979987906E-2"/>
              <c:y val="0.15048386312822007"/>
            </c:manualLayout>
          </c:layout>
          <c:overlay val="0"/>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8899584"/>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61174795985436"/>
          <c:y val="0.11561831213406017"/>
          <c:w val="0.82584781293598919"/>
          <c:h val="0.6049270341207349"/>
        </c:manualLayout>
      </c:layout>
      <c:barChart>
        <c:barDir val="col"/>
        <c:grouping val="clustered"/>
        <c:varyColors val="0"/>
        <c:ser>
          <c:idx val="0"/>
          <c:order val="0"/>
          <c:tx>
            <c:strRef>
              <c:f>'Reported Cases Data'!$B$2</c:f>
              <c:strCache>
                <c:ptCount val="1"/>
                <c:pt idx="0">
                  <c:v>HIV infections</c:v>
                </c:pt>
              </c:strCache>
            </c:strRef>
          </c:tx>
          <c:spPr>
            <a:solidFill>
              <a:srgbClr val="00AEEF"/>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4B-48B0-B05B-417D911ACC47}"/>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4B-48B0-B05B-417D911AC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Data'!$A$21:$A$29</c:f>
              <c:strCache>
                <c:ptCount val="9"/>
                <c:pt idx="0">
                  <c:v> 1987-2005</c:v>
                </c:pt>
                <c:pt idx="1">
                  <c:v>2006</c:v>
                </c:pt>
                <c:pt idx="2">
                  <c:v>2007</c:v>
                </c:pt>
                <c:pt idx="3">
                  <c:v>2008</c:v>
                </c:pt>
                <c:pt idx="4">
                  <c:v>2009</c:v>
                </c:pt>
                <c:pt idx="5">
                  <c:v>2010</c:v>
                </c:pt>
                <c:pt idx="6">
                  <c:v>2011</c:v>
                </c:pt>
                <c:pt idx="7">
                  <c:v>2012</c:v>
                </c:pt>
                <c:pt idx="8">
                  <c:v>2013</c:v>
                </c:pt>
              </c:strCache>
            </c:strRef>
          </c:cat>
          <c:val>
            <c:numRef>
              <c:f>'Reported Cases Data'!$B$21:$B$29</c:f>
              <c:numCache>
                <c:formatCode>_-* #,##0_-;\-* #,##0_-;_-* "-"??_-;_-@_-</c:formatCode>
                <c:ptCount val="9"/>
                <c:pt idx="0">
                  <c:v>859</c:v>
                </c:pt>
                <c:pt idx="1">
                  <c:v>7195</c:v>
                </c:pt>
                <c:pt idx="2">
                  <c:v>6048</c:v>
                </c:pt>
                <c:pt idx="3">
                  <c:v>10362</c:v>
                </c:pt>
                <c:pt idx="4">
                  <c:v>9793</c:v>
                </c:pt>
                <c:pt idx="5">
                  <c:v>21591</c:v>
                </c:pt>
                <c:pt idx="6">
                  <c:v>21031</c:v>
                </c:pt>
                <c:pt idx="7">
                  <c:v>21511</c:v>
                </c:pt>
                <c:pt idx="8">
                  <c:v>29037</c:v>
                </c:pt>
              </c:numCache>
            </c:numRef>
          </c:val>
          <c:extLst>
            <c:ext xmlns:c16="http://schemas.microsoft.com/office/drawing/2014/chart" uri="{C3380CC4-5D6E-409C-BE32-E72D297353CC}">
              <c16:uniqueId val="{00000002-3A4B-48B0-B05B-417D911ACC47}"/>
            </c:ext>
          </c:extLst>
        </c:ser>
        <c:ser>
          <c:idx val="1"/>
          <c:order val="1"/>
          <c:tx>
            <c:strRef>
              <c:f>'Reported Cases Data'!$C$2</c:f>
              <c:strCache>
                <c:ptCount val="1"/>
                <c:pt idx="0">
                  <c:v>AIDS cases</c:v>
                </c:pt>
              </c:strCache>
            </c:strRef>
          </c:tx>
          <c:spPr>
            <a:solidFill>
              <a:srgbClr val="E31837"/>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4B-48B0-B05B-417D911ACC47}"/>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4B-48B0-B05B-417D911AC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'Reported Cases Data'!$A$21:$A$29</c:f>
              <c:strCache>
                <c:ptCount val="9"/>
                <c:pt idx="0">
                  <c:v> 1987-2005</c:v>
                </c:pt>
                <c:pt idx="1">
                  <c:v>2006</c:v>
                </c:pt>
                <c:pt idx="2">
                  <c:v>2007</c:v>
                </c:pt>
                <c:pt idx="3">
                  <c:v>2008</c:v>
                </c:pt>
                <c:pt idx="4">
                  <c:v>2009</c:v>
                </c:pt>
                <c:pt idx="5">
                  <c:v>2010</c:v>
                </c:pt>
                <c:pt idx="6">
                  <c:v>2011</c:v>
                </c:pt>
                <c:pt idx="7">
                  <c:v>2012</c:v>
                </c:pt>
                <c:pt idx="8">
                  <c:v>2013</c:v>
                </c:pt>
              </c:strCache>
            </c:strRef>
          </c:cat>
          <c:val>
            <c:numRef>
              <c:f>'Reported Cases Data'!$C$21:$C$29</c:f>
              <c:numCache>
                <c:formatCode>_-* #,##0_-;\-* #,##0_-;_-* "-"??_-;_-@_-</c:formatCode>
                <c:ptCount val="9"/>
                <c:pt idx="0">
                  <c:v>5003</c:v>
                </c:pt>
                <c:pt idx="1">
                  <c:v>3531</c:v>
                </c:pt>
                <c:pt idx="2">
                  <c:v>4462</c:v>
                </c:pt>
                <c:pt idx="3">
                  <c:v>4995</c:v>
                </c:pt>
                <c:pt idx="4">
                  <c:v>5986</c:v>
                </c:pt>
                <c:pt idx="5">
                  <c:v>6867</c:v>
                </c:pt>
                <c:pt idx="6">
                  <c:v>7286</c:v>
                </c:pt>
                <c:pt idx="7">
                  <c:v>8610</c:v>
                </c:pt>
                <c:pt idx="8">
                  <c:v>5608</c:v>
                </c:pt>
              </c:numCache>
            </c:numRef>
          </c:val>
          <c:extLst>
            <c:ext xmlns:c16="http://schemas.microsoft.com/office/drawing/2014/chart" uri="{C3380CC4-5D6E-409C-BE32-E72D297353CC}">
              <c16:uniqueId val="{00000005-3A4B-48B0-B05B-417D911ACC47}"/>
            </c:ext>
          </c:extLst>
        </c:ser>
        <c:dLbls>
          <c:showLegendKey val="0"/>
          <c:showVal val="0"/>
          <c:showCatName val="0"/>
          <c:showSerName val="0"/>
          <c:showPercent val="0"/>
          <c:showBubbleSize val="0"/>
        </c:dLbls>
        <c:gapWidth val="80"/>
        <c:axId val="159017984"/>
        <c:axId val="159027968"/>
      </c:barChart>
      <c:catAx>
        <c:axId val="159017984"/>
        <c:scaling>
          <c:orientation val="minMax"/>
        </c:scaling>
        <c:delete val="0"/>
        <c:axPos val="b"/>
        <c:numFmt formatCode="General" sourceLinked="1"/>
        <c:majorTickMark val="out"/>
        <c:minorTickMark val="none"/>
        <c:tickLblPos val="nextTo"/>
        <c:txPr>
          <a:bodyPr rot="-1860000" vert="horz"/>
          <a:lstStyle/>
          <a:p>
            <a:pPr>
              <a:defRPr/>
            </a:pPr>
            <a:endParaRPr lang="en-US"/>
          </a:p>
        </c:txPr>
        <c:crossAx val="159027968"/>
        <c:crosses val="autoZero"/>
        <c:auto val="1"/>
        <c:lblAlgn val="ctr"/>
        <c:lblOffset val="100"/>
        <c:noMultiLvlLbl val="0"/>
      </c:catAx>
      <c:valAx>
        <c:axId val="159027968"/>
        <c:scaling>
          <c:orientation val="minMax"/>
          <c:min val="0"/>
        </c:scaling>
        <c:delete val="0"/>
        <c:axPos val="l"/>
        <c:title>
          <c:tx>
            <c:rich>
              <a:bodyPr rot="-5400000" vert="horz"/>
              <a:lstStyle/>
              <a:p>
                <a:pPr>
                  <a:defRPr/>
                </a:pPr>
                <a:r>
                  <a:rPr lang="en-GB"/>
                  <a:t>Number</a:t>
                </a:r>
              </a:p>
            </c:rich>
          </c:tx>
          <c:layout>
            <c:manualLayout>
              <c:xMode val="edge"/>
              <c:yMode val="edge"/>
              <c:x val="6.8690657763863655E-3"/>
              <c:y val="0.27129343832020997"/>
            </c:manualLayout>
          </c:layout>
          <c:overlay val="0"/>
        </c:title>
        <c:numFmt formatCode="_-* #,##0_-;\-* #,##0_-;_-* &quot;-&quot;??_-;_-@_-" sourceLinked="1"/>
        <c:majorTickMark val="out"/>
        <c:minorTickMark val="none"/>
        <c:tickLblPos val="nextTo"/>
        <c:crossAx val="159017984"/>
        <c:crosses val="autoZero"/>
        <c:crossBetween val="between"/>
      </c:valAx>
    </c:plotArea>
    <c:legend>
      <c:legendPos val="t"/>
      <c:layout>
        <c:manualLayout>
          <c:xMode val="edge"/>
          <c:yMode val="edge"/>
          <c:x val="0.13944483689038467"/>
          <c:y val="0.10324857830271215"/>
          <c:w val="0.59882045623214464"/>
          <c:h val="0.15243438320209973"/>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57775590551182E-2"/>
          <c:y val="4.085646661099155E-2"/>
          <c:w val="0.60420781386701661"/>
          <c:h val="0.86165528739601072"/>
        </c:manualLayout>
      </c:layout>
      <c:barChart>
        <c:barDir val="col"/>
        <c:grouping val="percentStacked"/>
        <c:varyColors val="0"/>
        <c:ser>
          <c:idx val="0"/>
          <c:order val="0"/>
          <c:tx>
            <c:strRef>
              <c:f>'reported new cases'!$B$88</c:f>
              <c:strCache>
                <c:ptCount val="1"/>
                <c:pt idx="0">
                  <c:v>Injecting drug use</c:v>
                </c:pt>
              </c:strCache>
            </c:strRef>
          </c:tx>
          <c:spPr>
            <a:solidFill>
              <a:srgbClr val="E31837"/>
            </a:solidFill>
            <a:ln>
              <a:noFill/>
            </a:ln>
          </c:spPr>
          <c:invertIfNegative val="0"/>
          <c:cat>
            <c:strRef>
              <c:f>'reported new cases'!$C$87:$F$87</c:f>
              <c:strCache>
                <c:ptCount val="4"/>
                <c:pt idx="0">
                  <c:v>2010</c:v>
                </c:pt>
                <c:pt idx="1">
                  <c:v>2011</c:v>
                </c:pt>
                <c:pt idx="2">
                  <c:v>2012</c:v>
                </c:pt>
                <c:pt idx="3">
                  <c:v>2013</c:v>
                </c:pt>
              </c:strCache>
            </c:strRef>
          </c:cat>
          <c:val>
            <c:numRef>
              <c:f>'reported new cases'!$C$88:$F$88</c:f>
              <c:numCache>
                <c:formatCode>_(* #,##0_);_(* \(#,##0\);_(* "-"??_);_(@_)</c:formatCode>
                <c:ptCount val="4"/>
                <c:pt idx="0">
                  <c:v>2780</c:v>
                </c:pt>
                <c:pt idx="1">
                  <c:v>3299</c:v>
                </c:pt>
                <c:pt idx="2">
                  <c:v>2461</c:v>
                </c:pt>
                <c:pt idx="3" formatCode="General">
                  <c:v>2675</c:v>
                </c:pt>
              </c:numCache>
            </c:numRef>
          </c:val>
          <c:extLst>
            <c:ext xmlns:c16="http://schemas.microsoft.com/office/drawing/2014/chart" uri="{C3380CC4-5D6E-409C-BE32-E72D297353CC}">
              <c16:uniqueId val="{00000000-4B68-49D8-9431-C10E36C3B94F}"/>
            </c:ext>
          </c:extLst>
        </c:ser>
        <c:ser>
          <c:idx val="1"/>
          <c:order val="1"/>
          <c:tx>
            <c:strRef>
              <c:f>'reported new cases'!$B$89</c:f>
              <c:strCache>
                <c:ptCount val="1"/>
                <c:pt idx="0">
                  <c:v>Heterosexual</c:v>
                </c:pt>
              </c:strCache>
            </c:strRef>
          </c:tx>
          <c:spPr>
            <a:solidFill>
              <a:srgbClr val="00AEEF"/>
            </a:solidFill>
            <a:ln>
              <a:noFill/>
            </a:ln>
          </c:spPr>
          <c:invertIfNegative val="0"/>
          <c:cat>
            <c:strRef>
              <c:f>'reported new cases'!$C$87:$F$87</c:f>
              <c:strCache>
                <c:ptCount val="4"/>
                <c:pt idx="0">
                  <c:v>2010</c:v>
                </c:pt>
                <c:pt idx="1">
                  <c:v>2011</c:v>
                </c:pt>
                <c:pt idx="2">
                  <c:v>2012</c:v>
                </c:pt>
                <c:pt idx="3">
                  <c:v>2013</c:v>
                </c:pt>
              </c:strCache>
            </c:strRef>
          </c:cat>
          <c:val>
            <c:numRef>
              <c:f>'reported new cases'!$C$89:$F$89</c:f>
              <c:numCache>
                <c:formatCode>_(* #,##0_);_(* \(#,##0\);_(* "-"??_);_(@_)</c:formatCode>
                <c:ptCount val="4"/>
                <c:pt idx="0">
                  <c:v>6623</c:v>
                </c:pt>
                <c:pt idx="1">
                  <c:v>10668</c:v>
                </c:pt>
                <c:pt idx="2">
                  <c:v>10825</c:v>
                </c:pt>
                <c:pt idx="3" formatCode="General">
                  <c:v>14793</c:v>
                </c:pt>
              </c:numCache>
            </c:numRef>
          </c:val>
          <c:extLst>
            <c:ext xmlns:c16="http://schemas.microsoft.com/office/drawing/2014/chart" uri="{C3380CC4-5D6E-409C-BE32-E72D297353CC}">
              <c16:uniqueId val="{00000001-4B68-49D8-9431-C10E36C3B94F}"/>
            </c:ext>
          </c:extLst>
        </c:ser>
        <c:ser>
          <c:idx val="2"/>
          <c:order val="2"/>
          <c:tx>
            <c:strRef>
              <c:f>'reported new cases'!$B$90</c:f>
              <c:strCache>
                <c:ptCount val="1"/>
                <c:pt idx="0">
                  <c:v>Male-to-male sex</c:v>
                </c:pt>
              </c:strCache>
            </c:strRef>
          </c:tx>
          <c:spPr>
            <a:solidFill>
              <a:srgbClr val="88C540"/>
            </a:solidFill>
            <a:ln>
              <a:noFill/>
            </a:ln>
          </c:spPr>
          <c:invertIfNegative val="0"/>
          <c:cat>
            <c:strRef>
              <c:f>'reported new cases'!$C$87:$F$87</c:f>
              <c:strCache>
                <c:ptCount val="4"/>
                <c:pt idx="0">
                  <c:v>2010</c:v>
                </c:pt>
                <c:pt idx="1">
                  <c:v>2011</c:v>
                </c:pt>
                <c:pt idx="2">
                  <c:v>2012</c:v>
                </c:pt>
                <c:pt idx="3">
                  <c:v>2013</c:v>
                </c:pt>
              </c:strCache>
            </c:strRef>
          </c:cat>
          <c:val>
            <c:numRef>
              <c:f>'reported new cases'!$C$90:$F$90</c:f>
              <c:numCache>
                <c:formatCode>_(* #,##0_);_(* \(#,##0\);_(* "-"??_);_(@_)</c:formatCode>
                <c:ptCount val="4"/>
                <c:pt idx="0">
                  <c:v>506</c:v>
                </c:pt>
                <c:pt idx="1">
                  <c:v>1040</c:v>
                </c:pt>
                <c:pt idx="2">
                  <c:v>1514</c:v>
                </c:pt>
                <c:pt idx="3" formatCode="General">
                  <c:v>3287</c:v>
                </c:pt>
              </c:numCache>
            </c:numRef>
          </c:val>
          <c:extLst>
            <c:ext xmlns:c16="http://schemas.microsoft.com/office/drawing/2014/chart" uri="{C3380CC4-5D6E-409C-BE32-E72D297353CC}">
              <c16:uniqueId val="{00000002-4B68-49D8-9431-C10E36C3B94F}"/>
            </c:ext>
          </c:extLst>
        </c:ser>
        <c:ser>
          <c:idx val="3"/>
          <c:order val="3"/>
          <c:tx>
            <c:strRef>
              <c:f>'reported new cases'!$B$91</c:f>
              <c:strCache>
                <c:ptCount val="1"/>
                <c:pt idx="0">
                  <c:v>Other</c:v>
                </c:pt>
              </c:strCache>
            </c:strRef>
          </c:tx>
          <c:spPr>
            <a:solidFill>
              <a:schemeClr val="bg1">
                <a:lumMod val="50000"/>
              </a:schemeClr>
            </a:solidFill>
          </c:spPr>
          <c:invertIfNegative val="0"/>
          <c:cat>
            <c:strRef>
              <c:f>'reported new cases'!$C$87:$F$87</c:f>
              <c:strCache>
                <c:ptCount val="4"/>
                <c:pt idx="0">
                  <c:v>2010</c:v>
                </c:pt>
                <c:pt idx="1">
                  <c:v>2011</c:v>
                </c:pt>
                <c:pt idx="2">
                  <c:v>2012</c:v>
                </c:pt>
                <c:pt idx="3">
                  <c:v>2013</c:v>
                </c:pt>
              </c:strCache>
            </c:strRef>
          </c:cat>
          <c:val>
            <c:numRef>
              <c:f>'reported new cases'!$C$91:$F$91</c:f>
              <c:numCache>
                <c:formatCode>_(* #,##0_);_(* \(#,##0\);_(* "-"??_);_(@_)</c:formatCode>
                <c:ptCount val="4"/>
                <c:pt idx="0">
                  <c:v>4362</c:v>
                </c:pt>
                <c:pt idx="1">
                  <c:v>6549</c:v>
                </c:pt>
                <c:pt idx="2">
                  <c:v>6903</c:v>
                </c:pt>
                <c:pt idx="3" formatCode="General">
                  <c:v>8499</c:v>
                </c:pt>
              </c:numCache>
            </c:numRef>
          </c:val>
          <c:extLst>
            <c:ext xmlns:c16="http://schemas.microsoft.com/office/drawing/2014/chart" uri="{C3380CC4-5D6E-409C-BE32-E72D297353CC}">
              <c16:uniqueId val="{00000003-4B68-49D8-9431-C10E36C3B94F}"/>
            </c:ext>
          </c:extLst>
        </c:ser>
        <c:dLbls>
          <c:showLegendKey val="0"/>
          <c:showVal val="0"/>
          <c:showCatName val="0"/>
          <c:showSerName val="0"/>
          <c:showPercent val="0"/>
          <c:showBubbleSize val="0"/>
        </c:dLbls>
        <c:gapWidth val="26"/>
        <c:overlap val="100"/>
        <c:axId val="159115904"/>
        <c:axId val="159134080"/>
      </c:barChart>
      <c:catAx>
        <c:axId val="159115904"/>
        <c:scaling>
          <c:orientation val="minMax"/>
        </c:scaling>
        <c:delete val="0"/>
        <c:axPos val="b"/>
        <c:numFmt formatCode="General" sourceLinked="1"/>
        <c:majorTickMark val="out"/>
        <c:minorTickMark val="none"/>
        <c:tickLblPos val="nextTo"/>
        <c:crossAx val="159134080"/>
        <c:crosses val="autoZero"/>
        <c:auto val="1"/>
        <c:lblAlgn val="ctr"/>
        <c:lblOffset val="100"/>
        <c:noMultiLvlLbl val="0"/>
      </c:catAx>
      <c:valAx>
        <c:axId val="159134080"/>
        <c:scaling>
          <c:orientation val="minMax"/>
        </c:scaling>
        <c:delete val="0"/>
        <c:axPos val="l"/>
        <c:numFmt formatCode="0%" sourceLinked="1"/>
        <c:majorTickMark val="out"/>
        <c:minorTickMark val="none"/>
        <c:tickLblPos val="nextTo"/>
        <c:crossAx val="159115904"/>
        <c:crosses val="autoZero"/>
        <c:crossBetween val="between"/>
      </c:valAx>
    </c:plotArea>
    <c:legend>
      <c:legendPos val="r"/>
      <c:layout>
        <c:manualLayout>
          <c:xMode val="edge"/>
          <c:yMode val="edge"/>
          <c:x val="0.73437278899920122"/>
          <c:y val="0.17822427167314422"/>
          <c:w val="0.25475764578340748"/>
          <c:h val="0.5351957729740146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0743822116577"/>
          <c:y val="8.725424488977411E-2"/>
          <c:w val="0.75068167186648838"/>
          <c:h val="0.74400785838159889"/>
        </c:manualLayout>
      </c:layout>
      <c:lineChart>
        <c:grouping val="standard"/>
        <c:varyColors val="0"/>
        <c:ser>
          <c:idx val="0"/>
          <c:order val="0"/>
          <c:tx>
            <c:strRef>
              <c:f>KP_RB_data!$A$4</c:f>
              <c:strCache>
                <c:ptCount val="1"/>
                <c:pt idx="0">
                  <c:v>FSW</c:v>
                </c:pt>
              </c:strCache>
            </c:strRef>
          </c:tx>
          <c:spPr>
            <a:ln w="38100">
              <a:solidFill>
                <a:srgbClr val="00A99A"/>
              </a:solidFill>
            </a:ln>
          </c:spPr>
          <c:marker>
            <c:symbol val="none"/>
          </c:marker>
          <c:dLbls>
            <c:dLbl>
              <c:idx val="0"/>
              <c:layout>
                <c:manualLayout>
                  <c:x val="-7.8616352201257862E-3"/>
                  <c:y val="-3.5461002809237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2B-41A7-A17C-185E3E5CEEF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2B-41A7-A17C-185E3E5CEE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KP_RB_data!$C$3:$F$3</c:f>
              <c:numCache>
                <c:formatCode>General</c:formatCode>
                <c:ptCount val="4"/>
                <c:pt idx="0">
                  <c:v>2004</c:v>
                </c:pt>
                <c:pt idx="1">
                  <c:v>2007</c:v>
                </c:pt>
                <c:pt idx="2">
                  <c:v>2011</c:v>
                </c:pt>
                <c:pt idx="3">
                  <c:v>2015</c:v>
                </c:pt>
              </c:numCache>
            </c:numRef>
          </c:cat>
          <c:val>
            <c:numRef>
              <c:f>KP_RB_data!$C$4:$F$4</c:f>
              <c:numCache>
                <c:formatCode>0</c:formatCode>
                <c:ptCount val="4"/>
                <c:pt idx="0">
                  <c:v>56.2</c:v>
                </c:pt>
                <c:pt idx="1">
                  <c:v>65.98</c:v>
                </c:pt>
                <c:pt idx="2">
                  <c:v>59.9</c:v>
                </c:pt>
                <c:pt idx="3">
                  <c:v>68</c:v>
                </c:pt>
              </c:numCache>
            </c:numRef>
          </c:val>
          <c:smooth val="0"/>
          <c:extLst>
            <c:ext xmlns:c16="http://schemas.microsoft.com/office/drawing/2014/chart" uri="{C3380CC4-5D6E-409C-BE32-E72D297353CC}">
              <c16:uniqueId val="{00000002-F62B-41A7-A17C-185E3E5CEEF4}"/>
            </c:ext>
          </c:extLst>
        </c:ser>
        <c:ser>
          <c:idx val="1"/>
          <c:order val="1"/>
          <c:tx>
            <c:strRef>
              <c:f>KP_RB_data!$A$5</c:f>
              <c:strCache>
                <c:ptCount val="1"/>
                <c:pt idx="0">
                  <c:v>MSM</c:v>
                </c:pt>
              </c:strCache>
            </c:strRef>
          </c:tx>
          <c:spPr>
            <a:ln w="38100">
              <a:solidFill>
                <a:srgbClr val="F78E1E"/>
              </a:solidFill>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3-F62B-41A7-A17C-185E3E5CEEF4}"/>
                </c:ext>
              </c:extLst>
            </c:dLbl>
            <c:dLbl>
              <c:idx val="2"/>
              <c:delete val="1"/>
              <c:extLst>
                <c:ext xmlns:c15="http://schemas.microsoft.com/office/drawing/2012/chart" uri="{CE6537A1-D6FC-4f65-9D91-7224C49458BB}"/>
                <c:ext xmlns:c16="http://schemas.microsoft.com/office/drawing/2014/chart" uri="{C3380CC4-5D6E-409C-BE32-E72D297353CC}">
                  <c16:uniqueId val="{00000000-F82C-447D-9A55-565AAA1E5FB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KP_RB_data!$C$3:$F$3</c:f>
              <c:numCache>
                <c:formatCode>General</c:formatCode>
                <c:ptCount val="4"/>
                <c:pt idx="0">
                  <c:v>2004</c:v>
                </c:pt>
                <c:pt idx="1">
                  <c:v>2007</c:v>
                </c:pt>
                <c:pt idx="2">
                  <c:v>2011</c:v>
                </c:pt>
                <c:pt idx="3">
                  <c:v>2015</c:v>
                </c:pt>
              </c:numCache>
            </c:numRef>
          </c:cat>
          <c:val>
            <c:numRef>
              <c:f>KP_RB_data!$C$5:$F$5</c:f>
              <c:numCache>
                <c:formatCode>0</c:formatCode>
                <c:ptCount val="4"/>
                <c:pt idx="0">
                  <c:v>56.4</c:v>
                </c:pt>
                <c:pt idx="1">
                  <c:v>57</c:v>
                </c:pt>
                <c:pt idx="2">
                  <c:v>59.8</c:v>
                </c:pt>
                <c:pt idx="3">
                  <c:v>60</c:v>
                </c:pt>
              </c:numCache>
            </c:numRef>
          </c:val>
          <c:smooth val="0"/>
          <c:extLst>
            <c:ext xmlns:c16="http://schemas.microsoft.com/office/drawing/2014/chart" uri="{C3380CC4-5D6E-409C-BE32-E72D297353CC}">
              <c16:uniqueId val="{00000004-F62B-41A7-A17C-185E3E5CEEF4}"/>
            </c:ext>
          </c:extLst>
        </c:ser>
        <c:ser>
          <c:idx val="2"/>
          <c:order val="2"/>
          <c:tx>
            <c:strRef>
              <c:f>KP_RB_data!$A$6</c:f>
              <c:strCache>
                <c:ptCount val="1"/>
                <c:pt idx="0">
                  <c:v>PWID</c:v>
                </c:pt>
              </c:strCache>
            </c:strRef>
          </c:tx>
          <c:spPr>
            <a:ln w="38100">
              <a:solidFill>
                <a:srgbClr val="00AEEF"/>
              </a:solidFill>
            </a:ln>
          </c:spPr>
          <c:marker>
            <c:symbol val="none"/>
          </c:marker>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2B-41A7-A17C-185E3E5CEEF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2B-41A7-A17C-185E3E5CEEF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KP_RB_data!$C$3:$F$3</c:f>
              <c:numCache>
                <c:formatCode>General</c:formatCode>
                <c:ptCount val="4"/>
                <c:pt idx="0">
                  <c:v>2004</c:v>
                </c:pt>
                <c:pt idx="1">
                  <c:v>2007</c:v>
                </c:pt>
                <c:pt idx="2">
                  <c:v>2011</c:v>
                </c:pt>
                <c:pt idx="3">
                  <c:v>2015</c:v>
                </c:pt>
              </c:numCache>
            </c:numRef>
          </c:cat>
          <c:val>
            <c:numRef>
              <c:f>KP_RB_data!$C$6:$F$6</c:f>
              <c:numCache>
                <c:formatCode>0</c:formatCode>
                <c:ptCount val="4"/>
                <c:pt idx="1">
                  <c:v>35.799999999999997</c:v>
                </c:pt>
                <c:pt idx="2">
                  <c:v>51.56</c:v>
                </c:pt>
                <c:pt idx="3">
                  <c:v>46</c:v>
                </c:pt>
              </c:numCache>
            </c:numRef>
          </c:val>
          <c:smooth val="0"/>
          <c:extLst>
            <c:ext xmlns:c16="http://schemas.microsoft.com/office/drawing/2014/chart" uri="{C3380CC4-5D6E-409C-BE32-E72D297353CC}">
              <c16:uniqueId val="{00000007-F62B-41A7-A17C-185E3E5CEEF4}"/>
            </c:ext>
          </c:extLst>
        </c:ser>
        <c:dLbls>
          <c:showLegendKey val="0"/>
          <c:showVal val="0"/>
          <c:showCatName val="0"/>
          <c:showSerName val="0"/>
          <c:showPercent val="0"/>
          <c:showBubbleSize val="0"/>
        </c:dLbls>
        <c:smooth val="0"/>
        <c:axId val="159494912"/>
        <c:axId val="159496448"/>
      </c:lineChart>
      <c:catAx>
        <c:axId val="159494912"/>
        <c:scaling>
          <c:orientation val="minMax"/>
        </c:scaling>
        <c:delete val="0"/>
        <c:axPos val="b"/>
        <c:numFmt formatCode="General" sourceLinked="1"/>
        <c:majorTickMark val="out"/>
        <c:minorTickMark val="none"/>
        <c:tickLblPos val="nextTo"/>
        <c:crossAx val="159496448"/>
        <c:crosses val="autoZero"/>
        <c:auto val="1"/>
        <c:lblAlgn val="ctr"/>
        <c:lblOffset val="100"/>
        <c:noMultiLvlLbl val="0"/>
      </c:catAx>
      <c:valAx>
        <c:axId val="159496448"/>
        <c:scaling>
          <c:orientation val="minMax"/>
          <c:max val="100"/>
        </c:scaling>
        <c:delete val="0"/>
        <c:axPos val="l"/>
        <c:title>
          <c:tx>
            <c:rich>
              <a:bodyPr rot="-5400000" vert="horz"/>
              <a:lstStyle/>
              <a:p>
                <a:pPr>
                  <a:defRPr/>
                </a:pPr>
                <a:r>
                  <a:rPr lang="en-GB" dirty="0"/>
                  <a:t>Condom</a:t>
                </a:r>
                <a:r>
                  <a:rPr lang="en-GB" baseline="0" dirty="0"/>
                  <a:t> use (</a:t>
                </a:r>
                <a:r>
                  <a:rPr lang="en-GB" dirty="0"/>
                  <a:t>%)</a:t>
                </a:r>
              </a:p>
            </c:rich>
          </c:tx>
          <c:layout>
            <c:manualLayout>
              <c:xMode val="edge"/>
              <c:yMode val="edge"/>
              <c:x val="1.1876145198831276E-2"/>
              <c:y val="0.18642128397310659"/>
            </c:manualLayout>
          </c:layout>
          <c:overlay val="0"/>
        </c:title>
        <c:numFmt formatCode="0" sourceLinked="1"/>
        <c:majorTickMark val="out"/>
        <c:minorTickMark val="none"/>
        <c:tickLblPos val="nextTo"/>
        <c:crossAx val="159494912"/>
        <c:crosses val="autoZero"/>
        <c:crossBetween val="between"/>
        <c:majorUnit val="20"/>
      </c:valAx>
    </c:plotArea>
    <c:legend>
      <c:legendPos val="r"/>
      <c:layout>
        <c:manualLayout>
          <c:xMode val="edge"/>
          <c:yMode val="edge"/>
          <c:x val="0.86846588969005933"/>
          <c:y val="0.21147573895005833"/>
          <c:w val="0.12995498225531979"/>
          <c:h val="0.39223443129346941"/>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3166666666667"/>
          <c:y val="5.8573412698412708E-2"/>
          <c:w val="0.68146431623931625"/>
          <c:h val="0.52070000000000005"/>
        </c:manualLayout>
      </c:layout>
      <c:lineChart>
        <c:grouping val="standard"/>
        <c:varyColors val="1"/>
        <c:ser>
          <c:idx val="0"/>
          <c:order val="0"/>
          <c:tx>
            <c:strRef>
              <c:f>'Indonesia _ni_plhiv_deaths'!$I$2</c:f>
              <c:strCache>
                <c:ptCount val="1"/>
                <c:pt idx="0">
                  <c:v>AIDS-related deaths</c:v>
                </c:pt>
              </c:strCache>
            </c:strRef>
          </c:tx>
          <c:spPr>
            <a:ln w="38100" cmpd="sng">
              <a:solidFill>
                <a:srgbClr val="00A99A"/>
              </a:solidFill>
              <a:prstDash val="solid"/>
            </a:ln>
          </c:spPr>
          <c:marker>
            <c:symbol val="none"/>
          </c:marker>
          <c:dLbls>
            <c:dLbl>
              <c:idx val="28"/>
              <c:tx>
                <c:rich>
                  <a:bodyPr/>
                  <a:lstStyle/>
                  <a:p>
                    <a:r>
                      <a:rPr lang="en-US" dirty="0"/>
                      <a:t> </a:t>
                    </a:r>
                    <a:r>
                      <a:rPr lang="en-US" sz="1200" b="1" dirty="0">
                        <a:solidFill>
                          <a:srgbClr val="00A99A"/>
                        </a:solidFill>
                        <a:latin typeface="Arial" panose="020B0604020202020204" pitchFamily="34" charset="0"/>
                        <a:cs typeface="Arial" panose="020B0604020202020204" pitchFamily="34" charset="0"/>
                      </a:rPr>
                      <a:t>38,000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AE0-41D1-B9DE-7C804611CE4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_ni_plhiv_deaths'!$I$3:$I$31</c:f>
              <c:numCache>
                <c:formatCode>_(* #,##0_);_(* \(#,##0\);_(* "-"??_);_(@_)</c:formatCode>
                <c:ptCount val="29"/>
                <c:pt idx="0">
                  <c:v>3</c:v>
                </c:pt>
                <c:pt idx="1">
                  <c:v>6</c:v>
                </c:pt>
                <c:pt idx="2">
                  <c:v>14</c:v>
                </c:pt>
                <c:pt idx="3">
                  <c:v>29</c:v>
                </c:pt>
                <c:pt idx="4">
                  <c:v>61</c:v>
                </c:pt>
                <c:pt idx="5">
                  <c:v>123</c:v>
                </c:pt>
                <c:pt idx="6">
                  <c:v>238</c:v>
                </c:pt>
                <c:pt idx="7">
                  <c:v>439</c:v>
                </c:pt>
                <c:pt idx="8">
                  <c:v>756</c:v>
                </c:pt>
                <c:pt idx="9">
                  <c:v>1227</c:v>
                </c:pt>
                <c:pt idx="10">
                  <c:v>1885</c:v>
                </c:pt>
                <c:pt idx="11">
                  <c:v>2791</c:v>
                </c:pt>
                <c:pt idx="12">
                  <c:v>4009</c:v>
                </c:pt>
                <c:pt idx="13">
                  <c:v>5628</c:v>
                </c:pt>
                <c:pt idx="14">
                  <c:v>7683</c:v>
                </c:pt>
                <c:pt idx="15">
                  <c:v>10142</c:v>
                </c:pt>
                <c:pt idx="16">
                  <c:v>12591</c:v>
                </c:pt>
                <c:pt idx="17">
                  <c:v>14354</c:v>
                </c:pt>
                <c:pt idx="18">
                  <c:v>17507</c:v>
                </c:pt>
                <c:pt idx="19">
                  <c:v>20851</c:v>
                </c:pt>
                <c:pt idx="20">
                  <c:v>23977</c:v>
                </c:pt>
                <c:pt idx="21">
                  <c:v>27968</c:v>
                </c:pt>
                <c:pt idx="22">
                  <c:v>31408</c:v>
                </c:pt>
                <c:pt idx="23">
                  <c:v>34293</c:v>
                </c:pt>
                <c:pt idx="24">
                  <c:v>36795</c:v>
                </c:pt>
                <c:pt idx="25">
                  <c:v>37445</c:v>
                </c:pt>
                <c:pt idx="26">
                  <c:v>38018</c:v>
                </c:pt>
                <c:pt idx="27">
                  <c:v>38132</c:v>
                </c:pt>
                <c:pt idx="28">
                  <c:v>38463</c:v>
                </c:pt>
              </c:numCache>
            </c:numRef>
          </c:val>
          <c:smooth val="0"/>
          <c:extLst>
            <c:ext xmlns:c16="http://schemas.microsoft.com/office/drawing/2014/chart" uri="{C3380CC4-5D6E-409C-BE32-E72D297353CC}">
              <c16:uniqueId val="{00000001-7AE0-41D1-B9DE-7C804611CE4A}"/>
            </c:ext>
          </c:extLst>
        </c:ser>
        <c:ser>
          <c:idx val="1"/>
          <c:order val="1"/>
          <c:tx>
            <c:strRef>
              <c:f>'Indonesia _ni_plhiv_deaths'!$J$2</c:f>
              <c:strCache>
                <c:ptCount val="1"/>
                <c:pt idx="0">
                  <c:v>Deaths - Lower</c:v>
                </c:pt>
              </c:strCache>
            </c:strRef>
          </c:tx>
          <c:spPr>
            <a:ln w="19050" cmpd="sng">
              <a:solidFill>
                <a:srgbClr val="00A99A"/>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_ni_plhiv_deaths'!$J$3:$J$31</c:f>
              <c:numCache>
                <c:formatCode>_(* #,##0_);_(* \(#,##0\);_(* "-"??_);_(@_)</c:formatCode>
                <c:ptCount val="29"/>
                <c:pt idx="0">
                  <c:v>1</c:v>
                </c:pt>
                <c:pt idx="1">
                  <c:v>3</c:v>
                </c:pt>
                <c:pt idx="2">
                  <c:v>7</c:v>
                </c:pt>
                <c:pt idx="3">
                  <c:v>15</c:v>
                </c:pt>
                <c:pt idx="4">
                  <c:v>33</c:v>
                </c:pt>
                <c:pt idx="5">
                  <c:v>68</c:v>
                </c:pt>
                <c:pt idx="6">
                  <c:v>135</c:v>
                </c:pt>
                <c:pt idx="7">
                  <c:v>254</c:v>
                </c:pt>
                <c:pt idx="8">
                  <c:v>453</c:v>
                </c:pt>
                <c:pt idx="9">
                  <c:v>771</c:v>
                </c:pt>
                <c:pt idx="10">
                  <c:v>1242</c:v>
                </c:pt>
                <c:pt idx="11">
                  <c:v>1910</c:v>
                </c:pt>
                <c:pt idx="12">
                  <c:v>2829</c:v>
                </c:pt>
                <c:pt idx="13">
                  <c:v>4069</c:v>
                </c:pt>
                <c:pt idx="14">
                  <c:v>5663</c:v>
                </c:pt>
                <c:pt idx="15">
                  <c:v>7637</c:v>
                </c:pt>
                <c:pt idx="16">
                  <c:v>9641</c:v>
                </c:pt>
                <c:pt idx="17">
                  <c:v>11019</c:v>
                </c:pt>
                <c:pt idx="18">
                  <c:v>13935</c:v>
                </c:pt>
                <c:pt idx="19">
                  <c:v>16719</c:v>
                </c:pt>
                <c:pt idx="20">
                  <c:v>19327</c:v>
                </c:pt>
                <c:pt idx="21">
                  <c:v>22924</c:v>
                </c:pt>
                <c:pt idx="22">
                  <c:v>26237</c:v>
                </c:pt>
                <c:pt idx="23">
                  <c:v>29140</c:v>
                </c:pt>
                <c:pt idx="24">
                  <c:v>31646</c:v>
                </c:pt>
                <c:pt idx="25">
                  <c:v>32123</c:v>
                </c:pt>
                <c:pt idx="26">
                  <c:v>32864</c:v>
                </c:pt>
                <c:pt idx="27">
                  <c:v>33082</c:v>
                </c:pt>
                <c:pt idx="28">
                  <c:v>33189</c:v>
                </c:pt>
              </c:numCache>
            </c:numRef>
          </c:val>
          <c:smooth val="0"/>
          <c:extLst>
            <c:ext xmlns:c16="http://schemas.microsoft.com/office/drawing/2014/chart" uri="{C3380CC4-5D6E-409C-BE32-E72D297353CC}">
              <c16:uniqueId val="{00000002-7AE0-41D1-B9DE-7C804611CE4A}"/>
            </c:ext>
          </c:extLst>
        </c:ser>
        <c:ser>
          <c:idx val="2"/>
          <c:order val="2"/>
          <c:tx>
            <c:strRef>
              <c:f>'Indonesia _ni_plhiv_deaths'!$K$2</c:f>
              <c:strCache>
                <c:ptCount val="1"/>
                <c:pt idx="0">
                  <c:v>Deaths - Upper</c:v>
                </c:pt>
              </c:strCache>
            </c:strRef>
          </c:tx>
          <c:spPr>
            <a:ln w="19050" cmpd="sng">
              <a:solidFill>
                <a:srgbClr val="00A99A"/>
              </a:solidFill>
              <a:prstDash val="sysDot"/>
            </a:ln>
          </c:spPr>
          <c:marker>
            <c:symbol val="none"/>
          </c:marker>
          <c:cat>
            <c:numRef>
              <c:f>'Indonesia _ni_plhiv_deaths'!$B$3:$B$31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_ni_plhiv_deaths'!$K$3:$K$31</c:f>
              <c:numCache>
                <c:formatCode>_(* #,##0_);_(* \(#,##0\);_(* "-"??_);_(@_)</c:formatCode>
                <c:ptCount val="29"/>
                <c:pt idx="0">
                  <c:v>4</c:v>
                </c:pt>
                <c:pt idx="1">
                  <c:v>9</c:v>
                </c:pt>
                <c:pt idx="2">
                  <c:v>19</c:v>
                </c:pt>
                <c:pt idx="3">
                  <c:v>40</c:v>
                </c:pt>
                <c:pt idx="4">
                  <c:v>85</c:v>
                </c:pt>
                <c:pt idx="5">
                  <c:v>170</c:v>
                </c:pt>
                <c:pt idx="6">
                  <c:v>329</c:v>
                </c:pt>
                <c:pt idx="7">
                  <c:v>606</c:v>
                </c:pt>
                <c:pt idx="8">
                  <c:v>1043</c:v>
                </c:pt>
                <c:pt idx="9">
                  <c:v>1674</c:v>
                </c:pt>
                <c:pt idx="10">
                  <c:v>2541</c:v>
                </c:pt>
                <c:pt idx="11">
                  <c:v>3688</c:v>
                </c:pt>
                <c:pt idx="12">
                  <c:v>5223</c:v>
                </c:pt>
                <c:pt idx="13">
                  <c:v>7274</c:v>
                </c:pt>
                <c:pt idx="14">
                  <c:v>9911</c:v>
                </c:pt>
                <c:pt idx="15">
                  <c:v>12991</c:v>
                </c:pt>
                <c:pt idx="16">
                  <c:v>15885</c:v>
                </c:pt>
                <c:pt idx="17">
                  <c:v>17765</c:v>
                </c:pt>
                <c:pt idx="18">
                  <c:v>21417</c:v>
                </c:pt>
                <c:pt idx="19">
                  <c:v>25064</c:v>
                </c:pt>
                <c:pt idx="20">
                  <c:v>28369</c:v>
                </c:pt>
                <c:pt idx="21">
                  <c:v>32545</c:v>
                </c:pt>
                <c:pt idx="22">
                  <c:v>36170</c:v>
                </c:pt>
                <c:pt idx="23">
                  <c:v>39147</c:v>
                </c:pt>
                <c:pt idx="24">
                  <c:v>41749</c:v>
                </c:pt>
                <c:pt idx="25">
                  <c:v>42062</c:v>
                </c:pt>
                <c:pt idx="26">
                  <c:v>42467</c:v>
                </c:pt>
                <c:pt idx="27">
                  <c:v>42789</c:v>
                </c:pt>
                <c:pt idx="28">
                  <c:v>43353</c:v>
                </c:pt>
              </c:numCache>
            </c:numRef>
          </c:val>
          <c:smooth val="0"/>
          <c:extLst>
            <c:ext xmlns:c16="http://schemas.microsoft.com/office/drawing/2014/chart" uri="{C3380CC4-5D6E-409C-BE32-E72D297353CC}">
              <c16:uniqueId val="{00000003-7AE0-41D1-B9DE-7C804611CE4A}"/>
            </c:ext>
          </c:extLst>
        </c:ser>
        <c:dLbls>
          <c:showLegendKey val="0"/>
          <c:showVal val="0"/>
          <c:showCatName val="0"/>
          <c:showSerName val="0"/>
          <c:showPercent val="0"/>
          <c:showBubbleSize val="0"/>
        </c:dLbls>
        <c:smooth val="0"/>
        <c:axId val="42878464"/>
        <c:axId val="42880000"/>
      </c:lineChart>
      <c:catAx>
        <c:axId val="42878464"/>
        <c:scaling>
          <c:orientation val="minMax"/>
        </c:scaling>
        <c:delete val="0"/>
        <c:axPos val="b"/>
        <c:numFmt formatCode="General" sourceLinked="1"/>
        <c:majorTickMark val="cross"/>
        <c:minorTickMark val="cross"/>
        <c:tickLblPos val="nextTo"/>
        <c:txPr>
          <a:bodyPr rot="-5400000"/>
          <a:lstStyle/>
          <a:p>
            <a:pPr>
              <a:defRPr/>
            </a:pPr>
            <a:endParaRPr lang="en-US"/>
          </a:p>
        </c:txPr>
        <c:crossAx val="42880000"/>
        <c:crosses val="autoZero"/>
        <c:auto val="1"/>
        <c:lblAlgn val="ctr"/>
        <c:lblOffset val="100"/>
        <c:noMultiLvlLbl val="1"/>
      </c:catAx>
      <c:valAx>
        <c:axId val="42880000"/>
        <c:scaling>
          <c:orientation val="minMax"/>
        </c:scaling>
        <c:delete val="0"/>
        <c:axPos val="l"/>
        <c:title>
          <c:tx>
            <c:rich>
              <a:bodyPr/>
              <a:lstStyle/>
              <a:p>
                <a:pPr>
                  <a:defRPr/>
                </a:pPr>
                <a:r>
                  <a:rPr lang="en-GB"/>
                  <a:t>Number (estimate)</a:t>
                </a:r>
              </a:p>
            </c:rich>
          </c:tx>
          <c:overlay val="0"/>
        </c:title>
        <c:numFmt formatCode="_(* #,##0_);_(* \(#,##0\);_(* &quot;-&quot;??_);_(@_)" sourceLinked="1"/>
        <c:majorTickMark val="cross"/>
        <c:minorTickMark val="cross"/>
        <c:tickLblPos val="nextTo"/>
        <c:spPr>
          <a:ln w="47625">
            <a:noFill/>
          </a:ln>
        </c:spPr>
        <c:crossAx val="42878464"/>
        <c:crosses val="autoZero"/>
        <c:crossBetween val="between"/>
      </c:valAx>
      <c:spPr>
        <a:noFill/>
      </c:spPr>
    </c:plotArea>
    <c:legend>
      <c:legendPos val="b"/>
      <c:legendEntry>
        <c:idx val="1"/>
        <c:delete val="1"/>
      </c:legendEntry>
      <c:legendEntry>
        <c:idx val="2"/>
        <c:delete val="1"/>
      </c:legendEntry>
      <c:layout>
        <c:manualLayout>
          <c:xMode val="edge"/>
          <c:yMode val="edge"/>
          <c:x val="0.31431944444444443"/>
          <c:y val="0.78297500000000009"/>
          <c:w val="0.37136089743589745"/>
          <c:h val="8.5993253968253969E-2"/>
        </c:manualLayout>
      </c:layout>
      <c:overlay val="0"/>
    </c:legend>
    <c:plotVisOnly val="1"/>
    <c:dispBlanksAs val="zero"/>
    <c:showDLblsOverMax val="1"/>
  </c:chart>
  <c:txPr>
    <a:bodyPr/>
    <a:lstStyle/>
    <a:p>
      <a:pPr>
        <a:defRPr sz="11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823539272030651"/>
          <c:y val="0.12041006151025205"/>
          <c:w val="0.86926317049808433"/>
          <c:h val="0.48472632327209098"/>
        </c:manualLayout>
      </c:layout>
      <c:barChart>
        <c:barDir val="col"/>
        <c:grouping val="clustered"/>
        <c:varyColors val="0"/>
        <c:ser>
          <c:idx val="0"/>
          <c:order val="0"/>
          <c:tx>
            <c:strRef>
              <c:f>'Cndm use FSW'!$J$5</c:f>
              <c:strCache>
                <c:ptCount val="1"/>
                <c:pt idx="0">
                  <c:v>2009</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FSW'!$J$6:$J$9</c:f>
              <c:numCache>
                <c:formatCode>0</c:formatCode>
                <c:ptCount val="4"/>
                <c:pt idx="0">
                  <c:v>64</c:v>
                </c:pt>
                <c:pt idx="1">
                  <c:v>65</c:v>
                </c:pt>
                <c:pt idx="2" formatCode="General">
                  <c:v>28</c:v>
                </c:pt>
                <c:pt idx="3" formatCode="General">
                  <c:v>31</c:v>
                </c:pt>
              </c:numCache>
            </c:numRef>
          </c:val>
          <c:extLst>
            <c:ext xmlns:c16="http://schemas.microsoft.com/office/drawing/2014/chart" uri="{C3380CC4-5D6E-409C-BE32-E72D297353CC}">
              <c16:uniqueId val="{00000000-0860-45D5-9E4C-CD8062838C97}"/>
            </c:ext>
          </c:extLst>
        </c:ser>
        <c:ser>
          <c:idx val="1"/>
          <c:order val="1"/>
          <c:tx>
            <c:strRef>
              <c:f>'Cndm use FSW'!$K$5</c:f>
              <c:strCache>
                <c:ptCount val="1"/>
                <c:pt idx="0">
                  <c:v>2013</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FSW'!$H$6:$I$9</c:f>
              <c:multiLvlStrCache>
                <c:ptCount val="4"/>
                <c:lvl>
                  <c:pt idx="0">
                    <c:v>Direct FSW</c:v>
                  </c:pt>
                  <c:pt idx="1">
                    <c:v>Indirect FSW</c:v>
                  </c:pt>
                  <c:pt idx="2">
                    <c:v>Direct FSW</c:v>
                  </c:pt>
                  <c:pt idx="3">
                    <c:v>Indirect FSW</c:v>
                  </c:pt>
                </c:lvl>
                <c:lvl>
                  <c:pt idx="0">
                    <c:v>with most recent client</c:v>
                  </c:pt>
                  <c:pt idx="2">
                    <c:v>consistent condom use in the last week</c:v>
                  </c:pt>
                </c:lvl>
              </c:multiLvlStrCache>
            </c:multiLvlStrRef>
          </c:cat>
          <c:val>
            <c:numRef>
              <c:f>'Cndm use FSW'!$K$6:$K$9</c:f>
              <c:numCache>
                <c:formatCode>0</c:formatCode>
                <c:ptCount val="4"/>
                <c:pt idx="0">
                  <c:v>68</c:v>
                </c:pt>
                <c:pt idx="1">
                  <c:v>58</c:v>
                </c:pt>
                <c:pt idx="2" formatCode="General">
                  <c:v>36</c:v>
                </c:pt>
                <c:pt idx="3" formatCode="General">
                  <c:v>36</c:v>
                </c:pt>
              </c:numCache>
            </c:numRef>
          </c:val>
          <c:extLst>
            <c:ext xmlns:c16="http://schemas.microsoft.com/office/drawing/2014/chart" uri="{C3380CC4-5D6E-409C-BE32-E72D297353CC}">
              <c16:uniqueId val="{00000001-0860-45D5-9E4C-CD8062838C97}"/>
            </c:ext>
          </c:extLst>
        </c:ser>
        <c:dLbls>
          <c:showLegendKey val="0"/>
          <c:showVal val="0"/>
          <c:showCatName val="0"/>
          <c:showSerName val="0"/>
          <c:showPercent val="0"/>
          <c:showBubbleSize val="0"/>
        </c:dLbls>
        <c:gapWidth val="170"/>
        <c:overlap val="-10"/>
        <c:axId val="162709504"/>
        <c:axId val="162711040"/>
      </c:barChart>
      <c:catAx>
        <c:axId val="162709504"/>
        <c:scaling>
          <c:orientation val="minMax"/>
        </c:scaling>
        <c:delete val="0"/>
        <c:axPos val="b"/>
        <c:numFmt formatCode="General" sourceLinked="0"/>
        <c:majorTickMark val="out"/>
        <c:minorTickMark val="none"/>
        <c:tickLblPos val="nextTo"/>
        <c:crossAx val="162711040"/>
        <c:crosses val="autoZero"/>
        <c:auto val="1"/>
        <c:lblAlgn val="ctr"/>
        <c:lblOffset val="100"/>
        <c:noMultiLvlLbl val="0"/>
      </c:catAx>
      <c:valAx>
        <c:axId val="162711040"/>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11096774945171446"/>
              <c:y val="8.5249617235345576E-2"/>
            </c:manualLayout>
          </c:layout>
          <c:overlay val="0"/>
        </c:title>
        <c:numFmt formatCode="0" sourceLinked="1"/>
        <c:majorTickMark val="out"/>
        <c:minorTickMark val="none"/>
        <c:tickLblPos val="nextTo"/>
        <c:spPr>
          <a:ln>
            <a:noFill/>
          </a:ln>
        </c:spPr>
        <c:crossAx val="162709504"/>
        <c:crosses val="autoZero"/>
        <c:crossBetween val="between"/>
        <c:majorUnit val="20"/>
      </c:valAx>
    </c:plotArea>
    <c:legend>
      <c:legendPos val="t"/>
      <c:layout>
        <c:manualLayout>
          <c:xMode val="edge"/>
          <c:yMode val="edge"/>
          <c:x val="0.32506154214559385"/>
          <c:y val="0.10956610892388452"/>
          <c:w val="0.44111230842911875"/>
          <c:h val="6.6930227471566059E-2"/>
        </c:manualLayout>
      </c:layout>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GB" dirty="0"/>
              <a:t>IBBS</a:t>
            </a:r>
            <a:r>
              <a:rPr lang="en-GB" baseline="0" dirty="0"/>
              <a:t> Group A</a:t>
            </a:r>
            <a:endParaRPr lang="en-GB" dirty="0"/>
          </a:p>
        </c:rich>
      </c:tx>
      <c:layout>
        <c:manualLayout>
          <c:xMode val="edge"/>
          <c:yMode val="edge"/>
          <c:x val="0.33068715426790152"/>
          <c:y val="1.9512248468941382E-2"/>
        </c:manualLayout>
      </c:layout>
      <c:overlay val="0"/>
    </c:title>
    <c:autoTitleDeleted val="0"/>
    <c:plotArea>
      <c:layout>
        <c:manualLayout>
          <c:layoutTarget val="inner"/>
          <c:xMode val="edge"/>
          <c:yMode val="edge"/>
          <c:x val="0.12759315134099616"/>
          <c:y val="0.12370133420822398"/>
          <c:w val="0.76919468390804591"/>
          <c:h val="0.48272309711286088"/>
        </c:manualLayout>
      </c:layout>
      <c:lineChart>
        <c:grouping val="standard"/>
        <c:varyColors val="0"/>
        <c:ser>
          <c:idx val="1"/>
          <c:order val="0"/>
          <c:tx>
            <c:strRef>
              <c:f>'Cndm use FSW'!$A$6</c:f>
              <c:strCache>
                <c:ptCount val="1"/>
                <c:pt idx="0">
                  <c:v>Direct FSW (with most recent client)</c:v>
                </c:pt>
              </c:strCache>
            </c:strRef>
          </c:tx>
          <c:spPr>
            <a:ln w="38100" cap="rnd">
              <a:solidFill>
                <a:srgbClr val="00A99A"/>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FSW'!$D$6:$F$6</c:f>
              <c:numCache>
                <c:formatCode>0</c:formatCode>
                <c:ptCount val="3"/>
                <c:pt idx="0">
                  <c:v>66.2</c:v>
                </c:pt>
                <c:pt idx="1">
                  <c:v>67.599999999999994</c:v>
                </c:pt>
                <c:pt idx="2" formatCode="General">
                  <c:v>74</c:v>
                </c:pt>
              </c:numCache>
            </c:numRef>
          </c:val>
          <c:smooth val="0"/>
          <c:extLst>
            <c:ext xmlns:c16="http://schemas.microsoft.com/office/drawing/2014/chart" uri="{C3380CC4-5D6E-409C-BE32-E72D297353CC}">
              <c16:uniqueId val="{00000002-B3E9-423F-BC9A-4B60F100D4E3}"/>
            </c:ext>
          </c:extLst>
        </c:ser>
        <c:ser>
          <c:idx val="3"/>
          <c:order val="1"/>
          <c:tx>
            <c:strRef>
              <c:f>'Cndm use FSW'!$A$7</c:f>
              <c:strCache>
                <c:ptCount val="1"/>
                <c:pt idx="0">
                  <c:v>Indirect FSW (with most recent client)</c:v>
                </c:pt>
              </c:strCache>
            </c:strRef>
          </c:tx>
          <c:spPr>
            <a:ln w="38100">
              <a:solidFill>
                <a:srgbClr val="F26B73"/>
              </a:solidFill>
              <a:prstDash val="solid"/>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FSW'!$D$7:$F$7</c:f>
              <c:numCache>
                <c:formatCode>0</c:formatCode>
                <c:ptCount val="3"/>
                <c:pt idx="0">
                  <c:v>67</c:v>
                </c:pt>
                <c:pt idx="1">
                  <c:v>60.7</c:v>
                </c:pt>
                <c:pt idx="2" formatCode="General">
                  <c:v>52</c:v>
                </c:pt>
              </c:numCache>
            </c:numRef>
          </c:val>
          <c:smooth val="0"/>
          <c:extLst>
            <c:ext xmlns:c16="http://schemas.microsoft.com/office/drawing/2014/chart" uri="{C3380CC4-5D6E-409C-BE32-E72D297353CC}">
              <c16:uniqueId val="{00000005-B3E9-423F-BC9A-4B60F100D4E3}"/>
            </c:ext>
          </c:extLst>
        </c:ser>
        <c:ser>
          <c:idx val="0"/>
          <c:order val="2"/>
          <c:tx>
            <c:strRef>
              <c:f>'Cndm use FSW'!$A$8</c:f>
              <c:strCache>
                <c:ptCount val="1"/>
                <c:pt idx="0">
                  <c:v>Direct FSW (consistent use in the last week)</c:v>
                </c:pt>
              </c:strCache>
            </c:strRef>
          </c:tx>
          <c:spPr>
            <a:ln w="38100">
              <a:solidFill>
                <a:srgbClr val="00A99A"/>
              </a:solidFill>
              <a:prstDash val="sysDash"/>
            </a:ln>
          </c:spPr>
          <c:marker>
            <c:symbol val="none"/>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E9-423F-BC9A-4B60F100D4E3}"/>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FSW'!$D$8:$F$8</c:f>
              <c:numCache>
                <c:formatCode>0</c:formatCode>
                <c:ptCount val="3"/>
                <c:pt idx="0">
                  <c:v>32</c:v>
                </c:pt>
                <c:pt idx="1">
                  <c:v>47</c:v>
                </c:pt>
                <c:pt idx="2" formatCode="General">
                  <c:v>43</c:v>
                </c:pt>
              </c:numCache>
            </c:numRef>
          </c:val>
          <c:smooth val="0"/>
          <c:extLst>
            <c:ext xmlns:c16="http://schemas.microsoft.com/office/drawing/2014/chart" uri="{C3380CC4-5D6E-409C-BE32-E72D297353CC}">
              <c16:uniqueId val="{00000008-B3E9-423F-BC9A-4B60F100D4E3}"/>
            </c:ext>
          </c:extLst>
        </c:ser>
        <c:ser>
          <c:idx val="4"/>
          <c:order val="3"/>
          <c:tx>
            <c:strRef>
              <c:f>'Cndm use FSW'!$A$9</c:f>
              <c:strCache>
                <c:ptCount val="1"/>
                <c:pt idx="0">
                  <c:v>Indirect FSW (consistent use in the last week)</c:v>
                </c:pt>
              </c:strCache>
            </c:strRef>
          </c:tx>
          <c:spPr>
            <a:ln w="38100">
              <a:solidFill>
                <a:srgbClr val="F26B73"/>
              </a:solidFill>
              <a:prstDash val="sysDash"/>
            </a:ln>
          </c:spPr>
          <c:marker>
            <c:symbol val="none"/>
          </c:marker>
          <c:dLbls>
            <c:dLbl>
              <c:idx val="2"/>
              <c:layout>
                <c:manualLayout>
                  <c:x val="1.0185065298711424E-16"/>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3E9-423F-BC9A-4B60F100D4E3}"/>
                </c:ext>
              </c:extLst>
            </c:dLbl>
            <c:dLbl>
              <c:idx val="4"/>
              <c:layout>
                <c:manualLayout>
                  <c:x val="0"/>
                  <c:y val="2.6016260162601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3E9-423F-BC9A-4B60F100D4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'Cndm use FSW'!$D$5:$F$5</c:f>
              <c:strCache>
                <c:ptCount val="3"/>
                <c:pt idx="0">
                  <c:v>2007</c:v>
                </c:pt>
                <c:pt idx="1">
                  <c:v>2011</c:v>
                </c:pt>
                <c:pt idx="2">
                  <c:v>2015</c:v>
                </c:pt>
              </c:strCache>
            </c:strRef>
          </c:cat>
          <c:val>
            <c:numRef>
              <c:f>'Cndm use FSW'!$D$9:$F$9</c:f>
              <c:numCache>
                <c:formatCode>0</c:formatCode>
                <c:ptCount val="3"/>
                <c:pt idx="0">
                  <c:v>34</c:v>
                </c:pt>
                <c:pt idx="1">
                  <c:v>35</c:v>
                </c:pt>
                <c:pt idx="2" formatCode="General">
                  <c:v>40</c:v>
                </c:pt>
              </c:numCache>
            </c:numRef>
          </c:val>
          <c:smooth val="0"/>
          <c:extLst>
            <c:ext xmlns:c16="http://schemas.microsoft.com/office/drawing/2014/chart" uri="{C3380CC4-5D6E-409C-BE32-E72D297353CC}">
              <c16:uniqueId val="{0000000B-B3E9-423F-BC9A-4B60F100D4E3}"/>
            </c:ext>
          </c:extLst>
        </c:ser>
        <c:dLbls>
          <c:showLegendKey val="0"/>
          <c:showVal val="0"/>
          <c:showCatName val="0"/>
          <c:showSerName val="0"/>
          <c:showPercent val="0"/>
          <c:showBubbleSize val="0"/>
        </c:dLbls>
        <c:smooth val="0"/>
        <c:axId val="162794496"/>
        <c:axId val="162837248"/>
      </c:lineChart>
      <c:catAx>
        <c:axId val="162794496"/>
        <c:scaling>
          <c:orientation val="minMax"/>
        </c:scaling>
        <c:delete val="0"/>
        <c:axPos val="b"/>
        <c:numFmt formatCode="General" sourceLinked="1"/>
        <c:majorTickMark val="none"/>
        <c:minorTickMark val="none"/>
        <c:tickLblPos val="nextTo"/>
        <c:crossAx val="162837248"/>
        <c:crosses val="autoZero"/>
        <c:auto val="1"/>
        <c:lblAlgn val="ctr"/>
        <c:lblOffset val="100"/>
        <c:noMultiLvlLbl val="0"/>
      </c:catAx>
      <c:valAx>
        <c:axId val="162837248"/>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11608615133723721"/>
              <c:y val="8.588746719160105E-2"/>
            </c:manualLayout>
          </c:layout>
          <c:overlay val="0"/>
        </c:title>
        <c:numFmt formatCode="#,##0" sourceLinked="0"/>
        <c:majorTickMark val="none"/>
        <c:minorTickMark val="none"/>
        <c:tickLblPos val="nextTo"/>
        <c:spPr>
          <a:ln>
            <a:noFill/>
          </a:ln>
        </c:spPr>
        <c:crossAx val="162794496"/>
        <c:crosses val="autoZero"/>
        <c:crossBetween val="between"/>
        <c:majorUnit val="20"/>
      </c:valAx>
    </c:plotArea>
    <c:legend>
      <c:legendPos val="b"/>
      <c:overlay val="0"/>
    </c:legend>
    <c:plotVisOnly val="1"/>
    <c:dispBlanksAs val="gap"/>
    <c:showDLblsOverMax val="0"/>
  </c:chart>
  <c:spPr>
    <a:ln w="12700">
      <a:solidFill>
        <a:srgbClr val="00AEEF"/>
      </a:solidFill>
    </a:ln>
  </c:spPr>
  <c:txPr>
    <a:bodyPr/>
    <a:lstStyle/>
    <a:p>
      <a:pPr>
        <a:defRPr sz="1200" b="1">
          <a:latin typeface="Arial" pitchFamily="34" charset="0"/>
          <a:cs typeface="Arial"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MSM'!$A$6</c:f>
              <c:strCache>
                <c:ptCount val="1"/>
                <c:pt idx="0">
                  <c:v>condom use at last sex</c:v>
                </c:pt>
              </c:strCache>
            </c:strRef>
          </c:tx>
          <c:spPr>
            <a:ln w="38100" cap="rnd">
              <a:solidFill>
                <a:srgbClr val="F78E1E"/>
              </a:solidFill>
              <a:prstDash val="solid"/>
            </a:ln>
          </c:spPr>
          <c:marker>
            <c:symbol val="none"/>
          </c:marker>
          <c:cat>
            <c:strRef>
              <c:f>'Cndm use MSM'!$B$5:$D$5</c:f>
              <c:strCache>
                <c:ptCount val="3"/>
                <c:pt idx="0">
                  <c:v>2007</c:v>
                </c:pt>
                <c:pt idx="1">
                  <c:v>2011</c:v>
                </c:pt>
                <c:pt idx="2">
                  <c:v>2015</c:v>
                </c:pt>
              </c:strCache>
            </c:strRef>
          </c:cat>
          <c:val>
            <c:numRef>
              <c:f>'Cndm use MSM'!$B$6:$D$6</c:f>
              <c:numCache>
                <c:formatCode>0</c:formatCode>
                <c:ptCount val="3"/>
                <c:pt idx="0">
                  <c:v>54.5</c:v>
                </c:pt>
                <c:pt idx="1">
                  <c:v>60.76</c:v>
                </c:pt>
                <c:pt idx="2">
                  <c:v>79.73</c:v>
                </c:pt>
              </c:numCache>
            </c:numRef>
          </c:val>
          <c:smooth val="0"/>
          <c:extLst>
            <c:ext xmlns:c16="http://schemas.microsoft.com/office/drawing/2014/chart" uri="{C3380CC4-5D6E-409C-BE32-E72D297353CC}">
              <c16:uniqueId val="{00000000-04F2-491B-868B-90EEAE28E8BB}"/>
            </c:ext>
          </c:extLst>
        </c:ser>
        <c:ser>
          <c:idx val="3"/>
          <c:order val="1"/>
          <c:tx>
            <c:strRef>
              <c:f>'Cndm use MSM'!$A$7</c:f>
              <c:strCache>
                <c:ptCount val="1"/>
                <c:pt idx="0">
                  <c:v>consistent condom use</c:v>
                </c:pt>
              </c:strCache>
            </c:strRef>
          </c:tx>
          <c:spPr>
            <a:ln w="38100">
              <a:solidFill>
                <a:srgbClr val="F78E1E"/>
              </a:solidFill>
              <a:prstDash val="sysDash"/>
            </a:ln>
          </c:spPr>
          <c:marker>
            <c:symbol val="none"/>
          </c:marker>
          <c:cat>
            <c:strRef>
              <c:f>'Cndm use MSM'!$B$5:$D$5</c:f>
              <c:strCache>
                <c:ptCount val="3"/>
                <c:pt idx="0">
                  <c:v>2007</c:v>
                </c:pt>
                <c:pt idx="1">
                  <c:v>2011</c:v>
                </c:pt>
                <c:pt idx="2">
                  <c:v>2015</c:v>
                </c:pt>
              </c:strCache>
            </c:strRef>
          </c:cat>
          <c:val>
            <c:numRef>
              <c:f>'Cndm use MSM'!$B$7:$D$7</c:f>
              <c:numCache>
                <c:formatCode>0</c:formatCode>
                <c:ptCount val="3"/>
                <c:pt idx="0">
                  <c:v>33</c:v>
                </c:pt>
                <c:pt idx="1">
                  <c:v>24.41</c:v>
                </c:pt>
                <c:pt idx="2">
                  <c:v>61.45</c:v>
                </c:pt>
              </c:numCache>
            </c:numRef>
          </c:val>
          <c:smooth val="0"/>
          <c:extLst>
            <c:ext xmlns:c16="http://schemas.microsoft.com/office/drawing/2014/chart" uri="{C3380CC4-5D6E-409C-BE32-E72D297353CC}">
              <c16:uniqueId val="{00000001-04F2-491B-868B-90EEAE28E8BB}"/>
            </c:ext>
          </c:extLst>
        </c:ser>
        <c:dLbls>
          <c:showLegendKey val="0"/>
          <c:showVal val="0"/>
          <c:showCatName val="0"/>
          <c:showSerName val="0"/>
          <c:showPercent val="0"/>
          <c:showBubbleSize val="0"/>
        </c:dLbls>
        <c:smooth val="0"/>
        <c:axId val="163112448"/>
        <c:axId val="163113984"/>
      </c:lineChart>
      <c:catAx>
        <c:axId val="163112448"/>
        <c:scaling>
          <c:orientation val="minMax"/>
        </c:scaling>
        <c:delete val="0"/>
        <c:axPos val="b"/>
        <c:numFmt formatCode="General" sourceLinked="1"/>
        <c:majorTickMark val="none"/>
        <c:minorTickMark val="none"/>
        <c:tickLblPos val="nextTo"/>
        <c:crossAx val="163113984"/>
        <c:crosses val="autoZero"/>
        <c:auto val="1"/>
        <c:lblAlgn val="ctr"/>
        <c:lblOffset val="100"/>
        <c:noMultiLvlLbl val="0"/>
      </c:catAx>
      <c:valAx>
        <c:axId val="163113984"/>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312451752354487"/>
              <c:y val="1.7036274286074422E-2"/>
            </c:manualLayout>
          </c:layout>
          <c:overlay val="0"/>
        </c:title>
        <c:numFmt formatCode="#,##0" sourceLinked="0"/>
        <c:majorTickMark val="none"/>
        <c:minorTickMark val="none"/>
        <c:tickLblPos val="nextTo"/>
        <c:crossAx val="163112448"/>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TG'!$A$6</c:f>
              <c:strCache>
                <c:ptCount val="1"/>
                <c:pt idx="0">
                  <c:v>condom use at last sex</c:v>
                </c:pt>
              </c:strCache>
            </c:strRef>
          </c:tx>
          <c:spPr>
            <a:ln w="38100" cap="rnd">
              <a:solidFill>
                <a:srgbClr val="F26B73"/>
              </a:solidFill>
              <a:prstDash val="solid"/>
            </a:ln>
          </c:spPr>
          <c:marker>
            <c:symbol val="none"/>
          </c:marker>
          <c:cat>
            <c:strRef>
              <c:f>'Cndm use TG'!$B$5:$D$5</c:f>
              <c:strCache>
                <c:ptCount val="3"/>
                <c:pt idx="0">
                  <c:v>2007</c:v>
                </c:pt>
                <c:pt idx="1">
                  <c:v>2011</c:v>
                </c:pt>
                <c:pt idx="2">
                  <c:v>2015</c:v>
                </c:pt>
              </c:strCache>
            </c:strRef>
          </c:cat>
          <c:val>
            <c:numRef>
              <c:f>'Cndm use TG'!$B$6:$D$6</c:f>
              <c:numCache>
                <c:formatCode>0</c:formatCode>
                <c:ptCount val="3"/>
                <c:pt idx="0">
                  <c:v>79.45</c:v>
                </c:pt>
                <c:pt idx="1">
                  <c:v>79.61</c:v>
                </c:pt>
                <c:pt idx="2">
                  <c:v>86.16</c:v>
                </c:pt>
              </c:numCache>
            </c:numRef>
          </c:val>
          <c:smooth val="0"/>
          <c:extLst>
            <c:ext xmlns:c16="http://schemas.microsoft.com/office/drawing/2014/chart" uri="{C3380CC4-5D6E-409C-BE32-E72D297353CC}">
              <c16:uniqueId val="{00000000-5050-4E9E-A33F-96C015695FC6}"/>
            </c:ext>
          </c:extLst>
        </c:ser>
        <c:ser>
          <c:idx val="3"/>
          <c:order val="1"/>
          <c:tx>
            <c:strRef>
              <c:f>'Cndm use TG'!$A$7</c:f>
              <c:strCache>
                <c:ptCount val="1"/>
                <c:pt idx="0">
                  <c:v>consistent condom use</c:v>
                </c:pt>
              </c:strCache>
            </c:strRef>
          </c:tx>
          <c:spPr>
            <a:ln w="38100">
              <a:solidFill>
                <a:srgbClr val="F26B73"/>
              </a:solidFill>
              <a:prstDash val="sysDash"/>
            </a:ln>
          </c:spPr>
          <c:marker>
            <c:symbol val="none"/>
          </c:marker>
          <c:cat>
            <c:strRef>
              <c:f>'Cndm use TG'!$B$5:$D$5</c:f>
              <c:strCache>
                <c:ptCount val="3"/>
                <c:pt idx="0">
                  <c:v>2007</c:v>
                </c:pt>
                <c:pt idx="1">
                  <c:v>2011</c:v>
                </c:pt>
                <c:pt idx="2">
                  <c:v>2015</c:v>
                </c:pt>
              </c:strCache>
            </c:strRef>
          </c:cat>
          <c:val>
            <c:numRef>
              <c:f>'Cndm use TG'!$B$7:$D$7</c:f>
              <c:numCache>
                <c:formatCode>0</c:formatCode>
                <c:ptCount val="3"/>
                <c:pt idx="0">
                  <c:v>38</c:v>
                </c:pt>
                <c:pt idx="1">
                  <c:v>41.25</c:v>
                </c:pt>
                <c:pt idx="2">
                  <c:v>55.66</c:v>
                </c:pt>
              </c:numCache>
            </c:numRef>
          </c:val>
          <c:smooth val="0"/>
          <c:extLst>
            <c:ext xmlns:c16="http://schemas.microsoft.com/office/drawing/2014/chart" uri="{C3380CC4-5D6E-409C-BE32-E72D297353CC}">
              <c16:uniqueId val="{00000001-5050-4E9E-A33F-96C015695FC6}"/>
            </c:ext>
          </c:extLst>
        </c:ser>
        <c:dLbls>
          <c:showLegendKey val="0"/>
          <c:showVal val="0"/>
          <c:showCatName val="0"/>
          <c:showSerName val="0"/>
          <c:showPercent val="0"/>
          <c:showBubbleSize val="0"/>
        </c:dLbls>
        <c:smooth val="0"/>
        <c:axId val="163889920"/>
        <c:axId val="163891456"/>
      </c:lineChart>
      <c:catAx>
        <c:axId val="163889920"/>
        <c:scaling>
          <c:orientation val="minMax"/>
        </c:scaling>
        <c:delete val="0"/>
        <c:axPos val="b"/>
        <c:numFmt formatCode="General" sourceLinked="1"/>
        <c:majorTickMark val="none"/>
        <c:minorTickMark val="none"/>
        <c:tickLblPos val="nextTo"/>
        <c:crossAx val="163891456"/>
        <c:crosses val="autoZero"/>
        <c:auto val="1"/>
        <c:lblAlgn val="ctr"/>
        <c:lblOffset val="100"/>
        <c:noMultiLvlLbl val="0"/>
      </c:catAx>
      <c:valAx>
        <c:axId val="16389145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0"/>
            </c:manualLayout>
          </c:layout>
          <c:overlay val="0"/>
        </c:title>
        <c:numFmt formatCode="#,##0" sourceLinked="0"/>
        <c:majorTickMark val="none"/>
        <c:minorTickMark val="none"/>
        <c:tickLblPos val="nextTo"/>
        <c:crossAx val="16388992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'Cndm use PWID'!$A$6</c:f>
              <c:strCache>
                <c:ptCount val="1"/>
                <c:pt idx="0">
                  <c:v>condom use at last sex</c:v>
                </c:pt>
              </c:strCache>
            </c:strRef>
          </c:tx>
          <c:spPr>
            <a:ln w="38100" cap="rnd">
              <a:solidFill>
                <a:srgbClr val="00AEEF"/>
              </a:solidFill>
              <a:prstDash val="solid"/>
            </a:ln>
          </c:spPr>
          <c:marker>
            <c:symbol val="none"/>
          </c:marker>
          <c:cat>
            <c:strRef>
              <c:f>'Cndm use PWID'!$B$5:$D$5</c:f>
              <c:strCache>
                <c:ptCount val="3"/>
                <c:pt idx="0">
                  <c:v>2007</c:v>
                </c:pt>
                <c:pt idx="1">
                  <c:v>2011</c:v>
                </c:pt>
                <c:pt idx="2">
                  <c:v>2015</c:v>
                </c:pt>
              </c:strCache>
            </c:strRef>
          </c:cat>
          <c:val>
            <c:numRef>
              <c:f>'Cndm use PWID'!$B$6:$D$6</c:f>
              <c:numCache>
                <c:formatCode>0</c:formatCode>
                <c:ptCount val="3"/>
                <c:pt idx="0">
                  <c:v>54</c:v>
                </c:pt>
                <c:pt idx="1">
                  <c:v>56.36</c:v>
                </c:pt>
                <c:pt idx="2">
                  <c:v>17.89</c:v>
                </c:pt>
              </c:numCache>
            </c:numRef>
          </c:val>
          <c:smooth val="0"/>
          <c:extLst>
            <c:ext xmlns:c16="http://schemas.microsoft.com/office/drawing/2014/chart" uri="{C3380CC4-5D6E-409C-BE32-E72D297353CC}">
              <c16:uniqueId val="{00000000-E9F4-4D52-BEAF-0CCEE7361084}"/>
            </c:ext>
          </c:extLst>
        </c:ser>
        <c:ser>
          <c:idx val="3"/>
          <c:order val="1"/>
          <c:tx>
            <c:strRef>
              <c:f>'Cndm use PWID'!$A$7</c:f>
              <c:strCache>
                <c:ptCount val="1"/>
                <c:pt idx="0">
                  <c:v>consistent condom use</c:v>
                </c:pt>
              </c:strCache>
            </c:strRef>
          </c:tx>
          <c:spPr>
            <a:ln w="38100">
              <a:solidFill>
                <a:srgbClr val="00AEEF"/>
              </a:solidFill>
              <a:prstDash val="sysDash"/>
            </a:ln>
          </c:spPr>
          <c:marker>
            <c:symbol val="none"/>
          </c:marker>
          <c:cat>
            <c:strRef>
              <c:f>'Cndm use PWID'!$B$5:$D$5</c:f>
              <c:strCache>
                <c:ptCount val="3"/>
                <c:pt idx="0">
                  <c:v>2007</c:v>
                </c:pt>
                <c:pt idx="1">
                  <c:v>2011</c:v>
                </c:pt>
                <c:pt idx="2">
                  <c:v>2015</c:v>
                </c:pt>
              </c:strCache>
            </c:strRef>
          </c:cat>
          <c:val>
            <c:numRef>
              <c:f>'Cndm use PWID'!$B$7:$D$7</c:f>
              <c:numCache>
                <c:formatCode>0</c:formatCode>
                <c:ptCount val="3"/>
                <c:pt idx="0">
                  <c:v>32</c:v>
                </c:pt>
                <c:pt idx="1">
                  <c:v>14.55</c:v>
                </c:pt>
                <c:pt idx="2">
                  <c:v>2.5</c:v>
                </c:pt>
              </c:numCache>
            </c:numRef>
          </c:val>
          <c:smooth val="0"/>
          <c:extLst>
            <c:ext xmlns:c16="http://schemas.microsoft.com/office/drawing/2014/chart" uri="{C3380CC4-5D6E-409C-BE32-E72D297353CC}">
              <c16:uniqueId val="{00000001-E9F4-4D52-BEAF-0CCEE7361084}"/>
            </c:ext>
          </c:extLst>
        </c:ser>
        <c:dLbls>
          <c:showLegendKey val="0"/>
          <c:showVal val="0"/>
          <c:showCatName val="0"/>
          <c:showSerName val="0"/>
          <c:showPercent val="0"/>
          <c:showBubbleSize val="0"/>
        </c:dLbls>
        <c:smooth val="0"/>
        <c:axId val="164003840"/>
        <c:axId val="164005376"/>
      </c:lineChart>
      <c:catAx>
        <c:axId val="164003840"/>
        <c:scaling>
          <c:orientation val="minMax"/>
        </c:scaling>
        <c:delete val="0"/>
        <c:axPos val="b"/>
        <c:numFmt formatCode="General" sourceLinked="1"/>
        <c:majorTickMark val="none"/>
        <c:minorTickMark val="none"/>
        <c:tickLblPos val="nextTo"/>
        <c:crossAx val="164005376"/>
        <c:crosses val="autoZero"/>
        <c:auto val="1"/>
        <c:lblAlgn val="ctr"/>
        <c:lblOffset val="100"/>
        <c:noMultiLvlLbl val="0"/>
      </c:catAx>
      <c:valAx>
        <c:axId val="164005376"/>
        <c:scaling>
          <c:orientation val="minMax"/>
          <c:max val="100"/>
          <c:min val="0"/>
        </c:scaling>
        <c:delete val="0"/>
        <c:axPos val="l"/>
        <c:majorGridlines>
          <c:spPr>
            <a:ln>
              <a:solidFill>
                <a:sysClr val="window" lastClr="FFFFFF">
                  <a:lumMod val="85000"/>
                </a:sysClr>
              </a:solidFill>
              <a:prstDash val="dash"/>
            </a:ln>
          </c:spPr>
        </c:majorGridlines>
        <c:title>
          <c:tx>
            <c:rich>
              <a:bodyPr rot="0" vert="horz"/>
              <a:lstStyle/>
              <a:p>
                <a:pPr>
                  <a:defRPr/>
                </a:pPr>
                <a:r>
                  <a:rPr lang="en-US"/>
                  <a:t>%</a:t>
                </a:r>
              </a:p>
            </c:rich>
          </c:tx>
          <c:layout>
            <c:manualLayout>
              <c:xMode val="edge"/>
              <c:yMode val="edge"/>
              <c:x val="0.32275500488909475"/>
              <c:y val="7.6476632281430074E-4"/>
            </c:manualLayout>
          </c:layout>
          <c:overlay val="0"/>
        </c:title>
        <c:numFmt formatCode="#,##0" sourceLinked="0"/>
        <c:majorTickMark val="none"/>
        <c:minorTickMark val="none"/>
        <c:tickLblPos val="nextTo"/>
        <c:crossAx val="164003840"/>
        <c:crosses val="autoZero"/>
        <c:crossBetween val="between"/>
        <c:majorUnit val="20"/>
      </c:valAx>
      <c:dTable>
        <c:showHorzBorder val="1"/>
        <c:showVertBorder val="1"/>
        <c:showOutline val="1"/>
        <c:showKeys val="1"/>
      </c:dTable>
    </c:plotArea>
    <c:plotVisOnly val="1"/>
    <c:dispBlanksAs val="gap"/>
    <c:showDLblsOverMax val="0"/>
  </c:chart>
  <c:spPr>
    <a:ln w="28575">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358078819693014E-2"/>
          <c:y val="0.13017965777533622"/>
          <c:w val="0.89528081006919591"/>
          <c:h val="0.64120251683655827"/>
        </c:manualLayout>
      </c:layout>
      <c:barChart>
        <c:barDir val="col"/>
        <c:grouping val="clustered"/>
        <c:varyColors val="0"/>
        <c:ser>
          <c:idx val="0"/>
          <c:order val="0"/>
          <c:tx>
            <c:strRef>
              <c:f>'Cndm use high risk men'!$C$5</c:f>
              <c:strCache>
                <c:ptCount val="1"/>
                <c:pt idx="0">
                  <c:v>condom use at last sex</c:v>
                </c:pt>
              </c:strCache>
            </c:strRef>
          </c:tx>
          <c:spPr>
            <a:solidFill>
              <a:srgbClr val="B3CC82"/>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high risk men'!$A$6:$B$13</c:f>
              <c:multiLvlStrCache>
                <c:ptCount val="8"/>
                <c:lvl>
                  <c:pt idx="0">
                    <c:v>2011</c:v>
                  </c:pt>
                  <c:pt idx="1">
                    <c:v>2015</c:v>
                  </c:pt>
                  <c:pt idx="2">
                    <c:v>2011</c:v>
                  </c:pt>
                  <c:pt idx="3">
                    <c:v>2015</c:v>
                  </c:pt>
                  <c:pt idx="4">
                    <c:v>2011</c:v>
                  </c:pt>
                  <c:pt idx="5">
                    <c:v>2015</c:v>
                  </c:pt>
                  <c:pt idx="6">
                    <c:v>2011</c:v>
                  </c:pt>
                  <c:pt idx="7">
                    <c:v>2015</c:v>
                  </c:pt>
                </c:lvl>
                <c:lvl>
                  <c:pt idx="0">
                    <c:v>Shipmen (ABK)</c:v>
                  </c:pt>
                  <c:pt idx="2">
                    <c:v>Workforce (TKBM)</c:v>
                  </c:pt>
                  <c:pt idx="4">
                    <c:v>Truck drivers (Supi Truk)</c:v>
                  </c:pt>
                  <c:pt idx="6">
                    <c:v>Motorcycle taxi drivers (Ojek)</c:v>
                  </c:pt>
                </c:lvl>
              </c:multiLvlStrCache>
            </c:multiLvlStrRef>
          </c:cat>
          <c:val>
            <c:numRef>
              <c:f>'Cndm use high risk men'!$C$6:$C$13</c:f>
              <c:numCache>
                <c:formatCode>0</c:formatCode>
                <c:ptCount val="8"/>
                <c:pt idx="0">
                  <c:v>12.01</c:v>
                </c:pt>
                <c:pt idx="1">
                  <c:v>12.39</c:v>
                </c:pt>
                <c:pt idx="2">
                  <c:v>2</c:v>
                </c:pt>
                <c:pt idx="3">
                  <c:v>25.5</c:v>
                </c:pt>
                <c:pt idx="4">
                  <c:v>12.86</c:v>
                </c:pt>
                <c:pt idx="5">
                  <c:v>11.09</c:v>
                </c:pt>
                <c:pt idx="6">
                  <c:v>14.83</c:v>
                </c:pt>
                <c:pt idx="7">
                  <c:v>6.79</c:v>
                </c:pt>
              </c:numCache>
            </c:numRef>
          </c:val>
          <c:extLst>
            <c:ext xmlns:c16="http://schemas.microsoft.com/office/drawing/2014/chart" uri="{C3380CC4-5D6E-409C-BE32-E72D297353CC}">
              <c16:uniqueId val="{00000000-E9B1-4800-B81D-C669009F5ABE}"/>
            </c:ext>
          </c:extLst>
        </c:ser>
        <c:ser>
          <c:idx val="1"/>
          <c:order val="1"/>
          <c:tx>
            <c:strRef>
              <c:f>'Cndm use high risk men'!$D$5</c:f>
              <c:strCache>
                <c:ptCount val="1"/>
                <c:pt idx="0">
                  <c:v>consistent condom use</c:v>
                </c:pt>
              </c:strCache>
            </c:strRef>
          </c:tx>
          <c:spPr>
            <a:solidFill>
              <a:srgbClr val="5C732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'Cndm use high risk men'!$A$6:$B$13</c:f>
              <c:multiLvlStrCache>
                <c:ptCount val="8"/>
                <c:lvl>
                  <c:pt idx="0">
                    <c:v>2011</c:v>
                  </c:pt>
                  <c:pt idx="1">
                    <c:v>2015</c:v>
                  </c:pt>
                  <c:pt idx="2">
                    <c:v>2011</c:v>
                  </c:pt>
                  <c:pt idx="3">
                    <c:v>2015</c:v>
                  </c:pt>
                  <c:pt idx="4">
                    <c:v>2011</c:v>
                  </c:pt>
                  <c:pt idx="5">
                    <c:v>2015</c:v>
                  </c:pt>
                  <c:pt idx="6">
                    <c:v>2011</c:v>
                  </c:pt>
                  <c:pt idx="7">
                    <c:v>2015</c:v>
                  </c:pt>
                </c:lvl>
                <c:lvl>
                  <c:pt idx="0">
                    <c:v>Shipmen (ABK)</c:v>
                  </c:pt>
                  <c:pt idx="2">
                    <c:v>Workforce (TKBM)</c:v>
                  </c:pt>
                  <c:pt idx="4">
                    <c:v>Truck drivers (Supi Truk)</c:v>
                  </c:pt>
                  <c:pt idx="6">
                    <c:v>Motorcycle taxi drivers (Ojek)</c:v>
                  </c:pt>
                </c:lvl>
              </c:multiLvlStrCache>
            </c:multiLvlStrRef>
          </c:cat>
          <c:val>
            <c:numRef>
              <c:f>'Cndm use high risk men'!$D$6:$D$13</c:f>
              <c:numCache>
                <c:formatCode>0</c:formatCode>
                <c:ptCount val="8"/>
                <c:pt idx="0">
                  <c:v>3.88</c:v>
                </c:pt>
                <c:pt idx="1">
                  <c:v>4.33</c:v>
                </c:pt>
                <c:pt idx="2">
                  <c:v>0.75</c:v>
                </c:pt>
                <c:pt idx="3">
                  <c:v>5.37</c:v>
                </c:pt>
                <c:pt idx="4">
                  <c:v>4.4000000000000004</c:v>
                </c:pt>
                <c:pt idx="5">
                  <c:v>1.32</c:v>
                </c:pt>
                <c:pt idx="6">
                  <c:v>5.67</c:v>
                </c:pt>
                <c:pt idx="7">
                  <c:v>0.81</c:v>
                </c:pt>
              </c:numCache>
            </c:numRef>
          </c:val>
          <c:extLst>
            <c:ext xmlns:c16="http://schemas.microsoft.com/office/drawing/2014/chart" uri="{C3380CC4-5D6E-409C-BE32-E72D297353CC}">
              <c16:uniqueId val="{00000001-E9B1-4800-B81D-C669009F5ABE}"/>
            </c:ext>
          </c:extLst>
        </c:ser>
        <c:dLbls>
          <c:showLegendKey val="0"/>
          <c:showVal val="0"/>
          <c:showCatName val="0"/>
          <c:showSerName val="0"/>
          <c:showPercent val="0"/>
          <c:showBubbleSize val="0"/>
        </c:dLbls>
        <c:gapWidth val="150"/>
        <c:overlap val="-5"/>
        <c:axId val="170749952"/>
        <c:axId val="170751488"/>
      </c:barChart>
      <c:catAx>
        <c:axId val="170749952"/>
        <c:scaling>
          <c:orientation val="minMax"/>
        </c:scaling>
        <c:delete val="0"/>
        <c:axPos val="b"/>
        <c:numFmt formatCode="General" sourceLinked="0"/>
        <c:majorTickMark val="out"/>
        <c:minorTickMark val="none"/>
        <c:tickLblPos val="nextTo"/>
        <c:crossAx val="170751488"/>
        <c:crosses val="autoZero"/>
        <c:auto val="1"/>
        <c:lblAlgn val="ctr"/>
        <c:lblOffset val="100"/>
        <c:noMultiLvlLbl val="0"/>
      </c:catAx>
      <c:valAx>
        <c:axId val="170751488"/>
        <c:scaling>
          <c:orientation val="minMax"/>
          <c:max val="100"/>
          <c:min val="0"/>
        </c:scaling>
        <c:delete val="0"/>
        <c:axPos val="l"/>
        <c:majorGridlines>
          <c:spPr>
            <a:ln>
              <a:solidFill>
                <a:schemeClr val="bg1">
                  <a:lumMod val="75000"/>
                </a:schemeClr>
              </a:solidFill>
              <a:prstDash val="dashDot"/>
            </a:ln>
          </c:spPr>
        </c:majorGridlines>
        <c:title>
          <c:tx>
            <c:rich>
              <a:bodyPr rot="0" vert="horz"/>
              <a:lstStyle/>
              <a:p>
                <a:pPr>
                  <a:defRPr/>
                </a:pPr>
                <a:r>
                  <a:rPr lang="en-US"/>
                  <a:t>%</a:t>
                </a:r>
              </a:p>
            </c:rich>
          </c:tx>
          <c:layout>
            <c:manualLayout>
              <c:xMode val="edge"/>
              <c:yMode val="edge"/>
              <c:x val="7.1874502903046214E-2"/>
              <c:y val="9.6168284197033507E-2"/>
            </c:manualLayout>
          </c:layout>
          <c:overlay val="0"/>
        </c:title>
        <c:numFmt formatCode="0" sourceLinked="1"/>
        <c:majorTickMark val="out"/>
        <c:minorTickMark val="none"/>
        <c:tickLblPos val="nextTo"/>
        <c:crossAx val="170749952"/>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63513350583827"/>
          <c:y val="0.12102422311714851"/>
          <c:w val="0.83541446011828024"/>
          <c:h val="0.55085786032471129"/>
        </c:manualLayout>
      </c:layout>
      <c:barChart>
        <c:barDir val="col"/>
        <c:grouping val="clustered"/>
        <c:varyColors val="0"/>
        <c:ser>
          <c:idx val="1"/>
          <c:order val="0"/>
          <c:tx>
            <c:strRef>
              <c:f>'Consist cndm use comm sex'!$B$3</c:f>
              <c:strCache>
                <c:ptCount val="1"/>
                <c:pt idx="0">
                  <c:v>condom use at last sex</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comm sex'!$A$4:$A$8</c:f>
              <c:strCache>
                <c:ptCount val="5"/>
                <c:pt idx="0">
                  <c:v>Direct FSW *
(with clients)</c:v>
                </c:pt>
                <c:pt idx="1">
                  <c:v>Indirect FSW *
(with clients)</c:v>
                </c:pt>
                <c:pt idx="2">
                  <c:v>MSM **
(with paid male partners)</c:v>
                </c:pt>
                <c:pt idx="3">
                  <c:v>Waria *
(with male clients)</c:v>
                </c:pt>
                <c:pt idx="4">
                  <c:v>PWID **
(with paid partners)</c:v>
                </c:pt>
              </c:strCache>
            </c:strRef>
          </c:cat>
          <c:val>
            <c:numRef>
              <c:f>'Consist cndm use comm sex'!$B$4:$B$8</c:f>
              <c:numCache>
                <c:formatCode>0</c:formatCode>
                <c:ptCount val="5"/>
                <c:pt idx="0">
                  <c:v>68</c:v>
                </c:pt>
                <c:pt idx="1">
                  <c:v>58</c:v>
                </c:pt>
                <c:pt idx="2">
                  <c:v>74</c:v>
                </c:pt>
                <c:pt idx="3">
                  <c:v>54</c:v>
                </c:pt>
                <c:pt idx="4">
                  <c:v>54</c:v>
                </c:pt>
              </c:numCache>
            </c:numRef>
          </c:val>
          <c:extLst>
            <c:ext xmlns:c16="http://schemas.microsoft.com/office/drawing/2014/chart" uri="{C3380CC4-5D6E-409C-BE32-E72D297353CC}">
              <c16:uniqueId val="{00000000-BFBD-4AA9-8E3B-00E96B862CDF}"/>
            </c:ext>
          </c:extLst>
        </c:ser>
        <c:ser>
          <c:idx val="0"/>
          <c:order val="1"/>
          <c:tx>
            <c:strRef>
              <c:f>'Consist cndm use comm sex'!$C$3</c:f>
              <c:strCache>
                <c:ptCount val="1"/>
                <c:pt idx="0">
                  <c:v>consistent condom use</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'Consist cndm use comm sex'!$A$4:$A$8</c:f>
              <c:strCache>
                <c:ptCount val="5"/>
                <c:pt idx="0">
                  <c:v>Direct FSW *
(with clients)</c:v>
                </c:pt>
                <c:pt idx="1">
                  <c:v>Indirect FSW *
(with clients)</c:v>
                </c:pt>
                <c:pt idx="2">
                  <c:v>MSM **
(with paid male partners)</c:v>
                </c:pt>
                <c:pt idx="3">
                  <c:v>Waria *
(with male clients)</c:v>
                </c:pt>
                <c:pt idx="4">
                  <c:v>PWID **
(with paid partners)</c:v>
                </c:pt>
              </c:strCache>
            </c:strRef>
          </c:cat>
          <c:val>
            <c:numRef>
              <c:f>'Consist cndm use comm sex'!$C$4:$C$8</c:f>
              <c:numCache>
                <c:formatCode>0</c:formatCode>
                <c:ptCount val="5"/>
                <c:pt idx="0">
                  <c:v>36</c:v>
                </c:pt>
                <c:pt idx="1">
                  <c:v>36</c:v>
                </c:pt>
                <c:pt idx="2">
                  <c:v>42</c:v>
                </c:pt>
                <c:pt idx="3">
                  <c:v>42</c:v>
                </c:pt>
                <c:pt idx="4">
                  <c:v>16</c:v>
                </c:pt>
              </c:numCache>
            </c:numRef>
          </c:val>
          <c:extLst>
            <c:ext xmlns:c16="http://schemas.microsoft.com/office/drawing/2014/chart" uri="{C3380CC4-5D6E-409C-BE32-E72D297353CC}">
              <c16:uniqueId val="{00000001-BFBD-4AA9-8E3B-00E96B862CDF}"/>
            </c:ext>
          </c:extLst>
        </c:ser>
        <c:dLbls>
          <c:showLegendKey val="0"/>
          <c:showVal val="0"/>
          <c:showCatName val="0"/>
          <c:showSerName val="0"/>
          <c:showPercent val="0"/>
          <c:showBubbleSize val="0"/>
        </c:dLbls>
        <c:gapWidth val="96"/>
        <c:axId val="175580288"/>
        <c:axId val="175581824"/>
      </c:barChart>
      <c:scatterChart>
        <c:scatterStyle val="lineMarker"/>
        <c:varyColors val="0"/>
        <c:ser>
          <c:idx val="2"/>
          <c:order val="2"/>
          <c:tx>
            <c:strRef>
              <c:f>'Consist cndm use comm sex'!$B$11</c:f>
              <c:strCache>
                <c:ptCount val="1"/>
                <c:pt idx="0">
                  <c:v>target</c:v>
                </c:pt>
              </c:strCache>
            </c:strRef>
          </c:tx>
          <c:spPr>
            <a:ln w="19050">
              <a:solidFill>
                <a:srgbClr val="E31837"/>
              </a:solidFill>
              <a:prstDash val="dash"/>
            </a:ln>
          </c:spPr>
          <c:marker>
            <c:symbol val="none"/>
          </c:marker>
          <c:xVal>
            <c:numRef>
              <c:f>'Consist cndm use comm sex'!$A$12:$A$13</c:f>
              <c:numCache>
                <c:formatCode>General</c:formatCode>
                <c:ptCount val="2"/>
                <c:pt idx="0">
                  <c:v>0</c:v>
                </c:pt>
                <c:pt idx="1">
                  <c:v>1</c:v>
                </c:pt>
              </c:numCache>
            </c:numRef>
          </c:xVal>
          <c:yVal>
            <c:numRef>
              <c:f>'Consist cndm use comm sex'!$B$12:$B$13</c:f>
              <c:numCache>
                <c:formatCode>General</c:formatCode>
                <c:ptCount val="2"/>
                <c:pt idx="0">
                  <c:v>90</c:v>
                </c:pt>
                <c:pt idx="1">
                  <c:v>90</c:v>
                </c:pt>
              </c:numCache>
            </c:numRef>
          </c:yVal>
          <c:smooth val="0"/>
          <c:extLst>
            <c:ext xmlns:c16="http://schemas.microsoft.com/office/drawing/2014/chart" uri="{C3380CC4-5D6E-409C-BE32-E72D297353CC}">
              <c16:uniqueId val="{00000002-BFBD-4AA9-8E3B-00E96B862CDF}"/>
            </c:ext>
          </c:extLst>
        </c:ser>
        <c:dLbls>
          <c:showLegendKey val="0"/>
          <c:showVal val="0"/>
          <c:showCatName val="0"/>
          <c:showSerName val="0"/>
          <c:showPercent val="0"/>
          <c:showBubbleSize val="0"/>
        </c:dLbls>
        <c:axId val="175585536"/>
        <c:axId val="175584000"/>
      </c:scatterChart>
      <c:catAx>
        <c:axId val="175580288"/>
        <c:scaling>
          <c:orientation val="minMax"/>
        </c:scaling>
        <c:delete val="0"/>
        <c:axPos val="b"/>
        <c:numFmt formatCode="General" sourceLinked="0"/>
        <c:majorTickMark val="out"/>
        <c:minorTickMark val="none"/>
        <c:tickLblPos val="nextTo"/>
        <c:crossAx val="175581824"/>
        <c:crosses val="autoZero"/>
        <c:auto val="1"/>
        <c:lblAlgn val="ctr"/>
        <c:lblOffset val="100"/>
        <c:noMultiLvlLbl val="0"/>
      </c:catAx>
      <c:valAx>
        <c:axId val="175581824"/>
        <c:scaling>
          <c:orientation val="minMax"/>
          <c:max val="100"/>
        </c:scaling>
        <c:delete val="0"/>
        <c:axPos val="l"/>
        <c:title>
          <c:tx>
            <c:rich>
              <a:bodyPr rot="0" vert="horz"/>
              <a:lstStyle/>
              <a:p>
                <a:pPr>
                  <a:defRPr/>
                </a:pPr>
                <a:r>
                  <a:rPr lang="en-US"/>
                  <a:t>%</a:t>
                </a:r>
              </a:p>
            </c:rich>
          </c:tx>
          <c:layout>
            <c:manualLayout>
              <c:xMode val="edge"/>
              <c:yMode val="edge"/>
              <c:x val="8.4062238379801688E-3"/>
              <c:y val="0.10604905670650369"/>
            </c:manualLayout>
          </c:layout>
          <c:overlay val="0"/>
        </c:title>
        <c:numFmt formatCode="0" sourceLinked="1"/>
        <c:majorTickMark val="out"/>
        <c:minorTickMark val="none"/>
        <c:tickLblPos val="nextTo"/>
        <c:crossAx val="175580288"/>
        <c:crosses val="autoZero"/>
        <c:crossBetween val="between"/>
        <c:majorUnit val="20"/>
      </c:valAx>
      <c:valAx>
        <c:axId val="175584000"/>
        <c:scaling>
          <c:orientation val="minMax"/>
          <c:max val="100"/>
          <c:min val="0"/>
        </c:scaling>
        <c:delete val="1"/>
        <c:axPos val="r"/>
        <c:numFmt formatCode="General" sourceLinked="1"/>
        <c:majorTickMark val="out"/>
        <c:minorTickMark val="none"/>
        <c:tickLblPos val="nextTo"/>
        <c:crossAx val="175585536"/>
        <c:crosses val="max"/>
        <c:crossBetween val="midCat"/>
        <c:majorUnit val="10"/>
      </c:valAx>
      <c:valAx>
        <c:axId val="175585536"/>
        <c:scaling>
          <c:orientation val="minMax"/>
          <c:max val="1"/>
          <c:min val="0"/>
        </c:scaling>
        <c:delete val="1"/>
        <c:axPos val="t"/>
        <c:numFmt formatCode="General" sourceLinked="1"/>
        <c:majorTickMark val="out"/>
        <c:minorTickMark val="none"/>
        <c:tickLblPos val="nextTo"/>
        <c:crossAx val="175584000"/>
        <c:crosses val="max"/>
        <c:crossBetween val="midCat"/>
        <c:majorUnit val="0.2"/>
      </c:valAx>
    </c:plotArea>
    <c:legend>
      <c:legendPos val="t"/>
      <c:legendEntry>
        <c:idx val="2"/>
        <c:delete val="1"/>
      </c:legendEntry>
      <c:layout>
        <c:manualLayout>
          <c:xMode val="edge"/>
          <c:yMode val="edge"/>
          <c:x val="0.17944458356133045"/>
          <c:y val="2.0356234096692113E-2"/>
          <c:w val="0.63796975908046827"/>
          <c:h val="7.288760660642611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384537999619721E-2"/>
          <c:y val="0.17111250187996371"/>
          <c:w val="0.89630977357603758"/>
          <c:h val="0.49833098034649548"/>
        </c:manualLayout>
      </c:layout>
      <c:barChart>
        <c:barDir val="col"/>
        <c:grouping val="clustered"/>
        <c:varyColors val="0"/>
        <c:ser>
          <c:idx val="0"/>
          <c:order val="0"/>
          <c:tx>
            <c:strRef>
              <c:f>'FSW_No. of clients'!$B$3</c:f>
              <c:strCache>
                <c:ptCount val="1"/>
                <c:pt idx="0">
                  <c:v>Direct FSW</c:v>
                </c:pt>
              </c:strCache>
            </c:strRef>
          </c:tx>
          <c:spPr>
            <a:solidFill>
              <a:srgbClr val="00AEEF"/>
            </a:solidFill>
            <a:ln>
              <a:noFill/>
            </a:ln>
          </c:spPr>
          <c:invertIfNegative val="0"/>
          <c:dPt>
            <c:idx val="0"/>
            <c:invertIfNegative val="0"/>
            <c:bubble3D val="0"/>
            <c:spPr>
              <a:pattFill prst="narHorz">
                <a:fgClr>
                  <a:srgbClr val="00AEEF"/>
                </a:fgClr>
                <a:bgClr>
                  <a:sysClr val="window" lastClr="FFFFFF"/>
                </a:bgClr>
              </a:pattFill>
              <a:ln>
                <a:noFill/>
              </a:ln>
            </c:spPr>
            <c:extLst>
              <c:ext xmlns:c16="http://schemas.microsoft.com/office/drawing/2014/chart" uri="{C3380CC4-5D6E-409C-BE32-E72D297353CC}">
                <c16:uniqueId val="{00000001-67FF-46C8-8425-2FCEBA450D4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FF-46C8-8425-2FCEBA450D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'FSW_No. of clients'!$A$4:$A$13</c:f>
              <c:strCache>
                <c:ptCount val="10"/>
                <c:pt idx="0">
                  <c:v>Indonesia</c:v>
                </c:pt>
                <c:pt idx="1">
                  <c:v>Kota Palembang</c:v>
                </c:pt>
                <c:pt idx="2">
                  <c:v>Kota Bengkulu</c:v>
                </c:pt>
                <c:pt idx="3">
                  <c:v>Kota Yogyakarta</c:v>
                </c:pt>
                <c:pt idx="4">
                  <c:v>Kota Tangerang</c:v>
                </c:pt>
                <c:pt idx="5">
                  <c:v>Kota Pontianak</c:v>
                </c:pt>
                <c:pt idx="6">
                  <c:v>Samarinda</c:v>
                </c:pt>
                <c:pt idx="7">
                  <c:v>Kota Bitung</c:v>
                </c:pt>
                <c:pt idx="8">
                  <c:v>Kota Makassar</c:v>
                </c:pt>
                <c:pt idx="9">
                  <c:v>Mimika</c:v>
                </c:pt>
              </c:strCache>
            </c:strRef>
          </c:cat>
          <c:val>
            <c:numRef>
              <c:f>'FSW_No. of clients'!$B$4:$B$13</c:f>
              <c:numCache>
                <c:formatCode>@</c:formatCode>
                <c:ptCount val="10"/>
                <c:pt idx="0">
                  <c:v>4</c:v>
                </c:pt>
                <c:pt idx="1">
                  <c:v>5</c:v>
                </c:pt>
                <c:pt idx="2">
                  <c:v>3</c:v>
                </c:pt>
                <c:pt idx="3">
                  <c:v>5</c:v>
                </c:pt>
                <c:pt idx="4">
                  <c:v>2</c:v>
                </c:pt>
                <c:pt idx="5">
                  <c:v>4</c:v>
                </c:pt>
                <c:pt idx="6">
                  <c:v>5</c:v>
                </c:pt>
                <c:pt idx="7">
                  <c:v>2</c:v>
                </c:pt>
                <c:pt idx="8">
                  <c:v>7</c:v>
                </c:pt>
                <c:pt idx="9">
                  <c:v>3</c:v>
                </c:pt>
              </c:numCache>
            </c:numRef>
          </c:val>
          <c:extLst>
            <c:ext xmlns:c16="http://schemas.microsoft.com/office/drawing/2014/chart" uri="{C3380CC4-5D6E-409C-BE32-E72D297353CC}">
              <c16:uniqueId val="{00000002-67FF-46C8-8425-2FCEBA450D4D}"/>
            </c:ext>
          </c:extLst>
        </c:ser>
        <c:ser>
          <c:idx val="1"/>
          <c:order val="1"/>
          <c:tx>
            <c:strRef>
              <c:f>'FSW_No. of clients'!$C$3</c:f>
              <c:strCache>
                <c:ptCount val="1"/>
                <c:pt idx="0">
                  <c:v>Indirect FSW</c:v>
                </c:pt>
              </c:strCache>
            </c:strRef>
          </c:tx>
          <c:spPr>
            <a:solidFill>
              <a:srgbClr val="88C540"/>
            </a:solidFill>
            <a:ln>
              <a:noFill/>
            </a:ln>
          </c:spPr>
          <c:invertIfNegative val="0"/>
          <c:dPt>
            <c:idx val="0"/>
            <c:invertIfNegative val="0"/>
            <c:bubble3D val="0"/>
            <c:spPr>
              <a:pattFill prst="narHorz">
                <a:fgClr>
                  <a:srgbClr val="88C540"/>
                </a:fgClr>
                <a:bgClr>
                  <a:sysClr val="window" lastClr="FFFFFF"/>
                </a:bgClr>
              </a:pattFill>
              <a:ln>
                <a:noFill/>
              </a:ln>
            </c:spPr>
            <c:extLst>
              <c:ext xmlns:c16="http://schemas.microsoft.com/office/drawing/2014/chart" uri="{C3380CC4-5D6E-409C-BE32-E72D297353CC}">
                <c16:uniqueId val="{00000004-67FF-46C8-8425-2FCEBA450D4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FF-46C8-8425-2FCEBA450D4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'FSW_No. of clients'!$A$4:$A$13</c:f>
              <c:strCache>
                <c:ptCount val="10"/>
                <c:pt idx="0">
                  <c:v>Indonesia</c:v>
                </c:pt>
                <c:pt idx="1">
                  <c:v>Kota Palembang</c:v>
                </c:pt>
                <c:pt idx="2">
                  <c:v>Kota Bengkulu</c:v>
                </c:pt>
                <c:pt idx="3">
                  <c:v>Kota Yogyakarta</c:v>
                </c:pt>
                <c:pt idx="4">
                  <c:v>Kota Tangerang</c:v>
                </c:pt>
                <c:pt idx="5">
                  <c:v>Kota Pontianak</c:v>
                </c:pt>
                <c:pt idx="6">
                  <c:v>Samarinda</c:v>
                </c:pt>
                <c:pt idx="7">
                  <c:v>Kota Bitung</c:v>
                </c:pt>
                <c:pt idx="8">
                  <c:v>Kota Makassar</c:v>
                </c:pt>
                <c:pt idx="9">
                  <c:v>Mimika</c:v>
                </c:pt>
              </c:strCache>
            </c:strRef>
          </c:cat>
          <c:val>
            <c:numRef>
              <c:f>'FSW_No. of clients'!$C$4:$C$13</c:f>
              <c:numCache>
                <c:formatCode>@</c:formatCode>
                <c:ptCount val="10"/>
                <c:pt idx="0">
                  <c:v>2</c:v>
                </c:pt>
                <c:pt idx="1">
                  <c:v>4</c:v>
                </c:pt>
                <c:pt idx="2">
                  <c:v>4</c:v>
                </c:pt>
                <c:pt idx="3">
                  <c:v>1</c:v>
                </c:pt>
                <c:pt idx="4">
                  <c:v>2</c:v>
                </c:pt>
                <c:pt idx="5">
                  <c:v>2</c:v>
                </c:pt>
                <c:pt idx="6">
                  <c:v>2</c:v>
                </c:pt>
                <c:pt idx="7">
                  <c:v>2</c:v>
                </c:pt>
                <c:pt idx="8">
                  <c:v>3</c:v>
                </c:pt>
                <c:pt idx="9">
                  <c:v>2</c:v>
                </c:pt>
              </c:numCache>
            </c:numRef>
          </c:val>
          <c:extLst>
            <c:ext xmlns:c16="http://schemas.microsoft.com/office/drawing/2014/chart" uri="{C3380CC4-5D6E-409C-BE32-E72D297353CC}">
              <c16:uniqueId val="{00000005-67FF-46C8-8425-2FCEBA450D4D}"/>
            </c:ext>
          </c:extLst>
        </c:ser>
        <c:dLbls>
          <c:showLegendKey val="0"/>
          <c:showVal val="0"/>
          <c:showCatName val="0"/>
          <c:showSerName val="0"/>
          <c:showPercent val="0"/>
          <c:showBubbleSize val="0"/>
        </c:dLbls>
        <c:gapWidth val="150"/>
        <c:axId val="175744512"/>
        <c:axId val="175746048"/>
      </c:barChart>
      <c:catAx>
        <c:axId val="175744512"/>
        <c:scaling>
          <c:orientation val="minMax"/>
        </c:scaling>
        <c:delete val="0"/>
        <c:axPos val="b"/>
        <c:numFmt formatCode="General" sourceLinked="0"/>
        <c:majorTickMark val="out"/>
        <c:minorTickMark val="none"/>
        <c:tickLblPos val="nextTo"/>
        <c:crossAx val="175746048"/>
        <c:crosses val="autoZero"/>
        <c:auto val="1"/>
        <c:lblAlgn val="ctr"/>
        <c:lblOffset val="100"/>
        <c:noMultiLvlLbl val="0"/>
      </c:catAx>
      <c:valAx>
        <c:axId val="175746048"/>
        <c:scaling>
          <c:orientation val="minMax"/>
        </c:scaling>
        <c:delete val="0"/>
        <c:axPos val="l"/>
        <c:title>
          <c:tx>
            <c:rich>
              <a:bodyPr rot="-5400000" vert="horz"/>
              <a:lstStyle/>
              <a:p>
                <a:pPr>
                  <a:defRPr/>
                </a:pPr>
                <a:r>
                  <a:rPr lang="en-GB"/>
                  <a:t>Number of clients</a:t>
                </a:r>
                <a:r>
                  <a:rPr lang="en-GB" baseline="0"/>
                  <a:t> per week</a:t>
                </a:r>
                <a:endParaRPr lang="en-GB"/>
              </a:p>
            </c:rich>
          </c:tx>
          <c:layout>
            <c:manualLayout>
              <c:xMode val="edge"/>
              <c:yMode val="edge"/>
              <c:x val="2.2567226266528005E-3"/>
              <c:y val="0.14495216881989162"/>
            </c:manualLayout>
          </c:layout>
          <c:overlay val="0"/>
        </c:title>
        <c:numFmt formatCode="@" sourceLinked="1"/>
        <c:majorTickMark val="out"/>
        <c:minorTickMark val="none"/>
        <c:tickLblPos val="nextTo"/>
        <c:crossAx val="175744512"/>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8018752484689"/>
          <c:y val="0.14127693900647739"/>
          <c:w val="0.87038128637281686"/>
          <c:h val="0.55559368152375443"/>
        </c:manualLayout>
      </c:layout>
      <c:barChart>
        <c:barDir val="col"/>
        <c:grouping val="clustered"/>
        <c:varyColors val="0"/>
        <c:ser>
          <c:idx val="0"/>
          <c:order val="0"/>
          <c:tx>
            <c:strRef>
              <c:f>'Waria_No. of clients'!$B$2</c:f>
              <c:strCache>
                <c:ptCount val="1"/>
                <c:pt idx="0">
                  <c:v>MSM *</c:v>
                </c:pt>
              </c:strCache>
            </c:strRef>
          </c:tx>
          <c:spPr>
            <a:solidFill>
              <a:srgbClr val="EC008C"/>
            </a:solidFill>
            <a:ln>
              <a:noFill/>
            </a:ln>
          </c:spPr>
          <c:invertIfNegative val="0"/>
          <c:dPt>
            <c:idx val="0"/>
            <c:invertIfNegative val="0"/>
            <c:bubble3D val="0"/>
            <c:spPr>
              <a:pattFill prst="pct60">
                <a:fgClr>
                  <a:srgbClr val="EC008C"/>
                </a:fgClr>
                <a:bgClr>
                  <a:sysClr val="window" lastClr="FFFFFF"/>
                </a:bgClr>
              </a:pattFill>
              <a:ln>
                <a:noFill/>
              </a:ln>
            </c:spPr>
            <c:extLst>
              <c:ext xmlns:c16="http://schemas.microsoft.com/office/drawing/2014/chart" uri="{C3380CC4-5D6E-409C-BE32-E72D297353CC}">
                <c16:uniqueId val="{00000001-54CE-485C-BBA1-EA671DBABD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'Waria_No. of clients'!$A$3:$A$9</c:f>
              <c:strCache>
                <c:ptCount val="7"/>
                <c:pt idx="0">
                  <c:v>Indonesia</c:v>
                </c:pt>
                <c:pt idx="1">
                  <c:v>Samarinda</c:v>
                </c:pt>
                <c:pt idx="2">
                  <c:v>Kota Palembang</c:v>
                </c:pt>
                <c:pt idx="3">
                  <c:v>Kota Pontianak</c:v>
                </c:pt>
                <c:pt idx="4">
                  <c:v>Kota Makassar</c:v>
                </c:pt>
                <c:pt idx="5">
                  <c:v>Kota Tangerang</c:v>
                </c:pt>
                <c:pt idx="6">
                  <c:v>Kota Yogyakarta</c:v>
                </c:pt>
              </c:strCache>
            </c:strRef>
          </c:cat>
          <c:val>
            <c:numRef>
              <c:f>'Waria_No. of clients'!$B$3:$B$9</c:f>
              <c:numCache>
                <c:formatCode>General</c:formatCode>
                <c:ptCount val="7"/>
                <c:pt idx="0">
                  <c:v>2</c:v>
                </c:pt>
                <c:pt idx="4">
                  <c:v>1</c:v>
                </c:pt>
                <c:pt idx="5">
                  <c:v>2</c:v>
                </c:pt>
                <c:pt idx="6">
                  <c:v>3</c:v>
                </c:pt>
              </c:numCache>
            </c:numRef>
          </c:val>
          <c:extLst>
            <c:ext xmlns:c16="http://schemas.microsoft.com/office/drawing/2014/chart" uri="{C3380CC4-5D6E-409C-BE32-E72D297353CC}">
              <c16:uniqueId val="{00000002-54CE-485C-BBA1-EA671DBABD53}"/>
            </c:ext>
          </c:extLst>
        </c:ser>
        <c:ser>
          <c:idx val="1"/>
          <c:order val="1"/>
          <c:tx>
            <c:strRef>
              <c:f>'Waria_No. of clients'!$C$2</c:f>
              <c:strCache>
                <c:ptCount val="1"/>
                <c:pt idx="0">
                  <c:v>Waria **</c:v>
                </c:pt>
              </c:strCache>
            </c:strRef>
          </c:tx>
          <c:spPr>
            <a:solidFill>
              <a:srgbClr val="F78E1E"/>
            </a:solidFill>
            <a:ln>
              <a:noFill/>
            </a:ln>
          </c:spPr>
          <c:invertIfNegative val="0"/>
          <c:dPt>
            <c:idx val="0"/>
            <c:invertIfNegative val="0"/>
            <c:bubble3D val="0"/>
            <c:spPr>
              <a:pattFill prst="pct60">
                <a:fgClr>
                  <a:srgbClr val="F78E1E"/>
                </a:fgClr>
                <a:bgClr>
                  <a:sysClr val="window" lastClr="FFFFFF"/>
                </a:bgClr>
              </a:pattFill>
              <a:ln>
                <a:noFill/>
              </a:ln>
            </c:spPr>
            <c:extLst>
              <c:ext xmlns:c16="http://schemas.microsoft.com/office/drawing/2014/chart" uri="{C3380CC4-5D6E-409C-BE32-E72D297353CC}">
                <c16:uniqueId val="{00000004-54CE-485C-BBA1-EA671DBABD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'Waria_No. of clients'!$A$3:$A$9</c:f>
              <c:strCache>
                <c:ptCount val="7"/>
                <c:pt idx="0">
                  <c:v>Indonesia</c:v>
                </c:pt>
                <c:pt idx="1">
                  <c:v>Samarinda</c:v>
                </c:pt>
                <c:pt idx="2">
                  <c:v>Kota Palembang</c:v>
                </c:pt>
                <c:pt idx="3">
                  <c:v>Kota Pontianak</c:v>
                </c:pt>
                <c:pt idx="4">
                  <c:v>Kota Makassar</c:v>
                </c:pt>
                <c:pt idx="5">
                  <c:v>Kota Tangerang</c:v>
                </c:pt>
                <c:pt idx="6">
                  <c:v>Kota Yogyakarta</c:v>
                </c:pt>
              </c:strCache>
            </c:strRef>
          </c:cat>
          <c:val>
            <c:numRef>
              <c:f>'Waria_No. of clients'!$C$3:$C$9</c:f>
              <c:numCache>
                <c:formatCode>General</c:formatCode>
                <c:ptCount val="7"/>
                <c:pt idx="0">
                  <c:v>4</c:v>
                </c:pt>
                <c:pt idx="1">
                  <c:v>2</c:v>
                </c:pt>
                <c:pt idx="2">
                  <c:v>3</c:v>
                </c:pt>
                <c:pt idx="3">
                  <c:v>3</c:v>
                </c:pt>
                <c:pt idx="4">
                  <c:v>8</c:v>
                </c:pt>
              </c:numCache>
            </c:numRef>
          </c:val>
          <c:extLst>
            <c:ext xmlns:c16="http://schemas.microsoft.com/office/drawing/2014/chart" uri="{C3380CC4-5D6E-409C-BE32-E72D297353CC}">
              <c16:uniqueId val="{00000005-54CE-485C-BBA1-EA671DBABD53}"/>
            </c:ext>
          </c:extLst>
        </c:ser>
        <c:dLbls>
          <c:showLegendKey val="0"/>
          <c:showVal val="0"/>
          <c:showCatName val="0"/>
          <c:showSerName val="0"/>
          <c:showPercent val="0"/>
          <c:showBubbleSize val="0"/>
        </c:dLbls>
        <c:gapWidth val="150"/>
        <c:axId val="175920640"/>
        <c:axId val="175922176"/>
      </c:barChart>
      <c:catAx>
        <c:axId val="175920640"/>
        <c:scaling>
          <c:orientation val="minMax"/>
        </c:scaling>
        <c:delete val="0"/>
        <c:axPos val="b"/>
        <c:numFmt formatCode="General" sourceLinked="1"/>
        <c:majorTickMark val="out"/>
        <c:minorTickMark val="none"/>
        <c:tickLblPos val="nextTo"/>
        <c:crossAx val="175922176"/>
        <c:crosses val="autoZero"/>
        <c:auto val="1"/>
        <c:lblAlgn val="ctr"/>
        <c:lblOffset val="100"/>
        <c:noMultiLvlLbl val="0"/>
      </c:catAx>
      <c:valAx>
        <c:axId val="175922176"/>
        <c:scaling>
          <c:orientation val="minMax"/>
          <c:max val="10"/>
          <c:min val="0"/>
        </c:scaling>
        <c:delete val="0"/>
        <c:axPos val="l"/>
        <c:title>
          <c:tx>
            <c:rich>
              <a:bodyPr rot="-5400000" vert="horz"/>
              <a:lstStyle/>
              <a:p>
                <a:pPr>
                  <a:defRPr/>
                </a:pPr>
                <a:r>
                  <a:rPr lang="en-GB"/>
                  <a:t>Number (median)</a:t>
                </a:r>
              </a:p>
            </c:rich>
          </c:tx>
          <c:layout>
            <c:manualLayout>
              <c:xMode val="edge"/>
              <c:yMode val="edge"/>
              <c:x val="3.1261528088805411E-2"/>
              <c:y val="0.18611933829372246"/>
            </c:manualLayout>
          </c:layout>
          <c:overlay val="0"/>
        </c:title>
        <c:numFmt formatCode="General" sourceLinked="1"/>
        <c:majorTickMark val="out"/>
        <c:minorTickMark val="none"/>
        <c:tickLblPos val="nextTo"/>
        <c:crossAx val="175920640"/>
        <c:crosses val="autoZero"/>
        <c:crossBetween val="between"/>
        <c:majorUnit val="2"/>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564179477565305E-2"/>
          <c:y val="0.17419846557641833"/>
          <c:w val="0.88211836020497436"/>
          <c:h val="0.39141505148394912"/>
        </c:manualLayout>
      </c:layout>
      <c:barChart>
        <c:barDir val="col"/>
        <c:grouping val="clustered"/>
        <c:varyColors val="0"/>
        <c:ser>
          <c:idx val="0"/>
          <c:order val="0"/>
          <c:tx>
            <c:strRef>
              <c:f>'PWID condom use'!$C$2</c:f>
              <c:strCache>
                <c:ptCount val="1"/>
                <c:pt idx="0">
                  <c:v>condom use at last sex</c:v>
                </c:pt>
              </c:strCache>
            </c:strRef>
          </c:tx>
          <c:spPr>
            <a:solidFill>
              <a:srgbClr val="E31837"/>
            </a:solidFill>
            <a:ln>
              <a:noFill/>
            </a:ln>
          </c:spPr>
          <c:invertIfNegative val="0"/>
          <c:dPt>
            <c:idx val="4"/>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1-447E-4289-B538-1EAF50FFEE41}"/>
              </c:ext>
            </c:extLst>
          </c:dPt>
          <c:dPt>
            <c:idx val="9"/>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3-447E-4289-B538-1EAF50FFEE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condom use'!$A$3:$B$12</c:f>
              <c:multiLvlStrCache>
                <c:ptCount val="10"/>
                <c:lvl>
                  <c:pt idx="0">
                    <c:v>Kota 
Makassar</c:v>
                  </c:pt>
                  <c:pt idx="1">
                    <c:v>Kota 
Pontianak</c:v>
                  </c:pt>
                  <c:pt idx="2">
                    <c:v>Kota  
Yogyakarta</c:v>
                  </c:pt>
                  <c:pt idx="3">
                    <c:v>Kota 
Tangerang</c:v>
                  </c:pt>
                  <c:pt idx="4">
                    <c:v>Indonesia</c:v>
                  </c:pt>
                  <c:pt idx="5">
                    <c:v>Kota 
Pontianak</c:v>
                  </c:pt>
                  <c:pt idx="6">
                    <c:v>Kota 
Makassar</c:v>
                  </c:pt>
                  <c:pt idx="7">
                    <c:v>Kota 
Tangerang</c:v>
                  </c:pt>
                  <c:pt idx="8">
                    <c:v>Kota  
Yogyakarta</c:v>
                  </c:pt>
                  <c:pt idx="9">
                    <c:v>Indonesia</c:v>
                  </c:pt>
                </c:lvl>
                <c:lvl>
                  <c:pt idx="0">
                    <c:v>with casual partner</c:v>
                  </c:pt>
                  <c:pt idx="5">
                    <c:v>with paid partner</c:v>
                  </c:pt>
                </c:lvl>
              </c:multiLvlStrCache>
            </c:multiLvlStrRef>
          </c:cat>
          <c:val>
            <c:numRef>
              <c:f>'PWID condom use'!$C$3:$C$12</c:f>
              <c:numCache>
                <c:formatCode>General</c:formatCode>
                <c:ptCount val="10"/>
                <c:pt idx="0">
                  <c:v>28</c:v>
                </c:pt>
                <c:pt idx="1">
                  <c:v>37</c:v>
                </c:pt>
                <c:pt idx="2">
                  <c:v>48</c:v>
                </c:pt>
                <c:pt idx="3">
                  <c:v>69</c:v>
                </c:pt>
                <c:pt idx="4">
                  <c:v>44</c:v>
                </c:pt>
                <c:pt idx="5">
                  <c:v>44</c:v>
                </c:pt>
                <c:pt idx="6">
                  <c:v>44</c:v>
                </c:pt>
                <c:pt idx="7">
                  <c:v>58</c:v>
                </c:pt>
                <c:pt idx="8">
                  <c:v>62</c:v>
                </c:pt>
                <c:pt idx="9">
                  <c:v>54</c:v>
                </c:pt>
              </c:numCache>
            </c:numRef>
          </c:val>
          <c:extLst>
            <c:ext xmlns:c16="http://schemas.microsoft.com/office/drawing/2014/chart" uri="{C3380CC4-5D6E-409C-BE32-E72D297353CC}">
              <c16:uniqueId val="{00000004-447E-4289-B538-1EAF50FFEE41}"/>
            </c:ext>
          </c:extLst>
        </c:ser>
        <c:ser>
          <c:idx val="1"/>
          <c:order val="1"/>
          <c:tx>
            <c:strRef>
              <c:f>'PWID condom use'!$D$2</c:f>
              <c:strCache>
                <c:ptCount val="1"/>
                <c:pt idx="0">
                  <c:v>consistent condom use in the last month</c:v>
                </c:pt>
              </c:strCache>
            </c:strRef>
          </c:tx>
          <c:spPr>
            <a:solidFill>
              <a:srgbClr val="00AEEF"/>
            </a:solidFill>
            <a:ln>
              <a:noFill/>
            </a:ln>
          </c:spPr>
          <c:invertIfNegative val="0"/>
          <c:dPt>
            <c:idx val="4"/>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6-447E-4289-B538-1EAF50FFEE41}"/>
              </c:ext>
            </c:extLst>
          </c:dPt>
          <c:dPt>
            <c:idx val="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8-447E-4289-B538-1EAF50FFEE41}"/>
              </c:ext>
            </c:extLst>
          </c:dPt>
          <c:dLbls>
            <c:dLbl>
              <c:idx val="1"/>
              <c:delete val="1"/>
              <c:extLst>
                <c:ext xmlns:c15="http://schemas.microsoft.com/office/drawing/2012/chart" uri="{CE6537A1-D6FC-4f65-9D91-7224C49458BB}"/>
                <c:ext xmlns:c16="http://schemas.microsoft.com/office/drawing/2014/chart" uri="{C3380CC4-5D6E-409C-BE32-E72D297353CC}">
                  <c16:uniqueId val="{00000009-447E-4289-B538-1EAF50FFEE41}"/>
                </c:ext>
              </c:extLst>
            </c:dLbl>
            <c:dLbl>
              <c:idx val="5"/>
              <c:delete val="1"/>
              <c:extLst>
                <c:ext xmlns:c15="http://schemas.microsoft.com/office/drawing/2012/chart" uri="{CE6537A1-D6FC-4f65-9D91-7224C49458BB}"/>
                <c:ext xmlns:c16="http://schemas.microsoft.com/office/drawing/2014/chart" uri="{C3380CC4-5D6E-409C-BE32-E72D297353CC}">
                  <c16:uniqueId val="{0000000A-447E-4289-B538-1EAF50FFEE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'PWID condom use'!$A$3:$B$12</c:f>
              <c:multiLvlStrCache>
                <c:ptCount val="10"/>
                <c:lvl>
                  <c:pt idx="0">
                    <c:v>Kota 
Makassar</c:v>
                  </c:pt>
                  <c:pt idx="1">
                    <c:v>Kota 
Pontianak</c:v>
                  </c:pt>
                  <c:pt idx="2">
                    <c:v>Kota  
Yogyakarta</c:v>
                  </c:pt>
                  <c:pt idx="3">
                    <c:v>Kota 
Tangerang</c:v>
                  </c:pt>
                  <c:pt idx="4">
                    <c:v>Indonesia</c:v>
                  </c:pt>
                  <c:pt idx="5">
                    <c:v>Kota 
Pontianak</c:v>
                  </c:pt>
                  <c:pt idx="6">
                    <c:v>Kota 
Makassar</c:v>
                  </c:pt>
                  <c:pt idx="7">
                    <c:v>Kota 
Tangerang</c:v>
                  </c:pt>
                  <c:pt idx="8">
                    <c:v>Kota  
Yogyakarta</c:v>
                  </c:pt>
                  <c:pt idx="9">
                    <c:v>Indonesia</c:v>
                  </c:pt>
                </c:lvl>
                <c:lvl>
                  <c:pt idx="0">
                    <c:v>with casual partner</c:v>
                  </c:pt>
                  <c:pt idx="5">
                    <c:v>with paid partner</c:v>
                  </c:pt>
                </c:lvl>
              </c:multiLvlStrCache>
            </c:multiLvlStrRef>
          </c:cat>
          <c:val>
            <c:numRef>
              <c:f>'PWID condom use'!$D$3:$D$12</c:f>
              <c:numCache>
                <c:formatCode>General</c:formatCode>
                <c:ptCount val="10"/>
                <c:pt idx="0">
                  <c:v>20</c:v>
                </c:pt>
                <c:pt idx="1">
                  <c:v>0</c:v>
                </c:pt>
                <c:pt idx="2">
                  <c:v>16</c:v>
                </c:pt>
                <c:pt idx="3">
                  <c:v>30</c:v>
                </c:pt>
                <c:pt idx="4">
                  <c:v>17</c:v>
                </c:pt>
                <c:pt idx="5">
                  <c:v>0</c:v>
                </c:pt>
                <c:pt idx="6">
                  <c:v>4</c:v>
                </c:pt>
                <c:pt idx="7">
                  <c:v>14</c:v>
                </c:pt>
                <c:pt idx="8">
                  <c:v>31</c:v>
                </c:pt>
                <c:pt idx="9">
                  <c:v>16</c:v>
                </c:pt>
              </c:numCache>
            </c:numRef>
          </c:val>
          <c:extLst>
            <c:ext xmlns:c16="http://schemas.microsoft.com/office/drawing/2014/chart" uri="{C3380CC4-5D6E-409C-BE32-E72D297353CC}">
              <c16:uniqueId val="{0000000B-447E-4289-B538-1EAF50FFEE41}"/>
            </c:ext>
          </c:extLst>
        </c:ser>
        <c:dLbls>
          <c:showLegendKey val="0"/>
          <c:showVal val="0"/>
          <c:showCatName val="0"/>
          <c:showSerName val="0"/>
          <c:showPercent val="0"/>
          <c:showBubbleSize val="0"/>
        </c:dLbls>
        <c:gapWidth val="150"/>
        <c:axId val="176093056"/>
        <c:axId val="176094592"/>
      </c:barChart>
      <c:scatterChart>
        <c:scatterStyle val="lineMarker"/>
        <c:varyColors val="0"/>
        <c:ser>
          <c:idx val="2"/>
          <c:order val="2"/>
          <c:tx>
            <c:strRef>
              <c:f>'PWID condom use'!$C$15</c:f>
              <c:strCache>
                <c:ptCount val="1"/>
                <c:pt idx="0">
                  <c:v>targ</c:v>
                </c:pt>
              </c:strCache>
            </c:strRef>
          </c:tx>
          <c:spPr>
            <a:ln w="19050">
              <a:solidFill>
                <a:srgbClr val="F78E1E"/>
              </a:solidFill>
              <a:prstDash val="dash"/>
            </a:ln>
          </c:spPr>
          <c:marker>
            <c:symbol val="none"/>
          </c:marker>
          <c:xVal>
            <c:numRef>
              <c:f>'PWID condom use'!$B$16:$B$17</c:f>
              <c:numCache>
                <c:formatCode>General</c:formatCode>
                <c:ptCount val="2"/>
                <c:pt idx="0">
                  <c:v>0</c:v>
                </c:pt>
                <c:pt idx="1">
                  <c:v>1</c:v>
                </c:pt>
              </c:numCache>
            </c:numRef>
          </c:xVal>
          <c:yVal>
            <c:numRef>
              <c:f>'PWID condom use'!$C$16:$C$17</c:f>
              <c:numCache>
                <c:formatCode>General</c:formatCode>
                <c:ptCount val="2"/>
                <c:pt idx="0">
                  <c:v>90</c:v>
                </c:pt>
                <c:pt idx="1">
                  <c:v>90</c:v>
                </c:pt>
              </c:numCache>
            </c:numRef>
          </c:yVal>
          <c:smooth val="0"/>
          <c:extLst>
            <c:ext xmlns:c16="http://schemas.microsoft.com/office/drawing/2014/chart" uri="{C3380CC4-5D6E-409C-BE32-E72D297353CC}">
              <c16:uniqueId val="{0000000C-447E-4289-B538-1EAF50FFEE41}"/>
            </c:ext>
          </c:extLst>
        </c:ser>
        <c:dLbls>
          <c:showLegendKey val="0"/>
          <c:showVal val="0"/>
          <c:showCatName val="0"/>
          <c:showSerName val="0"/>
          <c:showPercent val="0"/>
          <c:showBubbleSize val="0"/>
        </c:dLbls>
        <c:axId val="176233472"/>
        <c:axId val="176231936"/>
      </c:scatterChart>
      <c:catAx>
        <c:axId val="176093056"/>
        <c:scaling>
          <c:orientation val="minMax"/>
        </c:scaling>
        <c:delete val="0"/>
        <c:axPos val="b"/>
        <c:numFmt formatCode="General" sourceLinked="0"/>
        <c:majorTickMark val="out"/>
        <c:minorTickMark val="none"/>
        <c:tickLblPos val="nextTo"/>
        <c:crossAx val="176094592"/>
        <c:crosses val="autoZero"/>
        <c:auto val="1"/>
        <c:lblAlgn val="ctr"/>
        <c:lblOffset val="100"/>
        <c:noMultiLvlLbl val="0"/>
      </c:catAx>
      <c:valAx>
        <c:axId val="176094592"/>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76093056"/>
        <c:crosses val="autoZero"/>
        <c:crossBetween val="between"/>
        <c:majorUnit val="20"/>
      </c:valAx>
      <c:valAx>
        <c:axId val="176231936"/>
        <c:scaling>
          <c:orientation val="minMax"/>
          <c:max val="100"/>
          <c:min val="0"/>
        </c:scaling>
        <c:delete val="1"/>
        <c:axPos val="r"/>
        <c:numFmt formatCode="General" sourceLinked="1"/>
        <c:majorTickMark val="out"/>
        <c:minorTickMark val="none"/>
        <c:tickLblPos val="nextTo"/>
        <c:crossAx val="176233472"/>
        <c:crosses val="max"/>
        <c:crossBetween val="midCat"/>
        <c:majorUnit val="10"/>
      </c:valAx>
      <c:valAx>
        <c:axId val="176233472"/>
        <c:scaling>
          <c:orientation val="minMax"/>
          <c:max val="1"/>
          <c:min val="0"/>
        </c:scaling>
        <c:delete val="1"/>
        <c:axPos val="t"/>
        <c:numFmt formatCode="General" sourceLinked="1"/>
        <c:majorTickMark val="out"/>
        <c:minorTickMark val="none"/>
        <c:tickLblPos val="nextTo"/>
        <c:crossAx val="176231936"/>
        <c:crosses val="max"/>
        <c:crossBetween val="midCat"/>
        <c:majorUnit val="0.2"/>
      </c:valAx>
    </c:plotArea>
    <c:legend>
      <c:legendPos val="t"/>
      <c:legendEntry>
        <c:idx val="2"/>
        <c:delete val="1"/>
      </c:legendEntry>
      <c:layout>
        <c:manualLayout>
          <c:xMode val="edge"/>
          <c:yMode val="edge"/>
          <c:x val="3.666954130733658E-2"/>
          <c:y val="2.0671834625322998E-2"/>
          <c:w val="0.95301287339082608"/>
          <c:h val="0.1360331508948978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18055555555543E-2"/>
          <c:y val="6.9642361111111092E-2"/>
          <c:w val="0.83816085069444446"/>
          <c:h val="0.67160972222222226"/>
        </c:manualLayout>
      </c:layout>
      <c:lineChart>
        <c:grouping val="standard"/>
        <c:varyColors val="1"/>
        <c:ser>
          <c:idx val="0"/>
          <c:order val="0"/>
          <c:tx>
            <c:strRef>
              <c:f>'Indonesia PLHIV_adults v women'!$C$2</c:f>
              <c:strCache>
                <c:ptCount val="1"/>
                <c:pt idx="0">
                  <c:v>Adults (15+) living with HIV</c:v>
                </c:pt>
              </c:strCache>
            </c:strRef>
          </c:tx>
          <c:spPr>
            <a:ln w="38100" cmpd="sng">
              <a:solidFill>
                <a:srgbClr val="63CDF6"/>
              </a:solidFill>
              <a:prstDash val="solid"/>
            </a:ln>
          </c:spPr>
          <c:marker>
            <c:symbol val="none"/>
          </c:marker>
          <c:dLbls>
            <c:dLbl>
              <c:idx val="28"/>
              <c:tx>
                <c:rich>
                  <a:bodyPr/>
                  <a:lstStyle/>
                  <a:p>
                    <a:r>
                      <a:rPr lang="en-US" b="1" dirty="0">
                        <a:solidFill>
                          <a:srgbClr val="63CDF6"/>
                        </a:solidFill>
                      </a:rPr>
                      <a:t>620,000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19F-46AD-98A4-BFEE373007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PLHIV_adults v women'!$C$3:$C$31</c:f>
              <c:numCache>
                <c:formatCode>#,##0</c:formatCode>
                <c:ptCount val="29"/>
                <c:pt idx="0">
                  <c:v>290</c:v>
                </c:pt>
                <c:pt idx="1">
                  <c:v>615</c:v>
                </c:pt>
                <c:pt idx="2">
                  <c:v>1294</c:v>
                </c:pt>
                <c:pt idx="3">
                  <c:v>2699</c:v>
                </c:pt>
                <c:pt idx="4">
                  <c:v>5354</c:v>
                </c:pt>
                <c:pt idx="5">
                  <c:v>10037</c:v>
                </c:pt>
                <c:pt idx="6">
                  <c:v>17755</c:v>
                </c:pt>
                <c:pt idx="7">
                  <c:v>28481</c:v>
                </c:pt>
                <c:pt idx="8">
                  <c:v>42107</c:v>
                </c:pt>
                <c:pt idx="9">
                  <c:v>58455</c:v>
                </c:pt>
                <c:pt idx="10">
                  <c:v>79686</c:v>
                </c:pt>
                <c:pt idx="11">
                  <c:v>108160</c:v>
                </c:pt>
                <c:pt idx="12">
                  <c:v>146788</c:v>
                </c:pt>
                <c:pt idx="13">
                  <c:v>192328</c:v>
                </c:pt>
                <c:pt idx="14">
                  <c:v>240181</c:v>
                </c:pt>
                <c:pt idx="15">
                  <c:v>289190</c:v>
                </c:pt>
                <c:pt idx="16">
                  <c:v>338505</c:v>
                </c:pt>
                <c:pt idx="17">
                  <c:v>385779</c:v>
                </c:pt>
                <c:pt idx="18">
                  <c:v>427650</c:v>
                </c:pt>
                <c:pt idx="19">
                  <c:v>466493</c:v>
                </c:pt>
                <c:pt idx="20">
                  <c:v>502060</c:v>
                </c:pt>
                <c:pt idx="21">
                  <c:v>532344</c:v>
                </c:pt>
                <c:pt idx="22">
                  <c:v>557547</c:v>
                </c:pt>
                <c:pt idx="23">
                  <c:v>577431</c:v>
                </c:pt>
                <c:pt idx="24">
                  <c:v>591789</c:v>
                </c:pt>
                <c:pt idx="25">
                  <c:v>602700</c:v>
                </c:pt>
                <c:pt idx="26">
                  <c:v>610679</c:v>
                </c:pt>
                <c:pt idx="27">
                  <c:v>617413</c:v>
                </c:pt>
                <c:pt idx="28">
                  <c:v>622116</c:v>
                </c:pt>
              </c:numCache>
            </c:numRef>
          </c:val>
          <c:smooth val="0"/>
          <c:extLst>
            <c:ext xmlns:c16="http://schemas.microsoft.com/office/drawing/2014/chart" uri="{C3380CC4-5D6E-409C-BE32-E72D297353CC}">
              <c16:uniqueId val="{00000001-019F-46AD-98A4-BFEE37300712}"/>
            </c:ext>
          </c:extLst>
        </c:ser>
        <c:ser>
          <c:idx val="1"/>
          <c:order val="1"/>
          <c:tx>
            <c:strRef>
              <c:f>'Indonesia PLHIV_adults v women'!$D$2</c:f>
              <c:strCache>
                <c:ptCount val="1"/>
                <c:pt idx="0">
                  <c:v>Adults - Lower</c:v>
                </c:pt>
              </c:strCache>
            </c:strRef>
          </c:tx>
          <c:spPr>
            <a:ln w="19050" cmpd="sng">
              <a:solidFill>
                <a:srgbClr val="63CDF6"/>
              </a:solidFill>
              <a:prstDash val="sysDot"/>
            </a:ln>
          </c:spPr>
          <c:marker>
            <c:symbol val="none"/>
          </c:marker>
          <c:cat>
            <c:numRef>
              <c:f>'Indonesia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PLHIV_adults v women'!$D$3:$D$31</c:f>
              <c:numCache>
                <c:formatCode>#,##0</c:formatCode>
                <c:ptCount val="29"/>
                <c:pt idx="0">
                  <c:v>289</c:v>
                </c:pt>
                <c:pt idx="1">
                  <c:v>612</c:v>
                </c:pt>
                <c:pt idx="2">
                  <c:v>1168</c:v>
                </c:pt>
                <c:pt idx="3">
                  <c:v>2452</c:v>
                </c:pt>
                <c:pt idx="4">
                  <c:v>4835</c:v>
                </c:pt>
                <c:pt idx="5">
                  <c:v>9048</c:v>
                </c:pt>
                <c:pt idx="6">
                  <c:v>15978</c:v>
                </c:pt>
                <c:pt idx="7">
                  <c:v>25655</c:v>
                </c:pt>
                <c:pt idx="8">
                  <c:v>37980</c:v>
                </c:pt>
                <c:pt idx="9">
                  <c:v>52685</c:v>
                </c:pt>
                <c:pt idx="10">
                  <c:v>71742</c:v>
                </c:pt>
                <c:pt idx="11">
                  <c:v>97181</c:v>
                </c:pt>
                <c:pt idx="12">
                  <c:v>131871</c:v>
                </c:pt>
                <c:pt idx="13">
                  <c:v>172584</c:v>
                </c:pt>
                <c:pt idx="14">
                  <c:v>215518</c:v>
                </c:pt>
                <c:pt idx="15">
                  <c:v>258874</c:v>
                </c:pt>
                <c:pt idx="16">
                  <c:v>301898</c:v>
                </c:pt>
                <c:pt idx="17">
                  <c:v>342002</c:v>
                </c:pt>
                <c:pt idx="18">
                  <c:v>376476</c:v>
                </c:pt>
                <c:pt idx="19">
                  <c:v>408745</c:v>
                </c:pt>
                <c:pt idx="20">
                  <c:v>439100</c:v>
                </c:pt>
                <c:pt idx="21">
                  <c:v>465017</c:v>
                </c:pt>
                <c:pt idx="22">
                  <c:v>486204</c:v>
                </c:pt>
                <c:pt idx="23">
                  <c:v>501507</c:v>
                </c:pt>
                <c:pt idx="24">
                  <c:v>512692</c:v>
                </c:pt>
                <c:pt idx="25">
                  <c:v>522667</c:v>
                </c:pt>
                <c:pt idx="26">
                  <c:v>528521</c:v>
                </c:pt>
                <c:pt idx="27">
                  <c:v>534333</c:v>
                </c:pt>
                <c:pt idx="28">
                  <c:v>536832</c:v>
                </c:pt>
              </c:numCache>
            </c:numRef>
          </c:val>
          <c:smooth val="0"/>
          <c:extLst>
            <c:ext xmlns:c16="http://schemas.microsoft.com/office/drawing/2014/chart" uri="{C3380CC4-5D6E-409C-BE32-E72D297353CC}">
              <c16:uniqueId val="{00000002-019F-46AD-98A4-BFEE37300712}"/>
            </c:ext>
          </c:extLst>
        </c:ser>
        <c:ser>
          <c:idx val="2"/>
          <c:order val="2"/>
          <c:tx>
            <c:strRef>
              <c:f>'Indonesia PLHIV_adults v women'!$E$2</c:f>
              <c:strCache>
                <c:ptCount val="1"/>
                <c:pt idx="0">
                  <c:v>Adults - Upper</c:v>
                </c:pt>
              </c:strCache>
            </c:strRef>
          </c:tx>
          <c:spPr>
            <a:ln w="19050" cmpd="sng">
              <a:solidFill>
                <a:srgbClr val="63CDF6"/>
              </a:solidFill>
              <a:prstDash val="sysDot"/>
            </a:ln>
          </c:spPr>
          <c:marker>
            <c:symbol val="none"/>
          </c:marker>
          <c:cat>
            <c:numRef>
              <c:f>'Indonesia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PLHIV_adults v women'!$E$3:$E$31</c:f>
              <c:numCache>
                <c:formatCode>#,##0</c:formatCode>
                <c:ptCount val="29"/>
                <c:pt idx="0">
                  <c:v>440</c:v>
                </c:pt>
                <c:pt idx="1">
                  <c:v>739</c:v>
                </c:pt>
                <c:pt idx="2">
                  <c:v>1411</c:v>
                </c:pt>
                <c:pt idx="3">
                  <c:v>2941</c:v>
                </c:pt>
                <c:pt idx="4">
                  <c:v>5833</c:v>
                </c:pt>
                <c:pt idx="5">
                  <c:v>10992</c:v>
                </c:pt>
                <c:pt idx="6">
                  <c:v>19418</c:v>
                </c:pt>
                <c:pt idx="7">
                  <c:v>31189</c:v>
                </c:pt>
                <c:pt idx="8">
                  <c:v>46232</c:v>
                </c:pt>
                <c:pt idx="9">
                  <c:v>64473</c:v>
                </c:pt>
                <c:pt idx="10">
                  <c:v>88257</c:v>
                </c:pt>
                <c:pt idx="11">
                  <c:v>119946</c:v>
                </c:pt>
                <c:pt idx="12">
                  <c:v>162996</c:v>
                </c:pt>
                <c:pt idx="13">
                  <c:v>213810</c:v>
                </c:pt>
                <c:pt idx="14">
                  <c:v>268105</c:v>
                </c:pt>
                <c:pt idx="15">
                  <c:v>323886</c:v>
                </c:pt>
                <c:pt idx="16">
                  <c:v>380041</c:v>
                </c:pt>
                <c:pt idx="17">
                  <c:v>433999</c:v>
                </c:pt>
                <c:pt idx="18">
                  <c:v>483660</c:v>
                </c:pt>
                <c:pt idx="19">
                  <c:v>530802</c:v>
                </c:pt>
                <c:pt idx="20">
                  <c:v>575287</c:v>
                </c:pt>
                <c:pt idx="21">
                  <c:v>614594</c:v>
                </c:pt>
                <c:pt idx="22">
                  <c:v>647258</c:v>
                </c:pt>
                <c:pt idx="23">
                  <c:v>673396</c:v>
                </c:pt>
                <c:pt idx="24">
                  <c:v>694022</c:v>
                </c:pt>
                <c:pt idx="25">
                  <c:v>710180</c:v>
                </c:pt>
                <c:pt idx="26">
                  <c:v>719258</c:v>
                </c:pt>
                <c:pt idx="27">
                  <c:v>726058</c:v>
                </c:pt>
                <c:pt idx="28">
                  <c:v>728178</c:v>
                </c:pt>
              </c:numCache>
            </c:numRef>
          </c:val>
          <c:smooth val="0"/>
          <c:extLst>
            <c:ext xmlns:c16="http://schemas.microsoft.com/office/drawing/2014/chart" uri="{C3380CC4-5D6E-409C-BE32-E72D297353CC}">
              <c16:uniqueId val="{00000003-019F-46AD-98A4-BFEE37300712}"/>
            </c:ext>
          </c:extLst>
        </c:ser>
        <c:ser>
          <c:idx val="3"/>
          <c:order val="3"/>
          <c:tx>
            <c:strRef>
              <c:f>'Indonesia PLHIV_adults v women'!$F$2</c:f>
              <c:strCache>
                <c:ptCount val="1"/>
                <c:pt idx="0">
                  <c:v>Women (15+) living with HIV</c:v>
                </c:pt>
              </c:strCache>
            </c:strRef>
          </c:tx>
          <c:spPr>
            <a:ln w="38100" cmpd="sng">
              <a:solidFill>
                <a:srgbClr val="F26B73"/>
              </a:solidFill>
              <a:prstDash val="solid"/>
            </a:ln>
          </c:spPr>
          <c:marker>
            <c:symbol val="none"/>
          </c:marker>
          <c:dLbls>
            <c:dLbl>
              <c:idx val="28"/>
              <c:tx>
                <c:rich>
                  <a:bodyPr/>
                  <a:lstStyle/>
                  <a:p>
                    <a:r>
                      <a:rPr lang="en-US" sz="1200" b="1" dirty="0">
                        <a:solidFill>
                          <a:srgbClr val="FF0000"/>
                        </a:solidFill>
                        <a:latin typeface="Arial" panose="020B0604020202020204" pitchFamily="34" charset="0"/>
                        <a:cs typeface="Arial" panose="020B0604020202020204" pitchFamily="34" charset="0"/>
                      </a:rPr>
                      <a:t>220,000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19F-46AD-98A4-BFEE3730071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PLHIV_adults v women'!$F$3:$F$31</c:f>
              <c:numCache>
                <c:formatCode>#,##0</c:formatCode>
                <c:ptCount val="29"/>
                <c:pt idx="0">
                  <c:v>34</c:v>
                </c:pt>
                <c:pt idx="1">
                  <c:v>72</c:v>
                </c:pt>
                <c:pt idx="2">
                  <c:v>149</c:v>
                </c:pt>
                <c:pt idx="3">
                  <c:v>307</c:v>
                </c:pt>
                <c:pt idx="4">
                  <c:v>620</c:v>
                </c:pt>
                <c:pt idx="5">
                  <c:v>1212</c:v>
                </c:pt>
                <c:pt idx="6">
                  <c:v>2259</c:v>
                </c:pt>
                <c:pt idx="7">
                  <c:v>3977</c:v>
                </c:pt>
                <c:pt idx="8">
                  <c:v>6537</c:v>
                </c:pt>
                <c:pt idx="9">
                  <c:v>10096</c:v>
                </c:pt>
                <c:pt idx="10">
                  <c:v>14892</c:v>
                </c:pt>
                <c:pt idx="11">
                  <c:v>21327</c:v>
                </c:pt>
                <c:pt idx="12">
                  <c:v>29973</c:v>
                </c:pt>
                <c:pt idx="13">
                  <c:v>41230</c:v>
                </c:pt>
                <c:pt idx="14">
                  <c:v>54850</c:v>
                </c:pt>
                <c:pt idx="15">
                  <c:v>70394</c:v>
                </c:pt>
                <c:pt idx="16">
                  <c:v>87378</c:v>
                </c:pt>
                <c:pt idx="17">
                  <c:v>105284</c:v>
                </c:pt>
                <c:pt idx="18">
                  <c:v>123024</c:v>
                </c:pt>
                <c:pt idx="19">
                  <c:v>140024</c:v>
                </c:pt>
                <c:pt idx="20">
                  <c:v>156013</c:v>
                </c:pt>
                <c:pt idx="21">
                  <c:v>170444</c:v>
                </c:pt>
                <c:pt idx="22">
                  <c:v>183120</c:v>
                </c:pt>
                <c:pt idx="23">
                  <c:v>193962</c:v>
                </c:pt>
                <c:pt idx="24">
                  <c:v>202806</c:v>
                </c:pt>
                <c:pt idx="25">
                  <c:v>210282</c:v>
                </c:pt>
                <c:pt idx="26">
                  <c:v>215922</c:v>
                </c:pt>
                <c:pt idx="27">
                  <c:v>219880</c:v>
                </c:pt>
                <c:pt idx="28">
                  <c:v>222493</c:v>
                </c:pt>
              </c:numCache>
            </c:numRef>
          </c:val>
          <c:smooth val="0"/>
          <c:extLst>
            <c:ext xmlns:c16="http://schemas.microsoft.com/office/drawing/2014/chart" uri="{C3380CC4-5D6E-409C-BE32-E72D297353CC}">
              <c16:uniqueId val="{00000005-019F-46AD-98A4-BFEE37300712}"/>
            </c:ext>
          </c:extLst>
        </c:ser>
        <c:ser>
          <c:idx val="4"/>
          <c:order val="4"/>
          <c:tx>
            <c:strRef>
              <c:f>'Indonesia PLHIV_adults v women'!$G$2</c:f>
              <c:strCache>
                <c:ptCount val="1"/>
                <c:pt idx="0">
                  <c:v>Female - Lower</c:v>
                </c:pt>
              </c:strCache>
            </c:strRef>
          </c:tx>
          <c:spPr>
            <a:ln w="19050" cmpd="sng">
              <a:solidFill>
                <a:srgbClr val="F26B73"/>
              </a:solidFill>
              <a:prstDash val="sysDot"/>
            </a:ln>
          </c:spPr>
          <c:marker>
            <c:symbol val="none"/>
          </c:marker>
          <c:cat>
            <c:numRef>
              <c:f>'Indonesia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PLHIV_adults v women'!$G$3:$G$31</c:f>
              <c:numCache>
                <c:formatCode>#,##0</c:formatCode>
                <c:ptCount val="29"/>
                <c:pt idx="0">
                  <c:v>32</c:v>
                </c:pt>
                <c:pt idx="1">
                  <c:v>68</c:v>
                </c:pt>
                <c:pt idx="2">
                  <c:v>132</c:v>
                </c:pt>
                <c:pt idx="3">
                  <c:v>273</c:v>
                </c:pt>
                <c:pt idx="4">
                  <c:v>547</c:v>
                </c:pt>
                <c:pt idx="5">
                  <c:v>1056</c:v>
                </c:pt>
                <c:pt idx="6">
                  <c:v>1991</c:v>
                </c:pt>
                <c:pt idx="7">
                  <c:v>3530</c:v>
                </c:pt>
                <c:pt idx="8">
                  <c:v>5795</c:v>
                </c:pt>
                <c:pt idx="9">
                  <c:v>8997</c:v>
                </c:pt>
                <c:pt idx="10">
                  <c:v>13276</c:v>
                </c:pt>
                <c:pt idx="11">
                  <c:v>18916</c:v>
                </c:pt>
                <c:pt idx="12">
                  <c:v>26659</c:v>
                </c:pt>
                <c:pt idx="13">
                  <c:v>36879</c:v>
                </c:pt>
                <c:pt idx="14">
                  <c:v>48732</c:v>
                </c:pt>
                <c:pt idx="15">
                  <c:v>62887</c:v>
                </c:pt>
                <c:pt idx="16">
                  <c:v>77942</c:v>
                </c:pt>
                <c:pt idx="17">
                  <c:v>94012</c:v>
                </c:pt>
                <c:pt idx="18">
                  <c:v>109934</c:v>
                </c:pt>
                <c:pt idx="19">
                  <c:v>123935</c:v>
                </c:pt>
                <c:pt idx="20">
                  <c:v>137665</c:v>
                </c:pt>
                <c:pt idx="21">
                  <c:v>149598</c:v>
                </c:pt>
                <c:pt idx="22">
                  <c:v>160810</c:v>
                </c:pt>
                <c:pt idx="23">
                  <c:v>169523</c:v>
                </c:pt>
                <c:pt idx="24">
                  <c:v>176328</c:v>
                </c:pt>
                <c:pt idx="25">
                  <c:v>182923</c:v>
                </c:pt>
                <c:pt idx="26">
                  <c:v>187424</c:v>
                </c:pt>
                <c:pt idx="27">
                  <c:v>190894</c:v>
                </c:pt>
                <c:pt idx="28">
                  <c:v>193482</c:v>
                </c:pt>
              </c:numCache>
            </c:numRef>
          </c:val>
          <c:smooth val="0"/>
          <c:extLst>
            <c:ext xmlns:c16="http://schemas.microsoft.com/office/drawing/2014/chart" uri="{C3380CC4-5D6E-409C-BE32-E72D297353CC}">
              <c16:uniqueId val="{00000006-019F-46AD-98A4-BFEE37300712}"/>
            </c:ext>
          </c:extLst>
        </c:ser>
        <c:ser>
          <c:idx val="5"/>
          <c:order val="5"/>
          <c:tx>
            <c:strRef>
              <c:f>'Indonesia PLHIV_adults v women'!$H$2</c:f>
              <c:strCache>
                <c:ptCount val="1"/>
                <c:pt idx="0">
                  <c:v> Female - Upper</c:v>
                </c:pt>
              </c:strCache>
            </c:strRef>
          </c:tx>
          <c:spPr>
            <a:ln w="19050" cmpd="sng">
              <a:solidFill>
                <a:srgbClr val="F26B73"/>
              </a:solidFill>
              <a:prstDash val="sysDot"/>
            </a:ln>
          </c:spPr>
          <c:marker>
            <c:symbol val="none"/>
          </c:marker>
          <c:cat>
            <c:numRef>
              <c:f>'Indonesia PLHIV_adults v women'!$B$3:$B$31</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'Indonesia PLHIV_adults v women'!$H$3:$H$31</c:f>
              <c:numCache>
                <c:formatCode>#,##0</c:formatCode>
                <c:ptCount val="29"/>
                <c:pt idx="0">
                  <c:v>53</c:v>
                </c:pt>
                <c:pt idx="1">
                  <c:v>87</c:v>
                </c:pt>
                <c:pt idx="2">
                  <c:v>164</c:v>
                </c:pt>
                <c:pt idx="3">
                  <c:v>340</c:v>
                </c:pt>
                <c:pt idx="4">
                  <c:v>690</c:v>
                </c:pt>
                <c:pt idx="5">
                  <c:v>1343</c:v>
                </c:pt>
                <c:pt idx="6">
                  <c:v>2517</c:v>
                </c:pt>
                <c:pt idx="7">
                  <c:v>4433</c:v>
                </c:pt>
                <c:pt idx="8">
                  <c:v>7283</c:v>
                </c:pt>
                <c:pt idx="9">
                  <c:v>11274</c:v>
                </c:pt>
                <c:pt idx="10">
                  <c:v>16627</c:v>
                </c:pt>
                <c:pt idx="11">
                  <c:v>23666</c:v>
                </c:pt>
                <c:pt idx="12">
                  <c:v>33166</c:v>
                </c:pt>
                <c:pt idx="13">
                  <c:v>45947</c:v>
                </c:pt>
                <c:pt idx="14">
                  <c:v>61271</c:v>
                </c:pt>
                <c:pt idx="15">
                  <c:v>78911</c:v>
                </c:pt>
                <c:pt idx="16">
                  <c:v>97971</c:v>
                </c:pt>
                <c:pt idx="17">
                  <c:v>118385</c:v>
                </c:pt>
                <c:pt idx="18">
                  <c:v>139680</c:v>
                </c:pt>
                <c:pt idx="19">
                  <c:v>158646</c:v>
                </c:pt>
                <c:pt idx="20">
                  <c:v>177541</c:v>
                </c:pt>
                <c:pt idx="21">
                  <c:v>193513</c:v>
                </c:pt>
                <c:pt idx="22">
                  <c:v>208145</c:v>
                </c:pt>
                <c:pt idx="23">
                  <c:v>220785</c:v>
                </c:pt>
                <c:pt idx="24">
                  <c:v>231502</c:v>
                </c:pt>
                <c:pt idx="25">
                  <c:v>241528</c:v>
                </c:pt>
                <c:pt idx="26">
                  <c:v>248082</c:v>
                </c:pt>
                <c:pt idx="27">
                  <c:v>253204</c:v>
                </c:pt>
                <c:pt idx="28">
                  <c:v>257055</c:v>
                </c:pt>
              </c:numCache>
            </c:numRef>
          </c:val>
          <c:smooth val="0"/>
          <c:extLst>
            <c:ext xmlns:c16="http://schemas.microsoft.com/office/drawing/2014/chart" uri="{C3380CC4-5D6E-409C-BE32-E72D297353CC}">
              <c16:uniqueId val="{00000007-019F-46AD-98A4-BFEE37300712}"/>
            </c:ext>
          </c:extLst>
        </c:ser>
        <c:dLbls>
          <c:showLegendKey val="0"/>
          <c:showVal val="0"/>
          <c:showCatName val="0"/>
          <c:showSerName val="0"/>
          <c:showPercent val="0"/>
          <c:showBubbleSize val="0"/>
        </c:dLbls>
        <c:smooth val="0"/>
        <c:axId val="43002880"/>
        <c:axId val="43012864"/>
      </c:lineChart>
      <c:catAx>
        <c:axId val="43002880"/>
        <c:scaling>
          <c:orientation val="minMax"/>
        </c:scaling>
        <c:delete val="0"/>
        <c:axPos val="b"/>
        <c:numFmt formatCode="General" sourceLinked="1"/>
        <c:majorTickMark val="cross"/>
        <c:minorTickMark val="cross"/>
        <c:tickLblPos val="nextTo"/>
        <c:txPr>
          <a:bodyPr rot="-5400000"/>
          <a:lstStyle/>
          <a:p>
            <a:pPr>
              <a:defRPr/>
            </a:pPr>
            <a:endParaRPr lang="en-US"/>
          </a:p>
        </c:txPr>
        <c:crossAx val="43012864"/>
        <c:crosses val="autoZero"/>
        <c:auto val="1"/>
        <c:lblAlgn val="ctr"/>
        <c:lblOffset val="100"/>
        <c:noMultiLvlLbl val="1"/>
      </c:catAx>
      <c:valAx>
        <c:axId val="43012864"/>
        <c:scaling>
          <c:orientation val="minMax"/>
        </c:scaling>
        <c:delete val="0"/>
        <c:axPos val="l"/>
        <c:majorGridlines>
          <c:spPr>
            <a:ln>
              <a:solidFill>
                <a:srgbClr val="FFFFFF"/>
              </a:solidFill>
            </a:ln>
          </c:spPr>
        </c:majorGridlines>
        <c:title>
          <c:tx>
            <c:rich>
              <a:bodyPr/>
              <a:lstStyle/>
              <a:p>
                <a:pPr>
                  <a:defRPr/>
                </a:pPr>
                <a:r>
                  <a:rPr lang="en-GB"/>
                  <a:t>Number (estimate)</a:t>
                </a:r>
              </a:p>
            </c:rich>
          </c:tx>
          <c:overlay val="0"/>
        </c:title>
        <c:numFmt formatCode="#,##0" sourceLinked="1"/>
        <c:majorTickMark val="cross"/>
        <c:minorTickMark val="cross"/>
        <c:tickLblPos val="nextTo"/>
        <c:spPr>
          <a:ln w="47625">
            <a:noFill/>
          </a:ln>
        </c:spPr>
        <c:crossAx val="43002880"/>
        <c:crosses val="autoZero"/>
        <c:crossBetween val="between"/>
      </c:valAx>
      <c:spPr>
        <a:noFill/>
      </c:spPr>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30651458333333331"/>
          <c:y val="0.87634189814814811"/>
          <c:w val="0.38917560763888887"/>
          <c:h val="5.0162731481481482E-2"/>
        </c:manualLayout>
      </c:layout>
      <c:overlay val="0"/>
    </c:legend>
    <c:plotVisOnly val="1"/>
    <c:dispBlanksAs val="zero"/>
    <c:showDLblsOverMax val="1"/>
  </c:chart>
  <c:spPr>
    <a:noFill/>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419835818395"/>
          <c:y val="0.10574468085106382"/>
          <c:w val="0.86285447031886975"/>
          <c:h val="0.64326213212710115"/>
        </c:manualLayout>
      </c:layout>
      <c:barChart>
        <c:barDir val="col"/>
        <c:grouping val="clustered"/>
        <c:varyColors val="0"/>
        <c:ser>
          <c:idx val="0"/>
          <c:order val="0"/>
          <c:spPr>
            <a:solidFill>
              <a:srgbClr val="00AE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'IDU_sharing needles'!$A$5:$B$10</c:f>
              <c:multiLvlStrCache>
                <c:ptCount val="6"/>
                <c:lvl>
                  <c:pt idx="0">
                    <c:v>2007</c:v>
                  </c:pt>
                  <c:pt idx="1">
                    <c:v>2011</c:v>
                  </c:pt>
                  <c:pt idx="2">
                    <c:v>2015</c:v>
                  </c:pt>
                  <c:pt idx="3">
                    <c:v>2007</c:v>
                  </c:pt>
                  <c:pt idx="4">
                    <c:v>2011</c:v>
                  </c:pt>
                  <c:pt idx="5">
                    <c:v>2015</c:v>
                  </c:pt>
                </c:lvl>
                <c:lvl>
                  <c:pt idx="0">
                    <c:v>Shared needles on the last day of injection</c:v>
                  </c:pt>
                  <c:pt idx="3">
                    <c:v>Shared needles in the last week</c:v>
                  </c:pt>
                </c:lvl>
              </c:multiLvlStrCache>
            </c:multiLvlStrRef>
          </c:cat>
          <c:val>
            <c:numRef>
              <c:f>'IDU_sharing needles'!$C$5:$C$10</c:f>
              <c:numCache>
                <c:formatCode>0</c:formatCode>
                <c:ptCount val="6"/>
                <c:pt idx="0">
                  <c:v>15</c:v>
                </c:pt>
                <c:pt idx="1">
                  <c:v>13.26</c:v>
                </c:pt>
                <c:pt idx="2">
                  <c:v>9.9600000000000009</c:v>
                </c:pt>
                <c:pt idx="3">
                  <c:v>12.17</c:v>
                </c:pt>
                <c:pt idx="4">
                  <c:v>8.5399999999999991</c:v>
                </c:pt>
                <c:pt idx="5">
                  <c:v>5.81</c:v>
                </c:pt>
              </c:numCache>
            </c:numRef>
          </c:val>
          <c:extLst>
            <c:ext xmlns:c16="http://schemas.microsoft.com/office/drawing/2014/chart" uri="{C3380CC4-5D6E-409C-BE32-E72D297353CC}">
              <c16:uniqueId val="{00000000-BFC1-42F1-AF6D-FE208BE2A25C}"/>
            </c:ext>
          </c:extLst>
        </c:ser>
        <c:dLbls>
          <c:showLegendKey val="0"/>
          <c:showVal val="0"/>
          <c:showCatName val="0"/>
          <c:showSerName val="0"/>
          <c:showPercent val="0"/>
          <c:showBubbleSize val="0"/>
        </c:dLbls>
        <c:gapWidth val="219"/>
        <c:axId val="176473216"/>
        <c:axId val="176474752"/>
      </c:barChart>
      <c:catAx>
        <c:axId val="17647321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474752"/>
        <c:crosses val="autoZero"/>
        <c:auto val="1"/>
        <c:lblAlgn val="ctr"/>
        <c:lblOffset val="100"/>
        <c:noMultiLvlLbl val="0"/>
      </c:catAx>
      <c:valAx>
        <c:axId val="176474752"/>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0" vert="horz"/>
              <a:lstStyle/>
              <a:p>
                <a:pPr>
                  <a:defRPr/>
                </a:pPr>
                <a:r>
                  <a:rPr lang="en-US"/>
                  <a:t>%</a:t>
                </a:r>
              </a:p>
            </c:rich>
          </c:tx>
          <c:layout>
            <c:manualLayout>
              <c:xMode val="edge"/>
              <c:yMode val="edge"/>
              <c:x val="9.4128692690009494E-2"/>
              <c:y val="6.0737421120232303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473216"/>
        <c:crosses val="autoZero"/>
        <c:crossBetween val="between"/>
        <c:majorUnit val="2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'PWId_freq of idu'!$B$2</c:f>
              <c:strCache>
                <c:ptCount val="1"/>
                <c:pt idx="0">
                  <c:v>Frequency of injecting drugs in the last week</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'PWId_freq of idu'!$A$3:$A$7</c:f>
              <c:strCache>
                <c:ptCount val="5"/>
                <c:pt idx="0">
                  <c:v>Indonesia</c:v>
                </c:pt>
                <c:pt idx="1">
                  <c:v>Kota Yogyakarta</c:v>
                </c:pt>
                <c:pt idx="2">
                  <c:v>Kota Tangerang</c:v>
                </c:pt>
                <c:pt idx="3">
                  <c:v>Kota Pontianak</c:v>
                </c:pt>
                <c:pt idx="4">
                  <c:v>Kota Makassar</c:v>
                </c:pt>
              </c:strCache>
            </c:strRef>
          </c:cat>
          <c:val>
            <c:numRef>
              <c:f>'PWId_freq of idu'!$B$3:$B$7</c:f>
              <c:numCache>
                <c:formatCode>General</c:formatCode>
                <c:ptCount val="5"/>
                <c:pt idx="0">
                  <c:v>2</c:v>
                </c:pt>
                <c:pt idx="1">
                  <c:v>2</c:v>
                </c:pt>
                <c:pt idx="2">
                  <c:v>2</c:v>
                </c:pt>
                <c:pt idx="3">
                  <c:v>3</c:v>
                </c:pt>
                <c:pt idx="4">
                  <c:v>1</c:v>
                </c:pt>
              </c:numCache>
            </c:numRef>
          </c:val>
          <c:extLst>
            <c:ext xmlns:c16="http://schemas.microsoft.com/office/drawing/2014/chart" uri="{C3380CC4-5D6E-409C-BE32-E72D297353CC}">
              <c16:uniqueId val="{00000000-8E95-4BC2-AB4D-C92FCFA9507F}"/>
            </c:ext>
          </c:extLst>
        </c:ser>
        <c:dLbls>
          <c:showLegendKey val="0"/>
          <c:showVal val="0"/>
          <c:showCatName val="0"/>
          <c:showSerName val="0"/>
          <c:showPercent val="0"/>
          <c:showBubbleSize val="0"/>
        </c:dLbls>
        <c:gapWidth val="150"/>
        <c:axId val="43434368"/>
        <c:axId val="43435904"/>
      </c:barChart>
      <c:catAx>
        <c:axId val="43434368"/>
        <c:scaling>
          <c:orientation val="minMax"/>
        </c:scaling>
        <c:delete val="0"/>
        <c:axPos val="b"/>
        <c:numFmt formatCode="General" sourceLinked="0"/>
        <c:majorTickMark val="out"/>
        <c:minorTickMark val="none"/>
        <c:tickLblPos val="nextTo"/>
        <c:crossAx val="43435904"/>
        <c:crosses val="autoZero"/>
        <c:auto val="1"/>
        <c:lblAlgn val="ctr"/>
        <c:lblOffset val="100"/>
        <c:noMultiLvlLbl val="0"/>
      </c:catAx>
      <c:valAx>
        <c:axId val="43435904"/>
        <c:scaling>
          <c:orientation val="minMax"/>
          <c:max val="5"/>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a:t>
                </a:r>
              </a:p>
            </c:rich>
          </c:tx>
          <c:layout>
            <c:manualLayout>
              <c:xMode val="edge"/>
              <c:yMode val="edge"/>
              <c:x val="2.0311930940348725E-2"/>
              <c:y val="0.31822390021522939"/>
            </c:manualLayout>
          </c:layout>
          <c:overlay val="0"/>
        </c:title>
        <c:numFmt formatCode="General" sourceLinked="1"/>
        <c:majorTickMark val="out"/>
        <c:minorTickMark val="none"/>
        <c:tickLblPos val="nextTo"/>
        <c:crossAx val="43434368"/>
        <c:crosses val="autoZero"/>
        <c:crossBetween val="between"/>
        <c:majorUnit val="1"/>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'PWId_freq of idu'!$C$2</c:f>
              <c:strCache>
                <c:ptCount val="1"/>
                <c:pt idx="0">
                  <c:v>Average number of years of injecting drugs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'PWId_freq of idu'!$A$3:$A$7</c:f>
              <c:strCache>
                <c:ptCount val="5"/>
                <c:pt idx="0">
                  <c:v>Indonesia</c:v>
                </c:pt>
                <c:pt idx="1">
                  <c:v>Kota Yogyakarta</c:v>
                </c:pt>
                <c:pt idx="2">
                  <c:v>Kota Tangerang</c:v>
                </c:pt>
                <c:pt idx="3">
                  <c:v>Kota Pontianak</c:v>
                </c:pt>
                <c:pt idx="4">
                  <c:v>Kota Makassar</c:v>
                </c:pt>
              </c:strCache>
            </c:strRef>
          </c:cat>
          <c:val>
            <c:numRef>
              <c:f>'PWId_freq of idu'!$C$3:$C$7</c:f>
              <c:numCache>
                <c:formatCode>General</c:formatCode>
                <c:ptCount val="5"/>
                <c:pt idx="0">
                  <c:v>7</c:v>
                </c:pt>
                <c:pt idx="1">
                  <c:v>6</c:v>
                </c:pt>
                <c:pt idx="2">
                  <c:v>8</c:v>
                </c:pt>
                <c:pt idx="3">
                  <c:v>9</c:v>
                </c:pt>
                <c:pt idx="4">
                  <c:v>6</c:v>
                </c:pt>
              </c:numCache>
            </c:numRef>
          </c:val>
          <c:extLst>
            <c:ext xmlns:c16="http://schemas.microsoft.com/office/drawing/2014/chart" uri="{C3380CC4-5D6E-409C-BE32-E72D297353CC}">
              <c16:uniqueId val="{00000000-7D53-449F-890D-83301066193B}"/>
            </c:ext>
          </c:extLst>
        </c:ser>
        <c:dLbls>
          <c:showLegendKey val="0"/>
          <c:showVal val="0"/>
          <c:showCatName val="0"/>
          <c:showSerName val="0"/>
          <c:showPercent val="0"/>
          <c:showBubbleSize val="0"/>
        </c:dLbls>
        <c:gapWidth val="150"/>
        <c:axId val="43723392"/>
        <c:axId val="43725184"/>
      </c:barChart>
      <c:catAx>
        <c:axId val="43723392"/>
        <c:scaling>
          <c:orientation val="minMax"/>
        </c:scaling>
        <c:delete val="0"/>
        <c:axPos val="b"/>
        <c:numFmt formatCode="General" sourceLinked="0"/>
        <c:majorTickMark val="out"/>
        <c:minorTickMark val="none"/>
        <c:tickLblPos val="nextTo"/>
        <c:crossAx val="43725184"/>
        <c:crosses val="autoZero"/>
        <c:auto val="1"/>
        <c:lblAlgn val="ctr"/>
        <c:lblOffset val="100"/>
        <c:noMultiLvlLbl val="0"/>
      </c:catAx>
      <c:valAx>
        <c:axId val="43725184"/>
        <c:scaling>
          <c:orientation val="minMax"/>
          <c:max val="10"/>
          <c:min val="0"/>
        </c:scaling>
        <c:delete val="0"/>
        <c:axPos val="l"/>
        <c:majorGridlines>
          <c:spPr>
            <a:ln>
              <a:solidFill>
                <a:schemeClr val="bg1">
                  <a:lumMod val="85000"/>
                </a:schemeClr>
              </a:solidFill>
              <a:prstDash val="dash"/>
            </a:ln>
          </c:spPr>
        </c:majorGridlines>
        <c:title>
          <c:tx>
            <c:rich>
              <a:bodyPr rot="-5400000" vert="horz"/>
              <a:lstStyle/>
              <a:p>
                <a:pPr>
                  <a:defRPr/>
                </a:pPr>
                <a:r>
                  <a:rPr lang="en-US"/>
                  <a:t>Number (average)</a:t>
                </a:r>
              </a:p>
            </c:rich>
          </c:tx>
          <c:layout>
            <c:manualLayout>
              <c:xMode val="edge"/>
              <c:yMode val="edge"/>
              <c:x val="5.803408840099636E-3"/>
              <c:y val="0.23158131188350223"/>
            </c:manualLayout>
          </c:layout>
          <c:overlay val="0"/>
        </c:title>
        <c:numFmt formatCode="General" sourceLinked="1"/>
        <c:majorTickMark val="out"/>
        <c:minorTickMark val="none"/>
        <c:tickLblPos val="nextTo"/>
        <c:crossAx val="43723392"/>
        <c:crosses val="autoZero"/>
        <c:crossBetween val="between"/>
        <c:majorUnit val="2"/>
      </c:valAx>
    </c:plotArea>
    <c:plotVisOnly val="1"/>
    <c:dispBlanksAs val="gap"/>
    <c:showDLblsOverMax val="0"/>
  </c:chart>
  <c:spPr>
    <a:ln w="190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38089162089302E-2"/>
          <c:y val="0.11084597745554066"/>
          <c:w val="0.82943800219131547"/>
          <c:h val="0.74270141597605865"/>
        </c:manualLayout>
      </c:layout>
      <c:barChart>
        <c:barDir val="col"/>
        <c:grouping val="clustered"/>
        <c:varyColors val="0"/>
        <c:ser>
          <c:idx val="1"/>
          <c:order val="0"/>
          <c:tx>
            <c:strRef>
              <c:f>'KP_reported idu'!$B$2</c:f>
              <c:strCache>
                <c:ptCount val="1"/>
                <c:pt idx="0">
                  <c:v>ever injected drugs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'KP_reported idu'!$A$3:$A$7</c:f>
              <c:strCache>
                <c:ptCount val="5"/>
                <c:pt idx="0">
                  <c:v>Direct FSW</c:v>
                </c:pt>
                <c:pt idx="1">
                  <c:v>Indirect FSW</c:v>
                </c:pt>
                <c:pt idx="2">
                  <c:v>High risk men</c:v>
                </c:pt>
                <c:pt idx="3">
                  <c:v>Waria</c:v>
                </c:pt>
                <c:pt idx="4">
                  <c:v>MSM</c:v>
                </c:pt>
              </c:strCache>
            </c:strRef>
          </c:cat>
          <c:val>
            <c:numRef>
              <c:f>'KP_reported idu'!$B$3:$B$7</c:f>
              <c:numCache>
                <c:formatCode>General</c:formatCode>
                <c:ptCount val="5"/>
                <c:pt idx="0">
                  <c:v>1</c:v>
                </c:pt>
                <c:pt idx="1">
                  <c:v>1</c:v>
                </c:pt>
                <c:pt idx="2">
                  <c:v>0</c:v>
                </c:pt>
                <c:pt idx="3">
                  <c:v>1</c:v>
                </c:pt>
                <c:pt idx="4">
                  <c:v>2</c:v>
                </c:pt>
              </c:numCache>
            </c:numRef>
          </c:val>
          <c:extLst>
            <c:ext xmlns:c16="http://schemas.microsoft.com/office/drawing/2014/chart" uri="{C3380CC4-5D6E-409C-BE32-E72D297353CC}">
              <c16:uniqueId val="{00000000-62D0-40D2-9E60-FE48BE933E2B}"/>
            </c:ext>
          </c:extLst>
        </c:ser>
        <c:ser>
          <c:idx val="0"/>
          <c:order val="1"/>
          <c:tx>
            <c:strRef>
              <c:f>'KP_reported idu'!$C$2</c:f>
              <c:strCache>
                <c:ptCount val="1"/>
                <c:pt idx="0">
                  <c:v>injected drugs in the past year</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'KP_reported idu'!$A$3:$A$7</c:f>
              <c:strCache>
                <c:ptCount val="5"/>
                <c:pt idx="0">
                  <c:v>Direct FSW</c:v>
                </c:pt>
                <c:pt idx="1">
                  <c:v>Indirect FSW</c:v>
                </c:pt>
                <c:pt idx="2">
                  <c:v>High risk men</c:v>
                </c:pt>
                <c:pt idx="3">
                  <c:v>Waria</c:v>
                </c:pt>
                <c:pt idx="4">
                  <c:v>MSM</c:v>
                </c:pt>
              </c:strCache>
            </c:strRef>
          </c:cat>
          <c:val>
            <c:numRef>
              <c:f>'KP_reported idu'!$C$3:$C$7</c:f>
              <c:numCache>
                <c:formatCode>General</c:formatCode>
                <c:ptCount val="5"/>
                <c:pt idx="2">
                  <c:v>0</c:v>
                </c:pt>
                <c:pt idx="3">
                  <c:v>0.7</c:v>
                </c:pt>
                <c:pt idx="4">
                  <c:v>1</c:v>
                </c:pt>
              </c:numCache>
            </c:numRef>
          </c:val>
          <c:extLst>
            <c:ext xmlns:c16="http://schemas.microsoft.com/office/drawing/2014/chart" uri="{C3380CC4-5D6E-409C-BE32-E72D297353CC}">
              <c16:uniqueId val="{00000001-62D0-40D2-9E60-FE48BE933E2B}"/>
            </c:ext>
          </c:extLst>
        </c:ser>
        <c:dLbls>
          <c:showLegendKey val="0"/>
          <c:showVal val="0"/>
          <c:showCatName val="0"/>
          <c:showSerName val="0"/>
          <c:showPercent val="0"/>
          <c:showBubbleSize val="0"/>
        </c:dLbls>
        <c:gapWidth val="96"/>
        <c:axId val="176872064"/>
        <c:axId val="176873856"/>
      </c:barChart>
      <c:catAx>
        <c:axId val="176872064"/>
        <c:scaling>
          <c:orientation val="minMax"/>
        </c:scaling>
        <c:delete val="0"/>
        <c:axPos val="b"/>
        <c:numFmt formatCode="General" sourceLinked="0"/>
        <c:majorTickMark val="out"/>
        <c:minorTickMark val="none"/>
        <c:tickLblPos val="nextTo"/>
        <c:crossAx val="176873856"/>
        <c:crosses val="autoZero"/>
        <c:auto val="1"/>
        <c:lblAlgn val="ctr"/>
        <c:lblOffset val="100"/>
        <c:noMultiLvlLbl val="0"/>
      </c:catAx>
      <c:valAx>
        <c:axId val="176873856"/>
        <c:scaling>
          <c:orientation val="minMax"/>
        </c:scaling>
        <c:delete val="0"/>
        <c:axPos val="l"/>
        <c:title>
          <c:tx>
            <c:rich>
              <a:bodyPr rot="0" vert="horz"/>
              <a:lstStyle/>
              <a:p>
                <a:pPr>
                  <a:defRPr/>
                </a:pPr>
                <a:r>
                  <a:rPr lang="en-US"/>
                  <a:t>%</a:t>
                </a:r>
              </a:p>
            </c:rich>
          </c:tx>
          <c:layout>
            <c:manualLayout>
              <c:xMode val="edge"/>
              <c:yMode val="edge"/>
              <c:x val="8.4061774886834799E-3"/>
              <c:y val="8.0298063600419051E-2"/>
            </c:manualLayout>
          </c:layout>
          <c:overlay val="0"/>
        </c:title>
        <c:numFmt formatCode="General" sourceLinked="1"/>
        <c:majorTickMark val="out"/>
        <c:minorTickMark val="none"/>
        <c:tickLblPos val="nextTo"/>
        <c:crossAx val="176872064"/>
        <c:crosses val="autoZero"/>
        <c:crossBetween val="between"/>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38089162089302E-2"/>
          <c:y val="0.11543918055373721"/>
          <c:w val="0.82943800219131547"/>
          <c:h val="0.73810811653293928"/>
        </c:manualLayout>
      </c:layout>
      <c:barChart>
        <c:barDir val="col"/>
        <c:grouping val="clustered"/>
        <c:varyColors val="0"/>
        <c:ser>
          <c:idx val="1"/>
          <c:order val="0"/>
          <c:tx>
            <c:strRef>
              <c:f>KP_Married!$B$3</c:f>
              <c:strCache>
                <c:ptCount val="1"/>
                <c:pt idx="0">
                  <c:v>bought sex in the past year</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KP_Married!$A$4:$A$9</c:f>
              <c:strCache>
                <c:ptCount val="6"/>
                <c:pt idx="0">
                  <c:v>Direct FSW</c:v>
                </c:pt>
                <c:pt idx="1">
                  <c:v>Indirect FSW</c:v>
                </c:pt>
                <c:pt idx="2">
                  <c:v>High risk men</c:v>
                </c:pt>
                <c:pt idx="3">
                  <c:v>MSM</c:v>
                </c:pt>
                <c:pt idx="4">
                  <c:v>Waria</c:v>
                </c:pt>
                <c:pt idx="5">
                  <c:v>PWID</c:v>
                </c:pt>
              </c:strCache>
            </c:strRef>
          </c:cat>
          <c:val>
            <c:numRef>
              <c:f>KP_Married!$B$4:$B$9</c:f>
              <c:numCache>
                <c:formatCode>General</c:formatCode>
                <c:ptCount val="6"/>
                <c:pt idx="2">
                  <c:v>11</c:v>
                </c:pt>
                <c:pt idx="3">
                  <c:v>7</c:v>
                </c:pt>
                <c:pt idx="4">
                  <c:v>63</c:v>
                </c:pt>
                <c:pt idx="5">
                  <c:v>20</c:v>
                </c:pt>
              </c:numCache>
            </c:numRef>
          </c:val>
          <c:extLst>
            <c:ext xmlns:c16="http://schemas.microsoft.com/office/drawing/2014/chart" uri="{C3380CC4-5D6E-409C-BE32-E72D297353CC}">
              <c16:uniqueId val="{00000000-8DF5-4E95-ADAD-11AB0A354932}"/>
            </c:ext>
          </c:extLst>
        </c:ser>
        <c:ser>
          <c:idx val="0"/>
          <c:order val="1"/>
          <c:tx>
            <c:strRef>
              <c:f>KP_Married!$C$3</c:f>
              <c:strCache>
                <c:ptCount val="1"/>
                <c:pt idx="0">
                  <c:v>currently married</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KP_Married!$A$4:$A$9</c:f>
              <c:strCache>
                <c:ptCount val="6"/>
                <c:pt idx="0">
                  <c:v>Direct FSW</c:v>
                </c:pt>
                <c:pt idx="1">
                  <c:v>Indirect FSW</c:v>
                </c:pt>
                <c:pt idx="2">
                  <c:v>High risk men</c:v>
                </c:pt>
                <c:pt idx="3">
                  <c:v>MSM</c:v>
                </c:pt>
                <c:pt idx="4">
                  <c:v>Waria</c:v>
                </c:pt>
                <c:pt idx="5">
                  <c:v>PWID</c:v>
                </c:pt>
              </c:strCache>
            </c:strRef>
          </c:cat>
          <c:val>
            <c:numRef>
              <c:f>KP_Married!$C$4:$C$9</c:f>
              <c:numCache>
                <c:formatCode>General</c:formatCode>
                <c:ptCount val="6"/>
                <c:pt idx="0">
                  <c:v>20</c:v>
                </c:pt>
                <c:pt idx="1">
                  <c:v>28</c:v>
                </c:pt>
                <c:pt idx="2">
                  <c:v>75</c:v>
                </c:pt>
                <c:pt idx="3">
                  <c:v>15</c:v>
                </c:pt>
                <c:pt idx="4">
                  <c:v>4</c:v>
                </c:pt>
                <c:pt idx="5">
                  <c:v>37</c:v>
                </c:pt>
              </c:numCache>
            </c:numRef>
          </c:val>
          <c:extLst>
            <c:ext xmlns:c16="http://schemas.microsoft.com/office/drawing/2014/chart" uri="{C3380CC4-5D6E-409C-BE32-E72D297353CC}">
              <c16:uniqueId val="{00000001-8DF5-4E95-ADAD-11AB0A354932}"/>
            </c:ext>
          </c:extLst>
        </c:ser>
        <c:dLbls>
          <c:showLegendKey val="0"/>
          <c:showVal val="0"/>
          <c:showCatName val="0"/>
          <c:showSerName val="0"/>
          <c:showPercent val="0"/>
          <c:showBubbleSize val="0"/>
        </c:dLbls>
        <c:gapWidth val="96"/>
        <c:axId val="177766784"/>
        <c:axId val="177768320"/>
      </c:barChart>
      <c:catAx>
        <c:axId val="177766784"/>
        <c:scaling>
          <c:orientation val="minMax"/>
        </c:scaling>
        <c:delete val="0"/>
        <c:axPos val="b"/>
        <c:numFmt formatCode="General" sourceLinked="0"/>
        <c:majorTickMark val="out"/>
        <c:minorTickMark val="none"/>
        <c:tickLblPos val="nextTo"/>
        <c:crossAx val="177768320"/>
        <c:crosses val="autoZero"/>
        <c:auto val="1"/>
        <c:lblAlgn val="ctr"/>
        <c:lblOffset val="100"/>
        <c:noMultiLvlLbl val="0"/>
      </c:catAx>
      <c:valAx>
        <c:axId val="177768320"/>
        <c:scaling>
          <c:orientation val="minMax"/>
          <c:max val="100"/>
        </c:scaling>
        <c:delete val="0"/>
        <c:axPos val="l"/>
        <c:title>
          <c:tx>
            <c:rich>
              <a:bodyPr rot="0" vert="horz"/>
              <a:lstStyle/>
              <a:p>
                <a:pPr>
                  <a:defRPr/>
                </a:pPr>
                <a:r>
                  <a:rPr lang="en-GB"/>
                  <a:t>%</a:t>
                </a:r>
              </a:p>
            </c:rich>
          </c:tx>
          <c:layout>
            <c:manualLayout>
              <c:xMode val="edge"/>
              <c:yMode val="edge"/>
              <c:x val="0"/>
              <c:y val="9.6230322753598801E-2"/>
            </c:manualLayout>
          </c:layout>
          <c:overlay val="0"/>
        </c:title>
        <c:numFmt formatCode="General" sourceLinked="1"/>
        <c:majorTickMark val="out"/>
        <c:minorTickMark val="none"/>
        <c:tickLblPos val="nextTo"/>
        <c:crossAx val="17776678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476545763848237E-2"/>
          <c:y val="0.12388926258589536"/>
          <c:w val="0.88438358435470155"/>
          <c:h val="0.71544573260000788"/>
        </c:manualLayout>
      </c:layout>
      <c:barChart>
        <c:barDir val="col"/>
        <c:grouping val="clustered"/>
        <c:varyColors val="0"/>
        <c:ser>
          <c:idx val="2"/>
          <c:order val="0"/>
          <c:tx>
            <c:strRef>
              <c:f>'Premarital sex'!$B$5</c:f>
              <c:strCache>
                <c:ptCount val="1"/>
                <c:pt idx="0">
                  <c:v>Male</c:v>
                </c:pt>
              </c:strCache>
            </c:strRef>
          </c:tx>
          <c:spPr>
            <a:solidFill>
              <a:srgbClr val="00AEEF"/>
            </a:solidFill>
            <a:ln w="38100">
              <a:noFill/>
            </a:ln>
          </c:spPr>
          <c:invertIfNegative val="0"/>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sex'!$B$6:$B$12</c:f>
              <c:numCache>
                <c:formatCode>0</c:formatCode>
                <c:ptCount val="7"/>
                <c:pt idx="0">
                  <c:v>11.75</c:v>
                </c:pt>
                <c:pt idx="1">
                  <c:v>8.31</c:v>
                </c:pt>
                <c:pt idx="2">
                  <c:v>6.39</c:v>
                </c:pt>
                <c:pt idx="3">
                  <c:v>6.62</c:v>
                </c:pt>
                <c:pt idx="4">
                  <c:v>5.69</c:v>
                </c:pt>
                <c:pt idx="5">
                  <c:v>3.42</c:v>
                </c:pt>
                <c:pt idx="6">
                  <c:v>1.6</c:v>
                </c:pt>
              </c:numCache>
            </c:numRef>
          </c:val>
          <c:extLst>
            <c:ext xmlns:c16="http://schemas.microsoft.com/office/drawing/2014/chart" uri="{C3380CC4-5D6E-409C-BE32-E72D297353CC}">
              <c16:uniqueId val="{00000000-38FF-40CA-9712-313488FB4BB6}"/>
            </c:ext>
          </c:extLst>
        </c:ser>
        <c:ser>
          <c:idx val="0"/>
          <c:order val="1"/>
          <c:tx>
            <c:strRef>
              <c:f>'Premarital sex'!$C$5</c:f>
              <c:strCache>
                <c:ptCount val="1"/>
                <c:pt idx="0">
                  <c:v>Female</c:v>
                </c:pt>
              </c:strCache>
            </c:strRef>
          </c:tx>
          <c:spPr>
            <a:solidFill>
              <a:srgbClr val="F26B73"/>
            </a:solidFill>
            <a:ln w="38100">
              <a:noFill/>
            </a:ln>
          </c:spPr>
          <c:invertIfNegative val="0"/>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sex'!$C$6:$C$12</c:f>
              <c:numCache>
                <c:formatCode>0</c:formatCode>
                <c:ptCount val="7"/>
                <c:pt idx="0">
                  <c:v>4.9000000000000004</c:v>
                </c:pt>
                <c:pt idx="1">
                  <c:v>2.4900000000000002</c:v>
                </c:pt>
                <c:pt idx="2">
                  <c:v>2.52</c:v>
                </c:pt>
                <c:pt idx="3">
                  <c:v>2.31</c:v>
                </c:pt>
                <c:pt idx="4">
                  <c:v>0.99</c:v>
                </c:pt>
                <c:pt idx="5">
                  <c:v>1.25</c:v>
                </c:pt>
                <c:pt idx="6">
                  <c:v>0.46</c:v>
                </c:pt>
              </c:numCache>
            </c:numRef>
          </c:val>
          <c:extLst>
            <c:ext xmlns:c16="http://schemas.microsoft.com/office/drawing/2014/chart" uri="{C3380CC4-5D6E-409C-BE32-E72D297353CC}">
              <c16:uniqueId val="{00000001-38FF-40CA-9712-313488FB4BB6}"/>
            </c:ext>
          </c:extLst>
        </c:ser>
        <c:ser>
          <c:idx val="1"/>
          <c:order val="2"/>
          <c:tx>
            <c:strRef>
              <c:f>'Premarital sex'!$D$5</c:f>
              <c:strCache>
                <c:ptCount val="1"/>
                <c:pt idx="0">
                  <c:v>Total</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sex'!$A$6:$A$12</c:f>
              <c:strCache>
                <c:ptCount val="7"/>
                <c:pt idx="0">
                  <c:v>Kota Jayapura</c:v>
                </c:pt>
                <c:pt idx="1">
                  <c:v>Kota Denpasar</c:v>
                </c:pt>
                <c:pt idx="2">
                  <c:v>Kota Batam</c:v>
                </c:pt>
                <c:pt idx="3">
                  <c:v>Kota Semarang</c:v>
                </c:pt>
                <c:pt idx="4">
                  <c:v>Kota Medan</c:v>
                </c:pt>
                <c:pt idx="5">
                  <c:v>Kota Surabaya</c:v>
                </c:pt>
                <c:pt idx="6">
                  <c:v>DKI Jakarta</c:v>
                </c:pt>
              </c:strCache>
            </c:strRef>
          </c:cat>
          <c:val>
            <c:numRef>
              <c:f>'Premarital sex'!$D$6:$D$12</c:f>
              <c:numCache>
                <c:formatCode>0</c:formatCode>
                <c:ptCount val="7"/>
                <c:pt idx="0">
                  <c:v>8.4</c:v>
                </c:pt>
                <c:pt idx="1">
                  <c:v>5.2</c:v>
                </c:pt>
                <c:pt idx="2">
                  <c:v>4.13</c:v>
                </c:pt>
                <c:pt idx="3">
                  <c:v>4.13</c:v>
                </c:pt>
                <c:pt idx="4">
                  <c:v>2.5299999999999998</c:v>
                </c:pt>
                <c:pt idx="5">
                  <c:v>2.27</c:v>
                </c:pt>
                <c:pt idx="6">
                  <c:v>0.93</c:v>
                </c:pt>
              </c:numCache>
            </c:numRef>
          </c:val>
          <c:extLst>
            <c:ext xmlns:c16="http://schemas.microsoft.com/office/drawing/2014/chart" uri="{C3380CC4-5D6E-409C-BE32-E72D297353CC}">
              <c16:uniqueId val="{00000002-38FF-40CA-9712-313488FB4BB6}"/>
            </c:ext>
          </c:extLst>
        </c:ser>
        <c:dLbls>
          <c:showLegendKey val="0"/>
          <c:showVal val="0"/>
          <c:showCatName val="0"/>
          <c:showSerName val="0"/>
          <c:showPercent val="0"/>
          <c:showBubbleSize val="0"/>
        </c:dLbls>
        <c:gapWidth val="150"/>
        <c:axId val="179312896"/>
        <c:axId val="179318784"/>
      </c:barChart>
      <c:catAx>
        <c:axId val="179312896"/>
        <c:scaling>
          <c:orientation val="minMax"/>
        </c:scaling>
        <c:delete val="0"/>
        <c:axPos val="b"/>
        <c:numFmt formatCode="General" sourceLinked="1"/>
        <c:majorTickMark val="none"/>
        <c:minorTickMark val="none"/>
        <c:tickLblPos val="nextTo"/>
        <c:crossAx val="179318784"/>
        <c:crosses val="autoZero"/>
        <c:auto val="1"/>
        <c:lblAlgn val="ctr"/>
        <c:lblOffset val="100"/>
        <c:noMultiLvlLbl val="0"/>
      </c:catAx>
      <c:valAx>
        <c:axId val="179318784"/>
        <c:scaling>
          <c:orientation val="minMax"/>
          <c:max val="2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7.0376524232090454E-2"/>
              <c:y val="8.1664226645036211E-2"/>
            </c:manualLayout>
          </c:layout>
          <c:overlay val="0"/>
        </c:title>
        <c:numFmt formatCode="0" sourceLinked="0"/>
        <c:majorTickMark val="none"/>
        <c:minorTickMark val="none"/>
        <c:tickLblPos val="nextTo"/>
        <c:spPr>
          <a:ln>
            <a:noFill/>
          </a:ln>
        </c:spPr>
        <c:crossAx val="179312896"/>
        <c:crosses val="autoZero"/>
        <c:crossBetween val="between"/>
        <c:majorUnit val="5"/>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550915265127653E-2"/>
          <c:y val="0.11852866949323643"/>
          <c:w val="0.86391167243410871"/>
          <c:h val="0.70852740763173849"/>
        </c:manualLayout>
      </c:layout>
      <c:barChart>
        <c:barDir val="col"/>
        <c:grouping val="clustered"/>
        <c:varyColors val="0"/>
        <c:ser>
          <c:idx val="2"/>
          <c:order val="0"/>
          <c:tx>
            <c:strRef>
              <c:f>'Premarital sex'!$B$5</c:f>
              <c:strCache>
                <c:ptCount val="1"/>
                <c:pt idx="0">
                  <c:v>Male</c:v>
                </c:pt>
              </c:strCache>
            </c:strRef>
          </c:tx>
          <c:spPr>
            <a:solidFill>
              <a:srgbClr val="00AEEF"/>
            </a:solidFill>
            <a:ln w="38100">
              <a:noFill/>
            </a:ln>
          </c:spPr>
          <c:invertIfNegative val="0"/>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sex'!$B$6:$B$12</c:f>
              <c:numCache>
                <c:formatCode>0</c:formatCode>
                <c:ptCount val="7"/>
                <c:pt idx="0">
                  <c:v>30.67</c:v>
                </c:pt>
                <c:pt idx="1">
                  <c:v>20.93</c:v>
                </c:pt>
                <c:pt idx="2">
                  <c:v>18.420000000000002</c:v>
                </c:pt>
                <c:pt idx="3">
                  <c:v>19.23</c:v>
                </c:pt>
                <c:pt idx="4">
                  <c:v>17.239999999999998</c:v>
                </c:pt>
                <c:pt idx="5">
                  <c:v>13.33</c:v>
                </c:pt>
                <c:pt idx="6">
                  <c:v>0</c:v>
                </c:pt>
              </c:numCache>
            </c:numRef>
          </c:val>
          <c:extLst>
            <c:ext xmlns:c16="http://schemas.microsoft.com/office/drawing/2014/chart" uri="{C3380CC4-5D6E-409C-BE32-E72D297353CC}">
              <c16:uniqueId val="{00000000-572D-48E5-8BCA-D13B7A62EB57}"/>
            </c:ext>
          </c:extLst>
        </c:ser>
        <c:ser>
          <c:idx val="0"/>
          <c:order val="1"/>
          <c:tx>
            <c:strRef>
              <c:f>'Premarital sex'!$C$5</c:f>
              <c:strCache>
                <c:ptCount val="1"/>
                <c:pt idx="0">
                  <c:v>Female</c:v>
                </c:pt>
              </c:strCache>
            </c:strRef>
          </c:tx>
          <c:spPr>
            <a:solidFill>
              <a:srgbClr val="F26B73"/>
            </a:solidFill>
            <a:ln w="38100">
              <a:noFill/>
            </a:ln>
          </c:spPr>
          <c:invertIfNegative val="0"/>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sex'!$C$6:$C$12</c:f>
              <c:numCache>
                <c:formatCode>0</c:formatCode>
                <c:ptCount val="7"/>
                <c:pt idx="0">
                  <c:v>22.58</c:v>
                </c:pt>
                <c:pt idx="1">
                  <c:v>23.53</c:v>
                </c:pt>
                <c:pt idx="2">
                  <c:v>5.56</c:v>
                </c:pt>
                <c:pt idx="3">
                  <c:v>5.26</c:v>
                </c:pt>
                <c:pt idx="4">
                  <c:v>0</c:v>
                </c:pt>
                <c:pt idx="5">
                  <c:v>0</c:v>
                </c:pt>
                <c:pt idx="6">
                  <c:v>0</c:v>
                </c:pt>
              </c:numCache>
            </c:numRef>
          </c:val>
          <c:extLst>
            <c:ext xmlns:c16="http://schemas.microsoft.com/office/drawing/2014/chart" uri="{C3380CC4-5D6E-409C-BE32-E72D297353CC}">
              <c16:uniqueId val="{00000001-572D-48E5-8BCA-D13B7A62EB57}"/>
            </c:ext>
          </c:extLst>
        </c:ser>
        <c:ser>
          <c:idx val="1"/>
          <c:order val="2"/>
          <c:tx>
            <c:strRef>
              <c:f>'Premarital sex'!$D$5</c:f>
              <c:strCache>
                <c:ptCount val="1"/>
                <c:pt idx="0">
                  <c:v>Total</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'Premarital sex'!$A$6:$A$12</c:f>
              <c:strCache>
                <c:ptCount val="7"/>
                <c:pt idx="0">
                  <c:v>Kota Jayapura</c:v>
                </c:pt>
                <c:pt idx="1">
                  <c:v>Kota Denpasar</c:v>
                </c:pt>
                <c:pt idx="2">
                  <c:v>Kota Semarang</c:v>
                </c:pt>
                <c:pt idx="3">
                  <c:v>Kota Medan</c:v>
                </c:pt>
                <c:pt idx="4">
                  <c:v>Kota Batam</c:v>
                </c:pt>
                <c:pt idx="5">
                  <c:v>Kota Surabaya</c:v>
                </c:pt>
                <c:pt idx="6">
                  <c:v>DKI Jakarta</c:v>
                </c:pt>
              </c:strCache>
            </c:strRef>
          </c:cat>
          <c:val>
            <c:numRef>
              <c:f>'Premarital sex'!$D$6:$D$12</c:f>
              <c:numCache>
                <c:formatCode>0</c:formatCode>
                <c:ptCount val="7"/>
                <c:pt idx="0">
                  <c:v>28.3</c:v>
                </c:pt>
                <c:pt idx="1">
                  <c:v>21.67</c:v>
                </c:pt>
                <c:pt idx="2">
                  <c:v>14.29</c:v>
                </c:pt>
                <c:pt idx="3">
                  <c:v>13.33</c:v>
                </c:pt>
                <c:pt idx="4">
                  <c:v>10.87</c:v>
                </c:pt>
                <c:pt idx="5">
                  <c:v>8.33</c:v>
                </c:pt>
                <c:pt idx="6">
                  <c:v>0</c:v>
                </c:pt>
              </c:numCache>
            </c:numRef>
          </c:val>
          <c:extLst>
            <c:ext xmlns:c16="http://schemas.microsoft.com/office/drawing/2014/chart" uri="{C3380CC4-5D6E-409C-BE32-E72D297353CC}">
              <c16:uniqueId val="{00000002-572D-48E5-8BCA-D13B7A62EB57}"/>
            </c:ext>
          </c:extLst>
        </c:ser>
        <c:dLbls>
          <c:showLegendKey val="0"/>
          <c:showVal val="0"/>
          <c:showCatName val="0"/>
          <c:showSerName val="0"/>
          <c:showPercent val="0"/>
          <c:showBubbleSize val="0"/>
        </c:dLbls>
        <c:gapWidth val="150"/>
        <c:axId val="226288384"/>
        <c:axId val="226289920"/>
      </c:barChart>
      <c:scatterChart>
        <c:scatterStyle val="smoothMarker"/>
        <c:varyColors val="0"/>
        <c:ser>
          <c:idx val="3"/>
          <c:order val="3"/>
          <c:tx>
            <c:strRef>
              <c:f>'Premarital sex'!$B$14</c:f>
              <c:strCache>
                <c:ptCount val="1"/>
                <c:pt idx="0">
                  <c:v>target</c:v>
                </c:pt>
              </c:strCache>
            </c:strRef>
          </c:tx>
          <c:spPr>
            <a:ln w="22225">
              <a:solidFill>
                <a:srgbClr val="E31837"/>
              </a:solidFill>
              <a:prstDash val="dash"/>
            </a:ln>
          </c:spPr>
          <c:marker>
            <c:symbol val="none"/>
          </c:marker>
          <c:xVal>
            <c:numRef>
              <c:f>'Premarital sex'!$A$15:$A$16</c:f>
              <c:numCache>
                <c:formatCode>General</c:formatCode>
                <c:ptCount val="2"/>
                <c:pt idx="0">
                  <c:v>0</c:v>
                </c:pt>
                <c:pt idx="1">
                  <c:v>1</c:v>
                </c:pt>
              </c:numCache>
            </c:numRef>
          </c:xVal>
          <c:yVal>
            <c:numRef>
              <c:f>'Premarital sex'!$B$15:$B$16</c:f>
              <c:numCache>
                <c:formatCode>General</c:formatCode>
                <c:ptCount val="2"/>
                <c:pt idx="0">
                  <c:v>90</c:v>
                </c:pt>
                <c:pt idx="1">
                  <c:v>90</c:v>
                </c:pt>
              </c:numCache>
            </c:numRef>
          </c:yVal>
          <c:smooth val="1"/>
          <c:extLst>
            <c:ext xmlns:c16="http://schemas.microsoft.com/office/drawing/2014/chart" uri="{C3380CC4-5D6E-409C-BE32-E72D297353CC}">
              <c16:uniqueId val="{00000003-572D-48E5-8BCA-D13B7A62EB57}"/>
            </c:ext>
          </c:extLst>
        </c:ser>
        <c:dLbls>
          <c:showLegendKey val="0"/>
          <c:showVal val="0"/>
          <c:showCatName val="0"/>
          <c:showSerName val="0"/>
          <c:showPercent val="0"/>
          <c:showBubbleSize val="0"/>
        </c:dLbls>
        <c:axId val="226297728"/>
        <c:axId val="226296192"/>
      </c:scatterChart>
      <c:catAx>
        <c:axId val="226288384"/>
        <c:scaling>
          <c:orientation val="minMax"/>
        </c:scaling>
        <c:delete val="0"/>
        <c:axPos val="b"/>
        <c:numFmt formatCode="General" sourceLinked="1"/>
        <c:majorTickMark val="none"/>
        <c:minorTickMark val="none"/>
        <c:tickLblPos val="nextTo"/>
        <c:crossAx val="226289920"/>
        <c:crosses val="autoZero"/>
        <c:auto val="1"/>
        <c:lblAlgn val="ctr"/>
        <c:lblOffset val="100"/>
        <c:noMultiLvlLbl val="0"/>
      </c:catAx>
      <c:valAx>
        <c:axId val="226289920"/>
        <c:scaling>
          <c:orientation val="minMax"/>
          <c:max val="100"/>
          <c:min val="0"/>
        </c:scaling>
        <c:delete val="0"/>
        <c:axPos val="l"/>
        <c:title>
          <c:tx>
            <c:rich>
              <a:bodyPr rot="0" vert="horz"/>
              <a:lstStyle/>
              <a:p>
                <a:pPr>
                  <a:defRPr/>
                </a:pPr>
                <a:r>
                  <a:rPr lang="en-US"/>
                  <a:t>%</a:t>
                </a:r>
              </a:p>
            </c:rich>
          </c:tx>
          <c:layout>
            <c:manualLayout>
              <c:xMode val="edge"/>
              <c:yMode val="edge"/>
              <c:x val="7.9991914480572718E-2"/>
              <c:y val="9.9268372703412086E-2"/>
            </c:manualLayout>
          </c:layout>
          <c:overlay val="0"/>
        </c:title>
        <c:numFmt formatCode="0" sourceLinked="0"/>
        <c:majorTickMark val="none"/>
        <c:minorTickMark val="none"/>
        <c:tickLblPos val="nextTo"/>
        <c:crossAx val="226288384"/>
        <c:crosses val="autoZero"/>
        <c:crossBetween val="between"/>
        <c:majorUnit val="20"/>
      </c:valAx>
      <c:valAx>
        <c:axId val="226296192"/>
        <c:scaling>
          <c:orientation val="minMax"/>
          <c:max val="100"/>
          <c:min val="0"/>
        </c:scaling>
        <c:delete val="1"/>
        <c:axPos val="r"/>
        <c:numFmt formatCode="General" sourceLinked="1"/>
        <c:majorTickMark val="out"/>
        <c:minorTickMark val="none"/>
        <c:tickLblPos val="nextTo"/>
        <c:crossAx val="226297728"/>
        <c:crosses val="max"/>
        <c:crossBetween val="midCat"/>
        <c:majorUnit val="10"/>
      </c:valAx>
      <c:valAx>
        <c:axId val="226297728"/>
        <c:scaling>
          <c:orientation val="minMax"/>
          <c:max val="1"/>
          <c:min val="0"/>
        </c:scaling>
        <c:delete val="1"/>
        <c:axPos val="t"/>
        <c:numFmt formatCode="General" sourceLinked="1"/>
        <c:majorTickMark val="out"/>
        <c:minorTickMark val="none"/>
        <c:tickLblPos val="nextTo"/>
        <c:crossAx val="226296192"/>
        <c:crosses val="max"/>
        <c:crossBetween val="midCat"/>
        <c:majorUnit val="0.2"/>
      </c:valAx>
    </c:plotArea>
    <c:legend>
      <c:legendPos val="t"/>
      <c:legendEntry>
        <c:idx val="3"/>
        <c:delete val="1"/>
      </c:legendEntry>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B</a:t>
            </a:r>
          </a:p>
        </c:rich>
      </c:tx>
      <c:overlay val="0"/>
    </c:title>
    <c:autoTitleDeleted val="0"/>
    <c:plotArea>
      <c:layout>
        <c:manualLayout>
          <c:layoutTarget val="inner"/>
          <c:xMode val="edge"/>
          <c:yMode val="edge"/>
          <c:x val="0.12576689814814815"/>
          <c:y val="0.13994313210848644"/>
          <c:w val="0.83700833333333324"/>
          <c:h val="0.6951066272965879"/>
        </c:manualLayout>
      </c:layout>
      <c:barChart>
        <c:barDir val="col"/>
        <c:grouping val="clustered"/>
        <c:varyColors val="0"/>
        <c:ser>
          <c:idx val="3"/>
          <c:order val="0"/>
          <c:tx>
            <c:strRef>
              <c:f>'comp knowledge_KP'!$J$2</c:f>
              <c:strCache>
                <c:ptCount val="1"/>
                <c:pt idx="0">
                  <c:v>2009</c:v>
                </c:pt>
              </c:strCache>
            </c:strRef>
          </c:tx>
          <c:spPr>
            <a:solidFill>
              <a:srgbClr val="F78E1E"/>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knowledge_KP'!$J$3:$J$7</c:f>
              <c:numCache>
                <c:formatCode>General</c:formatCode>
                <c:ptCount val="5"/>
                <c:pt idx="0">
                  <c:v>31</c:v>
                </c:pt>
                <c:pt idx="2">
                  <c:v>21</c:v>
                </c:pt>
                <c:pt idx="3">
                  <c:v>21</c:v>
                </c:pt>
                <c:pt idx="4">
                  <c:v>28</c:v>
                </c:pt>
              </c:numCache>
            </c:numRef>
          </c:val>
          <c:extLst>
            <c:ext xmlns:c16="http://schemas.microsoft.com/office/drawing/2014/chart" uri="{C3380CC4-5D6E-409C-BE32-E72D297353CC}">
              <c16:uniqueId val="{00000000-A683-4C16-912C-9E886E29A673}"/>
            </c:ext>
          </c:extLst>
        </c:ser>
        <c:ser>
          <c:idx val="4"/>
          <c:order val="1"/>
          <c:tx>
            <c:strRef>
              <c:f>'comp knowledge_KP'!$K$2</c:f>
              <c:strCache>
                <c:ptCount val="1"/>
                <c:pt idx="0">
                  <c:v>2013</c:v>
                </c:pt>
              </c:strCache>
            </c:strRef>
          </c:tx>
          <c:spPr>
            <a:solidFill>
              <a:srgbClr val="E31837"/>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knowledge_KP'!$I$3:$I$7</c:f>
              <c:strCache>
                <c:ptCount val="5"/>
                <c:pt idx="0">
                  <c:v>PWID</c:v>
                </c:pt>
                <c:pt idx="1">
                  <c:v>MSM</c:v>
                </c:pt>
                <c:pt idx="2">
                  <c:v>Direct FSW</c:v>
                </c:pt>
                <c:pt idx="3">
                  <c:v>Indirect FSW</c:v>
                </c:pt>
                <c:pt idx="4">
                  <c:v>TG</c:v>
                </c:pt>
              </c:strCache>
            </c:strRef>
          </c:cat>
          <c:val>
            <c:numRef>
              <c:f>'comp knowledge_KP'!$K$3:$K$7</c:f>
              <c:numCache>
                <c:formatCode>General</c:formatCode>
                <c:ptCount val="5"/>
                <c:pt idx="0">
                  <c:v>42</c:v>
                </c:pt>
                <c:pt idx="1">
                  <c:v>74</c:v>
                </c:pt>
                <c:pt idx="2">
                  <c:v>20</c:v>
                </c:pt>
                <c:pt idx="3">
                  <c:v>16</c:v>
                </c:pt>
                <c:pt idx="4">
                  <c:v>24</c:v>
                </c:pt>
              </c:numCache>
            </c:numRef>
          </c:val>
          <c:extLst>
            <c:ext xmlns:c16="http://schemas.microsoft.com/office/drawing/2014/chart" uri="{C3380CC4-5D6E-409C-BE32-E72D297353CC}">
              <c16:uniqueId val="{00000001-A683-4C16-912C-9E886E29A673}"/>
            </c:ext>
          </c:extLst>
        </c:ser>
        <c:dLbls>
          <c:showLegendKey val="0"/>
          <c:showVal val="0"/>
          <c:showCatName val="0"/>
          <c:showSerName val="0"/>
          <c:showPercent val="0"/>
          <c:showBubbleSize val="0"/>
        </c:dLbls>
        <c:gapWidth val="140"/>
        <c:overlap val="-10"/>
        <c:axId val="226310400"/>
        <c:axId val="175849472"/>
      </c:barChart>
      <c:catAx>
        <c:axId val="226310400"/>
        <c:scaling>
          <c:orientation val="minMax"/>
        </c:scaling>
        <c:delete val="0"/>
        <c:axPos val="b"/>
        <c:numFmt formatCode="General" sourceLinked="1"/>
        <c:majorTickMark val="out"/>
        <c:minorTickMark val="none"/>
        <c:tickLblPos val="nextTo"/>
        <c:crossAx val="175849472"/>
        <c:crosses val="autoZero"/>
        <c:auto val="1"/>
        <c:lblAlgn val="ctr"/>
        <c:lblOffset val="100"/>
        <c:noMultiLvlLbl val="0"/>
      </c:catAx>
      <c:valAx>
        <c:axId val="175849472"/>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9.2929372464805537E-2"/>
              <c:y val="0.10104385389326334"/>
            </c:manualLayout>
          </c:layout>
          <c:overlay val="0"/>
        </c:title>
        <c:numFmt formatCode="General" sourceLinked="1"/>
        <c:majorTickMark val="out"/>
        <c:minorTickMark val="none"/>
        <c:tickLblPos val="nextTo"/>
        <c:crossAx val="226310400"/>
        <c:crosses val="autoZero"/>
        <c:crossBetween val="between"/>
        <c:majorUnit val="20"/>
      </c:valAx>
    </c:plotArea>
    <c:legend>
      <c:legendPos val="t"/>
      <c:layout>
        <c:manualLayout>
          <c:xMode val="edge"/>
          <c:yMode val="edge"/>
          <c:x val="0.34048726851851852"/>
          <c:y val="0.11916666666666667"/>
          <c:w val="0.34548379629629627"/>
          <c:h val="0.10931813210848644"/>
        </c:manualLayout>
      </c:layout>
      <c:overlay val="0"/>
    </c:legend>
    <c:plotVisOnly val="1"/>
    <c:dispBlanksAs val="gap"/>
    <c:showDLblsOverMax val="0"/>
  </c:chart>
  <c:spPr>
    <a:ln w="12700">
      <a:solidFill>
        <a:srgbClr val="F7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IBBS Group A</a:t>
            </a:r>
          </a:p>
        </c:rich>
      </c:tx>
      <c:overlay val="0"/>
    </c:title>
    <c:autoTitleDeleted val="0"/>
    <c:plotArea>
      <c:layout>
        <c:manualLayout>
          <c:layoutTarget val="inner"/>
          <c:xMode val="edge"/>
          <c:yMode val="edge"/>
          <c:x val="0.11571059765070348"/>
          <c:y val="0.13994313210848644"/>
          <c:w val="0.85423475754055345"/>
          <c:h val="0.69793853893263347"/>
        </c:manualLayout>
      </c:layout>
      <c:barChart>
        <c:barDir val="col"/>
        <c:grouping val="clustered"/>
        <c:varyColors val="0"/>
        <c:ser>
          <c:idx val="2"/>
          <c:order val="0"/>
          <c:tx>
            <c:strRef>
              <c:f>'comprehensive knowledge'!$C$5</c:f>
              <c:strCache>
                <c:ptCount val="1"/>
                <c:pt idx="0">
                  <c:v>2007</c:v>
                </c:pt>
              </c:strCache>
            </c:strRef>
          </c:tx>
          <c:spPr>
            <a:solidFill>
              <a:srgbClr val="F78E1E"/>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knowledge'!$C$6:$C$10</c:f>
              <c:numCache>
                <c:formatCode>0</c:formatCode>
                <c:ptCount val="5"/>
                <c:pt idx="0">
                  <c:v>23.38</c:v>
                </c:pt>
                <c:pt idx="1">
                  <c:v>26.31</c:v>
                </c:pt>
                <c:pt idx="2">
                  <c:v>40.520000000000003</c:v>
                </c:pt>
                <c:pt idx="3">
                  <c:v>58.62</c:v>
                </c:pt>
                <c:pt idx="4">
                  <c:v>35.22</c:v>
                </c:pt>
              </c:numCache>
            </c:numRef>
          </c:val>
          <c:extLst>
            <c:ext xmlns:c16="http://schemas.microsoft.com/office/drawing/2014/chart" uri="{C3380CC4-5D6E-409C-BE32-E72D297353CC}">
              <c16:uniqueId val="{00000000-DA7F-4D78-917E-720A21E4C2B4}"/>
            </c:ext>
          </c:extLst>
        </c:ser>
        <c:ser>
          <c:idx val="0"/>
          <c:order val="1"/>
          <c:tx>
            <c:strRef>
              <c:f>'comprehensive knowledge'!$D$5</c:f>
              <c:strCache>
                <c:ptCount val="1"/>
                <c:pt idx="0">
                  <c:v>2011</c:v>
                </c:pt>
              </c:strCache>
            </c:strRef>
          </c:tx>
          <c:spPr>
            <a:solidFill>
              <a:srgbClr val="CDC884"/>
            </a:solidFill>
            <a:ln w="38100">
              <a:noFill/>
            </a:ln>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knowledge'!$D$6:$D$10</c:f>
              <c:numCache>
                <c:formatCode>0</c:formatCode>
                <c:ptCount val="5"/>
                <c:pt idx="0">
                  <c:v>15.4</c:v>
                </c:pt>
                <c:pt idx="1">
                  <c:v>16.260000000000002</c:v>
                </c:pt>
                <c:pt idx="2">
                  <c:v>25.5</c:v>
                </c:pt>
                <c:pt idx="3">
                  <c:v>43.87</c:v>
                </c:pt>
                <c:pt idx="4">
                  <c:v>34.06</c:v>
                </c:pt>
              </c:numCache>
            </c:numRef>
          </c:val>
          <c:extLst>
            <c:ext xmlns:c16="http://schemas.microsoft.com/office/drawing/2014/chart" uri="{C3380CC4-5D6E-409C-BE32-E72D297353CC}">
              <c16:uniqueId val="{00000001-DA7F-4D78-917E-720A21E4C2B4}"/>
            </c:ext>
          </c:extLst>
        </c:ser>
        <c:ser>
          <c:idx val="1"/>
          <c:order val="2"/>
          <c:tx>
            <c:strRef>
              <c:f>'comprehensive knowledge'!$E$5</c:f>
              <c:strCache>
                <c:ptCount val="1"/>
                <c:pt idx="0">
                  <c:v>2015</c:v>
                </c:pt>
              </c:strCache>
            </c:strRef>
          </c:tx>
          <c:spPr>
            <a:solidFill>
              <a:srgbClr val="00A99A"/>
            </a:solidFill>
          </c:spPr>
          <c:invertIfNegative val="0"/>
          <c:dLbls>
            <c:spPr>
              <a:noFill/>
              <a:ln>
                <a:noFill/>
              </a:ln>
              <a:effectLst/>
            </c:spPr>
            <c:txPr>
              <a:bodyPr/>
              <a:lstStyle/>
              <a:p>
                <a:pPr>
                  <a:defRPr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'comprehensive knowledge'!$B$6:$B$10</c:f>
              <c:strCache>
                <c:ptCount val="5"/>
                <c:pt idx="0">
                  <c:v>Direct 
FSW</c:v>
                </c:pt>
                <c:pt idx="1">
                  <c:v>Indirect 
FSW</c:v>
                </c:pt>
                <c:pt idx="2">
                  <c:v>MSM</c:v>
                </c:pt>
                <c:pt idx="3">
                  <c:v>PWID</c:v>
                </c:pt>
                <c:pt idx="4">
                  <c:v>TG</c:v>
                </c:pt>
              </c:strCache>
            </c:strRef>
          </c:cat>
          <c:val>
            <c:numRef>
              <c:f>'comprehensive knowledge'!$E$6:$E$10</c:f>
              <c:numCache>
                <c:formatCode>0</c:formatCode>
                <c:ptCount val="5"/>
                <c:pt idx="0">
                  <c:v>19.71</c:v>
                </c:pt>
                <c:pt idx="1">
                  <c:v>15.73</c:v>
                </c:pt>
                <c:pt idx="2">
                  <c:v>65.58</c:v>
                </c:pt>
                <c:pt idx="3">
                  <c:v>48.3</c:v>
                </c:pt>
                <c:pt idx="4">
                  <c:v>34.799999999999997</c:v>
                </c:pt>
              </c:numCache>
            </c:numRef>
          </c:val>
          <c:extLst>
            <c:ext xmlns:c16="http://schemas.microsoft.com/office/drawing/2014/chart" uri="{C3380CC4-5D6E-409C-BE32-E72D297353CC}">
              <c16:uniqueId val="{00000002-DA7F-4D78-917E-720A21E4C2B4}"/>
            </c:ext>
          </c:extLst>
        </c:ser>
        <c:dLbls>
          <c:showLegendKey val="0"/>
          <c:showVal val="0"/>
          <c:showCatName val="0"/>
          <c:showSerName val="0"/>
          <c:showPercent val="0"/>
          <c:showBubbleSize val="0"/>
        </c:dLbls>
        <c:gapWidth val="70"/>
        <c:overlap val="-10"/>
        <c:axId val="199602560"/>
        <c:axId val="199604096"/>
      </c:barChart>
      <c:catAx>
        <c:axId val="199602560"/>
        <c:scaling>
          <c:orientation val="minMax"/>
        </c:scaling>
        <c:delete val="0"/>
        <c:axPos val="b"/>
        <c:numFmt formatCode="General" sourceLinked="1"/>
        <c:majorTickMark val="none"/>
        <c:minorTickMark val="none"/>
        <c:tickLblPos val="nextTo"/>
        <c:crossAx val="199604096"/>
        <c:crosses val="autoZero"/>
        <c:auto val="1"/>
        <c:lblAlgn val="ctr"/>
        <c:lblOffset val="100"/>
        <c:noMultiLvlLbl val="0"/>
      </c:catAx>
      <c:valAx>
        <c:axId val="199604096"/>
        <c:scaling>
          <c:orientation val="minMax"/>
          <c:max val="100"/>
          <c:min val="0"/>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8.3169398907103828E-2"/>
              <c:y val="0.10595226377952756"/>
            </c:manualLayout>
          </c:layout>
          <c:overlay val="0"/>
        </c:title>
        <c:numFmt formatCode="0" sourceLinked="0"/>
        <c:majorTickMark val="none"/>
        <c:minorTickMark val="none"/>
        <c:tickLblPos val="nextTo"/>
        <c:crossAx val="199602560"/>
        <c:crosses val="autoZero"/>
        <c:crossBetween val="between"/>
        <c:majorUnit val="20"/>
      </c:valAx>
    </c:plotArea>
    <c:legend>
      <c:legendPos val="t"/>
      <c:layout>
        <c:manualLayout>
          <c:xMode val="edge"/>
          <c:yMode val="edge"/>
          <c:x val="0.26073078703703706"/>
          <c:y val="0.11916666666666667"/>
          <c:w val="0.47853819444444445"/>
          <c:h val="0.10931813210848644"/>
        </c:manualLayout>
      </c:layout>
      <c:overlay val="0"/>
    </c:legend>
    <c:plotVisOnly val="1"/>
    <c:dispBlanksAs val="span"/>
    <c:showDLblsOverMax val="0"/>
  </c:chart>
  <c:spPr>
    <a:ln w="12700">
      <a:solidFill>
        <a:srgbClr val="F78E1E"/>
      </a:solidFill>
    </a:ln>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a:t>
            </a:r>
            <a:r>
              <a:rPr lang="en-US" baseline="0" dirty="0"/>
              <a:t> knowledge of HIV among adults</a:t>
            </a:r>
            <a:endParaRPr lang="en-US" dirty="0"/>
          </a:p>
        </c:rich>
      </c:tx>
      <c:overlay val="0"/>
    </c:title>
    <c:autoTitleDeleted val="0"/>
    <c:plotArea>
      <c:layout>
        <c:manualLayout>
          <c:layoutTarget val="inner"/>
          <c:xMode val="edge"/>
          <c:yMode val="edge"/>
          <c:x val="0.14255110163729068"/>
          <c:y val="0.19974622679310805"/>
          <c:w val="0.8309140500744856"/>
          <c:h val="0.50252563761438451"/>
        </c:manualLayout>
      </c:layout>
      <c:barChart>
        <c:barDir val="col"/>
        <c:grouping val="clustered"/>
        <c:varyColors val="0"/>
        <c:ser>
          <c:idx val="0"/>
          <c:order val="0"/>
          <c:tx>
            <c:strRef>
              <c:f>'comp know_gen ppln'!$C$2</c:f>
              <c:strCache>
                <c:ptCount val="1"/>
                <c:pt idx="0">
                  <c:v>Male (15-54 yr)</c:v>
                </c:pt>
              </c:strCache>
            </c:strRef>
          </c:tx>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ppln'!$C$3:$C$5</c:f>
              <c:numCache>
                <c:formatCode>General</c:formatCode>
                <c:ptCount val="3"/>
                <c:pt idx="0">
                  <c:v>12.3</c:v>
                </c:pt>
                <c:pt idx="1">
                  <c:v>16</c:v>
                </c:pt>
                <c:pt idx="2">
                  <c:v>8.3000000000000007</c:v>
                </c:pt>
              </c:numCache>
            </c:numRef>
          </c:val>
          <c:extLst>
            <c:ext xmlns:c16="http://schemas.microsoft.com/office/drawing/2014/chart" uri="{C3380CC4-5D6E-409C-BE32-E72D297353CC}">
              <c16:uniqueId val="{00000000-C505-4668-8190-A871B404BD78}"/>
            </c:ext>
          </c:extLst>
        </c:ser>
        <c:ser>
          <c:idx val="1"/>
          <c:order val="1"/>
          <c:tx>
            <c:strRef>
              <c:f>'comp know_gen ppln'!$D$2</c:f>
              <c:strCache>
                <c:ptCount val="1"/>
                <c:pt idx="0">
                  <c:v>Female (15-49 yr)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'comp know_gen ppln'!$A$3:$B$5</c:f>
              <c:multiLvlStrCache>
                <c:ptCount val="3"/>
                <c:lvl>
                  <c:pt idx="0">
                    <c:v>Total</c:v>
                  </c:pt>
                  <c:pt idx="1">
                    <c:v>Urban</c:v>
                  </c:pt>
                  <c:pt idx="2">
                    <c:v>Rural</c:v>
                  </c:pt>
                </c:lvl>
                <c:lvl>
                  <c:pt idx="1">
                    <c:v>Residence</c:v>
                  </c:pt>
                </c:lvl>
              </c:multiLvlStrCache>
            </c:multiLvlStrRef>
          </c:cat>
          <c:val>
            <c:numRef>
              <c:f>'comp know_gen ppln'!$D$3:$D$5</c:f>
              <c:numCache>
                <c:formatCode>General</c:formatCode>
                <c:ptCount val="3"/>
                <c:pt idx="0">
                  <c:v>11.4</c:v>
                </c:pt>
                <c:pt idx="1">
                  <c:v>15.3</c:v>
                </c:pt>
                <c:pt idx="2">
                  <c:v>7.3</c:v>
                </c:pt>
              </c:numCache>
            </c:numRef>
          </c:val>
          <c:extLst>
            <c:ext xmlns:c16="http://schemas.microsoft.com/office/drawing/2014/chart" uri="{C3380CC4-5D6E-409C-BE32-E72D297353CC}">
              <c16:uniqueId val="{00000001-C505-4668-8190-A871B404BD78}"/>
            </c:ext>
          </c:extLst>
        </c:ser>
        <c:dLbls>
          <c:showLegendKey val="0"/>
          <c:showVal val="0"/>
          <c:showCatName val="0"/>
          <c:showSerName val="0"/>
          <c:showPercent val="0"/>
          <c:showBubbleSize val="0"/>
        </c:dLbls>
        <c:gapWidth val="150"/>
        <c:axId val="43766912"/>
        <c:axId val="43768448"/>
      </c:barChart>
      <c:catAx>
        <c:axId val="43766912"/>
        <c:scaling>
          <c:orientation val="minMax"/>
        </c:scaling>
        <c:delete val="0"/>
        <c:axPos val="b"/>
        <c:numFmt formatCode="General" sourceLinked="0"/>
        <c:majorTickMark val="out"/>
        <c:minorTickMark val="none"/>
        <c:tickLblPos val="nextTo"/>
        <c:crossAx val="43768448"/>
        <c:crosses val="autoZero"/>
        <c:auto val="1"/>
        <c:lblAlgn val="ctr"/>
        <c:lblOffset val="100"/>
        <c:noMultiLvlLbl val="0"/>
      </c:catAx>
      <c:valAx>
        <c:axId val="4376844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0613939315289482"/>
              <c:y val="0.15866898950306516"/>
            </c:manualLayout>
          </c:layout>
          <c:overlay val="0"/>
        </c:title>
        <c:numFmt formatCode="General" sourceLinked="1"/>
        <c:majorTickMark val="out"/>
        <c:minorTickMark val="none"/>
        <c:tickLblPos val="nextTo"/>
        <c:crossAx val="4376691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95212911818859"/>
          <c:y val="2.5430894308943089E-2"/>
          <c:w val="0.87414737336937365"/>
          <c:h val="0.89134959349593501"/>
        </c:manualLayout>
      </c:layout>
      <c:barChart>
        <c:barDir val="col"/>
        <c:grouping val="clustered"/>
        <c:varyColors val="0"/>
        <c:ser>
          <c:idx val="0"/>
          <c:order val="0"/>
          <c:tx>
            <c:strRef>
              <c:f>'[Chart in Microsoft PowerPoint]HIV Prev KP'!$B$4</c:f>
              <c:strCache>
                <c:ptCount val="1"/>
                <c:pt idx="0">
                  <c:v>FSW</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420B-458F-B4FA-80C61A08A721}"/>
              </c:ext>
            </c:extLst>
          </c:dPt>
          <c:dPt>
            <c:idx val="1"/>
            <c:invertIfNegative val="0"/>
            <c:bubble3D val="0"/>
            <c:extLst>
              <c:ext xmlns:c16="http://schemas.microsoft.com/office/drawing/2014/chart" uri="{C3380CC4-5D6E-409C-BE32-E72D297353CC}">
                <c16:uniqueId val="{00000001-420B-458F-B4FA-80C61A08A721}"/>
              </c:ext>
            </c:extLst>
          </c:dPt>
          <c:dPt>
            <c:idx val="2"/>
            <c:invertIfNegative val="0"/>
            <c:bubble3D val="0"/>
            <c:extLst>
              <c:ext xmlns:c16="http://schemas.microsoft.com/office/drawing/2014/chart" uri="{C3380CC4-5D6E-409C-BE32-E72D297353CC}">
                <c16:uniqueId val="{00000002-420B-458F-B4FA-80C61A08A72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KP'!$B$5:$B$8</c:f>
              <c:numCache>
                <c:formatCode>General</c:formatCode>
                <c:ptCount val="4"/>
                <c:pt idx="0" formatCode="0.0">
                  <c:v>5.3</c:v>
                </c:pt>
              </c:numCache>
            </c:numRef>
          </c:val>
          <c:extLst>
            <c:ext xmlns:c16="http://schemas.microsoft.com/office/drawing/2014/chart" uri="{C3380CC4-5D6E-409C-BE32-E72D297353CC}">
              <c16:uniqueId val="{00000003-420B-458F-B4FA-80C61A08A721}"/>
            </c:ext>
          </c:extLst>
        </c:ser>
        <c:ser>
          <c:idx val="1"/>
          <c:order val="1"/>
          <c:tx>
            <c:strRef>
              <c:f>'[Chart in Microsoft PowerPoint]HIV Prev KP'!$C$4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KP'!$C$5:$C$8</c:f>
              <c:numCache>
                <c:formatCode>General</c:formatCode>
                <c:ptCount val="4"/>
                <c:pt idx="2" formatCode="0.0">
                  <c:v>25.8</c:v>
                </c:pt>
              </c:numCache>
            </c:numRef>
          </c:val>
          <c:extLst>
            <c:ext xmlns:c16="http://schemas.microsoft.com/office/drawing/2014/chart" uri="{C3380CC4-5D6E-409C-BE32-E72D297353CC}">
              <c16:uniqueId val="{00000004-420B-458F-B4FA-80C61A08A721}"/>
            </c:ext>
          </c:extLst>
        </c:ser>
        <c:ser>
          <c:idx val="2"/>
          <c:order val="2"/>
          <c:tx>
            <c:strRef>
              <c:f>'[Chart in Microsoft PowerPoint]HIV Prev KP'!$D$4</c:f>
              <c:strCache>
                <c:ptCount val="1"/>
                <c:pt idx="0">
                  <c:v>PWID</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KP'!$D$5:$D$8</c:f>
              <c:numCache>
                <c:formatCode>General</c:formatCode>
                <c:ptCount val="4"/>
                <c:pt idx="3" formatCode="0.0">
                  <c:v>28.8</c:v>
                </c:pt>
              </c:numCache>
            </c:numRef>
          </c:val>
          <c:extLst>
            <c:ext xmlns:c16="http://schemas.microsoft.com/office/drawing/2014/chart" uri="{C3380CC4-5D6E-409C-BE32-E72D297353CC}">
              <c16:uniqueId val="{00000005-420B-458F-B4FA-80C61A08A721}"/>
            </c:ext>
          </c:extLst>
        </c:ser>
        <c:ser>
          <c:idx val="3"/>
          <c:order val="3"/>
          <c:tx>
            <c:strRef>
              <c:f>'[Chart in Microsoft PowerPoint]HIV Prev KP'!$E$4</c:f>
              <c:strCache>
                <c:ptCount val="1"/>
                <c:pt idx="0">
                  <c:v>TG</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PowerPoint]HIV Prev KP'!$A$5:$A$8</c:f>
              <c:strCache>
                <c:ptCount val="4"/>
                <c:pt idx="0">
                  <c:v> FSW</c:v>
                </c:pt>
                <c:pt idx="1">
                  <c:v>TG</c:v>
                </c:pt>
                <c:pt idx="2">
                  <c:v>MSM</c:v>
                </c:pt>
                <c:pt idx="3">
                  <c:v>PWID</c:v>
                </c:pt>
              </c:strCache>
            </c:strRef>
          </c:cat>
          <c:val>
            <c:numRef>
              <c:f>'[Chart in Microsoft PowerPoint]HIV Prev KP'!$E$5:$E$8</c:f>
              <c:numCache>
                <c:formatCode>General</c:formatCode>
                <c:ptCount val="4"/>
                <c:pt idx="1">
                  <c:v>24.8</c:v>
                </c:pt>
              </c:numCache>
            </c:numRef>
          </c:val>
          <c:extLst>
            <c:ext xmlns:c16="http://schemas.microsoft.com/office/drawing/2014/chart" uri="{C3380CC4-5D6E-409C-BE32-E72D297353CC}">
              <c16:uniqueId val="{00000006-420B-458F-B4FA-80C61A08A721}"/>
            </c:ext>
          </c:extLst>
        </c:ser>
        <c:dLbls>
          <c:showLegendKey val="0"/>
          <c:showVal val="0"/>
          <c:showCatName val="0"/>
          <c:showSerName val="0"/>
          <c:showPercent val="0"/>
          <c:showBubbleSize val="0"/>
        </c:dLbls>
        <c:gapWidth val="200"/>
        <c:overlap val="100"/>
        <c:axId val="267701248"/>
        <c:axId val="267989760"/>
      </c:barChart>
      <c:scatterChart>
        <c:scatterStyle val="lineMarker"/>
        <c:varyColors val="0"/>
        <c:ser>
          <c:idx val="4"/>
          <c:order val="4"/>
          <c:tx>
            <c:strRef>
              <c:f>'[Chart in Microsoft PowerPoint]HIV Prev KP'!$B$12</c:f>
              <c:strCache>
                <c:ptCount val="1"/>
                <c:pt idx="0">
                  <c:v>targ</c:v>
                </c:pt>
              </c:strCache>
            </c:strRef>
          </c:tx>
          <c:spPr>
            <a:ln w="19050">
              <a:solidFill>
                <a:srgbClr val="E31837"/>
              </a:solidFill>
              <a:prstDash val="dash"/>
            </a:ln>
          </c:spPr>
          <c:marker>
            <c:symbol val="none"/>
          </c:marker>
          <c:xVal>
            <c:numRef>
              <c:f>'[Chart in Microsoft PowerPoint]HIV Prev KP'!$A$13:$A$14</c:f>
              <c:numCache>
                <c:formatCode>General</c:formatCode>
                <c:ptCount val="2"/>
                <c:pt idx="0">
                  <c:v>0</c:v>
                </c:pt>
                <c:pt idx="1">
                  <c:v>1</c:v>
                </c:pt>
              </c:numCache>
            </c:numRef>
          </c:xVal>
          <c:yVal>
            <c:numRef>
              <c:f>'[Chart in Microsoft PowerPoint]HIV Prev KP'!$B$13:$B$14</c:f>
              <c:numCache>
                <c:formatCode>General</c:formatCode>
                <c:ptCount val="2"/>
                <c:pt idx="0">
                  <c:v>5</c:v>
                </c:pt>
                <c:pt idx="1">
                  <c:v>5</c:v>
                </c:pt>
              </c:numCache>
            </c:numRef>
          </c:yVal>
          <c:smooth val="0"/>
          <c:extLst>
            <c:ext xmlns:c16="http://schemas.microsoft.com/office/drawing/2014/chart" uri="{C3380CC4-5D6E-409C-BE32-E72D297353CC}">
              <c16:uniqueId val="{00000007-420B-458F-B4FA-80C61A08A721}"/>
            </c:ext>
          </c:extLst>
        </c:ser>
        <c:dLbls>
          <c:showLegendKey val="0"/>
          <c:showVal val="0"/>
          <c:showCatName val="0"/>
          <c:showSerName val="0"/>
          <c:showPercent val="0"/>
          <c:showBubbleSize val="0"/>
        </c:dLbls>
        <c:axId val="267993472"/>
        <c:axId val="267991680"/>
      </c:scatterChart>
      <c:catAx>
        <c:axId val="267701248"/>
        <c:scaling>
          <c:orientation val="minMax"/>
        </c:scaling>
        <c:delete val="0"/>
        <c:axPos val="b"/>
        <c:numFmt formatCode="General" sourceLinked="0"/>
        <c:majorTickMark val="out"/>
        <c:minorTickMark val="none"/>
        <c:tickLblPos val="nextTo"/>
        <c:crossAx val="267989760"/>
        <c:crosses val="autoZero"/>
        <c:auto val="1"/>
        <c:lblAlgn val="ctr"/>
        <c:lblOffset val="100"/>
        <c:noMultiLvlLbl val="0"/>
      </c:catAx>
      <c:valAx>
        <c:axId val="267989760"/>
        <c:scaling>
          <c:orientation val="minMax"/>
          <c:min val="0"/>
        </c:scaling>
        <c:delete val="0"/>
        <c:axPos val="l"/>
        <c:title>
          <c:tx>
            <c:rich>
              <a:bodyPr rot="0" vert="horz"/>
              <a:lstStyle/>
              <a:p>
                <a:pPr>
                  <a:defRPr/>
                </a:pPr>
                <a:r>
                  <a:rPr lang="en-US"/>
                  <a:t>%</a:t>
                </a:r>
              </a:p>
            </c:rich>
          </c:tx>
          <c:layout>
            <c:manualLayout>
              <c:xMode val="edge"/>
              <c:yMode val="edge"/>
              <c:x val="0"/>
              <c:y val="8.048652455028487E-3"/>
            </c:manualLayout>
          </c:layout>
          <c:overlay val="0"/>
        </c:title>
        <c:numFmt formatCode="0" sourceLinked="0"/>
        <c:majorTickMark val="out"/>
        <c:minorTickMark val="none"/>
        <c:tickLblPos val="nextTo"/>
        <c:crossAx val="267701248"/>
        <c:crosses val="autoZero"/>
        <c:crossBetween val="between"/>
        <c:majorUnit val="5"/>
      </c:valAx>
      <c:valAx>
        <c:axId val="267991680"/>
        <c:scaling>
          <c:orientation val="minMax"/>
          <c:max val="45"/>
          <c:min val="0"/>
        </c:scaling>
        <c:delete val="1"/>
        <c:axPos val="r"/>
        <c:numFmt formatCode="General" sourceLinked="1"/>
        <c:majorTickMark val="out"/>
        <c:minorTickMark val="none"/>
        <c:tickLblPos val="nextTo"/>
        <c:crossAx val="267993472"/>
        <c:crosses val="max"/>
        <c:crossBetween val="midCat"/>
        <c:majorUnit val="5"/>
      </c:valAx>
      <c:valAx>
        <c:axId val="267993472"/>
        <c:scaling>
          <c:orientation val="minMax"/>
          <c:max val="1"/>
          <c:min val="0"/>
        </c:scaling>
        <c:delete val="1"/>
        <c:axPos val="t"/>
        <c:numFmt formatCode="General" sourceLinked="1"/>
        <c:majorTickMark val="out"/>
        <c:minorTickMark val="none"/>
        <c:tickLblPos val="nextTo"/>
        <c:crossAx val="2679916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Comprehensive HIV knowledge among young people (15-24 </a:t>
            </a:r>
            <a:r>
              <a:rPr lang="en-US" dirty="0" err="1"/>
              <a:t>yr</a:t>
            </a:r>
            <a:r>
              <a:rPr lang="en-US" dirty="0"/>
              <a:t>)</a:t>
            </a:r>
          </a:p>
        </c:rich>
      </c:tx>
      <c:overlay val="0"/>
    </c:title>
    <c:autoTitleDeleted val="0"/>
    <c:plotArea>
      <c:layout>
        <c:manualLayout>
          <c:layoutTarget val="inner"/>
          <c:xMode val="edge"/>
          <c:yMode val="edge"/>
          <c:x val="0.15139605106669854"/>
          <c:y val="0.19974622679310805"/>
          <c:w val="0.8309140500744856"/>
          <c:h val="0.51952176423385832"/>
        </c:manualLayout>
      </c:layout>
      <c:barChart>
        <c:barDir val="col"/>
        <c:grouping val="clustered"/>
        <c:varyColors val="0"/>
        <c:ser>
          <c:idx val="0"/>
          <c:order val="0"/>
          <c:tx>
            <c:strRef>
              <c:f>'comp know_gen ppln'!$B$30</c:f>
              <c:strCache>
                <c:ptCount val="1"/>
                <c:pt idx="0">
                  <c:v>Young males</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ppln'!$C$30:$E$30</c:f>
              <c:numCache>
                <c:formatCode>General</c:formatCode>
                <c:ptCount val="3"/>
                <c:pt idx="0">
                  <c:v>4</c:v>
                </c:pt>
                <c:pt idx="1">
                  <c:v>10.8</c:v>
                </c:pt>
                <c:pt idx="2">
                  <c:v>10.3</c:v>
                </c:pt>
              </c:numCache>
            </c:numRef>
          </c:val>
          <c:extLst>
            <c:ext xmlns:c16="http://schemas.microsoft.com/office/drawing/2014/chart" uri="{C3380CC4-5D6E-409C-BE32-E72D297353CC}">
              <c16:uniqueId val="{00000000-A320-4FF7-BAF4-6FE7A175AD18}"/>
            </c:ext>
          </c:extLst>
        </c:ser>
        <c:ser>
          <c:idx val="1"/>
          <c:order val="1"/>
          <c:tx>
            <c:strRef>
              <c:f>'comp know_gen ppln'!$B$31</c:f>
              <c:strCache>
                <c:ptCount val="1"/>
                <c:pt idx="0">
                  <c:v>Young females</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know_gen ppln'!$C$29:$E$29</c:f>
              <c:strCache>
                <c:ptCount val="3"/>
                <c:pt idx="0">
                  <c:v>15-19 yr</c:v>
                </c:pt>
                <c:pt idx="1">
                  <c:v>20-24 yr</c:v>
                </c:pt>
                <c:pt idx="2">
                  <c:v>15-24 yr</c:v>
                </c:pt>
              </c:strCache>
            </c:strRef>
          </c:cat>
          <c:val>
            <c:numRef>
              <c:f>'comp know_gen ppln'!$C$31:$E$31</c:f>
              <c:numCache>
                <c:formatCode>General</c:formatCode>
                <c:ptCount val="3"/>
                <c:pt idx="0">
                  <c:v>9.4</c:v>
                </c:pt>
                <c:pt idx="1">
                  <c:v>13.6</c:v>
                </c:pt>
                <c:pt idx="2">
                  <c:v>11.4</c:v>
                </c:pt>
              </c:numCache>
            </c:numRef>
          </c:val>
          <c:extLst>
            <c:ext xmlns:c16="http://schemas.microsoft.com/office/drawing/2014/chart" uri="{C3380CC4-5D6E-409C-BE32-E72D297353CC}">
              <c16:uniqueId val="{00000001-A320-4FF7-BAF4-6FE7A175AD18}"/>
            </c:ext>
          </c:extLst>
        </c:ser>
        <c:dLbls>
          <c:showLegendKey val="0"/>
          <c:showVal val="0"/>
          <c:showCatName val="0"/>
          <c:showSerName val="0"/>
          <c:showPercent val="0"/>
          <c:showBubbleSize val="0"/>
        </c:dLbls>
        <c:gapWidth val="150"/>
        <c:axId val="44713472"/>
        <c:axId val="44715008"/>
      </c:barChart>
      <c:catAx>
        <c:axId val="44713472"/>
        <c:scaling>
          <c:orientation val="minMax"/>
        </c:scaling>
        <c:delete val="0"/>
        <c:axPos val="b"/>
        <c:numFmt formatCode="General" sourceLinked="0"/>
        <c:majorTickMark val="out"/>
        <c:minorTickMark val="none"/>
        <c:tickLblPos val="nextTo"/>
        <c:crossAx val="44715008"/>
        <c:crosses val="autoZero"/>
        <c:auto val="1"/>
        <c:lblAlgn val="ctr"/>
        <c:lblOffset val="100"/>
        <c:noMultiLvlLbl val="0"/>
      </c:catAx>
      <c:valAx>
        <c:axId val="44715008"/>
        <c:scaling>
          <c:orientation val="minMax"/>
          <c:max val="100"/>
          <c:min val="0"/>
        </c:scaling>
        <c:delete val="0"/>
        <c:axPos val="l"/>
        <c:majorGridlines>
          <c:spPr>
            <a:ln>
              <a:solidFill>
                <a:schemeClr val="bg1">
                  <a:lumMod val="95000"/>
                </a:schemeClr>
              </a:solidFill>
              <a:prstDash val="dash"/>
            </a:ln>
          </c:spPr>
        </c:majorGridlines>
        <c:title>
          <c:tx>
            <c:rich>
              <a:bodyPr rot="0" vert="horz"/>
              <a:lstStyle/>
              <a:p>
                <a:pPr>
                  <a:defRPr/>
                </a:pPr>
                <a:r>
                  <a:rPr lang="en-US"/>
                  <a:t>%</a:t>
                </a:r>
              </a:p>
            </c:rich>
          </c:tx>
          <c:layout>
            <c:manualLayout>
              <c:xMode val="edge"/>
              <c:yMode val="edge"/>
              <c:x val="0.11498434258230272"/>
              <c:y val="0.16048867906470954"/>
            </c:manualLayout>
          </c:layout>
          <c:overlay val="0"/>
        </c:title>
        <c:numFmt formatCode="General" sourceLinked="1"/>
        <c:majorTickMark val="out"/>
        <c:minorTickMark val="none"/>
        <c:tickLblPos val="nextTo"/>
        <c:crossAx val="44713472"/>
        <c:crosses val="autoZero"/>
        <c:crossBetween val="between"/>
        <c:majorUnit val="20"/>
      </c:valAx>
    </c:plotArea>
    <c:legend>
      <c:legendPos val="b"/>
      <c:overlay val="0"/>
    </c:legend>
    <c:plotVisOnly val="1"/>
    <c:dispBlanksAs val="gap"/>
    <c:showDLblsOverMax val="0"/>
  </c:chart>
  <c:spPr>
    <a:ln w="12700">
      <a:solidFill>
        <a:srgbClr val="E31837"/>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1596277738012"/>
          <c:y val="8.9328260933675421E-2"/>
          <c:w val="0.86308422810785002"/>
          <c:h val="0.72318617476186264"/>
        </c:manualLayout>
      </c:layout>
      <c:lineChart>
        <c:grouping val="standard"/>
        <c:varyColors val="0"/>
        <c:ser>
          <c:idx val="0"/>
          <c:order val="0"/>
          <c:tx>
            <c:strRef>
              <c:f>'AIDS Spending by source'!$A$6</c:f>
              <c:strCache>
                <c:ptCount val="1"/>
                <c:pt idx="0">
                  <c:v>Total AIDS spending</c:v>
                </c:pt>
              </c:strCache>
            </c:strRef>
          </c:tx>
          <c:spPr>
            <a:ln w="38100">
              <a:solidFill>
                <a:srgbClr val="00AEEF"/>
              </a:solidFill>
            </a:ln>
          </c:spPr>
          <c:marker>
            <c:symbol val="x"/>
            <c:size val="6"/>
            <c:spPr>
              <a:solidFill>
                <a:srgbClr val="00AEEF"/>
              </a:solidFill>
              <a:ln>
                <a:solidFill>
                  <a:srgbClr val="00AEEF"/>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source'!$B$6:$J$6</c:f>
              <c:numCache>
                <c:formatCode>_(* #,##0_);_(* \(#,##0\);_(* "-"??_);_(@_)</c:formatCode>
                <c:ptCount val="9"/>
                <c:pt idx="0">
                  <c:v>56576572</c:v>
                </c:pt>
                <c:pt idx="1">
                  <c:v>58671396</c:v>
                </c:pt>
                <c:pt idx="2">
                  <c:v>49563288</c:v>
                </c:pt>
                <c:pt idx="3">
                  <c:v>60285420</c:v>
                </c:pt>
                <c:pt idx="4">
                  <c:v>68801200</c:v>
                </c:pt>
                <c:pt idx="5">
                  <c:v>72543624</c:v>
                </c:pt>
                <c:pt idx="6">
                  <c:v>87002696</c:v>
                </c:pt>
                <c:pt idx="7">
                  <c:v>98519280.489999995</c:v>
                </c:pt>
                <c:pt idx="8">
                  <c:v>106794596.86</c:v>
                </c:pt>
              </c:numCache>
            </c:numRef>
          </c:val>
          <c:smooth val="0"/>
          <c:extLst>
            <c:ext xmlns:c16="http://schemas.microsoft.com/office/drawing/2014/chart" uri="{C3380CC4-5D6E-409C-BE32-E72D297353CC}">
              <c16:uniqueId val="{00000001-E9D7-4A3E-9090-ED0B52113158}"/>
            </c:ext>
          </c:extLst>
        </c:ser>
        <c:ser>
          <c:idx val="1"/>
          <c:order val="1"/>
          <c:tx>
            <c:strRef>
              <c:f>'AIDS Spending by source'!$A$7</c:f>
              <c:strCache>
                <c:ptCount val="1"/>
                <c:pt idx="0">
                  <c:v>Bilateral</c:v>
                </c:pt>
              </c:strCache>
            </c:strRef>
          </c:tx>
          <c:spPr>
            <a:ln w="38100">
              <a:solidFill>
                <a:srgbClr val="E31837"/>
              </a:solidFill>
            </a:ln>
          </c:spPr>
          <c:marker>
            <c:symbol val="square"/>
            <c:size val="6"/>
            <c:spPr>
              <a:solidFill>
                <a:srgbClr val="E31837"/>
              </a:solidFill>
              <a:ln>
                <a:solidFill>
                  <a:srgbClr val="E31837"/>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source'!$B$7:$J$7</c:f>
              <c:numCache>
                <c:formatCode>_(* #,##0_);_(* \(#,##0\);_(* "-"??_);_(@_)</c:formatCode>
                <c:ptCount val="9"/>
                <c:pt idx="0">
                  <c:v>26992938</c:v>
                </c:pt>
                <c:pt idx="1">
                  <c:v>33574390</c:v>
                </c:pt>
                <c:pt idx="2">
                  <c:v>19592558</c:v>
                </c:pt>
                <c:pt idx="3">
                  <c:v>14894922</c:v>
                </c:pt>
                <c:pt idx="4">
                  <c:v>13030257</c:v>
                </c:pt>
                <c:pt idx="5">
                  <c:v>12576182</c:v>
                </c:pt>
                <c:pt idx="6">
                  <c:v>22416277</c:v>
                </c:pt>
                <c:pt idx="7">
                  <c:v>15891828.369999999</c:v>
                </c:pt>
                <c:pt idx="8">
                  <c:v>16642283.189999999</c:v>
                </c:pt>
              </c:numCache>
            </c:numRef>
          </c:val>
          <c:smooth val="0"/>
          <c:extLst>
            <c:ext xmlns:c16="http://schemas.microsoft.com/office/drawing/2014/chart" uri="{C3380CC4-5D6E-409C-BE32-E72D297353CC}">
              <c16:uniqueId val="{00000003-E9D7-4A3E-9090-ED0B52113158}"/>
            </c:ext>
          </c:extLst>
        </c:ser>
        <c:ser>
          <c:idx val="2"/>
          <c:order val="2"/>
          <c:tx>
            <c:strRef>
              <c:f>'AIDS Spending by source'!$A$8</c:f>
              <c:strCache>
                <c:ptCount val="1"/>
                <c:pt idx="0">
                  <c:v>Global Funding</c:v>
                </c:pt>
              </c:strCache>
            </c:strRef>
          </c:tx>
          <c:spPr>
            <a:ln w="38100">
              <a:solidFill>
                <a:srgbClr val="88C540"/>
              </a:solidFill>
            </a:ln>
          </c:spPr>
          <c:marker>
            <c:symbol val="x"/>
            <c:size val="6"/>
            <c:spPr>
              <a:solidFill>
                <a:srgbClr val="88C540"/>
              </a:solidFill>
              <a:ln>
                <a:solidFill>
                  <a:srgbClr val="88C540"/>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source'!$B$8:$J$8</c:f>
              <c:numCache>
                <c:formatCode>_(* #,##0_);_(* \(#,##0\);_(* "-"??_);_(@_)</c:formatCode>
                <c:ptCount val="9"/>
                <c:pt idx="0">
                  <c:v>10464951.119999999</c:v>
                </c:pt>
                <c:pt idx="1">
                  <c:v>3656642.49</c:v>
                </c:pt>
                <c:pt idx="2">
                  <c:v>5818972</c:v>
                </c:pt>
                <c:pt idx="3">
                  <c:v>19208072.039999999</c:v>
                </c:pt>
                <c:pt idx="5">
                  <c:v>27428478</c:v>
                </c:pt>
                <c:pt idx="6">
                  <c:v>24858115</c:v>
                </c:pt>
                <c:pt idx="7">
                  <c:v>29724202</c:v>
                </c:pt>
                <c:pt idx="8">
                  <c:v>27570560</c:v>
                </c:pt>
              </c:numCache>
            </c:numRef>
          </c:val>
          <c:smooth val="0"/>
          <c:extLst>
            <c:ext xmlns:c16="http://schemas.microsoft.com/office/drawing/2014/chart" uri="{C3380CC4-5D6E-409C-BE32-E72D297353CC}">
              <c16:uniqueId val="{00000005-E9D7-4A3E-9090-ED0B52113158}"/>
            </c:ext>
          </c:extLst>
        </c:ser>
        <c:ser>
          <c:idx val="3"/>
          <c:order val="3"/>
          <c:tx>
            <c:strRef>
              <c:f>'AIDS Spending by source'!$A$9</c:f>
              <c:strCache>
                <c:ptCount val="1"/>
                <c:pt idx="0">
                  <c:v>Domestic Funding</c:v>
                </c:pt>
              </c:strCache>
            </c:strRef>
          </c:tx>
          <c:spPr>
            <a:ln w="38100">
              <a:solidFill>
                <a:srgbClr val="EC008C"/>
              </a:solidFill>
            </a:ln>
          </c:spPr>
          <c:marker>
            <c:symbol val="x"/>
            <c:size val="6"/>
            <c:spPr>
              <a:solidFill>
                <a:srgbClr val="EC008C"/>
              </a:solidFill>
              <a:ln>
                <a:solidFill>
                  <a:srgbClr val="EC008C"/>
                </a:solidFill>
              </a:ln>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D7-4A3E-9090-ED0B52113158}"/>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source'!$B$5:$J$5</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source'!$B$9:$J$9</c:f>
              <c:numCache>
                <c:formatCode>_(* #,##0_);_(* \(#,##0\);_(* "-"??_);_(@_)</c:formatCode>
                <c:ptCount val="9"/>
                <c:pt idx="0">
                  <c:v>15038484.279999999</c:v>
                </c:pt>
                <c:pt idx="1">
                  <c:v>15413276.960000001</c:v>
                </c:pt>
                <c:pt idx="2">
                  <c:v>19845267</c:v>
                </c:pt>
                <c:pt idx="3">
                  <c:v>21318843.699999999</c:v>
                </c:pt>
                <c:pt idx="4">
                  <c:v>27577082</c:v>
                </c:pt>
                <c:pt idx="5">
                  <c:v>29727973</c:v>
                </c:pt>
                <c:pt idx="6">
                  <c:v>36851913</c:v>
                </c:pt>
                <c:pt idx="7">
                  <c:v>51413125.140000001</c:v>
                </c:pt>
                <c:pt idx="8">
                  <c:v>60488121.57</c:v>
                </c:pt>
              </c:numCache>
            </c:numRef>
          </c:val>
          <c:smooth val="0"/>
          <c:extLst>
            <c:ext xmlns:c16="http://schemas.microsoft.com/office/drawing/2014/chart" uri="{C3380CC4-5D6E-409C-BE32-E72D297353CC}">
              <c16:uniqueId val="{00000007-E9D7-4A3E-9090-ED0B52113158}"/>
            </c:ext>
          </c:extLst>
        </c:ser>
        <c:dLbls>
          <c:showLegendKey val="0"/>
          <c:showVal val="0"/>
          <c:showCatName val="0"/>
          <c:showSerName val="0"/>
          <c:showPercent val="0"/>
          <c:showBubbleSize val="0"/>
        </c:dLbls>
        <c:marker val="1"/>
        <c:smooth val="0"/>
        <c:axId val="223680000"/>
        <c:axId val="223681536"/>
      </c:lineChart>
      <c:catAx>
        <c:axId val="223680000"/>
        <c:scaling>
          <c:orientation val="minMax"/>
        </c:scaling>
        <c:delete val="0"/>
        <c:axPos val="b"/>
        <c:numFmt formatCode="General" sourceLinked="0"/>
        <c:majorTickMark val="out"/>
        <c:minorTickMark val="none"/>
        <c:tickLblPos val="nextTo"/>
        <c:crossAx val="223681536"/>
        <c:crosses val="autoZero"/>
        <c:auto val="1"/>
        <c:lblAlgn val="ctr"/>
        <c:lblOffset val="100"/>
        <c:noMultiLvlLbl val="0"/>
      </c:catAx>
      <c:valAx>
        <c:axId val="22368153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 (Millions)</a:t>
                </a:r>
              </a:p>
            </c:rich>
          </c:tx>
          <c:overlay val="0"/>
        </c:title>
        <c:numFmt formatCode="#,##0" sourceLinked="0"/>
        <c:majorTickMark val="out"/>
        <c:minorTickMark val="none"/>
        <c:tickLblPos val="nextTo"/>
        <c:crossAx val="223680000"/>
        <c:crosses val="autoZero"/>
        <c:crossBetween val="between"/>
        <c:majorUnit val="20000000"/>
        <c:dispUnits>
          <c:builtInUnit val="millions"/>
        </c:dispUnits>
      </c:valAx>
    </c:plotArea>
    <c:legend>
      <c:legendPos val="b"/>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84918319743312365"/>
          <c:h val="0.72516118851876976"/>
        </c:manualLayout>
      </c:layout>
      <c:barChart>
        <c:barDir val="col"/>
        <c:grouping val="stacked"/>
        <c:varyColors val="0"/>
        <c:ser>
          <c:idx val="2"/>
          <c:order val="1"/>
          <c:tx>
            <c:strRef>
              <c:f>Indonesia!$C$3</c:f>
              <c:strCache>
                <c:ptCount val="1"/>
                <c:pt idx="0">
                  <c:v>International funding</c:v>
                </c:pt>
              </c:strCache>
            </c:strRef>
          </c:tx>
          <c:spPr>
            <a:solidFill>
              <a:srgbClr val="E31837"/>
            </a:solidFill>
            <a:ln>
              <a:no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82-474B-9468-BA92F4F56247}"/>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Indonesia!$C$4:$C$12</c:f>
              <c:numCache>
                <c:formatCode>_(* #,##0_);_(* \(#,##0\);_(* "-"??_);_(@_)</c:formatCode>
                <c:ptCount val="9"/>
                <c:pt idx="0">
                  <c:v>41538089.420000002</c:v>
                </c:pt>
                <c:pt idx="1">
                  <c:v>43258120.43</c:v>
                </c:pt>
                <c:pt idx="2">
                  <c:v>29718019</c:v>
                </c:pt>
                <c:pt idx="3">
                  <c:v>38966576.009999998</c:v>
                </c:pt>
                <c:pt idx="4">
                  <c:v>41224115</c:v>
                </c:pt>
                <c:pt idx="5">
                  <c:v>42815648</c:v>
                </c:pt>
                <c:pt idx="6">
                  <c:v>50150781</c:v>
                </c:pt>
                <c:pt idx="7">
                  <c:v>47047536.329999998</c:v>
                </c:pt>
                <c:pt idx="8">
                  <c:v>46280762.200000003</c:v>
                </c:pt>
              </c:numCache>
            </c:numRef>
          </c:val>
          <c:extLst>
            <c:ext xmlns:c16="http://schemas.microsoft.com/office/drawing/2014/chart" uri="{C3380CC4-5D6E-409C-BE32-E72D297353CC}">
              <c16:uniqueId val="{00000001-6282-474B-9468-BA92F4F56247}"/>
            </c:ext>
          </c:extLst>
        </c:ser>
        <c:ser>
          <c:idx val="1"/>
          <c:order val="2"/>
          <c:tx>
            <c:strRef>
              <c:f>Indonesia!$D$3</c:f>
              <c:strCache>
                <c:ptCount val="1"/>
                <c:pt idx="0">
                  <c:v>Domestic funding</c:v>
                </c:pt>
              </c:strCache>
            </c:strRef>
          </c:tx>
          <c:spPr>
            <a:solidFill>
              <a:srgbClr val="88C540"/>
            </a:solidFill>
            <a:ln>
              <a:no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82-474B-9468-BA92F4F56247}"/>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Indonesia!$D$4:$D$12</c:f>
              <c:numCache>
                <c:formatCode>_(* #,##0_);_(* \(#,##0\);_(* "-"??_);_(@_)</c:formatCode>
                <c:ptCount val="9"/>
                <c:pt idx="0">
                  <c:v>15038484.279999999</c:v>
                </c:pt>
                <c:pt idx="1">
                  <c:v>15413276.960000001</c:v>
                </c:pt>
                <c:pt idx="2">
                  <c:v>19845267</c:v>
                </c:pt>
                <c:pt idx="3">
                  <c:v>21318843.699999999</c:v>
                </c:pt>
                <c:pt idx="4">
                  <c:v>27577082</c:v>
                </c:pt>
                <c:pt idx="5">
                  <c:v>29727973</c:v>
                </c:pt>
                <c:pt idx="6">
                  <c:v>36851913</c:v>
                </c:pt>
                <c:pt idx="7">
                  <c:v>51413125.140000001</c:v>
                </c:pt>
                <c:pt idx="8">
                  <c:v>60488121.57</c:v>
                </c:pt>
              </c:numCache>
            </c:numRef>
          </c:val>
          <c:extLst>
            <c:ext xmlns:c16="http://schemas.microsoft.com/office/drawing/2014/chart" uri="{C3380CC4-5D6E-409C-BE32-E72D297353CC}">
              <c16:uniqueId val="{00000003-6282-474B-9468-BA92F4F56247}"/>
            </c:ext>
          </c:extLst>
        </c:ser>
        <c:dLbls>
          <c:showLegendKey val="0"/>
          <c:showVal val="0"/>
          <c:showCatName val="0"/>
          <c:showSerName val="0"/>
          <c:showPercent val="0"/>
          <c:showBubbleSize val="0"/>
        </c:dLbls>
        <c:gapWidth val="150"/>
        <c:overlap val="100"/>
        <c:axId val="223995008"/>
        <c:axId val="223996544"/>
      </c:barChart>
      <c:lineChart>
        <c:grouping val="standard"/>
        <c:varyColors val="0"/>
        <c:ser>
          <c:idx val="0"/>
          <c:order val="0"/>
          <c:tx>
            <c:strRef>
              <c:f>Indonesia!$B$3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8"/>
              <c:numFmt formatCode="&quot;$&quot;#,##0.00" sourceLinked="0"/>
              <c:spPr/>
              <c:txPr>
                <a:bodyPr/>
                <a:lstStyle/>
                <a:p>
                  <a:pPr>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82-474B-9468-BA92F4F56247}"/>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Indonesia!$A$4:$A$12</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Indonesia!$B$4:$B$12</c:f>
              <c:numCache>
                <c:formatCode>_(* #,##0_);_(* \(#,##0\);_(* "-"??_);_(@_)</c:formatCode>
                <c:ptCount val="9"/>
                <c:pt idx="0">
                  <c:v>56576572</c:v>
                </c:pt>
                <c:pt idx="1">
                  <c:v>58671396</c:v>
                </c:pt>
                <c:pt idx="2">
                  <c:v>49563288</c:v>
                </c:pt>
                <c:pt idx="3">
                  <c:v>60285420</c:v>
                </c:pt>
                <c:pt idx="4">
                  <c:v>68801200</c:v>
                </c:pt>
                <c:pt idx="5">
                  <c:v>72543624</c:v>
                </c:pt>
                <c:pt idx="6">
                  <c:v>87002696</c:v>
                </c:pt>
                <c:pt idx="7">
                  <c:v>98519280.489999995</c:v>
                </c:pt>
                <c:pt idx="8">
                  <c:v>106794596.86</c:v>
                </c:pt>
              </c:numCache>
            </c:numRef>
          </c:val>
          <c:smooth val="1"/>
          <c:extLst>
            <c:ext xmlns:c16="http://schemas.microsoft.com/office/drawing/2014/chart" uri="{C3380CC4-5D6E-409C-BE32-E72D297353CC}">
              <c16:uniqueId val="{00000005-6282-474B-9468-BA92F4F56247}"/>
            </c:ext>
          </c:extLst>
        </c:ser>
        <c:dLbls>
          <c:showLegendKey val="0"/>
          <c:showVal val="0"/>
          <c:showCatName val="0"/>
          <c:showSerName val="0"/>
          <c:showPercent val="0"/>
          <c:showBubbleSize val="0"/>
        </c:dLbls>
        <c:marker val="1"/>
        <c:smooth val="0"/>
        <c:axId val="223995008"/>
        <c:axId val="223996544"/>
      </c:lineChart>
      <c:catAx>
        <c:axId val="223995008"/>
        <c:scaling>
          <c:orientation val="minMax"/>
        </c:scaling>
        <c:delete val="0"/>
        <c:axPos val="b"/>
        <c:numFmt formatCode="General" sourceLinked="1"/>
        <c:majorTickMark val="out"/>
        <c:minorTickMark val="none"/>
        <c:tickLblPos val="nextTo"/>
        <c:crossAx val="223996544"/>
        <c:crosses val="autoZero"/>
        <c:auto val="1"/>
        <c:lblAlgn val="ctr"/>
        <c:lblOffset val="100"/>
        <c:noMultiLvlLbl val="0"/>
      </c:catAx>
      <c:valAx>
        <c:axId val="223996544"/>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223995008"/>
        <c:crosses val="autoZero"/>
        <c:crossBetween val="between"/>
        <c:majorUnit val="20000000"/>
        <c:dispUnits>
          <c:builtInUnit val="millions"/>
          <c:dispUnitsLbl>
            <c:layout>
              <c:manualLayout>
                <c:xMode val="edge"/>
                <c:yMode val="edge"/>
                <c:x val="1.969607770991243E-2"/>
                <c:y val="0.30932480819475261"/>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8584284163777112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category'!$A$6</c:f>
              <c:strCache>
                <c:ptCount val="1"/>
                <c:pt idx="0">
                  <c:v>Prevention</c:v>
                </c:pt>
              </c:strCache>
            </c:strRef>
          </c:tx>
          <c:spPr>
            <a:solidFill>
              <a:srgbClr val="88C540"/>
            </a:solidFill>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22-4FB3-ABFC-C49ABDC0C0C7}"/>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category'!$B$3:$J$3</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category'!$B$6:$J$6</c:f>
              <c:numCache>
                <c:formatCode>_(* #,##0_);_(* \(#,##0\);_(* "-"??_);_(@_)</c:formatCode>
                <c:ptCount val="9"/>
                <c:pt idx="0">
                  <c:v>23179628</c:v>
                </c:pt>
                <c:pt idx="1">
                  <c:v>24369080</c:v>
                </c:pt>
                <c:pt idx="2">
                  <c:v>24703080</c:v>
                </c:pt>
                <c:pt idx="3">
                  <c:v>19411106</c:v>
                </c:pt>
                <c:pt idx="4">
                  <c:v>20413456</c:v>
                </c:pt>
                <c:pt idx="5">
                  <c:v>20386874</c:v>
                </c:pt>
                <c:pt idx="6">
                  <c:v>24000456</c:v>
                </c:pt>
                <c:pt idx="7">
                  <c:v>17782861.140000001</c:v>
                </c:pt>
                <c:pt idx="8">
                  <c:v>17663981.09</c:v>
                </c:pt>
              </c:numCache>
            </c:numRef>
          </c:val>
          <c:extLst>
            <c:ext xmlns:c16="http://schemas.microsoft.com/office/drawing/2014/chart" uri="{C3380CC4-5D6E-409C-BE32-E72D297353CC}">
              <c16:uniqueId val="{00000001-1422-4FB3-ABFC-C49ABDC0C0C7}"/>
            </c:ext>
          </c:extLst>
        </c:ser>
        <c:ser>
          <c:idx val="1"/>
          <c:order val="1"/>
          <c:tx>
            <c:strRef>
              <c:f>'AIDS spending by category'!$A$5</c:f>
              <c:strCache>
                <c:ptCount val="1"/>
                <c:pt idx="0">
                  <c:v>Care and treatment</c:v>
                </c:pt>
              </c:strCache>
            </c:strRef>
          </c:tx>
          <c:spPr>
            <a:solidFill>
              <a:srgbClr val="EC008C"/>
            </a:solidFill>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22-4FB3-ABFC-C49ABDC0C0C7}"/>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category'!$B$3:$J$3</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category'!$B$5:$J$5</c:f>
              <c:numCache>
                <c:formatCode>_(* #,##0_);_(* \(#,##0\);_(* "-"??_);_(@_)</c:formatCode>
                <c:ptCount val="9"/>
                <c:pt idx="0">
                  <c:v>14073523</c:v>
                </c:pt>
                <c:pt idx="1">
                  <c:v>9269525</c:v>
                </c:pt>
                <c:pt idx="2">
                  <c:v>7324722</c:v>
                </c:pt>
                <c:pt idx="3">
                  <c:v>21082574</c:v>
                </c:pt>
                <c:pt idx="4">
                  <c:v>23774544</c:v>
                </c:pt>
                <c:pt idx="5">
                  <c:v>18425218</c:v>
                </c:pt>
                <c:pt idx="6">
                  <c:v>31181538</c:v>
                </c:pt>
                <c:pt idx="7">
                  <c:v>32554467.809999999</c:v>
                </c:pt>
                <c:pt idx="8">
                  <c:v>35003781.149999999</c:v>
                </c:pt>
              </c:numCache>
            </c:numRef>
          </c:val>
          <c:extLst>
            <c:ext xmlns:c16="http://schemas.microsoft.com/office/drawing/2014/chart" uri="{C3380CC4-5D6E-409C-BE32-E72D297353CC}">
              <c16:uniqueId val="{00000003-1422-4FB3-ABFC-C49ABDC0C0C7}"/>
            </c:ext>
          </c:extLst>
        </c:ser>
        <c:ser>
          <c:idx val="2"/>
          <c:order val="2"/>
          <c:tx>
            <c:strRef>
              <c:f>'AIDS spending by category'!$A$7</c:f>
              <c:strCache>
                <c:ptCount val="1"/>
                <c:pt idx="0">
                  <c:v>Others</c:v>
                </c:pt>
              </c:strCache>
            </c:strRef>
          </c:tx>
          <c:spPr>
            <a:solidFill>
              <a:srgbClr val="00AEEF"/>
            </a:solidFill>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22-4FB3-ABFC-C49ABDC0C0C7}"/>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category'!$B$3:$J$3</c:f>
              <c:strCache>
                <c:ptCount val="9"/>
                <c:pt idx="0">
                  <c:v>2006</c:v>
                </c:pt>
                <c:pt idx="1">
                  <c:v>2007</c:v>
                </c:pt>
                <c:pt idx="2">
                  <c:v>2008</c:v>
                </c:pt>
                <c:pt idx="3">
                  <c:v>2009</c:v>
                </c:pt>
                <c:pt idx="4">
                  <c:v>2010</c:v>
                </c:pt>
                <c:pt idx="5">
                  <c:v>2011</c:v>
                </c:pt>
                <c:pt idx="6">
                  <c:v>2012</c:v>
                </c:pt>
                <c:pt idx="7">
                  <c:v>2013</c:v>
                </c:pt>
                <c:pt idx="8">
                  <c:v>2014</c:v>
                </c:pt>
              </c:strCache>
            </c:strRef>
          </c:cat>
          <c:val>
            <c:numRef>
              <c:f>'AIDS spending by category'!$B$7:$J$7</c:f>
              <c:numCache>
                <c:formatCode>_(* #,##0_);_(* \(#,##0\);_(* "-"??_);_(@_)</c:formatCode>
                <c:ptCount val="9"/>
                <c:pt idx="0">
                  <c:v>19323421</c:v>
                </c:pt>
                <c:pt idx="1">
                  <c:v>25032791</c:v>
                </c:pt>
                <c:pt idx="2">
                  <c:v>17535486</c:v>
                </c:pt>
                <c:pt idx="3">
                  <c:v>19791740</c:v>
                </c:pt>
                <c:pt idx="4">
                  <c:v>24613200</c:v>
                </c:pt>
                <c:pt idx="5">
                  <c:v>33731532</c:v>
                </c:pt>
                <c:pt idx="6">
                  <c:v>31820702</c:v>
                </c:pt>
                <c:pt idx="7">
                  <c:v>48181951.539999992</c:v>
                </c:pt>
                <c:pt idx="8">
                  <c:v>54126834.620000005</c:v>
                </c:pt>
              </c:numCache>
            </c:numRef>
          </c:val>
          <c:extLst>
            <c:ext xmlns:c16="http://schemas.microsoft.com/office/drawing/2014/chart" uri="{C3380CC4-5D6E-409C-BE32-E72D297353CC}">
              <c16:uniqueId val="{00000005-1422-4FB3-ABFC-C49ABDC0C0C7}"/>
            </c:ext>
          </c:extLst>
        </c:ser>
        <c:dLbls>
          <c:showLegendKey val="0"/>
          <c:showVal val="0"/>
          <c:showCatName val="0"/>
          <c:showSerName val="0"/>
          <c:showPercent val="0"/>
          <c:showBubbleSize val="0"/>
        </c:dLbls>
        <c:gapWidth val="50"/>
        <c:overlap val="100"/>
        <c:axId val="224106368"/>
        <c:axId val="224107904"/>
      </c:barChart>
      <c:catAx>
        <c:axId val="224106368"/>
        <c:scaling>
          <c:orientation val="minMax"/>
        </c:scaling>
        <c:delete val="0"/>
        <c:axPos val="b"/>
        <c:numFmt formatCode="General" sourceLinked="0"/>
        <c:majorTickMark val="out"/>
        <c:minorTickMark val="none"/>
        <c:tickLblPos val="nextTo"/>
        <c:crossAx val="224107904"/>
        <c:crosses val="autoZero"/>
        <c:auto val="1"/>
        <c:lblAlgn val="ctr"/>
        <c:lblOffset val="100"/>
        <c:noMultiLvlLbl val="0"/>
      </c:catAx>
      <c:valAx>
        <c:axId val="224107904"/>
        <c:scaling>
          <c:orientation val="minMax"/>
          <c:max val="1"/>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224106368"/>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KP'!$D$2</c:f>
              <c:strCache>
                <c:ptCount val="1"/>
                <c:pt idx="0">
                  <c:v>% spending on sex workers and their clients</c:v>
                </c:pt>
              </c:strCache>
            </c:strRef>
          </c:tx>
          <c:spPr>
            <a:solidFill>
              <a:srgbClr val="88C540"/>
            </a:solidFill>
          </c:spPr>
          <c:invertIfNegative val="0"/>
          <c:dLbls>
            <c:dLbl>
              <c:idx val="2"/>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581-4413-9B49-CEFEC3500BD6}"/>
                </c:ext>
              </c:extLst>
            </c:dLbl>
            <c:dLbl>
              <c:idx val="3"/>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581-4413-9B49-CEFEC3500BD6}"/>
                </c:ext>
              </c:extLst>
            </c:dLbl>
            <c:dLbl>
              <c:idx val="4"/>
              <c:layout>
                <c:manualLayout>
                  <c:x val="-1.4167650531286838E-2"/>
                  <c:y val="3.2284100080711433E-3"/>
                </c:manualLayout>
              </c:layout>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581-4413-9B49-CEFEC3500BD6}"/>
                </c:ext>
              </c:extLst>
            </c:dLbl>
            <c:dLbl>
              <c:idx val="5"/>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581-4413-9B49-CEFEC3500BD6}"/>
                </c:ext>
              </c:extLst>
            </c:dLbl>
            <c:dLbl>
              <c:idx val="7"/>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581-4413-9B49-CEFEC3500BD6}"/>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KP'!$D$3:$D$11</c:f>
              <c:numCache>
                <c:formatCode>0.00%</c:formatCode>
                <c:ptCount val="9"/>
                <c:pt idx="0">
                  <c:v>7.9717680197456144E-4</c:v>
                </c:pt>
                <c:pt idx="1">
                  <c:v>0</c:v>
                </c:pt>
                <c:pt idx="2">
                  <c:v>8.0081714506855015E-2</c:v>
                </c:pt>
                <c:pt idx="3">
                  <c:v>3.1166075750655321E-2</c:v>
                </c:pt>
                <c:pt idx="4">
                  <c:v>5.1202941824255534E-2</c:v>
                </c:pt>
                <c:pt idx="5">
                  <c:v>2.7121078003425145E-2</c:v>
                </c:pt>
                <c:pt idx="6">
                  <c:v>9.3348643042448862E-3</c:v>
                </c:pt>
                <c:pt idx="7">
                  <c:v>2.5449898078829948E-2</c:v>
                </c:pt>
                <c:pt idx="8">
                  <c:v>1.1927775511080995E-2</c:v>
                </c:pt>
              </c:numCache>
            </c:numRef>
          </c:val>
          <c:extLst>
            <c:ext xmlns:c16="http://schemas.microsoft.com/office/drawing/2014/chart" uri="{C3380CC4-5D6E-409C-BE32-E72D297353CC}">
              <c16:uniqueId val="{00000005-C581-4413-9B49-CEFEC3500BD6}"/>
            </c:ext>
          </c:extLst>
        </c:ser>
        <c:ser>
          <c:idx val="1"/>
          <c:order val="1"/>
          <c:tx>
            <c:strRef>
              <c:f>'Prevention spending on KP'!$F$2</c:f>
              <c:strCache>
                <c:ptCount val="1"/>
                <c:pt idx="0">
                  <c:v>% spending on MSM</c:v>
                </c:pt>
              </c:strCache>
            </c:strRef>
          </c:tx>
          <c:spPr>
            <a:solidFill>
              <a:srgbClr val="EC008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C581-4413-9B49-CEFEC3500BD6}"/>
                </c:ext>
              </c:extLst>
            </c:dLbl>
            <c:dLbl>
              <c:idx val="1"/>
              <c:delete val="1"/>
              <c:extLst>
                <c:ext xmlns:c15="http://schemas.microsoft.com/office/drawing/2012/chart" uri="{CE6537A1-D6FC-4f65-9D91-7224C49458BB}"/>
                <c:ext xmlns:c16="http://schemas.microsoft.com/office/drawing/2014/chart" uri="{C3380CC4-5D6E-409C-BE32-E72D297353CC}">
                  <c16:uniqueId val="{00000007-C581-4413-9B49-CEFEC3500BD6}"/>
                </c:ext>
              </c:extLst>
            </c:dLbl>
            <c:dLbl>
              <c:idx val="2"/>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581-4413-9B49-CEFEC3500BD6}"/>
                </c:ext>
              </c:extLst>
            </c:dLbl>
            <c:dLbl>
              <c:idx val="3"/>
              <c:delete val="1"/>
              <c:extLst>
                <c:ext xmlns:c15="http://schemas.microsoft.com/office/drawing/2012/chart" uri="{CE6537A1-D6FC-4f65-9D91-7224C49458BB}"/>
                <c:ext xmlns:c16="http://schemas.microsoft.com/office/drawing/2014/chart" uri="{C3380CC4-5D6E-409C-BE32-E72D297353CC}">
                  <c16:uniqueId val="{00000009-C581-4413-9B49-CEFEC3500BD6}"/>
                </c:ext>
              </c:extLst>
            </c:dLbl>
            <c:dLbl>
              <c:idx val="4"/>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C581-4413-9B49-CEFEC3500BD6}"/>
                </c:ext>
              </c:extLst>
            </c:dLbl>
            <c:dLbl>
              <c:idx val="5"/>
              <c:delete val="1"/>
              <c:extLst>
                <c:ext xmlns:c15="http://schemas.microsoft.com/office/drawing/2012/chart" uri="{CE6537A1-D6FC-4f65-9D91-7224C49458BB}"/>
                <c:ext xmlns:c16="http://schemas.microsoft.com/office/drawing/2014/chart" uri="{C3380CC4-5D6E-409C-BE32-E72D297353CC}">
                  <c16:uniqueId val="{0000000B-C581-4413-9B49-CEFEC3500BD6}"/>
                </c:ext>
              </c:extLst>
            </c:dLbl>
            <c:dLbl>
              <c:idx val="6"/>
              <c:layout>
                <c:manualLayout>
                  <c:x val="-1.5741833923652106E-2"/>
                  <c:y val="0"/>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581-4413-9B49-CEFEC3500BD6}"/>
                </c:ext>
              </c:extLst>
            </c:dLbl>
            <c:dLbl>
              <c:idx val="7"/>
              <c:delete val="1"/>
              <c:extLst>
                <c:ext xmlns:c15="http://schemas.microsoft.com/office/drawing/2012/chart" uri="{CE6537A1-D6FC-4f65-9D91-7224C49458BB}"/>
                <c:ext xmlns:c16="http://schemas.microsoft.com/office/drawing/2014/chart" uri="{C3380CC4-5D6E-409C-BE32-E72D297353CC}">
                  <c16:uniqueId val="{0000000D-C581-4413-9B49-CEFEC3500BD6}"/>
                </c:ext>
              </c:extLst>
            </c:dLbl>
            <c:dLbl>
              <c:idx val="8"/>
              <c:delete val="1"/>
              <c:extLst>
                <c:ext xmlns:c15="http://schemas.microsoft.com/office/drawing/2012/chart" uri="{CE6537A1-D6FC-4f65-9D91-7224C49458BB}"/>
                <c:ext xmlns:c16="http://schemas.microsoft.com/office/drawing/2014/chart" uri="{C3380CC4-5D6E-409C-BE32-E72D297353CC}">
                  <c16:uniqueId val="{0000000E-C581-4413-9B49-CEFEC3500BD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KP'!$F$3:$F$11</c:f>
              <c:numCache>
                <c:formatCode>0.00%</c:formatCode>
                <c:ptCount val="9"/>
                <c:pt idx="0">
                  <c:v>0</c:v>
                </c:pt>
                <c:pt idx="1">
                  <c:v>0</c:v>
                </c:pt>
                <c:pt idx="2">
                  <c:v>5.2648374210827152E-2</c:v>
                </c:pt>
                <c:pt idx="3">
                  <c:v>1.1957777748470386E-3</c:v>
                </c:pt>
                <c:pt idx="4">
                  <c:v>7.3340349620368058E-3</c:v>
                </c:pt>
                <c:pt idx="5">
                  <c:v>2.9893744376896627E-3</c:v>
                </c:pt>
                <c:pt idx="6">
                  <c:v>1.6713015786033399E-2</c:v>
                </c:pt>
                <c:pt idx="7">
                  <c:v>2.1574706117311496E-3</c:v>
                </c:pt>
                <c:pt idx="8">
                  <c:v>3.1139073349320291E-3</c:v>
                </c:pt>
              </c:numCache>
            </c:numRef>
          </c:val>
          <c:extLst>
            <c:ext xmlns:c16="http://schemas.microsoft.com/office/drawing/2014/chart" uri="{C3380CC4-5D6E-409C-BE32-E72D297353CC}">
              <c16:uniqueId val="{0000000F-C581-4413-9B49-CEFEC3500BD6}"/>
            </c:ext>
          </c:extLst>
        </c:ser>
        <c:ser>
          <c:idx val="2"/>
          <c:order val="2"/>
          <c:tx>
            <c:strRef>
              <c:f>'Prevention spending on KP'!$H$2</c:f>
              <c:strCache>
                <c:ptCount val="1"/>
                <c:pt idx="0">
                  <c:v>% spending on PWID</c:v>
                </c:pt>
              </c:strCache>
            </c:strRef>
          </c:tx>
          <c:spPr>
            <a:solidFill>
              <a:srgbClr val="00AEEF"/>
            </a:solidFill>
          </c:spPr>
          <c:invertIfNegative val="0"/>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C581-4413-9B49-CEFEC3500BD6}"/>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C581-4413-9B49-CEFEC3500BD6}"/>
                </c:ext>
              </c:extLst>
            </c:dLbl>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581-4413-9B49-CEFEC3500BD6}"/>
                </c:ext>
              </c:extLst>
            </c:dLbl>
            <c:dLbl>
              <c:idx val="3"/>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581-4413-9B49-CEFEC3500BD6}"/>
                </c:ext>
              </c:extLst>
            </c:dLbl>
            <c:dLbl>
              <c:idx val="4"/>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581-4413-9B49-CEFEC3500BD6}"/>
                </c:ext>
              </c:extLst>
            </c:dLbl>
            <c:dLbl>
              <c:idx val="5"/>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581-4413-9B49-CEFEC3500BD6}"/>
                </c:ext>
              </c:extLst>
            </c:dLbl>
            <c:dLbl>
              <c:idx val="6"/>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581-4413-9B49-CEFEC3500BD6}"/>
                </c:ext>
              </c:extLst>
            </c:dLbl>
            <c:dLbl>
              <c:idx val="7"/>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C581-4413-9B49-CEFEC3500BD6}"/>
                </c:ext>
              </c:extLst>
            </c:dLbl>
            <c:dLbl>
              <c:idx val="8"/>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C581-4413-9B49-CEFEC3500BD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KP'!$H$3:$H$11</c:f>
              <c:numCache>
                <c:formatCode>0.00%</c:formatCode>
                <c:ptCount val="9"/>
                <c:pt idx="0">
                  <c:v>5.368328913647794E-3</c:v>
                </c:pt>
                <c:pt idx="1">
                  <c:v>8.0466332746250577E-2</c:v>
                </c:pt>
                <c:pt idx="2">
                  <c:v>9.5619250716914655E-2</c:v>
                </c:pt>
                <c:pt idx="3">
                  <c:v>7.5944333104976086E-2</c:v>
                </c:pt>
                <c:pt idx="4">
                  <c:v>0.10090197367853831</c:v>
                </c:pt>
                <c:pt idx="5">
                  <c:v>0.10293843970389968</c:v>
                </c:pt>
                <c:pt idx="6">
                  <c:v>1.5076213551942512E-2</c:v>
                </c:pt>
                <c:pt idx="7">
                  <c:v>9.865988380609847E-2</c:v>
                </c:pt>
                <c:pt idx="8">
                  <c:v>7.9627803041681267E-2</c:v>
                </c:pt>
              </c:numCache>
            </c:numRef>
          </c:val>
          <c:extLst>
            <c:ext xmlns:c16="http://schemas.microsoft.com/office/drawing/2014/chart" uri="{C3380CC4-5D6E-409C-BE32-E72D297353CC}">
              <c16:uniqueId val="{00000019-C581-4413-9B49-CEFEC3500BD6}"/>
            </c:ext>
          </c:extLst>
        </c:ser>
        <c:ser>
          <c:idx val="3"/>
          <c:order val="3"/>
          <c:tx>
            <c:strRef>
              <c:f>'Prevention spending on KP'!$J$2</c:f>
              <c:strCache>
                <c:ptCount val="1"/>
                <c:pt idx="0">
                  <c:v>% spending on others</c:v>
                </c:pt>
              </c:strCache>
            </c:strRef>
          </c:tx>
          <c:spPr>
            <a:solidFill>
              <a:srgbClr val="F78E1E"/>
            </a:solidFill>
          </c:spPr>
          <c:invertIfNegative val="0"/>
          <c:dLbls>
            <c:dLbl>
              <c:idx val="0"/>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C581-4413-9B49-CEFEC3500BD6}"/>
                </c:ext>
              </c:extLst>
            </c:dLbl>
            <c:dLbl>
              <c:idx val="1"/>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C581-4413-9B49-CEFEC3500BD6}"/>
                </c:ext>
              </c:extLst>
            </c:dLbl>
            <c:dLbl>
              <c:idx val="2"/>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C581-4413-9B49-CEFEC3500BD6}"/>
                </c:ext>
              </c:extLst>
            </c:dLbl>
            <c:dLbl>
              <c:idx val="3"/>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C581-4413-9B49-CEFEC3500BD6}"/>
                </c:ext>
              </c:extLst>
            </c:dLbl>
            <c:dLbl>
              <c:idx val="4"/>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C581-4413-9B49-CEFEC3500BD6}"/>
                </c:ext>
              </c:extLst>
            </c:dLbl>
            <c:dLbl>
              <c:idx val="5"/>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F-C581-4413-9B49-CEFEC3500BD6}"/>
                </c:ext>
              </c:extLst>
            </c:dLbl>
            <c:dLbl>
              <c:idx val="6"/>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C581-4413-9B49-CEFEC3500BD6}"/>
                </c:ext>
              </c:extLst>
            </c:dLbl>
            <c:dLbl>
              <c:idx val="7"/>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C581-4413-9B49-CEFEC3500BD6}"/>
                </c:ext>
              </c:extLst>
            </c:dLbl>
            <c:dLbl>
              <c:idx val="8"/>
              <c:tx>
                <c:rich>
                  <a:bodyPr/>
                  <a:lstStyle/>
                  <a:p>
                    <a:r>
                      <a:rPr lang="en-US"/>
                      <a:t>91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2-C581-4413-9B49-CEFEC3500BD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KP'!$A$3:$A$11</c:f>
              <c:strCache>
                <c:ptCount val="9"/>
                <c:pt idx="0">
                  <c:v>2006</c:v>
                </c:pt>
                <c:pt idx="1">
                  <c:v>2007</c:v>
                </c:pt>
                <c:pt idx="2">
                  <c:v>2008</c:v>
                </c:pt>
                <c:pt idx="3">
                  <c:v>2009</c:v>
                </c:pt>
                <c:pt idx="4">
                  <c:v>2010</c:v>
                </c:pt>
                <c:pt idx="5">
                  <c:v>2011</c:v>
                </c:pt>
                <c:pt idx="6">
                  <c:v>2012</c:v>
                </c:pt>
                <c:pt idx="7">
                  <c:v>2013</c:v>
                </c:pt>
                <c:pt idx="8">
                  <c:v>2014</c:v>
                </c:pt>
              </c:strCache>
            </c:strRef>
          </c:cat>
          <c:val>
            <c:numRef>
              <c:f>'Prevention spending on KP'!$J$3:$J$11</c:f>
              <c:numCache>
                <c:formatCode>0.00%</c:formatCode>
                <c:ptCount val="9"/>
                <c:pt idx="0">
                  <c:v>0.99383449428437765</c:v>
                </c:pt>
                <c:pt idx="1">
                  <c:v>0.91953366725374941</c:v>
                </c:pt>
                <c:pt idx="2">
                  <c:v>0.77165066056540321</c:v>
                </c:pt>
                <c:pt idx="3">
                  <c:v>0.89169381336952158</c:v>
                </c:pt>
                <c:pt idx="4">
                  <c:v>0.8405610495351693</c:v>
                </c:pt>
                <c:pt idx="5">
                  <c:v>0.86695110785498553</c:v>
                </c:pt>
                <c:pt idx="6">
                  <c:v>0.9588759063577792</c:v>
                </c:pt>
                <c:pt idx="7">
                  <c:v>0.8737327475033404</c:v>
                </c:pt>
                <c:pt idx="8">
                  <c:v>0.9053305141123057</c:v>
                </c:pt>
              </c:numCache>
            </c:numRef>
          </c:val>
          <c:extLst>
            <c:ext xmlns:c16="http://schemas.microsoft.com/office/drawing/2014/chart" uri="{C3380CC4-5D6E-409C-BE32-E72D297353CC}">
              <c16:uniqueId val="{00000023-C581-4413-9B49-CEFEC3500BD6}"/>
            </c:ext>
          </c:extLst>
        </c:ser>
        <c:dLbls>
          <c:showLegendKey val="0"/>
          <c:showVal val="0"/>
          <c:showCatName val="0"/>
          <c:showSerName val="0"/>
          <c:showPercent val="0"/>
          <c:showBubbleSize val="0"/>
        </c:dLbls>
        <c:gapWidth val="20"/>
        <c:overlap val="100"/>
        <c:axId val="224555776"/>
        <c:axId val="224557312"/>
      </c:barChart>
      <c:catAx>
        <c:axId val="224555776"/>
        <c:scaling>
          <c:orientation val="minMax"/>
        </c:scaling>
        <c:delete val="0"/>
        <c:axPos val="b"/>
        <c:numFmt formatCode="General" sourceLinked="0"/>
        <c:majorTickMark val="out"/>
        <c:minorTickMark val="none"/>
        <c:tickLblPos val="nextTo"/>
        <c:crossAx val="224557312"/>
        <c:crosses val="autoZero"/>
        <c:auto val="1"/>
        <c:lblAlgn val="ctr"/>
        <c:lblOffset val="100"/>
        <c:noMultiLvlLbl val="0"/>
      </c:catAx>
      <c:valAx>
        <c:axId val="224557312"/>
        <c:scaling>
          <c:orientation val="minMax"/>
          <c:max val="1"/>
          <c:min val="0"/>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224555776"/>
        <c:crosses val="autoZero"/>
        <c:crossBetween val="between"/>
        <c:majorUnit val="0.2"/>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prevention'!$C$2</c:f>
              <c:strCache>
                <c:ptCount val="1"/>
                <c:pt idx="0">
                  <c:v>Domestic (public) sources</c:v>
                </c:pt>
              </c:strCache>
            </c:strRef>
          </c:tx>
          <c:spPr>
            <a:solidFill>
              <a:srgbClr val="88C540"/>
            </a:solidFill>
            <a:ln>
              <a:noFill/>
            </a:ln>
          </c:spPr>
          <c:invertIfNegative val="0"/>
          <c:dLbls>
            <c:dLbl>
              <c:idx val="0"/>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8DC-4D8A-A55D-E8837151AFBB}"/>
                </c:ext>
              </c:extLst>
            </c:dLbl>
            <c:dLbl>
              <c:idx val="1"/>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8DC-4D8A-A55D-E8837151AFBB}"/>
                </c:ext>
              </c:extLst>
            </c:dLbl>
            <c:dLbl>
              <c:idx val="2"/>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8DC-4D8A-A55D-E8837151AFBB}"/>
                </c:ext>
              </c:extLst>
            </c:dLbl>
            <c:dLbl>
              <c:idx val="3"/>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8DC-4D8A-A55D-E8837151AFBB}"/>
                </c:ext>
              </c:extLst>
            </c:dLbl>
            <c:dLbl>
              <c:idx val="4"/>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8DC-4D8A-A55D-E8837151AFBB}"/>
                </c:ext>
              </c:extLst>
            </c:dLbl>
            <c:dLbl>
              <c:idx val="5"/>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8DC-4D8A-A55D-E8837151AFBB}"/>
                </c:ext>
              </c:extLst>
            </c:dLbl>
            <c:dLbl>
              <c:idx val="6"/>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8DC-4D8A-A55D-E8837151AFBB}"/>
                </c:ext>
              </c:extLst>
            </c:dLbl>
            <c:dLbl>
              <c:idx val="7"/>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8DC-4D8A-A55D-E8837151AFBB}"/>
                </c:ext>
              </c:extLst>
            </c:dLbl>
            <c:dLbl>
              <c:idx val="8"/>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8DC-4D8A-A55D-E8837151AF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'D&amp;I spndng on prevention'!$A$3:$A$11</c:f>
              <c:strCache>
                <c:ptCount val="9"/>
                <c:pt idx="0">
                  <c:v>2006</c:v>
                </c:pt>
                <c:pt idx="1">
                  <c:v>2007</c:v>
                </c:pt>
                <c:pt idx="2">
                  <c:v>2008</c:v>
                </c:pt>
                <c:pt idx="3">
                  <c:v>2009</c:v>
                </c:pt>
                <c:pt idx="4">
                  <c:v>2010</c:v>
                </c:pt>
                <c:pt idx="5">
                  <c:v>2011</c:v>
                </c:pt>
                <c:pt idx="6">
                  <c:v>2012</c:v>
                </c:pt>
                <c:pt idx="7">
                  <c:v>2013</c:v>
                </c:pt>
                <c:pt idx="8">
                  <c:v>2014</c:v>
                </c:pt>
              </c:strCache>
            </c:strRef>
          </c:cat>
          <c:val>
            <c:numRef>
              <c:f>'D&amp;I spndng on prevention'!$C$3:$C$11</c:f>
              <c:numCache>
                <c:formatCode>0%</c:formatCode>
                <c:ptCount val="9"/>
                <c:pt idx="0">
                  <c:v>0.21698981329639974</c:v>
                </c:pt>
                <c:pt idx="1">
                  <c:v>0.12067584291241196</c:v>
                </c:pt>
                <c:pt idx="2">
                  <c:v>0.38774059752872919</c:v>
                </c:pt>
                <c:pt idx="3">
                  <c:v>0.19551402083941016</c:v>
                </c:pt>
                <c:pt idx="4">
                  <c:v>0.26321451889381198</c:v>
                </c:pt>
                <c:pt idx="5">
                  <c:v>0.28884889365579047</c:v>
                </c:pt>
                <c:pt idx="6">
                  <c:v>0.28672092730238125</c:v>
                </c:pt>
                <c:pt idx="7">
                  <c:v>0.63287254733644938</c:v>
                </c:pt>
                <c:pt idx="8">
                  <c:v>0.64462352739170181</c:v>
                </c:pt>
              </c:numCache>
            </c:numRef>
          </c:val>
          <c:extLst>
            <c:ext xmlns:c16="http://schemas.microsoft.com/office/drawing/2014/chart" uri="{C3380CC4-5D6E-409C-BE32-E72D297353CC}">
              <c16:uniqueId val="{00000009-A8DC-4D8A-A55D-E8837151AFBB}"/>
            </c:ext>
          </c:extLst>
        </c:ser>
        <c:ser>
          <c:idx val="1"/>
          <c:order val="1"/>
          <c:tx>
            <c:strRef>
              <c:f>'D&amp;I spndng on prevention'!$E$2</c:f>
              <c:strCache>
                <c:ptCount val="1"/>
                <c:pt idx="0">
                  <c:v>International sources</c:v>
                </c:pt>
              </c:strCache>
            </c:strRef>
          </c:tx>
          <c:spPr>
            <a:solidFill>
              <a:srgbClr val="E31837"/>
            </a:solidFill>
            <a:ln>
              <a:noFill/>
            </a:ln>
          </c:spPr>
          <c:invertIfNegative val="0"/>
          <c:dLbls>
            <c:dLbl>
              <c:idx val="0"/>
              <c:tx>
                <c:rich>
                  <a:bodyPr/>
                  <a:lstStyle/>
                  <a:p>
                    <a:r>
                      <a:rPr lang="en-US"/>
                      <a:t>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8DC-4D8A-A55D-E8837151AFBB}"/>
                </c:ext>
              </c:extLst>
            </c:dLbl>
            <c:dLbl>
              <c:idx val="1"/>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A8DC-4D8A-A55D-E8837151AFBB}"/>
                </c:ext>
              </c:extLst>
            </c:dLbl>
            <c:dLbl>
              <c:idx val="2"/>
              <c:tx>
                <c:rich>
                  <a:bodyPr/>
                  <a:lstStyle/>
                  <a:p>
                    <a:r>
                      <a:rPr lang="en-US"/>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A8DC-4D8A-A55D-E8837151AFBB}"/>
                </c:ext>
              </c:extLst>
            </c:dLbl>
            <c:dLbl>
              <c:idx val="3"/>
              <c:tx>
                <c:rich>
                  <a:bodyPr/>
                  <a:lstStyle/>
                  <a:p>
                    <a:r>
                      <a:rPr lang="en-US"/>
                      <a:t>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A8DC-4D8A-A55D-E8837151AFBB}"/>
                </c:ext>
              </c:extLst>
            </c:dLbl>
            <c:dLbl>
              <c:idx val="4"/>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A8DC-4D8A-A55D-E8837151AFBB}"/>
                </c:ext>
              </c:extLst>
            </c:dLbl>
            <c:dLbl>
              <c:idx val="5"/>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8DC-4D8A-A55D-E8837151AFBB}"/>
                </c:ext>
              </c:extLst>
            </c:dLbl>
            <c:dLbl>
              <c:idx val="6"/>
              <c:tx>
                <c:rich>
                  <a:bodyPr/>
                  <a:lstStyle/>
                  <a:p>
                    <a:r>
                      <a:rPr lang="en-US"/>
                      <a:t>71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A8DC-4D8A-A55D-E8837151AFBB}"/>
                </c:ext>
              </c:extLst>
            </c:dLbl>
            <c:dLbl>
              <c:idx val="7"/>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A8DC-4D8A-A55D-E8837151AFBB}"/>
                </c:ext>
              </c:extLst>
            </c:dLbl>
            <c:dLbl>
              <c:idx val="8"/>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A8DC-4D8A-A55D-E8837151AF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'D&amp;I spndng on prevention'!$A$3:$A$11</c:f>
              <c:strCache>
                <c:ptCount val="9"/>
                <c:pt idx="0">
                  <c:v>2006</c:v>
                </c:pt>
                <c:pt idx="1">
                  <c:v>2007</c:v>
                </c:pt>
                <c:pt idx="2">
                  <c:v>2008</c:v>
                </c:pt>
                <c:pt idx="3">
                  <c:v>2009</c:v>
                </c:pt>
                <c:pt idx="4">
                  <c:v>2010</c:v>
                </c:pt>
                <c:pt idx="5">
                  <c:v>2011</c:v>
                </c:pt>
                <c:pt idx="6">
                  <c:v>2012</c:v>
                </c:pt>
                <c:pt idx="7">
                  <c:v>2013</c:v>
                </c:pt>
                <c:pt idx="8">
                  <c:v>2014</c:v>
                </c:pt>
              </c:strCache>
            </c:strRef>
          </c:cat>
          <c:val>
            <c:numRef>
              <c:f>'D&amp;I spndng on prevention'!$E$3:$E$11</c:f>
              <c:numCache>
                <c:formatCode>0%</c:formatCode>
                <c:ptCount val="9"/>
                <c:pt idx="0">
                  <c:v>0.78301019800662885</c:v>
                </c:pt>
                <c:pt idx="1">
                  <c:v>0.87932418909536192</c:v>
                </c:pt>
                <c:pt idx="2">
                  <c:v>0.61225940247127075</c:v>
                </c:pt>
                <c:pt idx="3">
                  <c:v>0.80448599786122443</c:v>
                </c:pt>
                <c:pt idx="4">
                  <c:v>0.73678543211889258</c:v>
                </c:pt>
                <c:pt idx="5">
                  <c:v>0.71115110634420953</c:v>
                </c:pt>
                <c:pt idx="6">
                  <c:v>0.7132790726976187</c:v>
                </c:pt>
                <c:pt idx="7">
                  <c:v>0.36712746053629952</c:v>
                </c:pt>
                <c:pt idx="8">
                  <c:v>0.35537647770341235</c:v>
                </c:pt>
              </c:numCache>
            </c:numRef>
          </c:val>
          <c:extLst>
            <c:ext xmlns:c16="http://schemas.microsoft.com/office/drawing/2014/chart" uri="{C3380CC4-5D6E-409C-BE32-E72D297353CC}">
              <c16:uniqueId val="{00000013-A8DC-4D8A-A55D-E8837151AFBB}"/>
            </c:ext>
          </c:extLst>
        </c:ser>
        <c:dLbls>
          <c:showLegendKey val="0"/>
          <c:showVal val="0"/>
          <c:showCatName val="0"/>
          <c:showSerName val="0"/>
          <c:showPercent val="0"/>
          <c:showBubbleSize val="0"/>
        </c:dLbls>
        <c:gapWidth val="150"/>
        <c:overlap val="100"/>
        <c:axId val="224953472"/>
        <c:axId val="224955008"/>
      </c:barChart>
      <c:catAx>
        <c:axId val="224953472"/>
        <c:scaling>
          <c:orientation val="minMax"/>
        </c:scaling>
        <c:delete val="0"/>
        <c:axPos val="b"/>
        <c:numFmt formatCode="General" sourceLinked="1"/>
        <c:majorTickMark val="out"/>
        <c:minorTickMark val="none"/>
        <c:tickLblPos val="nextTo"/>
        <c:crossAx val="224955008"/>
        <c:crosses val="autoZero"/>
        <c:auto val="1"/>
        <c:lblAlgn val="ctr"/>
        <c:lblOffset val="100"/>
        <c:noMultiLvlLbl val="0"/>
      </c:catAx>
      <c:valAx>
        <c:axId val="224955008"/>
        <c:scaling>
          <c:orientation val="minMax"/>
          <c:min val="0"/>
        </c:scaling>
        <c:delete val="0"/>
        <c:axPos val="l"/>
        <c:majorGridlines>
          <c:spPr>
            <a:ln w="6350">
              <a:solidFill>
                <a:sysClr val="window" lastClr="FFFFFF">
                  <a:lumMod val="85000"/>
                </a:sysClr>
              </a:solidFill>
              <a:prstDash val="dash"/>
            </a:ln>
          </c:spPr>
        </c:majorGridlines>
        <c:numFmt formatCode="0%" sourceLinked="1"/>
        <c:majorTickMark val="out"/>
        <c:minorTickMark val="none"/>
        <c:tickLblPos val="nextTo"/>
        <c:crossAx val="224953472"/>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treatment'!$C$2</c:f>
              <c:strCache>
                <c:ptCount val="1"/>
                <c:pt idx="0">
                  <c:v>Domestic (public) sources</c:v>
                </c:pt>
              </c:strCache>
            </c:strRef>
          </c:tx>
          <c:spPr>
            <a:solidFill>
              <a:srgbClr val="88C540"/>
            </a:solidFill>
            <a:ln>
              <a:noFill/>
            </a:ln>
          </c:spPr>
          <c:invertIfNegative val="0"/>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0B8-4C83-B312-2FB6D84FF75F}"/>
                </c:ext>
              </c:extLst>
            </c:dLbl>
            <c:dLbl>
              <c:idx val="1"/>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0B8-4C83-B312-2FB6D84FF75F}"/>
                </c:ext>
              </c:extLst>
            </c:dLbl>
            <c:dLbl>
              <c:idx val="2"/>
              <c:layout>
                <c:manualLayout>
                  <c:x val="0"/>
                  <c:y val="4.1779497353169387E-3"/>
                </c:manualLayout>
              </c:layout>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0B8-4C83-B312-2FB6D84FF75F}"/>
                </c:ext>
              </c:extLst>
            </c:dLbl>
            <c:dLbl>
              <c:idx val="3"/>
              <c:tx>
                <c:rich>
                  <a:bodyPr/>
                  <a:lstStyle/>
                  <a:p>
                    <a:r>
                      <a:rPr lang="en-US"/>
                      <a:t>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0B8-4C83-B312-2FB6D84FF75F}"/>
                </c:ext>
              </c:extLst>
            </c:dLbl>
            <c:dLbl>
              <c:idx val="4"/>
              <c:tx>
                <c:rich>
                  <a:bodyPr/>
                  <a:lstStyle/>
                  <a:p>
                    <a:r>
                      <a:rPr lang="en-US"/>
                      <a:t>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30B8-4C83-B312-2FB6D84FF75F}"/>
                </c:ext>
              </c:extLst>
            </c:dLbl>
            <c:dLbl>
              <c:idx val="5"/>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0B8-4C83-B312-2FB6D84FF75F}"/>
                </c:ext>
              </c:extLst>
            </c:dLbl>
            <c:dLbl>
              <c:idx val="6"/>
              <c:tx>
                <c:rich>
                  <a:bodyPr/>
                  <a:lstStyle/>
                  <a:p>
                    <a:r>
                      <a:rPr lang="en-US"/>
                      <a:t>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0B8-4C83-B312-2FB6D84FF75F}"/>
                </c:ext>
              </c:extLst>
            </c:dLbl>
            <c:dLbl>
              <c:idx val="7"/>
              <c:tx>
                <c:rich>
                  <a:bodyPr/>
                  <a:lstStyle/>
                  <a:p>
                    <a:r>
                      <a:rPr lang="en-US"/>
                      <a:t>87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0B8-4C83-B312-2FB6D84FF75F}"/>
                </c:ext>
              </c:extLst>
            </c:dLbl>
            <c:dLbl>
              <c:idx val="8"/>
              <c:tx>
                <c:rich>
                  <a:bodyPr/>
                  <a:lstStyle/>
                  <a:p>
                    <a:r>
                      <a:rPr lang="en-US"/>
                      <a:t>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30B8-4C83-B312-2FB6D84FF7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'D&amp;I spndng on treatment'!$C$3:$C$11</c:f>
              <c:numCache>
                <c:formatCode>0%</c:formatCode>
                <c:ptCount val="9"/>
                <c:pt idx="0">
                  <c:v>7.5910197681135E-3</c:v>
                </c:pt>
                <c:pt idx="1">
                  <c:v>8.4370130076783872E-2</c:v>
                </c:pt>
                <c:pt idx="2">
                  <c:v>0.77237566149268189</c:v>
                </c:pt>
                <c:pt idx="3">
                  <c:v>0.67066344223433061</c:v>
                </c:pt>
                <c:pt idx="4">
                  <c:v>0.73631792895796444</c:v>
                </c:pt>
                <c:pt idx="5">
                  <c:v>0.89391257134651003</c:v>
                </c:pt>
                <c:pt idx="6">
                  <c:v>0.74624260034896295</c:v>
                </c:pt>
                <c:pt idx="7">
                  <c:v>0.87226392935464803</c:v>
                </c:pt>
                <c:pt idx="8">
                  <c:v>0.89843875852252042</c:v>
                </c:pt>
              </c:numCache>
            </c:numRef>
          </c:val>
          <c:extLst>
            <c:ext xmlns:c16="http://schemas.microsoft.com/office/drawing/2014/chart" uri="{C3380CC4-5D6E-409C-BE32-E72D297353CC}">
              <c16:uniqueId val="{00000009-30B8-4C83-B312-2FB6D84FF75F}"/>
            </c:ext>
          </c:extLst>
        </c:ser>
        <c:ser>
          <c:idx val="1"/>
          <c:order val="1"/>
          <c:tx>
            <c:strRef>
              <c:f>'D&amp;I spndng on treatment'!$E$2</c:f>
              <c:strCache>
                <c:ptCount val="1"/>
                <c:pt idx="0">
                  <c:v>International sources</c:v>
                </c:pt>
              </c:strCache>
            </c:strRef>
          </c:tx>
          <c:spPr>
            <a:solidFill>
              <a:srgbClr val="E31837"/>
            </a:solidFill>
            <a:ln>
              <a:noFill/>
            </a:ln>
          </c:spPr>
          <c:invertIfNegative val="0"/>
          <c:dLbls>
            <c:dLbl>
              <c:idx val="0"/>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30B8-4C83-B312-2FB6D84FF75F}"/>
                </c:ext>
              </c:extLst>
            </c:dLbl>
            <c:dLbl>
              <c:idx val="1"/>
              <c:tx>
                <c:rich>
                  <a:bodyPr/>
                  <a:lstStyle/>
                  <a:p>
                    <a:r>
                      <a:rPr lang="en-US"/>
                      <a:t>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30B8-4C83-B312-2FB6D84FF75F}"/>
                </c:ext>
              </c:extLst>
            </c:dLbl>
            <c:dLbl>
              <c:idx val="2"/>
              <c:tx>
                <c:rich>
                  <a:bodyPr/>
                  <a:lstStyle/>
                  <a:p>
                    <a:r>
                      <a:rPr lang="en-US"/>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0B8-4C83-B312-2FB6D84FF75F}"/>
                </c:ext>
              </c:extLst>
            </c:dLbl>
            <c:dLbl>
              <c:idx val="3"/>
              <c:tx>
                <c:rich>
                  <a:bodyPr/>
                  <a:lstStyle/>
                  <a:p>
                    <a:r>
                      <a:rPr lang="en-US"/>
                      <a:t>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30B8-4C83-B312-2FB6D84FF75F}"/>
                </c:ext>
              </c:extLst>
            </c:dLbl>
            <c:dLbl>
              <c:idx val="4"/>
              <c:tx>
                <c:rich>
                  <a:bodyPr/>
                  <a:lstStyle/>
                  <a:p>
                    <a:r>
                      <a:rPr lang="en-US"/>
                      <a:t>26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30B8-4C83-B312-2FB6D84FF75F}"/>
                </c:ext>
              </c:extLst>
            </c:dLbl>
            <c:dLbl>
              <c:idx val="5"/>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0B8-4C83-B312-2FB6D84FF75F}"/>
                </c:ext>
              </c:extLst>
            </c:dLbl>
            <c:dLbl>
              <c:idx val="6"/>
              <c:tx>
                <c:rich>
                  <a:bodyPr/>
                  <a:lstStyle/>
                  <a:p>
                    <a:r>
                      <a:rPr lang="en-US"/>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0B8-4C83-B312-2FB6D84FF75F}"/>
                </c:ext>
              </c:extLst>
            </c:dLbl>
            <c:dLbl>
              <c:idx val="7"/>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30B8-4C83-B312-2FB6D84FF75F}"/>
                </c:ext>
              </c:extLst>
            </c:dLbl>
            <c:dLbl>
              <c:idx val="8"/>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30B8-4C83-B312-2FB6D84FF75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treatment'!$A$3:$A$11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'D&amp;I spndng on treatment'!$E$3:$E$11</c:f>
              <c:numCache>
                <c:formatCode>0%</c:formatCode>
                <c:ptCount val="9"/>
                <c:pt idx="0">
                  <c:v>0.99240895474430957</c:v>
                </c:pt>
                <c:pt idx="1">
                  <c:v>0.91562986560800042</c:v>
                </c:pt>
                <c:pt idx="2">
                  <c:v>0.22762433850731809</c:v>
                </c:pt>
                <c:pt idx="3">
                  <c:v>0.32933654035792781</c:v>
                </c:pt>
                <c:pt idx="4">
                  <c:v>0.2636820289802404</c:v>
                </c:pt>
                <c:pt idx="5">
                  <c:v>0.10608742865349001</c:v>
                </c:pt>
                <c:pt idx="6">
                  <c:v>0.25375739965103711</c:v>
                </c:pt>
                <c:pt idx="7">
                  <c:v>0.12773607095252959</c:v>
                </c:pt>
                <c:pt idx="8">
                  <c:v>0.10156124147747965</c:v>
                </c:pt>
              </c:numCache>
            </c:numRef>
          </c:val>
          <c:extLst>
            <c:ext xmlns:c16="http://schemas.microsoft.com/office/drawing/2014/chart" uri="{C3380CC4-5D6E-409C-BE32-E72D297353CC}">
              <c16:uniqueId val="{00000013-30B8-4C83-B312-2FB6D84FF75F}"/>
            </c:ext>
          </c:extLst>
        </c:ser>
        <c:dLbls>
          <c:showLegendKey val="0"/>
          <c:showVal val="0"/>
          <c:showCatName val="0"/>
          <c:showSerName val="0"/>
          <c:showPercent val="0"/>
          <c:showBubbleSize val="0"/>
        </c:dLbls>
        <c:gapWidth val="90"/>
        <c:overlap val="100"/>
        <c:axId val="225663616"/>
        <c:axId val="225673600"/>
      </c:barChart>
      <c:catAx>
        <c:axId val="225663616"/>
        <c:scaling>
          <c:orientation val="minMax"/>
        </c:scaling>
        <c:delete val="0"/>
        <c:axPos val="b"/>
        <c:numFmt formatCode="General" sourceLinked="1"/>
        <c:majorTickMark val="out"/>
        <c:minorTickMark val="none"/>
        <c:tickLblPos val="nextTo"/>
        <c:crossAx val="225673600"/>
        <c:crosses val="autoZero"/>
        <c:auto val="1"/>
        <c:lblAlgn val="ctr"/>
        <c:lblOffset val="100"/>
        <c:noMultiLvlLbl val="0"/>
      </c:catAx>
      <c:valAx>
        <c:axId val="225673600"/>
        <c:scaling>
          <c:orientation val="minMax"/>
          <c:max val="1"/>
          <c:min val="0"/>
        </c:scaling>
        <c:delete val="0"/>
        <c:axPos val="l"/>
        <c:majorGridlines>
          <c:spPr>
            <a:ln w="6350">
              <a:solidFill>
                <a:sysClr val="window" lastClr="FFFFFF">
                  <a:lumMod val="75000"/>
                </a:sysClr>
              </a:solidFill>
              <a:prstDash val="dash"/>
            </a:ln>
          </c:spPr>
        </c:majorGridlines>
        <c:numFmt formatCode="0%" sourceLinked="1"/>
        <c:majorTickMark val="out"/>
        <c:minorTickMark val="none"/>
        <c:tickLblPos val="nextTo"/>
        <c:crossAx val="22566361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83026555241071864"/>
        </c:manualLayout>
      </c:layout>
      <c:barChart>
        <c:barDir val="col"/>
        <c:grouping val="clustered"/>
        <c:varyColors val="0"/>
        <c:ser>
          <c:idx val="0"/>
          <c:order val="0"/>
          <c:spPr>
            <a:solidFill>
              <a:srgbClr val="00A99A"/>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Indonesia!$B$5:$K$5</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Indonesia!$B$6:$K$6</c:f>
              <c:numCache>
                <c:formatCode>0</c:formatCode>
                <c:ptCount val="10"/>
                <c:pt idx="0">
                  <c:v>7</c:v>
                </c:pt>
                <c:pt idx="1">
                  <c:v>8</c:v>
                </c:pt>
                <c:pt idx="2">
                  <c:v>10</c:v>
                </c:pt>
                <c:pt idx="3">
                  <c:v>7</c:v>
                </c:pt>
                <c:pt idx="4">
                  <c:v>22</c:v>
                </c:pt>
                <c:pt idx="5">
                  <c:v>26</c:v>
                </c:pt>
                <c:pt idx="6">
                  <c:v>44</c:v>
                </c:pt>
                <c:pt idx="7">
                  <c:v>63</c:v>
                </c:pt>
                <c:pt idx="8">
                  <c:v>9.49</c:v>
                </c:pt>
                <c:pt idx="9">
                  <c:v>3.0129999999999999</c:v>
                </c:pt>
              </c:numCache>
            </c:numRef>
          </c:val>
          <c:extLst>
            <c:ext xmlns:c16="http://schemas.microsoft.com/office/drawing/2014/chart" uri="{C3380CC4-5D6E-409C-BE32-E72D297353CC}">
              <c16:uniqueId val="{00000000-A11A-4ECC-B465-6AF5EE85F370}"/>
            </c:ext>
          </c:extLst>
        </c:ser>
        <c:dLbls>
          <c:showLegendKey val="0"/>
          <c:showVal val="0"/>
          <c:showCatName val="0"/>
          <c:showSerName val="0"/>
          <c:showPercent val="0"/>
          <c:showBubbleSize val="0"/>
        </c:dLbls>
        <c:gapWidth val="70"/>
        <c:axId val="226749824"/>
        <c:axId val="226768000"/>
      </c:barChart>
      <c:scatterChart>
        <c:scatterStyle val="lineMarker"/>
        <c:varyColors val="0"/>
        <c:ser>
          <c:idx val="1"/>
          <c:order val="1"/>
          <c:tx>
            <c:strRef>
              <c:f>Indonesia!$P$1</c:f>
              <c:strCache>
                <c:ptCount val="1"/>
                <c:pt idx="0">
                  <c:v>t1</c:v>
                </c:pt>
              </c:strCache>
            </c:strRef>
          </c:tx>
          <c:spPr>
            <a:ln w="25400">
              <a:solidFill>
                <a:srgbClr val="F78E1E"/>
              </a:solidFill>
              <a:prstDash val="dash"/>
            </a:ln>
          </c:spPr>
          <c:marker>
            <c:symbol val="none"/>
          </c:marker>
          <c:xVal>
            <c:numRef>
              <c:f>Indonesia!$O$2:$O$3</c:f>
              <c:numCache>
                <c:formatCode>General</c:formatCode>
                <c:ptCount val="2"/>
                <c:pt idx="0">
                  <c:v>0</c:v>
                </c:pt>
                <c:pt idx="1">
                  <c:v>1</c:v>
                </c:pt>
              </c:numCache>
            </c:numRef>
          </c:xVal>
          <c:yVal>
            <c:numRef>
              <c:f>Indonesia!$P$2:$P$3</c:f>
              <c:numCache>
                <c:formatCode>General</c:formatCode>
                <c:ptCount val="2"/>
                <c:pt idx="0">
                  <c:v>100</c:v>
                </c:pt>
                <c:pt idx="1">
                  <c:v>100</c:v>
                </c:pt>
              </c:numCache>
            </c:numRef>
          </c:yVal>
          <c:smooth val="0"/>
          <c:extLst>
            <c:ext xmlns:c16="http://schemas.microsoft.com/office/drawing/2014/chart" uri="{C3380CC4-5D6E-409C-BE32-E72D297353CC}">
              <c16:uniqueId val="{00000001-A11A-4ECC-B465-6AF5EE85F370}"/>
            </c:ext>
          </c:extLst>
        </c:ser>
        <c:ser>
          <c:idx val="2"/>
          <c:order val="2"/>
          <c:tx>
            <c:strRef>
              <c:f>Indonesia!$Q$1</c:f>
              <c:strCache>
                <c:ptCount val="1"/>
                <c:pt idx="0">
                  <c:v>t2</c:v>
                </c:pt>
              </c:strCache>
            </c:strRef>
          </c:tx>
          <c:spPr>
            <a:ln w="25400">
              <a:solidFill>
                <a:srgbClr val="00A99A"/>
              </a:solidFill>
              <a:prstDash val="dash"/>
            </a:ln>
          </c:spPr>
          <c:marker>
            <c:symbol val="none"/>
          </c:marker>
          <c:xVal>
            <c:numRef>
              <c:f>Indonesia!$O$2:$O$3</c:f>
              <c:numCache>
                <c:formatCode>General</c:formatCode>
                <c:ptCount val="2"/>
                <c:pt idx="0">
                  <c:v>0</c:v>
                </c:pt>
                <c:pt idx="1">
                  <c:v>1</c:v>
                </c:pt>
              </c:numCache>
            </c:numRef>
          </c:xVal>
          <c:yVal>
            <c:numRef>
              <c:f>Indonesia!$Q$2:$Q$3</c:f>
              <c:numCache>
                <c:formatCode>General</c:formatCode>
                <c:ptCount val="2"/>
                <c:pt idx="0">
                  <c:v>200</c:v>
                </c:pt>
                <c:pt idx="1">
                  <c:v>200</c:v>
                </c:pt>
              </c:numCache>
            </c:numRef>
          </c:yVal>
          <c:smooth val="0"/>
          <c:extLst>
            <c:ext xmlns:c16="http://schemas.microsoft.com/office/drawing/2014/chart" uri="{C3380CC4-5D6E-409C-BE32-E72D297353CC}">
              <c16:uniqueId val="{00000002-A11A-4ECC-B465-6AF5EE85F370}"/>
            </c:ext>
          </c:extLst>
        </c:ser>
        <c:dLbls>
          <c:showLegendKey val="0"/>
          <c:showVal val="0"/>
          <c:showCatName val="0"/>
          <c:showSerName val="0"/>
          <c:showPercent val="0"/>
          <c:showBubbleSize val="0"/>
        </c:dLbls>
        <c:axId val="226796288"/>
        <c:axId val="226769920"/>
      </c:scatterChart>
      <c:catAx>
        <c:axId val="226749824"/>
        <c:scaling>
          <c:orientation val="minMax"/>
        </c:scaling>
        <c:delete val="0"/>
        <c:axPos val="b"/>
        <c:numFmt formatCode="General" sourceLinked="0"/>
        <c:majorTickMark val="out"/>
        <c:minorTickMark val="none"/>
        <c:tickLblPos val="nextTo"/>
        <c:crossAx val="226768000"/>
        <c:crosses val="autoZero"/>
        <c:auto val="1"/>
        <c:lblAlgn val="ctr"/>
        <c:lblOffset val="100"/>
        <c:noMultiLvlLbl val="0"/>
      </c:catAx>
      <c:valAx>
        <c:axId val="22676800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226749824"/>
        <c:crosses val="autoZero"/>
        <c:crossBetween val="between"/>
        <c:majorUnit val="100"/>
      </c:valAx>
      <c:valAx>
        <c:axId val="226769920"/>
        <c:scaling>
          <c:orientation val="minMax"/>
          <c:max val="400"/>
          <c:min val="0"/>
        </c:scaling>
        <c:delete val="1"/>
        <c:axPos val="r"/>
        <c:numFmt formatCode="General" sourceLinked="1"/>
        <c:majorTickMark val="out"/>
        <c:minorTickMark val="none"/>
        <c:tickLblPos val="nextTo"/>
        <c:crossAx val="226796288"/>
        <c:crosses val="max"/>
        <c:crossBetween val="midCat"/>
        <c:majorUnit val="100"/>
      </c:valAx>
      <c:valAx>
        <c:axId val="226796288"/>
        <c:scaling>
          <c:orientation val="minMax"/>
          <c:max val="1"/>
          <c:min val="0"/>
        </c:scaling>
        <c:delete val="1"/>
        <c:axPos val="t"/>
        <c:numFmt formatCode="General" sourceLinked="1"/>
        <c:majorTickMark val="out"/>
        <c:minorTickMark val="none"/>
        <c:tickLblPos val="nextTo"/>
        <c:crossAx val="22676992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62972116405293"/>
          <c:y val="8.1476377952755905E-2"/>
          <c:w val="0.80338341994117735"/>
          <c:h val="0.77827742782152232"/>
        </c:manualLayout>
      </c:layout>
      <c:barChart>
        <c:barDir val="col"/>
        <c:grouping val="clustered"/>
        <c:varyColors val="0"/>
        <c:ser>
          <c:idx val="0"/>
          <c:order val="0"/>
          <c:tx>
            <c:strRef>
              <c:f>'prevention cvge '!$A$3</c:f>
              <c:strCache>
                <c:ptCount val="1"/>
                <c:pt idx="0">
                  <c:v>FSW</c:v>
                </c:pt>
              </c:strCache>
            </c:strRef>
          </c:tx>
          <c:spPr>
            <a:solidFill>
              <a:srgbClr val="88C540"/>
            </a:solidFill>
            <a:ln w="508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cvge '!$B$2:$F$2</c:f>
              <c:numCache>
                <c:formatCode>General</c:formatCode>
                <c:ptCount val="5"/>
                <c:pt idx="0">
                  <c:v>2007</c:v>
                </c:pt>
                <c:pt idx="1">
                  <c:v>2008</c:v>
                </c:pt>
                <c:pt idx="2">
                  <c:v>2009</c:v>
                </c:pt>
                <c:pt idx="3">
                  <c:v>2010</c:v>
                </c:pt>
                <c:pt idx="4">
                  <c:v>2011</c:v>
                </c:pt>
              </c:numCache>
            </c:numRef>
          </c:cat>
          <c:val>
            <c:numRef>
              <c:f>'prevention cvge '!$B$3:$F$3</c:f>
              <c:numCache>
                <c:formatCode>General</c:formatCode>
                <c:ptCount val="5"/>
                <c:pt idx="0" formatCode="0">
                  <c:v>24</c:v>
                </c:pt>
                <c:pt idx="4" formatCode="0">
                  <c:v>19.899999999999999</c:v>
                </c:pt>
              </c:numCache>
            </c:numRef>
          </c:val>
          <c:extLst>
            <c:ext xmlns:c16="http://schemas.microsoft.com/office/drawing/2014/chart" uri="{C3380CC4-5D6E-409C-BE32-E72D297353CC}">
              <c16:uniqueId val="{00000000-0B30-4685-8542-4A329F879CDE}"/>
            </c:ext>
          </c:extLst>
        </c:ser>
        <c:ser>
          <c:idx val="1"/>
          <c:order val="1"/>
          <c:tx>
            <c:strRef>
              <c:f>'prevention cvge '!$A$4</c:f>
              <c:strCache>
                <c:ptCount val="1"/>
                <c:pt idx="0">
                  <c:v>MSM</c:v>
                </c:pt>
              </c:strCache>
            </c:strRef>
          </c:tx>
          <c:spPr>
            <a:solidFill>
              <a:srgbClr val="F78E1E"/>
            </a:solidFill>
            <a:ln w="508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'prevention cvge '!$B$2:$F$2</c:f>
              <c:numCache>
                <c:formatCode>General</c:formatCode>
                <c:ptCount val="5"/>
                <c:pt idx="0">
                  <c:v>2007</c:v>
                </c:pt>
                <c:pt idx="1">
                  <c:v>2008</c:v>
                </c:pt>
                <c:pt idx="2">
                  <c:v>2009</c:v>
                </c:pt>
                <c:pt idx="3">
                  <c:v>2010</c:v>
                </c:pt>
                <c:pt idx="4">
                  <c:v>2011</c:v>
                </c:pt>
              </c:numCache>
            </c:numRef>
          </c:cat>
          <c:val>
            <c:numRef>
              <c:f>'prevention cvge '!$B$4:$F$4</c:f>
              <c:numCache>
                <c:formatCode>General</c:formatCode>
                <c:ptCount val="5"/>
                <c:pt idx="0" formatCode="0">
                  <c:v>44</c:v>
                </c:pt>
                <c:pt idx="4" formatCode="0">
                  <c:v>23.4</c:v>
                </c:pt>
              </c:numCache>
            </c:numRef>
          </c:val>
          <c:extLst>
            <c:ext xmlns:c16="http://schemas.microsoft.com/office/drawing/2014/chart" uri="{C3380CC4-5D6E-409C-BE32-E72D297353CC}">
              <c16:uniqueId val="{00000001-0B30-4685-8542-4A329F879CDE}"/>
            </c:ext>
          </c:extLst>
        </c:ser>
        <c:ser>
          <c:idx val="2"/>
          <c:order val="2"/>
          <c:tx>
            <c:strRef>
              <c:f>'prevention cvge '!$A$5</c:f>
              <c:strCache>
                <c:ptCount val="1"/>
                <c:pt idx="0">
                  <c:v>PWID</c:v>
                </c:pt>
              </c:strCache>
            </c:strRef>
          </c:tx>
          <c:spPr>
            <a:solidFill>
              <a:srgbClr val="00AEEF"/>
            </a:solidFill>
            <a:ln>
              <a:noFill/>
            </a:ln>
          </c:spPr>
          <c:invertIfNegative val="0"/>
          <c:dLbls>
            <c:dLbl>
              <c:idx val="0"/>
              <c:layout>
                <c:manualLayout>
                  <c:x val="1.4642262434768432E-3"/>
                  <c:y val="-1.006864915990204E-2"/>
                </c:manualLayout>
              </c:layout>
              <c:tx>
                <c:rich>
                  <a:bodyPr/>
                  <a:lstStyle/>
                  <a:p>
                    <a:pPr>
                      <a:defRPr/>
                    </a:pPr>
                    <a:r>
                      <a:rPr lang="en-US"/>
                      <a:t>43</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B30-4685-8542-4A329F879C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'prevention cvge '!$B$2:$F$2</c:f>
              <c:numCache>
                <c:formatCode>General</c:formatCode>
                <c:ptCount val="5"/>
                <c:pt idx="0">
                  <c:v>2007</c:v>
                </c:pt>
                <c:pt idx="1">
                  <c:v>2008</c:v>
                </c:pt>
                <c:pt idx="2">
                  <c:v>2009</c:v>
                </c:pt>
                <c:pt idx="3">
                  <c:v>2010</c:v>
                </c:pt>
                <c:pt idx="4">
                  <c:v>2011</c:v>
                </c:pt>
              </c:numCache>
            </c:numRef>
          </c:cat>
          <c:val>
            <c:numRef>
              <c:f>'prevention cvge '!$B$5:$F$5</c:f>
              <c:numCache>
                <c:formatCode>General</c:formatCode>
                <c:ptCount val="5"/>
                <c:pt idx="0">
                  <c:v>43</c:v>
                </c:pt>
              </c:numCache>
            </c:numRef>
          </c:val>
          <c:extLst>
            <c:ext xmlns:c16="http://schemas.microsoft.com/office/drawing/2014/chart" uri="{C3380CC4-5D6E-409C-BE32-E72D297353CC}">
              <c16:uniqueId val="{00000003-0B30-4685-8542-4A329F879CDE}"/>
            </c:ext>
          </c:extLst>
        </c:ser>
        <c:dLbls>
          <c:showLegendKey val="0"/>
          <c:showVal val="0"/>
          <c:showCatName val="0"/>
          <c:showSerName val="0"/>
          <c:showPercent val="0"/>
          <c:showBubbleSize val="0"/>
        </c:dLbls>
        <c:gapWidth val="150"/>
        <c:axId val="226991488"/>
        <c:axId val="227026048"/>
      </c:barChart>
      <c:scatterChart>
        <c:scatterStyle val="lineMarker"/>
        <c:varyColors val="0"/>
        <c:ser>
          <c:idx val="3"/>
          <c:order val="3"/>
          <c:tx>
            <c:strRef>
              <c:f>'prevention cvge '!$J$1</c:f>
              <c:strCache>
                <c:ptCount val="1"/>
                <c:pt idx="0">
                  <c:v>t</c:v>
                </c:pt>
              </c:strCache>
            </c:strRef>
          </c:tx>
          <c:spPr>
            <a:ln w="19050">
              <a:solidFill>
                <a:srgbClr val="E31837"/>
              </a:solidFill>
              <a:prstDash val="dash"/>
            </a:ln>
          </c:spPr>
          <c:marker>
            <c:symbol val="none"/>
          </c:marker>
          <c:xVal>
            <c:numRef>
              <c:f>'prevention cvge '!$I$2:$I$3</c:f>
              <c:numCache>
                <c:formatCode>General</c:formatCode>
                <c:ptCount val="2"/>
                <c:pt idx="0">
                  <c:v>0</c:v>
                </c:pt>
                <c:pt idx="1">
                  <c:v>1</c:v>
                </c:pt>
              </c:numCache>
            </c:numRef>
          </c:xVal>
          <c:yVal>
            <c:numRef>
              <c:f>'prevention cvge '!$J$2:$J$3</c:f>
              <c:numCache>
                <c:formatCode>General</c:formatCode>
                <c:ptCount val="2"/>
                <c:pt idx="0">
                  <c:v>90</c:v>
                </c:pt>
                <c:pt idx="1">
                  <c:v>90</c:v>
                </c:pt>
              </c:numCache>
            </c:numRef>
          </c:yVal>
          <c:smooth val="0"/>
          <c:extLst>
            <c:ext xmlns:c16="http://schemas.microsoft.com/office/drawing/2014/chart" uri="{C3380CC4-5D6E-409C-BE32-E72D297353CC}">
              <c16:uniqueId val="{00000004-0B30-4685-8542-4A329F879CDE}"/>
            </c:ext>
          </c:extLst>
        </c:ser>
        <c:dLbls>
          <c:showLegendKey val="0"/>
          <c:showVal val="0"/>
          <c:showCatName val="0"/>
          <c:showSerName val="0"/>
          <c:showPercent val="0"/>
          <c:showBubbleSize val="0"/>
        </c:dLbls>
        <c:axId val="227029760"/>
        <c:axId val="227027968"/>
      </c:scatterChart>
      <c:catAx>
        <c:axId val="226991488"/>
        <c:scaling>
          <c:orientation val="minMax"/>
        </c:scaling>
        <c:delete val="0"/>
        <c:axPos val="b"/>
        <c:numFmt formatCode="General" sourceLinked="1"/>
        <c:majorTickMark val="out"/>
        <c:minorTickMark val="none"/>
        <c:tickLblPos val="nextTo"/>
        <c:crossAx val="227026048"/>
        <c:crosses val="autoZero"/>
        <c:auto val="1"/>
        <c:lblAlgn val="ctr"/>
        <c:lblOffset val="100"/>
        <c:noMultiLvlLbl val="0"/>
      </c:catAx>
      <c:valAx>
        <c:axId val="227026048"/>
        <c:scaling>
          <c:orientation val="minMax"/>
          <c:max val="100"/>
          <c:min val="0"/>
        </c:scaling>
        <c:delete val="0"/>
        <c:axPos val="l"/>
        <c:title>
          <c:tx>
            <c:rich>
              <a:bodyPr rot="0" vert="horz"/>
              <a:lstStyle/>
              <a:p>
                <a:pPr>
                  <a:defRPr/>
                </a:pPr>
                <a:r>
                  <a:rPr lang="en-GB"/>
                  <a:t>%</a:t>
                </a:r>
              </a:p>
            </c:rich>
          </c:tx>
          <c:layout>
            <c:manualLayout>
              <c:xMode val="edge"/>
              <c:yMode val="edge"/>
              <c:x val="3.602421318956753E-4"/>
              <c:y val="5.9497900262467193E-2"/>
            </c:manualLayout>
          </c:layout>
          <c:overlay val="0"/>
        </c:title>
        <c:numFmt formatCode="0" sourceLinked="1"/>
        <c:majorTickMark val="out"/>
        <c:minorTickMark val="none"/>
        <c:tickLblPos val="nextTo"/>
        <c:crossAx val="226991488"/>
        <c:crosses val="autoZero"/>
        <c:crossBetween val="between"/>
        <c:majorUnit val="20"/>
      </c:valAx>
      <c:valAx>
        <c:axId val="227027968"/>
        <c:scaling>
          <c:orientation val="minMax"/>
          <c:max val="100"/>
          <c:min val="0"/>
        </c:scaling>
        <c:delete val="1"/>
        <c:axPos val="r"/>
        <c:numFmt formatCode="General" sourceLinked="1"/>
        <c:majorTickMark val="out"/>
        <c:minorTickMark val="none"/>
        <c:tickLblPos val="nextTo"/>
        <c:crossAx val="227029760"/>
        <c:crosses val="max"/>
        <c:crossBetween val="midCat"/>
        <c:majorUnit val="10"/>
      </c:valAx>
      <c:valAx>
        <c:axId val="227029760"/>
        <c:scaling>
          <c:orientation val="minMax"/>
          <c:max val="1"/>
          <c:min val="0"/>
        </c:scaling>
        <c:delete val="1"/>
        <c:axPos val="t"/>
        <c:numFmt formatCode="General" sourceLinked="1"/>
        <c:majorTickMark val="out"/>
        <c:minorTickMark val="none"/>
        <c:tickLblPos val="nextTo"/>
        <c:crossAx val="227027968"/>
        <c:crosses val="max"/>
        <c:crossBetween val="midCat"/>
        <c:majorUnit val="0.2"/>
      </c:valAx>
    </c:plotArea>
    <c:legend>
      <c:legendPos val="t"/>
      <c:legendEntry>
        <c:idx val="3"/>
        <c:delete val="1"/>
      </c:legendEntry>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1667837051465"/>
          <c:y val="5.3584117032392894E-2"/>
          <c:w val="0.83126603264225296"/>
          <c:h val="0.71809158946627905"/>
        </c:manualLayout>
      </c:layout>
      <c:lineChart>
        <c:grouping val="standard"/>
        <c:varyColors val="0"/>
        <c:ser>
          <c:idx val="0"/>
          <c:order val="0"/>
          <c:tx>
            <c:strRef>
              <c:f>'NSP and MMT sites'!$B$2</c:f>
              <c:strCache>
                <c:ptCount val="1"/>
                <c:pt idx="0">
                  <c:v>Needle and syringe (NSP) sites</c:v>
                </c:pt>
              </c:strCache>
            </c:strRef>
          </c:tx>
          <c:spPr>
            <a:ln>
              <a:solidFill>
                <a:srgbClr val="E31837"/>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3-4521-A89F-D90C9AD9B3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'NSP and MMT sites'!$A$3:$A$15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'NSP and MMT sites'!$B$3:$B$15</c:f>
              <c:numCache>
                <c:formatCode>General</c:formatCode>
                <c:ptCount val="13"/>
                <c:pt idx="0">
                  <c:v>4</c:v>
                </c:pt>
                <c:pt idx="1">
                  <c:v>4</c:v>
                </c:pt>
                <c:pt idx="2">
                  <c:v>11</c:v>
                </c:pt>
                <c:pt idx="3">
                  <c:v>17</c:v>
                </c:pt>
                <c:pt idx="4">
                  <c:v>120</c:v>
                </c:pt>
                <c:pt idx="5">
                  <c:v>147</c:v>
                </c:pt>
                <c:pt idx="6">
                  <c:v>182</c:v>
                </c:pt>
                <c:pt idx="7">
                  <c:v>169</c:v>
                </c:pt>
                <c:pt idx="8">
                  <c:v>180</c:v>
                </c:pt>
                <c:pt idx="9">
                  <c:v>194</c:v>
                </c:pt>
                <c:pt idx="10">
                  <c:v>194</c:v>
                </c:pt>
                <c:pt idx="11">
                  <c:v>215</c:v>
                </c:pt>
                <c:pt idx="12">
                  <c:v>232</c:v>
                </c:pt>
              </c:numCache>
            </c:numRef>
          </c:val>
          <c:smooth val="0"/>
          <c:extLst>
            <c:ext xmlns:c16="http://schemas.microsoft.com/office/drawing/2014/chart" uri="{C3380CC4-5D6E-409C-BE32-E72D297353CC}">
              <c16:uniqueId val="{00000001-3D13-4521-A89F-D90C9AD9B388}"/>
            </c:ext>
          </c:extLst>
        </c:ser>
        <c:ser>
          <c:idx val="1"/>
          <c:order val="1"/>
          <c:tx>
            <c:strRef>
              <c:f>'NSP and MMT sites'!$C$2</c:f>
              <c:strCache>
                <c:ptCount val="1"/>
                <c:pt idx="0">
                  <c:v>Methadone maintenance therapy (MMT) sites</c:v>
                </c:pt>
              </c:strCache>
            </c:strRef>
          </c:tx>
          <c:spPr>
            <a:ln>
              <a:solidFill>
                <a:srgbClr val="00AEEF"/>
              </a:solidFill>
            </a:ln>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13-4521-A89F-D90C9AD9B3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'NSP and MMT sites'!$A$3:$A$15</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'NSP and MMT sites'!$C$3:$C$15</c:f>
              <c:numCache>
                <c:formatCode>General</c:formatCode>
                <c:ptCount val="13"/>
                <c:pt idx="0">
                  <c:v>2</c:v>
                </c:pt>
                <c:pt idx="1">
                  <c:v>2</c:v>
                </c:pt>
                <c:pt idx="2">
                  <c:v>2</c:v>
                </c:pt>
                <c:pt idx="3">
                  <c:v>3</c:v>
                </c:pt>
                <c:pt idx="4">
                  <c:v>11</c:v>
                </c:pt>
                <c:pt idx="5">
                  <c:v>24</c:v>
                </c:pt>
                <c:pt idx="6">
                  <c:v>35</c:v>
                </c:pt>
                <c:pt idx="7">
                  <c:v>49</c:v>
                </c:pt>
                <c:pt idx="8">
                  <c:v>65</c:v>
                </c:pt>
                <c:pt idx="9">
                  <c:v>74</c:v>
                </c:pt>
                <c:pt idx="10">
                  <c:v>83</c:v>
                </c:pt>
                <c:pt idx="11">
                  <c:v>87</c:v>
                </c:pt>
                <c:pt idx="12">
                  <c:v>90</c:v>
                </c:pt>
              </c:numCache>
            </c:numRef>
          </c:val>
          <c:smooth val="0"/>
          <c:extLst>
            <c:ext xmlns:c16="http://schemas.microsoft.com/office/drawing/2014/chart" uri="{C3380CC4-5D6E-409C-BE32-E72D297353CC}">
              <c16:uniqueId val="{00000003-3D13-4521-A89F-D90C9AD9B388}"/>
            </c:ext>
          </c:extLst>
        </c:ser>
        <c:dLbls>
          <c:showLegendKey val="0"/>
          <c:showVal val="0"/>
          <c:showCatName val="0"/>
          <c:showSerName val="0"/>
          <c:showPercent val="0"/>
          <c:showBubbleSize val="0"/>
        </c:dLbls>
        <c:smooth val="0"/>
        <c:axId val="227154176"/>
        <c:axId val="227172352"/>
      </c:lineChart>
      <c:catAx>
        <c:axId val="22715417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27172352"/>
        <c:crosses val="autoZero"/>
        <c:auto val="1"/>
        <c:lblAlgn val="ctr"/>
        <c:lblOffset val="100"/>
        <c:noMultiLvlLbl val="0"/>
      </c:catAx>
      <c:valAx>
        <c:axId val="227172352"/>
        <c:scaling>
          <c:orientation val="minMax"/>
        </c:scaling>
        <c:delete val="0"/>
        <c:axPos val="l"/>
        <c:title>
          <c:tx>
            <c:rich>
              <a:bodyPr rot="-5400000" vert="horz"/>
              <a:lstStyle/>
              <a:p>
                <a:pPr>
                  <a:defRPr/>
                </a:pPr>
                <a:r>
                  <a:rPr lang="en-GB"/>
                  <a:t>Number of sites</a:t>
                </a:r>
              </a:p>
            </c:rich>
          </c:tx>
          <c:layout>
            <c:manualLayout>
              <c:xMode val="edge"/>
              <c:yMode val="edge"/>
              <c:x val="2.2329987620588594E-4"/>
              <c:y val="0.21938244498283871"/>
            </c:manualLayout>
          </c:layout>
          <c:overlay val="0"/>
        </c:title>
        <c:numFmt formatCode="General" sourceLinked="1"/>
        <c:majorTickMark val="out"/>
        <c:minorTickMark val="none"/>
        <c:tickLblPos val="nextTo"/>
        <c:crossAx val="227154176"/>
        <c:crosses val="autoZero"/>
        <c:crossBetween val="between"/>
      </c:valAx>
    </c:plotArea>
    <c:legend>
      <c:legendPos val="r"/>
      <c:layout>
        <c:manualLayout>
          <c:xMode val="edge"/>
          <c:yMode val="edge"/>
          <c:x val="0.10776625882332563"/>
          <c:y val="4.3286462173929022E-2"/>
          <c:w val="0.33763437048690537"/>
          <c:h val="0.265283416537410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A</a:t>
            </a:r>
          </a:p>
        </c:rich>
      </c:tx>
      <c:overlay val="0"/>
    </c:title>
    <c:autoTitleDeleted val="0"/>
    <c:plotArea>
      <c:layout>
        <c:manualLayout>
          <c:layoutTarget val="inner"/>
          <c:xMode val="edge"/>
          <c:yMode val="edge"/>
          <c:x val="0.15452272413316756"/>
          <c:y val="0.22270649662381947"/>
          <c:w val="0.75775797762121833"/>
          <c:h val="0.60936834017542674"/>
        </c:manualLayout>
      </c:layout>
      <c:barChart>
        <c:barDir val="col"/>
        <c:grouping val="clustered"/>
        <c:varyColors val="0"/>
        <c:ser>
          <c:idx val="2"/>
          <c:order val="0"/>
          <c:tx>
            <c:strRef>
              <c:f>'HIV Prev KP'!$C$5</c:f>
              <c:strCache>
                <c:ptCount val="1"/>
                <c:pt idx="0">
                  <c:v>2007</c:v>
                </c:pt>
              </c:strCache>
            </c:strRef>
          </c:tx>
          <c:spPr>
            <a:solidFill>
              <a:srgbClr val="F78E1E"/>
            </a:solidFill>
            <a:ln w="38100">
              <a:noFill/>
            </a:ln>
          </c:spPr>
          <c:invertIfNegative val="0"/>
          <c:dLbls>
            <c:dLbl>
              <c:idx val="2"/>
              <c:layout>
                <c:manualLayout>
                  <c:x val="-1.1695906432748537E-2"/>
                  <c:y val="7.1225071225071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BD-4C71-912A-36D8569D61D0}"/>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KP'!$B$6:$B$9</c:f>
              <c:strCache>
                <c:ptCount val="4"/>
                <c:pt idx="0">
                  <c:v>PWID</c:v>
                </c:pt>
                <c:pt idx="1">
                  <c:v>TG</c:v>
                </c:pt>
                <c:pt idx="2">
                  <c:v>Direct FSW</c:v>
                </c:pt>
                <c:pt idx="3">
                  <c:v>MSM</c:v>
                </c:pt>
              </c:strCache>
            </c:strRef>
          </c:cat>
          <c:val>
            <c:numRef>
              <c:f>'HIV Prev KP'!$C$6:$C$9</c:f>
              <c:numCache>
                <c:formatCode>General</c:formatCode>
                <c:ptCount val="4"/>
                <c:pt idx="0" formatCode="0.0">
                  <c:v>52.4</c:v>
                </c:pt>
                <c:pt idx="2" formatCode="0.0">
                  <c:v>10.4</c:v>
                </c:pt>
                <c:pt idx="3" formatCode="0.0">
                  <c:v>5.2</c:v>
                </c:pt>
              </c:numCache>
            </c:numRef>
          </c:val>
          <c:extLst>
            <c:ext xmlns:c16="http://schemas.microsoft.com/office/drawing/2014/chart" uri="{C3380CC4-5D6E-409C-BE32-E72D297353CC}">
              <c16:uniqueId val="{00000001-AABD-4C71-912A-36D8569D61D0}"/>
            </c:ext>
          </c:extLst>
        </c:ser>
        <c:ser>
          <c:idx val="0"/>
          <c:order val="1"/>
          <c:tx>
            <c:strRef>
              <c:f>'HIV Prev KP'!$D$5</c:f>
              <c:strCache>
                <c:ptCount val="1"/>
                <c:pt idx="0">
                  <c:v>2011</c:v>
                </c:pt>
              </c:strCache>
            </c:strRef>
          </c:tx>
          <c:spPr>
            <a:solidFill>
              <a:srgbClr val="CDC884"/>
            </a:solidFill>
            <a:ln w="38100">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KP'!$B$6:$B$9</c:f>
              <c:strCache>
                <c:ptCount val="4"/>
                <c:pt idx="0">
                  <c:v>PWID</c:v>
                </c:pt>
                <c:pt idx="1">
                  <c:v>TG</c:v>
                </c:pt>
                <c:pt idx="2">
                  <c:v>Direct FSW</c:v>
                </c:pt>
                <c:pt idx="3">
                  <c:v>MSM</c:v>
                </c:pt>
              </c:strCache>
            </c:strRef>
          </c:cat>
          <c:val>
            <c:numRef>
              <c:f>'HIV Prev KP'!$D$6:$D$9</c:f>
              <c:numCache>
                <c:formatCode>0.0</c:formatCode>
                <c:ptCount val="4"/>
                <c:pt idx="0">
                  <c:v>36.4</c:v>
                </c:pt>
                <c:pt idx="1">
                  <c:v>21.9</c:v>
                </c:pt>
                <c:pt idx="2">
                  <c:v>10.4</c:v>
                </c:pt>
                <c:pt idx="3">
                  <c:v>8.5</c:v>
                </c:pt>
              </c:numCache>
            </c:numRef>
          </c:val>
          <c:extLst>
            <c:ext xmlns:c16="http://schemas.microsoft.com/office/drawing/2014/chart" uri="{C3380CC4-5D6E-409C-BE32-E72D297353CC}">
              <c16:uniqueId val="{00000003-AABD-4C71-912A-36D8569D61D0}"/>
            </c:ext>
          </c:extLst>
        </c:ser>
        <c:ser>
          <c:idx val="1"/>
          <c:order val="2"/>
          <c:tx>
            <c:strRef>
              <c:f>'HIV Prev KP'!$E$5</c:f>
              <c:strCache>
                <c:ptCount val="1"/>
                <c:pt idx="0">
                  <c:v>2015</c:v>
                </c:pt>
              </c:strCache>
            </c:strRef>
          </c:tx>
          <c:spPr>
            <a:solidFill>
              <a:srgbClr val="00A99A"/>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KP'!$B$6:$B$9</c:f>
              <c:strCache>
                <c:ptCount val="4"/>
                <c:pt idx="0">
                  <c:v>PWID</c:v>
                </c:pt>
                <c:pt idx="1">
                  <c:v>TG</c:v>
                </c:pt>
                <c:pt idx="2">
                  <c:v>Direct FSW</c:v>
                </c:pt>
                <c:pt idx="3">
                  <c:v>MSM</c:v>
                </c:pt>
              </c:strCache>
            </c:strRef>
          </c:cat>
          <c:val>
            <c:numRef>
              <c:f>'HIV Prev KP'!$E$6:$E$9</c:f>
              <c:numCache>
                <c:formatCode>General</c:formatCode>
                <c:ptCount val="4"/>
                <c:pt idx="0">
                  <c:v>28.8</c:v>
                </c:pt>
                <c:pt idx="1">
                  <c:v>24.8</c:v>
                </c:pt>
                <c:pt idx="2">
                  <c:v>5.3</c:v>
                </c:pt>
                <c:pt idx="3">
                  <c:v>25.8</c:v>
                </c:pt>
              </c:numCache>
            </c:numRef>
          </c:val>
          <c:extLst>
            <c:ext xmlns:c16="http://schemas.microsoft.com/office/drawing/2014/chart" uri="{C3380CC4-5D6E-409C-BE32-E72D297353CC}">
              <c16:uniqueId val="{00000004-AABD-4C71-912A-36D8569D61D0}"/>
            </c:ext>
          </c:extLst>
        </c:ser>
        <c:dLbls>
          <c:showLegendKey val="0"/>
          <c:showVal val="0"/>
          <c:showCatName val="0"/>
          <c:showSerName val="0"/>
          <c:showPercent val="0"/>
          <c:showBubbleSize val="0"/>
        </c:dLbls>
        <c:gapWidth val="150"/>
        <c:overlap val="-10"/>
        <c:axId val="45066112"/>
        <c:axId val="45067648"/>
      </c:barChart>
      <c:catAx>
        <c:axId val="45066112"/>
        <c:scaling>
          <c:orientation val="minMax"/>
        </c:scaling>
        <c:delete val="0"/>
        <c:axPos val="b"/>
        <c:majorGridlines>
          <c:spPr>
            <a:ln w="6350">
              <a:solidFill>
                <a:srgbClr val="F79646">
                  <a:lumMod val="40000"/>
                  <a:lumOff val="60000"/>
                </a:srgbClr>
              </a:solidFill>
              <a:prstDash val="sysDash"/>
            </a:ln>
          </c:spPr>
        </c:majorGridlines>
        <c:numFmt formatCode="General" sourceLinked="1"/>
        <c:majorTickMark val="none"/>
        <c:minorTickMark val="none"/>
        <c:tickLblPos val="nextTo"/>
        <c:spPr>
          <a:ln>
            <a:noFill/>
          </a:ln>
        </c:spPr>
        <c:crossAx val="45067648"/>
        <c:crosses val="autoZero"/>
        <c:auto val="1"/>
        <c:lblAlgn val="ctr"/>
        <c:lblOffset val="100"/>
        <c:noMultiLvlLbl val="0"/>
      </c:catAx>
      <c:valAx>
        <c:axId val="45067648"/>
        <c:scaling>
          <c:orientation val="minMax"/>
          <c:max val="60"/>
          <c:min val="0"/>
        </c:scaling>
        <c:delete val="0"/>
        <c:axPos val="l"/>
        <c:majorGridlines>
          <c:spPr>
            <a:ln w="6350">
              <a:solidFill>
                <a:srgbClr val="F79646">
                  <a:lumMod val="40000"/>
                  <a:lumOff val="60000"/>
                </a:srgbClr>
              </a:solidFill>
              <a:prstDash val="sysDash"/>
            </a:ln>
          </c:spPr>
        </c:majorGridlines>
        <c:title>
          <c:tx>
            <c:rich>
              <a:bodyPr rot="0" vert="horz"/>
              <a:lstStyle/>
              <a:p>
                <a:pPr>
                  <a:defRPr/>
                </a:pPr>
                <a:r>
                  <a:rPr lang="en-US"/>
                  <a:t>%</a:t>
                </a:r>
              </a:p>
            </c:rich>
          </c:tx>
          <c:layout>
            <c:manualLayout>
              <c:xMode val="edge"/>
              <c:yMode val="edge"/>
              <c:x val="0.12070175438596491"/>
              <c:y val="0.19427142921237411"/>
            </c:manualLayout>
          </c:layout>
          <c:overlay val="0"/>
        </c:title>
        <c:numFmt formatCode="0" sourceLinked="0"/>
        <c:majorTickMark val="none"/>
        <c:minorTickMark val="none"/>
        <c:tickLblPos val="nextTo"/>
        <c:spPr>
          <a:ln>
            <a:noFill/>
          </a:ln>
        </c:spPr>
        <c:crossAx val="45066112"/>
        <c:crosses val="autoZero"/>
        <c:crossBetween val="between"/>
        <c:majorUnit val="20"/>
      </c:valAx>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9016325789465"/>
          <c:y val="9.3208290001485644E-2"/>
          <c:w val="0.86603757077535115"/>
          <c:h val="0.69063388302877238"/>
        </c:manualLayout>
      </c:layout>
      <c:barChart>
        <c:barDir val="col"/>
        <c:grouping val="clustered"/>
        <c:varyColors val="0"/>
        <c:ser>
          <c:idx val="0"/>
          <c:order val="0"/>
          <c:tx>
            <c:strRef>
              <c:f>'HIV testing KP'!$B$3</c:f>
              <c:strCache>
                <c:ptCount val="1"/>
                <c:pt idx="0">
                  <c:v>2005</c:v>
                </c:pt>
              </c:strCache>
            </c:strRef>
          </c:tx>
          <c:spPr>
            <a:solidFill>
              <a:sysClr val="window" lastClr="FFFFFF">
                <a:lumMod val="65000"/>
              </a:sysClr>
            </a:solidFill>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KP'!$A$4:$A$6</c:f>
              <c:strCache>
                <c:ptCount val="3"/>
                <c:pt idx="0">
                  <c:v>Female sex workers</c:v>
                </c:pt>
                <c:pt idx="1">
                  <c:v>Men who have sex with men</c:v>
                </c:pt>
                <c:pt idx="2">
                  <c:v>People who inject drugs</c:v>
                </c:pt>
              </c:strCache>
            </c:strRef>
          </c:cat>
          <c:val>
            <c:numRef>
              <c:f>'HIV testing KP'!$B$4:$B$6</c:f>
              <c:numCache>
                <c:formatCode>General</c:formatCode>
                <c:ptCount val="3"/>
                <c:pt idx="1">
                  <c:v>15</c:v>
                </c:pt>
                <c:pt idx="2">
                  <c:v>18</c:v>
                </c:pt>
              </c:numCache>
            </c:numRef>
          </c:val>
          <c:extLst>
            <c:ext xmlns:c16="http://schemas.microsoft.com/office/drawing/2014/chart" uri="{C3380CC4-5D6E-409C-BE32-E72D297353CC}">
              <c16:uniqueId val="{00000000-CA4D-49AF-A5C9-A98F9E6314C3}"/>
            </c:ext>
          </c:extLst>
        </c:ser>
        <c:ser>
          <c:idx val="1"/>
          <c:order val="1"/>
          <c:tx>
            <c:strRef>
              <c:f>'HIV testing KP'!$C$3</c:f>
              <c:strCache>
                <c:ptCount val="1"/>
                <c:pt idx="0">
                  <c:v>2007</c:v>
                </c:pt>
              </c:strCache>
            </c:strRef>
          </c:tx>
          <c:spPr>
            <a:solidFill>
              <a:srgbClr val="00AEEF"/>
            </a:solidFill>
          </c:spPr>
          <c:invertIfNegative val="0"/>
          <c:cat>
            <c:strRef>
              <c:f>'HIV testing KP'!$A$4:$A$6</c:f>
              <c:strCache>
                <c:ptCount val="3"/>
                <c:pt idx="0">
                  <c:v>Female sex workers</c:v>
                </c:pt>
                <c:pt idx="1">
                  <c:v>Men who have sex with men</c:v>
                </c:pt>
                <c:pt idx="2">
                  <c:v>People who inject drugs</c:v>
                </c:pt>
              </c:strCache>
            </c:strRef>
          </c:cat>
          <c:val>
            <c:numRef>
              <c:f>'HIV testing KP'!$C$4:$C$6</c:f>
              <c:numCache>
                <c:formatCode>General</c:formatCode>
                <c:ptCount val="3"/>
                <c:pt idx="0">
                  <c:v>25</c:v>
                </c:pt>
                <c:pt idx="1">
                  <c:v>32</c:v>
                </c:pt>
                <c:pt idx="2">
                  <c:v>36</c:v>
                </c:pt>
              </c:numCache>
            </c:numRef>
          </c:val>
          <c:extLst>
            <c:ext xmlns:c16="http://schemas.microsoft.com/office/drawing/2014/chart" uri="{C3380CC4-5D6E-409C-BE32-E72D297353CC}">
              <c16:uniqueId val="{00000001-CA4D-49AF-A5C9-A98F9E6314C3}"/>
            </c:ext>
          </c:extLst>
        </c:ser>
        <c:ser>
          <c:idx val="2"/>
          <c:order val="2"/>
          <c:tx>
            <c:strRef>
              <c:f>'HIV testing KP'!$D$3</c:f>
              <c:strCache>
                <c:ptCount val="1"/>
                <c:pt idx="0">
                  <c:v>2009</c:v>
                </c:pt>
              </c:strCache>
            </c:strRef>
          </c:tx>
          <c:spPr>
            <a:solidFill>
              <a:srgbClr val="F78E1E"/>
            </a:solidFill>
          </c:spPr>
          <c:invertIfNegative val="0"/>
          <c:cat>
            <c:strRef>
              <c:f>'HIV testing KP'!$A$4:$A$6</c:f>
              <c:strCache>
                <c:ptCount val="3"/>
                <c:pt idx="0">
                  <c:v>Female sex workers</c:v>
                </c:pt>
                <c:pt idx="1">
                  <c:v>Men who have sex with men</c:v>
                </c:pt>
                <c:pt idx="2">
                  <c:v>People who inject drugs</c:v>
                </c:pt>
              </c:strCache>
            </c:strRef>
          </c:cat>
          <c:val>
            <c:numRef>
              <c:f>'HIV testing KP'!$D$4:$D$6</c:f>
              <c:numCache>
                <c:formatCode>General</c:formatCode>
                <c:ptCount val="3"/>
                <c:pt idx="0">
                  <c:v>28</c:v>
                </c:pt>
                <c:pt idx="1">
                  <c:v>34</c:v>
                </c:pt>
                <c:pt idx="2">
                  <c:v>44</c:v>
                </c:pt>
              </c:numCache>
            </c:numRef>
          </c:val>
          <c:extLst>
            <c:ext xmlns:c16="http://schemas.microsoft.com/office/drawing/2014/chart" uri="{C3380CC4-5D6E-409C-BE32-E72D297353CC}">
              <c16:uniqueId val="{00000002-CA4D-49AF-A5C9-A98F9E6314C3}"/>
            </c:ext>
          </c:extLst>
        </c:ser>
        <c:ser>
          <c:idx val="3"/>
          <c:order val="3"/>
          <c:tx>
            <c:strRef>
              <c:f>'HIV testing KP'!$E$3</c:f>
              <c:strCache>
                <c:ptCount val="1"/>
                <c:pt idx="0">
                  <c:v>2011</c:v>
                </c:pt>
              </c:strCache>
            </c:strRef>
          </c:tx>
          <c:spPr>
            <a:solidFill>
              <a:srgbClr val="88C540"/>
            </a:solidFill>
          </c:spPr>
          <c:invertIfNegative val="0"/>
          <c:cat>
            <c:strRef>
              <c:f>'HIV testing KP'!$A$4:$A$6</c:f>
              <c:strCache>
                <c:ptCount val="3"/>
                <c:pt idx="0">
                  <c:v>Female sex workers</c:v>
                </c:pt>
                <c:pt idx="1">
                  <c:v>Men who have sex with men</c:v>
                </c:pt>
                <c:pt idx="2">
                  <c:v>People who inject drugs</c:v>
                </c:pt>
              </c:strCache>
            </c:strRef>
          </c:cat>
          <c:val>
            <c:numRef>
              <c:f>'HIV testing KP'!$E$4:$E$6</c:f>
              <c:numCache>
                <c:formatCode>General</c:formatCode>
                <c:ptCount val="3"/>
                <c:pt idx="0">
                  <c:v>57</c:v>
                </c:pt>
                <c:pt idx="1">
                  <c:v>39</c:v>
                </c:pt>
                <c:pt idx="2">
                  <c:v>63</c:v>
                </c:pt>
              </c:numCache>
            </c:numRef>
          </c:val>
          <c:extLst>
            <c:ext xmlns:c16="http://schemas.microsoft.com/office/drawing/2014/chart" uri="{C3380CC4-5D6E-409C-BE32-E72D297353CC}">
              <c16:uniqueId val="{00000003-CA4D-49AF-A5C9-A98F9E6314C3}"/>
            </c:ext>
          </c:extLst>
        </c:ser>
        <c:ser>
          <c:idx val="4"/>
          <c:order val="4"/>
          <c:tx>
            <c:strRef>
              <c:f>'HIV testing KP'!$F$3</c:f>
              <c:strCache>
                <c:ptCount val="1"/>
                <c:pt idx="0">
                  <c:v>2015</c:v>
                </c:pt>
              </c:strCache>
            </c:strRef>
          </c:tx>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KP'!$A$4:$A$6</c:f>
              <c:strCache>
                <c:ptCount val="3"/>
                <c:pt idx="0">
                  <c:v>Female sex workers</c:v>
                </c:pt>
                <c:pt idx="1">
                  <c:v>Men who have sex with men</c:v>
                </c:pt>
                <c:pt idx="2">
                  <c:v>People who inject drugs</c:v>
                </c:pt>
              </c:strCache>
            </c:strRef>
          </c:cat>
          <c:val>
            <c:numRef>
              <c:f>'HIV testing KP'!$F$4:$F$6</c:f>
              <c:numCache>
                <c:formatCode>General</c:formatCode>
                <c:ptCount val="3"/>
                <c:pt idx="0">
                  <c:v>38</c:v>
                </c:pt>
                <c:pt idx="1">
                  <c:v>54</c:v>
                </c:pt>
                <c:pt idx="2">
                  <c:v>39</c:v>
                </c:pt>
              </c:numCache>
            </c:numRef>
          </c:val>
          <c:extLst>
            <c:ext xmlns:c16="http://schemas.microsoft.com/office/drawing/2014/chart" uri="{C3380CC4-5D6E-409C-BE32-E72D297353CC}">
              <c16:uniqueId val="{00000004-CA4D-49AF-A5C9-A98F9E6314C3}"/>
            </c:ext>
          </c:extLst>
        </c:ser>
        <c:dLbls>
          <c:showLegendKey val="0"/>
          <c:showVal val="0"/>
          <c:showCatName val="0"/>
          <c:showSerName val="0"/>
          <c:showPercent val="0"/>
          <c:showBubbleSize val="0"/>
        </c:dLbls>
        <c:gapWidth val="80"/>
        <c:axId val="227282304"/>
        <c:axId val="227308672"/>
      </c:barChart>
      <c:catAx>
        <c:axId val="227282304"/>
        <c:scaling>
          <c:orientation val="minMax"/>
        </c:scaling>
        <c:delete val="0"/>
        <c:axPos val="b"/>
        <c:numFmt formatCode="General" sourceLinked="0"/>
        <c:majorTickMark val="out"/>
        <c:minorTickMark val="none"/>
        <c:tickLblPos val="nextTo"/>
        <c:crossAx val="227308672"/>
        <c:crosses val="autoZero"/>
        <c:auto val="1"/>
        <c:lblAlgn val="ctr"/>
        <c:lblOffset val="100"/>
        <c:noMultiLvlLbl val="0"/>
      </c:catAx>
      <c:valAx>
        <c:axId val="227308672"/>
        <c:scaling>
          <c:orientation val="minMax"/>
          <c:max val="100"/>
          <c:min val="0"/>
        </c:scaling>
        <c:delete val="0"/>
        <c:axPos val="l"/>
        <c:title>
          <c:tx>
            <c:rich>
              <a:bodyPr rot="0" vert="horz"/>
              <a:lstStyle/>
              <a:p>
                <a:pPr>
                  <a:defRPr/>
                </a:pPr>
                <a:r>
                  <a:rPr lang="en-US"/>
                  <a:t>%</a:t>
                </a:r>
              </a:p>
            </c:rich>
          </c:tx>
          <c:layout>
            <c:manualLayout>
              <c:xMode val="edge"/>
              <c:yMode val="edge"/>
              <c:x val="9.1991226791095559E-2"/>
              <c:y val="6.0396898495661662E-2"/>
            </c:manualLayout>
          </c:layout>
          <c:overlay val="0"/>
        </c:title>
        <c:numFmt formatCode="General" sourceLinked="1"/>
        <c:majorTickMark val="out"/>
        <c:minorTickMark val="none"/>
        <c:tickLblPos val="nextTo"/>
        <c:crossAx val="227282304"/>
        <c:crosses val="autoZero"/>
        <c:crossBetween val="between"/>
        <c:majorUnit val="20"/>
      </c:valAx>
    </c:plotArea>
    <c:legend>
      <c:legendPos val="t"/>
      <c:layout>
        <c:manualLayout>
          <c:xMode val="edge"/>
          <c:yMode val="edge"/>
          <c:x val="0.24836954408476716"/>
          <c:y val="1.8867924528301886E-2"/>
          <c:w val="0.5035452512880334"/>
          <c:h val="0.10028440187358673"/>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19828653493803E-2"/>
          <c:y val="0.11852866949323643"/>
          <c:w val="0.89697828455405337"/>
          <c:h val="0.70852740763173849"/>
        </c:manualLayout>
      </c:layout>
      <c:barChart>
        <c:barDir val="col"/>
        <c:grouping val="clustered"/>
        <c:varyColors val="0"/>
        <c:ser>
          <c:idx val="2"/>
          <c:order val="0"/>
          <c:tx>
            <c:strRef>
              <c:f>'Ever tested'!$B$5</c:f>
              <c:strCache>
                <c:ptCount val="1"/>
                <c:pt idx="0">
                  <c:v>2007</c:v>
                </c:pt>
              </c:strCache>
            </c:strRef>
          </c:tx>
          <c:spPr>
            <a:solidFill>
              <a:srgbClr val="F78E1E"/>
            </a:solidFill>
            <a:ln w="38100">
              <a:noFill/>
            </a:ln>
          </c:spPr>
          <c:invertIfNegative val="0"/>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tested'!$B$6:$B$13</c:f>
              <c:numCache>
                <c:formatCode>0</c:formatCode>
                <c:ptCount val="8"/>
                <c:pt idx="0">
                  <c:v>51</c:v>
                </c:pt>
                <c:pt idx="1">
                  <c:v>35</c:v>
                </c:pt>
                <c:pt idx="2">
                  <c:v>14</c:v>
                </c:pt>
                <c:pt idx="3">
                  <c:v>64</c:v>
                </c:pt>
                <c:pt idx="4">
                  <c:v>38</c:v>
                </c:pt>
                <c:pt idx="5">
                  <c:v>48</c:v>
                </c:pt>
              </c:numCache>
            </c:numRef>
          </c:val>
          <c:extLst>
            <c:ext xmlns:c16="http://schemas.microsoft.com/office/drawing/2014/chart" uri="{C3380CC4-5D6E-409C-BE32-E72D297353CC}">
              <c16:uniqueId val="{00000000-9CCF-4FF9-94DF-FC2931DB3B65}"/>
            </c:ext>
          </c:extLst>
        </c:ser>
        <c:ser>
          <c:idx val="0"/>
          <c:order val="1"/>
          <c:tx>
            <c:strRef>
              <c:f>'Ever tested'!$C$5</c:f>
              <c:strCache>
                <c:ptCount val="1"/>
                <c:pt idx="0">
                  <c:v>2011</c:v>
                </c:pt>
              </c:strCache>
            </c:strRef>
          </c:tx>
          <c:spPr>
            <a:solidFill>
              <a:srgbClr val="CDC884"/>
            </a:solidFill>
            <a:ln w="38100">
              <a:noFill/>
            </a:ln>
          </c:spPr>
          <c:invertIfNegative val="0"/>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tested'!$C$6:$C$13</c:f>
              <c:numCache>
                <c:formatCode>0</c:formatCode>
                <c:ptCount val="8"/>
                <c:pt idx="0">
                  <c:v>56.4</c:v>
                </c:pt>
                <c:pt idx="1">
                  <c:v>35.799999999999997</c:v>
                </c:pt>
                <c:pt idx="2">
                  <c:v>6.6</c:v>
                </c:pt>
                <c:pt idx="3">
                  <c:v>72.2</c:v>
                </c:pt>
                <c:pt idx="4">
                  <c:v>25.96</c:v>
                </c:pt>
                <c:pt idx="5">
                  <c:v>62.5</c:v>
                </c:pt>
                <c:pt idx="6">
                  <c:v>19.36</c:v>
                </c:pt>
                <c:pt idx="7">
                  <c:v>2.46</c:v>
                </c:pt>
              </c:numCache>
            </c:numRef>
          </c:val>
          <c:extLst>
            <c:ext xmlns:c16="http://schemas.microsoft.com/office/drawing/2014/chart" uri="{C3380CC4-5D6E-409C-BE32-E72D297353CC}">
              <c16:uniqueId val="{00000001-9CCF-4FF9-94DF-FC2931DB3B65}"/>
            </c:ext>
          </c:extLst>
        </c:ser>
        <c:ser>
          <c:idx val="1"/>
          <c:order val="2"/>
          <c:tx>
            <c:strRef>
              <c:f>'Ever tested'!$D$5</c:f>
              <c:strCache>
                <c:ptCount val="1"/>
                <c:pt idx="0">
                  <c:v>2015</c:v>
                </c:pt>
              </c:strCache>
            </c:strRef>
          </c:tx>
          <c:spPr>
            <a:solidFill>
              <a:srgbClr val="00A9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'Ever tested'!$A$6:$A$13</c:f>
              <c:strCache>
                <c:ptCount val="8"/>
                <c:pt idx="0">
                  <c:v>Direct FSW</c:v>
                </c:pt>
                <c:pt idx="1">
                  <c:v>Indirect FSW</c:v>
                </c:pt>
                <c:pt idx="2">
                  <c:v>High-risk men</c:v>
                </c:pt>
                <c:pt idx="3">
                  <c:v>TG</c:v>
                </c:pt>
                <c:pt idx="4">
                  <c:v>MSM</c:v>
                </c:pt>
                <c:pt idx="5">
                  <c:v>PWID</c:v>
                </c:pt>
                <c:pt idx="6">
                  <c:v>WBP</c:v>
                </c:pt>
                <c:pt idx="7">
                  <c:v>Youth</c:v>
                </c:pt>
              </c:strCache>
            </c:strRef>
          </c:cat>
          <c:val>
            <c:numRef>
              <c:f>'Ever tested'!$D$6:$D$13</c:f>
              <c:numCache>
                <c:formatCode>0</c:formatCode>
                <c:ptCount val="8"/>
                <c:pt idx="0">
                  <c:v>85.54</c:v>
                </c:pt>
                <c:pt idx="1">
                  <c:v>71.63</c:v>
                </c:pt>
                <c:pt idx="2">
                  <c:v>5.46</c:v>
                </c:pt>
                <c:pt idx="3">
                  <c:v>89.09</c:v>
                </c:pt>
                <c:pt idx="4">
                  <c:v>70.55</c:v>
                </c:pt>
                <c:pt idx="5">
                  <c:v>72.33</c:v>
                </c:pt>
                <c:pt idx="6">
                  <c:v>49.95</c:v>
                </c:pt>
                <c:pt idx="7">
                  <c:v>3.77</c:v>
                </c:pt>
              </c:numCache>
            </c:numRef>
          </c:val>
          <c:extLst>
            <c:ext xmlns:c16="http://schemas.microsoft.com/office/drawing/2014/chart" uri="{C3380CC4-5D6E-409C-BE32-E72D297353CC}">
              <c16:uniqueId val="{00000002-9CCF-4FF9-94DF-FC2931DB3B65}"/>
            </c:ext>
          </c:extLst>
        </c:ser>
        <c:dLbls>
          <c:showLegendKey val="0"/>
          <c:showVal val="0"/>
          <c:showCatName val="0"/>
          <c:showSerName val="0"/>
          <c:showPercent val="0"/>
          <c:showBubbleSize val="0"/>
        </c:dLbls>
        <c:gapWidth val="150"/>
        <c:axId val="228053760"/>
        <c:axId val="228055296"/>
      </c:barChart>
      <c:catAx>
        <c:axId val="228053760"/>
        <c:scaling>
          <c:orientation val="minMax"/>
        </c:scaling>
        <c:delete val="0"/>
        <c:axPos val="b"/>
        <c:numFmt formatCode="General" sourceLinked="1"/>
        <c:majorTickMark val="none"/>
        <c:minorTickMark val="none"/>
        <c:tickLblPos val="nextTo"/>
        <c:crossAx val="228055296"/>
        <c:crosses val="autoZero"/>
        <c:auto val="1"/>
        <c:lblAlgn val="ctr"/>
        <c:lblOffset val="100"/>
        <c:noMultiLvlLbl val="0"/>
      </c:catAx>
      <c:valAx>
        <c:axId val="228055296"/>
        <c:scaling>
          <c:orientation val="minMax"/>
        </c:scaling>
        <c:delete val="0"/>
        <c:axPos val="l"/>
        <c:majorGridlines>
          <c:spPr>
            <a:ln>
              <a:solidFill>
                <a:schemeClr val="bg1">
                  <a:lumMod val="85000"/>
                </a:schemeClr>
              </a:solidFill>
              <a:prstDash val="sysDot"/>
            </a:ln>
          </c:spPr>
        </c:majorGridlines>
        <c:title>
          <c:tx>
            <c:rich>
              <a:bodyPr rot="0" vert="horz"/>
              <a:lstStyle/>
              <a:p>
                <a:pPr>
                  <a:defRPr/>
                </a:pPr>
                <a:r>
                  <a:rPr lang="en-US"/>
                  <a:t>%</a:t>
                </a:r>
              </a:p>
            </c:rich>
          </c:tx>
          <c:layout>
            <c:manualLayout>
              <c:xMode val="edge"/>
              <c:yMode val="edge"/>
              <c:x val="5.6981132075471702E-2"/>
              <c:y val="7.7106299212598428E-2"/>
            </c:manualLayout>
          </c:layout>
          <c:overlay val="0"/>
        </c:title>
        <c:numFmt formatCode="0" sourceLinked="0"/>
        <c:majorTickMark val="none"/>
        <c:minorTickMark val="none"/>
        <c:tickLblPos val="nextTo"/>
        <c:crossAx val="228053760"/>
        <c:crosses val="autoZero"/>
        <c:crossBetween val="between"/>
        <c:majorUnit val="20"/>
      </c:valAx>
    </c:plotArea>
    <c:legend>
      <c:legendPos val="t"/>
      <c:layout>
        <c:manualLayout>
          <c:xMode val="edge"/>
          <c:yMode val="edge"/>
          <c:x val="0.31952112118060716"/>
          <c:y val="2.1276595744680851E-2"/>
          <c:w val="0.34837914128658448"/>
          <c:h val="8.6084771318478803E-2"/>
        </c:manualLayout>
      </c:layou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276392534266549E-2"/>
          <c:y val="4.8271012129790541E-2"/>
          <c:w val="0.92211857198405744"/>
          <c:h val="0.5680035517972114"/>
        </c:manualLayout>
      </c:layout>
      <c:barChart>
        <c:barDir val="col"/>
        <c:grouping val="clustered"/>
        <c:varyColors val="0"/>
        <c:ser>
          <c:idx val="1"/>
          <c:order val="0"/>
          <c:tx>
            <c:strRef>
              <c:f>'KP_ever tested'!$C$24</c:f>
              <c:strCache>
                <c:ptCount val="1"/>
                <c:pt idx="0">
                  <c:v>Direct FSW</c:v>
                </c:pt>
              </c:strCache>
            </c:strRef>
          </c:tx>
          <c:spPr>
            <a:solidFill>
              <a:srgbClr val="00AEEF"/>
            </a:solidFill>
            <a:ln>
              <a:noFill/>
            </a:ln>
          </c:spPr>
          <c:invertIfNegative val="0"/>
          <c:dPt>
            <c:idx val="9"/>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7336-4B29-A7AF-F2349316E20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tested'!$B$25:$B$34</c:f>
              <c:strCache>
                <c:ptCount val="10"/>
                <c:pt idx="0">
                  <c:v>Kota Bengkulu</c:v>
                </c:pt>
                <c:pt idx="1">
                  <c:v>Kota Pontianak</c:v>
                </c:pt>
                <c:pt idx="2">
                  <c:v>Kota Bitung</c:v>
                </c:pt>
                <c:pt idx="3">
                  <c:v>Kota Palembang</c:v>
                </c:pt>
                <c:pt idx="4">
                  <c:v>Kota Makassar</c:v>
                </c:pt>
                <c:pt idx="5">
                  <c:v>Samarinda</c:v>
                </c:pt>
                <c:pt idx="6">
                  <c:v>Kota Tangerang</c:v>
                </c:pt>
                <c:pt idx="7">
                  <c:v>Kota Yogyakarta</c:v>
                </c:pt>
                <c:pt idx="8">
                  <c:v>Mimika</c:v>
                </c:pt>
                <c:pt idx="9">
                  <c:v>Indonesia</c:v>
                </c:pt>
              </c:strCache>
            </c:strRef>
          </c:cat>
          <c:val>
            <c:numRef>
              <c:f>'KP_ever tested'!$C$25:$C$34</c:f>
              <c:numCache>
                <c:formatCode>0</c:formatCode>
                <c:ptCount val="10"/>
                <c:pt idx="0">
                  <c:v>44</c:v>
                </c:pt>
                <c:pt idx="1">
                  <c:v>47</c:v>
                </c:pt>
                <c:pt idx="2">
                  <c:v>49</c:v>
                </c:pt>
                <c:pt idx="3">
                  <c:v>60</c:v>
                </c:pt>
                <c:pt idx="4">
                  <c:v>68</c:v>
                </c:pt>
                <c:pt idx="5">
                  <c:v>72</c:v>
                </c:pt>
                <c:pt idx="6">
                  <c:v>77</c:v>
                </c:pt>
                <c:pt idx="7">
                  <c:v>82</c:v>
                </c:pt>
                <c:pt idx="8">
                  <c:v>100</c:v>
                </c:pt>
                <c:pt idx="9">
                  <c:v>67</c:v>
                </c:pt>
              </c:numCache>
            </c:numRef>
          </c:val>
          <c:extLst>
            <c:ext xmlns:c16="http://schemas.microsoft.com/office/drawing/2014/chart" uri="{C3380CC4-5D6E-409C-BE32-E72D297353CC}">
              <c16:uniqueId val="{00000002-7336-4B29-A7AF-F2349316E20E}"/>
            </c:ext>
          </c:extLst>
        </c:ser>
        <c:ser>
          <c:idx val="0"/>
          <c:order val="1"/>
          <c:tx>
            <c:strRef>
              <c:f>'KP_ever tested'!$D$24</c:f>
              <c:strCache>
                <c:ptCount val="1"/>
                <c:pt idx="0">
                  <c:v>Indirect FSW</c:v>
                </c:pt>
              </c:strCache>
            </c:strRef>
          </c:tx>
          <c:spPr>
            <a:solidFill>
              <a:srgbClr val="EC008C"/>
            </a:solidFill>
            <a:ln>
              <a:noFill/>
            </a:ln>
          </c:spPr>
          <c:invertIfNegative val="0"/>
          <c:dPt>
            <c:idx val="9"/>
            <c:invertIfNegative val="0"/>
            <c:bubble3D val="0"/>
            <c:spPr>
              <a:pattFill prst="dkUpDiag">
                <a:fgClr>
                  <a:srgbClr val="EC008C"/>
                </a:fgClr>
                <a:bgClr>
                  <a:sysClr val="window" lastClr="FFFFFF"/>
                </a:bgClr>
              </a:pattFill>
              <a:ln>
                <a:noFill/>
              </a:ln>
            </c:spPr>
            <c:extLst>
              <c:ext xmlns:c16="http://schemas.microsoft.com/office/drawing/2014/chart" uri="{C3380CC4-5D6E-409C-BE32-E72D297353CC}">
                <c16:uniqueId val="{00000004-7336-4B29-A7AF-F2349316E20E}"/>
              </c:ext>
            </c:extLst>
          </c:dPt>
          <c:cat>
            <c:strRef>
              <c:f>'KP_ever tested'!$B$25:$B$34</c:f>
              <c:strCache>
                <c:ptCount val="10"/>
                <c:pt idx="0">
                  <c:v>Kota Bengkulu</c:v>
                </c:pt>
                <c:pt idx="1">
                  <c:v>Kota Pontianak</c:v>
                </c:pt>
                <c:pt idx="2">
                  <c:v>Kota Bitung</c:v>
                </c:pt>
                <c:pt idx="3">
                  <c:v>Kota Palembang</c:v>
                </c:pt>
                <c:pt idx="4">
                  <c:v>Kota Makassar</c:v>
                </c:pt>
                <c:pt idx="5">
                  <c:v>Samarinda</c:v>
                </c:pt>
                <c:pt idx="6">
                  <c:v>Kota Tangerang</c:v>
                </c:pt>
                <c:pt idx="7">
                  <c:v>Kota Yogyakarta</c:v>
                </c:pt>
                <c:pt idx="8">
                  <c:v>Mimika</c:v>
                </c:pt>
                <c:pt idx="9">
                  <c:v>Indonesia</c:v>
                </c:pt>
              </c:strCache>
            </c:strRef>
          </c:cat>
          <c:val>
            <c:numRef>
              <c:f>'KP_ever tested'!$D$25:$D$34</c:f>
              <c:numCache>
                <c:formatCode>General</c:formatCode>
                <c:ptCount val="10"/>
                <c:pt idx="0" formatCode="0">
                  <c:v>35</c:v>
                </c:pt>
                <c:pt idx="1">
                  <c:v>61</c:v>
                </c:pt>
                <c:pt idx="2">
                  <c:v>42</c:v>
                </c:pt>
                <c:pt idx="3" formatCode="0">
                  <c:v>49</c:v>
                </c:pt>
                <c:pt idx="4">
                  <c:v>47</c:v>
                </c:pt>
                <c:pt idx="5">
                  <c:v>24</c:v>
                </c:pt>
                <c:pt idx="6">
                  <c:v>16</c:v>
                </c:pt>
                <c:pt idx="7">
                  <c:v>27</c:v>
                </c:pt>
                <c:pt idx="8">
                  <c:v>76</c:v>
                </c:pt>
                <c:pt idx="9">
                  <c:v>42</c:v>
                </c:pt>
              </c:numCache>
            </c:numRef>
          </c:val>
          <c:extLst>
            <c:ext xmlns:c16="http://schemas.microsoft.com/office/drawing/2014/chart" uri="{C3380CC4-5D6E-409C-BE32-E72D297353CC}">
              <c16:uniqueId val="{00000005-7336-4B29-A7AF-F2349316E20E}"/>
            </c:ext>
          </c:extLst>
        </c:ser>
        <c:dLbls>
          <c:showLegendKey val="0"/>
          <c:showVal val="0"/>
          <c:showCatName val="0"/>
          <c:showSerName val="0"/>
          <c:showPercent val="0"/>
          <c:showBubbleSize val="0"/>
        </c:dLbls>
        <c:gapWidth val="96"/>
        <c:axId val="44774528"/>
        <c:axId val="44776064"/>
      </c:barChart>
      <c:scatterChart>
        <c:scatterStyle val="lineMarker"/>
        <c:varyColors val="0"/>
        <c:ser>
          <c:idx val="2"/>
          <c:order val="2"/>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6-7336-4B29-A7AF-F2349316E20E}"/>
            </c:ext>
          </c:extLst>
        </c:ser>
        <c:dLbls>
          <c:showLegendKey val="0"/>
          <c:showVal val="0"/>
          <c:showCatName val="0"/>
          <c:showSerName val="0"/>
          <c:showPercent val="0"/>
          <c:showBubbleSize val="0"/>
        </c:dLbls>
        <c:axId val="44783872"/>
        <c:axId val="44782336"/>
      </c:scatterChart>
      <c:catAx>
        <c:axId val="44774528"/>
        <c:scaling>
          <c:orientation val="minMax"/>
        </c:scaling>
        <c:delete val="0"/>
        <c:axPos val="b"/>
        <c:numFmt formatCode="General" sourceLinked="0"/>
        <c:majorTickMark val="out"/>
        <c:minorTickMark val="none"/>
        <c:tickLblPos val="nextTo"/>
        <c:crossAx val="44776064"/>
        <c:crosses val="autoZero"/>
        <c:auto val="1"/>
        <c:lblAlgn val="ctr"/>
        <c:lblOffset val="100"/>
        <c:noMultiLvlLbl val="0"/>
      </c:catAx>
      <c:valAx>
        <c:axId val="44776064"/>
        <c:scaling>
          <c:orientation val="minMax"/>
          <c:max val="100"/>
          <c:min val="0"/>
        </c:scaling>
        <c:delete val="0"/>
        <c:axPos val="l"/>
        <c:title>
          <c:tx>
            <c:rich>
              <a:bodyPr rot="0" vert="horz"/>
              <a:lstStyle/>
              <a:p>
                <a:pPr>
                  <a:defRPr/>
                </a:pPr>
                <a:r>
                  <a:rPr lang="en-GB"/>
                  <a:t>%</a:t>
                </a:r>
              </a:p>
            </c:rich>
          </c:tx>
          <c:layout>
            <c:manualLayout>
              <c:xMode val="edge"/>
              <c:yMode val="edge"/>
              <c:x val="6.920141926703607E-4"/>
              <c:y val="0.14748266532886603"/>
            </c:manualLayout>
          </c:layout>
          <c:overlay val="0"/>
        </c:title>
        <c:numFmt formatCode="0" sourceLinked="1"/>
        <c:majorTickMark val="out"/>
        <c:minorTickMark val="none"/>
        <c:tickLblPos val="nextTo"/>
        <c:crossAx val="44774528"/>
        <c:crosses val="autoZero"/>
        <c:crossBetween val="between"/>
        <c:majorUnit val="20"/>
      </c:valAx>
      <c:valAx>
        <c:axId val="44782336"/>
        <c:scaling>
          <c:orientation val="minMax"/>
          <c:max val="100"/>
          <c:min val="0"/>
        </c:scaling>
        <c:delete val="1"/>
        <c:axPos val="r"/>
        <c:numFmt formatCode="General" sourceLinked="1"/>
        <c:majorTickMark val="out"/>
        <c:minorTickMark val="none"/>
        <c:tickLblPos val="nextTo"/>
        <c:crossAx val="44783872"/>
        <c:crosses val="max"/>
        <c:crossBetween val="midCat"/>
        <c:majorUnit val="20"/>
      </c:valAx>
      <c:valAx>
        <c:axId val="44783872"/>
        <c:scaling>
          <c:orientation val="minMax"/>
          <c:max val="1"/>
          <c:min val="0"/>
        </c:scaling>
        <c:delete val="1"/>
        <c:axPos val="t"/>
        <c:numFmt formatCode="General" sourceLinked="1"/>
        <c:majorTickMark val="out"/>
        <c:minorTickMark val="none"/>
        <c:tickLblPos val="nextTo"/>
        <c:crossAx val="44782336"/>
        <c:crosses val="max"/>
        <c:crossBetween val="midCat"/>
        <c:majorUnit val="0.2"/>
      </c:valAx>
    </c:plotArea>
    <c:legend>
      <c:legendPos val="r"/>
      <c:legendEntry>
        <c:idx val="2"/>
        <c:delete val="1"/>
      </c:legendEntry>
      <c:layout>
        <c:manualLayout>
          <c:xMode val="edge"/>
          <c:yMode val="edge"/>
          <c:x val="0.34202889569359385"/>
          <c:y val="0.86143482064741905"/>
          <c:w val="0.322935015067561"/>
          <c:h val="0.13856517935258092"/>
        </c:manualLayout>
      </c:layout>
      <c:overlay val="0"/>
    </c:legend>
    <c:plotVisOnly val="1"/>
    <c:dispBlanksAs val="gap"/>
    <c:showDLblsOverMax val="0"/>
  </c:chart>
  <c:txPr>
    <a:bodyPr/>
    <a:lstStyle/>
    <a:p>
      <a:pPr>
        <a:defRPr sz="1100" b="1">
          <a:latin typeface="Arial" pitchFamily="34" charset="0"/>
          <a:cs typeface="Arial"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65908606477482"/>
          <c:y val="0.11084597745554066"/>
          <c:w val="0.84634091393522526"/>
          <c:h val="0.43286685424474391"/>
        </c:manualLayout>
      </c:layout>
      <c:barChart>
        <c:barDir val="col"/>
        <c:grouping val="clustered"/>
        <c:varyColors val="0"/>
        <c:ser>
          <c:idx val="1"/>
          <c:order val="0"/>
          <c:tx>
            <c:strRef>
              <c:f>'KP_ever tested'!$C$11</c:f>
              <c:strCache>
                <c:ptCount val="1"/>
                <c:pt idx="0">
                  <c:v>PWID</c:v>
                </c:pt>
              </c:strCache>
            </c:strRef>
          </c:tx>
          <c:spPr>
            <a:solidFill>
              <a:srgbClr val="00AEEF"/>
            </a:solidFill>
            <a:ln>
              <a:noFill/>
            </a:ln>
          </c:spPr>
          <c:invertIfNegative val="0"/>
          <c:dPt>
            <c:idx val="4"/>
            <c:invertIfNegative val="0"/>
            <c:bubble3D val="0"/>
            <c:spPr>
              <a:pattFill prst="dkUpDiag">
                <a:fgClr>
                  <a:srgbClr val="00AEEF"/>
                </a:fgClr>
                <a:bgClr>
                  <a:sysClr val="window" lastClr="FFFFFF"/>
                </a:bgClr>
              </a:pattFill>
              <a:ln>
                <a:noFill/>
              </a:ln>
            </c:spPr>
            <c:extLst>
              <c:ext xmlns:c16="http://schemas.microsoft.com/office/drawing/2014/chart" uri="{C3380CC4-5D6E-409C-BE32-E72D297353CC}">
                <c16:uniqueId val="{00000001-3A2E-4F55-A937-7BD27D7F8DB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tested'!$B$12:$B$16</c:f>
              <c:strCache>
                <c:ptCount val="5"/>
                <c:pt idx="0">
                  <c:v>Kota 
Makassar</c:v>
                </c:pt>
                <c:pt idx="1">
                  <c:v>Kota 
Yogyakarta</c:v>
                </c:pt>
                <c:pt idx="2">
                  <c:v>Kota 
Tangerang</c:v>
                </c:pt>
                <c:pt idx="3">
                  <c:v>Kota 
Pontianak</c:v>
                </c:pt>
                <c:pt idx="4">
                  <c:v>Indonesia</c:v>
                </c:pt>
              </c:strCache>
            </c:strRef>
          </c:cat>
          <c:val>
            <c:numRef>
              <c:f>'KP_ever tested'!$C$12:$C$16</c:f>
              <c:numCache>
                <c:formatCode>0</c:formatCode>
                <c:ptCount val="5"/>
                <c:pt idx="0">
                  <c:v>37</c:v>
                </c:pt>
                <c:pt idx="1">
                  <c:v>43</c:v>
                </c:pt>
                <c:pt idx="2">
                  <c:v>57</c:v>
                </c:pt>
                <c:pt idx="3">
                  <c:v>86</c:v>
                </c:pt>
                <c:pt idx="4">
                  <c:v>54</c:v>
                </c:pt>
              </c:numCache>
            </c:numRef>
          </c:val>
          <c:extLst>
            <c:ext xmlns:c16="http://schemas.microsoft.com/office/drawing/2014/chart" uri="{C3380CC4-5D6E-409C-BE32-E72D297353CC}">
              <c16:uniqueId val="{00000002-3A2E-4F55-A937-7BD27D7F8DBC}"/>
            </c:ext>
          </c:extLst>
        </c:ser>
        <c:dLbls>
          <c:showLegendKey val="0"/>
          <c:showVal val="0"/>
          <c:showCatName val="0"/>
          <c:showSerName val="0"/>
          <c:showPercent val="0"/>
          <c:showBubbleSize val="0"/>
        </c:dLbls>
        <c:gapWidth val="190"/>
        <c:axId val="44808448"/>
        <c:axId val="44818432"/>
      </c:barChart>
      <c:scatterChart>
        <c:scatterStyle val="lineMarker"/>
        <c:varyColors val="0"/>
        <c:ser>
          <c:idx val="0"/>
          <c:order val="1"/>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3-3A2E-4F55-A937-7BD27D7F8DBC}"/>
            </c:ext>
          </c:extLst>
        </c:ser>
        <c:dLbls>
          <c:showLegendKey val="0"/>
          <c:showVal val="0"/>
          <c:showCatName val="0"/>
          <c:showSerName val="0"/>
          <c:showPercent val="0"/>
          <c:showBubbleSize val="0"/>
        </c:dLbls>
        <c:axId val="44821888"/>
        <c:axId val="44820352"/>
      </c:scatterChart>
      <c:catAx>
        <c:axId val="44808448"/>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44818432"/>
        <c:crosses val="autoZero"/>
        <c:auto val="1"/>
        <c:lblAlgn val="ctr"/>
        <c:lblOffset val="100"/>
        <c:noMultiLvlLbl val="0"/>
      </c:catAx>
      <c:valAx>
        <c:axId val="44818432"/>
        <c:scaling>
          <c:orientation val="minMax"/>
          <c:max val="100"/>
          <c:min val="0"/>
        </c:scaling>
        <c:delete val="0"/>
        <c:axPos val="l"/>
        <c:title>
          <c:tx>
            <c:rich>
              <a:bodyPr rot="0" vert="horz"/>
              <a:lstStyle/>
              <a:p>
                <a:pPr>
                  <a:defRPr/>
                </a:pPr>
                <a:r>
                  <a:rPr lang="en-GB"/>
                  <a:t>%</a:t>
                </a:r>
              </a:p>
            </c:rich>
          </c:tx>
          <c:layout>
            <c:manualLayout>
              <c:xMode val="edge"/>
              <c:yMode val="edge"/>
              <c:x val="2.2101344563779748E-3"/>
              <c:y val="7.0541653686383918E-2"/>
            </c:manualLayout>
          </c:layout>
          <c:overlay val="0"/>
        </c:title>
        <c:numFmt formatCode="0" sourceLinked="1"/>
        <c:majorTickMark val="out"/>
        <c:minorTickMark val="none"/>
        <c:tickLblPos val="nextTo"/>
        <c:crossAx val="44808448"/>
        <c:crosses val="autoZero"/>
        <c:crossBetween val="between"/>
        <c:majorUnit val="20"/>
      </c:valAx>
      <c:valAx>
        <c:axId val="44820352"/>
        <c:scaling>
          <c:orientation val="minMax"/>
          <c:max val="100"/>
          <c:min val="0"/>
        </c:scaling>
        <c:delete val="1"/>
        <c:axPos val="r"/>
        <c:numFmt formatCode="General" sourceLinked="1"/>
        <c:majorTickMark val="out"/>
        <c:minorTickMark val="none"/>
        <c:tickLblPos val="nextTo"/>
        <c:crossAx val="44821888"/>
        <c:crosses val="max"/>
        <c:crossBetween val="midCat"/>
        <c:majorUnit val="10"/>
      </c:valAx>
      <c:valAx>
        <c:axId val="44821888"/>
        <c:scaling>
          <c:orientation val="minMax"/>
          <c:max val="1"/>
          <c:min val="0"/>
        </c:scaling>
        <c:delete val="1"/>
        <c:axPos val="t"/>
        <c:numFmt formatCode="General" sourceLinked="1"/>
        <c:majorTickMark val="out"/>
        <c:minorTickMark val="none"/>
        <c:tickLblPos val="nextTo"/>
        <c:crossAx val="44820352"/>
        <c:crosses val="max"/>
        <c:crossBetween val="midCat"/>
        <c:majorUnit val="0.2"/>
      </c:valAx>
    </c:plotArea>
    <c:legend>
      <c:legendPos val="t"/>
      <c:legendEntry>
        <c:idx val="1"/>
        <c:delete val="1"/>
      </c:legendEntry>
      <c:layout>
        <c:manualLayout>
          <c:xMode val="edge"/>
          <c:yMode val="edge"/>
          <c:x val="0.41638290927121191"/>
          <c:y val="0"/>
          <c:w val="0.16723392861071013"/>
          <c:h val="0.1577308270987029"/>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46843211726889"/>
          <c:y val="7.8438684747739851E-2"/>
          <c:w val="0.79470763828795021"/>
          <c:h val="0.42214601444710426"/>
        </c:manualLayout>
      </c:layout>
      <c:barChart>
        <c:barDir val="col"/>
        <c:grouping val="clustered"/>
        <c:varyColors val="0"/>
        <c:ser>
          <c:idx val="1"/>
          <c:order val="0"/>
          <c:tx>
            <c:strRef>
              <c:f>'KP_ever tested'!$C$2</c:f>
              <c:strCache>
                <c:ptCount val="1"/>
                <c:pt idx="0">
                  <c:v>MSM</c:v>
                </c:pt>
              </c:strCache>
            </c:strRef>
          </c:tx>
          <c:spPr>
            <a:solidFill>
              <a:srgbClr val="88C540"/>
            </a:solidFill>
            <a:ln>
              <a:noFill/>
            </a:ln>
          </c:spPr>
          <c:invertIfNegative val="0"/>
          <c:dPt>
            <c:idx val="6"/>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1-B056-4A8C-8D1D-9C88217E708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'KP_ever tested'!$B$3:$B$9</c:f>
              <c:strCache>
                <c:ptCount val="7"/>
                <c:pt idx="0">
                  <c:v>Samarinda</c:v>
                </c:pt>
                <c:pt idx="1">
                  <c:v>Kota Palembang</c:v>
                </c:pt>
                <c:pt idx="2">
                  <c:v>Kota Makassar</c:v>
                </c:pt>
                <c:pt idx="3">
                  <c:v>Kota Pontianak</c:v>
                </c:pt>
                <c:pt idx="4">
                  <c:v>Kota Yogyakarta</c:v>
                </c:pt>
                <c:pt idx="5">
                  <c:v>Kota Tangerang</c:v>
                </c:pt>
                <c:pt idx="6">
                  <c:v>Indonesia</c:v>
                </c:pt>
              </c:strCache>
            </c:strRef>
          </c:cat>
          <c:val>
            <c:numRef>
              <c:f>'KP_ever tested'!$C$3:$C$9</c:f>
              <c:numCache>
                <c:formatCode>General</c:formatCode>
                <c:ptCount val="7"/>
                <c:pt idx="2" formatCode="0">
                  <c:v>20</c:v>
                </c:pt>
                <c:pt idx="4" formatCode="0">
                  <c:v>63</c:v>
                </c:pt>
                <c:pt idx="5" formatCode="0">
                  <c:v>39</c:v>
                </c:pt>
                <c:pt idx="6" formatCode="0">
                  <c:v>38</c:v>
                </c:pt>
              </c:numCache>
            </c:numRef>
          </c:val>
          <c:extLst>
            <c:ext xmlns:c16="http://schemas.microsoft.com/office/drawing/2014/chart" uri="{C3380CC4-5D6E-409C-BE32-E72D297353CC}">
              <c16:uniqueId val="{00000002-B056-4A8C-8D1D-9C88217E7081}"/>
            </c:ext>
          </c:extLst>
        </c:ser>
        <c:ser>
          <c:idx val="0"/>
          <c:order val="1"/>
          <c:tx>
            <c:strRef>
              <c:f>'KP_ever tested'!$D$2</c:f>
              <c:strCache>
                <c:ptCount val="1"/>
                <c:pt idx="0">
                  <c:v>Waria</c:v>
                </c:pt>
              </c:strCache>
            </c:strRef>
          </c:tx>
          <c:spPr>
            <a:solidFill>
              <a:srgbClr val="F78E1E"/>
            </a:solidFill>
            <a:ln>
              <a:noFill/>
            </a:ln>
          </c:spPr>
          <c:invertIfNegative val="0"/>
          <c:dPt>
            <c:idx val="6"/>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4-B056-4A8C-8D1D-9C88217E7081}"/>
              </c:ext>
            </c:extLst>
          </c:dPt>
          <c:cat>
            <c:strRef>
              <c:f>'KP_ever tested'!$B$3:$B$9</c:f>
              <c:strCache>
                <c:ptCount val="7"/>
                <c:pt idx="0">
                  <c:v>Samarinda</c:v>
                </c:pt>
                <c:pt idx="1">
                  <c:v>Kota Palembang</c:v>
                </c:pt>
                <c:pt idx="2">
                  <c:v>Kota Makassar</c:v>
                </c:pt>
                <c:pt idx="3">
                  <c:v>Kota Pontianak</c:v>
                </c:pt>
                <c:pt idx="4">
                  <c:v>Kota Yogyakarta</c:v>
                </c:pt>
                <c:pt idx="5">
                  <c:v>Kota Tangerang</c:v>
                </c:pt>
                <c:pt idx="6">
                  <c:v>Indonesia</c:v>
                </c:pt>
              </c:strCache>
            </c:strRef>
          </c:cat>
          <c:val>
            <c:numRef>
              <c:f>'KP_ever tested'!$D$3:$D$9</c:f>
              <c:numCache>
                <c:formatCode>0</c:formatCode>
                <c:ptCount val="7"/>
                <c:pt idx="0">
                  <c:v>22</c:v>
                </c:pt>
                <c:pt idx="1">
                  <c:v>52</c:v>
                </c:pt>
                <c:pt idx="2">
                  <c:v>61</c:v>
                </c:pt>
                <c:pt idx="3">
                  <c:v>69</c:v>
                </c:pt>
                <c:pt idx="6">
                  <c:v>54</c:v>
                </c:pt>
              </c:numCache>
            </c:numRef>
          </c:val>
          <c:extLst>
            <c:ext xmlns:c16="http://schemas.microsoft.com/office/drawing/2014/chart" uri="{C3380CC4-5D6E-409C-BE32-E72D297353CC}">
              <c16:uniqueId val="{00000005-B056-4A8C-8D1D-9C88217E7081}"/>
            </c:ext>
          </c:extLst>
        </c:ser>
        <c:dLbls>
          <c:showLegendKey val="0"/>
          <c:showVal val="0"/>
          <c:showCatName val="0"/>
          <c:showSerName val="0"/>
          <c:showPercent val="0"/>
          <c:showBubbleSize val="0"/>
        </c:dLbls>
        <c:gapWidth val="96"/>
        <c:axId val="44844544"/>
        <c:axId val="44846080"/>
      </c:barChart>
      <c:scatterChart>
        <c:scatterStyle val="lineMarker"/>
        <c:varyColors val="0"/>
        <c:ser>
          <c:idx val="2"/>
          <c:order val="2"/>
          <c:tx>
            <c:strRef>
              <c:f>'KP_ever tested'!$C$37</c:f>
              <c:strCache>
                <c:ptCount val="1"/>
                <c:pt idx="0">
                  <c:v>t</c:v>
                </c:pt>
              </c:strCache>
            </c:strRef>
          </c:tx>
          <c:spPr>
            <a:ln w="19050">
              <a:solidFill>
                <a:srgbClr val="E31837"/>
              </a:solidFill>
              <a:prstDash val="dash"/>
            </a:ln>
          </c:spPr>
          <c:marker>
            <c:symbol val="none"/>
          </c:marker>
          <c:xVal>
            <c:numRef>
              <c:f>'KP_ever tested'!$B$38:$B$39</c:f>
              <c:numCache>
                <c:formatCode>General</c:formatCode>
                <c:ptCount val="2"/>
                <c:pt idx="0">
                  <c:v>0</c:v>
                </c:pt>
                <c:pt idx="1">
                  <c:v>1</c:v>
                </c:pt>
              </c:numCache>
            </c:numRef>
          </c:xVal>
          <c:yVal>
            <c:numRef>
              <c:f>'KP_ever tested'!$C$38:$C$39</c:f>
              <c:numCache>
                <c:formatCode>General</c:formatCode>
                <c:ptCount val="2"/>
                <c:pt idx="0">
                  <c:v>90</c:v>
                </c:pt>
                <c:pt idx="1">
                  <c:v>90</c:v>
                </c:pt>
              </c:numCache>
            </c:numRef>
          </c:yVal>
          <c:smooth val="0"/>
          <c:extLst>
            <c:ext xmlns:c16="http://schemas.microsoft.com/office/drawing/2014/chart" uri="{C3380CC4-5D6E-409C-BE32-E72D297353CC}">
              <c16:uniqueId val="{00000006-B056-4A8C-8D1D-9C88217E7081}"/>
            </c:ext>
          </c:extLst>
        </c:ser>
        <c:dLbls>
          <c:showLegendKey val="0"/>
          <c:showVal val="0"/>
          <c:showCatName val="0"/>
          <c:showSerName val="0"/>
          <c:showPercent val="0"/>
          <c:showBubbleSize val="0"/>
        </c:dLbls>
        <c:axId val="44866176"/>
        <c:axId val="44864640"/>
      </c:scatterChart>
      <c:catAx>
        <c:axId val="44844544"/>
        <c:scaling>
          <c:orientation val="minMax"/>
        </c:scaling>
        <c:delete val="0"/>
        <c:axPos val="b"/>
        <c:numFmt formatCode="General" sourceLinked="0"/>
        <c:majorTickMark val="out"/>
        <c:minorTickMark val="none"/>
        <c:tickLblPos val="nextTo"/>
        <c:crossAx val="44846080"/>
        <c:crosses val="autoZero"/>
        <c:auto val="1"/>
        <c:lblAlgn val="ctr"/>
        <c:lblOffset val="100"/>
        <c:noMultiLvlLbl val="0"/>
      </c:catAx>
      <c:valAx>
        <c:axId val="44846080"/>
        <c:scaling>
          <c:orientation val="minMax"/>
          <c:max val="100"/>
          <c:min val="0"/>
        </c:scaling>
        <c:delete val="0"/>
        <c:axPos val="l"/>
        <c:title>
          <c:tx>
            <c:rich>
              <a:bodyPr rot="0" vert="horz"/>
              <a:lstStyle/>
              <a:p>
                <a:pPr>
                  <a:defRPr/>
                </a:pPr>
                <a:r>
                  <a:rPr lang="en-GB"/>
                  <a:t>%</a:t>
                </a:r>
              </a:p>
            </c:rich>
          </c:tx>
          <c:layout>
            <c:manualLayout>
              <c:xMode val="edge"/>
              <c:yMode val="edge"/>
              <c:x val="1.5563912719865223E-3"/>
              <c:y val="3.4938132733408331E-2"/>
            </c:manualLayout>
          </c:layout>
          <c:overlay val="0"/>
        </c:title>
        <c:numFmt formatCode="General" sourceLinked="1"/>
        <c:majorTickMark val="out"/>
        <c:minorTickMark val="none"/>
        <c:tickLblPos val="nextTo"/>
        <c:crossAx val="44844544"/>
        <c:crosses val="autoZero"/>
        <c:crossBetween val="between"/>
        <c:majorUnit val="20"/>
      </c:valAx>
      <c:valAx>
        <c:axId val="44864640"/>
        <c:scaling>
          <c:orientation val="minMax"/>
          <c:max val="100"/>
          <c:min val="0"/>
        </c:scaling>
        <c:delete val="1"/>
        <c:axPos val="r"/>
        <c:numFmt formatCode="General" sourceLinked="1"/>
        <c:majorTickMark val="out"/>
        <c:minorTickMark val="none"/>
        <c:tickLblPos val="nextTo"/>
        <c:crossAx val="44866176"/>
        <c:crosses val="max"/>
        <c:crossBetween val="midCat"/>
        <c:majorUnit val="10"/>
      </c:valAx>
      <c:valAx>
        <c:axId val="44866176"/>
        <c:scaling>
          <c:orientation val="minMax"/>
          <c:max val="1"/>
          <c:min val="0"/>
        </c:scaling>
        <c:delete val="1"/>
        <c:axPos val="t"/>
        <c:numFmt formatCode="General" sourceLinked="1"/>
        <c:majorTickMark val="out"/>
        <c:minorTickMark val="none"/>
        <c:tickLblPos val="nextTo"/>
        <c:crossAx val="44864640"/>
        <c:crosses val="max"/>
        <c:crossBetween val="midCat"/>
        <c:majorUnit val="0.2"/>
      </c:valAx>
    </c:plotArea>
    <c:legend>
      <c:legendPos val="b"/>
      <c:legendEntry>
        <c:idx val="2"/>
        <c:delete val="1"/>
      </c:legendEntry>
      <c:layout>
        <c:manualLayout>
          <c:xMode val="edge"/>
          <c:yMode val="edge"/>
          <c:x val="0.35586657917760284"/>
          <c:y val="0"/>
          <c:w val="0.30943460547540264"/>
          <c:h val="0.10582450900533986"/>
        </c:manualLayout>
      </c:layout>
      <c:overlay val="0"/>
    </c:legend>
    <c:plotVisOnly val="1"/>
    <c:dispBlanksAs val="gap"/>
    <c:showDLblsOverMax val="0"/>
  </c:chart>
  <c:txPr>
    <a:bodyPr/>
    <a:lstStyle/>
    <a:p>
      <a:pPr>
        <a:defRPr sz="1200" b="1">
          <a:latin typeface="Arial" pitchFamily="34" charset="0"/>
          <a:cs typeface="Arial"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62025017143128"/>
          <c:y val="5.1862712320879661E-2"/>
          <c:w val="0.81854602634130202"/>
          <c:h val="0.64469081121804217"/>
        </c:manualLayout>
      </c:layout>
      <c:barChart>
        <c:barDir val="col"/>
        <c:grouping val="clustered"/>
        <c:varyColors val="0"/>
        <c:ser>
          <c:idx val="1"/>
          <c:order val="0"/>
          <c:tx>
            <c:strRef>
              <c:f>IDN!$A$2</c:f>
              <c:strCache>
                <c:ptCount val="1"/>
                <c:pt idx="0">
                  <c:v>Indonesia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DF88-42A9-9934-DA21DBE6C135}"/>
              </c:ext>
            </c:extLst>
          </c:dPt>
          <c:dPt>
            <c:idx val="1"/>
            <c:invertIfNegative val="0"/>
            <c:bubble3D val="0"/>
            <c:spPr>
              <a:solidFill>
                <a:srgbClr val="F26B73"/>
              </a:solidFill>
              <a:ln>
                <a:noFill/>
              </a:ln>
            </c:spPr>
            <c:extLst>
              <c:ext xmlns:c16="http://schemas.microsoft.com/office/drawing/2014/chart" uri="{C3380CC4-5D6E-409C-BE32-E72D297353CC}">
                <c16:uniqueId val="{00000003-DF88-42A9-9934-DA21DBE6C135}"/>
              </c:ext>
            </c:extLst>
          </c:dPt>
          <c:dPt>
            <c:idx val="3"/>
            <c:invertIfNegative val="0"/>
            <c:bubble3D val="0"/>
            <c:spPr>
              <a:solidFill>
                <a:srgbClr val="00A99A"/>
              </a:solidFill>
              <a:ln>
                <a:noFill/>
              </a:ln>
            </c:spPr>
            <c:extLst>
              <c:ext xmlns:c16="http://schemas.microsoft.com/office/drawing/2014/chart" uri="{C3380CC4-5D6E-409C-BE32-E72D297353CC}">
                <c16:uniqueId val="{00000005-DF88-42A9-9934-DA21DBE6C135}"/>
              </c:ext>
            </c:extLst>
          </c:dPt>
          <c:dPt>
            <c:idx val="4"/>
            <c:invertIfNegative val="0"/>
            <c:bubble3D val="0"/>
            <c:spPr>
              <a:solidFill>
                <a:srgbClr val="78A7B7"/>
              </a:solidFill>
              <a:ln>
                <a:noFill/>
              </a:ln>
            </c:spPr>
            <c:extLst>
              <c:ext xmlns:c16="http://schemas.microsoft.com/office/drawing/2014/chart" uri="{C3380CC4-5D6E-409C-BE32-E72D297353CC}">
                <c16:uniqueId val="{00000007-DF88-42A9-9934-DA21DBE6C135}"/>
              </c:ext>
            </c:extLst>
          </c:dPt>
          <c:dPt>
            <c:idx val="5"/>
            <c:invertIfNegative val="0"/>
            <c:bubble3D val="0"/>
            <c:spPr>
              <a:solidFill>
                <a:srgbClr val="CDC884"/>
              </a:solidFill>
              <a:ln>
                <a:noFill/>
              </a:ln>
            </c:spPr>
            <c:extLst>
              <c:ext xmlns:c16="http://schemas.microsoft.com/office/drawing/2014/chart" uri="{C3380CC4-5D6E-409C-BE32-E72D297353CC}">
                <c16:uniqueId val="{00000009-DF88-42A9-9934-DA21DBE6C135}"/>
              </c:ext>
            </c:extLst>
          </c:dPt>
          <c:dLbls>
            <c:dLbl>
              <c:idx val="2"/>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DF88-42A9-9934-DA21DBE6C135}"/>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F88-42A9-9934-DA21DBE6C135}"/>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F88-42A9-9934-DA21DBE6C135}"/>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IDN!$B$1:$G$1</c:f>
              <c:strCache>
                <c:ptCount val="6"/>
                <c:pt idx="0">
                  <c:v>Estimated PLHIV</c:v>
                </c:pt>
                <c:pt idx="1">
                  <c:v>PLHIV who know 
their HIV status</c:v>
                </c:pt>
                <c:pt idx="2">
                  <c:v>PLHIV receiving
care</c:v>
                </c:pt>
                <c:pt idx="3">
                  <c:v>People on ART</c:v>
                </c:pt>
                <c:pt idx="4">
                  <c:v>Tested for viral load</c:v>
                </c:pt>
                <c:pt idx="5">
                  <c:v>Suppressed viral
load *</c:v>
                </c:pt>
              </c:strCache>
            </c:strRef>
          </c:cat>
          <c:val>
            <c:numRef>
              <c:f>IDN!$B$2:$G$2</c:f>
              <c:numCache>
                <c:formatCode>General</c:formatCode>
                <c:ptCount val="6"/>
                <c:pt idx="0">
                  <c:v>640000</c:v>
                </c:pt>
                <c:pt idx="1">
                  <c:v>327282</c:v>
                </c:pt>
                <c:pt idx="2">
                  <c:v>0</c:v>
                </c:pt>
                <c:pt idx="3">
                  <c:v>108479</c:v>
                </c:pt>
                <c:pt idx="4">
                  <c:v>0</c:v>
                </c:pt>
                <c:pt idx="5">
                  <c:v>0</c:v>
                </c:pt>
              </c:numCache>
            </c:numRef>
          </c:val>
          <c:extLst>
            <c:ext xmlns:c16="http://schemas.microsoft.com/office/drawing/2014/chart" uri="{C3380CC4-5D6E-409C-BE32-E72D297353CC}">
              <c16:uniqueId val="{0000000B-DF88-42A9-9934-DA21DBE6C135}"/>
            </c:ext>
          </c:extLst>
        </c:ser>
        <c:dLbls>
          <c:showLegendKey val="0"/>
          <c:showVal val="0"/>
          <c:showCatName val="0"/>
          <c:showSerName val="0"/>
          <c:showPercent val="0"/>
          <c:showBubbleSize val="0"/>
        </c:dLbls>
        <c:gapWidth val="100"/>
        <c:overlap val="100"/>
        <c:axId val="228428416"/>
        <c:axId val="228438400"/>
      </c:barChart>
      <c:catAx>
        <c:axId val="228428416"/>
        <c:scaling>
          <c:orientation val="minMax"/>
        </c:scaling>
        <c:delete val="0"/>
        <c:axPos val="b"/>
        <c:numFmt formatCode="General" sourceLinked="1"/>
        <c:majorTickMark val="out"/>
        <c:minorTickMark val="none"/>
        <c:tickLblPos val="nextTo"/>
        <c:crossAx val="228438400"/>
        <c:crosses val="autoZero"/>
        <c:auto val="1"/>
        <c:lblAlgn val="ctr"/>
        <c:lblOffset val="100"/>
        <c:noMultiLvlLbl val="0"/>
      </c:catAx>
      <c:valAx>
        <c:axId val="228438400"/>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8.4772173748551716E-3"/>
              <c:y val="0.18439848533525593"/>
            </c:manualLayout>
          </c:layout>
          <c:overlay val="0"/>
        </c:title>
        <c:numFmt formatCode="General" sourceLinked="1"/>
        <c:majorTickMark val="out"/>
        <c:minorTickMark val="none"/>
        <c:tickLblPos val="nextTo"/>
        <c:crossAx val="228428416"/>
        <c:crosses val="autoZero"/>
        <c:crossBetween val="between"/>
      </c:valAx>
    </c:plotArea>
    <c:plotVisOnly val="1"/>
    <c:dispBlanksAs val="gap"/>
    <c:showDLblsOverMax val="0"/>
  </c:chart>
  <c:spPr>
    <a:ln>
      <a:noFill/>
    </a:ln>
  </c:spPr>
  <c:txPr>
    <a:bodyPr/>
    <a:lstStyle/>
    <a:p>
      <a:pPr>
        <a:defRPr sz="1400" b="0">
          <a:latin typeface="Arial" pitchFamily="34" charset="0"/>
          <a:cs typeface="Arial" pitchFamily="34" charset="0"/>
        </a:defRPr>
      </a:pPr>
      <a:endParaRPr lang="en-US"/>
    </a:p>
  </c:txPr>
  <c:externalData r:id="rId2">
    <c:autoUpdate val="0"/>
  </c:externalData>
  <c:userShapes r:id="rId3"/>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4.1502972866356472E-2"/>
          <c:w val="0.86783237151000003"/>
          <c:h val="0.73675185239754182"/>
        </c:manualLayout>
      </c:layout>
      <c:barChart>
        <c:barDir val="col"/>
        <c:grouping val="stacked"/>
        <c:varyColors val="0"/>
        <c:ser>
          <c:idx val="0"/>
          <c:order val="0"/>
          <c:tx>
            <c:strRef>
              <c:f>Indonesia!$C$2</c:f>
              <c:strCache>
                <c:ptCount val="1"/>
                <c:pt idx="0">
                  <c:v>Progress (%)</c:v>
                </c:pt>
              </c:strCache>
            </c:strRef>
          </c:tx>
          <c:spPr>
            <a:solidFill>
              <a:srgbClr val="009999"/>
            </a:solidFill>
            <a:ln>
              <a:noFill/>
            </a:ln>
            <a:effectLst/>
          </c:spPr>
          <c:invertIfNegative val="0"/>
          <c:dLbls>
            <c:dLbl>
              <c:idx val="2"/>
              <c:layout>
                <c:manualLayout>
                  <c:x val="3.0581039755350559E-3"/>
                  <c:y val="-3.6216213647143815E-2"/>
                </c:manualLayout>
              </c:layout>
              <c:tx>
                <c:rich>
                  <a:bodyPr/>
                  <a:lstStyle/>
                  <a:p>
                    <a:r>
                      <a:rPr lang="en-US" dirty="0">
                        <a:solidFill>
                          <a:schemeClr val="tx1">
                            <a:lumMod val="50000"/>
                            <a:lumOff val="50000"/>
                          </a:schemeClr>
                        </a:solidFill>
                      </a:rPr>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17-410E-9D99-29482E61E21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Indonesia!$B$3:$B$5</c:f>
              <c:strCache>
                <c:ptCount val="3"/>
                <c:pt idx="0">
                  <c:v>PLHIV who know
 their HIV status</c:v>
                </c:pt>
                <c:pt idx="1">
                  <c:v>PLHIV on 
treatment</c:v>
                </c:pt>
                <c:pt idx="2">
                  <c:v>PLHIV who are 
virally suppressed </c:v>
                </c:pt>
              </c:strCache>
            </c:strRef>
          </c:cat>
          <c:val>
            <c:numRef>
              <c:f>Indonesia!$C$3:$C$5</c:f>
              <c:numCache>
                <c:formatCode>General</c:formatCode>
                <c:ptCount val="3"/>
                <c:pt idx="0">
                  <c:v>51</c:v>
                </c:pt>
                <c:pt idx="1">
                  <c:v>17</c:v>
                </c:pt>
                <c:pt idx="2">
                  <c:v>0</c:v>
                </c:pt>
              </c:numCache>
            </c:numRef>
          </c:val>
          <c:extLst>
            <c:ext xmlns:c16="http://schemas.microsoft.com/office/drawing/2014/chart" uri="{C3380CC4-5D6E-409C-BE32-E72D297353CC}">
              <c16:uniqueId val="{00000000-1A17-410E-9D99-29482E61E21A}"/>
            </c:ext>
          </c:extLst>
        </c:ser>
        <c:ser>
          <c:idx val="1"/>
          <c:order val="1"/>
          <c:tx>
            <c:strRef>
              <c:f>Indonesia!$D$2</c:f>
              <c:strCache>
                <c:ptCount val="1"/>
                <c:pt idx="0">
                  <c:v>Gap</c:v>
                </c:pt>
              </c:strCache>
            </c:strRef>
          </c:tx>
          <c:spPr>
            <a:pattFill prst="dkDnDiag">
              <a:fgClr>
                <a:srgbClr val="BFBFBF"/>
              </a:fgClr>
              <a:bgClr>
                <a:schemeClr val="bg1"/>
              </a:bgClr>
            </a:pattFill>
            <a:ln>
              <a:noFill/>
            </a:ln>
            <a:effectLst/>
          </c:spPr>
          <c:invertIfNegative val="0"/>
          <c:cat>
            <c:strRef>
              <c:f>Indonesia!$B$3:$B$5</c:f>
              <c:strCache>
                <c:ptCount val="3"/>
                <c:pt idx="0">
                  <c:v>PLHIV who know
 their HIV status</c:v>
                </c:pt>
                <c:pt idx="1">
                  <c:v>PLHIV on 
treatment</c:v>
                </c:pt>
                <c:pt idx="2">
                  <c:v>PLHIV who are 
virally suppressed </c:v>
                </c:pt>
              </c:strCache>
            </c:strRef>
          </c:cat>
          <c:val>
            <c:numRef>
              <c:f>Indonesia!$D$3:$D$5</c:f>
              <c:numCache>
                <c:formatCode>General</c:formatCode>
                <c:ptCount val="3"/>
                <c:pt idx="0">
                  <c:v>39</c:v>
                </c:pt>
                <c:pt idx="1">
                  <c:v>64</c:v>
                </c:pt>
                <c:pt idx="2">
                  <c:v>73</c:v>
                </c:pt>
              </c:numCache>
            </c:numRef>
          </c:val>
          <c:extLst>
            <c:ext xmlns:c16="http://schemas.microsoft.com/office/drawing/2014/chart" uri="{C3380CC4-5D6E-409C-BE32-E72D297353CC}">
              <c16:uniqueId val="{00000001-1A17-410E-9D99-29482E61E21A}"/>
            </c:ext>
          </c:extLst>
        </c:ser>
        <c:dLbls>
          <c:showLegendKey val="0"/>
          <c:showVal val="0"/>
          <c:showCatName val="0"/>
          <c:showSerName val="0"/>
          <c:showPercent val="0"/>
          <c:showBubbleSize val="0"/>
        </c:dLbls>
        <c:gapWidth val="150"/>
        <c:overlap val="100"/>
        <c:axId val="228623872"/>
        <c:axId val="228625408"/>
      </c:barChart>
      <c:scatterChart>
        <c:scatterStyle val="lineMarker"/>
        <c:varyColors val="0"/>
        <c:ser>
          <c:idx val="2"/>
          <c:order val="2"/>
          <c:tx>
            <c:strRef>
              <c:f>Indonesia!$E$2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Indonesia!$B$3:$B$5</c:f>
              <c:strCache>
                <c:ptCount val="3"/>
                <c:pt idx="0">
                  <c:v>PLHIV who know
 their HIV status</c:v>
                </c:pt>
                <c:pt idx="1">
                  <c:v>PLHIV on 
treatment</c:v>
                </c:pt>
                <c:pt idx="2">
                  <c:v>PLHIV who are 
virally suppressed </c:v>
                </c:pt>
              </c:strCache>
            </c:strRef>
          </c:xVal>
          <c:yVal>
            <c:numRef>
              <c:f>Indonesia!$E$3:$E$5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1A17-410E-9D99-29482E61E21A}"/>
            </c:ext>
          </c:extLst>
        </c:ser>
        <c:dLbls>
          <c:showLegendKey val="0"/>
          <c:showVal val="0"/>
          <c:showCatName val="0"/>
          <c:showSerName val="0"/>
          <c:showPercent val="0"/>
          <c:showBubbleSize val="0"/>
        </c:dLbls>
        <c:axId val="228629120"/>
        <c:axId val="228627584"/>
      </c:scatterChart>
      <c:catAx>
        <c:axId val="22862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625408"/>
        <c:crosses val="autoZero"/>
        <c:auto val="1"/>
        <c:lblAlgn val="ctr"/>
        <c:lblOffset val="100"/>
        <c:noMultiLvlLbl val="0"/>
      </c:catAx>
      <c:valAx>
        <c:axId val="228625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7.1566856895181686E-3"/>
              <c:y val="5.7007267006649112E-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623872"/>
        <c:crosses val="autoZero"/>
        <c:crossBetween val="between"/>
        <c:majorUnit val="20"/>
      </c:valAx>
      <c:valAx>
        <c:axId val="228627584"/>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8629120"/>
        <c:crosses val="max"/>
        <c:crossBetween val="midCat"/>
      </c:valAx>
      <c:valAx>
        <c:axId val="228629120"/>
        <c:scaling>
          <c:orientation val="minMax"/>
        </c:scaling>
        <c:delete val="1"/>
        <c:axPos val="b"/>
        <c:numFmt formatCode="General" sourceLinked="1"/>
        <c:majorTickMark val="out"/>
        <c:minorTickMark val="none"/>
        <c:tickLblPos val="nextTo"/>
        <c:crossAx val="2286275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3.2599955062394943E-2"/>
          <c:w val="0.74971237970253723"/>
          <c:h val="0.73587018713906405"/>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a:t> 620,000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82-409E-B2F2-D440D8258B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15+
receiving ARVs</c:v>
                </c:pt>
                <c:pt idx="2">
                  <c:v>ART coverage (%)</c:v>
                </c:pt>
              </c:strCache>
            </c:strRef>
          </c:cat>
          <c:val>
            <c:numRef>
              <c:f>IDN_13!$B$4:$B$6</c:f>
              <c:numCache>
                <c:formatCode>General</c:formatCode>
                <c:ptCount val="3"/>
                <c:pt idx="0" formatCode="_(* #,##0_);_(* \(#,##0\);_(* &quot;-&quot;??_);_(@_)">
                  <c:v>622116</c:v>
                </c:pt>
              </c:numCache>
            </c:numRef>
          </c:val>
          <c:extLst>
            <c:ext xmlns:c16="http://schemas.microsoft.com/office/drawing/2014/chart" uri="{C3380CC4-5D6E-409C-BE32-E72D297353CC}">
              <c16:uniqueId val="{00000001-8282-409E-B2F2-D440D8258BFE}"/>
            </c:ext>
          </c:extLst>
        </c:ser>
        <c:ser>
          <c:idx val="3"/>
          <c:order val="3"/>
          <c:tx>
            <c:strRef>
              <c:f>IDN_13!$E$3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82-409E-B2F2-D440D8258B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15+
receiving ARVs</c:v>
                </c:pt>
                <c:pt idx="2">
                  <c:v>ART coverage (%)</c:v>
                </c:pt>
              </c:strCache>
            </c:strRef>
          </c:cat>
          <c:val>
            <c:numRef>
              <c:f>IDN_13!$E$4:$E$6</c:f>
              <c:numCache>
                <c:formatCode>_(* #,##0_);_(* \(#,##0\);_(* "-"??_);_(@_)</c:formatCode>
                <c:ptCount val="3"/>
                <c:pt idx="1">
                  <c:v>104584</c:v>
                </c:pt>
              </c:numCache>
            </c:numRef>
          </c:val>
          <c:extLst>
            <c:ext xmlns:c16="http://schemas.microsoft.com/office/drawing/2014/chart" uri="{C3380CC4-5D6E-409C-BE32-E72D297353CC}">
              <c16:uniqueId val="{00000003-8282-409E-B2F2-D440D8258BFE}"/>
            </c:ext>
          </c:extLst>
        </c:ser>
        <c:dLbls>
          <c:showLegendKey val="0"/>
          <c:showVal val="0"/>
          <c:showCatName val="0"/>
          <c:showSerName val="0"/>
          <c:showPercent val="0"/>
          <c:showBubbleSize val="0"/>
        </c:dLbls>
        <c:gapWidth val="90"/>
        <c:overlap val="100"/>
        <c:axId val="262275840"/>
        <c:axId val="262277376"/>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82-409E-B2F2-D440D8258BFE}"/>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15+
receiving ARVs</c:v>
                </c:pt>
                <c:pt idx="2">
                  <c:v>ART coverage (%)</c:v>
                </c:pt>
              </c:strCache>
            </c:strRef>
          </c:cat>
          <c:val>
            <c:numRef>
              <c:f>IDN_13!$F$4:$F$6</c:f>
              <c:numCache>
                <c:formatCode>General</c:formatCode>
                <c:ptCount val="3"/>
                <c:pt idx="2" formatCode="#,##0">
                  <c:v>17</c:v>
                </c:pt>
              </c:numCache>
            </c:numRef>
          </c:val>
          <c:extLst>
            <c:ext xmlns:c16="http://schemas.microsoft.com/office/drawing/2014/chart" uri="{C3380CC4-5D6E-409C-BE32-E72D297353CC}">
              <c16:uniqueId val="{00000005-8282-409E-B2F2-D440D8258BFE}"/>
            </c:ext>
          </c:extLst>
        </c:ser>
        <c:dLbls>
          <c:showLegendKey val="0"/>
          <c:showVal val="0"/>
          <c:showCatName val="0"/>
          <c:showSerName val="0"/>
          <c:showPercent val="0"/>
          <c:showBubbleSize val="0"/>
        </c:dLbls>
        <c:gapWidth val="90"/>
        <c:axId val="262281472"/>
        <c:axId val="262279552"/>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8282-409E-B2F2-D440D8258BF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adults 15+
living with HIV</c:v>
                </c:pt>
                <c:pt idx="1">
                  <c:v>Number of 
adults 15+
receiving ARVs</c:v>
                </c:pt>
                <c:pt idx="2">
                  <c:v>ART coverage (%)</c:v>
                </c:pt>
              </c:strCache>
            </c:strRef>
          </c:cat>
          <c:val>
            <c:numRef>
              <c:f>IDN_13!$C$4:$C$6</c:f>
              <c:numCache>
                <c:formatCode>General</c:formatCode>
                <c:ptCount val="3"/>
                <c:pt idx="0" formatCode="_(* #,##0_);_(* \(#,##0\);_(* &quot;-&quot;??_);_(@_)">
                  <c:v>536832</c:v>
                </c:pt>
              </c:numCache>
            </c:numRef>
          </c:val>
          <c:smooth val="0"/>
          <c:extLst>
            <c:ext xmlns:c16="http://schemas.microsoft.com/office/drawing/2014/chart" uri="{C3380CC4-5D6E-409C-BE32-E72D297353CC}">
              <c16:uniqueId val="{00000007-8282-409E-B2F2-D440D8258BFE}"/>
            </c:ext>
          </c:extLst>
        </c:ser>
        <c:ser>
          <c:idx val="2"/>
          <c:order val="2"/>
          <c:tx>
            <c:strRef>
              <c:f>IDN_13!$D$3</c:f>
              <c:strCache>
                <c:ptCount val="1"/>
                <c:pt idx="0">
                  <c:v>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15+
receiving ARVs</c:v>
                </c:pt>
                <c:pt idx="2">
                  <c:v>ART coverage (%)</c:v>
                </c:pt>
              </c:strCache>
            </c:strRef>
          </c:cat>
          <c:val>
            <c:numRef>
              <c:f>IDN_13!$D$4:$D$6</c:f>
              <c:numCache>
                <c:formatCode>General</c:formatCode>
                <c:ptCount val="3"/>
                <c:pt idx="0" formatCode="_(* #,##0_);_(* \(#,##0\);_(* &quot;-&quot;??_);_(@_)">
                  <c:v>728178</c:v>
                </c:pt>
              </c:numCache>
            </c:numRef>
          </c:val>
          <c:smooth val="0"/>
          <c:extLst>
            <c:ext xmlns:c16="http://schemas.microsoft.com/office/drawing/2014/chart" uri="{C3380CC4-5D6E-409C-BE32-E72D297353CC}">
              <c16:uniqueId val="{00000008-8282-409E-B2F2-D440D8258BFE}"/>
            </c:ext>
          </c:extLst>
        </c:ser>
        <c:dLbls>
          <c:showLegendKey val="0"/>
          <c:showVal val="0"/>
          <c:showCatName val="0"/>
          <c:showSerName val="0"/>
          <c:showPercent val="0"/>
          <c:showBubbleSize val="0"/>
        </c:dLbls>
        <c:hiLowLines/>
        <c:marker val="1"/>
        <c:smooth val="0"/>
        <c:axId val="262275840"/>
        <c:axId val="262277376"/>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8282-409E-B2F2-D440D8258BFE}"/>
              </c:ext>
            </c:extLst>
          </c:dPt>
          <c:cat>
            <c:strRef>
              <c:f>IDN_13!$A$4:$A$6</c:f>
              <c:strCache>
                <c:ptCount val="3"/>
                <c:pt idx="0">
                  <c:v>Estimated number 
of adults 15+
living with HIV</c:v>
                </c:pt>
                <c:pt idx="1">
                  <c:v>Number of 
adults 15+
receiving ARVs</c:v>
                </c:pt>
                <c:pt idx="2">
                  <c:v>ART coverage (%)</c:v>
                </c:pt>
              </c:strCache>
            </c:strRef>
          </c:cat>
          <c:val>
            <c:numRef>
              <c:f>IDN_13!$G$4:$G$6</c:f>
              <c:numCache>
                <c:formatCode>General</c:formatCode>
                <c:ptCount val="3"/>
                <c:pt idx="2" formatCode="#,##0">
                  <c:v>15</c:v>
                </c:pt>
              </c:numCache>
            </c:numRef>
          </c:val>
          <c:smooth val="0"/>
          <c:extLst>
            <c:ext xmlns:c16="http://schemas.microsoft.com/office/drawing/2014/chart" uri="{C3380CC4-5D6E-409C-BE32-E72D297353CC}">
              <c16:uniqueId val="{0000000A-8282-409E-B2F2-D440D8258BFE}"/>
            </c:ext>
          </c:extLst>
        </c:ser>
        <c:ser>
          <c:idx val="6"/>
          <c:order val="6"/>
          <c:tx>
            <c:strRef>
              <c:f>IDN_13!$H$3</c:f>
              <c:strCache>
                <c:ptCount val="1"/>
                <c:pt idx="0">
                  <c:v>ART Upper estimate</c:v>
                </c:pt>
              </c:strCache>
            </c:strRef>
          </c:tx>
          <c:marker>
            <c:symbol val="dash"/>
            <c:size val="10"/>
            <c:spPr>
              <a:solidFill>
                <a:schemeClr val="tx1"/>
              </a:solidFill>
              <a:ln>
                <a:noFill/>
              </a:ln>
            </c:spPr>
          </c:marker>
          <c:cat>
            <c:strRef>
              <c:f>IDN_13!$A$4:$A$6</c:f>
              <c:strCache>
                <c:ptCount val="3"/>
                <c:pt idx="0">
                  <c:v>Estimated number 
of adults 15+
living with HIV</c:v>
                </c:pt>
                <c:pt idx="1">
                  <c:v>Number of 
adults 15+
receiving ARVs</c:v>
                </c:pt>
                <c:pt idx="2">
                  <c:v>ART coverage (%)</c:v>
                </c:pt>
              </c:strCache>
            </c:strRef>
          </c:cat>
          <c:val>
            <c:numRef>
              <c:f>IDN_13!$H$4:$H$6</c:f>
              <c:numCache>
                <c:formatCode>General</c:formatCode>
                <c:ptCount val="3"/>
                <c:pt idx="2" formatCode="#,##0">
                  <c:v>20</c:v>
                </c:pt>
              </c:numCache>
            </c:numRef>
          </c:val>
          <c:smooth val="0"/>
          <c:extLst>
            <c:ext xmlns:c16="http://schemas.microsoft.com/office/drawing/2014/chart" uri="{C3380CC4-5D6E-409C-BE32-E72D297353CC}">
              <c16:uniqueId val="{0000000B-8282-409E-B2F2-D440D8258BFE}"/>
            </c:ext>
          </c:extLst>
        </c:ser>
        <c:dLbls>
          <c:showLegendKey val="0"/>
          <c:showVal val="0"/>
          <c:showCatName val="0"/>
          <c:showSerName val="0"/>
          <c:showPercent val="0"/>
          <c:showBubbleSize val="0"/>
        </c:dLbls>
        <c:hiLowLines/>
        <c:marker val="1"/>
        <c:smooth val="0"/>
        <c:axId val="262281472"/>
        <c:axId val="262279552"/>
      </c:lineChart>
      <c:catAx>
        <c:axId val="262275840"/>
        <c:scaling>
          <c:orientation val="minMax"/>
        </c:scaling>
        <c:delete val="0"/>
        <c:axPos val="b"/>
        <c:numFmt formatCode="General" sourceLinked="0"/>
        <c:majorTickMark val="out"/>
        <c:minorTickMark val="none"/>
        <c:tickLblPos val="nextTo"/>
        <c:crossAx val="262277376"/>
        <c:crosses val="autoZero"/>
        <c:auto val="1"/>
        <c:lblAlgn val="ctr"/>
        <c:lblOffset val="100"/>
        <c:noMultiLvlLbl val="0"/>
      </c:catAx>
      <c:valAx>
        <c:axId val="26227737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62275840"/>
        <c:crosses val="autoZero"/>
        <c:crossBetween val="between"/>
      </c:valAx>
      <c:valAx>
        <c:axId val="26227955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62281472"/>
        <c:crosses val="max"/>
        <c:crossBetween val="between"/>
        <c:majorUnit val="20"/>
      </c:valAx>
      <c:catAx>
        <c:axId val="262281472"/>
        <c:scaling>
          <c:orientation val="minMax"/>
        </c:scaling>
        <c:delete val="1"/>
        <c:axPos val="b"/>
        <c:numFmt formatCode="General" sourceLinked="1"/>
        <c:majorTickMark val="out"/>
        <c:minorTickMark val="none"/>
        <c:tickLblPos val="nextTo"/>
        <c:crossAx val="262279552"/>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03662717835945"/>
          <c:y val="5.3718261997692786E-2"/>
          <c:w val="0.78609479558298445"/>
          <c:h val="0.70074159765298183"/>
        </c:manualLayout>
      </c:layout>
      <c:barChart>
        <c:barDir val="col"/>
        <c:grouping val="clustered"/>
        <c:varyColors val="0"/>
        <c:ser>
          <c:idx val="1"/>
          <c:order val="1"/>
          <c:tx>
            <c:strRef>
              <c:f>'ART scale up'!$D$2</c:f>
              <c:strCache>
                <c:ptCount val="1"/>
                <c:pt idx="0">
                  <c:v>%PLHIV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CF1-4A06-9A32-396853C63B8D}"/>
                </c:ext>
              </c:extLst>
            </c:dLbl>
            <c:dLbl>
              <c:idx val="1"/>
              <c:delete val="1"/>
              <c:extLst>
                <c:ext xmlns:c15="http://schemas.microsoft.com/office/drawing/2012/chart" uri="{CE6537A1-D6FC-4f65-9D91-7224C49458BB}"/>
                <c:ext xmlns:c16="http://schemas.microsoft.com/office/drawing/2014/chart" uri="{C3380CC4-5D6E-409C-BE32-E72D297353CC}">
                  <c16:uniqueId val="{00000001-6CF1-4A06-9A32-396853C63B8D}"/>
                </c:ext>
              </c:extLst>
            </c:dLbl>
            <c:dLbl>
              <c:idx val="2"/>
              <c:delete val="1"/>
              <c:extLst>
                <c:ext xmlns:c15="http://schemas.microsoft.com/office/drawing/2012/chart" uri="{CE6537A1-D6FC-4f65-9D91-7224C49458BB}"/>
                <c:ext xmlns:c16="http://schemas.microsoft.com/office/drawing/2014/chart" uri="{C3380CC4-5D6E-409C-BE32-E72D297353CC}">
                  <c16:uniqueId val="{00000002-6CF1-4A06-9A32-396853C63B8D}"/>
                </c:ext>
              </c:extLst>
            </c:dLbl>
            <c:dLbl>
              <c:idx val="3"/>
              <c:delete val="1"/>
              <c:extLst>
                <c:ext xmlns:c15="http://schemas.microsoft.com/office/drawing/2012/chart" uri="{CE6537A1-D6FC-4f65-9D91-7224C49458BB}"/>
                <c:ext xmlns:c16="http://schemas.microsoft.com/office/drawing/2014/chart" uri="{C3380CC4-5D6E-409C-BE32-E72D297353CC}">
                  <c16:uniqueId val="{00000003-6CF1-4A06-9A32-396853C63B8D}"/>
                </c:ext>
              </c:extLst>
            </c:dLbl>
            <c:dLbl>
              <c:idx val="4"/>
              <c:delete val="1"/>
              <c:extLst>
                <c:ext xmlns:c15="http://schemas.microsoft.com/office/drawing/2012/chart" uri="{CE6537A1-D6FC-4f65-9D91-7224C49458BB}"/>
                <c:ext xmlns:c16="http://schemas.microsoft.com/office/drawing/2014/chart" uri="{C3380CC4-5D6E-409C-BE32-E72D297353CC}">
                  <c16:uniqueId val="{00000004-6CF1-4A06-9A32-396853C63B8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up'!$D$3:$D$21</c:f>
              <c:numCache>
                <c:formatCode>#,##0</c:formatCode>
                <c:ptCount val="19"/>
                <c:pt idx="0">
                  <c:v>0</c:v>
                </c:pt>
                <c:pt idx="1">
                  <c:v>0</c:v>
                </c:pt>
                <c:pt idx="2">
                  <c:v>0</c:v>
                </c:pt>
                <c:pt idx="3">
                  <c:v>0</c:v>
                </c:pt>
                <c:pt idx="4">
                  <c:v>0</c:v>
                </c:pt>
                <c:pt idx="5">
                  <c:v>0</c:v>
                </c:pt>
                <c:pt idx="6">
                  <c:v>1</c:v>
                </c:pt>
                <c:pt idx="7">
                  <c:v>2</c:v>
                </c:pt>
                <c:pt idx="8">
                  <c:v>2</c:v>
                </c:pt>
                <c:pt idx="9">
                  <c:v>3</c:v>
                </c:pt>
                <c:pt idx="10">
                  <c:v>4</c:v>
                </c:pt>
                <c:pt idx="11">
                  <c:v>5</c:v>
                </c:pt>
                <c:pt idx="12">
                  <c:v>5</c:v>
                </c:pt>
                <c:pt idx="13">
                  <c:v>6</c:v>
                </c:pt>
                <c:pt idx="14">
                  <c:v>8</c:v>
                </c:pt>
                <c:pt idx="15">
                  <c:v>10</c:v>
                </c:pt>
                <c:pt idx="16">
                  <c:v>12</c:v>
                </c:pt>
                <c:pt idx="17">
                  <c:v>14</c:v>
                </c:pt>
                <c:pt idx="18">
                  <c:v>17</c:v>
                </c:pt>
              </c:numCache>
            </c:numRef>
          </c:val>
          <c:extLst>
            <c:ext xmlns:c16="http://schemas.microsoft.com/office/drawing/2014/chart" uri="{C3380CC4-5D6E-409C-BE32-E72D297353CC}">
              <c16:uniqueId val="{00000005-6CF1-4A06-9A32-396853C63B8D}"/>
            </c:ext>
          </c:extLst>
        </c:ser>
        <c:dLbls>
          <c:showLegendKey val="0"/>
          <c:showVal val="0"/>
          <c:showCatName val="0"/>
          <c:showSerName val="0"/>
          <c:showPercent val="0"/>
          <c:showBubbleSize val="0"/>
        </c:dLbls>
        <c:gapWidth val="60"/>
        <c:axId val="229176832"/>
        <c:axId val="229121408"/>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F1-4A06-9A32-396853C63B8D}"/>
                </c:ext>
              </c:extLst>
            </c:dLbl>
            <c:numFmt formatCode="#,##0" sourceLinked="0"/>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up'!$C$3:$C$21</c:f>
              <c:numCache>
                <c:formatCode>#,##0</c:formatCode>
                <c:ptCount val="19"/>
                <c:pt idx="0">
                  <c:v>4</c:v>
                </c:pt>
                <c:pt idx="1">
                  <c:v>8</c:v>
                </c:pt>
                <c:pt idx="2">
                  <c:v>12</c:v>
                </c:pt>
                <c:pt idx="3">
                  <c:v>16</c:v>
                </c:pt>
                <c:pt idx="4">
                  <c:v>20</c:v>
                </c:pt>
                <c:pt idx="5">
                  <c:v>605</c:v>
                </c:pt>
                <c:pt idx="6">
                  <c:v>4904</c:v>
                </c:pt>
                <c:pt idx="7">
                  <c:v>7471</c:v>
                </c:pt>
                <c:pt idx="8">
                  <c:v>10733</c:v>
                </c:pt>
                <c:pt idx="9">
                  <c:v>16085</c:v>
                </c:pt>
                <c:pt idx="10" formatCode="General">
                  <c:v>20090</c:v>
                </c:pt>
                <c:pt idx="11" formatCode="General">
                  <c:v>24861</c:v>
                </c:pt>
                <c:pt idx="12" formatCode="General">
                  <c:v>31195</c:v>
                </c:pt>
                <c:pt idx="13" formatCode="General">
                  <c:v>37798</c:v>
                </c:pt>
                <c:pt idx="14" formatCode="General">
                  <c:v>50304</c:v>
                </c:pt>
                <c:pt idx="15" formatCode="General">
                  <c:v>63199</c:v>
                </c:pt>
                <c:pt idx="16" formatCode="General">
                  <c:v>77748</c:v>
                </c:pt>
                <c:pt idx="17" formatCode="General">
                  <c:v>91369</c:v>
                </c:pt>
                <c:pt idx="18" formatCode="General">
                  <c:v>108479</c:v>
                </c:pt>
              </c:numCache>
            </c:numRef>
          </c:val>
          <c:smooth val="0"/>
          <c:extLst>
            <c:ext xmlns:c16="http://schemas.microsoft.com/office/drawing/2014/chart" uri="{C3380CC4-5D6E-409C-BE32-E72D297353CC}">
              <c16:uniqueId val="{00000007-6CF1-4A06-9A32-396853C63B8D}"/>
            </c:ext>
          </c:extLst>
        </c:ser>
        <c:dLbls>
          <c:showLegendKey val="0"/>
          <c:showVal val="0"/>
          <c:showCatName val="0"/>
          <c:showSerName val="0"/>
          <c:showPercent val="0"/>
          <c:showBubbleSize val="0"/>
        </c:dLbls>
        <c:marker val="1"/>
        <c:smooth val="0"/>
        <c:axId val="228724096"/>
        <c:axId val="229119104"/>
      </c:lineChart>
      <c:lineChart>
        <c:grouping val="standard"/>
        <c:varyColors val="0"/>
        <c:ser>
          <c:idx val="2"/>
          <c:order val="2"/>
          <c:tx>
            <c:strRef>
              <c:f>'ART scale up'!$E$2</c:f>
              <c:strCache>
                <c:ptCount val="1"/>
                <c:pt idx="0">
                  <c:v>%PLHIV on ART - Lower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up'!$E$3:$E$21</c:f>
              <c:numCache>
                <c:formatCode>#,##0</c:formatCode>
                <c:ptCount val="19"/>
                <c:pt idx="0">
                  <c:v>0</c:v>
                </c:pt>
                <c:pt idx="1">
                  <c:v>0</c:v>
                </c:pt>
                <c:pt idx="2">
                  <c:v>0</c:v>
                </c:pt>
                <c:pt idx="3">
                  <c:v>0</c:v>
                </c:pt>
                <c:pt idx="4">
                  <c:v>0</c:v>
                </c:pt>
                <c:pt idx="5">
                  <c:v>0</c:v>
                </c:pt>
                <c:pt idx="6">
                  <c:v>1</c:v>
                </c:pt>
                <c:pt idx="7">
                  <c:v>2</c:v>
                </c:pt>
                <c:pt idx="8">
                  <c:v>2</c:v>
                </c:pt>
                <c:pt idx="9">
                  <c:v>3</c:v>
                </c:pt>
                <c:pt idx="10">
                  <c:v>3</c:v>
                </c:pt>
                <c:pt idx="11">
                  <c:v>4</c:v>
                </c:pt>
                <c:pt idx="12">
                  <c:v>5</c:v>
                </c:pt>
                <c:pt idx="13">
                  <c:v>6</c:v>
                </c:pt>
                <c:pt idx="14">
                  <c:v>7</c:v>
                </c:pt>
                <c:pt idx="15">
                  <c:v>9</c:v>
                </c:pt>
                <c:pt idx="16">
                  <c:v>11</c:v>
                </c:pt>
                <c:pt idx="17">
                  <c:v>12</c:v>
                </c:pt>
                <c:pt idx="18">
                  <c:v>15</c:v>
                </c:pt>
              </c:numCache>
            </c:numRef>
          </c:val>
          <c:smooth val="0"/>
          <c:extLst>
            <c:ext xmlns:c16="http://schemas.microsoft.com/office/drawing/2014/chart" uri="{C3380CC4-5D6E-409C-BE32-E72D297353CC}">
              <c16:uniqueId val="{00000008-6CF1-4A06-9A32-396853C63B8D}"/>
            </c:ext>
          </c:extLst>
        </c:ser>
        <c:ser>
          <c:idx val="3"/>
          <c:order val="3"/>
          <c:tx>
            <c:strRef>
              <c:f>'ART scale up'!$F$2</c:f>
              <c:strCache>
                <c:ptCount val="1"/>
                <c:pt idx="0">
                  <c:v>%PLHIV on ART - Upper</c:v>
                </c:pt>
              </c:strCache>
            </c:strRef>
          </c:tx>
          <c:spPr>
            <a:ln>
              <a:noFill/>
            </a:ln>
          </c:spPr>
          <c:marker>
            <c:symbol val="dash"/>
            <c:size val="8"/>
            <c:spPr>
              <a:solidFill>
                <a:sysClr val="windowText" lastClr="000000"/>
              </a:solidFill>
              <a:ln>
                <a:solidFill>
                  <a:sysClr val="windowText" lastClr="000000"/>
                </a:solidFill>
              </a:ln>
            </c:spPr>
          </c:marker>
          <c:cat>
            <c:numRef>
              <c:f>'ART scale up'!$B$3:$B$21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'ART scale up'!$F$3:$F$21</c:f>
              <c:numCache>
                <c:formatCode>#,##0</c:formatCode>
                <c:ptCount val="19"/>
                <c:pt idx="0">
                  <c:v>0</c:v>
                </c:pt>
                <c:pt idx="1">
                  <c:v>0</c:v>
                </c:pt>
                <c:pt idx="2">
                  <c:v>0</c:v>
                </c:pt>
                <c:pt idx="3">
                  <c:v>0</c:v>
                </c:pt>
                <c:pt idx="4">
                  <c:v>0</c:v>
                </c:pt>
                <c:pt idx="5">
                  <c:v>0</c:v>
                </c:pt>
                <c:pt idx="6">
                  <c:v>2</c:v>
                </c:pt>
                <c:pt idx="7">
                  <c:v>2</c:v>
                </c:pt>
                <c:pt idx="8">
                  <c:v>3</c:v>
                </c:pt>
                <c:pt idx="9">
                  <c:v>4</c:v>
                </c:pt>
                <c:pt idx="10">
                  <c:v>4</c:v>
                </c:pt>
                <c:pt idx="11">
                  <c:v>5</c:v>
                </c:pt>
                <c:pt idx="12">
                  <c:v>6</c:v>
                </c:pt>
                <c:pt idx="13">
                  <c:v>7</c:v>
                </c:pt>
                <c:pt idx="14">
                  <c:v>10</c:v>
                </c:pt>
                <c:pt idx="15">
                  <c:v>12</c:v>
                </c:pt>
                <c:pt idx="16">
                  <c:v>15</c:v>
                </c:pt>
                <c:pt idx="17">
                  <c:v>17</c:v>
                </c:pt>
                <c:pt idx="18">
                  <c:v>20</c:v>
                </c:pt>
              </c:numCache>
            </c:numRef>
          </c:val>
          <c:smooth val="0"/>
          <c:extLst>
            <c:ext xmlns:c16="http://schemas.microsoft.com/office/drawing/2014/chart" uri="{C3380CC4-5D6E-409C-BE32-E72D297353CC}">
              <c16:uniqueId val="{00000009-6CF1-4A06-9A32-396853C63B8D}"/>
            </c:ext>
          </c:extLst>
        </c:ser>
        <c:dLbls>
          <c:showLegendKey val="0"/>
          <c:showVal val="0"/>
          <c:showCatName val="0"/>
          <c:showSerName val="0"/>
          <c:showPercent val="0"/>
          <c:showBubbleSize val="0"/>
        </c:dLbls>
        <c:hiLowLines/>
        <c:marker val="1"/>
        <c:smooth val="0"/>
        <c:axId val="229176832"/>
        <c:axId val="229121408"/>
      </c:lineChart>
      <c:catAx>
        <c:axId val="228724096"/>
        <c:scaling>
          <c:orientation val="minMax"/>
        </c:scaling>
        <c:delete val="0"/>
        <c:axPos val="b"/>
        <c:numFmt formatCode="General" sourceLinked="1"/>
        <c:majorTickMark val="out"/>
        <c:minorTickMark val="none"/>
        <c:tickLblPos val="nextTo"/>
        <c:crossAx val="229119104"/>
        <c:crosses val="autoZero"/>
        <c:auto val="1"/>
        <c:lblAlgn val="ctr"/>
        <c:lblOffset val="100"/>
        <c:noMultiLvlLbl val="0"/>
      </c:catAx>
      <c:valAx>
        <c:axId val="22911910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layout>
            <c:manualLayout>
              <c:xMode val="edge"/>
              <c:yMode val="edge"/>
              <c:x val="0"/>
              <c:y val="0.27698421254372096"/>
            </c:manualLayout>
          </c:layout>
          <c:overlay val="0"/>
        </c:title>
        <c:numFmt formatCode="#,##0" sourceLinked="0"/>
        <c:majorTickMark val="out"/>
        <c:minorTickMark val="none"/>
        <c:tickLblPos val="nextTo"/>
        <c:crossAx val="228724096"/>
        <c:crosses val="autoZero"/>
        <c:crossBetween val="between"/>
      </c:valAx>
      <c:valAx>
        <c:axId val="229121408"/>
        <c:scaling>
          <c:orientation val="minMax"/>
          <c:max val="100"/>
          <c:min val="0"/>
        </c:scaling>
        <c:delete val="0"/>
        <c:axPos val="r"/>
        <c:title>
          <c:tx>
            <c:rich>
              <a:bodyPr rot="-5400000" vert="horz"/>
              <a:lstStyle/>
              <a:p>
                <a:pPr>
                  <a:defRPr/>
                </a:pPr>
                <a:r>
                  <a:rPr lang="en-US"/>
                  <a:t>ART coverage (%)</a:t>
                </a:r>
              </a:p>
            </c:rich>
          </c:tx>
          <c:overlay val="0"/>
        </c:title>
        <c:numFmt formatCode="#,##0" sourceLinked="1"/>
        <c:majorTickMark val="out"/>
        <c:minorTickMark val="none"/>
        <c:tickLblPos val="nextTo"/>
        <c:crossAx val="229176832"/>
        <c:crosses val="max"/>
        <c:crossBetween val="between"/>
        <c:majorUnit val="20"/>
      </c:valAx>
      <c:catAx>
        <c:axId val="229176832"/>
        <c:scaling>
          <c:orientation val="minMax"/>
        </c:scaling>
        <c:delete val="1"/>
        <c:axPos val="b"/>
        <c:numFmt formatCode="General" sourceLinked="1"/>
        <c:majorTickMark val="out"/>
        <c:minorTickMark val="none"/>
        <c:tickLblPos val="nextTo"/>
        <c:crossAx val="229121408"/>
        <c:crosses val="autoZero"/>
        <c:auto val="1"/>
        <c:lblAlgn val="ctr"/>
        <c:lblOffset val="100"/>
        <c:noMultiLvlLbl val="0"/>
      </c:catAx>
    </c:plotArea>
    <c:legend>
      <c:legendPos val="b"/>
      <c:legendEntry>
        <c:idx val="2"/>
        <c:delete val="1"/>
      </c:legendEntry>
      <c:legendEntry>
        <c:idx val="3"/>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5.3529142387486517E-2"/>
          <c:w val="0.74971237970253723"/>
          <c:h val="0.73676899857365574"/>
        </c:manualLayout>
      </c:layout>
      <c:barChart>
        <c:barDir val="col"/>
        <c:grouping val="clustered"/>
        <c:varyColors val="0"/>
        <c:ser>
          <c:idx val="0"/>
          <c:order val="0"/>
          <c:tx>
            <c:strRef>
              <c:f>IDN_13!$B$3</c:f>
              <c:strCache>
                <c:ptCount val="1"/>
                <c:pt idx="0">
                  <c:v>Estimate</c:v>
                </c:pt>
              </c:strCache>
            </c:strRef>
          </c:tx>
          <c:spPr>
            <a:solidFill>
              <a:srgbClr val="00A99A"/>
            </a:solidFill>
          </c:spPr>
          <c:invertIfNegative val="0"/>
          <c:dLbls>
            <c:dLbl>
              <c:idx val="0"/>
              <c:tx>
                <c:rich>
                  <a:bodyPr/>
                  <a:lstStyle/>
                  <a:p>
                    <a:r>
                      <a:rPr lang="en-US"/>
                      <a:t> 12,000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C6F-4E13-B6BE-BBE6D5FC404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IDN_13!$B$4:$B$6</c:f>
              <c:numCache>
                <c:formatCode>General</c:formatCode>
                <c:ptCount val="3"/>
                <c:pt idx="0" formatCode="_(* #,##0_);_(* \(#,##0\);_(* &quot;-&quot;??_);_(@_)">
                  <c:v>11797</c:v>
                </c:pt>
              </c:numCache>
            </c:numRef>
          </c:val>
          <c:extLst>
            <c:ext xmlns:c16="http://schemas.microsoft.com/office/drawing/2014/chart" uri="{C3380CC4-5D6E-409C-BE32-E72D297353CC}">
              <c16:uniqueId val="{00000001-EC6F-4E13-B6BE-BBE6D5FC404B}"/>
            </c:ext>
          </c:extLst>
        </c:ser>
        <c:ser>
          <c:idx val="3"/>
          <c:order val="3"/>
          <c:tx>
            <c:strRef>
              <c:f>IDN_13!$E$3</c:f>
              <c:strCache>
                <c:ptCount val="1"/>
                <c:pt idx="0">
                  <c:v>Number of pregnant women
 receiving PMTCT</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6F-4E13-B6BE-BBE6D5FC404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IDN_13!$E$4:$E$6</c:f>
              <c:numCache>
                <c:formatCode>_(* #,##0_);_(* \(#,##0\);_(* "-"??_);_(@_)</c:formatCode>
                <c:ptCount val="3"/>
                <c:pt idx="1">
                  <c:v>1818</c:v>
                </c:pt>
              </c:numCache>
            </c:numRef>
          </c:val>
          <c:extLst>
            <c:ext xmlns:c16="http://schemas.microsoft.com/office/drawing/2014/chart" uri="{C3380CC4-5D6E-409C-BE32-E72D297353CC}">
              <c16:uniqueId val="{00000003-EC6F-4E13-B6BE-BBE6D5FC404B}"/>
            </c:ext>
          </c:extLst>
        </c:ser>
        <c:dLbls>
          <c:showLegendKey val="0"/>
          <c:showVal val="0"/>
          <c:showCatName val="0"/>
          <c:showSerName val="0"/>
          <c:showPercent val="0"/>
          <c:showBubbleSize val="0"/>
        </c:dLbls>
        <c:gapWidth val="90"/>
        <c:overlap val="100"/>
        <c:axId val="228815616"/>
        <c:axId val="228817152"/>
      </c:barChart>
      <c:barChart>
        <c:barDir val="col"/>
        <c:grouping val="clustered"/>
        <c:varyColors val="0"/>
        <c:ser>
          <c:idx val="4"/>
          <c:order val="4"/>
          <c:tx>
            <c:strRef>
              <c:f>IDN_13!$F$3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6F-4E13-B6BE-BBE6D5FC404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IDN_13!$F$4:$F$6</c:f>
              <c:numCache>
                <c:formatCode>General</c:formatCode>
                <c:ptCount val="3"/>
                <c:pt idx="2" formatCode="#,##0">
                  <c:v>15</c:v>
                </c:pt>
              </c:numCache>
            </c:numRef>
          </c:val>
          <c:extLst>
            <c:ext xmlns:c16="http://schemas.microsoft.com/office/drawing/2014/chart" uri="{C3380CC4-5D6E-409C-BE32-E72D297353CC}">
              <c16:uniqueId val="{00000005-EC6F-4E13-B6BE-BBE6D5FC404B}"/>
            </c:ext>
          </c:extLst>
        </c:ser>
        <c:dLbls>
          <c:showLegendKey val="0"/>
          <c:showVal val="0"/>
          <c:showCatName val="0"/>
          <c:showSerName val="0"/>
          <c:showPercent val="0"/>
          <c:showBubbleSize val="0"/>
        </c:dLbls>
        <c:gapWidth val="90"/>
        <c:axId val="228821248"/>
        <c:axId val="228819328"/>
      </c:barChart>
      <c:lineChart>
        <c:grouping val="standard"/>
        <c:varyColors val="0"/>
        <c:ser>
          <c:idx val="1"/>
          <c:order val="1"/>
          <c:tx>
            <c:strRef>
              <c:f>IDN_13!$C$3</c:f>
              <c:strCache>
                <c:ptCount val="1"/>
                <c:pt idx="0">
                  <c:v>Lower estimate</c:v>
                </c:pt>
              </c:strCache>
            </c:strRef>
          </c:tx>
          <c:marker>
            <c:symbol val="dash"/>
            <c:size val="10"/>
            <c:spPr>
              <a:solidFill>
                <a:sysClr val="windowText" lastClr="000000"/>
              </a:solidFill>
              <a:ln>
                <a:solidFill>
                  <a:sysClr val="windowText" lastClr="00000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EC6F-4E13-B6BE-BBE6D5FC404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IDN_13!$A$4:$A$6</c:f>
              <c:strCache>
                <c:ptCount val="3"/>
                <c:pt idx="0">
                  <c:v>Estimated number 
of pregnant women 
living with HIV</c:v>
                </c:pt>
                <c:pt idx="1">
                  <c:v>Number of 
pregnant women
receiving ARVs</c:v>
                </c:pt>
                <c:pt idx="2">
                  <c:v>PMTCT coverage (%)</c:v>
                </c:pt>
              </c:strCache>
            </c:strRef>
          </c:cat>
          <c:val>
            <c:numRef>
              <c:f>IDN_13!$C$4:$C$6</c:f>
              <c:numCache>
                <c:formatCode>General</c:formatCode>
                <c:ptCount val="3"/>
                <c:pt idx="0" formatCode="_(* #,##0_);_(* \(#,##0\);_(* &quot;-&quot;??_);_(@_)">
                  <c:v>10077</c:v>
                </c:pt>
              </c:numCache>
            </c:numRef>
          </c:val>
          <c:smooth val="0"/>
          <c:extLst>
            <c:ext xmlns:c16="http://schemas.microsoft.com/office/drawing/2014/chart" uri="{C3380CC4-5D6E-409C-BE32-E72D297353CC}">
              <c16:uniqueId val="{00000007-EC6F-4E13-B6BE-BBE6D5FC404B}"/>
            </c:ext>
          </c:extLst>
        </c:ser>
        <c:ser>
          <c:idx val="2"/>
          <c:order val="2"/>
          <c:tx>
            <c:strRef>
              <c:f>IDN_13!$D$3</c:f>
              <c:strCache>
                <c:ptCount val="1"/>
                <c:pt idx="0">
                  <c:v>Upper estimate</c:v>
                </c:pt>
              </c:strCache>
            </c:strRef>
          </c:tx>
          <c:marker>
            <c:symbol val="dash"/>
            <c:size val="10"/>
            <c:spPr>
              <a:solidFill>
                <a:schemeClr val="tx1"/>
              </a:solidFill>
              <a:ln>
                <a:solidFill>
                  <a:sysClr val="windowText" lastClr="000000"/>
                </a:solidFill>
              </a:ln>
            </c:spPr>
          </c:marker>
          <c:cat>
            <c:strRef>
              <c:f>IDN_13!$A$4:$A$6</c:f>
              <c:strCache>
                <c:ptCount val="3"/>
                <c:pt idx="0">
                  <c:v>Estimated number 
of pregnant women 
living with HIV</c:v>
                </c:pt>
                <c:pt idx="1">
                  <c:v>Number of 
pregnant women
receiving ARVs</c:v>
                </c:pt>
                <c:pt idx="2">
                  <c:v>PMTCT coverage (%)</c:v>
                </c:pt>
              </c:strCache>
            </c:strRef>
          </c:cat>
          <c:val>
            <c:numRef>
              <c:f>IDN_13!$D$4:$D$6</c:f>
              <c:numCache>
                <c:formatCode>General</c:formatCode>
                <c:ptCount val="3"/>
                <c:pt idx="0" formatCode="_(* #,##0_);_(* \(#,##0\);_(* &quot;-&quot;??_);_(@_)">
                  <c:v>13794</c:v>
                </c:pt>
              </c:numCache>
            </c:numRef>
          </c:val>
          <c:smooth val="0"/>
          <c:extLst>
            <c:ext xmlns:c16="http://schemas.microsoft.com/office/drawing/2014/chart" uri="{C3380CC4-5D6E-409C-BE32-E72D297353CC}">
              <c16:uniqueId val="{00000008-EC6F-4E13-B6BE-BBE6D5FC404B}"/>
            </c:ext>
          </c:extLst>
        </c:ser>
        <c:dLbls>
          <c:showLegendKey val="0"/>
          <c:showVal val="0"/>
          <c:showCatName val="0"/>
          <c:showSerName val="0"/>
          <c:showPercent val="0"/>
          <c:showBubbleSize val="0"/>
        </c:dLbls>
        <c:hiLowLines/>
        <c:marker val="1"/>
        <c:smooth val="0"/>
        <c:axId val="228815616"/>
        <c:axId val="228817152"/>
      </c:lineChart>
      <c:lineChart>
        <c:grouping val="standard"/>
        <c:varyColors val="0"/>
        <c:ser>
          <c:idx val="5"/>
          <c:order val="5"/>
          <c:tx>
            <c:strRef>
              <c:f>IDN_13!$G$3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EC6F-4E13-B6BE-BBE6D5FC404B}"/>
              </c:ext>
            </c:extLst>
          </c:dPt>
          <c:cat>
            <c:strRef>
              <c:f>IDN_13!$A$4:$A$6</c:f>
              <c:strCache>
                <c:ptCount val="3"/>
                <c:pt idx="0">
                  <c:v>Estimated number 
of pregnant women 
living with HIV</c:v>
                </c:pt>
                <c:pt idx="1">
                  <c:v>Number of 
pregnant women
receiving ARVs</c:v>
                </c:pt>
                <c:pt idx="2">
                  <c:v>PMTCT coverage (%)</c:v>
                </c:pt>
              </c:strCache>
            </c:strRef>
          </c:cat>
          <c:val>
            <c:numRef>
              <c:f>IDN_13!$G$4:$G$6</c:f>
              <c:numCache>
                <c:formatCode>General</c:formatCode>
                <c:ptCount val="3"/>
                <c:pt idx="2" formatCode="#,##0">
                  <c:v>13</c:v>
                </c:pt>
              </c:numCache>
            </c:numRef>
          </c:val>
          <c:smooth val="0"/>
          <c:extLst>
            <c:ext xmlns:c16="http://schemas.microsoft.com/office/drawing/2014/chart" uri="{C3380CC4-5D6E-409C-BE32-E72D297353CC}">
              <c16:uniqueId val="{0000000A-EC6F-4E13-B6BE-BBE6D5FC404B}"/>
            </c:ext>
          </c:extLst>
        </c:ser>
        <c:ser>
          <c:idx val="6"/>
          <c:order val="6"/>
          <c:tx>
            <c:strRef>
              <c:f>IDN_13!$H$3</c:f>
              <c:strCache>
                <c:ptCount val="1"/>
                <c:pt idx="0">
                  <c:v>ART Upper estimate</c:v>
                </c:pt>
              </c:strCache>
            </c:strRef>
          </c:tx>
          <c:marker>
            <c:symbol val="dash"/>
            <c:size val="10"/>
            <c:spPr>
              <a:solidFill>
                <a:schemeClr val="tx1"/>
              </a:solidFill>
              <a:ln>
                <a:solidFill>
                  <a:sysClr val="windowText" lastClr="000000"/>
                </a:solidFill>
              </a:ln>
            </c:spPr>
          </c:marker>
          <c:cat>
            <c:strRef>
              <c:f>IDN_13!$A$4:$A$6</c:f>
              <c:strCache>
                <c:ptCount val="3"/>
                <c:pt idx="0">
                  <c:v>Estimated number 
of pregnant women 
living with HIV</c:v>
                </c:pt>
                <c:pt idx="1">
                  <c:v>Number of 
pregnant women
receiving ARVs</c:v>
                </c:pt>
                <c:pt idx="2">
                  <c:v>PMTCT coverage (%)</c:v>
                </c:pt>
              </c:strCache>
            </c:strRef>
          </c:cat>
          <c:val>
            <c:numRef>
              <c:f>IDN_13!$H$4:$H$6</c:f>
              <c:numCache>
                <c:formatCode>General</c:formatCode>
                <c:ptCount val="3"/>
                <c:pt idx="2" formatCode="#,##0">
                  <c:v>18</c:v>
                </c:pt>
              </c:numCache>
            </c:numRef>
          </c:val>
          <c:smooth val="0"/>
          <c:extLst>
            <c:ext xmlns:c16="http://schemas.microsoft.com/office/drawing/2014/chart" uri="{C3380CC4-5D6E-409C-BE32-E72D297353CC}">
              <c16:uniqueId val="{0000000B-EC6F-4E13-B6BE-BBE6D5FC404B}"/>
            </c:ext>
          </c:extLst>
        </c:ser>
        <c:dLbls>
          <c:showLegendKey val="0"/>
          <c:showVal val="0"/>
          <c:showCatName val="0"/>
          <c:showSerName val="0"/>
          <c:showPercent val="0"/>
          <c:showBubbleSize val="0"/>
        </c:dLbls>
        <c:hiLowLines/>
        <c:marker val="1"/>
        <c:smooth val="0"/>
        <c:axId val="228821248"/>
        <c:axId val="228819328"/>
      </c:lineChart>
      <c:catAx>
        <c:axId val="228815616"/>
        <c:scaling>
          <c:orientation val="minMax"/>
        </c:scaling>
        <c:delete val="0"/>
        <c:axPos val="b"/>
        <c:numFmt formatCode="General" sourceLinked="0"/>
        <c:majorTickMark val="out"/>
        <c:minorTickMark val="none"/>
        <c:tickLblPos val="nextTo"/>
        <c:crossAx val="228817152"/>
        <c:crosses val="autoZero"/>
        <c:auto val="1"/>
        <c:lblAlgn val="ctr"/>
        <c:lblOffset val="100"/>
        <c:noMultiLvlLbl val="0"/>
      </c:catAx>
      <c:valAx>
        <c:axId val="22881715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8815616"/>
        <c:crosses val="autoZero"/>
        <c:crossBetween val="between"/>
      </c:valAx>
      <c:valAx>
        <c:axId val="228819328"/>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8821248"/>
        <c:crosses val="max"/>
        <c:crossBetween val="between"/>
        <c:majorUnit val="20"/>
      </c:valAx>
      <c:catAx>
        <c:axId val="228821248"/>
        <c:scaling>
          <c:orientation val="minMax"/>
        </c:scaling>
        <c:delete val="1"/>
        <c:axPos val="b"/>
        <c:numFmt formatCode="General" sourceLinked="1"/>
        <c:majorTickMark val="out"/>
        <c:minorTickMark val="none"/>
        <c:tickLblPos val="nextTo"/>
        <c:crossAx val="228819328"/>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IBBS Group B</a:t>
            </a:r>
          </a:p>
        </c:rich>
      </c:tx>
      <c:overlay val="0"/>
    </c:title>
    <c:autoTitleDeleted val="0"/>
    <c:plotArea>
      <c:layout>
        <c:manualLayout>
          <c:layoutTarget val="inner"/>
          <c:xMode val="edge"/>
          <c:yMode val="edge"/>
          <c:x val="0.15857314084939314"/>
          <c:y val="0.22275078243958479"/>
          <c:w val="0.7784138149542924"/>
          <c:h val="0.60929066196674697"/>
        </c:manualLayout>
      </c:layout>
      <c:barChart>
        <c:barDir val="col"/>
        <c:grouping val="clustered"/>
        <c:varyColors val="0"/>
        <c:ser>
          <c:idx val="2"/>
          <c:order val="0"/>
          <c:tx>
            <c:strRef>
              <c:f>'HIV Prev KP'!$K$5</c:f>
              <c:strCache>
                <c:ptCount val="1"/>
                <c:pt idx="0">
                  <c:v>2009</c:v>
                </c:pt>
              </c:strCache>
            </c:strRef>
          </c:tx>
          <c:spPr>
            <a:solidFill>
              <a:srgbClr val="00AEEF"/>
            </a:solidFill>
            <a:ln w="38100">
              <a:noFill/>
            </a:ln>
          </c:spPr>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0DF-4EA5-A554-1C7064C83642}"/>
                </c:ext>
              </c:extLst>
            </c:dLbl>
            <c:dLbl>
              <c:idx val="1"/>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0DF-4EA5-A554-1C7064C83642}"/>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0DF-4EA5-A554-1C7064C83642}"/>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KP'!$K$6:$K$9</c:f>
              <c:numCache>
                <c:formatCode>0.0</c:formatCode>
                <c:ptCount val="4"/>
                <c:pt idx="0">
                  <c:v>27</c:v>
                </c:pt>
                <c:pt idx="1">
                  <c:v>7</c:v>
                </c:pt>
                <c:pt idx="2" formatCode="General">
                  <c:v>9.1</c:v>
                </c:pt>
                <c:pt idx="3">
                  <c:v>8</c:v>
                </c:pt>
              </c:numCache>
            </c:numRef>
          </c:val>
          <c:extLst>
            <c:ext xmlns:c16="http://schemas.microsoft.com/office/drawing/2014/chart" uri="{C3380CC4-5D6E-409C-BE32-E72D297353CC}">
              <c16:uniqueId val="{00000003-F1D1-4EF9-9FCA-71E90BCEC8B6}"/>
            </c:ext>
          </c:extLst>
        </c:ser>
        <c:ser>
          <c:idx val="0"/>
          <c:order val="1"/>
          <c:tx>
            <c:strRef>
              <c:f>'HIV Prev KP'!$L$5</c:f>
              <c:strCache>
                <c:ptCount val="1"/>
                <c:pt idx="0">
                  <c:v>2013</c:v>
                </c:pt>
              </c:strCache>
            </c:strRef>
          </c:tx>
          <c:spPr>
            <a:solidFill>
              <a:srgbClr val="88C540"/>
            </a:solidFill>
            <a:ln w="38100">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KP'!$J$6:$J$9</c:f>
              <c:strCache>
                <c:ptCount val="4"/>
                <c:pt idx="0">
                  <c:v>PWID</c:v>
                </c:pt>
                <c:pt idx="1">
                  <c:v>MSM</c:v>
                </c:pt>
                <c:pt idx="2">
                  <c:v>TG</c:v>
                </c:pt>
                <c:pt idx="3">
                  <c:v>Direct FSW</c:v>
                </c:pt>
              </c:strCache>
            </c:strRef>
          </c:cat>
          <c:val>
            <c:numRef>
              <c:f>'HIV Prev KP'!$L$6:$L$9</c:f>
              <c:numCache>
                <c:formatCode>General</c:formatCode>
                <c:ptCount val="4"/>
                <c:pt idx="0">
                  <c:v>39.200000000000003</c:v>
                </c:pt>
                <c:pt idx="1">
                  <c:v>12.8</c:v>
                </c:pt>
                <c:pt idx="2">
                  <c:v>7.4</c:v>
                </c:pt>
                <c:pt idx="3">
                  <c:v>7.2</c:v>
                </c:pt>
              </c:numCache>
            </c:numRef>
          </c:val>
          <c:extLst>
            <c:ext xmlns:c16="http://schemas.microsoft.com/office/drawing/2014/chart" uri="{C3380CC4-5D6E-409C-BE32-E72D297353CC}">
              <c16:uniqueId val="{00000004-F1D1-4EF9-9FCA-71E90BCEC8B6}"/>
            </c:ext>
          </c:extLst>
        </c:ser>
        <c:dLbls>
          <c:showLegendKey val="0"/>
          <c:showVal val="0"/>
          <c:showCatName val="0"/>
          <c:showSerName val="0"/>
          <c:showPercent val="0"/>
          <c:showBubbleSize val="0"/>
        </c:dLbls>
        <c:gapWidth val="250"/>
        <c:overlap val="-10"/>
        <c:axId val="45174144"/>
        <c:axId val="45175936"/>
      </c:barChart>
      <c:catAx>
        <c:axId val="45174144"/>
        <c:scaling>
          <c:orientation val="minMax"/>
        </c:scaling>
        <c:delete val="0"/>
        <c:axPos val="b"/>
        <c:majorGridlines>
          <c:spPr>
            <a:ln w="6350">
              <a:solidFill>
                <a:srgbClr val="8064A2">
                  <a:lumMod val="20000"/>
                  <a:lumOff val="80000"/>
                </a:srgbClr>
              </a:solidFill>
              <a:prstDash val="sysDash"/>
            </a:ln>
          </c:spPr>
        </c:majorGridlines>
        <c:numFmt formatCode="General" sourceLinked="1"/>
        <c:majorTickMark val="none"/>
        <c:minorTickMark val="none"/>
        <c:tickLblPos val="nextTo"/>
        <c:spPr>
          <a:ln>
            <a:noFill/>
          </a:ln>
        </c:spPr>
        <c:crossAx val="45175936"/>
        <c:crosses val="autoZero"/>
        <c:auto val="1"/>
        <c:lblAlgn val="ctr"/>
        <c:lblOffset val="100"/>
        <c:noMultiLvlLbl val="0"/>
      </c:catAx>
      <c:valAx>
        <c:axId val="45175936"/>
        <c:scaling>
          <c:orientation val="minMax"/>
          <c:max val="60"/>
          <c:min val="0"/>
        </c:scaling>
        <c:delete val="0"/>
        <c:axPos val="l"/>
        <c:majorGridlines>
          <c:spPr>
            <a:ln w="6350">
              <a:solidFill>
                <a:srgbClr val="8064A2">
                  <a:lumMod val="20000"/>
                  <a:lumOff val="80000"/>
                </a:srgbClr>
              </a:solidFill>
              <a:prstDash val="sysDash"/>
            </a:ln>
          </c:spPr>
        </c:majorGridlines>
        <c:title>
          <c:tx>
            <c:rich>
              <a:bodyPr rot="0" vert="horz"/>
              <a:lstStyle/>
              <a:p>
                <a:pPr>
                  <a:defRPr/>
                </a:pPr>
                <a:r>
                  <a:rPr lang="en-US"/>
                  <a:t>%</a:t>
                </a:r>
              </a:p>
            </c:rich>
          </c:tx>
          <c:layout>
            <c:manualLayout>
              <c:xMode val="edge"/>
              <c:yMode val="edge"/>
              <c:x val="0.12746993058641826"/>
              <c:y val="0.19132951203087628"/>
            </c:manualLayout>
          </c:layout>
          <c:overlay val="0"/>
        </c:title>
        <c:numFmt formatCode="0" sourceLinked="0"/>
        <c:majorTickMark val="none"/>
        <c:minorTickMark val="none"/>
        <c:tickLblPos val="nextTo"/>
        <c:spPr>
          <a:ln>
            <a:noFill/>
          </a:ln>
        </c:spPr>
        <c:crossAx val="45174144"/>
        <c:crosses val="autoZero"/>
        <c:crossBetween val="between"/>
        <c:majorUnit val="20"/>
      </c:valAx>
      <c:spPr>
        <a:ln>
          <a:noFill/>
        </a:ln>
      </c:spPr>
    </c:plotArea>
    <c:legend>
      <c:legendPos val="t"/>
      <c:overlay val="0"/>
    </c:legend>
    <c:plotVisOnly val="1"/>
    <c:dispBlanksAs val="span"/>
    <c:showDLblsOverMax val="0"/>
  </c:chart>
  <c:spPr>
    <a:ln w="28575">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Indonesia!$W$32:$W$33</c:f>
              <c:strCache>
                <c:ptCount val="2"/>
                <c:pt idx="0">
                  <c:v>National </c:v>
                </c:pt>
                <c:pt idx="1">
                  <c:v>Jakarta</c:v>
                </c:pt>
              </c:strCache>
            </c:strRef>
          </c:cat>
          <c:val>
            <c:numRef>
              <c:f>Indonesia!$X$32:$X$33</c:f>
              <c:numCache>
                <c:formatCode>General</c:formatCode>
                <c:ptCount val="2"/>
                <c:pt idx="0">
                  <c:v>24.8</c:v>
                </c:pt>
                <c:pt idx="1">
                  <c:v>34</c:v>
                </c:pt>
              </c:numCache>
            </c:numRef>
          </c:val>
          <c:extLst>
            <c:ext xmlns:c16="http://schemas.microsoft.com/office/drawing/2014/chart" uri="{C3380CC4-5D6E-409C-BE32-E72D297353CC}">
              <c16:uniqueId val="{00000000-9BCF-4206-AF69-476A73F56A3C}"/>
            </c:ext>
          </c:extLst>
        </c:ser>
        <c:dLbls>
          <c:showLegendKey val="0"/>
          <c:showVal val="0"/>
          <c:showCatName val="0"/>
          <c:showSerName val="0"/>
          <c:showPercent val="0"/>
          <c:showBubbleSize val="0"/>
        </c:dLbls>
        <c:gapWidth val="25"/>
        <c:axId val="43051648"/>
        <c:axId val="43188608"/>
      </c:barChart>
      <c:catAx>
        <c:axId val="43051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3188608"/>
        <c:crosses val="autoZero"/>
        <c:auto val="1"/>
        <c:lblAlgn val="ctr"/>
        <c:lblOffset val="800"/>
        <c:noMultiLvlLbl val="0"/>
      </c:catAx>
      <c:valAx>
        <c:axId val="43188608"/>
        <c:scaling>
          <c:orientation val="minMax"/>
          <c:max val="50"/>
          <c:min val="0"/>
        </c:scaling>
        <c:delete val="1"/>
        <c:axPos val="t"/>
        <c:numFmt formatCode="General" sourceLinked="1"/>
        <c:majorTickMark val="out"/>
        <c:minorTickMark val="none"/>
        <c:tickLblPos val="nextTo"/>
        <c:crossAx val="43051648"/>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0.08481</cdr:x>
      <cdr:y>0.89822</cdr:y>
    </cdr:from>
    <cdr:to>
      <cdr:x>0.83863</cdr:x>
      <cdr:y>0.98219</cdr:y>
    </cdr:to>
    <cdr:sp macro="" textlink="">
      <cdr:nvSpPr>
        <cdr:cNvPr id="2" name="TextBox 1"/>
        <cdr:cNvSpPr txBox="1"/>
      </cdr:nvSpPr>
      <cdr:spPr>
        <a:xfrm xmlns:a="http://schemas.openxmlformats.org/drawingml/2006/main">
          <a:off x="685835" y="3362329"/>
          <a:ext cx="6095965" cy="314327"/>
        </a:xfrm>
        <a:prstGeom xmlns:a="http://schemas.openxmlformats.org/drawingml/2006/main" prst="rect">
          <a:avLst/>
        </a:prstGeom>
        <a:ln xmlns:a="http://schemas.openxmlformats.org/drawingml/2006/main">
          <a:solidFill>
            <a:schemeClr val="bg1">
              <a:lumMod val="50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pitchFamily="34" charset="0"/>
              <a:cs typeface="Arial" pitchFamily="34" charset="0"/>
            </a:rPr>
            <a:t>* consistent</a:t>
          </a:r>
          <a:r>
            <a:rPr lang="en-US" sz="1200" baseline="0" dirty="0">
              <a:latin typeface="Arial" pitchFamily="34" charset="0"/>
              <a:cs typeface="Arial" pitchFamily="34" charset="0"/>
            </a:rPr>
            <a:t> condom use in the last week;    ** consistent condom use in the last month</a:t>
          </a:r>
          <a:endParaRPr lang="th-TH" sz="12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0.07626</cdr:x>
      <cdr:y>0.89503</cdr:y>
    </cdr:from>
    <cdr:to>
      <cdr:x>0.85952</cdr:x>
      <cdr:y>0.96613</cdr:y>
    </cdr:to>
    <cdr:sp macro="" textlink="">
      <cdr:nvSpPr>
        <cdr:cNvPr id="2" name="TextBox 2"/>
        <cdr:cNvSpPr txBox="1"/>
      </cdr:nvSpPr>
      <cdr:spPr>
        <a:xfrm xmlns:a="http://schemas.openxmlformats.org/drawingml/2006/main">
          <a:off x="633412" y="3716965"/>
          <a:ext cx="6505575" cy="29527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bg1">
              <a:lumMod val="65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a:latin typeface="Arial" pitchFamily="34" charset="0"/>
              <a:cs typeface="Arial" pitchFamily="34" charset="0"/>
            </a:rPr>
            <a:t>* number of males who sold sex to MSM;     ** number of male clients among </a:t>
          </a:r>
          <a:r>
            <a:rPr lang="en-US" sz="1200" baseline="0">
              <a:latin typeface="Arial" pitchFamily="34" charset="0"/>
              <a:cs typeface="Arial" pitchFamily="34" charset="0"/>
            </a:rPr>
            <a:t> Waria</a:t>
          </a:r>
          <a:endParaRPr lang="th-TH" sz="1200">
            <a:latin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0.89431</cdr:x>
      <cdr:y>0.13263</cdr:y>
    </cdr:from>
    <cdr:to>
      <cdr:x>1</cdr:x>
      <cdr:y>0.27815</cdr:y>
    </cdr:to>
    <cdr:sp macro="" textlink="">
      <cdr:nvSpPr>
        <cdr:cNvPr id="4" name="TextBox 3"/>
        <cdr:cNvSpPr txBox="1"/>
      </cdr:nvSpPr>
      <cdr:spPr>
        <a:xfrm xmlns:a="http://schemas.openxmlformats.org/drawingml/2006/main">
          <a:off x="8215313" y="8334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04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250708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3137206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553606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860067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100156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76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99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199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75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112877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42</a:t>
            </a:fld>
            <a:endParaRPr lang="en-US"/>
          </a:p>
        </p:txBody>
      </p:sp>
    </p:spTree>
    <p:extLst>
      <p:ext uri="{BB962C8B-B14F-4D97-AF65-F5344CB8AC3E}">
        <p14:creationId xmlns:p14="http://schemas.microsoft.com/office/powerpoint/2010/main" val="345841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48</a:t>
            </a:fld>
            <a:endParaRPr lang="en-US"/>
          </a:p>
        </p:txBody>
      </p:sp>
    </p:spTree>
    <p:extLst>
      <p:ext uri="{BB962C8B-B14F-4D97-AF65-F5344CB8AC3E}">
        <p14:creationId xmlns:p14="http://schemas.microsoft.com/office/powerpoint/2010/main" val="4094140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49</a:t>
            </a:fld>
            <a:endParaRPr lang="en-US"/>
          </a:p>
        </p:txBody>
      </p:sp>
    </p:spTree>
    <p:extLst>
      <p:ext uri="{BB962C8B-B14F-4D97-AF65-F5344CB8AC3E}">
        <p14:creationId xmlns:p14="http://schemas.microsoft.com/office/powerpoint/2010/main" val="1748341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51</a:t>
            </a:fld>
            <a:endParaRPr lang="en-US"/>
          </a:p>
        </p:txBody>
      </p:sp>
    </p:spTree>
    <p:extLst>
      <p:ext uri="{BB962C8B-B14F-4D97-AF65-F5344CB8AC3E}">
        <p14:creationId xmlns:p14="http://schemas.microsoft.com/office/powerpoint/2010/main" val="3989729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53</a:t>
            </a:fld>
            <a:endParaRPr lang="en-US"/>
          </a:p>
        </p:txBody>
      </p:sp>
    </p:spTree>
    <p:extLst>
      <p:ext uri="{BB962C8B-B14F-4D97-AF65-F5344CB8AC3E}">
        <p14:creationId xmlns:p14="http://schemas.microsoft.com/office/powerpoint/2010/main" val="1776630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55</a:t>
            </a:fld>
            <a:endParaRPr lang="en-US"/>
          </a:p>
        </p:txBody>
      </p:sp>
    </p:spTree>
    <p:extLst>
      <p:ext uri="{BB962C8B-B14F-4D97-AF65-F5344CB8AC3E}">
        <p14:creationId xmlns:p14="http://schemas.microsoft.com/office/powerpoint/2010/main" val="2641433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449286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4459">
              <a:defRPr/>
            </a:pPr>
            <a:endParaRPr lang="en-GB" b="0"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288F76-ABC8-45E4-A7BD-E658DF7FCD40}" type="slidenum">
              <a:rPr kumimoji="0" lang="th-TH" sz="1200" b="0" i="0" u="none" strike="noStrike" kern="1200" cap="none" spc="0" normalizeH="0" baseline="0" noProof="0" smtClean="0">
                <a:ln>
                  <a:noFill/>
                </a:ln>
                <a:solidFill>
                  <a:prstClr val="black"/>
                </a:solidFill>
                <a:effectLst/>
                <a:uLnTx/>
                <a:uFillTx/>
                <a:latin typeface="Calibri"/>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th-TH" sz="1200" b="0" i="0" u="none" strike="noStrike" kern="1200" cap="none" spc="0" normalizeH="0" baseline="0" noProof="0">
              <a:ln>
                <a:noFill/>
              </a:ln>
              <a:solidFill>
                <a:prstClr val="black"/>
              </a:solidFill>
              <a:effectLst/>
              <a:uLnTx/>
              <a:uFillTx/>
              <a:latin typeface="Calibri"/>
              <a:ea typeface="+mn-ea"/>
              <a:cs typeface="Cordia New" panose="020B0304020202020204" pitchFamily="34" charset="-34"/>
            </a:endParaRPr>
          </a:p>
        </p:txBody>
      </p:sp>
    </p:spTree>
    <p:extLst>
      <p:ext uri="{BB962C8B-B14F-4D97-AF65-F5344CB8AC3E}">
        <p14:creationId xmlns:p14="http://schemas.microsoft.com/office/powerpoint/2010/main" val="162589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70</a:t>
            </a:fld>
            <a:endParaRPr lang="en-US"/>
          </a:p>
        </p:txBody>
      </p:sp>
    </p:spTree>
    <p:extLst>
      <p:ext uri="{BB962C8B-B14F-4D97-AF65-F5344CB8AC3E}">
        <p14:creationId xmlns:p14="http://schemas.microsoft.com/office/powerpoint/2010/main" val="257024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680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7" name="Google Shape;517;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53734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938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786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5.xml"/><Relationship Id="rId1" Type="http://schemas.openxmlformats.org/officeDocument/2006/relationships/themeOverride" Target="../theme/themeOverride9.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0.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1.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2.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3.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4.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5.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3.xml"/><Relationship Id="rId1" Type="http://schemas.openxmlformats.org/officeDocument/2006/relationships/themeOverride" Target="../theme/themeOverride1.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3.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4.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6.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7.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88"/>
        <p:cNvGrpSpPr/>
        <p:nvPr/>
      </p:nvGrpSpPr>
      <p:grpSpPr>
        <a:xfrm>
          <a:off x="0" y="0"/>
          <a:ext cx="0" cy="0"/>
          <a:chOff x="0" y="0"/>
          <a:chExt cx="0" cy="0"/>
        </a:xfrm>
      </p:grpSpPr>
      <p:sp>
        <p:nvSpPr>
          <p:cNvPr id="289" name="Google Shape;289;p48"/>
          <p:cNvSpPr txBox="1">
            <a:spLocks noGrp="1"/>
          </p:cNvSpPr>
          <p:nvPr>
            <p:ph type="body" idx="1"/>
          </p:nvPr>
        </p:nvSpPr>
        <p:spPr>
          <a:xfrm>
            <a:off x="660338" y="5929331"/>
            <a:ext cx="10198197" cy="788737"/>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48"/>
          <p:cNvSpPr txBox="1">
            <a:spLocks noGrp="1"/>
          </p:cNvSpPr>
          <p:nvPr>
            <p:ph type="body" idx="2"/>
          </p:nvPr>
        </p:nvSpPr>
        <p:spPr>
          <a:xfrm>
            <a:off x="660338" y="1571612"/>
            <a:ext cx="10769700" cy="400052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8"/>
          <p:cNvSpPr txBox="1">
            <a:spLocks noGrp="1"/>
          </p:cNvSpPr>
          <p:nvPr>
            <p:ph type="body" idx="3"/>
          </p:nvPr>
        </p:nvSpPr>
        <p:spPr>
          <a:xfrm>
            <a:off x="660333" y="5572140"/>
            <a:ext cx="10769704" cy="357190"/>
          </a:xfrm>
          <a:prstGeom prst="rect">
            <a:avLst/>
          </a:prstGeom>
          <a:noFill/>
          <a:ln>
            <a:noFill/>
          </a:ln>
        </p:spPr>
        <p:txBody>
          <a:bodyPr spcFirstLastPara="1" wrap="square" lIns="91425" tIns="45700" rIns="91425" bIns="45700" anchor="t" anchorCtr="0"/>
          <a:lstStyle>
            <a:lvl1pPr marL="457200" marR="0" lvl="0" indent="-22860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8"/>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7856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58882620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918122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04134529"/>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881874699"/>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Tree>
    <p:extLst>
      <p:ext uri="{BB962C8B-B14F-4D97-AF65-F5344CB8AC3E}">
        <p14:creationId xmlns:p14="http://schemas.microsoft.com/office/powerpoint/2010/main" val="1547170843"/>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359464637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endParaRPr lang="th-TH" sz="1800"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9521388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257689363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CE34AF6-B99F-4998-9EFE-79F9FF7AED7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972654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9A89330-3AB6-4CD8-8F28-6322241E3B8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381863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72ADF5B-B043-4A3D-8754-79096499BEA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73040577"/>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066BFE7-352A-4516-B202-657E07A0671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3593671"/>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E25B873-DB15-4E51-9128-A90C2DCF88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89700431"/>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406B6320-1B31-421B-AC8C-36BA56882A7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81573920"/>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44E7D12-1011-4EBE-8944-A53D5F2F039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615396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F78ADB19-0AB1-4A20-BBA7-4782F3D7A3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7530232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FBD6B5F-59AD-422D-A325-F87DCFC640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472882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5845613-47D0-4D7F-9152-CF8044F1764D}" type="datetime1">
              <a:rPr lang="en-US" smtClean="0">
                <a:ea typeface="ＭＳ Ｐゴシック" charset="-128"/>
                <a:cs typeface="Cordia New" pitchFamily="34" charset="-34"/>
              </a:rPr>
              <a:pPr defTabSz="457200" fontAlgn="base">
                <a:spcBef>
                  <a:spcPct val="0"/>
                </a:spcBef>
                <a:spcAft>
                  <a:spcPct val="0"/>
                </a:spcAft>
                <a:defRPr/>
              </a:pPr>
              <a:t>9/14/2020</a:t>
            </a:fld>
            <a:endParaRPr lang="en-US">
              <a:ea typeface="ＭＳ Ｐゴシック" charset="-128"/>
              <a:cs typeface="Cordia New" pitchFamily="34" charset="-34"/>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solidFill>
                  <a:prstClr val="black"/>
                </a:solidFill>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defRPr>
            </a:lvl1pPr>
          </a:lstStyle>
          <a:p>
            <a:pPr defTabSz="457200" fontAlgn="base">
              <a:spcBef>
                <a:spcPct val="0"/>
              </a:spcBef>
              <a:spcAft>
                <a:spcPct val="0"/>
              </a:spcAft>
              <a:defRPr/>
            </a:pPr>
            <a:fld id="{F48997B0-05C9-4CF0-954B-59D54BCBC850}" type="slidenum">
              <a:rPr lang="en-US" sz="1800" smtClean="0">
                <a:ea typeface="ＭＳ Ｐゴシック" charset="-128"/>
              </a:rPr>
              <a:pPr defTabSz="457200" fontAlgn="base">
                <a:spcBef>
                  <a:spcPct val="0"/>
                </a:spcBef>
                <a:spcAft>
                  <a:spcPct val="0"/>
                </a:spcAft>
                <a:defRPr/>
              </a:pPr>
              <a:t>‹#›</a:t>
            </a:fld>
            <a:endParaRPr lang="en-US" sz="1800">
              <a:ea typeface="ＭＳ Ｐゴシック" charset="-128"/>
            </a:endParaRPr>
          </a:p>
        </p:txBody>
      </p:sp>
    </p:spTree>
    <p:extLst>
      <p:ext uri="{BB962C8B-B14F-4D97-AF65-F5344CB8AC3E}">
        <p14:creationId xmlns:p14="http://schemas.microsoft.com/office/powerpoint/2010/main" val="24490024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2497662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9424939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8D7C9C1-C5FB-475F-9D8C-375F6777181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3177799"/>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179361871"/>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245597453"/>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70391006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620024404"/>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51673711"/>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646124197"/>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4916078"/>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2512986"/>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3507218"/>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6575228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2C4660C-B8DC-4E4D-A54C-17746FFE3F5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92412958"/>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84731646"/>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434757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3179790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54675190"/>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7645623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2553548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6979761"/>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7430501"/>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706622"/>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07754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75ECE391-F292-44DC-B32B-F41B972831F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808361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9565173"/>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8968023"/>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5"/>
            <a:ext cx="10769700" cy="3448055"/>
          </a:xfrm>
          <a:prstGeom prst="rect">
            <a:avLst/>
          </a:prstGeom>
        </p:spPr>
        <p:txBody>
          <a:bodyPr lIns="91425" tIns="45714" rIns="91425" bIns="45714">
            <a:normAutofit/>
          </a:bodyPr>
          <a:lstStyle>
            <a:lvl1pPr marL="533315" marR="0" indent="-533315" algn="l" defTabSz="9142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128" indent="0" algn="ctr">
              <a:buNone/>
              <a:defRPr>
                <a:solidFill>
                  <a:schemeClr val="tx1">
                    <a:tint val="75000"/>
                  </a:schemeClr>
                </a:solidFill>
              </a:defRPr>
            </a:lvl2pPr>
            <a:lvl3pPr marL="914252" indent="0" algn="ctr">
              <a:buNone/>
              <a:defRPr>
                <a:solidFill>
                  <a:schemeClr val="tx1">
                    <a:tint val="75000"/>
                  </a:schemeClr>
                </a:solidFill>
              </a:defRPr>
            </a:lvl3pPr>
            <a:lvl4pPr marL="1371380" indent="0" algn="ctr">
              <a:buNone/>
              <a:defRPr>
                <a:solidFill>
                  <a:schemeClr val="tx1">
                    <a:tint val="75000"/>
                  </a:schemeClr>
                </a:solidFill>
              </a:defRPr>
            </a:lvl4pPr>
            <a:lvl5pPr marL="1828508" indent="0" algn="ctr">
              <a:buNone/>
              <a:defRPr>
                <a:solidFill>
                  <a:schemeClr val="tx1">
                    <a:tint val="75000"/>
                  </a:schemeClr>
                </a:solidFill>
              </a:defRPr>
            </a:lvl5pPr>
            <a:lvl6pPr marL="2285635" indent="0" algn="ctr">
              <a:buNone/>
              <a:defRPr>
                <a:solidFill>
                  <a:schemeClr val="tx1">
                    <a:tint val="75000"/>
                  </a:schemeClr>
                </a:solidFill>
              </a:defRPr>
            </a:lvl6pPr>
            <a:lvl7pPr marL="2742761" indent="0" algn="ctr">
              <a:buNone/>
              <a:defRPr>
                <a:solidFill>
                  <a:schemeClr val="tx1">
                    <a:tint val="75000"/>
                  </a:schemeClr>
                </a:solidFill>
              </a:defRPr>
            </a:lvl7pPr>
            <a:lvl8pPr marL="3199887" indent="0" algn="ctr">
              <a:buNone/>
              <a:defRPr>
                <a:solidFill>
                  <a:schemeClr val="tx1">
                    <a:tint val="75000"/>
                  </a:schemeClr>
                </a:solidFill>
              </a:defRPr>
            </a:lvl8pPr>
            <a:lvl9pPr marL="36570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1529329616"/>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387175255"/>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3291803098"/>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425" tIns="45714" rIns="91425" bIns="4571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2031568517"/>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54474582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812209145"/>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anchor="ctr"/>
          <a:lstStyle/>
          <a:p>
            <a:pPr algn="ctr" defTabSz="914252">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425" tIns="45714" rIns="91425" bIns="4571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425" tIns="45714" rIns="91425" bIns="4571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425" tIns="45714" rIns="91425" bIns="4571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2562764893"/>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36"/>
            <a:ext cx="10198197" cy="788737"/>
          </a:xfrm>
          <a:prstGeom prst="rect">
            <a:avLst/>
          </a:prstGeom>
        </p:spPr>
        <p:txBody>
          <a:bodyPr lIns="91425" tIns="45714" rIns="91425" bIns="4571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425" tIns="45714" rIns="91425" bIns="4571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425" tIns="45714" rIns="91425" bIns="4571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2407440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C00CEA7E-8B56-4B62-A667-82EE9206C91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04784159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DE6EE92-F350-43C8-9E97-730AB88D03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38199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450D7E4-5F40-4353-9B39-EEE547ACD20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5485967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7390536-0270-4C0D-84E5-9948DAAA74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0599088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cs typeface="Arial" pitchFamily="34" charset="0"/>
              </a:rPr>
              <a:t>HIV and AIDS</a:t>
            </a:r>
            <a:endParaRPr lang="th-TH" sz="3600" b="1">
              <a:solidFill>
                <a:prstClr val="white"/>
              </a:solidFill>
              <a:ea typeface="ＭＳ Ｐゴシック" charset="-128"/>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ea typeface="ＭＳ Ｐゴシック" charset="-128"/>
                <a:cs typeface="Arial" pitchFamily="34" charset="0"/>
              </a:rPr>
              <a:t>Data Hub for Asia-Pacific</a:t>
            </a:r>
            <a:endParaRPr lang="th-TH" sz="3500" kern="700" dirty="0">
              <a:solidFill>
                <a:srgbClr val="21416C"/>
              </a:solidFill>
              <a:ea typeface="ＭＳ Ｐゴシック" charset="-128"/>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ea typeface="ＭＳ Ｐゴシック" charset="-128"/>
                <a:cs typeface="Arial" pitchFamily="34" charset="0"/>
              </a:rPr>
              <a:t>Review in slides</a:t>
            </a:r>
            <a:endParaRPr lang="th-TH" sz="2600" kern="700" dirty="0">
              <a:solidFill>
                <a:srgbClr val="21416C"/>
              </a:solidFill>
              <a:ea typeface="ＭＳ Ｐゴシック" charset="-128"/>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97347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811116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D8A6E20D-BE0A-4438-8931-716AC483E45B}" type="slidenum">
              <a:rPr lang="th-TH"/>
              <a:pPr/>
              <a:t>‹#›</a:t>
            </a:fld>
            <a:endParaRPr lang="th-TH"/>
          </a:p>
        </p:txBody>
      </p:sp>
    </p:spTree>
    <p:extLst>
      <p:ext uri="{BB962C8B-B14F-4D97-AF65-F5344CB8AC3E}">
        <p14:creationId xmlns:p14="http://schemas.microsoft.com/office/powerpoint/2010/main" val="6955359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90FD049-8DD9-49CE-9708-12D8E8D53618}" type="slidenum">
              <a:rPr lang="th-TH"/>
              <a:pPr/>
              <a:t>‹#›</a:t>
            </a:fld>
            <a:endParaRPr lang="th-TH"/>
          </a:p>
        </p:txBody>
      </p:sp>
    </p:spTree>
    <p:extLst>
      <p:ext uri="{BB962C8B-B14F-4D97-AF65-F5344CB8AC3E}">
        <p14:creationId xmlns:p14="http://schemas.microsoft.com/office/powerpoint/2010/main" val="335537546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A66D930-B12D-449E-AB85-5DBA07E47763}" type="slidenum">
              <a:rPr lang="th-TH"/>
              <a:pPr/>
              <a:t>‹#›</a:t>
            </a:fld>
            <a:endParaRPr lang="th-TH"/>
          </a:p>
        </p:txBody>
      </p:sp>
    </p:spTree>
    <p:extLst>
      <p:ext uri="{BB962C8B-B14F-4D97-AF65-F5344CB8AC3E}">
        <p14:creationId xmlns:p14="http://schemas.microsoft.com/office/powerpoint/2010/main" val="116610067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7D023F92-6C0E-48DB-BE7E-E1551ED0484F}" type="slidenum">
              <a:rPr lang="th-TH"/>
              <a:pPr/>
              <a:t>‹#›</a:t>
            </a:fld>
            <a:endParaRPr lang="th-TH"/>
          </a:p>
        </p:txBody>
      </p:sp>
    </p:spTree>
    <p:extLst>
      <p:ext uri="{BB962C8B-B14F-4D97-AF65-F5344CB8AC3E}">
        <p14:creationId xmlns:p14="http://schemas.microsoft.com/office/powerpoint/2010/main" val="420472796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F62A3D9F-6471-4DB5-BC63-339456BCCE28}" type="slidenum">
              <a:rPr lang="th-TH"/>
              <a:pPr/>
              <a:t>‹#›</a:t>
            </a:fld>
            <a:endParaRPr lang="th-TH"/>
          </a:p>
        </p:txBody>
      </p:sp>
    </p:spTree>
    <p:extLst>
      <p:ext uri="{BB962C8B-B14F-4D97-AF65-F5344CB8AC3E}">
        <p14:creationId xmlns:p14="http://schemas.microsoft.com/office/powerpoint/2010/main" val="419930288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502EA1D-3866-4FCC-B9B0-A1BEA74E9A12}" type="slidenum">
              <a:rPr lang="th-TH"/>
              <a:pPr/>
              <a:t>‹#›</a:t>
            </a:fld>
            <a:endParaRPr lang="th-TH"/>
          </a:p>
        </p:txBody>
      </p:sp>
    </p:spTree>
    <p:extLst>
      <p:ext uri="{BB962C8B-B14F-4D97-AF65-F5344CB8AC3E}">
        <p14:creationId xmlns:p14="http://schemas.microsoft.com/office/powerpoint/2010/main" val="400637561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B89959-C552-4698-9984-28F8E19001AF}" type="slidenum">
              <a:rPr lang="th-TH"/>
              <a:pPr/>
              <a:t>‹#›</a:t>
            </a:fld>
            <a:endParaRPr lang="th-TH"/>
          </a:p>
        </p:txBody>
      </p:sp>
    </p:spTree>
    <p:extLst>
      <p:ext uri="{BB962C8B-B14F-4D97-AF65-F5344CB8AC3E}">
        <p14:creationId xmlns:p14="http://schemas.microsoft.com/office/powerpoint/2010/main" val="49630859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93BB4B8B-33A0-4789-B001-FDB9FCAFDFD1}" type="slidenum">
              <a:rPr lang="th-TH"/>
              <a:pPr/>
              <a:t>‹#›</a:t>
            </a:fld>
            <a:endParaRPr lang="th-TH"/>
          </a:p>
        </p:txBody>
      </p:sp>
    </p:spTree>
    <p:extLst>
      <p:ext uri="{BB962C8B-B14F-4D97-AF65-F5344CB8AC3E}">
        <p14:creationId xmlns:p14="http://schemas.microsoft.com/office/powerpoint/2010/main" val="421262035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C1686FBB-9831-46E6-9981-230720176647}" type="slidenum">
              <a:rPr lang="th-TH"/>
              <a:pPr/>
              <a:t>‹#›</a:t>
            </a:fld>
            <a:endParaRPr lang="th-TH"/>
          </a:p>
        </p:txBody>
      </p:sp>
    </p:spTree>
    <p:extLst>
      <p:ext uri="{BB962C8B-B14F-4D97-AF65-F5344CB8AC3E}">
        <p14:creationId xmlns:p14="http://schemas.microsoft.com/office/powerpoint/2010/main" val="4187633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822C89E7-66CC-4752-855B-4906FA3CC489}" type="slidenum">
              <a:rPr lang="th-TH"/>
              <a:pPr/>
              <a:t>‹#›</a:t>
            </a:fld>
            <a:endParaRPr lang="th-TH"/>
          </a:p>
        </p:txBody>
      </p:sp>
    </p:spTree>
    <p:extLst>
      <p:ext uri="{BB962C8B-B14F-4D97-AF65-F5344CB8AC3E}">
        <p14:creationId xmlns:p14="http://schemas.microsoft.com/office/powerpoint/2010/main" val="187089484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E3CF5CA1-0E0C-4B9F-B7C2-149D7BEEBC49}" type="slidenum">
              <a:rPr lang="th-TH"/>
              <a:pPr/>
              <a:t>‹#›</a:t>
            </a:fld>
            <a:endParaRPr lang="th-TH"/>
          </a:p>
        </p:txBody>
      </p:sp>
    </p:spTree>
    <p:extLst>
      <p:ext uri="{BB962C8B-B14F-4D97-AF65-F5344CB8AC3E}">
        <p14:creationId xmlns:p14="http://schemas.microsoft.com/office/powerpoint/2010/main" val="11147588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BEFA153-8D7F-4725-A54A-8AA873547D1A}" type="slidenum">
              <a:rPr lang="th-TH"/>
              <a:pPr/>
              <a:t>‹#›</a:t>
            </a:fld>
            <a:endParaRPr lang="th-TH"/>
          </a:p>
        </p:txBody>
      </p:sp>
    </p:spTree>
    <p:extLst>
      <p:ext uri="{BB962C8B-B14F-4D97-AF65-F5344CB8AC3E}">
        <p14:creationId xmlns:p14="http://schemas.microsoft.com/office/powerpoint/2010/main" val="417547795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2CFEFD5F-7D2C-414B-A0FF-4EE489A8E4A0}" type="slidenum">
              <a:rPr lang="th-TH"/>
              <a:pPr/>
              <a:t>‹#›</a:t>
            </a:fld>
            <a:endParaRPr lang="th-TH"/>
          </a:p>
        </p:txBody>
      </p:sp>
    </p:spTree>
    <p:extLst>
      <p:ext uri="{BB962C8B-B14F-4D97-AF65-F5344CB8AC3E}">
        <p14:creationId xmlns:p14="http://schemas.microsoft.com/office/powerpoint/2010/main" val="388459347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DB33342-68E8-4399-AB68-F53A101C26C2}" type="slidenum">
              <a:rPr lang="th-TH"/>
              <a:pPr/>
              <a:t>‹#›</a:t>
            </a:fld>
            <a:endParaRPr lang="th-TH"/>
          </a:p>
        </p:txBody>
      </p:sp>
    </p:spTree>
    <p:extLst>
      <p:ext uri="{BB962C8B-B14F-4D97-AF65-F5344CB8AC3E}">
        <p14:creationId xmlns:p14="http://schemas.microsoft.com/office/powerpoint/2010/main" val="364535150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F9AAE4B8-992D-40C5-BBFE-E50A646FA9E9}" type="slidenum">
              <a:rPr lang="th-TH"/>
              <a:pPr/>
              <a:t>‹#›</a:t>
            </a:fld>
            <a:endParaRPr lang="th-TH"/>
          </a:p>
        </p:txBody>
      </p:sp>
    </p:spTree>
    <p:extLst>
      <p:ext uri="{BB962C8B-B14F-4D97-AF65-F5344CB8AC3E}">
        <p14:creationId xmlns:p14="http://schemas.microsoft.com/office/powerpoint/2010/main" val="383350749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C4B7C14A-1A31-42AF-A895-AB06819613D6}" type="slidenum">
              <a:rPr lang="th-TH"/>
              <a:pPr/>
              <a:t>‹#›</a:t>
            </a:fld>
            <a:endParaRPr lang="th-TH"/>
          </a:p>
        </p:txBody>
      </p:sp>
    </p:spTree>
    <p:extLst>
      <p:ext uri="{BB962C8B-B14F-4D97-AF65-F5344CB8AC3E}">
        <p14:creationId xmlns:p14="http://schemas.microsoft.com/office/powerpoint/2010/main" val="206168125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F85D373-0DC3-44ED-9C1A-51829019E23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420203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E850323-ED6B-4761-ABB3-A6F2FC5E0FC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0888366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8E6C547D-351B-4D6F-A8AC-214AFBB2880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3912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9A753DF5-DDDE-469F-AA5A-FCF676D57CA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26886473"/>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7C44C12-9506-45AF-AF04-F131831DCA4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6314126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D06B109-FA3E-4F2E-95AA-93DD2E5294E5}"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0160413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C9C146AD-1A44-4697-B83A-9BD12F73D5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143909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A91636E2-C123-405B-BCE7-EC7576A2E49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536092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63110543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8583386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15555905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63317656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114505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5132772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409197116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61627868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6659092"/>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203834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3211103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4553460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60310"/>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067591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402606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029080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98983251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427325160"/>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41945274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02842162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89297593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92233571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663006319"/>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71127858"/>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87446134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781882654"/>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21378666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600091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666265416"/>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876927144"/>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9631750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4696012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3441032"/>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545283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784279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867000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4371380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6251069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3469988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859477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533400" marR="0" lvl="0" indent="-533400" algn="l" defTabSz="914400"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689083407"/>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4165867015"/>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485178040"/>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10406011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4996518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93131984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30"/>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Tree>
    <p:extLst>
      <p:ext uri="{BB962C8B-B14F-4D97-AF65-F5344CB8AC3E}">
        <p14:creationId xmlns:p14="http://schemas.microsoft.com/office/powerpoint/2010/main" val="380440681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248681934"/>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7"/>
        <p:cNvGrpSpPr/>
        <p:nvPr/>
      </p:nvGrpSpPr>
      <p:grpSpPr>
        <a:xfrm>
          <a:off x="0" y="0"/>
          <a:ext cx="0" cy="0"/>
          <a:chOff x="0" y="0"/>
          <a:chExt cx="0" cy="0"/>
        </a:xfrm>
      </p:grpSpPr>
      <p:sp>
        <p:nvSpPr>
          <p:cNvPr id="248" name="Google Shape;248;p41"/>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49" name="Google Shape;249;p41"/>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0" name="Google Shape;250;p41"/>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2998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51"/>
        <p:cNvGrpSpPr/>
        <p:nvPr/>
      </p:nvGrpSpPr>
      <p:grpSpPr>
        <a:xfrm>
          <a:off x="0" y="0"/>
          <a:ext cx="0" cy="0"/>
          <a:chOff x="0" y="0"/>
          <a:chExt cx="0" cy="0"/>
        </a:xfrm>
      </p:grpSpPr>
      <p:sp>
        <p:nvSpPr>
          <p:cNvPr id="252" name="Google Shape;252;p42"/>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92568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3"/>
        <p:cNvGrpSpPr/>
        <p:nvPr/>
      </p:nvGrpSpPr>
      <p:grpSpPr>
        <a:xfrm>
          <a:off x="0" y="0"/>
          <a:ext cx="0" cy="0"/>
          <a:chOff x="0" y="0"/>
          <a:chExt cx="0" cy="0"/>
        </a:xfrm>
      </p:grpSpPr>
      <p:sp>
        <p:nvSpPr>
          <p:cNvPr id="254" name="Google Shape;254;p43"/>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55" name="Google Shape;255;p43"/>
          <p:cNvSpPr txBox="1">
            <a:spLocks noGrp="1"/>
          </p:cNvSpPr>
          <p:nvPr>
            <p:ph type="subTitle" idx="1"/>
          </p:nvPr>
        </p:nvSpPr>
        <p:spPr>
          <a:xfrm>
            <a:off x="660338" y="1978291"/>
            <a:ext cx="10769700" cy="3448055"/>
          </a:xfrm>
          <a:prstGeom prst="rect">
            <a:avLst/>
          </a:prstGeom>
          <a:noFill/>
          <a:ln>
            <a:noFill/>
          </a:ln>
        </p:spPr>
        <p:txBody>
          <a:bodyPr spcFirstLastPara="1" wrap="square" lIns="91425" tIns="45700" rIns="91425" bIns="45700"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6" name="Google Shape;256;p43"/>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57" name="Google Shape;257;p43"/>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8" name="Google Shape;258;p43"/>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08488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259"/>
        <p:cNvGrpSpPr/>
        <p:nvPr/>
      </p:nvGrpSpPr>
      <p:grpSpPr>
        <a:xfrm>
          <a:off x="0" y="0"/>
          <a:ext cx="0" cy="0"/>
          <a:chOff x="0" y="0"/>
          <a:chExt cx="0" cy="0"/>
        </a:xfrm>
      </p:grpSpPr>
      <p:sp>
        <p:nvSpPr>
          <p:cNvPr id="260" name="Google Shape;260;p44"/>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1" name="Google Shape;261;p44"/>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2" name="Google Shape;262;p44"/>
          <p:cNvSpPr txBox="1">
            <a:spLocks noGrp="1"/>
          </p:cNvSpPr>
          <p:nvPr>
            <p:ph type="body" idx="1"/>
          </p:nvPr>
        </p:nvSpPr>
        <p:spPr>
          <a:xfrm>
            <a:off x="660338" y="1978289"/>
            <a:ext cx="107697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44"/>
          <p:cNvSpPr txBox="1">
            <a:spLocks noGrp="1"/>
          </p:cNvSpPr>
          <p:nvPr>
            <p:ph type="body" idx="2"/>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4" name="Google Shape;264;p44"/>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16134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65"/>
        <p:cNvGrpSpPr/>
        <p:nvPr/>
      </p:nvGrpSpPr>
      <p:grpSpPr>
        <a:xfrm>
          <a:off x="0" y="0"/>
          <a:ext cx="0" cy="0"/>
          <a:chOff x="0" y="0"/>
          <a:chExt cx="0" cy="0"/>
        </a:xfrm>
      </p:grpSpPr>
      <p:sp>
        <p:nvSpPr>
          <p:cNvPr id="266" name="Google Shape;266;p45"/>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67" name="Google Shape;267;p45"/>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68" name="Google Shape;268;p45"/>
          <p:cNvSpPr txBox="1">
            <a:spLocks noGrp="1"/>
          </p:cNvSpPr>
          <p:nvPr>
            <p:ph type="body" idx="1"/>
          </p:nvPr>
        </p:nvSpPr>
        <p:spPr>
          <a:xfrm>
            <a:off x="660335"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45"/>
          <p:cNvSpPr txBox="1">
            <a:spLocks noGrp="1"/>
          </p:cNvSpPr>
          <p:nvPr>
            <p:ph type="body" idx="2"/>
          </p:nvPr>
        </p:nvSpPr>
        <p:spPr>
          <a:xfrm>
            <a:off x="6150037" y="1978289"/>
            <a:ext cx="5280000" cy="34480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45"/>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45"/>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00828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2"/>
        <p:cNvGrpSpPr/>
        <p:nvPr/>
      </p:nvGrpSpPr>
      <p:grpSpPr>
        <a:xfrm>
          <a:off x="0" y="0"/>
          <a:ext cx="0" cy="0"/>
          <a:chOff x="0" y="0"/>
          <a:chExt cx="0" cy="0"/>
        </a:xfrm>
      </p:grpSpPr>
      <p:sp>
        <p:nvSpPr>
          <p:cNvPr id="273" name="Google Shape;273;p46"/>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74" name="Google Shape;274;p46"/>
          <p:cNvSpPr txBox="1">
            <a:spLocks noGrp="1"/>
          </p:cNvSpPr>
          <p:nvPr>
            <p:ph type="title"/>
          </p:nvPr>
        </p:nvSpPr>
        <p:spPr>
          <a:xfrm>
            <a:off x="226475" y="1571612"/>
            <a:ext cx="11203563" cy="504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75" name="Google Shape;275;p46"/>
          <p:cNvSpPr txBox="1">
            <a:spLocks noGrp="1"/>
          </p:cNvSpPr>
          <p:nvPr>
            <p:ph type="body" idx="1"/>
          </p:nvPr>
        </p:nvSpPr>
        <p:spPr>
          <a:xfrm>
            <a:off x="660335"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Google Shape;276;p46"/>
          <p:cNvSpPr txBox="1">
            <a:spLocks noGrp="1"/>
          </p:cNvSpPr>
          <p:nvPr>
            <p:ph type="body" idx="2"/>
          </p:nvPr>
        </p:nvSpPr>
        <p:spPr>
          <a:xfrm>
            <a:off x="660335"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7" name="Google Shape;277;p46"/>
          <p:cNvSpPr txBox="1">
            <a:spLocks noGrp="1"/>
          </p:cNvSpPr>
          <p:nvPr>
            <p:ph type="body" idx="3"/>
          </p:nvPr>
        </p:nvSpPr>
        <p:spPr>
          <a:xfrm>
            <a:off x="6150037" y="2500305"/>
            <a:ext cx="5280000" cy="2926039"/>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46"/>
          <p:cNvSpPr txBox="1">
            <a:spLocks noGrp="1"/>
          </p:cNvSpPr>
          <p:nvPr>
            <p:ph type="body" idx="4"/>
          </p:nvPr>
        </p:nvSpPr>
        <p:spPr>
          <a:xfrm>
            <a:off x="6150037" y="1978289"/>
            <a:ext cx="5280000" cy="522000"/>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46"/>
          <p:cNvSpPr txBox="1">
            <a:spLocks noGrp="1"/>
          </p:cNvSpPr>
          <p:nvPr>
            <p:ph type="body" idx="5"/>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0" name="Google Shape;280;p46"/>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18548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1"/>
        <p:cNvGrpSpPr/>
        <p:nvPr/>
      </p:nvGrpSpPr>
      <p:grpSpPr>
        <a:xfrm>
          <a:off x="0" y="0"/>
          <a:ext cx="0" cy="0"/>
          <a:chOff x="0" y="0"/>
          <a:chExt cx="0" cy="0"/>
        </a:xfrm>
      </p:grpSpPr>
      <p:sp>
        <p:nvSpPr>
          <p:cNvPr id="282" name="Google Shape;282;p47"/>
          <p:cNvSpPr/>
          <p:nvPr/>
        </p:nvSpPr>
        <p:spPr>
          <a:xfrm>
            <a:off x="0" y="1628775"/>
            <a:ext cx="239184" cy="649288"/>
          </a:xfrm>
          <a:prstGeom prst="rect">
            <a:avLst/>
          </a:prstGeom>
          <a:solidFill>
            <a:srgbClr val="C100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283" name="Google Shape;283;p47"/>
          <p:cNvSpPr txBox="1">
            <a:spLocks noGrp="1"/>
          </p:cNvSpPr>
          <p:nvPr>
            <p:ph type="title"/>
          </p:nvPr>
        </p:nvSpPr>
        <p:spPr>
          <a:xfrm>
            <a:off x="226475" y="1571612"/>
            <a:ext cx="4440765" cy="121444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84" name="Google Shape;284;p47"/>
          <p:cNvSpPr txBox="1">
            <a:spLocks noGrp="1"/>
          </p:cNvSpPr>
          <p:nvPr>
            <p:ph type="body" idx="1"/>
          </p:nvPr>
        </p:nvSpPr>
        <p:spPr>
          <a:xfrm>
            <a:off x="4857741" y="1571613"/>
            <a:ext cx="6572296" cy="3854733"/>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47"/>
          <p:cNvSpPr txBox="1">
            <a:spLocks noGrp="1"/>
          </p:cNvSpPr>
          <p:nvPr>
            <p:ph type="body" idx="2"/>
          </p:nvPr>
        </p:nvSpPr>
        <p:spPr>
          <a:xfrm>
            <a:off x="660334" y="2857496"/>
            <a:ext cx="4006905" cy="2571768"/>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6" name="Google Shape;286;p47"/>
          <p:cNvSpPr txBox="1">
            <a:spLocks noGrp="1"/>
          </p:cNvSpPr>
          <p:nvPr>
            <p:ph type="body" idx="3"/>
          </p:nvPr>
        </p:nvSpPr>
        <p:spPr>
          <a:xfrm>
            <a:off x="660338" y="5429265"/>
            <a:ext cx="10198196" cy="1288803"/>
          </a:xfrm>
          <a:prstGeom prst="rect">
            <a:avLst/>
          </a:prstGeom>
          <a:noFill/>
          <a:ln>
            <a:noFill/>
          </a:ln>
        </p:spPr>
        <p:txBody>
          <a:bodyPr spcFirstLastPara="1" wrap="square" lIns="91425" tIns="45700" rIns="91425" bIns="45700" anchor="b" anchorCtr="0"/>
          <a:lstStyle>
            <a:lvl1pPr marL="457200" marR="0" lvl="0"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2pPr>
            <a:lvl3pPr marL="1371600" marR="0" lvl="2"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3pPr>
            <a:lvl4pPr marL="1828800" marR="0" lvl="3"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4pPr>
            <a:lvl5pPr marL="2286000" marR="0" lvl="4" indent="-273050" algn="l" rtl="0">
              <a:spcBef>
                <a:spcPts val="14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47"/>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81848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7.png"/><Relationship Id="rId5" Type="http://schemas.openxmlformats.org/officeDocument/2006/relationships/slideLayout" Target="../slideLayouts/slideLayout65.xml"/><Relationship Id="rId10"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image" Target="../media/image7.png"/><Relationship Id="rId5" Type="http://schemas.openxmlformats.org/officeDocument/2006/relationships/slideLayout" Target="../slideLayouts/slideLayout73.xml"/><Relationship Id="rId10" Type="http://schemas.openxmlformats.org/officeDocument/2006/relationships/image" Target="../media/image6.png"/><Relationship Id="rId4" Type="http://schemas.openxmlformats.org/officeDocument/2006/relationships/slideLayout" Target="../slideLayouts/slideLayout7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4.png"/><Relationship Id="rId5" Type="http://schemas.openxmlformats.org/officeDocument/2006/relationships/slideLayout" Target="../slideLayouts/slideLayout81.xml"/><Relationship Id="rId10" Type="http://schemas.openxmlformats.org/officeDocument/2006/relationships/image" Target="../media/image3.png"/><Relationship Id="rId4" Type="http://schemas.openxmlformats.org/officeDocument/2006/relationships/slideLayout" Target="../slideLayouts/slideLayout8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image" Target="../media/image4.png"/><Relationship Id="rId5" Type="http://schemas.openxmlformats.org/officeDocument/2006/relationships/slideLayout" Target="../slideLayouts/slideLayout89.xml"/><Relationship Id="rId10" Type="http://schemas.openxmlformats.org/officeDocument/2006/relationships/image" Target="../media/image3.png"/><Relationship Id="rId4" Type="http://schemas.openxmlformats.org/officeDocument/2006/relationships/slideLayout" Target="../slideLayouts/slideLayout8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4.png"/><Relationship Id="rId5" Type="http://schemas.openxmlformats.org/officeDocument/2006/relationships/slideLayout" Target="../slideLayouts/slideLayout97.xml"/><Relationship Id="rId10"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4.png"/><Relationship Id="rId5" Type="http://schemas.openxmlformats.org/officeDocument/2006/relationships/slideLayout" Target="../slideLayouts/slideLayout105.xml"/><Relationship Id="rId10" Type="http://schemas.openxmlformats.org/officeDocument/2006/relationships/image" Target="../media/image3.png"/><Relationship Id="rId4" Type="http://schemas.openxmlformats.org/officeDocument/2006/relationships/slideLayout" Target="../slideLayouts/slideLayout10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4.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3.png"/><Relationship Id="rId5" Type="http://schemas.openxmlformats.org/officeDocument/2006/relationships/slideLayout" Target="../slideLayouts/slideLayout113.xml"/><Relationship Id="rId10" Type="http://schemas.openxmlformats.org/officeDocument/2006/relationships/theme" Target="../theme/theme16.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7.png"/><Relationship Id="rId5" Type="http://schemas.openxmlformats.org/officeDocument/2006/relationships/slideLayout" Target="../slideLayouts/slideLayout122.xml"/><Relationship Id="rId10" Type="http://schemas.openxmlformats.org/officeDocument/2006/relationships/image" Target="../media/image6.png"/><Relationship Id="rId4" Type="http://schemas.openxmlformats.org/officeDocument/2006/relationships/slideLayout" Target="../slideLayouts/slideLayout121.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image" Target="../media/image4.png"/><Relationship Id="rId5" Type="http://schemas.openxmlformats.org/officeDocument/2006/relationships/slideLayout" Target="../slideLayouts/slideLayout130.xml"/><Relationship Id="rId10" Type="http://schemas.openxmlformats.org/officeDocument/2006/relationships/image" Target="../media/image3.png"/><Relationship Id="rId4" Type="http://schemas.openxmlformats.org/officeDocument/2006/relationships/slideLayout" Target="../slideLayouts/slideLayout129.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image" Target="../media/image4.png"/><Relationship Id="rId5" Type="http://schemas.openxmlformats.org/officeDocument/2006/relationships/slideLayout" Target="../slideLayouts/slideLayout138.xml"/><Relationship Id="rId10" Type="http://schemas.openxmlformats.org/officeDocument/2006/relationships/image" Target="../media/image3.png"/><Relationship Id="rId4" Type="http://schemas.openxmlformats.org/officeDocument/2006/relationships/slideLayout" Target="../slideLayouts/slideLayout137.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image" Target="../media/image4.png"/><Relationship Id="rId5" Type="http://schemas.openxmlformats.org/officeDocument/2006/relationships/slideLayout" Target="../slideLayouts/slideLayout146.xml"/><Relationship Id="rId10" Type="http://schemas.openxmlformats.org/officeDocument/2006/relationships/image" Target="../media/image3.png"/><Relationship Id="rId4" Type="http://schemas.openxmlformats.org/officeDocument/2006/relationships/slideLayout" Target="../slideLayouts/slideLayout145.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4.png"/><Relationship Id="rId5" Type="http://schemas.openxmlformats.org/officeDocument/2006/relationships/slideLayout" Target="../slideLayouts/slideLayout25.xml"/><Relationship Id="rId10"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png"/><Relationship Id="rId5" Type="http://schemas.openxmlformats.org/officeDocument/2006/relationships/slideLayout" Target="../slideLayouts/slideLayout41.xml"/><Relationship Id="rId10" Type="http://schemas.openxmlformats.org/officeDocument/2006/relationships/image" Target="../media/image3.png"/><Relationship Id="rId4" Type="http://schemas.openxmlformats.org/officeDocument/2006/relationships/slideLayout" Target="../slideLayouts/slideLayout4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7.png"/><Relationship Id="rId5" Type="http://schemas.openxmlformats.org/officeDocument/2006/relationships/slideLayout" Target="../slideLayouts/slideLayout49.xml"/><Relationship Id="rId10" Type="http://schemas.openxmlformats.org/officeDocument/2006/relationships/image" Target="../media/image6.png"/><Relationship Id="rId4" Type="http://schemas.openxmlformats.org/officeDocument/2006/relationships/slideLayout" Target="../slideLayouts/slideLayout4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4.png"/><Relationship Id="rId5" Type="http://schemas.openxmlformats.org/officeDocument/2006/relationships/slideLayout" Target="../slideLayouts/slideLayout57.xml"/><Relationship Id="rId10" Type="http://schemas.openxmlformats.org/officeDocument/2006/relationships/image" Target="../media/image3.png"/><Relationship Id="rId4" Type="http://schemas.openxmlformats.org/officeDocument/2006/relationships/slideLayout" Target="../slideLayouts/slideLayout5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23318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54889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33322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209030745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pic>
        <p:nvPicPr>
          <p:cNvPr id="240" name="Google Shape;240;p40" descr="color-02 more red.png"/>
          <p:cNvPicPr preferRelativeResize="0"/>
          <p:nvPr/>
        </p:nvPicPr>
        <p:blipFill rotWithShape="1">
          <a:blip r:embed="rId10">
            <a:alphaModFix/>
          </a:blip>
          <a:srcRect r="8306" b="15314"/>
          <a:stretch/>
        </p:blipFill>
        <p:spPr>
          <a:xfrm>
            <a:off x="4307418" y="1103314"/>
            <a:ext cx="7884583" cy="5754687"/>
          </a:xfrm>
          <a:prstGeom prst="rect">
            <a:avLst/>
          </a:prstGeom>
          <a:noFill/>
          <a:ln>
            <a:noFill/>
          </a:ln>
        </p:spPr>
      </p:pic>
      <p:sp>
        <p:nvSpPr>
          <p:cNvPr id="241" name="Google Shape;241;p40"/>
          <p:cNvSpPr txBox="1">
            <a:spLocks noGrp="1"/>
          </p:cNvSpPr>
          <p:nvPr>
            <p:ph type="sldNum" idx="12"/>
          </p:nvPr>
        </p:nvSpPr>
        <p:spPr>
          <a:xfrm>
            <a:off x="10858501" y="6357939"/>
            <a:ext cx="7239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242" name="Google Shape;242;p40"/>
          <p:cNvSpPr/>
          <p:nvPr/>
        </p:nvSpPr>
        <p:spPr>
          <a:xfrm>
            <a:off x="1" y="360363"/>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550" tIns="49775" rIns="99550" bIns="49775"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243" name="Google Shape;243;p40"/>
          <p:cNvCxnSpPr/>
          <p:nvPr/>
        </p:nvCxnSpPr>
        <p:spPr>
          <a:xfrm>
            <a:off x="1" y="1246189"/>
            <a:ext cx="11715751" cy="1587"/>
          </a:xfrm>
          <a:prstGeom prst="straightConnector1">
            <a:avLst/>
          </a:prstGeom>
          <a:noFill/>
          <a:ln w="19050" cap="flat" cmpd="sng">
            <a:solidFill>
              <a:srgbClr val="C1001F"/>
            </a:solidFill>
            <a:prstDash val="solid"/>
            <a:round/>
            <a:headEnd type="none" w="sm" len="sm"/>
            <a:tailEnd type="none" w="sm" len="sm"/>
          </a:ln>
        </p:spPr>
      </p:cxnSp>
      <p:sp>
        <p:nvSpPr>
          <p:cNvPr id="244" name="Google Shape;244;p40"/>
          <p:cNvSpPr txBox="1"/>
          <p:nvPr/>
        </p:nvSpPr>
        <p:spPr>
          <a:xfrm>
            <a:off x="3048001" y="642938"/>
            <a:ext cx="4341284" cy="6540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245" name="Google Shape;245;p40"/>
          <p:cNvSpPr txBox="1"/>
          <p:nvPr/>
        </p:nvSpPr>
        <p:spPr>
          <a:xfrm>
            <a:off x="7147985" y="800100"/>
            <a:ext cx="4948767" cy="438150"/>
          </a:xfrm>
          <a:prstGeom prst="rect">
            <a:avLst/>
          </a:prstGeom>
          <a:noFill/>
          <a:ln>
            <a:noFill/>
          </a:ln>
        </p:spPr>
        <p:txBody>
          <a:bodyPr spcFirstLastPara="1" wrap="square" lIns="99550" tIns="49775" rIns="99550" bIns="49775"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246" name="Google Shape;246;p40"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2070270677"/>
      </p:ext>
    </p:extLst>
  </p:cSld>
  <p:clrMap bg1="lt1" tx1="dk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557"/>
            <a:ext cx="723867" cy="365125"/>
          </a:xfrm>
          <a:prstGeom prst="rect">
            <a:avLst/>
          </a:prstGeom>
        </p:spPr>
        <p:txBody>
          <a:bodyPr vert="horz" lIns="91440" tIns="45720" rIns="91440" bIns="4572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lang="th-TH" sz="1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18"/>
            <a:ext cx="4340840" cy="654540"/>
          </a:xfrm>
          <a:prstGeom prst="rect">
            <a:avLst/>
          </a:prstGeom>
          <a:noFill/>
        </p:spPr>
        <p:txBody>
          <a:bodyPr wrap="square" lIns="99569" tIns="49785" rIns="99569" bIns="49785"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7960" y="799863"/>
            <a:ext cx="4948833" cy="439097"/>
          </a:xfrm>
          <a:prstGeom prst="rect">
            <a:avLst/>
          </a:prstGeom>
          <a:noFill/>
        </p:spPr>
        <p:txBody>
          <a:bodyPr wrap="square" lIns="99569" tIns="49785" rIns="99569" bIns="49785"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0" y="452190"/>
            <a:ext cx="2787681" cy="805110"/>
          </a:xfrm>
          <a:prstGeom prst="rect">
            <a:avLst/>
          </a:prstGeom>
        </p:spPr>
      </p:pic>
    </p:spTree>
    <p:extLst>
      <p:ext uri="{BB962C8B-B14F-4D97-AF65-F5344CB8AC3E}">
        <p14:creationId xmlns:p14="http://schemas.microsoft.com/office/powerpoint/2010/main" val="107928766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EF2A234-29C7-43D8-8E5B-39A7FBEA9AF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2"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99949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42056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39256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91423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44"/>
            <a:ext cx="723900" cy="365125"/>
          </a:xfrm>
          <a:prstGeom prst="rect">
            <a:avLst/>
          </a:prstGeom>
        </p:spPr>
        <p:txBody>
          <a:bodyPr vert="horz" wrap="square" lIns="91425" tIns="45714" rIns="91425" bIns="45714" numCol="1" anchor="b" anchorCtr="0" compatLnSpc="1">
            <a:prstTxWarp prst="textNoShape">
              <a:avLst/>
            </a:prstTxWarp>
          </a:bodyPr>
          <a:lstStyle>
            <a:lvl1pPr algn="r">
              <a:defRPr sz="1200">
                <a:solidFill>
                  <a:srgbClr val="898989"/>
                </a:solidFill>
              </a:defRPr>
            </a:lvl1pPr>
          </a:lstStyle>
          <a:p>
            <a:pPr defTabSz="914252" fontAlgn="base">
              <a:spcBef>
                <a:spcPct val="0"/>
              </a:spcBef>
              <a:spcAft>
                <a:spcPct val="0"/>
              </a:spcAft>
            </a:pPr>
            <a:fld id="{68342273-0D69-4AC5-AE29-6A307D77DA9D}" type="slidenum">
              <a:rPr lang="th-TH">
                <a:ea typeface="ＭＳ Ｐゴシック" charset="-128"/>
              </a:rPr>
              <a:pPr defTabSz="914252" fontAlgn="base">
                <a:spcBef>
                  <a:spcPct val="0"/>
                </a:spcBef>
                <a:spcAft>
                  <a:spcPct val="0"/>
                </a:spcAft>
              </a:pPr>
              <a:t>‹#›</a:t>
            </a:fld>
            <a:endParaRPr lang="th-TH">
              <a:ea typeface="ＭＳ Ｐゴシック" charset="-128"/>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54" tIns="49777" rIns="99554" bIns="49777" anchor="ctr"/>
          <a:lstStyle/>
          <a:p>
            <a:pPr algn="ctr" defTabSz="914252">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39"/>
            <a:ext cx="4341284" cy="654524"/>
          </a:xfrm>
          <a:prstGeom prst="rect">
            <a:avLst/>
          </a:prstGeom>
          <a:noFill/>
          <a:ln>
            <a:noFill/>
          </a:ln>
        </p:spPr>
        <p:txBody>
          <a:bodyPr lIns="99554" tIns="49777" rIns="99554" bIns="4977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914252"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90" y="800100"/>
            <a:ext cx="4948767" cy="439080"/>
          </a:xfrm>
          <a:prstGeom prst="rect">
            <a:avLst/>
          </a:prstGeom>
          <a:noFill/>
        </p:spPr>
        <p:txBody>
          <a:bodyPr lIns="99554" tIns="49777" rIns="99554" bIns="49777">
            <a:spAutoFit/>
          </a:bodyPr>
          <a:lstStyle/>
          <a:p>
            <a:pPr defTabSz="914252">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43415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128" algn="ctr" rtl="0" fontAlgn="base">
        <a:spcBef>
          <a:spcPct val="0"/>
        </a:spcBef>
        <a:spcAft>
          <a:spcPct val="0"/>
        </a:spcAft>
        <a:defRPr sz="4400">
          <a:solidFill>
            <a:schemeClr val="tx1"/>
          </a:solidFill>
          <a:latin typeface="Arial" pitchFamily="34" charset="0"/>
          <a:cs typeface="Cordia New" pitchFamily="34" charset="-34"/>
        </a:defRPr>
      </a:lvl6pPr>
      <a:lvl7pPr marL="914252" algn="ctr" rtl="0" fontAlgn="base">
        <a:spcBef>
          <a:spcPct val="0"/>
        </a:spcBef>
        <a:spcAft>
          <a:spcPct val="0"/>
        </a:spcAft>
        <a:defRPr sz="4400">
          <a:solidFill>
            <a:schemeClr val="tx1"/>
          </a:solidFill>
          <a:latin typeface="Arial" pitchFamily="34" charset="0"/>
          <a:cs typeface="Cordia New" pitchFamily="34" charset="-34"/>
        </a:defRPr>
      </a:lvl7pPr>
      <a:lvl8pPr marL="1371380" algn="ctr" rtl="0" fontAlgn="base">
        <a:spcBef>
          <a:spcPct val="0"/>
        </a:spcBef>
        <a:spcAft>
          <a:spcPct val="0"/>
        </a:spcAft>
        <a:defRPr sz="4400">
          <a:solidFill>
            <a:schemeClr val="tx1"/>
          </a:solidFill>
          <a:latin typeface="Arial" pitchFamily="34" charset="0"/>
          <a:cs typeface="Cordia New" pitchFamily="34" charset="-34"/>
        </a:defRPr>
      </a:lvl8pPr>
      <a:lvl9pPr marL="1828508"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844" indent="-342844"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832" indent="-285704"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2816" indent="-228564"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599944"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4pPr>
      <a:lvl5pPr marL="2057072" indent="-228564" algn="l" rtl="0" eaLnBrk="0" fontAlgn="base" hangingPunct="0">
        <a:spcBef>
          <a:spcPct val="20000"/>
        </a:spcBef>
        <a:spcAft>
          <a:spcPct val="0"/>
        </a:spcAft>
        <a:buFont typeface="Arial" pitchFamily="34" charset="0"/>
        <a:buChar char="»"/>
        <a:defRPr sz="2100" kern="1200">
          <a:solidFill>
            <a:schemeClr val="tx1"/>
          </a:solidFill>
          <a:latin typeface="Arial" charset="0"/>
          <a:ea typeface="Cordia New" charset="0"/>
          <a:cs typeface="Cordia New" charset="0"/>
        </a:defRPr>
      </a:lvl5pPr>
      <a:lvl6pPr marL="2514197"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1325"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8451"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5578" indent="-228564" algn="l" defTabSz="9142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4252" rtl="0" eaLnBrk="1" latinLnBrk="0" hangingPunct="1">
        <a:defRPr sz="2800" kern="1200">
          <a:solidFill>
            <a:schemeClr val="tx1"/>
          </a:solidFill>
          <a:latin typeface="+mn-lt"/>
          <a:ea typeface="+mn-ea"/>
          <a:cs typeface="+mn-cs"/>
        </a:defRPr>
      </a:lvl1pPr>
      <a:lvl2pPr marL="457128" algn="l" defTabSz="914252" rtl="0" eaLnBrk="1" latinLnBrk="0" hangingPunct="1">
        <a:defRPr sz="2800" kern="1200">
          <a:solidFill>
            <a:schemeClr val="tx1"/>
          </a:solidFill>
          <a:latin typeface="+mn-lt"/>
          <a:ea typeface="+mn-ea"/>
          <a:cs typeface="+mn-cs"/>
        </a:defRPr>
      </a:lvl2pPr>
      <a:lvl3pPr marL="914252" algn="l" defTabSz="914252" rtl="0" eaLnBrk="1" latinLnBrk="0" hangingPunct="1">
        <a:defRPr sz="2800" kern="1200">
          <a:solidFill>
            <a:schemeClr val="tx1"/>
          </a:solidFill>
          <a:latin typeface="+mn-lt"/>
          <a:ea typeface="+mn-ea"/>
          <a:cs typeface="+mn-cs"/>
        </a:defRPr>
      </a:lvl3pPr>
      <a:lvl4pPr marL="1371380" algn="l" defTabSz="914252" rtl="0" eaLnBrk="1" latinLnBrk="0" hangingPunct="1">
        <a:defRPr sz="2800" kern="1200">
          <a:solidFill>
            <a:schemeClr val="tx1"/>
          </a:solidFill>
          <a:latin typeface="+mn-lt"/>
          <a:ea typeface="+mn-ea"/>
          <a:cs typeface="+mn-cs"/>
        </a:defRPr>
      </a:lvl4pPr>
      <a:lvl5pPr marL="1828508" algn="l" defTabSz="914252" rtl="0" eaLnBrk="1" latinLnBrk="0" hangingPunct="1">
        <a:defRPr sz="2800" kern="1200">
          <a:solidFill>
            <a:schemeClr val="tx1"/>
          </a:solidFill>
          <a:latin typeface="+mn-lt"/>
          <a:ea typeface="+mn-ea"/>
          <a:cs typeface="+mn-cs"/>
        </a:defRPr>
      </a:lvl5pPr>
      <a:lvl6pPr marL="2285635" algn="l" defTabSz="914252" rtl="0" eaLnBrk="1" latinLnBrk="0" hangingPunct="1">
        <a:defRPr sz="2800" kern="1200">
          <a:solidFill>
            <a:schemeClr val="tx1"/>
          </a:solidFill>
          <a:latin typeface="+mn-lt"/>
          <a:ea typeface="+mn-ea"/>
          <a:cs typeface="+mn-cs"/>
        </a:defRPr>
      </a:lvl6pPr>
      <a:lvl7pPr marL="2742761" algn="l" defTabSz="914252" rtl="0" eaLnBrk="1" latinLnBrk="0" hangingPunct="1">
        <a:defRPr sz="2800" kern="1200">
          <a:solidFill>
            <a:schemeClr val="tx1"/>
          </a:solidFill>
          <a:latin typeface="+mn-lt"/>
          <a:ea typeface="+mn-ea"/>
          <a:cs typeface="+mn-cs"/>
        </a:defRPr>
      </a:lvl7pPr>
      <a:lvl8pPr marL="3199887" algn="l" defTabSz="914252" rtl="0" eaLnBrk="1" latinLnBrk="0" hangingPunct="1">
        <a:defRPr sz="2800" kern="1200">
          <a:solidFill>
            <a:schemeClr val="tx1"/>
          </a:solidFill>
          <a:latin typeface="+mn-lt"/>
          <a:ea typeface="+mn-ea"/>
          <a:cs typeface="+mn-cs"/>
        </a:defRPr>
      </a:lvl8pPr>
      <a:lvl9pPr marL="3657015" algn="l" defTabSz="914252"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F60F2B91-8F98-4088-B5AB-31B14FD422A4}"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1267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ea typeface="ＭＳ Ｐゴシック" charset="-128"/>
                <a:cs typeface="Arial" pitchFamily="34" charset="0"/>
              </a:rPr>
              <a:t>www.aidsdatahub.org</a:t>
            </a:r>
            <a:endParaRPr lang="th-TH" sz="1200" kern="700" dirty="0">
              <a:solidFill>
                <a:srgbClr val="8782AF"/>
              </a:solidFill>
              <a:ea typeface="ＭＳ Ｐゴシック" charset="-128"/>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513958"/>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9E5A6CD6-E7A0-4929-89C9-30B1037C6206}"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1332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a:spLocks noChangeArrowheads="1"/>
          </p:cNvSpPr>
          <p:nvPr/>
        </p:nvSpPr>
        <p:spPr bwMode="auto">
          <a:xfrm>
            <a:off x="9290051" y="301625"/>
            <a:ext cx="2220383" cy="400050"/>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a typeface="ＭＳ Ｐゴシック" charset="-128"/>
            </a:endParaRPr>
          </a:p>
        </p:txBody>
      </p:sp>
    </p:spTree>
    <p:extLst>
      <p:ext uri="{BB962C8B-B14F-4D97-AF65-F5344CB8AC3E}">
        <p14:creationId xmlns:p14="http://schemas.microsoft.com/office/powerpoint/2010/main" val="11796136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68342273-0D69-4AC5-AE29-6A307D77DA9D}" type="slidenum">
              <a:rPr lang="th-TH">
                <a:ea typeface="ＭＳ Ｐゴシック" charset="-128"/>
              </a:rPr>
              <a:pPr fontAlgn="base">
                <a:spcBef>
                  <a:spcPct val="0"/>
                </a:spcBef>
                <a:spcAft>
                  <a:spcPct val="0"/>
                </a:spcAft>
              </a:pPr>
              <a:t>‹#›</a:t>
            </a:fld>
            <a:endParaRPr lang="th-TH">
              <a:ea typeface="ＭＳ Ｐゴシック" charset="-128"/>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128"/>
              </a:rPr>
              <a:t>HIV and AIDS</a:t>
            </a:r>
            <a:endParaRPr lang="th-TH" sz="3600" b="1">
              <a:solidFill>
                <a:prstClr val="white"/>
              </a:solidFill>
              <a:ea typeface="ＭＳ Ｐゴシック" charset="-128"/>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128"/>
                <a:cs typeface="Arial" pitchFamily="34" charset="0"/>
              </a:rPr>
              <a:t>Data Hub for Asia-Pacific</a:t>
            </a:r>
            <a:endParaRPr lang="th-TH" sz="2200" kern="700" dirty="0">
              <a:solidFill>
                <a:prstClr val="white"/>
              </a:solidFill>
              <a:ea typeface="ＭＳ Ｐゴシック" charset="-128"/>
            </a:endParaRPr>
          </a:p>
        </p:txBody>
      </p:sp>
      <p:pic>
        <p:nvPicPr>
          <p:cNvPr id="4104"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0578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4207BED-8092-4FA5-8EE5-C722CC28086E}"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4561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2122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p:nvSpPr>
        <p:spPr>
          <a:xfrm>
            <a:off x="9290051" y="301625"/>
            <a:ext cx="2220383"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015087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3.xml"/><Relationship Id="rId5" Type="http://schemas.openxmlformats.org/officeDocument/2006/relationships/chart" Target="../charts/chart8.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chart" Target="../charts/chart18.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chart" Target="../charts/chart20.xml"/><Relationship Id="rId4" Type="http://schemas.openxmlformats.org/officeDocument/2006/relationships/chart" Target="../charts/char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chart" Target="../charts/chart24.xml"/><Relationship Id="rId4" Type="http://schemas.openxmlformats.org/officeDocument/2006/relationships/chart" Target="../charts/char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26.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7.xml"/><Relationship Id="rId2" Type="http://schemas.openxmlformats.org/officeDocument/2006/relationships/slide" Target="slide3.xml"/><Relationship Id="rId1" Type="http://schemas.openxmlformats.org/officeDocument/2006/relationships/slideLayout" Target="../slideLayouts/slideLayout37.xml"/><Relationship Id="rId6" Type="http://schemas.openxmlformats.org/officeDocument/2006/relationships/slide" Target="slide50.xml"/><Relationship Id="rId5" Type="http://schemas.openxmlformats.org/officeDocument/2006/relationships/slide" Target="slide47.xml"/><Relationship Id="rId4"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chart" Target="../charts/chart30.xml"/><Relationship Id="rId4" Type="http://schemas.openxmlformats.org/officeDocument/2006/relationships/chart" Target="../charts/char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7.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hyperlink" Target="http://www.aidsdatahub.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chart" Target="../charts/chart41.xml"/><Relationship Id="rId4" Type="http://schemas.openxmlformats.org/officeDocument/2006/relationships/chart" Target="../charts/chart40.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chart" Target="../charts/chart42.xml"/></Relationships>
</file>

<file path=ppt/slides/_rels/slide3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chart" Target="../charts/chart43.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chart" Target="../charts/chart44.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chart" Target="../charts/chart45.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chart" Target="../charts/chart47.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5" Type="http://schemas.openxmlformats.org/officeDocument/2006/relationships/chart" Target="../charts/chart52.xml"/><Relationship Id="rId4" Type="http://schemas.openxmlformats.org/officeDocument/2006/relationships/chart" Target="../charts/chart51.xml"/></Relationships>
</file>

<file path=ppt/slides/_rels/slide4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33.xml"/><Relationship Id="rId5" Type="http://schemas.openxmlformats.org/officeDocument/2006/relationships/chart" Target="../charts/chart58.xml"/><Relationship Id="rId4" Type="http://schemas.openxmlformats.org/officeDocument/2006/relationships/chart" Target="../charts/chart57.xm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33.xml"/><Relationship Id="rId5" Type="http://schemas.openxmlformats.org/officeDocument/2006/relationships/chart" Target="../charts/chart60.xml"/><Relationship Id="rId4" Type="http://schemas.openxmlformats.org/officeDocument/2006/relationships/chart" Target="../charts/chart59.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22.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33.xml"/><Relationship Id="rId5" Type="http://schemas.openxmlformats.org/officeDocument/2006/relationships/chart" Target="../charts/chart61.xml"/><Relationship Id="rId4" Type="http://schemas.openxmlformats.org/officeDocument/2006/relationships/hyperlink" Target="http://www.aidsinfoonline.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62.xm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33.xml"/><Relationship Id="rId5" Type="http://schemas.openxmlformats.org/officeDocument/2006/relationships/chart" Target="../charts/chart63.xml"/><Relationship Id="rId4" Type="http://schemas.openxmlformats.org/officeDocument/2006/relationships/hyperlink" Target="http://www.aidsinfoonline.org/"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64.xml"/></Relationships>
</file>

<file path=ppt/slides/_rels/slide5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33.xml"/><Relationship Id="rId5" Type="http://schemas.openxmlformats.org/officeDocument/2006/relationships/chart" Target="../charts/chart65.xml"/><Relationship Id="rId4" Type="http://schemas.openxmlformats.org/officeDocument/2006/relationships/hyperlink" Target="http://www.aidsinfoonline.org/"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 Id="rId4" Type="http://schemas.openxmlformats.org/officeDocument/2006/relationships/chart" Target="../charts/chart6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33.xml"/><Relationship Id="rId4" Type="http://schemas.openxmlformats.org/officeDocument/2006/relationships/chart" Target="../charts/chart67.xml"/></Relationships>
</file>

<file path=ppt/slides/_rels/slide5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hyperlink" Target="http://www.aidsdatahub.org/" TargetMode="Externa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2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4" Type="http://schemas.openxmlformats.org/officeDocument/2006/relationships/chart" Target="../charts/chart70.xml"/></Relationships>
</file>

<file path=ppt/slides/_rels/slide62.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hyperlink" Target="http://www.aidsdatahub.org/" TargetMode="External"/><Relationship Id="rId1" Type="http://schemas.openxmlformats.org/officeDocument/2006/relationships/slideLayout" Target="../slideLayouts/slideLayout33.xml"/><Relationship Id="rId5" Type="http://schemas.openxmlformats.org/officeDocument/2006/relationships/chart" Target="../charts/chart74.xml"/><Relationship Id="rId4" Type="http://schemas.openxmlformats.org/officeDocument/2006/relationships/chart" Target="../charts/chart73.xml"/></Relationships>
</file>

<file path=ppt/slides/_rels/slide6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138.xml"/><Relationship Id="rId4" Type="http://schemas.openxmlformats.org/officeDocument/2006/relationships/chart" Target="../charts/chart75.xml"/></Relationships>
</file>

<file path=ppt/slides/_rels/slide6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138.xml"/><Relationship Id="rId4" Type="http://schemas.openxmlformats.org/officeDocument/2006/relationships/chart" Target="../charts/chart76.xml"/></Relationships>
</file>

<file path=ppt/slides/_rels/slide6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138.xml"/><Relationship Id="rId4" Type="http://schemas.openxmlformats.org/officeDocument/2006/relationships/chart" Target="../charts/chart77.xml"/></Relationships>
</file>

<file path=ppt/slides/_rels/slide6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38.xml"/><Relationship Id="rId4" Type="http://schemas.openxmlformats.org/officeDocument/2006/relationships/chart" Target="../charts/chart78.xml"/></Relationships>
</file>

<file path=ppt/slides/_rels/slide6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2.xml"/><Relationship Id="rId1" Type="http://schemas.openxmlformats.org/officeDocument/2006/relationships/slideLayout" Target="../slideLayouts/slideLayout138.xml"/><Relationship Id="rId4" Type="http://schemas.openxmlformats.org/officeDocument/2006/relationships/chart" Target="../charts/chart79.xml"/></Relationships>
</file>

<file path=ppt/slides/_rels/slide6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30.xml"/><Relationship Id="rId4" Type="http://schemas.openxmlformats.org/officeDocument/2006/relationships/chart" Target="../charts/chart5.xml"/></Relationships>
</file>

<file path=ppt/slides/_rels/slide7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4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0" y="43348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cs typeface="Cordia New" pitchFamily="34" charset="-34"/>
              </a:rPr>
              <a:t>Indonesia</a:t>
            </a:r>
            <a:endParaRPr lang="th-TH" dirty="0"/>
          </a:p>
        </p:txBody>
      </p:sp>
      <p:sp>
        <p:nvSpPr>
          <p:cNvPr id="2" name="TextBox 1">
            <a:extLst>
              <a:ext uri="{FF2B5EF4-FFF2-40B4-BE49-F238E27FC236}">
                <a16:creationId xmlns:a16="http://schemas.microsoft.com/office/drawing/2014/main" id="{B3C76EC5-29CF-445D-9BEE-1C026B06A98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2019</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11525188"/>
              </p:ext>
            </p:extLst>
          </p:nvPr>
        </p:nvGraphicFramePr>
        <p:xfrm>
          <a:off x="17526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28600" y="1525538"/>
            <a:ext cx="8402672" cy="714388"/>
          </a:xfrm>
        </p:spPr>
        <p:txBody>
          <a:bodyPr/>
          <a:lstStyle/>
          <a:p>
            <a:r>
              <a:rPr lang="en-GB" dirty="0"/>
              <a:t>HIV prevalence among key populations, 2007 - 2015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6" name="TextBox 1"/>
          <p:cNvSpPr txBox="1"/>
          <p:nvPr/>
        </p:nvSpPr>
        <p:spPr>
          <a:xfrm>
            <a:off x="217470" y="6540501"/>
            <a:ext cx="8763000" cy="3810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4"/>
              </a:rPr>
              <a:t>www.aidsdatahub.org</a:t>
            </a:r>
            <a:r>
              <a:rPr lang="en-US" dirty="0">
                <a:solidFill>
                  <a:prstClr val="black"/>
                </a:solidFill>
              </a:rPr>
              <a:t> based on Integrated Biological and Behavioral Surveys  and Global AIDS Monitoring 2018</a:t>
            </a:r>
          </a:p>
        </p:txBody>
      </p:sp>
      <p:graphicFrame>
        <p:nvGraphicFramePr>
          <p:cNvPr id="10" name="Chart 9"/>
          <p:cNvGraphicFramePr>
            <a:graphicFrameLocks noGrp="1"/>
          </p:cNvGraphicFramePr>
          <p:nvPr>
            <p:extLst>
              <p:ext uri="{D42A27DB-BD31-4B8C-83A1-F6EECF244321}">
                <p14:modId xmlns:p14="http://schemas.microsoft.com/office/powerpoint/2010/main" val="961392944"/>
              </p:ext>
            </p:extLst>
          </p:nvPr>
        </p:nvGraphicFramePr>
        <p:xfrm>
          <a:off x="6054544" y="2438401"/>
          <a:ext cx="4232457" cy="35654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855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7BF1839-BDCC-4F96-9A8D-E9F18C516EB1}"/>
              </a:ext>
            </a:extLst>
          </p:cNvPr>
          <p:cNvGrpSpPr/>
          <p:nvPr/>
        </p:nvGrpSpPr>
        <p:grpSpPr>
          <a:xfrm>
            <a:off x="3724747" y="2209801"/>
            <a:ext cx="4310062" cy="4256153"/>
            <a:chOff x="0" y="0"/>
            <a:chExt cx="4484673" cy="4347043"/>
          </a:xfrm>
        </p:grpSpPr>
        <p:graphicFrame>
          <p:nvGraphicFramePr>
            <p:cNvPr id="15" name="Chart 14">
              <a:extLst>
                <a:ext uri="{FF2B5EF4-FFF2-40B4-BE49-F238E27FC236}">
                  <a16:creationId xmlns:a16="http://schemas.microsoft.com/office/drawing/2014/main" id="{9D14FAE6-49C3-452E-A2F5-972134F3F508}"/>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0F721129-52C8-4A2E-A93D-47E9BB95A7EF}"/>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40009768-0014-49EA-8043-5198798197EC}"/>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463463D5-0732-4F91-AB94-83E4AAC6FBF6}"/>
                </a:ext>
              </a:extLst>
            </p:cNvPr>
            <p:cNvGraphicFramePr>
              <a:graphicFrameLocks/>
            </p:cNvGraphicFramePr>
            <p:nvPr/>
          </p:nvGraphicFramePr>
          <p:xfrm>
            <a:off x="1397228" y="2902030"/>
            <a:ext cx="3068398" cy="1445013"/>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3">
              <a:extLst>
                <a:ext uri="{FF2B5EF4-FFF2-40B4-BE49-F238E27FC236}">
                  <a16:creationId xmlns:a16="http://schemas.microsoft.com/office/drawing/2014/main" id="{FD9A415A-B367-4952-9F64-69DD2CF82609}"/>
                </a:ext>
              </a:extLst>
            </p:cNvPr>
            <p:cNvSpPr txBox="1"/>
            <p:nvPr/>
          </p:nvSpPr>
          <p:spPr>
            <a:xfrm>
              <a:off x="1" y="2148078"/>
              <a:ext cx="1560967" cy="644507"/>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 (2015)</a:t>
              </a:r>
            </a:p>
          </p:txBody>
        </p:sp>
        <p:sp>
          <p:nvSpPr>
            <p:cNvPr id="29" name="TextBox 44">
              <a:extLst>
                <a:ext uri="{FF2B5EF4-FFF2-40B4-BE49-F238E27FC236}">
                  <a16:creationId xmlns:a16="http://schemas.microsoft.com/office/drawing/2014/main" id="{B16B4839-4C2C-407A-8B78-3E5874227B3E}"/>
                </a:ext>
              </a:extLst>
            </p:cNvPr>
            <p:cNvSpPr txBox="1"/>
            <p:nvPr/>
          </p:nvSpPr>
          <p:spPr>
            <a:xfrm>
              <a:off x="0" y="1225990"/>
              <a:ext cx="1419754"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(2015)</a:t>
              </a:r>
            </a:p>
          </p:txBody>
        </p:sp>
        <p:sp>
          <p:nvSpPr>
            <p:cNvPr id="30" name="TextBox 45">
              <a:extLst>
                <a:ext uri="{FF2B5EF4-FFF2-40B4-BE49-F238E27FC236}">
                  <a16:creationId xmlns:a16="http://schemas.microsoft.com/office/drawing/2014/main" id="{800E40A3-BBFB-4275-B712-F81B1412908C}"/>
                </a:ext>
              </a:extLst>
            </p:cNvPr>
            <p:cNvSpPr txBox="1"/>
            <p:nvPr/>
          </p:nvSpPr>
          <p:spPr>
            <a:xfrm>
              <a:off x="0" y="219823"/>
              <a:ext cx="1635299" cy="468994"/>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 (2015)</a:t>
              </a:r>
            </a:p>
          </p:txBody>
        </p:sp>
        <p:sp>
          <p:nvSpPr>
            <p:cNvPr id="31" name="TextBox 46">
              <a:extLst>
                <a:ext uri="{FF2B5EF4-FFF2-40B4-BE49-F238E27FC236}">
                  <a16:creationId xmlns:a16="http://schemas.microsoft.com/office/drawing/2014/main" id="{7A736A87-9BC8-41ED-A1A4-071DF4E75B5B}"/>
                </a:ext>
              </a:extLst>
            </p:cNvPr>
            <p:cNvSpPr txBox="1"/>
            <p:nvPr/>
          </p:nvSpPr>
          <p:spPr>
            <a:xfrm>
              <a:off x="0" y="3330663"/>
              <a:ext cx="1461859" cy="59019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(2015)</a:t>
              </a:r>
            </a:p>
          </p:txBody>
        </p:sp>
      </p:grpSp>
      <p:sp>
        <p:nvSpPr>
          <p:cNvPr id="2" name="Title 1"/>
          <p:cNvSpPr>
            <a:spLocks noGrp="1"/>
          </p:cNvSpPr>
          <p:nvPr>
            <p:ph type="title"/>
          </p:nvPr>
        </p:nvSpPr>
        <p:spPr>
          <a:xfrm>
            <a:off x="225881" y="1584912"/>
            <a:ext cx="8402672" cy="504000"/>
          </a:xfrm>
        </p:spPr>
        <p:txBody>
          <a:bodyPr/>
          <a:lstStyle/>
          <a:p>
            <a:r>
              <a:rPr lang="en-US" dirty="0"/>
              <a:t>HIV prevalence among key populations, 2015</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11</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90961" y="6585962"/>
            <a:ext cx="883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7"/>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2017</a:t>
            </a:r>
          </a:p>
        </p:txBody>
      </p:sp>
    </p:spTree>
    <p:extLst>
      <p:ext uri="{BB962C8B-B14F-4D97-AF65-F5344CB8AC3E}">
        <p14:creationId xmlns:p14="http://schemas.microsoft.com/office/powerpoint/2010/main" val="212961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20222"/>
            <a:ext cx="8402672" cy="504000"/>
          </a:xfrm>
        </p:spPr>
        <p:txBody>
          <a:bodyPr/>
          <a:lstStyle/>
          <a:p>
            <a:r>
              <a:rPr lang="en-US" dirty="0"/>
              <a:t>HIV prevalence among direct FSW by city,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37987" y="6383624"/>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9" name="Chart 8"/>
          <p:cNvGraphicFramePr>
            <a:graphicFrameLocks noGrp="1"/>
          </p:cNvGraphicFramePr>
          <p:nvPr>
            <p:extLst>
              <p:ext uri="{D42A27DB-BD31-4B8C-83A1-F6EECF244321}">
                <p14:modId xmlns:p14="http://schemas.microsoft.com/office/powerpoint/2010/main" val="3241953372"/>
              </p:ext>
            </p:extLst>
          </p:nvPr>
        </p:nvGraphicFramePr>
        <p:xfrm>
          <a:off x="1721665" y="2514600"/>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1355911934"/>
              </p:ext>
            </p:extLst>
          </p:nvPr>
        </p:nvGraphicFramePr>
        <p:xfrm>
          <a:off x="6141265" y="2514600"/>
          <a:ext cx="4343400"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977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direct FSW by city, 2009 and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5" name="TextBox 1"/>
          <p:cNvSpPr txBox="1"/>
          <p:nvPr/>
        </p:nvSpPr>
        <p:spPr>
          <a:xfrm>
            <a:off x="381000"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1182199540"/>
              </p:ext>
            </p:extLst>
          </p:nvPr>
        </p:nvGraphicFramePr>
        <p:xfrm>
          <a:off x="1981200" y="2362200"/>
          <a:ext cx="80772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125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14</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99933"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655227402"/>
              </p:ext>
            </p:extLst>
          </p:nvPr>
        </p:nvGraphicFramePr>
        <p:xfrm>
          <a:off x="1772148" y="2477905"/>
          <a:ext cx="521208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21119485"/>
              </p:ext>
            </p:extLst>
          </p:nvPr>
        </p:nvGraphicFramePr>
        <p:xfrm>
          <a:off x="7045487" y="2462915"/>
          <a:ext cx="338328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8084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indirect FSW by city, 2009 &amp;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15</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7398" y="646514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nvGraphicFramePr>
        <p:xfrm>
          <a:off x="2209800" y="2209800"/>
          <a:ext cx="77724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204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80331"/>
            <a:ext cx="8402672" cy="504000"/>
          </a:xfrm>
        </p:spPr>
        <p:txBody>
          <a:bodyPr/>
          <a:lstStyle/>
          <a:p>
            <a:r>
              <a:rPr lang="en-US" dirty="0"/>
              <a:t>HIV prevalence among MSM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343302231"/>
              </p:ext>
            </p:extLst>
          </p:nvPr>
        </p:nvGraphicFramePr>
        <p:xfrm>
          <a:off x="1676400" y="2514600"/>
          <a:ext cx="43200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noGrp="1"/>
          </p:cNvGraphicFramePr>
          <p:nvPr>
            <p:extLst>
              <p:ext uri="{D42A27DB-BD31-4B8C-83A1-F6EECF244321}">
                <p14:modId xmlns:p14="http://schemas.microsoft.com/office/powerpoint/2010/main" val="3045490349"/>
              </p:ext>
            </p:extLst>
          </p:nvPr>
        </p:nvGraphicFramePr>
        <p:xfrm>
          <a:off x="6172200" y="2514600"/>
          <a:ext cx="432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546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PWID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5" name="TextBox 1"/>
          <p:cNvSpPr txBox="1"/>
          <p:nvPr/>
        </p:nvSpPr>
        <p:spPr>
          <a:xfrm>
            <a:off x="66502"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1149426914"/>
              </p:ext>
            </p:extLst>
          </p:nvPr>
        </p:nvGraphicFramePr>
        <p:xfrm>
          <a:off x="1697666" y="2703600"/>
          <a:ext cx="43200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Grp="1"/>
          </p:cNvGraphicFramePr>
          <p:nvPr>
            <p:extLst>
              <p:ext uri="{D42A27DB-BD31-4B8C-83A1-F6EECF244321}">
                <p14:modId xmlns:p14="http://schemas.microsoft.com/office/powerpoint/2010/main" val="1738039773"/>
              </p:ext>
            </p:extLst>
          </p:nvPr>
        </p:nvGraphicFramePr>
        <p:xfrm>
          <a:off x="6193466" y="2703600"/>
          <a:ext cx="4320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217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67422"/>
            <a:ext cx="8402672" cy="504000"/>
          </a:xfrm>
        </p:spPr>
        <p:txBody>
          <a:bodyPr/>
          <a:lstStyle/>
          <a:p>
            <a:r>
              <a:rPr lang="en-US" dirty="0"/>
              <a:t>HIV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1"/>
          <p:cNvSpPr txBox="1"/>
          <p:nvPr/>
        </p:nvSpPr>
        <p:spPr>
          <a:xfrm>
            <a:off x="0" y="647627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3637969481"/>
              </p:ext>
            </p:extLst>
          </p:nvPr>
        </p:nvGraphicFramePr>
        <p:xfrm>
          <a:off x="6248400" y="2362200"/>
          <a:ext cx="434340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3745840723"/>
              </p:ext>
            </p:extLst>
          </p:nvPr>
        </p:nvGraphicFramePr>
        <p:xfrm>
          <a:off x="1600200" y="2362200"/>
          <a:ext cx="457200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34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247023" y="635793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580796416"/>
              </p:ext>
            </p:extLst>
          </p:nvPr>
        </p:nvGraphicFramePr>
        <p:xfrm>
          <a:off x="1687033" y="2627306"/>
          <a:ext cx="4343400" cy="32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818597830"/>
              </p:ext>
            </p:extLst>
          </p:nvPr>
        </p:nvGraphicFramePr>
        <p:xfrm>
          <a:off x="6150934" y="2627306"/>
          <a:ext cx="43434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011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B18B03E-95A6-4B56-B9D1-DEBF1F74A4F4}" type="slidenum">
              <a:rPr lang="th-TH">
                <a:solidFill>
                  <a:prstClr val="black">
                    <a:tint val="75000"/>
                  </a:prstClr>
                </a:solidFill>
              </a:rPr>
              <a:pPr>
                <a:defRPr/>
              </a:pPr>
              <a:t>2</a:t>
            </a:fld>
            <a:endParaRPr lang="th-TH" dirty="0">
              <a:solidFill>
                <a:prstClr val="black">
                  <a:tint val="75000"/>
                </a:prstClr>
              </a:solidFill>
            </a:endParaRPr>
          </a:p>
        </p:txBody>
      </p:sp>
      <p:sp>
        <p:nvSpPr>
          <p:cNvPr id="5" name="Subtitle 4"/>
          <p:cNvSpPr>
            <a:spLocks noGrp="1"/>
          </p:cNvSpPr>
          <p:nvPr>
            <p:ph type="subTitle" idx="1"/>
          </p:nvPr>
        </p:nvSpPr>
        <p:spPr>
          <a:xfrm>
            <a:off x="457200" y="2501900"/>
            <a:ext cx="8077200" cy="3448050"/>
          </a:xfrm>
        </p:spPr>
        <p:txBody>
          <a:bodyPr/>
          <a:lstStyle/>
          <a:p>
            <a:pPr>
              <a:defRPr/>
            </a:pPr>
            <a:r>
              <a:rPr lang="en-US" dirty="0">
                <a:hlinkClick r:id="rId2" action="ppaction://hlinksldjump"/>
              </a:rPr>
              <a:t>Basic socio-demographic indicators</a:t>
            </a:r>
            <a:endParaRPr lang="en-US" dirty="0"/>
          </a:p>
          <a:p>
            <a:pPr>
              <a:defRPr/>
            </a:pPr>
            <a:r>
              <a:rPr lang="en-US" dirty="0">
                <a:hlinkClick r:id="rId3" action="ppaction://hlinksldjump"/>
              </a:rPr>
              <a:t>HIV prevalence and epidemiological status</a:t>
            </a:r>
            <a:endParaRPr lang="en-US" dirty="0"/>
          </a:p>
          <a:p>
            <a:pPr>
              <a:defRPr/>
            </a:pPr>
            <a:r>
              <a:rPr lang="en-US" dirty="0">
                <a:hlinkClick r:id="rId4" action="ppaction://hlinksldjump"/>
              </a:rPr>
              <a:t>Risk behaviors</a:t>
            </a:r>
            <a:endParaRPr lang="en-US" dirty="0"/>
          </a:p>
          <a:p>
            <a:pPr>
              <a:defRPr/>
            </a:pPr>
            <a:r>
              <a:rPr lang="en-US" dirty="0">
                <a:hlinkClick r:id="rId5" action="ppaction://hlinksldjump"/>
              </a:rPr>
              <a:t>Vulnerability and HIV knowledge </a:t>
            </a:r>
            <a:endParaRPr lang="en-US" dirty="0"/>
          </a:p>
          <a:p>
            <a:pPr>
              <a:defRPr/>
            </a:pPr>
            <a:r>
              <a:rPr lang="en-US" dirty="0">
                <a:hlinkClick r:id="rId6" action="ppaction://hlinksldjump"/>
              </a:rPr>
              <a:t>HIV expenditure </a:t>
            </a:r>
            <a:endParaRPr lang="en-US" dirty="0"/>
          </a:p>
          <a:p>
            <a:pPr>
              <a:defRPr/>
            </a:pPr>
            <a:r>
              <a:rPr lang="en-US" dirty="0">
                <a:hlinkClick r:id="rId7" action="ppaction://hlinksldjump"/>
              </a:rPr>
              <a:t>National response </a:t>
            </a:r>
            <a:endParaRPr lang="en-US" dirty="0"/>
          </a:p>
          <a:p>
            <a:pPr marL="0" indent="0">
              <a:buNone/>
              <a:defRPr/>
            </a:pPr>
            <a:endParaRPr lang="th-TH" dirty="0"/>
          </a:p>
        </p:txBody>
      </p:sp>
      <p:sp>
        <p:nvSpPr>
          <p:cNvPr id="23556" name="Title 3"/>
          <p:cNvSpPr>
            <a:spLocks noGrp="1"/>
          </p:cNvSpPr>
          <p:nvPr>
            <p:ph type="title"/>
          </p:nvPr>
        </p:nvSpPr>
        <p:spPr bwMode="auto">
          <a:xfrm>
            <a:off x="284163" y="1630362"/>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14153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MSM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Box 1"/>
          <p:cNvSpPr txBox="1"/>
          <p:nvPr/>
        </p:nvSpPr>
        <p:spPr>
          <a:xfrm>
            <a:off x="762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3821576339"/>
              </p:ext>
            </p:extLst>
          </p:nvPr>
        </p:nvGraphicFramePr>
        <p:xfrm>
          <a:off x="1985962" y="2286000"/>
          <a:ext cx="82200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684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Box 1"/>
          <p:cNvSpPr txBox="1"/>
          <p:nvPr/>
        </p:nvSpPr>
        <p:spPr>
          <a:xfrm>
            <a:off x="226475"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655491134"/>
              </p:ext>
            </p:extLst>
          </p:nvPr>
        </p:nvGraphicFramePr>
        <p:xfrm>
          <a:off x="2024062" y="2286000"/>
          <a:ext cx="8143876" cy="4185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452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9715528" cy="504000"/>
          </a:xfrm>
        </p:spPr>
        <p:txBody>
          <a:bodyPr/>
          <a:lstStyle/>
          <a:p>
            <a:r>
              <a:rPr lang="en-US" dirty="0"/>
              <a:t>Chlamydia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TextBox 1"/>
          <p:cNvSpPr txBox="1"/>
          <p:nvPr/>
        </p:nvSpPr>
        <p:spPr>
          <a:xfrm>
            <a:off x="228600" y="650156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13289102"/>
              </p:ext>
            </p:extLst>
          </p:nvPr>
        </p:nvGraphicFramePr>
        <p:xfrm>
          <a:off x="16764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noGrp="1"/>
          </p:cNvGraphicFramePr>
          <p:nvPr>
            <p:extLst>
              <p:ext uri="{D42A27DB-BD31-4B8C-83A1-F6EECF244321}">
                <p14:modId xmlns:p14="http://schemas.microsoft.com/office/powerpoint/2010/main" val="4052241800"/>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20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9192112" cy="504000"/>
          </a:xfrm>
        </p:spPr>
        <p:txBody>
          <a:bodyPr/>
          <a:lstStyle/>
          <a:p>
            <a:r>
              <a:rPr lang="en-US" dirty="0"/>
              <a:t>Chlamydia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TextBox 1"/>
          <p:cNvSpPr txBox="1"/>
          <p:nvPr/>
        </p:nvSpPr>
        <p:spPr>
          <a:xfrm>
            <a:off x="0" y="6486549"/>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3479867543"/>
              </p:ext>
            </p:extLst>
          </p:nvPr>
        </p:nvGraphicFramePr>
        <p:xfrm>
          <a:off x="1890712" y="2438400"/>
          <a:ext cx="8320088"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4938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TextBox 1"/>
          <p:cNvSpPr txBox="1"/>
          <p:nvPr/>
        </p:nvSpPr>
        <p:spPr>
          <a:xfrm>
            <a:off x="259866" y="6503685"/>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6" name="Chart 5"/>
          <p:cNvGraphicFramePr>
            <a:graphicFrameLocks/>
          </p:cNvGraphicFramePr>
          <p:nvPr>
            <p:extLst>
              <p:ext uri="{D42A27DB-BD31-4B8C-83A1-F6EECF244321}">
                <p14:modId xmlns:p14="http://schemas.microsoft.com/office/powerpoint/2010/main" val="760628219"/>
              </p:ext>
            </p:extLst>
          </p:nvPr>
        </p:nvGraphicFramePr>
        <p:xfrm>
          <a:off x="1905000" y="2133600"/>
          <a:ext cx="8382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887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3367"/>
            <a:ext cx="9878561" cy="504000"/>
          </a:xfrm>
        </p:spPr>
        <p:txBody>
          <a:bodyPr/>
          <a:lstStyle/>
          <a:p>
            <a:r>
              <a:rPr lang="en-US" dirty="0"/>
              <a:t>Gonorrhea prevalence among key population groups,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290245" y="6414926"/>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286166686"/>
              </p:ext>
            </p:extLst>
          </p:nvPr>
        </p:nvGraphicFramePr>
        <p:xfrm>
          <a:off x="1828800" y="2438400"/>
          <a:ext cx="4343400" cy="3566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Grp="1"/>
          </p:cNvGraphicFramePr>
          <p:nvPr>
            <p:extLst>
              <p:ext uri="{D42A27DB-BD31-4B8C-83A1-F6EECF244321}">
                <p14:modId xmlns:p14="http://schemas.microsoft.com/office/powerpoint/2010/main" val="4280531621"/>
              </p:ext>
            </p:extLst>
          </p:nvPr>
        </p:nvGraphicFramePr>
        <p:xfrm>
          <a:off x="6172200" y="2438400"/>
          <a:ext cx="4343400" cy="35661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200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97181"/>
            <a:ext cx="11201400" cy="504000"/>
          </a:xfrm>
        </p:spPr>
        <p:txBody>
          <a:bodyPr/>
          <a:lstStyle/>
          <a:p>
            <a:r>
              <a:rPr lang="en-US" dirty="0"/>
              <a:t>Gonorrhea prevalence among direct FSW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TextBox 1"/>
          <p:cNvSpPr txBox="1"/>
          <p:nvPr/>
        </p:nvSpPr>
        <p:spPr>
          <a:xfrm>
            <a:off x="0" y="650180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8" name="Chart 7"/>
          <p:cNvGraphicFramePr>
            <a:graphicFrameLocks noGrp="1"/>
          </p:cNvGraphicFramePr>
          <p:nvPr>
            <p:extLst>
              <p:ext uri="{D42A27DB-BD31-4B8C-83A1-F6EECF244321}">
                <p14:modId xmlns:p14="http://schemas.microsoft.com/office/powerpoint/2010/main" val="3743486589"/>
              </p:ext>
            </p:extLst>
          </p:nvPr>
        </p:nvGraphicFramePr>
        <p:xfrm>
          <a:off x="1752600" y="2362200"/>
          <a:ext cx="8610600" cy="4108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923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Gonorrhea prevalence among TG by city, 2007 - 2015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4281" y="645878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3437959196"/>
              </p:ext>
            </p:extLst>
          </p:nvPr>
        </p:nvGraphicFramePr>
        <p:xfrm>
          <a:off x="2024062" y="2209800"/>
          <a:ext cx="8143876"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0968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reported number of  HIV infections and AIDS cases, 1987-2013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676710212"/>
              </p:ext>
            </p:extLst>
          </p:nvPr>
        </p:nvGraphicFramePr>
        <p:xfrm>
          <a:off x="1828801" y="2362200"/>
          <a:ext cx="8673523"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226475" y="6400800"/>
            <a:ext cx="9755725" cy="4572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Directorate General of Disease Control and Environmental Health, Ministry of Health, Indonesia (Feb 2014). Situation Progress Report of HIV and AIDS in Indonesia in 2013 (</a:t>
            </a:r>
            <a:r>
              <a:rPr lang="en-US" dirty="0" err="1">
                <a:solidFill>
                  <a:prstClr val="black"/>
                </a:solidFill>
              </a:rPr>
              <a:t>Laporan</a:t>
            </a:r>
            <a:r>
              <a:rPr lang="en-US" dirty="0">
                <a:solidFill>
                  <a:prstClr val="black"/>
                </a:solidFill>
              </a:rPr>
              <a:t> </a:t>
            </a:r>
            <a:r>
              <a:rPr lang="en-US" dirty="0" err="1">
                <a:solidFill>
                  <a:prstClr val="black"/>
                </a:solidFill>
              </a:rPr>
              <a:t>Situasi</a:t>
            </a:r>
            <a:r>
              <a:rPr lang="en-US" dirty="0">
                <a:solidFill>
                  <a:prstClr val="black"/>
                </a:solidFill>
              </a:rPr>
              <a:t> </a:t>
            </a:r>
            <a:r>
              <a:rPr lang="en-US" dirty="0" err="1">
                <a:solidFill>
                  <a:prstClr val="black"/>
                </a:solidFill>
              </a:rPr>
              <a:t>Perkembangan</a:t>
            </a:r>
            <a:r>
              <a:rPr lang="en-US" dirty="0">
                <a:solidFill>
                  <a:prstClr val="black"/>
                </a:solidFill>
              </a:rPr>
              <a:t> HIV &amp; AIDS di Indonesia </a:t>
            </a:r>
            <a:r>
              <a:rPr lang="en-US" dirty="0" err="1">
                <a:solidFill>
                  <a:prstClr val="black"/>
                </a:solidFill>
              </a:rPr>
              <a:t>tahun</a:t>
            </a:r>
            <a:r>
              <a:rPr lang="en-US" dirty="0">
                <a:solidFill>
                  <a:prstClr val="black"/>
                </a:solidFill>
              </a:rPr>
              <a:t> 2013, </a:t>
            </a:r>
            <a:r>
              <a:rPr lang="en-US" dirty="0" err="1">
                <a:solidFill>
                  <a:prstClr val="black"/>
                </a:solidFill>
              </a:rPr>
              <a:t>Kementerian</a:t>
            </a:r>
            <a:r>
              <a:rPr lang="en-US" dirty="0">
                <a:solidFill>
                  <a:prstClr val="black"/>
                </a:solidFill>
              </a:rPr>
              <a:t> </a:t>
            </a:r>
            <a:r>
              <a:rPr lang="en-US" dirty="0" err="1">
                <a:solidFill>
                  <a:prstClr val="black"/>
                </a:solidFill>
              </a:rPr>
              <a:t>Kesehatan</a:t>
            </a:r>
            <a:r>
              <a:rPr lang="en-US" dirty="0">
                <a:solidFill>
                  <a:prstClr val="black"/>
                </a:solidFill>
              </a:rPr>
              <a:t> RI 2013)</a:t>
            </a:r>
          </a:p>
        </p:txBody>
      </p:sp>
    </p:spTree>
    <p:extLst>
      <p:ext uri="{BB962C8B-B14F-4D97-AF65-F5344CB8AC3E}">
        <p14:creationId xmlns:p14="http://schemas.microsoft.com/office/powerpoint/2010/main" val="3663131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Annual reported HIV infections by mode of transmission 2010-2013</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29</a:t>
            </a:fld>
            <a:endParaRPr lang="th-TH" dirty="0">
              <a:solidFill>
                <a:prstClr val="black">
                  <a:tint val="75000"/>
                </a:prstClr>
              </a:solidFill>
            </a:endParaRPr>
          </a:p>
        </p:txBody>
      </p:sp>
      <p:sp>
        <p:nvSpPr>
          <p:cNvPr id="9" name="TextBox 1"/>
          <p:cNvSpPr txBox="1"/>
          <p:nvPr/>
        </p:nvSpPr>
        <p:spPr>
          <a:xfrm>
            <a:off x="-76200" y="6402572"/>
            <a:ext cx="11277600" cy="457200"/>
          </a:xfrm>
          <a:prstGeom prst="rect">
            <a:avLst/>
          </a:prstGeom>
        </p:spPr>
        <p:txBody>
          <a:bodyPr wrap="square" rtlCol="0" anchor="ctr"/>
          <a:lstStyle>
            <a:defPPr>
              <a:defRPr lang="en-US"/>
            </a:defPPr>
            <a:lvl1pPr>
              <a:defRPr sz="800">
                <a:latin typeface="Arial" pitchFamily="34" charset="0"/>
                <a:cs typeface="Arial" pitchFamily="34" charset="0"/>
              </a:defRPr>
            </a:lvl1pPr>
          </a:lstStyle>
          <a:p>
            <a:r>
              <a:rPr lang="en-US" dirty="0">
                <a:solidFill>
                  <a:prstClr val="black"/>
                </a:solidFill>
              </a:rPr>
              <a:t>Source: Prepared by </a:t>
            </a:r>
            <a:r>
              <a:rPr lang="en-US" dirty="0">
                <a:solidFill>
                  <a:prstClr val="black"/>
                </a:solidFill>
                <a:hlinkClick r:id="rId2"/>
              </a:rPr>
              <a:t>www.aidsdatahub.org</a:t>
            </a:r>
            <a:r>
              <a:rPr lang="en-US" dirty="0">
                <a:solidFill>
                  <a:prstClr val="black"/>
                </a:solidFill>
              </a:rPr>
              <a:t> based on Directorate General of Disease Control and Environmental Health, Ministry of Health, Indonesia (Feb 2014). Situation Progress Report of HIV and AIDS in Indonesia in 2013 (</a:t>
            </a:r>
            <a:r>
              <a:rPr lang="en-US" dirty="0" err="1">
                <a:solidFill>
                  <a:prstClr val="black"/>
                </a:solidFill>
              </a:rPr>
              <a:t>Laporan</a:t>
            </a:r>
            <a:r>
              <a:rPr lang="en-US" dirty="0">
                <a:solidFill>
                  <a:prstClr val="black"/>
                </a:solidFill>
              </a:rPr>
              <a:t> </a:t>
            </a:r>
            <a:r>
              <a:rPr lang="en-US" dirty="0" err="1">
                <a:solidFill>
                  <a:prstClr val="black"/>
                </a:solidFill>
              </a:rPr>
              <a:t>Situasi</a:t>
            </a:r>
            <a:r>
              <a:rPr lang="en-US" dirty="0">
                <a:solidFill>
                  <a:prstClr val="black"/>
                </a:solidFill>
              </a:rPr>
              <a:t> </a:t>
            </a:r>
            <a:r>
              <a:rPr lang="en-US" dirty="0" err="1">
                <a:solidFill>
                  <a:prstClr val="black"/>
                </a:solidFill>
              </a:rPr>
              <a:t>Perkembangan</a:t>
            </a:r>
            <a:r>
              <a:rPr lang="en-US" dirty="0">
                <a:solidFill>
                  <a:prstClr val="black"/>
                </a:solidFill>
              </a:rPr>
              <a:t> HIV &amp; AIDS di Indonesia </a:t>
            </a:r>
            <a:r>
              <a:rPr lang="en-US" dirty="0" err="1">
                <a:solidFill>
                  <a:prstClr val="black"/>
                </a:solidFill>
              </a:rPr>
              <a:t>tahun</a:t>
            </a:r>
            <a:r>
              <a:rPr lang="en-US" dirty="0">
                <a:solidFill>
                  <a:prstClr val="black"/>
                </a:solidFill>
              </a:rPr>
              <a:t> 2013, </a:t>
            </a:r>
            <a:r>
              <a:rPr lang="en-US" dirty="0" err="1">
                <a:solidFill>
                  <a:prstClr val="black"/>
                </a:solidFill>
              </a:rPr>
              <a:t>Kementerian</a:t>
            </a:r>
            <a:r>
              <a:rPr lang="en-US" dirty="0">
                <a:solidFill>
                  <a:prstClr val="black"/>
                </a:solidFill>
              </a:rPr>
              <a:t> </a:t>
            </a:r>
            <a:r>
              <a:rPr lang="en-US" dirty="0" err="1">
                <a:solidFill>
                  <a:prstClr val="black"/>
                </a:solidFill>
              </a:rPr>
              <a:t>Kesehatan</a:t>
            </a:r>
            <a:r>
              <a:rPr lang="en-US" dirty="0">
                <a:solidFill>
                  <a:prstClr val="black"/>
                </a:solidFill>
              </a:rPr>
              <a:t> RI 2013)</a:t>
            </a:r>
          </a:p>
        </p:txBody>
      </p:sp>
      <p:graphicFrame>
        <p:nvGraphicFramePr>
          <p:cNvPr id="6" name="Chart 5"/>
          <p:cNvGraphicFramePr>
            <a:graphicFrameLocks noGrp="1"/>
          </p:cNvGraphicFramePr>
          <p:nvPr>
            <p:extLst>
              <p:ext uri="{D42A27DB-BD31-4B8C-83A1-F6EECF244321}">
                <p14:modId xmlns:p14="http://schemas.microsoft.com/office/powerpoint/2010/main" val="3135795873"/>
              </p:ext>
            </p:extLst>
          </p:nvPr>
        </p:nvGraphicFramePr>
        <p:xfrm>
          <a:off x="1752600" y="2362200"/>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471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0"/>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178396900"/>
              </p:ext>
            </p:extLst>
          </p:nvPr>
        </p:nvGraphicFramePr>
        <p:xfrm>
          <a:off x="1847528" y="1988842"/>
          <a:ext cx="8352928" cy="4060153"/>
        </p:xfrm>
        <a:graphic>
          <a:graphicData uri="http://schemas.openxmlformats.org/drawingml/2006/table">
            <a:tbl>
              <a:tblPr/>
              <a:tblGrid>
                <a:gridCol w="6622098">
                  <a:extLst>
                    <a:ext uri="{9D8B030D-6E8A-4147-A177-3AD203B41FA5}">
                      <a16:colId xmlns:a16="http://schemas.microsoft.com/office/drawing/2014/main" val="20000"/>
                    </a:ext>
                  </a:extLst>
                </a:gridCol>
                <a:gridCol w="1730830">
                  <a:extLst>
                    <a:ext uri="{9D8B030D-6E8A-4147-A177-3AD203B41FA5}">
                      <a16:colId xmlns:a16="http://schemas.microsoft.com/office/drawing/2014/main" val="20001"/>
                    </a:ext>
                  </a:extLst>
                </a:gridCol>
              </a:tblGrid>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257,564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140,116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126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54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95.4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20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110/0.684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757">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67/71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GB" sz="1400" b="1" i="0" u="none" strike="noStrike" dirty="0">
                          <a:solidFill>
                            <a:schemeClr val="tx1"/>
                          </a:solidFill>
                          <a:effectLst/>
                          <a:latin typeface="Arial" pitchFamily="34" charset="0"/>
                          <a:cs typeface="Arial" pitchFamily="34" charset="0"/>
                        </a:rPr>
                        <a:t>93 (2011)</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347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1.00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11,035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933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299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5"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066119"/>
            <a:ext cx="12192000" cy="707886"/>
          </a:xfrm>
          <a:prstGeom prst="rect">
            <a:avLst/>
          </a:prstGeom>
        </p:spPr>
        <p:txBody>
          <a:bodyPr wrap="square">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Global Health Observatory Indicator Views: Per Capita Total Expenditure on Health (PPP int. $) (Health Systems), Retrieved July 2016, from http://apps.who.int/gho/data/node.imr.WHS7_105?lang=en;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p>
        </p:txBody>
      </p:sp>
    </p:spTree>
    <p:extLst>
      <p:ext uri="{BB962C8B-B14F-4D97-AF65-F5344CB8AC3E}">
        <p14:creationId xmlns:p14="http://schemas.microsoft.com/office/powerpoint/2010/main" val="731524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0" y="3477802"/>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447"/>
            <a:ext cx="11811000" cy="504000"/>
          </a:xfrm>
        </p:spPr>
        <p:txBody>
          <a:bodyPr/>
          <a:lstStyle/>
          <a:p>
            <a:r>
              <a:rPr lang="en-GB" dirty="0"/>
              <a:t>Proportion of key populations who reported condom use at last sex,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31</a:t>
            </a:fld>
            <a:endParaRPr lang="th-TH" dirty="0">
              <a:solidFill>
                <a:prstClr val="black">
                  <a:tint val="75000"/>
                </a:prstClr>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2563661284"/>
              </p:ext>
            </p:extLst>
          </p:nvPr>
        </p:nvGraphicFramePr>
        <p:xfrm>
          <a:off x="1981200" y="2667001"/>
          <a:ext cx="8077200" cy="358139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28600" y="6324601"/>
            <a:ext cx="112776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4"/>
              </a:rPr>
              <a:t>www.aidsdatahub.org</a:t>
            </a:r>
            <a:r>
              <a:rPr lang="en-US" sz="800" dirty="0">
                <a:latin typeface="Arial" pitchFamily="34" charset="0"/>
                <a:cs typeface="Arial" pitchFamily="34" charset="0"/>
              </a:rPr>
              <a:t> based on  1. National AIDS Commission Indonesia. (2006). UNGASS Country Progress Report: Indonesia; 2. National AIDS Commission Indonesia. (2010). UNGASS Country Progress Report: Indonesia; and National AIDS Commission Indonesia. (2012). Country Report on the Follow up to the Declaration of Commitment on HIV/AIDS (UNGASS): Reporting Period 2010-2011. and Global AIDS Monitoring 2018</a:t>
            </a:r>
          </a:p>
        </p:txBody>
      </p:sp>
      <p:cxnSp>
        <p:nvCxnSpPr>
          <p:cNvPr id="7" name="Straight Connector 6"/>
          <p:cNvCxnSpPr/>
          <p:nvPr/>
        </p:nvCxnSpPr>
        <p:spPr>
          <a:xfrm>
            <a:off x="2895600" y="3242932"/>
            <a:ext cx="5940000" cy="0"/>
          </a:xfrm>
          <a:prstGeom prst="line">
            <a:avLst/>
          </a:prstGeom>
          <a:ln>
            <a:solidFill>
              <a:srgbClr val="E318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91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0210800" cy="504000"/>
          </a:xfrm>
        </p:spPr>
        <p:txBody>
          <a:bodyPr/>
          <a:lstStyle/>
          <a:p>
            <a:r>
              <a:rPr lang="en-US" dirty="0">
                <a:latin typeface="Arial" pitchFamily="34" charset="0"/>
                <a:cs typeface="Arial" pitchFamily="34" charset="0"/>
              </a:rPr>
              <a:t>Proportion of FSW who reported condom use with clients, 2007-2015</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32</a:t>
            </a:fld>
            <a:endParaRPr lang="th-TH" dirty="0">
              <a:solidFill>
                <a:prstClr val="black">
                  <a:tint val="75000"/>
                </a:prstClr>
              </a:solidFill>
            </a:endParaRPr>
          </a:p>
        </p:txBody>
      </p:sp>
      <p:sp>
        <p:nvSpPr>
          <p:cNvPr id="8" name="Rectangle 7"/>
          <p:cNvSpPr/>
          <p:nvPr/>
        </p:nvSpPr>
        <p:spPr>
          <a:xfrm>
            <a:off x="31679" y="6543070"/>
            <a:ext cx="7924800" cy="21544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solidFill>
                  <a:prstClr val="black"/>
                </a:solidFill>
              </a:rPr>
              <a:t>Integrated Biological and Behavioral Surveys (IBBS)</a:t>
            </a:r>
            <a:endParaRPr lang="en-US" sz="800" dirty="0"/>
          </a:p>
        </p:txBody>
      </p:sp>
      <p:graphicFrame>
        <p:nvGraphicFramePr>
          <p:cNvPr id="11" name="Chart 10"/>
          <p:cNvGraphicFramePr>
            <a:graphicFrameLocks/>
          </p:cNvGraphicFramePr>
          <p:nvPr>
            <p:extLst>
              <p:ext uri="{D42A27DB-BD31-4B8C-83A1-F6EECF244321}">
                <p14:modId xmlns:p14="http://schemas.microsoft.com/office/powerpoint/2010/main" val="1770129773"/>
              </p:ext>
            </p:extLst>
          </p:nvPr>
        </p:nvGraphicFramePr>
        <p:xfrm>
          <a:off x="6172200" y="2438400"/>
          <a:ext cx="4176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296941921"/>
              </p:ext>
            </p:extLst>
          </p:nvPr>
        </p:nvGraphicFramePr>
        <p:xfrm>
          <a:off x="1843800" y="2438400"/>
          <a:ext cx="4176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6501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71612"/>
            <a:ext cx="11277600" cy="504000"/>
          </a:xfrm>
        </p:spPr>
        <p:txBody>
          <a:bodyPr/>
          <a:lstStyle/>
          <a:p>
            <a:r>
              <a:rPr lang="en-US" dirty="0"/>
              <a:t>Proportion of MSM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33</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1785978545"/>
              </p:ext>
            </p:extLst>
          </p:nvPr>
        </p:nvGraphicFramePr>
        <p:xfrm>
          <a:off x="2209800" y="2375785"/>
          <a:ext cx="7772400" cy="39350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4975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506200" cy="504000"/>
          </a:xfrm>
        </p:spPr>
        <p:txBody>
          <a:bodyPr/>
          <a:lstStyle/>
          <a:p>
            <a:r>
              <a:rPr lang="en-US" dirty="0"/>
              <a:t>Proportion of TG people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34</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228600" y="6471138"/>
            <a:ext cx="96012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7" name="Chart 6"/>
          <p:cNvGraphicFramePr>
            <a:graphicFrameLocks noGrp="1"/>
          </p:cNvGraphicFramePr>
          <p:nvPr>
            <p:extLst>
              <p:ext uri="{D42A27DB-BD31-4B8C-83A1-F6EECF244321}">
                <p14:modId xmlns:p14="http://schemas.microsoft.com/office/powerpoint/2010/main" val="1586912808"/>
              </p:ext>
            </p:extLst>
          </p:nvPr>
        </p:nvGraphicFramePr>
        <p:xfrm>
          <a:off x="2209800" y="2450735"/>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5164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125200" cy="504000"/>
          </a:xfrm>
        </p:spPr>
        <p:txBody>
          <a:bodyPr/>
          <a:lstStyle/>
          <a:p>
            <a:r>
              <a:rPr lang="en-US" dirty="0"/>
              <a:t>Proportion of PWID who reported condom use at last sex, and consistent condom use,  2007-2015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35</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471138"/>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6" name="Chart 5"/>
          <p:cNvGraphicFramePr>
            <a:graphicFrameLocks noGrp="1"/>
          </p:cNvGraphicFramePr>
          <p:nvPr>
            <p:extLst>
              <p:ext uri="{D42A27DB-BD31-4B8C-83A1-F6EECF244321}">
                <p14:modId xmlns:p14="http://schemas.microsoft.com/office/powerpoint/2010/main" val="2242697267"/>
              </p:ext>
            </p:extLst>
          </p:nvPr>
        </p:nvGraphicFramePr>
        <p:xfrm>
          <a:off x="2209800" y="2371016"/>
          <a:ext cx="77724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3937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430000" cy="504000"/>
          </a:xfrm>
        </p:spPr>
        <p:txBody>
          <a:bodyPr/>
          <a:lstStyle/>
          <a:p>
            <a:r>
              <a:rPr lang="en-US" dirty="0"/>
              <a:t>Proportion of high-risk men who reported condom use at last sex, and consistent condom use,  2011 and 2015</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a:solidFill>
                  <a:prstClr val="black">
                    <a:tint val="75000"/>
                  </a:prstClr>
                </a:solidFill>
                <a:latin typeface="Arial"/>
                <a:cs typeface="Cordia New" panose="020B0304020202020204" pitchFamily="34" charset="-34"/>
              </a:rPr>
              <a:pPr>
                <a:defRPr/>
              </a:pPr>
              <a:t>36</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152400" y="6529633"/>
            <a:ext cx="8305800" cy="386862"/>
          </a:xfrm>
          <a:prstGeom prst="rect">
            <a:avLst/>
          </a:prstGeom>
        </p:spPr>
        <p:txBody>
          <a:bodyPr wrap="square" rtlCol="0" anchor="ctr"/>
          <a:lstStyle>
            <a:defPPr>
              <a:defRPr lang="en-US"/>
            </a:defPPr>
            <a:lvl1pPr>
              <a:defRPr sz="800">
                <a:latin typeface="Arial" pitchFamily="34" charset="0"/>
                <a:cs typeface="Arial" pitchFamily="34" charset="0"/>
              </a:defRPr>
            </a:lvl1pPr>
          </a:lstStyle>
          <a:p>
            <a:pPr>
              <a:defRPr/>
            </a:pPr>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Surveys (IBBS) </a:t>
            </a:r>
          </a:p>
        </p:txBody>
      </p:sp>
      <p:graphicFrame>
        <p:nvGraphicFramePr>
          <p:cNvPr id="7" name="Chart 6"/>
          <p:cNvGraphicFramePr>
            <a:graphicFrameLocks/>
          </p:cNvGraphicFramePr>
          <p:nvPr>
            <p:extLst>
              <p:ext uri="{D42A27DB-BD31-4B8C-83A1-F6EECF244321}">
                <p14:modId xmlns:p14="http://schemas.microsoft.com/office/powerpoint/2010/main" val="1150317102"/>
              </p:ext>
            </p:extLst>
          </p:nvPr>
        </p:nvGraphicFramePr>
        <p:xfrm>
          <a:off x="1813560" y="2414666"/>
          <a:ext cx="830580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2452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Proportion of key populations who reported condom use during commercial sex, 2013</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37</a:t>
            </a:fld>
            <a:endParaRPr lang="th-TH" dirty="0">
              <a:solidFill>
                <a:prstClr val="black">
                  <a:tint val="75000"/>
                </a:prstClr>
              </a:solidFill>
            </a:endParaRPr>
          </a:p>
        </p:txBody>
      </p:sp>
      <p:sp>
        <p:nvSpPr>
          <p:cNvPr id="8" name="Rectangle 7"/>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10" name="Chart 9"/>
          <p:cNvGraphicFramePr>
            <a:graphicFrameLocks noGrp="1"/>
          </p:cNvGraphicFramePr>
          <p:nvPr>
            <p:extLst>
              <p:ext uri="{D42A27DB-BD31-4B8C-83A1-F6EECF244321}">
                <p14:modId xmlns:p14="http://schemas.microsoft.com/office/powerpoint/2010/main" val="1479255428"/>
              </p:ext>
            </p:extLst>
          </p:nvPr>
        </p:nvGraphicFramePr>
        <p:xfrm>
          <a:off x="1905001" y="2362201"/>
          <a:ext cx="8086725" cy="3743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795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number of clients per week among female sex workers,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6" name="Rectangle 5"/>
          <p:cNvSpPr/>
          <p:nvPr/>
        </p:nvSpPr>
        <p:spPr>
          <a:xfrm>
            <a:off x="76200" y="6477000"/>
            <a:ext cx="10591800" cy="215444"/>
          </a:xfrm>
          <a:prstGeom prst="rect">
            <a:avLst/>
          </a:prstGeom>
        </p:spPr>
        <p:txBody>
          <a:bodyPr wrap="square">
            <a:spAutoFit/>
          </a:bodyPr>
          <a:lstStyle/>
          <a:p>
            <a:pPr algn="just"/>
            <a:r>
              <a:rPr lang="en-US" sz="800" dirty="0">
                <a:solidFill>
                  <a:prstClr val="black"/>
                </a:solidFill>
                <a:cs typeface="Arial" pitchFamily="34" charset="0"/>
              </a:rPr>
              <a:t>Source: Prepared by </a:t>
            </a:r>
            <a:r>
              <a:rPr lang="en-US" sz="800" dirty="0">
                <a:solidFill>
                  <a:prstClr val="black"/>
                </a:solidFill>
                <a:cs typeface="Arial" pitchFamily="34" charset="0"/>
                <a:hlinkClick r:id="rId3"/>
              </a:rPr>
              <a:t>www.aidsdatahub.org</a:t>
            </a:r>
            <a:r>
              <a:rPr lang="en-US" sz="800" dirty="0">
                <a:solidFill>
                  <a:prstClr val="black"/>
                </a:solidFill>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792606752"/>
              </p:ext>
            </p:extLst>
          </p:nvPr>
        </p:nvGraphicFramePr>
        <p:xfrm>
          <a:off x="1981200" y="2286000"/>
          <a:ext cx="8077200" cy="4157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6468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06200" cy="504000"/>
          </a:xfrm>
        </p:spPr>
        <p:txBody>
          <a:bodyPr/>
          <a:lstStyle/>
          <a:p>
            <a:r>
              <a:rPr lang="en-US" dirty="0"/>
              <a:t>Median number of sex partners in the last week among men who have sex with men and </a:t>
            </a:r>
            <a:r>
              <a:rPr lang="en-US" dirty="0" err="1"/>
              <a:t>Waria</a:t>
            </a:r>
            <a:r>
              <a:rPr lang="en-US" dirty="0"/>
              <a:t>,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39</a:t>
            </a:fld>
            <a:endParaRPr lang="th-TH" dirty="0">
              <a:solidFill>
                <a:prstClr val="black">
                  <a:tint val="75000"/>
                </a:prstClr>
              </a:solidFill>
            </a:endParaRPr>
          </a:p>
        </p:txBody>
      </p:sp>
      <p:sp>
        <p:nvSpPr>
          <p:cNvPr id="7" name="Rectangle 6"/>
          <p:cNvSpPr/>
          <p:nvPr/>
        </p:nvSpPr>
        <p:spPr>
          <a:xfrm>
            <a:off x="76200" y="6477000"/>
            <a:ext cx="96774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8" name="Chart 7"/>
          <p:cNvGraphicFramePr>
            <a:graphicFrameLocks noGrp="1"/>
          </p:cNvGraphicFramePr>
          <p:nvPr>
            <p:extLst>
              <p:ext uri="{D42A27DB-BD31-4B8C-83A1-F6EECF244321}">
                <p14:modId xmlns:p14="http://schemas.microsoft.com/office/powerpoint/2010/main" val="112965879"/>
              </p:ext>
            </p:extLst>
          </p:nvPr>
        </p:nvGraphicFramePr>
        <p:xfrm>
          <a:off x="1905000" y="2302835"/>
          <a:ext cx="8305800" cy="4152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0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0" y="3390900"/>
            <a:ext cx="95599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71612"/>
            <a:ext cx="11277600" cy="504000"/>
          </a:xfrm>
        </p:spPr>
        <p:txBody>
          <a:bodyPr/>
          <a:lstStyle/>
          <a:p>
            <a:r>
              <a:rPr lang="en-US" dirty="0"/>
              <a:t>Proportion of PWID who reported condom use behaviors with different sex partners, 2013</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7" name="Rectangle 6"/>
          <p:cNvSpPr/>
          <p:nvPr/>
        </p:nvSpPr>
        <p:spPr>
          <a:xfrm>
            <a:off x="228600" y="6324600"/>
            <a:ext cx="952599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8" name="Chart 7"/>
          <p:cNvGraphicFramePr>
            <a:graphicFrameLocks/>
          </p:cNvGraphicFramePr>
          <p:nvPr>
            <p:extLst>
              <p:ext uri="{D42A27DB-BD31-4B8C-83A1-F6EECF244321}">
                <p14:modId xmlns:p14="http://schemas.microsoft.com/office/powerpoint/2010/main" val="836776587"/>
              </p:ext>
            </p:extLst>
          </p:nvPr>
        </p:nvGraphicFramePr>
        <p:xfrm>
          <a:off x="2133600" y="2209800"/>
          <a:ext cx="80010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28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99966"/>
            <a:ext cx="9562478" cy="504000"/>
          </a:xfrm>
        </p:spPr>
        <p:txBody>
          <a:bodyPr/>
          <a:lstStyle/>
          <a:p>
            <a:r>
              <a:rPr lang="en-US" dirty="0"/>
              <a:t>Proportion of PWID who reported sharing needles, 2007-2015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41</a:t>
            </a:fld>
            <a:endParaRPr lang="th-TH" dirty="0">
              <a:solidFill>
                <a:prstClr val="black">
                  <a:tint val="75000"/>
                </a:prstClr>
              </a:solidFill>
            </a:endParaRPr>
          </a:p>
        </p:txBody>
      </p:sp>
      <p:sp>
        <p:nvSpPr>
          <p:cNvPr id="6" name="TextBox 5"/>
          <p:cNvSpPr txBox="1"/>
          <p:nvPr/>
        </p:nvSpPr>
        <p:spPr>
          <a:xfrm>
            <a:off x="152400" y="6492232"/>
            <a:ext cx="8458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Integrated Biological and Behavioral Surveys (IBBS)</a:t>
            </a:r>
          </a:p>
        </p:txBody>
      </p:sp>
      <p:graphicFrame>
        <p:nvGraphicFramePr>
          <p:cNvPr id="7" name="Chart 6"/>
          <p:cNvGraphicFramePr>
            <a:graphicFrameLocks/>
          </p:cNvGraphicFramePr>
          <p:nvPr>
            <p:extLst>
              <p:ext uri="{D42A27DB-BD31-4B8C-83A1-F6EECF244321}">
                <p14:modId xmlns:p14="http://schemas.microsoft.com/office/powerpoint/2010/main" val="104837421"/>
              </p:ext>
            </p:extLst>
          </p:nvPr>
        </p:nvGraphicFramePr>
        <p:xfrm>
          <a:off x="2514600" y="2438400"/>
          <a:ext cx="71628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6329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and duration of injecting drug use among PWID,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6" name="Rectangle 5"/>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pSp>
        <p:nvGrpSpPr>
          <p:cNvPr id="11" name="Group 10"/>
          <p:cNvGrpSpPr/>
          <p:nvPr/>
        </p:nvGrpSpPr>
        <p:grpSpPr>
          <a:xfrm>
            <a:off x="1676400" y="2366962"/>
            <a:ext cx="8753476" cy="3957638"/>
            <a:chOff x="0" y="0"/>
            <a:chExt cx="9144000" cy="2743200"/>
          </a:xfrm>
        </p:grpSpPr>
        <p:graphicFrame>
          <p:nvGraphicFramePr>
            <p:cNvPr id="12" name="Chart 11"/>
            <p:cNvGraphicFramePr/>
            <p:nvPr>
              <p:extLst>
                <p:ext uri="{D42A27DB-BD31-4B8C-83A1-F6EECF244321}">
                  <p14:modId xmlns:p14="http://schemas.microsoft.com/office/powerpoint/2010/main" val="1465023512"/>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1961522596"/>
                </p:ext>
              </p:extLst>
            </p:nvPr>
          </p:nvGraphicFramePr>
          <p:xfrm>
            <a:off x="4572000" y="0"/>
            <a:ext cx="4572000" cy="27432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06152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reported injecting drug use,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43</a:t>
            </a:fld>
            <a:endParaRPr lang="th-TH" dirty="0">
              <a:solidFill>
                <a:prstClr val="black">
                  <a:tint val="75000"/>
                </a:prstClr>
              </a:solidFill>
            </a:endParaRPr>
          </a:p>
        </p:txBody>
      </p:sp>
      <p:sp>
        <p:nvSpPr>
          <p:cNvPr id="6" name="Rectangle 5"/>
          <p:cNvSpPr/>
          <p:nvPr/>
        </p:nvSpPr>
        <p:spPr>
          <a:xfrm>
            <a:off x="226475" y="6477000"/>
            <a:ext cx="9527125"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7" name="Chart 6"/>
          <p:cNvGraphicFramePr>
            <a:graphicFrameLocks noGrp="1"/>
          </p:cNvGraphicFramePr>
          <p:nvPr>
            <p:extLst>
              <p:ext uri="{D42A27DB-BD31-4B8C-83A1-F6EECF244321}">
                <p14:modId xmlns:p14="http://schemas.microsoft.com/office/powerpoint/2010/main" val="3005046540"/>
              </p:ext>
            </p:extLst>
          </p:nvPr>
        </p:nvGraphicFramePr>
        <p:xfrm>
          <a:off x="2057400" y="2362200"/>
          <a:ext cx="7696200" cy="396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85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1524000"/>
            <a:ext cx="11201401" cy="504000"/>
          </a:xfrm>
        </p:spPr>
        <p:txBody>
          <a:bodyPr/>
          <a:lstStyle/>
          <a:p>
            <a:r>
              <a:rPr lang="en-US" dirty="0">
                <a:latin typeface="Arial" pitchFamily="34" charset="0"/>
                <a:cs typeface="Arial" pitchFamily="34" charset="0"/>
              </a:rPr>
              <a:t>Proportion of key populations who are currently married and proportion who reported buying sex, 2013</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44</a:t>
            </a:fld>
            <a:endParaRPr lang="th-TH" dirty="0">
              <a:solidFill>
                <a:prstClr val="black">
                  <a:tint val="75000"/>
                </a:prstClr>
              </a:solidFill>
            </a:endParaRPr>
          </a:p>
        </p:txBody>
      </p:sp>
      <p:sp>
        <p:nvSpPr>
          <p:cNvPr id="8" name="Rectangle 7"/>
          <p:cNvSpPr/>
          <p:nvPr/>
        </p:nvSpPr>
        <p:spPr>
          <a:xfrm>
            <a:off x="152400" y="6477000"/>
            <a:ext cx="9601200" cy="338554"/>
          </a:xfrm>
          <a:prstGeom prst="rect">
            <a:avLst/>
          </a:prstGeom>
        </p:spPr>
        <p:txBody>
          <a:bodyPr wrap="square">
            <a:spAutoFit/>
          </a:body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prstClr val="black"/>
                </a:solidFill>
              </a:rPr>
              <a:t>Ministry of Health Republic of Indonesia, Directorate General of Disease Control and Environmental Health. (2014). Integrated Biological and Behavioral Survey (IBBS) 2013.</a:t>
            </a:r>
            <a:endParaRPr lang="en-US" sz="800" dirty="0"/>
          </a:p>
        </p:txBody>
      </p:sp>
      <p:graphicFrame>
        <p:nvGraphicFramePr>
          <p:cNvPr id="6" name="Chart 5"/>
          <p:cNvGraphicFramePr>
            <a:graphicFrameLocks noGrp="1"/>
          </p:cNvGraphicFramePr>
          <p:nvPr>
            <p:extLst>
              <p:ext uri="{D42A27DB-BD31-4B8C-83A1-F6EECF244321}">
                <p14:modId xmlns:p14="http://schemas.microsoft.com/office/powerpoint/2010/main" val="2323113510"/>
              </p:ext>
            </p:extLst>
          </p:nvPr>
        </p:nvGraphicFramePr>
        <p:xfrm>
          <a:off x="2175687" y="2362201"/>
          <a:ext cx="7730313" cy="4010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6843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adolescents reporting premarital sex, 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45</a:t>
            </a:fld>
            <a:endParaRPr lang="th-TH" dirty="0">
              <a:solidFill>
                <a:prstClr val="black">
                  <a:tint val="75000"/>
                </a:prstClr>
              </a:solidFill>
            </a:endParaRPr>
          </a:p>
        </p:txBody>
      </p:sp>
      <p:sp>
        <p:nvSpPr>
          <p:cNvPr id="6" name="TextBox 5"/>
          <p:cNvSpPr txBox="1"/>
          <p:nvPr/>
        </p:nvSpPr>
        <p:spPr>
          <a:xfrm>
            <a:off x="226475" y="6488668"/>
            <a:ext cx="9755725"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Ministry of Health Indonesia. Integrated Biological and Behavioral Survey among key populations 2015.(PowerPoint presentation) </a:t>
            </a:r>
          </a:p>
        </p:txBody>
      </p:sp>
      <p:graphicFrame>
        <p:nvGraphicFramePr>
          <p:cNvPr id="8" name="Chart 7"/>
          <p:cNvGraphicFramePr>
            <a:graphicFrameLocks noGrp="1"/>
          </p:cNvGraphicFramePr>
          <p:nvPr>
            <p:extLst>
              <p:ext uri="{D42A27DB-BD31-4B8C-83A1-F6EECF244321}">
                <p14:modId xmlns:p14="http://schemas.microsoft.com/office/powerpoint/2010/main" val="4041083208"/>
              </p:ext>
            </p:extLst>
          </p:nvPr>
        </p:nvGraphicFramePr>
        <p:xfrm>
          <a:off x="1981200" y="2381250"/>
          <a:ext cx="7672388" cy="3790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2497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adolescents reporting condom use at last sex, 2015</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46</a:t>
            </a:fld>
            <a:endParaRPr lang="th-TH" dirty="0">
              <a:solidFill>
                <a:prstClr val="black">
                  <a:tint val="75000"/>
                </a:prstClr>
              </a:solidFill>
            </a:endParaRPr>
          </a:p>
        </p:txBody>
      </p:sp>
      <p:sp>
        <p:nvSpPr>
          <p:cNvPr id="6" name="TextBox 5"/>
          <p:cNvSpPr txBox="1"/>
          <p:nvPr/>
        </p:nvSpPr>
        <p:spPr>
          <a:xfrm>
            <a:off x="381000" y="6488668"/>
            <a:ext cx="9601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Ministry of Health Indonesia. Integrated Biological and Behavioral Survey among key populations 2015.(PowerPoint presentation) </a:t>
            </a:r>
          </a:p>
        </p:txBody>
      </p:sp>
      <p:graphicFrame>
        <p:nvGraphicFramePr>
          <p:cNvPr id="9" name="Chart 8"/>
          <p:cNvGraphicFramePr>
            <a:graphicFrameLocks noGrp="1"/>
          </p:cNvGraphicFramePr>
          <p:nvPr>
            <p:extLst>
              <p:ext uri="{D42A27DB-BD31-4B8C-83A1-F6EECF244321}">
                <p14:modId xmlns:p14="http://schemas.microsoft.com/office/powerpoint/2010/main" val="1957702061"/>
              </p:ext>
            </p:extLst>
          </p:nvPr>
        </p:nvGraphicFramePr>
        <p:xfrm>
          <a:off x="2012156" y="2362200"/>
          <a:ext cx="8167688"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251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457200" y="3390900"/>
            <a:ext cx="94075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a:latin typeface="Arial" pitchFamily="34" charset="0"/>
                <a:ea typeface="ＭＳ Ｐゴシック" charset="-128"/>
              </a:rPr>
              <a:t>Vulnerability and</a:t>
            </a:r>
            <a:br>
              <a:rPr lang="en-US" sz="5400">
                <a:latin typeface="Arial" pitchFamily="34" charset="0"/>
                <a:ea typeface="ＭＳ Ｐゴシック" charset="-128"/>
              </a:rPr>
            </a:br>
            <a:r>
              <a:rPr lang="en-US" sz="5400">
                <a:latin typeface="Arial" pitchFamily="34" charset="0"/>
                <a:ea typeface="ＭＳ Ｐゴシック" charset="-128"/>
              </a:rPr>
              <a:t>HIV knowledge</a:t>
            </a:r>
            <a:br>
              <a:rPr lang="th-TH" sz="5400">
                <a:latin typeface="Arial" pitchFamily="34" charset="0"/>
                <a:ea typeface="ＭＳ Ｐゴシック" charset="-128"/>
              </a:rPr>
            </a:br>
            <a:endParaRPr lang="en-US">
              <a:latin typeface="Arial" pitchFamily="34" charset="0"/>
              <a:ea typeface="ＭＳ Ｐゴシック" charset="-128"/>
            </a:endParaRPr>
          </a:p>
        </p:txBody>
      </p:sp>
    </p:spTree>
    <p:extLst>
      <p:ext uri="{BB962C8B-B14F-4D97-AF65-F5344CB8AC3E}">
        <p14:creationId xmlns:p14="http://schemas.microsoft.com/office/powerpoint/2010/main" val="1096644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bwMode="auto">
          <a:xfrm>
            <a:off x="381000" y="1507814"/>
            <a:ext cx="11582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key populations with comprehensive HIV knowledge, 2007 - 2015</a:t>
            </a:r>
          </a:p>
        </p:txBody>
      </p:sp>
      <p:sp>
        <p:nvSpPr>
          <p:cNvPr id="12493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C998B51D-571A-4F56-992E-DF856B66E003}" type="slidenum">
              <a:rPr lang="th-TH" sz="1200">
                <a:solidFill>
                  <a:srgbClr val="898989"/>
                </a:solidFill>
              </a:rPr>
              <a:pPr eaLnBrk="1" hangingPunct="1"/>
              <a:t>48</a:t>
            </a:fld>
            <a:endParaRPr lang="th-TH" sz="1200">
              <a:solidFill>
                <a:srgbClr val="898989"/>
              </a:solidFill>
            </a:endParaRPr>
          </a:p>
        </p:txBody>
      </p:sp>
      <p:sp>
        <p:nvSpPr>
          <p:cNvPr id="124931" name="Text Box 4"/>
          <p:cNvSpPr txBox="1">
            <a:spLocks noChangeArrowheads="1"/>
          </p:cNvSpPr>
          <p:nvPr/>
        </p:nvSpPr>
        <p:spPr bwMode="auto">
          <a:xfrm>
            <a:off x="228600" y="6531933"/>
            <a:ext cx="8686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fontAlgn="base">
              <a:spcBef>
                <a:spcPct val="0"/>
              </a:spcBef>
              <a:spcAft>
                <a:spcPct val="0"/>
              </a:spcAft>
              <a:defRPr sz="800">
                <a:solidFill>
                  <a:prstClr val="black"/>
                </a:solidFill>
                <a:latin typeface="Arial" pitchFamily="34" charset="0"/>
                <a:ea typeface="ＭＳ Ｐゴシック" charset="-128"/>
              </a:defRPr>
            </a:lvl1pPr>
            <a:lvl2pPr marL="742950" indent="-285750" eaLnBrk="0" hangingPunct="0">
              <a:defRPr sz="2800">
                <a:latin typeface="Arial" pitchFamily="34" charset="0"/>
                <a:ea typeface="ＭＳ Ｐゴシック" charset="-128"/>
              </a:defRPr>
            </a:lvl2pPr>
            <a:lvl3pPr marL="1143000" indent="-228600" eaLnBrk="0" hangingPunct="0">
              <a:defRPr sz="2800">
                <a:latin typeface="Arial" pitchFamily="34" charset="0"/>
                <a:ea typeface="ＭＳ Ｐゴシック" charset="-128"/>
              </a:defRPr>
            </a:lvl3pPr>
            <a:lvl4pPr marL="1600200" indent="-228600" eaLnBrk="0" hangingPunct="0">
              <a:defRPr sz="2800">
                <a:latin typeface="Arial" pitchFamily="34" charset="0"/>
                <a:ea typeface="ＭＳ Ｐゴシック" charset="-128"/>
              </a:defRPr>
            </a:lvl4pPr>
            <a:lvl5pPr marL="2057400" indent="-228600" eaLnBrk="0" hangingPunct="0">
              <a:defRPr sz="2800">
                <a:latin typeface="Arial" pitchFamily="34" charset="0"/>
                <a:ea typeface="ＭＳ Ｐゴシック" charset="-128"/>
              </a:defRPr>
            </a:lvl5pPr>
            <a:lvl6pPr marL="2514600" indent="-228600" eaLnBrk="0" fontAlgn="base" hangingPunct="0">
              <a:spcBef>
                <a:spcPct val="0"/>
              </a:spcBef>
              <a:spcAft>
                <a:spcPct val="0"/>
              </a:spcAft>
              <a:defRPr sz="2800">
                <a:latin typeface="Arial" pitchFamily="34" charset="0"/>
                <a:ea typeface="ＭＳ Ｐゴシック" charset="-128"/>
              </a:defRPr>
            </a:lvl6pPr>
            <a:lvl7pPr marL="2971800" indent="-228600" eaLnBrk="0" fontAlgn="base" hangingPunct="0">
              <a:spcBef>
                <a:spcPct val="0"/>
              </a:spcBef>
              <a:spcAft>
                <a:spcPct val="0"/>
              </a:spcAft>
              <a:defRPr sz="2800">
                <a:latin typeface="Arial" pitchFamily="34" charset="0"/>
                <a:ea typeface="ＭＳ Ｐゴシック" charset="-128"/>
              </a:defRPr>
            </a:lvl7pPr>
            <a:lvl8pPr marL="3429000" indent="-228600" eaLnBrk="0" fontAlgn="base" hangingPunct="0">
              <a:spcBef>
                <a:spcPct val="0"/>
              </a:spcBef>
              <a:spcAft>
                <a:spcPct val="0"/>
              </a:spcAft>
              <a:defRPr sz="2800">
                <a:latin typeface="Arial" pitchFamily="34" charset="0"/>
                <a:ea typeface="ＭＳ Ｐゴシック" charset="-128"/>
              </a:defRPr>
            </a:lvl8pPr>
            <a:lvl9pPr marL="3886200" indent="-228600" eaLnBrk="0" fontAlgn="base" hangingPunct="0">
              <a:spcBef>
                <a:spcPct val="0"/>
              </a:spcBef>
              <a:spcAft>
                <a:spcPct val="0"/>
              </a:spcAft>
              <a:defRPr sz="2800">
                <a:latin typeface="Arial" pitchFamily="34" charset="0"/>
                <a:ea typeface="ＭＳ Ｐゴシック" charset="-128"/>
              </a:defRPr>
            </a:lvl9pPr>
          </a:lstStyle>
          <a:p>
            <a:r>
              <a:rPr lang="en-US" altLang="zh-CN" dirty="0"/>
              <a:t>Source: </a:t>
            </a:r>
            <a:r>
              <a:rPr lang="en-US" dirty="0"/>
              <a:t>Prepared by </a:t>
            </a:r>
            <a:r>
              <a:rPr lang="en-US" dirty="0">
                <a:hlinkClick r:id="rId3"/>
              </a:rPr>
              <a:t>www.aidsdatahub.org</a:t>
            </a:r>
            <a:r>
              <a:rPr lang="en-US" dirty="0"/>
              <a:t>  based on Integrated Biological and Behavioral Surveys (IBBS) </a:t>
            </a:r>
          </a:p>
        </p:txBody>
      </p:sp>
      <p:graphicFrame>
        <p:nvGraphicFramePr>
          <p:cNvPr id="8" name="Chart 7"/>
          <p:cNvGraphicFramePr>
            <a:graphicFrameLocks/>
          </p:cNvGraphicFramePr>
          <p:nvPr>
            <p:extLst>
              <p:ext uri="{D42A27DB-BD31-4B8C-83A1-F6EECF244321}">
                <p14:modId xmlns:p14="http://schemas.microsoft.com/office/powerpoint/2010/main" val="2749189311"/>
              </p:ext>
            </p:extLst>
          </p:nvPr>
        </p:nvGraphicFramePr>
        <p:xfrm>
          <a:off x="6172200" y="2514600"/>
          <a:ext cx="4320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noGrp="1"/>
          </p:cNvGraphicFramePr>
          <p:nvPr>
            <p:extLst>
              <p:ext uri="{D42A27DB-BD31-4B8C-83A1-F6EECF244321}">
                <p14:modId xmlns:p14="http://schemas.microsoft.com/office/powerpoint/2010/main" val="124136570"/>
              </p:ext>
            </p:extLst>
          </p:nvPr>
        </p:nvGraphicFramePr>
        <p:xfrm>
          <a:off x="1699800" y="2514600"/>
          <a:ext cx="4320000"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5886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304800" y="1443368"/>
            <a:ext cx="11353800" cy="9166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a:latin typeface="Arial" pitchFamily="34" charset="0"/>
                <a:ea typeface="ＭＳ Ｐゴシック" charset="-128"/>
              </a:rPr>
              <a:t>Proportion of adults and young people (15-24 </a:t>
            </a:r>
            <a:r>
              <a:rPr lang="en-US" dirty="0" err="1">
                <a:latin typeface="Arial" pitchFamily="34" charset="0"/>
                <a:ea typeface="ＭＳ Ｐゴシック" charset="-128"/>
              </a:rPr>
              <a:t>yr</a:t>
            </a:r>
            <a:r>
              <a:rPr lang="en-US" dirty="0">
                <a:latin typeface="Arial" pitchFamily="34" charset="0"/>
                <a:ea typeface="ＭＳ Ｐゴシック" charset="-128"/>
              </a:rPr>
              <a:t>) with comprehensive knowledge of HIV, 2012</a:t>
            </a:r>
          </a:p>
        </p:txBody>
      </p:sp>
      <p:sp>
        <p:nvSpPr>
          <p:cNvPr id="12902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ea typeface="ＭＳ Ｐゴシック" charset="-128"/>
              </a:defRPr>
            </a:lvl1pPr>
            <a:lvl2pPr marL="742950" indent="-285750" eaLnBrk="0" hangingPunct="0">
              <a:defRPr sz="2800">
                <a:solidFill>
                  <a:schemeClr val="tx1"/>
                </a:solidFill>
                <a:latin typeface="Arial" pitchFamily="34" charset="0"/>
                <a:ea typeface="ＭＳ Ｐゴシック" charset="-128"/>
              </a:defRPr>
            </a:lvl2pPr>
            <a:lvl3pPr marL="1143000" indent="-228600" eaLnBrk="0" hangingPunct="0">
              <a:defRPr sz="2800">
                <a:solidFill>
                  <a:schemeClr val="tx1"/>
                </a:solidFill>
                <a:latin typeface="Arial" pitchFamily="34" charset="0"/>
                <a:ea typeface="ＭＳ Ｐゴシック" charset="-128"/>
              </a:defRPr>
            </a:lvl3pPr>
            <a:lvl4pPr marL="1600200" indent="-228600" eaLnBrk="0" hangingPunct="0">
              <a:defRPr sz="2800">
                <a:solidFill>
                  <a:schemeClr val="tx1"/>
                </a:solidFill>
                <a:latin typeface="Arial" pitchFamily="34" charset="0"/>
                <a:ea typeface="ＭＳ Ｐゴシック" charset="-128"/>
              </a:defRPr>
            </a:lvl4pPr>
            <a:lvl5pPr marL="2057400" indent="-228600" eaLnBrk="0" hangingPunct="0">
              <a:defRPr sz="28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charset="-128"/>
              </a:defRPr>
            </a:lvl9pPr>
          </a:lstStyle>
          <a:p>
            <a:pPr eaLnBrk="1" hangingPunct="1"/>
            <a:fld id="{F2654139-0405-46FB-9330-03E96D3DF1ED}" type="slidenum">
              <a:rPr lang="th-TH" sz="1200">
                <a:solidFill>
                  <a:srgbClr val="898989"/>
                </a:solidFill>
              </a:rPr>
              <a:pPr eaLnBrk="1" hangingPunct="1"/>
              <a:t>49</a:t>
            </a:fld>
            <a:endParaRPr lang="th-TH" sz="1200">
              <a:solidFill>
                <a:srgbClr val="898989"/>
              </a:solidFill>
            </a:endParaRPr>
          </a:p>
        </p:txBody>
      </p:sp>
      <p:sp>
        <p:nvSpPr>
          <p:cNvPr id="129028" name="Rectangle 3"/>
          <p:cNvSpPr>
            <a:spLocks noChangeArrowheads="1"/>
          </p:cNvSpPr>
          <p:nvPr/>
        </p:nvSpPr>
        <p:spPr bwMode="auto">
          <a:xfrm>
            <a:off x="228600" y="6443246"/>
            <a:ext cx="9831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ＭＳ Ｐゴシック" charset="-128"/>
                <a:cs typeface="Arial" pitchFamily="34" charset="0"/>
              </a:rPr>
              <a:t>Prepared by </a:t>
            </a:r>
            <a:r>
              <a:rPr lang="en-US" sz="800" dirty="0">
                <a:solidFill>
                  <a:srgbClr val="000000"/>
                </a:solidFill>
                <a:latin typeface="Arial" pitchFamily="34" charset="0"/>
                <a:ea typeface="ＭＳ Ｐゴシック" charset="-128"/>
                <a:cs typeface="Arial" pitchFamily="34" charset="0"/>
                <a:hlinkClick r:id="rId3"/>
              </a:rPr>
              <a:t>www.aidsdatahub.org</a:t>
            </a:r>
            <a:r>
              <a:rPr lang="en-US" sz="800" dirty="0">
                <a:solidFill>
                  <a:srgbClr val="000000"/>
                </a:solidFill>
                <a:latin typeface="Arial" pitchFamily="34" charset="0"/>
                <a:ea typeface="ＭＳ Ｐゴシック" charset="-128"/>
                <a:cs typeface="Arial" pitchFamily="34" charset="0"/>
              </a:rPr>
              <a:t>  based on</a:t>
            </a:r>
            <a:r>
              <a:rPr lang="en-US" altLang="ja-JP" sz="800" dirty="0">
                <a:solidFill>
                  <a:prstClr val="black"/>
                </a:solidFill>
                <a:latin typeface="Arial" pitchFamily="34" charset="0"/>
                <a:cs typeface="Arial" pitchFamily="34" charset="0"/>
              </a:rPr>
              <a:t> </a:t>
            </a:r>
            <a:r>
              <a:rPr lang="en-GB" sz="800" dirty="0">
                <a:solidFill>
                  <a:prstClr val="black"/>
                </a:solidFill>
                <a:latin typeface="Arial" pitchFamily="34" charset="0"/>
                <a:ea typeface="ＭＳ Ｐゴシック" charset="-128"/>
                <a:cs typeface="Arial" pitchFamily="34" charset="0"/>
              </a:rPr>
              <a:t>Statistics Indonesia (</a:t>
            </a:r>
            <a:r>
              <a:rPr lang="en-GB" sz="800" dirty="0" err="1">
                <a:solidFill>
                  <a:prstClr val="black"/>
                </a:solidFill>
                <a:latin typeface="Arial" pitchFamily="34" charset="0"/>
                <a:ea typeface="ＭＳ Ｐゴシック" charset="-128"/>
                <a:cs typeface="Arial" pitchFamily="34" charset="0"/>
              </a:rPr>
              <a:t>Badan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Pusat</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Statistik</a:t>
            </a:r>
            <a:r>
              <a:rPr lang="en-GB" sz="800" dirty="0">
                <a:solidFill>
                  <a:prstClr val="black"/>
                </a:solidFill>
                <a:latin typeface="Arial" pitchFamily="34" charset="0"/>
                <a:ea typeface="ＭＳ Ｐゴシック" charset="-128"/>
                <a:cs typeface="Arial" pitchFamily="34" charset="0"/>
              </a:rPr>
              <a:t>—BPS), National Population and Family Planning Board (BKKBN), and </a:t>
            </a:r>
            <a:r>
              <a:rPr lang="en-GB" sz="800" dirty="0" err="1">
                <a:solidFill>
                  <a:prstClr val="black"/>
                </a:solidFill>
                <a:latin typeface="Arial" pitchFamily="34" charset="0"/>
                <a:ea typeface="ＭＳ Ｐゴシック" charset="-128"/>
                <a:cs typeface="Arial" pitchFamily="34" charset="0"/>
              </a:rPr>
              <a:t>Kementerian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Kesehatan</a:t>
            </a:r>
            <a:r>
              <a:rPr lang="en-GB" sz="800" dirty="0">
                <a:solidFill>
                  <a:prstClr val="black"/>
                </a:solidFill>
                <a:latin typeface="Arial" pitchFamily="34" charset="0"/>
                <a:ea typeface="ＭＳ Ｐゴシック" charset="-128"/>
                <a:cs typeface="Arial" pitchFamily="34" charset="0"/>
              </a:rPr>
              <a:t>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—MOH), and ICF International. 2013. Indonesia Demographic and Health Survey 2012. Jakarta, Indonesia: BPS, BKKBN, </a:t>
            </a:r>
            <a:r>
              <a:rPr lang="en-GB" sz="800" dirty="0" err="1">
                <a:solidFill>
                  <a:prstClr val="black"/>
                </a:solidFill>
                <a:latin typeface="Arial" pitchFamily="34" charset="0"/>
                <a:ea typeface="ＭＳ Ｐゴシック" charset="-128"/>
                <a:cs typeface="Arial" pitchFamily="34" charset="0"/>
              </a:rPr>
              <a:t>Kemenkes</a:t>
            </a:r>
            <a:r>
              <a:rPr lang="en-GB" sz="800" dirty="0">
                <a:solidFill>
                  <a:prstClr val="black"/>
                </a:solidFill>
                <a:latin typeface="Arial" pitchFamily="34" charset="0"/>
                <a:ea typeface="ＭＳ Ｐゴシック" charset="-128"/>
                <a:cs typeface="Arial" pitchFamily="34" charset="0"/>
              </a:rPr>
              <a:t>, and ICF International. </a:t>
            </a:r>
          </a:p>
        </p:txBody>
      </p:sp>
      <p:graphicFrame>
        <p:nvGraphicFramePr>
          <p:cNvPr id="8" name="Chart 7"/>
          <p:cNvGraphicFramePr/>
          <p:nvPr>
            <p:extLst>
              <p:ext uri="{D42A27DB-BD31-4B8C-83A1-F6EECF244321}">
                <p14:modId xmlns:p14="http://schemas.microsoft.com/office/powerpoint/2010/main" val="2640625550"/>
              </p:ext>
            </p:extLst>
          </p:nvPr>
        </p:nvGraphicFramePr>
        <p:xfrm>
          <a:off x="1752601" y="2499938"/>
          <a:ext cx="4307543" cy="3803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756462598"/>
              </p:ext>
            </p:extLst>
          </p:nvPr>
        </p:nvGraphicFramePr>
        <p:xfrm>
          <a:off x="6131858" y="2499938"/>
          <a:ext cx="4307543" cy="38033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884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03" y="1515291"/>
            <a:ext cx="11719420" cy="790588"/>
          </a:xfrm>
        </p:spPr>
        <p:txBody>
          <a:bodyPr/>
          <a:lstStyle/>
          <a:p>
            <a:pPr lvl="0"/>
            <a:r>
              <a:rPr lang="en-US" dirty="0"/>
              <a:t>Estimated people living with HIV, new HIV infections and AIDS-related deaths, 1990-2018 (Indonesia)</a:t>
            </a:r>
            <a:br>
              <a:rPr lang="en-US" dirty="0"/>
            </a:br>
            <a:br>
              <a:rPr lang="en-US" dirty="0"/>
            </a:br>
            <a:r>
              <a:rPr lang="en-US" dirty="0"/>
              <a:t> </a:t>
            </a:r>
          </a:p>
        </p:txBody>
      </p:sp>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286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Chart 7" title="Chart"/>
          <p:cNvGraphicFramePr>
            <a:graphicFrameLocks/>
          </p:cNvGraphicFramePr>
          <p:nvPr>
            <p:extLst>
              <p:ext uri="{D42A27DB-BD31-4B8C-83A1-F6EECF244321}">
                <p14:modId xmlns:p14="http://schemas.microsoft.com/office/powerpoint/2010/main" val="1680808595"/>
              </p:ext>
            </p:extLst>
          </p:nvPr>
        </p:nvGraphicFramePr>
        <p:xfrm>
          <a:off x="328256" y="2423700"/>
          <a:ext cx="1152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041036" y="5157333"/>
            <a:ext cx="7233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46,000</a:t>
            </a:r>
            <a:endParaRPr kumimoji="0" lang="en-GB" sz="1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11218459" y="5434332"/>
            <a:ext cx="70968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rPr>
              <a:t>38,000</a:t>
            </a:r>
            <a:endParaRPr kumimoji="0" lang="en-GB" sz="1200" b="1" i="0" u="none" strike="noStrike" kern="1200" cap="none" spc="0" normalizeH="0" baseline="0" noProof="0" dirty="0">
              <a:ln>
                <a:noFill/>
              </a:ln>
              <a:solidFill>
                <a:srgbClr val="00A99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0722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2006-2014</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51</a:t>
            </a:fld>
            <a:endParaRPr lang="th-TH" dirty="0">
              <a:solidFill>
                <a:prstClr val="black">
                  <a:tint val="75000"/>
                </a:prstClr>
              </a:solidFill>
            </a:endParaRPr>
          </a:p>
        </p:txBody>
      </p:sp>
      <p:sp>
        <p:nvSpPr>
          <p:cNvPr id="6" name="TextBox 5"/>
          <p:cNvSpPr txBox="1"/>
          <p:nvPr/>
        </p:nvSpPr>
        <p:spPr>
          <a:xfrm>
            <a:off x="76200" y="6507620"/>
            <a:ext cx="7391400" cy="215444"/>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dirty="0"/>
              <a:t>Source: Prepared by </a:t>
            </a:r>
            <a:r>
              <a:rPr lang="en-US" dirty="0">
                <a:hlinkClick r:id="rId3"/>
              </a:rPr>
              <a:t>www.aidsdatahub.org</a:t>
            </a:r>
            <a:r>
              <a:rPr lang="en-US" dirty="0"/>
              <a:t> based on </a:t>
            </a:r>
            <a:r>
              <a:rPr lang="en-US" dirty="0">
                <a:hlinkClick r:id="rId4"/>
              </a:rPr>
              <a:t>www.aidsinfoonline.org</a:t>
            </a:r>
            <a:r>
              <a:rPr lang="en-US" dirty="0"/>
              <a:t>  and NASA 2015 (PowerPoint presentation)</a:t>
            </a:r>
          </a:p>
        </p:txBody>
      </p:sp>
      <p:graphicFrame>
        <p:nvGraphicFramePr>
          <p:cNvPr id="8" name="Chart 7"/>
          <p:cNvGraphicFramePr>
            <a:graphicFrameLocks noGrp="1"/>
          </p:cNvGraphicFramePr>
          <p:nvPr>
            <p:extLst>
              <p:ext uri="{D42A27DB-BD31-4B8C-83A1-F6EECF244321}">
                <p14:modId xmlns:p14="http://schemas.microsoft.com/office/powerpoint/2010/main" val="2005492959"/>
              </p:ext>
            </p:extLst>
          </p:nvPr>
        </p:nvGraphicFramePr>
        <p:xfrm>
          <a:off x="1981200" y="2133601"/>
          <a:ext cx="7924800" cy="4238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80490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2006-2014</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52</a:t>
            </a:fld>
            <a:endParaRPr lang="th-TH" dirty="0">
              <a:solidFill>
                <a:prstClr val="black">
                  <a:tint val="75000"/>
                </a:prstClr>
              </a:solidFill>
            </a:endParaRPr>
          </a:p>
        </p:txBody>
      </p:sp>
      <p:sp>
        <p:nvSpPr>
          <p:cNvPr id="6" name="TextBox 5"/>
          <p:cNvSpPr txBox="1"/>
          <p:nvPr/>
        </p:nvSpPr>
        <p:spPr>
          <a:xfrm>
            <a:off x="223906" y="6597009"/>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and NASA 2015 (PowerPoint presentation)</a:t>
            </a:r>
          </a:p>
        </p:txBody>
      </p:sp>
      <p:graphicFrame>
        <p:nvGraphicFramePr>
          <p:cNvPr id="7" name="Chart 6"/>
          <p:cNvGraphicFramePr>
            <a:graphicFrameLocks/>
          </p:cNvGraphicFramePr>
          <p:nvPr>
            <p:extLst>
              <p:ext uri="{D42A27DB-BD31-4B8C-83A1-F6EECF244321}">
                <p14:modId xmlns:p14="http://schemas.microsoft.com/office/powerpoint/2010/main" val="31336280"/>
              </p:ext>
            </p:extLst>
          </p:nvPr>
        </p:nvGraphicFramePr>
        <p:xfrm>
          <a:off x="1828801" y="2057401"/>
          <a:ext cx="8153400" cy="43391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440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service category, 2006-2014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53</a:t>
            </a:fld>
            <a:endParaRPr lang="th-TH" dirty="0">
              <a:solidFill>
                <a:prstClr val="black">
                  <a:tint val="75000"/>
                </a:prstClr>
              </a:solidFill>
            </a:endParaRPr>
          </a:p>
        </p:txBody>
      </p:sp>
      <p:sp>
        <p:nvSpPr>
          <p:cNvPr id="6" name="TextBox 5"/>
          <p:cNvSpPr txBox="1"/>
          <p:nvPr/>
        </p:nvSpPr>
        <p:spPr>
          <a:xfrm>
            <a:off x="209351" y="6607648"/>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3"/>
              </a:rPr>
              <a:t>www.aidsdatahub.org</a:t>
            </a:r>
            <a:r>
              <a:rPr lang="en-US" sz="900" dirty="0"/>
              <a:t> based on </a:t>
            </a:r>
            <a:r>
              <a:rPr lang="en-US" sz="900" dirty="0">
                <a:hlinkClick r:id="rId4"/>
              </a:rPr>
              <a:t>www.aidsinfoonline.org</a:t>
            </a:r>
            <a:r>
              <a:rPr lang="en-US" sz="900" dirty="0"/>
              <a:t>  and NASA 2015 (PowerPoint presentation)</a:t>
            </a:r>
          </a:p>
        </p:txBody>
      </p:sp>
      <p:graphicFrame>
        <p:nvGraphicFramePr>
          <p:cNvPr id="8" name="Chart 7"/>
          <p:cNvGraphicFramePr>
            <a:graphicFrameLocks noGrp="1"/>
          </p:cNvGraphicFramePr>
          <p:nvPr>
            <p:extLst>
              <p:ext uri="{D42A27DB-BD31-4B8C-83A1-F6EECF244321}">
                <p14:modId xmlns:p14="http://schemas.microsoft.com/office/powerpoint/2010/main" val="4103313289"/>
              </p:ext>
            </p:extLst>
          </p:nvPr>
        </p:nvGraphicFramePr>
        <p:xfrm>
          <a:off x="1905000" y="2133600"/>
          <a:ext cx="8305800"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5265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736925" cy="504000"/>
          </a:xfrm>
        </p:spPr>
        <p:txBody>
          <a:bodyPr/>
          <a:lstStyle/>
          <a:p>
            <a:r>
              <a:rPr lang="en-US" dirty="0"/>
              <a:t>Proportion of total prevention programme spending on key populations at higher risk, 2006-2014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54</a:t>
            </a:fld>
            <a:endParaRPr lang="th-TH" dirty="0">
              <a:solidFill>
                <a:prstClr val="black">
                  <a:tint val="75000"/>
                </a:prstClr>
              </a:solidFill>
            </a:endParaRPr>
          </a:p>
        </p:txBody>
      </p:sp>
      <p:sp>
        <p:nvSpPr>
          <p:cNvPr id="5" name="TextBox 4"/>
          <p:cNvSpPr txBox="1"/>
          <p:nvPr/>
        </p:nvSpPr>
        <p:spPr>
          <a:xfrm>
            <a:off x="197365" y="6532795"/>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and NASA 2015 (PowerPoint presentation)</a:t>
            </a:r>
          </a:p>
        </p:txBody>
      </p:sp>
      <p:graphicFrame>
        <p:nvGraphicFramePr>
          <p:cNvPr id="6" name="Chart 5"/>
          <p:cNvGraphicFramePr>
            <a:graphicFrameLocks noGrp="1"/>
          </p:cNvGraphicFramePr>
          <p:nvPr>
            <p:extLst>
              <p:ext uri="{D42A27DB-BD31-4B8C-83A1-F6EECF244321}">
                <p14:modId xmlns:p14="http://schemas.microsoft.com/office/powerpoint/2010/main" val="2714282269"/>
              </p:ext>
            </p:extLst>
          </p:nvPr>
        </p:nvGraphicFramePr>
        <p:xfrm>
          <a:off x="1828800" y="2362201"/>
          <a:ext cx="8305800" cy="3933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3941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from domestic and international sources, 2006 - 2014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55</a:t>
            </a:fld>
            <a:endParaRPr lang="th-TH" dirty="0">
              <a:solidFill>
                <a:prstClr val="black">
                  <a:tint val="75000"/>
                </a:prstClr>
              </a:solidFill>
            </a:endParaRPr>
          </a:p>
        </p:txBody>
      </p:sp>
      <p:sp>
        <p:nvSpPr>
          <p:cNvPr id="5" name="TextBox 4"/>
          <p:cNvSpPr txBox="1"/>
          <p:nvPr/>
        </p:nvSpPr>
        <p:spPr>
          <a:xfrm>
            <a:off x="193084" y="6508145"/>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3"/>
              </a:rPr>
              <a:t>www.aidsdatahub.org</a:t>
            </a:r>
            <a:r>
              <a:rPr lang="en-US" sz="900" dirty="0"/>
              <a:t> based on </a:t>
            </a:r>
            <a:r>
              <a:rPr lang="en-US" sz="900" dirty="0">
                <a:hlinkClick r:id="rId4"/>
              </a:rPr>
              <a:t>www.aidsinfoonline.org</a:t>
            </a:r>
            <a:r>
              <a:rPr lang="en-US" sz="900" dirty="0"/>
              <a:t>  and NASA 2015 (PowerPoint presentation)</a:t>
            </a:r>
          </a:p>
        </p:txBody>
      </p:sp>
      <p:graphicFrame>
        <p:nvGraphicFramePr>
          <p:cNvPr id="9" name="Chart 8"/>
          <p:cNvGraphicFramePr>
            <a:graphicFrameLocks noGrp="1"/>
          </p:cNvGraphicFramePr>
          <p:nvPr>
            <p:extLst>
              <p:ext uri="{D42A27DB-BD31-4B8C-83A1-F6EECF244321}">
                <p14:modId xmlns:p14="http://schemas.microsoft.com/office/powerpoint/2010/main" val="1482835300"/>
              </p:ext>
            </p:extLst>
          </p:nvPr>
        </p:nvGraphicFramePr>
        <p:xfrm>
          <a:off x="2209801" y="2438401"/>
          <a:ext cx="7391400" cy="40671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52076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care and treatment from domestic and international sources, 2006 - 2014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56</a:t>
            </a:fld>
            <a:endParaRPr lang="th-TH" dirty="0">
              <a:solidFill>
                <a:prstClr val="black">
                  <a:tint val="75000"/>
                </a:prstClr>
              </a:solidFill>
            </a:endParaRPr>
          </a:p>
        </p:txBody>
      </p:sp>
      <p:sp>
        <p:nvSpPr>
          <p:cNvPr id="5" name="TextBox 4"/>
          <p:cNvSpPr txBox="1"/>
          <p:nvPr/>
        </p:nvSpPr>
        <p:spPr>
          <a:xfrm>
            <a:off x="226475" y="6492232"/>
            <a:ext cx="73914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t>Source: Prepared by </a:t>
            </a:r>
            <a:r>
              <a:rPr lang="en-US" sz="900" dirty="0">
                <a:hlinkClick r:id="rId2"/>
              </a:rPr>
              <a:t>www.aidsdatahub.org</a:t>
            </a:r>
            <a:r>
              <a:rPr lang="en-US" sz="900" dirty="0"/>
              <a:t> based on </a:t>
            </a:r>
            <a:r>
              <a:rPr lang="en-US" sz="900" dirty="0">
                <a:hlinkClick r:id="rId3"/>
              </a:rPr>
              <a:t>www.aidsinfoonline.org</a:t>
            </a:r>
            <a:r>
              <a:rPr lang="en-US" sz="900" dirty="0"/>
              <a:t> and NASA 2015 (PowerPoint presentation) </a:t>
            </a:r>
          </a:p>
        </p:txBody>
      </p:sp>
      <p:graphicFrame>
        <p:nvGraphicFramePr>
          <p:cNvPr id="6" name="Chart 5"/>
          <p:cNvGraphicFramePr>
            <a:graphicFrameLocks noGrp="1"/>
          </p:cNvGraphicFramePr>
          <p:nvPr>
            <p:extLst>
              <p:ext uri="{D42A27DB-BD31-4B8C-83A1-F6EECF244321}">
                <p14:modId xmlns:p14="http://schemas.microsoft.com/office/powerpoint/2010/main" val="2310098450"/>
              </p:ext>
            </p:extLst>
          </p:nvPr>
        </p:nvGraphicFramePr>
        <p:xfrm>
          <a:off x="2057400" y="2514601"/>
          <a:ext cx="7924800" cy="38481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6020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0"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353800" cy="504000"/>
          </a:xfrm>
        </p:spPr>
        <p:txBody>
          <a:bodyPr>
            <a:noAutofit/>
          </a:bodyPr>
          <a:lstStyle/>
          <a:p>
            <a:r>
              <a:rPr lang="en-US" dirty="0"/>
              <a:t>Number of needle/syringes distributed per person who inject drugs per year, 2008-2017</a:t>
            </a:r>
            <a:br>
              <a:rPr lang="en-US" dirty="0"/>
            </a:br>
            <a:endParaRPr lang="en-US" dirty="0">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58</a:t>
            </a:fld>
            <a:endParaRPr lang="th-TH" dirty="0">
              <a:solidFill>
                <a:prstClr val="black">
                  <a:tint val="75000"/>
                </a:prstClr>
              </a:solidFill>
            </a:endParaRPr>
          </a:p>
        </p:txBody>
      </p:sp>
      <p:sp>
        <p:nvSpPr>
          <p:cNvPr id="6" name="TextBox 1"/>
          <p:cNvSpPr txBox="1"/>
          <p:nvPr/>
        </p:nvSpPr>
        <p:spPr>
          <a:xfrm>
            <a:off x="0" y="6248394"/>
            <a:ext cx="11049000" cy="6096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solidFill>
                  <a:prstClr val="black"/>
                </a:solidFill>
                <a:cs typeface="Arial" pitchFamily="34" charset="0"/>
              </a:rPr>
              <a:t>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Source: 1.  WHO, UNAIDS, &amp; UNICEF. (2009). Towards Universal Access: Scaling up Priority HIV/AIDS Interventions in the Health Sector- Progress Report 2009.  2.  WHO, UNAIDS, &amp; UNICEF. (2010). Towards Universal Access: Scaling up Priority HIV/AIDS Interventions in the Health Sector - Progress Report 2010  3.  WHO, UNAIDS, &amp; UNICEF. (2011). Global HIV/AIDS Response Epidemic Update and Health Sector Progress towards Universal Access Progress Report 2011; and 4. Global AIDS Monitoring</a:t>
            </a:r>
            <a:endParaRPr lang="en-US"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3265428357"/>
              </p:ext>
            </p:extLst>
          </p:nvPr>
        </p:nvGraphicFramePr>
        <p:xfrm>
          <a:off x="1828800" y="2362201"/>
          <a:ext cx="5791200" cy="3809994"/>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7"/>
          <p:cNvGrpSpPr/>
          <p:nvPr/>
        </p:nvGrpSpPr>
        <p:grpSpPr>
          <a:xfrm>
            <a:off x="7554346" y="2514600"/>
            <a:ext cx="2961254" cy="3200400"/>
            <a:chOff x="0" y="0"/>
            <a:chExt cx="2756294" cy="2625414"/>
          </a:xfrm>
        </p:grpSpPr>
        <p:sp>
          <p:nvSpPr>
            <p:cNvPr id="9" name="Rounded Rectangle 8"/>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a:solidFill>
                    <a:sysClr val="windowText" lastClr="000000"/>
                  </a:solidFill>
                  <a:cs typeface="Arial" pitchFamily="34" charset="0"/>
                </a:rPr>
                <a:t>Medium coverage: &gt;100–&lt;200 syringes per PWID per year</a:t>
              </a:r>
            </a:p>
          </p:txBody>
        </p:sp>
        <p:sp>
          <p:nvSpPr>
            <p:cNvPr id="10" name="Rounded Rectangle 9"/>
            <p:cNvSpPr/>
            <p:nvPr/>
          </p:nvSpPr>
          <p:spPr>
            <a:xfrm>
              <a:off x="13094" y="1893894"/>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a:solidFill>
                    <a:sysClr val="windowText" lastClr="000000"/>
                  </a:solidFill>
                  <a:cs typeface="Arial" pitchFamily="34" charset="0"/>
                </a:rPr>
                <a:t>Low coverage: &lt;100 syringes per PWID per year</a:t>
              </a:r>
            </a:p>
          </p:txBody>
        </p:sp>
        <p:sp>
          <p:nvSpPr>
            <p:cNvPr id="11" name="Rounded Rectangle 10"/>
            <p:cNvSpPr/>
            <p:nvPr/>
          </p:nvSpPr>
          <p:spPr>
            <a:xfrm>
              <a:off x="13094" y="0"/>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ct val="150000"/>
                </a:lnSpc>
                <a:defRPr/>
              </a:pPr>
              <a:r>
                <a:rPr lang="en-US" sz="1400" kern="0">
                  <a:solidFill>
                    <a:sysClr val="windowText" lastClr="000000"/>
                  </a:solidFill>
                  <a:cs typeface="Arial" pitchFamily="34" charset="0"/>
                </a:rPr>
                <a:t>High coverage: &gt;200 syringes per PWID per year</a:t>
              </a:r>
            </a:p>
          </p:txBody>
        </p:sp>
      </p:grpSp>
    </p:spTree>
    <p:extLst>
      <p:ext uri="{BB962C8B-B14F-4D97-AF65-F5344CB8AC3E}">
        <p14:creationId xmlns:p14="http://schemas.microsoft.com/office/powerpoint/2010/main" val="2621065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13367"/>
            <a:ext cx="11049000" cy="504000"/>
          </a:xfrm>
        </p:spPr>
        <p:txBody>
          <a:bodyPr/>
          <a:lstStyle/>
          <a:p>
            <a:r>
              <a:rPr lang="en-US" dirty="0">
                <a:latin typeface="Arial" pitchFamily="34" charset="0"/>
                <a:cs typeface="Arial" pitchFamily="34" charset="0"/>
              </a:rPr>
              <a:t>Proportion of key populations reached with HIV prevention programmes, 2007 to 2011</a:t>
            </a:r>
            <a:br>
              <a:rPr lang="en-US" dirty="0">
                <a:latin typeface="Arial" pitchFamily="34" charset="0"/>
                <a:cs typeface="Arial" pitchFamily="34" charset="0"/>
              </a:rPr>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59</a:t>
            </a:fld>
            <a:endParaRPr lang="th-TH" dirty="0">
              <a:solidFill>
                <a:prstClr val="black">
                  <a:tint val="75000"/>
                </a:prstClr>
              </a:solidFill>
            </a:endParaRPr>
          </a:p>
        </p:txBody>
      </p:sp>
      <p:sp>
        <p:nvSpPr>
          <p:cNvPr id="7" name="Rectangle 6"/>
          <p:cNvSpPr/>
          <p:nvPr/>
        </p:nvSpPr>
        <p:spPr>
          <a:xfrm>
            <a:off x="152400" y="6353732"/>
            <a:ext cx="10820400" cy="369332"/>
          </a:xfrm>
          <a:prstGeom prst="rect">
            <a:avLst/>
          </a:prstGeom>
        </p:spPr>
        <p:txBody>
          <a:bodyPr wrap="square">
            <a:spAutoFit/>
          </a:body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1. Department of Health, Statistics Indonesia, USAID, National AIDS Commission, FHI, WHO, et al. (2007). Integrated Biological and Behavioral Surveillance among Most-at-Risk Groups in Indonesia, 2007: Surveillance Highlights; and 2. Ministry of Health Republic of Indonesia. (2011). IBBS 2011 - Integrated Biological and Behavioral Survey.</a:t>
            </a:r>
          </a:p>
        </p:txBody>
      </p:sp>
      <p:graphicFrame>
        <p:nvGraphicFramePr>
          <p:cNvPr id="11" name="Chart 10"/>
          <p:cNvGraphicFramePr>
            <a:graphicFrameLocks noGrp="1"/>
          </p:cNvGraphicFramePr>
          <p:nvPr>
            <p:extLst>
              <p:ext uri="{D42A27DB-BD31-4B8C-83A1-F6EECF244321}">
                <p14:modId xmlns:p14="http://schemas.microsoft.com/office/powerpoint/2010/main" val="1342074004"/>
              </p:ext>
            </p:extLst>
          </p:nvPr>
        </p:nvGraphicFramePr>
        <p:xfrm>
          <a:off x="1828800" y="2438400"/>
          <a:ext cx="8458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4905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68100" y="6492875"/>
            <a:ext cx="7239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pitchFamily="34" charset="0"/>
                <a:ea typeface="+mn-ea"/>
                <a:cs typeface="Cordia New"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pitchFamily="34" charset="0"/>
              <a:ea typeface="+mn-ea"/>
              <a:cs typeface="Cordia New" pitchFamily="34" charset="-34"/>
            </a:endParaRPr>
          </a:p>
        </p:txBody>
      </p:sp>
      <p:sp>
        <p:nvSpPr>
          <p:cNvPr id="6" name="Rectangle 5">
            <a:extLst>
              <a:ext uri="{FF2B5EF4-FFF2-40B4-BE49-F238E27FC236}">
                <a16:creationId xmlns:a16="http://schemas.microsoft.com/office/drawing/2014/main" id="{1BE04222-F614-4BF2-8891-F8A2DB6B7E08}"/>
              </a:ext>
            </a:extLst>
          </p:cNvPr>
          <p:cNvSpPr/>
          <p:nvPr/>
        </p:nvSpPr>
        <p:spPr>
          <a:xfrm>
            <a:off x="0" y="6629400"/>
            <a:ext cx="4529328" cy="22860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itle 1"/>
          <p:cNvSpPr>
            <a:spLocks noGrp="1"/>
          </p:cNvSpPr>
          <p:nvPr>
            <p:ph type="title"/>
          </p:nvPr>
        </p:nvSpPr>
        <p:spPr>
          <a:xfrm>
            <a:off x="226503" y="1515291"/>
            <a:ext cx="11719420" cy="790588"/>
          </a:xfrm>
        </p:spPr>
        <p:txBody>
          <a:bodyPr/>
          <a:lstStyle/>
          <a:p>
            <a:pPr lvl="0"/>
            <a:r>
              <a:rPr lang="en-US" dirty="0"/>
              <a:t>Estimated people living with HIV, new HIV infections and AIDS-related deaths, 1990-2018 (Indonesia)</a:t>
            </a:r>
            <a:br>
              <a:rPr lang="en-US" dirty="0"/>
            </a:br>
            <a:br>
              <a:rPr lang="en-US" dirty="0"/>
            </a:br>
            <a:r>
              <a:rPr lang="en-US" dirty="0"/>
              <a:t> </a:t>
            </a:r>
          </a:p>
        </p:txBody>
      </p:sp>
      <p:graphicFrame>
        <p:nvGraphicFramePr>
          <p:cNvPr id="10" name="Chart 9" title="Chart"/>
          <p:cNvGraphicFramePr>
            <a:graphicFrameLocks/>
          </p:cNvGraphicFramePr>
          <p:nvPr>
            <p:extLst>
              <p:ext uri="{D42A27DB-BD31-4B8C-83A1-F6EECF244321}">
                <p14:modId xmlns:p14="http://schemas.microsoft.com/office/powerpoint/2010/main" val="1357583028"/>
              </p:ext>
            </p:extLst>
          </p:nvPr>
        </p:nvGraphicFramePr>
        <p:xfrm>
          <a:off x="3200400" y="2356800"/>
          <a:ext cx="4953000" cy="25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title="Chart"/>
          <p:cNvGraphicFramePr>
            <a:graphicFrameLocks/>
          </p:cNvGraphicFramePr>
          <p:nvPr>
            <p:extLst>
              <p:ext uri="{D42A27DB-BD31-4B8C-83A1-F6EECF244321}">
                <p14:modId xmlns:p14="http://schemas.microsoft.com/office/powerpoint/2010/main" val="4198070072"/>
              </p:ext>
            </p:extLst>
          </p:nvPr>
        </p:nvGraphicFramePr>
        <p:xfrm>
          <a:off x="0" y="4338000"/>
          <a:ext cx="4680000" cy="25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title="Chart"/>
          <p:cNvGraphicFramePr>
            <a:graphicFrameLocks/>
          </p:cNvGraphicFramePr>
          <p:nvPr>
            <p:extLst>
              <p:ext uri="{D42A27DB-BD31-4B8C-83A1-F6EECF244321}">
                <p14:modId xmlns:p14="http://schemas.microsoft.com/office/powerpoint/2010/main" val="1020792000"/>
              </p:ext>
            </p:extLst>
          </p:nvPr>
        </p:nvGraphicFramePr>
        <p:xfrm>
          <a:off x="7512000" y="4338000"/>
          <a:ext cx="4680000" cy="252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05540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07817"/>
            <a:ext cx="10221432" cy="504000"/>
          </a:xfrm>
        </p:spPr>
        <p:txBody>
          <a:bodyPr/>
          <a:lstStyle/>
          <a:p>
            <a:r>
              <a:rPr lang="en-US" dirty="0"/>
              <a:t>Scaling-up harm reduction services in Indonesia, 2002-2014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60</a:t>
            </a:fld>
            <a:endParaRPr lang="th-TH" dirty="0">
              <a:solidFill>
                <a:prstClr val="black">
                  <a:tint val="75000"/>
                </a:prstClr>
              </a:solidFill>
            </a:endParaRPr>
          </a:p>
        </p:txBody>
      </p:sp>
      <p:sp>
        <p:nvSpPr>
          <p:cNvPr id="6" name="TextBox 1"/>
          <p:cNvSpPr txBox="1"/>
          <p:nvPr/>
        </p:nvSpPr>
        <p:spPr>
          <a:xfrm>
            <a:off x="304800" y="6324600"/>
            <a:ext cx="9753600" cy="453634"/>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2"/>
              </a:rPr>
              <a:t>www.aidsdatahub.org</a:t>
            </a:r>
            <a:r>
              <a:rPr lang="en-GB" sz="900" dirty="0">
                <a:solidFill>
                  <a:prstClr val="black"/>
                </a:solidFill>
                <a:cs typeface="Arial" pitchFamily="34" charset="0"/>
              </a:rPr>
              <a:t> based on 1. </a:t>
            </a:r>
            <a:r>
              <a:rPr lang="en-US" sz="900" dirty="0">
                <a:solidFill>
                  <a:prstClr val="black"/>
                </a:solidFill>
                <a:cs typeface="Arial" pitchFamily="34" charset="0"/>
              </a:rPr>
              <a:t>National AIDS Commission Indonesia (2011). The Response to HIV and AIDS in Indonesia 2006-2011; and 2.</a:t>
            </a:r>
            <a:r>
              <a:rPr lang="en-US" sz="900" dirty="0">
                <a:solidFill>
                  <a:prstClr val="black"/>
                </a:solidFill>
              </a:rPr>
              <a:t> Global AIDS Response Progress Reporting</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42288918"/>
              </p:ext>
            </p:extLst>
          </p:nvPr>
        </p:nvGraphicFramePr>
        <p:xfrm>
          <a:off x="1809750" y="2362200"/>
          <a:ext cx="862965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3233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Proportion of key populations who received an HIV test in the last 12 months and know their results, 2005-2015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61</a:t>
            </a:fld>
            <a:endParaRPr lang="th-TH" dirty="0">
              <a:solidFill>
                <a:prstClr val="black">
                  <a:tint val="75000"/>
                </a:prstClr>
              </a:solidFill>
            </a:endParaRPr>
          </a:p>
        </p:txBody>
      </p:sp>
      <p:sp>
        <p:nvSpPr>
          <p:cNvPr id="6" name="TextBox 5"/>
          <p:cNvSpPr txBox="1"/>
          <p:nvPr/>
        </p:nvSpPr>
        <p:spPr>
          <a:xfrm>
            <a:off x="304800" y="6488668"/>
            <a:ext cx="9677400" cy="3693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a:t>
            </a:r>
            <a:r>
              <a:rPr lang="en-US" sz="900" dirty="0">
                <a:solidFill>
                  <a:prstClr val="black"/>
                </a:solidFill>
                <a:hlinkClick r:id="rId3"/>
              </a:rPr>
              <a:t>www.aidsinfoonline.org</a:t>
            </a:r>
            <a:r>
              <a:rPr lang="en-US" sz="900" dirty="0">
                <a:solidFill>
                  <a:prstClr val="black"/>
                </a:solidFill>
              </a:rPr>
              <a:t> and  the </a:t>
            </a:r>
            <a:r>
              <a:rPr lang="en-US" sz="900" kern="0" dirty="0">
                <a:solidFill>
                  <a:prstClr val="black"/>
                </a:solidFill>
              </a:rPr>
              <a:t>data presented at the UNAIDS Regional Management Meeting (RMM) held from 25 to 28 October 2014</a:t>
            </a:r>
            <a:r>
              <a:rPr lang="en-US" sz="900" dirty="0">
                <a:solidFill>
                  <a:prstClr val="black"/>
                </a:solidFill>
              </a:rPr>
              <a:t>  and GARPR online reporting</a:t>
            </a:r>
          </a:p>
        </p:txBody>
      </p:sp>
      <p:graphicFrame>
        <p:nvGraphicFramePr>
          <p:cNvPr id="7" name="Chart 6"/>
          <p:cNvGraphicFramePr>
            <a:graphicFrameLocks noGrp="1"/>
          </p:cNvGraphicFramePr>
          <p:nvPr>
            <p:extLst>
              <p:ext uri="{D42A27DB-BD31-4B8C-83A1-F6EECF244321}">
                <p14:modId xmlns:p14="http://schemas.microsoft.com/office/powerpoint/2010/main" val="1553636001"/>
              </p:ext>
            </p:extLst>
          </p:nvPr>
        </p:nvGraphicFramePr>
        <p:xfrm>
          <a:off x="1905000" y="2667000"/>
          <a:ext cx="8229600" cy="3733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8884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2734"/>
            <a:ext cx="9878561" cy="504000"/>
          </a:xfrm>
        </p:spPr>
        <p:txBody>
          <a:bodyPr/>
          <a:lstStyle/>
          <a:p>
            <a:r>
              <a:rPr lang="en-GB" dirty="0"/>
              <a:t>Proportion of key populations who received an HIV test, 2007-2015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62</a:t>
            </a:fld>
            <a:endParaRPr lang="th-TH" dirty="0">
              <a:solidFill>
                <a:prstClr val="black">
                  <a:tint val="75000"/>
                </a:prstClr>
              </a:solidFill>
            </a:endParaRPr>
          </a:p>
        </p:txBody>
      </p:sp>
      <p:sp>
        <p:nvSpPr>
          <p:cNvPr id="6" name="TextBox 5"/>
          <p:cNvSpPr txBox="1"/>
          <p:nvPr/>
        </p:nvSpPr>
        <p:spPr>
          <a:xfrm>
            <a:off x="76200" y="6547368"/>
            <a:ext cx="8458200" cy="230832"/>
          </a:xfrm>
          <a:prstGeom prst="rect">
            <a:avLst/>
          </a:prstGeom>
          <a:noFill/>
        </p:spPr>
        <p:txBody>
          <a:bodyPr wrap="square" rtlCol="0">
            <a:spAutoFit/>
          </a:bodyPr>
          <a:lstStyle>
            <a:defPPr>
              <a:defRPr lang="en-US"/>
            </a:defPPr>
            <a:lvl1pPr>
              <a:defRPr sz="800">
                <a:latin typeface="Arial" pitchFamily="34" charset="0"/>
                <a:cs typeface="Arial" pitchFamily="34" charset="0"/>
              </a:defRPr>
            </a:lvl1pPr>
          </a:lstStyle>
          <a:p>
            <a:r>
              <a:rPr lang="en-US" sz="900" dirty="0">
                <a:solidFill>
                  <a:prstClr val="black"/>
                </a:solidFill>
              </a:rPr>
              <a:t>Source: Prepared by </a:t>
            </a:r>
            <a:r>
              <a:rPr lang="en-US" sz="900" dirty="0">
                <a:solidFill>
                  <a:prstClr val="black"/>
                </a:solidFill>
                <a:hlinkClick r:id="rId2"/>
              </a:rPr>
              <a:t>www.aidsdatahub.org</a:t>
            </a:r>
            <a:r>
              <a:rPr lang="en-US" sz="900" dirty="0">
                <a:solidFill>
                  <a:prstClr val="black"/>
                </a:solidFill>
              </a:rPr>
              <a:t> based on Integrated Biological and Behavioral Surveys (IBBS)</a:t>
            </a:r>
          </a:p>
        </p:txBody>
      </p:sp>
      <p:graphicFrame>
        <p:nvGraphicFramePr>
          <p:cNvPr id="9" name="Chart 8"/>
          <p:cNvGraphicFramePr>
            <a:graphicFrameLocks noGrp="1"/>
          </p:cNvGraphicFramePr>
          <p:nvPr>
            <p:extLst>
              <p:ext uri="{D42A27DB-BD31-4B8C-83A1-F6EECF244321}">
                <p14:modId xmlns:p14="http://schemas.microsoft.com/office/powerpoint/2010/main" val="1214179631"/>
              </p:ext>
            </p:extLst>
          </p:nvPr>
        </p:nvGraphicFramePr>
        <p:xfrm>
          <a:off x="2057400" y="2514600"/>
          <a:ext cx="80772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85247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210800" cy="504000"/>
          </a:xfrm>
        </p:spPr>
        <p:txBody>
          <a:bodyPr/>
          <a:lstStyle/>
          <a:p>
            <a:r>
              <a:rPr lang="en-US" dirty="0"/>
              <a:t>Proportion of key populations who ever tested for HIV, 2013</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63</a:t>
            </a:fld>
            <a:endParaRPr lang="th-TH" dirty="0">
              <a:solidFill>
                <a:prstClr val="black">
                  <a:tint val="75000"/>
                </a:prstClr>
              </a:solidFill>
            </a:endParaRPr>
          </a:p>
        </p:txBody>
      </p:sp>
      <p:sp>
        <p:nvSpPr>
          <p:cNvPr id="8" name="TextBox 1"/>
          <p:cNvSpPr txBox="1"/>
          <p:nvPr/>
        </p:nvSpPr>
        <p:spPr>
          <a:xfrm>
            <a:off x="152400" y="6471138"/>
            <a:ext cx="11049000" cy="386862"/>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t>Ministry of Health Republic of Indonesia, Directorate General of Disease Control and Environmental Health. (2014). Integrated Biological and Behavioral Survey (IBBS) 2013.</a:t>
            </a:r>
          </a:p>
        </p:txBody>
      </p:sp>
      <p:grpSp>
        <p:nvGrpSpPr>
          <p:cNvPr id="10" name="Group 9"/>
          <p:cNvGrpSpPr/>
          <p:nvPr/>
        </p:nvGrpSpPr>
        <p:grpSpPr>
          <a:xfrm>
            <a:off x="1905000" y="2133600"/>
            <a:ext cx="8382000" cy="4261338"/>
            <a:chOff x="-176742" y="0"/>
            <a:chExt cx="9720792" cy="6422040"/>
          </a:xfrm>
        </p:grpSpPr>
        <p:graphicFrame>
          <p:nvGraphicFramePr>
            <p:cNvPr id="11" name="Chart 10"/>
            <p:cNvGraphicFramePr>
              <a:graphicFrameLocks/>
            </p:cNvGraphicFramePr>
            <p:nvPr>
              <p:extLst>
                <p:ext uri="{D42A27DB-BD31-4B8C-83A1-F6EECF244321}">
                  <p14:modId xmlns:p14="http://schemas.microsoft.com/office/powerpoint/2010/main" val="3654633247"/>
                </p:ext>
              </p:extLst>
            </p:nvPr>
          </p:nvGraphicFramePr>
          <p:xfrm>
            <a:off x="0" y="3445111"/>
            <a:ext cx="9544050" cy="297692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p:cNvGrpSpPr/>
            <p:nvPr/>
          </p:nvGrpSpPr>
          <p:grpSpPr>
            <a:xfrm>
              <a:off x="-176742" y="0"/>
              <a:ext cx="9711268" cy="3330274"/>
              <a:chOff x="-176742" y="0"/>
              <a:chExt cx="9711268" cy="3330274"/>
            </a:xfrm>
          </p:grpSpPr>
          <p:graphicFrame>
            <p:nvGraphicFramePr>
              <p:cNvPr id="13" name="Chart 12"/>
              <p:cNvGraphicFramePr>
                <a:graphicFrameLocks/>
              </p:cNvGraphicFramePr>
              <p:nvPr>
                <p:extLst>
                  <p:ext uri="{D42A27DB-BD31-4B8C-83A1-F6EECF244321}">
                    <p14:modId xmlns:p14="http://schemas.microsoft.com/office/powerpoint/2010/main" val="3016020024"/>
                  </p:ext>
                </p:extLst>
              </p:nvPr>
            </p:nvGraphicFramePr>
            <p:xfrm>
              <a:off x="4947868" y="0"/>
              <a:ext cx="4586658" cy="30670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3504961359"/>
                  </p:ext>
                </p:extLst>
              </p:nvPr>
            </p:nvGraphicFramePr>
            <p:xfrm>
              <a:off x="-176742" y="0"/>
              <a:ext cx="4935739" cy="3330274"/>
            </p:xfrm>
            <a:graphic>
              <a:graphicData uri="http://schemas.openxmlformats.org/drawingml/2006/chart">
                <c:chart xmlns:c="http://schemas.openxmlformats.org/drawingml/2006/chart" xmlns:r="http://schemas.openxmlformats.org/officeDocument/2006/relationships" r:id="rId5"/>
              </a:graphicData>
            </a:graphic>
          </p:graphicFrame>
        </p:grpSp>
      </p:grpSp>
    </p:spTree>
    <p:extLst>
      <p:ext uri="{BB962C8B-B14F-4D97-AF65-F5344CB8AC3E}">
        <p14:creationId xmlns:p14="http://schemas.microsoft.com/office/powerpoint/2010/main" val="1664395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39039"/>
            <a:ext cx="8784976" cy="504000"/>
          </a:xfrm>
        </p:spPr>
        <p:txBody>
          <a:bodyPr/>
          <a:lstStyle/>
          <a:p>
            <a:r>
              <a:rPr lang="en-US" dirty="0"/>
              <a:t>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64</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34332" y="6619632"/>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8" name="Chart 7"/>
          <p:cNvGraphicFramePr>
            <a:graphicFrameLocks noGrp="1"/>
          </p:cNvGraphicFramePr>
          <p:nvPr>
            <p:extLst>
              <p:ext uri="{D42A27DB-BD31-4B8C-83A1-F6EECF244321}">
                <p14:modId xmlns:p14="http://schemas.microsoft.com/office/powerpoint/2010/main" val="616876011"/>
              </p:ext>
            </p:extLst>
          </p:nvPr>
        </p:nvGraphicFramePr>
        <p:xfrm>
          <a:off x="1828800" y="2266335"/>
          <a:ext cx="8458200" cy="43608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61674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82115"/>
            <a:ext cx="9036495" cy="504000"/>
          </a:xfrm>
        </p:spPr>
        <p:txBody>
          <a:bodyPr/>
          <a:lstStyle/>
          <a:p>
            <a:r>
              <a:rPr lang="en-US" dirty="0"/>
              <a:t>HIV testing and treatment cascade,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65</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0" y="6602047"/>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7" name="Chart 6">
            <a:extLst>
              <a:ext uri="{FF2B5EF4-FFF2-40B4-BE49-F238E27FC236}">
                <a16:creationId xmlns:a16="http://schemas.microsoft.com/office/drawing/2014/main" id="{3C051287-1B77-467B-9771-6CDDB136C688}"/>
              </a:ext>
            </a:extLst>
          </p:cNvPr>
          <p:cNvGraphicFramePr>
            <a:graphicFrameLocks/>
          </p:cNvGraphicFramePr>
          <p:nvPr>
            <p:extLst>
              <p:ext uri="{D42A27DB-BD31-4B8C-83A1-F6EECF244321}">
                <p14:modId xmlns:p14="http://schemas.microsoft.com/office/powerpoint/2010/main" val="1944830964"/>
              </p:ext>
            </p:extLst>
          </p:nvPr>
        </p:nvGraphicFramePr>
        <p:xfrm>
          <a:off x="1828800" y="2268940"/>
          <a:ext cx="8305800" cy="42080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7602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553701" cy="504000"/>
          </a:xfrm>
        </p:spPr>
        <p:txBody>
          <a:bodyPr/>
          <a:lstStyle/>
          <a:p>
            <a:r>
              <a:rPr lang="en-US" dirty="0"/>
              <a:t>Estimated adults living with HIV, adults receiving ARVs, and adult ART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66</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30145" y="6659505"/>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7" name="Chart 6"/>
          <p:cNvGraphicFramePr>
            <a:graphicFrameLocks noGrp="1"/>
          </p:cNvGraphicFramePr>
          <p:nvPr/>
        </p:nvGraphicFramePr>
        <p:xfrm>
          <a:off x="1828800" y="2293961"/>
          <a:ext cx="8382000" cy="42592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1168"/>
            <a:ext cx="8784976" cy="504000"/>
          </a:xfrm>
        </p:spPr>
        <p:txBody>
          <a:bodyPr/>
          <a:lstStyle/>
          <a:p>
            <a:r>
              <a:rPr lang="en-US" dirty="0"/>
              <a:t>ART scale up, 2000-2018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67</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1550158" y="6627168"/>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7" name="Chart 6"/>
          <p:cNvGraphicFramePr>
            <a:graphicFrameLocks noGrp="1"/>
          </p:cNvGraphicFramePr>
          <p:nvPr/>
        </p:nvGraphicFramePr>
        <p:xfrm>
          <a:off x="1828800" y="2286000"/>
          <a:ext cx="8458200" cy="4341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4013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506200" cy="504000"/>
          </a:xfrm>
        </p:spPr>
        <p:txBody>
          <a:bodyPr/>
          <a:lstStyle/>
          <a:p>
            <a:r>
              <a:rPr lang="en-US" dirty="0"/>
              <a:t>Estimated pregnant women living with HIV, pregnant women receiving ARVs, and PMTCT coverage, 2018</a:t>
            </a:r>
            <a:endParaRPr lang="en-GB" dirty="0">
              <a:solidFill>
                <a:schemeClr val="tx1"/>
              </a:solidFill>
            </a:endParaRPr>
          </a:p>
        </p:txBody>
      </p:sp>
      <p:sp>
        <p:nvSpPr>
          <p:cNvPr id="3" name="Slide Number Placeholder 2"/>
          <p:cNvSpPr>
            <a:spLocks noGrp="1"/>
          </p:cNvSpPr>
          <p:nvPr>
            <p:ph type="sldNum" sz="quarter" idx="10"/>
          </p:nvPr>
        </p:nvSpPr>
        <p:spPr/>
        <p:txBody>
          <a:bodyPr/>
          <a:lstStyle/>
          <a:p>
            <a:pPr>
              <a:defRPr/>
            </a:pPr>
            <a:fld id="{9D28C68A-2064-4B7C-AFCD-A80A23DCD611}" type="slidenum">
              <a:rPr lang="th-TH">
                <a:solidFill>
                  <a:prstClr val="black">
                    <a:tint val="75000"/>
                  </a:prstClr>
                </a:solidFill>
                <a:latin typeface="Arial"/>
                <a:cs typeface="Cordia New" panose="020B0304020202020204" pitchFamily="34" charset="-34"/>
              </a:rPr>
              <a:pPr>
                <a:defRPr/>
              </a:pPr>
              <a:t>68</a:t>
            </a:fld>
            <a:endParaRPr lang="th-TH" dirty="0">
              <a:solidFill>
                <a:prstClr val="black">
                  <a:tint val="75000"/>
                </a:prstClr>
              </a:solidFill>
              <a:latin typeface="Arial"/>
              <a:cs typeface="Cordia New" panose="020B0304020202020204" pitchFamily="34" charset="-34"/>
            </a:endParaRPr>
          </a:p>
        </p:txBody>
      </p:sp>
      <p:sp>
        <p:nvSpPr>
          <p:cNvPr id="6" name="Rectangle 5">
            <a:extLst>
              <a:ext uri="{FF2B5EF4-FFF2-40B4-BE49-F238E27FC236}">
                <a16:creationId xmlns:a16="http://schemas.microsoft.com/office/drawing/2014/main" id="{2839E016-BBCE-4E6F-A1CD-643B65CC381B}"/>
              </a:ext>
            </a:extLst>
          </p:cNvPr>
          <p:cNvSpPr/>
          <p:nvPr/>
        </p:nvSpPr>
        <p:spPr>
          <a:xfrm>
            <a:off x="152400" y="6642241"/>
            <a:ext cx="8153400" cy="230832"/>
          </a:xfrm>
          <a:prstGeom prst="rect">
            <a:avLst/>
          </a:prstGeom>
        </p:spPr>
        <p:txBody>
          <a:bodyPr wrap="square">
            <a:spAutoFit/>
          </a:bodyPr>
          <a:lstStyle/>
          <a:p>
            <a:pPr>
              <a:defRPr/>
            </a:pPr>
            <a:r>
              <a:rPr lang="en-US" sz="900" dirty="0">
                <a:solidFill>
                  <a:prstClr val="black"/>
                </a:solidFill>
                <a:latin typeface="Arial"/>
                <a:cs typeface="Arial" pitchFamily="34" charset="0"/>
              </a:rPr>
              <a:t>Source: </a:t>
            </a:r>
            <a:r>
              <a:rPr lang="en-US" sz="900" dirty="0">
                <a:solidFill>
                  <a:srgbClr val="000000"/>
                </a:solidFill>
                <a:latin typeface="Arial"/>
                <a:cs typeface="Arial" pitchFamily="34" charset="0"/>
              </a:rPr>
              <a:t>Prepared by </a:t>
            </a:r>
            <a:r>
              <a:rPr lang="en-US" sz="900" dirty="0">
                <a:solidFill>
                  <a:srgbClr val="000000"/>
                </a:solidFill>
                <a:latin typeface="Arial"/>
                <a:cs typeface="Arial" pitchFamily="34" charset="0"/>
                <a:hlinkClick r:id="rId3"/>
              </a:rPr>
              <a:t>www.aidsdatahub.org</a:t>
            </a:r>
            <a:r>
              <a:rPr lang="en-US" sz="900" dirty="0">
                <a:solidFill>
                  <a:srgbClr val="000000"/>
                </a:solidFill>
                <a:latin typeface="Arial"/>
                <a:cs typeface="Arial" pitchFamily="34" charset="0"/>
              </a:rPr>
              <a:t>  based on </a:t>
            </a:r>
            <a:r>
              <a:rPr lang="en-US" sz="900" dirty="0">
                <a:solidFill>
                  <a:prstClr val="black"/>
                </a:solidFill>
                <a:latin typeface="Arial"/>
                <a:cs typeface="Arial" pitchFamily="34" charset="0"/>
              </a:rPr>
              <a:t>UNAIDS. (2019). UNAIDS 2019 HIV Estimates and Global AIDS Monitoring 2019</a:t>
            </a:r>
            <a:endParaRPr lang="en-GB" sz="900" dirty="0">
              <a:solidFill>
                <a:prstClr val="black"/>
              </a:solidFill>
              <a:latin typeface="Arial"/>
              <a:cs typeface="Cordia New" pitchFamily="34" charset="-34"/>
            </a:endParaRPr>
          </a:p>
        </p:txBody>
      </p:sp>
      <p:graphicFrame>
        <p:nvGraphicFramePr>
          <p:cNvPr id="8" name="Chart 7"/>
          <p:cNvGraphicFramePr>
            <a:graphicFrameLocks noGrp="1"/>
          </p:cNvGraphicFramePr>
          <p:nvPr/>
        </p:nvGraphicFramePr>
        <p:xfrm>
          <a:off x="1828800" y="2286000"/>
          <a:ext cx="8382000" cy="43411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3303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5187" y="2389526"/>
            <a:ext cx="8991600" cy="3477875"/>
          </a:xfrm>
          <a:prstGeom prst="rect">
            <a:avLst/>
          </a:prstGeom>
        </p:spPr>
        <p:txBody>
          <a:bodyPr wrap="square">
            <a:spAutoFit/>
          </a:bodyPr>
          <a:lstStyle/>
          <a:p>
            <a:pPr>
              <a:lnSpc>
                <a:spcPts val="2200"/>
              </a:lnSpc>
            </a:pPr>
            <a:br>
              <a:rPr lang="en-US" sz="20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846293" y="353646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Oval 15"/>
          <p:cNvSpPr/>
          <p:nvPr/>
        </p:nvSpPr>
        <p:spPr>
          <a:xfrm>
            <a:off x="6285742" y="356826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1" y="1445985"/>
            <a:ext cx="1099959" cy="109995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28149960"/>
              </p:ext>
            </p:extLst>
          </p:nvPr>
        </p:nvGraphicFramePr>
        <p:xfrm>
          <a:off x="1676400" y="4177337"/>
          <a:ext cx="8761336" cy="1542196"/>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353291">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05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3/10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314036">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05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05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2/10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05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Flowchart: Merge 7"/>
          <p:cNvSpPr/>
          <p:nvPr/>
        </p:nvSpPr>
        <p:spPr>
          <a:xfrm>
            <a:off x="9877425" y="51816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Flowchart: Merge 7"/>
          <p:cNvSpPr/>
          <p:nvPr/>
        </p:nvSpPr>
        <p:spPr>
          <a:xfrm>
            <a:off x="9906000" y="46482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2971800" y="1695263"/>
            <a:ext cx="7467600" cy="553998"/>
          </a:xfrm>
          <a:prstGeom prst="rect">
            <a:avLst/>
          </a:prstGeom>
        </p:spPr>
        <p:txBody>
          <a:bodyPr wrap="square">
            <a:spAutoFit/>
          </a:bodyPr>
          <a:lstStyle/>
          <a:p>
            <a:r>
              <a:rPr lang="en-US" sz="3000" dirty="0">
                <a:solidFill>
                  <a:srgbClr val="00AEEF"/>
                </a:solidFill>
                <a:latin typeface="Arial" pitchFamily="34" charset="0"/>
                <a:cs typeface="Arial" pitchFamily="34" charset="0"/>
              </a:rPr>
              <a:t>National data on stigma and discrimination </a:t>
            </a:r>
            <a:endParaRPr lang="en-GB" sz="3000" dirty="0">
              <a:solidFill>
                <a:srgbClr val="00AEEF"/>
              </a:solidFill>
              <a:latin typeface="Arial" pitchFamily="34" charset="0"/>
              <a:cs typeface="Arial" pitchFamily="34" charset="0"/>
            </a:endParaRPr>
          </a:p>
        </p:txBody>
      </p:sp>
      <p:sp>
        <p:nvSpPr>
          <p:cNvPr id="17" name="Rectangle 16"/>
          <p:cNvSpPr/>
          <p:nvPr/>
        </p:nvSpPr>
        <p:spPr>
          <a:xfrm>
            <a:off x="152400" y="6595498"/>
            <a:ext cx="8763000" cy="215444"/>
          </a:xfrm>
          <a:prstGeom prst="rect">
            <a:avLst/>
          </a:prstGeom>
        </p:spPr>
        <p:txBody>
          <a:bodyPr wrap="square">
            <a:spAutoFit/>
          </a:bodyPr>
          <a:lstStyle/>
          <a:p>
            <a:pPr>
              <a:defRPr/>
            </a:pPr>
            <a:r>
              <a:rPr lang="en-US" sz="800" kern="0" dirty="0">
                <a:solidFill>
                  <a:sysClr val="windowText" lastClr="000000"/>
                </a:solidFill>
                <a:latin typeface="Arial" pitchFamily="34" charset="0"/>
                <a:cs typeface="Arial" pitchFamily="34" charset="0"/>
              </a:rPr>
              <a:t>Source: </a:t>
            </a:r>
            <a:r>
              <a:rPr lang="en-GB" sz="800" kern="0" dirty="0">
                <a:solidFill>
                  <a:sysClr val="windowText" lastClr="000000"/>
                </a:solidFill>
                <a:latin typeface="Arial" panose="020B0604020202020204" pitchFamily="34" charset="0"/>
                <a:cs typeface="Arial" panose="020B0604020202020204" pitchFamily="34" charset="0"/>
              </a:rPr>
              <a:t>Prepared by UNAIDS Regional Support Team Asia and the Pacific and</a:t>
            </a:r>
            <a:r>
              <a:rPr lang="en-GB" sz="800" u="sng" kern="0" dirty="0">
                <a:solidFill>
                  <a:sysClr val="windowText" lastClr="000000"/>
                </a:solidFill>
                <a:latin typeface="Arial" panose="020B0604020202020204" pitchFamily="34" charset="0"/>
                <a:cs typeface="Arial" panose="020B0604020202020204" pitchFamily="34" charset="0"/>
                <a:hlinkClick r:id="rId3"/>
              </a:rPr>
              <a:t>www.aidsdatahub.org</a:t>
            </a:r>
            <a:r>
              <a:rPr lang="en-GB" sz="800" kern="0" dirty="0">
                <a:solidFill>
                  <a:sysClr val="windowText" lastClr="000000"/>
                </a:solidFill>
                <a:latin typeface="Arial" panose="020B0604020202020204" pitchFamily="34" charset="0"/>
                <a:cs typeface="Arial" panose="020B0604020202020204" pitchFamily="34" charset="0"/>
              </a:rPr>
              <a:t> based on information provided by UNAIDS country office and partners</a:t>
            </a:r>
          </a:p>
        </p:txBody>
      </p:sp>
    </p:spTree>
    <p:extLst>
      <p:ext uri="{BB962C8B-B14F-4D97-AF65-F5344CB8AC3E}">
        <p14:creationId xmlns:p14="http://schemas.microsoft.com/office/powerpoint/2010/main" val="35301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48" y="1524000"/>
            <a:ext cx="11923552" cy="762000"/>
          </a:xfrm>
        </p:spPr>
        <p:txBody>
          <a:bodyPr/>
          <a:lstStyle/>
          <a:p>
            <a:pPr lvl="0"/>
            <a:r>
              <a:rPr lang="en-US" dirty="0"/>
              <a:t>Estimated number of adults (15+) living with HIV and women (15+) living with HIV, 1990-2018 (Indonesia)</a:t>
            </a:r>
            <a:br>
              <a:rPr lang="en-US" dirty="0"/>
            </a:br>
            <a:br>
              <a:rPr lang="en-US" dirty="0"/>
            </a:br>
            <a:br>
              <a:rPr lang="en-US" dirty="0"/>
            </a:br>
            <a:r>
              <a:rPr lang="en-US" dirty="0"/>
              <a:t> </a:t>
            </a:r>
          </a:p>
        </p:txBody>
      </p:sp>
      <p:sp>
        <p:nvSpPr>
          <p:cNvPr id="3" name="Slide Number Placeholder 2"/>
          <p:cNvSpPr>
            <a:spLocks noGrp="1"/>
          </p:cNvSpPr>
          <p:nvPr>
            <p:ph type="sldNum" sz="quarter" idx="10"/>
          </p:nvPr>
        </p:nvSpPr>
        <p:spPr>
          <a:xfrm>
            <a:off x="11468100" y="6492507"/>
            <a:ext cx="7239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6" name="Rectangle 5">
            <a:extLst>
              <a:ext uri="{FF2B5EF4-FFF2-40B4-BE49-F238E27FC236}">
                <a16:creationId xmlns:a16="http://schemas.microsoft.com/office/drawing/2014/main" id="{03B46F44-8028-4D55-938B-2E8936CAC1FF}"/>
              </a:ext>
            </a:extLst>
          </p:cNvPr>
          <p:cNvSpPr/>
          <p:nvPr/>
        </p:nvSpPr>
        <p:spPr>
          <a:xfrm>
            <a:off x="0" y="6626800"/>
            <a:ext cx="4510644"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www.aidsdatahub.org</a:t>
            </a: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based on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UNAIDS 2019 HIV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title="Chart"/>
          <p:cNvGraphicFramePr>
            <a:graphicFrameLocks/>
          </p:cNvGraphicFramePr>
          <p:nvPr>
            <p:extLst>
              <p:ext uri="{D42A27DB-BD31-4B8C-83A1-F6EECF244321}">
                <p14:modId xmlns:p14="http://schemas.microsoft.com/office/powerpoint/2010/main" val="178406302"/>
              </p:ext>
            </p:extLst>
          </p:nvPr>
        </p:nvGraphicFramePr>
        <p:xfrm>
          <a:off x="336787" y="2306800"/>
          <a:ext cx="11520000" cy="43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95775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CDDAB9B-95B2-4867-8079-5B6500D411C9}" type="slidenum">
              <a:rPr lang="th-TH"/>
              <a:pPr>
                <a:defRPr/>
              </a:pPr>
              <a:t>70</a:t>
            </a:fld>
            <a:endParaRPr lang="th-TH" dirty="0"/>
          </a:p>
        </p:txBody>
      </p:sp>
      <p:sp>
        <p:nvSpPr>
          <p:cNvPr id="88067" name="Rectangle 2"/>
          <p:cNvSpPr txBox="1">
            <a:spLocks noChangeArrowheads="1"/>
          </p:cNvSpPr>
          <p:nvPr/>
        </p:nvSpPr>
        <p:spPr bwMode="auto">
          <a:xfrm>
            <a:off x="1919288"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000">
                <a:solidFill>
                  <a:srgbClr val="C00000"/>
                </a:solidFill>
                <a:cs typeface="Arial" charset="0"/>
              </a:rPr>
              <a:t>THANK YOU</a:t>
            </a:r>
          </a:p>
          <a:p>
            <a:pPr algn="ctr" eaLnBrk="1" hangingPunct="1">
              <a:spcBef>
                <a:spcPct val="20000"/>
              </a:spcBef>
            </a:pPr>
            <a:endParaRPr lang="en-US" sz="4000">
              <a:solidFill>
                <a:srgbClr val="C00000"/>
              </a:solidFill>
              <a:cs typeface="Arial" charset="0"/>
            </a:endParaRPr>
          </a:p>
          <a:p>
            <a:pPr algn="ctr" eaLnBrk="1" hangingPunct="1">
              <a:spcBef>
                <a:spcPct val="20000"/>
              </a:spcBef>
            </a:pPr>
            <a:r>
              <a:rPr lang="en-US">
                <a:solidFill>
                  <a:srgbClr val="C00000"/>
                </a:solidFill>
                <a:cs typeface="Arial" charset="0"/>
              </a:rPr>
              <a:t>slides compiled by </a:t>
            </a:r>
            <a:r>
              <a:rPr lang="en-US" u="sng">
                <a:solidFill>
                  <a:srgbClr val="C00000"/>
                </a:solidFill>
                <a:cs typeface="Arial" charset="0"/>
                <a:hlinkClick r:id="rId3"/>
              </a:rPr>
              <a:t>www.aidsdatahub.org</a:t>
            </a:r>
            <a:endParaRPr lang="en-US" u="sng">
              <a:solidFill>
                <a:srgbClr val="C00000"/>
              </a:solidFill>
              <a:cs typeface="Arial" charset="0"/>
            </a:endParaRPr>
          </a:p>
          <a:p>
            <a:pPr algn="ctr" eaLnBrk="1" hangingPunct="1">
              <a:spcBef>
                <a:spcPct val="20000"/>
              </a:spcBef>
            </a:pPr>
            <a:endParaRPr lang="en-US" sz="1400" u="sng">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endParaRPr lang="en-US" sz="1400" i="1">
              <a:solidFill>
                <a:srgbClr val="C00000"/>
              </a:solidFill>
              <a:cs typeface="Arial" charset="0"/>
            </a:endParaRPr>
          </a:p>
          <a:p>
            <a:pPr algn="ctr" eaLnBrk="1" hangingPunct="1">
              <a:spcBef>
                <a:spcPct val="20000"/>
              </a:spcBef>
            </a:pPr>
            <a:r>
              <a:rPr lang="en-US" sz="1400" i="1">
                <a:solidFill>
                  <a:srgbClr val="C00000"/>
                </a:solidFill>
                <a:cs typeface="Arial" charset="0"/>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400" i="1">
                <a:solidFill>
                  <a:srgbClr val="C00000"/>
                </a:solidFill>
                <a:cs typeface="Arial" charset="0"/>
              </a:rPr>
              <a:t>Please acknowledge </a:t>
            </a:r>
            <a:r>
              <a:rPr lang="en-US" sz="1400" i="1">
                <a:solidFill>
                  <a:srgbClr val="C00000"/>
                </a:solidFill>
                <a:cs typeface="Arial" charset="0"/>
                <a:hlinkClick r:id="rId3"/>
              </a:rPr>
              <a:t>www.aidsdatahub.org</a:t>
            </a:r>
            <a:r>
              <a:rPr lang="en-US" sz="1400" i="1">
                <a:solidFill>
                  <a:srgbClr val="C00000"/>
                </a:solidFill>
                <a:cs typeface="Arial" charset="0"/>
              </a:rPr>
              <a:t> if slides are lifted directly from this site</a:t>
            </a:r>
          </a:p>
          <a:p>
            <a:pPr algn="ctr" eaLnBrk="1" hangingPunct="1">
              <a:spcBef>
                <a:spcPct val="20000"/>
              </a:spcBef>
            </a:pPr>
            <a:endParaRPr lang="en-US" sz="3200">
              <a:solidFill>
                <a:srgbClr val="C00000"/>
              </a:solidFill>
              <a:cs typeface="Arial" charset="0"/>
            </a:endParaRPr>
          </a:p>
        </p:txBody>
      </p:sp>
    </p:spTree>
    <p:extLst>
      <p:ext uri="{BB962C8B-B14F-4D97-AF65-F5344CB8AC3E}">
        <p14:creationId xmlns:p14="http://schemas.microsoft.com/office/powerpoint/2010/main" val="216951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5"/>
          <p:cNvSpPr txBox="1">
            <a:spLocks noGrp="1"/>
          </p:cNvSpPr>
          <p:nvPr>
            <p:ph type="title"/>
          </p:nvPr>
        </p:nvSpPr>
        <p:spPr>
          <a:xfrm>
            <a:off x="304800" y="1580419"/>
            <a:ext cx="8402672" cy="504000"/>
          </a:xfrm>
          <a:prstGeom prst="rect">
            <a:avLst/>
          </a:prstGeom>
          <a:noFill/>
          <a:ln>
            <a:noFill/>
          </a:ln>
        </p:spPr>
        <p:txBody>
          <a:bodyPr spcFirstLastPara="1" wrap="square" lIns="91425" tIns="45700" rIns="91425" bIns="45700" anchor="t" anchorCtr="0">
            <a:noAutofit/>
          </a:bodyPr>
          <a:lstStyle/>
          <a:p>
            <a:r>
              <a:rPr lang="en-US" dirty="0"/>
              <a:t>Key population size estimates, 2016</a:t>
            </a:r>
            <a:endParaRPr dirty="0"/>
          </a:p>
        </p:txBody>
      </p:sp>
      <p:sp>
        <p:nvSpPr>
          <p:cNvPr id="520" name="Google Shape;520;p85"/>
          <p:cNvSpPr txBox="1">
            <a:spLocks noGrp="1"/>
          </p:cNvSpPr>
          <p:nvPr>
            <p:ph type="sldNum" idx="12"/>
          </p:nvPr>
        </p:nvSpPr>
        <p:spPr>
          <a:xfrm>
            <a:off x="9667876" y="6357939"/>
            <a:ext cx="542925" cy="365125"/>
          </a:xfrm>
          <a:prstGeom prst="rect">
            <a:avLst/>
          </a:prstGeom>
          <a:noFill/>
          <a:ln>
            <a:noFill/>
          </a:ln>
        </p:spPr>
        <p:txBody>
          <a:bodyPr spcFirstLastPara="1" wrap="square" lIns="91425" tIns="45700" rIns="91425" bIns="45700"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22" name="Google Shape;522;p85"/>
          <p:cNvGraphicFramePr/>
          <p:nvPr/>
        </p:nvGraphicFramePr>
        <p:xfrm>
          <a:off x="2486109" y="2584175"/>
          <a:ext cx="7434468" cy="3168051"/>
        </p:xfrm>
        <a:graphic>
          <a:graphicData uri="http://schemas.openxmlformats.org/drawingml/2006/table">
            <a:tbl>
              <a:tblPr>
                <a:noFill/>
              </a:tblPr>
              <a:tblGrid>
                <a:gridCol w="3999505">
                  <a:extLst>
                    <a:ext uri="{9D8B030D-6E8A-4147-A177-3AD203B41FA5}">
                      <a16:colId xmlns:a16="http://schemas.microsoft.com/office/drawing/2014/main" val="20000"/>
                    </a:ext>
                  </a:extLst>
                </a:gridCol>
                <a:gridCol w="1392174">
                  <a:extLst>
                    <a:ext uri="{9D8B030D-6E8A-4147-A177-3AD203B41FA5}">
                      <a16:colId xmlns:a16="http://schemas.microsoft.com/office/drawing/2014/main" val="20001"/>
                    </a:ext>
                  </a:extLst>
                </a:gridCol>
                <a:gridCol w="2042789">
                  <a:extLst>
                    <a:ext uri="{9D8B030D-6E8A-4147-A177-3AD203B41FA5}">
                      <a16:colId xmlns:a16="http://schemas.microsoft.com/office/drawing/2014/main" val="20002"/>
                    </a:ext>
                  </a:extLst>
                </a:gridCol>
              </a:tblGrid>
              <a:tr h="41346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352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33 492</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solidFill>
                            <a:srgbClr val="000000"/>
                          </a:solidFill>
                          <a:latin typeface="+mn-lt"/>
                          <a:ea typeface="Arial"/>
                          <a:cs typeface="Arial"/>
                          <a:sym typeface="Arial"/>
                        </a:rPr>
                        <a:t>226 791</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u="none" strike="noStrike" cap="none" dirty="0">
                          <a:latin typeface="+mn-lt"/>
                          <a:ea typeface="Arial"/>
                          <a:cs typeface="Arial"/>
                          <a:sym typeface="Arial"/>
                        </a:rPr>
                        <a:t>754 310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7765">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a:t>
                      </a:r>
                      <a:r>
                        <a:rPr lang="en-US" sz="1600" b="1" i="0" u="none" strike="noStrike" cap="none" dirty="0" err="1">
                          <a:solidFill>
                            <a:srgbClr val="000000"/>
                          </a:solidFill>
                          <a:latin typeface="Arial"/>
                          <a:ea typeface="Arial"/>
                          <a:cs typeface="Arial"/>
                          <a:sym typeface="Arial"/>
                        </a:rPr>
                        <a:t>Waria</a:t>
                      </a:r>
                      <a:r>
                        <a:rPr lang="en-US" sz="1600" b="1" i="0" u="none" strike="noStrike" cap="none" dirty="0">
                          <a:solidFill>
                            <a:srgbClr val="000000"/>
                          </a:solidFill>
                          <a:latin typeface="Arial"/>
                          <a:ea typeface="Arial"/>
                          <a:cs typeface="Arial"/>
                          <a:sym typeface="Arial"/>
                        </a:rPr>
                        <a:t>)</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38928</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2016</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Google Shape;580;p98">
            <a:extLst>
              <a:ext uri="{FF2B5EF4-FFF2-40B4-BE49-F238E27FC236}">
                <a16:creationId xmlns:a16="http://schemas.microsoft.com/office/drawing/2014/main" id="{13F30176-801B-45F2-B749-7E1239400684}"/>
              </a:ext>
            </a:extLst>
          </p:cNvPr>
          <p:cNvSpPr/>
          <p:nvPr/>
        </p:nvSpPr>
        <p:spPr>
          <a:xfrm>
            <a:off x="304800" y="6489254"/>
            <a:ext cx="8534400" cy="233810"/>
          </a:xfrm>
          <a:prstGeom prst="rect">
            <a:avLst/>
          </a:prstGeom>
          <a:noFill/>
          <a:ln>
            <a:noFill/>
          </a:ln>
        </p:spPr>
        <p:txBody>
          <a:bodyPr spcFirstLastPara="1" wrap="square" lIns="91425" tIns="45700" rIns="91425" bIns="45700"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HIV prevalence among key populations, 2015</a:t>
            </a:r>
            <a:br>
              <a:rPr lang="en-GB"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152400" y="6471142"/>
            <a:ext cx="10134600" cy="386862"/>
          </a:xfrm>
          <a:prstGeom prst="rect">
            <a:avLst/>
          </a:prstGeom>
        </p:spPr>
        <p:txBody>
          <a:bodyPr wrap="square" lIns="91425" tIns="45714" rIns="91425" bIns="45714" rtlCol="0" anchor="ctr"/>
          <a:lstStyle>
            <a:defPPr>
              <a:defRPr lang="en-US"/>
            </a:defPPr>
            <a:lvl1pPr>
              <a:defRPr sz="800">
                <a:latin typeface="Arial" pitchFamily="34" charset="0"/>
                <a:cs typeface="Arial" pitchFamily="34" charset="0"/>
              </a:defRPr>
            </a:lvl1pPr>
          </a:lstStyle>
          <a:p>
            <a:pPr defTabSz="914252"/>
            <a:r>
              <a:rPr lang="en-US" dirty="0">
                <a:solidFill>
                  <a:prstClr val="black"/>
                </a:solidFill>
              </a:rPr>
              <a:t>Source: Prepared by </a:t>
            </a:r>
            <a:r>
              <a:rPr lang="en-US" dirty="0">
                <a:solidFill>
                  <a:prstClr val="black"/>
                </a:solidFill>
                <a:hlinkClick r:id="rId3"/>
              </a:rPr>
              <a:t>www.aidsdatahub.org</a:t>
            </a:r>
            <a:r>
              <a:rPr lang="en-US" dirty="0">
                <a:solidFill>
                  <a:prstClr val="black"/>
                </a:solidFill>
              </a:rPr>
              <a:t> based on  Integrated Biological and Behavioral Survey among key populations and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812986043"/>
              </p:ext>
            </p:extLst>
          </p:nvPr>
        </p:nvGraphicFramePr>
        <p:xfrm>
          <a:off x="2586038" y="2565892"/>
          <a:ext cx="7019925" cy="3905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9103476"/>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9909</TotalTime>
  <Words>3654</Words>
  <Application>Microsoft Office PowerPoint</Application>
  <PresentationFormat>Widescreen</PresentationFormat>
  <Paragraphs>502</Paragraphs>
  <Slides>70</Slides>
  <Notes>33</Notes>
  <HiddenSlides>0</HiddenSlides>
  <MMClips>0</MMClips>
  <ScaleCrop>false</ScaleCrop>
  <HeadingPairs>
    <vt:vector size="6" baseType="variant">
      <vt:variant>
        <vt:lpstr>Fonts Used</vt:lpstr>
      </vt:variant>
      <vt:variant>
        <vt:i4>4</vt:i4>
      </vt:variant>
      <vt:variant>
        <vt:lpstr>Theme</vt:lpstr>
      </vt:variant>
      <vt:variant>
        <vt:i4>20</vt:i4>
      </vt:variant>
      <vt:variant>
        <vt:lpstr>Slide Titles</vt:lpstr>
      </vt:variant>
      <vt:variant>
        <vt:i4>70</vt:i4>
      </vt:variant>
    </vt:vector>
  </HeadingPairs>
  <TitlesOfParts>
    <vt:vector size="94" baseType="lpstr">
      <vt:lpstr>Arial</vt:lpstr>
      <vt:lpstr>Arial Narrow</vt:lpstr>
      <vt:lpstr>Calibri</vt:lpstr>
      <vt:lpstr>Times New Roman</vt:lpstr>
      <vt:lpstr>1_Cover Design</vt:lpstr>
      <vt:lpstr>Layout with Latest!</vt:lpstr>
      <vt:lpstr>1_Layout with Latest!</vt:lpstr>
      <vt:lpstr>2_Cover Design</vt:lpstr>
      <vt:lpstr>2_Layout with Latest!</vt:lpstr>
      <vt:lpstr>Layout</vt:lpstr>
      <vt:lpstr>1_Layout</vt:lpstr>
      <vt:lpstr>2_Layout</vt:lpstr>
      <vt:lpstr>3_Layout with Latest!</vt:lpstr>
      <vt:lpstr>3_Layout</vt:lpstr>
      <vt:lpstr>4_Layout</vt:lpstr>
      <vt:lpstr>5_Layout</vt:lpstr>
      <vt:lpstr>6_Layout</vt:lpstr>
      <vt:lpstr>7_Layout</vt:lpstr>
      <vt:lpstr>8_Layout</vt:lpstr>
      <vt:lpstr>10_Layout</vt:lpstr>
      <vt:lpstr>9_Layout</vt:lpstr>
      <vt:lpstr>11_Layout</vt:lpstr>
      <vt:lpstr>12_Layout</vt:lpstr>
      <vt:lpstr>13_Layout</vt:lpstr>
      <vt:lpstr>Indonesia</vt:lpstr>
      <vt:lpstr>CONTENT</vt:lpstr>
      <vt:lpstr>BASIC SOCIO-DEMOGRAPHIC INDICATORS</vt:lpstr>
      <vt:lpstr>HIV prevalence and  epidemiology </vt:lpstr>
      <vt:lpstr>Estimated people living with HIV, new HIV infections and AIDS-related deaths, 1990-2018 (Indonesia)   </vt:lpstr>
      <vt:lpstr>Estimated people living with HIV, new HIV infections and AIDS-related deaths, 1990-2018 (Indonesia)   </vt:lpstr>
      <vt:lpstr>Estimated number of adults (15+) living with HIV and women (15+) living with HIV, 1990-2018 (Indonesia)    </vt:lpstr>
      <vt:lpstr>Key population size estimates, 2016</vt:lpstr>
      <vt:lpstr>HIV prevalence among key populations, 2015 </vt:lpstr>
      <vt:lpstr>HIV prevalence among key populations, 2007 - 2015 </vt:lpstr>
      <vt:lpstr>HIV prevalence among key populations, 2015 </vt:lpstr>
      <vt:lpstr>HIV prevalence among direct FSW by city, 2007-2015</vt:lpstr>
      <vt:lpstr>HIV prevalence among direct FSW by city, 2009 and 2013</vt:lpstr>
      <vt:lpstr>HIV prevalence among indirect FSW by city, 2007 - 2015</vt:lpstr>
      <vt:lpstr>HIV prevalence among indirect FSW by city, 2009 &amp; 2013</vt:lpstr>
      <vt:lpstr>HIV prevalence among MSM by city, 2007 - 2015</vt:lpstr>
      <vt:lpstr>HIV prevalence among PWID by city, 2007 - 2015</vt:lpstr>
      <vt:lpstr>HIV prevalence among TG by city, 2007 - 2015</vt:lpstr>
      <vt:lpstr>Syphilis prevalence among key population groups, 2007 - 2015</vt:lpstr>
      <vt:lpstr>Syphilis prevalence among MSM by city, 2007 - 2015</vt:lpstr>
      <vt:lpstr>Syphilis prevalence among TG by city, 2007 - 2015</vt:lpstr>
      <vt:lpstr>Chlamydia prevalence among key population groups, 2007 - 2015</vt:lpstr>
      <vt:lpstr>Chlamydia prevalence among direct FSW by city, 2007 - 2015</vt:lpstr>
      <vt:lpstr>Chlamydia prevalence among TG by city, 2007 - 2015</vt:lpstr>
      <vt:lpstr>Gonorrhea prevalence among key population groups, 2007 - 2015</vt:lpstr>
      <vt:lpstr>Gonorrhea prevalence among direct FSW by city, 2007 - 2015</vt:lpstr>
      <vt:lpstr>Gonorrhea prevalence among TG by city, 2007 - 2015</vt:lpstr>
      <vt:lpstr>Annual reported number of  HIV infections and AIDS cases, 1987-2013 </vt:lpstr>
      <vt:lpstr>Annual reported HIV infections by mode of transmission 2010-2013 </vt:lpstr>
      <vt:lpstr>Risk behaviours </vt:lpstr>
      <vt:lpstr>Proportion of key populations who reported condom use at last sex, 2007-2015 </vt:lpstr>
      <vt:lpstr>Proportion of FSW who reported condom use with clients, 2007-2015</vt:lpstr>
      <vt:lpstr>Proportion of MSM who reported condom use at last sex, and consistent condom use,  2007-2015</vt:lpstr>
      <vt:lpstr>Proportion of TG people who reported condom use at last sex, and consistent condom use,  2007-2015</vt:lpstr>
      <vt:lpstr>Proportion of PWID who reported condom use at last sex, and consistent condom use,  2007-2015</vt:lpstr>
      <vt:lpstr>Proportion of high-risk men who reported condom use at last sex, and consistent condom use,  2011 and 2015</vt:lpstr>
      <vt:lpstr>Proportion of key populations who reported condom use during commercial sex, 2013</vt:lpstr>
      <vt:lpstr>Median number of clients per week among female sex workers, 2013</vt:lpstr>
      <vt:lpstr>Median number of sex partners in the last week among men who have sex with men and Waria, 2013</vt:lpstr>
      <vt:lpstr>Proportion of PWID who reported condom use behaviors with different sex partners, 2013 </vt:lpstr>
      <vt:lpstr>Proportion of PWID who reported sharing needles, 2007-2015</vt:lpstr>
      <vt:lpstr>Frequency and duration of injecting drug use among PWID, 2013</vt:lpstr>
      <vt:lpstr>Proportion of key populations who reported injecting drug use, 2013</vt:lpstr>
      <vt:lpstr>Proportion of key populations who are currently married and proportion who reported buying sex, 2013 </vt:lpstr>
      <vt:lpstr>Proportion of adolescents reporting premarital sex, 2015</vt:lpstr>
      <vt:lpstr>Proportion of adolescents reporting condom use at last sex, 2015</vt:lpstr>
      <vt:lpstr>Vulnerability and HIV knowledge </vt:lpstr>
      <vt:lpstr>Proportion of key populations with comprehensive HIV knowledge, 2007 - 2015</vt:lpstr>
      <vt:lpstr>Proportion of adults and young people (15-24 yr) with comprehensive knowledge of HIV, 2012</vt:lpstr>
      <vt:lpstr>HIV Expenditure </vt:lpstr>
      <vt:lpstr>AIDS spending by financing source, 2006-2014 </vt:lpstr>
      <vt:lpstr>AIDS spending by financing source, 2006-2014 </vt:lpstr>
      <vt:lpstr>AIDS spending by service category, 2006-2014</vt:lpstr>
      <vt:lpstr>Proportion of total prevention programme spending on key populations at higher risk, 2006-2014</vt:lpstr>
      <vt:lpstr>Proportion of spending on HIV prevention programmes from domestic and international sources, 2006 - 2014</vt:lpstr>
      <vt:lpstr>Proportion of spending on care and treatment from domestic and international sources, 2006 - 2014</vt:lpstr>
      <vt:lpstr>National response </vt:lpstr>
      <vt:lpstr>Number of needle/syringes distributed per person who inject drugs per year, 2008-2017 </vt:lpstr>
      <vt:lpstr>Proportion of key populations reached with HIV prevention programmes, 2007 to 2011 </vt:lpstr>
      <vt:lpstr>Scaling-up harm reduction services in Indonesia, 2002-2014</vt:lpstr>
      <vt:lpstr>Proportion of key populations who received an HIV test in the last 12 months and know their results, 2005-2015 </vt:lpstr>
      <vt:lpstr>Proportion of key populations who received an HIV test, 2007-2015 </vt:lpstr>
      <vt:lpstr>Proportion of key populations who ever tested for HIV, 2013</vt:lpstr>
      <vt:lpstr>Treatment cascade, 2018</vt:lpstr>
      <vt:lpstr>HIV testing and treatment cascade, 2018</vt:lpstr>
      <vt:lpstr>Estimated adults living with HIV, adults receiving ARVs, and adult ART coverage, 2018</vt:lpstr>
      <vt:lpstr>ART scale up, 2000-2018</vt:lpstr>
      <vt:lpstr>Estimated pregnant women living with HIV, pregnant women receiving ARVs, and PMTCT coverage, 2018</vt:lpstr>
      <vt:lpstr>PowerPoint Presentation</vt:lpstr>
      <vt:lpstr>PowerPoint Presentation</vt:lpstr>
    </vt:vector>
  </TitlesOfParts>
  <Manager/>
  <Company/>
  <LinksUpToDate>false</LinksUpToDate>
  <SharedDoc>false</SharedDoc>
  <HyperlinkBase>https://www.aidsdatahub.org/resource/indonesia-country-slides-2019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981</cp:revision>
  <dcterms:created xsi:type="dcterms:W3CDTF">2013-01-31T02:09:13Z</dcterms:created>
  <dcterms:modified xsi:type="dcterms:W3CDTF">2020-09-14T02:17:57Z</dcterms:modified>
  <cp:category/>
</cp:coreProperties>
</file>