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2.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drawings/drawing5.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notesSlides/notesSlide14.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notesSlides/notesSlide15.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16.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17.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18.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19.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20.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21.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22.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notesSlides/notesSlide24.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25.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26.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notesSlides/notesSlide27.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notesSlides/notesSlide28.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drawings/drawing7.xml" ContentType="application/vnd.openxmlformats-officedocument.drawingml.chartshapes+xml"/>
  <Override PartName="/ppt/notesSlides/notesSlide29.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drawings/drawing8.xml" ContentType="application/vnd.openxmlformats-officedocument.drawingml.chartshapes+xml"/>
  <Override PartName="/ppt/notesSlides/notesSlide30.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notesSlides/notesSlide31.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drawings/drawing9.xml" ContentType="application/vnd.openxmlformats-officedocument.drawingml.chartshapes+xml"/>
  <Override PartName="/ppt/theme/themeOverride53.xml" ContentType="application/vnd.openxmlformats-officedocument.themeOverr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699" r:id="rId4"/>
    <p:sldMasterId id="2147483718" r:id="rId5"/>
    <p:sldMasterId id="2147483758" r:id="rId6"/>
    <p:sldMasterId id="2147483785" r:id="rId7"/>
    <p:sldMasterId id="2147483830" r:id="rId8"/>
    <p:sldMasterId id="2147483839" r:id="rId9"/>
    <p:sldMasterId id="2147483848" r:id="rId10"/>
    <p:sldMasterId id="2147483857" r:id="rId11"/>
    <p:sldMasterId id="2147483866" r:id="rId12"/>
    <p:sldMasterId id="2147483875" r:id="rId13"/>
    <p:sldMasterId id="2147483884" r:id="rId14"/>
    <p:sldMasterId id="2147483893" r:id="rId15"/>
    <p:sldMasterId id="2147483902" r:id="rId16"/>
    <p:sldMasterId id="2147483911" r:id="rId17"/>
    <p:sldMasterId id="2147483920" r:id="rId18"/>
  </p:sldMasterIdLst>
  <p:notesMasterIdLst>
    <p:notesMasterId r:id="rId76"/>
  </p:notesMasterIdLst>
  <p:sldIdLst>
    <p:sldId id="257" r:id="rId19"/>
    <p:sldId id="319" r:id="rId20"/>
    <p:sldId id="359" r:id="rId21"/>
    <p:sldId id="258" r:id="rId22"/>
    <p:sldId id="627" r:id="rId23"/>
    <p:sldId id="628" r:id="rId24"/>
    <p:sldId id="629" r:id="rId25"/>
    <p:sldId id="268" r:id="rId26"/>
    <p:sldId id="309" r:id="rId27"/>
    <p:sldId id="310" r:id="rId28"/>
    <p:sldId id="351" r:id="rId29"/>
    <p:sldId id="342" r:id="rId30"/>
    <p:sldId id="311" r:id="rId31"/>
    <p:sldId id="313" r:id="rId32"/>
    <p:sldId id="314" r:id="rId33"/>
    <p:sldId id="355" r:id="rId34"/>
    <p:sldId id="312" r:id="rId35"/>
    <p:sldId id="259" r:id="rId36"/>
    <p:sldId id="272" r:id="rId37"/>
    <p:sldId id="327" r:id="rId38"/>
    <p:sldId id="356" r:id="rId39"/>
    <p:sldId id="328" r:id="rId40"/>
    <p:sldId id="329" r:id="rId41"/>
    <p:sldId id="330" r:id="rId42"/>
    <p:sldId id="331" r:id="rId43"/>
    <p:sldId id="332" r:id="rId44"/>
    <p:sldId id="333" r:id="rId45"/>
    <p:sldId id="335" r:id="rId46"/>
    <p:sldId id="336" r:id="rId47"/>
    <p:sldId id="334" r:id="rId48"/>
    <p:sldId id="300" r:id="rId49"/>
    <p:sldId id="260" r:id="rId50"/>
    <p:sldId id="320" r:id="rId51"/>
    <p:sldId id="322" r:id="rId52"/>
    <p:sldId id="324" r:id="rId53"/>
    <p:sldId id="261" r:id="rId54"/>
    <p:sldId id="348" r:id="rId55"/>
    <p:sldId id="296" r:id="rId56"/>
    <p:sldId id="269" r:id="rId57"/>
    <p:sldId id="304" r:id="rId58"/>
    <p:sldId id="349" r:id="rId59"/>
    <p:sldId id="350" r:id="rId60"/>
    <p:sldId id="262" r:id="rId61"/>
    <p:sldId id="297" r:id="rId62"/>
    <p:sldId id="298" r:id="rId63"/>
    <p:sldId id="337" r:id="rId64"/>
    <p:sldId id="630" r:id="rId65"/>
    <p:sldId id="637" r:id="rId66"/>
    <p:sldId id="631" r:id="rId67"/>
    <p:sldId id="633" r:id="rId68"/>
    <p:sldId id="632" r:id="rId69"/>
    <p:sldId id="636" r:id="rId70"/>
    <p:sldId id="634" r:id="rId71"/>
    <p:sldId id="635" r:id="rId72"/>
    <p:sldId id="343" r:id="rId73"/>
    <p:sldId id="353" r:id="rId74"/>
    <p:sldId id="325" r:id="rId75"/>
  </p:sldIdLst>
  <p:sldSz cx="12192000" cy="6858000"/>
  <p:notesSz cx="6858000" cy="9144000"/>
  <p:defaultTextStyle>
    <a:defPPr>
      <a:defRPr lang="en-US"/>
    </a:defPPr>
    <a:lvl1pPr marL="0" algn="l" defTabSz="911198" rtl="0" eaLnBrk="1" latinLnBrk="0" hangingPunct="1">
      <a:defRPr sz="1800" kern="1200">
        <a:solidFill>
          <a:schemeClr val="tx1"/>
        </a:solidFill>
        <a:latin typeface="+mn-lt"/>
        <a:ea typeface="+mn-ea"/>
        <a:cs typeface="+mn-cs"/>
      </a:defRPr>
    </a:lvl1pPr>
    <a:lvl2pPr marL="455602" algn="l" defTabSz="911198" rtl="0" eaLnBrk="1" latinLnBrk="0" hangingPunct="1">
      <a:defRPr sz="1800" kern="1200">
        <a:solidFill>
          <a:schemeClr val="tx1"/>
        </a:solidFill>
        <a:latin typeface="+mn-lt"/>
        <a:ea typeface="+mn-ea"/>
        <a:cs typeface="+mn-cs"/>
      </a:defRPr>
    </a:lvl2pPr>
    <a:lvl3pPr marL="911198" algn="l" defTabSz="911198" rtl="0" eaLnBrk="1" latinLnBrk="0" hangingPunct="1">
      <a:defRPr sz="1800" kern="1200">
        <a:solidFill>
          <a:schemeClr val="tx1"/>
        </a:solidFill>
        <a:latin typeface="+mn-lt"/>
        <a:ea typeface="+mn-ea"/>
        <a:cs typeface="+mn-cs"/>
      </a:defRPr>
    </a:lvl3pPr>
    <a:lvl4pPr marL="1366798" algn="l" defTabSz="911198" rtl="0" eaLnBrk="1" latinLnBrk="0" hangingPunct="1">
      <a:defRPr sz="1800" kern="1200">
        <a:solidFill>
          <a:schemeClr val="tx1"/>
        </a:solidFill>
        <a:latin typeface="+mn-lt"/>
        <a:ea typeface="+mn-ea"/>
        <a:cs typeface="+mn-cs"/>
      </a:defRPr>
    </a:lvl4pPr>
    <a:lvl5pPr marL="1822369" algn="l" defTabSz="911198" rtl="0" eaLnBrk="1" latinLnBrk="0" hangingPunct="1">
      <a:defRPr sz="1800" kern="1200">
        <a:solidFill>
          <a:schemeClr val="tx1"/>
        </a:solidFill>
        <a:latin typeface="+mn-lt"/>
        <a:ea typeface="+mn-ea"/>
        <a:cs typeface="+mn-cs"/>
      </a:defRPr>
    </a:lvl5pPr>
    <a:lvl6pPr marL="2277987" algn="l" defTabSz="911198" rtl="0" eaLnBrk="1" latinLnBrk="0" hangingPunct="1">
      <a:defRPr sz="1800" kern="1200">
        <a:solidFill>
          <a:schemeClr val="tx1"/>
        </a:solidFill>
        <a:latin typeface="+mn-lt"/>
        <a:ea typeface="+mn-ea"/>
        <a:cs typeface="+mn-cs"/>
      </a:defRPr>
    </a:lvl6pPr>
    <a:lvl7pPr marL="2733597" algn="l" defTabSz="911198" rtl="0" eaLnBrk="1" latinLnBrk="0" hangingPunct="1">
      <a:defRPr sz="1800" kern="1200">
        <a:solidFill>
          <a:schemeClr val="tx1"/>
        </a:solidFill>
        <a:latin typeface="+mn-lt"/>
        <a:ea typeface="+mn-ea"/>
        <a:cs typeface="+mn-cs"/>
      </a:defRPr>
    </a:lvl7pPr>
    <a:lvl8pPr marL="3189179" algn="l" defTabSz="911198" rtl="0" eaLnBrk="1" latinLnBrk="0" hangingPunct="1">
      <a:defRPr sz="1800" kern="1200">
        <a:solidFill>
          <a:schemeClr val="tx1"/>
        </a:solidFill>
        <a:latin typeface="+mn-lt"/>
        <a:ea typeface="+mn-ea"/>
        <a:cs typeface="+mn-cs"/>
      </a:defRPr>
    </a:lvl8pPr>
    <a:lvl9pPr marL="3644752" algn="l" defTabSz="91119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E31837"/>
    <a:srgbClr val="F78E1E"/>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D4C45-5813-4DF1-9496-83AE7DB0E6FD}" v="1" dt="2019-08-02T06:27:02.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5" autoAdjust="0"/>
  </p:normalViewPr>
  <p:slideViewPr>
    <p:cSldViewPr>
      <p:cViewPr varScale="1">
        <p:scale>
          <a:sx n="62" d="100"/>
          <a:sy n="62" d="100"/>
        </p:scale>
        <p:origin x="804" y="5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9.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0.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6\Masters\Lao%20PDR%20_2016.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D:\1.%20DATA%20HUB\!%20%20S%20%20L%20%20I%20%20D%20%20E%20%20S\Country_S%20%20L%20%20I%20%20D%20%20E%20%20S\2016\Masters\Lao%20PDR%20_2016.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2.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23.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4.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2.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3.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45.xlsx"/><Relationship Id="rId1" Type="http://schemas.openxmlformats.org/officeDocument/2006/relationships/themeOverride" Target="../theme/themeOverride52.xml"/></Relationships>
</file>

<file path=ppt/charts/_rels/chart6.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 13 000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EE6-4EC6-9906-3F8658FB4043}"/>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10</c:v>
                </c:pt>
                <c:pt idx="1">
                  <c:v>25</c:v>
                </c:pt>
                <c:pt idx="2">
                  <c:v>52</c:v>
                </c:pt>
                <c:pt idx="3">
                  <c:v>92</c:v>
                </c:pt>
                <c:pt idx="4">
                  <c:v>156</c:v>
                </c:pt>
                <c:pt idx="5">
                  <c:v>252</c:v>
                </c:pt>
                <c:pt idx="6">
                  <c:v>397</c:v>
                </c:pt>
                <c:pt idx="7">
                  <c:v>643</c:v>
                </c:pt>
                <c:pt idx="8">
                  <c:v>1061</c:v>
                </c:pt>
                <c:pt idx="9">
                  <c:v>1536</c:v>
                </c:pt>
                <c:pt idx="10">
                  <c:v>2018</c:v>
                </c:pt>
                <c:pt idx="11">
                  <c:v>2660</c:v>
                </c:pt>
                <c:pt idx="12">
                  <c:v>3341</c:v>
                </c:pt>
                <c:pt idx="13">
                  <c:v>4021</c:v>
                </c:pt>
                <c:pt idx="14">
                  <c:v>4645</c:v>
                </c:pt>
                <c:pt idx="15">
                  <c:v>5305</c:v>
                </c:pt>
                <c:pt idx="16">
                  <c:v>5966</c:v>
                </c:pt>
                <c:pt idx="17">
                  <c:v>6682</c:v>
                </c:pt>
                <c:pt idx="18">
                  <c:v>7401</c:v>
                </c:pt>
                <c:pt idx="19">
                  <c:v>8091</c:v>
                </c:pt>
                <c:pt idx="20">
                  <c:v>8786</c:v>
                </c:pt>
                <c:pt idx="21">
                  <c:v>9441</c:v>
                </c:pt>
                <c:pt idx="22">
                  <c:v>10029</c:v>
                </c:pt>
                <c:pt idx="23">
                  <c:v>10580</c:v>
                </c:pt>
                <c:pt idx="24">
                  <c:v>11077</c:v>
                </c:pt>
                <c:pt idx="25">
                  <c:v>11532</c:v>
                </c:pt>
                <c:pt idx="26">
                  <c:v>11951</c:v>
                </c:pt>
                <c:pt idx="27">
                  <c:v>12339</c:v>
                </c:pt>
                <c:pt idx="28">
                  <c:v>12721</c:v>
                </c:pt>
                <c:pt idx="29">
                  <c:v>13107</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9</c:v>
                </c:pt>
                <c:pt idx="1">
                  <c:v>22</c:v>
                </c:pt>
                <c:pt idx="2">
                  <c:v>46</c:v>
                </c:pt>
                <c:pt idx="3">
                  <c:v>80</c:v>
                </c:pt>
                <c:pt idx="4">
                  <c:v>137</c:v>
                </c:pt>
                <c:pt idx="5">
                  <c:v>219</c:v>
                </c:pt>
                <c:pt idx="6">
                  <c:v>347</c:v>
                </c:pt>
                <c:pt idx="7">
                  <c:v>561</c:v>
                </c:pt>
                <c:pt idx="8">
                  <c:v>925</c:v>
                </c:pt>
                <c:pt idx="9">
                  <c:v>1346</c:v>
                </c:pt>
                <c:pt idx="10">
                  <c:v>1781</c:v>
                </c:pt>
                <c:pt idx="11">
                  <c:v>2355</c:v>
                </c:pt>
                <c:pt idx="12">
                  <c:v>2957</c:v>
                </c:pt>
                <c:pt idx="13">
                  <c:v>3553</c:v>
                </c:pt>
                <c:pt idx="14">
                  <c:v>4106</c:v>
                </c:pt>
                <c:pt idx="15">
                  <c:v>4683</c:v>
                </c:pt>
                <c:pt idx="16">
                  <c:v>5271</c:v>
                </c:pt>
                <c:pt idx="17">
                  <c:v>5899</c:v>
                </c:pt>
                <c:pt idx="18">
                  <c:v>6542</c:v>
                </c:pt>
                <c:pt idx="19">
                  <c:v>7167</c:v>
                </c:pt>
                <c:pt idx="20">
                  <c:v>7791</c:v>
                </c:pt>
                <c:pt idx="21">
                  <c:v>8370</c:v>
                </c:pt>
                <c:pt idx="22">
                  <c:v>8892</c:v>
                </c:pt>
                <c:pt idx="23">
                  <c:v>9363</c:v>
                </c:pt>
                <c:pt idx="24">
                  <c:v>9796</c:v>
                </c:pt>
                <c:pt idx="25">
                  <c:v>10178</c:v>
                </c:pt>
                <c:pt idx="26">
                  <c:v>10551</c:v>
                </c:pt>
                <c:pt idx="27">
                  <c:v>10908</c:v>
                </c:pt>
                <c:pt idx="28">
                  <c:v>11254</c:v>
                </c:pt>
                <c:pt idx="29">
                  <c:v>11640</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11</c:v>
                </c:pt>
                <c:pt idx="1">
                  <c:v>28</c:v>
                </c:pt>
                <c:pt idx="2">
                  <c:v>59</c:v>
                </c:pt>
                <c:pt idx="3">
                  <c:v>104</c:v>
                </c:pt>
                <c:pt idx="4">
                  <c:v>176</c:v>
                </c:pt>
                <c:pt idx="5">
                  <c:v>282</c:v>
                </c:pt>
                <c:pt idx="6">
                  <c:v>445</c:v>
                </c:pt>
                <c:pt idx="7">
                  <c:v>719</c:v>
                </c:pt>
                <c:pt idx="8">
                  <c:v>1187</c:v>
                </c:pt>
                <c:pt idx="9">
                  <c:v>1713</c:v>
                </c:pt>
                <c:pt idx="10">
                  <c:v>2261</c:v>
                </c:pt>
                <c:pt idx="11">
                  <c:v>2986</c:v>
                </c:pt>
                <c:pt idx="12">
                  <c:v>3746</c:v>
                </c:pt>
                <c:pt idx="13">
                  <c:v>4501</c:v>
                </c:pt>
                <c:pt idx="14">
                  <c:v>5224</c:v>
                </c:pt>
                <c:pt idx="15">
                  <c:v>5975</c:v>
                </c:pt>
                <c:pt idx="16">
                  <c:v>6739</c:v>
                </c:pt>
                <c:pt idx="17">
                  <c:v>7550</c:v>
                </c:pt>
                <c:pt idx="18">
                  <c:v>8359</c:v>
                </c:pt>
                <c:pt idx="19">
                  <c:v>9141</c:v>
                </c:pt>
                <c:pt idx="20">
                  <c:v>9943</c:v>
                </c:pt>
                <c:pt idx="21">
                  <c:v>10686</c:v>
                </c:pt>
                <c:pt idx="22">
                  <c:v>11401</c:v>
                </c:pt>
                <c:pt idx="23">
                  <c:v>12019</c:v>
                </c:pt>
                <c:pt idx="24">
                  <c:v>12613</c:v>
                </c:pt>
                <c:pt idx="25">
                  <c:v>13149</c:v>
                </c:pt>
                <c:pt idx="26">
                  <c:v>13645</c:v>
                </c:pt>
                <c:pt idx="27">
                  <c:v>14053</c:v>
                </c:pt>
                <c:pt idx="28">
                  <c:v>14467</c:v>
                </c:pt>
                <c:pt idx="29">
                  <c:v>14892</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1.6445306794320232E-3"/>
                  <c:y val="-2.4897357911422537E-2"/>
                </c:manualLayout>
              </c:layout>
              <c:tx>
                <c:rich>
                  <a:bodyPr/>
                  <a:lstStyle/>
                  <a:p>
                    <a:r>
                      <a:rPr lang="en-US" dirty="0"/>
                      <a:t> 78</a:t>
                    </a:r>
                    <a:r>
                      <a:rPr lang="en-US" baseline="0" dirty="0"/>
                      <a:t>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EE6-4EC6-9906-3F8658FB4043}"/>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3</c:v>
                </c:pt>
                <c:pt idx="1">
                  <c:v>17</c:v>
                </c:pt>
                <c:pt idx="2">
                  <c:v>29</c:v>
                </c:pt>
                <c:pt idx="3">
                  <c:v>44</c:v>
                </c:pt>
                <c:pt idx="4">
                  <c:v>71</c:v>
                </c:pt>
                <c:pt idx="5">
                  <c:v>107</c:v>
                </c:pt>
                <c:pt idx="6">
                  <c:v>164</c:v>
                </c:pt>
                <c:pt idx="7">
                  <c:v>275</c:v>
                </c:pt>
                <c:pt idx="8">
                  <c:v>465</c:v>
                </c:pt>
                <c:pt idx="9">
                  <c:v>552</c:v>
                </c:pt>
                <c:pt idx="10">
                  <c:v>594</c:v>
                </c:pt>
                <c:pt idx="11">
                  <c:v>791</c:v>
                </c:pt>
                <c:pt idx="12">
                  <c:v>876</c:v>
                </c:pt>
                <c:pt idx="13">
                  <c:v>920</c:v>
                </c:pt>
                <c:pt idx="14">
                  <c:v>902</c:v>
                </c:pt>
                <c:pt idx="15">
                  <c:v>954</c:v>
                </c:pt>
                <c:pt idx="16">
                  <c:v>968</c:v>
                </c:pt>
                <c:pt idx="17">
                  <c:v>1039</c:v>
                </c:pt>
                <c:pt idx="18">
                  <c:v>1064</c:v>
                </c:pt>
                <c:pt idx="19">
                  <c:v>1055</c:v>
                </c:pt>
                <c:pt idx="20">
                  <c:v>1060</c:v>
                </c:pt>
                <c:pt idx="21">
                  <c:v>1031</c:v>
                </c:pt>
                <c:pt idx="22">
                  <c:v>993</c:v>
                </c:pt>
                <c:pt idx="23">
                  <c:v>977</c:v>
                </c:pt>
                <c:pt idx="24">
                  <c:v>937</c:v>
                </c:pt>
                <c:pt idx="25">
                  <c:v>903</c:v>
                </c:pt>
                <c:pt idx="26">
                  <c:v>865</c:v>
                </c:pt>
                <c:pt idx="27">
                  <c:v>833</c:v>
                </c:pt>
                <c:pt idx="28">
                  <c:v>807</c:v>
                </c:pt>
                <c:pt idx="29">
                  <c:v>784</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3</c:v>
                </c:pt>
                <c:pt idx="1">
                  <c:v>14</c:v>
                </c:pt>
                <c:pt idx="2">
                  <c:v>25</c:v>
                </c:pt>
                <c:pt idx="3">
                  <c:v>38</c:v>
                </c:pt>
                <c:pt idx="4">
                  <c:v>62</c:v>
                </c:pt>
                <c:pt idx="5">
                  <c:v>94</c:v>
                </c:pt>
                <c:pt idx="6">
                  <c:v>144</c:v>
                </c:pt>
                <c:pt idx="7">
                  <c:v>244</c:v>
                </c:pt>
                <c:pt idx="8">
                  <c:v>413</c:v>
                </c:pt>
                <c:pt idx="9">
                  <c:v>493</c:v>
                </c:pt>
                <c:pt idx="10">
                  <c:v>533</c:v>
                </c:pt>
                <c:pt idx="11">
                  <c:v>711</c:v>
                </c:pt>
                <c:pt idx="12">
                  <c:v>790</c:v>
                </c:pt>
                <c:pt idx="13">
                  <c:v>828</c:v>
                </c:pt>
                <c:pt idx="14">
                  <c:v>813</c:v>
                </c:pt>
                <c:pt idx="15">
                  <c:v>858</c:v>
                </c:pt>
                <c:pt idx="16">
                  <c:v>871</c:v>
                </c:pt>
                <c:pt idx="17">
                  <c:v>936</c:v>
                </c:pt>
                <c:pt idx="18">
                  <c:v>954</c:v>
                </c:pt>
                <c:pt idx="19">
                  <c:v>946</c:v>
                </c:pt>
                <c:pt idx="20">
                  <c:v>950</c:v>
                </c:pt>
                <c:pt idx="21">
                  <c:v>919</c:v>
                </c:pt>
                <c:pt idx="22">
                  <c:v>887</c:v>
                </c:pt>
                <c:pt idx="23">
                  <c:v>871</c:v>
                </c:pt>
                <c:pt idx="24">
                  <c:v>835</c:v>
                </c:pt>
                <c:pt idx="25">
                  <c:v>804</c:v>
                </c:pt>
                <c:pt idx="26">
                  <c:v>769</c:v>
                </c:pt>
                <c:pt idx="27">
                  <c:v>743</c:v>
                </c:pt>
                <c:pt idx="28">
                  <c:v>718</c:v>
                </c:pt>
                <c:pt idx="29">
                  <c:v>702</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3</c:v>
                </c:pt>
                <c:pt idx="1">
                  <c:v>19</c:v>
                </c:pt>
                <c:pt idx="2">
                  <c:v>33</c:v>
                </c:pt>
                <c:pt idx="3">
                  <c:v>49</c:v>
                </c:pt>
                <c:pt idx="4">
                  <c:v>79</c:v>
                </c:pt>
                <c:pt idx="5">
                  <c:v>119</c:v>
                </c:pt>
                <c:pt idx="6">
                  <c:v>183</c:v>
                </c:pt>
                <c:pt idx="7">
                  <c:v>306</c:v>
                </c:pt>
                <c:pt idx="8">
                  <c:v>519</c:v>
                </c:pt>
                <c:pt idx="9">
                  <c:v>611</c:v>
                </c:pt>
                <c:pt idx="10">
                  <c:v>658</c:v>
                </c:pt>
                <c:pt idx="11">
                  <c:v>874</c:v>
                </c:pt>
                <c:pt idx="12">
                  <c:v>969</c:v>
                </c:pt>
                <c:pt idx="13">
                  <c:v>1018</c:v>
                </c:pt>
                <c:pt idx="14">
                  <c:v>998</c:v>
                </c:pt>
                <c:pt idx="15">
                  <c:v>1050</c:v>
                </c:pt>
                <c:pt idx="16">
                  <c:v>1068</c:v>
                </c:pt>
                <c:pt idx="17">
                  <c:v>1149</c:v>
                </c:pt>
                <c:pt idx="18">
                  <c:v>1174</c:v>
                </c:pt>
                <c:pt idx="19">
                  <c:v>1167</c:v>
                </c:pt>
                <c:pt idx="20">
                  <c:v>1172</c:v>
                </c:pt>
                <c:pt idx="21">
                  <c:v>1136</c:v>
                </c:pt>
                <c:pt idx="22">
                  <c:v>1094</c:v>
                </c:pt>
                <c:pt idx="23">
                  <c:v>1074</c:v>
                </c:pt>
                <c:pt idx="24">
                  <c:v>1028</c:v>
                </c:pt>
                <c:pt idx="25">
                  <c:v>992</c:v>
                </c:pt>
                <c:pt idx="26">
                  <c:v>945</c:v>
                </c:pt>
                <c:pt idx="27">
                  <c:v>913</c:v>
                </c:pt>
                <c:pt idx="28">
                  <c:v>881</c:v>
                </c:pt>
                <c:pt idx="29">
                  <c:v>858</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 &lt;500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EE6-4EC6-9906-3F8658FB4043}"/>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0</c:v>
                </c:pt>
                <c:pt idx="1">
                  <c:v>1</c:v>
                </c:pt>
                <c:pt idx="2">
                  <c:v>2</c:v>
                </c:pt>
                <c:pt idx="3">
                  <c:v>3</c:v>
                </c:pt>
                <c:pt idx="4">
                  <c:v>5</c:v>
                </c:pt>
                <c:pt idx="5">
                  <c:v>9</c:v>
                </c:pt>
                <c:pt idx="6">
                  <c:v>14</c:v>
                </c:pt>
                <c:pt idx="7">
                  <c:v>22</c:v>
                </c:pt>
                <c:pt idx="8">
                  <c:v>35</c:v>
                </c:pt>
                <c:pt idx="9">
                  <c:v>56</c:v>
                </c:pt>
                <c:pt idx="10">
                  <c:v>80</c:v>
                </c:pt>
                <c:pt idx="11">
                  <c:v>108</c:v>
                </c:pt>
                <c:pt idx="12">
                  <c:v>142</c:v>
                </c:pt>
                <c:pt idx="13">
                  <c:v>180</c:v>
                </c:pt>
                <c:pt idx="14">
                  <c:v>215</c:v>
                </c:pt>
                <c:pt idx="15">
                  <c:v>235</c:v>
                </c:pt>
                <c:pt idx="16">
                  <c:v>253</c:v>
                </c:pt>
                <c:pt idx="17">
                  <c:v>272</c:v>
                </c:pt>
                <c:pt idx="18">
                  <c:v>296</c:v>
                </c:pt>
                <c:pt idx="19">
                  <c:v>317</c:v>
                </c:pt>
                <c:pt idx="20">
                  <c:v>318</c:v>
                </c:pt>
                <c:pt idx="21">
                  <c:v>331</c:v>
                </c:pt>
                <c:pt idx="22">
                  <c:v>361</c:v>
                </c:pt>
                <c:pt idx="23">
                  <c:v>380</c:v>
                </c:pt>
                <c:pt idx="24">
                  <c:v>389</c:v>
                </c:pt>
                <c:pt idx="25">
                  <c:v>387</c:v>
                </c:pt>
                <c:pt idx="26">
                  <c:v>375</c:v>
                </c:pt>
                <c:pt idx="27">
                  <c:v>366</c:v>
                </c:pt>
                <c:pt idx="28">
                  <c:v>342</c:v>
                </c:pt>
                <c:pt idx="29">
                  <c:v>314</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0.25234000000000001</c:v>
                </c:pt>
                <c:pt idx="1">
                  <c:v>0.58626</c:v>
                </c:pt>
                <c:pt idx="2">
                  <c:v>1</c:v>
                </c:pt>
                <c:pt idx="3">
                  <c:v>3</c:v>
                </c:pt>
                <c:pt idx="4">
                  <c:v>4</c:v>
                </c:pt>
                <c:pt idx="5">
                  <c:v>7</c:v>
                </c:pt>
                <c:pt idx="6">
                  <c:v>10</c:v>
                </c:pt>
                <c:pt idx="7">
                  <c:v>16</c:v>
                </c:pt>
                <c:pt idx="8">
                  <c:v>26</c:v>
                </c:pt>
                <c:pt idx="9">
                  <c:v>41</c:v>
                </c:pt>
                <c:pt idx="10">
                  <c:v>58</c:v>
                </c:pt>
                <c:pt idx="11">
                  <c:v>79</c:v>
                </c:pt>
                <c:pt idx="12">
                  <c:v>105</c:v>
                </c:pt>
                <c:pt idx="13">
                  <c:v>134</c:v>
                </c:pt>
                <c:pt idx="14">
                  <c:v>163</c:v>
                </c:pt>
                <c:pt idx="15">
                  <c:v>178</c:v>
                </c:pt>
                <c:pt idx="16">
                  <c:v>190</c:v>
                </c:pt>
                <c:pt idx="17">
                  <c:v>206</c:v>
                </c:pt>
                <c:pt idx="18">
                  <c:v>223</c:v>
                </c:pt>
                <c:pt idx="19">
                  <c:v>241</c:v>
                </c:pt>
                <c:pt idx="20">
                  <c:v>242</c:v>
                </c:pt>
                <c:pt idx="21">
                  <c:v>259</c:v>
                </c:pt>
                <c:pt idx="22">
                  <c:v>286</c:v>
                </c:pt>
                <c:pt idx="23">
                  <c:v>303</c:v>
                </c:pt>
                <c:pt idx="24">
                  <c:v>305</c:v>
                </c:pt>
                <c:pt idx="25">
                  <c:v>304</c:v>
                </c:pt>
                <c:pt idx="26">
                  <c:v>294</c:v>
                </c:pt>
                <c:pt idx="27">
                  <c:v>282</c:v>
                </c:pt>
                <c:pt idx="28">
                  <c:v>263</c:v>
                </c:pt>
                <c:pt idx="29">
                  <c:v>238</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0.48762</c:v>
                </c:pt>
                <c:pt idx="1">
                  <c:v>0.88117000000000001</c:v>
                </c:pt>
                <c:pt idx="2">
                  <c:v>2</c:v>
                </c:pt>
                <c:pt idx="3">
                  <c:v>4</c:v>
                </c:pt>
                <c:pt idx="4">
                  <c:v>7</c:v>
                </c:pt>
                <c:pt idx="5">
                  <c:v>11</c:v>
                </c:pt>
                <c:pt idx="6">
                  <c:v>17</c:v>
                </c:pt>
                <c:pt idx="7">
                  <c:v>28</c:v>
                </c:pt>
                <c:pt idx="8">
                  <c:v>44</c:v>
                </c:pt>
                <c:pt idx="9">
                  <c:v>70</c:v>
                </c:pt>
                <c:pt idx="10">
                  <c:v>100</c:v>
                </c:pt>
                <c:pt idx="11">
                  <c:v>136</c:v>
                </c:pt>
                <c:pt idx="12">
                  <c:v>178</c:v>
                </c:pt>
                <c:pt idx="13">
                  <c:v>224</c:v>
                </c:pt>
                <c:pt idx="14">
                  <c:v>266</c:v>
                </c:pt>
                <c:pt idx="15">
                  <c:v>291</c:v>
                </c:pt>
                <c:pt idx="16">
                  <c:v>318</c:v>
                </c:pt>
                <c:pt idx="17">
                  <c:v>343</c:v>
                </c:pt>
                <c:pt idx="18">
                  <c:v>370</c:v>
                </c:pt>
                <c:pt idx="19">
                  <c:v>400</c:v>
                </c:pt>
                <c:pt idx="20">
                  <c:v>400</c:v>
                </c:pt>
                <c:pt idx="21">
                  <c:v>414</c:v>
                </c:pt>
                <c:pt idx="22">
                  <c:v>445</c:v>
                </c:pt>
                <c:pt idx="23">
                  <c:v>461</c:v>
                </c:pt>
                <c:pt idx="24">
                  <c:v>472</c:v>
                </c:pt>
                <c:pt idx="25">
                  <c:v>477</c:v>
                </c:pt>
                <c:pt idx="26">
                  <c:v>463</c:v>
                </c:pt>
                <c:pt idx="27">
                  <c:v>453</c:v>
                </c:pt>
                <c:pt idx="28">
                  <c:v>425</c:v>
                </c:pt>
                <c:pt idx="29">
                  <c:v>398</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4712704"/>
        <c:axId val="44714240"/>
      </c:lineChart>
      <c:catAx>
        <c:axId val="44712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714240"/>
        <c:crosses val="autoZero"/>
        <c:auto val="1"/>
        <c:lblAlgn val="ctr"/>
        <c:lblOffset val="100"/>
        <c:noMultiLvlLbl val="0"/>
      </c:catAx>
      <c:valAx>
        <c:axId val="44714240"/>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4712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36987759759175E-2"/>
          <c:y val="0.11692726369891725"/>
          <c:w val="0.84857419412763202"/>
          <c:h val="0.61004236878252627"/>
        </c:manualLayout>
      </c:layout>
      <c:barChart>
        <c:barDir val="col"/>
        <c:grouping val="clustered"/>
        <c:varyColors val="0"/>
        <c:ser>
          <c:idx val="0"/>
          <c:order val="0"/>
          <c:tx>
            <c:strRef>
              <c:f>'HIV prev KP'!$A$4</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KP'!$B$4:$I$4</c:f>
              <c:numCache>
                <c:formatCode>General</c:formatCode>
                <c:ptCount val="8"/>
                <c:pt idx="0">
                  <c:v>5.6</c:v>
                </c:pt>
                <c:pt idx="7">
                  <c:v>1.6</c:v>
                </c:pt>
              </c:numCache>
            </c:numRef>
          </c:val>
          <c:extLst>
            <c:ext xmlns:c16="http://schemas.microsoft.com/office/drawing/2014/chart" uri="{C3380CC4-5D6E-409C-BE32-E72D297353CC}">
              <c16:uniqueId val="{00000000-DA6B-422A-885E-9263F4202758}"/>
            </c:ext>
          </c:extLst>
        </c:ser>
        <c:ser>
          <c:idx val="1"/>
          <c:order val="1"/>
          <c:tx>
            <c:strRef>
              <c:f>'HIV prev KP'!$A$5</c:f>
              <c:strCache>
                <c:ptCount val="1"/>
                <c:pt idx="0">
                  <c:v>Transgender **</c:v>
                </c:pt>
              </c:strCache>
            </c:strRef>
          </c:tx>
          <c:spPr>
            <a:solidFill>
              <a:srgbClr val="EC008C"/>
            </a:solidFill>
            <a:ln>
              <a:noFill/>
            </a:ln>
          </c:spPr>
          <c:invertIfNegative val="0"/>
          <c:dLbls>
            <c:dLbl>
              <c:idx val="8"/>
              <c:layout>
                <c:manualLayout>
                  <c:x val="-1.3636364124422482E-3"/>
                  <c:y val="1.0444874338292538E-2"/>
                </c:manualLayout>
              </c:layout>
              <c:spPr/>
              <c:txPr>
                <a:bodyPr/>
                <a:lstStyle/>
                <a:p>
                  <a:pPr>
                    <a:defRPr>
                      <a:solidFill>
                        <a:srgbClr val="F78E1E"/>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6B-422A-885E-9263F420275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KP'!$B$5:$I$5</c:f>
              <c:numCache>
                <c:formatCode>General</c:formatCode>
                <c:ptCount val="8"/>
                <c:pt idx="3">
                  <c:v>4.2</c:v>
                </c:pt>
                <c:pt idx="5">
                  <c:v>3.1</c:v>
                </c:pt>
              </c:numCache>
            </c:numRef>
          </c:val>
          <c:extLst>
            <c:ext xmlns:c16="http://schemas.microsoft.com/office/drawing/2014/chart" uri="{C3380CC4-5D6E-409C-BE32-E72D297353CC}">
              <c16:uniqueId val="{00000002-DA6B-422A-885E-9263F4202758}"/>
            </c:ext>
          </c:extLst>
        </c:ser>
        <c:ser>
          <c:idx val="2"/>
          <c:order val="2"/>
          <c:tx>
            <c:strRef>
              <c:f>'HIV prev KP'!#REF!</c:f>
              <c:strCache>
                <c:ptCount val="1"/>
                <c:pt idx="0">
                  <c:v>#REF!</c:v>
                </c:pt>
              </c:strCache>
            </c:strRef>
          </c:tx>
          <c:spPr>
            <a:solidFill>
              <a:sysClr val="window" lastClr="FFFFFF">
                <a:lumMod val="50000"/>
              </a:sysClr>
            </a:solidFill>
            <a:ln>
              <a:noFill/>
            </a:ln>
          </c:spPr>
          <c:invertIfNegative val="0"/>
          <c:dLbls>
            <c:dLbl>
              <c:idx val="4"/>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5C8-484E-A610-F45E512E41C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KP'!#REF!</c:f>
              <c:numCache>
                <c:formatCode>General</c:formatCode>
                <c:ptCount val="1"/>
                <c:pt idx="0">
                  <c:v>1</c:v>
                </c:pt>
              </c:numCache>
            </c:numRef>
          </c:val>
          <c:extLst>
            <c:ext xmlns:c16="http://schemas.microsoft.com/office/drawing/2014/chart" uri="{C3380CC4-5D6E-409C-BE32-E72D297353CC}">
              <c16:uniqueId val="{00000004-DA6B-422A-885E-9263F4202758}"/>
            </c:ext>
          </c:extLst>
        </c:ser>
        <c:ser>
          <c:idx val="3"/>
          <c:order val="3"/>
          <c:tx>
            <c:strRef>
              <c:f>'HIV prev KP'!$A$6</c:f>
              <c:strCache>
                <c:ptCount val="1"/>
                <c:pt idx="0">
                  <c:v>PWID/PWUD***</c:v>
                </c:pt>
              </c:strCache>
            </c:strRef>
          </c:tx>
          <c:spPr>
            <a:solidFill>
              <a:srgbClr val="00AEEF"/>
            </a:solidFill>
            <a:ln w="38100">
              <a:noFill/>
            </a:ln>
          </c:spPr>
          <c:invertIfNegative val="0"/>
          <c:dLbls>
            <c:spPr>
              <a:noFill/>
              <a:ln>
                <a:noFill/>
              </a:ln>
              <a:effectLst/>
            </c:spPr>
            <c:txPr>
              <a:bodyPr/>
              <a:lstStyle/>
              <a:p>
                <a:pPr>
                  <a:defRPr>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KP'!$B$6:$I$6</c:f>
              <c:numCache>
                <c:formatCode>General</c:formatCode>
                <c:ptCount val="8"/>
                <c:pt idx="3">
                  <c:v>1.5</c:v>
                </c:pt>
              </c:numCache>
            </c:numRef>
          </c:val>
          <c:extLst>
            <c:ext xmlns:c16="http://schemas.microsoft.com/office/drawing/2014/chart" uri="{C3380CC4-5D6E-409C-BE32-E72D297353CC}">
              <c16:uniqueId val="{00000005-DA6B-422A-885E-9263F4202758}"/>
            </c:ext>
          </c:extLst>
        </c:ser>
        <c:ser>
          <c:idx val="4"/>
          <c:order val="4"/>
          <c:tx>
            <c:strRef>
              <c:f>'HIV prev KP'!$A$7</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KP'!$B$3:$I$3</c:f>
              <c:strCache>
                <c:ptCount val="8"/>
                <c:pt idx="0">
                  <c:v>2007</c:v>
                </c:pt>
                <c:pt idx="1">
                  <c:v>2008</c:v>
                </c:pt>
                <c:pt idx="2">
                  <c:v>2009</c:v>
                </c:pt>
                <c:pt idx="3">
                  <c:v>2010</c:v>
                </c:pt>
                <c:pt idx="4">
                  <c:v>2011</c:v>
                </c:pt>
                <c:pt idx="5">
                  <c:v>2012</c:v>
                </c:pt>
                <c:pt idx="6">
                  <c:v>2013</c:v>
                </c:pt>
                <c:pt idx="7">
                  <c:v>2014</c:v>
                </c:pt>
              </c:strCache>
            </c:strRef>
          </c:cat>
          <c:val>
            <c:numRef>
              <c:f>'HIV prev KP'!$B$7:$I$7</c:f>
              <c:numCache>
                <c:formatCode>General</c:formatCode>
                <c:ptCount val="8"/>
                <c:pt idx="1">
                  <c:v>0.4</c:v>
                </c:pt>
                <c:pt idx="4">
                  <c:v>0.98</c:v>
                </c:pt>
                <c:pt idx="7">
                  <c:v>1.4</c:v>
                </c:pt>
              </c:numCache>
            </c:numRef>
          </c:val>
          <c:extLst>
            <c:ext xmlns:c16="http://schemas.microsoft.com/office/drawing/2014/chart" uri="{C3380CC4-5D6E-409C-BE32-E72D297353CC}">
              <c16:uniqueId val="{00000006-DA6B-422A-885E-9263F4202758}"/>
            </c:ext>
          </c:extLst>
        </c:ser>
        <c:dLbls>
          <c:showLegendKey val="0"/>
          <c:showVal val="0"/>
          <c:showCatName val="0"/>
          <c:showSerName val="0"/>
          <c:showPercent val="0"/>
          <c:showBubbleSize val="0"/>
        </c:dLbls>
        <c:gapWidth val="150"/>
        <c:axId val="45356928"/>
        <c:axId val="45358464"/>
      </c:barChart>
      <c:catAx>
        <c:axId val="45356928"/>
        <c:scaling>
          <c:orientation val="minMax"/>
        </c:scaling>
        <c:delete val="0"/>
        <c:axPos val="b"/>
        <c:numFmt formatCode="General" sourceLinked="1"/>
        <c:majorTickMark val="out"/>
        <c:minorTickMark val="none"/>
        <c:tickLblPos val="nextTo"/>
        <c:crossAx val="45358464"/>
        <c:crosses val="autoZero"/>
        <c:auto val="1"/>
        <c:lblAlgn val="ctr"/>
        <c:lblOffset val="100"/>
        <c:noMultiLvlLbl val="0"/>
      </c:catAx>
      <c:valAx>
        <c:axId val="45358464"/>
        <c:scaling>
          <c:orientation val="minMax"/>
          <c:max val="10"/>
        </c:scaling>
        <c:delete val="0"/>
        <c:axPos val="l"/>
        <c:title>
          <c:tx>
            <c:rich>
              <a:bodyPr rot="0" vert="horz"/>
              <a:lstStyle/>
              <a:p>
                <a:pPr>
                  <a:defRPr/>
                </a:pPr>
                <a:r>
                  <a:rPr lang="en-US" dirty="0"/>
                  <a:t>%</a:t>
                </a:r>
              </a:p>
            </c:rich>
          </c:tx>
          <c:layout>
            <c:manualLayout>
              <c:xMode val="edge"/>
              <c:yMode val="edge"/>
              <c:x val="6.6384350535179271E-2"/>
              <c:y val="7.9576699104258158E-2"/>
            </c:manualLayout>
          </c:layout>
          <c:overlay val="0"/>
        </c:title>
        <c:numFmt formatCode="General" sourceLinked="1"/>
        <c:majorTickMark val="out"/>
        <c:minorTickMark val="none"/>
        <c:tickLblPos val="nextTo"/>
        <c:crossAx val="45356928"/>
        <c:crosses val="autoZero"/>
        <c:crossBetween val="between"/>
        <c:majorUnit val="2"/>
      </c:valAx>
    </c:plotArea>
    <c:legend>
      <c:legendPos val="t"/>
      <c:legendEntry>
        <c:idx val="2"/>
        <c:delete val="1"/>
      </c:legendEntry>
      <c:layout>
        <c:manualLayout>
          <c:xMode val="edge"/>
          <c:yMode val="edge"/>
          <c:x val="0.18349607719955816"/>
          <c:y val="5.896805896805897E-2"/>
          <c:w val="0.63949571857854792"/>
          <c:h val="7.0380416207187865E-2"/>
        </c:manualLayout>
      </c:layout>
      <c:overlay val="0"/>
    </c:legend>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'HIV prev by geo location'!$E$2</c:f>
              <c:strCache>
                <c:ptCount val="1"/>
                <c:pt idx="0">
                  <c:v>FSW who inject drugs</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75B3-4E96-A07E-3EF4B23F1CA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B3-4E96-A07E-3EF4B23F1C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'HIV prev by geo location'!$B$3:$B$8</c:f>
              <c:strCache>
                <c:ptCount val="6"/>
                <c:pt idx="0">
                  <c:v>Vientiane Capital</c:v>
                </c:pt>
                <c:pt idx="1">
                  <c:v>Savannakhet</c:v>
                </c:pt>
                <c:pt idx="2">
                  <c:v>Luangprabang</c:v>
                </c:pt>
                <c:pt idx="3">
                  <c:v>Luangnamtha</c:v>
                </c:pt>
                <c:pt idx="4">
                  <c:v>Bokeo</c:v>
                </c:pt>
                <c:pt idx="5">
                  <c:v>Champasak</c:v>
                </c:pt>
              </c:strCache>
            </c:strRef>
          </c:cat>
          <c:val>
            <c:numRef>
              <c:f>'HIV prev by geo location'!$E$3:$E$8</c:f>
              <c:numCache>
                <c:formatCode>General</c:formatCode>
                <c:ptCount val="6"/>
                <c:pt idx="0">
                  <c:v>12.5</c:v>
                </c:pt>
              </c:numCache>
            </c:numRef>
          </c:val>
          <c:extLst>
            <c:ext xmlns:c16="http://schemas.microsoft.com/office/drawing/2014/chart" uri="{C3380CC4-5D6E-409C-BE32-E72D297353CC}">
              <c16:uniqueId val="{00000001-75B3-4E96-A07E-3EF4B23F1CA5}"/>
            </c:ext>
          </c:extLst>
        </c:ser>
        <c:ser>
          <c:idx val="0"/>
          <c:order val="1"/>
          <c:tx>
            <c:strRef>
              <c:f>'HIV prev by geo location'!$C$2</c:f>
              <c:strCache>
                <c:ptCount val="1"/>
                <c:pt idx="0">
                  <c:v>MSM</c:v>
                </c:pt>
              </c:strCache>
            </c:strRef>
          </c:tx>
          <c:spPr>
            <a:solidFill>
              <a:srgbClr val="F78E1E"/>
            </a:solidFill>
            <a:ln>
              <a:noFill/>
            </a:ln>
          </c:spPr>
          <c:invertIfNegative val="0"/>
          <c:dLbls>
            <c:dLbl>
              <c:idx val="1"/>
              <c:layout>
                <c:manualLayout>
                  <c:x val="0"/>
                  <c:y val="1.6920473773265651E-2"/>
                </c:manualLayout>
              </c:layout>
              <c:numFmt formatCode="#,##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B3-4E96-A07E-3EF4B23F1CA5}"/>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by geo location'!$B$3:$B$8</c:f>
              <c:strCache>
                <c:ptCount val="6"/>
                <c:pt idx="0">
                  <c:v>Vientiane Capital</c:v>
                </c:pt>
                <c:pt idx="1">
                  <c:v>Savannakhet</c:v>
                </c:pt>
                <c:pt idx="2">
                  <c:v>Luangprabang</c:v>
                </c:pt>
                <c:pt idx="3">
                  <c:v>Luangnamtha</c:v>
                </c:pt>
                <c:pt idx="4">
                  <c:v>Bokeo</c:v>
                </c:pt>
                <c:pt idx="5">
                  <c:v>Champasak</c:v>
                </c:pt>
              </c:strCache>
            </c:strRef>
          </c:cat>
          <c:val>
            <c:numRef>
              <c:f>'HIV prev by geo location'!$C$3:$C$8</c:f>
              <c:numCache>
                <c:formatCode>General</c:formatCode>
                <c:ptCount val="6"/>
                <c:pt idx="0">
                  <c:v>3.85</c:v>
                </c:pt>
                <c:pt idx="1">
                  <c:v>1.04</c:v>
                </c:pt>
                <c:pt idx="2">
                  <c:v>0.35</c:v>
                </c:pt>
                <c:pt idx="5">
                  <c:v>1.05</c:v>
                </c:pt>
              </c:numCache>
            </c:numRef>
          </c:val>
          <c:extLst>
            <c:ext xmlns:c16="http://schemas.microsoft.com/office/drawing/2014/chart" uri="{C3380CC4-5D6E-409C-BE32-E72D297353CC}">
              <c16:uniqueId val="{00000003-75B3-4E96-A07E-3EF4B23F1CA5}"/>
            </c:ext>
          </c:extLst>
        </c:ser>
        <c:ser>
          <c:idx val="1"/>
          <c:order val="2"/>
          <c:tx>
            <c:strRef>
              <c:f>'HIV prev by geo location'!$D$2</c:f>
              <c:strCache>
                <c:ptCount val="1"/>
                <c:pt idx="0">
                  <c:v>FSW</c:v>
                </c:pt>
              </c:strCache>
            </c:strRef>
          </c:tx>
          <c:spPr>
            <a:solidFill>
              <a:srgbClr val="88C540"/>
            </a:solidFill>
            <a:ln>
              <a:noFill/>
            </a:ln>
          </c:spPr>
          <c:invertIfNegative val="0"/>
          <c:dLbls>
            <c:dLbl>
              <c:idx val="5"/>
              <c:layout>
                <c:manualLayout>
                  <c:x val="1.3559322033898305E-2"/>
                  <c:y val="1.0152284263959329E-2"/>
                </c:manualLayout>
              </c:layout>
              <c:numFmt formatCode="#,##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B3-4E96-A07E-3EF4B23F1CA5}"/>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by geo location'!$B$3:$B$8</c:f>
              <c:strCache>
                <c:ptCount val="6"/>
                <c:pt idx="0">
                  <c:v>Vientiane Capital</c:v>
                </c:pt>
                <c:pt idx="1">
                  <c:v>Savannakhet</c:v>
                </c:pt>
                <c:pt idx="2">
                  <c:v>Luangprabang</c:v>
                </c:pt>
                <c:pt idx="3">
                  <c:v>Luangnamtha</c:v>
                </c:pt>
                <c:pt idx="4">
                  <c:v>Bokeo</c:v>
                </c:pt>
                <c:pt idx="5">
                  <c:v>Champasak</c:v>
                </c:pt>
              </c:strCache>
            </c:strRef>
          </c:cat>
          <c:val>
            <c:numRef>
              <c:f>'HIV prev by geo location'!$D$3:$D$8</c:f>
              <c:numCache>
                <c:formatCode>General</c:formatCode>
                <c:ptCount val="6"/>
                <c:pt idx="0">
                  <c:v>1.7</c:v>
                </c:pt>
                <c:pt idx="1">
                  <c:v>1.7</c:v>
                </c:pt>
                <c:pt idx="2">
                  <c:v>1.3</c:v>
                </c:pt>
                <c:pt idx="3">
                  <c:v>1.3</c:v>
                </c:pt>
                <c:pt idx="4">
                  <c:v>1.3</c:v>
                </c:pt>
                <c:pt idx="5">
                  <c:v>1</c:v>
                </c:pt>
              </c:numCache>
            </c:numRef>
          </c:val>
          <c:extLst>
            <c:ext xmlns:c16="http://schemas.microsoft.com/office/drawing/2014/chart" uri="{C3380CC4-5D6E-409C-BE32-E72D297353CC}">
              <c16:uniqueId val="{00000005-75B3-4E96-A07E-3EF4B23F1CA5}"/>
            </c:ext>
          </c:extLst>
        </c:ser>
        <c:dLbls>
          <c:showLegendKey val="0"/>
          <c:showVal val="0"/>
          <c:showCatName val="0"/>
          <c:showSerName val="0"/>
          <c:showPercent val="0"/>
          <c:showBubbleSize val="0"/>
        </c:dLbls>
        <c:gapWidth val="150"/>
        <c:axId val="127926272"/>
        <c:axId val="127927808"/>
      </c:barChart>
      <c:scatterChart>
        <c:scatterStyle val="lineMarker"/>
        <c:varyColors val="0"/>
        <c:ser>
          <c:idx val="3"/>
          <c:order val="3"/>
          <c:tx>
            <c:strRef>
              <c:f>'HIV prev by geo location'!$C$10</c:f>
              <c:strCache>
                <c:ptCount val="1"/>
                <c:pt idx="0">
                  <c:v>Target</c:v>
                </c:pt>
              </c:strCache>
            </c:strRef>
          </c:tx>
          <c:spPr>
            <a:ln w="19050">
              <a:solidFill>
                <a:srgbClr val="E31837"/>
              </a:solidFill>
              <a:prstDash val="dash"/>
            </a:ln>
          </c:spPr>
          <c:marker>
            <c:symbol val="none"/>
          </c:marker>
          <c:xVal>
            <c:numRef>
              <c:f>'HIV prev by geo location'!$B$11:$B$12</c:f>
              <c:numCache>
                <c:formatCode>General</c:formatCode>
                <c:ptCount val="2"/>
                <c:pt idx="0">
                  <c:v>0</c:v>
                </c:pt>
                <c:pt idx="1">
                  <c:v>1</c:v>
                </c:pt>
              </c:numCache>
            </c:numRef>
          </c:xVal>
          <c:yVal>
            <c:numRef>
              <c:f>'HIV prev by geo location'!$C$11:$C$12</c:f>
              <c:numCache>
                <c:formatCode>General</c:formatCode>
                <c:ptCount val="2"/>
                <c:pt idx="0">
                  <c:v>5</c:v>
                </c:pt>
                <c:pt idx="1">
                  <c:v>5</c:v>
                </c:pt>
              </c:numCache>
            </c:numRef>
          </c:yVal>
          <c:smooth val="0"/>
          <c:extLst>
            <c:ext xmlns:c16="http://schemas.microsoft.com/office/drawing/2014/chart" uri="{C3380CC4-5D6E-409C-BE32-E72D297353CC}">
              <c16:uniqueId val="{00000006-75B3-4E96-A07E-3EF4B23F1CA5}"/>
            </c:ext>
          </c:extLst>
        </c:ser>
        <c:dLbls>
          <c:showLegendKey val="0"/>
          <c:showVal val="0"/>
          <c:showCatName val="0"/>
          <c:showSerName val="0"/>
          <c:showPercent val="0"/>
          <c:showBubbleSize val="0"/>
        </c:dLbls>
        <c:axId val="127931520"/>
        <c:axId val="127929728"/>
      </c:scatterChart>
      <c:catAx>
        <c:axId val="127926272"/>
        <c:scaling>
          <c:orientation val="minMax"/>
        </c:scaling>
        <c:delete val="0"/>
        <c:axPos val="b"/>
        <c:numFmt formatCode="General" sourceLinked="0"/>
        <c:majorTickMark val="out"/>
        <c:minorTickMark val="none"/>
        <c:tickLblPos val="nextTo"/>
        <c:crossAx val="127927808"/>
        <c:crosses val="autoZero"/>
        <c:auto val="1"/>
        <c:lblAlgn val="ctr"/>
        <c:lblOffset val="100"/>
        <c:noMultiLvlLbl val="0"/>
      </c:catAx>
      <c:valAx>
        <c:axId val="127927808"/>
        <c:scaling>
          <c:orientation val="minMax"/>
          <c:max val="14"/>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General" sourceLinked="1"/>
        <c:majorTickMark val="out"/>
        <c:minorTickMark val="none"/>
        <c:tickLblPos val="nextTo"/>
        <c:crossAx val="127926272"/>
        <c:crosses val="autoZero"/>
        <c:crossBetween val="between"/>
        <c:majorUnit val="2"/>
      </c:valAx>
      <c:valAx>
        <c:axId val="127929728"/>
        <c:scaling>
          <c:orientation val="minMax"/>
          <c:max val="14"/>
          <c:min val="0"/>
        </c:scaling>
        <c:delete val="1"/>
        <c:axPos val="r"/>
        <c:numFmt formatCode="General" sourceLinked="1"/>
        <c:majorTickMark val="out"/>
        <c:minorTickMark val="none"/>
        <c:tickLblPos val="nextTo"/>
        <c:crossAx val="127931520"/>
        <c:crosses val="max"/>
        <c:crossBetween val="midCat"/>
        <c:majorUnit val="2"/>
      </c:valAx>
      <c:valAx>
        <c:axId val="127931520"/>
        <c:scaling>
          <c:orientation val="minMax"/>
          <c:max val="1"/>
          <c:min val="0"/>
        </c:scaling>
        <c:delete val="1"/>
        <c:axPos val="t"/>
        <c:numFmt formatCode="General" sourceLinked="1"/>
        <c:majorTickMark val="out"/>
        <c:minorTickMark val="none"/>
        <c:tickLblPos val="nextTo"/>
        <c:crossAx val="127929728"/>
        <c:crosses val="max"/>
        <c:crossBetween val="midCat"/>
        <c:majorUnit val="0.2"/>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666678489513135"/>
          <c:y val="7.7843137254901967E-2"/>
          <c:w val="0.83681669858835217"/>
          <c:h val="0.65064550524934384"/>
        </c:manualLayout>
      </c:layout>
      <c:lineChart>
        <c:grouping val="standard"/>
        <c:varyColors val="0"/>
        <c:ser>
          <c:idx val="0"/>
          <c:order val="0"/>
          <c:tx>
            <c:strRef>
              <c:f>'HIV and Syphilis_servc women'!$A$3</c:f>
              <c:strCache>
                <c:ptCount val="1"/>
                <c:pt idx="0">
                  <c:v>Syphilis</c:v>
                </c:pt>
              </c:strCache>
            </c:strRef>
          </c:tx>
          <c:spPr>
            <a:ln w="38100">
              <a:solidFill>
                <a:srgbClr val="00AEEF"/>
              </a:solidFill>
            </a:ln>
          </c:spPr>
          <c:marker>
            <c:symbol val="none"/>
          </c:marker>
          <c:cat>
            <c:numRef>
              <c:f>'HIV and Syphilis_servc women'!$B$2:$L$2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'HIV and Syphilis_servc women'!$B$3:$L$3</c:f>
              <c:numCache>
                <c:formatCode>General</c:formatCode>
                <c:ptCount val="11"/>
                <c:pt idx="0">
                  <c:v>0.2</c:v>
                </c:pt>
                <c:pt idx="3">
                  <c:v>0.2</c:v>
                </c:pt>
                <c:pt idx="7">
                  <c:v>0</c:v>
                </c:pt>
                <c:pt idx="10">
                  <c:v>0.5</c:v>
                </c:pt>
              </c:numCache>
            </c:numRef>
          </c:val>
          <c:smooth val="0"/>
          <c:extLst>
            <c:ext xmlns:c16="http://schemas.microsoft.com/office/drawing/2014/chart" uri="{C3380CC4-5D6E-409C-BE32-E72D297353CC}">
              <c16:uniqueId val="{00000000-2968-4B42-B168-71526C71A340}"/>
            </c:ext>
          </c:extLst>
        </c:ser>
        <c:ser>
          <c:idx val="1"/>
          <c:order val="1"/>
          <c:tx>
            <c:strRef>
              <c:f>'HIV and Syphilis_servc women'!$A$4</c:f>
              <c:strCache>
                <c:ptCount val="1"/>
                <c:pt idx="0">
                  <c:v>HIV</c:v>
                </c:pt>
              </c:strCache>
            </c:strRef>
          </c:tx>
          <c:spPr>
            <a:ln w="38100">
              <a:solidFill>
                <a:srgbClr val="E31837"/>
              </a:solidFill>
            </a:ln>
          </c:spPr>
          <c:marker>
            <c:symbol val="none"/>
          </c:marker>
          <c:cat>
            <c:numRef>
              <c:f>'HIV and Syphilis_servc women'!$B$2:$L$2</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'HIV and Syphilis_servc women'!$B$4:$L$4</c:f>
              <c:numCache>
                <c:formatCode>General</c:formatCode>
                <c:ptCount val="11"/>
                <c:pt idx="0">
                  <c:v>1</c:v>
                </c:pt>
                <c:pt idx="3">
                  <c:v>2.2999999999999998</c:v>
                </c:pt>
                <c:pt idx="7">
                  <c:v>0.5</c:v>
                </c:pt>
                <c:pt idx="10">
                  <c:v>0.7</c:v>
                </c:pt>
              </c:numCache>
            </c:numRef>
          </c:val>
          <c:smooth val="0"/>
          <c:extLst>
            <c:ext xmlns:c16="http://schemas.microsoft.com/office/drawing/2014/chart" uri="{C3380CC4-5D6E-409C-BE32-E72D297353CC}">
              <c16:uniqueId val="{00000001-2968-4B42-B168-71526C71A340}"/>
            </c:ext>
          </c:extLst>
        </c:ser>
        <c:dLbls>
          <c:showLegendKey val="0"/>
          <c:showVal val="0"/>
          <c:showCatName val="0"/>
          <c:showSerName val="0"/>
          <c:showPercent val="0"/>
          <c:showBubbleSize val="0"/>
        </c:dLbls>
        <c:smooth val="0"/>
        <c:axId val="128165760"/>
        <c:axId val="128167296"/>
      </c:lineChart>
      <c:catAx>
        <c:axId val="128165760"/>
        <c:scaling>
          <c:orientation val="minMax"/>
        </c:scaling>
        <c:delete val="0"/>
        <c:axPos val="b"/>
        <c:numFmt formatCode="General" sourceLinked="1"/>
        <c:majorTickMark val="none"/>
        <c:minorTickMark val="none"/>
        <c:tickLblPos val="nextTo"/>
        <c:crossAx val="128167296"/>
        <c:crosses val="autoZero"/>
        <c:auto val="1"/>
        <c:lblAlgn val="ctr"/>
        <c:lblOffset val="100"/>
        <c:noMultiLvlLbl val="0"/>
      </c:catAx>
      <c:valAx>
        <c:axId val="128167296"/>
        <c:scaling>
          <c:orientation val="minMax"/>
          <c:max val="5"/>
        </c:scaling>
        <c:delete val="0"/>
        <c:axPos val="l"/>
        <c:majorGridlines>
          <c:spPr>
            <a:ln>
              <a:solidFill>
                <a:sysClr val="window" lastClr="FFFFFF">
                  <a:lumMod val="95000"/>
                </a:sysClr>
              </a:solidFill>
            </a:ln>
          </c:spPr>
        </c:majorGridlines>
        <c:title>
          <c:tx>
            <c:rich>
              <a:bodyPr rot="-5400000" vert="horz"/>
              <a:lstStyle/>
              <a:p>
                <a:pPr>
                  <a:defRPr/>
                </a:pPr>
                <a:r>
                  <a:rPr lang="en-GB"/>
                  <a:t>Prevalence (%)</a:t>
                </a:r>
              </a:p>
            </c:rich>
          </c:tx>
          <c:overlay val="0"/>
        </c:title>
        <c:numFmt formatCode="General" sourceLinked="1"/>
        <c:majorTickMark val="none"/>
        <c:minorTickMark val="none"/>
        <c:tickLblPos val="nextTo"/>
        <c:crossAx val="128165760"/>
        <c:crosses val="autoZero"/>
        <c:crossBetween val="between"/>
        <c:majorUnit val="1"/>
      </c:valAx>
      <c:dTable>
        <c:showHorzBorder val="1"/>
        <c:showVertBorder val="1"/>
        <c:showOutline val="1"/>
        <c:showKeys val="1"/>
      </c:dTable>
    </c:plotArea>
    <c:plotVisOnly val="1"/>
    <c:dispBlanksAs val="span"/>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558676787023247E-2"/>
          <c:y val="0.1055859464935304"/>
          <c:w val="0.91828947057293508"/>
          <c:h val="0.64855643044619427"/>
        </c:manualLayout>
      </c:layout>
      <c:barChart>
        <c:barDir val="col"/>
        <c:grouping val="clustered"/>
        <c:varyColors val="0"/>
        <c:ser>
          <c:idx val="0"/>
          <c:order val="0"/>
          <c:spPr>
            <a:solidFill>
              <a:srgbClr val="E31837"/>
            </a:solidFill>
            <a:ln>
              <a:noFill/>
            </a:ln>
          </c:spPr>
          <c:invertIfNegative val="0"/>
          <c:dPt>
            <c:idx val="0"/>
            <c:invertIfNegative val="0"/>
            <c:bubble3D val="0"/>
            <c:extLst>
              <c:ext xmlns:c16="http://schemas.microsoft.com/office/drawing/2014/chart" uri="{C3380CC4-5D6E-409C-BE32-E72D297353CC}">
                <c16:uniqueId val="{00000000-4079-4B68-BA01-BE004C11878F}"/>
              </c:ext>
            </c:extLst>
          </c:dPt>
          <c:dPt>
            <c:idx val="1"/>
            <c:invertIfNegative val="0"/>
            <c:bubble3D val="0"/>
            <c:extLst>
              <c:ext xmlns:c16="http://schemas.microsoft.com/office/drawing/2014/chart" uri="{C3380CC4-5D6E-409C-BE32-E72D297353CC}">
                <c16:uniqueId val="{00000001-4079-4B68-BA01-BE004C11878F}"/>
              </c:ext>
            </c:extLst>
          </c:dPt>
          <c:dPt>
            <c:idx val="2"/>
            <c:invertIfNegative val="0"/>
            <c:bubble3D val="0"/>
            <c:extLst>
              <c:ext xmlns:c16="http://schemas.microsoft.com/office/drawing/2014/chart" uri="{C3380CC4-5D6E-409C-BE32-E72D297353CC}">
                <c16:uniqueId val="{00000002-4079-4B68-BA01-BE004C11878F}"/>
              </c:ext>
            </c:extLst>
          </c:dPt>
          <c:dPt>
            <c:idx val="3"/>
            <c:invertIfNegative val="0"/>
            <c:bubble3D val="0"/>
            <c:extLst>
              <c:ext xmlns:c16="http://schemas.microsoft.com/office/drawing/2014/chart" uri="{C3380CC4-5D6E-409C-BE32-E72D297353CC}">
                <c16:uniqueId val="{00000003-4079-4B68-BA01-BE004C11878F}"/>
              </c:ext>
            </c:extLst>
          </c:dPt>
          <c:dPt>
            <c:idx val="6"/>
            <c:invertIfNegative val="0"/>
            <c:bubble3D val="0"/>
            <c:spPr>
              <a:pattFill prst="dkUpDiag">
                <a:fgClr>
                  <a:srgbClr val="E31837"/>
                </a:fgClr>
                <a:bgClr>
                  <a:sysClr val="window" lastClr="FFFFFF"/>
                </a:bgClr>
              </a:pattFill>
              <a:ln>
                <a:noFill/>
              </a:ln>
            </c:spPr>
            <c:extLst>
              <c:ext xmlns:c16="http://schemas.microsoft.com/office/drawing/2014/chart" uri="{C3380CC4-5D6E-409C-BE32-E72D297353CC}">
                <c16:uniqueId val="{00000005-4079-4B68-BA01-BE004C11878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 serv women by provinc'!$A$3:$A$9</c:f>
              <c:strCache>
                <c:ptCount val="7"/>
                <c:pt idx="0">
                  <c:v>Luang 
Prabang</c:v>
                </c:pt>
                <c:pt idx="1">
                  <c:v>Bokeo</c:v>
                </c:pt>
                <c:pt idx="2">
                  <c:v>Luang 
Namtha</c:v>
                </c:pt>
                <c:pt idx="3">
                  <c:v>Vientiane</c:v>
                </c:pt>
                <c:pt idx="4">
                  <c:v>Savannakhet</c:v>
                </c:pt>
                <c:pt idx="5">
                  <c:v>Champassak</c:v>
                </c:pt>
                <c:pt idx="6">
                  <c:v>Lao PDR</c:v>
                </c:pt>
              </c:strCache>
            </c:strRef>
          </c:cat>
          <c:val>
            <c:numRef>
              <c:f>'HIV pre serv women by provinc'!$B$3:$B$9</c:f>
              <c:numCache>
                <c:formatCode>General</c:formatCode>
                <c:ptCount val="7"/>
                <c:pt idx="0">
                  <c:v>1.8</c:v>
                </c:pt>
                <c:pt idx="1">
                  <c:v>1.3</c:v>
                </c:pt>
                <c:pt idx="2">
                  <c:v>1.3</c:v>
                </c:pt>
                <c:pt idx="3">
                  <c:v>0.7</c:v>
                </c:pt>
                <c:pt idx="4">
                  <c:v>0.7</c:v>
                </c:pt>
                <c:pt idx="5">
                  <c:v>0.7</c:v>
                </c:pt>
                <c:pt idx="6">
                  <c:v>1</c:v>
                </c:pt>
              </c:numCache>
            </c:numRef>
          </c:val>
          <c:extLst>
            <c:ext xmlns:c16="http://schemas.microsoft.com/office/drawing/2014/chart" uri="{C3380CC4-5D6E-409C-BE32-E72D297353CC}">
              <c16:uniqueId val="{00000006-4079-4B68-BA01-BE004C11878F}"/>
            </c:ext>
          </c:extLst>
        </c:ser>
        <c:dLbls>
          <c:showLegendKey val="0"/>
          <c:showVal val="0"/>
          <c:showCatName val="0"/>
          <c:showSerName val="0"/>
          <c:showPercent val="0"/>
          <c:showBubbleSize val="0"/>
        </c:dLbls>
        <c:gapWidth val="150"/>
        <c:axId val="128886272"/>
        <c:axId val="128887808"/>
      </c:barChart>
      <c:catAx>
        <c:axId val="128886272"/>
        <c:scaling>
          <c:orientation val="minMax"/>
        </c:scaling>
        <c:delete val="0"/>
        <c:axPos val="b"/>
        <c:numFmt formatCode="General" sourceLinked="1"/>
        <c:majorTickMark val="out"/>
        <c:minorTickMark val="none"/>
        <c:tickLblPos val="nextTo"/>
        <c:crossAx val="128887808"/>
        <c:crosses val="autoZero"/>
        <c:auto val="1"/>
        <c:lblAlgn val="ctr"/>
        <c:lblOffset val="100"/>
        <c:noMultiLvlLbl val="0"/>
      </c:catAx>
      <c:valAx>
        <c:axId val="128887808"/>
        <c:scaling>
          <c:orientation val="minMax"/>
          <c:max val="5"/>
        </c:scaling>
        <c:delete val="0"/>
        <c:axPos val="l"/>
        <c:title>
          <c:tx>
            <c:rich>
              <a:bodyPr rot="-5400000" vert="horz"/>
              <a:lstStyle/>
              <a:p>
                <a:pPr>
                  <a:defRPr/>
                </a:pPr>
                <a:r>
                  <a:rPr lang="en-GB" dirty="0"/>
                  <a:t>HIV prevalence (%)</a:t>
                </a:r>
              </a:p>
            </c:rich>
          </c:tx>
          <c:layout>
            <c:manualLayout>
              <c:xMode val="edge"/>
              <c:yMode val="edge"/>
              <c:x val="3.1935935287614042E-3"/>
              <c:y val="0.10821876731731381"/>
            </c:manualLayout>
          </c:layout>
          <c:overlay val="0"/>
        </c:title>
        <c:numFmt formatCode="General" sourceLinked="1"/>
        <c:majorTickMark val="out"/>
        <c:minorTickMark val="none"/>
        <c:tickLblPos val="nextTo"/>
        <c:crossAx val="128886272"/>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53717993799447E-2"/>
          <c:y val="0.14701861455130683"/>
          <c:w val="0.83982343927828096"/>
          <c:h val="0.50342188340792393"/>
        </c:manualLayout>
      </c:layout>
      <c:barChart>
        <c:barDir val="col"/>
        <c:grouping val="clustered"/>
        <c:varyColors val="0"/>
        <c:ser>
          <c:idx val="0"/>
          <c:order val="0"/>
          <c:tx>
            <c:strRef>
              <c:f>STIs!$B$2</c:f>
              <c:strCache>
                <c:ptCount val="1"/>
                <c:pt idx="0">
                  <c:v>Chlamydia</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STIs!$A$3:$A$5</c:f>
              <c:strCache>
                <c:ptCount val="3"/>
                <c:pt idx="0">
                  <c:v>Men who have sex with men* (2009)</c:v>
                </c:pt>
                <c:pt idx="1">
                  <c:v>Service women (2011)</c:v>
                </c:pt>
                <c:pt idx="2">
                  <c:v>Transgender** (2012)</c:v>
                </c:pt>
              </c:strCache>
            </c:strRef>
          </c:cat>
          <c:val>
            <c:numRef>
              <c:f>STIs!$B$3:$B$5</c:f>
              <c:numCache>
                <c:formatCode>General</c:formatCode>
                <c:ptCount val="3"/>
                <c:pt idx="0">
                  <c:v>8.3000000000000007</c:v>
                </c:pt>
                <c:pt idx="1">
                  <c:v>35</c:v>
                </c:pt>
                <c:pt idx="2">
                  <c:v>38.1</c:v>
                </c:pt>
              </c:numCache>
            </c:numRef>
          </c:val>
          <c:extLst>
            <c:ext xmlns:c16="http://schemas.microsoft.com/office/drawing/2014/chart" uri="{C3380CC4-5D6E-409C-BE32-E72D297353CC}">
              <c16:uniqueId val="{00000000-B643-49C8-B828-06DA4A5D277A}"/>
            </c:ext>
          </c:extLst>
        </c:ser>
        <c:ser>
          <c:idx val="1"/>
          <c:order val="1"/>
          <c:tx>
            <c:strRef>
              <c:f>STIs!$C$2</c:f>
              <c:strCache>
                <c:ptCount val="1"/>
                <c:pt idx="0">
                  <c:v>Gonorrhoea</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STIs!$A$3:$A$5</c:f>
              <c:strCache>
                <c:ptCount val="3"/>
                <c:pt idx="0">
                  <c:v>Men who have sex with men* (2009)</c:v>
                </c:pt>
                <c:pt idx="1">
                  <c:v>Service women (2011)</c:v>
                </c:pt>
                <c:pt idx="2">
                  <c:v>Transgender** (2012)</c:v>
                </c:pt>
              </c:strCache>
            </c:strRef>
          </c:cat>
          <c:val>
            <c:numRef>
              <c:f>STIs!$C$3:$C$5</c:f>
              <c:numCache>
                <c:formatCode>General</c:formatCode>
                <c:ptCount val="3"/>
                <c:pt idx="0">
                  <c:v>1.7</c:v>
                </c:pt>
                <c:pt idx="1">
                  <c:v>13.2</c:v>
                </c:pt>
                <c:pt idx="2">
                  <c:v>20.7</c:v>
                </c:pt>
              </c:numCache>
            </c:numRef>
          </c:val>
          <c:extLst>
            <c:ext xmlns:c16="http://schemas.microsoft.com/office/drawing/2014/chart" uri="{C3380CC4-5D6E-409C-BE32-E72D297353CC}">
              <c16:uniqueId val="{00000001-B643-49C8-B828-06DA4A5D277A}"/>
            </c:ext>
          </c:extLst>
        </c:ser>
        <c:ser>
          <c:idx val="2"/>
          <c:order val="2"/>
          <c:tx>
            <c:strRef>
              <c:f>STIs!$D$2</c:f>
              <c:strCache>
                <c:ptCount val="1"/>
                <c:pt idx="0">
                  <c:v>Syphilis</c:v>
                </c:pt>
              </c:strCache>
            </c:strRef>
          </c:tx>
          <c:spPr>
            <a:solidFill>
              <a:srgbClr val="88C54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STIs!$A$3:$A$5</c:f>
              <c:strCache>
                <c:ptCount val="3"/>
                <c:pt idx="0">
                  <c:v>Men who have sex with men* (2009)</c:v>
                </c:pt>
                <c:pt idx="1">
                  <c:v>Service women (2011)</c:v>
                </c:pt>
                <c:pt idx="2">
                  <c:v>Transgender** (2012)</c:v>
                </c:pt>
              </c:strCache>
            </c:strRef>
          </c:cat>
          <c:val>
            <c:numRef>
              <c:f>STIs!$D$3:$D$5</c:f>
              <c:numCache>
                <c:formatCode>General</c:formatCode>
                <c:ptCount val="3"/>
                <c:pt idx="1">
                  <c:v>0.5</c:v>
                </c:pt>
              </c:numCache>
            </c:numRef>
          </c:val>
          <c:extLst>
            <c:ext xmlns:c16="http://schemas.microsoft.com/office/drawing/2014/chart" uri="{C3380CC4-5D6E-409C-BE32-E72D297353CC}">
              <c16:uniqueId val="{00000002-B643-49C8-B828-06DA4A5D277A}"/>
            </c:ext>
          </c:extLst>
        </c:ser>
        <c:dLbls>
          <c:showLegendKey val="0"/>
          <c:showVal val="0"/>
          <c:showCatName val="0"/>
          <c:showSerName val="0"/>
          <c:showPercent val="0"/>
          <c:showBubbleSize val="0"/>
        </c:dLbls>
        <c:gapWidth val="150"/>
        <c:overlap val="-20"/>
        <c:axId val="130990464"/>
        <c:axId val="130992000"/>
      </c:barChart>
      <c:catAx>
        <c:axId val="130990464"/>
        <c:scaling>
          <c:orientation val="minMax"/>
        </c:scaling>
        <c:delete val="0"/>
        <c:axPos val="b"/>
        <c:numFmt formatCode="General" sourceLinked="1"/>
        <c:majorTickMark val="out"/>
        <c:minorTickMark val="none"/>
        <c:tickLblPos val="nextTo"/>
        <c:crossAx val="130992000"/>
        <c:crosses val="autoZero"/>
        <c:auto val="1"/>
        <c:lblAlgn val="ctr"/>
        <c:lblOffset val="100"/>
        <c:noMultiLvlLbl val="0"/>
      </c:catAx>
      <c:valAx>
        <c:axId val="130992000"/>
        <c:scaling>
          <c:orientation val="minMax"/>
          <c:max val="50"/>
        </c:scaling>
        <c:delete val="0"/>
        <c:axPos val="l"/>
        <c:title>
          <c:tx>
            <c:rich>
              <a:bodyPr rot="-5400000" vert="horz"/>
              <a:lstStyle/>
              <a:p>
                <a:pPr>
                  <a:defRPr/>
                </a:pPr>
                <a:r>
                  <a:rPr lang="en-GB"/>
                  <a:t>STI prevalence (%)</a:t>
                </a:r>
              </a:p>
            </c:rich>
          </c:tx>
          <c:layout>
            <c:manualLayout>
              <c:xMode val="edge"/>
              <c:yMode val="edge"/>
              <c:x val="3.5448818897637802E-3"/>
              <c:y val="0.14068867698459922"/>
            </c:manualLayout>
          </c:layout>
          <c:overlay val="0"/>
        </c:title>
        <c:numFmt formatCode="General" sourceLinked="1"/>
        <c:majorTickMark val="out"/>
        <c:minorTickMark val="none"/>
        <c:tickLblPos val="nextTo"/>
        <c:crossAx val="130990464"/>
        <c:crosses val="autoZero"/>
        <c:crossBetween val="between"/>
        <c:majorUnit val="10"/>
      </c:valAx>
    </c:plotArea>
    <c:legend>
      <c:legendPos val="r"/>
      <c:layout>
        <c:manualLayout>
          <c:xMode val="edge"/>
          <c:yMode val="edge"/>
          <c:x val="0.77801456692913384"/>
          <c:y val="2.9332550536446102E-2"/>
          <c:w val="0.21974868766404199"/>
          <c:h val="0.2655067888723476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53789539194199"/>
          <c:y val="0.11239365126528995"/>
          <c:w val="0.84171645425765074"/>
          <c:h val="0.60715223097112858"/>
        </c:manualLayout>
      </c:layout>
      <c:barChart>
        <c:barDir val="col"/>
        <c:grouping val="clustered"/>
        <c:varyColors val="0"/>
        <c:ser>
          <c:idx val="0"/>
          <c:order val="0"/>
          <c:tx>
            <c:strRef>
              <c:f>'Reported cases'!$B$2</c:f>
              <c:strCache>
                <c:ptCount val="1"/>
                <c:pt idx="0">
                  <c:v>Reported new HIV infections</c:v>
                </c:pt>
              </c:strCache>
            </c:strRef>
          </c:tx>
          <c:spPr>
            <a:solidFill>
              <a:srgbClr val="00AEEF"/>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6B95-496D-BBD7-ADF97922EB6D}"/>
                </c:ext>
              </c:extLst>
            </c:dLbl>
            <c:dLbl>
              <c:idx val="1"/>
              <c:delete val="1"/>
              <c:extLst>
                <c:ext xmlns:c15="http://schemas.microsoft.com/office/drawing/2012/chart" uri="{CE6537A1-D6FC-4f65-9D91-7224C49458BB}"/>
                <c:ext xmlns:c16="http://schemas.microsoft.com/office/drawing/2014/chart" uri="{C3380CC4-5D6E-409C-BE32-E72D297353CC}">
                  <c16:uniqueId val="{00000001-6B95-496D-BBD7-ADF97922EB6D}"/>
                </c:ext>
              </c:extLst>
            </c:dLbl>
            <c:dLbl>
              <c:idx val="2"/>
              <c:delete val="1"/>
              <c:extLst>
                <c:ext xmlns:c15="http://schemas.microsoft.com/office/drawing/2012/chart" uri="{CE6537A1-D6FC-4f65-9D91-7224C49458BB}"/>
                <c:ext xmlns:c16="http://schemas.microsoft.com/office/drawing/2014/chart" uri="{C3380CC4-5D6E-409C-BE32-E72D297353CC}">
                  <c16:uniqueId val="{00000002-6B95-496D-BBD7-ADF97922EB6D}"/>
                </c:ext>
              </c:extLst>
            </c:dLbl>
            <c:dLbl>
              <c:idx val="3"/>
              <c:delete val="1"/>
              <c:extLst>
                <c:ext xmlns:c15="http://schemas.microsoft.com/office/drawing/2012/chart" uri="{CE6537A1-D6FC-4f65-9D91-7224C49458BB}"/>
                <c:ext xmlns:c16="http://schemas.microsoft.com/office/drawing/2014/chart" uri="{C3380CC4-5D6E-409C-BE32-E72D297353CC}">
                  <c16:uniqueId val="{00000003-6B95-496D-BBD7-ADF97922EB6D}"/>
                </c:ext>
              </c:extLst>
            </c:dLbl>
            <c:dLbl>
              <c:idx val="4"/>
              <c:delete val="1"/>
              <c:extLst>
                <c:ext xmlns:c15="http://schemas.microsoft.com/office/drawing/2012/chart" uri="{CE6537A1-D6FC-4f65-9D91-7224C49458BB}"/>
                <c:ext xmlns:c16="http://schemas.microsoft.com/office/drawing/2014/chart" uri="{C3380CC4-5D6E-409C-BE32-E72D297353CC}">
                  <c16:uniqueId val="{00000004-6B95-496D-BBD7-ADF97922EB6D}"/>
                </c:ext>
              </c:extLst>
            </c:dLbl>
            <c:dLbl>
              <c:idx val="5"/>
              <c:delete val="1"/>
              <c:extLst>
                <c:ext xmlns:c15="http://schemas.microsoft.com/office/drawing/2012/chart" uri="{CE6537A1-D6FC-4f65-9D91-7224C49458BB}"/>
                <c:ext xmlns:c16="http://schemas.microsoft.com/office/drawing/2014/chart" uri="{C3380CC4-5D6E-409C-BE32-E72D297353CC}">
                  <c16:uniqueId val="{00000005-6B95-496D-BBD7-ADF97922EB6D}"/>
                </c:ext>
              </c:extLst>
            </c:dLbl>
            <c:dLbl>
              <c:idx val="6"/>
              <c:delete val="1"/>
              <c:extLst>
                <c:ext xmlns:c15="http://schemas.microsoft.com/office/drawing/2012/chart" uri="{CE6537A1-D6FC-4f65-9D91-7224C49458BB}"/>
                <c:ext xmlns:c16="http://schemas.microsoft.com/office/drawing/2014/chart" uri="{C3380CC4-5D6E-409C-BE32-E72D297353CC}">
                  <c16:uniqueId val="{00000006-6B95-496D-BBD7-ADF97922EB6D}"/>
                </c:ext>
              </c:extLst>
            </c:dLbl>
            <c:dLbl>
              <c:idx val="7"/>
              <c:delete val="1"/>
              <c:extLst>
                <c:ext xmlns:c15="http://schemas.microsoft.com/office/drawing/2012/chart" uri="{CE6537A1-D6FC-4f65-9D91-7224C49458BB}"/>
                <c:ext xmlns:c16="http://schemas.microsoft.com/office/drawing/2014/chart" uri="{C3380CC4-5D6E-409C-BE32-E72D297353CC}">
                  <c16:uniqueId val="{00000007-6B95-496D-BBD7-ADF97922EB6D}"/>
                </c:ext>
              </c:extLst>
            </c:dLbl>
            <c:dLbl>
              <c:idx val="8"/>
              <c:delete val="1"/>
              <c:extLst>
                <c:ext xmlns:c15="http://schemas.microsoft.com/office/drawing/2012/chart" uri="{CE6537A1-D6FC-4f65-9D91-7224C49458BB}"/>
                <c:ext xmlns:c16="http://schemas.microsoft.com/office/drawing/2014/chart" uri="{C3380CC4-5D6E-409C-BE32-E72D297353CC}">
                  <c16:uniqueId val="{00000008-6B95-496D-BBD7-ADF97922EB6D}"/>
                </c:ext>
              </c:extLst>
            </c:dLbl>
            <c:dLbl>
              <c:idx val="9"/>
              <c:delete val="1"/>
              <c:extLst>
                <c:ext xmlns:c15="http://schemas.microsoft.com/office/drawing/2012/chart" uri="{CE6537A1-D6FC-4f65-9D91-7224C49458BB}"/>
                <c:ext xmlns:c16="http://schemas.microsoft.com/office/drawing/2014/chart" uri="{C3380CC4-5D6E-409C-BE32-E72D297353CC}">
                  <c16:uniqueId val="{00000009-6B95-496D-BBD7-ADF97922EB6D}"/>
                </c:ext>
              </c:extLst>
            </c:dLbl>
            <c:dLbl>
              <c:idx val="10"/>
              <c:delete val="1"/>
              <c:extLst>
                <c:ext xmlns:c15="http://schemas.microsoft.com/office/drawing/2012/chart" uri="{CE6537A1-D6FC-4f65-9D91-7224C49458BB}"/>
                <c:ext xmlns:c16="http://schemas.microsoft.com/office/drawing/2014/chart" uri="{C3380CC4-5D6E-409C-BE32-E72D297353CC}">
                  <c16:uniqueId val="{0000000A-6B95-496D-BBD7-ADF97922EB6D}"/>
                </c:ext>
              </c:extLst>
            </c:dLbl>
            <c:dLbl>
              <c:idx val="11"/>
              <c:delete val="1"/>
              <c:extLst>
                <c:ext xmlns:c15="http://schemas.microsoft.com/office/drawing/2012/chart" uri="{CE6537A1-D6FC-4f65-9D91-7224C49458BB}"/>
                <c:ext xmlns:c16="http://schemas.microsoft.com/office/drawing/2014/chart" uri="{C3380CC4-5D6E-409C-BE32-E72D297353CC}">
                  <c16:uniqueId val="{0000000B-6B95-496D-BBD7-ADF97922EB6D}"/>
                </c:ext>
              </c:extLst>
            </c:dLbl>
            <c:dLbl>
              <c:idx val="12"/>
              <c:delete val="1"/>
              <c:extLst>
                <c:ext xmlns:c15="http://schemas.microsoft.com/office/drawing/2012/chart" uri="{CE6537A1-D6FC-4f65-9D91-7224C49458BB}"/>
                <c:ext xmlns:c16="http://schemas.microsoft.com/office/drawing/2014/chart" uri="{C3380CC4-5D6E-409C-BE32-E72D297353CC}">
                  <c16:uniqueId val="{0000000C-6B95-496D-BBD7-ADF97922EB6D}"/>
                </c:ext>
              </c:extLst>
            </c:dLbl>
            <c:dLbl>
              <c:idx val="13"/>
              <c:delete val="1"/>
              <c:extLst>
                <c:ext xmlns:c15="http://schemas.microsoft.com/office/drawing/2012/chart" uri="{CE6537A1-D6FC-4f65-9D91-7224C49458BB}"/>
                <c:ext xmlns:c16="http://schemas.microsoft.com/office/drawing/2014/chart" uri="{C3380CC4-5D6E-409C-BE32-E72D297353CC}">
                  <c16:uniqueId val="{0000000D-6B95-496D-BBD7-ADF97922EB6D}"/>
                </c:ext>
              </c:extLst>
            </c:dLbl>
            <c:dLbl>
              <c:idx val="14"/>
              <c:delete val="1"/>
              <c:extLst>
                <c:ext xmlns:c15="http://schemas.microsoft.com/office/drawing/2012/chart" uri="{CE6537A1-D6FC-4f65-9D91-7224C49458BB}"/>
                <c:ext xmlns:c16="http://schemas.microsoft.com/office/drawing/2014/chart" uri="{C3380CC4-5D6E-409C-BE32-E72D297353CC}">
                  <c16:uniqueId val="{0000000E-6B95-496D-BBD7-ADF97922EB6D}"/>
                </c:ext>
              </c:extLst>
            </c:dLbl>
            <c:dLbl>
              <c:idx val="15"/>
              <c:delete val="1"/>
              <c:extLst>
                <c:ext xmlns:c15="http://schemas.microsoft.com/office/drawing/2012/chart" uri="{CE6537A1-D6FC-4f65-9D91-7224C49458BB}"/>
                <c:ext xmlns:c16="http://schemas.microsoft.com/office/drawing/2014/chart" uri="{C3380CC4-5D6E-409C-BE32-E72D297353CC}">
                  <c16:uniqueId val="{0000000F-6B95-496D-BBD7-ADF97922EB6D}"/>
                </c:ext>
              </c:extLst>
            </c:dLbl>
            <c:dLbl>
              <c:idx val="16"/>
              <c:delete val="1"/>
              <c:extLst>
                <c:ext xmlns:c15="http://schemas.microsoft.com/office/drawing/2012/chart" uri="{CE6537A1-D6FC-4f65-9D91-7224C49458BB}"/>
                <c:ext xmlns:c16="http://schemas.microsoft.com/office/drawing/2014/chart" uri="{C3380CC4-5D6E-409C-BE32-E72D297353CC}">
                  <c16:uniqueId val="{00000010-6B95-496D-BBD7-ADF97922EB6D}"/>
                </c:ext>
              </c:extLst>
            </c:dLbl>
            <c:dLbl>
              <c:idx val="17"/>
              <c:delete val="1"/>
              <c:extLst>
                <c:ext xmlns:c15="http://schemas.microsoft.com/office/drawing/2012/chart" uri="{CE6537A1-D6FC-4f65-9D91-7224C49458BB}"/>
                <c:ext xmlns:c16="http://schemas.microsoft.com/office/drawing/2014/chart" uri="{C3380CC4-5D6E-409C-BE32-E72D297353CC}">
                  <c16:uniqueId val="{00000011-6B95-496D-BBD7-ADF97922EB6D}"/>
                </c:ext>
              </c:extLst>
            </c:dLbl>
            <c:dLbl>
              <c:idx val="18"/>
              <c:delete val="1"/>
              <c:extLst>
                <c:ext xmlns:c15="http://schemas.microsoft.com/office/drawing/2012/chart" uri="{CE6537A1-D6FC-4f65-9D91-7224C49458BB}"/>
                <c:ext xmlns:c16="http://schemas.microsoft.com/office/drawing/2014/chart" uri="{C3380CC4-5D6E-409C-BE32-E72D297353CC}">
                  <c16:uniqueId val="{00000012-6B95-496D-BBD7-ADF97922EB6D}"/>
                </c:ext>
              </c:extLst>
            </c:dLbl>
            <c:dLbl>
              <c:idx val="19"/>
              <c:delete val="1"/>
              <c:extLst>
                <c:ext xmlns:c15="http://schemas.microsoft.com/office/drawing/2012/chart" uri="{CE6537A1-D6FC-4f65-9D91-7224C49458BB}"/>
                <c:ext xmlns:c16="http://schemas.microsoft.com/office/drawing/2014/chart" uri="{C3380CC4-5D6E-409C-BE32-E72D297353CC}">
                  <c16:uniqueId val="{00000013-6B95-496D-BBD7-ADF97922EB6D}"/>
                </c:ext>
              </c:extLst>
            </c:dLbl>
            <c:dLbl>
              <c:idx val="20"/>
              <c:delete val="1"/>
              <c:extLst>
                <c:ext xmlns:c15="http://schemas.microsoft.com/office/drawing/2012/chart" uri="{CE6537A1-D6FC-4f65-9D91-7224C49458BB}"/>
                <c:ext xmlns:c16="http://schemas.microsoft.com/office/drawing/2014/chart" uri="{C3380CC4-5D6E-409C-BE32-E72D297353CC}">
                  <c16:uniqueId val="{00000014-6B95-496D-BBD7-ADF97922EB6D}"/>
                </c:ext>
              </c:extLst>
            </c:dLbl>
            <c:dLbl>
              <c:idx val="21"/>
              <c:delete val="1"/>
              <c:extLst>
                <c:ext xmlns:c15="http://schemas.microsoft.com/office/drawing/2012/chart" uri="{CE6537A1-D6FC-4f65-9D91-7224C49458BB}"/>
                <c:ext xmlns:c16="http://schemas.microsoft.com/office/drawing/2014/chart" uri="{C3380CC4-5D6E-409C-BE32-E72D297353CC}">
                  <c16:uniqueId val="{00000015-6B95-496D-BBD7-ADF97922EB6D}"/>
                </c:ext>
              </c:extLst>
            </c:dLbl>
            <c:dLbl>
              <c:idx val="22"/>
              <c:delete val="1"/>
              <c:extLst>
                <c:ext xmlns:c15="http://schemas.microsoft.com/office/drawing/2012/chart" uri="{CE6537A1-D6FC-4f65-9D91-7224C49458BB}"/>
                <c:ext xmlns:c16="http://schemas.microsoft.com/office/drawing/2014/chart" uri="{C3380CC4-5D6E-409C-BE32-E72D297353CC}">
                  <c16:uniqueId val="{00000016-6B95-496D-BBD7-ADF97922EB6D}"/>
                </c:ext>
              </c:extLst>
            </c:dLbl>
            <c:dLbl>
              <c:idx val="23"/>
              <c:delete val="1"/>
              <c:extLst>
                <c:ext xmlns:c15="http://schemas.microsoft.com/office/drawing/2012/chart" uri="{CE6537A1-D6FC-4f65-9D91-7224C49458BB}"/>
                <c:ext xmlns:c16="http://schemas.microsoft.com/office/drawing/2014/chart" uri="{C3380CC4-5D6E-409C-BE32-E72D297353CC}">
                  <c16:uniqueId val="{00000017-6B95-496D-BBD7-ADF97922EB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'Reported cases'!$A$3:$A$27</c:f>
              <c:strCach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strCache>
            </c:strRef>
          </c:cat>
          <c:val>
            <c:numRef>
              <c:f>'Reported cases'!$B$3:$B$27</c:f>
              <c:numCache>
                <c:formatCode>General</c:formatCode>
                <c:ptCount val="25"/>
                <c:pt idx="0">
                  <c:v>5</c:v>
                </c:pt>
                <c:pt idx="1">
                  <c:v>5</c:v>
                </c:pt>
                <c:pt idx="2">
                  <c:v>8</c:v>
                </c:pt>
                <c:pt idx="3">
                  <c:v>12</c:v>
                </c:pt>
                <c:pt idx="4">
                  <c:v>33</c:v>
                </c:pt>
                <c:pt idx="5">
                  <c:v>72</c:v>
                </c:pt>
                <c:pt idx="6">
                  <c:v>111</c:v>
                </c:pt>
                <c:pt idx="7">
                  <c:v>102</c:v>
                </c:pt>
                <c:pt idx="8">
                  <c:v>152</c:v>
                </c:pt>
                <c:pt idx="9">
                  <c:v>162</c:v>
                </c:pt>
                <c:pt idx="10">
                  <c:v>192</c:v>
                </c:pt>
                <c:pt idx="11">
                  <c:v>187</c:v>
                </c:pt>
                <c:pt idx="12">
                  <c:v>170</c:v>
                </c:pt>
                <c:pt idx="13">
                  <c:v>258</c:v>
                </c:pt>
                <c:pt idx="14">
                  <c:v>357</c:v>
                </c:pt>
                <c:pt idx="15">
                  <c:v>353</c:v>
                </c:pt>
                <c:pt idx="16">
                  <c:v>458</c:v>
                </c:pt>
                <c:pt idx="17">
                  <c:v>487</c:v>
                </c:pt>
                <c:pt idx="18">
                  <c:v>535</c:v>
                </c:pt>
                <c:pt idx="19">
                  <c:v>612</c:v>
                </c:pt>
                <c:pt idx="20">
                  <c:v>670</c:v>
                </c:pt>
                <c:pt idx="21">
                  <c:v>0</c:v>
                </c:pt>
                <c:pt idx="22">
                  <c:v>679</c:v>
                </c:pt>
                <c:pt idx="23">
                  <c:v>834</c:v>
                </c:pt>
                <c:pt idx="24">
                  <c:v>1096</c:v>
                </c:pt>
              </c:numCache>
            </c:numRef>
          </c:val>
          <c:extLst>
            <c:ext xmlns:c16="http://schemas.microsoft.com/office/drawing/2014/chart" uri="{C3380CC4-5D6E-409C-BE32-E72D297353CC}">
              <c16:uniqueId val="{00000018-6B95-496D-BBD7-ADF97922EB6D}"/>
            </c:ext>
          </c:extLst>
        </c:ser>
        <c:dLbls>
          <c:showLegendKey val="0"/>
          <c:showVal val="0"/>
          <c:showCatName val="0"/>
          <c:showSerName val="0"/>
          <c:showPercent val="0"/>
          <c:showBubbleSize val="0"/>
        </c:dLbls>
        <c:gapWidth val="80"/>
        <c:axId val="133409408"/>
        <c:axId val="133411200"/>
      </c:barChart>
      <c:catAx>
        <c:axId val="133409408"/>
        <c:scaling>
          <c:orientation val="minMax"/>
        </c:scaling>
        <c:delete val="0"/>
        <c:axPos val="b"/>
        <c:numFmt formatCode="General" sourceLinked="1"/>
        <c:majorTickMark val="out"/>
        <c:minorTickMark val="none"/>
        <c:tickLblPos val="nextTo"/>
        <c:txPr>
          <a:bodyPr rot="-5400000"/>
          <a:lstStyle/>
          <a:p>
            <a:pPr>
              <a:defRPr/>
            </a:pPr>
            <a:endParaRPr lang="en-US"/>
          </a:p>
        </c:txPr>
        <c:crossAx val="133411200"/>
        <c:crosses val="autoZero"/>
        <c:auto val="1"/>
        <c:lblAlgn val="ctr"/>
        <c:lblOffset val="100"/>
        <c:noMultiLvlLbl val="0"/>
      </c:catAx>
      <c:valAx>
        <c:axId val="133411200"/>
        <c:scaling>
          <c:orientation val="minMax"/>
          <c:min val="0"/>
        </c:scaling>
        <c:delete val="0"/>
        <c:axPos val="l"/>
        <c:title>
          <c:tx>
            <c:rich>
              <a:bodyPr/>
              <a:lstStyle/>
              <a:p>
                <a:pPr>
                  <a:defRPr/>
                </a:pPr>
                <a:r>
                  <a:rPr lang="en-US" dirty="0"/>
                  <a:t>Reported </a:t>
                </a:r>
                <a:r>
                  <a:rPr lang="en-US" baseline="0" dirty="0"/>
                  <a:t>HIV infections (</a:t>
                </a:r>
                <a:r>
                  <a:rPr lang="en-US" dirty="0"/>
                  <a:t>Number)</a:t>
                </a:r>
              </a:p>
            </c:rich>
          </c:tx>
          <c:layout>
            <c:manualLayout>
              <c:xMode val="edge"/>
              <c:yMode val="edge"/>
              <c:x val="9.793429667445416E-3"/>
              <c:y val="8.9797206952904468E-2"/>
            </c:manualLayout>
          </c:layout>
          <c:overlay val="0"/>
        </c:title>
        <c:numFmt formatCode="General" sourceLinked="1"/>
        <c:majorTickMark val="out"/>
        <c:minorTickMark val="none"/>
        <c:tickLblPos val="nextTo"/>
        <c:crossAx val="133409408"/>
        <c:crosses val="autoZero"/>
        <c:crossBetween val="between"/>
        <c:majorUnit val="300"/>
      </c:valAx>
    </c:plotArea>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27777777777777"/>
          <c:y val="3.4722222222222224E-2"/>
          <c:w val="0.57916666666666672"/>
          <c:h val="0.96527777777777779"/>
        </c:manualLayout>
      </c:layout>
      <c:pieChart>
        <c:varyColors val="1"/>
        <c:ser>
          <c:idx val="0"/>
          <c:order val="0"/>
          <c:dPt>
            <c:idx val="0"/>
            <c:bubble3D val="0"/>
            <c:spPr>
              <a:solidFill>
                <a:srgbClr val="88C540"/>
              </a:solidFill>
              <a:ln>
                <a:noFill/>
              </a:ln>
            </c:spPr>
            <c:extLst>
              <c:ext xmlns:c16="http://schemas.microsoft.com/office/drawing/2014/chart" uri="{C3380CC4-5D6E-409C-BE32-E72D297353CC}">
                <c16:uniqueId val="{00000001-8115-4177-BA92-4AAF8B8407A8}"/>
              </c:ext>
            </c:extLst>
          </c:dPt>
          <c:dPt>
            <c:idx val="1"/>
            <c:bubble3D val="0"/>
            <c:spPr>
              <a:solidFill>
                <a:schemeClr val="bg1">
                  <a:lumMod val="65000"/>
                </a:schemeClr>
              </a:solidFill>
              <a:ln>
                <a:noFill/>
              </a:ln>
            </c:spPr>
            <c:extLst>
              <c:ext xmlns:c16="http://schemas.microsoft.com/office/drawing/2014/chart" uri="{C3380CC4-5D6E-409C-BE32-E72D297353CC}">
                <c16:uniqueId val="{00000003-8115-4177-BA92-4AAF8B8407A8}"/>
              </c:ext>
            </c:extLst>
          </c:dPt>
          <c:dLbls>
            <c:dLbl>
              <c:idx val="0"/>
              <c:layout>
                <c:manualLayout>
                  <c:x val="-0.25696478565179354"/>
                  <c:y val="0.1287941090696996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115-4177-BA92-4AAF8B8407A8}"/>
                </c:ext>
              </c:extLst>
            </c:dLbl>
            <c:spPr>
              <a:noFill/>
              <a:ln>
                <a:noFill/>
              </a:ln>
              <a:effectLst/>
            </c:spPr>
            <c:txPr>
              <a:bodyPr/>
              <a:lstStyle/>
              <a:p>
                <a:pPr>
                  <a:defRPr sz="12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'cummulative cases'!$A$3:$A$4</c:f>
              <c:strCache>
                <c:ptCount val="2"/>
                <c:pt idx="0">
                  <c:v>Provinces along Mekong River</c:v>
                </c:pt>
                <c:pt idx="1">
                  <c:v>Other Provinces</c:v>
                </c:pt>
              </c:strCache>
            </c:strRef>
          </c:cat>
          <c:val>
            <c:numRef>
              <c:f>'cummulative cases'!$B$3:$B$4</c:f>
              <c:numCache>
                <c:formatCode>General</c:formatCode>
                <c:ptCount val="2"/>
                <c:pt idx="0">
                  <c:v>85.9</c:v>
                </c:pt>
                <c:pt idx="1">
                  <c:v>14.099999999999994</c:v>
                </c:pt>
              </c:numCache>
            </c:numRef>
          </c:val>
          <c:extLst>
            <c:ext xmlns:c16="http://schemas.microsoft.com/office/drawing/2014/chart" uri="{C3380CC4-5D6E-409C-BE32-E72D297353CC}">
              <c16:uniqueId val="{00000004-8115-4177-BA92-4AAF8B8407A8}"/>
            </c:ext>
          </c:extLst>
        </c:ser>
        <c:dLbls>
          <c:showLegendKey val="0"/>
          <c:showVal val="0"/>
          <c:showCatName val="1"/>
          <c:showSerName val="0"/>
          <c:showPercent val="1"/>
          <c:showBubbleSize val="0"/>
          <c:showLeaderLines val="1"/>
        </c:dLbls>
        <c:firstSliceAng val="290"/>
      </c:pieChart>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'cummulative cases'!$A$9:$A$15</c:f>
              <c:strCache>
                <c:ptCount val="7"/>
                <c:pt idx="0">
                  <c:v>Vientiane Capital</c:v>
                </c:pt>
                <c:pt idx="1">
                  <c:v>Savannakhet</c:v>
                </c:pt>
                <c:pt idx="2">
                  <c:v>Champasak</c:v>
                </c:pt>
                <c:pt idx="3">
                  <c:v>Khammouane</c:v>
                </c:pt>
                <c:pt idx="4">
                  <c:v>Bokeo</c:v>
                </c:pt>
                <c:pt idx="5">
                  <c:v>Luangprabang</c:v>
                </c:pt>
                <c:pt idx="6">
                  <c:v>Vientiane Province</c:v>
                </c:pt>
              </c:strCache>
            </c:strRef>
          </c:cat>
          <c:val>
            <c:numRef>
              <c:f>'cummulative cases'!$B$9:$B$15</c:f>
              <c:numCache>
                <c:formatCode>General</c:formatCode>
                <c:ptCount val="7"/>
                <c:pt idx="0">
                  <c:v>35</c:v>
                </c:pt>
                <c:pt idx="1">
                  <c:v>29.3</c:v>
                </c:pt>
                <c:pt idx="2">
                  <c:v>10</c:v>
                </c:pt>
                <c:pt idx="3">
                  <c:v>4.2</c:v>
                </c:pt>
                <c:pt idx="4">
                  <c:v>2.9</c:v>
                </c:pt>
                <c:pt idx="5">
                  <c:v>2.6</c:v>
                </c:pt>
                <c:pt idx="6">
                  <c:v>1.9</c:v>
                </c:pt>
              </c:numCache>
            </c:numRef>
          </c:val>
          <c:extLst>
            <c:ext xmlns:c16="http://schemas.microsoft.com/office/drawing/2014/chart" uri="{C3380CC4-5D6E-409C-BE32-E72D297353CC}">
              <c16:uniqueId val="{00000000-0A74-4BDD-8DE1-410C6FD8C653}"/>
            </c:ext>
          </c:extLst>
        </c:ser>
        <c:dLbls>
          <c:showLegendKey val="0"/>
          <c:showVal val="0"/>
          <c:showCatName val="0"/>
          <c:showSerName val="0"/>
          <c:showPercent val="0"/>
          <c:showBubbleSize val="0"/>
        </c:dLbls>
        <c:gapWidth val="150"/>
        <c:axId val="43221760"/>
        <c:axId val="43223296"/>
      </c:barChart>
      <c:catAx>
        <c:axId val="43221760"/>
        <c:scaling>
          <c:orientation val="minMax"/>
        </c:scaling>
        <c:delete val="0"/>
        <c:axPos val="b"/>
        <c:numFmt formatCode="General" sourceLinked="0"/>
        <c:majorTickMark val="out"/>
        <c:minorTickMark val="none"/>
        <c:tickLblPos val="nextTo"/>
        <c:crossAx val="43223296"/>
        <c:crosses val="autoZero"/>
        <c:auto val="1"/>
        <c:lblAlgn val="ctr"/>
        <c:lblOffset val="100"/>
        <c:noMultiLvlLbl val="0"/>
      </c:catAx>
      <c:valAx>
        <c:axId val="43223296"/>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1.1180727149533326E-2"/>
            </c:manualLayout>
          </c:layout>
          <c:overlay val="0"/>
        </c:title>
        <c:numFmt formatCode="General" sourceLinked="1"/>
        <c:majorTickMark val="out"/>
        <c:minorTickMark val="none"/>
        <c:tickLblPos val="nextTo"/>
        <c:crossAx val="43221760"/>
        <c:crosses val="autoZero"/>
        <c:crossBetween val="between"/>
        <c:majorUnit val="2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901640500065696E-2"/>
          <c:y val="7.8654737296114538E-2"/>
          <c:w val="0.49927477014091193"/>
          <c:h val="0.81945097544169709"/>
        </c:manualLayout>
      </c:layout>
      <c:pieChart>
        <c:varyColors val="1"/>
        <c:ser>
          <c:idx val="0"/>
          <c:order val="0"/>
          <c:spPr>
            <a:effectLst>
              <a:outerShdw blurRad="50800" dist="76200" dir="2700000" algn="tl" rotWithShape="0">
                <a:prstClr val="black">
                  <a:alpha val="40000"/>
                </a:prstClr>
              </a:outerShdw>
            </a:effectLst>
          </c:spPr>
          <c:explosion val="25"/>
          <c:dPt>
            <c:idx val="0"/>
            <c:bubble3D val="0"/>
            <c:spPr>
              <a:solidFill>
                <a:srgbClr val="00AEEF"/>
              </a:solidFill>
              <a:effectLst>
                <a:outerShdw blurRad="50800" dist="76200" dir="2700000" algn="tl" rotWithShape="0">
                  <a:prstClr val="black">
                    <a:alpha val="40000"/>
                  </a:prstClr>
                </a:outerShdw>
              </a:effectLst>
            </c:spPr>
            <c:extLst>
              <c:ext xmlns:c16="http://schemas.microsoft.com/office/drawing/2014/chart" uri="{C3380CC4-5D6E-409C-BE32-E72D297353CC}">
                <c16:uniqueId val="{00000001-D583-4F7F-BD62-9A667EF76BC1}"/>
              </c:ext>
            </c:extLst>
          </c:dPt>
          <c:dPt>
            <c:idx val="1"/>
            <c:bubble3D val="0"/>
            <c:spPr>
              <a:solidFill>
                <a:srgbClr val="F78E1E"/>
              </a:solidFill>
              <a:effectLst>
                <a:outerShdw blurRad="50800" dist="76200" dir="2700000" algn="tl" rotWithShape="0">
                  <a:prstClr val="black">
                    <a:alpha val="40000"/>
                  </a:prstClr>
                </a:outerShdw>
              </a:effectLst>
            </c:spPr>
            <c:extLst>
              <c:ext xmlns:c16="http://schemas.microsoft.com/office/drawing/2014/chart" uri="{C3380CC4-5D6E-409C-BE32-E72D297353CC}">
                <c16:uniqueId val="{00000003-D583-4F7F-BD62-9A667EF76BC1}"/>
              </c:ext>
            </c:extLst>
          </c:dPt>
          <c:dPt>
            <c:idx val="2"/>
            <c:bubble3D val="0"/>
            <c:spPr>
              <a:solidFill>
                <a:srgbClr val="88C554"/>
              </a:solidFill>
              <a:effectLst>
                <a:outerShdw blurRad="50800" dist="76200" dir="2700000" algn="tl" rotWithShape="0">
                  <a:prstClr val="black">
                    <a:alpha val="40000"/>
                  </a:prstClr>
                </a:outerShdw>
              </a:effectLst>
            </c:spPr>
            <c:extLst>
              <c:ext xmlns:c16="http://schemas.microsoft.com/office/drawing/2014/chart" uri="{C3380CC4-5D6E-409C-BE32-E72D297353CC}">
                <c16:uniqueId val="{00000005-D583-4F7F-BD62-9A667EF76BC1}"/>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'Reported cases_by MOT'!$A$3:$A$5</c:f>
              <c:strCache>
                <c:ptCount val="3"/>
                <c:pt idx="0">
                  <c:v>Heterosexual</c:v>
                </c:pt>
                <c:pt idx="1">
                  <c:v>Mother to child transmission</c:v>
                </c:pt>
                <c:pt idx="2">
                  <c:v>Others</c:v>
                </c:pt>
              </c:strCache>
            </c:strRef>
          </c:cat>
          <c:val>
            <c:numRef>
              <c:f>'Reported cases_by MOT'!$B$3:$B$5</c:f>
              <c:numCache>
                <c:formatCode>General</c:formatCode>
                <c:ptCount val="3"/>
                <c:pt idx="0">
                  <c:v>88</c:v>
                </c:pt>
                <c:pt idx="1">
                  <c:v>4.9000000000000004</c:v>
                </c:pt>
                <c:pt idx="2">
                  <c:v>7.1</c:v>
                </c:pt>
              </c:numCache>
            </c:numRef>
          </c:val>
          <c:extLst>
            <c:ext xmlns:c16="http://schemas.microsoft.com/office/drawing/2014/chart" uri="{C3380CC4-5D6E-409C-BE32-E72D297353CC}">
              <c16:uniqueId val="{00000006-D583-4F7F-BD62-9A667EF76BC1}"/>
            </c:ext>
          </c:extLst>
        </c:ser>
        <c:dLbls>
          <c:showLegendKey val="0"/>
          <c:showVal val="0"/>
          <c:showCatName val="0"/>
          <c:showSerName val="0"/>
          <c:showPercent val="0"/>
          <c:showBubbleSize val="0"/>
          <c:showLeaderLines val="1"/>
        </c:dLbls>
        <c:firstSliceAng val="0"/>
      </c:pieChart>
      <c:spPr>
        <a:noFill/>
        <a:ln w="25400">
          <a:noFill/>
        </a:ln>
      </c:spPr>
    </c:plotArea>
    <c:legend>
      <c:legendPos val="r"/>
      <c:layout>
        <c:manualLayout>
          <c:xMode val="edge"/>
          <c:yMode val="edge"/>
          <c:x val="0.57552293142844324"/>
          <c:y val="0.41185825719680835"/>
          <c:w val="0.38937991725393301"/>
          <c:h val="0.35826340344731455"/>
        </c:manualLayout>
      </c:layout>
      <c:overlay val="0"/>
      <c:txPr>
        <a:bodyPr/>
        <a:lstStyle/>
        <a:p>
          <a:pPr rtl="0">
            <a:defRPr/>
          </a:pPr>
          <a:endParaRPr lang="en-US"/>
        </a:p>
      </c:txPr>
    </c:legend>
    <c:plotVisOnly val="1"/>
    <c:dispBlanksAs val="zero"/>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624929408907505E-2"/>
          <c:y val="0.15653074433656958"/>
          <c:w val="0.60896434695948065"/>
          <c:h val="0.58223815126557454"/>
        </c:manualLayout>
      </c:layout>
      <c:barChart>
        <c:barDir val="col"/>
        <c:grouping val="clustered"/>
        <c:varyColors val="0"/>
        <c:ser>
          <c:idx val="0"/>
          <c:order val="0"/>
          <c:tx>
            <c:strRef>
              <c:f>'Condom use KP'!$B$7</c:f>
              <c:strCache>
                <c:ptCount val="1"/>
                <c:pt idx="0">
                  <c:v>FSW</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KP'!$C$7:$K$7</c:f>
              <c:numCache>
                <c:formatCode>0</c:formatCode>
                <c:ptCount val="9"/>
                <c:pt idx="1">
                  <c:v>95</c:v>
                </c:pt>
                <c:pt idx="2">
                  <c:v>97</c:v>
                </c:pt>
                <c:pt idx="4">
                  <c:v>92.46</c:v>
                </c:pt>
                <c:pt idx="6">
                  <c:v>92.7</c:v>
                </c:pt>
                <c:pt idx="7" formatCode="General">
                  <c:v>92</c:v>
                </c:pt>
              </c:numCache>
            </c:numRef>
          </c:val>
          <c:extLst>
            <c:ext xmlns:c16="http://schemas.microsoft.com/office/drawing/2014/chart" uri="{C3380CC4-5D6E-409C-BE32-E72D297353CC}">
              <c16:uniqueId val="{00000000-D854-451A-88AF-FC2526FF5965}"/>
            </c:ext>
          </c:extLst>
        </c:ser>
        <c:ser>
          <c:idx val="1"/>
          <c:order val="1"/>
          <c:tx>
            <c:strRef>
              <c:f>'Condom use KP'!$B$8</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KP'!$C$8:$K$8</c:f>
              <c:numCache>
                <c:formatCode>General</c:formatCode>
                <c:ptCount val="9"/>
                <c:pt idx="0" formatCode="0">
                  <c:v>24</c:v>
                </c:pt>
                <c:pt idx="2" formatCode="0">
                  <c:v>66</c:v>
                </c:pt>
                <c:pt idx="6" formatCode="0">
                  <c:v>44.4</c:v>
                </c:pt>
                <c:pt idx="8">
                  <c:v>26</c:v>
                </c:pt>
              </c:numCache>
            </c:numRef>
          </c:val>
          <c:extLst>
            <c:ext xmlns:c16="http://schemas.microsoft.com/office/drawing/2014/chart" uri="{C3380CC4-5D6E-409C-BE32-E72D297353CC}">
              <c16:uniqueId val="{00000001-D854-451A-88AF-FC2526FF5965}"/>
            </c:ext>
          </c:extLst>
        </c:ser>
        <c:ser>
          <c:idx val="2"/>
          <c:order val="2"/>
          <c:tx>
            <c:strRef>
              <c:f>'Condom use KP'!$B$9</c:f>
              <c:strCache>
                <c:ptCount val="1"/>
                <c:pt idx="0">
                  <c:v>Transgender**</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KP'!$C$9:$K$9</c:f>
              <c:numCache>
                <c:formatCode>General</c:formatCode>
                <c:ptCount val="9"/>
                <c:pt idx="3" formatCode="0">
                  <c:v>58.4</c:v>
                </c:pt>
                <c:pt idx="5">
                  <c:v>73.7</c:v>
                </c:pt>
              </c:numCache>
            </c:numRef>
          </c:val>
          <c:extLst>
            <c:ext xmlns:c16="http://schemas.microsoft.com/office/drawing/2014/chart" uri="{C3380CC4-5D6E-409C-BE32-E72D297353CC}">
              <c16:uniqueId val="{00000002-D854-451A-88AF-FC2526FF5965}"/>
            </c:ext>
          </c:extLst>
        </c:ser>
        <c:ser>
          <c:idx val="3"/>
          <c:order val="3"/>
          <c:tx>
            <c:strRef>
              <c:f>'Condom use KP'!$B$10</c:f>
              <c:strCache>
                <c:ptCount val="1"/>
                <c:pt idx="0">
                  <c:v>People who use drugs***</c:v>
                </c:pt>
              </c:strCache>
            </c:strRef>
          </c:tx>
          <c:spPr>
            <a:solidFill>
              <a:srgbClr val="00AEE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KP'!$C$6:$K$6</c:f>
              <c:numCache>
                <c:formatCode>General</c:formatCode>
                <c:ptCount val="9"/>
                <c:pt idx="0">
                  <c:v>2007</c:v>
                </c:pt>
                <c:pt idx="1">
                  <c:v>2008</c:v>
                </c:pt>
                <c:pt idx="2">
                  <c:v>2009</c:v>
                </c:pt>
                <c:pt idx="3">
                  <c:v>2010</c:v>
                </c:pt>
                <c:pt idx="4">
                  <c:v>2011</c:v>
                </c:pt>
                <c:pt idx="5">
                  <c:v>2012</c:v>
                </c:pt>
                <c:pt idx="6">
                  <c:v>2014</c:v>
                </c:pt>
                <c:pt idx="7">
                  <c:v>2017</c:v>
                </c:pt>
                <c:pt idx="8">
                  <c:v>2018</c:v>
                </c:pt>
              </c:numCache>
            </c:numRef>
          </c:cat>
          <c:val>
            <c:numRef>
              <c:f>'Condom use KP'!$C$10:$K$10</c:f>
              <c:numCache>
                <c:formatCode>General</c:formatCode>
                <c:ptCount val="9"/>
                <c:pt idx="3" formatCode="0">
                  <c:v>12</c:v>
                </c:pt>
              </c:numCache>
            </c:numRef>
          </c:val>
          <c:extLst>
            <c:ext xmlns:c16="http://schemas.microsoft.com/office/drawing/2014/chart" uri="{C3380CC4-5D6E-409C-BE32-E72D297353CC}">
              <c16:uniqueId val="{00000003-D854-451A-88AF-FC2526FF5965}"/>
            </c:ext>
          </c:extLst>
        </c:ser>
        <c:dLbls>
          <c:showLegendKey val="0"/>
          <c:showVal val="0"/>
          <c:showCatName val="0"/>
          <c:showSerName val="0"/>
          <c:showPercent val="0"/>
          <c:showBubbleSize val="0"/>
        </c:dLbls>
        <c:gapWidth val="60"/>
        <c:axId val="133644672"/>
        <c:axId val="133646208"/>
      </c:barChart>
      <c:scatterChart>
        <c:scatterStyle val="lineMarker"/>
        <c:varyColors val="0"/>
        <c:ser>
          <c:idx val="4"/>
          <c:order val="4"/>
          <c:tx>
            <c:strRef>
              <c:f>'Condom use KP'!$M$6</c:f>
              <c:strCache>
                <c:ptCount val="1"/>
                <c:pt idx="0">
                  <c:v>targ</c:v>
                </c:pt>
              </c:strCache>
            </c:strRef>
          </c:tx>
          <c:spPr>
            <a:ln w="19050">
              <a:solidFill>
                <a:srgbClr val="E31837"/>
              </a:solidFill>
              <a:prstDash val="dash"/>
            </a:ln>
          </c:spPr>
          <c:marker>
            <c:symbol val="none"/>
          </c:marker>
          <c:xVal>
            <c:numRef>
              <c:f>'Condom use KP'!$L$7:$L$8</c:f>
              <c:numCache>
                <c:formatCode>General</c:formatCode>
                <c:ptCount val="2"/>
                <c:pt idx="0">
                  <c:v>0</c:v>
                </c:pt>
                <c:pt idx="1">
                  <c:v>1</c:v>
                </c:pt>
              </c:numCache>
            </c:numRef>
          </c:xVal>
          <c:yVal>
            <c:numRef>
              <c:f>'Condom use KP'!$M$7:$M$8</c:f>
              <c:numCache>
                <c:formatCode>General</c:formatCode>
                <c:ptCount val="2"/>
                <c:pt idx="0">
                  <c:v>90</c:v>
                </c:pt>
                <c:pt idx="1">
                  <c:v>90</c:v>
                </c:pt>
              </c:numCache>
            </c:numRef>
          </c:yVal>
          <c:smooth val="0"/>
          <c:extLst>
            <c:ext xmlns:c16="http://schemas.microsoft.com/office/drawing/2014/chart" uri="{C3380CC4-5D6E-409C-BE32-E72D297353CC}">
              <c16:uniqueId val="{00000004-D854-451A-88AF-FC2526FF5965}"/>
            </c:ext>
          </c:extLst>
        </c:ser>
        <c:dLbls>
          <c:showLegendKey val="0"/>
          <c:showVal val="0"/>
          <c:showCatName val="0"/>
          <c:showSerName val="0"/>
          <c:showPercent val="0"/>
          <c:showBubbleSize val="0"/>
        </c:dLbls>
        <c:axId val="133649920"/>
        <c:axId val="133648384"/>
      </c:scatterChart>
      <c:catAx>
        <c:axId val="133644672"/>
        <c:scaling>
          <c:orientation val="minMax"/>
        </c:scaling>
        <c:delete val="0"/>
        <c:axPos val="b"/>
        <c:numFmt formatCode="General" sourceLinked="1"/>
        <c:majorTickMark val="out"/>
        <c:minorTickMark val="none"/>
        <c:tickLblPos val="nextTo"/>
        <c:crossAx val="133646208"/>
        <c:crosses val="autoZero"/>
        <c:auto val="1"/>
        <c:lblAlgn val="ctr"/>
        <c:lblOffset val="100"/>
        <c:noMultiLvlLbl val="0"/>
      </c:catAx>
      <c:valAx>
        <c:axId val="133646208"/>
        <c:scaling>
          <c:orientation val="minMax"/>
          <c:max val="100"/>
          <c:min val="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9.9135384587758918E-3"/>
              <c:y val="0.13332030047968135"/>
            </c:manualLayout>
          </c:layout>
          <c:overlay val="0"/>
        </c:title>
        <c:numFmt formatCode="0" sourceLinked="1"/>
        <c:majorTickMark val="out"/>
        <c:minorTickMark val="none"/>
        <c:tickLblPos val="nextTo"/>
        <c:crossAx val="133644672"/>
        <c:crosses val="autoZero"/>
        <c:crossBetween val="between"/>
        <c:majorUnit val="20"/>
      </c:valAx>
      <c:valAx>
        <c:axId val="133648384"/>
        <c:scaling>
          <c:orientation val="minMax"/>
          <c:max val="100"/>
          <c:min val="0"/>
        </c:scaling>
        <c:delete val="1"/>
        <c:axPos val="r"/>
        <c:numFmt formatCode="General" sourceLinked="1"/>
        <c:majorTickMark val="out"/>
        <c:minorTickMark val="none"/>
        <c:tickLblPos val="nextTo"/>
        <c:crossAx val="133649920"/>
        <c:crosses val="max"/>
        <c:crossBetween val="midCat"/>
        <c:majorUnit val="10"/>
      </c:valAx>
      <c:valAx>
        <c:axId val="133649920"/>
        <c:scaling>
          <c:orientation val="minMax"/>
          <c:max val="1"/>
          <c:min val="0"/>
        </c:scaling>
        <c:delete val="1"/>
        <c:axPos val="t"/>
        <c:numFmt formatCode="General" sourceLinked="1"/>
        <c:majorTickMark val="out"/>
        <c:minorTickMark val="none"/>
        <c:tickLblPos val="nextTo"/>
        <c:crossAx val="133648384"/>
        <c:crosses val="max"/>
        <c:crossBetween val="midCat"/>
        <c:majorUnit val="0.5"/>
      </c:valAx>
    </c:plotArea>
    <c:legend>
      <c:legendPos val="r"/>
      <c:legendEntry>
        <c:idx val="4"/>
        <c:delete val="1"/>
      </c:legendEntry>
      <c:layout>
        <c:manualLayout>
          <c:xMode val="edge"/>
          <c:yMode val="edge"/>
          <c:x val="0.70962940350814185"/>
          <c:y val="0.32790104685190213"/>
          <c:w val="0.28124858965035299"/>
          <c:h val="0.3768106917669774"/>
        </c:manualLayout>
      </c:layout>
      <c:overlay val="0"/>
    </c:legend>
    <c:plotVisOnly val="1"/>
    <c:dispBlanksAs val="gap"/>
    <c:showDLblsOverMax val="0"/>
  </c:chart>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077395833333331"/>
          <c:y val="4.9980491479642224E-2"/>
          <c:w val="0.63367222222222219"/>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11</c:v>
                </c:pt>
                <c:pt idx="1">
                  <c:v>28</c:v>
                </c:pt>
                <c:pt idx="2">
                  <c:v>59</c:v>
                </c:pt>
                <c:pt idx="3">
                  <c:v>104</c:v>
                </c:pt>
                <c:pt idx="4">
                  <c:v>176</c:v>
                </c:pt>
                <c:pt idx="5">
                  <c:v>282</c:v>
                </c:pt>
                <c:pt idx="6">
                  <c:v>445</c:v>
                </c:pt>
                <c:pt idx="7">
                  <c:v>719</c:v>
                </c:pt>
                <c:pt idx="8">
                  <c:v>1187</c:v>
                </c:pt>
                <c:pt idx="9">
                  <c:v>1713</c:v>
                </c:pt>
                <c:pt idx="10">
                  <c:v>2261</c:v>
                </c:pt>
                <c:pt idx="11">
                  <c:v>2986</c:v>
                </c:pt>
                <c:pt idx="12">
                  <c:v>3746</c:v>
                </c:pt>
                <c:pt idx="13">
                  <c:v>4501</c:v>
                </c:pt>
                <c:pt idx="14">
                  <c:v>5224</c:v>
                </c:pt>
                <c:pt idx="15">
                  <c:v>5975</c:v>
                </c:pt>
                <c:pt idx="16">
                  <c:v>6739</c:v>
                </c:pt>
                <c:pt idx="17">
                  <c:v>7550</c:v>
                </c:pt>
                <c:pt idx="18">
                  <c:v>8359</c:v>
                </c:pt>
                <c:pt idx="19">
                  <c:v>9141</c:v>
                </c:pt>
                <c:pt idx="20">
                  <c:v>9943</c:v>
                </c:pt>
                <c:pt idx="21">
                  <c:v>10686</c:v>
                </c:pt>
                <c:pt idx="22">
                  <c:v>11401</c:v>
                </c:pt>
                <c:pt idx="23">
                  <c:v>12019</c:v>
                </c:pt>
                <c:pt idx="24">
                  <c:v>12613</c:v>
                </c:pt>
                <c:pt idx="25">
                  <c:v>13149</c:v>
                </c:pt>
                <c:pt idx="26">
                  <c:v>13645</c:v>
                </c:pt>
                <c:pt idx="27">
                  <c:v>14053</c:v>
                </c:pt>
                <c:pt idx="28">
                  <c:v>14467</c:v>
                </c:pt>
                <c:pt idx="29">
                  <c:v>14892</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9</c:v>
                </c:pt>
                <c:pt idx="1">
                  <c:v>22</c:v>
                </c:pt>
                <c:pt idx="2">
                  <c:v>46</c:v>
                </c:pt>
                <c:pt idx="3">
                  <c:v>80</c:v>
                </c:pt>
                <c:pt idx="4">
                  <c:v>137</c:v>
                </c:pt>
                <c:pt idx="5">
                  <c:v>219</c:v>
                </c:pt>
                <c:pt idx="6">
                  <c:v>347</c:v>
                </c:pt>
                <c:pt idx="7">
                  <c:v>561</c:v>
                </c:pt>
                <c:pt idx="8">
                  <c:v>925</c:v>
                </c:pt>
                <c:pt idx="9">
                  <c:v>1346</c:v>
                </c:pt>
                <c:pt idx="10">
                  <c:v>1781</c:v>
                </c:pt>
                <c:pt idx="11">
                  <c:v>2355</c:v>
                </c:pt>
                <c:pt idx="12">
                  <c:v>2957</c:v>
                </c:pt>
                <c:pt idx="13">
                  <c:v>3553</c:v>
                </c:pt>
                <c:pt idx="14">
                  <c:v>4106</c:v>
                </c:pt>
                <c:pt idx="15">
                  <c:v>4683</c:v>
                </c:pt>
                <c:pt idx="16">
                  <c:v>5271</c:v>
                </c:pt>
                <c:pt idx="17">
                  <c:v>5899</c:v>
                </c:pt>
                <c:pt idx="18">
                  <c:v>6542</c:v>
                </c:pt>
                <c:pt idx="19">
                  <c:v>7167</c:v>
                </c:pt>
                <c:pt idx="20">
                  <c:v>7791</c:v>
                </c:pt>
                <c:pt idx="21">
                  <c:v>8370</c:v>
                </c:pt>
                <c:pt idx="22">
                  <c:v>8892</c:v>
                </c:pt>
                <c:pt idx="23">
                  <c:v>9363</c:v>
                </c:pt>
                <c:pt idx="24">
                  <c:v>9796</c:v>
                </c:pt>
                <c:pt idx="25">
                  <c:v>10178</c:v>
                </c:pt>
                <c:pt idx="26">
                  <c:v>10551</c:v>
                </c:pt>
                <c:pt idx="27">
                  <c:v>10908</c:v>
                </c:pt>
                <c:pt idx="28">
                  <c:v>11254</c:v>
                </c:pt>
                <c:pt idx="29">
                  <c:v>11640</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828160"/>
        <c:axId val="44829696"/>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13,000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98B-4CF4-8E0F-D7E13083B4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10</c:v>
                </c:pt>
                <c:pt idx="1">
                  <c:v>25</c:v>
                </c:pt>
                <c:pt idx="2">
                  <c:v>52</c:v>
                </c:pt>
                <c:pt idx="3">
                  <c:v>92</c:v>
                </c:pt>
                <c:pt idx="4">
                  <c:v>156</c:v>
                </c:pt>
                <c:pt idx="5">
                  <c:v>252</c:v>
                </c:pt>
                <c:pt idx="6">
                  <c:v>397</c:v>
                </c:pt>
                <c:pt idx="7">
                  <c:v>643</c:v>
                </c:pt>
                <c:pt idx="8">
                  <c:v>1061</c:v>
                </c:pt>
                <c:pt idx="9">
                  <c:v>1536</c:v>
                </c:pt>
                <c:pt idx="10">
                  <c:v>2018</c:v>
                </c:pt>
                <c:pt idx="11">
                  <c:v>2660</c:v>
                </c:pt>
                <c:pt idx="12">
                  <c:v>3341</c:v>
                </c:pt>
                <c:pt idx="13">
                  <c:v>4021</c:v>
                </c:pt>
                <c:pt idx="14">
                  <c:v>4645</c:v>
                </c:pt>
                <c:pt idx="15">
                  <c:v>5305</c:v>
                </c:pt>
                <c:pt idx="16">
                  <c:v>5966</c:v>
                </c:pt>
                <c:pt idx="17">
                  <c:v>6682</c:v>
                </c:pt>
                <c:pt idx="18">
                  <c:v>7401</c:v>
                </c:pt>
                <c:pt idx="19">
                  <c:v>8091</c:v>
                </c:pt>
                <c:pt idx="20">
                  <c:v>8786</c:v>
                </c:pt>
                <c:pt idx="21">
                  <c:v>9441</c:v>
                </c:pt>
                <c:pt idx="22">
                  <c:v>10029</c:v>
                </c:pt>
                <c:pt idx="23">
                  <c:v>10580</c:v>
                </c:pt>
                <c:pt idx="24">
                  <c:v>11077</c:v>
                </c:pt>
                <c:pt idx="25">
                  <c:v>11532</c:v>
                </c:pt>
                <c:pt idx="26">
                  <c:v>11951</c:v>
                </c:pt>
                <c:pt idx="27">
                  <c:v>12339</c:v>
                </c:pt>
                <c:pt idx="28">
                  <c:v>12721</c:v>
                </c:pt>
                <c:pt idx="29">
                  <c:v>13107</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828160"/>
        <c:axId val="44829696"/>
      </c:lineChart>
      <c:catAx>
        <c:axId val="448281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829696"/>
        <c:crosses val="autoZero"/>
        <c:auto val="1"/>
        <c:lblAlgn val="ctr"/>
        <c:lblOffset val="100"/>
        <c:tickMarkSkip val="1"/>
        <c:noMultiLvlLbl val="0"/>
      </c:catAx>
      <c:valAx>
        <c:axId val="4482969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82816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Sheet2!$A$3</c:f>
              <c:strCache>
                <c:ptCount val="1"/>
                <c:pt idx="0">
                  <c:v>Condom use at last sex with men</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Sheet2!$B$2:$E$2</c:f>
              <c:strCache>
                <c:ptCount val="4"/>
                <c:pt idx="0">
                  <c:v>Champasak</c:v>
                </c:pt>
                <c:pt idx="1">
                  <c:v>Savannakhet</c:v>
                </c:pt>
                <c:pt idx="2">
                  <c:v>Vientiane</c:v>
                </c:pt>
                <c:pt idx="3">
                  <c:v>Luang Prabang</c:v>
                </c:pt>
              </c:strCache>
            </c:strRef>
          </c:cat>
          <c:val>
            <c:numRef>
              <c:f>Sheet2!$B$3:$E$3</c:f>
              <c:numCache>
                <c:formatCode>General</c:formatCode>
                <c:ptCount val="4"/>
                <c:pt idx="0">
                  <c:v>59</c:v>
                </c:pt>
                <c:pt idx="1">
                  <c:v>51</c:v>
                </c:pt>
                <c:pt idx="2">
                  <c:v>34</c:v>
                </c:pt>
                <c:pt idx="3">
                  <c:v>41</c:v>
                </c:pt>
              </c:numCache>
            </c:numRef>
          </c:val>
          <c:extLst>
            <c:ext xmlns:c16="http://schemas.microsoft.com/office/drawing/2014/chart" uri="{C3380CC4-5D6E-409C-BE32-E72D297353CC}">
              <c16:uniqueId val="{00000000-BB00-4EA2-9D0E-641B5B587121}"/>
            </c:ext>
          </c:extLst>
        </c:ser>
        <c:ser>
          <c:idx val="1"/>
          <c:order val="1"/>
          <c:tx>
            <c:strRef>
              <c:f>Sheet2!$A$4</c:f>
              <c:strCache>
                <c:ptCount val="1"/>
                <c:pt idx="0">
                  <c:v>Consistent condom use with men in the last 3 months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Sheet2!$B$2:$E$2</c:f>
              <c:strCache>
                <c:ptCount val="4"/>
                <c:pt idx="0">
                  <c:v>Champasak</c:v>
                </c:pt>
                <c:pt idx="1">
                  <c:v>Savannakhet</c:v>
                </c:pt>
                <c:pt idx="2">
                  <c:v>Vientiane</c:v>
                </c:pt>
                <c:pt idx="3">
                  <c:v>Luang Prabang</c:v>
                </c:pt>
              </c:strCache>
            </c:strRef>
          </c:cat>
          <c:val>
            <c:numRef>
              <c:f>Sheet2!$B$4:$E$4</c:f>
              <c:numCache>
                <c:formatCode>General</c:formatCode>
                <c:ptCount val="4"/>
                <c:pt idx="0">
                  <c:v>8</c:v>
                </c:pt>
                <c:pt idx="1">
                  <c:v>15</c:v>
                </c:pt>
                <c:pt idx="2">
                  <c:v>10</c:v>
                </c:pt>
                <c:pt idx="3">
                  <c:v>19</c:v>
                </c:pt>
              </c:numCache>
            </c:numRef>
          </c:val>
          <c:extLst>
            <c:ext xmlns:c16="http://schemas.microsoft.com/office/drawing/2014/chart" uri="{C3380CC4-5D6E-409C-BE32-E72D297353CC}">
              <c16:uniqueId val="{00000001-BB00-4EA2-9D0E-641B5B587121}"/>
            </c:ext>
          </c:extLst>
        </c:ser>
        <c:dLbls>
          <c:showLegendKey val="0"/>
          <c:showVal val="0"/>
          <c:showCatName val="0"/>
          <c:showSerName val="0"/>
          <c:showPercent val="0"/>
          <c:showBubbleSize val="0"/>
        </c:dLbls>
        <c:gapWidth val="150"/>
        <c:axId val="133735168"/>
        <c:axId val="133736704"/>
      </c:barChart>
      <c:scatterChart>
        <c:scatterStyle val="lineMarker"/>
        <c:varyColors val="0"/>
        <c:ser>
          <c:idx val="2"/>
          <c:order val="2"/>
          <c:tx>
            <c:strRef>
              <c:f>Sheet2!$I$2</c:f>
              <c:strCache>
                <c:ptCount val="1"/>
                <c:pt idx="0">
                  <c:v>Target</c:v>
                </c:pt>
              </c:strCache>
            </c:strRef>
          </c:tx>
          <c:spPr>
            <a:ln w="19050">
              <a:solidFill>
                <a:srgbClr val="E31837"/>
              </a:solidFill>
              <a:prstDash val="dash"/>
            </a:ln>
          </c:spPr>
          <c:marker>
            <c:symbol val="none"/>
          </c:marker>
          <c:xVal>
            <c:numRef>
              <c:f>Sheet2!$H$3:$H$4</c:f>
              <c:numCache>
                <c:formatCode>General</c:formatCode>
                <c:ptCount val="2"/>
                <c:pt idx="0">
                  <c:v>0</c:v>
                </c:pt>
                <c:pt idx="1">
                  <c:v>1</c:v>
                </c:pt>
              </c:numCache>
            </c:numRef>
          </c:xVal>
          <c:yVal>
            <c:numRef>
              <c:f>Sheet2!$I$3:$I$4</c:f>
              <c:numCache>
                <c:formatCode>General</c:formatCode>
                <c:ptCount val="2"/>
                <c:pt idx="0">
                  <c:v>90</c:v>
                </c:pt>
                <c:pt idx="1">
                  <c:v>90</c:v>
                </c:pt>
              </c:numCache>
            </c:numRef>
          </c:yVal>
          <c:smooth val="0"/>
          <c:extLst>
            <c:ext xmlns:c16="http://schemas.microsoft.com/office/drawing/2014/chart" uri="{C3380CC4-5D6E-409C-BE32-E72D297353CC}">
              <c16:uniqueId val="{00000002-BB00-4EA2-9D0E-641B5B587121}"/>
            </c:ext>
          </c:extLst>
        </c:ser>
        <c:dLbls>
          <c:showLegendKey val="0"/>
          <c:showVal val="0"/>
          <c:showCatName val="0"/>
          <c:showSerName val="0"/>
          <c:showPercent val="0"/>
          <c:showBubbleSize val="0"/>
        </c:dLbls>
        <c:axId val="133744512"/>
        <c:axId val="133742976"/>
      </c:scatterChart>
      <c:catAx>
        <c:axId val="133735168"/>
        <c:scaling>
          <c:orientation val="minMax"/>
        </c:scaling>
        <c:delete val="0"/>
        <c:axPos val="b"/>
        <c:numFmt formatCode="General" sourceLinked="0"/>
        <c:majorTickMark val="out"/>
        <c:minorTickMark val="none"/>
        <c:tickLblPos val="nextTo"/>
        <c:crossAx val="133736704"/>
        <c:crosses val="autoZero"/>
        <c:auto val="1"/>
        <c:lblAlgn val="ctr"/>
        <c:lblOffset val="100"/>
        <c:noMultiLvlLbl val="0"/>
      </c:catAx>
      <c:valAx>
        <c:axId val="133736704"/>
        <c:scaling>
          <c:orientation val="minMax"/>
          <c:max val="100"/>
          <c:min val="0"/>
        </c:scaling>
        <c:delete val="0"/>
        <c:axPos val="l"/>
        <c:title>
          <c:tx>
            <c:rich>
              <a:bodyPr rot="0" vert="horz"/>
              <a:lstStyle/>
              <a:p>
                <a:pPr>
                  <a:defRPr/>
                </a:pPr>
                <a:r>
                  <a:rPr lang="en-US"/>
                  <a:t>%</a:t>
                </a:r>
              </a:p>
            </c:rich>
          </c:tx>
          <c:layout>
            <c:manualLayout>
              <c:xMode val="edge"/>
              <c:yMode val="edge"/>
              <c:x val="1.2558869701726845E-2"/>
              <c:y val="2.3111235461049595E-2"/>
            </c:manualLayout>
          </c:layout>
          <c:overlay val="0"/>
        </c:title>
        <c:numFmt formatCode="General" sourceLinked="1"/>
        <c:majorTickMark val="out"/>
        <c:minorTickMark val="none"/>
        <c:tickLblPos val="nextTo"/>
        <c:crossAx val="133735168"/>
        <c:crosses val="autoZero"/>
        <c:crossBetween val="between"/>
        <c:majorUnit val="10"/>
      </c:valAx>
      <c:valAx>
        <c:axId val="133742976"/>
        <c:scaling>
          <c:orientation val="minMax"/>
          <c:max val="100"/>
          <c:min val="0"/>
        </c:scaling>
        <c:delete val="1"/>
        <c:axPos val="r"/>
        <c:numFmt formatCode="General" sourceLinked="1"/>
        <c:majorTickMark val="out"/>
        <c:minorTickMark val="none"/>
        <c:tickLblPos val="nextTo"/>
        <c:crossAx val="133744512"/>
        <c:crosses val="max"/>
        <c:crossBetween val="midCat"/>
        <c:majorUnit val="10"/>
      </c:valAx>
      <c:valAx>
        <c:axId val="133744512"/>
        <c:scaling>
          <c:orientation val="minMax"/>
          <c:max val="1"/>
          <c:min val="0"/>
        </c:scaling>
        <c:delete val="1"/>
        <c:axPos val="t"/>
        <c:numFmt formatCode="General" sourceLinked="1"/>
        <c:majorTickMark val="out"/>
        <c:minorTickMark val="none"/>
        <c:tickLblPos val="nextTo"/>
        <c:crossAx val="133742976"/>
        <c:crosses val="max"/>
        <c:crossBetween val="midCat"/>
        <c:majorUnit val="0.2"/>
      </c:valAx>
    </c:plotArea>
    <c:legend>
      <c:legendPos val="b"/>
      <c:legendEntry>
        <c:idx val="2"/>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06812132437107"/>
          <c:y val="5.9776927726002765E-2"/>
          <c:w val="0.64949955474315713"/>
          <c:h val="0.47308625432583623"/>
        </c:manualLayout>
      </c:layout>
      <c:barChart>
        <c:barDir val="col"/>
        <c:grouping val="clustered"/>
        <c:varyColors val="0"/>
        <c:ser>
          <c:idx val="0"/>
          <c:order val="0"/>
          <c:tx>
            <c:strRef>
              <c:f>'MSM cnd use_Luang prabang'!$C$3</c:f>
              <c:strCache>
                <c:ptCount val="1"/>
                <c:pt idx="0">
                  <c:v>With sex worker</c:v>
                </c:pt>
              </c:strCache>
            </c:strRef>
          </c:tx>
          <c:spPr>
            <a:solidFill>
              <a:srgbClr val="E31837"/>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prabang'!$C$4:$C$12</c:f>
              <c:numCache>
                <c:formatCode>General</c:formatCode>
                <c:ptCount val="9"/>
                <c:pt idx="0">
                  <c:v>78</c:v>
                </c:pt>
                <c:pt idx="1">
                  <c:v>59</c:v>
                </c:pt>
              </c:numCache>
            </c:numRef>
          </c:val>
          <c:extLst>
            <c:ext xmlns:c16="http://schemas.microsoft.com/office/drawing/2014/chart" uri="{C3380CC4-5D6E-409C-BE32-E72D297353CC}">
              <c16:uniqueId val="{00000000-E66B-48D6-898E-1CE18F05BAE6}"/>
            </c:ext>
          </c:extLst>
        </c:ser>
        <c:ser>
          <c:idx val="1"/>
          <c:order val="1"/>
          <c:tx>
            <c:strRef>
              <c:f>'MSM cnd use_Luang prabang'!$D$3</c:f>
              <c:strCache>
                <c:ptCount val="1"/>
                <c:pt idx="0">
                  <c:v>With client</c:v>
                </c:pt>
              </c:strCache>
            </c:strRef>
          </c:tx>
          <c:spPr>
            <a:solidFill>
              <a:srgbClr val="F78E1E"/>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prabang'!$D$4:$D$12</c:f>
              <c:numCache>
                <c:formatCode>General</c:formatCode>
                <c:ptCount val="9"/>
                <c:pt idx="2">
                  <c:v>66</c:v>
                </c:pt>
                <c:pt idx="3">
                  <c:v>64</c:v>
                </c:pt>
              </c:numCache>
            </c:numRef>
          </c:val>
          <c:extLst>
            <c:ext xmlns:c16="http://schemas.microsoft.com/office/drawing/2014/chart" uri="{C3380CC4-5D6E-409C-BE32-E72D297353CC}">
              <c16:uniqueId val="{00000001-E66B-48D6-898E-1CE18F05BAE6}"/>
            </c:ext>
          </c:extLst>
        </c:ser>
        <c:ser>
          <c:idx val="2"/>
          <c:order val="2"/>
          <c:tx>
            <c:strRef>
              <c:f>'MSM cnd use_Luang prabang'!$E$3</c:f>
              <c:strCache>
                <c:ptCount val="1"/>
                <c:pt idx="0">
                  <c:v>With casual partner</c:v>
                </c:pt>
              </c:strCache>
            </c:strRef>
          </c:tx>
          <c:spPr>
            <a:solidFill>
              <a:srgbClr val="88C540"/>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prabang'!$E$4:$E$12</c:f>
              <c:numCache>
                <c:formatCode>General</c:formatCode>
                <c:ptCount val="9"/>
                <c:pt idx="4">
                  <c:v>68</c:v>
                </c:pt>
                <c:pt idx="5">
                  <c:v>52</c:v>
                </c:pt>
              </c:numCache>
            </c:numRef>
          </c:val>
          <c:extLst>
            <c:ext xmlns:c16="http://schemas.microsoft.com/office/drawing/2014/chart" uri="{C3380CC4-5D6E-409C-BE32-E72D297353CC}">
              <c16:uniqueId val="{00000002-E66B-48D6-898E-1CE18F05BAE6}"/>
            </c:ext>
          </c:extLst>
        </c:ser>
        <c:ser>
          <c:idx val="3"/>
          <c:order val="3"/>
          <c:tx>
            <c:strRef>
              <c:f>'MSM cnd use_Luang prabang'!$F$3</c:f>
              <c:strCache>
                <c:ptCount val="1"/>
                <c:pt idx="0">
                  <c:v>With regular partner</c:v>
                </c:pt>
              </c:strCache>
            </c:strRef>
          </c:tx>
          <c:spPr>
            <a:solidFill>
              <a:srgbClr val="00AEEF"/>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'MSM cnd use_Luang prabang'!$A$4:$B$12</c:f>
              <c:multiLvlStrCache>
                <c:ptCount val="9"/>
                <c:lvl>
                  <c:pt idx="0">
                    <c:v>Male </c:v>
                  </c:pt>
                  <c:pt idx="1">
                    <c:v>Female </c:v>
                  </c:pt>
                  <c:pt idx="2">
                    <c:v>Male </c:v>
                  </c:pt>
                  <c:pt idx="3">
                    <c:v>Female </c:v>
                  </c:pt>
                  <c:pt idx="4">
                    <c:v>Male </c:v>
                  </c:pt>
                  <c:pt idx="5">
                    <c:v>Female </c:v>
                  </c:pt>
                  <c:pt idx="6">
                    <c:v>Male </c:v>
                  </c:pt>
                  <c:pt idx="7">
                    <c:v>Female </c:v>
                  </c:pt>
                  <c:pt idx="8">
                    <c:v>Transgender</c:v>
                  </c:pt>
                </c:lvl>
                <c:lvl>
                  <c:pt idx="0">
                    <c:v>With sex worker</c:v>
                  </c:pt>
                  <c:pt idx="2">
                    <c:v>With client</c:v>
                  </c:pt>
                  <c:pt idx="4">
                    <c:v>With casual partner</c:v>
                  </c:pt>
                  <c:pt idx="6">
                    <c:v>With regular partner</c:v>
                  </c:pt>
                </c:lvl>
              </c:multiLvlStrCache>
            </c:multiLvlStrRef>
          </c:cat>
          <c:val>
            <c:numRef>
              <c:f>'MSM cnd use_Luang prabang'!$F$4:$F$12</c:f>
              <c:numCache>
                <c:formatCode>General</c:formatCode>
                <c:ptCount val="9"/>
                <c:pt idx="6">
                  <c:v>67</c:v>
                </c:pt>
                <c:pt idx="7">
                  <c:v>55</c:v>
                </c:pt>
                <c:pt idx="8">
                  <c:v>13</c:v>
                </c:pt>
              </c:numCache>
            </c:numRef>
          </c:val>
          <c:extLst>
            <c:ext xmlns:c16="http://schemas.microsoft.com/office/drawing/2014/chart" uri="{C3380CC4-5D6E-409C-BE32-E72D297353CC}">
              <c16:uniqueId val="{00000003-E66B-48D6-898E-1CE18F05BAE6}"/>
            </c:ext>
          </c:extLst>
        </c:ser>
        <c:dLbls>
          <c:showLegendKey val="0"/>
          <c:showVal val="0"/>
          <c:showCatName val="0"/>
          <c:showSerName val="0"/>
          <c:showPercent val="0"/>
          <c:showBubbleSize val="0"/>
        </c:dLbls>
        <c:gapWidth val="150"/>
        <c:overlap val="100"/>
        <c:axId val="134323584"/>
        <c:axId val="134333568"/>
      </c:barChart>
      <c:scatterChart>
        <c:scatterStyle val="lineMarker"/>
        <c:varyColors val="0"/>
        <c:ser>
          <c:idx val="4"/>
          <c:order val="4"/>
          <c:tx>
            <c:strRef>
              <c:f>'MSM cnd use_Luang prabang'!$L$2</c:f>
              <c:strCache>
                <c:ptCount val="1"/>
                <c:pt idx="0">
                  <c:v>t</c:v>
                </c:pt>
              </c:strCache>
            </c:strRef>
          </c:tx>
          <c:spPr>
            <a:ln w="19050">
              <a:solidFill>
                <a:srgbClr val="E31837"/>
              </a:solidFill>
              <a:prstDash val="dash"/>
            </a:ln>
          </c:spPr>
          <c:marker>
            <c:symbol val="none"/>
          </c:marker>
          <c:xVal>
            <c:numRef>
              <c:f>'MSM cnd use_Luang prabang'!$K$3:$K$4</c:f>
              <c:numCache>
                <c:formatCode>General</c:formatCode>
                <c:ptCount val="2"/>
                <c:pt idx="0">
                  <c:v>0</c:v>
                </c:pt>
                <c:pt idx="1">
                  <c:v>1</c:v>
                </c:pt>
              </c:numCache>
            </c:numRef>
          </c:xVal>
          <c:yVal>
            <c:numRef>
              <c:f>'MSM cnd use_Luang prabang'!$L$3:$L$4</c:f>
              <c:numCache>
                <c:formatCode>General</c:formatCode>
                <c:ptCount val="2"/>
                <c:pt idx="0">
                  <c:v>90</c:v>
                </c:pt>
                <c:pt idx="1">
                  <c:v>90</c:v>
                </c:pt>
              </c:numCache>
            </c:numRef>
          </c:yVal>
          <c:smooth val="0"/>
          <c:extLst>
            <c:ext xmlns:c16="http://schemas.microsoft.com/office/drawing/2014/chart" uri="{C3380CC4-5D6E-409C-BE32-E72D297353CC}">
              <c16:uniqueId val="{00000004-E66B-48D6-898E-1CE18F05BAE6}"/>
            </c:ext>
          </c:extLst>
        </c:ser>
        <c:dLbls>
          <c:showLegendKey val="0"/>
          <c:showVal val="0"/>
          <c:showCatName val="0"/>
          <c:showSerName val="0"/>
          <c:showPercent val="0"/>
          <c:showBubbleSize val="0"/>
        </c:dLbls>
        <c:axId val="134415104"/>
        <c:axId val="134335488"/>
      </c:scatterChart>
      <c:catAx>
        <c:axId val="134323584"/>
        <c:scaling>
          <c:orientation val="minMax"/>
        </c:scaling>
        <c:delete val="0"/>
        <c:axPos val="b"/>
        <c:numFmt formatCode="General" sourceLinked="0"/>
        <c:majorTickMark val="out"/>
        <c:minorTickMark val="none"/>
        <c:tickLblPos val="nextTo"/>
        <c:crossAx val="134333568"/>
        <c:crosses val="autoZero"/>
        <c:auto val="1"/>
        <c:lblAlgn val="ctr"/>
        <c:lblOffset val="100"/>
        <c:noMultiLvlLbl val="0"/>
      </c:catAx>
      <c:valAx>
        <c:axId val="134333568"/>
        <c:scaling>
          <c:orientation val="minMax"/>
          <c:max val="100"/>
          <c:min val="0"/>
        </c:scaling>
        <c:delete val="0"/>
        <c:axPos val="l"/>
        <c:title>
          <c:tx>
            <c:rich>
              <a:bodyPr rot="0" vert="horz"/>
              <a:lstStyle/>
              <a:p>
                <a:pPr>
                  <a:defRPr/>
                </a:pPr>
                <a:r>
                  <a:rPr lang="en-US" dirty="0"/>
                  <a:t>%</a:t>
                </a:r>
              </a:p>
            </c:rich>
          </c:tx>
          <c:layout>
            <c:manualLayout>
              <c:xMode val="edge"/>
              <c:yMode val="edge"/>
              <c:x val="8.4841792628620773E-3"/>
              <c:y val="4.2956172745241869E-2"/>
            </c:manualLayout>
          </c:layout>
          <c:overlay val="0"/>
        </c:title>
        <c:numFmt formatCode="General" sourceLinked="1"/>
        <c:majorTickMark val="out"/>
        <c:minorTickMark val="none"/>
        <c:tickLblPos val="nextTo"/>
        <c:crossAx val="134323584"/>
        <c:crosses val="autoZero"/>
        <c:crossBetween val="between"/>
        <c:majorUnit val="10"/>
      </c:valAx>
      <c:valAx>
        <c:axId val="134335488"/>
        <c:scaling>
          <c:orientation val="minMax"/>
          <c:max val="100"/>
          <c:min val="0"/>
        </c:scaling>
        <c:delete val="1"/>
        <c:axPos val="r"/>
        <c:numFmt formatCode="General" sourceLinked="1"/>
        <c:majorTickMark val="out"/>
        <c:minorTickMark val="none"/>
        <c:tickLblPos val="nextTo"/>
        <c:crossAx val="134415104"/>
        <c:crosses val="max"/>
        <c:crossBetween val="midCat"/>
        <c:majorUnit val="10"/>
      </c:valAx>
      <c:valAx>
        <c:axId val="134415104"/>
        <c:scaling>
          <c:orientation val="minMax"/>
          <c:max val="1"/>
          <c:min val="0"/>
        </c:scaling>
        <c:delete val="1"/>
        <c:axPos val="t"/>
        <c:numFmt formatCode="General" sourceLinked="1"/>
        <c:majorTickMark val="out"/>
        <c:minorTickMark val="none"/>
        <c:tickLblPos val="nextTo"/>
        <c:crossAx val="134335488"/>
        <c:crosses val="max"/>
        <c:crossBetween val="midCat"/>
        <c:majorUnit val="0.2"/>
      </c:valAx>
    </c:plotArea>
    <c:legend>
      <c:legendPos val="r"/>
      <c:legendEntry>
        <c:idx val="4"/>
        <c:delete val="1"/>
      </c:legendEntry>
      <c:layout>
        <c:manualLayout>
          <c:xMode val="edge"/>
          <c:yMode val="edge"/>
          <c:x val="0.7479222909636295"/>
          <c:y val="0.15473125641903457"/>
          <c:w val="0.23771534931250624"/>
          <c:h val="0.3790986559527164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3912948381453"/>
          <c:y val="0.11567165495308775"/>
          <c:w val="0.53686574803149612"/>
          <c:h val="0.83340237012893748"/>
        </c:manualLayout>
      </c:layout>
      <c:barChart>
        <c:barDir val="bar"/>
        <c:grouping val="clustered"/>
        <c:varyColors val="0"/>
        <c:ser>
          <c:idx val="0"/>
          <c:order val="0"/>
          <c:spPr>
            <a:solidFill>
              <a:srgbClr val="F78E1E"/>
            </a:solidFill>
            <a:ln>
              <a:noFill/>
            </a:ln>
            <a:effectLst>
              <a:outerShdw dist="20000" sx="1000" sy="1000" rotWithShape="0">
                <a:srgbClr val="000000"/>
              </a:outerShdw>
            </a:effectLst>
          </c:spPr>
          <c:invertIfNegative val="0"/>
          <c:dPt>
            <c:idx val="1"/>
            <c:invertIfNegative val="0"/>
            <c:bubble3D val="0"/>
            <c:spPr>
              <a:solidFill>
                <a:srgbClr val="88C540"/>
              </a:solidFill>
              <a:ln>
                <a:noFill/>
              </a:ln>
              <a:effectLst>
                <a:outerShdw dist="20000" sx="1000" sy="1000" rotWithShape="0">
                  <a:srgbClr val="000000"/>
                </a:outerShdw>
              </a:effectLst>
            </c:spPr>
            <c:extLst>
              <c:ext xmlns:c16="http://schemas.microsoft.com/office/drawing/2014/chart" uri="{C3380CC4-5D6E-409C-BE32-E72D297353CC}">
                <c16:uniqueId val="{00000001-0888-431B-8682-5DA65D45B2FA}"/>
              </c:ext>
            </c:extLst>
          </c:dPt>
          <c:dPt>
            <c:idx val="2"/>
            <c:invertIfNegative val="0"/>
            <c:bubble3D val="0"/>
            <c:spPr>
              <a:solidFill>
                <a:srgbClr val="E31837"/>
              </a:solidFill>
              <a:ln>
                <a:noFill/>
              </a:ln>
              <a:effectLst>
                <a:outerShdw dist="20000" sx="1000" sy="1000" rotWithShape="0">
                  <a:srgbClr val="000000"/>
                </a:outerShdw>
              </a:effectLst>
            </c:spPr>
            <c:extLst>
              <c:ext xmlns:c16="http://schemas.microsoft.com/office/drawing/2014/chart" uri="{C3380CC4-5D6E-409C-BE32-E72D297353CC}">
                <c16:uniqueId val="{00000003-0888-431B-8682-5DA65D45B2FA}"/>
              </c:ext>
            </c:extLst>
          </c:dPt>
          <c:dPt>
            <c:idx val="3"/>
            <c:invertIfNegative val="0"/>
            <c:bubble3D val="0"/>
            <c:spPr>
              <a:solidFill>
                <a:srgbClr val="E31837"/>
              </a:solidFill>
              <a:ln>
                <a:noFill/>
              </a:ln>
              <a:effectLst>
                <a:outerShdw dist="20000" sx="1000" sy="1000" rotWithShape="0">
                  <a:srgbClr val="000000"/>
                </a:outerShdw>
              </a:effectLst>
            </c:spPr>
            <c:extLst>
              <c:ext xmlns:c16="http://schemas.microsoft.com/office/drawing/2014/chart" uri="{C3380CC4-5D6E-409C-BE32-E72D297353CC}">
                <c16:uniqueId val="{00000005-0888-431B-8682-5DA65D45B2F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 consist cndm use_luang p'!$A$2:$A$5</c:f>
              <c:strCache>
                <c:ptCount val="4"/>
                <c:pt idx="0">
                  <c:v>With male clients</c:v>
                </c:pt>
                <c:pt idx="1">
                  <c:v>With casual male partners</c:v>
                </c:pt>
                <c:pt idx="2">
                  <c:v>With male sex workers (MSW)</c:v>
                </c:pt>
                <c:pt idx="3">
                  <c:v>With female sex workers (FSW)</c:v>
                </c:pt>
              </c:strCache>
            </c:strRef>
          </c:cat>
          <c:val>
            <c:numRef>
              <c:f>'MSM consist cndm use_luang p'!$B$2:$B$5</c:f>
              <c:numCache>
                <c:formatCode>General</c:formatCode>
                <c:ptCount val="4"/>
                <c:pt idx="0">
                  <c:v>40</c:v>
                </c:pt>
                <c:pt idx="1">
                  <c:v>37</c:v>
                </c:pt>
                <c:pt idx="2">
                  <c:v>51</c:v>
                </c:pt>
                <c:pt idx="3">
                  <c:v>30</c:v>
                </c:pt>
              </c:numCache>
            </c:numRef>
          </c:val>
          <c:extLst>
            <c:ext xmlns:c16="http://schemas.microsoft.com/office/drawing/2014/chart" uri="{C3380CC4-5D6E-409C-BE32-E72D297353CC}">
              <c16:uniqueId val="{00000006-0888-431B-8682-5DA65D45B2FA}"/>
            </c:ext>
          </c:extLst>
        </c:ser>
        <c:dLbls>
          <c:showLegendKey val="0"/>
          <c:showVal val="0"/>
          <c:showCatName val="0"/>
          <c:showSerName val="0"/>
          <c:showPercent val="0"/>
          <c:showBubbleSize val="0"/>
        </c:dLbls>
        <c:gapWidth val="150"/>
        <c:axId val="134891008"/>
        <c:axId val="134892544"/>
      </c:barChart>
      <c:scatterChart>
        <c:scatterStyle val="lineMarker"/>
        <c:varyColors val="0"/>
        <c:ser>
          <c:idx val="1"/>
          <c:order val="1"/>
          <c:tx>
            <c:strRef>
              <c:f>'MSM consist cndm use_luang p'!$J$2</c:f>
              <c:strCache>
                <c:ptCount val="1"/>
                <c:pt idx="0">
                  <c:v>t</c:v>
                </c:pt>
              </c:strCache>
            </c:strRef>
          </c:tx>
          <c:spPr>
            <a:ln w="19050">
              <a:solidFill>
                <a:srgbClr val="E31837"/>
              </a:solidFill>
              <a:prstDash val="dash"/>
            </a:ln>
          </c:spPr>
          <c:marker>
            <c:symbol val="none"/>
          </c:marker>
          <c:xVal>
            <c:numRef>
              <c:f>'MSM consist cndm use_luang p'!$I$3:$I$4</c:f>
              <c:numCache>
                <c:formatCode>General</c:formatCode>
                <c:ptCount val="2"/>
                <c:pt idx="0">
                  <c:v>90</c:v>
                </c:pt>
                <c:pt idx="1">
                  <c:v>90</c:v>
                </c:pt>
              </c:numCache>
            </c:numRef>
          </c:xVal>
          <c:yVal>
            <c:numRef>
              <c:f>'MSM consist cndm use_luang p'!$J$3:$J$4</c:f>
              <c:numCache>
                <c:formatCode>General</c:formatCode>
                <c:ptCount val="2"/>
                <c:pt idx="0">
                  <c:v>0</c:v>
                </c:pt>
                <c:pt idx="1">
                  <c:v>1</c:v>
                </c:pt>
              </c:numCache>
            </c:numRef>
          </c:yVal>
          <c:smooth val="0"/>
          <c:extLst>
            <c:ext xmlns:c16="http://schemas.microsoft.com/office/drawing/2014/chart" uri="{C3380CC4-5D6E-409C-BE32-E72D297353CC}">
              <c16:uniqueId val="{00000007-0888-431B-8682-5DA65D45B2FA}"/>
            </c:ext>
          </c:extLst>
        </c:ser>
        <c:dLbls>
          <c:showLegendKey val="0"/>
          <c:showVal val="0"/>
          <c:showCatName val="0"/>
          <c:showSerName val="0"/>
          <c:showPercent val="0"/>
          <c:showBubbleSize val="0"/>
        </c:dLbls>
        <c:axId val="134916736"/>
        <c:axId val="134915200"/>
      </c:scatterChart>
      <c:catAx>
        <c:axId val="134891008"/>
        <c:scaling>
          <c:orientation val="maxMin"/>
        </c:scaling>
        <c:delete val="0"/>
        <c:axPos val="l"/>
        <c:numFmt formatCode="General" sourceLinked="1"/>
        <c:majorTickMark val="out"/>
        <c:minorTickMark val="none"/>
        <c:tickLblPos val="nextTo"/>
        <c:crossAx val="134892544"/>
        <c:crosses val="autoZero"/>
        <c:auto val="1"/>
        <c:lblAlgn val="ctr"/>
        <c:lblOffset val="100"/>
        <c:noMultiLvlLbl val="0"/>
      </c:catAx>
      <c:valAx>
        <c:axId val="134892544"/>
        <c:scaling>
          <c:orientation val="minMax"/>
          <c:max val="100"/>
          <c:min val="0"/>
        </c:scaling>
        <c:delete val="0"/>
        <c:axPos val="t"/>
        <c:title>
          <c:tx>
            <c:rich>
              <a:bodyPr/>
              <a:lstStyle/>
              <a:p>
                <a:pPr>
                  <a:defRPr/>
                </a:pPr>
                <a:r>
                  <a:rPr lang="en-US" dirty="0"/>
                  <a:t>%</a:t>
                </a:r>
              </a:p>
            </c:rich>
          </c:tx>
          <c:layout>
            <c:manualLayout>
              <c:xMode val="edge"/>
              <c:yMode val="edge"/>
              <c:x val="0.93114422572178479"/>
              <c:y val="3.8733169761480397E-2"/>
            </c:manualLayout>
          </c:layout>
          <c:overlay val="0"/>
        </c:title>
        <c:numFmt formatCode="General" sourceLinked="1"/>
        <c:majorTickMark val="out"/>
        <c:minorTickMark val="none"/>
        <c:tickLblPos val="nextTo"/>
        <c:crossAx val="134891008"/>
        <c:crosses val="autoZero"/>
        <c:crossBetween val="between"/>
        <c:majorUnit val="10"/>
      </c:valAx>
      <c:valAx>
        <c:axId val="134915200"/>
        <c:scaling>
          <c:orientation val="minMax"/>
          <c:max val="1"/>
          <c:min val="0"/>
        </c:scaling>
        <c:delete val="1"/>
        <c:axPos val="r"/>
        <c:numFmt formatCode="General" sourceLinked="1"/>
        <c:majorTickMark val="out"/>
        <c:minorTickMark val="none"/>
        <c:tickLblPos val="nextTo"/>
        <c:crossAx val="134916736"/>
        <c:crosses val="max"/>
        <c:crossBetween val="midCat"/>
        <c:majorUnit val="0.2"/>
      </c:valAx>
      <c:valAx>
        <c:axId val="134916736"/>
        <c:scaling>
          <c:orientation val="minMax"/>
        </c:scaling>
        <c:delete val="1"/>
        <c:axPos val="b"/>
        <c:numFmt formatCode="General" sourceLinked="1"/>
        <c:majorTickMark val="out"/>
        <c:minorTickMark val="none"/>
        <c:tickLblPos val="nextTo"/>
        <c:crossAx val="134915200"/>
        <c:crosses val="autoZero"/>
        <c:crossBetween val="midCat"/>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0364691255699"/>
          <c:y val="0.10574468085106382"/>
          <c:w val="0.87992633124249309"/>
          <c:h val="0.70386496900653372"/>
        </c:manualLayout>
      </c:layout>
      <c:barChart>
        <c:barDir val="col"/>
        <c:grouping val="clustered"/>
        <c:varyColors val="0"/>
        <c:ser>
          <c:idx val="0"/>
          <c:order val="0"/>
          <c:tx>
            <c:strRef>
              <c:f>'TG_condom use'!$B$2</c:f>
              <c:strCache>
                <c:ptCount val="1"/>
                <c:pt idx="0">
                  <c:v>2010</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use'!$A$3:$A$6</c:f>
              <c:strCache>
                <c:ptCount val="4"/>
                <c:pt idx="0">
                  <c:v>With sex worker</c:v>
                </c:pt>
                <c:pt idx="1">
                  <c:v>With client</c:v>
                </c:pt>
                <c:pt idx="2">
                  <c:v>With casual partner</c:v>
                </c:pt>
                <c:pt idx="3">
                  <c:v>With regular partner</c:v>
                </c:pt>
              </c:strCache>
            </c:strRef>
          </c:cat>
          <c:val>
            <c:numRef>
              <c:f>'TG_condom use'!$B$3:$B$6</c:f>
              <c:numCache>
                <c:formatCode>0</c:formatCode>
                <c:ptCount val="4"/>
                <c:pt idx="0">
                  <c:v>65.3</c:v>
                </c:pt>
                <c:pt idx="1">
                  <c:v>58.4</c:v>
                </c:pt>
                <c:pt idx="2">
                  <c:v>55.2</c:v>
                </c:pt>
                <c:pt idx="3">
                  <c:v>48.1</c:v>
                </c:pt>
              </c:numCache>
            </c:numRef>
          </c:val>
          <c:extLst>
            <c:ext xmlns:c16="http://schemas.microsoft.com/office/drawing/2014/chart" uri="{C3380CC4-5D6E-409C-BE32-E72D297353CC}">
              <c16:uniqueId val="{00000000-ABFC-4327-A31B-48E2885AA39C}"/>
            </c:ext>
          </c:extLst>
        </c:ser>
        <c:ser>
          <c:idx val="1"/>
          <c:order val="1"/>
          <c:tx>
            <c:strRef>
              <c:f>'TG_condom use'!$C$2</c:f>
              <c:strCache>
                <c:ptCount val="1"/>
                <c:pt idx="0">
                  <c:v>2012</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'TG_condom use'!$A$3:$A$6</c:f>
              <c:strCache>
                <c:ptCount val="4"/>
                <c:pt idx="0">
                  <c:v>With sex worker</c:v>
                </c:pt>
                <c:pt idx="1">
                  <c:v>With client</c:v>
                </c:pt>
                <c:pt idx="2">
                  <c:v>With casual partner</c:v>
                </c:pt>
                <c:pt idx="3">
                  <c:v>With regular partner</c:v>
                </c:pt>
              </c:strCache>
            </c:strRef>
          </c:cat>
          <c:val>
            <c:numRef>
              <c:f>'TG_condom use'!$C$3:$C$6</c:f>
              <c:numCache>
                <c:formatCode>0</c:formatCode>
                <c:ptCount val="4"/>
                <c:pt idx="0">
                  <c:v>77.2</c:v>
                </c:pt>
                <c:pt idx="1">
                  <c:v>73.7</c:v>
                </c:pt>
                <c:pt idx="2">
                  <c:v>70</c:v>
                </c:pt>
                <c:pt idx="3">
                  <c:v>66.7</c:v>
                </c:pt>
              </c:numCache>
            </c:numRef>
          </c:val>
          <c:extLst>
            <c:ext xmlns:c16="http://schemas.microsoft.com/office/drawing/2014/chart" uri="{C3380CC4-5D6E-409C-BE32-E72D297353CC}">
              <c16:uniqueId val="{00000001-ABFC-4327-A31B-48E2885AA39C}"/>
            </c:ext>
          </c:extLst>
        </c:ser>
        <c:dLbls>
          <c:showLegendKey val="0"/>
          <c:showVal val="0"/>
          <c:showCatName val="0"/>
          <c:showSerName val="0"/>
          <c:showPercent val="0"/>
          <c:showBubbleSize val="0"/>
        </c:dLbls>
        <c:gapWidth val="150"/>
        <c:axId val="135378432"/>
        <c:axId val="135379968"/>
      </c:barChart>
      <c:scatterChart>
        <c:scatterStyle val="lineMarker"/>
        <c:varyColors val="0"/>
        <c:ser>
          <c:idx val="2"/>
          <c:order val="2"/>
          <c:tx>
            <c:strRef>
              <c:f>'TG_condom use'!$I$2</c:f>
              <c:strCache>
                <c:ptCount val="1"/>
                <c:pt idx="0">
                  <c:v>t</c:v>
                </c:pt>
              </c:strCache>
            </c:strRef>
          </c:tx>
          <c:spPr>
            <a:ln w="19050">
              <a:solidFill>
                <a:srgbClr val="F78E1E"/>
              </a:solidFill>
              <a:prstDash val="dash"/>
            </a:ln>
          </c:spPr>
          <c:marker>
            <c:symbol val="none"/>
          </c:marker>
          <c:xVal>
            <c:numRef>
              <c:f>'TG_condom use'!$H$3:$H$4</c:f>
              <c:numCache>
                <c:formatCode>General</c:formatCode>
                <c:ptCount val="2"/>
                <c:pt idx="0">
                  <c:v>0</c:v>
                </c:pt>
                <c:pt idx="1">
                  <c:v>1</c:v>
                </c:pt>
              </c:numCache>
            </c:numRef>
          </c:xVal>
          <c:yVal>
            <c:numRef>
              <c:f>'TG_condom use'!$I$3:$I$4</c:f>
              <c:numCache>
                <c:formatCode>General</c:formatCode>
                <c:ptCount val="2"/>
                <c:pt idx="0">
                  <c:v>90</c:v>
                </c:pt>
                <c:pt idx="1">
                  <c:v>90</c:v>
                </c:pt>
              </c:numCache>
            </c:numRef>
          </c:yVal>
          <c:smooth val="0"/>
          <c:extLst>
            <c:ext xmlns:c16="http://schemas.microsoft.com/office/drawing/2014/chart" uri="{C3380CC4-5D6E-409C-BE32-E72D297353CC}">
              <c16:uniqueId val="{00000002-ABFC-4327-A31B-48E2885AA39C}"/>
            </c:ext>
          </c:extLst>
        </c:ser>
        <c:dLbls>
          <c:showLegendKey val="0"/>
          <c:showVal val="0"/>
          <c:showCatName val="0"/>
          <c:showSerName val="0"/>
          <c:showPercent val="0"/>
          <c:showBubbleSize val="0"/>
        </c:dLbls>
        <c:axId val="135383680"/>
        <c:axId val="135382144"/>
      </c:scatterChart>
      <c:catAx>
        <c:axId val="135378432"/>
        <c:scaling>
          <c:orientation val="minMax"/>
        </c:scaling>
        <c:delete val="0"/>
        <c:axPos val="b"/>
        <c:numFmt formatCode="General" sourceLinked="1"/>
        <c:majorTickMark val="out"/>
        <c:minorTickMark val="none"/>
        <c:tickLblPos val="nextTo"/>
        <c:crossAx val="135379968"/>
        <c:crosses val="autoZero"/>
        <c:auto val="1"/>
        <c:lblAlgn val="ctr"/>
        <c:lblOffset val="100"/>
        <c:noMultiLvlLbl val="0"/>
      </c:catAx>
      <c:valAx>
        <c:axId val="135379968"/>
        <c:scaling>
          <c:orientation val="minMax"/>
          <c:max val="100"/>
          <c:min val="0"/>
        </c:scaling>
        <c:delete val="0"/>
        <c:axPos val="l"/>
        <c:title>
          <c:tx>
            <c:rich>
              <a:bodyPr rot="0" vert="horz"/>
              <a:lstStyle/>
              <a:p>
                <a:pPr>
                  <a:defRPr/>
                </a:pPr>
                <a:r>
                  <a:rPr lang="en-GB"/>
                  <a:t>%</a:t>
                </a:r>
              </a:p>
            </c:rich>
          </c:tx>
          <c:layout>
            <c:manualLayout>
              <c:xMode val="edge"/>
              <c:yMode val="edge"/>
              <c:x val="2.0463865284166213E-2"/>
              <c:y val="7.9196644537079919E-2"/>
            </c:manualLayout>
          </c:layout>
          <c:overlay val="0"/>
        </c:title>
        <c:numFmt formatCode="0" sourceLinked="1"/>
        <c:majorTickMark val="out"/>
        <c:minorTickMark val="none"/>
        <c:tickLblPos val="nextTo"/>
        <c:crossAx val="135378432"/>
        <c:crosses val="autoZero"/>
        <c:crossBetween val="between"/>
        <c:majorUnit val="10"/>
      </c:valAx>
      <c:valAx>
        <c:axId val="135382144"/>
        <c:scaling>
          <c:orientation val="minMax"/>
          <c:max val="100"/>
          <c:min val="0"/>
        </c:scaling>
        <c:delete val="1"/>
        <c:axPos val="r"/>
        <c:numFmt formatCode="General" sourceLinked="1"/>
        <c:majorTickMark val="out"/>
        <c:minorTickMark val="none"/>
        <c:tickLblPos val="nextTo"/>
        <c:crossAx val="135383680"/>
        <c:crosses val="max"/>
        <c:crossBetween val="midCat"/>
        <c:majorUnit val="10"/>
      </c:valAx>
      <c:valAx>
        <c:axId val="135383680"/>
        <c:scaling>
          <c:orientation val="minMax"/>
          <c:max val="1"/>
          <c:min val="0"/>
        </c:scaling>
        <c:delete val="1"/>
        <c:axPos val="t"/>
        <c:numFmt formatCode="General" sourceLinked="1"/>
        <c:majorTickMark val="out"/>
        <c:minorTickMark val="none"/>
        <c:tickLblPos val="nextTo"/>
        <c:crossAx val="135382144"/>
        <c:crosses val="max"/>
        <c:crossBetween val="midCat"/>
        <c:majorUnit val="0.2"/>
      </c:valAx>
    </c:plotArea>
    <c:legend>
      <c:legendPos val="t"/>
      <c:legendEntry>
        <c:idx val="2"/>
        <c:delete val="1"/>
      </c:legendEntry>
      <c:layout>
        <c:manualLayout>
          <c:xMode val="edge"/>
          <c:yMode val="edge"/>
          <c:x val="0.34610677996933553"/>
          <c:y val="1.9607843137254902E-2"/>
          <c:w val="0.38699423091915491"/>
          <c:h val="7.0207915187072201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899296241815925"/>
          <c:y val="0.15597222222222223"/>
          <c:w val="0.60564993621607355"/>
          <c:h val="0.79310185185185189"/>
        </c:manualLayout>
      </c:layout>
      <c:barChart>
        <c:barDir val="bar"/>
        <c:grouping val="clustered"/>
        <c:varyColors val="0"/>
        <c:ser>
          <c:idx val="0"/>
          <c:order val="0"/>
          <c:tx>
            <c:strRef>
              <c:f>'TG_consist cndm use'!$B$2</c:f>
              <c:strCache>
                <c:ptCount val="1"/>
                <c:pt idx="0">
                  <c:v>2010</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'TG_consist cndm use'!$A$3:$A$6</c:f>
              <c:strCache>
                <c:ptCount val="4"/>
                <c:pt idx="0">
                  <c:v>With sex workers</c:v>
                </c:pt>
                <c:pt idx="1">
                  <c:v>With clients</c:v>
                </c:pt>
                <c:pt idx="2">
                  <c:v>With casual partners</c:v>
                </c:pt>
                <c:pt idx="3">
                  <c:v>With regular partners</c:v>
                </c:pt>
              </c:strCache>
            </c:strRef>
          </c:cat>
          <c:val>
            <c:numRef>
              <c:f>'TG_consist cndm use'!$B$3:$B$6</c:f>
              <c:numCache>
                <c:formatCode>0</c:formatCode>
                <c:ptCount val="4"/>
                <c:pt idx="0">
                  <c:v>62.2</c:v>
                </c:pt>
                <c:pt idx="1">
                  <c:v>58.4</c:v>
                </c:pt>
                <c:pt idx="2">
                  <c:v>47.9</c:v>
                </c:pt>
                <c:pt idx="3">
                  <c:v>42.4</c:v>
                </c:pt>
              </c:numCache>
            </c:numRef>
          </c:val>
          <c:extLst>
            <c:ext xmlns:c16="http://schemas.microsoft.com/office/drawing/2014/chart" uri="{C3380CC4-5D6E-409C-BE32-E72D297353CC}">
              <c16:uniqueId val="{00000000-02A0-48D7-ABD6-16563AC628D0}"/>
            </c:ext>
          </c:extLst>
        </c:ser>
        <c:ser>
          <c:idx val="1"/>
          <c:order val="1"/>
          <c:tx>
            <c:strRef>
              <c:f>'TG_consist cndm use'!$C$2</c:f>
              <c:strCache>
                <c:ptCount val="1"/>
                <c:pt idx="0">
                  <c:v>2012</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'TG_consist cndm use'!$A$3:$A$6</c:f>
              <c:strCache>
                <c:ptCount val="4"/>
                <c:pt idx="0">
                  <c:v>With sex workers</c:v>
                </c:pt>
                <c:pt idx="1">
                  <c:v>With clients</c:v>
                </c:pt>
                <c:pt idx="2">
                  <c:v>With casual partners</c:v>
                </c:pt>
                <c:pt idx="3">
                  <c:v>With regular partners</c:v>
                </c:pt>
              </c:strCache>
            </c:strRef>
          </c:cat>
          <c:val>
            <c:numRef>
              <c:f>'TG_consist cndm use'!$C$3:$C$6</c:f>
              <c:numCache>
                <c:formatCode>0</c:formatCode>
                <c:ptCount val="4"/>
                <c:pt idx="0">
                  <c:v>66.3</c:v>
                </c:pt>
                <c:pt idx="1">
                  <c:v>69.2</c:v>
                </c:pt>
                <c:pt idx="2">
                  <c:v>59.8</c:v>
                </c:pt>
                <c:pt idx="3">
                  <c:v>58.4</c:v>
                </c:pt>
              </c:numCache>
            </c:numRef>
          </c:val>
          <c:extLst>
            <c:ext xmlns:c16="http://schemas.microsoft.com/office/drawing/2014/chart" uri="{C3380CC4-5D6E-409C-BE32-E72D297353CC}">
              <c16:uniqueId val="{00000001-02A0-48D7-ABD6-16563AC628D0}"/>
            </c:ext>
          </c:extLst>
        </c:ser>
        <c:dLbls>
          <c:showLegendKey val="0"/>
          <c:showVal val="0"/>
          <c:showCatName val="0"/>
          <c:showSerName val="0"/>
          <c:showPercent val="0"/>
          <c:showBubbleSize val="0"/>
        </c:dLbls>
        <c:gapWidth val="150"/>
        <c:axId val="135543424"/>
        <c:axId val="135549312"/>
      </c:barChart>
      <c:catAx>
        <c:axId val="135543424"/>
        <c:scaling>
          <c:orientation val="maxMin"/>
        </c:scaling>
        <c:delete val="0"/>
        <c:axPos val="l"/>
        <c:numFmt formatCode="General" sourceLinked="1"/>
        <c:majorTickMark val="out"/>
        <c:minorTickMark val="none"/>
        <c:tickLblPos val="nextTo"/>
        <c:crossAx val="135549312"/>
        <c:crosses val="autoZero"/>
        <c:auto val="1"/>
        <c:lblAlgn val="ctr"/>
        <c:lblOffset val="100"/>
        <c:noMultiLvlLbl val="0"/>
      </c:catAx>
      <c:valAx>
        <c:axId val="135549312"/>
        <c:scaling>
          <c:orientation val="minMax"/>
          <c:max val="100"/>
        </c:scaling>
        <c:delete val="0"/>
        <c:axPos val="t"/>
        <c:title>
          <c:tx>
            <c:rich>
              <a:bodyPr/>
              <a:lstStyle/>
              <a:p>
                <a:pPr>
                  <a:defRPr/>
                </a:pPr>
                <a:r>
                  <a:rPr lang="en-GB"/>
                  <a:t>%</a:t>
                </a:r>
              </a:p>
            </c:rich>
          </c:tx>
          <c:layout>
            <c:manualLayout>
              <c:xMode val="edge"/>
              <c:yMode val="edge"/>
              <c:x val="0.92696975028959372"/>
              <c:y val="4.1666666666666664E-2"/>
            </c:manualLayout>
          </c:layout>
          <c:overlay val="0"/>
        </c:title>
        <c:numFmt formatCode="0" sourceLinked="1"/>
        <c:majorTickMark val="out"/>
        <c:minorTickMark val="none"/>
        <c:tickLblPos val="nextTo"/>
        <c:crossAx val="135543424"/>
        <c:crosses val="autoZero"/>
        <c:crossBetween val="between"/>
        <c:majorUnit val="20"/>
      </c:valAx>
    </c:plotArea>
    <c:legend>
      <c:legendPos val="r"/>
      <c:layout>
        <c:manualLayout>
          <c:xMode val="edge"/>
          <c:yMode val="edge"/>
          <c:x val="0.86924353729526826"/>
          <c:y val="0.34607383316215906"/>
          <c:w val="9.5374418979750436E-2"/>
          <c:h val="0.2101655562285483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1444906966245"/>
          <c:y val="0.14539771058556042"/>
          <c:w val="0.88006339334971651"/>
          <c:h val="0.53293937221599619"/>
        </c:manualLayout>
      </c:layout>
      <c:barChart>
        <c:barDir val="col"/>
        <c:grouping val="clustered"/>
        <c:varyColors val="0"/>
        <c:ser>
          <c:idx val="0"/>
          <c:order val="0"/>
          <c:tx>
            <c:strRef>
              <c:f>'Service women_cndm use'!$B$2</c:f>
              <c:strCache>
                <c:ptCount val="1"/>
                <c:pt idx="0">
                  <c:v>2008</c:v>
                </c:pt>
              </c:strCache>
            </c:strRef>
          </c:tx>
          <c:spPr>
            <a:solidFill>
              <a:srgbClr val="F78E1E"/>
            </a:solidFill>
            <a:ln>
              <a:noFill/>
            </a:ln>
            <a:effectLst>
              <a:outerShdw sx="1000" sy="1000" rotWithShape="0">
                <a:srgbClr val="000000"/>
              </a:outerShdw>
            </a:effectLst>
          </c:spPr>
          <c:invertIfNegative val="0"/>
          <c:dPt>
            <c:idx val="0"/>
            <c:invertIfNegative val="0"/>
            <c:bubble3D val="0"/>
            <c:spPr>
              <a:pattFill prst="dkUpDiag">
                <a:fgClr>
                  <a:srgbClr val="F78E1E"/>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FCC7-4565-9D90-B17BC293F1F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C7-4565-9D90-B17BC293F1F3}"/>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'Service women_cndm use'!$A$3:$A$11</c:f>
              <c:strCache>
                <c:ptCount val="9"/>
                <c:pt idx="0">
                  <c:v>Lao PDR</c:v>
                </c:pt>
                <c:pt idx="1">
                  <c:v>Vientiane</c:v>
                </c:pt>
                <c:pt idx="2">
                  <c:v>Luang Namtha</c:v>
                </c:pt>
                <c:pt idx="3">
                  <c:v>Bokeo</c:v>
                </c:pt>
                <c:pt idx="4">
                  <c:v>Savannakhet</c:v>
                </c:pt>
                <c:pt idx="5">
                  <c:v>Champassak</c:v>
                </c:pt>
                <c:pt idx="6">
                  <c:v>Luang Prabang</c:v>
                </c:pt>
                <c:pt idx="7">
                  <c:v>Saravane</c:v>
                </c:pt>
                <c:pt idx="8">
                  <c:v>Attapeu</c:v>
                </c:pt>
              </c:strCache>
            </c:strRef>
          </c:cat>
          <c:val>
            <c:numRef>
              <c:f>'Service women_cndm use'!$B$3:$B$11</c:f>
              <c:numCache>
                <c:formatCode>General</c:formatCode>
                <c:ptCount val="9"/>
                <c:pt idx="0">
                  <c:v>95</c:v>
                </c:pt>
                <c:pt idx="1">
                  <c:v>95</c:v>
                </c:pt>
                <c:pt idx="2">
                  <c:v>94</c:v>
                </c:pt>
                <c:pt idx="3">
                  <c:v>95</c:v>
                </c:pt>
                <c:pt idx="4">
                  <c:v>98</c:v>
                </c:pt>
                <c:pt idx="5">
                  <c:v>97</c:v>
                </c:pt>
                <c:pt idx="6">
                  <c:v>88</c:v>
                </c:pt>
              </c:numCache>
            </c:numRef>
          </c:val>
          <c:extLst>
            <c:ext xmlns:c16="http://schemas.microsoft.com/office/drawing/2014/chart" uri="{C3380CC4-5D6E-409C-BE32-E72D297353CC}">
              <c16:uniqueId val="{00000002-FCC7-4565-9D90-B17BC293F1F3}"/>
            </c:ext>
          </c:extLst>
        </c:ser>
        <c:ser>
          <c:idx val="1"/>
          <c:order val="1"/>
          <c:tx>
            <c:strRef>
              <c:f>'Service women_cndm use'!$C$2</c:f>
              <c:strCache>
                <c:ptCount val="1"/>
                <c:pt idx="0">
                  <c:v>2009</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FCC7-4565-9D90-B17BC293F1F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C7-4565-9D90-B17BC293F1F3}"/>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'Service women_cndm use'!$A$3:$A$11</c:f>
              <c:strCache>
                <c:ptCount val="9"/>
                <c:pt idx="0">
                  <c:v>Lao PDR</c:v>
                </c:pt>
                <c:pt idx="1">
                  <c:v>Vientiane</c:v>
                </c:pt>
                <c:pt idx="2">
                  <c:v>Luang Namtha</c:v>
                </c:pt>
                <c:pt idx="3">
                  <c:v>Bokeo</c:v>
                </c:pt>
                <c:pt idx="4">
                  <c:v>Savannakhet</c:v>
                </c:pt>
                <c:pt idx="5">
                  <c:v>Champassak</c:v>
                </c:pt>
                <c:pt idx="6">
                  <c:v>Luang Prabang</c:v>
                </c:pt>
                <c:pt idx="7">
                  <c:v>Saravane</c:v>
                </c:pt>
                <c:pt idx="8">
                  <c:v>Attapeu</c:v>
                </c:pt>
              </c:strCache>
            </c:strRef>
          </c:cat>
          <c:val>
            <c:numRef>
              <c:f>'Service women_cndm use'!$C$3:$C$11</c:f>
              <c:numCache>
                <c:formatCode>General</c:formatCode>
                <c:ptCount val="9"/>
                <c:pt idx="0">
                  <c:v>97</c:v>
                </c:pt>
                <c:pt idx="1">
                  <c:v>95</c:v>
                </c:pt>
                <c:pt idx="2">
                  <c:v>98</c:v>
                </c:pt>
                <c:pt idx="3">
                  <c:v>97</c:v>
                </c:pt>
                <c:pt idx="7">
                  <c:v>97</c:v>
                </c:pt>
                <c:pt idx="8">
                  <c:v>98</c:v>
                </c:pt>
              </c:numCache>
            </c:numRef>
          </c:val>
          <c:extLst>
            <c:ext xmlns:c16="http://schemas.microsoft.com/office/drawing/2014/chart" uri="{C3380CC4-5D6E-409C-BE32-E72D297353CC}">
              <c16:uniqueId val="{00000005-FCC7-4565-9D90-B17BC293F1F3}"/>
            </c:ext>
          </c:extLst>
        </c:ser>
        <c:ser>
          <c:idx val="2"/>
          <c:order val="2"/>
          <c:tx>
            <c:strRef>
              <c:f>'Service women_cndm use'!$D$2</c:f>
              <c:strCache>
                <c:ptCount val="1"/>
                <c:pt idx="0">
                  <c:v>2011</c:v>
                </c:pt>
              </c:strCache>
            </c:strRef>
          </c:tx>
          <c:spPr>
            <a:solidFill>
              <a:srgbClr val="00AEEF"/>
            </a:solidFill>
            <a:ln>
              <a:noFill/>
            </a:ln>
            <a:effectLst>
              <a:outerShdw dist="20000"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7-FCC7-4565-9D90-B17BC293F1F3}"/>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C7-4565-9D90-B17BC293F1F3}"/>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'Service women_cndm use'!$A$3:$A$11</c:f>
              <c:strCache>
                <c:ptCount val="9"/>
                <c:pt idx="0">
                  <c:v>Lao PDR</c:v>
                </c:pt>
                <c:pt idx="1">
                  <c:v>Vientiane</c:v>
                </c:pt>
                <c:pt idx="2">
                  <c:v>Luang Namtha</c:v>
                </c:pt>
                <c:pt idx="3">
                  <c:v>Bokeo</c:v>
                </c:pt>
                <c:pt idx="4">
                  <c:v>Savannakhet</c:v>
                </c:pt>
                <c:pt idx="5">
                  <c:v>Champassak</c:v>
                </c:pt>
                <c:pt idx="6">
                  <c:v>Luang Prabang</c:v>
                </c:pt>
                <c:pt idx="7">
                  <c:v>Saravane</c:v>
                </c:pt>
                <c:pt idx="8">
                  <c:v>Attapeu</c:v>
                </c:pt>
              </c:strCache>
            </c:strRef>
          </c:cat>
          <c:val>
            <c:numRef>
              <c:f>'Service women_cndm use'!$D$3:$D$11</c:f>
              <c:numCache>
                <c:formatCode>General</c:formatCode>
                <c:ptCount val="9"/>
                <c:pt idx="0">
                  <c:v>92</c:v>
                </c:pt>
                <c:pt idx="1">
                  <c:v>93</c:v>
                </c:pt>
                <c:pt idx="2">
                  <c:v>88</c:v>
                </c:pt>
                <c:pt idx="3">
                  <c:v>93</c:v>
                </c:pt>
                <c:pt idx="4">
                  <c:v>96</c:v>
                </c:pt>
                <c:pt idx="5">
                  <c:v>95</c:v>
                </c:pt>
                <c:pt idx="6">
                  <c:v>86</c:v>
                </c:pt>
              </c:numCache>
            </c:numRef>
          </c:val>
          <c:extLst>
            <c:ext xmlns:c16="http://schemas.microsoft.com/office/drawing/2014/chart" uri="{C3380CC4-5D6E-409C-BE32-E72D297353CC}">
              <c16:uniqueId val="{00000008-FCC7-4565-9D90-B17BC293F1F3}"/>
            </c:ext>
          </c:extLst>
        </c:ser>
        <c:dLbls>
          <c:showLegendKey val="0"/>
          <c:showVal val="0"/>
          <c:showCatName val="0"/>
          <c:showSerName val="0"/>
          <c:showPercent val="0"/>
          <c:showBubbleSize val="0"/>
        </c:dLbls>
        <c:gapWidth val="150"/>
        <c:axId val="135734016"/>
        <c:axId val="135735552"/>
      </c:barChart>
      <c:scatterChart>
        <c:scatterStyle val="lineMarker"/>
        <c:varyColors val="0"/>
        <c:ser>
          <c:idx val="3"/>
          <c:order val="3"/>
          <c:tx>
            <c:strRef>
              <c:f>'Service women_cndm use'!$J$2</c:f>
              <c:strCache>
                <c:ptCount val="1"/>
                <c:pt idx="0">
                  <c:v>t</c:v>
                </c:pt>
              </c:strCache>
            </c:strRef>
          </c:tx>
          <c:spPr>
            <a:ln w="19050">
              <a:solidFill>
                <a:srgbClr val="E31837"/>
              </a:solidFill>
              <a:prstDash val="dash"/>
            </a:ln>
          </c:spPr>
          <c:marker>
            <c:symbol val="none"/>
          </c:marker>
          <c:xVal>
            <c:numRef>
              <c:f>'Service women_cndm use'!$I$3:$I$4</c:f>
              <c:numCache>
                <c:formatCode>General</c:formatCode>
                <c:ptCount val="2"/>
                <c:pt idx="0">
                  <c:v>0</c:v>
                </c:pt>
                <c:pt idx="1">
                  <c:v>1</c:v>
                </c:pt>
              </c:numCache>
            </c:numRef>
          </c:xVal>
          <c:yVal>
            <c:numRef>
              <c:f>'Service women_cndm use'!$J$3:$J$4</c:f>
              <c:numCache>
                <c:formatCode>General</c:formatCode>
                <c:ptCount val="2"/>
                <c:pt idx="0">
                  <c:v>90</c:v>
                </c:pt>
                <c:pt idx="1">
                  <c:v>90</c:v>
                </c:pt>
              </c:numCache>
            </c:numRef>
          </c:yVal>
          <c:smooth val="0"/>
          <c:extLst>
            <c:ext xmlns:c16="http://schemas.microsoft.com/office/drawing/2014/chart" uri="{C3380CC4-5D6E-409C-BE32-E72D297353CC}">
              <c16:uniqueId val="{00000009-FCC7-4565-9D90-B17BC293F1F3}"/>
            </c:ext>
          </c:extLst>
        </c:ser>
        <c:dLbls>
          <c:showLegendKey val="0"/>
          <c:showVal val="0"/>
          <c:showCatName val="0"/>
          <c:showSerName val="0"/>
          <c:showPercent val="0"/>
          <c:showBubbleSize val="0"/>
        </c:dLbls>
        <c:axId val="135739264"/>
        <c:axId val="135737728"/>
      </c:scatterChart>
      <c:catAx>
        <c:axId val="135734016"/>
        <c:scaling>
          <c:orientation val="minMax"/>
        </c:scaling>
        <c:delete val="0"/>
        <c:axPos val="b"/>
        <c:numFmt formatCode="General" sourceLinked="1"/>
        <c:majorTickMark val="out"/>
        <c:minorTickMark val="none"/>
        <c:tickLblPos val="nextTo"/>
        <c:crossAx val="135735552"/>
        <c:crosses val="autoZero"/>
        <c:auto val="1"/>
        <c:lblAlgn val="ctr"/>
        <c:lblOffset val="100"/>
        <c:noMultiLvlLbl val="0"/>
      </c:catAx>
      <c:valAx>
        <c:axId val="135735552"/>
        <c:scaling>
          <c:orientation val="minMax"/>
          <c:max val="100"/>
          <c:min val="0"/>
        </c:scaling>
        <c:delete val="0"/>
        <c:axPos val="l"/>
        <c:title>
          <c:tx>
            <c:rich>
              <a:bodyPr rot="0" vert="horz"/>
              <a:lstStyle/>
              <a:p>
                <a:pPr>
                  <a:defRPr/>
                </a:pPr>
                <a:r>
                  <a:rPr lang="en-US" dirty="0"/>
                  <a:t>%</a:t>
                </a:r>
              </a:p>
            </c:rich>
          </c:tx>
          <c:layout>
            <c:manualLayout>
              <c:xMode val="edge"/>
              <c:yMode val="edge"/>
              <c:x val="1.0597923667184914E-2"/>
              <c:y val="0.12432145482776896"/>
            </c:manualLayout>
          </c:layout>
          <c:overlay val="0"/>
        </c:title>
        <c:numFmt formatCode="General" sourceLinked="1"/>
        <c:majorTickMark val="out"/>
        <c:minorTickMark val="none"/>
        <c:tickLblPos val="nextTo"/>
        <c:crossAx val="135734016"/>
        <c:crosses val="autoZero"/>
        <c:crossBetween val="between"/>
        <c:majorUnit val="10"/>
      </c:valAx>
      <c:valAx>
        <c:axId val="135737728"/>
        <c:scaling>
          <c:orientation val="minMax"/>
          <c:max val="100"/>
          <c:min val="0"/>
        </c:scaling>
        <c:delete val="1"/>
        <c:axPos val="r"/>
        <c:numFmt formatCode="General" sourceLinked="1"/>
        <c:majorTickMark val="out"/>
        <c:minorTickMark val="none"/>
        <c:tickLblPos val="nextTo"/>
        <c:crossAx val="135739264"/>
        <c:crosses val="max"/>
        <c:crossBetween val="midCat"/>
        <c:majorUnit val="10"/>
      </c:valAx>
      <c:valAx>
        <c:axId val="135739264"/>
        <c:scaling>
          <c:orientation val="minMax"/>
          <c:max val="1"/>
          <c:min val="0"/>
        </c:scaling>
        <c:delete val="1"/>
        <c:axPos val="t"/>
        <c:numFmt formatCode="General" sourceLinked="1"/>
        <c:majorTickMark val="out"/>
        <c:minorTickMark val="none"/>
        <c:tickLblPos val="nextTo"/>
        <c:crossAx val="135737728"/>
        <c:crosses val="max"/>
        <c:crossBetween val="midCat"/>
        <c:majorUnit val="0.2"/>
      </c:valAx>
    </c:plotArea>
    <c:legend>
      <c:legendPos val="b"/>
      <c:legendEntry>
        <c:idx val="3"/>
        <c:delete val="1"/>
      </c:legendEntry>
      <c:layout>
        <c:manualLayout>
          <c:xMode val="edge"/>
          <c:yMode val="edge"/>
          <c:x val="0.29188064990759277"/>
          <c:y val="8.5820064828067127E-4"/>
          <c:w val="0.42233184546199243"/>
          <c:h val="0.1233143881322802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09757333326981"/>
          <c:y val="9.3283513171964622E-2"/>
          <c:w val="0.63436617093532466"/>
          <c:h val="0.57341207349081369"/>
        </c:manualLayout>
      </c:layout>
      <c:barChart>
        <c:barDir val="col"/>
        <c:grouping val="clustered"/>
        <c:varyColors val="0"/>
        <c:ser>
          <c:idx val="0"/>
          <c:order val="0"/>
          <c:tx>
            <c:strRef>
              <c:f>'Serv Women_cnd use by patna'!$B$2</c:f>
              <c:strCache>
                <c:ptCount val="1"/>
                <c:pt idx="0">
                  <c:v>With client</c:v>
                </c:pt>
              </c:strCache>
            </c:strRef>
          </c:tx>
          <c:spPr>
            <a:solidFill>
              <a:srgbClr val="F78E1E"/>
            </a:solidFill>
            <a:ln>
              <a:noFill/>
            </a:ln>
            <a:effectLst>
              <a:outerShdw sx="1000" sy="1000" rotWithShape="0">
                <a:srgbClr val="000000"/>
              </a:outerShdw>
            </a:effectLst>
          </c:spPr>
          <c:invertIfNegative val="0"/>
          <c:dPt>
            <c:idx val="0"/>
            <c:invertIfNegative val="0"/>
            <c:bubble3D val="0"/>
            <c:spPr>
              <a:pattFill prst="dkUpDiag">
                <a:fgClr>
                  <a:srgbClr val="F78E1E"/>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270F-4A0A-B479-32012BE7F7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0F-4A0A-B479-32012BE7F78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 Women_cnd use by patna'!$A$3:$A$9</c:f>
              <c:strCache>
                <c:ptCount val="7"/>
                <c:pt idx="0">
                  <c:v>Lao PDR</c:v>
                </c:pt>
                <c:pt idx="1">
                  <c:v>Vientiane</c:v>
                </c:pt>
                <c:pt idx="2">
                  <c:v>Luang Namtha</c:v>
                </c:pt>
                <c:pt idx="3">
                  <c:v>Bokeo</c:v>
                </c:pt>
                <c:pt idx="4">
                  <c:v>Luang Prabang</c:v>
                </c:pt>
                <c:pt idx="5">
                  <c:v>Savannakhet</c:v>
                </c:pt>
                <c:pt idx="6">
                  <c:v>Champassak</c:v>
                </c:pt>
              </c:strCache>
            </c:strRef>
          </c:cat>
          <c:val>
            <c:numRef>
              <c:f>'Serv Women_cnd use by patna'!$B$3:$B$9</c:f>
              <c:numCache>
                <c:formatCode>General</c:formatCode>
                <c:ptCount val="7"/>
                <c:pt idx="0">
                  <c:v>92</c:v>
                </c:pt>
                <c:pt idx="1">
                  <c:v>93</c:v>
                </c:pt>
                <c:pt idx="2">
                  <c:v>88</c:v>
                </c:pt>
                <c:pt idx="3">
                  <c:v>93</c:v>
                </c:pt>
                <c:pt idx="4">
                  <c:v>86</c:v>
                </c:pt>
                <c:pt idx="5">
                  <c:v>96</c:v>
                </c:pt>
                <c:pt idx="6">
                  <c:v>95</c:v>
                </c:pt>
              </c:numCache>
            </c:numRef>
          </c:val>
          <c:extLst>
            <c:ext xmlns:c16="http://schemas.microsoft.com/office/drawing/2014/chart" uri="{C3380CC4-5D6E-409C-BE32-E72D297353CC}">
              <c16:uniqueId val="{00000002-270F-4A0A-B479-32012BE7F78B}"/>
            </c:ext>
          </c:extLst>
        </c:ser>
        <c:ser>
          <c:idx val="1"/>
          <c:order val="1"/>
          <c:tx>
            <c:strRef>
              <c:f>'Serv Women_cnd use by patna'!$C$2</c:f>
              <c:strCache>
                <c:ptCount val="1"/>
                <c:pt idx="0">
                  <c:v>With casual partner</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270F-4A0A-B479-32012BE7F7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0F-4A0A-B479-32012BE7F78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 Women_cnd use by patna'!$A$3:$A$9</c:f>
              <c:strCache>
                <c:ptCount val="7"/>
                <c:pt idx="0">
                  <c:v>Lao PDR</c:v>
                </c:pt>
                <c:pt idx="1">
                  <c:v>Vientiane</c:v>
                </c:pt>
                <c:pt idx="2">
                  <c:v>Luang Namtha</c:v>
                </c:pt>
                <c:pt idx="3">
                  <c:v>Bokeo</c:v>
                </c:pt>
                <c:pt idx="4">
                  <c:v>Luang Prabang</c:v>
                </c:pt>
                <c:pt idx="5">
                  <c:v>Savannakhet</c:v>
                </c:pt>
                <c:pt idx="6">
                  <c:v>Champassak</c:v>
                </c:pt>
              </c:strCache>
            </c:strRef>
          </c:cat>
          <c:val>
            <c:numRef>
              <c:f>'Serv Women_cnd use by patna'!$C$3:$C$9</c:f>
              <c:numCache>
                <c:formatCode>General</c:formatCode>
                <c:ptCount val="7"/>
                <c:pt idx="0">
                  <c:v>78</c:v>
                </c:pt>
                <c:pt idx="1">
                  <c:v>76</c:v>
                </c:pt>
                <c:pt idx="2">
                  <c:v>77</c:v>
                </c:pt>
                <c:pt idx="3">
                  <c:v>66</c:v>
                </c:pt>
                <c:pt idx="4">
                  <c:v>58</c:v>
                </c:pt>
                <c:pt idx="5">
                  <c:v>79</c:v>
                </c:pt>
                <c:pt idx="6">
                  <c:v>93</c:v>
                </c:pt>
              </c:numCache>
            </c:numRef>
          </c:val>
          <c:extLst>
            <c:ext xmlns:c16="http://schemas.microsoft.com/office/drawing/2014/chart" uri="{C3380CC4-5D6E-409C-BE32-E72D297353CC}">
              <c16:uniqueId val="{00000005-270F-4A0A-B479-32012BE7F78B}"/>
            </c:ext>
          </c:extLst>
        </c:ser>
        <c:ser>
          <c:idx val="2"/>
          <c:order val="2"/>
          <c:tx>
            <c:strRef>
              <c:f>'Serv Women_cnd use by patna'!$D$2</c:f>
              <c:strCache>
                <c:ptCount val="1"/>
                <c:pt idx="0">
                  <c:v>With regular partner</c:v>
                </c:pt>
              </c:strCache>
            </c:strRef>
          </c:tx>
          <c:spPr>
            <a:solidFill>
              <a:srgbClr val="00AEEF"/>
            </a:solidFill>
            <a:ln>
              <a:noFill/>
            </a:ln>
            <a:effectLst>
              <a:outerShdw dist="20000"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7-270F-4A0A-B479-32012BE7F78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0F-4A0A-B479-32012BE7F78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 Women_cnd use by patna'!$A$3:$A$9</c:f>
              <c:strCache>
                <c:ptCount val="7"/>
                <c:pt idx="0">
                  <c:v>Lao PDR</c:v>
                </c:pt>
                <c:pt idx="1">
                  <c:v>Vientiane</c:v>
                </c:pt>
                <c:pt idx="2">
                  <c:v>Luang Namtha</c:v>
                </c:pt>
                <c:pt idx="3">
                  <c:v>Bokeo</c:v>
                </c:pt>
                <c:pt idx="4">
                  <c:v>Luang Prabang</c:v>
                </c:pt>
                <c:pt idx="5">
                  <c:v>Savannakhet</c:v>
                </c:pt>
                <c:pt idx="6">
                  <c:v>Champassak</c:v>
                </c:pt>
              </c:strCache>
            </c:strRef>
          </c:cat>
          <c:val>
            <c:numRef>
              <c:f>'Serv Women_cnd use by patna'!$D$3:$D$9</c:f>
              <c:numCache>
                <c:formatCode>General</c:formatCode>
                <c:ptCount val="7"/>
                <c:pt idx="0">
                  <c:v>41</c:v>
                </c:pt>
                <c:pt idx="1">
                  <c:v>44</c:v>
                </c:pt>
                <c:pt idx="2">
                  <c:v>35</c:v>
                </c:pt>
                <c:pt idx="3">
                  <c:v>40</c:v>
                </c:pt>
                <c:pt idx="4">
                  <c:v>54</c:v>
                </c:pt>
                <c:pt idx="5">
                  <c:v>41</c:v>
                </c:pt>
                <c:pt idx="6">
                  <c:v>38</c:v>
                </c:pt>
              </c:numCache>
            </c:numRef>
          </c:val>
          <c:extLst>
            <c:ext xmlns:c16="http://schemas.microsoft.com/office/drawing/2014/chart" uri="{C3380CC4-5D6E-409C-BE32-E72D297353CC}">
              <c16:uniqueId val="{00000008-270F-4A0A-B479-32012BE7F78B}"/>
            </c:ext>
          </c:extLst>
        </c:ser>
        <c:dLbls>
          <c:showLegendKey val="0"/>
          <c:showVal val="0"/>
          <c:showCatName val="0"/>
          <c:showSerName val="0"/>
          <c:showPercent val="0"/>
          <c:showBubbleSize val="0"/>
        </c:dLbls>
        <c:gapWidth val="150"/>
        <c:axId val="136030464"/>
        <c:axId val="136032256"/>
      </c:barChart>
      <c:scatterChart>
        <c:scatterStyle val="lineMarker"/>
        <c:varyColors val="0"/>
        <c:ser>
          <c:idx val="3"/>
          <c:order val="3"/>
          <c:tx>
            <c:strRef>
              <c:f>'Serv Women_cnd use by patna'!$I$3</c:f>
              <c:strCache>
                <c:ptCount val="1"/>
                <c:pt idx="0">
                  <c:v>Target</c:v>
                </c:pt>
              </c:strCache>
            </c:strRef>
          </c:tx>
          <c:spPr>
            <a:ln w="19050">
              <a:solidFill>
                <a:srgbClr val="E31837"/>
              </a:solidFill>
              <a:prstDash val="dash"/>
            </a:ln>
          </c:spPr>
          <c:marker>
            <c:symbol val="none"/>
          </c:marker>
          <c:xVal>
            <c:numRef>
              <c:f>'Serv Women_cnd use by patna'!$H$4:$H$5</c:f>
              <c:numCache>
                <c:formatCode>General</c:formatCode>
                <c:ptCount val="2"/>
                <c:pt idx="0">
                  <c:v>0</c:v>
                </c:pt>
                <c:pt idx="1">
                  <c:v>1</c:v>
                </c:pt>
              </c:numCache>
            </c:numRef>
          </c:xVal>
          <c:yVal>
            <c:numRef>
              <c:f>'Serv Women_cnd use by patna'!$I$4:$I$5</c:f>
              <c:numCache>
                <c:formatCode>General</c:formatCode>
                <c:ptCount val="2"/>
                <c:pt idx="0">
                  <c:v>90</c:v>
                </c:pt>
                <c:pt idx="1">
                  <c:v>90</c:v>
                </c:pt>
              </c:numCache>
            </c:numRef>
          </c:yVal>
          <c:smooth val="0"/>
          <c:extLst>
            <c:ext xmlns:c16="http://schemas.microsoft.com/office/drawing/2014/chart" uri="{C3380CC4-5D6E-409C-BE32-E72D297353CC}">
              <c16:uniqueId val="{00000009-270F-4A0A-B479-32012BE7F78B}"/>
            </c:ext>
          </c:extLst>
        </c:ser>
        <c:dLbls>
          <c:showLegendKey val="0"/>
          <c:showVal val="0"/>
          <c:showCatName val="0"/>
          <c:showSerName val="0"/>
          <c:showPercent val="0"/>
          <c:showBubbleSize val="0"/>
        </c:dLbls>
        <c:axId val="136035712"/>
        <c:axId val="136034176"/>
      </c:scatterChart>
      <c:catAx>
        <c:axId val="136030464"/>
        <c:scaling>
          <c:orientation val="minMax"/>
        </c:scaling>
        <c:delete val="0"/>
        <c:axPos val="b"/>
        <c:numFmt formatCode="General" sourceLinked="1"/>
        <c:majorTickMark val="out"/>
        <c:minorTickMark val="none"/>
        <c:tickLblPos val="nextTo"/>
        <c:crossAx val="136032256"/>
        <c:crosses val="autoZero"/>
        <c:auto val="1"/>
        <c:lblAlgn val="ctr"/>
        <c:lblOffset val="100"/>
        <c:noMultiLvlLbl val="0"/>
      </c:catAx>
      <c:valAx>
        <c:axId val="136032256"/>
        <c:scaling>
          <c:orientation val="minMax"/>
          <c:max val="100"/>
          <c:min val="0"/>
        </c:scaling>
        <c:delete val="0"/>
        <c:axPos val="l"/>
        <c:title>
          <c:tx>
            <c:rich>
              <a:bodyPr rot="-5400000" vert="horz"/>
              <a:lstStyle/>
              <a:p>
                <a:pPr>
                  <a:defRPr/>
                </a:pPr>
                <a:r>
                  <a:rPr lang="en-GB"/>
                  <a:t>Condom</a:t>
                </a:r>
                <a:r>
                  <a:rPr lang="en-GB" baseline="0"/>
                  <a:t> use at last sex (%)</a:t>
                </a:r>
                <a:endParaRPr lang="en-GB"/>
              </a:p>
            </c:rich>
          </c:tx>
          <c:layout>
            <c:manualLayout>
              <c:xMode val="edge"/>
              <c:yMode val="edge"/>
              <c:x val="1.1207758472129903E-2"/>
              <c:y val="5.4262261334980189E-2"/>
            </c:manualLayout>
          </c:layout>
          <c:overlay val="0"/>
        </c:title>
        <c:numFmt formatCode="General" sourceLinked="1"/>
        <c:majorTickMark val="out"/>
        <c:minorTickMark val="none"/>
        <c:tickLblPos val="nextTo"/>
        <c:crossAx val="136030464"/>
        <c:crosses val="autoZero"/>
        <c:crossBetween val="between"/>
        <c:majorUnit val="10"/>
      </c:valAx>
      <c:valAx>
        <c:axId val="136034176"/>
        <c:scaling>
          <c:orientation val="minMax"/>
          <c:max val="100"/>
          <c:min val="0"/>
        </c:scaling>
        <c:delete val="1"/>
        <c:axPos val="r"/>
        <c:numFmt formatCode="General" sourceLinked="1"/>
        <c:majorTickMark val="out"/>
        <c:minorTickMark val="none"/>
        <c:tickLblPos val="nextTo"/>
        <c:crossAx val="136035712"/>
        <c:crosses val="max"/>
        <c:crossBetween val="midCat"/>
        <c:majorUnit val="10"/>
      </c:valAx>
      <c:valAx>
        <c:axId val="136035712"/>
        <c:scaling>
          <c:orientation val="minMax"/>
          <c:max val="1"/>
          <c:min val="0"/>
        </c:scaling>
        <c:delete val="1"/>
        <c:axPos val="t"/>
        <c:numFmt formatCode="General" sourceLinked="1"/>
        <c:majorTickMark val="out"/>
        <c:minorTickMark val="none"/>
        <c:tickLblPos val="nextTo"/>
        <c:crossAx val="136034176"/>
        <c:crosses val="max"/>
        <c:crossBetween val="midCat"/>
        <c:majorUnit val="0.2"/>
      </c:valAx>
    </c:plotArea>
    <c:legend>
      <c:legendPos val="r"/>
      <c:legendEntry>
        <c:idx val="3"/>
        <c:delete val="1"/>
      </c:legendEntry>
      <c:layout>
        <c:manualLayout>
          <c:xMode val="edge"/>
          <c:yMode val="edge"/>
          <c:x val="0.73943693701201529"/>
          <c:y val="0.29535749003596773"/>
          <c:w val="0.2504340125359662"/>
          <c:h val="0.2799091085836492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3394203384152"/>
          <c:y val="9.7410407833636165E-2"/>
          <c:w val="0.61839961969039581"/>
          <c:h val="0.49212724611346659"/>
        </c:manualLayout>
      </c:layout>
      <c:barChart>
        <c:barDir val="col"/>
        <c:grouping val="clustered"/>
        <c:varyColors val="0"/>
        <c:ser>
          <c:idx val="0"/>
          <c:order val="0"/>
          <c:tx>
            <c:strRef>
              <c:f>'Servc women_consist cndm use'!$B$2</c:f>
              <c:strCache>
                <c:ptCount val="1"/>
                <c:pt idx="0">
                  <c:v>With clients</c:v>
                </c:pt>
              </c:strCache>
            </c:strRef>
          </c:tx>
          <c:spPr>
            <a:solidFill>
              <a:srgbClr val="E31837"/>
            </a:solidFill>
            <a:ln>
              <a:noFill/>
            </a:ln>
            <a:effectLst>
              <a:outerShdw sx="1000" sy="1000" rotWithShape="0">
                <a:srgbClr val="000000"/>
              </a:outerShdw>
            </a:effectLst>
          </c:spPr>
          <c:invertIfNegative val="0"/>
          <c:dPt>
            <c:idx val="0"/>
            <c:invertIfNegative val="0"/>
            <c:bubble3D val="0"/>
            <c:spPr>
              <a:pattFill prst="pct90">
                <a:fgClr>
                  <a:srgbClr val="E31837"/>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46F2-4FCD-B932-D55EA066894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F2-4FCD-B932-D55EA066894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'Servc women_consist cndm use'!$A$3:$A$9</c:f>
              <c:strCache>
                <c:ptCount val="7"/>
                <c:pt idx="0">
                  <c:v>Lao PDR</c:v>
                </c:pt>
                <c:pt idx="1">
                  <c:v>Vientiane</c:v>
                </c:pt>
                <c:pt idx="2">
                  <c:v>Luang Namtha</c:v>
                </c:pt>
                <c:pt idx="3">
                  <c:v>Bokeo</c:v>
                </c:pt>
                <c:pt idx="4">
                  <c:v>Luang Prabang</c:v>
                </c:pt>
                <c:pt idx="5">
                  <c:v>Savannakhet</c:v>
                </c:pt>
                <c:pt idx="6">
                  <c:v>Champassak</c:v>
                </c:pt>
              </c:strCache>
            </c:strRef>
          </c:cat>
          <c:val>
            <c:numRef>
              <c:f>'Servc women_consist cndm use'!$B$3:$B$9</c:f>
              <c:numCache>
                <c:formatCode>General</c:formatCode>
                <c:ptCount val="7"/>
                <c:pt idx="0">
                  <c:v>69</c:v>
                </c:pt>
                <c:pt idx="1">
                  <c:v>74</c:v>
                </c:pt>
                <c:pt idx="2">
                  <c:v>53</c:v>
                </c:pt>
                <c:pt idx="3">
                  <c:v>51</c:v>
                </c:pt>
                <c:pt idx="4">
                  <c:v>52</c:v>
                </c:pt>
                <c:pt idx="5">
                  <c:v>83</c:v>
                </c:pt>
                <c:pt idx="6">
                  <c:v>82</c:v>
                </c:pt>
              </c:numCache>
            </c:numRef>
          </c:val>
          <c:extLst>
            <c:ext xmlns:c16="http://schemas.microsoft.com/office/drawing/2014/chart" uri="{C3380CC4-5D6E-409C-BE32-E72D297353CC}">
              <c16:uniqueId val="{00000002-46F2-4FCD-B932-D55EA066894B}"/>
            </c:ext>
          </c:extLst>
        </c:ser>
        <c:ser>
          <c:idx val="1"/>
          <c:order val="1"/>
          <c:tx>
            <c:strRef>
              <c:f>'Servc women_consist cndm use'!$C$2</c:f>
              <c:strCache>
                <c:ptCount val="1"/>
                <c:pt idx="0">
                  <c:v>With casual partners</c:v>
                </c:pt>
              </c:strCache>
            </c:strRef>
          </c:tx>
          <c:spPr>
            <a:solidFill>
              <a:srgbClr val="F78E1E"/>
            </a:solidFill>
            <a:ln>
              <a:noFill/>
            </a:ln>
            <a:effectLst>
              <a:outerShdw dist="20000" sx="1000" sy="1000" rotWithShape="0">
                <a:srgbClr val="000000"/>
              </a:outerShdw>
            </a:effectLst>
          </c:spPr>
          <c:invertIfNegative val="0"/>
          <c:dPt>
            <c:idx val="0"/>
            <c:invertIfNegative val="0"/>
            <c:bubble3D val="0"/>
            <c:spPr>
              <a:pattFill prst="pct90">
                <a:fgClr>
                  <a:srgbClr val="F78E1E"/>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46F2-4FCD-B932-D55EA066894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F2-4FCD-B932-D55EA066894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'Servc women_consist cndm use'!$A$3:$A$9</c:f>
              <c:strCache>
                <c:ptCount val="7"/>
                <c:pt idx="0">
                  <c:v>Lao PDR</c:v>
                </c:pt>
                <c:pt idx="1">
                  <c:v>Vientiane</c:v>
                </c:pt>
                <c:pt idx="2">
                  <c:v>Luang Namtha</c:v>
                </c:pt>
                <c:pt idx="3">
                  <c:v>Bokeo</c:v>
                </c:pt>
                <c:pt idx="4">
                  <c:v>Luang Prabang</c:v>
                </c:pt>
                <c:pt idx="5">
                  <c:v>Savannakhet</c:v>
                </c:pt>
                <c:pt idx="6">
                  <c:v>Champassak</c:v>
                </c:pt>
              </c:strCache>
            </c:strRef>
          </c:cat>
          <c:val>
            <c:numRef>
              <c:f>'Servc women_consist cndm use'!$C$3:$C$9</c:f>
              <c:numCache>
                <c:formatCode>General</c:formatCode>
                <c:ptCount val="7"/>
                <c:pt idx="0">
                  <c:v>66</c:v>
                </c:pt>
                <c:pt idx="1">
                  <c:v>66</c:v>
                </c:pt>
                <c:pt idx="2">
                  <c:v>60</c:v>
                </c:pt>
                <c:pt idx="3">
                  <c:v>51</c:v>
                </c:pt>
                <c:pt idx="4">
                  <c:v>50</c:v>
                </c:pt>
                <c:pt idx="5">
                  <c:v>67</c:v>
                </c:pt>
                <c:pt idx="6">
                  <c:v>79</c:v>
                </c:pt>
              </c:numCache>
            </c:numRef>
          </c:val>
          <c:extLst>
            <c:ext xmlns:c16="http://schemas.microsoft.com/office/drawing/2014/chart" uri="{C3380CC4-5D6E-409C-BE32-E72D297353CC}">
              <c16:uniqueId val="{00000005-46F2-4FCD-B932-D55EA066894B}"/>
            </c:ext>
          </c:extLst>
        </c:ser>
        <c:ser>
          <c:idx val="2"/>
          <c:order val="2"/>
          <c:tx>
            <c:strRef>
              <c:f>'Servc women_consist cndm use'!$D$2</c:f>
              <c:strCache>
                <c:ptCount val="1"/>
                <c:pt idx="0">
                  <c:v>With regular partners</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pct90">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7-46F2-4FCD-B932-D55EA066894B}"/>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F2-4FCD-B932-D55EA066894B}"/>
                </c:ext>
              </c:extLst>
            </c:dLbl>
            <c:spPr>
              <a:noFill/>
              <a:ln>
                <a:noFill/>
              </a:ln>
              <a:effectLst/>
            </c:spPr>
            <c:txPr>
              <a:bodyPr/>
              <a:lstStyle/>
              <a:p>
                <a:pPr>
                  <a:defRPr sz="12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'Servc women_consist cndm use'!$A$3:$A$9</c:f>
              <c:strCache>
                <c:ptCount val="7"/>
                <c:pt idx="0">
                  <c:v>Lao PDR</c:v>
                </c:pt>
                <c:pt idx="1">
                  <c:v>Vientiane</c:v>
                </c:pt>
                <c:pt idx="2">
                  <c:v>Luang Namtha</c:v>
                </c:pt>
                <c:pt idx="3">
                  <c:v>Bokeo</c:v>
                </c:pt>
                <c:pt idx="4">
                  <c:v>Luang Prabang</c:v>
                </c:pt>
                <c:pt idx="5">
                  <c:v>Savannakhet</c:v>
                </c:pt>
                <c:pt idx="6">
                  <c:v>Champassak</c:v>
                </c:pt>
              </c:strCache>
            </c:strRef>
          </c:cat>
          <c:val>
            <c:numRef>
              <c:f>'Servc women_consist cndm use'!$D$3:$D$9</c:f>
              <c:numCache>
                <c:formatCode>General</c:formatCode>
                <c:ptCount val="7"/>
                <c:pt idx="0">
                  <c:v>25</c:v>
                </c:pt>
                <c:pt idx="1">
                  <c:v>23</c:v>
                </c:pt>
                <c:pt idx="2">
                  <c:v>17</c:v>
                </c:pt>
                <c:pt idx="3">
                  <c:v>25</c:v>
                </c:pt>
                <c:pt idx="4">
                  <c:v>38</c:v>
                </c:pt>
                <c:pt idx="5">
                  <c:v>27</c:v>
                </c:pt>
                <c:pt idx="6">
                  <c:v>23</c:v>
                </c:pt>
              </c:numCache>
            </c:numRef>
          </c:val>
          <c:extLst>
            <c:ext xmlns:c16="http://schemas.microsoft.com/office/drawing/2014/chart" uri="{C3380CC4-5D6E-409C-BE32-E72D297353CC}">
              <c16:uniqueId val="{00000008-46F2-4FCD-B932-D55EA066894B}"/>
            </c:ext>
          </c:extLst>
        </c:ser>
        <c:dLbls>
          <c:showLegendKey val="0"/>
          <c:showVal val="0"/>
          <c:showCatName val="0"/>
          <c:showSerName val="0"/>
          <c:showPercent val="0"/>
          <c:showBubbleSize val="0"/>
        </c:dLbls>
        <c:gapWidth val="150"/>
        <c:axId val="136237824"/>
        <c:axId val="136239360"/>
      </c:barChart>
      <c:catAx>
        <c:axId val="136237824"/>
        <c:scaling>
          <c:orientation val="minMax"/>
        </c:scaling>
        <c:delete val="0"/>
        <c:axPos val="b"/>
        <c:numFmt formatCode="General" sourceLinked="1"/>
        <c:majorTickMark val="out"/>
        <c:minorTickMark val="none"/>
        <c:tickLblPos val="nextTo"/>
        <c:crossAx val="136239360"/>
        <c:crosses val="autoZero"/>
        <c:auto val="1"/>
        <c:lblAlgn val="ctr"/>
        <c:lblOffset val="100"/>
        <c:noMultiLvlLbl val="0"/>
      </c:catAx>
      <c:valAx>
        <c:axId val="136239360"/>
        <c:scaling>
          <c:orientation val="minMax"/>
          <c:max val="100"/>
          <c:min val="0"/>
        </c:scaling>
        <c:delete val="0"/>
        <c:axPos val="l"/>
        <c:title>
          <c:tx>
            <c:rich>
              <a:bodyPr rot="-5400000" vert="horz"/>
              <a:lstStyle/>
              <a:p>
                <a:pPr>
                  <a:defRPr/>
                </a:pPr>
                <a:r>
                  <a:rPr lang="en-GB"/>
                  <a:t>Consistent condom use (%)</a:t>
                </a:r>
              </a:p>
            </c:rich>
          </c:tx>
          <c:layout>
            <c:manualLayout>
              <c:xMode val="edge"/>
              <c:yMode val="edge"/>
              <c:x val="1.2888674819902831E-2"/>
              <c:y val="5.3696497072481329E-2"/>
            </c:manualLayout>
          </c:layout>
          <c:overlay val="0"/>
        </c:title>
        <c:numFmt formatCode="General" sourceLinked="1"/>
        <c:majorTickMark val="out"/>
        <c:minorTickMark val="none"/>
        <c:tickLblPos val="nextTo"/>
        <c:crossAx val="136237824"/>
        <c:crosses val="autoZero"/>
        <c:crossBetween val="between"/>
        <c:majorUnit val="20"/>
      </c:valAx>
    </c:plotArea>
    <c:legend>
      <c:legendPos val="r"/>
      <c:layout>
        <c:manualLayout>
          <c:xMode val="edge"/>
          <c:yMode val="edge"/>
          <c:x val="0.73810546664658072"/>
          <c:y val="0.20263056216287523"/>
          <c:w val="0.2517855127922094"/>
          <c:h val="0.3429370078740157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'Risk Behavior_service women'!$B$2</c:f>
              <c:strCache>
                <c:ptCount val="1"/>
                <c:pt idx="0">
                  <c:v>Age at first selling sex (median)</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'Risk Behavior_service women'!$A$3:$A$9</c:f>
              <c:strCache>
                <c:ptCount val="7"/>
                <c:pt idx="0">
                  <c:v>Lao PDR</c:v>
                </c:pt>
                <c:pt idx="1">
                  <c:v>Vientiane</c:v>
                </c:pt>
                <c:pt idx="2">
                  <c:v>Luang Namtha</c:v>
                </c:pt>
                <c:pt idx="3">
                  <c:v>Bokeo</c:v>
                </c:pt>
                <c:pt idx="4">
                  <c:v>Luang Prabang</c:v>
                </c:pt>
                <c:pt idx="5">
                  <c:v>Savannakhet</c:v>
                </c:pt>
                <c:pt idx="6">
                  <c:v>Champassak</c:v>
                </c:pt>
              </c:strCache>
            </c:strRef>
          </c:cat>
          <c:val>
            <c:numRef>
              <c:f>'Risk Behavior_service women'!$B$3:$B$9</c:f>
              <c:numCache>
                <c:formatCode>General</c:formatCode>
                <c:ptCount val="7"/>
                <c:pt idx="0">
                  <c:v>18</c:v>
                </c:pt>
                <c:pt idx="1">
                  <c:v>18</c:v>
                </c:pt>
                <c:pt idx="2">
                  <c:v>18</c:v>
                </c:pt>
                <c:pt idx="3">
                  <c:v>18</c:v>
                </c:pt>
                <c:pt idx="4">
                  <c:v>17</c:v>
                </c:pt>
                <c:pt idx="5">
                  <c:v>18</c:v>
                </c:pt>
                <c:pt idx="6">
                  <c:v>19</c:v>
                </c:pt>
              </c:numCache>
            </c:numRef>
          </c:val>
          <c:extLst>
            <c:ext xmlns:c16="http://schemas.microsoft.com/office/drawing/2014/chart" uri="{C3380CC4-5D6E-409C-BE32-E72D297353CC}">
              <c16:uniqueId val="{00000000-5EC2-4E14-8350-F1CA6FE6B682}"/>
            </c:ext>
          </c:extLst>
        </c:ser>
        <c:ser>
          <c:idx val="1"/>
          <c:order val="1"/>
          <c:tx>
            <c:strRef>
              <c:f>'Risk Behavior_service women'!$C$2</c:f>
              <c:strCache>
                <c:ptCount val="1"/>
                <c:pt idx="0">
                  <c:v>Duration of working as service woman (median)</c:v>
                </c:pt>
              </c:strCache>
            </c:strRef>
          </c:tx>
          <c:spPr>
            <a:solidFill>
              <a:srgbClr val="E31837"/>
            </a:solidFill>
            <a:ln>
              <a:noFill/>
            </a:ln>
          </c:spPr>
          <c:invertIfNegative val="0"/>
          <c:cat>
            <c:strRef>
              <c:f>'Risk Behavior_service women'!$A$3:$A$9</c:f>
              <c:strCache>
                <c:ptCount val="7"/>
                <c:pt idx="0">
                  <c:v>Lao PDR</c:v>
                </c:pt>
                <c:pt idx="1">
                  <c:v>Vientiane</c:v>
                </c:pt>
                <c:pt idx="2">
                  <c:v>Luang Namtha</c:v>
                </c:pt>
                <c:pt idx="3">
                  <c:v>Bokeo</c:v>
                </c:pt>
                <c:pt idx="4">
                  <c:v>Luang Prabang</c:v>
                </c:pt>
                <c:pt idx="5">
                  <c:v>Savannakhet</c:v>
                </c:pt>
                <c:pt idx="6">
                  <c:v>Champassak</c:v>
                </c:pt>
              </c:strCache>
            </c:strRef>
          </c:cat>
          <c:val>
            <c:numRef>
              <c:f>'Risk Behavior_service women'!$C$3:$C$9</c:f>
              <c:numCache>
                <c:formatCode>0.0</c:formatCode>
                <c:ptCount val="7"/>
                <c:pt idx="0">
                  <c:v>0.58333333333333337</c:v>
                </c:pt>
                <c:pt idx="1">
                  <c:v>0.58333333333333337</c:v>
                </c:pt>
                <c:pt idx="2">
                  <c:v>0.66666666666666663</c:v>
                </c:pt>
                <c:pt idx="3">
                  <c:v>0.41666666666666669</c:v>
                </c:pt>
                <c:pt idx="4">
                  <c:v>0.25</c:v>
                </c:pt>
                <c:pt idx="5">
                  <c:v>0.75</c:v>
                </c:pt>
                <c:pt idx="6">
                  <c:v>1</c:v>
                </c:pt>
              </c:numCache>
            </c:numRef>
          </c:val>
          <c:extLst>
            <c:ext xmlns:c16="http://schemas.microsoft.com/office/drawing/2014/chart" uri="{C3380CC4-5D6E-409C-BE32-E72D297353CC}">
              <c16:uniqueId val="{00000001-5EC2-4E14-8350-F1CA6FE6B682}"/>
            </c:ext>
          </c:extLst>
        </c:ser>
        <c:dLbls>
          <c:showLegendKey val="0"/>
          <c:showVal val="0"/>
          <c:showCatName val="0"/>
          <c:showSerName val="0"/>
          <c:showPercent val="0"/>
          <c:showBubbleSize val="0"/>
        </c:dLbls>
        <c:gapWidth val="150"/>
        <c:overlap val="100"/>
        <c:axId val="136419200"/>
        <c:axId val="136420736"/>
      </c:barChart>
      <c:catAx>
        <c:axId val="136419200"/>
        <c:scaling>
          <c:orientation val="maxMin"/>
        </c:scaling>
        <c:delete val="0"/>
        <c:axPos val="l"/>
        <c:numFmt formatCode="General" sourceLinked="0"/>
        <c:majorTickMark val="out"/>
        <c:minorTickMark val="none"/>
        <c:tickLblPos val="nextTo"/>
        <c:crossAx val="136420736"/>
        <c:crosses val="autoZero"/>
        <c:auto val="1"/>
        <c:lblAlgn val="ctr"/>
        <c:lblOffset val="100"/>
        <c:noMultiLvlLbl val="0"/>
      </c:catAx>
      <c:valAx>
        <c:axId val="136420736"/>
        <c:scaling>
          <c:orientation val="minMax"/>
          <c:max val="20"/>
          <c:min val="0"/>
        </c:scaling>
        <c:delete val="0"/>
        <c:axPos val="t"/>
        <c:majorGridlines>
          <c:spPr>
            <a:ln w="12700">
              <a:solidFill>
                <a:schemeClr val="tx2">
                  <a:lumMod val="20000"/>
                  <a:lumOff val="80000"/>
                </a:schemeClr>
              </a:solidFill>
              <a:prstDash val="sysDash"/>
            </a:ln>
          </c:spPr>
        </c:majorGridlines>
        <c:title>
          <c:tx>
            <c:rich>
              <a:bodyPr/>
              <a:lstStyle/>
              <a:p>
                <a:pPr>
                  <a:defRPr/>
                </a:pPr>
                <a:r>
                  <a:rPr lang="en-GB"/>
                  <a:t>Year</a:t>
                </a:r>
              </a:p>
            </c:rich>
          </c:tx>
          <c:overlay val="0"/>
        </c:title>
        <c:numFmt formatCode="General" sourceLinked="1"/>
        <c:majorTickMark val="out"/>
        <c:minorTickMark val="none"/>
        <c:tickLblPos val="nextTo"/>
        <c:crossAx val="136419200"/>
        <c:crosses val="autoZero"/>
        <c:crossBetween val="between"/>
        <c:majorUnit val="2"/>
      </c:valAx>
    </c:plotArea>
    <c:legend>
      <c:legendPos val="r"/>
      <c:layout>
        <c:manualLayout>
          <c:xMode val="edge"/>
          <c:yMode val="edge"/>
          <c:x val="0.66004261047845492"/>
          <c:y val="0.28830345104470118"/>
          <c:w val="0.32914658024450871"/>
          <c:h val="0.3515251984847342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34234340110471"/>
          <c:y val="8.7454068241469812E-2"/>
          <c:w val="0.80772887530849691"/>
          <c:h val="0.52191030469017452"/>
        </c:manualLayout>
      </c:layout>
      <c:barChart>
        <c:barDir val="col"/>
        <c:grouping val="clustered"/>
        <c:varyColors val="0"/>
        <c:ser>
          <c:idx val="0"/>
          <c:order val="0"/>
          <c:spPr>
            <a:solidFill>
              <a:srgbClr val="E31837"/>
            </a:solidFill>
            <a:ln>
              <a:noFill/>
            </a:ln>
            <a:effectLst>
              <a:outerShdw sx="1000" sy="1000" rotWithShape="0">
                <a:srgbClr val="000000"/>
              </a:outerShdw>
            </a:effectLst>
          </c:spPr>
          <c:invertIfNegative val="0"/>
          <c:dPt>
            <c:idx val="0"/>
            <c:invertIfNegative val="0"/>
            <c:bubble3D val="0"/>
            <c:spPr>
              <a:pattFill prst="dkUpDiag">
                <a:fgClr>
                  <a:srgbClr val="E31837"/>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232E-49A1-BD81-BA594216E4D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'Median No of clients'!$A$2:$A$8</c:f>
              <c:strCache>
                <c:ptCount val="7"/>
                <c:pt idx="0">
                  <c:v>Lao PDR</c:v>
                </c:pt>
                <c:pt idx="1">
                  <c:v>Vientiane</c:v>
                </c:pt>
                <c:pt idx="2">
                  <c:v>Luang Namtha</c:v>
                </c:pt>
                <c:pt idx="3">
                  <c:v>Savannakhet</c:v>
                </c:pt>
                <c:pt idx="4">
                  <c:v>Champassak</c:v>
                </c:pt>
                <c:pt idx="5">
                  <c:v>Bokeo</c:v>
                </c:pt>
                <c:pt idx="6">
                  <c:v>Luang Prabang</c:v>
                </c:pt>
              </c:strCache>
            </c:strRef>
          </c:cat>
          <c:val>
            <c:numRef>
              <c:f>'Median No of clients'!$B$2:$B$8</c:f>
              <c:numCache>
                <c:formatCode>General</c:formatCode>
                <c:ptCount val="7"/>
                <c:pt idx="0">
                  <c:v>3</c:v>
                </c:pt>
                <c:pt idx="1">
                  <c:v>3</c:v>
                </c:pt>
                <c:pt idx="2">
                  <c:v>3</c:v>
                </c:pt>
                <c:pt idx="3">
                  <c:v>3</c:v>
                </c:pt>
                <c:pt idx="4">
                  <c:v>3</c:v>
                </c:pt>
                <c:pt idx="5">
                  <c:v>5</c:v>
                </c:pt>
                <c:pt idx="6">
                  <c:v>5</c:v>
                </c:pt>
              </c:numCache>
            </c:numRef>
          </c:val>
          <c:extLst>
            <c:ext xmlns:c16="http://schemas.microsoft.com/office/drawing/2014/chart" uri="{C3380CC4-5D6E-409C-BE32-E72D297353CC}">
              <c16:uniqueId val="{00000002-232E-49A1-BD81-BA594216E4D6}"/>
            </c:ext>
          </c:extLst>
        </c:ser>
        <c:dLbls>
          <c:showLegendKey val="0"/>
          <c:showVal val="0"/>
          <c:showCatName val="0"/>
          <c:showSerName val="0"/>
          <c:showPercent val="0"/>
          <c:showBubbleSize val="0"/>
        </c:dLbls>
        <c:gapWidth val="150"/>
        <c:overlap val="-50"/>
        <c:axId val="136514176"/>
        <c:axId val="136536448"/>
      </c:barChart>
      <c:catAx>
        <c:axId val="136514176"/>
        <c:scaling>
          <c:orientation val="minMax"/>
        </c:scaling>
        <c:delete val="0"/>
        <c:axPos val="b"/>
        <c:numFmt formatCode="General" sourceLinked="1"/>
        <c:majorTickMark val="out"/>
        <c:minorTickMark val="none"/>
        <c:tickLblPos val="nextTo"/>
        <c:crossAx val="136536448"/>
        <c:crosses val="autoZero"/>
        <c:auto val="1"/>
        <c:lblAlgn val="ctr"/>
        <c:lblOffset val="100"/>
        <c:noMultiLvlLbl val="0"/>
      </c:catAx>
      <c:valAx>
        <c:axId val="136536448"/>
        <c:scaling>
          <c:orientation val="minMax"/>
          <c:max val="7"/>
          <c:min val="0"/>
        </c:scaling>
        <c:delete val="0"/>
        <c:axPos val="l"/>
        <c:title>
          <c:tx>
            <c:rich>
              <a:bodyPr rot="-5400000" vert="horz"/>
              <a:lstStyle/>
              <a:p>
                <a:pPr>
                  <a:defRPr/>
                </a:pPr>
                <a:r>
                  <a:rPr lang="en-GB"/>
                  <a:t>Number of clients</a:t>
                </a:r>
              </a:p>
            </c:rich>
          </c:tx>
          <c:layout>
            <c:manualLayout>
              <c:xMode val="edge"/>
              <c:yMode val="edge"/>
              <c:x val="1.2725220009263551E-2"/>
              <c:y val="4.8072541464231865E-2"/>
            </c:manualLayout>
          </c:layout>
          <c:overlay val="0"/>
        </c:title>
        <c:numFmt formatCode="General" sourceLinked="1"/>
        <c:majorTickMark val="out"/>
        <c:minorTickMark val="none"/>
        <c:tickLblPos val="nextTo"/>
        <c:crossAx val="136514176"/>
        <c:crosses val="autoZero"/>
        <c:crossBetween val="between"/>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81736111111111"/>
          <c:y val="4.9980491479642224E-2"/>
          <c:w val="0.65572083333333331"/>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3</c:v>
                </c:pt>
                <c:pt idx="1">
                  <c:v>19</c:v>
                </c:pt>
                <c:pt idx="2">
                  <c:v>33</c:v>
                </c:pt>
                <c:pt idx="3">
                  <c:v>49</c:v>
                </c:pt>
                <c:pt idx="4">
                  <c:v>79</c:v>
                </c:pt>
                <c:pt idx="5">
                  <c:v>119</c:v>
                </c:pt>
                <c:pt idx="6">
                  <c:v>183</c:v>
                </c:pt>
                <c:pt idx="7">
                  <c:v>306</c:v>
                </c:pt>
                <c:pt idx="8">
                  <c:v>519</c:v>
                </c:pt>
                <c:pt idx="9">
                  <c:v>611</c:v>
                </c:pt>
                <c:pt idx="10">
                  <c:v>658</c:v>
                </c:pt>
                <c:pt idx="11">
                  <c:v>874</c:v>
                </c:pt>
                <c:pt idx="12">
                  <c:v>969</c:v>
                </c:pt>
                <c:pt idx="13">
                  <c:v>1018</c:v>
                </c:pt>
                <c:pt idx="14">
                  <c:v>998</c:v>
                </c:pt>
                <c:pt idx="15">
                  <c:v>1050</c:v>
                </c:pt>
                <c:pt idx="16">
                  <c:v>1068</c:v>
                </c:pt>
                <c:pt idx="17">
                  <c:v>1149</c:v>
                </c:pt>
                <c:pt idx="18">
                  <c:v>1174</c:v>
                </c:pt>
                <c:pt idx="19">
                  <c:v>1167</c:v>
                </c:pt>
                <c:pt idx="20">
                  <c:v>1172</c:v>
                </c:pt>
                <c:pt idx="21">
                  <c:v>1136</c:v>
                </c:pt>
                <c:pt idx="22">
                  <c:v>1094</c:v>
                </c:pt>
                <c:pt idx="23">
                  <c:v>1074</c:v>
                </c:pt>
                <c:pt idx="24">
                  <c:v>1028</c:v>
                </c:pt>
                <c:pt idx="25">
                  <c:v>992</c:v>
                </c:pt>
                <c:pt idx="26">
                  <c:v>945</c:v>
                </c:pt>
                <c:pt idx="27">
                  <c:v>913</c:v>
                </c:pt>
                <c:pt idx="28">
                  <c:v>881</c:v>
                </c:pt>
                <c:pt idx="29">
                  <c:v>858</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3</c:v>
                </c:pt>
                <c:pt idx="1">
                  <c:v>14</c:v>
                </c:pt>
                <c:pt idx="2">
                  <c:v>25</c:v>
                </c:pt>
                <c:pt idx="3">
                  <c:v>38</c:v>
                </c:pt>
                <c:pt idx="4">
                  <c:v>62</c:v>
                </c:pt>
                <c:pt idx="5">
                  <c:v>94</c:v>
                </c:pt>
                <c:pt idx="6">
                  <c:v>144</c:v>
                </c:pt>
                <c:pt idx="7">
                  <c:v>244</c:v>
                </c:pt>
                <c:pt idx="8">
                  <c:v>413</c:v>
                </c:pt>
                <c:pt idx="9">
                  <c:v>493</c:v>
                </c:pt>
                <c:pt idx="10">
                  <c:v>533</c:v>
                </c:pt>
                <c:pt idx="11">
                  <c:v>711</c:v>
                </c:pt>
                <c:pt idx="12">
                  <c:v>790</c:v>
                </c:pt>
                <c:pt idx="13">
                  <c:v>828</c:v>
                </c:pt>
                <c:pt idx="14">
                  <c:v>813</c:v>
                </c:pt>
                <c:pt idx="15">
                  <c:v>858</c:v>
                </c:pt>
                <c:pt idx="16">
                  <c:v>871</c:v>
                </c:pt>
                <c:pt idx="17">
                  <c:v>936</c:v>
                </c:pt>
                <c:pt idx="18">
                  <c:v>954</c:v>
                </c:pt>
                <c:pt idx="19">
                  <c:v>946</c:v>
                </c:pt>
                <c:pt idx="20">
                  <c:v>950</c:v>
                </c:pt>
                <c:pt idx="21">
                  <c:v>919</c:v>
                </c:pt>
                <c:pt idx="22">
                  <c:v>887</c:v>
                </c:pt>
                <c:pt idx="23">
                  <c:v>871</c:v>
                </c:pt>
                <c:pt idx="24">
                  <c:v>835</c:v>
                </c:pt>
                <c:pt idx="25">
                  <c:v>804</c:v>
                </c:pt>
                <c:pt idx="26">
                  <c:v>769</c:v>
                </c:pt>
                <c:pt idx="27">
                  <c:v>743</c:v>
                </c:pt>
                <c:pt idx="28">
                  <c:v>718</c:v>
                </c:pt>
                <c:pt idx="29">
                  <c:v>702</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4946560"/>
        <c:axId val="44948096"/>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780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C30-4A10-AB5F-B5BCD47338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3</c:v>
                </c:pt>
                <c:pt idx="1">
                  <c:v>17</c:v>
                </c:pt>
                <c:pt idx="2">
                  <c:v>29</c:v>
                </c:pt>
                <c:pt idx="3">
                  <c:v>44</c:v>
                </c:pt>
                <c:pt idx="4">
                  <c:v>71</c:v>
                </c:pt>
                <c:pt idx="5">
                  <c:v>107</c:v>
                </c:pt>
                <c:pt idx="6">
                  <c:v>164</c:v>
                </c:pt>
                <c:pt idx="7">
                  <c:v>275</c:v>
                </c:pt>
                <c:pt idx="8">
                  <c:v>465</c:v>
                </c:pt>
                <c:pt idx="9">
                  <c:v>552</c:v>
                </c:pt>
                <c:pt idx="10">
                  <c:v>594</c:v>
                </c:pt>
                <c:pt idx="11">
                  <c:v>791</c:v>
                </c:pt>
                <c:pt idx="12">
                  <c:v>876</c:v>
                </c:pt>
                <c:pt idx="13">
                  <c:v>920</c:v>
                </c:pt>
                <c:pt idx="14">
                  <c:v>902</c:v>
                </c:pt>
                <c:pt idx="15">
                  <c:v>954</c:v>
                </c:pt>
                <c:pt idx="16">
                  <c:v>968</c:v>
                </c:pt>
                <c:pt idx="17">
                  <c:v>1039</c:v>
                </c:pt>
                <c:pt idx="18">
                  <c:v>1064</c:v>
                </c:pt>
                <c:pt idx="19">
                  <c:v>1055</c:v>
                </c:pt>
                <c:pt idx="20">
                  <c:v>1060</c:v>
                </c:pt>
                <c:pt idx="21">
                  <c:v>1031</c:v>
                </c:pt>
                <c:pt idx="22">
                  <c:v>993</c:v>
                </c:pt>
                <c:pt idx="23">
                  <c:v>977</c:v>
                </c:pt>
                <c:pt idx="24">
                  <c:v>937</c:v>
                </c:pt>
                <c:pt idx="25">
                  <c:v>903</c:v>
                </c:pt>
                <c:pt idx="26">
                  <c:v>865</c:v>
                </c:pt>
                <c:pt idx="27">
                  <c:v>833</c:v>
                </c:pt>
                <c:pt idx="28">
                  <c:v>807</c:v>
                </c:pt>
                <c:pt idx="29">
                  <c:v>784</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4946560"/>
        <c:axId val="44948096"/>
      </c:lineChart>
      <c:catAx>
        <c:axId val="4494656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4948096"/>
        <c:crosses val="autoZero"/>
        <c:auto val="1"/>
        <c:lblAlgn val="ctr"/>
        <c:lblOffset val="100"/>
        <c:tickMarkSkip val="1"/>
        <c:noMultiLvlLbl val="0"/>
      </c:catAx>
      <c:valAx>
        <c:axId val="44948096"/>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4946560"/>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0864296947515"/>
          <c:y val="8.865222139203402E-2"/>
          <c:w val="0.85377347378288471"/>
          <c:h val="0.447619594995881"/>
        </c:manualLayout>
      </c:layout>
      <c:barChart>
        <c:barDir val="col"/>
        <c:grouping val="clustered"/>
        <c:varyColors val="0"/>
        <c:ser>
          <c:idx val="0"/>
          <c:order val="0"/>
          <c:tx>
            <c:strRef>
              <c:f>'KP_inject drugs'!$C$2</c:f>
              <c:strCache>
                <c:ptCount val="1"/>
                <c:pt idx="0">
                  <c:v>2009</c:v>
                </c:pt>
              </c:strCache>
            </c:strRef>
          </c:tx>
          <c:spPr>
            <a:solidFill>
              <a:srgbClr val="E31837"/>
            </a:solidFill>
            <a:ln>
              <a:noFill/>
            </a:ln>
          </c:spPr>
          <c:invertIfNegative val="0"/>
          <c:dPt>
            <c:idx val="0"/>
            <c:invertIfNegative val="0"/>
            <c:bubble3D val="0"/>
            <c:extLst>
              <c:ext xmlns:c16="http://schemas.microsoft.com/office/drawing/2014/chart" uri="{C3380CC4-5D6E-409C-BE32-E72D297353CC}">
                <c16:uniqueId val="{00000000-8987-4BA2-83C7-0FD78D51A586}"/>
              </c:ext>
            </c:extLst>
          </c:dPt>
          <c:dPt>
            <c:idx val="1"/>
            <c:invertIfNegative val="0"/>
            <c:bubble3D val="0"/>
            <c:extLst>
              <c:ext xmlns:c16="http://schemas.microsoft.com/office/drawing/2014/chart" uri="{C3380CC4-5D6E-409C-BE32-E72D297353CC}">
                <c16:uniqueId val="{00000001-8987-4BA2-83C7-0FD78D51A586}"/>
              </c:ext>
            </c:extLst>
          </c:dPt>
          <c:dPt>
            <c:idx val="2"/>
            <c:invertIfNegative val="0"/>
            <c:bubble3D val="0"/>
            <c:extLst>
              <c:ext xmlns:c16="http://schemas.microsoft.com/office/drawing/2014/chart" uri="{C3380CC4-5D6E-409C-BE32-E72D297353CC}">
                <c16:uniqueId val="{00000002-8987-4BA2-83C7-0FD78D51A586}"/>
              </c:ext>
            </c:extLst>
          </c:dPt>
          <c:dPt>
            <c:idx val="3"/>
            <c:invertIfNegative val="0"/>
            <c:bubble3D val="0"/>
            <c:extLst>
              <c:ext xmlns:c16="http://schemas.microsoft.com/office/drawing/2014/chart" uri="{C3380CC4-5D6E-409C-BE32-E72D297353CC}">
                <c16:uniqueId val="{00000003-8987-4BA2-83C7-0FD78D51A58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'KP_inject drugs'!$A$3:$B$6</c:f>
              <c:multiLvlStrCache>
                <c:ptCount val="4"/>
                <c:lvl>
                  <c:pt idx="0">
                    <c:v>Vientiane</c:v>
                  </c:pt>
                  <c:pt idx="1">
                    <c:v>Bokeo</c:v>
                  </c:pt>
                  <c:pt idx="2">
                    <c:v>Saravane</c:v>
                  </c:pt>
                  <c:pt idx="3">
                    <c:v>Luang Prabang</c:v>
                  </c:pt>
                </c:lvl>
                <c:lvl>
                  <c:pt idx="0">
                    <c:v>Service women</c:v>
                  </c:pt>
                  <c:pt idx="3">
                    <c:v>MSM</c:v>
                  </c:pt>
                </c:lvl>
              </c:multiLvlStrCache>
            </c:multiLvlStrRef>
          </c:cat>
          <c:val>
            <c:numRef>
              <c:f>'KP_inject drugs'!$C$3:$C$6</c:f>
              <c:numCache>
                <c:formatCode>General</c:formatCode>
                <c:ptCount val="4"/>
                <c:pt idx="0">
                  <c:v>1</c:v>
                </c:pt>
                <c:pt idx="1">
                  <c:v>1</c:v>
                </c:pt>
                <c:pt idx="2">
                  <c:v>2</c:v>
                </c:pt>
              </c:numCache>
            </c:numRef>
          </c:val>
          <c:extLst>
            <c:ext xmlns:c16="http://schemas.microsoft.com/office/drawing/2014/chart" uri="{C3380CC4-5D6E-409C-BE32-E72D297353CC}">
              <c16:uniqueId val="{00000004-8987-4BA2-83C7-0FD78D51A586}"/>
            </c:ext>
          </c:extLst>
        </c:ser>
        <c:ser>
          <c:idx val="1"/>
          <c:order val="1"/>
          <c:tx>
            <c:strRef>
              <c:f>'KP_inject drugs'!$D$2</c:f>
              <c:strCache>
                <c:ptCount val="1"/>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'KP_inject drugs'!$A$3:$B$6</c:f>
              <c:multiLvlStrCache>
                <c:ptCount val="4"/>
                <c:lvl>
                  <c:pt idx="0">
                    <c:v>Vientiane</c:v>
                  </c:pt>
                  <c:pt idx="1">
                    <c:v>Bokeo</c:v>
                  </c:pt>
                  <c:pt idx="2">
                    <c:v>Saravane</c:v>
                  </c:pt>
                  <c:pt idx="3">
                    <c:v>Luang Prabang</c:v>
                  </c:pt>
                </c:lvl>
                <c:lvl>
                  <c:pt idx="0">
                    <c:v>Service women</c:v>
                  </c:pt>
                  <c:pt idx="3">
                    <c:v>MSM</c:v>
                  </c:pt>
                </c:lvl>
              </c:multiLvlStrCache>
            </c:multiLvlStrRef>
          </c:cat>
          <c:val>
            <c:numRef>
              <c:f>'KP_inject drugs'!$D$3:$D$6</c:f>
              <c:numCache>
                <c:formatCode>General</c:formatCode>
                <c:ptCount val="4"/>
                <c:pt idx="3">
                  <c:v>12</c:v>
                </c:pt>
              </c:numCache>
            </c:numRef>
          </c:val>
          <c:extLst>
            <c:ext xmlns:c16="http://schemas.microsoft.com/office/drawing/2014/chart" uri="{C3380CC4-5D6E-409C-BE32-E72D297353CC}">
              <c16:uniqueId val="{00000005-8987-4BA2-83C7-0FD78D51A586}"/>
            </c:ext>
          </c:extLst>
        </c:ser>
        <c:dLbls>
          <c:showLegendKey val="0"/>
          <c:showVal val="0"/>
          <c:showCatName val="0"/>
          <c:showSerName val="0"/>
          <c:showPercent val="0"/>
          <c:showBubbleSize val="0"/>
        </c:dLbls>
        <c:gapWidth val="150"/>
        <c:overlap val="100"/>
        <c:axId val="136635904"/>
        <c:axId val="136637440"/>
      </c:barChart>
      <c:catAx>
        <c:axId val="136635904"/>
        <c:scaling>
          <c:orientation val="minMax"/>
        </c:scaling>
        <c:delete val="0"/>
        <c:axPos val="b"/>
        <c:numFmt formatCode="General" sourceLinked="1"/>
        <c:majorTickMark val="out"/>
        <c:minorTickMark val="none"/>
        <c:tickLblPos val="nextTo"/>
        <c:crossAx val="136637440"/>
        <c:crosses val="autoZero"/>
        <c:auto val="1"/>
        <c:lblAlgn val="ctr"/>
        <c:lblOffset val="100"/>
        <c:noMultiLvlLbl val="0"/>
      </c:catAx>
      <c:valAx>
        <c:axId val="136637440"/>
        <c:scaling>
          <c:orientation val="minMax"/>
          <c:max val="25"/>
        </c:scaling>
        <c:delete val="0"/>
        <c:axPos val="l"/>
        <c:title>
          <c:tx>
            <c:rich>
              <a:bodyPr rot="0" vert="horz"/>
              <a:lstStyle/>
              <a:p>
                <a:pPr>
                  <a:defRPr/>
                </a:pPr>
                <a:r>
                  <a:rPr lang="en-US"/>
                  <a:t>%</a:t>
                </a:r>
              </a:p>
            </c:rich>
          </c:tx>
          <c:layout>
            <c:manualLayout>
              <c:xMode val="edge"/>
              <c:yMode val="edge"/>
              <c:x val="4.5953867253079851E-2"/>
              <c:y val="3.7458400626284472E-2"/>
            </c:manualLayout>
          </c:layout>
          <c:overlay val="0"/>
        </c:title>
        <c:numFmt formatCode="General" sourceLinked="1"/>
        <c:majorTickMark val="out"/>
        <c:minorTickMark val="none"/>
        <c:tickLblPos val="nextTo"/>
        <c:crossAx val="136635904"/>
        <c:crosses val="autoZero"/>
        <c:crossBetween val="between"/>
        <c:majorUnit val="5"/>
      </c:valAx>
      <c:spPr>
        <a:noFill/>
      </c:spPr>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52890191051699"/>
          <c:y val="0.14796715959285578"/>
          <c:w val="0.70958173106268696"/>
          <c:h val="0.63309583253312851"/>
        </c:manualLayout>
      </c:layout>
      <c:barChart>
        <c:barDir val="col"/>
        <c:grouping val="clustered"/>
        <c:varyColors val="0"/>
        <c:ser>
          <c:idx val="0"/>
          <c:order val="0"/>
          <c:tx>
            <c:strRef>
              <c:f>KPs_married!$B$2</c:f>
              <c:strCache>
                <c:ptCount val="1"/>
                <c:pt idx="0">
                  <c:v>MSM (Luang Prabang)</c:v>
                </c:pt>
              </c:strCache>
            </c:strRef>
          </c:tx>
          <c:spPr>
            <a:solidFill>
              <a:srgbClr val="F78E1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KPs_married!$A$3:$A$4</c:f>
              <c:numCache>
                <c:formatCode>General</c:formatCode>
                <c:ptCount val="2"/>
                <c:pt idx="0">
                  <c:v>2009</c:v>
                </c:pt>
                <c:pt idx="1">
                  <c:v>2011</c:v>
                </c:pt>
              </c:numCache>
            </c:numRef>
          </c:cat>
          <c:val>
            <c:numRef>
              <c:f>KPs_married!$B$3:$B$4</c:f>
              <c:numCache>
                <c:formatCode>General</c:formatCode>
                <c:ptCount val="2"/>
                <c:pt idx="0">
                  <c:v>5</c:v>
                </c:pt>
              </c:numCache>
            </c:numRef>
          </c:val>
          <c:extLst>
            <c:ext xmlns:c16="http://schemas.microsoft.com/office/drawing/2014/chart" uri="{C3380CC4-5D6E-409C-BE32-E72D297353CC}">
              <c16:uniqueId val="{00000000-0ED0-4A35-88CF-7AE54EAA4E1B}"/>
            </c:ext>
          </c:extLst>
        </c:ser>
        <c:ser>
          <c:idx val="1"/>
          <c:order val="1"/>
          <c:tx>
            <c:strRef>
              <c:f>KPs_married!$C$2</c:f>
              <c:strCache>
                <c:ptCount val="1"/>
                <c:pt idx="0">
                  <c:v>Service women </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KPs_married!$A$3:$A$4</c:f>
              <c:numCache>
                <c:formatCode>General</c:formatCode>
                <c:ptCount val="2"/>
                <c:pt idx="0">
                  <c:v>2009</c:v>
                </c:pt>
                <c:pt idx="1">
                  <c:v>2011</c:v>
                </c:pt>
              </c:numCache>
            </c:numRef>
          </c:cat>
          <c:val>
            <c:numRef>
              <c:f>KPs_married!$C$3:$C$4</c:f>
              <c:numCache>
                <c:formatCode>General</c:formatCode>
                <c:ptCount val="2"/>
                <c:pt idx="0">
                  <c:v>3</c:v>
                </c:pt>
                <c:pt idx="1">
                  <c:v>7</c:v>
                </c:pt>
              </c:numCache>
            </c:numRef>
          </c:val>
          <c:extLst>
            <c:ext xmlns:c16="http://schemas.microsoft.com/office/drawing/2014/chart" uri="{C3380CC4-5D6E-409C-BE32-E72D297353CC}">
              <c16:uniqueId val="{00000001-0ED0-4A35-88CF-7AE54EAA4E1B}"/>
            </c:ext>
          </c:extLst>
        </c:ser>
        <c:dLbls>
          <c:showLegendKey val="0"/>
          <c:showVal val="0"/>
          <c:showCatName val="0"/>
          <c:showSerName val="0"/>
          <c:showPercent val="0"/>
          <c:showBubbleSize val="0"/>
        </c:dLbls>
        <c:gapWidth val="250"/>
        <c:axId val="136702976"/>
        <c:axId val="137011968"/>
      </c:barChart>
      <c:catAx>
        <c:axId val="136702976"/>
        <c:scaling>
          <c:orientation val="minMax"/>
        </c:scaling>
        <c:delete val="0"/>
        <c:axPos val="b"/>
        <c:numFmt formatCode="General" sourceLinked="1"/>
        <c:majorTickMark val="out"/>
        <c:minorTickMark val="none"/>
        <c:tickLblPos val="nextTo"/>
        <c:crossAx val="137011968"/>
        <c:crosses val="autoZero"/>
        <c:auto val="1"/>
        <c:lblAlgn val="ctr"/>
        <c:lblOffset val="100"/>
        <c:noMultiLvlLbl val="0"/>
      </c:catAx>
      <c:valAx>
        <c:axId val="137011968"/>
        <c:scaling>
          <c:orientation val="minMax"/>
          <c:max val="1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6.6724984492662301E-2"/>
              <c:y val="0.10820363458598903"/>
            </c:manualLayout>
          </c:layout>
          <c:overlay val="0"/>
        </c:title>
        <c:numFmt formatCode="General" sourceLinked="1"/>
        <c:majorTickMark val="out"/>
        <c:minorTickMark val="none"/>
        <c:tickLblPos val="nextTo"/>
        <c:crossAx val="136702976"/>
        <c:crosses val="autoZero"/>
        <c:crossBetween val="between"/>
        <c:majorUnit val="2"/>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7533167943048"/>
          <c:y val="9.1000059651634449E-2"/>
          <c:w val="0.84353341962391692"/>
          <c:h val="0.59817777922947735"/>
        </c:manualLayout>
      </c:layout>
      <c:barChart>
        <c:barDir val="col"/>
        <c:grouping val="clustered"/>
        <c:varyColors val="0"/>
        <c:ser>
          <c:idx val="0"/>
          <c:order val="0"/>
          <c:tx>
            <c:strRef>
              <c:f>'Comp Know _ KPs'!$A$3</c:f>
              <c:strCache>
                <c:ptCount val="1"/>
                <c:pt idx="0">
                  <c:v>Service women</c:v>
                </c:pt>
              </c:strCache>
            </c:strRef>
          </c:tx>
          <c:spPr>
            <a:solidFill>
              <a:srgbClr val="88C540"/>
            </a:solidFill>
            <a:ln>
              <a:noFill/>
            </a:ln>
            <a:effectLst>
              <a:outerShdw sx="1000" sy="1000" rotWithShape="0">
                <a:srgbClr val="000000"/>
              </a:outerShdw>
            </a:effectLst>
          </c:spPr>
          <c:invertIfNegative val="0"/>
          <c:dPt>
            <c:idx val="0"/>
            <c:invertIfNegative val="0"/>
            <c:bubble3D val="0"/>
            <c:extLst>
              <c:ext xmlns:c16="http://schemas.microsoft.com/office/drawing/2014/chart" uri="{C3380CC4-5D6E-409C-BE32-E72D297353CC}">
                <c16:uniqueId val="{00000000-560F-49E1-BF2A-14A81838AD1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_ KPs'!$B$2:$F$2</c:f>
              <c:strCache>
                <c:ptCount val="5"/>
                <c:pt idx="0">
                  <c:v>2004
</c:v>
                </c:pt>
                <c:pt idx="1">
                  <c:v>2008</c:v>
                </c:pt>
                <c:pt idx="2">
                  <c:v>2009</c:v>
                </c:pt>
                <c:pt idx="3">
                  <c:v>2011</c:v>
                </c:pt>
                <c:pt idx="4">
                  <c:v>2014</c:v>
                </c:pt>
              </c:strCache>
            </c:strRef>
          </c:cat>
          <c:val>
            <c:numRef>
              <c:f>'Comp Know _ KPs'!$B$3:$F$3</c:f>
              <c:numCache>
                <c:formatCode>General</c:formatCode>
                <c:ptCount val="5"/>
                <c:pt idx="0">
                  <c:v>20</c:v>
                </c:pt>
                <c:pt idx="1">
                  <c:v>49</c:v>
                </c:pt>
                <c:pt idx="2">
                  <c:v>45</c:v>
                </c:pt>
                <c:pt idx="3">
                  <c:v>32</c:v>
                </c:pt>
              </c:numCache>
            </c:numRef>
          </c:val>
          <c:extLst>
            <c:ext xmlns:c16="http://schemas.microsoft.com/office/drawing/2014/chart" uri="{C3380CC4-5D6E-409C-BE32-E72D297353CC}">
              <c16:uniqueId val="{00000001-560F-49E1-BF2A-14A81838AD19}"/>
            </c:ext>
          </c:extLst>
        </c:ser>
        <c:ser>
          <c:idx val="1"/>
          <c:order val="1"/>
          <c:tx>
            <c:strRef>
              <c:f>'Comp Know _ KPs'!$A$4</c:f>
              <c:strCache>
                <c:ptCount val="1"/>
                <c:pt idx="0">
                  <c:v>MSM (Luang Prabang)</c:v>
                </c:pt>
              </c:strCache>
            </c:strRef>
          </c:tx>
          <c:spPr>
            <a:solidFill>
              <a:srgbClr val="F78E1E"/>
            </a:solidFill>
            <a:ln>
              <a:noFill/>
            </a:ln>
            <a:effectLst>
              <a:outerShdw dist="20000" sx="1000" sy="1000" rotWithShape="0">
                <a:srgbClr val="000000"/>
              </a:outerShdw>
            </a:effectLst>
          </c:spPr>
          <c:invertIfNegative val="0"/>
          <c:dPt>
            <c:idx val="0"/>
            <c:invertIfNegative val="0"/>
            <c:bubble3D val="0"/>
            <c:extLst>
              <c:ext xmlns:c16="http://schemas.microsoft.com/office/drawing/2014/chart" uri="{C3380CC4-5D6E-409C-BE32-E72D297353CC}">
                <c16:uniqueId val="{00000002-560F-49E1-BF2A-14A81838AD1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_ KPs'!$B$2:$F$2</c:f>
              <c:strCache>
                <c:ptCount val="5"/>
                <c:pt idx="0">
                  <c:v>2004
</c:v>
                </c:pt>
                <c:pt idx="1">
                  <c:v>2008</c:v>
                </c:pt>
                <c:pt idx="2">
                  <c:v>2009</c:v>
                </c:pt>
                <c:pt idx="3">
                  <c:v>2011</c:v>
                </c:pt>
                <c:pt idx="4">
                  <c:v>2014</c:v>
                </c:pt>
              </c:strCache>
            </c:strRef>
          </c:cat>
          <c:val>
            <c:numRef>
              <c:f>'Comp Know _ KPs'!$B$4:$F$4</c:f>
              <c:numCache>
                <c:formatCode>General</c:formatCode>
                <c:ptCount val="5"/>
                <c:pt idx="2">
                  <c:v>25</c:v>
                </c:pt>
                <c:pt idx="4">
                  <c:v>47</c:v>
                </c:pt>
              </c:numCache>
            </c:numRef>
          </c:val>
          <c:extLst>
            <c:ext xmlns:c16="http://schemas.microsoft.com/office/drawing/2014/chart" uri="{C3380CC4-5D6E-409C-BE32-E72D297353CC}">
              <c16:uniqueId val="{00000003-560F-49E1-BF2A-14A81838AD19}"/>
            </c:ext>
          </c:extLst>
        </c:ser>
        <c:dLbls>
          <c:showLegendKey val="0"/>
          <c:showVal val="0"/>
          <c:showCatName val="0"/>
          <c:showSerName val="0"/>
          <c:showPercent val="0"/>
          <c:showBubbleSize val="0"/>
        </c:dLbls>
        <c:gapWidth val="150"/>
        <c:axId val="137292416"/>
        <c:axId val="137302400"/>
      </c:barChart>
      <c:catAx>
        <c:axId val="137292416"/>
        <c:scaling>
          <c:orientation val="minMax"/>
        </c:scaling>
        <c:delete val="0"/>
        <c:axPos val="b"/>
        <c:numFmt formatCode="General" sourceLinked="1"/>
        <c:majorTickMark val="out"/>
        <c:minorTickMark val="none"/>
        <c:tickLblPos val="nextTo"/>
        <c:crossAx val="137302400"/>
        <c:crosses val="autoZero"/>
        <c:auto val="1"/>
        <c:lblAlgn val="ctr"/>
        <c:lblOffset val="100"/>
        <c:noMultiLvlLbl val="0"/>
      </c:catAx>
      <c:valAx>
        <c:axId val="137302400"/>
        <c:scaling>
          <c:orientation val="minMax"/>
          <c:max val="100"/>
          <c:min val="0"/>
        </c:scaling>
        <c:delete val="0"/>
        <c:axPos val="l"/>
        <c:title>
          <c:tx>
            <c:rich>
              <a:bodyPr rot="0" vert="horz"/>
              <a:lstStyle/>
              <a:p>
                <a:pPr>
                  <a:defRPr sz="1200"/>
                </a:pPr>
                <a:r>
                  <a:rPr lang="en-US" sz="1200" dirty="0"/>
                  <a:t>%</a:t>
                </a:r>
              </a:p>
            </c:rich>
          </c:tx>
          <c:layout>
            <c:manualLayout>
              <c:xMode val="edge"/>
              <c:yMode val="edge"/>
              <c:x val="1.4138891885089707E-2"/>
              <c:y val="2.7508123984501934E-2"/>
            </c:manualLayout>
          </c:layout>
          <c:overlay val="0"/>
        </c:title>
        <c:numFmt formatCode="General" sourceLinked="1"/>
        <c:majorTickMark val="out"/>
        <c:minorTickMark val="none"/>
        <c:tickLblPos val="nextTo"/>
        <c:crossAx val="137292416"/>
        <c:crosses val="autoZero"/>
        <c:crossBetween val="between"/>
        <c:majorUnit val="20"/>
      </c:valAx>
    </c:plotArea>
    <c:legend>
      <c:legendPos val="b"/>
      <c:layout>
        <c:manualLayout>
          <c:xMode val="edge"/>
          <c:yMode val="edge"/>
          <c:x val="0.10836856865494553"/>
          <c:y val="0.85522372203474561"/>
          <c:w val="0.81164884740845089"/>
          <c:h val="8.525246844144482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888486284347181E-2"/>
          <c:y val="8.7454068241469812E-2"/>
          <c:w val="0.8953031147655216"/>
          <c:h val="0.67205839165026027"/>
        </c:manualLayout>
      </c:layout>
      <c:barChart>
        <c:barDir val="col"/>
        <c:grouping val="clustered"/>
        <c:varyColors val="0"/>
        <c:ser>
          <c:idx val="0"/>
          <c:order val="0"/>
          <c:tx>
            <c:strRef>
              <c:f>'Comp know_Servic women'!$B$2</c:f>
              <c:strCache>
                <c:ptCount val="1"/>
                <c:pt idx="0">
                  <c:v>2008</c:v>
                </c:pt>
              </c:strCache>
            </c:strRef>
          </c:tx>
          <c:spPr>
            <a:solidFill>
              <a:srgbClr val="E31837"/>
            </a:solidFill>
            <a:ln>
              <a:noFill/>
            </a:ln>
            <a:effectLst>
              <a:outerShdw sx="1000" sy="1000" rotWithShape="0">
                <a:srgbClr val="000000"/>
              </a:outerShdw>
            </a:effectLst>
          </c:spPr>
          <c:invertIfNegative val="0"/>
          <c:dPt>
            <c:idx val="0"/>
            <c:invertIfNegative val="0"/>
            <c:bubble3D val="0"/>
            <c:spPr>
              <a:pattFill prst="dkUpDiag">
                <a:fgClr>
                  <a:srgbClr val="E31837"/>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9B0E-4742-9B09-A5E2B861887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know_Servic women'!$A$3:$A$9</c:f>
              <c:strCache>
                <c:ptCount val="7"/>
                <c:pt idx="0">
                  <c:v>Lao PDR</c:v>
                </c:pt>
                <c:pt idx="1">
                  <c:v>Vientiane</c:v>
                </c:pt>
                <c:pt idx="2">
                  <c:v>Luang 
Namtha</c:v>
                </c:pt>
                <c:pt idx="3">
                  <c:v>Savannakhet</c:v>
                </c:pt>
                <c:pt idx="4">
                  <c:v>Luang 
Prabang</c:v>
                </c:pt>
                <c:pt idx="5">
                  <c:v>Bokeo</c:v>
                </c:pt>
                <c:pt idx="6">
                  <c:v>Champassak</c:v>
                </c:pt>
              </c:strCache>
            </c:strRef>
          </c:cat>
          <c:val>
            <c:numRef>
              <c:f>'Comp know_Servic women'!$B$3:$B$9</c:f>
              <c:numCache>
                <c:formatCode>General</c:formatCode>
                <c:ptCount val="7"/>
                <c:pt idx="0">
                  <c:v>48</c:v>
                </c:pt>
                <c:pt idx="1">
                  <c:v>68</c:v>
                </c:pt>
                <c:pt idx="2">
                  <c:v>55</c:v>
                </c:pt>
                <c:pt idx="3">
                  <c:v>46</c:v>
                </c:pt>
                <c:pt idx="4">
                  <c:v>45</c:v>
                </c:pt>
                <c:pt idx="5">
                  <c:v>36</c:v>
                </c:pt>
                <c:pt idx="6">
                  <c:v>34</c:v>
                </c:pt>
              </c:numCache>
            </c:numRef>
          </c:val>
          <c:extLst>
            <c:ext xmlns:c16="http://schemas.microsoft.com/office/drawing/2014/chart" uri="{C3380CC4-5D6E-409C-BE32-E72D297353CC}">
              <c16:uniqueId val="{00000002-9B0E-4742-9B09-A5E2B8618875}"/>
            </c:ext>
          </c:extLst>
        </c:ser>
        <c:ser>
          <c:idx val="1"/>
          <c:order val="1"/>
          <c:tx>
            <c:strRef>
              <c:f>'Comp know_Servic women'!$D$2</c:f>
              <c:strCache>
                <c:ptCount val="1"/>
                <c:pt idx="0">
                  <c:v>2011</c:v>
                </c:pt>
              </c:strCache>
            </c:strRef>
          </c:tx>
          <c:spPr>
            <a:solidFill>
              <a:srgbClr val="88C540"/>
            </a:solidFill>
            <a:ln>
              <a:noFill/>
            </a:ln>
            <a:effectLst>
              <a:outerShdw dist="20000" sx="1000" sy="1000" rotWithShape="0">
                <a:srgbClr val="000000"/>
              </a:outerShdw>
            </a:effectLst>
          </c:spPr>
          <c:invertIfNegative val="0"/>
          <c:dPt>
            <c:idx val="0"/>
            <c:invertIfNegative val="0"/>
            <c:bubble3D val="0"/>
            <c:spPr>
              <a:pattFill prst="dkUpDiag">
                <a:fgClr>
                  <a:srgbClr val="88C540"/>
                </a:fgClr>
                <a:bgClr>
                  <a:sysClr val="window" lastClr="FFFFFF"/>
                </a:bgClr>
              </a:pattFill>
              <a:ln>
                <a:noFill/>
              </a:ln>
              <a:effectLst>
                <a:outerShdw dist="20000" sx="1000" sy="1000" rotWithShape="0">
                  <a:srgbClr val="000000"/>
                </a:outerShdw>
              </a:effectLst>
            </c:spPr>
            <c:extLst>
              <c:ext xmlns:c16="http://schemas.microsoft.com/office/drawing/2014/chart" uri="{C3380CC4-5D6E-409C-BE32-E72D297353CC}">
                <c16:uniqueId val="{00000004-9B0E-4742-9B09-A5E2B861887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know_Servic women'!$A$3:$A$9</c:f>
              <c:strCache>
                <c:ptCount val="7"/>
                <c:pt idx="0">
                  <c:v>Lao PDR</c:v>
                </c:pt>
                <c:pt idx="1">
                  <c:v>Vientiane</c:v>
                </c:pt>
                <c:pt idx="2">
                  <c:v>Luang 
Namtha</c:v>
                </c:pt>
                <c:pt idx="3">
                  <c:v>Savannakhet</c:v>
                </c:pt>
                <c:pt idx="4">
                  <c:v>Luang 
Prabang</c:v>
                </c:pt>
                <c:pt idx="5">
                  <c:v>Bokeo</c:v>
                </c:pt>
                <c:pt idx="6">
                  <c:v>Champassak</c:v>
                </c:pt>
              </c:strCache>
            </c:strRef>
          </c:cat>
          <c:val>
            <c:numRef>
              <c:f>'Comp know_Servic women'!$D$3:$D$9</c:f>
              <c:numCache>
                <c:formatCode>General</c:formatCode>
                <c:ptCount val="7"/>
                <c:pt idx="0">
                  <c:v>32</c:v>
                </c:pt>
                <c:pt idx="1">
                  <c:v>19</c:v>
                </c:pt>
                <c:pt idx="2">
                  <c:v>22</c:v>
                </c:pt>
                <c:pt idx="3">
                  <c:v>36</c:v>
                </c:pt>
                <c:pt idx="4">
                  <c:v>60</c:v>
                </c:pt>
                <c:pt idx="5">
                  <c:v>25</c:v>
                </c:pt>
                <c:pt idx="6">
                  <c:v>28</c:v>
                </c:pt>
              </c:numCache>
            </c:numRef>
          </c:val>
          <c:extLst>
            <c:ext xmlns:c16="http://schemas.microsoft.com/office/drawing/2014/chart" uri="{C3380CC4-5D6E-409C-BE32-E72D297353CC}">
              <c16:uniqueId val="{00000005-9B0E-4742-9B09-A5E2B8618875}"/>
            </c:ext>
          </c:extLst>
        </c:ser>
        <c:dLbls>
          <c:showLegendKey val="0"/>
          <c:showVal val="0"/>
          <c:showCatName val="0"/>
          <c:showSerName val="0"/>
          <c:showPercent val="0"/>
          <c:showBubbleSize val="0"/>
        </c:dLbls>
        <c:gapWidth val="150"/>
        <c:axId val="137407104"/>
        <c:axId val="137408896"/>
      </c:barChart>
      <c:catAx>
        <c:axId val="137407104"/>
        <c:scaling>
          <c:orientation val="minMax"/>
        </c:scaling>
        <c:delete val="0"/>
        <c:axPos val="b"/>
        <c:numFmt formatCode="General" sourceLinked="1"/>
        <c:majorTickMark val="out"/>
        <c:minorTickMark val="none"/>
        <c:tickLblPos val="nextTo"/>
        <c:crossAx val="137408896"/>
        <c:crosses val="autoZero"/>
        <c:auto val="1"/>
        <c:lblAlgn val="ctr"/>
        <c:lblOffset val="100"/>
        <c:noMultiLvlLbl val="0"/>
      </c:catAx>
      <c:valAx>
        <c:axId val="137408896"/>
        <c:scaling>
          <c:orientation val="minMax"/>
          <c:max val="100"/>
          <c:min val="0"/>
        </c:scaling>
        <c:delete val="0"/>
        <c:axPos val="l"/>
        <c:title>
          <c:tx>
            <c:rich>
              <a:bodyPr rot="0" vert="horz"/>
              <a:lstStyle/>
              <a:p>
                <a:pPr>
                  <a:defRPr/>
                </a:pPr>
                <a:r>
                  <a:rPr lang="en-US" dirty="0"/>
                  <a:t>%</a:t>
                </a:r>
              </a:p>
            </c:rich>
          </c:tx>
          <c:layout>
            <c:manualLayout>
              <c:xMode val="edge"/>
              <c:yMode val="edge"/>
              <c:x val="1.2888689991222309E-2"/>
              <c:y val="2.485039732601246E-2"/>
            </c:manualLayout>
          </c:layout>
          <c:overlay val="0"/>
        </c:title>
        <c:numFmt formatCode="General" sourceLinked="1"/>
        <c:majorTickMark val="out"/>
        <c:minorTickMark val="none"/>
        <c:tickLblPos val="nextTo"/>
        <c:crossAx val="137407104"/>
        <c:crosses val="autoZero"/>
        <c:crossBetween val="between"/>
        <c:majorUnit val="20"/>
      </c:valAx>
    </c:plotArea>
    <c:legend>
      <c:legendPos val="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'MSM_comprehensive knowledge'!$A$3:$A$6</c:f>
              <c:strCache>
                <c:ptCount val="4"/>
                <c:pt idx="0">
                  <c:v>Savannakhet</c:v>
                </c:pt>
                <c:pt idx="1">
                  <c:v>Vientiane</c:v>
                </c:pt>
                <c:pt idx="2">
                  <c:v>Luang Prabang</c:v>
                </c:pt>
                <c:pt idx="3">
                  <c:v>Champasak</c:v>
                </c:pt>
              </c:strCache>
            </c:strRef>
          </c:cat>
          <c:val>
            <c:numRef>
              <c:f>'MSM_comprehensive knowledge'!$B$3:$B$6</c:f>
              <c:numCache>
                <c:formatCode>General</c:formatCode>
                <c:ptCount val="4"/>
                <c:pt idx="0">
                  <c:v>35</c:v>
                </c:pt>
                <c:pt idx="1">
                  <c:v>46</c:v>
                </c:pt>
                <c:pt idx="2">
                  <c:v>47</c:v>
                </c:pt>
                <c:pt idx="3">
                  <c:v>50</c:v>
                </c:pt>
              </c:numCache>
            </c:numRef>
          </c:val>
          <c:extLst>
            <c:ext xmlns:c16="http://schemas.microsoft.com/office/drawing/2014/chart" uri="{C3380CC4-5D6E-409C-BE32-E72D297353CC}">
              <c16:uniqueId val="{00000000-5A8E-4242-BC0B-69DFE5C53BB1}"/>
            </c:ext>
          </c:extLst>
        </c:ser>
        <c:dLbls>
          <c:showLegendKey val="0"/>
          <c:showVal val="0"/>
          <c:showCatName val="0"/>
          <c:showSerName val="0"/>
          <c:showPercent val="0"/>
          <c:showBubbleSize val="0"/>
        </c:dLbls>
        <c:gapWidth val="150"/>
        <c:axId val="137472640"/>
        <c:axId val="137474432"/>
      </c:barChart>
      <c:catAx>
        <c:axId val="137472640"/>
        <c:scaling>
          <c:orientation val="minMax"/>
        </c:scaling>
        <c:delete val="0"/>
        <c:axPos val="b"/>
        <c:numFmt formatCode="General" sourceLinked="0"/>
        <c:majorTickMark val="out"/>
        <c:minorTickMark val="none"/>
        <c:tickLblPos val="nextTo"/>
        <c:crossAx val="137474432"/>
        <c:crosses val="autoZero"/>
        <c:auto val="1"/>
        <c:lblAlgn val="ctr"/>
        <c:lblOffset val="100"/>
        <c:noMultiLvlLbl val="0"/>
      </c:catAx>
      <c:valAx>
        <c:axId val="137474432"/>
        <c:scaling>
          <c:orientation val="minMax"/>
          <c:max val="100"/>
          <c:min val="0"/>
        </c:scaling>
        <c:delete val="0"/>
        <c:axPos val="l"/>
        <c:majorGridlines>
          <c:spPr>
            <a:ln>
              <a:solidFill>
                <a:schemeClr val="bg1">
                  <a:lumMod val="85000"/>
                </a:schemeClr>
              </a:solidFill>
              <a:prstDash val="dash"/>
            </a:ln>
          </c:spPr>
        </c:majorGridlines>
        <c:title>
          <c:tx>
            <c:rich>
              <a:bodyPr rot="0" vert="horz"/>
              <a:lstStyle/>
              <a:p>
                <a:pPr>
                  <a:defRPr/>
                </a:pPr>
                <a:r>
                  <a:rPr lang="en-US"/>
                  <a:t>%</a:t>
                </a:r>
              </a:p>
            </c:rich>
          </c:tx>
          <c:layout>
            <c:manualLayout>
              <c:xMode val="edge"/>
              <c:yMode val="edge"/>
              <c:x val="0"/>
              <c:y val="2.2523462482822408E-2"/>
            </c:manualLayout>
          </c:layout>
          <c:overlay val="0"/>
        </c:title>
        <c:numFmt formatCode="General" sourceLinked="1"/>
        <c:majorTickMark val="out"/>
        <c:minorTickMark val="none"/>
        <c:tickLblPos val="nextTo"/>
        <c:crossAx val="137472640"/>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3872363176824"/>
          <c:y val="9.8076257501880384E-2"/>
          <c:w val="0.85137139107611537"/>
          <c:h val="0.69371465359282924"/>
        </c:manualLayout>
      </c:layout>
      <c:barChart>
        <c:barDir val="col"/>
        <c:grouping val="stacked"/>
        <c:varyColors val="0"/>
        <c:ser>
          <c:idx val="2"/>
          <c:order val="1"/>
          <c:tx>
            <c:strRef>
              <c:f>'Lao PDR'!$C$3</c:f>
              <c:strCache>
                <c:ptCount val="1"/>
                <c:pt idx="0">
                  <c:v>International funding</c:v>
                </c:pt>
              </c:strCache>
            </c:strRef>
          </c:tx>
          <c:spPr>
            <a:solidFill>
              <a:srgbClr val="E31837"/>
            </a:solidFill>
            <a:ln>
              <a:noFill/>
            </a:ln>
          </c:spPr>
          <c:invertIfNegative val="0"/>
          <c:dLbls>
            <c:dLbl>
              <c:idx val="5"/>
              <c:tx>
                <c:rich>
                  <a:bodyPr/>
                  <a:lstStyle/>
                  <a:p>
                    <a:r>
                      <a:rPr lang="en-US" dirty="0"/>
                      <a:t>$10.92M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B8-47F3-9573-C5CE76DFDF3E}"/>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'Lao PDR'!$A$4:$A$11</c:f>
              <c:numCache>
                <c:formatCode>General</c:formatCode>
                <c:ptCount val="8"/>
                <c:pt idx="0">
                  <c:v>2006</c:v>
                </c:pt>
                <c:pt idx="1">
                  <c:v>2007</c:v>
                </c:pt>
                <c:pt idx="2">
                  <c:v>2008</c:v>
                </c:pt>
                <c:pt idx="3">
                  <c:v>2009</c:v>
                </c:pt>
                <c:pt idx="4">
                  <c:v>2010</c:v>
                </c:pt>
                <c:pt idx="5">
                  <c:v>2011</c:v>
                </c:pt>
                <c:pt idx="6">
                  <c:v>2014</c:v>
                </c:pt>
                <c:pt idx="7">
                  <c:v>2015</c:v>
                </c:pt>
              </c:numCache>
            </c:numRef>
          </c:cat>
          <c:val>
            <c:numRef>
              <c:f>'Lao PDR'!$C$4:$C$11</c:f>
              <c:numCache>
                <c:formatCode>_(* #,##0_);_(* \(#,##0\);_(* "-"??_);_(@_)</c:formatCode>
                <c:ptCount val="8"/>
                <c:pt idx="0">
                  <c:v>4650671</c:v>
                </c:pt>
                <c:pt idx="1">
                  <c:v>5079011.38</c:v>
                </c:pt>
                <c:pt idx="2">
                  <c:v>4918308</c:v>
                </c:pt>
                <c:pt idx="3">
                  <c:v>5882668</c:v>
                </c:pt>
                <c:pt idx="4">
                  <c:v>7752050.0700000003</c:v>
                </c:pt>
                <c:pt idx="5">
                  <c:v>10916445.6</c:v>
                </c:pt>
                <c:pt idx="6">
                  <c:v>5500000</c:v>
                </c:pt>
                <c:pt idx="7">
                  <c:v>5470000</c:v>
                </c:pt>
              </c:numCache>
            </c:numRef>
          </c:val>
          <c:extLst>
            <c:ext xmlns:c16="http://schemas.microsoft.com/office/drawing/2014/chart" uri="{C3380CC4-5D6E-409C-BE32-E72D297353CC}">
              <c16:uniqueId val="{00000001-6DB8-47F3-9573-C5CE76DFDF3E}"/>
            </c:ext>
          </c:extLst>
        </c:ser>
        <c:ser>
          <c:idx val="1"/>
          <c:order val="2"/>
          <c:tx>
            <c:strRef>
              <c:f>'Lao PDR'!$D$3</c:f>
              <c:strCache>
                <c:ptCount val="1"/>
                <c:pt idx="0">
                  <c:v>Domestic funding</c:v>
                </c:pt>
              </c:strCache>
            </c:strRef>
          </c:tx>
          <c:spPr>
            <a:solidFill>
              <a:srgbClr val="88C540"/>
            </a:solidFill>
            <a:ln>
              <a:noFill/>
            </a:ln>
          </c:spPr>
          <c:invertIfNegative val="0"/>
          <c:dLbls>
            <c:dLbl>
              <c:idx val="5"/>
              <c:tx>
                <c:rich>
                  <a:bodyPr/>
                  <a:lstStyle/>
                  <a:p>
                    <a:r>
                      <a:rPr lang="en-US" dirty="0"/>
                      <a:t>$0.83M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DB8-47F3-9573-C5CE76DFDF3E}"/>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'Lao PDR'!$A$4:$A$11</c:f>
              <c:numCache>
                <c:formatCode>General</c:formatCode>
                <c:ptCount val="8"/>
                <c:pt idx="0">
                  <c:v>2006</c:v>
                </c:pt>
                <c:pt idx="1">
                  <c:v>2007</c:v>
                </c:pt>
                <c:pt idx="2">
                  <c:v>2008</c:v>
                </c:pt>
                <c:pt idx="3">
                  <c:v>2009</c:v>
                </c:pt>
                <c:pt idx="4">
                  <c:v>2010</c:v>
                </c:pt>
                <c:pt idx="5">
                  <c:v>2011</c:v>
                </c:pt>
                <c:pt idx="6">
                  <c:v>2014</c:v>
                </c:pt>
                <c:pt idx="7">
                  <c:v>2015</c:v>
                </c:pt>
              </c:numCache>
            </c:numRef>
          </c:cat>
          <c:val>
            <c:numRef>
              <c:f>'Lao PDR'!$D$4:$D$11</c:f>
              <c:numCache>
                <c:formatCode>_(* #,##0_);_(* \(#,##0\);_(* "-"??_);_(@_)</c:formatCode>
                <c:ptCount val="8"/>
                <c:pt idx="0">
                  <c:v>25000</c:v>
                </c:pt>
                <c:pt idx="1">
                  <c:v>67602</c:v>
                </c:pt>
                <c:pt idx="2">
                  <c:v>98730</c:v>
                </c:pt>
                <c:pt idx="3">
                  <c:v>114730</c:v>
                </c:pt>
                <c:pt idx="4">
                  <c:v>827689</c:v>
                </c:pt>
                <c:pt idx="5">
                  <c:v>827689</c:v>
                </c:pt>
                <c:pt idx="6">
                  <c:v>1560000</c:v>
                </c:pt>
                <c:pt idx="7">
                  <c:v>2510000</c:v>
                </c:pt>
              </c:numCache>
            </c:numRef>
          </c:val>
          <c:extLst>
            <c:ext xmlns:c16="http://schemas.microsoft.com/office/drawing/2014/chart" uri="{C3380CC4-5D6E-409C-BE32-E72D297353CC}">
              <c16:uniqueId val="{00000003-6DB8-47F3-9573-C5CE76DFDF3E}"/>
            </c:ext>
          </c:extLst>
        </c:ser>
        <c:dLbls>
          <c:showLegendKey val="0"/>
          <c:showVal val="0"/>
          <c:showCatName val="0"/>
          <c:showSerName val="0"/>
          <c:showPercent val="0"/>
          <c:showBubbleSize val="0"/>
        </c:dLbls>
        <c:gapWidth val="150"/>
        <c:overlap val="100"/>
        <c:axId val="138364800"/>
        <c:axId val="138366336"/>
      </c:barChart>
      <c:lineChart>
        <c:grouping val="standard"/>
        <c:varyColors val="0"/>
        <c:ser>
          <c:idx val="0"/>
          <c:order val="0"/>
          <c:tx>
            <c:strRef>
              <c:f>'Lao PDR'!$B$3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B8-47F3-9573-C5CE76DFDF3E}"/>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'Lao PDR'!$A$4:$A$11</c:f>
              <c:numCache>
                <c:formatCode>General</c:formatCode>
                <c:ptCount val="8"/>
                <c:pt idx="0">
                  <c:v>2006</c:v>
                </c:pt>
                <c:pt idx="1">
                  <c:v>2007</c:v>
                </c:pt>
                <c:pt idx="2">
                  <c:v>2008</c:v>
                </c:pt>
                <c:pt idx="3">
                  <c:v>2009</c:v>
                </c:pt>
                <c:pt idx="4">
                  <c:v>2010</c:v>
                </c:pt>
                <c:pt idx="5">
                  <c:v>2011</c:v>
                </c:pt>
                <c:pt idx="6">
                  <c:v>2014</c:v>
                </c:pt>
                <c:pt idx="7">
                  <c:v>2015</c:v>
                </c:pt>
              </c:numCache>
            </c:numRef>
          </c:cat>
          <c:val>
            <c:numRef>
              <c:f>'Lao PDR'!$B$4:$B$11</c:f>
              <c:numCache>
                <c:formatCode>_(* #,##0_);_(* \(#,##0\);_(* "-"??_);_(@_)</c:formatCode>
                <c:ptCount val="8"/>
                <c:pt idx="0">
                  <c:v>4675671</c:v>
                </c:pt>
                <c:pt idx="1">
                  <c:v>5146613.5</c:v>
                </c:pt>
                <c:pt idx="2">
                  <c:v>5017038</c:v>
                </c:pt>
                <c:pt idx="3">
                  <c:v>5997398</c:v>
                </c:pt>
                <c:pt idx="4">
                  <c:v>8579739</c:v>
                </c:pt>
                <c:pt idx="5">
                  <c:v>11744135</c:v>
                </c:pt>
                <c:pt idx="6">
                  <c:v>7060000</c:v>
                </c:pt>
                <c:pt idx="7">
                  <c:v>7980000</c:v>
                </c:pt>
              </c:numCache>
            </c:numRef>
          </c:val>
          <c:smooth val="1"/>
          <c:extLst>
            <c:ext xmlns:c16="http://schemas.microsoft.com/office/drawing/2014/chart" uri="{C3380CC4-5D6E-409C-BE32-E72D297353CC}">
              <c16:uniqueId val="{00000005-6DB8-47F3-9573-C5CE76DFDF3E}"/>
            </c:ext>
          </c:extLst>
        </c:ser>
        <c:dLbls>
          <c:showLegendKey val="0"/>
          <c:showVal val="0"/>
          <c:showCatName val="0"/>
          <c:showSerName val="0"/>
          <c:showPercent val="0"/>
          <c:showBubbleSize val="0"/>
        </c:dLbls>
        <c:marker val="1"/>
        <c:smooth val="0"/>
        <c:axId val="138364800"/>
        <c:axId val="138366336"/>
      </c:lineChart>
      <c:catAx>
        <c:axId val="138364800"/>
        <c:scaling>
          <c:orientation val="minMax"/>
        </c:scaling>
        <c:delete val="0"/>
        <c:axPos val="b"/>
        <c:numFmt formatCode="General" sourceLinked="1"/>
        <c:majorTickMark val="out"/>
        <c:minorTickMark val="none"/>
        <c:tickLblPos val="nextTo"/>
        <c:crossAx val="138366336"/>
        <c:crosses val="autoZero"/>
        <c:auto val="1"/>
        <c:lblAlgn val="ctr"/>
        <c:lblOffset val="100"/>
        <c:noMultiLvlLbl val="0"/>
      </c:catAx>
      <c:valAx>
        <c:axId val="138366336"/>
        <c:scaling>
          <c:orientation val="minMax"/>
          <c:min val="0"/>
        </c:scaling>
        <c:delete val="0"/>
        <c:axPos val="l"/>
        <c:majorGridlines>
          <c:spPr>
            <a:ln>
              <a:solidFill>
                <a:schemeClr val="tx2">
                  <a:lumMod val="20000"/>
                  <a:lumOff val="80000"/>
                </a:schemeClr>
              </a:solidFill>
              <a:prstDash val="sysDash"/>
            </a:ln>
          </c:spPr>
        </c:majorGridlines>
        <c:numFmt formatCode="_(* #,##0_);_(* \(#,##0\);_(* &quot;-&quot;??_);_(@_)" sourceLinked="1"/>
        <c:majorTickMark val="out"/>
        <c:minorTickMark val="none"/>
        <c:tickLblPos val="nextTo"/>
        <c:crossAx val="138364800"/>
        <c:crosses val="autoZero"/>
        <c:crossBetween val="between"/>
        <c:majorUnit val="2000000"/>
        <c:dispUnits>
          <c:builtInUnit val="millions"/>
          <c:dispUnitsLbl>
            <c:layout>
              <c:manualLayout>
                <c:xMode val="edge"/>
                <c:yMode val="edge"/>
                <c:x val="1.5023087391853797E-2"/>
                <c:y val="6.9011786262566238E-2"/>
              </c:manualLayout>
            </c:layout>
            <c:tx>
              <c:rich>
                <a:bodyPr/>
                <a:lstStyle/>
                <a:p>
                  <a:pPr>
                    <a:defRPr/>
                  </a:pPr>
                  <a:r>
                    <a:rPr lang="en-GB"/>
                    <a:t>US$ million</a:t>
                  </a:r>
                </a:p>
              </c:rich>
            </c:tx>
          </c:dispUnitsLbl>
        </c:dispUnits>
      </c:valAx>
    </c:plotArea>
    <c:legend>
      <c:legendPos val="r"/>
      <c:layout>
        <c:manualLayout>
          <c:xMode val="edge"/>
          <c:yMode val="edge"/>
          <c:x val="9.6190478151490441E-2"/>
          <c:y val="0.90103166963848957"/>
          <c:w val="0.85842841637771128"/>
          <c:h val="9.8404052198885955E-2"/>
        </c:manualLayout>
      </c:layout>
      <c:overlay val="0"/>
    </c:legend>
    <c:plotVisOnly val="1"/>
    <c:dispBlanksAs val="gap"/>
    <c:showDLblsOverMax val="0"/>
  </c:chart>
  <c:spPr>
    <a:ln w="635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7112632107427248"/>
        </c:manualLayout>
      </c:layout>
      <c:lineChart>
        <c:grouping val="standard"/>
        <c:varyColors val="0"/>
        <c:ser>
          <c:idx val="0"/>
          <c:order val="0"/>
          <c:tx>
            <c:strRef>
              <c:f>'AIDS Spending by source'!$A$6</c:f>
              <c:strCache>
                <c:ptCount val="1"/>
                <c:pt idx="0">
                  <c:v>Total AIDS spending</c:v>
                </c:pt>
              </c:strCache>
            </c:strRef>
          </c:tx>
          <c:spPr>
            <a:ln w="38100">
              <a:solidFill>
                <a:srgbClr val="00AEEF"/>
              </a:solidFill>
            </a:ln>
          </c:spPr>
          <c:marker>
            <c:spPr>
              <a:solidFill>
                <a:srgbClr val="00AEEF"/>
              </a:solidFill>
              <a:ln>
                <a:solidFill>
                  <a:srgbClr val="00AEEF"/>
                </a:solid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7A-48C8-9DA3-B061CA9F5163}"/>
                </c:ext>
              </c:extLst>
            </c:dLbl>
            <c:dLbl>
              <c:idx val="6"/>
              <c:numFmt formatCode="&quot;$&quot;#,##0" sourceLinked="0"/>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source'!$B$6:$G$6</c:f>
              <c:numCache>
                <c:formatCode>General</c:formatCode>
                <c:ptCount val="6"/>
                <c:pt idx="0">
                  <c:v>4675671</c:v>
                </c:pt>
                <c:pt idx="1">
                  <c:v>5146613.5</c:v>
                </c:pt>
                <c:pt idx="2">
                  <c:v>5017038</c:v>
                </c:pt>
                <c:pt idx="3">
                  <c:v>5997398</c:v>
                </c:pt>
                <c:pt idx="4">
                  <c:v>8579739</c:v>
                </c:pt>
                <c:pt idx="5">
                  <c:v>11744135</c:v>
                </c:pt>
              </c:numCache>
            </c:numRef>
          </c:val>
          <c:smooth val="0"/>
          <c:extLst>
            <c:ext xmlns:c16="http://schemas.microsoft.com/office/drawing/2014/chart" uri="{C3380CC4-5D6E-409C-BE32-E72D297353CC}">
              <c16:uniqueId val="{00000002-727A-48C8-9DA3-B061CA9F5163}"/>
            </c:ext>
          </c:extLst>
        </c:ser>
        <c:ser>
          <c:idx val="1"/>
          <c:order val="1"/>
          <c:tx>
            <c:strRef>
              <c:f>'AIDS Spending by source'!$A$7</c:f>
              <c:strCache>
                <c:ptCount val="1"/>
                <c:pt idx="0">
                  <c:v>Global Funding</c:v>
                </c:pt>
              </c:strCache>
            </c:strRef>
          </c:tx>
          <c:spPr>
            <a:ln w="38100">
              <a:solidFill>
                <a:srgbClr val="88C540"/>
              </a:solidFill>
            </a:ln>
          </c:spPr>
          <c:marker>
            <c:spPr>
              <a:solidFill>
                <a:srgbClr val="88C540"/>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A-48C8-9DA3-B061CA9F516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source'!$B$7:$G$7</c:f>
              <c:numCache>
                <c:formatCode>General</c:formatCode>
                <c:ptCount val="6"/>
                <c:pt idx="1">
                  <c:v>1852506.63</c:v>
                </c:pt>
                <c:pt idx="2">
                  <c:v>1988779</c:v>
                </c:pt>
                <c:pt idx="3">
                  <c:v>2519021</c:v>
                </c:pt>
                <c:pt idx="4">
                  <c:v>4357227.07</c:v>
                </c:pt>
                <c:pt idx="5">
                  <c:v>7562540</c:v>
                </c:pt>
              </c:numCache>
            </c:numRef>
          </c:val>
          <c:smooth val="0"/>
          <c:extLst>
            <c:ext xmlns:c16="http://schemas.microsoft.com/office/drawing/2014/chart" uri="{C3380CC4-5D6E-409C-BE32-E72D297353CC}">
              <c16:uniqueId val="{00000005-727A-48C8-9DA3-B061CA9F5163}"/>
            </c:ext>
          </c:extLst>
        </c:ser>
        <c:ser>
          <c:idx val="2"/>
          <c:order val="2"/>
          <c:tx>
            <c:strRef>
              <c:f>'AIDS Spending by source'!$A$8</c:f>
              <c:strCache>
                <c:ptCount val="1"/>
                <c:pt idx="0">
                  <c:v>Domestic Funding</c:v>
                </c:pt>
              </c:strCache>
            </c:strRef>
          </c:tx>
          <c:spPr>
            <a:ln w="38100">
              <a:solidFill>
                <a:srgbClr val="EC008C"/>
              </a:solidFill>
            </a:ln>
          </c:spPr>
          <c:marker>
            <c:spPr>
              <a:solidFill>
                <a:srgbClr val="EC008C"/>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A-48C8-9DA3-B061CA9F5163}"/>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source'!$B$8:$G$8</c:f>
              <c:numCache>
                <c:formatCode>General</c:formatCode>
                <c:ptCount val="6"/>
                <c:pt idx="0">
                  <c:v>25000</c:v>
                </c:pt>
                <c:pt idx="1">
                  <c:v>67602</c:v>
                </c:pt>
                <c:pt idx="2">
                  <c:v>98730</c:v>
                </c:pt>
                <c:pt idx="3">
                  <c:v>114730</c:v>
                </c:pt>
                <c:pt idx="4">
                  <c:v>827689</c:v>
                </c:pt>
                <c:pt idx="5">
                  <c:v>827689</c:v>
                </c:pt>
              </c:numCache>
            </c:numRef>
          </c:val>
          <c:smooth val="0"/>
          <c:extLst>
            <c:ext xmlns:c16="http://schemas.microsoft.com/office/drawing/2014/chart" uri="{C3380CC4-5D6E-409C-BE32-E72D297353CC}">
              <c16:uniqueId val="{00000008-727A-48C8-9DA3-B061CA9F5163}"/>
            </c:ext>
          </c:extLst>
        </c:ser>
        <c:ser>
          <c:idx val="3"/>
          <c:order val="3"/>
          <c:tx>
            <c:strRef>
              <c:f>'AIDS Spending by source'!$A$9</c:f>
              <c:strCache>
                <c:ptCount val="1"/>
                <c:pt idx="0">
                  <c:v>Bilaterals</c:v>
                </c:pt>
              </c:strCache>
            </c:strRef>
          </c:tx>
          <c:spPr>
            <a:ln w="38100">
              <a:solidFill>
                <a:srgbClr val="E31837"/>
              </a:solidFill>
            </a:ln>
          </c:spPr>
          <c:marker>
            <c:symbol val="square"/>
            <c:size val="7"/>
            <c:spPr>
              <a:solidFill>
                <a:srgbClr val="E31837"/>
              </a:solidFill>
              <a:ln>
                <a:noFill/>
              </a:ln>
            </c:spPr>
          </c:marker>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A-48C8-9DA3-B061CA9F5163}"/>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source'!$B$5:$G$5</c:f>
              <c:strCache>
                <c:ptCount val="6"/>
                <c:pt idx="0">
                  <c:v>2006</c:v>
                </c:pt>
                <c:pt idx="1">
                  <c:v>2007</c:v>
                </c:pt>
                <c:pt idx="2">
                  <c:v>2008</c:v>
                </c:pt>
                <c:pt idx="3">
                  <c:v>2009</c:v>
                </c:pt>
                <c:pt idx="4">
                  <c:v>2010</c:v>
                </c:pt>
                <c:pt idx="5">
                  <c:v>2011</c:v>
                </c:pt>
              </c:strCache>
            </c:strRef>
          </c:cat>
          <c:val>
            <c:numRef>
              <c:f>'AIDS Spending by source'!$B$9:$G$9</c:f>
              <c:numCache>
                <c:formatCode>General</c:formatCode>
                <c:ptCount val="6"/>
                <c:pt idx="1">
                  <c:v>999785</c:v>
                </c:pt>
                <c:pt idx="2">
                  <c:v>676947</c:v>
                </c:pt>
                <c:pt idx="3">
                  <c:v>1160650</c:v>
                </c:pt>
                <c:pt idx="4">
                  <c:v>1206336</c:v>
                </c:pt>
                <c:pt idx="5">
                  <c:v>1841772</c:v>
                </c:pt>
              </c:numCache>
            </c:numRef>
          </c:val>
          <c:smooth val="0"/>
          <c:extLst>
            <c:ext xmlns:c16="http://schemas.microsoft.com/office/drawing/2014/chart" uri="{C3380CC4-5D6E-409C-BE32-E72D297353CC}">
              <c16:uniqueId val="{0000000A-727A-48C8-9DA3-B061CA9F5163}"/>
            </c:ext>
          </c:extLst>
        </c:ser>
        <c:dLbls>
          <c:showLegendKey val="0"/>
          <c:showVal val="0"/>
          <c:showCatName val="0"/>
          <c:showSerName val="0"/>
          <c:showPercent val="0"/>
          <c:showBubbleSize val="0"/>
        </c:dLbls>
        <c:marker val="1"/>
        <c:smooth val="0"/>
        <c:axId val="138465664"/>
        <c:axId val="138467200"/>
      </c:lineChart>
      <c:catAx>
        <c:axId val="138465664"/>
        <c:scaling>
          <c:orientation val="minMax"/>
        </c:scaling>
        <c:delete val="0"/>
        <c:axPos val="b"/>
        <c:numFmt formatCode="General" sourceLinked="0"/>
        <c:majorTickMark val="out"/>
        <c:minorTickMark val="none"/>
        <c:tickLblPos val="nextTo"/>
        <c:crossAx val="138467200"/>
        <c:crosses val="autoZero"/>
        <c:auto val="1"/>
        <c:lblAlgn val="ctr"/>
        <c:lblOffset val="100"/>
        <c:noMultiLvlLbl val="0"/>
      </c:catAx>
      <c:valAx>
        <c:axId val="138467200"/>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layout>
            <c:manualLayout>
              <c:xMode val="edge"/>
              <c:yMode val="edge"/>
              <c:x val="9.7279234675765637E-3"/>
              <c:y val="0.38563134001816257"/>
            </c:manualLayout>
          </c:layout>
          <c:overlay val="0"/>
        </c:title>
        <c:numFmt formatCode="#,##0" sourceLinked="0"/>
        <c:majorTickMark val="out"/>
        <c:minorTickMark val="none"/>
        <c:tickLblPos val="nextTo"/>
        <c:crossAx val="138465664"/>
        <c:crosses val="autoZero"/>
        <c:crossBetween val="between"/>
      </c:valAx>
    </c:plotArea>
    <c:legend>
      <c:legendPos val="b"/>
      <c:layout>
        <c:manualLayout>
          <c:xMode val="edge"/>
          <c:yMode val="edge"/>
          <c:x val="0"/>
          <c:y val="0.89644352554779927"/>
          <c:w val="1"/>
          <c:h val="8.7556554216135785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category'!$A$6</c:f>
              <c:strCache>
                <c:ptCount val="1"/>
                <c:pt idx="0">
                  <c:v>Prevention</c:v>
                </c:pt>
              </c:strCache>
            </c:strRef>
          </c:tx>
          <c:spPr>
            <a:solidFill>
              <a:srgbClr val="88C540"/>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category'!$B$3:$F$3</c:f>
              <c:strCache>
                <c:ptCount val="5"/>
                <c:pt idx="0">
                  <c:v>2007</c:v>
                </c:pt>
                <c:pt idx="1">
                  <c:v>2008</c:v>
                </c:pt>
                <c:pt idx="2">
                  <c:v>2009</c:v>
                </c:pt>
                <c:pt idx="3">
                  <c:v>2010</c:v>
                </c:pt>
                <c:pt idx="4">
                  <c:v>2011</c:v>
                </c:pt>
              </c:strCache>
            </c:strRef>
          </c:cat>
          <c:val>
            <c:numRef>
              <c:f>'AIDS spending by category'!$B$6:$F$6</c:f>
              <c:numCache>
                <c:formatCode>General</c:formatCode>
                <c:ptCount val="5"/>
                <c:pt idx="0">
                  <c:v>2581581</c:v>
                </c:pt>
                <c:pt idx="1">
                  <c:v>1571338</c:v>
                </c:pt>
                <c:pt idx="2">
                  <c:v>2159991</c:v>
                </c:pt>
                <c:pt idx="3">
                  <c:v>2953630.25</c:v>
                </c:pt>
                <c:pt idx="4">
                  <c:v>6055397</c:v>
                </c:pt>
              </c:numCache>
            </c:numRef>
          </c:val>
          <c:extLst>
            <c:ext xmlns:c16="http://schemas.microsoft.com/office/drawing/2014/chart" uri="{C3380CC4-5D6E-409C-BE32-E72D297353CC}">
              <c16:uniqueId val="{00000000-6E6D-41DB-8289-5BBA0D76B3EF}"/>
            </c:ext>
          </c:extLst>
        </c:ser>
        <c:ser>
          <c:idx val="1"/>
          <c:order val="1"/>
          <c:tx>
            <c:strRef>
              <c:f>'AIDS spending by category'!$A$5</c:f>
              <c:strCache>
                <c:ptCount val="1"/>
                <c:pt idx="0">
                  <c:v>Care and treatment</c:v>
                </c:pt>
              </c:strCache>
            </c:strRef>
          </c:tx>
          <c:spPr>
            <a:solidFill>
              <a:srgbClr val="EC008C"/>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category'!$B$3:$F$3</c:f>
              <c:strCache>
                <c:ptCount val="5"/>
                <c:pt idx="0">
                  <c:v>2007</c:v>
                </c:pt>
                <c:pt idx="1">
                  <c:v>2008</c:v>
                </c:pt>
                <c:pt idx="2">
                  <c:v>2009</c:v>
                </c:pt>
                <c:pt idx="3">
                  <c:v>2010</c:v>
                </c:pt>
                <c:pt idx="4">
                  <c:v>2011</c:v>
                </c:pt>
              </c:strCache>
            </c:strRef>
          </c:cat>
          <c:val>
            <c:numRef>
              <c:f>'AIDS spending by category'!$B$5:$F$5</c:f>
              <c:numCache>
                <c:formatCode>General</c:formatCode>
                <c:ptCount val="5"/>
                <c:pt idx="0">
                  <c:v>339095</c:v>
                </c:pt>
                <c:pt idx="1">
                  <c:v>790596</c:v>
                </c:pt>
                <c:pt idx="2">
                  <c:v>962127</c:v>
                </c:pt>
                <c:pt idx="3">
                  <c:v>1540872.5</c:v>
                </c:pt>
                <c:pt idx="4">
                  <c:v>2085108</c:v>
                </c:pt>
              </c:numCache>
            </c:numRef>
          </c:val>
          <c:extLst>
            <c:ext xmlns:c16="http://schemas.microsoft.com/office/drawing/2014/chart" uri="{C3380CC4-5D6E-409C-BE32-E72D297353CC}">
              <c16:uniqueId val="{00000001-6E6D-41DB-8289-5BBA0D76B3EF}"/>
            </c:ext>
          </c:extLst>
        </c:ser>
        <c:ser>
          <c:idx val="2"/>
          <c:order val="2"/>
          <c:tx>
            <c:strRef>
              <c:f>'AIDS spending by category'!$A$7</c:f>
              <c:strCache>
                <c:ptCount val="1"/>
                <c:pt idx="0">
                  <c:v>Others</c:v>
                </c:pt>
              </c:strCache>
            </c:strRef>
          </c:tx>
          <c:spPr>
            <a:solidFill>
              <a:srgbClr val="00AEEF"/>
            </a:solidFill>
            <a:ln>
              <a:noFill/>
            </a:ln>
          </c:spPr>
          <c:invertIfNegative val="0"/>
          <c:dLbls>
            <c:numFmt formatCode="&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category'!$B$3:$F$3</c:f>
              <c:strCache>
                <c:ptCount val="5"/>
                <c:pt idx="0">
                  <c:v>2007</c:v>
                </c:pt>
                <c:pt idx="1">
                  <c:v>2008</c:v>
                </c:pt>
                <c:pt idx="2">
                  <c:v>2009</c:v>
                </c:pt>
                <c:pt idx="3">
                  <c:v>2010</c:v>
                </c:pt>
                <c:pt idx="4">
                  <c:v>2011</c:v>
                </c:pt>
              </c:strCache>
            </c:strRef>
          </c:cat>
          <c:val>
            <c:numRef>
              <c:f>'AIDS spending by category'!$B$7:$F$7</c:f>
              <c:numCache>
                <c:formatCode>#,##0</c:formatCode>
                <c:ptCount val="5"/>
                <c:pt idx="0">
                  <c:v>2225937.5</c:v>
                </c:pt>
                <c:pt idx="1">
                  <c:v>2655104</c:v>
                </c:pt>
                <c:pt idx="2">
                  <c:v>2875280</c:v>
                </c:pt>
                <c:pt idx="3">
                  <c:v>4085236.25</c:v>
                </c:pt>
                <c:pt idx="4">
                  <c:v>3603630</c:v>
                </c:pt>
              </c:numCache>
            </c:numRef>
          </c:val>
          <c:extLst>
            <c:ext xmlns:c16="http://schemas.microsoft.com/office/drawing/2014/chart" uri="{C3380CC4-5D6E-409C-BE32-E72D297353CC}">
              <c16:uniqueId val="{00000002-6E6D-41DB-8289-5BBA0D76B3EF}"/>
            </c:ext>
          </c:extLst>
        </c:ser>
        <c:dLbls>
          <c:showLegendKey val="0"/>
          <c:showVal val="0"/>
          <c:showCatName val="0"/>
          <c:showSerName val="0"/>
          <c:showPercent val="0"/>
          <c:showBubbleSize val="0"/>
        </c:dLbls>
        <c:gapWidth val="70"/>
        <c:overlap val="100"/>
        <c:axId val="198756608"/>
        <c:axId val="222875648"/>
      </c:barChart>
      <c:catAx>
        <c:axId val="198756608"/>
        <c:scaling>
          <c:orientation val="minMax"/>
        </c:scaling>
        <c:delete val="0"/>
        <c:axPos val="b"/>
        <c:numFmt formatCode="General" sourceLinked="1"/>
        <c:majorTickMark val="out"/>
        <c:minorTickMark val="none"/>
        <c:tickLblPos val="nextTo"/>
        <c:crossAx val="222875648"/>
        <c:crosses val="autoZero"/>
        <c:auto val="1"/>
        <c:lblAlgn val="ctr"/>
        <c:lblOffset val="100"/>
        <c:noMultiLvlLbl val="0"/>
      </c:catAx>
      <c:valAx>
        <c:axId val="222875648"/>
        <c:scaling>
          <c:orientation val="minMax"/>
          <c:max val="1"/>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98756608"/>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 '!$E$5</c:f>
              <c:strCache>
                <c:ptCount val="1"/>
                <c:pt idx="0">
                  <c:v>% spending on sex workers and their clients</c:v>
                </c:pt>
              </c:strCache>
            </c:strRef>
          </c:tx>
          <c:spPr>
            <a:solidFill>
              <a:srgbClr val="88C540"/>
            </a:solidFill>
          </c:spPr>
          <c:invertIfNegative val="0"/>
          <c:dLbls>
            <c:dLbl>
              <c:idx val="0"/>
              <c:tx>
                <c:rich>
                  <a:bodyPr/>
                  <a:lstStyle/>
                  <a:p>
                    <a:r>
                      <a:rPr lang="en-US"/>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032-4677-A3A3-419DCF25F1FC}"/>
                </c:ext>
              </c:extLst>
            </c:dLbl>
            <c:dLbl>
              <c:idx val="1"/>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032-4677-A3A3-419DCF25F1FC}"/>
                </c:ext>
              </c:extLst>
            </c:dLbl>
            <c:dLbl>
              <c:idx val="2"/>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032-4677-A3A3-419DCF25F1FC}"/>
                </c:ext>
              </c:extLst>
            </c:dLbl>
            <c:dLbl>
              <c:idx val="3"/>
              <c:tx>
                <c:rich>
                  <a:bodyPr/>
                  <a:lstStyle/>
                  <a:p>
                    <a:r>
                      <a:rPr lang="en-US"/>
                      <a:t>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032-4677-A3A3-419DCF25F1FC}"/>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'!$E$6:$E$10</c:f>
              <c:numCache>
                <c:formatCode>0%</c:formatCode>
                <c:ptCount val="5"/>
                <c:pt idx="0">
                  <c:v>0.15797567459630357</c:v>
                </c:pt>
                <c:pt idx="1">
                  <c:v>4.7150263024250669E-2</c:v>
                </c:pt>
                <c:pt idx="2">
                  <c:v>0.11990744405879469</c:v>
                </c:pt>
                <c:pt idx="3">
                  <c:v>0.24384829059087543</c:v>
                </c:pt>
                <c:pt idx="4">
                  <c:v>0.14988100697609091</c:v>
                </c:pt>
              </c:numCache>
            </c:numRef>
          </c:val>
          <c:extLst>
            <c:ext xmlns:c16="http://schemas.microsoft.com/office/drawing/2014/chart" uri="{C3380CC4-5D6E-409C-BE32-E72D297353CC}">
              <c16:uniqueId val="{00000005-F032-4677-A3A3-419DCF25F1FC}"/>
            </c:ext>
          </c:extLst>
        </c:ser>
        <c:ser>
          <c:idx val="1"/>
          <c:order val="1"/>
          <c:tx>
            <c:strRef>
              <c:f>'Prevention spending on KP '!$G$5</c:f>
              <c:strCache>
                <c:ptCount val="1"/>
                <c:pt idx="0">
                  <c:v>% spending on men who have sex with men</c:v>
                </c:pt>
              </c:strCache>
            </c:strRef>
          </c:tx>
          <c:spPr>
            <a:solidFill>
              <a:srgbClr val="EC008C"/>
            </a:solidFill>
          </c:spPr>
          <c:invertIfNegative val="0"/>
          <c:dLbls>
            <c:dLbl>
              <c:idx val="0"/>
              <c:layout>
                <c:manualLayout>
                  <c:x val="1.392515230635335E-2"/>
                  <c:y val="0"/>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032-4677-A3A3-419DCF25F1FC}"/>
                </c:ext>
              </c:extLst>
            </c:dLbl>
            <c:dLbl>
              <c:idx val="1"/>
              <c:layout>
                <c:manualLayout>
                  <c:x val="2.2628372497824196E-2"/>
                  <c:y val="6.5040650406504065E-3"/>
                </c:manualLayout>
              </c:layout>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032-4677-A3A3-419DCF25F1FC}"/>
                </c:ext>
              </c:extLst>
            </c:dLbl>
            <c:dLbl>
              <c:idx val="2"/>
              <c:tx>
                <c:rich>
                  <a:bodyPr/>
                  <a:lstStyle/>
                  <a:p>
                    <a:r>
                      <a:rPr lang="en-US"/>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032-4677-A3A3-419DCF25F1FC}"/>
                </c:ext>
              </c:extLst>
            </c:dLbl>
            <c:dLbl>
              <c:idx val="3"/>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032-4677-A3A3-419DCF25F1FC}"/>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'!$G$6:$G$10</c:f>
              <c:numCache>
                <c:formatCode>0%</c:formatCode>
                <c:ptCount val="5"/>
                <c:pt idx="0">
                  <c:v>1.0093508954396551E-2</c:v>
                </c:pt>
                <c:pt idx="1">
                  <c:v>1.7642925965005621E-2</c:v>
                </c:pt>
                <c:pt idx="2">
                  <c:v>3.4204309184621605E-2</c:v>
                </c:pt>
                <c:pt idx="3">
                  <c:v>4.1464807891915381E-2</c:v>
                </c:pt>
                <c:pt idx="4">
                  <c:v>0.145029301959888</c:v>
                </c:pt>
              </c:numCache>
            </c:numRef>
          </c:val>
          <c:extLst>
            <c:ext xmlns:c16="http://schemas.microsoft.com/office/drawing/2014/chart" uri="{C3380CC4-5D6E-409C-BE32-E72D297353CC}">
              <c16:uniqueId val="{0000000B-F032-4677-A3A3-419DCF25F1FC}"/>
            </c:ext>
          </c:extLst>
        </c:ser>
        <c:ser>
          <c:idx val="2"/>
          <c:order val="2"/>
          <c:tx>
            <c:strRef>
              <c:f>'Prevention spending on KP '!$I$5</c:f>
              <c:strCache>
                <c:ptCount val="1"/>
                <c:pt idx="0">
                  <c:v>% spending on people who inject drugs</c:v>
                </c:pt>
              </c:strCache>
            </c:strRef>
          </c:tx>
          <c:spPr>
            <a:solidFill>
              <a:srgbClr val="00AEEF"/>
            </a:solidFill>
          </c:spPr>
          <c:invertIfNegative val="0"/>
          <c:dLbls>
            <c:dLbl>
              <c:idx val="0"/>
              <c:layout>
                <c:manualLayout>
                  <c:x val="-1.7406440382941705E-2"/>
                  <c:y val="-3.2520325203252032E-3"/>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032-4677-A3A3-419DCF25F1FC}"/>
                </c:ext>
              </c:extLst>
            </c:dLbl>
            <c:dLbl>
              <c:idx val="1"/>
              <c:layout>
                <c:manualLayout>
                  <c:x val="-6.9625761531766752E-3"/>
                  <c:y val="-6.5040650406504065E-3"/>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032-4677-A3A3-419DCF25F1FC}"/>
                </c:ext>
              </c:extLst>
            </c:dLbl>
            <c:dLbl>
              <c:idx val="2"/>
              <c:layout>
                <c:manualLayout>
                  <c:x val="-1.5665796344647518E-2"/>
                  <c:y val="0"/>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032-4677-A3A3-419DCF25F1FC}"/>
                </c:ext>
              </c:extLst>
            </c:dLbl>
            <c:dLbl>
              <c:idx val="3"/>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032-4677-A3A3-419DCF25F1FC}"/>
                </c:ext>
              </c:extLst>
            </c:dLbl>
            <c:dLbl>
              <c:idx val="4"/>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'!$I$6:$I$10</c:f>
              <c:numCache>
                <c:formatCode>0%</c:formatCode>
                <c:ptCount val="5"/>
                <c:pt idx="0">
                  <c:v>3.6799155246339354E-3</c:v>
                </c:pt>
                <c:pt idx="1">
                  <c:v>3.1820015808183854E-3</c:v>
                </c:pt>
                <c:pt idx="2">
                  <c:v>4.66251942716428E-3</c:v>
                </c:pt>
                <c:pt idx="3">
                  <c:v>7.2132828101960297E-2</c:v>
                </c:pt>
                <c:pt idx="4">
                  <c:v>8.404931997026785E-2</c:v>
                </c:pt>
              </c:numCache>
            </c:numRef>
          </c:val>
          <c:extLst>
            <c:ext xmlns:c16="http://schemas.microsoft.com/office/drawing/2014/chart" uri="{C3380CC4-5D6E-409C-BE32-E72D297353CC}">
              <c16:uniqueId val="{00000011-F032-4677-A3A3-419DCF25F1FC}"/>
            </c:ext>
          </c:extLst>
        </c:ser>
        <c:ser>
          <c:idx val="3"/>
          <c:order val="3"/>
          <c:tx>
            <c:strRef>
              <c:f>'Prevention spending on KP '!$K$5</c:f>
              <c:strCache>
                <c:ptCount val="1"/>
                <c:pt idx="0">
                  <c:v>% spending on others</c:v>
                </c:pt>
              </c:strCache>
            </c:strRef>
          </c:tx>
          <c:spPr>
            <a:solidFill>
              <a:srgbClr val="F78E1E"/>
            </a:solidFill>
          </c:spPr>
          <c:invertIfNegative val="0"/>
          <c:dLbls>
            <c:dLbl>
              <c:idx val="0"/>
              <c:tx>
                <c:rich>
                  <a:bodyPr/>
                  <a:lstStyle/>
                  <a:p>
                    <a:r>
                      <a:rPr lang="en-US"/>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032-4677-A3A3-419DCF25F1FC}"/>
                </c:ext>
              </c:extLst>
            </c:dLbl>
            <c:dLbl>
              <c:idx val="1"/>
              <c:tx>
                <c:rich>
                  <a:bodyPr/>
                  <a:lstStyle/>
                  <a:p>
                    <a:r>
                      <a:rPr lang="en-US"/>
                      <a:t>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032-4677-A3A3-419DCF25F1FC}"/>
                </c:ext>
              </c:extLst>
            </c:dLbl>
            <c:dLbl>
              <c:idx val="2"/>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032-4677-A3A3-419DCF25F1FC}"/>
                </c:ext>
              </c:extLst>
            </c:dLbl>
            <c:dLbl>
              <c:idx val="3"/>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032-4677-A3A3-419DCF25F1FC}"/>
                </c:ext>
              </c:extLst>
            </c:dLbl>
            <c:dLbl>
              <c:idx val="4"/>
              <c:tx>
                <c:rich>
                  <a:bodyPr/>
                  <a:lstStyle/>
                  <a:p>
                    <a:r>
                      <a:rPr lang="en-US"/>
                      <a:t>62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032-4677-A3A3-419DCF25F1F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 '!$B$6:$B$10</c:f>
              <c:strCache>
                <c:ptCount val="5"/>
                <c:pt idx="0">
                  <c:v>2007</c:v>
                </c:pt>
                <c:pt idx="1">
                  <c:v>2008</c:v>
                </c:pt>
                <c:pt idx="2">
                  <c:v>2009</c:v>
                </c:pt>
                <c:pt idx="3">
                  <c:v>2010</c:v>
                </c:pt>
                <c:pt idx="4">
                  <c:v>2011</c:v>
                </c:pt>
              </c:strCache>
            </c:strRef>
          </c:cat>
          <c:val>
            <c:numRef>
              <c:f>'Prevention spending on KP '!$K$6:$K$10</c:f>
              <c:numCache>
                <c:formatCode>0%</c:formatCode>
                <c:ptCount val="5"/>
                <c:pt idx="0">
                  <c:v>0.82825090092466591</c:v>
                </c:pt>
                <c:pt idx="1">
                  <c:v>0.93202480942992527</c:v>
                </c:pt>
                <c:pt idx="2">
                  <c:v>0.84122572732941947</c:v>
                </c:pt>
                <c:pt idx="3">
                  <c:v>0.64255407341524884</c:v>
                </c:pt>
                <c:pt idx="4">
                  <c:v>0.62104037109375321</c:v>
                </c:pt>
              </c:numCache>
            </c:numRef>
          </c:val>
          <c:extLst>
            <c:ext xmlns:c16="http://schemas.microsoft.com/office/drawing/2014/chart" uri="{C3380CC4-5D6E-409C-BE32-E72D297353CC}">
              <c16:uniqueId val="{00000017-F032-4677-A3A3-419DCF25F1FC}"/>
            </c:ext>
          </c:extLst>
        </c:ser>
        <c:dLbls>
          <c:showLegendKey val="0"/>
          <c:showVal val="0"/>
          <c:showCatName val="0"/>
          <c:showSerName val="0"/>
          <c:showPercent val="0"/>
          <c:showBubbleSize val="0"/>
        </c:dLbls>
        <c:gapWidth val="130"/>
        <c:overlap val="100"/>
        <c:axId val="224311168"/>
        <c:axId val="224312704"/>
      </c:barChart>
      <c:catAx>
        <c:axId val="224311168"/>
        <c:scaling>
          <c:orientation val="minMax"/>
        </c:scaling>
        <c:delete val="0"/>
        <c:axPos val="b"/>
        <c:numFmt formatCode="General" sourceLinked="0"/>
        <c:majorTickMark val="out"/>
        <c:minorTickMark val="none"/>
        <c:tickLblPos val="nextTo"/>
        <c:crossAx val="224312704"/>
        <c:crosses val="autoZero"/>
        <c:auto val="1"/>
        <c:lblAlgn val="ctr"/>
        <c:lblOffset val="100"/>
        <c:noMultiLvlLbl val="0"/>
      </c:catAx>
      <c:valAx>
        <c:axId val="224312704"/>
        <c:scaling>
          <c:orientation val="minMax"/>
          <c:max val="1"/>
          <c:min val="0"/>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224311168"/>
        <c:crosses val="autoZero"/>
        <c:crossBetween val="between"/>
        <c:majorUnit val="0.2"/>
      </c:valAx>
    </c:plotArea>
    <c:legend>
      <c:legendPos val="r"/>
      <c:layout>
        <c:manualLayout>
          <c:xMode val="edge"/>
          <c:yMode val="edge"/>
          <c:x val="0.65436474601518313"/>
          <c:y val="0.20893775855544533"/>
          <c:w val="0.33743394963301315"/>
          <c:h val="0.56254086681384907"/>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873578302712165E-2"/>
          <c:y val="7.6346153846153841E-2"/>
          <c:w val="0.89915111305531248"/>
          <c:h val="0.71187941651524334"/>
        </c:manualLayout>
      </c:layout>
      <c:barChart>
        <c:barDir val="col"/>
        <c:grouping val="percentStacked"/>
        <c:varyColors val="0"/>
        <c:ser>
          <c:idx val="0"/>
          <c:order val="0"/>
          <c:tx>
            <c:strRef>
              <c:f>'D&amp;I spndng on prevention'!$D$5</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0B0-417C-95A4-57CAF8B4EB57}"/>
                </c:ext>
              </c:extLst>
            </c:dLbl>
            <c:dLbl>
              <c:idx val="1"/>
              <c:delete val="1"/>
              <c:extLst>
                <c:ext xmlns:c15="http://schemas.microsoft.com/office/drawing/2012/chart" uri="{CE6537A1-D6FC-4f65-9D91-7224C49458BB}"/>
                <c:ext xmlns:c16="http://schemas.microsoft.com/office/drawing/2014/chart" uri="{C3380CC4-5D6E-409C-BE32-E72D297353CC}">
                  <c16:uniqueId val="{00000001-80B0-417C-95A4-57CAF8B4EB57}"/>
                </c:ext>
              </c:extLst>
            </c:dLbl>
            <c:dLbl>
              <c:idx val="2"/>
              <c:delete val="1"/>
              <c:extLst>
                <c:ext xmlns:c15="http://schemas.microsoft.com/office/drawing/2012/chart" uri="{CE6537A1-D6FC-4f65-9D91-7224C49458BB}"/>
                <c:ext xmlns:c16="http://schemas.microsoft.com/office/drawing/2014/chart" uri="{C3380CC4-5D6E-409C-BE32-E72D297353CC}">
                  <c16:uniqueId val="{00000002-80B0-417C-95A4-57CAF8B4EB57}"/>
                </c:ext>
              </c:extLst>
            </c:dLbl>
            <c:dLbl>
              <c:idx val="3"/>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0B0-417C-95A4-57CAF8B4EB57}"/>
                </c:ext>
              </c:extLst>
            </c:dLbl>
            <c:dLbl>
              <c:idx val="4"/>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0B0-417C-95A4-57CAF8B4EB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prevention'!$B$6:$B$10</c:f>
              <c:numCache>
                <c:formatCode>General</c:formatCode>
                <c:ptCount val="5"/>
                <c:pt idx="0">
                  <c:v>2007</c:v>
                </c:pt>
                <c:pt idx="1">
                  <c:v>2008</c:v>
                </c:pt>
                <c:pt idx="2">
                  <c:v>2009</c:v>
                </c:pt>
                <c:pt idx="3">
                  <c:v>2010</c:v>
                </c:pt>
                <c:pt idx="4">
                  <c:v>2011</c:v>
                </c:pt>
              </c:numCache>
            </c:numRef>
          </c:cat>
          <c:val>
            <c:numRef>
              <c:f>'D&amp;I spndng on prevention'!$D$6:$D$10</c:f>
              <c:numCache>
                <c:formatCode>0%</c:formatCode>
                <c:ptCount val="5"/>
                <c:pt idx="0">
                  <c:v>0</c:v>
                </c:pt>
                <c:pt idx="1">
                  <c:v>0</c:v>
                </c:pt>
                <c:pt idx="2">
                  <c:v>0</c:v>
                </c:pt>
                <c:pt idx="3">
                  <c:v>1.4668051290441653E-2</c:v>
                </c:pt>
                <c:pt idx="4">
                  <c:v>7.1546093509641069E-3</c:v>
                </c:pt>
              </c:numCache>
            </c:numRef>
          </c:val>
          <c:extLst>
            <c:ext xmlns:c16="http://schemas.microsoft.com/office/drawing/2014/chart" uri="{C3380CC4-5D6E-409C-BE32-E72D297353CC}">
              <c16:uniqueId val="{00000005-80B0-417C-95A4-57CAF8B4EB57}"/>
            </c:ext>
          </c:extLst>
        </c:ser>
        <c:ser>
          <c:idx val="1"/>
          <c:order val="1"/>
          <c:tx>
            <c:strRef>
              <c:f>'D&amp;I spndng on prevention'!$F$5</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0B0-417C-95A4-57CAF8B4EB57}"/>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0B0-417C-95A4-57CAF8B4EB57}"/>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0B0-417C-95A4-57CAF8B4EB57}"/>
                </c:ext>
              </c:extLst>
            </c:dLbl>
            <c:dLbl>
              <c:idx val="3"/>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0B0-417C-95A4-57CAF8B4EB57}"/>
                </c:ext>
              </c:extLst>
            </c:dLbl>
            <c:dLbl>
              <c:idx val="4"/>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0B0-417C-95A4-57CAF8B4EB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prevention'!$B$6:$B$10</c:f>
              <c:numCache>
                <c:formatCode>General</c:formatCode>
                <c:ptCount val="5"/>
                <c:pt idx="0">
                  <c:v>2007</c:v>
                </c:pt>
                <c:pt idx="1">
                  <c:v>2008</c:v>
                </c:pt>
                <c:pt idx="2">
                  <c:v>2009</c:v>
                </c:pt>
                <c:pt idx="3">
                  <c:v>2010</c:v>
                </c:pt>
                <c:pt idx="4">
                  <c:v>2011</c:v>
                </c:pt>
              </c:numCache>
            </c:numRef>
          </c:cat>
          <c:val>
            <c:numRef>
              <c:f>'D&amp;I spndng on prevention'!$F$6:$F$10</c:f>
              <c:numCache>
                <c:formatCode>0%</c:formatCode>
                <c:ptCount val="5"/>
                <c:pt idx="0">
                  <c:v>0.99999999225280944</c:v>
                </c:pt>
                <c:pt idx="1">
                  <c:v>1</c:v>
                </c:pt>
                <c:pt idx="2">
                  <c:v>1</c:v>
                </c:pt>
                <c:pt idx="3">
                  <c:v>0.98533193516690176</c:v>
                </c:pt>
                <c:pt idx="4">
                  <c:v>0.99284539064903587</c:v>
                </c:pt>
              </c:numCache>
            </c:numRef>
          </c:val>
          <c:extLst>
            <c:ext xmlns:c16="http://schemas.microsoft.com/office/drawing/2014/chart" uri="{C3380CC4-5D6E-409C-BE32-E72D297353CC}">
              <c16:uniqueId val="{0000000B-80B0-417C-95A4-57CAF8B4EB57}"/>
            </c:ext>
          </c:extLst>
        </c:ser>
        <c:dLbls>
          <c:showLegendKey val="0"/>
          <c:showVal val="0"/>
          <c:showCatName val="0"/>
          <c:showSerName val="0"/>
          <c:showPercent val="0"/>
          <c:showBubbleSize val="0"/>
        </c:dLbls>
        <c:gapWidth val="170"/>
        <c:overlap val="100"/>
        <c:axId val="224895360"/>
        <c:axId val="224896896"/>
      </c:barChart>
      <c:catAx>
        <c:axId val="224895360"/>
        <c:scaling>
          <c:orientation val="minMax"/>
        </c:scaling>
        <c:delete val="0"/>
        <c:axPos val="b"/>
        <c:numFmt formatCode="General" sourceLinked="1"/>
        <c:majorTickMark val="out"/>
        <c:minorTickMark val="none"/>
        <c:tickLblPos val="nextTo"/>
        <c:crossAx val="224896896"/>
        <c:crosses val="autoZero"/>
        <c:auto val="1"/>
        <c:lblAlgn val="ctr"/>
        <c:lblOffset val="100"/>
        <c:noMultiLvlLbl val="0"/>
      </c:catAx>
      <c:valAx>
        <c:axId val="224896896"/>
        <c:scaling>
          <c:orientation val="minMax"/>
          <c:max val="1"/>
          <c:min val="0"/>
        </c:scaling>
        <c:delete val="0"/>
        <c:axPos val="l"/>
        <c:majorGridlines>
          <c:spPr>
            <a:ln w="9525">
              <a:solidFill>
                <a:sysClr val="window" lastClr="FFFFFF">
                  <a:lumMod val="75000"/>
                </a:sysClr>
              </a:solidFill>
              <a:prstDash val="dash"/>
            </a:ln>
          </c:spPr>
        </c:majorGridlines>
        <c:numFmt formatCode="0%" sourceLinked="1"/>
        <c:majorTickMark val="out"/>
        <c:minorTickMark val="none"/>
        <c:tickLblPos val="nextTo"/>
        <c:crossAx val="224895360"/>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5902777777777"/>
          <c:y val="4.9980491479642224E-2"/>
          <c:w val="0.68217916666666667"/>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0.48762</c:v>
                </c:pt>
                <c:pt idx="1">
                  <c:v>0.88117000000000001</c:v>
                </c:pt>
                <c:pt idx="2">
                  <c:v>2</c:v>
                </c:pt>
                <c:pt idx="3">
                  <c:v>4</c:v>
                </c:pt>
                <c:pt idx="4">
                  <c:v>7</c:v>
                </c:pt>
                <c:pt idx="5">
                  <c:v>11</c:v>
                </c:pt>
                <c:pt idx="6">
                  <c:v>17</c:v>
                </c:pt>
                <c:pt idx="7">
                  <c:v>28</c:v>
                </c:pt>
                <c:pt idx="8">
                  <c:v>44</c:v>
                </c:pt>
                <c:pt idx="9">
                  <c:v>70</c:v>
                </c:pt>
                <c:pt idx="10">
                  <c:v>100</c:v>
                </c:pt>
                <c:pt idx="11">
                  <c:v>136</c:v>
                </c:pt>
                <c:pt idx="12">
                  <c:v>178</c:v>
                </c:pt>
                <c:pt idx="13">
                  <c:v>224</c:v>
                </c:pt>
                <c:pt idx="14">
                  <c:v>266</c:v>
                </c:pt>
                <c:pt idx="15">
                  <c:v>291</c:v>
                </c:pt>
                <c:pt idx="16">
                  <c:v>318</c:v>
                </c:pt>
                <c:pt idx="17">
                  <c:v>343</c:v>
                </c:pt>
                <c:pt idx="18">
                  <c:v>370</c:v>
                </c:pt>
                <c:pt idx="19">
                  <c:v>400</c:v>
                </c:pt>
                <c:pt idx="20">
                  <c:v>400</c:v>
                </c:pt>
                <c:pt idx="21">
                  <c:v>414</c:v>
                </c:pt>
                <c:pt idx="22">
                  <c:v>445</c:v>
                </c:pt>
                <c:pt idx="23">
                  <c:v>461</c:v>
                </c:pt>
                <c:pt idx="24">
                  <c:v>472</c:v>
                </c:pt>
                <c:pt idx="25">
                  <c:v>477</c:v>
                </c:pt>
                <c:pt idx="26">
                  <c:v>463</c:v>
                </c:pt>
                <c:pt idx="27">
                  <c:v>453</c:v>
                </c:pt>
                <c:pt idx="28">
                  <c:v>425</c:v>
                </c:pt>
                <c:pt idx="29">
                  <c:v>398</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0.25234000000000001</c:v>
                </c:pt>
                <c:pt idx="1">
                  <c:v>0.58626</c:v>
                </c:pt>
                <c:pt idx="2">
                  <c:v>1</c:v>
                </c:pt>
                <c:pt idx="3">
                  <c:v>3</c:v>
                </c:pt>
                <c:pt idx="4">
                  <c:v>4</c:v>
                </c:pt>
                <c:pt idx="5">
                  <c:v>7</c:v>
                </c:pt>
                <c:pt idx="6">
                  <c:v>10</c:v>
                </c:pt>
                <c:pt idx="7">
                  <c:v>16</c:v>
                </c:pt>
                <c:pt idx="8">
                  <c:v>26</c:v>
                </c:pt>
                <c:pt idx="9">
                  <c:v>41</c:v>
                </c:pt>
                <c:pt idx="10">
                  <c:v>58</c:v>
                </c:pt>
                <c:pt idx="11">
                  <c:v>79</c:v>
                </c:pt>
                <c:pt idx="12">
                  <c:v>105</c:v>
                </c:pt>
                <c:pt idx="13">
                  <c:v>134</c:v>
                </c:pt>
                <c:pt idx="14">
                  <c:v>163</c:v>
                </c:pt>
                <c:pt idx="15">
                  <c:v>178</c:v>
                </c:pt>
                <c:pt idx="16">
                  <c:v>190</c:v>
                </c:pt>
                <c:pt idx="17">
                  <c:v>206</c:v>
                </c:pt>
                <c:pt idx="18">
                  <c:v>223</c:v>
                </c:pt>
                <c:pt idx="19">
                  <c:v>241</c:v>
                </c:pt>
                <c:pt idx="20">
                  <c:v>242</c:v>
                </c:pt>
                <c:pt idx="21">
                  <c:v>259</c:v>
                </c:pt>
                <c:pt idx="22">
                  <c:v>286</c:v>
                </c:pt>
                <c:pt idx="23">
                  <c:v>303</c:v>
                </c:pt>
                <c:pt idx="24">
                  <c:v>305</c:v>
                </c:pt>
                <c:pt idx="25">
                  <c:v>304</c:v>
                </c:pt>
                <c:pt idx="26">
                  <c:v>294</c:v>
                </c:pt>
                <c:pt idx="27">
                  <c:v>282</c:v>
                </c:pt>
                <c:pt idx="28">
                  <c:v>263</c:v>
                </c:pt>
                <c:pt idx="29">
                  <c:v>238</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45053824"/>
        <c:axId val="45055360"/>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&lt;500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C8C-4CEE-A369-13B3EE196C1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0</c:v>
                </c:pt>
                <c:pt idx="1">
                  <c:v>1</c:v>
                </c:pt>
                <c:pt idx="2">
                  <c:v>2</c:v>
                </c:pt>
                <c:pt idx="3">
                  <c:v>3</c:v>
                </c:pt>
                <c:pt idx="4">
                  <c:v>5</c:v>
                </c:pt>
                <c:pt idx="5">
                  <c:v>9</c:v>
                </c:pt>
                <c:pt idx="6">
                  <c:v>14</c:v>
                </c:pt>
                <c:pt idx="7">
                  <c:v>22</c:v>
                </c:pt>
                <c:pt idx="8">
                  <c:v>35</c:v>
                </c:pt>
                <c:pt idx="9">
                  <c:v>56</c:v>
                </c:pt>
                <c:pt idx="10">
                  <c:v>80</c:v>
                </c:pt>
                <c:pt idx="11">
                  <c:v>108</c:v>
                </c:pt>
                <c:pt idx="12">
                  <c:v>142</c:v>
                </c:pt>
                <c:pt idx="13">
                  <c:v>180</c:v>
                </c:pt>
                <c:pt idx="14">
                  <c:v>215</c:v>
                </c:pt>
                <c:pt idx="15">
                  <c:v>235</c:v>
                </c:pt>
                <c:pt idx="16">
                  <c:v>253</c:v>
                </c:pt>
                <c:pt idx="17">
                  <c:v>272</c:v>
                </c:pt>
                <c:pt idx="18">
                  <c:v>296</c:v>
                </c:pt>
                <c:pt idx="19">
                  <c:v>317</c:v>
                </c:pt>
                <c:pt idx="20">
                  <c:v>318</c:v>
                </c:pt>
                <c:pt idx="21">
                  <c:v>331</c:v>
                </c:pt>
                <c:pt idx="22">
                  <c:v>361</c:v>
                </c:pt>
                <c:pt idx="23">
                  <c:v>380</c:v>
                </c:pt>
                <c:pt idx="24">
                  <c:v>389</c:v>
                </c:pt>
                <c:pt idx="25">
                  <c:v>387</c:v>
                </c:pt>
                <c:pt idx="26">
                  <c:v>375</c:v>
                </c:pt>
                <c:pt idx="27">
                  <c:v>366</c:v>
                </c:pt>
                <c:pt idx="28">
                  <c:v>342</c:v>
                </c:pt>
                <c:pt idx="29">
                  <c:v>314</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45053824"/>
        <c:axId val="45055360"/>
      </c:lineChart>
      <c:catAx>
        <c:axId val="4505382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055360"/>
        <c:crosses val="autoZero"/>
        <c:auto val="1"/>
        <c:lblAlgn val="ctr"/>
        <c:lblOffset val="100"/>
        <c:tickMarkSkip val="1"/>
        <c:noMultiLvlLbl val="0"/>
      </c:catAx>
      <c:valAx>
        <c:axId val="45055360"/>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45053824"/>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32106700948091E-2"/>
          <c:y val="7.4905660377358491E-2"/>
          <c:w val="0.88886041030585461"/>
          <c:h val="0.69844772941118205"/>
        </c:manualLayout>
      </c:layout>
      <c:barChart>
        <c:barDir val="col"/>
        <c:grouping val="percentStacked"/>
        <c:varyColors val="0"/>
        <c:ser>
          <c:idx val="0"/>
          <c:order val="0"/>
          <c:tx>
            <c:strRef>
              <c:f>'D&amp;I spndng on treatmnt'!$D$5</c:f>
              <c:strCache>
                <c:ptCount val="1"/>
                <c:pt idx="0">
                  <c:v>% Domestic (public) sources</c:v>
                </c:pt>
              </c:strCache>
            </c:strRef>
          </c:tx>
          <c:spPr>
            <a:solidFill>
              <a:srgbClr val="88C540"/>
            </a:solidFill>
            <a:ln>
              <a:noFill/>
            </a:ln>
          </c:spPr>
          <c:invertIfNegative val="0"/>
          <c:cat>
            <c:numRef>
              <c:f>'D&amp;I spndng on treatmnt'!$B$6:$B$10</c:f>
              <c:numCache>
                <c:formatCode>General</c:formatCode>
                <c:ptCount val="5"/>
                <c:pt idx="0">
                  <c:v>2007</c:v>
                </c:pt>
                <c:pt idx="1">
                  <c:v>2008</c:v>
                </c:pt>
                <c:pt idx="2">
                  <c:v>2009</c:v>
                </c:pt>
                <c:pt idx="3">
                  <c:v>2010</c:v>
                </c:pt>
                <c:pt idx="4">
                  <c:v>2011</c:v>
                </c:pt>
              </c:numCache>
            </c:numRef>
          </c:cat>
          <c:val>
            <c:numRef>
              <c:f>'D&amp;I spndng on treatmnt'!$D$6:$D$10</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0-247A-4991-B230-BF8F906E3768}"/>
            </c:ext>
          </c:extLst>
        </c:ser>
        <c:ser>
          <c:idx val="1"/>
          <c:order val="1"/>
          <c:tx>
            <c:strRef>
              <c:f>'D&amp;I spndng on treatmnt'!$F$5</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7A-4991-B230-BF8F906E3768}"/>
                </c:ext>
              </c:extLst>
            </c:dLbl>
            <c:dLbl>
              <c:idx val="1"/>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47A-4991-B230-BF8F906E3768}"/>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47A-4991-B230-BF8F906E3768}"/>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47A-4991-B230-BF8F906E3768}"/>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47A-4991-B230-BF8F906E376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treatmnt'!$B$6:$B$10</c:f>
              <c:numCache>
                <c:formatCode>General</c:formatCode>
                <c:ptCount val="5"/>
                <c:pt idx="0">
                  <c:v>2007</c:v>
                </c:pt>
                <c:pt idx="1">
                  <c:v>2008</c:v>
                </c:pt>
                <c:pt idx="2">
                  <c:v>2009</c:v>
                </c:pt>
                <c:pt idx="3">
                  <c:v>2010</c:v>
                </c:pt>
                <c:pt idx="4">
                  <c:v>2011</c:v>
                </c:pt>
              </c:numCache>
            </c:numRef>
          </c:cat>
          <c:val>
            <c:numRef>
              <c:f>'D&amp;I spndng on treatmnt'!$F$6:$F$10</c:f>
              <c:numCache>
                <c:formatCode>0%</c:formatCode>
                <c:ptCount val="5"/>
                <c:pt idx="0">
                  <c:v>1</c:v>
                </c:pt>
                <c:pt idx="1">
                  <c:v>1</c:v>
                </c:pt>
                <c:pt idx="2">
                  <c:v>1</c:v>
                </c:pt>
                <c:pt idx="3">
                  <c:v>1.0000000259593185</c:v>
                </c:pt>
                <c:pt idx="4">
                  <c:v>1</c:v>
                </c:pt>
              </c:numCache>
            </c:numRef>
          </c:val>
          <c:extLst>
            <c:ext xmlns:c16="http://schemas.microsoft.com/office/drawing/2014/chart" uri="{C3380CC4-5D6E-409C-BE32-E72D297353CC}">
              <c16:uniqueId val="{00000006-247A-4991-B230-BF8F906E3768}"/>
            </c:ext>
          </c:extLst>
        </c:ser>
        <c:dLbls>
          <c:showLegendKey val="0"/>
          <c:showVal val="0"/>
          <c:showCatName val="0"/>
          <c:showSerName val="0"/>
          <c:showPercent val="0"/>
          <c:showBubbleSize val="0"/>
        </c:dLbls>
        <c:gapWidth val="160"/>
        <c:overlap val="100"/>
        <c:axId val="140446336"/>
        <c:axId val="158537600"/>
      </c:barChart>
      <c:catAx>
        <c:axId val="140446336"/>
        <c:scaling>
          <c:orientation val="minMax"/>
        </c:scaling>
        <c:delete val="0"/>
        <c:axPos val="b"/>
        <c:numFmt formatCode="General" sourceLinked="1"/>
        <c:majorTickMark val="out"/>
        <c:minorTickMark val="none"/>
        <c:tickLblPos val="nextTo"/>
        <c:crossAx val="158537600"/>
        <c:crosses val="autoZero"/>
        <c:auto val="1"/>
        <c:lblAlgn val="ctr"/>
        <c:lblOffset val="100"/>
        <c:noMultiLvlLbl val="0"/>
      </c:catAx>
      <c:valAx>
        <c:axId val="158537600"/>
        <c:scaling>
          <c:orientation val="minMax"/>
          <c:max val="1"/>
          <c:min val="0"/>
        </c:scaling>
        <c:delete val="0"/>
        <c:axPos val="l"/>
        <c:majorGridlines>
          <c:spPr>
            <a:ln w="12700">
              <a:solidFill>
                <a:sysClr val="window" lastClr="FFFFFF">
                  <a:lumMod val="75000"/>
                </a:sysClr>
              </a:solidFill>
              <a:prstDash val="dash"/>
            </a:ln>
          </c:spPr>
        </c:majorGridlines>
        <c:numFmt formatCode="0%" sourceLinked="1"/>
        <c:majorTickMark val="out"/>
        <c:minorTickMark val="none"/>
        <c:tickLblPos val="nextTo"/>
        <c:crossAx val="14044633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2288944651149"/>
          <c:y val="9.9015223097112873E-2"/>
          <c:w val="0.87757716465306457"/>
          <c:h val="0.65514671916010503"/>
        </c:manualLayout>
      </c:layout>
      <c:barChart>
        <c:barDir val="col"/>
        <c:grouping val="clustered"/>
        <c:varyColors val="0"/>
        <c:ser>
          <c:idx val="0"/>
          <c:order val="0"/>
          <c:tx>
            <c:strRef>
              <c:f>'Prevention programmes'!$A$4</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programmes'!$B$3:$H$3</c:f>
              <c:strCache>
                <c:ptCount val="7"/>
                <c:pt idx="0">
                  <c:v>2008</c:v>
                </c:pt>
                <c:pt idx="1">
                  <c:v>2009</c:v>
                </c:pt>
                <c:pt idx="2">
                  <c:v>2010</c:v>
                </c:pt>
                <c:pt idx="3">
                  <c:v>2011</c:v>
                </c:pt>
                <c:pt idx="4">
                  <c:v>2012</c:v>
                </c:pt>
                <c:pt idx="5">
                  <c:v>2013</c:v>
                </c:pt>
                <c:pt idx="6">
                  <c:v>2014</c:v>
                </c:pt>
              </c:strCache>
            </c:strRef>
          </c:cat>
          <c:val>
            <c:numRef>
              <c:f>'Prevention programmes'!$B$4:$H$4</c:f>
              <c:numCache>
                <c:formatCode>0</c:formatCode>
                <c:ptCount val="7"/>
                <c:pt idx="0" formatCode="General">
                  <c:v>45</c:v>
                </c:pt>
                <c:pt idx="1">
                  <c:v>70</c:v>
                </c:pt>
                <c:pt idx="3">
                  <c:v>55</c:v>
                </c:pt>
                <c:pt idx="6">
                  <c:v>37.9</c:v>
                </c:pt>
              </c:numCache>
            </c:numRef>
          </c:val>
          <c:extLst>
            <c:ext xmlns:c16="http://schemas.microsoft.com/office/drawing/2014/chart" uri="{C3380CC4-5D6E-409C-BE32-E72D297353CC}">
              <c16:uniqueId val="{00000000-A8B1-41CF-8F12-826CC54A5F29}"/>
            </c:ext>
          </c:extLst>
        </c:ser>
        <c:ser>
          <c:idx val="1"/>
          <c:order val="1"/>
          <c:tx>
            <c:strRef>
              <c:f>'Prevention programmes'!$A$5</c:f>
              <c:strCache>
                <c:ptCount val="1"/>
                <c:pt idx="0">
                  <c:v>MSM* </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programmes'!$B$3:$H$3</c:f>
              <c:strCache>
                <c:ptCount val="7"/>
                <c:pt idx="0">
                  <c:v>2008</c:v>
                </c:pt>
                <c:pt idx="1">
                  <c:v>2009</c:v>
                </c:pt>
                <c:pt idx="2">
                  <c:v>2010</c:v>
                </c:pt>
                <c:pt idx="3">
                  <c:v>2011</c:v>
                </c:pt>
                <c:pt idx="4">
                  <c:v>2012</c:v>
                </c:pt>
                <c:pt idx="5">
                  <c:v>2013</c:v>
                </c:pt>
                <c:pt idx="6">
                  <c:v>2014</c:v>
                </c:pt>
              </c:strCache>
            </c:strRef>
          </c:cat>
          <c:val>
            <c:numRef>
              <c:f>'Prevention programmes'!$B$5:$H$5</c:f>
              <c:numCache>
                <c:formatCode>General</c:formatCode>
                <c:ptCount val="7"/>
                <c:pt idx="6" formatCode="0">
                  <c:v>4.0999999999999996</c:v>
                </c:pt>
              </c:numCache>
            </c:numRef>
          </c:val>
          <c:extLst>
            <c:ext xmlns:c16="http://schemas.microsoft.com/office/drawing/2014/chart" uri="{C3380CC4-5D6E-409C-BE32-E72D297353CC}">
              <c16:uniqueId val="{00000001-A8B1-41CF-8F12-826CC54A5F29}"/>
            </c:ext>
          </c:extLst>
        </c:ser>
        <c:ser>
          <c:idx val="2"/>
          <c:order val="2"/>
          <c:tx>
            <c:strRef>
              <c:f>'Prevention programmes'!$A$6</c:f>
              <c:strCache>
                <c:ptCount val="1"/>
                <c:pt idx="0">
                  <c:v>Transgender **</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programmes'!$B$3:$H$3</c:f>
              <c:strCache>
                <c:ptCount val="7"/>
                <c:pt idx="0">
                  <c:v>2008</c:v>
                </c:pt>
                <c:pt idx="1">
                  <c:v>2009</c:v>
                </c:pt>
                <c:pt idx="2">
                  <c:v>2010</c:v>
                </c:pt>
                <c:pt idx="3">
                  <c:v>2011</c:v>
                </c:pt>
                <c:pt idx="4">
                  <c:v>2012</c:v>
                </c:pt>
                <c:pt idx="5">
                  <c:v>2013</c:v>
                </c:pt>
                <c:pt idx="6">
                  <c:v>2014</c:v>
                </c:pt>
              </c:strCache>
            </c:strRef>
          </c:cat>
          <c:val>
            <c:numRef>
              <c:f>'Prevention programmes'!$B$6:$H$6</c:f>
              <c:numCache>
                <c:formatCode>General</c:formatCode>
                <c:ptCount val="7"/>
                <c:pt idx="4" formatCode="0">
                  <c:v>3.4</c:v>
                </c:pt>
              </c:numCache>
            </c:numRef>
          </c:val>
          <c:extLst>
            <c:ext xmlns:c16="http://schemas.microsoft.com/office/drawing/2014/chart" uri="{C3380CC4-5D6E-409C-BE32-E72D297353CC}">
              <c16:uniqueId val="{00000002-A8B1-41CF-8F12-826CC54A5F29}"/>
            </c:ext>
          </c:extLst>
        </c:ser>
        <c:dLbls>
          <c:showLegendKey val="0"/>
          <c:showVal val="0"/>
          <c:showCatName val="0"/>
          <c:showSerName val="0"/>
          <c:showPercent val="0"/>
          <c:showBubbleSize val="0"/>
        </c:dLbls>
        <c:gapWidth val="80"/>
        <c:axId val="175883392"/>
        <c:axId val="176039040"/>
      </c:barChart>
      <c:scatterChart>
        <c:scatterStyle val="lineMarker"/>
        <c:varyColors val="0"/>
        <c:ser>
          <c:idx val="3"/>
          <c:order val="3"/>
          <c:tx>
            <c:strRef>
              <c:f>'Prevention programmes'!$M$2</c:f>
              <c:strCache>
                <c:ptCount val="1"/>
                <c:pt idx="0">
                  <c:v>t</c:v>
                </c:pt>
              </c:strCache>
            </c:strRef>
          </c:tx>
          <c:spPr>
            <a:ln w="19050">
              <a:solidFill>
                <a:srgbClr val="E31837"/>
              </a:solidFill>
              <a:prstDash val="dash"/>
            </a:ln>
          </c:spPr>
          <c:marker>
            <c:symbol val="none"/>
          </c:marker>
          <c:xVal>
            <c:numRef>
              <c:f>'Prevention programmes'!$L$3:$L$4</c:f>
              <c:numCache>
                <c:formatCode>General</c:formatCode>
                <c:ptCount val="2"/>
                <c:pt idx="0">
                  <c:v>0</c:v>
                </c:pt>
                <c:pt idx="1">
                  <c:v>1</c:v>
                </c:pt>
              </c:numCache>
            </c:numRef>
          </c:xVal>
          <c:yVal>
            <c:numRef>
              <c:f>'Prevention programmes'!$M$3:$M$4</c:f>
              <c:numCache>
                <c:formatCode>General</c:formatCode>
                <c:ptCount val="2"/>
                <c:pt idx="0">
                  <c:v>90</c:v>
                </c:pt>
                <c:pt idx="1">
                  <c:v>90</c:v>
                </c:pt>
              </c:numCache>
            </c:numRef>
          </c:yVal>
          <c:smooth val="0"/>
          <c:extLst>
            <c:ext xmlns:c16="http://schemas.microsoft.com/office/drawing/2014/chart" uri="{C3380CC4-5D6E-409C-BE32-E72D297353CC}">
              <c16:uniqueId val="{00000003-A8B1-41CF-8F12-826CC54A5F29}"/>
            </c:ext>
          </c:extLst>
        </c:ser>
        <c:dLbls>
          <c:showLegendKey val="0"/>
          <c:showVal val="0"/>
          <c:showCatName val="0"/>
          <c:showSerName val="0"/>
          <c:showPercent val="0"/>
          <c:showBubbleSize val="0"/>
        </c:dLbls>
        <c:axId val="198756224"/>
        <c:axId val="176277376"/>
      </c:scatterChart>
      <c:catAx>
        <c:axId val="175883392"/>
        <c:scaling>
          <c:orientation val="minMax"/>
        </c:scaling>
        <c:delete val="0"/>
        <c:axPos val="b"/>
        <c:numFmt formatCode="General" sourceLinked="1"/>
        <c:majorTickMark val="out"/>
        <c:minorTickMark val="none"/>
        <c:tickLblPos val="nextTo"/>
        <c:crossAx val="176039040"/>
        <c:crosses val="autoZero"/>
        <c:auto val="1"/>
        <c:lblAlgn val="ctr"/>
        <c:lblOffset val="100"/>
        <c:noMultiLvlLbl val="0"/>
      </c:catAx>
      <c:valAx>
        <c:axId val="176039040"/>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9.3995738156492821E-3"/>
              <c:y val="6.0761417322834653E-2"/>
            </c:manualLayout>
          </c:layout>
          <c:overlay val="0"/>
        </c:title>
        <c:numFmt formatCode="General" sourceLinked="1"/>
        <c:majorTickMark val="out"/>
        <c:minorTickMark val="none"/>
        <c:tickLblPos val="nextTo"/>
        <c:crossAx val="175883392"/>
        <c:crosses val="autoZero"/>
        <c:crossBetween val="between"/>
        <c:majorUnit val="10"/>
      </c:valAx>
      <c:valAx>
        <c:axId val="176277376"/>
        <c:scaling>
          <c:orientation val="minMax"/>
          <c:max val="100"/>
          <c:min val="0"/>
        </c:scaling>
        <c:delete val="1"/>
        <c:axPos val="r"/>
        <c:numFmt formatCode="General" sourceLinked="1"/>
        <c:majorTickMark val="out"/>
        <c:minorTickMark val="none"/>
        <c:tickLblPos val="nextTo"/>
        <c:crossAx val="198756224"/>
        <c:crosses val="max"/>
        <c:crossBetween val="midCat"/>
        <c:majorUnit val="10"/>
      </c:valAx>
      <c:valAx>
        <c:axId val="198756224"/>
        <c:scaling>
          <c:orientation val="minMax"/>
          <c:max val="1"/>
          <c:min val="0"/>
        </c:scaling>
        <c:delete val="1"/>
        <c:axPos val="t"/>
        <c:numFmt formatCode="General" sourceLinked="1"/>
        <c:majorTickMark val="out"/>
        <c:minorTickMark val="none"/>
        <c:tickLblPos val="nextTo"/>
        <c:crossAx val="176277376"/>
        <c:crosses val="max"/>
        <c:crossBetween val="midCat"/>
        <c:majorUnit val="0.2"/>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32752280466934E-2"/>
          <c:y val="6.2335928403956388E-2"/>
          <c:w val="0.90006755131704153"/>
          <c:h val="0.73856296639227004"/>
        </c:manualLayout>
      </c:layout>
      <c:barChart>
        <c:barDir val="col"/>
        <c:grouping val="clustered"/>
        <c:varyColors val="0"/>
        <c:ser>
          <c:idx val="0"/>
          <c:order val="0"/>
          <c:tx>
            <c:strRef>
              <c:f>'HIV testing KP'!$A$3</c:f>
              <c:strCache>
                <c:ptCount val="1"/>
                <c:pt idx="0">
                  <c:v>Female sex workers</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KP'!$B$2:$I$2</c:f>
              <c:numCache>
                <c:formatCode>General</c:formatCode>
                <c:ptCount val="8"/>
                <c:pt idx="0">
                  <c:v>2007</c:v>
                </c:pt>
                <c:pt idx="1">
                  <c:v>2008</c:v>
                </c:pt>
                <c:pt idx="2">
                  <c:v>2009</c:v>
                </c:pt>
                <c:pt idx="3">
                  <c:v>2010</c:v>
                </c:pt>
                <c:pt idx="4">
                  <c:v>2011</c:v>
                </c:pt>
                <c:pt idx="5">
                  <c:v>2012</c:v>
                </c:pt>
                <c:pt idx="6">
                  <c:v>2013</c:v>
                </c:pt>
                <c:pt idx="7">
                  <c:v>2014</c:v>
                </c:pt>
              </c:numCache>
            </c:numRef>
          </c:cat>
          <c:val>
            <c:numRef>
              <c:f>'HIV testing KP'!$B$3:$I$3</c:f>
              <c:numCache>
                <c:formatCode>General</c:formatCode>
                <c:ptCount val="8"/>
                <c:pt idx="1">
                  <c:v>15</c:v>
                </c:pt>
                <c:pt idx="2">
                  <c:v>14</c:v>
                </c:pt>
                <c:pt idx="4">
                  <c:v>22</c:v>
                </c:pt>
                <c:pt idx="7">
                  <c:v>38</c:v>
                </c:pt>
              </c:numCache>
            </c:numRef>
          </c:val>
          <c:extLst>
            <c:ext xmlns:c16="http://schemas.microsoft.com/office/drawing/2014/chart" uri="{C3380CC4-5D6E-409C-BE32-E72D297353CC}">
              <c16:uniqueId val="{00000000-F984-443F-B6F5-53ED6C2F5610}"/>
            </c:ext>
          </c:extLst>
        </c:ser>
        <c:ser>
          <c:idx val="1"/>
          <c:order val="1"/>
          <c:tx>
            <c:strRef>
              <c:f>'HIV testing KP'!$A$4</c:f>
              <c:strCache>
                <c:ptCount val="1"/>
                <c:pt idx="0">
                  <c:v>Men who have sex with men</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KP'!$B$2:$I$2</c:f>
              <c:numCache>
                <c:formatCode>General</c:formatCode>
                <c:ptCount val="8"/>
                <c:pt idx="0">
                  <c:v>2007</c:v>
                </c:pt>
                <c:pt idx="1">
                  <c:v>2008</c:v>
                </c:pt>
                <c:pt idx="2">
                  <c:v>2009</c:v>
                </c:pt>
                <c:pt idx="3">
                  <c:v>2010</c:v>
                </c:pt>
                <c:pt idx="4">
                  <c:v>2011</c:v>
                </c:pt>
                <c:pt idx="5">
                  <c:v>2012</c:v>
                </c:pt>
                <c:pt idx="6">
                  <c:v>2013</c:v>
                </c:pt>
                <c:pt idx="7">
                  <c:v>2014</c:v>
                </c:pt>
              </c:numCache>
            </c:numRef>
          </c:cat>
          <c:val>
            <c:numRef>
              <c:f>'HIV testing KP'!$B$4:$I$4</c:f>
              <c:numCache>
                <c:formatCode>General</c:formatCode>
                <c:ptCount val="8"/>
                <c:pt idx="0">
                  <c:v>6</c:v>
                </c:pt>
                <c:pt idx="2">
                  <c:v>14</c:v>
                </c:pt>
                <c:pt idx="7">
                  <c:v>18.100000000000001</c:v>
                </c:pt>
              </c:numCache>
            </c:numRef>
          </c:val>
          <c:extLst>
            <c:ext xmlns:c16="http://schemas.microsoft.com/office/drawing/2014/chart" uri="{C3380CC4-5D6E-409C-BE32-E72D297353CC}">
              <c16:uniqueId val="{00000001-F984-443F-B6F5-53ED6C2F5610}"/>
            </c:ext>
          </c:extLst>
        </c:ser>
        <c:ser>
          <c:idx val="2"/>
          <c:order val="2"/>
          <c:tx>
            <c:strRef>
              <c:f>'HIV testing KP'!$A$5</c:f>
              <c:strCache>
                <c:ptCount val="1"/>
                <c:pt idx="0">
                  <c:v>Transgender</c:v>
                </c:pt>
              </c:strCache>
            </c:strRef>
          </c:tx>
          <c:spPr>
            <a:solidFill>
              <a:srgbClr val="EC008C"/>
            </a:solidFill>
            <a:ln>
              <a:noFill/>
            </a:ln>
          </c:spPr>
          <c:invertIfNegative val="0"/>
          <c:dLbls>
            <c:dLbl>
              <c:idx val="4"/>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A75-4C19-A1CF-164D162B3C3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KP'!$B$2:$I$2</c:f>
              <c:numCache>
                <c:formatCode>General</c:formatCode>
                <c:ptCount val="8"/>
                <c:pt idx="0">
                  <c:v>2007</c:v>
                </c:pt>
                <c:pt idx="1">
                  <c:v>2008</c:v>
                </c:pt>
                <c:pt idx="2">
                  <c:v>2009</c:v>
                </c:pt>
                <c:pt idx="3">
                  <c:v>2010</c:v>
                </c:pt>
                <c:pt idx="4">
                  <c:v>2011</c:v>
                </c:pt>
                <c:pt idx="5">
                  <c:v>2012</c:v>
                </c:pt>
                <c:pt idx="6">
                  <c:v>2013</c:v>
                </c:pt>
                <c:pt idx="7">
                  <c:v>2014</c:v>
                </c:pt>
              </c:numCache>
            </c:numRef>
          </c:cat>
          <c:val>
            <c:numRef>
              <c:f>'HIV testing KP'!$B$5:$I$5</c:f>
              <c:numCache>
                <c:formatCode>General</c:formatCode>
                <c:ptCount val="8"/>
                <c:pt idx="5">
                  <c:v>36.4</c:v>
                </c:pt>
              </c:numCache>
            </c:numRef>
          </c:val>
          <c:extLst>
            <c:ext xmlns:c16="http://schemas.microsoft.com/office/drawing/2014/chart" uri="{C3380CC4-5D6E-409C-BE32-E72D297353CC}">
              <c16:uniqueId val="{00000003-F984-443F-B6F5-53ED6C2F5610}"/>
            </c:ext>
          </c:extLst>
        </c:ser>
        <c:dLbls>
          <c:showLegendKey val="0"/>
          <c:showVal val="0"/>
          <c:showCatName val="0"/>
          <c:showSerName val="0"/>
          <c:showPercent val="0"/>
          <c:showBubbleSize val="0"/>
        </c:dLbls>
        <c:gapWidth val="30"/>
        <c:axId val="226714368"/>
        <c:axId val="226715904"/>
      </c:barChart>
      <c:scatterChart>
        <c:scatterStyle val="lineMarker"/>
        <c:varyColors val="0"/>
        <c:ser>
          <c:idx val="3"/>
          <c:order val="3"/>
          <c:tx>
            <c:strRef>
              <c:f>'HIV testing KP'!$M$2</c:f>
              <c:strCache>
                <c:ptCount val="1"/>
                <c:pt idx="0">
                  <c:v>t</c:v>
                </c:pt>
              </c:strCache>
            </c:strRef>
          </c:tx>
          <c:spPr>
            <a:ln w="19050">
              <a:solidFill>
                <a:srgbClr val="E31837"/>
              </a:solidFill>
              <a:prstDash val="dash"/>
            </a:ln>
          </c:spPr>
          <c:marker>
            <c:symbol val="none"/>
          </c:marker>
          <c:xVal>
            <c:numRef>
              <c:f>'HIV testing KP'!$L$3:$L$4</c:f>
              <c:numCache>
                <c:formatCode>General</c:formatCode>
                <c:ptCount val="2"/>
                <c:pt idx="0">
                  <c:v>0</c:v>
                </c:pt>
                <c:pt idx="1">
                  <c:v>1</c:v>
                </c:pt>
              </c:numCache>
            </c:numRef>
          </c:xVal>
          <c:yVal>
            <c:numRef>
              <c:f>'HIV testing KP'!$M$3:$M$4</c:f>
              <c:numCache>
                <c:formatCode>General</c:formatCode>
                <c:ptCount val="2"/>
                <c:pt idx="0">
                  <c:v>90</c:v>
                </c:pt>
                <c:pt idx="1">
                  <c:v>90</c:v>
                </c:pt>
              </c:numCache>
            </c:numRef>
          </c:yVal>
          <c:smooth val="0"/>
          <c:extLst>
            <c:ext xmlns:c16="http://schemas.microsoft.com/office/drawing/2014/chart" uri="{C3380CC4-5D6E-409C-BE32-E72D297353CC}">
              <c16:uniqueId val="{00000004-F984-443F-B6F5-53ED6C2F5610}"/>
            </c:ext>
          </c:extLst>
        </c:ser>
        <c:dLbls>
          <c:showLegendKey val="0"/>
          <c:showVal val="0"/>
          <c:showCatName val="0"/>
          <c:showSerName val="0"/>
          <c:showPercent val="0"/>
          <c:showBubbleSize val="0"/>
        </c:dLbls>
        <c:axId val="226744192"/>
        <c:axId val="226742656"/>
      </c:scatterChart>
      <c:catAx>
        <c:axId val="226714368"/>
        <c:scaling>
          <c:orientation val="minMax"/>
        </c:scaling>
        <c:delete val="0"/>
        <c:axPos val="b"/>
        <c:numFmt formatCode="General" sourceLinked="1"/>
        <c:majorTickMark val="out"/>
        <c:minorTickMark val="none"/>
        <c:tickLblPos val="nextTo"/>
        <c:crossAx val="226715904"/>
        <c:crosses val="autoZero"/>
        <c:auto val="1"/>
        <c:lblAlgn val="ctr"/>
        <c:lblOffset val="100"/>
        <c:noMultiLvlLbl val="0"/>
      </c:catAx>
      <c:valAx>
        <c:axId val="226715904"/>
        <c:scaling>
          <c:orientation val="minMax"/>
          <c:max val="100"/>
          <c:min val="0"/>
        </c:scaling>
        <c:delete val="0"/>
        <c:axPos val="l"/>
        <c:title>
          <c:tx>
            <c:rich>
              <a:bodyPr rot="0" vert="horz"/>
              <a:lstStyle/>
              <a:p>
                <a:pPr algn="ctr">
                  <a:defRPr sz="1400" b="1" i="0" u="none" strike="noStrike" baseline="0">
                    <a:solidFill>
                      <a:srgbClr val="000000"/>
                    </a:solidFill>
                    <a:latin typeface="Arial"/>
                    <a:ea typeface="Arial"/>
                    <a:cs typeface="Arial"/>
                  </a:defRPr>
                </a:pPr>
                <a:r>
                  <a:rPr lang="en-US"/>
                  <a:t>%</a:t>
                </a:r>
              </a:p>
            </c:rich>
          </c:tx>
          <c:layout>
            <c:manualLayout>
              <c:xMode val="edge"/>
              <c:yMode val="edge"/>
              <c:x val="3.1304946105037841E-4"/>
              <c:y val="2.5915701003096977E-2"/>
            </c:manualLayout>
          </c:layout>
          <c:overlay val="0"/>
        </c:title>
        <c:numFmt formatCode="General" sourceLinked="1"/>
        <c:majorTickMark val="out"/>
        <c:minorTickMark val="none"/>
        <c:tickLblPos val="nextTo"/>
        <c:crossAx val="226714368"/>
        <c:crosses val="autoZero"/>
        <c:crossBetween val="between"/>
        <c:majorUnit val="10"/>
      </c:valAx>
      <c:valAx>
        <c:axId val="226742656"/>
        <c:scaling>
          <c:orientation val="minMax"/>
          <c:max val="100"/>
          <c:min val="0"/>
        </c:scaling>
        <c:delete val="1"/>
        <c:axPos val="r"/>
        <c:numFmt formatCode="General" sourceLinked="1"/>
        <c:majorTickMark val="out"/>
        <c:minorTickMark val="none"/>
        <c:tickLblPos val="nextTo"/>
        <c:crossAx val="226744192"/>
        <c:crosses val="max"/>
        <c:crossBetween val="midCat"/>
        <c:majorUnit val="10"/>
      </c:valAx>
      <c:valAx>
        <c:axId val="226744192"/>
        <c:scaling>
          <c:orientation val="minMax"/>
          <c:max val="1"/>
          <c:min val="0"/>
        </c:scaling>
        <c:delete val="1"/>
        <c:axPos val="t"/>
        <c:numFmt formatCode="General" sourceLinked="1"/>
        <c:majorTickMark val="out"/>
        <c:minorTickMark val="none"/>
        <c:tickLblPos val="nextTo"/>
        <c:crossAx val="226742656"/>
        <c:crosses val="max"/>
        <c:crossBetween val="midCat"/>
        <c:majorUnit val="0.2"/>
      </c:valAx>
    </c:plotArea>
    <c:legend>
      <c:legendPos val="b"/>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3440128303285"/>
          <c:y val="9.1394120978497168E-2"/>
          <c:w val="0.86137978720401887"/>
          <c:h val="0.56326066470606839"/>
        </c:manualLayout>
      </c:layout>
      <c:barChart>
        <c:barDir val="col"/>
        <c:grouping val="clustered"/>
        <c:varyColors val="0"/>
        <c:ser>
          <c:idx val="0"/>
          <c:order val="0"/>
          <c:spPr>
            <a:solidFill>
              <a:srgbClr val="00AEEF"/>
            </a:solidFill>
            <a:ln>
              <a:noFill/>
            </a:ln>
            <a:effectLst>
              <a:outerShdw sx="1000" sy="1000" rotWithShape="0">
                <a:srgbClr val="000000"/>
              </a:outerShdw>
            </a:effectLst>
          </c:spPr>
          <c:invertIfNegative val="0"/>
          <c:dPt>
            <c:idx val="0"/>
            <c:invertIfNegative val="0"/>
            <c:bubble3D val="0"/>
            <c:spPr>
              <a:pattFill prst="dkUpDiag">
                <a:fgClr>
                  <a:srgbClr val="00AEEF"/>
                </a:fgClr>
                <a:bgClr>
                  <a:sysClr val="window" lastClr="FFFFFF"/>
                </a:bgClr>
              </a:pattFill>
              <a:ln>
                <a:noFill/>
              </a:ln>
              <a:effectLst>
                <a:outerShdw sx="1000" sy="1000" rotWithShape="0">
                  <a:srgbClr val="000000"/>
                </a:outerShdw>
              </a:effectLst>
            </c:spPr>
            <c:extLst>
              <c:ext xmlns:c16="http://schemas.microsoft.com/office/drawing/2014/chart" uri="{C3380CC4-5D6E-409C-BE32-E72D297353CC}">
                <c16:uniqueId val="{00000001-4DEC-46AA-8782-1DD581B9756A}"/>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testing_Service women'!$A$3:$A$9</c:f>
              <c:strCache>
                <c:ptCount val="7"/>
                <c:pt idx="0">
                  <c:v>Lao PDR</c:v>
                </c:pt>
                <c:pt idx="1">
                  <c:v>Luang Namtha</c:v>
                </c:pt>
                <c:pt idx="2">
                  <c:v>Bokeo</c:v>
                </c:pt>
                <c:pt idx="3">
                  <c:v>Luang Prabang</c:v>
                </c:pt>
                <c:pt idx="4">
                  <c:v>Savannakhet</c:v>
                </c:pt>
                <c:pt idx="5">
                  <c:v>Champassak</c:v>
                </c:pt>
                <c:pt idx="6">
                  <c:v>Vientiane</c:v>
                </c:pt>
              </c:strCache>
            </c:strRef>
          </c:cat>
          <c:val>
            <c:numRef>
              <c:f>'HIV testing_Service women'!$B$3:$B$9</c:f>
              <c:numCache>
                <c:formatCode>General</c:formatCode>
                <c:ptCount val="7"/>
                <c:pt idx="0">
                  <c:v>22</c:v>
                </c:pt>
                <c:pt idx="1">
                  <c:v>6</c:v>
                </c:pt>
                <c:pt idx="2">
                  <c:v>11</c:v>
                </c:pt>
                <c:pt idx="3">
                  <c:v>12</c:v>
                </c:pt>
                <c:pt idx="4">
                  <c:v>18</c:v>
                </c:pt>
                <c:pt idx="5">
                  <c:v>28</c:v>
                </c:pt>
                <c:pt idx="6">
                  <c:v>44</c:v>
                </c:pt>
              </c:numCache>
            </c:numRef>
          </c:val>
          <c:extLst>
            <c:ext xmlns:c16="http://schemas.microsoft.com/office/drawing/2014/chart" uri="{C3380CC4-5D6E-409C-BE32-E72D297353CC}">
              <c16:uniqueId val="{00000002-4DEC-46AA-8782-1DD581B9756A}"/>
            </c:ext>
          </c:extLst>
        </c:ser>
        <c:dLbls>
          <c:showLegendKey val="0"/>
          <c:showVal val="0"/>
          <c:showCatName val="0"/>
          <c:showSerName val="0"/>
          <c:showPercent val="0"/>
          <c:showBubbleSize val="0"/>
        </c:dLbls>
        <c:gapWidth val="150"/>
        <c:overlap val="-50"/>
        <c:axId val="226886400"/>
        <c:axId val="226887936"/>
      </c:barChart>
      <c:scatterChart>
        <c:scatterStyle val="lineMarker"/>
        <c:varyColors val="0"/>
        <c:ser>
          <c:idx val="1"/>
          <c:order val="1"/>
          <c:tx>
            <c:strRef>
              <c:f>'HIV testing_Service women'!$M$1</c:f>
              <c:strCache>
                <c:ptCount val="1"/>
                <c:pt idx="0">
                  <c:v>t</c:v>
                </c:pt>
              </c:strCache>
            </c:strRef>
          </c:tx>
          <c:spPr>
            <a:ln w="19050">
              <a:solidFill>
                <a:srgbClr val="E31837"/>
              </a:solidFill>
              <a:prstDash val="dash"/>
            </a:ln>
          </c:spPr>
          <c:marker>
            <c:symbol val="none"/>
          </c:marker>
          <c:xVal>
            <c:numRef>
              <c:f>'HIV testing_Service women'!$L$2:$L$3</c:f>
              <c:numCache>
                <c:formatCode>General</c:formatCode>
                <c:ptCount val="2"/>
                <c:pt idx="0">
                  <c:v>0</c:v>
                </c:pt>
                <c:pt idx="1">
                  <c:v>1</c:v>
                </c:pt>
              </c:numCache>
            </c:numRef>
          </c:xVal>
          <c:yVal>
            <c:numRef>
              <c:f>'HIV testing_Service women'!$M$2:$M$3</c:f>
              <c:numCache>
                <c:formatCode>General</c:formatCode>
                <c:ptCount val="2"/>
                <c:pt idx="0">
                  <c:v>90</c:v>
                </c:pt>
                <c:pt idx="1">
                  <c:v>90</c:v>
                </c:pt>
              </c:numCache>
            </c:numRef>
          </c:yVal>
          <c:smooth val="0"/>
          <c:extLst>
            <c:ext xmlns:c16="http://schemas.microsoft.com/office/drawing/2014/chart" uri="{C3380CC4-5D6E-409C-BE32-E72D297353CC}">
              <c16:uniqueId val="{00000003-4DEC-46AA-8782-1DD581B9756A}"/>
            </c:ext>
          </c:extLst>
        </c:ser>
        <c:dLbls>
          <c:showLegendKey val="0"/>
          <c:showVal val="0"/>
          <c:showCatName val="0"/>
          <c:showSerName val="0"/>
          <c:showPercent val="0"/>
          <c:showBubbleSize val="0"/>
        </c:dLbls>
        <c:axId val="226916224"/>
        <c:axId val="226914688"/>
      </c:scatterChart>
      <c:catAx>
        <c:axId val="226886400"/>
        <c:scaling>
          <c:orientation val="minMax"/>
        </c:scaling>
        <c:delete val="0"/>
        <c:axPos val="b"/>
        <c:numFmt formatCode="General" sourceLinked="1"/>
        <c:majorTickMark val="out"/>
        <c:minorTickMark val="none"/>
        <c:tickLblPos val="nextTo"/>
        <c:crossAx val="226887936"/>
        <c:crosses val="autoZero"/>
        <c:auto val="1"/>
        <c:lblAlgn val="ctr"/>
        <c:lblOffset val="100"/>
        <c:noMultiLvlLbl val="0"/>
      </c:catAx>
      <c:valAx>
        <c:axId val="226887936"/>
        <c:scaling>
          <c:orientation val="minMax"/>
          <c:max val="100"/>
          <c:min val="0"/>
        </c:scaling>
        <c:delete val="0"/>
        <c:axPos val="l"/>
        <c:title>
          <c:tx>
            <c:rich>
              <a:bodyPr rot="0" vert="horz"/>
              <a:lstStyle/>
              <a:p>
                <a:pPr>
                  <a:defRPr/>
                </a:pPr>
                <a:r>
                  <a:rPr lang="en-US"/>
                  <a:t>%</a:t>
                </a:r>
              </a:p>
            </c:rich>
          </c:tx>
          <c:layout>
            <c:manualLayout>
              <c:xMode val="edge"/>
              <c:yMode val="edge"/>
              <c:x val="1.3268285199897749E-2"/>
              <c:y val="5.6267850509405588E-2"/>
            </c:manualLayout>
          </c:layout>
          <c:overlay val="0"/>
        </c:title>
        <c:numFmt formatCode="General" sourceLinked="1"/>
        <c:majorTickMark val="out"/>
        <c:minorTickMark val="none"/>
        <c:tickLblPos val="nextTo"/>
        <c:crossAx val="226886400"/>
        <c:crosses val="autoZero"/>
        <c:crossBetween val="between"/>
        <c:majorUnit val="10"/>
      </c:valAx>
      <c:valAx>
        <c:axId val="226914688"/>
        <c:scaling>
          <c:orientation val="minMax"/>
          <c:max val="100"/>
          <c:min val="0"/>
        </c:scaling>
        <c:delete val="1"/>
        <c:axPos val="r"/>
        <c:numFmt formatCode="General" sourceLinked="1"/>
        <c:majorTickMark val="out"/>
        <c:minorTickMark val="none"/>
        <c:tickLblPos val="nextTo"/>
        <c:crossAx val="226916224"/>
        <c:crosses val="max"/>
        <c:crossBetween val="midCat"/>
        <c:majorUnit val="10"/>
      </c:valAx>
      <c:valAx>
        <c:axId val="226916224"/>
        <c:scaling>
          <c:orientation val="minMax"/>
          <c:max val="1"/>
          <c:min val="0"/>
        </c:scaling>
        <c:delete val="1"/>
        <c:axPos val="t"/>
        <c:numFmt formatCode="General" sourceLinked="1"/>
        <c:majorTickMark val="out"/>
        <c:minorTickMark val="none"/>
        <c:tickLblPos val="nextTo"/>
        <c:crossAx val="226914688"/>
        <c:crosses val="max"/>
        <c:crossBetween val="midCat"/>
        <c:majorUnit val="0.2"/>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32070367202857"/>
          <c:y val="4.8525935961582313E-2"/>
          <c:w val="0.85667929632797135"/>
          <c:h val="0.79351779513888898"/>
        </c:manualLayout>
      </c:layout>
      <c:barChart>
        <c:barDir val="col"/>
        <c:grouping val="clustered"/>
        <c:varyColors val="0"/>
        <c:ser>
          <c:idx val="0"/>
          <c:order val="0"/>
          <c:spPr>
            <a:solidFill>
              <a:srgbClr val="00A99A"/>
            </a:solidFill>
            <a:ln>
              <a:noFill/>
            </a:ln>
          </c:spPr>
          <c:invertIfNegative val="0"/>
          <c:dLbls>
            <c:dLbl>
              <c:idx val="6"/>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7FA-4929-8F54-145DDD9F3207}"/>
                </c:ext>
              </c:extLst>
            </c:dLbl>
            <c:dLbl>
              <c:idx val="7"/>
              <c:tx>
                <c:rich>
                  <a:bodyPr/>
                  <a:lstStyle/>
                  <a:p>
                    <a:r>
                      <a:rPr lang="en-US"/>
                      <a:t>na</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FA-4929-8F54-145DDD9F3207}"/>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Lao!$B$5:$K$5</c:f>
              <c:strCache>
                <c:ptCount val="10"/>
                <c:pt idx="0">
                  <c:v>2008</c:v>
                </c:pt>
                <c:pt idx="1">
                  <c:v>2009</c:v>
                </c:pt>
                <c:pt idx="2">
                  <c:v>2010</c:v>
                </c:pt>
                <c:pt idx="3">
                  <c:v>2011</c:v>
                </c:pt>
                <c:pt idx="4">
                  <c:v>2012</c:v>
                </c:pt>
                <c:pt idx="5">
                  <c:v>2013</c:v>
                </c:pt>
                <c:pt idx="6">
                  <c:v>2014</c:v>
                </c:pt>
                <c:pt idx="7">
                  <c:v>2015</c:v>
                </c:pt>
                <c:pt idx="8">
                  <c:v>2016</c:v>
                </c:pt>
                <c:pt idx="9">
                  <c:v>2017</c:v>
                </c:pt>
              </c:strCache>
            </c:strRef>
          </c:cat>
          <c:val>
            <c:numRef>
              <c:f>Lao!$B$6:$K$6</c:f>
              <c:numCache>
                <c:formatCode>0</c:formatCode>
                <c:ptCount val="10"/>
                <c:pt idx="0">
                  <c:v>102</c:v>
                </c:pt>
                <c:pt idx="1">
                  <c:v>161</c:v>
                </c:pt>
                <c:pt idx="2">
                  <c:v>214</c:v>
                </c:pt>
                <c:pt idx="3">
                  <c:v>264</c:v>
                </c:pt>
                <c:pt idx="4">
                  <c:v>182</c:v>
                </c:pt>
                <c:pt idx="5">
                  <c:v>246</c:v>
                </c:pt>
                <c:pt idx="6">
                  <c:v>0</c:v>
                </c:pt>
                <c:pt idx="7">
                  <c:v>0</c:v>
                </c:pt>
                <c:pt idx="8">
                  <c:v>246</c:v>
                </c:pt>
                <c:pt idx="9">
                  <c:v>3</c:v>
                </c:pt>
              </c:numCache>
            </c:numRef>
          </c:val>
          <c:extLst>
            <c:ext xmlns:c16="http://schemas.microsoft.com/office/drawing/2014/chart" uri="{C3380CC4-5D6E-409C-BE32-E72D297353CC}">
              <c16:uniqueId val="{00000000-2545-46FA-B734-EDB5707EDDC3}"/>
            </c:ext>
          </c:extLst>
        </c:ser>
        <c:dLbls>
          <c:showLegendKey val="0"/>
          <c:showVal val="0"/>
          <c:showCatName val="0"/>
          <c:showSerName val="0"/>
          <c:showPercent val="0"/>
          <c:showBubbleSize val="0"/>
        </c:dLbls>
        <c:gapWidth val="90"/>
        <c:axId val="227086336"/>
        <c:axId val="227087872"/>
      </c:barChart>
      <c:scatterChart>
        <c:scatterStyle val="lineMarker"/>
        <c:varyColors val="0"/>
        <c:ser>
          <c:idx val="1"/>
          <c:order val="1"/>
          <c:tx>
            <c:strRef>
              <c:f>Lao!$P$1</c:f>
              <c:strCache>
                <c:ptCount val="1"/>
                <c:pt idx="0">
                  <c:v>t1</c:v>
                </c:pt>
              </c:strCache>
            </c:strRef>
          </c:tx>
          <c:spPr>
            <a:ln w="25400">
              <a:solidFill>
                <a:srgbClr val="F78E1E"/>
              </a:solidFill>
              <a:prstDash val="dash"/>
            </a:ln>
          </c:spPr>
          <c:marker>
            <c:symbol val="none"/>
          </c:marker>
          <c:xVal>
            <c:numRef>
              <c:f>Lao!$O$2:$O$3</c:f>
              <c:numCache>
                <c:formatCode>General</c:formatCode>
                <c:ptCount val="2"/>
                <c:pt idx="0">
                  <c:v>0</c:v>
                </c:pt>
                <c:pt idx="1">
                  <c:v>1</c:v>
                </c:pt>
              </c:numCache>
            </c:numRef>
          </c:xVal>
          <c:yVal>
            <c:numRef>
              <c:f>Lao!$P$2:$P$3</c:f>
              <c:numCache>
                <c:formatCode>General</c:formatCode>
                <c:ptCount val="2"/>
                <c:pt idx="0">
                  <c:v>100</c:v>
                </c:pt>
                <c:pt idx="1">
                  <c:v>100</c:v>
                </c:pt>
              </c:numCache>
            </c:numRef>
          </c:yVal>
          <c:smooth val="0"/>
          <c:extLst>
            <c:ext xmlns:c16="http://schemas.microsoft.com/office/drawing/2014/chart" uri="{C3380CC4-5D6E-409C-BE32-E72D297353CC}">
              <c16:uniqueId val="{00000001-2545-46FA-B734-EDB5707EDDC3}"/>
            </c:ext>
          </c:extLst>
        </c:ser>
        <c:ser>
          <c:idx val="2"/>
          <c:order val="2"/>
          <c:tx>
            <c:strRef>
              <c:f>Lao!$Q$1</c:f>
              <c:strCache>
                <c:ptCount val="1"/>
                <c:pt idx="0">
                  <c:v>t2</c:v>
                </c:pt>
              </c:strCache>
            </c:strRef>
          </c:tx>
          <c:spPr>
            <a:ln w="25400">
              <a:solidFill>
                <a:srgbClr val="00A99A"/>
              </a:solidFill>
              <a:prstDash val="dash"/>
            </a:ln>
          </c:spPr>
          <c:marker>
            <c:symbol val="none"/>
          </c:marker>
          <c:xVal>
            <c:numRef>
              <c:f>Lao!$O$2:$O$3</c:f>
              <c:numCache>
                <c:formatCode>General</c:formatCode>
                <c:ptCount val="2"/>
                <c:pt idx="0">
                  <c:v>0</c:v>
                </c:pt>
                <c:pt idx="1">
                  <c:v>1</c:v>
                </c:pt>
              </c:numCache>
            </c:numRef>
          </c:xVal>
          <c:yVal>
            <c:numRef>
              <c:f>Lao!$Q$2:$Q$3</c:f>
              <c:numCache>
                <c:formatCode>General</c:formatCode>
                <c:ptCount val="2"/>
                <c:pt idx="0">
                  <c:v>200</c:v>
                </c:pt>
                <c:pt idx="1">
                  <c:v>200</c:v>
                </c:pt>
              </c:numCache>
            </c:numRef>
          </c:yVal>
          <c:smooth val="0"/>
          <c:extLst>
            <c:ext xmlns:c16="http://schemas.microsoft.com/office/drawing/2014/chart" uri="{C3380CC4-5D6E-409C-BE32-E72D297353CC}">
              <c16:uniqueId val="{00000002-2545-46FA-B734-EDB5707EDDC3}"/>
            </c:ext>
          </c:extLst>
        </c:ser>
        <c:dLbls>
          <c:showLegendKey val="0"/>
          <c:showVal val="0"/>
          <c:showCatName val="0"/>
          <c:showSerName val="0"/>
          <c:showPercent val="0"/>
          <c:showBubbleSize val="0"/>
        </c:dLbls>
        <c:axId val="227095680"/>
        <c:axId val="227089792"/>
      </c:scatterChart>
      <c:catAx>
        <c:axId val="227086336"/>
        <c:scaling>
          <c:orientation val="minMax"/>
        </c:scaling>
        <c:delete val="0"/>
        <c:axPos val="b"/>
        <c:numFmt formatCode="General" sourceLinked="0"/>
        <c:majorTickMark val="out"/>
        <c:minorTickMark val="none"/>
        <c:tickLblPos val="nextTo"/>
        <c:txPr>
          <a:bodyPr rot="-2700000"/>
          <a:lstStyle/>
          <a:p>
            <a:pPr>
              <a:defRPr/>
            </a:pPr>
            <a:endParaRPr lang="en-US"/>
          </a:p>
        </c:txPr>
        <c:crossAx val="227087872"/>
        <c:crosses val="autoZero"/>
        <c:auto val="1"/>
        <c:lblAlgn val="ctr"/>
        <c:lblOffset val="100"/>
        <c:noMultiLvlLbl val="0"/>
      </c:catAx>
      <c:valAx>
        <c:axId val="227087872"/>
        <c:scaling>
          <c:orientation val="minMax"/>
          <c:max val="300"/>
          <c:min val="0"/>
        </c:scaling>
        <c:delete val="0"/>
        <c:axPos val="l"/>
        <c:title>
          <c:tx>
            <c:rich>
              <a:bodyPr rot="-5400000" vert="horz"/>
              <a:lstStyle/>
              <a:p>
                <a:pPr>
                  <a:defRPr/>
                </a:pPr>
                <a:r>
                  <a:rPr lang="en-US"/>
                  <a:t>Number of needles/syringes</a:t>
                </a:r>
              </a:p>
            </c:rich>
          </c:tx>
          <c:layout>
            <c:manualLayout>
              <c:xMode val="edge"/>
              <c:yMode val="edge"/>
              <c:x val="1.0050537224428679E-2"/>
              <c:y val="8.1466072169640538E-2"/>
            </c:manualLayout>
          </c:layout>
          <c:overlay val="0"/>
        </c:title>
        <c:numFmt formatCode="0" sourceLinked="1"/>
        <c:majorTickMark val="out"/>
        <c:minorTickMark val="none"/>
        <c:tickLblPos val="nextTo"/>
        <c:crossAx val="227086336"/>
        <c:crosses val="autoZero"/>
        <c:crossBetween val="between"/>
        <c:majorUnit val="100"/>
      </c:valAx>
      <c:valAx>
        <c:axId val="227089792"/>
        <c:scaling>
          <c:orientation val="minMax"/>
          <c:max val="400"/>
          <c:min val="0"/>
        </c:scaling>
        <c:delete val="1"/>
        <c:axPos val="r"/>
        <c:numFmt formatCode="General" sourceLinked="1"/>
        <c:majorTickMark val="out"/>
        <c:minorTickMark val="none"/>
        <c:tickLblPos val="nextTo"/>
        <c:crossAx val="227095680"/>
        <c:crosses val="max"/>
        <c:crossBetween val="midCat"/>
        <c:majorUnit val="100"/>
      </c:valAx>
      <c:valAx>
        <c:axId val="227095680"/>
        <c:scaling>
          <c:orientation val="minMax"/>
          <c:max val="1"/>
          <c:min val="0"/>
        </c:scaling>
        <c:delete val="1"/>
        <c:axPos val="t"/>
        <c:numFmt formatCode="General" sourceLinked="1"/>
        <c:majorTickMark val="out"/>
        <c:minorTickMark val="none"/>
        <c:tickLblPos val="nextTo"/>
        <c:crossAx val="227089792"/>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96740441228633"/>
          <c:y val="8.5898561446773533E-2"/>
          <c:w val="0.81116390012059303"/>
          <c:h val="0.58372237598989674"/>
        </c:manualLayout>
      </c:layout>
      <c:barChart>
        <c:barDir val="col"/>
        <c:grouping val="clustered"/>
        <c:varyColors val="0"/>
        <c:ser>
          <c:idx val="1"/>
          <c:order val="1"/>
          <c:tx>
            <c:strRef>
              <c:f>'ART scale up'!$D$2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0CB-4628-9CD7-49826D5315BD}"/>
                </c:ext>
              </c:extLst>
            </c:dLbl>
            <c:dLbl>
              <c:idx val="1"/>
              <c:delete val="1"/>
              <c:extLst>
                <c:ext xmlns:c15="http://schemas.microsoft.com/office/drawing/2012/chart" uri="{CE6537A1-D6FC-4f65-9D91-7224C49458BB}"/>
                <c:ext xmlns:c16="http://schemas.microsoft.com/office/drawing/2014/chart" uri="{C3380CC4-5D6E-409C-BE32-E72D297353CC}">
                  <c16:uniqueId val="{00000001-00CB-4628-9CD7-49826D5315BD}"/>
                </c:ext>
              </c:extLst>
            </c:dLbl>
            <c:dLbl>
              <c:idx val="2"/>
              <c:delete val="1"/>
              <c:extLst>
                <c:ext xmlns:c15="http://schemas.microsoft.com/office/drawing/2012/chart" uri="{CE6537A1-D6FC-4f65-9D91-7224C49458BB}"/>
                <c:ext xmlns:c16="http://schemas.microsoft.com/office/drawing/2014/chart" uri="{C3380CC4-5D6E-409C-BE32-E72D297353CC}">
                  <c16:uniqueId val="{00000002-00CB-4628-9CD7-49826D5315BD}"/>
                </c:ext>
              </c:extLst>
            </c:dLbl>
            <c:dLbl>
              <c:idx val="3"/>
              <c:delete val="1"/>
              <c:extLst>
                <c:ext xmlns:c15="http://schemas.microsoft.com/office/drawing/2012/chart" uri="{CE6537A1-D6FC-4f65-9D91-7224C49458BB}"/>
                <c:ext xmlns:c16="http://schemas.microsoft.com/office/drawing/2014/chart" uri="{C3380CC4-5D6E-409C-BE32-E72D297353CC}">
                  <c16:uniqueId val="{00000003-00CB-4628-9CD7-49826D5315BD}"/>
                </c:ext>
              </c:extLst>
            </c:dLbl>
            <c:dLbl>
              <c:idx val="4"/>
              <c:delete val="1"/>
              <c:extLst>
                <c:ext xmlns:c15="http://schemas.microsoft.com/office/drawing/2012/chart" uri="{CE6537A1-D6FC-4f65-9D91-7224C49458BB}"/>
                <c:ext xmlns:c16="http://schemas.microsoft.com/office/drawing/2014/chart" uri="{C3380CC4-5D6E-409C-BE32-E72D297353CC}">
                  <c16:uniqueId val="{00000004-00CB-4628-9CD7-49826D5315BD}"/>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up'!$D$3:$D$22</c:f>
              <c:numCache>
                <c:formatCode>General</c:formatCode>
                <c:ptCount val="20"/>
                <c:pt idx="8" formatCode="#,##0">
                  <c:v>3</c:v>
                </c:pt>
                <c:pt idx="9" formatCode="#,##0">
                  <c:v>5</c:v>
                </c:pt>
                <c:pt idx="10" formatCode="#,##0">
                  <c:v>8</c:v>
                </c:pt>
                <c:pt idx="12" formatCode="#,##0">
                  <c:v>8</c:v>
                </c:pt>
                <c:pt idx="13" formatCode="#,##0">
                  <c:v>9</c:v>
                </c:pt>
                <c:pt idx="14" formatCode="#,##0">
                  <c:v>9</c:v>
                </c:pt>
                <c:pt idx="15" formatCode="#,##0">
                  <c:v>10</c:v>
                </c:pt>
              </c:numCache>
            </c:numRef>
          </c:val>
          <c:extLst>
            <c:ext xmlns:c16="http://schemas.microsoft.com/office/drawing/2014/chart" uri="{C3380CC4-5D6E-409C-BE32-E72D297353CC}">
              <c16:uniqueId val="{00000005-00CB-4628-9CD7-49826D5315BD}"/>
            </c:ext>
          </c:extLst>
        </c:ser>
        <c:dLbls>
          <c:showLegendKey val="0"/>
          <c:showVal val="0"/>
          <c:showCatName val="0"/>
          <c:showSerName val="0"/>
          <c:showPercent val="0"/>
          <c:showBubbleSize val="0"/>
        </c:dLbls>
        <c:gapWidth val="60"/>
        <c:axId val="227283328"/>
        <c:axId val="227240192"/>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CB-4628-9CD7-49826D5315BD}"/>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up'!$C$3:$C$22</c:f>
              <c:numCache>
                <c:formatCode>#,##0</c:formatCode>
                <c:ptCount val="20"/>
                <c:pt idx="0">
                  <c:v>0</c:v>
                </c:pt>
                <c:pt idx="1">
                  <c:v>0</c:v>
                </c:pt>
                <c:pt idx="2">
                  <c:v>12</c:v>
                </c:pt>
                <c:pt idx="3">
                  <c:v>38</c:v>
                </c:pt>
                <c:pt idx="4">
                  <c:v>175</c:v>
                </c:pt>
                <c:pt idx="5">
                  <c:v>326</c:v>
                </c:pt>
                <c:pt idx="6">
                  <c:v>508</c:v>
                </c:pt>
                <c:pt idx="7">
                  <c:v>736</c:v>
                </c:pt>
                <c:pt idx="8">
                  <c:v>1081</c:v>
                </c:pt>
                <c:pt idx="9">
                  <c:v>1440</c:v>
                </c:pt>
                <c:pt idx="10">
                  <c:v>1690</c:v>
                </c:pt>
                <c:pt idx="11">
                  <c:v>1988</c:v>
                </c:pt>
                <c:pt idx="12">
                  <c:v>2375</c:v>
                </c:pt>
                <c:pt idx="13">
                  <c:v>2787</c:v>
                </c:pt>
                <c:pt idx="14">
                  <c:v>3336</c:v>
                </c:pt>
                <c:pt idx="15">
                  <c:v>3879</c:v>
                </c:pt>
                <c:pt idx="16">
                  <c:v>4646</c:v>
                </c:pt>
                <c:pt idx="17">
                  <c:v>5631</c:v>
                </c:pt>
                <c:pt idx="18">
                  <c:v>6484</c:v>
                </c:pt>
                <c:pt idx="19">
                  <c:v>7300</c:v>
                </c:pt>
              </c:numCache>
            </c:numRef>
          </c:val>
          <c:smooth val="0"/>
          <c:extLst>
            <c:ext xmlns:c16="http://schemas.microsoft.com/office/drawing/2014/chart" uri="{C3380CC4-5D6E-409C-BE32-E72D297353CC}">
              <c16:uniqueId val="{00000007-00CB-4628-9CD7-49826D5315BD}"/>
            </c:ext>
          </c:extLst>
        </c:ser>
        <c:dLbls>
          <c:showLegendKey val="0"/>
          <c:showVal val="0"/>
          <c:showCatName val="0"/>
          <c:showSerName val="0"/>
          <c:showPercent val="0"/>
          <c:showBubbleSize val="0"/>
        </c:dLbls>
        <c:marker val="1"/>
        <c:smooth val="0"/>
        <c:axId val="227224192"/>
        <c:axId val="227238272"/>
      </c:lineChart>
      <c:catAx>
        <c:axId val="227224192"/>
        <c:scaling>
          <c:orientation val="minMax"/>
        </c:scaling>
        <c:delete val="0"/>
        <c:axPos val="b"/>
        <c:numFmt formatCode="General" sourceLinked="1"/>
        <c:majorTickMark val="out"/>
        <c:minorTickMark val="none"/>
        <c:tickLblPos val="nextTo"/>
        <c:txPr>
          <a:bodyPr rot="-2700000"/>
          <a:lstStyle/>
          <a:p>
            <a:pPr>
              <a:defRPr/>
            </a:pPr>
            <a:endParaRPr lang="en-US"/>
          </a:p>
        </c:txPr>
        <c:crossAx val="227238272"/>
        <c:crosses val="autoZero"/>
        <c:auto val="1"/>
        <c:lblAlgn val="ctr"/>
        <c:lblOffset val="100"/>
        <c:noMultiLvlLbl val="0"/>
      </c:catAx>
      <c:valAx>
        <c:axId val="22723827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227224192"/>
        <c:crosses val="autoZero"/>
        <c:crossBetween val="between"/>
      </c:valAx>
      <c:valAx>
        <c:axId val="227240192"/>
        <c:scaling>
          <c:orientation val="minMax"/>
          <c:max val="20"/>
          <c:min val="0"/>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227283328"/>
        <c:crosses val="max"/>
        <c:crossBetween val="between"/>
        <c:majorUnit val="5"/>
      </c:valAx>
      <c:catAx>
        <c:axId val="227283328"/>
        <c:scaling>
          <c:orientation val="minMax"/>
        </c:scaling>
        <c:delete val="1"/>
        <c:axPos val="b"/>
        <c:numFmt formatCode="General" sourceLinked="1"/>
        <c:majorTickMark val="out"/>
        <c:minorTickMark val="none"/>
        <c:tickLblPos val="nextTo"/>
        <c:crossAx val="227240192"/>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63179933037216507"/>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A095-411D-8DA1-7F724912EB56}"/>
                </c:ext>
              </c:extLst>
            </c:dLbl>
            <c:dLbl>
              <c:idx val="6"/>
              <c:delete val="1"/>
              <c:extLst>
                <c:ext xmlns:c15="http://schemas.microsoft.com/office/drawing/2012/chart" uri="{CE6537A1-D6FC-4f65-9D91-7224C49458BB}"/>
                <c:ext xmlns:c16="http://schemas.microsoft.com/office/drawing/2014/chart" uri="{C3380CC4-5D6E-409C-BE32-E72D297353CC}">
                  <c16:uniqueId val="{00000001-A095-411D-8DA1-7F724912EB56}"/>
                </c:ext>
              </c:extLst>
            </c:dLbl>
            <c:dLbl>
              <c:idx val="7"/>
              <c:delete val="1"/>
              <c:extLst>
                <c:ext xmlns:c15="http://schemas.microsoft.com/office/drawing/2012/chart" uri="{CE6537A1-D6FC-4f65-9D91-7224C49458BB}"/>
                <c:ext xmlns:c16="http://schemas.microsoft.com/office/drawing/2014/chart" uri="{C3380CC4-5D6E-409C-BE32-E72D297353CC}">
                  <c16:uniqueId val="{00000002-A095-411D-8DA1-7F724912EB56}"/>
                </c:ext>
              </c:extLst>
            </c:dLbl>
            <c:dLbl>
              <c:idx val="8"/>
              <c:delete val="1"/>
              <c:extLst>
                <c:ext xmlns:c15="http://schemas.microsoft.com/office/drawing/2012/chart" uri="{CE6537A1-D6FC-4f65-9D91-7224C49458BB}"/>
                <c:ext xmlns:c16="http://schemas.microsoft.com/office/drawing/2014/chart" uri="{C3380CC4-5D6E-409C-BE32-E72D297353CC}">
                  <c16:uniqueId val="{00000003-A095-411D-8DA1-7F724912EB56}"/>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1</c:v>
                </c:pt>
                <c:pt idx="4">
                  <c:v>4</c:v>
                </c:pt>
                <c:pt idx="5">
                  <c:v>6</c:v>
                </c:pt>
                <c:pt idx="6">
                  <c:v>9</c:v>
                </c:pt>
                <c:pt idx="7">
                  <c:v>11</c:v>
                </c:pt>
                <c:pt idx="8">
                  <c:v>15</c:v>
                </c:pt>
                <c:pt idx="9">
                  <c:v>18</c:v>
                </c:pt>
                <c:pt idx="10">
                  <c:v>19</c:v>
                </c:pt>
                <c:pt idx="11">
                  <c:v>21</c:v>
                </c:pt>
                <c:pt idx="12">
                  <c:v>24</c:v>
                </c:pt>
                <c:pt idx="13">
                  <c:v>26</c:v>
                </c:pt>
                <c:pt idx="14">
                  <c:v>30</c:v>
                </c:pt>
                <c:pt idx="15">
                  <c:v>34</c:v>
                </c:pt>
                <c:pt idx="16">
                  <c:v>39</c:v>
                </c:pt>
                <c:pt idx="17">
                  <c:v>46</c:v>
                </c:pt>
                <c:pt idx="18">
                  <c:v>51</c:v>
                </c:pt>
                <c:pt idx="19">
                  <c:v>56</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228204544"/>
        <c:axId val="228034432"/>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95-411D-8DA1-7F724912EB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0</c:v>
                </c:pt>
                <c:pt idx="1">
                  <c:v>0</c:v>
                </c:pt>
                <c:pt idx="2">
                  <c:v>12</c:v>
                </c:pt>
                <c:pt idx="3">
                  <c:v>38</c:v>
                </c:pt>
                <c:pt idx="4">
                  <c:v>175</c:v>
                </c:pt>
                <c:pt idx="5">
                  <c:v>326</c:v>
                </c:pt>
                <c:pt idx="6">
                  <c:v>508</c:v>
                </c:pt>
                <c:pt idx="7">
                  <c:v>736</c:v>
                </c:pt>
                <c:pt idx="8">
                  <c:v>1081</c:v>
                </c:pt>
                <c:pt idx="9">
                  <c:v>1440</c:v>
                </c:pt>
                <c:pt idx="10">
                  <c:v>1690</c:v>
                </c:pt>
                <c:pt idx="11">
                  <c:v>1988</c:v>
                </c:pt>
                <c:pt idx="12">
                  <c:v>2375</c:v>
                </c:pt>
                <c:pt idx="13">
                  <c:v>2787</c:v>
                </c:pt>
                <c:pt idx="14">
                  <c:v>3336</c:v>
                </c:pt>
                <c:pt idx="15">
                  <c:v>3879</c:v>
                </c:pt>
                <c:pt idx="16">
                  <c:v>4646</c:v>
                </c:pt>
                <c:pt idx="17">
                  <c:v>5631</c:v>
                </c:pt>
                <c:pt idx="18">
                  <c:v>6484</c:v>
                </c:pt>
                <c:pt idx="19">
                  <c:v>7300</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228010240"/>
        <c:axId val="228032512"/>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1</c:v>
                </c:pt>
                <c:pt idx="4">
                  <c:v>3</c:v>
                </c:pt>
                <c:pt idx="5">
                  <c:v>5</c:v>
                </c:pt>
                <c:pt idx="6">
                  <c:v>8</c:v>
                </c:pt>
                <c:pt idx="7">
                  <c:v>10</c:v>
                </c:pt>
                <c:pt idx="8">
                  <c:v>13</c:v>
                </c:pt>
                <c:pt idx="9">
                  <c:v>16</c:v>
                </c:pt>
                <c:pt idx="10">
                  <c:v>17</c:v>
                </c:pt>
                <c:pt idx="11">
                  <c:v>19</c:v>
                </c:pt>
                <c:pt idx="12">
                  <c:v>21</c:v>
                </c:pt>
                <c:pt idx="13">
                  <c:v>23</c:v>
                </c:pt>
                <c:pt idx="14">
                  <c:v>27</c:v>
                </c:pt>
                <c:pt idx="15">
                  <c:v>30</c:v>
                </c:pt>
                <c:pt idx="16">
                  <c:v>34</c:v>
                </c:pt>
                <c:pt idx="17">
                  <c:v>40</c:v>
                </c:pt>
                <c:pt idx="18">
                  <c:v>45</c:v>
                </c:pt>
                <c:pt idx="19">
                  <c:v>49</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1</c:v>
                </c:pt>
                <c:pt idx="4">
                  <c:v>4</c:v>
                </c:pt>
                <c:pt idx="5">
                  <c:v>7</c:v>
                </c:pt>
                <c:pt idx="6">
                  <c:v>10</c:v>
                </c:pt>
                <c:pt idx="7">
                  <c:v>12</c:v>
                </c:pt>
                <c:pt idx="8">
                  <c:v>16</c:v>
                </c:pt>
                <c:pt idx="9">
                  <c:v>20</c:v>
                </c:pt>
                <c:pt idx="10">
                  <c:v>22</c:v>
                </c:pt>
                <c:pt idx="11">
                  <c:v>24</c:v>
                </c:pt>
                <c:pt idx="12">
                  <c:v>27</c:v>
                </c:pt>
                <c:pt idx="13">
                  <c:v>30</c:v>
                </c:pt>
                <c:pt idx="14">
                  <c:v>34</c:v>
                </c:pt>
                <c:pt idx="15">
                  <c:v>38</c:v>
                </c:pt>
                <c:pt idx="16">
                  <c:v>44</c:v>
                </c:pt>
                <c:pt idx="17">
                  <c:v>52</c:v>
                </c:pt>
                <c:pt idx="18">
                  <c:v>58</c:v>
                </c:pt>
                <c:pt idx="19">
                  <c:v>63</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228204544"/>
        <c:axId val="228034432"/>
      </c:lineChart>
      <c:catAx>
        <c:axId val="228010240"/>
        <c:scaling>
          <c:orientation val="minMax"/>
        </c:scaling>
        <c:delete val="0"/>
        <c:axPos val="b"/>
        <c:numFmt formatCode="General" sourceLinked="1"/>
        <c:majorTickMark val="out"/>
        <c:minorTickMark val="none"/>
        <c:tickLblPos val="nextTo"/>
        <c:txPr>
          <a:bodyPr rot="-2700000"/>
          <a:lstStyle/>
          <a:p>
            <a:pPr>
              <a:defRPr/>
            </a:pPr>
            <a:endParaRPr lang="en-US"/>
          </a:p>
        </c:txPr>
        <c:crossAx val="228032512"/>
        <c:crosses val="autoZero"/>
        <c:auto val="1"/>
        <c:lblAlgn val="ctr"/>
        <c:lblOffset val="100"/>
        <c:noMultiLvlLbl val="0"/>
      </c:catAx>
      <c:valAx>
        <c:axId val="22803251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228010240"/>
        <c:crosses val="autoZero"/>
        <c:crossBetween val="between"/>
      </c:valAx>
      <c:valAx>
        <c:axId val="22803443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8204544"/>
        <c:crosses val="max"/>
        <c:crossBetween val="between"/>
        <c:majorUnit val="20"/>
      </c:valAx>
      <c:catAx>
        <c:axId val="228204544"/>
        <c:scaling>
          <c:orientation val="minMax"/>
        </c:scaling>
        <c:delete val="1"/>
        <c:axPos val="b"/>
        <c:numFmt formatCode="General" sourceLinked="1"/>
        <c:majorTickMark val="out"/>
        <c:minorTickMark val="none"/>
        <c:tickLblPos val="nextTo"/>
        <c:crossAx val="228034432"/>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0</c:v>
                </c:pt>
                <c:pt idx="1">
                  <c:v>0</c:v>
                </c:pt>
                <c:pt idx="2">
                  <c:v>0</c:v>
                </c:pt>
                <c:pt idx="3">
                  <c:v>1</c:v>
                </c:pt>
                <c:pt idx="4">
                  <c:v>7</c:v>
                </c:pt>
                <c:pt idx="5">
                  <c:v>9</c:v>
                </c:pt>
                <c:pt idx="6">
                  <c:v>12</c:v>
                </c:pt>
                <c:pt idx="7">
                  <c:v>13</c:v>
                </c:pt>
                <c:pt idx="8">
                  <c:v>24</c:v>
                </c:pt>
                <c:pt idx="9">
                  <c:v>28</c:v>
                </c:pt>
                <c:pt idx="10">
                  <c:v>32</c:v>
                </c:pt>
                <c:pt idx="11">
                  <c:v>33</c:v>
                </c:pt>
                <c:pt idx="12">
                  <c:v>38</c:v>
                </c:pt>
                <c:pt idx="13">
                  <c:v>42</c:v>
                </c:pt>
                <c:pt idx="14">
                  <c:v>45</c:v>
                </c:pt>
                <c:pt idx="15">
                  <c:v>45</c:v>
                </c:pt>
                <c:pt idx="16">
                  <c:v>46</c:v>
                </c:pt>
                <c:pt idx="17">
                  <c:v>54</c:v>
                </c:pt>
                <c:pt idx="18">
                  <c:v>54</c:v>
                </c:pt>
                <c:pt idx="19">
                  <c:v>57</c:v>
                </c:pt>
              </c:numCache>
            </c:numRef>
          </c:val>
          <c:smooth val="0"/>
          <c:extLst>
            <c:ext xmlns:c16="http://schemas.microsoft.com/office/drawing/2014/chart" uri="{C3380CC4-5D6E-409C-BE32-E72D297353CC}">
              <c16:uniqueId val="{00000000-3529-4372-9409-E1916BBE3F26}"/>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0</c:v>
                </c:pt>
                <c:pt idx="1">
                  <c:v>0</c:v>
                </c:pt>
                <c:pt idx="2">
                  <c:v>0</c:v>
                </c:pt>
                <c:pt idx="3">
                  <c:v>1</c:v>
                </c:pt>
                <c:pt idx="4">
                  <c:v>6</c:v>
                </c:pt>
                <c:pt idx="5">
                  <c:v>8</c:v>
                </c:pt>
                <c:pt idx="6">
                  <c:v>10</c:v>
                </c:pt>
                <c:pt idx="7">
                  <c:v>11</c:v>
                </c:pt>
                <c:pt idx="8">
                  <c:v>21</c:v>
                </c:pt>
                <c:pt idx="9">
                  <c:v>25</c:v>
                </c:pt>
                <c:pt idx="10">
                  <c:v>28</c:v>
                </c:pt>
                <c:pt idx="11">
                  <c:v>29</c:v>
                </c:pt>
                <c:pt idx="12">
                  <c:v>34</c:v>
                </c:pt>
                <c:pt idx="13">
                  <c:v>37</c:v>
                </c:pt>
                <c:pt idx="14">
                  <c:v>40</c:v>
                </c:pt>
                <c:pt idx="15">
                  <c:v>39</c:v>
                </c:pt>
                <c:pt idx="16">
                  <c:v>41</c:v>
                </c:pt>
                <c:pt idx="17">
                  <c:v>47</c:v>
                </c:pt>
                <c:pt idx="18">
                  <c:v>47</c:v>
                </c:pt>
                <c:pt idx="19">
                  <c:v>50</c:v>
                </c:pt>
              </c:numCache>
            </c:numRef>
          </c:val>
          <c:smooth val="0"/>
          <c:extLst>
            <c:ext xmlns:c16="http://schemas.microsoft.com/office/drawing/2014/chart" uri="{C3380CC4-5D6E-409C-BE32-E72D297353CC}">
              <c16:uniqueId val="{00000001-3529-4372-9409-E1916BBE3F26}"/>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0</c:v>
                </c:pt>
                <c:pt idx="1">
                  <c:v>0</c:v>
                </c:pt>
                <c:pt idx="2">
                  <c:v>0</c:v>
                </c:pt>
                <c:pt idx="3">
                  <c:v>1</c:v>
                </c:pt>
                <c:pt idx="4">
                  <c:v>8</c:v>
                </c:pt>
                <c:pt idx="5">
                  <c:v>10</c:v>
                </c:pt>
                <c:pt idx="6">
                  <c:v>14</c:v>
                </c:pt>
                <c:pt idx="7">
                  <c:v>15</c:v>
                </c:pt>
                <c:pt idx="8">
                  <c:v>27</c:v>
                </c:pt>
                <c:pt idx="9">
                  <c:v>32</c:v>
                </c:pt>
                <c:pt idx="10">
                  <c:v>36</c:v>
                </c:pt>
                <c:pt idx="11">
                  <c:v>37</c:v>
                </c:pt>
                <c:pt idx="12">
                  <c:v>43</c:v>
                </c:pt>
                <c:pt idx="13">
                  <c:v>47</c:v>
                </c:pt>
                <c:pt idx="14">
                  <c:v>50</c:v>
                </c:pt>
                <c:pt idx="15">
                  <c:v>50</c:v>
                </c:pt>
                <c:pt idx="16">
                  <c:v>52</c:v>
                </c:pt>
                <c:pt idx="17">
                  <c:v>60</c:v>
                </c:pt>
                <c:pt idx="18">
                  <c:v>61</c:v>
                </c:pt>
                <c:pt idx="19">
                  <c:v>64</c:v>
                </c:pt>
              </c:numCache>
            </c:numRef>
          </c:val>
          <c:smooth val="0"/>
          <c:extLst>
            <c:ext xmlns:c16="http://schemas.microsoft.com/office/drawing/2014/chart" uri="{C3380CC4-5D6E-409C-BE32-E72D297353CC}">
              <c16:uniqueId val="{00000002-3529-4372-9409-E1916BBE3F26}"/>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1</c:v>
                </c:pt>
                <c:pt idx="4">
                  <c:v>3</c:v>
                </c:pt>
                <c:pt idx="5">
                  <c:v>6</c:v>
                </c:pt>
                <c:pt idx="6">
                  <c:v>8</c:v>
                </c:pt>
                <c:pt idx="7">
                  <c:v>12</c:v>
                </c:pt>
                <c:pt idx="8">
                  <c:v>14</c:v>
                </c:pt>
                <c:pt idx="9">
                  <c:v>16</c:v>
                </c:pt>
                <c:pt idx="10">
                  <c:v>17</c:v>
                </c:pt>
                <c:pt idx="11">
                  <c:v>19</c:v>
                </c:pt>
                <c:pt idx="12">
                  <c:v>21</c:v>
                </c:pt>
                <c:pt idx="13">
                  <c:v>23</c:v>
                </c:pt>
                <c:pt idx="14">
                  <c:v>26</c:v>
                </c:pt>
                <c:pt idx="15">
                  <c:v>30</c:v>
                </c:pt>
                <c:pt idx="16">
                  <c:v>35</c:v>
                </c:pt>
                <c:pt idx="17">
                  <c:v>43</c:v>
                </c:pt>
                <c:pt idx="18">
                  <c:v>49</c:v>
                </c:pt>
                <c:pt idx="19">
                  <c:v>55</c:v>
                </c:pt>
              </c:numCache>
            </c:numRef>
          </c:val>
          <c:smooth val="0"/>
          <c:extLst>
            <c:ext xmlns:c16="http://schemas.microsoft.com/office/drawing/2014/chart" uri="{C3380CC4-5D6E-409C-BE32-E72D297353CC}">
              <c16:uniqueId val="{00000003-3529-4372-9409-E1916BBE3F26}"/>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1</c:v>
                </c:pt>
                <c:pt idx="4">
                  <c:v>3</c:v>
                </c:pt>
                <c:pt idx="5">
                  <c:v>5</c:v>
                </c:pt>
                <c:pt idx="6">
                  <c:v>7</c:v>
                </c:pt>
                <c:pt idx="7">
                  <c:v>10</c:v>
                </c:pt>
                <c:pt idx="8">
                  <c:v>12</c:v>
                </c:pt>
                <c:pt idx="9">
                  <c:v>14</c:v>
                </c:pt>
                <c:pt idx="10">
                  <c:v>15</c:v>
                </c:pt>
                <c:pt idx="11">
                  <c:v>16</c:v>
                </c:pt>
                <c:pt idx="12">
                  <c:v>18</c:v>
                </c:pt>
                <c:pt idx="13">
                  <c:v>20</c:v>
                </c:pt>
                <c:pt idx="14">
                  <c:v>23</c:v>
                </c:pt>
                <c:pt idx="15">
                  <c:v>26</c:v>
                </c:pt>
                <c:pt idx="16">
                  <c:v>31</c:v>
                </c:pt>
                <c:pt idx="17">
                  <c:v>38</c:v>
                </c:pt>
                <c:pt idx="18">
                  <c:v>44</c:v>
                </c:pt>
                <c:pt idx="19">
                  <c:v>49</c:v>
                </c:pt>
              </c:numCache>
            </c:numRef>
          </c:val>
          <c:smooth val="0"/>
          <c:extLst>
            <c:ext xmlns:c16="http://schemas.microsoft.com/office/drawing/2014/chart" uri="{C3380CC4-5D6E-409C-BE32-E72D297353CC}">
              <c16:uniqueId val="{00000004-3529-4372-9409-E1916BBE3F26}"/>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1</c:v>
                </c:pt>
                <c:pt idx="4">
                  <c:v>4</c:v>
                </c:pt>
                <c:pt idx="5">
                  <c:v>7</c:v>
                </c:pt>
                <c:pt idx="6">
                  <c:v>9</c:v>
                </c:pt>
                <c:pt idx="7">
                  <c:v>13</c:v>
                </c:pt>
                <c:pt idx="8">
                  <c:v>16</c:v>
                </c:pt>
                <c:pt idx="9">
                  <c:v>19</c:v>
                </c:pt>
                <c:pt idx="10">
                  <c:v>19</c:v>
                </c:pt>
                <c:pt idx="11">
                  <c:v>21</c:v>
                </c:pt>
                <c:pt idx="12">
                  <c:v>24</c:v>
                </c:pt>
                <c:pt idx="13">
                  <c:v>27</c:v>
                </c:pt>
                <c:pt idx="14">
                  <c:v>30</c:v>
                </c:pt>
                <c:pt idx="15">
                  <c:v>35</c:v>
                </c:pt>
                <c:pt idx="16">
                  <c:v>40</c:v>
                </c:pt>
                <c:pt idx="17">
                  <c:v>49</c:v>
                </c:pt>
                <c:pt idx="18">
                  <c:v>57</c:v>
                </c:pt>
                <c:pt idx="19">
                  <c:v>63</c:v>
                </c:pt>
              </c:numCache>
            </c:numRef>
          </c:val>
          <c:smooth val="0"/>
          <c:extLst>
            <c:ext xmlns:c16="http://schemas.microsoft.com/office/drawing/2014/chart" uri="{C3380CC4-5D6E-409C-BE32-E72D297353CC}">
              <c16:uniqueId val="{00000005-3529-4372-9409-E1916BBE3F26}"/>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1</c:v>
                </c:pt>
                <c:pt idx="4">
                  <c:v>4</c:v>
                </c:pt>
                <c:pt idx="5">
                  <c:v>6</c:v>
                </c:pt>
                <c:pt idx="6">
                  <c:v>9</c:v>
                </c:pt>
                <c:pt idx="7">
                  <c:v>10</c:v>
                </c:pt>
                <c:pt idx="8">
                  <c:v>15</c:v>
                </c:pt>
                <c:pt idx="9">
                  <c:v>19</c:v>
                </c:pt>
                <c:pt idx="10">
                  <c:v>21</c:v>
                </c:pt>
                <c:pt idx="11">
                  <c:v>23</c:v>
                </c:pt>
                <c:pt idx="12">
                  <c:v>26</c:v>
                </c:pt>
                <c:pt idx="13">
                  <c:v>29</c:v>
                </c:pt>
                <c:pt idx="14">
                  <c:v>33</c:v>
                </c:pt>
                <c:pt idx="15">
                  <c:v>37</c:v>
                </c:pt>
                <c:pt idx="16">
                  <c:v>43</c:v>
                </c:pt>
                <c:pt idx="17">
                  <c:v>49</c:v>
                </c:pt>
                <c:pt idx="18">
                  <c:v>53</c:v>
                </c:pt>
                <c:pt idx="19">
                  <c:v>56</c:v>
                </c:pt>
              </c:numCache>
            </c:numRef>
          </c:val>
          <c:smooth val="0"/>
          <c:extLst>
            <c:ext xmlns:c16="http://schemas.microsoft.com/office/drawing/2014/chart" uri="{C3380CC4-5D6E-409C-BE32-E72D297353CC}">
              <c16:uniqueId val="{00000006-3529-4372-9409-E1916BBE3F26}"/>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1</c:v>
                </c:pt>
                <c:pt idx="4">
                  <c:v>4</c:v>
                </c:pt>
                <c:pt idx="5">
                  <c:v>6</c:v>
                </c:pt>
                <c:pt idx="6">
                  <c:v>8</c:v>
                </c:pt>
                <c:pt idx="7">
                  <c:v>9</c:v>
                </c:pt>
                <c:pt idx="8">
                  <c:v>13</c:v>
                </c:pt>
                <c:pt idx="9">
                  <c:v>17</c:v>
                </c:pt>
                <c:pt idx="10">
                  <c:v>18</c:v>
                </c:pt>
                <c:pt idx="11">
                  <c:v>20</c:v>
                </c:pt>
                <c:pt idx="12">
                  <c:v>23</c:v>
                </c:pt>
                <c:pt idx="13">
                  <c:v>25</c:v>
                </c:pt>
                <c:pt idx="14">
                  <c:v>30</c:v>
                </c:pt>
                <c:pt idx="15">
                  <c:v>33</c:v>
                </c:pt>
                <c:pt idx="16">
                  <c:v>38</c:v>
                </c:pt>
                <c:pt idx="17">
                  <c:v>43</c:v>
                </c:pt>
                <c:pt idx="18">
                  <c:v>47</c:v>
                </c:pt>
                <c:pt idx="19">
                  <c:v>50</c:v>
                </c:pt>
              </c:numCache>
            </c:numRef>
          </c:val>
          <c:smooth val="0"/>
          <c:extLst>
            <c:ext xmlns:c16="http://schemas.microsoft.com/office/drawing/2014/chart" uri="{C3380CC4-5D6E-409C-BE32-E72D297353CC}">
              <c16:uniqueId val="{00000007-3529-4372-9409-E1916BBE3F26}"/>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1</c:v>
                </c:pt>
                <c:pt idx="3">
                  <c:v>1</c:v>
                </c:pt>
                <c:pt idx="4">
                  <c:v>5</c:v>
                </c:pt>
                <c:pt idx="5">
                  <c:v>7</c:v>
                </c:pt>
                <c:pt idx="6">
                  <c:v>11</c:v>
                </c:pt>
                <c:pt idx="7">
                  <c:v>11</c:v>
                </c:pt>
                <c:pt idx="8">
                  <c:v>17</c:v>
                </c:pt>
                <c:pt idx="9">
                  <c:v>21</c:v>
                </c:pt>
                <c:pt idx="10">
                  <c:v>23</c:v>
                </c:pt>
                <c:pt idx="11">
                  <c:v>26</c:v>
                </c:pt>
                <c:pt idx="12">
                  <c:v>29</c:v>
                </c:pt>
                <c:pt idx="13">
                  <c:v>32</c:v>
                </c:pt>
                <c:pt idx="14">
                  <c:v>38</c:v>
                </c:pt>
                <c:pt idx="15">
                  <c:v>42</c:v>
                </c:pt>
                <c:pt idx="16">
                  <c:v>49</c:v>
                </c:pt>
                <c:pt idx="17">
                  <c:v>55</c:v>
                </c:pt>
                <c:pt idx="18">
                  <c:v>60</c:v>
                </c:pt>
                <c:pt idx="19">
                  <c:v>64</c:v>
                </c:pt>
              </c:numCache>
            </c:numRef>
          </c:val>
          <c:smooth val="0"/>
          <c:extLst>
            <c:ext xmlns:c16="http://schemas.microsoft.com/office/drawing/2014/chart" uri="{C3380CC4-5D6E-409C-BE32-E72D297353CC}">
              <c16:uniqueId val="{00000008-3529-4372-9409-E1916BBE3F26}"/>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1</c:v>
                </c:pt>
                <c:pt idx="4">
                  <c:v>4</c:v>
                </c:pt>
                <c:pt idx="5">
                  <c:v>6</c:v>
                </c:pt>
                <c:pt idx="6">
                  <c:v>9</c:v>
                </c:pt>
                <c:pt idx="7">
                  <c:v>11</c:v>
                </c:pt>
                <c:pt idx="8">
                  <c:v>15</c:v>
                </c:pt>
                <c:pt idx="9">
                  <c:v>18</c:v>
                </c:pt>
                <c:pt idx="10">
                  <c:v>19</c:v>
                </c:pt>
                <c:pt idx="11">
                  <c:v>21</c:v>
                </c:pt>
                <c:pt idx="12">
                  <c:v>24</c:v>
                </c:pt>
                <c:pt idx="13">
                  <c:v>26</c:v>
                </c:pt>
                <c:pt idx="14">
                  <c:v>30</c:v>
                </c:pt>
                <c:pt idx="15">
                  <c:v>34</c:v>
                </c:pt>
                <c:pt idx="16">
                  <c:v>39</c:v>
                </c:pt>
                <c:pt idx="17">
                  <c:v>46</c:v>
                </c:pt>
                <c:pt idx="18">
                  <c:v>51</c:v>
                </c:pt>
                <c:pt idx="19">
                  <c:v>56</c:v>
                </c:pt>
              </c:numCache>
            </c:numRef>
          </c:val>
          <c:smooth val="0"/>
          <c:extLst>
            <c:ext xmlns:c16="http://schemas.microsoft.com/office/drawing/2014/chart" uri="{C3380CC4-5D6E-409C-BE32-E72D297353CC}">
              <c16:uniqueId val="{00000009-3529-4372-9409-E1916BBE3F26}"/>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1</c:v>
                </c:pt>
                <c:pt idx="4">
                  <c:v>3</c:v>
                </c:pt>
                <c:pt idx="5">
                  <c:v>5</c:v>
                </c:pt>
                <c:pt idx="6">
                  <c:v>8</c:v>
                </c:pt>
                <c:pt idx="7">
                  <c:v>10</c:v>
                </c:pt>
                <c:pt idx="8">
                  <c:v>13</c:v>
                </c:pt>
                <c:pt idx="9">
                  <c:v>16</c:v>
                </c:pt>
                <c:pt idx="10">
                  <c:v>17</c:v>
                </c:pt>
                <c:pt idx="11">
                  <c:v>19</c:v>
                </c:pt>
                <c:pt idx="12">
                  <c:v>21</c:v>
                </c:pt>
                <c:pt idx="13">
                  <c:v>23</c:v>
                </c:pt>
                <c:pt idx="14">
                  <c:v>27</c:v>
                </c:pt>
                <c:pt idx="15">
                  <c:v>30</c:v>
                </c:pt>
                <c:pt idx="16">
                  <c:v>34</c:v>
                </c:pt>
                <c:pt idx="17">
                  <c:v>40</c:v>
                </c:pt>
                <c:pt idx="18">
                  <c:v>45</c:v>
                </c:pt>
                <c:pt idx="19">
                  <c:v>49</c:v>
                </c:pt>
              </c:numCache>
            </c:numRef>
          </c:val>
          <c:smooth val="0"/>
          <c:extLst>
            <c:ext xmlns:c16="http://schemas.microsoft.com/office/drawing/2014/chart" uri="{C3380CC4-5D6E-409C-BE32-E72D297353CC}">
              <c16:uniqueId val="{0000000A-3529-4372-9409-E1916BBE3F26}"/>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1</c:v>
                </c:pt>
                <c:pt idx="4">
                  <c:v>4</c:v>
                </c:pt>
                <c:pt idx="5">
                  <c:v>7</c:v>
                </c:pt>
                <c:pt idx="6">
                  <c:v>10</c:v>
                </c:pt>
                <c:pt idx="7">
                  <c:v>12</c:v>
                </c:pt>
                <c:pt idx="8">
                  <c:v>16</c:v>
                </c:pt>
                <c:pt idx="9">
                  <c:v>20</c:v>
                </c:pt>
                <c:pt idx="10">
                  <c:v>22</c:v>
                </c:pt>
                <c:pt idx="11">
                  <c:v>24</c:v>
                </c:pt>
                <c:pt idx="12">
                  <c:v>27</c:v>
                </c:pt>
                <c:pt idx="13">
                  <c:v>30</c:v>
                </c:pt>
                <c:pt idx="14">
                  <c:v>34</c:v>
                </c:pt>
                <c:pt idx="15">
                  <c:v>38</c:v>
                </c:pt>
                <c:pt idx="16">
                  <c:v>44</c:v>
                </c:pt>
                <c:pt idx="17">
                  <c:v>52</c:v>
                </c:pt>
                <c:pt idx="18">
                  <c:v>58</c:v>
                </c:pt>
                <c:pt idx="19">
                  <c:v>63</c:v>
                </c:pt>
              </c:numCache>
            </c:numRef>
          </c:val>
          <c:smooth val="0"/>
          <c:extLst>
            <c:ext xmlns:c16="http://schemas.microsoft.com/office/drawing/2014/chart" uri="{C3380CC4-5D6E-409C-BE32-E72D297353CC}">
              <c16:uniqueId val="{0000000B-3529-4372-9409-E1916BBE3F26}"/>
            </c:ext>
          </c:extLst>
        </c:ser>
        <c:dLbls>
          <c:showLegendKey val="0"/>
          <c:showVal val="0"/>
          <c:showCatName val="0"/>
          <c:showSerName val="0"/>
          <c:showPercent val="0"/>
          <c:showBubbleSize val="0"/>
        </c:dLbls>
        <c:smooth val="0"/>
        <c:axId val="228350976"/>
        <c:axId val="228373248"/>
      </c:lineChart>
      <c:catAx>
        <c:axId val="228350976"/>
        <c:scaling>
          <c:orientation val="minMax"/>
        </c:scaling>
        <c:delete val="0"/>
        <c:axPos val="b"/>
        <c:numFmt formatCode="General" sourceLinked="0"/>
        <c:majorTickMark val="out"/>
        <c:minorTickMark val="none"/>
        <c:tickLblPos val="nextTo"/>
        <c:crossAx val="228373248"/>
        <c:crosses val="autoZero"/>
        <c:auto val="1"/>
        <c:lblAlgn val="ctr"/>
        <c:lblOffset val="100"/>
        <c:noMultiLvlLbl val="0"/>
      </c:catAx>
      <c:valAx>
        <c:axId val="228373248"/>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228350976"/>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1"/>
    </c:title>
    <c:autoTitleDeleted val="0"/>
    <c:plotArea>
      <c:layout/>
      <c:barChart>
        <c:barDir val="col"/>
        <c:grouping val="clustered"/>
        <c:varyColors val="0"/>
        <c:ser>
          <c:idx val="0"/>
          <c:order val="0"/>
          <c:tx>
            <c:strRef>
              <c:f>LAO!$B$5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CE4B-4A9D-BBD8-517977E1BC87}"/>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LAO!$B$6:$B$9</c:f>
              <c:numCache>
                <c:formatCode>General</c:formatCode>
                <c:ptCount val="4"/>
                <c:pt idx="0" formatCode="_(* #,##0_);_(* \(#,##0\);_(* &quot;-&quot;??_);_(@_)">
                  <c:v>57</c:v>
                </c:pt>
              </c:numCache>
            </c:numRef>
          </c:val>
          <c:extLst>
            <c:ext xmlns:c16="http://schemas.microsoft.com/office/drawing/2014/chart" uri="{C3380CC4-5D6E-409C-BE32-E72D297353CC}">
              <c16:uniqueId val="{00000002-CE4B-4A9D-BBD8-517977E1BC87}"/>
            </c:ext>
          </c:extLst>
        </c:ser>
        <c:ser>
          <c:idx val="3"/>
          <c:order val="3"/>
          <c:tx>
            <c:strRef>
              <c:f>LAO!$E$5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LAO!$E$6:$E$9</c:f>
              <c:numCache>
                <c:formatCode>#,##0</c:formatCode>
                <c:ptCount val="4"/>
                <c:pt idx="1">
                  <c:v>55</c:v>
                </c:pt>
              </c:numCache>
            </c:numRef>
          </c:val>
          <c:extLst>
            <c:ext xmlns:c16="http://schemas.microsoft.com/office/drawing/2014/chart" uri="{C3380CC4-5D6E-409C-BE32-E72D297353CC}">
              <c16:uniqueId val="{00000003-CE4B-4A9D-BBD8-517977E1BC87}"/>
            </c:ext>
          </c:extLst>
        </c:ser>
        <c:ser>
          <c:idx val="6"/>
          <c:order val="6"/>
          <c:tx>
            <c:strRef>
              <c:f>LAO!$H$5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4B-4A9D-BBD8-517977E1BC87}"/>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LAO!$H$6:$H$9</c:f>
              <c:numCache>
                <c:formatCode>General</c:formatCode>
                <c:ptCount val="4"/>
                <c:pt idx="2" formatCode="_(* #,##0_);_(* \(#,##0\);_(* &quot;-&quot;??_);_(@_)">
                  <c:v>56</c:v>
                </c:pt>
              </c:numCache>
            </c:numRef>
          </c:val>
          <c:extLst>
            <c:ext xmlns:c16="http://schemas.microsoft.com/office/drawing/2014/chart" uri="{C3380CC4-5D6E-409C-BE32-E72D297353CC}">
              <c16:uniqueId val="{00000005-CE4B-4A9D-BBD8-517977E1BC87}"/>
            </c:ext>
          </c:extLst>
        </c:ser>
        <c:ser>
          <c:idx val="9"/>
          <c:order val="9"/>
          <c:tx>
            <c:strRef>
              <c:f>LAO!$K$5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LAO!$A$6:$A$9</c:f>
              <c:strCache>
                <c:ptCount val="4"/>
                <c:pt idx="0">
                  <c:v>Children 
0-14 yr</c:v>
                </c:pt>
                <c:pt idx="1">
                  <c:v>Male 
15+ yr</c:v>
                </c:pt>
                <c:pt idx="2">
                  <c:v>Female 
15+ yr</c:v>
                </c:pt>
                <c:pt idx="3">
                  <c:v>All ages</c:v>
                </c:pt>
              </c:strCache>
            </c:strRef>
          </c:cat>
          <c:val>
            <c:numRef>
              <c:f>LAO!$K$6:$K$9</c:f>
              <c:numCache>
                <c:formatCode>General</c:formatCode>
                <c:ptCount val="4"/>
                <c:pt idx="3">
                  <c:v>56</c:v>
                </c:pt>
              </c:numCache>
            </c:numRef>
          </c:val>
          <c:extLst>
            <c:ext xmlns:c16="http://schemas.microsoft.com/office/drawing/2014/chart" uri="{C3380CC4-5D6E-409C-BE32-E72D297353CC}">
              <c16:uniqueId val="{00000006-CE4B-4A9D-BBD8-517977E1BC87}"/>
            </c:ext>
          </c:extLst>
        </c:ser>
        <c:dLbls>
          <c:showLegendKey val="0"/>
          <c:showVal val="0"/>
          <c:showCatName val="0"/>
          <c:showSerName val="0"/>
          <c:showPercent val="0"/>
          <c:showBubbleSize val="0"/>
        </c:dLbls>
        <c:gapWidth val="150"/>
        <c:overlap val="100"/>
        <c:axId val="228578432"/>
        <c:axId val="228579968"/>
      </c:barChart>
      <c:lineChart>
        <c:grouping val="standard"/>
        <c:varyColors val="0"/>
        <c:ser>
          <c:idx val="1"/>
          <c:order val="1"/>
          <c:tx>
            <c:strRef>
              <c:f>LAO!$C$5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LAO!$C$6:$C$9</c:f>
              <c:numCache>
                <c:formatCode>General</c:formatCode>
                <c:ptCount val="4"/>
                <c:pt idx="0" formatCode="_(* #,##0_);_(* \(#,##0\);_(* &quot;-&quot;??_);_(@_)">
                  <c:v>50</c:v>
                </c:pt>
              </c:numCache>
            </c:numRef>
          </c:val>
          <c:smooth val="0"/>
          <c:extLst>
            <c:ext xmlns:c16="http://schemas.microsoft.com/office/drawing/2014/chart" uri="{C3380CC4-5D6E-409C-BE32-E72D297353CC}">
              <c16:uniqueId val="{00000007-CE4B-4A9D-BBD8-517977E1BC87}"/>
            </c:ext>
          </c:extLst>
        </c:ser>
        <c:ser>
          <c:idx val="2"/>
          <c:order val="2"/>
          <c:tx>
            <c:strRef>
              <c:f>LAO!$D$5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LAO!$D$6:$D$9</c:f>
              <c:numCache>
                <c:formatCode>General</c:formatCode>
                <c:ptCount val="4"/>
                <c:pt idx="0" formatCode="_(* #,##0_);_(* \(#,##0\);_(* &quot;-&quot;??_);_(@_)">
                  <c:v>64</c:v>
                </c:pt>
              </c:numCache>
            </c:numRef>
          </c:val>
          <c:smooth val="0"/>
          <c:extLst>
            <c:ext xmlns:c16="http://schemas.microsoft.com/office/drawing/2014/chart" uri="{C3380CC4-5D6E-409C-BE32-E72D297353CC}">
              <c16:uniqueId val="{00000008-CE4B-4A9D-BBD8-517977E1BC87}"/>
            </c:ext>
          </c:extLst>
        </c:ser>
        <c:ser>
          <c:idx val="4"/>
          <c:order val="4"/>
          <c:tx>
            <c:strRef>
              <c:f>LAO!$F$5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LAO!$F$6:$F$9</c:f>
              <c:numCache>
                <c:formatCode>#,##0</c:formatCode>
                <c:ptCount val="4"/>
                <c:pt idx="1">
                  <c:v>49</c:v>
                </c:pt>
              </c:numCache>
            </c:numRef>
          </c:val>
          <c:smooth val="0"/>
          <c:extLst>
            <c:ext xmlns:c16="http://schemas.microsoft.com/office/drawing/2014/chart" uri="{C3380CC4-5D6E-409C-BE32-E72D297353CC}">
              <c16:uniqueId val="{00000009-CE4B-4A9D-BBD8-517977E1BC87}"/>
            </c:ext>
          </c:extLst>
        </c:ser>
        <c:ser>
          <c:idx val="5"/>
          <c:order val="5"/>
          <c:tx>
            <c:strRef>
              <c:f>LAO!$G$5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LAO!$G$6:$G$9</c:f>
              <c:numCache>
                <c:formatCode>#,##0</c:formatCode>
                <c:ptCount val="4"/>
                <c:pt idx="1">
                  <c:v>63</c:v>
                </c:pt>
              </c:numCache>
            </c:numRef>
          </c:val>
          <c:smooth val="0"/>
          <c:extLst>
            <c:ext xmlns:c16="http://schemas.microsoft.com/office/drawing/2014/chart" uri="{C3380CC4-5D6E-409C-BE32-E72D297353CC}">
              <c16:uniqueId val="{0000000A-CE4B-4A9D-BBD8-517977E1BC87}"/>
            </c:ext>
          </c:extLst>
        </c:ser>
        <c:ser>
          <c:idx val="7"/>
          <c:order val="7"/>
          <c:tx>
            <c:strRef>
              <c:f>LAO!$I$5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LAO!$I$6:$I$9</c:f>
              <c:numCache>
                <c:formatCode>General</c:formatCode>
                <c:ptCount val="4"/>
                <c:pt idx="2">
                  <c:v>50</c:v>
                </c:pt>
              </c:numCache>
            </c:numRef>
          </c:val>
          <c:smooth val="0"/>
          <c:extLst>
            <c:ext xmlns:c16="http://schemas.microsoft.com/office/drawing/2014/chart" uri="{C3380CC4-5D6E-409C-BE32-E72D297353CC}">
              <c16:uniqueId val="{0000000B-CE4B-4A9D-BBD8-517977E1BC87}"/>
            </c:ext>
          </c:extLst>
        </c:ser>
        <c:ser>
          <c:idx val="8"/>
          <c:order val="8"/>
          <c:tx>
            <c:strRef>
              <c:f>LAO!$J$5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LAO!$J$6:$J$9</c:f>
              <c:numCache>
                <c:formatCode>General</c:formatCode>
                <c:ptCount val="4"/>
                <c:pt idx="2">
                  <c:v>64</c:v>
                </c:pt>
              </c:numCache>
            </c:numRef>
          </c:val>
          <c:smooth val="0"/>
          <c:extLst>
            <c:ext xmlns:c16="http://schemas.microsoft.com/office/drawing/2014/chart" uri="{C3380CC4-5D6E-409C-BE32-E72D297353CC}">
              <c16:uniqueId val="{0000000C-CE4B-4A9D-BBD8-517977E1BC87}"/>
            </c:ext>
          </c:extLst>
        </c:ser>
        <c:ser>
          <c:idx val="10"/>
          <c:order val="10"/>
          <c:tx>
            <c:strRef>
              <c:f>LAO!$L$5</c:f>
              <c:strCache>
                <c:ptCount val="1"/>
                <c:pt idx="0">
                  <c:v>Lower </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LAO!$L$6:$L$9</c:f>
              <c:numCache>
                <c:formatCode>General</c:formatCode>
                <c:ptCount val="4"/>
                <c:pt idx="3">
                  <c:v>49</c:v>
                </c:pt>
              </c:numCache>
            </c:numRef>
          </c:val>
          <c:smooth val="0"/>
          <c:extLst>
            <c:ext xmlns:c16="http://schemas.microsoft.com/office/drawing/2014/chart" uri="{C3380CC4-5D6E-409C-BE32-E72D297353CC}">
              <c16:uniqueId val="{0000000D-CE4B-4A9D-BBD8-517977E1BC87}"/>
            </c:ext>
          </c:extLst>
        </c:ser>
        <c:ser>
          <c:idx val="11"/>
          <c:order val="11"/>
          <c:tx>
            <c:strRef>
              <c:f>LAO!$M$5</c:f>
              <c:strCache>
                <c:ptCount val="1"/>
                <c:pt idx="0">
                  <c:v>Upper</c:v>
                </c:pt>
              </c:strCache>
            </c:strRef>
          </c:tx>
          <c:marker>
            <c:symbol val="dash"/>
            <c:size val="9"/>
            <c:spPr>
              <a:solidFill>
                <a:schemeClr val="tx1"/>
              </a:solidFill>
              <a:ln>
                <a:noFill/>
              </a:ln>
            </c:spPr>
          </c:marker>
          <c:cat>
            <c:strRef>
              <c:f>LAO!$A$6:$A$9</c:f>
              <c:strCache>
                <c:ptCount val="4"/>
                <c:pt idx="0">
                  <c:v>Children 
0-14 yr</c:v>
                </c:pt>
                <c:pt idx="1">
                  <c:v>Male 
15+ yr</c:v>
                </c:pt>
                <c:pt idx="2">
                  <c:v>Female 
15+ yr</c:v>
                </c:pt>
                <c:pt idx="3">
                  <c:v>All ages</c:v>
                </c:pt>
              </c:strCache>
            </c:strRef>
          </c:cat>
          <c:val>
            <c:numRef>
              <c:f>LAO!$M$6:$M$9</c:f>
              <c:numCache>
                <c:formatCode>General</c:formatCode>
                <c:ptCount val="4"/>
                <c:pt idx="3">
                  <c:v>63</c:v>
                </c:pt>
              </c:numCache>
            </c:numRef>
          </c:val>
          <c:smooth val="0"/>
          <c:extLst>
            <c:ext xmlns:c16="http://schemas.microsoft.com/office/drawing/2014/chart" uri="{C3380CC4-5D6E-409C-BE32-E72D297353CC}">
              <c16:uniqueId val="{0000000E-CE4B-4A9D-BBD8-517977E1BC87}"/>
            </c:ext>
          </c:extLst>
        </c:ser>
        <c:dLbls>
          <c:showLegendKey val="0"/>
          <c:showVal val="0"/>
          <c:showCatName val="0"/>
          <c:showSerName val="0"/>
          <c:showPercent val="0"/>
          <c:showBubbleSize val="0"/>
        </c:dLbls>
        <c:hiLowLines/>
        <c:marker val="1"/>
        <c:smooth val="0"/>
        <c:axId val="228578432"/>
        <c:axId val="228579968"/>
      </c:lineChart>
      <c:catAx>
        <c:axId val="228578432"/>
        <c:scaling>
          <c:orientation val="minMax"/>
        </c:scaling>
        <c:delete val="0"/>
        <c:axPos val="b"/>
        <c:numFmt formatCode="General" sourceLinked="0"/>
        <c:majorTickMark val="out"/>
        <c:minorTickMark val="none"/>
        <c:tickLblPos val="nextTo"/>
        <c:crossAx val="228579968"/>
        <c:crosses val="autoZero"/>
        <c:auto val="1"/>
        <c:lblAlgn val="ctr"/>
        <c:lblOffset val="100"/>
        <c:noMultiLvlLbl val="0"/>
      </c:catAx>
      <c:valAx>
        <c:axId val="228579968"/>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228578432"/>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10733860090405367"/>
          <c:w val="0.74971237970253723"/>
          <c:h val="0.66155448016914553"/>
        </c:manualLayout>
      </c:layout>
      <c:barChart>
        <c:barDir val="col"/>
        <c:grouping val="clustered"/>
        <c:varyColors val="0"/>
        <c:ser>
          <c:idx val="0"/>
          <c:order val="0"/>
          <c:tx>
            <c:strRef>
              <c:f>Lao_15!$B$3</c:f>
              <c:strCache>
                <c:ptCount val="1"/>
                <c:pt idx="0">
                  <c:v>Estimate</c:v>
                </c:pt>
              </c:strCache>
            </c:strRef>
          </c:tx>
          <c:spPr>
            <a:solidFill>
              <a:srgbClr val="00A99A"/>
            </a:solidFill>
          </c:spPr>
          <c:invertIfNegative val="0"/>
          <c:dLbls>
            <c:dLbl>
              <c:idx val="0"/>
              <c:tx>
                <c:rich>
                  <a:bodyPr/>
                  <a:lstStyle/>
                  <a:p>
                    <a:r>
                      <a:rPr lang="en-US"/>
                      <a:t> 13,000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E2F-453E-8888-DB027F18D0D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15+
receiving ARVs</c:v>
                </c:pt>
                <c:pt idx="2">
                  <c:v>ART coverage (%)</c:v>
                </c:pt>
              </c:strCache>
            </c:strRef>
          </c:cat>
          <c:val>
            <c:numRef>
              <c:f>Lao_15!$B$4:$B$6</c:f>
              <c:numCache>
                <c:formatCode>General</c:formatCode>
                <c:ptCount val="3"/>
                <c:pt idx="0" formatCode="_(* #,##0_);_(* \(#,##0\);_(* &quot;-&quot;??_);_(@_)">
                  <c:v>12583</c:v>
                </c:pt>
              </c:numCache>
            </c:numRef>
          </c:val>
          <c:extLst>
            <c:ext xmlns:c16="http://schemas.microsoft.com/office/drawing/2014/chart" uri="{C3380CC4-5D6E-409C-BE32-E72D297353CC}">
              <c16:uniqueId val="{00000001-1E2F-453E-8888-DB027F18D0D2}"/>
            </c:ext>
          </c:extLst>
        </c:ser>
        <c:ser>
          <c:idx val="3"/>
          <c:order val="3"/>
          <c:tx>
            <c:strRef>
              <c:f>Lao_15!$E$3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E2F-453E-8888-DB027F18D0D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15+
receiving ARVs</c:v>
                </c:pt>
                <c:pt idx="2">
                  <c:v>ART coverage (%)</c:v>
                </c:pt>
              </c:strCache>
            </c:strRef>
          </c:cat>
          <c:val>
            <c:numRef>
              <c:f>Lao_15!$E$4:$E$6</c:f>
              <c:numCache>
                <c:formatCode>_(* #,##0_);_(* \(#,##0\);_(* "-"??_);_(@_)</c:formatCode>
                <c:ptCount val="3"/>
                <c:pt idx="1">
                  <c:v>7002</c:v>
                </c:pt>
              </c:numCache>
            </c:numRef>
          </c:val>
          <c:extLst>
            <c:ext xmlns:c16="http://schemas.microsoft.com/office/drawing/2014/chart" uri="{C3380CC4-5D6E-409C-BE32-E72D297353CC}">
              <c16:uniqueId val="{00000003-1E2F-453E-8888-DB027F18D0D2}"/>
            </c:ext>
          </c:extLst>
        </c:ser>
        <c:dLbls>
          <c:showLegendKey val="0"/>
          <c:showVal val="0"/>
          <c:showCatName val="0"/>
          <c:showSerName val="0"/>
          <c:showPercent val="0"/>
          <c:showBubbleSize val="0"/>
        </c:dLbls>
        <c:gapWidth val="90"/>
        <c:overlap val="100"/>
        <c:axId val="228915072"/>
        <c:axId val="228916608"/>
      </c:barChart>
      <c:barChart>
        <c:barDir val="col"/>
        <c:grouping val="clustered"/>
        <c:varyColors val="0"/>
        <c:ser>
          <c:idx val="4"/>
          <c:order val="4"/>
          <c:tx>
            <c:strRef>
              <c:f>Lao_15!$F$3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2F-453E-8888-DB027F18D0D2}"/>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15+
receiving ARVs</c:v>
                </c:pt>
                <c:pt idx="2">
                  <c:v>ART coverage (%)</c:v>
                </c:pt>
              </c:strCache>
            </c:strRef>
          </c:cat>
          <c:val>
            <c:numRef>
              <c:f>Lao_15!$F$4:$F$6</c:f>
              <c:numCache>
                <c:formatCode>General</c:formatCode>
                <c:ptCount val="3"/>
                <c:pt idx="2" formatCode="#,##0">
                  <c:v>56</c:v>
                </c:pt>
              </c:numCache>
            </c:numRef>
          </c:val>
          <c:extLst>
            <c:ext xmlns:c16="http://schemas.microsoft.com/office/drawing/2014/chart" uri="{C3380CC4-5D6E-409C-BE32-E72D297353CC}">
              <c16:uniqueId val="{00000005-1E2F-453E-8888-DB027F18D0D2}"/>
            </c:ext>
          </c:extLst>
        </c:ser>
        <c:dLbls>
          <c:showLegendKey val="0"/>
          <c:showVal val="0"/>
          <c:showCatName val="0"/>
          <c:showSerName val="0"/>
          <c:showPercent val="0"/>
          <c:showBubbleSize val="0"/>
        </c:dLbls>
        <c:gapWidth val="90"/>
        <c:axId val="229027200"/>
        <c:axId val="229025280"/>
      </c:barChart>
      <c:lineChart>
        <c:grouping val="standard"/>
        <c:varyColors val="0"/>
        <c:ser>
          <c:idx val="1"/>
          <c:order val="1"/>
          <c:tx>
            <c:strRef>
              <c:f>Lao_15!$C$3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1E2F-453E-8888-DB027F18D0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adults 15+
living with HIV</c:v>
                </c:pt>
                <c:pt idx="1">
                  <c:v>Number of 
adults 15+
receiving ARVs</c:v>
                </c:pt>
                <c:pt idx="2">
                  <c:v>ART coverage (%)</c:v>
                </c:pt>
              </c:strCache>
            </c:strRef>
          </c:cat>
          <c:val>
            <c:numRef>
              <c:f>Lao_15!$C$4:$C$6</c:f>
              <c:numCache>
                <c:formatCode>General</c:formatCode>
                <c:ptCount val="3"/>
                <c:pt idx="0" formatCode="_(* #,##0_);_(* \(#,##0\);_(* &quot;-&quot;??_);_(@_)">
                  <c:v>11162</c:v>
                </c:pt>
              </c:numCache>
            </c:numRef>
          </c:val>
          <c:smooth val="0"/>
          <c:extLst>
            <c:ext xmlns:c16="http://schemas.microsoft.com/office/drawing/2014/chart" uri="{C3380CC4-5D6E-409C-BE32-E72D297353CC}">
              <c16:uniqueId val="{00000007-1E2F-453E-8888-DB027F18D0D2}"/>
            </c:ext>
          </c:extLst>
        </c:ser>
        <c:ser>
          <c:idx val="2"/>
          <c:order val="2"/>
          <c:tx>
            <c:strRef>
              <c:f>Lao_15!$D$3</c:f>
              <c:strCache>
                <c:ptCount val="1"/>
                <c:pt idx="0">
                  <c:v>Upper estimate</c:v>
                </c:pt>
              </c:strCache>
            </c:strRef>
          </c:tx>
          <c:marker>
            <c:symbol val="dash"/>
            <c:size val="10"/>
            <c:spPr>
              <a:solidFill>
                <a:schemeClr val="tx1"/>
              </a:solidFill>
              <a:ln>
                <a:noFill/>
              </a:ln>
            </c:spPr>
          </c:marker>
          <c:cat>
            <c:strRef>
              <c:f>Lao_15!$A$4:$A$6</c:f>
              <c:strCache>
                <c:ptCount val="3"/>
                <c:pt idx="0">
                  <c:v>Estimated number 
of adults 15+
living with HIV</c:v>
                </c:pt>
                <c:pt idx="1">
                  <c:v>Number of 
adults 15+
receiving ARVs</c:v>
                </c:pt>
                <c:pt idx="2">
                  <c:v>ART coverage (%)</c:v>
                </c:pt>
              </c:strCache>
            </c:strRef>
          </c:cat>
          <c:val>
            <c:numRef>
              <c:f>Lao_15!$D$4:$D$6</c:f>
              <c:numCache>
                <c:formatCode>General</c:formatCode>
                <c:ptCount val="3"/>
                <c:pt idx="0" formatCode="_(* #,##0_);_(* \(#,##0\);_(* &quot;-&quot;??_);_(@_)">
                  <c:v>14312</c:v>
                </c:pt>
              </c:numCache>
            </c:numRef>
          </c:val>
          <c:smooth val="0"/>
          <c:extLst>
            <c:ext xmlns:c16="http://schemas.microsoft.com/office/drawing/2014/chart" uri="{C3380CC4-5D6E-409C-BE32-E72D297353CC}">
              <c16:uniqueId val="{00000008-1E2F-453E-8888-DB027F18D0D2}"/>
            </c:ext>
          </c:extLst>
        </c:ser>
        <c:dLbls>
          <c:showLegendKey val="0"/>
          <c:showVal val="0"/>
          <c:showCatName val="0"/>
          <c:showSerName val="0"/>
          <c:showPercent val="0"/>
          <c:showBubbleSize val="0"/>
        </c:dLbls>
        <c:hiLowLines/>
        <c:marker val="1"/>
        <c:smooth val="0"/>
        <c:axId val="228915072"/>
        <c:axId val="228916608"/>
      </c:lineChart>
      <c:lineChart>
        <c:grouping val="standard"/>
        <c:varyColors val="0"/>
        <c:ser>
          <c:idx val="5"/>
          <c:order val="5"/>
          <c:tx>
            <c:strRef>
              <c:f>Lao_15!$G$3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1E2F-453E-8888-DB027F18D0D2}"/>
              </c:ext>
            </c:extLst>
          </c:dPt>
          <c:cat>
            <c:strRef>
              <c:f>Lao_15!$A$4:$A$6</c:f>
              <c:strCache>
                <c:ptCount val="3"/>
                <c:pt idx="0">
                  <c:v>Estimated number 
of adults 15+
living with HIV</c:v>
                </c:pt>
                <c:pt idx="1">
                  <c:v>Number of 
adults 15+
receiving ARVs</c:v>
                </c:pt>
                <c:pt idx="2">
                  <c:v>ART coverage (%)</c:v>
                </c:pt>
              </c:strCache>
            </c:strRef>
          </c:cat>
          <c:val>
            <c:numRef>
              <c:f>Lao_15!$G$4:$G$6</c:f>
              <c:numCache>
                <c:formatCode>General</c:formatCode>
                <c:ptCount val="3"/>
                <c:pt idx="2" formatCode="#,##0">
                  <c:v>49</c:v>
                </c:pt>
              </c:numCache>
            </c:numRef>
          </c:val>
          <c:smooth val="0"/>
          <c:extLst>
            <c:ext xmlns:c16="http://schemas.microsoft.com/office/drawing/2014/chart" uri="{C3380CC4-5D6E-409C-BE32-E72D297353CC}">
              <c16:uniqueId val="{0000000A-1E2F-453E-8888-DB027F18D0D2}"/>
            </c:ext>
          </c:extLst>
        </c:ser>
        <c:ser>
          <c:idx val="6"/>
          <c:order val="6"/>
          <c:tx>
            <c:strRef>
              <c:f>Lao_15!$H$3</c:f>
              <c:strCache>
                <c:ptCount val="1"/>
                <c:pt idx="0">
                  <c:v>ART Upper estimate</c:v>
                </c:pt>
              </c:strCache>
            </c:strRef>
          </c:tx>
          <c:marker>
            <c:symbol val="dash"/>
            <c:size val="10"/>
            <c:spPr>
              <a:solidFill>
                <a:schemeClr val="tx1"/>
              </a:solidFill>
              <a:ln>
                <a:noFill/>
              </a:ln>
            </c:spPr>
          </c:marker>
          <c:cat>
            <c:strRef>
              <c:f>Lao_15!$A$4:$A$6</c:f>
              <c:strCache>
                <c:ptCount val="3"/>
                <c:pt idx="0">
                  <c:v>Estimated number 
of adults 15+
living with HIV</c:v>
                </c:pt>
                <c:pt idx="1">
                  <c:v>Number of 
adults 15+
receiving ARVs</c:v>
                </c:pt>
                <c:pt idx="2">
                  <c:v>ART coverage (%)</c:v>
                </c:pt>
              </c:strCache>
            </c:strRef>
          </c:cat>
          <c:val>
            <c:numRef>
              <c:f>Lao_15!$H$4:$H$6</c:f>
              <c:numCache>
                <c:formatCode>General</c:formatCode>
                <c:ptCount val="3"/>
                <c:pt idx="2" formatCode="#,##0">
                  <c:v>63</c:v>
                </c:pt>
              </c:numCache>
            </c:numRef>
          </c:val>
          <c:smooth val="0"/>
          <c:extLst>
            <c:ext xmlns:c16="http://schemas.microsoft.com/office/drawing/2014/chart" uri="{C3380CC4-5D6E-409C-BE32-E72D297353CC}">
              <c16:uniqueId val="{0000000B-1E2F-453E-8888-DB027F18D0D2}"/>
            </c:ext>
          </c:extLst>
        </c:ser>
        <c:dLbls>
          <c:showLegendKey val="0"/>
          <c:showVal val="0"/>
          <c:showCatName val="0"/>
          <c:showSerName val="0"/>
          <c:showPercent val="0"/>
          <c:showBubbleSize val="0"/>
        </c:dLbls>
        <c:hiLowLines/>
        <c:marker val="1"/>
        <c:smooth val="0"/>
        <c:axId val="229027200"/>
        <c:axId val="229025280"/>
      </c:lineChart>
      <c:catAx>
        <c:axId val="228915072"/>
        <c:scaling>
          <c:orientation val="minMax"/>
        </c:scaling>
        <c:delete val="0"/>
        <c:axPos val="b"/>
        <c:numFmt formatCode="General" sourceLinked="0"/>
        <c:majorTickMark val="out"/>
        <c:minorTickMark val="none"/>
        <c:tickLblPos val="nextTo"/>
        <c:crossAx val="228916608"/>
        <c:crosses val="autoZero"/>
        <c:auto val="1"/>
        <c:lblAlgn val="ctr"/>
        <c:lblOffset val="100"/>
        <c:noMultiLvlLbl val="0"/>
      </c:catAx>
      <c:valAx>
        <c:axId val="228916608"/>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28915072"/>
        <c:crosses val="autoZero"/>
        <c:crossBetween val="between"/>
      </c:valAx>
      <c:valAx>
        <c:axId val="22902528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29027200"/>
        <c:crosses val="max"/>
        <c:crossBetween val="between"/>
        <c:majorUnit val="20"/>
      </c:valAx>
      <c:catAx>
        <c:axId val="229027200"/>
        <c:scaling>
          <c:orientation val="minMax"/>
        </c:scaling>
        <c:delete val="1"/>
        <c:axPos val="b"/>
        <c:numFmt formatCode="General" sourceLinked="1"/>
        <c:majorTickMark val="out"/>
        <c:minorTickMark val="none"/>
        <c:tickLblPos val="nextTo"/>
        <c:crossAx val="22902528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407-402F-86AE-A39CD14351C2}"/>
                </c:ext>
              </c:extLst>
            </c:dLbl>
            <c:dLbl>
              <c:idx val="1"/>
              <c:delete val="1"/>
              <c:extLst>
                <c:ext xmlns:c15="http://schemas.microsoft.com/office/drawing/2012/chart" uri="{CE6537A1-D6FC-4f65-9D91-7224C49458BB}"/>
                <c:ext xmlns:c16="http://schemas.microsoft.com/office/drawing/2014/chart" uri="{C3380CC4-5D6E-409C-BE32-E72D297353CC}">
                  <c16:uniqueId val="{00000001-0407-402F-86AE-A39CD14351C2}"/>
                </c:ext>
              </c:extLst>
            </c:dLbl>
            <c:dLbl>
              <c:idx val="2"/>
              <c:delete val="1"/>
              <c:extLst>
                <c:ext xmlns:c15="http://schemas.microsoft.com/office/drawing/2012/chart" uri="{CE6537A1-D6FC-4f65-9D91-7224C49458BB}"/>
                <c:ext xmlns:c16="http://schemas.microsoft.com/office/drawing/2014/chart" uri="{C3380CC4-5D6E-409C-BE32-E72D297353CC}">
                  <c16:uniqueId val="{00000002-0407-402F-86AE-A39CD14351C2}"/>
                </c:ext>
              </c:extLst>
            </c:dLbl>
            <c:dLbl>
              <c:idx val="3"/>
              <c:delete val="1"/>
              <c:extLst>
                <c:ext xmlns:c15="http://schemas.microsoft.com/office/drawing/2012/chart" uri="{CE6537A1-D6FC-4f65-9D91-7224C49458BB}"/>
                <c:ext xmlns:c16="http://schemas.microsoft.com/office/drawing/2014/chart" uri="{C3380CC4-5D6E-409C-BE32-E72D297353CC}">
                  <c16:uniqueId val="{00000003-0407-402F-86AE-A39CD14351C2}"/>
                </c:ext>
              </c:extLst>
            </c:dLbl>
            <c:dLbl>
              <c:idx val="4"/>
              <c:delete val="1"/>
              <c:extLst>
                <c:ext xmlns:c15="http://schemas.microsoft.com/office/drawing/2012/chart" uri="{CE6537A1-D6FC-4f65-9D91-7224C49458BB}"/>
                <c:ext xmlns:c16="http://schemas.microsoft.com/office/drawing/2014/chart" uri="{C3380CC4-5D6E-409C-BE32-E72D297353CC}">
                  <c16:uniqueId val="{00000004-0407-402F-86AE-A39CD14351C2}"/>
                </c:ext>
              </c:extLst>
            </c:dLbl>
            <c:dLbl>
              <c:idx val="5"/>
              <c:delete val="1"/>
              <c:extLst>
                <c:ext xmlns:c15="http://schemas.microsoft.com/office/drawing/2012/chart" uri="{CE6537A1-D6FC-4f65-9D91-7224C49458BB}"/>
                <c:ext xmlns:c16="http://schemas.microsoft.com/office/drawing/2014/chart" uri="{C3380CC4-5D6E-409C-BE32-E72D297353CC}">
                  <c16:uniqueId val="{00000005-0407-402F-86AE-A39CD14351C2}"/>
                </c:ext>
              </c:extLst>
            </c:dLbl>
            <c:dLbl>
              <c:idx val="6"/>
              <c:delete val="1"/>
              <c:extLst>
                <c:ext xmlns:c15="http://schemas.microsoft.com/office/drawing/2012/chart" uri="{CE6537A1-D6FC-4f65-9D91-7224C49458BB}"/>
                <c:ext xmlns:c16="http://schemas.microsoft.com/office/drawing/2014/chart" uri="{C3380CC4-5D6E-409C-BE32-E72D297353CC}">
                  <c16:uniqueId val="{00000006-0407-402F-86AE-A39CD14351C2}"/>
                </c:ext>
              </c:extLst>
            </c:dLbl>
            <c:dLbl>
              <c:idx val="7"/>
              <c:delete val="1"/>
              <c:extLst>
                <c:ext xmlns:c15="http://schemas.microsoft.com/office/drawing/2012/chart" uri="{CE6537A1-D6FC-4f65-9D91-7224C49458BB}"/>
                <c:ext xmlns:c16="http://schemas.microsoft.com/office/drawing/2014/chart" uri="{C3380CC4-5D6E-409C-BE32-E72D297353CC}">
                  <c16:uniqueId val="{00000007-0407-402F-86AE-A39CD14351C2}"/>
                </c:ext>
              </c:extLst>
            </c:dLbl>
            <c:dLbl>
              <c:idx val="8"/>
              <c:delete val="1"/>
              <c:extLst>
                <c:ext xmlns:c15="http://schemas.microsoft.com/office/drawing/2012/chart" uri="{CE6537A1-D6FC-4f65-9D91-7224C49458BB}"/>
                <c:ext xmlns:c16="http://schemas.microsoft.com/office/drawing/2014/chart" uri="{C3380CC4-5D6E-409C-BE32-E72D297353CC}">
                  <c16:uniqueId val="{00000008-0407-402F-86AE-A39CD14351C2}"/>
                </c:ext>
              </c:extLst>
            </c:dLbl>
            <c:dLbl>
              <c:idx val="9"/>
              <c:delete val="1"/>
              <c:extLst>
                <c:ext xmlns:c15="http://schemas.microsoft.com/office/drawing/2012/chart" uri="{CE6537A1-D6FC-4f65-9D91-7224C49458BB}"/>
                <c:ext xmlns:c16="http://schemas.microsoft.com/office/drawing/2014/chart" uri="{C3380CC4-5D6E-409C-BE32-E72D297353CC}">
                  <c16:uniqueId val="{00000009-0407-402F-86AE-A39CD14351C2}"/>
                </c:ext>
              </c:extLst>
            </c:dLbl>
            <c:dLbl>
              <c:idx val="10"/>
              <c:delete val="1"/>
              <c:extLst>
                <c:ext xmlns:c15="http://schemas.microsoft.com/office/drawing/2012/chart" uri="{CE6537A1-D6FC-4f65-9D91-7224C49458BB}"/>
                <c:ext xmlns:c16="http://schemas.microsoft.com/office/drawing/2014/chart" uri="{C3380CC4-5D6E-409C-BE32-E72D297353CC}">
                  <c16:uniqueId val="{0000000A-0407-402F-86AE-A39CD14351C2}"/>
                </c:ext>
              </c:extLst>
            </c:dLbl>
            <c:dLbl>
              <c:idx val="11"/>
              <c:delete val="1"/>
              <c:extLst>
                <c:ext xmlns:c15="http://schemas.microsoft.com/office/drawing/2012/chart" uri="{CE6537A1-D6FC-4f65-9D91-7224C49458BB}"/>
                <c:ext xmlns:c16="http://schemas.microsoft.com/office/drawing/2014/chart" uri="{C3380CC4-5D6E-409C-BE32-E72D297353CC}">
                  <c16:uniqueId val="{0000000B-0407-402F-86AE-A39CD14351C2}"/>
                </c:ext>
              </c:extLst>
            </c:dLbl>
            <c:dLbl>
              <c:idx val="12"/>
              <c:delete val="1"/>
              <c:extLst>
                <c:ext xmlns:c15="http://schemas.microsoft.com/office/drawing/2012/chart" uri="{CE6537A1-D6FC-4f65-9D91-7224C49458BB}"/>
                <c:ext xmlns:c16="http://schemas.microsoft.com/office/drawing/2014/chart" uri="{C3380CC4-5D6E-409C-BE32-E72D297353CC}">
                  <c16:uniqueId val="{0000000C-0407-402F-86AE-A39CD14351C2}"/>
                </c:ext>
              </c:extLst>
            </c:dLbl>
            <c:dLbl>
              <c:idx val="13"/>
              <c:delete val="1"/>
              <c:extLst>
                <c:ext xmlns:c15="http://schemas.microsoft.com/office/drawing/2012/chart" uri="{CE6537A1-D6FC-4f65-9D91-7224C49458BB}"/>
                <c:ext xmlns:c16="http://schemas.microsoft.com/office/drawing/2014/chart" uri="{C3380CC4-5D6E-409C-BE32-E72D297353CC}">
                  <c16:uniqueId val="{0000000D-0407-402F-86AE-A39CD14351C2}"/>
                </c:ext>
              </c:extLst>
            </c:dLbl>
            <c:dLbl>
              <c:idx val="14"/>
              <c:delete val="1"/>
              <c:extLst>
                <c:ext xmlns:c15="http://schemas.microsoft.com/office/drawing/2012/chart" uri="{CE6537A1-D6FC-4f65-9D91-7224C49458BB}"/>
                <c:ext xmlns:c16="http://schemas.microsoft.com/office/drawing/2014/chart" uri="{C3380CC4-5D6E-409C-BE32-E72D297353CC}">
                  <c16:uniqueId val="{0000000E-0407-402F-86AE-A39CD14351C2}"/>
                </c:ext>
              </c:extLst>
            </c:dLbl>
            <c:dLbl>
              <c:idx val="15"/>
              <c:delete val="1"/>
              <c:extLst>
                <c:ext xmlns:c15="http://schemas.microsoft.com/office/drawing/2012/chart" uri="{CE6537A1-D6FC-4f65-9D91-7224C49458BB}"/>
                <c:ext xmlns:c16="http://schemas.microsoft.com/office/drawing/2014/chart" uri="{C3380CC4-5D6E-409C-BE32-E72D297353CC}">
                  <c16:uniqueId val="{0000000F-0407-402F-86AE-A39CD14351C2}"/>
                </c:ext>
              </c:extLst>
            </c:dLbl>
            <c:dLbl>
              <c:idx val="16"/>
              <c:delete val="1"/>
              <c:extLst>
                <c:ext xmlns:c15="http://schemas.microsoft.com/office/drawing/2012/chart" uri="{CE6537A1-D6FC-4f65-9D91-7224C49458BB}"/>
                <c:ext xmlns:c16="http://schemas.microsoft.com/office/drawing/2014/chart" uri="{C3380CC4-5D6E-409C-BE32-E72D297353CC}">
                  <c16:uniqueId val="{00000010-0407-402F-86AE-A39CD14351C2}"/>
                </c:ext>
              </c:extLst>
            </c:dLbl>
            <c:dLbl>
              <c:idx val="17"/>
              <c:delete val="1"/>
              <c:extLst>
                <c:ext xmlns:c15="http://schemas.microsoft.com/office/drawing/2012/chart" uri="{CE6537A1-D6FC-4f65-9D91-7224C49458BB}"/>
                <c:ext xmlns:c16="http://schemas.microsoft.com/office/drawing/2014/chart" uri="{C3380CC4-5D6E-409C-BE32-E72D297353CC}">
                  <c16:uniqueId val="{00000011-0407-402F-86AE-A39CD14351C2}"/>
                </c:ext>
              </c:extLst>
            </c:dLbl>
            <c:dLbl>
              <c:idx val="18"/>
              <c:delete val="1"/>
              <c:extLst>
                <c:ext xmlns:c15="http://schemas.microsoft.com/office/drawing/2012/chart" uri="{CE6537A1-D6FC-4f65-9D91-7224C49458BB}"/>
                <c:ext xmlns:c16="http://schemas.microsoft.com/office/drawing/2014/chart" uri="{C3380CC4-5D6E-409C-BE32-E72D297353CC}">
                  <c16:uniqueId val="{00000012-0407-402F-86AE-A39CD14351C2}"/>
                </c:ext>
              </c:extLst>
            </c:dLbl>
            <c:dLbl>
              <c:idx val="19"/>
              <c:delete val="1"/>
              <c:extLst>
                <c:ext xmlns:c15="http://schemas.microsoft.com/office/drawing/2012/chart" uri="{CE6537A1-D6FC-4f65-9D91-7224C49458BB}"/>
                <c:ext xmlns:c16="http://schemas.microsoft.com/office/drawing/2014/chart" uri="{C3380CC4-5D6E-409C-BE32-E72D297353CC}">
                  <c16:uniqueId val="{00000013-0407-402F-86AE-A39CD14351C2}"/>
                </c:ext>
              </c:extLst>
            </c:dLbl>
            <c:dLbl>
              <c:idx val="20"/>
              <c:delete val="1"/>
              <c:extLst>
                <c:ext xmlns:c15="http://schemas.microsoft.com/office/drawing/2012/chart" uri="{CE6537A1-D6FC-4f65-9D91-7224C49458BB}"/>
                <c:ext xmlns:c16="http://schemas.microsoft.com/office/drawing/2014/chart" uri="{C3380CC4-5D6E-409C-BE32-E72D297353CC}">
                  <c16:uniqueId val="{00000014-0407-402F-86AE-A39CD14351C2}"/>
                </c:ext>
              </c:extLst>
            </c:dLbl>
            <c:dLbl>
              <c:idx val="21"/>
              <c:delete val="1"/>
              <c:extLst>
                <c:ext xmlns:c15="http://schemas.microsoft.com/office/drawing/2012/chart" uri="{CE6537A1-D6FC-4f65-9D91-7224C49458BB}"/>
                <c:ext xmlns:c16="http://schemas.microsoft.com/office/drawing/2014/chart" uri="{C3380CC4-5D6E-409C-BE32-E72D297353CC}">
                  <c16:uniqueId val="{00000015-0407-402F-86AE-A39CD14351C2}"/>
                </c:ext>
              </c:extLst>
            </c:dLbl>
            <c:dLbl>
              <c:idx val="22"/>
              <c:delete val="1"/>
              <c:extLst>
                <c:ext xmlns:c15="http://schemas.microsoft.com/office/drawing/2012/chart" uri="{CE6537A1-D6FC-4f65-9D91-7224C49458BB}"/>
                <c:ext xmlns:c16="http://schemas.microsoft.com/office/drawing/2014/chart" uri="{C3380CC4-5D6E-409C-BE32-E72D297353CC}">
                  <c16:uniqueId val="{00000016-0407-402F-86AE-A39CD14351C2}"/>
                </c:ext>
              </c:extLst>
            </c:dLbl>
            <c:dLbl>
              <c:idx val="23"/>
              <c:delete val="1"/>
              <c:extLst>
                <c:ext xmlns:c15="http://schemas.microsoft.com/office/drawing/2012/chart" uri="{CE6537A1-D6FC-4f65-9D91-7224C49458BB}"/>
                <c:ext xmlns:c16="http://schemas.microsoft.com/office/drawing/2014/chart" uri="{C3380CC4-5D6E-409C-BE32-E72D297353CC}">
                  <c16:uniqueId val="{00000017-0407-402F-86AE-A39CD14351C2}"/>
                </c:ext>
              </c:extLst>
            </c:dLbl>
            <c:dLbl>
              <c:idx val="24"/>
              <c:delete val="1"/>
              <c:extLst>
                <c:ext xmlns:c15="http://schemas.microsoft.com/office/drawing/2012/chart" uri="{CE6537A1-D6FC-4f65-9D91-7224C49458BB}"/>
                <c:ext xmlns:c16="http://schemas.microsoft.com/office/drawing/2014/chart" uri="{C3380CC4-5D6E-409C-BE32-E72D297353CC}">
                  <c16:uniqueId val="{00000018-0407-402F-86AE-A39CD14351C2}"/>
                </c:ext>
              </c:extLst>
            </c:dLbl>
            <c:dLbl>
              <c:idx val="25"/>
              <c:delete val="1"/>
              <c:extLst>
                <c:ext xmlns:c15="http://schemas.microsoft.com/office/drawing/2012/chart" uri="{CE6537A1-D6FC-4f65-9D91-7224C49458BB}"/>
                <c:ext xmlns:c16="http://schemas.microsoft.com/office/drawing/2014/chart" uri="{C3380CC4-5D6E-409C-BE32-E72D297353CC}">
                  <c16:uniqueId val="{00000019-0407-402F-86AE-A39CD14351C2}"/>
                </c:ext>
              </c:extLst>
            </c:dLbl>
            <c:dLbl>
              <c:idx val="26"/>
              <c:delete val="1"/>
              <c:extLst>
                <c:ext xmlns:c15="http://schemas.microsoft.com/office/drawing/2012/chart" uri="{CE6537A1-D6FC-4f65-9D91-7224C49458BB}"/>
                <c:ext xmlns:c16="http://schemas.microsoft.com/office/drawing/2014/chart" uri="{C3380CC4-5D6E-409C-BE32-E72D297353CC}">
                  <c16:uniqueId val="{0000001A-0407-402F-86AE-A39CD14351C2}"/>
                </c:ext>
              </c:extLst>
            </c:dLbl>
            <c:dLbl>
              <c:idx val="27"/>
              <c:delete val="1"/>
              <c:extLst>
                <c:ext xmlns:c15="http://schemas.microsoft.com/office/drawing/2012/chart" uri="{CE6537A1-D6FC-4f65-9D91-7224C49458BB}"/>
                <c:ext xmlns:c16="http://schemas.microsoft.com/office/drawing/2014/chart" uri="{C3380CC4-5D6E-409C-BE32-E72D297353CC}">
                  <c16:uniqueId val="{0000001B-0407-402F-86AE-A39CD14351C2}"/>
                </c:ext>
              </c:extLst>
            </c:dLbl>
            <c:dLbl>
              <c:idx val="28"/>
              <c:delete val="1"/>
              <c:extLst>
                <c:ext xmlns:c15="http://schemas.microsoft.com/office/drawing/2012/chart" uri="{CE6537A1-D6FC-4f65-9D91-7224C49458BB}"/>
                <c:ext xmlns:c16="http://schemas.microsoft.com/office/drawing/2014/chart" uri="{C3380CC4-5D6E-409C-BE32-E72D297353CC}">
                  <c16:uniqueId val="{0000001C-0407-402F-86AE-A39CD14351C2}"/>
                </c:ext>
              </c:extLst>
            </c:dLbl>
            <c:dLbl>
              <c:idx val="29"/>
              <c:tx>
                <c:rich>
                  <a:bodyPr/>
                  <a:lstStyle/>
                  <a:p>
                    <a:r>
                      <a:rPr lang="en-US"/>
                      <a:t>13 000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0407-402F-86AE-A39CD14351C2}"/>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9</c:v>
                </c:pt>
                <c:pt idx="1">
                  <c:v>24</c:v>
                </c:pt>
                <c:pt idx="2">
                  <c:v>50</c:v>
                </c:pt>
                <c:pt idx="3">
                  <c:v>88</c:v>
                </c:pt>
                <c:pt idx="4">
                  <c:v>148</c:v>
                </c:pt>
                <c:pt idx="5">
                  <c:v>240</c:v>
                </c:pt>
                <c:pt idx="6">
                  <c:v>379</c:v>
                </c:pt>
                <c:pt idx="7">
                  <c:v>616</c:v>
                </c:pt>
                <c:pt idx="8">
                  <c:v>1019</c:v>
                </c:pt>
                <c:pt idx="9">
                  <c:v>1476</c:v>
                </c:pt>
                <c:pt idx="10">
                  <c:v>1940</c:v>
                </c:pt>
                <c:pt idx="11">
                  <c:v>2557</c:v>
                </c:pt>
                <c:pt idx="12">
                  <c:v>3211</c:v>
                </c:pt>
                <c:pt idx="13">
                  <c:v>3863</c:v>
                </c:pt>
                <c:pt idx="14">
                  <c:v>4460</c:v>
                </c:pt>
                <c:pt idx="15">
                  <c:v>5091</c:v>
                </c:pt>
                <c:pt idx="16">
                  <c:v>5725</c:v>
                </c:pt>
                <c:pt idx="17">
                  <c:v>6409</c:v>
                </c:pt>
                <c:pt idx="18">
                  <c:v>7096</c:v>
                </c:pt>
                <c:pt idx="19">
                  <c:v>7755</c:v>
                </c:pt>
                <c:pt idx="20">
                  <c:v>8416</c:v>
                </c:pt>
                <c:pt idx="21">
                  <c:v>9040</c:v>
                </c:pt>
                <c:pt idx="22">
                  <c:v>9602</c:v>
                </c:pt>
                <c:pt idx="23">
                  <c:v>10130</c:v>
                </c:pt>
                <c:pt idx="24">
                  <c:v>10602</c:v>
                </c:pt>
                <c:pt idx="25">
                  <c:v>11035</c:v>
                </c:pt>
                <c:pt idx="26">
                  <c:v>11442</c:v>
                </c:pt>
                <c:pt idx="27">
                  <c:v>11822</c:v>
                </c:pt>
                <c:pt idx="28">
                  <c:v>12201</c:v>
                </c:pt>
                <c:pt idx="29">
                  <c:v>12583</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8</c:v>
                </c:pt>
                <c:pt idx="1">
                  <c:v>21</c:v>
                </c:pt>
                <c:pt idx="2">
                  <c:v>44</c:v>
                </c:pt>
                <c:pt idx="3">
                  <c:v>76</c:v>
                </c:pt>
                <c:pt idx="4">
                  <c:v>130</c:v>
                </c:pt>
                <c:pt idx="5">
                  <c:v>209</c:v>
                </c:pt>
                <c:pt idx="6">
                  <c:v>331</c:v>
                </c:pt>
                <c:pt idx="7">
                  <c:v>538</c:v>
                </c:pt>
                <c:pt idx="8">
                  <c:v>890</c:v>
                </c:pt>
                <c:pt idx="9">
                  <c:v>1292</c:v>
                </c:pt>
                <c:pt idx="10">
                  <c:v>1715</c:v>
                </c:pt>
                <c:pt idx="11">
                  <c:v>2264</c:v>
                </c:pt>
                <c:pt idx="12">
                  <c:v>2837</c:v>
                </c:pt>
                <c:pt idx="13">
                  <c:v>3402</c:v>
                </c:pt>
                <c:pt idx="14">
                  <c:v>3937</c:v>
                </c:pt>
                <c:pt idx="15">
                  <c:v>4496</c:v>
                </c:pt>
                <c:pt idx="16">
                  <c:v>5051</c:v>
                </c:pt>
                <c:pt idx="17">
                  <c:v>5651</c:v>
                </c:pt>
                <c:pt idx="18">
                  <c:v>6257</c:v>
                </c:pt>
                <c:pt idx="19">
                  <c:v>6845</c:v>
                </c:pt>
                <c:pt idx="20">
                  <c:v>7443</c:v>
                </c:pt>
                <c:pt idx="21">
                  <c:v>7997</c:v>
                </c:pt>
                <c:pt idx="22">
                  <c:v>8489</c:v>
                </c:pt>
                <c:pt idx="23">
                  <c:v>8949</c:v>
                </c:pt>
                <c:pt idx="24">
                  <c:v>9361</c:v>
                </c:pt>
                <c:pt idx="25">
                  <c:v>9720</c:v>
                </c:pt>
                <c:pt idx="26">
                  <c:v>10112</c:v>
                </c:pt>
                <c:pt idx="27">
                  <c:v>10435</c:v>
                </c:pt>
                <c:pt idx="28">
                  <c:v>10767</c:v>
                </c:pt>
                <c:pt idx="29">
                  <c:v>11162</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11</c:v>
                </c:pt>
                <c:pt idx="1">
                  <c:v>27</c:v>
                </c:pt>
                <c:pt idx="2">
                  <c:v>56</c:v>
                </c:pt>
                <c:pt idx="3">
                  <c:v>98</c:v>
                </c:pt>
                <c:pt idx="4">
                  <c:v>167</c:v>
                </c:pt>
                <c:pt idx="5">
                  <c:v>269</c:v>
                </c:pt>
                <c:pt idx="6">
                  <c:v>425</c:v>
                </c:pt>
                <c:pt idx="7">
                  <c:v>687</c:v>
                </c:pt>
                <c:pt idx="8">
                  <c:v>1138</c:v>
                </c:pt>
                <c:pt idx="9">
                  <c:v>1648</c:v>
                </c:pt>
                <c:pt idx="10">
                  <c:v>2180</c:v>
                </c:pt>
                <c:pt idx="11">
                  <c:v>2871</c:v>
                </c:pt>
                <c:pt idx="12">
                  <c:v>3588</c:v>
                </c:pt>
                <c:pt idx="13">
                  <c:v>4314</c:v>
                </c:pt>
                <c:pt idx="14">
                  <c:v>5017</c:v>
                </c:pt>
                <c:pt idx="15">
                  <c:v>5736</c:v>
                </c:pt>
                <c:pt idx="16">
                  <c:v>6471</c:v>
                </c:pt>
                <c:pt idx="17">
                  <c:v>7252</c:v>
                </c:pt>
                <c:pt idx="18">
                  <c:v>8015</c:v>
                </c:pt>
                <c:pt idx="19">
                  <c:v>8767</c:v>
                </c:pt>
                <c:pt idx="20">
                  <c:v>9539</c:v>
                </c:pt>
                <c:pt idx="21">
                  <c:v>10242</c:v>
                </c:pt>
                <c:pt idx="22">
                  <c:v>10918</c:v>
                </c:pt>
                <c:pt idx="23">
                  <c:v>11522</c:v>
                </c:pt>
                <c:pt idx="24">
                  <c:v>12083</c:v>
                </c:pt>
                <c:pt idx="25">
                  <c:v>12613</c:v>
                </c:pt>
                <c:pt idx="26">
                  <c:v>13087</c:v>
                </c:pt>
                <c:pt idx="27">
                  <c:v>13500</c:v>
                </c:pt>
                <c:pt idx="28">
                  <c:v>13902</c:v>
                </c:pt>
                <c:pt idx="29">
                  <c:v>14312</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5 500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0407-402F-86AE-A39CD14351C2}"/>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1</c:v>
                </c:pt>
                <c:pt idx="1">
                  <c:v>9</c:v>
                </c:pt>
                <c:pt idx="2">
                  <c:v>21</c:v>
                </c:pt>
                <c:pt idx="3">
                  <c:v>40</c:v>
                </c:pt>
                <c:pt idx="4">
                  <c:v>66</c:v>
                </c:pt>
                <c:pt idx="5">
                  <c:v>105</c:v>
                </c:pt>
                <c:pt idx="6">
                  <c:v>159</c:v>
                </c:pt>
                <c:pt idx="7">
                  <c:v>251</c:v>
                </c:pt>
                <c:pt idx="8">
                  <c:v>396</c:v>
                </c:pt>
                <c:pt idx="9">
                  <c:v>577</c:v>
                </c:pt>
                <c:pt idx="10">
                  <c:v>774</c:v>
                </c:pt>
                <c:pt idx="11">
                  <c:v>1030</c:v>
                </c:pt>
                <c:pt idx="12">
                  <c:v>1310</c:v>
                </c:pt>
                <c:pt idx="13">
                  <c:v>1600</c:v>
                </c:pt>
                <c:pt idx="14">
                  <c:v>1878</c:v>
                </c:pt>
                <c:pt idx="15">
                  <c:v>2164</c:v>
                </c:pt>
                <c:pt idx="16">
                  <c:v>2451</c:v>
                </c:pt>
                <c:pt idx="17">
                  <c:v>2754</c:v>
                </c:pt>
                <c:pt idx="18">
                  <c:v>3057</c:v>
                </c:pt>
                <c:pt idx="19">
                  <c:v>3346</c:v>
                </c:pt>
                <c:pt idx="20">
                  <c:v>3635</c:v>
                </c:pt>
                <c:pt idx="21">
                  <c:v>3912</c:v>
                </c:pt>
                <c:pt idx="22">
                  <c:v>4168</c:v>
                </c:pt>
                <c:pt idx="23">
                  <c:v>4411</c:v>
                </c:pt>
                <c:pt idx="24">
                  <c:v>4629</c:v>
                </c:pt>
                <c:pt idx="25">
                  <c:v>4831</c:v>
                </c:pt>
                <c:pt idx="26">
                  <c:v>5021</c:v>
                </c:pt>
                <c:pt idx="27">
                  <c:v>5199</c:v>
                </c:pt>
                <c:pt idx="28">
                  <c:v>5367</c:v>
                </c:pt>
                <c:pt idx="29">
                  <c:v>5528</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1</c:v>
                </c:pt>
                <c:pt idx="1">
                  <c:v>8</c:v>
                </c:pt>
                <c:pt idx="2">
                  <c:v>19</c:v>
                </c:pt>
                <c:pt idx="3">
                  <c:v>35</c:v>
                </c:pt>
                <c:pt idx="4">
                  <c:v>58</c:v>
                </c:pt>
                <c:pt idx="5">
                  <c:v>92</c:v>
                </c:pt>
                <c:pt idx="6">
                  <c:v>139</c:v>
                </c:pt>
                <c:pt idx="7">
                  <c:v>218</c:v>
                </c:pt>
                <c:pt idx="8">
                  <c:v>347</c:v>
                </c:pt>
                <c:pt idx="9">
                  <c:v>508</c:v>
                </c:pt>
                <c:pt idx="10">
                  <c:v>679</c:v>
                </c:pt>
                <c:pt idx="11">
                  <c:v>902</c:v>
                </c:pt>
                <c:pt idx="12">
                  <c:v>1156</c:v>
                </c:pt>
                <c:pt idx="13">
                  <c:v>1415</c:v>
                </c:pt>
                <c:pt idx="14">
                  <c:v>1654</c:v>
                </c:pt>
                <c:pt idx="15">
                  <c:v>1913</c:v>
                </c:pt>
                <c:pt idx="16">
                  <c:v>2168</c:v>
                </c:pt>
                <c:pt idx="17">
                  <c:v>2444</c:v>
                </c:pt>
                <c:pt idx="18">
                  <c:v>2718</c:v>
                </c:pt>
                <c:pt idx="19">
                  <c:v>2980</c:v>
                </c:pt>
                <c:pt idx="20">
                  <c:v>3228</c:v>
                </c:pt>
                <c:pt idx="21">
                  <c:v>3458</c:v>
                </c:pt>
                <c:pt idx="22">
                  <c:v>3696</c:v>
                </c:pt>
                <c:pt idx="23">
                  <c:v>3911</c:v>
                </c:pt>
                <c:pt idx="24">
                  <c:v>4106</c:v>
                </c:pt>
                <c:pt idx="25">
                  <c:v>4297</c:v>
                </c:pt>
                <c:pt idx="26">
                  <c:v>4469</c:v>
                </c:pt>
                <c:pt idx="27">
                  <c:v>4637</c:v>
                </c:pt>
                <c:pt idx="28">
                  <c:v>4798</c:v>
                </c:pt>
                <c:pt idx="29">
                  <c:v>4938</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2</c:v>
                </c:pt>
                <c:pt idx="1">
                  <c:v>10</c:v>
                </c:pt>
                <c:pt idx="2">
                  <c:v>24</c:v>
                </c:pt>
                <c:pt idx="3">
                  <c:v>45</c:v>
                </c:pt>
                <c:pt idx="4">
                  <c:v>75</c:v>
                </c:pt>
                <c:pt idx="5">
                  <c:v>118</c:v>
                </c:pt>
                <c:pt idx="6">
                  <c:v>179</c:v>
                </c:pt>
                <c:pt idx="7">
                  <c:v>282</c:v>
                </c:pt>
                <c:pt idx="8">
                  <c:v>446</c:v>
                </c:pt>
                <c:pt idx="9">
                  <c:v>645</c:v>
                </c:pt>
                <c:pt idx="10">
                  <c:v>864</c:v>
                </c:pt>
                <c:pt idx="11">
                  <c:v>1152</c:v>
                </c:pt>
                <c:pt idx="12">
                  <c:v>1467</c:v>
                </c:pt>
                <c:pt idx="13">
                  <c:v>1795</c:v>
                </c:pt>
                <c:pt idx="14">
                  <c:v>2106</c:v>
                </c:pt>
                <c:pt idx="15">
                  <c:v>2427</c:v>
                </c:pt>
                <c:pt idx="16">
                  <c:v>2745</c:v>
                </c:pt>
                <c:pt idx="17">
                  <c:v>3100</c:v>
                </c:pt>
                <c:pt idx="18">
                  <c:v>3442</c:v>
                </c:pt>
                <c:pt idx="19">
                  <c:v>3778</c:v>
                </c:pt>
                <c:pt idx="20">
                  <c:v>4099</c:v>
                </c:pt>
                <c:pt idx="21">
                  <c:v>4418</c:v>
                </c:pt>
                <c:pt idx="22">
                  <c:v>4711</c:v>
                </c:pt>
                <c:pt idx="23">
                  <c:v>5001</c:v>
                </c:pt>
                <c:pt idx="24">
                  <c:v>5247</c:v>
                </c:pt>
                <c:pt idx="25">
                  <c:v>5467</c:v>
                </c:pt>
                <c:pt idx="26">
                  <c:v>5666</c:v>
                </c:pt>
                <c:pt idx="27">
                  <c:v>5866</c:v>
                </c:pt>
                <c:pt idx="28">
                  <c:v>6053</c:v>
                </c:pt>
                <c:pt idx="29">
                  <c:v>6238</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45218432"/>
        <c:axId val="45224320"/>
      </c:lineChart>
      <c:catAx>
        <c:axId val="4521843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224320"/>
        <c:crosses val="autoZero"/>
        <c:auto val="1"/>
        <c:lblAlgn val="ctr"/>
        <c:lblOffset val="100"/>
        <c:tickLblSkip val="1"/>
        <c:noMultiLvlLbl val="0"/>
      </c:catAx>
      <c:valAx>
        <c:axId val="45224320"/>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45218432"/>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6889077744712133"/>
        </c:manualLayout>
      </c:layout>
      <c:barChart>
        <c:barDir val="col"/>
        <c:grouping val="clustered"/>
        <c:varyColors val="0"/>
        <c:ser>
          <c:idx val="1"/>
          <c:order val="0"/>
          <c:tx>
            <c:strRef>
              <c:f>Lao!$A$2</c:f>
              <c:strCache>
                <c:ptCount val="1"/>
                <c:pt idx="0">
                  <c:v>Lao People's Democratic Republic</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0BE8-4E2E-B3B5-AFFCB3999786}"/>
              </c:ext>
            </c:extLst>
          </c:dPt>
          <c:dPt>
            <c:idx val="1"/>
            <c:invertIfNegative val="0"/>
            <c:bubble3D val="0"/>
            <c:spPr>
              <a:solidFill>
                <a:srgbClr val="F26B73"/>
              </a:solidFill>
              <a:ln>
                <a:noFill/>
              </a:ln>
            </c:spPr>
            <c:extLst>
              <c:ext xmlns:c16="http://schemas.microsoft.com/office/drawing/2014/chart" uri="{C3380CC4-5D6E-409C-BE32-E72D297353CC}">
                <c16:uniqueId val="{00000003-0BE8-4E2E-B3B5-AFFCB3999786}"/>
              </c:ext>
            </c:extLst>
          </c:dPt>
          <c:dPt>
            <c:idx val="3"/>
            <c:invertIfNegative val="0"/>
            <c:bubble3D val="0"/>
            <c:spPr>
              <a:solidFill>
                <a:srgbClr val="00A99A"/>
              </a:solidFill>
              <a:ln>
                <a:noFill/>
              </a:ln>
            </c:spPr>
            <c:extLst>
              <c:ext xmlns:c16="http://schemas.microsoft.com/office/drawing/2014/chart" uri="{C3380CC4-5D6E-409C-BE32-E72D297353CC}">
                <c16:uniqueId val="{00000005-0BE8-4E2E-B3B5-AFFCB3999786}"/>
              </c:ext>
            </c:extLst>
          </c:dPt>
          <c:dPt>
            <c:idx val="4"/>
            <c:invertIfNegative val="0"/>
            <c:bubble3D val="0"/>
            <c:spPr>
              <a:solidFill>
                <a:srgbClr val="78A7B7"/>
              </a:solidFill>
              <a:ln>
                <a:noFill/>
              </a:ln>
            </c:spPr>
            <c:extLst>
              <c:ext xmlns:c16="http://schemas.microsoft.com/office/drawing/2014/chart" uri="{C3380CC4-5D6E-409C-BE32-E72D297353CC}">
                <c16:uniqueId val="{00000007-0BE8-4E2E-B3B5-AFFCB3999786}"/>
              </c:ext>
            </c:extLst>
          </c:dPt>
          <c:dPt>
            <c:idx val="5"/>
            <c:invertIfNegative val="0"/>
            <c:bubble3D val="0"/>
            <c:spPr>
              <a:solidFill>
                <a:srgbClr val="CDC884"/>
              </a:solidFill>
              <a:ln>
                <a:noFill/>
              </a:ln>
            </c:spPr>
            <c:extLst>
              <c:ext xmlns:c16="http://schemas.microsoft.com/office/drawing/2014/chart" uri="{C3380CC4-5D6E-409C-BE32-E72D297353CC}">
                <c16:uniqueId val="{00000009-0BE8-4E2E-B3B5-AFFCB3999786}"/>
              </c:ext>
            </c:extLst>
          </c:dPt>
          <c:dLbls>
            <c:dLbl>
              <c:idx val="0"/>
              <c:tx>
                <c:rich>
                  <a:bodyPr/>
                  <a:lstStyle/>
                  <a:p>
                    <a:r>
                      <a:rPr lang="en-US"/>
                      <a:t>13,000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BE8-4E2E-B3B5-AFFCB3999786}"/>
                </c:ext>
              </c:extLst>
            </c:dLbl>
            <c:dLbl>
              <c:idx val="1"/>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BE8-4E2E-B3B5-AFFCB3999786}"/>
                </c:ext>
              </c:extLst>
            </c:dLbl>
            <c:dLbl>
              <c:idx val="3"/>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BE8-4E2E-B3B5-AFFCB3999786}"/>
                </c:ext>
              </c:extLst>
            </c:dLbl>
            <c:dLbl>
              <c:idx val="4"/>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BE8-4E2E-B3B5-AFFCB3999786}"/>
                </c:ext>
              </c:extLst>
            </c:dLbl>
            <c:dLbl>
              <c:idx val="5"/>
              <c:tx>
                <c:rich>
                  <a:bodyPr/>
                  <a:lstStyle/>
                  <a:p>
                    <a:r>
                      <a:rPr lang="en-US"/>
                      <a:t>n/a</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BE8-4E2E-B3B5-AFFCB3999786}"/>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Lao!$B$1:$F$1</c:f>
              <c:strCache>
                <c:ptCount val="5"/>
                <c:pt idx="0">
                  <c:v>Estimated PLHIV</c:v>
                </c:pt>
                <c:pt idx="1">
                  <c:v>PLHIV who know
 their HIV status</c:v>
                </c:pt>
                <c:pt idx="2">
                  <c:v>People on ART</c:v>
                </c:pt>
                <c:pt idx="3">
                  <c:v>Tested for viral load</c:v>
                </c:pt>
                <c:pt idx="4">
                  <c:v>Suppressed viral
load *</c:v>
                </c:pt>
              </c:strCache>
            </c:strRef>
          </c:cat>
          <c:val>
            <c:numRef>
              <c:f>Lao!$B$2:$F$2</c:f>
              <c:numCache>
                <c:formatCode>General</c:formatCode>
                <c:ptCount val="5"/>
                <c:pt idx="0">
                  <c:v>13107</c:v>
                </c:pt>
                <c:pt idx="1">
                  <c:v>0</c:v>
                </c:pt>
                <c:pt idx="2">
                  <c:v>7300</c:v>
                </c:pt>
                <c:pt idx="3">
                  <c:v>0</c:v>
                </c:pt>
                <c:pt idx="4">
                  <c:v>0</c:v>
                </c:pt>
              </c:numCache>
            </c:numRef>
          </c:val>
          <c:extLst>
            <c:ext xmlns:c16="http://schemas.microsoft.com/office/drawing/2014/chart" uri="{C3380CC4-5D6E-409C-BE32-E72D297353CC}">
              <c16:uniqueId val="{0000000A-0BE8-4E2E-B3B5-AFFCB3999786}"/>
            </c:ext>
          </c:extLst>
        </c:ser>
        <c:dLbls>
          <c:showLegendKey val="0"/>
          <c:showVal val="0"/>
          <c:showCatName val="0"/>
          <c:showSerName val="0"/>
          <c:showPercent val="0"/>
          <c:showBubbleSize val="0"/>
        </c:dLbls>
        <c:gapWidth val="100"/>
        <c:overlap val="100"/>
        <c:axId val="230882688"/>
        <c:axId val="230892672"/>
      </c:barChart>
      <c:catAx>
        <c:axId val="230882688"/>
        <c:scaling>
          <c:orientation val="minMax"/>
        </c:scaling>
        <c:delete val="0"/>
        <c:axPos val="b"/>
        <c:numFmt formatCode="General" sourceLinked="1"/>
        <c:majorTickMark val="out"/>
        <c:minorTickMark val="none"/>
        <c:tickLblPos val="nextTo"/>
        <c:crossAx val="230892672"/>
        <c:crosses val="autoZero"/>
        <c:auto val="1"/>
        <c:lblAlgn val="ctr"/>
        <c:lblOffset val="100"/>
        <c:noMultiLvlLbl val="0"/>
      </c:catAx>
      <c:valAx>
        <c:axId val="230892672"/>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30882688"/>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Lao!$C$2</c:f>
              <c:strCache>
                <c:ptCount val="1"/>
                <c:pt idx="0">
                  <c:v>Progress (%)</c:v>
                </c:pt>
              </c:strCache>
            </c:strRef>
          </c:tx>
          <c:spPr>
            <a:solidFill>
              <a:srgbClr val="009999"/>
            </a:solidFill>
            <a:ln>
              <a:noFill/>
            </a:ln>
            <a:effectLst/>
          </c:spPr>
          <c:invertIfNegative val="0"/>
          <c:dLbls>
            <c:dLbl>
              <c:idx val="0"/>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FAB-4D5D-9764-87B4F3924B6E}"/>
                </c:ext>
              </c:extLst>
            </c:dLbl>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FAB-4D5D-9764-87B4F3924B6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Lao!$B$3:$B$5</c:f>
              <c:strCache>
                <c:ptCount val="3"/>
                <c:pt idx="0">
                  <c:v>PLHIV who know
their HIV status</c:v>
                </c:pt>
                <c:pt idx="1">
                  <c:v>PLHIV on 
treatment</c:v>
                </c:pt>
                <c:pt idx="2">
                  <c:v>PLHIV who are 
virally suppressed </c:v>
                </c:pt>
              </c:strCache>
            </c:strRef>
          </c:cat>
          <c:val>
            <c:numRef>
              <c:f>Lao!$C$3:$C$5</c:f>
              <c:numCache>
                <c:formatCode>General</c:formatCode>
                <c:ptCount val="3"/>
                <c:pt idx="0">
                  <c:v>0</c:v>
                </c:pt>
                <c:pt idx="1">
                  <c:v>56</c:v>
                </c:pt>
                <c:pt idx="2">
                  <c:v>0</c:v>
                </c:pt>
              </c:numCache>
            </c:numRef>
          </c:val>
          <c:extLst>
            <c:ext xmlns:c16="http://schemas.microsoft.com/office/drawing/2014/chart" uri="{C3380CC4-5D6E-409C-BE32-E72D297353CC}">
              <c16:uniqueId val="{00000000-5B3C-46C0-803B-232E222FF894}"/>
            </c:ext>
          </c:extLst>
        </c:ser>
        <c:ser>
          <c:idx val="1"/>
          <c:order val="1"/>
          <c:tx>
            <c:strRef>
              <c:f>Lao!$D$2</c:f>
              <c:strCache>
                <c:ptCount val="1"/>
                <c:pt idx="0">
                  <c:v>Gap</c:v>
                </c:pt>
              </c:strCache>
            </c:strRef>
          </c:tx>
          <c:spPr>
            <a:pattFill prst="dkDnDiag">
              <a:fgClr>
                <a:srgbClr val="BFBFBF"/>
              </a:fgClr>
              <a:bgClr>
                <a:schemeClr val="bg1"/>
              </a:bgClr>
            </a:pattFill>
            <a:ln>
              <a:noFill/>
            </a:ln>
            <a:effectLst/>
          </c:spPr>
          <c:invertIfNegative val="0"/>
          <c:cat>
            <c:strRef>
              <c:f>Lao!$B$3:$B$5</c:f>
              <c:strCache>
                <c:ptCount val="3"/>
                <c:pt idx="0">
                  <c:v>PLHIV who know
their HIV status</c:v>
                </c:pt>
                <c:pt idx="1">
                  <c:v>PLHIV on 
treatment</c:v>
                </c:pt>
                <c:pt idx="2">
                  <c:v>PLHIV who are 
virally suppressed </c:v>
                </c:pt>
              </c:strCache>
            </c:strRef>
          </c:cat>
          <c:val>
            <c:numRef>
              <c:f>Lao!$D$3:$D$5</c:f>
              <c:numCache>
                <c:formatCode>General</c:formatCode>
                <c:ptCount val="3"/>
                <c:pt idx="0">
                  <c:v>90</c:v>
                </c:pt>
                <c:pt idx="1">
                  <c:v>25</c:v>
                </c:pt>
                <c:pt idx="2">
                  <c:v>73</c:v>
                </c:pt>
              </c:numCache>
            </c:numRef>
          </c:val>
          <c:extLst>
            <c:ext xmlns:c16="http://schemas.microsoft.com/office/drawing/2014/chart" uri="{C3380CC4-5D6E-409C-BE32-E72D297353CC}">
              <c16:uniqueId val="{00000001-5B3C-46C0-803B-232E222FF894}"/>
            </c:ext>
          </c:extLst>
        </c:ser>
        <c:dLbls>
          <c:showLegendKey val="0"/>
          <c:showVal val="0"/>
          <c:showCatName val="0"/>
          <c:showSerName val="0"/>
          <c:showPercent val="0"/>
          <c:showBubbleSize val="0"/>
        </c:dLbls>
        <c:gapWidth val="150"/>
        <c:overlap val="100"/>
        <c:axId val="233472384"/>
        <c:axId val="233473920"/>
      </c:barChart>
      <c:scatterChart>
        <c:scatterStyle val="lineMarker"/>
        <c:varyColors val="0"/>
        <c:ser>
          <c:idx val="2"/>
          <c:order val="2"/>
          <c:tx>
            <c:strRef>
              <c:f>Lao!$E$2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Lao!$B$3:$B$5</c:f>
              <c:strCache>
                <c:ptCount val="3"/>
                <c:pt idx="0">
                  <c:v>PLHIV who know
their HIV status</c:v>
                </c:pt>
                <c:pt idx="1">
                  <c:v>PLHIV on 
treatment</c:v>
                </c:pt>
                <c:pt idx="2">
                  <c:v>PLHIV who are 
virally suppressed </c:v>
                </c:pt>
              </c:strCache>
            </c:strRef>
          </c:xVal>
          <c:yVal>
            <c:numRef>
              <c:f>Lao!$E$3:$E$5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5B3C-46C0-803B-232E222FF894}"/>
            </c:ext>
          </c:extLst>
        </c:ser>
        <c:dLbls>
          <c:showLegendKey val="0"/>
          <c:showVal val="0"/>
          <c:showCatName val="0"/>
          <c:showSerName val="0"/>
          <c:showPercent val="0"/>
          <c:showBubbleSize val="0"/>
        </c:dLbls>
        <c:axId val="233477632"/>
        <c:axId val="233476096"/>
      </c:scatterChart>
      <c:catAx>
        <c:axId val="23347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3473920"/>
        <c:crosses val="autoZero"/>
        <c:auto val="1"/>
        <c:lblAlgn val="ctr"/>
        <c:lblOffset val="100"/>
        <c:noMultiLvlLbl val="0"/>
      </c:catAx>
      <c:valAx>
        <c:axId val="233473920"/>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2.3029059883058083E-2"/>
              <c:y val="9.0374193710487535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3472384"/>
        <c:crosses val="autoZero"/>
        <c:crossBetween val="between"/>
        <c:majorUnit val="20"/>
      </c:valAx>
      <c:valAx>
        <c:axId val="233476096"/>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3477632"/>
        <c:crosses val="max"/>
        <c:crossBetween val="midCat"/>
      </c:valAx>
      <c:valAx>
        <c:axId val="233477632"/>
        <c:scaling>
          <c:orientation val="minMax"/>
        </c:scaling>
        <c:delete val="1"/>
        <c:axPos val="b"/>
        <c:numFmt formatCode="General" sourceLinked="1"/>
        <c:majorTickMark val="out"/>
        <c:minorTickMark val="none"/>
        <c:tickLblPos val="nextTo"/>
        <c:crossAx val="233476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6.1042304607757378E-2"/>
          <c:w val="0.74971237970253723"/>
          <c:h val="0.69627670239136774"/>
        </c:manualLayout>
      </c:layout>
      <c:barChart>
        <c:barDir val="col"/>
        <c:grouping val="clustered"/>
        <c:varyColors val="0"/>
        <c:ser>
          <c:idx val="0"/>
          <c:order val="0"/>
          <c:tx>
            <c:strRef>
              <c:f>Lao_15!$B$3</c:f>
              <c:strCache>
                <c:ptCount val="1"/>
                <c:pt idx="0">
                  <c:v>Estimate</c:v>
                </c:pt>
              </c:strCache>
            </c:strRef>
          </c:tx>
          <c:spPr>
            <a:solidFill>
              <a:srgbClr val="00A99A"/>
            </a:solidFill>
          </c:spPr>
          <c:invertIfNegative val="0"/>
          <c:dLbls>
            <c:dLbl>
              <c:idx val="0"/>
              <c:tx>
                <c:rich>
                  <a:bodyPr/>
                  <a:lstStyle/>
                  <a:p>
                    <a:r>
                      <a:rPr lang="en-US"/>
                      <a:t> &lt;200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BD7-4D93-A3CF-8A62E82B40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Lao_15!$B$4:$B$6</c:f>
              <c:numCache>
                <c:formatCode>General</c:formatCode>
                <c:ptCount val="3"/>
                <c:pt idx="0" formatCode="_(* #,##0_);_(* \(#,##0\);_(* &quot;-&quot;??_);_(@_)">
                  <c:v>184</c:v>
                </c:pt>
              </c:numCache>
            </c:numRef>
          </c:val>
          <c:extLst>
            <c:ext xmlns:c16="http://schemas.microsoft.com/office/drawing/2014/chart" uri="{C3380CC4-5D6E-409C-BE32-E72D297353CC}">
              <c16:uniqueId val="{00000001-CBD7-4D93-A3CF-8A62E82B4047}"/>
            </c:ext>
          </c:extLst>
        </c:ser>
        <c:ser>
          <c:idx val="3"/>
          <c:order val="3"/>
          <c:tx>
            <c:strRef>
              <c:f>Lao_15!$E$3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D7-4D93-A3CF-8A62E82B4047}"/>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Lao_15!$E$4:$E$6</c:f>
              <c:numCache>
                <c:formatCode>_(* #,##0_);_(* \(#,##0\);_(* "-"??_);_(@_)</c:formatCode>
                <c:ptCount val="3"/>
                <c:pt idx="1">
                  <c:v>76</c:v>
                </c:pt>
              </c:numCache>
            </c:numRef>
          </c:val>
          <c:extLst>
            <c:ext xmlns:c16="http://schemas.microsoft.com/office/drawing/2014/chart" uri="{C3380CC4-5D6E-409C-BE32-E72D297353CC}">
              <c16:uniqueId val="{00000003-CBD7-4D93-A3CF-8A62E82B4047}"/>
            </c:ext>
          </c:extLst>
        </c:ser>
        <c:dLbls>
          <c:showLegendKey val="0"/>
          <c:showVal val="0"/>
          <c:showCatName val="0"/>
          <c:showSerName val="0"/>
          <c:showPercent val="0"/>
          <c:showBubbleSize val="0"/>
        </c:dLbls>
        <c:gapWidth val="90"/>
        <c:overlap val="100"/>
        <c:axId val="262211456"/>
        <c:axId val="262212992"/>
      </c:barChart>
      <c:barChart>
        <c:barDir val="col"/>
        <c:grouping val="clustered"/>
        <c:varyColors val="0"/>
        <c:ser>
          <c:idx val="4"/>
          <c:order val="4"/>
          <c:tx>
            <c:strRef>
              <c:f>Lao_15!$F$3</c:f>
              <c:strCache>
                <c:ptCount val="1"/>
                <c:pt idx="0">
                  <c:v>Estimated ART coverage</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Lao_15!$F$4:$F$6</c:f>
              <c:numCache>
                <c:formatCode>General</c:formatCode>
                <c:ptCount val="3"/>
                <c:pt idx="2" formatCode="#,##0">
                  <c:v>41</c:v>
                </c:pt>
              </c:numCache>
            </c:numRef>
          </c:val>
          <c:extLst>
            <c:ext xmlns:c16="http://schemas.microsoft.com/office/drawing/2014/chart" uri="{C3380CC4-5D6E-409C-BE32-E72D297353CC}">
              <c16:uniqueId val="{00000004-CBD7-4D93-A3CF-8A62E82B4047}"/>
            </c:ext>
          </c:extLst>
        </c:ser>
        <c:dLbls>
          <c:showLegendKey val="0"/>
          <c:showVal val="0"/>
          <c:showCatName val="0"/>
          <c:showSerName val="0"/>
          <c:showPercent val="0"/>
          <c:showBubbleSize val="0"/>
        </c:dLbls>
        <c:gapWidth val="90"/>
        <c:axId val="262247552"/>
        <c:axId val="262223360"/>
      </c:barChart>
      <c:lineChart>
        <c:grouping val="standard"/>
        <c:varyColors val="0"/>
        <c:ser>
          <c:idx val="1"/>
          <c:order val="1"/>
          <c:tx>
            <c:strRef>
              <c:f>Lao_15!$C$3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CBD7-4D93-A3CF-8A62E82B404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Lao_15!$A$4:$A$6</c:f>
              <c:strCache>
                <c:ptCount val="3"/>
                <c:pt idx="0">
                  <c:v>Estimated number 
of pregnant women 
living with HIV</c:v>
                </c:pt>
                <c:pt idx="1">
                  <c:v>Number of 
pregnant women
receiving ARVs</c:v>
                </c:pt>
                <c:pt idx="2">
                  <c:v>PMTCT coverage (%)</c:v>
                </c:pt>
              </c:strCache>
            </c:strRef>
          </c:cat>
          <c:val>
            <c:numRef>
              <c:f>Lao_15!$C$4:$C$6</c:f>
              <c:numCache>
                <c:formatCode>General</c:formatCode>
                <c:ptCount val="3"/>
                <c:pt idx="0" formatCode="_(* #,##0_);_(* \(#,##0\);_(* &quot;-&quot;??_);_(@_)">
                  <c:v>160</c:v>
                </c:pt>
              </c:numCache>
            </c:numRef>
          </c:val>
          <c:smooth val="0"/>
          <c:extLst>
            <c:ext xmlns:c16="http://schemas.microsoft.com/office/drawing/2014/chart" uri="{C3380CC4-5D6E-409C-BE32-E72D297353CC}">
              <c16:uniqueId val="{00000006-CBD7-4D93-A3CF-8A62E82B4047}"/>
            </c:ext>
          </c:extLst>
        </c:ser>
        <c:ser>
          <c:idx val="2"/>
          <c:order val="2"/>
          <c:tx>
            <c:strRef>
              <c:f>Lao_15!$D$3</c:f>
              <c:strCache>
                <c:ptCount val="1"/>
                <c:pt idx="0">
                  <c:v>Upper estimate</c:v>
                </c:pt>
              </c:strCache>
            </c:strRef>
          </c:tx>
          <c:marker>
            <c:symbol val="dash"/>
            <c:size val="10"/>
            <c:spPr>
              <a:solidFill>
                <a:schemeClr val="tx1"/>
              </a:solidFill>
              <a:ln>
                <a:noFill/>
              </a:ln>
            </c:spPr>
          </c:marker>
          <c:cat>
            <c:strRef>
              <c:f>Lao_15!$A$4:$A$6</c:f>
              <c:strCache>
                <c:ptCount val="3"/>
                <c:pt idx="0">
                  <c:v>Estimated number 
of pregnant women 
living with HIV</c:v>
                </c:pt>
                <c:pt idx="1">
                  <c:v>Number of 
pregnant women
receiving ARVs</c:v>
                </c:pt>
                <c:pt idx="2">
                  <c:v>PMTCT coverage (%)</c:v>
                </c:pt>
              </c:strCache>
            </c:strRef>
          </c:cat>
          <c:val>
            <c:numRef>
              <c:f>Lao_15!$D$4:$D$6</c:f>
              <c:numCache>
                <c:formatCode>General</c:formatCode>
                <c:ptCount val="3"/>
                <c:pt idx="0" formatCode="_(* #,##0_);_(* \(#,##0\);_(* &quot;-&quot;??_);_(@_)">
                  <c:v>213</c:v>
                </c:pt>
              </c:numCache>
            </c:numRef>
          </c:val>
          <c:smooth val="0"/>
          <c:extLst>
            <c:ext xmlns:c16="http://schemas.microsoft.com/office/drawing/2014/chart" uri="{C3380CC4-5D6E-409C-BE32-E72D297353CC}">
              <c16:uniqueId val="{00000007-CBD7-4D93-A3CF-8A62E82B4047}"/>
            </c:ext>
          </c:extLst>
        </c:ser>
        <c:dLbls>
          <c:showLegendKey val="0"/>
          <c:showVal val="0"/>
          <c:showCatName val="0"/>
          <c:showSerName val="0"/>
          <c:showPercent val="0"/>
          <c:showBubbleSize val="0"/>
        </c:dLbls>
        <c:hiLowLines/>
        <c:marker val="1"/>
        <c:smooth val="0"/>
        <c:axId val="262211456"/>
        <c:axId val="262212992"/>
      </c:lineChart>
      <c:lineChart>
        <c:grouping val="standard"/>
        <c:varyColors val="0"/>
        <c:ser>
          <c:idx val="5"/>
          <c:order val="5"/>
          <c:tx>
            <c:strRef>
              <c:f>Lao_15!$G$3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CBD7-4D93-A3CF-8A62E82B4047}"/>
              </c:ext>
            </c:extLst>
          </c:dPt>
          <c:cat>
            <c:strRef>
              <c:f>Lao_15!$A$4:$A$6</c:f>
              <c:strCache>
                <c:ptCount val="3"/>
                <c:pt idx="0">
                  <c:v>Estimated number 
of pregnant women 
living with HIV</c:v>
                </c:pt>
                <c:pt idx="1">
                  <c:v>Number of 
pregnant women
receiving ARVs</c:v>
                </c:pt>
                <c:pt idx="2">
                  <c:v>PMTCT coverage (%)</c:v>
                </c:pt>
              </c:strCache>
            </c:strRef>
          </c:cat>
          <c:val>
            <c:numRef>
              <c:f>Lao_15!$G$4:$G$6</c:f>
              <c:numCache>
                <c:formatCode>General</c:formatCode>
                <c:ptCount val="3"/>
                <c:pt idx="2" formatCode="#,##0">
                  <c:v>36</c:v>
                </c:pt>
              </c:numCache>
            </c:numRef>
          </c:val>
          <c:smooth val="0"/>
          <c:extLst>
            <c:ext xmlns:c16="http://schemas.microsoft.com/office/drawing/2014/chart" uri="{C3380CC4-5D6E-409C-BE32-E72D297353CC}">
              <c16:uniqueId val="{00000009-CBD7-4D93-A3CF-8A62E82B4047}"/>
            </c:ext>
          </c:extLst>
        </c:ser>
        <c:ser>
          <c:idx val="6"/>
          <c:order val="6"/>
          <c:tx>
            <c:strRef>
              <c:f>Lao_15!$H$3</c:f>
              <c:strCache>
                <c:ptCount val="1"/>
                <c:pt idx="0">
                  <c:v>ART Upper estimate</c:v>
                </c:pt>
              </c:strCache>
            </c:strRef>
          </c:tx>
          <c:marker>
            <c:symbol val="dash"/>
            <c:size val="10"/>
            <c:spPr>
              <a:solidFill>
                <a:schemeClr val="tx1"/>
              </a:solidFill>
              <a:ln>
                <a:noFill/>
              </a:ln>
            </c:spPr>
          </c:marker>
          <c:cat>
            <c:strRef>
              <c:f>Lao_15!$A$4:$A$6</c:f>
              <c:strCache>
                <c:ptCount val="3"/>
                <c:pt idx="0">
                  <c:v>Estimated number 
of pregnant women 
living with HIV</c:v>
                </c:pt>
                <c:pt idx="1">
                  <c:v>Number of 
pregnant women
receiving ARVs</c:v>
                </c:pt>
                <c:pt idx="2">
                  <c:v>PMTCT coverage (%)</c:v>
                </c:pt>
              </c:strCache>
            </c:strRef>
          </c:cat>
          <c:val>
            <c:numRef>
              <c:f>Lao_15!$H$4:$H$6</c:f>
              <c:numCache>
                <c:formatCode>General</c:formatCode>
                <c:ptCount val="3"/>
                <c:pt idx="2" formatCode="#,##0">
                  <c:v>48</c:v>
                </c:pt>
              </c:numCache>
            </c:numRef>
          </c:val>
          <c:smooth val="0"/>
          <c:extLst>
            <c:ext xmlns:c16="http://schemas.microsoft.com/office/drawing/2014/chart" uri="{C3380CC4-5D6E-409C-BE32-E72D297353CC}">
              <c16:uniqueId val="{0000000A-CBD7-4D93-A3CF-8A62E82B4047}"/>
            </c:ext>
          </c:extLst>
        </c:ser>
        <c:dLbls>
          <c:showLegendKey val="0"/>
          <c:showVal val="0"/>
          <c:showCatName val="0"/>
          <c:showSerName val="0"/>
          <c:showPercent val="0"/>
          <c:showBubbleSize val="0"/>
        </c:dLbls>
        <c:hiLowLines/>
        <c:marker val="1"/>
        <c:smooth val="0"/>
        <c:axId val="262247552"/>
        <c:axId val="262223360"/>
      </c:lineChart>
      <c:catAx>
        <c:axId val="262211456"/>
        <c:scaling>
          <c:orientation val="minMax"/>
        </c:scaling>
        <c:delete val="0"/>
        <c:axPos val="b"/>
        <c:numFmt formatCode="General" sourceLinked="0"/>
        <c:majorTickMark val="out"/>
        <c:minorTickMark val="none"/>
        <c:tickLblPos val="nextTo"/>
        <c:crossAx val="262212992"/>
        <c:crosses val="autoZero"/>
        <c:auto val="1"/>
        <c:lblAlgn val="ctr"/>
        <c:lblOffset val="100"/>
        <c:noMultiLvlLbl val="0"/>
      </c:catAx>
      <c:valAx>
        <c:axId val="26221299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62211456"/>
        <c:crosses val="autoZero"/>
        <c:crossBetween val="between"/>
      </c:valAx>
      <c:valAx>
        <c:axId val="262223360"/>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262247552"/>
        <c:crosses val="max"/>
        <c:crossBetween val="between"/>
        <c:majorUnit val="20"/>
      </c:valAx>
      <c:catAx>
        <c:axId val="262247552"/>
        <c:scaling>
          <c:orientation val="minMax"/>
        </c:scaling>
        <c:delete val="1"/>
        <c:axPos val="b"/>
        <c:numFmt formatCode="General" sourceLinked="1"/>
        <c:majorTickMark val="out"/>
        <c:minorTickMark val="none"/>
        <c:tickLblPos val="nextTo"/>
        <c:crossAx val="26222336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EB6-435A-B2DF-4FBEBF372A25}"/>
                </c:ext>
              </c:extLst>
            </c:dLbl>
            <c:dLbl>
              <c:idx val="1"/>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B6-435A-B2DF-4FBEBF372A25}"/>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 PDR'!$W$32:$W$33</c:f>
              <c:strCache>
                <c:ptCount val="2"/>
                <c:pt idx="0">
                  <c:v>National </c:v>
                </c:pt>
                <c:pt idx="1">
                  <c:v>Vientiane and Savannakhet</c:v>
                </c:pt>
              </c:strCache>
            </c:strRef>
          </c:cat>
          <c:val>
            <c:numRef>
              <c:f>'Lao PDR'!$X$32:$X$33</c:f>
              <c:numCache>
                <c:formatCode>General</c:formatCode>
                <c:ptCount val="2"/>
                <c:pt idx="0">
                  <c:v>0</c:v>
                </c:pt>
                <c:pt idx="1">
                  <c:v>3.1</c:v>
                </c:pt>
              </c:numCache>
            </c:numRef>
          </c:val>
          <c:extLst>
            <c:ext xmlns:c16="http://schemas.microsoft.com/office/drawing/2014/chart" uri="{C3380CC4-5D6E-409C-BE32-E72D297353CC}">
              <c16:uniqueId val="{00000002-7EB6-435A-B2DF-4FBEBF372A25}"/>
            </c:ext>
          </c:extLst>
        </c:ser>
        <c:dLbls>
          <c:showLegendKey val="0"/>
          <c:showVal val="0"/>
          <c:showCatName val="0"/>
          <c:showSerName val="0"/>
          <c:showPercent val="0"/>
          <c:showBubbleSize val="0"/>
        </c:dLbls>
        <c:gapWidth val="25"/>
        <c:axId val="42895232"/>
        <c:axId val="42896768"/>
      </c:barChart>
      <c:catAx>
        <c:axId val="4289523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896768"/>
        <c:crosses val="autoZero"/>
        <c:auto val="1"/>
        <c:lblAlgn val="ctr"/>
        <c:lblOffset val="800"/>
        <c:noMultiLvlLbl val="0"/>
      </c:catAx>
      <c:valAx>
        <c:axId val="42896768"/>
        <c:scaling>
          <c:orientation val="minMax"/>
          <c:max val="50"/>
          <c:min val="0"/>
        </c:scaling>
        <c:delete val="1"/>
        <c:axPos val="t"/>
        <c:numFmt formatCode="General" sourceLinked="1"/>
        <c:majorTickMark val="out"/>
        <c:minorTickMark val="none"/>
        <c:tickLblPos val="nextTo"/>
        <c:crossAx val="4289523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dLbl>
              <c:idx val="0"/>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EF-4B10-9987-A1FC180E242B}"/>
                </c:ext>
              </c:extLst>
            </c:dLbl>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 PDR'!$W$34:$W$35</c:f>
              <c:strCache>
                <c:ptCount val="2"/>
                <c:pt idx="0">
                  <c:v>National </c:v>
                </c:pt>
                <c:pt idx="1">
                  <c:v>Vientiane</c:v>
                </c:pt>
              </c:strCache>
            </c:strRef>
          </c:cat>
          <c:val>
            <c:numRef>
              <c:f>'Lao PDR'!$X$34:$X$35</c:f>
              <c:numCache>
                <c:formatCode>0.0</c:formatCode>
                <c:ptCount val="2"/>
                <c:pt idx="0" formatCode="General">
                  <c:v>2.8</c:v>
                </c:pt>
                <c:pt idx="1">
                  <c:v>7.7</c:v>
                </c:pt>
              </c:numCache>
            </c:numRef>
          </c:val>
          <c:extLst>
            <c:ext xmlns:c16="http://schemas.microsoft.com/office/drawing/2014/chart" uri="{C3380CC4-5D6E-409C-BE32-E72D297353CC}">
              <c16:uniqueId val="{00000001-93EF-4B10-9987-A1FC180E242B}"/>
            </c:ext>
          </c:extLst>
        </c:ser>
        <c:dLbls>
          <c:showLegendKey val="0"/>
          <c:showVal val="0"/>
          <c:showCatName val="0"/>
          <c:showSerName val="0"/>
          <c:showPercent val="0"/>
          <c:showBubbleSize val="0"/>
        </c:dLbls>
        <c:gapWidth val="25"/>
        <c:axId val="42922752"/>
        <c:axId val="42924288"/>
      </c:barChart>
      <c:catAx>
        <c:axId val="4292275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924288"/>
        <c:crosses val="autoZero"/>
        <c:auto val="1"/>
        <c:lblAlgn val="ctr"/>
        <c:lblOffset val="800"/>
        <c:noMultiLvlLbl val="0"/>
      </c:catAx>
      <c:valAx>
        <c:axId val="42924288"/>
        <c:scaling>
          <c:orientation val="minMax"/>
          <c:max val="50"/>
          <c:min val="0"/>
        </c:scaling>
        <c:delete val="1"/>
        <c:axPos val="t"/>
        <c:numFmt formatCode="General" sourceLinked="1"/>
        <c:majorTickMark val="out"/>
        <c:minorTickMark val="none"/>
        <c:tickLblPos val="nextTo"/>
        <c:crossAx val="4292275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6AC-40BD-9284-A15F464EA98F}"/>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6AC-40BD-9284-A15F464EA98F}"/>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 PDR'!$W$36:$W$37</c:f>
              <c:strCache>
                <c:ptCount val="2"/>
                <c:pt idx="0">
                  <c:v>National </c:v>
                </c:pt>
                <c:pt idx="1">
                  <c:v>City</c:v>
                </c:pt>
              </c:strCache>
            </c:strRef>
          </c:cat>
          <c:val>
            <c:numRef>
              <c:f>'Lao PDR'!$X$36:$X$37</c:f>
              <c:numCache>
                <c:formatCode>General</c:formatCode>
                <c:ptCount val="2"/>
                <c:pt idx="0">
                  <c:v>0</c:v>
                </c:pt>
                <c:pt idx="1">
                  <c:v>0</c:v>
                </c:pt>
              </c:numCache>
            </c:numRef>
          </c:val>
          <c:extLst>
            <c:ext xmlns:c16="http://schemas.microsoft.com/office/drawing/2014/chart" uri="{C3380CC4-5D6E-409C-BE32-E72D297353CC}">
              <c16:uniqueId val="{00000002-76AC-40BD-9284-A15F464EA98F}"/>
            </c:ext>
          </c:extLst>
        </c:ser>
        <c:dLbls>
          <c:showLegendKey val="0"/>
          <c:showVal val="0"/>
          <c:showCatName val="0"/>
          <c:showSerName val="0"/>
          <c:showPercent val="0"/>
          <c:showBubbleSize val="0"/>
        </c:dLbls>
        <c:gapWidth val="25"/>
        <c:axId val="43008000"/>
        <c:axId val="43009536"/>
      </c:barChart>
      <c:catAx>
        <c:axId val="4300800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3009536"/>
        <c:crosses val="autoZero"/>
        <c:auto val="1"/>
        <c:lblAlgn val="ctr"/>
        <c:lblOffset val="800"/>
        <c:noMultiLvlLbl val="0"/>
      </c:catAx>
      <c:valAx>
        <c:axId val="43009536"/>
        <c:scaling>
          <c:orientation val="minMax"/>
          <c:max val="50"/>
          <c:min val="0"/>
        </c:scaling>
        <c:delete val="1"/>
        <c:axPos val="t"/>
        <c:numFmt formatCode="General" sourceLinked="1"/>
        <c:majorTickMark val="out"/>
        <c:minorTickMark val="none"/>
        <c:tickLblPos val="nextTo"/>
        <c:crossAx val="4300800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'Lao PDR'!$W$38:$W$39</c:f>
              <c:strCache>
                <c:ptCount val="2"/>
                <c:pt idx="0">
                  <c:v>National </c:v>
                </c:pt>
                <c:pt idx="1">
                  <c:v>Luang Namtha</c:v>
                </c:pt>
              </c:strCache>
            </c:strRef>
          </c:cat>
          <c:val>
            <c:numRef>
              <c:f>'Lao PDR'!$X$38:$X$39</c:f>
              <c:numCache>
                <c:formatCode>0</c:formatCode>
                <c:ptCount val="2"/>
                <c:pt idx="0" formatCode="General">
                  <c:v>1</c:v>
                </c:pt>
                <c:pt idx="1">
                  <c:v>2</c:v>
                </c:pt>
              </c:numCache>
            </c:numRef>
          </c:val>
          <c:extLst>
            <c:ext xmlns:c16="http://schemas.microsoft.com/office/drawing/2014/chart" uri="{C3380CC4-5D6E-409C-BE32-E72D297353CC}">
              <c16:uniqueId val="{00000000-5079-4A6D-A72B-C9EFE422303E}"/>
            </c:ext>
          </c:extLst>
        </c:ser>
        <c:dLbls>
          <c:showLegendKey val="0"/>
          <c:showVal val="0"/>
          <c:showCatName val="0"/>
          <c:showSerName val="0"/>
          <c:showPercent val="0"/>
          <c:showBubbleSize val="0"/>
        </c:dLbls>
        <c:gapWidth val="25"/>
        <c:axId val="43026688"/>
        <c:axId val="43032576"/>
      </c:barChart>
      <c:catAx>
        <c:axId val="43026688"/>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3032576"/>
        <c:crosses val="autoZero"/>
        <c:auto val="1"/>
        <c:lblAlgn val="ctr"/>
        <c:lblOffset val="800"/>
        <c:noMultiLvlLbl val="0"/>
      </c:catAx>
      <c:valAx>
        <c:axId val="43032576"/>
        <c:scaling>
          <c:orientation val="minMax"/>
          <c:max val="50"/>
          <c:min val="0"/>
        </c:scaling>
        <c:delete val="1"/>
        <c:axPos val="t"/>
        <c:numFmt formatCode="General" sourceLinked="1"/>
        <c:majorTickMark val="out"/>
        <c:minorTickMark val="none"/>
        <c:tickLblPos val="nextTo"/>
        <c:crossAx val="43026688"/>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0.08702</cdr:x>
      <cdr:y>0.86486</cdr:y>
    </cdr:from>
    <cdr:to>
      <cdr:x>0.94342</cdr:x>
      <cdr:y>0.99758</cdr:y>
    </cdr:to>
    <cdr:sp macro="" textlink="">
      <cdr:nvSpPr>
        <cdr:cNvPr id="2" name="Rectangle 1"/>
        <cdr:cNvSpPr/>
      </cdr:nvSpPr>
      <cdr:spPr>
        <a:xfrm xmlns:a="http://schemas.openxmlformats.org/drawingml/2006/main">
          <a:off x="681370" y="3352800"/>
          <a:ext cx="6705600" cy="514489"/>
        </a:xfrm>
        <a:prstGeom xmlns:a="http://schemas.openxmlformats.org/drawingml/2006/main" prst="rect">
          <a:avLst/>
        </a:prstGeom>
        <a:ln xmlns:a="http://schemas.openxmlformats.org/drawingml/2006/main" w="12700">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nchor="ctr"/>
        <a:lstStyle xmlns:a="http://schemas.openxmlformats.org/drawingml/2006/main"/>
        <a:p xmlns:a="http://schemas.openxmlformats.org/drawingml/2006/main">
          <a:r>
            <a:rPr lang="en-US" sz="1000" dirty="0">
              <a:solidFill>
                <a:schemeClr val="tx1"/>
              </a:solidFill>
              <a:latin typeface="Arial" pitchFamily="34" charset="0"/>
              <a:ea typeface="+mn-ea"/>
              <a:cs typeface="Arial" pitchFamily="34" charset="0"/>
            </a:rPr>
            <a:t>* 2007 data is for</a:t>
          </a:r>
          <a:r>
            <a:rPr lang="en-US" sz="1000" baseline="0" dirty="0">
              <a:solidFill>
                <a:schemeClr val="tx1"/>
              </a:solidFill>
              <a:latin typeface="Arial" pitchFamily="34" charset="0"/>
              <a:ea typeface="+mn-ea"/>
              <a:cs typeface="Arial" pitchFamily="34" charset="0"/>
            </a:rPr>
            <a:t> Vientiane Capital only; 2014 data is for 4 provinces (Vientiane Capital, </a:t>
          </a:r>
          <a:r>
            <a:rPr lang="en-US" sz="1000" baseline="0" dirty="0" err="1">
              <a:solidFill>
                <a:schemeClr val="tx1"/>
              </a:solidFill>
              <a:latin typeface="Arial" pitchFamily="34" charset="0"/>
              <a:ea typeface="+mn-ea"/>
              <a:cs typeface="Arial" pitchFamily="34" charset="0"/>
            </a:rPr>
            <a:t>Savannakhet</a:t>
          </a:r>
          <a:r>
            <a:rPr lang="en-US" sz="1000" baseline="0" dirty="0">
              <a:solidFill>
                <a:schemeClr val="tx1"/>
              </a:solidFill>
              <a:latin typeface="Arial" pitchFamily="34" charset="0"/>
              <a:ea typeface="+mn-ea"/>
              <a:cs typeface="Arial" pitchFamily="34" charset="0"/>
            </a:rPr>
            <a:t>, </a:t>
          </a:r>
          <a:r>
            <a:rPr lang="en-US" sz="1000" baseline="0" dirty="0" err="1">
              <a:solidFill>
                <a:schemeClr val="tx1"/>
              </a:solidFill>
              <a:latin typeface="Arial" pitchFamily="34" charset="0"/>
              <a:ea typeface="+mn-ea"/>
              <a:cs typeface="Arial" pitchFamily="34" charset="0"/>
            </a:rPr>
            <a:t>Champasak</a:t>
          </a:r>
          <a:r>
            <a:rPr lang="en-US" sz="1000" baseline="0" dirty="0">
              <a:solidFill>
                <a:schemeClr val="tx1"/>
              </a:solidFill>
              <a:latin typeface="Arial" pitchFamily="34" charset="0"/>
              <a:ea typeface="+mn-ea"/>
              <a:cs typeface="Arial" pitchFamily="34" charset="0"/>
            </a:rPr>
            <a:t> and </a:t>
          </a:r>
          <a:r>
            <a:rPr lang="en-US" sz="1000" baseline="0" dirty="0" err="1">
              <a:solidFill>
                <a:schemeClr val="tx1"/>
              </a:solidFill>
              <a:latin typeface="Arial" pitchFamily="34" charset="0"/>
              <a:ea typeface="+mn-ea"/>
              <a:cs typeface="Arial" pitchFamily="34" charset="0"/>
            </a:rPr>
            <a:t>Luangprabang</a:t>
          </a:r>
          <a:r>
            <a:rPr lang="en-US" sz="1000" baseline="0" dirty="0">
              <a:solidFill>
                <a:schemeClr val="tx1"/>
              </a:solidFill>
              <a:latin typeface="Arial" pitchFamily="34" charset="0"/>
              <a:ea typeface="+mn-ea"/>
              <a:cs typeface="Arial" pitchFamily="34" charset="0"/>
            </a:rPr>
            <a:t>);</a:t>
          </a:r>
          <a:r>
            <a:rPr lang="en-US" sz="1000" dirty="0">
              <a:solidFill>
                <a:schemeClr val="tx1"/>
              </a:solidFill>
              <a:latin typeface="Arial" pitchFamily="34" charset="0"/>
              <a:ea typeface="+mn-ea"/>
              <a:cs typeface="Arial" pitchFamily="34" charset="0"/>
            </a:rPr>
            <a:t> **  Vientiane Capital and </a:t>
          </a:r>
          <a:r>
            <a:rPr lang="en-US" sz="1000" dirty="0" err="1">
              <a:solidFill>
                <a:schemeClr val="tx1"/>
              </a:solidFill>
              <a:latin typeface="Arial" pitchFamily="34" charset="0"/>
              <a:ea typeface="+mn-ea"/>
              <a:cs typeface="Arial" pitchFamily="34" charset="0"/>
            </a:rPr>
            <a:t>Savannakhet</a:t>
          </a:r>
          <a:r>
            <a:rPr lang="en-US" sz="1000" dirty="0">
              <a:solidFill>
                <a:schemeClr val="tx1"/>
              </a:solidFill>
              <a:latin typeface="Arial" pitchFamily="34" charset="0"/>
              <a:cs typeface="Arial" pitchFamily="34" charset="0"/>
            </a:rPr>
            <a:t>; </a:t>
          </a:r>
          <a:r>
            <a:rPr lang="en-US" sz="1000" dirty="0">
              <a:solidFill>
                <a:schemeClr val="tx1"/>
              </a:solidFill>
              <a:latin typeface="Arial" pitchFamily="34" charset="0"/>
              <a:ea typeface="+mn-ea"/>
              <a:cs typeface="Arial" pitchFamily="34" charset="0"/>
            </a:rPr>
            <a:t>*** </a:t>
          </a:r>
          <a:r>
            <a:rPr lang="en-US" sz="1000" dirty="0" err="1">
              <a:solidFill>
                <a:schemeClr val="tx1"/>
              </a:solidFill>
              <a:latin typeface="Arial" pitchFamily="34" charset="0"/>
              <a:ea typeface="+mn-ea"/>
              <a:cs typeface="Arial" pitchFamily="34" charset="0"/>
            </a:rPr>
            <a:t>Huanphanh</a:t>
          </a:r>
          <a:r>
            <a:rPr lang="en-US" sz="1000" dirty="0">
              <a:solidFill>
                <a:schemeClr val="tx1"/>
              </a:solidFill>
              <a:latin typeface="Arial" pitchFamily="34" charset="0"/>
              <a:ea typeface="+mn-ea"/>
              <a:cs typeface="Arial" pitchFamily="34" charset="0"/>
            </a:rPr>
            <a:t> and </a:t>
          </a:r>
          <a:r>
            <a:rPr lang="en-US" sz="1000" dirty="0" err="1">
              <a:solidFill>
                <a:schemeClr val="tx1"/>
              </a:solidFill>
              <a:latin typeface="Arial" pitchFamily="34" charset="0"/>
              <a:ea typeface="+mn-ea"/>
              <a:cs typeface="Arial" pitchFamily="34" charset="0"/>
            </a:rPr>
            <a:t>Phongsaly</a:t>
          </a:r>
          <a:endParaRPr lang="en-US" sz="1000" dirty="0">
            <a:solidFill>
              <a:schemeClr val="tx1"/>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0.08929</cdr:x>
      <cdr:y>0.8424</cdr:y>
    </cdr:from>
    <cdr:to>
      <cdr:x>0.41964</cdr:x>
      <cdr:y>0.92163</cdr:y>
    </cdr:to>
    <cdr:sp macro="" textlink="">
      <cdr:nvSpPr>
        <cdr:cNvPr id="2" name="Rectangle 1"/>
        <cdr:cNvSpPr/>
      </cdr:nvSpPr>
      <cdr:spPr>
        <a:xfrm xmlns:a="http://schemas.openxmlformats.org/drawingml/2006/main">
          <a:off x="762001" y="3352800"/>
          <a:ext cx="2819400" cy="315334"/>
        </a:xfrm>
        <a:prstGeom xmlns:a="http://schemas.openxmlformats.org/drawingml/2006/main" prst="rect">
          <a:avLst/>
        </a:prstGeom>
        <a:ln xmlns:a="http://schemas.openxmlformats.org/drawingml/2006/main" w="19050">
          <a:solidFill>
            <a:schemeClr val="bg1">
              <a:lumMod val="65000"/>
            </a:schemeClr>
          </a:solidFill>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nSpc>
              <a:spcPct val="150000"/>
            </a:lnSpc>
          </a:pPr>
          <a:r>
            <a:rPr lang="en-US" sz="1000" dirty="0">
              <a:solidFill>
                <a:schemeClr val="tx1"/>
              </a:solidFill>
              <a:latin typeface="Arial" pitchFamily="34" charset="0"/>
              <a:ea typeface="+mn-ea"/>
              <a:cs typeface="Arial" pitchFamily="34" charset="0"/>
            </a:rPr>
            <a:t>*</a:t>
          </a:r>
          <a:r>
            <a:rPr lang="en-US" sz="1000" dirty="0" err="1">
              <a:solidFill>
                <a:schemeClr val="tx1"/>
              </a:solidFill>
              <a:latin typeface="Arial" pitchFamily="34" charset="0"/>
              <a:ea typeface="+mn-ea"/>
              <a:cs typeface="Arial" pitchFamily="34" charset="0"/>
            </a:rPr>
            <a:t>Luang</a:t>
          </a:r>
          <a:r>
            <a:rPr lang="en-US" sz="1000" dirty="0">
              <a:solidFill>
                <a:schemeClr val="tx1"/>
              </a:solidFill>
              <a:latin typeface="Arial" pitchFamily="34" charset="0"/>
              <a:ea typeface="+mn-ea"/>
              <a:cs typeface="Arial" pitchFamily="34" charset="0"/>
            </a:rPr>
            <a:t> </a:t>
          </a:r>
          <a:r>
            <a:rPr lang="en-US" sz="1000" dirty="0" err="1">
              <a:solidFill>
                <a:schemeClr val="tx1"/>
              </a:solidFill>
              <a:latin typeface="Arial" pitchFamily="34" charset="0"/>
              <a:ea typeface="+mn-ea"/>
              <a:cs typeface="Arial" pitchFamily="34" charset="0"/>
            </a:rPr>
            <a:t>Prabang</a:t>
          </a:r>
          <a:r>
            <a:rPr lang="en-US" sz="1000" dirty="0">
              <a:solidFill>
                <a:schemeClr val="tx1"/>
              </a:solidFill>
              <a:latin typeface="Arial" pitchFamily="34" charset="0"/>
              <a:ea typeface="+mn-ea"/>
              <a:cs typeface="Arial" pitchFamily="34" charset="0"/>
            </a:rPr>
            <a:t>; **Vientiane and </a:t>
          </a:r>
          <a:r>
            <a:rPr lang="en-US" sz="1000" dirty="0" err="1">
              <a:solidFill>
                <a:schemeClr val="tx1"/>
              </a:solidFill>
              <a:latin typeface="Arial" pitchFamily="34" charset="0"/>
              <a:ea typeface="+mn-ea"/>
              <a:cs typeface="Arial" pitchFamily="34" charset="0"/>
            </a:rPr>
            <a:t>Savannakhet</a:t>
          </a:r>
          <a:r>
            <a:rPr lang="en-US" sz="1000" dirty="0">
              <a:solidFill>
                <a:schemeClr val="tx1"/>
              </a:solidFill>
              <a:latin typeface="Arial" pitchFamily="34" charset="0"/>
              <a:cs typeface="Arial" pitchFamily="34" charset="0"/>
            </a:rPr>
            <a:t> </a:t>
          </a:r>
        </a:p>
      </cdr:txBody>
    </cdr:sp>
  </cdr:relSizeAnchor>
</c:userShapes>
</file>

<file path=ppt/drawings/drawing3.xml><?xml version="1.0" encoding="utf-8"?>
<c:userShapes xmlns:c="http://schemas.openxmlformats.org/drawingml/2006/chart">
  <cdr:relSizeAnchor xmlns:cdr="http://schemas.openxmlformats.org/drawingml/2006/chartDrawing">
    <cdr:from>
      <cdr:x>0.26804</cdr:x>
      <cdr:y>0.92</cdr:y>
    </cdr:from>
    <cdr:to>
      <cdr:x>0.70103</cdr:x>
      <cdr:y>1</cdr:y>
    </cdr:to>
    <cdr:sp macro="" textlink="">
      <cdr:nvSpPr>
        <cdr:cNvPr id="2" name="TextBox 1"/>
        <cdr:cNvSpPr txBox="1"/>
      </cdr:nvSpPr>
      <cdr:spPr>
        <a:xfrm xmlns:a="http://schemas.openxmlformats.org/drawingml/2006/main">
          <a:off x="1981201" y="3505200"/>
          <a:ext cx="3200400" cy="304800"/>
        </a:xfrm>
        <a:prstGeom xmlns:a="http://schemas.openxmlformats.org/drawingml/2006/main" prst="rect">
          <a:avLst/>
        </a:prstGeom>
        <a:ln xmlns:a="http://schemas.openxmlformats.org/drawingml/2006/main">
          <a:solidFill>
            <a:schemeClr val="bg1">
              <a:lumMod val="75000"/>
            </a:schemeClr>
          </a:solidFill>
          <a:prstDash val="dash"/>
        </a:ln>
      </cdr:spPr>
      <cdr:txBody>
        <a:bodyPr xmlns:a="http://schemas.openxmlformats.org/drawingml/2006/main" vertOverflow="clip" wrap="square" rtlCol="0"/>
        <a:lstStyle xmlns:a="http://schemas.openxmlformats.org/drawingml/2006/main"/>
        <a:p xmlns:a="http://schemas.openxmlformats.org/drawingml/2006/main">
          <a:r>
            <a:rPr lang="en-US" b="1" dirty="0">
              <a:latin typeface="Arial" pitchFamily="34" charset="0"/>
              <a:cs typeface="Arial" pitchFamily="34" charset="0"/>
            </a:rPr>
            <a:t>Reported AIDS-related deaths in 2015 = 133</a:t>
          </a:r>
          <a:endParaRPr lang="th-TH" sz="1100" b="1" dirty="0">
            <a:latin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0.13569</cdr:x>
      <cdr:y>0.83678</cdr:y>
    </cdr:from>
    <cdr:to>
      <cdr:x>0.66021</cdr:x>
      <cdr:y>0.9931</cdr:y>
    </cdr:to>
    <cdr:sp macro="" textlink="">
      <cdr:nvSpPr>
        <cdr:cNvPr id="3" name="Rectangle 2"/>
        <cdr:cNvSpPr/>
      </cdr:nvSpPr>
      <cdr:spPr>
        <a:xfrm xmlns:a="http://schemas.openxmlformats.org/drawingml/2006/main">
          <a:off x="1133475" y="3467100"/>
          <a:ext cx="4381500" cy="647700"/>
        </a:xfrm>
        <a:prstGeom xmlns:a="http://schemas.openxmlformats.org/drawingml/2006/main" prst="rect">
          <a:avLst/>
        </a:prstGeom>
        <a:ln xmlns:a="http://schemas.openxmlformats.org/drawingml/2006/main" w="19050">
          <a:solidFill>
            <a:srgbClr val="00AEEF"/>
          </a:solidFill>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dirty="0">
              <a:solidFill>
                <a:schemeClr val="tx1"/>
              </a:solidFill>
              <a:latin typeface="Arial" pitchFamily="34" charset="0"/>
              <a:cs typeface="Arial" pitchFamily="34" charset="0"/>
            </a:rPr>
            <a:t>*   2007 Vientiane, 2009 </a:t>
          </a:r>
          <a:r>
            <a:rPr lang="en-US" sz="1100" dirty="0" err="1">
              <a:solidFill>
                <a:schemeClr val="tx1"/>
              </a:solidFill>
              <a:latin typeface="Arial" pitchFamily="34" charset="0"/>
              <a:cs typeface="Arial" pitchFamily="34" charset="0"/>
            </a:rPr>
            <a:t>Luang</a:t>
          </a:r>
          <a:r>
            <a:rPr lang="en-US" sz="1100" dirty="0">
              <a:solidFill>
                <a:schemeClr val="tx1"/>
              </a:solidFill>
              <a:latin typeface="Arial" pitchFamily="34" charset="0"/>
              <a:cs typeface="Arial" pitchFamily="34" charset="0"/>
            </a:rPr>
            <a:t> </a:t>
          </a:r>
          <a:r>
            <a:rPr lang="en-US" sz="1100" dirty="0" err="1">
              <a:solidFill>
                <a:schemeClr val="tx1"/>
              </a:solidFill>
              <a:latin typeface="Arial" pitchFamily="34" charset="0"/>
              <a:cs typeface="Arial" pitchFamily="34" charset="0"/>
            </a:rPr>
            <a:t>Prabang, 2014 (4 provinces)</a:t>
          </a:r>
          <a:endParaRPr lang="en-US" sz="1100" dirty="0">
            <a:solidFill>
              <a:schemeClr val="tx1"/>
            </a:solidFill>
            <a:latin typeface="Arial" pitchFamily="34" charset="0"/>
            <a:cs typeface="Arial" pitchFamily="34" charset="0"/>
          </a:endParaRPr>
        </a:p>
        <a:p xmlns:a="http://schemas.openxmlformats.org/drawingml/2006/main">
          <a:r>
            <a:rPr lang="en-US" sz="1100" dirty="0">
              <a:solidFill>
                <a:schemeClr val="tx1"/>
              </a:solidFill>
              <a:latin typeface="Arial" pitchFamily="34" charset="0"/>
              <a:cs typeface="Arial" pitchFamily="34" charset="0"/>
            </a:rPr>
            <a:t>**  Vientiane and </a:t>
          </a:r>
          <a:r>
            <a:rPr lang="en-US" sz="1100" dirty="0" err="1">
              <a:solidFill>
                <a:schemeClr val="tx1"/>
              </a:solidFill>
              <a:latin typeface="Arial" pitchFamily="34" charset="0"/>
              <a:cs typeface="Arial" pitchFamily="34" charset="0"/>
            </a:rPr>
            <a:t>Savannakhet</a:t>
          </a:r>
          <a:r>
            <a:rPr lang="en-US" sz="1100" dirty="0">
              <a:solidFill>
                <a:schemeClr val="tx1"/>
              </a:solidFill>
              <a:latin typeface="Arial" pitchFamily="34" charset="0"/>
              <a:cs typeface="Arial" pitchFamily="34" charset="0"/>
            </a:rPr>
            <a:t> </a:t>
          </a:r>
          <a:endParaRPr lang="en-US" sz="1100" dirty="0">
            <a:solidFill>
              <a:schemeClr val="tx1"/>
            </a:solidFill>
            <a:latin typeface="Arial" pitchFamily="34" charset="0"/>
            <a:ea typeface="+mn-ea"/>
            <a:cs typeface="Arial" pitchFamily="34" charset="0"/>
          </a:endParaRPr>
        </a:p>
        <a:p xmlns:a="http://schemas.openxmlformats.org/drawingml/2006/main">
          <a:r>
            <a:rPr lang="en-US" sz="1100" dirty="0">
              <a:solidFill>
                <a:schemeClr val="tx1"/>
              </a:solidFill>
              <a:latin typeface="Arial" pitchFamily="34" charset="0"/>
              <a:ea typeface="+mn-ea"/>
              <a:cs typeface="Arial" pitchFamily="34" charset="0"/>
            </a:rPr>
            <a:t>*** </a:t>
          </a:r>
          <a:r>
            <a:rPr lang="en-US" sz="1100" dirty="0" err="1">
              <a:solidFill>
                <a:schemeClr val="tx1"/>
              </a:solidFill>
              <a:latin typeface="Arial" pitchFamily="34" charset="0"/>
              <a:ea typeface="+mn-ea"/>
              <a:cs typeface="Arial" pitchFamily="34" charset="0"/>
            </a:rPr>
            <a:t>Phongsaly</a:t>
          </a:r>
          <a:r>
            <a:rPr lang="en-US" sz="1100" dirty="0">
              <a:solidFill>
                <a:schemeClr val="tx1"/>
              </a:solidFill>
              <a:latin typeface="Arial" pitchFamily="34" charset="0"/>
              <a:ea typeface="+mn-ea"/>
              <a:cs typeface="Arial" pitchFamily="34" charset="0"/>
            </a:rPr>
            <a:t>, injecting and non-injecting drug users</a:t>
          </a:r>
          <a:endParaRPr lang="en-US" sz="1100" dirty="0">
            <a:solidFill>
              <a:schemeClr val="tx1"/>
            </a:solidFill>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0.22523</cdr:x>
      <cdr:y>0.82031</cdr:y>
    </cdr:from>
    <cdr:to>
      <cdr:x>0.78378</cdr:x>
      <cdr:y>0.92818</cdr:y>
    </cdr:to>
    <cdr:sp macro="" textlink="">
      <cdr:nvSpPr>
        <cdr:cNvPr id="2" name="TextBox 1"/>
        <cdr:cNvSpPr txBox="1"/>
      </cdr:nvSpPr>
      <cdr:spPr>
        <a:xfrm xmlns:a="http://schemas.openxmlformats.org/drawingml/2006/main">
          <a:off x="1905000" y="3276600"/>
          <a:ext cx="472440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a:latin typeface="Arial" pitchFamily="34" charset="0"/>
              <a:cs typeface="Arial" pitchFamily="34" charset="0"/>
            </a:rPr>
            <a:t>Note: No surveyed service women reported injecting drug use in 2011 Integrated Biological and Behavioral Surveillance Survey</a:t>
          </a:r>
          <a:endParaRPr lang="en-GB" sz="1100" dirty="0">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0.15332</cdr:x>
      <cdr:y>0.91391</cdr:y>
    </cdr:from>
    <cdr:to>
      <cdr:x>0.95522</cdr:x>
      <cdr:y>1</cdr:y>
    </cdr:to>
    <cdr:sp macro="" textlink="">
      <cdr:nvSpPr>
        <cdr:cNvPr id="4" name="Rectangle 3"/>
        <cdr:cNvSpPr/>
      </cdr:nvSpPr>
      <cdr:spPr>
        <a:xfrm xmlns:a="http://schemas.openxmlformats.org/drawingml/2006/main">
          <a:off x="1076325" y="3943350"/>
          <a:ext cx="5629274" cy="371475"/>
        </a:xfrm>
        <a:prstGeom xmlns:a="http://schemas.openxmlformats.org/drawingml/2006/main" prst="rect">
          <a:avLst/>
        </a:prstGeom>
        <a:ln xmlns:a="http://schemas.openxmlformats.org/drawingml/2006/main" w="19050">
          <a:solidFill>
            <a:schemeClr val="bg1">
              <a:lumMod val="75000"/>
            </a:schemeClr>
          </a:solidFill>
          <a:prstDash val="dash"/>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r>
            <a:rPr lang="en-US" sz="1200" b="0" dirty="0">
              <a:solidFill>
                <a:schemeClr val="tx1"/>
              </a:solidFill>
              <a:latin typeface="Arial" pitchFamily="34" charset="0"/>
              <a:ea typeface="+mn-ea"/>
              <a:cs typeface="Arial" pitchFamily="34" charset="0"/>
            </a:rPr>
            <a:t>* 4</a:t>
          </a:r>
          <a:r>
            <a:rPr lang="en-US" sz="1200" b="0" baseline="0" dirty="0">
              <a:solidFill>
                <a:schemeClr val="tx1"/>
              </a:solidFill>
              <a:latin typeface="Arial" pitchFamily="34" charset="0"/>
              <a:ea typeface="+mn-ea"/>
              <a:cs typeface="Arial" pitchFamily="34" charset="0"/>
            </a:rPr>
            <a:t> provinces (</a:t>
          </a:r>
          <a:r>
            <a:rPr lang="en-US" sz="1200" b="0" dirty="0">
              <a:solidFill>
                <a:schemeClr val="tx1"/>
              </a:solidFill>
              <a:latin typeface="Arial" pitchFamily="34" charset="0"/>
              <a:ea typeface="+mn-ea"/>
              <a:cs typeface="Arial" pitchFamily="34" charset="0"/>
            </a:rPr>
            <a:t>Vientiane Capital, Savannakhet, Champasak and Luangprabang)</a:t>
          </a:r>
        </a:p>
        <a:p xmlns:a="http://schemas.openxmlformats.org/drawingml/2006/main">
          <a:r>
            <a:rPr lang="en-US" sz="1200" b="0" dirty="0">
              <a:solidFill>
                <a:schemeClr val="tx1"/>
              </a:solidFill>
              <a:latin typeface="Arial" pitchFamily="34" charset="0"/>
              <a:ea typeface="+mn-ea"/>
              <a:cs typeface="Arial" pitchFamily="34" charset="0"/>
            </a:rPr>
            <a:t>** Vi</a:t>
          </a:r>
          <a:r>
            <a:rPr lang="en-US" sz="1200" b="0" dirty="0">
              <a:solidFill>
                <a:schemeClr val="tx1"/>
              </a:solidFill>
              <a:latin typeface="Arial" pitchFamily="34" charset="0"/>
              <a:cs typeface="Arial" pitchFamily="34" charset="0"/>
            </a:rPr>
            <a:t>entiane Capital and </a:t>
          </a:r>
          <a:r>
            <a:rPr lang="en-US" sz="1200" b="0" dirty="0" err="1">
              <a:solidFill>
                <a:schemeClr val="tx1"/>
              </a:solidFill>
              <a:latin typeface="Arial" pitchFamily="34" charset="0"/>
              <a:cs typeface="Arial" pitchFamily="34" charset="0"/>
            </a:rPr>
            <a:t>Savannakhet</a:t>
          </a:r>
          <a:r>
            <a:rPr lang="en-US" sz="1200" b="0" dirty="0">
              <a:solidFill>
                <a:schemeClr val="tx1"/>
              </a:solidFill>
              <a:latin typeface="Arial" pitchFamily="34" charset="0"/>
              <a:cs typeface="Arial" pitchFamily="34" charset="0"/>
            </a:rPr>
            <a:t> </a:t>
          </a:r>
        </a:p>
      </cdr:txBody>
    </cdr:sp>
  </cdr:relSizeAnchor>
</c:userShapes>
</file>

<file path=ppt/drawings/drawing7.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198" rtl="0" eaLnBrk="1" latinLnBrk="0" hangingPunct="1">
      <a:defRPr sz="1200" kern="1200">
        <a:solidFill>
          <a:schemeClr val="tx1"/>
        </a:solidFill>
        <a:latin typeface="+mn-lt"/>
        <a:ea typeface="+mn-ea"/>
        <a:cs typeface="+mn-cs"/>
      </a:defRPr>
    </a:lvl1pPr>
    <a:lvl2pPr marL="455602" algn="l" defTabSz="911198" rtl="0" eaLnBrk="1" latinLnBrk="0" hangingPunct="1">
      <a:defRPr sz="1200" kern="1200">
        <a:solidFill>
          <a:schemeClr val="tx1"/>
        </a:solidFill>
        <a:latin typeface="+mn-lt"/>
        <a:ea typeface="+mn-ea"/>
        <a:cs typeface="+mn-cs"/>
      </a:defRPr>
    </a:lvl2pPr>
    <a:lvl3pPr marL="911198" algn="l" defTabSz="911198" rtl="0" eaLnBrk="1" latinLnBrk="0" hangingPunct="1">
      <a:defRPr sz="1200" kern="1200">
        <a:solidFill>
          <a:schemeClr val="tx1"/>
        </a:solidFill>
        <a:latin typeface="+mn-lt"/>
        <a:ea typeface="+mn-ea"/>
        <a:cs typeface="+mn-cs"/>
      </a:defRPr>
    </a:lvl3pPr>
    <a:lvl4pPr marL="1366798" algn="l" defTabSz="911198" rtl="0" eaLnBrk="1" latinLnBrk="0" hangingPunct="1">
      <a:defRPr sz="1200" kern="1200">
        <a:solidFill>
          <a:schemeClr val="tx1"/>
        </a:solidFill>
        <a:latin typeface="+mn-lt"/>
        <a:ea typeface="+mn-ea"/>
        <a:cs typeface="+mn-cs"/>
      </a:defRPr>
    </a:lvl4pPr>
    <a:lvl5pPr marL="1822369" algn="l" defTabSz="911198" rtl="0" eaLnBrk="1" latinLnBrk="0" hangingPunct="1">
      <a:defRPr sz="1200" kern="1200">
        <a:solidFill>
          <a:schemeClr val="tx1"/>
        </a:solidFill>
        <a:latin typeface="+mn-lt"/>
        <a:ea typeface="+mn-ea"/>
        <a:cs typeface="+mn-cs"/>
      </a:defRPr>
    </a:lvl5pPr>
    <a:lvl6pPr marL="2277987" algn="l" defTabSz="911198" rtl="0" eaLnBrk="1" latinLnBrk="0" hangingPunct="1">
      <a:defRPr sz="1200" kern="1200">
        <a:solidFill>
          <a:schemeClr val="tx1"/>
        </a:solidFill>
        <a:latin typeface="+mn-lt"/>
        <a:ea typeface="+mn-ea"/>
        <a:cs typeface="+mn-cs"/>
      </a:defRPr>
    </a:lvl6pPr>
    <a:lvl7pPr marL="2733597" algn="l" defTabSz="911198" rtl="0" eaLnBrk="1" latinLnBrk="0" hangingPunct="1">
      <a:defRPr sz="1200" kern="1200">
        <a:solidFill>
          <a:schemeClr val="tx1"/>
        </a:solidFill>
        <a:latin typeface="+mn-lt"/>
        <a:ea typeface="+mn-ea"/>
        <a:cs typeface="+mn-cs"/>
      </a:defRPr>
    </a:lvl7pPr>
    <a:lvl8pPr marL="3189179" algn="l" defTabSz="911198" rtl="0" eaLnBrk="1" latinLnBrk="0" hangingPunct="1">
      <a:defRPr sz="1200" kern="1200">
        <a:solidFill>
          <a:schemeClr val="tx1"/>
        </a:solidFill>
        <a:latin typeface="+mn-lt"/>
        <a:ea typeface="+mn-ea"/>
        <a:cs typeface="+mn-cs"/>
      </a:defRPr>
    </a:lvl8pPr>
    <a:lvl9pPr marL="3644752" algn="l" defTabSz="91119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128896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154356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21</a:t>
            </a:fld>
            <a:endParaRPr lang="en-US"/>
          </a:p>
        </p:txBody>
      </p:sp>
    </p:spTree>
    <p:extLst>
      <p:ext uri="{BB962C8B-B14F-4D97-AF65-F5344CB8AC3E}">
        <p14:creationId xmlns:p14="http://schemas.microsoft.com/office/powerpoint/2010/main" val="154356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22</a:t>
            </a:fld>
            <a:endParaRPr lang="en-US"/>
          </a:p>
        </p:txBody>
      </p:sp>
    </p:spTree>
    <p:extLst>
      <p:ext uri="{BB962C8B-B14F-4D97-AF65-F5344CB8AC3E}">
        <p14:creationId xmlns:p14="http://schemas.microsoft.com/office/powerpoint/2010/main" val="230381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33</a:t>
            </a:fld>
            <a:endParaRPr lang="en-US"/>
          </a:p>
        </p:txBody>
      </p:sp>
    </p:spTree>
    <p:extLst>
      <p:ext uri="{BB962C8B-B14F-4D97-AF65-F5344CB8AC3E}">
        <p14:creationId xmlns:p14="http://schemas.microsoft.com/office/powerpoint/2010/main" val="59226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35</a:t>
            </a:fld>
            <a:endParaRPr lang="en-US"/>
          </a:p>
        </p:txBody>
      </p:sp>
    </p:spTree>
    <p:extLst>
      <p:ext uri="{BB962C8B-B14F-4D97-AF65-F5344CB8AC3E}">
        <p14:creationId xmlns:p14="http://schemas.microsoft.com/office/powerpoint/2010/main" val="2150095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37</a:t>
            </a:fld>
            <a:endParaRPr lang="en-US"/>
          </a:p>
        </p:txBody>
      </p:sp>
    </p:spTree>
    <p:extLst>
      <p:ext uri="{BB962C8B-B14F-4D97-AF65-F5344CB8AC3E}">
        <p14:creationId xmlns:p14="http://schemas.microsoft.com/office/powerpoint/2010/main" val="1957255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38</a:t>
            </a:fld>
            <a:endParaRPr lang="en-US"/>
          </a:p>
        </p:txBody>
      </p:sp>
    </p:spTree>
    <p:extLst>
      <p:ext uri="{BB962C8B-B14F-4D97-AF65-F5344CB8AC3E}">
        <p14:creationId xmlns:p14="http://schemas.microsoft.com/office/powerpoint/2010/main" val="1957255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39</a:t>
            </a:fld>
            <a:endParaRPr lang="en-US"/>
          </a:p>
        </p:txBody>
      </p:sp>
    </p:spTree>
    <p:extLst>
      <p:ext uri="{BB962C8B-B14F-4D97-AF65-F5344CB8AC3E}">
        <p14:creationId xmlns:p14="http://schemas.microsoft.com/office/powerpoint/2010/main" val="714326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t>40</a:t>
            </a:fld>
            <a:endParaRPr lang="en-US"/>
          </a:p>
        </p:txBody>
      </p:sp>
    </p:spTree>
    <p:extLst>
      <p:ext uri="{BB962C8B-B14F-4D97-AF65-F5344CB8AC3E}">
        <p14:creationId xmlns:p14="http://schemas.microsoft.com/office/powerpoint/2010/main" val="160001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836518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36518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44</a:t>
            </a:fld>
            <a:endParaRPr lang="en-US"/>
          </a:p>
        </p:txBody>
      </p:sp>
    </p:spTree>
    <p:extLst>
      <p:ext uri="{BB962C8B-B14F-4D97-AF65-F5344CB8AC3E}">
        <p14:creationId xmlns:p14="http://schemas.microsoft.com/office/powerpoint/2010/main" val="4163369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45</a:t>
            </a:fld>
            <a:endParaRPr lang="en-US"/>
          </a:p>
        </p:txBody>
      </p:sp>
    </p:spTree>
    <p:extLst>
      <p:ext uri="{BB962C8B-B14F-4D97-AF65-F5344CB8AC3E}">
        <p14:creationId xmlns:p14="http://schemas.microsoft.com/office/powerpoint/2010/main" val="304884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0676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55</a:t>
            </a:fld>
            <a:endParaRPr lang="en-US"/>
          </a:p>
        </p:txBody>
      </p:sp>
    </p:spTree>
    <p:extLst>
      <p:ext uri="{BB962C8B-B14F-4D97-AF65-F5344CB8AC3E}">
        <p14:creationId xmlns:p14="http://schemas.microsoft.com/office/powerpoint/2010/main" val="3577670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26" name="Google Shape;526;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783579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175421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1288960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3003"/>
            <a:ext cx="8189383"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0"/>
            <a:ext cx="8191500" cy="638834"/>
          </a:xfrm>
          <a:prstGeom prst="rect">
            <a:avLst/>
          </a:prstGeom>
          <a:noFill/>
        </p:spPr>
        <p:txBody>
          <a:bodyPr lIns="99231" tIns="49628" rIns="99231" bIns="49628">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51"/>
            <a:ext cx="8191500" cy="500335"/>
          </a:xfrm>
          <a:prstGeom prst="rect">
            <a:avLst/>
          </a:prstGeom>
          <a:noFill/>
        </p:spPr>
        <p:txBody>
          <a:bodyPr lIns="99231" tIns="49628" rIns="99231" bIns="49628">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14" tIns="45564" rIns="91114" bIns="45564"/>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27590152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42072449"/>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52078448"/>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57" tIns="58525" rIns="117057" bIns="585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54480350"/>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20779115"/>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3267332"/>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57" tIns="58525" rIns="117057" bIns="585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57" tIns="58525" rIns="117057" bIns="585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5916907"/>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8"/>
            <a:ext cx="10198197" cy="788737"/>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57" tIns="58525" rIns="117057" bIns="585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57" tIns="58525" rIns="117057" bIns="585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7739374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07" tIns="58550" rIns="117107" bIns="58550">
            <a:normAutofit/>
          </a:bodyPr>
          <a:lstStyle>
            <a:lvl1pPr marL="683111" marR="0" indent="-683111" algn="l" defTabSz="117104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27" indent="0" algn="ctr">
              <a:buNone/>
              <a:defRPr>
                <a:solidFill>
                  <a:schemeClr val="tx1">
                    <a:tint val="75000"/>
                  </a:schemeClr>
                </a:solidFill>
              </a:defRPr>
            </a:lvl2pPr>
            <a:lvl3pPr marL="1171042" indent="0" algn="ctr">
              <a:buNone/>
              <a:defRPr>
                <a:solidFill>
                  <a:schemeClr val="tx1">
                    <a:tint val="75000"/>
                  </a:schemeClr>
                </a:solidFill>
              </a:defRPr>
            </a:lvl3pPr>
            <a:lvl4pPr marL="1756559" indent="0" algn="ctr">
              <a:buNone/>
              <a:defRPr>
                <a:solidFill>
                  <a:schemeClr val="tx1">
                    <a:tint val="75000"/>
                  </a:schemeClr>
                </a:solidFill>
              </a:defRPr>
            </a:lvl4pPr>
            <a:lvl5pPr marL="2342087" indent="0" algn="ctr">
              <a:buNone/>
              <a:defRPr>
                <a:solidFill>
                  <a:schemeClr val="tx1">
                    <a:tint val="75000"/>
                  </a:schemeClr>
                </a:solidFill>
              </a:defRPr>
            </a:lvl5pPr>
            <a:lvl6pPr marL="2927594" indent="0" algn="ctr">
              <a:buNone/>
              <a:defRPr>
                <a:solidFill>
                  <a:schemeClr val="tx1">
                    <a:tint val="75000"/>
                  </a:schemeClr>
                </a:solidFill>
              </a:defRPr>
            </a:lvl6pPr>
            <a:lvl7pPr marL="3513116" indent="0" algn="ctr">
              <a:buNone/>
              <a:defRPr>
                <a:solidFill>
                  <a:schemeClr val="tx1">
                    <a:tint val="75000"/>
                  </a:schemeClr>
                </a:solidFill>
              </a:defRPr>
            </a:lvl7pPr>
            <a:lvl8pPr marL="4098646" indent="0" algn="ctr">
              <a:buNone/>
              <a:defRPr>
                <a:solidFill>
                  <a:schemeClr val="tx1">
                    <a:tint val="75000"/>
                  </a:schemeClr>
                </a:solidFill>
              </a:defRPr>
            </a:lvl8pPr>
            <a:lvl9pPr marL="46841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9112422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16227809"/>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0910737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E48937A-904C-4118-B152-300674E06DA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73704897"/>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5492103"/>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89740829"/>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2865431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07" tIns="58550" rIns="117107" bIns="5855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16564249"/>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5"/>
            <a:ext cx="10198197" cy="788737"/>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07" tIns="58550" rIns="117107" bIns="5855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07" tIns="58550" rIns="117107" bIns="5855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8505988"/>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4633335"/>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4587745"/>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6010023"/>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868225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6061797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9BEDC76-90DC-4541-87AB-4B87E746170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62978475"/>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92054230"/>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90698549"/>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9"/>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5964270"/>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206191"/>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96263929"/>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9830035"/>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0141857"/>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74152919"/>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17285011"/>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63881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4E94CB41-8A67-4C4B-9CE9-3BBDCE5C302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626922"/>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0286892"/>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75302830"/>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750846"/>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513545993"/>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861007637"/>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85632600"/>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12244488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744423316"/>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591221235"/>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9ECC0A9-DC49-48B7-9FA5-2DC2289BE0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1547216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87AD653-1FF8-4FB3-B098-412B29F2800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218055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59E9DFA-C7C2-4FEC-B4C4-9DCECA9B63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9794281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8B62D6C-BC2E-4A62-934C-0415AC1A51D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9262605"/>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EECD07A-9B4F-4752-80BF-FB93B17D19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422113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E48937A-904C-4118-B152-300674E06DA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9884168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14" tIns="45564" rIns="91114" bIns="45564"/>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D9BEDC76-90DC-4541-87AB-4B87E746170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48036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4E94CB41-8A67-4C4B-9CE9-3BBDCE5C302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7930010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9ECC0A9-DC49-48B7-9FA5-2DC2289BE06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431635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A87AD653-1FF8-4FB3-B098-412B29F2800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140835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59E9DFA-C7C2-4FEC-B4C4-9DCECA9B63AD}"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4118977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78B62D6C-BC2E-4A62-934C-0415AC1A51D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2186567"/>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4EECD07A-9B4F-4752-80BF-FB93B17D190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91024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50043822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869605908"/>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64265729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95220993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7891599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29921519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112568097"/>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74464543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7607279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14" tIns="45564" rIns="91114" bIns="45564">
            <a:normAutofit/>
          </a:bodyPr>
          <a:lstStyle>
            <a:lvl1pPr marL="531515" marR="0" indent="-531515" algn="l" defTabSz="9111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602" indent="0" algn="ctr">
              <a:buNone/>
              <a:defRPr>
                <a:solidFill>
                  <a:schemeClr val="tx1">
                    <a:tint val="75000"/>
                  </a:schemeClr>
                </a:solidFill>
              </a:defRPr>
            </a:lvl2pPr>
            <a:lvl3pPr marL="911198" indent="0" algn="ctr">
              <a:buNone/>
              <a:defRPr>
                <a:solidFill>
                  <a:schemeClr val="tx1">
                    <a:tint val="75000"/>
                  </a:schemeClr>
                </a:solidFill>
              </a:defRPr>
            </a:lvl3pPr>
            <a:lvl4pPr marL="1366798" indent="0" algn="ctr">
              <a:buNone/>
              <a:defRPr>
                <a:solidFill>
                  <a:schemeClr val="tx1">
                    <a:tint val="75000"/>
                  </a:schemeClr>
                </a:solidFill>
              </a:defRPr>
            </a:lvl4pPr>
            <a:lvl5pPr marL="1822369" indent="0" algn="ctr">
              <a:buNone/>
              <a:defRPr>
                <a:solidFill>
                  <a:schemeClr val="tx1">
                    <a:tint val="75000"/>
                  </a:schemeClr>
                </a:solidFill>
              </a:defRPr>
            </a:lvl5pPr>
            <a:lvl6pPr marL="2277987" indent="0" algn="ctr">
              <a:buNone/>
              <a:defRPr>
                <a:solidFill>
                  <a:schemeClr val="tx1">
                    <a:tint val="75000"/>
                  </a:schemeClr>
                </a:solidFill>
              </a:defRPr>
            </a:lvl6pPr>
            <a:lvl7pPr marL="2733597" indent="0" algn="ctr">
              <a:buNone/>
              <a:defRPr>
                <a:solidFill>
                  <a:schemeClr val="tx1">
                    <a:tint val="75000"/>
                  </a:schemeClr>
                </a:solidFill>
              </a:defRPr>
            </a:lvl7pPr>
            <a:lvl8pPr marL="3189179" indent="0" algn="ctr">
              <a:buNone/>
              <a:defRPr>
                <a:solidFill>
                  <a:schemeClr val="tx1">
                    <a:tint val="75000"/>
                  </a:schemeClr>
                </a:solidFill>
              </a:defRPr>
            </a:lvl8pPr>
            <a:lvl9pPr marL="36447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8833047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22551708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90412658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59127919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1175290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058902902"/>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64965342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880569246"/>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9"/>
            <a:ext cx="10198197" cy="788737"/>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14" tIns="45564" rIns="91114" bIns="45564">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14" tIns="45564" rIns="91114" bIns="45564"/>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80578833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39"/>
        <p:cNvGrpSpPr/>
        <p:nvPr/>
      </p:nvGrpSpPr>
      <p:grpSpPr>
        <a:xfrm>
          <a:off x="0" y="0"/>
          <a:ext cx="0" cy="0"/>
          <a:chOff x="0" y="0"/>
          <a:chExt cx="0" cy="0"/>
        </a:xfrm>
      </p:grpSpPr>
      <p:sp>
        <p:nvSpPr>
          <p:cNvPr id="140" name="Google Shape;140;p23"/>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1" name="Google Shape;141;p23"/>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2" name="Google Shape;142;p23"/>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2612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3"/>
        <p:cNvGrpSpPr/>
        <p:nvPr/>
      </p:nvGrpSpPr>
      <p:grpSpPr>
        <a:xfrm>
          <a:off x="0" y="0"/>
          <a:ext cx="0" cy="0"/>
          <a:chOff x="0" y="0"/>
          <a:chExt cx="0" cy="0"/>
        </a:xfrm>
      </p:grpSpPr>
      <p:sp>
        <p:nvSpPr>
          <p:cNvPr id="144" name="Google Shape;144;p24"/>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45" name="Google Shape;145;p24"/>
          <p:cNvSpPr txBox="1">
            <a:spLocks noGrp="1"/>
          </p:cNvSpPr>
          <p:nvPr>
            <p:ph type="subTitle" idx="1"/>
          </p:nvPr>
        </p:nvSpPr>
        <p:spPr>
          <a:xfrm>
            <a:off x="660338" y="1978296"/>
            <a:ext cx="10769700" cy="3448055"/>
          </a:xfrm>
          <a:prstGeom prst="rect">
            <a:avLst/>
          </a:prstGeom>
          <a:noFill/>
          <a:ln>
            <a:noFill/>
          </a:ln>
        </p:spPr>
        <p:txBody>
          <a:bodyPr spcFirstLastPara="1" wrap="square" lIns="91099" tIns="45542" rIns="91099" bIns="45542"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146" name="Google Shape;146;p24"/>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47" name="Google Shape;147;p24"/>
          <p:cNvSpPr txBox="1">
            <a:spLocks noGrp="1"/>
          </p:cNvSpPr>
          <p:nvPr>
            <p:ph type="body" idx="2"/>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48" name="Google Shape;148;p24"/>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5347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149"/>
        <p:cNvGrpSpPr/>
        <p:nvPr/>
      </p:nvGrpSpPr>
      <p:grpSpPr>
        <a:xfrm>
          <a:off x="0" y="0"/>
          <a:ext cx="0" cy="0"/>
          <a:chOff x="0" y="0"/>
          <a:chExt cx="0" cy="0"/>
        </a:xfrm>
      </p:grpSpPr>
      <p:sp>
        <p:nvSpPr>
          <p:cNvPr id="150" name="Google Shape;150;p25"/>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1" name="Google Shape;151;p25"/>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2" name="Google Shape;152;p25"/>
          <p:cNvSpPr txBox="1">
            <a:spLocks noGrp="1"/>
          </p:cNvSpPr>
          <p:nvPr>
            <p:ph type="body" idx="1"/>
          </p:nvPr>
        </p:nvSpPr>
        <p:spPr>
          <a:xfrm>
            <a:off x="660338" y="1978289"/>
            <a:ext cx="107697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3" name="Google Shape;153;p25"/>
          <p:cNvSpPr txBox="1">
            <a:spLocks noGrp="1"/>
          </p:cNvSpPr>
          <p:nvPr>
            <p:ph type="body" idx="2"/>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4" name="Google Shape;154;p25"/>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8484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sp>
        <p:nvSpPr>
          <p:cNvPr id="156" name="Google Shape;156;p26"/>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57" name="Google Shape;157;p26"/>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58" name="Google Shape;158;p26"/>
          <p:cNvSpPr txBox="1">
            <a:spLocks noGrp="1"/>
          </p:cNvSpPr>
          <p:nvPr>
            <p:ph type="body" idx="1"/>
          </p:nvPr>
        </p:nvSpPr>
        <p:spPr>
          <a:xfrm>
            <a:off x="660335" y="1978289"/>
            <a:ext cx="52800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59" name="Google Shape;159;p26"/>
          <p:cNvSpPr txBox="1">
            <a:spLocks noGrp="1"/>
          </p:cNvSpPr>
          <p:nvPr>
            <p:ph type="body" idx="2"/>
          </p:nvPr>
        </p:nvSpPr>
        <p:spPr>
          <a:xfrm>
            <a:off x="6150037" y="1978289"/>
            <a:ext cx="5280000" cy="3448056"/>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0" name="Google Shape;160;p26"/>
          <p:cNvSpPr txBox="1">
            <a:spLocks noGrp="1"/>
          </p:cNvSpPr>
          <p:nvPr>
            <p:ph type="body" idx="3"/>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1" name="Google Shape;161;p26"/>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5719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2"/>
        <p:cNvGrpSpPr/>
        <p:nvPr/>
      </p:nvGrpSpPr>
      <p:grpSpPr>
        <a:xfrm>
          <a:off x="0" y="0"/>
          <a:ext cx="0" cy="0"/>
          <a:chOff x="0" y="0"/>
          <a:chExt cx="0" cy="0"/>
        </a:xfrm>
      </p:grpSpPr>
      <p:sp>
        <p:nvSpPr>
          <p:cNvPr id="163" name="Google Shape;163;p27"/>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64" name="Google Shape;164;p27"/>
          <p:cNvSpPr txBox="1">
            <a:spLocks noGrp="1"/>
          </p:cNvSpPr>
          <p:nvPr>
            <p:ph type="title"/>
          </p:nvPr>
        </p:nvSpPr>
        <p:spPr>
          <a:xfrm>
            <a:off x="226477" y="1571612"/>
            <a:ext cx="11203563" cy="504000"/>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65" name="Google Shape;165;p27"/>
          <p:cNvSpPr txBox="1">
            <a:spLocks noGrp="1"/>
          </p:cNvSpPr>
          <p:nvPr>
            <p:ph type="body" idx="1"/>
          </p:nvPr>
        </p:nvSpPr>
        <p:spPr>
          <a:xfrm>
            <a:off x="660335" y="2500313"/>
            <a:ext cx="5280000" cy="2926039"/>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6" name="Google Shape;166;p27"/>
          <p:cNvSpPr txBox="1">
            <a:spLocks noGrp="1"/>
          </p:cNvSpPr>
          <p:nvPr>
            <p:ph type="body" idx="2"/>
          </p:nvPr>
        </p:nvSpPr>
        <p:spPr>
          <a:xfrm>
            <a:off x="660335" y="1978289"/>
            <a:ext cx="5280000" cy="522000"/>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7" name="Google Shape;167;p27"/>
          <p:cNvSpPr txBox="1">
            <a:spLocks noGrp="1"/>
          </p:cNvSpPr>
          <p:nvPr>
            <p:ph type="body" idx="3"/>
          </p:nvPr>
        </p:nvSpPr>
        <p:spPr>
          <a:xfrm>
            <a:off x="6150037" y="2500313"/>
            <a:ext cx="5280000" cy="2926039"/>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4"/>
          </p:nvPr>
        </p:nvSpPr>
        <p:spPr>
          <a:xfrm>
            <a:off x="6150037" y="1978289"/>
            <a:ext cx="5280000" cy="522000"/>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5"/>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4269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1"/>
        <p:cNvGrpSpPr/>
        <p:nvPr/>
      </p:nvGrpSpPr>
      <p:grpSpPr>
        <a:xfrm>
          <a:off x="0" y="0"/>
          <a:ext cx="0" cy="0"/>
          <a:chOff x="0" y="0"/>
          <a:chExt cx="0" cy="0"/>
        </a:xfrm>
      </p:grpSpPr>
      <p:sp>
        <p:nvSpPr>
          <p:cNvPr id="172" name="Google Shape;172;p28"/>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3412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3"/>
        <p:cNvGrpSpPr/>
        <p:nvPr/>
      </p:nvGrpSpPr>
      <p:grpSpPr>
        <a:xfrm>
          <a:off x="0" y="0"/>
          <a:ext cx="0" cy="0"/>
          <a:chOff x="0" y="0"/>
          <a:chExt cx="0" cy="0"/>
        </a:xfrm>
      </p:grpSpPr>
      <p:sp>
        <p:nvSpPr>
          <p:cNvPr id="174" name="Google Shape;174;p29"/>
          <p:cNvSpPr/>
          <p:nvPr/>
        </p:nvSpPr>
        <p:spPr>
          <a:xfrm>
            <a:off x="0" y="1628777"/>
            <a:ext cx="239184" cy="649288"/>
          </a:xfrm>
          <a:prstGeom prst="rect">
            <a:avLst/>
          </a:prstGeom>
          <a:solidFill>
            <a:srgbClr val="C1001F"/>
          </a:solidFill>
          <a:ln>
            <a:noFill/>
          </a:ln>
        </p:spPr>
        <p:txBody>
          <a:bodyPr spcFirstLastPara="1" wrap="square" lIns="91099" tIns="45542" rIns="91099" bIns="45542" anchor="ctr" anchorCtr="0">
            <a:noAutofit/>
          </a:bodyPr>
          <a:lstStyle/>
          <a:p>
            <a:pPr marL="0" marR="0" lvl="0" indent="0" algn="ctr" rtl="0">
              <a:spcBef>
                <a:spcPts val="0"/>
              </a:spcBef>
              <a:spcAft>
                <a:spcPts val="0"/>
              </a:spcAft>
              <a:buNone/>
            </a:pPr>
            <a:r>
              <a:rPr lang="en-US" sz="2800">
                <a:solidFill>
                  <a:srgbClr val="FFFFFF"/>
                </a:solidFill>
                <a:latin typeface="Arial"/>
                <a:ea typeface="Arial"/>
                <a:cs typeface="Arial"/>
                <a:sym typeface="Arial"/>
              </a:rPr>
              <a:t> </a:t>
            </a:r>
            <a:endParaRPr sz="2800">
              <a:solidFill>
                <a:srgbClr val="FFFFFF"/>
              </a:solidFill>
              <a:latin typeface="Arial"/>
              <a:ea typeface="Arial"/>
              <a:cs typeface="Arial"/>
              <a:sym typeface="Arial"/>
            </a:endParaRPr>
          </a:p>
        </p:txBody>
      </p:sp>
      <p:sp>
        <p:nvSpPr>
          <p:cNvPr id="175" name="Google Shape;175;p29"/>
          <p:cNvSpPr txBox="1">
            <a:spLocks noGrp="1"/>
          </p:cNvSpPr>
          <p:nvPr>
            <p:ph type="title"/>
          </p:nvPr>
        </p:nvSpPr>
        <p:spPr>
          <a:xfrm>
            <a:off x="226476" y="1571612"/>
            <a:ext cx="4440765" cy="1214446"/>
          </a:xfrm>
          <a:prstGeom prst="rect">
            <a:avLst/>
          </a:prstGeom>
          <a:noFill/>
          <a:ln>
            <a:noFill/>
          </a:ln>
        </p:spPr>
        <p:txBody>
          <a:bodyPr spcFirstLastPara="1" wrap="square" lIns="91099" tIns="45542" rIns="91099" bIns="45542"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76" name="Google Shape;176;p29"/>
          <p:cNvSpPr txBox="1">
            <a:spLocks noGrp="1"/>
          </p:cNvSpPr>
          <p:nvPr>
            <p:ph type="body" idx="1"/>
          </p:nvPr>
        </p:nvSpPr>
        <p:spPr>
          <a:xfrm>
            <a:off x="4857741" y="1571613"/>
            <a:ext cx="6572296" cy="3854734"/>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6798" marR="0" lvl="2"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369" marR="0" lvl="3"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7987" marR="0" lvl="4"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7" name="Google Shape;177;p29"/>
          <p:cNvSpPr txBox="1">
            <a:spLocks noGrp="1"/>
          </p:cNvSpPr>
          <p:nvPr>
            <p:ph type="body" idx="2"/>
          </p:nvPr>
        </p:nvSpPr>
        <p:spPr>
          <a:xfrm>
            <a:off x="660339" y="2857496"/>
            <a:ext cx="4006905" cy="2571768"/>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8" name="Google Shape;178;p29"/>
          <p:cNvSpPr txBox="1">
            <a:spLocks noGrp="1"/>
          </p:cNvSpPr>
          <p:nvPr>
            <p:ph type="body" idx="3"/>
          </p:nvPr>
        </p:nvSpPr>
        <p:spPr>
          <a:xfrm>
            <a:off x="660339" y="5429267"/>
            <a:ext cx="10198196" cy="1288804"/>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79" name="Google Shape;179;p29"/>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098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4755612"/>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0"/>
        <p:cNvGrpSpPr/>
        <p:nvPr/>
      </p:nvGrpSpPr>
      <p:grpSpPr>
        <a:xfrm>
          <a:off x="0" y="0"/>
          <a:ext cx="0" cy="0"/>
          <a:chOff x="0" y="0"/>
          <a:chExt cx="0" cy="0"/>
        </a:xfrm>
      </p:grpSpPr>
      <p:sp>
        <p:nvSpPr>
          <p:cNvPr id="181" name="Google Shape;181;p30"/>
          <p:cNvSpPr txBox="1">
            <a:spLocks noGrp="1"/>
          </p:cNvSpPr>
          <p:nvPr>
            <p:ph type="body" idx="1"/>
          </p:nvPr>
        </p:nvSpPr>
        <p:spPr>
          <a:xfrm>
            <a:off x="660339" y="5929459"/>
            <a:ext cx="10198197" cy="788737"/>
          </a:xfrm>
          <a:prstGeom prst="rect">
            <a:avLst/>
          </a:prstGeom>
          <a:noFill/>
          <a:ln>
            <a:noFill/>
          </a:ln>
        </p:spPr>
        <p:txBody>
          <a:bodyPr spcFirstLastPara="1" wrap="square" lIns="91099" tIns="45542" rIns="91099" bIns="45542" anchor="b" anchorCtr="0"/>
          <a:lstStyle>
            <a:lvl1pPr marL="455602" marR="0" lvl="0" indent="-227810"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198" marR="0" lvl="1"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6798" marR="0" lvl="2"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369" marR="0" lvl="3"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7987" marR="0" lvl="4" indent="-272106"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2" name="Google Shape;182;p30"/>
          <p:cNvSpPr txBox="1">
            <a:spLocks noGrp="1"/>
          </p:cNvSpPr>
          <p:nvPr>
            <p:ph type="body" idx="2"/>
          </p:nvPr>
        </p:nvSpPr>
        <p:spPr>
          <a:xfrm>
            <a:off x="660338" y="1571615"/>
            <a:ext cx="10769700" cy="4000528"/>
          </a:xfrm>
          <a:prstGeom prst="rect">
            <a:avLst/>
          </a:prstGeom>
          <a:noFill/>
          <a:ln>
            <a:noFill/>
          </a:ln>
        </p:spPr>
        <p:txBody>
          <a:bodyPr spcFirstLastPara="1" wrap="square" lIns="91099" tIns="45542" rIns="91099" bIns="45542" anchor="t" anchorCtr="0"/>
          <a:lstStyle>
            <a:lvl1pPr marL="455602" marR="0" lvl="0" indent="-22781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3" name="Google Shape;183;p30"/>
          <p:cNvSpPr txBox="1">
            <a:spLocks noGrp="1"/>
          </p:cNvSpPr>
          <p:nvPr>
            <p:ph type="body" idx="3"/>
          </p:nvPr>
        </p:nvSpPr>
        <p:spPr>
          <a:xfrm>
            <a:off x="660333" y="5572140"/>
            <a:ext cx="10769704" cy="357190"/>
          </a:xfrm>
          <a:prstGeom prst="rect">
            <a:avLst/>
          </a:prstGeom>
          <a:noFill/>
          <a:ln>
            <a:noFill/>
          </a:ln>
        </p:spPr>
        <p:txBody>
          <a:bodyPr spcFirstLastPara="1" wrap="square" lIns="91099" tIns="45542" rIns="91099" bIns="45542" anchor="t" anchorCtr="0"/>
          <a:lstStyle>
            <a:lvl1pPr marL="455602" marR="0" lvl="0" indent="-227810"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198" marR="0" lvl="1"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6798" marR="0" lvl="2"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369" marR="0" lvl="3"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7987" marR="0" lvl="4" indent="-341698"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3597" marR="0" lvl="5"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89179" marR="0" lvl="6"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4752" marR="0" lvl="7"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0350" marR="0" lvl="8" indent="-354359"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84" name="Google Shape;184;p30"/>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60785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43" tIns="58413" rIns="116843" bIns="58413">
            <a:normAutofit/>
          </a:bodyPr>
          <a:lstStyle>
            <a:lvl1pPr marL="681529" marR="0" indent="-681529" algn="l" defTabSz="1168340"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180" indent="0" algn="ctr">
              <a:buNone/>
              <a:defRPr>
                <a:solidFill>
                  <a:schemeClr val="tx1">
                    <a:tint val="75000"/>
                  </a:schemeClr>
                </a:solidFill>
              </a:defRPr>
            </a:lvl2pPr>
            <a:lvl3pPr marL="1168340" indent="0" algn="ctr">
              <a:buNone/>
              <a:defRPr>
                <a:solidFill>
                  <a:schemeClr val="tx1">
                    <a:tint val="75000"/>
                  </a:schemeClr>
                </a:solidFill>
              </a:defRPr>
            </a:lvl3pPr>
            <a:lvl4pPr marL="1752475" indent="0" algn="ctr">
              <a:buNone/>
              <a:defRPr>
                <a:solidFill>
                  <a:schemeClr val="tx1">
                    <a:tint val="75000"/>
                  </a:schemeClr>
                </a:solidFill>
              </a:defRPr>
            </a:lvl4pPr>
            <a:lvl5pPr marL="2336659" indent="0" algn="ctr">
              <a:buNone/>
              <a:defRPr>
                <a:solidFill>
                  <a:schemeClr val="tx1">
                    <a:tint val="75000"/>
                  </a:schemeClr>
                </a:solidFill>
              </a:defRPr>
            </a:lvl5pPr>
            <a:lvl6pPr marL="2920825" indent="0" algn="ctr">
              <a:buNone/>
              <a:defRPr>
                <a:solidFill>
                  <a:schemeClr val="tx1">
                    <a:tint val="75000"/>
                  </a:schemeClr>
                </a:solidFill>
              </a:defRPr>
            </a:lvl6pPr>
            <a:lvl7pPr marL="3504944" indent="0" algn="ctr">
              <a:buNone/>
              <a:defRPr>
                <a:solidFill>
                  <a:schemeClr val="tx1">
                    <a:tint val="75000"/>
                  </a:schemeClr>
                </a:solidFill>
              </a:defRPr>
            </a:lvl7pPr>
            <a:lvl8pPr marL="4089152" indent="0" algn="ctr">
              <a:buNone/>
              <a:defRPr>
                <a:solidFill>
                  <a:schemeClr val="tx1">
                    <a:tint val="75000"/>
                  </a:schemeClr>
                </a:solidFill>
              </a:defRPr>
            </a:lvl8pPr>
            <a:lvl9pPr marL="46733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5318080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8643268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994128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43" tIns="58413" rIns="116843" bIns="584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18905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994462449"/>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89659529"/>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43" tIns="58413" rIns="116843" bIns="58413" anchor="ctr"/>
          <a:lstStyle/>
          <a:p>
            <a:pPr algn="ctr" defTabSz="1168340">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43" tIns="58413" rIns="116843" bIns="584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43" tIns="58413" rIns="116843" bIns="584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43" tIns="58413" rIns="116843" bIns="584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17277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116843" tIns="58413" rIns="116843" bIns="584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43" tIns="58413" rIns="116843" bIns="584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43" tIns="58413" rIns="116843" bIns="584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9426275"/>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66" tIns="58425" rIns="116866" bIns="58425">
            <a:normAutofit/>
          </a:bodyPr>
          <a:lstStyle>
            <a:lvl1pPr marL="681666" marR="0" indent="-681666" algn="l" defTabSz="116857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296" indent="0" algn="ctr">
              <a:buNone/>
              <a:defRPr>
                <a:solidFill>
                  <a:schemeClr val="tx1">
                    <a:tint val="75000"/>
                  </a:schemeClr>
                </a:solidFill>
              </a:defRPr>
            </a:lvl2pPr>
            <a:lvl3pPr marL="1168572" indent="0" algn="ctr">
              <a:buNone/>
              <a:defRPr>
                <a:solidFill>
                  <a:schemeClr val="tx1">
                    <a:tint val="75000"/>
                  </a:schemeClr>
                </a:solidFill>
              </a:defRPr>
            </a:lvl3pPr>
            <a:lvl4pPr marL="1752825" indent="0" algn="ctr">
              <a:buNone/>
              <a:defRPr>
                <a:solidFill>
                  <a:schemeClr val="tx1">
                    <a:tint val="75000"/>
                  </a:schemeClr>
                </a:solidFill>
              </a:defRPr>
            </a:lvl4pPr>
            <a:lvl5pPr marL="2337127" indent="0" algn="ctr">
              <a:buNone/>
              <a:defRPr>
                <a:solidFill>
                  <a:schemeClr val="tx1">
                    <a:tint val="75000"/>
                  </a:schemeClr>
                </a:solidFill>
              </a:defRPr>
            </a:lvl5pPr>
            <a:lvl6pPr marL="2921409" indent="0" algn="ctr">
              <a:buNone/>
              <a:defRPr>
                <a:solidFill>
                  <a:schemeClr val="tx1">
                    <a:tint val="75000"/>
                  </a:schemeClr>
                </a:solidFill>
              </a:defRPr>
            </a:lvl6pPr>
            <a:lvl7pPr marL="3505648" indent="0" algn="ctr">
              <a:buNone/>
              <a:defRPr>
                <a:solidFill>
                  <a:schemeClr val="tx1">
                    <a:tint val="75000"/>
                  </a:schemeClr>
                </a:solidFill>
              </a:defRPr>
            </a:lvl7pPr>
            <a:lvl8pPr marL="4089971" indent="0" algn="ctr">
              <a:buNone/>
              <a:defRPr>
                <a:solidFill>
                  <a:schemeClr val="tx1">
                    <a:tint val="75000"/>
                  </a:schemeClr>
                </a:solidFill>
              </a:defRPr>
            </a:lvl8pPr>
            <a:lvl9pPr marL="467424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457121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14" tIns="45564" rIns="91114" bIns="45564"/>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263065059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17509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22995519"/>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66" tIns="58425" rIns="116866" bIns="5842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96848617"/>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3317066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54608548"/>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66" tIns="58425" rIns="116866" bIns="58425" anchor="ctr"/>
          <a:lstStyle/>
          <a:p>
            <a:pPr algn="ctr" defTabSz="116857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66" tIns="58425" rIns="116866" bIns="5842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66" tIns="58425" rIns="116866" bIns="5842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66" tIns="58425" rIns="116866" bIns="5842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62650260"/>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8"/>
            <a:ext cx="10198197" cy="788737"/>
          </a:xfrm>
          <a:prstGeom prst="rect">
            <a:avLst/>
          </a:prstGeom>
        </p:spPr>
        <p:txBody>
          <a:bodyPr lIns="116866" tIns="58425" rIns="116866" bIns="584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66" tIns="58425" rIns="116866" bIns="5842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66" tIns="58425" rIns="116866" bIns="5842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7703278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98" tIns="58441" rIns="116898" bIns="58441">
            <a:normAutofit/>
          </a:bodyPr>
          <a:lstStyle>
            <a:lvl1pPr marL="681857" marR="0" indent="-681857" algn="l" defTabSz="1168897"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59" indent="0" algn="ctr">
              <a:buNone/>
              <a:defRPr>
                <a:solidFill>
                  <a:schemeClr val="tx1">
                    <a:tint val="75000"/>
                  </a:schemeClr>
                </a:solidFill>
              </a:defRPr>
            </a:lvl2pPr>
            <a:lvl3pPr marL="1168897" indent="0" algn="ctr">
              <a:buNone/>
              <a:defRPr>
                <a:solidFill>
                  <a:schemeClr val="tx1">
                    <a:tint val="75000"/>
                  </a:schemeClr>
                </a:solidFill>
              </a:defRPr>
            </a:lvl3pPr>
            <a:lvl4pPr marL="1753318" indent="0" algn="ctr">
              <a:buNone/>
              <a:defRPr>
                <a:solidFill>
                  <a:schemeClr val="tx1">
                    <a:tint val="75000"/>
                  </a:schemeClr>
                </a:solidFill>
              </a:defRPr>
            </a:lvl4pPr>
            <a:lvl5pPr marL="2337782" indent="0" algn="ctr">
              <a:buNone/>
              <a:defRPr>
                <a:solidFill>
                  <a:schemeClr val="tx1">
                    <a:tint val="75000"/>
                  </a:schemeClr>
                </a:solidFill>
              </a:defRPr>
            </a:lvl5pPr>
            <a:lvl6pPr marL="2922225" indent="0" algn="ctr">
              <a:buNone/>
              <a:defRPr>
                <a:solidFill>
                  <a:schemeClr val="tx1">
                    <a:tint val="75000"/>
                  </a:schemeClr>
                </a:solidFill>
              </a:defRPr>
            </a:lvl6pPr>
            <a:lvl7pPr marL="3506635" indent="0" algn="ctr">
              <a:buNone/>
              <a:defRPr>
                <a:solidFill>
                  <a:schemeClr val="tx1">
                    <a:tint val="75000"/>
                  </a:schemeClr>
                </a:solidFill>
              </a:defRPr>
            </a:lvl7pPr>
            <a:lvl8pPr marL="4091116" indent="0" algn="ctr">
              <a:buNone/>
              <a:defRPr>
                <a:solidFill>
                  <a:schemeClr val="tx1">
                    <a:tint val="75000"/>
                  </a:schemeClr>
                </a:solidFill>
              </a:defRPr>
            </a:lvl8pPr>
            <a:lvl9pPr marL="467555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7111437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7675413"/>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99263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401994687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98" tIns="58441" rIns="116898" bIns="5844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9837929"/>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6855967"/>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82878780"/>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98" tIns="58441" rIns="116898" bIns="58441" anchor="ctr"/>
          <a:lstStyle/>
          <a:p>
            <a:pPr algn="ctr" defTabSz="1168897">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98" tIns="58441" rIns="116898" bIns="5844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98" tIns="58441" rIns="116898" bIns="5844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98" tIns="58441" rIns="116898" bIns="5844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76017184"/>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0"/>
            <a:ext cx="10198197" cy="788737"/>
          </a:xfrm>
          <a:prstGeom prst="rect">
            <a:avLst/>
          </a:prstGeom>
        </p:spPr>
        <p:txBody>
          <a:bodyPr lIns="116898" tIns="58441" rIns="116898" bIns="5844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98" tIns="58441" rIns="116898" bIns="5844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98" tIns="58441" rIns="116898" bIns="5844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21616183"/>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30" tIns="58458" rIns="116930" bIns="58458">
            <a:normAutofit/>
          </a:bodyPr>
          <a:lstStyle>
            <a:lvl1pPr marL="682048" marR="0" indent="-682048" algn="l" defTabSz="116922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621" indent="0" algn="ctr">
              <a:buNone/>
              <a:defRPr>
                <a:solidFill>
                  <a:schemeClr val="tx1">
                    <a:tint val="75000"/>
                  </a:schemeClr>
                </a:solidFill>
              </a:defRPr>
            </a:lvl2pPr>
            <a:lvl3pPr marL="1169222" indent="0" algn="ctr">
              <a:buNone/>
              <a:defRPr>
                <a:solidFill>
                  <a:schemeClr val="tx1">
                    <a:tint val="75000"/>
                  </a:schemeClr>
                </a:solidFill>
              </a:defRPr>
            </a:lvl3pPr>
            <a:lvl4pPr marL="1753812" indent="0" algn="ctr">
              <a:buNone/>
              <a:defRPr>
                <a:solidFill>
                  <a:schemeClr val="tx1">
                    <a:tint val="75000"/>
                  </a:schemeClr>
                </a:solidFill>
              </a:defRPr>
            </a:lvl4pPr>
            <a:lvl5pPr marL="2338437" indent="0" algn="ctr">
              <a:buNone/>
              <a:defRPr>
                <a:solidFill>
                  <a:schemeClr val="tx1">
                    <a:tint val="75000"/>
                  </a:schemeClr>
                </a:solidFill>
              </a:defRPr>
            </a:lvl5pPr>
            <a:lvl6pPr marL="2923042" indent="0" algn="ctr">
              <a:buNone/>
              <a:defRPr>
                <a:solidFill>
                  <a:schemeClr val="tx1">
                    <a:tint val="75000"/>
                  </a:schemeClr>
                </a:solidFill>
              </a:defRPr>
            </a:lvl6pPr>
            <a:lvl7pPr marL="3507621" indent="0" algn="ctr">
              <a:buNone/>
              <a:defRPr>
                <a:solidFill>
                  <a:schemeClr val="tx1">
                    <a:tint val="75000"/>
                  </a:schemeClr>
                </a:solidFill>
              </a:defRPr>
            </a:lvl7pPr>
            <a:lvl8pPr marL="4092262" indent="0" algn="ctr">
              <a:buNone/>
              <a:defRPr>
                <a:solidFill>
                  <a:schemeClr val="tx1">
                    <a:tint val="75000"/>
                  </a:schemeClr>
                </a:solidFill>
              </a:defRPr>
            </a:lvl8pPr>
            <a:lvl9pPr marL="46768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255599"/>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305749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6955823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30" tIns="58458" rIns="116930" bIns="5845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9134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7204259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945858585"/>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251029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30" tIns="58458" rIns="116930" bIns="58458" anchor="ctr"/>
          <a:lstStyle/>
          <a:p>
            <a:pPr algn="ctr" defTabSz="116922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30" tIns="58458" rIns="116930" bIns="5845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30" tIns="58458" rIns="116930" bIns="5845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30" tIns="58458" rIns="116930" bIns="5845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587423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2"/>
            <a:ext cx="10198197" cy="788737"/>
          </a:xfrm>
          <a:prstGeom prst="rect">
            <a:avLst/>
          </a:prstGeom>
        </p:spPr>
        <p:txBody>
          <a:bodyPr lIns="116930" tIns="58458" rIns="116930" bIns="5845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30" tIns="58458" rIns="116930" bIns="5845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30" tIns="58458" rIns="116930" bIns="5845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476285"/>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6" tIns="58477" rIns="116966" bIns="58477">
            <a:normAutofit/>
          </a:bodyPr>
          <a:lstStyle>
            <a:lvl1pPr marL="682266" marR="0" indent="-682266" algn="l" defTabSz="11695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06" indent="0" algn="ctr">
              <a:buNone/>
              <a:defRPr>
                <a:solidFill>
                  <a:schemeClr val="tx1">
                    <a:tint val="75000"/>
                  </a:schemeClr>
                </a:solidFill>
              </a:defRPr>
            </a:lvl2pPr>
            <a:lvl3pPr marL="1169593" indent="0" algn="ctr">
              <a:buNone/>
              <a:defRPr>
                <a:solidFill>
                  <a:schemeClr val="tx1">
                    <a:tint val="75000"/>
                  </a:schemeClr>
                </a:solidFill>
              </a:defRPr>
            </a:lvl3pPr>
            <a:lvl4pPr marL="1754375" indent="0" algn="ctr">
              <a:buNone/>
              <a:defRPr>
                <a:solidFill>
                  <a:schemeClr val="tx1">
                    <a:tint val="75000"/>
                  </a:schemeClr>
                </a:solidFill>
              </a:defRPr>
            </a:lvl4pPr>
            <a:lvl5pPr marL="2339186" indent="0" algn="ctr">
              <a:buNone/>
              <a:defRPr>
                <a:solidFill>
                  <a:schemeClr val="tx1">
                    <a:tint val="75000"/>
                  </a:schemeClr>
                </a:solidFill>
              </a:defRPr>
            </a:lvl5pPr>
            <a:lvl6pPr marL="2923975" indent="0" algn="ctr">
              <a:buNone/>
              <a:defRPr>
                <a:solidFill>
                  <a:schemeClr val="tx1">
                    <a:tint val="75000"/>
                  </a:schemeClr>
                </a:solidFill>
              </a:defRPr>
            </a:lvl6pPr>
            <a:lvl7pPr marL="3508748" indent="0" algn="ctr">
              <a:buNone/>
              <a:defRPr>
                <a:solidFill>
                  <a:schemeClr val="tx1">
                    <a:tint val="75000"/>
                  </a:schemeClr>
                </a:solidFill>
              </a:defRPr>
            </a:lvl7pPr>
            <a:lvl8pPr marL="4093571" indent="0" algn="ctr">
              <a:buNone/>
              <a:defRPr>
                <a:solidFill>
                  <a:schemeClr val="tx1">
                    <a:tint val="75000"/>
                  </a:schemeClr>
                </a:solidFill>
              </a:defRPr>
            </a:lvl8pPr>
            <a:lvl9pPr marL="467836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95365503"/>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57198565"/>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33244751"/>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8989002"/>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7725222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7692020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6" tIns="58477" rIns="116966" bIns="584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13260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14" tIns="45564" rIns="91114" bIns="45564">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14" tIns="45564" rIns="91114" bIns="45564">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14" tIns="45564" rIns="91114" bIns="45564"/>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14" tIns="45564" rIns="91114" bIns="45564"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45257195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2"/>
            <a:ext cx="10198197" cy="788737"/>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6" tIns="58477" rIns="116966" bIns="584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6" tIns="58477" rIns="116966" bIns="584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383940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265601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41705227"/>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7690845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45184886"/>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219419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7553964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1956741"/>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68022269"/>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7" tIns="58525" rIns="117057" bIns="58525" anchor="ctr"/>
          <a:lstStyle/>
          <a:p>
            <a:pPr algn="ctr" defTabSz="117052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57" tIns="58525" rIns="117057" bIns="58525">
            <a:normAutofit/>
          </a:bodyPr>
          <a:lstStyle>
            <a:lvl1pPr marL="682811" marR="0" indent="-682811" algn="l" defTabSz="117052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71" indent="0" algn="ctr">
              <a:buNone/>
              <a:defRPr>
                <a:solidFill>
                  <a:schemeClr val="tx1">
                    <a:tint val="75000"/>
                  </a:schemeClr>
                </a:solidFill>
              </a:defRPr>
            </a:lvl2pPr>
            <a:lvl3pPr marL="1170525" indent="0" algn="ctr">
              <a:buNone/>
              <a:defRPr>
                <a:solidFill>
                  <a:schemeClr val="tx1">
                    <a:tint val="75000"/>
                  </a:schemeClr>
                </a:solidFill>
              </a:defRPr>
            </a:lvl3pPr>
            <a:lvl4pPr marL="1755785" indent="0" algn="ctr">
              <a:buNone/>
              <a:defRPr>
                <a:solidFill>
                  <a:schemeClr val="tx1">
                    <a:tint val="75000"/>
                  </a:schemeClr>
                </a:solidFill>
              </a:defRPr>
            </a:lvl4pPr>
            <a:lvl5pPr marL="2341058" indent="0" algn="ctr">
              <a:buNone/>
              <a:defRPr>
                <a:solidFill>
                  <a:schemeClr val="tx1">
                    <a:tint val="75000"/>
                  </a:schemeClr>
                </a:solidFill>
              </a:defRPr>
            </a:lvl5pPr>
            <a:lvl6pPr marL="2926309" indent="0" algn="ctr">
              <a:buNone/>
              <a:defRPr>
                <a:solidFill>
                  <a:schemeClr val="tx1">
                    <a:tint val="75000"/>
                  </a:schemeClr>
                </a:solidFill>
              </a:defRPr>
            </a:lvl6pPr>
            <a:lvl7pPr marL="3511566" indent="0" algn="ctr">
              <a:buNone/>
              <a:defRPr>
                <a:solidFill>
                  <a:schemeClr val="tx1">
                    <a:tint val="75000"/>
                  </a:schemeClr>
                </a:solidFill>
              </a:defRPr>
            </a:lvl7pPr>
            <a:lvl8pPr marL="4096843" indent="0" algn="ctr">
              <a:buNone/>
              <a:defRPr>
                <a:solidFill>
                  <a:schemeClr val="tx1">
                    <a:tint val="75000"/>
                  </a:schemeClr>
                </a:solidFill>
              </a:defRPr>
            </a:lvl8pPr>
            <a:lvl9pPr marL="46821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57" tIns="58525" rIns="117057" bIns="5852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7" tIns="58525" rIns="117057" bIns="5852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90883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7.png"/><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7.png"/><Relationship Id="rId5" Type="http://schemas.openxmlformats.org/officeDocument/2006/relationships/slideLayout" Target="../slideLayouts/slideLayout119.xml"/><Relationship Id="rId10" Type="http://schemas.openxmlformats.org/officeDocument/2006/relationships/image" Target="../media/image6.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4.png"/><Relationship Id="rId5" Type="http://schemas.openxmlformats.org/officeDocument/2006/relationships/slideLayout" Target="../slideLayouts/slideLayout135.xml"/><Relationship Id="rId10" Type="http://schemas.openxmlformats.org/officeDocument/2006/relationships/image" Target="../media/image3.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sp>
        <p:nvSpPr>
          <p:cNvPr id="14" name="TextBox 13"/>
          <p:cNvSpPr txBox="1"/>
          <p:nvPr/>
        </p:nvSpPr>
        <p:spPr>
          <a:xfrm>
            <a:off x="9340851" y="6508811"/>
            <a:ext cx="2286000" cy="284891"/>
          </a:xfrm>
          <a:prstGeom prst="rect">
            <a:avLst/>
          </a:prstGeom>
          <a:noFill/>
        </p:spPr>
        <p:txBody>
          <a:bodyPr lIns="99231" tIns="49628" rIns="99231" bIns="49628">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8"/>
            <a:ext cx="723900" cy="365125"/>
          </a:xfrm>
          <a:prstGeom prst="rect">
            <a:avLst/>
          </a:prstGeom>
        </p:spPr>
        <p:txBody>
          <a:bodyPr vert="horz" lIns="116898" tIns="58441" rIns="116898" bIns="5844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97">
              <a:defRPr/>
            </a:pPr>
            <a:fld id="{79C0BFF6-9B14-4446-AF07-628EFEB400B0}" type="slidenum">
              <a:rPr lang="th-TH" smtClean="0">
                <a:solidFill>
                  <a:prstClr val="black">
                    <a:tint val="75000"/>
                  </a:prstClr>
                </a:solidFill>
              </a:rPr>
              <a:pPr defTabSz="1168897">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78" tIns="63640" rIns="127278" bIns="6364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97"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7" y="800131"/>
            <a:ext cx="4948767" cy="559410"/>
          </a:xfrm>
          <a:prstGeom prst="rect">
            <a:avLst/>
          </a:prstGeom>
          <a:noFill/>
        </p:spPr>
        <p:txBody>
          <a:bodyPr lIns="127278" tIns="63640" rIns="127278" bIns="63640">
            <a:spAutoFit/>
          </a:bodyPr>
          <a:lstStyle/>
          <a:p>
            <a:pPr defTabSz="1168897">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78" tIns="63640" rIns="127278" bIns="63640" anchor="ctr"/>
          <a:lstStyle/>
          <a:p>
            <a:pPr algn="ctr" defTabSz="1168897">
              <a:defRPr/>
            </a:pPr>
            <a:endParaRPr lang="th-TH" sz="3600" dirty="0">
              <a:solidFill>
                <a:prstClr val="white"/>
              </a:solidFill>
            </a:endParaRPr>
          </a:p>
        </p:txBody>
      </p:sp>
      <p:sp>
        <p:nvSpPr>
          <p:cNvPr id="12" name="TextBox 11"/>
          <p:cNvSpPr txBox="1"/>
          <p:nvPr/>
        </p:nvSpPr>
        <p:spPr>
          <a:xfrm>
            <a:off x="9290163" y="301665"/>
            <a:ext cx="2220383" cy="518133"/>
          </a:xfrm>
          <a:prstGeom prst="rect">
            <a:avLst/>
          </a:prstGeom>
          <a:noFill/>
          <a:effectLst>
            <a:outerShdw blurRad="50800" dist="38100" dir="5400000" algn="t" rotWithShape="0">
              <a:prstClr val="black">
                <a:alpha val="40000"/>
              </a:prstClr>
            </a:outerShdw>
          </a:effectLst>
        </p:spPr>
        <p:txBody>
          <a:bodyPr lIns="116898" tIns="58441" rIns="116898" bIns="58441">
            <a:spAutoFit/>
          </a:bodyPr>
          <a:lstStyle/>
          <a:p>
            <a:pPr algn="r" defTabSz="1168897">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85571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59" algn="ctr" rtl="0" fontAlgn="base">
        <a:spcBef>
          <a:spcPct val="0"/>
        </a:spcBef>
        <a:spcAft>
          <a:spcPct val="0"/>
        </a:spcAft>
        <a:defRPr sz="5600">
          <a:solidFill>
            <a:schemeClr val="tx1"/>
          </a:solidFill>
          <a:latin typeface="Arial" pitchFamily="34" charset="0"/>
          <a:cs typeface="Cordia New" pitchFamily="34" charset="-34"/>
        </a:defRPr>
      </a:lvl6pPr>
      <a:lvl7pPr marL="1168897" algn="ctr" rtl="0" fontAlgn="base">
        <a:spcBef>
          <a:spcPct val="0"/>
        </a:spcBef>
        <a:spcAft>
          <a:spcPct val="0"/>
        </a:spcAft>
        <a:defRPr sz="5600">
          <a:solidFill>
            <a:schemeClr val="tx1"/>
          </a:solidFill>
          <a:latin typeface="Arial" pitchFamily="34" charset="0"/>
          <a:cs typeface="Cordia New" pitchFamily="34" charset="-34"/>
        </a:defRPr>
      </a:lvl7pPr>
      <a:lvl8pPr marL="1753318" algn="ctr" rtl="0" fontAlgn="base">
        <a:spcBef>
          <a:spcPct val="0"/>
        </a:spcBef>
        <a:spcAft>
          <a:spcPct val="0"/>
        </a:spcAft>
        <a:defRPr sz="5600">
          <a:solidFill>
            <a:schemeClr val="tx1"/>
          </a:solidFill>
          <a:latin typeface="Arial" pitchFamily="34" charset="0"/>
          <a:cs typeface="Cordia New" pitchFamily="34" charset="-34"/>
        </a:defRPr>
      </a:lvl8pPr>
      <a:lvl9pPr marL="233778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12" indent="-4383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09" indent="-3653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086" indent="-29223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553"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010" indent="-29223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457"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892"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336"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744" indent="-292234" algn="l" defTabSz="116889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97" rtl="0" eaLnBrk="1" latinLnBrk="0" hangingPunct="1">
        <a:defRPr sz="3600" kern="1200">
          <a:solidFill>
            <a:schemeClr val="tx1"/>
          </a:solidFill>
          <a:latin typeface="+mn-lt"/>
          <a:ea typeface="+mn-ea"/>
          <a:cs typeface="+mn-cs"/>
        </a:defRPr>
      </a:lvl1pPr>
      <a:lvl2pPr marL="584459" algn="l" defTabSz="1168897" rtl="0" eaLnBrk="1" latinLnBrk="0" hangingPunct="1">
        <a:defRPr sz="3600" kern="1200">
          <a:solidFill>
            <a:schemeClr val="tx1"/>
          </a:solidFill>
          <a:latin typeface="+mn-lt"/>
          <a:ea typeface="+mn-ea"/>
          <a:cs typeface="+mn-cs"/>
        </a:defRPr>
      </a:lvl2pPr>
      <a:lvl3pPr marL="1168897" algn="l" defTabSz="1168897" rtl="0" eaLnBrk="1" latinLnBrk="0" hangingPunct="1">
        <a:defRPr sz="3600" kern="1200">
          <a:solidFill>
            <a:schemeClr val="tx1"/>
          </a:solidFill>
          <a:latin typeface="+mn-lt"/>
          <a:ea typeface="+mn-ea"/>
          <a:cs typeface="+mn-cs"/>
        </a:defRPr>
      </a:lvl3pPr>
      <a:lvl4pPr marL="1753318" algn="l" defTabSz="1168897" rtl="0" eaLnBrk="1" latinLnBrk="0" hangingPunct="1">
        <a:defRPr sz="3600" kern="1200">
          <a:solidFill>
            <a:schemeClr val="tx1"/>
          </a:solidFill>
          <a:latin typeface="+mn-lt"/>
          <a:ea typeface="+mn-ea"/>
          <a:cs typeface="+mn-cs"/>
        </a:defRPr>
      </a:lvl4pPr>
      <a:lvl5pPr marL="2337782" algn="l" defTabSz="1168897" rtl="0" eaLnBrk="1" latinLnBrk="0" hangingPunct="1">
        <a:defRPr sz="3600" kern="1200">
          <a:solidFill>
            <a:schemeClr val="tx1"/>
          </a:solidFill>
          <a:latin typeface="+mn-lt"/>
          <a:ea typeface="+mn-ea"/>
          <a:cs typeface="+mn-cs"/>
        </a:defRPr>
      </a:lvl5pPr>
      <a:lvl6pPr marL="2922225" algn="l" defTabSz="1168897" rtl="0" eaLnBrk="1" latinLnBrk="0" hangingPunct="1">
        <a:defRPr sz="3600" kern="1200">
          <a:solidFill>
            <a:schemeClr val="tx1"/>
          </a:solidFill>
          <a:latin typeface="+mn-lt"/>
          <a:ea typeface="+mn-ea"/>
          <a:cs typeface="+mn-cs"/>
        </a:defRPr>
      </a:lvl6pPr>
      <a:lvl7pPr marL="3506635" algn="l" defTabSz="1168897" rtl="0" eaLnBrk="1" latinLnBrk="0" hangingPunct="1">
        <a:defRPr sz="3600" kern="1200">
          <a:solidFill>
            <a:schemeClr val="tx1"/>
          </a:solidFill>
          <a:latin typeface="+mn-lt"/>
          <a:ea typeface="+mn-ea"/>
          <a:cs typeface="+mn-cs"/>
        </a:defRPr>
      </a:lvl7pPr>
      <a:lvl8pPr marL="4091116" algn="l" defTabSz="1168897" rtl="0" eaLnBrk="1" latinLnBrk="0" hangingPunct="1">
        <a:defRPr sz="3600" kern="1200">
          <a:solidFill>
            <a:schemeClr val="tx1"/>
          </a:solidFill>
          <a:latin typeface="+mn-lt"/>
          <a:ea typeface="+mn-ea"/>
          <a:cs typeface="+mn-cs"/>
        </a:defRPr>
      </a:lvl8pPr>
      <a:lvl9pPr marL="4675559" algn="l" defTabSz="1168897"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9"/>
            <a:ext cx="723900" cy="365125"/>
          </a:xfrm>
          <a:prstGeom prst="rect">
            <a:avLst/>
          </a:prstGeom>
        </p:spPr>
        <p:txBody>
          <a:bodyPr vert="horz" lIns="116930" tIns="58458" rIns="116930" bIns="5845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222">
              <a:defRPr/>
            </a:pPr>
            <a:fld id="{79C0BFF6-9B14-4446-AF07-628EFEB400B0}" type="slidenum">
              <a:rPr lang="th-TH" smtClean="0">
                <a:solidFill>
                  <a:prstClr val="black">
                    <a:tint val="75000"/>
                  </a:prstClr>
                </a:solidFill>
              </a:rPr>
              <a:pPr defTabSz="116922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14" tIns="63658" rIns="127314" bIns="636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22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7" y="800134"/>
            <a:ext cx="4948767" cy="559447"/>
          </a:xfrm>
          <a:prstGeom prst="rect">
            <a:avLst/>
          </a:prstGeom>
          <a:noFill/>
        </p:spPr>
        <p:txBody>
          <a:bodyPr lIns="127314" tIns="63658" rIns="127314" bIns="63658">
            <a:spAutoFit/>
          </a:bodyPr>
          <a:lstStyle/>
          <a:p>
            <a:pPr defTabSz="116922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14" tIns="63658" rIns="127314" bIns="63658" anchor="ctr"/>
          <a:lstStyle/>
          <a:p>
            <a:pPr algn="ctr" defTabSz="1169222">
              <a:defRPr/>
            </a:pPr>
            <a:endParaRPr lang="th-TH" sz="3600" dirty="0">
              <a:solidFill>
                <a:prstClr val="white"/>
              </a:solidFill>
            </a:endParaRPr>
          </a:p>
        </p:txBody>
      </p:sp>
      <p:sp>
        <p:nvSpPr>
          <p:cNvPr id="12" name="TextBox 11"/>
          <p:cNvSpPr txBox="1"/>
          <p:nvPr/>
        </p:nvSpPr>
        <p:spPr>
          <a:xfrm>
            <a:off x="9290154" y="301658"/>
            <a:ext cx="2220383" cy="518167"/>
          </a:xfrm>
          <a:prstGeom prst="rect">
            <a:avLst/>
          </a:prstGeom>
          <a:noFill/>
          <a:effectLst>
            <a:outerShdw blurRad="50800" dist="38100" dir="5400000" algn="t" rotWithShape="0">
              <a:prstClr val="black">
                <a:alpha val="40000"/>
              </a:prstClr>
            </a:outerShdw>
          </a:effectLst>
        </p:spPr>
        <p:txBody>
          <a:bodyPr lIns="116930" tIns="58458" rIns="116930" bIns="58458">
            <a:spAutoFit/>
          </a:bodyPr>
          <a:lstStyle/>
          <a:p>
            <a:pPr algn="r" defTabSz="116922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691497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621" algn="ctr" rtl="0" fontAlgn="base">
        <a:spcBef>
          <a:spcPct val="0"/>
        </a:spcBef>
        <a:spcAft>
          <a:spcPct val="0"/>
        </a:spcAft>
        <a:defRPr sz="5600">
          <a:solidFill>
            <a:schemeClr val="tx1"/>
          </a:solidFill>
          <a:latin typeface="Arial" pitchFamily="34" charset="0"/>
          <a:cs typeface="Cordia New" pitchFamily="34" charset="-34"/>
        </a:defRPr>
      </a:lvl6pPr>
      <a:lvl7pPr marL="1169222" algn="ctr" rtl="0" fontAlgn="base">
        <a:spcBef>
          <a:spcPct val="0"/>
        </a:spcBef>
        <a:spcAft>
          <a:spcPct val="0"/>
        </a:spcAft>
        <a:defRPr sz="5600">
          <a:solidFill>
            <a:schemeClr val="tx1"/>
          </a:solidFill>
          <a:latin typeface="Arial" pitchFamily="34" charset="0"/>
          <a:cs typeface="Cordia New" pitchFamily="34" charset="-34"/>
        </a:defRPr>
      </a:lvl7pPr>
      <a:lvl8pPr marL="1753812" algn="ctr" rtl="0" fontAlgn="base">
        <a:spcBef>
          <a:spcPct val="0"/>
        </a:spcBef>
        <a:spcAft>
          <a:spcPct val="0"/>
        </a:spcAft>
        <a:defRPr sz="5600">
          <a:solidFill>
            <a:schemeClr val="tx1"/>
          </a:solidFill>
          <a:latin typeface="Arial" pitchFamily="34" charset="0"/>
          <a:cs typeface="Cordia New" pitchFamily="34" charset="-34"/>
        </a:defRPr>
      </a:lvl8pPr>
      <a:lvl9pPr marL="233843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36" indent="-4384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77" indent="-3654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99" indent="-2923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125"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746" indent="-2923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356"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954"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562"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9135" indent="-292315" algn="l" defTabSz="116922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222" rtl="0" eaLnBrk="1" latinLnBrk="0" hangingPunct="1">
        <a:defRPr sz="3600" kern="1200">
          <a:solidFill>
            <a:schemeClr val="tx1"/>
          </a:solidFill>
          <a:latin typeface="+mn-lt"/>
          <a:ea typeface="+mn-ea"/>
          <a:cs typeface="+mn-cs"/>
        </a:defRPr>
      </a:lvl1pPr>
      <a:lvl2pPr marL="584621" algn="l" defTabSz="1169222" rtl="0" eaLnBrk="1" latinLnBrk="0" hangingPunct="1">
        <a:defRPr sz="3600" kern="1200">
          <a:solidFill>
            <a:schemeClr val="tx1"/>
          </a:solidFill>
          <a:latin typeface="+mn-lt"/>
          <a:ea typeface="+mn-ea"/>
          <a:cs typeface="+mn-cs"/>
        </a:defRPr>
      </a:lvl2pPr>
      <a:lvl3pPr marL="1169222" algn="l" defTabSz="1169222" rtl="0" eaLnBrk="1" latinLnBrk="0" hangingPunct="1">
        <a:defRPr sz="3600" kern="1200">
          <a:solidFill>
            <a:schemeClr val="tx1"/>
          </a:solidFill>
          <a:latin typeface="+mn-lt"/>
          <a:ea typeface="+mn-ea"/>
          <a:cs typeface="+mn-cs"/>
        </a:defRPr>
      </a:lvl3pPr>
      <a:lvl4pPr marL="1753812" algn="l" defTabSz="1169222" rtl="0" eaLnBrk="1" latinLnBrk="0" hangingPunct="1">
        <a:defRPr sz="3600" kern="1200">
          <a:solidFill>
            <a:schemeClr val="tx1"/>
          </a:solidFill>
          <a:latin typeface="+mn-lt"/>
          <a:ea typeface="+mn-ea"/>
          <a:cs typeface="+mn-cs"/>
        </a:defRPr>
      </a:lvl4pPr>
      <a:lvl5pPr marL="2338437" algn="l" defTabSz="1169222" rtl="0" eaLnBrk="1" latinLnBrk="0" hangingPunct="1">
        <a:defRPr sz="3600" kern="1200">
          <a:solidFill>
            <a:schemeClr val="tx1"/>
          </a:solidFill>
          <a:latin typeface="+mn-lt"/>
          <a:ea typeface="+mn-ea"/>
          <a:cs typeface="+mn-cs"/>
        </a:defRPr>
      </a:lvl5pPr>
      <a:lvl6pPr marL="2923042" algn="l" defTabSz="1169222" rtl="0" eaLnBrk="1" latinLnBrk="0" hangingPunct="1">
        <a:defRPr sz="3600" kern="1200">
          <a:solidFill>
            <a:schemeClr val="tx1"/>
          </a:solidFill>
          <a:latin typeface="+mn-lt"/>
          <a:ea typeface="+mn-ea"/>
          <a:cs typeface="+mn-cs"/>
        </a:defRPr>
      </a:lvl6pPr>
      <a:lvl7pPr marL="3507621" algn="l" defTabSz="1169222" rtl="0" eaLnBrk="1" latinLnBrk="0" hangingPunct="1">
        <a:defRPr sz="3600" kern="1200">
          <a:solidFill>
            <a:schemeClr val="tx1"/>
          </a:solidFill>
          <a:latin typeface="+mn-lt"/>
          <a:ea typeface="+mn-ea"/>
          <a:cs typeface="+mn-cs"/>
        </a:defRPr>
      </a:lvl7pPr>
      <a:lvl8pPr marL="4092262" algn="l" defTabSz="1169222" rtl="0" eaLnBrk="1" latinLnBrk="0" hangingPunct="1">
        <a:defRPr sz="3600" kern="1200">
          <a:solidFill>
            <a:schemeClr val="tx1"/>
          </a:solidFill>
          <a:latin typeface="+mn-lt"/>
          <a:ea typeface="+mn-ea"/>
          <a:cs typeface="+mn-cs"/>
        </a:defRPr>
      </a:lvl8pPr>
      <a:lvl9pPr marL="4676869" algn="l" defTabSz="1169222"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966" tIns="58477" rIns="116966" bIns="584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93">
              <a:defRPr/>
            </a:pPr>
            <a:fld id="{79C0BFF6-9B14-4446-AF07-628EFEB400B0}" type="slidenum">
              <a:rPr lang="th-TH" smtClean="0">
                <a:solidFill>
                  <a:prstClr val="black">
                    <a:tint val="75000"/>
                  </a:prstClr>
                </a:solidFill>
              </a:rPr>
              <a:pPr defTabSz="11695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5" tIns="63678" rIns="127355" bIns="63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9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7" y="800134"/>
            <a:ext cx="4948767" cy="559487"/>
          </a:xfrm>
          <a:prstGeom prst="rect">
            <a:avLst/>
          </a:prstGeom>
          <a:noFill/>
        </p:spPr>
        <p:txBody>
          <a:bodyPr lIns="127355" tIns="63678" rIns="127355" bIns="63678">
            <a:spAutoFit/>
          </a:bodyPr>
          <a:lstStyle/>
          <a:p>
            <a:pPr defTabSz="116959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sp>
        <p:nvSpPr>
          <p:cNvPr id="12" name="TextBox 11"/>
          <p:cNvSpPr txBox="1"/>
          <p:nvPr/>
        </p:nvSpPr>
        <p:spPr>
          <a:xfrm>
            <a:off x="9290143" y="301652"/>
            <a:ext cx="2220383" cy="518206"/>
          </a:xfrm>
          <a:prstGeom prst="rect">
            <a:avLst/>
          </a:prstGeom>
          <a:noFill/>
          <a:effectLst>
            <a:outerShdw blurRad="50800" dist="38100" dir="5400000" algn="t" rotWithShape="0">
              <a:prstClr val="black">
                <a:alpha val="40000"/>
              </a:prstClr>
            </a:outerShdw>
          </a:effectLst>
        </p:spPr>
        <p:txBody>
          <a:bodyPr lIns="116966" tIns="58477" rIns="116966" bIns="58477">
            <a:spAutoFit/>
          </a:bodyPr>
          <a:lstStyle/>
          <a:p>
            <a:pPr algn="r" defTabSz="116959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838997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06" algn="ctr" rtl="0" fontAlgn="base">
        <a:spcBef>
          <a:spcPct val="0"/>
        </a:spcBef>
        <a:spcAft>
          <a:spcPct val="0"/>
        </a:spcAft>
        <a:defRPr sz="5600">
          <a:solidFill>
            <a:schemeClr val="tx1"/>
          </a:solidFill>
          <a:latin typeface="Arial" pitchFamily="34" charset="0"/>
          <a:cs typeface="Cordia New" pitchFamily="34" charset="-34"/>
        </a:defRPr>
      </a:lvl6pPr>
      <a:lvl7pPr marL="1169593" algn="ctr" rtl="0" fontAlgn="base">
        <a:spcBef>
          <a:spcPct val="0"/>
        </a:spcBef>
        <a:spcAft>
          <a:spcPct val="0"/>
        </a:spcAft>
        <a:defRPr sz="5600">
          <a:solidFill>
            <a:schemeClr val="tx1"/>
          </a:solidFill>
          <a:latin typeface="Arial" pitchFamily="34" charset="0"/>
          <a:cs typeface="Cordia New" pitchFamily="34" charset="-34"/>
        </a:defRPr>
      </a:lvl7pPr>
      <a:lvl8pPr marL="1754375" algn="ctr" rtl="0" fontAlgn="base">
        <a:spcBef>
          <a:spcPct val="0"/>
        </a:spcBef>
        <a:spcAft>
          <a:spcPct val="0"/>
        </a:spcAft>
        <a:defRPr sz="5600">
          <a:solidFill>
            <a:schemeClr val="tx1"/>
          </a:solidFill>
          <a:latin typeface="Arial" pitchFamily="34" charset="0"/>
          <a:cs typeface="Cordia New" pitchFamily="34" charset="-34"/>
        </a:defRPr>
      </a:lvl8pPr>
      <a:lvl9pPr marL="233918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80" indent="-4385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83" indent="-3655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68" indent="-2924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780"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587"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385"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170"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967"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724"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93" rtl="0" eaLnBrk="1" latinLnBrk="0" hangingPunct="1">
        <a:defRPr sz="3600" kern="1200">
          <a:solidFill>
            <a:schemeClr val="tx1"/>
          </a:solidFill>
          <a:latin typeface="+mn-lt"/>
          <a:ea typeface="+mn-ea"/>
          <a:cs typeface="+mn-cs"/>
        </a:defRPr>
      </a:lvl1pPr>
      <a:lvl2pPr marL="584806" algn="l" defTabSz="1169593" rtl="0" eaLnBrk="1" latinLnBrk="0" hangingPunct="1">
        <a:defRPr sz="3600" kern="1200">
          <a:solidFill>
            <a:schemeClr val="tx1"/>
          </a:solidFill>
          <a:latin typeface="+mn-lt"/>
          <a:ea typeface="+mn-ea"/>
          <a:cs typeface="+mn-cs"/>
        </a:defRPr>
      </a:lvl2pPr>
      <a:lvl3pPr marL="1169593" algn="l" defTabSz="1169593" rtl="0" eaLnBrk="1" latinLnBrk="0" hangingPunct="1">
        <a:defRPr sz="3600" kern="1200">
          <a:solidFill>
            <a:schemeClr val="tx1"/>
          </a:solidFill>
          <a:latin typeface="+mn-lt"/>
          <a:ea typeface="+mn-ea"/>
          <a:cs typeface="+mn-cs"/>
        </a:defRPr>
      </a:lvl3pPr>
      <a:lvl4pPr marL="1754375" algn="l" defTabSz="1169593" rtl="0" eaLnBrk="1" latinLnBrk="0" hangingPunct="1">
        <a:defRPr sz="3600" kern="1200">
          <a:solidFill>
            <a:schemeClr val="tx1"/>
          </a:solidFill>
          <a:latin typeface="+mn-lt"/>
          <a:ea typeface="+mn-ea"/>
          <a:cs typeface="+mn-cs"/>
        </a:defRPr>
      </a:lvl4pPr>
      <a:lvl5pPr marL="2339186" algn="l" defTabSz="1169593" rtl="0" eaLnBrk="1" latinLnBrk="0" hangingPunct="1">
        <a:defRPr sz="3600" kern="1200">
          <a:solidFill>
            <a:schemeClr val="tx1"/>
          </a:solidFill>
          <a:latin typeface="+mn-lt"/>
          <a:ea typeface="+mn-ea"/>
          <a:cs typeface="+mn-cs"/>
        </a:defRPr>
      </a:lvl5pPr>
      <a:lvl6pPr marL="2923975" algn="l" defTabSz="1169593" rtl="0" eaLnBrk="1" latinLnBrk="0" hangingPunct="1">
        <a:defRPr sz="3600" kern="1200">
          <a:solidFill>
            <a:schemeClr val="tx1"/>
          </a:solidFill>
          <a:latin typeface="+mn-lt"/>
          <a:ea typeface="+mn-ea"/>
          <a:cs typeface="+mn-cs"/>
        </a:defRPr>
      </a:lvl6pPr>
      <a:lvl7pPr marL="3508748" algn="l" defTabSz="1169593" rtl="0" eaLnBrk="1" latinLnBrk="0" hangingPunct="1">
        <a:defRPr sz="3600" kern="1200">
          <a:solidFill>
            <a:schemeClr val="tx1"/>
          </a:solidFill>
          <a:latin typeface="+mn-lt"/>
          <a:ea typeface="+mn-ea"/>
          <a:cs typeface="+mn-cs"/>
        </a:defRPr>
      </a:lvl7pPr>
      <a:lvl8pPr marL="4093571" algn="l" defTabSz="1169593" rtl="0" eaLnBrk="1" latinLnBrk="0" hangingPunct="1">
        <a:defRPr sz="3600" kern="1200">
          <a:solidFill>
            <a:schemeClr val="tx1"/>
          </a:solidFill>
          <a:latin typeface="+mn-lt"/>
          <a:ea typeface="+mn-ea"/>
          <a:cs typeface="+mn-cs"/>
        </a:defRPr>
      </a:lvl8pPr>
      <a:lvl9pPr marL="4678367" algn="l" defTabSz="1169593"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9"/>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5" y="800123"/>
            <a:ext cx="4948767" cy="559533"/>
          </a:xfrm>
          <a:prstGeom prst="rect">
            <a:avLst/>
          </a:prstGeom>
          <a:noFill/>
        </p:spPr>
        <p:txBody>
          <a:bodyPr lIns="127401" tIns="63701" rIns="127401" bIns="63701">
            <a:spAutoFit/>
          </a:bodyPr>
          <a:lstStyle/>
          <a:p>
            <a:pPr defTabSz="117001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sp>
        <p:nvSpPr>
          <p:cNvPr id="12" name="TextBox 11"/>
          <p:cNvSpPr txBox="1"/>
          <p:nvPr/>
        </p:nvSpPr>
        <p:spPr>
          <a:xfrm>
            <a:off x="9290131"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143284"/>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6"/>
            <a:ext cx="723900" cy="365125"/>
          </a:xfrm>
          <a:prstGeom prst="rect">
            <a:avLst/>
          </a:prstGeom>
        </p:spPr>
        <p:txBody>
          <a:bodyPr vert="horz" lIns="117057" tIns="58525" rIns="117057" bIns="585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525">
              <a:defRPr/>
            </a:pPr>
            <a:fld id="{79C0BFF6-9B14-4446-AF07-628EFEB400B0}" type="slidenum">
              <a:rPr lang="th-TH" smtClean="0">
                <a:solidFill>
                  <a:prstClr val="black">
                    <a:tint val="75000"/>
                  </a:prstClr>
                </a:solidFill>
              </a:rPr>
              <a:pPr defTabSz="117052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1"/>
            <a:ext cx="4341284" cy="83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8" tIns="63730" rIns="127458" bIns="637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52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0" y="800114"/>
            <a:ext cx="4948767" cy="559592"/>
          </a:xfrm>
          <a:prstGeom prst="rect">
            <a:avLst/>
          </a:prstGeom>
          <a:noFill/>
        </p:spPr>
        <p:txBody>
          <a:bodyPr lIns="127458" tIns="63730" rIns="127458" bIns="63730">
            <a:spAutoFit/>
          </a:bodyPr>
          <a:lstStyle/>
          <a:p>
            <a:pPr defTabSz="117052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58" tIns="63730" rIns="127458" bIns="63730" anchor="ctr"/>
          <a:lstStyle/>
          <a:p>
            <a:pPr algn="ctr" defTabSz="1170525">
              <a:defRPr/>
            </a:pPr>
            <a:endParaRPr lang="th-TH" sz="3600" dirty="0">
              <a:solidFill>
                <a:prstClr val="white"/>
              </a:solidFill>
            </a:endParaRPr>
          </a:p>
        </p:txBody>
      </p:sp>
      <p:sp>
        <p:nvSpPr>
          <p:cNvPr id="12" name="TextBox 11"/>
          <p:cNvSpPr txBox="1"/>
          <p:nvPr/>
        </p:nvSpPr>
        <p:spPr>
          <a:xfrm>
            <a:off x="9290117" y="301655"/>
            <a:ext cx="2220383" cy="518303"/>
          </a:xfrm>
          <a:prstGeom prst="rect">
            <a:avLst/>
          </a:prstGeom>
          <a:noFill/>
          <a:effectLst>
            <a:outerShdw blurRad="50800" dist="38100" dir="5400000" algn="t" rotWithShape="0">
              <a:prstClr val="black">
                <a:alpha val="40000"/>
              </a:prstClr>
            </a:outerShdw>
          </a:effectLst>
        </p:spPr>
        <p:txBody>
          <a:bodyPr lIns="117057" tIns="58525" rIns="117057" bIns="58525">
            <a:spAutoFit/>
          </a:bodyPr>
          <a:lstStyle/>
          <a:p>
            <a:pPr algn="r" defTabSz="117052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2967225"/>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71" algn="ctr" rtl="0" fontAlgn="base">
        <a:spcBef>
          <a:spcPct val="0"/>
        </a:spcBef>
        <a:spcAft>
          <a:spcPct val="0"/>
        </a:spcAft>
        <a:defRPr sz="5600">
          <a:solidFill>
            <a:schemeClr val="tx1"/>
          </a:solidFill>
          <a:latin typeface="Arial" pitchFamily="34" charset="0"/>
          <a:cs typeface="Cordia New" pitchFamily="34" charset="-34"/>
        </a:defRPr>
      </a:lvl6pPr>
      <a:lvl7pPr marL="1170525" algn="ctr" rtl="0" fontAlgn="base">
        <a:spcBef>
          <a:spcPct val="0"/>
        </a:spcBef>
        <a:spcAft>
          <a:spcPct val="0"/>
        </a:spcAft>
        <a:defRPr sz="5600">
          <a:solidFill>
            <a:schemeClr val="tx1"/>
          </a:solidFill>
          <a:latin typeface="Arial" pitchFamily="34" charset="0"/>
          <a:cs typeface="Cordia New" pitchFamily="34" charset="-34"/>
        </a:defRPr>
      </a:lvl7pPr>
      <a:lvl8pPr marL="1755785" algn="ctr" rtl="0" fontAlgn="base">
        <a:spcBef>
          <a:spcPct val="0"/>
        </a:spcBef>
        <a:spcAft>
          <a:spcPct val="0"/>
        </a:spcAft>
        <a:defRPr sz="5600">
          <a:solidFill>
            <a:schemeClr val="tx1"/>
          </a:solidFill>
          <a:latin typeface="Arial" pitchFamily="34" charset="0"/>
          <a:cs typeface="Cordia New" pitchFamily="34" charset="-34"/>
        </a:defRPr>
      </a:lvl8pPr>
      <a:lvl9pPr marL="234105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36" indent="-43893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47" indent="-3658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145" indent="-29263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421"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690" indent="-29263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95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211"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480"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716" indent="-292638" algn="l" defTabSz="117052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525" rtl="0" eaLnBrk="1" latinLnBrk="0" hangingPunct="1">
        <a:defRPr sz="3600" kern="1200">
          <a:solidFill>
            <a:schemeClr val="tx1"/>
          </a:solidFill>
          <a:latin typeface="+mn-lt"/>
          <a:ea typeface="+mn-ea"/>
          <a:cs typeface="+mn-cs"/>
        </a:defRPr>
      </a:lvl1pPr>
      <a:lvl2pPr marL="585271" algn="l" defTabSz="1170525" rtl="0" eaLnBrk="1" latinLnBrk="0" hangingPunct="1">
        <a:defRPr sz="3600" kern="1200">
          <a:solidFill>
            <a:schemeClr val="tx1"/>
          </a:solidFill>
          <a:latin typeface="+mn-lt"/>
          <a:ea typeface="+mn-ea"/>
          <a:cs typeface="+mn-cs"/>
        </a:defRPr>
      </a:lvl2pPr>
      <a:lvl3pPr marL="1170525" algn="l" defTabSz="1170525" rtl="0" eaLnBrk="1" latinLnBrk="0" hangingPunct="1">
        <a:defRPr sz="3600" kern="1200">
          <a:solidFill>
            <a:schemeClr val="tx1"/>
          </a:solidFill>
          <a:latin typeface="+mn-lt"/>
          <a:ea typeface="+mn-ea"/>
          <a:cs typeface="+mn-cs"/>
        </a:defRPr>
      </a:lvl3pPr>
      <a:lvl4pPr marL="1755785" algn="l" defTabSz="1170525" rtl="0" eaLnBrk="1" latinLnBrk="0" hangingPunct="1">
        <a:defRPr sz="3600" kern="1200">
          <a:solidFill>
            <a:schemeClr val="tx1"/>
          </a:solidFill>
          <a:latin typeface="+mn-lt"/>
          <a:ea typeface="+mn-ea"/>
          <a:cs typeface="+mn-cs"/>
        </a:defRPr>
      </a:lvl4pPr>
      <a:lvl5pPr marL="2341058" algn="l" defTabSz="1170525" rtl="0" eaLnBrk="1" latinLnBrk="0" hangingPunct="1">
        <a:defRPr sz="3600" kern="1200">
          <a:solidFill>
            <a:schemeClr val="tx1"/>
          </a:solidFill>
          <a:latin typeface="+mn-lt"/>
          <a:ea typeface="+mn-ea"/>
          <a:cs typeface="+mn-cs"/>
        </a:defRPr>
      </a:lvl5pPr>
      <a:lvl6pPr marL="2926309" algn="l" defTabSz="1170525" rtl="0" eaLnBrk="1" latinLnBrk="0" hangingPunct="1">
        <a:defRPr sz="3600" kern="1200">
          <a:solidFill>
            <a:schemeClr val="tx1"/>
          </a:solidFill>
          <a:latin typeface="+mn-lt"/>
          <a:ea typeface="+mn-ea"/>
          <a:cs typeface="+mn-cs"/>
        </a:defRPr>
      </a:lvl6pPr>
      <a:lvl7pPr marL="3511566" algn="l" defTabSz="1170525" rtl="0" eaLnBrk="1" latinLnBrk="0" hangingPunct="1">
        <a:defRPr sz="3600" kern="1200">
          <a:solidFill>
            <a:schemeClr val="tx1"/>
          </a:solidFill>
          <a:latin typeface="+mn-lt"/>
          <a:ea typeface="+mn-ea"/>
          <a:cs typeface="+mn-cs"/>
        </a:defRPr>
      </a:lvl7pPr>
      <a:lvl8pPr marL="4096843" algn="l" defTabSz="1170525" rtl="0" eaLnBrk="1" latinLnBrk="0" hangingPunct="1">
        <a:defRPr sz="3600" kern="1200">
          <a:solidFill>
            <a:schemeClr val="tx1"/>
          </a:solidFill>
          <a:latin typeface="+mn-lt"/>
          <a:ea typeface="+mn-ea"/>
          <a:cs typeface="+mn-cs"/>
        </a:defRPr>
      </a:lvl8pPr>
      <a:lvl9pPr marL="4682110" algn="l" defTabSz="1170525"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107" tIns="58550" rIns="117107" bIns="5855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42">
              <a:defRPr/>
            </a:pPr>
            <a:fld id="{79C0BFF6-9B14-4446-AF07-628EFEB400B0}" type="slidenum">
              <a:rPr lang="th-TH" smtClean="0">
                <a:solidFill>
                  <a:prstClr val="black">
                    <a:tint val="75000"/>
                  </a:prstClr>
                </a:solidFill>
              </a:rPr>
              <a:pPr defTabSz="117104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0"/>
            <a:ext cx="4341284" cy="8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4" tIns="63758" rIns="127514" bIns="637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4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5" y="800107"/>
            <a:ext cx="4948767" cy="559648"/>
          </a:xfrm>
          <a:prstGeom prst="rect">
            <a:avLst/>
          </a:prstGeom>
          <a:noFill/>
        </p:spPr>
        <p:txBody>
          <a:bodyPr lIns="127514" tIns="63758" rIns="127514" bIns="63758">
            <a:spAutoFit/>
          </a:bodyPr>
          <a:lstStyle/>
          <a:p>
            <a:pPr defTabSz="117104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sp>
        <p:nvSpPr>
          <p:cNvPr id="12" name="TextBox 11"/>
          <p:cNvSpPr txBox="1"/>
          <p:nvPr/>
        </p:nvSpPr>
        <p:spPr>
          <a:xfrm>
            <a:off x="9290102" y="301646"/>
            <a:ext cx="2220383" cy="518353"/>
          </a:xfrm>
          <a:prstGeom prst="rect">
            <a:avLst/>
          </a:prstGeom>
          <a:noFill/>
          <a:effectLst>
            <a:outerShdw blurRad="50800" dist="38100" dir="5400000" algn="t" rotWithShape="0">
              <a:prstClr val="black">
                <a:alpha val="40000"/>
              </a:prstClr>
            </a:outerShdw>
          </a:effectLst>
        </p:spPr>
        <p:txBody>
          <a:bodyPr lIns="117107" tIns="58550" rIns="117107" bIns="58550">
            <a:spAutoFit/>
          </a:bodyPr>
          <a:lstStyle/>
          <a:p>
            <a:pPr algn="r" defTabSz="117104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559347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27" algn="ctr" rtl="0" fontAlgn="base">
        <a:spcBef>
          <a:spcPct val="0"/>
        </a:spcBef>
        <a:spcAft>
          <a:spcPct val="0"/>
        </a:spcAft>
        <a:defRPr sz="5600">
          <a:solidFill>
            <a:schemeClr val="tx1"/>
          </a:solidFill>
          <a:latin typeface="Arial" pitchFamily="34" charset="0"/>
          <a:cs typeface="Cordia New" pitchFamily="34" charset="-34"/>
        </a:defRPr>
      </a:lvl6pPr>
      <a:lvl7pPr marL="1171042" algn="ctr" rtl="0" fontAlgn="base">
        <a:spcBef>
          <a:spcPct val="0"/>
        </a:spcBef>
        <a:spcAft>
          <a:spcPct val="0"/>
        </a:spcAft>
        <a:defRPr sz="5600">
          <a:solidFill>
            <a:schemeClr val="tx1"/>
          </a:solidFill>
          <a:latin typeface="Arial" pitchFamily="34" charset="0"/>
          <a:cs typeface="Cordia New" pitchFamily="34" charset="-34"/>
        </a:defRPr>
      </a:lvl7pPr>
      <a:lvl8pPr marL="1756559" algn="ctr" rtl="0" fontAlgn="base">
        <a:spcBef>
          <a:spcPct val="0"/>
        </a:spcBef>
        <a:spcAft>
          <a:spcPct val="0"/>
        </a:spcAft>
        <a:defRPr sz="5600">
          <a:solidFill>
            <a:schemeClr val="tx1"/>
          </a:solidFill>
          <a:latin typeface="Arial" pitchFamily="34" charset="0"/>
          <a:cs typeface="Cordia New" pitchFamily="34" charset="-34"/>
        </a:defRPr>
      </a:lvl8pPr>
      <a:lvl9pPr marL="234208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32" indent="-4391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468" indent="-3659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794" indent="-2927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323"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848"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370"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886"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4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9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42" rtl="0" eaLnBrk="1" latinLnBrk="0" hangingPunct="1">
        <a:defRPr sz="3600" kern="1200">
          <a:solidFill>
            <a:schemeClr val="tx1"/>
          </a:solidFill>
          <a:latin typeface="+mn-lt"/>
          <a:ea typeface="+mn-ea"/>
          <a:cs typeface="+mn-cs"/>
        </a:defRPr>
      </a:lvl1pPr>
      <a:lvl2pPr marL="585527" algn="l" defTabSz="1171042" rtl="0" eaLnBrk="1" latinLnBrk="0" hangingPunct="1">
        <a:defRPr sz="3600" kern="1200">
          <a:solidFill>
            <a:schemeClr val="tx1"/>
          </a:solidFill>
          <a:latin typeface="+mn-lt"/>
          <a:ea typeface="+mn-ea"/>
          <a:cs typeface="+mn-cs"/>
        </a:defRPr>
      </a:lvl2pPr>
      <a:lvl3pPr marL="1171042" algn="l" defTabSz="1171042" rtl="0" eaLnBrk="1" latinLnBrk="0" hangingPunct="1">
        <a:defRPr sz="3600" kern="1200">
          <a:solidFill>
            <a:schemeClr val="tx1"/>
          </a:solidFill>
          <a:latin typeface="+mn-lt"/>
          <a:ea typeface="+mn-ea"/>
          <a:cs typeface="+mn-cs"/>
        </a:defRPr>
      </a:lvl3pPr>
      <a:lvl4pPr marL="1756559" algn="l" defTabSz="1171042" rtl="0" eaLnBrk="1" latinLnBrk="0" hangingPunct="1">
        <a:defRPr sz="3600" kern="1200">
          <a:solidFill>
            <a:schemeClr val="tx1"/>
          </a:solidFill>
          <a:latin typeface="+mn-lt"/>
          <a:ea typeface="+mn-ea"/>
          <a:cs typeface="+mn-cs"/>
        </a:defRPr>
      </a:lvl4pPr>
      <a:lvl5pPr marL="2342087" algn="l" defTabSz="1171042" rtl="0" eaLnBrk="1" latinLnBrk="0" hangingPunct="1">
        <a:defRPr sz="3600" kern="1200">
          <a:solidFill>
            <a:schemeClr val="tx1"/>
          </a:solidFill>
          <a:latin typeface="+mn-lt"/>
          <a:ea typeface="+mn-ea"/>
          <a:cs typeface="+mn-cs"/>
        </a:defRPr>
      </a:lvl5pPr>
      <a:lvl6pPr marL="2927594" algn="l" defTabSz="1171042" rtl="0" eaLnBrk="1" latinLnBrk="0" hangingPunct="1">
        <a:defRPr sz="3600" kern="1200">
          <a:solidFill>
            <a:schemeClr val="tx1"/>
          </a:solidFill>
          <a:latin typeface="+mn-lt"/>
          <a:ea typeface="+mn-ea"/>
          <a:cs typeface="+mn-cs"/>
        </a:defRPr>
      </a:lvl6pPr>
      <a:lvl7pPr marL="3513116" algn="l" defTabSz="1171042" rtl="0" eaLnBrk="1" latinLnBrk="0" hangingPunct="1">
        <a:defRPr sz="3600" kern="1200">
          <a:solidFill>
            <a:schemeClr val="tx1"/>
          </a:solidFill>
          <a:latin typeface="+mn-lt"/>
          <a:ea typeface="+mn-ea"/>
          <a:cs typeface="+mn-cs"/>
        </a:defRPr>
      </a:lvl7pPr>
      <a:lvl8pPr marL="4098646" algn="l" defTabSz="1171042" rtl="0" eaLnBrk="1" latinLnBrk="0" hangingPunct="1">
        <a:defRPr sz="3600" kern="1200">
          <a:solidFill>
            <a:schemeClr val="tx1"/>
          </a:solidFill>
          <a:latin typeface="+mn-lt"/>
          <a:ea typeface="+mn-ea"/>
          <a:cs typeface="+mn-cs"/>
        </a:defRPr>
      </a:lvl8pPr>
      <a:lvl9pPr marL="4684169" algn="l" defTabSz="1171042"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7"/>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8" y="800111"/>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85"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4023266"/>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141286"/>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872681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4830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lIns="91114" tIns="45564" rIns="91114" bIns="4556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730747-648A-409C-A92F-B11324BFBCD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97045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lIns="91114" tIns="45564" rIns="91114" bIns="45564"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6A730747-648A-409C-A92F-B11324BFBCD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97"/>
            <a:ext cx="4341284" cy="654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31" tIns="49628" rIns="99231" bIns="4962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9008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602" algn="ctr" rtl="0" fontAlgn="base">
        <a:spcBef>
          <a:spcPct val="0"/>
        </a:spcBef>
        <a:spcAft>
          <a:spcPct val="0"/>
        </a:spcAft>
        <a:defRPr sz="4400">
          <a:solidFill>
            <a:schemeClr val="tx1"/>
          </a:solidFill>
          <a:latin typeface="Arial" pitchFamily="34" charset="0"/>
          <a:cs typeface="Cordia New" pitchFamily="34" charset="-34"/>
        </a:defRPr>
      </a:lvl6pPr>
      <a:lvl7pPr marL="911198" algn="ctr" rtl="0" fontAlgn="base">
        <a:spcBef>
          <a:spcPct val="0"/>
        </a:spcBef>
        <a:spcAft>
          <a:spcPct val="0"/>
        </a:spcAft>
        <a:defRPr sz="4400">
          <a:solidFill>
            <a:schemeClr val="tx1"/>
          </a:solidFill>
          <a:latin typeface="Arial" pitchFamily="34" charset="0"/>
          <a:cs typeface="Cordia New" pitchFamily="34" charset="-34"/>
        </a:defRPr>
      </a:lvl7pPr>
      <a:lvl8pPr marL="1366798" algn="ctr" rtl="0" fontAlgn="base">
        <a:spcBef>
          <a:spcPct val="0"/>
        </a:spcBef>
        <a:spcAft>
          <a:spcPct val="0"/>
        </a:spcAft>
        <a:defRPr sz="4400">
          <a:solidFill>
            <a:schemeClr val="tx1"/>
          </a:solidFill>
          <a:latin typeface="Arial" pitchFamily="34" charset="0"/>
          <a:cs typeface="Cordia New" pitchFamily="34" charset="-34"/>
        </a:defRPr>
      </a:lvl8pPr>
      <a:lvl9pPr marL="1822369"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2613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7"/>
            <a:ext cx="723900" cy="365125"/>
          </a:xfrm>
          <a:prstGeom prst="rect">
            <a:avLst/>
          </a:prstGeom>
        </p:spPr>
        <p:txBody>
          <a:bodyPr vert="horz" wrap="square" lIns="91114" tIns="45564" rIns="91114" bIns="45564"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31" tIns="49628" rIns="99231" bIns="49628"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97"/>
            <a:ext cx="4341284" cy="654223"/>
          </a:xfrm>
          <a:prstGeom prst="rect">
            <a:avLst/>
          </a:prstGeom>
          <a:noFill/>
          <a:ln>
            <a:noFill/>
          </a:ln>
        </p:spPr>
        <p:txBody>
          <a:bodyPr lIns="99231" tIns="49628" rIns="99231" bIns="49628">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1"/>
            <a:ext cx="4948767" cy="438780"/>
          </a:xfrm>
          <a:prstGeom prst="rect">
            <a:avLst/>
          </a:prstGeom>
          <a:noFill/>
        </p:spPr>
        <p:txBody>
          <a:bodyPr lIns="99231" tIns="49628" rIns="99231" bIns="49628">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85205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602" algn="ctr" rtl="0" fontAlgn="base">
        <a:spcBef>
          <a:spcPct val="0"/>
        </a:spcBef>
        <a:spcAft>
          <a:spcPct val="0"/>
        </a:spcAft>
        <a:defRPr sz="4400">
          <a:solidFill>
            <a:schemeClr val="tx1"/>
          </a:solidFill>
          <a:latin typeface="Arial" charset="0"/>
          <a:cs typeface="Cordia New" pitchFamily="34" charset="-34"/>
        </a:defRPr>
      </a:lvl6pPr>
      <a:lvl7pPr marL="911198" algn="ctr" rtl="0" fontAlgn="base">
        <a:spcBef>
          <a:spcPct val="0"/>
        </a:spcBef>
        <a:spcAft>
          <a:spcPct val="0"/>
        </a:spcAft>
        <a:defRPr sz="4400">
          <a:solidFill>
            <a:schemeClr val="tx1"/>
          </a:solidFill>
          <a:latin typeface="Arial" charset="0"/>
          <a:cs typeface="Cordia New" pitchFamily="34" charset="-34"/>
        </a:defRPr>
      </a:lvl7pPr>
      <a:lvl8pPr marL="1366798" algn="ctr" rtl="0" fontAlgn="base">
        <a:spcBef>
          <a:spcPct val="0"/>
        </a:spcBef>
        <a:spcAft>
          <a:spcPct val="0"/>
        </a:spcAft>
        <a:defRPr sz="4400">
          <a:solidFill>
            <a:schemeClr val="tx1"/>
          </a:solidFill>
          <a:latin typeface="Arial" charset="0"/>
          <a:cs typeface="Cordia New" pitchFamily="34" charset="-34"/>
        </a:defRPr>
      </a:lvl8pPr>
      <a:lvl9pPr marL="1822369" algn="ctr" rtl="0" fontAlgn="base">
        <a:spcBef>
          <a:spcPct val="0"/>
        </a:spcBef>
        <a:spcAft>
          <a:spcPct val="0"/>
        </a:spcAft>
        <a:defRPr sz="4400">
          <a:solidFill>
            <a:schemeClr val="tx1"/>
          </a:solidFill>
          <a:latin typeface="Arial" charset="0"/>
          <a:cs typeface="Cordia New" pitchFamily="34" charset="-34"/>
        </a:defRPr>
      </a:lvl9pPr>
    </p:titleStyle>
    <p:bodyStyle>
      <a:lvl1pPr marL="341698" indent="-34169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352" indent="-284735"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8998" indent="-22781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4575"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178" indent="-227810"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57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1397"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696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2546" indent="-227810" algn="l" defTabSz="9111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198" rtl="0" eaLnBrk="1" latinLnBrk="0" hangingPunct="1">
        <a:defRPr sz="2800" kern="1200">
          <a:solidFill>
            <a:schemeClr val="tx1"/>
          </a:solidFill>
          <a:latin typeface="+mn-lt"/>
          <a:ea typeface="+mn-ea"/>
          <a:cs typeface="+mn-cs"/>
        </a:defRPr>
      </a:lvl1pPr>
      <a:lvl2pPr marL="455602" algn="l" defTabSz="911198" rtl="0" eaLnBrk="1" latinLnBrk="0" hangingPunct="1">
        <a:defRPr sz="2800" kern="1200">
          <a:solidFill>
            <a:schemeClr val="tx1"/>
          </a:solidFill>
          <a:latin typeface="+mn-lt"/>
          <a:ea typeface="+mn-ea"/>
          <a:cs typeface="+mn-cs"/>
        </a:defRPr>
      </a:lvl2pPr>
      <a:lvl3pPr marL="911198" algn="l" defTabSz="911198" rtl="0" eaLnBrk="1" latinLnBrk="0" hangingPunct="1">
        <a:defRPr sz="2800" kern="1200">
          <a:solidFill>
            <a:schemeClr val="tx1"/>
          </a:solidFill>
          <a:latin typeface="+mn-lt"/>
          <a:ea typeface="+mn-ea"/>
          <a:cs typeface="+mn-cs"/>
        </a:defRPr>
      </a:lvl3pPr>
      <a:lvl4pPr marL="1366798" algn="l" defTabSz="911198" rtl="0" eaLnBrk="1" latinLnBrk="0" hangingPunct="1">
        <a:defRPr sz="2800" kern="1200">
          <a:solidFill>
            <a:schemeClr val="tx1"/>
          </a:solidFill>
          <a:latin typeface="+mn-lt"/>
          <a:ea typeface="+mn-ea"/>
          <a:cs typeface="+mn-cs"/>
        </a:defRPr>
      </a:lvl4pPr>
      <a:lvl5pPr marL="1822369" algn="l" defTabSz="911198" rtl="0" eaLnBrk="1" latinLnBrk="0" hangingPunct="1">
        <a:defRPr sz="2800" kern="1200">
          <a:solidFill>
            <a:schemeClr val="tx1"/>
          </a:solidFill>
          <a:latin typeface="+mn-lt"/>
          <a:ea typeface="+mn-ea"/>
          <a:cs typeface="+mn-cs"/>
        </a:defRPr>
      </a:lvl5pPr>
      <a:lvl6pPr marL="2277987" algn="l" defTabSz="911198" rtl="0" eaLnBrk="1" latinLnBrk="0" hangingPunct="1">
        <a:defRPr sz="2800" kern="1200">
          <a:solidFill>
            <a:schemeClr val="tx1"/>
          </a:solidFill>
          <a:latin typeface="+mn-lt"/>
          <a:ea typeface="+mn-ea"/>
          <a:cs typeface="+mn-cs"/>
        </a:defRPr>
      </a:lvl6pPr>
      <a:lvl7pPr marL="2733597" algn="l" defTabSz="911198" rtl="0" eaLnBrk="1" latinLnBrk="0" hangingPunct="1">
        <a:defRPr sz="2800" kern="1200">
          <a:solidFill>
            <a:schemeClr val="tx1"/>
          </a:solidFill>
          <a:latin typeface="+mn-lt"/>
          <a:ea typeface="+mn-ea"/>
          <a:cs typeface="+mn-cs"/>
        </a:defRPr>
      </a:lvl7pPr>
      <a:lvl8pPr marL="3189179" algn="l" defTabSz="911198" rtl="0" eaLnBrk="1" latinLnBrk="0" hangingPunct="1">
        <a:defRPr sz="2800" kern="1200">
          <a:solidFill>
            <a:schemeClr val="tx1"/>
          </a:solidFill>
          <a:latin typeface="+mn-lt"/>
          <a:ea typeface="+mn-ea"/>
          <a:cs typeface="+mn-cs"/>
        </a:defRPr>
      </a:lvl8pPr>
      <a:lvl9pPr marL="3644752" algn="l" defTabSz="911198"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pic>
        <p:nvPicPr>
          <p:cNvPr id="132" name="Google Shape;132;p22"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133" name="Google Shape;133;p22"/>
          <p:cNvSpPr txBox="1">
            <a:spLocks noGrp="1"/>
          </p:cNvSpPr>
          <p:nvPr>
            <p:ph type="sldNum" idx="12"/>
          </p:nvPr>
        </p:nvSpPr>
        <p:spPr>
          <a:xfrm>
            <a:off x="10858503" y="6358067"/>
            <a:ext cx="723900" cy="365125"/>
          </a:xfrm>
          <a:prstGeom prst="rect">
            <a:avLst/>
          </a:prstGeom>
          <a:noFill/>
          <a:ln>
            <a:noFill/>
          </a:ln>
        </p:spPr>
        <p:txBody>
          <a:bodyPr spcFirstLastPara="1" wrap="square" lIns="91099" tIns="45542" rIns="91099" bIns="45542" anchor="b" anchorCtr="0">
            <a:noAutofit/>
          </a:bodyPr>
          <a:lstStyle>
            <a:lvl1pPr marL="0" marR="0" lvl="0" indent="0" algn="r" rtl="0">
              <a:spcBef>
                <a:spcPts val="0"/>
              </a:spcBef>
              <a:spcAft>
                <a:spcPts val="0"/>
              </a:spcAft>
              <a:buNone/>
              <a:defRPr sz="1200">
                <a:solidFill>
                  <a:srgbClr val="898989"/>
                </a:solidFill>
                <a:latin typeface="Arial"/>
                <a:ea typeface="Arial"/>
                <a:cs typeface="Arial"/>
                <a:sym typeface="Arial"/>
              </a:defRPr>
            </a:lvl1pPr>
            <a:lvl2pPr marL="0" marR="0" lvl="1" indent="0" algn="r" rtl="0">
              <a:spcBef>
                <a:spcPts val="0"/>
              </a:spcBef>
              <a:spcAft>
                <a:spcPts val="0"/>
              </a:spcAft>
              <a:buNone/>
              <a:defRPr sz="1200">
                <a:solidFill>
                  <a:srgbClr val="898989"/>
                </a:solidFill>
                <a:latin typeface="Arial"/>
                <a:ea typeface="Arial"/>
                <a:cs typeface="Arial"/>
                <a:sym typeface="Arial"/>
              </a:defRPr>
            </a:lvl2pPr>
            <a:lvl3pPr marL="0" marR="0" lvl="2" indent="0" algn="r" rtl="0">
              <a:spcBef>
                <a:spcPts val="0"/>
              </a:spcBef>
              <a:spcAft>
                <a:spcPts val="0"/>
              </a:spcAft>
              <a:buNone/>
              <a:defRPr sz="1200">
                <a:solidFill>
                  <a:srgbClr val="898989"/>
                </a:solidFill>
                <a:latin typeface="Arial"/>
                <a:ea typeface="Arial"/>
                <a:cs typeface="Arial"/>
                <a:sym typeface="Arial"/>
              </a:defRPr>
            </a:lvl3pPr>
            <a:lvl4pPr marL="0" marR="0" lvl="3" indent="0" algn="r" rtl="0">
              <a:spcBef>
                <a:spcPts val="0"/>
              </a:spcBef>
              <a:spcAft>
                <a:spcPts val="0"/>
              </a:spcAft>
              <a:buNone/>
              <a:defRPr sz="1200">
                <a:solidFill>
                  <a:srgbClr val="898989"/>
                </a:solidFill>
                <a:latin typeface="Arial"/>
                <a:ea typeface="Arial"/>
                <a:cs typeface="Arial"/>
                <a:sym typeface="Arial"/>
              </a:defRPr>
            </a:lvl4pPr>
            <a:lvl5pPr marL="0" marR="0" lvl="4" indent="0" algn="r" rtl="0">
              <a:spcBef>
                <a:spcPts val="0"/>
              </a:spcBef>
              <a:spcAft>
                <a:spcPts val="0"/>
              </a:spcAft>
              <a:buNone/>
              <a:defRPr sz="1200">
                <a:solidFill>
                  <a:srgbClr val="898989"/>
                </a:solidFill>
                <a:latin typeface="Arial"/>
                <a:ea typeface="Arial"/>
                <a:cs typeface="Arial"/>
                <a:sym typeface="Arial"/>
              </a:defRPr>
            </a:lvl5pPr>
            <a:lvl6pPr marL="0" marR="0" lvl="5" indent="0" algn="r" rtl="0">
              <a:spcBef>
                <a:spcPts val="0"/>
              </a:spcBef>
              <a:spcAft>
                <a:spcPts val="0"/>
              </a:spcAft>
              <a:buNone/>
              <a:defRPr sz="1200">
                <a:solidFill>
                  <a:srgbClr val="898989"/>
                </a:solidFill>
                <a:latin typeface="Arial"/>
                <a:ea typeface="Arial"/>
                <a:cs typeface="Arial"/>
                <a:sym typeface="Arial"/>
              </a:defRPr>
            </a:lvl6pPr>
            <a:lvl7pPr marL="0" marR="0" lvl="6" indent="0" algn="r" rtl="0">
              <a:spcBef>
                <a:spcPts val="0"/>
              </a:spcBef>
              <a:spcAft>
                <a:spcPts val="0"/>
              </a:spcAft>
              <a:buNone/>
              <a:defRPr sz="1200">
                <a:solidFill>
                  <a:srgbClr val="898989"/>
                </a:solidFill>
                <a:latin typeface="Arial"/>
                <a:ea typeface="Arial"/>
                <a:cs typeface="Arial"/>
                <a:sym typeface="Arial"/>
              </a:defRPr>
            </a:lvl7pPr>
            <a:lvl8pPr marL="0" marR="0" lvl="7" indent="0" algn="r" rtl="0">
              <a:spcBef>
                <a:spcPts val="0"/>
              </a:spcBef>
              <a:spcAft>
                <a:spcPts val="0"/>
              </a:spcAft>
              <a:buNone/>
              <a:defRPr sz="1200">
                <a:solidFill>
                  <a:srgbClr val="898989"/>
                </a:solidFill>
                <a:latin typeface="Arial"/>
                <a:ea typeface="Arial"/>
                <a:cs typeface="Arial"/>
                <a:sym typeface="Arial"/>
              </a:defRPr>
            </a:lvl8pPr>
            <a:lvl9pPr marL="0" marR="0" lvl="8" indent="0" algn="r" rtl="0">
              <a:spcBef>
                <a:spcPts val="0"/>
              </a:spcBef>
              <a:spcAft>
                <a:spcPts val="0"/>
              </a:spcAft>
              <a:buNone/>
              <a:defRPr sz="1200">
                <a:solidFill>
                  <a:srgbClr val="898989"/>
                </a:solidFill>
                <a:latin typeface="Arial"/>
                <a:ea typeface="Arial"/>
                <a:cs typeface="Arial"/>
                <a:sym typeface="Arial"/>
              </a:defRPr>
            </a:lvl9pPr>
          </a:lstStyle>
          <a:p>
            <a:fld id="{00000000-1234-1234-1234-123412341234}" type="slidenum">
              <a:rPr lang="en-US" smtClean="0"/>
              <a:pPr/>
              <a:t>‹#›</a:t>
            </a:fld>
            <a:endParaRPr lang="en-US"/>
          </a:p>
        </p:txBody>
      </p:sp>
      <p:sp>
        <p:nvSpPr>
          <p:cNvPr id="134" name="Google Shape;134;p22"/>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11" tIns="49619" rIns="99211" bIns="49619" anchor="ctr" anchorCtr="0">
            <a:noAutofit/>
          </a:bodyPr>
          <a:lstStyle/>
          <a:p>
            <a:pPr marL="0" marR="0" lvl="0" indent="0" algn="ctr" rtl="0">
              <a:spcBef>
                <a:spcPts val="0"/>
              </a:spcBef>
              <a:spcAft>
                <a:spcPts val="0"/>
              </a:spcAft>
              <a:buNone/>
            </a:pPr>
            <a:endParaRPr sz="2800">
              <a:solidFill>
                <a:srgbClr val="FFFFFF"/>
              </a:solidFill>
              <a:latin typeface="Arial"/>
              <a:ea typeface="Arial"/>
              <a:cs typeface="Arial"/>
              <a:sym typeface="Arial"/>
            </a:endParaRPr>
          </a:p>
        </p:txBody>
      </p:sp>
      <p:cxnSp>
        <p:nvCxnSpPr>
          <p:cNvPr id="135" name="Google Shape;135;p22"/>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136" name="Google Shape;136;p22"/>
          <p:cNvSpPr txBox="1"/>
          <p:nvPr/>
        </p:nvSpPr>
        <p:spPr>
          <a:xfrm>
            <a:off x="3048003" y="642939"/>
            <a:ext cx="4341284" cy="654050"/>
          </a:xfrm>
          <a:prstGeom prst="rect">
            <a:avLst/>
          </a:prstGeom>
          <a:noFill/>
          <a:ln>
            <a:noFill/>
          </a:ln>
        </p:spPr>
        <p:txBody>
          <a:bodyPr spcFirstLastPara="1" wrap="square" lIns="99211" tIns="49619" rIns="99211" bIns="49619" anchor="t" anchorCtr="0">
            <a:noAutofit/>
          </a:bodyPr>
          <a:lstStyle/>
          <a:p>
            <a:pPr marL="0" marR="0" lvl="0" indent="0" algn="l" rtl="0">
              <a:spcBef>
                <a:spcPts val="0"/>
              </a:spcBef>
              <a:spcAft>
                <a:spcPts val="0"/>
              </a:spcAft>
              <a:buNone/>
            </a:pPr>
            <a:r>
              <a:rPr lang="en-US" sz="3600" b="1">
                <a:solidFill>
                  <a:srgbClr val="FFFFFF"/>
                </a:solidFill>
                <a:latin typeface="Arial"/>
                <a:ea typeface="Arial"/>
                <a:cs typeface="Arial"/>
                <a:sym typeface="Arial"/>
              </a:rPr>
              <a:t>HIV and AIDS</a:t>
            </a:r>
            <a:endParaRPr sz="3600" b="1">
              <a:solidFill>
                <a:srgbClr val="FFFFFF"/>
              </a:solidFill>
              <a:latin typeface="Arial"/>
              <a:ea typeface="Arial"/>
              <a:cs typeface="Arial"/>
              <a:sym typeface="Arial"/>
            </a:endParaRPr>
          </a:p>
        </p:txBody>
      </p:sp>
      <p:sp>
        <p:nvSpPr>
          <p:cNvPr id="137" name="Google Shape;137;p22"/>
          <p:cNvSpPr txBox="1"/>
          <p:nvPr/>
        </p:nvSpPr>
        <p:spPr>
          <a:xfrm>
            <a:off x="7148100" y="800104"/>
            <a:ext cx="4948767" cy="438150"/>
          </a:xfrm>
          <a:prstGeom prst="rect">
            <a:avLst/>
          </a:prstGeom>
          <a:noFill/>
          <a:ln>
            <a:noFill/>
          </a:ln>
        </p:spPr>
        <p:txBody>
          <a:bodyPr spcFirstLastPara="1" wrap="square" lIns="99211" tIns="49619" rIns="99211" bIns="49619" anchor="t" anchorCtr="0">
            <a:noAutofit/>
          </a:bodyPr>
          <a:lstStyle/>
          <a:p>
            <a:pPr marL="0" marR="0" lvl="0" indent="0" algn="l" rtl="0">
              <a:spcBef>
                <a:spcPts val="0"/>
              </a:spcBef>
              <a:spcAft>
                <a:spcPts val="0"/>
              </a:spcAft>
              <a:buNone/>
            </a:pPr>
            <a:r>
              <a:rPr lang="en-US" sz="2200">
                <a:solidFill>
                  <a:srgbClr val="FFFFFF"/>
                </a:solidFill>
                <a:latin typeface="Arial"/>
                <a:ea typeface="Arial"/>
                <a:cs typeface="Arial"/>
                <a:sym typeface="Arial"/>
              </a:rPr>
              <a:t>Data Hub for Asia-Pacific</a:t>
            </a:r>
            <a:endParaRPr sz="2200">
              <a:solidFill>
                <a:srgbClr val="FFFFFF"/>
              </a:solidFill>
              <a:latin typeface="Arial"/>
              <a:ea typeface="Arial"/>
              <a:cs typeface="Arial"/>
              <a:sym typeface="Arial"/>
            </a:endParaRPr>
          </a:p>
        </p:txBody>
      </p:sp>
      <p:pic>
        <p:nvPicPr>
          <p:cNvPr id="138" name="Google Shape;138;p22"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592629884"/>
      </p:ext>
    </p:extLst>
  </p:cSld>
  <p:clrMap bg1="lt1" tx1="dk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lIns="116843" tIns="58413" rIns="116843" bIns="584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340">
              <a:defRPr/>
            </a:pPr>
            <a:fld id="{79C0BFF6-9B14-4446-AF07-628EFEB400B0}" type="slidenum">
              <a:rPr lang="th-TH" smtClean="0">
                <a:solidFill>
                  <a:prstClr val="black">
                    <a:tint val="75000"/>
                  </a:prstClr>
                </a:solidFill>
              </a:rPr>
              <a:pPr defTabSz="1168340">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0"/>
            <a:ext cx="4341284" cy="836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17" tIns="63609" rIns="127217" bIns="63609">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340"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40"/>
            <a:ext cx="4948767" cy="559348"/>
          </a:xfrm>
          <a:prstGeom prst="rect">
            <a:avLst/>
          </a:prstGeom>
          <a:noFill/>
        </p:spPr>
        <p:txBody>
          <a:bodyPr lIns="127217" tIns="63609" rIns="127217" bIns="63609">
            <a:spAutoFit/>
          </a:bodyPr>
          <a:lstStyle/>
          <a:p>
            <a:pPr defTabSz="1168340">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17" tIns="63609" rIns="127217" bIns="63609" anchor="ctr"/>
          <a:lstStyle/>
          <a:p>
            <a:pPr algn="ctr" defTabSz="1168340">
              <a:defRPr/>
            </a:pPr>
            <a:endParaRPr lang="th-TH" sz="3600" dirty="0">
              <a:solidFill>
                <a:prstClr val="white"/>
              </a:solidFill>
            </a:endParaRPr>
          </a:p>
        </p:txBody>
      </p:sp>
      <p:sp>
        <p:nvSpPr>
          <p:cNvPr id="12" name="TextBox 11"/>
          <p:cNvSpPr txBox="1"/>
          <p:nvPr/>
        </p:nvSpPr>
        <p:spPr>
          <a:xfrm>
            <a:off x="9290179" y="301678"/>
            <a:ext cx="2220383" cy="518076"/>
          </a:xfrm>
          <a:prstGeom prst="rect">
            <a:avLst/>
          </a:prstGeom>
          <a:noFill/>
          <a:effectLst>
            <a:outerShdw blurRad="50800" dist="38100" dir="5400000" algn="t" rotWithShape="0">
              <a:prstClr val="black">
                <a:alpha val="40000"/>
              </a:prstClr>
            </a:outerShdw>
          </a:effectLst>
        </p:spPr>
        <p:txBody>
          <a:bodyPr lIns="116843" tIns="58413" rIns="116843" bIns="58413">
            <a:spAutoFit/>
          </a:bodyPr>
          <a:lstStyle/>
          <a:p>
            <a:pPr algn="r" defTabSz="1168340">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262234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180" algn="ctr" rtl="0" fontAlgn="base">
        <a:spcBef>
          <a:spcPct val="0"/>
        </a:spcBef>
        <a:spcAft>
          <a:spcPct val="0"/>
        </a:spcAft>
        <a:defRPr sz="5600">
          <a:solidFill>
            <a:schemeClr val="tx1"/>
          </a:solidFill>
          <a:latin typeface="Arial" pitchFamily="34" charset="0"/>
          <a:cs typeface="Cordia New" pitchFamily="34" charset="-34"/>
        </a:defRPr>
      </a:lvl6pPr>
      <a:lvl7pPr marL="1168340" algn="ctr" rtl="0" fontAlgn="base">
        <a:spcBef>
          <a:spcPct val="0"/>
        </a:spcBef>
        <a:spcAft>
          <a:spcPct val="0"/>
        </a:spcAft>
        <a:defRPr sz="5600">
          <a:solidFill>
            <a:schemeClr val="tx1"/>
          </a:solidFill>
          <a:latin typeface="Arial" pitchFamily="34" charset="0"/>
          <a:cs typeface="Cordia New" pitchFamily="34" charset="-34"/>
        </a:defRPr>
      </a:lvl7pPr>
      <a:lvl8pPr marL="1752475" algn="ctr" rtl="0" fontAlgn="base">
        <a:spcBef>
          <a:spcPct val="0"/>
        </a:spcBef>
        <a:spcAft>
          <a:spcPct val="0"/>
        </a:spcAft>
        <a:defRPr sz="5600">
          <a:solidFill>
            <a:schemeClr val="tx1"/>
          </a:solidFill>
          <a:latin typeface="Arial" pitchFamily="34" charset="0"/>
          <a:cs typeface="Cordia New" pitchFamily="34" charset="-34"/>
        </a:defRPr>
      </a:lvl8pPr>
      <a:lvl9pPr marL="2336659"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098" indent="-4380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250" indent="-3651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381" indent="-29209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571"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8749" indent="-29209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2914"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070"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1236"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5359" indent="-292096" algn="l" defTabSz="1168340"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340" rtl="0" eaLnBrk="1" latinLnBrk="0" hangingPunct="1">
        <a:defRPr sz="3600" kern="1200">
          <a:solidFill>
            <a:schemeClr val="tx1"/>
          </a:solidFill>
          <a:latin typeface="+mn-lt"/>
          <a:ea typeface="+mn-ea"/>
          <a:cs typeface="+mn-cs"/>
        </a:defRPr>
      </a:lvl1pPr>
      <a:lvl2pPr marL="584180" algn="l" defTabSz="1168340" rtl="0" eaLnBrk="1" latinLnBrk="0" hangingPunct="1">
        <a:defRPr sz="3600" kern="1200">
          <a:solidFill>
            <a:schemeClr val="tx1"/>
          </a:solidFill>
          <a:latin typeface="+mn-lt"/>
          <a:ea typeface="+mn-ea"/>
          <a:cs typeface="+mn-cs"/>
        </a:defRPr>
      </a:lvl2pPr>
      <a:lvl3pPr marL="1168340" algn="l" defTabSz="1168340" rtl="0" eaLnBrk="1" latinLnBrk="0" hangingPunct="1">
        <a:defRPr sz="3600" kern="1200">
          <a:solidFill>
            <a:schemeClr val="tx1"/>
          </a:solidFill>
          <a:latin typeface="+mn-lt"/>
          <a:ea typeface="+mn-ea"/>
          <a:cs typeface="+mn-cs"/>
        </a:defRPr>
      </a:lvl3pPr>
      <a:lvl4pPr marL="1752475" algn="l" defTabSz="1168340" rtl="0" eaLnBrk="1" latinLnBrk="0" hangingPunct="1">
        <a:defRPr sz="3600" kern="1200">
          <a:solidFill>
            <a:schemeClr val="tx1"/>
          </a:solidFill>
          <a:latin typeface="+mn-lt"/>
          <a:ea typeface="+mn-ea"/>
          <a:cs typeface="+mn-cs"/>
        </a:defRPr>
      </a:lvl4pPr>
      <a:lvl5pPr marL="2336659" algn="l" defTabSz="1168340" rtl="0" eaLnBrk="1" latinLnBrk="0" hangingPunct="1">
        <a:defRPr sz="3600" kern="1200">
          <a:solidFill>
            <a:schemeClr val="tx1"/>
          </a:solidFill>
          <a:latin typeface="+mn-lt"/>
          <a:ea typeface="+mn-ea"/>
          <a:cs typeface="+mn-cs"/>
        </a:defRPr>
      </a:lvl5pPr>
      <a:lvl6pPr marL="2920825" algn="l" defTabSz="1168340" rtl="0" eaLnBrk="1" latinLnBrk="0" hangingPunct="1">
        <a:defRPr sz="3600" kern="1200">
          <a:solidFill>
            <a:schemeClr val="tx1"/>
          </a:solidFill>
          <a:latin typeface="+mn-lt"/>
          <a:ea typeface="+mn-ea"/>
          <a:cs typeface="+mn-cs"/>
        </a:defRPr>
      </a:lvl6pPr>
      <a:lvl7pPr marL="3504944" algn="l" defTabSz="1168340" rtl="0" eaLnBrk="1" latinLnBrk="0" hangingPunct="1">
        <a:defRPr sz="3600" kern="1200">
          <a:solidFill>
            <a:schemeClr val="tx1"/>
          </a:solidFill>
          <a:latin typeface="+mn-lt"/>
          <a:ea typeface="+mn-ea"/>
          <a:cs typeface="+mn-cs"/>
        </a:defRPr>
      </a:lvl7pPr>
      <a:lvl8pPr marL="4089152" algn="l" defTabSz="1168340" rtl="0" eaLnBrk="1" latinLnBrk="0" hangingPunct="1">
        <a:defRPr sz="3600" kern="1200">
          <a:solidFill>
            <a:schemeClr val="tx1"/>
          </a:solidFill>
          <a:latin typeface="+mn-lt"/>
          <a:ea typeface="+mn-ea"/>
          <a:cs typeface="+mn-cs"/>
        </a:defRPr>
      </a:lvl8pPr>
      <a:lvl9pPr marL="4673316" algn="l" defTabSz="1168340"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6"/>
            <a:ext cx="723900" cy="365125"/>
          </a:xfrm>
          <a:prstGeom prst="rect">
            <a:avLst/>
          </a:prstGeom>
        </p:spPr>
        <p:txBody>
          <a:bodyPr vert="horz" lIns="116866" tIns="58425" rIns="116866" bIns="5842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572">
              <a:defRPr/>
            </a:pPr>
            <a:fld id="{79C0BFF6-9B14-4446-AF07-628EFEB400B0}" type="slidenum">
              <a:rPr lang="th-TH" smtClean="0">
                <a:solidFill>
                  <a:prstClr val="black">
                    <a:tint val="75000"/>
                  </a:prstClr>
                </a:solidFill>
              </a:rPr>
              <a:pPr defTabSz="116857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3002"/>
            <a:ext cx="4341284" cy="83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42" tIns="63622" rIns="127242" bIns="6362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57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100" y="800132"/>
            <a:ext cx="4948767" cy="559374"/>
          </a:xfrm>
          <a:prstGeom prst="rect">
            <a:avLst/>
          </a:prstGeom>
          <a:noFill/>
        </p:spPr>
        <p:txBody>
          <a:bodyPr lIns="127242" tIns="63622" rIns="127242" bIns="63622">
            <a:spAutoFit/>
          </a:bodyPr>
          <a:lstStyle/>
          <a:p>
            <a:pPr defTabSz="116857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42" tIns="63622" rIns="127242" bIns="63622" anchor="ctr"/>
          <a:lstStyle/>
          <a:p>
            <a:pPr algn="ctr" defTabSz="1168572">
              <a:defRPr/>
            </a:pPr>
            <a:endParaRPr lang="th-TH" sz="3600" dirty="0">
              <a:solidFill>
                <a:prstClr val="white"/>
              </a:solidFill>
            </a:endParaRPr>
          </a:p>
        </p:txBody>
      </p:sp>
      <p:sp>
        <p:nvSpPr>
          <p:cNvPr id="12" name="TextBox 11"/>
          <p:cNvSpPr txBox="1"/>
          <p:nvPr/>
        </p:nvSpPr>
        <p:spPr>
          <a:xfrm>
            <a:off x="9290173" y="301675"/>
            <a:ext cx="2220383" cy="518101"/>
          </a:xfrm>
          <a:prstGeom prst="rect">
            <a:avLst/>
          </a:prstGeom>
          <a:noFill/>
          <a:effectLst>
            <a:outerShdw blurRad="50800" dist="38100" dir="5400000" algn="t" rotWithShape="0">
              <a:prstClr val="black">
                <a:alpha val="40000"/>
              </a:prstClr>
            </a:outerShdw>
          </a:effectLst>
        </p:spPr>
        <p:txBody>
          <a:bodyPr lIns="116866" tIns="58425" rIns="116866" bIns="58425">
            <a:spAutoFit/>
          </a:bodyPr>
          <a:lstStyle/>
          <a:p>
            <a:pPr algn="r" defTabSz="116857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813488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296" algn="ctr" rtl="0" fontAlgn="base">
        <a:spcBef>
          <a:spcPct val="0"/>
        </a:spcBef>
        <a:spcAft>
          <a:spcPct val="0"/>
        </a:spcAft>
        <a:defRPr sz="5600">
          <a:solidFill>
            <a:schemeClr val="tx1"/>
          </a:solidFill>
          <a:latin typeface="Arial" pitchFamily="34" charset="0"/>
          <a:cs typeface="Cordia New" pitchFamily="34" charset="-34"/>
        </a:defRPr>
      </a:lvl6pPr>
      <a:lvl7pPr marL="1168572" algn="ctr" rtl="0" fontAlgn="base">
        <a:spcBef>
          <a:spcPct val="0"/>
        </a:spcBef>
        <a:spcAft>
          <a:spcPct val="0"/>
        </a:spcAft>
        <a:defRPr sz="5600">
          <a:solidFill>
            <a:schemeClr val="tx1"/>
          </a:solidFill>
          <a:latin typeface="Arial" pitchFamily="34" charset="0"/>
          <a:cs typeface="Cordia New" pitchFamily="34" charset="-34"/>
        </a:defRPr>
      </a:lvl7pPr>
      <a:lvl8pPr marL="1752825" algn="ctr" rtl="0" fontAlgn="base">
        <a:spcBef>
          <a:spcPct val="0"/>
        </a:spcBef>
        <a:spcAft>
          <a:spcPct val="0"/>
        </a:spcAft>
        <a:defRPr sz="5600">
          <a:solidFill>
            <a:schemeClr val="tx1"/>
          </a:solidFill>
          <a:latin typeface="Arial" pitchFamily="34" charset="0"/>
          <a:cs typeface="Cordia New" pitchFamily="34" charset="-34"/>
        </a:defRPr>
      </a:lvl8pPr>
      <a:lvl9pPr marL="233712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186" indent="-43818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442" indent="-3652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676" indent="-2921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4980"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274" indent="-2921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557"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7829"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111"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353" indent="-292154" algn="l" defTabSz="116857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572" rtl="0" eaLnBrk="1" latinLnBrk="0" hangingPunct="1">
        <a:defRPr sz="3600" kern="1200">
          <a:solidFill>
            <a:schemeClr val="tx1"/>
          </a:solidFill>
          <a:latin typeface="+mn-lt"/>
          <a:ea typeface="+mn-ea"/>
          <a:cs typeface="+mn-cs"/>
        </a:defRPr>
      </a:lvl1pPr>
      <a:lvl2pPr marL="584296" algn="l" defTabSz="1168572" rtl="0" eaLnBrk="1" latinLnBrk="0" hangingPunct="1">
        <a:defRPr sz="3600" kern="1200">
          <a:solidFill>
            <a:schemeClr val="tx1"/>
          </a:solidFill>
          <a:latin typeface="+mn-lt"/>
          <a:ea typeface="+mn-ea"/>
          <a:cs typeface="+mn-cs"/>
        </a:defRPr>
      </a:lvl2pPr>
      <a:lvl3pPr marL="1168572" algn="l" defTabSz="1168572" rtl="0" eaLnBrk="1" latinLnBrk="0" hangingPunct="1">
        <a:defRPr sz="3600" kern="1200">
          <a:solidFill>
            <a:schemeClr val="tx1"/>
          </a:solidFill>
          <a:latin typeface="+mn-lt"/>
          <a:ea typeface="+mn-ea"/>
          <a:cs typeface="+mn-cs"/>
        </a:defRPr>
      </a:lvl3pPr>
      <a:lvl4pPr marL="1752825" algn="l" defTabSz="1168572" rtl="0" eaLnBrk="1" latinLnBrk="0" hangingPunct="1">
        <a:defRPr sz="3600" kern="1200">
          <a:solidFill>
            <a:schemeClr val="tx1"/>
          </a:solidFill>
          <a:latin typeface="+mn-lt"/>
          <a:ea typeface="+mn-ea"/>
          <a:cs typeface="+mn-cs"/>
        </a:defRPr>
      </a:lvl4pPr>
      <a:lvl5pPr marL="2337127" algn="l" defTabSz="1168572" rtl="0" eaLnBrk="1" latinLnBrk="0" hangingPunct="1">
        <a:defRPr sz="3600" kern="1200">
          <a:solidFill>
            <a:schemeClr val="tx1"/>
          </a:solidFill>
          <a:latin typeface="+mn-lt"/>
          <a:ea typeface="+mn-ea"/>
          <a:cs typeface="+mn-cs"/>
        </a:defRPr>
      </a:lvl5pPr>
      <a:lvl6pPr marL="2921409" algn="l" defTabSz="1168572" rtl="0" eaLnBrk="1" latinLnBrk="0" hangingPunct="1">
        <a:defRPr sz="3600" kern="1200">
          <a:solidFill>
            <a:schemeClr val="tx1"/>
          </a:solidFill>
          <a:latin typeface="+mn-lt"/>
          <a:ea typeface="+mn-ea"/>
          <a:cs typeface="+mn-cs"/>
        </a:defRPr>
      </a:lvl6pPr>
      <a:lvl7pPr marL="3505648" algn="l" defTabSz="1168572" rtl="0" eaLnBrk="1" latinLnBrk="0" hangingPunct="1">
        <a:defRPr sz="3600" kern="1200">
          <a:solidFill>
            <a:schemeClr val="tx1"/>
          </a:solidFill>
          <a:latin typeface="+mn-lt"/>
          <a:ea typeface="+mn-ea"/>
          <a:cs typeface="+mn-cs"/>
        </a:defRPr>
      </a:lvl7pPr>
      <a:lvl8pPr marL="4089971" algn="l" defTabSz="1168572" rtl="0" eaLnBrk="1" latinLnBrk="0" hangingPunct="1">
        <a:defRPr sz="3600" kern="1200">
          <a:solidFill>
            <a:schemeClr val="tx1"/>
          </a:solidFill>
          <a:latin typeface="+mn-lt"/>
          <a:ea typeface="+mn-ea"/>
          <a:cs typeface="+mn-cs"/>
        </a:defRPr>
      </a:lvl8pPr>
      <a:lvl9pPr marL="4674249" algn="l" defTabSz="116857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3.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36.xml"/><Relationship Id="rId5" Type="http://schemas.openxmlformats.org/officeDocument/2006/relationships/slide" Target="slide32.xml"/><Relationship Id="rId4"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chart" Target="../charts/chart36.xml"/><Relationship Id="rId4" Type="http://schemas.openxmlformats.org/officeDocument/2006/relationships/hyperlink" Target="http://www.aidsinfoonline.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hart" Target="../charts/chart39.xml"/><Relationship Id="rId4" Type="http://schemas.openxmlformats.org/officeDocument/2006/relationships/hyperlink" Target="http://www.aidsinfoonline.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chart" Target="../charts/chart40.xml"/><Relationship Id="rId4" Type="http://schemas.openxmlformats.org/officeDocument/2006/relationships/hyperlink" Target="http://www.aidsinfoonline.or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4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42.xml"/><Relationship Id="rId4" Type="http://schemas.openxmlformats.org/officeDocument/2006/relationships/hyperlink" Target="http://www.aidsinfoonline.org/" TargetMode="Externa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4.xml"/><Relationship Id="rId1" Type="http://schemas.openxmlformats.org/officeDocument/2006/relationships/slideLayout" Target="../slideLayouts/slideLayout79.xml"/><Relationship Id="rId4" Type="http://schemas.openxmlformats.org/officeDocument/2006/relationships/chart" Target="../charts/chart44.xm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5.xml"/><Relationship Id="rId1" Type="http://schemas.openxmlformats.org/officeDocument/2006/relationships/slideLayout" Target="../slideLayouts/slideLayout135.xml"/><Relationship Id="rId5" Type="http://schemas.openxmlformats.org/officeDocument/2006/relationships/chart" Target="../charts/chart45.xml"/><Relationship Id="rId4" Type="http://schemas.openxmlformats.org/officeDocument/2006/relationships/hyperlink" Target="http://www.aidsinfoonline.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6.xml"/><Relationship Id="rId1" Type="http://schemas.openxmlformats.org/officeDocument/2006/relationships/slideLayout" Target="../slideLayouts/slideLayout87.xml"/><Relationship Id="rId5" Type="http://schemas.openxmlformats.org/officeDocument/2006/relationships/chart" Target="../charts/chart46.xml"/><Relationship Id="rId4" Type="http://schemas.openxmlformats.org/officeDocument/2006/relationships/hyperlink" Target="http://aidsinfo.unaid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7.xml"/><Relationship Id="rId1" Type="http://schemas.openxmlformats.org/officeDocument/2006/relationships/slideLayout" Target="../slideLayouts/slideLayout103.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hyperlink" Target="http://aidsinfo.unaids.org/"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8.xml"/><Relationship Id="rId1" Type="http://schemas.openxmlformats.org/officeDocument/2006/relationships/slideLayout" Target="../slideLayouts/slideLayout95.xml"/><Relationship Id="rId5" Type="http://schemas.openxmlformats.org/officeDocument/2006/relationships/chart" Target="../charts/chart49.xml"/><Relationship Id="rId4" Type="http://schemas.openxmlformats.org/officeDocument/2006/relationships/hyperlink" Target="http://aidsinfo.unaids.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9.xml"/><Relationship Id="rId1" Type="http://schemas.openxmlformats.org/officeDocument/2006/relationships/slideLayout" Target="../slideLayouts/slideLayout127.xml"/><Relationship Id="rId5" Type="http://schemas.openxmlformats.org/officeDocument/2006/relationships/chart" Target="../charts/chart50.xml"/><Relationship Id="rId4" Type="http://schemas.openxmlformats.org/officeDocument/2006/relationships/hyperlink" Target="http://aidsinfo.unaids.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0.xml"/><Relationship Id="rId1" Type="http://schemas.openxmlformats.org/officeDocument/2006/relationships/slideLayout" Target="../slideLayouts/slideLayout111.xml"/><Relationship Id="rId4" Type="http://schemas.openxmlformats.org/officeDocument/2006/relationships/chart" Target="../charts/chart51.xml"/></Relationships>
</file>

<file path=ppt/slides/_rels/slide5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1.xml"/><Relationship Id="rId1" Type="http://schemas.openxmlformats.org/officeDocument/2006/relationships/slideLayout" Target="../slideLayouts/slideLayout119.xml"/><Relationship Id="rId4" Type="http://schemas.openxmlformats.org/officeDocument/2006/relationships/chart" Target="../charts/chart5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themeOverride" Target="../theme/themeOverride53.xml"/><Relationship Id="rId5" Type="http://schemas.openxmlformats.org/officeDocument/2006/relationships/hyperlink" Target="http://www.aidsdatahub.org/" TargetMode="Externa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57.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656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dirty="0">
                <a:cs typeface="Cordia New" pitchFamily="34" charset="-34"/>
              </a:rPr>
              <a:t>Lao PDR</a:t>
            </a:r>
            <a:endParaRPr lang="th-TH" dirty="0"/>
          </a:p>
        </p:txBody>
      </p:sp>
      <p:sp>
        <p:nvSpPr>
          <p:cNvPr id="2" name="TextBox 1">
            <a:extLst>
              <a:ext uri="{FF2B5EF4-FFF2-40B4-BE49-F238E27FC236}">
                <a16:creationId xmlns:a16="http://schemas.microsoft.com/office/drawing/2014/main" id="{9C5C6588-C049-42B8-B2A8-34FF20774E73}"/>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key populations, 2007-2014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10</a:t>
            </a:fld>
            <a:endParaRPr lang="th-TH" dirty="0">
              <a:solidFill>
                <a:prstClr val="black">
                  <a:tint val="75000"/>
                </a:prstClr>
              </a:solidFill>
            </a:endParaRPr>
          </a:p>
        </p:txBody>
      </p:sp>
      <p:sp>
        <p:nvSpPr>
          <p:cNvPr id="2" name="Rectangle 1"/>
          <p:cNvSpPr/>
          <p:nvPr/>
        </p:nvSpPr>
        <p:spPr>
          <a:xfrm>
            <a:off x="76200" y="6333621"/>
            <a:ext cx="11353839" cy="461350"/>
          </a:xfrm>
          <a:prstGeom prst="rect">
            <a:avLst/>
          </a:prstGeom>
        </p:spPr>
        <p:txBody>
          <a:bodyPr wrap="square" lIns="91114" tIns="45564" rIns="91114" bIns="45564">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Committee for the Control of AIDS Lao PDR. (2012). Lao PDR Global AIDS Response Progress Report, 2012; 2) Center for HIV/AIDS/STI Lao PDR, USAID, Global Fund and PSI (2012). Power Point Presentation at Consensus Meeting: Results of Second Round HIV/STI Prevalence; 3) Behavioral Tracking Survey among Male-to-Female Transgender in Vientiane Capital and </a:t>
            </a:r>
            <a:r>
              <a:rPr lang="en-US" sz="800" dirty="0" err="1">
                <a:latin typeface="Arial" pitchFamily="34" charset="0"/>
                <a:cs typeface="Arial" pitchFamily="34" charset="0"/>
              </a:rPr>
              <a:t>Savannakhet</a:t>
            </a:r>
            <a:r>
              <a:rPr lang="en-US" sz="800" dirty="0">
                <a:latin typeface="Arial" pitchFamily="34" charset="0"/>
                <a:cs typeface="Arial" pitchFamily="34" charset="0"/>
              </a:rPr>
              <a:t> Lao PDR, 2012; and 4) Lao PDR Global AIDS Response Progress Reporting 2015 citing Lao PDR Integrated Biological and Behavioral Surveillance Survey 2014</a:t>
            </a:r>
          </a:p>
        </p:txBody>
      </p:sp>
      <p:graphicFrame>
        <p:nvGraphicFramePr>
          <p:cNvPr id="7" name="Chart 6"/>
          <p:cNvGraphicFramePr>
            <a:graphicFrameLocks noGrp="1"/>
          </p:cNvGraphicFramePr>
          <p:nvPr>
            <p:extLst>
              <p:ext uri="{D42A27DB-BD31-4B8C-83A1-F6EECF244321}">
                <p14:modId xmlns:p14="http://schemas.microsoft.com/office/powerpoint/2010/main" val="3349779477"/>
              </p:ext>
            </p:extLst>
          </p:nvPr>
        </p:nvGraphicFramePr>
        <p:xfrm>
          <a:off x="2214243" y="2209805"/>
          <a:ext cx="7829993" cy="38766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793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HIV prevalence among MSM and FSW by city/province, 2014</a:t>
            </a:r>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11</a:t>
            </a:fld>
            <a:endParaRPr lang="th-TH" dirty="0">
              <a:solidFill>
                <a:prstClr val="black">
                  <a:tint val="75000"/>
                </a:prstClr>
              </a:solidFill>
            </a:endParaRPr>
          </a:p>
        </p:txBody>
      </p:sp>
      <p:sp>
        <p:nvSpPr>
          <p:cNvPr id="2" name="Rectangle 1"/>
          <p:cNvSpPr/>
          <p:nvPr/>
        </p:nvSpPr>
        <p:spPr>
          <a:xfrm>
            <a:off x="152400" y="6341537"/>
            <a:ext cx="9925493"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Lao PDR Global AIDS Response Progress Reporting 2015 citing Lao PDR Integrated Biological and Behavioral Surveillance Survey 2014.</a:t>
            </a:r>
          </a:p>
        </p:txBody>
      </p:sp>
      <p:graphicFrame>
        <p:nvGraphicFramePr>
          <p:cNvPr id="6" name="Chart 5"/>
          <p:cNvGraphicFramePr>
            <a:graphicFrameLocks/>
          </p:cNvGraphicFramePr>
          <p:nvPr>
            <p:extLst>
              <p:ext uri="{D42A27DB-BD31-4B8C-83A1-F6EECF244321}">
                <p14:modId xmlns:p14="http://schemas.microsoft.com/office/powerpoint/2010/main" val="287143231"/>
              </p:ext>
            </p:extLst>
          </p:nvPr>
        </p:nvGraphicFramePr>
        <p:xfrm>
          <a:off x="2819400" y="2438403"/>
          <a:ext cx="6324600" cy="3752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034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and syphilis prevalence among service women in Vientiane and </a:t>
            </a:r>
            <a:r>
              <a:rPr lang="en-US" dirty="0" err="1"/>
              <a:t>Savannakhet</a:t>
            </a:r>
            <a:r>
              <a:rPr lang="en-US" dirty="0"/>
              <a:t>, 2001-2011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4" name="Rectangle 3"/>
          <p:cNvSpPr/>
          <p:nvPr/>
        </p:nvSpPr>
        <p:spPr>
          <a:xfrm>
            <a:off x="152399" y="6400859"/>
            <a:ext cx="10706101" cy="369017"/>
          </a:xfrm>
          <a:prstGeom prst="rect">
            <a:avLst/>
          </a:prstGeom>
        </p:spPr>
        <p:txBody>
          <a:bodyPr wrap="square" lIns="91114" tIns="45564" rIns="91114" bIns="45564">
            <a:spAutoFit/>
          </a:bodyPr>
          <a:lstStyle/>
          <a:p>
            <a:r>
              <a:rPr lang="en-US" sz="900" dirty="0">
                <a:solidFill>
                  <a:prstClr val="black"/>
                </a:solidFill>
                <a:cs typeface="Arial" pitchFamily="34" charset="0"/>
              </a:rPr>
              <a:t>Source: Prepared by </a:t>
            </a:r>
            <a:r>
              <a:rPr lang="en-US" sz="900" dirty="0">
                <a:solidFill>
                  <a:prstClr val="black"/>
                </a:solidFill>
                <a:cs typeface="Arial" pitchFamily="34" charset="0"/>
                <a:hlinkClick r:id="rId2"/>
              </a:rPr>
              <a:t>www.aidsdatahub.org</a:t>
            </a:r>
            <a:r>
              <a:rPr lang="en-US" sz="900" dirty="0">
                <a:solidFill>
                  <a:prstClr val="black"/>
                </a:solidFill>
                <a:cs typeface="Arial" pitchFamily="34" charset="0"/>
              </a:rPr>
              <a:t> based on Lao People’s Democratic Republic, Ministry of Health, Center for HIV/AIDS/STI.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1549526355"/>
              </p:ext>
            </p:extLst>
          </p:nvPr>
        </p:nvGraphicFramePr>
        <p:xfrm>
          <a:off x="1828800" y="2514600"/>
          <a:ext cx="84582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869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service women by province, 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Rectangle 5"/>
          <p:cNvSpPr/>
          <p:nvPr/>
        </p:nvSpPr>
        <p:spPr>
          <a:xfrm>
            <a:off x="76200" y="6400859"/>
            <a:ext cx="112776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2766920986"/>
              </p:ext>
            </p:extLst>
          </p:nvPr>
        </p:nvGraphicFramePr>
        <p:xfrm>
          <a:off x="1828800" y="2057400"/>
          <a:ext cx="8458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562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10820400" cy="504000"/>
          </a:xfrm>
        </p:spPr>
        <p:txBody>
          <a:bodyPr/>
          <a:lstStyle/>
          <a:p>
            <a:r>
              <a:rPr lang="en-US" dirty="0"/>
              <a:t>Sexually transmitted infections (STI) prevalence among key populations, 2009-2012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6" name="Rectangle 5"/>
          <p:cNvSpPr/>
          <p:nvPr/>
        </p:nvSpPr>
        <p:spPr>
          <a:xfrm>
            <a:off x="0" y="6266079"/>
            <a:ext cx="11201400" cy="461350"/>
          </a:xfrm>
          <a:prstGeom prst="rect">
            <a:avLst/>
          </a:prstGeom>
        </p:spPr>
        <p:txBody>
          <a:bodyPr wrap="square" lIns="91114" tIns="45564" rIns="91114" bIns="45564">
            <a:spAutoFit/>
          </a:body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2"/>
              </a:rPr>
              <a:t>www.aidsdatahub.org</a:t>
            </a:r>
            <a:r>
              <a:rPr lang="en-GB" sz="800" dirty="0">
                <a:latin typeface="Arial" pitchFamily="34" charset="0"/>
                <a:cs typeface="Arial" pitchFamily="34" charset="0"/>
              </a:rPr>
              <a:t> based on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(2009).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Survey among Service Women and Integrated Biological and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Surveillance Survey among Men who have Sex with Men in </a:t>
            </a:r>
            <a:r>
              <a:rPr lang="en-GB" sz="800" dirty="0" err="1">
                <a:solidFill>
                  <a:prstClr val="black"/>
                </a:solidFill>
                <a:latin typeface="Arial" pitchFamily="34" charset="0"/>
                <a:ea typeface="SimSun" pitchFamily="2" charset="-122"/>
                <a:cs typeface="Arial" pitchFamily="34" charset="0"/>
              </a:rPr>
              <a:t>Luang</a:t>
            </a:r>
            <a:r>
              <a:rPr lang="en-GB" sz="800" dirty="0">
                <a:solidFill>
                  <a:prstClr val="black"/>
                </a:solidFill>
                <a:latin typeface="Arial" pitchFamily="34" charset="0"/>
                <a:ea typeface="SimSun" pitchFamily="2" charset="-122"/>
                <a:cs typeface="Arial" pitchFamily="34" charset="0"/>
              </a:rPr>
              <a:t> </a:t>
            </a:r>
            <a:r>
              <a:rPr lang="en-GB" sz="800" dirty="0" err="1">
                <a:solidFill>
                  <a:prstClr val="black"/>
                </a:solidFill>
                <a:latin typeface="Arial" pitchFamily="34" charset="0"/>
                <a:ea typeface="SimSun" pitchFamily="2" charset="-122"/>
                <a:cs typeface="Arial" pitchFamily="34" charset="0"/>
              </a:rPr>
              <a:t>Prabang</a:t>
            </a:r>
            <a:r>
              <a:rPr lang="en-GB" sz="800" dirty="0">
                <a:solidFill>
                  <a:prstClr val="black"/>
                </a:solidFill>
                <a:latin typeface="Arial" pitchFamily="34" charset="0"/>
                <a:ea typeface="SimSun" pitchFamily="2" charset="-122"/>
                <a:cs typeface="Arial" pitchFamily="34" charset="0"/>
              </a:rPr>
              <a:t>, </a:t>
            </a:r>
            <a:r>
              <a:rPr lang="en-US" sz="800" dirty="0">
                <a:latin typeface="Arial" pitchFamily="34" charset="0"/>
                <a:cs typeface="Arial" pitchFamily="34" charset="0"/>
              </a:rPr>
              <a:t>Center for HIV/AIDS/STI. Lao PDR 2011 Surveillance Survey: Integrated Biological and Behavioral Surveillance Survey among Service Women 2011</a:t>
            </a:r>
            <a:r>
              <a:rPr lang="en-GB" sz="800" dirty="0">
                <a:solidFill>
                  <a:prstClr val="black"/>
                </a:solidFill>
                <a:latin typeface="Arial" pitchFamily="34" charset="0"/>
                <a:ea typeface="SimSun" pitchFamily="2" charset="-122"/>
                <a:cs typeface="Arial" pitchFamily="34" charset="0"/>
              </a:rPr>
              <a:t>, </a:t>
            </a:r>
            <a:r>
              <a:rPr lang="en-GB" sz="800" dirty="0">
                <a:latin typeface="Arial" pitchFamily="34" charset="0"/>
                <a:cs typeface="Arial" pitchFamily="34" charset="0"/>
              </a:rPr>
              <a:t>and </a:t>
            </a:r>
            <a:r>
              <a:rPr lang="en-US" sz="800" dirty="0">
                <a:latin typeface="Arial" pitchFamily="34" charset="0"/>
                <a:cs typeface="Arial" pitchFamily="34" charset="0"/>
              </a:rPr>
              <a:t>Center for HIV/AIDS/STI Lao PDR, USAID, Global Fund and PSI (2012). Power Point Presentation at Consensus Meeting: Results of Second Round HIV/STI Prevalence and Behavioral Tracking Survey among Male-to-Female Transgender in Vientiane Capital and </a:t>
            </a:r>
            <a:r>
              <a:rPr lang="en-US" sz="800" dirty="0" err="1">
                <a:latin typeface="Arial" pitchFamily="34" charset="0"/>
                <a:cs typeface="Arial" pitchFamily="34" charset="0"/>
              </a:rPr>
              <a:t>Savannakhet</a:t>
            </a:r>
            <a:r>
              <a:rPr lang="en-US" sz="800" dirty="0">
                <a:latin typeface="Arial" pitchFamily="34" charset="0"/>
                <a:cs typeface="Arial" pitchFamily="34" charset="0"/>
              </a:rPr>
              <a:t> Lao PDR, 2012</a:t>
            </a:r>
          </a:p>
        </p:txBody>
      </p:sp>
      <p:graphicFrame>
        <p:nvGraphicFramePr>
          <p:cNvPr id="8" name="Chart 7"/>
          <p:cNvGraphicFramePr>
            <a:graphicFrameLocks noGrp="1"/>
          </p:cNvGraphicFramePr>
          <p:nvPr>
            <p:extLst>
              <p:ext uri="{D42A27DB-BD31-4B8C-83A1-F6EECF244321}">
                <p14:modId xmlns:p14="http://schemas.microsoft.com/office/powerpoint/2010/main" val="3168673299"/>
              </p:ext>
            </p:extLst>
          </p:nvPr>
        </p:nvGraphicFramePr>
        <p:xfrm>
          <a:off x="1828800" y="2286002"/>
          <a:ext cx="8534400" cy="3980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2825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Annual reported number of HIV cases, 1991-2015</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6" name="Rectangle 5"/>
          <p:cNvSpPr/>
          <p:nvPr/>
        </p:nvSpPr>
        <p:spPr>
          <a:xfrm>
            <a:off x="76200" y="6460157"/>
            <a:ext cx="99822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Committee for the Control of AIDS, Lao PDR. Global AIDS Response Progress Reports 2012 to 2016 (Country Narrative Reports)</a:t>
            </a:r>
          </a:p>
        </p:txBody>
      </p:sp>
      <p:graphicFrame>
        <p:nvGraphicFramePr>
          <p:cNvPr id="8" name="Chart 7"/>
          <p:cNvGraphicFramePr>
            <a:graphicFrameLocks noGrp="1"/>
          </p:cNvGraphicFramePr>
          <p:nvPr>
            <p:extLst>
              <p:ext uri="{D42A27DB-BD31-4B8C-83A1-F6EECF244321}">
                <p14:modId xmlns:p14="http://schemas.microsoft.com/office/powerpoint/2010/main" val="3845946886"/>
              </p:ext>
            </p:extLst>
          </p:nvPr>
        </p:nvGraphicFramePr>
        <p:xfrm>
          <a:off x="2362200" y="2438400"/>
          <a:ext cx="73914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5296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Proportion of cumulative HIV cases by geographic area, 1991-2014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6" name="Rectangle 5"/>
          <p:cNvSpPr/>
          <p:nvPr/>
        </p:nvSpPr>
        <p:spPr>
          <a:xfrm>
            <a:off x="191911" y="6492293"/>
            <a:ext cx="9906000" cy="2305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National Committee for the Control of AIDS Lao PDR. Global AIDS Response Progress Reports 2015. (Country Narrative Report)</a:t>
            </a:r>
          </a:p>
        </p:txBody>
      </p:sp>
      <p:grpSp>
        <p:nvGrpSpPr>
          <p:cNvPr id="7" name="Group 6"/>
          <p:cNvGrpSpPr/>
          <p:nvPr/>
        </p:nvGrpSpPr>
        <p:grpSpPr>
          <a:xfrm>
            <a:off x="1848296" y="2362200"/>
            <a:ext cx="8133907" cy="3962400"/>
            <a:chOff x="0" y="0"/>
            <a:chExt cx="8870836" cy="3540579"/>
          </a:xfrm>
        </p:grpSpPr>
        <p:graphicFrame>
          <p:nvGraphicFramePr>
            <p:cNvPr id="9" name="Chart 8"/>
            <p:cNvGraphicFramePr/>
            <p:nvPr>
              <p:extLst>
                <p:ext uri="{D42A27DB-BD31-4B8C-83A1-F6EECF244321}">
                  <p14:modId xmlns:p14="http://schemas.microsoft.com/office/powerpoint/2010/main" val="1642989955"/>
                </p:ext>
              </p:extLst>
            </p:nvPr>
          </p:nvGraphicFramePr>
          <p:xfrm>
            <a:off x="0" y="0"/>
            <a:ext cx="4533900" cy="26819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2352896501"/>
                </p:ext>
              </p:extLst>
            </p:nvPr>
          </p:nvGraphicFramePr>
          <p:xfrm>
            <a:off x="3954236" y="122465"/>
            <a:ext cx="4916600" cy="3418114"/>
          </p:xfrm>
          <a:graphic>
            <a:graphicData uri="http://schemas.openxmlformats.org/drawingml/2006/chart">
              <c:chart xmlns:c="http://schemas.openxmlformats.org/drawingml/2006/chart" xmlns:r="http://schemas.openxmlformats.org/officeDocument/2006/relationships" r:id="rId5"/>
            </a:graphicData>
          </a:graphic>
        </p:graphicFrame>
        <p:sp>
          <p:nvSpPr>
            <p:cNvPr id="11" name="Right Arrow 10"/>
            <p:cNvSpPr/>
            <p:nvPr/>
          </p:nvSpPr>
          <p:spPr>
            <a:xfrm>
              <a:off x="3528332" y="1050471"/>
              <a:ext cx="680357" cy="449036"/>
            </a:xfrm>
            <a:prstGeom prst="rightArrow">
              <a:avLst/>
            </a:prstGeom>
            <a:solidFill>
              <a:srgbClr val="88C540"/>
            </a:solid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th-TH" kern="0">
                <a:solidFill>
                  <a:sysClr val="window" lastClr="FFFFFF"/>
                </a:solidFill>
                <a:latin typeface="Calibri"/>
                <a:cs typeface="Tahoma"/>
              </a:endParaRPr>
            </a:p>
          </p:txBody>
        </p:sp>
      </p:grpSp>
      <p:sp>
        <p:nvSpPr>
          <p:cNvPr id="4" name="TextBox 3"/>
          <p:cNvSpPr txBox="1"/>
          <p:nvPr/>
        </p:nvSpPr>
        <p:spPr>
          <a:xfrm>
            <a:off x="2057401" y="5562655"/>
            <a:ext cx="3026115" cy="738349"/>
          </a:xfrm>
          <a:prstGeom prst="rect">
            <a:avLst/>
          </a:prstGeom>
          <a:noFill/>
          <a:ln>
            <a:solidFill>
              <a:schemeClr val="bg1">
                <a:lumMod val="75000"/>
              </a:schemeClr>
            </a:solidFill>
            <a:prstDash val="dash"/>
          </a:ln>
        </p:spPr>
        <p:txBody>
          <a:bodyPr wrap="square" lIns="91114" tIns="45564" rIns="91114" bIns="45564" rtlCol="0">
            <a:spAutoFit/>
          </a:bodyPr>
          <a:lstStyle/>
          <a:p>
            <a:r>
              <a:rPr lang="en-US" sz="1400" b="1" dirty="0">
                <a:latin typeface="Arial" pitchFamily="34" charset="0"/>
                <a:cs typeface="Arial" pitchFamily="34" charset="0"/>
              </a:rPr>
              <a:t>NOTE</a:t>
            </a:r>
            <a:r>
              <a:rPr lang="en-US" sz="1400" dirty="0">
                <a:latin typeface="Arial" pitchFamily="34" charset="0"/>
                <a:cs typeface="Arial" pitchFamily="34" charset="0"/>
              </a:rPr>
              <a:t>: The cumulative number of reported HIV cases as of December 2014 is </a:t>
            </a:r>
            <a:r>
              <a:rPr lang="en-US" sz="1400" b="1" dirty="0">
                <a:latin typeface="Arial" pitchFamily="34" charset="0"/>
                <a:cs typeface="Arial" pitchFamily="34" charset="0"/>
              </a:rPr>
              <a:t>7,072</a:t>
            </a:r>
            <a:r>
              <a:rPr lang="en-US" sz="1400" dirty="0">
                <a:latin typeface="Arial" pitchFamily="34" charset="0"/>
                <a:cs typeface="Arial" pitchFamily="34" charset="0"/>
              </a:rPr>
              <a:t> </a:t>
            </a:r>
            <a:endParaRPr lang="th-TH" sz="1400" dirty="0">
              <a:latin typeface="Arial" pitchFamily="34" charset="0"/>
            </a:endParaRPr>
          </a:p>
        </p:txBody>
      </p:sp>
    </p:spTree>
    <p:extLst>
      <p:ext uri="{BB962C8B-B14F-4D97-AF65-F5344CB8AC3E}">
        <p14:creationId xmlns:p14="http://schemas.microsoft.com/office/powerpoint/2010/main" val="38326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06200"/>
            <a:ext cx="8821744" cy="504000"/>
          </a:xfrm>
        </p:spPr>
        <p:txBody>
          <a:bodyPr/>
          <a:lstStyle/>
          <a:p>
            <a:r>
              <a:rPr lang="en-US" dirty="0"/>
              <a:t>Cumulative HIV cases by mode of transmission, 1990-2014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4" name="TextBox 1"/>
          <p:cNvSpPr txBox="1"/>
          <p:nvPr/>
        </p:nvSpPr>
        <p:spPr>
          <a:xfrm>
            <a:off x="254526" y="6324728"/>
            <a:ext cx="9803876" cy="311869"/>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National Committee for the Control of AIDS Lao PDR. (2012). Lao PDR Global AIDS Response Progress Report, 2012.</a:t>
            </a:r>
          </a:p>
        </p:txBody>
      </p:sp>
      <p:graphicFrame>
        <p:nvGraphicFramePr>
          <p:cNvPr id="7" name="Chart 6"/>
          <p:cNvGraphicFramePr>
            <a:graphicFrameLocks noGrp="1"/>
          </p:cNvGraphicFramePr>
          <p:nvPr>
            <p:extLst>
              <p:ext uri="{D42A27DB-BD31-4B8C-83A1-F6EECF244321}">
                <p14:modId xmlns:p14="http://schemas.microsoft.com/office/powerpoint/2010/main" val="16013976"/>
              </p:ext>
            </p:extLst>
          </p:nvPr>
        </p:nvGraphicFramePr>
        <p:xfrm>
          <a:off x="2133615" y="2362200"/>
          <a:ext cx="7772401"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844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92631"/>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0972800" cy="504000"/>
          </a:xfrm>
        </p:spPr>
        <p:txBody>
          <a:bodyPr/>
          <a:lstStyle/>
          <a:p>
            <a:r>
              <a:rPr lang="en-GB" dirty="0"/>
              <a:t>Proportion of key populations who reported condom use at last sex, </a:t>
            </a:r>
            <a:br>
              <a:rPr lang="en-GB" dirty="0"/>
            </a:br>
            <a:r>
              <a:rPr lang="en-GB" dirty="0"/>
              <a:t>2007-2018</a:t>
            </a: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TextBox 1"/>
          <p:cNvSpPr txBox="1"/>
          <p:nvPr/>
        </p:nvSpPr>
        <p:spPr>
          <a:xfrm>
            <a:off x="19051" y="6288502"/>
            <a:ext cx="11201400" cy="5040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ysClr val="windowText" lastClr="000000"/>
                </a:solidFill>
                <a:latin typeface="Arial" pitchFamily="34" charset="0"/>
                <a:cs typeface="Arial" pitchFamily="34" charset="0"/>
              </a:rPr>
              <a:t>Source: Prepared by </a:t>
            </a:r>
            <a:r>
              <a:rPr lang="en-US" sz="800" dirty="0">
                <a:solidFill>
                  <a:sysClr val="windowText" lastClr="000000"/>
                </a:solidFill>
                <a:latin typeface="Arial" pitchFamily="34" charset="0"/>
                <a:cs typeface="Arial" pitchFamily="34" charset="0"/>
                <a:hlinkClick r:id="rId2"/>
              </a:rPr>
              <a:t>www.aidsdatahub.org</a:t>
            </a:r>
            <a:r>
              <a:rPr lang="en-US" sz="800" dirty="0">
                <a:solidFill>
                  <a:sysClr val="windowText" lastClr="000000"/>
                </a:solidFill>
                <a:latin typeface="Arial" pitchFamily="34" charset="0"/>
                <a:cs typeface="Arial" pitchFamily="34" charset="0"/>
              </a:rPr>
              <a:t> based on 1) National Committee for the Control of AIDS Lao PDR. (2012). Lao PDR Global AIDS Response Progress Report, 2012, 2) </a:t>
            </a:r>
            <a:r>
              <a:rPr lang="en-US" sz="800" dirty="0" err="1">
                <a:latin typeface="Arial" pitchFamily="34" charset="0"/>
                <a:cs typeface="Arial" pitchFamily="34" charset="0"/>
              </a:rPr>
              <a:t>Phimphachanh</a:t>
            </a:r>
            <a:r>
              <a:rPr lang="en-US" sz="800" dirty="0">
                <a:latin typeface="Arial" pitchFamily="34" charset="0"/>
                <a:cs typeface="Arial" pitchFamily="34" charset="0"/>
              </a:rPr>
              <a:t>, C. (2010). Rapid Assessment and Response to Drug Use and Injecting Drug use in </a:t>
            </a:r>
            <a:r>
              <a:rPr lang="en-US" sz="800" dirty="0" err="1">
                <a:latin typeface="Arial" pitchFamily="34" charset="0"/>
                <a:cs typeface="Arial" pitchFamily="34" charset="0"/>
              </a:rPr>
              <a:t>Huapganh</a:t>
            </a:r>
            <a:r>
              <a:rPr lang="en-US" sz="800" dirty="0">
                <a:latin typeface="Arial" pitchFamily="34" charset="0"/>
                <a:cs typeface="Arial" pitchFamily="34" charset="0"/>
              </a:rPr>
              <a:t> and </a:t>
            </a:r>
            <a:r>
              <a:rPr lang="en-US" sz="800" dirty="0" err="1">
                <a:latin typeface="Arial" pitchFamily="34" charset="0"/>
                <a:cs typeface="Arial" pitchFamily="34" charset="0"/>
              </a:rPr>
              <a:t>Phongsaly</a:t>
            </a:r>
            <a:r>
              <a:rPr lang="en-US" sz="800" dirty="0">
                <a:latin typeface="Arial" pitchFamily="34" charset="0"/>
                <a:cs typeface="Arial" pitchFamily="34" charset="0"/>
              </a:rPr>
              <a:t> Provinces, Lao PDR. PowerPoint presentation presented at the Data Analysis Workshop, Vientiane, Lao PDR</a:t>
            </a:r>
            <a:r>
              <a:rPr lang="en-US" sz="800" dirty="0">
                <a:solidFill>
                  <a:sysClr val="windowText" lastClr="000000"/>
                </a:solidFill>
                <a:latin typeface="Arial" pitchFamily="34" charset="0"/>
                <a:cs typeface="Arial" pitchFamily="34" charset="0"/>
              </a:rPr>
              <a:t>, and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a:t>
            </a:r>
            <a:r>
              <a:rPr lang="en-US" sz="800" dirty="0">
                <a:solidFill>
                  <a:prstClr val="black"/>
                </a:solidFill>
                <a:latin typeface="Arial" pitchFamily="34" charset="0"/>
                <a:ea typeface="SimSun" pitchFamily="2" charset="-122"/>
                <a:cs typeface="Arial" pitchFamily="34" charset="0"/>
              </a:rPr>
              <a:t>USAID, Global Fund; 3) PSI (2012). Power Point Presentation at Consensus Meeting: Results of Second Round HIV/STI Prevalence and Behavioral Tracking Survey among Male-to-Female Transgender in Vientiane Capital and </a:t>
            </a:r>
            <a:r>
              <a:rPr lang="en-US" sz="800" dirty="0" err="1">
                <a:solidFill>
                  <a:prstClr val="black"/>
                </a:solidFill>
                <a:latin typeface="Arial" pitchFamily="34" charset="0"/>
                <a:ea typeface="SimSun" pitchFamily="2" charset="-122"/>
                <a:cs typeface="Arial" pitchFamily="34" charset="0"/>
              </a:rPr>
              <a:t>Savannakhet</a:t>
            </a:r>
            <a:r>
              <a:rPr lang="en-US" sz="800" dirty="0">
                <a:solidFill>
                  <a:prstClr val="black"/>
                </a:solidFill>
                <a:latin typeface="Arial" pitchFamily="34" charset="0"/>
                <a:ea typeface="SimSun" pitchFamily="2" charset="-122"/>
                <a:cs typeface="Arial" pitchFamily="34" charset="0"/>
              </a:rPr>
              <a:t> Lao PDR, 2012; and 4) </a:t>
            </a:r>
            <a:r>
              <a:rPr lang="en-GB" sz="800" dirty="0">
                <a:solidFill>
                  <a:prstClr val="black"/>
                </a:solidFill>
                <a:latin typeface="Arial" pitchFamily="34" charset="0"/>
                <a:ea typeface="SimSun" pitchFamily="2" charset="-122"/>
                <a:cs typeface="Arial" pitchFamily="34" charset="0"/>
              </a:rPr>
              <a:t>Global AIDS Monitoring (GAM)</a:t>
            </a:r>
          </a:p>
          <a:p>
            <a:endParaRPr lang="en-US" sz="800" dirty="0">
              <a:solidFill>
                <a:sysClr val="windowText" lastClr="000000"/>
              </a:solidFill>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466847001"/>
              </p:ext>
            </p:extLst>
          </p:nvPr>
        </p:nvGraphicFramePr>
        <p:xfrm>
          <a:off x="1919288" y="2107027"/>
          <a:ext cx="8353425" cy="4143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4283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DD4A9A2C-518F-4493-B10F-ED7A736864C6}"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27647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6093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251333" y="1712076"/>
            <a:ext cx="11203563"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with reported condom use behaviors by province, 2014 </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B33D3B1-3927-4EF4-BB51-82763FFCB0B7}"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Text Box 9"/>
          <p:cNvSpPr txBox="1">
            <a:spLocks noChangeArrowheads="1"/>
          </p:cNvSpPr>
          <p:nvPr/>
        </p:nvSpPr>
        <p:spPr bwMode="auto">
          <a:xfrm>
            <a:off x="251332" y="6407357"/>
            <a:ext cx="10111869"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3"/>
              </a:rPr>
              <a:t>www.aidsdatahub.org</a:t>
            </a:r>
            <a:r>
              <a:rPr lang="en-US" sz="900" dirty="0">
                <a:solidFill>
                  <a:srgbClr val="000000"/>
                </a:solidFill>
                <a:latin typeface="Arial" pitchFamily="34" charset="0"/>
                <a:ea typeface="SimSun" pitchFamily="2" charset="-122"/>
                <a:cs typeface="Arial" pitchFamily="34" charset="0"/>
              </a:rPr>
              <a:t>  based on Preliminary IBBS Results. </a:t>
            </a:r>
            <a:r>
              <a:rPr lang="en-US" sz="900" dirty="0">
                <a:solidFill>
                  <a:prstClr val="black"/>
                </a:solidFill>
                <a:latin typeface="Arial" pitchFamily="34" charset="0"/>
                <a:ea typeface="SimSun" pitchFamily="2" charset="-122"/>
                <a:cs typeface="Arial" pitchFamily="34" charset="0"/>
              </a:rPr>
              <a:t>HIV prevalence, risk behaviors and characteristics of Men who have sex with men (MSM) in four provinces, Lao PDR, 2014 (PowerPoint Presentation: August 8, 2014)</a:t>
            </a:r>
          </a:p>
        </p:txBody>
      </p:sp>
      <p:graphicFrame>
        <p:nvGraphicFramePr>
          <p:cNvPr id="8" name="Chart 7"/>
          <p:cNvGraphicFramePr>
            <a:graphicFrameLocks/>
          </p:cNvGraphicFramePr>
          <p:nvPr>
            <p:extLst>
              <p:ext uri="{D42A27DB-BD31-4B8C-83A1-F6EECF244321}">
                <p14:modId xmlns:p14="http://schemas.microsoft.com/office/powerpoint/2010/main" val="3260444936"/>
              </p:ext>
            </p:extLst>
          </p:nvPr>
        </p:nvGraphicFramePr>
        <p:xfrm>
          <a:off x="2819463" y="2362204"/>
          <a:ext cx="6067425" cy="3752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3019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304800" y="1447800"/>
            <a:ext cx="9774272"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who reported condom use at last sex by type of partner, </a:t>
            </a:r>
            <a:r>
              <a:rPr lang="en-US" dirty="0" err="1">
                <a:ea typeface="SimSun" pitchFamily="2" charset="-122"/>
                <a:cs typeface="Cordia New" pitchFamily="34" charset="-34"/>
              </a:rPr>
              <a:t>Luang</a:t>
            </a:r>
            <a:r>
              <a:rPr lang="en-US" dirty="0">
                <a:ea typeface="SimSun" pitchFamily="2" charset="-122"/>
                <a:cs typeface="Cordia New" pitchFamily="34" charset="-34"/>
              </a:rPr>
              <a:t> </a:t>
            </a:r>
            <a:r>
              <a:rPr lang="en-US" dirty="0" err="1">
                <a:ea typeface="SimSun" pitchFamily="2" charset="-122"/>
                <a:cs typeface="Cordia New" pitchFamily="34" charset="-34"/>
              </a:rPr>
              <a:t>Prabang</a:t>
            </a:r>
            <a:r>
              <a:rPr lang="en-US" dirty="0">
                <a:ea typeface="SimSun" pitchFamily="2" charset="-122"/>
                <a:cs typeface="Cordia New" pitchFamily="34" charset="-34"/>
              </a:rPr>
              <a:t>,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B33D3B1-3927-4EF4-BB51-82763FFCB0B7}"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Text Box 9"/>
          <p:cNvSpPr txBox="1">
            <a:spLocks noChangeArrowheads="1"/>
          </p:cNvSpPr>
          <p:nvPr/>
        </p:nvSpPr>
        <p:spPr bwMode="auto">
          <a:xfrm>
            <a:off x="173520" y="6407346"/>
            <a:ext cx="9774272"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3"/>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Lao PDR 2009 Surveillance Surveys: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Survey among Service Women and Integrated Biological and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Surveillance Survey among Men who have Sex with Men in </a:t>
            </a:r>
            <a:r>
              <a:rPr lang="en-GB" sz="900" dirty="0" err="1">
                <a:solidFill>
                  <a:prstClr val="black"/>
                </a:solidFill>
                <a:latin typeface="Arial" pitchFamily="34" charset="0"/>
                <a:ea typeface="SimSun" pitchFamily="2" charset="-122"/>
                <a:cs typeface="Arial" pitchFamily="34" charset="0"/>
              </a:rPr>
              <a:t>Luang</a:t>
            </a:r>
            <a:r>
              <a:rPr lang="en-GB" sz="900" dirty="0">
                <a:solidFill>
                  <a:prstClr val="black"/>
                </a:solidFill>
                <a:latin typeface="Arial" pitchFamily="34" charset="0"/>
                <a:ea typeface="SimSun" pitchFamily="2" charset="-122"/>
                <a:cs typeface="Arial" pitchFamily="34" charset="0"/>
              </a:rPr>
              <a:t> </a:t>
            </a:r>
            <a:r>
              <a:rPr lang="en-GB" sz="900" dirty="0" err="1">
                <a:solidFill>
                  <a:prstClr val="black"/>
                </a:solidFill>
                <a:latin typeface="Arial" pitchFamily="34" charset="0"/>
                <a:ea typeface="SimSun" pitchFamily="2" charset="-122"/>
                <a:cs typeface="Arial" pitchFamily="34" charset="0"/>
              </a:rPr>
              <a:t>Prabang</a:t>
            </a:r>
            <a:r>
              <a:rPr lang="en-GB" sz="900" dirty="0">
                <a:solidFill>
                  <a:prstClr val="black"/>
                </a:solidFill>
                <a:latin typeface="Arial" pitchFamily="34" charset="0"/>
                <a:ea typeface="SimSun" pitchFamily="2" charset="-122"/>
                <a:cs typeface="Arial" pitchFamily="34" charset="0"/>
              </a:rPr>
              <a:t>.</a:t>
            </a:r>
          </a:p>
        </p:txBody>
      </p:sp>
      <p:graphicFrame>
        <p:nvGraphicFramePr>
          <p:cNvPr id="6" name="Chart 5"/>
          <p:cNvGraphicFramePr>
            <a:graphicFrameLocks noGrp="1"/>
          </p:cNvGraphicFramePr>
          <p:nvPr>
            <p:extLst>
              <p:ext uri="{D42A27DB-BD31-4B8C-83A1-F6EECF244321}">
                <p14:modId xmlns:p14="http://schemas.microsoft.com/office/powerpoint/2010/main" val="2501540991"/>
              </p:ext>
            </p:extLst>
          </p:nvPr>
        </p:nvGraphicFramePr>
        <p:xfrm>
          <a:off x="1985964" y="2286000"/>
          <a:ext cx="8224839" cy="37195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4159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xfrm>
            <a:off x="228600" y="1447800"/>
            <a:ext cx="10439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who reported consistent condom use in the past 3 months by type of partner, </a:t>
            </a:r>
            <a:r>
              <a:rPr lang="en-US" dirty="0" err="1">
                <a:ea typeface="SimSun" pitchFamily="2" charset="-122"/>
                <a:cs typeface="Cordia New" pitchFamily="34" charset="-34"/>
              </a:rPr>
              <a:t>Luang</a:t>
            </a:r>
            <a:r>
              <a:rPr lang="en-US" dirty="0">
                <a:ea typeface="SimSun" pitchFamily="2" charset="-122"/>
                <a:cs typeface="Cordia New" pitchFamily="34" charset="-34"/>
              </a:rPr>
              <a:t> </a:t>
            </a:r>
            <a:r>
              <a:rPr lang="en-US" dirty="0" err="1">
                <a:ea typeface="SimSun" pitchFamily="2" charset="-122"/>
                <a:cs typeface="Cordia New" pitchFamily="34" charset="-34"/>
              </a:rPr>
              <a:t>Prabang</a:t>
            </a:r>
            <a:r>
              <a:rPr lang="en-US" dirty="0">
                <a:ea typeface="SimSun" pitchFamily="2" charset="-122"/>
                <a:cs typeface="Cordia New" pitchFamily="34" charset="-34"/>
              </a:rPr>
              <a:t>,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043BC8A9-D62D-4B34-BAE4-F9079510321D}" type="slidenum">
              <a:rPr lang="th-TH" smtClean="0">
                <a:solidFill>
                  <a:prstClr val="black">
                    <a:tint val="75000"/>
                  </a:prstClr>
                </a:solidFill>
              </a:rPr>
              <a:pPr>
                <a:defRPr/>
              </a:pPr>
              <a:t>22</a:t>
            </a:fld>
            <a:endParaRPr lang="th-TH" dirty="0">
              <a:solidFill>
                <a:prstClr val="black">
                  <a:tint val="75000"/>
                </a:prstClr>
              </a:solidFill>
            </a:endParaRPr>
          </a:p>
        </p:txBody>
      </p:sp>
      <p:sp>
        <p:nvSpPr>
          <p:cNvPr id="7" name="Text Box 9"/>
          <p:cNvSpPr txBox="1">
            <a:spLocks noChangeArrowheads="1"/>
          </p:cNvSpPr>
          <p:nvPr/>
        </p:nvSpPr>
        <p:spPr bwMode="auto">
          <a:xfrm>
            <a:off x="152400" y="6479201"/>
            <a:ext cx="10820400"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3"/>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Lao PDR 2009 Surveillance Surveys: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Survey among Service Women and Integrated Biological and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Surveillance Survey among Men who have Sex with Men in </a:t>
            </a:r>
            <a:r>
              <a:rPr lang="en-GB" sz="900" dirty="0" err="1">
                <a:solidFill>
                  <a:prstClr val="black"/>
                </a:solidFill>
                <a:latin typeface="Arial" pitchFamily="34" charset="0"/>
                <a:ea typeface="SimSun" pitchFamily="2" charset="-122"/>
                <a:cs typeface="Arial" pitchFamily="34" charset="0"/>
              </a:rPr>
              <a:t>Luang</a:t>
            </a:r>
            <a:r>
              <a:rPr lang="en-GB" sz="900" dirty="0">
                <a:solidFill>
                  <a:prstClr val="black"/>
                </a:solidFill>
                <a:latin typeface="Arial" pitchFamily="34" charset="0"/>
                <a:ea typeface="SimSun" pitchFamily="2" charset="-122"/>
                <a:cs typeface="Arial" pitchFamily="34" charset="0"/>
              </a:rPr>
              <a:t> </a:t>
            </a:r>
            <a:r>
              <a:rPr lang="en-GB" sz="900" dirty="0" err="1">
                <a:solidFill>
                  <a:prstClr val="black"/>
                </a:solidFill>
                <a:latin typeface="Arial" pitchFamily="34" charset="0"/>
                <a:ea typeface="SimSun" pitchFamily="2" charset="-122"/>
                <a:cs typeface="Arial" pitchFamily="34" charset="0"/>
              </a:rPr>
              <a:t>Prabang</a:t>
            </a:r>
            <a:r>
              <a:rPr lang="en-GB" sz="900" dirty="0">
                <a:solidFill>
                  <a:prstClr val="black"/>
                </a:solidFill>
                <a:latin typeface="Arial" pitchFamily="34" charset="0"/>
                <a:ea typeface="SimSun" pitchFamily="2" charset="-122"/>
                <a:cs typeface="Arial" pitchFamily="34" charset="0"/>
              </a:rPr>
              <a:t>.</a:t>
            </a:r>
          </a:p>
        </p:txBody>
      </p:sp>
      <p:graphicFrame>
        <p:nvGraphicFramePr>
          <p:cNvPr id="6" name="Chart 5"/>
          <p:cNvGraphicFramePr>
            <a:graphicFrameLocks noGrp="1"/>
          </p:cNvGraphicFramePr>
          <p:nvPr>
            <p:extLst>
              <p:ext uri="{D42A27DB-BD31-4B8C-83A1-F6EECF244321}">
                <p14:modId xmlns:p14="http://schemas.microsoft.com/office/powerpoint/2010/main" val="2253051309"/>
              </p:ext>
            </p:extLst>
          </p:nvPr>
        </p:nvGraphicFramePr>
        <p:xfrm>
          <a:off x="2133600" y="2438404"/>
          <a:ext cx="7620000" cy="39688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1567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11049000" cy="504000"/>
          </a:xfrm>
        </p:spPr>
        <p:txBody>
          <a:bodyPr/>
          <a:lstStyle/>
          <a:p>
            <a:r>
              <a:rPr lang="en-US" dirty="0"/>
              <a:t>Proportion of transgender people who reported condom and water-based lubricant use at last anal sex, Vientiane and </a:t>
            </a:r>
            <a:r>
              <a:rPr lang="en-US" dirty="0" err="1"/>
              <a:t>Savannakhet</a:t>
            </a:r>
            <a:r>
              <a:rPr lang="en-US" dirty="0"/>
              <a:t>, 2010 and 2012</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23</a:t>
            </a:fld>
            <a:endParaRPr lang="th-TH" dirty="0">
              <a:solidFill>
                <a:prstClr val="black">
                  <a:tint val="75000"/>
                </a:prstClr>
              </a:solidFill>
            </a:endParaRPr>
          </a:p>
        </p:txBody>
      </p:sp>
      <p:sp>
        <p:nvSpPr>
          <p:cNvPr id="6" name="Text Box 9"/>
          <p:cNvSpPr txBox="1">
            <a:spLocks noChangeArrowheads="1"/>
          </p:cNvSpPr>
          <p:nvPr/>
        </p:nvSpPr>
        <p:spPr bwMode="auto">
          <a:xfrm>
            <a:off x="76203" y="6475551"/>
            <a:ext cx="10782300" cy="353628"/>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SimSun" pitchFamily="2" charset="-122"/>
                <a:cs typeface="Arial" pitchFamily="34" charset="0"/>
              </a:rPr>
              <a:t>Prepared by </a:t>
            </a:r>
            <a:r>
              <a:rPr lang="en-US" sz="800" dirty="0">
                <a:solidFill>
                  <a:srgbClr val="000000"/>
                </a:solidFill>
                <a:latin typeface="Arial" pitchFamily="34" charset="0"/>
                <a:ea typeface="SimSun" pitchFamily="2" charset="-122"/>
                <a:cs typeface="Arial" pitchFamily="34" charset="0"/>
                <a:hlinkClick r:id="rId2"/>
              </a:rPr>
              <a:t>www.aidsdatahub.org</a:t>
            </a:r>
            <a:r>
              <a:rPr lang="en-US" sz="800" dirty="0">
                <a:solidFill>
                  <a:srgbClr val="000000"/>
                </a:solidFill>
                <a:latin typeface="Arial" pitchFamily="34" charset="0"/>
                <a:ea typeface="SimSun" pitchFamily="2" charset="-122"/>
                <a:cs typeface="Arial" pitchFamily="34" charset="0"/>
              </a:rPr>
              <a:t>  based on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a:t>
            </a:r>
            <a:r>
              <a:rPr lang="en-US" sz="800" dirty="0">
                <a:solidFill>
                  <a:prstClr val="black"/>
                </a:solidFill>
                <a:latin typeface="Arial" pitchFamily="34" charset="0"/>
                <a:ea typeface="SimSun" pitchFamily="2" charset="-122"/>
                <a:cs typeface="Arial" pitchFamily="34" charset="0"/>
              </a:rPr>
              <a:t>USAID, Global Fund and PSI (2012). Power Point Presentation at Consensus Meeting: </a:t>
            </a:r>
            <a:r>
              <a:rPr lang="en-US" sz="900" dirty="0">
                <a:solidFill>
                  <a:prstClr val="black"/>
                </a:solidFill>
                <a:latin typeface="Arial" pitchFamily="34" charset="0"/>
                <a:ea typeface="SimSun" pitchFamily="2" charset="-122"/>
                <a:cs typeface="Arial" pitchFamily="34" charset="0"/>
              </a:rPr>
              <a:t>Results</a:t>
            </a:r>
            <a:r>
              <a:rPr lang="en-US" sz="800" dirty="0">
                <a:solidFill>
                  <a:prstClr val="black"/>
                </a:solidFill>
                <a:latin typeface="Arial" pitchFamily="34" charset="0"/>
                <a:ea typeface="SimSun" pitchFamily="2" charset="-122"/>
                <a:cs typeface="Arial" pitchFamily="34" charset="0"/>
              </a:rPr>
              <a:t> of Second Round HIV/STI Prevalence and Behavioral Tracking Survey among Male-to-Female Transgender in Vientiane Capital and </a:t>
            </a:r>
            <a:r>
              <a:rPr lang="en-US" sz="800" dirty="0" err="1">
                <a:solidFill>
                  <a:prstClr val="black"/>
                </a:solidFill>
                <a:latin typeface="Arial" pitchFamily="34" charset="0"/>
                <a:ea typeface="SimSun" pitchFamily="2" charset="-122"/>
                <a:cs typeface="Arial" pitchFamily="34" charset="0"/>
              </a:rPr>
              <a:t>Savannakhet</a:t>
            </a:r>
            <a:r>
              <a:rPr lang="en-US" sz="800" dirty="0">
                <a:solidFill>
                  <a:prstClr val="black"/>
                </a:solidFill>
                <a:latin typeface="Arial" pitchFamily="34" charset="0"/>
                <a:ea typeface="SimSun" pitchFamily="2" charset="-122"/>
                <a:cs typeface="Arial" pitchFamily="34" charset="0"/>
              </a:rPr>
              <a:t> Lao PDR, 2012</a:t>
            </a:r>
            <a:endParaRPr lang="en-GB" sz="800" dirty="0">
              <a:solidFill>
                <a:prstClr val="black"/>
              </a:solidFill>
              <a:latin typeface="Arial" pitchFamily="34" charset="0"/>
              <a:ea typeface="SimSun" pitchFamily="2" charset="-122"/>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730757861"/>
              </p:ext>
            </p:extLst>
          </p:nvPr>
        </p:nvGraphicFramePr>
        <p:xfrm>
          <a:off x="2057400" y="2743200"/>
          <a:ext cx="76962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272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82400" cy="504000"/>
          </a:xfrm>
        </p:spPr>
        <p:txBody>
          <a:bodyPr/>
          <a:lstStyle/>
          <a:p>
            <a:r>
              <a:rPr lang="en-US" dirty="0"/>
              <a:t>Proportion of transgender people who reported consistent use of condom and water-based lubricant in the last month in Vientiane and </a:t>
            </a:r>
            <a:r>
              <a:rPr lang="en-US" dirty="0" err="1"/>
              <a:t>Savannakhet</a:t>
            </a:r>
            <a:r>
              <a:rPr lang="en-US" dirty="0"/>
              <a:t>, </a:t>
            </a:r>
            <a:br>
              <a:rPr lang="en-US" dirty="0"/>
            </a:br>
            <a:r>
              <a:rPr lang="en-US" dirty="0"/>
              <a:t>2010 and 2012</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24</a:t>
            </a:fld>
            <a:endParaRPr lang="th-TH" dirty="0">
              <a:solidFill>
                <a:prstClr val="black">
                  <a:tint val="75000"/>
                </a:prstClr>
              </a:solidFill>
            </a:endParaRPr>
          </a:p>
        </p:txBody>
      </p:sp>
      <p:sp>
        <p:nvSpPr>
          <p:cNvPr id="4" name="Text Box 9"/>
          <p:cNvSpPr txBox="1">
            <a:spLocks noChangeArrowheads="1"/>
          </p:cNvSpPr>
          <p:nvPr/>
        </p:nvSpPr>
        <p:spPr bwMode="auto">
          <a:xfrm>
            <a:off x="228604" y="6350220"/>
            <a:ext cx="10896599"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a:t>
            </a:r>
            <a:r>
              <a:rPr lang="en-US" sz="900" dirty="0">
                <a:solidFill>
                  <a:prstClr val="black"/>
                </a:solidFill>
                <a:latin typeface="Arial" pitchFamily="34" charset="0"/>
                <a:ea typeface="SimSun" pitchFamily="2" charset="-122"/>
                <a:cs typeface="Arial" pitchFamily="34" charset="0"/>
              </a:rPr>
              <a:t>USAID, Global Fund and PSI (2012). Power Point Presentation at Consensus Meeting: Results of Second Round HIV/STI Prevalence and Behavioral Tracking Survey among Male-to-Female Transgender in Vientiane Capital and </a:t>
            </a:r>
            <a:r>
              <a:rPr lang="en-US" sz="900" dirty="0" err="1">
                <a:solidFill>
                  <a:prstClr val="black"/>
                </a:solidFill>
                <a:latin typeface="Arial" pitchFamily="34" charset="0"/>
                <a:ea typeface="SimSun" pitchFamily="2" charset="-122"/>
                <a:cs typeface="Arial" pitchFamily="34" charset="0"/>
              </a:rPr>
              <a:t>Savannakhet</a:t>
            </a:r>
            <a:r>
              <a:rPr lang="en-US" sz="900" dirty="0">
                <a:solidFill>
                  <a:prstClr val="black"/>
                </a:solidFill>
                <a:latin typeface="Arial" pitchFamily="34" charset="0"/>
                <a:ea typeface="SimSun" pitchFamily="2" charset="-122"/>
                <a:cs typeface="Arial" pitchFamily="34" charset="0"/>
              </a:rPr>
              <a:t> Lao PDR, 2012</a:t>
            </a:r>
            <a:endParaRPr lang="en-GB" sz="900" dirty="0">
              <a:solidFill>
                <a:prstClr val="black"/>
              </a:solidFill>
              <a:latin typeface="Arial" pitchFamily="34" charset="0"/>
              <a:ea typeface="SimSun" pitchFamily="2" charset="-122"/>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0773079"/>
              </p:ext>
            </p:extLst>
          </p:nvPr>
        </p:nvGraphicFramePr>
        <p:xfrm>
          <a:off x="1752600" y="2438401"/>
          <a:ext cx="86106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596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service women who reported condom use at last sex with their client, 2008 - 2011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 Box 9"/>
          <p:cNvSpPr txBox="1">
            <a:spLocks noChangeArrowheads="1"/>
          </p:cNvSpPr>
          <p:nvPr/>
        </p:nvSpPr>
        <p:spPr bwMode="auto">
          <a:xfrm>
            <a:off x="1" y="6183133"/>
            <a:ext cx="11203563" cy="507516"/>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a:t>
            </a:r>
            <a:r>
              <a:rPr lang="en-US" sz="900" dirty="0">
                <a:solidFill>
                  <a:prstClr val="black"/>
                </a:solidFill>
                <a:latin typeface="Arial" pitchFamily="34" charset="0"/>
                <a:ea typeface="SimSun" pitchFamily="2" charset="-122"/>
                <a:cs typeface="Arial" pitchFamily="34" charset="0"/>
              </a:rPr>
              <a:t>Integrated Behavioral Biological Surveillance 2008,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Survey among Service Women and Integrated Biological and </a:t>
            </a:r>
            <a:r>
              <a:rPr lang="en-GB" sz="900" dirty="0" err="1">
                <a:solidFill>
                  <a:prstClr val="black"/>
                </a:solidFill>
                <a:latin typeface="Arial" pitchFamily="34" charset="0"/>
                <a:ea typeface="SimSun" pitchFamily="2" charset="-122"/>
                <a:cs typeface="Arial" pitchFamily="34" charset="0"/>
              </a:rPr>
              <a:t>Behavioral</a:t>
            </a:r>
            <a:r>
              <a:rPr lang="en-GB" sz="900" dirty="0">
                <a:solidFill>
                  <a:prstClr val="black"/>
                </a:solidFill>
                <a:latin typeface="Arial" pitchFamily="34" charset="0"/>
                <a:ea typeface="SimSun" pitchFamily="2" charset="-122"/>
                <a:cs typeface="Arial" pitchFamily="34" charset="0"/>
              </a:rPr>
              <a:t> Surveillance Survey among Men who have Sex with Men in </a:t>
            </a:r>
            <a:r>
              <a:rPr lang="en-GB" sz="900" dirty="0" err="1">
                <a:solidFill>
                  <a:prstClr val="black"/>
                </a:solidFill>
                <a:latin typeface="Arial" pitchFamily="34" charset="0"/>
                <a:ea typeface="SimSun" pitchFamily="2" charset="-122"/>
                <a:cs typeface="Arial" pitchFamily="34" charset="0"/>
              </a:rPr>
              <a:t>Luang</a:t>
            </a:r>
            <a:r>
              <a:rPr lang="en-GB" sz="900" dirty="0">
                <a:solidFill>
                  <a:prstClr val="black"/>
                </a:solidFill>
                <a:latin typeface="Arial" pitchFamily="34" charset="0"/>
                <a:ea typeface="SimSun" pitchFamily="2" charset="-122"/>
                <a:cs typeface="Arial" pitchFamily="34" charset="0"/>
              </a:rPr>
              <a:t> </a:t>
            </a:r>
            <a:r>
              <a:rPr lang="en-GB" sz="900" dirty="0" err="1">
                <a:solidFill>
                  <a:prstClr val="black"/>
                </a:solidFill>
                <a:latin typeface="Arial" pitchFamily="34" charset="0"/>
                <a:ea typeface="SimSun" pitchFamily="2" charset="-122"/>
                <a:cs typeface="Arial" pitchFamily="34" charset="0"/>
              </a:rPr>
              <a:t>Prabang</a:t>
            </a:r>
            <a:r>
              <a:rPr lang="en-GB" sz="900" dirty="0">
                <a:solidFill>
                  <a:prstClr val="black"/>
                </a:solidFill>
                <a:latin typeface="Arial" pitchFamily="34" charset="0"/>
                <a:ea typeface="SimSun" pitchFamily="2" charset="-122"/>
                <a:cs typeface="Arial" pitchFamily="34" charset="0"/>
              </a:rPr>
              <a:t>, and </a:t>
            </a:r>
            <a:r>
              <a:rPr lang="en-US" sz="900" dirty="0">
                <a:latin typeface="Arial" pitchFamily="34" charset="0"/>
                <a:cs typeface="Arial" pitchFamily="34" charset="0"/>
              </a:rPr>
              <a:t>Center for HIV/AIDS/STI. Lao PDR 2011 Surveillance Survey: Integrated Biological and Behavioral Surveillance Survey among Service Women 2011</a:t>
            </a:r>
            <a:endParaRPr lang="en-GB" sz="900" dirty="0">
              <a:solidFill>
                <a:prstClr val="black"/>
              </a:solidFill>
              <a:latin typeface="Arial" pitchFamily="34" charset="0"/>
              <a:ea typeface="SimSun" pitchFamily="2" charset="-122"/>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786746712"/>
              </p:ext>
            </p:extLst>
          </p:nvPr>
        </p:nvGraphicFramePr>
        <p:xfrm>
          <a:off x="2352676" y="2362207"/>
          <a:ext cx="7477125" cy="3714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079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524000"/>
            <a:ext cx="11203563" cy="504000"/>
          </a:xfrm>
        </p:spPr>
        <p:txBody>
          <a:bodyPr/>
          <a:lstStyle/>
          <a:p>
            <a:r>
              <a:rPr lang="en-US" dirty="0"/>
              <a:t>Proportion of service women who reported condom use at last sex by type of partner,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26</a:t>
            </a:fld>
            <a:endParaRPr lang="th-TH" dirty="0">
              <a:solidFill>
                <a:prstClr val="black">
                  <a:tint val="75000"/>
                </a:prstClr>
              </a:solidFill>
            </a:endParaRPr>
          </a:p>
        </p:txBody>
      </p:sp>
      <p:sp>
        <p:nvSpPr>
          <p:cNvPr id="4" name="Rectangle 3"/>
          <p:cNvSpPr/>
          <p:nvPr/>
        </p:nvSpPr>
        <p:spPr>
          <a:xfrm>
            <a:off x="0" y="6400859"/>
            <a:ext cx="112776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a:t>
            </a:r>
            <a:r>
              <a:rPr lang="en-US" sz="900" dirty="0" err="1">
                <a:latin typeface="Arial" pitchFamily="34" charset="0"/>
                <a:cs typeface="Arial" pitchFamily="34" charset="0"/>
              </a:rPr>
              <a:t>Behavioural</a:t>
            </a:r>
            <a:r>
              <a:rPr lang="en-US" sz="900" dirty="0">
                <a:latin typeface="Arial" pitchFamily="34" charset="0"/>
                <a:cs typeface="Arial" pitchFamily="34" charset="0"/>
              </a:rPr>
              <a:t> Surveillance Survey among Service Women 2011</a:t>
            </a:r>
          </a:p>
        </p:txBody>
      </p:sp>
      <p:graphicFrame>
        <p:nvGraphicFramePr>
          <p:cNvPr id="6" name="Chart 5"/>
          <p:cNvGraphicFramePr>
            <a:graphicFrameLocks noGrp="1"/>
          </p:cNvGraphicFramePr>
          <p:nvPr>
            <p:extLst>
              <p:ext uri="{D42A27DB-BD31-4B8C-83A1-F6EECF244321}">
                <p14:modId xmlns:p14="http://schemas.microsoft.com/office/powerpoint/2010/main" val="3884088026"/>
              </p:ext>
            </p:extLst>
          </p:nvPr>
        </p:nvGraphicFramePr>
        <p:xfrm>
          <a:off x="1905015" y="2286001"/>
          <a:ext cx="8229601"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2621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11" y="1447800"/>
            <a:ext cx="11561189" cy="504000"/>
          </a:xfrm>
        </p:spPr>
        <p:txBody>
          <a:bodyPr/>
          <a:lstStyle/>
          <a:p>
            <a:r>
              <a:rPr lang="en-US" dirty="0"/>
              <a:t>Proportion of service women who reported consistent condom use in the past three months by type of partner,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27</a:t>
            </a:fld>
            <a:endParaRPr lang="th-TH" dirty="0">
              <a:solidFill>
                <a:prstClr val="black">
                  <a:tint val="75000"/>
                </a:prstClr>
              </a:solidFill>
            </a:endParaRPr>
          </a:p>
        </p:txBody>
      </p:sp>
      <p:sp>
        <p:nvSpPr>
          <p:cNvPr id="4" name="Rectangle 3"/>
          <p:cNvSpPr/>
          <p:nvPr/>
        </p:nvSpPr>
        <p:spPr>
          <a:xfrm>
            <a:off x="0" y="6412529"/>
            <a:ext cx="110490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3481143187"/>
              </p:ext>
            </p:extLst>
          </p:nvPr>
        </p:nvGraphicFramePr>
        <p:xfrm>
          <a:off x="1828800" y="2514600"/>
          <a:ext cx="8610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50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658600" cy="504000"/>
          </a:xfrm>
        </p:spPr>
        <p:txBody>
          <a:bodyPr/>
          <a:lstStyle/>
          <a:p>
            <a:r>
              <a:rPr lang="en-US" dirty="0"/>
              <a:t>Age of entering into sex work among service women, and duration of working as service woman,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Rectangle 4"/>
          <p:cNvSpPr/>
          <p:nvPr/>
        </p:nvSpPr>
        <p:spPr>
          <a:xfrm>
            <a:off x="29852" y="6400859"/>
            <a:ext cx="111252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7" name="Chart 6"/>
          <p:cNvGraphicFramePr>
            <a:graphicFrameLocks noGrp="1"/>
          </p:cNvGraphicFramePr>
          <p:nvPr>
            <p:extLst>
              <p:ext uri="{D42A27DB-BD31-4B8C-83A1-F6EECF244321}">
                <p14:modId xmlns:p14="http://schemas.microsoft.com/office/powerpoint/2010/main" val="3466020932"/>
              </p:ext>
            </p:extLst>
          </p:nvPr>
        </p:nvGraphicFramePr>
        <p:xfrm>
          <a:off x="1828800" y="2286000"/>
          <a:ext cx="8610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4308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Median number of clients in the past week among service women, 2011</a:t>
            </a:r>
            <a:endParaRPr lang="en-GB" dirty="0"/>
          </a:p>
        </p:txBody>
      </p:sp>
      <p:sp>
        <p:nvSpPr>
          <p:cNvPr id="3" name="Slide Number Placeholder 2"/>
          <p:cNvSpPr>
            <a:spLocks noGrp="1"/>
          </p:cNvSpPr>
          <p:nvPr>
            <p:ph type="sldNum" sz="quarter" idx="10"/>
          </p:nvPr>
        </p:nvSpPr>
        <p:spPr/>
        <p:txBody>
          <a:bodyPr/>
          <a:lstStyle/>
          <a:p>
            <a:pPr>
              <a:defRPr/>
            </a:pPr>
            <a:fld id="{B7970949-5DF4-47F6-979A-4AF5965F9C6D}"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Rectangle 4"/>
          <p:cNvSpPr/>
          <p:nvPr/>
        </p:nvSpPr>
        <p:spPr>
          <a:xfrm>
            <a:off x="152400" y="6400859"/>
            <a:ext cx="10972800"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6" name="Chart 5"/>
          <p:cNvGraphicFramePr>
            <a:graphicFrameLocks noGrp="1"/>
          </p:cNvGraphicFramePr>
          <p:nvPr>
            <p:extLst>
              <p:ext uri="{D42A27DB-BD31-4B8C-83A1-F6EECF244321}">
                <p14:modId xmlns:p14="http://schemas.microsoft.com/office/powerpoint/2010/main" val="2291971367"/>
              </p:ext>
            </p:extLst>
          </p:nvPr>
        </p:nvGraphicFramePr>
        <p:xfrm>
          <a:off x="1828800" y="2362200"/>
          <a:ext cx="84582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40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626272203"/>
              </p:ext>
            </p:extLst>
          </p:nvPr>
        </p:nvGraphicFramePr>
        <p:xfrm>
          <a:off x="1847528" y="1988841"/>
          <a:ext cx="8352928" cy="4135421"/>
        </p:xfrm>
        <a:graphic>
          <a:graphicData uri="http://schemas.openxmlformats.org/drawingml/2006/table">
            <a:tbl>
              <a:tblPr/>
              <a:tblGrid>
                <a:gridCol w="6606572">
                  <a:extLst>
                    <a:ext uri="{9D8B030D-6E8A-4147-A177-3AD203B41FA5}">
                      <a16:colId xmlns:a16="http://schemas.microsoft.com/office/drawing/2014/main" val="20000"/>
                    </a:ext>
                  </a:extLst>
                </a:gridCol>
                <a:gridCol w="1746356">
                  <a:extLst>
                    <a:ext uri="{9D8B030D-6E8A-4147-A177-3AD203B41FA5}">
                      <a16:colId xmlns:a16="http://schemas.microsoft.com/office/drawing/2014/main" val="20001"/>
                    </a:ext>
                  </a:extLst>
                </a:gridCol>
              </a:tblGrid>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6,802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3,605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197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39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54.2 (2012)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26.7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141/0.575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6073">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64/67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73 (2005)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416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0.95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5,675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4621">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86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76200" y="6197076"/>
            <a:ext cx="11887200" cy="584460"/>
          </a:xfrm>
          <a:prstGeom prst="rect">
            <a:avLst/>
          </a:prstGeom>
        </p:spPr>
        <p:txBody>
          <a:bodyPr wrap="square" lIns="91114" tIns="45564" rIns="91114" bIns="45564">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24645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tabLst>
                <a:tab pos="3309412" algn="l"/>
              </a:tabLst>
            </a:pPr>
            <a:r>
              <a:rPr lang="en-US" dirty="0">
                <a:ea typeface="SimSun" pitchFamily="2" charset="-122"/>
                <a:cs typeface="Cordia New" pitchFamily="34" charset="-34"/>
              </a:rPr>
              <a:t>Proportion of key populations who injected drug in the past year, 2009</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AFB207E0-85E2-45A7-BCF0-EA29FA4AB25F}" type="slidenum">
              <a:rPr lang="th-TH" smtClean="0"/>
              <a:pPr>
                <a:defRPr/>
              </a:pPr>
              <a:t>30</a:t>
            </a:fld>
            <a:endParaRPr lang="th-TH" dirty="0"/>
          </a:p>
        </p:txBody>
      </p:sp>
      <p:sp>
        <p:nvSpPr>
          <p:cNvPr id="6" name="Text Box 9"/>
          <p:cNvSpPr txBox="1">
            <a:spLocks noChangeArrowheads="1"/>
          </p:cNvSpPr>
          <p:nvPr/>
        </p:nvSpPr>
        <p:spPr bwMode="auto">
          <a:xfrm>
            <a:off x="226476" y="6479378"/>
            <a:ext cx="10822525" cy="369017"/>
          </a:xfrm>
          <a:prstGeom prst="rect">
            <a:avLst/>
          </a:prstGeom>
          <a:noFill/>
          <a:ln w="9525">
            <a:noFill/>
            <a:miter lim="800000"/>
            <a:headEnd/>
            <a:tailEnd/>
          </a:ln>
        </p:spPr>
        <p:txBody>
          <a:bodyPr wrap="square" lIns="91114" tIns="45564" rIns="91114" bIns="45564" anchor="ctr">
            <a:spAutoFit/>
          </a:bodyPr>
          <a:lstStyle/>
          <a:p>
            <a:pPr>
              <a:spcBef>
                <a:spcPct val="50000"/>
              </a:spcBef>
              <a:defRPr/>
            </a:pPr>
            <a:r>
              <a:rPr lang="en-US" altLang="ja-JP" sz="900" dirty="0">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latin typeface="Arial" pitchFamily="34" charset="0"/>
                <a:ea typeface="SimSun" pitchFamily="2" charset="-122"/>
                <a:cs typeface="Arial" pitchFamily="34" charset="0"/>
              </a:rPr>
              <a:t>Center</a:t>
            </a:r>
            <a:r>
              <a:rPr lang="en-GB" sz="900" dirty="0">
                <a:latin typeface="Arial" pitchFamily="34" charset="0"/>
                <a:ea typeface="SimSun" pitchFamily="2" charset="-122"/>
                <a:cs typeface="Arial" pitchFamily="34" charset="0"/>
              </a:rPr>
              <a:t> for HIV/AIDS/STI Lao. (2009). Lao PDR 2009 Surveillance Surveys: </a:t>
            </a:r>
            <a:r>
              <a:rPr lang="en-GB" sz="900" dirty="0" err="1">
                <a:latin typeface="Arial" pitchFamily="34" charset="0"/>
                <a:ea typeface="SimSun" pitchFamily="2" charset="-122"/>
                <a:cs typeface="Arial" pitchFamily="34" charset="0"/>
              </a:rPr>
              <a:t>Behavioral</a:t>
            </a:r>
            <a:r>
              <a:rPr lang="en-GB" sz="900" dirty="0">
                <a:latin typeface="Arial" pitchFamily="34" charset="0"/>
                <a:ea typeface="SimSun" pitchFamily="2" charset="-122"/>
                <a:cs typeface="Arial" pitchFamily="34" charset="0"/>
              </a:rPr>
              <a:t> Survey among Service Women and Integrated Biological and </a:t>
            </a:r>
            <a:r>
              <a:rPr lang="en-GB" sz="900" dirty="0" err="1">
                <a:latin typeface="Arial" pitchFamily="34" charset="0"/>
                <a:ea typeface="SimSun" pitchFamily="2" charset="-122"/>
                <a:cs typeface="Arial" pitchFamily="34" charset="0"/>
              </a:rPr>
              <a:t>Behavioral</a:t>
            </a:r>
            <a:r>
              <a:rPr lang="en-GB" sz="900" dirty="0">
                <a:latin typeface="Arial" pitchFamily="34" charset="0"/>
                <a:ea typeface="SimSun" pitchFamily="2" charset="-122"/>
                <a:cs typeface="Arial" pitchFamily="34" charset="0"/>
              </a:rPr>
              <a:t> Surveillance Survey among Men who have Sex with Men in </a:t>
            </a:r>
            <a:r>
              <a:rPr lang="en-GB" sz="900" dirty="0" err="1">
                <a:latin typeface="Arial" pitchFamily="34" charset="0"/>
                <a:ea typeface="SimSun" pitchFamily="2" charset="-122"/>
                <a:cs typeface="Arial" pitchFamily="34" charset="0"/>
              </a:rPr>
              <a:t>Luang</a:t>
            </a:r>
            <a:r>
              <a:rPr lang="en-GB" sz="900" dirty="0">
                <a:latin typeface="Arial" pitchFamily="34" charset="0"/>
                <a:ea typeface="SimSun" pitchFamily="2" charset="-122"/>
                <a:cs typeface="Arial" pitchFamily="34" charset="0"/>
              </a:rPr>
              <a:t> </a:t>
            </a:r>
            <a:r>
              <a:rPr lang="en-GB" sz="900" dirty="0" err="1">
                <a:latin typeface="Arial" pitchFamily="34" charset="0"/>
                <a:ea typeface="SimSun" pitchFamily="2" charset="-122"/>
                <a:cs typeface="Arial" pitchFamily="34" charset="0"/>
              </a:rPr>
              <a:t>Prabang</a:t>
            </a:r>
            <a:r>
              <a:rPr lang="en-GB" sz="900" dirty="0">
                <a:latin typeface="Arial" pitchFamily="34" charset="0"/>
                <a:ea typeface="SimSun" pitchFamily="2" charset="-122"/>
                <a:cs typeface="Arial" pitchFamily="34" charset="0"/>
              </a:rPr>
              <a:t>.</a:t>
            </a:r>
          </a:p>
        </p:txBody>
      </p:sp>
      <p:graphicFrame>
        <p:nvGraphicFramePr>
          <p:cNvPr id="8" name="Chart 7"/>
          <p:cNvGraphicFramePr>
            <a:graphicFrameLocks noGrp="1"/>
          </p:cNvGraphicFramePr>
          <p:nvPr>
            <p:extLst>
              <p:ext uri="{D42A27DB-BD31-4B8C-83A1-F6EECF244321}">
                <p14:modId xmlns:p14="http://schemas.microsoft.com/office/powerpoint/2010/main" val="331662149"/>
              </p:ext>
            </p:extLst>
          </p:nvPr>
        </p:nvGraphicFramePr>
        <p:xfrm>
          <a:off x="1752600" y="2438401"/>
          <a:ext cx="8458200" cy="3994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3986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are married, 2009 and 2011</a:t>
            </a:r>
            <a:br>
              <a:rPr lang="en-US" dirty="0"/>
            </a:br>
            <a:r>
              <a:rPr lang="en-US" dirty="0"/>
              <a:t>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4" name="Rectangle 3"/>
          <p:cNvSpPr/>
          <p:nvPr/>
        </p:nvSpPr>
        <p:spPr>
          <a:xfrm>
            <a:off x="152400" y="6211711"/>
            <a:ext cx="10972800" cy="507516"/>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Center for HIV/AIDS/STI, Lao PDR,. (2009). Lao PDR 2009 Surveillance Surveys: Behavioral Survey among Service Women and Integrated Biological and Behavioral Surveillance Survey among Men who have Sex with Men in </a:t>
            </a:r>
            <a:r>
              <a:rPr lang="en-US" sz="900" dirty="0" err="1">
                <a:latin typeface="Arial" pitchFamily="34" charset="0"/>
                <a:cs typeface="Arial" pitchFamily="34" charset="0"/>
              </a:rPr>
              <a:t>Luang</a:t>
            </a:r>
            <a:r>
              <a:rPr lang="en-US" sz="900" dirty="0">
                <a:latin typeface="Arial" pitchFamily="34" charset="0"/>
                <a:cs typeface="Arial" pitchFamily="34" charset="0"/>
              </a:rPr>
              <a:t> </a:t>
            </a:r>
            <a:r>
              <a:rPr lang="en-US" sz="900" dirty="0" err="1">
                <a:latin typeface="Arial" pitchFamily="34" charset="0"/>
                <a:cs typeface="Arial" pitchFamily="34" charset="0"/>
              </a:rPr>
              <a:t>Prabang</a:t>
            </a:r>
            <a:r>
              <a:rPr lang="en-US" sz="900" dirty="0">
                <a:latin typeface="Arial" pitchFamily="34" charset="0"/>
                <a:cs typeface="Arial" pitchFamily="34" charset="0"/>
              </a:rPr>
              <a:t>, and Lao People’s Democratic Republic, Ministry of Health, Center for HIV/AIDS/STI (CHAS). Lao PDR 2011 Surveillance Survey: Integrated Biological and Behavioral Surveillance Survey among Service Women 2011</a:t>
            </a:r>
          </a:p>
        </p:txBody>
      </p:sp>
      <p:graphicFrame>
        <p:nvGraphicFramePr>
          <p:cNvPr id="6" name="Chart 5"/>
          <p:cNvGraphicFramePr>
            <a:graphicFrameLocks noGrp="1"/>
          </p:cNvGraphicFramePr>
          <p:nvPr>
            <p:extLst>
              <p:ext uri="{D42A27DB-BD31-4B8C-83A1-F6EECF244321}">
                <p14:modId xmlns:p14="http://schemas.microsoft.com/office/powerpoint/2010/main" val="4032377929"/>
              </p:ext>
            </p:extLst>
          </p:nvPr>
        </p:nvGraphicFramePr>
        <p:xfrm>
          <a:off x="1943100" y="2209800"/>
          <a:ext cx="8305800" cy="3505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8874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228601" y="1524000"/>
            <a:ext cx="11887199"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key populations at higher risk with comprehensive HIV knowledge, 2004-2014</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A61BBAA-0693-4C24-8121-D7B55BB7D8E7}" type="slidenum">
              <a:rPr lang="th-TH" smtClean="0">
                <a:solidFill>
                  <a:prstClr val="black">
                    <a:tint val="75000"/>
                  </a:prstClr>
                </a:solidFill>
              </a:rPr>
              <a:pPr>
                <a:defRPr/>
              </a:pPr>
              <a:t>33</a:t>
            </a:fld>
            <a:endParaRPr lang="th-TH" dirty="0">
              <a:solidFill>
                <a:prstClr val="black">
                  <a:tint val="75000"/>
                </a:prstClr>
              </a:solidFill>
            </a:endParaRPr>
          </a:p>
        </p:txBody>
      </p:sp>
      <p:sp>
        <p:nvSpPr>
          <p:cNvPr id="9" name="Text Box 9"/>
          <p:cNvSpPr txBox="1">
            <a:spLocks noChangeArrowheads="1"/>
          </p:cNvSpPr>
          <p:nvPr/>
        </p:nvSpPr>
        <p:spPr bwMode="auto">
          <a:xfrm>
            <a:off x="1" y="6096048"/>
            <a:ext cx="11203563" cy="584460"/>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800" dirty="0">
                <a:solidFill>
                  <a:prstClr val="black"/>
                </a:solidFill>
                <a:latin typeface="Arial" pitchFamily="34" charset="0"/>
                <a:cs typeface="Arial" pitchFamily="34" charset="0"/>
              </a:rPr>
              <a:t>Source: </a:t>
            </a:r>
            <a:r>
              <a:rPr lang="en-US" sz="800" dirty="0">
                <a:solidFill>
                  <a:srgbClr val="000000"/>
                </a:solidFill>
                <a:latin typeface="Arial" pitchFamily="34" charset="0"/>
                <a:ea typeface="SimSun" pitchFamily="2" charset="-122"/>
                <a:cs typeface="Arial" pitchFamily="34" charset="0"/>
              </a:rPr>
              <a:t>Prepared by </a:t>
            </a:r>
            <a:r>
              <a:rPr lang="en-US" sz="800" dirty="0">
                <a:solidFill>
                  <a:srgbClr val="000000"/>
                </a:solidFill>
                <a:latin typeface="Arial" pitchFamily="34" charset="0"/>
                <a:ea typeface="SimSun" pitchFamily="2" charset="-122"/>
                <a:cs typeface="Arial" pitchFamily="34" charset="0"/>
                <a:hlinkClick r:id="rId3"/>
              </a:rPr>
              <a:t>www.aidsdatahub.org</a:t>
            </a:r>
            <a:r>
              <a:rPr lang="en-US" sz="800" dirty="0">
                <a:solidFill>
                  <a:srgbClr val="000000"/>
                </a:solidFill>
                <a:latin typeface="Arial" pitchFamily="34" charset="0"/>
                <a:ea typeface="SimSun" pitchFamily="2" charset="-122"/>
                <a:cs typeface="Arial" pitchFamily="34" charset="0"/>
              </a:rPr>
              <a:t>  based on  1)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(2005). </a:t>
            </a:r>
            <a:r>
              <a:rPr lang="en-US" sz="800" dirty="0">
                <a:solidFill>
                  <a:srgbClr val="000000"/>
                </a:solidFill>
                <a:latin typeface="Arial" pitchFamily="34" charset="0"/>
                <a:ea typeface="SimSun" pitchFamily="2" charset="-122"/>
                <a:cs typeface="Arial" pitchFamily="34" charset="0"/>
              </a:rPr>
              <a:t>Second Generation Surveillance 2nd Round on HIV, STI and Behavior 2004, 2)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(2009). </a:t>
            </a:r>
            <a:r>
              <a:rPr lang="en-US" sz="800" dirty="0">
                <a:solidFill>
                  <a:prstClr val="black"/>
                </a:solidFill>
                <a:latin typeface="Arial" pitchFamily="34" charset="0"/>
                <a:ea typeface="SimSun" pitchFamily="2" charset="-122"/>
                <a:cs typeface="Arial" pitchFamily="34" charset="0"/>
              </a:rPr>
              <a:t>Integrated Behavioral Biological Surveillance 2008, 3) </a:t>
            </a:r>
            <a:r>
              <a:rPr lang="en-GB" sz="800" dirty="0" err="1">
                <a:solidFill>
                  <a:prstClr val="black"/>
                </a:solidFill>
                <a:latin typeface="Arial" pitchFamily="34" charset="0"/>
                <a:ea typeface="SimSun" pitchFamily="2" charset="-122"/>
                <a:cs typeface="Arial" pitchFamily="34" charset="0"/>
              </a:rPr>
              <a:t>Center</a:t>
            </a:r>
            <a:r>
              <a:rPr lang="en-GB" sz="800" dirty="0">
                <a:solidFill>
                  <a:prstClr val="black"/>
                </a:solidFill>
                <a:latin typeface="Arial" pitchFamily="34" charset="0"/>
                <a:ea typeface="SimSun" pitchFamily="2" charset="-122"/>
                <a:cs typeface="Arial" pitchFamily="34" charset="0"/>
              </a:rPr>
              <a:t> for HIV/AIDS/STI Lao PDR. (2009).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Survey among Service Women and Integrated Biological and </a:t>
            </a:r>
            <a:r>
              <a:rPr lang="en-GB" sz="800" dirty="0" err="1">
                <a:solidFill>
                  <a:prstClr val="black"/>
                </a:solidFill>
                <a:latin typeface="Arial" pitchFamily="34" charset="0"/>
                <a:ea typeface="SimSun" pitchFamily="2" charset="-122"/>
                <a:cs typeface="Arial" pitchFamily="34" charset="0"/>
              </a:rPr>
              <a:t>Behavioral</a:t>
            </a:r>
            <a:r>
              <a:rPr lang="en-GB" sz="800" dirty="0">
                <a:solidFill>
                  <a:prstClr val="black"/>
                </a:solidFill>
                <a:latin typeface="Arial" pitchFamily="34" charset="0"/>
                <a:ea typeface="SimSun" pitchFamily="2" charset="-122"/>
                <a:cs typeface="Arial" pitchFamily="34" charset="0"/>
              </a:rPr>
              <a:t> Surveillance Survey among Men who have Sex with Men in </a:t>
            </a:r>
            <a:r>
              <a:rPr lang="en-GB" sz="800" dirty="0" err="1">
                <a:solidFill>
                  <a:prstClr val="black"/>
                </a:solidFill>
                <a:latin typeface="Arial" pitchFamily="34" charset="0"/>
                <a:ea typeface="SimSun" pitchFamily="2" charset="-122"/>
                <a:cs typeface="Arial" pitchFamily="34" charset="0"/>
              </a:rPr>
              <a:t>Luang</a:t>
            </a:r>
            <a:r>
              <a:rPr lang="en-GB" sz="800" dirty="0">
                <a:solidFill>
                  <a:prstClr val="black"/>
                </a:solidFill>
                <a:latin typeface="Arial" pitchFamily="34" charset="0"/>
                <a:ea typeface="SimSun" pitchFamily="2" charset="-122"/>
                <a:cs typeface="Arial" pitchFamily="34" charset="0"/>
              </a:rPr>
              <a:t> </a:t>
            </a:r>
            <a:r>
              <a:rPr lang="en-GB" sz="800" dirty="0" err="1">
                <a:solidFill>
                  <a:prstClr val="black"/>
                </a:solidFill>
                <a:latin typeface="Arial" pitchFamily="34" charset="0"/>
                <a:ea typeface="SimSun" pitchFamily="2" charset="-122"/>
                <a:cs typeface="Arial" pitchFamily="34" charset="0"/>
              </a:rPr>
              <a:t>Prabang</a:t>
            </a:r>
            <a:r>
              <a:rPr lang="en-GB" sz="800" dirty="0">
                <a:solidFill>
                  <a:prstClr val="black"/>
                </a:solidFill>
                <a:latin typeface="Arial" pitchFamily="34" charset="0"/>
                <a:ea typeface="SimSun" pitchFamily="2" charset="-122"/>
                <a:cs typeface="Arial" pitchFamily="34" charset="0"/>
              </a:rPr>
              <a:t>,  4) </a:t>
            </a:r>
            <a:r>
              <a:rPr lang="en-US" sz="800" dirty="0">
                <a:latin typeface="Arial" pitchFamily="34" charset="0"/>
                <a:cs typeface="Arial" pitchFamily="34" charset="0"/>
              </a:rPr>
              <a:t>Center for HIV/AIDS/STI. Lao PDR 2011 Surveillance Survey: Integrated Biological and </a:t>
            </a:r>
            <a:r>
              <a:rPr lang="en-US" sz="800" dirty="0" err="1">
                <a:latin typeface="Arial" pitchFamily="34" charset="0"/>
                <a:cs typeface="Arial" pitchFamily="34" charset="0"/>
              </a:rPr>
              <a:t>Behavioural</a:t>
            </a:r>
            <a:r>
              <a:rPr lang="en-US" sz="800" dirty="0">
                <a:latin typeface="Arial" pitchFamily="34" charset="0"/>
                <a:cs typeface="Arial" pitchFamily="34" charset="0"/>
              </a:rPr>
              <a:t> Surveillance Survey among Service Women 2011; and 5) </a:t>
            </a:r>
            <a:r>
              <a:rPr lang="en-US" sz="800" dirty="0">
                <a:solidFill>
                  <a:srgbClr val="000000"/>
                </a:solidFill>
                <a:latin typeface="Arial" pitchFamily="34" charset="0"/>
                <a:ea typeface="SimSun" pitchFamily="2" charset="-122"/>
                <a:cs typeface="Arial" pitchFamily="34" charset="0"/>
              </a:rPr>
              <a:t>Preliminary IBBS Results. </a:t>
            </a:r>
            <a:r>
              <a:rPr lang="en-US" sz="800" dirty="0">
                <a:solidFill>
                  <a:prstClr val="black"/>
                </a:solidFill>
                <a:latin typeface="Arial" pitchFamily="34" charset="0"/>
                <a:ea typeface="SimSun" pitchFamily="2" charset="-122"/>
                <a:cs typeface="Arial" pitchFamily="34" charset="0"/>
              </a:rPr>
              <a:t>HIV prevalence, risk behaviors and characteristics of Men who have sex with men (MSM) in four provinces, Laos PDR, 2014 (PowerPoint Presentation: August 8, 2014)</a:t>
            </a:r>
          </a:p>
        </p:txBody>
      </p:sp>
      <p:graphicFrame>
        <p:nvGraphicFramePr>
          <p:cNvPr id="7" name="Chart 6"/>
          <p:cNvGraphicFramePr>
            <a:graphicFrameLocks noGrp="1"/>
          </p:cNvGraphicFramePr>
          <p:nvPr>
            <p:extLst>
              <p:ext uri="{D42A27DB-BD31-4B8C-83A1-F6EECF244321}">
                <p14:modId xmlns:p14="http://schemas.microsoft.com/office/powerpoint/2010/main" val="336400465"/>
              </p:ext>
            </p:extLst>
          </p:nvPr>
        </p:nvGraphicFramePr>
        <p:xfrm>
          <a:off x="2667000" y="2590800"/>
          <a:ext cx="6096000"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1412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service women with comprehensive HIV knowledge, 2008 and 2011</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98FC525-10F3-4792-BE25-3C431FAC848E}" type="slidenum">
              <a:rPr lang="th-TH" smtClean="0">
                <a:solidFill>
                  <a:prstClr val="black">
                    <a:tint val="75000"/>
                  </a:prstClr>
                </a:solidFill>
              </a:rPr>
              <a:pPr>
                <a:defRPr/>
              </a:pPr>
              <a:t>34</a:t>
            </a:fld>
            <a:endParaRPr lang="th-TH" dirty="0">
              <a:solidFill>
                <a:prstClr val="black">
                  <a:tint val="75000"/>
                </a:prstClr>
              </a:solidFill>
            </a:endParaRPr>
          </a:p>
        </p:txBody>
      </p:sp>
      <p:sp>
        <p:nvSpPr>
          <p:cNvPr id="7" name="Text Box 9"/>
          <p:cNvSpPr txBox="1">
            <a:spLocks noChangeArrowheads="1"/>
          </p:cNvSpPr>
          <p:nvPr/>
        </p:nvSpPr>
        <p:spPr bwMode="auto">
          <a:xfrm>
            <a:off x="226475" y="6443309"/>
            <a:ext cx="10746325" cy="369017"/>
          </a:xfrm>
          <a:prstGeom prst="rect">
            <a:avLst/>
          </a:prstGeom>
          <a:noFill/>
          <a:ln w="9525">
            <a:noFill/>
            <a:miter lim="800000"/>
            <a:headEnd/>
            <a:tailEnd/>
          </a:ln>
        </p:spPr>
        <p:txBody>
          <a:bodyPr wrap="square" lIns="91114" tIns="45564" rIns="91114" bIns="45564">
            <a:spAutoFit/>
          </a:bodyPr>
          <a:lstStyle/>
          <a:p>
            <a:pPr fontAlgn="base">
              <a:spcBef>
                <a:spcPct val="0"/>
              </a:spcBef>
              <a:spcAft>
                <a:spcPct val="0"/>
              </a:spcAft>
              <a:defRPr/>
            </a:pPr>
            <a:r>
              <a:rPr lang="en-US" altLang="ja-JP" sz="900" dirty="0">
                <a:solidFill>
                  <a:prstClr val="black"/>
                </a:solidFill>
                <a:latin typeface="Arial" pitchFamily="34" charset="0"/>
                <a:cs typeface="Arial" pitchFamily="34" charset="0"/>
              </a:rPr>
              <a:t>Source: </a:t>
            </a:r>
            <a:r>
              <a:rPr lang="en-US" sz="900" dirty="0">
                <a:solidFill>
                  <a:srgbClr val="000000"/>
                </a:solidFill>
                <a:latin typeface="Arial" pitchFamily="34" charset="0"/>
                <a:ea typeface="SimSun" pitchFamily="2" charset="-122"/>
                <a:cs typeface="Arial" pitchFamily="34" charset="0"/>
              </a:rPr>
              <a:t>Prepared by </a:t>
            </a:r>
            <a:r>
              <a:rPr lang="en-US" sz="900" dirty="0">
                <a:solidFill>
                  <a:srgbClr val="000000"/>
                </a:solidFill>
                <a:latin typeface="Arial" pitchFamily="34" charset="0"/>
                <a:ea typeface="SimSun" pitchFamily="2" charset="-122"/>
                <a:cs typeface="Arial" pitchFamily="34" charset="0"/>
                <a:hlinkClick r:id="rId2"/>
              </a:rPr>
              <a:t>www.aidsdatahub.org</a:t>
            </a:r>
            <a:r>
              <a:rPr lang="en-US" sz="900" dirty="0">
                <a:solidFill>
                  <a:srgbClr val="000000"/>
                </a:solidFill>
                <a:latin typeface="Arial" pitchFamily="34" charset="0"/>
                <a:ea typeface="SimSun" pitchFamily="2" charset="-122"/>
                <a:cs typeface="Arial" pitchFamily="34" charset="0"/>
              </a:rPr>
              <a:t>  based on </a:t>
            </a:r>
            <a:r>
              <a:rPr lang="en-GB" sz="900" dirty="0" err="1">
                <a:solidFill>
                  <a:prstClr val="black"/>
                </a:solidFill>
                <a:latin typeface="Arial" pitchFamily="34" charset="0"/>
                <a:ea typeface="SimSun" pitchFamily="2" charset="-122"/>
                <a:cs typeface="Arial" pitchFamily="34" charset="0"/>
              </a:rPr>
              <a:t>Center</a:t>
            </a:r>
            <a:r>
              <a:rPr lang="en-GB" sz="900" dirty="0">
                <a:solidFill>
                  <a:prstClr val="black"/>
                </a:solidFill>
                <a:latin typeface="Arial" pitchFamily="34" charset="0"/>
                <a:ea typeface="SimSun" pitchFamily="2" charset="-122"/>
                <a:cs typeface="Arial" pitchFamily="34" charset="0"/>
              </a:rPr>
              <a:t> for HIV/AIDS/STI Lao PDR. (2009). </a:t>
            </a:r>
            <a:r>
              <a:rPr lang="en-US" sz="900" dirty="0">
                <a:solidFill>
                  <a:prstClr val="black"/>
                </a:solidFill>
                <a:latin typeface="Arial" pitchFamily="34" charset="0"/>
                <a:ea typeface="SimSun" pitchFamily="2" charset="-122"/>
                <a:cs typeface="Arial" pitchFamily="34" charset="0"/>
              </a:rPr>
              <a:t>Integrated Behavioral Biological Surveillance 2008, </a:t>
            </a:r>
            <a:r>
              <a:rPr lang="en-GB" sz="900" dirty="0">
                <a:solidFill>
                  <a:prstClr val="black"/>
                </a:solidFill>
                <a:latin typeface="Arial" pitchFamily="34" charset="0"/>
                <a:ea typeface="SimSun" pitchFamily="2" charset="-122"/>
                <a:cs typeface="Arial" pitchFamily="34" charset="0"/>
              </a:rPr>
              <a:t>and </a:t>
            </a:r>
            <a:r>
              <a:rPr lang="en-US" sz="900" dirty="0">
                <a:latin typeface="Arial" pitchFamily="34" charset="0"/>
                <a:cs typeface="Arial" pitchFamily="34" charset="0"/>
              </a:rPr>
              <a:t>Center for HIV/AIDS/STI. Lao PDR 2011 Surveillance Survey: Integrated Biological and </a:t>
            </a:r>
            <a:r>
              <a:rPr lang="en-US" sz="900" dirty="0" err="1">
                <a:latin typeface="Arial" pitchFamily="34" charset="0"/>
                <a:cs typeface="Arial" pitchFamily="34" charset="0"/>
              </a:rPr>
              <a:t>Behavioural</a:t>
            </a:r>
            <a:r>
              <a:rPr lang="en-US" sz="900" dirty="0">
                <a:latin typeface="Arial" pitchFamily="34" charset="0"/>
                <a:cs typeface="Arial" pitchFamily="34" charset="0"/>
              </a:rPr>
              <a:t> Surveillance Survey among Service Women 2011</a:t>
            </a:r>
            <a:endParaRPr lang="en-GB" sz="900" dirty="0">
              <a:solidFill>
                <a:prstClr val="black"/>
              </a:solidFill>
              <a:latin typeface="Arial" pitchFamily="34" charset="0"/>
              <a:ea typeface="SimSun" pitchFamily="2" charset="-122"/>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3843039127"/>
              </p:ext>
            </p:extLst>
          </p:nvPr>
        </p:nvGraphicFramePr>
        <p:xfrm>
          <a:off x="1676400" y="2438400"/>
          <a:ext cx="8610600" cy="4157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897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noAutofit/>
          </a:bodyPr>
          <a:lstStyle/>
          <a:p>
            <a:pPr eaLnBrk="1" hangingPunct="1"/>
            <a:r>
              <a:rPr lang="en-US" dirty="0">
                <a:ea typeface="SimSun" pitchFamily="2" charset="-122"/>
                <a:cs typeface="Cordia New" pitchFamily="34" charset="-34"/>
              </a:rPr>
              <a:t>Proportion of MSM with comprehensive HIV knowledge, 2014</a:t>
            </a:r>
            <a:br>
              <a:rPr lang="en-US" dirty="0">
                <a:ea typeface="SimSun" pitchFamily="2" charset="-122"/>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1C09EDAB-C8A8-4DCA-9EAC-1039CF467AB7}" type="slidenum">
              <a:rPr lang="th-TH" smtClean="0">
                <a:solidFill>
                  <a:prstClr val="black">
                    <a:tint val="75000"/>
                  </a:prstClr>
                </a:solidFill>
              </a:rPr>
              <a:pPr>
                <a:defRPr/>
              </a:pPr>
              <a:t>35</a:t>
            </a:fld>
            <a:endParaRPr lang="th-TH" dirty="0">
              <a:solidFill>
                <a:prstClr val="black">
                  <a:tint val="75000"/>
                </a:prstClr>
              </a:solidFill>
            </a:endParaRPr>
          </a:p>
        </p:txBody>
      </p:sp>
      <p:sp>
        <p:nvSpPr>
          <p:cNvPr id="74756" name="Text Box 9"/>
          <p:cNvSpPr txBox="1">
            <a:spLocks noChangeArrowheads="1"/>
          </p:cNvSpPr>
          <p:nvPr/>
        </p:nvSpPr>
        <p:spPr bwMode="auto">
          <a:xfrm>
            <a:off x="226475" y="6367109"/>
            <a:ext cx="10746325" cy="23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4" tIns="45564" rIns="91114" bIns="45564">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0"/>
              </a:spcBef>
              <a:spcAft>
                <a:spcPct val="0"/>
              </a:spcAft>
            </a:pPr>
            <a:r>
              <a:rPr lang="en-US" altLang="ja-JP" sz="900" dirty="0">
                <a:solidFill>
                  <a:prstClr val="black"/>
                </a:solidFill>
                <a:cs typeface="SimSun" pitchFamily="2" charset="-122"/>
              </a:rPr>
              <a:t>Source: </a:t>
            </a:r>
            <a:r>
              <a:rPr lang="en-US" sz="900" dirty="0">
                <a:solidFill>
                  <a:srgbClr val="000000"/>
                </a:solidFill>
                <a:ea typeface="SimSun" pitchFamily="2" charset="-122"/>
                <a:cs typeface="Angsana New" pitchFamily="18" charset="-34"/>
              </a:rPr>
              <a:t>Prepared by </a:t>
            </a:r>
            <a:r>
              <a:rPr lang="en-US" sz="900" dirty="0">
                <a:solidFill>
                  <a:srgbClr val="000000"/>
                </a:solidFill>
                <a:ea typeface="SimSun" pitchFamily="2" charset="-122"/>
                <a:cs typeface="Angsana New" pitchFamily="18" charset="-34"/>
                <a:hlinkClick r:id="rId3"/>
              </a:rPr>
              <a:t>www.aidsdatahub.org</a:t>
            </a:r>
            <a:r>
              <a:rPr lang="en-US" sz="900" dirty="0">
                <a:solidFill>
                  <a:srgbClr val="000000"/>
                </a:solidFill>
                <a:ea typeface="SimSun" pitchFamily="2" charset="-122"/>
                <a:cs typeface="Angsana New" pitchFamily="18" charset="-34"/>
              </a:rPr>
              <a:t>  based on </a:t>
            </a:r>
            <a:r>
              <a:rPr lang="en-US" sz="900" dirty="0">
                <a:solidFill>
                  <a:prstClr val="black"/>
                </a:solidFill>
                <a:ea typeface="SimSun" pitchFamily="2" charset="-122"/>
              </a:rPr>
              <a:t>HIV prevalence, risk behaviors and characteristics of Men who have sex with men (MSM) in four provinces, Laos PDR, 2014 (Preliminary IBBS results)</a:t>
            </a:r>
          </a:p>
        </p:txBody>
      </p:sp>
      <p:graphicFrame>
        <p:nvGraphicFramePr>
          <p:cNvPr id="6" name="Chart 5"/>
          <p:cNvGraphicFramePr>
            <a:graphicFrameLocks/>
          </p:cNvGraphicFramePr>
          <p:nvPr>
            <p:extLst>
              <p:ext uri="{D42A27DB-BD31-4B8C-83A1-F6EECF244321}">
                <p14:modId xmlns:p14="http://schemas.microsoft.com/office/powerpoint/2010/main" val="4009822341"/>
              </p:ext>
            </p:extLst>
          </p:nvPr>
        </p:nvGraphicFramePr>
        <p:xfrm>
          <a:off x="2933716" y="2362204"/>
          <a:ext cx="5772151" cy="38385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7371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15645"/>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2006-2015</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37</a:t>
            </a:fld>
            <a:endParaRPr lang="th-TH" dirty="0">
              <a:solidFill>
                <a:prstClr val="black">
                  <a:tint val="75000"/>
                </a:prstClr>
              </a:solidFill>
            </a:endParaRPr>
          </a:p>
        </p:txBody>
      </p:sp>
      <p:sp>
        <p:nvSpPr>
          <p:cNvPr id="5" name="Rectangle 4"/>
          <p:cNvSpPr/>
          <p:nvPr/>
        </p:nvSpPr>
        <p:spPr>
          <a:xfrm>
            <a:off x="76250" y="6565685"/>
            <a:ext cx="5191789"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UNAIDS Global AIDS Monitoring Reporting </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274053980"/>
              </p:ext>
            </p:extLst>
          </p:nvPr>
        </p:nvGraphicFramePr>
        <p:xfrm>
          <a:off x="1981200" y="2286000"/>
          <a:ext cx="8115328"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6458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2006-2011</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38</a:t>
            </a:fld>
            <a:endParaRPr lang="th-TH" dirty="0">
              <a:solidFill>
                <a:prstClr val="black">
                  <a:tint val="75000"/>
                </a:prstClr>
              </a:solidFill>
            </a:endParaRPr>
          </a:p>
        </p:txBody>
      </p:sp>
      <p:sp>
        <p:nvSpPr>
          <p:cNvPr id="5" name="Rectangle 4"/>
          <p:cNvSpPr/>
          <p:nvPr/>
        </p:nvSpPr>
        <p:spPr>
          <a:xfrm>
            <a:off x="37763" y="6571199"/>
            <a:ext cx="4204339" cy="230517"/>
          </a:xfrm>
          <a:prstGeom prst="rect">
            <a:avLst/>
          </a:prstGeom>
        </p:spPr>
        <p:txBody>
          <a:bodyPr wrap="none" lIns="91114" tIns="45564" rIns="91114" bIns="45564">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latin typeface="Arial" pitchFamily="34" charset="0"/>
                <a:cs typeface="Arial" pitchFamily="34" charset="0"/>
              </a:rPr>
              <a:t>Source: </a:t>
            </a:r>
            <a:r>
              <a:rPr lang="en-US" sz="900" dirty="0">
                <a:solidFill>
                  <a:prstClr val="black"/>
                </a:solidFill>
                <a:latin typeface="Arial" pitchFamily="34" charset="0"/>
                <a:cs typeface="Arial" pitchFamily="34" charset="0"/>
              </a:rPr>
              <a:t>Prepared by </a:t>
            </a:r>
            <a:r>
              <a:rPr lang="en-US" sz="900" dirty="0">
                <a:solidFill>
                  <a:prstClr val="black"/>
                </a:solidFill>
                <a:latin typeface="Arial" pitchFamily="34" charset="0"/>
                <a:cs typeface="Arial" pitchFamily="34" charset="0"/>
                <a:hlinkClick r:id="rId3"/>
              </a:rPr>
              <a:t>www.aidsdatahub.org</a:t>
            </a:r>
            <a:r>
              <a:rPr lang="en-US"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hlinkClick r:id="rId4"/>
              </a:rPr>
              <a:t>www.aidsinfoonline.org</a:t>
            </a:r>
            <a:r>
              <a:rPr lang="en-US" sz="900" dirty="0">
                <a:solidFill>
                  <a:prstClr val="black"/>
                </a:solidFill>
                <a:latin typeface="Arial" pitchFamily="34" charset="0"/>
                <a:cs typeface="Arial" pitchFamily="34" charset="0"/>
              </a:rPr>
              <a:t>  </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124842814"/>
              </p:ext>
            </p:extLst>
          </p:nvPr>
        </p:nvGraphicFramePr>
        <p:xfrm>
          <a:off x="2362200" y="2057400"/>
          <a:ext cx="7620000" cy="4343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service category,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39</a:t>
            </a:fld>
            <a:endParaRPr lang="th-TH" dirty="0">
              <a:solidFill>
                <a:prstClr val="black">
                  <a:tint val="75000"/>
                </a:prstClr>
              </a:solidFill>
            </a:endParaRPr>
          </a:p>
        </p:txBody>
      </p:sp>
      <p:sp>
        <p:nvSpPr>
          <p:cNvPr id="5" name="TextBox 1"/>
          <p:cNvSpPr txBox="1"/>
          <p:nvPr/>
        </p:nvSpPr>
        <p:spPr>
          <a:xfrm>
            <a:off x="226476" y="6557753"/>
            <a:ext cx="6778615" cy="330622"/>
          </a:xfrm>
          <a:prstGeom prst="rect">
            <a:avLst/>
          </a:prstGeom>
        </p:spPr>
        <p:txBody>
          <a:bodyPr wrap="square" lIns="91114" tIns="45564" rIns="91114" bIns="45564"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 action="ppaction://noaction"/>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593291586"/>
              </p:ext>
            </p:extLst>
          </p:nvPr>
        </p:nvGraphicFramePr>
        <p:xfrm>
          <a:off x="2209800" y="2164649"/>
          <a:ext cx="7848600" cy="43123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6864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epidemiological status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504000"/>
          </a:xfrm>
        </p:spPr>
        <p:txBody>
          <a:bodyPr/>
          <a:lstStyle/>
          <a:p>
            <a:r>
              <a:rPr lang="en-US" dirty="0"/>
              <a:t>Proportion of total prevention </a:t>
            </a:r>
            <a:r>
              <a:rPr lang="en-US" dirty="0" err="1"/>
              <a:t>programme</a:t>
            </a:r>
            <a:r>
              <a:rPr lang="en-US" dirty="0"/>
              <a:t> spending on key populations at higher risk, 2007-2011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40</a:t>
            </a:fld>
            <a:endParaRPr lang="th-TH" dirty="0">
              <a:solidFill>
                <a:prstClr val="black">
                  <a:tint val="75000"/>
                </a:prstClr>
              </a:solidFill>
            </a:endParaRPr>
          </a:p>
        </p:txBody>
      </p:sp>
      <p:sp>
        <p:nvSpPr>
          <p:cNvPr id="5" name="TextBox 1"/>
          <p:cNvSpPr txBox="1"/>
          <p:nvPr/>
        </p:nvSpPr>
        <p:spPr>
          <a:xfrm>
            <a:off x="76200" y="6513920"/>
            <a:ext cx="6602563" cy="246611"/>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 action="ppaction://noaction"/>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671128801"/>
              </p:ext>
            </p:extLst>
          </p:nvPr>
        </p:nvGraphicFramePr>
        <p:xfrm>
          <a:off x="1828807" y="2438400"/>
          <a:ext cx="8305801"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4464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by funding source, 2007-2011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TextBox 1"/>
          <p:cNvSpPr txBox="1"/>
          <p:nvPr/>
        </p:nvSpPr>
        <p:spPr>
          <a:xfrm>
            <a:off x="25140" y="6514499"/>
            <a:ext cx="7548483" cy="247058"/>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GB" sz="900" dirty="0">
                <a:solidFill>
                  <a:prstClr val="black"/>
                </a:solidFill>
                <a:cs typeface="Arial" pitchFamily="34" charset="0"/>
                <a:hlinkClick r:id="rId4"/>
              </a:rPr>
              <a:t>www.aidsinfoonline.org</a:t>
            </a:r>
            <a:r>
              <a:rPr lang="en-GB" sz="9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3655727579"/>
              </p:ext>
            </p:extLst>
          </p:nvPr>
        </p:nvGraphicFramePr>
        <p:xfrm>
          <a:off x="1981200" y="2438400"/>
          <a:ext cx="8229600" cy="381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3764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571612"/>
            <a:ext cx="11432125" cy="504000"/>
          </a:xfrm>
        </p:spPr>
        <p:txBody>
          <a:bodyPr/>
          <a:lstStyle/>
          <a:p>
            <a:r>
              <a:rPr lang="en-US" dirty="0"/>
              <a:t>Proportion of spending on care and treatment by funding source, 2007 - 2011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TextBox 1"/>
          <p:cNvSpPr txBox="1"/>
          <p:nvPr/>
        </p:nvSpPr>
        <p:spPr>
          <a:xfrm>
            <a:off x="152401" y="6540501"/>
            <a:ext cx="7548483" cy="247058"/>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3"/>
              </a:rPr>
              <a:t>www.aidsdatahub.org</a:t>
            </a:r>
            <a:r>
              <a:rPr lang="en-GB" sz="900" dirty="0">
                <a:solidFill>
                  <a:prstClr val="black"/>
                </a:solidFill>
                <a:cs typeface="Arial" pitchFamily="34" charset="0"/>
              </a:rPr>
              <a:t>  based on </a:t>
            </a:r>
            <a:r>
              <a:rPr lang="en-GB" sz="900" dirty="0">
                <a:solidFill>
                  <a:prstClr val="black"/>
                </a:solidFill>
                <a:cs typeface="Arial" pitchFamily="34" charset="0"/>
                <a:hlinkClick r:id="rId4"/>
              </a:rPr>
              <a:t>www.aidsinfoonline.org</a:t>
            </a:r>
            <a:r>
              <a:rPr lang="en-GB" sz="900" dirty="0">
                <a:solidFill>
                  <a:prstClr val="black"/>
                </a:solidFill>
                <a:cs typeface="Arial" pitchFamily="34" charset="0"/>
              </a:rPr>
              <a:t> </a:t>
            </a:r>
          </a:p>
        </p:txBody>
      </p:sp>
      <p:graphicFrame>
        <p:nvGraphicFramePr>
          <p:cNvPr id="7" name="Chart 6"/>
          <p:cNvGraphicFramePr>
            <a:graphicFrameLocks noGrp="1"/>
          </p:cNvGraphicFramePr>
          <p:nvPr>
            <p:extLst>
              <p:ext uri="{D42A27DB-BD31-4B8C-83A1-F6EECF244321}">
                <p14:modId xmlns:p14="http://schemas.microsoft.com/office/powerpoint/2010/main" val="3648219461"/>
              </p:ext>
            </p:extLst>
          </p:nvPr>
        </p:nvGraphicFramePr>
        <p:xfrm>
          <a:off x="2286000" y="2362201"/>
          <a:ext cx="74676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29062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14" tIns="45564" rIns="91114" bIns="45564"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1201400" cy="504000"/>
          </a:xfrm>
          <a:noFill/>
        </p:spPr>
        <p:txBody>
          <a:bodyPr/>
          <a:lstStyle/>
          <a:p>
            <a:r>
              <a:rPr lang="en-US" dirty="0"/>
              <a:t>Proportion of key populations reached with HIV prevention programmes, 2008-2014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44</a:t>
            </a:fld>
            <a:endParaRPr lang="th-TH" dirty="0">
              <a:solidFill>
                <a:prstClr val="black">
                  <a:tint val="75000"/>
                </a:prstClr>
              </a:solidFill>
            </a:endParaRPr>
          </a:p>
        </p:txBody>
      </p:sp>
      <p:sp>
        <p:nvSpPr>
          <p:cNvPr id="4" name="Rectangle 3"/>
          <p:cNvSpPr/>
          <p:nvPr/>
        </p:nvSpPr>
        <p:spPr>
          <a:xfrm>
            <a:off x="76200" y="6320450"/>
            <a:ext cx="11277600" cy="461350"/>
          </a:xfrm>
          <a:prstGeom prst="rect">
            <a:avLst/>
          </a:prstGeom>
        </p:spPr>
        <p:txBody>
          <a:bodyPr wrap="square" lIns="91114" tIns="45564" rIns="91114" bIns="45564">
            <a:spAutoFit/>
          </a:bodyPr>
          <a:lstStyle/>
          <a:p>
            <a:r>
              <a:rPr lang="en-GB" sz="800" dirty="0">
                <a:latin typeface="Arial" pitchFamily="34" charset="0"/>
                <a:cs typeface="Arial" pitchFamily="34" charset="0"/>
              </a:rPr>
              <a:t>Source: Prepared by </a:t>
            </a:r>
            <a:r>
              <a:rPr lang="en-GB" sz="800" dirty="0">
                <a:latin typeface="Arial" pitchFamily="34" charset="0"/>
                <a:cs typeface="Arial" pitchFamily="34" charset="0"/>
                <a:hlinkClick r:id="rId3"/>
              </a:rPr>
              <a:t>www.aidsdatahub.org</a:t>
            </a:r>
            <a:r>
              <a:rPr lang="en-GB" sz="800" dirty="0">
                <a:latin typeface="Arial" pitchFamily="34" charset="0"/>
                <a:cs typeface="Arial" pitchFamily="34" charset="0"/>
              </a:rPr>
              <a:t> based on: 1</a:t>
            </a:r>
            <a:r>
              <a:rPr lang="en-US" sz="800" dirty="0">
                <a:latin typeface="Arial" pitchFamily="34" charset="0"/>
                <a:cs typeface="Arial" pitchFamily="34" charset="0"/>
              </a:rPr>
              <a:t>1) Integrated Behavioral Biological Survey - Lao PDR, 2008; 2) Behavioral surveillance survey among service women and integrated biological and behavioral surveillance survey among men who have sex with men in </a:t>
            </a:r>
            <a:r>
              <a:rPr lang="en-US" sz="800" dirty="0" err="1">
                <a:latin typeface="Arial" pitchFamily="34" charset="0"/>
                <a:cs typeface="Arial" pitchFamily="34" charset="0"/>
              </a:rPr>
              <a:t>Luang</a:t>
            </a:r>
            <a:r>
              <a:rPr lang="en-US" sz="800" dirty="0">
                <a:latin typeface="Arial" pitchFamily="34" charset="0"/>
                <a:cs typeface="Arial" pitchFamily="34" charset="0"/>
              </a:rPr>
              <a:t> </a:t>
            </a:r>
            <a:r>
              <a:rPr lang="en-US" sz="800" dirty="0" err="1">
                <a:latin typeface="Arial" pitchFamily="34" charset="0"/>
                <a:cs typeface="Arial" pitchFamily="34" charset="0"/>
              </a:rPr>
              <a:t>Prabang</a:t>
            </a:r>
            <a:r>
              <a:rPr lang="en-US" sz="800" dirty="0">
                <a:latin typeface="Arial" pitchFamily="34" charset="0"/>
                <a:cs typeface="Arial" pitchFamily="34" charset="0"/>
              </a:rPr>
              <a:t>, 2009; 3) Center for HIV/AIDS/STI. Lao PDR 2011 Surveillance Survey: Integrated Biological and </a:t>
            </a:r>
            <a:r>
              <a:rPr lang="en-US" sz="800" dirty="0" err="1">
                <a:latin typeface="Arial" pitchFamily="34" charset="0"/>
                <a:cs typeface="Arial" pitchFamily="34" charset="0"/>
              </a:rPr>
              <a:t>Behavioural</a:t>
            </a:r>
            <a:r>
              <a:rPr lang="en-US" sz="800" dirty="0">
                <a:latin typeface="Arial" pitchFamily="34" charset="0"/>
                <a:cs typeface="Arial" pitchFamily="34" charset="0"/>
              </a:rPr>
              <a:t> Surveillance Survey among Service Women 2011; 4) Second Round HIV and STI Prevalence Trucking Survey among Male‐to‐Female Transgender in Lao PDR 2012 cited in Global AIDS Response Progress Report 2014; and 5) Lao PDR Global AIDS Response Progress Reporting 2015 (Country Narrative Report)</a:t>
            </a:r>
            <a:endParaRPr lang="en-GB" sz="800" dirty="0"/>
          </a:p>
        </p:txBody>
      </p:sp>
      <p:graphicFrame>
        <p:nvGraphicFramePr>
          <p:cNvPr id="6" name="Chart 5"/>
          <p:cNvGraphicFramePr>
            <a:graphicFrameLocks noGrp="1"/>
          </p:cNvGraphicFramePr>
          <p:nvPr>
            <p:extLst>
              <p:ext uri="{D42A27DB-BD31-4B8C-83A1-F6EECF244321}">
                <p14:modId xmlns:p14="http://schemas.microsoft.com/office/powerpoint/2010/main" val="2362718443"/>
              </p:ext>
            </p:extLst>
          </p:nvPr>
        </p:nvGraphicFramePr>
        <p:xfrm>
          <a:off x="2133600" y="2362200"/>
          <a:ext cx="7696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0779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447800"/>
            <a:ext cx="11203563" cy="504000"/>
          </a:xfrm>
          <a:noFill/>
        </p:spPr>
        <p:txBody>
          <a:bodyPr/>
          <a:lstStyle/>
          <a:p>
            <a:r>
              <a:rPr lang="en-US" dirty="0"/>
              <a:t>Proportion of key populations who received an HIV test in the last 12 months and know their results, 2007-2014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5" name="TextBox 1"/>
          <p:cNvSpPr txBox="1"/>
          <p:nvPr/>
        </p:nvSpPr>
        <p:spPr>
          <a:xfrm>
            <a:off x="226475" y="6400800"/>
            <a:ext cx="11051125" cy="3810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3"/>
              </a:rPr>
              <a:t>www.aidsdatahub.org</a:t>
            </a:r>
            <a:r>
              <a:rPr lang="en-US" sz="800" dirty="0">
                <a:latin typeface="Arial" pitchFamily="34" charset="0"/>
                <a:cs typeface="Arial" pitchFamily="34" charset="0"/>
              </a:rPr>
              <a:t> based on 1) National Committee for the Control of AIDS Lao PDR. (2012). Lao PDR Global AIDS Response Progress Report, 2012;  2) </a:t>
            </a:r>
            <a:r>
              <a:rPr lang="en-US" sz="800" dirty="0"/>
              <a:t>Lao PDR Global AIDS Response Progress Reporting 2014 based on </a:t>
            </a:r>
            <a:r>
              <a:rPr lang="en-US" sz="800" dirty="0">
                <a:solidFill>
                  <a:prstClr val="black"/>
                </a:solidFill>
                <a:latin typeface="Arial" pitchFamily="34" charset="0"/>
                <a:ea typeface="SimSun" pitchFamily="2" charset="-122"/>
                <a:cs typeface="Arial" pitchFamily="34" charset="0"/>
              </a:rPr>
              <a:t>Results of Second Round HIV/STI Prevalence and Behavioral Tracking Survey among Male-to-Female Transgender in Vientiane Capital and </a:t>
            </a:r>
            <a:r>
              <a:rPr lang="en-US" sz="800" dirty="0" err="1">
                <a:solidFill>
                  <a:prstClr val="black"/>
                </a:solidFill>
                <a:latin typeface="Arial" pitchFamily="34" charset="0"/>
                <a:ea typeface="SimSun" pitchFamily="2" charset="-122"/>
                <a:cs typeface="Arial" pitchFamily="34" charset="0"/>
              </a:rPr>
              <a:t>Savannakhet</a:t>
            </a:r>
            <a:r>
              <a:rPr lang="en-US" sz="800" dirty="0">
                <a:solidFill>
                  <a:prstClr val="black"/>
                </a:solidFill>
                <a:latin typeface="Arial" pitchFamily="34" charset="0"/>
                <a:ea typeface="SimSun" pitchFamily="2" charset="-122"/>
                <a:cs typeface="Arial" pitchFamily="34" charset="0"/>
              </a:rPr>
              <a:t> Lao PDR, 2012; 3) Lao PDR Global AIDS Response Progress Reporting 2015 (Country Narrative Report); and 4) </a:t>
            </a:r>
            <a:r>
              <a:rPr lang="en-US" sz="800" dirty="0">
                <a:solidFill>
                  <a:prstClr val="black"/>
                </a:solidFill>
                <a:latin typeface="Arial" pitchFamily="34" charset="0"/>
                <a:ea typeface="SimSun" pitchFamily="2" charset="-122"/>
                <a:cs typeface="Arial" pitchFamily="34" charset="0"/>
                <a:hlinkClick r:id="rId4"/>
              </a:rPr>
              <a:t>www.aidsinfoonline.org</a:t>
            </a:r>
            <a:r>
              <a:rPr lang="en-US" sz="800" dirty="0">
                <a:solidFill>
                  <a:prstClr val="black"/>
                </a:solidFill>
                <a:latin typeface="Arial" pitchFamily="34" charset="0"/>
                <a:ea typeface="SimSun" pitchFamily="2" charset="-122"/>
                <a:cs typeface="Arial" pitchFamily="34" charset="0"/>
              </a:rPr>
              <a:t> </a:t>
            </a:r>
            <a:endParaRPr lang="en-GB" sz="800" dirty="0">
              <a:solidFill>
                <a:prstClr val="black"/>
              </a:solidFill>
              <a:latin typeface="Arial" pitchFamily="34" charset="0"/>
              <a:ea typeface="SimSun" pitchFamily="2" charset="-122"/>
              <a:cs typeface="Arial" pitchFamily="34" charset="0"/>
            </a:endParaRPr>
          </a:p>
          <a:p>
            <a:endParaRPr lang="en-US" sz="8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2567544339"/>
              </p:ext>
            </p:extLst>
          </p:nvPr>
        </p:nvGraphicFramePr>
        <p:xfrm>
          <a:off x="2057400" y="2344265"/>
          <a:ext cx="7848600" cy="39803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2082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service women who received an HIV test in the last 12 months and know their results, 2011</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226478" y="6475625"/>
            <a:ext cx="10746324" cy="369017"/>
          </a:xfrm>
          <a:prstGeom prst="rect">
            <a:avLst/>
          </a:prstGeom>
        </p:spPr>
        <p:txBody>
          <a:bodyPr wrap="square" lIns="91114" tIns="45564" rIns="91114" bIns="45564">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Lao People’s Democratic Republic, Ministry of Health, Center for HIV/AIDS/STI (CHAS). Lao PDR 2011 Surveillance Survey: Integrated Biological and Behavioral Surveillance Survey among Service Women 2011</a:t>
            </a:r>
          </a:p>
        </p:txBody>
      </p:sp>
      <p:graphicFrame>
        <p:nvGraphicFramePr>
          <p:cNvPr id="9" name="Chart 8"/>
          <p:cNvGraphicFramePr>
            <a:graphicFrameLocks noGrp="1"/>
          </p:cNvGraphicFramePr>
          <p:nvPr>
            <p:extLst>
              <p:ext uri="{D42A27DB-BD31-4B8C-83A1-F6EECF244321}">
                <p14:modId xmlns:p14="http://schemas.microsoft.com/office/powerpoint/2010/main" val="1395068648"/>
              </p:ext>
            </p:extLst>
          </p:nvPr>
        </p:nvGraphicFramePr>
        <p:xfrm>
          <a:off x="1905000" y="2522687"/>
          <a:ext cx="8031181" cy="39528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7940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Number of needles/syringes distributed per PWID per year, 2008 – 2017</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47</a:t>
            </a:fld>
            <a:endParaRPr lang="th-TH" dirty="0">
              <a:solidFill>
                <a:prstClr val="black">
                  <a:tint val="75000"/>
                </a:prstClr>
              </a:solidFill>
            </a:endParaRPr>
          </a:p>
        </p:txBody>
      </p:sp>
      <p:grpSp>
        <p:nvGrpSpPr>
          <p:cNvPr id="11" name="Group 10">
            <a:extLst>
              <a:ext uri="{FF2B5EF4-FFF2-40B4-BE49-F238E27FC236}">
                <a16:creationId xmlns:a16="http://schemas.microsoft.com/office/drawing/2014/main" id="{00000000-0008-0000-0100-000003000000}"/>
              </a:ext>
            </a:extLst>
          </p:cNvPr>
          <p:cNvGrpSpPr/>
          <p:nvPr/>
        </p:nvGrpSpPr>
        <p:grpSpPr>
          <a:xfrm>
            <a:off x="7728181" y="2438400"/>
            <a:ext cx="4077355" cy="3270370"/>
            <a:chOff x="0" y="100899"/>
            <a:chExt cx="2756294" cy="2423572"/>
          </a:xfrm>
        </p:grpSpPr>
        <p:sp>
          <p:nvSpPr>
            <p:cNvPr id="12" name="Rounded Rectangle 11">
              <a:extLst>
                <a:ext uri="{FF2B5EF4-FFF2-40B4-BE49-F238E27FC236}">
                  <a16:creationId xmlns:a16="http://schemas.microsoft.com/office/drawing/2014/main" id="{00000000-0008-0000-0100-000004000000}"/>
                </a:ext>
              </a:extLst>
            </p:cNvPr>
            <p:cNvSpPr/>
            <p:nvPr/>
          </p:nvSpPr>
          <p:spPr>
            <a:xfrm>
              <a:off x="0" y="940531"/>
              <a:ext cx="2743200" cy="731520"/>
            </a:xfrm>
            <a:prstGeom prst="roundRect">
              <a:avLst/>
            </a:prstGeom>
            <a:solidFill>
              <a:sysClr val="window" lastClr="FFFFFF"/>
            </a:solidFill>
            <a:ln w="22225" cap="flat" cmpd="sng" algn="ctr">
              <a:solidFill>
                <a:srgbClr val="F78E1E"/>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75">
                <a:lnSpc>
                  <a:spcPct val="150000"/>
                </a:lnSpc>
                <a:defRPr/>
              </a:pPr>
              <a:r>
                <a:rPr lang="en-US" sz="1800" kern="0">
                  <a:solidFill>
                    <a:sysClr val="windowText" lastClr="000000"/>
                  </a:solidFill>
                  <a:cs typeface="Arial" pitchFamily="34" charset="0"/>
                </a:rPr>
                <a:t>Medium coverage: &gt;100–&lt;200 syringes per PWID per year</a:t>
              </a:r>
            </a:p>
          </p:txBody>
        </p:sp>
        <p:sp>
          <p:nvSpPr>
            <p:cNvPr id="13" name="Rounded Rectangle 12">
              <a:extLst>
                <a:ext uri="{FF2B5EF4-FFF2-40B4-BE49-F238E27FC236}">
                  <a16:creationId xmlns:a16="http://schemas.microsoft.com/office/drawing/2014/main" id="{00000000-0008-0000-0100-000005000000}"/>
                </a:ext>
              </a:extLst>
            </p:cNvPr>
            <p:cNvSpPr/>
            <p:nvPr/>
          </p:nvSpPr>
          <p:spPr>
            <a:xfrm>
              <a:off x="13094" y="1792951"/>
              <a:ext cx="2743200" cy="731520"/>
            </a:xfrm>
            <a:prstGeom prst="roundRect">
              <a:avLst/>
            </a:prstGeom>
            <a:solidFill>
              <a:sysClr val="window" lastClr="FFFFFF"/>
            </a:solidFill>
            <a:ln w="22225" cap="flat" cmpd="sng" algn="ctr">
              <a:solidFill>
                <a:srgbClr val="E31837"/>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75">
                <a:lnSpc>
                  <a:spcPct val="150000"/>
                </a:lnSpc>
                <a:defRPr/>
              </a:pPr>
              <a:r>
                <a:rPr lang="en-US" sz="1800" kern="0">
                  <a:solidFill>
                    <a:sysClr val="windowText" lastClr="000000"/>
                  </a:solidFill>
                  <a:cs typeface="Arial" pitchFamily="34" charset="0"/>
                </a:rPr>
                <a:t>Low coverage: &lt;100 syringes per PWID per year</a:t>
              </a:r>
            </a:p>
          </p:txBody>
        </p:sp>
        <p:sp>
          <p:nvSpPr>
            <p:cNvPr id="14" name="Rounded Rectangle 13">
              <a:extLst>
                <a:ext uri="{FF2B5EF4-FFF2-40B4-BE49-F238E27FC236}">
                  <a16:creationId xmlns:a16="http://schemas.microsoft.com/office/drawing/2014/main" id="{00000000-0008-0000-0100-000006000000}"/>
                </a:ext>
              </a:extLst>
            </p:cNvPr>
            <p:cNvSpPr/>
            <p:nvPr/>
          </p:nvSpPr>
          <p:spPr>
            <a:xfrm>
              <a:off x="13094" y="100899"/>
              <a:ext cx="2743200" cy="731520"/>
            </a:xfrm>
            <a:prstGeom prst="roundRect">
              <a:avLst/>
            </a:prstGeom>
            <a:solidFill>
              <a:sysClr val="window" lastClr="FFFFFF"/>
            </a:solidFill>
            <a:ln w="22225" cap="flat" cmpd="sng" algn="ctr">
              <a:solidFill>
                <a:srgbClr val="00A99A"/>
              </a:solidFill>
              <a:prstDash val="sysDash"/>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1169175">
                <a:lnSpc>
                  <a:spcPct val="150000"/>
                </a:lnSpc>
                <a:defRPr/>
              </a:pPr>
              <a:r>
                <a:rPr lang="en-US" sz="1800" kern="0">
                  <a:solidFill>
                    <a:sysClr val="windowText" lastClr="000000"/>
                  </a:solidFill>
                  <a:cs typeface="Arial" pitchFamily="34" charset="0"/>
                </a:rPr>
                <a:t>High coverage: &gt;200 syringes per PWID per year</a:t>
              </a:r>
            </a:p>
          </p:txBody>
        </p:sp>
      </p:grpSp>
      <p:sp>
        <p:nvSpPr>
          <p:cNvPr id="9" name="TextBox 1"/>
          <p:cNvSpPr txBox="1"/>
          <p:nvPr/>
        </p:nvSpPr>
        <p:spPr>
          <a:xfrm>
            <a:off x="0" y="6519624"/>
            <a:ext cx="12192000" cy="365760"/>
          </a:xfrm>
          <a:prstGeom prst="rect">
            <a:avLst/>
          </a:prstGeom>
        </p:spPr>
        <p:txBody>
          <a:bodyPr wrap="square" lIns="116925" tIns="58455" rIns="116925" bIns="58455"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169175"/>
            <a:r>
              <a:rPr lang="en-GB" sz="1000" dirty="0">
                <a:solidFill>
                  <a:prstClr val="black"/>
                </a:solidFill>
                <a:cs typeface="Arial" pitchFamily="34" charset="0"/>
              </a:rPr>
              <a:t>Source: Prepared by </a:t>
            </a:r>
            <a:r>
              <a:rPr lang="en-GB" sz="1000" dirty="0">
                <a:solidFill>
                  <a:prstClr val="black"/>
                </a:solidFill>
                <a:cs typeface="Arial" pitchFamily="34" charset="0"/>
                <a:hlinkClick r:id="rId3"/>
              </a:rPr>
              <a:t>www.aidsdatahub.org</a:t>
            </a:r>
            <a:r>
              <a:rPr lang="en-GB" sz="1000" dirty="0">
                <a:solidFill>
                  <a:prstClr val="black"/>
                </a:solidFill>
                <a:cs typeface="Arial" pitchFamily="34" charset="0"/>
              </a:rPr>
              <a:t> based on  Global AIDS Response Progress Reporting and Global AIDS Monitoring </a:t>
            </a:r>
          </a:p>
        </p:txBody>
      </p:sp>
      <p:graphicFrame>
        <p:nvGraphicFramePr>
          <p:cNvPr id="10" name="Chart 9">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241233229"/>
              </p:ext>
            </p:extLst>
          </p:nvPr>
        </p:nvGraphicFramePr>
        <p:xfrm>
          <a:off x="334433" y="2219326"/>
          <a:ext cx="7392000" cy="414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9783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37" y="1553400"/>
            <a:ext cx="11203563" cy="504000"/>
          </a:xfrm>
          <a:noFill/>
        </p:spPr>
        <p:txBody>
          <a:bodyPr/>
          <a:lstStyle/>
          <a:p>
            <a:r>
              <a:rPr lang="en-US" dirty="0"/>
              <a:t>Number of ART sites and people on ART, 2000-2019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48</a:t>
            </a:fld>
            <a:endParaRPr lang="th-TH" dirty="0">
              <a:solidFill>
                <a:prstClr val="black">
                  <a:tint val="75000"/>
                </a:prstClr>
              </a:solidFill>
            </a:endParaRPr>
          </a:p>
        </p:txBody>
      </p:sp>
      <p:sp>
        <p:nvSpPr>
          <p:cNvPr id="5" name="Rectangle 4"/>
          <p:cNvSpPr/>
          <p:nvPr/>
        </p:nvSpPr>
        <p:spPr>
          <a:xfrm>
            <a:off x="118696" y="6350171"/>
            <a:ext cx="11074400" cy="369332"/>
          </a:xfrm>
          <a:prstGeom prst="rect">
            <a:avLst/>
          </a:prstGeom>
        </p:spPr>
        <p:txBody>
          <a:bodyPr wrap="square">
            <a:spAutoFit/>
          </a:bodyPr>
          <a:lstStyle/>
          <a:p>
            <a:pPr defTabSz="914400"/>
            <a:r>
              <a:rPr lang="en-US" sz="900" dirty="0">
                <a:solidFill>
                  <a:prstClr val="black"/>
                </a:solidFill>
              </a:rPr>
              <a:t>Source: Prepared by </a:t>
            </a:r>
            <a:r>
              <a:rPr lang="en-US" sz="900" dirty="0">
                <a:solidFill>
                  <a:prstClr val="black"/>
                </a:solidFill>
                <a:hlinkClick r:id="rId3"/>
              </a:rPr>
              <a:t>www.aidsdatahub.org</a:t>
            </a:r>
            <a:r>
              <a:rPr lang="en-US" sz="900" dirty="0">
                <a:solidFill>
                  <a:prstClr val="black"/>
                </a:solidFill>
              </a:rPr>
              <a:t>   based on 1.WHO,UNAIDS,&amp; UNICEF.(2006-2010). Towards Universal Access: Scaling up Priority HIV/AIDS Interventions in the Health Sector - Progress Report 2006-2010; 2. Lao PDR Global AIDS Response Progress Reports; 3. </a:t>
            </a:r>
            <a:r>
              <a:rPr lang="en-US" sz="900" dirty="0">
                <a:solidFill>
                  <a:prstClr val="black"/>
                </a:solidFill>
                <a:hlinkClick r:id="rId4"/>
              </a:rPr>
              <a:t>www.aidsinfoonline.org</a:t>
            </a:r>
            <a:r>
              <a:rPr lang="en-US" sz="900" dirty="0">
                <a:solidFill>
                  <a:prstClr val="black"/>
                </a:solidFill>
              </a:rPr>
              <a:t>; UNAIDS Global AIDS Monitoring 2018 ; and UNAIDS. (2020). UNAIDS HIV Estimates 1990 - 2019</a:t>
            </a:r>
          </a:p>
        </p:txBody>
      </p:sp>
      <p:graphicFrame>
        <p:nvGraphicFramePr>
          <p:cNvPr id="6" name="Chart 5"/>
          <p:cNvGraphicFramePr>
            <a:graphicFrameLocks noGrp="1"/>
          </p:cNvGraphicFramePr>
          <p:nvPr>
            <p:extLst>
              <p:ext uri="{D42A27DB-BD31-4B8C-83A1-F6EECF244321}">
                <p14:modId xmlns:p14="http://schemas.microsoft.com/office/powerpoint/2010/main" val="2425994301"/>
              </p:ext>
            </p:extLst>
          </p:nvPr>
        </p:nvGraphicFramePr>
        <p:xfrm>
          <a:off x="457200" y="2209800"/>
          <a:ext cx="11277600" cy="4038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7063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37" y="1456037"/>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sp>
        <p:nvSpPr>
          <p:cNvPr id="5" name="Rectangle 4"/>
          <p:cNvSpPr/>
          <p:nvPr/>
        </p:nvSpPr>
        <p:spPr>
          <a:xfrm>
            <a:off x="213172" y="6504086"/>
            <a:ext cx="11064429" cy="271980"/>
          </a:xfrm>
          <a:prstGeom prst="rect">
            <a:avLst/>
          </a:prstGeom>
        </p:spPr>
        <p:txBody>
          <a:bodyPr wrap="square" lIns="116961" tIns="58475" rIns="116961" bIns="58475">
            <a:spAutoFit/>
          </a:bodyPr>
          <a:lstStyle/>
          <a:p>
            <a:pPr defTabSz="116954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594044037"/>
              </p:ext>
            </p:extLst>
          </p:nvPr>
        </p:nvGraphicFramePr>
        <p:xfrm>
          <a:off x="487680" y="1844614"/>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1625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1990-2019</a:t>
            </a:r>
            <a:endParaRPr lang="en-US" sz="28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86151"/>
            <a:ext cx="11064429" cy="271849"/>
          </a:xfrm>
          <a:prstGeom prst="rect">
            <a:avLst/>
          </a:prstGeom>
        </p:spPr>
        <p:txBody>
          <a:bodyPr wrap="square" lIns="116839" tIns="58410" rIns="116839" bIns="58410">
            <a:spAutoFit/>
          </a:bodyPr>
          <a:lstStyle/>
          <a:p>
            <a:pPr defTabSz="116829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773005983"/>
              </p:ext>
            </p:extLst>
          </p:nvPr>
        </p:nvGraphicFramePr>
        <p:xfrm>
          <a:off x="947624" y="2344608"/>
          <a:ext cx="10296757" cy="4284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65694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371600"/>
            <a:ext cx="11347878"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5" name="Rectangle 4"/>
          <p:cNvSpPr/>
          <p:nvPr/>
        </p:nvSpPr>
        <p:spPr>
          <a:xfrm>
            <a:off x="213172" y="6585923"/>
            <a:ext cx="11064429" cy="272077"/>
          </a:xfrm>
          <a:prstGeom prst="rect">
            <a:avLst/>
          </a:prstGeom>
        </p:spPr>
        <p:txBody>
          <a:bodyPr wrap="square" lIns="117052" tIns="58523" rIns="117052" bIns="58523">
            <a:spAutoFit/>
          </a:bodyPr>
          <a:lstStyle/>
          <a:p>
            <a:pPr defTabSz="117047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4247227868"/>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711075036"/>
              </p:ext>
            </p:extLst>
          </p:nvPr>
        </p:nvGraphicFramePr>
        <p:xfrm>
          <a:off x="6780352" y="2118254"/>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87293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978830"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5" name="Rectangle 4"/>
          <p:cNvSpPr/>
          <p:nvPr/>
        </p:nvSpPr>
        <p:spPr>
          <a:xfrm>
            <a:off x="213172" y="6504107"/>
            <a:ext cx="11064429" cy="272021"/>
          </a:xfrm>
          <a:prstGeom prst="rect">
            <a:avLst/>
          </a:prstGeom>
        </p:spPr>
        <p:txBody>
          <a:bodyPr wrap="square" lIns="117002" tIns="58495" rIns="117002" bIns="58495">
            <a:spAutoFit/>
          </a:bodyPr>
          <a:lstStyle/>
          <a:p>
            <a:pPr defTabSz="1169966"/>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847256912"/>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844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52</a:t>
            </a:fld>
            <a:endParaRPr lang="th-TH" dirty="0">
              <a:solidFill>
                <a:prstClr val="black">
                  <a:tint val="75000"/>
                </a:prstClr>
              </a:solidFill>
            </a:endParaRPr>
          </a:p>
        </p:txBody>
      </p:sp>
      <p:sp>
        <p:nvSpPr>
          <p:cNvPr id="5" name="Rectangle 4"/>
          <p:cNvSpPr/>
          <p:nvPr/>
        </p:nvSpPr>
        <p:spPr>
          <a:xfrm>
            <a:off x="213172" y="6504081"/>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and 2. </a:t>
            </a:r>
            <a:r>
              <a:rPr lang="en-US" sz="1000" dirty="0">
                <a:solidFill>
                  <a:prstClr val="black"/>
                </a:solidFill>
                <a:cs typeface="Arial" pitchFamily="34" charset="0"/>
                <a:hlinkClick r:id="rId4"/>
              </a:rPr>
              <a:t>http://aidsinfo.unaids.org/</a:t>
            </a:r>
            <a:endParaRPr lang="en-US" sz="1000" dirty="0">
              <a:solidFill>
                <a:prstClr val="black"/>
              </a:solidFill>
              <a:cs typeface="Arial" pitchFamily="34" charset="0"/>
            </a:endParaRPr>
          </a:p>
        </p:txBody>
      </p:sp>
      <p:graphicFrame>
        <p:nvGraphicFramePr>
          <p:cNvPr id="6" name="Chart 5">
            <a:extLst>
              <a:ext uri="{FF2B5EF4-FFF2-40B4-BE49-F238E27FC236}">
                <a16:creationId xmlns:a16="http://schemas.microsoft.com/office/drawing/2014/main" id="{00000000-0008-0000-0C00-000002000000}"/>
              </a:ext>
            </a:extLst>
          </p:cNvPr>
          <p:cNvGraphicFramePr>
            <a:graphicFrameLocks noGrp="1"/>
          </p:cNvGraphicFramePr>
          <p:nvPr>
            <p:extLst>
              <p:ext uri="{D42A27DB-BD31-4B8C-83A1-F6EECF244321}">
                <p14:modId xmlns:p14="http://schemas.microsoft.com/office/powerpoint/2010/main" val="1768809330"/>
              </p:ext>
            </p:extLst>
          </p:nvPr>
        </p:nvGraphicFramePr>
        <p:xfrm>
          <a:off x="426720" y="2305675"/>
          <a:ext cx="11338560" cy="41983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9469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a:t>
            </a:r>
            <a:r>
              <a:rPr lang="en-US" dirty="0"/>
              <a:t>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53</a:t>
            </a:fld>
            <a:endParaRPr lang="th-TH" dirty="0">
              <a:solidFill>
                <a:prstClr val="black">
                  <a:tint val="75000"/>
                </a:prstClr>
              </a:solidFill>
            </a:endParaRPr>
          </a:p>
        </p:txBody>
      </p:sp>
      <p:sp>
        <p:nvSpPr>
          <p:cNvPr id="5" name="Rectangle 4"/>
          <p:cNvSpPr/>
          <p:nvPr/>
        </p:nvSpPr>
        <p:spPr>
          <a:xfrm>
            <a:off x="213172" y="6585872"/>
            <a:ext cx="11064429" cy="272128"/>
          </a:xfrm>
          <a:prstGeom prst="rect">
            <a:avLst/>
          </a:prstGeom>
        </p:spPr>
        <p:txBody>
          <a:bodyPr wrap="square" lIns="117102" tIns="58548" rIns="117102" bIns="58548">
            <a:spAutoFit/>
          </a:bodyPr>
          <a:lstStyle/>
          <a:p>
            <a:pPr defTabSz="117099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8B52B5CB-D8E7-45C0-B8E5-22FFEE12AA46}"/>
              </a:ext>
            </a:extLst>
          </p:cNvPr>
          <p:cNvGraphicFramePr>
            <a:graphicFrameLocks/>
          </p:cNvGraphicFramePr>
          <p:nvPr>
            <p:extLst>
              <p:ext uri="{D42A27DB-BD31-4B8C-83A1-F6EECF244321}">
                <p14:modId xmlns:p14="http://schemas.microsoft.com/office/powerpoint/2010/main" val="322165093"/>
              </p:ext>
            </p:extLst>
          </p:nvPr>
        </p:nvGraphicFramePr>
        <p:xfrm>
          <a:off x="1790708" y="2046446"/>
          <a:ext cx="8610599" cy="4457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564323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54</a:t>
            </a:fld>
            <a:endParaRPr lang="th-TH" dirty="0">
              <a:solidFill>
                <a:prstClr val="black">
                  <a:tint val="75000"/>
                </a:prstClr>
              </a:solidFill>
            </a:endParaRPr>
          </a:p>
        </p:txBody>
      </p:sp>
      <p:sp>
        <p:nvSpPr>
          <p:cNvPr id="5" name="Rectangle 4"/>
          <p:cNvSpPr/>
          <p:nvPr/>
        </p:nvSpPr>
        <p:spPr>
          <a:xfrm>
            <a:off x="213172" y="6504075"/>
            <a:ext cx="11064429" cy="272192"/>
          </a:xfrm>
          <a:prstGeom prst="rect">
            <a:avLst/>
          </a:prstGeom>
        </p:spPr>
        <p:txBody>
          <a:bodyPr wrap="square" lIns="117161" tIns="58580" rIns="117161" bIns="58580">
            <a:spAutoFit/>
          </a:bodyPr>
          <a:lstStyle/>
          <a:p>
            <a:pPr defTabSz="117160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noGrp="1"/>
          </p:cNvGraphicFramePr>
          <p:nvPr>
            <p:extLst>
              <p:ext uri="{D42A27DB-BD31-4B8C-83A1-F6EECF244321}">
                <p14:modId xmlns:p14="http://schemas.microsoft.com/office/powerpoint/2010/main" val="3717091084"/>
              </p:ext>
            </p:extLst>
          </p:nvPr>
        </p:nvGraphicFramePr>
        <p:xfrm>
          <a:off x="1679225" y="2316480"/>
          <a:ext cx="8833555"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88900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6400" y="1981248"/>
            <a:ext cx="8991600" cy="3477560"/>
          </a:xfrm>
          <a:prstGeom prst="rect">
            <a:avLst/>
          </a:prstGeom>
        </p:spPr>
        <p:txBody>
          <a:bodyPr wrap="square" lIns="91114" tIns="45564" rIns="91114" bIns="45564">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2895600" y="1396463"/>
            <a:ext cx="7467600" cy="646016"/>
          </a:xfrm>
          <a:prstGeom prst="rect">
            <a:avLst/>
          </a:prstGeom>
        </p:spPr>
        <p:txBody>
          <a:bodyPr wrap="square" lIns="91114" tIns="45564" rIns="91114" bIns="45564">
            <a:spAutoFit/>
          </a:bodyPr>
          <a:lstStyle/>
          <a:p>
            <a:r>
              <a:rPr lang="en-US" sz="2800" dirty="0">
                <a:solidFill>
                  <a:srgbClr val="00B0F0"/>
                </a:solidFill>
                <a:latin typeface="Arial" pitchFamily="34" charset="0"/>
                <a:cs typeface="Arial" pitchFamily="34" charset="0"/>
              </a:rPr>
              <a:t>National</a:t>
            </a:r>
            <a:r>
              <a:rPr lang="en-US" sz="3600" dirty="0">
                <a:solidFill>
                  <a:prstClr val="black"/>
                </a:solidFill>
                <a:latin typeface="Arial" pitchFamily="34" charset="0"/>
                <a:cs typeface="Arial" pitchFamily="34" charset="0"/>
              </a:rPr>
              <a:t> </a:t>
            </a:r>
            <a:r>
              <a:rPr lang="en-US" sz="2800" dirty="0">
                <a:solidFill>
                  <a:srgbClr val="00B0F0"/>
                </a:solidFill>
                <a:latin typeface="Arial" pitchFamily="34" charset="0"/>
                <a:cs typeface="Arial" pitchFamily="34" charset="0"/>
              </a:rPr>
              <a:t>data on stigma and discrimination </a:t>
            </a:r>
            <a:endParaRPr lang="en-GB" sz="2800" dirty="0">
              <a:solidFill>
                <a:srgbClr val="00B0F0"/>
              </a:solidFill>
              <a:latin typeface="Arial" pitchFamily="34" charset="0"/>
              <a:cs typeface="Arial" pitchFamily="34" charset="0"/>
            </a:endParaRPr>
          </a:p>
        </p:txBody>
      </p:sp>
      <p:sp>
        <p:nvSpPr>
          <p:cNvPr id="14" name="Oval 13"/>
          <p:cNvSpPr/>
          <p:nvPr/>
        </p:nvSpPr>
        <p:spPr>
          <a:xfrm>
            <a:off x="1917600" y="31368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rtlCol="0" anchor="ctr"/>
          <a:lstStyle/>
          <a:p>
            <a:pPr algn="ctr"/>
            <a:endParaRPr lang="en-GB">
              <a:solidFill>
                <a:prstClr val="white"/>
              </a:solidFill>
            </a:endParaRPr>
          </a:p>
        </p:txBody>
      </p:sp>
      <p:sp>
        <p:nvSpPr>
          <p:cNvPr id="16" name="Oval 15"/>
          <p:cNvSpPr/>
          <p:nvPr/>
        </p:nvSpPr>
        <p:spPr>
          <a:xfrm>
            <a:off x="6337200" y="31368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rtlCol="0" anchor="ctr"/>
          <a:lstStyle/>
          <a:p>
            <a:pPr algn="ctr"/>
            <a:endParaRPr lang="en-GB">
              <a:solidFill>
                <a:prstClr val="white"/>
              </a:solidFill>
            </a:endParaRPr>
          </a:p>
        </p:txBody>
      </p:sp>
      <p:sp>
        <p:nvSpPr>
          <p:cNvPr id="19" name="TextBox 18"/>
          <p:cNvSpPr txBox="1"/>
          <p:nvPr/>
        </p:nvSpPr>
        <p:spPr>
          <a:xfrm>
            <a:off x="2133600" y="5184417"/>
            <a:ext cx="8077200" cy="1292347"/>
          </a:xfrm>
          <a:prstGeom prst="rect">
            <a:avLst/>
          </a:prstGeom>
          <a:noFill/>
          <a:ln w="15875">
            <a:solidFill>
              <a:schemeClr val="bg1">
                <a:lumMod val="50000"/>
                <a:alpha val="48000"/>
              </a:schemeClr>
            </a:solidFill>
          </a:ln>
        </p:spPr>
        <p:txBody>
          <a:bodyPr wrap="square" lIns="91114" tIns="45564" rIns="91114" bIns="45564" rtlCol="0">
            <a:spAutoFit/>
          </a:bodyPr>
          <a:lstStyle/>
          <a:p>
            <a:pPr indent="-113898"/>
            <a:r>
              <a:rPr lang="en-US" sz="2400" dirty="0">
                <a:solidFill>
                  <a:srgbClr val="00B0F0"/>
                </a:solidFill>
                <a:latin typeface="Arial" pitchFamily="34" charset="0"/>
                <a:cs typeface="Arial" pitchFamily="34" charset="0"/>
              </a:rPr>
              <a:t>STIGMA INDEX </a:t>
            </a:r>
          </a:p>
          <a:p>
            <a:pPr indent="-113898"/>
            <a:r>
              <a:rPr lang="en-US" dirty="0">
                <a:solidFill>
                  <a:srgbClr val="00B0F0"/>
                </a:solidFill>
                <a:latin typeface="Arial" pitchFamily="34" charset="0"/>
                <a:cs typeface="Arial" pitchFamily="34" charset="0"/>
              </a:rPr>
              <a:t>(2012 Data) </a:t>
            </a:r>
          </a:p>
          <a:p>
            <a:pPr indent="-113898"/>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36%</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854" y="1371600"/>
            <a:ext cx="1015347" cy="9144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991449417"/>
              </p:ext>
            </p:extLst>
          </p:nvPr>
        </p:nvGraphicFramePr>
        <p:xfrm>
          <a:off x="1676400" y="3581307"/>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7/10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6/10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1" name="Oval 10"/>
          <p:cNvSpPr/>
          <p:nvPr/>
        </p:nvSpPr>
        <p:spPr>
          <a:xfrm>
            <a:off x="9982203" y="3975100"/>
            <a:ext cx="215900" cy="215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114" tIns="45564" rIns="91114" bIns="45564" rtlCol="0" anchor="ctr"/>
          <a:lstStyle/>
          <a:p>
            <a:endParaRPr lang="en-US">
              <a:solidFill>
                <a:prstClr val="white"/>
              </a:solidFill>
            </a:endParaRPr>
          </a:p>
        </p:txBody>
      </p:sp>
      <p:sp>
        <p:nvSpPr>
          <p:cNvPr id="12" name="Wave 11"/>
          <p:cNvSpPr/>
          <p:nvPr/>
        </p:nvSpPr>
        <p:spPr>
          <a:xfrm>
            <a:off x="9982200" y="46418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14" tIns="45564" rIns="91114" bIns="45564" numCol="1" spcCol="0" rtlCol="0" fromWordArt="0" anchor="ctr" anchorCtr="0" forceAA="0" compatLnSpc="1">
            <a:prstTxWarp prst="textNoShape">
              <a:avLst/>
            </a:prstTxWarp>
            <a:noAutofit/>
          </a:bodyPr>
          <a:lstStyle/>
          <a:p>
            <a:endParaRPr lang="en-US">
              <a:solidFill>
                <a:prstClr val="white"/>
              </a:solidFill>
            </a:endParaRPr>
          </a:p>
        </p:txBody>
      </p:sp>
      <p:sp>
        <p:nvSpPr>
          <p:cNvPr id="13" name="Rectangle 12"/>
          <p:cNvSpPr/>
          <p:nvPr/>
        </p:nvSpPr>
        <p:spPr>
          <a:xfrm>
            <a:off x="3" y="6556601"/>
            <a:ext cx="9050740" cy="230517"/>
          </a:xfrm>
          <a:prstGeom prst="rect">
            <a:avLst/>
          </a:prstGeom>
        </p:spPr>
        <p:txBody>
          <a:bodyPr wrap="square" lIns="91114" tIns="45564" rIns="91114" bIns="45564">
            <a:spAutoFit/>
          </a:bodyPr>
          <a:lstStyle/>
          <a:p>
            <a:pPr>
              <a:defRPr/>
            </a:pPr>
            <a:r>
              <a:rPr lang="en-US" sz="900" kern="0" dirty="0">
                <a:solidFill>
                  <a:sysClr val="windowText" lastClr="000000"/>
                </a:solidFill>
              </a:rPr>
              <a:t>Source: </a:t>
            </a:r>
            <a:r>
              <a:rPr lang="en-GB" sz="900" kern="0" dirty="0">
                <a:solidFill>
                  <a:sysClr val="windowText" lastClr="000000"/>
                </a:solidFill>
              </a:rPr>
              <a:t>Prepared by UNAIDS Regional Support Team Asia and the Pacific and</a:t>
            </a:r>
            <a:r>
              <a:rPr lang="en-GB" sz="900" u="sng" kern="0" dirty="0">
                <a:solidFill>
                  <a:sysClr val="windowText" lastClr="000000"/>
                </a:solidFill>
                <a:hlinkClick r:id="rId5"/>
              </a:rPr>
              <a:t>www.aidsdatahub.org</a:t>
            </a:r>
            <a:r>
              <a:rPr lang="en-GB" sz="900" kern="0" dirty="0">
                <a:solidFill>
                  <a:sysClr val="windowText" lastClr="000000"/>
                </a:solidFill>
              </a:rPr>
              <a:t> based on information provided by UNAIDS country office and partners</a:t>
            </a:r>
          </a:p>
        </p:txBody>
      </p:sp>
    </p:spTree>
    <p:extLst>
      <p:ext uri="{BB962C8B-B14F-4D97-AF65-F5344CB8AC3E}">
        <p14:creationId xmlns:p14="http://schemas.microsoft.com/office/powerpoint/2010/main" val="3153307201"/>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Punitive laws hindering the HIV response</a:t>
            </a:r>
            <a:endParaRPr lang="en-GB" dirty="0"/>
          </a:p>
        </p:txBody>
      </p:sp>
      <p:sp>
        <p:nvSpPr>
          <p:cNvPr id="3" name="Slide Number Placeholder 2"/>
          <p:cNvSpPr>
            <a:spLocks noGrp="1"/>
          </p:cNvSpPr>
          <p:nvPr>
            <p:ph type="sldNum" sz="quarter" idx="10"/>
          </p:nvPr>
        </p:nvSpPr>
        <p:spPr/>
        <p:txBody>
          <a:bodyPr/>
          <a:lstStyle/>
          <a:p>
            <a:fld id="{9D833C6D-8637-714B-9745-6BCA58E6393D}" type="slidenum">
              <a:rPr lang="th-TH" smtClean="0"/>
              <a:pPr/>
              <a:t>56</a:t>
            </a:fld>
            <a:endParaRPr lang="th-TH"/>
          </a:p>
        </p:txBody>
      </p:sp>
      <p:sp>
        <p:nvSpPr>
          <p:cNvPr id="5" name="Rectangle 4"/>
          <p:cNvSpPr/>
          <p:nvPr/>
        </p:nvSpPr>
        <p:spPr>
          <a:xfrm>
            <a:off x="76200" y="6400865"/>
            <a:ext cx="9829800" cy="230517"/>
          </a:xfrm>
          <a:prstGeom prst="rect">
            <a:avLst/>
          </a:prstGeom>
        </p:spPr>
        <p:txBody>
          <a:bodyPr wrap="square" lIns="91114" tIns="45564" rIns="91114" bIns="45564">
            <a:spAutoFit/>
          </a:bodyPr>
          <a:lstStyle/>
          <a:p>
            <a:pPr fontAlgn="base">
              <a:spcBef>
                <a:spcPct val="0"/>
              </a:spcBef>
              <a:spcAft>
                <a:spcPct val="0"/>
              </a:spcAft>
            </a:pPr>
            <a:r>
              <a:rPr lang="en-US" sz="900" dirty="0">
                <a:solidFill>
                  <a:prstClr val="black"/>
                </a:solidFill>
                <a:ea typeface="ＭＳ Ｐゴシック" charset="0"/>
                <a:cs typeface="Arial" pitchFamily="34" charset="0"/>
              </a:rPr>
              <a:t>Sources: Prepared by </a:t>
            </a:r>
            <a:r>
              <a:rPr lang="en-US" sz="900" dirty="0">
                <a:solidFill>
                  <a:prstClr val="black"/>
                </a:solidFill>
                <a:ea typeface="ＭＳ Ｐゴシック" charset="0"/>
                <a:cs typeface="Arial" pitchFamily="34" charset="0"/>
                <a:hlinkClick r:id="rId2"/>
              </a:rPr>
              <a:t>www.aidsdatahub.org</a:t>
            </a:r>
            <a:r>
              <a:rPr lang="en-US" sz="900" dirty="0">
                <a:solidFill>
                  <a:prstClr val="black"/>
                </a:solidFill>
                <a:ea typeface="ＭＳ Ｐゴシック" charset="0"/>
                <a:cs typeface="Arial" pitchFamily="34" charset="0"/>
              </a:rPr>
              <a:t> based on UNAIDS, UNDP, UNFPA, and UNODC. (2014). Punitive Laws Hindering the HIV Response in Asia and the Pacific in October 2014</a:t>
            </a:r>
            <a:endParaRPr lang="en-GB" sz="900" dirty="0">
              <a:solidFill>
                <a:prstClr val="black"/>
              </a:solidFill>
              <a:ea typeface="ＭＳ Ｐゴシック" charset="0"/>
              <a:cs typeface="Arial"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4400" y="5572127"/>
            <a:ext cx="2616200" cy="37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0695" y="2524126"/>
            <a:ext cx="8810625" cy="280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688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610E1220-0B58-40A3-B5D1-030C2BD935D5}" type="slidenum">
              <a:rPr lang="th-TH" smtClean="0">
                <a:solidFill>
                  <a:prstClr val="black">
                    <a:tint val="75000"/>
                  </a:prstClr>
                </a:solidFill>
              </a:rPr>
              <a:pPr>
                <a:defRPr/>
              </a:pPr>
              <a:t>57</a:t>
            </a:fld>
            <a:endParaRPr lang="th-TH" dirty="0">
              <a:solidFill>
                <a:prstClr val="black">
                  <a:tint val="75000"/>
                </a:prstClr>
              </a:solidFill>
            </a:endParaRPr>
          </a:p>
        </p:txBody>
      </p:sp>
      <p:sp>
        <p:nvSpPr>
          <p:cNvPr id="137219" name="Rectangle 2"/>
          <p:cNvSpPr txBox="1">
            <a:spLocks noChangeArrowheads="1"/>
          </p:cNvSpPr>
          <p:nvPr/>
        </p:nvSpPr>
        <p:spPr bwMode="auto">
          <a:xfrm>
            <a:off x="1981200" y="1752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4" tIns="45564" rIns="91114" bIns="45564"/>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000">
                <a:solidFill>
                  <a:srgbClr val="C00000"/>
                </a:solidFill>
                <a:ea typeface="SimSun" pitchFamily="2" charset="-122"/>
              </a:rPr>
              <a:t>THANK YOU</a:t>
            </a:r>
          </a:p>
          <a:p>
            <a:pPr algn="ctr" eaLnBrk="1" fontAlgn="base" hangingPunct="1">
              <a:spcBef>
                <a:spcPct val="20000"/>
              </a:spcBef>
              <a:spcAft>
                <a:spcPct val="0"/>
              </a:spcAft>
            </a:pPr>
            <a:endParaRPr lang="en-US" sz="4000">
              <a:solidFill>
                <a:srgbClr val="C00000"/>
              </a:solidFill>
              <a:ea typeface="SimSun" pitchFamily="2" charset="-122"/>
            </a:endParaRPr>
          </a:p>
          <a:p>
            <a:pPr algn="ctr" eaLnBrk="1" fontAlgn="base" hangingPunct="1">
              <a:spcBef>
                <a:spcPct val="20000"/>
              </a:spcBef>
              <a:spcAft>
                <a:spcPct val="0"/>
              </a:spcAft>
            </a:pPr>
            <a:r>
              <a:rPr lang="en-US">
                <a:solidFill>
                  <a:srgbClr val="C00000"/>
                </a:solidFill>
                <a:ea typeface="SimSun" pitchFamily="2" charset="-122"/>
              </a:rPr>
              <a:t>slides compiled by </a:t>
            </a:r>
            <a:r>
              <a:rPr lang="en-US" u="sng">
                <a:solidFill>
                  <a:srgbClr val="C00000"/>
                </a:solidFill>
                <a:ea typeface="SimSun" pitchFamily="2" charset="-122"/>
                <a:hlinkClick r:id="rId2"/>
              </a:rPr>
              <a:t>www.aidsdatahub.org</a:t>
            </a:r>
            <a:endParaRPr lang="en-US" u="sng">
              <a:solidFill>
                <a:srgbClr val="C00000"/>
              </a:solidFill>
              <a:ea typeface="SimSun" pitchFamily="2" charset="-122"/>
            </a:endParaRPr>
          </a:p>
          <a:p>
            <a:pPr algn="ctr" eaLnBrk="1" fontAlgn="base" hangingPunct="1">
              <a:spcBef>
                <a:spcPct val="20000"/>
              </a:spcBef>
              <a:spcAft>
                <a:spcPct val="0"/>
              </a:spcAft>
            </a:pPr>
            <a:endParaRPr lang="en-US" sz="1000" u="sng">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endParaRPr lang="en-US" sz="1000" i="1">
              <a:solidFill>
                <a:srgbClr val="C00000"/>
              </a:solidFill>
              <a:ea typeface="SimSun" pitchFamily="2" charset="-122"/>
            </a:endParaRPr>
          </a:p>
          <a:p>
            <a:pPr algn="ctr" eaLnBrk="1" fontAlgn="base" hangingPunct="1">
              <a:spcBef>
                <a:spcPct val="20000"/>
              </a:spcBef>
              <a:spcAft>
                <a:spcPct val="0"/>
              </a:spcAft>
            </a:pPr>
            <a:r>
              <a:rPr lang="en-US" sz="1400" i="1">
                <a:solidFill>
                  <a:srgbClr val="C00000"/>
                </a:solidFill>
                <a:ea typeface="SimSun" pitchFamily="2" charset="-122"/>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ea typeface="SimSun" pitchFamily="2" charset="-122"/>
              </a:rPr>
              <a:t>Please acknowledge </a:t>
            </a:r>
            <a:r>
              <a:rPr lang="en-US" sz="1400" i="1">
                <a:solidFill>
                  <a:srgbClr val="C00000"/>
                </a:solidFill>
                <a:ea typeface="SimSun" pitchFamily="2" charset="-122"/>
                <a:hlinkClick r:id="rId2"/>
              </a:rPr>
              <a:t>www.aidsdatahub.org</a:t>
            </a:r>
            <a:r>
              <a:rPr lang="en-US" sz="1400" i="1">
                <a:solidFill>
                  <a:srgbClr val="C00000"/>
                </a:solidFill>
                <a:ea typeface="SimSun" pitchFamily="2" charset="-122"/>
              </a:rPr>
              <a:t> if slides are lifted directly from this site</a:t>
            </a:r>
          </a:p>
          <a:p>
            <a:pPr algn="ctr" eaLnBrk="1" fontAlgn="base" hangingPunct="1">
              <a:spcBef>
                <a:spcPct val="20000"/>
              </a:spcBef>
              <a:spcAft>
                <a:spcPct val="0"/>
              </a:spcAft>
            </a:pPr>
            <a:endParaRPr lang="en-US" sz="1500">
              <a:solidFill>
                <a:srgbClr val="C00000"/>
              </a:solidFill>
              <a:ea typeface="SimSun" pitchFamily="2" charset="-122"/>
            </a:endParaRPr>
          </a:p>
        </p:txBody>
      </p:sp>
    </p:spTree>
    <p:extLst>
      <p:ext uri="{BB962C8B-B14F-4D97-AF65-F5344CB8AC3E}">
        <p14:creationId xmlns:p14="http://schemas.microsoft.com/office/powerpoint/2010/main" val="18156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1990-2019</a:t>
            </a:r>
            <a:endParaRPr lang="en-US" sz="28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86125"/>
            <a:ext cx="11064429" cy="271875"/>
          </a:xfrm>
          <a:prstGeom prst="rect">
            <a:avLst/>
          </a:prstGeom>
        </p:spPr>
        <p:txBody>
          <a:bodyPr wrap="square" lIns="116861" tIns="58423" rIns="116861" bIns="58423">
            <a:spAutoFit/>
          </a:bodyPr>
          <a:lstStyle/>
          <a:p>
            <a:pPr defTabSz="116852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157801542"/>
              </p:ext>
            </p:extLst>
          </p:nvPr>
        </p:nvGraphicFramePr>
        <p:xfrm>
          <a:off x="334433" y="2329800"/>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716187387"/>
              </p:ext>
            </p:extLst>
          </p:nvPr>
        </p:nvGraphicFramePr>
        <p:xfrm>
          <a:off x="4176000" y="2329800"/>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457738513"/>
              </p:ext>
            </p:extLst>
          </p:nvPr>
        </p:nvGraphicFramePr>
        <p:xfrm>
          <a:off x="8016213" y="2329800"/>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4726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674030" cy="504000"/>
          </a:xfrm>
        </p:spPr>
        <p:txBody>
          <a:bodyPr/>
          <a:lstStyle/>
          <a:p>
            <a:r>
              <a:rPr lang="en-GB" sz="2800" dirty="0"/>
              <a:t>Estimated number of adults (15+) living with HIV and women (15+) living with HIV, 1990-2019</a:t>
            </a:r>
            <a:endParaRPr lang="en-US" sz="28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95"/>
            <a:ext cx="11064429" cy="271908"/>
          </a:xfrm>
          <a:prstGeom prst="rect">
            <a:avLst/>
          </a:prstGeom>
        </p:spPr>
        <p:txBody>
          <a:bodyPr wrap="square" lIns="116893" tIns="58439" rIns="116893" bIns="58439">
            <a:spAutoFit/>
          </a:bodyPr>
          <a:lstStyle/>
          <a:p>
            <a:pPr defTabSz="1168851"/>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431172510"/>
              </p:ext>
            </p:extLst>
          </p:nvPr>
        </p:nvGraphicFramePr>
        <p:xfrm>
          <a:off x="566033" y="2354818"/>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722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85"/>
          <p:cNvSpPr txBox="1">
            <a:spLocks noGrp="1"/>
          </p:cNvSpPr>
          <p:nvPr>
            <p:ph type="title"/>
          </p:nvPr>
        </p:nvSpPr>
        <p:spPr>
          <a:xfrm>
            <a:off x="228600" y="1648654"/>
            <a:ext cx="8402672" cy="504000"/>
          </a:xfrm>
          <a:prstGeom prst="rect">
            <a:avLst/>
          </a:prstGeom>
          <a:noFill/>
          <a:ln>
            <a:noFill/>
          </a:ln>
        </p:spPr>
        <p:txBody>
          <a:bodyPr spcFirstLastPara="1" wrap="square" lIns="91099" tIns="45542" rIns="91099" bIns="45542" anchor="t" anchorCtr="0">
            <a:noAutofit/>
          </a:bodyPr>
          <a:lstStyle/>
          <a:p>
            <a:r>
              <a:rPr lang="en-US" sz="2800" dirty="0"/>
              <a:t>Key population size estimates, 2018</a:t>
            </a:r>
            <a:endParaRPr sz="2800" dirty="0"/>
          </a:p>
        </p:txBody>
      </p:sp>
      <p:sp>
        <p:nvSpPr>
          <p:cNvPr id="529" name="Google Shape;529;p85"/>
          <p:cNvSpPr txBox="1">
            <a:spLocks noGrp="1"/>
          </p:cNvSpPr>
          <p:nvPr>
            <p:ph type="sldNum" idx="12"/>
          </p:nvPr>
        </p:nvSpPr>
        <p:spPr>
          <a:xfrm>
            <a:off x="9667876" y="6358067"/>
            <a:ext cx="542925" cy="365125"/>
          </a:xfrm>
          <a:prstGeom prst="rect">
            <a:avLst/>
          </a:prstGeom>
          <a:noFill/>
          <a:ln>
            <a:noFill/>
          </a:ln>
        </p:spPr>
        <p:txBody>
          <a:bodyPr spcFirstLastPara="1" wrap="square" lIns="91099" tIns="45542" rIns="91099" bIns="45542" anchor="b" anchorCtr="0">
            <a:noAutofit/>
          </a:bodyPr>
          <a:lstStyle/>
          <a:p>
            <a:pPr>
              <a:buClr>
                <a:srgbClr val="000000"/>
              </a:buClr>
              <a:defRPr/>
            </a:pPr>
            <a:fld id="{00000000-1234-1234-1234-123412341234}" type="slidenum">
              <a:rPr lang="en-US" kern="0">
                <a:solidFill>
                  <a:srgbClr val="888888"/>
                </a:solidFill>
              </a:rPr>
              <a:pPr>
                <a:buClr>
                  <a:srgbClr val="000000"/>
                </a:buClr>
                <a:defRPr/>
              </a:pPr>
              <a:t>8</a:t>
            </a:fld>
            <a:endParaRPr kern="0">
              <a:solidFill>
                <a:srgbClr val="888888"/>
              </a:solidFill>
            </a:endParaRPr>
          </a:p>
        </p:txBody>
      </p:sp>
      <p:graphicFrame>
        <p:nvGraphicFramePr>
          <p:cNvPr id="531" name="Google Shape;531;p85"/>
          <p:cNvGraphicFramePr/>
          <p:nvPr>
            <p:extLst>
              <p:ext uri="{D42A27DB-BD31-4B8C-83A1-F6EECF244321}">
                <p14:modId xmlns:p14="http://schemas.microsoft.com/office/powerpoint/2010/main" val="3746150790"/>
              </p:ext>
            </p:extLst>
          </p:nvPr>
        </p:nvGraphicFramePr>
        <p:xfrm>
          <a:off x="1961324" y="2775035"/>
          <a:ext cx="8135207" cy="3113689"/>
        </p:xfrm>
        <a:graphic>
          <a:graphicData uri="http://schemas.openxmlformats.org/drawingml/2006/table">
            <a:tbl>
              <a:tblPr>
                <a:noFill/>
              </a:tblPr>
              <a:tblGrid>
                <a:gridCol w="3633747">
                  <a:extLst>
                    <a:ext uri="{9D8B030D-6E8A-4147-A177-3AD203B41FA5}">
                      <a16:colId xmlns:a16="http://schemas.microsoft.com/office/drawing/2014/main" val="20000"/>
                    </a:ext>
                  </a:extLst>
                </a:gridCol>
                <a:gridCol w="2108999">
                  <a:extLst>
                    <a:ext uri="{9D8B030D-6E8A-4147-A177-3AD203B41FA5}">
                      <a16:colId xmlns:a16="http://schemas.microsoft.com/office/drawing/2014/main" val="20001"/>
                    </a:ext>
                  </a:extLst>
                </a:gridCol>
                <a:gridCol w="2392461">
                  <a:extLst>
                    <a:ext uri="{9D8B030D-6E8A-4147-A177-3AD203B41FA5}">
                      <a16:colId xmlns:a16="http://schemas.microsoft.com/office/drawing/2014/main" val="20002"/>
                    </a:ext>
                  </a:extLst>
                </a:gridCol>
              </a:tblGrid>
              <a:tr h="653994">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a:t>
                      </a:r>
                      <a:endParaRPr sz="1800" b="1" i="0" u="none" strike="noStrike" cap="none" dirty="0">
                        <a:solidFill>
                          <a:srgbClr val="FFFFFF"/>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4701">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575173">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People who inject drugs (PWID)</a:t>
                      </a:r>
                      <a:endParaRPr sz="1600" dirty="0"/>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1600</a:t>
                      </a: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12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13 736</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4701">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endParaRPr sz="1600" b="1" i="0" u="none" strike="noStrike" cap="none" dirty="0">
                        <a:solidFill>
                          <a:srgbClr val="000000"/>
                        </a:solidFill>
                        <a:latin typeface="Arial"/>
                        <a:ea typeface="Arial"/>
                        <a:cs typeface="Arial"/>
                        <a:sym typeface="Arial"/>
                      </a:endParaRPr>
                    </a:p>
                  </a:txBody>
                  <a:tcPr marL="95951"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mn-lt"/>
                          <a:ea typeface="Arial"/>
                          <a:cs typeface="Arial"/>
                          <a:sym typeface="Arial"/>
                        </a:rPr>
                        <a:t>54 624</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2018</a:t>
                      </a:r>
                      <a:endParaRPr sz="1600" b="1" i="0" u="none" strike="noStrike" cap="none" dirty="0">
                        <a:solidFill>
                          <a:srgbClr val="000000"/>
                        </a:solidFill>
                        <a:latin typeface="Arial"/>
                        <a:ea typeface="Arial"/>
                        <a:cs typeface="Arial"/>
                        <a:sym typeface="Arial"/>
                      </a:endParaRPr>
                    </a:p>
                  </a:txBody>
                  <a:tcPr marL="0" marR="0" marT="0" marB="0"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Google Shape;580;p98">
            <a:extLst>
              <a:ext uri="{FF2B5EF4-FFF2-40B4-BE49-F238E27FC236}">
                <a16:creationId xmlns:a16="http://schemas.microsoft.com/office/drawing/2014/main" id="{B0A5AE27-0978-465E-99D0-C965CEA194AE}"/>
              </a:ext>
            </a:extLst>
          </p:cNvPr>
          <p:cNvSpPr/>
          <p:nvPr/>
        </p:nvSpPr>
        <p:spPr>
          <a:xfrm>
            <a:off x="162736" y="6542859"/>
            <a:ext cx="8534400" cy="233810"/>
          </a:xfrm>
          <a:prstGeom prst="rect">
            <a:avLst/>
          </a:prstGeom>
          <a:noFill/>
          <a:ln>
            <a:noFill/>
          </a:ln>
        </p:spPr>
        <p:txBody>
          <a:bodyPr spcFirstLastPara="1" wrap="square" lIns="91099" tIns="45542" rIns="91099" bIns="45542"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 2018</a:t>
            </a:r>
            <a:endParaRPr sz="1400" kern="0" dirty="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BDA26D6-E4A8-47FC-8E58-DA061D30AE37}"/>
              </a:ext>
            </a:extLst>
          </p:cNvPr>
          <p:cNvGrpSpPr/>
          <p:nvPr/>
        </p:nvGrpSpPr>
        <p:grpSpPr>
          <a:xfrm>
            <a:off x="3725012" y="2332037"/>
            <a:ext cx="4310063" cy="3854827"/>
            <a:chOff x="0" y="0"/>
            <a:chExt cx="4484673" cy="3937147"/>
          </a:xfrm>
        </p:grpSpPr>
        <p:graphicFrame>
          <p:nvGraphicFramePr>
            <p:cNvPr id="15" name="Chart 14">
              <a:extLst>
                <a:ext uri="{FF2B5EF4-FFF2-40B4-BE49-F238E27FC236}">
                  <a16:creationId xmlns:a16="http://schemas.microsoft.com/office/drawing/2014/main" id="{F58B1FEA-98AD-4A79-8341-5A69C2884DEE}"/>
                </a:ext>
              </a:extLst>
            </p:cNvPr>
            <p:cNvGraphicFramePr/>
            <p:nvPr/>
          </p:nvGraphicFramePr>
          <p:xfrm>
            <a:off x="1416276" y="0"/>
            <a:ext cx="3068397" cy="9071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B635CDAC-4A76-4BF2-BBB9-3AF8A885F930}"/>
                </a:ext>
              </a:extLst>
            </p:cNvPr>
            <p:cNvGraphicFramePr>
              <a:graphicFrameLocks/>
            </p:cNvGraphicFramePr>
            <p:nvPr/>
          </p:nvGraphicFramePr>
          <p:xfrm>
            <a:off x="1397225" y="993995"/>
            <a:ext cx="3068398" cy="9071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7E0DCE67-D614-45DE-A044-D4BE108DA148}"/>
                </a:ext>
              </a:extLst>
            </p:cNvPr>
            <p:cNvGraphicFramePr>
              <a:graphicFrameLocks/>
            </p:cNvGraphicFramePr>
            <p:nvPr/>
          </p:nvGraphicFramePr>
          <p:xfrm>
            <a:off x="1397228" y="2016798"/>
            <a:ext cx="3068398" cy="9071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7ABD1E19-D23C-4592-AB6B-51F8EB04F5FB}"/>
                </a:ext>
              </a:extLst>
            </p:cNvPr>
            <p:cNvGraphicFramePr>
              <a:graphicFrameLocks/>
            </p:cNvGraphicFramePr>
            <p:nvPr/>
          </p:nvGraphicFramePr>
          <p:xfrm>
            <a:off x="1397228" y="3030005"/>
            <a:ext cx="3068398" cy="907142"/>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4">
              <a:extLst>
                <a:ext uri="{FF2B5EF4-FFF2-40B4-BE49-F238E27FC236}">
                  <a16:creationId xmlns:a16="http://schemas.microsoft.com/office/drawing/2014/main" id="{6461D869-68BA-447C-86D0-02883A0E2AC8}"/>
                </a:ext>
              </a:extLst>
            </p:cNvPr>
            <p:cNvSpPr txBox="1"/>
            <p:nvPr/>
          </p:nvSpPr>
          <p:spPr>
            <a:xfrm>
              <a:off x="1" y="2148078"/>
              <a:ext cx="1560967" cy="644507"/>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a:t>
              </a:r>
            </a:p>
          </p:txBody>
        </p:sp>
        <p:sp>
          <p:nvSpPr>
            <p:cNvPr id="29" name="TextBox 45">
              <a:extLst>
                <a:ext uri="{FF2B5EF4-FFF2-40B4-BE49-F238E27FC236}">
                  <a16:creationId xmlns:a16="http://schemas.microsoft.com/office/drawing/2014/main" id="{5CED59CA-D073-4F21-99BD-FFB6E7ECBF17}"/>
                </a:ext>
              </a:extLst>
            </p:cNvPr>
            <p:cNvSpPr txBox="1"/>
            <p:nvPr/>
          </p:nvSpPr>
          <p:spPr>
            <a:xfrm>
              <a:off x="0" y="1238149"/>
              <a:ext cx="1419754" cy="440089"/>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MEN WHO HAVE SEX</a:t>
              </a:r>
            </a:p>
            <a:p>
              <a:pPr>
                <a:defRPr/>
              </a:pPr>
              <a:r>
                <a:rPr lang="en-GB" kern="0">
                  <a:solidFill>
                    <a:sysClr val="windowText" lastClr="000000"/>
                  </a:solidFill>
                  <a:latin typeface="Arial Narrow" panose="020B0606020202030204" pitchFamily="34" charset="0"/>
                  <a:cs typeface="Arial" pitchFamily="34" charset="0"/>
                </a:rPr>
                <a:t>WITH MEN (2017)</a:t>
              </a:r>
            </a:p>
          </p:txBody>
        </p:sp>
        <p:sp>
          <p:nvSpPr>
            <p:cNvPr id="30" name="TextBox 46">
              <a:extLst>
                <a:ext uri="{FF2B5EF4-FFF2-40B4-BE49-F238E27FC236}">
                  <a16:creationId xmlns:a16="http://schemas.microsoft.com/office/drawing/2014/main" id="{EC39CE42-FE86-4067-944B-62B0FBF55D42}"/>
                </a:ext>
              </a:extLst>
            </p:cNvPr>
            <p:cNvSpPr txBox="1"/>
            <p:nvPr/>
          </p:nvSpPr>
          <p:spPr>
            <a:xfrm>
              <a:off x="0" y="224388"/>
              <a:ext cx="1626579" cy="440089"/>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a:p>
              <a:pPr>
                <a:defRPr/>
              </a:pPr>
              <a:r>
                <a:rPr lang="en-GB" kern="0">
                  <a:solidFill>
                    <a:sysClr val="windowText" lastClr="000000"/>
                  </a:solidFill>
                  <a:latin typeface="Arial Narrow" panose="020B0606020202030204" pitchFamily="34" charset="0"/>
                  <a:cs typeface="Arial" pitchFamily="34" charset="0"/>
                </a:rPr>
                <a:t>(2012)</a:t>
              </a:r>
            </a:p>
          </p:txBody>
        </p:sp>
        <p:sp>
          <p:nvSpPr>
            <p:cNvPr id="31" name="TextBox 47">
              <a:extLst>
                <a:ext uri="{FF2B5EF4-FFF2-40B4-BE49-F238E27FC236}">
                  <a16:creationId xmlns:a16="http://schemas.microsoft.com/office/drawing/2014/main" id="{28D62170-67BD-43C1-8399-BB7D78842A50}"/>
                </a:ext>
              </a:extLst>
            </p:cNvPr>
            <p:cNvSpPr txBox="1"/>
            <p:nvPr/>
          </p:nvSpPr>
          <p:spPr>
            <a:xfrm>
              <a:off x="0" y="3221221"/>
              <a:ext cx="1461859" cy="59019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FEMALE</a:t>
              </a:r>
            </a:p>
            <a:p>
              <a:pPr>
                <a:defRPr/>
              </a:pPr>
              <a:r>
                <a:rPr lang="en-GB" kern="0">
                  <a:solidFill>
                    <a:sysClr val="windowText" lastClr="000000"/>
                  </a:solidFill>
                  <a:latin typeface="Arial Narrow" panose="020B0606020202030204" pitchFamily="34" charset="0"/>
                  <a:cs typeface="Arial" pitchFamily="34" charset="0"/>
                </a:rPr>
                <a:t>SEX WORKERS (2017)</a:t>
              </a:r>
            </a:p>
          </p:txBody>
        </p:sp>
      </p:grpSp>
      <p:sp>
        <p:nvSpPr>
          <p:cNvPr id="2" name="Title 1"/>
          <p:cNvSpPr>
            <a:spLocks noGrp="1"/>
          </p:cNvSpPr>
          <p:nvPr>
            <p:ph type="title"/>
          </p:nvPr>
        </p:nvSpPr>
        <p:spPr>
          <a:xfrm>
            <a:off x="226140" y="1627200"/>
            <a:ext cx="9679859" cy="504000"/>
          </a:xfrm>
        </p:spPr>
        <p:txBody>
          <a:bodyPr/>
          <a:lstStyle/>
          <a:p>
            <a:r>
              <a:rPr lang="en-US" sz="2800" dirty="0"/>
              <a:t>HIV prevalence among key populations, 2012-2017</a:t>
            </a:r>
            <a:br>
              <a:rPr lang="en-US" sz="2800" dirty="0"/>
            </a:br>
            <a:endParaRPr lang="en-US" sz="2800"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9</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7032" y="6526764"/>
            <a:ext cx="8839200" cy="304800"/>
          </a:xfrm>
          <a:prstGeom prst="rect">
            <a:avLst/>
          </a:prstGeom>
        </p:spPr>
        <p:txBody>
          <a:bodyPr wrap="square" lIns="91114" tIns="45564" rIns="91114" bIns="45564"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7"/>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2018</a:t>
            </a:r>
          </a:p>
        </p:txBody>
      </p:sp>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5824</TotalTime>
  <Words>4093</Words>
  <Application>Microsoft Office PowerPoint</Application>
  <PresentationFormat>Widescreen</PresentationFormat>
  <Paragraphs>399</Paragraphs>
  <Slides>57</Slides>
  <Notes>32</Notes>
  <HiddenSlides>0</HiddenSlides>
  <MMClips>0</MMClips>
  <ScaleCrop>false</ScaleCrop>
  <HeadingPairs>
    <vt:vector size="6" baseType="variant">
      <vt:variant>
        <vt:lpstr>Fonts Used</vt:lpstr>
      </vt:variant>
      <vt:variant>
        <vt:i4>4</vt:i4>
      </vt:variant>
      <vt:variant>
        <vt:lpstr>Theme</vt:lpstr>
      </vt:variant>
      <vt:variant>
        <vt:i4>18</vt:i4>
      </vt:variant>
      <vt:variant>
        <vt:lpstr>Slide Titles</vt:lpstr>
      </vt:variant>
      <vt:variant>
        <vt:i4>57</vt:i4>
      </vt:variant>
    </vt:vector>
  </HeadingPairs>
  <TitlesOfParts>
    <vt:vector size="79" baseType="lpstr">
      <vt:lpstr>Arial</vt:lpstr>
      <vt:lpstr>Arial Narrow</vt:lpstr>
      <vt:lpstr>Calibri</vt:lpstr>
      <vt:lpstr>Times New Roman</vt:lpstr>
      <vt:lpstr>1_Cover Design</vt:lpstr>
      <vt:lpstr>Layout</vt:lpstr>
      <vt:lpstr>1_Layout</vt:lpstr>
      <vt:lpstr>2_Layout</vt:lpstr>
      <vt:lpstr>3_Layout</vt:lpstr>
      <vt:lpstr>4_Layout</vt:lpstr>
      <vt:lpstr>7_Layout</vt:lpstr>
      <vt:lpstr>2_Layout with Latest!</vt:lpstr>
      <vt:lpstr>4_Layout with Latest!</vt:lpstr>
      <vt:lpstr>5_Layout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12_Layout</vt:lpstr>
      <vt:lpstr>Lao PDR</vt:lpstr>
      <vt:lpstr>CONTENT</vt:lpstr>
      <vt:lpstr>BASIC SOCIO-DEMOGRAPHIC INDICATORS</vt:lpstr>
      <vt:lpstr>HIV prevalence and  epidemiological status </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2018</vt:lpstr>
      <vt:lpstr>HIV prevalence among key populations, 2012-2017 </vt:lpstr>
      <vt:lpstr>HIV prevalence among key populations, 2007-2014</vt:lpstr>
      <vt:lpstr>HIV prevalence among MSM and FSW by city/province, 2014</vt:lpstr>
      <vt:lpstr>HIV and syphilis prevalence among service women in Vientiane and Savannakhet, 2001-2011</vt:lpstr>
      <vt:lpstr>HIV prevalence among service women by province, 2011</vt:lpstr>
      <vt:lpstr>Sexually transmitted infections (STI) prevalence among key populations, 2009-2012</vt:lpstr>
      <vt:lpstr> Annual reported number of HIV cases, 1991-2015</vt:lpstr>
      <vt:lpstr> Proportion of cumulative HIV cases by geographic area, 1991-2014</vt:lpstr>
      <vt:lpstr>Cumulative HIV cases by mode of transmission, 1990-2014</vt:lpstr>
      <vt:lpstr>Risk behaviours </vt:lpstr>
      <vt:lpstr>Proportion of key populations who reported condom use at last sex,  2007-2018</vt:lpstr>
      <vt:lpstr>Proportion of MSM with reported condom use behaviors by province, 2014  </vt:lpstr>
      <vt:lpstr>Proportion of MSM who reported condom use at last sex by type of partner, Luang Prabang, 2009 </vt:lpstr>
      <vt:lpstr>Proportion of MSM who reported consistent condom use in the past 3 months by type of partner, Luang Prabang, 2009 </vt:lpstr>
      <vt:lpstr>Proportion of transgender people who reported condom and water-based lubricant use at last anal sex, Vientiane and Savannakhet, 2010 and 2012</vt:lpstr>
      <vt:lpstr>Proportion of transgender people who reported consistent use of condom and water-based lubricant in the last month in Vientiane and Savannakhet,  2010 and 2012</vt:lpstr>
      <vt:lpstr>Proportion of service women who reported condom use at last sex with their client, 2008 - 2011</vt:lpstr>
      <vt:lpstr>Proportion of service women who reported condom use at last sex by type of partner, 2011</vt:lpstr>
      <vt:lpstr>Proportion of service women who reported consistent condom use in the past three months by type of partner, 2011</vt:lpstr>
      <vt:lpstr>Age of entering into sex work among service women, and duration of working as service woman, 2011</vt:lpstr>
      <vt:lpstr>Median number of clients in the past week among service women, 2011</vt:lpstr>
      <vt:lpstr>Proportion of key populations who injected drug in the past year, 2009 </vt:lpstr>
      <vt:lpstr>Proportion of key populations who are married, 2009 and 2011  </vt:lpstr>
      <vt:lpstr>Vulnerability and  HIV knowledge</vt:lpstr>
      <vt:lpstr>Proportion of key populations at higher risk with comprehensive HIV knowledge, 2004-2014 </vt:lpstr>
      <vt:lpstr>Proportion of service women with comprehensive HIV knowledge, 2008 and 2011 </vt:lpstr>
      <vt:lpstr>Proportion of MSM with comprehensive HIV knowledge, 2014 </vt:lpstr>
      <vt:lpstr>HIV Expenditure </vt:lpstr>
      <vt:lpstr>AIDS spending by financing source, 2006-2015 </vt:lpstr>
      <vt:lpstr>AIDS spending by financing source, 2006-2011 </vt:lpstr>
      <vt:lpstr>AIDS spending by service category, 2007-2011</vt:lpstr>
      <vt:lpstr>Proportion of total prevention programme spending on key populations at higher risk, 2007-2011</vt:lpstr>
      <vt:lpstr>Proportion of spending on HIV prevention programmes by funding source, 2007-2011</vt:lpstr>
      <vt:lpstr>Proportion of spending on care and treatment by funding source, 2007 - 2011</vt:lpstr>
      <vt:lpstr>National response </vt:lpstr>
      <vt:lpstr>Proportion of key populations reached with HIV prevention programmes, 2008-2014 </vt:lpstr>
      <vt:lpstr>Proportion of key populations who received an HIV test in the last 12 months and know their results, 2007-2014 </vt:lpstr>
      <vt:lpstr>Proportion of service women who received an HIV test in the last 12 months and know their results, 2011</vt:lpstr>
      <vt:lpstr>Number of needles/syringes distributed per PWID per year, 2008 – 2017</vt:lpstr>
      <vt:lpstr>Number of ART sites and people on ART, 2000-2019</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PowerPoint Presentation</vt:lpstr>
      <vt:lpstr>Punitive laws hindering the HIV response</vt:lpstr>
      <vt:lpstr>PowerPoint Presentation</vt:lpstr>
    </vt:vector>
  </TitlesOfParts>
  <Manager/>
  <Company>HIV/AIDS Data Hub for the Asia-Pacific</Company>
  <LinksUpToDate>false</LinksUpToDate>
  <SharedDoc>false</SharedDoc>
  <HyperlinkBase>https://www.aidsdatahub.org/resource/lao-pdr-country-slides-2019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Lao PDR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939</cp:revision>
  <dcterms:created xsi:type="dcterms:W3CDTF">2013-01-31T02:09:13Z</dcterms:created>
  <dcterms:modified xsi:type="dcterms:W3CDTF">2020-09-14T00:23:48Z</dcterms:modified>
  <cp:category/>
</cp:coreProperties>
</file>